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rts/chart1.xml" ContentType="application/vnd.openxmlformats-officedocument.drawingml.chart+xml"/>
  <Override PartName="/ppt/notesSlides/notesSlide25.xml" ContentType="application/vnd.openxmlformats-officedocument.presentationml.notesSlide+xml"/>
  <Override PartName="/ppt/charts/chart2.xml" ContentType="application/vnd.openxmlformats-officedocument.drawingml.chart+xml"/>
  <Override PartName="/ppt/notesSlides/notesSlide26.xml" ContentType="application/vnd.openxmlformats-officedocument.presentationml.notesSlide+xml"/>
  <Override PartName="/ppt/charts/chart3.xml" ContentType="application/vnd.openxmlformats-officedocument.drawingml.chart+xml"/>
  <Override PartName="/ppt/notesSlides/notesSlide27.xml" ContentType="application/vnd.openxmlformats-officedocument.presentationml.notesSlide+xml"/>
  <Override PartName="/ppt/charts/chart4.xml" ContentType="application/vnd.openxmlformats-officedocument.drawingml.chart+xml"/>
  <Override PartName="/ppt/notesSlides/notesSlide28.xml" ContentType="application/vnd.openxmlformats-officedocument.presentationml.notesSlide+xml"/>
  <Override PartName="/ppt/charts/chart5.xml" ContentType="application/vnd.openxmlformats-officedocument.drawingml.chart+xml"/>
  <Override PartName="/ppt/notesSlides/notesSlide29.xml" ContentType="application/vnd.openxmlformats-officedocument.presentationml.notesSlide+xml"/>
  <Override PartName="/ppt/charts/chart6.xml" ContentType="application/vnd.openxmlformats-officedocument.drawingml.chart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50"/>
  </p:notesMasterIdLst>
  <p:handoutMasterIdLst>
    <p:handoutMasterId r:id="rId51"/>
  </p:handoutMasterIdLst>
  <p:sldIdLst>
    <p:sldId id="260" r:id="rId5"/>
    <p:sldId id="262" r:id="rId6"/>
    <p:sldId id="263" r:id="rId7"/>
    <p:sldId id="264" r:id="rId8"/>
    <p:sldId id="265" r:id="rId9"/>
    <p:sldId id="266" r:id="rId10"/>
    <p:sldId id="330" r:id="rId11"/>
    <p:sldId id="314" r:id="rId12"/>
    <p:sldId id="274" r:id="rId13"/>
    <p:sldId id="316" r:id="rId14"/>
    <p:sldId id="317" r:id="rId15"/>
    <p:sldId id="318" r:id="rId16"/>
    <p:sldId id="275" r:id="rId17"/>
    <p:sldId id="277" r:id="rId18"/>
    <p:sldId id="279" r:id="rId19"/>
    <p:sldId id="280" r:id="rId20"/>
    <p:sldId id="281" r:id="rId21"/>
    <p:sldId id="283" r:id="rId22"/>
    <p:sldId id="284" r:id="rId23"/>
    <p:sldId id="285" r:id="rId24"/>
    <p:sldId id="287" r:id="rId25"/>
    <p:sldId id="306" r:id="rId26"/>
    <p:sldId id="307" r:id="rId27"/>
    <p:sldId id="291" r:id="rId28"/>
    <p:sldId id="292" r:id="rId29"/>
    <p:sldId id="328" r:id="rId30"/>
    <p:sldId id="294" r:id="rId31"/>
    <p:sldId id="329" r:id="rId32"/>
    <p:sldId id="296" r:id="rId33"/>
    <p:sldId id="308" r:id="rId34"/>
    <p:sldId id="310" r:id="rId35"/>
    <p:sldId id="319" r:id="rId36"/>
    <p:sldId id="322" r:id="rId37"/>
    <p:sldId id="298" r:id="rId38"/>
    <p:sldId id="299" r:id="rId39"/>
    <p:sldId id="323" r:id="rId40"/>
    <p:sldId id="301" r:id="rId41"/>
    <p:sldId id="302" r:id="rId42"/>
    <p:sldId id="303" r:id="rId43"/>
    <p:sldId id="324" r:id="rId44"/>
    <p:sldId id="315" r:id="rId45"/>
    <p:sldId id="267" r:id="rId46"/>
    <p:sldId id="278" r:id="rId47"/>
    <p:sldId id="286" r:id="rId48"/>
    <p:sldId id="327" r:id="rId49"/>
  </p:sldIdLst>
  <p:sldSz cx="9144000" cy="6858000" type="screen4x3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9900"/>
    <a:srgbClr val="333300"/>
    <a:srgbClr val="663300"/>
    <a:srgbClr val="800000"/>
    <a:srgbClr val="660033"/>
    <a:srgbClr val="003399"/>
    <a:srgbClr val="000066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3" autoAdjust="0"/>
    <p:restoredTop sz="59140" autoAdjust="0"/>
  </p:normalViewPr>
  <p:slideViewPr>
    <p:cSldViewPr>
      <p:cViewPr varScale="1">
        <p:scale>
          <a:sx n="58" d="100"/>
          <a:sy n="58" d="100"/>
        </p:scale>
        <p:origin x="-840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2" y="1398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8" Type="http://schemas.openxmlformats.org/officeDocument/2006/relationships/slide" Target="slides/slide4.xml"/><Relationship Id="rId51" Type="http://schemas.openxmlformats.org/officeDocument/2006/relationships/handoutMaster" Target="handoutMasters/handoutMaster1.xml"/><Relationship Id="rId3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choi\Dropbox\m_thesis\results\output_refacotirng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choi\Dropbox\m_thesis\results\output_refacotirng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choi\Dropbox\m_thesis\results\output_refacotirng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choi\Dropbox\m_thesis\results\output_refacotirng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choi\Dropbox\m_thesis\results\output_refacotirng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choi\Dropbox\m_thesis\results\output_refacotirng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442909907284935E-2"/>
          <c:y val="6.3793148279032832E-2"/>
          <c:w val="0.40679127895642625"/>
          <c:h val="0.917444161050663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"/>
            <c:bubble3D val="0"/>
            <c:spPr>
              <a:solidFill>
                <a:srgbClr val="00B0F0"/>
              </a:solidFill>
              <a:ln>
                <a:noFill/>
              </a:ln>
            </c:spPr>
          </c:dPt>
          <c:dPt>
            <c:idx val="2"/>
            <c:bubble3D val="0"/>
            <c:spPr>
              <a:solidFill>
                <a:srgbClr val="7030A0"/>
              </a:solidFill>
              <a:ln>
                <a:noFill/>
              </a:ln>
            </c:spPr>
          </c:dPt>
          <c:dPt>
            <c:idx val="5"/>
            <c:bubble3D val="0"/>
            <c:spPr>
              <a:solidFill>
                <a:srgbClr val="FF0000"/>
              </a:solidFill>
              <a:ln>
                <a:noFill/>
              </a:ln>
            </c:spPr>
          </c:dPt>
          <c:cat>
            <c:strRef>
              <c:f>overall!$B$1:$G$1</c:f>
              <c:strCache>
                <c:ptCount val="6"/>
                <c:pt idx="0">
                  <c:v>Extract Method(EM)</c:v>
                </c:pt>
                <c:pt idx="1">
                  <c:v>Extract Superclass(ES)</c:v>
                </c:pt>
                <c:pt idx="2">
                  <c:v>Form Template Method(FTM)</c:v>
                </c:pt>
                <c:pt idx="3">
                  <c:v>Parameterize Method(PM)</c:v>
                </c:pt>
                <c:pt idx="4">
                  <c:v>Pull Up Method(PUM)</c:v>
                </c:pt>
                <c:pt idx="5">
                  <c:v>Replace Method with Method Object(RMMO)</c:v>
                </c:pt>
              </c:strCache>
            </c:strRef>
          </c:cat>
          <c:val>
            <c:numRef>
              <c:f>overall!$B$2:$G$2</c:f>
              <c:numCache>
                <c:formatCode>General</c:formatCode>
                <c:ptCount val="6"/>
                <c:pt idx="0">
                  <c:v>11</c:v>
                </c:pt>
                <c:pt idx="1">
                  <c:v>1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0.48047679045762592"/>
          <c:y val="0.19162646230797051"/>
          <c:w val="0.50838429568431787"/>
          <c:h val="0.68054022366309186"/>
        </c:manualLayout>
      </c:layout>
      <c:overlay val="0"/>
      <c:txPr>
        <a:bodyPr/>
        <a:lstStyle/>
        <a:p>
          <a:pPr>
            <a:defRPr sz="20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029860070192567E-2"/>
          <c:y val="4.0969058993445176E-2"/>
          <c:w val="0.92906799062399259"/>
          <c:h val="0.7198618142957661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'extract_method(sim)'!$C$82</c:f>
              <c:strCache>
                <c:ptCount val="1"/>
                <c:pt idx="0">
                  <c:v>Extract Method(EM)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</c:spPr>
          <c:invertIfNegative val="0"/>
          <c:cat>
            <c:strRef>
              <c:f>'extract_method(sim)'!$B$83:$B$88</c:f>
              <c:strCache>
                <c:ptCount val="6"/>
                <c:pt idx="0">
                  <c:v>40~49</c:v>
                </c:pt>
                <c:pt idx="1">
                  <c:v>50~59</c:v>
                </c:pt>
                <c:pt idx="2">
                  <c:v>60~69</c:v>
                </c:pt>
                <c:pt idx="3">
                  <c:v>70~79</c:v>
                </c:pt>
                <c:pt idx="4">
                  <c:v>80~89</c:v>
                </c:pt>
                <c:pt idx="5">
                  <c:v>90~100</c:v>
                </c:pt>
              </c:strCache>
            </c:strRef>
          </c:cat>
          <c:val>
            <c:numRef>
              <c:f>'extract_method(sim)'!$C$83:$C$88</c:f>
              <c:numCache>
                <c:formatCode>General</c:formatCode>
                <c:ptCount val="6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'extract_method(sim)'!$D$82</c:f>
              <c:strCache>
                <c:ptCount val="1"/>
                <c:pt idx="0">
                  <c:v>Extract Superclass(ES)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</c:spPr>
          <c:invertIfNegative val="0"/>
          <c:cat>
            <c:strRef>
              <c:f>'extract_method(sim)'!$B$83:$B$88</c:f>
              <c:strCache>
                <c:ptCount val="6"/>
                <c:pt idx="0">
                  <c:v>40~49</c:v>
                </c:pt>
                <c:pt idx="1">
                  <c:v>50~59</c:v>
                </c:pt>
                <c:pt idx="2">
                  <c:v>60~69</c:v>
                </c:pt>
                <c:pt idx="3">
                  <c:v>70~79</c:v>
                </c:pt>
                <c:pt idx="4">
                  <c:v>80~89</c:v>
                </c:pt>
                <c:pt idx="5">
                  <c:v>90~100</c:v>
                </c:pt>
              </c:strCache>
            </c:strRef>
          </c:cat>
          <c:val>
            <c:numRef>
              <c:f>'extract_method(sim)'!$D$83:$D$88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'extract_method(sim)'!$E$82</c:f>
              <c:strCache>
                <c:ptCount val="1"/>
                <c:pt idx="0">
                  <c:v>Form Template Method(FTM)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</c:spPr>
          <c:invertIfNegative val="0"/>
          <c:cat>
            <c:strRef>
              <c:f>'extract_method(sim)'!$B$83:$B$88</c:f>
              <c:strCache>
                <c:ptCount val="6"/>
                <c:pt idx="0">
                  <c:v>40~49</c:v>
                </c:pt>
                <c:pt idx="1">
                  <c:v>50~59</c:v>
                </c:pt>
                <c:pt idx="2">
                  <c:v>60~69</c:v>
                </c:pt>
                <c:pt idx="3">
                  <c:v>70~79</c:v>
                </c:pt>
                <c:pt idx="4">
                  <c:v>80~89</c:v>
                </c:pt>
                <c:pt idx="5">
                  <c:v>90~100</c:v>
                </c:pt>
              </c:strCache>
            </c:strRef>
          </c:cat>
          <c:val>
            <c:numRef>
              <c:f>'extract_method(sim)'!$E$83:$E$88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'extract_method(sim)'!$F$82</c:f>
              <c:strCache>
                <c:ptCount val="1"/>
                <c:pt idx="0">
                  <c:v>Relace Method with Method Object(RMMO)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invertIfNegative val="0"/>
          <c:cat>
            <c:strRef>
              <c:f>'extract_method(sim)'!$B$83:$B$88</c:f>
              <c:strCache>
                <c:ptCount val="6"/>
                <c:pt idx="0">
                  <c:v>40~49</c:v>
                </c:pt>
                <c:pt idx="1">
                  <c:v>50~59</c:v>
                </c:pt>
                <c:pt idx="2">
                  <c:v>60~69</c:v>
                </c:pt>
                <c:pt idx="3">
                  <c:v>70~79</c:v>
                </c:pt>
                <c:pt idx="4">
                  <c:v>80~89</c:v>
                </c:pt>
                <c:pt idx="5">
                  <c:v>90~100</c:v>
                </c:pt>
              </c:strCache>
            </c:strRef>
          </c:cat>
          <c:val>
            <c:numRef>
              <c:f>'extract_method(sim)'!$F$83:$F$88</c:f>
              <c:numCache>
                <c:formatCode>General</c:formatCode>
                <c:ptCount val="6"/>
                <c:pt idx="0">
                  <c:v>7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3</c:v>
                </c:pt>
                <c:pt idx="5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6397696"/>
        <c:axId val="66399232"/>
      </c:barChart>
      <c:catAx>
        <c:axId val="663976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ja-JP"/>
          </a:p>
        </c:txPr>
        <c:crossAx val="66399232"/>
        <c:crosses val="autoZero"/>
        <c:auto val="1"/>
        <c:lblAlgn val="ctr"/>
        <c:lblOffset val="100"/>
        <c:noMultiLvlLbl val="0"/>
      </c:catAx>
      <c:valAx>
        <c:axId val="663992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ja-JP"/>
          </a:p>
        </c:txPr>
        <c:crossAx val="663976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84210991547676362"/>
          <c:w val="1"/>
          <c:h val="0.15789008452323638"/>
        </c:manualLayout>
      </c:layout>
      <c:overlay val="0"/>
      <c:txPr>
        <a:bodyPr/>
        <a:lstStyle/>
        <a:p>
          <a:pPr>
            <a:defRPr sz="16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029860070192567E-2"/>
          <c:y val="4.0969058993445176E-2"/>
          <c:w val="0.92906799062399259"/>
          <c:h val="0.7198618142957661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'extract_method(sim)'!$C$82</c:f>
              <c:strCache>
                <c:ptCount val="1"/>
                <c:pt idx="0">
                  <c:v>Extract Method(EM)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</c:spPr>
          <c:invertIfNegative val="0"/>
          <c:cat>
            <c:strRef>
              <c:f>'extract_method(sim)'!$B$83:$B$88</c:f>
              <c:strCache>
                <c:ptCount val="6"/>
                <c:pt idx="0">
                  <c:v>40~49</c:v>
                </c:pt>
                <c:pt idx="1">
                  <c:v>50~59</c:v>
                </c:pt>
                <c:pt idx="2">
                  <c:v>60~69</c:v>
                </c:pt>
                <c:pt idx="3">
                  <c:v>70~79</c:v>
                </c:pt>
                <c:pt idx="4">
                  <c:v>80~89</c:v>
                </c:pt>
                <c:pt idx="5">
                  <c:v>90~100</c:v>
                </c:pt>
              </c:strCache>
            </c:strRef>
          </c:cat>
          <c:val>
            <c:numRef>
              <c:f>'extract_method(sim)'!$C$83:$C$88</c:f>
              <c:numCache>
                <c:formatCode>General</c:formatCode>
                <c:ptCount val="6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'extract_method(sim)'!$D$82</c:f>
              <c:strCache>
                <c:ptCount val="1"/>
                <c:pt idx="0">
                  <c:v>Extract Superclass(ES)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</c:spPr>
          <c:invertIfNegative val="0"/>
          <c:cat>
            <c:strRef>
              <c:f>'extract_method(sim)'!$B$83:$B$88</c:f>
              <c:strCache>
                <c:ptCount val="6"/>
                <c:pt idx="0">
                  <c:v>40~49</c:v>
                </c:pt>
                <c:pt idx="1">
                  <c:v>50~59</c:v>
                </c:pt>
                <c:pt idx="2">
                  <c:v>60~69</c:v>
                </c:pt>
                <c:pt idx="3">
                  <c:v>70~79</c:v>
                </c:pt>
                <c:pt idx="4">
                  <c:v>80~89</c:v>
                </c:pt>
                <c:pt idx="5">
                  <c:v>90~100</c:v>
                </c:pt>
              </c:strCache>
            </c:strRef>
          </c:cat>
          <c:val>
            <c:numRef>
              <c:f>'extract_method(sim)'!$D$83:$D$88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'extract_method(sim)'!$E$82</c:f>
              <c:strCache>
                <c:ptCount val="1"/>
                <c:pt idx="0">
                  <c:v>Form Template Method(FTM)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</c:spPr>
          <c:invertIfNegative val="0"/>
          <c:cat>
            <c:strRef>
              <c:f>'extract_method(sim)'!$B$83:$B$88</c:f>
              <c:strCache>
                <c:ptCount val="6"/>
                <c:pt idx="0">
                  <c:v>40~49</c:v>
                </c:pt>
                <c:pt idx="1">
                  <c:v>50~59</c:v>
                </c:pt>
                <c:pt idx="2">
                  <c:v>60~69</c:v>
                </c:pt>
                <c:pt idx="3">
                  <c:v>70~79</c:v>
                </c:pt>
                <c:pt idx="4">
                  <c:v>80~89</c:v>
                </c:pt>
                <c:pt idx="5">
                  <c:v>90~100</c:v>
                </c:pt>
              </c:strCache>
            </c:strRef>
          </c:cat>
          <c:val>
            <c:numRef>
              <c:f>'extract_method(sim)'!$E$83:$E$88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'extract_method(sim)'!$F$82</c:f>
              <c:strCache>
                <c:ptCount val="1"/>
                <c:pt idx="0">
                  <c:v>Relace Method with Method Object(RMMO)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invertIfNegative val="0"/>
          <c:cat>
            <c:strRef>
              <c:f>'extract_method(sim)'!$B$83:$B$88</c:f>
              <c:strCache>
                <c:ptCount val="6"/>
                <c:pt idx="0">
                  <c:v>40~49</c:v>
                </c:pt>
                <c:pt idx="1">
                  <c:v>50~59</c:v>
                </c:pt>
                <c:pt idx="2">
                  <c:v>60~69</c:v>
                </c:pt>
                <c:pt idx="3">
                  <c:v>70~79</c:v>
                </c:pt>
                <c:pt idx="4">
                  <c:v>80~89</c:v>
                </c:pt>
                <c:pt idx="5">
                  <c:v>90~100</c:v>
                </c:pt>
              </c:strCache>
            </c:strRef>
          </c:cat>
          <c:val>
            <c:numRef>
              <c:f>'extract_method(sim)'!$F$83:$F$88</c:f>
              <c:numCache>
                <c:formatCode>General</c:formatCode>
                <c:ptCount val="6"/>
                <c:pt idx="0">
                  <c:v>7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3</c:v>
                </c:pt>
                <c:pt idx="5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511808"/>
        <c:axId val="67513344"/>
      </c:barChart>
      <c:catAx>
        <c:axId val="675118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ja-JP"/>
          </a:p>
        </c:txPr>
        <c:crossAx val="67513344"/>
        <c:crosses val="autoZero"/>
        <c:auto val="1"/>
        <c:lblAlgn val="ctr"/>
        <c:lblOffset val="100"/>
        <c:noMultiLvlLbl val="0"/>
      </c:catAx>
      <c:valAx>
        <c:axId val="675133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ja-JP"/>
          </a:p>
        </c:txPr>
        <c:crossAx val="675118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84210991547676362"/>
          <c:w val="0.99959191692726312"/>
          <c:h val="0.15789008452323638"/>
        </c:manualLayout>
      </c:layout>
      <c:overlay val="0"/>
      <c:txPr>
        <a:bodyPr/>
        <a:lstStyle/>
        <a:p>
          <a:pPr>
            <a:defRPr sz="16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9533594083088583E-2"/>
          <c:y val="3.0313472114209532E-2"/>
          <c:w val="0.94388467758093353"/>
          <c:h val="0.5478236793134095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'extract_method (length)'!$Y$1</c:f>
              <c:strCache>
                <c:ptCount val="1"/>
                <c:pt idx="0">
                  <c:v>Extract Method(EM)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</c:spPr>
          <c:invertIfNegative val="0"/>
          <c:cat>
            <c:strRef>
              <c:f>'extract_method (length)'!$X$2:$X$26</c:f>
              <c:strCache>
                <c:ptCount val="25"/>
                <c:pt idx="0">
                  <c:v>0~99</c:v>
                </c:pt>
                <c:pt idx="1">
                  <c:v>100~199</c:v>
                </c:pt>
                <c:pt idx="2">
                  <c:v>200~299</c:v>
                </c:pt>
                <c:pt idx="3">
                  <c:v>300~399</c:v>
                </c:pt>
                <c:pt idx="4">
                  <c:v>400~499</c:v>
                </c:pt>
                <c:pt idx="5">
                  <c:v>500~599</c:v>
                </c:pt>
                <c:pt idx="6">
                  <c:v>600~699</c:v>
                </c:pt>
                <c:pt idx="7">
                  <c:v>700~799</c:v>
                </c:pt>
                <c:pt idx="8">
                  <c:v>800~899</c:v>
                </c:pt>
                <c:pt idx="9">
                  <c:v>900~999</c:v>
                </c:pt>
                <c:pt idx="10">
                  <c:v>1000~1099</c:v>
                </c:pt>
                <c:pt idx="11">
                  <c:v>1100~1199</c:v>
                </c:pt>
                <c:pt idx="12">
                  <c:v>1200~1299</c:v>
                </c:pt>
                <c:pt idx="13">
                  <c:v>1300~1399</c:v>
                </c:pt>
                <c:pt idx="14">
                  <c:v>1400~1499</c:v>
                </c:pt>
                <c:pt idx="15">
                  <c:v>1500~1599</c:v>
                </c:pt>
                <c:pt idx="16">
                  <c:v>1600~1699</c:v>
                </c:pt>
                <c:pt idx="17">
                  <c:v>1700~1799</c:v>
                </c:pt>
                <c:pt idx="18">
                  <c:v>1800~1899</c:v>
                </c:pt>
                <c:pt idx="19">
                  <c:v>1900~1999</c:v>
                </c:pt>
                <c:pt idx="20">
                  <c:v>2000~2099</c:v>
                </c:pt>
                <c:pt idx="21">
                  <c:v>2100~2199</c:v>
                </c:pt>
                <c:pt idx="22">
                  <c:v>2200~2299</c:v>
                </c:pt>
                <c:pt idx="23">
                  <c:v>2300~2399</c:v>
                </c:pt>
                <c:pt idx="24">
                  <c:v>2400~2500</c:v>
                </c:pt>
              </c:strCache>
            </c:strRef>
          </c:cat>
          <c:val>
            <c:numRef>
              <c:f>'extract_method (length)'!$Y$2:$Y$26</c:f>
              <c:numCache>
                <c:formatCode>General</c:formatCode>
                <c:ptCount val="25"/>
                <c:pt idx="0">
                  <c:v>14</c:v>
                </c:pt>
                <c:pt idx="1">
                  <c:v>6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</c:numCache>
            </c:numRef>
          </c:val>
        </c:ser>
        <c:ser>
          <c:idx val="1"/>
          <c:order val="1"/>
          <c:tx>
            <c:strRef>
              <c:f>'extract_method (length)'!$Z$1</c:f>
              <c:strCache>
                <c:ptCount val="1"/>
                <c:pt idx="0">
                  <c:v>Extract Superclass(ES)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</c:spPr>
          <c:invertIfNegative val="0"/>
          <c:cat>
            <c:strRef>
              <c:f>'extract_method (length)'!$X$2:$X$26</c:f>
              <c:strCache>
                <c:ptCount val="25"/>
                <c:pt idx="0">
                  <c:v>0~99</c:v>
                </c:pt>
                <c:pt idx="1">
                  <c:v>100~199</c:v>
                </c:pt>
                <c:pt idx="2">
                  <c:v>200~299</c:v>
                </c:pt>
                <c:pt idx="3">
                  <c:v>300~399</c:v>
                </c:pt>
                <c:pt idx="4">
                  <c:v>400~499</c:v>
                </c:pt>
                <c:pt idx="5">
                  <c:v>500~599</c:v>
                </c:pt>
                <c:pt idx="6">
                  <c:v>600~699</c:v>
                </c:pt>
                <c:pt idx="7">
                  <c:v>700~799</c:v>
                </c:pt>
                <c:pt idx="8">
                  <c:v>800~899</c:v>
                </c:pt>
                <c:pt idx="9">
                  <c:v>900~999</c:v>
                </c:pt>
                <c:pt idx="10">
                  <c:v>1000~1099</c:v>
                </c:pt>
                <c:pt idx="11">
                  <c:v>1100~1199</c:v>
                </c:pt>
                <c:pt idx="12">
                  <c:v>1200~1299</c:v>
                </c:pt>
                <c:pt idx="13">
                  <c:v>1300~1399</c:v>
                </c:pt>
                <c:pt idx="14">
                  <c:v>1400~1499</c:v>
                </c:pt>
                <c:pt idx="15">
                  <c:v>1500~1599</c:v>
                </c:pt>
                <c:pt idx="16">
                  <c:v>1600~1699</c:v>
                </c:pt>
                <c:pt idx="17">
                  <c:v>1700~1799</c:v>
                </c:pt>
                <c:pt idx="18">
                  <c:v>1800~1899</c:v>
                </c:pt>
                <c:pt idx="19">
                  <c:v>1900~1999</c:v>
                </c:pt>
                <c:pt idx="20">
                  <c:v>2000~2099</c:v>
                </c:pt>
                <c:pt idx="21">
                  <c:v>2100~2199</c:v>
                </c:pt>
                <c:pt idx="22">
                  <c:v>2200~2299</c:v>
                </c:pt>
                <c:pt idx="23">
                  <c:v>2300~2399</c:v>
                </c:pt>
                <c:pt idx="24">
                  <c:v>2400~2500</c:v>
                </c:pt>
              </c:strCache>
            </c:strRef>
          </c:cat>
          <c:val>
            <c:numRef>
              <c:f>'extract_method (length)'!$Z$2:$Z$26</c:f>
              <c:numCache>
                <c:formatCode>General</c:formatCode>
                <c:ptCount val="25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</c:numCache>
            </c:numRef>
          </c:val>
        </c:ser>
        <c:ser>
          <c:idx val="2"/>
          <c:order val="2"/>
          <c:tx>
            <c:strRef>
              <c:f>'extract_method (length)'!$AA$1</c:f>
              <c:strCache>
                <c:ptCount val="1"/>
                <c:pt idx="0">
                  <c:v>Form Template Method(FTM)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</c:spPr>
          <c:invertIfNegative val="0"/>
          <c:cat>
            <c:strRef>
              <c:f>'extract_method (length)'!$X$2:$X$26</c:f>
              <c:strCache>
                <c:ptCount val="25"/>
                <c:pt idx="0">
                  <c:v>0~99</c:v>
                </c:pt>
                <c:pt idx="1">
                  <c:v>100~199</c:v>
                </c:pt>
                <c:pt idx="2">
                  <c:v>200~299</c:v>
                </c:pt>
                <c:pt idx="3">
                  <c:v>300~399</c:v>
                </c:pt>
                <c:pt idx="4">
                  <c:v>400~499</c:v>
                </c:pt>
                <c:pt idx="5">
                  <c:v>500~599</c:v>
                </c:pt>
                <c:pt idx="6">
                  <c:v>600~699</c:v>
                </c:pt>
                <c:pt idx="7">
                  <c:v>700~799</c:v>
                </c:pt>
                <c:pt idx="8">
                  <c:v>800~899</c:v>
                </c:pt>
                <c:pt idx="9">
                  <c:v>900~999</c:v>
                </c:pt>
                <c:pt idx="10">
                  <c:v>1000~1099</c:v>
                </c:pt>
                <c:pt idx="11">
                  <c:v>1100~1199</c:v>
                </c:pt>
                <c:pt idx="12">
                  <c:v>1200~1299</c:v>
                </c:pt>
                <c:pt idx="13">
                  <c:v>1300~1399</c:v>
                </c:pt>
                <c:pt idx="14">
                  <c:v>1400~1499</c:v>
                </c:pt>
                <c:pt idx="15">
                  <c:v>1500~1599</c:v>
                </c:pt>
                <c:pt idx="16">
                  <c:v>1600~1699</c:v>
                </c:pt>
                <c:pt idx="17">
                  <c:v>1700~1799</c:v>
                </c:pt>
                <c:pt idx="18">
                  <c:v>1800~1899</c:v>
                </c:pt>
                <c:pt idx="19">
                  <c:v>1900~1999</c:v>
                </c:pt>
                <c:pt idx="20">
                  <c:v>2000~2099</c:v>
                </c:pt>
                <c:pt idx="21">
                  <c:v>2100~2199</c:v>
                </c:pt>
                <c:pt idx="22">
                  <c:v>2200~2299</c:v>
                </c:pt>
                <c:pt idx="23">
                  <c:v>2300~2399</c:v>
                </c:pt>
                <c:pt idx="24">
                  <c:v>2400~2500</c:v>
                </c:pt>
              </c:strCache>
            </c:strRef>
          </c:cat>
          <c:val>
            <c:numRef>
              <c:f>'extract_method (length)'!$AA$2:$AA$26</c:f>
              <c:numCache>
                <c:formatCode>General</c:formatCode>
                <c:ptCount val="25"/>
                <c:pt idx="0">
                  <c:v>4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</c:numCache>
            </c:numRef>
          </c:val>
        </c:ser>
        <c:ser>
          <c:idx val="3"/>
          <c:order val="3"/>
          <c:tx>
            <c:strRef>
              <c:f>'extract_method (length)'!$AB$1</c:f>
              <c:strCache>
                <c:ptCount val="1"/>
                <c:pt idx="0">
                  <c:v>Replace Method with Method Object(RMMO)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invertIfNegative val="0"/>
          <c:cat>
            <c:strRef>
              <c:f>'extract_method (length)'!$X$2:$X$26</c:f>
              <c:strCache>
                <c:ptCount val="25"/>
                <c:pt idx="0">
                  <c:v>0~99</c:v>
                </c:pt>
                <c:pt idx="1">
                  <c:v>100~199</c:v>
                </c:pt>
                <c:pt idx="2">
                  <c:v>200~299</c:v>
                </c:pt>
                <c:pt idx="3">
                  <c:v>300~399</c:v>
                </c:pt>
                <c:pt idx="4">
                  <c:v>400~499</c:v>
                </c:pt>
                <c:pt idx="5">
                  <c:v>500~599</c:v>
                </c:pt>
                <c:pt idx="6">
                  <c:v>600~699</c:v>
                </c:pt>
                <c:pt idx="7">
                  <c:v>700~799</c:v>
                </c:pt>
                <c:pt idx="8">
                  <c:v>800~899</c:v>
                </c:pt>
                <c:pt idx="9">
                  <c:v>900~999</c:v>
                </c:pt>
                <c:pt idx="10">
                  <c:v>1000~1099</c:v>
                </c:pt>
                <c:pt idx="11">
                  <c:v>1100~1199</c:v>
                </c:pt>
                <c:pt idx="12">
                  <c:v>1200~1299</c:v>
                </c:pt>
                <c:pt idx="13">
                  <c:v>1300~1399</c:v>
                </c:pt>
                <c:pt idx="14">
                  <c:v>1400~1499</c:v>
                </c:pt>
                <c:pt idx="15">
                  <c:v>1500~1599</c:v>
                </c:pt>
                <c:pt idx="16">
                  <c:v>1600~1699</c:v>
                </c:pt>
                <c:pt idx="17">
                  <c:v>1700~1799</c:v>
                </c:pt>
                <c:pt idx="18">
                  <c:v>1800~1899</c:v>
                </c:pt>
                <c:pt idx="19">
                  <c:v>1900~1999</c:v>
                </c:pt>
                <c:pt idx="20">
                  <c:v>2000~2099</c:v>
                </c:pt>
                <c:pt idx="21">
                  <c:v>2100~2199</c:v>
                </c:pt>
                <c:pt idx="22">
                  <c:v>2200~2299</c:v>
                </c:pt>
                <c:pt idx="23">
                  <c:v>2300~2399</c:v>
                </c:pt>
                <c:pt idx="24">
                  <c:v>2400~2500</c:v>
                </c:pt>
              </c:strCache>
            </c:strRef>
          </c:cat>
          <c:val>
            <c:numRef>
              <c:f>'extract_method (length)'!$AB$2:$AB$26</c:f>
              <c:numCache>
                <c:formatCode>General</c:formatCode>
                <c:ptCount val="25"/>
                <c:pt idx="0">
                  <c:v>2</c:v>
                </c:pt>
                <c:pt idx="1">
                  <c:v>2</c:v>
                </c:pt>
                <c:pt idx="2">
                  <c:v>0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5</c:v>
                </c:pt>
                <c:pt idx="7">
                  <c:v>4</c:v>
                </c:pt>
                <c:pt idx="8">
                  <c:v>3</c:v>
                </c:pt>
                <c:pt idx="9">
                  <c:v>0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2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1</c:v>
                </c:pt>
                <c:pt idx="22">
                  <c:v>0</c:v>
                </c:pt>
                <c:pt idx="23">
                  <c:v>0</c:v>
                </c:pt>
                <c:pt idx="2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962368"/>
        <c:axId val="67963904"/>
      </c:barChart>
      <c:catAx>
        <c:axId val="679623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ja-JP"/>
          </a:p>
        </c:txPr>
        <c:crossAx val="67963904"/>
        <c:crosses val="autoZero"/>
        <c:auto val="1"/>
        <c:lblAlgn val="ctr"/>
        <c:lblOffset val="100"/>
        <c:noMultiLvlLbl val="0"/>
      </c:catAx>
      <c:valAx>
        <c:axId val="67963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679623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85924806097933559"/>
          <c:w val="1"/>
          <c:h val="0.13920979266192646"/>
        </c:manualLayout>
      </c:layout>
      <c:overlay val="0"/>
      <c:txPr>
        <a:bodyPr/>
        <a:lstStyle/>
        <a:p>
          <a:pPr>
            <a:defRPr sz="16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9533594083088583E-2"/>
          <c:y val="3.0313472114209532E-2"/>
          <c:w val="0.94388467758093353"/>
          <c:h val="0.5478236793134095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'extract_method (length)'!$Y$1</c:f>
              <c:strCache>
                <c:ptCount val="1"/>
                <c:pt idx="0">
                  <c:v>Extract Method(EM)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</c:spPr>
          <c:invertIfNegative val="0"/>
          <c:cat>
            <c:strRef>
              <c:f>'extract_method (length)'!$X$2:$X$26</c:f>
              <c:strCache>
                <c:ptCount val="25"/>
                <c:pt idx="0">
                  <c:v>0~99</c:v>
                </c:pt>
                <c:pt idx="1">
                  <c:v>100~199</c:v>
                </c:pt>
                <c:pt idx="2">
                  <c:v>200~299</c:v>
                </c:pt>
                <c:pt idx="3">
                  <c:v>300~399</c:v>
                </c:pt>
                <c:pt idx="4">
                  <c:v>400~499</c:v>
                </c:pt>
                <c:pt idx="5">
                  <c:v>500~599</c:v>
                </c:pt>
                <c:pt idx="6">
                  <c:v>600~699</c:v>
                </c:pt>
                <c:pt idx="7">
                  <c:v>700~799</c:v>
                </c:pt>
                <c:pt idx="8">
                  <c:v>800~899</c:v>
                </c:pt>
                <c:pt idx="9">
                  <c:v>900~999</c:v>
                </c:pt>
                <c:pt idx="10">
                  <c:v>1000~1099</c:v>
                </c:pt>
                <c:pt idx="11">
                  <c:v>1100~1199</c:v>
                </c:pt>
                <c:pt idx="12">
                  <c:v>1200~1299</c:v>
                </c:pt>
                <c:pt idx="13">
                  <c:v>1300~1399</c:v>
                </c:pt>
                <c:pt idx="14">
                  <c:v>1400~1499</c:v>
                </c:pt>
                <c:pt idx="15">
                  <c:v>1500~1599</c:v>
                </c:pt>
                <c:pt idx="16">
                  <c:v>1600~1699</c:v>
                </c:pt>
                <c:pt idx="17">
                  <c:v>1700~1799</c:v>
                </c:pt>
                <c:pt idx="18">
                  <c:v>1800~1899</c:v>
                </c:pt>
                <c:pt idx="19">
                  <c:v>1900~1999</c:v>
                </c:pt>
                <c:pt idx="20">
                  <c:v>2000~2099</c:v>
                </c:pt>
                <c:pt idx="21">
                  <c:v>2100~2199</c:v>
                </c:pt>
                <c:pt idx="22">
                  <c:v>2200~2299</c:v>
                </c:pt>
                <c:pt idx="23">
                  <c:v>2300~2399</c:v>
                </c:pt>
                <c:pt idx="24">
                  <c:v>2400~2500</c:v>
                </c:pt>
              </c:strCache>
            </c:strRef>
          </c:cat>
          <c:val>
            <c:numRef>
              <c:f>'extract_method (length)'!$Y$2:$Y$26</c:f>
              <c:numCache>
                <c:formatCode>General</c:formatCode>
                <c:ptCount val="25"/>
                <c:pt idx="0">
                  <c:v>14</c:v>
                </c:pt>
                <c:pt idx="1">
                  <c:v>6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</c:numCache>
            </c:numRef>
          </c:val>
        </c:ser>
        <c:ser>
          <c:idx val="1"/>
          <c:order val="1"/>
          <c:tx>
            <c:strRef>
              <c:f>'extract_method (length)'!$Z$1</c:f>
              <c:strCache>
                <c:ptCount val="1"/>
                <c:pt idx="0">
                  <c:v>Extract Superclass(ES)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</c:spPr>
          <c:invertIfNegative val="0"/>
          <c:cat>
            <c:strRef>
              <c:f>'extract_method (length)'!$X$2:$X$26</c:f>
              <c:strCache>
                <c:ptCount val="25"/>
                <c:pt idx="0">
                  <c:v>0~99</c:v>
                </c:pt>
                <c:pt idx="1">
                  <c:v>100~199</c:v>
                </c:pt>
                <c:pt idx="2">
                  <c:v>200~299</c:v>
                </c:pt>
                <c:pt idx="3">
                  <c:v>300~399</c:v>
                </c:pt>
                <c:pt idx="4">
                  <c:v>400~499</c:v>
                </c:pt>
                <c:pt idx="5">
                  <c:v>500~599</c:v>
                </c:pt>
                <c:pt idx="6">
                  <c:v>600~699</c:v>
                </c:pt>
                <c:pt idx="7">
                  <c:v>700~799</c:v>
                </c:pt>
                <c:pt idx="8">
                  <c:v>800~899</c:v>
                </c:pt>
                <c:pt idx="9">
                  <c:v>900~999</c:v>
                </c:pt>
                <c:pt idx="10">
                  <c:v>1000~1099</c:v>
                </c:pt>
                <c:pt idx="11">
                  <c:v>1100~1199</c:v>
                </c:pt>
                <c:pt idx="12">
                  <c:v>1200~1299</c:v>
                </c:pt>
                <c:pt idx="13">
                  <c:v>1300~1399</c:v>
                </c:pt>
                <c:pt idx="14">
                  <c:v>1400~1499</c:v>
                </c:pt>
                <c:pt idx="15">
                  <c:v>1500~1599</c:v>
                </c:pt>
                <c:pt idx="16">
                  <c:v>1600~1699</c:v>
                </c:pt>
                <c:pt idx="17">
                  <c:v>1700~1799</c:v>
                </c:pt>
                <c:pt idx="18">
                  <c:v>1800~1899</c:v>
                </c:pt>
                <c:pt idx="19">
                  <c:v>1900~1999</c:v>
                </c:pt>
                <c:pt idx="20">
                  <c:v>2000~2099</c:v>
                </c:pt>
                <c:pt idx="21">
                  <c:v>2100~2199</c:v>
                </c:pt>
                <c:pt idx="22">
                  <c:v>2200~2299</c:v>
                </c:pt>
                <c:pt idx="23">
                  <c:v>2300~2399</c:v>
                </c:pt>
                <c:pt idx="24">
                  <c:v>2400~2500</c:v>
                </c:pt>
              </c:strCache>
            </c:strRef>
          </c:cat>
          <c:val>
            <c:numRef>
              <c:f>'extract_method (length)'!$Z$2:$Z$26</c:f>
              <c:numCache>
                <c:formatCode>General</c:formatCode>
                <c:ptCount val="25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</c:numCache>
            </c:numRef>
          </c:val>
        </c:ser>
        <c:ser>
          <c:idx val="2"/>
          <c:order val="2"/>
          <c:tx>
            <c:strRef>
              <c:f>'extract_method (length)'!$AA$1</c:f>
              <c:strCache>
                <c:ptCount val="1"/>
                <c:pt idx="0">
                  <c:v>Form Template Method(FTM)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</c:spPr>
          <c:invertIfNegative val="0"/>
          <c:cat>
            <c:strRef>
              <c:f>'extract_method (length)'!$X$2:$X$26</c:f>
              <c:strCache>
                <c:ptCount val="25"/>
                <c:pt idx="0">
                  <c:v>0~99</c:v>
                </c:pt>
                <c:pt idx="1">
                  <c:v>100~199</c:v>
                </c:pt>
                <c:pt idx="2">
                  <c:v>200~299</c:v>
                </c:pt>
                <c:pt idx="3">
                  <c:v>300~399</c:v>
                </c:pt>
                <c:pt idx="4">
                  <c:v>400~499</c:v>
                </c:pt>
                <c:pt idx="5">
                  <c:v>500~599</c:v>
                </c:pt>
                <c:pt idx="6">
                  <c:v>600~699</c:v>
                </c:pt>
                <c:pt idx="7">
                  <c:v>700~799</c:v>
                </c:pt>
                <c:pt idx="8">
                  <c:v>800~899</c:v>
                </c:pt>
                <c:pt idx="9">
                  <c:v>900~999</c:v>
                </c:pt>
                <c:pt idx="10">
                  <c:v>1000~1099</c:v>
                </c:pt>
                <c:pt idx="11">
                  <c:v>1100~1199</c:v>
                </c:pt>
                <c:pt idx="12">
                  <c:v>1200~1299</c:v>
                </c:pt>
                <c:pt idx="13">
                  <c:v>1300~1399</c:v>
                </c:pt>
                <c:pt idx="14">
                  <c:v>1400~1499</c:v>
                </c:pt>
                <c:pt idx="15">
                  <c:v>1500~1599</c:v>
                </c:pt>
                <c:pt idx="16">
                  <c:v>1600~1699</c:v>
                </c:pt>
                <c:pt idx="17">
                  <c:v>1700~1799</c:v>
                </c:pt>
                <c:pt idx="18">
                  <c:v>1800~1899</c:v>
                </c:pt>
                <c:pt idx="19">
                  <c:v>1900~1999</c:v>
                </c:pt>
                <c:pt idx="20">
                  <c:v>2000~2099</c:v>
                </c:pt>
                <c:pt idx="21">
                  <c:v>2100~2199</c:v>
                </c:pt>
                <c:pt idx="22">
                  <c:v>2200~2299</c:v>
                </c:pt>
                <c:pt idx="23">
                  <c:v>2300~2399</c:v>
                </c:pt>
                <c:pt idx="24">
                  <c:v>2400~2500</c:v>
                </c:pt>
              </c:strCache>
            </c:strRef>
          </c:cat>
          <c:val>
            <c:numRef>
              <c:f>'extract_method (length)'!$AA$2:$AA$26</c:f>
              <c:numCache>
                <c:formatCode>General</c:formatCode>
                <c:ptCount val="25"/>
                <c:pt idx="0">
                  <c:v>4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</c:numCache>
            </c:numRef>
          </c:val>
        </c:ser>
        <c:ser>
          <c:idx val="3"/>
          <c:order val="3"/>
          <c:tx>
            <c:strRef>
              <c:f>'extract_method (length)'!$AB$1</c:f>
              <c:strCache>
                <c:ptCount val="1"/>
                <c:pt idx="0">
                  <c:v>Replace Method with Method Object(RMMO)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invertIfNegative val="0"/>
          <c:cat>
            <c:strRef>
              <c:f>'extract_method (length)'!$X$2:$X$26</c:f>
              <c:strCache>
                <c:ptCount val="25"/>
                <c:pt idx="0">
                  <c:v>0~99</c:v>
                </c:pt>
                <c:pt idx="1">
                  <c:v>100~199</c:v>
                </c:pt>
                <c:pt idx="2">
                  <c:v>200~299</c:v>
                </c:pt>
                <c:pt idx="3">
                  <c:v>300~399</c:v>
                </c:pt>
                <c:pt idx="4">
                  <c:v>400~499</c:v>
                </c:pt>
                <c:pt idx="5">
                  <c:v>500~599</c:v>
                </c:pt>
                <c:pt idx="6">
                  <c:v>600~699</c:v>
                </c:pt>
                <c:pt idx="7">
                  <c:v>700~799</c:v>
                </c:pt>
                <c:pt idx="8">
                  <c:v>800~899</c:v>
                </c:pt>
                <c:pt idx="9">
                  <c:v>900~999</c:v>
                </c:pt>
                <c:pt idx="10">
                  <c:v>1000~1099</c:v>
                </c:pt>
                <c:pt idx="11">
                  <c:v>1100~1199</c:v>
                </c:pt>
                <c:pt idx="12">
                  <c:v>1200~1299</c:v>
                </c:pt>
                <c:pt idx="13">
                  <c:v>1300~1399</c:v>
                </c:pt>
                <c:pt idx="14">
                  <c:v>1400~1499</c:v>
                </c:pt>
                <c:pt idx="15">
                  <c:v>1500~1599</c:v>
                </c:pt>
                <c:pt idx="16">
                  <c:v>1600~1699</c:v>
                </c:pt>
                <c:pt idx="17">
                  <c:v>1700~1799</c:v>
                </c:pt>
                <c:pt idx="18">
                  <c:v>1800~1899</c:v>
                </c:pt>
                <c:pt idx="19">
                  <c:v>1900~1999</c:v>
                </c:pt>
                <c:pt idx="20">
                  <c:v>2000~2099</c:v>
                </c:pt>
                <c:pt idx="21">
                  <c:v>2100~2199</c:v>
                </c:pt>
                <c:pt idx="22">
                  <c:v>2200~2299</c:v>
                </c:pt>
                <c:pt idx="23">
                  <c:v>2300~2399</c:v>
                </c:pt>
                <c:pt idx="24">
                  <c:v>2400~2500</c:v>
                </c:pt>
              </c:strCache>
            </c:strRef>
          </c:cat>
          <c:val>
            <c:numRef>
              <c:f>'extract_method (length)'!$AB$2:$AB$26</c:f>
              <c:numCache>
                <c:formatCode>General</c:formatCode>
                <c:ptCount val="25"/>
                <c:pt idx="0">
                  <c:v>2</c:v>
                </c:pt>
                <c:pt idx="1">
                  <c:v>2</c:v>
                </c:pt>
                <c:pt idx="2">
                  <c:v>0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5</c:v>
                </c:pt>
                <c:pt idx="7">
                  <c:v>4</c:v>
                </c:pt>
                <c:pt idx="8">
                  <c:v>3</c:v>
                </c:pt>
                <c:pt idx="9">
                  <c:v>0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2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1</c:v>
                </c:pt>
                <c:pt idx="22">
                  <c:v>0</c:v>
                </c:pt>
                <c:pt idx="23">
                  <c:v>0</c:v>
                </c:pt>
                <c:pt idx="2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9088000"/>
        <c:axId val="69089536"/>
      </c:barChart>
      <c:catAx>
        <c:axId val="690880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ja-JP"/>
          </a:p>
        </c:txPr>
        <c:crossAx val="69089536"/>
        <c:crosses val="autoZero"/>
        <c:auto val="1"/>
        <c:lblAlgn val="ctr"/>
        <c:lblOffset val="100"/>
        <c:noMultiLvlLbl val="0"/>
      </c:catAx>
      <c:valAx>
        <c:axId val="69089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690880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85924806097933559"/>
          <c:w val="1"/>
          <c:h val="0.13920979266192646"/>
        </c:manualLayout>
      </c:layout>
      <c:overlay val="0"/>
      <c:txPr>
        <a:bodyPr/>
        <a:lstStyle/>
        <a:p>
          <a:pPr>
            <a:defRPr sz="16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Sheet4!$D$35:$D$37</c:f>
              <c:strCache>
                <c:ptCount val="3"/>
                <c:pt idx="0">
                  <c:v>Same Class</c:v>
                </c:pt>
                <c:pt idx="1">
                  <c:v>Same Package</c:v>
                </c:pt>
                <c:pt idx="2">
                  <c:v>Others</c:v>
                </c:pt>
              </c:strCache>
            </c:strRef>
          </c:cat>
          <c:val>
            <c:numRef>
              <c:f>Sheet4!$E$35:$E$37</c:f>
              <c:numCache>
                <c:formatCode>General</c:formatCode>
                <c:ptCount val="3"/>
                <c:pt idx="0">
                  <c:v>1</c:v>
                </c:pt>
                <c:pt idx="1">
                  <c:v>15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032000"/>
        <c:axId val="68033536"/>
      </c:barChart>
      <c:catAx>
        <c:axId val="68032000"/>
        <c:scaling>
          <c:orientation val="minMax"/>
        </c:scaling>
        <c:delete val="0"/>
        <c:axPos val="b"/>
        <c:majorTickMark val="out"/>
        <c:minorTickMark val="none"/>
        <c:tickLblPos val="nextTo"/>
        <c:crossAx val="68033536"/>
        <c:crosses val="autoZero"/>
        <c:auto val="1"/>
        <c:lblAlgn val="ctr"/>
        <c:lblOffset val="100"/>
        <c:noMultiLvlLbl val="0"/>
      </c:catAx>
      <c:valAx>
        <c:axId val="68033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80320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451" y="1"/>
            <a:ext cx="2949575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CF1B45-2A18-4BB7-9156-322FE0D9DD2E}" type="datetimeFigureOut">
              <a:rPr kumimoji="1" lang="ja-JP" altLang="en-US" smtClean="0"/>
              <a:t>2012/6/1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1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A9414F-6058-4D83-8DB7-1CC4EF1AB7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468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F59FB-77CD-4DEF-B9D2-852CE75D9537}" type="datetimeFigureOut">
              <a:rPr kumimoji="1" lang="ja-JP" altLang="en-US" smtClean="0"/>
              <a:t>2012/6/1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5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9755D4-D639-4D8F-86EB-5E14231C0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63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ejje.weblio.jp/content/preferentially" TargetMode="External"/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name is </a:t>
            </a:r>
            <a:r>
              <a:rPr kumimoji="1" lang="en-US" altLang="ja-JP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Eunjong</a:t>
            </a:r>
            <a:r>
              <a:rPr kumimoji="1" lang="en-US" altLang="ja-JP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Choi, a PhD student of Osaka University.</a:t>
            </a:r>
            <a:endParaRPr kumimoji="1" lang="ja-JP" altLang="ja-JP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title of my presentation</a:t>
            </a:r>
            <a:r>
              <a:rPr kumimoji="1" lang="en-US" altLang="ja-JP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“</a:t>
            </a:r>
            <a:r>
              <a:rPr lang="en-US" altLang="ja-JP" sz="1200" b="0" dirty="0" smtClean="0"/>
              <a:t>What kind of and how clones </a:t>
            </a:r>
            <a:br>
              <a:rPr lang="en-US" altLang="ja-JP" sz="1200" b="0" dirty="0" smtClean="0"/>
            </a:br>
            <a:r>
              <a:rPr lang="en-US" altLang="ja-JP" sz="1200" b="0" dirty="0" smtClean="0"/>
              <a:t>are refactored? A case study of three OSS projects“</a:t>
            </a:r>
            <a:br>
              <a:rPr lang="en-US" altLang="ja-JP" sz="1200" b="0" dirty="0" smtClean="0"/>
            </a:br>
            <a:endParaRPr kumimoji="1" lang="ja-JP" altLang="en-US" b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3848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Secondly, we identified refactoring between old and new</a:t>
            </a:r>
            <a:r>
              <a:rPr kumimoji="1" lang="en-US" altLang="ja-JP" baseline="0" dirty="0" smtClean="0"/>
              <a:t> versions using a refactoring identification tool.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66738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Thirdly, we selected pairs of code fragments in the old version which had performed refactoring into</a:t>
            </a:r>
          </a:p>
          <a:p>
            <a:r>
              <a:rPr kumimoji="1" lang="en-US" altLang="ja-JP" dirty="0" smtClean="0"/>
              <a:t>the same code fragment</a:t>
            </a:r>
            <a:r>
              <a:rPr kumimoji="1" lang="en-US" altLang="ja-JP" baseline="0" dirty="0" smtClean="0"/>
              <a:t> in the new version based on the information from refactoring identification tool,</a:t>
            </a:r>
          </a:p>
          <a:p>
            <a:r>
              <a:rPr kumimoji="1" lang="en-US" altLang="ja-JP" baseline="0" dirty="0" smtClean="0"/>
              <a:t>and then, </a:t>
            </a:r>
            <a:r>
              <a:rPr kumimoji="1" lang="en-US" altLang="ja-JP" dirty="0" smtClean="0"/>
              <a:t>we </a:t>
            </a:r>
            <a:r>
              <a:rPr kumimoji="1" lang="en-US" altLang="ja-JP" baseline="0" dirty="0" smtClean="0"/>
              <a:t>identified code clones among the pairs of refactored code fragments using similarity measurement.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224995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Finally, we investigated</a:t>
            </a:r>
            <a:r>
              <a:rPr kumimoji="1" lang="en-US" altLang="ja-JP" baseline="0" dirty="0" smtClean="0"/>
              <a:t> characteristics of refactored clone pairs.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013983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Next, I will explain about the design of our investigation.</a:t>
            </a:r>
          </a:p>
          <a:p>
            <a:endParaRPr lang="en-US" altLang="ja-JP" b="1" dirty="0" smtClean="0"/>
          </a:p>
          <a:p>
            <a:r>
              <a:rPr lang="en-US" altLang="ja-JP" b="1" dirty="0" smtClean="0"/>
              <a:t>As a target projects, we </a:t>
            </a:r>
            <a:r>
              <a:rPr lang="en-US" altLang="ja-JP" b="1" dirty="0" err="1" smtClean="0"/>
              <a:t>selectred</a:t>
            </a:r>
            <a:r>
              <a:rPr lang="en-US" altLang="ja-JP" b="1" baseline="0" dirty="0" smtClean="0"/>
              <a:t> r</a:t>
            </a:r>
            <a:r>
              <a:rPr lang="en-US" altLang="ja-JP" b="1" dirty="0" smtClean="0"/>
              <a:t>elease and revision pairs</a:t>
            </a:r>
            <a:r>
              <a:rPr lang="en-US" altLang="ja-JP" dirty="0" smtClean="0"/>
              <a:t> from </a:t>
            </a:r>
          </a:p>
          <a:p>
            <a:r>
              <a:rPr lang="en-US" altLang="ja-JP" b="1" dirty="0" smtClean="0"/>
              <a:t>three Java OSS projects</a:t>
            </a:r>
            <a:r>
              <a:rPr lang="en-US" altLang="ja-JP" dirty="0" smtClean="0"/>
              <a:t>  from their software</a:t>
            </a:r>
            <a:r>
              <a:rPr lang="en-US" altLang="ja-JP" baseline="0" dirty="0" smtClean="0"/>
              <a:t> repositories.</a:t>
            </a:r>
          </a:p>
          <a:p>
            <a:r>
              <a:rPr kumimoji="1" lang="en-US" altLang="ja-JP" baseline="0" dirty="0" smtClean="0"/>
              <a:t>We selected 2 release pairs from </a:t>
            </a:r>
            <a:r>
              <a:rPr kumimoji="1" lang="en-US" altLang="ja-JP" baseline="0" dirty="0" err="1" smtClean="0"/>
              <a:t>jEdit</a:t>
            </a:r>
            <a:endParaRPr kumimoji="1" lang="en-US" altLang="ja-JP" baseline="0" dirty="0" smtClean="0"/>
          </a:p>
          <a:p>
            <a:r>
              <a:rPr kumimoji="1" lang="en-US" altLang="ja-JP" baseline="0" dirty="0" smtClean="0"/>
              <a:t>2 revision pairs from CAROL</a:t>
            </a:r>
          </a:p>
          <a:p>
            <a:r>
              <a:rPr kumimoji="1" lang="en-US" altLang="ja-JP" baseline="0" dirty="0" smtClean="0"/>
              <a:t>and 6 revision pairs from Columba.</a:t>
            </a:r>
          </a:p>
          <a:p>
            <a:r>
              <a:rPr kumimoji="1" lang="en-US" altLang="ja-JP" baseline="0" dirty="0" smtClean="0"/>
              <a:t>We selected them because their refactoring information from used refactoring identification tool </a:t>
            </a:r>
          </a:p>
          <a:p>
            <a:r>
              <a:rPr kumimoji="1" lang="en-US" altLang="ja-JP" baseline="0" dirty="0" smtClean="0"/>
              <a:t>were validated with high </a:t>
            </a:r>
            <a:r>
              <a:rPr kumimoji="1" lang="en-US" altLang="ja-JP" baseline="0" dirty="0" err="1" smtClean="0"/>
              <a:t>acurracy</a:t>
            </a:r>
            <a:r>
              <a:rPr kumimoji="1" lang="en-US" altLang="ja-JP" baseline="0" dirty="0" smtClean="0"/>
              <a:t> in </a:t>
            </a:r>
            <a:r>
              <a:rPr kumimoji="1" lang="en-US" altLang="ja-JP" baseline="0" dirty="0" err="1" smtClean="0"/>
              <a:t>Prete`s</a:t>
            </a:r>
            <a:r>
              <a:rPr kumimoji="1" lang="en-US" altLang="ja-JP" baseline="0" dirty="0" smtClean="0"/>
              <a:t> paper.</a:t>
            </a:r>
          </a:p>
          <a:p>
            <a:r>
              <a:rPr kumimoji="1" lang="en-US" altLang="ja-JP" baseline="0" dirty="0" smtClean="0"/>
              <a:t>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1437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a refactoring identification tool, we used ref-finder, 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tool that identifies refactoring between two program versions.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figure is a snapshot of ref-finder.</a:t>
            </a:r>
          </a:p>
          <a:p>
            <a:endParaRPr kumimoji="1" lang="en-US" altLang="ja-JP" dirty="0" smtClean="0"/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reason why we selected ref-finder is ref-finder can cover many </a:t>
            </a:r>
            <a:r>
              <a:rPr kumimoji="1" lang="en-US" altLang="ja-JP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Folwer’s</a:t>
            </a:r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refactoring patterns.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Moreover, its outputs </a:t>
            </a:r>
            <a:r>
              <a:rPr kumimoji="1" lang="en-US" altLang="ja-JP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werevalidated</a:t>
            </a:r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with high accuracy </a:t>
            </a:r>
            <a:r>
              <a:rPr kumimoji="1" lang="en-US" altLang="ja-JP" baseline="0" dirty="0" smtClean="0"/>
              <a:t>in the case study of </a:t>
            </a:r>
            <a:r>
              <a:rPr kumimoji="1" lang="en-US" altLang="ja-JP" baseline="0" dirty="0" err="1" smtClean="0"/>
              <a:t>Prete’s</a:t>
            </a:r>
            <a:r>
              <a:rPr kumimoji="1" lang="en-US" altLang="ja-JP" baseline="0" dirty="0" smtClean="0"/>
              <a:t> paper..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8876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We selected</a:t>
            </a:r>
            <a:r>
              <a:rPr kumimoji="1" lang="en-US" altLang="ja-JP" baseline="0" dirty="0" smtClean="0"/>
              <a:t> 7 refactoring patterns which can be applied to clone refactoring according to </a:t>
            </a:r>
            <a:r>
              <a:rPr kumimoji="1" lang="en-US" altLang="ja-JP" baseline="0" dirty="0" err="1" smtClean="0"/>
              <a:t>Folwer’s</a:t>
            </a:r>
            <a:r>
              <a:rPr kumimoji="1" lang="en-US" altLang="ja-JP" baseline="0" dirty="0" smtClean="0"/>
              <a:t> book.</a:t>
            </a:r>
          </a:p>
          <a:p>
            <a:r>
              <a:rPr kumimoji="1" lang="en-US" altLang="ja-JP" baseline="0" dirty="0" smtClean="0"/>
              <a:t>The are EC, EM. ES, FTM, PM, PUM and RMMO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3429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Between</a:t>
            </a:r>
            <a:r>
              <a:rPr kumimoji="1" lang="en-US" altLang="ja-JP" baseline="0" dirty="0" smtClean="0"/>
              <a:t> them, I explain about clone refactoring using RMMO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76179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This figure is an example of ROOM to a clone pair.</a:t>
            </a:r>
          </a:p>
          <a:p>
            <a:r>
              <a:rPr kumimoji="1" lang="en-US" altLang="ja-JP" baseline="0" dirty="0" smtClean="0"/>
              <a:t>In this figure before refactoring, cloned methods use local variables exist,</a:t>
            </a:r>
          </a:p>
          <a:p>
            <a:r>
              <a:rPr kumimoji="1" lang="en-US" altLang="ja-JP" baseline="0" dirty="0" smtClean="0"/>
              <a:t>but after applying RMMO, coded methods are merged into a single method in its own object and all </a:t>
            </a:r>
          </a:p>
          <a:p>
            <a:r>
              <a:rPr kumimoji="1" lang="en-US" altLang="ja-JP" baseline="0" dirty="0" smtClean="0"/>
              <a:t>these local variables are moved into fields on the new class.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8FFE7-7E34-4001-A20F-3AE2FE0A08A6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8516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Several</a:t>
            </a:r>
            <a:r>
              <a:rPr kumimoji="1" lang="en-US" altLang="ja-JP" baseline="0" dirty="0" smtClean="0"/>
              <a:t> code clones detection tools have been proposed.</a:t>
            </a:r>
          </a:p>
          <a:p>
            <a:r>
              <a:rPr kumimoji="1" lang="en-US" altLang="ja-JP" baseline="0" dirty="0" smtClean="0"/>
              <a:t>However, existing code clone detection tools have their own limitation.</a:t>
            </a:r>
          </a:p>
          <a:p>
            <a:r>
              <a:rPr kumimoji="1" lang="en-US" altLang="ja-JP" baseline="0" dirty="0" smtClean="0"/>
              <a:t>I will explain about the limitation of existing tools with </a:t>
            </a:r>
            <a:r>
              <a:rPr kumimoji="1" lang="en-US" altLang="ja-JP" baseline="0" dirty="0" err="1" smtClean="0"/>
              <a:t>CCFinder</a:t>
            </a:r>
            <a:r>
              <a:rPr kumimoji="1" lang="en-US" altLang="ja-JP" baseline="0" dirty="0" smtClean="0"/>
              <a:t>, a token-based code clone detection tool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We assumed that developers sometimes merge low similar code clones into a single method after much thought.</a:t>
            </a:r>
          </a:p>
          <a:p>
            <a:r>
              <a:rPr kumimoji="1" lang="en-US" altLang="ja-JP" baseline="0" dirty="0" smtClean="0"/>
              <a:t>This figure is an example of clone refactoring between low-similar code clones.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046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r>
              <a:rPr lang="en-US" altLang="ja-JP" dirty="0" smtClean="0"/>
              <a:t>In this figure, a code clone is created by copying</a:t>
            </a:r>
            <a:r>
              <a:rPr lang="en-US" altLang="ja-JP" baseline="0" dirty="0" smtClean="0"/>
              <a:t> existing code fragment with modification.</a:t>
            </a:r>
          </a:p>
          <a:p>
            <a:pPr marL="0" lvl="0" indent="0">
              <a:buFontTx/>
              <a:buNone/>
            </a:pPr>
            <a:r>
              <a:rPr lang="en-US" altLang="ja-JP" baseline="0" dirty="0" smtClean="0"/>
              <a:t>However, due to this modification, code clones like this cannot be detected by </a:t>
            </a:r>
            <a:r>
              <a:rPr lang="en-US" altLang="ja-JP" baseline="0" dirty="0" err="1" smtClean="0"/>
              <a:t>CCFinder</a:t>
            </a:r>
            <a:r>
              <a:rPr lang="en-US" altLang="ja-JP" baseline="0" dirty="0" smtClean="0"/>
              <a:t>.</a:t>
            </a:r>
            <a:endParaRPr lang="ja-JP" altLang="ja-JP" dirty="0" smtClean="0"/>
          </a:p>
          <a:p>
            <a:endParaRPr kumimoji="1" lang="ja-JP" altLang="en-US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8FFE7-7E34-4001-A20F-3AE2FE0A08A6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055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At</a:t>
            </a:r>
            <a:r>
              <a:rPr kumimoji="1" lang="en-US" altLang="ja-JP" baseline="0" dirty="0" smtClean="0"/>
              <a:t> first, I explain about background of our research.</a:t>
            </a:r>
          </a:p>
          <a:p>
            <a:r>
              <a:rPr kumimoji="1" lang="en-US" altLang="ja-JP" baseline="0" dirty="0" smtClean="0"/>
              <a:t>Code clone represents a code fragment that has similar or </a:t>
            </a:r>
            <a:r>
              <a:rPr lang="en-US" altLang="ja-JP" b="1" dirty="0" smtClean="0"/>
              <a:t>identical code fragments </a:t>
            </a:r>
            <a:r>
              <a:rPr lang="en-US" altLang="ja-JP" dirty="0" smtClean="0"/>
              <a:t>in source code.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well-known reason for introducing code clones to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software is copying an existing code fragment and pasting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 with or without modification.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source code is an example of code clone.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call a pair code clones, a clone pair</a:t>
            </a:r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71919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In this study, to overcome this limitation,</a:t>
            </a:r>
            <a:r>
              <a:rPr kumimoji="1" lang="en-US" altLang="ja-JP" baseline="0" dirty="0" smtClean="0"/>
              <a:t> we used undirected </a:t>
            </a:r>
          </a:p>
          <a:p>
            <a:r>
              <a:rPr kumimoji="1" lang="en-US" altLang="ja-JP" baseline="0" dirty="0" smtClean="0"/>
              <a:t>similarity to identify low similar code clones as well as high similar code clones.</a:t>
            </a:r>
          </a:p>
          <a:p>
            <a:r>
              <a:rPr kumimoji="1" lang="en-US" altLang="ja-JP" baseline="0" dirty="0" err="1" smtClean="0"/>
              <a:t>Usim</a:t>
            </a:r>
            <a:r>
              <a:rPr kumimoji="1" lang="en-US" altLang="ja-JP" baseline="0" dirty="0" smtClean="0"/>
              <a:t> is originally used to identify </a:t>
            </a:r>
            <a:r>
              <a:rPr kumimoji="1" lang="en-US" altLang="ja-JP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method</a:t>
            </a:r>
            <a:r>
              <a:rPr kumimoji="1" lang="en-US" altLang="ja-JP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kumimoji="1" lang="en-US" altLang="ja-JP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unit</a:t>
            </a:r>
            <a:r>
              <a:rPr kumimoji="1" lang="en-US" altLang="ja-JP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clone </a:t>
            </a:r>
            <a:r>
              <a:rPr kumimoji="1" lang="en-US" altLang="ja-JP" baseline="0" dirty="0" smtClean="0"/>
              <a:t>in </a:t>
            </a:r>
            <a:r>
              <a:rPr kumimoji="1" lang="en-US" altLang="ja-JP" baseline="0" dirty="0" err="1" smtClean="0"/>
              <a:t>Mende’s</a:t>
            </a:r>
            <a:r>
              <a:rPr kumimoji="1" lang="en-US" altLang="ja-JP" baseline="0" dirty="0" smtClean="0"/>
              <a:t> paper.</a:t>
            </a:r>
          </a:p>
          <a:p>
            <a:r>
              <a:rPr kumimoji="1" lang="en-US" altLang="ja-JP" baseline="0" dirty="0" err="1" smtClean="0"/>
              <a:t>Usim</a:t>
            </a:r>
            <a:r>
              <a:rPr kumimoji="1" lang="en-US" altLang="ja-JP" baseline="0" dirty="0" smtClean="0"/>
              <a:t> uses the </a:t>
            </a:r>
            <a:r>
              <a:rPr lang="en-US" altLang="ja-JP" dirty="0" err="1" smtClean="0"/>
              <a:t>Levenshtein</a:t>
            </a:r>
            <a:r>
              <a:rPr lang="en-US" altLang="ja-JP" dirty="0" smtClean="0"/>
              <a:t> </a:t>
            </a:r>
            <a:r>
              <a:rPr kumimoji="1" lang="en-US" altLang="ja-JP" baseline="0" dirty="0" smtClean="0"/>
              <a:t>distance which measures </a:t>
            </a:r>
            <a:r>
              <a:rPr lang="en-US" altLang="ja-JP" dirty="0" smtClean="0"/>
              <a:t>the </a:t>
            </a:r>
          </a:p>
          <a:p>
            <a:r>
              <a:rPr lang="en-US" altLang="ja-JP" dirty="0" smtClean="0"/>
              <a:t>amount of difference between two character sequences.</a:t>
            </a:r>
          </a:p>
          <a:p>
            <a:r>
              <a:rPr lang="en-US" altLang="ja-JP" dirty="0" err="1" smtClean="0"/>
              <a:t>Levenshtein</a:t>
            </a:r>
            <a:r>
              <a:rPr lang="en-US" altLang="ja-JP" dirty="0" smtClean="0"/>
              <a:t> distance between survey and surgery is 2.</a:t>
            </a:r>
            <a:r>
              <a:rPr lang="en-US" altLang="ja-JP" baseline="0" dirty="0" smtClean="0"/>
              <a:t> </a:t>
            </a:r>
          </a:p>
          <a:p>
            <a:r>
              <a:rPr kumimoji="1" lang="en-US" altLang="ja-JP" baseline="0" dirty="0" smtClean="0"/>
              <a:t>Because from survey, v is changed to g and r is added.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3902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equation computes </a:t>
            </a:r>
            <a:r>
              <a:rPr kumimoji="1" lang="en-US" altLang="ja-JP" baseline="0" dirty="0" err="1" smtClean="0"/>
              <a:t>usim</a:t>
            </a:r>
            <a:r>
              <a:rPr kumimoji="1" lang="en-US" altLang="ja-JP" baseline="0" dirty="0" smtClean="0"/>
              <a:t>, It means that </a:t>
            </a:r>
            <a:r>
              <a:rPr lang="en-US" altLang="ja-JP" b="1" dirty="0" err="1" smtClean="0"/>
              <a:t>Levenshtein</a:t>
            </a:r>
            <a:r>
              <a:rPr lang="en-US" altLang="ja-JP" b="1" dirty="0" smtClean="0"/>
              <a:t> distance between two character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1" dirty="0" smtClean="0"/>
              <a:t>sequences is normalized by the maximum size between them.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If the </a:t>
            </a:r>
            <a:r>
              <a:rPr lang="en-US" altLang="ja-JP" dirty="0" err="1" smtClean="0"/>
              <a:t>usim</a:t>
            </a:r>
            <a:r>
              <a:rPr lang="en-US" altLang="ja-JP" dirty="0" smtClean="0"/>
              <a:t> value is over </a:t>
            </a:r>
            <a:r>
              <a:rPr lang="en-US" altLang="ja-JP" b="1" dirty="0" smtClean="0"/>
              <a:t>40%</a:t>
            </a:r>
            <a:r>
              <a:rPr lang="en-US" altLang="ja-JP" dirty="0" smtClean="0"/>
              <a:t> between a pair of code fragments, we define it as a clone pair </a:t>
            </a:r>
          </a:p>
          <a:p>
            <a:r>
              <a:rPr kumimoji="1" lang="en-US" altLang="ja-JP" baseline="0" dirty="0" smtClean="0"/>
              <a:t>40% is also used in </a:t>
            </a:r>
            <a:r>
              <a:rPr kumimoji="1" lang="en-US" altLang="ja-JP" baseline="0" dirty="0" err="1" smtClean="0"/>
              <a:t>Mende’s</a:t>
            </a:r>
            <a:r>
              <a:rPr kumimoji="1" lang="en-US" altLang="ja-JP" baseline="0" dirty="0" smtClean="0"/>
              <a:t> paper to identify code clones.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1437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dirty="0" smtClean="0">
                <a:solidFill>
                  <a:schemeClr val="tx1"/>
                </a:solidFill>
              </a:rPr>
              <a:t>We investigated the </a:t>
            </a:r>
            <a:r>
              <a:rPr lang="en-US" altLang="ja-JP" sz="1200" b="1" dirty="0" smtClean="0">
                <a:solidFill>
                  <a:schemeClr val="tx1"/>
                </a:solidFill>
              </a:rPr>
              <a:t>characteristics </a:t>
            </a:r>
            <a:r>
              <a:rPr lang="en-US" altLang="ja-JP" sz="1200" dirty="0" smtClean="0">
                <a:solidFill>
                  <a:schemeClr val="tx1"/>
                </a:solidFill>
              </a:rPr>
              <a:t>of refactored clone pairs</a:t>
            </a:r>
            <a:r>
              <a:rPr lang="en-US" altLang="ja-JP" sz="1200" b="1" dirty="0" smtClean="0">
                <a:solidFill>
                  <a:schemeClr val="tx1"/>
                </a:solidFill>
              </a:rPr>
              <a:t> </a:t>
            </a:r>
            <a:r>
              <a:rPr lang="en-US" altLang="ja-JP" sz="1200" dirty="0" smtClean="0">
                <a:solidFill>
                  <a:schemeClr val="tx1"/>
                </a:solidFill>
              </a:rPr>
              <a:t>based on applied refactoring pattern.</a:t>
            </a: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We measured the </a:t>
            </a:r>
            <a:r>
              <a:rPr lang="en-US" altLang="ja-JP" dirty="0" smtClean="0"/>
              <a:t>character sequence similarity between them using </a:t>
            </a:r>
            <a:r>
              <a:rPr lang="en-US" altLang="ja-JP" dirty="0" err="1" smtClean="0"/>
              <a:t>usim</a:t>
            </a:r>
            <a:endParaRPr lang="en-US" altLang="ja-JP" dirty="0" smtClean="0"/>
          </a:p>
          <a:p>
            <a:r>
              <a:rPr lang="en-US" altLang="ja-JP" dirty="0" smtClean="0"/>
              <a:t>This information indicates</a:t>
            </a:r>
            <a:r>
              <a:rPr lang="en-US" altLang="ja-JP" baseline="0" dirty="0" smtClean="0"/>
              <a:t> about which refactoring pattern could be performed according to </a:t>
            </a:r>
          </a:p>
          <a:p>
            <a:r>
              <a:rPr lang="en-US" altLang="ja-JP" baseline="0" dirty="0" smtClean="0"/>
              <a:t>Character sequence similarity between clone pairs.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We also measured</a:t>
            </a:r>
            <a:r>
              <a:rPr lang="en-US" altLang="ja-JP" baseline="0" dirty="0" smtClean="0"/>
              <a:t> </a:t>
            </a:r>
            <a:r>
              <a:rPr lang="en-US" altLang="ja-JP" dirty="0" smtClean="0"/>
              <a:t>Character sequence length difference between them.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This information</a:t>
            </a:r>
            <a:r>
              <a:rPr kumimoji="1" lang="en-US" altLang="ja-JP" baseline="0" dirty="0" smtClean="0"/>
              <a:t> indicates about which refactoring pattern could be performed according to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The length difference of character sequence of clone pairs </a:t>
            </a:r>
            <a:endParaRPr kumimoji="1" lang="ja-JP" altLang="en-US" dirty="0" smtClean="0"/>
          </a:p>
          <a:p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22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70724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Moreover, we investigated the location of refactored </a:t>
            </a:r>
            <a:r>
              <a:rPr kumimoji="1" lang="en-US" altLang="ja-JP" baseline="0" dirty="0" smtClean="0"/>
              <a:t>clone pairs.</a:t>
            </a:r>
          </a:p>
          <a:p>
            <a:r>
              <a:rPr kumimoji="1" lang="en-US" altLang="ja-JP" baseline="0" dirty="0" smtClean="0"/>
              <a:t>However, except for RMMO, our selected 6 refactoring patterns have constraints of </a:t>
            </a:r>
          </a:p>
          <a:p>
            <a:r>
              <a:rPr kumimoji="1" lang="en-US" altLang="ja-JP" baseline="0" dirty="0" smtClean="0"/>
              <a:t>locations of clone pairs in the old version.</a:t>
            </a:r>
          </a:p>
          <a:p>
            <a:r>
              <a:rPr kumimoji="1" lang="en-US" altLang="ja-JP" baseline="0" dirty="0" smtClean="0"/>
              <a:t>Therefore, we investigated class distance in terms of RMMO.</a:t>
            </a:r>
          </a:p>
          <a:p>
            <a:r>
              <a:rPr kumimoji="1" lang="en-US" altLang="ja-JP" baseline="0" dirty="0" smtClean="0"/>
              <a:t>This information indicates about applying RMMO according to the location information of clone pairs.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5227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Next, I will explain</a:t>
            </a:r>
            <a:r>
              <a:rPr kumimoji="1" lang="en-US" altLang="ja-JP" baseline="0" dirty="0" smtClean="0"/>
              <a:t> about results of our investigation.</a:t>
            </a:r>
          </a:p>
          <a:p>
            <a:r>
              <a:rPr kumimoji="1" lang="en-US" altLang="ja-JP" baseline="0" dirty="0" smtClean="0"/>
              <a:t>As a result of investigation, 31 refactored clone pairs clones are identified from overall target projects.</a:t>
            </a:r>
          </a:p>
          <a:p>
            <a:r>
              <a:rPr kumimoji="1" lang="en-US" altLang="ja-JP" baseline="0" dirty="0" smtClean="0"/>
              <a:t>This graph represents applied the number of refactoring</a:t>
            </a:r>
          </a:p>
          <a:p>
            <a:r>
              <a:rPr kumimoji="1" lang="en-US" altLang="ja-JP" baseline="0" dirty="0" smtClean="0"/>
              <a:t> patterns of identified clone pairs..</a:t>
            </a:r>
          </a:p>
          <a:p>
            <a:r>
              <a:rPr kumimoji="1" lang="en-US" altLang="ja-JP" baseline="0" dirty="0" smtClean="0"/>
              <a:t>In this graph, green part represents EM, sky part represents ES,</a:t>
            </a:r>
          </a:p>
          <a:p>
            <a:r>
              <a:rPr kumimoji="1" lang="en-US" altLang="ja-JP" baseline="0" dirty="0" smtClean="0"/>
              <a:t>Purple part represents FTM, and Red part represents RMMO.</a:t>
            </a:r>
          </a:p>
          <a:p>
            <a:r>
              <a:rPr kumimoji="1" lang="en-US" altLang="ja-JP" baseline="0" dirty="0" smtClean="0"/>
              <a:t>And As you can see this graph, RMMO is the most frequently applied refactoring pattern.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06638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 graph</a:t>
            </a:r>
            <a:r>
              <a:rPr kumimoji="1" lang="en-US" altLang="ja-JP" baseline="0" dirty="0" smtClean="0"/>
              <a:t> represents character sequence similarity between refactored clone pairs in each refactoring pattern..</a:t>
            </a:r>
          </a:p>
          <a:p>
            <a:r>
              <a:rPr kumimoji="1" lang="en-US" altLang="ja-JP" baseline="0" dirty="0" smtClean="0"/>
              <a:t>As you can see this graph, EM and RMMO are applied to low-similar clone pairs.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03499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kern="0" dirty="0" smtClean="0"/>
              <a:t>Whereas, FTM, and</a:t>
            </a:r>
            <a:r>
              <a:rPr lang="en-US" altLang="ja-JP" sz="1200" kern="0" baseline="0" dirty="0" smtClean="0"/>
              <a:t> </a:t>
            </a:r>
            <a:r>
              <a:rPr lang="en-US" altLang="ja-JP" sz="1200" kern="0" dirty="0" smtClean="0"/>
              <a:t>ES </a:t>
            </a:r>
            <a:r>
              <a:rPr kumimoji="1" lang="en-US" altLang="ja-JP" baseline="0" dirty="0" smtClean="0"/>
              <a:t>are applied to high-similar clone pairs.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03499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 graph</a:t>
            </a:r>
            <a:r>
              <a:rPr kumimoji="1" lang="en-US" altLang="ja-JP" baseline="0" dirty="0" smtClean="0"/>
              <a:t> represents character sequence length differences between </a:t>
            </a:r>
          </a:p>
          <a:p>
            <a:r>
              <a:rPr kumimoji="1" lang="en-US" altLang="ja-JP" baseline="0" dirty="0" smtClean="0"/>
              <a:t>refactored clone pairs</a:t>
            </a:r>
            <a:r>
              <a:rPr kumimoji="1" lang="ja-JP" altLang="en-US" baseline="0" dirty="0" smtClean="0"/>
              <a:t> </a:t>
            </a:r>
            <a:r>
              <a:rPr kumimoji="1" lang="en-US" altLang="ja-JP" baseline="0" dirty="0" smtClean="0"/>
              <a:t>on each refactoring pattern.</a:t>
            </a:r>
          </a:p>
          <a:p>
            <a:r>
              <a:rPr kumimoji="1" lang="en-US" altLang="ja-JP" baseline="0" dirty="0" smtClean="0"/>
              <a:t>As you can see this graph, RMMO is applied to various </a:t>
            </a:r>
            <a:r>
              <a:rPr lang="en-US" altLang="ja-JP" sz="1200" kern="0" dirty="0" smtClean="0">
                <a:solidFill>
                  <a:schemeClr val="tx1"/>
                </a:solidFill>
              </a:rPr>
              <a:t>character </a:t>
            </a:r>
            <a:r>
              <a:rPr lang="en-US" altLang="ja-JP" sz="1200" dirty="0" smtClean="0">
                <a:solidFill>
                  <a:schemeClr val="tx1"/>
                </a:solidFill>
              </a:rPr>
              <a:t>sequence </a:t>
            </a:r>
            <a:r>
              <a:rPr lang="en-US" altLang="ja-JP" sz="1200" kern="0" dirty="0" smtClean="0">
                <a:solidFill>
                  <a:schemeClr val="tx1"/>
                </a:solidFill>
              </a:rPr>
              <a:t>length different clone pairs</a:t>
            </a:r>
            <a:r>
              <a:rPr lang="en-US" altLang="ja-JP" sz="1200" kern="0" baseline="0" dirty="0" smtClean="0">
                <a:solidFill>
                  <a:schemeClr val="tx1"/>
                </a:solidFill>
              </a:rPr>
              <a:t>.</a:t>
            </a:r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Meanwhile,</a:t>
            </a:r>
            <a:r>
              <a:rPr kumimoji="1" lang="en-US" altLang="ja-JP" baseline="0" dirty="0" smtClean="0"/>
              <a:t> EM, ES, and FTM are applied to little </a:t>
            </a:r>
            <a:r>
              <a:rPr lang="en-US" altLang="ja-JP" sz="1200" kern="0" dirty="0" smtClean="0">
                <a:solidFill>
                  <a:schemeClr val="tx1"/>
                </a:solidFill>
              </a:rPr>
              <a:t>character </a:t>
            </a:r>
            <a:r>
              <a:rPr lang="en-US" altLang="ja-JP" sz="1200" dirty="0" smtClean="0">
                <a:solidFill>
                  <a:schemeClr val="tx1"/>
                </a:solidFill>
              </a:rPr>
              <a:t>sequence </a:t>
            </a:r>
            <a:r>
              <a:rPr lang="en-US" altLang="ja-JP" sz="1200" kern="0" dirty="0" smtClean="0">
                <a:solidFill>
                  <a:schemeClr val="tx1"/>
                </a:solidFill>
              </a:rPr>
              <a:t>length different clone pairs.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 graph represents</a:t>
            </a:r>
            <a:r>
              <a:rPr kumimoji="1" lang="en-US" altLang="ja-JP" baseline="0" dirty="0" smtClean="0"/>
              <a:t> class distances in terms of RMMO.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As you can see this graph, RMMO is the </a:t>
            </a:r>
            <a:r>
              <a:rPr lang="en-US" altLang="ja-JP" sz="1200" kern="0" dirty="0" smtClean="0">
                <a:solidFill>
                  <a:schemeClr val="tx1"/>
                </a:solidFill>
              </a:rPr>
              <a:t>is the most frequently applied to clone pairs in the same package.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However, code clones make software more difficult</a:t>
            </a:r>
            <a:r>
              <a:rPr kumimoji="1" lang="en-US" altLang="ja-JP" baseline="0" dirty="0" smtClean="0"/>
              <a:t> to be maintained because </a:t>
            </a:r>
          </a:p>
          <a:p>
            <a:r>
              <a:rPr kumimoji="1" lang="en-US" altLang="ja-JP" baseline="0" dirty="0" smtClean="0"/>
              <a:t>If a defect is contained in a </a:t>
            </a:r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code fragment of code clone, all of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its cloned code fragments should be inspected for the same defect. 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62825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Next,</a:t>
            </a:r>
            <a:r>
              <a:rPr kumimoji="1" lang="en-US" altLang="ja-JP" baseline="0" dirty="0" smtClean="0"/>
              <a:t> I will explain our suggestion of tools for clone refactoring with revisiting results of investigation..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We suggest that </a:t>
            </a:r>
            <a:r>
              <a:rPr lang="en-US" altLang="ja-JP" dirty="0" smtClean="0"/>
              <a:t>Tools to support </a:t>
            </a:r>
            <a:r>
              <a:rPr lang="en-US" altLang="ja-JP" b="1" dirty="0" smtClean="0"/>
              <a:t>RMMO </a:t>
            </a:r>
            <a:r>
              <a:rPr lang="en-US" altLang="ja-JP" dirty="0" smtClean="0"/>
              <a:t>refactoring to clone pairs are needed.</a:t>
            </a:r>
          </a:p>
          <a:p>
            <a:r>
              <a:rPr lang="en-US" altLang="ja-JP" dirty="0" smtClean="0"/>
              <a:t>Because we found that</a:t>
            </a:r>
            <a:r>
              <a:rPr lang="en-US" altLang="ja-JP" baseline="0" dirty="0" smtClean="0"/>
              <a:t> </a:t>
            </a:r>
            <a:r>
              <a:rPr lang="en-US" altLang="ja-JP" dirty="0" smtClean="0"/>
              <a:t>17 clone pairs are applied RMMO among 34 identified clone pairs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58223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dirty="0" smtClean="0"/>
              <a:t>T</a:t>
            </a:r>
            <a:r>
              <a:rPr kumimoji="1" lang="en-US" altLang="ja-JP" sz="1200" baseline="0" dirty="0" smtClean="0"/>
              <a:t>hese tools should support clone refactoring for </a:t>
            </a:r>
            <a:r>
              <a:rPr lang="en-US" altLang="ja-JP" sz="1200" dirty="0" smtClean="0"/>
              <a:t>clone pairs</a:t>
            </a:r>
          </a:p>
          <a:p>
            <a:r>
              <a:rPr lang="en-US" altLang="ja-JP" sz="1200" dirty="0" smtClean="0"/>
              <a:t>spread into not only in the same class  but also the </a:t>
            </a:r>
            <a:r>
              <a:rPr lang="en-US" altLang="ja-JP" sz="1200" b="1" dirty="0" smtClean="0"/>
              <a:t>same package</a:t>
            </a:r>
            <a:r>
              <a:rPr lang="en-US" altLang="ja-JP" sz="1200" dirty="0" smtClean="0"/>
              <a:t>.</a:t>
            </a:r>
          </a:p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Because</a:t>
            </a:r>
            <a:r>
              <a:rPr lang="en-US" altLang="ja-JP" sz="1200" baseline="0" dirty="0" smtClean="0"/>
              <a:t> we found that </a:t>
            </a:r>
            <a:r>
              <a:rPr lang="en-US" altLang="ja-JP" sz="1200" dirty="0" smtClean="0"/>
              <a:t>15 clone pairs are distributed in same </a:t>
            </a:r>
          </a:p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package among  17 identified clone pairs.</a:t>
            </a:r>
          </a:p>
          <a:p>
            <a:endParaRPr lang="en-US" altLang="ja-JP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dirty="0" smtClean="0"/>
              <a:t>Also, they should support </a:t>
            </a:r>
            <a:r>
              <a:rPr kumimoji="1" lang="en-US" altLang="ja-JP" sz="1200" baseline="0" dirty="0" smtClean="0"/>
              <a:t>clone refactoring for clone pairs</a:t>
            </a:r>
            <a:r>
              <a:rPr lang="en-US" altLang="ja-JP" sz="1200" dirty="0" smtClean="0"/>
              <a:t> consisting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of </a:t>
            </a:r>
            <a:r>
              <a:rPr lang="en-US" altLang="ja-JP" sz="1200" b="1" dirty="0" smtClean="0"/>
              <a:t>different size of character sequence</a:t>
            </a:r>
            <a:r>
              <a:rPr lang="en-US" altLang="ja-JP" sz="1200" dirty="0" smtClean="0"/>
              <a:t>.</a:t>
            </a:r>
          </a:p>
          <a:p>
            <a:endParaRPr kumimoji="1" lang="ja-JP" altLang="en-US" sz="1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50551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/>
            <a:r>
              <a:rPr kumimoji="1" lang="en-US" altLang="ja-JP" sz="1200" dirty="0" smtClean="0"/>
              <a:t>Moreover, they should support </a:t>
            </a:r>
            <a:r>
              <a:rPr kumimoji="1" lang="en-US" altLang="ja-JP" sz="1200" baseline="0" dirty="0" smtClean="0"/>
              <a:t>clone refactoring for </a:t>
            </a:r>
            <a:r>
              <a:rPr lang="en-US" altLang="ja-JP" sz="1200" dirty="0" smtClean="0"/>
              <a:t>clone pairs that include </a:t>
            </a:r>
            <a:r>
              <a:rPr lang="en-US" altLang="ja-JP" sz="1200" b="1" dirty="0" smtClean="0"/>
              <a:t>different character</a:t>
            </a:r>
            <a:r>
              <a:rPr lang="en-US" altLang="ja-JP" sz="1200" b="1" baseline="0" dirty="0" smtClean="0"/>
              <a:t> </a:t>
            </a:r>
            <a:r>
              <a:rPr lang="en-US" altLang="ja-JP" sz="1200" b="1" dirty="0" smtClean="0"/>
              <a:t>sequence</a:t>
            </a:r>
            <a:endParaRPr lang="ja-JP" altLang="en-US" sz="120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50551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altLang="ja-JP" dirty="0" smtClean="0"/>
              <a:t>If</a:t>
            </a:r>
            <a:r>
              <a:rPr lang="en-US" altLang="ja-JP" baseline="0" dirty="0" smtClean="0"/>
              <a:t> clone pairs </a:t>
            </a:r>
            <a:r>
              <a:rPr lang="en-US" altLang="ja-JP" dirty="0" smtClean="0"/>
              <a:t>which have </a:t>
            </a:r>
          </a:p>
          <a:p>
            <a:pPr lvl="0"/>
            <a:r>
              <a:rPr lang="en-US" altLang="ja-JP" dirty="0" smtClean="0"/>
              <a:t>spread into not only in the same class but also the </a:t>
            </a:r>
            <a:r>
              <a:rPr lang="en-US" altLang="ja-JP" b="1" dirty="0" smtClean="0"/>
              <a:t>same package</a:t>
            </a:r>
            <a:r>
              <a:rPr lang="en-US" altLang="ja-JP" dirty="0" smtClean="0"/>
              <a:t> </a:t>
            </a:r>
          </a:p>
          <a:p>
            <a:pPr lvl="0"/>
            <a:r>
              <a:rPr lang="en-US" altLang="ja-JP" dirty="0" smtClean="0"/>
              <a:t>consisting of </a:t>
            </a:r>
            <a:r>
              <a:rPr lang="en-US" altLang="ja-JP" b="1" dirty="0" smtClean="0"/>
              <a:t>different size of character sequences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including </a:t>
            </a:r>
            <a:r>
              <a:rPr lang="en-US" altLang="ja-JP" b="1" dirty="0" smtClean="0"/>
              <a:t>different character sequence</a:t>
            </a:r>
            <a:endParaRPr lang="en-US" altLang="ja-JP" dirty="0" smtClean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are</a:t>
            </a:r>
            <a:r>
              <a:rPr kumimoji="1" lang="en-US" altLang="ja-JP" baseline="0" dirty="0" smtClean="0"/>
              <a:t> detected, tools of clone refactoring that </a:t>
            </a:r>
            <a:r>
              <a:rPr kumimoji="1"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preferentiallyの意味"/>
              </a:rPr>
              <a:t>preferentially</a:t>
            </a:r>
            <a:r>
              <a:rPr kumimoji="1"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ja-JP" sz="1200" dirty="0" smtClean="0">
                <a:solidFill>
                  <a:schemeClr val="tx1"/>
                </a:solidFill>
              </a:rPr>
              <a:t>suggest</a:t>
            </a:r>
            <a:r>
              <a:rPr lang="en-US" altLang="ja-JP" sz="1200" baseline="0" dirty="0" smtClean="0">
                <a:solidFill>
                  <a:schemeClr val="tx1"/>
                </a:solidFill>
              </a:rPr>
              <a:t> to apply RMMO</a:t>
            </a:r>
            <a:r>
              <a:rPr lang="en-US" altLang="ja-JP" sz="1200" dirty="0" smtClean="0">
                <a:solidFill>
                  <a:schemeClr val="tx1"/>
                </a:solidFill>
              </a:rPr>
              <a:t> to these clone pairs are necessary.</a:t>
            </a:r>
            <a:endParaRPr lang="en-US" altLang="ja-JP" sz="3200" dirty="0" smtClean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84361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However, our investigation</a:t>
            </a:r>
            <a:r>
              <a:rPr kumimoji="1" lang="en-US" altLang="ja-JP" baseline="0" dirty="0" smtClean="0"/>
              <a:t> have several limitations; </a:t>
            </a:r>
          </a:p>
          <a:p>
            <a:r>
              <a:rPr kumimoji="1" lang="en-US" altLang="ja-JP" baseline="0" dirty="0" smtClean="0"/>
              <a:t>Firstly, </a:t>
            </a:r>
            <a:r>
              <a:rPr lang="en-US" altLang="ja-JP" sz="1200" baseline="0" dirty="0" smtClean="0"/>
              <a:t>Because </a:t>
            </a:r>
            <a:r>
              <a:rPr lang="en-US" altLang="ja-JP" sz="1200" dirty="0" smtClean="0"/>
              <a:t>using Character Sequence similarity measurement,</a:t>
            </a:r>
            <a:r>
              <a:rPr lang="en-US" altLang="ja-JP" sz="1200" baseline="0" dirty="0" smtClean="0"/>
              <a:t> </a:t>
            </a:r>
            <a:r>
              <a:rPr kumimoji="1" lang="en-US" altLang="ja-JP" baseline="0" dirty="0" smtClean="0"/>
              <a:t>our</a:t>
            </a:r>
            <a:r>
              <a:rPr lang="en-US" altLang="ja-JP" sz="1200" dirty="0" smtClean="0"/>
              <a:t> identification</a:t>
            </a:r>
            <a:r>
              <a:rPr lang="en-US" altLang="ja-JP" sz="1200" baseline="0" dirty="0" smtClean="0"/>
              <a:t> of</a:t>
            </a:r>
            <a:r>
              <a:rPr lang="en-US" altLang="ja-JP" sz="1200" dirty="0" smtClean="0"/>
              <a:t> code clone might inaccuracy</a:t>
            </a:r>
            <a:r>
              <a:rPr lang="en-US" altLang="ja-JP" sz="1200" baseline="0" dirty="0" smtClean="0"/>
              <a:t>. </a:t>
            </a:r>
            <a:endParaRPr lang="en-US" altLang="ja-JP" sz="1200" dirty="0" smtClean="0"/>
          </a:p>
          <a:p>
            <a:r>
              <a:rPr kumimoji="1" lang="en-US" altLang="ja-JP" sz="1200" baseline="0" dirty="0" smtClean="0"/>
              <a:t>Secondly, </a:t>
            </a:r>
            <a:r>
              <a:rPr kumimoji="1" lang="en-US" altLang="ja-JP" baseline="0" dirty="0" smtClean="0"/>
              <a:t>the results of our investigation are rely on used tools. </a:t>
            </a:r>
          </a:p>
          <a:p>
            <a:r>
              <a:rPr kumimoji="1" lang="en-US" altLang="ja-JP" baseline="0" dirty="0" smtClean="0"/>
              <a:t>Finally, results might not generalize to other OSS projects.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.</a:t>
            </a:r>
          </a:p>
          <a:p>
            <a:r>
              <a:rPr kumimoji="1" lang="en-US" altLang="ja-JP" baseline="0" dirty="0" smtClean="0"/>
              <a:t>We will improve these limitations as our future work.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10674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Next, I introduce related work of this study.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Kim et al have investigated the </a:t>
            </a:r>
            <a:r>
              <a:rPr lang="en-US" altLang="ja-JP" kern="1200" dirty="0" smtClean="0"/>
              <a:t>genealogies of code clones in OSS</a:t>
            </a:r>
            <a:r>
              <a:rPr lang="en-US" altLang="ja-JP" kern="1200" baseline="0" dirty="0" smtClean="0"/>
              <a:t> and 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They </a:t>
            </a:r>
            <a:r>
              <a:rPr lang="en-US" altLang="ja-JP" kern="1200" dirty="0" smtClean="0"/>
              <a:t>confirmed that refactoring long-lived clones are difficult using </a:t>
            </a:r>
            <a:r>
              <a:rPr lang="en-US" altLang="ja-JP" kern="1200" dirty="0" err="1" smtClean="0"/>
              <a:t>CCFinder</a:t>
            </a:r>
            <a:r>
              <a:rPr lang="en-US" altLang="ja-JP" kern="1200" dirty="0" smtClean="0"/>
              <a:t>,</a:t>
            </a:r>
            <a:r>
              <a:rPr lang="en-US" altLang="ja-JP" kern="1200" baseline="0" dirty="0" smtClean="0"/>
              <a:t> which </a:t>
            </a:r>
            <a:r>
              <a:rPr lang="en-US" altLang="ja-JP" kern="1200" dirty="0" smtClean="0"/>
              <a:t>can </a:t>
            </a:r>
          </a:p>
          <a:p>
            <a:r>
              <a:rPr lang="en-US" altLang="ja-JP" kern="1200" dirty="0" smtClean="0"/>
              <a:t>detect only syntactically-equivalent code clones</a:t>
            </a:r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However, </a:t>
            </a:r>
            <a:r>
              <a:rPr lang="en-US" altLang="ja-JP" sz="1200" dirty="0" smtClean="0">
                <a:solidFill>
                  <a:schemeClr val="tx1"/>
                </a:solidFill>
              </a:rPr>
              <a:t>we confirmed that a lot of refactored and syntactically-different clones using </a:t>
            </a:r>
            <a:r>
              <a:rPr lang="en-US" altLang="ja-JP" sz="1200" dirty="0" err="1" smtClean="0">
                <a:solidFill>
                  <a:schemeClr val="tx1"/>
                </a:solidFill>
              </a:rPr>
              <a:t>usim</a:t>
            </a:r>
            <a:endParaRPr lang="en-US" altLang="ja-JP" sz="3200" dirty="0" smtClean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8FFE7-7E34-4001-A20F-3AE2FE0A08A6}" type="slidenum">
              <a:rPr kumimoji="1" lang="ja-JP" altLang="en-US" smtClean="0"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917701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Also, </a:t>
            </a:r>
            <a:r>
              <a:rPr lang="en-US" altLang="ja-JP" dirty="0" smtClean="0"/>
              <a:t>Murphy-Hill et al. investigated refactoring activities based on eight sets of data</a:t>
            </a:r>
          </a:p>
          <a:p>
            <a:r>
              <a:rPr lang="en-US" altLang="ja-JP" dirty="0" smtClean="0"/>
              <a:t>and results of their investigation can help the research community build better refactoring tools and techniques in the future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However, their investigation focused on non-clone refactoring based,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but our </a:t>
            </a:r>
            <a:r>
              <a:rPr lang="en-US" altLang="ja-JP" sz="1200" dirty="0" smtClean="0">
                <a:solidFill>
                  <a:schemeClr val="tx1"/>
                </a:solidFill>
              </a:rPr>
              <a:t>investigation focus on clone refactoring</a:t>
            </a:r>
            <a:endParaRPr lang="en-US" altLang="ja-JP" sz="3200" dirty="0" smtClean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343293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As a summary, we </a:t>
            </a:r>
            <a:r>
              <a:rPr lang="en-US" altLang="ja-JP" b="1" dirty="0" smtClean="0"/>
              <a:t>Investigated</a:t>
            </a:r>
            <a:r>
              <a:rPr lang="en-US" altLang="ja-JP" dirty="0" smtClean="0"/>
              <a:t> the characteristics of pairs of refactored code clones</a:t>
            </a:r>
          </a:p>
          <a:p>
            <a:r>
              <a:rPr kumimoji="1" lang="en-US" altLang="ja-JP" dirty="0" smtClean="0"/>
              <a:t>In</a:t>
            </a:r>
            <a:r>
              <a:rPr kumimoji="1" lang="en-US" altLang="ja-JP" baseline="0" dirty="0" smtClean="0"/>
              <a:t> terms of applied refactoring pattern, from 3 java OSS projects, We used ref-finder as a refactoring identification </a:t>
            </a:r>
          </a:p>
          <a:p>
            <a:r>
              <a:rPr kumimoji="1" lang="en-US" altLang="ja-JP" baseline="0" dirty="0" smtClean="0"/>
              <a:t>tool and </a:t>
            </a:r>
            <a:r>
              <a:rPr kumimoji="1" lang="en-US" altLang="ja-JP" baseline="0" dirty="0" err="1" smtClean="0"/>
              <a:t>usim</a:t>
            </a:r>
            <a:r>
              <a:rPr kumimoji="1" lang="en-US" altLang="ja-JP" baseline="0" dirty="0" smtClean="0"/>
              <a:t> to identify code clones among refactoring.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37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518101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We</a:t>
            </a:r>
            <a:r>
              <a:rPr kumimoji="1" lang="en-US" altLang="ja-JP" baseline="0" dirty="0" smtClean="0"/>
              <a:t> have found that the </a:t>
            </a:r>
            <a:r>
              <a:rPr lang="en-US" altLang="ja-JP" dirty="0" smtClean="0"/>
              <a:t>most frequently applied refactoring pattern is </a:t>
            </a:r>
            <a:r>
              <a:rPr lang="en-US" altLang="ja-JP" b="1" dirty="0" smtClean="0"/>
              <a:t>RMMO.</a:t>
            </a:r>
          </a:p>
          <a:p>
            <a:r>
              <a:rPr kumimoji="1" lang="en-US" altLang="ja-JP" dirty="0" smtClean="0"/>
              <a:t>And it</a:t>
            </a:r>
            <a:r>
              <a:rPr kumimoji="1" lang="en-US" altLang="ja-JP" baseline="0" dirty="0" smtClean="0"/>
              <a:t> usually applied to clone pairs that have </a:t>
            </a:r>
            <a:r>
              <a:rPr lang="en-US" altLang="ja-JP" dirty="0" smtClean="0"/>
              <a:t>different size of character sequences  and </a:t>
            </a:r>
          </a:p>
          <a:p>
            <a:r>
              <a:rPr lang="en-US" altLang="ja-JP" dirty="0" smtClean="0"/>
              <a:t>consisting of different size of character sequences  in the same package.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38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518101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As a future work, we </a:t>
            </a:r>
            <a:r>
              <a:rPr kumimoji="1" lang="en-US" altLang="ja-JP" baseline="0" dirty="0" smtClean="0"/>
              <a:t>will </a:t>
            </a:r>
            <a:r>
              <a:rPr lang="en-US" altLang="ja-JP" sz="1200" dirty="0" smtClean="0"/>
              <a:t>Identify code clone more accuracy  by applying</a:t>
            </a:r>
            <a:r>
              <a:rPr lang="en-US" altLang="ja-JP" sz="1200" baseline="0" dirty="0" smtClean="0"/>
              <a:t> </a:t>
            </a:r>
            <a:endParaRPr lang="en-US" altLang="ja-JP" dirty="0" smtClean="0"/>
          </a:p>
          <a:p>
            <a:pPr lvl="0"/>
            <a:r>
              <a:rPr lang="en-US" altLang="ja-JP" baseline="0" dirty="0" smtClean="0"/>
              <a:t> </a:t>
            </a:r>
            <a:r>
              <a:rPr lang="en-US" altLang="ja-JP" dirty="0" smtClean="0"/>
              <a:t>token sequence similarity measurement.</a:t>
            </a:r>
          </a:p>
          <a:p>
            <a:r>
              <a:rPr kumimoji="1" lang="en-US" altLang="ja-JP" dirty="0" smtClean="0"/>
              <a:t>Next, we plan</a:t>
            </a:r>
            <a:r>
              <a:rPr kumimoji="1" lang="en-US" altLang="ja-JP" baseline="0" dirty="0" smtClean="0"/>
              <a:t> to expand our investigation method by </a:t>
            </a:r>
          </a:p>
          <a:p>
            <a:r>
              <a:rPr kumimoji="1" lang="en-US" altLang="ja-JP" baseline="0" dirty="0" smtClean="0"/>
              <a:t>investigating more OSS projects and industrial software.</a:t>
            </a:r>
          </a:p>
          <a:p>
            <a:r>
              <a:rPr kumimoji="1" lang="en-US" altLang="ja-JP" baseline="0" dirty="0" smtClean="0"/>
              <a:t>Also, we will develop tools for clone refactoring according to the result of our investigation.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Finally,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131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Code clones typically can be </a:t>
            </a:r>
            <a:r>
              <a:rPr lang="en-US" altLang="ja-JP" b="1" dirty="0" smtClean="0"/>
              <a:t>merged into a single method </a:t>
            </a:r>
            <a:r>
              <a:rPr lang="en-US" altLang="ja-JP" dirty="0" smtClean="0"/>
              <a:t>by performing refactoring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This</a:t>
            </a:r>
            <a:r>
              <a:rPr lang="en-US" altLang="ja-JP" baseline="0" dirty="0" smtClean="0"/>
              <a:t> figure is an example of clone refactoring.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In this figure, c</a:t>
            </a:r>
            <a:r>
              <a:rPr lang="en-US" altLang="ja-JP" dirty="0" smtClean="0"/>
              <a:t>ode clones are merged into a single method and old code clones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are replaced by call statements of a new method after performing refactoring.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8FFE7-7E34-4001-A20F-3AE2FE0A08A6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1543786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36052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Different</a:t>
            </a:r>
            <a:r>
              <a:rPr kumimoji="1" lang="ja-JP" altLang="en-US" dirty="0" smtClean="0"/>
              <a:t>を絶対いうべき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8FFE7-7E34-4001-A20F-3AE2FE0A08A6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917701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Similarity? 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203253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88760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equation computes </a:t>
            </a:r>
            <a:r>
              <a:rPr kumimoji="1" lang="en-US" altLang="ja-JP" baseline="0" dirty="0" err="1" smtClean="0"/>
              <a:t>usim</a:t>
            </a:r>
            <a:r>
              <a:rPr kumimoji="1" lang="en-US" altLang="ja-JP" baseline="0" dirty="0" smtClean="0"/>
              <a:t> between two code fragments.</a:t>
            </a:r>
          </a:p>
          <a:p>
            <a:r>
              <a:rPr kumimoji="1" lang="en-US" altLang="ja-JP" baseline="0" dirty="0" smtClean="0"/>
              <a:t>This equation represents that a maximum length of normalized character sequence</a:t>
            </a:r>
          </a:p>
          <a:p>
            <a:r>
              <a:rPr kumimoji="1" lang="en-US" altLang="ja-JP" baseline="0" dirty="0" smtClean="0"/>
              <a:t>between two character sequence minus number of items that have to be changed to turn function </a:t>
            </a:r>
            <a:r>
              <a:rPr kumimoji="1" lang="en-US" altLang="ja-JP" baseline="0" dirty="0" err="1" smtClean="0"/>
              <a:t>fx</a:t>
            </a:r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Into </a:t>
            </a:r>
            <a:r>
              <a:rPr kumimoji="1" lang="en-US" altLang="ja-JP" baseline="0" dirty="0" err="1" smtClean="0"/>
              <a:t>fy</a:t>
            </a:r>
            <a:r>
              <a:rPr kumimoji="1" lang="en-US" altLang="ja-JP" baseline="0" dirty="0" smtClean="0"/>
              <a:t> </a:t>
            </a:r>
          </a:p>
          <a:p>
            <a:r>
              <a:rPr kumimoji="1" lang="en-US" altLang="ja-JP" baseline="0" dirty="0" smtClean="0"/>
              <a:t>dived by maximum length of normalized character sequence between two character sequences.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71455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Next, I will explain about the design of our investigation.</a:t>
            </a:r>
          </a:p>
          <a:p>
            <a:endParaRPr lang="en-US" altLang="ja-JP" b="1" dirty="0" smtClean="0"/>
          </a:p>
          <a:p>
            <a:r>
              <a:rPr lang="en-US" altLang="ja-JP" b="1" dirty="0" smtClean="0"/>
              <a:t>Release pairs and revision pairs</a:t>
            </a:r>
            <a:r>
              <a:rPr lang="en-US" altLang="ja-JP" dirty="0" smtClean="0"/>
              <a:t> are extracted from </a:t>
            </a:r>
          </a:p>
          <a:p>
            <a:r>
              <a:rPr lang="en-US" altLang="ja-JP" b="1" dirty="0" smtClean="0"/>
              <a:t>three Java OSS projects</a:t>
            </a:r>
            <a:r>
              <a:rPr lang="en-US" altLang="ja-JP" dirty="0" smtClean="0"/>
              <a:t>  from their software</a:t>
            </a:r>
            <a:r>
              <a:rPr lang="en-US" altLang="ja-JP" baseline="0" dirty="0" smtClean="0"/>
              <a:t> repositories.</a:t>
            </a:r>
          </a:p>
          <a:p>
            <a:r>
              <a:rPr kumimoji="1" lang="en-US" altLang="ja-JP" baseline="0" dirty="0" smtClean="0"/>
              <a:t>We selected 2 release pairs from </a:t>
            </a:r>
            <a:r>
              <a:rPr kumimoji="1" lang="en-US" altLang="ja-JP" baseline="0" dirty="0" err="1" smtClean="0"/>
              <a:t>jEdit</a:t>
            </a:r>
            <a:endParaRPr kumimoji="1" lang="en-US" altLang="ja-JP" baseline="0" dirty="0" smtClean="0"/>
          </a:p>
          <a:p>
            <a:r>
              <a:rPr kumimoji="1" lang="en-US" altLang="ja-JP" baseline="0" dirty="0" smtClean="0"/>
              <a:t>2 revision pairs from CAROL</a:t>
            </a:r>
          </a:p>
          <a:p>
            <a:r>
              <a:rPr kumimoji="1" lang="en-US" altLang="ja-JP" baseline="0" dirty="0" smtClean="0"/>
              <a:t>and 6 revision pairs from Columba.</a:t>
            </a:r>
          </a:p>
          <a:p>
            <a:r>
              <a:rPr kumimoji="1" lang="en-US" altLang="ja-JP" baseline="0" dirty="0" smtClean="0"/>
              <a:t>We selected them because their results of refactoring from used refactoring identification tool </a:t>
            </a:r>
          </a:p>
          <a:p>
            <a:r>
              <a:rPr kumimoji="1" lang="en-US" altLang="ja-JP" baseline="0" dirty="0" smtClean="0"/>
              <a:t>are validated in </a:t>
            </a:r>
            <a:r>
              <a:rPr kumimoji="1" lang="en-US" altLang="ja-JP" baseline="0" dirty="0" err="1" smtClean="0"/>
              <a:t>Prete`s</a:t>
            </a:r>
            <a:r>
              <a:rPr kumimoji="1" lang="en-US" altLang="ja-JP" baseline="0" dirty="0" smtClean="0"/>
              <a:t> paper.</a:t>
            </a:r>
          </a:p>
          <a:p>
            <a:r>
              <a:rPr kumimoji="1" lang="en-US" altLang="ja-JP" baseline="0" dirty="0" smtClean="0"/>
              <a:t>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143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However, currently, t</a:t>
            </a:r>
            <a:r>
              <a:rPr lang="en-US" altLang="ja-JP" dirty="0" smtClean="0"/>
              <a:t>ools for clone refactoring are </a:t>
            </a:r>
            <a:r>
              <a:rPr lang="en-US" altLang="ja-JP" b="1" dirty="0" smtClean="0"/>
              <a:t>not commonly used.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For the development of more widely-used tools for clone refactoring,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developers of tools for clone refactoring need to </a:t>
            </a:r>
            <a:r>
              <a:rPr lang="en-US" altLang="ja-JP" b="1" dirty="0" smtClean="0"/>
              <a:t>understand actual clone refactoring</a:t>
            </a:r>
            <a:endParaRPr kumimoji="1" lang="ja-JP" altLang="en-US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b="1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338745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Therefore, we </a:t>
            </a:r>
            <a:r>
              <a:rPr lang="en-US" altLang="ja-JP" dirty="0" smtClean="0"/>
              <a:t>Investigate characteristics of </a:t>
            </a:r>
            <a:r>
              <a:rPr lang="en-US" altLang="ja-JP" b="1" dirty="0" smtClean="0"/>
              <a:t>refactored code clones  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1" dirty="0" smtClean="0"/>
              <a:t>and applied refactoring patterns </a:t>
            </a:r>
            <a:r>
              <a:rPr kumimoji="1" lang="en-US" altLang="ja-JP" dirty="0" smtClean="0"/>
              <a:t>In three java OSS projects</a:t>
            </a:r>
            <a:endParaRPr kumimoji="1" lang="ja-JP" alt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b="1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301934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dirty="0" smtClean="0"/>
              <a:t>Our investigation focused</a:t>
            </a:r>
            <a:r>
              <a:rPr kumimoji="1" lang="en-US" altLang="ja-JP" sz="1200" baseline="0" dirty="0" smtClean="0"/>
              <a:t> on following four research questions;</a:t>
            </a:r>
          </a:p>
          <a:p>
            <a:r>
              <a:rPr lang="en-US" altLang="ja-JP" sz="1200" dirty="0" smtClean="0"/>
              <a:t>Q1 is Which refactoring pattern is the most applied to code clones?</a:t>
            </a:r>
          </a:p>
          <a:p>
            <a:pPr marL="0" indent="0">
              <a:buNone/>
            </a:pPr>
            <a:r>
              <a:rPr lang="en-US" altLang="ja-JP" sz="1200" dirty="0" smtClean="0"/>
              <a:t>Q2 is </a:t>
            </a:r>
            <a:r>
              <a:rPr lang="en-US" altLang="ja-JP" dirty="0" smtClean="0"/>
              <a:t>Are character sequence pairs of refactored clone pairs similar to each other?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Q3 is </a:t>
            </a:r>
            <a:r>
              <a:rPr lang="en-US" altLang="ja-JP" dirty="0" smtClean="0"/>
              <a:t>Are lengths of character sequences in refactored clone pairs different each other?</a:t>
            </a:r>
            <a:endParaRPr lang="en-US" altLang="ja-JP" sz="1200" dirty="0" smtClean="0"/>
          </a:p>
          <a:p>
            <a:r>
              <a:rPr lang="en-US" altLang="ja-JP" sz="1200" dirty="0" smtClean="0"/>
              <a:t>Q4 is </a:t>
            </a:r>
            <a:r>
              <a:rPr lang="en-US" altLang="ja-JP" dirty="0" smtClean="0"/>
              <a:t>Are classes which contain refactored clone pairs spread in the class hierarchy?</a:t>
            </a:r>
          </a:p>
          <a:p>
            <a:endParaRPr kumimoji="1" lang="en-US" altLang="ja-JP" sz="1200" dirty="0" smtClean="0"/>
          </a:p>
          <a:p>
            <a:r>
              <a:rPr kumimoji="1" lang="en-US" altLang="ja-JP" sz="1200" dirty="0" smtClean="0"/>
              <a:t>Among</a:t>
            </a:r>
            <a:r>
              <a:rPr kumimoji="1" lang="en-US" altLang="ja-JP" sz="1200" baseline="0" dirty="0" smtClean="0"/>
              <a:t> them, </a:t>
            </a:r>
            <a:r>
              <a:rPr lang="en-US" altLang="ja-JP" dirty="0" smtClean="0"/>
              <a:t>Which refactoring pattern is the most applied to code clones?</a:t>
            </a:r>
          </a:p>
          <a:p>
            <a:r>
              <a:rPr lang="en-US" altLang="ja-JP" sz="1200" baseline="0" dirty="0" smtClean="0"/>
              <a:t>is for investing how code clones were refactored.</a:t>
            </a:r>
            <a:endParaRPr lang="en-US" altLang="ja-JP" sz="1200" dirty="0" smtClean="0"/>
          </a:p>
          <a:p>
            <a:r>
              <a:rPr kumimoji="1" lang="en-US" altLang="ja-JP" sz="1200" dirty="0" smtClean="0"/>
              <a:t>And </a:t>
            </a:r>
          </a:p>
          <a:p>
            <a:pPr marL="0" indent="0">
              <a:buNone/>
            </a:pPr>
            <a:r>
              <a:rPr lang="en-US" altLang="ja-JP" dirty="0" smtClean="0"/>
              <a:t>Are character sequence pairs of refactored clone pairs similar to each other?</a:t>
            </a:r>
          </a:p>
          <a:p>
            <a:pPr marL="0" indent="0">
              <a:buNone/>
            </a:pPr>
            <a:r>
              <a:rPr lang="en-US" altLang="ja-JP" dirty="0" smtClean="0"/>
              <a:t>Are lengths of character sequences in refactored clone pairs different each other?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Are classes which contain refactored clone pairs spread in the class hierarchy?</a:t>
            </a:r>
            <a:endParaRPr kumimoji="1" lang="ja-JP" altLang="en-US" sz="1200" dirty="0" smtClean="0"/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dirty="0" smtClean="0"/>
              <a:t>are for </a:t>
            </a:r>
            <a:r>
              <a:rPr lang="en-US" altLang="ja-JP" sz="1200" baseline="0" dirty="0" smtClean="0"/>
              <a:t>investing what kind of code clones were refactored.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795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Next, I explain</a:t>
            </a:r>
            <a:r>
              <a:rPr kumimoji="1" lang="en-US" altLang="ja-JP" baseline="0" dirty="0" smtClean="0"/>
              <a:t> about steps of our investigation.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The steps of our investigation comprised of four steps, as you can this this figure.</a:t>
            </a:r>
          </a:p>
          <a:p>
            <a:r>
              <a:rPr kumimoji="1" lang="en-US" altLang="ja-JP" dirty="0" smtClean="0"/>
              <a:t>Hereafter,</a:t>
            </a:r>
            <a:r>
              <a:rPr kumimoji="1" lang="en-US" altLang="ja-JP" baseline="0" dirty="0" smtClean="0"/>
              <a:t> I will explain the detailed of each step.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9755D4-D639-4D8F-86EB-5E14231C0FC6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85580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Firstly, we extracted old and new version source</a:t>
            </a:r>
            <a:r>
              <a:rPr kumimoji="1" lang="en-US" altLang="ja-JP" baseline="0" dirty="0" smtClean="0"/>
              <a:t> code </a:t>
            </a:r>
            <a:r>
              <a:rPr kumimoji="1" lang="en-US" altLang="ja-JP" dirty="0" smtClean="0"/>
              <a:t>of OSS projects from software repositories.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8FFE7-7E34-4001-A20F-3AE2FE0A08A6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9223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0" y="4149725"/>
            <a:ext cx="9144000" cy="2085975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100000">
                <a:srgbClr val="C0C0C0">
                  <a:gamma/>
                  <a:shade val="6823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660033"/>
              </a:buClr>
              <a:buSzPct val="90000"/>
              <a:buFont typeface="Wingdings" pitchFamily="2" charset="2"/>
              <a:buNone/>
            </a:pPr>
            <a:endParaRPr lang="ja-JP" altLang="ja-JP" sz="2400"/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0" y="6210300"/>
            <a:ext cx="9144000" cy="647700"/>
          </a:xfrm>
          <a:prstGeom prst="rect">
            <a:avLst/>
          </a:prstGeom>
          <a:solidFill>
            <a:srgbClr val="003366">
              <a:alpha val="8500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2275" y="1989138"/>
            <a:ext cx="5688013" cy="935037"/>
          </a:xfrm>
        </p:spPr>
        <p:txBody>
          <a:bodyPr/>
          <a:lstStyle>
            <a:lvl1pPr algn="ctr">
              <a:defRPr sz="4000">
                <a:latin typeface="ＭＳ Ｐゴシック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4437063"/>
            <a:ext cx="5759450" cy="143986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6C37EB9-B9ED-4762-9BE9-FED4A53BEC10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0" y="476250"/>
            <a:ext cx="9144000" cy="73025"/>
          </a:xfrm>
          <a:prstGeom prst="rect">
            <a:avLst/>
          </a:prstGeom>
          <a:solidFill>
            <a:srgbClr val="808080">
              <a:alpha val="95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0" y="6165850"/>
            <a:ext cx="9144000" cy="73025"/>
          </a:xfrm>
          <a:prstGeom prst="rect">
            <a:avLst/>
          </a:prstGeom>
          <a:solidFill>
            <a:srgbClr val="003366">
              <a:alpha val="95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94908E-B2C5-403D-8D4B-83760928179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32588" y="188913"/>
            <a:ext cx="2160587" cy="593725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0825" y="188913"/>
            <a:ext cx="6329363" cy="593725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B73EA4-D7A1-4046-B052-293649F4ECC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81EF3800-7664-4067-AA8D-E7BE86DBEF7E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21AFD2-347C-4329-A6D7-77C28CBA5E91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36DAE-60F2-4C7A-8CDB-7915222EA3A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5F6CB-40A2-4571-967B-544B8E6F2AE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2C0E08-0EF2-43F4-8764-609CA2C4C90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E5F4DC-65D1-4D09-8D24-A108B03BDB7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B8D63-D32C-45DE-9D7E-0923388E8FF9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5F047C-8158-45AB-8078-7732B9D1F717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0" y="6210300"/>
            <a:ext cx="9144000" cy="647700"/>
          </a:xfrm>
          <a:prstGeom prst="rect">
            <a:avLst/>
          </a:prstGeom>
          <a:solidFill>
            <a:srgbClr val="003366">
              <a:alpha val="8500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64235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endParaRPr lang="ja-JP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endParaRPr lang="ja-JP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 b="1">
                <a:solidFill>
                  <a:schemeClr val="bg1"/>
                </a:solidFill>
              </a:defRPr>
            </a:lvl1pPr>
          </a:lstStyle>
          <a:p>
            <a:fld id="{84864852-536F-4A72-9767-87B5457B2614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  <p:grpSp>
        <p:nvGrpSpPr>
          <p:cNvPr id="1075" name="Group 51"/>
          <p:cNvGrpSpPr>
            <a:grpSpLocks/>
          </p:cNvGrpSpPr>
          <p:nvPr/>
        </p:nvGrpSpPr>
        <p:grpSpPr bwMode="auto">
          <a:xfrm>
            <a:off x="0" y="1052513"/>
            <a:ext cx="9144000" cy="225425"/>
            <a:chOff x="0" y="663"/>
            <a:chExt cx="5760" cy="142"/>
          </a:xfrm>
        </p:grpSpPr>
        <p:sp>
          <p:nvSpPr>
            <p:cNvPr id="1058" name="Rectangle 34"/>
            <p:cNvSpPr>
              <a:spLocks noChangeArrowheads="1"/>
            </p:cNvSpPr>
            <p:nvPr userDrawn="1"/>
          </p:nvSpPr>
          <p:spPr bwMode="auto">
            <a:xfrm>
              <a:off x="0" y="663"/>
              <a:ext cx="5760" cy="45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59" name="Rectangle 35"/>
            <p:cNvSpPr>
              <a:spLocks noChangeArrowheads="1"/>
            </p:cNvSpPr>
            <p:nvPr userDrawn="1"/>
          </p:nvSpPr>
          <p:spPr bwMode="auto">
            <a:xfrm>
              <a:off x="0" y="760"/>
              <a:ext cx="5760" cy="45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70" name="Rectangle 46"/>
            <p:cNvSpPr>
              <a:spLocks noChangeArrowheads="1"/>
            </p:cNvSpPr>
            <p:nvPr userDrawn="1"/>
          </p:nvSpPr>
          <p:spPr bwMode="auto">
            <a:xfrm>
              <a:off x="0" y="709"/>
              <a:ext cx="5760" cy="50"/>
            </a:xfrm>
            <a:prstGeom prst="rect">
              <a:avLst/>
            </a:prstGeom>
            <a:solidFill>
              <a:srgbClr val="003366">
                <a:alpha val="45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rgbClr val="660033"/>
                </a:buClr>
                <a:buSzPct val="90000"/>
                <a:buFont typeface="Wingdings" pitchFamily="2" charset="2"/>
                <a:buChar char="l"/>
              </a:pPr>
              <a:endParaRPr lang="ja-JP" altLang="ja-JP" sz="32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rgbClr val="000066"/>
          </a:solidFill>
          <a:latin typeface="Arial" charset="0"/>
          <a:ea typeface="ＭＳ Ｐゴシック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rgbClr val="000066"/>
          </a:solidFill>
          <a:latin typeface="Arial" charset="0"/>
          <a:ea typeface="ＭＳ Ｐゴシック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rgbClr val="000066"/>
          </a:solidFill>
          <a:latin typeface="Arial" charset="0"/>
          <a:ea typeface="ＭＳ Ｐゴシック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rgbClr val="000066"/>
          </a:solidFill>
          <a:latin typeface="Arial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rgbClr val="000066"/>
          </a:solidFill>
          <a:latin typeface="Arial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rgbClr val="000066"/>
          </a:solidFill>
          <a:latin typeface="Arial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rgbClr val="000066"/>
          </a:solidFill>
          <a:latin typeface="Arial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rgbClr val="000066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SzPct val="90000"/>
        <a:buFont typeface="Wingding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SzPct val="90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SzPct val="90000"/>
        <a:buFont typeface="Wingdings" pitchFamily="2" charset="2"/>
        <a:buChar char="l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SzPct val="9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SzPct val="9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SzPct val="9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SzPct val="9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SzPct val="9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SzPct val="9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0.PNG"/><Relationship Id="rId4" Type="http://schemas.openxmlformats.org/officeDocument/2006/relationships/image" Target="../media/image40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7504" y="692696"/>
            <a:ext cx="9001000" cy="6237310"/>
          </a:xfrm>
        </p:spPr>
        <p:txBody>
          <a:bodyPr>
            <a:normAutofit/>
          </a:bodyPr>
          <a:lstStyle/>
          <a:p>
            <a:r>
              <a:rPr lang="en-US" altLang="ja-JP" sz="4400" b="1" dirty="0"/>
              <a:t>What </a:t>
            </a:r>
            <a:r>
              <a:rPr lang="en-US" altLang="ja-JP" sz="4400" b="1" dirty="0" smtClean="0"/>
              <a:t>kind </a:t>
            </a:r>
            <a:r>
              <a:rPr lang="en-US" altLang="ja-JP" sz="4400" b="1" dirty="0"/>
              <a:t>of and </a:t>
            </a:r>
            <a:r>
              <a:rPr lang="en-US" altLang="ja-JP" sz="4400" b="1" dirty="0" smtClean="0"/>
              <a:t>how clones </a:t>
            </a:r>
            <a:br>
              <a:rPr lang="en-US" altLang="ja-JP" sz="4400" b="1" dirty="0" smtClean="0"/>
            </a:br>
            <a:r>
              <a:rPr lang="en-US" altLang="ja-JP" sz="4400" b="1" dirty="0" smtClean="0"/>
              <a:t>are </a:t>
            </a:r>
            <a:r>
              <a:rPr lang="en-US" altLang="ja-JP" sz="4400" b="1" dirty="0"/>
              <a:t>refactored? </a:t>
            </a:r>
            <a:br>
              <a:rPr lang="en-US" altLang="ja-JP" sz="4400" b="1" dirty="0"/>
            </a:br>
            <a:r>
              <a:rPr lang="en-US" altLang="ja-JP" sz="4400" b="1" dirty="0"/>
              <a:t>A case study of three OSS </a:t>
            </a:r>
            <a:r>
              <a:rPr lang="en-US" altLang="ja-JP" sz="4400" b="1" dirty="0" smtClean="0"/>
              <a:t>projects</a:t>
            </a:r>
            <a:br>
              <a:rPr lang="en-US" altLang="ja-JP" sz="4400" b="1" dirty="0" smtClean="0"/>
            </a:br>
            <a:r>
              <a:rPr lang="en-US" altLang="ja-JP" sz="4400" b="1" dirty="0" smtClean="0"/>
              <a:t/>
            </a:r>
            <a:br>
              <a:rPr lang="en-US" altLang="ja-JP" sz="4400" b="1" dirty="0" smtClean="0"/>
            </a:br>
            <a:r>
              <a:rPr lang="en-US" altLang="ja-JP" sz="4400" b="1" dirty="0" smtClean="0"/>
              <a:t/>
            </a:r>
            <a:br>
              <a:rPr lang="en-US" altLang="ja-JP" sz="4400" b="1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3100" dirty="0"/>
              <a:t/>
            </a:r>
            <a:br>
              <a:rPr lang="ja-JP" altLang="en-US" sz="3100" dirty="0"/>
            </a:br>
            <a:r>
              <a:rPr lang="en-US" altLang="ja-JP" sz="3100" dirty="0" smtClean="0"/>
              <a:t/>
            </a:r>
            <a:br>
              <a:rPr lang="en-US" altLang="ja-JP" sz="3100" dirty="0" smtClean="0"/>
            </a:br>
            <a:r>
              <a:rPr lang="en-US" altLang="ja-JP" sz="3100" dirty="0" smtClean="0"/>
              <a:t/>
            </a:r>
            <a:br>
              <a:rPr lang="en-US" altLang="ja-JP" sz="3100" dirty="0" smtClean="0"/>
            </a:br>
            <a:r>
              <a:rPr lang="en-US" altLang="ja-JP" sz="2000" b="1" dirty="0" smtClean="0">
                <a:solidFill>
                  <a:schemeClr val="bg1"/>
                </a:solidFill>
              </a:rPr>
              <a:t>WRT2012  June 1, 2011</a:t>
            </a:r>
            <a:endParaRPr kumimoji="1" lang="ja-JP" altLang="en-US" sz="3600" b="1" dirty="0">
              <a:solidFill>
                <a:schemeClr val="bg1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8543279" y="6356352"/>
            <a:ext cx="561975" cy="365125"/>
          </a:xfrm>
          <a:prstGeom prst="rect">
            <a:avLst/>
          </a:prstGeom>
        </p:spPr>
        <p:txBody>
          <a:bodyPr/>
          <a:lstStyle/>
          <a:p>
            <a:fld id="{861D6B74-0600-425B-B396-C4878F388FA0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1115616" y="4532927"/>
            <a:ext cx="77403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err="1"/>
              <a:t>Eunjong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Choi†, </a:t>
            </a:r>
            <a:r>
              <a:rPr lang="en-US" altLang="ja-JP" sz="2400" dirty="0" err="1"/>
              <a:t>Norihiro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Yoshida‡, </a:t>
            </a:r>
            <a:r>
              <a:rPr lang="en-US" altLang="ja-JP" sz="2400" dirty="0" err="1"/>
              <a:t>Katsuro</a:t>
            </a:r>
            <a:r>
              <a:rPr lang="en-US" altLang="ja-JP" sz="2400" dirty="0"/>
              <a:t> Inoue†</a:t>
            </a:r>
            <a:br>
              <a:rPr lang="en-US" altLang="ja-JP" sz="2400" dirty="0"/>
            </a:br>
            <a:r>
              <a:rPr lang="en-US" altLang="ja-JP" sz="2400" dirty="0"/>
              <a:t>†Osaka University, Japan</a:t>
            </a:r>
            <a:br>
              <a:rPr lang="en-US" altLang="ja-JP" sz="2400" dirty="0"/>
            </a:br>
            <a:r>
              <a:rPr lang="en-US" altLang="ja-JP" sz="2400" dirty="0" smtClean="0"/>
              <a:t>‡</a:t>
            </a:r>
            <a:r>
              <a:rPr lang="en-US" altLang="ja-JP" sz="2400" dirty="0"/>
              <a:t>Nara Institute of Science and Technology, Japan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791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Step 2</a:t>
            </a:r>
            <a:r>
              <a:rPr lang="en-US" altLang="ja-JP" dirty="0"/>
              <a:t>. Identify Refactoring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1564204" y="3212978"/>
            <a:ext cx="2104691" cy="2473267"/>
            <a:chOff x="1287410" y="3212976"/>
            <a:chExt cx="2104691" cy="2473267"/>
          </a:xfrm>
        </p:grpSpPr>
        <p:grpSp>
          <p:nvGrpSpPr>
            <p:cNvPr id="14" name="グループ化 15"/>
            <p:cNvGrpSpPr/>
            <p:nvPr/>
          </p:nvGrpSpPr>
          <p:grpSpPr>
            <a:xfrm>
              <a:off x="1287410" y="3212976"/>
              <a:ext cx="2104691" cy="2473267"/>
              <a:chOff x="6932852" y="1433052"/>
              <a:chExt cx="1933179" cy="1754111"/>
            </a:xfrm>
          </p:grpSpPr>
          <p:sp>
            <p:nvSpPr>
              <p:cNvPr id="15" name="AutoShape 42"/>
              <p:cNvSpPr>
                <a:spLocks noChangeArrowheads="1"/>
              </p:cNvSpPr>
              <p:nvPr/>
            </p:nvSpPr>
            <p:spPr bwMode="auto">
              <a:xfrm rot="10800000">
                <a:off x="6932852" y="1433052"/>
                <a:ext cx="1627988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 dirty="0"/>
              </a:p>
            </p:txBody>
          </p:sp>
          <p:sp>
            <p:nvSpPr>
              <p:cNvPr id="16" name="AutoShape 42"/>
              <p:cNvSpPr>
                <a:spLocks noChangeArrowheads="1"/>
              </p:cNvSpPr>
              <p:nvPr/>
            </p:nvSpPr>
            <p:spPr bwMode="auto">
              <a:xfrm rot="10800000">
                <a:off x="7105759" y="1535192"/>
                <a:ext cx="1627988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 dirty="0"/>
              </a:p>
            </p:txBody>
          </p:sp>
          <p:sp>
            <p:nvSpPr>
              <p:cNvPr id="17" name="AutoShape 42"/>
              <p:cNvSpPr>
                <a:spLocks noChangeArrowheads="1"/>
              </p:cNvSpPr>
              <p:nvPr/>
            </p:nvSpPr>
            <p:spPr bwMode="auto">
              <a:xfrm rot="10800000">
                <a:off x="7238042" y="1688402"/>
                <a:ext cx="1627989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 dirty="0"/>
              </a:p>
            </p:txBody>
          </p:sp>
        </p:grpSp>
        <p:sp>
          <p:nvSpPr>
            <p:cNvPr id="7" name="正方形/長方形 6"/>
            <p:cNvSpPr/>
            <p:nvPr/>
          </p:nvSpPr>
          <p:spPr>
            <a:xfrm>
              <a:off x="1835696" y="3933056"/>
              <a:ext cx="1440160" cy="409476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1835696" y="4459684"/>
              <a:ext cx="1440160" cy="409476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835696" y="5035748"/>
              <a:ext cx="1440160" cy="409476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1547664" y="4085456"/>
              <a:ext cx="72009" cy="37422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1403647" y="3933056"/>
              <a:ext cx="72009" cy="37422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03648" y="4566940"/>
              <a:ext cx="72009" cy="37422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8" name="グループ化 15"/>
          <p:cNvGrpSpPr/>
          <p:nvPr/>
        </p:nvGrpSpPr>
        <p:grpSpPr>
          <a:xfrm>
            <a:off x="5364089" y="3212978"/>
            <a:ext cx="2104691" cy="2473267"/>
            <a:chOff x="6932852" y="1433052"/>
            <a:chExt cx="1933179" cy="1754111"/>
          </a:xfrm>
        </p:grpSpPr>
        <p:sp>
          <p:nvSpPr>
            <p:cNvPr id="19" name="AutoShape 42"/>
            <p:cNvSpPr>
              <a:spLocks noChangeArrowheads="1"/>
            </p:cNvSpPr>
            <p:nvPr/>
          </p:nvSpPr>
          <p:spPr bwMode="auto">
            <a:xfrm rot="10800000">
              <a:off x="6932852" y="1433052"/>
              <a:ext cx="1627988" cy="1498760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 dirty="0"/>
            </a:p>
          </p:txBody>
        </p:sp>
        <p:sp>
          <p:nvSpPr>
            <p:cNvPr id="20" name="AutoShape 42"/>
            <p:cNvSpPr>
              <a:spLocks noChangeArrowheads="1"/>
            </p:cNvSpPr>
            <p:nvPr/>
          </p:nvSpPr>
          <p:spPr bwMode="auto">
            <a:xfrm rot="10800000">
              <a:off x="7105759" y="1535192"/>
              <a:ext cx="1627988" cy="149876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 dirty="0"/>
            </a:p>
          </p:txBody>
        </p:sp>
        <p:sp>
          <p:nvSpPr>
            <p:cNvPr id="21" name="AutoShape 42"/>
            <p:cNvSpPr>
              <a:spLocks noChangeArrowheads="1"/>
            </p:cNvSpPr>
            <p:nvPr/>
          </p:nvSpPr>
          <p:spPr bwMode="auto">
            <a:xfrm rot="10800000">
              <a:off x="7238042" y="1688402"/>
              <a:ext cx="1627989" cy="149876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 dirty="0"/>
            </a:p>
          </p:txBody>
        </p:sp>
      </p:grpSp>
      <p:sp>
        <p:nvSpPr>
          <p:cNvPr id="22" name="正方形/長方形 21"/>
          <p:cNvSpPr/>
          <p:nvPr/>
        </p:nvSpPr>
        <p:spPr>
          <a:xfrm>
            <a:off x="5912375" y="3933056"/>
            <a:ext cx="1440160" cy="40947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>
            <a:off x="5912375" y="5035748"/>
            <a:ext cx="1440160" cy="40947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5624344" y="4278908"/>
            <a:ext cx="72009" cy="3742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5480326" y="3861048"/>
            <a:ext cx="72009" cy="3742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5480327" y="4566940"/>
            <a:ext cx="72009" cy="3742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2655564" y="1628800"/>
            <a:ext cx="3594736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Refactoring identification tool </a:t>
            </a:r>
            <a:endParaRPr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29" name="テキスト ボックス 111"/>
          <p:cNvSpPr txBox="1">
            <a:spLocks noChangeArrowheads="1"/>
          </p:cNvSpPr>
          <p:nvPr/>
        </p:nvSpPr>
        <p:spPr bwMode="auto">
          <a:xfrm>
            <a:off x="2267744" y="5733256"/>
            <a:ext cx="52010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dirty="0" smtClean="0">
                <a:cs typeface="Arial" charset="0"/>
              </a:rPr>
              <a:t> Old version             </a:t>
            </a:r>
            <a:r>
              <a:rPr lang="en-US" altLang="ja-JP" b="1" dirty="0" smtClean="0">
                <a:cs typeface="Arial" charset="0"/>
              </a:rPr>
              <a:t>     </a:t>
            </a:r>
            <a:r>
              <a:rPr lang="en-US" altLang="ja-JP" dirty="0" smtClean="0">
                <a:cs typeface="Arial" charset="0"/>
              </a:rPr>
              <a:t>                  New version</a:t>
            </a:r>
            <a:endParaRPr lang="ja-JP" altLang="en-US" dirty="0">
              <a:cs typeface="Arial" charset="0"/>
            </a:endParaRPr>
          </a:p>
        </p:txBody>
      </p:sp>
      <p:sp>
        <p:nvSpPr>
          <p:cNvPr id="30" name="下矢印 29"/>
          <p:cNvSpPr/>
          <p:nvPr/>
        </p:nvSpPr>
        <p:spPr>
          <a:xfrm>
            <a:off x="4121428" y="2564904"/>
            <a:ext cx="753076" cy="648074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/>
          </a:p>
        </p:txBody>
      </p:sp>
      <p:sp>
        <p:nvSpPr>
          <p:cNvPr id="32" name="角丸四角形吹き出し 31"/>
          <p:cNvSpPr/>
          <p:nvPr/>
        </p:nvSpPr>
        <p:spPr>
          <a:xfrm>
            <a:off x="83246" y="2996952"/>
            <a:ext cx="2029244" cy="864096"/>
          </a:xfrm>
          <a:prstGeom prst="wedgeRoundRectCallout">
            <a:avLst>
              <a:gd name="adj1" fmla="val 61096"/>
              <a:gd name="adj2" fmla="val 79478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Refactoring</a:t>
            </a:r>
            <a:endParaRPr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4932040" y="2596842"/>
            <a:ext cx="28803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/>
              <a:t>Identify refactoring</a:t>
            </a:r>
            <a:endParaRPr lang="ja-JP" altLang="en-US" sz="2400" dirty="0"/>
          </a:p>
        </p:txBody>
      </p:sp>
      <p:sp>
        <p:nvSpPr>
          <p:cNvPr id="31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861D6B74-0600-425B-B396-C4878F388FA0}" type="slidenum">
              <a:rPr lang="ja-JP" altLang="en-US" smtClean="0"/>
              <a:pPr/>
              <a:t>10</a:t>
            </a:fld>
            <a:endParaRPr lang="ja-JP" altLang="en-US" dirty="0"/>
          </a:p>
        </p:txBody>
      </p:sp>
      <p:cxnSp>
        <p:nvCxnSpPr>
          <p:cNvPr id="6" name="カギ線コネクタ 5"/>
          <p:cNvCxnSpPr>
            <a:stCxn id="7" idx="3"/>
            <a:endCxn id="22" idx="1"/>
          </p:cNvCxnSpPr>
          <p:nvPr/>
        </p:nvCxnSpPr>
        <p:spPr>
          <a:xfrm flipV="1">
            <a:off x="3552650" y="4137794"/>
            <a:ext cx="2359725" cy="2"/>
          </a:xfrm>
          <a:prstGeom prst="bentConnector3">
            <a:avLst/>
          </a:prstGeom>
          <a:ln w="38100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カギ線コネクタ 33"/>
          <p:cNvCxnSpPr>
            <a:stCxn id="17" idx="1"/>
          </p:cNvCxnSpPr>
          <p:nvPr/>
        </p:nvCxnSpPr>
        <p:spPr>
          <a:xfrm flipV="1">
            <a:off x="3668895" y="4137794"/>
            <a:ext cx="2243480" cy="491837"/>
          </a:xfrm>
          <a:prstGeom prst="bentConnector3">
            <a:avLst/>
          </a:prstGeom>
          <a:ln w="38100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カギ線コネクタ 37"/>
          <p:cNvCxnSpPr/>
          <p:nvPr/>
        </p:nvCxnSpPr>
        <p:spPr>
          <a:xfrm flipV="1">
            <a:off x="3524874" y="5240486"/>
            <a:ext cx="2387501" cy="1"/>
          </a:xfrm>
          <a:prstGeom prst="bentConnector3">
            <a:avLst/>
          </a:prstGeom>
          <a:ln w="38100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2483768" y="3615407"/>
            <a:ext cx="3666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solidFill>
                  <a:srgbClr val="7030A0"/>
                </a:solidFill>
              </a:rPr>
              <a:t>              Refactoring</a:t>
            </a:r>
            <a:endParaRPr lang="ja-JP" altLang="en-US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27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824" y="188913"/>
            <a:ext cx="8785672" cy="873125"/>
          </a:xfrm>
        </p:spPr>
        <p:txBody>
          <a:bodyPr>
            <a:noAutofit/>
          </a:bodyPr>
          <a:lstStyle/>
          <a:p>
            <a:pPr algn="l"/>
            <a:r>
              <a:rPr kumimoji="1" lang="en-US" altLang="ja-JP" dirty="0" smtClean="0"/>
              <a:t>Step 3. Identify Code Clones among</a:t>
            </a:r>
            <a:r>
              <a:rPr lang="en-US" altLang="ja-JP" dirty="0" smtClean="0"/>
              <a:t> </a:t>
            </a:r>
            <a:r>
              <a:rPr kumimoji="1" lang="en-US" altLang="ja-JP" dirty="0" smtClean="0"/>
              <a:t>Refactoring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11</a:t>
            </a:fld>
            <a:endParaRPr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755576" y="1700808"/>
            <a:ext cx="3672408" cy="8640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Similar </a:t>
            </a:r>
            <a:r>
              <a:rPr lang="en-US" altLang="ja-JP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measurement</a:t>
            </a:r>
            <a:endParaRPr lang="ja-JP" alt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33" name="グループ化 32"/>
          <p:cNvGrpSpPr/>
          <p:nvPr/>
        </p:nvGrpSpPr>
        <p:grpSpPr>
          <a:xfrm>
            <a:off x="1564204" y="3212978"/>
            <a:ext cx="2104691" cy="2473267"/>
            <a:chOff x="1287410" y="3212976"/>
            <a:chExt cx="2104691" cy="2473267"/>
          </a:xfrm>
        </p:grpSpPr>
        <p:grpSp>
          <p:nvGrpSpPr>
            <p:cNvPr id="65" name="グループ化 15"/>
            <p:cNvGrpSpPr/>
            <p:nvPr/>
          </p:nvGrpSpPr>
          <p:grpSpPr>
            <a:xfrm>
              <a:off x="1287410" y="3212976"/>
              <a:ext cx="2104691" cy="2473267"/>
              <a:chOff x="6932852" y="1433052"/>
              <a:chExt cx="1933179" cy="1754111"/>
            </a:xfrm>
          </p:grpSpPr>
          <p:sp>
            <p:nvSpPr>
              <p:cNvPr id="66" name="AutoShape 42"/>
              <p:cNvSpPr>
                <a:spLocks noChangeArrowheads="1"/>
              </p:cNvSpPr>
              <p:nvPr/>
            </p:nvSpPr>
            <p:spPr bwMode="auto">
              <a:xfrm rot="10800000">
                <a:off x="6932852" y="1433052"/>
                <a:ext cx="1627988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 dirty="0"/>
              </a:p>
            </p:txBody>
          </p:sp>
          <p:sp>
            <p:nvSpPr>
              <p:cNvPr id="67" name="AutoShape 42"/>
              <p:cNvSpPr>
                <a:spLocks noChangeArrowheads="1"/>
              </p:cNvSpPr>
              <p:nvPr/>
            </p:nvSpPr>
            <p:spPr bwMode="auto">
              <a:xfrm rot="10800000">
                <a:off x="7105759" y="1535192"/>
                <a:ext cx="1627988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 dirty="0"/>
              </a:p>
            </p:txBody>
          </p:sp>
          <p:sp>
            <p:nvSpPr>
              <p:cNvPr id="68" name="AutoShape 42"/>
              <p:cNvSpPr>
                <a:spLocks noChangeArrowheads="1"/>
              </p:cNvSpPr>
              <p:nvPr/>
            </p:nvSpPr>
            <p:spPr bwMode="auto">
              <a:xfrm rot="10800000">
                <a:off x="7238042" y="1688402"/>
                <a:ext cx="1627989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 dirty="0"/>
              </a:p>
            </p:txBody>
          </p:sp>
        </p:grpSp>
        <p:sp>
          <p:nvSpPr>
            <p:cNvPr id="38" name="正方形/長方形 37"/>
            <p:cNvSpPr/>
            <p:nvPr/>
          </p:nvSpPr>
          <p:spPr>
            <a:xfrm>
              <a:off x="1835696" y="3933056"/>
              <a:ext cx="1440160" cy="40947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1835696" y="4459684"/>
              <a:ext cx="1440160" cy="40947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403647" y="3933056"/>
              <a:ext cx="72009" cy="37422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1403648" y="4566940"/>
              <a:ext cx="72009" cy="37422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73" name="角丸四角形吹き出し 72"/>
          <p:cNvSpPr/>
          <p:nvPr/>
        </p:nvSpPr>
        <p:spPr>
          <a:xfrm>
            <a:off x="83245" y="2996952"/>
            <a:ext cx="1813225" cy="864096"/>
          </a:xfrm>
          <a:prstGeom prst="wedgeRoundRectCallout">
            <a:avLst>
              <a:gd name="adj1" fmla="val 67185"/>
              <a:gd name="adj2" fmla="val 85198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</a:t>
            </a:r>
            <a:r>
              <a:rPr lang="en-US" altLang="ja-JP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efactored code clone</a:t>
            </a:r>
            <a:endParaRPr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915815" y="2607295"/>
            <a:ext cx="3666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/>
              <a:t>Identify code </a:t>
            </a:r>
            <a:r>
              <a:rPr lang="en-US" altLang="ja-JP" sz="2400" dirty="0"/>
              <a:t>clones</a:t>
            </a:r>
            <a:endParaRPr lang="ja-JP" altLang="en-US" sz="2400" dirty="0"/>
          </a:p>
        </p:txBody>
      </p:sp>
      <p:sp>
        <p:nvSpPr>
          <p:cNvPr id="35" name="下矢印 34"/>
          <p:cNvSpPr/>
          <p:nvPr/>
        </p:nvSpPr>
        <p:spPr>
          <a:xfrm>
            <a:off x="2195736" y="2564904"/>
            <a:ext cx="753076" cy="648074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/>
          </a:p>
        </p:txBody>
      </p:sp>
      <p:sp>
        <p:nvSpPr>
          <p:cNvPr id="36" name="テキスト ボックス 111"/>
          <p:cNvSpPr txBox="1">
            <a:spLocks noChangeArrowheads="1"/>
          </p:cNvSpPr>
          <p:nvPr/>
        </p:nvSpPr>
        <p:spPr bwMode="auto">
          <a:xfrm>
            <a:off x="2267744" y="5733256"/>
            <a:ext cx="52010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dirty="0" smtClean="0">
                <a:cs typeface="Arial" charset="0"/>
              </a:rPr>
              <a:t> Old version             </a:t>
            </a:r>
            <a:r>
              <a:rPr lang="en-US" altLang="ja-JP" b="1" dirty="0" smtClean="0">
                <a:cs typeface="Arial" charset="0"/>
              </a:rPr>
              <a:t>     </a:t>
            </a:r>
            <a:r>
              <a:rPr lang="en-US" altLang="ja-JP" dirty="0" smtClean="0">
                <a:cs typeface="Arial" charset="0"/>
              </a:rPr>
              <a:t>                  New version</a:t>
            </a:r>
            <a:endParaRPr lang="ja-JP" altLang="en-US" dirty="0">
              <a:cs typeface="Arial" charset="0"/>
            </a:endParaRPr>
          </a:p>
        </p:txBody>
      </p:sp>
      <p:grpSp>
        <p:nvGrpSpPr>
          <p:cNvPr id="40" name="グループ化 15"/>
          <p:cNvGrpSpPr/>
          <p:nvPr/>
        </p:nvGrpSpPr>
        <p:grpSpPr>
          <a:xfrm>
            <a:off x="5364089" y="3212978"/>
            <a:ext cx="2104691" cy="2473267"/>
            <a:chOff x="6932852" y="1433052"/>
            <a:chExt cx="1933179" cy="1754111"/>
          </a:xfrm>
        </p:grpSpPr>
        <p:sp>
          <p:nvSpPr>
            <p:cNvPr id="41" name="AutoShape 42"/>
            <p:cNvSpPr>
              <a:spLocks noChangeArrowheads="1"/>
            </p:cNvSpPr>
            <p:nvPr/>
          </p:nvSpPr>
          <p:spPr bwMode="auto">
            <a:xfrm rot="10800000">
              <a:off x="6932852" y="1433052"/>
              <a:ext cx="1627988" cy="1498760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 dirty="0"/>
            </a:p>
          </p:txBody>
        </p:sp>
        <p:sp>
          <p:nvSpPr>
            <p:cNvPr id="42" name="AutoShape 42"/>
            <p:cNvSpPr>
              <a:spLocks noChangeArrowheads="1"/>
            </p:cNvSpPr>
            <p:nvPr/>
          </p:nvSpPr>
          <p:spPr bwMode="auto">
            <a:xfrm rot="10800000">
              <a:off x="7105759" y="1535192"/>
              <a:ext cx="1627988" cy="149876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 dirty="0"/>
            </a:p>
          </p:txBody>
        </p:sp>
        <p:sp>
          <p:nvSpPr>
            <p:cNvPr id="43" name="AutoShape 42"/>
            <p:cNvSpPr>
              <a:spLocks noChangeArrowheads="1"/>
            </p:cNvSpPr>
            <p:nvPr/>
          </p:nvSpPr>
          <p:spPr bwMode="auto">
            <a:xfrm rot="10800000">
              <a:off x="7238042" y="1688402"/>
              <a:ext cx="1627989" cy="149876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 dirty="0"/>
            </a:p>
          </p:txBody>
        </p:sp>
      </p:grpSp>
      <p:sp>
        <p:nvSpPr>
          <p:cNvPr id="44" name="正方形/長方形 43"/>
          <p:cNvSpPr/>
          <p:nvPr/>
        </p:nvSpPr>
        <p:spPr>
          <a:xfrm>
            <a:off x="5912375" y="3933056"/>
            <a:ext cx="1440160" cy="40947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正方形/長方形 46"/>
          <p:cNvSpPr/>
          <p:nvPr/>
        </p:nvSpPr>
        <p:spPr>
          <a:xfrm>
            <a:off x="5480326" y="3861048"/>
            <a:ext cx="72009" cy="3742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27" name="カギ線コネクタ 26"/>
          <p:cNvCxnSpPr/>
          <p:nvPr/>
        </p:nvCxnSpPr>
        <p:spPr>
          <a:xfrm flipV="1">
            <a:off x="3552650" y="4137794"/>
            <a:ext cx="2359725" cy="2"/>
          </a:xfrm>
          <a:prstGeom prst="bentConnector3">
            <a:avLst/>
          </a:prstGeom>
          <a:ln w="38100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カギ線コネクタ 27"/>
          <p:cNvCxnSpPr>
            <a:stCxn id="39" idx="3"/>
          </p:cNvCxnSpPr>
          <p:nvPr/>
        </p:nvCxnSpPr>
        <p:spPr>
          <a:xfrm flipV="1">
            <a:off x="3552650" y="4137796"/>
            <a:ext cx="2359725" cy="526628"/>
          </a:xfrm>
          <a:prstGeom prst="bentConnector3">
            <a:avLst/>
          </a:prstGeom>
          <a:ln w="38100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2483768" y="3615407"/>
            <a:ext cx="3666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solidFill>
                  <a:srgbClr val="7030A0"/>
                </a:solidFill>
              </a:rPr>
              <a:t>              Refactoring</a:t>
            </a:r>
            <a:endParaRPr lang="ja-JP" altLang="en-US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52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44624"/>
            <a:ext cx="9217024" cy="1143000"/>
          </a:xfrm>
        </p:spPr>
        <p:txBody>
          <a:bodyPr>
            <a:noAutofit/>
          </a:bodyPr>
          <a:lstStyle/>
          <a:p>
            <a:pPr algn="l"/>
            <a:r>
              <a:rPr kumimoji="1" lang="en-US" altLang="ja-JP" sz="3600" dirty="0" smtClean="0"/>
              <a:t>Step 4. </a:t>
            </a:r>
            <a:r>
              <a:rPr lang="en-US" altLang="ja-JP" sz="3600" dirty="0"/>
              <a:t>Investigate </a:t>
            </a:r>
            <a:r>
              <a:rPr lang="en-US" altLang="ja-JP" sz="3600" dirty="0" smtClean="0"/>
              <a:t>Characteristics </a:t>
            </a:r>
            <a:r>
              <a:rPr lang="en-US" altLang="ja-JP" sz="3600" dirty="0"/>
              <a:t>of </a:t>
            </a:r>
            <a:r>
              <a:rPr lang="en-US" altLang="ja-JP" sz="3600" dirty="0" smtClean="0"/>
              <a:t>Refactored Code Clones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12</a:t>
            </a:fld>
            <a:endParaRPr lang="ja-JP" altLang="en-US" dirty="0"/>
          </a:p>
        </p:txBody>
      </p:sp>
      <p:grpSp>
        <p:nvGrpSpPr>
          <p:cNvPr id="25" name="グループ化 24"/>
          <p:cNvGrpSpPr/>
          <p:nvPr/>
        </p:nvGrpSpPr>
        <p:grpSpPr>
          <a:xfrm>
            <a:off x="1564204" y="3212978"/>
            <a:ext cx="2104691" cy="2473267"/>
            <a:chOff x="1287410" y="3212976"/>
            <a:chExt cx="2104691" cy="2473267"/>
          </a:xfrm>
        </p:grpSpPr>
        <p:grpSp>
          <p:nvGrpSpPr>
            <p:cNvPr id="33" name="グループ化 15"/>
            <p:cNvGrpSpPr/>
            <p:nvPr/>
          </p:nvGrpSpPr>
          <p:grpSpPr>
            <a:xfrm>
              <a:off x="1287410" y="3212976"/>
              <a:ext cx="2104691" cy="2473267"/>
              <a:chOff x="6932852" y="1433052"/>
              <a:chExt cx="1933179" cy="1754111"/>
            </a:xfrm>
          </p:grpSpPr>
          <p:sp>
            <p:nvSpPr>
              <p:cNvPr id="34" name="AutoShape 42"/>
              <p:cNvSpPr>
                <a:spLocks noChangeArrowheads="1"/>
              </p:cNvSpPr>
              <p:nvPr/>
            </p:nvSpPr>
            <p:spPr bwMode="auto">
              <a:xfrm rot="10800000">
                <a:off x="6932852" y="1433052"/>
                <a:ext cx="1627988" cy="1498760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 dirty="0"/>
              </a:p>
            </p:txBody>
          </p:sp>
          <p:sp>
            <p:nvSpPr>
              <p:cNvPr id="37" name="AutoShape 42"/>
              <p:cNvSpPr>
                <a:spLocks noChangeArrowheads="1"/>
              </p:cNvSpPr>
              <p:nvPr/>
            </p:nvSpPr>
            <p:spPr bwMode="auto">
              <a:xfrm rot="10800000">
                <a:off x="7105759" y="1535192"/>
                <a:ext cx="1627988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 dirty="0"/>
              </a:p>
            </p:txBody>
          </p:sp>
          <p:sp>
            <p:nvSpPr>
              <p:cNvPr id="38" name="AutoShape 42"/>
              <p:cNvSpPr>
                <a:spLocks noChangeArrowheads="1"/>
              </p:cNvSpPr>
              <p:nvPr/>
            </p:nvSpPr>
            <p:spPr bwMode="auto">
              <a:xfrm rot="10800000">
                <a:off x="7238042" y="1688402"/>
                <a:ext cx="1627989" cy="1498761"/>
              </a:xfrm>
              <a:prstGeom prst="foldedCorner">
                <a:avLst>
                  <a:gd name="adj" fmla="val 12500"/>
                </a:avLst>
              </a:prstGeom>
              <a:ln w="12700"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/>
              <a:p>
                <a:pPr algn="ctr">
                  <a:defRPr/>
                </a:pPr>
                <a:endParaRPr lang="ja-JP" altLang="ja-JP" dirty="0"/>
              </a:p>
            </p:txBody>
          </p:sp>
        </p:grpSp>
        <p:sp>
          <p:nvSpPr>
            <p:cNvPr id="27" name="正方形/長方形 26"/>
            <p:cNvSpPr/>
            <p:nvPr/>
          </p:nvSpPr>
          <p:spPr>
            <a:xfrm>
              <a:off x="1835696" y="3933056"/>
              <a:ext cx="1440160" cy="40947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1835696" y="4459684"/>
              <a:ext cx="1440160" cy="40947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1403647" y="3933056"/>
              <a:ext cx="72009" cy="37422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1403648" y="4566940"/>
              <a:ext cx="72009" cy="37422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4" name="Picture 2" descr="オフィス,ルーペ,事務機器,事務用設備,家庭用品,拡大鏡,虫眼鏡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63" b="26727"/>
          <a:stretch/>
        </p:blipFill>
        <p:spPr bwMode="auto">
          <a:xfrm>
            <a:off x="1860714" y="1620550"/>
            <a:ext cx="1943712" cy="954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下矢印 28"/>
          <p:cNvSpPr/>
          <p:nvPr/>
        </p:nvSpPr>
        <p:spPr>
          <a:xfrm>
            <a:off x="2195736" y="2564904"/>
            <a:ext cx="753076" cy="648074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/>
          </a:p>
        </p:txBody>
      </p:sp>
      <p:sp>
        <p:nvSpPr>
          <p:cNvPr id="35" name="正方形/長方形 34"/>
          <p:cNvSpPr/>
          <p:nvPr/>
        </p:nvSpPr>
        <p:spPr>
          <a:xfrm>
            <a:off x="2915816" y="2535287"/>
            <a:ext cx="2232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/>
              <a:t>Investigate</a:t>
            </a:r>
            <a:endParaRPr lang="ja-JP" altLang="en-US" sz="2400" dirty="0"/>
          </a:p>
        </p:txBody>
      </p:sp>
      <p:grpSp>
        <p:nvGrpSpPr>
          <p:cNvPr id="36" name="グループ化 15"/>
          <p:cNvGrpSpPr/>
          <p:nvPr/>
        </p:nvGrpSpPr>
        <p:grpSpPr>
          <a:xfrm>
            <a:off x="5364089" y="3212978"/>
            <a:ext cx="2104691" cy="2473267"/>
            <a:chOff x="6932852" y="1433052"/>
            <a:chExt cx="1933179" cy="1754111"/>
          </a:xfrm>
        </p:grpSpPr>
        <p:sp>
          <p:nvSpPr>
            <p:cNvPr id="40" name="AutoShape 42"/>
            <p:cNvSpPr>
              <a:spLocks noChangeArrowheads="1"/>
            </p:cNvSpPr>
            <p:nvPr/>
          </p:nvSpPr>
          <p:spPr bwMode="auto">
            <a:xfrm rot="10800000">
              <a:off x="6932852" y="1433052"/>
              <a:ext cx="1627988" cy="1498760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 dirty="0"/>
            </a:p>
          </p:txBody>
        </p:sp>
        <p:sp>
          <p:nvSpPr>
            <p:cNvPr id="42" name="AutoShape 42"/>
            <p:cNvSpPr>
              <a:spLocks noChangeArrowheads="1"/>
            </p:cNvSpPr>
            <p:nvPr/>
          </p:nvSpPr>
          <p:spPr bwMode="auto">
            <a:xfrm rot="10800000">
              <a:off x="7105759" y="1535192"/>
              <a:ext cx="1627988" cy="149876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 dirty="0"/>
            </a:p>
          </p:txBody>
        </p:sp>
        <p:sp>
          <p:nvSpPr>
            <p:cNvPr id="44" name="AutoShape 42"/>
            <p:cNvSpPr>
              <a:spLocks noChangeArrowheads="1"/>
            </p:cNvSpPr>
            <p:nvPr/>
          </p:nvSpPr>
          <p:spPr bwMode="auto">
            <a:xfrm rot="10800000">
              <a:off x="7238042" y="1688402"/>
              <a:ext cx="1627989" cy="149876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 dirty="0"/>
            </a:p>
          </p:txBody>
        </p:sp>
      </p:grpSp>
      <p:sp>
        <p:nvSpPr>
          <p:cNvPr id="45" name="正方形/長方形 44"/>
          <p:cNvSpPr/>
          <p:nvPr/>
        </p:nvSpPr>
        <p:spPr>
          <a:xfrm>
            <a:off x="5912375" y="3933056"/>
            <a:ext cx="1440160" cy="40947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5480326" y="3861048"/>
            <a:ext cx="72009" cy="3742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111"/>
          <p:cNvSpPr txBox="1">
            <a:spLocks noChangeArrowheads="1"/>
          </p:cNvSpPr>
          <p:nvPr/>
        </p:nvSpPr>
        <p:spPr bwMode="auto">
          <a:xfrm>
            <a:off x="2267744" y="5733256"/>
            <a:ext cx="52010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dirty="0" smtClean="0">
                <a:cs typeface="Arial" charset="0"/>
              </a:rPr>
              <a:t> Old version             </a:t>
            </a:r>
            <a:r>
              <a:rPr lang="en-US" altLang="ja-JP" b="1" dirty="0" smtClean="0">
                <a:cs typeface="Arial" charset="0"/>
              </a:rPr>
              <a:t>     </a:t>
            </a:r>
            <a:r>
              <a:rPr lang="en-US" altLang="ja-JP" dirty="0" smtClean="0">
                <a:cs typeface="Arial" charset="0"/>
              </a:rPr>
              <a:t>                  New version</a:t>
            </a:r>
            <a:endParaRPr lang="ja-JP" altLang="en-US" dirty="0">
              <a:cs typeface="Arial" charset="0"/>
            </a:endParaRPr>
          </a:p>
        </p:txBody>
      </p:sp>
      <p:cxnSp>
        <p:nvCxnSpPr>
          <p:cNvPr id="32" name="カギ線コネクタ 31"/>
          <p:cNvCxnSpPr/>
          <p:nvPr/>
        </p:nvCxnSpPr>
        <p:spPr>
          <a:xfrm flipV="1">
            <a:off x="3552650" y="4137794"/>
            <a:ext cx="2359725" cy="2"/>
          </a:xfrm>
          <a:prstGeom prst="bentConnector3">
            <a:avLst/>
          </a:prstGeom>
          <a:ln w="38100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カギ線コネクタ 38"/>
          <p:cNvCxnSpPr>
            <a:stCxn id="28" idx="3"/>
          </p:cNvCxnSpPr>
          <p:nvPr/>
        </p:nvCxnSpPr>
        <p:spPr>
          <a:xfrm flipV="1">
            <a:off x="3552650" y="4137795"/>
            <a:ext cx="2359725" cy="526629"/>
          </a:xfrm>
          <a:prstGeom prst="bentConnector3">
            <a:avLst/>
          </a:prstGeom>
          <a:ln w="38100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角丸四角形吹き出し 40"/>
          <p:cNvSpPr/>
          <p:nvPr/>
        </p:nvSpPr>
        <p:spPr>
          <a:xfrm>
            <a:off x="83245" y="2996952"/>
            <a:ext cx="1813225" cy="864096"/>
          </a:xfrm>
          <a:prstGeom prst="wedgeRoundRectCallout">
            <a:avLst>
              <a:gd name="adj1" fmla="val 67185"/>
              <a:gd name="adj2" fmla="val 85198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</a:t>
            </a:r>
            <a:r>
              <a:rPr lang="en-US" altLang="ja-JP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efactored code clone</a:t>
            </a:r>
            <a:endParaRPr lang="ja-JP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2483768" y="3615407"/>
            <a:ext cx="3666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solidFill>
                  <a:srgbClr val="7030A0"/>
                </a:solidFill>
              </a:rPr>
              <a:t>              Refactoring</a:t>
            </a:r>
            <a:endParaRPr lang="ja-JP" altLang="en-US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15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Target Projects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3600" b="1" dirty="0" smtClean="0"/>
              <a:t>Release and  revision pairs</a:t>
            </a:r>
            <a:r>
              <a:rPr lang="en-US" altLang="ja-JP" sz="3600" dirty="0" smtClean="0"/>
              <a:t> are selected from </a:t>
            </a:r>
            <a:r>
              <a:rPr lang="en-US" altLang="ja-JP" sz="3600" b="1" dirty="0" smtClean="0"/>
              <a:t>three Java OSS projects</a:t>
            </a:r>
            <a:r>
              <a:rPr lang="en-US" altLang="ja-JP" sz="3600" dirty="0" smtClean="0"/>
              <a:t> </a:t>
            </a:r>
            <a:r>
              <a:rPr lang="en-US" altLang="ja-JP" sz="3600" baseline="30000" dirty="0" smtClean="0"/>
              <a:t>[Prete2010]</a:t>
            </a:r>
          </a:p>
          <a:p>
            <a:pPr lvl="1"/>
            <a:r>
              <a:rPr lang="en-US" altLang="ja-JP" sz="3200" dirty="0" smtClean="0"/>
              <a:t>2 release pairs from </a:t>
            </a:r>
            <a:r>
              <a:rPr lang="en-US" altLang="ja-JP" sz="3200" dirty="0" err="1" smtClean="0"/>
              <a:t>jEdit</a:t>
            </a:r>
            <a:endParaRPr lang="en-US" altLang="ja-JP" sz="3200" dirty="0" smtClean="0"/>
          </a:p>
          <a:p>
            <a:pPr lvl="1"/>
            <a:r>
              <a:rPr lang="en-US" altLang="ja-JP" sz="3200" dirty="0" smtClean="0"/>
              <a:t>2 reversion pairs from CAROL</a:t>
            </a:r>
            <a:endParaRPr lang="en-US" altLang="ja-JP" sz="3200" dirty="0"/>
          </a:p>
          <a:p>
            <a:pPr lvl="1"/>
            <a:r>
              <a:rPr lang="en-US" altLang="ja-JP" sz="3200" dirty="0" smtClean="0"/>
              <a:t>6 reversion pairs from Columba</a:t>
            </a:r>
            <a:endParaRPr kumimoji="1" lang="ja-JP" altLang="en-US" sz="3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2424" y="6290156"/>
            <a:ext cx="8031984" cy="523220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[Prete2010] K. </a:t>
            </a:r>
            <a:r>
              <a:rPr lang="en-US" altLang="ja-JP" sz="1400" dirty="0" err="1"/>
              <a:t>Prete</a:t>
            </a:r>
            <a:r>
              <a:rPr lang="en-US" altLang="ja-JP" sz="1400" dirty="0"/>
              <a:t>, </a:t>
            </a:r>
            <a:r>
              <a:rPr lang="en-US" altLang="ja-JP" sz="1400" dirty="0" smtClean="0"/>
              <a:t>N. </a:t>
            </a:r>
            <a:r>
              <a:rPr lang="en-US" altLang="ja-JP" sz="1400" dirty="0" err="1" smtClean="0"/>
              <a:t>Rachatasumrit</a:t>
            </a:r>
            <a:r>
              <a:rPr lang="en-US" altLang="ja-JP" sz="1400" dirty="0"/>
              <a:t>, </a:t>
            </a:r>
            <a:r>
              <a:rPr lang="en-US" altLang="ja-JP" sz="1400" dirty="0" smtClean="0"/>
              <a:t>N. </a:t>
            </a:r>
            <a:r>
              <a:rPr lang="en-US" altLang="ja-JP" sz="1400" dirty="0"/>
              <a:t>Sudan, and </a:t>
            </a:r>
            <a:r>
              <a:rPr lang="en-US" altLang="ja-JP" sz="1400" dirty="0" smtClean="0"/>
              <a:t>M. Kim.</a:t>
            </a:r>
            <a:r>
              <a:rPr lang="en-US" altLang="ja-JP" sz="1400" dirty="0"/>
              <a:t> </a:t>
            </a:r>
            <a:r>
              <a:rPr lang="en-US" altLang="ja-JP" sz="1400" dirty="0" smtClean="0"/>
              <a:t>Template-based reconstruction </a:t>
            </a:r>
            <a:r>
              <a:rPr lang="en-US" altLang="ja-JP" sz="1400" dirty="0"/>
              <a:t>of </a:t>
            </a:r>
            <a:r>
              <a:rPr lang="en-US" altLang="ja-JP" sz="1400" dirty="0" smtClean="0"/>
              <a:t>complex </a:t>
            </a:r>
            <a:r>
              <a:rPr lang="en-US" altLang="ja-JP" sz="1400" dirty="0" err="1" smtClean="0"/>
              <a:t>refactorings</a:t>
            </a:r>
            <a:r>
              <a:rPr lang="en-US" altLang="ja-JP" sz="1400" dirty="0" smtClean="0"/>
              <a:t>. In Proc. </a:t>
            </a:r>
            <a:r>
              <a:rPr lang="en-US" altLang="ja-JP" sz="1400" dirty="0"/>
              <a:t>of </a:t>
            </a:r>
            <a:r>
              <a:rPr lang="en-US" altLang="ja-JP" sz="1400" dirty="0" smtClean="0"/>
              <a:t>ICSM, pages 1-10, 2010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421420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Refactoring Identification </a:t>
            </a:r>
            <a:r>
              <a:rPr lang="en-US" altLang="ja-JP" dirty="0" smtClean="0"/>
              <a:t>Tool 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877"/>
            <a:ext cx="8507288" cy="4752429"/>
          </a:xfrm>
        </p:spPr>
        <p:txBody>
          <a:bodyPr/>
          <a:lstStyle/>
          <a:p>
            <a:r>
              <a:rPr lang="en-US" altLang="ja-JP" b="1" dirty="0" smtClean="0"/>
              <a:t>Ref-finder</a:t>
            </a:r>
            <a:r>
              <a:rPr lang="en-US" altLang="ja-JP" dirty="0" smtClean="0"/>
              <a:t> : A tool that Identifies refactoring between two program versions</a:t>
            </a:r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pPr lvl="1"/>
            <a:r>
              <a:rPr lang="en-US" altLang="ja-JP" kern="1200" dirty="0" smtClean="0"/>
              <a:t>ref-finder </a:t>
            </a:r>
            <a:r>
              <a:rPr lang="en-US" altLang="ja-JP" kern="1200" dirty="0"/>
              <a:t>can </a:t>
            </a:r>
            <a:r>
              <a:rPr lang="en-US" altLang="ja-JP" kern="1200" dirty="0" smtClean="0"/>
              <a:t>identify many </a:t>
            </a:r>
            <a:r>
              <a:rPr lang="en-US" altLang="ja-JP" kern="1200" dirty="0"/>
              <a:t>refactoring </a:t>
            </a:r>
            <a:r>
              <a:rPr lang="en-US" altLang="ja-JP" kern="1200" dirty="0" smtClean="0"/>
              <a:t>patterns</a:t>
            </a:r>
            <a:endParaRPr lang="en-US" altLang="ja-JP" kern="1200" dirty="0"/>
          </a:p>
          <a:p>
            <a:pPr lvl="1"/>
            <a:r>
              <a:rPr lang="en-US" altLang="ja-JP" kern="1200" dirty="0"/>
              <a:t>outputs of ref-finder are validated with high accuracy</a:t>
            </a:r>
            <a:r>
              <a:rPr lang="en-US" altLang="ja-JP" kern="1200" dirty="0" smtClean="0"/>
              <a:t>.</a:t>
            </a:r>
            <a:endParaRPr lang="en-US" altLang="ja-JP" kern="1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  <p:pic>
        <p:nvPicPr>
          <p:cNvPr id="32770" name="Picture 2" descr="REFFINDER"/>
          <p:cNvPicPr>
            <a:picLocks noChangeAspect="1" noChangeArrowheads="1"/>
          </p:cNvPicPr>
          <p:nvPr/>
        </p:nvPicPr>
        <p:blipFill>
          <a:blip r:embed="rId3" cstate="print"/>
          <a:srcRect b="53106"/>
          <a:stretch>
            <a:fillRect/>
          </a:stretch>
        </p:blipFill>
        <p:spPr bwMode="auto">
          <a:xfrm>
            <a:off x="1187623" y="2564904"/>
            <a:ext cx="6272279" cy="2304256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212424" y="6290156"/>
            <a:ext cx="8031984" cy="523220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[Prete2010] K. </a:t>
            </a:r>
            <a:r>
              <a:rPr lang="en-US" altLang="ja-JP" sz="1400" dirty="0" err="1"/>
              <a:t>Prete</a:t>
            </a:r>
            <a:r>
              <a:rPr lang="en-US" altLang="ja-JP" sz="1400" dirty="0"/>
              <a:t>, </a:t>
            </a:r>
            <a:r>
              <a:rPr lang="en-US" altLang="ja-JP" sz="1400" dirty="0" smtClean="0"/>
              <a:t>N. </a:t>
            </a:r>
            <a:r>
              <a:rPr lang="en-US" altLang="ja-JP" sz="1400" dirty="0" err="1" smtClean="0"/>
              <a:t>Rachatasumrit</a:t>
            </a:r>
            <a:r>
              <a:rPr lang="en-US" altLang="ja-JP" sz="1400" dirty="0"/>
              <a:t>, </a:t>
            </a:r>
            <a:r>
              <a:rPr lang="en-US" altLang="ja-JP" sz="1400" dirty="0" smtClean="0"/>
              <a:t>N. </a:t>
            </a:r>
            <a:r>
              <a:rPr lang="en-US" altLang="ja-JP" sz="1400" dirty="0"/>
              <a:t>Sudan, and </a:t>
            </a:r>
            <a:r>
              <a:rPr lang="en-US" altLang="ja-JP" sz="1400" dirty="0" smtClean="0"/>
              <a:t>M. </a:t>
            </a:r>
            <a:r>
              <a:rPr lang="en-US" altLang="ja-JP" sz="1400" dirty="0"/>
              <a:t>Kim, </a:t>
            </a:r>
            <a:r>
              <a:rPr lang="en-US" altLang="ja-JP" sz="1400" dirty="0" smtClean="0"/>
              <a:t>Template-based reconstruction </a:t>
            </a:r>
            <a:r>
              <a:rPr lang="en-US" altLang="ja-JP" sz="1400" dirty="0"/>
              <a:t>of </a:t>
            </a:r>
            <a:r>
              <a:rPr lang="en-US" altLang="ja-JP" sz="1400" dirty="0" smtClean="0"/>
              <a:t>complex </a:t>
            </a:r>
            <a:r>
              <a:rPr lang="en-US" altLang="ja-JP" sz="1400" dirty="0" err="1" smtClean="0"/>
              <a:t>refactorings</a:t>
            </a:r>
            <a:r>
              <a:rPr lang="en-US" altLang="ja-JP" sz="1400" dirty="0" smtClean="0"/>
              <a:t>. In Proc. </a:t>
            </a:r>
            <a:r>
              <a:rPr lang="en-US" altLang="ja-JP" sz="1400" dirty="0"/>
              <a:t>of </a:t>
            </a:r>
            <a:r>
              <a:rPr lang="en-US" altLang="ja-JP" sz="1400" dirty="0" smtClean="0"/>
              <a:t>ICSM, pages 1-10, 2010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4697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Target of Refactoring Patterns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877"/>
            <a:ext cx="8867328" cy="4824413"/>
          </a:xfrm>
        </p:spPr>
        <p:txBody>
          <a:bodyPr/>
          <a:lstStyle/>
          <a:p>
            <a:r>
              <a:rPr lang="en-US" altLang="ja-JP" dirty="0" smtClean="0"/>
              <a:t>Extract Class(EC)</a:t>
            </a:r>
            <a:endParaRPr lang="en-US" altLang="ja-JP" dirty="0"/>
          </a:p>
          <a:p>
            <a:r>
              <a:rPr lang="en-US" altLang="ja-JP" dirty="0"/>
              <a:t>Extract </a:t>
            </a:r>
            <a:r>
              <a:rPr lang="en-US" altLang="ja-JP" dirty="0" smtClean="0"/>
              <a:t>Method(EM)</a:t>
            </a:r>
            <a:endParaRPr lang="en-US" altLang="ja-JP" dirty="0"/>
          </a:p>
          <a:p>
            <a:r>
              <a:rPr lang="en-US" altLang="ja-JP" dirty="0"/>
              <a:t>Extract </a:t>
            </a:r>
            <a:r>
              <a:rPr lang="en-US" altLang="ja-JP" dirty="0" smtClean="0"/>
              <a:t>Superclass(ES)</a:t>
            </a:r>
            <a:endParaRPr lang="en-US" altLang="ja-JP" dirty="0"/>
          </a:p>
          <a:p>
            <a:r>
              <a:rPr lang="en-US" altLang="ja-JP" dirty="0"/>
              <a:t>Form Template </a:t>
            </a:r>
            <a:r>
              <a:rPr lang="en-US" altLang="ja-JP" dirty="0" smtClean="0"/>
              <a:t>Method(FTM)</a:t>
            </a:r>
            <a:endParaRPr lang="en-US" altLang="ja-JP" dirty="0"/>
          </a:p>
          <a:p>
            <a:r>
              <a:rPr lang="en-US" altLang="ja-JP" dirty="0"/>
              <a:t>Parameterize </a:t>
            </a:r>
            <a:r>
              <a:rPr lang="en-US" altLang="ja-JP" dirty="0" smtClean="0"/>
              <a:t>Method(PM)</a:t>
            </a:r>
            <a:endParaRPr lang="en-US" altLang="ja-JP" dirty="0"/>
          </a:p>
          <a:p>
            <a:r>
              <a:rPr lang="en-US" altLang="ja-JP" dirty="0"/>
              <a:t>Pull Up </a:t>
            </a:r>
            <a:r>
              <a:rPr lang="en-US" altLang="ja-JP" dirty="0" smtClean="0"/>
              <a:t>Method(PUM)</a:t>
            </a:r>
            <a:endParaRPr lang="en-US" altLang="ja-JP" dirty="0"/>
          </a:p>
          <a:p>
            <a:r>
              <a:rPr lang="en-US" altLang="ja-JP" dirty="0"/>
              <a:t>Replace Method with Method </a:t>
            </a:r>
            <a:r>
              <a:rPr lang="en-US" altLang="ja-JP" dirty="0" smtClean="0"/>
              <a:t>Object(RMMO)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850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Target of Refactoring Patterns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877"/>
            <a:ext cx="9011344" cy="4824413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Extract Class(EC)</a:t>
            </a:r>
            <a:endParaRPr lang="en-US" altLang="ja-JP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ja-JP" dirty="0">
                <a:solidFill>
                  <a:schemeClr val="bg1">
                    <a:lumMod val="65000"/>
                  </a:schemeClr>
                </a:solidFill>
              </a:rPr>
              <a:t>Extract 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Method(EM)</a:t>
            </a:r>
            <a:endParaRPr lang="en-US" altLang="ja-JP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ja-JP" dirty="0">
                <a:solidFill>
                  <a:schemeClr val="bg1">
                    <a:lumMod val="65000"/>
                  </a:schemeClr>
                </a:solidFill>
              </a:rPr>
              <a:t>Extract 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Superclass(ES)</a:t>
            </a:r>
            <a:endParaRPr lang="en-US" altLang="ja-JP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ja-JP" dirty="0">
                <a:solidFill>
                  <a:schemeClr val="bg1">
                    <a:lumMod val="65000"/>
                  </a:schemeClr>
                </a:solidFill>
              </a:rPr>
              <a:t>Form Template 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Method(FTM)</a:t>
            </a:r>
            <a:endParaRPr lang="en-US" altLang="ja-JP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ja-JP" dirty="0">
                <a:solidFill>
                  <a:schemeClr val="bg1">
                    <a:lumMod val="65000"/>
                  </a:schemeClr>
                </a:solidFill>
              </a:rPr>
              <a:t>Parameterize 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Method(PM)</a:t>
            </a:r>
            <a:endParaRPr lang="en-US" altLang="ja-JP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ja-JP" dirty="0">
                <a:solidFill>
                  <a:schemeClr val="bg1">
                    <a:lumMod val="65000"/>
                  </a:schemeClr>
                </a:solidFill>
              </a:rPr>
              <a:t>Pull Up 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Method(PUM)</a:t>
            </a:r>
            <a:endParaRPr lang="en-US" altLang="ja-JP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ja-JP" dirty="0"/>
              <a:t>Replace Method with Method </a:t>
            </a:r>
            <a:r>
              <a:rPr lang="en-US" altLang="ja-JP" dirty="0" smtClean="0"/>
              <a:t>Object(RMMO)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74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824" y="188913"/>
            <a:ext cx="9145711" cy="873125"/>
          </a:xfrm>
        </p:spPr>
        <p:txBody>
          <a:bodyPr>
            <a:noAutofit/>
          </a:bodyPr>
          <a:lstStyle/>
          <a:p>
            <a:r>
              <a:rPr lang="en-US" altLang="ja-JP" dirty="0"/>
              <a:t>Example of </a:t>
            </a:r>
            <a:r>
              <a:rPr lang="en-US" altLang="ja-JP" dirty="0" smtClean="0"/>
              <a:t>RMMO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2"/>
            <a:ext cx="8470778" cy="4525963"/>
          </a:xfrm>
        </p:spPr>
        <p:txBody>
          <a:bodyPr/>
          <a:lstStyle/>
          <a:p>
            <a:r>
              <a:rPr lang="en-US" altLang="ja-JP" dirty="0" smtClean="0"/>
              <a:t>Code </a:t>
            </a:r>
            <a:r>
              <a:rPr lang="en-US" altLang="ja-JP" dirty="0"/>
              <a:t>clones that </a:t>
            </a:r>
            <a:r>
              <a:rPr lang="en-US" altLang="ja-JP" b="1" dirty="0"/>
              <a:t>use local variables </a:t>
            </a:r>
            <a:r>
              <a:rPr lang="en-US" altLang="ja-JP" dirty="0" smtClean="0"/>
              <a:t>are merged </a:t>
            </a:r>
            <a:r>
              <a:rPr lang="en-US" altLang="ja-JP" dirty="0"/>
              <a:t>into single method in a </a:t>
            </a:r>
            <a:r>
              <a:rPr lang="en-US" altLang="ja-JP" b="1" dirty="0"/>
              <a:t>new class</a:t>
            </a:r>
            <a:endParaRPr lang="ja-JP" altLang="en-US" b="1" dirty="0"/>
          </a:p>
          <a:p>
            <a:endParaRPr kumimoji="1"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4860032" y="2996953"/>
            <a:ext cx="1512168" cy="1462063"/>
            <a:chOff x="1907704" y="620688"/>
            <a:chExt cx="2448272" cy="1235341"/>
          </a:xfrm>
        </p:grpSpPr>
        <p:sp>
          <p:nvSpPr>
            <p:cNvPr id="8" name="正方形/長方形 7"/>
            <p:cNvSpPr/>
            <p:nvPr/>
          </p:nvSpPr>
          <p:spPr>
            <a:xfrm>
              <a:off x="1907704" y="620688"/>
              <a:ext cx="2448272" cy="1235341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/>
            </a:p>
          </p:txBody>
        </p:sp>
        <p:cxnSp>
          <p:nvCxnSpPr>
            <p:cNvPr id="9" name="直線コネクタ 8"/>
            <p:cNvCxnSpPr/>
            <p:nvPr/>
          </p:nvCxnSpPr>
          <p:spPr>
            <a:xfrm flipH="1">
              <a:off x="1907704" y="1380463"/>
              <a:ext cx="244827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正方形/長方形 9"/>
            <p:cNvSpPr/>
            <p:nvPr/>
          </p:nvSpPr>
          <p:spPr>
            <a:xfrm>
              <a:off x="1907704" y="679132"/>
              <a:ext cx="2448270" cy="2600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nn-NO" altLang="ja-JP" sz="1400" b="1" dirty="0" smtClean="0">
                  <a:latin typeface="Courier New" pitchFamily="49" charset="0"/>
                  <a:cs typeface="Courier New" pitchFamily="49" charset="0"/>
                </a:rPr>
                <a:t>Order</a:t>
              </a:r>
              <a:endParaRPr lang="ja-JP" altLang="en-US" sz="1400" b="1" dirty="0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1979714" y="1380463"/>
              <a:ext cx="2240249" cy="4420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nn-NO" altLang="ja-JP" sz="1400" dirty="0">
                  <a:latin typeface="Courier New" pitchFamily="49" charset="0"/>
                  <a:cs typeface="Courier New" pitchFamily="49" charset="0"/>
                </a:rPr>
                <a:t>p</a:t>
              </a:r>
              <a:r>
                <a:rPr lang="nn-NO" altLang="ja-JP" sz="1400" dirty="0" smtClean="0">
                  <a:latin typeface="Courier New" pitchFamily="49" charset="0"/>
                  <a:cs typeface="Courier New" pitchFamily="49" charset="0"/>
                </a:rPr>
                <a:t>rice()</a:t>
              </a:r>
            </a:p>
            <a:p>
              <a:r>
                <a:rPr lang="nn-NO" altLang="ja-JP" sz="1400" dirty="0" smtClean="0">
                  <a:latin typeface="Courier New" pitchFamily="49" charset="0"/>
                  <a:cs typeface="Courier New" pitchFamily="49" charset="0"/>
                </a:rPr>
                <a:t>discount()</a:t>
              </a:r>
            </a:p>
          </p:txBody>
        </p:sp>
        <p:cxnSp>
          <p:nvCxnSpPr>
            <p:cNvPr id="12" name="直線コネクタ 11"/>
            <p:cNvCxnSpPr/>
            <p:nvPr/>
          </p:nvCxnSpPr>
          <p:spPr>
            <a:xfrm flipH="1">
              <a:off x="1907704" y="985738"/>
              <a:ext cx="244827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グループ化 12"/>
          <p:cNvGrpSpPr/>
          <p:nvPr/>
        </p:nvGrpSpPr>
        <p:grpSpPr>
          <a:xfrm>
            <a:off x="6732241" y="2996952"/>
            <a:ext cx="2195737" cy="1512168"/>
            <a:chOff x="1907703" y="350731"/>
            <a:chExt cx="2448273" cy="2252321"/>
          </a:xfrm>
        </p:grpSpPr>
        <p:sp>
          <p:nvSpPr>
            <p:cNvPr id="14" name="正方形/長方形 13"/>
            <p:cNvSpPr/>
            <p:nvPr/>
          </p:nvSpPr>
          <p:spPr>
            <a:xfrm>
              <a:off x="1907704" y="350731"/>
              <a:ext cx="2448272" cy="2252321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/>
            </a:p>
          </p:txBody>
        </p:sp>
        <p:cxnSp>
          <p:nvCxnSpPr>
            <p:cNvPr id="15" name="直線コネクタ 14"/>
            <p:cNvCxnSpPr/>
            <p:nvPr/>
          </p:nvCxnSpPr>
          <p:spPr>
            <a:xfrm flipH="1">
              <a:off x="1907704" y="2066784"/>
              <a:ext cx="244827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正方形/長方形 15"/>
            <p:cNvSpPr/>
            <p:nvPr/>
          </p:nvSpPr>
          <p:spPr>
            <a:xfrm>
              <a:off x="1907703" y="428575"/>
              <a:ext cx="2448271" cy="4584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1400" b="1" dirty="0" err="1" smtClean="0">
                  <a:latin typeface="Courier New" pitchFamily="49" charset="0"/>
                  <a:cs typeface="Courier New" pitchFamily="49" charset="0"/>
                </a:rPr>
                <a:t>PriceCalculator</a:t>
              </a:r>
              <a:endParaRPr lang="ja-JP" altLang="en-US" sz="1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1907704" y="994250"/>
              <a:ext cx="2376263" cy="11002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nn-NO" altLang="ja-JP" sz="1400" b="1" dirty="0" smtClean="0">
                  <a:latin typeface="Courier New" pitchFamily="49" charset="0"/>
                  <a:cs typeface="Courier New" pitchFamily="49" charset="0"/>
                </a:rPr>
                <a:t>primaryBasePrice</a:t>
              </a:r>
            </a:p>
            <a:p>
              <a:r>
                <a:rPr lang="nn-NO" altLang="ja-JP" sz="1400" b="1" dirty="0" smtClean="0">
                  <a:latin typeface="Courier New" pitchFamily="49" charset="0"/>
                  <a:cs typeface="Courier New" pitchFamily="49" charset="0"/>
                </a:rPr>
                <a:t>secondaryBasePrice</a:t>
              </a:r>
            </a:p>
            <a:p>
              <a:r>
                <a:rPr lang="nn-NO" altLang="ja-JP" sz="1400" b="1" dirty="0">
                  <a:latin typeface="Courier New" pitchFamily="49" charset="0"/>
                  <a:cs typeface="Courier New" pitchFamily="49" charset="0"/>
                </a:rPr>
                <a:t>tertiaryBasePrice</a:t>
              </a:r>
              <a:endParaRPr lang="ja-JP" altLang="en-US" sz="1400" b="1" dirty="0"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18" name="直線コネクタ 17"/>
            <p:cNvCxnSpPr/>
            <p:nvPr/>
          </p:nvCxnSpPr>
          <p:spPr>
            <a:xfrm flipH="1">
              <a:off x="1907704" y="994250"/>
              <a:ext cx="244827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正方形/長方形 18"/>
          <p:cNvSpPr/>
          <p:nvPr/>
        </p:nvSpPr>
        <p:spPr>
          <a:xfrm>
            <a:off x="6876256" y="4160115"/>
            <a:ext cx="19442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Compute()</a:t>
            </a:r>
            <a:endParaRPr lang="ja-JP" alt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283968" y="5157194"/>
            <a:ext cx="4752528" cy="307777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nn-NO" altLang="ja-JP" sz="1400" dirty="0" smtClean="0">
                <a:latin typeface="Courier New" pitchFamily="49" charset="0"/>
                <a:cs typeface="Courier New" pitchFamily="49" charset="0"/>
              </a:rPr>
              <a:t>return new</a:t>
            </a:r>
            <a:r>
              <a:rPr lang="ja-JP" altLang="en-US" sz="1400" dirty="0" smtClean="0">
                <a:latin typeface="Courier New" pitchFamily="49" charset="0"/>
                <a:cs typeface="Courier New" pitchFamily="49" charset="0"/>
              </a:rPr>
              <a:t>　</a:t>
            </a:r>
            <a:r>
              <a:rPr lang="nn-NO" altLang="ja-JP" sz="1400" dirty="0" smtClean="0">
                <a:latin typeface="Courier New" pitchFamily="49" charset="0"/>
                <a:cs typeface="Courier New" pitchFamily="49" charset="0"/>
              </a:rPr>
              <a:t>PriceCalculator(this).compute()</a:t>
            </a:r>
            <a:r>
              <a:rPr lang="ja-JP" altLang="en-US" sz="1400" dirty="0" smtClean="0">
                <a:latin typeface="Courier New" pitchFamily="49" charset="0"/>
                <a:cs typeface="Courier New" pitchFamily="49" charset="0"/>
              </a:rPr>
              <a:t>；</a:t>
            </a:r>
            <a:endParaRPr lang="ja-JP" altLang="en-US" sz="1400" dirty="0"/>
          </a:p>
        </p:txBody>
      </p:sp>
      <p:cxnSp>
        <p:nvCxnSpPr>
          <p:cNvPr id="21" name="直線矢印コネクタ 20"/>
          <p:cNvCxnSpPr/>
          <p:nvPr/>
        </p:nvCxnSpPr>
        <p:spPr>
          <a:xfrm>
            <a:off x="6228184" y="3429000"/>
            <a:ext cx="504056" cy="0"/>
          </a:xfrm>
          <a:prstGeom prst="straightConnector1">
            <a:avLst/>
          </a:prstGeom>
          <a:ln w="63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>
            <a:off x="4077754" y="3606236"/>
            <a:ext cx="0" cy="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円/楕円 22"/>
          <p:cNvSpPr/>
          <p:nvPr/>
        </p:nvSpPr>
        <p:spPr>
          <a:xfrm>
            <a:off x="5843761" y="3980683"/>
            <a:ext cx="96391" cy="96391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コネクタ 23"/>
          <p:cNvCxnSpPr/>
          <p:nvPr/>
        </p:nvCxnSpPr>
        <p:spPr>
          <a:xfrm flipH="1" flipV="1">
            <a:off x="5940153" y="4062956"/>
            <a:ext cx="548048" cy="10222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H="1" flipV="1">
            <a:off x="6208004" y="4293098"/>
            <a:ext cx="307969" cy="80529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円/楕円 25"/>
          <p:cNvSpPr/>
          <p:nvPr/>
        </p:nvSpPr>
        <p:spPr>
          <a:xfrm>
            <a:off x="6156176" y="4196707"/>
            <a:ext cx="96391" cy="96391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矢印コネクタ 26"/>
          <p:cNvCxnSpPr/>
          <p:nvPr/>
        </p:nvCxnSpPr>
        <p:spPr>
          <a:xfrm flipH="1" flipV="1">
            <a:off x="6372199" y="4149081"/>
            <a:ext cx="360042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515973" y="5805264"/>
            <a:ext cx="72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After</a:t>
            </a:r>
            <a:endParaRPr kumimoji="1" lang="ja-JP" altLang="en-US" sz="2000" dirty="0"/>
          </a:p>
        </p:txBody>
      </p:sp>
      <p:sp>
        <p:nvSpPr>
          <p:cNvPr id="29" name="正方形/長方形 28"/>
          <p:cNvSpPr/>
          <p:nvPr/>
        </p:nvSpPr>
        <p:spPr>
          <a:xfrm>
            <a:off x="971600" y="3203280"/>
            <a:ext cx="2909007" cy="8737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997794" y="4751565"/>
            <a:ext cx="2882813" cy="8376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 flipV="1">
            <a:off x="4175452" y="4221088"/>
            <a:ext cx="612573" cy="0"/>
          </a:xfrm>
          <a:prstGeom prst="line">
            <a:avLst/>
          </a:prstGeom>
          <a:noFill/>
          <a:ln w="76200">
            <a:solidFill>
              <a:schemeClr val="tx2">
                <a:lumMod val="50000"/>
              </a:schemeClr>
            </a:solidFill>
            <a:prstDash val="solid"/>
            <a:miter lim="800000"/>
            <a:headEnd type="none" w="med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11560" y="2768729"/>
            <a:ext cx="3573698" cy="3108543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nn-NO" altLang="ja-JP" sz="1400" dirty="0" smtClean="0">
                <a:latin typeface="Courier New" pitchFamily="49" charset="0"/>
                <a:cs typeface="Courier New" pitchFamily="49" charset="0"/>
              </a:rPr>
              <a:t>Class Order...</a:t>
            </a:r>
          </a:p>
          <a:p>
            <a:r>
              <a:rPr lang="nn-NO" altLang="ja-JP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sz="1400" dirty="0" smtClean="0">
                <a:latin typeface="Courier New" pitchFamily="49" charset="0"/>
                <a:cs typeface="Courier New" pitchFamily="49" charset="0"/>
              </a:rPr>
              <a:t> double price(){</a:t>
            </a:r>
          </a:p>
          <a:p>
            <a:r>
              <a:rPr lang="nn-NO" altLang="ja-JP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nn-NO" altLang="ja-JP" sz="1400" b="1" dirty="0" smtClean="0">
                <a:latin typeface="Courier New" pitchFamily="49" charset="0"/>
                <a:cs typeface="Courier New" pitchFamily="49" charset="0"/>
              </a:rPr>
              <a:t>double PrimaryBasePrice;</a:t>
            </a:r>
          </a:p>
          <a:p>
            <a:r>
              <a:rPr lang="nn-NO" altLang="ja-JP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sz="1400" b="1" dirty="0" smtClean="0">
                <a:latin typeface="Courier New" pitchFamily="49" charset="0"/>
                <a:cs typeface="Courier New" pitchFamily="49" charset="0"/>
              </a:rPr>
              <a:t>   double secondaryBasePrice;</a:t>
            </a:r>
          </a:p>
          <a:p>
            <a:r>
              <a:rPr lang="nn-NO" altLang="ja-JP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sz="1400" b="1" dirty="0" smtClean="0">
                <a:latin typeface="Courier New" pitchFamily="49" charset="0"/>
                <a:cs typeface="Courier New" pitchFamily="49" charset="0"/>
              </a:rPr>
              <a:t>   double tertiaryBasePrice;</a:t>
            </a:r>
          </a:p>
          <a:p>
            <a:r>
              <a:rPr lang="nn-NO" altLang="ja-JP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sz="1400" b="1" dirty="0" smtClean="0">
                <a:latin typeface="Courier New" pitchFamily="49" charset="0"/>
                <a:cs typeface="Courier New" pitchFamily="49" charset="0"/>
              </a:rPr>
              <a:t>      ..........</a:t>
            </a:r>
            <a:endParaRPr lang="nn-NO" altLang="ja-JP" sz="1400" b="1" dirty="0">
              <a:latin typeface="Courier New" pitchFamily="49" charset="0"/>
              <a:cs typeface="Courier New" pitchFamily="49" charset="0"/>
            </a:endParaRPr>
          </a:p>
          <a:p>
            <a:r>
              <a:rPr lang="nn-NO" altLang="ja-JP" sz="1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ja-JP" altLang="en-US" sz="1400" dirty="0">
                <a:latin typeface="Courier New" pitchFamily="49" charset="0"/>
                <a:cs typeface="Courier New" pitchFamily="49" charset="0"/>
              </a:rPr>
              <a:t>　</a:t>
            </a:r>
            <a:r>
              <a:rPr lang="ja-JP" altLang="en-US" sz="1400" dirty="0" smtClean="0">
                <a:latin typeface="Courier New" pitchFamily="49" charset="0"/>
                <a:cs typeface="Courier New" pitchFamily="49" charset="0"/>
              </a:rPr>
              <a:t>　　　</a:t>
            </a:r>
            <a:endParaRPr lang="en-US" altLang="ja-JP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ja-JP" altLang="en-US" sz="1400" dirty="0">
                <a:latin typeface="Courier New" pitchFamily="49" charset="0"/>
                <a:cs typeface="Courier New" pitchFamily="49" charset="0"/>
              </a:rPr>
              <a:t>　</a:t>
            </a:r>
            <a:r>
              <a:rPr lang="ja-JP" altLang="en-US" sz="1400" dirty="0" smtClean="0">
                <a:latin typeface="Courier New" pitchFamily="49" charset="0"/>
                <a:cs typeface="Courier New" pitchFamily="49" charset="0"/>
              </a:rPr>
              <a:t>　</a:t>
            </a:r>
            <a:r>
              <a:rPr lang="en-US" altLang="ja-JP" sz="1400" dirty="0" smtClean="0">
                <a:latin typeface="Courier New" pitchFamily="49" charset="0"/>
                <a:cs typeface="Courier New" pitchFamily="49" charset="0"/>
              </a:rPr>
              <a:t>double discount</a:t>
            </a:r>
            <a:r>
              <a:rPr lang="nn-NO" altLang="ja-JP" sz="1400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nn-NO" altLang="ja-JP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nn-NO" altLang="ja-JP" sz="1400" b="1" dirty="0" smtClean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nn-NO" altLang="ja-JP" sz="1400" b="1" dirty="0">
                <a:latin typeface="Courier New" pitchFamily="49" charset="0"/>
                <a:cs typeface="Courier New" pitchFamily="49" charset="0"/>
              </a:rPr>
              <a:t>PrimaryBasePrice;</a:t>
            </a:r>
          </a:p>
          <a:p>
            <a:r>
              <a:rPr lang="nn-NO" altLang="ja-JP" sz="1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nn-NO" altLang="ja-JP" sz="1400" b="1" dirty="0" smtClean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nn-NO" altLang="ja-JP" sz="1400" b="1" dirty="0">
                <a:latin typeface="Courier New" pitchFamily="49" charset="0"/>
                <a:cs typeface="Courier New" pitchFamily="49" charset="0"/>
              </a:rPr>
              <a:t>secondaryBasePrice;</a:t>
            </a:r>
          </a:p>
          <a:p>
            <a:r>
              <a:rPr lang="nn-NO" altLang="ja-JP" sz="1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nn-NO" altLang="ja-JP" sz="1400" b="1" dirty="0" smtClean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nn-NO" altLang="ja-JP" sz="1400" b="1" dirty="0">
                <a:latin typeface="Courier New" pitchFamily="49" charset="0"/>
                <a:cs typeface="Courier New" pitchFamily="49" charset="0"/>
              </a:rPr>
              <a:t>tertiaryBasePrice;</a:t>
            </a:r>
          </a:p>
          <a:p>
            <a:r>
              <a:rPr lang="nn-NO" altLang="ja-JP" sz="1400" b="1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nn-NO" altLang="ja-JP" sz="1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sz="1400" b="1" dirty="0">
                <a:latin typeface="Courier New" pitchFamily="49" charset="0"/>
                <a:cs typeface="Courier New" pitchFamily="49" charset="0"/>
              </a:rPr>
              <a:t>..........</a:t>
            </a:r>
          </a:p>
          <a:p>
            <a:r>
              <a:rPr lang="nn-NO" altLang="ja-JP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nn-NO" altLang="ja-JP" sz="1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ja-JP" altLang="en-US" sz="14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842471" y="5805264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Before</a:t>
            </a:r>
            <a:endParaRPr kumimoji="1" lang="ja-JP" altLang="en-US" sz="2000" dirty="0"/>
          </a:p>
        </p:txBody>
      </p:sp>
      <p:sp>
        <p:nvSpPr>
          <p:cNvPr id="3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861D6B74-0600-425B-B396-C4878F388FA0}" type="slidenum">
              <a:rPr lang="ja-JP" altLang="en-US" smtClean="0"/>
              <a:pPr/>
              <a:t>17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93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Problem of Identifying </a:t>
            </a:r>
            <a:r>
              <a:rPr lang="en-US" altLang="ja-JP" dirty="0" smtClean="0"/>
              <a:t>Code Clone </a:t>
            </a:r>
            <a:r>
              <a:rPr lang="en-US" altLang="ja-JP" dirty="0"/>
              <a:t>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altLang="ja-JP" sz="3200" dirty="0" smtClean="0"/>
              <a:t>Programmers sometimes perform </a:t>
            </a:r>
            <a:r>
              <a:rPr lang="en-US" altLang="ja-JP" sz="3200" dirty="0"/>
              <a:t>refactoring between </a:t>
            </a:r>
            <a:r>
              <a:rPr lang="en-US" altLang="ja-JP" sz="3200" b="1" dirty="0" smtClean="0"/>
              <a:t>low-similar</a:t>
            </a:r>
            <a:r>
              <a:rPr lang="en-US" altLang="ja-JP" sz="3200" dirty="0" smtClean="0"/>
              <a:t> code clones</a:t>
            </a:r>
            <a:endParaRPr lang="en-US" altLang="ja-JP" sz="3200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18</a:t>
            </a:fld>
            <a:endParaRPr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755576" y="3140968"/>
            <a:ext cx="2285130" cy="11431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755576" y="4509120"/>
            <a:ext cx="2285130" cy="8640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539552" y="2852936"/>
            <a:ext cx="2952328" cy="286232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nn-NO" altLang="ja-JP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....</a:t>
            </a:r>
            <a:br>
              <a:rPr lang="nn-NO" altLang="ja-JP" dirty="0" smtClean="0">
                <a:latin typeface="Courier New" pitchFamily="49" charset="0"/>
                <a:cs typeface="Courier New" pitchFamily="49" charset="0"/>
              </a:rPr>
            </a:br>
            <a:r>
              <a:rPr lang="nn-NO" altLang="ja-JP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if (i &gt; j) {</a:t>
            </a:r>
            <a:br>
              <a:rPr lang="nn-NO" altLang="ja-JP" dirty="0" smtClean="0">
                <a:latin typeface="Courier New" pitchFamily="49" charset="0"/>
                <a:cs typeface="Courier New" pitchFamily="49" charset="0"/>
              </a:rPr>
            </a:br>
            <a:r>
              <a:rPr lang="nn-NO" altLang="ja-JP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i = i / 2;</a:t>
            </a:r>
          </a:p>
          <a:p>
            <a:r>
              <a:rPr lang="nn-NO" altLang="ja-JP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i++; 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....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if (i =&lt; j) {</a:t>
            </a:r>
          </a:p>
          <a:p>
            <a:r>
              <a:rPr lang="nn-NO" altLang="ja-JP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i = i + 1 ;   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}</a:t>
            </a:r>
            <a:r>
              <a:rPr lang="nn-NO" altLang="ja-JP" dirty="0">
                <a:latin typeface="Courier New" pitchFamily="49" charset="0"/>
                <a:cs typeface="Courier New" pitchFamily="49" charset="0"/>
              </a:rPr>
              <a:t/>
            </a:r>
            <a:br>
              <a:rPr lang="nn-NO" altLang="ja-JP" dirty="0">
                <a:latin typeface="Courier New" pitchFamily="49" charset="0"/>
                <a:cs typeface="Courier New" pitchFamily="49" charset="0"/>
              </a:rPr>
            </a:br>
            <a:r>
              <a:rPr lang="nn-NO" altLang="ja-JP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....</a:t>
            </a:r>
            <a:endParaRPr lang="ja-JP" altLang="en-US" dirty="0"/>
          </a:p>
        </p:txBody>
      </p:sp>
      <p:sp>
        <p:nvSpPr>
          <p:cNvPr id="22" name="Line 32"/>
          <p:cNvSpPr>
            <a:spLocks noChangeShapeType="1"/>
          </p:cNvSpPr>
          <p:nvPr/>
        </p:nvSpPr>
        <p:spPr bwMode="auto">
          <a:xfrm flipV="1">
            <a:off x="3779913" y="4293096"/>
            <a:ext cx="936104" cy="0"/>
          </a:xfrm>
          <a:prstGeom prst="line">
            <a:avLst/>
          </a:prstGeom>
          <a:noFill/>
          <a:ln w="76200">
            <a:solidFill>
              <a:schemeClr val="tx2">
                <a:lumMod val="50000"/>
              </a:schemeClr>
            </a:solidFill>
            <a:prstDash val="solid"/>
            <a:miter lim="800000"/>
            <a:headEnd type="none" w="med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4932040" y="2636912"/>
            <a:ext cx="4032448" cy="3139321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nn-NO" altLang="ja-JP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....</a:t>
            </a:r>
            <a:r>
              <a:rPr kumimoji="0" lang="en-US" altLang="ja-JP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/>
            </a:r>
            <a:br>
              <a:rPr kumimoji="0" lang="en-US" altLang="ja-JP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</a:br>
            <a:r>
              <a:rPr kumimoji="0" lang="en-US" altLang="ja-JP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  </a:t>
            </a:r>
            <a:r>
              <a:rPr kumimoji="0" lang="en-US" altLang="ja-JP" dirty="0" err="1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int</a:t>
            </a:r>
            <a:r>
              <a:rPr kumimoji="0" lang="en-US" altLang="ja-JP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 compare(</a:t>
            </a:r>
            <a:r>
              <a:rPr kumimoji="0" lang="en-US" altLang="ja-JP" dirty="0" err="1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int</a:t>
            </a:r>
            <a:r>
              <a:rPr kumimoji="0" lang="en-US" altLang="ja-JP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 </a:t>
            </a:r>
            <a:r>
              <a:rPr kumimoji="0" lang="en-US" altLang="ja-JP" dirty="0" err="1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i</a:t>
            </a:r>
            <a:r>
              <a:rPr kumimoji="0" lang="en-US" altLang="ja-JP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, </a:t>
            </a:r>
            <a:r>
              <a:rPr kumimoji="0" lang="en-US" altLang="ja-JP" dirty="0" err="1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int</a:t>
            </a:r>
            <a:r>
              <a:rPr kumimoji="0" lang="en-US" altLang="ja-JP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 j){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  if (i &gt; j) {</a:t>
            </a:r>
            <a:br>
              <a:rPr lang="nn-NO" altLang="ja-JP" dirty="0" smtClean="0">
                <a:latin typeface="Courier New" pitchFamily="49" charset="0"/>
                <a:cs typeface="Courier New" pitchFamily="49" charset="0"/>
              </a:rPr>
            </a:br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    i = i / 2;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    i++; 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  } else {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    i = i+ 1 ;   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  return i;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nn-NO" altLang="ja-JP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....</a:t>
            </a:r>
            <a:endParaRPr lang="ja-JP" altLang="en-US" dirty="0"/>
          </a:p>
        </p:txBody>
      </p:sp>
      <p:sp>
        <p:nvSpPr>
          <p:cNvPr id="11" name="テキスト ボックス 111"/>
          <p:cNvSpPr txBox="1">
            <a:spLocks noChangeArrowheads="1"/>
          </p:cNvSpPr>
          <p:nvPr/>
        </p:nvSpPr>
        <p:spPr bwMode="auto">
          <a:xfrm>
            <a:off x="3359233" y="3810157"/>
            <a:ext cx="17888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altLang="ja-JP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charset="0"/>
              </a:rPr>
              <a:t>Refactoring</a:t>
            </a:r>
            <a:endParaRPr lang="ja-JP" altLang="en-US" b="1" dirty="0">
              <a:solidFill>
                <a:schemeClr val="tx1">
                  <a:lumMod val="95000"/>
                  <a:lumOff val="5000"/>
                </a:schemeClr>
              </a:solidFill>
              <a:cs typeface="Arial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515973" y="5805264"/>
            <a:ext cx="72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After</a:t>
            </a:r>
            <a:endParaRPr kumimoji="1" lang="ja-JP" altLang="en-US" sz="2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842471" y="5805264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Before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4947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Problem of Identifying </a:t>
            </a:r>
            <a:r>
              <a:rPr lang="en-US" altLang="ja-JP" dirty="0" smtClean="0"/>
              <a:t>Code Clone </a:t>
            </a:r>
            <a:r>
              <a:rPr lang="en-US" altLang="ja-JP" dirty="0"/>
              <a:t>(2/2)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It is difficult for </a:t>
            </a:r>
            <a:r>
              <a:rPr lang="en-US" altLang="ja-JP" dirty="0" err="1" smtClean="0"/>
              <a:t>CCFinder</a:t>
            </a:r>
            <a:r>
              <a:rPr lang="en-US" altLang="ja-JP" baseline="30000" dirty="0" smtClean="0"/>
              <a:t>[Kamiya2002</a:t>
            </a:r>
            <a:r>
              <a:rPr lang="en-US" altLang="ja-JP" baseline="30000" dirty="0"/>
              <a:t>]</a:t>
            </a:r>
            <a:r>
              <a:rPr lang="en-US" altLang="ja-JP" dirty="0"/>
              <a:t> </a:t>
            </a:r>
            <a:r>
              <a:rPr lang="en-US" altLang="ja-JP" dirty="0" smtClean="0"/>
              <a:t>to detect these </a:t>
            </a:r>
            <a:r>
              <a:rPr lang="en-US" altLang="ja-JP" dirty="0"/>
              <a:t>code </a:t>
            </a:r>
            <a:r>
              <a:rPr lang="en-US" altLang="ja-JP" dirty="0" smtClean="0"/>
              <a:t>clones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19</a:t>
            </a:fld>
            <a:endParaRPr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55576" y="3140968"/>
            <a:ext cx="2285130" cy="11431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755576" y="4509120"/>
            <a:ext cx="2285130" cy="8640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539552" y="2852936"/>
            <a:ext cx="2952328" cy="286232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nn-NO" altLang="ja-JP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....</a:t>
            </a:r>
            <a:br>
              <a:rPr lang="nn-NO" altLang="ja-JP" dirty="0" smtClean="0">
                <a:latin typeface="Courier New" pitchFamily="49" charset="0"/>
                <a:cs typeface="Courier New" pitchFamily="49" charset="0"/>
              </a:rPr>
            </a:br>
            <a:r>
              <a:rPr lang="nn-NO" altLang="ja-JP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if (i &gt; j) {</a:t>
            </a:r>
            <a:br>
              <a:rPr lang="nn-NO" altLang="ja-JP" dirty="0" smtClean="0">
                <a:latin typeface="Courier New" pitchFamily="49" charset="0"/>
                <a:cs typeface="Courier New" pitchFamily="49" charset="0"/>
              </a:rPr>
            </a:br>
            <a:r>
              <a:rPr lang="nn-NO" altLang="ja-JP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i = i / 2;</a:t>
            </a:r>
          </a:p>
          <a:p>
            <a:r>
              <a:rPr lang="nn-NO" altLang="ja-JP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i++; 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....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if (i =&lt; j) {</a:t>
            </a:r>
          </a:p>
          <a:p>
            <a:r>
              <a:rPr lang="nn-NO" altLang="ja-JP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i = i + 1 ;   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}</a:t>
            </a:r>
            <a:r>
              <a:rPr lang="nn-NO" altLang="ja-JP" dirty="0">
                <a:latin typeface="Courier New" pitchFamily="49" charset="0"/>
                <a:cs typeface="Courier New" pitchFamily="49" charset="0"/>
              </a:rPr>
              <a:t/>
            </a:r>
            <a:br>
              <a:rPr lang="nn-NO" altLang="ja-JP" dirty="0">
                <a:latin typeface="Courier New" pitchFamily="49" charset="0"/>
                <a:cs typeface="Courier New" pitchFamily="49" charset="0"/>
              </a:rPr>
            </a:br>
            <a:r>
              <a:rPr lang="nn-NO" altLang="ja-JP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....</a:t>
            </a:r>
            <a:endParaRPr lang="ja-JP" altLang="en-US" dirty="0"/>
          </a:p>
        </p:txBody>
      </p:sp>
      <p:sp>
        <p:nvSpPr>
          <p:cNvPr id="20" name="Line 32"/>
          <p:cNvSpPr>
            <a:spLocks noChangeShapeType="1"/>
          </p:cNvSpPr>
          <p:nvPr/>
        </p:nvSpPr>
        <p:spPr bwMode="auto">
          <a:xfrm flipV="1">
            <a:off x="3779913" y="4293096"/>
            <a:ext cx="936104" cy="0"/>
          </a:xfrm>
          <a:prstGeom prst="line">
            <a:avLst/>
          </a:prstGeom>
          <a:noFill/>
          <a:ln w="76200">
            <a:solidFill>
              <a:schemeClr val="tx2">
                <a:lumMod val="50000"/>
              </a:schemeClr>
            </a:solidFill>
            <a:prstDash val="solid"/>
            <a:miter lim="800000"/>
            <a:headEnd type="none" w="med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4932040" y="2636912"/>
            <a:ext cx="4032448" cy="3139321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nn-NO" altLang="ja-JP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....</a:t>
            </a:r>
            <a:r>
              <a:rPr kumimoji="0" lang="en-US" altLang="ja-JP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/>
            </a:r>
            <a:br>
              <a:rPr kumimoji="0" lang="en-US" altLang="ja-JP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</a:br>
            <a:r>
              <a:rPr kumimoji="0" lang="en-US" altLang="ja-JP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  </a:t>
            </a:r>
            <a:r>
              <a:rPr kumimoji="0" lang="en-US" altLang="ja-JP" dirty="0" err="1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int</a:t>
            </a:r>
            <a:r>
              <a:rPr kumimoji="0" lang="en-US" altLang="ja-JP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 compare(</a:t>
            </a:r>
            <a:r>
              <a:rPr kumimoji="0" lang="en-US" altLang="ja-JP" dirty="0" err="1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int</a:t>
            </a:r>
            <a:r>
              <a:rPr kumimoji="0" lang="en-US" altLang="ja-JP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 </a:t>
            </a:r>
            <a:r>
              <a:rPr kumimoji="0" lang="en-US" altLang="ja-JP" dirty="0" err="1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i</a:t>
            </a:r>
            <a:r>
              <a:rPr kumimoji="0" lang="en-US" altLang="ja-JP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, </a:t>
            </a:r>
            <a:r>
              <a:rPr kumimoji="0" lang="en-US" altLang="ja-JP" dirty="0" err="1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int</a:t>
            </a:r>
            <a:r>
              <a:rPr kumimoji="0" lang="en-US" altLang="ja-JP" dirty="0" smtClean="0">
                <a:latin typeface="Courier New" pitchFamily="49" charset="0"/>
                <a:ea typeface="MS UI Gothic" pitchFamily="50" charset="-128"/>
                <a:cs typeface="Courier New" pitchFamily="49" charset="0"/>
              </a:rPr>
              <a:t> j){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  if (i &gt; j) {</a:t>
            </a:r>
            <a:br>
              <a:rPr lang="nn-NO" altLang="ja-JP" dirty="0" smtClean="0">
                <a:latin typeface="Courier New" pitchFamily="49" charset="0"/>
                <a:cs typeface="Courier New" pitchFamily="49" charset="0"/>
              </a:rPr>
            </a:br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    i = i / 2;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    i++; 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  } else {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    i = i+ 1 ;   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  return i;</a:t>
            </a:r>
          </a:p>
          <a:p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nn-NO" altLang="ja-JP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n-NO" altLang="ja-JP" dirty="0" smtClean="0">
                <a:latin typeface="Courier New" pitchFamily="49" charset="0"/>
                <a:cs typeface="Courier New" pitchFamily="49" charset="0"/>
              </a:rPr>
              <a:t> ....</a:t>
            </a:r>
            <a:endParaRPr lang="ja-JP" altLang="en-US" dirty="0"/>
          </a:p>
        </p:txBody>
      </p:sp>
      <p:sp>
        <p:nvSpPr>
          <p:cNvPr id="22" name="テキスト ボックス 111"/>
          <p:cNvSpPr txBox="1">
            <a:spLocks noChangeArrowheads="1"/>
          </p:cNvSpPr>
          <p:nvPr/>
        </p:nvSpPr>
        <p:spPr bwMode="auto">
          <a:xfrm>
            <a:off x="3359233" y="3810157"/>
            <a:ext cx="17888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altLang="ja-JP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charset="0"/>
              </a:rPr>
              <a:t>Refactoring</a:t>
            </a:r>
            <a:endParaRPr lang="ja-JP" altLang="en-US" b="1" dirty="0">
              <a:solidFill>
                <a:schemeClr val="tx1">
                  <a:lumMod val="95000"/>
                  <a:lumOff val="5000"/>
                </a:schemeClr>
              </a:solidFill>
              <a:cs typeface="Arial" charset="0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515973" y="5805264"/>
            <a:ext cx="72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After</a:t>
            </a:r>
            <a:endParaRPr kumimoji="1"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842471" y="5805264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Before</a:t>
            </a:r>
            <a:endParaRPr kumimoji="1" lang="ja-JP" altLang="en-US" sz="2000" dirty="0"/>
          </a:p>
        </p:txBody>
      </p:sp>
      <p:sp>
        <p:nvSpPr>
          <p:cNvPr id="15" name="正方形/長方形 14"/>
          <p:cNvSpPr/>
          <p:nvPr/>
        </p:nvSpPr>
        <p:spPr>
          <a:xfrm>
            <a:off x="179512" y="6290156"/>
            <a:ext cx="7776864" cy="523220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[Kamiya2002] T. </a:t>
            </a:r>
            <a:r>
              <a:rPr lang="en-US" altLang="ja-JP" sz="1400" dirty="0" err="1" smtClean="0"/>
              <a:t>Kamiya</a:t>
            </a:r>
            <a:r>
              <a:rPr lang="en-US" altLang="ja-JP" sz="1400" dirty="0" smtClean="0"/>
              <a:t>, S. </a:t>
            </a:r>
            <a:r>
              <a:rPr lang="en-US" altLang="ja-JP" sz="1400" dirty="0" err="1"/>
              <a:t>Kusumoto</a:t>
            </a:r>
            <a:r>
              <a:rPr lang="en-US" altLang="ja-JP" sz="1400" dirty="0"/>
              <a:t> and </a:t>
            </a:r>
            <a:r>
              <a:rPr lang="en-US" altLang="ja-JP" sz="1400" dirty="0" smtClean="0"/>
              <a:t>K. </a:t>
            </a:r>
            <a:r>
              <a:rPr lang="en-US" altLang="ja-JP" sz="1400" dirty="0"/>
              <a:t>Inoue. </a:t>
            </a:r>
            <a:r>
              <a:rPr lang="en-US" altLang="ja-JP" sz="1400" dirty="0" err="1"/>
              <a:t>CCFinder</a:t>
            </a:r>
            <a:r>
              <a:rPr lang="en-US" altLang="ja-JP" sz="1400" dirty="0"/>
              <a:t>: A </a:t>
            </a:r>
            <a:r>
              <a:rPr lang="en-US" altLang="ja-JP" sz="1400" dirty="0" err="1"/>
              <a:t>Multilinguistic</a:t>
            </a:r>
            <a:r>
              <a:rPr lang="en-US" altLang="ja-JP" sz="1400" dirty="0"/>
              <a:t> Token-Based Code Clone Detection System for Large Scale Source </a:t>
            </a:r>
            <a:r>
              <a:rPr lang="en-US" altLang="ja-JP" sz="1400" dirty="0" smtClean="0"/>
              <a:t>Code</a:t>
            </a:r>
            <a:r>
              <a:rPr lang="en-US" altLang="ja-JP" sz="1400" dirty="0"/>
              <a:t>. IEEE </a:t>
            </a:r>
            <a:r>
              <a:rPr lang="en-US" altLang="ja-JP" sz="1400" dirty="0" smtClean="0"/>
              <a:t>TSE, 28</a:t>
            </a:r>
            <a:r>
              <a:rPr lang="en-US" altLang="ja-JP" sz="1400" dirty="0"/>
              <a:t>: 654-670, </a:t>
            </a:r>
            <a:r>
              <a:rPr lang="en-US" altLang="ja-JP" sz="1400" dirty="0" smtClean="0"/>
              <a:t>2002</a:t>
            </a:r>
          </a:p>
        </p:txBody>
      </p:sp>
    </p:spTree>
    <p:extLst>
      <p:ext uri="{BB962C8B-B14F-4D97-AF65-F5344CB8AC3E}">
        <p14:creationId xmlns:p14="http://schemas.microsoft.com/office/powerpoint/2010/main" val="207364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Code </a:t>
            </a:r>
            <a:r>
              <a:rPr lang="en-US" altLang="ja-JP" dirty="0" smtClean="0"/>
              <a:t>Clone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A code fragment that has </a:t>
            </a:r>
            <a:r>
              <a:rPr lang="en-US" altLang="ja-JP" b="1" dirty="0"/>
              <a:t>similar or identical code fragments </a:t>
            </a:r>
            <a:r>
              <a:rPr lang="en-US" altLang="ja-JP" dirty="0"/>
              <a:t>in source </a:t>
            </a:r>
            <a:r>
              <a:rPr lang="en-US" altLang="ja-JP" dirty="0" smtClean="0"/>
              <a:t>code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2</a:t>
            </a:fld>
            <a:endParaRPr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611560" y="4509118"/>
            <a:ext cx="5112692" cy="12241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611560" y="3230972"/>
            <a:ext cx="5112692" cy="10621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611436" y="3212976"/>
            <a:ext cx="5112692" cy="25545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eaLnBrk="0" hangingPunct="0"/>
            <a:r>
              <a:rPr kumimoji="0" lang="en-US" altLang="ja-JP" dirty="0" smtClean="0">
                <a:latin typeface="Times New Roman" pitchFamily="18" charset="0"/>
              </a:rPr>
              <a:t>for(unsigned </a:t>
            </a:r>
            <a:r>
              <a:rPr kumimoji="0" lang="en-US" altLang="ja-JP" dirty="0" err="1">
                <a:latin typeface="Times New Roman" pitchFamily="18" charset="0"/>
              </a:rPr>
              <a:t>int</a:t>
            </a:r>
            <a:r>
              <a:rPr kumimoji="0" lang="en-US" altLang="ja-JP" dirty="0">
                <a:latin typeface="Times New Roman" pitchFamily="18" charset="0"/>
              </a:rPr>
              <a:t> </a:t>
            </a:r>
            <a:r>
              <a:rPr kumimoji="0" lang="en-US" altLang="ja-JP" dirty="0" err="1">
                <a:latin typeface="Times New Roman" pitchFamily="18" charset="0"/>
              </a:rPr>
              <a:t>i</a:t>
            </a:r>
            <a:r>
              <a:rPr kumimoji="0" lang="en-US" altLang="ja-JP" dirty="0">
                <a:latin typeface="Times New Roman" pitchFamily="18" charset="0"/>
              </a:rPr>
              <a:t> = 0; </a:t>
            </a:r>
            <a:r>
              <a:rPr kumimoji="0" lang="en-US" altLang="ja-JP" dirty="0" err="1">
                <a:latin typeface="Times New Roman" pitchFamily="18" charset="0"/>
              </a:rPr>
              <a:t>i</a:t>
            </a:r>
            <a:r>
              <a:rPr kumimoji="0" lang="en-US" altLang="ja-JP" dirty="0">
                <a:latin typeface="Times New Roman" pitchFamily="18" charset="0"/>
              </a:rPr>
              <a:t> &lt; </a:t>
            </a:r>
            <a:r>
              <a:rPr kumimoji="0" lang="en-US" altLang="ja-JP" dirty="0" err="1">
                <a:latin typeface="Times New Roman" pitchFamily="18" charset="0"/>
              </a:rPr>
              <a:t>children.size</a:t>
            </a:r>
            <a:r>
              <a:rPr kumimoji="0" lang="en-US" altLang="ja-JP" dirty="0">
                <a:latin typeface="Times New Roman" pitchFamily="18" charset="0"/>
              </a:rPr>
              <a:t>(); </a:t>
            </a:r>
            <a:r>
              <a:rPr kumimoji="0" lang="en-US" altLang="ja-JP" dirty="0" err="1">
                <a:latin typeface="Times New Roman" pitchFamily="18" charset="0"/>
              </a:rPr>
              <a:t>i</a:t>
            </a:r>
            <a:r>
              <a:rPr kumimoji="0" lang="en-US" altLang="ja-JP" dirty="0">
                <a:latin typeface="Times New Roman" pitchFamily="18" charset="0"/>
              </a:rPr>
              <a:t>++)</a:t>
            </a:r>
          </a:p>
          <a:p>
            <a:pPr eaLnBrk="0" hangingPunct="0"/>
            <a:r>
              <a:rPr kumimoji="0" lang="en-US" altLang="ja-JP" dirty="0">
                <a:latin typeface="Times New Roman" pitchFamily="18" charset="0"/>
              </a:rPr>
              <a:t>    if(children[</a:t>
            </a:r>
            <a:r>
              <a:rPr kumimoji="0" lang="en-US" altLang="ja-JP" dirty="0" err="1">
                <a:latin typeface="Times New Roman" pitchFamily="18" charset="0"/>
              </a:rPr>
              <a:t>i</a:t>
            </a:r>
            <a:r>
              <a:rPr kumimoji="0" lang="en-US" altLang="ja-JP" dirty="0">
                <a:latin typeface="Times New Roman" pitchFamily="18" charset="0"/>
              </a:rPr>
              <a:t>] != NULL</a:t>
            </a:r>
            <a:r>
              <a:rPr kumimoji="0" lang="en-US" altLang="ja-JP" dirty="0" smtClean="0">
                <a:latin typeface="Times New Roman" pitchFamily="18" charset="0"/>
              </a:rPr>
              <a:t>)</a:t>
            </a:r>
          </a:p>
          <a:p>
            <a:pPr eaLnBrk="0" hangingPunct="0"/>
            <a:r>
              <a:rPr kumimoji="0" lang="en-US" altLang="ja-JP" dirty="0" smtClean="0">
                <a:latin typeface="Times New Roman" pitchFamily="18" charset="0"/>
              </a:rPr>
              <a:t>      delete children[</a:t>
            </a:r>
            <a:r>
              <a:rPr kumimoji="0" lang="en-US" altLang="ja-JP" dirty="0" err="1" smtClean="0">
                <a:latin typeface="Times New Roman" pitchFamily="18" charset="0"/>
              </a:rPr>
              <a:t>i</a:t>
            </a:r>
            <a:r>
              <a:rPr kumimoji="0" lang="en-US" altLang="ja-JP" dirty="0" smtClean="0">
                <a:latin typeface="Times New Roman" pitchFamily="18" charset="0"/>
              </a:rPr>
              <a:t>];</a:t>
            </a:r>
          </a:p>
          <a:p>
            <a:pPr eaLnBrk="0" hangingPunct="0"/>
            <a:r>
              <a:rPr kumimoji="0" lang="en-US" altLang="ja-JP" dirty="0" smtClean="0">
                <a:latin typeface="Times New Roman" pitchFamily="18" charset="0"/>
              </a:rPr>
              <a:t> ...</a:t>
            </a:r>
          </a:p>
          <a:p>
            <a:pPr eaLnBrk="0" hangingPunct="0"/>
            <a:r>
              <a:rPr kumimoji="0" lang="en-US" altLang="ja-JP" dirty="0" smtClean="0">
                <a:latin typeface="Times New Roman" pitchFamily="18" charset="0"/>
              </a:rPr>
              <a:t>  </a:t>
            </a:r>
            <a:r>
              <a:rPr kumimoji="0" lang="en-US" altLang="ja-JP" dirty="0">
                <a:latin typeface="Times New Roman" pitchFamily="18" charset="0"/>
              </a:rPr>
              <a:t>for(unsigned </a:t>
            </a:r>
            <a:r>
              <a:rPr kumimoji="0" lang="en-US" altLang="ja-JP" dirty="0" err="1">
                <a:latin typeface="Times New Roman" pitchFamily="18" charset="0"/>
              </a:rPr>
              <a:t>int</a:t>
            </a:r>
            <a:r>
              <a:rPr kumimoji="0" lang="en-US" altLang="ja-JP" dirty="0">
                <a:latin typeface="Times New Roman" pitchFamily="18" charset="0"/>
              </a:rPr>
              <a:t> </a:t>
            </a:r>
            <a:r>
              <a:rPr kumimoji="0" lang="en-US" altLang="ja-JP" dirty="0" err="1">
                <a:latin typeface="Times New Roman" pitchFamily="18" charset="0"/>
              </a:rPr>
              <a:t>i</a:t>
            </a:r>
            <a:r>
              <a:rPr kumimoji="0" lang="en-US" altLang="ja-JP" dirty="0">
                <a:latin typeface="Times New Roman" pitchFamily="18" charset="0"/>
              </a:rPr>
              <a:t> = 0; </a:t>
            </a:r>
          </a:p>
          <a:p>
            <a:pPr eaLnBrk="0" hangingPunct="0"/>
            <a:r>
              <a:rPr kumimoji="0" lang="en-US" altLang="ja-JP" dirty="0">
                <a:latin typeface="Times New Roman" pitchFamily="18" charset="0"/>
              </a:rPr>
              <a:t>                         </a:t>
            </a:r>
            <a:r>
              <a:rPr kumimoji="0" lang="en-US" altLang="ja-JP" dirty="0" err="1">
                <a:latin typeface="Times New Roman" pitchFamily="18" charset="0"/>
              </a:rPr>
              <a:t>i</a:t>
            </a:r>
            <a:r>
              <a:rPr kumimoji="0" lang="en-US" altLang="ja-JP" dirty="0">
                <a:latin typeface="Times New Roman" pitchFamily="18" charset="0"/>
              </a:rPr>
              <a:t> &lt; </a:t>
            </a:r>
            <a:r>
              <a:rPr kumimoji="0" lang="en-US" altLang="ja-JP" dirty="0" err="1">
                <a:latin typeface="Times New Roman" pitchFamily="18" charset="0"/>
              </a:rPr>
              <a:t>nodes.size</a:t>
            </a:r>
            <a:r>
              <a:rPr kumimoji="0" lang="en-US" altLang="ja-JP" dirty="0">
                <a:latin typeface="Times New Roman" pitchFamily="18" charset="0"/>
              </a:rPr>
              <a:t>(); </a:t>
            </a:r>
            <a:r>
              <a:rPr kumimoji="0" lang="en-US" altLang="ja-JP" dirty="0" err="1">
                <a:latin typeface="Times New Roman" pitchFamily="18" charset="0"/>
              </a:rPr>
              <a:t>i</a:t>
            </a:r>
            <a:r>
              <a:rPr kumimoji="0" lang="en-US" altLang="ja-JP" dirty="0">
                <a:latin typeface="Times New Roman" pitchFamily="18" charset="0"/>
              </a:rPr>
              <a:t>++)</a:t>
            </a:r>
          </a:p>
          <a:p>
            <a:pPr eaLnBrk="0" hangingPunct="0"/>
            <a:r>
              <a:rPr kumimoji="0" lang="en-US" altLang="ja-JP" dirty="0">
                <a:latin typeface="Times New Roman" pitchFamily="18" charset="0"/>
              </a:rPr>
              <a:t>      if(nodes[</a:t>
            </a:r>
            <a:r>
              <a:rPr kumimoji="0" lang="en-US" altLang="ja-JP" dirty="0" err="1">
                <a:latin typeface="Times New Roman" pitchFamily="18" charset="0"/>
              </a:rPr>
              <a:t>i</a:t>
            </a:r>
            <a:r>
              <a:rPr kumimoji="0" lang="en-US" altLang="ja-JP" dirty="0">
                <a:latin typeface="Times New Roman" pitchFamily="18" charset="0"/>
              </a:rPr>
              <a:t>] != NULL)</a:t>
            </a:r>
          </a:p>
          <a:p>
            <a:pPr eaLnBrk="0" hangingPunct="0"/>
            <a:r>
              <a:rPr kumimoji="0" lang="en-US" altLang="ja-JP" dirty="0">
                <a:latin typeface="Times New Roman" pitchFamily="18" charset="0"/>
              </a:rPr>
              <a:t>      delete nodes[</a:t>
            </a:r>
            <a:r>
              <a:rPr kumimoji="0" lang="en-US" altLang="ja-JP" dirty="0" err="1">
                <a:latin typeface="Times New Roman" pitchFamily="18" charset="0"/>
              </a:rPr>
              <a:t>i</a:t>
            </a:r>
            <a:r>
              <a:rPr kumimoji="0" lang="en-US" altLang="ja-JP" dirty="0" smtClean="0">
                <a:latin typeface="Times New Roman" pitchFamily="18" charset="0"/>
              </a:rPr>
              <a:t>];</a:t>
            </a:r>
            <a:endParaRPr kumimoji="0" lang="en-US" altLang="ja-JP" sz="2400" dirty="0">
              <a:latin typeface="Times New Roman" pitchFamily="18" charset="0"/>
            </a:endParaRPr>
          </a:p>
        </p:txBody>
      </p:sp>
      <p:sp>
        <p:nvSpPr>
          <p:cNvPr id="8" name="Arc 6"/>
          <p:cNvSpPr>
            <a:spLocks/>
          </p:cNvSpPr>
          <p:nvPr/>
        </p:nvSpPr>
        <p:spPr bwMode="auto">
          <a:xfrm>
            <a:off x="5652120" y="3762034"/>
            <a:ext cx="431800" cy="890035"/>
          </a:xfrm>
          <a:custGeom>
            <a:avLst/>
            <a:gdLst>
              <a:gd name="T0" fmla="*/ 0 w 21600"/>
              <a:gd name="T1" fmla="*/ 0 h 21600"/>
              <a:gd name="T2" fmla="*/ 8632001 w 21600"/>
              <a:gd name="T3" fmla="*/ 40476666 h 21600"/>
              <a:gd name="T4" fmla="*/ 0 w 21600"/>
              <a:gd name="T5" fmla="*/ 4047666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chemeClr val="tx2">
                <a:lumMod val="50000"/>
              </a:schemeClr>
            </a:solidFill>
            <a:round/>
            <a:headEnd type="triangle" w="med" len="med"/>
            <a:tailEnd/>
          </a:ln>
        </p:spPr>
        <p:txBody>
          <a:bodyPr wrap="none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9" name="Arc 7"/>
          <p:cNvSpPr>
            <a:spLocks/>
          </p:cNvSpPr>
          <p:nvPr/>
        </p:nvSpPr>
        <p:spPr bwMode="auto">
          <a:xfrm flipV="1">
            <a:off x="5652120" y="4510187"/>
            <a:ext cx="431800" cy="935037"/>
          </a:xfrm>
          <a:custGeom>
            <a:avLst/>
            <a:gdLst>
              <a:gd name="T0" fmla="*/ 0 w 21600"/>
              <a:gd name="T1" fmla="*/ 0 h 21600"/>
              <a:gd name="T2" fmla="*/ 8632001 w 21600"/>
              <a:gd name="T3" fmla="*/ 40476579 h 21600"/>
              <a:gd name="T4" fmla="*/ 0 w 21600"/>
              <a:gd name="T5" fmla="*/ 40476579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chemeClr val="tx2">
                <a:lumMod val="50000"/>
              </a:schemeClr>
            </a:solidFill>
            <a:round/>
            <a:headEnd type="triangle" w="med" len="med"/>
            <a:tailEnd/>
          </a:ln>
        </p:spPr>
        <p:txBody>
          <a:bodyPr wrap="none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084168" y="4293096"/>
            <a:ext cx="218745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solidFill>
                  <a:schemeClr val="tx2">
                    <a:lumMod val="50000"/>
                  </a:schemeClr>
                </a:solidFill>
              </a:rPr>
              <a:t>Code Clone</a:t>
            </a:r>
          </a:p>
          <a:p>
            <a:r>
              <a:rPr lang="en-US" altLang="ja-JP" sz="2400" dirty="0" smtClean="0">
                <a:solidFill>
                  <a:schemeClr val="tx2">
                    <a:lumMod val="50000"/>
                  </a:schemeClr>
                </a:solidFill>
              </a:rPr>
              <a:t>(A Clone Pair) </a:t>
            </a:r>
            <a:endParaRPr lang="ja-JP" altLang="en-US" sz="2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43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Identifying Code </a:t>
            </a:r>
            <a:r>
              <a:rPr lang="en-US" altLang="ja-JP" dirty="0" smtClean="0"/>
              <a:t>Clone 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525963"/>
          </a:xfrm>
        </p:spPr>
        <p:txBody>
          <a:bodyPr/>
          <a:lstStyle/>
          <a:p>
            <a:pPr lvl="0"/>
            <a:r>
              <a:rPr lang="en-US" altLang="ja-JP" b="1" dirty="0" err="1"/>
              <a:t>usim</a:t>
            </a:r>
            <a:r>
              <a:rPr lang="en-US" altLang="ja-JP" b="1" dirty="0"/>
              <a:t> </a:t>
            </a:r>
            <a:r>
              <a:rPr lang="en-US" altLang="ja-JP" baseline="30000" dirty="0"/>
              <a:t>[Mende2010] </a:t>
            </a:r>
            <a:r>
              <a:rPr lang="en-US" altLang="ja-JP" baseline="30000" dirty="0" smtClean="0"/>
              <a:t> </a:t>
            </a:r>
            <a:r>
              <a:rPr lang="en-US" altLang="ja-JP" dirty="0" smtClean="0"/>
              <a:t>: determine </a:t>
            </a:r>
            <a:r>
              <a:rPr lang="en-US" altLang="ja-JP" dirty="0"/>
              <a:t>the </a:t>
            </a:r>
            <a:r>
              <a:rPr lang="en-US" altLang="ja-JP" b="1" dirty="0"/>
              <a:t>similarity</a:t>
            </a:r>
            <a:r>
              <a:rPr lang="en-US" altLang="ja-JP" dirty="0"/>
              <a:t> between two </a:t>
            </a:r>
            <a:r>
              <a:rPr lang="en-US" altLang="ja-JP" dirty="0" smtClean="0"/>
              <a:t>character sequences</a:t>
            </a:r>
            <a:r>
              <a:rPr lang="en-US" altLang="ja-JP" dirty="0"/>
              <a:t>.</a:t>
            </a:r>
            <a:endParaRPr lang="ja-JP" altLang="ja-JP" dirty="0"/>
          </a:p>
          <a:p>
            <a:pPr lvl="1"/>
            <a:r>
              <a:rPr lang="en-US" altLang="ja-JP" dirty="0"/>
              <a:t>Using </a:t>
            </a:r>
            <a:r>
              <a:rPr lang="en-US" altLang="ja-JP" b="1" dirty="0" err="1"/>
              <a:t>Levenshtein</a:t>
            </a:r>
            <a:r>
              <a:rPr lang="en-US" altLang="ja-JP" b="1" dirty="0"/>
              <a:t> distance </a:t>
            </a:r>
            <a:endParaRPr lang="en-US" altLang="ja-JP" dirty="0"/>
          </a:p>
          <a:p>
            <a:pPr lvl="2"/>
            <a:r>
              <a:rPr lang="en-US" altLang="ja-JP" dirty="0" smtClean="0"/>
              <a:t>Measuring </a:t>
            </a:r>
            <a:r>
              <a:rPr lang="en-US" altLang="ja-JP" dirty="0"/>
              <a:t>the amount of difference between two character </a:t>
            </a:r>
            <a:r>
              <a:rPr lang="en-US" altLang="ja-JP" dirty="0" smtClean="0"/>
              <a:t>sequences</a:t>
            </a:r>
          </a:p>
          <a:p>
            <a:pPr lvl="2"/>
            <a:r>
              <a:rPr lang="en-US" altLang="ja-JP" dirty="0" err="1" smtClean="0"/>
              <a:t>Levenshtein</a:t>
            </a:r>
            <a:r>
              <a:rPr lang="en-US" altLang="ja-JP" dirty="0" smtClean="0"/>
              <a:t> distance between survey and surgery is 2 </a:t>
            </a:r>
            <a:r>
              <a:rPr lang="en-US" altLang="ja-JP" baseline="30000" dirty="0" smtClean="0"/>
              <a:t>[B-yates] </a:t>
            </a:r>
            <a:endParaRPr lang="ja-JP" altLang="ja-JP" baseline="3000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20</a:t>
            </a:fld>
            <a:endParaRPr lang="ja-JP" altLang="en-US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1403648" y="4581128"/>
            <a:ext cx="6300192" cy="648072"/>
            <a:chOff x="1547664" y="4456276"/>
            <a:chExt cx="6300192" cy="648072"/>
          </a:xfrm>
        </p:grpSpPr>
        <p:sp>
          <p:nvSpPr>
            <p:cNvPr id="6" name="正方形/長方形 5"/>
            <p:cNvSpPr/>
            <p:nvPr/>
          </p:nvSpPr>
          <p:spPr>
            <a:xfrm>
              <a:off x="1547664" y="4581128"/>
              <a:ext cx="6300192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2800" b="1" dirty="0"/>
                <a:t>survey </a:t>
              </a:r>
              <a:r>
                <a:rPr lang="en-US" altLang="ja-JP" sz="2800" b="1" dirty="0" smtClean="0"/>
                <a:t>→ </a:t>
              </a:r>
              <a:r>
                <a:rPr lang="en-US" altLang="ja-JP" sz="2800" b="1" dirty="0" err="1" smtClean="0"/>
                <a:t>sur</a:t>
              </a:r>
              <a:r>
                <a:rPr lang="en-US" altLang="ja-JP" sz="2800" b="1" dirty="0" err="1" smtClean="0">
                  <a:solidFill>
                    <a:srgbClr val="FF0000"/>
                  </a:solidFill>
                </a:rPr>
                <a:t>g</a:t>
              </a:r>
              <a:r>
                <a:rPr lang="en-US" altLang="ja-JP" sz="2800" b="1" dirty="0" err="1" smtClean="0"/>
                <a:t>ey</a:t>
              </a:r>
              <a:r>
                <a:rPr lang="en-US" altLang="ja-JP" sz="2800" b="1" dirty="0" smtClean="0"/>
                <a:t> → surge</a:t>
              </a:r>
              <a:r>
                <a:rPr lang="en-US" altLang="ja-JP" sz="2800" b="1" dirty="0" smtClean="0">
                  <a:solidFill>
                    <a:srgbClr val="FF0000"/>
                  </a:solidFill>
                </a:rPr>
                <a:t>r</a:t>
              </a:r>
              <a:r>
                <a:rPr lang="en-US" altLang="ja-JP" sz="2800" b="1" dirty="0" smtClean="0"/>
                <a:t>y</a:t>
              </a:r>
              <a:endParaRPr lang="en-US" altLang="ja-JP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5148064" y="4456276"/>
              <a:ext cx="72008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 smtClean="0"/>
                <a:t>+1</a:t>
              </a:r>
              <a:endParaRPr lang="en-US" altLang="ja-JP" dirty="0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3563888" y="4488214"/>
              <a:ext cx="72008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 smtClean="0"/>
                <a:t>+1</a:t>
              </a:r>
              <a:endParaRPr lang="en-US" altLang="ja-JP" dirty="0"/>
            </a:p>
          </p:txBody>
        </p:sp>
      </p:grpSp>
      <p:sp>
        <p:nvSpPr>
          <p:cNvPr id="13" name="正方形/長方形 12"/>
          <p:cNvSpPr/>
          <p:nvPr/>
        </p:nvSpPr>
        <p:spPr>
          <a:xfrm>
            <a:off x="323528" y="5373216"/>
            <a:ext cx="7776864" cy="1169551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ja-JP" sz="1400" dirty="0"/>
              <a:t>[Mende2010] </a:t>
            </a:r>
            <a:r>
              <a:rPr lang="en-US" altLang="ja-JP" sz="1400" dirty="0" smtClean="0"/>
              <a:t>T</a:t>
            </a:r>
            <a:r>
              <a:rPr lang="en-US" altLang="ja-JP" sz="1400" dirty="0"/>
              <a:t>. </a:t>
            </a:r>
            <a:r>
              <a:rPr lang="en-US" altLang="ja-JP" sz="1400" dirty="0" err="1"/>
              <a:t>Mende</a:t>
            </a:r>
            <a:r>
              <a:rPr lang="en-US" altLang="ja-JP" sz="1400" dirty="0"/>
              <a:t>, R. </a:t>
            </a:r>
            <a:r>
              <a:rPr lang="en-US" altLang="ja-JP" sz="1400" dirty="0" err="1"/>
              <a:t>Koschke</a:t>
            </a:r>
            <a:r>
              <a:rPr lang="en-US" altLang="ja-JP" sz="1400" dirty="0"/>
              <a:t>, and </a:t>
            </a:r>
            <a:r>
              <a:rPr lang="en-US" altLang="ja-JP" sz="1400" dirty="0" smtClean="0"/>
              <a:t>F. </a:t>
            </a:r>
            <a:r>
              <a:rPr lang="en-US" altLang="ja-JP" sz="1400" dirty="0" err="1" smtClean="0"/>
              <a:t>Beckwermert</a:t>
            </a:r>
            <a:r>
              <a:rPr lang="en-US" altLang="ja-JP" sz="1400" dirty="0" smtClean="0"/>
              <a:t>. </a:t>
            </a:r>
            <a:r>
              <a:rPr lang="en-US" altLang="ja-JP" sz="1400" dirty="0"/>
              <a:t>An evaluation of code similarity identification for the grow-and-prune </a:t>
            </a:r>
            <a:r>
              <a:rPr lang="en-US" altLang="ja-JP" sz="1400" dirty="0" smtClean="0"/>
              <a:t>model. Journal </a:t>
            </a:r>
            <a:r>
              <a:rPr lang="en-US" altLang="ja-JP" sz="1400" dirty="0"/>
              <a:t>of Software </a:t>
            </a:r>
            <a:r>
              <a:rPr lang="en-US" altLang="ja-JP" sz="1400" dirty="0" smtClean="0"/>
              <a:t>Maintenance, </a:t>
            </a:r>
            <a:r>
              <a:rPr lang="en-US" altLang="ja-JP" sz="1400" dirty="0"/>
              <a:t>21(2): </a:t>
            </a:r>
            <a:r>
              <a:rPr lang="en-US" altLang="ja-JP" sz="1400" dirty="0" smtClean="0"/>
              <a:t>143-169, 2009</a:t>
            </a:r>
          </a:p>
          <a:p>
            <a:r>
              <a:rPr lang="en-US" altLang="ja-JP" sz="1400" dirty="0" smtClean="0"/>
              <a:t>[B-yates] R. </a:t>
            </a:r>
            <a:r>
              <a:rPr lang="en-US" altLang="ja-JP" sz="1400" dirty="0" err="1" smtClean="0"/>
              <a:t>Baeza</a:t>
            </a:r>
            <a:r>
              <a:rPr lang="en-US" altLang="ja-JP" sz="1400" dirty="0" smtClean="0"/>
              <a:t>-Yates and B. </a:t>
            </a:r>
            <a:r>
              <a:rPr lang="en-US" altLang="ja-JP" sz="1400" dirty="0" err="1" smtClean="0"/>
              <a:t>Ribeiro-Neto.Modern</a:t>
            </a:r>
            <a:r>
              <a:rPr lang="en-US" altLang="ja-JP" sz="1400" dirty="0" smtClean="0"/>
              <a:t>. Information Retrieval: The Concepts and Technology behind Search (2nd Edition). Addison Wesley, 2010.</a:t>
            </a:r>
          </a:p>
        </p:txBody>
      </p:sp>
    </p:spTree>
    <p:extLst>
      <p:ext uri="{BB962C8B-B14F-4D97-AF65-F5344CB8AC3E}">
        <p14:creationId xmlns:p14="http://schemas.microsoft.com/office/powerpoint/2010/main" val="25241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Identifying Code </a:t>
            </a:r>
            <a:r>
              <a:rPr lang="en-US" altLang="ja-JP" dirty="0" smtClean="0"/>
              <a:t>Clone (2/2)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3057203"/>
          </a:xfrm>
        </p:spPr>
        <p:txBody>
          <a:bodyPr/>
          <a:lstStyle/>
          <a:p>
            <a:r>
              <a:rPr lang="en-US" altLang="ja-JP" b="1" dirty="0" err="1"/>
              <a:t>Levenshtein</a:t>
            </a:r>
            <a:r>
              <a:rPr lang="en-US" altLang="ja-JP" b="1" dirty="0"/>
              <a:t> distance between two </a:t>
            </a:r>
            <a:r>
              <a:rPr lang="en-US" altLang="ja-JP" b="1" dirty="0" smtClean="0"/>
              <a:t>character sequences </a:t>
            </a:r>
            <a:r>
              <a:rPr lang="en-US" altLang="ja-JP" b="1" dirty="0"/>
              <a:t>is normalized by the maximum size between </a:t>
            </a:r>
            <a:r>
              <a:rPr lang="en-US" altLang="ja-JP" b="1" dirty="0" smtClean="0"/>
              <a:t>them</a:t>
            </a:r>
            <a:endParaRPr lang="en-US" altLang="ja-JP" dirty="0" smtClean="0"/>
          </a:p>
          <a:p>
            <a:r>
              <a:rPr lang="en-US" altLang="ja-JP" dirty="0" smtClean="0"/>
              <a:t>If the </a:t>
            </a:r>
            <a:r>
              <a:rPr lang="en-US" altLang="ja-JP" dirty="0" err="1" smtClean="0"/>
              <a:t>usim</a:t>
            </a:r>
            <a:r>
              <a:rPr lang="en-US" altLang="ja-JP" dirty="0" smtClean="0"/>
              <a:t> </a:t>
            </a:r>
            <a:r>
              <a:rPr lang="en-US" altLang="ja-JP" dirty="0"/>
              <a:t>value is over </a:t>
            </a:r>
            <a:r>
              <a:rPr lang="en-US" altLang="ja-JP" b="1" dirty="0"/>
              <a:t>40%</a:t>
            </a:r>
            <a:r>
              <a:rPr lang="en-US" altLang="ja-JP" dirty="0"/>
              <a:t> between </a:t>
            </a:r>
            <a:r>
              <a:rPr lang="en-US" altLang="ja-JP" dirty="0" smtClean="0"/>
              <a:t>a pair of code fragments, </a:t>
            </a:r>
            <a:r>
              <a:rPr lang="en-US" altLang="ja-JP" dirty="0"/>
              <a:t>we define </a:t>
            </a:r>
            <a:r>
              <a:rPr lang="en-US" altLang="ja-JP" dirty="0" smtClean="0"/>
              <a:t>it as a clone pair.</a:t>
            </a:r>
            <a:r>
              <a:rPr lang="en-US" altLang="ja-JP" baseline="30000" dirty="0" smtClean="0"/>
              <a:t>[Mende2010</a:t>
            </a:r>
            <a:r>
              <a:rPr lang="en-US" altLang="ja-JP" baseline="30000" dirty="0"/>
              <a:t>] 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21</a:t>
            </a:fld>
            <a:endParaRPr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/>
              <p:cNvSpPr txBox="1"/>
              <p:nvPr/>
            </p:nvSpPr>
            <p:spPr>
              <a:xfrm>
                <a:off x="539553" y="1844824"/>
                <a:ext cx="8568952" cy="1132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/>
                        </a:rPr>
                        <m:t>𝑢𝑠𝑖𝑚</m:t>
                      </m:r>
                      <m:d>
                        <m:dPr>
                          <m:ctrlPr>
                            <a:rPr kumimoji="1" lang="en-US" altLang="ja-JP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𝑓𝑥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, 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𝑓𝑦</m:t>
                          </m:r>
                        </m:e>
                      </m:d>
                      <m:r>
                        <a:rPr kumimoji="1" lang="en-US" altLang="ja-JP" sz="32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3200" i="1" smtClean="0"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kumimoji="1" lang="en-US" altLang="ja-JP" sz="32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kumimoji="1" lang="en-US" altLang="ja-JP" sz="3200" b="0" i="0" smtClean="0">
                                  <a:latin typeface="Cambria Math"/>
                                </a:rPr>
                                <m:t>max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kumimoji="1" lang="en-US" altLang="ja-JP" sz="32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𝑙𝑥</m:t>
                                  </m:r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, </m:t>
                                  </m:r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𝑙𝑦</m:t>
                                  </m:r>
                                </m:e>
                              </m:d>
                            </m:e>
                          </m:func>
                          <m:r>
                            <a:rPr kumimoji="1" lang="en-US" altLang="ja-JP" sz="3200" i="1" smtClean="0">
                              <a:latin typeface="Cambria Math"/>
                            </a:rPr>
                            <m:t>−∆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𝑓𝑥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,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func>
                            <m:funcPr>
                              <m:ctrlPr>
                                <a:rPr kumimoji="1" lang="en-US" altLang="ja-JP" sz="32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kumimoji="1" lang="en-US" altLang="ja-JP" sz="3200" b="0" i="0" smtClean="0">
                                  <a:latin typeface="Cambria Math"/>
                                </a:rPr>
                                <m:t>max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kumimoji="1" lang="en-US" altLang="ja-JP" sz="32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𝑙𝑥</m:t>
                                  </m:r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, </m:t>
                                  </m:r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𝑙𝑦</m:t>
                                  </m:r>
                                </m:e>
                              </m:d>
                            </m:e>
                          </m:func>
                        </m:den>
                      </m:f>
                      <m:r>
                        <a:rPr kumimoji="1" lang="en-US" altLang="ja-JP" sz="3200" b="0" i="1" smtClean="0">
                          <a:latin typeface="Cambria Math"/>
                        </a:rPr>
                        <m:t> · </m:t>
                      </m:r>
                      <m:r>
                        <a:rPr kumimoji="1" lang="en-US" altLang="ja-JP" sz="3200" b="0" i="0" smtClean="0">
                          <a:latin typeface="Cambria Math"/>
                        </a:rPr>
                        <m:t>100(%)</m:t>
                      </m:r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5" name="テキスト ボックス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3" y="1844824"/>
                <a:ext cx="8568952" cy="113216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正方形/長方形 6"/>
          <p:cNvSpPr/>
          <p:nvPr/>
        </p:nvSpPr>
        <p:spPr>
          <a:xfrm>
            <a:off x="323528" y="6290156"/>
            <a:ext cx="7992888" cy="523220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ja-JP" sz="1400" dirty="0"/>
              <a:t>[Mende2010] </a:t>
            </a:r>
            <a:r>
              <a:rPr lang="en-US" altLang="ja-JP" sz="1400" dirty="0" smtClean="0"/>
              <a:t>T</a:t>
            </a:r>
            <a:r>
              <a:rPr lang="en-US" altLang="ja-JP" sz="1400" dirty="0"/>
              <a:t>. </a:t>
            </a:r>
            <a:r>
              <a:rPr lang="en-US" altLang="ja-JP" sz="1400" dirty="0" err="1"/>
              <a:t>Mende</a:t>
            </a:r>
            <a:r>
              <a:rPr lang="en-US" altLang="ja-JP" sz="1400" dirty="0"/>
              <a:t>, R. </a:t>
            </a:r>
            <a:r>
              <a:rPr lang="en-US" altLang="ja-JP" sz="1400" dirty="0" err="1"/>
              <a:t>Koschke</a:t>
            </a:r>
            <a:r>
              <a:rPr lang="en-US" altLang="ja-JP" sz="1400" dirty="0"/>
              <a:t>, and </a:t>
            </a:r>
            <a:r>
              <a:rPr lang="en-US" altLang="ja-JP" sz="1400" dirty="0" smtClean="0"/>
              <a:t>F. </a:t>
            </a:r>
            <a:r>
              <a:rPr lang="en-US" altLang="ja-JP" sz="1400" dirty="0" err="1" smtClean="0"/>
              <a:t>Beckwermert</a:t>
            </a:r>
            <a:r>
              <a:rPr lang="en-US" altLang="ja-JP" sz="1400" dirty="0" smtClean="0"/>
              <a:t>. </a:t>
            </a:r>
            <a:r>
              <a:rPr lang="en-US" altLang="ja-JP" sz="1400" dirty="0"/>
              <a:t>An evaluation of code similarity identification for the grow-and-prune </a:t>
            </a:r>
            <a:r>
              <a:rPr lang="en-US" altLang="ja-JP" sz="1400" dirty="0" smtClean="0"/>
              <a:t>model. Journal </a:t>
            </a:r>
            <a:r>
              <a:rPr lang="en-US" altLang="ja-JP" sz="1400" dirty="0"/>
              <a:t>of Software </a:t>
            </a:r>
            <a:r>
              <a:rPr lang="en-US" altLang="ja-JP" sz="1400" dirty="0" smtClean="0"/>
              <a:t>Maintenance, </a:t>
            </a:r>
            <a:r>
              <a:rPr lang="en-US" altLang="ja-JP" sz="1400" dirty="0"/>
              <a:t>21(2): </a:t>
            </a:r>
            <a:r>
              <a:rPr lang="en-US" altLang="ja-JP" sz="1400" dirty="0" smtClean="0"/>
              <a:t>143-169, 2009</a:t>
            </a:r>
          </a:p>
        </p:txBody>
      </p:sp>
    </p:spTree>
    <p:extLst>
      <p:ext uri="{BB962C8B-B14F-4D97-AF65-F5344CB8AC3E}">
        <p14:creationId xmlns:p14="http://schemas.microsoft.com/office/powerpoint/2010/main" val="225719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Measurement of the </a:t>
            </a:r>
            <a:r>
              <a:rPr lang="en-US" altLang="ja-JP" dirty="0" smtClean="0"/>
              <a:t>Characteristics 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0912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Character sequence similarity between refactored clone pairs</a:t>
            </a:r>
          </a:p>
          <a:p>
            <a:pPr lvl="1"/>
            <a:r>
              <a:rPr lang="en-US" altLang="ja-JP" dirty="0" smtClean="0"/>
              <a:t>Use </a:t>
            </a:r>
            <a:r>
              <a:rPr lang="en-US" altLang="ja-JP" dirty="0" err="1" smtClean="0"/>
              <a:t>usim</a:t>
            </a:r>
            <a:endParaRPr lang="en-US" altLang="ja-JP" dirty="0" smtClean="0"/>
          </a:p>
          <a:p>
            <a:r>
              <a:rPr lang="en-US" altLang="ja-JP" dirty="0"/>
              <a:t>Character sequence </a:t>
            </a:r>
            <a:r>
              <a:rPr lang="en-US" altLang="ja-JP" dirty="0" smtClean="0"/>
              <a:t>length difference between </a:t>
            </a:r>
            <a:r>
              <a:rPr lang="en-US" altLang="ja-JP" dirty="0"/>
              <a:t>refactored </a:t>
            </a:r>
            <a:r>
              <a:rPr lang="en-US" altLang="ja-JP" dirty="0" smtClean="0"/>
              <a:t>clone </a:t>
            </a:r>
            <a:r>
              <a:rPr lang="en-US" altLang="ja-JP" dirty="0"/>
              <a:t>pairs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  <p:grpSp>
        <p:nvGrpSpPr>
          <p:cNvPr id="9" name="グループ化 8"/>
          <p:cNvGrpSpPr/>
          <p:nvPr/>
        </p:nvGrpSpPr>
        <p:grpSpPr>
          <a:xfrm>
            <a:off x="5440615" y="4437111"/>
            <a:ext cx="3138386" cy="1715793"/>
            <a:chOff x="3779913" y="3616595"/>
            <a:chExt cx="1772424" cy="1633696"/>
          </a:xfrm>
        </p:grpSpPr>
        <p:sp>
          <p:nvSpPr>
            <p:cNvPr id="11" name="AutoShape 42"/>
            <p:cNvSpPr>
              <a:spLocks noChangeArrowheads="1"/>
            </p:cNvSpPr>
            <p:nvPr/>
          </p:nvSpPr>
          <p:spPr bwMode="auto">
            <a:xfrm rot="10800000">
              <a:off x="3779913" y="3616595"/>
              <a:ext cx="1772424" cy="1633696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3995932" y="3933058"/>
              <a:ext cx="1440160" cy="40947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3995932" y="4459686"/>
              <a:ext cx="1440160" cy="40947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15" name="図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4437112"/>
            <a:ext cx="1872208" cy="1872208"/>
          </a:xfrm>
          <a:prstGeom prst="rect">
            <a:avLst/>
          </a:prstGeom>
        </p:spPr>
      </p:pic>
      <p:sp>
        <p:nvSpPr>
          <p:cNvPr id="7" name="角丸四角形吹き出し 6"/>
          <p:cNvSpPr/>
          <p:nvPr/>
        </p:nvSpPr>
        <p:spPr>
          <a:xfrm>
            <a:off x="611560" y="4235771"/>
            <a:ext cx="4392488" cy="1883384"/>
          </a:xfrm>
          <a:prstGeom prst="wedgeRoundRectCallout">
            <a:avLst>
              <a:gd name="adj1" fmla="val 63841"/>
              <a:gd name="adj2" fmla="val -30686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800" dirty="0">
                <a:solidFill>
                  <a:schemeClr val="tx1"/>
                </a:solidFill>
              </a:rPr>
              <a:t>Investigate the </a:t>
            </a:r>
            <a:r>
              <a:rPr lang="en-US" altLang="ja-JP" sz="2800" b="1" dirty="0">
                <a:solidFill>
                  <a:schemeClr val="tx1"/>
                </a:solidFill>
              </a:rPr>
              <a:t>characteristics </a:t>
            </a:r>
            <a:r>
              <a:rPr lang="en-US" altLang="ja-JP" sz="2800" dirty="0">
                <a:solidFill>
                  <a:schemeClr val="tx1"/>
                </a:solidFill>
              </a:rPr>
              <a:t>of refactored </a:t>
            </a:r>
            <a:r>
              <a:rPr lang="en-US" altLang="ja-JP" sz="2800" dirty="0" smtClean="0">
                <a:solidFill>
                  <a:schemeClr val="tx1"/>
                </a:solidFill>
              </a:rPr>
              <a:t>clone pairs in </a:t>
            </a:r>
            <a:r>
              <a:rPr lang="en-US" altLang="ja-JP" sz="2800" dirty="0">
                <a:solidFill>
                  <a:schemeClr val="tx1"/>
                </a:solidFill>
              </a:rPr>
              <a:t>the past</a:t>
            </a:r>
          </a:p>
        </p:txBody>
      </p:sp>
    </p:spTree>
    <p:extLst>
      <p:ext uri="{BB962C8B-B14F-4D97-AF65-F5344CB8AC3E}">
        <p14:creationId xmlns:p14="http://schemas.microsoft.com/office/powerpoint/2010/main" val="304597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Measurement of the Characteristics (2/2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Class </a:t>
            </a:r>
            <a:r>
              <a:rPr lang="en-US" altLang="ja-JP" dirty="0"/>
              <a:t>distance between classes </a:t>
            </a:r>
            <a:r>
              <a:rPr lang="en-US" altLang="ja-JP" dirty="0" smtClean="0"/>
              <a:t>which </a:t>
            </a:r>
            <a:r>
              <a:rPr lang="en-US" altLang="ja-JP" dirty="0"/>
              <a:t>contain refactored clone pairs</a:t>
            </a:r>
            <a:endParaRPr lang="ja-JP" altLang="en-US" dirty="0"/>
          </a:p>
          <a:p>
            <a:pPr lvl="1"/>
            <a:r>
              <a:rPr lang="en-US" altLang="ja-JP" dirty="0" smtClean="0"/>
              <a:t>in terms of RMMO</a:t>
            </a:r>
            <a:endParaRPr lang="ja-JP" altLang="en-US" dirty="0" smtClean="0"/>
          </a:p>
          <a:p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575" y="4293096"/>
            <a:ext cx="2256371" cy="2256371"/>
          </a:xfrm>
          <a:prstGeom prst="rect">
            <a:avLst/>
          </a:prstGeom>
        </p:spPr>
      </p:pic>
      <p:sp>
        <p:nvSpPr>
          <p:cNvPr id="5" name="AutoShape 42"/>
          <p:cNvSpPr>
            <a:spLocks noChangeArrowheads="1"/>
          </p:cNvSpPr>
          <p:nvPr/>
        </p:nvSpPr>
        <p:spPr bwMode="auto">
          <a:xfrm rot="10800000">
            <a:off x="355021" y="4161479"/>
            <a:ext cx="3138386" cy="2075833"/>
          </a:xfrm>
          <a:prstGeom prst="foldedCorner">
            <a:avLst>
              <a:gd name="adj" fmla="val 12500"/>
            </a:avLst>
          </a:prstGeom>
          <a:ln w="12700"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wrap="none" anchor="ctr"/>
          <a:lstStyle/>
          <a:p>
            <a:pPr algn="ctr">
              <a:defRPr/>
            </a:pPr>
            <a:endParaRPr lang="ja-JP" altLang="ja-JP"/>
          </a:p>
        </p:txBody>
      </p:sp>
      <p:sp>
        <p:nvSpPr>
          <p:cNvPr id="6" name="正方形/長方形 5"/>
          <p:cNvSpPr/>
          <p:nvPr/>
        </p:nvSpPr>
        <p:spPr>
          <a:xfrm>
            <a:off x="737520" y="4456599"/>
            <a:ext cx="2550055" cy="62858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AutoShape 42"/>
          <p:cNvSpPr>
            <a:spLocks noChangeArrowheads="1"/>
          </p:cNvSpPr>
          <p:nvPr/>
        </p:nvSpPr>
        <p:spPr bwMode="auto">
          <a:xfrm rot="10800000">
            <a:off x="5364088" y="4149080"/>
            <a:ext cx="3138386" cy="2016223"/>
          </a:xfrm>
          <a:prstGeom prst="foldedCorner">
            <a:avLst>
              <a:gd name="adj" fmla="val 12500"/>
            </a:avLst>
          </a:prstGeom>
          <a:ln w="12700"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wrap="none" anchor="ctr"/>
          <a:lstStyle/>
          <a:p>
            <a:pPr algn="ctr">
              <a:defRPr/>
            </a:pPr>
            <a:endParaRPr lang="ja-JP" altLang="ja-JP"/>
          </a:p>
        </p:txBody>
      </p:sp>
      <p:sp>
        <p:nvSpPr>
          <p:cNvPr id="10" name="正方形/長方形 9"/>
          <p:cNvSpPr/>
          <p:nvPr/>
        </p:nvSpPr>
        <p:spPr>
          <a:xfrm>
            <a:off x="5746587" y="4961669"/>
            <a:ext cx="2550055" cy="62858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2" name="曲線コネクタ 11"/>
          <p:cNvCxnSpPr>
            <a:stCxn id="6" idx="3"/>
            <a:endCxn id="10" idx="1"/>
          </p:cNvCxnSpPr>
          <p:nvPr/>
        </p:nvCxnSpPr>
        <p:spPr>
          <a:xfrm>
            <a:off x="3287575" y="4770892"/>
            <a:ext cx="2459012" cy="505070"/>
          </a:xfrm>
          <a:prstGeom prst="curvedConnector3">
            <a:avLst/>
          </a:prstGeom>
          <a:ln w="38100">
            <a:solidFill>
              <a:schemeClr val="tx2">
                <a:lumMod val="95000"/>
                <a:lumOff val="5000"/>
              </a:schemeClr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861D6B74-0600-425B-B396-C4878F388FA0}" type="slidenum">
              <a:rPr lang="ja-JP" altLang="en-US" smtClean="0"/>
              <a:pPr/>
              <a:t>23</a:t>
            </a:fld>
            <a:endParaRPr lang="ja-JP" altLang="en-US" dirty="0"/>
          </a:p>
        </p:txBody>
      </p:sp>
      <p:sp>
        <p:nvSpPr>
          <p:cNvPr id="13" name="角丸四角形吹き出し 12"/>
          <p:cNvSpPr/>
          <p:nvPr/>
        </p:nvSpPr>
        <p:spPr>
          <a:xfrm>
            <a:off x="1831228" y="3147779"/>
            <a:ext cx="6465414" cy="941692"/>
          </a:xfrm>
          <a:prstGeom prst="wedgeRoundRectCallout">
            <a:avLst>
              <a:gd name="adj1" fmla="val -10583"/>
              <a:gd name="adj2" fmla="val 76126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800" dirty="0">
                <a:solidFill>
                  <a:schemeClr val="tx1"/>
                </a:solidFill>
              </a:rPr>
              <a:t>To investigate </a:t>
            </a:r>
            <a:r>
              <a:rPr lang="en-US" altLang="ja-JP" sz="2800" b="1" dirty="0">
                <a:solidFill>
                  <a:schemeClr val="tx1"/>
                </a:solidFill>
              </a:rPr>
              <a:t>location</a:t>
            </a:r>
            <a:r>
              <a:rPr lang="en-US" altLang="ja-JP" sz="2800" dirty="0">
                <a:solidFill>
                  <a:schemeClr val="tx1"/>
                </a:solidFill>
              </a:rPr>
              <a:t> of refactored </a:t>
            </a:r>
            <a:r>
              <a:rPr lang="en-US" altLang="ja-JP" sz="2800" dirty="0" smtClean="0">
                <a:solidFill>
                  <a:schemeClr val="tx1"/>
                </a:solidFill>
              </a:rPr>
              <a:t>clone pairs in </a:t>
            </a:r>
            <a:r>
              <a:rPr lang="en-US" altLang="ja-JP" sz="2800" dirty="0">
                <a:solidFill>
                  <a:schemeClr val="tx1"/>
                </a:solidFill>
              </a:rPr>
              <a:t>the past</a:t>
            </a:r>
          </a:p>
        </p:txBody>
      </p:sp>
    </p:spTree>
    <p:extLst>
      <p:ext uri="{BB962C8B-B14F-4D97-AF65-F5344CB8AC3E}">
        <p14:creationId xmlns:p14="http://schemas.microsoft.com/office/powerpoint/2010/main" val="75438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altLang="ja-JP" dirty="0"/>
              <a:t>Q1. Which refactoring pattern is the most applied to code clones?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ja-JP" b="1" dirty="0" smtClean="0"/>
              <a:t>4 refactoring patterns </a:t>
            </a:r>
            <a:r>
              <a:rPr lang="en-US" altLang="ja-JP" dirty="0" smtClean="0"/>
              <a:t>were applied to clone </a:t>
            </a:r>
            <a:r>
              <a:rPr lang="en-US" altLang="ja-JP" dirty="0"/>
              <a:t>pairs </a:t>
            </a:r>
            <a:r>
              <a:rPr lang="en-US" altLang="ja-JP" dirty="0" smtClean="0"/>
              <a:t>from </a:t>
            </a:r>
            <a:r>
              <a:rPr lang="en-US" altLang="ja-JP" dirty="0"/>
              <a:t>overall </a:t>
            </a:r>
            <a:r>
              <a:rPr lang="en-US" altLang="ja-JP" dirty="0" smtClean="0"/>
              <a:t>target projects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24</a:t>
            </a:fld>
            <a:endParaRPr lang="ja-JP" altLang="en-US" dirty="0"/>
          </a:p>
        </p:txBody>
      </p:sp>
      <p:sp>
        <p:nvSpPr>
          <p:cNvPr id="6" name="角丸四角形 5"/>
          <p:cNvSpPr/>
          <p:nvPr/>
        </p:nvSpPr>
        <p:spPr>
          <a:xfrm>
            <a:off x="323528" y="6021288"/>
            <a:ext cx="7848872" cy="64807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ja-JP" sz="2400" b="1" kern="0" dirty="0" smtClean="0">
                <a:solidFill>
                  <a:schemeClr val="tx1"/>
                </a:solidFill>
              </a:rPr>
              <a:t>RMMO </a:t>
            </a:r>
            <a:r>
              <a:rPr lang="en-US" altLang="ja-JP" sz="2400" kern="0" dirty="0" smtClean="0">
                <a:solidFill>
                  <a:schemeClr val="tx1"/>
                </a:solidFill>
              </a:rPr>
              <a:t>is the most frequently applied refactoring pattern</a:t>
            </a:r>
            <a:endParaRPr kumimoji="1" lang="ja-JP" altLang="en-US" sz="1200" dirty="0"/>
          </a:p>
        </p:txBody>
      </p:sp>
      <p:graphicFrame>
        <p:nvGraphicFramePr>
          <p:cNvPr id="9" name="グラフ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3422275"/>
              </p:ext>
            </p:extLst>
          </p:nvPr>
        </p:nvGraphicFramePr>
        <p:xfrm>
          <a:off x="971600" y="2492896"/>
          <a:ext cx="7920880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784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角丸四角形 14"/>
          <p:cNvSpPr/>
          <p:nvPr/>
        </p:nvSpPr>
        <p:spPr>
          <a:xfrm>
            <a:off x="179512" y="5877272"/>
            <a:ext cx="8190656" cy="86409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Wingdings" pitchFamily="2" charset="2"/>
              <a:buChar char="l"/>
            </a:pPr>
            <a:endParaRPr kumimoji="1" lang="ja-JP" altLang="en-US" sz="12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251520" y="6093296"/>
            <a:ext cx="835292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altLang="ja-JP" sz="2400" kern="0" dirty="0" smtClean="0"/>
              <a:t>Low similarity : EM, RMMO</a:t>
            </a:r>
            <a:endParaRPr kumimoji="1" lang="ja-JP" altLang="en-US" sz="24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16" name="タイトル 1"/>
          <p:cNvSpPr>
            <a:spLocks noGrp="1"/>
          </p:cNvSpPr>
          <p:nvPr>
            <p:ph type="title"/>
          </p:nvPr>
        </p:nvSpPr>
        <p:spPr>
          <a:xfrm>
            <a:off x="35496" y="188913"/>
            <a:ext cx="9073704" cy="873125"/>
          </a:xfrm>
        </p:spPr>
        <p:txBody>
          <a:bodyPr/>
          <a:lstStyle/>
          <a:p>
            <a:pPr marL="0" indent="0"/>
            <a:r>
              <a:rPr lang="en-US" altLang="ja-JP" dirty="0"/>
              <a:t>Q2. Are character sequence pairs of refactored clone pairs similar to each other?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8028383" y="5157192"/>
            <a:ext cx="100811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kern="0" dirty="0" err="1" smtClean="0"/>
              <a:t>usim</a:t>
            </a:r>
            <a:r>
              <a:rPr lang="en-US" altLang="ja-JP" sz="1600" kern="0" dirty="0" smtClean="0"/>
              <a:t> (%)</a:t>
            </a:r>
            <a:endParaRPr lang="ja-JP" altLang="en-US" sz="1600" dirty="0"/>
          </a:p>
        </p:txBody>
      </p:sp>
      <p:sp>
        <p:nvSpPr>
          <p:cNvPr id="18" name="テキスト ボックス 12"/>
          <p:cNvSpPr txBox="1"/>
          <p:nvPr/>
        </p:nvSpPr>
        <p:spPr>
          <a:xfrm>
            <a:off x="-529850" y="2204864"/>
            <a:ext cx="1418724" cy="338554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dirty="0" smtClean="0"/>
              <a:t>Frequency</a:t>
            </a:r>
            <a:endParaRPr kumimoji="1" lang="ja-JP" altLang="en-US" sz="1400" dirty="0"/>
          </a:p>
        </p:txBody>
      </p:sp>
      <p:sp>
        <p:nvSpPr>
          <p:cNvPr id="13" name="正方形/長方形 12"/>
          <p:cNvSpPr/>
          <p:nvPr/>
        </p:nvSpPr>
        <p:spPr>
          <a:xfrm>
            <a:off x="888874" y="1826042"/>
            <a:ext cx="3744416" cy="2971110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0" name="グラフ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4907147"/>
              </p:ext>
            </p:extLst>
          </p:nvPr>
        </p:nvGraphicFramePr>
        <p:xfrm>
          <a:off x="251520" y="1340768"/>
          <a:ext cx="856895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529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角丸四角形 14"/>
          <p:cNvSpPr/>
          <p:nvPr/>
        </p:nvSpPr>
        <p:spPr>
          <a:xfrm>
            <a:off x="179512" y="5877272"/>
            <a:ext cx="8190656" cy="86409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Wingdings" pitchFamily="2" charset="2"/>
              <a:buChar char="l"/>
            </a:pPr>
            <a:endParaRPr kumimoji="1" lang="ja-JP" altLang="en-US" sz="12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251520" y="6093296"/>
            <a:ext cx="835292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/>
              <a:t>High similarity : FTM, ES</a:t>
            </a:r>
            <a:endParaRPr lang="ja-JP" altLang="en-US" sz="2400" kern="0" dirty="0"/>
          </a:p>
        </p:txBody>
      </p:sp>
      <p:sp>
        <p:nvSpPr>
          <p:cNvPr id="17" name="正方形/長方形 16"/>
          <p:cNvSpPr/>
          <p:nvPr/>
        </p:nvSpPr>
        <p:spPr>
          <a:xfrm>
            <a:off x="8028383" y="5157192"/>
            <a:ext cx="100811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kern="0" dirty="0" err="1" smtClean="0"/>
              <a:t>usim</a:t>
            </a:r>
            <a:r>
              <a:rPr lang="en-US" altLang="ja-JP" sz="1600" kern="0" dirty="0" smtClean="0"/>
              <a:t> (%)</a:t>
            </a:r>
            <a:endParaRPr lang="ja-JP" altLang="en-US" sz="1600" dirty="0"/>
          </a:p>
        </p:txBody>
      </p:sp>
      <p:sp>
        <p:nvSpPr>
          <p:cNvPr id="18" name="テキスト ボックス 12"/>
          <p:cNvSpPr txBox="1"/>
          <p:nvPr/>
        </p:nvSpPr>
        <p:spPr>
          <a:xfrm>
            <a:off x="-529850" y="2204864"/>
            <a:ext cx="1418724" cy="338554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dirty="0" smtClean="0"/>
              <a:t>Frequency</a:t>
            </a:r>
            <a:endParaRPr kumimoji="1" lang="ja-JP" altLang="en-US" sz="1400" dirty="0"/>
          </a:p>
        </p:txBody>
      </p:sp>
      <p:sp>
        <p:nvSpPr>
          <p:cNvPr id="13" name="正方形/長方形 12"/>
          <p:cNvSpPr/>
          <p:nvPr/>
        </p:nvSpPr>
        <p:spPr>
          <a:xfrm>
            <a:off x="4788024" y="1826042"/>
            <a:ext cx="3744416" cy="2971110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0" name="グラフ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8071763"/>
              </p:ext>
            </p:extLst>
          </p:nvPr>
        </p:nvGraphicFramePr>
        <p:xfrm>
          <a:off x="251520" y="1340768"/>
          <a:ext cx="856895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タイトル 1"/>
          <p:cNvSpPr>
            <a:spLocks noGrp="1"/>
          </p:cNvSpPr>
          <p:nvPr>
            <p:ph type="title"/>
          </p:nvPr>
        </p:nvSpPr>
        <p:spPr>
          <a:xfrm>
            <a:off x="35496" y="188913"/>
            <a:ext cx="9073704" cy="873125"/>
          </a:xfrm>
        </p:spPr>
        <p:txBody>
          <a:bodyPr/>
          <a:lstStyle/>
          <a:p>
            <a:pPr marL="0" indent="0"/>
            <a:r>
              <a:rPr lang="en-US" altLang="ja-JP" dirty="0"/>
              <a:t>Q2. Are character sequence pairs of refactored clone pairs similar to each other?</a:t>
            </a:r>
          </a:p>
        </p:txBody>
      </p:sp>
    </p:spTree>
    <p:extLst>
      <p:ext uri="{BB962C8B-B14F-4D97-AF65-F5344CB8AC3E}">
        <p14:creationId xmlns:p14="http://schemas.microsoft.com/office/powerpoint/2010/main" val="341036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グラフ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5527276"/>
              </p:ext>
            </p:extLst>
          </p:nvPr>
        </p:nvGraphicFramePr>
        <p:xfrm>
          <a:off x="168794" y="1340768"/>
          <a:ext cx="872368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Q3. Are lengths of character sequences in refactored clone pairs different each </a:t>
            </a:r>
            <a:r>
              <a:rPr lang="en-US" altLang="ja-JP" dirty="0" smtClean="0"/>
              <a:t>other?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251520" y="5949280"/>
            <a:ext cx="7200800" cy="86409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ja-JP" sz="2400" kern="0" dirty="0">
                <a:solidFill>
                  <a:schemeClr val="tx1"/>
                </a:solidFill>
              </a:rPr>
              <a:t>Various </a:t>
            </a:r>
            <a:r>
              <a:rPr lang="en-US" altLang="ja-JP" sz="2400" kern="0" dirty="0" smtClean="0">
                <a:solidFill>
                  <a:schemeClr val="tx1"/>
                </a:solidFill>
              </a:rPr>
              <a:t>character </a:t>
            </a:r>
            <a:r>
              <a:rPr lang="en-US" altLang="ja-JP" sz="2400" dirty="0" smtClean="0">
                <a:solidFill>
                  <a:schemeClr val="tx1"/>
                </a:solidFill>
              </a:rPr>
              <a:t>sequence </a:t>
            </a:r>
            <a:r>
              <a:rPr lang="en-US" altLang="ja-JP" sz="2400" kern="0" dirty="0" smtClean="0">
                <a:solidFill>
                  <a:schemeClr val="tx1"/>
                </a:solidFill>
              </a:rPr>
              <a:t>length </a:t>
            </a:r>
            <a:r>
              <a:rPr lang="en-US" altLang="ja-JP" sz="2400" kern="0" dirty="0">
                <a:solidFill>
                  <a:schemeClr val="tx1"/>
                </a:solidFill>
              </a:rPr>
              <a:t>difference : </a:t>
            </a:r>
            <a:r>
              <a:rPr lang="en-US" altLang="ja-JP" sz="2400" kern="0" dirty="0" smtClean="0">
                <a:solidFill>
                  <a:schemeClr val="tx1"/>
                </a:solidFill>
              </a:rPr>
              <a:t>RMMO</a:t>
            </a:r>
            <a:endParaRPr lang="en-US" altLang="ja-JP" sz="2400" kern="0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-540568" y="2431921"/>
            <a:ext cx="1418724" cy="338554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Frequency</a:t>
            </a:r>
            <a:endParaRPr kumimoji="1" lang="ja-JP" altLang="en-US" sz="1400" dirty="0"/>
          </a:p>
        </p:txBody>
      </p:sp>
      <p:sp>
        <p:nvSpPr>
          <p:cNvPr id="13" name="正方形/長方形 12"/>
          <p:cNvSpPr/>
          <p:nvPr/>
        </p:nvSpPr>
        <p:spPr>
          <a:xfrm>
            <a:off x="611560" y="1628800"/>
            <a:ext cx="8208912" cy="2448272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5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251520" y="5949280"/>
            <a:ext cx="7200800" cy="86409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400" kern="0" dirty="0">
                <a:solidFill>
                  <a:schemeClr val="tx1"/>
                </a:solidFill>
              </a:rPr>
              <a:t>Little character </a:t>
            </a:r>
            <a:r>
              <a:rPr lang="en-US" altLang="ja-JP" sz="2400" dirty="0">
                <a:solidFill>
                  <a:schemeClr val="tx1"/>
                </a:solidFill>
              </a:rPr>
              <a:t>sequence </a:t>
            </a:r>
            <a:r>
              <a:rPr lang="en-US" altLang="ja-JP" sz="2400" kern="0" dirty="0">
                <a:solidFill>
                  <a:schemeClr val="tx1"/>
                </a:solidFill>
              </a:rPr>
              <a:t>length difference : EM, ES, FTM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-540568" y="2431921"/>
            <a:ext cx="1418724" cy="338554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Frequency</a:t>
            </a:r>
            <a:endParaRPr kumimoji="1" lang="ja-JP" altLang="en-US" sz="1400" dirty="0"/>
          </a:p>
        </p:txBody>
      </p:sp>
      <p:graphicFrame>
        <p:nvGraphicFramePr>
          <p:cNvPr id="8" name="グラフ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8496281"/>
              </p:ext>
            </p:extLst>
          </p:nvPr>
        </p:nvGraphicFramePr>
        <p:xfrm>
          <a:off x="168794" y="1340768"/>
          <a:ext cx="872368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正方形/長方形 10"/>
          <p:cNvSpPr/>
          <p:nvPr/>
        </p:nvSpPr>
        <p:spPr>
          <a:xfrm>
            <a:off x="611560" y="1628800"/>
            <a:ext cx="1656184" cy="2448272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タイトル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873125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Q3. Are lengths of character sequences in refactored clone pairs different each </a:t>
            </a:r>
            <a:r>
              <a:rPr lang="en-US" altLang="ja-JP" dirty="0" smtClean="0"/>
              <a:t>other?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123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altLang="ja-JP" dirty="0"/>
              <a:t>Q4. Are classes which contain refactored clone pairs spread in the class hierarchy?</a:t>
            </a:r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  <p:sp>
        <p:nvSpPr>
          <p:cNvPr id="8" name="角丸四角形 7"/>
          <p:cNvSpPr/>
          <p:nvPr/>
        </p:nvSpPr>
        <p:spPr>
          <a:xfrm>
            <a:off x="251521" y="5157192"/>
            <a:ext cx="8748464" cy="108012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ja-JP" sz="2400" kern="0" dirty="0" smtClean="0">
                <a:solidFill>
                  <a:schemeClr val="tx1"/>
                </a:solidFill>
              </a:rPr>
              <a:t>RMMO is the most frequently applied to clone pairs in the same package</a:t>
            </a:r>
          </a:p>
        </p:txBody>
      </p:sp>
      <p:graphicFrame>
        <p:nvGraphicFramePr>
          <p:cNvPr id="10" name="グラフ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2123562"/>
              </p:ext>
            </p:extLst>
          </p:nvPr>
        </p:nvGraphicFramePr>
        <p:xfrm>
          <a:off x="251521" y="1628800"/>
          <a:ext cx="8568951" cy="3141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-540568" y="2431921"/>
            <a:ext cx="1418724" cy="338554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Frequency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82396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Cause of </a:t>
            </a:r>
            <a:r>
              <a:rPr lang="en-US" altLang="ja-JP" dirty="0"/>
              <a:t>Code Clone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Code clones </a:t>
            </a:r>
            <a:r>
              <a:rPr lang="en-US" altLang="ja-JP" dirty="0" smtClean="0"/>
              <a:t>make </a:t>
            </a:r>
            <a:r>
              <a:rPr lang="en-US" altLang="ja-JP" dirty="0"/>
              <a:t>software </a:t>
            </a:r>
            <a:r>
              <a:rPr lang="en-US" altLang="ja-JP" dirty="0" smtClean="0"/>
              <a:t>more </a:t>
            </a:r>
            <a:r>
              <a:rPr lang="en-US" altLang="ja-JP" b="1" dirty="0" smtClean="0"/>
              <a:t>difficult to be maintained</a:t>
            </a:r>
            <a:endParaRPr kumimoji="1" lang="ja-JP" altLang="en-US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3</a:t>
            </a:fld>
            <a:endParaRPr lang="ja-JP" altLang="en-US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2216060" y="3068960"/>
            <a:ext cx="2067907" cy="2437820"/>
            <a:chOff x="1167301" y="3933056"/>
            <a:chExt cx="2067907" cy="2437820"/>
          </a:xfrm>
        </p:grpSpPr>
        <p:sp>
          <p:nvSpPr>
            <p:cNvPr id="6" name="AutoShape 42"/>
            <p:cNvSpPr>
              <a:spLocks noChangeArrowheads="1"/>
            </p:cNvSpPr>
            <p:nvPr/>
          </p:nvSpPr>
          <p:spPr bwMode="auto">
            <a:xfrm rot="10800000">
              <a:off x="1167301" y="3933056"/>
              <a:ext cx="1923892" cy="2016224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ja-JP" dirty="0"/>
            </a:p>
          </p:txBody>
        </p:sp>
        <p:sp>
          <p:nvSpPr>
            <p:cNvPr id="7" name="テキスト ボックス 111"/>
            <p:cNvSpPr txBox="1">
              <a:spLocks noChangeArrowheads="1"/>
            </p:cNvSpPr>
            <p:nvPr/>
          </p:nvSpPr>
          <p:spPr bwMode="auto">
            <a:xfrm>
              <a:off x="1259631" y="5970766"/>
              <a:ext cx="197557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altLang="ja-JP" sz="2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charset="0"/>
                </a:rPr>
                <a:t>Source File 1</a:t>
              </a:r>
              <a:endPara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charset="0"/>
              </a:endParaRP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5099447" y="3090446"/>
            <a:ext cx="1872208" cy="2385556"/>
            <a:chOff x="6156177" y="4077072"/>
            <a:chExt cx="1728192" cy="2093758"/>
          </a:xfrm>
        </p:grpSpPr>
        <p:sp>
          <p:nvSpPr>
            <p:cNvPr id="9" name="AutoShape 42"/>
            <p:cNvSpPr>
              <a:spLocks noChangeArrowheads="1"/>
            </p:cNvSpPr>
            <p:nvPr/>
          </p:nvSpPr>
          <p:spPr bwMode="auto">
            <a:xfrm rot="10800000">
              <a:off x="6156177" y="4077072"/>
              <a:ext cx="1728192" cy="1728192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ja-JP" dirty="0"/>
            </a:p>
          </p:txBody>
        </p:sp>
        <p:sp>
          <p:nvSpPr>
            <p:cNvPr id="10" name="テキスト ボックス 111"/>
            <p:cNvSpPr txBox="1">
              <a:spLocks noChangeArrowheads="1"/>
            </p:cNvSpPr>
            <p:nvPr/>
          </p:nvSpPr>
          <p:spPr bwMode="auto">
            <a:xfrm>
              <a:off x="6156177" y="5819661"/>
              <a:ext cx="1728192" cy="351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altLang="ja-JP" sz="2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charset="0"/>
                </a:rPr>
                <a:t>Source File 2</a:t>
              </a:r>
              <a:endPara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charset="0"/>
              </a:endParaRPr>
            </a:p>
          </p:txBody>
        </p:sp>
      </p:grpSp>
      <p:sp>
        <p:nvSpPr>
          <p:cNvPr id="11" name="AutoShape 34"/>
          <p:cNvSpPr>
            <a:spLocks noChangeArrowheads="1"/>
          </p:cNvSpPr>
          <p:nvPr/>
        </p:nvSpPr>
        <p:spPr bwMode="auto">
          <a:xfrm>
            <a:off x="7187656" y="3212976"/>
            <a:ext cx="1679575" cy="864096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pPr algn="ctr"/>
            <a:r>
              <a:rPr kumimoji="0" lang="en-US" altLang="ja-JP" sz="2400" dirty="0" smtClean="0"/>
              <a:t>should be inspected</a:t>
            </a:r>
            <a:endParaRPr kumimoji="0" lang="ja-JP" altLang="en-US" sz="2400" dirty="0"/>
          </a:p>
        </p:txBody>
      </p:sp>
      <p:sp>
        <p:nvSpPr>
          <p:cNvPr id="12" name="Line 56"/>
          <p:cNvSpPr>
            <a:spLocks noChangeShapeType="1"/>
          </p:cNvSpPr>
          <p:nvPr/>
        </p:nvSpPr>
        <p:spPr bwMode="auto">
          <a:xfrm flipV="1">
            <a:off x="6755855" y="3681288"/>
            <a:ext cx="431800" cy="0"/>
          </a:xfrm>
          <a:prstGeom prst="line">
            <a:avLst/>
          </a:prstGeom>
          <a:noFill/>
          <a:ln w="38100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13" name="Line 57"/>
          <p:cNvSpPr>
            <a:spLocks noChangeShapeType="1"/>
          </p:cNvSpPr>
          <p:nvPr/>
        </p:nvSpPr>
        <p:spPr bwMode="auto">
          <a:xfrm flipV="1">
            <a:off x="6755855" y="3897188"/>
            <a:ext cx="431800" cy="649288"/>
          </a:xfrm>
          <a:prstGeom prst="line">
            <a:avLst/>
          </a:prstGeom>
          <a:noFill/>
          <a:ln w="38100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14" name="AutoShape 34"/>
          <p:cNvSpPr>
            <a:spLocks noChangeArrowheads="1"/>
          </p:cNvSpPr>
          <p:nvPr/>
        </p:nvSpPr>
        <p:spPr bwMode="auto">
          <a:xfrm>
            <a:off x="225801" y="3366899"/>
            <a:ext cx="1679575" cy="850495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pPr algn="ctr"/>
            <a:r>
              <a:rPr kumimoji="0" lang="en-US" altLang="ja-JP" sz="2400" dirty="0" smtClean="0"/>
              <a:t>A defect is contained</a:t>
            </a:r>
            <a:r>
              <a:rPr lang="en-US" altLang="ja-JP" sz="2400" dirty="0" smtClean="0"/>
              <a:t> </a:t>
            </a:r>
            <a:endParaRPr kumimoji="0" lang="en-US" altLang="ja-JP" sz="2400" dirty="0" smtClean="0"/>
          </a:p>
        </p:txBody>
      </p:sp>
      <p:sp>
        <p:nvSpPr>
          <p:cNvPr id="15" name="Line 56"/>
          <p:cNvSpPr>
            <a:spLocks noChangeShapeType="1"/>
          </p:cNvSpPr>
          <p:nvPr/>
        </p:nvSpPr>
        <p:spPr bwMode="auto">
          <a:xfrm flipH="1" flipV="1">
            <a:off x="1905375" y="3659288"/>
            <a:ext cx="537104" cy="87741"/>
          </a:xfrm>
          <a:prstGeom prst="line">
            <a:avLst/>
          </a:prstGeom>
          <a:noFill/>
          <a:ln w="38100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2456441" y="3557703"/>
            <a:ext cx="1427435" cy="5913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5292080" y="3501010"/>
            <a:ext cx="1427435" cy="5913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5292080" y="4205775"/>
            <a:ext cx="1427435" cy="5913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6100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Revisiting Results (1/3)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Tools </a:t>
            </a:r>
            <a:r>
              <a:rPr lang="en-US" altLang="ja-JP" dirty="0"/>
              <a:t>to support </a:t>
            </a:r>
            <a:r>
              <a:rPr lang="en-US" altLang="ja-JP" b="1" dirty="0" smtClean="0"/>
              <a:t>RMMO </a:t>
            </a:r>
            <a:r>
              <a:rPr lang="en-US" altLang="ja-JP" dirty="0" smtClean="0"/>
              <a:t>refactoring to clone pairs are needed.</a:t>
            </a:r>
          </a:p>
          <a:p>
            <a:pPr lvl="1"/>
            <a:r>
              <a:rPr lang="en-US" altLang="ja-JP" dirty="0" smtClean="0"/>
              <a:t>17 refactored clone pairs are applied RMMO among 31 identified clone pairs </a:t>
            </a:r>
          </a:p>
        </p:txBody>
      </p:sp>
      <p:pic>
        <p:nvPicPr>
          <p:cNvPr id="4" name="Picture 4" descr="ガーデニング,園芸,園芸道具,家庭用品,工具,庭仕事,建築,手押し車,産業,造園,道具,金属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17" b="27044"/>
          <a:stretch/>
        </p:blipFill>
        <p:spPr bwMode="auto">
          <a:xfrm>
            <a:off x="2627784" y="3573016"/>
            <a:ext cx="5299540" cy="237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861D6B74-0600-425B-B396-C4878F388FA0}" type="slidenum">
              <a:rPr lang="ja-JP" altLang="en-US" smtClean="0"/>
              <a:pPr/>
              <a:t>30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3744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Revisiting Results</a:t>
            </a:r>
            <a:r>
              <a:rPr lang="en-US" altLang="ja-JP" dirty="0"/>
              <a:t> </a:t>
            </a:r>
            <a:r>
              <a:rPr lang="en-US" altLang="ja-JP" dirty="0" smtClean="0"/>
              <a:t>(2/3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support clone refactoring for clone pairs </a:t>
            </a:r>
            <a:r>
              <a:rPr lang="en-US" altLang="ja-JP" dirty="0"/>
              <a:t>spread into not only in the same class  but also the </a:t>
            </a:r>
            <a:r>
              <a:rPr lang="en-US" altLang="ja-JP" b="1" dirty="0"/>
              <a:t>same </a:t>
            </a:r>
            <a:r>
              <a:rPr lang="en-US" altLang="ja-JP" b="1" dirty="0" smtClean="0"/>
              <a:t>package </a:t>
            </a:r>
            <a:endParaRPr lang="en-US" altLang="ja-JP" dirty="0" smtClean="0"/>
          </a:p>
          <a:p>
            <a:pPr marL="800100" lvl="3" indent="-342900"/>
            <a:r>
              <a:rPr lang="en-US" altLang="ja-JP" sz="2800" dirty="0"/>
              <a:t>15 </a:t>
            </a:r>
            <a:r>
              <a:rPr lang="en-US" altLang="ja-JP" sz="2800" dirty="0" smtClean="0"/>
              <a:t>clone pairs </a:t>
            </a:r>
            <a:r>
              <a:rPr lang="en-US" altLang="ja-JP" sz="2800" dirty="0"/>
              <a:t>are </a:t>
            </a:r>
            <a:r>
              <a:rPr lang="en-US" altLang="ja-JP" sz="2800" dirty="0" smtClean="0"/>
              <a:t>spread into </a:t>
            </a:r>
            <a:r>
              <a:rPr lang="en-US" altLang="ja-JP" sz="2800" dirty="0"/>
              <a:t>same package among </a:t>
            </a:r>
            <a:r>
              <a:rPr lang="en-US" altLang="ja-JP" sz="2800" dirty="0" smtClean="0"/>
              <a:t>17 identified clone pairs.</a:t>
            </a:r>
            <a:endParaRPr lang="en-US" altLang="ja-JP" sz="2800" dirty="0"/>
          </a:p>
          <a:p>
            <a:r>
              <a:rPr lang="en-US" altLang="ja-JP" dirty="0" smtClean="0"/>
              <a:t>support </a:t>
            </a:r>
            <a:r>
              <a:rPr lang="en-US" altLang="ja-JP" dirty="0"/>
              <a:t>clone refactoring for </a:t>
            </a:r>
            <a:r>
              <a:rPr lang="en-US" altLang="ja-JP" dirty="0" smtClean="0"/>
              <a:t>clone </a:t>
            </a:r>
            <a:r>
              <a:rPr lang="en-US" altLang="ja-JP" dirty="0"/>
              <a:t>pairs consisting </a:t>
            </a:r>
            <a:r>
              <a:rPr lang="en-US" altLang="ja-JP" dirty="0" smtClean="0"/>
              <a:t>of </a:t>
            </a:r>
            <a:r>
              <a:rPr lang="en-US" altLang="ja-JP" b="1" dirty="0" smtClean="0"/>
              <a:t>different size of character sequences </a:t>
            </a:r>
            <a:endParaRPr lang="en-US" altLang="ja-JP" dirty="0" smtClean="0"/>
          </a:p>
          <a:p>
            <a:endParaRPr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5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861D6B74-0600-425B-B396-C4878F388FA0}" type="slidenum">
              <a:rPr lang="ja-JP" altLang="en-US" smtClean="0"/>
              <a:pPr/>
              <a:t>31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6191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Revisiting Results</a:t>
            </a:r>
            <a:r>
              <a:rPr lang="en-US" altLang="ja-JP" dirty="0"/>
              <a:t> </a:t>
            </a:r>
            <a:r>
              <a:rPr lang="en-US" altLang="ja-JP" dirty="0" smtClean="0"/>
              <a:t>(3/3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en-US" altLang="ja-JP" sz="3200" dirty="0" smtClean="0"/>
              <a:t>support </a:t>
            </a:r>
            <a:r>
              <a:rPr lang="en-US" altLang="ja-JP" sz="3200" dirty="0"/>
              <a:t>clone refactoring for </a:t>
            </a:r>
            <a:r>
              <a:rPr lang="en-US" altLang="ja-JP" sz="3200" dirty="0" smtClean="0"/>
              <a:t>clone </a:t>
            </a:r>
            <a:r>
              <a:rPr lang="en-US" altLang="ja-JP" sz="3200" dirty="0"/>
              <a:t>pairs </a:t>
            </a:r>
            <a:r>
              <a:rPr lang="en-US" altLang="ja-JP" sz="3200" dirty="0" smtClean="0"/>
              <a:t> that </a:t>
            </a:r>
            <a:r>
              <a:rPr lang="en-US" altLang="ja-JP" sz="3200" dirty="0"/>
              <a:t>include </a:t>
            </a:r>
            <a:r>
              <a:rPr lang="en-US" altLang="ja-JP" sz="3200" b="1" dirty="0"/>
              <a:t>different </a:t>
            </a:r>
            <a:r>
              <a:rPr lang="en-US" altLang="ja-JP" sz="3200" b="1" dirty="0" smtClean="0"/>
              <a:t>character sequence</a:t>
            </a:r>
            <a:endParaRPr lang="en-US" altLang="ja-JP" sz="3200" dirty="0" smtClean="0"/>
          </a:p>
          <a:p>
            <a:pPr marL="342900" lvl="1" indent="-342900"/>
            <a:endParaRPr lang="ja-JP" altLang="en-US" sz="3200" dirty="0"/>
          </a:p>
          <a:p>
            <a:endParaRPr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5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861D6B74-0600-425B-B396-C4878F388FA0}" type="slidenum">
              <a:rPr lang="ja-JP" altLang="en-US" smtClean="0"/>
              <a:pPr/>
              <a:t>32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598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824" y="188913"/>
            <a:ext cx="8893175" cy="873125"/>
          </a:xfrm>
        </p:spPr>
        <p:txBody>
          <a:bodyPr/>
          <a:lstStyle/>
          <a:p>
            <a:r>
              <a:rPr lang="en-US" altLang="ja-JP" dirty="0" smtClean="0"/>
              <a:t>An example of </a:t>
            </a:r>
            <a:r>
              <a:rPr kumimoji="1" lang="en-US" altLang="ja-JP" dirty="0" smtClean="0"/>
              <a:t> clone refactoring tools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dirty="0" smtClean="0"/>
              <a:t>If clone pairs which have </a:t>
            </a:r>
            <a:endParaRPr lang="en-US" altLang="ja-JP" dirty="0"/>
          </a:p>
          <a:p>
            <a:pPr lvl="1"/>
            <a:r>
              <a:rPr lang="en-US" altLang="ja-JP" dirty="0"/>
              <a:t>spread into not only in the same class  but also the </a:t>
            </a:r>
            <a:r>
              <a:rPr lang="en-US" altLang="ja-JP" b="1" dirty="0"/>
              <a:t>same package</a:t>
            </a:r>
            <a:r>
              <a:rPr lang="en-US" altLang="ja-JP" dirty="0"/>
              <a:t> </a:t>
            </a:r>
          </a:p>
          <a:p>
            <a:pPr lvl="1"/>
            <a:r>
              <a:rPr lang="en-US" altLang="ja-JP" dirty="0"/>
              <a:t>consisting of </a:t>
            </a:r>
            <a:r>
              <a:rPr lang="en-US" altLang="ja-JP" b="1" dirty="0"/>
              <a:t>different size of character </a:t>
            </a:r>
            <a:r>
              <a:rPr lang="en-US" altLang="ja-JP" b="1" dirty="0" smtClean="0"/>
              <a:t>sequences </a:t>
            </a:r>
            <a:endParaRPr lang="en-US" altLang="ja-JP" dirty="0"/>
          </a:p>
          <a:p>
            <a:pPr lvl="1"/>
            <a:r>
              <a:rPr lang="en-US" altLang="ja-JP" dirty="0" smtClean="0"/>
              <a:t>including </a:t>
            </a:r>
            <a:r>
              <a:rPr lang="en-US" altLang="ja-JP" b="1" dirty="0"/>
              <a:t>different character sequence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323528" y="4653136"/>
            <a:ext cx="8820472" cy="122413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3200" dirty="0">
                <a:solidFill>
                  <a:schemeClr val="tx1"/>
                </a:solidFill>
              </a:rPr>
              <a:t>tools </a:t>
            </a:r>
            <a:r>
              <a:rPr lang="en-US" altLang="ja-JP" sz="3200" dirty="0" smtClean="0">
                <a:solidFill>
                  <a:schemeClr val="tx1"/>
                </a:solidFill>
              </a:rPr>
              <a:t>preferentially </a:t>
            </a:r>
            <a:r>
              <a:rPr lang="en-US" altLang="ja-JP" sz="3200" dirty="0">
                <a:solidFill>
                  <a:schemeClr val="tx1"/>
                </a:solidFill>
              </a:rPr>
              <a:t>suggest to apply RMMO to </a:t>
            </a:r>
            <a:r>
              <a:rPr lang="en-US" altLang="ja-JP" sz="3200" dirty="0" smtClean="0">
                <a:solidFill>
                  <a:schemeClr val="tx1"/>
                </a:solidFill>
              </a:rPr>
              <a:t>these clone pairs.</a:t>
            </a:r>
            <a:endParaRPr lang="en-US" altLang="ja-JP" sz="6600" dirty="0">
              <a:solidFill>
                <a:schemeClr val="tx1"/>
              </a:solidFill>
            </a:endParaRPr>
          </a:p>
        </p:txBody>
      </p:sp>
      <p:sp>
        <p:nvSpPr>
          <p:cNvPr id="5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861D6B74-0600-425B-B396-C4878F388FA0}" type="slidenum">
              <a:rPr lang="ja-JP" altLang="en-US" smtClean="0"/>
              <a:pPr/>
              <a:t>33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2352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Threads to Validity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3600" dirty="0" smtClean="0"/>
              <a:t>Our </a:t>
            </a:r>
            <a:r>
              <a:rPr lang="en-US" altLang="ja-JP" sz="3600" b="1" dirty="0"/>
              <a:t>identification of code clone </a:t>
            </a:r>
            <a:r>
              <a:rPr lang="en-US" altLang="ja-JP" sz="3600" dirty="0"/>
              <a:t>might inaccuracy.</a:t>
            </a:r>
          </a:p>
          <a:p>
            <a:r>
              <a:rPr lang="en-US" altLang="ja-JP" sz="3600" dirty="0" smtClean="0"/>
              <a:t>Results of investigation are rely on </a:t>
            </a:r>
            <a:r>
              <a:rPr lang="en-US" altLang="ja-JP" sz="3600" b="1" dirty="0" smtClean="0"/>
              <a:t>used  tools</a:t>
            </a:r>
          </a:p>
          <a:p>
            <a:r>
              <a:rPr lang="en-US" altLang="ja-JP" sz="3600" dirty="0" smtClean="0"/>
              <a:t>Results might </a:t>
            </a:r>
            <a:r>
              <a:rPr lang="en-US" altLang="ja-JP" sz="3600" b="1" dirty="0" smtClean="0"/>
              <a:t>not </a:t>
            </a:r>
            <a:r>
              <a:rPr lang="en-US" altLang="ja-JP" sz="3600" b="1" dirty="0"/>
              <a:t>generalize </a:t>
            </a:r>
            <a:r>
              <a:rPr lang="en-US" altLang="ja-JP" sz="3600" dirty="0"/>
              <a:t>to other </a:t>
            </a:r>
            <a:r>
              <a:rPr lang="en-US" altLang="ja-JP" sz="3600" dirty="0" smtClean="0"/>
              <a:t>OSS projects.</a:t>
            </a:r>
            <a:endParaRPr lang="en-US" altLang="ja-JP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34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2547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Related Work 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2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ja-JP" kern="1200" dirty="0"/>
              <a:t>Kim et al. </a:t>
            </a:r>
            <a:r>
              <a:rPr lang="en-US" altLang="ja-JP" kern="1200" dirty="0" smtClean="0"/>
              <a:t>investigated </a:t>
            </a:r>
            <a:r>
              <a:rPr lang="en-US" altLang="ja-JP" kern="1200" dirty="0"/>
              <a:t>the genealogies of code clones in </a:t>
            </a:r>
            <a:r>
              <a:rPr lang="en-US" altLang="ja-JP" kern="1200" dirty="0" smtClean="0"/>
              <a:t>OSS.</a:t>
            </a:r>
            <a:r>
              <a:rPr lang="en-US" altLang="ja-JP" dirty="0" smtClean="0"/>
              <a:t> </a:t>
            </a:r>
            <a:r>
              <a:rPr lang="en-US" altLang="ja-JP" baseline="30000" dirty="0" smtClean="0"/>
              <a:t>[Kim2005</a:t>
            </a:r>
            <a:r>
              <a:rPr lang="en-US" altLang="ja-JP" baseline="30000" dirty="0"/>
              <a:t>] </a:t>
            </a:r>
            <a:endParaRPr lang="en-US" altLang="ja-JP" kern="1200" baseline="30000" dirty="0" smtClean="0"/>
          </a:p>
          <a:p>
            <a:pPr lvl="1"/>
            <a:r>
              <a:rPr lang="en-US" altLang="ja-JP" kern="1200" dirty="0" smtClean="0"/>
              <a:t>They confirmed  that </a:t>
            </a:r>
            <a:r>
              <a:rPr lang="en-US" altLang="ja-JP" kern="1200" dirty="0"/>
              <a:t>refactoring long-lived clones are </a:t>
            </a:r>
            <a:r>
              <a:rPr lang="en-US" altLang="ja-JP" kern="1200" dirty="0" smtClean="0"/>
              <a:t>difficult.</a:t>
            </a:r>
          </a:p>
          <a:p>
            <a:pPr lvl="1"/>
            <a:r>
              <a:rPr lang="en-US" altLang="ja-JP" kern="1200" dirty="0" smtClean="0"/>
              <a:t>They used </a:t>
            </a:r>
            <a:r>
              <a:rPr lang="en-US" altLang="ja-JP" kern="1200" dirty="0" err="1" smtClean="0"/>
              <a:t>CCFinder</a:t>
            </a:r>
            <a:r>
              <a:rPr lang="en-US" altLang="ja-JP" kern="1200" dirty="0" smtClean="0"/>
              <a:t>, which can detect </a:t>
            </a:r>
            <a:r>
              <a:rPr lang="en-US" altLang="ja-JP" kern="1200" dirty="0"/>
              <a:t>only syntactically-equivalent </a:t>
            </a:r>
            <a:r>
              <a:rPr lang="en-US" altLang="ja-JP" kern="1200" dirty="0" smtClean="0"/>
              <a:t>code clones</a:t>
            </a:r>
            <a:endParaRPr lang="en-US" altLang="ja-JP" kern="1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35</a:t>
            </a:fld>
            <a:endParaRPr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467544" y="4653136"/>
            <a:ext cx="7992888" cy="122413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3200" dirty="0">
                <a:solidFill>
                  <a:schemeClr val="tx1"/>
                </a:solidFill>
              </a:rPr>
              <a:t>We </a:t>
            </a:r>
            <a:r>
              <a:rPr lang="en-US" altLang="ja-JP" sz="3200" dirty="0" smtClean="0">
                <a:solidFill>
                  <a:schemeClr val="tx1"/>
                </a:solidFill>
              </a:rPr>
              <a:t>confirm </a:t>
            </a:r>
            <a:r>
              <a:rPr lang="en-US" altLang="ja-JP" sz="3200" dirty="0">
                <a:solidFill>
                  <a:schemeClr val="tx1"/>
                </a:solidFill>
              </a:rPr>
              <a:t>that a lot of refactored and syntactically-different clones.</a:t>
            </a:r>
            <a:endParaRPr lang="en-US" altLang="ja-JP" sz="6600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12424" y="6290156"/>
            <a:ext cx="8031984" cy="523220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[Kim2005] M. </a:t>
            </a:r>
            <a:r>
              <a:rPr lang="en-US" altLang="ja-JP" sz="1400" dirty="0"/>
              <a:t>Kim, </a:t>
            </a:r>
            <a:r>
              <a:rPr lang="en-US" altLang="ja-JP" sz="1400" dirty="0" smtClean="0"/>
              <a:t>and D. </a:t>
            </a:r>
            <a:r>
              <a:rPr lang="en-US" altLang="ja-JP" sz="1400" dirty="0" err="1"/>
              <a:t>Notkin</a:t>
            </a:r>
            <a:r>
              <a:rPr lang="en-US" altLang="ja-JP" sz="1400" dirty="0" smtClean="0"/>
              <a:t>,</a:t>
            </a:r>
            <a:r>
              <a:rPr lang="en-US" altLang="ja-JP" sz="1400" dirty="0"/>
              <a:t> Using a clone genealogy extractor for understanding and supporting evolution of code clones</a:t>
            </a:r>
            <a:r>
              <a:rPr lang="en-US" altLang="ja-JP" sz="1400" dirty="0" smtClean="0"/>
              <a:t>. In Proc. </a:t>
            </a:r>
            <a:r>
              <a:rPr lang="en-US" altLang="ja-JP" sz="1400" dirty="0"/>
              <a:t>of </a:t>
            </a:r>
            <a:r>
              <a:rPr lang="en-US" altLang="ja-JP" sz="1400" dirty="0" smtClean="0"/>
              <a:t>MSR, pages 1-5, 2005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8248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Related Work </a:t>
            </a:r>
            <a:r>
              <a:rPr lang="en-US" altLang="ja-JP" dirty="0" smtClean="0"/>
              <a:t>(2/2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ja-JP" dirty="0" smtClean="0"/>
              <a:t>Murphy-Hill et al. investigated refactoring activities in eight </a:t>
            </a:r>
            <a:r>
              <a:rPr lang="en-US" altLang="ja-JP" dirty="0"/>
              <a:t>sets </a:t>
            </a:r>
            <a:r>
              <a:rPr lang="en-US" altLang="ja-JP" dirty="0" smtClean="0"/>
              <a:t>of data. </a:t>
            </a:r>
            <a:r>
              <a:rPr lang="en-US" altLang="ja-JP" baseline="30000" dirty="0"/>
              <a:t>[</a:t>
            </a:r>
            <a:r>
              <a:rPr lang="en-US" altLang="ja-JP" baseline="30000" dirty="0" smtClean="0"/>
              <a:t>Murphy-Hil2012]</a:t>
            </a:r>
          </a:p>
          <a:p>
            <a:pPr lvl="1"/>
            <a:r>
              <a:rPr lang="en-US" altLang="ja-JP" dirty="0" smtClean="0"/>
              <a:t>Results of their investigation can </a:t>
            </a:r>
            <a:r>
              <a:rPr lang="en-US" altLang="ja-JP" dirty="0"/>
              <a:t>help the research community build better refactoring tools and techniques in the </a:t>
            </a:r>
            <a:r>
              <a:rPr lang="en-US" altLang="ja-JP" dirty="0" smtClean="0"/>
              <a:t>future.</a:t>
            </a:r>
            <a:endParaRPr lang="ja-JP" altLang="en-US" dirty="0"/>
          </a:p>
          <a:p>
            <a:pPr lvl="1"/>
            <a:r>
              <a:rPr lang="en-US" altLang="ja-JP" dirty="0" smtClean="0"/>
              <a:t>Their investigation focused on general refactoring .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704136" y="5373216"/>
            <a:ext cx="8332360" cy="79208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3200" dirty="0" smtClean="0">
                <a:solidFill>
                  <a:schemeClr val="tx1"/>
                </a:solidFill>
              </a:rPr>
              <a:t>Our investigation focus on clone refactoring</a:t>
            </a:r>
            <a:endParaRPr lang="en-US" altLang="ja-JP" sz="66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6948" y="6282640"/>
            <a:ext cx="8031984" cy="523220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ja-JP" sz="1400" dirty="0"/>
              <a:t>[</a:t>
            </a:r>
            <a:r>
              <a:rPr lang="en-US" altLang="ja-JP" sz="1400" dirty="0" smtClean="0"/>
              <a:t>Murphy-Hil2012] </a:t>
            </a:r>
            <a:r>
              <a:rPr lang="en-US" altLang="ja-JP" sz="1400" dirty="0"/>
              <a:t>E. Murphy-Hill, C. </a:t>
            </a:r>
            <a:r>
              <a:rPr lang="en-US" altLang="ja-JP" sz="1400" dirty="0" err="1"/>
              <a:t>Parnin</a:t>
            </a:r>
            <a:r>
              <a:rPr lang="en-US" altLang="ja-JP" sz="1400" dirty="0"/>
              <a:t>, and A. P. Black.</a:t>
            </a:r>
            <a:r>
              <a:rPr lang="en-US" altLang="ja-JP" sz="1400" dirty="0" smtClean="0"/>
              <a:t>,</a:t>
            </a:r>
            <a:r>
              <a:rPr lang="en-US" altLang="ja-JP" sz="1400" dirty="0"/>
              <a:t> How we refactor</a:t>
            </a:r>
            <a:r>
              <a:rPr lang="en-US" altLang="ja-JP" sz="1400" dirty="0" smtClean="0"/>
              <a:t>, and </a:t>
            </a:r>
            <a:r>
              <a:rPr lang="en-US" altLang="ja-JP" sz="1400" dirty="0"/>
              <a:t>how we know </a:t>
            </a:r>
            <a:r>
              <a:rPr lang="en-US" altLang="ja-JP" sz="1400" dirty="0" smtClean="0"/>
              <a:t>it.</a:t>
            </a:r>
            <a:r>
              <a:rPr lang="en-US" altLang="ja-JP" sz="1400" dirty="0"/>
              <a:t> . IEEE TSE, </a:t>
            </a:r>
            <a:r>
              <a:rPr lang="en-US" altLang="ja-JP" sz="1400" dirty="0" smtClean="0"/>
              <a:t>38</a:t>
            </a:r>
            <a:r>
              <a:rPr lang="en-US" altLang="ja-JP" sz="1400" dirty="0"/>
              <a:t>: </a:t>
            </a:r>
            <a:r>
              <a:rPr lang="en-US" altLang="ja-JP" sz="1400" dirty="0" smtClean="0"/>
              <a:t>pages 5-18, 2012</a:t>
            </a:r>
            <a:endParaRPr lang="ja-JP" altLang="en-US" sz="1400" dirty="0"/>
          </a:p>
        </p:txBody>
      </p:sp>
      <p:sp>
        <p:nvSpPr>
          <p:cNvPr id="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861D6B74-0600-425B-B396-C4878F388FA0}" type="slidenum">
              <a:rPr lang="ja-JP" altLang="en-US" smtClean="0"/>
              <a:pPr/>
              <a:t>36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994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Summary (1/2)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112469"/>
          </a:xfrm>
        </p:spPr>
        <p:txBody>
          <a:bodyPr>
            <a:normAutofit/>
          </a:bodyPr>
          <a:lstStyle/>
          <a:p>
            <a:r>
              <a:rPr lang="en-US" altLang="ja-JP" sz="3600" b="1" dirty="0" smtClean="0"/>
              <a:t>Investigate</a:t>
            </a:r>
            <a:r>
              <a:rPr lang="en-US" altLang="ja-JP" sz="3600" dirty="0" smtClean="0"/>
              <a:t> the characteristics of refactored clone pairs</a:t>
            </a:r>
          </a:p>
          <a:p>
            <a:pPr lvl="1"/>
            <a:r>
              <a:rPr lang="en-US" altLang="ja-JP" sz="3200" dirty="0" smtClean="0"/>
              <a:t>From </a:t>
            </a:r>
            <a:r>
              <a:rPr lang="en-US" altLang="ja-JP" sz="3200" b="1" dirty="0" smtClean="0"/>
              <a:t>3 Java OSS projects</a:t>
            </a:r>
          </a:p>
          <a:p>
            <a:pPr lvl="1"/>
            <a:r>
              <a:rPr lang="en-US" altLang="ja-JP" sz="3200" dirty="0" smtClean="0"/>
              <a:t>Use </a:t>
            </a:r>
            <a:r>
              <a:rPr lang="en-US" altLang="ja-JP" sz="3200" b="1" dirty="0" err="1" smtClean="0"/>
              <a:t>Rer</a:t>
            </a:r>
            <a:r>
              <a:rPr lang="en-US" altLang="ja-JP" sz="3200" b="1" dirty="0" smtClean="0"/>
              <a:t>-finder</a:t>
            </a:r>
            <a:r>
              <a:rPr lang="en-US" altLang="ja-JP" sz="3200" dirty="0" smtClean="0"/>
              <a:t> to identify refactoring </a:t>
            </a:r>
          </a:p>
          <a:p>
            <a:pPr lvl="1"/>
            <a:r>
              <a:rPr lang="en-US" altLang="ja-JP" sz="3200" dirty="0" smtClean="0"/>
              <a:t>Use </a:t>
            </a:r>
            <a:r>
              <a:rPr lang="en-US" altLang="ja-JP" sz="3200" b="1" dirty="0" err="1" smtClean="0"/>
              <a:t>usim</a:t>
            </a:r>
            <a:r>
              <a:rPr lang="en-US" altLang="ja-JP" sz="3200" dirty="0" smtClean="0"/>
              <a:t> to identify code clones on  refactoring</a:t>
            </a:r>
            <a:endParaRPr kumimoji="1" lang="ja-JP" altLang="en-US" sz="36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88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Summary (2/2)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112469"/>
          </a:xfrm>
        </p:spPr>
        <p:txBody>
          <a:bodyPr>
            <a:normAutofit/>
          </a:bodyPr>
          <a:lstStyle/>
          <a:p>
            <a:r>
              <a:rPr lang="en-US" altLang="ja-JP" sz="3600" dirty="0" smtClean="0"/>
              <a:t>The </a:t>
            </a:r>
            <a:r>
              <a:rPr lang="en-US" altLang="ja-JP" sz="3600" dirty="0"/>
              <a:t>most frequently applied refactoring pattern is </a:t>
            </a:r>
            <a:r>
              <a:rPr lang="en-US" altLang="ja-JP" sz="3600" b="1" dirty="0" smtClean="0"/>
              <a:t>RMMO.</a:t>
            </a:r>
            <a:endParaRPr lang="en-US" altLang="ja-JP" sz="3600" b="1" dirty="0"/>
          </a:p>
          <a:p>
            <a:pPr lvl="1"/>
            <a:r>
              <a:rPr lang="en-US" altLang="ja-JP" sz="3200" dirty="0" smtClean="0"/>
              <a:t>clone pairs </a:t>
            </a:r>
            <a:r>
              <a:rPr lang="en-US" altLang="ja-JP" sz="3200" dirty="0"/>
              <a:t>that include different </a:t>
            </a:r>
            <a:r>
              <a:rPr lang="en-US" altLang="ja-JP" sz="3200" dirty="0" smtClean="0"/>
              <a:t>character sequences</a:t>
            </a:r>
          </a:p>
          <a:p>
            <a:pPr lvl="1"/>
            <a:r>
              <a:rPr lang="en-US" altLang="ja-JP" sz="3200" dirty="0" smtClean="0"/>
              <a:t>clone </a:t>
            </a:r>
            <a:r>
              <a:rPr lang="en-US" altLang="ja-JP" sz="3200" dirty="0"/>
              <a:t>pairs consisting of different size of character sequences </a:t>
            </a:r>
            <a:endParaRPr lang="en-US" altLang="ja-JP" sz="3200" dirty="0" smtClean="0"/>
          </a:p>
          <a:p>
            <a:pPr lvl="1"/>
            <a:r>
              <a:rPr lang="en-US" altLang="ja-JP" sz="3200" dirty="0" smtClean="0"/>
              <a:t>clone </a:t>
            </a:r>
            <a:r>
              <a:rPr lang="en-US" altLang="ja-JP" sz="3200" dirty="0"/>
              <a:t>pairs </a:t>
            </a:r>
            <a:r>
              <a:rPr lang="en-US" altLang="ja-JP" sz="3200" dirty="0" smtClean="0"/>
              <a:t>in the same package</a:t>
            </a:r>
            <a:endParaRPr kumimoji="1" lang="ja-JP" altLang="en-US" sz="36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58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14204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altLang="ja-JP" sz="3600" dirty="0" smtClean="0"/>
              <a:t>Identify code clone more accuracy.</a:t>
            </a:r>
          </a:p>
          <a:p>
            <a:pPr lvl="1"/>
            <a:r>
              <a:rPr lang="en-US" altLang="ja-JP" dirty="0" smtClean="0"/>
              <a:t> apply token </a:t>
            </a:r>
            <a:r>
              <a:rPr lang="en-US" altLang="ja-JP" dirty="0"/>
              <a:t>sequence similarity measurement</a:t>
            </a:r>
            <a:r>
              <a:rPr lang="en-US" altLang="ja-JP" dirty="0" smtClean="0"/>
              <a:t>.</a:t>
            </a:r>
            <a:endParaRPr lang="en-US" altLang="ja-JP" dirty="0"/>
          </a:p>
          <a:p>
            <a:r>
              <a:rPr lang="en-US" altLang="ja-JP" sz="3600" dirty="0" smtClean="0"/>
              <a:t>Expand our </a:t>
            </a:r>
            <a:r>
              <a:rPr lang="en-US" altLang="ja-JP" sz="3600" dirty="0"/>
              <a:t>investigation method </a:t>
            </a:r>
            <a:endParaRPr lang="en-US" altLang="ja-JP" sz="3600" dirty="0" smtClean="0"/>
          </a:p>
          <a:p>
            <a:pPr lvl="1"/>
            <a:r>
              <a:rPr lang="en-US" altLang="ja-JP" sz="3200" dirty="0" smtClean="0"/>
              <a:t>to more OSS </a:t>
            </a:r>
            <a:r>
              <a:rPr lang="en-US" altLang="ja-JP" sz="3200" dirty="0"/>
              <a:t>projects and industrial </a:t>
            </a:r>
            <a:r>
              <a:rPr lang="en-US" altLang="ja-JP" sz="3200" dirty="0" smtClean="0"/>
              <a:t>software</a:t>
            </a:r>
          </a:p>
          <a:p>
            <a:r>
              <a:rPr lang="en-US" altLang="ja-JP" sz="3600" b="1" dirty="0" smtClean="0"/>
              <a:t>Develop </a:t>
            </a:r>
            <a:r>
              <a:rPr lang="en-US" altLang="ja-JP" sz="3600" b="1" dirty="0"/>
              <a:t>tools for clone </a:t>
            </a:r>
            <a:r>
              <a:rPr lang="en-US" altLang="ja-JP" sz="3600" b="1" dirty="0" smtClean="0"/>
              <a:t>refactoring</a:t>
            </a:r>
          </a:p>
          <a:p>
            <a:pPr lvl="1"/>
            <a:r>
              <a:rPr lang="en-US" altLang="ja-JP" sz="3200" dirty="0" smtClean="0"/>
              <a:t> </a:t>
            </a:r>
            <a:r>
              <a:rPr lang="en-US" altLang="ja-JP" sz="3200" dirty="0"/>
              <a:t>according to the result </a:t>
            </a:r>
            <a:r>
              <a:rPr lang="en-US" altLang="ja-JP" sz="3200" dirty="0" smtClean="0"/>
              <a:t>of </a:t>
            </a:r>
            <a:r>
              <a:rPr lang="en-US" altLang="ja-JP" sz="3200" dirty="0" err="1" smtClean="0"/>
              <a:t>futher</a:t>
            </a:r>
            <a:r>
              <a:rPr lang="en-US" altLang="ja-JP" sz="3200" smtClean="0"/>
              <a:t> investigation</a:t>
            </a:r>
            <a:endParaRPr lang="en-US" altLang="ja-JP" sz="3200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270354"/>
            <a:ext cx="2133600" cy="365125"/>
          </a:xfrm>
        </p:spPr>
        <p:txBody>
          <a:bodyPr/>
          <a:lstStyle/>
          <a:p>
            <a:fld id="{861D6B74-0600-425B-B396-C4878F388FA0}" type="slidenum">
              <a:rPr lang="ja-JP" altLang="en-US" smtClean="0"/>
              <a:pPr/>
              <a:t>39</a:t>
            </a:fld>
            <a:endParaRPr lang="ja-JP" altLang="en-US" dirty="0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Future Work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953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An Example of Clone Refactoring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Code clones can be </a:t>
            </a:r>
            <a:r>
              <a:rPr lang="en-US" altLang="ja-JP" b="1" dirty="0"/>
              <a:t>merged into a single method </a:t>
            </a:r>
            <a:r>
              <a:rPr lang="en-US" altLang="ja-JP" dirty="0"/>
              <a:t>by performing </a:t>
            </a:r>
            <a:r>
              <a:rPr lang="en-US" altLang="ja-JP" dirty="0" smtClean="0"/>
              <a:t>refactoring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4</a:t>
            </a:fld>
            <a:endParaRPr lang="ja-JP" altLang="en-US" dirty="0"/>
          </a:p>
        </p:txBody>
      </p:sp>
      <p:sp>
        <p:nvSpPr>
          <p:cNvPr id="5" name="AutoShape 42"/>
          <p:cNvSpPr>
            <a:spLocks noChangeArrowheads="1"/>
          </p:cNvSpPr>
          <p:nvPr/>
        </p:nvSpPr>
        <p:spPr bwMode="auto">
          <a:xfrm rot="10800000">
            <a:off x="1453182" y="3130148"/>
            <a:ext cx="1894682" cy="2314434"/>
          </a:xfrm>
          <a:prstGeom prst="foldedCorner">
            <a:avLst>
              <a:gd name="adj" fmla="val 12500"/>
            </a:avLst>
          </a:prstGeom>
          <a:ln w="12700">
            <a:solidFill>
              <a:schemeClr val="tx1">
                <a:lumMod val="95000"/>
                <a:lumOff val="5000"/>
              </a:schemeClr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10800000" wrap="none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ja-JP" dirty="0"/>
          </a:p>
        </p:txBody>
      </p:sp>
      <p:grpSp>
        <p:nvGrpSpPr>
          <p:cNvPr id="6" name="グループ化 5"/>
          <p:cNvGrpSpPr/>
          <p:nvPr/>
        </p:nvGrpSpPr>
        <p:grpSpPr>
          <a:xfrm>
            <a:off x="1403648" y="3202156"/>
            <a:ext cx="6552726" cy="2675116"/>
            <a:chOff x="1691679" y="3140970"/>
            <a:chExt cx="6916767" cy="2819445"/>
          </a:xfrm>
        </p:grpSpPr>
        <p:sp>
          <p:nvSpPr>
            <p:cNvPr id="7" name="テキスト ボックス 111"/>
            <p:cNvSpPr txBox="1">
              <a:spLocks noChangeArrowheads="1"/>
            </p:cNvSpPr>
            <p:nvPr/>
          </p:nvSpPr>
          <p:spPr bwMode="auto">
            <a:xfrm>
              <a:off x="1691679" y="5538718"/>
              <a:ext cx="2052229" cy="421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altLang="ja-JP" sz="2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charset="0"/>
                </a:rPr>
                <a:t>Before</a:t>
              </a:r>
              <a:endPara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charset="0"/>
              </a:endParaRPr>
            </a:p>
          </p:txBody>
        </p:sp>
        <p:sp>
          <p:nvSpPr>
            <p:cNvPr id="8" name="テキスト ボックス 111"/>
            <p:cNvSpPr txBox="1">
              <a:spLocks noChangeArrowheads="1"/>
            </p:cNvSpPr>
            <p:nvPr/>
          </p:nvSpPr>
          <p:spPr bwMode="auto">
            <a:xfrm>
              <a:off x="5796136" y="5517232"/>
              <a:ext cx="1985136" cy="421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en-US" altLang="ja-JP" sz="2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charset="0"/>
                </a:rPr>
                <a:t>After</a:t>
              </a:r>
              <a:endPara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charset="0"/>
              </a:endParaRPr>
            </a:p>
          </p:txBody>
        </p:sp>
        <p:grpSp>
          <p:nvGrpSpPr>
            <p:cNvPr id="9" name="グループ化 8"/>
            <p:cNvGrpSpPr/>
            <p:nvPr/>
          </p:nvGrpSpPr>
          <p:grpSpPr>
            <a:xfrm>
              <a:off x="3755908" y="3140970"/>
              <a:ext cx="4852538" cy="2340505"/>
              <a:chOff x="3647266" y="3501008"/>
              <a:chExt cx="4597142" cy="2053335"/>
            </a:xfrm>
          </p:grpSpPr>
          <p:sp>
            <p:nvSpPr>
              <p:cNvPr id="10" name="AutoShape 42"/>
              <p:cNvSpPr>
                <a:spLocks noChangeArrowheads="1"/>
              </p:cNvSpPr>
              <p:nvPr/>
            </p:nvSpPr>
            <p:spPr bwMode="auto">
              <a:xfrm rot="10800000">
                <a:off x="5537881" y="3501008"/>
                <a:ext cx="1842430" cy="2053335"/>
              </a:xfrm>
              <a:prstGeom prst="foldedCorner">
                <a:avLst>
                  <a:gd name="adj" fmla="val 12500"/>
                </a:avLst>
              </a:prstGeom>
              <a:ln w="12700">
                <a:solidFill>
                  <a:schemeClr val="tx1">
                    <a:lumMod val="95000"/>
                    <a:lumOff val="5000"/>
                  </a:schemeClr>
                </a:solidFill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10800000" wrap="none" anchor="ctr"/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ja-JP" altLang="ja-JP" dirty="0"/>
              </a:p>
            </p:txBody>
          </p:sp>
          <p:sp>
            <p:nvSpPr>
              <p:cNvPr id="11" name="テキスト ボックス 111"/>
              <p:cNvSpPr txBox="1">
                <a:spLocks noChangeArrowheads="1"/>
              </p:cNvSpPr>
              <p:nvPr/>
            </p:nvSpPr>
            <p:spPr bwMode="auto">
              <a:xfrm>
                <a:off x="7596336" y="4139789"/>
                <a:ext cx="648072" cy="4268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/>
                <a:r>
                  <a:rPr lang="en-US" altLang="ja-JP" sz="2400" dirty="0" smtClean="0">
                    <a:solidFill>
                      <a:schemeClr val="tx2">
                        <a:lumMod val="50000"/>
                      </a:schemeClr>
                    </a:solidFill>
                    <a:cs typeface="Arial" charset="0"/>
                  </a:rPr>
                  <a:t>call</a:t>
                </a:r>
                <a:endParaRPr lang="ja-JP" altLang="en-US" sz="3200" dirty="0">
                  <a:solidFill>
                    <a:schemeClr val="tx2">
                      <a:lumMod val="50000"/>
                    </a:schemeClr>
                  </a:solidFill>
                  <a:cs typeface="Arial" charset="0"/>
                </a:endParaRPr>
              </a:p>
            </p:txBody>
          </p:sp>
          <p:sp>
            <p:nvSpPr>
              <p:cNvPr id="12" name="テキスト ボックス 111"/>
              <p:cNvSpPr txBox="1">
                <a:spLocks noChangeArrowheads="1"/>
              </p:cNvSpPr>
              <p:nvPr/>
            </p:nvSpPr>
            <p:spPr bwMode="auto">
              <a:xfrm>
                <a:off x="3647266" y="4063188"/>
                <a:ext cx="1788831" cy="3699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/>
                <a:r>
                  <a:rPr lang="en-US" altLang="ja-JP" sz="2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charset="0"/>
                  </a:rPr>
                  <a:t>Refactoring</a:t>
                </a:r>
                <a:endParaRPr lang="ja-JP" altLang="en-US" sz="20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charset="0"/>
                </a:endParaRPr>
              </a:p>
            </p:txBody>
          </p:sp>
        </p:grpSp>
      </p:grpSp>
      <p:sp>
        <p:nvSpPr>
          <p:cNvPr id="13" name="円弧 12"/>
          <p:cNvSpPr/>
          <p:nvPr/>
        </p:nvSpPr>
        <p:spPr>
          <a:xfrm flipV="1">
            <a:off x="6588225" y="3778222"/>
            <a:ext cx="576064" cy="865185"/>
          </a:xfrm>
          <a:prstGeom prst="arc">
            <a:avLst>
              <a:gd name="adj1" fmla="val 16200000"/>
              <a:gd name="adj2" fmla="val 5382262"/>
            </a:avLst>
          </a:prstGeom>
          <a:ln w="38100">
            <a:solidFill>
              <a:schemeClr val="tx2">
                <a:lumMod val="50000"/>
              </a:schemeClr>
            </a:solidFill>
            <a:prstDash val="sysDot"/>
            <a:headEnd type="triangle"/>
            <a:tailEnd type="none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ja-JP" altLang="en-US" dirty="0"/>
          </a:p>
        </p:txBody>
      </p:sp>
      <p:sp>
        <p:nvSpPr>
          <p:cNvPr id="14" name="Line 33"/>
          <p:cNvSpPr>
            <a:spLocks noChangeShapeType="1"/>
          </p:cNvSpPr>
          <p:nvPr/>
        </p:nvSpPr>
        <p:spPr bwMode="auto">
          <a:xfrm flipV="1">
            <a:off x="5444544" y="3994244"/>
            <a:ext cx="1431712" cy="0"/>
          </a:xfrm>
          <a:prstGeom prst="line">
            <a:avLst/>
          </a:prstGeom>
          <a:noFill/>
          <a:ln w="76200">
            <a:solidFill>
              <a:schemeClr val="tx2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1662038" y="3553530"/>
            <a:ext cx="1541810" cy="4640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Line 33"/>
          <p:cNvSpPr>
            <a:spLocks noChangeShapeType="1"/>
          </p:cNvSpPr>
          <p:nvPr/>
        </p:nvSpPr>
        <p:spPr bwMode="auto">
          <a:xfrm flipV="1">
            <a:off x="5436096" y="3778220"/>
            <a:ext cx="1431712" cy="0"/>
          </a:xfrm>
          <a:prstGeom prst="line">
            <a:avLst/>
          </a:prstGeom>
          <a:noFill/>
          <a:ln w="76200">
            <a:solidFill>
              <a:schemeClr val="tx2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7" name="円弧 16"/>
          <p:cNvSpPr/>
          <p:nvPr/>
        </p:nvSpPr>
        <p:spPr>
          <a:xfrm flipV="1">
            <a:off x="6660233" y="3984678"/>
            <a:ext cx="456595" cy="662106"/>
          </a:xfrm>
          <a:prstGeom prst="arc">
            <a:avLst>
              <a:gd name="adj1" fmla="val 16200000"/>
              <a:gd name="adj2" fmla="val 5382262"/>
            </a:avLst>
          </a:prstGeom>
          <a:ln w="38100">
            <a:solidFill>
              <a:schemeClr val="tx2">
                <a:lumMod val="50000"/>
              </a:schemeClr>
            </a:solidFill>
            <a:prstDash val="sysDot"/>
            <a:headEnd type="triangle"/>
            <a:tailEnd type="none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662038" y="4322257"/>
            <a:ext cx="1541810" cy="4640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5406454" y="4354286"/>
            <a:ext cx="1541810" cy="4640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Line 32"/>
          <p:cNvSpPr>
            <a:spLocks noChangeShapeType="1"/>
          </p:cNvSpPr>
          <p:nvPr/>
        </p:nvSpPr>
        <p:spPr bwMode="auto">
          <a:xfrm flipV="1">
            <a:off x="3575258" y="4282277"/>
            <a:ext cx="1428791" cy="5089"/>
          </a:xfrm>
          <a:prstGeom prst="line">
            <a:avLst/>
          </a:prstGeom>
          <a:noFill/>
          <a:ln w="76200">
            <a:solidFill>
              <a:schemeClr val="tx2">
                <a:lumMod val="50000"/>
              </a:schemeClr>
            </a:solidFill>
            <a:prstDash val="solid"/>
            <a:miter lim="800000"/>
            <a:headEnd type="none" w="med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4240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11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Related Work (2/2)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2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ja-JP" dirty="0" err="1" smtClean="0"/>
              <a:t>Burd</a:t>
            </a:r>
            <a:r>
              <a:rPr lang="en-US" altLang="ja-JP" dirty="0" smtClean="0"/>
              <a:t> </a:t>
            </a:r>
            <a:r>
              <a:rPr lang="en-US" altLang="ja-JP" dirty="0"/>
              <a:t>and Bailey pointed out that the </a:t>
            </a:r>
            <a:r>
              <a:rPr lang="en-US" altLang="ja-JP" b="1" dirty="0"/>
              <a:t>combination of </a:t>
            </a:r>
            <a:r>
              <a:rPr lang="en-US" altLang="ja-JP" b="1" dirty="0" smtClean="0"/>
              <a:t>various clone </a:t>
            </a:r>
            <a:r>
              <a:rPr lang="en-US" altLang="ja-JP" b="1" dirty="0"/>
              <a:t>detection tools </a:t>
            </a:r>
            <a:r>
              <a:rPr lang="en-US" altLang="ja-JP" dirty="0"/>
              <a:t>are needed to identify </a:t>
            </a:r>
            <a:r>
              <a:rPr lang="en-US" altLang="ja-JP" dirty="0" smtClean="0"/>
              <a:t>code clones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41</a:t>
            </a:fld>
            <a:endParaRPr lang="ja-JP" altLang="en-US" dirty="0"/>
          </a:p>
        </p:txBody>
      </p:sp>
      <p:sp>
        <p:nvSpPr>
          <p:cNvPr id="8" name="角丸四角形 7"/>
          <p:cNvSpPr/>
          <p:nvPr/>
        </p:nvSpPr>
        <p:spPr>
          <a:xfrm>
            <a:off x="827584" y="4221088"/>
            <a:ext cx="7632848" cy="165618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3200" dirty="0">
                <a:solidFill>
                  <a:schemeClr val="tx1"/>
                </a:solidFill>
              </a:rPr>
              <a:t>We </a:t>
            </a:r>
            <a:r>
              <a:rPr lang="en-US" altLang="ja-JP" sz="3200" dirty="0" smtClean="0">
                <a:solidFill>
                  <a:schemeClr val="tx1"/>
                </a:solidFill>
              </a:rPr>
              <a:t>confirmed </a:t>
            </a:r>
            <a:r>
              <a:rPr lang="en-US" altLang="ja-JP" sz="3200" dirty="0">
                <a:solidFill>
                  <a:schemeClr val="tx1"/>
                </a:solidFill>
              </a:rPr>
              <a:t>the usefulness of </a:t>
            </a:r>
            <a:r>
              <a:rPr lang="en-US" altLang="ja-JP" sz="3200" b="1" dirty="0">
                <a:solidFill>
                  <a:schemeClr val="tx1"/>
                </a:solidFill>
              </a:rPr>
              <a:t>combined tools </a:t>
            </a:r>
            <a:r>
              <a:rPr lang="en-US" altLang="ja-JP" sz="3200" dirty="0">
                <a:solidFill>
                  <a:schemeClr val="tx1"/>
                </a:solidFill>
              </a:rPr>
              <a:t>for the identification of refactored clones.</a:t>
            </a:r>
          </a:p>
        </p:txBody>
      </p:sp>
    </p:spTree>
    <p:extLst>
      <p:ext uri="{BB962C8B-B14F-4D97-AF65-F5344CB8AC3E}">
        <p14:creationId xmlns:p14="http://schemas.microsoft.com/office/powerpoint/2010/main" val="156838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Research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b="1" dirty="0"/>
              <a:t>What kind </a:t>
            </a:r>
            <a:r>
              <a:rPr lang="en-US" altLang="ja-JP" dirty="0"/>
              <a:t>of code clones were performed refactoring in the past</a:t>
            </a:r>
            <a:r>
              <a:rPr lang="en-US" altLang="ja-JP" dirty="0" smtClean="0"/>
              <a:t>?</a:t>
            </a:r>
          </a:p>
          <a:p>
            <a:pPr lvl="1"/>
            <a:r>
              <a:rPr lang="en-US" altLang="ja-JP" dirty="0" smtClean="0"/>
              <a:t>Similarity </a:t>
            </a:r>
          </a:p>
          <a:p>
            <a:r>
              <a:rPr lang="en-US" altLang="ja-JP" b="1" dirty="0" smtClean="0"/>
              <a:t>Which refactoring patterns applied to code clones?</a:t>
            </a:r>
            <a:endParaRPr lang="en-US" altLang="ja-JP" dirty="0" smtClean="0"/>
          </a:p>
          <a:p>
            <a:pPr marL="742950" lvl="2" indent="-342900"/>
            <a:r>
              <a:rPr lang="en-US" altLang="ja-JP" sz="2800" dirty="0"/>
              <a:t>Refactoring patterns that were applied to code clones</a:t>
            </a:r>
          </a:p>
          <a:p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42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680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Refactoring Identification </a:t>
            </a:r>
            <a:r>
              <a:rPr lang="en-US" altLang="ja-JP" dirty="0" smtClean="0"/>
              <a:t>Tool (2/2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877"/>
            <a:ext cx="8219256" cy="4752429"/>
          </a:xfrm>
        </p:spPr>
        <p:txBody>
          <a:bodyPr/>
          <a:lstStyle/>
          <a:p>
            <a:pPr marL="342900" lvl="1" indent="-342900"/>
            <a:r>
              <a:rPr lang="en-US" altLang="ja-JP" dirty="0" smtClean="0"/>
              <a:t>It detected </a:t>
            </a:r>
            <a:r>
              <a:rPr lang="en-US" altLang="ja-JP" b="1" dirty="0"/>
              <a:t>sixty five </a:t>
            </a:r>
            <a:r>
              <a:rPr lang="en-US" altLang="ja-JP" dirty="0"/>
              <a:t>Fowler’s refactoring patterns</a:t>
            </a:r>
            <a:r>
              <a:rPr lang="en-US" altLang="ja-JP" dirty="0" smtClean="0"/>
              <a:t>.</a:t>
            </a:r>
            <a:r>
              <a:rPr lang="en-US" altLang="ja-JP" baseline="30000" dirty="0"/>
              <a:t> [Prete2010] </a:t>
            </a:r>
          </a:p>
          <a:p>
            <a:pPr lvl="1"/>
            <a:r>
              <a:rPr lang="en-US" altLang="ja-JP" dirty="0" smtClean="0"/>
              <a:t>Its </a:t>
            </a:r>
            <a:r>
              <a:rPr lang="en-US" altLang="ja-JP" dirty="0"/>
              <a:t>outputs were validated </a:t>
            </a:r>
            <a:r>
              <a:rPr lang="en-US" altLang="ja-JP" dirty="0" smtClean="0"/>
              <a:t>with </a:t>
            </a:r>
            <a:r>
              <a:rPr lang="en-US" altLang="ja-JP" b="1" dirty="0" smtClean="0"/>
              <a:t>high accuracy</a:t>
            </a:r>
            <a:endParaRPr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43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12424" y="6290156"/>
            <a:ext cx="8031984" cy="523220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[Prete2010] K. </a:t>
            </a:r>
            <a:r>
              <a:rPr lang="en-US" altLang="ja-JP" sz="1400" dirty="0" err="1"/>
              <a:t>Prete</a:t>
            </a:r>
            <a:r>
              <a:rPr lang="en-US" altLang="ja-JP" sz="1400" dirty="0"/>
              <a:t>, </a:t>
            </a:r>
            <a:r>
              <a:rPr lang="en-US" altLang="ja-JP" sz="1400" dirty="0" smtClean="0"/>
              <a:t>N. </a:t>
            </a:r>
            <a:r>
              <a:rPr lang="en-US" altLang="ja-JP" sz="1400" dirty="0" err="1" smtClean="0"/>
              <a:t>Rachatasumrit</a:t>
            </a:r>
            <a:r>
              <a:rPr lang="en-US" altLang="ja-JP" sz="1400" dirty="0"/>
              <a:t>, </a:t>
            </a:r>
            <a:r>
              <a:rPr lang="en-US" altLang="ja-JP" sz="1400" dirty="0" smtClean="0"/>
              <a:t>N. </a:t>
            </a:r>
            <a:r>
              <a:rPr lang="en-US" altLang="ja-JP" sz="1400" dirty="0"/>
              <a:t>Sudan, and </a:t>
            </a:r>
            <a:r>
              <a:rPr lang="en-US" altLang="ja-JP" sz="1400" dirty="0" smtClean="0"/>
              <a:t>M. </a:t>
            </a:r>
            <a:r>
              <a:rPr lang="en-US" altLang="ja-JP" sz="1400" dirty="0"/>
              <a:t>Kim, </a:t>
            </a:r>
            <a:r>
              <a:rPr lang="en-US" altLang="ja-JP" sz="1400" dirty="0" smtClean="0"/>
              <a:t>Template-based reconstruction </a:t>
            </a:r>
            <a:r>
              <a:rPr lang="en-US" altLang="ja-JP" sz="1400" dirty="0"/>
              <a:t>of </a:t>
            </a:r>
            <a:r>
              <a:rPr lang="en-US" altLang="ja-JP" sz="1400" dirty="0" smtClean="0"/>
              <a:t>complex </a:t>
            </a:r>
            <a:r>
              <a:rPr lang="en-US" altLang="ja-JP" sz="1400" dirty="0" err="1" smtClean="0"/>
              <a:t>refactorings</a:t>
            </a:r>
            <a:r>
              <a:rPr lang="en-US" altLang="ja-JP" sz="1400" dirty="0" smtClean="0"/>
              <a:t>. In Proc. </a:t>
            </a:r>
            <a:r>
              <a:rPr lang="en-US" altLang="ja-JP" sz="1400" dirty="0"/>
              <a:t>of </a:t>
            </a:r>
            <a:r>
              <a:rPr lang="en-US" altLang="ja-JP" sz="1400" dirty="0" smtClean="0"/>
              <a:t>ICSM, pages 1-10, 2010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777305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角丸四角形 12"/>
          <p:cNvSpPr/>
          <p:nvPr/>
        </p:nvSpPr>
        <p:spPr>
          <a:xfrm>
            <a:off x="189285" y="1484784"/>
            <a:ext cx="8837440" cy="4176464"/>
          </a:xfrm>
          <a:prstGeom prst="roundRect">
            <a:avLst/>
          </a:prstGeom>
          <a:solidFill>
            <a:srgbClr val="EBFFEC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Identifying Code </a:t>
            </a:r>
            <a:r>
              <a:rPr lang="en-US" altLang="ja-JP" dirty="0" smtClean="0"/>
              <a:t>Clone (2/3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44</a:t>
            </a:fld>
            <a:endParaRPr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491880" y="4059069"/>
            <a:ext cx="55348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: the number of items that have to be changed to turn function </a:t>
            </a:r>
            <a:r>
              <a:rPr lang="en-US" altLang="ja-JP" sz="2800" i="1" dirty="0" err="1" smtClean="0">
                <a:latin typeface="Cambria Math" pitchFamily="18" charset="0"/>
                <a:ea typeface="Cambria Math" pitchFamily="18" charset="0"/>
              </a:rPr>
              <a:t>fx</a:t>
            </a:r>
            <a:r>
              <a:rPr lang="en-US" altLang="ja-JP" sz="2800" dirty="0" smtClean="0"/>
              <a:t> into </a:t>
            </a:r>
            <a:r>
              <a:rPr lang="en-US" altLang="ja-JP" sz="2800" i="1" dirty="0" err="1" smtClean="0">
                <a:latin typeface="Cambria Math" pitchFamily="18" charset="0"/>
                <a:ea typeface="Cambria Math" pitchFamily="18" charset="0"/>
              </a:rPr>
              <a:t>fy</a:t>
            </a:r>
            <a:endParaRPr kumimoji="1" lang="ja-JP" altLang="en-US" sz="2800" i="1" dirty="0">
              <a:latin typeface="Cambria Math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491880" y="2564904"/>
            <a:ext cx="56521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 smtClean="0"/>
              <a:t>: a normalized character sequence</a:t>
            </a:r>
            <a:endParaRPr lang="ja-JP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539553" y="1432737"/>
                <a:ext cx="8568952" cy="1132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/>
                        </a:rPr>
                        <m:t>𝑢𝑠𝑖𝑚</m:t>
                      </m:r>
                      <m:d>
                        <m:dPr>
                          <m:ctrlPr>
                            <a:rPr kumimoji="1" lang="en-US" altLang="ja-JP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𝑓𝑥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, 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𝑓𝑦</m:t>
                          </m:r>
                        </m:e>
                      </m:d>
                      <m:r>
                        <a:rPr kumimoji="1" lang="en-US" altLang="ja-JP" sz="32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3200" i="1" smtClean="0"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kumimoji="1" lang="en-US" altLang="ja-JP" sz="32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kumimoji="1" lang="en-US" altLang="ja-JP" sz="3200" b="0" i="0" smtClean="0">
                                  <a:latin typeface="Cambria Math"/>
                                </a:rPr>
                                <m:t>max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kumimoji="1" lang="en-US" altLang="ja-JP" sz="32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𝑙𝑥</m:t>
                                  </m:r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, </m:t>
                                  </m:r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𝑙𝑦</m:t>
                                  </m:r>
                                </m:e>
                              </m:d>
                            </m:e>
                          </m:func>
                          <m:r>
                            <a:rPr kumimoji="1" lang="en-US" altLang="ja-JP" sz="3200" i="1" smtClean="0">
                              <a:latin typeface="Cambria Math"/>
                            </a:rPr>
                            <m:t>−∆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𝑓𝑥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,</m:t>
                          </m:r>
                          <m:r>
                            <a:rPr kumimoji="1" lang="en-US" altLang="ja-JP" sz="32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func>
                            <m:funcPr>
                              <m:ctrlPr>
                                <a:rPr kumimoji="1" lang="en-US" altLang="ja-JP" sz="32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kumimoji="1" lang="en-US" altLang="ja-JP" sz="3200" b="0" i="0" smtClean="0">
                                  <a:latin typeface="Cambria Math"/>
                                </a:rPr>
                                <m:t>max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kumimoji="1" lang="en-US" altLang="ja-JP" sz="32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𝑙𝑥</m:t>
                                  </m:r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, </m:t>
                                  </m:r>
                                  <m:r>
                                    <a:rPr kumimoji="1" lang="en-US" altLang="ja-JP" sz="3200" b="0" i="1" smtClean="0">
                                      <a:latin typeface="Cambria Math"/>
                                    </a:rPr>
                                    <m:t>𝑙𝑦</m:t>
                                  </m:r>
                                </m:e>
                              </m:d>
                            </m:e>
                          </m:func>
                        </m:den>
                      </m:f>
                      <m:r>
                        <a:rPr kumimoji="1" lang="en-US" altLang="ja-JP" sz="3200" b="0" i="1" smtClean="0">
                          <a:latin typeface="Cambria Math"/>
                        </a:rPr>
                        <m:t> · </m:t>
                      </m:r>
                      <m:r>
                        <a:rPr kumimoji="1" lang="en-US" altLang="ja-JP" sz="3200" b="0" i="0" smtClean="0">
                          <a:latin typeface="Cambria Math"/>
                        </a:rPr>
                        <m:t>100(%)</m:t>
                      </m:r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432735"/>
                <a:ext cx="8568952" cy="113216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933185" y="3140968"/>
                <a:ext cx="243355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/>
                        </a:rPr>
                        <m:t>𝑙𝑥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=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𝑙𝑒𝑛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(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𝑠𝑓𝑥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kumimoji="1" lang="ja-JP" altLang="en-US" sz="2800" dirty="0"/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184" y="3140968"/>
                <a:ext cx="243355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正方形/長方形 8"/>
              <p:cNvSpPr/>
              <p:nvPr/>
            </p:nvSpPr>
            <p:spPr>
              <a:xfrm>
                <a:off x="35497" y="4077070"/>
                <a:ext cx="371762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800" i="1" smtClean="0">
                          <a:latin typeface="Cambria Math"/>
                        </a:rPr>
                        <m:t>∆</m:t>
                      </m:r>
                      <m:r>
                        <a:rPr lang="en-US" altLang="ja-JP" sz="2800" i="1" smtClean="0">
                          <a:latin typeface="Cambria Math"/>
                        </a:rPr>
                        <m:t>𝑓𝑥</m:t>
                      </m:r>
                      <m:r>
                        <a:rPr lang="en-US" altLang="ja-JP" sz="2800" i="1" smtClean="0">
                          <a:latin typeface="Cambria Math"/>
                        </a:rPr>
                        <m:t>,</m:t>
                      </m:r>
                      <m:r>
                        <a:rPr lang="en-US" altLang="ja-JP" sz="2800" i="1" smtClean="0">
                          <a:latin typeface="Cambria Math"/>
                        </a:rPr>
                        <m:t>𝑦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=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𝐿𝐷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(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𝑠𝑓𝑥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, 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𝑠𝑓𝑦</m:t>
                      </m:r>
                      <m:r>
                        <a:rPr lang="en-US" altLang="ja-JP" sz="28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ja-JP" altLang="en-US" sz="2800" dirty="0"/>
              </a:p>
            </p:txBody>
          </p:sp>
        </mc:Choice>
        <mc:Fallback xmlns="">
          <p:sp>
            <p:nvSpPr>
              <p:cNvPr id="9" name="正方形/長方形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7" y="4077070"/>
                <a:ext cx="371762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正方形/長方形 9"/>
              <p:cNvSpPr/>
              <p:nvPr/>
            </p:nvSpPr>
            <p:spPr>
              <a:xfrm>
                <a:off x="2051721" y="2617748"/>
                <a:ext cx="84798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800" b="0" i="1" smtClean="0">
                          <a:latin typeface="Cambria Math"/>
                        </a:rPr>
                        <m:t>𝑠𝑓𝑥</m:t>
                      </m:r>
                    </m:oMath>
                  </m:oMathPara>
                </a14:m>
                <a:endParaRPr lang="ja-JP" altLang="en-US" sz="2800" dirty="0"/>
              </a:p>
            </p:txBody>
          </p:sp>
        </mc:Choice>
        <mc:Fallback xmlns="">
          <p:sp>
            <p:nvSpPr>
              <p:cNvPr id="10" name="正方形/長方形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2617748"/>
                <a:ext cx="830356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正方形/長方形 10"/>
          <p:cNvSpPr/>
          <p:nvPr/>
        </p:nvSpPr>
        <p:spPr>
          <a:xfrm>
            <a:off x="3491880" y="3140968"/>
            <a:ext cx="65527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 smtClean="0"/>
              <a:t>: length of normalized character </a:t>
            </a:r>
            <a:r>
              <a:rPr lang="en-US" altLang="ja-JP" sz="2800" dirty="0"/>
              <a:t>sequence</a:t>
            </a:r>
            <a:endParaRPr lang="ja-JP" altLang="en-US" sz="2800" dirty="0"/>
          </a:p>
        </p:txBody>
      </p:sp>
      <p:sp>
        <p:nvSpPr>
          <p:cNvPr id="12" name="コンテンツ プレースホルダー 2"/>
          <p:cNvSpPr txBox="1">
            <a:spLocks/>
          </p:cNvSpPr>
          <p:nvPr/>
        </p:nvSpPr>
        <p:spPr>
          <a:xfrm>
            <a:off x="395536" y="4725144"/>
            <a:ext cx="8631188" cy="3382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b="1" dirty="0" smtClean="0"/>
          </a:p>
        </p:txBody>
      </p:sp>
    </p:spTree>
    <p:extLst>
      <p:ext uri="{BB962C8B-B14F-4D97-AF65-F5344CB8AC3E}">
        <p14:creationId xmlns:p14="http://schemas.microsoft.com/office/powerpoint/2010/main" val="3361529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Target Projects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b="1" dirty="0" smtClean="0"/>
              <a:t>Release and  revision pairs</a:t>
            </a:r>
            <a:r>
              <a:rPr lang="en-US" altLang="ja-JP" dirty="0" smtClean="0"/>
              <a:t> are selected from </a:t>
            </a:r>
            <a:r>
              <a:rPr lang="en-US" altLang="ja-JP" b="1" dirty="0" smtClean="0"/>
              <a:t>three Java OSS projects</a:t>
            </a:r>
            <a:r>
              <a:rPr lang="en-US" altLang="ja-JP" dirty="0" smtClean="0"/>
              <a:t> </a:t>
            </a:r>
            <a:r>
              <a:rPr lang="en-US" altLang="ja-JP" baseline="30000" dirty="0" smtClean="0"/>
              <a:t>[Prete2010]</a:t>
            </a:r>
          </a:p>
          <a:p>
            <a:pPr lvl="1"/>
            <a:r>
              <a:rPr lang="en-US" altLang="ja-JP" dirty="0" smtClean="0"/>
              <a:t>2 release pairs {(3.0, 3.0.1), </a:t>
            </a:r>
            <a:r>
              <a:rPr lang="en-US" altLang="ja-JP" dirty="0"/>
              <a:t>(</a:t>
            </a:r>
            <a:r>
              <a:rPr lang="en-US" altLang="ja-JP" dirty="0" smtClean="0"/>
              <a:t>3.0.2, </a:t>
            </a:r>
            <a:r>
              <a:rPr lang="en-US" altLang="ja-JP" dirty="0"/>
              <a:t>3.1</a:t>
            </a:r>
            <a:r>
              <a:rPr lang="en-US" altLang="ja-JP" dirty="0" smtClean="0"/>
              <a:t>)} from </a:t>
            </a:r>
            <a:r>
              <a:rPr lang="en-US" altLang="ja-JP" dirty="0" err="1" smtClean="0"/>
              <a:t>jEdit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2 reversion pairs {(302, 352</a:t>
            </a:r>
            <a:r>
              <a:rPr lang="en-US" altLang="ja-JP" dirty="0"/>
              <a:t>), (</a:t>
            </a:r>
            <a:r>
              <a:rPr lang="en-US" altLang="ja-JP" dirty="0" smtClean="0"/>
              <a:t>352, </a:t>
            </a:r>
            <a:r>
              <a:rPr lang="en-US" altLang="ja-JP" dirty="0"/>
              <a:t>449</a:t>
            </a:r>
            <a:r>
              <a:rPr lang="en-US" altLang="ja-JP" dirty="0" smtClean="0"/>
              <a:t>)} from CAROL</a:t>
            </a:r>
            <a:endParaRPr lang="en-US" altLang="ja-JP" dirty="0"/>
          </a:p>
          <a:p>
            <a:pPr lvl="1"/>
            <a:r>
              <a:rPr lang="en-US" altLang="ja-JP" dirty="0" smtClean="0"/>
              <a:t>6 reversion pairs {(62, 63</a:t>
            </a:r>
            <a:r>
              <a:rPr lang="en-US" altLang="ja-JP" dirty="0"/>
              <a:t>), (</a:t>
            </a:r>
            <a:r>
              <a:rPr lang="en-US" altLang="ja-JP" dirty="0" smtClean="0"/>
              <a:t>389, 421</a:t>
            </a:r>
            <a:r>
              <a:rPr lang="en-US" altLang="ja-JP" dirty="0"/>
              <a:t>), </a:t>
            </a:r>
            <a:r>
              <a:rPr lang="en-US" altLang="ja-JP" dirty="0" smtClean="0"/>
              <a:t>(421, 422</a:t>
            </a:r>
            <a:r>
              <a:rPr lang="en-US" altLang="ja-JP" dirty="0"/>
              <a:t>), </a:t>
            </a:r>
            <a:r>
              <a:rPr lang="en-US" altLang="ja-JP" dirty="0" smtClean="0"/>
              <a:t>(429, 430</a:t>
            </a:r>
            <a:r>
              <a:rPr lang="en-US" altLang="ja-JP" dirty="0"/>
              <a:t>), </a:t>
            </a:r>
            <a:r>
              <a:rPr lang="en-US" altLang="ja-JP" dirty="0" smtClean="0"/>
              <a:t>(430, 480</a:t>
            </a:r>
            <a:r>
              <a:rPr lang="en-US" altLang="ja-JP" dirty="0"/>
              <a:t>), </a:t>
            </a:r>
            <a:r>
              <a:rPr lang="en-US" altLang="ja-JP" dirty="0" smtClean="0"/>
              <a:t>(480, 481)} from Columba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564E-C688-4BFF-AF2A-15D3AB08729B}" type="slidenum">
              <a:rPr kumimoji="1" lang="ja-JP" altLang="en-US" smtClean="0"/>
              <a:pPr/>
              <a:t>45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2424" y="6290156"/>
            <a:ext cx="8031984" cy="523220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[Prete2010] K. </a:t>
            </a:r>
            <a:r>
              <a:rPr lang="en-US" altLang="ja-JP" sz="1400" dirty="0" err="1"/>
              <a:t>Prete</a:t>
            </a:r>
            <a:r>
              <a:rPr lang="en-US" altLang="ja-JP" sz="1400" dirty="0"/>
              <a:t>, </a:t>
            </a:r>
            <a:r>
              <a:rPr lang="en-US" altLang="ja-JP" sz="1400" dirty="0" smtClean="0"/>
              <a:t>N. </a:t>
            </a:r>
            <a:r>
              <a:rPr lang="en-US" altLang="ja-JP" sz="1400" dirty="0" err="1" smtClean="0"/>
              <a:t>Rachatasumrit</a:t>
            </a:r>
            <a:r>
              <a:rPr lang="en-US" altLang="ja-JP" sz="1400" dirty="0"/>
              <a:t>, </a:t>
            </a:r>
            <a:r>
              <a:rPr lang="en-US" altLang="ja-JP" sz="1400" dirty="0" smtClean="0"/>
              <a:t>N. </a:t>
            </a:r>
            <a:r>
              <a:rPr lang="en-US" altLang="ja-JP" sz="1400" dirty="0"/>
              <a:t>Sudan, and </a:t>
            </a:r>
            <a:r>
              <a:rPr lang="en-US" altLang="ja-JP" sz="1400" dirty="0" smtClean="0"/>
              <a:t>M. Kim.</a:t>
            </a:r>
            <a:r>
              <a:rPr lang="en-US" altLang="ja-JP" sz="1400" dirty="0"/>
              <a:t> </a:t>
            </a:r>
            <a:r>
              <a:rPr lang="en-US" altLang="ja-JP" sz="1400" dirty="0" smtClean="0"/>
              <a:t>Template-based reconstruction </a:t>
            </a:r>
            <a:r>
              <a:rPr lang="en-US" altLang="ja-JP" sz="1400" dirty="0"/>
              <a:t>of </a:t>
            </a:r>
            <a:r>
              <a:rPr lang="en-US" altLang="ja-JP" sz="1400" dirty="0" smtClean="0"/>
              <a:t>complex </a:t>
            </a:r>
            <a:r>
              <a:rPr lang="en-US" altLang="ja-JP" sz="1400" dirty="0" err="1" smtClean="0"/>
              <a:t>refactorings</a:t>
            </a:r>
            <a:r>
              <a:rPr lang="en-US" altLang="ja-JP" sz="1400" dirty="0" smtClean="0"/>
              <a:t>. In Proc. </a:t>
            </a:r>
            <a:r>
              <a:rPr lang="en-US" altLang="ja-JP" sz="1400" dirty="0"/>
              <a:t>of </a:t>
            </a:r>
            <a:r>
              <a:rPr lang="en-US" altLang="ja-JP" sz="1400" dirty="0" smtClean="0"/>
              <a:t>ICSM, pages 1-10, 2010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79477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Present Tools for Clone Refactoring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1600200"/>
            <a:ext cx="8928992" cy="4525963"/>
          </a:xfrm>
        </p:spPr>
        <p:txBody>
          <a:bodyPr/>
          <a:lstStyle/>
          <a:p>
            <a:r>
              <a:rPr lang="en-US" altLang="ja-JP" dirty="0"/>
              <a:t>Tools for clone refactoring are </a:t>
            </a:r>
            <a:r>
              <a:rPr lang="en-US" altLang="ja-JP" b="1" dirty="0" smtClean="0"/>
              <a:t>NOT </a:t>
            </a:r>
            <a:br>
              <a:rPr lang="en-US" altLang="ja-JP" b="1" dirty="0" smtClean="0"/>
            </a:br>
            <a:r>
              <a:rPr lang="en-US" altLang="ja-JP" b="1" dirty="0" smtClean="0"/>
              <a:t>commonly </a:t>
            </a:r>
            <a:r>
              <a:rPr lang="en-US" altLang="ja-JP" b="1" dirty="0"/>
              <a:t>used</a:t>
            </a:r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Developers </a:t>
            </a:r>
            <a:r>
              <a:rPr lang="en-US" altLang="ja-JP" dirty="0"/>
              <a:t>of tools for clone refactoring need to </a:t>
            </a:r>
            <a:r>
              <a:rPr lang="en-US" altLang="ja-JP" b="1" dirty="0"/>
              <a:t>understand actual </a:t>
            </a:r>
            <a:r>
              <a:rPr lang="en-US" altLang="ja-JP" b="1" dirty="0" smtClean="0"/>
              <a:t>clone refactoring</a:t>
            </a:r>
            <a:endParaRPr kumimoji="1" lang="ja-JP" altLang="en-US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5</a:t>
            </a:fld>
            <a:endParaRPr lang="ja-JP" altLang="en-US" dirty="0"/>
          </a:p>
        </p:txBody>
      </p:sp>
      <p:sp>
        <p:nvSpPr>
          <p:cNvPr id="6" name="下矢印 5"/>
          <p:cNvSpPr/>
          <p:nvPr/>
        </p:nvSpPr>
        <p:spPr>
          <a:xfrm>
            <a:off x="3491880" y="2708920"/>
            <a:ext cx="1584176" cy="2448272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角丸四角形 6"/>
          <p:cNvSpPr/>
          <p:nvPr/>
        </p:nvSpPr>
        <p:spPr>
          <a:xfrm>
            <a:off x="1259632" y="2852936"/>
            <a:ext cx="6912768" cy="1224136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539552" y="2927846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3200" dirty="0"/>
              <a:t>For the development of more 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en-US" altLang="ja-JP" sz="3200" dirty="0" smtClean="0"/>
              <a:t>widely-used tools for </a:t>
            </a:r>
            <a:r>
              <a:rPr lang="en-US" altLang="ja-JP" sz="3200" dirty="0"/>
              <a:t>clone </a:t>
            </a:r>
            <a:r>
              <a:rPr lang="en-US" altLang="ja-JP" sz="3200" dirty="0" smtClean="0"/>
              <a:t>refactoring</a:t>
            </a:r>
            <a:endParaRPr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43648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Motivation of This Study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1" y="1600202"/>
            <a:ext cx="8362553" cy="4525963"/>
          </a:xfrm>
        </p:spPr>
        <p:txBody>
          <a:bodyPr/>
          <a:lstStyle/>
          <a:p>
            <a:pPr marL="342900" lvl="1" indent="-342900"/>
            <a:r>
              <a:rPr lang="en-US" altLang="ja-JP" sz="3200" dirty="0" smtClean="0"/>
              <a:t>We investigate following items in three Java </a:t>
            </a:r>
            <a:r>
              <a:rPr lang="en-US" altLang="ja-JP" sz="3200" dirty="0"/>
              <a:t>OSS </a:t>
            </a:r>
            <a:r>
              <a:rPr lang="en-US" altLang="ja-JP" sz="3200" dirty="0" smtClean="0"/>
              <a:t>projects.</a:t>
            </a:r>
          </a:p>
          <a:p>
            <a:pPr lvl="1"/>
            <a:r>
              <a:rPr lang="en-US" altLang="ja-JP" b="1" dirty="0" smtClean="0"/>
              <a:t>Characteristics of refactored code clones </a:t>
            </a:r>
          </a:p>
          <a:p>
            <a:pPr lvl="1"/>
            <a:r>
              <a:rPr lang="en-US" altLang="ja-JP" b="1" dirty="0" smtClean="0"/>
              <a:t>Applied refactoring patterns</a:t>
            </a:r>
          </a:p>
          <a:p>
            <a:pPr lvl="1"/>
            <a:endParaRPr lang="en-US" altLang="ja-JP" b="1" dirty="0"/>
          </a:p>
          <a:p>
            <a:pPr lvl="1"/>
            <a:endParaRPr lang="en-US" altLang="ja-JP" b="1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6</a:t>
            </a:fld>
            <a:endParaRPr lang="ja-JP" altLang="en-US" dirty="0"/>
          </a:p>
        </p:txBody>
      </p:sp>
      <p:pic>
        <p:nvPicPr>
          <p:cNvPr id="5" name="Picture 2" descr="フォト,ルーペ,レンズ,人々,人間,写真,家庭用品,男,男性,虫眼鏡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95" t="3711" r="17667" b="30557"/>
          <a:stretch/>
        </p:blipFill>
        <p:spPr bwMode="auto">
          <a:xfrm>
            <a:off x="6300192" y="3240452"/>
            <a:ext cx="2808312" cy="2996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737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Research Questions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Q1. Which refactoring pattern is the most </a:t>
            </a:r>
            <a:r>
              <a:rPr lang="en-US" altLang="ja-JP" dirty="0"/>
              <a:t>applied to </a:t>
            </a:r>
            <a:r>
              <a:rPr lang="en-US" altLang="ja-JP" dirty="0" smtClean="0"/>
              <a:t>code clones?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smtClean="0"/>
              <a:t>Q2. Are character sequence pairs of refactored clone pairs similar to each other?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smtClean="0"/>
              <a:t>Q3. Are lengths of character sequences in refactored clone pairs different each other?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smtClean="0"/>
              <a:t>Q4. Are classes which contain refactored clone </a:t>
            </a:r>
            <a:r>
              <a:rPr lang="en-US" altLang="ja-JP" dirty="0"/>
              <a:t>pairs </a:t>
            </a:r>
            <a:r>
              <a:rPr lang="en-US" altLang="ja-JP" dirty="0" smtClean="0"/>
              <a:t>spread in the class hierarchy?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861D6B74-0600-425B-B396-C4878F388FA0}" type="slidenum">
              <a:rPr lang="ja-JP" altLang="en-US" smtClean="0"/>
              <a:pPr/>
              <a:t>7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8588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Overview of Investigation 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>
            <a:endCxn id="6" idx="1"/>
          </p:cNvCxnSpPr>
          <p:nvPr/>
        </p:nvCxnSpPr>
        <p:spPr>
          <a:xfrm>
            <a:off x="4211960" y="3758262"/>
            <a:ext cx="28803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フローチャート : 複数書類 9"/>
          <p:cNvSpPr/>
          <p:nvPr/>
        </p:nvSpPr>
        <p:spPr>
          <a:xfrm>
            <a:off x="1475656" y="2822158"/>
            <a:ext cx="1152128" cy="1872208"/>
          </a:xfrm>
          <a:prstGeom prst="flowChartMultidocumen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 smtClean="0">
                <a:solidFill>
                  <a:schemeClr val="tx1"/>
                </a:solidFill>
                <a:cs typeface="Arial" pitchFamily="34" charset="0"/>
              </a:rPr>
              <a:t>Source</a:t>
            </a:r>
            <a:br>
              <a:rPr lang="en-US" altLang="ja-JP" dirty="0" smtClean="0">
                <a:solidFill>
                  <a:schemeClr val="tx1"/>
                </a:solidFill>
                <a:cs typeface="Arial" pitchFamily="34" charset="0"/>
              </a:rPr>
            </a:br>
            <a:r>
              <a:rPr lang="en-US" altLang="ja-JP" dirty="0" smtClean="0">
                <a:solidFill>
                  <a:schemeClr val="tx1"/>
                </a:solidFill>
                <a:cs typeface="Arial" pitchFamily="34" charset="0"/>
              </a:rPr>
              <a:t> code</a:t>
            </a:r>
            <a:endParaRPr lang="en-US" altLang="ja-JP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" name="フローチャート : 磁気ディスク 4"/>
          <p:cNvSpPr/>
          <p:nvPr/>
        </p:nvSpPr>
        <p:spPr>
          <a:xfrm>
            <a:off x="35496" y="2845898"/>
            <a:ext cx="1224137" cy="1824726"/>
          </a:xfrm>
          <a:prstGeom prst="flowChartMagneticDisk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Software repository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8" name="直線矢印コネクタ 7"/>
          <p:cNvCxnSpPr>
            <a:stCxn id="5" idx="4"/>
            <a:endCxn id="4" idx="1"/>
          </p:cNvCxnSpPr>
          <p:nvPr/>
        </p:nvCxnSpPr>
        <p:spPr>
          <a:xfrm>
            <a:off x="1259633" y="3758261"/>
            <a:ext cx="216023" cy="1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>
            <a:stCxn id="4" idx="3"/>
          </p:cNvCxnSpPr>
          <p:nvPr/>
        </p:nvCxnSpPr>
        <p:spPr>
          <a:xfrm>
            <a:off x="2627784" y="3758262"/>
            <a:ext cx="1194519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フローチャート : 複数書類 5"/>
          <p:cNvSpPr/>
          <p:nvPr/>
        </p:nvSpPr>
        <p:spPr>
          <a:xfrm>
            <a:off x="4499992" y="2845899"/>
            <a:ext cx="1512168" cy="1824726"/>
          </a:xfrm>
          <a:prstGeom prst="flowChartMultidocumen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 smtClean="0">
                <a:solidFill>
                  <a:schemeClr val="tx1"/>
                </a:solidFill>
                <a:cs typeface="Arial" pitchFamily="34" charset="0"/>
              </a:rPr>
              <a:t>Identified non-clone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 smtClean="0">
                <a:solidFill>
                  <a:schemeClr val="tx1"/>
                </a:solidFill>
                <a:cs typeface="Arial" pitchFamily="34" charset="0"/>
              </a:rPr>
              <a:t>refactoring</a:t>
            </a:r>
            <a:endParaRPr lang="en-US" altLang="ja-JP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" name="フローチャート : 複数書類 6"/>
          <p:cNvSpPr/>
          <p:nvPr/>
        </p:nvSpPr>
        <p:spPr>
          <a:xfrm>
            <a:off x="7596336" y="2808485"/>
            <a:ext cx="1547664" cy="1899553"/>
          </a:xfrm>
          <a:prstGeom prst="flowChartMultidocumen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 smtClean="0">
                <a:solidFill>
                  <a:schemeClr val="tx1"/>
                </a:solidFill>
                <a:cs typeface="Arial" pitchFamily="34" charset="0"/>
              </a:rPr>
              <a:t>Identified clone refactoring</a:t>
            </a:r>
            <a:endParaRPr lang="en-US" altLang="ja-JP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11" name="直線矢印コネクタ 10"/>
          <p:cNvCxnSpPr>
            <a:stCxn id="6" idx="3"/>
            <a:endCxn id="7" idx="1"/>
          </p:cNvCxnSpPr>
          <p:nvPr/>
        </p:nvCxnSpPr>
        <p:spPr>
          <a:xfrm>
            <a:off x="6012160" y="3758262"/>
            <a:ext cx="158417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テキスト ボックス 132"/>
          <p:cNvSpPr txBox="1"/>
          <p:nvPr/>
        </p:nvSpPr>
        <p:spPr>
          <a:xfrm>
            <a:off x="1115616" y="4910390"/>
            <a:ext cx="854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chemeClr val="accent2"/>
                </a:solidFill>
              </a:rPr>
              <a:t>Step1</a:t>
            </a:r>
            <a:endParaRPr kumimoji="1" lang="ja-JP" altLang="en-US" sz="2000" dirty="0">
              <a:solidFill>
                <a:schemeClr val="accent2"/>
              </a:solidFill>
            </a:endParaRPr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3275856" y="4437112"/>
            <a:ext cx="925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chemeClr val="accent2"/>
                </a:solidFill>
              </a:rPr>
              <a:t>Step 2</a:t>
            </a:r>
            <a:endParaRPr kumimoji="1" lang="ja-JP" altLang="en-US" sz="2000" dirty="0">
              <a:solidFill>
                <a:schemeClr val="accent2"/>
              </a:solidFill>
            </a:endParaRPr>
          </a:p>
        </p:txBody>
      </p:sp>
      <p:sp>
        <p:nvSpPr>
          <p:cNvPr id="135" name="テキスト ボックス 134"/>
          <p:cNvSpPr txBox="1"/>
          <p:nvPr/>
        </p:nvSpPr>
        <p:spPr>
          <a:xfrm>
            <a:off x="6376893" y="5517232"/>
            <a:ext cx="854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chemeClr val="accent2"/>
                </a:solidFill>
              </a:rPr>
              <a:t>Step3</a:t>
            </a:r>
            <a:endParaRPr kumimoji="1" lang="ja-JP" altLang="en-US" sz="2000" dirty="0">
              <a:solidFill>
                <a:schemeClr val="accent2"/>
              </a:solidFill>
            </a:endParaRPr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7668344" y="4838382"/>
            <a:ext cx="854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chemeClr val="accent2"/>
                </a:solidFill>
              </a:rPr>
              <a:t>Step4</a:t>
            </a:r>
            <a:endParaRPr kumimoji="1" lang="ja-JP" altLang="en-US" sz="2000" dirty="0">
              <a:solidFill>
                <a:schemeClr val="accent2"/>
              </a:solidFill>
            </a:endParaRPr>
          </a:p>
        </p:txBody>
      </p:sp>
      <p:pic>
        <p:nvPicPr>
          <p:cNvPr id="2050" name="Picture 2" descr="オフィス,ルーペ,事務機器,事務用設備,家庭用品,拡大鏡,虫眼鏡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63" b="26727"/>
          <a:stretch/>
        </p:blipFill>
        <p:spPr bwMode="auto">
          <a:xfrm>
            <a:off x="7767998" y="2060848"/>
            <a:ext cx="1376002" cy="675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7" name="円形吹き出し 136"/>
          <p:cNvSpPr/>
          <p:nvPr/>
        </p:nvSpPr>
        <p:spPr>
          <a:xfrm>
            <a:off x="7020272" y="1539775"/>
            <a:ext cx="1944215" cy="575357"/>
          </a:xfrm>
          <a:prstGeom prst="wedgeEllipseCallout">
            <a:avLst>
              <a:gd name="adj1" fmla="val 12864"/>
              <a:gd name="adj2" fmla="val 64908"/>
            </a:avLst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Investigate</a:t>
            </a:r>
            <a:endParaRPr lang="ja-JP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861D6B74-0600-425B-B396-C4878F388FA0}" type="slidenum">
              <a:rPr lang="ja-JP" altLang="en-US" smtClean="0"/>
              <a:pPr/>
              <a:t>8</a:t>
            </a:fld>
            <a:endParaRPr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2699792" y="3356992"/>
            <a:ext cx="1584176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ja-JP" dirty="0" smtClean="0"/>
              <a:t>Refactoring 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/>
              <a:t>identification</a:t>
            </a:r>
          </a:p>
          <a:p>
            <a:pPr algn="ctr"/>
            <a:r>
              <a:rPr lang="en-US" altLang="ja-JP" dirty="0"/>
              <a:t>tool</a:t>
            </a:r>
            <a:endParaRPr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6156176" y="3356992"/>
            <a:ext cx="1169551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ja-JP" dirty="0" smtClean="0"/>
              <a:t>Identify code clones 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6429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kumimoji="1" lang="en-US" altLang="ja-JP" dirty="0" smtClean="0"/>
              <a:t>Step 1. </a:t>
            </a:r>
            <a:r>
              <a:rPr lang="en-US" altLang="ja-JP" dirty="0" smtClean="0"/>
              <a:t>Extract </a:t>
            </a:r>
            <a:r>
              <a:rPr lang="en-US" altLang="ja-JP" dirty="0" err="1" smtClean="0"/>
              <a:t>Verstions</a:t>
            </a:r>
            <a:r>
              <a:rPr lang="en-US" altLang="ja-JP" dirty="0" smtClean="0"/>
              <a:t> </a:t>
            </a:r>
            <a:r>
              <a:rPr lang="en-US" altLang="ja-JP" dirty="0"/>
              <a:t>of </a:t>
            </a:r>
            <a:r>
              <a:rPr lang="en-US" altLang="ja-JP" dirty="0" smtClean="0"/>
              <a:t>OSS Projects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6B74-0600-425B-B396-C4878F388FA0}" type="slidenum">
              <a:rPr lang="ja-JP" altLang="en-US" smtClean="0"/>
              <a:pPr/>
              <a:t>9</a:t>
            </a:fld>
            <a:endParaRPr lang="ja-JP" altLang="en-US" dirty="0"/>
          </a:p>
        </p:txBody>
      </p:sp>
      <p:grpSp>
        <p:nvGrpSpPr>
          <p:cNvPr id="43" name="グループ化 15"/>
          <p:cNvGrpSpPr/>
          <p:nvPr/>
        </p:nvGrpSpPr>
        <p:grpSpPr>
          <a:xfrm>
            <a:off x="1564206" y="3212978"/>
            <a:ext cx="2104689" cy="2473267"/>
            <a:chOff x="6932852" y="1433052"/>
            <a:chExt cx="1933177" cy="1754111"/>
          </a:xfrm>
        </p:grpSpPr>
        <p:sp>
          <p:nvSpPr>
            <p:cNvPr id="52" name="AutoShape 42"/>
            <p:cNvSpPr>
              <a:spLocks noChangeArrowheads="1"/>
            </p:cNvSpPr>
            <p:nvPr/>
          </p:nvSpPr>
          <p:spPr bwMode="auto">
            <a:xfrm rot="10800000">
              <a:off x="6932852" y="1433052"/>
              <a:ext cx="1627988" cy="1498760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 dirty="0"/>
            </a:p>
          </p:txBody>
        </p:sp>
        <p:sp>
          <p:nvSpPr>
            <p:cNvPr id="53" name="AutoShape 42"/>
            <p:cNvSpPr>
              <a:spLocks noChangeArrowheads="1"/>
            </p:cNvSpPr>
            <p:nvPr/>
          </p:nvSpPr>
          <p:spPr bwMode="auto">
            <a:xfrm rot="10800000">
              <a:off x="7105759" y="1535192"/>
              <a:ext cx="1627988" cy="149876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 dirty="0"/>
            </a:p>
          </p:txBody>
        </p:sp>
        <p:sp>
          <p:nvSpPr>
            <p:cNvPr id="54" name="AutoShape 42"/>
            <p:cNvSpPr>
              <a:spLocks noChangeArrowheads="1"/>
            </p:cNvSpPr>
            <p:nvPr/>
          </p:nvSpPr>
          <p:spPr bwMode="auto">
            <a:xfrm rot="10800000">
              <a:off x="7238041" y="1688402"/>
              <a:ext cx="1627988" cy="149876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 dirty="0"/>
            </a:p>
          </p:txBody>
        </p:sp>
      </p:grpSp>
      <p:grpSp>
        <p:nvGrpSpPr>
          <p:cNvPr id="20" name="グループ化 15"/>
          <p:cNvGrpSpPr/>
          <p:nvPr/>
        </p:nvGrpSpPr>
        <p:grpSpPr>
          <a:xfrm>
            <a:off x="5364089" y="3212978"/>
            <a:ext cx="2104689" cy="2473267"/>
            <a:chOff x="6932852" y="1433052"/>
            <a:chExt cx="1933177" cy="1754111"/>
          </a:xfrm>
        </p:grpSpPr>
        <p:sp>
          <p:nvSpPr>
            <p:cNvPr id="21" name="AutoShape 42"/>
            <p:cNvSpPr>
              <a:spLocks noChangeArrowheads="1"/>
            </p:cNvSpPr>
            <p:nvPr/>
          </p:nvSpPr>
          <p:spPr bwMode="auto">
            <a:xfrm rot="10800000">
              <a:off x="6932852" y="1433052"/>
              <a:ext cx="1627988" cy="1498760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 dirty="0"/>
            </a:p>
          </p:txBody>
        </p:sp>
        <p:sp>
          <p:nvSpPr>
            <p:cNvPr id="22" name="AutoShape 42"/>
            <p:cNvSpPr>
              <a:spLocks noChangeArrowheads="1"/>
            </p:cNvSpPr>
            <p:nvPr/>
          </p:nvSpPr>
          <p:spPr bwMode="auto">
            <a:xfrm rot="10800000">
              <a:off x="7105759" y="1535192"/>
              <a:ext cx="1627988" cy="149876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 dirty="0"/>
            </a:p>
          </p:txBody>
        </p:sp>
        <p:sp>
          <p:nvSpPr>
            <p:cNvPr id="23" name="AutoShape 42"/>
            <p:cNvSpPr>
              <a:spLocks noChangeArrowheads="1"/>
            </p:cNvSpPr>
            <p:nvPr/>
          </p:nvSpPr>
          <p:spPr bwMode="auto">
            <a:xfrm rot="10800000">
              <a:off x="7238041" y="1688402"/>
              <a:ext cx="1627988" cy="1498761"/>
            </a:xfrm>
            <a:prstGeom prst="foldedCorner">
              <a:avLst>
                <a:gd name="adj" fmla="val 12500"/>
              </a:avLst>
            </a:prstGeom>
            <a:ln w="12700"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10800000" wrap="none" anchor="ctr"/>
            <a:lstStyle/>
            <a:p>
              <a:pPr algn="ctr">
                <a:defRPr/>
              </a:pPr>
              <a:endParaRPr lang="ja-JP" altLang="ja-JP" dirty="0"/>
            </a:p>
          </p:txBody>
        </p:sp>
      </p:grpSp>
      <p:sp>
        <p:nvSpPr>
          <p:cNvPr id="24" name="下矢印 23"/>
          <p:cNvSpPr/>
          <p:nvPr/>
        </p:nvSpPr>
        <p:spPr>
          <a:xfrm>
            <a:off x="2483768" y="2564904"/>
            <a:ext cx="753076" cy="648074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/>
          </a:p>
        </p:txBody>
      </p:sp>
      <p:sp>
        <p:nvSpPr>
          <p:cNvPr id="18" name="テキスト ボックス 111"/>
          <p:cNvSpPr txBox="1">
            <a:spLocks noChangeArrowheads="1"/>
          </p:cNvSpPr>
          <p:nvPr/>
        </p:nvSpPr>
        <p:spPr bwMode="auto">
          <a:xfrm>
            <a:off x="2267744" y="5733256"/>
            <a:ext cx="52010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dirty="0" smtClean="0">
                <a:cs typeface="Arial" charset="0"/>
              </a:rPr>
              <a:t> Old version             </a:t>
            </a:r>
            <a:r>
              <a:rPr lang="en-US" altLang="ja-JP" b="1" dirty="0" smtClean="0">
                <a:cs typeface="Arial" charset="0"/>
              </a:rPr>
              <a:t>     </a:t>
            </a:r>
            <a:r>
              <a:rPr lang="en-US" altLang="ja-JP" dirty="0" smtClean="0">
                <a:cs typeface="Arial" charset="0"/>
              </a:rPr>
              <a:t>                  New version</a:t>
            </a:r>
            <a:endParaRPr lang="ja-JP" altLang="en-US" dirty="0">
              <a:cs typeface="Arial" charset="0"/>
            </a:endParaRPr>
          </a:p>
        </p:txBody>
      </p:sp>
      <p:sp>
        <p:nvSpPr>
          <p:cNvPr id="19" name="下矢印 18"/>
          <p:cNvSpPr/>
          <p:nvPr/>
        </p:nvSpPr>
        <p:spPr>
          <a:xfrm>
            <a:off x="5619124" y="2564904"/>
            <a:ext cx="753076" cy="648074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/>
          </a:p>
        </p:txBody>
      </p:sp>
      <p:sp>
        <p:nvSpPr>
          <p:cNvPr id="25" name="フローチャート : 磁気ディスク 24"/>
          <p:cNvSpPr/>
          <p:nvPr/>
        </p:nvSpPr>
        <p:spPr>
          <a:xfrm>
            <a:off x="2555776" y="1700808"/>
            <a:ext cx="3759327" cy="1008112"/>
          </a:xfrm>
          <a:prstGeom prst="flowChartMagneticDisk">
            <a:avLst/>
          </a:prstGeom>
          <a:solidFill>
            <a:schemeClr val="bg2">
              <a:lumMod val="40000"/>
              <a:lumOff val="60000"/>
            </a:schemeClr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S</a:t>
            </a:r>
            <a:r>
              <a:rPr kumimoji="1" lang="en-US" altLang="ja-JP" sz="2800" dirty="0" smtClean="0">
                <a:solidFill>
                  <a:schemeClr val="tx1"/>
                </a:solidFill>
              </a:rPr>
              <a:t>oftware repository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705448" y="2679303"/>
            <a:ext cx="3666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/>
              <a:t>              Extract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9698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30007888">
  <a:themeElements>
    <a:clrScheme name="tm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mp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m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F6E1CA76AAD4564AAF106FC3CFA868360400186944AA932D8046A3B88E9B37BEBDF5" ma:contentTypeVersion="28" ma:contentTypeDescription="Create a new document." ma:contentTypeScope="" ma:versionID="a6ef4ed32b9e2f717850d72af07647b5"/>
</file>

<file path=customXml/itemProps1.xml><?xml version="1.0" encoding="utf-8"?>
<ds:datastoreItem xmlns:ds="http://schemas.openxmlformats.org/officeDocument/2006/customXml" ds:itemID="{21DBE809-87D1-4BDB-98F4-E123D281C96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CB0A3E8-7953-4300-AA96-BB4849B4A0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1423BA-E299-483D-8CD2-FC879F29C4C9}">
  <ds:schemaRefs>
    <ds:schemaRef ds:uri="http://schemas.microsoft.com/office/2006/metadata/contentType"/>
    <ds:schemaRef ds:uri="http://schemas.microsoft.com/office/2006/metadata/properties/metaAttribut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TS030007888</Template>
  <TotalTime>3761</TotalTime>
  <Words>3748</Words>
  <Application>Microsoft Office PowerPoint</Application>
  <PresentationFormat>画面に合わせる (4:3)</PresentationFormat>
  <Paragraphs>563</Paragraphs>
  <Slides>45</Slides>
  <Notes>45</Notes>
  <HiddenSlides>4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46" baseType="lpstr">
      <vt:lpstr>TS030007888</vt:lpstr>
      <vt:lpstr>What kind of and how clones  are refactored?  A case study of three OSS projects       WRT2012  June 1, 2011</vt:lpstr>
      <vt:lpstr>Code Clone</vt:lpstr>
      <vt:lpstr>Cause of Code Clone</vt:lpstr>
      <vt:lpstr>An Example of Clone Refactoring</vt:lpstr>
      <vt:lpstr>Present Tools for Clone Refactoring</vt:lpstr>
      <vt:lpstr>Motivation of This Study</vt:lpstr>
      <vt:lpstr>Research Questions</vt:lpstr>
      <vt:lpstr>Overview of Investigation </vt:lpstr>
      <vt:lpstr>Step 1. Extract Verstions of OSS Projects</vt:lpstr>
      <vt:lpstr>Step 2. Identify Refactoring </vt:lpstr>
      <vt:lpstr>Step 3. Identify Code Clones among Refactoring</vt:lpstr>
      <vt:lpstr>Step 4. Investigate Characteristics of Refactored Code Clones</vt:lpstr>
      <vt:lpstr>Target Projects</vt:lpstr>
      <vt:lpstr>Refactoring Identification Tool (1/2)</vt:lpstr>
      <vt:lpstr>Target of Refactoring Patterns</vt:lpstr>
      <vt:lpstr>Target of Refactoring Patterns</vt:lpstr>
      <vt:lpstr>Example of RMMO</vt:lpstr>
      <vt:lpstr>Problem of Identifying Code Clone (1/2)</vt:lpstr>
      <vt:lpstr>Problem of Identifying Code Clone (2/2)</vt:lpstr>
      <vt:lpstr>Identifying Code Clone (1/2)</vt:lpstr>
      <vt:lpstr>Identifying Code Clone (2/2)</vt:lpstr>
      <vt:lpstr>Measurement of the Characteristics (1/2)</vt:lpstr>
      <vt:lpstr>Measurement of the Characteristics (2/2)</vt:lpstr>
      <vt:lpstr>Q1. Which refactoring pattern is the most applied to code clones?</vt:lpstr>
      <vt:lpstr>Q2. Are character sequence pairs of refactored clone pairs similar to each other?</vt:lpstr>
      <vt:lpstr>Q2. Are character sequence pairs of refactored clone pairs similar to each other?</vt:lpstr>
      <vt:lpstr>Q3. Are lengths of character sequences in refactored clone pairs different each other?</vt:lpstr>
      <vt:lpstr>Q3. Are lengths of character sequences in refactored clone pairs different each other?</vt:lpstr>
      <vt:lpstr>Q4. Are classes which contain refactored clone pairs spread in the class hierarchy?</vt:lpstr>
      <vt:lpstr>Revisiting Results (1/3)</vt:lpstr>
      <vt:lpstr>Revisiting Results (2/3)</vt:lpstr>
      <vt:lpstr>Revisiting Results (3/3)</vt:lpstr>
      <vt:lpstr>An example of  clone refactoring tools</vt:lpstr>
      <vt:lpstr>Threads to Validity</vt:lpstr>
      <vt:lpstr>Related Work (1/2)</vt:lpstr>
      <vt:lpstr>Related Work (2/2)</vt:lpstr>
      <vt:lpstr>Summary (1/2)</vt:lpstr>
      <vt:lpstr>Summary (2/2)</vt:lpstr>
      <vt:lpstr>Future Work</vt:lpstr>
      <vt:lpstr>PowerPoint プレゼンテーション</vt:lpstr>
      <vt:lpstr>Related Work (2/2)</vt:lpstr>
      <vt:lpstr>Research </vt:lpstr>
      <vt:lpstr>Refactoring Identification Tool (2/2)</vt:lpstr>
      <vt:lpstr>Identifying Code Clone (2/3)</vt:lpstr>
      <vt:lpstr>Target Projects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kind of and how clones  are refactored?  A case study of three OSS projects  Eunjong Choi†, Norihiro Yoshida ‡, Katsuro Inoue† †Osaka University, Japan  ‡Nara Institute of Science and Technology, Japan   WRT2012  June 1, 2011</dc:title>
  <dc:creator>ejchoi</dc:creator>
  <cp:lastModifiedBy>ejchoi</cp:lastModifiedBy>
  <cp:revision>148</cp:revision>
  <cp:lastPrinted>2012-05-30T12:30:38Z</cp:lastPrinted>
  <dcterms:created xsi:type="dcterms:W3CDTF">2012-05-25T05:15:28Z</dcterms:created>
  <dcterms:modified xsi:type="dcterms:W3CDTF">2012-06-01T14:02:49Z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TC300078889990</vt:lpwstr>
  </property>
</Properties>
</file>