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9" r:id="rId4"/>
    <p:sldId id="298" r:id="rId5"/>
    <p:sldId id="260" r:id="rId6"/>
    <p:sldId id="258" r:id="rId7"/>
    <p:sldId id="310" r:id="rId8"/>
    <p:sldId id="309" r:id="rId9"/>
    <p:sldId id="278" r:id="rId10"/>
    <p:sldId id="306" r:id="rId11"/>
    <p:sldId id="297" r:id="rId12"/>
    <p:sldId id="312" r:id="rId13"/>
    <p:sldId id="311" r:id="rId14"/>
    <p:sldId id="293" r:id="rId15"/>
    <p:sldId id="300" r:id="rId16"/>
    <p:sldId id="305" r:id="rId17"/>
    <p:sldId id="277" r:id="rId18"/>
    <p:sldId id="292" r:id="rId19"/>
    <p:sldId id="294" r:id="rId20"/>
    <p:sldId id="295" r:id="rId21"/>
    <p:sldId id="261" r:id="rId22"/>
    <p:sldId id="262" r:id="rId23"/>
    <p:sldId id="266" r:id="rId24"/>
    <p:sldId id="267" r:id="rId25"/>
    <p:sldId id="287" r:id="rId26"/>
    <p:sldId id="288" r:id="rId27"/>
    <p:sldId id="308" r:id="rId28"/>
    <p:sldId id="289" r:id="rId29"/>
    <p:sldId id="290" r:id="rId30"/>
    <p:sldId id="302" r:id="rId31"/>
    <p:sldId id="273" r:id="rId32"/>
    <p:sldId id="274" r:id="rId33"/>
    <p:sldId id="275" r:id="rId34"/>
    <p:sldId id="303" r:id="rId35"/>
    <p:sldId id="291" r:id="rId36"/>
    <p:sldId id="264" r:id="rId37"/>
    <p:sldId id="265" r:id="rId3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FFFF99"/>
    <a:srgbClr val="FFFF57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9" autoAdjust="0"/>
    <p:restoredTop sz="93706" autoAdjust="0"/>
  </p:normalViewPr>
  <p:slideViewPr>
    <p:cSldViewPr>
      <p:cViewPr>
        <p:scale>
          <a:sx n="100" d="100"/>
          <a:sy n="100" d="100"/>
        </p:scale>
        <p:origin x="-1896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A517-168A-4BF7-A523-5F8557784D87}" type="datetimeFigureOut">
              <a:rPr kumimoji="1" lang="ja-JP" altLang="en-US" smtClean="0"/>
              <a:pPr/>
              <a:t>2012/10/29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8205-5436-4A4B-9BF5-8D5C82FFD2C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ED65-46FD-4BBE-BB4B-F73D55D22FEF}" type="datetimeFigureOut">
              <a:rPr kumimoji="1" lang="ja-JP" altLang="en-US" smtClean="0"/>
              <a:pPr/>
              <a:t>2012/10/29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9E9ED-3D65-43BA-B58D-A7B2EC8E450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9E9ED-3D65-43BA-B58D-A7B2EC8E450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 sz="2400"/>
            </a:lvl1pPr>
          </a:lstStyle>
          <a:p>
            <a:fld id="{F71232BC-2681-4404-8339-50571BB9CA73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F71232BC-2681-4404-8339-50571BB9CA73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32BC-2681-4404-8339-50571BB9CA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fld id="{F71232BC-2681-4404-8339-50571BB9CA73}" type="slidenum">
              <a:rPr lang="ja-JP" altLang="en-US" smtClean="0"/>
              <a:pPr/>
              <a:t>&lt;#&gt;</a:t>
            </a:fld>
            <a:endParaRPr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484313"/>
            <a:ext cx="8278688" cy="1470025"/>
          </a:xfrm>
        </p:spPr>
        <p:txBody>
          <a:bodyPr/>
          <a:lstStyle/>
          <a:p>
            <a:r>
              <a:rPr kumimoji="1" lang="en-US" altLang="ja-JP" dirty="0" smtClean="0"/>
              <a:t>Investigation of Coding Patterns over Version History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1752600"/>
          </a:xfrm>
        </p:spPr>
        <p:txBody>
          <a:bodyPr/>
          <a:lstStyle/>
          <a:p>
            <a:pPr>
              <a:tabLst>
                <a:tab pos="3590925" algn="l"/>
              </a:tabLst>
            </a:pPr>
            <a:r>
              <a:rPr kumimoji="1" lang="en-US" altLang="ja-JP" u="sng" dirty="0" smtClean="0"/>
              <a:t>Hironori Date</a:t>
            </a:r>
            <a:r>
              <a:rPr kumimoji="1" lang="en-US" altLang="ja-JP" dirty="0" smtClean="0"/>
              <a:t>, Takashi </a:t>
            </a:r>
            <a:r>
              <a:rPr kumimoji="1" lang="en-US" altLang="ja-JP" dirty="0" err="1" smtClean="0"/>
              <a:t>Ishio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Katsuro</a:t>
            </a:r>
            <a:r>
              <a:rPr kumimoji="1" lang="en-US" altLang="ja-JP" dirty="0" smtClean="0"/>
              <a:t> Inoue</a:t>
            </a:r>
          </a:p>
          <a:p>
            <a:pPr>
              <a:tabLst>
                <a:tab pos="3590925" algn="l"/>
              </a:tabLst>
            </a:pP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Osaka University, Japan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1916832"/>
            <a:ext cx="172819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public </a:t>
            </a:r>
            <a:r>
              <a:rPr kumimoji="1" lang="en-US" altLang="ja-JP" dirty="0" smtClean="0"/>
              <a:t>class A {</a:t>
            </a:r>
          </a:p>
          <a:p>
            <a:r>
              <a:rPr lang="en-US" altLang="ja-JP" dirty="0" smtClean="0"/>
              <a:t>  void a() 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= x + y;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}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void b() {</a:t>
            </a:r>
          </a:p>
          <a:p>
            <a:r>
              <a:rPr lang="en-US" altLang="ja-JP" dirty="0" smtClean="0"/>
              <a:t>    if (</a:t>
            </a:r>
            <a:r>
              <a:rPr lang="en-US" altLang="ja-JP" dirty="0" err="1" smtClean="0"/>
              <a:t>cond</a:t>
            </a:r>
            <a:r>
              <a:rPr lang="en-US" altLang="ja-JP" dirty="0" smtClean="0"/>
              <a:t>()) {</a:t>
            </a:r>
          </a:p>
          <a:p>
            <a:r>
              <a:rPr lang="en-US" altLang="ja-JP" dirty="0" smtClean="0"/>
              <a:t>      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}</a:t>
            </a:r>
          </a:p>
          <a:p>
            <a:r>
              <a:rPr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39552" y="2276871"/>
            <a:ext cx="1368152" cy="15841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39552" y="4149080"/>
            <a:ext cx="1368152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20905674">
            <a:off x="2158104" y="2380283"/>
            <a:ext cx="1080120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8481262">
            <a:off x="1989664" y="3508681"/>
            <a:ext cx="131727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556792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Source File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61818" y="2276872"/>
            <a:ext cx="553998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dirty="0" smtClean="0"/>
              <a:t>Normalization</a:t>
            </a:r>
            <a:endParaRPr kumimoji="1" lang="ja-JP" altLang="en-US" sz="2400" dirty="0"/>
          </a:p>
        </p:txBody>
      </p:sp>
      <p:grpSp>
        <p:nvGrpSpPr>
          <p:cNvPr id="51" name="グループ化 50"/>
          <p:cNvGrpSpPr/>
          <p:nvPr/>
        </p:nvGrpSpPr>
        <p:grpSpPr>
          <a:xfrm>
            <a:off x="611560" y="2492896"/>
            <a:ext cx="1224136" cy="288032"/>
            <a:chOff x="3419872" y="-387424"/>
            <a:chExt cx="864096" cy="387424"/>
          </a:xfrm>
        </p:grpSpPr>
        <p:cxnSp>
          <p:nvCxnSpPr>
            <p:cNvPr id="57" name="直線コネクタ 56"/>
            <p:cNvCxnSpPr/>
            <p:nvPr/>
          </p:nvCxnSpPr>
          <p:spPr>
            <a:xfrm>
              <a:off x="3419872" y="-387424"/>
              <a:ext cx="864096" cy="3874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V="1">
              <a:off x="3419872" y="-387424"/>
              <a:ext cx="864096" cy="3874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角丸四角形 58"/>
          <p:cNvSpPr/>
          <p:nvPr/>
        </p:nvSpPr>
        <p:spPr>
          <a:xfrm>
            <a:off x="0" y="1556792"/>
            <a:ext cx="3275856" cy="46805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吹き出し 54"/>
          <p:cNvSpPr/>
          <p:nvPr/>
        </p:nvSpPr>
        <p:spPr>
          <a:xfrm>
            <a:off x="5868144" y="4365104"/>
            <a:ext cx="3275856" cy="1980800"/>
          </a:xfrm>
          <a:prstGeom prst="wedgeRoundRectCallout">
            <a:avLst>
              <a:gd name="adj1" fmla="val -46105"/>
              <a:gd name="adj2" fmla="val -69276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7824" y="4581128"/>
            <a:ext cx="1728192" cy="36933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Coding Pattern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987824" y="4941168"/>
            <a:ext cx="2808312" cy="1728192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Sequential Pattern Mining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3848" y="1700808"/>
            <a:ext cx="227498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Sequence Database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2204864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&lt;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(),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(),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()&gt;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5936" y="2708920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cond</a:t>
            </a:r>
            <a:r>
              <a:rPr kumimoji="1" lang="en-US" altLang="ja-JP" dirty="0" smtClean="0"/>
              <a:t>(), IF, </a:t>
            </a:r>
            <a:r>
              <a:rPr kumimoji="1" lang="en-US" altLang="ja-JP" dirty="0" err="1" smtClean="0"/>
              <a:t>callA</a:t>
            </a:r>
            <a:r>
              <a:rPr kumimoji="1" lang="en-US" altLang="ja-JP" dirty="0" smtClean="0"/>
              <a:t>(), </a:t>
            </a:r>
            <a:r>
              <a:rPr kumimoji="1" lang="en-US" altLang="ja-JP" dirty="0" err="1" smtClean="0"/>
              <a:t>callB</a:t>
            </a:r>
            <a:r>
              <a:rPr kumimoji="1" lang="en-US" altLang="ja-JP" dirty="0" smtClean="0"/>
              <a:t>(), END-IF&gt;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z="2000" smtClean="0"/>
              <a:pPr/>
              <a:t>10</a:t>
            </a:fld>
            <a:endParaRPr kumimoji="1" lang="ja-JP" altLang="en-US" sz="2000"/>
          </a:p>
        </p:txBody>
      </p:sp>
      <p:sp>
        <p:nvSpPr>
          <p:cNvPr id="22" name="正方形/長方形 21"/>
          <p:cNvSpPr/>
          <p:nvPr/>
        </p:nvSpPr>
        <p:spPr>
          <a:xfrm>
            <a:off x="3203848" y="2060848"/>
            <a:ext cx="4968552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75856" y="21955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A.a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24" name="下矢印 23"/>
          <p:cNvSpPr/>
          <p:nvPr/>
        </p:nvSpPr>
        <p:spPr>
          <a:xfrm>
            <a:off x="3563888" y="3717032"/>
            <a:ext cx="2520280" cy="86409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1133" y="2699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A.b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52203" y="3717032"/>
            <a:ext cx="2803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Sequential Pattern </a:t>
            </a:r>
          </a:p>
          <a:p>
            <a:pPr algn="ctr"/>
            <a:r>
              <a:rPr kumimoji="1" lang="en-US" altLang="ja-JP" sz="2400" dirty="0" smtClean="0"/>
              <a:t>Mining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68144" y="4687976"/>
            <a:ext cx="345638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b="1" u="sng" dirty="0" smtClean="0"/>
              <a:t>Minimum Length</a:t>
            </a:r>
            <a:r>
              <a:rPr lang="en-US" altLang="ja-JP" dirty="0" smtClean="0"/>
              <a:t>: 2</a:t>
            </a:r>
          </a:p>
          <a:p>
            <a:r>
              <a:rPr kumimoji="1" lang="en-US" altLang="ja-JP" dirty="0" smtClean="0"/>
              <a:t>  threshold of #pattern element</a:t>
            </a:r>
          </a:p>
          <a:p>
            <a:r>
              <a:rPr kumimoji="1" lang="en-US" altLang="ja-JP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</a:t>
            </a:r>
            <a:r>
              <a:rPr lang="en-US" altLang="ja-JP" b="1" u="sng" dirty="0" smtClean="0"/>
              <a:t>Minimum Support</a:t>
            </a:r>
            <a:r>
              <a:rPr lang="en-US" altLang="ja-JP" dirty="0" smtClean="0"/>
              <a:t>: 2</a:t>
            </a:r>
          </a:p>
          <a:p>
            <a:r>
              <a:rPr lang="en-US" altLang="ja-JP" dirty="0" smtClean="0"/>
              <a:t>  threshold of #pattern instance</a:t>
            </a:r>
            <a:endParaRPr lang="ja-JP" altLang="en-US" dirty="0" smtClean="0"/>
          </a:p>
        </p:txBody>
      </p:sp>
      <p:grpSp>
        <p:nvGrpSpPr>
          <p:cNvPr id="16" name="グループ化 45"/>
          <p:cNvGrpSpPr/>
          <p:nvPr/>
        </p:nvGrpSpPr>
        <p:grpSpPr>
          <a:xfrm>
            <a:off x="3419872" y="5733256"/>
            <a:ext cx="792088" cy="864096"/>
            <a:chOff x="251520" y="1556792"/>
            <a:chExt cx="792088" cy="864096"/>
          </a:xfrm>
        </p:grpSpPr>
        <p:sp>
          <p:nvSpPr>
            <p:cNvPr id="47" name="メモ 46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49" name="直線矢印コネクタ 48"/>
          <p:cNvCxnSpPr>
            <a:stCxn id="48" idx="0"/>
          </p:cNvCxnSpPr>
          <p:nvPr/>
        </p:nvCxnSpPr>
        <p:spPr>
          <a:xfrm flipV="1">
            <a:off x="3815916" y="5445224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53" idx="0"/>
          </p:cNvCxnSpPr>
          <p:nvPr/>
        </p:nvCxnSpPr>
        <p:spPr>
          <a:xfrm flipH="1" flipV="1">
            <a:off x="4860032" y="5445224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50"/>
          <p:cNvGrpSpPr/>
          <p:nvPr/>
        </p:nvGrpSpPr>
        <p:grpSpPr>
          <a:xfrm>
            <a:off x="4572000" y="5733256"/>
            <a:ext cx="792088" cy="864096"/>
            <a:chOff x="251520" y="1556792"/>
            <a:chExt cx="792088" cy="864096"/>
          </a:xfrm>
        </p:grpSpPr>
        <p:sp>
          <p:nvSpPr>
            <p:cNvPr id="52" name="メモ 5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3131840" y="5085184"/>
            <a:ext cx="2520280" cy="36004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000" dirty="0" smtClean="0"/>
              <a:t>&lt;</a:t>
            </a:r>
            <a:r>
              <a:rPr lang="en-US" altLang="ja-JP" sz="2000" dirty="0" err="1" smtClean="0"/>
              <a:t>callA</a:t>
            </a:r>
            <a:r>
              <a:rPr lang="en-US" altLang="ja-JP" sz="2000" dirty="0" smtClean="0"/>
              <a:t>(), </a:t>
            </a:r>
            <a:r>
              <a:rPr lang="en-US" altLang="ja-JP" sz="2000" dirty="0" err="1" smtClean="0"/>
              <a:t>callB</a:t>
            </a:r>
            <a:r>
              <a:rPr lang="en-US" altLang="ja-JP" sz="2000" dirty="0" smtClean="0"/>
              <a:t>()&gt;</a:t>
            </a:r>
            <a:endParaRPr kumimoji="1" lang="ja-JP" altLang="en-US" sz="2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444208" y="4325034"/>
            <a:ext cx="15087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Parameters</a:t>
            </a:r>
            <a:endParaRPr kumimoji="1"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580112" y="1628800"/>
            <a:ext cx="2736304" cy="47525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Identical Patterns Between Versions</a:t>
            </a:r>
            <a:endParaRPr kumimoji="1" lang="ja-JP" altLang="en-US" sz="3600" dirty="0"/>
          </a:p>
        </p:txBody>
      </p:sp>
      <p:sp>
        <p:nvSpPr>
          <p:cNvPr id="63" name="コンテンツ プレースホルダ 6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116832"/>
          </a:xfrm>
        </p:spPr>
        <p:txBody>
          <a:bodyPr/>
          <a:lstStyle/>
          <a:p>
            <a:r>
              <a:rPr kumimoji="1" lang="en-US" altLang="ja-JP" dirty="0" smtClean="0"/>
              <a:t>Exact match of pattern sequence</a:t>
            </a:r>
          </a:p>
          <a:p>
            <a:r>
              <a:rPr lang="en-US" altLang="ja-JP" dirty="0" smtClean="0"/>
              <a:t>Not care #instance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1560" y="3501008"/>
            <a:ext cx="2736304" cy="29523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36450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6093296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X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05613" y="6084004"/>
            <a:ext cx="79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</a:t>
            </a:r>
            <a:r>
              <a:rPr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8448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c(), d()&gt;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3862788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5733256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54306" y="5837202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043608" y="4581128"/>
            <a:ext cx="792088" cy="864096"/>
            <a:chOff x="251520" y="1556792"/>
            <a:chExt cx="792088" cy="864096"/>
          </a:xfrm>
        </p:grpSpPr>
        <p:sp>
          <p:nvSpPr>
            <p:cNvPr id="17" name="メモ 16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9" name="直線矢印コネクタ 18"/>
          <p:cNvCxnSpPr>
            <a:stCxn id="18" idx="0"/>
          </p:cNvCxnSpPr>
          <p:nvPr/>
        </p:nvCxnSpPr>
        <p:spPr>
          <a:xfrm flipV="1">
            <a:off x="14396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3" idx="0"/>
          </p:cNvCxnSpPr>
          <p:nvPr/>
        </p:nvCxnSpPr>
        <p:spPr>
          <a:xfrm flipH="1" flipV="1">
            <a:off x="23397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/>
          <p:nvPr/>
        </p:nvGrpSpPr>
        <p:grpSpPr>
          <a:xfrm>
            <a:off x="2051720" y="4581128"/>
            <a:ext cx="792088" cy="864096"/>
            <a:chOff x="251520" y="1556792"/>
            <a:chExt cx="792088" cy="864096"/>
          </a:xfrm>
        </p:grpSpPr>
        <p:sp>
          <p:nvSpPr>
            <p:cNvPr id="22" name="メモ 2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6012160" y="2780928"/>
            <a:ext cx="792088" cy="864096"/>
            <a:chOff x="251520" y="1556792"/>
            <a:chExt cx="792088" cy="864096"/>
          </a:xfrm>
        </p:grpSpPr>
        <p:sp>
          <p:nvSpPr>
            <p:cNvPr id="34" name="メモ 33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36" name="直線矢印コネクタ 35"/>
          <p:cNvCxnSpPr>
            <a:stCxn id="35" idx="0"/>
          </p:cNvCxnSpPr>
          <p:nvPr/>
        </p:nvCxnSpPr>
        <p:spPr>
          <a:xfrm flipV="1">
            <a:off x="64082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0" idx="0"/>
          </p:cNvCxnSpPr>
          <p:nvPr/>
        </p:nvCxnSpPr>
        <p:spPr>
          <a:xfrm flipH="1" flipV="1">
            <a:off x="73083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/>
          <p:cNvGrpSpPr/>
          <p:nvPr/>
        </p:nvGrpSpPr>
        <p:grpSpPr>
          <a:xfrm>
            <a:off x="7020272" y="2780928"/>
            <a:ext cx="792088" cy="864096"/>
            <a:chOff x="251520" y="1556792"/>
            <a:chExt cx="792088" cy="864096"/>
          </a:xfrm>
        </p:grpSpPr>
        <p:sp>
          <p:nvSpPr>
            <p:cNvPr id="39" name="メモ 38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5652120" y="4797152"/>
            <a:ext cx="792088" cy="864096"/>
            <a:chOff x="251520" y="1556792"/>
            <a:chExt cx="792088" cy="864096"/>
          </a:xfrm>
        </p:grpSpPr>
        <p:sp>
          <p:nvSpPr>
            <p:cNvPr id="45" name="メモ 4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47" name="直線矢印コネクタ 46"/>
          <p:cNvCxnSpPr>
            <a:stCxn id="46" idx="0"/>
          </p:cNvCxnSpPr>
          <p:nvPr/>
        </p:nvCxnSpPr>
        <p:spPr>
          <a:xfrm flipV="1">
            <a:off x="6048164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51" idx="0"/>
            <a:endCxn id="13" idx="2"/>
          </p:cNvCxnSpPr>
          <p:nvPr/>
        </p:nvCxnSpPr>
        <p:spPr>
          <a:xfrm flipV="1">
            <a:off x="6984268" y="450912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グループ化 48"/>
          <p:cNvGrpSpPr/>
          <p:nvPr/>
        </p:nvGrpSpPr>
        <p:grpSpPr>
          <a:xfrm>
            <a:off x="6588224" y="4797152"/>
            <a:ext cx="792088" cy="864096"/>
            <a:chOff x="251520" y="1556792"/>
            <a:chExt cx="792088" cy="864096"/>
          </a:xfrm>
        </p:grpSpPr>
        <p:sp>
          <p:nvSpPr>
            <p:cNvPr id="50" name="メモ 49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7524328" y="4797152"/>
            <a:ext cx="792088" cy="864096"/>
            <a:chOff x="251520" y="1556792"/>
            <a:chExt cx="792088" cy="864096"/>
          </a:xfrm>
        </p:grpSpPr>
        <p:sp>
          <p:nvSpPr>
            <p:cNvPr id="53" name="メモ 5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55" name="直線矢印コネクタ 54"/>
          <p:cNvCxnSpPr>
            <a:stCxn id="54" idx="0"/>
          </p:cNvCxnSpPr>
          <p:nvPr/>
        </p:nvCxnSpPr>
        <p:spPr>
          <a:xfrm flipH="1" flipV="1">
            <a:off x="7812360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580112" y="1628800"/>
            <a:ext cx="2736304" cy="47525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Identical Patterns Between Versions</a:t>
            </a:r>
            <a:endParaRPr kumimoji="1" lang="ja-JP" altLang="en-US" sz="3600" dirty="0"/>
          </a:p>
        </p:txBody>
      </p:sp>
      <p:sp>
        <p:nvSpPr>
          <p:cNvPr id="63" name="コンテンツ プレースホルダ 6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116832"/>
          </a:xfrm>
        </p:spPr>
        <p:txBody>
          <a:bodyPr/>
          <a:lstStyle/>
          <a:p>
            <a:r>
              <a:rPr kumimoji="1" lang="en-US" altLang="ja-JP" dirty="0" smtClean="0"/>
              <a:t>Exact match of pattern sequence</a:t>
            </a:r>
          </a:p>
          <a:p>
            <a:r>
              <a:rPr lang="en-US" altLang="ja-JP" dirty="0" smtClean="0"/>
              <a:t>Not care #instance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1560" y="3501008"/>
            <a:ext cx="2736304" cy="29523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36450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6093296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X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05613" y="6084004"/>
            <a:ext cx="79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</a:t>
            </a:r>
            <a:r>
              <a:rPr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8448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c(), d()&gt;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3862788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5733256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54306" y="5837202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grpSp>
        <p:nvGrpSpPr>
          <p:cNvPr id="3" name="グループ化 15"/>
          <p:cNvGrpSpPr/>
          <p:nvPr/>
        </p:nvGrpSpPr>
        <p:grpSpPr>
          <a:xfrm>
            <a:off x="1043608" y="4581128"/>
            <a:ext cx="792088" cy="864096"/>
            <a:chOff x="251520" y="1556792"/>
            <a:chExt cx="792088" cy="864096"/>
          </a:xfrm>
        </p:grpSpPr>
        <p:sp>
          <p:nvSpPr>
            <p:cNvPr id="17" name="メモ 16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9" name="直線矢印コネクタ 18"/>
          <p:cNvCxnSpPr>
            <a:stCxn id="18" idx="0"/>
          </p:cNvCxnSpPr>
          <p:nvPr/>
        </p:nvCxnSpPr>
        <p:spPr>
          <a:xfrm flipV="1">
            <a:off x="14396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3" idx="0"/>
          </p:cNvCxnSpPr>
          <p:nvPr/>
        </p:nvCxnSpPr>
        <p:spPr>
          <a:xfrm flipH="1" flipV="1">
            <a:off x="23397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20"/>
          <p:cNvGrpSpPr/>
          <p:nvPr/>
        </p:nvGrpSpPr>
        <p:grpSpPr>
          <a:xfrm>
            <a:off x="2051720" y="4581128"/>
            <a:ext cx="792088" cy="864096"/>
            <a:chOff x="251520" y="1556792"/>
            <a:chExt cx="792088" cy="864096"/>
          </a:xfrm>
        </p:grpSpPr>
        <p:sp>
          <p:nvSpPr>
            <p:cNvPr id="22" name="メモ 2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8" name="グループ化 32"/>
          <p:cNvGrpSpPr/>
          <p:nvPr/>
        </p:nvGrpSpPr>
        <p:grpSpPr>
          <a:xfrm>
            <a:off x="6012160" y="2780928"/>
            <a:ext cx="792088" cy="864096"/>
            <a:chOff x="251520" y="1556792"/>
            <a:chExt cx="792088" cy="864096"/>
          </a:xfrm>
        </p:grpSpPr>
        <p:sp>
          <p:nvSpPr>
            <p:cNvPr id="34" name="メモ 33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36" name="直線矢印コネクタ 35"/>
          <p:cNvCxnSpPr>
            <a:stCxn id="35" idx="0"/>
          </p:cNvCxnSpPr>
          <p:nvPr/>
        </p:nvCxnSpPr>
        <p:spPr>
          <a:xfrm flipV="1">
            <a:off x="64082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0" idx="0"/>
          </p:cNvCxnSpPr>
          <p:nvPr/>
        </p:nvCxnSpPr>
        <p:spPr>
          <a:xfrm flipH="1" flipV="1">
            <a:off x="73083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37"/>
          <p:cNvGrpSpPr/>
          <p:nvPr/>
        </p:nvGrpSpPr>
        <p:grpSpPr>
          <a:xfrm>
            <a:off x="7020272" y="2780928"/>
            <a:ext cx="792088" cy="864096"/>
            <a:chOff x="251520" y="1556792"/>
            <a:chExt cx="792088" cy="864096"/>
          </a:xfrm>
        </p:grpSpPr>
        <p:sp>
          <p:nvSpPr>
            <p:cNvPr id="39" name="メモ 38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sp>
        <p:nvSpPr>
          <p:cNvPr id="42" name="左右矢印 41"/>
          <p:cNvSpPr/>
          <p:nvPr/>
        </p:nvSpPr>
        <p:spPr>
          <a:xfrm rot="19742655">
            <a:off x="3467022" y="2981755"/>
            <a:ext cx="1938374" cy="72008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43"/>
          <p:cNvGrpSpPr/>
          <p:nvPr/>
        </p:nvGrpSpPr>
        <p:grpSpPr>
          <a:xfrm>
            <a:off x="5652120" y="4797152"/>
            <a:ext cx="792088" cy="864096"/>
            <a:chOff x="251520" y="1556792"/>
            <a:chExt cx="792088" cy="864096"/>
          </a:xfrm>
        </p:grpSpPr>
        <p:sp>
          <p:nvSpPr>
            <p:cNvPr id="45" name="メモ 4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47" name="直線矢印コネクタ 46"/>
          <p:cNvCxnSpPr>
            <a:stCxn id="46" idx="0"/>
          </p:cNvCxnSpPr>
          <p:nvPr/>
        </p:nvCxnSpPr>
        <p:spPr>
          <a:xfrm flipV="1">
            <a:off x="6048164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51" idx="0"/>
            <a:endCxn id="13" idx="2"/>
          </p:cNvCxnSpPr>
          <p:nvPr/>
        </p:nvCxnSpPr>
        <p:spPr>
          <a:xfrm flipV="1">
            <a:off x="6984268" y="450912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48"/>
          <p:cNvGrpSpPr/>
          <p:nvPr/>
        </p:nvGrpSpPr>
        <p:grpSpPr>
          <a:xfrm>
            <a:off x="6588224" y="4797152"/>
            <a:ext cx="792088" cy="864096"/>
            <a:chOff x="251520" y="1556792"/>
            <a:chExt cx="792088" cy="864096"/>
          </a:xfrm>
        </p:grpSpPr>
        <p:sp>
          <p:nvSpPr>
            <p:cNvPr id="50" name="メモ 49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25" name="グループ化 51"/>
          <p:cNvGrpSpPr/>
          <p:nvPr/>
        </p:nvGrpSpPr>
        <p:grpSpPr>
          <a:xfrm>
            <a:off x="7524328" y="4797152"/>
            <a:ext cx="792088" cy="864096"/>
            <a:chOff x="251520" y="1556792"/>
            <a:chExt cx="792088" cy="864096"/>
          </a:xfrm>
        </p:grpSpPr>
        <p:sp>
          <p:nvSpPr>
            <p:cNvPr id="53" name="メモ 5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55" name="直線矢印コネクタ 54"/>
          <p:cNvCxnSpPr>
            <a:stCxn id="54" idx="0"/>
          </p:cNvCxnSpPr>
          <p:nvPr/>
        </p:nvCxnSpPr>
        <p:spPr>
          <a:xfrm flipH="1" flipV="1">
            <a:off x="7812360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 rot="19742655">
            <a:off x="3526942" y="3198749"/>
            <a:ext cx="174778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 Identical</a:t>
            </a:r>
            <a:endParaRPr kumimoji="1" lang="ja-JP" altLang="en-US" sz="2000" dirty="0" smtClean="0"/>
          </a:p>
        </p:txBody>
      </p:sp>
      <p:sp>
        <p:nvSpPr>
          <p:cNvPr id="61" name="角丸四角形 60"/>
          <p:cNvSpPr/>
          <p:nvPr/>
        </p:nvSpPr>
        <p:spPr>
          <a:xfrm>
            <a:off x="467544" y="3573016"/>
            <a:ext cx="3024336" cy="21602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5436096" y="1628800"/>
            <a:ext cx="3024336" cy="21602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5580112" y="1628800"/>
            <a:ext cx="2736304" cy="47525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Identical Patterns Between Versions</a:t>
            </a:r>
            <a:endParaRPr kumimoji="1" lang="ja-JP" altLang="en-US" sz="3600" dirty="0"/>
          </a:p>
        </p:txBody>
      </p:sp>
      <p:sp>
        <p:nvSpPr>
          <p:cNvPr id="63" name="コンテンツ プレースホルダ 6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116832"/>
          </a:xfrm>
        </p:spPr>
        <p:txBody>
          <a:bodyPr/>
          <a:lstStyle/>
          <a:p>
            <a:r>
              <a:rPr kumimoji="1" lang="en-US" altLang="ja-JP" dirty="0" smtClean="0"/>
              <a:t>Exact match of pattern sequence</a:t>
            </a:r>
          </a:p>
          <a:p>
            <a:r>
              <a:rPr lang="en-US" altLang="ja-JP" dirty="0" smtClean="0"/>
              <a:t>Not care #instance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1560" y="3501008"/>
            <a:ext cx="2736304" cy="2952328"/>
          </a:xfrm>
          <a:prstGeom prst="roundRect">
            <a:avLst>
              <a:gd name="adj" fmla="val 935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5576" y="36450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6093296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X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05613" y="6084004"/>
            <a:ext cx="79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</a:t>
            </a:r>
            <a:r>
              <a:rPr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4128" y="1844824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c(), d()&gt;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4128" y="3862788"/>
            <a:ext cx="2520280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&lt;a(), b(), c()&gt;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547664" y="5733256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54306" y="5837202"/>
            <a:ext cx="553998" cy="40011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</a:p>
        </p:txBody>
      </p:sp>
      <p:grpSp>
        <p:nvGrpSpPr>
          <p:cNvPr id="3" name="グループ化 15"/>
          <p:cNvGrpSpPr/>
          <p:nvPr/>
        </p:nvGrpSpPr>
        <p:grpSpPr>
          <a:xfrm>
            <a:off x="1043608" y="4581128"/>
            <a:ext cx="792088" cy="864096"/>
            <a:chOff x="251520" y="1556792"/>
            <a:chExt cx="792088" cy="864096"/>
          </a:xfrm>
        </p:grpSpPr>
        <p:sp>
          <p:nvSpPr>
            <p:cNvPr id="17" name="メモ 16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9" name="直線矢印コネクタ 18"/>
          <p:cNvCxnSpPr>
            <a:stCxn id="18" idx="0"/>
          </p:cNvCxnSpPr>
          <p:nvPr/>
        </p:nvCxnSpPr>
        <p:spPr>
          <a:xfrm flipV="1">
            <a:off x="14396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>
            <a:stCxn id="23" idx="0"/>
          </p:cNvCxnSpPr>
          <p:nvPr/>
        </p:nvCxnSpPr>
        <p:spPr>
          <a:xfrm flipH="1" flipV="1">
            <a:off x="2339752" y="42930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20"/>
          <p:cNvGrpSpPr/>
          <p:nvPr/>
        </p:nvGrpSpPr>
        <p:grpSpPr>
          <a:xfrm>
            <a:off x="2051720" y="4581128"/>
            <a:ext cx="792088" cy="864096"/>
            <a:chOff x="251520" y="1556792"/>
            <a:chExt cx="792088" cy="864096"/>
          </a:xfrm>
        </p:grpSpPr>
        <p:sp>
          <p:nvSpPr>
            <p:cNvPr id="22" name="メモ 2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8" name="グループ化 32"/>
          <p:cNvGrpSpPr/>
          <p:nvPr/>
        </p:nvGrpSpPr>
        <p:grpSpPr>
          <a:xfrm>
            <a:off x="6012160" y="2780928"/>
            <a:ext cx="792088" cy="864096"/>
            <a:chOff x="251520" y="1556792"/>
            <a:chExt cx="792088" cy="864096"/>
          </a:xfrm>
        </p:grpSpPr>
        <p:sp>
          <p:nvSpPr>
            <p:cNvPr id="34" name="メモ 33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36" name="直線矢印コネクタ 35"/>
          <p:cNvCxnSpPr>
            <a:stCxn id="35" idx="0"/>
          </p:cNvCxnSpPr>
          <p:nvPr/>
        </p:nvCxnSpPr>
        <p:spPr>
          <a:xfrm flipV="1">
            <a:off x="64082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0" idx="0"/>
          </p:cNvCxnSpPr>
          <p:nvPr/>
        </p:nvCxnSpPr>
        <p:spPr>
          <a:xfrm flipH="1" flipV="1">
            <a:off x="7308304" y="2492896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37"/>
          <p:cNvGrpSpPr/>
          <p:nvPr/>
        </p:nvGrpSpPr>
        <p:grpSpPr>
          <a:xfrm>
            <a:off x="7020272" y="2780928"/>
            <a:ext cx="792088" cy="864096"/>
            <a:chOff x="251520" y="1556792"/>
            <a:chExt cx="792088" cy="864096"/>
          </a:xfrm>
        </p:grpSpPr>
        <p:sp>
          <p:nvSpPr>
            <p:cNvPr id="39" name="メモ 38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sp>
        <p:nvSpPr>
          <p:cNvPr id="43" name="左右矢印 42"/>
          <p:cNvSpPr/>
          <p:nvPr/>
        </p:nvSpPr>
        <p:spPr>
          <a:xfrm>
            <a:off x="3419872" y="4537695"/>
            <a:ext cx="2074296" cy="72008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43"/>
          <p:cNvGrpSpPr/>
          <p:nvPr/>
        </p:nvGrpSpPr>
        <p:grpSpPr>
          <a:xfrm>
            <a:off x="5652120" y="4797152"/>
            <a:ext cx="792088" cy="864096"/>
            <a:chOff x="251520" y="1556792"/>
            <a:chExt cx="792088" cy="864096"/>
          </a:xfrm>
        </p:grpSpPr>
        <p:sp>
          <p:nvSpPr>
            <p:cNvPr id="45" name="メモ 4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47" name="直線矢印コネクタ 46"/>
          <p:cNvCxnSpPr>
            <a:stCxn id="46" idx="0"/>
          </p:cNvCxnSpPr>
          <p:nvPr/>
        </p:nvCxnSpPr>
        <p:spPr>
          <a:xfrm flipV="1">
            <a:off x="6048164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>
            <a:stCxn id="51" idx="0"/>
            <a:endCxn id="13" idx="2"/>
          </p:cNvCxnSpPr>
          <p:nvPr/>
        </p:nvCxnSpPr>
        <p:spPr>
          <a:xfrm flipV="1">
            <a:off x="6984268" y="450912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48"/>
          <p:cNvGrpSpPr/>
          <p:nvPr/>
        </p:nvGrpSpPr>
        <p:grpSpPr>
          <a:xfrm>
            <a:off x="6588224" y="4797152"/>
            <a:ext cx="792088" cy="864096"/>
            <a:chOff x="251520" y="1556792"/>
            <a:chExt cx="792088" cy="864096"/>
          </a:xfrm>
        </p:grpSpPr>
        <p:sp>
          <p:nvSpPr>
            <p:cNvPr id="50" name="メモ 49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25" name="グループ化 51"/>
          <p:cNvGrpSpPr/>
          <p:nvPr/>
        </p:nvGrpSpPr>
        <p:grpSpPr>
          <a:xfrm>
            <a:off x="7524328" y="4797152"/>
            <a:ext cx="792088" cy="864096"/>
            <a:chOff x="251520" y="1556792"/>
            <a:chExt cx="792088" cy="864096"/>
          </a:xfrm>
        </p:grpSpPr>
        <p:sp>
          <p:nvSpPr>
            <p:cNvPr id="53" name="メモ 5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55" name="直線矢印コネクタ 54"/>
          <p:cNvCxnSpPr>
            <a:stCxn id="54" idx="0"/>
          </p:cNvCxnSpPr>
          <p:nvPr/>
        </p:nvCxnSpPr>
        <p:spPr>
          <a:xfrm flipH="1" flipV="1">
            <a:off x="7812360" y="4509120"/>
            <a:ext cx="108012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3897727" y="4701572"/>
            <a:ext cx="114005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Identical</a:t>
            </a:r>
            <a:endParaRPr kumimoji="1" lang="ja-JP" altLang="en-US" sz="2000" dirty="0" smtClean="0"/>
          </a:p>
        </p:txBody>
      </p:sp>
      <p:sp>
        <p:nvSpPr>
          <p:cNvPr id="61" name="角丸四角形 60"/>
          <p:cNvSpPr/>
          <p:nvPr/>
        </p:nvSpPr>
        <p:spPr>
          <a:xfrm>
            <a:off x="467544" y="3573016"/>
            <a:ext cx="3024336" cy="21602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角丸四角形 61"/>
          <p:cNvSpPr/>
          <p:nvPr/>
        </p:nvSpPr>
        <p:spPr>
          <a:xfrm>
            <a:off x="5436096" y="3717032"/>
            <a:ext cx="3024336" cy="216024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List all of coding patterns from all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Look up #pattern instance in each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Compute life-span</a:t>
            </a:r>
            <a:endParaRPr lang="ja-JP" altLang="en-US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graphicFrame>
        <p:nvGraphicFramePr>
          <p:cNvPr id="57" name="表 56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67" name="角丸四角形 66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u="sng" dirty="0" smtClean="0">
                <a:solidFill>
                  <a:srgbClr val="FF0000"/>
                </a:solidFill>
              </a:rPr>
              <a:t>List all of coding patterns from all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Look up #pattern instance in each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Compute life-span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57" name="表 56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65" name="角丸四角形 64"/>
          <p:cNvSpPr/>
          <p:nvPr/>
        </p:nvSpPr>
        <p:spPr>
          <a:xfrm>
            <a:off x="83121" y="4759052"/>
            <a:ext cx="3048719" cy="16222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角丸四角形 66"/>
          <p:cNvSpPr/>
          <p:nvPr/>
        </p:nvSpPr>
        <p:spPr>
          <a:xfrm>
            <a:off x="2987824" y="4365104"/>
            <a:ext cx="3816425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List all of coding patterns from all versions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u="sng" dirty="0" smtClean="0">
                <a:solidFill>
                  <a:srgbClr val="FF0000"/>
                </a:solidFill>
              </a:rPr>
              <a:t>Look up #pattern instance in each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u="sng" dirty="0" smtClean="0">
                <a:solidFill>
                  <a:srgbClr val="FF0000"/>
                </a:solidFill>
              </a:rPr>
              <a:t>Compute life-span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graphicFrame>
        <p:nvGraphicFramePr>
          <p:cNvPr id="57" name="表 56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65" name="角丸四角形 64"/>
          <p:cNvSpPr/>
          <p:nvPr/>
        </p:nvSpPr>
        <p:spPr>
          <a:xfrm>
            <a:off x="2987824" y="4759052"/>
            <a:ext cx="5040560" cy="162227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角丸四角形 69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表 75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9" name="テキスト ボックス 78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3779912" y="263691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吹き出し 80"/>
          <p:cNvSpPr/>
          <p:nvPr/>
        </p:nvSpPr>
        <p:spPr>
          <a:xfrm>
            <a:off x="35496" y="116632"/>
            <a:ext cx="2952328" cy="2852936"/>
          </a:xfrm>
          <a:prstGeom prst="wedgeRoundRectCallout">
            <a:avLst>
              <a:gd name="adj1" fmla="val 63350"/>
              <a:gd name="adj2" fmla="val 668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84" name="角丸四角形吹き出し 83"/>
          <p:cNvSpPr/>
          <p:nvPr/>
        </p:nvSpPr>
        <p:spPr>
          <a:xfrm>
            <a:off x="3097932" y="116632"/>
            <a:ext cx="2952328" cy="2852936"/>
          </a:xfrm>
          <a:prstGeom prst="wedgeRoundRectCallout">
            <a:avLst>
              <a:gd name="adj1" fmla="val 8180"/>
              <a:gd name="adj2" fmla="val 628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6" y="116632"/>
            <a:ext cx="2952328" cy="2852936"/>
          </a:xfrm>
          <a:prstGeom prst="wedgeRoundRectCallout">
            <a:avLst>
              <a:gd name="adj1" fmla="val -41826"/>
              <a:gd name="adj2" fmla="val 678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9512" y="334396"/>
            <a:ext cx="8784976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b()&gt;</a:t>
            </a:r>
            <a:endParaRPr kumimoji="1" lang="ja-JP" altLang="en-US" sz="2400" dirty="0"/>
          </a:p>
        </p:txBody>
      </p:sp>
      <p:grpSp>
        <p:nvGrpSpPr>
          <p:cNvPr id="100" name="グループ化 99"/>
          <p:cNvGrpSpPr/>
          <p:nvPr/>
        </p:nvGrpSpPr>
        <p:grpSpPr>
          <a:xfrm>
            <a:off x="539552" y="1556792"/>
            <a:ext cx="792088" cy="864096"/>
            <a:chOff x="251520" y="1556792"/>
            <a:chExt cx="792088" cy="864096"/>
          </a:xfrm>
        </p:grpSpPr>
        <p:sp>
          <p:nvSpPr>
            <p:cNvPr id="91" name="メモ 90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02" name="直線矢印コネクタ 101"/>
          <p:cNvCxnSpPr>
            <a:stCxn id="99" idx="0"/>
          </p:cNvCxnSpPr>
          <p:nvPr/>
        </p:nvCxnSpPr>
        <p:spPr>
          <a:xfrm flipV="1">
            <a:off x="935596" y="980728"/>
            <a:ext cx="252028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106" idx="0"/>
          </p:cNvCxnSpPr>
          <p:nvPr/>
        </p:nvCxnSpPr>
        <p:spPr>
          <a:xfrm flipH="1" flipV="1">
            <a:off x="1763688" y="980728"/>
            <a:ext cx="180020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グループ化 103"/>
          <p:cNvGrpSpPr/>
          <p:nvPr/>
        </p:nvGrpSpPr>
        <p:grpSpPr>
          <a:xfrm>
            <a:off x="1547664" y="1556792"/>
            <a:ext cx="792088" cy="864096"/>
            <a:chOff x="251520" y="1556792"/>
            <a:chExt cx="792088" cy="864096"/>
          </a:xfrm>
        </p:grpSpPr>
        <p:sp>
          <p:nvSpPr>
            <p:cNvPr id="105" name="メモ 10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テキスト ボックス 10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 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3275856" y="1556792"/>
            <a:ext cx="792088" cy="864096"/>
            <a:chOff x="251520" y="1556792"/>
            <a:chExt cx="792088" cy="864096"/>
          </a:xfrm>
        </p:grpSpPr>
        <p:sp>
          <p:nvSpPr>
            <p:cNvPr id="110" name="メモ 109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12" name="グループ化 111"/>
          <p:cNvGrpSpPr/>
          <p:nvPr/>
        </p:nvGrpSpPr>
        <p:grpSpPr>
          <a:xfrm>
            <a:off x="5220072" y="1556792"/>
            <a:ext cx="792088" cy="864096"/>
            <a:chOff x="251520" y="1556792"/>
            <a:chExt cx="792088" cy="864096"/>
          </a:xfrm>
        </p:grpSpPr>
        <p:sp>
          <p:nvSpPr>
            <p:cNvPr id="113" name="メモ 11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15" name="グループ化 114"/>
          <p:cNvGrpSpPr/>
          <p:nvPr/>
        </p:nvGrpSpPr>
        <p:grpSpPr>
          <a:xfrm>
            <a:off x="4259585" y="1556792"/>
            <a:ext cx="792088" cy="864096"/>
            <a:chOff x="251520" y="1556792"/>
            <a:chExt cx="792088" cy="864096"/>
          </a:xfrm>
        </p:grpSpPr>
        <p:sp>
          <p:nvSpPr>
            <p:cNvPr id="116" name="メモ 115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18" name="直線矢印コネクタ 117"/>
          <p:cNvCxnSpPr>
            <a:stCxn id="111" idx="0"/>
          </p:cNvCxnSpPr>
          <p:nvPr/>
        </p:nvCxnSpPr>
        <p:spPr>
          <a:xfrm flipV="1">
            <a:off x="3671900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flipH="1" flipV="1">
            <a:off x="4632387" y="980728"/>
            <a:ext cx="11621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14" idx="0"/>
          </p:cNvCxnSpPr>
          <p:nvPr/>
        </p:nvCxnSpPr>
        <p:spPr>
          <a:xfrm flipH="1" flipV="1">
            <a:off x="5148064" y="980728"/>
            <a:ext cx="46805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1043608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1</a:t>
            </a:r>
            <a:endParaRPr kumimoji="1" lang="ja-JP" altLang="en-US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11960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2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308304" y="255561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3</a:t>
            </a:r>
            <a:endParaRPr kumimoji="1" lang="ja-JP" altLang="en-US" dirty="0"/>
          </a:p>
        </p:txBody>
      </p:sp>
      <p:grpSp>
        <p:nvGrpSpPr>
          <p:cNvPr id="141" name="グループ化 140"/>
          <p:cNvGrpSpPr/>
          <p:nvPr/>
        </p:nvGrpSpPr>
        <p:grpSpPr>
          <a:xfrm>
            <a:off x="6300192" y="1556792"/>
            <a:ext cx="792088" cy="864096"/>
            <a:chOff x="251520" y="1556792"/>
            <a:chExt cx="792088" cy="864096"/>
          </a:xfrm>
        </p:grpSpPr>
        <p:sp>
          <p:nvSpPr>
            <p:cNvPr id="142" name="メモ 14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44" name="グループ化 143"/>
          <p:cNvGrpSpPr/>
          <p:nvPr/>
        </p:nvGrpSpPr>
        <p:grpSpPr>
          <a:xfrm>
            <a:off x="8244408" y="1556792"/>
            <a:ext cx="792088" cy="864096"/>
            <a:chOff x="251520" y="1556792"/>
            <a:chExt cx="792088" cy="864096"/>
          </a:xfrm>
        </p:grpSpPr>
        <p:sp>
          <p:nvSpPr>
            <p:cNvPr id="145" name="メモ 14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7283921" y="1556792"/>
            <a:ext cx="792088" cy="864096"/>
            <a:chOff x="251520" y="1556792"/>
            <a:chExt cx="792088" cy="864096"/>
          </a:xfrm>
        </p:grpSpPr>
        <p:sp>
          <p:nvSpPr>
            <p:cNvPr id="148" name="メモ 147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50" name="直線矢印コネクタ 149"/>
          <p:cNvCxnSpPr>
            <a:stCxn id="143" idx="0"/>
          </p:cNvCxnSpPr>
          <p:nvPr/>
        </p:nvCxnSpPr>
        <p:spPr>
          <a:xfrm flipV="1">
            <a:off x="6696236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/>
          <p:nvPr/>
        </p:nvCxnSpPr>
        <p:spPr>
          <a:xfrm flipH="1" flipV="1">
            <a:off x="7656723" y="980728"/>
            <a:ext cx="11621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>
            <a:stCxn id="146" idx="0"/>
          </p:cNvCxnSpPr>
          <p:nvPr/>
        </p:nvCxnSpPr>
        <p:spPr>
          <a:xfrm flipH="1" flipV="1">
            <a:off x="8172400" y="980728"/>
            <a:ext cx="46805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角丸四角形 152"/>
          <p:cNvSpPr/>
          <p:nvPr/>
        </p:nvSpPr>
        <p:spPr>
          <a:xfrm>
            <a:off x="83120" y="4759052"/>
            <a:ext cx="7945263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テキスト ボックス 153"/>
          <p:cNvSpPr txBox="1"/>
          <p:nvPr/>
        </p:nvSpPr>
        <p:spPr>
          <a:xfrm rot="19920000">
            <a:off x="648550" y="1812509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2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 rot="19920000">
            <a:off x="3850602" y="1786133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 rot="19920000">
            <a:off x="6808860" y="1863445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ドーナツ 87"/>
          <p:cNvSpPr/>
          <p:nvPr/>
        </p:nvSpPr>
        <p:spPr>
          <a:xfrm>
            <a:off x="3516263" y="4835252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ドーナツ 88"/>
          <p:cNvSpPr/>
          <p:nvPr/>
        </p:nvSpPr>
        <p:spPr>
          <a:xfrm>
            <a:off x="4730874" y="4825727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0" name="ドーナツ 89"/>
          <p:cNvSpPr/>
          <p:nvPr/>
        </p:nvSpPr>
        <p:spPr>
          <a:xfrm>
            <a:off x="5974060" y="483106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3779912" y="263691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吹き出し 80"/>
          <p:cNvSpPr/>
          <p:nvPr/>
        </p:nvSpPr>
        <p:spPr>
          <a:xfrm>
            <a:off x="35496" y="116632"/>
            <a:ext cx="2952328" cy="2852936"/>
          </a:xfrm>
          <a:prstGeom prst="wedgeRoundRectCallout">
            <a:avLst>
              <a:gd name="adj1" fmla="val 63350"/>
              <a:gd name="adj2" fmla="val 668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84" name="角丸四角形吹き出し 83"/>
          <p:cNvSpPr/>
          <p:nvPr/>
        </p:nvSpPr>
        <p:spPr>
          <a:xfrm>
            <a:off x="3097932" y="116632"/>
            <a:ext cx="2952328" cy="2852936"/>
          </a:xfrm>
          <a:prstGeom prst="wedgeRoundRectCallout">
            <a:avLst>
              <a:gd name="adj1" fmla="val 8180"/>
              <a:gd name="adj2" fmla="val 628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6" y="116632"/>
            <a:ext cx="2952328" cy="2852936"/>
          </a:xfrm>
          <a:prstGeom prst="wedgeRoundRectCallout">
            <a:avLst>
              <a:gd name="adj1" fmla="val -41826"/>
              <a:gd name="adj2" fmla="val 678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043608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1</a:t>
            </a:r>
            <a:endParaRPr kumimoji="1" lang="ja-JP" altLang="en-US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11960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2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308304" y="255561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3</a:t>
            </a:r>
            <a:endParaRPr kumimoji="1" lang="ja-JP" altLang="en-US" dirty="0"/>
          </a:p>
        </p:txBody>
      </p:sp>
      <p:grpSp>
        <p:nvGrpSpPr>
          <p:cNvPr id="53" name="グループ化 140"/>
          <p:cNvGrpSpPr/>
          <p:nvPr/>
        </p:nvGrpSpPr>
        <p:grpSpPr>
          <a:xfrm>
            <a:off x="6732240" y="1556792"/>
            <a:ext cx="792088" cy="864096"/>
            <a:chOff x="251520" y="1556792"/>
            <a:chExt cx="792088" cy="864096"/>
          </a:xfrm>
        </p:grpSpPr>
        <p:sp>
          <p:nvSpPr>
            <p:cNvPr id="142" name="メモ 14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56" name="グループ化 146"/>
          <p:cNvGrpSpPr/>
          <p:nvPr/>
        </p:nvGrpSpPr>
        <p:grpSpPr>
          <a:xfrm>
            <a:off x="7884368" y="1556792"/>
            <a:ext cx="792088" cy="864096"/>
            <a:chOff x="251520" y="1556792"/>
            <a:chExt cx="792088" cy="864096"/>
          </a:xfrm>
        </p:grpSpPr>
        <p:sp>
          <p:nvSpPr>
            <p:cNvPr id="148" name="メモ 147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50" name="直線矢印コネクタ 149"/>
          <p:cNvCxnSpPr>
            <a:stCxn id="143" idx="0"/>
          </p:cNvCxnSpPr>
          <p:nvPr/>
        </p:nvCxnSpPr>
        <p:spPr>
          <a:xfrm flipV="1">
            <a:off x="7128284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>
            <a:stCxn id="149" idx="0"/>
          </p:cNvCxnSpPr>
          <p:nvPr/>
        </p:nvCxnSpPr>
        <p:spPr>
          <a:xfrm flipH="1" flipV="1">
            <a:off x="7884368" y="980728"/>
            <a:ext cx="39604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テキスト ボックス 107"/>
          <p:cNvSpPr txBox="1"/>
          <p:nvPr/>
        </p:nvSpPr>
        <p:spPr>
          <a:xfrm rot="19903414">
            <a:off x="690654" y="166907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Not Found</a:t>
            </a:r>
            <a:endParaRPr kumimoji="1" lang="ja-JP" altLang="en-US" sz="2000" b="1" dirty="0"/>
          </a:p>
        </p:txBody>
      </p:sp>
      <p:sp>
        <p:nvSpPr>
          <p:cNvPr id="109" name="テキスト ボックス 108"/>
          <p:cNvSpPr txBox="1"/>
          <p:nvPr/>
        </p:nvSpPr>
        <p:spPr>
          <a:xfrm rot="19903414">
            <a:off x="3952736" y="166907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Not Found</a:t>
            </a:r>
            <a:endParaRPr kumimoji="1" lang="ja-JP" altLang="en-US" sz="2000" b="1" dirty="0"/>
          </a:p>
        </p:txBody>
      </p:sp>
      <p:sp>
        <p:nvSpPr>
          <p:cNvPr id="120" name="テキスト ボックス 119"/>
          <p:cNvSpPr txBox="1"/>
          <p:nvPr/>
        </p:nvSpPr>
        <p:spPr>
          <a:xfrm rot="19920000">
            <a:off x="6808860" y="1863445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0" name="表 49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54" name="角丸四角形 53"/>
          <p:cNvSpPr/>
          <p:nvPr/>
        </p:nvSpPr>
        <p:spPr>
          <a:xfrm>
            <a:off x="83120" y="5128617"/>
            <a:ext cx="7945263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79512" y="334396"/>
            <a:ext cx="8784976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&lt;IF, b(), c(), END-IF&gt;</a:t>
            </a:r>
            <a:endParaRPr kumimoji="1" lang="ja-JP" altLang="en-US" sz="2400" dirty="0"/>
          </a:p>
        </p:txBody>
      </p:sp>
      <p:sp>
        <p:nvSpPr>
          <p:cNvPr id="59" name="角丸四角形 58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加算記号 43"/>
          <p:cNvSpPr/>
          <p:nvPr/>
        </p:nvSpPr>
        <p:spPr>
          <a:xfrm rot="2707709">
            <a:off x="3437207" y="5162861"/>
            <a:ext cx="504056" cy="459432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加算記号 47"/>
          <p:cNvSpPr/>
          <p:nvPr/>
        </p:nvSpPr>
        <p:spPr>
          <a:xfrm rot="2707709">
            <a:off x="4661343" y="5162861"/>
            <a:ext cx="504056" cy="459432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ドーナツ 48"/>
          <p:cNvSpPr/>
          <p:nvPr/>
        </p:nvSpPr>
        <p:spPr>
          <a:xfrm>
            <a:off x="5974060" y="521015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3779912" y="263691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吹き出し 80"/>
          <p:cNvSpPr/>
          <p:nvPr/>
        </p:nvSpPr>
        <p:spPr>
          <a:xfrm>
            <a:off x="35496" y="116632"/>
            <a:ext cx="2952328" cy="2852936"/>
          </a:xfrm>
          <a:prstGeom prst="wedgeRoundRectCallout">
            <a:avLst>
              <a:gd name="adj1" fmla="val 63350"/>
              <a:gd name="adj2" fmla="val 668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84" name="角丸四角形吹き出し 83"/>
          <p:cNvSpPr/>
          <p:nvPr/>
        </p:nvSpPr>
        <p:spPr>
          <a:xfrm>
            <a:off x="3097932" y="116632"/>
            <a:ext cx="2952328" cy="2852936"/>
          </a:xfrm>
          <a:prstGeom prst="wedgeRoundRectCallout">
            <a:avLst>
              <a:gd name="adj1" fmla="val 8180"/>
              <a:gd name="adj2" fmla="val 628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6" y="116632"/>
            <a:ext cx="2952328" cy="2852936"/>
          </a:xfrm>
          <a:prstGeom prst="wedgeRoundRectCallout">
            <a:avLst>
              <a:gd name="adj1" fmla="val -41826"/>
              <a:gd name="adj2" fmla="val 678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043608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1</a:t>
            </a:r>
            <a:endParaRPr kumimoji="1" lang="ja-JP" altLang="en-US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11960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2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308304" y="255561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3</a:t>
            </a:r>
            <a:endParaRPr kumimoji="1" lang="ja-JP" altLang="en-US" dirty="0"/>
          </a:p>
        </p:txBody>
      </p:sp>
      <p:grpSp>
        <p:nvGrpSpPr>
          <p:cNvPr id="82" name="グループ化 140"/>
          <p:cNvGrpSpPr/>
          <p:nvPr/>
        </p:nvGrpSpPr>
        <p:grpSpPr>
          <a:xfrm>
            <a:off x="3635896" y="1556792"/>
            <a:ext cx="792088" cy="864096"/>
            <a:chOff x="251520" y="1556792"/>
            <a:chExt cx="792088" cy="864096"/>
          </a:xfrm>
        </p:grpSpPr>
        <p:sp>
          <p:nvSpPr>
            <p:cNvPr id="83" name="メモ 8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88" name="グループ化 146"/>
          <p:cNvGrpSpPr/>
          <p:nvPr/>
        </p:nvGrpSpPr>
        <p:grpSpPr>
          <a:xfrm>
            <a:off x="4788024" y="1556792"/>
            <a:ext cx="792088" cy="864096"/>
            <a:chOff x="251520" y="1556792"/>
            <a:chExt cx="792088" cy="864096"/>
          </a:xfrm>
        </p:grpSpPr>
        <p:sp>
          <p:nvSpPr>
            <p:cNvPr id="89" name="メモ 88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91" name="直線矢印コネクタ 90"/>
          <p:cNvCxnSpPr>
            <a:stCxn id="87" idx="0"/>
          </p:cNvCxnSpPr>
          <p:nvPr/>
        </p:nvCxnSpPr>
        <p:spPr>
          <a:xfrm flipV="1">
            <a:off x="4031940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90" idx="0"/>
          </p:cNvCxnSpPr>
          <p:nvPr/>
        </p:nvCxnSpPr>
        <p:spPr>
          <a:xfrm flipH="1" flipV="1">
            <a:off x="4788024" y="980728"/>
            <a:ext cx="39604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グループ化 104"/>
          <p:cNvGrpSpPr/>
          <p:nvPr/>
        </p:nvGrpSpPr>
        <p:grpSpPr>
          <a:xfrm>
            <a:off x="6300192" y="1556792"/>
            <a:ext cx="792088" cy="864096"/>
            <a:chOff x="251520" y="1556792"/>
            <a:chExt cx="792088" cy="864096"/>
          </a:xfrm>
        </p:grpSpPr>
        <p:sp>
          <p:nvSpPr>
            <p:cNvPr id="106" name="メモ 105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8244408" y="1556792"/>
            <a:ext cx="792088" cy="864096"/>
            <a:chOff x="251520" y="1556792"/>
            <a:chExt cx="792088" cy="864096"/>
          </a:xfrm>
        </p:grpSpPr>
        <p:sp>
          <p:nvSpPr>
            <p:cNvPr id="111" name="メモ 110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7283921" y="1556792"/>
            <a:ext cx="792088" cy="864096"/>
            <a:chOff x="251520" y="1556792"/>
            <a:chExt cx="792088" cy="864096"/>
          </a:xfrm>
        </p:grpSpPr>
        <p:sp>
          <p:nvSpPr>
            <p:cNvPr id="115" name="メモ 114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17" name="直線矢印コネクタ 116"/>
          <p:cNvCxnSpPr>
            <a:stCxn id="107" idx="0"/>
          </p:cNvCxnSpPr>
          <p:nvPr/>
        </p:nvCxnSpPr>
        <p:spPr>
          <a:xfrm flipV="1">
            <a:off x="6696236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flipH="1" flipV="1">
            <a:off x="7656723" y="980728"/>
            <a:ext cx="11621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113" idx="0"/>
          </p:cNvCxnSpPr>
          <p:nvPr/>
        </p:nvCxnSpPr>
        <p:spPr>
          <a:xfrm flipH="1" flipV="1">
            <a:off x="8172400" y="980728"/>
            <a:ext cx="46805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グループ化 119"/>
          <p:cNvGrpSpPr/>
          <p:nvPr/>
        </p:nvGrpSpPr>
        <p:grpSpPr>
          <a:xfrm>
            <a:off x="64071" y="1556792"/>
            <a:ext cx="792088" cy="864096"/>
            <a:chOff x="251520" y="1556792"/>
            <a:chExt cx="792088" cy="864096"/>
          </a:xfrm>
        </p:grpSpPr>
        <p:sp>
          <p:nvSpPr>
            <p:cNvPr id="121" name="メモ 120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1528614" y="1556792"/>
            <a:ext cx="792088" cy="864096"/>
            <a:chOff x="251520" y="1556792"/>
            <a:chExt cx="792088" cy="864096"/>
          </a:xfrm>
        </p:grpSpPr>
        <p:sp>
          <p:nvSpPr>
            <p:cNvPr id="124" name="メモ 123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C {</a:t>
              </a:r>
            </a:p>
            <a:p>
              <a:r>
                <a:rPr lang="en-US" altLang="ja-JP" sz="1000" dirty="0" smtClean="0"/>
                <a:t>  void c()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789484" y="1556792"/>
            <a:ext cx="792088" cy="864096"/>
            <a:chOff x="251520" y="1556792"/>
            <a:chExt cx="792088" cy="864096"/>
          </a:xfrm>
        </p:grpSpPr>
        <p:sp>
          <p:nvSpPr>
            <p:cNvPr id="127" name="メモ 126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29" name="直線矢印コネクタ 128"/>
          <p:cNvCxnSpPr>
            <a:stCxn id="122" idx="0"/>
          </p:cNvCxnSpPr>
          <p:nvPr/>
        </p:nvCxnSpPr>
        <p:spPr>
          <a:xfrm flipV="1">
            <a:off x="460115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>
            <a:stCxn id="128" idx="0"/>
          </p:cNvCxnSpPr>
          <p:nvPr/>
        </p:nvCxnSpPr>
        <p:spPr>
          <a:xfrm flipV="1">
            <a:off x="1185528" y="980728"/>
            <a:ext cx="7410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25" idx="0"/>
          </p:cNvCxnSpPr>
          <p:nvPr/>
        </p:nvCxnSpPr>
        <p:spPr>
          <a:xfrm flipH="1" flipV="1">
            <a:off x="1835696" y="980728"/>
            <a:ext cx="88962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グループ化 131"/>
          <p:cNvGrpSpPr/>
          <p:nvPr/>
        </p:nvGrpSpPr>
        <p:grpSpPr>
          <a:xfrm>
            <a:off x="2258219" y="1556792"/>
            <a:ext cx="792088" cy="864096"/>
            <a:chOff x="251520" y="1556792"/>
            <a:chExt cx="792088" cy="864096"/>
          </a:xfrm>
        </p:grpSpPr>
        <p:sp>
          <p:nvSpPr>
            <p:cNvPr id="133" name="メモ 13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D {</a:t>
              </a:r>
            </a:p>
            <a:p>
              <a:r>
                <a:rPr lang="en-US" altLang="ja-JP" sz="1000" dirty="0" smtClean="0"/>
                <a:t>  void d()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41" name="直線矢印コネクタ 140"/>
          <p:cNvCxnSpPr>
            <a:stCxn id="134" idx="0"/>
          </p:cNvCxnSpPr>
          <p:nvPr/>
        </p:nvCxnSpPr>
        <p:spPr>
          <a:xfrm flipH="1" flipV="1">
            <a:off x="2339752" y="980728"/>
            <a:ext cx="314511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146"/>
          <p:cNvSpPr txBox="1"/>
          <p:nvPr/>
        </p:nvSpPr>
        <p:spPr>
          <a:xfrm rot="19920000">
            <a:off x="648550" y="1812509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 rot="19920000">
            <a:off x="3850602" y="1786133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 rot="19920000">
            <a:off x="6808860" y="1863445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表 92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4" name="テキスト ボックス 93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96" name="角丸四角形 95"/>
          <p:cNvSpPr/>
          <p:nvPr/>
        </p:nvSpPr>
        <p:spPr>
          <a:xfrm>
            <a:off x="83120" y="5498182"/>
            <a:ext cx="7945263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79512" y="334396"/>
            <a:ext cx="8784976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&lt;a()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IF, d(), ELSE, c(), END-IF&gt;</a:t>
            </a:r>
            <a:endParaRPr kumimoji="1" lang="ja-JP" altLang="en-US" sz="2400" dirty="0"/>
          </a:p>
        </p:txBody>
      </p:sp>
      <p:sp>
        <p:nvSpPr>
          <p:cNvPr id="100" name="角丸四角形 99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3" name="ドーナツ 72"/>
          <p:cNvSpPr/>
          <p:nvPr/>
        </p:nvSpPr>
        <p:spPr>
          <a:xfrm>
            <a:off x="5974060" y="5579715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ドーナツ 75"/>
          <p:cNvSpPr/>
          <p:nvPr/>
        </p:nvSpPr>
        <p:spPr>
          <a:xfrm>
            <a:off x="4730874" y="558924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ドーナツ 78"/>
          <p:cNvSpPr/>
          <p:nvPr/>
        </p:nvSpPr>
        <p:spPr>
          <a:xfrm>
            <a:off x="3525788" y="558924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Coding Patterns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83357"/>
            <a:ext cx="449999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F</a:t>
            </a:r>
            <a:r>
              <a:rPr kumimoji="1" lang="en-US" altLang="ja-JP" dirty="0" smtClean="0"/>
              <a:t>requent sequence of </a:t>
            </a:r>
            <a:r>
              <a:rPr kumimoji="1" lang="en-US" altLang="ja-JP" b="1" u="sng" dirty="0" smtClean="0"/>
              <a:t>call elements</a:t>
            </a:r>
            <a:r>
              <a:rPr kumimoji="1" lang="en-US" altLang="ja-JP" dirty="0" smtClean="0"/>
              <a:t> and </a:t>
            </a:r>
            <a:r>
              <a:rPr kumimoji="1" lang="en-US" altLang="ja-JP" b="1" u="sng" dirty="0" smtClean="0"/>
              <a:t>control elements</a:t>
            </a:r>
          </a:p>
          <a:p>
            <a:pPr lvl="1"/>
            <a:r>
              <a:rPr lang="en-US" altLang="ja-JP" dirty="0" smtClean="0"/>
              <a:t>Call element</a:t>
            </a:r>
          </a:p>
          <a:p>
            <a:pPr lvl="2"/>
            <a:r>
              <a:rPr lang="en-US" altLang="ja-JP" dirty="0" smtClean="0"/>
              <a:t>Method call element</a:t>
            </a:r>
          </a:p>
          <a:p>
            <a:pPr lvl="2"/>
            <a:r>
              <a:rPr lang="en-US" altLang="ja-JP" dirty="0" smtClean="0"/>
              <a:t>Constructor call element</a:t>
            </a:r>
          </a:p>
          <a:p>
            <a:pPr lvl="1"/>
            <a:r>
              <a:rPr kumimoji="1" lang="en-US" altLang="ja-JP" dirty="0" smtClean="0"/>
              <a:t>Control element</a:t>
            </a:r>
          </a:p>
          <a:p>
            <a:pPr lvl="2"/>
            <a:r>
              <a:rPr lang="en-US" altLang="ja-JP" dirty="0" smtClean="0"/>
              <a:t>IF, END-IF</a:t>
            </a:r>
          </a:p>
          <a:p>
            <a:pPr lvl="2"/>
            <a:r>
              <a:rPr lang="en-US" altLang="ja-JP" dirty="0" smtClean="0"/>
              <a:t>LOOP, END-LOOP</a:t>
            </a:r>
            <a:br>
              <a:rPr lang="en-US" altLang="ja-JP" dirty="0" smtClean="0"/>
            </a:br>
            <a:r>
              <a:rPr lang="en-US" altLang="ja-JP" dirty="0" smtClean="0"/>
              <a:t>etc…</a:t>
            </a:r>
            <a:endParaRPr kumimoji="1" lang="en-US" altLang="ja-JP" dirty="0" smtClean="0"/>
          </a:p>
          <a:p>
            <a:r>
              <a:rPr lang="en-US" altLang="ja-JP" dirty="0" smtClean="0"/>
              <a:t>Implement a particular kind of concerns</a:t>
            </a:r>
            <a:endParaRPr kumimoji="1" lang="en-US" altLang="ja-JP" dirty="0" smtClean="0"/>
          </a:p>
          <a:p>
            <a:pPr lvl="1"/>
            <a:r>
              <a:rPr lang="en-US" altLang="ja-JP" sz="2400" dirty="0" smtClean="0"/>
              <a:t>spread around source code</a:t>
            </a:r>
          </a:p>
          <a:p>
            <a:pPr lvl="1"/>
            <a:endParaRPr kumimoji="1"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021" y="1483568"/>
            <a:ext cx="5021979" cy="48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5571480" y="6237312"/>
            <a:ext cx="15928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J</a:t>
            </a:r>
            <a:r>
              <a:rPr kumimoji="1" lang="en-US" altLang="ja-JP" sz="1200" dirty="0" err="1" smtClean="0"/>
              <a:t>HotDraw</a:t>
            </a:r>
            <a:r>
              <a:rPr kumimoji="1" lang="en-US" altLang="ja-JP" sz="1200" dirty="0" smtClean="0"/>
              <a:t> Ver. 5.4b1</a:t>
            </a:r>
            <a:endParaRPr kumimoji="1" lang="ja-JP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Tracking Coding Patterns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3779912" y="263691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5856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99992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2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724128" y="299695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</a:t>
            </a:r>
            <a:r>
              <a:rPr lang="en-US" altLang="ja-JP" dirty="0" smtClean="0"/>
              <a:t>. 3</a:t>
            </a:r>
            <a:endParaRPr kumimoji="1" lang="ja-JP" altLang="en-US" dirty="0"/>
          </a:p>
        </p:txBody>
      </p:sp>
      <p:grpSp>
        <p:nvGrpSpPr>
          <p:cNvPr id="45" name="グループ化 66"/>
          <p:cNvGrpSpPr/>
          <p:nvPr/>
        </p:nvGrpSpPr>
        <p:grpSpPr>
          <a:xfrm>
            <a:off x="4644008" y="3356992"/>
            <a:ext cx="504056" cy="576064"/>
            <a:chOff x="7020272" y="-1683568"/>
            <a:chExt cx="648072" cy="792088"/>
          </a:xfrm>
        </p:grpSpPr>
        <p:sp>
          <p:nvSpPr>
            <p:cNvPr id="68" name="メモ 67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6" name="グループ化 69"/>
          <p:cNvGrpSpPr/>
          <p:nvPr/>
        </p:nvGrpSpPr>
        <p:grpSpPr>
          <a:xfrm>
            <a:off x="5868144" y="3356992"/>
            <a:ext cx="504056" cy="576064"/>
            <a:chOff x="7020272" y="-1683568"/>
            <a:chExt cx="648072" cy="792088"/>
          </a:xfrm>
        </p:grpSpPr>
        <p:sp>
          <p:nvSpPr>
            <p:cNvPr id="71" name="メモ 70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grpSp>
        <p:nvGrpSpPr>
          <p:cNvPr id="47" name="グループ化 72"/>
          <p:cNvGrpSpPr/>
          <p:nvPr/>
        </p:nvGrpSpPr>
        <p:grpSpPr>
          <a:xfrm>
            <a:off x="3419872" y="3356992"/>
            <a:ext cx="504056" cy="576064"/>
            <a:chOff x="7020272" y="-1683568"/>
            <a:chExt cx="648072" cy="792088"/>
          </a:xfrm>
        </p:grpSpPr>
        <p:sp>
          <p:nvSpPr>
            <p:cNvPr id="74" name="メモ 73"/>
            <p:cNvSpPr/>
            <p:nvPr/>
          </p:nvSpPr>
          <p:spPr>
            <a:xfrm>
              <a:off x="7020272" y="-1683568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7044920" y="-1470376"/>
              <a:ext cx="615041" cy="380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.</a:t>
              </a:r>
              <a:r>
                <a:rPr lang="en-US" altLang="ja-JP" sz="1200" dirty="0" smtClean="0"/>
                <a:t>xml</a:t>
              </a:r>
              <a:endParaRPr kumimoji="1" lang="ja-JP" altLang="en-US" sz="1200" dirty="0"/>
            </a:p>
          </p:txBody>
        </p:sp>
      </p:grpSp>
      <p:sp>
        <p:nvSpPr>
          <p:cNvPr id="77" name="右矢印 76"/>
          <p:cNvSpPr/>
          <p:nvPr/>
        </p:nvSpPr>
        <p:spPr>
          <a:xfrm rot="5400000">
            <a:off x="4695459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rot="5400000">
            <a:off x="3471322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右矢印 79"/>
          <p:cNvSpPr/>
          <p:nvPr/>
        </p:nvSpPr>
        <p:spPr>
          <a:xfrm rot="5400000">
            <a:off x="5919595" y="3953614"/>
            <a:ext cx="381731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角丸四角形吹き出し 80"/>
          <p:cNvSpPr/>
          <p:nvPr/>
        </p:nvSpPr>
        <p:spPr>
          <a:xfrm>
            <a:off x="35496" y="116632"/>
            <a:ext cx="2952328" cy="2852936"/>
          </a:xfrm>
          <a:prstGeom prst="wedgeRoundRectCallout">
            <a:avLst>
              <a:gd name="adj1" fmla="val 63350"/>
              <a:gd name="adj2" fmla="val 668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V</a:t>
            </a:r>
            <a:endParaRPr kumimoji="1" lang="ja-JP" altLang="en-US" dirty="0"/>
          </a:p>
        </p:txBody>
      </p:sp>
      <p:sp>
        <p:nvSpPr>
          <p:cNvPr id="84" name="角丸四角形吹き出し 83"/>
          <p:cNvSpPr/>
          <p:nvPr/>
        </p:nvSpPr>
        <p:spPr>
          <a:xfrm>
            <a:off x="3097932" y="116632"/>
            <a:ext cx="2952328" cy="2852936"/>
          </a:xfrm>
          <a:prstGeom prst="wedgeRoundRectCallout">
            <a:avLst>
              <a:gd name="adj1" fmla="val 8180"/>
              <a:gd name="adj2" fmla="val 6285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6" y="116632"/>
            <a:ext cx="2952328" cy="2852936"/>
          </a:xfrm>
          <a:prstGeom prst="wedgeRoundRectCallout">
            <a:avLst>
              <a:gd name="adj1" fmla="val -41826"/>
              <a:gd name="adj2" fmla="val 678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043608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1</a:t>
            </a:r>
            <a:endParaRPr kumimoji="1" lang="ja-JP" altLang="en-US" dirty="0"/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211960" y="2564904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2</a:t>
            </a:r>
            <a:endParaRPr kumimoji="1" lang="ja-JP" altLang="en-US" dirty="0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7308304" y="2555612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 3</a:t>
            </a:r>
            <a:endParaRPr kumimoji="1" lang="ja-JP" altLang="en-US" dirty="0"/>
          </a:p>
        </p:txBody>
      </p:sp>
      <p:grpSp>
        <p:nvGrpSpPr>
          <p:cNvPr id="48" name="グループ化 140"/>
          <p:cNvGrpSpPr/>
          <p:nvPr/>
        </p:nvGrpSpPr>
        <p:grpSpPr>
          <a:xfrm>
            <a:off x="6732240" y="1556792"/>
            <a:ext cx="792088" cy="864096"/>
            <a:chOff x="251520" y="1556792"/>
            <a:chExt cx="792088" cy="864096"/>
          </a:xfrm>
        </p:grpSpPr>
        <p:sp>
          <p:nvSpPr>
            <p:cNvPr id="142" name="メモ 141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49" name="グループ化 146"/>
          <p:cNvGrpSpPr/>
          <p:nvPr/>
        </p:nvGrpSpPr>
        <p:grpSpPr>
          <a:xfrm>
            <a:off x="7884368" y="1556792"/>
            <a:ext cx="792088" cy="864096"/>
            <a:chOff x="251520" y="1556792"/>
            <a:chExt cx="792088" cy="864096"/>
          </a:xfrm>
        </p:grpSpPr>
        <p:sp>
          <p:nvSpPr>
            <p:cNvPr id="148" name="メモ 147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150" name="直線矢印コネクタ 149"/>
          <p:cNvCxnSpPr>
            <a:stCxn id="143" idx="0"/>
          </p:cNvCxnSpPr>
          <p:nvPr/>
        </p:nvCxnSpPr>
        <p:spPr>
          <a:xfrm flipV="1">
            <a:off x="7128284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>
            <a:stCxn id="149" idx="0"/>
          </p:cNvCxnSpPr>
          <p:nvPr/>
        </p:nvCxnSpPr>
        <p:spPr>
          <a:xfrm flipH="1" flipV="1">
            <a:off x="7884368" y="980728"/>
            <a:ext cx="39604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 rot="19903414">
            <a:off x="3952736" y="166907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Not Found</a:t>
            </a:r>
            <a:endParaRPr kumimoji="1" lang="ja-JP" altLang="en-US" sz="2000" b="1" dirty="0"/>
          </a:p>
        </p:txBody>
      </p:sp>
      <p:grpSp>
        <p:nvGrpSpPr>
          <p:cNvPr id="82" name="グループ化 140"/>
          <p:cNvGrpSpPr/>
          <p:nvPr/>
        </p:nvGrpSpPr>
        <p:grpSpPr>
          <a:xfrm>
            <a:off x="539552" y="1556792"/>
            <a:ext cx="792088" cy="864096"/>
            <a:chOff x="251520" y="1556792"/>
            <a:chExt cx="792088" cy="864096"/>
          </a:xfrm>
        </p:grpSpPr>
        <p:sp>
          <p:nvSpPr>
            <p:cNvPr id="83" name="メモ 82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A {</a:t>
              </a:r>
            </a:p>
            <a:p>
              <a:r>
                <a:rPr lang="en-US" altLang="ja-JP" sz="1000" dirty="0" smtClean="0"/>
                <a:t>  void a()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grpSp>
        <p:nvGrpSpPr>
          <p:cNvPr id="88" name="グループ化 146"/>
          <p:cNvGrpSpPr/>
          <p:nvPr/>
        </p:nvGrpSpPr>
        <p:grpSpPr>
          <a:xfrm>
            <a:off x="1691680" y="1556792"/>
            <a:ext cx="792088" cy="864096"/>
            <a:chOff x="251520" y="1556792"/>
            <a:chExt cx="792088" cy="864096"/>
          </a:xfrm>
        </p:grpSpPr>
        <p:sp>
          <p:nvSpPr>
            <p:cNvPr id="89" name="メモ 88"/>
            <p:cNvSpPr/>
            <p:nvPr/>
          </p:nvSpPr>
          <p:spPr>
            <a:xfrm>
              <a:off x="251520" y="1556792"/>
              <a:ext cx="720080" cy="864096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251520" y="1556792"/>
              <a:ext cx="79208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/>
                <a:t>class B{</a:t>
              </a:r>
            </a:p>
            <a:p>
              <a:r>
                <a:rPr lang="en-US" altLang="ja-JP" sz="1000" dirty="0" smtClean="0"/>
                <a:t>  void b() {</a:t>
              </a:r>
            </a:p>
            <a:p>
              <a:r>
                <a:rPr lang="en-US" altLang="ja-JP" sz="1000" dirty="0" smtClean="0"/>
                <a:t>      …</a:t>
              </a:r>
              <a:endParaRPr kumimoji="1" lang="en-US" altLang="ja-JP" sz="1000" dirty="0" smtClean="0"/>
            </a:p>
            <a:p>
              <a:r>
                <a:rPr lang="en-US" altLang="ja-JP" sz="1000" dirty="0" smtClean="0"/>
                <a:t>  }</a:t>
              </a:r>
            </a:p>
            <a:p>
              <a:r>
                <a:rPr kumimoji="1" lang="en-US" altLang="ja-JP" sz="1000" dirty="0" smtClean="0"/>
                <a:t>}</a:t>
              </a:r>
              <a:endParaRPr kumimoji="1" lang="ja-JP" altLang="en-US" sz="1000" dirty="0"/>
            </a:p>
          </p:txBody>
        </p:sp>
      </p:grpSp>
      <p:cxnSp>
        <p:nvCxnSpPr>
          <p:cNvPr id="91" name="直線矢印コネクタ 90"/>
          <p:cNvCxnSpPr>
            <a:stCxn id="87" idx="0"/>
          </p:cNvCxnSpPr>
          <p:nvPr/>
        </p:nvCxnSpPr>
        <p:spPr>
          <a:xfrm flipV="1">
            <a:off x="935596" y="980728"/>
            <a:ext cx="324036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>
            <a:stCxn id="90" idx="0"/>
          </p:cNvCxnSpPr>
          <p:nvPr/>
        </p:nvCxnSpPr>
        <p:spPr>
          <a:xfrm flipH="1" flipV="1">
            <a:off x="1691680" y="980728"/>
            <a:ext cx="396044" cy="576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/>
          <p:cNvSpPr txBox="1"/>
          <p:nvPr/>
        </p:nvSpPr>
        <p:spPr>
          <a:xfrm rot="19920000">
            <a:off x="648550" y="1812509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2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 rot="19920000">
            <a:off x="6808860" y="1863445"/>
            <a:ext cx="1580882" cy="40011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2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 instances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0" name="表 49"/>
          <p:cNvGraphicFramePr>
            <a:graphicFrameLocks noGrp="1"/>
          </p:cNvGraphicFramePr>
          <p:nvPr/>
        </p:nvGraphicFramePr>
        <p:xfrm>
          <a:off x="199576" y="4455120"/>
          <a:ext cx="77568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</a:t>
                      </a:r>
                      <a:r>
                        <a:rPr kumimoji="1" lang="en-US" altLang="ja-JP" sz="1800" i="1" baseline="0" dirty="0" smtClean="0"/>
                        <a:t> 1</a:t>
                      </a:r>
                      <a:endParaRPr kumimoji="1" lang="ja-JP" altLang="en-US" sz="1800" i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2</a:t>
                      </a:r>
                      <a:endParaRPr kumimoji="1" lang="ja-JP" altLang="en-US" sz="1800" i="1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i="1" dirty="0" smtClean="0"/>
                        <a:t>Ver. 3</a:t>
                      </a:r>
                      <a:endParaRPr kumimoji="1" lang="ja-JP" altLang="en-US" sz="1800" i="1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Life-span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b()&gt;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&lt;IF, b(),</a:t>
                      </a:r>
                      <a:r>
                        <a:rPr kumimoji="1" lang="en-US" altLang="ja-JP" sz="1400" baseline="0" dirty="0" smtClean="0"/>
                        <a:t>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&lt;a(),</a:t>
                      </a:r>
                      <a:r>
                        <a:rPr kumimoji="1" lang="en-US" altLang="ja-JP" sz="1400" baseline="0" dirty="0" smtClean="0"/>
                        <a:t> IF, d(), ELSE, c(), END-IF&gt;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&lt;d(),</a:t>
                      </a:r>
                      <a:r>
                        <a:rPr kumimoji="1" lang="en-US" altLang="ja-JP" sz="1400" baseline="0" dirty="0" smtClean="0"/>
                        <a:t> e(), f()&gt;</a:t>
                      </a:r>
                      <a:endParaRPr kumimoji="1" lang="ja-JP" altLang="en-US" sz="14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</a:t>
                      </a:r>
                      <a:endParaRPr kumimoji="1" lang="ja-JP" altLang="en-US" sz="18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</a:t>
                      </a:r>
                      <a:endParaRPr kumimoji="1" lang="ja-JP" altLang="en-US" sz="1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テキスト ボックス 50"/>
          <p:cNvSpPr txBox="1"/>
          <p:nvPr/>
        </p:nvSpPr>
        <p:spPr>
          <a:xfrm>
            <a:off x="251520" y="4509120"/>
            <a:ext cx="92845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Pattern</a:t>
            </a:r>
            <a:endParaRPr kumimoji="1" lang="ja-JP" altLang="en-US" dirty="0" smtClean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33253" y="4412729"/>
            <a:ext cx="9541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Version</a:t>
            </a:r>
            <a:endParaRPr kumimoji="1" lang="ja-JP" altLang="en-US" dirty="0" smtClean="0"/>
          </a:p>
        </p:txBody>
      </p:sp>
      <p:sp>
        <p:nvSpPr>
          <p:cNvPr id="53" name="角丸四角形 52"/>
          <p:cNvSpPr/>
          <p:nvPr/>
        </p:nvSpPr>
        <p:spPr>
          <a:xfrm>
            <a:off x="83120" y="5877272"/>
            <a:ext cx="7945263" cy="50405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79512" y="334396"/>
            <a:ext cx="8784976" cy="64633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 smtClean="0"/>
              <a:t>&lt;d()</a:t>
            </a:r>
            <a:r>
              <a:rPr kumimoji="1" lang="en-US" altLang="ja-JP" sz="2400" dirty="0" smtClean="0"/>
              <a:t>, </a:t>
            </a:r>
            <a:r>
              <a:rPr lang="en-US" altLang="ja-JP" sz="2400" dirty="0" smtClean="0"/>
              <a:t>e(), f()&gt;</a:t>
            </a:r>
            <a:endParaRPr kumimoji="1" lang="ja-JP" altLang="en-US" sz="2400" dirty="0"/>
          </a:p>
        </p:txBody>
      </p:sp>
      <p:sp>
        <p:nvSpPr>
          <p:cNvPr id="56" name="角丸四角形 55"/>
          <p:cNvSpPr/>
          <p:nvPr/>
        </p:nvSpPr>
        <p:spPr>
          <a:xfrm>
            <a:off x="3851920" y="3450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加算記号 56"/>
          <p:cNvSpPr/>
          <p:nvPr/>
        </p:nvSpPr>
        <p:spPr>
          <a:xfrm rot="2707709">
            <a:off x="4661343" y="5897177"/>
            <a:ext cx="504056" cy="459432"/>
          </a:xfrm>
          <a:prstGeom prst="mathPlus">
            <a:avLst>
              <a:gd name="adj1" fmla="val 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ドーナツ 57"/>
          <p:cNvSpPr/>
          <p:nvPr/>
        </p:nvSpPr>
        <p:spPr>
          <a:xfrm>
            <a:off x="5974060" y="594928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ドーナツ 58"/>
          <p:cNvSpPr/>
          <p:nvPr/>
        </p:nvSpPr>
        <p:spPr>
          <a:xfrm>
            <a:off x="3525788" y="5949280"/>
            <a:ext cx="360040" cy="36004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Target applications</a:t>
            </a:r>
          </a:p>
          <a:p>
            <a:pPr lvl="1">
              <a:buNone/>
            </a:pPr>
            <a:r>
              <a:rPr kumimoji="1" lang="en-US" altLang="ja-JP" sz="2000" dirty="0" smtClean="0"/>
              <a:t>download source archive of release versions from project web sites</a:t>
            </a:r>
          </a:p>
          <a:p>
            <a:pPr lvl="1"/>
            <a:r>
              <a:rPr lang="en-US" altLang="ja-JP" sz="2000" dirty="0" err="1" smtClean="0"/>
              <a:t>dnsjava</a:t>
            </a:r>
            <a:endParaRPr lang="en-US" altLang="ja-JP" sz="2000" dirty="0" smtClean="0"/>
          </a:p>
          <a:p>
            <a:pPr lvl="2">
              <a:buNone/>
            </a:pPr>
            <a:r>
              <a:rPr lang="en-US" altLang="ja-JP" sz="1800" b="1" dirty="0" smtClean="0"/>
              <a:t>Version</a:t>
            </a:r>
            <a:r>
              <a:rPr lang="en-US" altLang="ja-JP" sz="1800" dirty="0" smtClean="0"/>
              <a:t>: 0.1 to 2.0.1 (51 versions)</a:t>
            </a:r>
          </a:p>
          <a:p>
            <a:pPr lvl="1"/>
            <a:r>
              <a:rPr kumimoji="1" lang="en-US" altLang="ja-JP" sz="2000" dirty="0" err="1" smtClean="0"/>
              <a:t>JmDNS</a:t>
            </a:r>
            <a:endParaRPr kumimoji="1" lang="en-US" altLang="ja-JP" sz="2000" dirty="0" smtClean="0"/>
          </a:p>
          <a:p>
            <a:pPr lvl="2">
              <a:buNone/>
            </a:pPr>
            <a:r>
              <a:rPr kumimoji="1" lang="en-US" altLang="ja-JP" sz="1800" b="1" dirty="0" smtClean="0"/>
              <a:t>Version</a:t>
            </a:r>
            <a:r>
              <a:rPr kumimoji="1" lang="en-US" altLang="ja-JP" sz="1800" dirty="0" smtClean="0"/>
              <a:t>: 0.2 to 3.4.1 (20 versions)</a:t>
            </a:r>
          </a:p>
          <a:p>
            <a:pPr lvl="2"/>
            <a:endParaRPr kumimoji="1" lang="en-US" altLang="ja-JP" sz="1800" dirty="0" smtClean="0"/>
          </a:p>
          <a:p>
            <a:r>
              <a:rPr kumimoji="1" lang="en-US" altLang="ja-JP" sz="2400" dirty="0" smtClean="0"/>
              <a:t>Pattern mining </a:t>
            </a:r>
            <a:r>
              <a:rPr lang="en-US" altLang="ja-JP" sz="2400" dirty="0" smtClean="0"/>
              <a:t>p</a:t>
            </a:r>
            <a:r>
              <a:rPr kumimoji="1" lang="en-US" altLang="ja-JP" sz="2400" dirty="0" smtClean="0"/>
              <a:t>arameters</a:t>
            </a:r>
          </a:p>
          <a:p>
            <a:pPr lvl="1"/>
            <a:r>
              <a:rPr lang="en-US" altLang="ja-JP" sz="2000" dirty="0" smtClean="0"/>
              <a:t>Minimum length: 2</a:t>
            </a:r>
          </a:p>
          <a:p>
            <a:pPr lvl="2"/>
            <a:r>
              <a:rPr lang="en-US" altLang="ja-JP" sz="1600" dirty="0" smtClean="0"/>
              <a:t>Threshold of the number of elements of a pattern sequence</a:t>
            </a:r>
          </a:p>
          <a:p>
            <a:pPr lvl="1"/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inimum support: 2</a:t>
            </a:r>
          </a:p>
          <a:p>
            <a:pPr lvl="2"/>
            <a:r>
              <a:rPr lang="en-US" altLang="ja-JP" sz="1600" dirty="0" smtClean="0"/>
              <a:t>Threshold of the number of pattern instances</a:t>
            </a:r>
            <a:endParaRPr kumimoji="1" lang="en-US" altLang="ja-JP" sz="1600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of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LOC and the number of patterns</a:t>
            </a:r>
          </a:p>
          <a:p>
            <a:pPr lvl="1"/>
            <a:r>
              <a:rPr lang="en-US" altLang="ja-JP" dirty="0" smtClean="0"/>
              <a:t>Figure 2 and Figure 3</a:t>
            </a:r>
          </a:p>
          <a:p>
            <a:r>
              <a:rPr lang="en-US" altLang="ja-JP" dirty="0" smtClean="0"/>
              <a:t>D</a:t>
            </a:r>
            <a:r>
              <a:rPr kumimoji="1" lang="en-US" altLang="ja-JP" dirty="0" smtClean="0"/>
              <a:t>istribution of life-span</a:t>
            </a:r>
          </a:p>
          <a:p>
            <a:pPr lvl="1"/>
            <a:r>
              <a:rPr lang="en-US" altLang="ja-JP" dirty="0" smtClean="0"/>
              <a:t>Figure 4 and Figure 5</a:t>
            </a:r>
            <a:endParaRPr kumimoji="1" lang="en-US" altLang="ja-JP" dirty="0" smtClean="0"/>
          </a:p>
          <a:p>
            <a:r>
              <a:rPr lang="en-US" altLang="ja-JP" dirty="0" smtClean="0"/>
              <a:t>Distribution of life-span and pattern length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Figure 6 and Figure 7</a:t>
            </a:r>
          </a:p>
          <a:p>
            <a:r>
              <a:rPr lang="en-US" altLang="ja-JP" dirty="0" smtClean="0"/>
              <a:t>Show sample code of patterns with longest life-span</a:t>
            </a:r>
          </a:p>
          <a:p>
            <a:pPr lvl="1"/>
            <a:r>
              <a:rPr lang="en-US" altLang="ja-JP" dirty="0" smtClean="0"/>
              <a:t>P</a:t>
            </a:r>
            <a:r>
              <a:rPr kumimoji="1" lang="en-US" altLang="ja-JP" dirty="0" smtClean="0"/>
              <a:t>icked up from Table III and Table IV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LOC and the Number of Patterns</a:t>
            </a:r>
            <a:br>
              <a:rPr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 err="1" smtClean="0"/>
              <a:t>dnsjava</a:t>
            </a:r>
            <a:r>
              <a:rPr lang="en-US" altLang="ja-JP" dirty="0" smtClean="0"/>
              <a:t> (Figure 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684165"/>
            <a:ext cx="8229600" cy="2625155"/>
          </a:xfrm>
        </p:spPr>
        <p:txBody>
          <a:bodyPr>
            <a:normAutofit fontScale="92500"/>
          </a:bodyPr>
          <a:lstStyle/>
          <a:p>
            <a:r>
              <a:rPr lang="en-US" altLang="ja-JP" sz="2800" dirty="0" smtClean="0"/>
              <a:t>51 versions</a:t>
            </a:r>
          </a:p>
          <a:p>
            <a:r>
              <a:rPr lang="en-US" altLang="ja-JP" sz="2800" dirty="0" smtClean="0"/>
              <a:t>5,084 LOC to 33,330 LOC</a:t>
            </a:r>
          </a:p>
          <a:p>
            <a:r>
              <a:rPr lang="en-US" altLang="ja-JP" sz="2800" dirty="0" smtClean="0"/>
              <a:t>512 to 4,405 patterns (in single version)</a:t>
            </a:r>
          </a:p>
          <a:p>
            <a:r>
              <a:rPr lang="en-US" altLang="ja-JP" sz="2800" dirty="0" smtClean="0"/>
              <a:t>17,284 patterns in total (no duplication)</a:t>
            </a:r>
          </a:p>
          <a:p>
            <a:r>
              <a:rPr lang="en-US" altLang="ja-JP" sz="2800" dirty="0" smtClean="0"/>
              <a:t>The correlation coefficients (LOC &amp; #Pattern): </a:t>
            </a:r>
            <a:r>
              <a:rPr kumimoji="1" lang="en-US" altLang="ja-JP" sz="2800" dirty="0" smtClean="0"/>
              <a:t>0.912</a:t>
            </a:r>
            <a:endParaRPr kumimoji="1" lang="ja-JP" altLang="en-US" sz="28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2" y="1669157"/>
            <a:ext cx="999172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111102" y="1495817"/>
            <a:ext cx="50045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LOC</a:t>
            </a:r>
            <a:endParaRPr kumimoji="1" lang="ja-JP" altLang="en-US" sz="1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79047" y="1495817"/>
            <a:ext cx="76495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#Pattern</a:t>
            </a:r>
            <a:endParaRPr kumimoji="1" lang="ja-JP" altLang="en-US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3584049"/>
            <a:ext cx="69557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Version</a:t>
            </a:r>
            <a:endParaRPr kumimoji="1" lang="ja-JP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LOC and the Number of Patterns</a:t>
            </a:r>
            <a:br>
              <a:rPr lang="en-US" altLang="ja-JP" dirty="0" smtClean="0"/>
            </a:br>
            <a:r>
              <a:rPr lang="en-US" altLang="ja-JP" dirty="0" smtClean="0"/>
              <a:t>in </a:t>
            </a:r>
            <a:r>
              <a:rPr lang="en-US" altLang="ja-JP" dirty="0" err="1" smtClean="0"/>
              <a:t>JmDNS</a:t>
            </a:r>
            <a:r>
              <a:rPr lang="en-US" altLang="ja-JP" dirty="0" smtClean="0"/>
              <a:t> (Figure 3)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46856" y="4077071"/>
            <a:ext cx="8229600" cy="2232249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20 versions</a:t>
            </a:r>
          </a:p>
          <a:p>
            <a:r>
              <a:rPr lang="en-US" altLang="ja-JP" dirty="0" smtClean="0"/>
              <a:t>3,408 LOC to 17,252 LOC</a:t>
            </a:r>
          </a:p>
          <a:p>
            <a:r>
              <a:rPr lang="en-US" altLang="ja-JP" dirty="0" smtClean="0"/>
              <a:t>237 to 2,419 patterns (in single version)</a:t>
            </a:r>
          </a:p>
          <a:p>
            <a:r>
              <a:rPr lang="en-US" altLang="ja-JP" dirty="0" smtClean="0"/>
              <a:t>8,625 patterns in total (no duplication)</a:t>
            </a:r>
          </a:p>
          <a:p>
            <a:r>
              <a:rPr lang="en-US" altLang="ja-JP" dirty="0" smtClean="0"/>
              <a:t>The correlation coefficients (LOC &amp; #Pattern): 0.721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219" y="1438647"/>
            <a:ext cx="5191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2258452" y="2156779"/>
            <a:ext cx="369332" cy="408125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/>
              <a:t>LOC</a:t>
            </a:r>
            <a:endParaRPr kumimoji="1" lang="ja-JP" altLang="en-US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2060848"/>
            <a:ext cx="369332" cy="67262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/>
              <a:t>#Pattern</a:t>
            </a:r>
            <a:endParaRPr kumimoji="1" lang="ja-JP" altLang="en-US" sz="1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08473" y="3944089"/>
            <a:ext cx="69557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Version</a:t>
            </a:r>
            <a:endParaRPr kumimoji="1" lang="ja-JP" alt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Life-span of Patterns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in </a:t>
            </a:r>
            <a:r>
              <a:rPr kumimoji="1" lang="en-US" altLang="ja-JP" sz="3600" dirty="0" err="1" smtClean="0"/>
              <a:t>dnsjava</a:t>
            </a:r>
            <a:r>
              <a:rPr kumimoji="1" lang="en-US" altLang="ja-JP" sz="3600" dirty="0" smtClean="0"/>
              <a:t> (Figure 4)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756" y="1484784"/>
            <a:ext cx="8840748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1081708" y="1484784"/>
            <a:ext cx="0" cy="41764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吹き出し 9"/>
          <p:cNvSpPr/>
          <p:nvPr/>
        </p:nvSpPr>
        <p:spPr>
          <a:xfrm>
            <a:off x="1691680" y="1844824"/>
            <a:ext cx="1656184" cy="720080"/>
          </a:xfrm>
          <a:prstGeom prst="wedgeRoundRectCallout">
            <a:avLst>
              <a:gd name="adj1" fmla="val -86071"/>
              <a:gd name="adj2" fmla="val 1989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Median: 3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8777039" y="5229200"/>
            <a:ext cx="288032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635896" y="4149080"/>
            <a:ext cx="5040560" cy="720080"/>
          </a:xfrm>
          <a:prstGeom prst="wedgeRoundRectCallout">
            <a:avLst>
              <a:gd name="adj1" fmla="val 53532"/>
              <a:gd name="adj2" fmla="val 112300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14 patterns appear in all versions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(Table III)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23928" y="58052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ife-span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36512" y="3140968"/>
            <a:ext cx="461665" cy="11823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/>
              <a:t>Frequency</a:t>
            </a:r>
            <a:endParaRPr kumimoji="1" lang="ja-JP" altLang="en-US" dirty="0"/>
          </a:p>
        </p:txBody>
      </p:sp>
      <p:sp>
        <p:nvSpPr>
          <p:cNvPr id="15" name="左右矢印 14"/>
          <p:cNvSpPr/>
          <p:nvPr/>
        </p:nvSpPr>
        <p:spPr>
          <a:xfrm>
            <a:off x="3897556" y="3088384"/>
            <a:ext cx="2088232" cy="48463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73820" y="3120322"/>
            <a:ext cx="1808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1"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table Pattern</a:t>
            </a:r>
            <a:endParaRPr kumimoji="1" lang="ja-JP" altLang="en-US" sz="20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19672" y="3120322"/>
            <a:ext cx="21338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Uns</a:t>
            </a:r>
            <a:r>
              <a:rPr kumimoji="1"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table </a:t>
            </a:r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Pattern</a:t>
            </a:r>
            <a:endParaRPr kumimoji="1" lang="ja-JP" altLang="en-US" sz="20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8144" y="1628800"/>
            <a:ext cx="30600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Total 17,284 patterns</a:t>
            </a:r>
            <a:endParaRPr kumimoji="1" lang="ja-JP" altLang="en-US" sz="2400" u="sng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44356" y="2060848"/>
            <a:ext cx="20858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in 51 versions</a:t>
            </a:r>
            <a:endParaRPr kumimoji="1" lang="ja-JP" alt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Life-span of Patterns</a:t>
            </a:r>
            <a:br>
              <a:rPr lang="en-US" altLang="ja-JP" sz="3600" dirty="0" smtClean="0"/>
            </a:br>
            <a:r>
              <a:rPr lang="en-US" altLang="ja-JP" sz="3600" dirty="0" smtClean="0"/>
              <a:t>in </a:t>
            </a:r>
            <a:r>
              <a:rPr lang="en-US" altLang="ja-JP" sz="3600" dirty="0" err="1" smtClean="0"/>
              <a:t>JmDNS</a:t>
            </a:r>
            <a:r>
              <a:rPr lang="en-US" altLang="ja-JP" sz="3600" dirty="0" smtClean="0"/>
              <a:t> (Figure 5)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68959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角丸四角形吹き出し 9"/>
          <p:cNvSpPr/>
          <p:nvPr/>
        </p:nvSpPr>
        <p:spPr>
          <a:xfrm>
            <a:off x="2483768" y="2348880"/>
            <a:ext cx="1440160" cy="576064"/>
          </a:xfrm>
          <a:prstGeom prst="wedgeRoundRectCallout">
            <a:avLst>
              <a:gd name="adj1" fmla="val -105302"/>
              <a:gd name="adj2" fmla="val -766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Median: 2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020272" y="5157192"/>
            <a:ext cx="504056" cy="79208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3779912" y="4005064"/>
            <a:ext cx="4896544" cy="864096"/>
          </a:xfrm>
          <a:prstGeom prst="wedgeRoundRectCallout">
            <a:avLst>
              <a:gd name="adj1" fmla="val 21279"/>
              <a:gd name="adj2" fmla="val 87135"/>
              <a:gd name="adj3" fmla="val 16667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21 patterns appear in all versions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(Table IV)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672630" y="1988840"/>
            <a:ext cx="0" cy="36724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923928" y="580526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Life-span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919" y="3331681"/>
            <a:ext cx="461665" cy="11823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ja-JP" dirty="0" smtClean="0"/>
              <a:t>Frequency</a:t>
            </a:r>
            <a:endParaRPr kumimoji="1" lang="ja-JP" altLang="en-US" dirty="0"/>
          </a:p>
        </p:txBody>
      </p:sp>
      <p:sp>
        <p:nvSpPr>
          <p:cNvPr id="14" name="左右矢印 13"/>
          <p:cNvSpPr/>
          <p:nvPr/>
        </p:nvSpPr>
        <p:spPr>
          <a:xfrm>
            <a:off x="4427984" y="3232400"/>
            <a:ext cx="1008112" cy="484632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08104" y="3284984"/>
            <a:ext cx="18085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1"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table Pattern</a:t>
            </a:r>
            <a:endParaRPr kumimoji="1" lang="ja-JP" altLang="en-US" sz="20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4116" y="3284984"/>
            <a:ext cx="21338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Uns</a:t>
            </a:r>
            <a:r>
              <a:rPr kumimoji="1"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table </a:t>
            </a:r>
            <a:r>
              <a:rPr lang="en-US" altLang="ja-JP" sz="2000" u="sng" dirty="0" smtClean="0">
                <a:solidFill>
                  <a:schemeClr val="accent2">
                    <a:lumMod val="75000"/>
                  </a:schemeClr>
                </a:solidFill>
              </a:rPr>
              <a:t>Pattern</a:t>
            </a:r>
            <a:endParaRPr kumimoji="1" lang="ja-JP" altLang="en-US" sz="2000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58165" y="2132856"/>
            <a:ext cx="28884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Total 8,625 patterns</a:t>
            </a:r>
            <a:endParaRPr kumimoji="1" lang="ja-JP" altLang="en-US" sz="2400" u="sng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60180" y="2535287"/>
            <a:ext cx="20858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in 20 versions</a:t>
            </a:r>
            <a:endParaRPr kumimoji="1" lang="ja-JP" altLang="en-US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Life-span of Patterns</a:t>
            </a:r>
            <a:endParaRPr kumimoji="1" lang="ja-JP" altLang="en-US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>
          <a:xfrm>
            <a:off x="179512" y="1600201"/>
            <a:ext cx="8795320" cy="3124944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dnsjava</a:t>
            </a:r>
            <a:r>
              <a:rPr lang="en-US" altLang="ja-JP" dirty="0" smtClean="0"/>
              <a:t> (51 versions)</a:t>
            </a:r>
          </a:p>
          <a:p>
            <a:pPr lvl="1"/>
            <a:r>
              <a:rPr lang="en-US" altLang="ja-JP" dirty="0" smtClean="0"/>
              <a:t>A half of coding pattern disappeared within 3 versions (median is 3)</a:t>
            </a:r>
          </a:p>
          <a:p>
            <a:pPr lvl="1"/>
            <a:endParaRPr lang="en-US" altLang="ja-JP" dirty="0" smtClean="0"/>
          </a:p>
          <a:p>
            <a:r>
              <a:rPr kumimoji="1" lang="en-US" altLang="ja-JP" dirty="0" err="1" smtClean="0"/>
              <a:t>JmDNS</a:t>
            </a:r>
            <a:r>
              <a:rPr kumimoji="1" lang="en-US" altLang="ja-JP" dirty="0" smtClean="0"/>
              <a:t> (20 versions)</a:t>
            </a:r>
          </a:p>
          <a:p>
            <a:pPr lvl="1"/>
            <a:r>
              <a:rPr kumimoji="1" lang="en-US" altLang="ja-JP" dirty="0" smtClean="0"/>
              <a:t>A half of coding pattern disappeared within 2 v</a:t>
            </a:r>
            <a:r>
              <a:rPr lang="en-US" altLang="ja-JP" dirty="0" smtClean="0"/>
              <a:t>ersions (median is 2)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024" y="4800054"/>
            <a:ext cx="838944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Life-span of coding pattern tends to be short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Life-span and Pattern Length </a:t>
            </a:r>
            <a:br>
              <a:rPr kumimoji="1" lang="en-US" altLang="ja-JP" sz="3600" dirty="0" smtClean="0"/>
            </a:br>
            <a:r>
              <a:rPr lang="en-US" altLang="ja-JP" sz="3600" dirty="0" err="1" smtClean="0"/>
              <a:t>dnsjava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(Figure 6)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317451"/>
            <a:ext cx="8543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3851920" y="4697760"/>
            <a:ext cx="4392488" cy="1899592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No Patterns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843808" y="1556792"/>
            <a:ext cx="936104" cy="266429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668344" y="4365104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3923928" y="1700808"/>
            <a:ext cx="4176464" cy="504056"/>
          </a:xfrm>
          <a:prstGeom prst="wedgeRoundRectCallout">
            <a:avLst>
              <a:gd name="adj1" fmla="val -53014"/>
              <a:gd name="adj2" fmla="val 17426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Coding patterns with short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life-span include a small number of elements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499992" y="2996952"/>
            <a:ext cx="4176464" cy="504056"/>
          </a:xfrm>
          <a:prstGeom prst="wedgeRoundRectCallout">
            <a:avLst>
              <a:gd name="adj1" fmla="val 31825"/>
              <a:gd name="adj2" fmla="val 22717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Coding patterns with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long life-span have short pattern length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 rot="19969005">
            <a:off x="858857" y="4772684"/>
            <a:ext cx="1385068" cy="8595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吹き出し 13"/>
          <p:cNvSpPr/>
          <p:nvPr/>
        </p:nvSpPr>
        <p:spPr>
          <a:xfrm>
            <a:off x="971600" y="1772816"/>
            <a:ext cx="1800200" cy="1944216"/>
          </a:xfrm>
          <a:prstGeom prst="wedgeRoundRectCallout">
            <a:avLst>
              <a:gd name="adj1" fmla="val -24097"/>
              <a:gd name="adj2" fmla="val 10795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Coding patterns includes a large number of elements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survive only a short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Life-span and Pattern Length</a:t>
            </a:r>
            <a:br>
              <a:rPr kumimoji="1" lang="en-US" altLang="ja-JP" sz="3600" dirty="0" smtClean="0"/>
            </a:br>
            <a:r>
              <a:rPr lang="en-US" altLang="ja-JP" sz="3600" dirty="0" err="1" smtClean="0"/>
              <a:t>JmDNS</a:t>
            </a:r>
            <a:r>
              <a:rPr kumimoji="1" lang="en-US" altLang="ja-JP" sz="3600" dirty="0" smtClean="0"/>
              <a:t> (Figure 7)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1" y="1367211"/>
            <a:ext cx="9044743" cy="52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 rot="20538737">
            <a:off x="2068150" y="5159707"/>
            <a:ext cx="4423424" cy="90516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No Patterns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1763688" y="3068960"/>
            <a:ext cx="4176464" cy="504056"/>
          </a:xfrm>
          <a:prstGeom prst="wedgeRoundRectCallout">
            <a:avLst>
              <a:gd name="adj1" fmla="val 93631"/>
              <a:gd name="adj2" fmla="val 17615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Coding patterns with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long life-span have short pattern length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812360" y="3933056"/>
            <a:ext cx="1152128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444208" y="1412776"/>
            <a:ext cx="1152128" cy="25202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1115616" y="1844824"/>
            <a:ext cx="4176464" cy="504056"/>
          </a:xfrm>
          <a:prstGeom prst="wedgeRoundRectCallout">
            <a:avLst>
              <a:gd name="adj1" fmla="val 78807"/>
              <a:gd name="adj2" fmla="val 2875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 lot of patterns with short life-span include a small number of elements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 rot="20603825">
            <a:off x="841185" y="5287441"/>
            <a:ext cx="2136344" cy="45526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1115616" y="3861048"/>
            <a:ext cx="3096344" cy="936104"/>
          </a:xfrm>
          <a:prstGeom prst="wedgeRoundRectCallout">
            <a:avLst>
              <a:gd name="adj1" fmla="val -24958"/>
              <a:gd name="adj2" fmla="val 10185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Coding patterns includes a large number of elements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survive only a short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Previous Research </a:t>
            </a:r>
            <a:r>
              <a:rPr kumimoji="1" lang="en-US" altLang="ja-JP" sz="2800" dirty="0" smtClean="0"/>
              <a:t>[1]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7688" y="1600200"/>
            <a:ext cx="8686800" cy="26928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Extracted coding patterns from 5 applications</a:t>
            </a:r>
          </a:p>
          <a:p>
            <a:r>
              <a:rPr lang="en-US" altLang="ja-JP" dirty="0" smtClean="0"/>
              <a:t>Coding pattern type</a:t>
            </a:r>
          </a:p>
          <a:p>
            <a:pPr lvl="1"/>
            <a:r>
              <a:rPr kumimoji="1" lang="en-US" altLang="ja-JP" dirty="0" smtClean="0"/>
              <a:t>API usage patterns</a:t>
            </a:r>
            <a:endParaRPr lang="en-US" altLang="ja-JP" dirty="0"/>
          </a:p>
          <a:p>
            <a:pPr lvl="1"/>
            <a:r>
              <a:rPr lang="en-US" altLang="ja-JP" dirty="0" smtClean="0"/>
              <a:t>Application-specific Patterns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5415607"/>
            <a:ext cx="8352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[1] T. </a:t>
            </a:r>
            <a:r>
              <a:rPr lang="en-US" altLang="ja-JP" sz="1200" dirty="0" err="1" smtClean="0"/>
              <a:t>Ishio</a:t>
            </a:r>
            <a:r>
              <a:rPr lang="en-US" altLang="ja-JP" sz="1200" dirty="0" smtClean="0"/>
              <a:t>, H. Date, T. Miyake, and K. Inoue, “Mining coding patterns to detect crosscutting concerns in java programs,”</a:t>
            </a:r>
          </a:p>
          <a:p>
            <a:r>
              <a:rPr lang="en-US" altLang="ja-JP" sz="1200" dirty="0" smtClean="0"/>
              <a:t>     in </a:t>
            </a:r>
            <a:r>
              <a:rPr lang="en-US" altLang="ja-JP" sz="1200" i="1" dirty="0" smtClean="0"/>
              <a:t>Proceedings of the 15th Working Conference on Reverse </a:t>
            </a:r>
            <a:r>
              <a:rPr lang="en-GB" altLang="ja-JP" sz="1200" i="1" dirty="0" smtClean="0"/>
              <a:t>Engineering, 2008, pp. 123–132.</a:t>
            </a:r>
            <a:endParaRPr kumimoji="1" lang="ja-JP" altLang="en-US" sz="1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4293096"/>
            <a:ext cx="7920880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Coding patterns are candidates of reusable code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Stable Patterns in </a:t>
            </a:r>
            <a:r>
              <a:rPr lang="en-US" altLang="ja-JP" dirty="0" err="1" smtClean="0"/>
              <a:t>dnsjava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8814497" cy="351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340768"/>
            <a:ext cx="5962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角丸四角形 7"/>
          <p:cNvSpPr/>
          <p:nvPr/>
        </p:nvSpPr>
        <p:spPr>
          <a:xfrm>
            <a:off x="107504" y="2314972"/>
            <a:ext cx="2304256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07504" y="2780928"/>
            <a:ext cx="8892480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07504" y="5047084"/>
            <a:ext cx="6192688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メモ 8"/>
          <p:cNvSpPr/>
          <p:nvPr/>
        </p:nvSpPr>
        <p:spPr>
          <a:xfrm>
            <a:off x="251520" y="1988840"/>
            <a:ext cx="7380312" cy="4248472"/>
          </a:xfrm>
          <a:prstGeom prst="foldedCorner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Stable Pattern </a:t>
            </a:r>
            <a:r>
              <a:rPr kumimoji="1" lang="en-US" altLang="ja-JP" dirty="0" smtClean="0"/>
              <a:t>in </a:t>
            </a:r>
            <a:r>
              <a:rPr kumimoji="1" lang="en-US" altLang="ja-JP" dirty="0" err="1" smtClean="0"/>
              <a:t>dnsjava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Application-specific pattern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319" y="2060848"/>
            <a:ext cx="6359433" cy="39703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altLang="ja-JP" dirty="0" smtClean="0"/>
              <a:t>public </a:t>
            </a:r>
            <a:r>
              <a:rPr lang="en-GB" altLang="ja-JP" dirty="0" err="1" smtClean="0"/>
              <a:t>SetResponse</a:t>
            </a:r>
            <a:endParaRPr lang="en-GB" altLang="ja-JP" dirty="0" smtClean="0"/>
          </a:p>
          <a:p>
            <a:r>
              <a:rPr lang="en-GB" altLang="ja-JP" dirty="0" err="1" smtClean="0"/>
              <a:t>addMessage</a:t>
            </a:r>
            <a:r>
              <a:rPr lang="en-GB" altLang="ja-JP" dirty="0" smtClean="0"/>
              <a:t>(Message in) {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boolean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isAuth</a:t>
            </a:r>
            <a:r>
              <a:rPr lang="en-GB" altLang="ja-JP" dirty="0" smtClean="0"/>
              <a:t> = </a:t>
            </a:r>
            <a:r>
              <a:rPr lang="en-GB" altLang="ja-JP" dirty="0" err="1" smtClean="0"/>
              <a:t>in.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getHeader</a:t>
            </a:r>
            <a:r>
              <a:rPr lang="en-GB" altLang="ja-JP" u="sng" dirty="0" smtClean="0">
                <a:solidFill>
                  <a:srgbClr val="FF0000"/>
                </a:solidFill>
              </a:rPr>
              <a:t>()</a:t>
            </a:r>
            <a:r>
              <a:rPr lang="en-GB" altLang="ja-JP" dirty="0" smtClean="0"/>
              <a:t>.</a:t>
            </a:r>
            <a:r>
              <a:rPr lang="en-GB" altLang="ja-JP" dirty="0" err="1" smtClean="0"/>
              <a:t>getFlag</a:t>
            </a:r>
            <a:r>
              <a:rPr lang="en-GB" altLang="ja-JP" dirty="0" smtClean="0"/>
              <a:t>(</a:t>
            </a:r>
            <a:r>
              <a:rPr lang="en-GB" altLang="ja-JP" dirty="0" err="1" smtClean="0"/>
              <a:t>Flags.AA</a:t>
            </a:r>
            <a:r>
              <a:rPr lang="en-GB" altLang="ja-JP" dirty="0" smtClean="0"/>
              <a:t>);</a:t>
            </a:r>
          </a:p>
          <a:p>
            <a:r>
              <a:rPr lang="en-GB" altLang="ja-JP" dirty="0" smtClean="0"/>
              <a:t>	Record question = </a:t>
            </a:r>
            <a:r>
              <a:rPr lang="en-GB" altLang="ja-JP" dirty="0" err="1" smtClean="0"/>
              <a:t>in.getQuestion</a:t>
            </a:r>
            <a:r>
              <a:rPr lang="en-GB" altLang="ja-JP" dirty="0" smtClean="0"/>
              <a:t>();</a:t>
            </a:r>
          </a:p>
          <a:p>
            <a:r>
              <a:rPr lang="en-GB" altLang="ja-JP" dirty="0" smtClean="0"/>
              <a:t>	Name </a:t>
            </a:r>
            <a:r>
              <a:rPr lang="en-GB" altLang="ja-JP" dirty="0" err="1" smtClean="0"/>
              <a:t>qname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Name </a:t>
            </a:r>
            <a:r>
              <a:rPr lang="en-GB" altLang="ja-JP" dirty="0" err="1" smtClean="0"/>
              <a:t>curname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int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qtype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int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qclass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int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cred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int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rcode</a:t>
            </a:r>
            <a:r>
              <a:rPr lang="en-GB" altLang="ja-JP" dirty="0" smtClean="0"/>
              <a:t> = </a:t>
            </a:r>
            <a:r>
              <a:rPr lang="en-GB" altLang="ja-JP" dirty="0" err="1" smtClean="0"/>
              <a:t>in.getHeader</a:t>
            </a:r>
            <a:r>
              <a:rPr lang="en-GB" altLang="ja-JP" dirty="0" smtClean="0"/>
              <a:t>().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getRcode</a:t>
            </a:r>
            <a:r>
              <a:rPr lang="en-GB" altLang="ja-JP" u="sng" dirty="0" smtClean="0">
                <a:solidFill>
                  <a:srgbClr val="FF0000"/>
                </a:solidFill>
              </a:rPr>
              <a:t>()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boolean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haveAnswer</a:t>
            </a:r>
            <a:r>
              <a:rPr lang="en-GB" altLang="ja-JP" dirty="0" smtClean="0"/>
              <a:t> = false;</a:t>
            </a:r>
          </a:p>
          <a:p>
            <a:r>
              <a:rPr lang="en-GB" altLang="ja-JP" dirty="0" smtClean="0"/>
              <a:t>               ...</a:t>
            </a:r>
          </a:p>
          <a:p>
            <a:r>
              <a:rPr lang="en-GB" altLang="ja-JP" dirty="0" smtClean="0"/>
              <a:t>}</a:t>
            </a:r>
          </a:p>
          <a:p>
            <a:endParaRPr kumimoji="1" lang="ja-JP" altLang="en-US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78896" y="6156012"/>
            <a:ext cx="3429208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ja-JP" dirty="0" err="1" smtClean="0"/>
              <a:t>org.xbill.DNS.Cache</a:t>
            </a:r>
            <a:r>
              <a:rPr lang="en-GB" altLang="ja-JP" dirty="0" smtClean="0"/>
              <a:t> (ver. 2.0.1)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1556792"/>
            <a:ext cx="54425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getHeader</a:t>
            </a:r>
            <a:r>
              <a:rPr kumimoji="1" lang="en-US" altLang="ja-JP" dirty="0" smtClean="0"/>
              <a:t>(), </a:t>
            </a:r>
            <a:r>
              <a:rPr kumimoji="1" lang="en-US" altLang="ja-JP" dirty="0" err="1" smtClean="0"/>
              <a:t>getRcode</a:t>
            </a:r>
            <a:r>
              <a:rPr kumimoji="1" lang="en-US" altLang="ja-JP" dirty="0" smtClean="0"/>
              <a:t>()&gt; </a:t>
            </a:r>
            <a:r>
              <a:rPr lang="en-US" altLang="ja-JP" dirty="0" smtClean="0"/>
              <a:t>5 instances in ver. 2.0.1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Stable </a:t>
            </a:r>
            <a:r>
              <a:rPr lang="en-US" altLang="ja-JP" dirty="0" smtClean="0"/>
              <a:t>P</a:t>
            </a:r>
            <a:r>
              <a:rPr kumimoji="1" lang="en-US" altLang="ja-JP" dirty="0" smtClean="0"/>
              <a:t>attern in </a:t>
            </a:r>
            <a:r>
              <a:rPr kumimoji="1" lang="en-US" altLang="ja-JP" dirty="0" err="1" smtClean="0"/>
              <a:t>dnsjava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Object generation pattern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323528" y="2563749"/>
            <a:ext cx="6696744" cy="3673563"/>
          </a:xfrm>
          <a:prstGeom prst="foldedCorner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492896"/>
            <a:ext cx="659026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dirty="0" smtClean="0"/>
              <a:t>private void</a:t>
            </a:r>
          </a:p>
          <a:p>
            <a:r>
              <a:rPr lang="en-GB" altLang="ja-JP" dirty="0" err="1" smtClean="0"/>
              <a:t>findResolvConf</a:t>
            </a:r>
            <a:r>
              <a:rPr lang="en-GB" altLang="ja-JP" dirty="0" smtClean="0"/>
              <a:t>(String file) {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InputStream</a:t>
            </a:r>
            <a:r>
              <a:rPr lang="en-GB" altLang="ja-JP" dirty="0" smtClean="0"/>
              <a:t> in = null;</a:t>
            </a:r>
          </a:p>
          <a:p>
            <a:r>
              <a:rPr lang="en-GB" altLang="ja-JP" dirty="0" smtClean="0"/>
              <a:t>	try {</a:t>
            </a:r>
          </a:p>
          <a:p>
            <a:r>
              <a:rPr lang="en-GB" altLang="ja-JP" dirty="0" smtClean="0"/>
              <a:t>		in = new </a:t>
            </a:r>
            <a:r>
              <a:rPr lang="en-GB" altLang="ja-JP" dirty="0" err="1" smtClean="0"/>
              <a:t>FileInputStream</a:t>
            </a:r>
            <a:r>
              <a:rPr lang="en-GB" altLang="ja-JP" dirty="0" smtClean="0"/>
              <a:t>(file);</a:t>
            </a:r>
          </a:p>
          <a:p>
            <a:r>
              <a:rPr lang="en-GB" altLang="ja-JP" dirty="0" smtClean="0"/>
              <a:t>	}</a:t>
            </a:r>
          </a:p>
          <a:p>
            <a:r>
              <a:rPr lang="en-GB" altLang="ja-JP" dirty="0" smtClean="0"/>
              <a:t>	catch (</a:t>
            </a:r>
            <a:r>
              <a:rPr lang="en-GB" altLang="ja-JP" dirty="0" err="1" smtClean="0"/>
              <a:t>FileNotFoundException</a:t>
            </a:r>
            <a:r>
              <a:rPr lang="en-GB" altLang="ja-JP" dirty="0" smtClean="0"/>
              <a:t> e) {</a:t>
            </a:r>
          </a:p>
          <a:p>
            <a:r>
              <a:rPr lang="en-GB" altLang="ja-JP" dirty="0" smtClean="0"/>
              <a:t>		return;</a:t>
            </a:r>
          </a:p>
          <a:p>
            <a:r>
              <a:rPr lang="en-GB" altLang="ja-JP" dirty="0" smtClean="0"/>
              <a:t>	}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InputStreamReader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isr</a:t>
            </a:r>
            <a:r>
              <a:rPr lang="en-GB" altLang="ja-JP" dirty="0" smtClean="0"/>
              <a:t> = </a:t>
            </a:r>
            <a:r>
              <a:rPr lang="en-GB" altLang="ja-JP" u="sng" dirty="0" smtClean="0">
                <a:solidFill>
                  <a:srgbClr val="FF0000"/>
                </a:solidFill>
              </a:rPr>
              <a:t>new 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InputStreamReader</a:t>
            </a:r>
            <a:r>
              <a:rPr lang="en-GB" altLang="ja-JP" u="sng" dirty="0" smtClean="0">
                <a:solidFill>
                  <a:srgbClr val="FF0000"/>
                </a:solidFill>
              </a:rPr>
              <a:t>(in)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	</a:t>
            </a:r>
            <a:r>
              <a:rPr lang="en-GB" altLang="ja-JP" dirty="0" err="1" smtClean="0"/>
              <a:t>BufferedReader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br</a:t>
            </a:r>
            <a:r>
              <a:rPr lang="en-GB" altLang="ja-JP" dirty="0" smtClean="0"/>
              <a:t> = </a:t>
            </a:r>
            <a:r>
              <a:rPr lang="en-GB" altLang="ja-JP" u="sng" dirty="0" smtClean="0">
                <a:solidFill>
                  <a:srgbClr val="FF0000"/>
                </a:solidFill>
              </a:rPr>
              <a:t>new 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BufferedReader</a:t>
            </a:r>
            <a:r>
              <a:rPr lang="en-GB" altLang="ja-JP" u="sng" dirty="0" smtClean="0">
                <a:solidFill>
                  <a:srgbClr val="FF0000"/>
                </a:solidFill>
              </a:rPr>
              <a:t>(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isr</a:t>
            </a:r>
            <a:r>
              <a:rPr lang="en-GB" altLang="ja-JP" u="sng" dirty="0" smtClean="0">
                <a:solidFill>
                  <a:srgbClr val="FF0000"/>
                </a:solidFill>
              </a:rPr>
              <a:t>)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               ...</a:t>
            </a:r>
          </a:p>
          <a:p>
            <a:r>
              <a:rPr lang="en-GB" altLang="ja-JP" dirty="0" smtClean="0"/>
              <a:t>}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6093296"/>
            <a:ext cx="4698787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ja-JP" dirty="0" err="1" smtClean="0"/>
              <a:t>org.xbill.DNS.spi.ResolverConfig</a:t>
            </a:r>
            <a:r>
              <a:rPr lang="en-GB" altLang="ja-JP" dirty="0" smtClean="0"/>
              <a:t> (ver. 2.0.1)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1556792"/>
            <a:ext cx="84249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java.io.InputStreamReader</a:t>
            </a:r>
            <a:r>
              <a:rPr kumimoji="1" lang="en-US" altLang="ja-JP" dirty="0" smtClean="0"/>
              <a:t>.&lt;init&gt;(</a:t>
            </a:r>
            <a:r>
              <a:rPr kumimoji="1" lang="en-US" altLang="ja-JP" dirty="0" err="1" smtClean="0"/>
              <a:t>java.io.InputStream</a:t>
            </a:r>
            <a:r>
              <a:rPr kumimoji="1" lang="en-US" altLang="ja-JP" dirty="0" smtClean="0"/>
              <a:t>), </a:t>
            </a:r>
          </a:p>
          <a:p>
            <a:r>
              <a:rPr lang="en-US" altLang="ja-JP" dirty="0" smtClean="0"/>
              <a:t>  </a:t>
            </a:r>
            <a:r>
              <a:rPr kumimoji="1" lang="en-US" altLang="ja-JP" dirty="0" err="1" smtClean="0"/>
              <a:t>java.io.BufferedReader</a:t>
            </a:r>
            <a:r>
              <a:rPr kumimoji="1" lang="en-US" altLang="ja-JP" dirty="0" smtClean="0"/>
              <a:t>.&lt;init&gt;(</a:t>
            </a:r>
            <a:r>
              <a:rPr kumimoji="1" lang="en-US" altLang="ja-JP" dirty="0" err="1" smtClean="0"/>
              <a:t>java.io.Reader</a:t>
            </a:r>
            <a:r>
              <a:rPr kumimoji="1" lang="en-US" altLang="ja-JP" dirty="0" smtClean="0"/>
              <a:t>)&gt;</a:t>
            </a:r>
          </a:p>
          <a:p>
            <a:r>
              <a:rPr lang="en-US" altLang="ja-JP" dirty="0" smtClean="0"/>
              <a:t> 5 instances in ver. 2.0.1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Stable Pattern in </a:t>
            </a:r>
            <a:r>
              <a:rPr kumimoji="1" lang="en-US" altLang="ja-JP" dirty="0" err="1" smtClean="0"/>
              <a:t>dnsjava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Iteration related idiom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251520" y="2204864"/>
            <a:ext cx="7992888" cy="4464496"/>
          </a:xfrm>
          <a:prstGeom prst="foldedCorner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217053"/>
            <a:ext cx="74744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1600" dirty="0" smtClean="0"/>
              <a:t>protected </a:t>
            </a:r>
            <a:r>
              <a:rPr lang="en-GB" altLang="ja-JP" sz="1600" dirty="0" err="1" smtClean="0"/>
              <a:t>DNSJavaNameService</a:t>
            </a:r>
            <a:r>
              <a:rPr lang="en-GB" altLang="ja-JP" sz="1600" dirty="0" smtClean="0"/>
              <a:t>() {</a:t>
            </a:r>
          </a:p>
          <a:p>
            <a:r>
              <a:rPr lang="en-GB" altLang="ja-JP" sz="1600" dirty="0" smtClean="0"/>
              <a:t>                ...</a:t>
            </a:r>
          </a:p>
          <a:p>
            <a:r>
              <a:rPr lang="en-GB" altLang="ja-JP" sz="1600" dirty="0" smtClean="0"/>
              <a:t>	if (</a:t>
            </a:r>
            <a:r>
              <a:rPr lang="en-GB" altLang="ja-JP" sz="1600" dirty="0" err="1" smtClean="0"/>
              <a:t>nameServers</a:t>
            </a:r>
            <a:r>
              <a:rPr lang="en-GB" altLang="ja-JP" sz="1600" dirty="0" smtClean="0"/>
              <a:t> != null) {</a:t>
            </a:r>
          </a:p>
          <a:p>
            <a:r>
              <a:rPr lang="en-GB" altLang="ja-JP" sz="1600" dirty="0" smtClean="0"/>
              <a:t>		</a:t>
            </a:r>
            <a:r>
              <a:rPr lang="en-GB" altLang="ja-JP" sz="1600" dirty="0" err="1" smtClean="0"/>
              <a:t>StringTokenizer</a:t>
            </a:r>
            <a:r>
              <a:rPr lang="en-GB" altLang="ja-JP" sz="1600" dirty="0" smtClean="0"/>
              <a:t> </a:t>
            </a:r>
            <a:r>
              <a:rPr lang="en-GB" altLang="ja-JP" sz="1600" dirty="0" err="1" smtClean="0"/>
              <a:t>st</a:t>
            </a:r>
            <a:r>
              <a:rPr lang="en-GB" altLang="ja-JP" sz="1600" dirty="0" smtClean="0"/>
              <a:t> = new </a:t>
            </a:r>
            <a:r>
              <a:rPr lang="en-GB" altLang="ja-JP" sz="1600" dirty="0" err="1" smtClean="0"/>
              <a:t>StringTokenizer</a:t>
            </a:r>
            <a:r>
              <a:rPr lang="en-GB" altLang="ja-JP" sz="1600" dirty="0" smtClean="0"/>
              <a:t>(</a:t>
            </a:r>
            <a:r>
              <a:rPr lang="en-GB" altLang="ja-JP" sz="1600" dirty="0" err="1" smtClean="0"/>
              <a:t>nameServers</a:t>
            </a:r>
            <a:r>
              <a:rPr lang="en-GB" altLang="ja-JP" sz="1600" dirty="0" smtClean="0"/>
              <a:t>, ",");</a:t>
            </a:r>
          </a:p>
          <a:p>
            <a:r>
              <a:rPr lang="en-GB" altLang="ja-JP" sz="1600" dirty="0" smtClean="0"/>
              <a:t>		String [] servers = new String[</a:t>
            </a:r>
            <a:r>
              <a:rPr lang="en-GB" altLang="ja-JP" sz="1600" dirty="0" err="1" smtClean="0"/>
              <a:t>st.countTokens</a:t>
            </a:r>
            <a:r>
              <a:rPr lang="en-GB" altLang="ja-JP" sz="1600" dirty="0" smtClean="0"/>
              <a:t>()];</a:t>
            </a:r>
          </a:p>
          <a:p>
            <a:r>
              <a:rPr lang="en-GB" altLang="ja-JP" sz="1600" dirty="0" smtClean="0"/>
              <a:t>		</a:t>
            </a:r>
            <a:r>
              <a:rPr lang="en-GB" altLang="ja-JP" sz="1600" dirty="0" err="1" smtClean="0"/>
              <a:t>int</a:t>
            </a:r>
            <a:r>
              <a:rPr lang="en-GB" altLang="ja-JP" sz="1600" dirty="0" smtClean="0"/>
              <a:t> n = 0;</a:t>
            </a:r>
          </a:p>
          <a:p>
            <a:r>
              <a:rPr lang="en-GB" altLang="ja-JP" sz="1600" dirty="0" smtClean="0"/>
              <a:t>		</a:t>
            </a:r>
            <a:r>
              <a:rPr lang="en-GB" altLang="ja-JP" sz="1600" u="sng" dirty="0" smtClean="0">
                <a:solidFill>
                  <a:srgbClr val="FF0000"/>
                </a:solidFill>
              </a:rPr>
              <a:t>while</a:t>
            </a:r>
            <a:r>
              <a:rPr lang="en-GB" altLang="ja-JP" sz="1600" dirty="0" smtClean="0"/>
              <a:t> (</a:t>
            </a:r>
            <a:r>
              <a:rPr lang="en-GB" altLang="ja-JP" sz="1600" dirty="0" err="1" smtClean="0"/>
              <a:t>st.</a:t>
            </a:r>
            <a:r>
              <a:rPr lang="en-GB" altLang="ja-JP" sz="1600" u="sng" dirty="0" err="1" smtClean="0">
                <a:solidFill>
                  <a:srgbClr val="FF0000"/>
                </a:solidFill>
              </a:rPr>
              <a:t>hasMoreTokens</a:t>
            </a:r>
            <a:r>
              <a:rPr lang="en-GB" altLang="ja-JP" sz="1600" u="sng" dirty="0" smtClean="0">
                <a:solidFill>
                  <a:srgbClr val="FF0000"/>
                </a:solidFill>
              </a:rPr>
              <a:t>()</a:t>
            </a:r>
            <a:r>
              <a:rPr lang="en-GB" altLang="ja-JP" sz="1600" dirty="0" smtClean="0"/>
              <a:t>)</a:t>
            </a:r>
          </a:p>
          <a:p>
            <a:r>
              <a:rPr lang="en-GB" altLang="ja-JP" sz="1600" dirty="0" smtClean="0"/>
              <a:t>			servers[n++] = </a:t>
            </a:r>
            <a:r>
              <a:rPr lang="en-GB" altLang="ja-JP" sz="1600" dirty="0" err="1" smtClean="0"/>
              <a:t>st.</a:t>
            </a:r>
            <a:r>
              <a:rPr lang="en-GB" altLang="ja-JP" sz="1600" u="sng" dirty="0" err="1" smtClean="0">
                <a:solidFill>
                  <a:srgbClr val="FF0000"/>
                </a:solidFill>
              </a:rPr>
              <a:t>nextToken</a:t>
            </a:r>
            <a:r>
              <a:rPr lang="en-GB" altLang="ja-JP" sz="1600" u="sng" dirty="0" smtClean="0">
                <a:solidFill>
                  <a:srgbClr val="FF0000"/>
                </a:solidFill>
              </a:rPr>
              <a:t>();</a:t>
            </a:r>
          </a:p>
          <a:p>
            <a:r>
              <a:rPr lang="en-GB" altLang="ja-JP" sz="1600" dirty="0" smtClean="0"/>
              <a:t>		try {</a:t>
            </a:r>
          </a:p>
          <a:p>
            <a:r>
              <a:rPr lang="en-GB" altLang="ja-JP" sz="1600" dirty="0" smtClean="0"/>
              <a:t>			Resolver res = new </a:t>
            </a:r>
            <a:r>
              <a:rPr lang="en-GB" altLang="ja-JP" sz="1600" dirty="0" err="1" smtClean="0"/>
              <a:t>ExtendedResolver</a:t>
            </a:r>
            <a:r>
              <a:rPr lang="en-GB" altLang="ja-JP" sz="1600" dirty="0" smtClean="0"/>
              <a:t>(servers);</a:t>
            </a:r>
          </a:p>
          <a:p>
            <a:r>
              <a:rPr lang="en-GB" altLang="ja-JP" sz="1600" dirty="0" smtClean="0"/>
              <a:t>			</a:t>
            </a:r>
            <a:r>
              <a:rPr lang="en-GB" altLang="ja-JP" sz="1600" dirty="0" err="1" smtClean="0"/>
              <a:t>Lookup.setDefaultResolver</a:t>
            </a:r>
            <a:r>
              <a:rPr lang="en-GB" altLang="ja-JP" sz="1600" dirty="0" smtClean="0"/>
              <a:t>(res);</a:t>
            </a:r>
          </a:p>
          <a:p>
            <a:r>
              <a:rPr lang="en-GB" altLang="ja-JP" sz="1600" dirty="0" smtClean="0"/>
              <a:t>		}</a:t>
            </a:r>
          </a:p>
          <a:p>
            <a:r>
              <a:rPr lang="en-GB" altLang="ja-JP" sz="1600" dirty="0" smtClean="0"/>
              <a:t>		catch (</a:t>
            </a:r>
            <a:r>
              <a:rPr lang="en-GB" altLang="ja-JP" sz="1600" dirty="0" err="1" smtClean="0"/>
              <a:t>UnknownHostException</a:t>
            </a:r>
            <a:r>
              <a:rPr lang="en-GB" altLang="ja-JP" sz="1600" dirty="0" smtClean="0"/>
              <a:t> e) {</a:t>
            </a:r>
          </a:p>
          <a:p>
            <a:r>
              <a:rPr lang="en-GB" altLang="ja-JP" sz="1600" dirty="0" smtClean="0"/>
              <a:t>                                                 ...</a:t>
            </a:r>
          </a:p>
          <a:p>
            <a:r>
              <a:rPr lang="en-GB" altLang="ja-JP" sz="1600" dirty="0" smtClean="0"/>
              <a:t>		}</a:t>
            </a:r>
          </a:p>
          <a:p>
            <a:r>
              <a:rPr lang="en-GB" altLang="ja-JP" sz="1600" dirty="0" smtClean="0"/>
              <a:t>	}</a:t>
            </a:r>
          </a:p>
          <a:p>
            <a:r>
              <a:rPr lang="en-GB" altLang="ja-JP" sz="1600" dirty="0" smtClean="0"/>
              <a:t>               ...</a:t>
            </a:r>
          </a:p>
          <a:p>
            <a:r>
              <a:rPr lang="en-GB" altLang="ja-JP" sz="1600" dirty="0" smtClean="0"/>
              <a:t>}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1188" y="6444044"/>
            <a:ext cx="5481052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ja-JP" dirty="0" err="1" smtClean="0"/>
              <a:t>org.xbill.DNS.spi.DNSJavaNameService</a:t>
            </a:r>
            <a:r>
              <a:rPr lang="en-GB" altLang="ja-JP" dirty="0" smtClean="0"/>
              <a:t> (ver. 2.0.1)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556792"/>
            <a:ext cx="75545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hasMoreTokens</a:t>
            </a:r>
            <a:r>
              <a:rPr kumimoji="1" lang="en-US" altLang="ja-JP" dirty="0" smtClean="0"/>
              <a:t>(), LOOP, </a:t>
            </a:r>
            <a:r>
              <a:rPr kumimoji="1" lang="en-US" altLang="ja-JP" dirty="0" err="1" smtClean="0"/>
              <a:t>nextToken</a:t>
            </a:r>
            <a:r>
              <a:rPr kumimoji="1" lang="en-US" altLang="ja-JP" dirty="0" smtClean="0"/>
              <a:t>(), </a:t>
            </a:r>
            <a:r>
              <a:rPr kumimoji="1" lang="en-US" altLang="ja-JP" dirty="0" err="1" smtClean="0"/>
              <a:t>hasMoreTokens</a:t>
            </a:r>
            <a:r>
              <a:rPr kumimoji="1" lang="en-US" altLang="ja-JP" dirty="0" smtClean="0"/>
              <a:t>(), END-LOOP&gt;</a:t>
            </a:r>
          </a:p>
          <a:p>
            <a:r>
              <a:rPr kumimoji="1" lang="en-US" altLang="ja-JP" dirty="0" smtClean="0"/>
              <a:t>6 instances in ver. 2.0.1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Stable Patterns in </a:t>
            </a:r>
            <a:r>
              <a:rPr kumimoji="1" lang="en-US" altLang="ja-JP" dirty="0" err="1" smtClean="0"/>
              <a:t>JmDNS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502" y="1970559"/>
            <a:ext cx="6753842" cy="488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84784"/>
            <a:ext cx="5175473" cy="5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角丸四角形 6"/>
          <p:cNvSpPr/>
          <p:nvPr/>
        </p:nvSpPr>
        <p:spPr>
          <a:xfrm>
            <a:off x="899592" y="5877272"/>
            <a:ext cx="6840760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メモ 7"/>
          <p:cNvSpPr/>
          <p:nvPr/>
        </p:nvSpPr>
        <p:spPr>
          <a:xfrm>
            <a:off x="611560" y="2420888"/>
            <a:ext cx="6696744" cy="3384376"/>
          </a:xfrm>
          <a:prstGeom prst="foldedCorner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Stable Pattern in </a:t>
            </a:r>
            <a:r>
              <a:rPr kumimoji="1" lang="en-US" altLang="ja-JP" sz="2800" dirty="0" err="1" smtClean="0"/>
              <a:t>JmDNS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en-US" altLang="ja-JP" sz="2800" dirty="0" smtClean="0"/>
              <a:t>Multi-thread idiom with synchronized keyword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2636912"/>
            <a:ext cx="6276077" cy="28623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altLang="ja-JP" dirty="0" smtClean="0"/>
              <a:t>public </a:t>
            </a:r>
            <a:r>
              <a:rPr lang="en-GB" altLang="ja-JP" u="sng" dirty="0" smtClean="0">
                <a:solidFill>
                  <a:srgbClr val="FF0000"/>
                </a:solidFill>
              </a:rPr>
              <a:t>synchronized</a:t>
            </a:r>
            <a:r>
              <a:rPr lang="en-GB" altLang="ja-JP" dirty="0" smtClean="0"/>
              <a:t> String </a:t>
            </a:r>
            <a:r>
              <a:rPr lang="en-GB" altLang="ja-JP" dirty="0" err="1" smtClean="0"/>
              <a:t>getPropertyString</a:t>
            </a:r>
            <a:r>
              <a:rPr lang="en-GB" altLang="ja-JP" dirty="0" smtClean="0"/>
              <a:t>(String name) {</a:t>
            </a:r>
          </a:p>
          <a:p>
            <a:r>
              <a:rPr lang="en-GB" altLang="ja-JP" dirty="0" smtClean="0"/>
              <a:t>        byte data[] = </a:t>
            </a:r>
            <a:r>
              <a:rPr lang="en-GB" altLang="ja-JP" dirty="0" err="1" smtClean="0"/>
              <a:t>this.</a:t>
            </a:r>
            <a:r>
              <a:rPr lang="en-GB" altLang="ja-JP" u="sng" dirty="0" err="1" smtClean="0">
                <a:solidFill>
                  <a:srgbClr val="FF0000"/>
                </a:solidFill>
              </a:rPr>
              <a:t>getProperties</a:t>
            </a:r>
            <a:r>
              <a:rPr lang="en-GB" altLang="ja-JP" u="sng" dirty="0" smtClean="0">
                <a:solidFill>
                  <a:srgbClr val="FF0000"/>
                </a:solidFill>
              </a:rPr>
              <a:t>()</a:t>
            </a:r>
            <a:r>
              <a:rPr lang="en-GB" altLang="ja-JP" dirty="0" smtClean="0"/>
              <a:t>.</a:t>
            </a:r>
            <a:r>
              <a:rPr lang="en-GB" altLang="ja-JP" u="sng" dirty="0" smtClean="0">
                <a:solidFill>
                  <a:srgbClr val="FF0000"/>
                </a:solidFill>
              </a:rPr>
              <a:t>get(name)</a:t>
            </a:r>
            <a:r>
              <a:rPr lang="en-GB" altLang="ja-JP" dirty="0" smtClean="0"/>
              <a:t>;</a:t>
            </a:r>
          </a:p>
          <a:p>
            <a:r>
              <a:rPr lang="en-GB" altLang="ja-JP" dirty="0" smtClean="0"/>
              <a:t>        if (data == null) {</a:t>
            </a:r>
          </a:p>
          <a:p>
            <a:r>
              <a:rPr lang="en-GB" altLang="ja-JP" dirty="0" smtClean="0"/>
              <a:t>            return null;</a:t>
            </a:r>
          </a:p>
          <a:p>
            <a:r>
              <a:rPr lang="en-GB" altLang="ja-JP" dirty="0" smtClean="0"/>
              <a:t>        }</a:t>
            </a:r>
          </a:p>
          <a:p>
            <a:r>
              <a:rPr lang="en-GB" altLang="ja-JP" dirty="0" smtClean="0"/>
              <a:t>        if (data == NO_VALUE) {</a:t>
            </a:r>
          </a:p>
          <a:p>
            <a:r>
              <a:rPr lang="en-GB" altLang="ja-JP" dirty="0" smtClean="0"/>
              <a:t>            return "true";</a:t>
            </a:r>
          </a:p>
          <a:p>
            <a:r>
              <a:rPr lang="en-GB" altLang="ja-JP" dirty="0" smtClean="0"/>
              <a:t>        }</a:t>
            </a:r>
          </a:p>
          <a:p>
            <a:r>
              <a:rPr lang="en-GB" altLang="ja-JP" dirty="0" smtClean="0"/>
              <a:t>        return </a:t>
            </a:r>
            <a:r>
              <a:rPr lang="en-GB" altLang="ja-JP" dirty="0" err="1" smtClean="0"/>
              <a:t>readUTF</a:t>
            </a:r>
            <a:r>
              <a:rPr lang="en-GB" altLang="ja-JP" dirty="0" smtClean="0"/>
              <a:t>(data, 0, </a:t>
            </a:r>
            <a:r>
              <a:rPr lang="en-GB" altLang="ja-JP" dirty="0" err="1" smtClean="0"/>
              <a:t>data.length</a:t>
            </a:r>
            <a:r>
              <a:rPr lang="en-GB" altLang="ja-JP" dirty="0" smtClean="0"/>
              <a:t>);</a:t>
            </a:r>
          </a:p>
          <a:p>
            <a:r>
              <a:rPr lang="en-GB" altLang="ja-JP" u="sng" dirty="0" smtClean="0">
                <a:solidFill>
                  <a:srgbClr val="FF0000"/>
                </a:solidFill>
              </a:rPr>
              <a:t>}</a:t>
            </a:r>
            <a:endParaRPr kumimoji="1" lang="ja-JP" altLang="en-US" u="sng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661248"/>
            <a:ext cx="4711611" cy="36933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altLang="ja-JP" dirty="0" err="1" smtClean="0"/>
              <a:t>javax.jmdns.impl.ServiceInfoImpl</a:t>
            </a:r>
            <a:r>
              <a:rPr lang="en-GB" altLang="ja-JP" dirty="0" smtClean="0"/>
              <a:t> (ver. 3.4.1)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1556792"/>
            <a:ext cx="87511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&lt;SYNCHRONIZED, </a:t>
            </a:r>
            <a:r>
              <a:rPr lang="en-US" altLang="ja-JP" dirty="0" err="1" smtClean="0"/>
              <a:t>getProperties</a:t>
            </a:r>
            <a:r>
              <a:rPr lang="en-US" altLang="ja-JP" dirty="0" smtClean="0"/>
              <a:t>(), get(</a:t>
            </a:r>
            <a:r>
              <a:rPr lang="en-US" altLang="ja-JP" dirty="0" err="1" smtClean="0"/>
              <a:t>java.lang.Object</a:t>
            </a:r>
            <a:r>
              <a:rPr lang="en-US" altLang="ja-JP" dirty="0" smtClean="0"/>
              <a:t>), END-SYNCHRONIZED&gt;</a:t>
            </a:r>
            <a:endParaRPr lang="ja-JP" altLang="en-US" dirty="0" smtClean="0"/>
          </a:p>
          <a:p>
            <a:r>
              <a:rPr kumimoji="1" lang="en-US" altLang="ja-JP" dirty="0" smtClean="0"/>
              <a:t>2 instances in ver.3.4.1</a:t>
            </a:r>
            <a:endParaRPr kumimoji="1"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Answer the Research Question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365105"/>
            <a:ext cx="8229600" cy="1728191"/>
          </a:xfrm>
        </p:spPr>
        <p:txBody>
          <a:bodyPr/>
          <a:lstStyle/>
          <a:p>
            <a:r>
              <a:rPr lang="en-US" altLang="ja-JP" sz="2800" dirty="0" smtClean="0"/>
              <a:t>Coding patterns with </a:t>
            </a:r>
            <a:r>
              <a:rPr lang="en-US" altLang="ja-JP" sz="2800" u="sng" dirty="0" smtClean="0"/>
              <a:t>short life-span</a:t>
            </a:r>
            <a:r>
              <a:rPr lang="en-US" altLang="ja-JP" sz="2800" dirty="0" smtClean="0"/>
              <a:t> account for a large part</a:t>
            </a:r>
            <a:endParaRPr kumimoji="1" lang="en-US" altLang="ja-JP" sz="2800" u="sng" dirty="0" smtClean="0"/>
          </a:p>
          <a:p>
            <a:r>
              <a:rPr lang="en-US" altLang="ja-JP" sz="2800" dirty="0" smtClean="0"/>
              <a:t>F</a:t>
            </a:r>
            <a:r>
              <a:rPr kumimoji="1" lang="en-US" altLang="ja-JP" sz="2800" dirty="0" smtClean="0"/>
              <a:t>ew coding patterns with </a:t>
            </a:r>
            <a:r>
              <a:rPr kumimoji="1" lang="en-US" altLang="ja-JP" sz="2800" u="sng" dirty="0" smtClean="0"/>
              <a:t>long life-span</a:t>
            </a:r>
          </a:p>
          <a:p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1556792"/>
            <a:ext cx="741682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Are the coding patterns generally stable </a:t>
            </a:r>
            <a:br>
              <a:rPr lang="en-US" altLang="ja-JP" sz="3200" dirty="0" smtClean="0"/>
            </a:br>
            <a:r>
              <a:rPr lang="en-US" altLang="ja-JP" sz="3200" dirty="0" smtClean="0"/>
              <a:t>over the version history?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8" y="141277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RQ</a:t>
            </a:r>
            <a:endParaRPr kumimoji="1" lang="ja-JP" alt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024" y="3140968"/>
            <a:ext cx="8389440" cy="107721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No, </a:t>
            </a:r>
          </a:p>
          <a:p>
            <a:pPr algn="ctr"/>
            <a:r>
              <a:rPr lang="en-US" altLang="ja-JP" sz="3200" dirty="0" smtClean="0"/>
              <a:t>The coding patterns are NOT generally stable.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2420888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rgbClr val="FF66FF"/>
                </a:solidFill>
              </a:rPr>
              <a:t>Answer</a:t>
            </a:r>
            <a:endParaRPr kumimoji="1" lang="ja-JP" altLang="en-US" sz="5400" dirty="0">
              <a:solidFill>
                <a:srgbClr val="FF66FF"/>
              </a:solidFill>
            </a:endParaRPr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</a:t>
            </a:r>
            <a:r>
              <a:rPr kumimoji="1" lang="en-US" altLang="ja-JP" dirty="0" smtClean="0"/>
              <a:t>onclusion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Investigation of the stability of coding patterns across versions</a:t>
            </a:r>
          </a:p>
          <a:p>
            <a:pPr lvl="1"/>
            <a:r>
              <a:rPr lang="en-US" altLang="ja-JP" dirty="0" smtClean="0"/>
              <a:t>Method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Extract coding patterns from versions of code</a:t>
            </a:r>
          </a:p>
          <a:p>
            <a:pPr lvl="2"/>
            <a:r>
              <a:rPr lang="en-US" altLang="ja-JP" dirty="0" smtClean="0"/>
              <a:t>Compute life-span</a:t>
            </a: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arget</a:t>
            </a:r>
          </a:p>
          <a:p>
            <a:pPr lvl="2"/>
            <a:r>
              <a:rPr lang="en-US" altLang="ja-JP" dirty="0" err="1" smtClean="0"/>
              <a:t>dnsjava</a:t>
            </a:r>
            <a:r>
              <a:rPr lang="en-US" altLang="ja-JP" dirty="0" smtClean="0"/>
              <a:t> (51 versions)</a:t>
            </a:r>
          </a:p>
          <a:p>
            <a:pPr lvl="2"/>
            <a:r>
              <a:rPr lang="en-US" altLang="ja-JP" dirty="0" err="1" smtClean="0"/>
              <a:t>JmDNS</a:t>
            </a:r>
            <a:r>
              <a:rPr lang="en-US" altLang="ja-JP" dirty="0" smtClean="0"/>
              <a:t> (20 versions)</a:t>
            </a:r>
            <a:endParaRPr kumimoji="1" lang="en-US" altLang="ja-JP" dirty="0" smtClean="0"/>
          </a:p>
          <a:p>
            <a:r>
              <a:rPr lang="en-US" altLang="ja-JP" dirty="0" smtClean="0"/>
              <a:t>Result</a:t>
            </a:r>
          </a:p>
          <a:p>
            <a:pPr lvl="1"/>
            <a:r>
              <a:rPr lang="en-US" altLang="ja-JP" b="1" u="sng" dirty="0" smtClean="0"/>
              <a:t>Coding patterns are not generally stable</a:t>
            </a:r>
          </a:p>
          <a:p>
            <a:pPr lvl="2"/>
            <a:r>
              <a:rPr lang="en-US" altLang="ja-JP" dirty="0" smtClean="0"/>
              <a:t>Coding patterns may not be suitable for reuse</a:t>
            </a:r>
          </a:p>
          <a:p>
            <a:r>
              <a:rPr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Further investigation with more applications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Previous Research </a:t>
            </a:r>
            <a:r>
              <a:rPr kumimoji="1" lang="en-US" altLang="ja-JP" sz="2800" dirty="0" smtClean="0"/>
              <a:t>[1]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20233988">
            <a:off x="61371" y="41130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??</a:t>
            </a:r>
            <a:endParaRPr kumimoji="1" lang="ja-JP" alt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368885">
            <a:off x="8168842" y="411503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bg1">
                    <a:lumMod val="65000"/>
                  </a:schemeClr>
                </a:solidFill>
              </a:rPr>
              <a:t>??</a:t>
            </a:r>
            <a:endParaRPr kumimoji="1" lang="ja-JP" alt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雲 10"/>
          <p:cNvSpPr/>
          <p:nvPr/>
        </p:nvSpPr>
        <p:spPr>
          <a:xfrm>
            <a:off x="539552" y="116632"/>
            <a:ext cx="8064896" cy="410445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548680"/>
            <a:ext cx="24482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/>
              <a:t>Similar Patterns</a:t>
            </a:r>
            <a:endParaRPr kumimoji="1" lang="en-US" altLang="ja-JP" sz="2000" b="1" u="sng" dirty="0" smtClean="0"/>
          </a:p>
          <a:p>
            <a:endParaRPr kumimoji="1" lang="ja-JP" altLang="en-US" sz="2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5696" y="1196752"/>
            <a:ext cx="14670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&lt;a(), b()&gt;</a:t>
            </a:r>
            <a:endParaRPr kumimoji="1" lang="ja-JP" altLang="en-US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5976" y="1196752"/>
            <a:ext cx="1996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&lt;a(), b(), c()&gt;</a:t>
            </a:r>
            <a:endParaRPr kumimoji="1" lang="ja-JP" altLang="en-US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2060848"/>
            <a:ext cx="19960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&lt;a(), c(), b()&gt;</a:t>
            </a:r>
            <a:endParaRPr kumimoji="1" lang="ja-JP" altLang="en-US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07904" y="2852936"/>
            <a:ext cx="30712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&lt;IF, a(), b(), END-IF&gt;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7584" y="4293096"/>
            <a:ext cx="7128792" cy="52322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Which patterns are easier to reuse?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5085184"/>
            <a:ext cx="712879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Assumption: </a:t>
            </a:r>
          </a:p>
          <a:p>
            <a:pPr algn="ctr"/>
            <a:r>
              <a:rPr lang="en-US" altLang="ja-JP" sz="2800" u="sng" dirty="0" smtClean="0"/>
              <a:t>Stable patterns are reusable</a:t>
            </a:r>
            <a:endParaRPr kumimoji="1" lang="ja-JP" alt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Research Question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T</a:t>
            </a:r>
            <a:r>
              <a:rPr kumimoji="1" lang="en-US" altLang="ja-JP" dirty="0" smtClean="0"/>
              <a:t>o answer this question 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Extract coding patterns from multiple versions of applications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I</a:t>
            </a:r>
            <a:r>
              <a:rPr kumimoji="1" lang="en-US" altLang="ja-JP" dirty="0" smtClean="0"/>
              <a:t>nvestigate the </a:t>
            </a:r>
            <a:r>
              <a:rPr kumimoji="1" lang="en-US" altLang="ja-JP" u="sng" dirty="0" smtClean="0"/>
              <a:t>life-span</a:t>
            </a:r>
            <a:r>
              <a:rPr kumimoji="1" lang="en-US" altLang="ja-JP" dirty="0" smtClean="0"/>
              <a:t> of coding patterns</a:t>
            </a:r>
          </a:p>
          <a:p>
            <a:pPr lvl="2">
              <a:buNone/>
            </a:pPr>
            <a:r>
              <a:rPr lang="en-US" altLang="ja-JP" b="1" dirty="0" smtClean="0"/>
              <a:t>Life-span</a:t>
            </a:r>
            <a:r>
              <a:rPr lang="en-US" altLang="ja-JP" dirty="0" smtClean="0"/>
              <a:t>: the number of versions where we find the identical pattern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916832"/>
            <a:ext cx="741682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Are the coding patterns generally stable </a:t>
            </a:r>
            <a:br>
              <a:rPr lang="en-US" altLang="ja-JP" sz="3200" dirty="0" smtClean="0"/>
            </a:br>
            <a:r>
              <a:rPr lang="en-US" altLang="ja-JP" sz="3200" dirty="0" smtClean="0"/>
              <a:t>over the version history?</a:t>
            </a:r>
          </a:p>
        </p:txBody>
      </p:sp>
      <p:sp>
        <p:nvSpPr>
          <p:cNvPr id="7" name="テキスト ボックス 6"/>
          <p:cNvSpPr txBox="1"/>
          <p:nvPr/>
        </p:nvSpPr>
        <p:spPr>
          <a:xfrm rot="19760108">
            <a:off x="41398" y="1660199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RQ</a:t>
            </a:r>
            <a:endParaRPr kumimoji="1" lang="ja-JP" altLang="en-US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 of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5122912" cy="4525963"/>
          </a:xfrm>
        </p:spPr>
        <p:txBody>
          <a:bodyPr/>
          <a:lstStyle/>
          <a:p>
            <a:r>
              <a:rPr lang="en-US" altLang="ja-JP" dirty="0" smtClean="0"/>
              <a:t>Mining coding patterns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Normalization of source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Sequential pattern mining for each version</a:t>
            </a:r>
          </a:p>
          <a:p>
            <a:r>
              <a:rPr lang="en-US" altLang="ja-JP" dirty="0" smtClean="0"/>
              <a:t>Tracking coding patterns</a:t>
            </a:r>
          </a:p>
          <a:p>
            <a:pPr lvl="1"/>
            <a:r>
              <a:rPr lang="en-US" altLang="ja-JP" dirty="0" smtClean="0"/>
              <a:t>Compute life-span of each pattern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2012/10/26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732240" y="692696"/>
            <a:ext cx="792088" cy="936104"/>
            <a:chOff x="5796136" y="1844824"/>
            <a:chExt cx="792088" cy="936104"/>
          </a:xfrm>
        </p:grpSpPr>
        <p:grpSp>
          <p:nvGrpSpPr>
            <p:cNvPr id="9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16" name="メモ 1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14" name="メモ 1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11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12" name="メモ 11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18" name="右矢印 17"/>
          <p:cNvSpPr/>
          <p:nvPr/>
        </p:nvSpPr>
        <p:spPr>
          <a:xfrm rot="5400000">
            <a:off x="7004840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72412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7884368" y="692696"/>
            <a:ext cx="792088" cy="936104"/>
            <a:chOff x="5796136" y="1844824"/>
            <a:chExt cx="792088" cy="936104"/>
          </a:xfrm>
        </p:grpSpPr>
        <p:grpSp>
          <p:nvGrpSpPr>
            <p:cNvPr id="21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28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2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26" name="メモ 2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3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24" name="メモ 2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30" name="右矢印 29"/>
          <p:cNvSpPr/>
          <p:nvPr/>
        </p:nvSpPr>
        <p:spPr>
          <a:xfrm rot="5400000">
            <a:off x="8104383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5796136" y="681256"/>
            <a:ext cx="792088" cy="936104"/>
            <a:chOff x="5796136" y="1844824"/>
            <a:chExt cx="792088" cy="936104"/>
          </a:xfrm>
        </p:grpSpPr>
        <p:grpSp>
          <p:nvGrpSpPr>
            <p:cNvPr id="32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39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3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37" name="メモ 36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4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35" name="メモ 34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41" name="右矢印 40"/>
          <p:cNvSpPr/>
          <p:nvPr/>
        </p:nvSpPr>
        <p:spPr>
          <a:xfrm rot="5400000">
            <a:off x="6068736" y="163279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5400000">
            <a:off x="6068736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5400000">
            <a:off x="7004840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5400000">
            <a:off x="8104383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/>
          <p:cNvGrpSpPr/>
          <p:nvPr/>
        </p:nvGrpSpPr>
        <p:grpSpPr>
          <a:xfrm>
            <a:off x="5940152" y="3224417"/>
            <a:ext cx="648072" cy="792088"/>
            <a:chOff x="7020272" y="-1611560"/>
            <a:chExt cx="648072" cy="792088"/>
          </a:xfrm>
        </p:grpSpPr>
        <p:sp>
          <p:nvSpPr>
            <p:cNvPr id="46" name="メモ 45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876256" y="3224417"/>
            <a:ext cx="648072" cy="792088"/>
            <a:chOff x="7020272" y="-1611560"/>
            <a:chExt cx="648072" cy="792088"/>
          </a:xfrm>
        </p:grpSpPr>
        <p:sp>
          <p:nvSpPr>
            <p:cNvPr id="49" name="メモ 48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8028384" y="3224417"/>
            <a:ext cx="648072" cy="792088"/>
            <a:chOff x="7020272" y="-1611560"/>
            <a:chExt cx="648072" cy="792088"/>
          </a:xfrm>
        </p:grpSpPr>
        <p:sp>
          <p:nvSpPr>
            <p:cNvPr id="52" name="メモ 51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5652120" y="4509120"/>
            <a:ext cx="309634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右矢印 54"/>
          <p:cNvSpPr/>
          <p:nvPr/>
        </p:nvSpPr>
        <p:spPr>
          <a:xfrm rot="5400000">
            <a:off x="6068736" y="4043378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5400000">
            <a:off x="7004840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8104383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96336" y="34917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41004" y="10434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6136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765722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884368" y="332656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69" name="右矢印 68"/>
          <p:cNvSpPr/>
          <p:nvPr/>
        </p:nvSpPr>
        <p:spPr>
          <a:xfrm rot="5400000">
            <a:off x="7086560" y="3783320"/>
            <a:ext cx="227464" cy="28083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6228184" y="764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Source Code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6300192" y="316267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9" name="表 108"/>
          <p:cNvGraphicFramePr>
            <a:graphicFrameLocks noGrp="1"/>
          </p:cNvGraphicFramePr>
          <p:nvPr/>
        </p:nvGraphicFramePr>
        <p:xfrm>
          <a:off x="5364088" y="5373216"/>
          <a:ext cx="3672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/>
                <a:gridCol w="648000"/>
                <a:gridCol w="648000"/>
                <a:gridCol w="252000"/>
                <a:gridCol w="648000"/>
                <a:gridCol w="828000"/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</a:t>
                      </a:r>
                      <a:r>
                        <a:rPr kumimoji="1" lang="en-US" altLang="ja-JP" sz="1200" baseline="0" dirty="0" smtClean="0"/>
                        <a:t>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 N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Life-span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2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M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" name="角丸四角形 106"/>
          <p:cNvSpPr/>
          <p:nvPr/>
        </p:nvSpPr>
        <p:spPr>
          <a:xfrm>
            <a:off x="6300192" y="5661248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Life-span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32240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788436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580112" y="2089423"/>
            <a:ext cx="3312368" cy="6480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Mining Coding Patterns</a:t>
            </a:r>
          </a:p>
          <a:p>
            <a:pPr algn="ctr"/>
            <a:r>
              <a:rPr lang="en-US" altLang="ja-JP" dirty="0" smtClean="0"/>
              <a:t>(using Fung)</a:t>
            </a:r>
            <a:endParaRPr lang="ja-JP" altLang="en-US" dirty="0" smtClean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546204" y="4484737"/>
            <a:ext cx="331236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dirty="0" smtClean="0"/>
              <a:t>Tracking Coding Patterns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 of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5122912" cy="4525963"/>
          </a:xfrm>
        </p:spPr>
        <p:txBody>
          <a:bodyPr/>
          <a:lstStyle/>
          <a:p>
            <a:r>
              <a:rPr lang="en-US" altLang="ja-JP" u="sng" dirty="0" smtClean="0"/>
              <a:t>Mining coding patterns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Normalization of source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Sequential pattern mining for each version</a:t>
            </a:r>
          </a:p>
          <a:p>
            <a:r>
              <a:rPr lang="en-US" altLang="ja-JP" dirty="0" smtClean="0"/>
              <a:t>Tracking coding patterns</a:t>
            </a:r>
          </a:p>
          <a:p>
            <a:pPr lvl="1"/>
            <a:r>
              <a:rPr lang="en-US" altLang="ja-JP" dirty="0" smtClean="0"/>
              <a:t>Compute life-span of each pattern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2012/10/26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pSp>
        <p:nvGrpSpPr>
          <p:cNvPr id="6" name="グループ化 7"/>
          <p:cNvGrpSpPr/>
          <p:nvPr/>
        </p:nvGrpSpPr>
        <p:grpSpPr>
          <a:xfrm>
            <a:off x="6732240" y="692696"/>
            <a:ext cx="792088" cy="936104"/>
            <a:chOff x="5796136" y="1844824"/>
            <a:chExt cx="792088" cy="936104"/>
          </a:xfrm>
        </p:grpSpPr>
        <p:grpSp>
          <p:nvGrpSpPr>
            <p:cNvPr id="7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16" name="メモ 1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8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14" name="メモ 1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9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12" name="メモ 11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18" name="右矢印 17"/>
          <p:cNvSpPr/>
          <p:nvPr/>
        </p:nvSpPr>
        <p:spPr>
          <a:xfrm rot="5400000">
            <a:off x="7004840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72412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0" name="グループ化 19"/>
          <p:cNvGrpSpPr/>
          <p:nvPr/>
        </p:nvGrpSpPr>
        <p:grpSpPr>
          <a:xfrm>
            <a:off x="7884368" y="692696"/>
            <a:ext cx="792088" cy="936104"/>
            <a:chOff x="5796136" y="1844824"/>
            <a:chExt cx="792088" cy="936104"/>
          </a:xfrm>
        </p:grpSpPr>
        <p:grpSp>
          <p:nvGrpSpPr>
            <p:cNvPr id="11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28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0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26" name="メモ 2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1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24" name="メモ 2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30" name="右矢印 29"/>
          <p:cNvSpPr/>
          <p:nvPr/>
        </p:nvSpPr>
        <p:spPr>
          <a:xfrm rot="5400000">
            <a:off x="8104383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30"/>
          <p:cNvGrpSpPr/>
          <p:nvPr/>
        </p:nvGrpSpPr>
        <p:grpSpPr>
          <a:xfrm>
            <a:off x="5796136" y="681256"/>
            <a:ext cx="792088" cy="936104"/>
            <a:chOff x="5796136" y="1844824"/>
            <a:chExt cx="792088" cy="936104"/>
          </a:xfrm>
        </p:grpSpPr>
        <p:grpSp>
          <p:nvGrpSpPr>
            <p:cNvPr id="23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39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1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37" name="メモ 36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2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35" name="メモ 34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41" name="右矢印 40"/>
          <p:cNvSpPr/>
          <p:nvPr/>
        </p:nvSpPr>
        <p:spPr>
          <a:xfrm rot="5400000">
            <a:off x="6068736" y="163279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5400000">
            <a:off x="6068736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5400000">
            <a:off x="7004840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5400000">
            <a:off x="8104383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44"/>
          <p:cNvGrpSpPr/>
          <p:nvPr/>
        </p:nvGrpSpPr>
        <p:grpSpPr>
          <a:xfrm>
            <a:off x="5940152" y="3224417"/>
            <a:ext cx="648072" cy="792088"/>
            <a:chOff x="7020272" y="-1611560"/>
            <a:chExt cx="648072" cy="792088"/>
          </a:xfrm>
        </p:grpSpPr>
        <p:sp>
          <p:nvSpPr>
            <p:cNvPr id="46" name="メモ 45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34" name="グループ化 47"/>
          <p:cNvGrpSpPr/>
          <p:nvPr/>
        </p:nvGrpSpPr>
        <p:grpSpPr>
          <a:xfrm>
            <a:off x="6876256" y="3224417"/>
            <a:ext cx="648072" cy="792088"/>
            <a:chOff x="7020272" y="-1611560"/>
            <a:chExt cx="648072" cy="792088"/>
          </a:xfrm>
        </p:grpSpPr>
        <p:sp>
          <p:nvSpPr>
            <p:cNvPr id="49" name="メモ 48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45" name="グループ化 50"/>
          <p:cNvGrpSpPr/>
          <p:nvPr/>
        </p:nvGrpSpPr>
        <p:grpSpPr>
          <a:xfrm>
            <a:off x="8028384" y="3224417"/>
            <a:ext cx="648072" cy="792088"/>
            <a:chOff x="7020272" y="-1611560"/>
            <a:chExt cx="648072" cy="792088"/>
          </a:xfrm>
        </p:grpSpPr>
        <p:sp>
          <p:nvSpPr>
            <p:cNvPr id="52" name="メモ 51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5652120" y="4509120"/>
            <a:ext cx="309634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右矢印 54"/>
          <p:cNvSpPr/>
          <p:nvPr/>
        </p:nvSpPr>
        <p:spPr>
          <a:xfrm rot="5400000">
            <a:off x="6068736" y="4043378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5400000">
            <a:off x="7004840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8104383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96336" y="34917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41004" y="10434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6136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765722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884368" y="332656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69" name="右矢印 68"/>
          <p:cNvSpPr/>
          <p:nvPr/>
        </p:nvSpPr>
        <p:spPr>
          <a:xfrm rot="5400000">
            <a:off x="7086560" y="3783320"/>
            <a:ext cx="227464" cy="28083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6228184" y="764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Source Code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6300192" y="316267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9" name="表 108"/>
          <p:cNvGraphicFramePr>
            <a:graphicFrameLocks noGrp="1"/>
          </p:cNvGraphicFramePr>
          <p:nvPr/>
        </p:nvGraphicFramePr>
        <p:xfrm>
          <a:off x="5364088" y="5373216"/>
          <a:ext cx="3672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/>
                <a:gridCol w="648000"/>
                <a:gridCol w="648000"/>
                <a:gridCol w="252000"/>
                <a:gridCol w="648000"/>
                <a:gridCol w="828000"/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</a:t>
                      </a:r>
                      <a:r>
                        <a:rPr kumimoji="1" lang="en-US" altLang="ja-JP" sz="1200" baseline="0" dirty="0" smtClean="0"/>
                        <a:t>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 N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Life-span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2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M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" name="角丸四角形 106"/>
          <p:cNvSpPr/>
          <p:nvPr/>
        </p:nvSpPr>
        <p:spPr>
          <a:xfrm>
            <a:off x="6300192" y="5661248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Life-span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32240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788436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580112" y="2089423"/>
            <a:ext cx="3312368" cy="6480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Mining Coding Patterns</a:t>
            </a:r>
          </a:p>
          <a:p>
            <a:pPr algn="ctr"/>
            <a:r>
              <a:rPr lang="en-US" altLang="ja-JP" dirty="0" smtClean="0"/>
              <a:t>(using Fung)</a:t>
            </a:r>
            <a:endParaRPr lang="ja-JP" altLang="en-US" dirty="0" smtClean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546204" y="4484737"/>
            <a:ext cx="331236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dirty="0" smtClean="0"/>
              <a:t>Tracking Coding Patterns</a:t>
            </a:r>
            <a:endParaRPr lang="ja-JP" altLang="en-US" dirty="0"/>
          </a:p>
        </p:txBody>
      </p:sp>
      <p:sp>
        <p:nvSpPr>
          <p:cNvPr id="115" name="正方形/長方形 114"/>
          <p:cNvSpPr/>
          <p:nvPr/>
        </p:nvSpPr>
        <p:spPr>
          <a:xfrm>
            <a:off x="5292080" y="332656"/>
            <a:ext cx="3816424" cy="37444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Outline of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5122912" cy="4525963"/>
          </a:xfrm>
        </p:spPr>
        <p:txBody>
          <a:bodyPr/>
          <a:lstStyle/>
          <a:p>
            <a:r>
              <a:rPr lang="en-US" altLang="ja-JP" dirty="0" smtClean="0"/>
              <a:t>Mining coding patterns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Normalization of source code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smtClean="0"/>
              <a:t>Sequential pattern mining for each version</a:t>
            </a:r>
          </a:p>
          <a:p>
            <a:r>
              <a:rPr lang="en-US" altLang="ja-JP" u="sng" dirty="0" smtClean="0"/>
              <a:t>Tracking coding patterns</a:t>
            </a:r>
          </a:p>
          <a:p>
            <a:pPr lvl="1"/>
            <a:r>
              <a:rPr lang="en-US" altLang="ja-JP" dirty="0" smtClean="0"/>
              <a:t>Compute life-span of each pattern</a:t>
            </a:r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2012/10/26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6" name="グループ化 7"/>
          <p:cNvGrpSpPr/>
          <p:nvPr/>
        </p:nvGrpSpPr>
        <p:grpSpPr>
          <a:xfrm>
            <a:off x="6732240" y="692696"/>
            <a:ext cx="792088" cy="936104"/>
            <a:chOff x="5796136" y="1844824"/>
            <a:chExt cx="792088" cy="936104"/>
          </a:xfrm>
        </p:grpSpPr>
        <p:grpSp>
          <p:nvGrpSpPr>
            <p:cNvPr id="7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16" name="メモ 1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8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14" name="メモ 1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9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12" name="メモ 11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18" name="右矢印 17"/>
          <p:cNvSpPr/>
          <p:nvPr/>
        </p:nvSpPr>
        <p:spPr>
          <a:xfrm rot="5400000">
            <a:off x="7004840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72412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0" name="グループ化 19"/>
          <p:cNvGrpSpPr/>
          <p:nvPr/>
        </p:nvGrpSpPr>
        <p:grpSpPr>
          <a:xfrm>
            <a:off x="7884368" y="692696"/>
            <a:ext cx="792088" cy="936104"/>
            <a:chOff x="5796136" y="1844824"/>
            <a:chExt cx="792088" cy="936104"/>
          </a:xfrm>
        </p:grpSpPr>
        <p:grpSp>
          <p:nvGrpSpPr>
            <p:cNvPr id="11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28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0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26" name="メモ 25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21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24" name="メモ 2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30" name="右矢印 29"/>
          <p:cNvSpPr/>
          <p:nvPr/>
        </p:nvSpPr>
        <p:spPr>
          <a:xfrm rot="5400000">
            <a:off x="8104383" y="164423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30"/>
          <p:cNvGrpSpPr/>
          <p:nvPr/>
        </p:nvGrpSpPr>
        <p:grpSpPr>
          <a:xfrm>
            <a:off x="5796136" y="681256"/>
            <a:ext cx="792088" cy="936104"/>
            <a:chOff x="5796136" y="1844824"/>
            <a:chExt cx="792088" cy="936104"/>
          </a:xfrm>
        </p:grpSpPr>
        <p:grpSp>
          <p:nvGrpSpPr>
            <p:cNvPr id="23" name="グループ化 5"/>
            <p:cNvGrpSpPr/>
            <p:nvPr/>
          </p:nvGrpSpPr>
          <p:grpSpPr>
            <a:xfrm>
              <a:off x="5796136" y="1844824"/>
              <a:ext cx="648072" cy="792088"/>
              <a:chOff x="5364088" y="2564904"/>
              <a:chExt cx="648072" cy="792088"/>
            </a:xfrm>
          </p:grpSpPr>
          <p:sp>
            <p:nvSpPr>
              <p:cNvPr id="39" name="メモ 3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テキスト ボックス 4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1" name="グループ化 9"/>
            <p:cNvGrpSpPr/>
            <p:nvPr/>
          </p:nvGrpSpPr>
          <p:grpSpPr>
            <a:xfrm>
              <a:off x="5868144" y="1916832"/>
              <a:ext cx="648072" cy="792088"/>
              <a:chOff x="5364088" y="2564904"/>
              <a:chExt cx="648072" cy="792088"/>
            </a:xfrm>
          </p:grpSpPr>
          <p:sp>
            <p:nvSpPr>
              <p:cNvPr id="37" name="メモ 36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364088" y="2780928"/>
                <a:ext cx="615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.java</a:t>
                </a:r>
                <a:endParaRPr kumimoji="1" lang="ja-JP" altLang="en-US" dirty="0"/>
              </a:p>
            </p:txBody>
          </p:sp>
        </p:grpSp>
        <p:grpSp>
          <p:nvGrpSpPr>
            <p:cNvPr id="32" name="グループ化 12"/>
            <p:cNvGrpSpPr/>
            <p:nvPr/>
          </p:nvGrpSpPr>
          <p:grpSpPr>
            <a:xfrm>
              <a:off x="5940152" y="1988840"/>
              <a:ext cx="648072" cy="792088"/>
              <a:chOff x="5364088" y="2564904"/>
              <a:chExt cx="648072" cy="792088"/>
            </a:xfrm>
          </p:grpSpPr>
          <p:sp>
            <p:nvSpPr>
              <p:cNvPr id="35" name="メモ 34"/>
              <p:cNvSpPr/>
              <p:nvPr/>
            </p:nvSpPr>
            <p:spPr>
              <a:xfrm>
                <a:off x="5364088" y="2564904"/>
                <a:ext cx="648072" cy="792088"/>
              </a:xfrm>
              <a:prstGeom prst="foldedCorne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5364088" y="2780928"/>
                <a:ext cx="615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.java</a:t>
                </a:r>
                <a:endParaRPr kumimoji="1" lang="ja-JP" altLang="en-US" sz="1600" dirty="0"/>
              </a:p>
            </p:txBody>
          </p:sp>
        </p:grpSp>
      </p:grpSp>
      <p:sp>
        <p:nvSpPr>
          <p:cNvPr id="41" name="右矢印 40"/>
          <p:cNvSpPr/>
          <p:nvPr/>
        </p:nvSpPr>
        <p:spPr>
          <a:xfrm rot="5400000">
            <a:off x="6068736" y="163279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5400000">
            <a:off x="6068736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5400000">
            <a:off x="7004840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右矢印 43"/>
          <p:cNvSpPr/>
          <p:nvPr/>
        </p:nvSpPr>
        <p:spPr>
          <a:xfrm rot="5400000">
            <a:off x="8104383" y="2712912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44"/>
          <p:cNvGrpSpPr/>
          <p:nvPr/>
        </p:nvGrpSpPr>
        <p:grpSpPr>
          <a:xfrm>
            <a:off x="5940152" y="3224417"/>
            <a:ext cx="648072" cy="792088"/>
            <a:chOff x="7020272" y="-1611560"/>
            <a:chExt cx="648072" cy="792088"/>
          </a:xfrm>
        </p:grpSpPr>
        <p:sp>
          <p:nvSpPr>
            <p:cNvPr id="46" name="メモ 45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34" name="グループ化 47"/>
          <p:cNvGrpSpPr/>
          <p:nvPr/>
        </p:nvGrpSpPr>
        <p:grpSpPr>
          <a:xfrm>
            <a:off x="6876256" y="3224417"/>
            <a:ext cx="648072" cy="792088"/>
            <a:chOff x="7020272" y="-1611560"/>
            <a:chExt cx="648072" cy="792088"/>
          </a:xfrm>
        </p:grpSpPr>
        <p:sp>
          <p:nvSpPr>
            <p:cNvPr id="49" name="メモ 48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grpSp>
        <p:nvGrpSpPr>
          <p:cNvPr id="45" name="グループ化 50"/>
          <p:cNvGrpSpPr/>
          <p:nvPr/>
        </p:nvGrpSpPr>
        <p:grpSpPr>
          <a:xfrm>
            <a:off x="8028384" y="3224417"/>
            <a:ext cx="648072" cy="792088"/>
            <a:chOff x="7020272" y="-1611560"/>
            <a:chExt cx="648072" cy="792088"/>
          </a:xfrm>
        </p:grpSpPr>
        <p:sp>
          <p:nvSpPr>
            <p:cNvPr id="52" name="メモ 51"/>
            <p:cNvSpPr/>
            <p:nvPr/>
          </p:nvSpPr>
          <p:spPr>
            <a:xfrm>
              <a:off x="7020272" y="-1611560"/>
              <a:ext cx="648072" cy="79208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7044920" y="-1395536"/>
              <a:ext cx="615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.</a:t>
              </a:r>
              <a:r>
                <a:rPr lang="en-US" altLang="ja-JP" dirty="0" smtClean="0"/>
                <a:t>xml</a:t>
              </a:r>
              <a:endParaRPr kumimoji="1" lang="ja-JP" altLang="en-US" dirty="0"/>
            </a:p>
          </p:txBody>
        </p:sp>
      </p:grpSp>
      <p:sp>
        <p:nvSpPr>
          <p:cNvPr id="54" name="正方形/長方形 53"/>
          <p:cNvSpPr/>
          <p:nvPr/>
        </p:nvSpPr>
        <p:spPr>
          <a:xfrm>
            <a:off x="5652120" y="4509120"/>
            <a:ext cx="309634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右矢印 54"/>
          <p:cNvSpPr/>
          <p:nvPr/>
        </p:nvSpPr>
        <p:spPr>
          <a:xfrm rot="5400000">
            <a:off x="6068736" y="4043378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右矢印 55"/>
          <p:cNvSpPr/>
          <p:nvPr/>
        </p:nvSpPr>
        <p:spPr>
          <a:xfrm rot="5400000">
            <a:off x="7004840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右矢印 56"/>
          <p:cNvSpPr/>
          <p:nvPr/>
        </p:nvSpPr>
        <p:spPr>
          <a:xfrm rot="5400000">
            <a:off x="8104383" y="4031937"/>
            <a:ext cx="3714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596336" y="34917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41004" y="10434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96136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765722" y="332656"/>
            <a:ext cx="70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884368" y="332656"/>
            <a:ext cx="73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r>
              <a:rPr kumimoji="1" lang="en-US" altLang="ja-JP" dirty="0" smtClean="0"/>
              <a:t>er. </a:t>
            </a:r>
            <a:r>
              <a:rPr lang="en-US" altLang="ja-JP" dirty="0" smtClean="0"/>
              <a:t>N</a:t>
            </a:r>
            <a:endParaRPr kumimoji="1" lang="ja-JP" altLang="en-US" dirty="0"/>
          </a:p>
        </p:txBody>
      </p:sp>
      <p:sp>
        <p:nvSpPr>
          <p:cNvPr id="69" name="右矢印 68"/>
          <p:cNvSpPr/>
          <p:nvPr/>
        </p:nvSpPr>
        <p:spPr>
          <a:xfrm rot="5400000">
            <a:off x="7086560" y="3783320"/>
            <a:ext cx="227464" cy="280831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6228184" y="764704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Source Code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6300192" y="3162672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Coding Patterns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109" name="表 108"/>
          <p:cNvGraphicFramePr>
            <a:graphicFrameLocks noGrp="1"/>
          </p:cNvGraphicFramePr>
          <p:nvPr/>
        </p:nvGraphicFramePr>
        <p:xfrm>
          <a:off x="5364088" y="5373216"/>
          <a:ext cx="3672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/>
                <a:gridCol w="648000"/>
                <a:gridCol w="648000"/>
                <a:gridCol w="252000"/>
                <a:gridCol w="648000"/>
                <a:gridCol w="828000"/>
              </a:tblGrid>
              <a:tr h="25200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</a:t>
                      </a:r>
                      <a:r>
                        <a:rPr kumimoji="1" lang="en-US" altLang="ja-JP" sz="1200" baseline="0" dirty="0" smtClean="0"/>
                        <a:t>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</a:t>
                      </a:r>
                      <a:r>
                        <a:rPr kumimoji="1" lang="en-US" altLang="ja-JP" sz="1200" baseline="0" dirty="0" smtClean="0"/>
                        <a:t> 2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Ver. N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Life-span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1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6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2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Pat. M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0</a:t>
                      </a:r>
                      <a:endParaRPr kumimoji="1" lang="ja-JP" altLang="en-US" sz="1200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…</a:t>
                      </a:r>
                      <a:endParaRPr kumimoji="1" lang="ja-JP" altLang="en-US" sz="1200" dirty="0" smtClean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7" name="角丸四角形 106"/>
          <p:cNvSpPr/>
          <p:nvPr/>
        </p:nvSpPr>
        <p:spPr>
          <a:xfrm>
            <a:off x="6300192" y="5661248"/>
            <a:ext cx="2088232" cy="338336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Life-span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6732240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7884368" y="2132856"/>
            <a:ext cx="864096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580112" y="2089423"/>
            <a:ext cx="3312368" cy="64807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Mining Coding Patterns</a:t>
            </a:r>
          </a:p>
          <a:p>
            <a:pPr algn="ctr"/>
            <a:r>
              <a:rPr lang="en-US" altLang="ja-JP" dirty="0" smtClean="0"/>
              <a:t>(using Fung)</a:t>
            </a:r>
            <a:endParaRPr lang="ja-JP" altLang="en-US" dirty="0" smtClean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546204" y="4484737"/>
            <a:ext cx="331236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dirty="0" smtClean="0"/>
              <a:t>Tracking Coding Patterns</a:t>
            </a:r>
            <a:endParaRPr lang="ja-JP" altLang="en-US" dirty="0"/>
          </a:p>
        </p:txBody>
      </p:sp>
      <p:sp>
        <p:nvSpPr>
          <p:cNvPr id="115" name="正方形/長方形 114"/>
          <p:cNvSpPr/>
          <p:nvPr/>
        </p:nvSpPr>
        <p:spPr>
          <a:xfrm>
            <a:off x="5292080" y="3140968"/>
            <a:ext cx="3816424" cy="36408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Normalization in Pattern Mining</a:t>
            </a:r>
            <a:endParaRPr kumimoji="1" lang="ja-JP" altLang="en-US" dirty="0"/>
          </a:p>
        </p:txBody>
      </p:sp>
      <p:sp>
        <p:nvSpPr>
          <p:cNvPr id="58" name="コンテンツ プレースホルダ 57"/>
          <p:cNvSpPr>
            <a:spLocks noGrp="1"/>
          </p:cNvSpPr>
          <p:nvPr>
            <p:ph idx="1"/>
          </p:nvPr>
        </p:nvSpPr>
        <p:spPr>
          <a:xfrm>
            <a:off x="2699792" y="3933056"/>
            <a:ext cx="5987008" cy="252028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Translate each method into a sequence</a:t>
            </a:r>
          </a:p>
          <a:p>
            <a:pPr lvl="1"/>
            <a:r>
              <a:rPr lang="en-US" altLang="ja-JP" dirty="0" smtClean="0"/>
              <a:t>Call elements</a:t>
            </a:r>
          </a:p>
          <a:p>
            <a:pPr lvl="1"/>
            <a:r>
              <a:rPr lang="en-US" altLang="ja-JP" dirty="0" smtClean="0"/>
              <a:t>Control elements</a:t>
            </a:r>
          </a:p>
          <a:p>
            <a:r>
              <a:rPr lang="en-US" altLang="ja-JP" dirty="0" smtClean="0"/>
              <a:t>Normalize control elements (Table I)</a:t>
            </a:r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2012/10/26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32BC-2681-4404-8339-50571BB9CA73}" type="slidenum">
              <a:rPr kumimoji="1" lang="ja-JP" altLang="en-US" sz="2000" smtClean="0"/>
              <a:pPr/>
              <a:t>9</a:t>
            </a:fld>
            <a:endParaRPr kumimoji="1" lang="ja-JP" altLang="en-US" sz="20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916832"/>
            <a:ext cx="172819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public </a:t>
            </a:r>
            <a:r>
              <a:rPr kumimoji="1" lang="en-US" altLang="ja-JP" dirty="0" smtClean="0"/>
              <a:t>class A {</a:t>
            </a:r>
          </a:p>
          <a:p>
            <a:r>
              <a:rPr lang="en-US" altLang="ja-JP" dirty="0" smtClean="0"/>
              <a:t>  void a() {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int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= x + y;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}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  void b() {</a:t>
            </a:r>
          </a:p>
          <a:p>
            <a:r>
              <a:rPr lang="en-US" altLang="ja-JP" dirty="0" smtClean="0"/>
              <a:t>    if (</a:t>
            </a:r>
            <a:r>
              <a:rPr lang="en-US" altLang="ja-JP" dirty="0" err="1" smtClean="0"/>
              <a:t>cond</a:t>
            </a:r>
            <a:r>
              <a:rPr lang="en-US" altLang="ja-JP" dirty="0" smtClean="0"/>
              <a:t>()) {</a:t>
            </a:r>
          </a:p>
          <a:p>
            <a:r>
              <a:rPr lang="en-US" altLang="ja-JP" dirty="0" smtClean="0"/>
              <a:t>      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 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();</a:t>
            </a:r>
          </a:p>
          <a:p>
            <a:r>
              <a:rPr lang="en-US" altLang="ja-JP" dirty="0" smtClean="0"/>
              <a:t>    }</a:t>
            </a:r>
          </a:p>
          <a:p>
            <a:r>
              <a:rPr lang="en-US" altLang="ja-JP" dirty="0" smtClean="0"/>
              <a:t>  }</a:t>
            </a:r>
          </a:p>
          <a:p>
            <a:r>
              <a:rPr kumimoji="1" lang="en-US" altLang="ja-JP" dirty="0" smtClean="0"/>
              <a:t>}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39552" y="2276871"/>
            <a:ext cx="1368152" cy="15841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39552" y="4149080"/>
            <a:ext cx="1368152" cy="16561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20905674">
            <a:off x="2158104" y="2380283"/>
            <a:ext cx="1080120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rot="18481262">
            <a:off x="1989664" y="3508681"/>
            <a:ext cx="1317274" cy="484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556792"/>
            <a:ext cx="120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Source File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03848" y="1700808"/>
            <a:ext cx="227498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Sequence Database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2204864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&lt;</a:t>
            </a:r>
            <a:r>
              <a:rPr lang="en-US" altLang="ja-JP" dirty="0" err="1" smtClean="0"/>
              <a:t>callA</a:t>
            </a:r>
            <a:r>
              <a:rPr lang="en-US" altLang="ja-JP" dirty="0" smtClean="0"/>
              <a:t>(),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(), </a:t>
            </a:r>
            <a:r>
              <a:rPr lang="en-US" altLang="ja-JP" dirty="0" err="1" smtClean="0"/>
              <a:t>callB</a:t>
            </a:r>
            <a:r>
              <a:rPr lang="en-US" altLang="ja-JP" dirty="0" smtClean="0"/>
              <a:t>()&gt;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5936" y="2708920"/>
            <a:ext cx="38884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cond</a:t>
            </a:r>
            <a:r>
              <a:rPr kumimoji="1" lang="en-US" altLang="ja-JP" dirty="0" smtClean="0"/>
              <a:t>(), IF, </a:t>
            </a:r>
            <a:r>
              <a:rPr kumimoji="1" lang="en-US" altLang="ja-JP" dirty="0" err="1" smtClean="0"/>
              <a:t>callA</a:t>
            </a:r>
            <a:r>
              <a:rPr kumimoji="1" lang="en-US" altLang="ja-JP" dirty="0" smtClean="0"/>
              <a:t>(), </a:t>
            </a:r>
            <a:r>
              <a:rPr kumimoji="1" lang="en-US" altLang="ja-JP" dirty="0" err="1" smtClean="0"/>
              <a:t>callB</a:t>
            </a:r>
            <a:r>
              <a:rPr kumimoji="1" lang="en-US" altLang="ja-JP" dirty="0" smtClean="0"/>
              <a:t>(), END-IF&gt;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203848" y="2060848"/>
            <a:ext cx="4968552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75856" y="219557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A.a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11133" y="26996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A.b</a:t>
            </a:r>
            <a:r>
              <a:rPr kumimoji="1" lang="en-US" altLang="ja-JP" dirty="0" smtClean="0"/>
              <a:t>()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61818" y="2276872"/>
            <a:ext cx="553998" cy="21602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ja-JP" sz="2400" dirty="0" smtClean="0"/>
              <a:t>Normalization</a:t>
            </a:r>
            <a:endParaRPr kumimoji="1" lang="ja-JP" altLang="en-US" sz="2400" dirty="0"/>
          </a:p>
        </p:txBody>
      </p:sp>
      <p:grpSp>
        <p:nvGrpSpPr>
          <p:cNvPr id="67" name="グループ化 66"/>
          <p:cNvGrpSpPr/>
          <p:nvPr/>
        </p:nvGrpSpPr>
        <p:grpSpPr>
          <a:xfrm>
            <a:off x="611560" y="2492896"/>
            <a:ext cx="1224136" cy="288032"/>
            <a:chOff x="3419872" y="-387424"/>
            <a:chExt cx="864096" cy="387424"/>
          </a:xfrm>
        </p:grpSpPr>
        <p:cxnSp>
          <p:nvCxnSpPr>
            <p:cNvPr id="64" name="直線コネクタ 63"/>
            <p:cNvCxnSpPr/>
            <p:nvPr/>
          </p:nvCxnSpPr>
          <p:spPr>
            <a:xfrm>
              <a:off x="3419872" y="-387424"/>
              <a:ext cx="864096" cy="3874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3419872" y="-387424"/>
              <a:ext cx="864096" cy="3874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/>
          <p:cNvGrpSpPr/>
          <p:nvPr/>
        </p:nvGrpSpPr>
        <p:grpSpPr>
          <a:xfrm>
            <a:off x="2843808" y="7029400"/>
            <a:ext cx="6264696" cy="6552728"/>
            <a:chOff x="2843808" y="7029400"/>
            <a:chExt cx="6264696" cy="6552728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843808" y="7029400"/>
              <a:ext cx="6264696" cy="6552728"/>
              <a:chOff x="3203848" y="-315416"/>
              <a:chExt cx="6264696" cy="6552728"/>
            </a:xfrm>
          </p:grpSpPr>
          <p:sp>
            <p:nvSpPr>
              <p:cNvPr id="31" name="角丸四角形吹き出し 30"/>
              <p:cNvSpPr/>
              <p:nvPr/>
            </p:nvSpPr>
            <p:spPr>
              <a:xfrm>
                <a:off x="3203848" y="-315416"/>
                <a:ext cx="6264696" cy="6552728"/>
              </a:xfrm>
              <a:prstGeom prst="wedgeRoundRectCallout">
                <a:avLst>
                  <a:gd name="adj1" fmla="val -52761"/>
                  <a:gd name="adj2" fmla="val 858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55368" y="116632"/>
                <a:ext cx="5688632" cy="5680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正方形/長方形 67"/>
            <p:cNvSpPr/>
            <p:nvPr/>
          </p:nvSpPr>
          <p:spPr>
            <a:xfrm>
              <a:off x="3059832" y="9981728"/>
              <a:ext cx="5832648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2.22222E-6 -1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0</TotalTime>
  <Words>2944</Words>
  <Application>Microsoft Office PowerPoint</Application>
  <PresentationFormat>画面に合わせる (4:3)</PresentationFormat>
  <Paragraphs>1050</Paragraphs>
  <Slides>37</Slides>
  <Notes>37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Sel-CoolMetal-white</vt:lpstr>
      <vt:lpstr>Investigation of Coding Patterns over Version History</vt:lpstr>
      <vt:lpstr>Coding Patterns</vt:lpstr>
      <vt:lpstr>Previous Research [1]</vt:lpstr>
      <vt:lpstr>Previous Research [1]</vt:lpstr>
      <vt:lpstr>Research Question</vt:lpstr>
      <vt:lpstr>Outline of Experiment</vt:lpstr>
      <vt:lpstr>Outline of Experiment</vt:lpstr>
      <vt:lpstr>Outline of Experiment</vt:lpstr>
      <vt:lpstr>Normalization in Pattern Mining</vt:lpstr>
      <vt:lpstr>Sequential Pattern Mining</vt:lpstr>
      <vt:lpstr>Identical Patterns Between Versions</vt:lpstr>
      <vt:lpstr>Identical Patterns Between Versions</vt:lpstr>
      <vt:lpstr>Identical Patterns Between Versions</vt:lpstr>
      <vt:lpstr>Tracking Coding Patterns</vt:lpstr>
      <vt:lpstr>Tracking Coding Patterns</vt:lpstr>
      <vt:lpstr>Tracking Coding Patterns</vt:lpstr>
      <vt:lpstr>Tracking Coding Patterns</vt:lpstr>
      <vt:lpstr>Tracking Coding Patterns</vt:lpstr>
      <vt:lpstr>Tracking Coding Patterns</vt:lpstr>
      <vt:lpstr>Tracking Coding Patterns</vt:lpstr>
      <vt:lpstr>Experiments</vt:lpstr>
      <vt:lpstr>Result of Experiment</vt:lpstr>
      <vt:lpstr>LOC and the Number of Patterns in dnsjava (Figure 2)</vt:lpstr>
      <vt:lpstr>LOC and the Number of Patterns in JmDNS (Figure 3)</vt:lpstr>
      <vt:lpstr>Life-span of Patterns  in dnsjava (Figure 4)</vt:lpstr>
      <vt:lpstr>Life-span of Patterns in JmDNS (Figure 5)</vt:lpstr>
      <vt:lpstr>Life-span of Patterns</vt:lpstr>
      <vt:lpstr>Life-span and Pattern Length  dnsjava (Figure 6)</vt:lpstr>
      <vt:lpstr>Life-span and Pattern Length JmDNS (Figure 7)</vt:lpstr>
      <vt:lpstr>Stable Patterns in dnsjava</vt:lpstr>
      <vt:lpstr>Stable Pattern in dnsjava Application-specific pattern</vt:lpstr>
      <vt:lpstr>Stable Pattern in dnsjava Object generation pattern</vt:lpstr>
      <vt:lpstr>Stable Pattern in dnsjava Iteration related idiom</vt:lpstr>
      <vt:lpstr>Stable Patterns in JmDNS</vt:lpstr>
      <vt:lpstr>Stable Pattern in JmDNS Multi-thread idiom with synchronized keyword</vt:lpstr>
      <vt:lpstr>Answer the Research Question 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2012-10-29T06:58:49Z</dcterms:created>
  <dcterms:modified xsi:type="dcterms:W3CDTF">2012-10-29T06:59:03Z</dcterms:modified>
</cp:coreProperties>
</file>