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34"/>
  </p:notesMasterIdLst>
  <p:handoutMasterIdLst>
    <p:handoutMasterId r:id="rId35"/>
  </p:handoutMasterIdLst>
  <p:sldIdLst>
    <p:sldId id="256" r:id="rId2"/>
    <p:sldId id="257" r:id="rId3"/>
    <p:sldId id="289" r:id="rId4"/>
    <p:sldId id="292" r:id="rId5"/>
    <p:sldId id="279" r:id="rId6"/>
    <p:sldId id="295" r:id="rId7"/>
    <p:sldId id="280" r:id="rId8"/>
    <p:sldId id="271" r:id="rId9"/>
    <p:sldId id="269" r:id="rId10"/>
    <p:sldId id="260" r:id="rId11"/>
    <p:sldId id="262" r:id="rId12"/>
    <p:sldId id="268" r:id="rId13"/>
    <p:sldId id="283" r:id="rId14"/>
    <p:sldId id="266" r:id="rId15"/>
    <p:sldId id="297" r:id="rId16"/>
    <p:sldId id="267" r:id="rId17"/>
    <p:sldId id="261" r:id="rId18"/>
    <p:sldId id="284" r:id="rId19"/>
    <p:sldId id="273" r:id="rId20"/>
    <p:sldId id="274" r:id="rId21"/>
    <p:sldId id="276" r:id="rId22"/>
    <p:sldId id="277" r:id="rId23"/>
    <p:sldId id="275" r:id="rId24"/>
    <p:sldId id="282" r:id="rId25"/>
    <p:sldId id="288" r:id="rId26"/>
    <p:sldId id="285" r:id="rId27"/>
    <p:sldId id="286" r:id="rId28"/>
    <p:sldId id="287" r:id="rId29"/>
    <p:sldId id="296" r:id="rId30"/>
    <p:sldId id="290" r:id="rId31"/>
    <p:sldId id="291" r:id="rId32"/>
    <p:sldId id="293" r:id="rId33"/>
  </p:sldIdLst>
  <p:sldSz cx="9144000" cy="6858000" type="screen4x3"/>
  <p:notesSz cx="9939338" cy="68056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5547" autoAdjust="0"/>
  </p:normalViewPr>
  <p:slideViewPr>
    <p:cSldViewPr>
      <p:cViewPr varScale="1">
        <p:scale>
          <a:sx n="94" d="100"/>
          <a:sy n="94" d="100"/>
        </p:scale>
        <p:origin x="-63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36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5629992" y="0"/>
            <a:ext cx="4307046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BB2179-14D3-4B76-BB16-0CC0A6D219CD}" type="datetimeFigureOut">
              <a:rPr kumimoji="1" lang="ja-JP" altLang="en-US" smtClean="0"/>
              <a:t>2012/10/31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6464151"/>
            <a:ext cx="4307046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5629992" y="6464151"/>
            <a:ext cx="4307046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08D07A-83DD-4058-84DF-E91FCF48452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15688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7046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5629992" y="0"/>
            <a:ext cx="4307046" cy="34028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18A9F2-B238-4C1D-B227-068518C7F704}" type="datetimeFigureOut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2012" cy="25511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993934" y="3232666"/>
            <a:ext cx="7951470" cy="306252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6464151"/>
            <a:ext cx="4307046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5629992" y="6464151"/>
            <a:ext cx="4307046" cy="34028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3FC47F-21B8-4D52-8EBE-FFEEACBC4B5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7170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派生関係をたどらないときは，ってはなし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C47F-21B8-4D52-8EBE-FFEEACBC4B59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1648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C47F-21B8-4D52-8EBE-FFEEACBC4B59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53926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C47F-21B8-4D52-8EBE-FFEEACBC4B59}" type="slidenum">
              <a:rPr kumimoji="1" lang="ja-JP" altLang="en-US" smtClean="0"/>
              <a:t>14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1507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C47F-21B8-4D52-8EBE-FFEEACBC4B59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684038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C47F-21B8-4D52-8EBE-FFEEACBC4B59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754122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C47F-21B8-4D52-8EBE-FFEEACBC4B59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838926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ja-JP" altLang="en-US" dirty="0" smtClean="0"/>
              <a:t>たりない　はせいかん</a:t>
            </a:r>
            <a:r>
              <a:rPr kumimoji="1" lang="ja-JP" altLang="en-US" dirty="0" err="1" smtClean="0"/>
              <a:t>けい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73FC47F-21B8-4D52-8EBE-FFEEACBC4B59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47018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emf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fld id="{E8EB058F-FE1F-4646-ADAA-DE9A25FF35E9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22" name="Picture 2" descr="\\mir\space\document\logo\color-variations\sel-logo-color.e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9471" y="430260"/>
            <a:ext cx="2051050" cy="7040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3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Text Box 24"/>
          <p:cNvSpPr txBox="1">
            <a:spLocks noChangeArrowheads="1"/>
          </p:cNvSpPr>
          <p:nvPr userDrawn="1"/>
        </p:nvSpPr>
        <p:spPr bwMode="auto">
          <a:xfrm>
            <a:off x="334963" y="6640513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  <a:endParaRPr lang="en-US" altLang="ja-JP" sz="1000" dirty="0">
              <a:solidFill>
                <a:srgbClr val="DDDDD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934DF14-819C-4D49-9174-893E73A71BCE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41B94E-3597-489F-94F6-0E3556629F24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201379-65F1-4B86-9714-F184F4B58846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216000"/>
            <a:ext cx="9144000" cy="1445705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C70F51B-3BD8-4467-AC62-C882022E9F86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pic>
        <p:nvPicPr>
          <p:cNvPr id="8" name="Picture 2" descr="\\mir\space\document\logo\color-variations\sel-logo-color.em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288306"/>
            <a:ext cx="3394323" cy="1165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A8D8A99-BC23-4EB4-95A9-82F9FD9042C1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C579345-76B7-451C-9D31-59E61F2414B6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09220F6-58A2-45D9-9EA8-188C8041B273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27EC23F-ADCD-4E16-AF84-71FEC500E34C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871CEE7-4B3E-4E34-B2A8-4CF0C48B1255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F12338-C642-49D2-876B-8A2611BED96A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066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34963" y="1484784"/>
            <a:ext cx="8485509" cy="46413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12776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EB1C61DB-586C-44C5-A8F8-B2F34D9E6E67}" type="datetime1">
              <a:rPr kumimoji="1" lang="ja-JP" altLang="en-US" smtClean="0"/>
              <a:t>2012/10/30</a:t>
            </a:fld>
            <a:endParaRPr kumimoji="1" lang="ja-JP" altLang="en-US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kumimoji="1" lang="ja-JP" altLang="en-US"/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5B09323-409F-4A5C-B20A-B98467B24366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831830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 dirty="0" smtClean="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  <a:endParaRPr lang="en-US" altLang="ja-JP" sz="1000" dirty="0">
              <a:solidFill>
                <a:srgbClr val="DDDDDD"/>
              </a:solidFill>
            </a:endParaRPr>
          </a:p>
        </p:txBody>
      </p:sp>
      <p:sp>
        <p:nvSpPr>
          <p:cNvPr id="14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15" name="Freeform 18"/>
          <p:cNvSpPr>
            <a:spLocks/>
          </p:cNvSpPr>
          <p:nvPr/>
        </p:nvSpPr>
        <p:spPr bwMode="auto">
          <a:xfrm>
            <a:off x="8892480" y="6663618"/>
            <a:ext cx="191924" cy="176621"/>
          </a:xfrm>
          <a:custGeom>
            <a:avLst/>
            <a:gdLst/>
            <a:ahLst/>
            <a:cxnLst>
              <a:cxn ang="0">
                <a:pos x="300" y="364"/>
              </a:cxn>
              <a:cxn ang="0">
                <a:pos x="94" y="246"/>
              </a:cxn>
              <a:cxn ang="0">
                <a:pos x="94" y="246"/>
              </a:cxn>
              <a:cxn ang="0">
                <a:pos x="300" y="79"/>
              </a:cxn>
              <a:cxn ang="0">
                <a:pos x="220" y="0"/>
              </a:cxn>
              <a:cxn ang="0">
                <a:pos x="220" y="0"/>
              </a:cxn>
              <a:cxn ang="0">
                <a:pos x="0" y="289"/>
              </a:cxn>
              <a:cxn ang="0">
                <a:pos x="4" y="341"/>
              </a:cxn>
              <a:cxn ang="0">
                <a:pos x="4" y="341"/>
              </a:cxn>
              <a:cxn ang="0">
                <a:pos x="60" y="334"/>
              </a:cxn>
              <a:cxn ang="0">
                <a:pos x="270" y="544"/>
              </a:cxn>
              <a:cxn ang="0">
                <a:pos x="265" y="586"/>
              </a:cxn>
              <a:cxn ang="0">
                <a:pos x="265" y="587"/>
              </a:cxn>
              <a:cxn ang="0">
                <a:pos x="300" y="589"/>
              </a:cxn>
              <a:cxn ang="0">
                <a:pos x="334" y="587"/>
              </a:cxn>
              <a:cxn ang="0">
                <a:pos x="334" y="586"/>
              </a:cxn>
              <a:cxn ang="0">
                <a:pos x="330" y="544"/>
              </a:cxn>
              <a:cxn ang="0">
                <a:pos x="540" y="334"/>
              </a:cxn>
              <a:cxn ang="0">
                <a:pos x="595" y="341"/>
              </a:cxn>
              <a:cxn ang="0">
                <a:pos x="595" y="341"/>
              </a:cxn>
              <a:cxn ang="0">
                <a:pos x="600" y="289"/>
              </a:cxn>
              <a:cxn ang="0">
                <a:pos x="379" y="0"/>
              </a:cxn>
              <a:cxn ang="0">
                <a:pos x="379" y="0"/>
              </a:cxn>
              <a:cxn ang="0">
                <a:pos x="300" y="79"/>
              </a:cxn>
              <a:cxn ang="0">
                <a:pos x="505" y="246"/>
              </a:cxn>
              <a:cxn ang="0">
                <a:pos x="505" y="246"/>
              </a:cxn>
              <a:cxn ang="0">
                <a:pos x="299" y="364"/>
              </a:cxn>
              <a:cxn ang="0">
                <a:pos x="300" y="364"/>
              </a:cxn>
            </a:cxnLst>
            <a:rect l="0" t="0" r="r" b="b"/>
            <a:pathLst>
              <a:path w="600" h="589">
                <a:moveTo>
                  <a:pt x="300" y="364"/>
                </a:moveTo>
                <a:cubicBezTo>
                  <a:pt x="251" y="300"/>
                  <a:pt x="178" y="255"/>
                  <a:pt x="94" y="246"/>
                </a:cubicBezTo>
                <a:lnTo>
                  <a:pt x="94" y="246"/>
                </a:lnTo>
                <a:cubicBezTo>
                  <a:pt x="114" y="151"/>
                  <a:pt x="198" y="79"/>
                  <a:pt x="300" y="79"/>
                </a:cubicBezTo>
                <a:lnTo>
                  <a:pt x="220" y="0"/>
                </a:lnTo>
                <a:lnTo>
                  <a:pt x="220" y="0"/>
                </a:lnTo>
                <a:cubicBezTo>
                  <a:pt x="93" y="34"/>
                  <a:pt x="0" y="151"/>
                  <a:pt x="0" y="289"/>
                </a:cubicBezTo>
                <a:cubicBezTo>
                  <a:pt x="0" y="307"/>
                  <a:pt x="1" y="324"/>
                  <a:pt x="4" y="341"/>
                </a:cubicBezTo>
                <a:lnTo>
                  <a:pt x="4" y="341"/>
                </a:lnTo>
                <a:cubicBezTo>
                  <a:pt x="22" y="336"/>
                  <a:pt x="40" y="334"/>
                  <a:pt x="60" y="334"/>
                </a:cubicBezTo>
                <a:cubicBezTo>
                  <a:pt x="175" y="334"/>
                  <a:pt x="270" y="428"/>
                  <a:pt x="270" y="544"/>
                </a:cubicBezTo>
                <a:cubicBezTo>
                  <a:pt x="270" y="558"/>
                  <a:pt x="268" y="573"/>
                  <a:pt x="265" y="586"/>
                </a:cubicBezTo>
                <a:lnTo>
                  <a:pt x="265" y="587"/>
                </a:lnTo>
                <a:cubicBezTo>
                  <a:pt x="276" y="588"/>
                  <a:pt x="288" y="589"/>
                  <a:pt x="300" y="589"/>
                </a:cubicBezTo>
                <a:cubicBezTo>
                  <a:pt x="311" y="589"/>
                  <a:pt x="323" y="588"/>
                  <a:pt x="334" y="587"/>
                </a:cubicBezTo>
                <a:lnTo>
                  <a:pt x="334" y="586"/>
                </a:lnTo>
                <a:cubicBezTo>
                  <a:pt x="331" y="573"/>
                  <a:pt x="330" y="558"/>
                  <a:pt x="330" y="544"/>
                </a:cubicBezTo>
                <a:cubicBezTo>
                  <a:pt x="330" y="428"/>
                  <a:pt x="424" y="334"/>
                  <a:pt x="540" y="334"/>
                </a:cubicBezTo>
                <a:cubicBezTo>
                  <a:pt x="559" y="334"/>
                  <a:pt x="577" y="336"/>
                  <a:pt x="595" y="341"/>
                </a:cubicBezTo>
                <a:lnTo>
                  <a:pt x="595" y="341"/>
                </a:lnTo>
                <a:cubicBezTo>
                  <a:pt x="598" y="324"/>
                  <a:pt x="600" y="307"/>
                  <a:pt x="600" y="289"/>
                </a:cubicBezTo>
                <a:cubicBezTo>
                  <a:pt x="600" y="151"/>
                  <a:pt x="506" y="34"/>
                  <a:pt x="379" y="0"/>
                </a:cubicBezTo>
                <a:lnTo>
                  <a:pt x="379" y="0"/>
                </a:lnTo>
                <a:lnTo>
                  <a:pt x="300" y="79"/>
                </a:lnTo>
                <a:cubicBezTo>
                  <a:pt x="401" y="79"/>
                  <a:pt x="485" y="151"/>
                  <a:pt x="505" y="246"/>
                </a:cubicBezTo>
                <a:lnTo>
                  <a:pt x="505" y="246"/>
                </a:lnTo>
                <a:cubicBezTo>
                  <a:pt x="421" y="255"/>
                  <a:pt x="348" y="300"/>
                  <a:pt x="299" y="364"/>
                </a:cubicBezTo>
                <a:lnTo>
                  <a:pt x="300" y="364"/>
                </a:ln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  <a:ln w="0">
            <a:noFill/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pic>
        <p:nvPicPr>
          <p:cNvPr id="18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8028000" y="216000"/>
            <a:ext cx="1081087" cy="36988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4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4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1484313"/>
            <a:ext cx="8352928" cy="1470025"/>
          </a:xfrm>
        </p:spPr>
        <p:txBody>
          <a:bodyPr/>
          <a:lstStyle/>
          <a:p>
            <a:r>
              <a:rPr lang="ja-JP" altLang="en-US" sz="4000" dirty="0"/>
              <a:t>ソースファイルの派生関係の自動抽出</a:t>
            </a:r>
            <a:endParaRPr kumimoji="1" lang="ja-JP" altLang="en-US" sz="4000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ja-JP" altLang="en-US" dirty="0" smtClean="0"/>
              <a:t>神田 哲也，石尾 隆，井上 克郎</a:t>
            </a:r>
            <a:endParaRPr lang="en-US" altLang="ja-JP" dirty="0" smtClean="0"/>
          </a:p>
          <a:p>
            <a:endParaRPr lang="en-US" altLang="ja-JP" dirty="0" smtClean="0"/>
          </a:p>
          <a:p>
            <a:pPr algn="r"/>
            <a:r>
              <a:rPr lang="ja-JP" altLang="en-US" sz="2400" dirty="0"/>
              <a:t>大阪大学 大学院情報科学</a:t>
            </a:r>
            <a:r>
              <a:rPr lang="ja-JP" altLang="en-US" sz="2400" dirty="0" smtClean="0"/>
              <a:t>研究科</a:t>
            </a:r>
            <a:endParaRPr lang="en-US" altLang="ja-JP" sz="2400" dirty="0"/>
          </a:p>
        </p:txBody>
      </p:sp>
    </p:spTree>
    <p:extLst>
      <p:ext uri="{BB962C8B-B14F-4D97-AF65-F5344CB8AC3E}">
        <p14:creationId xmlns:p14="http://schemas.microsoft.com/office/powerpoint/2010/main" val="263705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タイトル 2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差分の重複</a:t>
            </a:r>
            <a:endParaRPr kumimoji="1" lang="ja-JP" altLang="en-US" dirty="0"/>
          </a:p>
        </p:txBody>
      </p:sp>
      <p:sp>
        <p:nvSpPr>
          <p:cNvPr id="28" name="コンテンツ プレースホルダー 2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比較順序によっては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差分</a:t>
            </a:r>
            <a:r>
              <a:rPr kumimoji="1" lang="ja-JP" altLang="en-US" dirty="0" smtClean="0"/>
              <a:t>の中に重複する部分が発生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75507" y="5588883"/>
            <a:ext cx="1762021" cy="707886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2000" dirty="0" smtClean="0">
                <a:cs typeface="Courier New" pitchFamily="49" charset="0"/>
              </a:rPr>
              <a:t>-   </a:t>
            </a:r>
            <a:r>
              <a:rPr kumimoji="1" lang="en-US" altLang="ja-JP" sz="2000" dirty="0" err="1" smtClean="0">
                <a:cs typeface="Courier New" pitchFamily="49" charset="0"/>
              </a:rPr>
              <a:t>methodB</a:t>
            </a:r>
            <a:r>
              <a:rPr kumimoji="1"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 smtClean="0">
                <a:cs typeface="Courier New" pitchFamily="49" charset="0"/>
              </a:rPr>
              <a:t>-   </a:t>
            </a:r>
            <a:r>
              <a:rPr lang="en-US" altLang="ja-JP" sz="2000" dirty="0" err="1" smtClean="0">
                <a:cs typeface="Courier New" pitchFamily="49" charset="0"/>
              </a:rPr>
              <a:t>methodC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  <a:endParaRPr kumimoji="1" lang="ja-JP" altLang="en-US" sz="2000" dirty="0">
              <a:cs typeface="Courier New" pitchFamily="49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108612" y="5588883"/>
            <a:ext cx="1826141" cy="4001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2000" dirty="0" smtClean="0">
                <a:cs typeface="Courier New" pitchFamily="49" charset="0"/>
              </a:rPr>
              <a:t>+   </a:t>
            </a:r>
            <a:r>
              <a:rPr lang="en-US" altLang="ja-JP" sz="2000" dirty="0" err="1" smtClean="0">
                <a:cs typeface="Courier New" pitchFamily="49" charset="0"/>
              </a:rPr>
              <a:t>methodC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  <a:endParaRPr kumimoji="1" lang="ja-JP" altLang="en-US" sz="2000" dirty="0">
              <a:cs typeface="Courier New" pitchFamily="49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108612" y="518877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 smtClean="0"/>
              <a:t>差分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273471" y="5188773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 smtClean="0"/>
              <a:t>差分</a:t>
            </a:r>
            <a:endParaRPr kumimoji="1" lang="ja-JP" altLang="en-US" sz="2000" dirty="0"/>
          </a:p>
        </p:txBody>
      </p:sp>
      <p:sp>
        <p:nvSpPr>
          <p:cNvPr id="14" name="円/楕円 13"/>
          <p:cNvSpPr/>
          <p:nvPr/>
        </p:nvSpPr>
        <p:spPr>
          <a:xfrm>
            <a:off x="5413999" y="5588883"/>
            <a:ext cx="1606273" cy="400110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5" name="直線コネクタ 14"/>
          <p:cNvCxnSpPr>
            <a:stCxn id="14" idx="2"/>
            <a:endCxn id="23" idx="6"/>
          </p:cNvCxnSpPr>
          <p:nvPr/>
        </p:nvCxnSpPr>
        <p:spPr>
          <a:xfrm flipH="1">
            <a:off x="4122086" y="5788938"/>
            <a:ext cx="1291913" cy="320327"/>
          </a:xfrm>
          <a:prstGeom prst="line">
            <a:avLst/>
          </a:prstGeom>
          <a:ln w="28575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角丸四角形 15"/>
          <p:cNvSpPr/>
          <p:nvPr/>
        </p:nvSpPr>
        <p:spPr>
          <a:xfrm>
            <a:off x="4283968" y="5791914"/>
            <a:ext cx="720080" cy="451792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重複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10230" y="2615159"/>
            <a:ext cx="11961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dirty="0" smtClean="0"/>
              <a:t>ファイル</a:t>
            </a:r>
            <a:r>
              <a:rPr lang="en-US" altLang="ja-JP" sz="2000" dirty="0" smtClean="0"/>
              <a:t>1</a:t>
            </a:r>
            <a:endParaRPr kumimoji="1"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726553" y="2615099"/>
            <a:ext cx="11961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dirty="0" smtClean="0"/>
              <a:t>ファイル</a:t>
            </a:r>
            <a:r>
              <a:rPr lang="en-US" altLang="ja-JP" sz="2000" dirty="0" smtClean="0"/>
              <a:t>2</a:t>
            </a:r>
            <a:endParaRPr kumimoji="1"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642851" y="2608995"/>
            <a:ext cx="11961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dirty="0" smtClean="0"/>
              <a:t>ファイル</a:t>
            </a:r>
            <a:r>
              <a:rPr lang="en-US" altLang="ja-JP" sz="2000" dirty="0" smtClean="0"/>
              <a:t>3</a:t>
            </a:r>
            <a:endParaRPr kumimoji="1" lang="ja-JP" altLang="en-US" sz="2000" dirty="0"/>
          </a:p>
        </p:txBody>
      </p:sp>
      <p:sp>
        <p:nvSpPr>
          <p:cNvPr id="4" name="メモ 3"/>
          <p:cNvSpPr/>
          <p:nvPr/>
        </p:nvSpPr>
        <p:spPr>
          <a:xfrm>
            <a:off x="3726553" y="3016009"/>
            <a:ext cx="1690894" cy="1936660"/>
          </a:xfrm>
          <a:prstGeom prst="foldedCorner">
            <a:avLst>
              <a:gd name="adj" fmla="val 1380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2000" dirty="0" smtClean="0">
                <a:cs typeface="Courier New" pitchFamily="49" charset="0"/>
              </a:rPr>
              <a:t>void P(){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</a:t>
            </a:r>
            <a:r>
              <a:rPr lang="en-US" altLang="ja-JP" sz="2000" dirty="0" err="1" smtClean="0">
                <a:cs typeface="Courier New" pitchFamily="49" charset="0"/>
              </a:rPr>
              <a:t>methodA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return;</a:t>
            </a:r>
          </a:p>
          <a:p>
            <a:r>
              <a:rPr kumimoji="1" lang="en-US" altLang="ja-JP" sz="2000" dirty="0" smtClean="0">
                <a:cs typeface="Courier New" pitchFamily="49" charset="0"/>
              </a:rPr>
              <a:t>}</a:t>
            </a:r>
            <a:endParaRPr kumimoji="1" lang="ja-JP" altLang="en-US" sz="2000" dirty="0">
              <a:cs typeface="Courier New" pitchFamily="49" charset="0"/>
            </a:endParaRPr>
          </a:p>
        </p:txBody>
      </p:sp>
      <p:sp>
        <p:nvSpPr>
          <p:cNvPr id="5" name="メモ 4"/>
          <p:cNvSpPr/>
          <p:nvPr/>
        </p:nvSpPr>
        <p:spPr>
          <a:xfrm>
            <a:off x="810230" y="3015269"/>
            <a:ext cx="1690893" cy="1936660"/>
          </a:xfrm>
          <a:prstGeom prst="foldedCorner">
            <a:avLst>
              <a:gd name="adj" fmla="val 1380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2000" dirty="0" smtClean="0">
                <a:cs typeface="Courier New" pitchFamily="49" charset="0"/>
              </a:rPr>
              <a:t>void P(){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</a:t>
            </a:r>
            <a:r>
              <a:rPr lang="en-US" altLang="ja-JP" sz="2000" dirty="0" err="1" smtClean="0">
                <a:cs typeface="Courier New" pitchFamily="49" charset="0"/>
              </a:rPr>
              <a:t>methodA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>
                <a:cs typeface="Courier New" pitchFamily="49" charset="0"/>
              </a:rPr>
              <a:t> </a:t>
            </a:r>
            <a:r>
              <a:rPr lang="en-US" altLang="ja-JP" sz="2000" dirty="0" smtClean="0">
                <a:cs typeface="Courier New" pitchFamily="49" charset="0"/>
              </a:rPr>
              <a:t> </a:t>
            </a:r>
            <a:r>
              <a:rPr lang="en-US" altLang="ja-JP" sz="2000" dirty="0" err="1" smtClean="0">
                <a:cs typeface="Courier New" pitchFamily="49" charset="0"/>
              </a:rPr>
              <a:t>methodB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>
                <a:cs typeface="Courier New" pitchFamily="49" charset="0"/>
              </a:rPr>
              <a:t> </a:t>
            </a:r>
            <a:r>
              <a:rPr lang="en-US" altLang="ja-JP" sz="2000" dirty="0" smtClean="0">
                <a:cs typeface="Courier New" pitchFamily="49" charset="0"/>
              </a:rPr>
              <a:t> </a:t>
            </a:r>
            <a:r>
              <a:rPr lang="en-US" altLang="ja-JP" sz="2000" dirty="0" err="1" smtClean="0">
                <a:cs typeface="Courier New" pitchFamily="49" charset="0"/>
              </a:rPr>
              <a:t>methodC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return;</a:t>
            </a:r>
          </a:p>
          <a:p>
            <a:r>
              <a:rPr kumimoji="1" lang="en-US" altLang="ja-JP" sz="2000" dirty="0" smtClean="0">
                <a:cs typeface="Courier New" pitchFamily="49" charset="0"/>
              </a:rPr>
              <a:t>}</a:t>
            </a:r>
            <a:endParaRPr kumimoji="1" lang="ja-JP" altLang="en-US" sz="2000" dirty="0">
              <a:cs typeface="Courier New" pitchFamily="49" charset="0"/>
            </a:endParaRPr>
          </a:p>
        </p:txBody>
      </p:sp>
      <p:sp>
        <p:nvSpPr>
          <p:cNvPr id="6" name="メモ 5"/>
          <p:cNvSpPr/>
          <p:nvPr/>
        </p:nvSpPr>
        <p:spPr>
          <a:xfrm>
            <a:off x="6642876" y="3009105"/>
            <a:ext cx="1690894" cy="1936660"/>
          </a:xfrm>
          <a:prstGeom prst="foldedCorner">
            <a:avLst>
              <a:gd name="adj" fmla="val 1380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2000" dirty="0" smtClean="0">
                <a:cs typeface="Courier New" pitchFamily="49" charset="0"/>
              </a:rPr>
              <a:t>void P(){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</a:t>
            </a:r>
            <a:r>
              <a:rPr lang="en-US" altLang="ja-JP" sz="2000" dirty="0" err="1" smtClean="0">
                <a:cs typeface="Courier New" pitchFamily="49" charset="0"/>
              </a:rPr>
              <a:t>methodA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>
                <a:cs typeface="Courier New" pitchFamily="49" charset="0"/>
              </a:rPr>
              <a:t> </a:t>
            </a:r>
            <a:r>
              <a:rPr lang="en-US" altLang="ja-JP" sz="2000" dirty="0" smtClean="0">
                <a:cs typeface="Courier New" pitchFamily="49" charset="0"/>
              </a:rPr>
              <a:t> </a:t>
            </a:r>
            <a:r>
              <a:rPr lang="en-US" altLang="ja-JP" sz="2000" dirty="0" err="1" smtClean="0">
                <a:cs typeface="Courier New" pitchFamily="49" charset="0"/>
              </a:rPr>
              <a:t>methodC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return;</a:t>
            </a:r>
          </a:p>
          <a:p>
            <a:r>
              <a:rPr kumimoji="1" lang="en-US" altLang="ja-JP" sz="2000" dirty="0" smtClean="0">
                <a:cs typeface="Courier New" pitchFamily="49" charset="0"/>
              </a:rPr>
              <a:t>}</a:t>
            </a:r>
            <a:endParaRPr kumimoji="1" lang="ja-JP" altLang="en-US" sz="2000" dirty="0">
              <a:cs typeface="Courier New" pitchFamily="49" charset="0"/>
            </a:endParaRPr>
          </a:p>
        </p:txBody>
      </p:sp>
      <p:sp>
        <p:nvSpPr>
          <p:cNvPr id="10" name="下矢印吹き出し 9"/>
          <p:cNvSpPr/>
          <p:nvPr/>
        </p:nvSpPr>
        <p:spPr>
          <a:xfrm>
            <a:off x="2691601" y="3857300"/>
            <a:ext cx="844474" cy="1314896"/>
          </a:xfrm>
          <a:prstGeom prst="downArrowCallout">
            <a:avLst>
              <a:gd name="adj1" fmla="val 18401"/>
              <a:gd name="adj2" fmla="val 25000"/>
              <a:gd name="adj3" fmla="val 25000"/>
              <a:gd name="adj4" fmla="val 13192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sp>
        <p:nvSpPr>
          <p:cNvPr id="21" name="下矢印吹き出し 20"/>
          <p:cNvSpPr/>
          <p:nvPr/>
        </p:nvSpPr>
        <p:spPr>
          <a:xfrm>
            <a:off x="5607925" y="3857300"/>
            <a:ext cx="844474" cy="1314896"/>
          </a:xfrm>
          <a:prstGeom prst="downArrowCallout">
            <a:avLst>
              <a:gd name="adj1" fmla="val 18401"/>
              <a:gd name="adj2" fmla="val 25000"/>
              <a:gd name="adj3" fmla="val 25000"/>
              <a:gd name="adj4" fmla="val 13192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sp>
        <p:nvSpPr>
          <p:cNvPr id="23" name="円/楕円 22"/>
          <p:cNvSpPr/>
          <p:nvPr/>
        </p:nvSpPr>
        <p:spPr>
          <a:xfrm>
            <a:off x="2515813" y="5909210"/>
            <a:ext cx="1606273" cy="400110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51925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差分の重複の回避</a:t>
            </a:r>
            <a:endParaRPr kumimoji="1" lang="ja-JP" altLang="en-US" dirty="0"/>
          </a:p>
        </p:txBody>
      </p:sp>
      <p:sp>
        <p:nvSpPr>
          <p:cNvPr id="9" name="コンテンツ プレースホルダー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ソフトウェアは主に機能を追加・変更することで進化する</a:t>
            </a:r>
            <a:endParaRPr kumimoji="1" lang="ja-JP" altLang="en-US" dirty="0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258179" y="5621178"/>
            <a:ext cx="1826141" cy="4001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2000" dirty="0" smtClean="0">
                <a:cs typeface="Courier New" pitchFamily="49" charset="0"/>
              </a:rPr>
              <a:t>+   </a:t>
            </a:r>
            <a:r>
              <a:rPr lang="en-US" altLang="ja-JP" sz="2000" dirty="0" err="1" smtClean="0">
                <a:cs typeface="Courier New" pitchFamily="49" charset="0"/>
              </a:rPr>
              <a:t>methodC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  <a:endParaRPr kumimoji="1" lang="ja-JP" altLang="en-US" sz="2000" dirty="0">
              <a:cs typeface="Courier New" pitchFamily="49" charset="0"/>
            </a:endParaRPr>
          </a:p>
        </p:txBody>
      </p:sp>
      <p:sp>
        <p:nvSpPr>
          <p:cNvPr id="8" name="テキスト ボックス 7"/>
          <p:cNvSpPr txBox="1"/>
          <p:nvPr/>
        </p:nvSpPr>
        <p:spPr>
          <a:xfrm>
            <a:off x="5091284" y="5621178"/>
            <a:ext cx="1826141" cy="400110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altLang="ja-JP" sz="2000" dirty="0" smtClean="0">
                <a:cs typeface="Courier New" pitchFamily="49" charset="0"/>
              </a:rPr>
              <a:t>+   </a:t>
            </a:r>
            <a:r>
              <a:rPr lang="en-US" altLang="ja-JP" sz="2000" dirty="0" err="1" smtClean="0">
                <a:cs typeface="Courier New" pitchFamily="49" charset="0"/>
              </a:rPr>
              <a:t>methodB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  <a:endParaRPr kumimoji="1" lang="ja-JP" altLang="en-US" sz="2000" dirty="0">
              <a:cs typeface="Courier New" pitchFamily="49" charset="0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5091284" y="5221068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 smtClean="0"/>
              <a:t>差分</a:t>
            </a:r>
            <a:endParaRPr kumimoji="1" lang="ja-JP" altLang="en-US" sz="2000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2256143" y="5221068"/>
            <a:ext cx="6976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sz="2000" dirty="0" smtClean="0"/>
              <a:t>差分</a:t>
            </a:r>
            <a:endParaRPr kumimoji="1" lang="ja-JP" altLang="en-US" sz="2000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792902" y="2647454"/>
            <a:ext cx="11961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dirty="0" smtClean="0"/>
              <a:t>ファイル</a:t>
            </a:r>
            <a:r>
              <a:rPr lang="en-US" altLang="ja-JP" sz="2000" dirty="0" smtClean="0"/>
              <a:t>2</a:t>
            </a:r>
            <a:endParaRPr kumimoji="1" lang="ja-JP" altLang="en-US" sz="2000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3709225" y="2647394"/>
            <a:ext cx="11961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dirty="0" smtClean="0"/>
              <a:t>ファイル</a:t>
            </a:r>
            <a:r>
              <a:rPr lang="en-US" altLang="ja-JP" sz="2000" dirty="0" smtClean="0"/>
              <a:t>3</a:t>
            </a:r>
            <a:endParaRPr kumimoji="1" lang="ja-JP" altLang="en-US" sz="2000" dirty="0"/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625523" y="2641290"/>
            <a:ext cx="119616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sz="2000" dirty="0" smtClean="0"/>
              <a:t>ファイル</a:t>
            </a:r>
            <a:r>
              <a:rPr lang="en-US" altLang="ja-JP" sz="2000" dirty="0" smtClean="0"/>
              <a:t>1</a:t>
            </a:r>
            <a:endParaRPr kumimoji="1" lang="ja-JP" altLang="en-US" sz="2000" dirty="0"/>
          </a:p>
        </p:txBody>
      </p:sp>
      <p:sp>
        <p:nvSpPr>
          <p:cNvPr id="4" name="メモ 3"/>
          <p:cNvSpPr/>
          <p:nvPr/>
        </p:nvSpPr>
        <p:spPr>
          <a:xfrm>
            <a:off x="792902" y="3048304"/>
            <a:ext cx="1690894" cy="1936660"/>
          </a:xfrm>
          <a:prstGeom prst="foldedCorner">
            <a:avLst>
              <a:gd name="adj" fmla="val 1380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2000" dirty="0" smtClean="0">
                <a:cs typeface="Courier New" pitchFamily="49" charset="0"/>
              </a:rPr>
              <a:t>void P(){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</a:t>
            </a:r>
            <a:r>
              <a:rPr lang="en-US" altLang="ja-JP" sz="2000" dirty="0" err="1" smtClean="0">
                <a:cs typeface="Courier New" pitchFamily="49" charset="0"/>
              </a:rPr>
              <a:t>methodA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return;</a:t>
            </a:r>
          </a:p>
          <a:p>
            <a:r>
              <a:rPr kumimoji="1" lang="en-US" altLang="ja-JP" sz="2000" dirty="0" smtClean="0">
                <a:cs typeface="Courier New" pitchFamily="49" charset="0"/>
              </a:rPr>
              <a:t>}</a:t>
            </a:r>
            <a:endParaRPr kumimoji="1" lang="ja-JP" altLang="en-US" sz="2000" dirty="0">
              <a:cs typeface="Courier New" pitchFamily="49" charset="0"/>
            </a:endParaRPr>
          </a:p>
        </p:txBody>
      </p:sp>
      <p:sp>
        <p:nvSpPr>
          <p:cNvPr id="5" name="メモ 4"/>
          <p:cNvSpPr/>
          <p:nvPr/>
        </p:nvSpPr>
        <p:spPr>
          <a:xfrm>
            <a:off x="6625523" y="3048304"/>
            <a:ext cx="1690893" cy="1936660"/>
          </a:xfrm>
          <a:prstGeom prst="foldedCorner">
            <a:avLst>
              <a:gd name="adj" fmla="val 1380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2000" dirty="0" smtClean="0">
                <a:cs typeface="Courier New" pitchFamily="49" charset="0"/>
              </a:rPr>
              <a:t>void P(){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</a:t>
            </a:r>
            <a:r>
              <a:rPr lang="en-US" altLang="ja-JP" sz="2000" dirty="0" err="1" smtClean="0">
                <a:cs typeface="Courier New" pitchFamily="49" charset="0"/>
              </a:rPr>
              <a:t>methodA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>
                <a:cs typeface="Courier New" pitchFamily="49" charset="0"/>
              </a:rPr>
              <a:t> </a:t>
            </a:r>
            <a:r>
              <a:rPr lang="en-US" altLang="ja-JP" sz="2000" dirty="0" smtClean="0">
                <a:cs typeface="Courier New" pitchFamily="49" charset="0"/>
              </a:rPr>
              <a:t> </a:t>
            </a:r>
            <a:r>
              <a:rPr lang="en-US" altLang="ja-JP" sz="2000" dirty="0" err="1" smtClean="0">
                <a:cs typeface="Courier New" pitchFamily="49" charset="0"/>
              </a:rPr>
              <a:t>methodB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>
                <a:cs typeface="Courier New" pitchFamily="49" charset="0"/>
              </a:rPr>
              <a:t> </a:t>
            </a:r>
            <a:r>
              <a:rPr lang="en-US" altLang="ja-JP" sz="2000" dirty="0" smtClean="0">
                <a:cs typeface="Courier New" pitchFamily="49" charset="0"/>
              </a:rPr>
              <a:t> </a:t>
            </a:r>
            <a:r>
              <a:rPr lang="en-US" altLang="ja-JP" sz="2000" dirty="0" err="1" smtClean="0">
                <a:cs typeface="Courier New" pitchFamily="49" charset="0"/>
              </a:rPr>
              <a:t>methodC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return;</a:t>
            </a:r>
          </a:p>
          <a:p>
            <a:r>
              <a:rPr kumimoji="1" lang="en-US" altLang="ja-JP" sz="2000" dirty="0" smtClean="0">
                <a:cs typeface="Courier New" pitchFamily="49" charset="0"/>
              </a:rPr>
              <a:t>}</a:t>
            </a:r>
            <a:endParaRPr kumimoji="1" lang="ja-JP" altLang="en-US" sz="2000" dirty="0">
              <a:cs typeface="Courier New" pitchFamily="49" charset="0"/>
            </a:endParaRPr>
          </a:p>
        </p:txBody>
      </p:sp>
      <p:sp>
        <p:nvSpPr>
          <p:cNvPr id="6" name="メモ 5"/>
          <p:cNvSpPr/>
          <p:nvPr/>
        </p:nvSpPr>
        <p:spPr>
          <a:xfrm>
            <a:off x="3709225" y="3041400"/>
            <a:ext cx="1690894" cy="1936660"/>
          </a:xfrm>
          <a:prstGeom prst="foldedCorner">
            <a:avLst>
              <a:gd name="adj" fmla="val 13809"/>
            </a:avLst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altLang="ja-JP" sz="2000" dirty="0" smtClean="0">
                <a:cs typeface="Courier New" pitchFamily="49" charset="0"/>
              </a:rPr>
              <a:t>void P(){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</a:t>
            </a:r>
            <a:r>
              <a:rPr lang="en-US" altLang="ja-JP" sz="2000" dirty="0" err="1" smtClean="0">
                <a:cs typeface="Courier New" pitchFamily="49" charset="0"/>
              </a:rPr>
              <a:t>methodA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>
                <a:cs typeface="Courier New" pitchFamily="49" charset="0"/>
              </a:rPr>
              <a:t> </a:t>
            </a:r>
            <a:r>
              <a:rPr lang="en-US" altLang="ja-JP" sz="2000" dirty="0" smtClean="0">
                <a:cs typeface="Courier New" pitchFamily="49" charset="0"/>
              </a:rPr>
              <a:t> </a:t>
            </a:r>
            <a:r>
              <a:rPr lang="en-US" altLang="ja-JP" sz="2000" dirty="0" err="1" smtClean="0">
                <a:cs typeface="Courier New" pitchFamily="49" charset="0"/>
              </a:rPr>
              <a:t>methodC</a:t>
            </a:r>
            <a:r>
              <a:rPr lang="en-US" altLang="ja-JP" sz="2000" dirty="0" smtClean="0">
                <a:cs typeface="Courier New" pitchFamily="49" charset="0"/>
              </a:rPr>
              <a:t>();</a:t>
            </a:r>
          </a:p>
          <a:p>
            <a:r>
              <a:rPr lang="en-US" altLang="ja-JP" sz="2000" dirty="0" smtClean="0">
                <a:cs typeface="Courier New" pitchFamily="49" charset="0"/>
              </a:rPr>
              <a:t>  return;</a:t>
            </a:r>
          </a:p>
          <a:p>
            <a:r>
              <a:rPr kumimoji="1" lang="en-US" altLang="ja-JP" sz="2000" dirty="0" smtClean="0">
                <a:cs typeface="Courier New" pitchFamily="49" charset="0"/>
              </a:rPr>
              <a:t>}</a:t>
            </a:r>
            <a:endParaRPr kumimoji="1" lang="ja-JP" altLang="en-US" sz="2000" dirty="0">
              <a:cs typeface="Courier New" pitchFamily="49" charset="0"/>
            </a:endParaRPr>
          </a:p>
        </p:txBody>
      </p:sp>
      <p:sp>
        <p:nvSpPr>
          <p:cNvPr id="10" name="下矢印吹き出し 9"/>
          <p:cNvSpPr/>
          <p:nvPr/>
        </p:nvSpPr>
        <p:spPr>
          <a:xfrm>
            <a:off x="2674273" y="3889595"/>
            <a:ext cx="844474" cy="1314896"/>
          </a:xfrm>
          <a:prstGeom prst="downArrowCallout">
            <a:avLst>
              <a:gd name="adj1" fmla="val 18401"/>
              <a:gd name="adj2" fmla="val 25000"/>
              <a:gd name="adj3" fmla="val 25000"/>
              <a:gd name="adj4" fmla="val 13192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sp>
        <p:nvSpPr>
          <p:cNvPr id="21" name="下矢印吹き出し 20"/>
          <p:cNvSpPr/>
          <p:nvPr/>
        </p:nvSpPr>
        <p:spPr>
          <a:xfrm>
            <a:off x="5590597" y="3889595"/>
            <a:ext cx="844474" cy="1314896"/>
          </a:xfrm>
          <a:prstGeom prst="downArrowCallout">
            <a:avLst>
              <a:gd name="adj1" fmla="val 18401"/>
              <a:gd name="adj2" fmla="val 25000"/>
              <a:gd name="adj3" fmla="val 25000"/>
              <a:gd name="adj4" fmla="val 13192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800"/>
          </a:p>
        </p:txBody>
      </p:sp>
      <p:sp>
        <p:nvSpPr>
          <p:cNvPr id="14" name="スライド番号プレースホルダー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0376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最小全域木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最も</a:t>
            </a:r>
            <a:r>
              <a:rPr lang="ja-JP" altLang="en-US" dirty="0"/>
              <a:t>差分の行数が小さい</a:t>
            </a:r>
            <a:r>
              <a:rPr lang="ja-JP" altLang="en-US" dirty="0" smtClean="0"/>
              <a:t>ソースファイル間</a:t>
            </a:r>
            <a:r>
              <a:rPr lang="ja-JP" altLang="en-US" dirty="0"/>
              <a:t>から順にすべてのファイルを連結する</a:t>
            </a:r>
            <a:endParaRPr lang="en-US" altLang="ja-JP" dirty="0" smtClean="0"/>
          </a:p>
          <a:p>
            <a:r>
              <a:rPr lang="ja-JP" altLang="en-US" dirty="0" smtClean="0"/>
              <a:t>全域木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ある</a:t>
            </a:r>
            <a:r>
              <a:rPr lang="ja-JP" altLang="en-US" dirty="0"/>
              <a:t>グラフの部分グラフのうち，すべての頂点</a:t>
            </a:r>
            <a:r>
              <a:rPr lang="ja-JP" altLang="en-US" dirty="0" smtClean="0"/>
              <a:t>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連結</a:t>
            </a:r>
            <a:r>
              <a:rPr lang="ja-JP" altLang="en-US" dirty="0" smtClean="0"/>
              <a:t>されて</a:t>
            </a:r>
            <a:r>
              <a:rPr lang="ja-JP" altLang="en-US" dirty="0"/>
              <a:t>おり，かつ閉路が無い</a:t>
            </a:r>
            <a:r>
              <a:rPr lang="ja-JP" altLang="en-US" dirty="0" smtClean="0"/>
              <a:t>グラフ</a:t>
            </a:r>
            <a:endParaRPr lang="en-US" altLang="ja-JP" dirty="0" smtClean="0"/>
          </a:p>
          <a:p>
            <a:r>
              <a:rPr lang="ja-JP" altLang="en-US" dirty="0" smtClean="0"/>
              <a:t>最小</a:t>
            </a:r>
            <a:r>
              <a:rPr lang="ja-JP" altLang="en-US" dirty="0"/>
              <a:t>全域</a:t>
            </a:r>
            <a:r>
              <a:rPr lang="ja-JP" altLang="en-US" dirty="0" smtClean="0"/>
              <a:t>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グラフ</a:t>
            </a:r>
            <a:r>
              <a:rPr lang="ja-JP" altLang="en-US" dirty="0"/>
              <a:t>を構成する辺の重みの総和が最小と</a:t>
            </a:r>
            <a:r>
              <a:rPr lang="ja-JP" altLang="en-US" dirty="0" smtClean="0"/>
              <a:t>なる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全域</a:t>
            </a:r>
            <a:r>
              <a:rPr lang="ja-JP" altLang="en-US" dirty="0" smtClean="0"/>
              <a:t>木</a:t>
            </a:r>
            <a:endParaRPr lang="en-US" altLang="ja-JP" dirty="0" smtClean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428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比較の始点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最小全域木の中のどこ</a:t>
            </a:r>
            <a:r>
              <a:rPr lang="ja-JP" altLang="en-US" dirty="0"/>
              <a:t>から比較を開始</a:t>
            </a:r>
            <a:r>
              <a:rPr lang="ja-JP" altLang="en-US" dirty="0" smtClean="0"/>
              <a:t>するか</a:t>
            </a:r>
            <a:endParaRPr lang="en-US" altLang="ja-JP" dirty="0" smtClean="0"/>
          </a:p>
          <a:p>
            <a:r>
              <a:rPr kumimoji="1" lang="ja-JP" altLang="en-US" dirty="0" smtClean="0"/>
              <a:t>本来の派生関係には向きがある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進化の始点もわかっている</a:t>
            </a:r>
            <a:endParaRPr kumimoji="1" lang="en-US" altLang="ja-JP" dirty="0" smtClean="0"/>
          </a:p>
          <a:p>
            <a:r>
              <a:rPr lang="ja-JP" altLang="en-US" dirty="0"/>
              <a:t>近似</a:t>
            </a:r>
            <a:r>
              <a:rPr lang="ja-JP" altLang="en-US" dirty="0" smtClean="0"/>
              <a:t>した</a:t>
            </a:r>
            <a:r>
              <a:rPr lang="ja-JP" altLang="en-US" dirty="0"/>
              <a:t>派生</a:t>
            </a:r>
            <a:r>
              <a:rPr lang="ja-JP" altLang="en-US" dirty="0" smtClean="0"/>
              <a:t>関係は進化の向きがわからない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計算で比較の始点を選ぶ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今回は，差分を</a:t>
            </a:r>
            <a:r>
              <a:rPr lang="ja-JP" altLang="en-US" dirty="0"/>
              <a:t>読む総行数が少なくなるよう</a:t>
            </a:r>
            <a:r>
              <a:rPr lang="ja-JP" altLang="en-US" dirty="0" smtClean="0"/>
              <a:t>な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ファイル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13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9844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解析手順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類似関係にあるファイル</a:t>
            </a:r>
            <a:r>
              <a:rPr lang="ja-JP" altLang="en-US" dirty="0" smtClean="0"/>
              <a:t>のグループ化</a:t>
            </a:r>
            <a:endParaRPr lang="en-US" altLang="ja-JP" dirty="0" smtClean="0"/>
          </a:p>
          <a:p>
            <a:pPr lvl="1"/>
            <a:r>
              <a:rPr lang="ja-JP" altLang="en-US" dirty="0"/>
              <a:t>解析対象</a:t>
            </a:r>
            <a:r>
              <a:rPr lang="ja-JP" altLang="en-US" dirty="0" smtClean="0"/>
              <a:t>の取得</a:t>
            </a:r>
            <a:endParaRPr lang="en-US" altLang="ja-JP" dirty="0" smtClean="0"/>
          </a:p>
          <a:p>
            <a:pPr lvl="1"/>
            <a:r>
              <a:rPr lang="ja-JP" altLang="en-US" dirty="0"/>
              <a:t>ソースファイルの</a:t>
            </a:r>
            <a:r>
              <a:rPr lang="ja-JP" altLang="en-US" dirty="0" smtClean="0"/>
              <a:t>正規化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類似度計算</a:t>
            </a:r>
            <a:endParaRPr lang="en-US" altLang="ja-JP" dirty="0" smtClean="0"/>
          </a:p>
          <a:p>
            <a:pPr lvl="1"/>
            <a:r>
              <a:rPr lang="ja-JP" altLang="en-US" dirty="0"/>
              <a:t>グループ化</a:t>
            </a:r>
            <a:endParaRPr lang="en-US" altLang="ja-JP" dirty="0" smtClean="0"/>
          </a:p>
          <a:p>
            <a:r>
              <a:rPr kumimoji="1" lang="ja-JP" altLang="en-US" dirty="0"/>
              <a:t>類似関係にあるファイル</a:t>
            </a:r>
            <a:r>
              <a:rPr kumimoji="1" lang="ja-JP" altLang="en-US" dirty="0" smtClean="0"/>
              <a:t>の</a:t>
            </a:r>
            <a:r>
              <a:rPr kumimoji="1" lang="ja-JP" altLang="en-US" dirty="0"/>
              <a:t>派生関係</a:t>
            </a:r>
            <a:r>
              <a:rPr kumimoji="1" lang="ja-JP" altLang="en-US" dirty="0" smtClean="0"/>
              <a:t>の抽出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差分の</a:t>
            </a:r>
            <a:r>
              <a:rPr lang="ja-JP" altLang="en-US" dirty="0" smtClean="0"/>
              <a:t>計算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最小全域</a:t>
            </a:r>
            <a:r>
              <a:rPr lang="ja-JP" altLang="en-US" dirty="0"/>
              <a:t>木</a:t>
            </a:r>
            <a:r>
              <a:rPr kumimoji="1" lang="ja-JP" altLang="en-US" dirty="0" smtClean="0"/>
              <a:t>の構築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始点の選定</a:t>
            </a:r>
            <a:endParaRPr kumimoji="1" lang="en-US" altLang="ja-JP" dirty="0" smtClean="0"/>
          </a:p>
          <a:p>
            <a:pPr lvl="1"/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14</a:t>
            </a:fld>
            <a:endParaRPr kumimoji="1" lang="ja-JP" altLang="en-US"/>
          </a:p>
        </p:txBody>
      </p:sp>
      <p:sp>
        <p:nvSpPr>
          <p:cNvPr id="4" name="角丸四角形吹き出し 3"/>
          <p:cNvSpPr/>
          <p:nvPr/>
        </p:nvSpPr>
        <p:spPr>
          <a:xfrm>
            <a:off x="6084168" y="2564904"/>
            <a:ext cx="1872208" cy="612068"/>
          </a:xfrm>
          <a:prstGeom prst="wedgeRoundRectCallout">
            <a:avLst>
              <a:gd name="adj1" fmla="val -31301"/>
              <a:gd name="adj2" fmla="val -90215"/>
              <a:gd name="adj3" fmla="val 16667"/>
            </a:avLst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ja-JP" dirty="0" smtClean="0"/>
              <a:t>Yoshimura</a:t>
            </a:r>
            <a:r>
              <a:rPr lang="ja-JP" altLang="en-US" dirty="0" err="1" smtClean="0"/>
              <a:t>らの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手法に基づく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3459300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差分の計算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類似関係にある</a:t>
            </a:r>
            <a:r>
              <a:rPr lang="ja-JP" altLang="en-US" dirty="0" smtClean="0"/>
              <a:t>ファイルについて，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kumimoji="1" lang="ja-JP" altLang="en-US" dirty="0" smtClean="0"/>
              <a:t>正規化したソースファイル同士を比較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１トークン１行にトークン化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コメントを除去</a:t>
            </a:r>
            <a:endParaRPr lang="en-US" altLang="ja-JP" dirty="0"/>
          </a:p>
          <a:p>
            <a:r>
              <a:rPr lang="en-US" altLang="ja-JP" dirty="0" smtClean="0"/>
              <a:t>Java-diff</a:t>
            </a:r>
            <a:r>
              <a:rPr lang="ja-JP" altLang="en-US" dirty="0" smtClean="0"/>
              <a:t>を使用</a:t>
            </a:r>
            <a:endParaRPr kumimoji="1" lang="en-US" altLang="ja-JP" dirty="0" smtClean="0"/>
          </a:p>
          <a:p>
            <a:r>
              <a:rPr kumimoji="1" lang="ja-JP" altLang="en-US" dirty="0" smtClean="0"/>
              <a:t>行の変更は追加と削除の組み合わせで表現</a:t>
            </a:r>
            <a:endParaRPr kumimoji="1" lang="en-US" altLang="ja-JP" dirty="0" smtClean="0"/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0146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最小全域木の構築</a:t>
            </a:r>
            <a:r>
              <a:rPr lang="en-US" altLang="ja-JP" dirty="0"/>
              <a:t>(Prim</a:t>
            </a:r>
            <a:r>
              <a:rPr lang="ja-JP" altLang="en-US" dirty="0"/>
              <a:t>法</a:t>
            </a:r>
            <a:r>
              <a:rPr lang="en-US" altLang="ja-JP" dirty="0" smtClean="0"/>
              <a:t>)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仮の始点を定める</a:t>
            </a:r>
            <a:endParaRPr lang="en-US" altLang="ja-JP" dirty="0" smtClean="0"/>
          </a:p>
          <a:p>
            <a:r>
              <a:rPr lang="ja-JP" altLang="en-US" dirty="0" smtClean="0"/>
              <a:t>最も</a:t>
            </a:r>
            <a:r>
              <a:rPr lang="ja-JP" altLang="en-US" dirty="0"/>
              <a:t>差分の行数が小さいソースファイル間から順にすべてのファイルを連結</a:t>
            </a:r>
            <a:r>
              <a:rPr lang="ja-JP" altLang="en-US" dirty="0" smtClean="0"/>
              <a:t>する</a:t>
            </a:r>
            <a:endParaRPr kumimoji="1" lang="ja-JP" altLang="en-US" dirty="0"/>
          </a:p>
        </p:txBody>
      </p:sp>
      <p:sp>
        <p:nvSpPr>
          <p:cNvPr id="4" name="メモ 3"/>
          <p:cNvSpPr/>
          <p:nvPr/>
        </p:nvSpPr>
        <p:spPr>
          <a:xfrm>
            <a:off x="2447090" y="3508999"/>
            <a:ext cx="522239" cy="626686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5" name="メモ 4"/>
          <p:cNvSpPr/>
          <p:nvPr/>
        </p:nvSpPr>
        <p:spPr>
          <a:xfrm>
            <a:off x="3152112" y="5451072"/>
            <a:ext cx="522239" cy="626686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6" name="メモ 5"/>
          <p:cNvSpPr/>
          <p:nvPr/>
        </p:nvSpPr>
        <p:spPr>
          <a:xfrm>
            <a:off x="3569903" y="4106515"/>
            <a:ext cx="522239" cy="626686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7" name="メモ 6"/>
          <p:cNvSpPr/>
          <p:nvPr/>
        </p:nvSpPr>
        <p:spPr>
          <a:xfrm>
            <a:off x="1324277" y="4106515"/>
            <a:ext cx="522239" cy="626686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8" name="メモ 7"/>
          <p:cNvSpPr/>
          <p:nvPr/>
        </p:nvSpPr>
        <p:spPr>
          <a:xfrm>
            <a:off x="1678178" y="5470170"/>
            <a:ext cx="522239" cy="626686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cxnSp>
        <p:nvCxnSpPr>
          <p:cNvPr id="9" name="直線コネクタ 8"/>
          <p:cNvCxnSpPr>
            <a:stCxn id="6" idx="2"/>
            <a:endCxn id="5" idx="3"/>
          </p:cNvCxnSpPr>
          <p:nvPr/>
        </p:nvCxnSpPr>
        <p:spPr>
          <a:xfrm flipH="1">
            <a:off x="3674351" y="4733201"/>
            <a:ext cx="156672" cy="1031214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0" name="直線コネクタ 9"/>
          <p:cNvCxnSpPr>
            <a:stCxn id="8" idx="3"/>
            <a:endCxn id="5" idx="1"/>
          </p:cNvCxnSpPr>
          <p:nvPr/>
        </p:nvCxnSpPr>
        <p:spPr>
          <a:xfrm flipV="1">
            <a:off x="2200417" y="5764415"/>
            <a:ext cx="951696" cy="1909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" name="直線コネクタ 10"/>
          <p:cNvCxnSpPr>
            <a:stCxn id="7" idx="2"/>
            <a:endCxn id="8" idx="0"/>
          </p:cNvCxnSpPr>
          <p:nvPr/>
        </p:nvCxnSpPr>
        <p:spPr>
          <a:xfrm>
            <a:off x="1585397" y="4733201"/>
            <a:ext cx="353901" cy="73696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2" name="直線コネクタ 11"/>
          <p:cNvCxnSpPr>
            <a:stCxn id="4" idx="1"/>
            <a:endCxn id="7" idx="0"/>
          </p:cNvCxnSpPr>
          <p:nvPr/>
        </p:nvCxnSpPr>
        <p:spPr>
          <a:xfrm flipH="1">
            <a:off x="1585397" y="3822343"/>
            <a:ext cx="861694" cy="28417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3" name="直線コネクタ 12"/>
          <p:cNvCxnSpPr>
            <a:stCxn id="4" idx="2"/>
            <a:endCxn id="5" idx="1"/>
          </p:cNvCxnSpPr>
          <p:nvPr/>
        </p:nvCxnSpPr>
        <p:spPr>
          <a:xfrm>
            <a:off x="2708210" y="4135686"/>
            <a:ext cx="443903" cy="162872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4" name="直線コネクタ 13"/>
          <p:cNvCxnSpPr>
            <a:stCxn id="4" idx="3"/>
            <a:endCxn id="6" idx="0"/>
          </p:cNvCxnSpPr>
          <p:nvPr/>
        </p:nvCxnSpPr>
        <p:spPr>
          <a:xfrm>
            <a:off x="2969329" y="3822343"/>
            <a:ext cx="861694" cy="28417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5" name="直線コネクタ 14"/>
          <p:cNvCxnSpPr>
            <a:stCxn id="4" idx="2"/>
            <a:endCxn id="8" idx="3"/>
          </p:cNvCxnSpPr>
          <p:nvPr/>
        </p:nvCxnSpPr>
        <p:spPr>
          <a:xfrm flipH="1">
            <a:off x="2200417" y="4135686"/>
            <a:ext cx="507793" cy="1647828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6" name="直線コネクタ 15"/>
          <p:cNvCxnSpPr>
            <a:stCxn id="5" idx="1"/>
            <a:endCxn id="7" idx="3"/>
          </p:cNvCxnSpPr>
          <p:nvPr/>
        </p:nvCxnSpPr>
        <p:spPr>
          <a:xfrm flipH="1" flipV="1">
            <a:off x="1846516" y="4419858"/>
            <a:ext cx="1305596" cy="1344557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7" name="直線コネクタ 16"/>
          <p:cNvCxnSpPr>
            <a:stCxn id="6" idx="1"/>
            <a:endCxn id="7" idx="3"/>
          </p:cNvCxnSpPr>
          <p:nvPr/>
        </p:nvCxnSpPr>
        <p:spPr>
          <a:xfrm flipH="1">
            <a:off x="1846516" y="4419858"/>
            <a:ext cx="1723387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8" name="直線コネクタ 17"/>
          <p:cNvCxnSpPr>
            <a:stCxn id="6" idx="1"/>
            <a:endCxn id="8" idx="3"/>
          </p:cNvCxnSpPr>
          <p:nvPr/>
        </p:nvCxnSpPr>
        <p:spPr>
          <a:xfrm flipH="1">
            <a:off x="2200417" y="4419858"/>
            <a:ext cx="1369487" cy="1363656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1712362" y="345818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3</a:t>
            </a:r>
            <a:endParaRPr kumimoji="1" lang="ja-JP" altLang="en-US" sz="2000" dirty="0"/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3217721" y="346717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6</a:t>
            </a:r>
            <a:endParaRPr kumimoji="1" lang="ja-JP" altLang="en-US" sz="2000" dirty="0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752687" y="480201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6</a:t>
            </a:r>
            <a:endParaRPr kumimoji="1" lang="ja-JP" altLang="en-US" sz="2000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2454312" y="5747012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4</a:t>
            </a:r>
            <a:endParaRPr kumimoji="1" lang="ja-JP" altLang="en-US" sz="2000" dirty="0"/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294661" y="481654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5</a:t>
            </a:r>
            <a:endParaRPr kumimoji="1" lang="ja-JP" altLang="en-US" sz="2000" dirty="0"/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1974275" y="398487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5</a:t>
            </a:r>
            <a:endParaRPr kumimoji="1" lang="ja-JP" altLang="en-US" sz="20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925177" y="442388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7</a:t>
            </a:r>
            <a:endParaRPr kumimoji="1" lang="ja-JP" altLang="en-US" sz="2000" dirty="0"/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00442" y="4371378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8</a:t>
            </a:r>
            <a:endParaRPr kumimoji="1" lang="ja-JP" altLang="en-US" sz="20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2925177" y="506880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7</a:t>
            </a:r>
            <a:endParaRPr kumimoji="1" lang="ja-JP" altLang="en-US" sz="20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2016243" y="506880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6</a:t>
            </a:r>
            <a:endParaRPr kumimoji="1" lang="ja-JP" altLang="en-US" sz="2000" dirty="0"/>
          </a:p>
        </p:txBody>
      </p:sp>
      <p:sp>
        <p:nvSpPr>
          <p:cNvPr id="29" name="メモ 28"/>
          <p:cNvSpPr/>
          <p:nvPr/>
        </p:nvSpPr>
        <p:spPr>
          <a:xfrm>
            <a:off x="6662545" y="3585972"/>
            <a:ext cx="522239" cy="626686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30" name="メモ 29"/>
          <p:cNvSpPr/>
          <p:nvPr/>
        </p:nvSpPr>
        <p:spPr>
          <a:xfrm>
            <a:off x="7367567" y="5528044"/>
            <a:ext cx="522239" cy="626686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31" name="メモ 30"/>
          <p:cNvSpPr/>
          <p:nvPr/>
        </p:nvSpPr>
        <p:spPr>
          <a:xfrm>
            <a:off x="7785358" y="4183487"/>
            <a:ext cx="522239" cy="626686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32" name="メモ 31"/>
          <p:cNvSpPr/>
          <p:nvPr/>
        </p:nvSpPr>
        <p:spPr>
          <a:xfrm>
            <a:off x="5539732" y="4183487"/>
            <a:ext cx="522239" cy="626686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33" name="メモ 32"/>
          <p:cNvSpPr/>
          <p:nvPr/>
        </p:nvSpPr>
        <p:spPr>
          <a:xfrm>
            <a:off x="5893633" y="5547143"/>
            <a:ext cx="522239" cy="626686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cxnSp>
        <p:nvCxnSpPr>
          <p:cNvPr id="34" name="直線コネクタ 33"/>
          <p:cNvCxnSpPr>
            <a:stCxn id="33" idx="3"/>
            <a:endCxn id="30" idx="1"/>
          </p:cNvCxnSpPr>
          <p:nvPr/>
        </p:nvCxnSpPr>
        <p:spPr>
          <a:xfrm flipV="1">
            <a:off x="6415871" y="5841387"/>
            <a:ext cx="951696" cy="1909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35" name="直線コネクタ 34"/>
          <p:cNvCxnSpPr>
            <a:stCxn id="32" idx="2"/>
            <a:endCxn id="33" idx="0"/>
          </p:cNvCxnSpPr>
          <p:nvPr/>
        </p:nvCxnSpPr>
        <p:spPr>
          <a:xfrm>
            <a:off x="5800851" y="4810173"/>
            <a:ext cx="353901" cy="73696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36" name="直線コネクタ 35"/>
          <p:cNvCxnSpPr>
            <a:stCxn id="29" idx="1"/>
            <a:endCxn id="32" idx="0"/>
          </p:cNvCxnSpPr>
          <p:nvPr/>
        </p:nvCxnSpPr>
        <p:spPr>
          <a:xfrm flipH="1">
            <a:off x="5800851" y="3899315"/>
            <a:ext cx="861694" cy="284172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37" name="テキスト ボックス 36"/>
          <p:cNvSpPr txBox="1"/>
          <p:nvPr/>
        </p:nvSpPr>
        <p:spPr>
          <a:xfrm>
            <a:off x="5927817" y="3535161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3</a:t>
            </a:r>
            <a:endParaRPr kumimoji="1" lang="ja-JP" altLang="en-US" sz="2000" dirty="0"/>
          </a:p>
        </p:txBody>
      </p:sp>
      <p:sp>
        <p:nvSpPr>
          <p:cNvPr id="38" name="テキスト ボックス 37"/>
          <p:cNvSpPr txBox="1"/>
          <p:nvPr/>
        </p:nvSpPr>
        <p:spPr>
          <a:xfrm>
            <a:off x="6669767" y="5793689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000" dirty="0"/>
              <a:t>4</a:t>
            </a:r>
            <a:endParaRPr kumimoji="1" lang="ja-JP" altLang="en-US" sz="2000" dirty="0"/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510116" y="4893513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5</a:t>
            </a:r>
            <a:endParaRPr kumimoji="1" lang="ja-JP" altLang="en-US" sz="2000" dirty="0"/>
          </a:p>
        </p:txBody>
      </p:sp>
      <p:cxnSp>
        <p:nvCxnSpPr>
          <p:cNvPr id="40" name="直線コネクタ 39"/>
          <p:cNvCxnSpPr>
            <a:stCxn id="31" idx="1"/>
            <a:endCxn id="32" idx="3"/>
          </p:cNvCxnSpPr>
          <p:nvPr/>
        </p:nvCxnSpPr>
        <p:spPr>
          <a:xfrm flipH="1">
            <a:off x="6061971" y="4496830"/>
            <a:ext cx="1723387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6249464" y="4419487"/>
            <a:ext cx="32733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2000" dirty="0" smtClean="0"/>
              <a:t>5</a:t>
            </a:r>
            <a:endParaRPr kumimoji="1" lang="ja-JP" altLang="en-US" sz="2000" dirty="0"/>
          </a:p>
        </p:txBody>
      </p:sp>
      <p:sp>
        <p:nvSpPr>
          <p:cNvPr id="42" name="右矢印 41"/>
          <p:cNvSpPr/>
          <p:nvPr/>
        </p:nvSpPr>
        <p:spPr>
          <a:xfrm>
            <a:off x="4405485" y="4611565"/>
            <a:ext cx="887895" cy="664542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5449962" y="6269250"/>
            <a:ext cx="21371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差分の</a:t>
            </a:r>
            <a:r>
              <a:rPr lang="ja-JP" altLang="en-US" sz="2000" dirty="0" smtClean="0"/>
              <a:t>合計：</a:t>
            </a:r>
            <a:r>
              <a:rPr lang="en-US" altLang="ja-JP" sz="2000" b="1" dirty="0" smtClean="0">
                <a:solidFill>
                  <a:srgbClr val="FF0000"/>
                </a:solidFill>
              </a:rPr>
              <a:t>17</a:t>
            </a:r>
            <a:r>
              <a:rPr lang="ja-JP" altLang="en-US" sz="2000" dirty="0" smtClean="0"/>
              <a:t>行</a:t>
            </a:r>
            <a:endParaRPr kumimoji="1" lang="ja-JP" altLang="en-US" sz="2000" dirty="0"/>
          </a:p>
        </p:txBody>
      </p:sp>
      <p:sp>
        <p:nvSpPr>
          <p:cNvPr id="44" name="テキスト ボックス 43"/>
          <p:cNvSpPr txBox="1"/>
          <p:nvPr/>
        </p:nvSpPr>
        <p:spPr>
          <a:xfrm>
            <a:off x="1203043" y="6269250"/>
            <a:ext cx="213712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2000" dirty="0"/>
              <a:t>差分の</a:t>
            </a:r>
            <a:r>
              <a:rPr lang="ja-JP" altLang="en-US" sz="2000" dirty="0" smtClean="0"/>
              <a:t>合計：</a:t>
            </a:r>
            <a:r>
              <a:rPr lang="en-US" altLang="ja-JP" sz="2000" dirty="0" smtClean="0"/>
              <a:t>57</a:t>
            </a:r>
            <a:r>
              <a:rPr lang="ja-JP" altLang="en-US" sz="2000" dirty="0" smtClean="0"/>
              <a:t>行</a:t>
            </a:r>
            <a:endParaRPr kumimoji="1" lang="ja-JP" altLang="en-US" sz="2000" dirty="0"/>
          </a:p>
        </p:txBody>
      </p:sp>
      <p:sp>
        <p:nvSpPr>
          <p:cNvPr id="45" name="テキスト ボックス 44"/>
          <p:cNvSpPr txBox="1"/>
          <p:nvPr/>
        </p:nvSpPr>
        <p:spPr>
          <a:xfrm>
            <a:off x="1651669" y="3071563"/>
            <a:ext cx="21130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ja-JP" altLang="en-US" dirty="0" smtClean="0"/>
              <a:t>無向重みつきグラフ</a:t>
            </a:r>
            <a:endParaRPr kumimoji="1" lang="ja-JP" altLang="en-US" dirty="0"/>
          </a:p>
        </p:txBody>
      </p:sp>
      <p:sp>
        <p:nvSpPr>
          <p:cNvPr id="46" name="テキスト ボックス 45"/>
          <p:cNvSpPr txBox="1"/>
          <p:nvPr/>
        </p:nvSpPr>
        <p:spPr>
          <a:xfrm>
            <a:off x="6227287" y="3071563"/>
            <a:ext cx="133882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ja-JP" altLang="en-US" dirty="0" smtClean="0"/>
              <a:t>最小全域木</a:t>
            </a:r>
            <a:endParaRPr kumimoji="1" lang="ja-JP" altLang="en-US" dirty="0"/>
          </a:p>
        </p:txBody>
      </p:sp>
      <p:sp>
        <p:nvSpPr>
          <p:cNvPr id="48" name="メモ 47"/>
          <p:cNvSpPr/>
          <p:nvPr/>
        </p:nvSpPr>
        <p:spPr>
          <a:xfrm>
            <a:off x="6662544" y="3585972"/>
            <a:ext cx="522239" cy="626686"/>
          </a:xfrm>
          <a:prstGeom prst="foldedCorner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49" name="メモ 48"/>
          <p:cNvSpPr/>
          <p:nvPr/>
        </p:nvSpPr>
        <p:spPr>
          <a:xfrm>
            <a:off x="7367566" y="5528044"/>
            <a:ext cx="522239" cy="626686"/>
          </a:xfrm>
          <a:prstGeom prst="foldedCorner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50" name="メモ 49"/>
          <p:cNvSpPr/>
          <p:nvPr/>
        </p:nvSpPr>
        <p:spPr>
          <a:xfrm>
            <a:off x="7785357" y="4183487"/>
            <a:ext cx="522239" cy="626686"/>
          </a:xfrm>
          <a:prstGeom prst="foldedCorner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51" name="メモ 50"/>
          <p:cNvSpPr/>
          <p:nvPr/>
        </p:nvSpPr>
        <p:spPr>
          <a:xfrm>
            <a:off x="5539731" y="4183487"/>
            <a:ext cx="522239" cy="626686"/>
          </a:xfrm>
          <a:prstGeom prst="foldedCorner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52" name="メモ 51"/>
          <p:cNvSpPr/>
          <p:nvPr/>
        </p:nvSpPr>
        <p:spPr>
          <a:xfrm>
            <a:off x="5893632" y="5547143"/>
            <a:ext cx="522239" cy="626686"/>
          </a:xfrm>
          <a:prstGeom prst="foldedCorner">
            <a:avLst/>
          </a:prstGeom>
          <a:ln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54" name="スライド番号プレースホルダー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897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/>
      <p:bldP spid="38" grpId="0"/>
      <p:bldP spid="39" grpId="0"/>
      <p:bldP spid="41" grpId="0"/>
      <p:bldP spid="43" grpId="0"/>
      <p:bldP spid="48" grpId="0" animBg="1"/>
      <p:bldP spid="49" grpId="0" animBg="1"/>
      <p:bldP spid="50" grpId="0" animBg="1"/>
      <p:bldP spid="51" grpId="0" animBg="1"/>
      <p:bldP spid="52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角丸四角形 85"/>
          <p:cNvSpPr/>
          <p:nvPr/>
        </p:nvSpPr>
        <p:spPr>
          <a:xfrm>
            <a:off x="6547532" y="4736867"/>
            <a:ext cx="2488964" cy="147013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始点の選定</a:t>
            </a:r>
            <a:endParaRPr kumimoji="1" lang="ja-JP" altLang="en-US" dirty="0"/>
          </a:p>
        </p:txBody>
      </p:sp>
      <p:sp>
        <p:nvSpPr>
          <p:cNvPr id="5" name="メモ 4"/>
          <p:cNvSpPr/>
          <p:nvPr/>
        </p:nvSpPr>
        <p:spPr>
          <a:xfrm>
            <a:off x="1478071" y="2005804"/>
            <a:ext cx="393997" cy="432048"/>
          </a:xfrm>
          <a:prstGeom prst="foldedCorne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6" name="メモ 5"/>
          <p:cNvSpPr/>
          <p:nvPr/>
        </p:nvSpPr>
        <p:spPr>
          <a:xfrm>
            <a:off x="1964125" y="3344701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12</a:t>
            </a:r>
            <a:endParaRPr kumimoji="1" lang="ja-JP" altLang="en-US" sz="1400" dirty="0"/>
          </a:p>
        </p:txBody>
      </p:sp>
      <p:sp>
        <p:nvSpPr>
          <p:cNvPr id="7" name="メモ 6"/>
          <p:cNvSpPr/>
          <p:nvPr/>
        </p:nvSpPr>
        <p:spPr>
          <a:xfrm>
            <a:off x="2252157" y="2417741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8</a:t>
            </a:r>
            <a:endParaRPr kumimoji="1" lang="ja-JP" altLang="en-US" sz="1400" dirty="0"/>
          </a:p>
        </p:txBody>
      </p:sp>
      <p:sp>
        <p:nvSpPr>
          <p:cNvPr id="8" name="メモ 7"/>
          <p:cNvSpPr/>
          <p:nvPr/>
        </p:nvSpPr>
        <p:spPr>
          <a:xfrm>
            <a:off x="703985" y="2417741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3</a:t>
            </a:r>
            <a:endParaRPr kumimoji="1" lang="ja-JP" altLang="en-US" sz="1400" dirty="0"/>
          </a:p>
        </p:txBody>
      </p:sp>
      <p:sp>
        <p:nvSpPr>
          <p:cNvPr id="9" name="メモ 8"/>
          <p:cNvSpPr/>
          <p:nvPr/>
        </p:nvSpPr>
        <p:spPr>
          <a:xfrm>
            <a:off x="947970" y="3357868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8</a:t>
            </a:r>
            <a:endParaRPr kumimoji="1" lang="ja-JP" altLang="en-US" sz="1400" dirty="0"/>
          </a:p>
        </p:txBody>
      </p:sp>
      <p:cxnSp>
        <p:nvCxnSpPr>
          <p:cNvPr id="10" name="直線コネクタ 9"/>
          <p:cNvCxnSpPr>
            <a:stCxn id="9" idx="3"/>
            <a:endCxn id="6" idx="1"/>
          </p:cNvCxnSpPr>
          <p:nvPr/>
        </p:nvCxnSpPr>
        <p:spPr>
          <a:xfrm flipV="1">
            <a:off x="1341967" y="3560725"/>
            <a:ext cx="622158" cy="13167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1" name="直線コネクタ 10"/>
          <p:cNvCxnSpPr>
            <a:stCxn id="8" idx="2"/>
            <a:endCxn id="9" idx="0"/>
          </p:cNvCxnSpPr>
          <p:nvPr/>
        </p:nvCxnSpPr>
        <p:spPr>
          <a:xfrm>
            <a:off x="900984" y="2849789"/>
            <a:ext cx="243985" cy="50807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12" name="直線コネクタ 11"/>
          <p:cNvCxnSpPr>
            <a:stCxn id="5" idx="1"/>
            <a:endCxn id="8" idx="0"/>
          </p:cNvCxnSpPr>
          <p:nvPr/>
        </p:nvCxnSpPr>
        <p:spPr>
          <a:xfrm flipH="1">
            <a:off x="900984" y="2221828"/>
            <a:ext cx="577087" cy="19591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/>
          <p:cNvSpPr txBox="1"/>
          <p:nvPr/>
        </p:nvSpPr>
        <p:spPr>
          <a:xfrm>
            <a:off x="971537" y="1970774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3</a:t>
            </a:r>
            <a:endParaRPr kumimoji="1" lang="ja-JP" altLang="en-US" sz="1400" dirty="0"/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483050" y="3527841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4</a:t>
            </a:r>
            <a:endParaRPr kumimoji="1" lang="ja-JP" altLang="en-US" sz="1400" dirty="0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83567" y="2907245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cxnSp>
        <p:nvCxnSpPr>
          <p:cNvPr id="16" name="直線コネクタ 15"/>
          <p:cNvCxnSpPr>
            <a:stCxn id="7" idx="1"/>
            <a:endCxn id="8" idx="3"/>
          </p:cNvCxnSpPr>
          <p:nvPr/>
        </p:nvCxnSpPr>
        <p:spPr>
          <a:xfrm flipH="1">
            <a:off x="1097982" y="2633765"/>
            <a:ext cx="1154175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1193286" y="2580443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sp>
        <p:nvSpPr>
          <p:cNvPr id="18" name="メモ 17"/>
          <p:cNvSpPr/>
          <p:nvPr/>
        </p:nvSpPr>
        <p:spPr>
          <a:xfrm>
            <a:off x="4093988" y="2005804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3</a:t>
            </a:r>
            <a:endParaRPr kumimoji="1" lang="ja-JP" altLang="en-US" sz="1400" dirty="0"/>
          </a:p>
        </p:txBody>
      </p:sp>
      <p:sp>
        <p:nvSpPr>
          <p:cNvPr id="19" name="メモ 18"/>
          <p:cNvSpPr/>
          <p:nvPr/>
        </p:nvSpPr>
        <p:spPr>
          <a:xfrm>
            <a:off x="4580042" y="3344701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9</a:t>
            </a:r>
            <a:endParaRPr kumimoji="1" lang="ja-JP" altLang="en-US" sz="1400" dirty="0"/>
          </a:p>
        </p:txBody>
      </p:sp>
      <p:sp>
        <p:nvSpPr>
          <p:cNvPr id="20" name="メモ 19"/>
          <p:cNvSpPr/>
          <p:nvPr/>
        </p:nvSpPr>
        <p:spPr>
          <a:xfrm>
            <a:off x="4868074" y="2417741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sp>
        <p:nvSpPr>
          <p:cNvPr id="21" name="メモ 20"/>
          <p:cNvSpPr/>
          <p:nvPr/>
        </p:nvSpPr>
        <p:spPr>
          <a:xfrm>
            <a:off x="3319902" y="2417741"/>
            <a:ext cx="393997" cy="432048"/>
          </a:xfrm>
          <a:prstGeom prst="foldedCorne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22" name="メモ 21"/>
          <p:cNvSpPr/>
          <p:nvPr/>
        </p:nvSpPr>
        <p:spPr>
          <a:xfrm>
            <a:off x="3563887" y="3357868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cxnSp>
        <p:nvCxnSpPr>
          <p:cNvPr id="23" name="直線コネクタ 22"/>
          <p:cNvCxnSpPr>
            <a:stCxn id="22" idx="3"/>
            <a:endCxn id="19" idx="1"/>
          </p:cNvCxnSpPr>
          <p:nvPr/>
        </p:nvCxnSpPr>
        <p:spPr>
          <a:xfrm flipV="1">
            <a:off x="3957884" y="3560725"/>
            <a:ext cx="622158" cy="13167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4" name="直線コネクタ 23"/>
          <p:cNvCxnSpPr>
            <a:stCxn id="21" idx="2"/>
            <a:endCxn id="22" idx="0"/>
          </p:cNvCxnSpPr>
          <p:nvPr/>
        </p:nvCxnSpPr>
        <p:spPr>
          <a:xfrm>
            <a:off x="3516901" y="2849789"/>
            <a:ext cx="243985" cy="50807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25" name="直線コネクタ 24"/>
          <p:cNvCxnSpPr>
            <a:stCxn id="18" idx="1"/>
            <a:endCxn id="21" idx="0"/>
          </p:cNvCxnSpPr>
          <p:nvPr/>
        </p:nvCxnSpPr>
        <p:spPr>
          <a:xfrm flipH="1">
            <a:off x="3516901" y="2221828"/>
            <a:ext cx="577087" cy="195913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26" name="テキスト ボックス 25"/>
          <p:cNvSpPr txBox="1"/>
          <p:nvPr/>
        </p:nvSpPr>
        <p:spPr>
          <a:xfrm>
            <a:off x="3587454" y="1970774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3</a:t>
            </a:r>
            <a:endParaRPr kumimoji="1" lang="ja-JP" altLang="en-US" sz="1400" dirty="0"/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098967" y="3527841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4</a:t>
            </a:r>
            <a:endParaRPr kumimoji="1" lang="ja-JP" altLang="en-US" sz="1400" dirty="0"/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299484" y="2907245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cxnSp>
        <p:nvCxnSpPr>
          <p:cNvPr id="29" name="直線コネクタ 28"/>
          <p:cNvCxnSpPr>
            <a:stCxn id="20" idx="1"/>
            <a:endCxn id="21" idx="3"/>
          </p:cNvCxnSpPr>
          <p:nvPr/>
        </p:nvCxnSpPr>
        <p:spPr>
          <a:xfrm flipH="1">
            <a:off x="3713899" y="2633765"/>
            <a:ext cx="1154175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30" name="テキスト ボックス 29"/>
          <p:cNvSpPr txBox="1"/>
          <p:nvPr/>
        </p:nvSpPr>
        <p:spPr>
          <a:xfrm>
            <a:off x="3809203" y="2580443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sp>
        <p:nvSpPr>
          <p:cNvPr id="31" name="メモ 30"/>
          <p:cNvSpPr/>
          <p:nvPr/>
        </p:nvSpPr>
        <p:spPr>
          <a:xfrm>
            <a:off x="6750241" y="2005804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8</a:t>
            </a:r>
            <a:endParaRPr kumimoji="1" lang="ja-JP" altLang="en-US" sz="1400" dirty="0"/>
          </a:p>
        </p:txBody>
      </p:sp>
      <p:sp>
        <p:nvSpPr>
          <p:cNvPr id="32" name="メモ 31"/>
          <p:cNvSpPr/>
          <p:nvPr/>
        </p:nvSpPr>
        <p:spPr>
          <a:xfrm>
            <a:off x="7236295" y="3344701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14</a:t>
            </a:r>
            <a:endParaRPr kumimoji="1" lang="ja-JP" altLang="en-US" sz="1400" dirty="0"/>
          </a:p>
        </p:txBody>
      </p:sp>
      <p:sp>
        <p:nvSpPr>
          <p:cNvPr id="33" name="メモ 32"/>
          <p:cNvSpPr/>
          <p:nvPr/>
        </p:nvSpPr>
        <p:spPr>
          <a:xfrm>
            <a:off x="7524327" y="2417741"/>
            <a:ext cx="393997" cy="432048"/>
          </a:xfrm>
          <a:prstGeom prst="foldedCorne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34" name="メモ 33"/>
          <p:cNvSpPr/>
          <p:nvPr/>
        </p:nvSpPr>
        <p:spPr>
          <a:xfrm>
            <a:off x="5976155" y="2417741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sp>
        <p:nvSpPr>
          <p:cNvPr id="35" name="メモ 34"/>
          <p:cNvSpPr/>
          <p:nvPr/>
        </p:nvSpPr>
        <p:spPr>
          <a:xfrm>
            <a:off x="6220140" y="3357868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10</a:t>
            </a:r>
            <a:endParaRPr kumimoji="1" lang="ja-JP" altLang="en-US" sz="1400" dirty="0"/>
          </a:p>
        </p:txBody>
      </p:sp>
      <p:cxnSp>
        <p:nvCxnSpPr>
          <p:cNvPr id="36" name="直線コネクタ 35"/>
          <p:cNvCxnSpPr>
            <a:stCxn id="35" idx="3"/>
            <a:endCxn id="32" idx="1"/>
          </p:cNvCxnSpPr>
          <p:nvPr/>
        </p:nvCxnSpPr>
        <p:spPr>
          <a:xfrm flipV="1">
            <a:off x="6614137" y="3560725"/>
            <a:ext cx="622158" cy="13167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37" name="直線コネクタ 36"/>
          <p:cNvCxnSpPr>
            <a:stCxn id="34" idx="2"/>
            <a:endCxn id="35" idx="0"/>
          </p:cNvCxnSpPr>
          <p:nvPr/>
        </p:nvCxnSpPr>
        <p:spPr>
          <a:xfrm>
            <a:off x="6173154" y="2849789"/>
            <a:ext cx="243985" cy="50807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38" name="直線コネクタ 37"/>
          <p:cNvCxnSpPr>
            <a:stCxn id="31" idx="1"/>
            <a:endCxn id="34" idx="0"/>
          </p:cNvCxnSpPr>
          <p:nvPr/>
        </p:nvCxnSpPr>
        <p:spPr>
          <a:xfrm flipH="1">
            <a:off x="6173154" y="2221828"/>
            <a:ext cx="577087" cy="195913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39" name="テキスト ボックス 38"/>
          <p:cNvSpPr txBox="1"/>
          <p:nvPr/>
        </p:nvSpPr>
        <p:spPr>
          <a:xfrm>
            <a:off x="6243707" y="1970774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3</a:t>
            </a:r>
            <a:endParaRPr kumimoji="1" lang="ja-JP" altLang="en-US" sz="1400" dirty="0"/>
          </a:p>
        </p:txBody>
      </p:sp>
      <p:sp>
        <p:nvSpPr>
          <p:cNvPr id="40" name="テキスト ボックス 39"/>
          <p:cNvSpPr txBox="1"/>
          <p:nvPr/>
        </p:nvSpPr>
        <p:spPr>
          <a:xfrm>
            <a:off x="6755220" y="3527841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4</a:t>
            </a:r>
            <a:endParaRPr kumimoji="1" lang="ja-JP" altLang="en-US" sz="14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5955737" y="2907245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cxnSp>
        <p:nvCxnSpPr>
          <p:cNvPr id="42" name="直線コネクタ 41"/>
          <p:cNvCxnSpPr>
            <a:stCxn id="33" idx="1"/>
            <a:endCxn id="34" idx="3"/>
          </p:cNvCxnSpPr>
          <p:nvPr/>
        </p:nvCxnSpPr>
        <p:spPr>
          <a:xfrm flipH="1">
            <a:off x="6370152" y="2633765"/>
            <a:ext cx="1154175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43" name="テキスト ボックス 42"/>
          <p:cNvSpPr txBox="1"/>
          <p:nvPr/>
        </p:nvSpPr>
        <p:spPr>
          <a:xfrm>
            <a:off x="6465456" y="2580443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sp>
        <p:nvSpPr>
          <p:cNvPr id="44" name="メモ 43"/>
          <p:cNvSpPr/>
          <p:nvPr/>
        </p:nvSpPr>
        <p:spPr>
          <a:xfrm>
            <a:off x="2346447" y="4422887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8</a:t>
            </a:r>
            <a:endParaRPr kumimoji="1" lang="ja-JP" altLang="en-US" sz="1400" dirty="0"/>
          </a:p>
        </p:txBody>
      </p:sp>
      <p:sp>
        <p:nvSpPr>
          <p:cNvPr id="45" name="メモ 44"/>
          <p:cNvSpPr/>
          <p:nvPr/>
        </p:nvSpPr>
        <p:spPr>
          <a:xfrm>
            <a:off x="2832501" y="5761784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4</a:t>
            </a:r>
            <a:endParaRPr kumimoji="1" lang="ja-JP" altLang="en-US" sz="1400" dirty="0"/>
          </a:p>
        </p:txBody>
      </p:sp>
      <p:sp>
        <p:nvSpPr>
          <p:cNvPr id="46" name="メモ 45"/>
          <p:cNvSpPr/>
          <p:nvPr/>
        </p:nvSpPr>
        <p:spPr>
          <a:xfrm>
            <a:off x="3120533" y="4834824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10</a:t>
            </a:r>
            <a:endParaRPr kumimoji="1" lang="ja-JP" altLang="en-US" sz="1400" dirty="0"/>
          </a:p>
        </p:txBody>
      </p:sp>
      <p:sp>
        <p:nvSpPr>
          <p:cNvPr id="47" name="メモ 46"/>
          <p:cNvSpPr/>
          <p:nvPr/>
        </p:nvSpPr>
        <p:spPr>
          <a:xfrm>
            <a:off x="1572361" y="4834824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sp>
        <p:nvSpPr>
          <p:cNvPr id="48" name="メモ 47"/>
          <p:cNvSpPr/>
          <p:nvPr/>
        </p:nvSpPr>
        <p:spPr>
          <a:xfrm>
            <a:off x="1816346" y="5774951"/>
            <a:ext cx="393997" cy="432048"/>
          </a:xfrm>
          <a:prstGeom prst="foldedCorne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cxnSp>
        <p:nvCxnSpPr>
          <p:cNvPr id="49" name="直線コネクタ 48"/>
          <p:cNvCxnSpPr>
            <a:stCxn id="48" idx="3"/>
            <a:endCxn id="45" idx="1"/>
          </p:cNvCxnSpPr>
          <p:nvPr/>
        </p:nvCxnSpPr>
        <p:spPr>
          <a:xfrm flipV="1">
            <a:off x="2210343" y="5977808"/>
            <a:ext cx="622158" cy="13167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0" name="直線コネクタ 49"/>
          <p:cNvCxnSpPr>
            <a:stCxn id="47" idx="2"/>
            <a:endCxn id="48" idx="0"/>
          </p:cNvCxnSpPr>
          <p:nvPr/>
        </p:nvCxnSpPr>
        <p:spPr>
          <a:xfrm>
            <a:off x="1769360" y="5266872"/>
            <a:ext cx="243985" cy="50807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51" name="直線コネクタ 50"/>
          <p:cNvCxnSpPr>
            <a:stCxn id="44" idx="1"/>
            <a:endCxn id="47" idx="0"/>
          </p:cNvCxnSpPr>
          <p:nvPr/>
        </p:nvCxnSpPr>
        <p:spPr>
          <a:xfrm flipH="1">
            <a:off x="1769360" y="4638911"/>
            <a:ext cx="577087" cy="195913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52" name="テキスト ボックス 51"/>
          <p:cNvSpPr txBox="1"/>
          <p:nvPr/>
        </p:nvSpPr>
        <p:spPr>
          <a:xfrm>
            <a:off x="1839913" y="4387857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3</a:t>
            </a:r>
            <a:endParaRPr kumimoji="1" lang="ja-JP" altLang="en-US" sz="1400" dirty="0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351426" y="5944924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4</a:t>
            </a:r>
            <a:endParaRPr kumimoji="1" lang="ja-JP" altLang="en-US" sz="1400" dirty="0"/>
          </a:p>
        </p:txBody>
      </p:sp>
      <p:sp>
        <p:nvSpPr>
          <p:cNvPr id="54" name="テキスト ボックス 53"/>
          <p:cNvSpPr txBox="1"/>
          <p:nvPr/>
        </p:nvSpPr>
        <p:spPr>
          <a:xfrm>
            <a:off x="1551943" y="5324328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cxnSp>
        <p:nvCxnSpPr>
          <p:cNvPr id="55" name="直線コネクタ 54"/>
          <p:cNvCxnSpPr>
            <a:stCxn id="46" idx="1"/>
            <a:endCxn id="47" idx="3"/>
          </p:cNvCxnSpPr>
          <p:nvPr/>
        </p:nvCxnSpPr>
        <p:spPr>
          <a:xfrm flipH="1">
            <a:off x="1966358" y="5050848"/>
            <a:ext cx="1154175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56" name="テキスト ボックス 55"/>
          <p:cNvSpPr txBox="1"/>
          <p:nvPr/>
        </p:nvSpPr>
        <p:spPr>
          <a:xfrm>
            <a:off x="2061662" y="4997526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sp>
        <p:nvSpPr>
          <p:cNvPr id="57" name="メモ 56"/>
          <p:cNvSpPr/>
          <p:nvPr/>
        </p:nvSpPr>
        <p:spPr>
          <a:xfrm>
            <a:off x="5002700" y="4422887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12</a:t>
            </a:r>
            <a:endParaRPr kumimoji="1" lang="ja-JP" altLang="en-US" sz="1400" dirty="0"/>
          </a:p>
        </p:txBody>
      </p:sp>
      <p:sp>
        <p:nvSpPr>
          <p:cNvPr id="58" name="メモ 57"/>
          <p:cNvSpPr/>
          <p:nvPr/>
        </p:nvSpPr>
        <p:spPr>
          <a:xfrm>
            <a:off x="5488754" y="5761784"/>
            <a:ext cx="393997" cy="432048"/>
          </a:xfrm>
          <a:prstGeom prst="foldedCorne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59" name="メモ 58"/>
          <p:cNvSpPr/>
          <p:nvPr/>
        </p:nvSpPr>
        <p:spPr>
          <a:xfrm>
            <a:off x="5776786" y="4834824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14</a:t>
            </a:r>
            <a:endParaRPr kumimoji="1" lang="ja-JP" altLang="en-US" sz="1400" dirty="0"/>
          </a:p>
        </p:txBody>
      </p:sp>
      <p:sp>
        <p:nvSpPr>
          <p:cNvPr id="60" name="メモ 59"/>
          <p:cNvSpPr/>
          <p:nvPr/>
        </p:nvSpPr>
        <p:spPr>
          <a:xfrm>
            <a:off x="4228614" y="4834824"/>
            <a:ext cx="393997" cy="432048"/>
          </a:xfrm>
          <a:prstGeom prst="foldedCorner">
            <a:avLst/>
          </a:prstGeom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9</a:t>
            </a:r>
            <a:endParaRPr kumimoji="1" lang="ja-JP" altLang="en-US" sz="1400" dirty="0"/>
          </a:p>
        </p:txBody>
      </p:sp>
      <p:sp>
        <p:nvSpPr>
          <p:cNvPr id="61" name="メモ 60"/>
          <p:cNvSpPr/>
          <p:nvPr/>
        </p:nvSpPr>
        <p:spPr>
          <a:xfrm>
            <a:off x="4472599" y="5774951"/>
            <a:ext cx="393997" cy="432048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4</a:t>
            </a:r>
            <a:endParaRPr kumimoji="1" lang="ja-JP" altLang="en-US" sz="1400" dirty="0"/>
          </a:p>
        </p:txBody>
      </p:sp>
      <p:cxnSp>
        <p:nvCxnSpPr>
          <p:cNvPr id="62" name="直線コネクタ 61"/>
          <p:cNvCxnSpPr>
            <a:stCxn id="61" idx="3"/>
            <a:endCxn id="58" idx="1"/>
          </p:cNvCxnSpPr>
          <p:nvPr/>
        </p:nvCxnSpPr>
        <p:spPr>
          <a:xfrm flipV="1">
            <a:off x="4866596" y="5977808"/>
            <a:ext cx="622158" cy="13167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63" name="直線コネクタ 62"/>
          <p:cNvCxnSpPr>
            <a:stCxn id="60" idx="2"/>
            <a:endCxn id="61" idx="0"/>
          </p:cNvCxnSpPr>
          <p:nvPr/>
        </p:nvCxnSpPr>
        <p:spPr>
          <a:xfrm>
            <a:off x="4425613" y="5266872"/>
            <a:ext cx="243985" cy="508079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cxnSp>
        <p:nvCxnSpPr>
          <p:cNvPr id="64" name="直線コネクタ 63"/>
          <p:cNvCxnSpPr>
            <a:stCxn id="57" idx="1"/>
            <a:endCxn id="60" idx="0"/>
          </p:cNvCxnSpPr>
          <p:nvPr/>
        </p:nvCxnSpPr>
        <p:spPr>
          <a:xfrm flipH="1">
            <a:off x="4425613" y="4638911"/>
            <a:ext cx="577087" cy="195913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65" name="テキスト ボックス 64"/>
          <p:cNvSpPr txBox="1"/>
          <p:nvPr/>
        </p:nvSpPr>
        <p:spPr>
          <a:xfrm>
            <a:off x="4496166" y="4387857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3</a:t>
            </a:r>
            <a:endParaRPr kumimoji="1" lang="ja-JP" altLang="en-US" sz="1400" dirty="0"/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5007679" y="5944924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00" dirty="0"/>
              <a:t>4</a:t>
            </a:r>
            <a:endParaRPr kumimoji="1" lang="ja-JP" altLang="en-US" sz="1400" dirty="0"/>
          </a:p>
        </p:txBody>
      </p:sp>
      <p:sp>
        <p:nvSpPr>
          <p:cNvPr id="67" name="テキスト ボックス 66"/>
          <p:cNvSpPr txBox="1"/>
          <p:nvPr/>
        </p:nvSpPr>
        <p:spPr>
          <a:xfrm>
            <a:off x="4208196" y="5324328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cxnSp>
        <p:nvCxnSpPr>
          <p:cNvPr id="68" name="直線コネクタ 67"/>
          <p:cNvCxnSpPr>
            <a:stCxn id="59" idx="1"/>
            <a:endCxn id="60" idx="3"/>
          </p:cNvCxnSpPr>
          <p:nvPr/>
        </p:nvCxnSpPr>
        <p:spPr>
          <a:xfrm flipH="1">
            <a:off x="4622611" y="5050848"/>
            <a:ext cx="1154175" cy="0"/>
          </a:xfrm>
          <a:prstGeom prst="lin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</p:cxnSp>
      <p:sp>
        <p:nvSpPr>
          <p:cNvPr id="69" name="テキスト ボックス 68"/>
          <p:cNvSpPr txBox="1"/>
          <p:nvPr/>
        </p:nvSpPr>
        <p:spPr>
          <a:xfrm>
            <a:off x="4717915" y="4997526"/>
            <a:ext cx="3038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 smtClean="0"/>
              <a:t>5</a:t>
            </a:r>
            <a:endParaRPr kumimoji="1" lang="ja-JP" altLang="en-US" sz="1400" dirty="0"/>
          </a:p>
        </p:txBody>
      </p:sp>
      <p:sp>
        <p:nvSpPr>
          <p:cNvPr id="70" name="テキスト ボックス 69"/>
          <p:cNvSpPr txBox="1"/>
          <p:nvPr/>
        </p:nvSpPr>
        <p:spPr>
          <a:xfrm>
            <a:off x="659406" y="3851756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距離</a:t>
            </a:r>
            <a:r>
              <a:rPr lang="ja-JP" altLang="en-US" dirty="0" smtClean="0"/>
              <a:t>の合計：</a:t>
            </a:r>
            <a:r>
              <a:rPr lang="en-US" altLang="ja-JP" dirty="0" smtClean="0"/>
              <a:t>31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6034168" y="3851756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距離</a:t>
            </a:r>
            <a:r>
              <a:rPr lang="ja-JP" altLang="en-US" dirty="0" smtClean="0"/>
              <a:t>の合計：</a:t>
            </a:r>
            <a:r>
              <a:rPr lang="en-US" altLang="ja-JP" dirty="0" smtClean="0"/>
              <a:t>37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73" name="テキスト ボックス 72"/>
          <p:cNvSpPr txBox="1"/>
          <p:nvPr/>
        </p:nvSpPr>
        <p:spPr>
          <a:xfrm>
            <a:off x="4286627" y="6258798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距離</a:t>
            </a:r>
            <a:r>
              <a:rPr lang="ja-JP" altLang="en-US" dirty="0" smtClean="0"/>
              <a:t>の合計：</a:t>
            </a:r>
            <a:r>
              <a:rPr lang="en-US" altLang="ja-JP" dirty="0" smtClean="0"/>
              <a:t>39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1630374" y="6258798"/>
            <a:ext cx="19415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dirty="0"/>
              <a:t>距離</a:t>
            </a:r>
            <a:r>
              <a:rPr lang="ja-JP" altLang="en-US" dirty="0" smtClean="0"/>
              <a:t>の合計：</a:t>
            </a:r>
            <a:r>
              <a:rPr lang="en-US" altLang="ja-JP" dirty="0" smtClean="0"/>
              <a:t>27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75" name="円/楕円 74"/>
          <p:cNvSpPr/>
          <p:nvPr/>
        </p:nvSpPr>
        <p:spPr>
          <a:xfrm>
            <a:off x="3018761" y="1742788"/>
            <a:ext cx="2618033" cy="2722079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2000"/>
          </a:p>
        </p:txBody>
      </p:sp>
      <p:sp>
        <p:nvSpPr>
          <p:cNvPr id="76" name="角丸四角形 75"/>
          <p:cNvSpPr/>
          <p:nvPr/>
        </p:nvSpPr>
        <p:spPr>
          <a:xfrm>
            <a:off x="2392734" y="1484784"/>
            <a:ext cx="1384326" cy="48599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/>
              <a:t>距離の</a:t>
            </a:r>
            <a:r>
              <a:rPr lang="ja-JP" altLang="en-US" dirty="0" smtClean="0"/>
              <a:t>合計</a:t>
            </a:r>
            <a:endParaRPr lang="en-US" altLang="ja-JP" dirty="0" smtClean="0"/>
          </a:p>
          <a:p>
            <a:pPr algn="ctr"/>
            <a:r>
              <a:rPr lang="ja-JP" altLang="en-US" dirty="0"/>
              <a:t>最小</a:t>
            </a: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3377915" y="3851756"/>
            <a:ext cx="1941557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ja-JP" altLang="en-US" dirty="0"/>
              <a:t>距離</a:t>
            </a:r>
            <a:r>
              <a:rPr lang="ja-JP" altLang="en-US" dirty="0" smtClean="0"/>
              <a:t>の合計：</a:t>
            </a:r>
            <a:r>
              <a:rPr lang="en-US" altLang="ja-JP" dirty="0" smtClean="0"/>
              <a:t>22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77" name="スライド番号プレースホルダー 7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17</a:t>
            </a:fld>
            <a:endParaRPr kumimoji="1" lang="ja-JP" altLang="en-US"/>
          </a:p>
        </p:txBody>
      </p:sp>
      <p:sp>
        <p:nvSpPr>
          <p:cNvPr id="79" name="メモ 78"/>
          <p:cNvSpPr/>
          <p:nvPr/>
        </p:nvSpPr>
        <p:spPr>
          <a:xfrm>
            <a:off x="6745309" y="4935390"/>
            <a:ext cx="327925" cy="359595"/>
          </a:xfrm>
          <a:prstGeom prst="foldedCorner">
            <a:avLst/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/>
          </a:p>
        </p:txBody>
      </p:sp>
      <p:sp>
        <p:nvSpPr>
          <p:cNvPr id="83" name="メモ 82"/>
          <p:cNvSpPr/>
          <p:nvPr/>
        </p:nvSpPr>
        <p:spPr>
          <a:xfrm>
            <a:off x="6732240" y="5512876"/>
            <a:ext cx="327925" cy="359595"/>
          </a:xfrm>
          <a:prstGeom prst="foldedCorner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sz="1400" dirty="0" smtClean="0"/>
              <a:t>n</a:t>
            </a:r>
            <a:endParaRPr kumimoji="1" lang="ja-JP" altLang="en-US" sz="1400" dirty="0"/>
          </a:p>
        </p:txBody>
      </p:sp>
      <p:sp>
        <p:nvSpPr>
          <p:cNvPr id="84" name="テキスト ボックス 83"/>
          <p:cNvSpPr txBox="1"/>
          <p:nvPr/>
        </p:nvSpPr>
        <p:spPr>
          <a:xfrm>
            <a:off x="7142302" y="4968742"/>
            <a:ext cx="182218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始点と</a:t>
            </a:r>
            <a:r>
              <a:rPr lang="ja-JP" altLang="en-US" sz="1600" dirty="0" smtClean="0"/>
              <a:t>する</a:t>
            </a:r>
            <a:r>
              <a:rPr lang="ja-JP" altLang="en-US" sz="1600" dirty="0"/>
              <a:t>ファイル</a:t>
            </a:r>
            <a:endParaRPr kumimoji="1" lang="ja-JP" altLang="en-US" sz="1600" dirty="0"/>
          </a:p>
        </p:txBody>
      </p:sp>
      <p:sp>
        <p:nvSpPr>
          <p:cNvPr id="85" name="テキスト ボックス 84"/>
          <p:cNvSpPr txBox="1"/>
          <p:nvPr/>
        </p:nvSpPr>
        <p:spPr>
          <a:xfrm>
            <a:off x="7142303" y="5544234"/>
            <a:ext cx="18221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dirty="0"/>
              <a:t>始点と</a:t>
            </a:r>
            <a:r>
              <a:rPr lang="ja-JP" altLang="en-US" sz="1600" dirty="0" smtClean="0"/>
              <a:t>するファイル</a:t>
            </a:r>
            <a:r>
              <a:rPr lang="en-US" altLang="ja-JP" sz="1600" dirty="0" smtClean="0"/>
              <a:t/>
            </a:r>
            <a:br>
              <a:rPr lang="en-US" altLang="ja-JP" sz="1600" dirty="0" smtClean="0"/>
            </a:br>
            <a:r>
              <a:rPr lang="ja-JP" altLang="en-US" sz="1600" dirty="0" smtClean="0"/>
              <a:t>からの距離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559576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323912" y="274638"/>
            <a:ext cx="8496176" cy="1066130"/>
          </a:xfrm>
        </p:spPr>
        <p:txBody>
          <a:bodyPr/>
          <a:lstStyle/>
          <a:p>
            <a:r>
              <a:rPr kumimoji="1" lang="ja-JP" altLang="en-US" dirty="0" smtClean="0"/>
              <a:t>ケーススタディ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ja-JP" dirty="0" err="1" smtClean="0"/>
              <a:t>Ar</a:t>
            </a:r>
            <a:r>
              <a:rPr kumimoji="1" lang="en-US" altLang="ja-JP" dirty="0" err="1" smtClean="0"/>
              <a:t>goUML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0.20</a:t>
            </a:r>
            <a:r>
              <a:rPr kumimoji="1" lang="ja-JP" altLang="en-US" dirty="0" smtClean="0"/>
              <a:t>～</a:t>
            </a:r>
            <a:r>
              <a:rPr kumimoji="1" lang="en-US" altLang="ja-JP" dirty="0" smtClean="0"/>
              <a:t>0.34</a:t>
            </a:r>
            <a:r>
              <a:rPr kumimoji="1" lang="ja-JP" altLang="en-US" dirty="0" err="1" smtClean="0"/>
              <a:t>までの</a:t>
            </a:r>
            <a:r>
              <a:rPr kumimoji="1" lang="en-US" altLang="ja-JP" dirty="0" smtClean="0"/>
              <a:t>8</a:t>
            </a:r>
            <a:r>
              <a:rPr kumimoji="1" lang="ja-JP" altLang="en-US" dirty="0" smtClean="0"/>
              <a:t>バージョン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1901</a:t>
            </a:r>
            <a:r>
              <a:rPr kumimoji="1" lang="ja-JP" altLang="en-US" dirty="0" smtClean="0"/>
              <a:t>ファイル （バージョン</a:t>
            </a:r>
            <a:r>
              <a:rPr kumimoji="1" lang="en-US" altLang="ja-JP" dirty="0" smtClean="0"/>
              <a:t>0.34</a:t>
            </a:r>
            <a:r>
              <a:rPr kumimoji="1" lang="ja-JP" altLang="en-US" dirty="0" smtClean="0"/>
              <a:t>）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/>
              <a:t>ファイル以上を含む類似ファイル集合</a:t>
            </a:r>
            <a:r>
              <a:rPr lang="ja-JP" altLang="en-US" dirty="0" smtClean="0"/>
              <a:t>：</a:t>
            </a:r>
            <a:r>
              <a:rPr lang="en-US" altLang="ja-JP" dirty="0" smtClean="0"/>
              <a:t>2247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223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ArgoUML</a:t>
            </a:r>
            <a:r>
              <a:rPr lang="ja-JP" altLang="en-US" dirty="0" smtClean="0"/>
              <a:t> </a:t>
            </a:r>
            <a:r>
              <a:rPr lang="en-US" altLang="ja-JP" dirty="0" smtClean="0"/>
              <a:t>– CrUML.java</a:t>
            </a:r>
            <a:endParaRPr kumimoji="1" lang="ja-JP" altLang="en-US" dirty="0"/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1700808"/>
            <a:ext cx="5516059" cy="4872014"/>
          </a:xfrm>
        </p:spPr>
      </p:pic>
      <p:pic>
        <p:nvPicPr>
          <p:cNvPr id="7" name="コンテンツ プレースホルダー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08304" y="1700808"/>
            <a:ext cx="1476375" cy="4219575"/>
          </a:xfr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19</a:t>
            </a:fld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6228184" y="3501008"/>
            <a:ext cx="864096" cy="792088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/>
          <p:cNvSpPr txBox="1"/>
          <p:nvPr/>
        </p:nvSpPr>
        <p:spPr>
          <a:xfrm>
            <a:off x="5580112" y="2658398"/>
            <a:ext cx="1428596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1</a:t>
            </a:r>
            <a:r>
              <a:rPr kumimoji="1" lang="ja-JP" altLang="en-US" sz="1600" dirty="0" smtClean="0"/>
              <a:t>→</a:t>
            </a:r>
            <a:r>
              <a:rPr kumimoji="1" lang="en-US" altLang="ja-JP" sz="1600" dirty="0" smtClean="0"/>
              <a:t>2 </a:t>
            </a:r>
            <a:r>
              <a:rPr kumimoji="1" lang="ja-JP" altLang="en-US" sz="1600" dirty="0" smtClean="0"/>
              <a:t>変更なし</a:t>
            </a:r>
            <a:endParaRPr kumimoji="1" lang="ja-JP" altLang="en-US" sz="1600" dirty="0"/>
          </a:p>
        </p:txBody>
      </p:sp>
      <p:cxnSp>
        <p:nvCxnSpPr>
          <p:cNvPr id="15" name="直線矢印コネクタ 14"/>
          <p:cNvCxnSpPr>
            <a:stCxn id="9" idx="3"/>
          </p:cNvCxnSpPr>
          <p:nvPr/>
        </p:nvCxnSpPr>
        <p:spPr>
          <a:xfrm>
            <a:off x="7008708" y="2827675"/>
            <a:ext cx="371604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5580112" y="4555867"/>
            <a:ext cx="1428596" cy="338554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sz="1600" dirty="0" smtClean="0"/>
              <a:t>4</a:t>
            </a:r>
            <a:r>
              <a:rPr kumimoji="1" lang="ja-JP" altLang="en-US" sz="1600" dirty="0" smtClean="0"/>
              <a:t>～</a:t>
            </a:r>
            <a:r>
              <a:rPr kumimoji="1" lang="en-US" altLang="ja-JP" sz="1600" dirty="0" smtClean="0"/>
              <a:t>6 </a:t>
            </a:r>
            <a:r>
              <a:rPr kumimoji="1" lang="ja-JP" altLang="en-US" sz="1600" dirty="0" smtClean="0"/>
              <a:t>変更なし</a:t>
            </a:r>
            <a:endParaRPr kumimoji="1" lang="ja-JP" altLang="en-US" sz="1600" dirty="0"/>
          </a:p>
        </p:txBody>
      </p:sp>
      <p:cxnSp>
        <p:nvCxnSpPr>
          <p:cNvPr id="18" name="直線矢印コネクタ 17"/>
          <p:cNvCxnSpPr>
            <a:stCxn id="17" idx="3"/>
          </p:cNvCxnSpPr>
          <p:nvPr/>
        </p:nvCxnSpPr>
        <p:spPr>
          <a:xfrm>
            <a:off x="7008708" y="4725144"/>
            <a:ext cx="371604" cy="0"/>
          </a:xfrm>
          <a:prstGeom prst="straightConnector1">
            <a:avLst/>
          </a:prstGeom>
          <a:ln>
            <a:tailEnd type="arrow"/>
          </a:ln>
          <a:effectLst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991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角丸四角形 54"/>
          <p:cNvSpPr/>
          <p:nvPr/>
        </p:nvSpPr>
        <p:spPr>
          <a:xfrm>
            <a:off x="3995936" y="5673100"/>
            <a:ext cx="4968552" cy="710788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kumimoji="1" lang="ja-JP" altLang="en-US" dirty="0" smtClean="0"/>
              <a:t>別プロジェクト</a:t>
            </a:r>
            <a:endParaRPr kumimoji="1" lang="ja-JP" altLang="en-US" dirty="0"/>
          </a:p>
        </p:txBody>
      </p:sp>
      <p:sp>
        <p:nvSpPr>
          <p:cNvPr id="54" name="角丸四角形 53"/>
          <p:cNvSpPr/>
          <p:nvPr/>
        </p:nvSpPr>
        <p:spPr>
          <a:xfrm>
            <a:off x="467544" y="4786938"/>
            <a:ext cx="8496944" cy="710788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ja-JP" altLang="en-US" dirty="0"/>
              <a:t>リリース</a:t>
            </a:r>
            <a:r>
              <a:rPr kumimoji="1" lang="ja-JP" altLang="en-US" dirty="0" smtClean="0"/>
              <a:t>ブランチ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/>
          <p:nvPr/>
        </p:nvCxnSpPr>
        <p:spPr>
          <a:xfrm>
            <a:off x="251520" y="6433591"/>
            <a:ext cx="87129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角丸四角形 17"/>
          <p:cNvSpPr/>
          <p:nvPr/>
        </p:nvSpPr>
        <p:spPr>
          <a:xfrm>
            <a:off x="4830096" y="3985558"/>
            <a:ext cx="4134392" cy="710788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kumimoji="1" lang="ja-JP" altLang="en-US" dirty="0" smtClean="0"/>
              <a:t>開発ブランチ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派生ソフトウェア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3" y="1523925"/>
            <a:ext cx="8485509" cy="4641379"/>
          </a:xfrm>
        </p:spPr>
        <p:txBody>
          <a:bodyPr/>
          <a:lstStyle/>
          <a:p>
            <a:r>
              <a:rPr lang="ja-JP" altLang="en-US" dirty="0"/>
              <a:t>ある</a:t>
            </a:r>
            <a:r>
              <a:rPr lang="ja-JP" altLang="en-US" dirty="0" smtClean="0"/>
              <a:t>ソフトウェアのバージョン違い</a:t>
            </a:r>
            <a:endParaRPr lang="en-US" altLang="ja-JP" dirty="0" smtClean="0"/>
          </a:p>
          <a:p>
            <a:r>
              <a:rPr kumimoji="1" lang="ja-JP" altLang="en-US" dirty="0"/>
              <a:t>分岐に</a:t>
            </a:r>
            <a:r>
              <a:rPr kumimoji="1" lang="ja-JP" altLang="en-US" dirty="0" smtClean="0"/>
              <a:t>よって</a:t>
            </a:r>
            <a:r>
              <a:rPr kumimoji="1" lang="ja-JP" altLang="en-US" dirty="0"/>
              <a:t>派生</a:t>
            </a:r>
            <a:r>
              <a:rPr kumimoji="1" lang="ja-JP" altLang="en-US" dirty="0" smtClean="0"/>
              <a:t>したソフトウェア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開発ブランチによる分岐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プロジェクト自体の分岐</a:t>
            </a:r>
            <a:endParaRPr kumimoji="1" lang="ja-JP" altLang="en-US" dirty="0"/>
          </a:p>
        </p:txBody>
      </p:sp>
      <p:sp>
        <p:nvSpPr>
          <p:cNvPr id="4" name="円/楕円 3"/>
          <p:cNvSpPr/>
          <p:nvPr/>
        </p:nvSpPr>
        <p:spPr>
          <a:xfrm>
            <a:off x="611560" y="4929033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1763688" y="4929033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2915816" y="4929033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4299773" y="4929033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6654309" y="4929033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5204074" y="4229128"/>
            <a:ext cx="360040" cy="3600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6068813" y="4232632"/>
            <a:ext cx="360040" cy="3600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4283968" y="5960582"/>
            <a:ext cx="360040" cy="3600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384094" y="5960582"/>
            <a:ext cx="360040" cy="3600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矢印コネクタ 19"/>
          <p:cNvCxnSpPr>
            <a:stCxn id="4" idx="6"/>
            <a:endCxn id="5" idx="2"/>
          </p:cNvCxnSpPr>
          <p:nvPr/>
        </p:nvCxnSpPr>
        <p:spPr>
          <a:xfrm>
            <a:off x="971600" y="5109053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stCxn id="5" idx="6"/>
            <a:endCxn id="6" idx="2"/>
          </p:cNvCxnSpPr>
          <p:nvPr/>
        </p:nvCxnSpPr>
        <p:spPr>
          <a:xfrm>
            <a:off x="2123728" y="5109053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6" idx="6"/>
            <a:endCxn id="7" idx="2"/>
          </p:cNvCxnSpPr>
          <p:nvPr/>
        </p:nvCxnSpPr>
        <p:spPr>
          <a:xfrm>
            <a:off x="3275856" y="5109053"/>
            <a:ext cx="102391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7" idx="6"/>
            <a:endCxn id="8" idx="2"/>
          </p:cNvCxnSpPr>
          <p:nvPr/>
        </p:nvCxnSpPr>
        <p:spPr>
          <a:xfrm>
            <a:off x="4659813" y="5109053"/>
            <a:ext cx="19944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7" idx="7"/>
            <a:endCxn id="9" idx="2"/>
          </p:cNvCxnSpPr>
          <p:nvPr/>
        </p:nvCxnSpPr>
        <p:spPr>
          <a:xfrm flipV="1">
            <a:off x="4607086" y="4409148"/>
            <a:ext cx="596988" cy="5726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>
            <a:stCxn id="9" idx="6"/>
            <a:endCxn id="10" idx="2"/>
          </p:cNvCxnSpPr>
          <p:nvPr/>
        </p:nvCxnSpPr>
        <p:spPr>
          <a:xfrm>
            <a:off x="5564114" y="4409148"/>
            <a:ext cx="504699" cy="3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10" idx="5"/>
            <a:endCxn id="8" idx="1"/>
          </p:cNvCxnSpPr>
          <p:nvPr/>
        </p:nvCxnSpPr>
        <p:spPr>
          <a:xfrm>
            <a:off x="6376126" y="4539945"/>
            <a:ext cx="330910" cy="4418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>
            <a:stCxn id="6" idx="5"/>
            <a:endCxn id="11" idx="1"/>
          </p:cNvCxnSpPr>
          <p:nvPr/>
        </p:nvCxnSpPr>
        <p:spPr>
          <a:xfrm>
            <a:off x="3223129" y="5236346"/>
            <a:ext cx="1113566" cy="7769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>
            <a:stCxn id="11" idx="6"/>
            <a:endCxn id="12" idx="2"/>
          </p:cNvCxnSpPr>
          <p:nvPr/>
        </p:nvCxnSpPr>
        <p:spPr>
          <a:xfrm>
            <a:off x="4644008" y="6140602"/>
            <a:ext cx="74008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7" name="テキスト ボックス 16"/>
          <p:cNvSpPr txBox="1"/>
          <p:nvPr/>
        </p:nvSpPr>
        <p:spPr>
          <a:xfrm>
            <a:off x="2377931" y="5488434"/>
            <a:ext cx="1762021" cy="36933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プロジェクト分岐</a:t>
            </a:r>
            <a:endParaRPr kumimoji="1" lang="ja-JP" altLang="en-US" dirty="0"/>
          </a:p>
        </p:txBody>
      </p:sp>
      <p:sp>
        <p:nvSpPr>
          <p:cNvPr id="38" name="角丸四角形吹き出し 37"/>
          <p:cNvSpPr/>
          <p:nvPr/>
        </p:nvSpPr>
        <p:spPr>
          <a:xfrm>
            <a:off x="5087406" y="3481263"/>
            <a:ext cx="1202711" cy="432048"/>
          </a:xfrm>
          <a:prstGeom prst="wedgeRoundRectCallout">
            <a:avLst>
              <a:gd name="adj1" fmla="val -18536"/>
              <a:gd name="adj2" fmla="val 118951"/>
              <a:gd name="adj3" fmla="val 16667"/>
            </a:avLst>
          </a:prstGeom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/>
              <a:t>機能追加</a:t>
            </a:r>
            <a:endParaRPr kumimoji="1" lang="ja-JP" altLang="en-US" sz="1600" dirty="0"/>
          </a:p>
        </p:txBody>
      </p:sp>
      <p:sp>
        <p:nvSpPr>
          <p:cNvPr id="39" name="角丸四角形吹き出し 38"/>
          <p:cNvSpPr/>
          <p:nvPr/>
        </p:nvSpPr>
        <p:spPr>
          <a:xfrm>
            <a:off x="6385524" y="3481263"/>
            <a:ext cx="994788" cy="432048"/>
          </a:xfrm>
          <a:prstGeom prst="wedgeRoundRectCallout">
            <a:avLst>
              <a:gd name="adj1" fmla="val -53513"/>
              <a:gd name="adj2" fmla="val 124630"/>
              <a:gd name="adj3" fmla="val 16667"/>
            </a:avLst>
          </a:prstGeom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/>
              <a:t>修正</a:t>
            </a:r>
            <a:endParaRPr kumimoji="1" lang="ja-JP" altLang="en-US" sz="1600" dirty="0"/>
          </a:p>
        </p:txBody>
      </p:sp>
      <p:sp>
        <p:nvSpPr>
          <p:cNvPr id="40" name="角丸四角形吹き出し 39"/>
          <p:cNvSpPr/>
          <p:nvPr/>
        </p:nvSpPr>
        <p:spPr>
          <a:xfrm>
            <a:off x="5702651" y="5429567"/>
            <a:ext cx="913961" cy="390519"/>
          </a:xfrm>
          <a:prstGeom prst="wedgeRoundRectCallout">
            <a:avLst>
              <a:gd name="adj1" fmla="val 54421"/>
              <a:gd name="adj2" fmla="val -95149"/>
              <a:gd name="adj3" fmla="val 16667"/>
            </a:avLst>
          </a:prstGeom>
          <a:ln>
            <a:solidFill>
              <a:schemeClr val="accent2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/>
              <a:t>統合</a:t>
            </a:r>
            <a:endParaRPr kumimoji="1" lang="ja-JP" altLang="en-US" sz="1600" dirty="0"/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7090164" y="488135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744134" y="589613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382117" y="423377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>
          <a:xfrm>
            <a:off x="7597775" y="6524451"/>
            <a:ext cx="1150938" cy="288925"/>
          </a:xfrm>
        </p:spPr>
        <p:txBody>
          <a:bodyPr/>
          <a:lstStyle/>
          <a:p>
            <a:fld id="{15B09323-409F-4A5C-B20A-B98467B24366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34" name="円/楕円 33"/>
          <p:cNvSpPr/>
          <p:nvPr/>
        </p:nvSpPr>
        <p:spPr>
          <a:xfrm>
            <a:off x="7014349" y="4233774"/>
            <a:ext cx="360040" cy="3600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6" name="直線矢印コネクタ 35"/>
          <p:cNvCxnSpPr>
            <a:stCxn id="10" idx="6"/>
            <a:endCxn id="34" idx="2"/>
          </p:cNvCxnSpPr>
          <p:nvPr/>
        </p:nvCxnSpPr>
        <p:spPr>
          <a:xfrm>
            <a:off x="6428853" y="4412652"/>
            <a:ext cx="585496" cy="11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195674" y="6093296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時間</a:t>
            </a:r>
            <a:endParaRPr kumimoji="1" lang="ja-JP" altLang="en-US" sz="1400" dirty="0"/>
          </a:p>
        </p:txBody>
      </p:sp>
    </p:spTree>
    <p:extLst>
      <p:ext uri="{BB962C8B-B14F-4D97-AF65-F5344CB8AC3E}">
        <p14:creationId xmlns:p14="http://schemas.microsoft.com/office/powerpoint/2010/main" val="1259423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err="1" smtClean="0"/>
              <a:t>ArgoUML</a:t>
            </a:r>
            <a:r>
              <a:rPr kumimoji="1" lang="en-US" altLang="ja-JP" dirty="0" smtClean="0"/>
              <a:t> – CollaborationsHelper.java</a:t>
            </a:r>
            <a:endParaRPr kumimoji="1" lang="ja-JP" altLang="en-US" dirty="0"/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767" y="2908949"/>
            <a:ext cx="4535233" cy="3760411"/>
          </a:xfrm>
        </p:spPr>
      </p:pic>
      <p:pic>
        <p:nvPicPr>
          <p:cNvPr id="7" name="コンテンツ プレースホルダー 6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936" y="1479494"/>
            <a:ext cx="5122912" cy="4613802"/>
          </a:xfrm>
        </p:spPr>
      </p:pic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20</a:t>
            </a:fld>
            <a:endParaRPr kumimoji="1" lang="ja-JP" altLang="en-US"/>
          </a:p>
        </p:txBody>
      </p:sp>
      <p:sp>
        <p:nvSpPr>
          <p:cNvPr id="8" name="右矢印 7"/>
          <p:cNvSpPr/>
          <p:nvPr/>
        </p:nvSpPr>
        <p:spPr>
          <a:xfrm>
            <a:off x="4211960" y="3573016"/>
            <a:ext cx="1008112" cy="720080"/>
          </a:xfrm>
          <a:prstGeom prst="rightArrow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506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置き換えの</a:t>
            </a:r>
            <a:r>
              <a:rPr lang="ja-JP" altLang="en-US" dirty="0" smtClean="0"/>
              <a:t>発生</a:t>
            </a:r>
            <a:r>
              <a:rPr lang="en-US" altLang="ja-JP" dirty="0" smtClean="0"/>
              <a:t>(1/3)</a:t>
            </a:r>
            <a:endParaRPr kumimoji="1" lang="ja-JP" altLang="en-US" dirty="0"/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000"/>
          <a:stretch/>
        </p:blipFill>
        <p:spPr>
          <a:xfrm>
            <a:off x="1979712" y="4509120"/>
            <a:ext cx="6552728" cy="2478636"/>
          </a:xfrm>
        </p:spPr>
      </p:pic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544" y="1600201"/>
            <a:ext cx="8219256" cy="3340968"/>
          </a:xfrm>
        </p:spPr>
        <p:txBody>
          <a:bodyPr/>
          <a:lstStyle/>
          <a:p>
            <a:r>
              <a:rPr kumimoji="1" lang="ja-JP" altLang="en-US" dirty="0" smtClean="0"/>
              <a:t>ソースコードの置き換えが発生し，派生関係が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復元できなくなる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21</a:t>
            </a:fld>
            <a:endParaRPr kumimoji="1" lang="ja-JP" altLang="en-US"/>
          </a:p>
        </p:txBody>
      </p:sp>
      <p:sp>
        <p:nvSpPr>
          <p:cNvPr id="7" name="メモ 6"/>
          <p:cNvSpPr/>
          <p:nvPr/>
        </p:nvSpPr>
        <p:spPr>
          <a:xfrm>
            <a:off x="249877" y="2690468"/>
            <a:ext cx="5651367" cy="504056"/>
          </a:xfrm>
          <a:prstGeom prst="foldedCorner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Object </a:t>
            </a:r>
            <a:r>
              <a:rPr lang="en-US" altLang="ja-JP" dirty="0" err="1" smtClean="0"/>
              <a:t>getAssocationRole</a:t>
            </a:r>
            <a:r>
              <a:rPr lang="en-US" altLang="ja-JP" dirty="0" smtClean="0"/>
              <a:t>(Object </a:t>
            </a:r>
            <a:r>
              <a:rPr lang="en-US" altLang="ja-JP" dirty="0" err="1" smtClean="0"/>
              <a:t>afrom</a:t>
            </a:r>
            <a:r>
              <a:rPr lang="en-US" altLang="ja-JP" dirty="0" smtClean="0"/>
              <a:t>, Object </a:t>
            </a:r>
            <a:r>
              <a:rPr lang="en-US" altLang="ja-JP" dirty="0" err="1" smtClean="0"/>
              <a:t>ato</a:t>
            </a:r>
            <a:r>
              <a:rPr lang="en-US" altLang="ja-JP" dirty="0" smtClean="0"/>
              <a:t>);</a:t>
            </a:r>
            <a:endParaRPr kumimoji="1" lang="ja-JP" altLang="en-US" dirty="0"/>
          </a:p>
        </p:txBody>
      </p:sp>
      <p:sp>
        <p:nvSpPr>
          <p:cNvPr id="8" name="メモ 7"/>
          <p:cNvSpPr/>
          <p:nvPr/>
        </p:nvSpPr>
        <p:spPr>
          <a:xfrm>
            <a:off x="249877" y="3429000"/>
            <a:ext cx="5651367" cy="792088"/>
          </a:xfrm>
          <a:prstGeom prst="foldedCorne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/>
              <a:t>Object </a:t>
            </a:r>
            <a:r>
              <a:rPr lang="en-US" altLang="ja-JP" dirty="0" err="1" smtClean="0"/>
              <a:t>getAssocationRole</a:t>
            </a:r>
            <a:r>
              <a:rPr lang="en-US" altLang="ja-JP" dirty="0" smtClean="0"/>
              <a:t>(Object </a:t>
            </a:r>
            <a:r>
              <a:rPr lang="en-US" altLang="ja-JP" dirty="0" err="1"/>
              <a:t>afrom</a:t>
            </a:r>
            <a:r>
              <a:rPr lang="en-US" altLang="ja-JP" dirty="0"/>
              <a:t>, Object </a:t>
            </a:r>
            <a:r>
              <a:rPr lang="en-US" altLang="ja-JP" dirty="0" err="1"/>
              <a:t>ato</a:t>
            </a:r>
            <a:r>
              <a:rPr lang="en-US" altLang="ja-JP" dirty="0"/>
              <a:t>);</a:t>
            </a:r>
            <a:endParaRPr lang="en-US" altLang="ja-JP" dirty="0" smtClean="0"/>
          </a:p>
          <a:p>
            <a:r>
              <a:rPr lang="en-US" altLang="ja-JP" dirty="0"/>
              <a:t>Object </a:t>
            </a:r>
            <a:r>
              <a:rPr lang="en-US" altLang="ja-JP" dirty="0" err="1" smtClean="0"/>
              <a:t>getAssoc</a:t>
            </a:r>
            <a:r>
              <a:rPr lang="en-US" altLang="ja-JP" b="1" dirty="0" err="1" smtClean="0">
                <a:solidFill>
                  <a:schemeClr val="accent4"/>
                </a:solidFill>
              </a:rPr>
              <a:t>i</a:t>
            </a:r>
            <a:r>
              <a:rPr lang="en-US" altLang="ja-JP" dirty="0" err="1" smtClean="0"/>
              <a:t>ationRole</a:t>
            </a:r>
            <a:r>
              <a:rPr lang="en-US" altLang="ja-JP" dirty="0" smtClean="0"/>
              <a:t>(Object </a:t>
            </a:r>
            <a:r>
              <a:rPr lang="en-US" altLang="ja-JP" dirty="0" err="1"/>
              <a:t>afrom</a:t>
            </a:r>
            <a:r>
              <a:rPr lang="en-US" altLang="ja-JP" dirty="0"/>
              <a:t>, Object </a:t>
            </a:r>
            <a:r>
              <a:rPr lang="en-US" altLang="ja-JP" dirty="0" err="1"/>
              <a:t>ato</a:t>
            </a:r>
            <a:r>
              <a:rPr lang="en-US" altLang="ja-JP" dirty="0"/>
              <a:t>);</a:t>
            </a:r>
            <a:endParaRPr kumimoji="1" lang="ja-JP" altLang="en-US" dirty="0"/>
          </a:p>
        </p:txBody>
      </p:sp>
      <p:sp>
        <p:nvSpPr>
          <p:cNvPr id="10" name="メモ 9"/>
          <p:cNvSpPr/>
          <p:nvPr/>
        </p:nvSpPr>
        <p:spPr>
          <a:xfrm>
            <a:off x="249878" y="4437112"/>
            <a:ext cx="5651366" cy="504056"/>
          </a:xfrm>
          <a:prstGeom prst="foldedCorner">
            <a:avLst/>
          </a:prstGeom>
          <a:ln>
            <a:solidFill>
              <a:srgbClr val="FFFF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/>
              <a:t>Object </a:t>
            </a:r>
            <a:r>
              <a:rPr lang="en-US" altLang="ja-JP" dirty="0" err="1" smtClean="0"/>
              <a:t>getAssociationRole</a:t>
            </a:r>
            <a:r>
              <a:rPr lang="en-US" altLang="ja-JP" dirty="0" smtClean="0"/>
              <a:t>(Object </a:t>
            </a:r>
            <a:r>
              <a:rPr lang="en-US" altLang="ja-JP" dirty="0" err="1"/>
              <a:t>afrom</a:t>
            </a:r>
            <a:r>
              <a:rPr lang="en-US" altLang="ja-JP" dirty="0"/>
              <a:t>, Object </a:t>
            </a:r>
            <a:r>
              <a:rPr lang="en-US" altLang="ja-JP" dirty="0" err="1"/>
              <a:t>ato</a:t>
            </a:r>
            <a:r>
              <a:rPr lang="en-US" altLang="ja-JP" dirty="0"/>
              <a:t>);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2645934"/>
            <a:ext cx="31290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0" y="3429000"/>
            <a:ext cx="31290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4423430"/>
            <a:ext cx="31290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413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置き換えの</a:t>
            </a:r>
            <a:r>
              <a:rPr lang="ja-JP" altLang="en-US" dirty="0" smtClean="0"/>
              <a:t>発生</a:t>
            </a:r>
            <a:r>
              <a:rPr lang="en-US" altLang="ja-JP" dirty="0" smtClean="0"/>
              <a:t>(2/3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000"/>
          <a:stretch/>
        </p:blipFill>
        <p:spPr>
          <a:xfrm>
            <a:off x="1979712" y="4509120"/>
            <a:ext cx="6552728" cy="2478636"/>
          </a:xfrm>
        </p:spPr>
      </p:pic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544" y="1600201"/>
            <a:ext cx="8219256" cy="3340968"/>
          </a:xfrm>
        </p:spPr>
        <p:txBody>
          <a:bodyPr/>
          <a:lstStyle/>
          <a:p>
            <a:r>
              <a:rPr lang="ja-JP" altLang="en-US" dirty="0"/>
              <a:t>ソースコードの置き換えが発生し，派生関係</a:t>
            </a:r>
            <a:r>
              <a:rPr lang="ja-JP" altLang="en-US" dirty="0" smtClean="0"/>
              <a:t>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復元</a:t>
            </a:r>
            <a:r>
              <a:rPr lang="ja-JP" altLang="en-US" dirty="0"/>
              <a:t>できなくなる</a:t>
            </a:r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22</a:t>
            </a:fld>
            <a:endParaRPr kumimoji="1" lang="ja-JP" altLang="en-US"/>
          </a:p>
        </p:txBody>
      </p:sp>
      <p:sp>
        <p:nvSpPr>
          <p:cNvPr id="7" name="メモ 6"/>
          <p:cNvSpPr/>
          <p:nvPr/>
        </p:nvSpPr>
        <p:spPr>
          <a:xfrm>
            <a:off x="249877" y="2690468"/>
            <a:ext cx="5651367" cy="504056"/>
          </a:xfrm>
          <a:prstGeom prst="foldedCorner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Object </a:t>
            </a:r>
            <a:r>
              <a:rPr lang="en-US" altLang="ja-JP" dirty="0" err="1" smtClean="0"/>
              <a:t>getAssocationRole</a:t>
            </a:r>
            <a:r>
              <a:rPr lang="en-US" altLang="ja-JP" dirty="0" smtClean="0"/>
              <a:t>(Object </a:t>
            </a:r>
            <a:r>
              <a:rPr lang="en-US" altLang="ja-JP" dirty="0" err="1" smtClean="0"/>
              <a:t>afrom</a:t>
            </a:r>
            <a:r>
              <a:rPr lang="en-US" altLang="ja-JP" dirty="0" smtClean="0"/>
              <a:t>, Object </a:t>
            </a:r>
            <a:r>
              <a:rPr lang="en-US" altLang="ja-JP" dirty="0" err="1" smtClean="0"/>
              <a:t>ato</a:t>
            </a:r>
            <a:r>
              <a:rPr lang="en-US" altLang="ja-JP" dirty="0" smtClean="0"/>
              <a:t>);</a:t>
            </a:r>
            <a:endParaRPr kumimoji="1" lang="ja-JP" altLang="en-US" dirty="0"/>
          </a:p>
        </p:txBody>
      </p:sp>
      <p:sp>
        <p:nvSpPr>
          <p:cNvPr id="8" name="メモ 7"/>
          <p:cNvSpPr/>
          <p:nvPr/>
        </p:nvSpPr>
        <p:spPr>
          <a:xfrm>
            <a:off x="249877" y="3429000"/>
            <a:ext cx="5651367" cy="792088"/>
          </a:xfrm>
          <a:prstGeom prst="foldedCorne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>
                <a:solidFill>
                  <a:schemeClr val="accent4"/>
                </a:solidFill>
              </a:rPr>
              <a:t>Object </a:t>
            </a:r>
            <a:r>
              <a:rPr lang="en-US" altLang="ja-JP" dirty="0" err="1" smtClean="0">
                <a:solidFill>
                  <a:schemeClr val="accent4"/>
                </a:solidFill>
              </a:rPr>
              <a:t>getAssocationRole</a:t>
            </a:r>
            <a:r>
              <a:rPr lang="en-US" altLang="ja-JP" dirty="0" smtClean="0">
                <a:solidFill>
                  <a:schemeClr val="accent4"/>
                </a:solidFill>
              </a:rPr>
              <a:t>(Object </a:t>
            </a:r>
            <a:r>
              <a:rPr lang="en-US" altLang="ja-JP" dirty="0" err="1">
                <a:solidFill>
                  <a:schemeClr val="accent4"/>
                </a:solidFill>
              </a:rPr>
              <a:t>afrom</a:t>
            </a:r>
            <a:r>
              <a:rPr lang="en-US" altLang="ja-JP" dirty="0">
                <a:solidFill>
                  <a:schemeClr val="accent4"/>
                </a:solidFill>
              </a:rPr>
              <a:t>, Object </a:t>
            </a:r>
            <a:r>
              <a:rPr lang="en-US" altLang="ja-JP" dirty="0" err="1">
                <a:solidFill>
                  <a:schemeClr val="accent4"/>
                </a:solidFill>
              </a:rPr>
              <a:t>ato</a:t>
            </a:r>
            <a:r>
              <a:rPr lang="en-US" altLang="ja-JP" dirty="0">
                <a:solidFill>
                  <a:schemeClr val="accent4"/>
                </a:solidFill>
              </a:rPr>
              <a:t>);</a:t>
            </a:r>
            <a:endParaRPr lang="en-US" altLang="ja-JP" dirty="0" smtClean="0">
              <a:solidFill>
                <a:schemeClr val="accent4"/>
              </a:solidFill>
            </a:endParaRPr>
          </a:p>
          <a:p>
            <a:r>
              <a:rPr lang="en-US" altLang="ja-JP" dirty="0">
                <a:solidFill>
                  <a:schemeClr val="accent6"/>
                </a:solidFill>
              </a:rPr>
              <a:t>Object </a:t>
            </a:r>
            <a:r>
              <a:rPr lang="en-US" altLang="ja-JP" dirty="0" err="1" smtClean="0">
                <a:solidFill>
                  <a:schemeClr val="accent6"/>
                </a:solidFill>
              </a:rPr>
              <a:t>getAssoc</a:t>
            </a:r>
            <a:r>
              <a:rPr lang="en-US" altLang="ja-JP" b="1" dirty="0" err="1" smtClean="0">
                <a:solidFill>
                  <a:schemeClr val="accent6"/>
                </a:solidFill>
              </a:rPr>
              <a:t>i</a:t>
            </a:r>
            <a:r>
              <a:rPr lang="en-US" altLang="ja-JP" dirty="0" err="1" smtClean="0">
                <a:solidFill>
                  <a:schemeClr val="accent6"/>
                </a:solidFill>
              </a:rPr>
              <a:t>ationRole</a:t>
            </a:r>
            <a:r>
              <a:rPr lang="en-US" altLang="ja-JP" dirty="0" smtClean="0">
                <a:solidFill>
                  <a:schemeClr val="accent6"/>
                </a:solidFill>
              </a:rPr>
              <a:t>(Object </a:t>
            </a:r>
            <a:r>
              <a:rPr lang="en-US" altLang="ja-JP" dirty="0" err="1">
                <a:solidFill>
                  <a:schemeClr val="accent6"/>
                </a:solidFill>
              </a:rPr>
              <a:t>afrom</a:t>
            </a:r>
            <a:r>
              <a:rPr lang="en-US" altLang="ja-JP" dirty="0">
                <a:solidFill>
                  <a:schemeClr val="accent6"/>
                </a:solidFill>
              </a:rPr>
              <a:t>, Object </a:t>
            </a:r>
            <a:r>
              <a:rPr lang="en-US" altLang="ja-JP" dirty="0" err="1">
                <a:solidFill>
                  <a:schemeClr val="accent6"/>
                </a:solidFill>
              </a:rPr>
              <a:t>ato</a:t>
            </a:r>
            <a:r>
              <a:rPr lang="en-US" altLang="ja-JP" dirty="0">
                <a:solidFill>
                  <a:schemeClr val="accent6"/>
                </a:solidFill>
              </a:rPr>
              <a:t>);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0" name="メモ 9"/>
          <p:cNvSpPr/>
          <p:nvPr/>
        </p:nvSpPr>
        <p:spPr>
          <a:xfrm>
            <a:off x="249878" y="4437112"/>
            <a:ext cx="5651366" cy="504056"/>
          </a:xfrm>
          <a:prstGeom prst="foldedCorner">
            <a:avLst/>
          </a:prstGeom>
          <a:ln>
            <a:solidFill>
              <a:srgbClr val="FFFF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/>
              <a:t>Object </a:t>
            </a:r>
            <a:r>
              <a:rPr lang="en-US" altLang="ja-JP" dirty="0" err="1" smtClean="0"/>
              <a:t>getAssociationRole</a:t>
            </a:r>
            <a:r>
              <a:rPr lang="en-US" altLang="ja-JP" dirty="0" smtClean="0"/>
              <a:t>(Object </a:t>
            </a:r>
            <a:r>
              <a:rPr lang="en-US" altLang="ja-JP" dirty="0" err="1"/>
              <a:t>afrom</a:t>
            </a:r>
            <a:r>
              <a:rPr lang="en-US" altLang="ja-JP" dirty="0"/>
              <a:t>, Object </a:t>
            </a:r>
            <a:r>
              <a:rPr lang="en-US" altLang="ja-JP" dirty="0" err="1"/>
              <a:t>ato</a:t>
            </a:r>
            <a:r>
              <a:rPr lang="en-US" altLang="ja-JP" dirty="0"/>
              <a:t>);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370558" y="3163290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accent6"/>
                </a:solidFill>
              </a:rPr>
              <a:t>10</a:t>
            </a:r>
            <a:r>
              <a:rPr kumimoji="1" lang="ja-JP" altLang="en-US" dirty="0" smtClean="0">
                <a:solidFill>
                  <a:schemeClr val="accent6"/>
                </a:solidFill>
              </a:rPr>
              <a:t>トークン追加</a:t>
            </a:r>
            <a:endParaRPr kumimoji="1" lang="ja-JP" altLang="en-US" dirty="0">
              <a:solidFill>
                <a:schemeClr val="accent6"/>
              </a:solidFill>
            </a:endParaRPr>
          </a:p>
        </p:txBody>
      </p:sp>
      <p:sp>
        <p:nvSpPr>
          <p:cNvPr id="13" name="左カーブ矢印 12"/>
          <p:cNvSpPr/>
          <p:nvPr/>
        </p:nvSpPr>
        <p:spPr>
          <a:xfrm>
            <a:off x="5938510" y="3825044"/>
            <a:ext cx="360040" cy="756464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4" name="左カーブ矢印 13"/>
          <p:cNvSpPr/>
          <p:nvPr/>
        </p:nvSpPr>
        <p:spPr>
          <a:xfrm>
            <a:off x="5938510" y="2969724"/>
            <a:ext cx="360040" cy="756464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337622" y="4018610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>
                <a:solidFill>
                  <a:schemeClr val="accent4"/>
                </a:solidFill>
              </a:rPr>
              <a:t>10</a:t>
            </a:r>
            <a:r>
              <a:rPr kumimoji="1" lang="ja-JP" altLang="en-US" dirty="0" smtClean="0">
                <a:solidFill>
                  <a:schemeClr val="accent4"/>
                </a:solidFill>
              </a:rPr>
              <a:t>トークン</a:t>
            </a:r>
            <a:r>
              <a:rPr lang="ja-JP" altLang="en-US" dirty="0">
                <a:solidFill>
                  <a:schemeClr val="accent4"/>
                </a:solidFill>
              </a:rPr>
              <a:t>削除</a:t>
            </a:r>
            <a:endParaRPr kumimoji="1" lang="ja-JP" altLang="en-US" dirty="0">
              <a:solidFill>
                <a:schemeClr val="accent4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2645934"/>
            <a:ext cx="31290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0" y="3429000"/>
            <a:ext cx="31290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4423430"/>
            <a:ext cx="31290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2413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置き換えの</a:t>
            </a:r>
            <a:r>
              <a:rPr lang="ja-JP" altLang="en-US" dirty="0" smtClean="0"/>
              <a:t>発生</a:t>
            </a:r>
            <a:r>
              <a:rPr lang="en-US" altLang="ja-JP" dirty="0" smtClean="0"/>
              <a:t>(3/3</a:t>
            </a:r>
            <a:r>
              <a:rPr lang="en-US" altLang="ja-JP" dirty="0"/>
              <a:t>)</a:t>
            </a:r>
            <a:endParaRPr kumimoji="1" lang="ja-JP" altLang="en-US" dirty="0"/>
          </a:p>
        </p:txBody>
      </p:sp>
      <p:pic>
        <p:nvPicPr>
          <p:cNvPr id="6" name="コンテンツ プレースホルダー 5"/>
          <p:cNvPicPr>
            <a:picLocks noGrp="1" noChangeAspect="1"/>
          </p:cNvPicPr>
          <p:nvPr>
            <p:ph sz="half" idx="1"/>
          </p:nvPr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000"/>
          <a:stretch/>
        </p:blipFill>
        <p:spPr>
          <a:xfrm>
            <a:off x="1979712" y="4509120"/>
            <a:ext cx="6552728" cy="2478636"/>
          </a:xfrm>
        </p:spPr>
      </p:pic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7544" y="1600201"/>
            <a:ext cx="8219256" cy="3340968"/>
          </a:xfrm>
        </p:spPr>
        <p:txBody>
          <a:bodyPr/>
          <a:lstStyle/>
          <a:p>
            <a:r>
              <a:rPr lang="ja-JP" altLang="en-US" dirty="0"/>
              <a:t>ソースコードの置き換えが発生し，派生関係</a:t>
            </a:r>
            <a:r>
              <a:rPr lang="ja-JP" altLang="en-US" dirty="0" smtClean="0"/>
              <a:t>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復元</a:t>
            </a:r>
            <a:r>
              <a:rPr lang="ja-JP" altLang="en-US" dirty="0"/>
              <a:t>できなくなる</a:t>
            </a:r>
            <a:endParaRPr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23</a:t>
            </a:fld>
            <a:endParaRPr kumimoji="1" lang="ja-JP" altLang="en-US"/>
          </a:p>
        </p:txBody>
      </p:sp>
      <p:sp>
        <p:nvSpPr>
          <p:cNvPr id="7" name="メモ 6"/>
          <p:cNvSpPr/>
          <p:nvPr/>
        </p:nvSpPr>
        <p:spPr>
          <a:xfrm>
            <a:off x="249877" y="2690468"/>
            <a:ext cx="5651367" cy="504056"/>
          </a:xfrm>
          <a:prstGeom prst="foldedCorner">
            <a:avLst/>
          </a:prstGeom>
          <a:ln/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 smtClean="0"/>
              <a:t>Object </a:t>
            </a:r>
            <a:r>
              <a:rPr lang="en-US" altLang="ja-JP" dirty="0" err="1" smtClean="0">
                <a:solidFill>
                  <a:srgbClr val="FF0000"/>
                </a:solidFill>
              </a:rPr>
              <a:t>getAssocationRole</a:t>
            </a:r>
            <a:r>
              <a:rPr lang="en-US" altLang="ja-JP" dirty="0" smtClean="0"/>
              <a:t>(Object </a:t>
            </a:r>
            <a:r>
              <a:rPr lang="en-US" altLang="ja-JP" dirty="0" err="1" smtClean="0"/>
              <a:t>afrom</a:t>
            </a:r>
            <a:r>
              <a:rPr lang="en-US" altLang="ja-JP" dirty="0" smtClean="0"/>
              <a:t>, Object </a:t>
            </a:r>
            <a:r>
              <a:rPr lang="en-US" altLang="ja-JP" dirty="0" err="1" smtClean="0"/>
              <a:t>ato</a:t>
            </a:r>
            <a:r>
              <a:rPr lang="en-US" altLang="ja-JP" dirty="0" smtClean="0"/>
              <a:t>);</a:t>
            </a:r>
            <a:endParaRPr kumimoji="1" lang="ja-JP" altLang="en-US" dirty="0"/>
          </a:p>
        </p:txBody>
      </p:sp>
      <p:sp>
        <p:nvSpPr>
          <p:cNvPr id="8" name="メモ 7"/>
          <p:cNvSpPr/>
          <p:nvPr/>
        </p:nvSpPr>
        <p:spPr>
          <a:xfrm>
            <a:off x="249877" y="3429000"/>
            <a:ext cx="5651367" cy="792088"/>
          </a:xfrm>
          <a:prstGeom prst="foldedCorner">
            <a:avLst/>
          </a:prstGeom>
          <a:ln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/>
              <a:t>Object </a:t>
            </a:r>
            <a:r>
              <a:rPr lang="en-US" altLang="ja-JP" dirty="0" err="1" smtClean="0"/>
              <a:t>getAssocationRole</a:t>
            </a:r>
            <a:r>
              <a:rPr lang="en-US" altLang="ja-JP" dirty="0" smtClean="0"/>
              <a:t>(Object </a:t>
            </a:r>
            <a:r>
              <a:rPr lang="en-US" altLang="ja-JP" dirty="0" err="1"/>
              <a:t>afrom</a:t>
            </a:r>
            <a:r>
              <a:rPr lang="en-US" altLang="ja-JP" dirty="0"/>
              <a:t>, Object </a:t>
            </a:r>
            <a:r>
              <a:rPr lang="en-US" altLang="ja-JP" dirty="0" err="1"/>
              <a:t>ato</a:t>
            </a:r>
            <a:r>
              <a:rPr lang="en-US" altLang="ja-JP" dirty="0"/>
              <a:t>);</a:t>
            </a:r>
            <a:endParaRPr lang="en-US" altLang="ja-JP" dirty="0" smtClean="0"/>
          </a:p>
          <a:p>
            <a:r>
              <a:rPr lang="en-US" altLang="ja-JP" dirty="0"/>
              <a:t>Object </a:t>
            </a:r>
            <a:r>
              <a:rPr lang="en-US" altLang="ja-JP" dirty="0" err="1" smtClean="0"/>
              <a:t>getAssoc</a:t>
            </a:r>
            <a:r>
              <a:rPr lang="en-US" altLang="ja-JP" b="1" dirty="0" err="1" smtClean="0"/>
              <a:t>i</a:t>
            </a:r>
            <a:r>
              <a:rPr lang="en-US" altLang="ja-JP" dirty="0" err="1" smtClean="0"/>
              <a:t>ationRole</a:t>
            </a:r>
            <a:r>
              <a:rPr lang="en-US" altLang="ja-JP" dirty="0" smtClean="0"/>
              <a:t>(Object </a:t>
            </a:r>
            <a:r>
              <a:rPr lang="en-US" altLang="ja-JP" dirty="0" err="1"/>
              <a:t>afrom</a:t>
            </a:r>
            <a:r>
              <a:rPr lang="en-US" altLang="ja-JP" dirty="0"/>
              <a:t>, Object </a:t>
            </a:r>
            <a:r>
              <a:rPr lang="en-US" altLang="ja-JP" dirty="0" err="1"/>
              <a:t>ato</a:t>
            </a:r>
            <a:r>
              <a:rPr lang="en-US" altLang="ja-JP" dirty="0"/>
              <a:t>);</a:t>
            </a:r>
            <a:endParaRPr kumimoji="1" lang="ja-JP" altLang="en-US" dirty="0"/>
          </a:p>
        </p:txBody>
      </p:sp>
      <p:sp>
        <p:nvSpPr>
          <p:cNvPr id="10" name="メモ 9"/>
          <p:cNvSpPr/>
          <p:nvPr/>
        </p:nvSpPr>
        <p:spPr>
          <a:xfrm>
            <a:off x="249878" y="4437112"/>
            <a:ext cx="5651366" cy="504056"/>
          </a:xfrm>
          <a:prstGeom prst="foldedCorner">
            <a:avLst/>
          </a:prstGeom>
          <a:ln>
            <a:solidFill>
              <a:srgbClr val="FFFF00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altLang="ja-JP" dirty="0"/>
              <a:t>Object </a:t>
            </a:r>
            <a:r>
              <a:rPr lang="en-US" altLang="ja-JP" dirty="0" err="1" smtClean="0">
                <a:solidFill>
                  <a:srgbClr val="FF0000"/>
                </a:solidFill>
              </a:rPr>
              <a:t>getAssociationRole</a:t>
            </a:r>
            <a:r>
              <a:rPr lang="en-US" altLang="ja-JP" dirty="0" smtClean="0"/>
              <a:t>(Object </a:t>
            </a:r>
            <a:r>
              <a:rPr lang="en-US" altLang="ja-JP" dirty="0" err="1"/>
              <a:t>afrom</a:t>
            </a:r>
            <a:r>
              <a:rPr lang="en-US" altLang="ja-JP" dirty="0"/>
              <a:t>, Object </a:t>
            </a:r>
            <a:r>
              <a:rPr lang="en-US" altLang="ja-JP" dirty="0" err="1"/>
              <a:t>ato</a:t>
            </a:r>
            <a:r>
              <a:rPr lang="en-US" altLang="ja-JP" dirty="0"/>
              <a:t>);</a:t>
            </a:r>
            <a:endParaRPr kumimoji="1" lang="ja-JP" altLang="en-US" dirty="0"/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6370558" y="3163290"/>
            <a:ext cx="155844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r>
              <a:rPr kumimoji="1" lang="ja-JP" altLang="en-US" dirty="0" smtClean="0"/>
              <a:t>トークン追加</a:t>
            </a:r>
            <a:endParaRPr kumimoji="1" lang="en-US" altLang="ja-JP" dirty="0" smtClean="0"/>
          </a:p>
          <a:p>
            <a:r>
              <a:rPr lang="en-US" altLang="ja-JP" dirty="0" smtClean="0"/>
              <a:t>1</a:t>
            </a:r>
            <a:r>
              <a:rPr lang="ja-JP" altLang="en-US" dirty="0" smtClean="0"/>
              <a:t>トークン削除</a:t>
            </a:r>
            <a:endParaRPr kumimoji="1" lang="ja-JP" altLang="en-US" dirty="0"/>
          </a:p>
        </p:txBody>
      </p:sp>
      <p:sp>
        <p:nvSpPr>
          <p:cNvPr id="14" name="左カーブ矢印 13"/>
          <p:cNvSpPr/>
          <p:nvPr/>
        </p:nvSpPr>
        <p:spPr>
          <a:xfrm>
            <a:off x="5938510" y="2969724"/>
            <a:ext cx="360040" cy="1638372"/>
          </a:xfrm>
          <a:prstGeom prst="curvedLeftArrow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0" y="2645934"/>
            <a:ext cx="31290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0</a:t>
            </a:r>
            <a:endParaRPr kumimoji="1" lang="ja-JP" altLang="en-US" dirty="0"/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0" y="3429000"/>
            <a:ext cx="31290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1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0" y="4423430"/>
            <a:ext cx="31290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kumimoji="1" lang="en-US" altLang="ja-JP" dirty="0" smtClean="0"/>
              <a:t>2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60088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>
          <a:xfrm>
            <a:off x="334963" y="1340768"/>
            <a:ext cx="8485509" cy="5256584"/>
          </a:xfrm>
        </p:spPr>
        <p:txBody>
          <a:bodyPr/>
          <a:lstStyle/>
          <a:p>
            <a:r>
              <a:rPr lang="ja-JP" altLang="en-US" dirty="0" smtClean="0"/>
              <a:t>類似するソースファイル間の派生関係を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自動抽出する手法の提案</a:t>
            </a:r>
            <a:endParaRPr lang="en-US" altLang="ja-JP" dirty="0" smtClean="0"/>
          </a:p>
          <a:p>
            <a:r>
              <a:rPr lang="ja-JP" altLang="en-US" dirty="0" smtClean="0"/>
              <a:t>ケーススタディ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バージョン履歴通りに復元できたケースと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できなかったケースがあった</a:t>
            </a:r>
            <a:endParaRPr lang="en-US" altLang="ja-JP" dirty="0" smtClean="0"/>
          </a:p>
          <a:p>
            <a:pPr lvl="1"/>
            <a:r>
              <a:rPr lang="ja-JP" altLang="en-US" dirty="0"/>
              <a:t>要素の置換に</a:t>
            </a:r>
            <a:r>
              <a:rPr lang="ja-JP" altLang="en-US" dirty="0" smtClean="0"/>
              <a:t>弱い</a:t>
            </a:r>
            <a:endParaRPr lang="en-US" altLang="ja-JP" dirty="0"/>
          </a:p>
          <a:p>
            <a:r>
              <a:rPr lang="ja-JP" altLang="en-US" dirty="0" smtClean="0"/>
              <a:t>今後の課題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ディレクトリ・アプリケーション単位での比較</a:t>
            </a:r>
            <a:endParaRPr lang="en-US" altLang="ja-JP" dirty="0" smtClean="0"/>
          </a:p>
          <a:p>
            <a:pPr lvl="2"/>
            <a:r>
              <a:rPr lang="ja-JP" altLang="en-US" dirty="0"/>
              <a:t>置換</a:t>
            </a:r>
            <a:r>
              <a:rPr lang="ja-JP" altLang="en-US" dirty="0" smtClean="0"/>
              <a:t>の</a:t>
            </a:r>
            <a:r>
              <a:rPr lang="ja-JP" altLang="en-US" dirty="0"/>
              <a:t>影響</a:t>
            </a:r>
            <a:r>
              <a:rPr lang="ja-JP" altLang="en-US" dirty="0" smtClean="0"/>
              <a:t>も吸収できると期待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派生</a:t>
            </a:r>
            <a:r>
              <a:rPr lang="ja-JP" altLang="en-US" dirty="0"/>
              <a:t>関係の</a:t>
            </a:r>
            <a:r>
              <a:rPr lang="ja-JP" altLang="en-US" dirty="0" smtClean="0"/>
              <a:t>始点</a:t>
            </a:r>
            <a:r>
              <a:rPr lang="ja-JP" altLang="en-US" dirty="0"/>
              <a:t>・</a:t>
            </a:r>
            <a:r>
              <a:rPr lang="ja-JP" altLang="en-US" dirty="0" smtClean="0"/>
              <a:t>順序</a:t>
            </a:r>
            <a:endParaRPr lang="en-US" altLang="ja-JP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24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4483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非表示スライド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25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3615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タイトル 2"/>
          <p:cNvSpPr>
            <a:spLocks noGrp="1"/>
          </p:cNvSpPr>
          <p:nvPr>
            <p:ph type="title"/>
          </p:nvPr>
        </p:nvSpPr>
        <p:spPr>
          <a:xfrm>
            <a:off x="323912" y="274638"/>
            <a:ext cx="8496176" cy="1066130"/>
          </a:xfrm>
        </p:spPr>
        <p:txBody>
          <a:bodyPr/>
          <a:lstStyle/>
          <a:p>
            <a:r>
              <a:rPr kumimoji="1" lang="ja-JP" altLang="en-US" dirty="0" smtClean="0"/>
              <a:t>ケーススタディ：単一バージョン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OpenHealthManager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Android</a:t>
            </a:r>
            <a:r>
              <a:rPr lang="ja-JP" altLang="en-US" dirty="0" smtClean="0"/>
              <a:t>搭載携帯電話端末</a:t>
            </a:r>
            <a:r>
              <a:rPr lang="en-US" altLang="ja-JP" dirty="0" smtClean="0"/>
              <a:t>F-05D</a:t>
            </a:r>
            <a:r>
              <a:rPr lang="ja-JP" altLang="en-US" dirty="0" smtClean="0"/>
              <a:t>に付属するアプリケーション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382</a:t>
            </a:r>
            <a:r>
              <a:rPr lang="ja-JP" altLang="en-US" dirty="0" smtClean="0"/>
              <a:t>ファイル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2</a:t>
            </a:r>
            <a:r>
              <a:rPr lang="ja-JP" altLang="en-US" dirty="0" smtClean="0"/>
              <a:t>ファイル</a:t>
            </a:r>
            <a:r>
              <a:rPr lang="ja-JP" altLang="en-US" dirty="0"/>
              <a:t>以上</a:t>
            </a:r>
            <a:r>
              <a:rPr lang="ja-JP" altLang="en-US" dirty="0" smtClean="0"/>
              <a:t>を含む類似ファイル集合：</a:t>
            </a:r>
            <a:r>
              <a:rPr lang="en-US" altLang="ja-JP" dirty="0" smtClean="0"/>
              <a:t>13</a:t>
            </a:r>
            <a:endParaRPr lang="en-US" altLang="ja-JP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24540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タイトル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err="1" smtClean="0"/>
              <a:t>OpenHealthManager</a:t>
            </a:r>
            <a:endParaRPr kumimoji="1" lang="ja-JP" altLang="en-US" dirty="0"/>
          </a:p>
        </p:txBody>
      </p:sp>
      <p:pic>
        <p:nvPicPr>
          <p:cNvPr id="7" name="コンテンツ プレースホルダー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1628800"/>
            <a:ext cx="4752528" cy="3543032"/>
          </a:xfrm>
        </p:spPr>
      </p:pic>
      <p:pic>
        <p:nvPicPr>
          <p:cNvPr id="2" name="コンテンツ プレースホルダー 1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4788" y="3284984"/>
            <a:ext cx="5789212" cy="2767727"/>
          </a:xfrm>
        </p:spPr>
      </p:pic>
      <p:sp>
        <p:nvSpPr>
          <p:cNvPr id="8" name="スライド番号プレースホルダー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27</a:t>
            </a:fld>
            <a:endParaRPr kumimoji="1" lang="ja-JP" altLang="en-US"/>
          </a:p>
        </p:txBody>
      </p:sp>
      <p:sp>
        <p:nvSpPr>
          <p:cNvPr id="9" name="曲折矢印 8"/>
          <p:cNvSpPr/>
          <p:nvPr/>
        </p:nvSpPr>
        <p:spPr>
          <a:xfrm rot="5400000">
            <a:off x="5328084" y="2024844"/>
            <a:ext cx="864096" cy="1512168"/>
          </a:xfrm>
          <a:prstGeom prst="bentArrow">
            <a:avLst>
              <a:gd name="adj1" fmla="val 18488"/>
              <a:gd name="adj2" fmla="val 25000"/>
              <a:gd name="adj3" fmla="val 25000"/>
              <a:gd name="adj4" fmla="val 43750"/>
            </a:avLst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172938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図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2466250"/>
            <a:ext cx="8640960" cy="4131101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346646"/>
            <a:ext cx="8640960" cy="1066130"/>
          </a:xfrm>
        </p:spPr>
        <p:txBody>
          <a:bodyPr/>
          <a:lstStyle/>
          <a:p>
            <a:r>
              <a:rPr lang="ja-JP" altLang="en-US" dirty="0"/>
              <a:t>複数</a:t>
            </a:r>
            <a:r>
              <a:rPr lang="ja-JP" altLang="en-US" dirty="0" smtClean="0"/>
              <a:t>のファイルに対する同様な変更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kumimoji="1" lang="en-US" altLang="ja-JP" dirty="0" smtClean="0"/>
              <a:t>24</a:t>
            </a:r>
            <a:r>
              <a:rPr kumimoji="1" lang="ja-JP" altLang="en-US" dirty="0" smtClean="0"/>
              <a:t>行の差分の変更点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クラス名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リテラル名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呼び出す</a:t>
            </a:r>
            <a:r>
              <a:rPr lang="ja-JP" altLang="en-US" dirty="0"/>
              <a:t>クラス名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ja-JP" dirty="0" smtClean="0"/>
              <a:t>48</a:t>
            </a:r>
            <a:r>
              <a:rPr lang="ja-JP" altLang="en-US" dirty="0" smtClean="0"/>
              <a:t>行の差分の変更点</a:t>
            </a:r>
            <a:endParaRPr lang="en-US" altLang="ja-JP" dirty="0" smtClean="0"/>
          </a:p>
          <a:p>
            <a:pPr lvl="1"/>
            <a:r>
              <a:rPr lang="ja-JP" altLang="en-US" dirty="0"/>
              <a:t>クラス名</a:t>
            </a:r>
            <a:endParaRPr lang="en-US" altLang="ja-JP" dirty="0"/>
          </a:p>
          <a:p>
            <a:pPr lvl="1"/>
            <a:r>
              <a:rPr lang="ja-JP" altLang="en-US" dirty="0"/>
              <a:t>リテラル名</a:t>
            </a:r>
            <a:endParaRPr lang="en-US" altLang="ja-JP" dirty="0"/>
          </a:p>
          <a:p>
            <a:pPr lvl="1"/>
            <a:r>
              <a:rPr lang="ja-JP" altLang="en-US" dirty="0"/>
              <a:t>呼び出すクラス名</a:t>
            </a:r>
          </a:p>
          <a:p>
            <a:pPr lvl="1"/>
            <a:r>
              <a:rPr kumimoji="1" lang="ja-JP" altLang="en-US" dirty="0" smtClean="0"/>
              <a:t>メソッド名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返り値の型</a:t>
            </a:r>
            <a:endParaRPr kumimoji="1" lang="ja-JP" altLang="en-US" dirty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28</a:t>
            </a:fld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3923928" y="3429000"/>
            <a:ext cx="360040" cy="288032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3203848" y="5013176"/>
            <a:ext cx="360040" cy="288032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1691680" y="5877272"/>
            <a:ext cx="360040" cy="288032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6444208" y="5229200"/>
            <a:ext cx="360040" cy="288032"/>
          </a:xfrm>
          <a:prstGeom prst="ellipse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4860032" y="4653136"/>
            <a:ext cx="360040" cy="288032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6" name="直線コネクタ 15"/>
          <p:cNvCxnSpPr/>
          <p:nvPr/>
        </p:nvCxnSpPr>
        <p:spPr>
          <a:xfrm>
            <a:off x="5040052" y="2060848"/>
            <a:ext cx="1872208" cy="0"/>
          </a:xfrm>
          <a:prstGeom prst="line">
            <a:avLst/>
          </a:prstGeom>
          <a:effectLst/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19" name="直線コネクタ 18"/>
          <p:cNvCxnSpPr/>
          <p:nvPr/>
        </p:nvCxnSpPr>
        <p:spPr>
          <a:xfrm>
            <a:off x="827584" y="2060848"/>
            <a:ext cx="1872208" cy="0"/>
          </a:xfrm>
          <a:prstGeom prst="line">
            <a:avLst/>
          </a:prstGeom>
          <a:effectLst/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15088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昔の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9058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角丸四角形 54"/>
          <p:cNvSpPr/>
          <p:nvPr/>
        </p:nvSpPr>
        <p:spPr>
          <a:xfrm>
            <a:off x="3995936" y="5673100"/>
            <a:ext cx="4968552" cy="710788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kumimoji="1" lang="ja-JP" altLang="en-US" dirty="0" smtClean="0"/>
              <a:t>別プロジェクト</a:t>
            </a:r>
            <a:endParaRPr kumimoji="1" lang="ja-JP" altLang="en-US" dirty="0"/>
          </a:p>
        </p:txBody>
      </p:sp>
      <p:sp>
        <p:nvSpPr>
          <p:cNvPr id="54" name="角丸四角形 53"/>
          <p:cNvSpPr/>
          <p:nvPr/>
        </p:nvSpPr>
        <p:spPr>
          <a:xfrm>
            <a:off x="467544" y="4786938"/>
            <a:ext cx="8496944" cy="710788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lang="ja-JP" altLang="en-US" dirty="0"/>
              <a:t>リリース</a:t>
            </a:r>
            <a:r>
              <a:rPr kumimoji="1" lang="ja-JP" altLang="en-US" dirty="0" smtClean="0"/>
              <a:t>ブランチ</a:t>
            </a:r>
            <a:endParaRPr kumimoji="1" lang="ja-JP" altLang="en-US" dirty="0"/>
          </a:p>
        </p:txBody>
      </p:sp>
      <p:cxnSp>
        <p:nvCxnSpPr>
          <p:cNvPr id="14" name="直線矢印コネクタ 13"/>
          <p:cNvCxnSpPr/>
          <p:nvPr/>
        </p:nvCxnSpPr>
        <p:spPr>
          <a:xfrm>
            <a:off x="251520" y="6433591"/>
            <a:ext cx="87129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8" name="角丸四角形 17"/>
          <p:cNvSpPr/>
          <p:nvPr/>
        </p:nvSpPr>
        <p:spPr>
          <a:xfrm>
            <a:off x="4830096" y="3985558"/>
            <a:ext cx="4134392" cy="710788"/>
          </a:xfrm>
          <a:prstGeom prst="roundRect">
            <a:avLst/>
          </a:prstGeom>
          <a:ln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t"/>
          <a:lstStyle/>
          <a:p>
            <a:pPr algn="r"/>
            <a:r>
              <a:rPr kumimoji="1" lang="ja-JP" altLang="en-US" dirty="0" smtClean="0"/>
              <a:t>開発ブランチ</a:t>
            </a:r>
            <a:endParaRPr kumimoji="1" lang="ja-JP" altLang="en-US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/>
              <a:t>ソフトウェアの選択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34963" y="1340768"/>
            <a:ext cx="8485509" cy="4641379"/>
          </a:xfrm>
        </p:spPr>
        <p:txBody>
          <a:bodyPr/>
          <a:lstStyle/>
          <a:p>
            <a:r>
              <a:rPr lang="ja-JP" altLang="en-US" dirty="0"/>
              <a:t>新たな派生ソフトウェアを作る時，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/>
              <a:t>もとにするバージョンを</a:t>
            </a:r>
            <a:r>
              <a:rPr lang="ja-JP" altLang="en-US" dirty="0" smtClean="0"/>
              <a:t>選ぶ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最新のものが適しているとは限らない</a:t>
            </a:r>
            <a:endParaRPr lang="en-US" altLang="ja-JP" dirty="0"/>
          </a:p>
          <a:p>
            <a:r>
              <a:rPr lang="ja-JP" altLang="en-US" dirty="0" smtClean="0"/>
              <a:t>派生</a:t>
            </a:r>
            <a:r>
              <a:rPr lang="ja-JP" altLang="en-US" dirty="0"/>
              <a:t>関係を</a:t>
            </a:r>
            <a:r>
              <a:rPr lang="ja-JP" altLang="en-US" dirty="0" smtClean="0"/>
              <a:t>利用</a:t>
            </a:r>
            <a:endParaRPr lang="en-US" altLang="ja-JP" dirty="0" smtClean="0"/>
          </a:p>
          <a:p>
            <a:pPr lvl="1"/>
            <a:r>
              <a:rPr lang="ja-JP" altLang="en-US" dirty="0"/>
              <a:t>どの</a:t>
            </a:r>
            <a:r>
              <a:rPr lang="ja-JP" altLang="en-US" dirty="0" smtClean="0"/>
              <a:t>ソフトウェアからどのソフトウェアが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作られたか</a:t>
            </a:r>
            <a:endParaRPr lang="en-US" altLang="ja-JP" dirty="0" smtClean="0"/>
          </a:p>
        </p:txBody>
      </p:sp>
      <p:sp>
        <p:nvSpPr>
          <p:cNvPr id="4" name="円/楕円 3"/>
          <p:cNvSpPr/>
          <p:nvPr/>
        </p:nvSpPr>
        <p:spPr>
          <a:xfrm>
            <a:off x="611560" y="4929033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円/楕円 4"/>
          <p:cNvSpPr/>
          <p:nvPr/>
        </p:nvSpPr>
        <p:spPr>
          <a:xfrm>
            <a:off x="1763688" y="4929033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2915816" y="4929033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4299773" y="4929033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6654309" y="4929033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5204074" y="4229128"/>
            <a:ext cx="360040" cy="3600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6068813" y="4232632"/>
            <a:ext cx="360040" cy="3600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4283968" y="5960582"/>
            <a:ext cx="360040" cy="3600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5384094" y="5960582"/>
            <a:ext cx="360040" cy="3600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0" name="直線矢印コネクタ 19"/>
          <p:cNvCxnSpPr>
            <a:stCxn id="4" idx="6"/>
            <a:endCxn id="5" idx="2"/>
          </p:cNvCxnSpPr>
          <p:nvPr/>
        </p:nvCxnSpPr>
        <p:spPr>
          <a:xfrm>
            <a:off x="971600" y="5109053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2" name="直線矢印コネクタ 21"/>
          <p:cNvCxnSpPr>
            <a:stCxn id="5" idx="6"/>
            <a:endCxn id="6" idx="2"/>
          </p:cNvCxnSpPr>
          <p:nvPr/>
        </p:nvCxnSpPr>
        <p:spPr>
          <a:xfrm>
            <a:off x="2123728" y="5109053"/>
            <a:ext cx="79208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4" name="直線矢印コネクタ 23"/>
          <p:cNvCxnSpPr>
            <a:stCxn id="6" idx="6"/>
            <a:endCxn id="7" idx="2"/>
          </p:cNvCxnSpPr>
          <p:nvPr/>
        </p:nvCxnSpPr>
        <p:spPr>
          <a:xfrm>
            <a:off x="3275856" y="5109053"/>
            <a:ext cx="102391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6" name="直線矢印コネクタ 25"/>
          <p:cNvCxnSpPr>
            <a:stCxn id="7" idx="6"/>
            <a:endCxn id="8" idx="2"/>
          </p:cNvCxnSpPr>
          <p:nvPr/>
        </p:nvCxnSpPr>
        <p:spPr>
          <a:xfrm>
            <a:off x="4659813" y="5109053"/>
            <a:ext cx="199449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直線矢印コネクタ 27"/>
          <p:cNvCxnSpPr>
            <a:stCxn id="7" idx="7"/>
            <a:endCxn id="9" idx="2"/>
          </p:cNvCxnSpPr>
          <p:nvPr/>
        </p:nvCxnSpPr>
        <p:spPr>
          <a:xfrm flipV="1">
            <a:off x="4607086" y="4409148"/>
            <a:ext cx="596988" cy="57261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0" name="直線矢印コネクタ 29"/>
          <p:cNvCxnSpPr>
            <a:stCxn id="9" idx="6"/>
            <a:endCxn id="10" idx="2"/>
          </p:cNvCxnSpPr>
          <p:nvPr/>
        </p:nvCxnSpPr>
        <p:spPr>
          <a:xfrm>
            <a:off x="5564114" y="4409148"/>
            <a:ext cx="504699" cy="350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3" name="直線矢印コネクタ 32"/>
          <p:cNvCxnSpPr>
            <a:stCxn id="10" idx="5"/>
            <a:endCxn id="8" idx="1"/>
          </p:cNvCxnSpPr>
          <p:nvPr/>
        </p:nvCxnSpPr>
        <p:spPr>
          <a:xfrm>
            <a:off x="6376126" y="4539945"/>
            <a:ext cx="330910" cy="441815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>
            <a:stCxn id="6" idx="5"/>
            <a:endCxn id="11" idx="1"/>
          </p:cNvCxnSpPr>
          <p:nvPr/>
        </p:nvCxnSpPr>
        <p:spPr>
          <a:xfrm>
            <a:off x="3223129" y="5236346"/>
            <a:ext cx="1113566" cy="77696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37" name="直線矢印コネクタ 36"/>
          <p:cNvCxnSpPr>
            <a:stCxn id="11" idx="6"/>
            <a:endCxn id="12" idx="2"/>
          </p:cNvCxnSpPr>
          <p:nvPr/>
        </p:nvCxnSpPr>
        <p:spPr>
          <a:xfrm>
            <a:off x="4644008" y="6140602"/>
            <a:ext cx="740086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41" name="テキスト ボックス 40"/>
          <p:cNvSpPr txBox="1"/>
          <p:nvPr/>
        </p:nvSpPr>
        <p:spPr>
          <a:xfrm>
            <a:off x="7090164" y="4881358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2" name="テキスト ボックス 41"/>
          <p:cNvSpPr txBox="1"/>
          <p:nvPr/>
        </p:nvSpPr>
        <p:spPr>
          <a:xfrm>
            <a:off x="5744134" y="5896133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43" name="テキスト ボックス 42"/>
          <p:cNvSpPr txBox="1"/>
          <p:nvPr/>
        </p:nvSpPr>
        <p:spPr>
          <a:xfrm>
            <a:off x="7382117" y="4233774"/>
            <a:ext cx="4154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smtClean="0"/>
              <a:t>…</a:t>
            </a:r>
            <a:endParaRPr kumimoji="1" lang="ja-JP" altLang="en-US" dirty="0"/>
          </a:p>
        </p:txBody>
      </p:sp>
      <p:sp>
        <p:nvSpPr>
          <p:cNvPr id="15" name="スライド番号プレースホルダー 14"/>
          <p:cNvSpPr>
            <a:spLocks noGrp="1"/>
          </p:cNvSpPr>
          <p:nvPr>
            <p:ph type="sldNum" sz="quarter" idx="12"/>
          </p:nvPr>
        </p:nvSpPr>
        <p:spPr>
          <a:xfrm>
            <a:off x="7597775" y="6524451"/>
            <a:ext cx="1150938" cy="288925"/>
          </a:xfrm>
        </p:spPr>
        <p:txBody>
          <a:bodyPr/>
          <a:lstStyle/>
          <a:p>
            <a:fld id="{15B09323-409F-4A5C-B20A-B98467B24366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  <p:sp>
        <p:nvSpPr>
          <p:cNvPr id="34" name="円/楕円 33"/>
          <p:cNvSpPr/>
          <p:nvPr/>
        </p:nvSpPr>
        <p:spPr>
          <a:xfrm>
            <a:off x="7014349" y="4233774"/>
            <a:ext cx="360040" cy="3600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6" name="直線矢印コネクタ 35"/>
          <p:cNvCxnSpPr>
            <a:stCxn id="10" idx="6"/>
            <a:endCxn id="34" idx="2"/>
          </p:cNvCxnSpPr>
          <p:nvPr/>
        </p:nvCxnSpPr>
        <p:spPr>
          <a:xfrm>
            <a:off x="6428853" y="4412652"/>
            <a:ext cx="585496" cy="11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6" name="テキスト ボックス 15"/>
          <p:cNvSpPr txBox="1"/>
          <p:nvPr/>
        </p:nvSpPr>
        <p:spPr>
          <a:xfrm>
            <a:off x="195674" y="6093296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時間</a:t>
            </a:r>
            <a:endParaRPr kumimoji="1" lang="ja-JP" altLang="en-US" sz="1400" dirty="0"/>
          </a:p>
        </p:txBody>
      </p:sp>
      <p:sp>
        <p:nvSpPr>
          <p:cNvPr id="45" name="角丸四角形吹き出し 44"/>
          <p:cNvSpPr/>
          <p:nvPr/>
        </p:nvSpPr>
        <p:spPr>
          <a:xfrm>
            <a:off x="2462500" y="5590730"/>
            <a:ext cx="2566359" cy="729892"/>
          </a:xfrm>
          <a:prstGeom prst="wedgeRoundRectCallout">
            <a:avLst>
              <a:gd name="adj1" fmla="val 64044"/>
              <a:gd name="adj2" fmla="val 21253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分岐したソフトウェアをまとめたい</a:t>
            </a:r>
            <a:endParaRPr kumimoji="1" lang="ja-JP" altLang="en-US" dirty="0"/>
          </a:p>
        </p:txBody>
      </p:sp>
      <p:sp>
        <p:nvSpPr>
          <p:cNvPr id="46" name="角丸四角形吹き出し 45"/>
          <p:cNvSpPr/>
          <p:nvPr/>
        </p:nvSpPr>
        <p:spPr>
          <a:xfrm>
            <a:off x="2282480" y="5590730"/>
            <a:ext cx="2746379" cy="729892"/>
          </a:xfrm>
          <a:prstGeom prst="wedgeRoundRectCallout">
            <a:avLst>
              <a:gd name="adj1" fmla="val 108744"/>
              <a:gd name="adj2" fmla="val -104025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開発が分岐した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ソフトウェアを集約したい</a:t>
            </a:r>
            <a:endParaRPr kumimoji="1" lang="ja-JP" altLang="en-US" dirty="0"/>
          </a:p>
        </p:txBody>
      </p:sp>
      <p:sp>
        <p:nvSpPr>
          <p:cNvPr id="47" name="角丸四角形吹き出し 46"/>
          <p:cNvSpPr/>
          <p:nvPr/>
        </p:nvSpPr>
        <p:spPr>
          <a:xfrm>
            <a:off x="7014349" y="2473151"/>
            <a:ext cx="1692188" cy="1449972"/>
          </a:xfrm>
          <a:prstGeom prst="wedgeRoundRectCallout">
            <a:avLst>
              <a:gd name="adj1" fmla="val -53059"/>
              <a:gd name="adj2" fmla="val 113345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安定版の中で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最新のものを使いたい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9982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8" name="直線矢印コネクタ 17"/>
          <p:cNvCxnSpPr/>
          <p:nvPr/>
        </p:nvCxnSpPr>
        <p:spPr>
          <a:xfrm>
            <a:off x="251520" y="5713511"/>
            <a:ext cx="871296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9" name="テキスト ボックス 18"/>
          <p:cNvSpPr txBox="1"/>
          <p:nvPr/>
        </p:nvSpPr>
        <p:spPr>
          <a:xfrm>
            <a:off x="8492757" y="5713511"/>
            <a:ext cx="5437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1400" dirty="0"/>
              <a:t>時間</a:t>
            </a:r>
            <a:endParaRPr kumimoji="1" lang="ja-JP" altLang="en-US" sz="1400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ソフトウェアの選択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新たな派生ソフトウェアを作る時，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もとにする</a:t>
            </a:r>
            <a:r>
              <a:rPr kumimoji="1" lang="ja-JP" altLang="en-US" dirty="0"/>
              <a:t>バージョン</a:t>
            </a:r>
            <a:r>
              <a:rPr kumimoji="1" lang="ja-JP" altLang="en-US" dirty="0" smtClean="0"/>
              <a:t>を選ぶ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最新のバグ修正が適用されたもの</a:t>
            </a:r>
            <a:endParaRPr lang="en-US" altLang="ja-JP" dirty="0" smtClean="0"/>
          </a:p>
          <a:p>
            <a:pPr lvl="1"/>
            <a:r>
              <a:rPr kumimoji="1" lang="ja-JP" altLang="en-US" dirty="0"/>
              <a:t>複数</a:t>
            </a:r>
            <a:r>
              <a:rPr kumimoji="1" lang="ja-JP" altLang="en-US" dirty="0" smtClean="0"/>
              <a:t>に</a:t>
            </a:r>
            <a:r>
              <a:rPr kumimoji="1" lang="ja-JP" altLang="en-US" dirty="0"/>
              <a:t>分岐</a:t>
            </a:r>
            <a:r>
              <a:rPr kumimoji="1" lang="ja-JP" altLang="en-US" dirty="0" smtClean="0"/>
              <a:t>したソフトウェアを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集約</a:t>
            </a:r>
            <a:endParaRPr lang="en-US" altLang="ja-JP" dirty="0" smtClean="0"/>
          </a:p>
          <a:p>
            <a:r>
              <a:rPr kumimoji="1" lang="ja-JP" altLang="en-US" dirty="0"/>
              <a:t>派生</a:t>
            </a:r>
            <a:r>
              <a:rPr kumimoji="1" lang="ja-JP" altLang="en-US" dirty="0" smtClean="0"/>
              <a:t>関係</a:t>
            </a:r>
            <a:r>
              <a:rPr lang="ja-JP" altLang="en-US" dirty="0" smtClean="0"/>
              <a:t>を利用</a:t>
            </a:r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30</a:t>
            </a:fld>
            <a:endParaRPr kumimoji="1" lang="ja-JP" altLang="en-US"/>
          </a:p>
        </p:txBody>
      </p:sp>
      <p:sp>
        <p:nvSpPr>
          <p:cNvPr id="6" name="円/楕円 5"/>
          <p:cNvSpPr/>
          <p:nvPr/>
        </p:nvSpPr>
        <p:spPr>
          <a:xfrm>
            <a:off x="986962" y="4924632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円/楕円 6"/>
          <p:cNvSpPr/>
          <p:nvPr/>
        </p:nvSpPr>
        <p:spPr>
          <a:xfrm>
            <a:off x="2339752" y="4581128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円/楕円 7"/>
          <p:cNvSpPr/>
          <p:nvPr/>
        </p:nvSpPr>
        <p:spPr>
          <a:xfrm>
            <a:off x="3491880" y="4727698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円/楕円 8"/>
          <p:cNvSpPr/>
          <p:nvPr/>
        </p:nvSpPr>
        <p:spPr>
          <a:xfrm>
            <a:off x="4499992" y="4221088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円/楕円 9"/>
          <p:cNvSpPr/>
          <p:nvPr/>
        </p:nvSpPr>
        <p:spPr>
          <a:xfrm>
            <a:off x="7230373" y="4453775"/>
            <a:ext cx="360040" cy="360040"/>
          </a:xfrm>
          <a:prstGeom prst="ellipse">
            <a:avLst/>
          </a:prstGeom>
          <a:ln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円/楕円 10"/>
          <p:cNvSpPr/>
          <p:nvPr/>
        </p:nvSpPr>
        <p:spPr>
          <a:xfrm>
            <a:off x="5780138" y="3753870"/>
            <a:ext cx="360040" cy="3600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円/楕円 11"/>
          <p:cNvSpPr/>
          <p:nvPr/>
        </p:nvSpPr>
        <p:spPr>
          <a:xfrm>
            <a:off x="6644877" y="3757374"/>
            <a:ext cx="360040" cy="3600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円/楕円 12"/>
          <p:cNvSpPr/>
          <p:nvPr/>
        </p:nvSpPr>
        <p:spPr>
          <a:xfrm>
            <a:off x="4860032" y="5805264"/>
            <a:ext cx="360040" cy="3600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/楕円 13"/>
          <p:cNvSpPr/>
          <p:nvPr/>
        </p:nvSpPr>
        <p:spPr>
          <a:xfrm>
            <a:off x="5960158" y="6052096"/>
            <a:ext cx="360040" cy="360040"/>
          </a:xfrm>
          <a:prstGeom prst="ellipse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円/楕円 28"/>
          <p:cNvSpPr/>
          <p:nvPr/>
        </p:nvSpPr>
        <p:spPr>
          <a:xfrm>
            <a:off x="7590413" y="3758516"/>
            <a:ext cx="360040" cy="360040"/>
          </a:xfrm>
          <a:prstGeom prst="ellipse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角丸四角形吹き出し 24"/>
          <p:cNvSpPr/>
          <p:nvPr/>
        </p:nvSpPr>
        <p:spPr>
          <a:xfrm>
            <a:off x="6140178" y="3068960"/>
            <a:ext cx="2566359" cy="729892"/>
          </a:xfrm>
          <a:prstGeom prst="wedgeRoundRectCallout">
            <a:avLst>
              <a:gd name="adj1" fmla="val -882"/>
              <a:gd name="adj2" fmla="val 13678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安定版の中で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最新のものを使いたい</a:t>
            </a:r>
            <a:endParaRPr kumimoji="1" lang="ja-JP" altLang="en-US" dirty="0"/>
          </a:p>
        </p:txBody>
      </p:sp>
      <p:sp>
        <p:nvSpPr>
          <p:cNvPr id="31" name="角丸四角形吹き出し 30"/>
          <p:cNvSpPr/>
          <p:nvPr/>
        </p:nvSpPr>
        <p:spPr>
          <a:xfrm>
            <a:off x="6097571" y="5087738"/>
            <a:ext cx="2566359" cy="729892"/>
          </a:xfrm>
          <a:prstGeom prst="wedgeRoundRectCallout">
            <a:avLst>
              <a:gd name="adj1" fmla="val -43638"/>
              <a:gd name="adj2" fmla="val 8110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分岐したソフトウェアをまとめたい</a:t>
            </a:r>
            <a:endParaRPr kumimoji="1" lang="ja-JP" altLang="en-US" dirty="0"/>
          </a:p>
        </p:txBody>
      </p:sp>
      <p:sp>
        <p:nvSpPr>
          <p:cNvPr id="32" name="角丸四角形吹き出し 31"/>
          <p:cNvSpPr/>
          <p:nvPr/>
        </p:nvSpPr>
        <p:spPr>
          <a:xfrm>
            <a:off x="5960158" y="5087738"/>
            <a:ext cx="2746379" cy="729892"/>
          </a:xfrm>
          <a:prstGeom prst="wedgeRoundRectCallout">
            <a:avLst>
              <a:gd name="adj1" fmla="val 6640"/>
              <a:gd name="adj2" fmla="val -88713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開発が分岐した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ソフトウェアを集約したい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6252242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コードの類似関係に関連する研究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産業向けシステムのソースコード</a:t>
            </a:r>
            <a:r>
              <a:rPr lang="ja-JP" altLang="en-US" dirty="0" smtClean="0"/>
              <a:t>に対する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類似度が高い</a:t>
            </a:r>
            <a:r>
              <a:rPr lang="ja-JP" altLang="en-US" dirty="0"/>
              <a:t>ファイルの</a:t>
            </a:r>
            <a:r>
              <a:rPr lang="ja-JP" altLang="en-US" dirty="0" smtClean="0"/>
              <a:t>存在の可視化</a:t>
            </a:r>
            <a:r>
              <a:rPr lang="en-US" altLang="ja-JP" dirty="0" smtClean="0"/>
              <a:t>[1]</a:t>
            </a:r>
          </a:p>
          <a:p>
            <a:pPr lvl="1"/>
            <a:r>
              <a:rPr lang="ja-JP" altLang="en-US" dirty="0"/>
              <a:t>類似しているファイル同士</a:t>
            </a:r>
            <a:r>
              <a:rPr lang="ja-JP" altLang="en-US" dirty="0" smtClean="0"/>
              <a:t>をグループ化</a:t>
            </a:r>
            <a:endParaRPr kumimoji="1" lang="en-US" altLang="ja-JP" dirty="0" smtClean="0"/>
          </a:p>
          <a:p>
            <a:r>
              <a:rPr lang="ja-JP" altLang="en-US" dirty="0" smtClean="0"/>
              <a:t>ソースコード検索エンジンでの検索結果を，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検索クエリのコード断片との類似度でクラスタリング</a:t>
            </a:r>
            <a:r>
              <a:rPr lang="en-US" altLang="ja-JP" dirty="0" smtClean="0"/>
              <a:t>[2]</a:t>
            </a:r>
            <a:endParaRPr lang="en-US" altLang="ja-JP" dirty="0"/>
          </a:p>
          <a:p>
            <a:pPr lvl="1"/>
            <a:r>
              <a:rPr lang="ja-JP" altLang="en-US" dirty="0" smtClean="0"/>
              <a:t>クエリ</a:t>
            </a:r>
            <a:r>
              <a:rPr lang="en-US" altLang="ja-JP" dirty="0" smtClean="0"/>
              <a:t>-</a:t>
            </a:r>
            <a:r>
              <a:rPr lang="ja-JP" altLang="en-US" dirty="0" smtClean="0"/>
              <a:t>検索結果間の関係に限って表示</a:t>
            </a:r>
            <a:endParaRPr lang="en-US" altLang="ja-JP" dirty="0" smtClean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31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448" y="5517232"/>
            <a:ext cx="84969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[1] Yoshimura</a:t>
            </a:r>
            <a:r>
              <a:rPr lang="ja-JP" altLang="en-US" sz="1600" dirty="0" smtClean="0"/>
              <a:t>ら</a:t>
            </a:r>
            <a:r>
              <a:rPr lang="en-US" altLang="ja-JP" sz="1600" dirty="0" smtClean="0"/>
              <a:t>: Visualizing </a:t>
            </a:r>
            <a:r>
              <a:rPr lang="en-US" altLang="ja-JP" sz="1600" dirty="0"/>
              <a:t>code clone </a:t>
            </a:r>
            <a:r>
              <a:rPr lang="en-US" altLang="ja-JP" sz="1600" dirty="0" smtClean="0"/>
              <a:t>outbreak: An </a:t>
            </a:r>
            <a:r>
              <a:rPr lang="en-US" altLang="ja-JP" sz="1600" dirty="0"/>
              <a:t>industrial case study, </a:t>
            </a:r>
            <a:r>
              <a:rPr lang="en-US" altLang="ja-JP" sz="1600" dirty="0" smtClean="0"/>
              <a:t>in Proc</a:t>
            </a:r>
            <a:r>
              <a:rPr lang="en-US" altLang="ja-JP" sz="1600" dirty="0"/>
              <a:t>. 6th </a:t>
            </a:r>
            <a:r>
              <a:rPr lang="en-US" altLang="ja-JP" sz="1600" dirty="0" smtClean="0"/>
              <a:t>IWSC, 2012</a:t>
            </a:r>
          </a:p>
          <a:p>
            <a:r>
              <a:rPr lang="en-US" altLang="ja-JP" sz="1600" dirty="0" smtClean="0"/>
              <a:t>[2] Inoue</a:t>
            </a:r>
            <a:r>
              <a:rPr lang="ja-JP" altLang="en-US" sz="1600" dirty="0" smtClean="0"/>
              <a:t>ら</a:t>
            </a:r>
            <a:r>
              <a:rPr lang="en-US" altLang="ja-JP" sz="1600" dirty="0" smtClean="0"/>
              <a:t>: Where</a:t>
            </a:r>
            <a:r>
              <a:rPr lang="ja-JP" altLang="en-US" sz="1600" dirty="0"/>
              <a:t> </a:t>
            </a:r>
            <a:r>
              <a:rPr lang="en-US" altLang="ja-JP" sz="1600" dirty="0" smtClean="0"/>
              <a:t>does </a:t>
            </a:r>
            <a:r>
              <a:rPr lang="en-US" altLang="ja-JP" sz="1600" dirty="0"/>
              <a:t>this code come from and where does it go? </a:t>
            </a:r>
            <a:endParaRPr lang="en-US" altLang="ja-JP" sz="1600" dirty="0" smtClean="0"/>
          </a:p>
          <a:p>
            <a:r>
              <a:rPr lang="en-US" altLang="ja-JP" sz="1600" dirty="0" smtClean="0"/>
              <a:t>– Integrated code </a:t>
            </a:r>
            <a:r>
              <a:rPr lang="en-US" altLang="ja-JP" sz="1600" dirty="0"/>
              <a:t>history tracker for open source systems –, </a:t>
            </a:r>
            <a:r>
              <a:rPr lang="en-US" altLang="ja-JP" sz="1600" dirty="0" smtClean="0"/>
              <a:t>in proc</a:t>
            </a:r>
            <a:r>
              <a:rPr lang="en-US" altLang="ja-JP" sz="1600" dirty="0"/>
              <a:t>. 34th </a:t>
            </a:r>
            <a:r>
              <a:rPr lang="en-US" altLang="ja-JP" sz="1600" dirty="0" smtClean="0"/>
              <a:t>ICSE, 2012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2527145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タイトル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ケーススタディの考察</a:t>
            </a:r>
            <a:endParaRPr kumimoji="1" lang="ja-JP" altLang="en-US" dirty="0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要素の置換に弱い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最小全域木の形に影響を与える</a:t>
            </a:r>
            <a:endParaRPr kumimoji="1" lang="en-US" altLang="ja-JP" dirty="0" smtClean="0"/>
          </a:p>
          <a:p>
            <a:pPr lvl="1"/>
            <a:endParaRPr kumimoji="1" lang="en-US" altLang="ja-JP" dirty="0" smtClean="0"/>
          </a:p>
          <a:p>
            <a:r>
              <a:rPr kumimoji="1" lang="ja-JP" altLang="en-US" dirty="0" smtClean="0"/>
              <a:t>始点</a:t>
            </a:r>
            <a:r>
              <a:rPr lang="ja-JP" altLang="en-US" dirty="0" smtClean="0"/>
              <a:t>を抽出できていない</a:t>
            </a:r>
            <a:endParaRPr lang="en-US" altLang="ja-JP" dirty="0" smtClean="0"/>
          </a:p>
          <a:p>
            <a:pPr lvl="1"/>
            <a:r>
              <a:rPr lang="ja-JP" altLang="en-US" dirty="0"/>
              <a:t>他</a:t>
            </a:r>
            <a:r>
              <a:rPr lang="ja-JP" altLang="en-US" dirty="0" smtClean="0"/>
              <a:t>の基準を考える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ファイル</a:t>
            </a:r>
            <a:r>
              <a:rPr lang="ja-JP" altLang="en-US" dirty="0"/>
              <a:t>の更新日時を用いる</a:t>
            </a:r>
            <a:endParaRPr lang="en-US" altLang="ja-JP" dirty="0"/>
          </a:p>
          <a:p>
            <a:pPr lvl="2"/>
            <a:r>
              <a:rPr lang="ja-JP" altLang="en-US" dirty="0" smtClean="0"/>
              <a:t>ソースコードの追加</a:t>
            </a:r>
            <a:r>
              <a:rPr lang="ja-JP" altLang="en-US" dirty="0"/>
              <a:t>が多い向きにする</a:t>
            </a:r>
            <a:endParaRPr lang="en-US" altLang="ja-JP" dirty="0"/>
          </a:p>
          <a:p>
            <a:endParaRPr lang="en-US" altLang="ja-JP" dirty="0" smtClean="0"/>
          </a:p>
          <a:p>
            <a:pPr lvl="1"/>
            <a:endParaRPr kumimoji="1" lang="en-US" altLang="ja-JP" dirty="0" smtClean="0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175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本研究の目的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派生関係がわからない</a:t>
            </a:r>
            <a:r>
              <a:rPr lang="ja-JP" altLang="en-US" dirty="0" smtClean="0"/>
              <a:t>ケースがある</a:t>
            </a:r>
            <a:endParaRPr lang="en-US" altLang="ja-JP" dirty="0"/>
          </a:p>
          <a:p>
            <a:pPr lvl="1"/>
            <a:r>
              <a:rPr lang="ja-JP" altLang="en-US" dirty="0"/>
              <a:t>バージョン管理システムを使っていない</a:t>
            </a:r>
            <a:endParaRPr lang="en-US" altLang="ja-JP" dirty="0"/>
          </a:p>
          <a:p>
            <a:pPr lvl="1"/>
            <a:r>
              <a:rPr lang="ja-JP" altLang="en-US" dirty="0"/>
              <a:t>リポジトリが複数に分かれている</a:t>
            </a:r>
            <a:endParaRPr lang="en-US" altLang="ja-JP" dirty="0"/>
          </a:p>
          <a:p>
            <a:r>
              <a:rPr kumimoji="1" lang="ja-JP" altLang="en-US" dirty="0" smtClean="0"/>
              <a:t>ソフトウェアの派生関係を自動抽出したい</a:t>
            </a:r>
            <a:endParaRPr kumimoji="1" lang="en-US" altLang="ja-JP" dirty="0" smtClean="0"/>
          </a:p>
          <a:p>
            <a:r>
              <a:rPr lang="ja-JP" altLang="en-US" dirty="0" smtClean="0"/>
              <a:t>今回はソースファイル</a:t>
            </a:r>
            <a:r>
              <a:rPr lang="ja-JP" altLang="en-US" dirty="0"/>
              <a:t>毎</a:t>
            </a:r>
            <a:r>
              <a:rPr lang="ja-JP" altLang="en-US" dirty="0" smtClean="0"/>
              <a:t>の派生関係を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自動抽出する手法を提案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5145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3752" y="274638"/>
            <a:ext cx="9036496" cy="1066130"/>
          </a:xfrm>
        </p:spPr>
        <p:txBody>
          <a:bodyPr/>
          <a:lstStyle/>
          <a:p>
            <a:r>
              <a:rPr kumimoji="1" lang="ja-JP" altLang="en-US" dirty="0" smtClean="0"/>
              <a:t>派生ソフトウェア</a:t>
            </a:r>
            <a:r>
              <a:rPr kumimoji="1" lang="ja-JP" altLang="en-US" dirty="0" smtClean="0"/>
              <a:t>とソースコード</a:t>
            </a:r>
            <a:r>
              <a:rPr kumimoji="1" lang="ja-JP" altLang="en-US" dirty="0" smtClean="0"/>
              <a:t>の類似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派生関係にあるソフトウェア</a:t>
            </a:r>
            <a:endParaRPr kumimoji="1" lang="en-US" altLang="ja-JP" dirty="0" smtClean="0"/>
          </a:p>
          <a:p>
            <a:pPr lvl="1"/>
            <a:r>
              <a:rPr lang="ja-JP" altLang="en-US" dirty="0"/>
              <a:t>元</a:t>
            </a:r>
            <a:r>
              <a:rPr lang="ja-JP" altLang="en-US" dirty="0" smtClean="0"/>
              <a:t>が同一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対応するソースコードが</a:t>
            </a:r>
            <a:r>
              <a:rPr kumimoji="1" lang="ja-JP" altLang="en-US" dirty="0"/>
              <a:t>似て</a:t>
            </a:r>
            <a:r>
              <a:rPr kumimoji="1" lang="ja-JP" altLang="en-US" dirty="0" smtClean="0"/>
              <a:t>いる</a:t>
            </a:r>
            <a:endParaRPr kumimoji="1" lang="en-US" altLang="ja-JP" dirty="0" smtClean="0"/>
          </a:p>
          <a:p>
            <a:r>
              <a:rPr kumimoji="1" lang="ja-JP" altLang="en-US" dirty="0" smtClean="0"/>
              <a:t>数ある派生ソフトウェアの中から必要なものを選択</a:t>
            </a:r>
            <a:endParaRPr lang="en-US" altLang="ja-JP" dirty="0"/>
          </a:p>
          <a:p>
            <a:pPr lvl="1"/>
            <a:r>
              <a:rPr lang="ja-JP" altLang="en-US" dirty="0" smtClean="0"/>
              <a:t>派生関係にあるソフトウェア同士の比較</a:t>
            </a:r>
            <a:endParaRPr lang="en-US" altLang="ja-JP" dirty="0"/>
          </a:p>
          <a:p>
            <a:pPr lvl="1"/>
            <a:r>
              <a:rPr lang="ja-JP" altLang="en-US" dirty="0" smtClean="0"/>
              <a:t>類似度の高いソースコードを比較して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ソフトウェアの差異を理解する</a:t>
            </a:r>
            <a:endParaRPr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107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ソースコード</a:t>
            </a:r>
            <a:r>
              <a:rPr kumimoji="1" lang="ja-JP" altLang="en-US" dirty="0" smtClean="0"/>
              <a:t>の類似関係</a:t>
            </a:r>
            <a:r>
              <a:rPr kumimoji="1" lang="ja-JP" altLang="en-US" dirty="0" smtClean="0"/>
              <a:t>に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kumimoji="1" lang="ja-JP" altLang="en-US" dirty="0" smtClean="0"/>
              <a:t>関連</a:t>
            </a:r>
            <a:r>
              <a:rPr kumimoji="1" lang="ja-JP" altLang="en-US" dirty="0" smtClean="0"/>
              <a:t>する研究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産業向けシステムの</a:t>
            </a:r>
            <a:r>
              <a:rPr lang="ja-JP" altLang="en-US" dirty="0" smtClean="0"/>
              <a:t>ソースコード集合に対する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類似度が高い</a:t>
            </a:r>
            <a:r>
              <a:rPr lang="ja-JP" altLang="en-US" dirty="0"/>
              <a:t>ファイルの</a:t>
            </a:r>
            <a:r>
              <a:rPr lang="ja-JP" altLang="en-US" dirty="0" smtClean="0"/>
              <a:t>存在の可視化</a:t>
            </a:r>
            <a:r>
              <a:rPr lang="en-US" altLang="ja-JP" dirty="0" smtClean="0"/>
              <a:t>[1]</a:t>
            </a:r>
          </a:p>
          <a:p>
            <a:pPr lvl="1"/>
            <a:r>
              <a:rPr lang="ja-JP" altLang="en-US" dirty="0"/>
              <a:t>類似しているファイル同士</a:t>
            </a:r>
            <a:r>
              <a:rPr lang="ja-JP" altLang="en-US" dirty="0" smtClean="0"/>
              <a:t>を</a:t>
            </a:r>
            <a:r>
              <a:rPr lang="ja-JP" altLang="en-US" dirty="0" smtClean="0"/>
              <a:t>グループ化</a:t>
            </a:r>
            <a:endParaRPr lang="en-US" altLang="ja-JP" dirty="0" smtClean="0"/>
          </a:p>
          <a:p>
            <a:r>
              <a:rPr lang="ja-JP" altLang="en-US" dirty="0" smtClean="0"/>
              <a:t>「派生</a:t>
            </a:r>
            <a:r>
              <a:rPr lang="ja-JP" altLang="en-US" dirty="0"/>
              <a:t>関係</a:t>
            </a:r>
            <a:r>
              <a:rPr lang="ja-JP" altLang="en-US" dirty="0" smtClean="0"/>
              <a:t>が</a:t>
            </a:r>
            <a:r>
              <a:rPr lang="ja-JP" altLang="en-US" dirty="0"/>
              <a:t>ありそう</a:t>
            </a:r>
            <a:r>
              <a:rPr lang="ja-JP" altLang="en-US" dirty="0" smtClean="0"/>
              <a:t>なファイル」の集合は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抽出できる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具体的な派生関係は得られていない</a:t>
            </a:r>
            <a:endParaRPr lang="en-US" altLang="ja-JP" dirty="0" smtClean="0"/>
          </a:p>
          <a:p>
            <a:pPr lvl="1"/>
            <a:endParaRPr kumimoji="1" lang="en-US" altLang="ja-JP" dirty="0" smtClean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85448" y="5661248"/>
            <a:ext cx="84969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600" dirty="0" smtClean="0"/>
              <a:t>[1] Yoshimura</a:t>
            </a:r>
            <a:r>
              <a:rPr lang="ja-JP" altLang="en-US" sz="1600" dirty="0" smtClean="0"/>
              <a:t>ら</a:t>
            </a:r>
            <a:r>
              <a:rPr lang="en-US" altLang="ja-JP" sz="1600" dirty="0" smtClean="0"/>
              <a:t>: Visualizing </a:t>
            </a:r>
            <a:r>
              <a:rPr lang="en-US" altLang="ja-JP" sz="1600" dirty="0"/>
              <a:t>code clone </a:t>
            </a:r>
            <a:r>
              <a:rPr lang="en-US" altLang="ja-JP" sz="1600" dirty="0" smtClean="0"/>
              <a:t>outbreak: An </a:t>
            </a:r>
            <a:r>
              <a:rPr lang="en-US" altLang="ja-JP" sz="1600" dirty="0"/>
              <a:t>industrial case study, </a:t>
            </a:r>
            <a:r>
              <a:rPr lang="en-US" altLang="ja-JP" sz="1600" dirty="0" smtClean="0"/>
              <a:t>in Proc</a:t>
            </a:r>
            <a:r>
              <a:rPr lang="en-US" altLang="ja-JP" sz="1600" dirty="0"/>
              <a:t>. 6th </a:t>
            </a:r>
            <a:r>
              <a:rPr lang="en-US" altLang="ja-JP" sz="1600" dirty="0" smtClean="0"/>
              <a:t>IWSC, </a:t>
            </a:r>
            <a:r>
              <a:rPr lang="en-US" altLang="ja-JP" sz="1600" dirty="0" smtClean="0"/>
              <a:t>2012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867027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類似するソースファイルの</a:t>
            </a:r>
            <a:r>
              <a:rPr kumimoji="1" lang="ja-JP" altLang="en-US" dirty="0" smtClean="0"/>
              <a:t>比較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/>
              <a:t>類似するソースファイル</a:t>
            </a:r>
            <a:r>
              <a:rPr lang="ja-JP" altLang="en-US" dirty="0" smtClean="0"/>
              <a:t>の差異を理解したい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「このファイル同士が似て</a:t>
            </a:r>
            <a:r>
              <a:rPr lang="ja-JP" altLang="en-US" dirty="0" smtClean="0"/>
              <a:t>いる」という</a:t>
            </a:r>
            <a:r>
              <a:rPr lang="ja-JP" altLang="en-US" dirty="0" smtClean="0"/>
              <a:t>情報</a:t>
            </a:r>
            <a:r>
              <a:rPr lang="ja-JP" altLang="en-US" dirty="0" smtClean="0"/>
              <a:t>は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ja-JP" altLang="en-US" dirty="0" smtClean="0"/>
              <a:t>わかっている</a:t>
            </a:r>
            <a:endParaRPr lang="en-US" altLang="ja-JP" dirty="0" smtClean="0"/>
          </a:p>
          <a:p>
            <a:pPr lvl="1"/>
            <a:r>
              <a:rPr lang="ja-JP" altLang="en-US" dirty="0"/>
              <a:t>ファイル</a:t>
            </a:r>
            <a:r>
              <a:rPr lang="ja-JP" altLang="en-US" dirty="0" smtClean="0"/>
              <a:t>を比較して</a:t>
            </a:r>
            <a:r>
              <a:rPr lang="ja-JP" altLang="en-US" dirty="0"/>
              <a:t>何が違うかを</a:t>
            </a:r>
            <a:r>
              <a:rPr lang="ja-JP" altLang="en-US" dirty="0" smtClean="0"/>
              <a:t>確認</a:t>
            </a:r>
            <a:endParaRPr lang="en-US" altLang="ja-JP" dirty="0" smtClean="0"/>
          </a:p>
          <a:p>
            <a:r>
              <a:rPr kumimoji="1" lang="ja-JP" altLang="en-US" dirty="0" smtClean="0"/>
              <a:t>類似するソースコードの比較</a:t>
            </a:r>
            <a:endParaRPr kumimoji="1" lang="en-US" altLang="ja-JP" dirty="0" smtClean="0"/>
          </a:p>
          <a:p>
            <a:pPr lvl="1"/>
            <a:r>
              <a:rPr lang="en-US" altLang="ja-JP" dirty="0" smtClean="0"/>
              <a:t>Unix diff</a:t>
            </a:r>
            <a:r>
              <a:rPr lang="ja-JP" altLang="en-US" dirty="0" smtClean="0"/>
              <a:t>などのツールを利用</a:t>
            </a:r>
            <a:endParaRPr lang="en-US" altLang="ja-JP" dirty="0" smtClean="0"/>
          </a:p>
          <a:p>
            <a:pPr lvl="1"/>
            <a:r>
              <a:rPr lang="ja-JP" altLang="en-US" dirty="0"/>
              <a:t>差分</a:t>
            </a:r>
            <a:r>
              <a:rPr lang="ja-JP" altLang="en-US" dirty="0" smtClean="0"/>
              <a:t>を読んでいく</a:t>
            </a:r>
            <a:endParaRPr lang="en-US" altLang="ja-JP" dirty="0" smtClean="0"/>
          </a:p>
          <a:p>
            <a:r>
              <a:rPr lang="ja-JP" altLang="en-US" dirty="0" smtClean="0"/>
              <a:t>そのままでは比較</a:t>
            </a:r>
            <a:r>
              <a:rPr lang="ja-JP" altLang="en-US" dirty="0"/>
              <a:t>回数</a:t>
            </a:r>
            <a:r>
              <a:rPr lang="ja-JP" altLang="en-US" dirty="0" smtClean="0"/>
              <a:t>が多くなる</a:t>
            </a:r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73653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比較回数の削減</a:t>
            </a:r>
            <a:endParaRPr kumimoji="1" lang="ja-JP" alt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コンテンツ プレースホルダー 2"/>
              <p:cNvSpPr>
                <a:spLocks noGrp="1"/>
              </p:cNvSpPr>
              <p:nvPr>
                <p:ph idx="1"/>
              </p:nvPr>
            </p:nvSpPr>
            <p:spPr>
              <a:xfrm>
                <a:off x="334963" y="1412776"/>
                <a:ext cx="8485509" cy="5256584"/>
              </a:xfrm>
            </p:spPr>
            <p:txBody>
              <a:bodyPr/>
              <a:lstStyle/>
              <a:p>
                <a:r>
                  <a:rPr lang="ja-JP" altLang="en-US" dirty="0" smtClean="0"/>
                  <a:t>ソースファイルの比較は２ファイル間で行う</a:t>
                </a:r>
                <a:endParaRPr lang="en-US" altLang="ja-JP" dirty="0"/>
              </a:p>
              <a:p>
                <a:pPr lvl="1"/>
                <a:r>
                  <a:rPr lang="ja-JP" altLang="en-US" dirty="0" smtClean="0"/>
                  <a:t>ファイル数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𝑁</m:t>
                    </m:r>
                  </m:oMath>
                </a14:m>
                <a:r>
                  <a:rPr lang="ja-JP" altLang="en-US" dirty="0"/>
                  <a:t>に対して最大 </a:t>
                </a:r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𝑁</m:t>
                    </m:r>
                    <m:r>
                      <a:rPr lang="en-US" altLang="ja-JP" i="1">
                        <a:latin typeface="Cambria Math"/>
                      </a:rPr>
                      <m:t>(</m:t>
                    </m:r>
                    <m:r>
                      <a:rPr lang="en-US" altLang="ja-JP" i="1">
                        <a:latin typeface="Cambria Math"/>
                      </a:rPr>
                      <m:t>𝑁</m:t>
                    </m:r>
                    <m:r>
                      <a:rPr lang="en-US" altLang="ja-JP" i="1">
                        <a:latin typeface="Cambria Math"/>
                      </a:rPr>
                      <m:t>−1)/2</m:t>
                    </m:r>
                  </m:oMath>
                </a14:m>
                <a:r>
                  <a:rPr lang="ja-JP" altLang="en-US" dirty="0" smtClean="0"/>
                  <a:t>回の</a:t>
                </a:r>
                <a:r>
                  <a:rPr lang="ja-JP" altLang="en-US" dirty="0" smtClean="0"/>
                  <a:t>比較</a:t>
                </a:r>
                <a:endParaRPr lang="en-US" altLang="ja-JP" dirty="0" smtClean="0"/>
              </a:p>
              <a:p>
                <a:r>
                  <a:rPr lang="ja-JP" altLang="en-US" dirty="0" smtClean="0"/>
                  <a:t>派生</a:t>
                </a:r>
                <a:r>
                  <a:rPr lang="ja-JP" altLang="en-US" dirty="0"/>
                  <a:t>関係</a:t>
                </a:r>
                <a:endParaRPr lang="en-US" altLang="ja-JP" dirty="0"/>
              </a:p>
              <a:p>
                <a:pPr lvl="1"/>
                <a:r>
                  <a:rPr lang="ja-JP" altLang="en-US" dirty="0"/>
                  <a:t>ソースファイル</a:t>
                </a:r>
                <a:r>
                  <a:rPr lang="en-US" altLang="ja-JP" dirty="0" smtClean="0"/>
                  <a:t>A1</a:t>
                </a:r>
                <a:r>
                  <a:rPr lang="ja-JP" altLang="en-US" dirty="0" smtClean="0"/>
                  <a:t>から</a:t>
                </a:r>
                <a:r>
                  <a:rPr lang="ja-JP" altLang="en-US" dirty="0"/>
                  <a:t>ソースファイル</a:t>
                </a:r>
                <a:r>
                  <a:rPr lang="en-US" altLang="ja-JP" dirty="0" smtClean="0"/>
                  <a:t>A2</a:t>
                </a:r>
                <a:r>
                  <a:rPr lang="ja-JP" altLang="en-US" dirty="0"/>
                  <a:t>を</a:t>
                </a:r>
                <a:r>
                  <a:rPr lang="ja-JP" altLang="en-US" dirty="0" smtClean="0"/>
                  <a:t>作った</a:t>
                </a:r>
                <a:r>
                  <a:rPr lang="en-US" altLang="ja-JP" dirty="0" smtClean="0"/>
                  <a:t/>
                </a:r>
                <a:br>
                  <a:rPr lang="en-US" altLang="ja-JP" dirty="0" smtClean="0"/>
                </a:br>
                <a:r>
                  <a:rPr lang="ja-JP" altLang="en-US" dirty="0" smtClean="0"/>
                  <a:t>：</a:t>
                </a:r>
                <a:r>
                  <a:rPr lang="en-US" altLang="ja-JP" dirty="0"/>
                  <a:t>A1</a:t>
                </a:r>
                <a:r>
                  <a:rPr lang="ja-JP" altLang="en-US" dirty="0"/>
                  <a:t>→</a:t>
                </a:r>
                <a:r>
                  <a:rPr lang="en-US" altLang="ja-JP" dirty="0" smtClean="0"/>
                  <a:t>A2</a:t>
                </a:r>
                <a:endParaRPr lang="en-US" altLang="ja-JP" dirty="0" smtClean="0"/>
              </a:p>
              <a:p>
                <a:r>
                  <a:rPr lang="ja-JP" altLang="en-US" dirty="0" smtClean="0">
                    <a:latin typeface="Cambria Math"/>
                  </a:rPr>
                  <a:t>派生関係がわかっていれば</a:t>
                </a:r>
                <a:endParaRPr lang="en-US" altLang="ja-JP" dirty="0" smtClean="0">
                  <a:latin typeface="Cambria Math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en-US" altLang="ja-JP" i="1">
                        <a:latin typeface="Cambria Math"/>
                      </a:rPr>
                      <m:t>𝑁</m:t>
                    </m:r>
                    <m:r>
                      <a:rPr lang="en-US" altLang="ja-JP" i="1">
                        <a:latin typeface="Cambria Math"/>
                      </a:rPr>
                      <m:t>−1</m:t>
                    </m:r>
                  </m:oMath>
                </a14:m>
                <a:r>
                  <a:rPr lang="ja-JP" altLang="en-US" dirty="0" smtClean="0"/>
                  <a:t>回の比較に</a:t>
                </a:r>
                <a:r>
                  <a:rPr lang="ja-JP" altLang="en-US" dirty="0"/>
                  <a:t>減らすことが</a:t>
                </a:r>
                <a:r>
                  <a:rPr lang="ja-JP" altLang="en-US" dirty="0" smtClean="0"/>
                  <a:t>できる</a:t>
                </a:r>
                <a:endParaRPr lang="en-US" altLang="ja-JP" dirty="0" smtClean="0"/>
              </a:p>
              <a:p>
                <a:pPr lvl="1"/>
                <a:endParaRPr lang="en-US" altLang="ja-JP" dirty="0" smtClean="0"/>
              </a:p>
              <a:p>
                <a:pPr lvl="2"/>
                <a:endParaRPr lang="en-US" altLang="ja-JP" dirty="0" smtClean="0"/>
              </a:p>
              <a:p>
                <a:endParaRPr lang="en-US" altLang="ja-JP" dirty="0" smtClean="0"/>
              </a:p>
            </p:txBody>
          </p:sp>
        </mc:Choice>
        <mc:Fallback>
          <p:sp>
            <p:nvSpPr>
              <p:cNvPr id="3" name="コンテンツ プレースホルダー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34963" y="1412776"/>
                <a:ext cx="8485509" cy="5256584"/>
              </a:xfrm>
              <a:blipFill rotWithShape="1">
                <a:blip r:embed="rId2"/>
                <a:stretch>
                  <a:fillRect l="-1796" t="-1856"/>
                </a:stretch>
              </a:blipFill>
            </p:spPr>
            <p:txBody>
              <a:bodyPr/>
              <a:lstStyle/>
              <a:p>
                <a:r>
                  <a:rPr lang="ja-JP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角丸四角形 3"/>
          <p:cNvSpPr/>
          <p:nvPr/>
        </p:nvSpPr>
        <p:spPr>
          <a:xfrm>
            <a:off x="2764034" y="5206988"/>
            <a:ext cx="715211" cy="357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角丸四角形 4"/>
          <p:cNvSpPr/>
          <p:nvPr/>
        </p:nvSpPr>
        <p:spPr>
          <a:xfrm>
            <a:off x="1259632" y="5206988"/>
            <a:ext cx="715211" cy="357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角丸四角形 5"/>
          <p:cNvSpPr/>
          <p:nvPr/>
        </p:nvSpPr>
        <p:spPr>
          <a:xfrm>
            <a:off x="2778413" y="6068650"/>
            <a:ext cx="715211" cy="357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角丸四角形 6"/>
          <p:cNvSpPr/>
          <p:nvPr/>
        </p:nvSpPr>
        <p:spPr>
          <a:xfrm>
            <a:off x="1261377" y="6071084"/>
            <a:ext cx="715211" cy="357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/>
          <p:cNvCxnSpPr>
            <a:stCxn id="5" idx="3"/>
            <a:endCxn id="4" idx="1"/>
          </p:cNvCxnSpPr>
          <p:nvPr/>
        </p:nvCxnSpPr>
        <p:spPr>
          <a:xfrm>
            <a:off x="1974843" y="5385791"/>
            <a:ext cx="789191" cy="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2"/>
            <a:endCxn id="6" idx="0"/>
          </p:cNvCxnSpPr>
          <p:nvPr/>
        </p:nvCxnSpPr>
        <p:spPr>
          <a:xfrm>
            <a:off x="3121640" y="5564594"/>
            <a:ext cx="14379" cy="50405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0" name="直線コネクタ 9"/>
          <p:cNvCxnSpPr>
            <a:stCxn id="5" idx="2"/>
            <a:endCxn id="7" idx="0"/>
          </p:cNvCxnSpPr>
          <p:nvPr/>
        </p:nvCxnSpPr>
        <p:spPr>
          <a:xfrm>
            <a:off x="1617238" y="5564594"/>
            <a:ext cx="1745" cy="506490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1" name="直線コネクタ 10"/>
          <p:cNvCxnSpPr>
            <a:stCxn id="7" idx="3"/>
            <a:endCxn id="6" idx="1"/>
          </p:cNvCxnSpPr>
          <p:nvPr/>
        </p:nvCxnSpPr>
        <p:spPr>
          <a:xfrm flipV="1">
            <a:off x="1976588" y="6247453"/>
            <a:ext cx="801825" cy="2434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2" name="直線コネクタ 11"/>
          <p:cNvCxnSpPr>
            <a:stCxn id="4" idx="1"/>
            <a:endCxn id="7" idx="3"/>
          </p:cNvCxnSpPr>
          <p:nvPr/>
        </p:nvCxnSpPr>
        <p:spPr>
          <a:xfrm flipH="1">
            <a:off x="1976588" y="5385791"/>
            <a:ext cx="787446" cy="864096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5" idx="3"/>
            <a:endCxn id="6" idx="1"/>
          </p:cNvCxnSpPr>
          <p:nvPr/>
        </p:nvCxnSpPr>
        <p:spPr>
          <a:xfrm>
            <a:off x="1974843" y="5385791"/>
            <a:ext cx="803570" cy="861662"/>
          </a:xfrm>
          <a:prstGeom prst="line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6" name="右矢印 35"/>
          <p:cNvSpPr/>
          <p:nvPr/>
        </p:nvSpPr>
        <p:spPr>
          <a:xfrm>
            <a:off x="4067944" y="5547445"/>
            <a:ext cx="1122158" cy="649861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角丸四角形 59"/>
          <p:cNvSpPr/>
          <p:nvPr/>
        </p:nvSpPr>
        <p:spPr>
          <a:xfrm>
            <a:off x="7084514" y="5231634"/>
            <a:ext cx="715211" cy="357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角丸四角形 60"/>
          <p:cNvSpPr/>
          <p:nvPr/>
        </p:nvSpPr>
        <p:spPr>
          <a:xfrm>
            <a:off x="5580112" y="5231634"/>
            <a:ext cx="715211" cy="357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2" name="角丸四角形 61"/>
          <p:cNvSpPr/>
          <p:nvPr/>
        </p:nvSpPr>
        <p:spPr>
          <a:xfrm>
            <a:off x="7098893" y="6093296"/>
            <a:ext cx="715211" cy="357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3" name="角丸四角形 62"/>
          <p:cNvSpPr/>
          <p:nvPr/>
        </p:nvSpPr>
        <p:spPr>
          <a:xfrm>
            <a:off x="5581857" y="6095730"/>
            <a:ext cx="715211" cy="3576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4" name="直線コネクタ 63"/>
          <p:cNvCxnSpPr>
            <a:stCxn id="61" idx="3"/>
            <a:endCxn id="60" idx="1"/>
          </p:cNvCxnSpPr>
          <p:nvPr/>
        </p:nvCxnSpPr>
        <p:spPr>
          <a:xfrm>
            <a:off x="6295323" y="5410437"/>
            <a:ext cx="789191" cy="0"/>
          </a:xfrm>
          <a:prstGeom prst="line">
            <a:avLst/>
          </a:prstGeom>
          <a:ln>
            <a:headEnd type="none"/>
            <a:tailEnd type="arrow" w="med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5" name="直線コネクタ 64"/>
          <p:cNvCxnSpPr>
            <a:stCxn id="60" idx="2"/>
            <a:endCxn id="62" idx="0"/>
          </p:cNvCxnSpPr>
          <p:nvPr/>
        </p:nvCxnSpPr>
        <p:spPr>
          <a:xfrm>
            <a:off x="7442120" y="5589240"/>
            <a:ext cx="14379" cy="50405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6" name="直線コネクタ 65"/>
          <p:cNvCxnSpPr>
            <a:stCxn id="61" idx="2"/>
            <a:endCxn id="63" idx="0"/>
          </p:cNvCxnSpPr>
          <p:nvPr/>
        </p:nvCxnSpPr>
        <p:spPr>
          <a:xfrm>
            <a:off x="5937718" y="5589240"/>
            <a:ext cx="1745" cy="506490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7" name="直線コネクタ 66"/>
          <p:cNvCxnSpPr>
            <a:stCxn id="63" idx="3"/>
            <a:endCxn id="62" idx="1"/>
          </p:cNvCxnSpPr>
          <p:nvPr/>
        </p:nvCxnSpPr>
        <p:spPr>
          <a:xfrm flipV="1">
            <a:off x="6297068" y="6272099"/>
            <a:ext cx="801825" cy="2434"/>
          </a:xfrm>
          <a:prstGeom prst="line">
            <a:avLst/>
          </a:prstGeom>
          <a:ln>
            <a:headEnd type="arrow" w="lg" len="lg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68" name="直線コネクタ 67"/>
          <p:cNvCxnSpPr>
            <a:stCxn id="60" idx="1"/>
            <a:endCxn id="63" idx="3"/>
          </p:cNvCxnSpPr>
          <p:nvPr/>
        </p:nvCxnSpPr>
        <p:spPr>
          <a:xfrm flipH="1">
            <a:off x="6297068" y="5410437"/>
            <a:ext cx="787446" cy="864096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cxnSp>
        <p:nvCxnSpPr>
          <p:cNvPr id="69" name="直線コネクタ 68"/>
          <p:cNvCxnSpPr>
            <a:stCxn id="61" idx="3"/>
            <a:endCxn id="62" idx="1"/>
          </p:cNvCxnSpPr>
          <p:nvPr/>
        </p:nvCxnSpPr>
        <p:spPr>
          <a:xfrm>
            <a:off x="6295323" y="5410437"/>
            <a:ext cx="803570" cy="861662"/>
          </a:xfrm>
          <a:prstGeom prst="line">
            <a:avLst/>
          </a:prstGeom>
          <a:ln>
            <a:head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6" name="スライド番号プレースホルダー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8613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派生関係</a:t>
            </a:r>
            <a:r>
              <a:rPr kumimoji="1" lang="ja-JP" altLang="en-US" dirty="0" smtClean="0"/>
              <a:t>の抽出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b="1" u="sng" dirty="0" smtClean="0"/>
              <a:t>仮定</a:t>
            </a:r>
            <a:r>
              <a:rPr lang="ja-JP" altLang="en-US" dirty="0" smtClean="0"/>
              <a:t>：</a:t>
            </a:r>
            <a:endParaRPr lang="en-US" altLang="ja-JP" dirty="0"/>
          </a:p>
          <a:p>
            <a:endParaRPr lang="en-US" altLang="ja-JP" dirty="0" smtClean="0"/>
          </a:p>
          <a:p>
            <a:pPr lvl="1"/>
            <a:r>
              <a:rPr lang="en-US" altLang="ja-JP" dirty="0" smtClean="0"/>
              <a:t>A1</a:t>
            </a:r>
            <a:r>
              <a:rPr lang="ja-JP" altLang="en-US" dirty="0" smtClean="0"/>
              <a:t>と</a:t>
            </a:r>
            <a:r>
              <a:rPr lang="ja-JP" altLang="en-US" dirty="0" smtClean="0"/>
              <a:t>，</a:t>
            </a:r>
            <a:r>
              <a:rPr lang="en-US" altLang="ja-JP" dirty="0" smtClean="0"/>
              <a:t>A1</a:t>
            </a:r>
            <a:r>
              <a:rPr lang="ja-JP" altLang="en-US" dirty="0" smtClean="0"/>
              <a:t>から見てもっとも差分の行数が</a:t>
            </a:r>
            <a:r>
              <a:rPr lang="ja-JP" altLang="en-US" dirty="0" smtClean="0"/>
              <a:t>小さい</a:t>
            </a:r>
            <a:r>
              <a:rPr lang="en-US" altLang="ja-JP" dirty="0" smtClean="0"/>
              <a:t/>
            </a:r>
            <a:br>
              <a:rPr lang="en-US" altLang="ja-JP" dirty="0" smtClean="0"/>
            </a:br>
            <a:r>
              <a:rPr lang="en-US" altLang="ja-JP" dirty="0" smtClean="0"/>
              <a:t>A2</a:t>
            </a:r>
            <a:r>
              <a:rPr lang="ja-JP" altLang="en-US" dirty="0" smtClean="0"/>
              <a:t>との間には派生関係があると</a:t>
            </a:r>
            <a:r>
              <a:rPr lang="ja-JP" altLang="en-US" dirty="0" smtClean="0"/>
              <a:t>みなす</a:t>
            </a:r>
            <a:endParaRPr lang="en-US" altLang="ja-JP" dirty="0" smtClean="0"/>
          </a:p>
          <a:p>
            <a:pPr lvl="1"/>
            <a:r>
              <a:rPr lang="ja-JP" altLang="en-US" dirty="0"/>
              <a:t>差分の</a:t>
            </a:r>
            <a:r>
              <a:rPr lang="ja-JP" altLang="en-US" dirty="0" smtClean="0"/>
              <a:t>行数：</a:t>
            </a:r>
            <a:r>
              <a:rPr lang="en-US" altLang="ja-JP" dirty="0"/>
              <a:t/>
            </a:r>
            <a:br>
              <a:rPr lang="en-US" altLang="ja-JP" dirty="0"/>
            </a:br>
            <a:r>
              <a:rPr lang="ja-JP" altLang="en-US" dirty="0" smtClean="0"/>
              <a:t>行の追加と削除で表現した，ファイル間の差異</a:t>
            </a:r>
            <a:endParaRPr lang="en-US" altLang="ja-JP" dirty="0" smtClean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B09323-409F-4A5C-B20A-B98467B24366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4" name="角丸四角形 3"/>
          <p:cNvSpPr/>
          <p:nvPr/>
        </p:nvSpPr>
        <p:spPr>
          <a:xfrm>
            <a:off x="1835696" y="1556792"/>
            <a:ext cx="6984776" cy="10801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3200" dirty="0" smtClean="0"/>
              <a:t>派生</a:t>
            </a:r>
            <a:r>
              <a:rPr lang="ja-JP" altLang="en-US" sz="3200" dirty="0"/>
              <a:t>関係があるファイル間の差分</a:t>
            </a:r>
            <a:r>
              <a:rPr lang="ja-JP" altLang="en-US" sz="3200" dirty="0" smtClean="0"/>
              <a:t>の</a:t>
            </a:r>
            <a:r>
              <a:rPr lang="en-US" altLang="ja-JP" sz="3200" dirty="0" smtClean="0"/>
              <a:t/>
            </a:r>
            <a:br>
              <a:rPr lang="en-US" altLang="ja-JP" sz="3200" dirty="0" smtClean="0"/>
            </a:br>
            <a:r>
              <a:rPr lang="ja-JP" altLang="en-US" sz="3200" dirty="0" smtClean="0"/>
              <a:t>行数は，他</a:t>
            </a:r>
            <a:r>
              <a:rPr lang="ja-JP" altLang="en-US" sz="3200" dirty="0"/>
              <a:t>のファイル間と比べ</a:t>
            </a:r>
            <a:r>
              <a:rPr lang="ja-JP" altLang="en-US" sz="3200" dirty="0" smtClean="0"/>
              <a:t>小さい</a:t>
            </a:r>
            <a:endParaRPr kumimoji="1" lang="ja-JP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995807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el-CoolMetal-white_COLORS2">
  <a:themeElements>
    <a:clrScheme name="t-kanda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C00000"/>
      </a:accent4>
      <a:accent5>
        <a:srgbClr val="FFC000"/>
      </a:accent5>
      <a:accent6>
        <a:srgbClr val="00B050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Sel-CoolMetal-white_COLORS2</Template>
  <TotalTime>6303</TotalTime>
  <Words>1190</Words>
  <Application>Microsoft Office PowerPoint</Application>
  <PresentationFormat>画面に合わせる (4:3)</PresentationFormat>
  <Paragraphs>363</Paragraphs>
  <Slides>32</Slides>
  <Notes>7</Notes>
  <HiddenSlides>8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32</vt:i4>
      </vt:variant>
    </vt:vector>
  </HeadingPairs>
  <TitlesOfParts>
    <vt:vector size="33" baseType="lpstr">
      <vt:lpstr>Sel-CoolMetal-white_COLORS2</vt:lpstr>
      <vt:lpstr>ソースファイルの派生関係の自動抽出</vt:lpstr>
      <vt:lpstr>派生ソフトウェア</vt:lpstr>
      <vt:lpstr>ソフトウェアの選択</vt:lpstr>
      <vt:lpstr>本研究の目的</vt:lpstr>
      <vt:lpstr>派生ソフトウェアとソースコードの類似</vt:lpstr>
      <vt:lpstr>ソースコードの類似関係に 関連する研究</vt:lpstr>
      <vt:lpstr>類似するソースファイルの比較</vt:lpstr>
      <vt:lpstr>比較回数の削減</vt:lpstr>
      <vt:lpstr>派生関係の抽出</vt:lpstr>
      <vt:lpstr>差分の重複</vt:lpstr>
      <vt:lpstr>差分の重複の回避</vt:lpstr>
      <vt:lpstr>最小全域木</vt:lpstr>
      <vt:lpstr>比較の始点</vt:lpstr>
      <vt:lpstr>解析手順</vt:lpstr>
      <vt:lpstr>差分の計算</vt:lpstr>
      <vt:lpstr>最小全域木の構築(Prim法)</vt:lpstr>
      <vt:lpstr>始点の選定</vt:lpstr>
      <vt:lpstr>ケーススタディ</vt:lpstr>
      <vt:lpstr>ArgoUML – CrUML.java</vt:lpstr>
      <vt:lpstr>ArgoUML – CollaborationsHelper.java</vt:lpstr>
      <vt:lpstr>置き換えの発生(1/3)</vt:lpstr>
      <vt:lpstr>置き換えの発生(2/3)</vt:lpstr>
      <vt:lpstr>置き換えの発生(3/3)</vt:lpstr>
      <vt:lpstr>まとめ</vt:lpstr>
      <vt:lpstr>非表示スライド</vt:lpstr>
      <vt:lpstr>ケーススタディ：単一バージョン</vt:lpstr>
      <vt:lpstr>OpenHealthManager</vt:lpstr>
      <vt:lpstr>複数のファイルに対する同様な変更</vt:lpstr>
      <vt:lpstr>昔の</vt:lpstr>
      <vt:lpstr>ソフトウェアの選択</vt:lpstr>
      <vt:lpstr>コードの類似関係に関連する研究</vt:lpstr>
      <vt:lpstr>ケーススタディの考察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t-kanda</dc:creator>
  <cp:lastModifiedBy>t-kanda</cp:lastModifiedBy>
  <cp:revision>108</cp:revision>
  <cp:lastPrinted>2012-10-31T07:42:58Z</cp:lastPrinted>
  <dcterms:created xsi:type="dcterms:W3CDTF">2012-10-09T06:27:26Z</dcterms:created>
  <dcterms:modified xsi:type="dcterms:W3CDTF">2012-10-31T09:29:29Z</dcterms:modified>
</cp:coreProperties>
</file>