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82" r:id="rId14"/>
    <p:sldId id="283" r:id="rId15"/>
    <p:sldId id="271" r:id="rId16"/>
    <p:sldId id="286" r:id="rId17"/>
    <p:sldId id="274" r:id="rId18"/>
    <p:sldId id="275" r:id="rId19"/>
    <p:sldId id="276" r:id="rId20"/>
    <p:sldId id="277" r:id="rId21"/>
    <p:sldId id="281" r:id="rId22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65591" autoAdjust="0"/>
  </p:normalViewPr>
  <p:slideViewPr>
    <p:cSldViewPr>
      <p:cViewPr varScale="1">
        <p:scale>
          <a:sx n="34" d="100"/>
          <a:sy n="34" d="100"/>
        </p:scale>
        <p:origin x="-1478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0A71861-CC87-4B07-B207-7B6464BDCFAA}" type="datetimeFigureOut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15E8836-4201-4423-BE33-6C33F1375A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9720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61FE173-C616-4CB5-8DB4-CB5D39B67CAA}" type="datetimeFigureOut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666161-B834-4108-A4CC-7716349B05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1283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0460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4082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650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.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6508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6508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6508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6508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0438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1120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1853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109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049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630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34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929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59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778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7491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415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8741E-DFAF-4FA6-8E29-1D81C8846AB9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984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pic>
        <p:nvPicPr>
          <p:cNvPr id="9" name="Picture 20" descr="sel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altLang="ja-JP" sz="1200" b="1" i="1">
                <a:solidFill>
                  <a:schemeClr val="accent2"/>
                </a:solidFill>
              </a:rPr>
              <a:t>Department of Computer Science, </a:t>
            </a:r>
          </a:p>
          <a:p>
            <a:pPr>
              <a:defRPr/>
            </a:pPr>
            <a:r>
              <a:rPr lang="en-US" altLang="ja-JP" sz="1200" b="1" i="1">
                <a:solidFill>
                  <a:schemeClr val="accent2"/>
                </a:solidFill>
              </a:rPr>
              <a:t>Graduate School of Information Science &amp; Technology,</a:t>
            </a:r>
          </a:p>
          <a:p>
            <a:pPr>
              <a:defRPr/>
            </a:pPr>
            <a:r>
              <a:rPr lang="en-US" altLang="ja-JP" sz="1200" b="1" i="1">
                <a:solidFill>
                  <a:schemeClr val="accent2"/>
                </a:solidFill>
              </a:rPr>
              <a:t>Osaka University</a:t>
            </a: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5781675" cy="1943100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2376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13" name="Rectangle 35"/>
          <p:cNvSpPr>
            <a:spLocks noGrp="1" noChangeArrowheads="1"/>
          </p:cNvSpPr>
          <p:nvPr>
            <p:ph type="dt" sz="half" idx="10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67DD7A0-45D0-4C29-AF27-D74E3DA82322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14" name="Rectangle 36"/>
          <p:cNvSpPr>
            <a:spLocks noGrp="1" noChangeArrowheads="1"/>
          </p:cNvSpPr>
          <p:nvPr>
            <p:ph type="ftr" sz="quarter" idx="11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5" name="Rectangle 3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7625" y="6500813"/>
            <a:ext cx="1225550" cy="287337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fld id="{D485B4E3-767A-4B23-837F-0F4F59A438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3664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A83E1-3978-4FD1-8DBA-9A3DBAAE4882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7804C-205E-49BD-967E-47C7EBDB17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401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0050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80150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726A8-1BA4-4649-9B0B-0EBD4ABFB3D6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1E5ED-6FDD-4D1B-9C6D-C35FAA99CA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179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2AA53-F4CD-4739-86AE-A2306BACC2AF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59788" y="6500813"/>
            <a:ext cx="550862" cy="2730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BEE14-F42D-4323-95D6-3F5004C6D8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139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7476F-6B0F-4809-95F1-8E6F0F6A5F11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2B4DE-EAAE-4E07-93D0-060D015D300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298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BA7C4-E073-4EA1-BF94-8B3611197546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ED760-BC77-476C-B0A2-13E37BFF00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851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8A849-ED0D-4935-B87D-10DE9E78004E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9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DF674-1DDE-4E01-8171-DC9F135466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272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CD6E7-1CE9-435B-9485-6D8A9A64501C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711F0-ADAE-437F-B598-87019931EC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6993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F0F47-9095-4C03-92E0-4CB3754E2D1B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EC514-9B3C-4090-8ED4-6088D635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784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F3AEF-D92B-419F-8321-C7380C2066D9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06D7E-0A8D-4D35-92C5-712BC50721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66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D38A7-45A7-4E05-9713-0F987A211FF0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055A4-0CD9-4EEC-9959-76989778D2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29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980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12875"/>
            <a:ext cx="8569325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32" name="Picture 38" descr="sel-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altLang="ja-JP" sz="1000" b="1" i="1">
                <a:solidFill>
                  <a:schemeClr val="accent2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215063"/>
            <a:ext cx="56165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215063"/>
            <a:ext cx="1414462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40C12C96-9F06-4FC7-8050-84309F4C10F7}" type="datetime1">
              <a:rPr lang="ja-JP" altLang="en-US"/>
              <a:pPr>
                <a:defRPr/>
              </a:pPr>
              <a:t>2012/11/5</a:t>
            </a:fld>
            <a:endParaRPr lang="ja-JP" alt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491288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pPr>
              <a:defRPr/>
            </a:pPr>
            <a:fld id="{0F95134B-57FE-4688-8680-4C80C7DCE2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68" r:id="rId1"/>
    <p:sldLayoutId id="2147484969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9552" y="1125538"/>
            <a:ext cx="7028135" cy="1943100"/>
          </a:xfrm>
        </p:spPr>
        <p:txBody>
          <a:bodyPr>
            <a:noAutofit/>
          </a:bodyPr>
          <a:lstStyle/>
          <a:p>
            <a:r>
              <a:rPr lang="en-US" altLang="ja-JP" sz="3600" dirty="0"/>
              <a:t>A clone detection approach 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>for </a:t>
            </a:r>
            <a:r>
              <a:rPr lang="en-US" altLang="ja-JP" sz="3600" dirty="0"/>
              <a:t>a collection of similar 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>large-scale software </a:t>
            </a:r>
            <a:r>
              <a:rPr lang="en-US" altLang="ja-JP" sz="3600" dirty="0"/>
              <a:t>products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-1332656" y="4077072"/>
            <a:ext cx="7992888" cy="1752600"/>
          </a:xfrm>
        </p:spPr>
        <p:txBody>
          <a:bodyPr>
            <a:normAutofit/>
          </a:bodyPr>
          <a:lstStyle/>
          <a:p>
            <a:pPr algn="r"/>
            <a:r>
              <a:rPr lang="en-US" altLang="ja-JP" sz="2400" u="sng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Eunjong</a:t>
            </a:r>
            <a:r>
              <a:rPr lang="en-US" altLang="ja-JP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ja-JP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Choi†</a:t>
            </a: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altLang="ja-JP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Norihiro</a:t>
            </a: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Yoshida‡,</a:t>
            </a:r>
            <a:b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ja-JP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Yoshiki</a:t>
            </a: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Higo†, </a:t>
            </a:r>
            <a:r>
              <a:rPr lang="en-US" altLang="ja-JP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Katsuro</a:t>
            </a: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Inoue†</a:t>
            </a:r>
          </a:p>
          <a:p>
            <a:pPr algn="r"/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†Osaka </a:t>
            </a: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University</a:t>
            </a: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‡Nara Institute of Science and </a:t>
            </a: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Technology</a:t>
            </a:r>
            <a:endParaRPr lang="ja-JP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endParaRPr kumimoji="1" lang="ja-JP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56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Step1. Calculate </a:t>
            </a:r>
            <a:r>
              <a:rPr lang="en-US" altLang="ja-JP" dirty="0"/>
              <a:t>MD5 </a:t>
            </a:r>
            <a:r>
              <a:rPr lang="en-US" altLang="ja-JP" dirty="0" smtClean="0"/>
              <a:t>Hash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Creates MD5 </a:t>
            </a:r>
            <a:r>
              <a:rPr lang="en-US" altLang="ja-JP" dirty="0"/>
              <a:t>hash value of input </a:t>
            </a:r>
            <a:r>
              <a:rPr lang="en-US" altLang="ja-JP" dirty="0" smtClean="0"/>
              <a:t>files</a:t>
            </a:r>
          </a:p>
          <a:p>
            <a:pPr lvl="1"/>
            <a:r>
              <a:rPr lang="en-US" altLang="ja-JP" dirty="0" smtClean="0"/>
              <a:t>MD5 hash </a:t>
            </a:r>
            <a:r>
              <a:rPr lang="en-US" altLang="ja-JP" dirty="0"/>
              <a:t>does not require any large substitution </a:t>
            </a:r>
            <a:r>
              <a:rPr lang="en-US" altLang="ja-JP" dirty="0" smtClean="0"/>
              <a:t>tables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11" name="右矢印 10"/>
          <p:cNvSpPr/>
          <p:nvPr/>
        </p:nvSpPr>
        <p:spPr>
          <a:xfrm>
            <a:off x="3419872" y="4437112"/>
            <a:ext cx="1944216" cy="72008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/>
          <p:cNvGrpSpPr/>
          <p:nvPr/>
        </p:nvGrpSpPr>
        <p:grpSpPr>
          <a:xfrm>
            <a:off x="5652120" y="3578326"/>
            <a:ext cx="2323483" cy="2437144"/>
            <a:chOff x="-1188640" y="4065357"/>
            <a:chExt cx="1008112" cy="1175558"/>
          </a:xfrm>
          <a:solidFill>
            <a:schemeClr val="bg1"/>
          </a:solidFill>
        </p:grpSpPr>
        <p:sp>
          <p:nvSpPr>
            <p:cNvPr id="17" name="フローチャート: 処理 16"/>
            <p:cNvSpPr/>
            <p:nvPr/>
          </p:nvSpPr>
          <p:spPr>
            <a:xfrm>
              <a:off x="-1044624" y="4065357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ローチャート: 処理 17"/>
            <p:cNvSpPr/>
            <p:nvPr/>
          </p:nvSpPr>
          <p:spPr>
            <a:xfrm>
              <a:off x="-1116632" y="4137365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フローチャート: 処理 18"/>
            <p:cNvSpPr/>
            <p:nvPr/>
          </p:nvSpPr>
          <p:spPr>
            <a:xfrm>
              <a:off x="-1188640" y="4221088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Ce9e187434e35746abf2</a:t>
              </a: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C9ad2</a:t>
              </a: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A77bdd2</a:t>
              </a: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7ed90608d1</a:t>
              </a: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2622448</a:t>
              </a: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97ccd1164dc3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907976" y="3584144"/>
            <a:ext cx="2323483" cy="2437144"/>
            <a:chOff x="-1188640" y="4065357"/>
            <a:chExt cx="1008112" cy="1175558"/>
          </a:xfrm>
          <a:solidFill>
            <a:schemeClr val="bg1"/>
          </a:solidFill>
        </p:grpSpPr>
        <p:sp>
          <p:nvSpPr>
            <p:cNvPr id="21" name="フローチャート: 処理 20"/>
            <p:cNvSpPr/>
            <p:nvPr/>
          </p:nvSpPr>
          <p:spPr>
            <a:xfrm>
              <a:off x="-1044624" y="4065357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フローチャート: 処理 21"/>
            <p:cNvSpPr/>
            <p:nvPr/>
          </p:nvSpPr>
          <p:spPr>
            <a:xfrm>
              <a:off x="-1116632" y="4137365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フローチャート: 処理 22"/>
            <p:cNvSpPr/>
            <p:nvPr/>
          </p:nvSpPr>
          <p:spPr>
            <a:xfrm>
              <a:off x="-1188640" y="4221088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--------</a:t>
              </a:r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------------</a:t>
              </a: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-----</a:t>
              </a: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------</a:t>
              </a: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--------</a:t>
              </a: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-----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  <a:p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rPr>
                <a:t>----------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3635896" y="4551511"/>
            <a:ext cx="13951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/>
              <a:t>Calculate </a:t>
            </a:r>
            <a:endParaRPr lang="ja-JP" altLang="en-US" sz="2400" dirty="0"/>
          </a:p>
        </p:txBody>
      </p:sp>
      <p:sp>
        <p:nvSpPr>
          <p:cNvPr id="25" name="角丸四角形吹き出し 24"/>
          <p:cNvSpPr/>
          <p:nvPr/>
        </p:nvSpPr>
        <p:spPr>
          <a:xfrm>
            <a:off x="6813860" y="2708920"/>
            <a:ext cx="2078620" cy="792088"/>
          </a:xfrm>
          <a:prstGeom prst="wedgeRoundRectCallout">
            <a:avLst>
              <a:gd name="adj1" fmla="val -72883"/>
              <a:gd name="adj2" fmla="val 120221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MD5 Hash</a:t>
            </a:r>
            <a:endParaRPr lang="en-US" altLang="ja-JP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67544" y="6237312"/>
            <a:ext cx="273173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dirty="0" smtClean="0">
                <a:cs typeface="Arial" pitchFamily="34" charset="0"/>
              </a:rPr>
              <a:t>Source Files</a:t>
            </a:r>
            <a:endParaRPr lang="ja-JP" altLang="en-US" sz="2400" dirty="0">
              <a:cs typeface="Arial" pitchFamily="34" charset="0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296646" y="6237312"/>
            <a:ext cx="273173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dirty="0" smtClean="0">
                <a:cs typeface="Arial" pitchFamily="34" charset="0"/>
              </a:rPr>
              <a:t>Source Files</a:t>
            </a:r>
            <a:endParaRPr lang="ja-JP" altLang="en-US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5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-27384"/>
            <a:ext cx="8820472" cy="1143000"/>
          </a:xfrm>
        </p:spPr>
        <p:txBody>
          <a:bodyPr>
            <a:normAutofit/>
          </a:bodyPr>
          <a:lstStyle/>
          <a:p>
            <a:r>
              <a:rPr lang="en-US" altLang="ja-JP" sz="3200" dirty="0" smtClean="0"/>
              <a:t>Step2. </a:t>
            </a:r>
            <a:r>
              <a:rPr lang="en-US" altLang="ja-JP" sz="3200" dirty="0" smtClean="0">
                <a:cs typeface="Arial" pitchFamily="34" charset="0"/>
              </a:rPr>
              <a:t>Prepare Input Files for </a:t>
            </a:r>
            <a:r>
              <a:rPr lang="en-US" altLang="ja-JP" sz="3200" dirty="0" err="1" smtClean="0">
                <a:cs typeface="Arial" pitchFamily="34" charset="0"/>
              </a:rPr>
              <a:t>CCFinder</a:t>
            </a:r>
            <a:r>
              <a:rPr lang="en-US" altLang="ja-JP" sz="3200" dirty="0" smtClean="0">
                <a:cs typeface="Arial" pitchFamily="34" charset="0"/>
              </a:rPr>
              <a:t> (1/2)</a:t>
            </a:r>
            <a:endParaRPr kumimoji="1" lang="ja-JP" altLang="en-US" sz="3200" dirty="0"/>
          </a:p>
        </p:txBody>
      </p:sp>
      <p:sp>
        <p:nvSpPr>
          <p:cNvPr id="4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6594" y="1431268"/>
            <a:ext cx="8827406" cy="4525963"/>
          </a:xfrm>
        </p:spPr>
        <p:txBody>
          <a:bodyPr/>
          <a:lstStyle/>
          <a:p>
            <a:r>
              <a:rPr lang="en-US" altLang="ja-JP" dirty="0" smtClean="0">
                <a:cs typeface="Arial" pitchFamily="34" charset="0"/>
              </a:rPr>
              <a:t>Detect identical file sets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89" name="角丸四角形 88"/>
          <p:cNvSpPr>
            <a:spLocks noChangeAspect="1"/>
          </p:cNvSpPr>
          <p:nvPr/>
        </p:nvSpPr>
        <p:spPr>
          <a:xfrm>
            <a:off x="550055" y="2231497"/>
            <a:ext cx="3579677" cy="163525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92" name="フローチャート: 処理 91"/>
          <p:cNvSpPr/>
          <p:nvPr/>
        </p:nvSpPr>
        <p:spPr>
          <a:xfrm>
            <a:off x="1855631" y="2389881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0cc</a:t>
            </a:r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5" name="フローチャート: 処理 94"/>
          <p:cNvSpPr/>
          <p:nvPr/>
        </p:nvSpPr>
        <p:spPr>
          <a:xfrm>
            <a:off x="693271" y="2389881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0cc</a:t>
            </a:r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8" name="フローチャート: 処理 97"/>
          <p:cNvSpPr/>
          <p:nvPr/>
        </p:nvSpPr>
        <p:spPr>
          <a:xfrm>
            <a:off x="2970468" y="2389884"/>
            <a:ext cx="914124" cy="97045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0cc</a:t>
            </a:r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943076" y="3423054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2095204" y="3441637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A2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3295030" y="3441637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A3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19" name="角丸四角形 18"/>
          <p:cNvSpPr>
            <a:spLocks noChangeAspect="1"/>
          </p:cNvSpPr>
          <p:nvPr/>
        </p:nvSpPr>
        <p:spPr>
          <a:xfrm>
            <a:off x="4826805" y="2122109"/>
            <a:ext cx="3579677" cy="33843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2" name="正方形/長方形 41"/>
          <p:cNvSpPr/>
          <p:nvPr/>
        </p:nvSpPr>
        <p:spPr>
          <a:xfrm>
            <a:off x="5578218" y="3355537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060248" y="3355537"/>
            <a:ext cx="444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35" name="フローチャート: 処理 34"/>
          <p:cNvSpPr/>
          <p:nvPr/>
        </p:nvSpPr>
        <p:spPr>
          <a:xfrm>
            <a:off x="5302749" y="2347425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175</a:t>
            </a:r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0" name="フローチャート: 処理 49"/>
          <p:cNvSpPr/>
          <p:nvPr/>
        </p:nvSpPr>
        <p:spPr>
          <a:xfrm>
            <a:off x="6793002" y="2347425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A9</a:t>
            </a:r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51720" y="4442819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132" name="角丸四角形 131"/>
          <p:cNvSpPr>
            <a:spLocks noChangeAspect="1"/>
          </p:cNvSpPr>
          <p:nvPr/>
        </p:nvSpPr>
        <p:spPr>
          <a:xfrm>
            <a:off x="539552" y="4154786"/>
            <a:ext cx="3579677" cy="156407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43" name="フローチャート: 処理 142"/>
          <p:cNvSpPr/>
          <p:nvPr/>
        </p:nvSpPr>
        <p:spPr>
          <a:xfrm>
            <a:off x="1845128" y="4313171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be05</a:t>
            </a:r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1" name="フローチャート: 処理 140"/>
          <p:cNvSpPr/>
          <p:nvPr/>
        </p:nvSpPr>
        <p:spPr>
          <a:xfrm>
            <a:off x="682768" y="4313171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be05</a:t>
            </a:r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2022103" y="5971473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2066539" y="5291916"/>
            <a:ext cx="426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B2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890101" y="5301208"/>
            <a:ext cx="426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7812360" y="2173310"/>
            <a:ext cx="1080120" cy="875815"/>
          </a:xfrm>
          <a:prstGeom prst="wedgeRoundRectCallout">
            <a:avLst>
              <a:gd name="adj1" fmla="val -81466"/>
              <a:gd name="adj2" fmla="val 13640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MD5 Hash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227600" y="3828734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A</a:t>
            </a:r>
            <a:endParaRPr lang="ja-JP" altLang="en-US" dirty="0">
              <a:cs typeface="Arial" pitchFamily="34" charset="0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1187624" y="5661248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B</a:t>
            </a:r>
            <a:endParaRPr lang="ja-JP" altLang="en-US" dirty="0">
              <a:cs typeface="Arial" pitchFamily="34" charset="0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974025" y="6351711"/>
            <a:ext cx="273173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cs typeface="Arial" pitchFamily="34" charset="0"/>
              </a:rPr>
              <a:t>Identical File Sets</a:t>
            </a:r>
            <a:endParaRPr lang="ja-JP" altLang="en-US" sz="2000" b="1" dirty="0">
              <a:cs typeface="Arial" pitchFamily="34" charset="0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084738" y="5999707"/>
            <a:ext cx="322488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cs typeface="Arial" pitchFamily="34" charset="0"/>
              </a:rPr>
              <a:t>Input Files for </a:t>
            </a:r>
            <a:r>
              <a:rPr lang="en-US" altLang="ja-JP" sz="2000" b="1" dirty="0" err="1" smtClean="0">
                <a:cs typeface="Arial" pitchFamily="34" charset="0"/>
              </a:rPr>
              <a:t>CCFinder</a:t>
            </a:r>
            <a:endParaRPr lang="ja-JP" altLang="en-US" sz="20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7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19" name="角丸四角形 18"/>
          <p:cNvSpPr>
            <a:spLocks noChangeAspect="1"/>
          </p:cNvSpPr>
          <p:nvPr/>
        </p:nvSpPr>
        <p:spPr>
          <a:xfrm>
            <a:off x="3284031" y="2122109"/>
            <a:ext cx="5104393" cy="35967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2" name="正方形/長方形 41"/>
          <p:cNvSpPr/>
          <p:nvPr/>
        </p:nvSpPr>
        <p:spPr>
          <a:xfrm>
            <a:off x="5578218" y="3355537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060248" y="3355537"/>
            <a:ext cx="444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35" name="フローチャート: 処理 34"/>
          <p:cNvSpPr/>
          <p:nvPr/>
        </p:nvSpPr>
        <p:spPr>
          <a:xfrm>
            <a:off x="5302749" y="2347425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175</a:t>
            </a:r>
            <a:endParaRPr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0" name="フローチャート: 処理 49"/>
          <p:cNvSpPr/>
          <p:nvPr/>
        </p:nvSpPr>
        <p:spPr>
          <a:xfrm>
            <a:off x="6793002" y="2347425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A9</a:t>
            </a:r>
            <a:endParaRPr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51720" y="4442819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132" name="角丸四角形 131"/>
          <p:cNvSpPr>
            <a:spLocks noChangeAspect="1"/>
          </p:cNvSpPr>
          <p:nvPr/>
        </p:nvSpPr>
        <p:spPr>
          <a:xfrm>
            <a:off x="1043608" y="4154786"/>
            <a:ext cx="3579677" cy="156407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5" name="グループ化 4"/>
          <p:cNvGrpSpPr/>
          <p:nvPr/>
        </p:nvGrpSpPr>
        <p:grpSpPr>
          <a:xfrm>
            <a:off x="2279492" y="4313171"/>
            <a:ext cx="2076484" cy="1357369"/>
            <a:chOff x="682768" y="4313171"/>
            <a:chExt cx="2076484" cy="1357369"/>
          </a:xfrm>
        </p:grpSpPr>
        <p:sp>
          <p:nvSpPr>
            <p:cNvPr id="143" name="フローチャート: 処理 142"/>
            <p:cNvSpPr/>
            <p:nvPr/>
          </p:nvSpPr>
          <p:spPr>
            <a:xfrm>
              <a:off x="1845128" y="431317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be05</a:t>
              </a:r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41" name="フローチャート: 処理 140"/>
            <p:cNvSpPr/>
            <p:nvPr/>
          </p:nvSpPr>
          <p:spPr>
            <a:xfrm>
              <a:off x="682768" y="431317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be05</a:t>
              </a:r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066539" y="5291916"/>
              <a:ext cx="4267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B2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890101" y="5301208"/>
              <a:ext cx="4267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</p:grpSp>
      <p:sp>
        <p:nvSpPr>
          <p:cNvPr id="41" name="テキスト ボックス 40"/>
          <p:cNvSpPr txBox="1"/>
          <p:nvPr/>
        </p:nvSpPr>
        <p:spPr>
          <a:xfrm>
            <a:off x="2022103" y="5971473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1227600" y="3828734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A</a:t>
            </a:r>
            <a:endParaRPr lang="ja-JP" altLang="en-US" dirty="0">
              <a:cs typeface="Arial" pitchFamily="34" charset="0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187624" y="5661248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B</a:t>
            </a:r>
            <a:endParaRPr lang="ja-JP" altLang="en-US" dirty="0">
              <a:cs typeface="Arial" pitchFamily="34" charset="0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974025" y="6351711"/>
            <a:ext cx="273173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cs typeface="Arial" pitchFamily="34" charset="0"/>
              </a:rPr>
              <a:t>Identical File Sets</a:t>
            </a:r>
            <a:endParaRPr lang="ja-JP" altLang="en-US" sz="2000" b="1" dirty="0">
              <a:cs typeface="Arial" pitchFamily="34" charset="0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084738" y="5999707"/>
            <a:ext cx="322488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cs typeface="Arial" pitchFamily="34" charset="0"/>
              </a:rPr>
              <a:t>Input Files for </a:t>
            </a:r>
            <a:r>
              <a:rPr lang="en-US" altLang="ja-JP" sz="2000" b="1" dirty="0" err="1" smtClean="0">
                <a:cs typeface="Arial" pitchFamily="34" charset="0"/>
              </a:rPr>
              <a:t>CCFinder</a:t>
            </a:r>
            <a:endParaRPr lang="ja-JP" altLang="en-US" sz="2000" b="1" dirty="0">
              <a:cs typeface="Arial" pitchFamily="34" charset="0"/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971600" y="2231497"/>
            <a:ext cx="3579677" cy="1635258"/>
            <a:chOff x="550055" y="2231497"/>
            <a:chExt cx="3579677" cy="1635258"/>
          </a:xfrm>
        </p:grpSpPr>
        <p:sp>
          <p:nvSpPr>
            <p:cNvPr id="53" name="角丸四角形 52"/>
            <p:cNvSpPr>
              <a:spLocks noChangeAspect="1"/>
            </p:cNvSpPr>
            <p:nvPr/>
          </p:nvSpPr>
          <p:spPr>
            <a:xfrm>
              <a:off x="550055" y="2231497"/>
              <a:ext cx="3579677" cy="1635258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6" name="フローチャート: 処理 55"/>
            <p:cNvSpPr/>
            <p:nvPr/>
          </p:nvSpPr>
          <p:spPr>
            <a:xfrm>
              <a:off x="1855631" y="238988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0cc</a:t>
              </a:r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8" name="フローチャート: 処理 57"/>
            <p:cNvSpPr/>
            <p:nvPr/>
          </p:nvSpPr>
          <p:spPr>
            <a:xfrm>
              <a:off x="693271" y="238988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0cc</a:t>
              </a:r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9" name="フローチャート: 処理 58"/>
            <p:cNvSpPr/>
            <p:nvPr/>
          </p:nvSpPr>
          <p:spPr>
            <a:xfrm>
              <a:off x="2970468" y="2389884"/>
              <a:ext cx="914124" cy="970458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0cc</a:t>
              </a:r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943076" y="3423054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2095204" y="3441637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A2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3295030" y="3441637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A3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</p:grpSp>
      <p:sp>
        <p:nvSpPr>
          <p:cNvPr id="63" name="角丸四角形 62"/>
          <p:cNvSpPr>
            <a:spLocks noChangeAspect="1"/>
          </p:cNvSpPr>
          <p:nvPr/>
        </p:nvSpPr>
        <p:spPr>
          <a:xfrm>
            <a:off x="3275856" y="2136500"/>
            <a:ext cx="5104393" cy="35967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2" name="タイトル 1"/>
          <p:cNvSpPr>
            <a:spLocks noGrp="1"/>
          </p:cNvSpPr>
          <p:nvPr>
            <p:ph type="title"/>
          </p:nvPr>
        </p:nvSpPr>
        <p:spPr>
          <a:xfrm>
            <a:off x="323528" y="-27384"/>
            <a:ext cx="8820472" cy="1143000"/>
          </a:xfrm>
        </p:spPr>
        <p:txBody>
          <a:bodyPr>
            <a:normAutofit/>
          </a:bodyPr>
          <a:lstStyle/>
          <a:p>
            <a:r>
              <a:rPr lang="en-US" altLang="ja-JP" sz="3200" dirty="0" smtClean="0"/>
              <a:t>Step2. </a:t>
            </a:r>
            <a:r>
              <a:rPr lang="en-US" altLang="ja-JP" sz="3200" dirty="0">
                <a:cs typeface="Arial" pitchFamily="34" charset="0"/>
              </a:rPr>
              <a:t>Prepare Input Files for </a:t>
            </a:r>
            <a:r>
              <a:rPr lang="en-US" altLang="ja-JP" sz="3200" dirty="0" err="1">
                <a:cs typeface="Arial" pitchFamily="34" charset="0"/>
              </a:rPr>
              <a:t>CCFinder</a:t>
            </a:r>
            <a:r>
              <a:rPr lang="en-US" altLang="ja-JP" sz="3200" dirty="0">
                <a:cs typeface="Arial" pitchFamily="34" charset="0"/>
              </a:rPr>
              <a:t> </a:t>
            </a:r>
            <a:r>
              <a:rPr lang="en-US" altLang="ja-JP" sz="3200" dirty="0" smtClean="0">
                <a:cs typeface="Arial" pitchFamily="34" charset="0"/>
              </a:rPr>
              <a:t>(2/2)</a:t>
            </a:r>
            <a:endParaRPr kumimoji="1" lang="ja-JP" altLang="en-US" sz="3200" dirty="0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>
                <a:cs typeface="Arial" pitchFamily="34" charset="0"/>
              </a:rPr>
              <a:t>Prepare </a:t>
            </a:r>
            <a:r>
              <a:rPr lang="en-US" altLang="ja-JP" dirty="0" smtClean="0">
                <a:cs typeface="Arial" pitchFamily="34" charset="0"/>
              </a:rPr>
              <a:t>Input </a:t>
            </a:r>
            <a:r>
              <a:rPr lang="en-US" altLang="ja-JP" dirty="0">
                <a:cs typeface="Arial" pitchFamily="34" charset="0"/>
              </a:rPr>
              <a:t>Files for </a:t>
            </a:r>
            <a:r>
              <a:rPr lang="en-US" altLang="ja-JP" dirty="0" err="1">
                <a:cs typeface="Arial" pitchFamily="34" charset="0"/>
              </a:rPr>
              <a:t>CCFinder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640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Step3. </a:t>
            </a:r>
            <a:r>
              <a:rPr lang="en-US" altLang="ja-JP" dirty="0">
                <a:cs typeface="Arial" pitchFamily="34" charset="0"/>
              </a:rPr>
              <a:t>Detect Code Clones</a:t>
            </a:r>
            <a:endParaRPr kumimoji="1" lang="ja-JP" altLang="en-US" dirty="0"/>
          </a:p>
        </p:txBody>
      </p:sp>
      <p:sp>
        <p:nvSpPr>
          <p:cNvPr id="4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9011344" cy="4525963"/>
          </a:xfrm>
        </p:spPr>
        <p:txBody>
          <a:bodyPr/>
          <a:lstStyle/>
          <a:p>
            <a:r>
              <a:rPr lang="en-US" altLang="ja-JP" dirty="0"/>
              <a:t>Use </a:t>
            </a:r>
            <a:r>
              <a:rPr lang="en-US" altLang="ja-JP" dirty="0" err="1"/>
              <a:t>CCFinder</a:t>
            </a:r>
            <a:r>
              <a:rPr lang="en-US" altLang="ja-JP" dirty="0"/>
              <a:t> to detect code </a:t>
            </a:r>
            <a:r>
              <a:rPr lang="en-US" altLang="ja-JP" dirty="0" smtClean="0"/>
              <a:t>clones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19" name="角丸四角形 18"/>
          <p:cNvSpPr>
            <a:spLocks noChangeAspect="1"/>
          </p:cNvSpPr>
          <p:nvPr/>
        </p:nvSpPr>
        <p:spPr>
          <a:xfrm>
            <a:off x="3284031" y="2122109"/>
            <a:ext cx="5104393" cy="35967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2" name="正方形/長方形 41"/>
          <p:cNvSpPr/>
          <p:nvPr/>
        </p:nvSpPr>
        <p:spPr>
          <a:xfrm>
            <a:off x="5578218" y="3355537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060248" y="3355537"/>
            <a:ext cx="444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35" name="フローチャート: 処理 34"/>
          <p:cNvSpPr/>
          <p:nvPr/>
        </p:nvSpPr>
        <p:spPr>
          <a:xfrm>
            <a:off x="5302749" y="2347425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0" name="フローチャート: 処理 49"/>
          <p:cNvSpPr/>
          <p:nvPr/>
        </p:nvSpPr>
        <p:spPr>
          <a:xfrm>
            <a:off x="6793002" y="2347425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51720" y="4442819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132" name="角丸四角形 131"/>
          <p:cNvSpPr>
            <a:spLocks noChangeAspect="1"/>
          </p:cNvSpPr>
          <p:nvPr/>
        </p:nvSpPr>
        <p:spPr>
          <a:xfrm>
            <a:off x="1043608" y="4154786"/>
            <a:ext cx="3579677" cy="156407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5" name="グループ化 4"/>
          <p:cNvGrpSpPr/>
          <p:nvPr/>
        </p:nvGrpSpPr>
        <p:grpSpPr>
          <a:xfrm>
            <a:off x="2279492" y="4313171"/>
            <a:ext cx="2076484" cy="1357369"/>
            <a:chOff x="682768" y="4313171"/>
            <a:chExt cx="2076484" cy="1357369"/>
          </a:xfrm>
        </p:grpSpPr>
        <p:sp>
          <p:nvSpPr>
            <p:cNvPr id="143" name="フローチャート: 処理 142"/>
            <p:cNvSpPr/>
            <p:nvPr/>
          </p:nvSpPr>
          <p:spPr>
            <a:xfrm>
              <a:off x="1845128" y="431317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41" name="フローチャート: 処理 140"/>
            <p:cNvSpPr/>
            <p:nvPr/>
          </p:nvSpPr>
          <p:spPr>
            <a:xfrm>
              <a:off x="682768" y="431317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066539" y="5291916"/>
              <a:ext cx="4267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B2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890101" y="5301208"/>
              <a:ext cx="4267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</p:grpSp>
      <p:sp>
        <p:nvSpPr>
          <p:cNvPr id="38" name="フローチャート: 処理 37"/>
          <p:cNvSpPr/>
          <p:nvPr/>
        </p:nvSpPr>
        <p:spPr>
          <a:xfrm>
            <a:off x="5449293" y="2544620"/>
            <a:ext cx="679824" cy="28803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ローチャート: 処理 38"/>
          <p:cNvSpPr/>
          <p:nvPr/>
        </p:nvSpPr>
        <p:spPr>
          <a:xfrm>
            <a:off x="6883286" y="2544619"/>
            <a:ext cx="679824" cy="28803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022103" y="5971473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1227600" y="3828734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A</a:t>
            </a:r>
            <a:endParaRPr lang="ja-JP" altLang="en-US" dirty="0">
              <a:cs typeface="Arial" pitchFamily="34" charset="0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187624" y="5661248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B</a:t>
            </a:r>
            <a:endParaRPr lang="ja-JP" altLang="en-US" dirty="0">
              <a:cs typeface="Arial" pitchFamily="34" charset="0"/>
            </a:endParaRPr>
          </a:p>
        </p:txBody>
      </p:sp>
      <p:sp>
        <p:nvSpPr>
          <p:cNvPr id="55" name="フローチャート: 処理 54"/>
          <p:cNvSpPr/>
          <p:nvPr/>
        </p:nvSpPr>
        <p:spPr>
          <a:xfrm>
            <a:off x="6896179" y="2905110"/>
            <a:ext cx="679824" cy="144016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974025" y="6351711"/>
            <a:ext cx="273173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cs typeface="Arial" pitchFamily="34" charset="0"/>
              </a:rPr>
              <a:t>Identical File Sets</a:t>
            </a:r>
            <a:endParaRPr lang="ja-JP" altLang="en-US" sz="2000" b="1" dirty="0">
              <a:cs typeface="Arial" pitchFamily="34" charset="0"/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971600" y="2231497"/>
            <a:ext cx="3579677" cy="1635258"/>
            <a:chOff x="550055" y="2231497"/>
            <a:chExt cx="3579677" cy="1635258"/>
          </a:xfrm>
        </p:grpSpPr>
        <p:sp>
          <p:nvSpPr>
            <p:cNvPr id="53" name="角丸四角形 52"/>
            <p:cNvSpPr>
              <a:spLocks noChangeAspect="1"/>
            </p:cNvSpPr>
            <p:nvPr/>
          </p:nvSpPr>
          <p:spPr>
            <a:xfrm>
              <a:off x="550055" y="2231497"/>
              <a:ext cx="3579677" cy="1635258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6" name="フローチャート: 処理 55"/>
            <p:cNvSpPr/>
            <p:nvPr/>
          </p:nvSpPr>
          <p:spPr>
            <a:xfrm>
              <a:off x="1855631" y="238988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8" name="フローチャート: 処理 57"/>
            <p:cNvSpPr/>
            <p:nvPr/>
          </p:nvSpPr>
          <p:spPr>
            <a:xfrm>
              <a:off x="693271" y="238988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9" name="フローチャート: 処理 58"/>
            <p:cNvSpPr/>
            <p:nvPr/>
          </p:nvSpPr>
          <p:spPr>
            <a:xfrm>
              <a:off x="2970468" y="2389884"/>
              <a:ext cx="914124" cy="970458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943076" y="3423054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2095204" y="3441637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A2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3295030" y="3441637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A3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</p:grpSp>
      <p:sp>
        <p:nvSpPr>
          <p:cNvPr id="63" name="角丸四角形 62"/>
          <p:cNvSpPr>
            <a:spLocks noChangeAspect="1"/>
          </p:cNvSpPr>
          <p:nvPr/>
        </p:nvSpPr>
        <p:spPr>
          <a:xfrm>
            <a:off x="3275856" y="2136500"/>
            <a:ext cx="5104393" cy="35967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64" name="四角形吹き出し 63"/>
          <p:cNvSpPr/>
          <p:nvPr/>
        </p:nvSpPr>
        <p:spPr>
          <a:xfrm>
            <a:off x="7577675" y="2158010"/>
            <a:ext cx="1242797" cy="891115"/>
          </a:xfrm>
          <a:prstGeom prst="wedgeRectCallout">
            <a:avLst>
              <a:gd name="adj1" fmla="val -70613"/>
              <a:gd name="adj2" fmla="val 18403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Detected Code Clones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2" name="フローチャート: 処理 51"/>
          <p:cNvSpPr/>
          <p:nvPr/>
        </p:nvSpPr>
        <p:spPr>
          <a:xfrm>
            <a:off x="3491880" y="2564904"/>
            <a:ext cx="679824" cy="28803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フローチャート: 処理 64"/>
          <p:cNvSpPr/>
          <p:nvPr/>
        </p:nvSpPr>
        <p:spPr>
          <a:xfrm>
            <a:off x="3563888" y="4653136"/>
            <a:ext cx="679824" cy="144016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4572000" y="6053226"/>
            <a:ext cx="432048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 smtClean="0">
                <a:cs typeface="Arial" pitchFamily="34" charset="0"/>
              </a:rPr>
              <a:t>Code Clones Detected by </a:t>
            </a:r>
            <a:r>
              <a:rPr lang="en-US" altLang="ja-JP" sz="2000" b="1" dirty="0" err="1" smtClean="0">
                <a:cs typeface="Arial" pitchFamily="34" charset="0"/>
              </a:rPr>
              <a:t>CCFinder</a:t>
            </a:r>
            <a:endParaRPr lang="ja-JP" altLang="en-US" sz="20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12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Step3. </a:t>
            </a:r>
            <a:r>
              <a:rPr lang="en-US" altLang="ja-JP" dirty="0">
                <a:cs typeface="Arial" pitchFamily="34" charset="0"/>
              </a:rPr>
              <a:t>Detect Code Clones</a:t>
            </a:r>
            <a:endParaRPr kumimoji="1" lang="ja-JP" altLang="en-US" dirty="0"/>
          </a:p>
        </p:txBody>
      </p:sp>
      <p:sp>
        <p:nvSpPr>
          <p:cNvPr id="4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9011344" cy="4525963"/>
          </a:xfrm>
        </p:spPr>
        <p:txBody>
          <a:bodyPr/>
          <a:lstStyle/>
          <a:p>
            <a:r>
              <a:rPr lang="en-US" altLang="ja-JP" dirty="0"/>
              <a:t>Use </a:t>
            </a:r>
            <a:r>
              <a:rPr lang="en-US" altLang="ja-JP" dirty="0" err="1"/>
              <a:t>CCFinder</a:t>
            </a:r>
            <a:r>
              <a:rPr lang="en-US" altLang="ja-JP" dirty="0"/>
              <a:t> to detect code </a:t>
            </a:r>
            <a:r>
              <a:rPr lang="en-US" altLang="ja-JP" dirty="0" smtClean="0"/>
              <a:t>clones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19" name="角丸四角形 18"/>
          <p:cNvSpPr>
            <a:spLocks noChangeAspect="1"/>
          </p:cNvSpPr>
          <p:nvPr/>
        </p:nvSpPr>
        <p:spPr>
          <a:xfrm>
            <a:off x="3284031" y="2122109"/>
            <a:ext cx="5104393" cy="17983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2" name="正方形/長方形 41"/>
          <p:cNvSpPr/>
          <p:nvPr/>
        </p:nvSpPr>
        <p:spPr>
          <a:xfrm>
            <a:off x="5578218" y="3355537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060248" y="3355537"/>
            <a:ext cx="444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35" name="フローチャート: 処理 34"/>
          <p:cNvSpPr/>
          <p:nvPr/>
        </p:nvSpPr>
        <p:spPr>
          <a:xfrm>
            <a:off x="5302749" y="2347425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0" name="フローチャート: 処理 49"/>
          <p:cNvSpPr/>
          <p:nvPr/>
        </p:nvSpPr>
        <p:spPr>
          <a:xfrm>
            <a:off x="6793002" y="2347425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51720" y="4442819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38" name="フローチャート: 処理 37"/>
          <p:cNvSpPr/>
          <p:nvPr/>
        </p:nvSpPr>
        <p:spPr>
          <a:xfrm>
            <a:off x="5449293" y="2544620"/>
            <a:ext cx="679824" cy="28803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ローチャート: 処理 38"/>
          <p:cNvSpPr/>
          <p:nvPr/>
        </p:nvSpPr>
        <p:spPr>
          <a:xfrm>
            <a:off x="6883286" y="2544619"/>
            <a:ext cx="679824" cy="28803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022103" y="5971473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1227600" y="3828734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A</a:t>
            </a:r>
            <a:endParaRPr lang="ja-JP" altLang="en-US" dirty="0">
              <a:cs typeface="Arial" pitchFamily="34" charset="0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187624" y="5661248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B</a:t>
            </a:r>
            <a:endParaRPr lang="ja-JP" altLang="en-US" dirty="0">
              <a:cs typeface="Arial" pitchFamily="34" charset="0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974025" y="6351711"/>
            <a:ext cx="273173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cs typeface="Arial" pitchFamily="34" charset="0"/>
              </a:rPr>
              <a:t>Identical File Sets</a:t>
            </a:r>
            <a:endParaRPr lang="ja-JP" altLang="en-US" sz="2000" b="1" dirty="0">
              <a:cs typeface="Arial" pitchFamily="34" charset="0"/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971600" y="2231497"/>
            <a:ext cx="3579677" cy="1635258"/>
            <a:chOff x="550055" y="2231497"/>
            <a:chExt cx="3579677" cy="1635258"/>
          </a:xfrm>
        </p:grpSpPr>
        <p:sp>
          <p:nvSpPr>
            <p:cNvPr id="53" name="角丸四角形 52"/>
            <p:cNvSpPr>
              <a:spLocks noChangeAspect="1"/>
            </p:cNvSpPr>
            <p:nvPr/>
          </p:nvSpPr>
          <p:spPr>
            <a:xfrm>
              <a:off x="550055" y="2231497"/>
              <a:ext cx="3579677" cy="1635258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6" name="フローチャート: 処理 55"/>
            <p:cNvSpPr/>
            <p:nvPr/>
          </p:nvSpPr>
          <p:spPr>
            <a:xfrm>
              <a:off x="1855631" y="238988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8" name="フローチャート: 処理 57"/>
            <p:cNvSpPr/>
            <p:nvPr/>
          </p:nvSpPr>
          <p:spPr>
            <a:xfrm>
              <a:off x="693271" y="238988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9" name="フローチャート: 処理 58"/>
            <p:cNvSpPr/>
            <p:nvPr/>
          </p:nvSpPr>
          <p:spPr>
            <a:xfrm>
              <a:off x="2970468" y="2389884"/>
              <a:ext cx="914124" cy="970458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943076" y="3423054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2095204" y="3441637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A2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3295030" y="3441637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A3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</p:grpSp>
      <p:sp>
        <p:nvSpPr>
          <p:cNvPr id="63" name="角丸四角形 62"/>
          <p:cNvSpPr>
            <a:spLocks noChangeAspect="1"/>
          </p:cNvSpPr>
          <p:nvPr/>
        </p:nvSpPr>
        <p:spPr>
          <a:xfrm>
            <a:off x="3275856" y="2136500"/>
            <a:ext cx="5104393" cy="17839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64" name="四角形吹き出し 63"/>
          <p:cNvSpPr/>
          <p:nvPr/>
        </p:nvSpPr>
        <p:spPr>
          <a:xfrm>
            <a:off x="7577675" y="2158010"/>
            <a:ext cx="1242797" cy="891115"/>
          </a:xfrm>
          <a:prstGeom prst="wedgeRectCallout">
            <a:avLst>
              <a:gd name="adj1" fmla="val -70613"/>
              <a:gd name="adj2" fmla="val 18403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Detected Code Clones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2" name="フローチャート: 処理 51"/>
          <p:cNvSpPr/>
          <p:nvPr/>
        </p:nvSpPr>
        <p:spPr>
          <a:xfrm>
            <a:off x="3491880" y="2564904"/>
            <a:ext cx="679824" cy="28803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>
            <a:spLocks noChangeAspect="1"/>
          </p:cNvSpPr>
          <p:nvPr/>
        </p:nvSpPr>
        <p:spPr>
          <a:xfrm>
            <a:off x="3339558" y="4149080"/>
            <a:ext cx="5104393" cy="17983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40" name="グループ化 39"/>
          <p:cNvGrpSpPr/>
          <p:nvPr/>
        </p:nvGrpSpPr>
        <p:grpSpPr>
          <a:xfrm>
            <a:off x="1043608" y="4154786"/>
            <a:ext cx="3579677" cy="1564079"/>
            <a:chOff x="1043608" y="4154786"/>
            <a:chExt cx="3579677" cy="1564079"/>
          </a:xfrm>
        </p:grpSpPr>
        <p:sp>
          <p:nvSpPr>
            <p:cNvPr id="46" name="角丸四角形 45"/>
            <p:cNvSpPr>
              <a:spLocks noChangeAspect="1"/>
            </p:cNvSpPr>
            <p:nvPr/>
          </p:nvSpPr>
          <p:spPr>
            <a:xfrm>
              <a:off x="1043608" y="4154786"/>
              <a:ext cx="3579677" cy="1564079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grpSp>
          <p:nvGrpSpPr>
            <p:cNvPr id="51" name="グループ化 50"/>
            <p:cNvGrpSpPr/>
            <p:nvPr/>
          </p:nvGrpSpPr>
          <p:grpSpPr>
            <a:xfrm>
              <a:off x="2279492" y="4313171"/>
              <a:ext cx="2076484" cy="1357369"/>
              <a:chOff x="682768" y="4313171"/>
              <a:chExt cx="2076484" cy="1357369"/>
            </a:xfrm>
          </p:grpSpPr>
          <p:sp>
            <p:nvSpPr>
              <p:cNvPr id="57" name="フローチャート: 処理 56"/>
              <p:cNvSpPr/>
              <p:nvPr/>
            </p:nvSpPr>
            <p:spPr>
              <a:xfrm>
                <a:off x="1845128" y="4313171"/>
                <a:ext cx="914124" cy="970457"/>
              </a:xfrm>
              <a:prstGeom prst="flowChartProcess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67" name="フローチャート: 処理 66"/>
              <p:cNvSpPr/>
              <p:nvPr/>
            </p:nvSpPr>
            <p:spPr>
              <a:xfrm>
                <a:off x="682768" y="4313171"/>
                <a:ext cx="914124" cy="970457"/>
              </a:xfrm>
              <a:prstGeom prst="flowChartProcess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68" name="正方形/長方形 67"/>
              <p:cNvSpPr/>
              <p:nvPr/>
            </p:nvSpPr>
            <p:spPr>
              <a:xfrm>
                <a:off x="2066539" y="5291916"/>
                <a:ext cx="426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ja-JP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B2</a:t>
                </a:r>
                <a:endParaRPr lang="en-US" altLang="ja-JP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endParaRPr>
              </a:p>
            </p:txBody>
          </p:sp>
          <p:sp>
            <p:nvSpPr>
              <p:cNvPr id="69" name="正方形/長方形 68"/>
              <p:cNvSpPr/>
              <p:nvPr/>
            </p:nvSpPr>
            <p:spPr>
              <a:xfrm>
                <a:off x="890101" y="5301208"/>
                <a:ext cx="426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ja-JP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B1</a:t>
                </a:r>
                <a:endParaRPr lang="en-US" altLang="ja-JP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nsolas" pitchFamily="49" charset="0"/>
                </a:endParaRPr>
              </a:p>
            </p:txBody>
          </p:sp>
        </p:grpSp>
        <p:sp>
          <p:nvSpPr>
            <p:cNvPr id="54" name="フローチャート: 処理 53"/>
            <p:cNvSpPr/>
            <p:nvPr/>
          </p:nvSpPr>
          <p:spPr>
            <a:xfrm>
              <a:off x="3563888" y="4653136"/>
              <a:ext cx="679824" cy="144016"/>
            </a:xfrm>
            <a:prstGeom prst="flowChartProcess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0" name="正方形/長方形 69"/>
          <p:cNvSpPr/>
          <p:nvPr/>
        </p:nvSpPr>
        <p:spPr>
          <a:xfrm>
            <a:off x="5343302" y="5373216"/>
            <a:ext cx="444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71" name="フローチャート: 処理 70"/>
          <p:cNvSpPr/>
          <p:nvPr/>
        </p:nvSpPr>
        <p:spPr>
          <a:xfrm>
            <a:off x="5076056" y="4365104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フローチャート: 処理 71"/>
          <p:cNvSpPr/>
          <p:nvPr/>
        </p:nvSpPr>
        <p:spPr>
          <a:xfrm>
            <a:off x="5179233" y="4922789"/>
            <a:ext cx="679824" cy="144016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角丸四角形 72"/>
          <p:cNvSpPr>
            <a:spLocks noChangeAspect="1"/>
          </p:cNvSpPr>
          <p:nvPr/>
        </p:nvSpPr>
        <p:spPr>
          <a:xfrm>
            <a:off x="3356039" y="4163499"/>
            <a:ext cx="5104393" cy="17839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74" name="正方形/長方形 73"/>
          <p:cNvSpPr/>
          <p:nvPr/>
        </p:nvSpPr>
        <p:spPr>
          <a:xfrm>
            <a:off x="4716016" y="6381328"/>
            <a:ext cx="432048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 smtClean="0">
                <a:cs typeface="Arial" pitchFamily="34" charset="0"/>
              </a:rPr>
              <a:t>Clone Sets Detected by </a:t>
            </a:r>
            <a:r>
              <a:rPr lang="en-US" altLang="ja-JP" sz="2000" b="1" dirty="0" err="1" smtClean="0">
                <a:cs typeface="Arial" pitchFamily="34" charset="0"/>
              </a:rPr>
              <a:t>CCFinder</a:t>
            </a:r>
            <a:endParaRPr lang="ja-JP" altLang="en-US" sz="2000" b="1" dirty="0">
              <a:cs typeface="Arial" pitchFamily="34" charset="0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6096053" y="3861048"/>
            <a:ext cx="1239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cs typeface="Arial" pitchFamily="34" charset="0"/>
              </a:rPr>
              <a:t>Clone </a:t>
            </a:r>
            <a:r>
              <a:rPr lang="en-US" altLang="ja-JP" dirty="0" smtClean="0">
                <a:cs typeface="Arial" pitchFamily="34" charset="0"/>
              </a:rPr>
              <a:t>Set 1</a:t>
            </a:r>
            <a:endParaRPr lang="ja-JP" altLang="en-US" dirty="0"/>
          </a:p>
        </p:txBody>
      </p:sp>
      <p:sp>
        <p:nvSpPr>
          <p:cNvPr id="76" name="正方形/長方形 75"/>
          <p:cNvSpPr/>
          <p:nvPr/>
        </p:nvSpPr>
        <p:spPr>
          <a:xfrm>
            <a:off x="5996469" y="5949280"/>
            <a:ext cx="1239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cs typeface="Arial" pitchFamily="34" charset="0"/>
              </a:rPr>
              <a:t>Clone </a:t>
            </a:r>
            <a:r>
              <a:rPr lang="en-US" altLang="ja-JP" dirty="0" smtClean="0">
                <a:cs typeface="Arial" pitchFamily="34" charset="0"/>
              </a:rPr>
              <a:t>Set 2</a:t>
            </a:r>
            <a:endParaRPr lang="ja-JP" altLang="en-US" dirty="0"/>
          </a:p>
        </p:txBody>
      </p:sp>
      <p:sp>
        <p:nvSpPr>
          <p:cNvPr id="55" name="フローチャート: 処理 54"/>
          <p:cNvSpPr/>
          <p:nvPr/>
        </p:nvSpPr>
        <p:spPr>
          <a:xfrm>
            <a:off x="1227880" y="2564903"/>
            <a:ext cx="679824" cy="288033"/>
          </a:xfrm>
          <a:prstGeom prst="flowChartProcess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フローチャート: 処理 64"/>
          <p:cNvSpPr/>
          <p:nvPr/>
        </p:nvSpPr>
        <p:spPr>
          <a:xfrm>
            <a:off x="2411760" y="2564904"/>
            <a:ext cx="679824" cy="288033"/>
          </a:xfrm>
          <a:prstGeom prst="flowChartProcess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フローチャート: 処理 65"/>
          <p:cNvSpPr/>
          <p:nvPr/>
        </p:nvSpPr>
        <p:spPr>
          <a:xfrm>
            <a:off x="2411760" y="4653136"/>
            <a:ext cx="679824" cy="144016"/>
          </a:xfrm>
          <a:prstGeom prst="flowChartProcess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7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角丸四角形 66"/>
          <p:cNvSpPr>
            <a:spLocks noChangeAspect="1"/>
          </p:cNvSpPr>
          <p:nvPr/>
        </p:nvSpPr>
        <p:spPr>
          <a:xfrm>
            <a:off x="4826805" y="1772816"/>
            <a:ext cx="4107988" cy="26700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6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Step4. </a:t>
            </a:r>
            <a:r>
              <a:rPr lang="en-US" altLang="ja-JP" dirty="0">
                <a:cs typeface="Arial" pitchFamily="34" charset="0"/>
              </a:rPr>
              <a:t>Generate all clone </a:t>
            </a:r>
            <a:r>
              <a:rPr lang="en-US" altLang="ja-JP" dirty="0" smtClean="0">
                <a:cs typeface="Arial" pitchFamily="34" charset="0"/>
              </a:rPr>
              <a:t>sets </a:t>
            </a:r>
            <a:endParaRPr kumimoji="1" lang="ja-JP" altLang="en-US" dirty="0"/>
          </a:p>
        </p:txBody>
      </p:sp>
      <p:sp>
        <p:nvSpPr>
          <p:cNvPr id="4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40768"/>
            <a:ext cx="8219256" cy="4525963"/>
          </a:xfrm>
        </p:spPr>
        <p:txBody>
          <a:bodyPr/>
          <a:lstStyle/>
          <a:p>
            <a:r>
              <a:rPr lang="en-US" altLang="ja-JP" dirty="0" smtClean="0"/>
              <a:t>Generate all </a:t>
            </a:r>
            <a:r>
              <a:rPr lang="en-US" altLang="ja-JP" dirty="0"/>
              <a:t>c</a:t>
            </a:r>
            <a:r>
              <a:rPr lang="en-US" altLang="ja-JP" dirty="0" smtClean="0"/>
              <a:t>lone sets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  <p:sp>
        <p:nvSpPr>
          <p:cNvPr id="89" name="角丸四角形 88"/>
          <p:cNvSpPr>
            <a:spLocks noChangeAspect="1"/>
          </p:cNvSpPr>
          <p:nvPr/>
        </p:nvSpPr>
        <p:spPr>
          <a:xfrm>
            <a:off x="550055" y="2231497"/>
            <a:ext cx="3579677" cy="163525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92" name="フローチャート: 処理 91"/>
          <p:cNvSpPr/>
          <p:nvPr/>
        </p:nvSpPr>
        <p:spPr>
          <a:xfrm>
            <a:off x="1855631" y="2389881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5" name="フローチャート: 処理 94"/>
          <p:cNvSpPr/>
          <p:nvPr/>
        </p:nvSpPr>
        <p:spPr>
          <a:xfrm>
            <a:off x="693271" y="2389881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8" name="フローチャート: 処理 97"/>
          <p:cNvSpPr/>
          <p:nvPr/>
        </p:nvSpPr>
        <p:spPr>
          <a:xfrm>
            <a:off x="2970468" y="2389884"/>
            <a:ext cx="914124" cy="97045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943076" y="3423054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2095204" y="3441637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A2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3295030" y="3441637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A3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51720" y="4442819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132" name="角丸四角形 131"/>
          <p:cNvSpPr>
            <a:spLocks noChangeAspect="1"/>
          </p:cNvSpPr>
          <p:nvPr/>
        </p:nvSpPr>
        <p:spPr>
          <a:xfrm>
            <a:off x="539552" y="4154786"/>
            <a:ext cx="3579677" cy="156407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43" name="フローチャート: 処理 142"/>
          <p:cNvSpPr/>
          <p:nvPr/>
        </p:nvSpPr>
        <p:spPr>
          <a:xfrm>
            <a:off x="1845128" y="4313171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1" name="フローチャート: 処理 140"/>
          <p:cNvSpPr/>
          <p:nvPr/>
        </p:nvSpPr>
        <p:spPr>
          <a:xfrm>
            <a:off x="682768" y="4313171"/>
            <a:ext cx="914124" cy="97045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2" name="直線コネクタ 51"/>
          <p:cNvCxnSpPr/>
          <p:nvPr/>
        </p:nvCxnSpPr>
        <p:spPr>
          <a:xfrm>
            <a:off x="4572000" y="2132856"/>
            <a:ext cx="0" cy="432048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正方形/長方形 33"/>
          <p:cNvSpPr/>
          <p:nvPr/>
        </p:nvSpPr>
        <p:spPr>
          <a:xfrm>
            <a:off x="2066539" y="5291916"/>
            <a:ext cx="426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B2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890101" y="5301208"/>
            <a:ext cx="426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B1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Consolas" pitchFamily="49" charset="0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022103" y="5971473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1227600" y="3828734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A</a:t>
            </a:r>
            <a:endParaRPr lang="ja-JP" altLang="en-US" dirty="0">
              <a:cs typeface="Arial" pitchFamily="34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187624" y="5661248"/>
            <a:ext cx="1904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cs typeface="Arial" pitchFamily="34" charset="0"/>
              </a:rPr>
              <a:t>Identical File </a:t>
            </a:r>
            <a:r>
              <a:rPr lang="en-US" altLang="ja-JP" dirty="0" smtClean="0">
                <a:cs typeface="Arial" pitchFamily="34" charset="0"/>
              </a:rPr>
              <a:t>Set B</a:t>
            </a:r>
            <a:endParaRPr lang="ja-JP" altLang="en-US" dirty="0">
              <a:cs typeface="Arial" pitchFamily="34" charset="0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5098036" y="1835532"/>
            <a:ext cx="3434404" cy="2673588"/>
            <a:chOff x="5004048" y="2060848"/>
            <a:chExt cx="3434404" cy="2673588"/>
          </a:xfrm>
        </p:grpSpPr>
        <p:sp>
          <p:nvSpPr>
            <p:cNvPr id="45" name="フローチャート: 処理 44"/>
            <p:cNvSpPr/>
            <p:nvPr/>
          </p:nvSpPr>
          <p:spPr>
            <a:xfrm>
              <a:off x="5724128" y="3356992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46" name="フローチャート: 処理 45"/>
            <p:cNvSpPr/>
            <p:nvPr/>
          </p:nvSpPr>
          <p:spPr>
            <a:xfrm>
              <a:off x="5841278" y="3532162"/>
              <a:ext cx="679824" cy="288033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フローチャート: 処理 46"/>
            <p:cNvSpPr/>
            <p:nvPr/>
          </p:nvSpPr>
          <p:spPr>
            <a:xfrm>
              <a:off x="6970244" y="3356992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49" name="フローチャート: 処理 48"/>
            <p:cNvSpPr/>
            <p:nvPr/>
          </p:nvSpPr>
          <p:spPr>
            <a:xfrm>
              <a:off x="7087394" y="3532162"/>
              <a:ext cx="679824" cy="288033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5950964" y="4365104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A2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7233610" y="4365104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A3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5292080" y="3067505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6575920" y="3067505"/>
              <a:ext cx="4443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D1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9" name="フローチャート: 処理 58"/>
            <p:cNvSpPr/>
            <p:nvPr/>
          </p:nvSpPr>
          <p:spPr>
            <a:xfrm>
              <a:off x="5004048" y="2132856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1" name="フローチャート: 処理 60"/>
            <p:cNvSpPr/>
            <p:nvPr/>
          </p:nvSpPr>
          <p:spPr>
            <a:xfrm>
              <a:off x="6300192" y="2098503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2" name="フローチャート: 処理 61"/>
            <p:cNvSpPr/>
            <p:nvPr/>
          </p:nvSpPr>
          <p:spPr>
            <a:xfrm>
              <a:off x="7524328" y="2060848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3" name="正方形/長方形 62"/>
            <p:cNvSpPr/>
            <p:nvPr/>
          </p:nvSpPr>
          <p:spPr>
            <a:xfrm>
              <a:off x="7812360" y="3068960"/>
              <a:ext cx="4347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64" name="フローチャート: 処理 63"/>
            <p:cNvSpPr/>
            <p:nvPr/>
          </p:nvSpPr>
          <p:spPr>
            <a:xfrm>
              <a:off x="5150592" y="2330051"/>
              <a:ext cx="679824" cy="288033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フローチャート: 処理 64"/>
            <p:cNvSpPr/>
            <p:nvPr/>
          </p:nvSpPr>
          <p:spPr>
            <a:xfrm>
              <a:off x="6390476" y="2295697"/>
              <a:ext cx="679824" cy="288033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フローチャート: 処理 65"/>
            <p:cNvSpPr/>
            <p:nvPr/>
          </p:nvSpPr>
          <p:spPr>
            <a:xfrm>
              <a:off x="7641478" y="2236018"/>
              <a:ext cx="679824" cy="288033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8" name="角丸四角形 67"/>
          <p:cNvSpPr>
            <a:spLocks noChangeAspect="1"/>
          </p:cNvSpPr>
          <p:nvPr/>
        </p:nvSpPr>
        <p:spPr>
          <a:xfrm>
            <a:off x="4856500" y="4801214"/>
            <a:ext cx="4107988" cy="136409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5" name="グループ化 4"/>
          <p:cNvGrpSpPr/>
          <p:nvPr/>
        </p:nvGrpSpPr>
        <p:grpSpPr>
          <a:xfrm>
            <a:off x="5004048" y="4869160"/>
            <a:ext cx="3362396" cy="1311426"/>
            <a:chOff x="5004048" y="5376518"/>
            <a:chExt cx="3362396" cy="1311426"/>
          </a:xfrm>
        </p:grpSpPr>
        <p:sp>
          <p:nvSpPr>
            <p:cNvPr id="69" name="フローチャート: 処理 68"/>
            <p:cNvSpPr/>
            <p:nvPr/>
          </p:nvSpPr>
          <p:spPr>
            <a:xfrm>
              <a:off x="5004048" y="5376518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70" name="フローチャート: 処理 69"/>
            <p:cNvSpPr/>
            <p:nvPr/>
          </p:nvSpPr>
          <p:spPr>
            <a:xfrm>
              <a:off x="6228184" y="541087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71" name="フローチャート: 処理 70"/>
            <p:cNvSpPr/>
            <p:nvPr/>
          </p:nvSpPr>
          <p:spPr>
            <a:xfrm>
              <a:off x="5148064" y="5902158"/>
              <a:ext cx="679824" cy="144016"/>
            </a:xfrm>
            <a:prstGeom prst="flowChartProcess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フローチャート: 処理 72"/>
            <p:cNvSpPr/>
            <p:nvPr/>
          </p:nvSpPr>
          <p:spPr>
            <a:xfrm>
              <a:off x="6340448" y="5763701"/>
              <a:ext cx="679824" cy="144016"/>
            </a:xfrm>
            <a:prstGeom prst="flowChartProcess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フローチャート: 処理 73"/>
            <p:cNvSpPr/>
            <p:nvPr/>
          </p:nvSpPr>
          <p:spPr>
            <a:xfrm>
              <a:off x="7452320" y="5410871"/>
              <a:ext cx="914124" cy="97045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75" name="フローチャート: 処理 74"/>
            <p:cNvSpPr/>
            <p:nvPr/>
          </p:nvSpPr>
          <p:spPr>
            <a:xfrm>
              <a:off x="7564584" y="5763701"/>
              <a:ext cx="679824" cy="144016"/>
            </a:xfrm>
            <a:prstGeom prst="flowChartProcess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5292080" y="6300028"/>
              <a:ext cx="4443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D1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7692654" y="6309320"/>
              <a:ext cx="4267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B2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6516216" y="6318612"/>
              <a:ext cx="4267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B1</a:t>
              </a:r>
              <a:endPara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</a:endParaRPr>
            </a:p>
          </p:txBody>
        </p:sp>
      </p:grpSp>
      <p:sp>
        <p:nvSpPr>
          <p:cNvPr id="79" name="正方形/長方形 78"/>
          <p:cNvSpPr/>
          <p:nvPr/>
        </p:nvSpPr>
        <p:spPr>
          <a:xfrm>
            <a:off x="5386068" y="6423719"/>
            <a:ext cx="295501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 smtClean="0">
                <a:cs typeface="Arial" pitchFamily="34" charset="0"/>
              </a:rPr>
              <a:t>All Clone Sets</a:t>
            </a:r>
            <a:endParaRPr lang="ja-JP" altLang="en-US" sz="2000" b="1" dirty="0">
              <a:cs typeface="Arial" pitchFamily="34" charset="0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6096053" y="4427820"/>
            <a:ext cx="1239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cs typeface="Arial" pitchFamily="34" charset="0"/>
              </a:rPr>
              <a:t>Clone </a:t>
            </a:r>
            <a:r>
              <a:rPr lang="en-US" altLang="ja-JP" dirty="0" smtClean="0">
                <a:cs typeface="Arial" pitchFamily="34" charset="0"/>
              </a:rPr>
              <a:t>Set 1</a:t>
            </a:r>
            <a:endParaRPr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>
            <a:off x="6204462" y="6146847"/>
            <a:ext cx="1239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cs typeface="Arial" pitchFamily="34" charset="0"/>
              </a:rPr>
              <a:t>Clone </a:t>
            </a:r>
            <a:r>
              <a:rPr lang="en-US" altLang="ja-JP" dirty="0" smtClean="0">
                <a:cs typeface="Arial" pitchFamily="34" charset="0"/>
              </a:rPr>
              <a:t>Set 2</a:t>
            </a:r>
            <a:endParaRPr lang="ja-JP" altLang="en-US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6486599" y="6331513"/>
            <a:ext cx="461665" cy="4818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. . . .</a:t>
            </a:r>
            <a:endParaRPr kumimoji="1" lang="ja-JP" altLang="en-US" dirty="0"/>
          </a:p>
        </p:txBody>
      </p:sp>
      <p:sp>
        <p:nvSpPr>
          <p:cNvPr id="72" name="正方形/長方形 71"/>
          <p:cNvSpPr/>
          <p:nvPr/>
        </p:nvSpPr>
        <p:spPr>
          <a:xfrm>
            <a:off x="974025" y="6351711"/>
            <a:ext cx="273173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cs typeface="Arial" pitchFamily="34" charset="0"/>
              </a:rPr>
              <a:t>Identical File Sets</a:t>
            </a:r>
            <a:endParaRPr lang="ja-JP" altLang="en-US" sz="20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9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Overview of </a:t>
            </a:r>
            <a:r>
              <a:rPr lang="en-US" altLang="ja-JP" dirty="0"/>
              <a:t>Case Study 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Approach</a:t>
            </a:r>
          </a:p>
          <a:p>
            <a:pPr lvl="1"/>
            <a:r>
              <a:rPr lang="en-US" altLang="ja-JP" dirty="0" smtClean="0"/>
              <a:t>Compare detection time between our method and </a:t>
            </a:r>
            <a:r>
              <a:rPr lang="en-US" altLang="ja-JP" dirty="0"/>
              <a:t>using only </a:t>
            </a:r>
            <a:r>
              <a:rPr lang="en-US" altLang="ja-JP" dirty="0" err="1"/>
              <a:t>CCFinder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Confirm that the detection result </a:t>
            </a:r>
            <a:r>
              <a:rPr lang="en-US" altLang="ja-JP" dirty="0" smtClean="0"/>
              <a:t>of our method is the same as the one of </a:t>
            </a:r>
            <a:r>
              <a:rPr lang="en-US" altLang="ja-JP" dirty="0"/>
              <a:t>using only </a:t>
            </a:r>
            <a:r>
              <a:rPr lang="en-US" altLang="ja-JP" dirty="0" err="1"/>
              <a:t>CCFinder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Detection Environment</a:t>
            </a:r>
          </a:p>
          <a:p>
            <a:pPr lvl="1"/>
            <a:r>
              <a:rPr lang="en-US" altLang="ja-JP" dirty="0" smtClean="0"/>
              <a:t>64 </a:t>
            </a:r>
            <a:r>
              <a:rPr lang="en-US" altLang="ja-JP" dirty="0"/>
              <a:t>bits Windows </a:t>
            </a:r>
            <a:r>
              <a:rPr lang="en-US" altLang="ja-JP" dirty="0" smtClean="0"/>
              <a:t>7 Professional </a:t>
            </a:r>
            <a:r>
              <a:rPr lang="en-US" altLang="ja-JP" dirty="0"/>
              <a:t>workstation equipped with 2 </a:t>
            </a:r>
            <a:r>
              <a:rPr lang="en-US" altLang="ja-JP" dirty="0" smtClean="0"/>
              <a:t>processors and </a:t>
            </a:r>
            <a:r>
              <a:rPr lang="en-US" altLang="ja-JP" dirty="0"/>
              <a:t>24 gigabytes of main memory.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95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Results of Case Study </a:t>
            </a:r>
            <a:r>
              <a:rPr lang="en-US" altLang="ja-JP" dirty="0" smtClean="0"/>
              <a:t>(1/2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850" y="1484907"/>
            <a:ext cx="8569325" cy="4824413"/>
          </a:xfrm>
        </p:spPr>
        <p:txBody>
          <a:bodyPr/>
          <a:lstStyle/>
          <a:p>
            <a:r>
              <a:rPr kumimoji="1" lang="en-US" altLang="ja-JP" dirty="0" smtClean="0"/>
              <a:t>Detection Time</a:t>
            </a:r>
          </a:p>
          <a:p>
            <a:pPr lvl="1"/>
            <a:r>
              <a:rPr lang="en-US" altLang="ja-JP" dirty="0" smtClean="0"/>
              <a:t>Our </a:t>
            </a:r>
            <a:r>
              <a:rPr lang="en-US" altLang="ja-JP" dirty="0"/>
              <a:t>approach </a:t>
            </a:r>
            <a:r>
              <a:rPr lang="en-US" altLang="ja-JP" dirty="0" smtClean="0"/>
              <a:t>detects </a:t>
            </a:r>
            <a:r>
              <a:rPr lang="en-US" altLang="ja-JP" dirty="0"/>
              <a:t>code clones </a:t>
            </a:r>
            <a:r>
              <a:rPr lang="en-US" altLang="ja-JP" dirty="0" smtClean="0"/>
              <a:t>faster </a:t>
            </a:r>
            <a:r>
              <a:rPr lang="en-US" altLang="ja-JP" dirty="0"/>
              <a:t>than </a:t>
            </a:r>
            <a:r>
              <a:rPr lang="en-US" altLang="ja-JP" dirty="0" smtClean="0"/>
              <a:t>using only </a:t>
            </a:r>
            <a:r>
              <a:rPr lang="en-US" altLang="ja-JP" dirty="0" err="1" smtClean="0"/>
              <a:t>CCFinder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17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304119"/>
              </p:ext>
            </p:extLst>
          </p:nvPr>
        </p:nvGraphicFramePr>
        <p:xfrm>
          <a:off x="179511" y="2924944"/>
          <a:ext cx="8784977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440160"/>
                <a:gridCol w="1008114"/>
                <a:gridCol w="1512168"/>
                <a:gridCol w="1584176"/>
                <a:gridCol w="1368151"/>
              </a:tblGrid>
              <a:tr h="313184">
                <a:tc rowSpan="2">
                  <a:txBody>
                    <a:bodyPr/>
                    <a:lstStyle/>
                    <a:p>
                      <a:r>
                        <a:rPr kumimoji="1" lang="en-US" altLang="ja-JP" sz="20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Project Name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Only </a:t>
                      </a:r>
                      <a:r>
                        <a:rPr kumimoji="1" lang="en-US" altLang="ja-JP" sz="2000" b="1" dirty="0" err="1" smtClean="0">
                          <a:solidFill>
                            <a:schemeClr val="bg1"/>
                          </a:solidFill>
                        </a:rPr>
                        <a:t>CCFinder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Our Approach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41000"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#Clone Sets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Time (sec.)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#Clone Sets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#Identical File Sets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Time (sec.)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Apache ant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11,169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10,692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3,083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Linux kernel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24,235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1,119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21,343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1,967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Galxy</a:t>
                      </a:r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pro(GT-B5510 model</a:t>
                      </a:r>
                      <a:endParaRPr kumimoji="1" lang="ja-JP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325,274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113,445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148,761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28,181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11,902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04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Results of Case Study 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Accuracy of </a:t>
            </a:r>
            <a:r>
              <a:rPr lang="en-US" altLang="ja-JP" dirty="0" smtClean="0"/>
              <a:t>Results : manually checked outputs</a:t>
            </a:r>
          </a:p>
          <a:p>
            <a:pPr lvl="1"/>
            <a:r>
              <a:rPr lang="en-US" altLang="ja-JP" dirty="0" smtClean="0"/>
              <a:t>Arbitrary </a:t>
            </a:r>
            <a:r>
              <a:rPr lang="en-US" altLang="ja-JP" dirty="0"/>
              <a:t>selected </a:t>
            </a:r>
            <a:r>
              <a:rPr lang="en-US" altLang="ja-JP" dirty="0" smtClean="0"/>
              <a:t>30 clone </a:t>
            </a:r>
            <a:r>
              <a:rPr lang="en-US" altLang="ja-JP" dirty="0"/>
              <a:t>sets that are detected by our approach from each </a:t>
            </a:r>
            <a:r>
              <a:rPr lang="en-US" altLang="ja-JP" dirty="0" smtClean="0"/>
              <a:t>OSS</a:t>
            </a:r>
          </a:p>
          <a:p>
            <a:pPr lvl="1"/>
            <a:r>
              <a:rPr lang="en-US" altLang="ja-JP" dirty="0" smtClean="0"/>
              <a:t>Selected </a:t>
            </a:r>
            <a:r>
              <a:rPr lang="en-US" altLang="ja-JP" dirty="0"/>
              <a:t>30 identical </a:t>
            </a:r>
            <a:r>
              <a:rPr lang="en-US" altLang="ja-JP" dirty="0" smtClean="0"/>
              <a:t>file </a:t>
            </a:r>
            <a:r>
              <a:rPr lang="en-US" altLang="ja-JP" dirty="0"/>
              <a:t>sets from each </a:t>
            </a:r>
            <a:r>
              <a:rPr lang="en-US" altLang="ja-JP" dirty="0" smtClean="0"/>
              <a:t>OSS project.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53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Suggest </a:t>
            </a:r>
            <a:r>
              <a:rPr lang="en-US" altLang="ja-JP" dirty="0"/>
              <a:t>an approach for detecting </a:t>
            </a:r>
            <a:r>
              <a:rPr lang="en-US" altLang="ja-JP" dirty="0" smtClean="0"/>
              <a:t>code clones for </a:t>
            </a:r>
            <a:r>
              <a:rPr lang="en-US" altLang="ja-JP" dirty="0"/>
              <a:t>a collection of similar large-scale software </a:t>
            </a:r>
            <a:r>
              <a:rPr lang="en-US" altLang="ja-JP" dirty="0" smtClean="0"/>
              <a:t>products</a:t>
            </a:r>
            <a:r>
              <a:rPr lang="en-US" altLang="ja-JP" dirty="0"/>
              <a:t>. </a:t>
            </a:r>
          </a:p>
          <a:p>
            <a:pPr lvl="1"/>
            <a:r>
              <a:rPr lang="en-US" altLang="ja-JP" dirty="0" smtClean="0"/>
              <a:t>MD5 </a:t>
            </a:r>
            <a:r>
              <a:rPr lang="en-US" altLang="ja-JP" dirty="0"/>
              <a:t>hash to </a:t>
            </a:r>
            <a:r>
              <a:rPr lang="en-US" altLang="ja-JP" dirty="0" smtClean="0"/>
              <a:t>identify identical file </a:t>
            </a:r>
            <a:r>
              <a:rPr lang="en-US" altLang="ja-JP" dirty="0"/>
              <a:t>sets</a:t>
            </a:r>
          </a:p>
          <a:p>
            <a:pPr lvl="1"/>
            <a:r>
              <a:rPr lang="en-US" altLang="ja-JP" dirty="0" err="1" smtClean="0"/>
              <a:t>CCFinder</a:t>
            </a:r>
            <a:r>
              <a:rPr lang="en-US" altLang="ja-JP" dirty="0" smtClean="0"/>
              <a:t> </a:t>
            </a:r>
            <a:r>
              <a:rPr lang="en-US" altLang="ja-JP" dirty="0"/>
              <a:t>to detect code clones. </a:t>
            </a:r>
          </a:p>
          <a:p>
            <a:endParaRPr lang="en-US" altLang="ja-JP" dirty="0"/>
          </a:p>
          <a:p>
            <a:r>
              <a:rPr lang="en-US" altLang="ja-JP" dirty="0" smtClean="0"/>
              <a:t>Apply our </a:t>
            </a:r>
            <a:r>
              <a:rPr lang="en-US" altLang="ja-JP" dirty="0"/>
              <a:t>approach </a:t>
            </a:r>
            <a:r>
              <a:rPr lang="en-US" altLang="ja-JP" dirty="0" smtClean="0"/>
              <a:t>to three </a:t>
            </a:r>
            <a:r>
              <a:rPr lang="en-US" altLang="ja-JP" dirty="0"/>
              <a:t>OSS projects and compared code clone detection </a:t>
            </a:r>
            <a:r>
              <a:rPr lang="en-US" altLang="ja-JP" dirty="0" smtClean="0"/>
              <a:t>time between </a:t>
            </a:r>
            <a:r>
              <a:rPr lang="en-US" altLang="ja-JP" dirty="0"/>
              <a:t>using only </a:t>
            </a:r>
            <a:r>
              <a:rPr lang="en-US" altLang="ja-JP" dirty="0" err="1"/>
              <a:t>CCFinder</a:t>
            </a:r>
            <a:r>
              <a:rPr lang="en-US" altLang="ja-JP" dirty="0"/>
              <a:t> and our approach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smtClean="0"/>
              <a:t>Our </a:t>
            </a:r>
            <a:r>
              <a:rPr lang="en-US" altLang="ja-JP" dirty="0"/>
              <a:t>approach takes shorter time to detect code clones.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30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en-US" altLang="ja-JP" sz="3600" dirty="0" smtClean="0"/>
              <a:t>Software Development for Mobile Device (1/2)</a:t>
            </a:r>
            <a:endParaRPr kumimoji="1" lang="ja-JP" altLang="en-US" sz="3600" dirty="0"/>
          </a:p>
        </p:txBody>
      </p:sp>
      <p:sp>
        <p:nvSpPr>
          <p:cNvPr id="2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7" y="1830132"/>
            <a:ext cx="8612518" cy="4525963"/>
          </a:xfrm>
        </p:spPr>
        <p:txBody>
          <a:bodyPr>
            <a:normAutofit/>
          </a:bodyPr>
          <a:lstStyle/>
          <a:p>
            <a:r>
              <a:rPr lang="en-US" altLang="ja-JP" sz="3600" b="1" dirty="0" smtClean="0"/>
              <a:t>Releases </a:t>
            </a:r>
            <a:r>
              <a:rPr lang="en-US" altLang="ja-JP" sz="3600" b="1" dirty="0"/>
              <a:t>a new model </a:t>
            </a:r>
            <a:r>
              <a:rPr lang="en-US" altLang="ja-JP" sz="3600" dirty="0" smtClean="0"/>
              <a:t>in </a:t>
            </a:r>
            <a:r>
              <a:rPr lang="en-US" altLang="ja-JP" sz="3600" dirty="0"/>
              <a:t>regular and rapid </a:t>
            </a:r>
            <a:r>
              <a:rPr lang="en-US" altLang="ja-JP" sz="3600" dirty="0" smtClean="0"/>
              <a:t>rushed intervals</a:t>
            </a:r>
          </a:p>
          <a:p>
            <a:r>
              <a:rPr lang="en-US" altLang="ja-JP" sz="3600" b="1" dirty="0" smtClean="0"/>
              <a:t>Adapts</a:t>
            </a:r>
            <a:r>
              <a:rPr lang="en-US" altLang="ja-JP" sz="3600" dirty="0" smtClean="0"/>
              <a:t> </a:t>
            </a:r>
            <a:r>
              <a:rPr lang="en-US" altLang="ja-JP" sz="3600" dirty="0"/>
              <a:t>to </a:t>
            </a:r>
            <a:r>
              <a:rPr lang="en-US" altLang="ja-JP" sz="3600" b="1" dirty="0"/>
              <a:t>various</a:t>
            </a:r>
            <a:r>
              <a:rPr lang="en-US" altLang="ja-JP" sz="3600" dirty="0"/>
              <a:t> </a:t>
            </a:r>
            <a:r>
              <a:rPr lang="en-US" altLang="ja-JP" sz="3600" dirty="0" smtClean="0"/>
              <a:t>country constraints and needs</a:t>
            </a:r>
          </a:p>
          <a:p>
            <a:pPr lvl="1"/>
            <a:r>
              <a:rPr lang="en-US" altLang="ja-JP" dirty="0"/>
              <a:t>e</a:t>
            </a:r>
            <a:r>
              <a:rPr lang="en-US" altLang="ja-JP" dirty="0" smtClean="0"/>
              <a:t>.g. </a:t>
            </a:r>
            <a:r>
              <a:rPr lang="en-US" altLang="ja-JP" dirty="0" err="1" smtClean="0"/>
              <a:t>Oshaifu-Keitai</a:t>
            </a:r>
            <a:r>
              <a:rPr lang="en-US" altLang="ja-JP" dirty="0" smtClean="0"/>
              <a:t> for Japan</a:t>
            </a:r>
          </a:p>
          <a:p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2</a:t>
            </a:fld>
            <a:endParaRPr kumimoji="1" lang="ja-JP" altLang="en-US"/>
          </a:p>
        </p:txBody>
      </p:sp>
      <p:pic>
        <p:nvPicPr>
          <p:cNvPr id="1043" name="Picture 19" descr="C:\Users\ejchoi\AppData\Local\Microsoft\Windows\Temporary Internet Files\Content.IE5\AYZ41VX6\MC90019856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7" y="4077072"/>
            <a:ext cx="2478048" cy="2416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35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Improve for detecting files </a:t>
            </a:r>
            <a:r>
              <a:rPr lang="en-US" altLang="ja-JP" dirty="0"/>
              <a:t>with slightly modification as identical file </a:t>
            </a:r>
            <a:r>
              <a:rPr lang="en-US" altLang="ja-JP" dirty="0" smtClean="0"/>
              <a:t>sets</a:t>
            </a:r>
          </a:p>
          <a:p>
            <a:pPr lvl="1"/>
            <a:r>
              <a:rPr lang="en-US" altLang="ja-JP" dirty="0" smtClean="0"/>
              <a:t>Our </a:t>
            </a:r>
            <a:r>
              <a:rPr lang="en-US" altLang="ja-JP" dirty="0"/>
              <a:t>current approach </a:t>
            </a:r>
            <a:r>
              <a:rPr lang="en-US" altLang="ja-JP" dirty="0" smtClean="0"/>
              <a:t>detects file that are identical each as a identical file set</a:t>
            </a:r>
            <a:endParaRPr lang="en-US" altLang="ja-JP" dirty="0"/>
          </a:p>
          <a:p>
            <a:r>
              <a:rPr lang="en-US" altLang="ja-JP" dirty="0" smtClean="0"/>
              <a:t>Apply to </a:t>
            </a:r>
            <a:r>
              <a:rPr lang="en-US" altLang="ja-JP" dirty="0"/>
              <a:t>various size of software </a:t>
            </a:r>
            <a:r>
              <a:rPr lang="en-US" altLang="ja-JP" dirty="0" smtClean="0"/>
              <a:t>projects in different domains</a:t>
            </a:r>
            <a:endParaRPr lang="en-US" altLang="ja-JP" dirty="0"/>
          </a:p>
          <a:p>
            <a:r>
              <a:rPr lang="en-US" altLang="ja-JP" dirty="0" smtClean="0"/>
              <a:t>Introduce </a:t>
            </a:r>
            <a:r>
              <a:rPr lang="en-US" altLang="ja-JP" dirty="0"/>
              <a:t>other code clones detection tools </a:t>
            </a:r>
            <a:r>
              <a:rPr lang="en-US" altLang="ja-JP" dirty="0" smtClean="0"/>
              <a:t>and compare </a:t>
            </a:r>
            <a:r>
              <a:rPr lang="en-US" altLang="ja-JP" dirty="0"/>
              <a:t>results from them in the case </a:t>
            </a:r>
            <a:r>
              <a:rPr lang="en-US" altLang="ja-JP" dirty="0" smtClean="0"/>
              <a:t>study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02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kumimoji="1" lang="en-US" altLang="ja-JP" dirty="0" smtClean="0"/>
          </a:p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endParaRPr kumimoji="1" lang="en-US" altLang="ja-JP" dirty="0" smtClean="0"/>
          </a:p>
          <a:p>
            <a:pPr marL="0" indent="0" algn="ctr">
              <a:buNone/>
            </a:pPr>
            <a:r>
              <a:rPr kumimoji="1" lang="en-US" altLang="ja-JP" sz="4000" dirty="0" smtClean="0"/>
              <a:t>Thank you for your attentions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BEE14-F42D-4323-95D6-3F5004C6D848}" type="slidenum">
              <a:rPr lang="ja-JP" altLang="en-US" smtClean="0"/>
              <a:pPr>
                <a:defRPr/>
              </a:pPr>
              <a:t>21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574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タイトル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en-US" altLang="ja-JP" sz="3600" dirty="0" smtClean="0"/>
              <a:t>Software Development for Mobile Device (2/2)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Develop </a:t>
            </a:r>
            <a:r>
              <a:rPr lang="en-US" altLang="ja-JP" dirty="0"/>
              <a:t>software by </a:t>
            </a:r>
            <a:r>
              <a:rPr lang="en-US" altLang="ja-JP" b="1" dirty="0"/>
              <a:t>reusing common </a:t>
            </a:r>
            <a:r>
              <a:rPr lang="en-US" altLang="ja-JP" b="1" dirty="0" smtClean="0"/>
              <a:t>pieces </a:t>
            </a:r>
            <a:r>
              <a:rPr lang="en-US" altLang="ja-JP" dirty="0" smtClean="0"/>
              <a:t>and </a:t>
            </a:r>
            <a:r>
              <a:rPr lang="en-US" altLang="ja-JP" dirty="0"/>
              <a:t>implement </a:t>
            </a:r>
            <a:r>
              <a:rPr lang="en-US" altLang="ja-JP" dirty="0" smtClean="0"/>
              <a:t>unique pieces for each feature</a:t>
            </a:r>
            <a:r>
              <a:rPr lang="en-US" altLang="ja-JP" dirty="0"/>
              <a:t>.</a:t>
            </a:r>
          </a:p>
          <a:p>
            <a:endParaRPr kumimoji="1" lang="ja-JP" altLang="en-US" dirty="0"/>
          </a:p>
        </p:txBody>
      </p:sp>
      <p:sp>
        <p:nvSpPr>
          <p:cNvPr id="55" name="スライド番号プレースホルダー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3</a:t>
            </a:fld>
            <a:endParaRPr kumimoji="1" lang="ja-JP" altLang="en-US"/>
          </a:p>
        </p:txBody>
      </p:sp>
      <p:pic>
        <p:nvPicPr>
          <p:cNvPr id="4" name="Picture 2" descr="File:Flag of Europe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700806"/>
            <a:ext cx="805112" cy="536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File:Flag of Japan.sv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201" y="5703356"/>
            <a:ext cx="1017404" cy="677972"/>
          </a:xfrm>
          <a:prstGeom prst="rect">
            <a:avLst/>
          </a:prstGeom>
          <a:noFill/>
          <a:ln w="63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File:Flag of the United States.sv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43267"/>
            <a:ext cx="1022251" cy="538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角丸四角形 6"/>
          <p:cNvSpPr/>
          <p:nvPr/>
        </p:nvSpPr>
        <p:spPr>
          <a:xfrm>
            <a:off x="1489613" y="4488204"/>
            <a:ext cx="706123" cy="668988"/>
          </a:xfrm>
          <a:prstGeom prst="round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923928" y="4456744"/>
            <a:ext cx="778131" cy="700448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6372200" y="4437112"/>
            <a:ext cx="700318" cy="700448"/>
          </a:xfrm>
          <a:prstGeom prst="ellipse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47664" y="4077072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 smtClean="0"/>
              <a:t>＋</a:t>
            </a:r>
            <a:endParaRPr kumimoji="1" lang="ja-JP" altLang="en-US" sz="2400" b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67944" y="4077072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 smtClean="0"/>
              <a:t>＋</a:t>
            </a:r>
            <a:endParaRPr kumimoji="1" lang="ja-JP" altLang="en-US" sz="24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444208" y="4077072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 smtClean="0"/>
              <a:t>＋</a:t>
            </a:r>
            <a:endParaRPr kumimoji="1" lang="ja-JP" altLang="en-US" sz="2400" b="1" dirty="0"/>
          </a:p>
        </p:txBody>
      </p:sp>
      <p:sp>
        <p:nvSpPr>
          <p:cNvPr id="13" name="下矢印 12"/>
          <p:cNvSpPr/>
          <p:nvPr/>
        </p:nvSpPr>
        <p:spPr>
          <a:xfrm>
            <a:off x="1647018" y="5332396"/>
            <a:ext cx="476710" cy="328852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4139952" y="5332396"/>
            <a:ext cx="476710" cy="328852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下矢印 14"/>
          <p:cNvSpPr/>
          <p:nvPr/>
        </p:nvSpPr>
        <p:spPr>
          <a:xfrm>
            <a:off x="6516216" y="5332396"/>
            <a:ext cx="476710" cy="328852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/>
          <p:cNvGrpSpPr/>
          <p:nvPr/>
        </p:nvGrpSpPr>
        <p:grpSpPr>
          <a:xfrm>
            <a:off x="1475656" y="2975771"/>
            <a:ext cx="648072" cy="1101301"/>
            <a:chOff x="767219" y="1918652"/>
            <a:chExt cx="648072" cy="1101301"/>
          </a:xfrm>
        </p:grpSpPr>
        <p:sp>
          <p:nvSpPr>
            <p:cNvPr id="17" name="正方形/長方形 16"/>
            <p:cNvSpPr/>
            <p:nvPr/>
          </p:nvSpPr>
          <p:spPr>
            <a:xfrm flipH="1" flipV="1">
              <a:off x="767219" y="2041430"/>
              <a:ext cx="648072" cy="97852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879858" y="2180007"/>
              <a:ext cx="450556" cy="51939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片側の 2 つの角を丸めた四角形 18"/>
            <p:cNvSpPr/>
            <p:nvPr/>
          </p:nvSpPr>
          <p:spPr>
            <a:xfrm>
              <a:off x="1217775" y="1918652"/>
              <a:ext cx="112639" cy="121103"/>
            </a:xfrm>
            <a:prstGeom prst="round2Same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円/楕円 19"/>
            <p:cNvSpPr/>
            <p:nvPr/>
          </p:nvSpPr>
          <p:spPr>
            <a:xfrm>
              <a:off x="970174" y="2091898"/>
              <a:ext cx="242162" cy="45719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3923928" y="2975771"/>
            <a:ext cx="648072" cy="1101301"/>
            <a:chOff x="767219" y="1918652"/>
            <a:chExt cx="648072" cy="1101301"/>
          </a:xfrm>
        </p:grpSpPr>
        <p:sp>
          <p:nvSpPr>
            <p:cNvPr id="22" name="正方形/長方形 21"/>
            <p:cNvSpPr/>
            <p:nvPr/>
          </p:nvSpPr>
          <p:spPr>
            <a:xfrm flipH="1" flipV="1">
              <a:off x="767219" y="2041430"/>
              <a:ext cx="648072" cy="97852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879858" y="2180007"/>
              <a:ext cx="450556" cy="51939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片側の 2 つの角を丸めた四角形 23"/>
            <p:cNvSpPr/>
            <p:nvPr/>
          </p:nvSpPr>
          <p:spPr>
            <a:xfrm>
              <a:off x="1217775" y="1918652"/>
              <a:ext cx="112639" cy="121103"/>
            </a:xfrm>
            <a:prstGeom prst="round2Same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970174" y="2091898"/>
              <a:ext cx="242162" cy="45719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33229" y="2975771"/>
            <a:ext cx="648072" cy="1101301"/>
            <a:chOff x="767219" y="1918652"/>
            <a:chExt cx="648072" cy="1101301"/>
          </a:xfrm>
        </p:grpSpPr>
        <p:sp>
          <p:nvSpPr>
            <p:cNvPr id="27" name="正方形/長方形 26"/>
            <p:cNvSpPr/>
            <p:nvPr/>
          </p:nvSpPr>
          <p:spPr>
            <a:xfrm flipH="1" flipV="1">
              <a:off x="767219" y="2041430"/>
              <a:ext cx="648072" cy="97852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879858" y="2180007"/>
              <a:ext cx="450556" cy="51939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片側の 2 つの角を丸めた四角形 28"/>
            <p:cNvSpPr/>
            <p:nvPr/>
          </p:nvSpPr>
          <p:spPr>
            <a:xfrm>
              <a:off x="1217775" y="1918652"/>
              <a:ext cx="112639" cy="121103"/>
            </a:xfrm>
            <a:prstGeom prst="round2Same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/>
          </p:nvSpPr>
          <p:spPr>
            <a:xfrm>
              <a:off x="970174" y="2091898"/>
              <a:ext cx="242162" cy="45719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1187624" y="5682474"/>
            <a:ext cx="648072" cy="1101301"/>
            <a:chOff x="1922487" y="5682474"/>
            <a:chExt cx="648072" cy="1101301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1922487" y="5682474"/>
              <a:ext cx="648072" cy="1101301"/>
              <a:chOff x="767219" y="1918652"/>
              <a:chExt cx="648072" cy="1101301"/>
            </a:xfrm>
          </p:grpSpPr>
          <p:sp>
            <p:nvSpPr>
              <p:cNvPr id="32" name="正方形/長方形 31"/>
              <p:cNvSpPr/>
              <p:nvPr/>
            </p:nvSpPr>
            <p:spPr>
              <a:xfrm flipH="1" flipV="1">
                <a:off x="767219" y="2041430"/>
                <a:ext cx="648072" cy="978523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正方形/長方形 32"/>
              <p:cNvSpPr/>
              <p:nvPr/>
            </p:nvSpPr>
            <p:spPr>
              <a:xfrm>
                <a:off x="879858" y="2180007"/>
                <a:ext cx="450556" cy="51939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片側の 2 つの角を丸めた四角形 33"/>
              <p:cNvSpPr/>
              <p:nvPr/>
            </p:nvSpPr>
            <p:spPr>
              <a:xfrm>
                <a:off x="1217775" y="1918652"/>
                <a:ext cx="112639" cy="121103"/>
              </a:xfrm>
              <a:prstGeom prst="round2Same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円/楕円 34"/>
              <p:cNvSpPr/>
              <p:nvPr/>
            </p:nvSpPr>
            <p:spPr>
              <a:xfrm>
                <a:off x="970174" y="2091898"/>
                <a:ext cx="242162" cy="45719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6" name="角丸四角形 35"/>
            <p:cNvSpPr/>
            <p:nvPr/>
          </p:nvSpPr>
          <p:spPr>
            <a:xfrm>
              <a:off x="2041807" y="6525344"/>
              <a:ext cx="437193" cy="216024"/>
            </a:xfrm>
            <a:prstGeom prst="roundRect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3707904" y="5682474"/>
            <a:ext cx="648072" cy="1101301"/>
            <a:chOff x="4064685" y="5682474"/>
            <a:chExt cx="648072" cy="1101301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4064685" y="5682474"/>
              <a:ext cx="648072" cy="1101301"/>
              <a:chOff x="767219" y="1918652"/>
              <a:chExt cx="648072" cy="1101301"/>
            </a:xfrm>
          </p:grpSpPr>
          <p:sp>
            <p:nvSpPr>
              <p:cNvPr id="38" name="正方形/長方形 37"/>
              <p:cNvSpPr/>
              <p:nvPr/>
            </p:nvSpPr>
            <p:spPr>
              <a:xfrm flipH="1" flipV="1">
                <a:off x="767219" y="2041430"/>
                <a:ext cx="648072" cy="978523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正方形/長方形 38"/>
              <p:cNvSpPr/>
              <p:nvPr/>
            </p:nvSpPr>
            <p:spPr>
              <a:xfrm>
                <a:off x="879858" y="2180007"/>
                <a:ext cx="450556" cy="51939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片側の 2 つの角を丸めた四角形 39"/>
              <p:cNvSpPr/>
              <p:nvPr/>
            </p:nvSpPr>
            <p:spPr>
              <a:xfrm>
                <a:off x="1217775" y="1918652"/>
                <a:ext cx="112639" cy="121103"/>
              </a:xfrm>
              <a:prstGeom prst="round2Same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円/楕円 40"/>
              <p:cNvSpPr/>
              <p:nvPr/>
            </p:nvSpPr>
            <p:spPr>
              <a:xfrm>
                <a:off x="970174" y="2091898"/>
                <a:ext cx="242162" cy="45719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2" name="正方形/長方形 41"/>
            <p:cNvSpPr/>
            <p:nvPr/>
          </p:nvSpPr>
          <p:spPr>
            <a:xfrm>
              <a:off x="4177324" y="6522605"/>
              <a:ext cx="437193" cy="216025"/>
            </a:xfrm>
            <a:prstGeom prst="rect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5940152" y="5572987"/>
            <a:ext cx="648072" cy="1101301"/>
            <a:chOff x="5436096" y="5615732"/>
            <a:chExt cx="648072" cy="1101301"/>
          </a:xfrm>
        </p:grpSpPr>
        <p:grpSp>
          <p:nvGrpSpPr>
            <p:cNvPr id="43" name="グループ化 42"/>
            <p:cNvGrpSpPr/>
            <p:nvPr/>
          </p:nvGrpSpPr>
          <p:grpSpPr>
            <a:xfrm>
              <a:off x="5436096" y="5615732"/>
              <a:ext cx="648072" cy="1101301"/>
              <a:chOff x="767219" y="1918652"/>
              <a:chExt cx="648072" cy="1101301"/>
            </a:xfrm>
          </p:grpSpPr>
          <p:sp>
            <p:nvSpPr>
              <p:cNvPr id="44" name="正方形/長方形 43"/>
              <p:cNvSpPr/>
              <p:nvPr/>
            </p:nvSpPr>
            <p:spPr>
              <a:xfrm flipH="1" flipV="1">
                <a:off x="767219" y="2041430"/>
                <a:ext cx="648072" cy="978523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879858" y="2180007"/>
                <a:ext cx="450556" cy="51939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片側の 2 つの角を丸めた四角形 45"/>
              <p:cNvSpPr/>
              <p:nvPr/>
            </p:nvSpPr>
            <p:spPr>
              <a:xfrm>
                <a:off x="1217775" y="1918652"/>
                <a:ext cx="112639" cy="121103"/>
              </a:xfrm>
              <a:prstGeom prst="round2Same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円/楕円 46"/>
              <p:cNvSpPr/>
              <p:nvPr/>
            </p:nvSpPr>
            <p:spPr>
              <a:xfrm>
                <a:off x="970174" y="2091898"/>
                <a:ext cx="242162" cy="45719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8" name="円/楕円 47"/>
            <p:cNvSpPr/>
            <p:nvPr/>
          </p:nvSpPr>
          <p:spPr>
            <a:xfrm flipH="1" flipV="1">
              <a:off x="5654645" y="6381328"/>
              <a:ext cx="285507" cy="292960"/>
            </a:xfrm>
            <a:prstGeom prst="ellipse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2" name="正方形/長方形 51"/>
          <p:cNvSpPr/>
          <p:nvPr/>
        </p:nvSpPr>
        <p:spPr>
          <a:xfrm>
            <a:off x="1043608" y="2924944"/>
            <a:ext cx="6110807" cy="125649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1054710" y="4384548"/>
            <a:ext cx="6110807" cy="844652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164289" y="3195590"/>
            <a:ext cx="1800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solidFill>
                  <a:srgbClr val="FF0000"/>
                </a:solidFill>
              </a:rPr>
              <a:t>Reused</a:t>
            </a:r>
          </a:p>
          <a:p>
            <a:r>
              <a:rPr lang="en-US" altLang="ja-JP" sz="2400" dirty="0" smtClean="0">
                <a:solidFill>
                  <a:srgbClr val="FF0000"/>
                </a:solidFill>
              </a:rPr>
              <a:t>pieces 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7272808" y="4551511"/>
            <a:ext cx="2051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solidFill>
                  <a:srgbClr val="FF0000"/>
                </a:solidFill>
              </a:rPr>
              <a:t>Unique features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75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Reused Source Code Pieces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Source code is </a:t>
            </a:r>
            <a:r>
              <a:rPr lang="en-US" altLang="ja-JP" dirty="0"/>
              <a:t>reused in code fragment level </a:t>
            </a:r>
            <a:r>
              <a:rPr lang="en-US" altLang="ja-JP" dirty="0" smtClean="0"/>
              <a:t>(</a:t>
            </a:r>
            <a:r>
              <a:rPr lang="en-US" altLang="ja-JP" dirty="0"/>
              <a:t>code clones) and file </a:t>
            </a:r>
            <a:r>
              <a:rPr lang="en-US" altLang="ja-JP" dirty="0" smtClean="0"/>
              <a:t>level</a:t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pPr lvl="1"/>
            <a:r>
              <a:rPr lang="en-US" altLang="ja-JP" dirty="0" smtClean="0"/>
              <a:t>.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en-US" altLang="ja-JP" dirty="0" smtClean="0"/>
              <a:t>Detecting </a:t>
            </a:r>
            <a:r>
              <a:rPr lang="en-US" altLang="ja-JP" dirty="0"/>
              <a:t>and managing reused pieces </a:t>
            </a:r>
            <a:r>
              <a:rPr lang="en-US" altLang="ja-JP" dirty="0" smtClean="0"/>
              <a:t>is necessary</a:t>
            </a:r>
          </a:p>
          <a:p>
            <a:pPr lvl="1"/>
            <a:r>
              <a:rPr lang="en-US" altLang="ja-JP" dirty="0" smtClean="0"/>
              <a:t>e.g. Inconsistency management, plagiarism detection</a:t>
            </a:r>
            <a:endParaRPr kumimoji="1" lang="en-US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27584" y="2692077"/>
            <a:ext cx="7416824" cy="1384995"/>
          </a:xfrm>
          <a:prstGeom prst="rect">
            <a:avLst/>
          </a:prstGeom>
          <a:solidFill>
            <a:srgbClr val="FFCCCC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800" b="1" dirty="0"/>
              <a:t>A </a:t>
            </a:r>
            <a:r>
              <a:rPr lang="en-US" altLang="ja-JP" sz="2800" b="1" dirty="0" smtClean="0"/>
              <a:t>code </a:t>
            </a:r>
            <a:r>
              <a:rPr lang="en-US" altLang="ja-JP" sz="2800" b="1" dirty="0"/>
              <a:t>clone : a code fragment that has lexically, syntactically, or semantically similar code fragments in source code</a:t>
            </a:r>
          </a:p>
        </p:txBody>
      </p:sp>
    </p:spTree>
    <p:extLst>
      <p:ext uri="{BB962C8B-B14F-4D97-AF65-F5344CB8AC3E}">
        <p14:creationId xmlns:p14="http://schemas.microsoft.com/office/powerpoint/2010/main" val="75259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Code Clone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Generated </a:t>
            </a:r>
            <a:r>
              <a:rPr lang="en-US" altLang="ja-JP" dirty="0"/>
              <a:t>by:</a:t>
            </a:r>
          </a:p>
          <a:p>
            <a:pPr lvl="1"/>
            <a:r>
              <a:rPr lang="en-US" altLang="ja-JP" dirty="0" smtClean="0"/>
              <a:t>Code </a:t>
            </a:r>
            <a:r>
              <a:rPr lang="en-US" altLang="ja-JP" dirty="0"/>
              <a:t>reuse by copy &amp; paste</a:t>
            </a:r>
          </a:p>
          <a:p>
            <a:pPr lvl="1"/>
            <a:r>
              <a:rPr lang="en-US" altLang="ja-JP" dirty="0" smtClean="0"/>
              <a:t>Stereotyped </a:t>
            </a:r>
            <a:r>
              <a:rPr lang="en-US" altLang="ja-JP" dirty="0"/>
              <a:t>functions or tool generated </a:t>
            </a:r>
            <a:r>
              <a:rPr lang="en-US" altLang="ja-JP" dirty="0" smtClean="0"/>
              <a:t>code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 bwMode="auto">
          <a:xfrm>
            <a:off x="1547664" y="4077072"/>
            <a:ext cx="1681161" cy="500062"/>
          </a:xfrm>
          <a:prstGeom prst="rect">
            <a:avLst/>
          </a:prstGeom>
          <a:solidFill>
            <a:schemeClr val="accent6">
              <a:alpha val="29000"/>
            </a:schemeClr>
          </a:solidFill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r>
              <a:rPr lang="en-US" altLang="ja-JP" b="1" dirty="0"/>
              <a:t>Code Clone </a:t>
            </a:r>
            <a:endParaRPr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1403648" y="3471689"/>
            <a:ext cx="1965821" cy="2117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5270475" y="3356992"/>
            <a:ext cx="1965821" cy="2117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 bwMode="auto">
          <a:xfrm>
            <a:off x="5520085" y="3717032"/>
            <a:ext cx="1500187" cy="500062"/>
          </a:xfrm>
          <a:prstGeom prst="rect">
            <a:avLst/>
          </a:prstGeom>
          <a:solidFill>
            <a:schemeClr val="accent6">
              <a:alpha val="29000"/>
            </a:schemeClr>
          </a:solidFill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r>
              <a:rPr lang="en-US" altLang="ja-JP" b="1" dirty="0"/>
              <a:t>Code Clone </a:t>
            </a:r>
            <a:endParaRPr lang="ja-JP" altLang="en-US" dirty="0"/>
          </a:p>
        </p:txBody>
      </p:sp>
      <p:sp>
        <p:nvSpPr>
          <p:cNvPr id="51" name="正方形/長方形 50"/>
          <p:cNvSpPr/>
          <p:nvPr/>
        </p:nvSpPr>
        <p:spPr bwMode="auto">
          <a:xfrm>
            <a:off x="5520085" y="4585122"/>
            <a:ext cx="1500187" cy="500062"/>
          </a:xfrm>
          <a:prstGeom prst="rect">
            <a:avLst/>
          </a:prstGeom>
          <a:solidFill>
            <a:schemeClr val="accent6">
              <a:alpha val="29000"/>
            </a:schemeClr>
          </a:solidFill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r>
              <a:rPr lang="en-US" altLang="ja-JP" b="1" dirty="0"/>
              <a:t>Code Clone </a:t>
            </a:r>
            <a:endParaRPr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2987824" y="5608975"/>
            <a:ext cx="5400600" cy="830997"/>
          </a:xfrm>
          <a:prstGeom prst="rect">
            <a:avLst/>
          </a:prstGeom>
          <a:solidFill>
            <a:srgbClr val="FFCCCC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/>
              <a:t>A clone set: A </a:t>
            </a:r>
            <a:r>
              <a:rPr lang="en-US" altLang="ja-JP" sz="2400" dirty="0"/>
              <a:t>set of code clones </a:t>
            </a:r>
            <a:r>
              <a:rPr lang="en-US" altLang="ja-JP" sz="2400" dirty="0" smtClean="0"/>
              <a:t>that are similar </a:t>
            </a:r>
            <a:r>
              <a:rPr lang="en-US" altLang="ja-JP" sz="2400" dirty="0"/>
              <a:t>or identical to each other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1475656" y="3573016"/>
            <a:ext cx="5652762" cy="163145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6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Code Clone Detection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/>
          </a:bodyPr>
          <a:lstStyle/>
          <a:p>
            <a:r>
              <a:rPr lang="en-US" altLang="ja-JP" dirty="0"/>
              <a:t>Various detection </a:t>
            </a:r>
            <a:r>
              <a:rPr lang="en-US" altLang="ja-JP" dirty="0" smtClean="0"/>
              <a:t>techniques and tools </a:t>
            </a:r>
            <a:r>
              <a:rPr lang="en-US" altLang="ja-JP" dirty="0"/>
              <a:t>have been proposed 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e.g</a:t>
            </a:r>
            <a:r>
              <a:rPr lang="en-US" altLang="ja-JP" dirty="0"/>
              <a:t>. </a:t>
            </a:r>
            <a:r>
              <a:rPr lang="en-US" altLang="ja-JP" dirty="0" smtClean="0"/>
              <a:t>Text-based </a:t>
            </a:r>
            <a:r>
              <a:rPr lang="en-US" altLang="ja-JP" dirty="0"/>
              <a:t>and </a:t>
            </a:r>
            <a:r>
              <a:rPr lang="en-US" altLang="ja-JP" dirty="0" smtClean="0"/>
              <a:t>line-based(dup)[Baker1995], token-base(CP-minder)[Li2006]</a:t>
            </a:r>
          </a:p>
          <a:p>
            <a:pPr lvl="1"/>
            <a:endParaRPr kumimoji="1" lang="en-US" altLang="ja-JP" dirty="0"/>
          </a:p>
          <a:p>
            <a:r>
              <a:rPr lang="en-US" altLang="ja-JP" dirty="0" err="1" smtClean="0"/>
              <a:t>CCFinder</a:t>
            </a:r>
            <a:r>
              <a:rPr lang="en-US" altLang="ja-JP" dirty="0"/>
              <a:t> [</a:t>
            </a:r>
            <a:r>
              <a:rPr lang="en-US" altLang="ja-JP" dirty="0" smtClean="0"/>
              <a:t>Kamiya2002] </a:t>
            </a:r>
          </a:p>
          <a:p>
            <a:pPr lvl="1"/>
            <a:r>
              <a:rPr lang="en-US" altLang="ja-JP" dirty="0" smtClean="0"/>
              <a:t>A </a:t>
            </a:r>
            <a:r>
              <a:rPr lang="en-US" altLang="ja-JP" dirty="0"/>
              <a:t>token-base clone detection tool</a:t>
            </a:r>
            <a:endParaRPr lang="en-US" altLang="ja-JP" dirty="0" smtClean="0"/>
          </a:p>
          <a:p>
            <a:pPr lvl="1"/>
            <a:r>
              <a:rPr lang="en-US" altLang="ja-JP" dirty="0"/>
              <a:t>Multi language support (C, C++, COBOL, Java, ...)</a:t>
            </a:r>
          </a:p>
          <a:p>
            <a:pPr lvl="1"/>
            <a:r>
              <a:rPr lang="en-US" altLang="ja-JP" dirty="0" smtClean="0"/>
              <a:t>Good speed </a:t>
            </a:r>
            <a:r>
              <a:rPr lang="en-US" altLang="ja-JP" dirty="0"/>
              <a:t>(5MLOC/20m</a:t>
            </a:r>
            <a:r>
              <a:rPr lang="en-US" altLang="ja-JP" dirty="0" smtClean="0"/>
              <a:t>)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323528" y="5913130"/>
            <a:ext cx="8280920" cy="900246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en-US" altLang="ja-JP" sz="1050" dirty="0" smtClean="0"/>
              <a:t>[Baker1995] B</a:t>
            </a:r>
            <a:r>
              <a:rPr lang="en-US" altLang="ja-JP" sz="1050" dirty="0"/>
              <a:t>. S. Baker. On </a:t>
            </a:r>
            <a:r>
              <a:rPr lang="en-US" altLang="ja-JP" sz="1050" dirty="0" err="1"/>
              <a:t>nding</a:t>
            </a:r>
            <a:r>
              <a:rPr lang="en-US" altLang="ja-JP" sz="1050" dirty="0"/>
              <a:t> duplication and </a:t>
            </a:r>
            <a:r>
              <a:rPr lang="en-US" altLang="ja-JP" sz="1050" dirty="0" smtClean="0"/>
              <a:t>near-duplication in </a:t>
            </a:r>
            <a:r>
              <a:rPr lang="en-US" altLang="ja-JP" sz="1050" dirty="0"/>
              <a:t>large software systems. In </a:t>
            </a:r>
            <a:r>
              <a:rPr lang="en-US" altLang="ja-JP" sz="1050" i="1" dirty="0"/>
              <a:t>Proc. of WCRE</a:t>
            </a:r>
            <a:r>
              <a:rPr lang="en-US" altLang="ja-JP" sz="1050" dirty="0"/>
              <a:t>, pages </a:t>
            </a:r>
            <a:r>
              <a:rPr lang="en-US" altLang="ja-JP" sz="1050" dirty="0" smtClean="0"/>
              <a:t>86, July </a:t>
            </a:r>
            <a:r>
              <a:rPr lang="en-US" altLang="ja-JP" sz="1050" dirty="0"/>
              <a:t>1995.</a:t>
            </a:r>
            <a:endParaRPr lang="en-US" altLang="ja-JP" sz="1050" dirty="0" smtClean="0"/>
          </a:p>
          <a:p>
            <a:r>
              <a:rPr lang="en-US" altLang="ja-JP" sz="1050" dirty="0"/>
              <a:t>[Li </a:t>
            </a:r>
            <a:r>
              <a:rPr lang="en-US" altLang="ja-JP" sz="1050" dirty="0" smtClean="0"/>
              <a:t>2006] </a:t>
            </a:r>
            <a:r>
              <a:rPr lang="en-US" altLang="ja-JP" sz="1050" dirty="0"/>
              <a:t>Z. Li, S. Lu, S. </a:t>
            </a:r>
            <a:r>
              <a:rPr lang="en-US" altLang="ja-JP" sz="1050" dirty="0" err="1"/>
              <a:t>Myagmar</a:t>
            </a:r>
            <a:r>
              <a:rPr lang="en-US" altLang="ja-JP" sz="1050" dirty="0"/>
              <a:t> and Y. Zhou. CP-Miner: Finding Copy-Paste and Related Bugs in Large-Scale Software Code. IEEE Transactions on Software Engineering, 32: pages 176-192, 2006</a:t>
            </a:r>
            <a:endParaRPr lang="ja-JP" altLang="en-US" sz="1050" dirty="0"/>
          </a:p>
          <a:p>
            <a:r>
              <a:rPr lang="en-US" altLang="ja-JP" sz="1050" dirty="0" smtClean="0"/>
              <a:t>[Kamiya2002] T. </a:t>
            </a:r>
            <a:r>
              <a:rPr lang="en-US" altLang="ja-JP" sz="1050" dirty="0" err="1" smtClean="0"/>
              <a:t>Kamiya</a:t>
            </a:r>
            <a:r>
              <a:rPr lang="en-US" altLang="ja-JP" sz="1050" dirty="0" smtClean="0"/>
              <a:t>, S. </a:t>
            </a:r>
            <a:r>
              <a:rPr lang="en-US" altLang="ja-JP" sz="1050" dirty="0" err="1"/>
              <a:t>Kusumoto</a:t>
            </a:r>
            <a:r>
              <a:rPr lang="en-US" altLang="ja-JP" sz="1050" dirty="0"/>
              <a:t> and </a:t>
            </a:r>
            <a:r>
              <a:rPr lang="en-US" altLang="ja-JP" sz="1050" dirty="0" smtClean="0"/>
              <a:t>K. </a:t>
            </a:r>
            <a:r>
              <a:rPr lang="en-US" altLang="ja-JP" sz="1050" dirty="0"/>
              <a:t>Inoue. </a:t>
            </a:r>
            <a:r>
              <a:rPr lang="en-US" altLang="ja-JP" sz="1050" dirty="0" err="1"/>
              <a:t>CCFinder</a:t>
            </a:r>
            <a:r>
              <a:rPr lang="en-US" altLang="ja-JP" sz="1050" dirty="0"/>
              <a:t>: A </a:t>
            </a:r>
            <a:r>
              <a:rPr lang="en-US" altLang="ja-JP" sz="1050" dirty="0" err="1"/>
              <a:t>Multilinguistic</a:t>
            </a:r>
            <a:r>
              <a:rPr lang="en-US" altLang="ja-JP" sz="1050" dirty="0"/>
              <a:t> Token-Based Code Clone Detection System for Large Scale Source </a:t>
            </a:r>
            <a:r>
              <a:rPr lang="en-US" altLang="ja-JP" sz="1050" dirty="0" smtClean="0"/>
              <a:t>Code</a:t>
            </a:r>
            <a:r>
              <a:rPr lang="en-US" altLang="ja-JP" sz="1050" dirty="0"/>
              <a:t>. IEEE </a:t>
            </a:r>
            <a:r>
              <a:rPr lang="en-US" altLang="ja-JP" sz="1050" dirty="0" smtClean="0"/>
              <a:t>TSE, 28</a:t>
            </a:r>
            <a:r>
              <a:rPr lang="en-US" altLang="ja-JP" sz="1050" dirty="0"/>
              <a:t>: 654-670, </a:t>
            </a:r>
            <a:r>
              <a:rPr lang="en-US" altLang="ja-JP" sz="1050" dirty="0" smtClean="0"/>
              <a:t>2002</a:t>
            </a:r>
          </a:p>
        </p:txBody>
      </p:sp>
    </p:spTree>
    <p:extLst>
      <p:ext uri="{BB962C8B-B14F-4D97-AF65-F5344CB8AC3E}">
        <p14:creationId xmlns:p14="http://schemas.microsoft.com/office/powerpoint/2010/main" val="294395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313" y="44624"/>
            <a:ext cx="9038207" cy="114300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Example of Clone Detection Technique: </a:t>
            </a:r>
            <a:r>
              <a:rPr lang="en-US" altLang="ja-JP" dirty="0" err="1" smtClean="0"/>
              <a:t>CCFinder</a:t>
            </a:r>
            <a:endParaRPr kumimoji="1" lang="ja-JP" alt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332539" y="1556792"/>
            <a:ext cx="2776538" cy="4813300"/>
            <a:chOff x="3989" y="1132"/>
            <a:chExt cx="1749" cy="3032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4050" y="1386"/>
              <a:ext cx="1688" cy="249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ja-JP" sz="1400">
                <a:latin typeface="Tahoma" pitchFamily="34" charset="0"/>
              </a:endParaRP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4412" y="1132"/>
              <a:ext cx="7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1400" dirty="0">
                  <a:latin typeface="Tahoma" pitchFamily="34" charset="0"/>
                </a:rPr>
                <a:t>Source files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4218" y="1494"/>
              <a:ext cx="1128" cy="21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400" b="1">
                  <a:latin typeface="Tahoma" pitchFamily="34" charset="0"/>
                </a:rPr>
                <a:t>Lexical analysis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220" y="2190"/>
              <a:ext cx="1128" cy="21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400" b="1">
                  <a:latin typeface="Tahoma" pitchFamily="34" charset="0"/>
                </a:rPr>
                <a:t>Transformation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4376" y="1834"/>
              <a:ext cx="91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400">
                  <a:latin typeface="Tahoma" pitchFamily="34" charset="0"/>
                </a:rPr>
                <a:t>Token sequence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4214" y="2910"/>
              <a:ext cx="1136" cy="21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400" b="1">
                  <a:latin typeface="Tahoma" pitchFamily="34" charset="0"/>
                </a:rPr>
                <a:t>Match detection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4781" y="240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99" y="2560"/>
              <a:ext cx="15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400">
                  <a:latin typeface="Tahoma" pitchFamily="34" charset="0"/>
                </a:rPr>
                <a:t>Transformed token sequence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3989" y="3258"/>
              <a:ext cx="173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400">
                  <a:latin typeface="Tahoma" pitchFamily="34" charset="0"/>
                </a:rPr>
                <a:t>Clones on transformed sequence</a:t>
              </a:r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4237" y="3624"/>
              <a:ext cx="1104" cy="21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400" b="1">
                  <a:latin typeface="Tahoma" pitchFamily="34" charset="0"/>
                </a:rPr>
                <a:t>Formatting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4428" y="3970"/>
              <a:ext cx="7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400" dirty="0" smtClean="0">
                  <a:latin typeface="Tahoma" pitchFamily="34" charset="0"/>
                </a:rPr>
                <a:t>Code clones</a:t>
              </a:r>
              <a:endParaRPr lang="en-US" altLang="ja-JP" sz="1400" dirty="0">
                <a:latin typeface="Tahoma" pitchFamily="34" charset="0"/>
              </a:endParaRPr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779" y="271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4771" y="311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4785" y="199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4783" y="169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4779" y="130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4773" y="343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4814" y="383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</p:grp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203200" y="1918742"/>
            <a:ext cx="6070600" cy="42767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 1. static void </a:t>
            </a:r>
            <a:r>
              <a:rPr kumimoji="0" lang="en-US" altLang="ja-JP" sz="1600">
                <a:solidFill>
                  <a:srgbClr val="0000FF"/>
                </a:solidFill>
                <a:latin typeface="Times New Roman" pitchFamily="18" charset="0"/>
              </a:rPr>
              <a:t>foo()</a:t>
            </a:r>
            <a:r>
              <a:rPr kumimoji="0" lang="en-US" altLang="ja-JP" sz="1600">
                <a:latin typeface="Times New Roman" pitchFamily="18" charset="0"/>
              </a:rPr>
              <a:t> throws RESyntaxException {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 2.    </a:t>
            </a:r>
            <a:r>
              <a:rPr kumimoji="0" lang="en-US" altLang="ja-JP" sz="1600">
                <a:solidFill>
                  <a:srgbClr val="0000FF"/>
                </a:solidFill>
                <a:latin typeface="Times New Roman" pitchFamily="18" charset="0"/>
              </a:rPr>
              <a:t>String a[] = new String [] { "123,400", "abc", "orange 100" };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 3.    </a:t>
            </a:r>
            <a:r>
              <a:rPr kumimoji="0" lang="en-US" altLang="ja-JP" sz="1600">
                <a:solidFill>
                  <a:srgbClr val="0000FF"/>
                </a:solidFill>
                <a:latin typeface="Times New Roman" pitchFamily="18" charset="0"/>
              </a:rPr>
              <a:t>org.apache.regexp.</a:t>
            </a:r>
            <a:r>
              <a:rPr kumimoji="0" lang="en-US" altLang="ja-JP" sz="1600">
                <a:latin typeface="Times New Roman" pitchFamily="18" charset="0"/>
              </a:rPr>
              <a:t>RE </a:t>
            </a:r>
            <a:r>
              <a:rPr kumimoji="0" lang="en-US" altLang="ja-JP" sz="1600">
                <a:solidFill>
                  <a:srgbClr val="0000FF"/>
                </a:solidFill>
                <a:latin typeface="Times New Roman" pitchFamily="18" charset="0"/>
              </a:rPr>
              <a:t>pat</a:t>
            </a:r>
            <a:r>
              <a:rPr kumimoji="0" lang="en-US" altLang="ja-JP" sz="1600">
                <a:latin typeface="Times New Roman" pitchFamily="18" charset="0"/>
              </a:rPr>
              <a:t> = </a:t>
            </a:r>
            <a:r>
              <a:rPr kumimoji="0" lang="en-US" altLang="ja-JP" sz="1600">
                <a:solidFill>
                  <a:schemeClr val="hlink"/>
                </a:solidFill>
                <a:latin typeface="Times New Roman" pitchFamily="18" charset="0"/>
              </a:rPr>
              <a:t>new </a:t>
            </a:r>
            <a:r>
              <a:rPr kumimoji="0" lang="en-US" altLang="ja-JP" sz="1600">
                <a:solidFill>
                  <a:srgbClr val="0000FF"/>
                </a:solidFill>
                <a:latin typeface="Times New Roman" pitchFamily="18" charset="0"/>
              </a:rPr>
              <a:t>org.apache.regexp.</a:t>
            </a:r>
            <a:r>
              <a:rPr kumimoji="0" lang="en-US" altLang="ja-JP" sz="1600">
                <a:latin typeface="Times New Roman" pitchFamily="18" charset="0"/>
              </a:rPr>
              <a:t>RE("[0-9,]+");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 4.    int sum = 0;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 5.    for (int i = 0; i &lt; a.length; ++i)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 6.       if (</a:t>
            </a:r>
            <a:r>
              <a:rPr kumimoji="0" lang="en-US" altLang="ja-JP" sz="1600">
                <a:solidFill>
                  <a:srgbClr val="0000FF"/>
                </a:solidFill>
                <a:latin typeface="Times New Roman" pitchFamily="18" charset="0"/>
              </a:rPr>
              <a:t>pat.</a:t>
            </a:r>
            <a:r>
              <a:rPr kumimoji="0" lang="en-US" altLang="ja-JP" sz="1600">
                <a:latin typeface="Times New Roman" pitchFamily="18" charset="0"/>
              </a:rPr>
              <a:t>match(a[i]))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 7.          sum += </a:t>
            </a:r>
            <a:r>
              <a:rPr kumimoji="0" lang="en-US" altLang="ja-JP" sz="1600">
                <a:solidFill>
                  <a:srgbClr val="0000FF"/>
                </a:solidFill>
                <a:latin typeface="Times New Roman" pitchFamily="18" charset="0"/>
              </a:rPr>
              <a:t>Sample.</a:t>
            </a:r>
            <a:r>
              <a:rPr kumimoji="0" lang="en-US" altLang="ja-JP" sz="1600">
                <a:latin typeface="Times New Roman" pitchFamily="18" charset="0"/>
              </a:rPr>
              <a:t>parseNumber(</a:t>
            </a:r>
            <a:r>
              <a:rPr kumimoji="0" lang="en-US" altLang="ja-JP" sz="1600">
                <a:solidFill>
                  <a:srgbClr val="0000FF"/>
                </a:solidFill>
                <a:latin typeface="Times New Roman" pitchFamily="18" charset="0"/>
              </a:rPr>
              <a:t>pat.</a:t>
            </a:r>
            <a:r>
              <a:rPr kumimoji="0" lang="en-US" altLang="ja-JP" sz="1600">
                <a:latin typeface="Times New Roman" pitchFamily="18" charset="0"/>
              </a:rPr>
              <a:t>getParen(0));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 8.    System.out.println("sum = " + sum);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 9. }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10. static void </a:t>
            </a:r>
            <a:r>
              <a:rPr kumimoji="0" lang="en-US" altLang="ja-JP" sz="1600">
                <a:solidFill>
                  <a:srgbClr val="FF3300"/>
                </a:solidFill>
                <a:latin typeface="Times New Roman" pitchFamily="18" charset="0"/>
              </a:rPr>
              <a:t>goo</a:t>
            </a:r>
            <a:r>
              <a:rPr kumimoji="0" lang="en-US" altLang="ja-JP" sz="1600">
                <a:latin typeface="Times New Roman" pitchFamily="18" charset="0"/>
              </a:rPr>
              <a:t>(</a:t>
            </a:r>
            <a:r>
              <a:rPr kumimoji="0" lang="en-US" altLang="ja-JP" sz="1600">
                <a:solidFill>
                  <a:srgbClr val="FF3300"/>
                </a:solidFill>
                <a:latin typeface="Times New Roman" pitchFamily="18" charset="0"/>
              </a:rPr>
              <a:t>String [] a</a:t>
            </a:r>
            <a:r>
              <a:rPr kumimoji="0" lang="en-US" altLang="ja-JP" sz="1600">
                <a:latin typeface="Times New Roman" pitchFamily="18" charset="0"/>
              </a:rPr>
              <a:t>) throws RESyntaxException {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11.    RE </a:t>
            </a:r>
            <a:r>
              <a:rPr kumimoji="0" lang="en-US" altLang="ja-JP" sz="1600">
                <a:solidFill>
                  <a:srgbClr val="FF3300"/>
                </a:solidFill>
                <a:latin typeface="Times New Roman" pitchFamily="18" charset="0"/>
              </a:rPr>
              <a:t>exp</a:t>
            </a:r>
            <a:r>
              <a:rPr kumimoji="0" lang="en-US" altLang="ja-JP" sz="1600">
                <a:latin typeface="Times New Roman" pitchFamily="18" charset="0"/>
              </a:rPr>
              <a:t> = new RE("[0-9,]+");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12.    int sum = 0;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13.    for (int i = 0; i &lt; a.length; ++i)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14.       if (</a:t>
            </a:r>
            <a:r>
              <a:rPr kumimoji="0" lang="en-US" altLang="ja-JP" sz="1600">
                <a:solidFill>
                  <a:srgbClr val="FF3300"/>
                </a:solidFill>
                <a:latin typeface="Times New Roman" pitchFamily="18" charset="0"/>
              </a:rPr>
              <a:t>exp</a:t>
            </a:r>
            <a:r>
              <a:rPr kumimoji="0" lang="en-US" altLang="ja-JP" sz="1600">
                <a:latin typeface="Times New Roman" pitchFamily="18" charset="0"/>
              </a:rPr>
              <a:t>.match(a[i]))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15.          sum += parseNumber(</a:t>
            </a:r>
            <a:r>
              <a:rPr kumimoji="0" lang="en-US" altLang="ja-JP" sz="1600">
                <a:solidFill>
                  <a:srgbClr val="FF3300"/>
                </a:solidFill>
                <a:latin typeface="Times New Roman" pitchFamily="18" charset="0"/>
              </a:rPr>
              <a:t>exp</a:t>
            </a:r>
            <a:r>
              <a:rPr kumimoji="0" lang="en-US" altLang="ja-JP" sz="1600">
                <a:latin typeface="Times New Roman" pitchFamily="18" charset="0"/>
              </a:rPr>
              <a:t>.getParen(0));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16.    System.out.println("sum = " + sum);</a:t>
            </a:r>
          </a:p>
          <a:p>
            <a:pPr eaLnBrk="0" hangingPunct="0"/>
            <a:r>
              <a:rPr kumimoji="0" lang="en-US" altLang="ja-JP" sz="1600">
                <a:latin typeface="Times New Roman" pitchFamily="18" charset="0"/>
              </a:rPr>
              <a:t>17. }</a:t>
            </a:r>
          </a:p>
        </p:txBody>
      </p:sp>
      <p:grpSp>
        <p:nvGrpSpPr>
          <p:cNvPr id="24" name="Group 24"/>
          <p:cNvGrpSpPr>
            <a:grpSpLocks/>
          </p:cNvGrpSpPr>
          <p:nvPr/>
        </p:nvGrpSpPr>
        <p:grpSpPr bwMode="auto">
          <a:xfrm>
            <a:off x="203200" y="1921917"/>
            <a:ext cx="6059488" cy="4303712"/>
            <a:chOff x="130" y="1357"/>
            <a:chExt cx="3817" cy="2711"/>
          </a:xfrm>
        </p:grpSpPr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30" y="1357"/>
              <a:ext cx="3817" cy="271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26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7" y="1412"/>
              <a:ext cx="2260" cy="2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7" name="Group 27"/>
          <p:cNvGrpSpPr>
            <a:grpSpLocks/>
          </p:cNvGrpSpPr>
          <p:nvPr/>
        </p:nvGrpSpPr>
        <p:grpSpPr bwMode="auto">
          <a:xfrm>
            <a:off x="214313" y="1825079"/>
            <a:ext cx="8894762" cy="4406900"/>
            <a:chOff x="133" y="1295"/>
            <a:chExt cx="5603" cy="2776"/>
          </a:xfrm>
        </p:grpSpPr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133" y="1360"/>
              <a:ext cx="3817" cy="2711"/>
              <a:chOff x="570" y="1365"/>
              <a:chExt cx="3817" cy="2711"/>
            </a:xfrm>
          </p:grpSpPr>
          <p:sp>
            <p:nvSpPr>
              <p:cNvPr id="46" name="Rectangle 29"/>
              <p:cNvSpPr>
                <a:spLocks noChangeArrowheads="1"/>
              </p:cNvSpPr>
              <p:nvPr/>
            </p:nvSpPr>
            <p:spPr bwMode="auto">
              <a:xfrm>
                <a:off x="570" y="1365"/>
                <a:ext cx="3817" cy="271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pic>
            <p:nvPicPr>
              <p:cNvPr id="47" name="Picture 3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97" y="1430"/>
                <a:ext cx="2292" cy="2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" name="Group 31"/>
            <p:cNvGrpSpPr>
              <a:grpSpLocks/>
            </p:cNvGrpSpPr>
            <p:nvPr/>
          </p:nvGrpSpPr>
          <p:grpSpPr bwMode="auto">
            <a:xfrm>
              <a:off x="3980" y="1295"/>
              <a:ext cx="1756" cy="2722"/>
              <a:chOff x="3949" y="7694"/>
              <a:chExt cx="1756" cy="2722"/>
            </a:xfrm>
          </p:grpSpPr>
          <p:sp>
            <p:nvSpPr>
              <p:cNvPr id="30" name="Rectangle 32"/>
              <p:cNvSpPr>
                <a:spLocks noChangeArrowheads="1"/>
              </p:cNvSpPr>
              <p:nvPr/>
            </p:nvSpPr>
            <p:spPr bwMode="auto">
              <a:xfrm>
                <a:off x="4017" y="7778"/>
                <a:ext cx="1688" cy="249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ja-JP" altLang="ja-JP" sz="1400">
                  <a:latin typeface="Tahoma" pitchFamily="34" charset="0"/>
                </a:endParaRPr>
              </a:p>
            </p:txBody>
          </p:sp>
          <p:sp>
            <p:nvSpPr>
              <p:cNvPr id="31" name="Text Box 33"/>
              <p:cNvSpPr txBox="1">
                <a:spLocks noChangeArrowheads="1"/>
              </p:cNvSpPr>
              <p:nvPr/>
            </p:nvSpPr>
            <p:spPr bwMode="auto">
              <a:xfrm>
                <a:off x="4178" y="7886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Lexical analysis</a:t>
                </a:r>
              </a:p>
            </p:txBody>
          </p:sp>
          <p:sp>
            <p:nvSpPr>
              <p:cNvPr id="32" name="Text Box 34"/>
              <p:cNvSpPr txBox="1">
                <a:spLocks noChangeArrowheads="1"/>
              </p:cNvSpPr>
              <p:nvPr/>
            </p:nvSpPr>
            <p:spPr bwMode="auto">
              <a:xfrm>
                <a:off x="4180" y="8582"/>
                <a:ext cx="1128" cy="210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Transformation</a:t>
                </a:r>
              </a:p>
            </p:txBody>
          </p:sp>
          <p:sp>
            <p:nvSpPr>
              <p:cNvPr id="33" name="Rectangle 35"/>
              <p:cNvSpPr>
                <a:spLocks noChangeArrowheads="1"/>
              </p:cNvSpPr>
              <p:nvPr/>
            </p:nvSpPr>
            <p:spPr bwMode="auto">
              <a:xfrm>
                <a:off x="4336" y="8226"/>
                <a:ext cx="91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>
                    <a:latin typeface="Tahoma" pitchFamily="34" charset="0"/>
                  </a:rPr>
                  <a:t>Token sequence</a:t>
                </a:r>
              </a:p>
            </p:txBody>
          </p:sp>
          <p:sp>
            <p:nvSpPr>
              <p:cNvPr id="34" name="Text Box 36"/>
              <p:cNvSpPr txBox="1">
                <a:spLocks noChangeArrowheads="1"/>
              </p:cNvSpPr>
              <p:nvPr/>
            </p:nvSpPr>
            <p:spPr bwMode="auto">
              <a:xfrm>
                <a:off x="4174" y="9302"/>
                <a:ext cx="1136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Match detection</a:t>
                </a:r>
              </a:p>
            </p:txBody>
          </p:sp>
          <p:sp>
            <p:nvSpPr>
              <p:cNvPr id="35" name="Line 37"/>
              <p:cNvSpPr>
                <a:spLocks noChangeShapeType="1"/>
              </p:cNvSpPr>
              <p:nvPr/>
            </p:nvSpPr>
            <p:spPr bwMode="auto">
              <a:xfrm>
                <a:off x="4741" y="879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6" name="Rectangle 38"/>
              <p:cNvSpPr>
                <a:spLocks noChangeArrowheads="1"/>
              </p:cNvSpPr>
              <p:nvPr/>
            </p:nvSpPr>
            <p:spPr bwMode="auto">
              <a:xfrm>
                <a:off x="4059" y="8952"/>
                <a:ext cx="155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>
                    <a:latin typeface="Tahoma" pitchFamily="34" charset="0"/>
                  </a:rPr>
                  <a:t>Transformed token sequence</a:t>
                </a:r>
              </a:p>
            </p:txBody>
          </p:sp>
          <p:sp>
            <p:nvSpPr>
              <p:cNvPr id="37" name="Rectangle 39"/>
              <p:cNvSpPr>
                <a:spLocks noChangeArrowheads="1"/>
              </p:cNvSpPr>
              <p:nvPr/>
            </p:nvSpPr>
            <p:spPr bwMode="auto">
              <a:xfrm>
                <a:off x="3949" y="9650"/>
                <a:ext cx="17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>
                    <a:latin typeface="Tahoma" pitchFamily="34" charset="0"/>
                  </a:rPr>
                  <a:t>Clones on transformed sequence</a:t>
                </a:r>
              </a:p>
            </p:txBody>
          </p:sp>
          <p:sp>
            <p:nvSpPr>
              <p:cNvPr id="38" name="Text Box 40"/>
              <p:cNvSpPr txBox="1">
                <a:spLocks noChangeArrowheads="1"/>
              </p:cNvSpPr>
              <p:nvPr/>
            </p:nvSpPr>
            <p:spPr bwMode="auto">
              <a:xfrm>
                <a:off x="4197" y="10016"/>
                <a:ext cx="1104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Formatting</a:t>
                </a:r>
              </a:p>
            </p:txBody>
          </p:sp>
          <p:sp>
            <p:nvSpPr>
              <p:cNvPr id="39" name="Line 41"/>
              <p:cNvSpPr>
                <a:spLocks noChangeShapeType="1"/>
              </p:cNvSpPr>
              <p:nvPr/>
            </p:nvSpPr>
            <p:spPr bwMode="auto">
              <a:xfrm>
                <a:off x="4739" y="911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40" name="Line 42"/>
              <p:cNvSpPr>
                <a:spLocks noChangeShapeType="1"/>
              </p:cNvSpPr>
              <p:nvPr/>
            </p:nvSpPr>
            <p:spPr bwMode="auto">
              <a:xfrm>
                <a:off x="4731" y="9506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41" name="Line 43"/>
              <p:cNvSpPr>
                <a:spLocks noChangeShapeType="1"/>
              </p:cNvSpPr>
              <p:nvPr/>
            </p:nvSpPr>
            <p:spPr bwMode="auto">
              <a:xfrm>
                <a:off x="4745" y="83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42" name="Line 44"/>
              <p:cNvSpPr>
                <a:spLocks noChangeShapeType="1"/>
              </p:cNvSpPr>
              <p:nvPr/>
            </p:nvSpPr>
            <p:spPr bwMode="auto">
              <a:xfrm>
                <a:off x="4743" y="80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43" name="Line 45"/>
              <p:cNvSpPr>
                <a:spLocks noChangeShapeType="1"/>
              </p:cNvSpPr>
              <p:nvPr/>
            </p:nvSpPr>
            <p:spPr bwMode="auto">
              <a:xfrm>
                <a:off x="4739" y="769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44" name="Line 46"/>
              <p:cNvSpPr>
                <a:spLocks noChangeShapeType="1"/>
              </p:cNvSpPr>
              <p:nvPr/>
            </p:nvSpPr>
            <p:spPr bwMode="auto">
              <a:xfrm>
                <a:off x="4733" y="98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45" name="Line 47"/>
              <p:cNvSpPr>
                <a:spLocks noChangeShapeType="1"/>
              </p:cNvSpPr>
              <p:nvPr/>
            </p:nvSpPr>
            <p:spPr bwMode="auto">
              <a:xfrm>
                <a:off x="4781" y="102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</p:grpSp>
      </p:grpSp>
      <p:grpSp>
        <p:nvGrpSpPr>
          <p:cNvPr id="48" name="Group 48"/>
          <p:cNvGrpSpPr>
            <a:grpSpLocks/>
          </p:cNvGrpSpPr>
          <p:nvPr/>
        </p:nvGrpSpPr>
        <p:grpSpPr bwMode="auto">
          <a:xfrm>
            <a:off x="206375" y="1909217"/>
            <a:ext cx="6059488" cy="4303712"/>
            <a:chOff x="130" y="1357"/>
            <a:chExt cx="3817" cy="2711"/>
          </a:xfrm>
        </p:grpSpPr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130" y="1357"/>
              <a:ext cx="3817" cy="271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50" name="Picture 5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67" y="1424"/>
              <a:ext cx="2293" cy="2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" name="Group 51"/>
          <p:cNvGrpSpPr>
            <a:grpSpLocks/>
          </p:cNvGrpSpPr>
          <p:nvPr/>
        </p:nvGrpSpPr>
        <p:grpSpPr bwMode="auto">
          <a:xfrm>
            <a:off x="203200" y="1913979"/>
            <a:ext cx="6059488" cy="4303713"/>
            <a:chOff x="132" y="1357"/>
            <a:chExt cx="3817" cy="2711"/>
          </a:xfrm>
        </p:grpSpPr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132" y="1357"/>
              <a:ext cx="3817" cy="271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53" name="Picture 53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72" y="1421"/>
              <a:ext cx="1647" cy="2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4" name="Group 54"/>
          <p:cNvGrpSpPr>
            <a:grpSpLocks/>
          </p:cNvGrpSpPr>
          <p:nvPr/>
        </p:nvGrpSpPr>
        <p:grpSpPr bwMode="auto">
          <a:xfrm>
            <a:off x="179512" y="1824062"/>
            <a:ext cx="8961439" cy="4413250"/>
            <a:chOff x="-1" y="1295"/>
            <a:chExt cx="5645" cy="2780"/>
          </a:xfrm>
        </p:grpSpPr>
        <p:grpSp>
          <p:nvGrpSpPr>
            <p:cNvPr id="55" name="Group 55"/>
            <p:cNvGrpSpPr>
              <a:grpSpLocks/>
            </p:cNvGrpSpPr>
            <p:nvPr/>
          </p:nvGrpSpPr>
          <p:grpSpPr bwMode="auto">
            <a:xfrm>
              <a:off x="-1" y="1364"/>
              <a:ext cx="3817" cy="2711"/>
              <a:chOff x="-5" y="1349"/>
              <a:chExt cx="3817" cy="2711"/>
            </a:xfrm>
          </p:grpSpPr>
          <p:sp>
            <p:nvSpPr>
              <p:cNvPr id="73" name="Rectangle 56"/>
              <p:cNvSpPr>
                <a:spLocks noChangeArrowheads="1"/>
              </p:cNvSpPr>
              <p:nvPr/>
            </p:nvSpPr>
            <p:spPr bwMode="auto">
              <a:xfrm>
                <a:off x="-5" y="1349"/>
                <a:ext cx="3817" cy="271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pic>
            <p:nvPicPr>
              <p:cNvPr id="74" name="Picture 57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341" y="1429"/>
                <a:ext cx="1710" cy="26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56" name="Group 58"/>
            <p:cNvGrpSpPr>
              <a:grpSpLocks/>
            </p:cNvGrpSpPr>
            <p:nvPr/>
          </p:nvGrpSpPr>
          <p:grpSpPr bwMode="auto">
            <a:xfrm>
              <a:off x="3900" y="1295"/>
              <a:ext cx="1744" cy="2728"/>
              <a:chOff x="3869" y="7694"/>
              <a:chExt cx="1744" cy="2728"/>
            </a:xfrm>
          </p:grpSpPr>
          <p:sp>
            <p:nvSpPr>
              <p:cNvPr id="57" name="Rectangle 59"/>
              <p:cNvSpPr>
                <a:spLocks noChangeArrowheads="1"/>
              </p:cNvSpPr>
              <p:nvPr/>
            </p:nvSpPr>
            <p:spPr bwMode="auto">
              <a:xfrm>
                <a:off x="3904" y="7778"/>
                <a:ext cx="1688" cy="249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ja-JP" altLang="ja-JP" sz="1400">
                  <a:latin typeface="Tahoma" pitchFamily="34" charset="0"/>
                </a:endParaRPr>
              </a:p>
            </p:txBody>
          </p:sp>
          <p:sp>
            <p:nvSpPr>
              <p:cNvPr id="58" name="Text Box 60"/>
              <p:cNvSpPr txBox="1">
                <a:spLocks noChangeArrowheads="1"/>
              </p:cNvSpPr>
              <p:nvPr/>
            </p:nvSpPr>
            <p:spPr bwMode="auto">
              <a:xfrm>
                <a:off x="4178" y="7886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Lexical analysis</a:t>
                </a:r>
              </a:p>
            </p:txBody>
          </p:sp>
          <p:sp>
            <p:nvSpPr>
              <p:cNvPr id="59" name="Text Box 61"/>
              <p:cNvSpPr txBox="1">
                <a:spLocks noChangeArrowheads="1"/>
              </p:cNvSpPr>
              <p:nvPr/>
            </p:nvSpPr>
            <p:spPr bwMode="auto">
              <a:xfrm>
                <a:off x="4180" y="8582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Transformation</a:t>
                </a:r>
              </a:p>
            </p:txBody>
          </p:sp>
          <p:sp>
            <p:nvSpPr>
              <p:cNvPr id="60" name="Rectangle 62"/>
              <p:cNvSpPr>
                <a:spLocks noChangeArrowheads="1"/>
              </p:cNvSpPr>
              <p:nvPr/>
            </p:nvSpPr>
            <p:spPr bwMode="auto">
              <a:xfrm>
                <a:off x="4336" y="8226"/>
                <a:ext cx="91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>
                    <a:latin typeface="Tahoma" pitchFamily="34" charset="0"/>
                  </a:rPr>
                  <a:t>Token sequence</a:t>
                </a:r>
              </a:p>
            </p:txBody>
          </p:sp>
          <p:sp>
            <p:nvSpPr>
              <p:cNvPr id="61" name="Text Box 63"/>
              <p:cNvSpPr txBox="1">
                <a:spLocks noChangeArrowheads="1"/>
              </p:cNvSpPr>
              <p:nvPr/>
            </p:nvSpPr>
            <p:spPr bwMode="auto">
              <a:xfrm>
                <a:off x="4174" y="9302"/>
                <a:ext cx="1136" cy="210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Match detection</a:t>
                </a:r>
              </a:p>
            </p:txBody>
          </p:sp>
          <p:sp>
            <p:nvSpPr>
              <p:cNvPr id="62" name="Line 64"/>
              <p:cNvSpPr>
                <a:spLocks noChangeShapeType="1"/>
              </p:cNvSpPr>
              <p:nvPr/>
            </p:nvSpPr>
            <p:spPr bwMode="auto">
              <a:xfrm>
                <a:off x="4741" y="879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63" name="Rectangle 65"/>
              <p:cNvSpPr>
                <a:spLocks noChangeArrowheads="1"/>
              </p:cNvSpPr>
              <p:nvPr/>
            </p:nvSpPr>
            <p:spPr bwMode="auto">
              <a:xfrm>
                <a:off x="4059" y="8952"/>
                <a:ext cx="155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>
                    <a:latin typeface="Tahoma" pitchFamily="34" charset="0"/>
                  </a:rPr>
                  <a:t>Transformed token sequence</a:t>
                </a:r>
              </a:p>
            </p:txBody>
          </p:sp>
          <p:sp>
            <p:nvSpPr>
              <p:cNvPr id="64" name="Rectangle 66"/>
              <p:cNvSpPr>
                <a:spLocks noChangeArrowheads="1"/>
              </p:cNvSpPr>
              <p:nvPr/>
            </p:nvSpPr>
            <p:spPr bwMode="auto">
              <a:xfrm>
                <a:off x="3869" y="9650"/>
                <a:ext cx="17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dirty="0">
                    <a:latin typeface="Tahoma" pitchFamily="34" charset="0"/>
                  </a:rPr>
                  <a:t>Clones on transformed sequence</a:t>
                </a:r>
              </a:p>
            </p:txBody>
          </p:sp>
          <p:sp>
            <p:nvSpPr>
              <p:cNvPr id="65" name="Text Box 67"/>
              <p:cNvSpPr txBox="1">
                <a:spLocks noChangeArrowheads="1"/>
              </p:cNvSpPr>
              <p:nvPr/>
            </p:nvSpPr>
            <p:spPr bwMode="auto">
              <a:xfrm>
                <a:off x="4197" y="10016"/>
                <a:ext cx="1104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Formatting</a:t>
                </a:r>
              </a:p>
            </p:txBody>
          </p:sp>
          <p:sp>
            <p:nvSpPr>
              <p:cNvPr id="66" name="Line 68"/>
              <p:cNvSpPr>
                <a:spLocks noChangeShapeType="1"/>
              </p:cNvSpPr>
              <p:nvPr/>
            </p:nvSpPr>
            <p:spPr bwMode="auto">
              <a:xfrm>
                <a:off x="4739" y="911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67" name="Line 69"/>
              <p:cNvSpPr>
                <a:spLocks noChangeShapeType="1"/>
              </p:cNvSpPr>
              <p:nvPr/>
            </p:nvSpPr>
            <p:spPr bwMode="auto">
              <a:xfrm>
                <a:off x="4731" y="9506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68" name="Line 70"/>
              <p:cNvSpPr>
                <a:spLocks noChangeShapeType="1"/>
              </p:cNvSpPr>
              <p:nvPr/>
            </p:nvSpPr>
            <p:spPr bwMode="auto">
              <a:xfrm>
                <a:off x="4745" y="83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69" name="Line 71"/>
              <p:cNvSpPr>
                <a:spLocks noChangeShapeType="1"/>
              </p:cNvSpPr>
              <p:nvPr/>
            </p:nvSpPr>
            <p:spPr bwMode="auto">
              <a:xfrm>
                <a:off x="4743" y="80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70" name="Line 72"/>
              <p:cNvSpPr>
                <a:spLocks noChangeShapeType="1"/>
              </p:cNvSpPr>
              <p:nvPr/>
            </p:nvSpPr>
            <p:spPr bwMode="auto">
              <a:xfrm>
                <a:off x="4730" y="769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71" name="Line 73"/>
              <p:cNvSpPr>
                <a:spLocks noChangeShapeType="1"/>
              </p:cNvSpPr>
              <p:nvPr/>
            </p:nvSpPr>
            <p:spPr bwMode="auto">
              <a:xfrm>
                <a:off x="4733" y="98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72" name="Line 74"/>
              <p:cNvSpPr>
                <a:spLocks noChangeShapeType="1"/>
              </p:cNvSpPr>
              <p:nvPr/>
            </p:nvSpPr>
            <p:spPr bwMode="auto">
              <a:xfrm>
                <a:off x="4685" y="1023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</p:grpSp>
      </p:grpSp>
      <p:sp>
        <p:nvSpPr>
          <p:cNvPr id="98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459788" y="6500813"/>
            <a:ext cx="550862" cy="273050"/>
          </a:xfrm>
        </p:spPr>
        <p:txBody>
          <a:bodyPr/>
          <a:lstStyle/>
          <a:p>
            <a:fld id="{1A860019-F19A-4B43-BA3C-D1C2ABFBB39B}" type="slidenum">
              <a:rPr kumimoji="1" lang="ja-JP" altLang="en-US" smtClean="0"/>
              <a:t>7</a:t>
            </a:fld>
            <a:endParaRPr kumimoji="1" lang="ja-JP" altLang="en-US"/>
          </a:p>
        </p:txBody>
      </p:sp>
      <p:grpSp>
        <p:nvGrpSpPr>
          <p:cNvPr id="97" name="Group 75"/>
          <p:cNvGrpSpPr>
            <a:grpSpLocks/>
          </p:cNvGrpSpPr>
          <p:nvPr/>
        </p:nvGrpSpPr>
        <p:grpSpPr bwMode="auto">
          <a:xfrm>
            <a:off x="179512" y="1820317"/>
            <a:ext cx="8970962" cy="4402137"/>
            <a:chOff x="63" y="1295"/>
            <a:chExt cx="5651" cy="2773"/>
          </a:xfrm>
        </p:grpSpPr>
        <p:grpSp>
          <p:nvGrpSpPr>
            <p:cNvPr id="99" name="Group 76"/>
            <p:cNvGrpSpPr>
              <a:grpSpLocks/>
            </p:cNvGrpSpPr>
            <p:nvPr/>
          </p:nvGrpSpPr>
          <p:grpSpPr bwMode="auto">
            <a:xfrm>
              <a:off x="63" y="1363"/>
              <a:ext cx="3856" cy="2705"/>
              <a:chOff x="-408" y="4460"/>
              <a:chExt cx="3856" cy="2664"/>
            </a:xfrm>
          </p:grpSpPr>
          <p:sp>
            <p:nvSpPr>
              <p:cNvPr id="117" name="Text Box 77"/>
              <p:cNvSpPr txBox="1">
                <a:spLocks noChangeArrowheads="1"/>
              </p:cNvSpPr>
              <p:nvPr/>
            </p:nvSpPr>
            <p:spPr bwMode="auto">
              <a:xfrm>
                <a:off x="-404" y="4460"/>
                <a:ext cx="3848" cy="265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kumimoji="0" lang="en-US" altLang="ja-JP" sz="1600">
                    <a:latin typeface="Times New Roman" pitchFamily="18" charset="0"/>
                  </a:rPr>
                  <a:t> 1. static void </a:t>
                </a:r>
                <a:r>
                  <a:rPr kumimoji="0"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foo()</a:t>
                </a:r>
                <a:r>
                  <a:rPr kumimoji="0" lang="en-US" altLang="ja-JP" sz="1600">
                    <a:latin typeface="Times New Roman" pitchFamily="18" charset="0"/>
                  </a:rPr>
                  <a:t> throws RESyntaxException {</a:t>
                </a:r>
              </a:p>
              <a:p>
                <a:r>
                  <a:rPr kumimoji="0" lang="en-US" altLang="ja-JP" sz="1600">
                    <a:latin typeface="Times New Roman" pitchFamily="18" charset="0"/>
                  </a:rPr>
                  <a:t> 2.    </a:t>
                </a:r>
                <a:r>
                  <a:rPr kumimoji="0"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String a[] = new String [] { "123,400", "abc", "orange 100" };</a:t>
                </a:r>
              </a:p>
              <a:p>
                <a:r>
                  <a:rPr kumimoji="0" lang="en-US" altLang="ja-JP" sz="1600">
                    <a:latin typeface="Times New Roman" pitchFamily="18" charset="0"/>
                  </a:rPr>
                  <a:t> 3.    </a:t>
                </a:r>
                <a:r>
                  <a:rPr kumimoji="0"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org.apache.regexp.</a:t>
                </a:r>
                <a:r>
                  <a:rPr kumimoji="0" lang="en-US" altLang="ja-JP" sz="1600">
                    <a:latin typeface="Times New Roman" pitchFamily="18" charset="0"/>
                  </a:rPr>
                  <a:t>RE </a:t>
                </a:r>
                <a:r>
                  <a:rPr kumimoji="0"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pat</a:t>
                </a:r>
                <a:r>
                  <a:rPr kumimoji="0" lang="en-US" altLang="ja-JP" sz="1600">
                    <a:latin typeface="Times New Roman" pitchFamily="18" charset="0"/>
                  </a:rPr>
                  <a:t> = </a:t>
                </a:r>
                <a:r>
                  <a:rPr kumimoji="0" lang="en-US" altLang="ja-JP" sz="1600">
                    <a:solidFill>
                      <a:schemeClr val="hlink"/>
                    </a:solidFill>
                    <a:latin typeface="Times New Roman" pitchFamily="18" charset="0"/>
                  </a:rPr>
                  <a:t>new </a:t>
                </a:r>
                <a:r>
                  <a:rPr kumimoji="0"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org.apache.regexp.</a:t>
                </a:r>
                <a:r>
                  <a:rPr kumimoji="0" lang="en-US" altLang="ja-JP" sz="1600">
                    <a:latin typeface="Times New Roman" pitchFamily="18" charset="0"/>
                  </a:rPr>
                  <a:t>RE("[0-9,]+");</a:t>
                </a:r>
              </a:p>
              <a:p>
                <a:r>
                  <a:rPr kumimoji="0" lang="en-US" altLang="ja-JP" sz="1600">
                    <a:latin typeface="Times New Roman" pitchFamily="18" charset="0"/>
                  </a:rPr>
                  <a:t> 4.    int sum = 0;</a:t>
                </a:r>
              </a:p>
              <a:p>
                <a:r>
                  <a:rPr kumimoji="0" lang="en-US" altLang="ja-JP" sz="1600">
                    <a:latin typeface="Times New Roman" pitchFamily="18" charset="0"/>
                  </a:rPr>
                  <a:t> 5.    for (int i = 0; i &lt; a.length; ++i)</a:t>
                </a:r>
              </a:p>
              <a:p>
                <a:r>
                  <a:rPr kumimoji="0" lang="en-US" altLang="ja-JP" sz="1600">
                    <a:latin typeface="Times New Roman" pitchFamily="18" charset="0"/>
                  </a:rPr>
                  <a:t> 6.       if (</a:t>
                </a:r>
                <a:r>
                  <a:rPr kumimoji="0"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pat.</a:t>
                </a:r>
                <a:r>
                  <a:rPr kumimoji="0" lang="en-US" altLang="ja-JP" sz="1600">
                    <a:latin typeface="Times New Roman" pitchFamily="18" charset="0"/>
                  </a:rPr>
                  <a:t>match(a[i]))</a:t>
                </a:r>
              </a:p>
              <a:p>
                <a:r>
                  <a:rPr kumimoji="0" lang="en-US" altLang="ja-JP" sz="1600">
                    <a:latin typeface="Times New Roman" pitchFamily="18" charset="0"/>
                  </a:rPr>
                  <a:t> 7.          sum += </a:t>
                </a:r>
                <a:r>
                  <a:rPr kumimoji="0"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Sample.</a:t>
                </a:r>
                <a:r>
                  <a:rPr kumimoji="0" lang="en-US" altLang="ja-JP" sz="1600">
                    <a:latin typeface="Times New Roman" pitchFamily="18" charset="0"/>
                  </a:rPr>
                  <a:t>parseNumber(</a:t>
                </a:r>
                <a:r>
                  <a:rPr kumimoji="0"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pat.</a:t>
                </a:r>
                <a:r>
                  <a:rPr kumimoji="0" lang="en-US" altLang="ja-JP" sz="1600">
                    <a:latin typeface="Times New Roman" pitchFamily="18" charset="0"/>
                  </a:rPr>
                  <a:t>getParen(0));</a:t>
                </a:r>
              </a:p>
              <a:p>
                <a:r>
                  <a:rPr kumimoji="0" lang="en-US" altLang="ja-JP" sz="1600">
                    <a:latin typeface="Times New Roman" pitchFamily="18" charset="0"/>
                  </a:rPr>
                  <a:t> 8.    System.out.println("sum = " + sum);</a:t>
                </a:r>
              </a:p>
              <a:p>
                <a:r>
                  <a:rPr kumimoji="0" lang="en-US" altLang="ja-JP" sz="1600">
                    <a:latin typeface="Times New Roman" pitchFamily="18" charset="0"/>
                  </a:rPr>
                  <a:t> 9. }</a:t>
                </a:r>
              </a:p>
              <a:p>
                <a:pPr eaLnBrk="0" hangingPunct="0"/>
                <a:r>
                  <a:rPr kumimoji="0" lang="en-US" altLang="ja-JP" sz="1600">
                    <a:solidFill>
                      <a:schemeClr val="accent2"/>
                    </a:solidFill>
                    <a:latin typeface="Times New Roman" pitchFamily="18" charset="0"/>
                  </a:rPr>
                  <a:t>10.</a:t>
                </a:r>
                <a:r>
                  <a:rPr kumimoji="0" lang="en-US" altLang="ja-JP" sz="1600">
                    <a:latin typeface="Times New Roman" pitchFamily="18" charset="0"/>
                  </a:rPr>
                  <a:t> static void </a:t>
                </a:r>
                <a:r>
                  <a:rPr kumimoji="0"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goo</a:t>
                </a:r>
                <a:r>
                  <a:rPr kumimoji="0" lang="en-US" altLang="ja-JP" sz="1600">
                    <a:latin typeface="Times New Roman" pitchFamily="18" charset="0"/>
                  </a:rPr>
                  <a:t>(</a:t>
                </a:r>
                <a:r>
                  <a:rPr kumimoji="0"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String [] a</a:t>
                </a:r>
                <a:r>
                  <a:rPr kumimoji="0" lang="en-US" altLang="ja-JP" sz="1600">
                    <a:latin typeface="Times New Roman" pitchFamily="18" charset="0"/>
                  </a:rPr>
                  <a:t>) throws RESyntaxException {</a:t>
                </a:r>
              </a:p>
              <a:p>
                <a:pPr eaLnBrk="0" hangingPunct="0"/>
                <a:r>
                  <a:rPr kumimoji="0" lang="en-US" altLang="ja-JP" sz="1600" b="1">
                    <a:latin typeface="Times New Roman" pitchFamily="18" charset="0"/>
                  </a:rPr>
                  <a:t>11.</a:t>
                </a:r>
                <a:r>
                  <a:rPr kumimoji="0" lang="en-US" altLang="ja-JP" sz="1600">
                    <a:latin typeface="Times New Roman" pitchFamily="18" charset="0"/>
                  </a:rPr>
                  <a:t>    RE </a:t>
                </a:r>
                <a:r>
                  <a:rPr kumimoji="0"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exp</a:t>
                </a:r>
                <a:r>
                  <a:rPr kumimoji="0" lang="en-US" altLang="ja-JP" sz="1600">
                    <a:latin typeface="Times New Roman" pitchFamily="18" charset="0"/>
                  </a:rPr>
                  <a:t> = new RE("[0-9,]+");</a:t>
                </a:r>
              </a:p>
              <a:p>
                <a:pPr eaLnBrk="0" hangingPunct="0"/>
                <a:r>
                  <a:rPr kumimoji="0" lang="en-US" altLang="ja-JP" sz="1600" b="1">
                    <a:latin typeface="Times New Roman" pitchFamily="18" charset="0"/>
                  </a:rPr>
                  <a:t>12.</a:t>
                </a:r>
                <a:r>
                  <a:rPr kumimoji="0" lang="en-US" altLang="ja-JP" sz="1600">
                    <a:latin typeface="Times New Roman" pitchFamily="18" charset="0"/>
                  </a:rPr>
                  <a:t>    int sum = 0;</a:t>
                </a:r>
              </a:p>
              <a:p>
                <a:pPr eaLnBrk="0" hangingPunct="0"/>
                <a:r>
                  <a:rPr kumimoji="0" lang="en-US" altLang="ja-JP" sz="1600" b="1">
                    <a:latin typeface="Times New Roman" pitchFamily="18" charset="0"/>
                  </a:rPr>
                  <a:t>13.</a:t>
                </a:r>
                <a:r>
                  <a:rPr kumimoji="0" lang="en-US" altLang="ja-JP" sz="1600">
                    <a:latin typeface="Times New Roman" pitchFamily="18" charset="0"/>
                  </a:rPr>
                  <a:t>    for (int i = 0; i &lt; a.length; ++i)</a:t>
                </a:r>
              </a:p>
              <a:p>
                <a:pPr eaLnBrk="0" hangingPunct="0"/>
                <a:r>
                  <a:rPr kumimoji="0" lang="en-US" altLang="ja-JP" sz="1600" b="1">
                    <a:latin typeface="Times New Roman" pitchFamily="18" charset="0"/>
                  </a:rPr>
                  <a:t>14.</a:t>
                </a:r>
                <a:r>
                  <a:rPr kumimoji="0" lang="en-US" altLang="ja-JP" sz="1600">
                    <a:latin typeface="Times New Roman" pitchFamily="18" charset="0"/>
                  </a:rPr>
                  <a:t>       if (</a:t>
                </a:r>
                <a:r>
                  <a:rPr kumimoji="0"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exp</a:t>
                </a:r>
                <a:r>
                  <a:rPr kumimoji="0" lang="en-US" altLang="ja-JP" sz="1600">
                    <a:latin typeface="Times New Roman" pitchFamily="18" charset="0"/>
                  </a:rPr>
                  <a:t>.match(a[i]))</a:t>
                </a:r>
              </a:p>
              <a:p>
                <a:pPr eaLnBrk="0" hangingPunct="0"/>
                <a:r>
                  <a:rPr kumimoji="0" lang="en-US" altLang="ja-JP" sz="1600" b="1">
                    <a:latin typeface="Times New Roman" pitchFamily="18" charset="0"/>
                  </a:rPr>
                  <a:t>15.</a:t>
                </a:r>
                <a:r>
                  <a:rPr kumimoji="0" lang="en-US" altLang="ja-JP" sz="1600">
                    <a:latin typeface="Times New Roman" pitchFamily="18" charset="0"/>
                  </a:rPr>
                  <a:t>          sum += parseNumber(</a:t>
                </a:r>
                <a:r>
                  <a:rPr kumimoji="0"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exp</a:t>
                </a:r>
                <a:r>
                  <a:rPr kumimoji="0" lang="en-US" altLang="ja-JP" sz="1600">
                    <a:latin typeface="Times New Roman" pitchFamily="18" charset="0"/>
                  </a:rPr>
                  <a:t>.getParen(0));</a:t>
                </a:r>
              </a:p>
              <a:p>
                <a:pPr eaLnBrk="0" hangingPunct="0"/>
                <a:r>
                  <a:rPr kumimoji="0" lang="en-US" altLang="ja-JP" sz="1600" b="1">
                    <a:latin typeface="Times New Roman" pitchFamily="18" charset="0"/>
                  </a:rPr>
                  <a:t>16.</a:t>
                </a:r>
                <a:r>
                  <a:rPr kumimoji="0" lang="en-US" altLang="ja-JP" sz="1600">
                    <a:latin typeface="Times New Roman" pitchFamily="18" charset="0"/>
                  </a:rPr>
                  <a:t>    System.out.println("sum = " + sum);</a:t>
                </a:r>
              </a:p>
              <a:p>
                <a:pPr eaLnBrk="0" hangingPunct="0"/>
                <a:r>
                  <a:rPr kumimoji="0" lang="en-US" altLang="ja-JP" sz="1600" b="1">
                    <a:latin typeface="Times New Roman" pitchFamily="18" charset="0"/>
                  </a:rPr>
                  <a:t>17.</a:t>
                </a:r>
                <a:r>
                  <a:rPr kumimoji="0" lang="en-US" altLang="ja-JP" sz="1600">
                    <a:latin typeface="Times New Roman" pitchFamily="18" charset="0"/>
                  </a:rPr>
                  <a:t> }</a:t>
                </a:r>
              </a:p>
            </p:txBody>
          </p:sp>
          <p:sp>
            <p:nvSpPr>
              <p:cNvPr id="118" name="Rectangle 78"/>
              <p:cNvSpPr>
                <a:spLocks noChangeArrowheads="1"/>
              </p:cNvSpPr>
              <p:nvPr/>
            </p:nvSpPr>
            <p:spPr bwMode="auto">
              <a:xfrm>
                <a:off x="-400" y="4820"/>
                <a:ext cx="3848" cy="1064"/>
              </a:xfrm>
              <a:prstGeom prst="rect">
                <a:avLst/>
              </a:prstGeom>
              <a:noFill/>
              <a:ln w="38100">
                <a:solidFill>
                  <a:srgbClr val="89214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119" name="Rectangle 79"/>
              <p:cNvSpPr>
                <a:spLocks noChangeArrowheads="1"/>
              </p:cNvSpPr>
              <p:nvPr/>
            </p:nvSpPr>
            <p:spPr bwMode="auto">
              <a:xfrm>
                <a:off x="-408" y="6028"/>
                <a:ext cx="3848" cy="1096"/>
              </a:xfrm>
              <a:prstGeom prst="rect">
                <a:avLst/>
              </a:prstGeom>
              <a:noFill/>
              <a:ln w="38100">
                <a:solidFill>
                  <a:srgbClr val="89214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100" name="Group 80"/>
            <p:cNvGrpSpPr>
              <a:grpSpLocks/>
            </p:cNvGrpSpPr>
            <p:nvPr/>
          </p:nvGrpSpPr>
          <p:grpSpPr bwMode="auto">
            <a:xfrm>
              <a:off x="3980" y="1295"/>
              <a:ext cx="1734" cy="2722"/>
              <a:chOff x="3949" y="7694"/>
              <a:chExt cx="1734" cy="2722"/>
            </a:xfrm>
          </p:grpSpPr>
          <p:sp>
            <p:nvSpPr>
              <p:cNvPr id="101" name="Rectangle 81"/>
              <p:cNvSpPr>
                <a:spLocks noChangeArrowheads="1"/>
              </p:cNvSpPr>
              <p:nvPr/>
            </p:nvSpPr>
            <p:spPr bwMode="auto">
              <a:xfrm>
                <a:off x="3973" y="7778"/>
                <a:ext cx="1688" cy="249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ja-JP" altLang="ja-JP" sz="1400">
                  <a:latin typeface="Tahoma" pitchFamily="34" charset="0"/>
                </a:endParaRPr>
              </a:p>
            </p:txBody>
          </p:sp>
          <p:sp>
            <p:nvSpPr>
              <p:cNvPr id="102" name="Text Box 82"/>
              <p:cNvSpPr txBox="1">
                <a:spLocks noChangeArrowheads="1"/>
              </p:cNvSpPr>
              <p:nvPr/>
            </p:nvSpPr>
            <p:spPr bwMode="auto">
              <a:xfrm>
                <a:off x="4178" y="7886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Lexical analysis</a:t>
                </a:r>
              </a:p>
            </p:txBody>
          </p:sp>
          <p:sp>
            <p:nvSpPr>
              <p:cNvPr id="103" name="Text Box 83"/>
              <p:cNvSpPr txBox="1">
                <a:spLocks noChangeArrowheads="1"/>
              </p:cNvSpPr>
              <p:nvPr/>
            </p:nvSpPr>
            <p:spPr bwMode="auto">
              <a:xfrm>
                <a:off x="4180" y="8582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Transformation</a:t>
                </a:r>
              </a:p>
            </p:txBody>
          </p:sp>
          <p:sp>
            <p:nvSpPr>
              <p:cNvPr id="104" name="Rectangle 84"/>
              <p:cNvSpPr>
                <a:spLocks noChangeArrowheads="1"/>
              </p:cNvSpPr>
              <p:nvPr/>
            </p:nvSpPr>
            <p:spPr bwMode="auto">
              <a:xfrm>
                <a:off x="4336" y="8226"/>
                <a:ext cx="91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>
                    <a:latin typeface="Tahoma" pitchFamily="34" charset="0"/>
                  </a:rPr>
                  <a:t>Token sequence</a:t>
                </a:r>
              </a:p>
            </p:txBody>
          </p:sp>
          <p:sp>
            <p:nvSpPr>
              <p:cNvPr id="105" name="Text Box 85"/>
              <p:cNvSpPr txBox="1">
                <a:spLocks noChangeArrowheads="1"/>
              </p:cNvSpPr>
              <p:nvPr/>
            </p:nvSpPr>
            <p:spPr bwMode="auto">
              <a:xfrm>
                <a:off x="4174" y="9302"/>
                <a:ext cx="1136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Match detection</a:t>
                </a:r>
              </a:p>
            </p:txBody>
          </p:sp>
          <p:sp>
            <p:nvSpPr>
              <p:cNvPr id="106" name="Line 86"/>
              <p:cNvSpPr>
                <a:spLocks noChangeShapeType="1"/>
              </p:cNvSpPr>
              <p:nvPr/>
            </p:nvSpPr>
            <p:spPr bwMode="auto">
              <a:xfrm>
                <a:off x="4741" y="879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107" name="Rectangle 87"/>
              <p:cNvSpPr>
                <a:spLocks noChangeArrowheads="1"/>
              </p:cNvSpPr>
              <p:nvPr/>
            </p:nvSpPr>
            <p:spPr bwMode="auto">
              <a:xfrm>
                <a:off x="4059" y="8952"/>
                <a:ext cx="155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>
                    <a:latin typeface="Tahoma" pitchFamily="34" charset="0"/>
                  </a:rPr>
                  <a:t>Transformed token sequence</a:t>
                </a:r>
              </a:p>
            </p:txBody>
          </p:sp>
          <p:sp>
            <p:nvSpPr>
              <p:cNvPr id="108" name="Rectangle 88"/>
              <p:cNvSpPr>
                <a:spLocks noChangeArrowheads="1"/>
              </p:cNvSpPr>
              <p:nvPr/>
            </p:nvSpPr>
            <p:spPr bwMode="auto">
              <a:xfrm>
                <a:off x="3949" y="9650"/>
                <a:ext cx="17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>
                    <a:latin typeface="Tahoma" pitchFamily="34" charset="0"/>
                  </a:rPr>
                  <a:t>Clones on transformed sequence</a:t>
                </a:r>
              </a:p>
            </p:txBody>
          </p:sp>
          <p:sp>
            <p:nvSpPr>
              <p:cNvPr id="109" name="Text Box 89"/>
              <p:cNvSpPr txBox="1">
                <a:spLocks noChangeArrowheads="1"/>
              </p:cNvSpPr>
              <p:nvPr/>
            </p:nvSpPr>
            <p:spPr bwMode="auto">
              <a:xfrm>
                <a:off x="4197" y="10016"/>
                <a:ext cx="1104" cy="210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ja-JP" sz="1400" b="1">
                    <a:latin typeface="Tahoma" pitchFamily="34" charset="0"/>
                  </a:rPr>
                  <a:t>Formatting</a:t>
                </a:r>
              </a:p>
            </p:txBody>
          </p:sp>
          <p:sp>
            <p:nvSpPr>
              <p:cNvPr id="110" name="Line 90"/>
              <p:cNvSpPr>
                <a:spLocks noChangeShapeType="1"/>
              </p:cNvSpPr>
              <p:nvPr/>
            </p:nvSpPr>
            <p:spPr bwMode="auto">
              <a:xfrm>
                <a:off x="4739" y="911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111" name="Line 91"/>
              <p:cNvSpPr>
                <a:spLocks noChangeShapeType="1"/>
              </p:cNvSpPr>
              <p:nvPr/>
            </p:nvSpPr>
            <p:spPr bwMode="auto">
              <a:xfrm>
                <a:off x="4731" y="9506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112" name="Line 92"/>
              <p:cNvSpPr>
                <a:spLocks noChangeShapeType="1"/>
              </p:cNvSpPr>
              <p:nvPr/>
            </p:nvSpPr>
            <p:spPr bwMode="auto">
              <a:xfrm>
                <a:off x="4745" y="83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113" name="Line 93"/>
              <p:cNvSpPr>
                <a:spLocks noChangeShapeType="1"/>
              </p:cNvSpPr>
              <p:nvPr/>
            </p:nvSpPr>
            <p:spPr bwMode="auto">
              <a:xfrm>
                <a:off x="4743" y="80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114" name="Line 94"/>
              <p:cNvSpPr>
                <a:spLocks noChangeShapeType="1"/>
              </p:cNvSpPr>
              <p:nvPr/>
            </p:nvSpPr>
            <p:spPr bwMode="auto">
              <a:xfrm>
                <a:off x="4739" y="769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115" name="Line 95"/>
              <p:cNvSpPr>
                <a:spLocks noChangeShapeType="1"/>
              </p:cNvSpPr>
              <p:nvPr/>
            </p:nvSpPr>
            <p:spPr bwMode="auto">
              <a:xfrm>
                <a:off x="4733" y="98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116" name="Line 96"/>
              <p:cNvSpPr>
                <a:spLocks noChangeShapeType="1"/>
              </p:cNvSpPr>
              <p:nvPr/>
            </p:nvSpPr>
            <p:spPr bwMode="auto">
              <a:xfrm>
                <a:off x="4737" y="102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205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Problem of Code Clone Detection Tools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Take enormous </a:t>
            </a:r>
            <a:r>
              <a:rPr lang="en-US" altLang="ja-JP" dirty="0"/>
              <a:t>time </a:t>
            </a:r>
            <a:r>
              <a:rPr lang="en-US" altLang="ja-JP" dirty="0" smtClean="0"/>
              <a:t>for existing tools to </a:t>
            </a:r>
            <a:r>
              <a:rPr lang="en-US" altLang="ja-JP" dirty="0"/>
              <a:t>detect code clones on large-scale </a:t>
            </a:r>
            <a:r>
              <a:rPr lang="en-US" altLang="ja-JP" dirty="0" smtClean="0"/>
              <a:t>software</a:t>
            </a:r>
            <a:endParaRPr kumimoji="1" lang="en-US" altLang="ja-JP" dirty="0"/>
          </a:p>
          <a:p>
            <a:pPr lvl="1"/>
            <a:endParaRPr lang="en-US" altLang="ja-JP" dirty="0" smtClean="0"/>
          </a:p>
          <a:p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Suggest an approach for detecting code clone for a collection of similar large-scale software products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Excluding detecting </a:t>
            </a:r>
            <a:r>
              <a:rPr lang="en-US" altLang="ja-JP" dirty="0" smtClean="0"/>
              <a:t>code </a:t>
            </a:r>
            <a:r>
              <a:rPr lang="en-US" altLang="ja-JP" dirty="0"/>
              <a:t>clones among each </a:t>
            </a:r>
            <a:r>
              <a:rPr lang="en-US" altLang="ja-JP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set of files that are identical each other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5" name="下矢印 4"/>
          <p:cNvSpPr/>
          <p:nvPr/>
        </p:nvSpPr>
        <p:spPr>
          <a:xfrm>
            <a:off x="3563888" y="2492896"/>
            <a:ext cx="1440160" cy="7328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259632" y="5622339"/>
            <a:ext cx="6798563" cy="830997"/>
          </a:xfrm>
          <a:prstGeom prst="rect">
            <a:avLst/>
          </a:prstGeom>
          <a:solidFill>
            <a:srgbClr val="FFCCCC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/>
              <a:t>A identical file set : </a:t>
            </a:r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</a:t>
            </a:r>
            <a:r>
              <a:rPr lang="en-US" altLang="ja-JP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set of files that are identical each </a:t>
            </a:r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other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371323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Overview Of Our Approach</a:t>
            </a:r>
            <a:endParaRPr kumimoji="1" lang="ja-JP" altLang="en-US" dirty="0"/>
          </a:p>
        </p:txBody>
      </p:sp>
      <p:sp>
        <p:nvSpPr>
          <p:cNvPr id="174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Step1. Calculate </a:t>
            </a:r>
            <a:r>
              <a:rPr lang="en-US" altLang="ja-JP" dirty="0"/>
              <a:t>MD5 </a:t>
            </a:r>
            <a:r>
              <a:rPr lang="en-US" altLang="ja-JP" dirty="0" smtClean="0"/>
              <a:t>hash.</a:t>
            </a:r>
          </a:p>
          <a:p>
            <a:r>
              <a:rPr lang="en-US" altLang="ja-JP" dirty="0" smtClean="0"/>
              <a:t>Step2. </a:t>
            </a:r>
            <a:r>
              <a:rPr lang="en-US" altLang="ja-JP" dirty="0" smtClean="0">
                <a:cs typeface="Arial" pitchFamily="34" charset="0"/>
              </a:rPr>
              <a:t>Prepare Input </a:t>
            </a:r>
            <a:r>
              <a:rPr lang="en-US" altLang="ja-JP" dirty="0">
                <a:cs typeface="Arial" pitchFamily="34" charset="0"/>
              </a:rPr>
              <a:t>Files for </a:t>
            </a:r>
            <a:r>
              <a:rPr lang="en-US" altLang="ja-JP" dirty="0" err="1">
                <a:cs typeface="Arial" pitchFamily="34" charset="0"/>
              </a:rPr>
              <a:t>CCFinder</a:t>
            </a:r>
            <a:r>
              <a:rPr lang="en-US" altLang="ja-JP" dirty="0">
                <a:cs typeface="Arial" pitchFamily="34" charset="0"/>
              </a:rPr>
              <a:t> </a:t>
            </a:r>
            <a:endParaRPr lang="en-US" altLang="ja-JP" dirty="0" smtClean="0">
              <a:cs typeface="Arial" pitchFamily="34" charset="0"/>
            </a:endParaRPr>
          </a:p>
          <a:p>
            <a:r>
              <a:rPr lang="en-US" altLang="ja-JP" dirty="0" smtClean="0"/>
              <a:t>Step3. </a:t>
            </a:r>
            <a:r>
              <a:rPr lang="en-US" altLang="ja-JP" dirty="0" smtClean="0">
                <a:cs typeface="Arial" pitchFamily="34" charset="0"/>
              </a:rPr>
              <a:t>Detect code clones using </a:t>
            </a:r>
            <a:r>
              <a:rPr lang="en-US" altLang="ja-JP" dirty="0" err="1" smtClean="0">
                <a:cs typeface="Arial" pitchFamily="34" charset="0"/>
              </a:rPr>
              <a:t>CCFinder</a:t>
            </a:r>
            <a:endParaRPr lang="en-US" altLang="ja-JP" dirty="0" smtClean="0">
              <a:cs typeface="Arial" pitchFamily="34" charset="0"/>
            </a:endParaRPr>
          </a:p>
          <a:p>
            <a:r>
              <a:rPr lang="en-US" altLang="ja-JP" dirty="0" smtClean="0"/>
              <a:t>Step4. </a:t>
            </a:r>
            <a:r>
              <a:rPr lang="en-US" altLang="ja-JP" dirty="0">
                <a:cs typeface="Arial" pitchFamily="34" charset="0"/>
              </a:rPr>
              <a:t>Generate all clone sets </a:t>
            </a:r>
            <a:endParaRPr lang="en-US" altLang="ja-JP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0019-F19A-4B43-BA3C-D1C2ABFBB39B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177" name="フローチャート: 処理 176"/>
          <p:cNvSpPr/>
          <p:nvPr/>
        </p:nvSpPr>
        <p:spPr>
          <a:xfrm>
            <a:off x="0" y="3985532"/>
            <a:ext cx="9144000" cy="2755836"/>
          </a:xfrm>
          <a:prstGeom prst="flowChartProcess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8" name="グループ化 177"/>
          <p:cNvGrpSpPr/>
          <p:nvPr/>
        </p:nvGrpSpPr>
        <p:grpSpPr>
          <a:xfrm>
            <a:off x="726146" y="4736859"/>
            <a:ext cx="8094326" cy="1692670"/>
            <a:chOff x="726146" y="2060848"/>
            <a:chExt cx="8094326" cy="1692670"/>
          </a:xfrm>
        </p:grpSpPr>
        <p:cxnSp>
          <p:nvCxnSpPr>
            <p:cNvPr id="181" name="直線矢印コネクタ 180"/>
            <p:cNvCxnSpPr>
              <a:stCxn id="231" idx="3"/>
              <a:endCxn id="211" idx="1"/>
            </p:cNvCxnSpPr>
            <p:nvPr/>
          </p:nvCxnSpPr>
          <p:spPr>
            <a:xfrm>
              <a:off x="1230501" y="2066706"/>
              <a:ext cx="533187" cy="0"/>
            </a:xfrm>
            <a:prstGeom prst="straightConnector1">
              <a:avLst/>
            </a:prstGeom>
            <a:ln w="34925" cmpd="sng">
              <a:solidFill>
                <a:schemeClr val="tx1">
                  <a:lumMod val="95000"/>
                  <a:lumOff val="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正方形/長方形 181"/>
            <p:cNvSpPr/>
            <p:nvPr/>
          </p:nvSpPr>
          <p:spPr>
            <a:xfrm>
              <a:off x="726146" y="2553189"/>
              <a:ext cx="146959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(1) Calculate </a:t>
              </a:r>
              <a:r>
                <a:rPr lang="en-US" altLang="ja-JP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MD5 Hash</a:t>
              </a:r>
              <a:endPara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endParaRPr>
            </a:p>
          </p:txBody>
        </p:sp>
        <p:cxnSp>
          <p:nvCxnSpPr>
            <p:cNvPr id="186" name="直線矢印コネクタ 185"/>
            <p:cNvCxnSpPr>
              <a:stCxn id="211" idx="3"/>
              <a:endCxn id="215" idx="1"/>
            </p:cNvCxnSpPr>
            <p:nvPr/>
          </p:nvCxnSpPr>
          <p:spPr>
            <a:xfrm>
              <a:off x="2819079" y="2066706"/>
              <a:ext cx="1025687" cy="0"/>
            </a:xfrm>
            <a:prstGeom prst="straightConnector1">
              <a:avLst/>
            </a:prstGeom>
            <a:ln w="34925" cmpd="sng">
              <a:solidFill>
                <a:schemeClr val="tx1">
                  <a:lumMod val="95000"/>
                  <a:lumOff val="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矢印コネクタ 81"/>
            <p:cNvCxnSpPr>
              <a:stCxn id="211" idx="3"/>
            </p:cNvCxnSpPr>
            <p:nvPr/>
          </p:nvCxnSpPr>
          <p:spPr>
            <a:xfrm>
              <a:off x="2819079" y="2066706"/>
              <a:ext cx="1104849" cy="1370101"/>
            </a:xfrm>
            <a:prstGeom prst="bentConnector3">
              <a:avLst>
                <a:gd name="adj1" fmla="val 63349"/>
              </a:avLst>
            </a:prstGeom>
            <a:ln w="34925" cmpd="sng">
              <a:solidFill>
                <a:schemeClr val="tx1">
                  <a:lumMod val="95000"/>
                  <a:lumOff val="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正方形/長方形 187"/>
            <p:cNvSpPr/>
            <p:nvPr/>
          </p:nvSpPr>
          <p:spPr>
            <a:xfrm>
              <a:off x="2051720" y="2553189"/>
              <a:ext cx="1512168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(2) Prepare Input </a:t>
              </a:r>
              <a:r>
                <a:rPr lang="en-US" altLang="ja-JP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Files for </a:t>
              </a:r>
              <a:r>
                <a:rPr lang="en-US" altLang="ja-JP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CCFinder</a:t>
              </a:r>
              <a:r>
                <a:rPr lang="en-US" altLang="ja-JP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 </a:t>
              </a:r>
              <a:endPara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89" name="正方形/長方形 188"/>
            <p:cNvSpPr/>
            <p:nvPr/>
          </p:nvSpPr>
          <p:spPr>
            <a:xfrm>
              <a:off x="4860032" y="2565963"/>
              <a:ext cx="187220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(3) Detect Code Clones </a:t>
              </a:r>
              <a:r>
                <a:rPr lang="en-US" altLang="ja-JP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U</a:t>
              </a:r>
              <a:r>
                <a:rPr lang="en-US" altLang="ja-JP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sing </a:t>
              </a:r>
              <a:r>
                <a:rPr lang="en-US" altLang="ja-JP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CCFinder</a:t>
              </a:r>
              <a:endPara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90" name="正方形/長方形 189"/>
            <p:cNvSpPr/>
            <p:nvPr/>
          </p:nvSpPr>
          <p:spPr>
            <a:xfrm>
              <a:off x="7350882" y="2553189"/>
              <a:ext cx="146959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(4) Generate All Clone Sets</a:t>
              </a:r>
              <a:endPara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endParaRPr>
            </a:p>
          </p:txBody>
        </p:sp>
        <p:cxnSp>
          <p:nvCxnSpPr>
            <p:cNvPr id="191" name="直線矢印コネクタ 190"/>
            <p:cNvCxnSpPr>
              <a:stCxn id="215" idx="3"/>
              <a:endCxn id="223" idx="1"/>
            </p:cNvCxnSpPr>
            <p:nvPr/>
          </p:nvCxnSpPr>
          <p:spPr>
            <a:xfrm>
              <a:off x="4900157" y="2066706"/>
              <a:ext cx="920708" cy="0"/>
            </a:xfrm>
            <a:prstGeom prst="straightConnector1">
              <a:avLst/>
            </a:prstGeom>
            <a:ln w="34925" cmpd="sng">
              <a:solidFill>
                <a:schemeClr val="tx1">
                  <a:lumMod val="95000"/>
                  <a:lumOff val="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線矢印コネクタ 191"/>
            <p:cNvCxnSpPr>
              <a:stCxn id="223" idx="3"/>
            </p:cNvCxnSpPr>
            <p:nvPr/>
          </p:nvCxnSpPr>
          <p:spPr>
            <a:xfrm flipV="1">
              <a:off x="6876256" y="2060848"/>
              <a:ext cx="888825" cy="5858"/>
            </a:xfrm>
            <a:prstGeom prst="straightConnector1">
              <a:avLst/>
            </a:prstGeom>
            <a:ln w="34925" cmpd="sng">
              <a:solidFill>
                <a:schemeClr val="tx1">
                  <a:lumMod val="95000"/>
                  <a:lumOff val="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矢印コネクタ 81"/>
            <p:cNvCxnSpPr/>
            <p:nvPr/>
          </p:nvCxnSpPr>
          <p:spPr>
            <a:xfrm flipV="1">
              <a:off x="4548360" y="2060848"/>
              <a:ext cx="3191992" cy="1496545"/>
            </a:xfrm>
            <a:prstGeom prst="bentConnector3">
              <a:avLst>
                <a:gd name="adj1" fmla="val 83729"/>
              </a:avLst>
            </a:prstGeom>
            <a:ln w="34925" cmpd="sng">
              <a:solidFill>
                <a:schemeClr val="tx1">
                  <a:lumMod val="95000"/>
                  <a:lumOff val="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8" name="グループ化 207"/>
          <p:cNvGrpSpPr/>
          <p:nvPr/>
        </p:nvGrpSpPr>
        <p:grpSpPr>
          <a:xfrm>
            <a:off x="1763688" y="4077072"/>
            <a:ext cx="1231290" cy="1175558"/>
            <a:chOff x="-1188640" y="4065357"/>
            <a:chExt cx="1008112" cy="1175558"/>
          </a:xfrm>
          <a:solidFill>
            <a:schemeClr val="bg1"/>
          </a:solidFill>
        </p:grpSpPr>
        <p:sp>
          <p:nvSpPr>
            <p:cNvPr id="209" name="フローチャート: 処理 208"/>
            <p:cNvSpPr/>
            <p:nvPr/>
          </p:nvSpPr>
          <p:spPr>
            <a:xfrm>
              <a:off x="-1044624" y="4065357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0" name="フローチャート: 処理 209"/>
            <p:cNvSpPr/>
            <p:nvPr/>
          </p:nvSpPr>
          <p:spPr>
            <a:xfrm>
              <a:off x="-1116632" y="4137365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1" name="フローチャート: 処理 210"/>
            <p:cNvSpPr/>
            <p:nvPr/>
          </p:nvSpPr>
          <p:spPr>
            <a:xfrm>
              <a:off x="-1188640" y="4221088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Hashed</a:t>
              </a:r>
              <a:r>
                <a:rPr lang="en-US" altLang="ja-JP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 </a:t>
              </a:r>
              <a:r>
                <a:rPr lang="en-US" altLang="ja-JP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files</a:t>
              </a:r>
              <a:endPara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12" name="グループ化 211"/>
          <p:cNvGrpSpPr/>
          <p:nvPr/>
        </p:nvGrpSpPr>
        <p:grpSpPr>
          <a:xfrm>
            <a:off x="3844766" y="4077072"/>
            <a:ext cx="1231290" cy="1175558"/>
            <a:chOff x="-1188640" y="4065357"/>
            <a:chExt cx="1008112" cy="1175558"/>
          </a:xfrm>
          <a:solidFill>
            <a:schemeClr val="bg1"/>
          </a:solidFill>
        </p:grpSpPr>
        <p:sp>
          <p:nvSpPr>
            <p:cNvPr id="213" name="フローチャート: 処理 212"/>
            <p:cNvSpPr/>
            <p:nvPr/>
          </p:nvSpPr>
          <p:spPr>
            <a:xfrm>
              <a:off x="-1044624" y="4065357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4" name="フローチャート: 処理 213"/>
            <p:cNvSpPr/>
            <p:nvPr/>
          </p:nvSpPr>
          <p:spPr>
            <a:xfrm>
              <a:off x="-1116632" y="4137365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5" name="フローチャート: 処理 214"/>
            <p:cNvSpPr/>
            <p:nvPr/>
          </p:nvSpPr>
          <p:spPr>
            <a:xfrm>
              <a:off x="-1188640" y="4221088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6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Input Files for </a:t>
              </a:r>
              <a:r>
                <a:rPr lang="en-US" altLang="ja-JP" sz="1600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CCFinder</a:t>
              </a:r>
              <a:endParaRPr kumimoji="1" lang="ja-JP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16" name="グループ化 215"/>
          <p:cNvGrpSpPr/>
          <p:nvPr/>
        </p:nvGrpSpPr>
        <p:grpSpPr>
          <a:xfrm>
            <a:off x="3635896" y="5571971"/>
            <a:ext cx="1231290" cy="1175558"/>
            <a:chOff x="-1188640" y="4065357"/>
            <a:chExt cx="1008112" cy="1175558"/>
          </a:xfrm>
          <a:solidFill>
            <a:schemeClr val="bg1"/>
          </a:solidFill>
        </p:grpSpPr>
        <p:sp>
          <p:nvSpPr>
            <p:cNvPr id="217" name="フローチャート: 処理 216"/>
            <p:cNvSpPr/>
            <p:nvPr/>
          </p:nvSpPr>
          <p:spPr>
            <a:xfrm>
              <a:off x="-1044624" y="4065357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8" name="フローチャート: 処理 217"/>
            <p:cNvSpPr/>
            <p:nvPr/>
          </p:nvSpPr>
          <p:spPr>
            <a:xfrm>
              <a:off x="-1116632" y="4137365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9" name="フローチャート: 処理 218"/>
            <p:cNvSpPr/>
            <p:nvPr/>
          </p:nvSpPr>
          <p:spPr>
            <a:xfrm>
              <a:off x="-1188640" y="4221088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Identical </a:t>
              </a:r>
              <a:r>
                <a:rPr lang="en-US" altLang="ja-JP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File Sets</a:t>
              </a:r>
              <a:endPara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20" name="グループ化 219"/>
          <p:cNvGrpSpPr/>
          <p:nvPr/>
        </p:nvGrpSpPr>
        <p:grpSpPr>
          <a:xfrm>
            <a:off x="5820865" y="4077072"/>
            <a:ext cx="1206561" cy="1175558"/>
            <a:chOff x="-1168393" y="4065357"/>
            <a:chExt cx="987865" cy="1175558"/>
          </a:xfrm>
          <a:solidFill>
            <a:schemeClr val="bg1"/>
          </a:solidFill>
        </p:grpSpPr>
        <p:sp>
          <p:nvSpPr>
            <p:cNvPr id="221" name="フローチャート: 処理 220"/>
            <p:cNvSpPr/>
            <p:nvPr/>
          </p:nvSpPr>
          <p:spPr>
            <a:xfrm>
              <a:off x="-1044624" y="4065357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2" name="フローチャート: 処理 221"/>
            <p:cNvSpPr/>
            <p:nvPr/>
          </p:nvSpPr>
          <p:spPr>
            <a:xfrm>
              <a:off x="-1116632" y="4137365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3" name="フローチャート: 処理 222"/>
            <p:cNvSpPr/>
            <p:nvPr/>
          </p:nvSpPr>
          <p:spPr>
            <a:xfrm>
              <a:off x="-1168393" y="4221088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Clone </a:t>
              </a:r>
              <a:r>
                <a:rPr lang="en-US" altLang="ja-JP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Sets</a:t>
              </a:r>
              <a:endPara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7740352" y="4005064"/>
            <a:ext cx="1231290" cy="1175558"/>
            <a:chOff x="-1188640" y="4065357"/>
            <a:chExt cx="1008112" cy="1175558"/>
          </a:xfrm>
          <a:solidFill>
            <a:schemeClr val="bg1"/>
          </a:solidFill>
        </p:grpSpPr>
        <p:sp>
          <p:nvSpPr>
            <p:cNvPr id="225" name="フローチャート: 処理 224"/>
            <p:cNvSpPr/>
            <p:nvPr/>
          </p:nvSpPr>
          <p:spPr>
            <a:xfrm>
              <a:off x="-1044624" y="4065357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6" name="フローチャート: 処理 225"/>
            <p:cNvSpPr/>
            <p:nvPr/>
          </p:nvSpPr>
          <p:spPr>
            <a:xfrm>
              <a:off x="-1116632" y="4137365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7" name="フローチャート: 処理 226"/>
            <p:cNvSpPr/>
            <p:nvPr/>
          </p:nvSpPr>
          <p:spPr>
            <a:xfrm>
              <a:off x="-1188640" y="4221088"/>
              <a:ext cx="864096" cy="1019827"/>
            </a:xfrm>
            <a:prstGeom prst="flowChartProcess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All Clone </a:t>
              </a:r>
              <a:r>
                <a:rPr lang="en-US" altLang="ja-JP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Sets</a:t>
              </a:r>
              <a:endParaRPr kumimoji="1" lang="ja-JP" altLang="en-US" dirty="0"/>
            </a:p>
          </p:txBody>
        </p:sp>
      </p:grpSp>
      <p:grpSp>
        <p:nvGrpSpPr>
          <p:cNvPr id="228" name="グループ化 227"/>
          <p:cNvGrpSpPr/>
          <p:nvPr/>
        </p:nvGrpSpPr>
        <p:grpSpPr>
          <a:xfrm>
            <a:off x="175110" y="4077072"/>
            <a:ext cx="1231290" cy="1175558"/>
            <a:chOff x="-1188640" y="4065357"/>
            <a:chExt cx="1008112" cy="1175558"/>
          </a:xfrm>
        </p:grpSpPr>
        <p:sp>
          <p:nvSpPr>
            <p:cNvPr id="229" name="フローチャート: 処理 228"/>
            <p:cNvSpPr/>
            <p:nvPr/>
          </p:nvSpPr>
          <p:spPr>
            <a:xfrm>
              <a:off x="-1044624" y="4065357"/>
              <a:ext cx="864096" cy="101982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0" name="フローチャート: 処理 229"/>
            <p:cNvSpPr/>
            <p:nvPr/>
          </p:nvSpPr>
          <p:spPr>
            <a:xfrm>
              <a:off x="-1116632" y="4137365"/>
              <a:ext cx="864096" cy="101982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1" name="フローチャート: 処理 230"/>
            <p:cNvSpPr/>
            <p:nvPr/>
          </p:nvSpPr>
          <p:spPr>
            <a:xfrm>
              <a:off x="-1188640" y="4221088"/>
              <a:ext cx="864096" cy="101982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Source </a:t>
              </a:r>
              <a:r>
                <a:rPr lang="en-US" altLang="ja-JP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Files</a:t>
              </a:r>
              <a:endPara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754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">
  <a:themeElements>
    <a:clrScheme name="Sel-BlueMonda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99"/>
      </a:accent1>
      <a:accent2>
        <a:srgbClr val="3366CC"/>
      </a:accent2>
      <a:accent3>
        <a:srgbClr val="FFFFFF"/>
      </a:accent3>
      <a:accent4>
        <a:srgbClr val="000000"/>
      </a:accent4>
      <a:accent5>
        <a:srgbClr val="ADADCA"/>
      </a:accent5>
      <a:accent6>
        <a:srgbClr val="2D5CB9"/>
      </a:accent6>
      <a:hlink>
        <a:srgbClr val="6699FF"/>
      </a:hlink>
      <a:folHlink>
        <a:srgbClr val="000066"/>
      </a:folHlink>
    </a:clrScheme>
    <a:fontScheme name="Sel-BlueMonda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BlueMonda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3399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2D5CB9"/>
        </a:accent6>
        <a:hlink>
          <a:srgbClr val="6699FF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2">
        <a:dk1>
          <a:srgbClr val="000000"/>
        </a:dk1>
        <a:lt1>
          <a:srgbClr val="F6F1E6"/>
        </a:lt1>
        <a:dk2>
          <a:srgbClr val="800000"/>
        </a:dk2>
        <a:lt2>
          <a:srgbClr val="825018"/>
        </a:lt2>
        <a:accent1>
          <a:srgbClr val="AD1F1F"/>
        </a:accent1>
        <a:accent2>
          <a:srgbClr val="CC0000"/>
        </a:accent2>
        <a:accent3>
          <a:srgbClr val="FAF7F0"/>
        </a:accent3>
        <a:accent4>
          <a:srgbClr val="000000"/>
        </a:accent4>
        <a:accent5>
          <a:srgbClr val="D3ABAB"/>
        </a:accent5>
        <a:accent6>
          <a:srgbClr val="B90000"/>
        </a:accent6>
        <a:hlink>
          <a:srgbClr val="ED7A33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3">
        <a:dk1>
          <a:srgbClr val="808080"/>
        </a:dk1>
        <a:lt1>
          <a:srgbClr val="DDDDDD"/>
        </a:lt1>
        <a:dk2>
          <a:srgbClr val="080808"/>
        </a:dk2>
        <a:lt2>
          <a:srgbClr val="DDDDDD"/>
        </a:lt2>
        <a:accent1>
          <a:srgbClr val="333399"/>
        </a:accent1>
        <a:accent2>
          <a:srgbClr val="3366CC"/>
        </a:accent2>
        <a:accent3>
          <a:srgbClr val="AAAAAA"/>
        </a:accent3>
        <a:accent4>
          <a:srgbClr val="BDBDBD"/>
        </a:accent4>
        <a:accent5>
          <a:srgbClr val="ADADCA"/>
        </a:accent5>
        <a:accent6>
          <a:srgbClr val="2D5CB9"/>
        </a:accent6>
        <a:hlink>
          <a:srgbClr val="A7A9FB"/>
        </a:hlink>
        <a:folHlink>
          <a:srgbClr val="00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BlueMonday 4">
        <a:dk1>
          <a:srgbClr val="000000"/>
        </a:dk1>
        <a:lt1>
          <a:srgbClr val="FFFFFF"/>
        </a:lt1>
        <a:dk2>
          <a:srgbClr val="056400"/>
        </a:dk2>
        <a:lt2>
          <a:srgbClr val="94C8C3"/>
        </a:lt2>
        <a:accent1>
          <a:srgbClr val="4FB616"/>
        </a:accent1>
        <a:accent2>
          <a:srgbClr val="87E044"/>
        </a:accent2>
        <a:accent3>
          <a:srgbClr val="FFFFFF"/>
        </a:accent3>
        <a:accent4>
          <a:srgbClr val="000000"/>
        </a:accent4>
        <a:accent5>
          <a:srgbClr val="B2D7AB"/>
        </a:accent5>
        <a:accent6>
          <a:srgbClr val="7ACB3D"/>
        </a:accent6>
        <a:hlink>
          <a:srgbClr val="D6E739"/>
        </a:hlink>
        <a:folHlink>
          <a:srgbClr val="06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Sel-BlueMonday</Template>
  <TotalTime>9658</TotalTime>
  <Words>1407</Words>
  <Application>Microsoft Office PowerPoint</Application>
  <PresentationFormat>画面に合わせる (4:3)</PresentationFormat>
  <Paragraphs>349</Paragraphs>
  <Slides>21</Slides>
  <Notes>20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Sel-BlueMonday</vt:lpstr>
      <vt:lpstr>A clone detection approach  for a collection of similar  large-scale software products</vt:lpstr>
      <vt:lpstr>Software Development for Mobile Device (1/2)</vt:lpstr>
      <vt:lpstr>Software Development for Mobile Device (2/2)</vt:lpstr>
      <vt:lpstr>Reused Source Code Pieces</vt:lpstr>
      <vt:lpstr>Code Clone</vt:lpstr>
      <vt:lpstr>Code Clone Detection</vt:lpstr>
      <vt:lpstr>Example of Clone Detection Technique: CCFinder</vt:lpstr>
      <vt:lpstr>Problem of Code Clone Detection Tools</vt:lpstr>
      <vt:lpstr>Overview Of Our Approach</vt:lpstr>
      <vt:lpstr>Step1. Calculate MD5 Hash</vt:lpstr>
      <vt:lpstr>Step2. Prepare Input Files for CCFinder (1/2)</vt:lpstr>
      <vt:lpstr>Step2. Prepare Input Files for CCFinder (2/2)</vt:lpstr>
      <vt:lpstr>Step3. Detect Code Clones</vt:lpstr>
      <vt:lpstr>Step3. Detect Code Clones</vt:lpstr>
      <vt:lpstr>Step4. Generate all clone sets </vt:lpstr>
      <vt:lpstr>Overview of Case Study (2/2)</vt:lpstr>
      <vt:lpstr>Results of Case Study (1/2)</vt:lpstr>
      <vt:lpstr>Results of Case Study (2/2)</vt:lpstr>
      <vt:lpstr>Summary</vt:lpstr>
      <vt:lpstr>Future Work</vt:lpstr>
      <vt:lpstr>PowerPoint プレゼンテーション</vt:lpstr>
    </vt:vector>
  </TitlesOfParts>
  <Company>defaultorg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FreeBSD Ports Collection におけるファイルクローンの検出</dc:title>
  <dc:creator>1</dc:creator>
  <cp:lastModifiedBy>ejchoi</cp:lastModifiedBy>
  <cp:revision>2689</cp:revision>
  <cp:lastPrinted>2010-04-20T07:25:17Z</cp:lastPrinted>
  <dcterms:created xsi:type="dcterms:W3CDTF">2010-03-14T07:24:10Z</dcterms:created>
  <dcterms:modified xsi:type="dcterms:W3CDTF">2012-11-05T04:54:09Z</dcterms:modified>
</cp:coreProperties>
</file>