
<file path=[Content_Types].xml><?xml version="1.0" encoding="utf-8"?>
<Types xmlns="http://schemas.openxmlformats.org/package/2006/content-types">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0"/>
  </p:notesMasterIdLst>
  <p:handoutMasterIdLst>
    <p:handoutMasterId r:id="rId31"/>
  </p:handoutMasterIdLst>
  <p:sldIdLst>
    <p:sldId id="256" r:id="rId2"/>
    <p:sldId id="280" r:id="rId3"/>
    <p:sldId id="278" r:id="rId4"/>
    <p:sldId id="259" r:id="rId5"/>
    <p:sldId id="298" r:id="rId6"/>
    <p:sldId id="264" r:id="rId7"/>
    <p:sldId id="279" r:id="rId8"/>
    <p:sldId id="294" r:id="rId9"/>
    <p:sldId id="295" r:id="rId10"/>
    <p:sldId id="261" r:id="rId11"/>
    <p:sldId id="260" r:id="rId12"/>
    <p:sldId id="262" r:id="rId13"/>
    <p:sldId id="271" r:id="rId14"/>
    <p:sldId id="273" r:id="rId15"/>
    <p:sldId id="292" r:id="rId16"/>
    <p:sldId id="283" r:id="rId17"/>
    <p:sldId id="293" r:id="rId18"/>
    <p:sldId id="275" r:id="rId19"/>
    <p:sldId id="289" r:id="rId20"/>
    <p:sldId id="285" r:id="rId21"/>
    <p:sldId id="263" r:id="rId22"/>
    <p:sldId id="288" r:id="rId23"/>
    <p:sldId id="286" r:id="rId24"/>
    <p:sldId id="266" r:id="rId25"/>
    <p:sldId id="287" r:id="rId26"/>
    <p:sldId id="267" r:id="rId27"/>
    <p:sldId id="268" r:id="rId28"/>
    <p:sldId id="269" r:id="rId29"/>
  </p:sldIdLst>
  <p:sldSz cx="9144000" cy="6858000" type="screen4x3"/>
  <p:notesSz cx="6888163" cy="100203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7" autoAdjust="0"/>
    <p:restoredTop sz="94660"/>
  </p:normalViewPr>
  <p:slideViewPr>
    <p:cSldViewPr>
      <p:cViewPr>
        <p:scale>
          <a:sx n="114" d="100"/>
          <a:sy n="114" d="100"/>
        </p:scale>
        <p:origin x="-96" y="-5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4871" cy="501016"/>
          </a:xfrm>
          <a:prstGeom prst="rect">
            <a:avLst/>
          </a:prstGeom>
        </p:spPr>
        <p:txBody>
          <a:bodyPr vert="horz" lIns="92306" tIns="46153" rIns="92306" bIns="46153" rtlCol="0"/>
          <a:lstStyle>
            <a:lvl1pPr algn="l">
              <a:defRPr sz="1100"/>
            </a:lvl1pPr>
          </a:lstStyle>
          <a:p>
            <a:endParaRPr kumimoji="1" lang="ja-JP" altLang="en-US"/>
          </a:p>
        </p:txBody>
      </p:sp>
      <p:sp>
        <p:nvSpPr>
          <p:cNvPr id="3" name="日付プレースホルダー 2"/>
          <p:cNvSpPr>
            <a:spLocks noGrp="1"/>
          </p:cNvSpPr>
          <p:nvPr>
            <p:ph type="dt" sz="quarter" idx="1"/>
          </p:nvPr>
        </p:nvSpPr>
        <p:spPr>
          <a:xfrm>
            <a:off x="3901699" y="0"/>
            <a:ext cx="2984871" cy="501016"/>
          </a:xfrm>
          <a:prstGeom prst="rect">
            <a:avLst/>
          </a:prstGeom>
        </p:spPr>
        <p:txBody>
          <a:bodyPr vert="horz" lIns="92306" tIns="46153" rIns="92306" bIns="46153" rtlCol="0"/>
          <a:lstStyle>
            <a:lvl1pPr algn="r">
              <a:defRPr sz="1100"/>
            </a:lvl1pPr>
          </a:lstStyle>
          <a:p>
            <a:fld id="{ED3826DF-8961-48AF-815E-A2A58F62CA52}" type="datetimeFigureOut">
              <a:rPr kumimoji="1" lang="ja-JP" altLang="en-US" smtClean="0"/>
              <a:t>2013/1/16</a:t>
            </a:fld>
            <a:endParaRPr kumimoji="1" lang="ja-JP" altLang="en-US"/>
          </a:p>
        </p:txBody>
      </p:sp>
      <p:sp>
        <p:nvSpPr>
          <p:cNvPr id="4" name="フッター プレースホルダー 3"/>
          <p:cNvSpPr>
            <a:spLocks noGrp="1"/>
          </p:cNvSpPr>
          <p:nvPr>
            <p:ph type="ftr" sz="quarter" idx="2"/>
          </p:nvPr>
        </p:nvSpPr>
        <p:spPr>
          <a:xfrm>
            <a:off x="1" y="9517547"/>
            <a:ext cx="2984871" cy="501016"/>
          </a:xfrm>
          <a:prstGeom prst="rect">
            <a:avLst/>
          </a:prstGeom>
        </p:spPr>
        <p:txBody>
          <a:bodyPr vert="horz" lIns="92306" tIns="46153" rIns="92306" bIns="46153" rtlCol="0" anchor="b"/>
          <a:lstStyle>
            <a:lvl1pPr algn="l">
              <a:defRPr sz="1100"/>
            </a:lvl1pPr>
          </a:lstStyle>
          <a:p>
            <a:endParaRPr kumimoji="1" lang="ja-JP" altLang="en-US"/>
          </a:p>
        </p:txBody>
      </p:sp>
      <p:sp>
        <p:nvSpPr>
          <p:cNvPr id="5" name="スライド番号プレースホルダー 4"/>
          <p:cNvSpPr>
            <a:spLocks noGrp="1"/>
          </p:cNvSpPr>
          <p:nvPr>
            <p:ph type="sldNum" sz="quarter" idx="3"/>
          </p:nvPr>
        </p:nvSpPr>
        <p:spPr>
          <a:xfrm>
            <a:off x="3901699" y="9517547"/>
            <a:ext cx="2984871" cy="501016"/>
          </a:xfrm>
          <a:prstGeom prst="rect">
            <a:avLst/>
          </a:prstGeom>
        </p:spPr>
        <p:txBody>
          <a:bodyPr vert="horz" lIns="92306" tIns="46153" rIns="92306" bIns="46153" rtlCol="0" anchor="b"/>
          <a:lstStyle>
            <a:lvl1pPr algn="r">
              <a:defRPr sz="1100"/>
            </a:lvl1pPr>
          </a:lstStyle>
          <a:p>
            <a:fld id="{88B5FA9F-A775-40B0-AC98-05A72DCB27B4}" type="slidenum">
              <a:rPr kumimoji="1" lang="ja-JP" altLang="en-US" smtClean="0"/>
              <a:t>‹#›</a:t>
            </a:fld>
            <a:endParaRPr kumimoji="1" lang="ja-JP" altLang="en-US"/>
          </a:p>
        </p:txBody>
      </p:sp>
    </p:spTree>
    <p:extLst>
      <p:ext uri="{BB962C8B-B14F-4D97-AF65-F5344CB8AC3E}">
        <p14:creationId xmlns:p14="http://schemas.microsoft.com/office/powerpoint/2010/main" val="35309215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84871" cy="501016"/>
          </a:xfrm>
          <a:prstGeom prst="rect">
            <a:avLst/>
          </a:prstGeom>
        </p:spPr>
        <p:txBody>
          <a:bodyPr vert="horz" lIns="92306" tIns="46153" rIns="92306" bIns="46153" rtlCol="0"/>
          <a:lstStyle>
            <a:lvl1pPr algn="l">
              <a:defRPr sz="1100"/>
            </a:lvl1pPr>
          </a:lstStyle>
          <a:p>
            <a:endParaRPr kumimoji="1" lang="ja-JP" altLang="en-US"/>
          </a:p>
        </p:txBody>
      </p:sp>
      <p:sp>
        <p:nvSpPr>
          <p:cNvPr id="3" name="日付プレースホルダー 2"/>
          <p:cNvSpPr>
            <a:spLocks noGrp="1"/>
          </p:cNvSpPr>
          <p:nvPr>
            <p:ph type="dt" idx="1"/>
          </p:nvPr>
        </p:nvSpPr>
        <p:spPr>
          <a:xfrm>
            <a:off x="3901699" y="0"/>
            <a:ext cx="2984871" cy="501016"/>
          </a:xfrm>
          <a:prstGeom prst="rect">
            <a:avLst/>
          </a:prstGeom>
        </p:spPr>
        <p:txBody>
          <a:bodyPr vert="horz" lIns="92306" tIns="46153" rIns="92306" bIns="46153" rtlCol="0"/>
          <a:lstStyle>
            <a:lvl1pPr algn="r">
              <a:defRPr sz="1100"/>
            </a:lvl1pPr>
          </a:lstStyle>
          <a:p>
            <a:fld id="{4122ED84-714E-4F7F-A90C-F4202EA38D76}" type="datetimeFigureOut">
              <a:rPr kumimoji="1" lang="ja-JP" altLang="en-US" smtClean="0"/>
              <a:t>2013/1/16</a:t>
            </a:fld>
            <a:endParaRPr kumimoji="1" lang="ja-JP" altLang="en-US"/>
          </a:p>
        </p:txBody>
      </p:sp>
      <p:sp>
        <p:nvSpPr>
          <p:cNvPr id="4" name="スライド イメージ プレースホルダー 3"/>
          <p:cNvSpPr>
            <a:spLocks noGrp="1" noRot="1" noChangeAspect="1"/>
          </p:cNvSpPr>
          <p:nvPr>
            <p:ph type="sldImg" idx="2"/>
          </p:nvPr>
        </p:nvSpPr>
        <p:spPr>
          <a:xfrm>
            <a:off x="938213" y="752475"/>
            <a:ext cx="5011737" cy="3757613"/>
          </a:xfrm>
          <a:prstGeom prst="rect">
            <a:avLst/>
          </a:prstGeom>
          <a:noFill/>
          <a:ln w="12700">
            <a:solidFill>
              <a:prstClr val="black"/>
            </a:solidFill>
          </a:ln>
        </p:spPr>
        <p:txBody>
          <a:bodyPr vert="horz" lIns="92306" tIns="46153" rIns="92306" bIns="46153" rtlCol="0" anchor="ctr"/>
          <a:lstStyle/>
          <a:p>
            <a:endParaRPr lang="ja-JP" altLang="en-US"/>
          </a:p>
        </p:txBody>
      </p:sp>
      <p:sp>
        <p:nvSpPr>
          <p:cNvPr id="5" name="ノート プレースホルダー 4"/>
          <p:cNvSpPr>
            <a:spLocks noGrp="1"/>
          </p:cNvSpPr>
          <p:nvPr>
            <p:ph type="body" sz="quarter" idx="3"/>
          </p:nvPr>
        </p:nvSpPr>
        <p:spPr>
          <a:xfrm>
            <a:off x="688817" y="4759643"/>
            <a:ext cx="5510530" cy="4509135"/>
          </a:xfrm>
          <a:prstGeom prst="rect">
            <a:avLst/>
          </a:prstGeom>
        </p:spPr>
        <p:txBody>
          <a:bodyPr vert="horz" lIns="92306" tIns="46153" rIns="92306" bIns="46153"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1" y="9517547"/>
            <a:ext cx="2984871" cy="501016"/>
          </a:xfrm>
          <a:prstGeom prst="rect">
            <a:avLst/>
          </a:prstGeom>
        </p:spPr>
        <p:txBody>
          <a:bodyPr vert="horz" lIns="92306" tIns="46153" rIns="92306" bIns="46153"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901699" y="9517547"/>
            <a:ext cx="2984871" cy="501016"/>
          </a:xfrm>
          <a:prstGeom prst="rect">
            <a:avLst/>
          </a:prstGeom>
        </p:spPr>
        <p:txBody>
          <a:bodyPr vert="horz" lIns="92306" tIns="46153" rIns="92306" bIns="46153" rtlCol="0" anchor="b"/>
          <a:lstStyle>
            <a:lvl1pPr algn="r">
              <a:defRPr sz="1100"/>
            </a:lvl1pPr>
          </a:lstStyle>
          <a:p>
            <a:fld id="{EC23BEE8-FB9D-4D69-8B69-E41E17647C0D}" type="slidenum">
              <a:rPr kumimoji="1" lang="ja-JP" altLang="en-US" smtClean="0"/>
              <a:t>‹#›</a:t>
            </a:fld>
            <a:endParaRPr kumimoji="1" lang="ja-JP" altLang="en-US"/>
          </a:p>
        </p:txBody>
      </p:sp>
    </p:spTree>
    <p:extLst>
      <p:ext uri="{BB962C8B-B14F-4D97-AF65-F5344CB8AC3E}">
        <p14:creationId xmlns:p14="http://schemas.microsoft.com/office/powerpoint/2010/main" val="210151358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smtClean="0"/>
              <a:t>ソフトウェアライセンス研究の重要性</a:t>
            </a:r>
            <a:r>
              <a:rPr kumimoji="1" lang="en-US" altLang="ja-JP" dirty="0" smtClean="0"/>
              <a:t>…SPDX</a:t>
            </a:r>
            <a:r>
              <a:rPr kumimoji="1" lang="ja-JP" altLang="en-US" dirty="0" smtClean="0"/>
              <a:t>とか研究グループの数とか，関連する国際会議とか</a:t>
            </a:r>
            <a:r>
              <a:rPr kumimoji="1" lang="en-US" altLang="ja-JP" dirty="0" smtClean="0"/>
              <a:t>…</a:t>
            </a:r>
            <a:endParaRPr kumimoji="1" lang="ja-JP" altLang="en-US" dirty="0"/>
          </a:p>
        </p:txBody>
      </p:sp>
      <p:sp>
        <p:nvSpPr>
          <p:cNvPr id="4" name="スライド番号プレースホルダー 3"/>
          <p:cNvSpPr>
            <a:spLocks noGrp="1"/>
          </p:cNvSpPr>
          <p:nvPr>
            <p:ph type="sldNum" sz="quarter" idx="10"/>
          </p:nvPr>
        </p:nvSpPr>
        <p:spPr/>
        <p:txBody>
          <a:bodyPr/>
          <a:lstStyle/>
          <a:p>
            <a:fld id="{5DD881DB-E73C-4981-A406-CBA6DA1AC40C}" type="slidenum">
              <a:rPr kumimoji="1" lang="ja-JP" altLang="en-US" smtClean="0"/>
              <a:t>3</a:t>
            </a:fld>
            <a:endParaRPr kumimoji="1" lang="ja-JP" altLang="en-US"/>
          </a:p>
        </p:txBody>
      </p:sp>
    </p:spTree>
    <p:extLst>
      <p:ext uri="{BB962C8B-B14F-4D97-AF65-F5344CB8AC3E}">
        <p14:creationId xmlns:p14="http://schemas.microsoft.com/office/powerpoint/2010/main" val="1804819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To identify a license of a source file automatically, we developed </a:t>
            </a:r>
            <a:r>
              <a:rPr lang="en-US" altLang="ja-JP" dirty="0" smtClean="0"/>
              <a:t>Ninka, an </a:t>
            </a:r>
            <a:r>
              <a:rPr lang="en-US" altLang="ja-JP" dirty="0"/>
              <a:t>automatic license identification </a:t>
            </a:r>
            <a:r>
              <a:rPr lang="en-US" altLang="ja-JP" dirty="0" smtClean="0"/>
              <a:t>tool.</a:t>
            </a:r>
            <a:endParaRPr lang="ja-JP" altLang="ja-JP" dirty="0"/>
          </a:p>
          <a:p>
            <a:r>
              <a:rPr lang="en-US" altLang="ja-JP" dirty="0"/>
              <a:t>This tool use source files as input and report a license name corresponding to the license of the source file.</a:t>
            </a:r>
          </a:p>
          <a:p>
            <a:r>
              <a:rPr lang="en-US" altLang="ja-JP" dirty="0" smtClean="0"/>
              <a:t>Ninka identify licenses</a:t>
            </a:r>
            <a:r>
              <a:rPr lang="en-US" altLang="ja-JP" baseline="0" dirty="0" smtClean="0"/>
              <a:t> of a source file from the comments of it using knowledge base.</a:t>
            </a:r>
            <a:endParaRPr lang="en-US" altLang="ja-JP" dirty="0" smtClean="0"/>
          </a:p>
          <a:p>
            <a:r>
              <a:rPr lang="en-US" altLang="ja-JP" dirty="0" smtClean="0"/>
              <a:t>Ninka recognizes </a:t>
            </a:r>
            <a:r>
              <a:rPr lang="en-US" altLang="ja-JP" dirty="0"/>
              <a:t>112 licenses.</a:t>
            </a:r>
            <a:endParaRPr lang="ja-JP" altLang="ja-JP" dirty="0"/>
          </a:p>
          <a:p>
            <a:r>
              <a:rPr lang="en-US" altLang="ja-JP" dirty="0"/>
              <a:t>For example, BSD3 license (BSD 3-caluse license), GPLv2 (GNU Public license Version2 or later)</a:t>
            </a:r>
            <a:endParaRPr lang="ja-JP" altLang="ja-JP" dirty="0"/>
          </a:p>
          <a:p>
            <a:r>
              <a:rPr lang="en-US" altLang="ja-JP" dirty="0"/>
              <a:t>This tool </a:t>
            </a:r>
            <a:r>
              <a:rPr lang="en-US" altLang="ja-JP" dirty="0" smtClean="0"/>
              <a:t>has</a:t>
            </a:r>
            <a:r>
              <a:rPr lang="en-US" altLang="ja-JP" baseline="0" dirty="0" smtClean="0"/>
              <a:t> 96.6% precision.</a:t>
            </a:r>
            <a:endParaRPr lang="ja-JP" altLang="ja-JP" dirty="0" smtClean="0"/>
          </a:p>
          <a:p>
            <a:r>
              <a:rPr lang="en-US" altLang="ja-JP" dirty="0" smtClean="0"/>
              <a:t>About the detail of Ninka, we will report on</a:t>
            </a:r>
            <a:r>
              <a:rPr lang="en-US" altLang="ja-JP" baseline="0" dirty="0" smtClean="0"/>
              <a:t> Friday in </a:t>
            </a:r>
            <a:r>
              <a:rPr lang="en-US" altLang="ja-JP" dirty="0" smtClean="0"/>
              <a:t>ASE 2010.</a:t>
            </a:r>
            <a:endParaRPr lang="ja-JP" altLang="ja-JP" dirty="0"/>
          </a:p>
        </p:txBody>
      </p:sp>
      <p:sp>
        <p:nvSpPr>
          <p:cNvPr id="4" name="スライド番号プレースホルダー 3"/>
          <p:cNvSpPr>
            <a:spLocks noGrp="1"/>
          </p:cNvSpPr>
          <p:nvPr>
            <p:ph type="sldNum" sz="quarter" idx="10"/>
          </p:nvPr>
        </p:nvSpPr>
        <p:spPr/>
        <p:txBody>
          <a:bodyPr/>
          <a:lstStyle/>
          <a:p>
            <a:fld id="{46797BCC-3F36-46FA-BDF6-42F9A30FE730}" type="slidenum">
              <a:rPr kumimoji="1" lang="ja-JP" altLang="en-US" smtClean="0"/>
              <a:t>16</a:t>
            </a:fld>
            <a:endParaRPr kumimoji="1" lang="ja-JP" altLang="en-US"/>
          </a:p>
        </p:txBody>
      </p:sp>
    </p:spTree>
    <p:extLst>
      <p:ext uri="{BB962C8B-B14F-4D97-AF65-F5344CB8AC3E}">
        <p14:creationId xmlns:p14="http://schemas.microsoft.com/office/powerpoint/2010/main" val="13412128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7" name="正方形/長方形 6"/>
          <p:cNvSpPr/>
          <p:nvPr/>
        </p:nvSpPr>
        <p:spPr>
          <a:xfrm>
            <a:off x="0" y="2071678"/>
            <a:ext cx="9144000" cy="1643074"/>
          </a:xfrm>
          <a:prstGeom prst="rect">
            <a:avLst/>
          </a:prstGeom>
          <a:solidFill>
            <a:schemeClr val="tx2">
              <a:lumMod val="40000"/>
              <a:lumOff val="60000"/>
            </a:schemeClr>
          </a:solidFill>
          <a:ln w="19050">
            <a:solidFill>
              <a:schemeClr val="tx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ctrTitle"/>
          </p:nvPr>
        </p:nvSpPr>
        <p:spPr>
          <a:xfrm>
            <a:off x="685800" y="2130425"/>
            <a:ext cx="7772400" cy="1470025"/>
          </a:xfrm>
        </p:spPr>
        <p:txBody>
          <a:bodyPr/>
          <a:lstStyle>
            <a:lvl1pPr>
              <a:defRPr>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latin typeface="+mj-ea"/>
                <a:ea typeface="+mj-e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8" name="Rectangle 4"/>
          <p:cNvSpPr>
            <a:spLocks noGrp="1" noChangeArrowheads="1"/>
          </p:cNvSpPr>
          <p:nvPr>
            <p:ph type="dt" sz="half" idx="2"/>
          </p:nvPr>
        </p:nvSpPr>
        <p:spPr bwMode="auto">
          <a:xfrm>
            <a:off x="3714744" y="6429396"/>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2013/1/11 SIGSS</a:t>
            </a:r>
            <a:endParaRPr kumimoji="1" lang="ja-JP" altLang="en-US"/>
          </a:p>
        </p:txBody>
      </p:sp>
      <p:sp>
        <p:nvSpPr>
          <p:cNvPr id="20"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5CA14711-65C6-4101-AB61-4ABEAB1B9CA3}"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bg>
      <p:bgPr>
        <a:solidFill>
          <a:schemeClr val="bg1"/>
        </a:solidFill>
        <a:effectLst/>
      </p:bgPr>
    </p:bg>
    <p:spTree>
      <p:nvGrpSpPr>
        <p:cNvPr id="1" name=""/>
        <p:cNvGrpSpPr/>
        <p:nvPr/>
      </p:nvGrpSpPr>
      <p:grpSpPr>
        <a:xfrm>
          <a:off x="0" y="0"/>
          <a:ext cx="0" cy="0"/>
          <a:chOff x="0" y="0"/>
          <a:chExt cx="0" cy="0"/>
        </a:xfrm>
      </p:grpSpPr>
      <p:sp>
        <p:nvSpPr>
          <p:cNvPr id="8" name="角丸四角形 7"/>
          <p:cNvSpPr/>
          <p:nvPr/>
        </p:nvSpPr>
        <p:spPr>
          <a:xfrm>
            <a:off x="142844" y="214290"/>
            <a:ext cx="8858312" cy="1285884"/>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lvl1pPr>
              <a:defRPr>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コンテンツ プレースホルダ 2"/>
          <p:cNvSpPr>
            <a:spLocks noGrp="1"/>
          </p:cNvSpPr>
          <p:nvPr>
            <p:ph idx="1"/>
          </p:nvPr>
        </p:nvSpPr>
        <p:spPr/>
        <p:txBody>
          <a:bodyPr/>
          <a:lstStyle>
            <a:lvl1pPr>
              <a:defRPr>
                <a:latin typeface="+mn-ea"/>
                <a:ea typeface="+mn-ea"/>
              </a:defRPr>
            </a:lvl1pPr>
            <a:lvl2pPr>
              <a:defRPr>
                <a:latin typeface="+mn-ea"/>
                <a:ea typeface="+mn-ea"/>
              </a:defRPr>
            </a:lvl2pPr>
            <a:lvl3pPr>
              <a:defRPr>
                <a:latin typeface="+mn-ea"/>
                <a:ea typeface="+mn-ea"/>
              </a:defRPr>
            </a:lvl3pPr>
            <a:lvl4pPr>
              <a:defRPr>
                <a:latin typeface="+mn-ea"/>
                <a:ea typeface="+mn-ea"/>
              </a:defRPr>
            </a:lvl4pPr>
            <a:lvl5pPr>
              <a:defRPr>
                <a:latin typeface="+mn-ea"/>
                <a:ea typeface="+mn-ea"/>
              </a:defRPr>
            </a:lvl5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9"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2013/1/11 SIGSS</a:t>
            </a:r>
            <a:endParaRPr kumimoji="1" lang="ja-JP" altLang="en-US"/>
          </a:p>
        </p:txBody>
      </p:sp>
      <p:sp>
        <p:nvSpPr>
          <p:cNvPr id="10"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11"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0F67C303-A1FF-4B9A-90B6-8D9B8BA29E3D}" type="slidenum">
              <a:rPr kumimoji="1" lang="ja-JP" altLang="en-US" smtClean="0"/>
              <a:t>‹#›</a:t>
            </a:fld>
            <a:endParaRPr kumimoji="1" lang="ja-JP" alt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セクション見出し">
    <p:spTree>
      <p:nvGrpSpPr>
        <p:cNvPr id="1" name=""/>
        <p:cNvGrpSpPr/>
        <p:nvPr/>
      </p:nvGrpSpPr>
      <p:grpSpPr>
        <a:xfrm>
          <a:off x="0" y="0"/>
          <a:ext cx="0" cy="0"/>
          <a:chOff x="0" y="0"/>
          <a:chExt cx="0" cy="0"/>
        </a:xfrm>
      </p:grpSpPr>
      <p:sp>
        <p:nvSpPr>
          <p:cNvPr id="7" name="角丸四角形 6"/>
          <p:cNvSpPr/>
          <p:nvPr/>
        </p:nvSpPr>
        <p:spPr>
          <a:xfrm>
            <a:off x="251520" y="3789040"/>
            <a:ext cx="8640960" cy="2088232"/>
          </a:xfrm>
          <a:prstGeom prst="roundRect">
            <a:avLst/>
          </a:prstGeom>
          <a:solidFill>
            <a:schemeClr val="tx2">
              <a:lumMod val="40000"/>
              <a:lumOff val="60000"/>
            </a:schemeClr>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a:xfrm>
            <a:off x="722313" y="4406900"/>
            <a:ext cx="7772400" cy="1362075"/>
          </a:xfrm>
        </p:spPr>
        <p:txBody>
          <a:bodyPr anchor="t"/>
          <a:lstStyle>
            <a:lvl1pPr algn="l">
              <a:defRPr sz="4000" b="1" cap="all">
                <a:latin typeface="HGPｺﾞｼｯｸM" pitchFamily="50" charset="-128"/>
                <a:ea typeface="HGPｺﾞｼｯｸM" pitchFamily="50" charset="-128"/>
              </a:defRPr>
            </a:lvl1pPr>
          </a:lstStyle>
          <a:p>
            <a:r>
              <a:rPr kumimoji="1" lang="ja-JP" altLang="en-US" smtClean="0"/>
              <a:t>マスター タイトルの書式設定</a:t>
            </a:r>
            <a:endParaRPr kumimoji="1" lang="ja-JP" altLang="en-US" dirty="0"/>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solidFill>
                <a:latin typeface="+mj-ea"/>
                <a:ea typeface="+mj-ea"/>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r>
              <a:rPr kumimoji="1" lang="en-US" altLang="ja-JP" smtClean="0"/>
              <a:t>2013/1/11 SIGSS</a:t>
            </a:r>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F67C303-A1FF-4B9A-90B6-8D9B8BA29E3D}" type="slidenum">
              <a:rPr kumimoji="1" lang="ja-JP" altLang="en-US" smtClean="0"/>
              <a:t>‹#›</a:t>
            </a:fld>
            <a:endParaRPr kumimoji="1" lang="ja-JP" altLang="en-US"/>
          </a:p>
        </p:txBody>
      </p:sp>
    </p:spTree>
    <p:extLst>
      <p:ext uri="{BB962C8B-B14F-4D97-AF65-F5344CB8AC3E}">
        <p14:creationId xmlns:p14="http://schemas.microsoft.com/office/powerpoint/2010/main" val="1527779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dirty="0" smtClean="0"/>
              <a:t>マスタ タイトルの書式設定</a:t>
            </a:r>
            <a:endParaRPr kumimoji="1" lang="ja-JP" altLang="en-US" dirty="0"/>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dirty="0" smtClean="0"/>
              <a:t>マスタ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ja-JP" altLang="en-US" dirty="0"/>
          </a:p>
        </p:txBody>
      </p:sp>
      <p:sp>
        <p:nvSpPr>
          <p:cNvPr id="7" name="Rectangle 4"/>
          <p:cNvSpPr>
            <a:spLocks noGrp="1" noChangeArrowheads="1"/>
          </p:cNvSpPr>
          <p:nvPr>
            <p:ph type="dt" sz="half" idx="2"/>
          </p:nvPr>
        </p:nvSpPr>
        <p:spPr bwMode="auto">
          <a:xfrm>
            <a:off x="1692275" y="6381750"/>
            <a:ext cx="21336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defRPr kumimoji="1" sz="1200">
                <a:latin typeface="Comic Sans MS" pitchFamily="66" charset="0"/>
                <a:ea typeface="+mn-ea"/>
              </a:defRPr>
            </a:lvl1pPr>
          </a:lstStyle>
          <a:p>
            <a:r>
              <a:rPr kumimoji="1" lang="en-US" altLang="ja-JP" smtClean="0"/>
              <a:t>2013/1/11 SIGSS</a:t>
            </a:r>
            <a:endParaRPr kumimoji="1" lang="ja-JP" altLang="en-US"/>
          </a:p>
        </p:txBody>
      </p:sp>
      <p:sp>
        <p:nvSpPr>
          <p:cNvPr id="8" name="Rectangle 5"/>
          <p:cNvSpPr>
            <a:spLocks noGrp="1" noChangeArrowheads="1"/>
          </p:cNvSpPr>
          <p:nvPr>
            <p:ph type="ftr" sz="quarter" idx="3"/>
          </p:nvPr>
        </p:nvSpPr>
        <p:spPr bwMode="auto">
          <a:xfrm>
            <a:off x="3924300" y="6381750"/>
            <a:ext cx="4572000" cy="21590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200">
                <a:latin typeface="Comic Sans MS" pitchFamily="66" charset="0"/>
                <a:ea typeface="+mn-ea"/>
              </a:defRPr>
            </a:lvl1pPr>
          </a:lstStyle>
          <a:p>
            <a:endParaRPr kumimoji="1" lang="ja-JP" altLang="en-US"/>
          </a:p>
        </p:txBody>
      </p:sp>
      <p:sp>
        <p:nvSpPr>
          <p:cNvPr id="9" name="Rectangle 6"/>
          <p:cNvSpPr>
            <a:spLocks noGrp="1" noChangeArrowheads="1"/>
          </p:cNvSpPr>
          <p:nvPr>
            <p:ph type="sldNum" sz="quarter" idx="4"/>
          </p:nvPr>
        </p:nvSpPr>
        <p:spPr bwMode="auto">
          <a:xfrm>
            <a:off x="8640763" y="6337300"/>
            <a:ext cx="468312" cy="260350"/>
          </a:xfrm>
          <a:prstGeom prst="rect">
            <a:avLst/>
          </a:prstGeom>
          <a:noFill/>
          <a:ln>
            <a:miter lim="800000"/>
            <a:headEnd/>
            <a:tailEnd/>
          </a:ln>
        </p:spPr>
        <p:txBody>
          <a:bodyPr vert="horz" wrap="square" lIns="91440" tIns="45720" rIns="91440" bIns="45720" numCol="1" anchor="t" anchorCtr="0" compatLnSpc="1">
            <a:prstTxWarp prst="textNoShape">
              <a:avLst/>
            </a:prstTxWarp>
          </a:bodyPr>
          <a:lstStyle>
            <a:lvl1pPr algn="r">
              <a:defRPr kumimoji="1" sz="1400" b="1">
                <a:latin typeface="Comic Sans MS" pitchFamily="66" charset="0"/>
                <a:ea typeface="+mn-ea"/>
              </a:defRPr>
            </a:lvl1pPr>
          </a:lstStyle>
          <a:p>
            <a:fld id="{0F67C303-A1FF-4B9A-90B6-8D9B8BA29E3D}" type="slidenum">
              <a:rPr kumimoji="1" lang="ja-JP" altLang="en-US" smtClean="0"/>
              <a:t>‹#›</a:t>
            </a:fld>
            <a:endParaRPr kumimoji="1" lang="ja-JP" altLang="en-US"/>
          </a:p>
        </p:txBody>
      </p:sp>
      <p:sp>
        <p:nvSpPr>
          <p:cNvPr id="10" name="Text Box 18"/>
          <p:cNvSpPr txBox="1">
            <a:spLocks noChangeArrowheads="1"/>
          </p:cNvSpPr>
          <p:nvPr/>
        </p:nvSpPr>
        <p:spPr bwMode="auto">
          <a:xfrm>
            <a:off x="1692275" y="6643688"/>
            <a:ext cx="7383463" cy="214312"/>
          </a:xfrm>
          <a:prstGeom prst="rect">
            <a:avLst/>
          </a:prstGeom>
          <a:noFill/>
          <a:ln w="9525">
            <a:noFill/>
            <a:miter lim="800000"/>
            <a:headEnd/>
            <a:tailEnd/>
          </a:ln>
          <a:effectLst/>
        </p:spPr>
        <p:txBody>
          <a:bodyPr wrap="none">
            <a:spAutoFit/>
          </a:bodyPr>
          <a:lstStyle/>
          <a:p>
            <a:pPr algn="r"/>
            <a:r>
              <a:rPr lang="en-US" altLang="ja-JP" sz="800" b="1">
                <a:latin typeface="Comic Sans MS" pitchFamily="66" charset="0"/>
              </a:rPr>
              <a:t>Software Engineering Laboratory, Department of Computer Science, Graduate School of Information Science and Technology, Osaka University</a:t>
            </a:r>
            <a:endParaRPr lang="en-US" altLang="ja-JP"/>
          </a:p>
        </p:txBody>
      </p:sp>
      <p:pic>
        <p:nvPicPr>
          <p:cNvPr id="11" name="Picture 19" descr="sel-logo"/>
          <p:cNvPicPr>
            <a:picLocks noChangeAspect="1" noChangeArrowheads="1"/>
          </p:cNvPicPr>
          <p:nvPr/>
        </p:nvPicPr>
        <p:blipFill>
          <a:blip r:embed="rId5" cstate="print"/>
          <a:srcRect/>
          <a:stretch>
            <a:fillRect/>
          </a:stretch>
        </p:blipFill>
        <p:spPr bwMode="auto">
          <a:xfrm>
            <a:off x="73025" y="6330950"/>
            <a:ext cx="1403350" cy="482600"/>
          </a:xfrm>
          <a:prstGeom prst="rect">
            <a:avLst/>
          </a:prstGeom>
          <a:noFill/>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Lst>
  <p:hf hdr="0" ftr="0"/>
  <p:txStyles>
    <p:titleStyle>
      <a:lvl1pPr algn="ctr" defTabSz="914400" rtl="0" eaLnBrk="1" latinLnBrk="0" hangingPunct="1">
        <a:spcBef>
          <a:spcPct val="0"/>
        </a:spcBef>
        <a:buNone/>
        <a:defRPr kumimoji="1" sz="4400" kern="1200">
          <a:solidFill>
            <a:schemeClr val="tx1"/>
          </a:solidFill>
          <a:latin typeface="HGPｺﾞｼｯｸE" pitchFamily="50" charset="-128"/>
          <a:ea typeface="HGPｺﾞｼｯｸE"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1pPr>
      <a:lvl2pPr marL="742950" indent="-28575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2pPr>
      <a:lvl3pPr marL="11430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3pPr>
      <a:lvl4pPr marL="16002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4pPr>
      <a:lvl5pPr marL="2057400" indent="-228600" algn="l" defTabSz="914400" rtl="0" eaLnBrk="1" latinLnBrk="0" hangingPunct="1">
        <a:spcBef>
          <a:spcPct val="20000"/>
        </a:spcBef>
        <a:buFont typeface="Arial" pitchFamily="34" charset="0"/>
        <a:buChar char="»"/>
        <a:defRPr kumimoji="1" sz="2800" kern="1200" spc="0" baseline="0">
          <a:solidFill>
            <a:schemeClr val="tx1"/>
          </a:solidFill>
          <a:latin typeface="HGPｺﾞｼｯｸE" pitchFamily="50" charset="-128"/>
          <a:ea typeface="HGPｺﾞｼｯｸE"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traceroute.sourceforge.net/"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lang="ja-JP" altLang="en-US" dirty="0"/>
              <a:t>オープンソースソフトウェアに</a:t>
            </a:r>
            <a:r>
              <a:rPr lang="ja-JP" altLang="en-US" dirty="0" smtClean="0"/>
              <a:t>おける</a:t>
            </a:r>
            <a:r>
              <a:rPr lang="en-US" altLang="ja-JP" dirty="0" smtClean="0"/>
              <a:t/>
            </a:r>
            <a:br>
              <a:rPr lang="en-US" altLang="ja-JP" dirty="0" smtClean="0"/>
            </a:br>
            <a:r>
              <a:rPr lang="ja-JP" altLang="en-US" dirty="0" smtClean="0"/>
              <a:t>ソフトウェアライセンス間の</a:t>
            </a:r>
            <a:r>
              <a:rPr lang="en-US" altLang="ja-JP" dirty="0" smtClean="0"/>
              <a:t/>
            </a:r>
            <a:br>
              <a:rPr lang="en-US" altLang="ja-JP" dirty="0" smtClean="0"/>
            </a:br>
            <a:r>
              <a:rPr lang="ja-JP" altLang="en-US" dirty="0" smtClean="0"/>
              <a:t>包含</a:t>
            </a:r>
            <a:r>
              <a:rPr lang="ja-JP" altLang="en-US" dirty="0"/>
              <a:t>関係</a:t>
            </a:r>
            <a:endParaRPr kumimoji="1" lang="ja-JP" altLang="en-US" dirty="0"/>
          </a:p>
        </p:txBody>
      </p:sp>
      <p:sp>
        <p:nvSpPr>
          <p:cNvPr id="3" name="サブタイトル 2"/>
          <p:cNvSpPr>
            <a:spLocks noGrp="1"/>
          </p:cNvSpPr>
          <p:nvPr>
            <p:ph type="subTitle" idx="1"/>
          </p:nvPr>
        </p:nvSpPr>
        <p:spPr/>
        <p:txBody>
          <a:bodyPr/>
          <a:lstStyle/>
          <a:p>
            <a:r>
              <a:rPr kumimoji="1" lang="ja-JP" altLang="en-US" u="sng" dirty="0" smtClean="0">
                <a:solidFill>
                  <a:schemeClr val="tx1"/>
                </a:solidFill>
              </a:rPr>
              <a:t>眞鍋雄貴</a:t>
            </a:r>
            <a:r>
              <a:rPr kumimoji="1" lang="ja-JP" altLang="en-US" dirty="0" smtClean="0">
                <a:solidFill>
                  <a:schemeClr val="tx1"/>
                </a:solidFill>
              </a:rPr>
              <a:t>，井上克郎</a:t>
            </a:r>
            <a:endParaRPr kumimoji="1" lang="en-US" altLang="ja-JP" dirty="0" smtClean="0">
              <a:solidFill>
                <a:schemeClr val="tx1"/>
              </a:solidFill>
            </a:endParaRPr>
          </a:p>
          <a:p>
            <a:pPr algn="r"/>
            <a:r>
              <a:rPr lang="en-US" altLang="ja-JP" dirty="0">
                <a:solidFill>
                  <a:schemeClr val="tx1"/>
                </a:solidFill>
              </a:rPr>
              <a:t>	</a:t>
            </a:r>
            <a:r>
              <a:rPr lang="ja-JP" altLang="en-US" sz="2000" dirty="0" smtClean="0">
                <a:solidFill>
                  <a:schemeClr val="tx1"/>
                </a:solidFill>
              </a:rPr>
              <a:t>大阪大学大学院情報科学研究科</a:t>
            </a:r>
            <a:endParaRPr kumimoji="1" lang="ja-JP" altLang="en-US" sz="2000" dirty="0">
              <a:solidFill>
                <a:schemeClr val="tx1"/>
              </a:solidFill>
            </a:endParaRPr>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5CA14711-65C6-4101-AB61-4ABEAB1B9CA3}" type="slidenum">
              <a:rPr kumimoji="1" lang="ja-JP" altLang="en-US" smtClean="0"/>
              <a:t>1</a:t>
            </a:fld>
            <a:endParaRPr kumimoji="1" lang="ja-JP" altLang="en-US"/>
          </a:p>
        </p:txBody>
      </p:sp>
    </p:spTree>
    <p:extLst>
      <p:ext uri="{BB962C8B-B14F-4D97-AF65-F5344CB8AC3E}">
        <p14:creationId xmlns:p14="http://schemas.microsoft.com/office/powerpoint/2010/main" val="30549858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アプローチ</a:t>
            </a:r>
            <a:endParaRPr kumimoji="1" lang="ja-JP" altLang="en-US" dirty="0"/>
          </a:p>
        </p:txBody>
      </p:sp>
      <p:sp>
        <p:nvSpPr>
          <p:cNvPr id="3" name="コンテンツ プレースホルダー 2"/>
          <p:cNvSpPr>
            <a:spLocks noGrp="1"/>
          </p:cNvSpPr>
          <p:nvPr>
            <p:ph idx="1"/>
          </p:nvPr>
        </p:nvSpPr>
        <p:spPr>
          <a:xfrm>
            <a:off x="457200" y="1600200"/>
            <a:ext cx="8435280" cy="4525963"/>
          </a:xfrm>
        </p:spPr>
        <p:txBody>
          <a:bodyPr>
            <a:normAutofit/>
          </a:bodyPr>
          <a:lstStyle/>
          <a:p>
            <a:pPr marL="457200" lvl="1" indent="0">
              <a:buNone/>
            </a:pPr>
            <a:r>
              <a:rPr lang="ja-JP" altLang="en-US" dirty="0" smtClean="0"/>
              <a:t>開発者</a:t>
            </a:r>
            <a:r>
              <a:rPr lang="ja-JP" altLang="en-US" dirty="0"/>
              <a:t>に</a:t>
            </a:r>
            <a:r>
              <a:rPr lang="ja-JP" altLang="en-US" dirty="0" smtClean="0"/>
              <a:t>よるライセンス</a:t>
            </a:r>
            <a:r>
              <a:rPr lang="ja-JP" altLang="en-US" dirty="0"/>
              <a:t>選択</a:t>
            </a:r>
            <a:r>
              <a:rPr lang="ja-JP" altLang="en-US" dirty="0" smtClean="0"/>
              <a:t>を支援する</a:t>
            </a:r>
            <a:endParaRPr lang="en-US" altLang="ja-JP" dirty="0" smtClean="0"/>
          </a:p>
          <a:p>
            <a:pPr lvl="1"/>
            <a:endParaRPr kumimoji="1" lang="en-US" altLang="ja-JP" dirty="0"/>
          </a:p>
          <a:p>
            <a:pPr marL="457200" lvl="1" indent="0">
              <a:buNone/>
            </a:pPr>
            <a:endParaRPr kumimoji="1" lang="en-US" altLang="ja-JP" dirty="0" smtClean="0"/>
          </a:p>
          <a:p>
            <a:pPr marL="0" indent="0">
              <a:buNone/>
            </a:pPr>
            <a:endParaRPr kumimoji="1" lang="en-US" altLang="ja-JP" dirty="0" smtClean="0"/>
          </a:p>
          <a:p>
            <a:r>
              <a:rPr kumimoji="1" lang="ja-JP" altLang="en-US" dirty="0" smtClean="0"/>
              <a:t>オープンソースソフトウェアにおけるライセンス間の包含関係を調査する．</a:t>
            </a:r>
            <a:endParaRPr kumimoji="1" lang="en-US" altLang="ja-JP" dirty="0" smtClean="0"/>
          </a:p>
          <a:p>
            <a:r>
              <a:rPr lang="ja-JP" altLang="en-US" dirty="0" smtClean="0"/>
              <a:t>既存のオープンソフトウェア</a:t>
            </a:r>
            <a:r>
              <a:rPr lang="ja-JP" altLang="en-US" dirty="0"/>
              <a:t>におけるソースファイルとソースパッケージの関係に着目</a:t>
            </a:r>
            <a:r>
              <a:rPr lang="ja-JP" altLang="en-US" dirty="0" smtClean="0"/>
              <a:t>する．</a:t>
            </a:r>
            <a:endParaRPr lang="en-US" altLang="ja-JP" dirty="0"/>
          </a:p>
          <a:p>
            <a:pPr marL="457200" lvl="1" indent="0">
              <a:buNone/>
            </a:pP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10</a:t>
            </a:fld>
            <a:endParaRPr kumimoji="1" lang="ja-JP" altLang="en-US"/>
          </a:p>
        </p:txBody>
      </p:sp>
      <p:sp>
        <p:nvSpPr>
          <p:cNvPr id="6" name="下矢印 5"/>
          <p:cNvSpPr/>
          <p:nvPr/>
        </p:nvSpPr>
        <p:spPr>
          <a:xfrm>
            <a:off x="4355976" y="2564904"/>
            <a:ext cx="864096" cy="936104"/>
          </a:xfrm>
          <a:prstGeom prst="down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864581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smtClean="0"/>
              <a:t>ソースパッケージと包含関係</a:t>
            </a:r>
            <a:endParaRPr lang="en-US" altLang="ja-JP" dirty="0"/>
          </a:p>
        </p:txBody>
      </p:sp>
      <p:sp>
        <p:nvSpPr>
          <p:cNvPr id="3" name="コンテンツ プレースホルダー 2"/>
          <p:cNvSpPr>
            <a:spLocks noGrp="1"/>
          </p:cNvSpPr>
          <p:nvPr>
            <p:ph idx="1"/>
          </p:nvPr>
        </p:nvSpPr>
        <p:spPr>
          <a:xfrm>
            <a:off x="457200" y="1600201"/>
            <a:ext cx="8229600" cy="1612775"/>
          </a:xfrm>
        </p:spPr>
        <p:txBody>
          <a:bodyPr>
            <a:normAutofit fontScale="92500" lnSpcReduction="10000"/>
          </a:bodyPr>
          <a:lstStyle/>
          <a:p>
            <a:r>
              <a:rPr lang="ja-JP" altLang="en-US" dirty="0" smtClean="0"/>
              <a:t>管理され，インストール方法が提供されている，ソースファイル集合やパッケージ情報のドキュメント等を含むファイル．</a:t>
            </a:r>
            <a:endParaRPr lang="en-US" altLang="ja-JP" dirty="0" smtClean="0"/>
          </a:p>
          <a:p>
            <a:r>
              <a:rPr lang="ja-JP" altLang="en-US" dirty="0" smtClean="0"/>
              <a:t>ソースパッケージにもライセンスが設定される．</a:t>
            </a:r>
            <a:endParaRPr lang="en-US" altLang="ja-JP" dirty="0" smtClean="0"/>
          </a:p>
          <a:p>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11</a:t>
            </a:fld>
            <a:endParaRPr kumimoji="1" lang="ja-JP" altLang="en-US"/>
          </a:p>
        </p:txBody>
      </p:sp>
      <p:sp>
        <p:nvSpPr>
          <p:cNvPr id="6" name="正方形/長方形 5"/>
          <p:cNvSpPr/>
          <p:nvPr/>
        </p:nvSpPr>
        <p:spPr>
          <a:xfrm>
            <a:off x="1417760" y="4791420"/>
            <a:ext cx="2358338" cy="830997"/>
          </a:xfrm>
          <a:prstGeom prst="rect">
            <a:avLst/>
          </a:prstGeom>
        </p:spPr>
        <p:txBody>
          <a:bodyPr wrap="none">
            <a:spAutoFit/>
          </a:bodyPr>
          <a:lstStyle/>
          <a:p>
            <a:r>
              <a:rPr lang="ja-JP" altLang="en-US" sz="2400" dirty="0"/>
              <a:t>ソースファイル</a:t>
            </a:r>
            <a:r>
              <a:rPr lang="ja-JP" altLang="en-US" sz="2400" dirty="0" smtClean="0"/>
              <a:t>の</a:t>
            </a:r>
            <a:endParaRPr lang="en-US" altLang="ja-JP" sz="2400" dirty="0" smtClean="0"/>
          </a:p>
          <a:p>
            <a:r>
              <a:rPr lang="ja-JP" altLang="en-US" sz="2400" dirty="0" smtClean="0"/>
              <a:t>ライセンス</a:t>
            </a:r>
            <a:endParaRPr lang="ja-JP" altLang="en-US" sz="2400" dirty="0"/>
          </a:p>
        </p:txBody>
      </p:sp>
      <p:sp>
        <p:nvSpPr>
          <p:cNvPr id="7" name="正方形/長方形 6"/>
          <p:cNvSpPr/>
          <p:nvPr/>
        </p:nvSpPr>
        <p:spPr>
          <a:xfrm>
            <a:off x="5090168" y="4783451"/>
            <a:ext cx="2709396" cy="830997"/>
          </a:xfrm>
          <a:prstGeom prst="rect">
            <a:avLst/>
          </a:prstGeom>
        </p:spPr>
        <p:txBody>
          <a:bodyPr wrap="none">
            <a:spAutoFit/>
          </a:bodyPr>
          <a:lstStyle/>
          <a:p>
            <a:r>
              <a:rPr lang="ja-JP" altLang="en-US" sz="2400" dirty="0"/>
              <a:t>ソースパッケージ</a:t>
            </a:r>
            <a:r>
              <a:rPr lang="ja-JP" altLang="en-US" sz="2400" dirty="0" smtClean="0"/>
              <a:t>の</a:t>
            </a:r>
            <a:endParaRPr lang="en-US" altLang="ja-JP" sz="2400" dirty="0" smtClean="0"/>
          </a:p>
          <a:p>
            <a:r>
              <a:rPr lang="ja-JP" altLang="en-US" sz="2400" dirty="0" smtClean="0"/>
              <a:t>ライセンス</a:t>
            </a:r>
            <a:endParaRPr lang="en-US" altLang="ja-JP" sz="2400" dirty="0"/>
          </a:p>
        </p:txBody>
      </p:sp>
      <p:sp>
        <p:nvSpPr>
          <p:cNvPr id="8" name="正方形/長方形 7"/>
          <p:cNvSpPr/>
          <p:nvPr/>
        </p:nvSpPr>
        <p:spPr>
          <a:xfrm>
            <a:off x="4154064" y="4883752"/>
            <a:ext cx="646331" cy="646331"/>
          </a:xfrm>
          <a:prstGeom prst="rect">
            <a:avLst/>
          </a:prstGeom>
        </p:spPr>
        <p:txBody>
          <a:bodyPr wrap="none">
            <a:spAutoFit/>
          </a:bodyPr>
          <a:lstStyle/>
          <a:p>
            <a:r>
              <a:rPr lang="ja-JP" altLang="en-US" sz="3600" dirty="0"/>
              <a:t>⊇</a:t>
            </a:r>
            <a:endParaRPr lang="en-US" altLang="ja-JP" sz="3600" dirty="0"/>
          </a:p>
        </p:txBody>
      </p:sp>
      <p:sp>
        <p:nvSpPr>
          <p:cNvPr id="9" name="テキスト ボックス 8"/>
          <p:cNvSpPr txBox="1"/>
          <p:nvPr/>
        </p:nvSpPr>
        <p:spPr>
          <a:xfrm>
            <a:off x="466673" y="3871928"/>
            <a:ext cx="8136904" cy="830997"/>
          </a:xfrm>
          <a:prstGeom prst="rect">
            <a:avLst/>
          </a:prstGeom>
          <a:noFill/>
        </p:spPr>
        <p:txBody>
          <a:bodyPr wrap="square" rtlCol="0">
            <a:spAutoFit/>
          </a:bodyPr>
          <a:lstStyle/>
          <a:p>
            <a:r>
              <a:rPr lang="ja-JP" altLang="en-US" sz="2400" dirty="0" smtClean="0"/>
              <a:t>ソースファイル</a:t>
            </a:r>
            <a:r>
              <a:rPr lang="ja-JP" altLang="en-US" sz="2400" dirty="0"/>
              <a:t>はソースパッケージとしてそのライセンスの下で配布されて</a:t>
            </a:r>
            <a:r>
              <a:rPr lang="ja-JP" altLang="en-US" sz="2400" dirty="0" smtClean="0"/>
              <a:t>いる</a:t>
            </a:r>
            <a:endParaRPr lang="en-US" altLang="ja-JP" sz="2400" dirty="0"/>
          </a:p>
        </p:txBody>
      </p:sp>
      <p:sp>
        <p:nvSpPr>
          <p:cNvPr id="11" name="右矢印 10"/>
          <p:cNvSpPr/>
          <p:nvPr/>
        </p:nvSpPr>
        <p:spPr>
          <a:xfrm>
            <a:off x="611560" y="4995581"/>
            <a:ext cx="648943" cy="423468"/>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3266686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Empirical Study</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ja-JP" altLang="en-US" dirty="0" smtClean="0"/>
              <a:t>目的：オープンソースソフトウェアにおけるソフトウェアライセンス間の包含関係と，再利用への適用可能性を調べる</a:t>
            </a:r>
            <a:endParaRPr kumimoji="1" lang="en-US" altLang="ja-JP" dirty="0" smtClean="0"/>
          </a:p>
          <a:p>
            <a:endParaRPr lang="en-US" altLang="ja-JP" dirty="0" smtClean="0"/>
          </a:p>
          <a:p>
            <a:pPr marL="0" indent="0">
              <a:buNone/>
            </a:pPr>
            <a:r>
              <a:rPr lang="ja-JP" altLang="en-US" dirty="0"/>
              <a:t>リサーチクエスチョン</a:t>
            </a:r>
            <a:endParaRPr lang="en-US" altLang="ja-JP" dirty="0"/>
          </a:p>
          <a:p>
            <a:pPr marL="457200" lvl="1" indent="0">
              <a:buNone/>
            </a:pPr>
            <a:r>
              <a:rPr kumimoji="1" lang="en-US" altLang="ja-JP" dirty="0" smtClean="0"/>
              <a:t>RQ1:</a:t>
            </a:r>
            <a:r>
              <a:rPr kumimoji="1" lang="ja-JP" altLang="en-US" dirty="0" smtClean="0"/>
              <a:t>既存のソフトウェアから得られるライセンス間の包含関係はどの</a:t>
            </a:r>
            <a:r>
              <a:rPr lang="ja-JP" altLang="en-US" dirty="0"/>
              <a:t>様</a:t>
            </a:r>
            <a:r>
              <a:rPr lang="ja-JP" altLang="en-US" dirty="0" smtClean="0"/>
              <a:t>な</a:t>
            </a:r>
            <a:r>
              <a:rPr lang="ja-JP" altLang="en-US" dirty="0"/>
              <a:t>ものであるか．</a:t>
            </a:r>
            <a:endParaRPr kumimoji="1" lang="en-US" altLang="ja-JP" dirty="0" smtClean="0"/>
          </a:p>
          <a:p>
            <a:pPr marL="457200" lvl="1" indent="0">
              <a:buNone/>
            </a:pPr>
            <a:r>
              <a:rPr lang="en-US" altLang="ja-JP" dirty="0" smtClean="0"/>
              <a:t>RQ2:</a:t>
            </a:r>
            <a:r>
              <a:rPr lang="ja-JP" altLang="en-US" dirty="0" smtClean="0"/>
              <a:t>得られた包含関係から，ライセンス間の矛盾が起きうることを確認できるか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12</a:t>
            </a:fld>
            <a:endParaRPr kumimoji="1" lang="ja-JP" altLang="en-US"/>
          </a:p>
        </p:txBody>
      </p:sp>
    </p:spTree>
    <p:extLst>
      <p:ext uri="{BB962C8B-B14F-4D97-AF65-F5344CB8AC3E}">
        <p14:creationId xmlns:p14="http://schemas.microsoft.com/office/powerpoint/2010/main" val="296902006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実験対象</a:t>
            </a:r>
            <a:endParaRPr lang="ja-JP" altLang="en-US" dirty="0"/>
          </a:p>
        </p:txBody>
      </p:sp>
      <p:sp>
        <p:nvSpPr>
          <p:cNvPr id="7" name="コンテンツ プレースホルダー 6"/>
          <p:cNvSpPr>
            <a:spLocks noGrp="1"/>
          </p:cNvSpPr>
          <p:nvPr>
            <p:ph idx="1"/>
          </p:nvPr>
        </p:nvSpPr>
        <p:spPr>
          <a:xfrm>
            <a:off x="457200" y="1600201"/>
            <a:ext cx="8229600" cy="1540767"/>
          </a:xfrm>
        </p:spPr>
        <p:txBody>
          <a:bodyPr>
            <a:normAutofit/>
          </a:bodyPr>
          <a:lstStyle/>
          <a:p>
            <a:pPr marL="0" indent="0">
              <a:buNone/>
            </a:pPr>
            <a:r>
              <a:rPr lang="en-US" altLang="ja-JP" dirty="0" smtClean="0"/>
              <a:t>Fedora 17</a:t>
            </a:r>
            <a:r>
              <a:rPr lang="ja-JP" altLang="en-US" dirty="0" smtClean="0"/>
              <a:t>のソースパッケージ </a:t>
            </a:r>
            <a:r>
              <a:rPr lang="en-US" altLang="ja-JP" dirty="0" smtClean="0"/>
              <a:t>(.</a:t>
            </a:r>
            <a:r>
              <a:rPr lang="en-US" altLang="ja-JP" dirty="0" err="1" smtClean="0"/>
              <a:t>src.rpm</a:t>
            </a:r>
            <a:r>
              <a:rPr lang="en-US" altLang="ja-JP" dirty="0" smtClean="0"/>
              <a:t>)2132</a:t>
            </a:r>
            <a:r>
              <a:rPr lang="ja-JP" altLang="en-US" dirty="0" smtClean="0"/>
              <a:t>個</a:t>
            </a:r>
            <a:endParaRPr lang="en-US" altLang="ja-JP" dirty="0" smtClean="0"/>
          </a:p>
          <a:p>
            <a:pPr marL="457200" lvl="1" indent="0">
              <a:buNone/>
            </a:pPr>
            <a:r>
              <a:rPr kumimoji="1" lang="en-US" altLang="ja-JP" dirty="0" smtClean="0"/>
              <a:t>SPEC</a:t>
            </a:r>
            <a:r>
              <a:rPr kumimoji="1" lang="ja-JP" altLang="en-US" dirty="0" smtClean="0"/>
              <a:t>ファイルとソースファイル集合</a:t>
            </a:r>
            <a:r>
              <a:rPr kumimoji="1" lang="en-US" altLang="ja-JP" dirty="0" smtClean="0"/>
              <a:t>(tar.gz)</a:t>
            </a:r>
            <a:r>
              <a:rPr kumimoji="1" lang="ja-JP" altLang="en-US" dirty="0" smtClean="0"/>
              <a:t>から</a:t>
            </a:r>
            <a:r>
              <a:rPr lang="ja-JP" altLang="en-US" dirty="0"/>
              <a:t>構成されて</a:t>
            </a:r>
            <a:r>
              <a:rPr lang="ja-JP" altLang="en-US" dirty="0" smtClean="0"/>
              <a:t>いる．</a:t>
            </a:r>
            <a:endParaRPr kumimoji="1" lang="en-US" altLang="ja-JP" dirty="0" smtClean="0"/>
          </a:p>
          <a:p>
            <a:pPr marL="457200" lvl="1" indent="0">
              <a:buNone/>
            </a:pPr>
            <a:endParaRPr kumimoji="1" lang="ja-JP" altLang="en-US" dirty="0"/>
          </a:p>
        </p:txBody>
      </p:sp>
      <p:sp>
        <p:nvSpPr>
          <p:cNvPr id="3" name="日付プレースホルダー 2"/>
          <p:cNvSpPr>
            <a:spLocks noGrp="1"/>
          </p:cNvSpPr>
          <p:nvPr>
            <p:ph type="dt" sz="half" idx="2"/>
          </p:nvPr>
        </p:nvSpPr>
        <p:spPr/>
        <p:txBody>
          <a:bodyPr/>
          <a:lstStyle/>
          <a:p>
            <a:r>
              <a:rPr kumimoji="1" lang="en-US" altLang="ja-JP" smtClean="0"/>
              <a:t>2013/1/11 SIGSS</a:t>
            </a:r>
            <a:endParaRPr kumimoji="1" lang="ja-JP" altLang="en-US"/>
          </a:p>
        </p:txBody>
      </p:sp>
      <p:sp>
        <p:nvSpPr>
          <p:cNvPr id="6" name="スライド番号プレースホルダー 5"/>
          <p:cNvSpPr>
            <a:spLocks noGrp="1"/>
          </p:cNvSpPr>
          <p:nvPr>
            <p:ph type="sldNum" sz="quarter" idx="4"/>
          </p:nvPr>
        </p:nvSpPr>
        <p:spPr/>
        <p:txBody>
          <a:bodyPr/>
          <a:lstStyle/>
          <a:p>
            <a:fld id="{0F67C303-A1FF-4B9A-90B6-8D9B8BA29E3D}" type="slidenum">
              <a:rPr kumimoji="1" lang="ja-JP" altLang="en-US" smtClean="0"/>
              <a:t>13</a:t>
            </a:fld>
            <a:endParaRPr kumimoji="1" lang="ja-JP" altLang="en-US"/>
          </a:p>
        </p:txBody>
      </p:sp>
      <p:sp>
        <p:nvSpPr>
          <p:cNvPr id="8" name="正方形/長方形 7"/>
          <p:cNvSpPr/>
          <p:nvPr/>
        </p:nvSpPr>
        <p:spPr>
          <a:xfrm>
            <a:off x="248384" y="3596344"/>
            <a:ext cx="8496944" cy="2862322"/>
          </a:xfrm>
          <a:prstGeom prst="rect">
            <a:avLst/>
          </a:prstGeom>
        </p:spPr>
        <p:txBody>
          <a:bodyPr wrap="square">
            <a:spAutoFit/>
          </a:bodyPr>
          <a:lstStyle/>
          <a:p>
            <a:r>
              <a:rPr lang="en-US" altLang="ja-JP" sz="2000" dirty="0"/>
              <a:t>Summary: Traces the route taken by packets over an IPv4/IPv6 </a:t>
            </a:r>
            <a:r>
              <a:rPr lang="en-US" altLang="ja-JP" sz="2000" dirty="0" smtClean="0"/>
              <a:t>network</a:t>
            </a:r>
          </a:p>
          <a:p>
            <a:r>
              <a:rPr lang="en-US" altLang="ja-JP" sz="2000" dirty="0" smtClean="0"/>
              <a:t>Name</a:t>
            </a:r>
            <a:r>
              <a:rPr lang="en-US" altLang="ja-JP" sz="2000" dirty="0"/>
              <a:t>: </a:t>
            </a:r>
            <a:r>
              <a:rPr lang="en-US" altLang="ja-JP" sz="2000" dirty="0" err="1" smtClean="0"/>
              <a:t>traceroute</a:t>
            </a:r>
            <a:endParaRPr lang="en-US" altLang="ja-JP" sz="2000" dirty="0" smtClean="0"/>
          </a:p>
          <a:p>
            <a:r>
              <a:rPr lang="en-US" altLang="ja-JP" sz="2000" dirty="0" smtClean="0"/>
              <a:t>Epoch</a:t>
            </a:r>
            <a:r>
              <a:rPr lang="en-US" altLang="ja-JP" sz="2000" dirty="0"/>
              <a:t>: </a:t>
            </a:r>
            <a:r>
              <a:rPr lang="en-US" altLang="ja-JP" sz="2000" dirty="0" smtClean="0"/>
              <a:t>3</a:t>
            </a:r>
          </a:p>
          <a:p>
            <a:r>
              <a:rPr lang="en-US" altLang="ja-JP" sz="2000" dirty="0" smtClean="0"/>
              <a:t>Version</a:t>
            </a:r>
            <a:r>
              <a:rPr lang="en-US" altLang="ja-JP" sz="2000" dirty="0"/>
              <a:t>: </a:t>
            </a:r>
            <a:r>
              <a:rPr lang="en-US" altLang="ja-JP" sz="2000" dirty="0" smtClean="0"/>
              <a:t>2.0.18</a:t>
            </a:r>
          </a:p>
          <a:p>
            <a:r>
              <a:rPr lang="en-US" altLang="ja-JP" sz="2000" dirty="0" smtClean="0"/>
              <a:t>Release</a:t>
            </a:r>
            <a:r>
              <a:rPr lang="en-US" altLang="ja-JP" sz="2000" dirty="0"/>
              <a:t>: 3%{?</a:t>
            </a:r>
            <a:r>
              <a:rPr lang="en-US" altLang="ja-JP" sz="2000" dirty="0" err="1"/>
              <a:t>dist</a:t>
            </a:r>
            <a:r>
              <a:rPr lang="en-US" altLang="ja-JP" sz="2000" dirty="0" smtClean="0"/>
              <a:t>}</a:t>
            </a:r>
          </a:p>
          <a:p>
            <a:r>
              <a:rPr lang="en-US" altLang="ja-JP" sz="2000" dirty="0" smtClean="0"/>
              <a:t>Group</a:t>
            </a:r>
            <a:r>
              <a:rPr lang="en-US" altLang="ja-JP" sz="2000" dirty="0"/>
              <a:t>: </a:t>
            </a:r>
            <a:r>
              <a:rPr lang="en-US" altLang="ja-JP" sz="2000" dirty="0" smtClean="0"/>
              <a:t>Applications/Internet</a:t>
            </a:r>
          </a:p>
          <a:p>
            <a:r>
              <a:rPr lang="en-US" altLang="ja-JP" sz="2000" dirty="0" smtClean="0"/>
              <a:t>License</a:t>
            </a:r>
            <a:r>
              <a:rPr lang="en-US" altLang="ja-JP" sz="2000" dirty="0"/>
              <a:t>: GPLv2</a:t>
            </a:r>
            <a:r>
              <a:rPr lang="en-US" altLang="ja-JP" sz="2000" dirty="0" smtClean="0"/>
              <a:t>+</a:t>
            </a:r>
          </a:p>
          <a:p>
            <a:r>
              <a:rPr lang="en-US" altLang="ja-JP" sz="2000" dirty="0" smtClean="0"/>
              <a:t>URL</a:t>
            </a:r>
            <a:r>
              <a:rPr lang="en-US" altLang="ja-JP" sz="2000" dirty="0"/>
              <a:t>:  </a:t>
            </a:r>
            <a:r>
              <a:rPr lang="en-US" altLang="ja-JP" sz="2000" dirty="0">
                <a:hlinkClick r:id="rId2"/>
              </a:rPr>
              <a:t>http://</a:t>
            </a:r>
            <a:r>
              <a:rPr lang="en-US" altLang="ja-JP" sz="2000" dirty="0" smtClean="0">
                <a:hlinkClick r:id="rId2"/>
              </a:rPr>
              <a:t>traceroute.sourceforge.net</a:t>
            </a:r>
            <a:endParaRPr lang="en-US" altLang="ja-JP" sz="2000" dirty="0"/>
          </a:p>
          <a:p>
            <a:pPr algn="ctr"/>
            <a:r>
              <a:rPr lang="ja-JP" altLang="en-US" sz="2000" dirty="0" smtClean="0"/>
              <a:t>：</a:t>
            </a:r>
            <a:endParaRPr lang="en-US" altLang="ja-JP" sz="2000" dirty="0" smtClean="0"/>
          </a:p>
        </p:txBody>
      </p:sp>
      <p:sp>
        <p:nvSpPr>
          <p:cNvPr id="9" name="正方形/長方形 8"/>
          <p:cNvSpPr/>
          <p:nvPr/>
        </p:nvSpPr>
        <p:spPr>
          <a:xfrm>
            <a:off x="280687" y="5499788"/>
            <a:ext cx="1800290" cy="304811"/>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線吹き出し 1 (枠付き) 9"/>
          <p:cNvSpPr/>
          <p:nvPr/>
        </p:nvSpPr>
        <p:spPr>
          <a:xfrm>
            <a:off x="3423811" y="5323253"/>
            <a:ext cx="2750802" cy="304811"/>
          </a:xfrm>
          <a:prstGeom prst="borderCallout1">
            <a:avLst>
              <a:gd name="adj1" fmla="val 74670"/>
              <a:gd name="adj2" fmla="val -6307"/>
              <a:gd name="adj3" fmla="val 108919"/>
              <a:gd name="adj4" fmla="val -44811"/>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パッケージのライセンス</a:t>
            </a:r>
            <a:endParaRPr kumimoji="1" lang="ja-JP" altLang="en-US" dirty="0">
              <a:solidFill>
                <a:schemeClr val="tx1"/>
              </a:solidFill>
            </a:endParaRPr>
          </a:p>
        </p:txBody>
      </p:sp>
      <p:sp>
        <p:nvSpPr>
          <p:cNvPr id="11" name="テキスト ボックス 10"/>
          <p:cNvSpPr txBox="1"/>
          <p:nvPr/>
        </p:nvSpPr>
        <p:spPr>
          <a:xfrm>
            <a:off x="248384" y="3299020"/>
            <a:ext cx="3495637" cy="369332"/>
          </a:xfrm>
          <a:prstGeom prst="rect">
            <a:avLst/>
          </a:prstGeom>
          <a:noFill/>
          <a:ln>
            <a:solidFill>
              <a:schemeClr val="tx1"/>
            </a:solidFill>
          </a:ln>
        </p:spPr>
        <p:txBody>
          <a:bodyPr wrap="none" rtlCol="0">
            <a:spAutoFit/>
          </a:bodyPr>
          <a:lstStyle/>
          <a:p>
            <a:r>
              <a:rPr kumimoji="1" lang="en-US" altLang="ja-JP" dirty="0" smtClean="0"/>
              <a:t>SPEC</a:t>
            </a:r>
            <a:r>
              <a:rPr kumimoji="1" lang="ja-JP" altLang="en-US" dirty="0" smtClean="0"/>
              <a:t>ファイルの例</a:t>
            </a:r>
            <a:r>
              <a:rPr kumimoji="1" lang="en-US" altLang="ja-JP" dirty="0" smtClean="0"/>
              <a:t>(</a:t>
            </a:r>
            <a:r>
              <a:rPr kumimoji="1" lang="en-US" altLang="ja-JP" dirty="0" err="1" smtClean="0"/>
              <a:t>traceroute.spec</a:t>
            </a:r>
            <a:r>
              <a:rPr kumimoji="1" lang="en-US" altLang="ja-JP" dirty="0" smtClean="0"/>
              <a:t>)</a:t>
            </a:r>
            <a:endParaRPr kumimoji="1" lang="ja-JP" altLang="en-US" dirty="0"/>
          </a:p>
        </p:txBody>
      </p:sp>
    </p:spTree>
    <p:extLst>
      <p:ext uri="{BB962C8B-B14F-4D97-AF65-F5344CB8AC3E}">
        <p14:creationId xmlns:p14="http://schemas.microsoft.com/office/powerpoint/2010/main" val="185598056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p:cNvSpPr/>
          <p:nvPr/>
        </p:nvSpPr>
        <p:spPr>
          <a:xfrm>
            <a:off x="1929958" y="1700808"/>
            <a:ext cx="5018306" cy="3528392"/>
          </a:xfrm>
          <a:prstGeom prst="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正方形/長方形 21"/>
          <p:cNvSpPr/>
          <p:nvPr/>
        </p:nvSpPr>
        <p:spPr>
          <a:xfrm>
            <a:off x="1777558" y="1556792"/>
            <a:ext cx="4975256" cy="3477143"/>
          </a:xfrm>
          <a:prstGeom prst="rect">
            <a:avLst/>
          </a:prstGeom>
          <a:solidFill>
            <a:schemeClr val="bg1"/>
          </a:solid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p:cNvSpPr>
            <a:spLocks noGrp="1"/>
          </p:cNvSpPr>
          <p:nvPr>
            <p:ph type="title"/>
          </p:nvPr>
        </p:nvSpPr>
        <p:spPr/>
        <p:txBody>
          <a:bodyPr/>
          <a:lstStyle/>
          <a:p>
            <a:r>
              <a:rPr kumimoji="1" lang="ja-JP" altLang="en-US" dirty="0" smtClean="0"/>
              <a:t>包含関係の抽出手順</a:t>
            </a:r>
            <a:endParaRPr kumimoji="1" lang="ja-JP" altLang="en-US" dirty="0"/>
          </a:p>
        </p:txBody>
      </p:sp>
      <p:pic>
        <p:nvPicPr>
          <p:cNvPr id="1026" name="Picture 2" descr="C:\Users\y-manabe\AppData\Local\Microsoft\Windows\Temporary Internet Files\Content.IE5\BH1Z1VW3\MC90035009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615" y="2393727"/>
            <a:ext cx="900165" cy="1120006"/>
          </a:xfrm>
          <a:prstGeom prst="rect">
            <a:avLst/>
          </a:prstGeom>
          <a:solidFill>
            <a:schemeClr val="bg1"/>
          </a:solidFill>
          <a:extLst/>
        </p:spPr>
      </p:pic>
      <p:sp>
        <p:nvSpPr>
          <p:cNvPr id="8" name="メモ 7"/>
          <p:cNvSpPr/>
          <p:nvPr/>
        </p:nvSpPr>
        <p:spPr>
          <a:xfrm>
            <a:off x="2053468" y="3701894"/>
            <a:ext cx="530341" cy="601658"/>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テキスト ボックス 8"/>
          <p:cNvSpPr txBox="1"/>
          <p:nvPr/>
        </p:nvSpPr>
        <p:spPr>
          <a:xfrm>
            <a:off x="1775158" y="4526104"/>
            <a:ext cx="1424301" cy="369332"/>
          </a:xfrm>
          <a:prstGeom prst="rect">
            <a:avLst/>
          </a:prstGeom>
          <a:noFill/>
        </p:spPr>
        <p:txBody>
          <a:bodyPr wrap="none" rtlCol="0">
            <a:spAutoFit/>
          </a:bodyPr>
          <a:lstStyle/>
          <a:p>
            <a:r>
              <a:rPr kumimoji="1" lang="en-US" altLang="ja-JP" dirty="0" smtClean="0"/>
              <a:t>SPEC</a:t>
            </a:r>
            <a:r>
              <a:rPr kumimoji="1" lang="ja-JP" altLang="en-US" dirty="0" smtClean="0"/>
              <a:t>ファイル</a:t>
            </a:r>
            <a:endParaRPr kumimoji="1" lang="ja-JP" altLang="en-US" dirty="0"/>
          </a:p>
        </p:txBody>
      </p:sp>
      <p:sp>
        <p:nvSpPr>
          <p:cNvPr id="13" name="メモ 12"/>
          <p:cNvSpPr/>
          <p:nvPr/>
        </p:nvSpPr>
        <p:spPr>
          <a:xfrm>
            <a:off x="2075135" y="2430989"/>
            <a:ext cx="508674" cy="655178"/>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2032541" y="2372953"/>
            <a:ext cx="488293" cy="615620"/>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1978272" y="2303004"/>
            <a:ext cx="509036" cy="573892"/>
          </a:xfrm>
          <a:prstGeom prst="foldedCorner">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1835172" y="1656673"/>
            <a:ext cx="966931" cy="646331"/>
          </a:xfrm>
          <a:prstGeom prst="rect">
            <a:avLst/>
          </a:prstGeom>
          <a:noFill/>
        </p:spPr>
        <p:txBody>
          <a:bodyPr wrap="none" rtlCol="0">
            <a:spAutoFit/>
          </a:bodyPr>
          <a:lstStyle/>
          <a:p>
            <a:r>
              <a:rPr kumimoji="1" lang="ja-JP" altLang="en-US" dirty="0" smtClean="0"/>
              <a:t>ソース</a:t>
            </a:r>
            <a:endParaRPr kumimoji="1" lang="en-US" altLang="ja-JP" dirty="0" smtClean="0"/>
          </a:p>
          <a:p>
            <a:r>
              <a:rPr kumimoji="1" lang="ja-JP" altLang="en-US" dirty="0" smtClean="0"/>
              <a:t>ファイル</a:t>
            </a:r>
            <a:endParaRPr kumimoji="1" lang="ja-JP" altLang="en-US" dirty="0"/>
          </a:p>
        </p:txBody>
      </p:sp>
      <p:cxnSp>
        <p:nvCxnSpPr>
          <p:cNvPr id="15" name="直線矢印コネクタ 14"/>
          <p:cNvCxnSpPr/>
          <p:nvPr/>
        </p:nvCxnSpPr>
        <p:spPr>
          <a:xfrm>
            <a:off x="2788118" y="2758629"/>
            <a:ext cx="822682"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直線矢印コネクタ 16"/>
          <p:cNvCxnSpPr/>
          <p:nvPr/>
        </p:nvCxnSpPr>
        <p:spPr>
          <a:xfrm>
            <a:off x="2736499" y="4081423"/>
            <a:ext cx="971405" cy="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1027" name="Picture 3" descr="C:\Users\y-manabe\AppData\Local\Microsoft\Windows\Temporary Internet Files\Content.IE5\MDP3DC5G\MC900056297[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147092" y="5336831"/>
            <a:ext cx="805546" cy="771922"/>
          </a:xfrm>
          <a:prstGeom prst="rect">
            <a:avLst/>
          </a:prstGeom>
          <a:noFill/>
          <a:extLst>
            <a:ext uri="{909E8E84-426E-40DD-AFC4-6F175D3DCCD1}">
              <a14:hiddenFill xmlns:a14="http://schemas.microsoft.com/office/drawing/2010/main">
                <a:solidFill>
                  <a:srgbClr val="FFFFFF"/>
                </a:solidFill>
              </a14:hiddenFill>
            </a:ext>
          </a:extLst>
        </p:spPr>
      </p:pic>
      <p:sp>
        <p:nvSpPr>
          <p:cNvPr id="19" name="テキスト ボックス 18"/>
          <p:cNvSpPr txBox="1"/>
          <p:nvPr/>
        </p:nvSpPr>
        <p:spPr>
          <a:xfrm>
            <a:off x="3360344" y="6040622"/>
            <a:ext cx="2334293" cy="369332"/>
          </a:xfrm>
          <a:prstGeom prst="rect">
            <a:avLst/>
          </a:prstGeom>
          <a:noFill/>
        </p:spPr>
        <p:txBody>
          <a:bodyPr wrap="none" rtlCol="0">
            <a:spAutoFit/>
          </a:bodyPr>
          <a:lstStyle/>
          <a:p>
            <a:r>
              <a:rPr kumimoji="1" lang="ja-JP" altLang="en-US" dirty="0" smtClean="0"/>
              <a:t>ライセンス名の対応表</a:t>
            </a:r>
            <a:endParaRPr kumimoji="1" lang="ja-JP" altLang="en-US" dirty="0"/>
          </a:p>
        </p:txBody>
      </p:sp>
      <p:sp>
        <p:nvSpPr>
          <p:cNvPr id="36" name="メモ 35"/>
          <p:cNvSpPr/>
          <p:nvPr/>
        </p:nvSpPr>
        <p:spPr>
          <a:xfrm>
            <a:off x="3846248" y="3742841"/>
            <a:ext cx="504896" cy="598230"/>
          </a:xfrm>
          <a:prstGeom prst="foldedCorner">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矢印コネクタ 36"/>
          <p:cNvCxnSpPr/>
          <p:nvPr/>
        </p:nvCxnSpPr>
        <p:spPr>
          <a:xfrm>
            <a:off x="4499992" y="2680763"/>
            <a:ext cx="1035020" cy="46098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9" name="直線矢印コネクタ 38"/>
          <p:cNvCxnSpPr/>
          <p:nvPr/>
        </p:nvCxnSpPr>
        <p:spPr>
          <a:xfrm flipV="1">
            <a:off x="4499992" y="3203008"/>
            <a:ext cx="1035020" cy="8749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1" name="直線矢印コネクタ 40"/>
          <p:cNvCxnSpPr/>
          <p:nvPr/>
        </p:nvCxnSpPr>
        <p:spPr>
          <a:xfrm flipV="1">
            <a:off x="4804179" y="3309673"/>
            <a:ext cx="730833" cy="208521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円/楕円 41"/>
          <p:cNvSpPr/>
          <p:nvPr/>
        </p:nvSpPr>
        <p:spPr>
          <a:xfrm>
            <a:off x="5629882" y="2737357"/>
            <a:ext cx="648072" cy="279077"/>
          </a:xfrm>
          <a:prstGeom prst="ellipse">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円/楕円 42"/>
          <p:cNvSpPr/>
          <p:nvPr/>
        </p:nvSpPr>
        <p:spPr>
          <a:xfrm>
            <a:off x="5629882" y="3483562"/>
            <a:ext cx="648072" cy="288032"/>
          </a:xfrm>
          <a:prstGeom prst="ellipse">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矢印コネクタ 44"/>
          <p:cNvCxnSpPr>
            <a:stCxn id="42" idx="4"/>
            <a:endCxn id="43" idx="0"/>
          </p:cNvCxnSpPr>
          <p:nvPr/>
        </p:nvCxnSpPr>
        <p:spPr>
          <a:xfrm>
            <a:off x="5953918" y="3016434"/>
            <a:ext cx="0" cy="46712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テキスト ボックス 45"/>
          <p:cNvSpPr txBox="1"/>
          <p:nvPr/>
        </p:nvSpPr>
        <p:spPr>
          <a:xfrm>
            <a:off x="5341850" y="3774258"/>
            <a:ext cx="1410964" cy="646331"/>
          </a:xfrm>
          <a:prstGeom prst="rect">
            <a:avLst/>
          </a:prstGeom>
          <a:noFill/>
        </p:spPr>
        <p:txBody>
          <a:bodyPr wrap="none" rtlCol="0">
            <a:spAutoFit/>
          </a:bodyPr>
          <a:lstStyle/>
          <a:p>
            <a:r>
              <a:rPr kumimoji="1" lang="ja-JP" altLang="en-US" dirty="0" smtClean="0"/>
              <a:t>ライセンスの</a:t>
            </a:r>
            <a:endParaRPr kumimoji="1" lang="en-US" altLang="ja-JP" dirty="0" smtClean="0"/>
          </a:p>
          <a:p>
            <a:r>
              <a:rPr kumimoji="1" lang="ja-JP" altLang="en-US" dirty="0" smtClean="0"/>
              <a:t>包含関係</a:t>
            </a:r>
            <a:endParaRPr kumimoji="1" lang="ja-JP" altLang="en-US" dirty="0"/>
          </a:p>
        </p:txBody>
      </p:sp>
      <p:sp>
        <p:nvSpPr>
          <p:cNvPr id="47" name="テキスト ボックス 46"/>
          <p:cNvSpPr txBox="1"/>
          <p:nvPr/>
        </p:nvSpPr>
        <p:spPr>
          <a:xfrm>
            <a:off x="3347865" y="1489137"/>
            <a:ext cx="1456314" cy="923330"/>
          </a:xfrm>
          <a:prstGeom prst="rect">
            <a:avLst/>
          </a:prstGeom>
          <a:noFill/>
        </p:spPr>
        <p:txBody>
          <a:bodyPr wrap="square" rtlCol="0">
            <a:spAutoFit/>
          </a:bodyPr>
          <a:lstStyle/>
          <a:p>
            <a:r>
              <a:rPr kumimoji="1" lang="ja-JP" altLang="en-US" dirty="0" smtClean="0"/>
              <a:t>各ソース</a:t>
            </a:r>
            <a:endParaRPr kumimoji="1" lang="en-US" altLang="ja-JP" dirty="0" smtClean="0"/>
          </a:p>
          <a:p>
            <a:r>
              <a:rPr kumimoji="1" lang="ja-JP" altLang="en-US" dirty="0" smtClean="0"/>
              <a:t>ファイルの</a:t>
            </a:r>
            <a:endParaRPr kumimoji="1" lang="en-US" altLang="ja-JP" dirty="0" smtClean="0"/>
          </a:p>
          <a:p>
            <a:r>
              <a:rPr lang="ja-JP" altLang="en-US" dirty="0"/>
              <a:t>ライセンス名</a:t>
            </a:r>
            <a:endParaRPr kumimoji="1" lang="ja-JP" altLang="en-US" dirty="0"/>
          </a:p>
        </p:txBody>
      </p:sp>
      <p:sp>
        <p:nvSpPr>
          <p:cNvPr id="50" name="テキスト ボックス 49"/>
          <p:cNvSpPr txBox="1"/>
          <p:nvPr/>
        </p:nvSpPr>
        <p:spPr>
          <a:xfrm>
            <a:off x="3445255" y="4387604"/>
            <a:ext cx="1459054" cy="646331"/>
          </a:xfrm>
          <a:prstGeom prst="rect">
            <a:avLst/>
          </a:prstGeom>
          <a:noFill/>
        </p:spPr>
        <p:txBody>
          <a:bodyPr wrap="none" rtlCol="0">
            <a:spAutoFit/>
          </a:bodyPr>
          <a:lstStyle/>
          <a:p>
            <a:r>
              <a:rPr kumimoji="1" lang="ja-JP" altLang="en-US" dirty="0" smtClean="0"/>
              <a:t>パッケージの</a:t>
            </a:r>
            <a:endParaRPr kumimoji="1" lang="en-US" altLang="ja-JP" dirty="0" smtClean="0"/>
          </a:p>
          <a:p>
            <a:r>
              <a:rPr lang="ja-JP" altLang="en-US" dirty="0"/>
              <a:t>ライセンス名</a:t>
            </a:r>
            <a:endParaRPr kumimoji="1" lang="ja-JP" altLang="en-US" dirty="0"/>
          </a:p>
        </p:txBody>
      </p:sp>
      <p:sp>
        <p:nvSpPr>
          <p:cNvPr id="55" name="テキスト ボックス 54"/>
          <p:cNvSpPr txBox="1"/>
          <p:nvPr/>
        </p:nvSpPr>
        <p:spPr>
          <a:xfrm>
            <a:off x="1140198" y="3373509"/>
            <a:ext cx="646331" cy="369332"/>
          </a:xfrm>
          <a:prstGeom prst="rect">
            <a:avLst/>
          </a:prstGeom>
          <a:noFill/>
        </p:spPr>
        <p:txBody>
          <a:bodyPr wrap="none" rtlCol="0">
            <a:spAutoFit/>
          </a:bodyPr>
          <a:lstStyle/>
          <a:p>
            <a:r>
              <a:rPr kumimoji="1" lang="ja-JP" altLang="en-US" dirty="0" smtClean="0"/>
              <a:t>解凍</a:t>
            </a:r>
            <a:endParaRPr kumimoji="1" lang="ja-JP" altLang="en-US" dirty="0"/>
          </a:p>
        </p:txBody>
      </p:sp>
      <p:sp>
        <p:nvSpPr>
          <p:cNvPr id="59" name="日付プレースホルダー 58"/>
          <p:cNvSpPr>
            <a:spLocks noGrp="1"/>
          </p:cNvSpPr>
          <p:nvPr>
            <p:ph type="dt" sz="half" idx="2"/>
          </p:nvPr>
        </p:nvSpPr>
        <p:spPr/>
        <p:txBody>
          <a:bodyPr/>
          <a:lstStyle/>
          <a:p>
            <a:r>
              <a:rPr kumimoji="1" lang="en-US" altLang="ja-JP" smtClean="0"/>
              <a:t>2013/1/11 SIGSS</a:t>
            </a:r>
            <a:endParaRPr kumimoji="1" lang="ja-JP" altLang="en-US"/>
          </a:p>
        </p:txBody>
      </p:sp>
      <p:sp>
        <p:nvSpPr>
          <p:cNvPr id="60" name="スライド番号プレースホルダー 59"/>
          <p:cNvSpPr>
            <a:spLocks noGrp="1"/>
          </p:cNvSpPr>
          <p:nvPr>
            <p:ph type="sldNum" sz="quarter" idx="4"/>
          </p:nvPr>
        </p:nvSpPr>
        <p:spPr/>
        <p:txBody>
          <a:bodyPr/>
          <a:lstStyle/>
          <a:p>
            <a:fld id="{0F67C303-A1FF-4B9A-90B6-8D9B8BA29E3D}" type="slidenum">
              <a:rPr kumimoji="1" lang="ja-JP" altLang="en-US" smtClean="0"/>
              <a:t>14</a:t>
            </a:fld>
            <a:endParaRPr kumimoji="1" lang="ja-JP" altLang="en-US"/>
          </a:p>
        </p:txBody>
      </p:sp>
      <p:sp>
        <p:nvSpPr>
          <p:cNvPr id="44" name="円/楕円 43"/>
          <p:cNvSpPr/>
          <p:nvPr/>
        </p:nvSpPr>
        <p:spPr>
          <a:xfrm>
            <a:off x="8196758" y="2619090"/>
            <a:ext cx="648072" cy="279077"/>
          </a:xfrm>
          <a:prstGeom prst="ellipse">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円/楕円 47"/>
          <p:cNvSpPr/>
          <p:nvPr/>
        </p:nvSpPr>
        <p:spPr>
          <a:xfrm>
            <a:off x="8196758" y="3365295"/>
            <a:ext cx="648072" cy="288032"/>
          </a:xfrm>
          <a:prstGeom prst="ellipse">
            <a:avLst/>
          </a:prstGeom>
          <a:solidFill>
            <a:srgbClr val="00B0F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9" name="直線矢印コネクタ 48"/>
          <p:cNvCxnSpPr>
            <a:stCxn id="44" idx="4"/>
            <a:endCxn id="48" idx="0"/>
          </p:cNvCxnSpPr>
          <p:nvPr/>
        </p:nvCxnSpPr>
        <p:spPr>
          <a:xfrm>
            <a:off x="8520794" y="2898167"/>
            <a:ext cx="0" cy="46712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1" name="テキスト ボックス 50"/>
          <p:cNvSpPr txBox="1"/>
          <p:nvPr/>
        </p:nvSpPr>
        <p:spPr>
          <a:xfrm>
            <a:off x="7745038" y="3609890"/>
            <a:ext cx="1410964" cy="646331"/>
          </a:xfrm>
          <a:prstGeom prst="rect">
            <a:avLst/>
          </a:prstGeom>
          <a:noFill/>
        </p:spPr>
        <p:txBody>
          <a:bodyPr wrap="none" rtlCol="0">
            <a:spAutoFit/>
          </a:bodyPr>
          <a:lstStyle/>
          <a:p>
            <a:r>
              <a:rPr kumimoji="1" lang="ja-JP" altLang="en-US" dirty="0" smtClean="0"/>
              <a:t>ライセンスの</a:t>
            </a:r>
            <a:endParaRPr kumimoji="1" lang="en-US" altLang="ja-JP" dirty="0" smtClean="0"/>
          </a:p>
          <a:p>
            <a:r>
              <a:rPr kumimoji="1" lang="ja-JP" altLang="en-US" dirty="0" smtClean="0"/>
              <a:t>包含関係</a:t>
            </a:r>
            <a:endParaRPr kumimoji="1" lang="ja-JP" altLang="en-US" dirty="0"/>
          </a:p>
        </p:txBody>
      </p:sp>
      <p:pic>
        <p:nvPicPr>
          <p:cNvPr id="53" name="Picture 2" descr="C:\Users\y-manabe\AppData\Local\Microsoft\Windows\Temporary Internet Files\Content.IE5\BH1Z1VW3\MC90035009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3015" y="2546127"/>
            <a:ext cx="900165" cy="1120006"/>
          </a:xfrm>
          <a:prstGeom prst="rect">
            <a:avLst/>
          </a:prstGeom>
          <a:solidFill>
            <a:schemeClr val="bg1"/>
          </a:solidFill>
          <a:extLst/>
        </p:spPr>
      </p:pic>
      <p:pic>
        <p:nvPicPr>
          <p:cNvPr id="54" name="Picture 2" descr="C:\Users\y-manabe\AppData\Local\Microsoft\Windows\Temporary Internet Files\Content.IE5\BH1Z1VW3\MC900350090[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415" y="2698527"/>
            <a:ext cx="900165" cy="1120006"/>
          </a:xfrm>
          <a:prstGeom prst="rect">
            <a:avLst/>
          </a:prstGeom>
          <a:solidFill>
            <a:schemeClr val="bg1"/>
          </a:solidFill>
          <a:extLst/>
        </p:spPr>
      </p:pic>
      <p:cxnSp>
        <p:nvCxnSpPr>
          <p:cNvPr id="25" name="直線コネクタ 24"/>
          <p:cNvCxnSpPr/>
          <p:nvPr/>
        </p:nvCxnSpPr>
        <p:spPr>
          <a:xfrm>
            <a:off x="1985359" y="5277827"/>
            <a:ext cx="220306" cy="234123"/>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29" name="右矢印 28"/>
          <p:cNvSpPr/>
          <p:nvPr/>
        </p:nvSpPr>
        <p:spPr>
          <a:xfrm>
            <a:off x="1331640" y="3032508"/>
            <a:ext cx="360040" cy="341001"/>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3" name="直線コネクタ 62"/>
          <p:cNvCxnSpPr/>
          <p:nvPr/>
        </p:nvCxnSpPr>
        <p:spPr>
          <a:xfrm>
            <a:off x="6994512" y="5277826"/>
            <a:ext cx="220306" cy="234123"/>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cxnSp>
        <p:nvCxnSpPr>
          <p:cNvPr id="64" name="直線コネクタ 63"/>
          <p:cNvCxnSpPr/>
          <p:nvPr/>
        </p:nvCxnSpPr>
        <p:spPr>
          <a:xfrm>
            <a:off x="6991923" y="1745715"/>
            <a:ext cx="220306" cy="234123"/>
          </a:xfrm>
          <a:prstGeom prst="line">
            <a:avLst/>
          </a:prstGeom>
          <a:ln w="19050">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38" name="右矢印 37"/>
          <p:cNvSpPr/>
          <p:nvPr/>
        </p:nvSpPr>
        <p:spPr>
          <a:xfrm>
            <a:off x="7040267" y="3088415"/>
            <a:ext cx="844101" cy="323165"/>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8" name="メモ 67"/>
          <p:cNvSpPr/>
          <p:nvPr/>
        </p:nvSpPr>
        <p:spPr>
          <a:xfrm>
            <a:off x="3846248" y="2381648"/>
            <a:ext cx="504896" cy="598230"/>
          </a:xfrm>
          <a:prstGeom prst="foldedCorner">
            <a:avLst/>
          </a:prstGeom>
          <a:solidFill>
            <a:srgbClr val="92D050"/>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3" name="角丸四角形 72"/>
          <p:cNvSpPr/>
          <p:nvPr/>
        </p:nvSpPr>
        <p:spPr>
          <a:xfrm>
            <a:off x="2520834" y="3141743"/>
            <a:ext cx="1446390" cy="450319"/>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ライセンスの特定</a:t>
            </a:r>
            <a:endParaRPr kumimoji="1" lang="ja-JP" altLang="en-US" dirty="0">
              <a:solidFill>
                <a:schemeClr val="tx1"/>
              </a:solidFill>
            </a:endParaRPr>
          </a:p>
        </p:txBody>
      </p:sp>
      <p:sp>
        <p:nvSpPr>
          <p:cNvPr id="74" name="角丸四角形 73"/>
          <p:cNvSpPr/>
          <p:nvPr/>
        </p:nvSpPr>
        <p:spPr>
          <a:xfrm>
            <a:off x="4904309" y="1950802"/>
            <a:ext cx="1179859" cy="480187"/>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包含関係の作成</a:t>
            </a:r>
            <a:endParaRPr kumimoji="1" lang="ja-JP" altLang="en-US" dirty="0">
              <a:solidFill>
                <a:schemeClr val="tx1"/>
              </a:solidFill>
            </a:endParaRPr>
          </a:p>
        </p:txBody>
      </p:sp>
      <p:sp>
        <p:nvSpPr>
          <p:cNvPr id="77" name="角丸四角形 76"/>
          <p:cNvSpPr/>
          <p:nvPr/>
        </p:nvSpPr>
        <p:spPr>
          <a:xfrm>
            <a:off x="6963759" y="2412467"/>
            <a:ext cx="992617" cy="480187"/>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フィルタ</a:t>
            </a:r>
            <a:endParaRPr kumimoji="1" lang="en-US" altLang="ja-JP" dirty="0" smtClean="0">
              <a:solidFill>
                <a:schemeClr val="tx1"/>
              </a:solidFill>
            </a:endParaRPr>
          </a:p>
          <a:p>
            <a:pPr algn="ctr"/>
            <a:r>
              <a:rPr kumimoji="1" lang="ja-JP" altLang="en-US" dirty="0" smtClean="0">
                <a:solidFill>
                  <a:schemeClr val="tx1"/>
                </a:solidFill>
              </a:rPr>
              <a:t>リング</a:t>
            </a:r>
            <a:endParaRPr kumimoji="1" lang="ja-JP" altLang="en-US" dirty="0">
              <a:solidFill>
                <a:schemeClr val="tx1"/>
              </a:solidFill>
            </a:endParaRPr>
          </a:p>
        </p:txBody>
      </p:sp>
      <p:sp>
        <p:nvSpPr>
          <p:cNvPr id="80" name="テキスト ボックス 79"/>
          <p:cNvSpPr txBox="1"/>
          <p:nvPr/>
        </p:nvSpPr>
        <p:spPr>
          <a:xfrm>
            <a:off x="107504" y="1950802"/>
            <a:ext cx="1459054" cy="369332"/>
          </a:xfrm>
          <a:prstGeom prst="rect">
            <a:avLst/>
          </a:prstGeom>
          <a:noFill/>
        </p:spPr>
        <p:txBody>
          <a:bodyPr wrap="none" rtlCol="0">
            <a:spAutoFit/>
          </a:bodyPr>
          <a:lstStyle/>
          <a:p>
            <a:r>
              <a:rPr kumimoji="1" lang="ja-JP" altLang="en-US" dirty="0" smtClean="0"/>
              <a:t>パッケージ群</a:t>
            </a:r>
            <a:endParaRPr kumimoji="1" lang="ja-JP" altLang="en-US" dirty="0"/>
          </a:p>
        </p:txBody>
      </p:sp>
    </p:spTree>
    <p:extLst>
      <p:ext uri="{BB962C8B-B14F-4D97-AF65-F5344CB8AC3E}">
        <p14:creationId xmlns:p14="http://schemas.microsoft.com/office/powerpoint/2010/main" val="41869634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ライセンスの特定</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ソースファイル</a:t>
            </a:r>
            <a:endParaRPr kumimoji="1" lang="en-US" altLang="ja-JP" dirty="0" smtClean="0"/>
          </a:p>
          <a:p>
            <a:pPr lvl="1"/>
            <a:r>
              <a:rPr lang="en-US" altLang="ja-JP" dirty="0" smtClean="0"/>
              <a:t>Ninka[12]</a:t>
            </a:r>
            <a:r>
              <a:rPr lang="ja-JP" altLang="en-US" dirty="0" smtClean="0"/>
              <a:t>を用いてライセンスを特定する．</a:t>
            </a:r>
            <a:endParaRPr lang="en-US" altLang="ja-JP" dirty="0"/>
          </a:p>
          <a:p>
            <a:r>
              <a:rPr kumimoji="1" lang="ja-JP" altLang="en-US" dirty="0" smtClean="0"/>
              <a:t>パッケージ</a:t>
            </a:r>
            <a:endParaRPr kumimoji="1" lang="en-US" altLang="ja-JP" dirty="0" smtClean="0"/>
          </a:p>
          <a:p>
            <a:pPr lvl="1"/>
            <a:r>
              <a:rPr lang="ja-JP" altLang="en-US" dirty="0"/>
              <a:t>各パッケージ</a:t>
            </a:r>
            <a:r>
              <a:rPr lang="ja-JP" altLang="en-US" dirty="0" smtClean="0"/>
              <a:t>の</a:t>
            </a:r>
            <a:r>
              <a:rPr lang="en-US" altLang="ja-JP" dirty="0" smtClean="0"/>
              <a:t>SPEC</a:t>
            </a:r>
            <a:r>
              <a:rPr lang="ja-JP" altLang="en-US" dirty="0" smtClean="0"/>
              <a:t>ファイルを参照する．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15</a:t>
            </a:fld>
            <a:endParaRPr kumimoji="1" lang="ja-JP" altLang="en-US"/>
          </a:p>
        </p:txBody>
      </p:sp>
      <p:sp>
        <p:nvSpPr>
          <p:cNvPr id="6" name="テキスト ボックス 5"/>
          <p:cNvSpPr txBox="1"/>
          <p:nvPr/>
        </p:nvSpPr>
        <p:spPr>
          <a:xfrm>
            <a:off x="4211960" y="5955283"/>
            <a:ext cx="4319246" cy="646331"/>
          </a:xfrm>
          <a:prstGeom prst="rect">
            <a:avLst/>
          </a:prstGeom>
          <a:solidFill>
            <a:schemeClr val="bg1"/>
          </a:solidFill>
          <a:ln w="19050">
            <a:solidFill>
              <a:schemeClr val="tx1"/>
            </a:solidFill>
          </a:ln>
        </p:spPr>
        <p:txBody>
          <a:bodyPr wrap="square" rtlCol="0">
            <a:spAutoFit/>
          </a:bodyPr>
          <a:lstStyle/>
          <a:p>
            <a:r>
              <a:rPr lang="en-US" altLang="ja-JP" sz="1200" dirty="0" smtClean="0"/>
              <a:t>[12]D. M. German et.al. A sentence-matching method for automatic license identification of source code files. </a:t>
            </a:r>
            <a:r>
              <a:rPr lang="ja-JP" altLang="en-US" sz="1200" dirty="0" smtClean="0"/>
              <a:t> </a:t>
            </a:r>
            <a:r>
              <a:rPr lang="en-US" altLang="ja-JP" sz="1200" dirty="0" smtClean="0"/>
              <a:t>In Proc. ASE 2010, 2010. </a:t>
            </a:r>
          </a:p>
        </p:txBody>
      </p:sp>
      <p:graphicFrame>
        <p:nvGraphicFramePr>
          <p:cNvPr id="7" name="表 6"/>
          <p:cNvGraphicFramePr>
            <a:graphicFrameLocks noGrp="1"/>
          </p:cNvGraphicFramePr>
          <p:nvPr>
            <p:extLst>
              <p:ext uri="{D42A27DB-BD31-4B8C-83A1-F6EECF244321}">
                <p14:modId xmlns:p14="http://schemas.microsoft.com/office/powerpoint/2010/main" val="475235113"/>
              </p:ext>
            </p:extLst>
          </p:nvPr>
        </p:nvGraphicFramePr>
        <p:xfrm>
          <a:off x="827584" y="3717032"/>
          <a:ext cx="3096344" cy="2225040"/>
        </p:xfrm>
        <a:graphic>
          <a:graphicData uri="http://schemas.openxmlformats.org/drawingml/2006/table">
            <a:tbl>
              <a:tblPr firstRow="1" bandRow="1">
                <a:tableStyleId>{5C22544A-7EE6-4342-B048-85BDC9FD1C3A}</a:tableStyleId>
              </a:tblPr>
              <a:tblGrid>
                <a:gridCol w="1872208"/>
                <a:gridCol w="1224136"/>
              </a:tblGrid>
              <a:tr h="370840">
                <a:tc>
                  <a:txBody>
                    <a:bodyPr/>
                    <a:lstStyle/>
                    <a:p>
                      <a:r>
                        <a:rPr kumimoji="1" lang="ja-JP" altLang="en-US" dirty="0" smtClean="0"/>
                        <a:t>ライセンス名</a:t>
                      </a:r>
                      <a:endParaRPr kumimoji="1" lang="ja-JP" altLang="en-US" dirty="0"/>
                    </a:p>
                  </a:txBody>
                  <a:tcPr/>
                </a:tc>
                <a:tc>
                  <a:txBody>
                    <a:bodyPr/>
                    <a:lstStyle/>
                    <a:p>
                      <a:r>
                        <a:rPr kumimoji="1" lang="en-US" altLang="ja-JP" dirty="0" smtClean="0"/>
                        <a:t>#Package</a:t>
                      </a:r>
                      <a:endParaRPr kumimoji="1" lang="ja-JP" altLang="en-US" dirty="0"/>
                    </a:p>
                  </a:txBody>
                  <a:tcPr/>
                </a:tc>
              </a:tr>
              <a:tr h="370840">
                <a:tc>
                  <a:txBody>
                    <a:bodyPr/>
                    <a:lstStyle/>
                    <a:p>
                      <a:r>
                        <a:rPr kumimoji="1" lang="en-US" altLang="ja-JP" dirty="0" smtClean="0"/>
                        <a:t>GPLv2+</a:t>
                      </a:r>
                      <a:endParaRPr kumimoji="1" lang="ja-JP" altLang="en-US" dirty="0"/>
                    </a:p>
                  </a:txBody>
                  <a:tcPr/>
                </a:tc>
                <a:tc>
                  <a:txBody>
                    <a:bodyPr/>
                    <a:lstStyle/>
                    <a:p>
                      <a:pPr algn="r"/>
                      <a:r>
                        <a:rPr kumimoji="1" lang="en-US" altLang="ja-JP" dirty="0" smtClean="0"/>
                        <a:t>334</a:t>
                      </a:r>
                      <a:endParaRPr kumimoji="1" lang="ja-JP" altLang="en-US" dirty="0"/>
                    </a:p>
                  </a:txBody>
                  <a:tcPr/>
                </a:tc>
              </a:tr>
              <a:tr h="370840">
                <a:tc>
                  <a:txBody>
                    <a:bodyPr/>
                    <a:lstStyle/>
                    <a:p>
                      <a:r>
                        <a:rPr kumimoji="1" lang="en-US" altLang="ja-JP" dirty="0" smtClean="0"/>
                        <a:t>LibraryGPLv2+</a:t>
                      </a:r>
                      <a:endParaRPr kumimoji="1" lang="ja-JP" altLang="en-US" dirty="0"/>
                    </a:p>
                  </a:txBody>
                  <a:tcPr/>
                </a:tc>
                <a:tc>
                  <a:txBody>
                    <a:bodyPr/>
                    <a:lstStyle/>
                    <a:p>
                      <a:pPr algn="r"/>
                      <a:r>
                        <a:rPr kumimoji="1" lang="en-US" altLang="ja-JP" dirty="0" smtClean="0"/>
                        <a:t>199</a:t>
                      </a:r>
                      <a:endParaRPr kumimoji="1" lang="ja-JP" altLang="en-US" dirty="0"/>
                    </a:p>
                  </a:txBody>
                  <a:tcPr/>
                </a:tc>
              </a:tr>
              <a:tr h="370840">
                <a:tc>
                  <a:txBody>
                    <a:bodyPr/>
                    <a:lstStyle/>
                    <a:p>
                      <a:r>
                        <a:rPr kumimoji="1" lang="en-US" altLang="ja-JP" dirty="0" smtClean="0"/>
                        <a:t>GPLv2</a:t>
                      </a:r>
                      <a:endParaRPr kumimoji="1" lang="ja-JP" altLang="en-US" dirty="0"/>
                    </a:p>
                  </a:txBody>
                  <a:tcPr/>
                </a:tc>
                <a:tc>
                  <a:txBody>
                    <a:bodyPr/>
                    <a:lstStyle/>
                    <a:p>
                      <a:pPr algn="r"/>
                      <a:r>
                        <a:rPr kumimoji="1" lang="en-US" altLang="ja-JP" dirty="0" smtClean="0"/>
                        <a:t>89</a:t>
                      </a:r>
                      <a:endParaRPr kumimoji="1" lang="ja-JP" altLang="en-US" dirty="0"/>
                    </a:p>
                  </a:txBody>
                  <a:tcPr/>
                </a:tc>
              </a:tr>
              <a:tr h="370840">
                <a:tc>
                  <a:txBody>
                    <a:bodyPr/>
                    <a:lstStyle/>
                    <a:p>
                      <a:r>
                        <a:rPr kumimoji="1" lang="en-US" altLang="ja-JP" dirty="0" smtClean="0"/>
                        <a:t>BSD3</a:t>
                      </a:r>
                      <a:endParaRPr kumimoji="1" lang="ja-JP" altLang="en-US" dirty="0"/>
                    </a:p>
                  </a:txBody>
                  <a:tcPr/>
                </a:tc>
                <a:tc>
                  <a:txBody>
                    <a:bodyPr/>
                    <a:lstStyle/>
                    <a:p>
                      <a:pPr algn="r"/>
                      <a:r>
                        <a:rPr kumimoji="1" lang="en-US" altLang="ja-JP" dirty="0" smtClean="0"/>
                        <a:t>65</a:t>
                      </a:r>
                      <a:endParaRPr kumimoji="1" lang="ja-JP" altLang="en-US" dirty="0"/>
                    </a:p>
                  </a:txBody>
                  <a:tcPr/>
                </a:tc>
              </a:tr>
              <a:tr h="370840">
                <a:tc>
                  <a:txBody>
                    <a:bodyPr/>
                    <a:lstStyle/>
                    <a:p>
                      <a:r>
                        <a:rPr kumimoji="1" lang="en-US" altLang="ja-JP" dirty="0" smtClean="0"/>
                        <a:t>MITX11noNotice</a:t>
                      </a:r>
                      <a:endParaRPr kumimoji="1" lang="ja-JP" altLang="en-US" dirty="0"/>
                    </a:p>
                  </a:txBody>
                  <a:tcPr/>
                </a:tc>
                <a:tc>
                  <a:txBody>
                    <a:bodyPr/>
                    <a:lstStyle/>
                    <a:p>
                      <a:pPr algn="r"/>
                      <a:r>
                        <a:rPr kumimoji="1" lang="en-US" altLang="ja-JP" dirty="0" smtClean="0"/>
                        <a:t>61</a:t>
                      </a:r>
                      <a:endParaRPr kumimoji="1" lang="ja-JP" altLang="en-US" dirty="0"/>
                    </a:p>
                  </a:txBody>
                  <a:tcPr/>
                </a:tc>
              </a:tr>
            </a:tbl>
          </a:graphicData>
        </a:graphic>
      </p:graphicFrame>
      <p:graphicFrame>
        <p:nvGraphicFramePr>
          <p:cNvPr id="8" name="表 7"/>
          <p:cNvGraphicFramePr>
            <a:graphicFrameLocks noGrp="1"/>
          </p:cNvGraphicFramePr>
          <p:nvPr>
            <p:extLst>
              <p:ext uri="{D42A27DB-BD31-4B8C-83A1-F6EECF244321}">
                <p14:modId xmlns:p14="http://schemas.microsoft.com/office/powerpoint/2010/main" val="389520661"/>
              </p:ext>
            </p:extLst>
          </p:nvPr>
        </p:nvGraphicFramePr>
        <p:xfrm>
          <a:off x="4716016" y="3717032"/>
          <a:ext cx="2808312" cy="2225040"/>
        </p:xfrm>
        <a:graphic>
          <a:graphicData uri="http://schemas.openxmlformats.org/drawingml/2006/table">
            <a:tbl>
              <a:tblPr firstRow="1" bandRow="1">
                <a:tableStyleId>{5C22544A-7EE6-4342-B048-85BDC9FD1C3A}</a:tableStyleId>
              </a:tblPr>
              <a:tblGrid>
                <a:gridCol w="1823864"/>
                <a:gridCol w="984448"/>
              </a:tblGrid>
              <a:tr h="370840">
                <a:tc>
                  <a:txBody>
                    <a:bodyPr/>
                    <a:lstStyle/>
                    <a:p>
                      <a:r>
                        <a:rPr kumimoji="1" lang="ja-JP" altLang="en-US" dirty="0" smtClean="0"/>
                        <a:t>ライセンス名</a:t>
                      </a:r>
                      <a:endParaRPr kumimoji="1" lang="ja-JP" altLang="en-US" dirty="0"/>
                    </a:p>
                  </a:txBody>
                  <a:tcPr/>
                </a:tc>
                <a:tc>
                  <a:txBody>
                    <a:bodyPr/>
                    <a:lstStyle/>
                    <a:p>
                      <a:r>
                        <a:rPr kumimoji="1" lang="en-US" altLang="ja-JP" dirty="0" smtClean="0"/>
                        <a:t>#File</a:t>
                      </a:r>
                      <a:endParaRPr kumimoji="1" lang="ja-JP" altLang="en-US" dirty="0"/>
                    </a:p>
                  </a:txBody>
                  <a:tcPr/>
                </a:tc>
              </a:tr>
              <a:tr h="370840">
                <a:tc>
                  <a:txBody>
                    <a:bodyPr/>
                    <a:lstStyle/>
                    <a:p>
                      <a:r>
                        <a:rPr kumimoji="1" lang="en-US" altLang="ja-JP" dirty="0" smtClean="0"/>
                        <a:t>EPLv1</a:t>
                      </a:r>
                      <a:endParaRPr kumimoji="1" lang="ja-JP" altLang="en-US" dirty="0"/>
                    </a:p>
                  </a:txBody>
                  <a:tcPr/>
                </a:tc>
                <a:tc>
                  <a:txBody>
                    <a:bodyPr/>
                    <a:lstStyle/>
                    <a:p>
                      <a:pPr algn="r"/>
                      <a:r>
                        <a:rPr kumimoji="1" lang="en-US" altLang="ja-JP" dirty="0" smtClean="0"/>
                        <a:t>39916</a:t>
                      </a:r>
                      <a:endParaRPr kumimoji="1" lang="ja-JP" altLang="en-US" dirty="0"/>
                    </a:p>
                  </a:txBody>
                  <a:tcPr/>
                </a:tc>
              </a:tr>
              <a:tr h="370840">
                <a:tc>
                  <a:txBody>
                    <a:bodyPr/>
                    <a:lstStyle/>
                    <a:p>
                      <a:r>
                        <a:rPr kumimoji="1" lang="en-US" altLang="ja-JP" dirty="0" smtClean="0"/>
                        <a:t>GPLv2+</a:t>
                      </a:r>
                      <a:endParaRPr kumimoji="1" lang="ja-JP" altLang="en-US" dirty="0"/>
                    </a:p>
                  </a:txBody>
                  <a:tcPr/>
                </a:tc>
                <a:tc>
                  <a:txBody>
                    <a:bodyPr/>
                    <a:lstStyle/>
                    <a:p>
                      <a:pPr algn="r"/>
                      <a:r>
                        <a:rPr kumimoji="1" lang="en-US" altLang="ja-JP" dirty="0" smtClean="0"/>
                        <a:t>35097</a:t>
                      </a:r>
                      <a:endParaRPr kumimoji="1" lang="ja-JP" altLang="en-US" dirty="0"/>
                    </a:p>
                  </a:txBody>
                  <a:tcPr/>
                </a:tc>
              </a:tr>
              <a:tr h="370840">
                <a:tc>
                  <a:txBody>
                    <a:bodyPr/>
                    <a:lstStyle/>
                    <a:p>
                      <a:r>
                        <a:rPr kumimoji="1" lang="en-US" altLang="ja-JP" dirty="0" smtClean="0"/>
                        <a:t>GPLv3+</a:t>
                      </a:r>
                      <a:endParaRPr kumimoji="1" lang="ja-JP" altLang="en-US" dirty="0"/>
                    </a:p>
                  </a:txBody>
                  <a:tcPr/>
                </a:tc>
                <a:tc>
                  <a:txBody>
                    <a:bodyPr/>
                    <a:lstStyle/>
                    <a:p>
                      <a:pPr algn="r"/>
                      <a:r>
                        <a:rPr kumimoji="1" lang="en-US" altLang="ja-JP" dirty="0" smtClean="0"/>
                        <a:t>29813</a:t>
                      </a:r>
                      <a:endParaRPr kumimoji="1" lang="ja-JP" altLang="en-US" dirty="0"/>
                    </a:p>
                  </a:txBody>
                  <a:tcPr/>
                </a:tc>
              </a:tr>
              <a:tr h="370840">
                <a:tc>
                  <a:txBody>
                    <a:bodyPr/>
                    <a:lstStyle/>
                    <a:p>
                      <a:r>
                        <a:rPr kumimoji="1" lang="en-US" altLang="ja-JP" dirty="0" smtClean="0"/>
                        <a:t>Apachev2</a:t>
                      </a:r>
                      <a:endParaRPr kumimoji="1" lang="ja-JP" altLang="en-US" dirty="0"/>
                    </a:p>
                  </a:txBody>
                  <a:tcPr/>
                </a:tc>
                <a:tc>
                  <a:txBody>
                    <a:bodyPr/>
                    <a:lstStyle/>
                    <a:p>
                      <a:pPr algn="r"/>
                      <a:r>
                        <a:rPr kumimoji="1" lang="en-US" altLang="ja-JP" dirty="0" smtClean="0"/>
                        <a:t>24549</a:t>
                      </a:r>
                      <a:endParaRPr kumimoji="1" lang="ja-JP" altLang="en-US" dirty="0"/>
                    </a:p>
                  </a:txBody>
                  <a:tcPr/>
                </a:tc>
              </a:tr>
              <a:tr h="370840">
                <a:tc>
                  <a:txBody>
                    <a:bodyPr/>
                    <a:lstStyle/>
                    <a:p>
                      <a:r>
                        <a:rPr kumimoji="1" lang="en-US" altLang="ja-JP" dirty="0" smtClean="0"/>
                        <a:t>LesserGPLv2.1+</a:t>
                      </a:r>
                      <a:endParaRPr kumimoji="1" lang="ja-JP" altLang="en-US" dirty="0"/>
                    </a:p>
                  </a:txBody>
                  <a:tcPr/>
                </a:tc>
                <a:tc>
                  <a:txBody>
                    <a:bodyPr/>
                    <a:lstStyle/>
                    <a:p>
                      <a:pPr algn="r"/>
                      <a:r>
                        <a:rPr kumimoji="1" lang="en-US" altLang="ja-JP" dirty="0" smtClean="0"/>
                        <a:t>20677</a:t>
                      </a:r>
                      <a:endParaRPr kumimoji="1" lang="ja-JP" altLang="en-US" dirty="0"/>
                    </a:p>
                  </a:txBody>
                  <a:tcPr/>
                </a:tc>
              </a:tr>
            </a:tbl>
          </a:graphicData>
        </a:graphic>
      </p:graphicFrame>
    </p:spTree>
    <p:extLst>
      <p:ext uri="{BB962C8B-B14F-4D97-AF65-F5344CB8AC3E}">
        <p14:creationId xmlns:p14="http://schemas.microsoft.com/office/powerpoint/2010/main" val="199543296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Ninka</a:t>
            </a:r>
            <a:endParaRPr lang="ja-JP" altLang="en-US" dirty="0"/>
          </a:p>
        </p:txBody>
      </p:sp>
      <p:sp>
        <p:nvSpPr>
          <p:cNvPr id="53" name="コンテンツ プレースホルダー 52"/>
          <p:cNvSpPr>
            <a:spLocks noGrp="1"/>
          </p:cNvSpPr>
          <p:nvPr>
            <p:ph idx="1"/>
          </p:nvPr>
        </p:nvSpPr>
        <p:spPr>
          <a:xfrm>
            <a:off x="457200" y="1600201"/>
            <a:ext cx="8229600" cy="1972816"/>
          </a:xfrm>
        </p:spPr>
        <p:txBody>
          <a:bodyPr>
            <a:normAutofit/>
          </a:bodyPr>
          <a:lstStyle/>
          <a:p>
            <a:pPr marL="0" indent="0">
              <a:buNone/>
            </a:pPr>
            <a:r>
              <a:rPr lang="ja-JP" altLang="en-US" dirty="0" smtClean="0"/>
              <a:t>ソースファイルのライセンス</a:t>
            </a:r>
            <a:r>
              <a:rPr lang="ja-JP" altLang="en-US" dirty="0"/>
              <a:t>を自動的に特定</a:t>
            </a:r>
            <a:r>
              <a:rPr lang="ja-JP" altLang="en-US" dirty="0" smtClean="0"/>
              <a:t>する</a:t>
            </a:r>
            <a:endParaRPr lang="en-US" altLang="ja-JP" dirty="0" smtClean="0"/>
          </a:p>
          <a:p>
            <a:pPr lvl="1"/>
            <a:r>
              <a:rPr lang="en-US" altLang="ja-JP" dirty="0" smtClean="0"/>
              <a:t>112</a:t>
            </a:r>
            <a:r>
              <a:rPr lang="ja-JP" altLang="en-US" dirty="0" smtClean="0"/>
              <a:t>種類のライセンス</a:t>
            </a:r>
            <a:endParaRPr lang="en-US" altLang="ja-JP" dirty="0"/>
          </a:p>
          <a:p>
            <a:pPr lvl="1"/>
            <a:r>
              <a:rPr lang="ja-JP" altLang="en-US" dirty="0" smtClean="0"/>
              <a:t>適合率</a:t>
            </a:r>
            <a:r>
              <a:rPr lang="en-US" altLang="ja-JP" dirty="0" smtClean="0"/>
              <a:t>: 96.6%</a:t>
            </a:r>
          </a:p>
        </p:txBody>
      </p:sp>
      <p:sp>
        <p:nvSpPr>
          <p:cNvPr id="4" name="日付プレースホルダー 3"/>
          <p:cNvSpPr>
            <a:spLocks noGrp="1"/>
          </p:cNvSpPr>
          <p:nvPr>
            <p:ph type="dt" sz="half" idx="2"/>
          </p:nvPr>
        </p:nvSpPr>
        <p:spPr/>
        <p:txBody>
          <a:bodyPr/>
          <a:lstStyle/>
          <a:p>
            <a:r>
              <a:rPr lang="en-US" altLang="ja-JP" smtClean="0"/>
              <a:t>2013/1/11 SIGSS</a:t>
            </a:r>
            <a:endParaRPr lang="ja-JP" altLang="en-US"/>
          </a:p>
        </p:txBody>
      </p:sp>
      <p:sp>
        <p:nvSpPr>
          <p:cNvPr id="6" name="スライド番号プレースホルダー 5"/>
          <p:cNvSpPr>
            <a:spLocks noGrp="1"/>
          </p:cNvSpPr>
          <p:nvPr>
            <p:ph type="sldNum" sz="quarter" idx="4"/>
          </p:nvPr>
        </p:nvSpPr>
        <p:spPr/>
        <p:txBody>
          <a:bodyPr/>
          <a:lstStyle/>
          <a:p>
            <a:fld id="{D2D8002D-B5B0-4BAC-B1F6-782DDCCE6D9C}" type="slidenum">
              <a:rPr lang="ja-JP" altLang="en-US" smtClean="0"/>
              <a:pPr/>
              <a:t>16</a:t>
            </a:fld>
            <a:endParaRPr lang="ja-JP" altLang="en-US"/>
          </a:p>
        </p:txBody>
      </p:sp>
      <p:sp>
        <p:nvSpPr>
          <p:cNvPr id="54" name="正方形/長方形 53"/>
          <p:cNvSpPr/>
          <p:nvPr/>
        </p:nvSpPr>
        <p:spPr>
          <a:xfrm>
            <a:off x="611560" y="3746829"/>
            <a:ext cx="1584176" cy="28859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ソースファイル</a:t>
            </a:r>
            <a:endParaRPr kumimoji="1" lang="ja-JP" altLang="en-US" dirty="0">
              <a:solidFill>
                <a:schemeClr val="tx1"/>
              </a:solidFill>
            </a:endParaRPr>
          </a:p>
        </p:txBody>
      </p:sp>
      <p:sp>
        <p:nvSpPr>
          <p:cNvPr id="55" name="正方形/長方形 54"/>
          <p:cNvSpPr/>
          <p:nvPr/>
        </p:nvSpPr>
        <p:spPr>
          <a:xfrm>
            <a:off x="524900" y="5437575"/>
            <a:ext cx="1800200" cy="287469"/>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ライセンス名</a:t>
            </a:r>
            <a:endParaRPr kumimoji="1" lang="ja-JP" altLang="en-US" dirty="0">
              <a:solidFill>
                <a:schemeClr val="tx1"/>
              </a:solidFill>
            </a:endParaRPr>
          </a:p>
        </p:txBody>
      </p:sp>
      <p:sp>
        <p:nvSpPr>
          <p:cNvPr id="56" name="円柱 55"/>
          <p:cNvSpPr/>
          <p:nvPr/>
        </p:nvSpPr>
        <p:spPr>
          <a:xfrm>
            <a:off x="3419872" y="4065322"/>
            <a:ext cx="1512168" cy="1152128"/>
          </a:xfrm>
          <a:prstGeom prst="can">
            <a:avLst/>
          </a:prstGeom>
          <a:solidFill>
            <a:srgbClr val="92D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ライセンス</a:t>
            </a:r>
            <a:endParaRPr lang="en-US" altLang="ja-JP" dirty="0" smtClean="0">
              <a:solidFill>
                <a:schemeClr val="tx1"/>
              </a:solidFill>
            </a:endParaRPr>
          </a:p>
          <a:p>
            <a:pPr algn="ctr"/>
            <a:r>
              <a:rPr lang="ja-JP" altLang="en-US" dirty="0" smtClean="0">
                <a:solidFill>
                  <a:schemeClr val="tx1"/>
                </a:solidFill>
              </a:rPr>
              <a:t>知識</a:t>
            </a:r>
            <a:endParaRPr kumimoji="1" lang="ja-JP" altLang="en-US" dirty="0">
              <a:solidFill>
                <a:schemeClr val="tx1"/>
              </a:solidFill>
            </a:endParaRPr>
          </a:p>
        </p:txBody>
      </p:sp>
      <p:sp>
        <p:nvSpPr>
          <p:cNvPr id="61" name="左矢印 60"/>
          <p:cNvSpPr/>
          <p:nvPr/>
        </p:nvSpPr>
        <p:spPr>
          <a:xfrm>
            <a:off x="2744955" y="4321643"/>
            <a:ext cx="504056" cy="737800"/>
          </a:xfrm>
          <a:prstGeom prst="lef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角丸四角形 2"/>
          <p:cNvSpPr/>
          <p:nvPr/>
        </p:nvSpPr>
        <p:spPr>
          <a:xfrm>
            <a:off x="215516" y="4420603"/>
            <a:ext cx="2376264" cy="589217"/>
          </a:xfrm>
          <a:prstGeom prst="round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ルールマッチ</a:t>
            </a:r>
            <a:endParaRPr kumimoji="1" lang="ja-JP" altLang="en-US" dirty="0">
              <a:solidFill>
                <a:schemeClr val="tx1"/>
              </a:solidFill>
            </a:endParaRPr>
          </a:p>
        </p:txBody>
      </p:sp>
      <p:cxnSp>
        <p:nvCxnSpPr>
          <p:cNvPr id="13" name="直線矢印コネクタ 12"/>
          <p:cNvCxnSpPr>
            <a:stCxn id="54" idx="2"/>
            <a:endCxn id="3" idx="0"/>
          </p:cNvCxnSpPr>
          <p:nvPr/>
        </p:nvCxnSpPr>
        <p:spPr>
          <a:xfrm>
            <a:off x="1403648" y="4035424"/>
            <a:ext cx="0" cy="385179"/>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endCxn id="55" idx="0"/>
          </p:cNvCxnSpPr>
          <p:nvPr/>
        </p:nvCxnSpPr>
        <p:spPr>
          <a:xfrm>
            <a:off x="1419372" y="5009820"/>
            <a:ext cx="5628" cy="427755"/>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9" name="四角形吹き出し 8"/>
          <p:cNvSpPr/>
          <p:nvPr/>
        </p:nvSpPr>
        <p:spPr>
          <a:xfrm>
            <a:off x="5652120" y="3023023"/>
            <a:ext cx="3096344" cy="3384376"/>
          </a:xfrm>
          <a:prstGeom prst="wedgeRectCallout">
            <a:avLst>
              <a:gd name="adj1" fmla="val -70391"/>
              <a:gd name="adj2" fmla="val 645"/>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b="1" i="1" dirty="0" err="1" smtClean="0">
                <a:solidFill>
                  <a:schemeClr val="tx1"/>
                </a:solidFill>
              </a:rPr>
              <a:t>BSDcondSource:</a:t>
            </a:r>
            <a:r>
              <a:rPr lang="en-US" altLang="ja-JP" dirty="0" err="1" smtClean="0">
                <a:solidFill>
                  <a:schemeClr val="tx1"/>
                </a:solidFill>
              </a:rPr>
              <a:t>Redistributions</a:t>
            </a:r>
            <a:r>
              <a:rPr lang="en-US" altLang="ja-JP" dirty="0">
                <a:solidFill>
                  <a:schemeClr val="tx1"/>
                </a:solidFill>
              </a:rPr>
              <a:t>? of source code must retain the (above )?copyright notice, this list of conditions(,)? and the following disclaimer(, without modification)?:</a:t>
            </a:r>
            <a:br>
              <a:rPr lang="en-US" altLang="ja-JP" dirty="0">
                <a:solidFill>
                  <a:schemeClr val="tx1"/>
                </a:solidFill>
              </a:rPr>
            </a:br>
            <a:r>
              <a:rPr lang="en-US" altLang="ja-JP" dirty="0">
                <a:solidFill>
                  <a:schemeClr val="tx1"/>
                </a:solidFill>
              </a:rPr>
              <a:t> </a:t>
            </a:r>
            <a:r>
              <a:rPr lang="en-US" altLang="ja-JP" dirty="0" smtClean="0">
                <a:solidFill>
                  <a:schemeClr val="tx1"/>
                </a:solidFill>
              </a:rPr>
              <a:t>…</a:t>
            </a:r>
          </a:p>
          <a:p>
            <a:endParaRPr lang="en-US" altLang="ja-JP" dirty="0">
              <a:solidFill>
                <a:schemeClr val="tx1"/>
              </a:solidFill>
            </a:endParaRPr>
          </a:p>
          <a:p>
            <a:r>
              <a:rPr lang="en-US" altLang="ja-JP" b="1" i="1" dirty="0">
                <a:solidFill>
                  <a:schemeClr val="tx1"/>
                </a:solidFill>
              </a:rPr>
              <a:t>BSD2</a:t>
            </a:r>
            <a:r>
              <a:rPr lang="ja-JP" altLang="en-US" dirty="0">
                <a:solidFill>
                  <a:schemeClr val="tx1"/>
                </a:solidFill>
              </a:rPr>
              <a:t>：</a:t>
            </a:r>
            <a:r>
              <a:rPr lang="en-US" altLang="ja-JP" dirty="0" err="1">
                <a:solidFill>
                  <a:schemeClr val="tx1"/>
                </a:solidFill>
              </a:rPr>
              <a:t>BSDPre</a:t>
            </a:r>
            <a:r>
              <a:rPr lang="en-US" altLang="ja-JP" dirty="0">
                <a:solidFill>
                  <a:schemeClr val="tx1"/>
                </a:solidFill>
              </a:rPr>
              <a:t>, </a:t>
            </a:r>
            <a:r>
              <a:rPr lang="en-US" altLang="ja-JP" dirty="0" err="1">
                <a:solidFill>
                  <a:schemeClr val="tx1"/>
                </a:solidFill>
              </a:rPr>
              <a:t>BSDcondSource</a:t>
            </a:r>
            <a:r>
              <a:rPr lang="en-US" altLang="ja-JP" dirty="0">
                <a:solidFill>
                  <a:schemeClr val="tx1"/>
                </a:solidFill>
              </a:rPr>
              <a:t>, </a:t>
            </a:r>
            <a:r>
              <a:rPr lang="en-US" altLang="ja-JP" dirty="0" err="1">
                <a:solidFill>
                  <a:schemeClr val="tx1"/>
                </a:solidFill>
              </a:rPr>
              <a:t>BSDcondBinary</a:t>
            </a:r>
            <a:r>
              <a:rPr lang="en-US" altLang="ja-JP" dirty="0">
                <a:solidFill>
                  <a:schemeClr val="tx1"/>
                </a:solidFill>
              </a:rPr>
              <a:t>, </a:t>
            </a:r>
            <a:r>
              <a:rPr lang="en-US" altLang="ja-JP" dirty="0" err="1">
                <a:solidFill>
                  <a:schemeClr val="tx1"/>
                </a:solidFill>
              </a:rPr>
              <a:t>BSDasIs</a:t>
            </a:r>
            <a:r>
              <a:rPr lang="en-US" altLang="ja-JP" dirty="0">
                <a:solidFill>
                  <a:schemeClr val="tx1"/>
                </a:solidFill>
              </a:rPr>
              <a:t>, </a:t>
            </a:r>
            <a:r>
              <a:rPr lang="en-US" altLang="ja-JP" dirty="0" err="1" smtClean="0">
                <a:solidFill>
                  <a:schemeClr val="tx1"/>
                </a:solidFill>
              </a:rPr>
              <a:t>BSDWarr</a:t>
            </a:r>
            <a:endParaRPr lang="ja-JP" altLang="en-US" dirty="0">
              <a:solidFill>
                <a:schemeClr val="tx1"/>
              </a:solidFill>
            </a:endParaRPr>
          </a:p>
        </p:txBody>
      </p:sp>
    </p:spTree>
    <p:extLst>
      <p:ext uri="{BB962C8B-B14F-4D97-AF65-F5344CB8AC3E}">
        <p14:creationId xmlns:p14="http://schemas.microsoft.com/office/powerpoint/2010/main" val="12646643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包含関係の作成</a:t>
            </a:r>
            <a:endParaRPr kumimoji="1" lang="ja-JP" altLang="en-US" dirty="0"/>
          </a:p>
        </p:txBody>
      </p:sp>
      <p:sp>
        <p:nvSpPr>
          <p:cNvPr id="3" name="コンテンツ プレースホルダー 2"/>
          <p:cNvSpPr>
            <a:spLocks noGrp="1"/>
          </p:cNvSpPr>
          <p:nvPr>
            <p:ph idx="1"/>
          </p:nvPr>
        </p:nvSpPr>
        <p:spPr>
          <a:xfrm>
            <a:off x="457200" y="1600201"/>
            <a:ext cx="8229600" cy="2620888"/>
          </a:xfrm>
        </p:spPr>
        <p:txBody>
          <a:bodyPr>
            <a:normAutofit fontScale="92500" lnSpcReduction="20000"/>
          </a:bodyPr>
          <a:lstStyle/>
          <a:p>
            <a:r>
              <a:rPr kumimoji="1" lang="ja-JP" altLang="en-US" dirty="0" smtClean="0"/>
              <a:t>ソースファイルのライセンス⊇ソースパッケージのライセンスとして包含関係を作成する．</a:t>
            </a:r>
            <a:endParaRPr kumimoji="1" lang="en-US" altLang="ja-JP" dirty="0" smtClean="0"/>
          </a:p>
          <a:p>
            <a:pPr lvl="1"/>
            <a:r>
              <a:rPr lang="ja-JP" altLang="en-US" dirty="0"/>
              <a:t>包含関係を簡単にする</a:t>
            </a:r>
            <a:r>
              <a:rPr lang="ja-JP" altLang="en-US" dirty="0" smtClean="0"/>
              <a:t>ため，どちらのライセンスについても一種類だけ特定されている場合だけ包含関係を作る．</a:t>
            </a:r>
            <a:endParaRPr lang="en-US" altLang="ja-JP" dirty="0" smtClean="0"/>
          </a:p>
          <a:p>
            <a:r>
              <a:rPr kumimoji="1" lang="ja-JP" altLang="en-US" dirty="0" smtClean="0"/>
              <a:t>パッケージ</a:t>
            </a:r>
            <a:r>
              <a:rPr kumimoji="1" lang="ja-JP" altLang="en-US" dirty="0"/>
              <a:t>のライセンス</a:t>
            </a:r>
            <a:r>
              <a:rPr kumimoji="1" lang="ja-JP" altLang="en-US" dirty="0" smtClean="0"/>
              <a:t>はライセンス名の対応表を用いて，</a:t>
            </a:r>
            <a:r>
              <a:rPr kumimoji="1" lang="en-US" altLang="ja-JP" dirty="0" err="1" smtClean="0"/>
              <a:t>Ninka</a:t>
            </a:r>
            <a:r>
              <a:rPr kumimoji="1" lang="ja-JP" altLang="en-US" dirty="0" err="1" smtClean="0"/>
              <a:t>での</a:t>
            </a:r>
            <a:r>
              <a:rPr lang="ja-JP" altLang="en-US" dirty="0"/>
              <a:t>ライセンス名</a:t>
            </a:r>
            <a:r>
              <a:rPr lang="ja-JP" altLang="en-US" dirty="0" smtClean="0"/>
              <a:t>を使用する．</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17</a:t>
            </a:fld>
            <a:endParaRPr kumimoji="1" lang="ja-JP" altLang="en-US"/>
          </a:p>
        </p:txBody>
      </p:sp>
      <p:graphicFrame>
        <p:nvGraphicFramePr>
          <p:cNvPr id="6" name="表 5"/>
          <p:cNvGraphicFramePr>
            <a:graphicFrameLocks noGrp="1"/>
          </p:cNvGraphicFramePr>
          <p:nvPr>
            <p:extLst>
              <p:ext uri="{D42A27DB-BD31-4B8C-83A1-F6EECF244321}">
                <p14:modId xmlns:p14="http://schemas.microsoft.com/office/powerpoint/2010/main" val="3026938649"/>
              </p:ext>
            </p:extLst>
          </p:nvPr>
        </p:nvGraphicFramePr>
        <p:xfrm>
          <a:off x="2051720" y="4509120"/>
          <a:ext cx="4464496" cy="1381760"/>
        </p:xfrm>
        <a:graphic>
          <a:graphicData uri="http://schemas.openxmlformats.org/drawingml/2006/table">
            <a:tbl>
              <a:tblPr firstRow="1" bandRow="1">
                <a:tableStyleId>{5C22544A-7EE6-4342-B048-85BDC9FD1C3A}</a:tableStyleId>
              </a:tblPr>
              <a:tblGrid>
                <a:gridCol w="2032000"/>
                <a:gridCol w="1064344"/>
                <a:gridCol w="1368152"/>
              </a:tblGrid>
              <a:tr h="640080">
                <a:tc>
                  <a:txBody>
                    <a:bodyPr/>
                    <a:lstStyle/>
                    <a:p>
                      <a:endParaRPr kumimoji="1" lang="ja-JP" altLang="en-US" dirty="0"/>
                    </a:p>
                  </a:txBody>
                  <a:tcPr/>
                </a:tc>
                <a:tc>
                  <a:txBody>
                    <a:bodyPr/>
                    <a:lstStyle/>
                    <a:p>
                      <a:r>
                        <a:rPr kumimoji="1" lang="ja-JP" altLang="en-US" dirty="0" smtClean="0"/>
                        <a:t>総計</a:t>
                      </a:r>
                      <a:endParaRPr kumimoji="1" lang="ja-JP" altLang="en-US" dirty="0"/>
                    </a:p>
                  </a:txBody>
                  <a:tcPr/>
                </a:tc>
                <a:tc>
                  <a:txBody>
                    <a:bodyPr/>
                    <a:lstStyle/>
                    <a:p>
                      <a:r>
                        <a:rPr kumimoji="1" lang="ja-JP" altLang="en-US" dirty="0" smtClean="0"/>
                        <a:t>包含関係</a:t>
                      </a:r>
                      <a:endParaRPr kumimoji="1" lang="en-US" altLang="ja-JP" dirty="0" smtClean="0"/>
                    </a:p>
                    <a:p>
                      <a:r>
                        <a:rPr kumimoji="1" lang="ja-JP" altLang="en-US" dirty="0" smtClean="0"/>
                        <a:t>抽出に利用</a:t>
                      </a:r>
                      <a:endParaRPr kumimoji="1" lang="ja-JP" altLang="en-US" dirty="0"/>
                    </a:p>
                  </a:txBody>
                  <a:tcPr/>
                </a:tc>
              </a:tr>
              <a:tr h="370840">
                <a:tc>
                  <a:txBody>
                    <a:bodyPr/>
                    <a:lstStyle/>
                    <a:p>
                      <a:r>
                        <a:rPr kumimoji="1" lang="ja-JP" altLang="en-US" dirty="0" smtClean="0"/>
                        <a:t>パッケージ数</a:t>
                      </a:r>
                      <a:endParaRPr kumimoji="1" lang="ja-JP" altLang="en-US" dirty="0"/>
                    </a:p>
                  </a:txBody>
                  <a:tcPr/>
                </a:tc>
                <a:tc>
                  <a:txBody>
                    <a:bodyPr/>
                    <a:lstStyle/>
                    <a:p>
                      <a:pPr algn="r"/>
                      <a:r>
                        <a:rPr kumimoji="1" lang="en-US" altLang="ja-JP" dirty="0" smtClean="0"/>
                        <a:t>2132</a:t>
                      </a:r>
                      <a:endParaRPr kumimoji="1" lang="ja-JP" altLang="en-US" dirty="0"/>
                    </a:p>
                  </a:txBody>
                  <a:tcPr/>
                </a:tc>
                <a:tc>
                  <a:txBody>
                    <a:bodyPr/>
                    <a:lstStyle/>
                    <a:p>
                      <a:pPr algn="r"/>
                      <a:r>
                        <a:rPr kumimoji="1" lang="en-US" altLang="ja-JP" dirty="0" smtClean="0"/>
                        <a:t>932</a:t>
                      </a:r>
                      <a:endParaRPr kumimoji="1" lang="ja-JP" altLang="en-US" dirty="0"/>
                    </a:p>
                  </a:txBody>
                  <a:tcPr/>
                </a:tc>
              </a:tr>
              <a:tr h="370840">
                <a:tc>
                  <a:txBody>
                    <a:bodyPr/>
                    <a:lstStyle/>
                    <a:p>
                      <a:r>
                        <a:rPr kumimoji="1" lang="ja-JP" altLang="en-US" dirty="0" smtClean="0"/>
                        <a:t>ソースファイル数</a:t>
                      </a:r>
                      <a:endParaRPr kumimoji="1" lang="ja-JP" altLang="en-US" dirty="0"/>
                    </a:p>
                  </a:txBody>
                  <a:tcPr/>
                </a:tc>
                <a:tc>
                  <a:txBody>
                    <a:bodyPr/>
                    <a:lstStyle/>
                    <a:p>
                      <a:pPr algn="r"/>
                      <a:r>
                        <a:rPr kumimoji="1" lang="en-US" altLang="ja-JP" dirty="0" smtClean="0"/>
                        <a:t>458366</a:t>
                      </a:r>
                      <a:endParaRPr kumimoji="1" lang="ja-JP" altLang="en-US" dirty="0"/>
                    </a:p>
                  </a:txBody>
                  <a:tcPr/>
                </a:tc>
                <a:tc>
                  <a:txBody>
                    <a:bodyPr/>
                    <a:lstStyle/>
                    <a:p>
                      <a:pPr algn="r"/>
                      <a:r>
                        <a:rPr kumimoji="1" lang="en-US" altLang="ja-JP" dirty="0" smtClean="0"/>
                        <a:t>144297</a:t>
                      </a:r>
                      <a:endParaRPr kumimoji="1" lang="ja-JP" altLang="en-US" dirty="0"/>
                    </a:p>
                  </a:txBody>
                  <a:tcPr/>
                </a:tc>
              </a:tr>
            </a:tbl>
          </a:graphicData>
        </a:graphic>
      </p:graphicFrame>
    </p:spTree>
    <p:extLst>
      <p:ext uri="{BB962C8B-B14F-4D97-AF65-F5344CB8AC3E}">
        <p14:creationId xmlns:p14="http://schemas.microsoft.com/office/powerpoint/2010/main" val="4336633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ライセンス名対応表 </a:t>
            </a:r>
            <a:endParaRPr lang="ja-JP" altLang="en-US" dirty="0"/>
          </a:p>
        </p:txBody>
      </p:sp>
      <p:sp>
        <p:nvSpPr>
          <p:cNvPr id="9" name="コンテンツ プレースホルダー 8"/>
          <p:cNvSpPr>
            <a:spLocks noGrp="1"/>
          </p:cNvSpPr>
          <p:nvPr>
            <p:ph idx="1"/>
          </p:nvPr>
        </p:nvSpPr>
        <p:spPr>
          <a:xfrm>
            <a:off x="457200" y="1600201"/>
            <a:ext cx="8229600" cy="1108719"/>
          </a:xfrm>
        </p:spPr>
        <p:txBody>
          <a:bodyPr/>
          <a:lstStyle/>
          <a:p>
            <a:pPr marL="0" indent="0">
              <a:buNone/>
            </a:pPr>
            <a:r>
              <a:rPr kumimoji="1" lang="en-US" altLang="ja-JP" dirty="0" smtClean="0"/>
              <a:t>Ninka</a:t>
            </a:r>
            <a:r>
              <a:rPr kumimoji="1" lang="ja-JP" altLang="en-US" dirty="0" smtClean="0"/>
              <a:t>のライセンス知識や，</a:t>
            </a:r>
            <a:r>
              <a:rPr lang="en-US" altLang="ja-JP" dirty="0" smtClean="0"/>
              <a:t>Fedora</a:t>
            </a:r>
            <a:r>
              <a:rPr lang="ja-JP" altLang="en-US" dirty="0" err="1" smtClean="0"/>
              <a:t>での</a:t>
            </a:r>
            <a:r>
              <a:rPr lang="ja-JP" altLang="en-US" dirty="0" smtClean="0"/>
              <a:t>ライセンス名の規則</a:t>
            </a:r>
            <a:r>
              <a:rPr lang="en-US" altLang="ja-JP" dirty="0" smtClean="0"/>
              <a:t>[13]</a:t>
            </a:r>
            <a:r>
              <a:rPr lang="ja-JP" altLang="en-US" dirty="0" smtClean="0"/>
              <a:t>から作成した．</a:t>
            </a:r>
            <a:endParaRPr kumimoji="1" lang="ja-JP" altLang="en-US" dirty="0"/>
          </a:p>
        </p:txBody>
      </p:sp>
      <p:sp>
        <p:nvSpPr>
          <p:cNvPr id="4" name="日付プレースホルダー 3"/>
          <p:cNvSpPr>
            <a:spLocks noGrp="1"/>
          </p:cNvSpPr>
          <p:nvPr>
            <p:ph type="dt" sz="half" idx="2"/>
          </p:nvPr>
        </p:nvSpPr>
        <p:spPr/>
        <p:txBody>
          <a:bodyPr/>
          <a:lstStyle/>
          <a:p>
            <a:r>
              <a:rPr lang="en-US" altLang="ja-JP" smtClean="0"/>
              <a:t>2013/1/11 SIGSS</a:t>
            </a:r>
            <a:endParaRPr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lang="ja-JP" altLang="en-US" smtClean="0"/>
              <a:pPr/>
              <a:t>18</a:t>
            </a:fld>
            <a:endParaRPr lang="ja-JP" altLang="en-US"/>
          </a:p>
        </p:txBody>
      </p:sp>
      <p:graphicFrame>
        <p:nvGraphicFramePr>
          <p:cNvPr id="6" name="表 5"/>
          <p:cNvGraphicFramePr>
            <a:graphicFrameLocks noGrp="1"/>
          </p:cNvGraphicFramePr>
          <p:nvPr>
            <p:extLst>
              <p:ext uri="{D42A27DB-BD31-4B8C-83A1-F6EECF244321}">
                <p14:modId xmlns:p14="http://schemas.microsoft.com/office/powerpoint/2010/main" val="3811547755"/>
              </p:ext>
            </p:extLst>
          </p:nvPr>
        </p:nvGraphicFramePr>
        <p:xfrm>
          <a:off x="1403648" y="2708920"/>
          <a:ext cx="5472608" cy="2966720"/>
        </p:xfrm>
        <a:graphic>
          <a:graphicData uri="http://schemas.openxmlformats.org/drawingml/2006/table">
            <a:tbl>
              <a:tblPr firstRow="1" bandRow="1">
                <a:tableStyleId>{5C22544A-7EE6-4342-B048-85BDC9FD1C3A}</a:tableStyleId>
              </a:tblPr>
              <a:tblGrid>
                <a:gridCol w="2952328"/>
                <a:gridCol w="2520280"/>
              </a:tblGrid>
              <a:tr h="370840">
                <a:tc>
                  <a:txBody>
                    <a:bodyPr/>
                    <a:lstStyle/>
                    <a:p>
                      <a:r>
                        <a:rPr kumimoji="1" lang="ja-JP" altLang="en-US" dirty="0" smtClean="0"/>
                        <a:t>パッケージでのライセンス名</a:t>
                      </a:r>
                      <a:endParaRPr kumimoji="1" lang="ja-JP" altLang="en-US" dirty="0"/>
                    </a:p>
                  </a:txBody>
                  <a:tcPr/>
                </a:tc>
                <a:tc>
                  <a:txBody>
                    <a:bodyPr/>
                    <a:lstStyle/>
                    <a:p>
                      <a:r>
                        <a:rPr kumimoji="1" lang="en-US" altLang="ja-JP" dirty="0" smtClean="0"/>
                        <a:t>Ninka</a:t>
                      </a:r>
                      <a:r>
                        <a:rPr kumimoji="1" lang="ja-JP" altLang="en-US" dirty="0" err="1" smtClean="0"/>
                        <a:t>での</a:t>
                      </a:r>
                      <a:r>
                        <a:rPr kumimoji="1" lang="ja-JP" altLang="en-US" dirty="0" smtClean="0"/>
                        <a:t>ライセンス名</a:t>
                      </a:r>
                      <a:endParaRPr kumimoji="1" lang="ja-JP" altLang="en-US" dirty="0"/>
                    </a:p>
                  </a:txBody>
                  <a:tcPr/>
                </a:tc>
              </a:tr>
              <a:tr h="370840">
                <a:tc>
                  <a:txBody>
                    <a:bodyPr/>
                    <a:lstStyle/>
                    <a:p>
                      <a:r>
                        <a:rPr kumimoji="1" lang="en-US" altLang="ja-JP" dirty="0" err="1" smtClean="0"/>
                        <a:t>ApacheSoftwareLicense</a:t>
                      </a:r>
                      <a:endParaRPr kumimoji="1" lang="ja-JP" altLang="en-US" dirty="0"/>
                    </a:p>
                  </a:txBody>
                  <a:tcPr/>
                </a:tc>
                <a:tc>
                  <a:txBody>
                    <a:bodyPr/>
                    <a:lstStyle/>
                    <a:p>
                      <a:r>
                        <a:rPr kumimoji="1" lang="en-US" altLang="ja-JP" dirty="0" smtClean="0"/>
                        <a:t>Apachev2</a:t>
                      </a:r>
                      <a:endParaRPr kumimoji="1" lang="ja-JP" altLang="en-US" dirty="0"/>
                    </a:p>
                  </a:txBody>
                  <a:tcPr/>
                </a:tc>
              </a:tr>
              <a:tr h="370840">
                <a:tc>
                  <a:txBody>
                    <a:bodyPr/>
                    <a:lstStyle/>
                    <a:p>
                      <a:r>
                        <a:rPr kumimoji="1" lang="en-US" altLang="ja-JP" dirty="0" smtClean="0"/>
                        <a:t>ASLv2</a:t>
                      </a:r>
                      <a:endParaRPr kumimoji="1" lang="ja-JP" altLang="en-US" dirty="0"/>
                    </a:p>
                  </a:txBody>
                  <a:tcPr/>
                </a:tc>
                <a:tc>
                  <a:txBody>
                    <a:bodyPr/>
                    <a:lstStyle/>
                    <a:p>
                      <a:r>
                        <a:rPr kumimoji="1" lang="en-US" altLang="ja-JP" dirty="0" smtClean="0"/>
                        <a:t>Apachev2</a:t>
                      </a:r>
                      <a:endParaRPr kumimoji="1" lang="ja-JP" altLang="en-US" dirty="0"/>
                    </a:p>
                  </a:txBody>
                  <a:tcPr/>
                </a:tc>
              </a:tr>
              <a:tr h="370840">
                <a:tc>
                  <a:txBody>
                    <a:bodyPr/>
                    <a:lstStyle/>
                    <a:p>
                      <a:r>
                        <a:rPr kumimoji="1" lang="en-US" altLang="ja-JP" dirty="0" err="1" smtClean="0"/>
                        <a:t>BSDwithadvertising</a:t>
                      </a:r>
                      <a:endParaRPr kumimoji="1" lang="ja-JP" altLang="en-US" dirty="0"/>
                    </a:p>
                  </a:txBody>
                  <a:tcPr/>
                </a:tc>
                <a:tc>
                  <a:txBody>
                    <a:bodyPr/>
                    <a:lstStyle/>
                    <a:p>
                      <a:r>
                        <a:rPr kumimoji="1" lang="en-US" altLang="ja-JP" dirty="0" smtClean="0"/>
                        <a:t>BSD4</a:t>
                      </a:r>
                      <a:endParaRPr kumimoji="1" lang="ja-JP" altLang="en-US" dirty="0"/>
                    </a:p>
                  </a:txBody>
                  <a:tcPr/>
                </a:tc>
              </a:tr>
              <a:tr h="370840">
                <a:tc>
                  <a:txBody>
                    <a:bodyPr/>
                    <a:lstStyle/>
                    <a:p>
                      <a:r>
                        <a:rPr kumimoji="1" lang="en-US" altLang="ja-JP" dirty="0" smtClean="0"/>
                        <a:t>BSD-compatible</a:t>
                      </a:r>
                      <a:endParaRPr kumimoji="1" lang="ja-JP" altLang="en-US" dirty="0"/>
                    </a:p>
                  </a:txBody>
                  <a:tcPr/>
                </a:tc>
                <a:tc>
                  <a:txBody>
                    <a:bodyPr/>
                    <a:lstStyle/>
                    <a:p>
                      <a:r>
                        <a:rPr kumimoji="1" lang="en-US" altLang="ja-JP" dirty="0" smtClean="0"/>
                        <a:t>BSD3</a:t>
                      </a:r>
                      <a:endParaRPr kumimoji="1" lang="ja-JP" altLang="en-US" dirty="0"/>
                    </a:p>
                  </a:txBody>
                  <a:tcPr/>
                </a:tc>
              </a:tr>
              <a:tr h="370840">
                <a:tc>
                  <a:txBody>
                    <a:bodyPr/>
                    <a:lstStyle/>
                    <a:p>
                      <a:r>
                        <a:rPr kumimoji="1" lang="en-US" altLang="ja-JP" dirty="0" smtClean="0"/>
                        <a:t>LGPLv2</a:t>
                      </a:r>
                      <a:endParaRPr kumimoji="1" lang="ja-JP" altLang="en-US" dirty="0"/>
                    </a:p>
                  </a:txBody>
                  <a:tcPr/>
                </a:tc>
                <a:tc>
                  <a:txBody>
                    <a:bodyPr/>
                    <a:lstStyle/>
                    <a:p>
                      <a:r>
                        <a:rPr kumimoji="1" lang="en-US" altLang="ja-JP" dirty="0" smtClean="0"/>
                        <a:t>LibraryGPLv2</a:t>
                      </a:r>
                      <a:endParaRPr kumimoji="1" lang="ja-JP" altLang="en-US" dirty="0"/>
                    </a:p>
                  </a:txBody>
                  <a:tcPr/>
                </a:tc>
              </a:tr>
              <a:tr h="370840">
                <a:tc>
                  <a:txBody>
                    <a:bodyPr/>
                    <a:lstStyle/>
                    <a:p>
                      <a:r>
                        <a:rPr kumimoji="1" lang="en-US" altLang="ja-JP" dirty="0" smtClean="0"/>
                        <a:t>LGPLv2.1</a:t>
                      </a:r>
                      <a:endParaRPr kumimoji="1" lang="ja-JP" altLang="en-US" dirty="0"/>
                    </a:p>
                  </a:txBody>
                  <a:tcPr/>
                </a:tc>
                <a:tc>
                  <a:txBody>
                    <a:bodyPr/>
                    <a:lstStyle/>
                    <a:p>
                      <a:r>
                        <a:rPr kumimoji="1" lang="en-US" altLang="ja-JP" dirty="0" smtClean="0"/>
                        <a:t>LesserGPLv2.1</a:t>
                      </a:r>
                      <a:endParaRPr kumimoji="1" lang="ja-JP" altLang="en-US" dirty="0"/>
                    </a:p>
                  </a:txBody>
                  <a:tcPr/>
                </a:tc>
              </a:tr>
              <a:tr h="370840">
                <a:tc>
                  <a:txBody>
                    <a:bodyPr/>
                    <a:lstStyle/>
                    <a:p>
                      <a:r>
                        <a:rPr kumimoji="1" lang="en-US" altLang="ja-JP" dirty="0" smtClean="0"/>
                        <a:t>ISC</a:t>
                      </a:r>
                      <a:endParaRPr kumimoji="1" lang="ja-JP" altLang="en-US" dirty="0"/>
                    </a:p>
                  </a:txBody>
                  <a:tcPr/>
                </a:tc>
                <a:tc>
                  <a:txBody>
                    <a:bodyPr/>
                    <a:lstStyle/>
                    <a:p>
                      <a:r>
                        <a:rPr kumimoji="1" lang="en-US" altLang="ja-JP" dirty="0" smtClean="0"/>
                        <a:t>BSD2</a:t>
                      </a:r>
                      <a:endParaRPr kumimoji="1" lang="ja-JP" altLang="en-US" dirty="0"/>
                    </a:p>
                  </a:txBody>
                  <a:tcPr/>
                </a:tc>
              </a:tr>
            </a:tbl>
          </a:graphicData>
        </a:graphic>
      </p:graphicFrame>
      <p:sp>
        <p:nvSpPr>
          <p:cNvPr id="10" name="テキスト ボックス 9"/>
          <p:cNvSpPr txBox="1"/>
          <p:nvPr/>
        </p:nvSpPr>
        <p:spPr>
          <a:xfrm>
            <a:off x="5436096" y="5805264"/>
            <a:ext cx="3102901" cy="646331"/>
          </a:xfrm>
          <a:prstGeom prst="rect">
            <a:avLst/>
          </a:prstGeom>
          <a:noFill/>
        </p:spPr>
        <p:txBody>
          <a:bodyPr wrap="none" rtlCol="0">
            <a:spAutoFit/>
          </a:bodyPr>
          <a:lstStyle/>
          <a:p>
            <a:r>
              <a:rPr kumimoji="1" lang="en-US" altLang="ja-JP" sz="1200" dirty="0" smtClean="0"/>
              <a:t>[13]</a:t>
            </a:r>
            <a:r>
              <a:rPr lang="en-US" altLang="ja-JP" sz="1200" dirty="0"/>
              <a:t> T. ’spot’ Callaway, </a:t>
            </a:r>
            <a:endParaRPr lang="en-US" altLang="ja-JP" sz="1200" dirty="0" smtClean="0"/>
          </a:p>
          <a:p>
            <a:r>
              <a:rPr lang="en-US" altLang="ja-JP" sz="1200" dirty="0" smtClean="0"/>
              <a:t>“</a:t>
            </a:r>
            <a:r>
              <a:rPr lang="en-US" altLang="ja-JP" sz="1200" dirty="0" err="1"/>
              <a:t>Licensing:main</a:t>
            </a:r>
            <a:r>
              <a:rPr lang="en-US" altLang="ja-JP" sz="1200" dirty="0"/>
              <a:t> - </a:t>
            </a:r>
            <a:r>
              <a:rPr lang="en-US" altLang="ja-JP" sz="1200" dirty="0" err="1"/>
              <a:t>fedoraproject</a:t>
            </a:r>
            <a:r>
              <a:rPr lang="en-US" altLang="ja-JP" sz="1200" dirty="0"/>
              <a:t>”.</a:t>
            </a:r>
          </a:p>
          <a:p>
            <a:r>
              <a:rPr lang="en-US" altLang="ja-JP" sz="1200" dirty="0"/>
              <a:t>https://fedoraproject.org/wiki/Licensing:Main.</a:t>
            </a:r>
            <a:endParaRPr kumimoji="1" lang="ja-JP" altLang="en-US" sz="1200" dirty="0"/>
          </a:p>
        </p:txBody>
      </p:sp>
    </p:spTree>
    <p:extLst>
      <p:ext uri="{BB962C8B-B14F-4D97-AF65-F5344CB8AC3E}">
        <p14:creationId xmlns:p14="http://schemas.microsoft.com/office/powerpoint/2010/main" val="380346810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包含関係のフィルタリング</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10</a:t>
            </a:r>
            <a:r>
              <a:rPr kumimoji="1" lang="ja-JP" altLang="en-US" dirty="0" smtClean="0"/>
              <a:t>パッケージ以上に登場する包含関係のみを</a:t>
            </a:r>
            <a:r>
              <a:rPr lang="ja-JP" altLang="en-US" dirty="0" smtClean="0"/>
              <a:t>残す</a:t>
            </a:r>
            <a:endParaRPr kumimoji="1" lang="en-US" altLang="ja-JP" dirty="0" smtClean="0"/>
          </a:p>
          <a:p>
            <a:pPr lvl="1"/>
            <a:r>
              <a:rPr lang="ja-JP" altLang="en-US" dirty="0"/>
              <a:t>利用</a:t>
            </a:r>
            <a:r>
              <a:rPr lang="ja-JP" altLang="en-US" dirty="0" smtClean="0"/>
              <a:t>できたパッケージの</a:t>
            </a:r>
            <a:r>
              <a:rPr lang="en-US" altLang="ja-JP" dirty="0" smtClean="0"/>
              <a:t>1%</a:t>
            </a:r>
          </a:p>
          <a:p>
            <a:r>
              <a:rPr lang="ja-JP" altLang="en-US" dirty="0"/>
              <a:t>ライセンス特定の結果</a:t>
            </a:r>
            <a:r>
              <a:rPr lang="ja-JP" altLang="en-US" dirty="0" smtClean="0"/>
              <a:t>や，ライセンス名の対応に誤りがあった場合の影響を減らすため</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19</a:t>
            </a:fld>
            <a:endParaRPr kumimoji="1" lang="ja-JP" altLang="en-US"/>
          </a:p>
        </p:txBody>
      </p:sp>
    </p:spTree>
    <p:extLst>
      <p:ext uri="{BB962C8B-B14F-4D97-AF65-F5344CB8AC3E}">
        <p14:creationId xmlns:p14="http://schemas.microsoft.com/office/powerpoint/2010/main" val="2341559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ソフトウェアの再利用</a:t>
            </a:r>
            <a:endParaRPr lang="ja-JP" altLang="en-US" dirty="0"/>
          </a:p>
        </p:txBody>
      </p:sp>
      <p:sp>
        <p:nvSpPr>
          <p:cNvPr id="3" name="コンテンツ プレースホルダー 2"/>
          <p:cNvSpPr>
            <a:spLocks noGrp="1"/>
          </p:cNvSpPr>
          <p:nvPr>
            <p:ph idx="1"/>
          </p:nvPr>
        </p:nvSpPr>
        <p:spPr/>
        <p:txBody>
          <a:bodyPr>
            <a:normAutofit/>
          </a:bodyPr>
          <a:lstStyle/>
          <a:p>
            <a:pPr marL="342900" lvl="1" indent="-342900">
              <a:buFont typeface="Arial" pitchFamily="34" charset="0"/>
              <a:buChar char="•"/>
            </a:pPr>
            <a:r>
              <a:rPr lang="ja-JP" altLang="en-US" dirty="0" smtClean="0"/>
              <a:t>既存のソフトウェアのライブラリ，ソースファイル，クラス，関数などを新たなソフトウェアの開発に利用すること．</a:t>
            </a:r>
            <a:endParaRPr lang="en-US" altLang="ja-JP" dirty="0" smtClean="0"/>
          </a:p>
          <a:p>
            <a:pPr marL="342900" lvl="1" indent="-342900">
              <a:buFont typeface="Arial" pitchFamily="34" charset="0"/>
              <a:buChar char="•"/>
            </a:pPr>
            <a:r>
              <a:rPr lang="ja-JP" altLang="en-US" dirty="0" smtClean="0"/>
              <a:t>ソフトウェアの生産性や品質の向上を目的とする．</a:t>
            </a:r>
            <a:endParaRPr lang="en-US" altLang="ja-JP" dirty="0" smtClean="0"/>
          </a:p>
          <a:p>
            <a:pPr marL="342900" lvl="1" indent="-342900">
              <a:buFont typeface="Arial" pitchFamily="34" charset="0"/>
              <a:buChar char="•"/>
            </a:pPr>
            <a:r>
              <a:rPr lang="ja-JP" altLang="en-US" dirty="0"/>
              <a:t>ウェブ上に多数</a:t>
            </a:r>
            <a:r>
              <a:rPr lang="ja-JP" altLang="en-US" dirty="0" smtClean="0"/>
              <a:t>のライブラリやソースファイルが公開されている．</a:t>
            </a:r>
            <a:endParaRPr lang="en-US" altLang="ja-JP" dirty="0" smtClean="0"/>
          </a:p>
        </p:txBody>
      </p:sp>
      <p:sp>
        <p:nvSpPr>
          <p:cNvPr id="4" name="日付プレースホルダー 3"/>
          <p:cNvSpPr>
            <a:spLocks noGrp="1"/>
          </p:cNvSpPr>
          <p:nvPr>
            <p:ph type="dt" sz="half" idx="2"/>
          </p:nvPr>
        </p:nvSpPr>
        <p:spPr/>
        <p:txBody>
          <a:bodyPr/>
          <a:lstStyle/>
          <a:p>
            <a:r>
              <a:rPr lang="en-US" altLang="ja-JP" smtClean="0"/>
              <a:t>2013/1/11 SIGSS</a:t>
            </a:r>
            <a:endParaRPr lang="ja-JP" altLang="en-US"/>
          </a:p>
        </p:txBody>
      </p:sp>
      <p:sp>
        <p:nvSpPr>
          <p:cNvPr id="6" name="スライド番号プレースホルダー 5"/>
          <p:cNvSpPr>
            <a:spLocks noGrp="1"/>
          </p:cNvSpPr>
          <p:nvPr>
            <p:ph type="sldNum" sz="quarter" idx="4"/>
          </p:nvPr>
        </p:nvSpPr>
        <p:spPr/>
        <p:txBody>
          <a:bodyPr/>
          <a:lstStyle/>
          <a:p>
            <a:fld id="{5CA14711-65C6-4101-AB61-4ABEAB1B9CA3}" type="slidenum">
              <a:rPr lang="ja-JP" altLang="en-US" smtClean="0"/>
              <a:pPr/>
              <a:t>2</a:t>
            </a:fld>
            <a:endParaRPr lang="ja-JP" altLang="en-US"/>
          </a:p>
        </p:txBody>
      </p:sp>
    </p:spTree>
    <p:extLst>
      <p:ext uri="{BB962C8B-B14F-4D97-AF65-F5344CB8AC3E}">
        <p14:creationId xmlns:p14="http://schemas.microsoft.com/office/powerpoint/2010/main" val="8795124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リサーチクエスチョン</a:t>
            </a:r>
            <a:endParaRPr lang="en-US" altLang="ja-JP" dirty="0" smtClean="0"/>
          </a:p>
          <a:p>
            <a:pPr marL="457200" lvl="1" indent="0">
              <a:buNone/>
            </a:pPr>
            <a:r>
              <a:rPr lang="en-US" altLang="ja-JP" dirty="0" smtClean="0"/>
              <a:t>RQ1</a:t>
            </a:r>
            <a:r>
              <a:rPr lang="en-US" altLang="ja-JP" dirty="0"/>
              <a:t>:</a:t>
            </a:r>
            <a:r>
              <a:rPr lang="ja-JP" altLang="en-US" dirty="0"/>
              <a:t>既存のソフトウェアから得られるライセンス間の包含関係はどの様なものであるか．</a:t>
            </a:r>
            <a:endParaRPr lang="en-US" altLang="ja-JP" dirty="0"/>
          </a:p>
          <a:p>
            <a:endParaRPr kumimoji="1" lang="en-US" altLang="ja-JP" dirty="0" smtClean="0"/>
          </a:p>
          <a:p>
            <a:pPr marL="0" indent="0">
              <a:buNone/>
            </a:pPr>
            <a:r>
              <a:rPr kumimoji="1" lang="ja-JP" altLang="en-US" dirty="0" smtClean="0"/>
              <a:t>アプローチ</a:t>
            </a:r>
            <a:endParaRPr kumimoji="1" lang="en-US" altLang="ja-JP" dirty="0" smtClean="0"/>
          </a:p>
          <a:p>
            <a:pPr marL="457200" lvl="1" indent="0">
              <a:buNone/>
            </a:pPr>
            <a:r>
              <a:rPr kumimoji="1" lang="ja-JP" altLang="en-US" dirty="0" smtClean="0"/>
              <a:t>抽出できた包含関係からグラフを作成</a:t>
            </a:r>
            <a:r>
              <a:rPr lang="ja-JP" altLang="en-US" dirty="0"/>
              <a:t>し</a:t>
            </a:r>
            <a:r>
              <a:rPr lang="ja-JP" altLang="en-US" dirty="0" smtClean="0"/>
              <a:t>，その特徴を確認する．</a:t>
            </a:r>
            <a:endParaRPr kumimoji="1" lang="en-US" altLang="ja-JP" dirty="0" smtClean="0"/>
          </a:p>
          <a:p>
            <a:endParaRPr lang="en-US" altLang="ja-JP" dirty="0"/>
          </a:p>
          <a:p>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20</a:t>
            </a:fld>
            <a:endParaRPr kumimoji="1" lang="ja-JP" altLang="en-US"/>
          </a:p>
        </p:txBody>
      </p:sp>
    </p:spTree>
    <p:extLst>
      <p:ext uri="{BB962C8B-B14F-4D97-AF65-F5344CB8AC3E}">
        <p14:creationId xmlns:p14="http://schemas.microsoft.com/office/powerpoint/2010/main" val="347396119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pic>
        <p:nvPicPr>
          <p:cNvPr id="1029" name="Picture 5" descr="C:\Users\y-manabe\Documents\Draft\2012_kbse_license\figures\10pkg.em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4" y="116632"/>
            <a:ext cx="9114451" cy="6192688"/>
          </a:xfrm>
          <a:prstGeom prst="rect">
            <a:avLst/>
          </a:prstGeom>
          <a:solidFill>
            <a:schemeClr val="bg1"/>
          </a:solidFill>
          <a:extLst/>
        </p:spPr>
      </p:pic>
      <p:sp>
        <p:nvSpPr>
          <p:cNvPr id="3" name="日付プレースホルダー 2"/>
          <p:cNvSpPr>
            <a:spLocks noGrp="1"/>
          </p:cNvSpPr>
          <p:nvPr>
            <p:ph type="dt" sz="half" idx="2"/>
          </p:nvPr>
        </p:nvSpPr>
        <p:spPr/>
        <p:txBody>
          <a:bodyPr/>
          <a:lstStyle/>
          <a:p>
            <a:r>
              <a:rPr kumimoji="1" lang="en-US" altLang="ja-JP" smtClean="0"/>
              <a:t>2013/1/11 SIGSS</a:t>
            </a:r>
            <a:endParaRPr kumimoji="1" lang="ja-JP" altLang="en-US"/>
          </a:p>
        </p:txBody>
      </p:sp>
      <p:sp>
        <p:nvSpPr>
          <p:cNvPr id="4" name="スライド番号プレースホルダー 3"/>
          <p:cNvSpPr>
            <a:spLocks noGrp="1"/>
          </p:cNvSpPr>
          <p:nvPr>
            <p:ph type="sldNum" sz="quarter" idx="4"/>
          </p:nvPr>
        </p:nvSpPr>
        <p:spPr/>
        <p:txBody>
          <a:bodyPr/>
          <a:lstStyle/>
          <a:p>
            <a:fld id="{0F67C303-A1FF-4B9A-90B6-8D9B8BA29E3D}" type="slidenum">
              <a:rPr kumimoji="1" lang="ja-JP" altLang="en-US" smtClean="0"/>
              <a:t>21</a:t>
            </a:fld>
            <a:endParaRPr kumimoji="1" lang="ja-JP" altLang="en-US"/>
          </a:p>
        </p:txBody>
      </p:sp>
    </p:spTree>
    <p:extLst>
      <p:ext uri="{BB962C8B-B14F-4D97-AF65-F5344CB8AC3E}">
        <p14:creationId xmlns:p14="http://schemas.microsoft.com/office/powerpoint/2010/main" val="64752418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RQ1 </a:t>
            </a:r>
            <a:r>
              <a:rPr kumimoji="1" lang="ja-JP" altLang="en-US" dirty="0" smtClean="0"/>
              <a:t>考察</a:t>
            </a:r>
            <a:endParaRPr kumimoji="1" lang="ja-JP" altLang="en-US" dirty="0"/>
          </a:p>
        </p:txBody>
      </p:sp>
      <p:sp>
        <p:nvSpPr>
          <p:cNvPr id="3" name="コンテンツ プレースホルダー 2"/>
          <p:cNvSpPr>
            <a:spLocks noGrp="1"/>
          </p:cNvSpPr>
          <p:nvPr>
            <p:ph idx="1"/>
          </p:nvPr>
        </p:nvSpPr>
        <p:spPr/>
        <p:txBody>
          <a:bodyPr>
            <a:normAutofit/>
          </a:bodyPr>
          <a:lstStyle/>
          <a:p>
            <a:r>
              <a:rPr kumimoji="1" lang="ja-JP" altLang="en-US" dirty="0" smtClean="0"/>
              <a:t>実際のソースパッケージから包含関係を抽出できている．</a:t>
            </a:r>
            <a:endParaRPr kumimoji="1" lang="en-US" altLang="ja-JP" dirty="0" smtClean="0"/>
          </a:p>
          <a:p>
            <a:r>
              <a:rPr lang="ja-JP" altLang="en-US" dirty="0"/>
              <a:t>包含関係間に</a:t>
            </a:r>
            <a:r>
              <a:rPr lang="ja-JP" altLang="en-US" dirty="0" smtClean="0"/>
              <a:t>おいて，連結している部分が多い．</a:t>
            </a:r>
            <a:endParaRPr lang="en-US" altLang="ja-JP" dirty="0" smtClean="0"/>
          </a:p>
          <a:p>
            <a:pPr marL="0" indent="0">
              <a:buNone/>
            </a:pPr>
            <a:r>
              <a:rPr kumimoji="1" lang="ja-JP" altLang="en-US" dirty="0" smtClean="0"/>
              <a:t>⇒既存のソフトウェアから得られた関係を用いて，再利用をした際のライセンス選択の支援が出来そう</a:t>
            </a:r>
            <a:endParaRPr kumimoji="1" lang="en-US" altLang="ja-JP" dirty="0" smtClean="0"/>
          </a:p>
          <a:p>
            <a:endParaRPr lang="en-US" altLang="ja-JP" dirty="0"/>
          </a:p>
          <a:p>
            <a:pPr marL="0" indent="0">
              <a:buNone/>
            </a:pPr>
            <a:r>
              <a:rPr kumimoji="1" lang="en-US" altLang="ja-JP" dirty="0" smtClean="0"/>
              <a:t>RQ1</a:t>
            </a:r>
            <a:r>
              <a:rPr kumimoji="1" lang="ja-JP" altLang="en-US" dirty="0" smtClean="0"/>
              <a:t>の結論</a:t>
            </a:r>
            <a:endParaRPr kumimoji="1" lang="en-US" altLang="ja-JP" dirty="0" smtClean="0"/>
          </a:p>
          <a:p>
            <a:r>
              <a:rPr lang="ja-JP" altLang="en-US" dirty="0"/>
              <a:t>実際のソースパッケージ</a:t>
            </a:r>
            <a:r>
              <a:rPr lang="ja-JP" altLang="en-US" dirty="0" smtClean="0"/>
              <a:t>から包含関係を抽出でき，再利用の際に利用できる可能性が高い．</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22</a:t>
            </a:fld>
            <a:endParaRPr kumimoji="1" lang="ja-JP" altLang="en-US"/>
          </a:p>
        </p:txBody>
      </p:sp>
    </p:spTree>
    <p:extLst>
      <p:ext uri="{BB962C8B-B14F-4D97-AF65-F5344CB8AC3E}">
        <p14:creationId xmlns:p14="http://schemas.microsoft.com/office/powerpoint/2010/main" val="124292383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smtClean="0"/>
              <a:t>RQ2</a:t>
            </a:r>
            <a:endParaRPr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リサーチクエスチョン</a:t>
            </a:r>
            <a:endParaRPr lang="en-US" altLang="ja-JP" dirty="0" smtClean="0"/>
          </a:p>
          <a:p>
            <a:pPr marL="457200" lvl="1" indent="0">
              <a:buNone/>
            </a:pPr>
            <a:r>
              <a:rPr lang="ja-JP" altLang="en-US" dirty="0" smtClean="0"/>
              <a:t>得られた包含関係から，ライセンス間の矛盾が起きうることを確認できるか</a:t>
            </a:r>
            <a:endParaRPr lang="en-US" altLang="ja-JP" dirty="0" smtClean="0"/>
          </a:p>
          <a:p>
            <a:pPr marL="457200" lvl="1" indent="0">
              <a:buNone/>
            </a:pPr>
            <a:endParaRPr lang="en-US" altLang="ja-JP" dirty="0"/>
          </a:p>
          <a:p>
            <a:pPr marL="0" indent="0">
              <a:buNone/>
            </a:pPr>
            <a:r>
              <a:rPr lang="ja-JP" altLang="en-US" dirty="0" smtClean="0"/>
              <a:t>アプローチ</a:t>
            </a:r>
            <a:endParaRPr lang="en-US" altLang="ja-JP" dirty="0"/>
          </a:p>
          <a:p>
            <a:pPr lvl="1"/>
            <a:r>
              <a:rPr lang="en-US" altLang="ja-JP" dirty="0" smtClean="0"/>
              <a:t>RQ1</a:t>
            </a:r>
            <a:r>
              <a:rPr lang="ja-JP" altLang="en-US" dirty="0" smtClean="0"/>
              <a:t>で作成したグラフにおけるライセンス間の到達可能性をワーシャル法</a:t>
            </a:r>
            <a:r>
              <a:rPr lang="en-US" altLang="ja-JP" dirty="0" smtClean="0"/>
              <a:t>[14]</a:t>
            </a:r>
            <a:r>
              <a:rPr lang="ja-JP" altLang="en-US" dirty="0" smtClean="0"/>
              <a:t>を用いて計算</a:t>
            </a:r>
            <a:r>
              <a:rPr lang="ja-JP" altLang="en-US" dirty="0"/>
              <a:t>した．</a:t>
            </a:r>
            <a:endParaRPr lang="ja-JP" altLang="en-US" dirty="0" smtClean="0"/>
          </a:p>
          <a:p>
            <a:endParaRPr lang="ja-JP" altLang="en-US" dirty="0"/>
          </a:p>
        </p:txBody>
      </p:sp>
      <p:sp>
        <p:nvSpPr>
          <p:cNvPr id="4" name="日付プレースホルダー 3"/>
          <p:cNvSpPr>
            <a:spLocks noGrp="1"/>
          </p:cNvSpPr>
          <p:nvPr>
            <p:ph type="dt" sz="half" idx="2"/>
          </p:nvPr>
        </p:nvSpPr>
        <p:spPr/>
        <p:txBody>
          <a:bodyPr/>
          <a:lstStyle/>
          <a:p>
            <a:r>
              <a:rPr lang="en-US" altLang="ja-JP" smtClean="0"/>
              <a:t>2013/1/11 SIGSS</a:t>
            </a:r>
            <a:endParaRPr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lang="ja-JP" altLang="en-US" smtClean="0"/>
              <a:pPr/>
              <a:t>23</a:t>
            </a:fld>
            <a:endParaRPr lang="ja-JP" altLang="en-US"/>
          </a:p>
        </p:txBody>
      </p:sp>
      <p:sp>
        <p:nvSpPr>
          <p:cNvPr id="6" name="テキスト ボックス 5"/>
          <p:cNvSpPr txBox="1"/>
          <p:nvPr/>
        </p:nvSpPr>
        <p:spPr>
          <a:xfrm>
            <a:off x="4905004" y="5690865"/>
            <a:ext cx="3851824" cy="461665"/>
          </a:xfrm>
          <a:prstGeom prst="rect">
            <a:avLst/>
          </a:prstGeom>
          <a:noFill/>
        </p:spPr>
        <p:txBody>
          <a:bodyPr wrap="none" rtlCol="0">
            <a:spAutoFit/>
          </a:bodyPr>
          <a:lstStyle/>
          <a:p>
            <a:r>
              <a:rPr kumimoji="1" lang="en-US" altLang="ja-JP" sz="1200" dirty="0" smtClean="0"/>
              <a:t>[14]</a:t>
            </a:r>
            <a:r>
              <a:rPr lang="en-US" altLang="ja-JP" sz="1200" dirty="0"/>
              <a:t> S. </a:t>
            </a:r>
            <a:r>
              <a:rPr lang="en-US" altLang="ja-JP" sz="1200" dirty="0" err="1"/>
              <a:t>Warshall</a:t>
            </a:r>
            <a:r>
              <a:rPr lang="en-US" altLang="ja-JP" sz="1200" dirty="0"/>
              <a:t>, “A theorem on </a:t>
            </a:r>
            <a:r>
              <a:rPr lang="en-US" altLang="ja-JP" sz="1200" dirty="0" err="1"/>
              <a:t>boolean</a:t>
            </a:r>
            <a:r>
              <a:rPr lang="en-US" altLang="ja-JP" sz="1200" dirty="0"/>
              <a:t> matrices,” J. ACM,</a:t>
            </a:r>
          </a:p>
          <a:p>
            <a:r>
              <a:rPr lang="nl-NL" altLang="ja-JP" sz="1200" dirty="0"/>
              <a:t>vol.9, no.1, pp.11–12, Jan. 1962.</a:t>
            </a:r>
            <a:endParaRPr kumimoji="1" lang="ja-JP" altLang="en-US" sz="1200" dirty="0"/>
          </a:p>
        </p:txBody>
      </p:sp>
    </p:spTree>
    <p:extLst>
      <p:ext uri="{BB962C8B-B14F-4D97-AF65-F5344CB8AC3E}">
        <p14:creationId xmlns:p14="http://schemas.microsoft.com/office/powerpoint/2010/main" val="15819060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ライセンス間の到達可能性</a:t>
            </a:r>
            <a:endParaRPr kumimoji="1" lang="ja-JP" altLang="en-US" dirty="0"/>
          </a:p>
        </p:txBody>
      </p:sp>
      <p:sp>
        <p:nvSpPr>
          <p:cNvPr id="3" name="日付プレースホルダー 2"/>
          <p:cNvSpPr>
            <a:spLocks noGrp="1"/>
          </p:cNvSpPr>
          <p:nvPr>
            <p:ph type="dt" sz="half" idx="2"/>
          </p:nvPr>
        </p:nvSpPr>
        <p:spPr/>
        <p:txBody>
          <a:bodyPr/>
          <a:lstStyle/>
          <a:p>
            <a:r>
              <a:rPr kumimoji="1" lang="en-US" altLang="ja-JP" dirty="0" smtClean="0"/>
              <a:t>2013/1/11 SIGSS</a:t>
            </a:r>
            <a:endParaRPr kumimoji="1" lang="ja-JP" altLang="en-US" dirty="0"/>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24</a:t>
            </a:fld>
            <a:endParaRPr kumimoji="1" lang="ja-JP" altLang="en-US"/>
          </a:p>
        </p:txBody>
      </p:sp>
      <p:graphicFrame>
        <p:nvGraphicFramePr>
          <p:cNvPr id="4" name="表 3"/>
          <p:cNvGraphicFramePr>
            <a:graphicFrameLocks noGrp="1"/>
          </p:cNvGraphicFramePr>
          <p:nvPr>
            <p:extLst>
              <p:ext uri="{D42A27DB-BD31-4B8C-83A1-F6EECF244321}">
                <p14:modId xmlns:p14="http://schemas.microsoft.com/office/powerpoint/2010/main" val="428241076"/>
              </p:ext>
            </p:extLst>
          </p:nvPr>
        </p:nvGraphicFramePr>
        <p:xfrm>
          <a:off x="683568" y="1340768"/>
          <a:ext cx="7776868" cy="5258869"/>
        </p:xfrm>
        <a:graphic>
          <a:graphicData uri="http://schemas.openxmlformats.org/drawingml/2006/table">
            <a:tbl>
              <a:tblPr firstRow="1" bandRow="1">
                <a:tableStyleId>{5940675A-B579-460E-94D1-54222C63F5DA}</a:tableStyleId>
              </a:tblPr>
              <a:tblGrid>
                <a:gridCol w="2070061"/>
                <a:gridCol w="482601"/>
                <a:gridCol w="431360"/>
                <a:gridCol w="431360"/>
                <a:gridCol w="431360"/>
                <a:gridCol w="431360"/>
                <a:gridCol w="431360"/>
                <a:gridCol w="431360"/>
                <a:gridCol w="431360"/>
                <a:gridCol w="431360"/>
                <a:gridCol w="431360"/>
                <a:gridCol w="431360"/>
                <a:gridCol w="431360"/>
                <a:gridCol w="479246"/>
              </a:tblGrid>
              <a:tr h="376393">
                <a:tc>
                  <a:txBody>
                    <a:bodyPr/>
                    <a:lstStyle/>
                    <a:p>
                      <a:endParaRPr kumimoji="1" lang="ja-JP" altLang="en-US" dirty="0"/>
                    </a:p>
                  </a:txBody>
                  <a:tcPr>
                    <a:solidFill>
                      <a:schemeClr val="bg1"/>
                    </a:solidFill>
                  </a:tcPr>
                </a:tc>
                <a:tc>
                  <a:txBody>
                    <a:bodyPr/>
                    <a:lstStyle/>
                    <a:p>
                      <a:r>
                        <a:rPr kumimoji="1" lang="en-US" altLang="ja-JP" dirty="0" smtClean="0"/>
                        <a:t>a</a:t>
                      </a:r>
                      <a:endParaRPr kumimoji="1" lang="ja-JP" altLang="en-US" dirty="0"/>
                    </a:p>
                  </a:txBody>
                  <a:tcPr>
                    <a:solidFill>
                      <a:schemeClr val="bg1"/>
                    </a:solidFill>
                  </a:tcPr>
                </a:tc>
                <a:tc>
                  <a:txBody>
                    <a:bodyPr/>
                    <a:lstStyle/>
                    <a:p>
                      <a:r>
                        <a:rPr kumimoji="1" lang="en-US" altLang="ja-JP" dirty="0" smtClean="0"/>
                        <a:t>b</a:t>
                      </a:r>
                      <a:endParaRPr kumimoji="1" lang="ja-JP" altLang="en-US" dirty="0"/>
                    </a:p>
                  </a:txBody>
                  <a:tcPr>
                    <a:solidFill>
                      <a:schemeClr val="bg1"/>
                    </a:solidFill>
                  </a:tcPr>
                </a:tc>
                <a:tc>
                  <a:txBody>
                    <a:bodyPr/>
                    <a:lstStyle/>
                    <a:p>
                      <a:r>
                        <a:rPr kumimoji="1" lang="en-US" altLang="ja-JP" dirty="0" smtClean="0"/>
                        <a:t>c</a:t>
                      </a:r>
                      <a:endParaRPr kumimoji="1" lang="ja-JP" altLang="en-US" dirty="0"/>
                    </a:p>
                  </a:txBody>
                  <a:tcPr>
                    <a:solidFill>
                      <a:schemeClr val="bg1"/>
                    </a:solidFill>
                  </a:tcPr>
                </a:tc>
                <a:tc>
                  <a:txBody>
                    <a:bodyPr/>
                    <a:lstStyle/>
                    <a:p>
                      <a:r>
                        <a:rPr kumimoji="1" lang="en-US" altLang="ja-JP" dirty="0" smtClean="0"/>
                        <a:t>d</a:t>
                      </a:r>
                      <a:endParaRPr kumimoji="1" lang="ja-JP" altLang="en-US" dirty="0"/>
                    </a:p>
                  </a:txBody>
                  <a:tcPr>
                    <a:solidFill>
                      <a:schemeClr val="bg1"/>
                    </a:solidFill>
                  </a:tcPr>
                </a:tc>
                <a:tc>
                  <a:txBody>
                    <a:bodyPr/>
                    <a:lstStyle/>
                    <a:p>
                      <a:r>
                        <a:rPr kumimoji="1" lang="en-US" altLang="ja-JP" dirty="0" smtClean="0"/>
                        <a:t>e</a:t>
                      </a:r>
                      <a:endParaRPr kumimoji="1" lang="ja-JP" altLang="en-US" dirty="0"/>
                    </a:p>
                  </a:txBody>
                  <a:tcPr>
                    <a:solidFill>
                      <a:schemeClr val="bg1"/>
                    </a:solidFill>
                  </a:tcPr>
                </a:tc>
                <a:tc>
                  <a:txBody>
                    <a:bodyPr/>
                    <a:lstStyle/>
                    <a:p>
                      <a:r>
                        <a:rPr kumimoji="1" lang="en-US" altLang="ja-JP" dirty="0" smtClean="0"/>
                        <a:t>f</a:t>
                      </a:r>
                      <a:endParaRPr kumimoji="1" lang="ja-JP" altLang="en-US" dirty="0"/>
                    </a:p>
                  </a:txBody>
                  <a:tcPr>
                    <a:solidFill>
                      <a:schemeClr val="bg1"/>
                    </a:solidFill>
                  </a:tcPr>
                </a:tc>
                <a:tc>
                  <a:txBody>
                    <a:bodyPr/>
                    <a:lstStyle/>
                    <a:p>
                      <a:r>
                        <a:rPr kumimoji="1" lang="en-US" altLang="ja-JP" dirty="0" smtClean="0"/>
                        <a:t>g</a:t>
                      </a:r>
                      <a:endParaRPr kumimoji="1" lang="ja-JP" altLang="en-US" dirty="0"/>
                    </a:p>
                  </a:txBody>
                  <a:tcPr>
                    <a:solidFill>
                      <a:schemeClr val="bg1"/>
                    </a:solidFill>
                  </a:tcPr>
                </a:tc>
                <a:tc>
                  <a:txBody>
                    <a:bodyPr/>
                    <a:lstStyle/>
                    <a:p>
                      <a:r>
                        <a:rPr kumimoji="1" lang="en-US" altLang="ja-JP" dirty="0" smtClean="0"/>
                        <a:t>h</a:t>
                      </a:r>
                      <a:endParaRPr kumimoji="1" lang="ja-JP" altLang="en-US" dirty="0"/>
                    </a:p>
                  </a:txBody>
                  <a:tcPr>
                    <a:solidFill>
                      <a:schemeClr val="bg1"/>
                    </a:solidFill>
                  </a:tcPr>
                </a:tc>
                <a:tc>
                  <a:txBody>
                    <a:bodyPr/>
                    <a:lstStyle/>
                    <a:p>
                      <a:r>
                        <a:rPr kumimoji="1" lang="en-US" altLang="ja-JP" dirty="0" err="1" smtClean="0"/>
                        <a:t>i</a:t>
                      </a:r>
                      <a:endParaRPr kumimoji="1" lang="ja-JP" altLang="en-US" dirty="0"/>
                    </a:p>
                  </a:txBody>
                  <a:tcPr>
                    <a:solidFill>
                      <a:schemeClr val="bg1"/>
                    </a:solidFill>
                  </a:tcPr>
                </a:tc>
                <a:tc>
                  <a:txBody>
                    <a:bodyPr/>
                    <a:lstStyle/>
                    <a:p>
                      <a:r>
                        <a:rPr kumimoji="1" lang="en-US" altLang="ja-JP" dirty="0" smtClean="0"/>
                        <a:t>j</a:t>
                      </a:r>
                      <a:endParaRPr kumimoji="1" lang="ja-JP" altLang="en-US" dirty="0"/>
                    </a:p>
                  </a:txBody>
                  <a:tcPr>
                    <a:solidFill>
                      <a:schemeClr val="bg1"/>
                    </a:solidFill>
                  </a:tcPr>
                </a:tc>
                <a:tc>
                  <a:txBody>
                    <a:bodyPr/>
                    <a:lstStyle/>
                    <a:p>
                      <a:r>
                        <a:rPr kumimoji="1" lang="en-US" altLang="ja-JP" dirty="0" smtClean="0"/>
                        <a:t>k</a:t>
                      </a:r>
                      <a:endParaRPr kumimoji="1" lang="ja-JP" altLang="en-US" dirty="0"/>
                    </a:p>
                  </a:txBody>
                  <a:tcPr>
                    <a:solidFill>
                      <a:schemeClr val="bg1"/>
                    </a:solidFill>
                  </a:tcPr>
                </a:tc>
                <a:tc>
                  <a:txBody>
                    <a:bodyPr/>
                    <a:lstStyle/>
                    <a:p>
                      <a:r>
                        <a:rPr kumimoji="1" lang="en-US" altLang="ja-JP" dirty="0" smtClean="0"/>
                        <a:t>l</a:t>
                      </a:r>
                      <a:endParaRPr kumimoji="1" lang="ja-JP" altLang="en-US" dirty="0"/>
                    </a:p>
                  </a:txBody>
                  <a:tcPr>
                    <a:solidFill>
                      <a:schemeClr val="bg1"/>
                    </a:solidFill>
                  </a:tcPr>
                </a:tc>
                <a:tc>
                  <a:txBody>
                    <a:bodyPr/>
                    <a:lstStyle/>
                    <a:p>
                      <a:r>
                        <a:rPr kumimoji="1" lang="en-US" altLang="ja-JP" dirty="0" smtClean="0"/>
                        <a:t>m</a:t>
                      </a:r>
                      <a:endParaRPr kumimoji="1" lang="ja-JP" altLang="en-US" dirty="0"/>
                    </a:p>
                  </a:txBody>
                  <a:tcPr>
                    <a:solidFill>
                      <a:schemeClr val="bg1"/>
                    </a:solidFill>
                  </a:tcPr>
                </a:tc>
              </a:tr>
              <a:tr h="376393">
                <a:tc>
                  <a:txBody>
                    <a:bodyPr/>
                    <a:lstStyle/>
                    <a:p>
                      <a:r>
                        <a:rPr kumimoji="1" lang="en-US" altLang="ja-JP" dirty="0" smtClean="0"/>
                        <a:t>a. BSD2</a:t>
                      </a:r>
                      <a:endParaRPr kumimoji="1" lang="ja-JP" altLang="en-US" dirty="0"/>
                    </a:p>
                  </a:txBody>
                  <a:tcPr>
                    <a:solidFill>
                      <a:schemeClr val="bg1"/>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dirty="0"/>
                    </a:p>
                  </a:txBody>
                  <a:tcPr/>
                </a:tc>
              </a:tr>
              <a:tr h="376393">
                <a:tc>
                  <a:txBody>
                    <a:bodyPr/>
                    <a:lstStyle/>
                    <a:p>
                      <a:r>
                        <a:rPr kumimoji="1" lang="en-US" altLang="ja-JP" dirty="0" smtClean="0"/>
                        <a:t>b. BSD3</a:t>
                      </a:r>
                      <a:endParaRPr kumimoji="1" lang="ja-JP" altLang="en-US" dirty="0"/>
                    </a:p>
                  </a:txBody>
                  <a:tcPr>
                    <a:solidFill>
                      <a:schemeClr val="bg1"/>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c. GPLv2</a:t>
                      </a:r>
                      <a:endParaRPr kumimoji="1" lang="ja-JP" altLang="en-US" dirty="0"/>
                    </a:p>
                  </a:txBody>
                  <a:tcPr>
                    <a:solidFill>
                      <a:schemeClr val="bg1"/>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d. GPLv3</a:t>
                      </a:r>
                      <a:endParaRPr kumimoji="1" lang="ja-JP" altLang="en-US" dirty="0"/>
                    </a:p>
                  </a:txBody>
                  <a:tcPr>
                    <a:solidFill>
                      <a:schemeClr val="bg1"/>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tc>
                <a:tc>
                  <a:txBody>
                    <a:bodyPr/>
                    <a:lstStyle/>
                    <a:p>
                      <a:endParaRPr kumimoji="1" lang="ja-JP" altLang="en-US" dirty="0"/>
                    </a:p>
                  </a:txBody>
                  <a:tcPr/>
                </a:tc>
              </a:tr>
              <a:tr h="376393">
                <a:tc>
                  <a:txBody>
                    <a:bodyPr/>
                    <a:lstStyle/>
                    <a:p>
                      <a:r>
                        <a:rPr kumimoji="1" lang="en-US" altLang="ja-JP" dirty="0" smtClean="0"/>
                        <a:t>e. GPLv3+</a:t>
                      </a:r>
                      <a:endParaRPr kumimoji="1" lang="ja-JP" altLang="en-US" dirty="0"/>
                    </a:p>
                  </a:txBody>
                  <a:tcPr>
                    <a:solidFill>
                      <a:schemeClr val="bg1"/>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f. LesserGPLv2+</a:t>
                      </a:r>
                      <a:endParaRPr kumimoji="1" lang="ja-JP" altLang="en-US" dirty="0"/>
                    </a:p>
                  </a:txBody>
                  <a:tcPr>
                    <a:solidFill>
                      <a:schemeClr val="bg1"/>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a:p>
                  </a:txBody>
                  <a:tcPr/>
                </a:tc>
              </a:tr>
              <a:tr h="376393">
                <a:tc>
                  <a:txBody>
                    <a:bodyPr/>
                    <a:lstStyle/>
                    <a:p>
                      <a:r>
                        <a:rPr kumimoji="1" lang="en-US" altLang="ja-JP" dirty="0" smtClean="0"/>
                        <a:t>g.LesserGPLv2.1</a:t>
                      </a:r>
                      <a:endParaRPr kumimoji="1" lang="ja-JP" altLang="en-US" dirty="0"/>
                    </a:p>
                  </a:txBody>
                  <a:tcPr>
                    <a:solidFill>
                      <a:schemeClr val="bg1"/>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dirty="0"/>
                    </a:p>
                  </a:txBody>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h. LesserGPLv2.1+</a:t>
                      </a:r>
                      <a:endParaRPr kumimoji="1" lang="ja-JP" altLang="en-US" dirty="0"/>
                    </a:p>
                  </a:txBody>
                  <a:tcPr>
                    <a:solidFill>
                      <a:schemeClr val="bg1"/>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dirty="0"/>
                    </a:p>
                  </a:txBody>
                  <a:tcPr/>
                </a:tc>
              </a:tr>
              <a:tr h="3763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en-US" altLang="ja-JP" dirty="0" err="1" smtClean="0"/>
                        <a:t>i</a:t>
                      </a:r>
                      <a:r>
                        <a:rPr kumimoji="1" lang="en-US" altLang="ja-JP" dirty="0" smtClean="0"/>
                        <a:t>. LesserGPLv3+</a:t>
                      </a:r>
                      <a:endParaRPr kumimoji="1" lang="ja-JP" altLang="en-US" dirty="0" smtClean="0"/>
                    </a:p>
                  </a:txBody>
                  <a:tcPr>
                    <a:solidFill>
                      <a:schemeClr val="bg1"/>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j. LibraryGPLv2</a:t>
                      </a:r>
                      <a:endParaRPr kumimoji="1" lang="ja-JP" altLang="en-US" dirty="0"/>
                    </a:p>
                  </a:txBody>
                  <a:tcPr>
                    <a:solidFill>
                      <a:schemeClr val="bg1"/>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r>
              <a:tr h="376393">
                <a:tc>
                  <a:txBody>
                    <a:bodyPr/>
                    <a:lstStyle/>
                    <a:p>
                      <a:r>
                        <a:rPr kumimoji="1" lang="en-US" altLang="ja-JP" dirty="0" smtClean="0"/>
                        <a:t>k.</a:t>
                      </a:r>
                      <a:r>
                        <a:rPr kumimoji="1" lang="en-US" altLang="ja-JP" baseline="0" dirty="0" smtClean="0"/>
                        <a:t> </a:t>
                      </a:r>
                      <a:r>
                        <a:rPr kumimoji="1" lang="en-US" altLang="ja-JP" dirty="0" smtClean="0"/>
                        <a:t>LibraryGPLv2+</a:t>
                      </a:r>
                      <a:endParaRPr kumimoji="1" lang="ja-JP" altLang="en-US" dirty="0"/>
                    </a:p>
                  </a:txBody>
                  <a:tcPr>
                    <a:solidFill>
                      <a:schemeClr val="bg1"/>
                    </a:solidFill>
                  </a:tcPr>
                </a:tc>
                <a:tc>
                  <a:txBody>
                    <a:bodyPr/>
                    <a:lstStyle/>
                    <a:p>
                      <a:endParaRPr kumimoji="1" lang="ja-JP" altLang="en-US" dirty="0"/>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a:p>
                  </a:txBody>
                  <a:tcPr/>
                </a:tc>
                <a:tc>
                  <a:txBody>
                    <a:bodyPr/>
                    <a:lstStyle/>
                    <a:p>
                      <a:endParaRPr kumimoji="1" lang="ja-JP" altLang="en-US" dirty="0"/>
                    </a:p>
                  </a:txBody>
                  <a:tcPr/>
                </a:tc>
              </a:tr>
              <a:tr h="307820">
                <a:tc>
                  <a:txBody>
                    <a:bodyPr/>
                    <a:lstStyle/>
                    <a:p>
                      <a:r>
                        <a:rPr kumimoji="1" lang="en-US" altLang="ja-JP" dirty="0" smtClean="0"/>
                        <a:t>l. MITX11noNotice</a:t>
                      </a:r>
                      <a:endParaRPr kumimoji="1" lang="ja-JP" altLang="en-US" dirty="0"/>
                    </a:p>
                  </a:txBody>
                  <a:tcPr>
                    <a:solidFill>
                      <a:schemeClr val="bg1"/>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r>
              <a:tr h="376393">
                <a:tc>
                  <a:txBody>
                    <a:bodyPr/>
                    <a:lstStyle/>
                    <a:p>
                      <a:r>
                        <a:rPr kumimoji="1" lang="en-US" altLang="ja-JP" dirty="0" smtClean="0"/>
                        <a:t>m. </a:t>
                      </a:r>
                      <a:r>
                        <a:rPr kumimoji="1" lang="en-US" altLang="ja-JP" dirty="0" err="1" smtClean="0"/>
                        <a:t>publicDomain</a:t>
                      </a:r>
                      <a:endParaRPr kumimoji="1" lang="ja-JP" altLang="en-US" dirty="0"/>
                    </a:p>
                  </a:txBody>
                  <a:tcPr>
                    <a:solidFill>
                      <a:schemeClr val="bg1"/>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solidFill>
                      <a:srgbClr val="FFC000"/>
                    </a:solidFill>
                  </a:tcPr>
                </a:tc>
                <a:tc>
                  <a:txBody>
                    <a:bodyPr/>
                    <a:lstStyle/>
                    <a:p>
                      <a:endParaRPr kumimoji="1" lang="ja-JP" altLang="en-US" dirty="0"/>
                    </a:p>
                  </a:txBody>
                  <a:tcPr/>
                </a:tc>
                <a:tc>
                  <a:txBody>
                    <a:bodyPr/>
                    <a:lstStyle/>
                    <a:p>
                      <a:endParaRPr kumimoji="1" lang="ja-JP" altLang="en-US" dirty="0"/>
                    </a:p>
                  </a:txBody>
                  <a:tcPr>
                    <a:solidFill>
                      <a:srgbClr val="FFC000"/>
                    </a:solidFill>
                  </a:tcPr>
                </a:tc>
              </a:tr>
            </a:tbl>
          </a:graphicData>
        </a:graphic>
      </p:graphicFrame>
    </p:spTree>
    <p:extLst>
      <p:ext uri="{BB962C8B-B14F-4D97-AF65-F5344CB8AC3E}">
        <p14:creationId xmlns:p14="http://schemas.microsoft.com/office/powerpoint/2010/main" val="144954844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en-US" altLang="ja-JP" dirty="0" smtClean="0"/>
              <a:t>RQ2</a:t>
            </a:r>
            <a:r>
              <a:rPr kumimoji="1" lang="ja-JP" altLang="en-US" dirty="0" smtClean="0"/>
              <a:t>　考察</a:t>
            </a:r>
            <a:endParaRPr kumimoji="1" lang="ja-JP" altLang="en-US" dirty="0"/>
          </a:p>
        </p:txBody>
      </p:sp>
      <p:sp>
        <p:nvSpPr>
          <p:cNvPr id="3" name="コンテンツ プレースホルダー 2"/>
          <p:cNvSpPr>
            <a:spLocks noGrp="1"/>
          </p:cNvSpPr>
          <p:nvPr>
            <p:ph idx="1"/>
          </p:nvPr>
        </p:nvSpPr>
        <p:spPr/>
        <p:txBody>
          <a:bodyPr/>
          <a:lstStyle/>
          <a:p>
            <a:r>
              <a:rPr lang="ja-JP" altLang="en-US" dirty="0"/>
              <a:t>任意のライセンス</a:t>
            </a:r>
            <a:r>
              <a:rPr lang="ja-JP" altLang="en-US" dirty="0" smtClean="0"/>
              <a:t>から到達可能なライセンスは存在しなかった．</a:t>
            </a:r>
            <a:endParaRPr lang="en-US" altLang="ja-JP" dirty="0" smtClean="0"/>
          </a:p>
          <a:p>
            <a:pPr marL="0" indent="0">
              <a:buNone/>
            </a:pPr>
            <a:r>
              <a:rPr kumimoji="1" lang="ja-JP" altLang="en-US" dirty="0" smtClean="0"/>
              <a:t>⇒使用したソースファイルやライブラリのライセンス次第ではどのライセンスを選んだとしても矛盾が生じる可能性がある．</a:t>
            </a:r>
            <a:endParaRPr kumimoji="1" lang="en-US" altLang="ja-JP" dirty="0" smtClean="0"/>
          </a:p>
          <a:p>
            <a:endParaRPr lang="en-US" altLang="ja-JP" dirty="0"/>
          </a:p>
          <a:p>
            <a:pPr marL="0" indent="0">
              <a:buNone/>
            </a:pPr>
            <a:r>
              <a:rPr kumimoji="1" lang="en-US" altLang="ja-JP" dirty="0" smtClean="0"/>
              <a:t>RQ2</a:t>
            </a:r>
            <a:r>
              <a:rPr kumimoji="1" lang="ja-JP" altLang="en-US" dirty="0" smtClean="0"/>
              <a:t>結論</a:t>
            </a:r>
            <a:endParaRPr kumimoji="1" lang="en-US" altLang="ja-JP" dirty="0" smtClean="0"/>
          </a:p>
          <a:p>
            <a:r>
              <a:rPr lang="ja-JP" altLang="en-US" dirty="0"/>
              <a:t>調べた範囲に</a:t>
            </a:r>
            <a:r>
              <a:rPr lang="ja-JP" altLang="en-US" dirty="0" smtClean="0"/>
              <a:t>おいては，ライセンスの矛盾が生じうる．</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25</a:t>
            </a:fld>
            <a:endParaRPr kumimoji="1" lang="ja-JP" altLang="en-US"/>
          </a:p>
        </p:txBody>
      </p:sp>
    </p:spTree>
    <p:extLst>
      <p:ext uri="{BB962C8B-B14F-4D97-AF65-F5344CB8AC3E}">
        <p14:creationId xmlns:p14="http://schemas.microsoft.com/office/powerpoint/2010/main" val="4027254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制限</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lang="ja-JP" altLang="en-US" dirty="0"/>
              <a:t>実際のソースファイル</a:t>
            </a:r>
            <a:r>
              <a:rPr lang="ja-JP" altLang="en-US" dirty="0" smtClean="0"/>
              <a:t>の利用方法は考慮していない</a:t>
            </a:r>
            <a:endParaRPr kumimoji="1" lang="en-US" altLang="ja-JP" dirty="0"/>
          </a:p>
          <a:p>
            <a:r>
              <a:rPr lang="en-US" altLang="ja-JP" dirty="0" smtClean="0"/>
              <a:t>SPEC</a:t>
            </a:r>
            <a:r>
              <a:rPr lang="ja-JP" altLang="en-US" dirty="0" smtClean="0"/>
              <a:t>ファイルに記載されたソースパッケージのライセンスや，</a:t>
            </a:r>
            <a:r>
              <a:rPr lang="en-US" altLang="ja-JP" dirty="0" err="1" smtClean="0"/>
              <a:t>Ninka</a:t>
            </a:r>
            <a:r>
              <a:rPr lang="ja-JP" altLang="en-US" dirty="0" smtClean="0"/>
              <a:t>の特定結果が誤っているかもしれない</a:t>
            </a:r>
            <a:endParaRPr lang="en-US" altLang="ja-JP" dirty="0"/>
          </a:p>
          <a:p>
            <a:pPr marL="0" indent="0">
              <a:buNone/>
            </a:pPr>
            <a:r>
              <a:rPr lang="ja-JP" altLang="en-US" dirty="0"/>
              <a:t>　</a:t>
            </a:r>
            <a:r>
              <a:rPr lang="ja-JP" altLang="en-US" dirty="0" smtClean="0"/>
              <a:t>　→実際</a:t>
            </a:r>
            <a:r>
              <a:rPr lang="ja-JP" altLang="en-US" dirty="0"/>
              <a:t>に</a:t>
            </a:r>
            <a:r>
              <a:rPr lang="ja-JP" altLang="en-US" dirty="0" smtClean="0"/>
              <a:t>は存在しない包含関係が現れるかもしれない．</a:t>
            </a:r>
            <a:endParaRPr lang="en-US" altLang="ja-JP" dirty="0" smtClean="0"/>
          </a:p>
          <a:p>
            <a:pPr marL="0" indent="0">
              <a:buNone/>
            </a:pPr>
            <a:endParaRPr lang="en-US" altLang="ja-JP" dirty="0" smtClean="0"/>
          </a:p>
          <a:p>
            <a:r>
              <a:rPr lang="ja-JP" altLang="en-US" dirty="0"/>
              <a:t>ソースパッケージに偏りがあるかもしれない</a:t>
            </a:r>
            <a:endParaRPr lang="en-US" altLang="ja-JP" dirty="0"/>
          </a:p>
          <a:p>
            <a:pPr marL="457200" lvl="1" indent="0">
              <a:buNone/>
            </a:pPr>
            <a:r>
              <a:rPr lang="ja-JP" altLang="en-US" dirty="0" smtClean="0"/>
              <a:t>→実際にはあるはずの包含</a:t>
            </a:r>
            <a:r>
              <a:rPr lang="ja-JP" altLang="en-US" dirty="0"/>
              <a:t>関係が現れていない可能性がある．</a:t>
            </a:r>
            <a:endParaRPr lang="en-US" altLang="ja-JP" dirty="0"/>
          </a:p>
          <a:p>
            <a:pPr marL="0" indent="0">
              <a:buNone/>
            </a:pP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26</a:t>
            </a:fld>
            <a:endParaRPr kumimoji="1" lang="ja-JP" altLang="en-US"/>
          </a:p>
        </p:txBody>
      </p:sp>
    </p:spTree>
    <p:extLst>
      <p:ext uri="{BB962C8B-B14F-4D97-AF65-F5344CB8AC3E}">
        <p14:creationId xmlns:p14="http://schemas.microsoft.com/office/powerpoint/2010/main" val="42932919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関連研究</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pPr marL="0" indent="0">
              <a:buNone/>
            </a:pPr>
            <a:r>
              <a:rPr kumimoji="1" lang="en-US" altLang="ja-JP" dirty="0" smtClean="0"/>
              <a:t>German</a:t>
            </a:r>
            <a:r>
              <a:rPr kumimoji="1" lang="ja-JP" altLang="en-US" dirty="0" smtClean="0"/>
              <a:t>ら</a:t>
            </a:r>
            <a:r>
              <a:rPr kumimoji="1" lang="en-US" altLang="ja-JP" dirty="0" smtClean="0"/>
              <a:t>[15]</a:t>
            </a:r>
          </a:p>
          <a:p>
            <a:r>
              <a:rPr lang="ja-JP" altLang="en-US" dirty="0" smtClean="0"/>
              <a:t>ソースパッケージにおけるライセンスの整合性</a:t>
            </a:r>
            <a:r>
              <a:rPr lang="ja-JP" altLang="en-US" dirty="0"/>
              <a:t>に</a:t>
            </a:r>
            <a:r>
              <a:rPr lang="ja-JP" altLang="en-US" dirty="0" smtClean="0"/>
              <a:t>ついて調査し，問題を指摘している</a:t>
            </a:r>
            <a:endParaRPr lang="en-US" altLang="ja-JP" dirty="0" smtClean="0"/>
          </a:p>
          <a:p>
            <a:pPr lvl="1"/>
            <a:r>
              <a:rPr lang="ja-JP" altLang="en-US" dirty="0"/>
              <a:t>パッケージの</a:t>
            </a:r>
            <a:r>
              <a:rPr lang="ja-JP" altLang="en-US" dirty="0" smtClean="0"/>
              <a:t>ライセンスがソースファイルのライセンスよりも古い</a:t>
            </a:r>
            <a:endParaRPr lang="en-US" altLang="ja-JP" dirty="0" smtClean="0"/>
          </a:p>
          <a:p>
            <a:pPr lvl="1"/>
            <a:r>
              <a:rPr lang="ja-JP" altLang="en-US" dirty="0"/>
              <a:t>ソースファイル</a:t>
            </a:r>
            <a:r>
              <a:rPr lang="ja-JP" altLang="en-US" dirty="0" smtClean="0"/>
              <a:t>のライセンス変更が反映されていない</a:t>
            </a:r>
            <a:endParaRPr lang="en-US" altLang="ja-JP" dirty="0" smtClean="0"/>
          </a:p>
          <a:p>
            <a:r>
              <a:rPr lang="ja-JP" altLang="en-US" dirty="0" smtClean="0"/>
              <a:t>本研究では，パッケージのライセンスとソースファイルのライセンス間の関係から導出できる推移的な関係に着目している</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27</a:t>
            </a:fld>
            <a:endParaRPr kumimoji="1" lang="ja-JP" altLang="en-US"/>
          </a:p>
        </p:txBody>
      </p:sp>
      <p:sp>
        <p:nvSpPr>
          <p:cNvPr id="6" name="テキスト ボックス 5"/>
          <p:cNvSpPr txBox="1"/>
          <p:nvPr/>
        </p:nvSpPr>
        <p:spPr>
          <a:xfrm>
            <a:off x="899592" y="5877799"/>
            <a:ext cx="8064896" cy="461665"/>
          </a:xfrm>
          <a:prstGeom prst="rect">
            <a:avLst/>
          </a:prstGeom>
          <a:noFill/>
        </p:spPr>
        <p:txBody>
          <a:bodyPr wrap="square" rtlCol="0">
            <a:spAutoFit/>
          </a:bodyPr>
          <a:lstStyle/>
          <a:p>
            <a:r>
              <a:rPr lang="en-US" altLang="ja-JP" sz="1200" dirty="0" smtClean="0"/>
              <a:t>[15]D.M</a:t>
            </a:r>
            <a:r>
              <a:rPr lang="en-US" altLang="ja-JP" sz="1200" dirty="0"/>
              <a:t>. German, M. Di </a:t>
            </a:r>
            <a:r>
              <a:rPr lang="en-US" altLang="ja-JP" sz="1200" dirty="0" err="1"/>
              <a:t>Penta</a:t>
            </a:r>
            <a:r>
              <a:rPr lang="en-US" altLang="ja-JP" sz="1200" dirty="0"/>
              <a:t>, and J. Davies, “</a:t>
            </a:r>
            <a:r>
              <a:rPr lang="en-US" altLang="ja-JP" sz="1200" dirty="0" smtClean="0"/>
              <a:t>Understanding and </a:t>
            </a:r>
            <a:r>
              <a:rPr lang="en-US" altLang="ja-JP" sz="1200" dirty="0"/>
              <a:t>auditing the licensing of open source software distributions,”</a:t>
            </a:r>
          </a:p>
          <a:p>
            <a:r>
              <a:rPr lang="en-US" altLang="ja-JP" sz="1200" dirty="0"/>
              <a:t>Proceedings of 18th IEEE International </a:t>
            </a:r>
            <a:r>
              <a:rPr lang="en-US" altLang="ja-JP" sz="1200" dirty="0" smtClean="0"/>
              <a:t>Conference </a:t>
            </a:r>
            <a:r>
              <a:rPr lang="pt-BR" altLang="ja-JP" sz="1200" dirty="0" smtClean="0"/>
              <a:t>on </a:t>
            </a:r>
            <a:r>
              <a:rPr lang="pt-BR" altLang="ja-JP" sz="1200" dirty="0"/>
              <a:t>Program Comprehension, pp.84–93, Braga, </a:t>
            </a:r>
            <a:r>
              <a:rPr lang="pt-BR" altLang="ja-JP" sz="1200" dirty="0" smtClean="0"/>
              <a:t>Portugal, </a:t>
            </a:r>
            <a:r>
              <a:rPr lang="en-US" altLang="ja-JP" sz="1200" dirty="0" smtClean="0"/>
              <a:t>2010. </a:t>
            </a:r>
            <a:endParaRPr kumimoji="1" lang="ja-JP" altLang="en-US" sz="1200" dirty="0"/>
          </a:p>
        </p:txBody>
      </p:sp>
    </p:spTree>
    <p:extLst>
      <p:ext uri="{BB962C8B-B14F-4D97-AF65-F5344CB8AC3E}">
        <p14:creationId xmlns:p14="http://schemas.microsoft.com/office/powerpoint/2010/main" val="222159347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まとめと今後の課題</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開発者のライセンス選択支援を目的に既存</a:t>
            </a:r>
            <a:r>
              <a:rPr lang="ja-JP" altLang="en-US" dirty="0"/>
              <a:t>のソースパッケージ</a:t>
            </a:r>
            <a:r>
              <a:rPr lang="ja-JP" altLang="en-US" dirty="0" smtClean="0"/>
              <a:t>から包含関係を抽出</a:t>
            </a:r>
            <a:endParaRPr lang="en-US" altLang="ja-JP" dirty="0" smtClean="0"/>
          </a:p>
          <a:p>
            <a:pPr lvl="1"/>
            <a:r>
              <a:rPr kumimoji="1" lang="ja-JP" altLang="en-US" dirty="0"/>
              <a:t>様々なライセンスに</a:t>
            </a:r>
            <a:r>
              <a:rPr kumimoji="1" lang="ja-JP" altLang="en-US" dirty="0" smtClean="0"/>
              <a:t>ついて包含関係を抽出できた</a:t>
            </a:r>
            <a:endParaRPr kumimoji="1" lang="en-US" altLang="ja-JP" dirty="0" smtClean="0"/>
          </a:p>
          <a:p>
            <a:pPr lvl="1"/>
            <a:r>
              <a:rPr lang="ja-JP" altLang="en-US" dirty="0" smtClean="0"/>
              <a:t>ライセンスが矛盾することを包含関係から見ることが出来た</a:t>
            </a:r>
            <a:endParaRPr lang="en-US" altLang="ja-JP" dirty="0" smtClean="0"/>
          </a:p>
          <a:p>
            <a:r>
              <a:rPr kumimoji="1" lang="ja-JP" altLang="en-US" dirty="0"/>
              <a:t>今後の</a:t>
            </a:r>
            <a:r>
              <a:rPr kumimoji="1" lang="ja-JP" altLang="en-US" dirty="0" smtClean="0"/>
              <a:t>課題</a:t>
            </a:r>
            <a:endParaRPr kumimoji="1" lang="en-US" altLang="ja-JP" dirty="0" smtClean="0"/>
          </a:p>
          <a:p>
            <a:pPr lvl="1"/>
            <a:r>
              <a:rPr kumimoji="1" lang="ja-JP" altLang="en-US" dirty="0" smtClean="0"/>
              <a:t>ソースファイルの利用状況の考慮</a:t>
            </a:r>
            <a:endParaRPr kumimoji="1" lang="en-US" altLang="ja-JP" dirty="0" smtClean="0"/>
          </a:p>
          <a:p>
            <a:pPr lvl="1"/>
            <a:r>
              <a:rPr lang="ja-JP" altLang="en-US" dirty="0"/>
              <a:t>各ライセンス</a:t>
            </a:r>
            <a:r>
              <a:rPr lang="ja-JP" altLang="en-US" dirty="0" smtClean="0"/>
              <a:t>の条項まで踏み込んだ包含関係の抽出</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28</a:t>
            </a:fld>
            <a:endParaRPr kumimoji="1" lang="ja-JP" altLang="en-US"/>
          </a:p>
        </p:txBody>
      </p:sp>
    </p:spTree>
    <p:extLst>
      <p:ext uri="{BB962C8B-B14F-4D97-AF65-F5344CB8AC3E}">
        <p14:creationId xmlns:p14="http://schemas.microsoft.com/office/powerpoint/2010/main" val="12632198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ソフトウェアライセンス（ライセンス</a:t>
            </a:r>
            <a:r>
              <a:rPr lang="en-US" altLang="ja-JP" dirty="0" smtClean="0"/>
              <a:t>)</a:t>
            </a:r>
            <a:endParaRPr lang="ja-JP" altLang="en-US" dirty="0"/>
          </a:p>
        </p:txBody>
      </p:sp>
      <p:sp>
        <p:nvSpPr>
          <p:cNvPr id="3" name="コンテンツ プレースホルダー 2"/>
          <p:cNvSpPr>
            <a:spLocks noGrp="1"/>
          </p:cNvSpPr>
          <p:nvPr>
            <p:ph idx="1"/>
          </p:nvPr>
        </p:nvSpPr>
        <p:spPr>
          <a:xfrm>
            <a:off x="457200" y="1600200"/>
            <a:ext cx="8363272" cy="4525963"/>
          </a:xfrm>
        </p:spPr>
        <p:txBody>
          <a:bodyPr>
            <a:normAutofit/>
          </a:bodyPr>
          <a:lstStyle/>
          <a:p>
            <a:r>
              <a:rPr lang="ja-JP" altLang="en-US" dirty="0" smtClean="0"/>
              <a:t>著作者が定めた，利用に関する許諾と許諾を得るための要求や義務</a:t>
            </a:r>
            <a:endParaRPr lang="en-US" altLang="ja-JP" dirty="0" smtClean="0"/>
          </a:p>
          <a:p>
            <a:pPr lvl="1"/>
            <a:r>
              <a:rPr lang="ja-JP" altLang="en-US" dirty="0" smtClean="0"/>
              <a:t>利用：複製，改変，再配布</a:t>
            </a:r>
            <a:endParaRPr lang="en-US" altLang="ja-JP" dirty="0" smtClean="0"/>
          </a:p>
          <a:p>
            <a:pPr marL="0" lvl="1" indent="0">
              <a:buNone/>
            </a:pPr>
            <a:r>
              <a:rPr lang="ja-JP" altLang="en-US" dirty="0"/>
              <a:t>　</a:t>
            </a:r>
            <a:r>
              <a:rPr lang="ja-JP" altLang="en-US" dirty="0" smtClean="0"/>
              <a:t>　（</a:t>
            </a:r>
            <a:r>
              <a:rPr lang="ja-JP" altLang="en-US" dirty="0"/>
              <a:t>例）</a:t>
            </a:r>
            <a:r>
              <a:rPr lang="en-US" altLang="ja-JP" dirty="0"/>
              <a:t>GNU General Public license version 3(GPLv3), </a:t>
            </a:r>
          </a:p>
          <a:p>
            <a:pPr marL="0" lvl="1" indent="0">
              <a:buNone/>
            </a:pPr>
            <a:r>
              <a:rPr lang="ja-JP" altLang="en-US" dirty="0" smtClean="0"/>
              <a:t>　　　　　</a:t>
            </a:r>
            <a:r>
              <a:rPr lang="en-US" altLang="ja-JP" dirty="0" smtClean="0"/>
              <a:t>BSD4</a:t>
            </a:r>
            <a:r>
              <a:rPr lang="ja-JP" altLang="en-US" dirty="0"/>
              <a:t>項ライセンス</a:t>
            </a:r>
            <a:r>
              <a:rPr lang="en-US" altLang="ja-JP" dirty="0"/>
              <a:t>(BSD4)</a:t>
            </a:r>
            <a:r>
              <a:rPr lang="ja-JP" altLang="en-US" dirty="0"/>
              <a:t>など</a:t>
            </a:r>
            <a:endParaRPr lang="en-US" altLang="ja-JP" dirty="0"/>
          </a:p>
          <a:p>
            <a:pPr lvl="1"/>
            <a:r>
              <a:rPr lang="ja-JP" altLang="en-US" dirty="0" smtClean="0"/>
              <a:t>ライセンスによって要求や義務が異なるため，利用範囲が異なる．</a:t>
            </a:r>
            <a:endParaRPr lang="en-US" altLang="ja-JP" dirty="0" smtClean="0"/>
          </a:p>
          <a:p>
            <a:r>
              <a:rPr lang="ja-JP" altLang="en-US" dirty="0" smtClean="0"/>
              <a:t>オープンソースソフトウェアの場合，指定されているライセンスに従えば利用することができる．</a:t>
            </a:r>
          </a:p>
        </p:txBody>
      </p:sp>
      <p:sp>
        <p:nvSpPr>
          <p:cNvPr id="6" name="日付プレースホルダー 5"/>
          <p:cNvSpPr>
            <a:spLocks noGrp="1"/>
          </p:cNvSpPr>
          <p:nvPr>
            <p:ph type="dt" sz="half" idx="2"/>
          </p:nvPr>
        </p:nvSpPr>
        <p:spPr/>
        <p:txBody>
          <a:bodyPr/>
          <a:lstStyle/>
          <a:p>
            <a:r>
              <a:rPr lang="en-US" altLang="ja-JP" smtClean="0"/>
              <a:t>2013/1/11 SIGSS</a:t>
            </a:r>
            <a:endParaRPr lang="ja-JP" altLang="en-US"/>
          </a:p>
        </p:txBody>
      </p:sp>
      <p:sp>
        <p:nvSpPr>
          <p:cNvPr id="5" name="スライド番号プレースホルダー 4"/>
          <p:cNvSpPr>
            <a:spLocks noGrp="1"/>
          </p:cNvSpPr>
          <p:nvPr>
            <p:ph type="sldNum" sz="quarter" idx="4"/>
          </p:nvPr>
        </p:nvSpPr>
        <p:spPr/>
        <p:txBody>
          <a:bodyPr/>
          <a:lstStyle/>
          <a:p>
            <a:fld id="{03740BF1-3498-4F36-BC12-C04CDFEF0125}" type="slidenum">
              <a:rPr lang="ja-JP" altLang="en-US" smtClean="0"/>
              <a:pPr/>
              <a:t>3</a:t>
            </a:fld>
            <a:endParaRPr lang="ja-JP" altLang="en-US"/>
          </a:p>
        </p:txBody>
      </p:sp>
    </p:spTree>
    <p:extLst>
      <p:ext uri="{BB962C8B-B14F-4D97-AF65-F5344CB8AC3E}">
        <p14:creationId xmlns:p14="http://schemas.microsoft.com/office/powerpoint/2010/main" val="30662340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smtClean="0"/>
              <a:t>ライセンスの選択問題</a:t>
            </a:r>
            <a:endParaRPr kumimoji="1" lang="ja-JP" altLang="en-US" dirty="0"/>
          </a:p>
        </p:txBody>
      </p:sp>
      <p:sp>
        <p:nvSpPr>
          <p:cNvPr id="3" name="コンテンツ プレースホルダー 2"/>
          <p:cNvSpPr>
            <a:spLocks noGrp="1"/>
          </p:cNvSpPr>
          <p:nvPr>
            <p:ph idx="1"/>
          </p:nvPr>
        </p:nvSpPr>
        <p:spPr>
          <a:xfrm>
            <a:off x="457200" y="1600201"/>
            <a:ext cx="8229600" cy="2116831"/>
          </a:xfrm>
        </p:spPr>
        <p:txBody>
          <a:bodyPr>
            <a:normAutofit fontScale="92500" lnSpcReduction="10000"/>
          </a:bodyPr>
          <a:lstStyle/>
          <a:p>
            <a:r>
              <a:rPr kumimoji="1" lang="ja-JP" altLang="en-US" dirty="0" smtClean="0"/>
              <a:t>ライセンスの異なる</a:t>
            </a:r>
            <a:r>
              <a:rPr lang="ja-JP" altLang="en-US" dirty="0"/>
              <a:t>複数のライブラリ</a:t>
            </a:r>
            <a:r>
              <a:rPr kumimoji="1" lang="ja-JP" altLang="en-US" dirty="0" smtClean="0"/>
              <a:t>やソースファイルを利用したとき，そのソフトウェアのライセンスは何にすべきか</a:t>
            </a:r>
            <a:r>
              <a:rPr lang="ja-JP" altLang="en-US" dirty="0"/>
              <a:t>．</a:t>
            </a:r>
            <a:endParaRPr kumimoji="1" lang="en-US" altLang="ja-JP" dirty="0" smtClean="0"/>
          </a:p>
          <a:p>
            <a:r>
              <a:rPr lang="ja-JP" altLang="en-US" dirty="0" smtClean="0"/>
              <a:t>制約：各ライブラリやソースファイル</a:t>
            </a:r>
            <a:r>
              <a:rPr lang="ja-JP" altLang="en-US" dirty="0"/>
              <a:t>の</a:t>
            </a:r>
            <a:r>
              <a:rPr lang="ja-JP" altLang="en-US" dirty="0" smtClean="0"/>
              <a:t>ライセンスを満たさないといけない．</a:t>
            </a:r>
            <a:endParaRPr lang="en-US" altLang="ja-JP" dirty="0" smtClean="0"/>
          </a:p>
          <a:p>
            <a:pPr marL="457200" lvl="1" indent="0">
              <a:buNone/>
            </a:pPr>
            <a:endParaRPr lang="en-US" altLang="ja-JP" dirty="0" smtClean="0"/>
          </a:p>
          <a:p>
            <a:pPr marL="0" indent="0">
              <a:buNone/>
            </a:pP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4</a:t>
            </a:fld>
            <a:endParaRPr kumimoji="1" lang="ja-JP" altLang="en-US"/>
          </a:p>
        </p:txBody>
      </p:sp>
      <p:sp>
        <p:nvSpPr>
          <p:cNvPr id="29" name="テキスト ボックス 28"/>
          <p:cNvSpPr txBox="1"/>
          <p:nvPr/>
        </p:nvSpPr>
        <p:spPr>
          <a:xfrm>
            <a:off x="611560" y="3501008"/>
            <a:ext cx="1521050" cy="369332"/>
          </a:xfrm>
          <a:prstGeom prst="rect">
            <a:avLst/>
          </a:prstGeom>
          <a:noFill/>
        </p:spPr>
        <p:txBody>
          <a:bodyPr wrap="square" rtlCol="0">
            <a:spAutoFit/>
          </a:bodyPr>
          <a:lstStyle/>
          <a:p>
            <a:r>
              <a:rPr kumimoji="1" lang="ja-JP" altLang="en-US" dirty="0" smtClean="0"/>
              <a:t>ソフトウェア</a:t>
            </a:r>
            <a:endParaRPr kumimoji="1" lang="ja-JP" altLang="en-US" dirty="0"/>
          </a:p>
        </p:txBody>
      </p:sp>
      <p:grpSp>
        <p:nvGrpSpPr>
          <p:cNvPr id="6" name="グループ化 5"/>
          <p:cNvGrpSpPr/>
          <p:nvPr/>
        </p:nvGrpSpPr>
        <p:grpSpPr>
          <a:xfrm>
            <a:off x="372948" y="3843813"/>
            <a:ext cx="5677654" cy="2376264"/>
            <a:chOff x="971600" y="3140968"/>
            <a:chExt cx="6984776" cy="3240361"/>
          </a:xfrm>
        </p:grpSpPr>
        <p:pic>
          <p:nvPicPr>
            <p:cNvPr id="8" name="Picture 2" descr="C:\Users\y-manabe\AppData\Local\Microsoft\Windows\Temporary Internet Files\Content.IE5\SOALDF0I\MC90038938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76395" y="3699034"/>
              <a:ext cx="719137" cy="941388"/>
            </a:xfrm>
            <a:prstGeom prst="rect">
              <a:avLst/>
            </a:prstGeom>
            <a:noFill/>
            <a:extLst>
              <a:ext uri="{909E8E84-426E-40DD-AFC4-6F175D3DCCD1}">
                <a14:hiddenFill xmlns:a14="http://schemas.microsoft.com/office/drawing/2010/main">
                  <a:solidFill>
                    <a:srgbClr val="FFFFFF"/>
                  </a:solidFill>
                </a14:hiddenFill>
              </a:ext>
            </a:extLst>
          </p:spPr>
        </p:pic>
        <p:sp>
          <p:nvSpPr>
            <p:cNvPr id="9" name="メモ 8"/>
            <p:cNvSpPr/>
            <p:nvPr/>
          </p:nvSpPr>
          <p:spPr>
            <a:xfrm>
              <a:off x="3718680" y="4134545"/>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メモ 9"/>
            <p:cNvSpPr/>
            <p:nvPr/>
          </p:nvSpPr>
          <p:spPr>
            <a:xfrm>
              <a:off x="3871080" y="4286945"/>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メモ 10"/>
            <p:cNvSpPr/>
            <p:nvPr/>
          </p:nvSpPr>
          <p:spPr>
            <a:xfrm>
              <a:off x="4023480" y="4439345"/>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メモ 11"/>
            <p:cNvSpPr/>
            <p:nvPr/>
          </p:nvSpPr>
          <p:spPr>
            <a:xfrm>
              <a:off x="4210058" y="4600799"/>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メモ 12"/>
            <p:cNvSpPr/>
            <p:nvPr/>
          </p:nvSpPr>
          <p:spPr>
            <a:xfrm>
              <a:off x="4362458" y="4753199"/>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メモ 13"/>
            <p:cNvSpPr/>
            <p:nvPr/>
          </p:nvSpPr>
          <p:spPr>
            <a:xfrm>
              <a:off x="4514858" y="4905599"/>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メモ 14"/>
            <p:cNvSpPr/>
            <p:nvPr/>
          </p:nvSpPr>
          <p:spPr>
            <a:xfrm>
              <a:off x="6202931" y="4335622"/>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メモ 15"/>
            <p:cNvSpPr/>
            <p:nvPr/>
          </p:nvSpPr>
          <p:spPr>
            <a:xfrm>
              <a:off x="6355331" y="4488022"/>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メモ 16"/>
            <p:cNvSpPr/>
            <p:nvPr/>
          </p:nvSpPr>
          <p:spPr>
            <a:xfrm>
              <a:off x="6507731" y="4640422"/>
              <a:ext cx="648072" cy="914400"/>
            </a:xfrm>
            <a:prstGeom prst="foldedCorner">
              <a:avLst/>
            </a:prstGeom>
            <a:solidFill>
              <a:schemeClr val="bg1"/>
            </a:solid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Picture 2" descr="C:\Users\y-manabe\AppData\Local\Microsoft\Windows\Temporary Internet Files\Content.IE5\SOALDF0I\MC90038938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1170" y="5057999"/>
              <a:ext cx="719137" cy="941388"/>
            </a:xfrm>
            <a:prstGeom prst="rect">
              <a:avLst/>
            </a:prstGeom>
            <a:noFill/>
            <a:extLst>
              <a:ext uri="{909E8E84-426E-40DD-AFC4-6F175D3DCCD1}">
                <a14:hiddenFill xmlns:a14="http://schemas.microsoft.com/office/drawing/2010/main">
                  <a:solidFill>
                    <a:srgbClr val="FFFFFF"/>
                  </a:solidFill>
                </a14:hiddenFill>
              </a:ext>
            </a:extLst>
          </p:spPr>
        </p:pic>
        <p:sp>
          <p:nvSpPr>
            <p:cNvPr id="19" name="右矢印 18"/>
            <p:cNvSpPr/>
            <p:nvPr/>
          </p:nvSpPr>
          <p:spPr>
            <a:xfrm>
              <a:off x="2627784" y="4199077"/>
              <a:ext cx="792088" cy="457200"/>
            </a:xfrm>
            <a:prstGeom prst="right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0" name="直線矢印コネクタ 19"/>
            <p:cNvCxnSpPr/>
            <p:nvPr/>
          </p:nvCxnSpPr>
          <p:spPr>
            <a:xfrm flipH="1">
              <a:off x="5269524" y="4792822"/>
              <a:ext cx="720080" cy="0"/>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1456867" y="3324891"/>
              <a:ext cx="1023037" cy="338554"/>
            </a:xfrm>
            <a:prstGeom prst="rect">
              <a:avLst/>
            </a:prstGeom>
            <a:noFill/>
          </p:spPr>
          <p:txBody>
            <a:bodyPr wrap="none" rtlCol="0">
              <a:spAutoFit/>
            </a:bodyPr>
            <a:lstStyle/>
            <a:p>
              <a:r>
                <a:rPr kumimoji="1" lang="ja-JP" altLang="en-US" sz="1600" dirty="0" smtClean="0"/>
                <a:t>ライブラリ</a:t>
              </a:r>
              <a:endParaRPr kumimoji="1" lang="ja-JP" altLang="en-US" sz="1600" dirty="0"/>
            </a:p>
          </p:txBody>
        </p:sp>
        <p:sp>
          <p:nvSpPr>
            <p:cNvPr id="22" name="テキスト ボックス 21"/>
            <p:cNvSpPr txBox="1"/>
            <p:nvPr/>
          </p:nvSpPr>
          <p:spPr>
            <a:xfrm>
              <a:off x="3578715" y="3371057"/>
              <a:ext cx="1537601" cy="584775"/>
            </a:xfrm>
            <a:prstGeom prst="rect">
              <a:avLst/>
            </a:prstGeom>
            <a:noFill/>
          </p:spPr>
          <p:txBody>
            <a:bodyPr wrap="none" rtlCol="0">
              <a:spAutoFit/>
            </a:bodyPr>
            <a:lstStyle/>
            <a:p>
              <a:r>
                <a:rPr kumimoji="1" lang="ja-JP" altLang="en-US" sz="1600" dirty="0" smtClean="0"/>
                <a:t>自分で開発した</a:t>
              </a:r>
              <a:endParaRPr kumimoji="1" lang="en-US" altLang="ja-JP" sz="1600" dirty="0" smtClean="0"/>
            </a:p>
            <a:p>
              <a:r>
                <a:rPr lang="ja-JP" altLang="en-US" sz="1600" dirty="0"/>
                <a:t>ソースファイル</a:t>
              </a:r>
              <a:endParaRPr kumimoji="1" lang="ja-JP" altLang="en-US" sz="1600" dirty="0"/>
            </a:p>
          </p:txBody>
        </p:sp>
        <p:sp>
          <p:nvSpPr>
            <p:cNvPr id="23" name="テキスト ボックス 22"/>
            <p:cNvSpPr txBox="1"/>
            <p:nvPr/>
          </p:nvSpPr>
          <p:spPr>
            <a:xfrm>
              <a:off x="5706238" y="3273901"/>
              <a:ext cx="2157817" cy="1133178"/>
            </a:xfrm>
            <a:prstGeom prst="rect">
              <a:avLst/>
            </a:prstGeom>
            <a:noFill/>
          </p:spPr>
          <p:txBody>
            <a:bodyPr wrap="none" rtlCol="0">
              <a:spAutoFit/>
            </a:bodyPr>
            <a:lstStyle/>
            <a:p>
              <a:r>
                <a:rPr kumimoji="1" lang="ja-JP" altLang="en-US" sz="1600" dirty="0" smtClean="0"/>
                <a:t>他プロジェクトから</a:t>
              </a:r>
              <a:endParaRPr kumimoji="1" lang="en-US" altLang="ja-JP" sz="1600" dirty="0" smtClean="0"/>
            </a:p>
            <a:p>
              <a:r>
                <a:rPr lang="ja-JP" altLang="en-US" sz="1600" dirty="0"/>
                <a:t>再利用</a:t>
              </a:r>
              <a:r>
                <a:rPr lang="ja-JP" altLang="en-US" sz="1600" dirty="0" smtClean="0"/>
                <a:t>した</a:t>
              </a:r>
              <a:endParaRPr lang="en-US" altLang="ja-JP" sz="1600" dirty="0" smtClean="0"/>
            </a:p>
            <a:p>
              <a:r>
                <a:rPr lang="ja-JP" altLang="en-US" sz="1600" dirty="0" smtClean="0"/>
                <a:t>ソースファイル</a:t>
              </a:r>
              <a:endParaRPr kumimoji="1" lang="ja-JP" altLang="en-US" sz="1600" dirty="0"/>
            </a:p>
          </p:txBody>
        </p:sp>
        <p:sp>
          <p:nvSpPr>
            <p:cNvPr id="24" name="角丸四角形 23"/>
            <p:cNvSpPr/>
            <p:nvPr/>
          </p:nvSpPr>
          <p:spPr>
            <a:xfrm>
              <a:off x="971600" y="3140968"/>
              <a:ext cx="6984776" cy="3240361"/>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012830" y="5805022"/>
              <a:ext cx="1061510" cy="369331"/>
            </a:xfrm>
            <a:prstGeom prst="rect">
              <a:avLst/>
            </a:prstGeom>
            <a:noFill/>
          </p:spPr>
          <p:txBody>
            <a:bodyPr wrap="none" rtlCol="0">
              <a:spAutoFit/>
            </a:bodyPr>
            <a:lstStyle/>
            <a:p>
              <a:r>
                <a:rPr kumimoji="1" lang="en-US" altLang="ja-JP" dirty="0" smtClean="0"/>
                <a:t>License A</a:t>
              </a:r>
              <a:endParaRPr kumimoji="1" lang="ja-JP" altLang="en-US" dirty="0"/>
            </a:p>
          </p:txBody>
        </p:sp>
        <p:sp>
          <p:nvSpPr>
            <p:cNvPr id="26" name="テキスト ボックス 25"/>
            <p:cNvSpPr txBox="1"/>
            <p:nvPr/>
          </p:nvSpPr>
          <p:spPr>
            <a:xfrm>
              <a:off x="1456867" y="4608156"/>
              <a:ext cx="1061509" cy="369332"/>
            </a:xfrm>
            <a:prstGeom prst="rect">
              <a:avLst/>
            </a:prstGeom>
            <a:noFill/>
          </p:spPr>
          <p:txBody>
            <a:bodyPr wrap="none" rtlCol="0">
              <a:spAutoFit/>
            </a:bodyPr>
            <a:lstStyle/>
            <a:p>
              <a:r>
                <a:rPr kumimoji="1" lang="en-US" altLang="ja-JP" dirty="0" smtClean="0"/>
                <a:t>License B</a:t>
              </a:r>
              <a:endParaRPr kumimoji="1" lang="ja-JP" altLang="en-US" dirty="0"/>
            </a:p>
          </p:txBody>
        </p:sp>
        <p:sp>
          <p:nvSpPr>
            <p:cNvPr id="27" name="テキスト ボックス 26"/>
            <p:cNvSpPr txBox="1"/>
            <p:nvPr/>
          </p:nvSpPr>
          <p:spPr>
            <a:xfrm>
              <a:off x="1483760" y="5910753"/>
              <a:ext cx="1051890" cy="369331"/>
            </a:xfrm>
            <a:prstGeom prst="rect">
              <a:avLst/>
            </a:prstGeom>
            <a:noFill/>
          </p:spPr>
          <p:txBody>
            <a:bodyPr wrap="none" rtlCol="0">
              <a:spAutoFit/>
            </a:bodyPr>
            <a:lstStyle/>
            <a:p>
              <a:r>
                <a:rPr kumimoji="1" lang="en-US" altLang="ja-JP" dirty="0" smtClean="0"/>
                <a:t>License C</a:t>
              </a:r>
              <a:endParaRPr kumimoji="1" lang="ja-JP" altLang="en-US" dirty="0"/>
            </a:p>
          </p:txBody>
        </p:sp>
        <p:sp>
          <p:nvSpPr>
            <p:cNvPr id="28" name="テキスト ボックス 27"/>
            <p:cNvSpPr txBox="1"/>
            <p:nvPr/>
          </p:nvSpPr>
          <p:spPr>
            <a:xfrm>
              <a:off x="6153421" y="5694835"/>
              <a:ext cx="1071127" cy="369332"/>
            </a:xfrm>
            <a:prstGeom prst="rect">
              <a:avLst/>
            </a:prstGeom>
            <a:noFill/>
          </p:spPr>
          <p:txBody>
            <a:bodyPr wrap="none" rtlCol="0">
              <a:spAutoFit/>
            </a:bodyPr>
            <a:lstStyle/>
            <a:p>
              <a:r>
                <a:rPr kumimoji="1" lang="en-US" altLang="ja-JP" dirty="0" smtClean="0"/>
                <a:t>License D</a:t>
              </a:r>
              <a:endParaRPr kumimoji="1" lang="ja-JP" altLang="en-US" dirty="0"/>
            </a:p>
          </p:txBody>
        </p:sp>
        <p:sp>
          <p:nvSpPr>
            <p:cNvPr id="30" name="テキスト ボックス 29"/>
            <p:cNvSpPr txBox="1"/>
            <p:nvPr/>
          </p:nvSpPr>
          <p:spPr>
            <a:xfrm>
              <a:off x="2612869" y="3831173"/>
              <a:ext cx="681597" cy="338554"/>
            </a:xfrm>
            <a:prstGeom prst="rect">
              <a:avLst/>
            </a:prstGeom>
            <a:noFill/>
          </p:spPr>
          <p:txBody>
            <a:bodyPr wrap="none" rtlCol="0">
              <a:spAutoFit/>
            </a:bodyPr>
            <a:lstStyle/>
            <a:p>
              <a:r>
                <a:rPr kumimoji="1" lang="ja-JP" altLang="en-US" sz="1600" dirty="0" smtClean="0"/>
                <a:t>リンク</a:t>
              </a:r>
              <a:endParaRPr kumimoji="1" lang="ja-JP" altLang="en-US" sz="1600" dirty="0"/>
            </a:p>
          </p:txBody>
        </p:sp>
        <p:sp>
          <p:nvSpPr>
            <p:cNvPr id="31" name="テキスト ボックス 30"/>
            <p:cNvSpPr txBox="1"/>
            <p:nvPr/>
          </p:nvSpPr>
          <p:spPr>
            <a:xfrm>
              <a:off x="5200584" y="4318744"/>
              <a:ext cx="800219" cy="338554"/>
            </a:xfrm>
            <a:prstGeom prst="rect">
              <a:avLst/>
            </a:prstGeom>
            <a:noFill/>
          </p:spPr>
          <p:txBody>
            <a:bodyPr wrap="none" rtlCol="0">
              <a:spAutoFit/>
            </a:bodyPr>
            <a:lstStyle/>
            <a:p>
              <a:r>
                <a:rPr kumimoji="1" lang="ja-JP" altLang="en-US" sz="1600" dirty="0" smtClean="0"/>
                <a:t>再利用</a:t>
              </a:r>
              <a:endParaRPr kumimoji="1" lang="ja-JP" altLang="en-US" sz="1600" dirty="0"/>
            </a:p>
          </p:txBody>
        </p:sp>
        <p:sp>
          <p:nvSpPr>
            <p:cNvPr id="32" name="右矢印 31"/>
            <p:cNvSpPr/>
            <p:nvPr/>
          </p:nvSpPr>
          <p:spPr>
            <a:xfrm>
              <a:off x="2634228" y="5353217"/>
              <a:ext cx="792088" cy="457200"/>
            </a:xfrm>
            <a:prstGeom prst="rightArrow">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テキスト ボックス 32"/>
            <p:cNvSpPr txBox="1"/>
            <p:nvPr/>
          </p:nvSpPr>
          <p:spPr>
            <a:xfrm>
              <a:off x="2683029" y="4977488"/>
              <a:ext cx="681597" cy="338554"/>
            </a:xfrm>
            <a:prstGeom prst="rect">
              <a:avLst/>
            </a:prstGeom>
            <a:noFill/>
          </p:spPr>
          <p:txBody>
            <a:bodyPr wrap="none" rtlCol="0">
              <a:spAutoFit/>
            </a:bodyPr>
            <a:lstStyle/>
            <a:p>
              <a:r>
                <a:rPr kumimoji="1" lang="ja-JP" altLang="en-US" sz="1600" dirty="0" smtClean="0"/>
                <a:t>リンク</a:t>
              </a:r>
              <a:endParaRPr kumimoji="1" lang="ja-JP" altLang="en-US" sz="1600" dirty="0"/>
            </a:p>
          </p:txBody>
        </p:sp>
      </p:grpSp>
      <p:sp>
        <p:nvSpPr>
          <p:cNvPr id="34" name="四角形吹き出し 33"/>
          <p:cNvSpPr/>
          <p:nvPr/>
        </p:nvSpPr>
        <p:spPr>
          <a:xfrm>
            <a:off x="6123618" y="3787807"/>
            <a:ext cx="2902582" cy="1327204"/>
          </a:xfrm>
          <a:prstGeom prst="wedgeRectCallout">
            <a:avLst>
              <a:gd name="adj1" fmla="val -49364"/>
              <a:gd name="adj2" fmla="val 99040"/>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この</a:t>
            </a:r>
            <a:r>
              <a:rPr lang="ja-JP" altLang="en-US" dirty="0" smtClean="0">
                <a:solidFill>
                  <a:schemeClr val="tx1"/>
                </a:solidFill>
              </a:rPr>
              <a:t>ソフトウェアの</a:t>
            </a:r>
            <a:endParaRPr lang="en-US" altLang="ja-JP" dirty="0" smtClean="0">
              <a:solidFill>
                <a:schemeClr val="tx1"/>
              </a:solidFill>
            </a:endParaRPr>
          </a:p>
          <a:p>
            <a:pPr algn="ctr"/>
            <a:r>
              <a:rPr lang="ja-JP" altLang="en-US" dirty="0" smtClean="0">
                <a:solidFill>
                  <a:schemeClr val="tx1"/>
                </a:solidFill>
              </a:rPr>
              <a:t>ライセンスは</a:t>
            </a:r>
            <a:r>
              <a:rPr lang="en-US" altLang="ja-JP" dirty="0" smtClean="0">
                <a:solidFill>
                  <a:schemeClr val="tx1"/>
                </a:solidFill>
              </a:rPr>
              <a:t/>
            </a:r>
            <a:br>
              <a:rPr lang="en-US" altLang="ja-JP" dirty="0" smtClean="0">
                <a:solidFill>
                  <a:schemeClr val="tx1"/>
                </a:solidFill>
              </a:rPr>
            </a:br>
            <a:r>
              <a:rPr lang="ja-JP" altLang="en-US" dirty="0" smtClean="0">
                <a:solidFill>
                  <a:schemeClr val="tx1"/>
                </a:solidFill>
              </a:rPr>
              <a:t>何にすれば</a:t>
            </a:r>
            <a:endParaRPr lang="en-US" altLang="ja-JP" dirty="0" smtClean="0">
              <a:solidFill>
                <a:schemeClr val="tx1"/>
              </a:solidFill>
            </a:endParaRPr>
          </a:p>
          <a:p>
            <a:pPr algn="ctr"/>
            <a:r>
              <a:rPr lang="en-US" altLang="ja-JP" dirty="0" smtClean="0">
                <a:solidFill>
                  <a:schemeClr val="tx1"/>
                </a:solidFill>
              </a:rPr>
              <a:t>License A,B,C,D</a:t>
            </a:r>
            <a:r>
              <a:rPr lang="ja-JP" altLang="en-US" dirty="0" smtClean="0">
                <a:solidFill>
                  <a:schemeClr val="tx1"/>
                </a:solidFill>
              </a:rPr>
              <a:t>を満たせるか．</a:t>
            </a:r>
            <a:endParaRPr kumimoji="1" lang="ja-JP" altLang="en-US" dirty="0">
              <a:solidFill>
                <a:schemeClr val="tx1"/>
              </a:solidFill>
            </a:endParaRPr>
          </a:p>
        </p:txBody>
      </p:sp>
    </p:spTree>
    <p:extLst>
      <p:ext uri="{BB962C8B-B14F-4D97-AF65-F5344CB8AC3E}">
        <p14:creationId xmlns:p14="http://schemas.microsoft.com/office/powerpoint/2010/main" val="8273106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課題</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r>
              <a:rPr lang="ja-JP" altLang="en-US" dirty="0"/>
              <a:t>開発者にとって，各ライセンスを理解し，それを満たせるライセンス</a:t>
            </a:r>
            <a:r>
              <a:rPr lang="ja-JP" altLang="en-US" dirty="0" smtClean="0"/>
              <a:t>を選択することは</a:t>
            </a:r>
            <a:r>
              <a:rPr lang="ja-JP" altLang="en-US" dirty="0"/>
              <a:t>手間が</a:t>
            </a:r>
            <a:r>
              <a:rPr lang="ja-JP" altLang="en-US" dirty="0" smtClean="0"/>
              <a:t>大きい．</a:t>
            </a:r>
            <a:endParaRPr lang="en-US" altLang="ja-JP" dirty="0" smtClean="0"/>
          </a:p>
          <a:p>
            <a:endParaRPr lang="en-US" altLang="ja-JP" dirty="0" smtClean="0"/>
          </a:p>
          <a:p>
            <a:r>
              <a:rPr lang="ja-JP" altLang="en-US" dirty="0"/>
              <a:t>ライセンスの種類が多いこと</a:t>
            </a:r>
            <a:endParaRPr lang="en-US" altLang="ja-JP" dirty="0" smtClean="0"/>
          </a:p>
          <a:p>
            <a:pPr lvl="1"/>
            <a:r>
              <a:rPr lang="en-US" altLang="ja-JP" dirty="0" smtClean="0"/>
              <a:t>Open </a:t>
            </a:r>
            <a:r>
              <a:rPr lang="en-US" altLang="ja-JP" dirty="0"/>
              <a:t>Source Initiative</a:t>
            </a:r>
            <a:r>
              <a:rPr lang="ja-JP" altLang="en-US" dirty="0"/>
              <a:t>が</a:t>
            </a:r>
            <a:r>
              <a:rPr lang="ja-JP" altLang="en-US" dirty="0" smtClean="0"/>
              <a:t>承認</a:t>
            </a:r>
            <a:r>
              <a:rPr lang="ja-JP" altLang="en-US" dirty="0"/>
              <a:t>している</a:t>
            </a:r>
            <a:r>
              <a:rPr lang="ja-JP" altLang="en-US" dirty="0" smtClean="0"/>
              <a:t>オープンソースライセンスは</a:t>
            </a:r>
            <a:r>
              <a:rPr lang="en-US" altLang="ja-JP" dirty="0" smtClean="0"/>
              <a:t>69</a:t>
            </a:r>
            <a:r>
              <a:rPr lang="ja-JP" altLang="en-US" dirty="0" smtClean="0"/>
              <a:t>種</a:t>
            </a:r>
            <a:r>
              <a:rPr lang="ja-JP" altLang="en-US" dirty="0"/>
              <a:t>（</a:t>
            </a:r>
            <a:r>
              <a:rPr lang="en-US" altLang="ja-JP" dirty="0" smtClean="0"/>
              <a:t>2012/11/17</a:t>
            </a:r>
            <a:r>
              <a:rPr lang="ja-JP" altLang="en-US" dirty="0"/>
              <a:t>現在</a:t>
            </a:r>
            <a:r>
              <a:rPr lang="en-US" altLang="ja-JP" dirty="0" smtClean="0"/>
              <a:t>)</a:t>
            </a:r>
          </a:p>
          <a:p>
            <a:pPr lvl="1"/>
            <a:r>
              <a:rPr lang="en-US" altLang="ja-JP" dirty="0" err="1" smtClean="0"/>
              <a:t>BlackDuck</a:t>
            </a:r>
            <a:r>
              <a:rPr lang="en-US" altLang="ja-JP" dirty="0" smtClean="0"/>
              <a:t> Knowledgebase</a:t>
            </a:r>
            <a:r>
              <a:rPr lang="ja-JP" altLang="en-US" dirty="0" smtClean="0"/>
              <a:t>では</a:t>
            </a:r>
            <a:r>
              <a:rPr lang="en-US" altLang="ja-JP" dirty="0" smtClean="0"/>
              <a:t>2200</a:t>
            </a:r>
            <a:r>
              <a:rPr lang="ja-JP" altLang="en-US" dirty="0" smtClean="0"/>
              <a:t>種以上としている．</a:t>
            </a:r>
            <a:endParaRPr lang="en-US" altLang="ja-JP" dirty="0"/>
          </a:p>
          <a:p>
            <a:r>
              <a:rPr kumimoji="1" lang="ja-JP" altLang="en-US" dirty="0" smtClean="0"/>
              <a:t>ライセンスが契約文書であること</a:t>
            </a:r>
            <a:endParaRPr kumimoji="1" lang="en-US" altLang="ja-JP" dirty="0" smtClean="0"/>
          </a:p>
          <a:p>
            <a:pPr lvl="1"/>
            <a:r>
              <a:rPr lang="ja-JP" altLang="en-US" dirty="0"/>
              <a:t>開発者にとって</a:t>
            </a:r>
            <a:r>
              <a:rPr lang="ja-JP" altLang="en-US" dirty="0" smtClean="0"/>
              <a:t>は読みにくい．</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5</a:t>
            </a:fld>
            <a:endParaRPr kumimoji="1" lang="ja-JP" altLang="en-US"/>
          </a:p>
        </p:txBody>
      </p:sp>
    </p:spTree>
    <p:extLst>
      <p:ext uri="{BB962C8B-B14F-4D97-AF65-F5344CB8AC3E}">
        <p14:creationId xmlns:p14="http://schemas.microsoft.com/office/powerpoint/2010/main" val="20520802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既存</a:t>
            </a:r>
            <a:r>
              <a:rPr lang="ja-JP" altLang="en-US" dirty="0" smtClean="0"/>
              <a:t>のソフトウェアの例</a:t>
            </a:r>
            <a:endParaRPr kumimoji="1" lang="ja-JP" altLang="en-US" dirty="0"/>
          </a:p>
        </p:txBody>
      </p:sp>
      <p:sp>
        <p:nvSpPr>
          <p:cNvPr id="3" name="コンテンツ プレースホルダー 2"/>
          <p:cNvSpPr>
            <a:spLocks noGrp="1"/>
          </p:cNvSpPr>
          <p:nvPr>
            <p:ph idx="1"/>
          </p:nvPr>
        </p:nvSpPr>
        <p:spPr/>
        <p:txBody>
          <a:bodyPr/>
          <a:lstStyle/>
          <a:p>
            <a:pPr marL="0" indent="0">
              <a:buNone/>
            </a:pPr>
            <a:r>
              <a:rPr kumimoji="1" lang="en-US" altLang="ja-JP" dirty="0" err="1" smtClean="0"/>
              <a:t>Scacchi</a:t>
            </a:r>
            <a:r>
              <a:rPr kumimoji="1" lang="ja-JP" altLang="en-US" dirty="0" smtClean="0"/>
              <a:t>ら</a:t>
            </a:r>
            <a:r>
              <a:rPr kumimoji="1" lang="en-US" altLang="ja-JP" dirty="0" smtClean="0"/>
              <a:t>[5]</a:t>
            </a:r>
            <a:r>
              <a:rPr kumimoji="1" lang="ja-JP" altLang="en-US" dirty="0" smtClean="0"/>
              <a:t>による</a:t>
            </a:r>
            <a:r>
              <a:rPr kumimoji="1" lang="en-US" altLang="ja-JP" dirty="0" smtClean="0"/>
              <a:t>Google Chrome</a:t>
            </a:r>
            <a:r>
              <a:rPr kumimoji="1" lang="ja-JP" altLang="en-US" dirty="0" smtClean="0"/>
              <a:t>の調査</a:t>
            </a:r>
            <a:endParaRPr lang="en-US" altLang="ja-JP" dirty="0"/>
          </a:p>
          <a:p>
            <a:pPr lvl="1"/>
            <a:r>
              <a:rPr lang="en-US" altLang="ja-JP" dirty="0" smtClean="0"/>
              <a:t>27</a:t>
            </a:r>
            <a:r>
              <a:rPr lang="ja-JP" altLang="en-US" dirty="0" smtClean="0"/>
              <a:t>種の外部コンポーネント</a:t>
            </a:r>
            <a:endParaRPr lang="en-US" altLang="ja-JP" dirty="0" smtClean="0"/>
          </a:p>
          <a:p>
            <a:pPr marL="914400" lvl="2" indent="0">
              <a:buNone/>
            </a:pPr>
            <a:r>
              <a:rPr lang="en-US" altLang="ja-JP" dirty="0" err="1" smtClean="0"/>
              <a:t>bsddiff</a:t>
            </a:r>
            <a:r>
              <a:rPr lang="en-US" altLang="ja-JP" dirty="0" smtClean="0"/>
              <a:t>, </a:t>
            </a:r>
            <a:r>
              <a:rPr lang="en-US" altLang="ja-JP" dirty="0" err="1" smtClean="0"/>
              <a:t>ffmpeg</a:t>
            </a:r>
            <a:r>
              <a:rPr lang="en-US" altLang="ja-JP" dirty="0" smtClean="0"/>
              <a:t>, </a:t>
            </a:r>
            <a:r>
              <a:rPr lang="en-US" altLang="ja-JP" dirty="0" err="1" smtClean="0"/>
              <a:t>HarfBuzz</a:t>
            </a:r>
            <a:r>
              <a:rPr lang="en-US" altLang="ja-JP" dirty="0" smtClean="0"/>
              <a:t>, </a:t>
            </a:r>
            <a:r>
              <a:rPr lang="en-US" altLang="ja-JP" dirty="0" err="1" smtClean="0"/>
              <a:t>hunspell</a:t>
            </a:r>
            <a:r>
              <a:rPr lang="en-US" altLang="ja-JP" dirty="0" smtClean="0"/>
              <a:t>, </a:t>
            </a:r>
            <a:r>
              <a:rPr lang="en-US" altLang="ja-JP" dirty="0" err="1" smtClean="0"/>
              <a:t>Skia</a:t>
            </a:r>
            <a:r>
              <a:rPr lang="en-US" altLang="ja-JP" dirty="0" smtClean="0"/>
              <a:t>…</a:t>
            </a:r>
          </a:p>
          <a:p>
            <a:pPr lvl="1"/>
            <a:r>
              <a:rPr kumimoji="1" lang="en-US" altLang="ja-JP" dirty="0" smtClean="0"/>
              <a:t>14</a:t>
            </a:r>
            <a:r>
              <a:rPr kumimoji="1" lang="ja-JP" altLang="en-US" dirty="0" smtClean="0"/>
              <a:t>種類の異なるライセンス</a:t>
            </a:r>
            <a:endParaRPr kumimoji="1" lang="en-US" altLang="ja-JP" dirty="0" smtClean="0"/>
          </a:p>
          <a:p>
            <a:pPr marL="914400" lvl="2" indent="0">
              <a:buNone/>
            </a:pPr>
            <a:r>
              <a:rPr lang="en-US" altLang="ja-JP" dirty="0" smtClean="0"/>
              <a:t>BSD Protection License, LGPL, </a:t>
            </a:r>
            <a:r>
              <a:rPr lang="en-US" altLang="ja-JP" dirty="0"/>
              <a:t>MIT License, MPL 1.1 or GPL 2.0 or </a:t>
            </a:r>
            <a:r>
              <a:rPr lang="en-US" altLang="ja-JP" dirty="0" smtClean="0"/>
              <a:t>LGPL</a:t>
            </a:r>
            <a:r>
              <a:rPr lang="en-US" altLang="ja-JP" dirty="0"/>
              <a:t>, Apache License </a:t>
            </a:r>
            <a:r>
              <a:rPr lang="en-US" altLang="ja-JP" dirty="0" smtClean="0"/>
              <a:t>2.0…</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6</a:t>
            </a:fld>
            <a:endParaRPr kumimoji="1" lang="ja-JP" altLang="en-US"/>
          </a:p>
        </p:txBody>
      </p:sp>
      <p:sp>
        <p:nvSpPr>
          <p:cNvPr id="6" name="正方形/長方形 5"/>
          <p:cNvSpPr/>
          <p:nvPr/>
        </p:nvSpPr>
        <p:spPr>
          <a:xfrm>
            <a:off x="2339752" y="5517232"/>
            <a:ext cx="6336704" cy="646331"/>
          </a:xfrm>
          <a:prstGeom prst="rect">
            <a:avLst/>
          </a:prstGeom>
        </p:spPr>
        <p:txBody>
          <a:bodyPr wrap="square">
            <a:spAutoFit/>
          </a:bodyPr>
          <a:lstStyle/>
          <a:p>
            <a:r>
              <a:rPr lang="en-US" altLang="ja-JP" sz="1200" dirty="0" smtClean="0"/>
              <a:t>[5]W</a:t>
            </a:r>
            <a:r>
              <a:rPr lang="en-US" altLang="ja-JP" sz="1200" dirty="0"/>
              <a:t>. </a:t>
            </a:r>
            <a:r>
              <a:rPr lang="en-US" altLang="ja-JP" sz="1200" dirty="0" err="1"/>
              <a:t>Scacchi</a:t>
            </a:r>
            <a:r>
              <a:rPr lang="en-US" altLang="ja-JP" sz="1200" dirty="0"/>
              <a:t> and T.A. </a:t>
            </a:r>
            <a:r>
              <a:rPr lang="en-US" altLang="ja-JP" sz="1200" dirty="0" err="1"/>
              <a:t>Alspaugh</a:t>
            </a:r>
            <a:r>
              <a:rPr lang="en-US" altLang="ja-JP" sz="1200" dirty="0"/>
              <a:t>, “Understanding the role</a:t>
            </a:r>
          </a:p>
          <a:p>
            <a:r>
              <a:rPr lang="en-US" altLang="ja-JP" sz="1200" dirty="0"/>
              <a:t>of licenses and evolution in open architecture software</a:t>
            </a:r>
          </a:p>
          <a:p>
            <a:r>
              <a:rPr lang="en-US" altLang="ja-JP" sz="1200" dirty="0"/>
              <a:t>ecosystems,” Journal of Systems and Software, vol.85, no.7</a:t>
            </a:r>
            <a:r>
              <a:rPr lang="en-US" altLang="ja-JP" sz="1200" dirty="0" smtClean="0"/>
              <a:t>,</a:t>
            </a:r>
            <a:r>
              <a:rPr lang="ja-JP" altLang="en-US" sz="1200" dirty="0"/>
              <a:t> </a:t>
            </a:r>
            <a:r>
              <a:rPr lang="en-US" altLang="ja-JP" sz="1200" dirty="0"/>
              <a:t>pp.1479–1494, 2012.</a:t>
            </a:r>
            <a:endParaRPr lang="ja-JP" altLang="en-US" sz="1200" dirty="0"/>
          </a:p>
        </p:txBody>
      </p:sp>
    </p:spTree>
    <p:extLst>
      <p:ext uri="{BB962C8B-B14F-4D97-AF65-F5344CB8AC3E}">
        <p14:creationId xmlns:p14="http://schemas.microsoft.com/office/powerpoint/2010/main" val="4213253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smtClean="0"/>
              <a:t>ライセンスの</a:t>
            </a:r>
            <a:r>
              <a:rPr lang="ja-JP" altLang="en-US" dirty="0" smtClean="0"/>
              <a:t>不整合に関</a:t>
            </a:r>
            <a:r>
              <a:rPr kumimoji="1" lang="ja-JP" altLang="en-US" dirty="0" smtClean="0"/>
              <a:t>する既存研究</a:t>
            </a:r>
            <a:endParaRPr kumimoji="1" lang="ja-JP" altLang="en-US" dirty="0"/>
          </a:p>
        </p:txBody>
      </p:sp>
      <p:sp>
        <p:nvSpPr>
          <p:cNvPr id="3" name="コンテンツ プレースホルダー 2"/>
          <p:cNvSpPr>
            <a:spLocks noGrp="1"/>
          </p:cNvSpPr>
          <p:nvPr>
            <p:ph idx="1"/>
          </p:nvPr>
        </p:nvSpPr>
        <p:spPr>
          <a:xfrm>
            <a:off x="457200" y="1600201"/>
            <a:ext cx="8435280" cy="4061048"/>
          </a:xfrm>
        </p:spPr>
        <p:txBody>
          <a:bodyPr>
            <a:normAutofit fontScale="92500" lnSpcReduction="20000"/>
          </a:bodyPr>
          <a:lstStyle/>
          <a:p>
            <a:r>
              <a:rPr kumimoji="1" lang="en-US" altLang="ja-JP" dirty="0" err="1" smtClean="0"/>
              <a:t>Alspaugh</a:t>
            </a:r>
            <a:r>
              <a:rPr kumimoji="1" lang="ja-JP" altLang="en-US" dirty="0" smtClean="0"/>
              <a:t>ら</a:t>
            </a:r>
            <a:r>
              <a:rPr kumimoji="1" lang="en-US" altLang="ja-JP" dirty="0" smtClean="0"/>
              <a:t>[9]</a:t>
            </a:r>
          </a:p>
          <a:p>
            <a:pPr marL="457200" lvl="1" indent="0">
              <a:buNone/>
            </a:pPr>
            <a:r>
              <a:rPr lang="ja-JP" altLang="en-US" dirty="0" smtClean="0"/>
              <a:t>ライセンスの各条項を</a:t>
            </a:r>
            <a:r>
              <a:rPr lang="en-US" altLang="ja-JP" dirty="0" smtClean="0"/>
              <a:t>&lt;actor, modality, action, object, license&gt;</a:t>
            </a:r>
            <a:r>
              <a:rPr lang="ja-JP" altLang="en-US" dirty="0" smtClean="0"/>
              <a:t>のタプルで表現し，権利や義務の衝突を計算する．</a:t>
            </a:r>
            <a:endParaRPr lang="en-US" altLang="ja-JP" dirty="0"/>
          </a:p>
          <a:p>
            <a:r>
              <a:rPr kumimoji="1" lang="en-US" altLang="ja-JP" dirty="0" smtClean="0"/>
              <a:t>Daniel</a:t>
            </a:r>
            <a:r>
              <a:rPr kumimoji="1" lang="ja-JP" altLang="en-US" dirty="0" smtClean="0"/>
              <a:t>ら</a:t>
            </a:r>
            <a:r>
              <a:rPr kumimoji="1" lang="en-US" altLang="ja-JP" dirty="0" smtClean="0"/>
              <a:t>[4]</a:t>
            </a:r>
          </a:p>
          <a:p>
            <a:pPr marL="457200" lvl="1" indent="0">
              <a:buNone/>
            </a:pPr>
            <a:r>
              <a:rPr kumimoji="1" lang="ja-JP" altLang="en-US" dirty="0" smtClean="0"/>
              <a:t>ライセンスの不整合が生じたときの対処をライセンス統合パターンとして整理した．</a:t>
            </a:r>
            <a:endParaRPr lang="en-US" altLang="ja-JP" dirty="0"/>
          </a:p>
          <a:p>
            <a:pPr marL="0" indent="0">
              <a:buNone/>
            </a:pPr>
            <a:endParaRPr lang="en-US" altLang="ja-JP" dirty="0" smtClean="0"/>
          </a:p>
          <a:p>
            <a:pPr marL="0" indent="0">
              <a:buNone/>
            </a:pPr>
            <a:r>
              <a:rPr lang="ja-JP" altLang="en-US" dirty="0" smtClean="0"/>
              <a:t>代替</a:t>
            </a:r>
            <a:r>
              <a:rPr lang="ja-JP" altLang="en-US" dirty="0"/>
              <a:t>と</a:t>
            </a:r>
            <a:r>
              <a:rPr lang="ja-JP" altLang="en-US" dirty="0" smtClean="0"/>
              <a:t>なるライセンスを見つけるのは難しい</a:t>
            </a:r>
            <a:endParaRPr lang="en-US" altLang="ja-JP" dirty="0" smtClean="0"/>
          </a:p>
          <a:p>
            <a:pPr marL="0" indent="0">
              <a:buNone/>
            </a:pPr>
            <a:r>
              <a:rPr kumimoji="1" lang="ja-JP" altLang="en-US" dirty="0" smtClean="0"/>
              <a:t>⇒不整合が生じないライセンスを見つけられるようにしたい．</a:t>
            </a:r>
            <a:endParaRPr kumimoji="1" lang="ja-JP" altLang="en-US" dirty="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7</a:t>
            </a:fld>
            <a:endParaRPr kumimoji="1" lang="ja-JP" altLang="en-US"/>
          </a:p>
        </p:txBody>
      </p:sp>
      <p:sp>
        <p:nvSpPr>
          <p:cNvPr id="6" name="正方形/長方形 5"/>
          <p:cNvSpPr/>
          <p:nvPr/>
        </p:nvSpPr>
        <p:spPr>
          <a:xfrm>
            <a:off x="1411110" y="5447531"/>
            <a:ext cx="7704856" cy="461665"/>
          </a:xfrm>
          <a:prstGeom prst="rect">
            <a:avLst/>
          </a:prstGeom>
        </p:spPr>
        <p:txBody>
          <a:bodyPr wrap="square">
            <a:spAutoFit/>
          </a:bodyPr>
          <a:lstStyle/>
          <a:p>
            <a:r>
              <a:rPr lang="en-US" altLang="ja-JP" sz="1200" dirty="0" smtClean="0"/>
              <a:t>[4]D.M</a:t>
            </a:r>
            <a:r>
              <a:rPr lang="en-US" altLang="ja-JP" sz="1200" dirty="0"/>
              <a:t>. German and A.E. Hassan, “License integration </a:t>
            </a:r>
            <a:r>
              <a:rPr lang="en-US" altLang="ja-JP" sz="1200" dirty="0" smtClean="0"/>
              <a:t>patterns: Addressing </a:t>
            </a:r>
            <a:r>
              <a:rPr lang="en-US" altLang="ja-JP" sz="1200" dirty="0"/>
              <a:t>license mismatches in </a:t>
            </a:r>
            <a:r>
              <a:rPr lang="en-US" altLang="ja-JP" sz="1200" dirty="0" smtClean="0"/>
              <a:t>component-based development</a:t>
            </a:r>
            <a:r>
              <a:rPr lang="en-US" altLang="ja-JP" sz="1200" dirty="0"/>
              <a:t>,” Proceedings of 31st International </a:t>
            </a:r>
            <a:r>
              <a:rPr lang="en-US" altLang="ja-JP" sz="1200" dirty="0" smtClean="0"/>
              <a:t>Conference on </a:t>
            </a:r>
            <a:r>
              <a:rPr lang="en-US" altLang="ja-JP" sz="1200" dirty="0"/>
              <a:t>Software Engineering, pp.188–198, 2009.</a:t>
            </a:r>
            <a:endParaRPr lang="ja-JP" altLang="en-US" sz="1200" dirty="0"/>
          </a:p>
        </p:txBody>
      </p:sp>
      <p:sp>
        <p:nvSpPr>
          <p:cNvPr id="7" name="正方形/長方形 6"/>
          <p:cNvSpPr/>
          <p:nvPr/>
        </p:nvSpPr>
        <p:spPr>
          <a:xfrm>
            <a:off x="1411110" y="5904882"/>
            <a:ext cx="7732890" cy="461665"/>
          </a:xfrm>
          <a:prstGeom prst="rect">
            <a:avLst/>
          </a:prstGeom>
        </p:spPr>
        <p:txBody>
          <a:bodyPr wrap="square">
            <a:spAutoFit/>
          </a:bodyPr>
          <a:lstStyle/>
          <a:p>
            <a:r>
              <a:rPr lang="en-US" altLang="ja-JP" sz="1200" dirty="0" smtClean="0"/>
              <a:t>[9]T.A</a:t>
            </a:r>
            <a:r>
              <a:rPr lang="en-US" altLang="ja-JP" sz="1200" dirty="0"/>
              <a:t>. </a:t>
            </a:r>
            <a:r>
              <a:rPr lang="en-US" altLang="ja-JP" sz="1200" dirty="0" err="1"/>
              <a:t>Alspaugh</a:t>
            </a:r>
            <a:r>
              <a:rPr lang="en-US" altLang="ja-JP" sz="1200" dirty="0"/>
              <a:t>, H.U. Asuncion, and W. </a:t>
            </a:r>
            <a:r>
              <a:rPr lang="en-US" altLang="ja-JP" sz="1200" dirty="0" err="1"/>
              <a:t>Scacchi</a:t>
            </a:r>
            <a:r>
              <a:rPr lang="en-US" altLang="ja-JP" sz="1200" dirty="0"/>
              <a:t>, “</a:t>
            </a:r>
            <a:r>
              <a:rPr lang="en-US" altLang="ja-JP" sz="1200" dirty="0" smtClean="0"/>
              <a:t>Intellectual property </a:t>
            </a:r>
            <a:r>
              <a:rPr lang="en-US" altLang="ja-JP" sz="1200" dirty="0"/>
              <a:t>rights requirements </a:t>
            </a:r>
            <a:r>
              <a:rPr lang="en-US" altLang="ja-JP" sz="1200" dirty="0" smtClean="0"/>
              <a:t>for  heterogeneously licensed systems</a:t>
            </a:r>
            <a:r>
              <a:rPr lang="en-US" altLang="ja-JP" sz="1200" dirty="0"/>
              <a:t>,” Proceedings of 17th IEEE </a:t>
            </a:r>
            <a:r>
              <a:rPr lang="en-US" altLang="ja-JP" sz="1200" dirty="0" smtClean="0"/>
              <a:t>International Requirements </a:t>
            </a:r>
            <a:r>
              <a:rPr lang="en-US" altLang="ja-JP" sz="1200" dirty="0"/>
              <a:t>Engineering Conference, pp.24–33, Sept</a:t>
            </a:r>
            <a:r>
              <a:rPr lang="en-US" altLang="ja-JP" sz="1200" dirty="0" smtClean="0"/>
              <a:t>. 2009</a:t>
            </a:r>
            <a:r>
              <a:rPr lang="en-US" altLang="ja-JP" sz="1200" dirty="0"/>
              <a:t>.</a:t>
            </a:r>
            <a:endParaRPr lang="ja-JP" altLang="en-US" sz="1200" dirty="0"/>
          </a:p>
        </p:txBody>
      </p:sp>
    </p:spTree>
    <p:extLst>
      <p:ext uri="{BB962C8B-B14F-4D97-AF65-F5344CB8AC3E}">
        <p14:creationId xmlns:p14="http://schemas.microsoft.com/office/powerpoint/2010/main" val="2536099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ライセンス間の包含関係</a:t>
            </a:r>
            <a:endParaRPr kumimoji="1" lang="ja-JP" altLang="en-US" dirty="0"/>
          </a:p>
        </p:txBody>
      </p:sp>
      <p:sp>
        <p:nvSpPr>
          <p:cNvPr id="3" name="コンテンツ プレースホルダー 2"/>
          <p:cNvSpPr>
            <a:spLocks noGrp="1"/>
          </p:cNvSpPr>
          <p:nvPr>
            <p:ph idx="1"/>
          </p:nvPr>
        </p:nvSpPr>
        <p:spPr>
          <a:xfrm>
            <a:off x="457200" y="1600201"/>
            <a:ext cx="8507288" cy="1396751"/>
          </a:xfrm>
        </p:spPr>
        <p:txBody>
          <a:bodyPr/>
          <a:lstStyle/>
          <a:p>
            <a:pPr marL="0" indent="0">
              <a:buNone/>
            </a:pPr>
            <a:r>
              <a:rPr lang="ja-JP" altLang="en-US" dirty="0" smtClean="0"/>
              <a:t>ある</a:t>
            </a:r>
            <a:r>
              <a:rPr lang="ja-JP" altLang="en-US" dirty="0"/>
              <a:t>ライセンスで配布されている成果物を別のライセンスで配布できるとき，それらのライセンス間にある</a:t>
            </a:r>
            <a:r>
              <a:rPr lang="ja-JP" altLang="en-US" dirty="0" smtClean="0"/>
              <a:t>関係</a:t>
            </a:r>
            <a:endParaRPr lang="en-US" altLang="ja-JP" dirty="0"/>
          </a:p>
          <a:p>
            <a:pPr marL="0" indent="0">
              <a:buNone/>
            </a:pP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8</a:t>
            </a:fld>
            <a:endParaRPr kumimoji="1" lang="ja-JP" altLang="en-US"/>
          </a:p>
        </p:txBody>
      </p:sp>
      <p:sp>
        <p:nvSpPr>
          <p:cNvPr id="17" name="円/楕円 16"/>
          <p:cNvSpPr/>
          <p:nvPr/>
        </p:nvSpPr>
        <p:spPr>
          <a:xfrm>
            <a:off x="1196854" y="3464534"/>
            <a:ext cx="3320143" cy="199125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8" name="円/楕円 17"/>
          <p:cNvSpPr/>
          <p:nvPr/>
        </p:nvSpPr>
        <p:spPr>
          <a:xfrm>
            <a:off x="1700910" y="4343921"/>
            <a:ext cx="1707502" cy="761726"/>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19" name="正方形/長方形 18"/>
          <p:cNvSpPr/>
          <p:nvPr/>
        </p:nvSpPr>
        <p:spPr>
          <a:xfrm>
            <a:off x="1675549" y="2793688"/>
            <a:ext cx="2120684" cy="646331"/>
          </a:xfrm>
          <a:prstGeom prst="rect">
            <a:avLst/>
          </a:prstGeom>
          <a:noFill/>
        </p:spPr>
        <p:txBody>
          <a:bodyPr wrap="square">
            <a:spAutoFit/>
          </a:bodyPr>
          <a:lstStyle/>
          <a:p>
            <a:r>
              <a:rPr lang="en-US" altLang="ja-JP" dirty="0"/>
              <a:t>License </a:t>
            </a:r>
            <a:r>
              <a:rPr lang="en-US" altLang="ja-JP" dirty="0" smtClean="0"/>
              <a:t>A	</a:t>
            </a:r>
            <a:r>
              <a:rPr lang="ja-JP" altLang="en-US" dirty="0" smtClean="0"/>
              <a:t>の元で許可される範囲</a:t>
            </a:r>
            <a:endParaRPr lang="en-US" altLang="ja-JP" dirty="0"/>
          </a:p>
        </p:txBody>
      </p:sp>
      <p:sp>
        <p:nvSpPr>
          <p:cNvPr id="20" name="正方形/長方形 19"/>
          <p:cNvSpPr/>
          <p:nvPr/>
        </p:nvSpPr>
        <p:spPr>
          <a:xfrm>
            <a:off x="1736496" y="3697590"/>
            <a:ext cx="1829561" cy="646331"/>
          </a:xfrm>
          <a:prstGeom prst="rect">
            <a:avLst/>
          </a:prstGeom>
        </p:spPr>
        <p:txBody>
          <a:bodyPr wrap="square">
            <a:spAutoFit/>
          </a:bodyPr>
          <a:lstStyle/>
          <a:p>
            <a:r>
              <a:rPr lang="en-US" altLang="ja-JP" dirty="0" smtClean="0"/>
              <a:t>License C</a:t>
            </a:r>
            <a:r>
              <a:rPr lang="ja-JP" altLang="en-US" dirty="0" smtClean="0"/>
              <a:t>の下で許可される範囲</a:t>
            </a:r>
            <a:endParaRPr lang="en-US" altLang="ja-JP" dirty="0"/>
          </a:p>
        </p:txBody>
      </p:sp>
      <p:sp>
        <p:nvSpPr>
          <p:cNvPr id="21" name="正方形/長方形 20"/>
          <p:cNvSpPr/>
          <p:nvPr/>
        </p:nvSpPr>
        <p:spPr>
          <a:xfrm>
            <a:off x="5796136" y="4054197"/>
            <a:ext cx="2949846" cy="461665"/>
          </a:xfrm>
          <a:prstGeom prst="rect">
            <a:avLst/>
          </a:prstGeom>
        </p:spPr>
        <p:txBody>
          <a:bodyPr wrap="none">
            <a:spAutoFit/>
          </a:bodyPr>
          <a:lstStyle/>
          <a:p>
            <a:r>
              <a:rPr lang="en-US" altLang="ja-JP" sz="2400" dirty="0"/>
              <a:t>License A </a:t>
            </a:r>
            <a:r>
              <a:rPr lang="ja-JP" altLang="en-US" sz="2400" dirty="0"/>
              <a:t>⊇ </a:t>
            </a:r>
            <a:r>
              <a:rPr lang="en-US" altLang="ja-JP" sz="2400" dirty="0"/>
              <a:t>License C</a:t>
            </a:r>
          </a:p>
        </p:txBody>
      </p:sp>
      <p:sp>
        <p:nvSpPr>
          <p:cNvPr id="12" name="右矢印 11"/>
          <p:cNvSpPr/>
          <p:nvPr/>
        </p:nvSpPr>
        <p:spPr>
          <a:xfrm>
            <a:off x="4860032" y="3983881"/>
            <a:ext cx="792088" cy="720080"/>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159731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包含関係のグラフ</a:t>
            </a:r>
            <a:endParaRPr kumimoji="1" lang="ja-JP" altLang="en-US" dirty="0"/>
          </a:p>
        </p:txBody>
      </p:sp>
      <p:sp>
        <p:nvSpPr>
          <p:cNvPr id="3" name="コンテンツ プレースホルダー 2"/>
          <p:cNvSpPr>
            <a:spLocks noGrp="1"/>
          </p:cNvSpPr>
          <p:nvPr>
            <p:ph idx="1"/>
          </p:nvPr>
        </p:nvSpPr>
        <p:spPr/>
        <p:txBody>
          <a:bodyPr>
            <a:normAutofit fontScale="92500" lnSpcReduction="10000"/>
          </a:bodyPr>
          <a:lstStyle/>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endParaRPr lang="en-US" altLang="ja-JP" dirty="0"/>
          </a:p>
          <a:p>
            <a:pPr marL="0" indent="0">
              <a:buNone/>
            </a:pPr>
            <a:endParaRPr kumimoji="1" lang="en-US" altLang="ja-JP" dirty="0" smtClean="0"/>
          </a:p>
          <a:p>
            <a:pPr marL="0" indent="0">
              <a:buNone/>
            </a:pPr>
            <a:r>
              <a:rPr kumimoji="1" lang="ja-JP" altLang="en-US" dirty="0" smtClean="0"/>
              <a:t>包含関係をたどることで，矛盾の起きないライセンスを選択できる</a:t>
            </a:r>
            <a:r>
              <a:rPr lang="ja-JP" altLang="en-US" dirty="0" smtClean="0"/>
              <a:t>．</a:t>
            </a:r>
            <a:endParaRPr lang="en-US" altLang="ja-JP" dirty="0" smtClean="0"/>
          </a:p>
          <a:p>
            <a:pPr marL="457200" lvl="1" indent="0">
              <a:buNone/>
            </a:pPr>
            <a:r>
              <a:rPr lang="en-US" altLang="ja-JP" dirty="0" smtClean="0"/>
              <a:t>(</a:t>
            </a:r>
            <a:r>
              <a:rPr lang="ja-JP" altLang="en-US" dirty="0" smtClean="0"/>
              <a:t>例</a:t>
            </a:r>
            <a:r>
              <a:rPr lang="en-US" altLang="ja-JP" dirty="0" smtClean="0"/>
              <a:t>)</a:t>
            </a:r>
            <a:r>
              <a:rPr lang="en-US" altLang="ja-JP" dirty="0" err="1" smtClean="0"/>
              <a:t>LicenseC</a:t>
            </a:r>
            <a:r>
              <a:rPr lang="ja-JP" altLang="en-US" dirty="0" smtClean="0"/>
              <a:t>の成果物は</a:t>
            </a:r>
            <a:r>
              <a:rPr lang="en-US" altLang="ja-JP" dirty="0" err="1" smtClean="0"/>
              <a:t>LicenseD</a:t>
            </a:r>
            <a:r>
              <a:rPr lang="ja-JP" altLang="en-US" dirty="0" smtClean="0"/>
              <a:t>で配布できる．</a:t>
            </a:r>
            <a:endParaRPr lang="en-US" altLang="ja-JP" dirty="0" smtClean="0"/>
          </a:p>
        </p:txBody>
      </p:sp>
      <p:sp>
        <p:nvSpPr>
          <p:cNvPr id="4" name="日付プレースホルダー 3"/>
          <p:cNvSpPr>
            <a:spLocks noGrp="1"/>
          </p:cNvSpPr>
          <p:nvPr>
            <p:ph type="dt" sz="half" idx="2"/>
          </p:nvPr>
        </p:nvSpPr>
        <p:spPr/>
        <p:txBody>
          <a:bodyPr/>
          <a:lstStyle/>
          <a:p>
            <a:r>
              <a:rPr kumimoji="1" lang="en-US" altLang="ja-JP" smtClean="0"/>
              <a:t>2013/1/11 SIGSS</a:t>
            </a:r>
            <a:endParaRPr kumimoji="1" lang="ja-JP" altLang="en-US"/>
          </a:p>
        </p:txBody>
      </p:sp>
      <p:sp>
        <p:nvSpPr>
          <p:cNvPr id="5" name="スライド番号プレースホルダー 4"/>
          <p:cNvSpPr>
            <a:spLocks noGrp="1"/>
          </p:cNvSpPr>
          <p:nvPr>
            <p:ph type="sldNum" sz="quarter" idx="4"/>
          </p:nvPr>
        </p:nvSpPr>
        <p:spPr/>
        <p:txBody>
          <a:bodyPr/>
          <a:lstStyle/>
          <a:p>
            <a:fld id="{0F67C303-A1FF-4B9A-90B6-8D9B8BA29E3D}" type="slidenum">
              <a:rPr kumimoji="1" lang="ja-JP" altLang="en-US" smtClean="0"/>
              <a:t>9</a:t>
            </a:fld>
            <a:endParaRPr kumimoji="1" lang="ja-JP" altLang="en-US"/>
          </a:p>
        </p:txBody>
      </p:sp>
      <p:sp>
        <p:nvSpPr>
          <p:cNvPr id="6" name="円/楕円 5"/>
          <p:cNvSpPr/>
          <p:nvPr/>
        </p:nvSpPr>
        <p:spPr>
          <a:xfrm>
            <a:off x="4541728" y="1792333"/>
            <a:ext cx="1440160" cy="504056"/>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LicenseA</a:t>
            </a:r>
            <a:endParaRPr kumimoji="1" lang="ja-JP" altLang="en-US" dirty="0">
              <a:solidFill>
                <a:schemeClr val="tx1"/>
              </a:solidFill>
            </a:endParaRPr>
          </a:p>
        </p:txBody>
      </p:sp>
      <p:sp>
        <p:nvSpPr>
          <p:cNvPr id="7" name="円/楕円 6"/>
          <p:cNvSpPr/>
          <p:nvPr/>
        </p:nvSpPr>
        <p:spPr>
          <a:xfrm>
            <a:off x="3533616" y="2800445"/>
            <a:ext cx="1440160" cy="432048"/>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LicenseB</a:t>
            </a:r>
            <a:endParaRPr lang="ja-JP" altLang="en-US" dirty="0">
              <a:solidFill>
                <a:schemeClr val="tx1"/>
              </a:solidFill>
            </a:endParaRPr>
          </a:p>
        </p:txBody>
      </p:sp>
      <p:sp>
        <p:nvSpPr>
          <p:cNvPr id="8" name="円/楕円 7"/>
          <p:cNvSpPr/>
          <p:nvPr/>
        </p:nvSpPr>
        <p:spPr>
          <a:xfrm>
            <a:off x="5693856" y="2800445"/>
            <a:ext cx="1584176" cy="432048"/>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LicenseC</a:t>
            </a:r>
            <a:endParaRPr lang="ja-JP" altLang="en-US" dirty="0">
              <a:solidFill>
                <a:schemeClr val="tx1"/>
              </a:solidFill>
            </a:endParaRPr>
          </a:p>
        </p:txBody>
      </p:sp>
      <p:sp>
        <p:nvSpPr>
          <p:cNvPr id="9" name="円/楕円 8"/>
          <p:cNvSpPr/>
          <p:nvPr/>
        </p:nvSpPr>
        <p:spPr>
          <a:xfrm>
            <a:off x="5711972" y="3880565"/>
            <a:ext cx="1566060" cy="432048"/>
          </a:xfrm>
          <a:prstGeom prst="ellipse">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err="1" smtClean="0">
                <a:solidFill>
                  <a:schemeClr val="tx1"/>
                </a:solidFill>
              </a:rPr>
              <a:t>LicenseD</a:t>
            </a:r>
            <a:endParaRPr lang="ja-JP" altLang="en-US" dirty="0">
              <a:solidFill>
                <a:schemeClr val="tx1"/>
              </a:solidFill>
            </a:endParaRPr>
          </a:p>
        </p:txBody>
      </p:sp>
      <p:cxnSp>
        <p:nvCxnSpPr>
          <p:cNvPr id="11" name="直線矢印コネクタ 10"/>
          <p:cNvCxnSpPr>
            <a:stCxn id="6" idx="4"/>
            <a:endCxn id="7" idx="0"/>
          </p:cNvCxnSpPr>
          <p:nvPr/>
        </p:nvCxnSpPr>
        <p:spPr>
          <a:xfrm flipH="1">
            <a:off x="4253696" y="2296389"/>
            <a:ext cx="1008112" cy="50405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a:endCxn id="8" idx="0"/>
          </p:cNvCxnSpPr>
          <p:nvPr/>
        </p:nvCxnSpPr>
        <p:spPr>
          <a:xfrm>
            <a:off x="5225804" y="2296389"/>
            <a:ext cx="1260140" cy="50405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直線矢印コネクタ 14"/>
          <p:cNvCxnSpPr>
            <a:stCxn id="8" idx="4"/>
            <a:endCxn id="9" idx="0"/>
          </p:cNvCxnSpPr>
          <p:nvPr/>
        </p:nvCxnSpPr>
        <p:spPr>
          <a:xfrm>
            <a:off x="6485944" y="3232493"/>
            <a:ext cx="9058" cy="648072"/>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6899990" y="1936349"/>
            <a:ext cx="2026517" cy="707886"/>
          </a:xfrm>
          <a:prstGeom prst="rect">
            <a:avLst/>
          </a:prstGeom>
          <a:noFill/>
        </p:spPr>
        <p:txBody>
          <a:bodyPr wrap="none" rtlCol="0">
            <a:spAutoFit/>
          </a:bodyPr>
          <a:lstStyle/>
          <a:p>
            <a:r>
              <a:rPr kumimoji="1" lang="ja-JP" altLang="en-US" sz="2000" dirty="0" smtClean="0"/>
              <a:t>ノード：ライセンス</a:t>
            </a:r>
            <a:endParaRPr kumimoji="1" lang="en-US" altLang="ja-JP" sz="2000" dirty="0" smtClean="0"/>
          </a:p>
          <a:p>
            <a:r>
              <a:rPr lang="ja-JP" altLang="en-US" sz="2000" dirty="0" smtClean="0"/>
              <a:t>辺：包含関係</a:t>
            </a:r>
            <a:endParaRPr kumimoji="1" lang="ja-JP" altLang="en-US" sz="2000" dirty="0"/>
          </a:p>
        </p:txBody>
      </p:sp>
      <p:sp>
        <p:nvSpPr>
          <p:cNvPr id="10" name="正方形/長方形 9"/>
          <p:cNvSpPr/>
          <p:nvPr/>
        </p:nvSpPr>
        <p:spPr>
          <a:xfrm>
            <a:off x="117206" y="2777152"/>
            <a:ext cx="2520280" cy="1015663"/>
          </a:xfrm>
          <a:prstGeom prst="rect">
            <a:avLst/>
          </a:prstGeom>
        </p:spPr>
        <p:txBody>
          <a:bodyPr wrap="square">
            <a:spAutoFit/>
          </a:bodyPr>
          <a:lstStyle/>
          <a:p>
            <a:r>
              <a:rPr lang="en-US" altLang="ja-JP" sz="2000" dirty="0"/>
              <a:t>License A </a:t>
            </a:r>
            <a:r>
              <a:rPr lang="ja-JP" altLang="en-US" sz="2000" dirty="0"/>
              <a:t>⊇ </a:t>
            </a:r>
            <a:r>
              <a:rPr lang="en-US" altLang="ja-JP" sz="2000" dirty="0"/>
              <a:t>License </a:t>
            </a:r>
            <a:r>
              <a:rPr lang="en-US" altLang="ja-JP" sz="2000" dirty="0" smtClean="0"/>
              <a:t>B</a:t>
            </a:r>
          </a:p>
          <a:p>
            <a:r>
              <a:rPr lang="en-US" altLang="ja-JP" sz="2000" dirty="0" smtClean="0"/>
              <a:t>License A </a:t>
            </a:r>
            <a:r>
              <a:rPr lang="ja-JP" altLang="en-US" sz="2000" dirty="0"/>
              <a:t>⊇ </a:t>
            </a:r>
            <a:r>
              <a:rPr lang="en-US" altLang="ja-JP" sz="2000" dirty="0"/>
              <a:t>License </a:t>
            </a:r>
            <a:r>
              <a:rPr lang="en-US" altLang="ja-JP" sz="2000" dirty="0" smtClean="0"/>
              <a:t>C</a:t>
            </a:r>
          </a:p>
          <a:p>
            <a:r>
              <a:rPr lang="en-US" altLang="ja-JP" sz="2000" dirty="0" smtClean="0"/>
              <a:t>License C </a:t>
            </a:r>
            <a:r>
              <a:rPr lang="ja-JP" altLang="en-US" sz="2000" dirty="0"/>
              <a:t>⊇ </a:t>
            </a:r>
            <a:r>
              <a:rPr lang="en-US" altLang="ja-JP" sz="2000" dirty="0"/>
              <a:t>License D</a:t>
            </a:r>
          </a:p>
        </p:txBody>
      </p:sp>
      <p:sp>
        <p:nvSpPr>
          <p:cNvPr id="12" name="右矢印 11"/>
          <p:cNvSpPr/>
          <p:nvPr/>
        </p:nvSpPr>
        <p:spPr>
          <a:xfrm>
            <a:off x="2699792" y="2924944"/>
            <a:ext cx="792088" cy="720080"/>
          </a:xfrm>
          <a:prstGeom prst="rightArrow">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62776418"/>
      </p:ext>
    </p:extLst>
  </p:cSld>
  <p:clrMapOvr>
    <a:masterClrMapping/>
  </p:clrMapOvr>
  <p:timing>
    <p:tnLst>
      <p:par>
        <p:cTn id="1" dur="indefinite" restart="never" nodeType="tmRoot"/>
      </p:par>
    </p:tnLst>
  </p:timing>
</p:sld>
</file>

<file path=ppt/theme/theme1.xml><?xml version="1.0" encoding="utf-8"?>
<a:theme xmlns:a="http://schemas.openxmlformats.org/drawingml/2006/main" name="y-manab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y-manabe_d_defence</Template>
  <TotalTime>1448</TotalTime>
  <Words>1829</Words>
  <Application>Microsoft Office PowerPoint</Application>
  <PresentationFormat>画面に合わせる (4:3)</PresentationFormat>
  <Paragraphs>363</Paragraphs>
  <Slides>28</Slides>
  <Notes>2</Notes>
  <HiddenSlides>0</HiddenSlides>
  <MMClips>0</MMClips>
  <ScaleCrop>false</ScaleCrop>
  <HeadingPairs>
    <vt:vector size="4" baseType="variant">
      <vt:variant>
        <vt:lpstr>テーマ</vt:lpstr>
      </vt:variant>
      <vt:variant>
        <vt:i4>1</vt:i4>
      </vt:variant>
      <vt:variant>
        <vt:lpstr>スライド タイトル</vt:lpstr>
      </vt:variant>
      <vt:variant>
        <vt:i4>28</vt:i4>
      </vt:variant>
    </vt:vector>
  </HeadingPairs>
  <TitlesOfParts>
    <vt:vector size="29" baseType="lpstr">
      <vt:lpstr>y-manabe</vt:lpstr>
      <vt:lpstr>オープンソースソフトウェアにおける ソフトウェアライセンス間の 包含関係</vt:lpstr>
      <vt:lpstr>ソフトウェアの再利用</vt:lpstr>
      <vt:lpstr>ソフトウェアライセンス（ライセンス)</vt:lpstr>
      <vt:lpstr>ライセンスの選択問題</vt:lpstr>
      <vt:lpstr>課題</vt:lpstr>
      <vt:lpstr>既存のソフトウェアの例</vt:lpstr>
      <vt:lpstr>ライセンスの不整合に関する既存研究</vt:lpstr>
      <vt:lpstr>ライセンス間の包含関係</vt:lpstr>
      <vt:lpstr>包含関係のグラフ</vt:lpstr>
      <vt:lpstr>アプローチ</vt:lpstr>
      <vt:lpstr>ソースパッケージと包含関係</vt:lpstr>
      <vt:lpstr>Empirical Study</vt:lpstr>
      <vt:lpstr>実験対象</vt:lpstr>
      <vt:lpstr>包含関係の抽出手順</vt:lpstr>
      <vt:lpstr>ライセンスの特定</vt:lpstr>
      <vt:lpstr>Ninka</vt:lpstr>
      <vt:lpstr>包含関係の作成</vt:lpstr>
      <vt:lpstr>ライセンス名対応表 </vt:lpstr>
      <vt:lpstr>包含関係のフィルタリング</vt:lpstr>
      <vt:lpstr>RQ1</vt:lpstr>
      <vt:lpstr>PowerPoint プレゼンテーション</vt:lpstr>
      <vt:lpstr>RQ1 考察</vt:lpstr>
      <vt:lpstr>RQ2</vt:lpstr>
      <vt:lpstr>ライセンス間の到達可能性</vt:lpstr>
      <vt:lpstr>RQ2　考察</vt:lpstr>
      <vt:lpstr>制限</vt:lpstr>
      <vt:lpstr>関連研究</vt:lpstr>
      <vt:lpstr>まとめと今後の課題</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オープンソースソフトウェアにおけるソフトウェアライセンス間の 包含関係</dc:title>
  <dc:creator>y-manabe</dc:creator>
  <cp:lastModifiedBy>y-manabe</cp:lastModifiedBy>
  <cp:revision>69</cp:revision>
  <cp:lastPrinted>2013-01-09T20:26:16Z</cp:lastPrinted>
  <dcterms:created xsi:type="dcterms:W3CDTF">2013-01-06T12:33:43Z</dcterms:created>
  <dcterms:modified xsi:type="dcterms:W3CDTF">2013-01-16T02:41:59Z</dcterms:modified>
</cp:coreProperties>
</file>