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3"/>
  </p:notesMasterIdLst>
  <p:handoutMasterIdLst>
    <p:handoutMasterId r:id="rId34"/>
  </p:handoutMasterIdLst>
  <p:sldIdLst>
    <p:sldId id="256" r:id="rId2"/>
    <p:sldId id="268" r:id="rId3"/>
    <p:sldId id="269" r:id="rId4"/>
    <p:sldId id="257" r:id="rId5"/>
    <p:sldId id="258" r:id="rId6"/>
    <p:sldId id="260" r:id="rId7"/>
    <p:sldId id="270" r:id="rId8"/>
    <p:sldId id="259" r:id="rId9"/>
    <p:sldId id="263" r:id="rId10"/>
    <p:sldId id="264" r:id="rId11"/>
    <p:sldId id="265" r:id="rId12"/>
    <p:sldId id="266" r:id="rId13"/>
    <p:sldId id="271" r:id="rId14"/>
    <p:sldId id="273" r:id="rId15"/>
    <p:sldId id="272" r:id="rId16"/>
    <p:sldId id="275" r:id="rId17"/>
    <p:sldId id="274" r:id="rId18"/>
    <p:sldId id="276" r:id="rId19"/>
    <p:sldId id="277" r:id="rId20"/>
    <p:sldId id="290" r:id="rId21"/>
    <p:sldId id="280" r:id="rId22"/>
    <p:sldId id="279" r:id="rId23"/>
    <p:sldId id="284" r:id="rId24"/>
    <p:sldId id="288" r:id="rId25"/>
    <p:sldId id="285" r:id="rId26"/>
    <p:sldId id="281" r:id="rId27"/>
    <p:sldId id="289" r:id="rId28"/>
    <p:sldId id="286" r:id="rId29"/>
    <p:sldId id="282" r:id="rId30"/>
    <p:sldId id="283" r:id="rId31"/>
    <p:sldId id="287" r:id="rId32"/>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D1EA"/>
    <a:srgbClr val="49701E"/>
    <a:srgbClr val="69A12B"/>
    <a:srgbClr val="EB5B03"/>
    <a:srgbClr val="FF0066"/>
    <a:srgbClr val="3CEE12"/>
    <a:srgbClr val="FFCD2F"/>
    <a:srgbClr val="F622BE"/>
    <a:srgbClr val="DAA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5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0FCB53F4-9ECB-4D3C-9B01-0F0AE9C48B99}" type="datetimeFigureOut">
              <a:rPr kumimoji="1" lang="ja-JP" altLang="en-US" smtClean="0"/>
              <a:t>2012/12/12</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4BA27D1E-43E8-44AE-8C01-8D46C1FC088F}" type="slidenum">
              <a:rPr kumimoji="1" lang="ja-JP" altLang="en-US" smtClean="0"/>
              <a:t>‹#›</a:t>
            </a:fld>
            <a:endParaRPr kumimoji="1" lang="ja-JP" altLang="en-US"/>
          </a:p>
        </p:txBody>
      </p:sp>
    </p:spTree>
    <p:extLst>
      <p:ext uri="{BB962C8B-B14F-4D97-AF65-F5344CB8AC3E}">
        <p14:creationId xmlns:p14="http://schemas.microsoft.com/office/powerpoint/2010/main" val="2381321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BD88E9C1-1D03-437A-949E-2C6CDB0E5879}" type="datetimeFigureOut">
              <a:rPr kumimoji="1" lang="ja-JP" altLang="en-US" smtClean="0"/>
              <a:t>2012/12/12</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B6A98AD2-9932-4B0E-908F-CEBB9EF31D0C}" type="slidenum">
              <a:rPr kumimoji="1" lang="ja-JP" altLang="en-US" smtClean="0"/>
              <a:t>‹#›</a:t>
            </a:fld>
            <a:endParaRPr kumimoji="1" lang="ja-JP" altLang="en-US"/>
          </a:p>
        </p:txBody>
      </p:sp>
    </p:spTree>
    <p:extLst>
      <p:ext uri="{BB962C8B-B14F-4D97-AF65-F5344CB8AC3E}">
        <p14:creationId xmlns:p14="http://schemas.microsoft.com/office/powerpoint/2010/main" val="13116947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6A98AD2-9932-4B0E-908F-CEBB9EF31D0C}" type="slidenum">
              <a:rPr kumimoji="1" lang="ja-JP" altLang="en-US" smtClean="0"/>
              <a:t>14</a:t>
            </a:fld>
            <a:endParaRPr kumimoji="1" lang="ja-JP" altLang="en-US"/>
          </a:p>
        </p:txBody>
      </p:sp>
    </p:spTree>
    <p:extLst>
      <p:ext uri="{BB962C8B-B14F-4D97-AF65-F5344CB8AC3E}">
        <p14:creationId xmlns:p14="http://schemas.microsoft.com/office/powerpoint/2010/main" val="669866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6A98AD2-9932-4B0E-908F-CEBB9EF31D0C}" type="slidenum">
              <a:rPr kumimoji="1" lang="ja-JP" altLang="en-US" smtClean="0"/>
              <a:t>19</a:t>
            </a:fld>
            <a:endParaRPr kumimoji="1" lang="ja-JP" altLang="en-US"/>
          </a:p>
        </p:txBody>
      </p:sp>
    </p:spTree>
    <p:extLst>
      <p:ext uri="{BB962C8B-B14F-4D97-AF65-F5344CB8AC3E}">
        <p14:creationId xmlns:p14="http://schemas.microsoft.com/office/powerpoint/2010/main" val="41773069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endParaRPr lang="en-US" altLang="ja-JP"/>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lang="en-US" altLang="ja-JP"/>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F77DDA8B-60CE-4EF5-8686-F719B14D35B4}" type="slidenum">
              <a:rPr lang="en-US" altLang="ja-JP" smtClean="0"/>
              <a:pPr/>
              <a:t>‹#›</a:t>
            </a:fld>
            <a:endParaRPr lang="en-US" altLang="ja-JP"/>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dirty="0" smtClean="0"/>
              <a:t>DOPG</a:t>
            </a:r>
            <a:r>
              <a:rPr lang="ja-JP" altLang="en-US" dirty="0" smtClean="0"/>
              <a:t>を用いた</a:t>
            </a:r>
            <a:r>
              <a:rPr lang="en-US" altLang="ja-JP" dirty="0" smtClean="0"/>
              <a:t/>
            </a:r>
            <a:br>
              <a:rPr lang="en-US" altLang="ja-JP" dirty="0" smtClean="0"/>
            </a:br>
            <a:r>
              <a:rPr lang="ja-JP" altLang="en-US" dirty="0" smtClean="0"/>
              <a:t>オブジェクトの振舞い予測手法</a:t>
            </a:r>
            <a:endParaRPr kumimoji="1" lang="ja-JP" altLang="en-US" dirty="0"/>
          </a:p>
        </p:txBody>
      </p:sp>
      <p:sp>
        <p:nvSpPr>
          <p:cNvPr id="3" name="サブタイトル 2"/>
          <p:cNvSpPr>
            <a:spLocks noGrp="1"/>
          </p:cNvSpPr>
          <p:nvPr>
            <p:ph type="subTitle" idx="1"/>
          </p:nvPr>
        </p:nvSpPr>
        <p:spPr/>
        <p:txBody>
          <a:bodyPr/>
          <a:lstStyle/>
          <a:p>
            <a:r>
              <a:rPr lang="ja-JP" altLang="en-US" dirty="0" smtClean="0"/>
              <a:t>大阪大学大学院情報科学研究科</a:t>
            </a:r>
            <a:endParaRPr lang="en-US" altLang="ja-JP" dirty="0" smtClean="0"/>
          </a:p>
          <a:p>
            <a:r>
              <a:rPr lang="ja-JP" altLang="en-US" dirty="0" smtClean="0"/>
              <a:t>博士前期課程</a:t>
            </a:r>
            <a:r>
              <a:rPr lang="en-US" altLang="ja-JP" dirty="0" smtClean="0"/>
              <a:t>1</a:t>
            </a:r>
            <a:r>
              <a:rPr lang="ja-JP" altLang="en-US" dirty="0" smtClean="0"/>
              <a:t>年</a:t>
            </a:r>
            <a:endParaRPr lang="en-US" altLang="ja-JP" dirty="0" smtClean="0"/>
          </a:p>
          <a:p>
            <a:r>
              <a:rPr lang="ja-JP" altLang="en-US" dirty="0" smtClean="0"/>
              <a:t>井上研究室　</a:t>
            </a:r>
            <a:r>
              <a:rPr kumimoji="1" lang="ja-JP" altLang="en-US" dirty="0" smtClean="0"/>
              <a:t>脇阪大輝</a:t>
            </a:r>
            <a:endParaRPr kumimoji="1" lang="ja-JP" altLang="en-US" dirty="0"/>
          </a:p>
        </p:txBody>
      </p:sp>
    </p:spTree>
    <p:extLst>
      <p:ext uri="{BB962C8B-B14F-4D97-AF65-F5344CB8AC3E}">
        <p14:creationId xmlns:p14="http://schemas.microsoft.com/office/powerpoint/2010/main" val="35025352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実行履歴の取得</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本手法では，プログラムの実行からオブジェクトの動作を知るために実行履歴を取得する</a:t>
            </a:r>
            <a:endParaRPr kumimoji="1" lang="en-US" altLang="ja-JP" dirty="0" smtClean="0"/>
          </a:p>
          <a:p>
            <a:pPr lvl="1"/>
            <a:r>
              <a:rPr kumimoji="1" lang="ja-JP" altLang="en-US" dirty="0" smtClean="0"/>
              <a:t>メソッドの呼出しについて以下を記録する</a:t>
            </a:r>
            <a:endParaRPr kumimoji="1" lang="en-US" altLang="ja-JP" dirty="0" smtClean="0"/>
          </a:p>
          <a:p>
            <a:pPr lvl="2"/>
            <a:r>
              <a:rPr lang="ja-JP" altLang="en-US" dirty="0" smtClean="0"/>
              <a:t>呼出されたオブジェクト</a:t>
            </a:r>
            <a:endParaRPr lang="en-US" altLang="ja-JP" dirty="0" smtClean="0"/>
          </a:p>
          <a:p>
            <a:pPr lvl="2"/>
            <a:r>
              <a:rPr lang="ja-JP" altLang="en-US" dirty="0"/>
              <a:t>呼出しを行ったソースコード位置</a:t>
            </a:r>
          </a:p>
          <a:p>
            <a:pPr lvl="2"/>
            <a:r>
              <a:rPr kumimoji="1" lang="ja-JP" altLang="en-US" dirty="0" smtClean="0"/>
              <a:t>呼出されたメソッド</a:t>
            </a:r>
            <a:endParaRPr kumimoji="1" lang="en-US" altLang="ja-JP" dirty="0" smtClean="0"/>
          </a:p>
        </p:txBody>
      </p:sp>
      <p:graphicFrame>
        <p:nvGraphicFramePr>
          <p:cNvPr id="5" name="表 4"/>
          <p:cNvGraphicFramePr>
            <a:graphicFrameLocks noGrp="1"/>
          </p:cNvGraphicFramePr>
          <p:nvPr>
            <p:extLst>
              <p:ext uri="{D42A27DB-BD31-4B8C-83A1-F6EECF244321}">
                <p14:modId xmlns:p14="http://schemas.microsoft.com/office/powerpoint/2010/main" val="2862581977"/>
              </p:ext>
            </p:extLst>
          </p:nvPr>
        </p:nvGraphicFramePr>
        <p:xfrm>
          <a:off x="1403648" y="4365104"/>
          <a:ext cx="7272808" cy="1854200"/>
        </p:xfrm>
        <a:graphic>
          <a:graphicData uri="http://schemas.openxmlformats.org/drawingml/2006/table">
            <a:tbl>
              <a:tblPr firstRow="1" bandRow="1">
                <a:tableStyleId>{21E4AEA4-8DFA-4A89-87EB-49C32662AFE0}</a:tableStyleId>
              </a:tblPr>
              <a:tblGrid>
                <a:gridCol w="1818202"/>
                <a:gridCol w="1818202"/>
                <a:gridCol w="1818202"/>
                <a:gridCol w="1818202"/>
              </a:tblGrid>
              <a:tr h="370840">
                <a:tc>
                  <a:txBody>
                    <a:bodyPr/>
                    <a:lstStyle/>
                    <a:p>
                      <a:r>
                        <a:rPr kumimoji="1" lang="ja-JP" altLang="en-US" dirty="0" smtClean="0"/>
                        <a:t>実行順序</a:t>
                      </a:r>
                      <a:endParaRPr kumimoji="1" lang="ja-JP" altLang="en-US" dirty="0"/>
                    </a:p>
                  </a:txBody>
                  <a:tcPr/>
                </a:tc>
                <a:tc>
                  <a:txBody>
                    <a:bodyPr/>
                    <a:lstStyle/>
                    <a:p>
                      <a:r>
                        <a:rPr kumimoji="1" lang="ja-JP" altLang="en-US" dirty="0" smtClean="0"/>
                        <a:t>オブジェクト１</a:t>
                      </a:r>
                      <a:endParaRPr kumimoji="1" lang="ja-JP" altLang="en-US" dirty="0"/>
                    </a:p>
                  </a:txBody>
                  <a:tcPr/>
                </a:tc>
                <a:tc>
                  <a:txBody>
                    <a:bodyPr/>
                    <a:lstStyle/>
                    <a:p>
                      <a:r>
                        <a:rPr kumimoji="1" lang="ja-JP" altLang="en-US" dirty="0" smtClean="0"/>
                        <a:t>オブジェクト２</a:t>
                      </a:r>
                      <a:endParaRPr kumimoji="1" lang="ja-JP" altLang="en-US" dirty="0"/>
                    </a:p>
                  </a:txBody>
                  <a:tcPr/>
                </a:tc>
                <a:tc>
                  <a:txBody>
                    <a:bodyPr/>
                    <a:lstStyle/>
                    <a:p>
                      <a:r>
                        <a:rPr kumimoji="1" lang="ja-JP" altLang="en-US" dirty="0" smtClean="0"/>
                        <a:t>オブジェクト３</a:t>
                      </a:r>
                      <a:endParaRPr kumimoji="1" lang="ja-JP" altLang="en-US" dirty="0"/>
                    </a:p>
                  </a:txBody>
                  <a:tcPr/>
                </a:tc>
              </a:tr>
              <a:tr h="370840">
                <a:tc>
                  <a:txBody>
                    <a:bodyPr/>
                    <a:lstStyle/>
                    <a:p>
                      <a:r>
                        <a:rPr kumimoji="1" lang="en-US" altLang="ja-JP" dirty="0" smtClean="0">
                          <a:solidFill>
                            <a:schemeClr val="tx1"/>
                          </a:solidFill>
                        </a:rPr>
                        <a:t>1</a:t>
                      </a:r>
                      <a:endParaRPr kumimoji="1" lang="ja-JP" altLang="en-US" dirty="0">
                        <a:solidFill>
                          <a:schemeClr val="tx1"/>
                        </a:solidFill>
                      </a:endParaRPr>
                    </a:p>
                  </a:txBody>
                  <a:tcPr/>
                </a:tc>
                <a:tc>
                  <a:txBody>
                    <a:bodyPr/>
                    <a:lstStyle/>
                    <a:p>
                      <a:r>
                        <a:rPr kumimoji="1" lang="en-US" altLang="ja-JP" dirty="0" smtClean="0">
                          <a:solidFill>
                            <a:srgbClr val="FF0066"/>
                          </a:solidFill>
                        </a:rPr>
                        <a:t>MethodA#L.10</a:t>
                      </a:r>
                      <a:endParaRPr kumimoji="1" lang="ja-JP" altLang="en-US" dirty="0">
                        <a:solidFill>
                          <a:srgbClr val="FF0066"/>
                        </a:solidFill>
                      </a:endParaRPr>
                    </a:p>
                  </a:txBody>
                  <a:tcPr/>
                </a:tc>
                <a:tc>
                  <a:txBody>
                    <a:bodyPr/>
                    <a:lstStyle/>
                    <a:p>
                      <a:r>
                        <a:rPr kumimoji="1" lang="en-US" altLang="ja-JP" dirty="0" smtClean="0">
                          <a:solidFill>
                            <a:srgbClr val="FF0066"/>
                          </a:solidFill>
                        </a:rPr>
                        <a:t>MethodA#L.10</a:t>
                      </a:r>
                      <a:endParaRPr kumimoji="1" lang="ja-JP" altLang="en-US" dirty="0">
                        <a:solidFill>
                          <a:srgbClr val="FF0066"/>
                        </a:solidFill>
                      </a:endParaRPr>
                    </a:p>
                  </a:txBody>
                  <a:tcPr/>
                </a:tc>
                <a:tc>
                  <a:txBody>
                    <a:bodyPr/>
                    <a:lstStyle/>
                    <a:p>
                      <a:r>
                        <a:rPr kumimoji="1" lang="en-US" altLang="ja-JP" dirty="0" smtClean="0">
                          <a:solidFill>
                            <a:srgbClr val="FF0066"/>
                          </a:solidFill>
                        </a:rPr>
                        <a:t>MethodA#L.10</a:t>
                      </a:r>
                      <a:endParaRPr kumimoji="1" lang="ja-JP" altLang="en-US" dirty="0">
                        <a:solidFill>
                          <a:srgbClr val="FF0066"/>
                        </a:solidFill>
                      </a:endParaRPr>
                    </a:p>
                  </a:txBody>
                  <a:tcPr/>
                </a:tc>
              </a:tr>
              <a:tr h="370840">
                <a:tc>
                  <a:txBody>
                    <a:bodyPr/>
                    <a:lstStyle/>
                    <a:p>
                      <a:r>
                        <a:rPr kumimoji="1" lang="en-US" altLang="ja-JP" dirty="0" smtClean="0">
                          <a:solidFill>
                            <a:schemeClr val="tx1"/>
                          </a:solidFill>
                        </a:rPr>
                        <a:t>2</a:t>
                      </a:r>
                      <a:endParaRPr kumimoji="1" lang="ja-JP" altLang="en-US" dirty="0">
                        <a:solidFill>
                          <a:schemeClr val="tx1"/>
                        </a:solidFill>
                      </a:endParaRPr>
                    </a:p>
                  </a:txBody>
                  <a:tcPr/>
                </a:tc>
                <a:tc>
                  <a:txBody>
                    <a:bodyPr/>
                    <a:lstStyle/>
                    <a:p>
                      <a:r>
                        <a:rPr kumimoji="1" lang="en-US" altLang="ja-JP" dirty="0" smtClean="0">
                          <a:solidFill>
                            <a:srgbClr val="EB5B03"/>
                          </a:solidFill>
                        </a:rPr>
                        <a:t>MethodB#L.20</a:t>
                      </a:r>
                      <a:endParaRPr kumimoji="1" lang="ja-JP" altLang="en-US" dirty="0">
                        <a:solidFill>
                          <a:srgbClr val="EB5B03"/>
                        </a:solidFill>
                      </a:endParaRPr>
                    </a:p>
                  </a:txBody>
                  <a:tcPr/>
                </a:tc>
                <a:tc>
                  <a:txBody>
                    <a:bodyPr/>
                    <a:lstStyle/>
                    <a:p>
                      <a:r>
                        <a:rPr kumimoji="1" lang="en-US" altLang="ja-JP" dirty="0" smtClean="0">
                          <a:solidFill>
                            <a:srgbClr val="EB5B03"/>
                          </a:solidFill>
                        </a:rPr>
                        <a:t>MethodB#L.20</a:t>
                      </a:r>
                      <a:endParaRPr kumimoji="1" lang="ja-JP" altLang="en-US" dirty="0">
                        <a:solidFill>
                          <a:srgbClr val="EB5B03"/>
                        </a:solidFill>
                      </a:endParaRPr>
                    </a:p>
                  </a:txBody>
                  <a:tcPr/>
                </a:tc>
                <a:tc>
                  <a:txBody>
                    <a:bodyPr/>
                    <a:lstStyle/>
                    <a:p>
                      <a:r>
                        <a:rPr kumimoji="1" lang="en-US" altLang="ja-JP" dirty="0" smtClean="0">
                          <a:solidFill>
                            <a:srgbClr val="16D1EA"/>
                          </a:solidFill>
                        </a:rPr>
                        <a:t>MethodC#L.22</a:t>
                      </a:r>
                      <a:endParaRPr kumimoji="1" lang="ja-JP" altLang="en-US" dirty="0">
                        <a:solidFill>
                          <a:srgbClr val="16D1EA"/>
                        </a:solidFill>
                      </a:endParaRPr>
                    </a:p>
                  </a:txBody>
                  <a:tcPr/>
                </a:tc>
              </a:tr>
              <a:tr h="370840">
                <a:tc>
                  <a:txBody>
                    <a:bodyPr/>
                    <a:lstStyle/>
                    <a:p>
                      <a:r>
                        <a:rPr kumimoji="1" lang="en-US" altLang="ja-JP" dirty="0" smtClean="0">
                          <a:solidFill>
                            <a:schemeClr val="tx1"/>
                          </a:solidFill>
                        </a:rPr>
                        <a:t>3</a:t>
                      </a:r>
                      <a:endParaRPr kumimoji="1" lang="ja-JP" altLang="en-US" dirty="0">
                        <a:solidFill>
                          <a:schemeClr val="tx1"/>
                        </a:solidFill>
                      </a:endParaRPr>
                    </a:p>
                  </a:txBody>
                  <a:tcPr/>
                </a:tc>
                <a:tc>
                  <a:txBody>
                    <a:bodyPr/>
                    <a:lstStyle/>
                    <a:p>
                      <a:r>
                        <a:rPr kumimoji="1" lang="en-US" altLang="ja-JP" dirty="0" smtClean="0">
                          <a:solidFill>
                            <a:srgbClr val="00B050"/>
                          </a:solidFill>
                        </a:rPr>
                        <a:t>MethodD#L.30</a:t>
                      </a:r>
                      <a:endParaRPr kumimoji="1" lang="ja-JP" altLang="en-US" dirty="0">
                        <a:solidFill>
                          <a:srgbClr val="00B050"/>
                        </a:solidFill>
                      </a:endParaRPr>
                    </a:p>
                  </a:txBody>
                  <a:tcPr/>
                </a:tc>
                <a:tc>
                  <a:txBody>
                    <a:bodyPr/>
                    <a:lstStyle/>
                    <a:p>
                      <a:r>
                        <a:rPr kumimoji="1" lang="en-US" altLang="ja-JP" dirty="0" smtClean="0">
                          <a:solidFill>
                            <a:srgbClr val="00B050"/>
                          </a:solidFill>
                        </a:rPr>
                        <a:t>MethodD#L.30</a:t>
                      </a:r>
                      <a:endParaRPr kumimoji="1" lang="ja-JP" altLang="en-US" dirty="0">
                        <a:solidFill>
                          <a:srgbClr val="00B050"/>
                        </a:solidFill>
                      </a:endParaRPr>
                    </a:p>
                  </a:txBody>
                  <a:tcPr/>
                </a:tc>
                <a:tc>
                  <a:txBody>
                    <a:bodyPr/>
                    <a:lstStyle/>
                    <a:p>
                      <a:r>
                        <a:rPr kumimoji="1" lang="en-US" altLang="ja-JP" dirty="0" smtClean="0">
                          <a:solidFill>
                            <a:srgbClr val="00B050"/>
                          </a:solidFill>
                        </a:rPr>
                        <a:t>MethodD#L.30</a:t>
                      </a:r>
                      <a:endParaRPr kumimoji="1" lang="ja-JP" altLang="en-US" dirty="0">
                        <a:solidFill>
                          <a:srgbClr val="00B050"/>
                        </a:solidFill>
                      </a:endParaRPr>
                    </a:p>
                  </a:txBody>
                  <a:tcPr/>
                </a:tc>
              </a:tr>
              <a:tr h="370840">
                <a:tc>
                  <a:txBody>
                    <a:bodyPr/>
                    <a:lstStyle/>
                    <a:p>
                      <a:r>
                        <a:rPr kumimoji="1" lang="en-US" altLang="ja-JP" dirty="0" smtClean="0">
                          <a:solidFill>
                            <a:schemeClr val="tx1"/>
                          </a:solidFill>
                        </a:rPr>
                        <a:t>4</a:t>
                      </a:r>
                      <a:endParaRPr kumimoji="1" lang="ja-JP" altLang="en-US" dirty="0">
                        <a:solidFill>
                          <a:schemeClr val="tx1"/>
                        </a:solidFill>
                      </a:endParaRPr>
                    </a:p>
                  </a:txBody>
                  <a:tcPr/>
                </a:tc>
                <a:tc>
                  <a:txBody>
                    <a:bodyPr/>
                    <a:lstStyle/>
                    <a:p>
                      <a:r>
                        <a:rPr kumimoji="1" lang="en-US" altLang="ja-JP" dirty="0" smtClean="0">
                          <a:solidFill>
                            <a:srgbClr val="0070C0"/>
                          </a:solidFill>
                        </a:rPr>
                        <a:t>MethodE#L.40</a:t>
                      </a:r>
                      <a:endParaRPr kumimoji="1" lang="ja-JP" altLang="en-US" dirty="0">
                        <a:solidFill>
                          <a:srgbClr val="0070C0"/>
                        </a:solidFill>
                      </a:endParaRPr>
                    </a:p>
                  </a:txBody>
                  <a:tcPr/>
                </a:tc>
                <a:tc>
                  <a:txBody>
                    <a:bodyPr/>
                    <a:lstStyle/>
                    <a:p>
                      <a:r>
                        <a:rPr kumimoji="1" lang="en-US" altLang="ja-JP" dirty="0" smtClean="0">
                          <a:solidFill>
                            <a:srgbClr val="0070C0"/>
                          </a:solidFill>
                        </a:rPr>
                        <a:t>MethodE#L.40</a:t>
                      </a:r>
                      <a:endParaRPr kumimoji="1" lang="ja-JP" altLang="en-US" dirty="0">
                        <a:solidFill>
                          <a:srgbClr val="0070C0"/>
                        </a:solidFill>
                      </a:endParaRPr>
                    </a:p>
                  </a:txBody>
                  <a:tcPr/>
                </a:tc>
                <a:tc>
                  <a:txBody>
                    <a:bodyPr/>
                    <a:lstStyle/>
                    <a:p>
                      <a:r>
                        <a:rPr kumimoji="1" lang="en-US" altLang="ja-JP" dirty="0" smtClean="0">
                          <a:solidFill>
                            <a:srgbClr val="7030A0"/>
                          </a:solidFill>
                        </a:rPr>
                        <a:t>MethodF#L.50</a:t>
                      </a:r>
                      <a:endParaRPr kumimoji="1" lang="ja-JP" altLang="en-US" dirty="0">
                        <a:solidFill>
                          <a:srgbClr val="7030A0"/>
                        </a:solidFill>
                      </a:endParaRPr>
                    </a:p>
                  </a:txBody>
                  <a:tcPr/>
                </a:tc>
              </a:tr>
            </a:tbl>
          </a:graphicData>
        </a:graphic>
      </p:graphicFrame>
      <p:sp>
        <p:nvSpPr>
          <p:cNvPr id="6" name="テキスト ボックス 5"/>
          <p:cNvSpPr txBox="1"/>
          <p:nvPr/>
        </p:nvSpPr>
        <p:spPr>
          <a:xfrm>
            <a:off x="4337210" y="6165304"/>
            <a:ext cx="1386918" cy="338554"/>
          </a:xfrm>
          <a:prstGeom prst="rect">
            <a:avLst/>
          </a:prstGeom>
          <a:noFill/>
        </p:spPr>
        <p:txBody>
          <a:bodyPr wrap="none" rtlCol="0">
            <a:spAutoFit/>
          </a:bodyPr>
          <a:lstStyle/>
          <a:p>
            <a:r>
              <a:rPr kumimoji="1" lang="ja-JP" altLang="en-US" sz="1600" b="1" dirty="0" smtClean="0"/>
              <a:t>実行履歴の例</a:t>
            </a:r>
            <a:endParaRPr kumimoji="1" lang="ja-JP" altLang="en-US" sz="1600" b="1" dirty="0"/>
          </a:p>
        </p:txBody>
      </p:sp>
    </p:spTree>
    <p:extLst>
      <p:ext uri="{BB962C8B-B14F-4D97-AF65-F5344CB8AC3E}">
        <p14:creationId xmlns:p14="http://schemas.microsoft.com/office/powerpoint/2010/main" val="11142046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DOPG</a:t>
            </a:r>
            <a:r>
              <a:rPr kumimoji="1" lang="ja-JP" altLang="en-US" dirty="0" smtClean="0"/>
              <a:t>の抽出</a:t>
            </a:r>
            <a:endParaRPr kumimoji="1" lang="ja-JP" altLang="en-US" dirty="0"/>
          </a:p>
        </p:txBody>
      </p:sp>
      <p:sp>
        <p:nvSpPr>
          <p:cNvPr id="3" name="コンテンツ プレースホルダー 2"/>
          <p:cNvSpPr>
            <a:spLocks noGrp="1"/>
          </p:cNvSpPr>
          <p:nvPr>
            <p:ph idx="1"/>
          </p:nvPr>
        </p:nvSpPr>
        <p:spPr>
          <a:xfrm>
            <a:off x="179513" y="1268760"/>
            <a:ext cx="5904656" cy="5040312"/>
          </a:xfrm>
        </p:spPr>
        <p:txBody>
          <a:bodyPr/>
          <a:lstStyle/>
          <a:p>
            <a:r>
              <a:rPr lang="ja-JP" altLang="en-US" dirty="0" smtClean="0"/>
              <a:t>実行履歴からオブジェクトごとの</a:t>
            </a:r>
            <a:r>
              <a:rPr lang="en-US" altLang="ja-JP" dirty="0" smtClean="0"/>
              <a:t>DOPG</a:t>
            </a:r>
            <a:r>
              <a:rPr lang="ja-JP" altLang="en-US" dirty="0" smtClean="0"/>
              <a:t>を作成する</a:t>
            </a:r>
            <a:endParaRPr lang="en-US" altLang="ja-JP" dirty="0" smtClean="0"/>
          </a:p>
          <a:p>
            <a:pPr lvl="1"/>
            <a:r>
              <a:rPr kumimoji="1" lang="en-US" altLang="ja-JP" dirty="0" smtClean="0"/>
              <a:t>DOPG</a:t>
            </a:r>
            <a:r>
              <a:rPr lang="ja-JP" altLang="en-US" dirty="0"/>
              <a:t>と</a:t>
            </a:r>
            <a:r>
              <a:rPr lang="ja-JP" altLang="en-US" dirty="0" smtClean="0"/>
              <a:t>はオブジェクトの動作を表す有向グラフ</a:t>
            </a:r>
            <a:endParaRPr lang="en-US" altLang="ja-JP" dirty="0" smtClean="0"/>
          </a:p>
          <a:p>
            <a:pPr lvl="2"/>
            <a:r>
              <a:rPr kumimoji="1" lang="ja-JP" altLang="en-US" dirty="0" smtClean="0"/>
              <a:t>各頂点はオブジェクトに対するメソッド呼出しを表す</a:t>
            </a:r>
            <a:endParaRPr kumimoji="1" lang="en-US" altLang="ja-JP" dirty="0" smtClean="0"/>
          </a:p>
          <a:p>
            <a:pPr lvl="2"/>
            <a:r>
              <a:rPr lang="ja-JP" altLang="en-US" dirty="0" smtClean="0"/>
              <a:t>各辺はメソッド呼出しの順序を表す</a:t>
            </a:r>
            <a:endParaRPr lang="en-US" altLang="ja-JP" dirty="0" smtClean="0"/>
          </a:p>
          <a:p>
            <a:pPr lvl="2"/>
            <a:r>
              <a:rPr lang="ja-JP" altLang="en-US" dirty="0" smtClean="0"/>
              <a:t>同じ位置のメソッド</a:t>
            </a:r>
            <a:r>
              <a:rPr lang="ja-JP" altLang="en-US" dirty="0"/>
              <a:t>呼出し</a:t>
            </a:r>
            <a:r>
              <a:rPr lang="ja-JP" altLang="en-US" dirty="0" smtClean="0"/>
              <a:t>は同じノードとなる</a:t>
            </a:r>
            <a:endParaRPr lang="en-US" altLang="ja-JP" dirty="0" smtClean="0"/>
          </a:p>
        </p:txBody>
      </p:sp>
      <p:grpSp>
        <p:nvGrpSpPr>
          <p:cNvPr id="29" name="グループ化 28"/>
          <p:cNvGrpSpPr/>
          <p:nvPr/>
        </p:nvGrpSpPr>
        <p:grpSpPr>
          <a:xfrm>
            <a:off x="6012160" y="920151"/>
            <a:ext cx="1346067" cy="5623482"/>
            <a:chOff x="6868574" y="44624"/>
            <a:chExt cx="1447842" cy="6048672"/>
          </a:xfrm>
        </p:grpSpPr>
        <p:sp>
          <p:nvSpPr>
            <p:cNvPr id="5" name="正方形/長方形 4"/>
            <p:cNvSpPr/>
            <p:nvPr/>
          </p:nvSpPr>
          <p:spPr bwMode="auto">
            <a:xfrm>
              <a:off x="6868574" y="692695"/>
              <a:ext cx="1447842" cy="936105"/>
            </a:xfrm>
            <a:prstGeom prst="rect">
              <a:avLst/>
            </a:prstGeom>
            <a:solidFill>
              <a:schemeClr val="bg1">
                <a:lumMod val="95000"/>
              </a:schemeClr>
            </a:solid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FF0066"/>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FF0066"/>
                  </a:solidFill>
                  <a:latin typeface="Times New Roman" pitchFamily="18" charset="0"/>
                  <a:ea typeface="ＭＳ Ｐゴシック" pitchFamily="50" charset="-128"/>
                </a:rPr>
                <a:t>MethodA</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FF0066"/>
                  </a:solidFill>
                  <a:effectLst/>
                  <a:latin typeface="Times New Roman" pitchFamily="18" charset="0"/>
                  <a:ea typeface="ＭＳ Ｐゴシック" pitchFamily="50" charset="-128"/>
                </a:rPr>
                <a:t>L.10</a:t>
              </a:r>
              <a:endParaRPr kumimoji="0" lang="ja-JP" altLang="en-US" b="0" i="0" u="none" strike="noStrike" cap="none" normalizeH="0" baseline="0" dirty="0" smtClean="0">
                <a:ln>
                  <a:noFill/>
                </a:ln>
                <a:solidFill>
                  <a:srgbClr val="FF0066"/>
                </a:solidFill>
                <a:effectLst/>
                <a:latin typeface="Times New Roman" pitchFamily="18" charset="0"/>
                <a:ea typeface="ＭＳ Ｐゴシック" pitchFamily="50" charset="-128"/>
              </a:endParaRPr>
            </a:p>
          </p:txBody>
        </p:sp>
        <p:sp>
          <p:nvSpPr>
            <p:cNvPr id="6" name="円/楕円 5"/>
            <p:cNvSpPr/>
            <p:nvPr/>
          </p:nvSpPr>
          <p:spPr bwMode="auto">
            <a:xfrm>
              <a:off x="7448479" y="44624"/>
              <a:ext cx="288032" cy="288032"/>
            </a:xfrm>
            <a:prstGeom prst="ellipse">
              <a:avLst/>
            </a:prstGeom>
            <a:solidFill>
              <a:schemeClr val="tx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正方形/長方形 9"/>
            <p:cNvSpPr/>
            <p:nvPr/>
          </p:nvSpPr>
          <p:spPr bwMode="auto">
            <a:xfrm>
              <a:off x="6868574" y="1988840"/>
              <a:ext cx="1447842" cy="936105"/>
            </a:xfrm>
            <a:prstGeom prst="rect">
              <a:avLst/>
            </a:prstGeom>
            <a:solidFill>
              <a:schemeClr val="bg1">
                <a:lumMod val="95000"/>
              </a:schemeClr>
            </a:solid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EB5B03"/>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EB5B03"/>
                  </a:solidFill>
                  <a:latin typeface="Times New Roman" pitchFamily="18" charset="0"/>
                  <a:ea typeface="ＭＳ Ｐゴシック" pitchFamily="50" charset="-128"/>
                </a:rPr>
                <a:t>MethodB</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EB5B03"/>
                  </a:solidFill>
                  <a:effectLst/>
                  <a:latin typeface="Times New Roman" pitchFamily="18" charset="0"/>
                  <a:ea typeface="ＭＳ Ｐゴシック" pitchFamily="50" charset="-128"/>
                </a:rPr>
                <a:t>L.20</a:t>
              </a:r>
              <a:endParaRPr kumimoji="0" lang="ja-JP" altLang="en-US" b="0" i="0" u="none" strike="noStrike" cap="none" normalizeH="0" baseline="0" dirty="0" smtClean="0">
                <a:ln>
                  <a:noFill/>
                </a:ln>
                <a:solidFill>
                  <a:srgbClr val="EB5B03"/>
                </a:solidFill>
                <a:effectLst/>
                <a:latin typeface="Times New Roman" pitchFamily="18" charset="0"/>
                <a:ea typeface="ＭＳ Ｐゴシック" pitchFamily="50" charset="-128"/>
              </a:endParaRPr>
            </a:p>
          </p:txBody>
        </p:sp>
        <p:sp>
          <p:nvSpPr>
            <p:cNvPr id="11" name="正方形/長方形 10"/>
            <p:cNvSpPr/>
            <p:nvPr/>
          </p:nvSpPr>
          <p:spPr bwMode="auto">
            <a:xfrm>
              <a:off x="6868574" y="3284984"/>
              <a:ext cx="1447842" cy="936105"/>
            </a:xfrm>
            <a:prstGeom prst="rect">
              <a:avLst/>
            </a:prstGeom>
            <a:solidFill>
              <a:schemeClr val="bg1">
                <a:lumMod val="95000"/>
              </a:schemeClr>
            </a:solid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00B050"/>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00B050"/>
                  </a:solidFill>
                  <a:latin typeface="Times New Roman" pitchFamily="18" charset="0"/>
                  <a:ea typeface="ＭＳ Ｐゴシック" pitchFamily="50" charset="-128"/>
                </a:rPr>
                <a:t>MethodD</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00B050"/>
                  </a:solidFill>
                  <a:effectLst/>
                  <a:latin typeface="Times New Roman" pitchFamily="18" charset="0"/>
                  <a:ea typeface="ＭＳ Ｐゴシック" pitchFamily="50" charset="-128"/>
                </a:rPr>
                <a:t>L.30</a:t>
              </a:r>
              <a:endParaRPr kumimoji="0" lang="ja-JP" altLang="en-US" b="0" i="0" u="none" strike="noStrike" cap="none" normalizeH="0" baseline="0" dirty="0" smtClean="0">
                <a:ln>
                  <a:noFill/>
                </a:ln>
                <a:solidFill>
                  <a:srgbClr val="00B050"/>
                </a:solidFill>
                <a:effectLst/>
                <a:latin typeface="Times New Roman" pitchFamily="18" charset="0"/>
                <a:ea typeface="ＭＳ Ｐゴシック" pitchFamily="50" charset="-128"/>
              </a:endParaRPr>
            </a:p>
          </p:txBody>
        </p:sp>
        <p:sp>
          <p:nvSpPr>
            <p:cNvPr id="12" name="正方形/長方形 11"/>
            <p:cNvSpPr/>
            <p:nvPr/>
          </p:nvSpPr>
          <p:spPr bwMode="auto">
            <a:xfrm>
              <a:off x="6868574" y="4509120"/>
              <a:ext cx="1447842" cy="936105"/>
            </a:xfrm>
            <a:prstGeom prst="rect">
              <a:avLst/>
            </a:prstGeom>
            <a:solidFill>
              <a:schemeClr val="bg1">
                <a:lumMod val="95000"/>
              </a:schemeClr>
            </a:solid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0070C0"/>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0070C0"/>
                  </a:solidFill>
                  <a:latin typeface="Times New Roman" pitchFamily="18" charset="0"/>
                  <a:ea typeface="ＭＳ Ｐゴシック" pitchFamily="50" charset="-128"/>
                </a:rPr>
                <a:t>MethodE</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0070C0"/>
                  </a:solidFill>
                  <a:effectLst/>
                  <a:latin typeface="Times New Roman" pitchFamily="18" charset="0"/>
                  <a:ea typeface="ＭＳ Ｐゴシック" pitchFamily="50" charset="-128"/>
                </a:rPr>
                <a:t>L.40</a:t>
              </a:r>
              <a:endParaRPr kumimoji="0" lang="ja-JP" altLang="en-US" b="0" i="0" u="none" strike="noStrike" cap="none" normalizeH="0" baseline="0" dirty="0" smtClean="0">
                <a:ln>
                  <a:noFill/>
                </a:ln>
                <a:solidFill>
                  <a:srgbClr val="0070C0"/>
                </a:solidFill>
                <a:effectLst/>
                <a:latin typeface="Times New Roman" pitchFamily="18" charset="0"/>
                <a:ea typeface="ＭＳ Ｐゴシック" pitchFamily="50" charset="-128"/>
              </a:endParaRPr>
            </a:p>
          </p:txBody>
        </p:sp>
        <p:grpSp>
          <p:nvGrpSpPr>
            <p:cNvPr id="16" name="グループ化 15"/>
            <p:cNvGrpSpPr/>
            <p:nvPr/>
          </p:nvGrpSpPr>
          <p:grpSpPr>
            <a:xfrm>
              <a:off x="7448479" y="5805264"/>
              <a:ext cx="288032" cy="288032"/>
              <a:chOff x="7448479" y="5877272"/>
              <a:chExt cx="288032" cy="288032"/>
            </a:xfrm>
          </p:grpSpPr>
          <p:sp>
            <p:nvSpPr>
              <p:cNvPr id="14" name="円/楕円 13"/>
              <p:cNvSpPr/>
              <p:nvPr/>
            </p:nvSpPr>
            <p:spPr bwMode="auto">
              <a:xfrm>
                <a:off x="7448479" y="5877272"/>
                <a:ext cx="288032" cy="288032"/>
              </a:xfrm>
              <a:prstGeom prst="ellipse">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円/楕円 14"/>
              <p:cNvSpPr>
                <a:spLocks noChangeAspect="1"/>
              </p:cNvSpPr>
              <p:nvPr/>
            </p:nvSpPr>
            <p:spPr bwMode="auto">
              <a:xfrm>
                <a:off x="7484484" y="5914866"/>
                <a:ext cx="204143" cy="204143"/>
              </a:xfrm>
              <a:prstGeom prst="ellipse">
                <a:avLst/>
              </a:prstGeom>
              <a:solidFill>
                <a:schemeClr val="tx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cxnSp>
          <p:nvCxnSpPr>
            <p:cNvPr id="18" name="直線矢印コネクタ 17"/>
            <p:cNvCxnSpPr>
              <a:stCxn id="6" idx="4"/>
              <a:endCxn id="5" idx="0"/>
            </p:cNvCxnSpPr>
            <p:nvPr/>
          </p:nvCxnSpPr>
          <p:spPr bwMode="auto">
            <a:xfrm>
              <a:off x="7592495" y="332656"/>
              <a:ext cx="0" cy="36003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21" name="直線矢印コネクタ 20"/>
            <p:cNvCxnSpPr>
              <a:stCxn id="5" idx="2"/>
              <a:endCxn id="10" idx="0"/>
            </p:cNvCxnSpPr>
            <p:nvPr/>
          </p:nvCxnSpPr>
          <p:spPr bwMode="auto">
            <a:xfrm>
              <a:off x="7592495" y="1628800"/>
              <a:ext cx="0" cy="36004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24" name="直線矢印コネクタ 23"/>
            <p:cNvCxnSpPr>
              <a:stCxn id="10" idx="2"/>
              <a:endCxn id="11" idx="0"/>
            </p:cNvCxnSpPr>
            <p:nvPr/>
          </p:nvCxnSpPr>
          <p:spPr bwMode="auto">
            <a:xfrm>
              <a:off x="7592495" y="2924945"/>
              <a:ext cx="0" cy="36003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26" name="直線矢印コネクタ 25"/>
            <p:cNvCxnSpPr>
              <a:stCxn id="11" idx="2"/>
              <a:endCxn id="12" idx="0"/>
            </p:cNvCxnSpPr>
            <p:nvPr/>
          </p:nvCxnSpPr>
          <p:spPr bwMode="auto">
            <a:xfrm>
              <a:off x="7592495" y="4221089"/>
              <a:ext cx="0" cy="288031"/>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28" name="直線矢印コネクタ 27"/>
            <p:cNvCxnSpPr>
              <a:stCxn id="12" idx="2"/>
              <a:endCxn id="14" idx="0"/>
            </p:cNvCxnSpPr>
            <p:nvPr/>
          </p:nvCxnSpPr>
          <p:spPr bwMode="auto">
            <a:xfrm>
              <a:off x="7592495" y="5445225"/>
              <a:ext cx="0" cy="36003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grpSp>
        <p:nvGrpSpPr>
          <p:cNvPr id="30" name="グループ化 29"/>
          <p:cNvGrpSpPr/>
          <p:nvPr/>
        </p:nvGrpSpPr>
        <p:grpSpPr>
          <a:xfrm>
            <a:off x="7596336" y="920151"/>
            <a:ext cx="1346067" cy="5623482"/>
            <a:chOff x="6868574" y="44624"/>
            <a:chExt cx="1447842" cy="6048672"/>
          </a:xfrm>
        </p:grpSpPr>
        <p:sp>
          <p:nvSpPr>
            <p:cNvPr id="31" name="正方形/長方形 30"/>
            <p:cNvSpPr/>
            <p:nvPr/>
          </p:nvSpPr>
          <p:spPr bwMode="auto">
            <a:xfrm>
              <a:off x="6868574" y="692695"/>
              <a:ext cx="1447842" cy="936105"/>
            </a:xfrm>
            <a:prstGeom prst="rect">
              <a:avLst/>
            </a:prstGeom>
            <a:solidFill>
              <a:schemeClr val="bg1">
                <a:lumMod val="95000"/>
              </a:schemeClr>
            </a:solid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FF0066"/>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FF0066"/>
                  </a:solidFill>
                  <a:latin typeface="Times New Roman" pitchFamily="18" charset="0"/>
                  <a:ea typeface="ＭＳ Ｐゴシック" pitchFamily="50" charset="-128"/>
                </a:rPr>
                <a:t>MethodA</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FF0066"/>
                  </a:solidFill>
                  <a:effectLst/>
                  <a:latin typeface="Times New Roman" pitchFamily="18" charset="0"/>
                  <a:ea typeface="ＭＳ Ｐゴシック" pitchFamily="50" charset="-128"/>
                </a:rPr>
                <a:t>L.10</a:t>
              </a:r>
              <a:endParaRPr kumimoji="0" lang="ja-JP" altLang="en-US" b="0" i="0" u="none" strike="noStrike" cap="none" normalizeH="0" baseline="0" dirty="0" smtClean="0">
                <a:ln>
                  <a:noFill/>
                </a:ln>
                <a:solidFill>
                  <a:srgbClr val="FF0066"/>
                </a:solidFill>
                <a:effectLst/>
                <a:latin typeface="Times New Roman" pitchFamily="18" charset="0"/>
                <a:ea typeface="ＭＳ Ｐゴシック" pitchFamily="50" charset="-128"/>
              </a:endParaRPr>
            </a:p>
          </p:txBody>
        </p:sp>
        <p:sp>
          <p:nvSpPr>
            <p:cNvPr id="32" name="円/楕円 31"/>
            <p:cNvSpPr/>
            <p:nvPr/>
          </p:nvSpPr>
          <p:spPr bwMode="auto">
            <a:xfrm>
              <a:off x="7448479" y="44624"/>
              <a:ext cx="288032" cy="288032"/>
            </a:xfrm>
            <a:prstGeom prst="ellipse">
              <a:avLst/>
            </a:prstGeom>
            <a:solidFill>
              <a:schemeClr val="tx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3" name="正方形/長方形 32"/>
            <p:cNvSpPr/>
            <p:nvPr/>
          </p:nvSpPr>
          <p:spPr bwMode="auto">
            <a:xfrm>
              <a:off x="6868574" y="1988840"/>
              <a:ext cx="1447842" cy="936105"/>
            </a:xfrm>
            <a:prstGeom prst="rect">
              <a:avLst/>
            </a:prstGeom>
            <a:solidFill>
              <a:schemeClr val="bg1">
                <a:lumMod val="95000"/>
              </a:schemeClr>
            </a:solid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16D1EA"/>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16D1EA"/>
                  </a:solidFill>
                  <a:latin typeface="Times New Roman" pitchFamily="18" charset="0"/>
                  <a:ea typeface="ＭＳ Ｐゴシック" pitchFamily="50" charset="-128"/>
                </a:rPr>
                <a:t>MethodC</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16D1EA"/>
                  </a:solidFill>
                  <a:effectLst/>
                  <a:latin typeface="Times New Roman" pitchFamily="18" charset="0"/>
                  <a:ea typeface="ＭＳ Ｐゴシック" pitchFamily="50" charset="-128"/>
                </a:rPr>
                <a:t>L.22</a:t>
              </a:r>
              <a:endParaRPr kumimoji="0" lang="ja-JP" altLang="en-US" b="0" i="0" u="none" strike="noStrike" cap="none" normalizeH="0" baseline="0" dirty="0" smtClean="0">
                <a:ln>
                  <a:noFill/>
                </a:ln>
                <a:solidFill>
                  <a:srgbClr val="16D1EA"/>
                </a:solidFill>
                <a:effectLst/>
                <a:latin typeface="Times New Roman" pitchFamily="18" charset="0"/>
                <a:ea typeface="ＭＳ Ｐゴシック" pitchFamily="50" charset="-128"/>
              </a:endParaRPr>
            </a:p>
          </p:txBody>
        </p:sp>
        <p:sp>
          <p:nvSpPr>
            <p:cNvPr id="34" name="正方形/長方形 33"/>
            <p:cNvSpPr/>
            <p:nvPr/>
          </p:nvSpPr>
          <p:spPr bwMode="auto">
            <a:xfrm>
              <a:off x="6868574" y="3284984"/>
              <a:ext cx="1447842" cy="936105"/>
            </a:xfrm>
            <a:prstGeom prst="rect">
              <a:avLst/>
            </a:prstGeom>
            <a:solidFill>
              <a:schemeClr val="bg1">
                <a:lumMod val="95000"/>
              </a:schemeClr>
            </a:solid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00B050"/>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00B050"/>
                  </a:solidFill>
                  <a:latin typeface="Times New Roman" pitchFamily="18" charset="0"/>
                  <a:ea typeface="ＭＳ Ｐゴシック" pitchFamily="50" charset="-128"/>
                </a:rPr>
                <a:t>MethodD</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00B050"/>
                  </a:solidFill>
                  <a:effectLst/>
                  <a:latin typeface="Times New Roman" pitchFamily="18" charset="0"/>
                  <a:ea typeface="ＭＳ Ｐゴシック" pitchFamily="50" charset="-128"/>
                </a:rPr>
                <a:t>L.30</a:t>
              </a:r>
              <a:endParaRPr kumimoji="0" lang="ja-JP" altLang="en-US" b="0" i="0" u="none" strike="noStrike" cap="none" normalizeH="0" baseline="0" dirty="0" smtClean="0">
                <a:ln>
                  <a:noFill/>
                </a:ln>
                <a:solidFill>
                  <a:srgbClr val="00B050"/>
                </a:solidFill>
                <a:effectLst/>
                <a:latin typeface="Times New Roman" pitchFamily="18" charset="0"/>
                <a:ea typeface="ＭＳ Ｐゴシック" pitchFamily="50" charset="-128"/>
              </a:endParaRPr>
            </a:p>
          </p:txBody>
        </p:sp>
        <p:sp>
          <p:nvSpPr>
            <p:cNvPr id="35" name="正方形/長方形 34"/>
            <p:cNvSpPr/>
            <p:nvPr/>
          </p:nvSpPr>
          <p:spPr bwMode="auto">
            <a:xfrm>
              <a:off x="6868574" y="4509120"/>
              <a:ext cx="1447842" cy="936105"/>
            </a:xfrm>
            <a:prstGeom prst="rect">
              <a:avLst/>
            </a:prstGeom>
            <a:solidFill>
              <a:schemeClr val="bg1">
                <a:lumMod val="95000"/>
              </a:schemeClr>
            </a:solid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7030A0"/>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7030A0"/>
                  </a:solidFill>
                  <a:latin typeface="Times New Roman" pitchFamily="18" charset="0"/>
                  <a:ea typeface="ＭＳ Ｐゴシック" pitchFamily="50" charset="-128"/>
                </a:rPr>
                <a:t>MethodF</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7030A0"/>
                  </a:solidFill>
                  <a:effectLst/>
                  <a:latin typeface="Times New Roman" pitchFamily="18" charset="0"/>
                  <a:ea typeface="ＭＳ Ｐゴシック" pitchFamily="50" charset="-128"/>
                </a:rPr>
                <a:t>L.50</a:t>
              </a:r>
              <a:endParaRPr kumimoji="0" lang="ja-JP" altLang="en-US" b="0" i="0" u="none" strike="noStrike" cap="none" normalizeH="0" baseline="0" dirty="0" smtClean="0">
                <a:ln>
                  <a:noFill/>
                </a:ln>
                <a:solidFill>
                  <a:srgbClr val="7030A0"/>
                </a:solidFill>
                <a:effectLst/>
                <a:latin typeface="Times New Roman" pitchFamily="18" charset="0"/>
                <a:ea typeface="ＭＳ Ｐゴシック" pitchFamily="50" charset="-128"/>
              </a:endParaRPr>
            </a:p>
          </p:txBody>
        </p:sp>
        <p:grpSp>
          <p:nvGrpSpPr>
            <p:cNvPr id="36" name="グループ化 35"/>
            <p:cNvGrpSpPr/>
            <p:nvPr/>
          </p:nvGrpSpPr>
          <p:grpSpPr>
            <a:xfrm>
              <a:off x="7448479" y="5805264"/>
              <a:ext cx="288032" cy="288032"/>
              <a:chOff x="7448479" y="5877272"/>
              <a:chExt cx="288032" cy="288032"/>
            </a:xfrm>
          </p:grpSpPr>
          <p:sp>
            <p:nvSpPr>
              <p:cNvPr id="42" name="円/楕円 41"/>
              <p:cNvSpPr/>
              <p:nvPr/>
            </p:nvSpPr>
            <p:spPr bwMode="auto">
              <a:xfrm>
                <a:off x="7448479" y="5877272"/>
                <a:ext cx="288032" cy="288032"/>
              </a:xfrm>
              <a:prstGeom prst="ellipse">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3" name="円/楕円 42"/>
              <p:cNvSpPr>
                <a:spLocks noChangeAspect="1"/>
              </p:cNvSpPr>
              <p:nvPr/>
            </p:nvSpPr>
            <p:spPr bwMode="auto">
              <a:xfrm>
                <a:off x="7484484" y="5914866"/>
                <a:ext cx="204143" cy="204143"/>
              </a:xfrm>
              <a:prstGeom prst="ellipse">
                <a:avLst/>
              </a:prstGeom>
              <a:solidFill>
                <a:schemeClr val="tx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cxnSp>
          <p:nvCxnSpPr>
            <p:cNvPr id="37" name="直線矢印コネクタ 36"/>
            <p:cNvCxnSpPr>
              <a:stCxn id="32" idx="4"/>
              <a:endCxn id="31" idx="0"/>
            </p:cNvCxnSpPr>
            <p:nvPr/>
          </p:nvCxnSpPr>
          <p:spPr bwMode="auto">
            <a:xfrm>
              <a:off x="7592495" y="332656"/>
              <a:ext cx="0" cy="36003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38" name="直線矢印コネクタ 37"/>
            <p:cNvCxnSpPr>
              <a:stCxn id="31" idx="2"/>
              <a:endCxn id="33" idx="0"/>
            </p:cNvCxnSpPr>
            <p:nvPr/>
          </p:nvCxnSpPr>
          <p:spPr bwMode="auto">
            <a:xfrm>
              <a:off x="7592495" y="1628800"/>
              <a:ext cx="0" cy="36004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39" name="直線矢印コネクタ 38"/>
            <p:cNvCxnSpPr>
              <a:stCxn id="33" idx="2"/>
              <a:endCxn id="34" idx="0"/>
            </p:cNvCxnSpPr>
            <p:nvPr/>
          </p:nvCxnSpPr>
          <p:spPr bwMode="auto">
            <a:xfrm>
              <a:off x="7592495" y="2924945"/>
              <a:ext cx="0" cy="36003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40" name="直線矢印コネクタ 39"/>
            <p:cNvCxnSpPr>
              <a:stCxn id="34" idx="2"/>
              <a:endCxn id="35" idx="0"/>
            </p:cNvCxnSpPr>
            <p:nvPr/>
          </p:nvCxnSpPr>
          <p:spPr bwMode="auto">
            <a:xfrm>
              <a:off x="7592495" y="4221089"/>
              <a:ext cx="0" cy="288031"/>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41" name="直線矢印コネクタ 40"/>
            <p:cNvCxnSpPr>
              <a:stCxn id="35" idx="2"/>
              <a:endCxn id="42" idx="0"/>
            </p:cNvCxnSpPr>
            <p:nvPr/>
          </p:nvCxnSpPr>
          <p:spPr bwMode="auto">
            <a:xfrm>
              <a:off x="7592495" y="5445225"/>
              <a:ext cx="0" cy="36003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sp>
        <p:nvSpPr>
          <p:cNvPr id="44" name="テキスト ボックス 43"/>
          <p:cNvSpPr txBox="1"/>
          <p:nvPr/>
        </p:nvSpPr>
        <p:spPr>
          <a:xfrm>
            <a:off x="1629483" y="5445224"/>
            <a:ext cx="4238661" cy="646331"/>
          </a:xfrm>
          <a:prstGeom prst="rect">
            <a:avLst/>
          </a:prstGeom>
          <a:solidFill>
            <a:schemeClr val="bg1">
              <a:lumMod val="95000"/>
            </a:schemeClr>
          </a:solidFill>
        </p:spPr>
        <p:txBody>
          <a:bodyPr wrap="none" rtlCol="0">
            <a:spAutoFit/>
          </a:bodyPr>
          <a:lstStyle/>
          <a:p>
            <a:r>
              <a:rPr kumimoji="1" lang="ja-JP" altLang="en-US" b="1" dirty="0" smtClean="0"/>
              <a:t>例の実行履歴から作成した</a:t>
            </a:r>
            <a:r>
              <a:rPr kumimoji="1" lang="en-US" altLang="ja-JP" b="1" dirty="0" smtClean="0"/>
              <a:t>DOPG</a:t>
            </a:r>
            <a:r>
              <a:rPr kumimoji="1" lang="ja-JP" altLang="en-US" b="1" dirty="0" smtClean="0"/>
              <a:t>：</a:t>
            </a:r>
            <a:endParaRPr kumimoji="1" lang="en-US" altLang="ja-JP" b="1" dirty="0" smtClean="0"/>
          </a:p>
          <a:p>
            <a:r>
              <a:rPr lang="ja-JP" altLang="en-US" b="1" dirty="0" smtClean="0"/>
              <a:t>オブジェクト</a:t>
            </a:r>
            <a:r>
              <a:rPr lang="en-US" altLang="ja-JP" b="1" dirty="0" smtClean="0"/>
              <a:t>1</a:t>
            </a:r>
            <a:r>
              <a:rPr lang="ja-JP" altLang="en-US" b="1" dirty="0" smtClean="0"/>
              <a:t>と</a:t>
            </a:r>
            <a:r>
              <a:rPr lang="en-US" altLang="ja-JP" b="1" dirty="0" smtClean="0"/>
              <a:t>2</a:t>
            </a:r>
            <a:r>
              <a:rPr lang="ja-JP" altLang="en-US" b="1" dirty="0" smtClean="0"/>
              <a:t>は１つの</a:t>
            </a:r>
            <a:r>
              <a:rPr lang="en-US" altLang="ja-JP" b="1" dirty="0" smtClean="0"/>
              <a:t>DOPG</a:t>
            </a:r>
            <a:r>
              <a:rPr lang="ja-JP" altLang="en-US" b="1" dirty="0" smtClean="0"/>
              <a:t>にまとめられる</a:t>
            </a:r>
            <a:endParaRPr kumimoji="1" lang="en-US" altLang="ja-JP" b="1" dirty="0" smtClean="0"/>
          </a:p>
        </p:txBody>
      </p:sp>
    </p:spTree>
    <p:extLst>
      <p:ext uri="{BB962C8B-B14F-4D97-AF65-F5344CB8AC3E}">
        <p14:creationId xmlns:p14="http://schemas.microsoft.com/office/powerpoint/2010/main" val="21719347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有限オートマトンの作成</a:t>
            </a:r>
            <a:endParaRPr kumimoji="1" lang="ja-JP" altLang="en-US" dirty="0"/>
          </a:p>
        </p:txBody>
      </p:sp>
      <p:sp>
        <p:nvSpPr>
          <p:cNvPr id="3" name="コンテンツ プレースホルダー 2"/>
          <p:cNvSpPr>
            <a:spLocks noGrp="1"/>
          </p:cNvSpPr>
          <p:nvPr>
            <p:ph idx="1"/>
          </p:nvPr>
        </p:nvSpPr>
        <p:spPr>
          <a:xfrm>
            <a:off x="179388" y="1268413"/>
            <a:ext cx="6175770" cy="5040312"/>
          </a:xfrm>
        </p:spPr>
        <p:txBody>
          <a:bodyPr/>
          <a:lstStyle/>
          <a:p>
            <a:r>
              <a:rPr kumimoji="1" lang="ja-JP" altLang="en-US" dirty="0" smtClean="0"/>
              <a:t>各</a:t>
            </a:r>
            <a:r>
              <a:rPr kumimoji="1" lang="en-US" altLang="ja-JP" dirty="0" smtClean="0"/>
              <a:t>DOPG</a:t>
            </a:r>
            <a:r>
              <a:rPr kumimoji="1" lang="ja-JP" altLang="en-US" dirty="0" smtClean="0"/>
              <a:t>をオートマトンに変換</a:t>
            </a:r>
            <a:endParaRPr kumimoji="1" lang="en-US" altLang="ja-JP" dirty="0" smtClean="0"/>
          </a:p>
          <a:p>
            <a:pPr lvl="1"/>
            <a:r>
              <a:rPr lang="ja-JP" altLang="en-US" dirty="0" smtClean="0"/>
              <a:t>メソッド呼出しを入力として状態遷移</a:t>
            </a:r>
            <a:endParaRPr lang="en-US" altLang="ja-JP" dirty="0" smtClean="0"/>
          </a:p>
          <a:p>
            <a:pPr lvl="1"/>
            <a:endParaRPr kumimoji="1" lang="ja-JP" altLang="en-US" dirty="0"/>
          </a:p>
        </p:txBody>
      </p:sp>
      <p:grpSp>
        <p:nvGrpSpPr>
          <p:cNvPr id="53" name="グループ化 52"/>
          <p:cNvGrpSpPr/>
          <p:nvPr/>
        </p:nvGrpSpPr>
        <p:grpSpPr>
          <a:xfrm>
            <a:off x="6228184" y="1063755"/>
            <a:ext cx="2897362" cy="4957533"/>
            <a:chOff x="6188625" y="1380645"/>
            <a:chExt cx="2775863" cy="4749641"/>
          </a:xfrm>
        </p:grpSpPr>
        <p:grpSp>
          <p:nvGrpSpPr>
            <p:cNvPr id="36" name="グループ化 35"/>
            <p:cNvGrpSpPr/>
            <p:nvPr/>
          </p:nvGrpSpPr>
          <p:grpSpPr>
            <a:xfrm>
              <a:off x="6188625" y="1380645"/>
              <a:ext cx="1335703" cy="4749641"/>
              <a:chOff x="7452320" y="188640"/>
              <a:chExt cx="1680769" cy="5976664"/>
            </a:xfrm>
          </p:grpSpPr>
          <p:sp>
            <p:nvSpPr>
              <p:cNvPr id="4" name="円/楕円 3"/>
              <p:cNvSpPr/>
              <p:nvPr/>
            </p:nvSpPr>
            <p:spPr bwMode="auto">
              <a:xfrm>
                <a:off x="7452320" y="1772816"/>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円/楕円 4"/>
              <p:cNvSpPr/>
              <p:nvPr/>
            </p:nvSpPr>
            <p:spPr bwMode="auto">
              <a:xfrm>
                <a:off x="7452320" y="2996952"/>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 name="円/楕円 5"/>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 name="円/楕円 6"/>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 name="直線矢印コネクタ 8"/>
              <p:cNvCxnSpPr>
                <a:stCxn id="4" idx="4"/>
                <a:endCxn id="5"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1" name="直線矢印コネクタ 10"/>
              <p:cNvCxnSpPr>
                <a:stCxn id="5" idx="4"/>
                <a:endCxn id="6"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3" name="直線矢印コネクタ 12"/>
              <p:cNvCxnSpPr>
                <a:stCxn id="6" idx="4"/>
                <a:endCxn id="7"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25" name="円/楕円 24"/>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6" name="円/楕円 25"/>
              <p:cNvSpPr/>
              <p:nvPr/>
            </p:nvSpPr>
            <p:spPr bwMode="auto">
              <a:xfrm>
                <a:off x="7452320" y="6206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28" name="直線矢印コネクタ 27"/>
              <p:cNvCxnSpPr>
                <a:stCxn id="26" idx="4"/>
                <a:endCxn id="4"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29" name="テキスト ボックス 28"/>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30" name="テキスト ボックス 29"/>
              <p:cNvSpPr txBox="1"/>
              <p:nvPr/>
            </p:nvSpPr>
            <p:spPr>
              <a:xfrm>
                <a:off x="7740351" y="2492896"/>
                <a:ext cx="1376802" cy="803134"/>
              </a:xfrm>
              <a:prstGeom prst="rect">
                <a:avLst/>
              </a:prstGeom>
              <a:noFill/>
            </p:spPr>
            <p:txBody>
              <a:bodyPr wrap="none" rtlCol="0">
                <a:spAutoFit/>
              </a:bodyPr>
              <a:lstStyle/>
              <a:p>
                <a:pPr algn="ctr"/>
                <a:r>
                  <a:rPr lang="en-US" altLang="ja-JP" dirty="0" smtClean="0">
                    <a:solidFill>
                      <a:srgbClr val="EB5B03"/>
                    </a:solidFill>
                  </a:rPr>
                  <a:t>MethodB</a:t>
                </a:r>
              </a:p>
              <a:p>
                <a:pPr algn="ctr"/>
                <a:r>
                  <a:rPr kumimoji="1" lang="en-US" altLang="ja-JP" dirty="0" smtClean="0">
                    <a:solidFill>
                      <a:srgbClr val="EB5B03"/>
                    </a:solidFill>
                  </a:rPr>
                  <a:t>L.20</a:t>
                </a:r>
                <a:endParaRPr kumimoji="1" lang="ja-JP" altLang="en-US" dirty="0">
                  <a:solidFill>
                    <a:srgbClr val="EB5B03"/>
                  </a:solidFill>
                </a:endParaRPr>
              </a:p>
            </p:txBody>
          </p:sp>
          <p:sp>
            <p:nvSpPr>
              <p:cNvPr id="31" name="テキスト ボックス 30"/>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32" name="テキスト ボックス 31"/>
              <p:cNvSpPr txBox="1"/>
              <p:nvPr/>
            </p:nvSpPr>
            <p:spPr>
              <a:xfrm>
                <a:off x="7740352" y="4941168"/>
                <a:ext cx="1376802" cy="803134"/>
              </a:xfrm>
              <a:prstGeom prst="rect">
                <a:avLst/>
              </a:prstGeom>
              <a:noFill/>
            </p:spPr>
            <p:txBody>
              <a:bodyPr wrap="none" rtlCol="0">
                <a:spAutoFit/>
              </a:bodyPr>
              <a:lstStyle/>
              <a:p>
                <a:pPr algn="ctr"/>
                <a:r>
                  <a:rPr lang="en-US" altLang="ja-JP" dirty="0" smtClean="0">
                    <a:solidFill>
                      <a:srgbClr val="0070C0"/>
                    </a:solidFill>
                  </a:rPr>
                  <a:t>MethodE</a:t>
                </a:r>
              </a:p>
              <a:p>
                <a:pPr algn="ctr"/>
                <a:r>
                  <a:rPr kumimoji="1" lang="en-US" altLang="ja-JP" dirty="0" smtClean="0">
                    <a:solidFill>
                      <a:srgbClr val="0070C0"/>
                    </a:solidFill>
                  </a:rPr>
                  <a:t>L.40</a:t>
                </a:r>
                <a:endParaRPr kumimoji="1" lang="ja-JP" altLang="en-US" dirty="0">
                  <a:solidFill>
                    <a:srgbClr val="0070C0"/>
                  </a:solidFill>
                </a:endParaRPr>
              </a:p>
            </p:txBody>
          </p:sp>
          <p:cxnSp>
            <p:nvCxnSpPr>
              <p:cNvPr id="34" name="直線矢印コネクタ 33"/>
              <p:cNvCxnSpPr>
                <a:endCxn id="26"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grpSp>
          <p:nvGrpSpPr>
            <p:cNvPr id="37" name="グループ化 36"/>
            <p:cNvGrpSpPr/>
            <p:nvPr/>
          </p:nvGrpSpPr>
          <p:grpSpPr>
            <a:xfrm>
              <a:off x="7628785" y="1380645"/>
              <a:ext cx="1335703" cy="4749641"/>
              <a:chOff x="7452320" y="188640"/>
              <a:chExt cx="1680769" cy="5976664"/>
            </a:xfrm>
          </p:grpSpPr>
          <p:sp>
            <p:nvSpPr>
              <p:cNvPr id="38" name="円/楕円 37"/>
              <p:cNvSpPr/>
              <p:nvPr/>
            </p:nvSpPr>
            <p:spPr bwMode="auto">
              <a:xfrm>
                <a:off x="7452320" y="1772816"/>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9" name="円/楕円 38"/>
              <p:cNvSpPr/>
              <p:nvPr/>
            </p:nvSpPr>
            <p:spPr bwMode="auto">
              <a:xfrm>
                <a:off x="7452320" y="2996952"/>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円/楕円 39"/>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1" name="円/楕円 40"/>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2" name="直線矢印コネクタ 41"/>
              <p:cNvCxnSpPr>
                <a:stCxn id="38" idx="4"/>
                <a:endCxn id="39"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43" name="直線矢印コネクタ 42"/>
              <p:cNvCxnSpPr>
                <a:stCxn id="39" idx="4"/>
                <a:endCxn id="40"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44" name="直線矢印コネクタ 43"/>
              <p:cNvCxnSpPr>
                <a:stCxn id="40" idx="4"/>
                <a:endCxn id="41"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45" name="円/楕円 44"/>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6" name="円/楕円 45"/>
              <p:cNvSpPr/>
              <p:nvPr/>
            </p:nvSpPr>
            <p:spPr bwMode="auto">
              <a:xfrm>
                <a:off x="7452320" y="6206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7" name="直線矢印コネクタ 46"/>
              <p:cNvCxnSpPr>
                <a:stCxn id="46" idx="4"/>
                <a:endCxn id="38"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48" name="テキスト ボックス 47"/>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49" name="テキスト ボックス 48"/>
              <p:cNvSpPr txBox="1"/>
              <p:nvPr/>
            </p:nvSpPr>
            <p:spPr>
              <a:xfrm>
                <a:off x="7753137" y="2492896"/>
                <a:ext cx="1351232" cy="779199"/>
              </a:xfrm>
              <a:prstGeom prst="rect">
                <a:avLst/>
              </a:prstGeom>
              <a:noFill/>
            </p:spPr>
            <p:txBody>
              <a:bodyPr wrap="none" rtlCol="0">
                <a:spAutoFit/>
              </a:bodyPr>
              <a:lstStyle/>
              <a:p>
                <a:pPr algn="ctr"/>
                <a:r>
                  <a:rPr lang="en-US" altLang="ja-JP" dirty="0" smtClean="0">
                    <a:solidFill>
                      <a:srgbClr val="16D1EA"/>
                    </a:solidFill>
                  </a:rPr>
                  <a:t>MethodC</a:t>
                </a:r>
              </a:p>
              <a:p>
                <a:pPr algn="ctr"/>
                <a:r>
                  <a:rPr kumimoji="1" lang="en-US" altLang="ja-JP" dirty="0" smtClean="0">
                    <a:solidFill>
                      <a:srgbClr val="16D1EA"/>
                    </a:solidFill>
                  </a:rPr>
                  <a:t>L.22</a:t>
                </a:r>
                <a:endParaRPr kumimoji="1" lang="ja-JP" altLang="en-US" dirty="0">
                  <a:solidFill>
                    <a:srgbClr val="16D1EA"/>
                  </a:solidFill>
                </a:endParaRPr>
              </a:p>
            </p:txBody>
          </p:sp>
          <p:sp>
            <p:nvSpPr>
              <p:cNvPr id="50" name="テキスト ボックス 49"/>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51" name="テキスト ボックス 50"/>
              <p:cNvSpPr txBox="1"/>
              <p:nvPr/>
            </p:nvSpPr>
            <p:spPr>
              <a:xfrm>
                <a:off x="7739702" y="4941168"/>
                <a:ext cx="1378100" cy="813304"/>
              </a:xfrm>
              <a:prstGeom prst="rect">
                <a:avLst/>
              </a:prstGeom>
              <a:noFill/>
            </p:spPr>
            <p:txBody>
              <a:bodyPr wrap="none" rtlCol="0">
                <a:spAutoFit/>
              </a:bodyPr>
              <a:lstStyle/>
              <a:p>
                <a:pPr algn="ctr"/>
                <a:r>
                  <a:rPr lang="en-US" altLang="ja-JP" dirty="0" smtClean="0">
                    <a:solidFill>
                      <a:srgbClr val="7030A0"/>
                    </a:solidFill>
                  </a:rPr>
                  <a:t>MethodF</a:t>
                </a:r>
              </a:p>
              <a:p>
                <a:pPr algn="ctr"/>
                <a:r>
                  <a:rPr kumimoji="1" lang="en-US" altLang="ja-JP" dirty="0" smtClean="0">
                    <a:solidFill>
                      <a:srgbClr val="7030A0"/>
                    </a:solidFill>
                  </a:rPr>
                  <a:t>L.50</a:t>
                </a:r>
                <a:endParaRPr kumimoji="1" lang="ja-JP" altLang="en-US" dirty="0">
                  <a:solidFill>
                    <a:srgbClr val="7030A0"/>
                  </a:solidFill>
                </a:endParaRPr>
              </a:p>
            </p:txBody>
          </p:sp>
          <p:cxnSp>
            <p:nvCxnSpPr>
              <p:cNvPr id="52" name="直線矢印コネクタ 51"/>
              <p:cNvCxnSpPr>
                <a:endCxn id="46"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grpSp>
      <p:sp>
        <p:nvSpPr>
          <p:cNvPr id="54" name="テキスト ボックス 53"/>
          <p:cNvSpPr txBox="1"/>
          <p:nvPr/>
        </p:nvSpPr>
        <p:spPr>
          <a:xfrm>
            <a:off x="4370592" y="6107764"/>
            <a:ext cx="3696846" cy="369332"/>
          </a:xfrm>
          <a:prstGeom prst="rect">
            <a:avLst/>
          </a:prstGeom>
          <a:solidFill>
            <a:schemeClr val="bg1">
              <a:lumMod val="95000"/>
            </a:schemeClr>
          </a:solidFill>
        </p:spPr>
        <p:txBody>
          <a:bodyPr wrap="none" rtlCol="0">
            <a:spAutoFit/>
          </a:bodyPr>
          <a:lstStyle/>
          <a:p>
            <a:r>
              <a:rPr kumimoji="1" lang="en-US" altLang="ja-JP" b="1" dirty="0" smtClean="0"/>
              <a:t>DOPG</a:t>
            </a:r>
            <a:r>
              <a:rPr kumimoji="1" lang="ja-JP" altLang="en-US" b="1" dirty="0" smtClean="0"/>
              <a:t>を変換して作成したオートマトン</a:t>
            </a:r>
            <a:endParaRPr kumimoji="1" lang="ja-JP" altLang="en-US" b="1" dirty="0"/>
          </a:p>
        </p:txBody>
      </p:sp>
    </p:spTree>
    <p:extLst>
      <p:ext uri="{BB962C8B-B14F-4D97-AF65-F5344CB8AC3E}">
        <p14:creationId xmlns:p14="http://schemas.microsoft.com/office/powerpoint/2010/main" val="16700120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どのオートマトンに属するかの</a:t>
            </a:r>
            <a:r>
              <a:rPr kumimoji="1" lang="ja-JP" altLang="en-US" dirty="0" smtClean="0"/>
              <a:t>判定</a:t>
            </a:r>
            <a:endParaRPr kumimoji="1" lang="ja-JP" altLang="en-US" dirty="0"/>
          </a:p>
        </p:txBody>
      </p:sp>
      <p:sp>
        <p:nvSpPr>
          <p:cNvPr id="3" name="コンテンツ プレースホルダー 2"/>
          <p:cNvSpPr>
            <a:spLocks noGrp="1"/>
          </p:cNvSpPr>
          <p:nvPr>
            <p:ph idx="1"/>
          </p:nvPr>
        </p:nvSpPr>
        <p:spPr>
          <a:xfrm>
            <a:off x="179389" y="1268413"/>
            <a:ext cx="6768875" cy="5040312"/>
          </a:xfrm>
        </p:spPr>
        <p:txBody>
          <a:bodyPr/>
          <a:lstStyle/>
          <a:p>
            <a:r>
              <a:rPr kumimoji="1" lang="ja-JP" altLang="en-US" dirty="0" smtClean="0"/>
              <a:t>二度目のプログラム</a:t>
            </a:r>
            <a:r>
              <a:rPr lang="ja-JP" altLang="en-US" dirty="0"/>
              <a:t>の</a:t>
            </a:r>
            <a:r>
              <a:rPr kumimoji="1" lang="ja-JP" altLang="en-US" dirty="0" smtClean="0"/>
              <a:t>実行で以下を全てのオブジェクトについて行う</a:t>
            </a:r>
            <a:endParaRPr kumimoji="1" lang="en-US" altLang="ja-JP" dirty="0" smtClean="0"/>
          </a:p>
          <a:p>
            <a:pPr lvl="1"/>
            <a:r>
              <a:rPr lang="ja-JP" altLang="en-US" dirty="0"/>
              <a:t>ある</a:t>
            </a:r>
            <a:r>
              <a:rPr lang="ja-JP" altLang="en-US" dirty="0" smtClean="0"/>
              <a:t>オブジェクト</a:t>
            </a:r>
            <a:r>
              <a:rPr lang="en-US" altLang="ja-JP" dirty="0" smtClean="0"/>
              <a:t>A</a:t>
            </a:r>
            <a:r>
              <a:rPr lang="ja-JP" altLang="en-US" dirty="0" smtClean="0"/>
              <a:t>について</a:t>
            </a:r>
            <a:endParaRPr lang="en-US" altLang="ja-JP" dirty="0" smtClean="0"/>
          </a:p>
          <a:p>
            <a:pPr marL="1371600" lvl="2" indent="-457200">
              <a:buFont typeface="+mj-lt"/>
              <a:buAutoNum type="arabicPeriod"/>
            </a:pPr>
            <a:r>
              <a:rPr lang="en-US" altLang="ja-JP" dirty="0" smtClean="0"/>
              <a:t>A</a:t>
            </a:r>
            <a:r>
              <a:rPr lang="ja-JP" altLang="en-US" dirty="0" smtClean="0"/>
              <a:t>のクラスの</a:t>
            </a:r>
            <a:r>
              <a:rPr lang="ja-JP" altLang="en-US" dirty="0" smtClean="0">
                <a:solidFill>
                  <a:srgbClr val="FF0000"/>
                </a:solidFill>
              </a:rPr>
              <a:t>全て</a:t>
            </a:r>
            <a:r>
              <a:rPr lang="ja-JP" altLang="en-US" dirty="0" smtClean="0"/>
              <a:t>のオートマトンを，</a:t>
            </a:r>
            <a:r>
              <a:rPr lang="en-US" altLang="ja-JP" dirty="0" smtClean="0"/>
              <a:t>A</a:t>
            </a:r>
            <a:r>
              <a:rPr lang="ja-JP" altLang="en-US" dirty="0" smtClean="0"/>
              <a:t>が属するオートマトンの</a:t>
            </a:r>
            <a:r>
              <a:rPr lang="ja-JP" altLang="en-US" dirty="0" smtClean="0">
                <a:solidFill>
                  <a:srgbClr val="FF0000"/>
                </a:solidFill>
              </a:rPr>
              <a:t>候補</a:t>
            </a:r>
            <a:r>
              <a:rPr lang="ja-JP" altLang="en-US" dirty="0" smtClean="0"/>
              <a:t>とする</a:t>
            </a:r>
            <a:endParaRPr lang="en-US" altLang="ja-JP" dirty="0" smtClean="0"/>
          </a:p>
          <a:p>
            <a:pPr marL="1371600" lvl="2" indent="-457200">
              <a:buFont typeface="+mj-lt"/>
              <a:buAutoNum type="arabicPeriod"/>
            </a:pPr>
            <a:r>
              <a:rPr lang="en-US" altLang="ja-JP" dirty="0" smtClean="0"/>
              <a:t>A</a:t>
            </a:r>
            <a:r>
              <a:rPr lang="ja-JP" altLang="en-US" dirty="0" smtClean="0"/>
              <a:t>に対してメソッド呼出しがあれば，それを候補のオートマトン全てに入力として与える</a:t>
            </a:r>
            <a:endParaRPr lang="en-US" altLang="ja-JP" dirty="0" smtClean="0"/>
          </a:p>
          <a:p>
            <a:pPr marL="1371600" lvl="2" indent="-457200">
              <a:buFont typeface="+mj-lt"/>
              <a:buAutoNum type="arabicPeriod"/>
            </a:pPr>
            <a:r>
              <a:rPr lang="ja-JP" altLang="en-US" dirty="0"/>
              <a:t>状態</a:t>
            </a:r>
            <a:r>
              <a:rPr lang="ja-JP" altLang="en-US" dirty="0" smtClean="0"/>
              <a:t>遷移できないオートマトンがあれば，それを候補から除外する</a:t>
            </a:r>
            <a:endParaRPr lang="en-US" altLang="ja-JP" dirty="0" smtClean="0"/>
          </a:p>
          <a:p>
            <a:pPr marL="1371600" lvl="2" indent="-457200">
              <a:buFont typeface="+mj-lt"/>
              <a:buAutoNum type="arabicPeriod"/>
            </a:pPr>
            <a:r>
              <a:rPr lang="en-US" altLang="ja-JP" dirty="0" smtClean="0"/>
              <a:t>2</a:t>
            </a:r>
            <a:r>
              <a:rPr lang="ja-JP" altLang="en-US" dirty="0" smtClean="0"/>
              <a:t>，</a:t>
            </a:r>
            <a:r>
              <a:rPr lang="en-US" altLang="ja-JP" dirty="0" smtClean="0"/>
              <a:t>3</a:t>
            </a:r>
            <a:r>
              <a:rPr lang="ja-JP" altLang="en-US" dirty="0" smtClean="0"/>
              <a:t>を候補が残り</a:t>
            </a:r>
            <a:r>
              <a:rPr lang="en-US" altLang="ja-JP" dirty="0" smtClean="0"/>
              <a:t>1</a:t>
            </a:r>
            <a:r>
              <a:rPr lang="ja-JP" altLang="en-US" dirty="0" smtClean="0"/>
              <a:t>つになるまで行う</a:t>
            </a:r>
            <a:endParaRPr lang="en-US" altLang="ja-JP" dirty="0" smtClean="0"/>
          </a:p>
          <a:p>
            <a:pPr marL="1371600" lvl="2" indent="-457200">
              <a:buFont typeface="+mj-lt"/>
              <a:buAutoNum type="arabicPeriod"/>
            </a:pPr>
            <a:r>
              <a:rPr lang="en-US" altLang="ja-JP" dirty="0" smtClean="0"/>
              <a:t>A</a:t>
            </a:r>
            <a:r>
              <a:rPr lang="ja-JP" altLang="en-US" dirty="0" smtClean="0"/>
              <a:t>の動作はその残ったオートマトンに属すると決定する</a:t>
            </a:r>
            <a:endParaRPr lang="en-US" altLang="ja-JP" dirty="0" smtClean="0"/>
          </a:p>
          <a:p>
            <a:pPr marL="1371600" lvl="2" indent="-457200">
              <a:buFont typeface="+mj-lt"/>
              <a:buAutoNum type="arabicPeriod"/>
            </a:pPr>
            <a:endParaRPr lang="en-US" altLang="ja-JP" dirty="0" smtClean="0"/>
          </a:p>
          <a:p>
            <a:pPr marL="1371600" lvl="2" indent="-457200">
              <a:buFont typeface="+mj-lt"/>
              <a:buAutoNum type="arabicPeriod"/>
            </a:pPr>
            <a:endParaRPr lang="en-US" altLang="ja-JP" dirty="0"/>
          </a:p>
          <a:p>
            <a:pPr marL="971550" lvl="1" indent="-514350">
              <a:buFont typeface="+mj-lt"/>
              <a:buAutoNum type="arabicPeriod"/>
            </a:pPr>
            <a:endParaRPr kumimoji="1" lang="en-US" altLang="ja-JP" dirty="0" smtClean="0"/>
          </a:p>
        </p:txBody>
      </p:sp>
    </p:spTree>
    <p:extLst>
      <p:ext uri="{BB962C8B-B14F-4D97-AF65-F5344CB8AC3E}">
        <p14:creationId xmlns:p14="http://schemas.microsoft.com/office/powerpoint/2010/main" val="24573860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角丸四角形吹き出し 207"/>
          <p:cNvSpPr/>
          <p:nvPr/>
        </p:nvSpPr>
        <p:spPr bwMode="auto">
          <a:xfrm>
            <a:off x="2267744" y="1556792"/>
            <a:ext cx="3528392" cy="3786408"/>
          </a:xfrm>
          <a:prstGeom prst="wedgeRoundRectCallout">
            <a:avLst>
              <a:gd name="adj1" fmla="val -79599"/>
              <a:gd name="adj2" fmla="val -14020"/>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オートマトン判定の例</a:t>
            </a:r>
            <a:endParaRPr kumimoji="1" lang="ja-JP" altLang="en-US" dirty="0"/>
          </a:p>
        </p:txBody>
      </p:sp>
      <p:grpSp>
        <p:nvGrpSpPr>
          <p:cNvPr id="72" name="グループ化 71"/>
          <p:cNvGrpSpPr/>
          <p:nvPr/>
        </p:nvGrpSpPr>
        <p:grpSpPr>
          <a:xfrm>
            <a:off x="6228184" y="1063755"/>
            <a:ext cx="2897362" cy="4957533"/>
            <a:chOff x="6188625" y="1380645"/>
            <a:chExt cx="2775863" cy="4749641"/>
          </a:xfrm>
        </p:grpSpPr>
        <p:grpSp>
          <p:nvGrpSpPr>
            <p:cNvPr id="73" name="グループ化 72"/>
            <p:cNvGrpSpPr/>
            <p:nvPr/>
          </p:nvGrpSpPr>
          <p:grpSpPr>
            <a:xfrm>
              <a:off x="6188625" y="1380645"/>
              <a:ext cx="1335703" cy="4749641"/>
              <a:chOff x="7452320" y="188640"/>
              <a:chExt cx="1680769" cy="5976664"/>
            </a:xfrm>
          </p:grpSpPr>
          <p:sp>
            <p:nvSpPr>
              <p:cNvPr id="90" name="円/楕円 89"/>
              <p:cNvSpPr/>
              <p:nvPr/>
            </p:nvSpPr>
            <p:spPr bwMode="auto">
              <a:xfrm>
                <a:off x="7452320" y="1772816"/>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1" name="円/楕円 90"/>
              <p:cNvSpPr/>
              <p:nvPr/>
            </p:nvSpPr>
            <p:spPr bwMode="auto">
              <a:xfrm>
                <a:off x="7452320" y="2996952"/>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2" name="円/楕円 91"/>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3" name="円/楕円 92"/>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4" name="直線矢印コネクタ 93"/>
              <p:cNvCxnSpPr>
                <a:stCxn id="90" idx="4"/>
                <a:endCxn id="91"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95" name="直線矢印コネクタ 94"/>
              <p:cNvCxnSpPr>
                <a:stCxn id="91" idx="4"/>
                <a:endCxn id="92"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96" name="直線矢印コネクタ 95"/>
              <p:cNvCxnSpPr>
                <a:stCxn id="92" idx="4"/>
                <a:endCxn id="93"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97" name="円/楕円 96"/>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8" name="円/楕円 97"/>
              <p:cNvSpPr/>
              <p:nvPr/>
            </p:nvSpPr>
            <p:spPr bwMode="auto">
              <a:xfrm>
                <a:off x="7452320" y="620688"/>
                <a:ext cx="720080" cy="720080"/>
              </a:xfrm>
              <a:prstGeom prst="ellipse">
                <a:avLst/>
              </a:prstGeom>
              <a:solidFill>
                <a:srgbClr val="FF0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9" name="直線矢印コネクタ 98"/>
              <p:cNvCxnSpPr>
                <a:stCxn id="98" idx="4"/>
                <a:endCxn id="90"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00" name="テキスト ボックス 99"/>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101" name="テキスト ボックス 100"/>
              <p:cNvSpPr txBox="1"/>
              <p:nvPr/>
            </p:nvSpPr>
            <p:spPr>
              <a:xfrm>
                <a:off x="7740351" y="2492896"/>
                <a:ext cx="1376802" cy="803134"/>
              </a:xfrm>
              <a:prstGeom prst="rect">
                <a:avLst/>
              </a:prstGeom>
              <a:noFill/>
            </p:spPr>
            <p:txBody>
              <a:bodyPr wrap="none" rtlCol="0">
                <a:spAutoFit/>
              </a:bodyPr>
              <a:lstStyle/>
              <a:p>
                <a:pPr algn="ctr"/>
                <a:r>
                  <a:rPr lang="en-US" altLang="ja-JP" dirty="0" smtClean="0">
                    <a:solidFill>
                      <a:srgbClr val="EB5B03"/>
                    </a:solidFill>
                  </a:rPr>
                  <a:t>MethodB</a:t>
                </a:r>
              </a:p>
              <a:p>
                <a:pPr algn="ctr"/>
                <a:r>
                  <a:rPr kumimoji="1" lang="en-US" altLang="ja-JP" dirty="0" smtClean="0">
                    <a:solidFill>
                      <a:srgbClr val="EB5B03"/>
                    </a:solidFill>
                  </a:rPr>
                  <a:t>L.20</a:t>
                </a:r>
                <a:endParaRPr kumimoji="1" lang="ja-JP" altLang="en-US" dirty="0">
                  <a:solidFill>
                    <a:srgbClr val="EB5B03"/>
                  </a:solidFill>
                </a:endParaRPr>
              </a:p>
            </p:txBody>
          </p:sp>
          <p:sp>
            <p:nvSpPr>
              <p:cNvPr id="102" name="テキスト ボックス 101"/>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103" name="テキスト ボックス 102"/>
              <p:cNvSpPr txBox="1"/>
              <p:nvPr/>
            </p:nvSpPr>
            <p:spPr>
              <a:xfrm>
                <a:off x="7740352" y="4941168"/>
                <a:ext cx="1376802" cy="803134"/>
              </a:xfrm>
              <a:prstGeom prst="rect">
                <a:avLst/>
              </a:prstGeom>
              <a:noFill/>
            </p:spPr>
            <p:txBody>
              <a:bodyPr wrap="none" rtlCol="0">
                <a:spAutoFit/>
              </a:bodyPr>
              <a:lstStyle/>
              <a:p>
                <a:pPr algn="ctr"/>
                <a:r>
                  <a:rPr lang="en-US" altLang="ja-JP" dirty="0" smtClean="0">
                    <a:solidFill>
                      <a:srgbClr val="0070C0"/>
                    </a:solidFill>
                  </a:rPr>
                  <a:t>MethodE</a:t>
                </a:r>
              </a:p>
              <a:p>
                <a:pPr algn="ctr"/>
                <a:r>
                  <a:rPr kumimoji="1" lang="en-US" altLang="ja-JP" dirty="0" smtClean="0">
                    <a:solidFill>
                      <a:srgbClr val="0070C0"/>
                    </a:solidFill>
                  </a:rPr>
                  <a:t>L.40</a:t>
                </a:r>
                <a:endParaRPr kumimoji="1" lang="ja-JP" altLang="en-US" dirty="0">
                  <a:solidFill>
                    <a:srgbClr val="0070C0"/>
                  </a:solidFill>
                </a:endParaRPr>
              </a:p>
            </p:txBody>
          </p:sp>
          <p:cxnSp>
            <p:nvCxnSpPr>
              <p:cNvPr id="104" name="直線矢印コネクタ 103"/>
              <p:cNvCxnSpPr>
                <a:endCxn id="98"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grpSp>
          <p:nvGrpSpPr>
            <p:cNvPr id="74" name="グループ化 73"/>
            <p:cNvGrpSpPr/>
            <p:nvPr/>
          </p:nvGrpSpPr>
          <p:grpSpPr>
            <a:xfrm>
              <a:off x="7628785" y="1380645"/>
              <a:ext cx="1335703" cy="4749641"/>
              <a:chOff x="7452320" y="188640"/>
              <a:chExt cx="1680769" cy="5976664"/>
            </a:xfrm>
          </p:grpSpPr>
          <p:sp>
            <p:nvSpPr>
              <p:cNvPr id="75" name="円/楕円 74"/>
              <p:cNvSpPr/>
              <p:nvPr/>
            </p:nvSpPr>
            <p:spPr bwMode="auto">
              <a:xfrm>
                <a:off x="7452320" y="1772816"/>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6" name="円/楕円 75"/>
              <p:cNvSpPr/>
              <p:nvPr/>
            </p:nvSpPr>
            <p:spPr bwMode="auto">
              <a:xfrm>
                <a:off x="7452320" y="2996952"/>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7" name="円/楕円 76"/>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8" name="円/楕円 77"/>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79" name="直線矢印コネクタ 78"/>
              <p:cNvCxnSpPr>
                <a:stCxn id="75" idx="4"/>
                <a:endCxn id="76"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80" name="直線矢印コネクタ 79"/>
              <p:cNvCxnSpPr>
                <a:stCxn id="76" idx="4"/>
                <a:endCxn id="77"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81" name="直線矢印コネクタ 80"/>
              <p:cNvCxnSpPr>
                <a:stCxn id="77" idx="4"/>
                <a:endCxn id="78"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82" name="円/楕円 81"/>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3" name="円/楕円 82"/>
              <p:cNvSpPr/>
              <p:nvPr/>
            </p:nvSpPr>
            <p:spPr bwMode="auto">
              <a:xfrm>
                <a:off x="7452320" y="620688"/>
                <a:ext cx="720080" cy="720080"/>
              </a:xfrm>
              <a:prstGeom prst="ellipse">
                <a:avLst/>
              </a:prstGeom>
              <a:solidFill>
                <a:srgbClr val="FF0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4" name="直線矢印コネクタ 83"/>
              <p:cNvCxnSpPr>
                <a:stCxn id="83" idx="4"/>
                <a:endCxn id="75"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85" name="テキスト ボックス 84"/>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86" name="テキスト ボックス 85"/>
              <p:cNvSpPr txBox="1"/>
              <p:nvPr/>
            </p:nvSpPr>
            <p:spPr>
              <a:xfrm>
                <a:off x="7753137" y="2492896"/>
                <a:ext cx="1351232" cy="779199"/>
              </a:xfrm>
              <a:prstGeom prst="rect">
                <a:avLst/>
              </a:prstGeom>
              <a:noFill/>
            </p:spPr>
            <p:txBody>
              <a:bodyPr wrap="none" rtlCol="0">
                <a:spAutoFit/>
              </a:bodyPr>
              <a:lstStyle/>
              <a:p>
                <a:pPr algn="ctr"/>
                <a:r>
                  <a:rPr lang="en-US" altLang="ja-JP" dirty="0" smtClean="0">
                    <a:solidFill>
                      <a:srgbClr val="16D1EA"/>
                    </a:solidFill>
                  </a:rPr>
                  <a:t>MethodC</a:t>
                </a:r>
              </a:p>
              <a:p>
                <a:pPr algn="ctr"/>
                <a:r>
                  <a:rPr kumimoji="1" lang="en-US" altLang="ja-JP" dirty="0" smtClean="0">
                    <a:solidFill>
                      <a:srgbClr val="16D1EA"/>
                    </a:solidFill>
                  </a:rPr>
                  <a:t>L.22</a:t>
                </a:r>
                <a:endParaRPr kumimoji="1" lang="ja-JP" altLang="en-US" dirty="0">
                  <a:solidFill>
                    <a:srgbClr val="16D1EA"/>
                  </a:solidFill>
                </a:endParaRPr>
              </a:p>
            </p:txBody>
          </p:sp>
          <p:sp>
            <p:nvSpPr>
              <p:cNvPr id="87" name="テキスト ボックス 86"/>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88" name="テキスト ボックス 87"/>
              <p:cNvSpPr txBox="1"/>
              <p:nvPr/>
            </p:nvSpPr>
            <p:spPr>
              <a:xfrm>
                <a:off x="7739702" y="4941168"/>
                <a:ext cx="1378100" cy="813304"/>
              </a:xfrm>
              <a:prstGeom prst="rect">
                <a:avLst/>
              </a:prstGeom>
              <a:noFill/>
            </p:spPr>
            <p:txBody>
              <a:bodyPr wrap="none" rtlCol="0">
                <a:spAutoFit/>
              </a:bodyPr>
              <a:lstStyle/>
              <a:p>
                <a:pPr algn="ctr"/>
                <a:r>
                  <a:rPr lang="en-US" altLang="ja-JP" dirty="0" smtClean="0">
                    <a:solidFill>
                      <a:srgbClr val="7030A0"/>
                    </a:solidFill>
                  </a:rPr>
                  <a:t>MethodF</a:t>
                </a:r>
              </a:p>
              <a:p>
                <a:pPr algn="ctr"/>
                <a:r>
                  <a:rPr kumimoji="1" lang="en-US" altLang="ja-JP" dirty="0" smtClean="0">
                    <a:solidFill>
                      <a:srgbClr val="7030A0"/>
                    </a:solidFill>
                  </a:rPr>
                  <a:t>L.50</a:t>
                </a:r>
                <a:endParaRPr kumimoji="1" lang="ja-JP" altLang="en-US" dirty="0">
                  <a:solidFill>
                    <a:srgbClr val="7030A0"/>
                  </a:solidFill>
                </a:endParaRPr>
              </a:p>
            </p:txBody>
          </p:sp>
          <p:cxnSp>
            <p:nvCxnSpPr>
              <p:cNvPr id="89" name="直線矢印コネクタ 88"/>
              <p:cNvCxnSpPr>
                <a:endCxn id="83"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grpSp>
      <p:grpSp>
        <p:nvGrpSpPr>
          <p:cNvPr id="105" name="グループ化 104"/>
          <p:cNvGrpSpPr/>
          <p:nvPr/>
        </p:nvGrpSpPr>
        <p:grpSpPr>
          <a:xfrm>
            <a:off x="6228184" y="1063755"/>
            <a:ext cx="2897362" cy="4957533"/>
            <a:chOff x="6188625" y="1380645"/>
            <a:chExt cx="2775863" cy="4749641"/>
          </a:xfrm>
        </p:grpSpPr>
        <p:grpSp>
          <p:nvGrpSpPr>
            <p:cNvPr id="106" name="グループ化 105"/>
            <p:cNvGrpSpPr/>
            <p:nvPr/>
          </p:nvGrpSpPr>
          <p:grpSpPr>
            <a:xfrm>
              <a:off x="6188625" y="1380645"/>
              <a:ext cx="1335703" cy="4749641"/>
              <a:chOff x="7452320" y="188640"/>
              <a:chExt cx="1680769" cy="5976664"/>
            </a:xfrm>
          </p:grpSpPr>
          <p:sp>
            <p:nvSpPr>
              <p:cNvPr id="123" name="円/楕円 122"/>
              <p:cNvSpPr/>
              <p:nvPr/>
            </p:nvSpPr>
            <p:spPr bwMode="auto">
              <a:xfrm>
                <a:off x="7452320" y="1772816"/>
                <a:ext cx="720080" cy="720080"/>
              </a:xfrm>
              <a:prstGeom prst="ellipse">
                <a:avLst/>
              </a:prstGeom>
              <a:solidFill>
                <a:srgbClr val="FF0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4" name="円/楕円 123"/>
              <p:cNvSpPr/>
              <p:nvPr/>
            </p:nvSpPr>
            <p:spPr bwMode="auto">
              <a:xfrm>
                <a:off x="7452320" y="2996952"/>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5" name="円/楕円 124"/>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6" name="円/楕円 125"/>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27" name="直線矢印コネクタ 126"/>
              <p:cNvCxnSpPr>
                <a:stCxn id="123" idx="4"/>
                <a:endCxn id="124"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28" name="直線矢印コネクタ 127"/>
              <p:cNvCxnSpPr>
                <a:stCxn id="124" idx="4"/>
                <a:endCxn id="125"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29" name="直線矢印コネクタ 128"/>
              <p:cNvCxnSpPr>
                <a:stCxn id="125" idx="4"/>
                <a:endCxn id="126"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30" name="円/楕円 129"/>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1" name="円/楕円 130"/>
              <p:cNvSpPr/>
              <p:nvPr/>
            </p:nvSpPr>
            <p:spPr bwMode="auto">
              <a:xfrm>
                <a:off x="7452320" y="6206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32" name="直線矢印コネクタ 131"/>
              <p:cNvCxnSpPr>
                <a:stCxn id="131" idx="4"/>
                <a:endCxn id="123"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33" name="テキスト ボックス 132"/>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134" name="テキスト ボックス 133"/>
              <p:cNvSpPr txBox="1"/>
              <p:nvPr/>
            </p:nvSpPr>
            <p:spPr>
              <a:xfrm>
                <a:off x="7740351" y="2492896"/>
                <a:ext cx="1376802" cy="803134"/>
              </a:xfrm>
              <a:prstGeom prst="rect">
                <a:avLst/>
              </a:prstGeom>
              <a:noFill/>
            </p:spPr>
            <p:txBody>
              <a:bodyPr wrap="none" rtlCol="0">
                <a:spAutoFit/>
              </a:bodyPr>
              <a:lstStyle/>
              <a:p>
                <a:pPr algn="ctr"/>
                <a:r>
                  <a:rPr lang="en-US" altLang="ja-JP" dirty="0" smtClean="0">
                    <a:solidFill>
                      <a:srgbClr val="EB5B03"/>
                    </a:solidFill>
                  </a:rPr>
                  <a:t>MethodB</a:t>
                </a:r>
              </a:p>
              <a:p>
                <a:pPr algn="ctr"/>
                <a:r>
                  <a:rPr kumimoji="1" lang="en-US" altLang="ja-JP" dirty="0" smtClean="0">
                    <a:solidFill>
                      <a:srgbClr val="EB5B03"/>
                    </a:solidFill>
                  </a:rPr>
                  <a:t>L.20</a:t>
                </a:r>
                <a:endParaRPr kumimoji="1" lang="ja-JP" altLang="en-US" dirty="0">
                  <a:solidFill>
                    <a:srgbClr val="EB5B03"/>
                  </a:solidFill>
                </a:endParaRPr>
              </a:p>
            </p:txBody>
          </p:sp>
          <p:sp>
            <p:nvSpPr>
              <p:cNvPr id="135" name="テキスト ボックス 134"/>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136" name="テキスト ボックス 135"/>
              <p:cNvSpPr txBox="1"/>
              <p:nvPr/>
            </p:nvSpPr>
            <p:spPr>
              <a:xfrm>
                <a:off x="7740352" y="4941168"/>
                <a:ext cx="1376802" cy="803134"/>
              </a:xfrm>
              <a:prstGeom prst="rect">
                <a:avLst/>
              </a:prstGeom>
              <a:noFill/>
            </p:spPr>
            <p:txBody>
              <a:bodyPr wrap="none" rtlCol="0">
                <a:spAutoFit/>
              </a:bodyPr>
              <a:lstStyle/>
              <a:p>
                <a:pPr algn="ctr"/>
                <a:r>
                  <a:rPr lang="en-US" altLang="ja-JP" dirty="0" smtClean="0">
                    <a:solidFill>
                      <a:srgbClr val="0070C0"/>
                    </a:solidFill>
                  </a:rPr>
                  <a:t>MethodE</a:t>
                </a:r>
              </a:p>
              <a:p>
                <a:pPr algn="ctr"/>
                <a:r>
                  <a:rPr kumimoji="1" lang="en-US" altLang="ja-JP" dirty="0" smtClean="0">
                    <a:solidFill>
                      <a:srgbClr val="0070C0"/>
                    </a:solidFill>
                  </a:rPr>
                  <a:t>L.40</a:t>
                </a:r>
                <a:endParaRPr kumimoji="1" lang="ja-JP" altLang="en-US" dirty="0">
                  <a:solidFill>
                    <a:srgbClr val="0070C0"/>
                  </a:solidFill>
                </a:endParaRPr>
              </a:p>
            </p:txBody>
          </p:sp>
          <p:cxnSp>
            <p:nvCxnSpPr>
              <p:cNvPr id="137" name="直線矢印コネクタ 136"/>
              <p:cNvCxnSpPr>
                <a:endCxn id="131"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grpSp>
          <p:nvGrpSpPr>
            <p:cNvPr id="107" name="グループ化 106"/>
            <p:cNvGrpSpPr/>
            <p:nvPr/>
          </p:nvGrpSpPr>
          <p:grpSpPr>
            <a:xfrm>
              <a:off x="7628785" y="1380645"/>
              <a:ext cx="1335703" cy="4749641"/>
              <a:chOff x="7452320" y="188640"/>
              <a:chExt cx="1680769" cy="5976664"/>
            </a:xfrm>
          </p:grpSpPr>
          <p:sp>
            <p:nvSpPr>
              <p:cNvPr id="108" name="円/楕円 107"/>
              <p:cNvSpPr/>
              <p:nvPr/>
            </p:nvSpPr>
            <p:spPr bwMode="auto">
              <a:xfrm>
                <a:off x="7452320" y="1772816"/>
                <a:ext cx="720080" cy="720080"/>
              </a:xfrm>
              <a:prstGeom prst="ellipse">
                <a:avLst/>
              </a:prstGeom>
              <a:solidFill>
                <a:srgbClr val="FF0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9" name="円/楕円 108"/>
              <p:cNvSpPr/>
              <p:nvPr/>
            </p:nvSpPr>
            <p:spPr bwMode="auto">
              <a:xfrm>
                <a:off x="7452320" y="2996952"/>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0" name="円/楕円 109"/>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1" name="円/楕円 110"/>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12" name="直線矢印コネクタ 111"/>
              <p:cNvCxnSpPr>
                <a:stCxn id="108" idx="4"/>
                <a:endCxn id="109"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13" name="直線矢印コネクタ 112"/>
              <p:cNvCxnSpPr>
                <a:stCxn id="109" idx="4"/>
                <a:endCxn id="110"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14" name="直線矢印コネクタ 113"/>
              <p:cNvCxnSpPr>
                <a:stCxn id="110" idx="4"/>
                <a:endCxn id="111"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15" name="円/楕円 114"/>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6" name="円/楕円 115"/>
              <p:cNvSpPr/>
              <p:nvPr/>
            </p:nvSpPr>
            <p:spPr bwMode="auto">
              <a:xfrm>
                <a:off x="7452320" y="6206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17" name="直線矢印コネクタ 116"/>
              <p:cNvCxnSpPr>
                <a:stCxn id="116" idx="4"/>
                <a:endCxn id="108"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18" name="テキスト ボックス 117"/>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119" name="テキスト ボックス 118"/>
              <p:cNvSpPr txBox="1"/>
              <p:nvPr/>
            </p:nvSpPr>
            <p:spPr>
              <a:xfrm>
                <a:off x="7753137" y="2492896"/>
                <a:ext cx="1351232" cy="779199"/>
              </a:xfrm>
              <a:prstGeom prst="rect">
                <a:avLst/>
              </a:prstGeom>
              <a:noFill/>
            </p:spPr>
            <p:txBody>
              <a:bodyPr wrap="none" rtlCol="0">
                <a:spAutoFit/>
              </a:bodyPr>
              <a:lstStyle/>
              <a:p>
                <a:pPr algn="ctr"/>
                <a:r>
                  <a:rPr lang="en-US" altLang="ja-JP" dirty="0" smtClean="0">
                    <a:solidFill>
                      <a:srgbClr val="16D1EA"/>
                    </a:solidFill>
                  </a:rPr>
                  <a:t>MethodC</a:t>
                </a:r>
              </a:p>
              <a:p>
                <a:pPr algn="ctr"/>
                <a:r>
                  <a:rPr kumimoji="1" lang="en-US" altLang="ja-JP" dirty="0" smtClean="0">
                    <a:solidFill>
                      <a:srgbClr val="16D1EA"/>
                    </a:solidFill>
                  </a:rPr>
                  <a:t>L.22</a:t>
                </a:r>
                <a:endParaRPr kumimoji="1" lang="ja-JP" altLang="en-US" dirty="0">
                  <a:solidFill>
                    <a:srgbClr val="16D1EA"/>
                  </a:solidFill>
                </a:endParaRPr>
              </a:p>
            </p:txBody>
          </p:sp>
          <p:sp>
            <p:nvSpPr>
              <p:cNvPr id="120" name="テキスト ボックス 119"/>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121" name="テキスト ボックス 120"/>
              <p:cNvSpPr txBox="1"/>
              <p:nvPr/>
            </p:nvSpPr>
            <p:spPr>
              <a:xfrm>
                <a:off x="7739702" y="4941168"/>
                <a:ext cx="1378100" cy="813304"/>
              </a:xfrm>
              <a:prstGeom prst="rect">
                <a:avLst/>
              </a:prstGeom>
              <a:noFill/>
            </p:spPr>
            <p:txBody>
              <a:bodyPr wrap="none" rtlCol="0">
                <a:spAutoFit/>
              </a:bodyPr>
              <a:lstStyle/>
              <a:p>
                <a:pPr algn="ctr"/>
                <a:r>
                  <a:rPr lang="en-US" altLang="ja-JP" dirty="0" smtClean="0">
                    <a:solidFill>
                      <a:srgbClr val="7030A0"/>
                    </a:solidFill>
                  </a:rPr>
                  <a:t>MethodF</a:t>
                </a:r>
              </a:p>
              <a:p>
                <a:pPr algn="ctr"/>
                <a:r>
                  <a:rPr kumimoji="1" lang="en-US" altLang="ja-JP" dirty="0" smtClean="0">
                    <a:solidFill>
                      <a:srgbClr val="7030A0"/>
                    </a:solidFill>
                  </a:rPr>
                  <a:t>L.50</a:t>
                </a:r>
                <a:endParaRPr kumimoji="1" lang="ja-JP" altLang="en-US" dirty="0">
                  <a:solidFill>
                    <a:srgbClr val="7030A0"/>
                  </a:solidFill>
                </a:endParaRPr>
              </a:p>
            </p:txBody>
          </p:sp>
          <p:cxnSp>
            <p:nvCxnSpPr>
              <p:cNvPr id="122" name="直線矢印コネクタ 121"/>
              <p:cNvCxnSpPr>
                <a:endCxn id="116"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grpSp>
      <p:grpSp>
        <p:nvGrpSpPr>
          <p:cNvPr id="138" name="グループ化 137"/>
          <p:cNvGrpSpPr/>
          <p:nvPr/>
        </p:nvGrpSpPr>
        <p:grpSpPr>
          <a:xfrm>
            <a:off x="6228184" y="1063755"/>
            <a:ext cx="2897362" cy="4957533"/>
            <a:chOff x="6188625" y="1380645"/>
            <a:chExt cx="2775863" cy="4749641"/>
          </a:xfrm>
        </p:grpSpPr>
        <p:grpSp>
          <p:nvGrpSpPr>
            <p:cNvPr id="139" name="グループ化 138"/>
            <p:cNvGrpSpPr/>
            <p:nvPr/>
          </p:nvGrpSpPr>
          <p:grpSpPr>
            <a:xfrm>
              <a:off x="6188625" y="1380645"/>
              <a:ext cx="1335703" cy="4749641"/>
              <a:chOff x="7452320" y="188640"/>
              <a:chExt cx="1680769" cy="5976664"/>
            </a:xfrm>
          </p:grpSpPr>
          <p:sp>
            <p:nvSpPr>
              <p:cNvPr id="156" name="円/楕円 155"/>
              <p:cNvSpPr/>
              <p:nvPr/>
            </p:nvSpPr>
            <p:spPr bwMode="auto">
              <a:xfrm>
                <a:off x="7452320" y="1772816"/>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7" name="円/楕円 156"/>
              <p:cNvSpPr/>
              <p:nvPr/>
            </p:nvSpPr>
            <p:spPr bwMode="auto">
              <a:xfrm>
                <a:off x="7452320" y="2996952"/>
                <a:ext cx="720080" cy="720080"/>
              </a:xfrm>
              <a:prstGeom prst="ellipse">
                <a:avLst/>
              </a:prstGeom>
              <a:solidFill>
                <a:srgbClr val="FF0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8" name="円/楕円 157"/>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9" name="円/楕円 158"/>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60" name="直線矢印コネクタ 159"/>
              <p:cNvCxnSpPr>
                <a:stCxn id="156" idx="4"/>
                <a:endCxn id="157"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61" name="直線矢印コネクタ 160"/>
              <p:cNvCxnSpPr>
                <a:stCxn id="157" idx="4"/>
                <a:endCxn id="158"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62" name="直線矢印コネクタ 161"/>
              <p:cNvCxnSpPr>
                <a:stCxn id="158" idx="4"/>
                <a:endCxn id="159"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63" name="円/楕円 162"/>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64" name="円/楕円 163"/>
              <p:cNvSpPr/>
              <p:nvPr/>
            </p:nvSpPr>
            <p:spPr bwMode="auto">
              <a:xfrm>
                <a:off x="7452320" y="6206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65" name="直線矢印コネクタ 164"/>
              <p:cNvCxnSpPr>
                <a:stCxn id="164" idx="4"/>
                <a:endCxn id="156"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66" name="テキスト ボックス 165"/>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167" name="テキスト ボックス 166"/>
              <p:cNvSpPr txBox="1"/>
              <p:nvPr/>
            </p:nvSpPr>
            <p:spPr>
              <a:xfrm>
                <a:off x="7740351" y="2492896"/>
                <a:ext cx="1376802" cy="803134"/>
              </a:xfrm>
              <a:prstGeom prst="rect">
                <a:avLst/>
              </a:prstGeom>
              <a:noFill/>
            </p:spPr>
            <p:txBody>
              <a:bodyPr wrap="none" rtlCol="0">
                <a:spAutoFit/>
              </a:bodyPr>
              <a:lstStyle/>
              <a:p>
                <a:pPr algn="ctr"/>
                <a:r>
                  <a:rPr lang="en-US" altLang="ja-JP" dirty="0" smtClean="0">
                    <a:solidFill>
                      <a:srgbClr val="EB5B03"/>
                    </a:solidFill>
                  </a:rPr>
                  <a:t>MethodB</a:t>
                </a:r>
              </a:p>
              <a:p>
                <a:pPr algn="ctr"/>
                <a:r>
                  <a:rPr kumimoji="1" lang="en-US" altLang="ja-JP" dirty="0" smtClean="0">
                    <a:solidFill>
                      <a:srgbClr val="EB5B03"/>
                    </a:solidFill>
                  </a:rPr>
                  <a:t>L.20</a:t>
                </a:r>
                <a:endParaRPr kumimoji="1" lang="ja-JP" altLang="en-US" dirty="0">
                  <a:solidFill>
                    <a:srgbClr val="EB5B03"/>
                  </a:solidFill>
                </a:endParaRPr>
              </a:p>
            </p:txBody>
          </p:sp>
          <p:sp>
            <p:nvSpPr>
              <p:cNvPr id="168" name="テキスト ボックス 167"/>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169" name="テキスト ボックス 168"/>
              <p:cNvSpPr txBox="1"/>
              <p:nvPr/>
            </p:nvSpPr>
            <p:spPr>
              <a:xfrm>
                <a:off x="7740352" y="4941168"/>
                <a:ext cx="1376802" cy="803134"/>
              </a:xfrm>
              <a:prstGeom prst="rect">
                <a:avLst/>
              </a:prstGeom>
              <a:noFill/>
            </p:spPr>
            <p:txBody>
              <a:bodyPr wrap="none" rtlCol="0">
                <a:spAutoFit/>
              </a:bodyPr>
              <a:lstStyle/>
              <a:p>
                <a:pPr algn="ctr"/>
                <a:r>
                  <a:rPr lang="en-US" altLang="ja-JP" dirty="0" smtClean="0">
                    <a:solidFill>
                      <a:srgbClr val="0070C0"/>
                    </a:solidFill>
                  </a:rPr>
                  <a:t>MethodE</a:t>
                </a:r>
              </a:p>
              <a:p>
                <a:pPr algn="ctr"/>
                <a:r>
                  <a:rPr kumimoji="1" lang="en-US" altLang="ja-JP" dirty="0" smtClean="0">
                    <a:solidFill>
                      <a:srgbClr val="0070C0"/>
                    </a:solidFill>
                  </a:rPr>
                  <a:t>L.40</a:t>
                </a:r>
                <a:endParaRPr kumimoji="1" lang="ja-JP" altLang="en-US" dirty="0">
                  <a:solidFill>
                    <a:srgbClr val="0070C0"/>
                  </a:solidFill>
                </a:endParaRPr>
              </a:p>
            </p:txBody>
          </p:sp>
          <p:cxnSp>
            <p:nvCxnSpPr>
              <p:cNvPr id="170" name="直線矢印コネクタ 169"/>
              <p:cNvCxnSpPr>
                <a:endCxn id="164"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grpSp>
          <p:nvGrpSpPr>
            <p:cNvPr id="140" name="グループ化 139"/>
            <p:cNvGrpSpPr/>
            <p:nvPr/>
          </p:nvGrpSpPr>
          <p:grpSpPr>
            <a:xfrm>
              <a:off x="7628785" y="1380645"/>
              <a:ext cx="1335703" cy="4749641"/>
              <a:chOff x="7452320" y="188640"/>
              <a:chExt cx="1680769" cy="5976664"/>
            </a:xfrm>
          </p:grpSpPr>
          <p:sp>
            <p:nvSpPr>
              <p:cNvPr id="141" name="円/楕円 140"/>
              <p:cNvSpPr/>
              <p:nvPr/>
            </p:nvSpPr>
            <p:spPr bwMode="auto">
              <a:xfrm>
                <a:off x="7452320" y="1772816"/>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2" name="円/楕円 141"/>
              <p:cNvSpPr/>
              <p:nvPr/>
            </p:nvSpPr>
            <p:spPr bwMode="auto">
              <a:xfrm>
                <a:off x="7452320" y="2996952"/>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3" name="円/楕円 142"/>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4" name="円/楕円 143"/>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45" name="直線矢印コネクタ 144"/>
              <p:cNvCxnSpPr>
                <a:stCxn id="141" idx="4"/>
                <a:endCxn id="142"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46" name="直線矢印コネクタ 145"/>
              <p:cNvCxnSpPr>
                <a:stCxn id="142" idx="4"/>
                <a:endCxn id="143"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47" name="直線矢印コネクタ 146"/>
              <p:cNvCxnSpPr>
                <a:stCxn id="143" idx="4"/>
                <a:endCxn id="144"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48" name="円/楕円 147"/>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9" name="円/楕円 148"/>
              <p:cNvSpPr/>
              <p:nvPr/>
            </p:nvSpPr>
            <p:spPr bwMode="auto">
              <a:xfrm>
                <a:off x="7452320" y="6206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50" name="直線矢印コネクタ 149"/>
              <p:cNvCxnSpPr>
                <a:stCxn id="149" idx="4"/>
                <a:endCxn id="141"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51" name="テキスト ボックス 150"/>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152" name="テキスト ボックス 151"/>
              <p:cNvSpPr txBox="1"/>
              <p:nvPr/>
            </p:nvSpPr>
            <p:spPr>
              <a:xfrm>
                <a:off x="7753137" y="2492896"/>
                <a:ext cx="1351232" cy="779199"/>
              </a:xfrm>
              <a:prstGeom prst="rect">
                <a:avLst/>
              </a:prstGeom>
              <a:noFill/>
            </p:spPr>
            <p:txBody>
              <a:bodyPr wrap="none" rtlCol="0">
                <a:spAutoFit/>
              </a:bodyPr>
              <a:lstStyle/>
              <a:p>
                <a:pPr algn="ctr"/>
                <a:r>
                  <a:rPr lang="en-US" altLang="ja-JP" dirty="0" smtClean="0">
                    <a:solidFill>
                      <a:srgbClr val="16D1EA"/>
                    </a:solidFill>
                  </a:rPr>
                  <a:t>MethodC</a:t>
                </a:r>
              </a:p>
              <a:p>
                <a:pPr algn="ctr"/>
                <a:r>
                  <a:rPr kumimoji="1" lang="en-US" altLang="ja-JP" dirty="0" smtClean="0">
                    <a:solidFill>
                      <a:srgbClr val="16D1EA"/>
                    </a:solidFill>
                  </a:rPr>
                  <a:t>L.22</a:t>
                </a:r>
                <a:endParaRPr kumimoji="1" lang="ja-JP" altLang="en-US" dirty="0">
                  <a:solidFill>
                    <a:srgbClr val="16D1EA"/>
                  </a:solidFill>
                </a:endParaRPr>
              </a:p>
            </p:txBody>
          </p:sp>
          <p:sp>
            <p:nvSpPr>
              <p:cNvPr id="153" name="テキスト ボックス 152"/>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154" name="テキスト ボックス 153"/>
              <p:cNvSpPr txBox="1"/>
              <p:nvPr/>
            </p:nvSpPr>
            <p:spPr>
              <a:xfrm>
                <a:off x="7739702" y="4941168"/>
                <a:ext cx="1378100" cy="813304"/>
              </a:xfrm>
              <a:prstGeom prst="rect">
                <a:avLst/>
              </a:prstGeom>
              <a:noFill/>
            </p:spPr>
            <p:txBody>
              <a:bodyPr wrap="none" rtlCol="0">
                <a:spAutoFit/>
              </a:bodyPr>
              <a:lstStyle/>
              <a:p>
                <a:pPr algn="ctr"/>
                <a:r>
                  <a:rPr lang="en-US" altLang="ja-JP" dirty="0" smtClean="0">
                    <a:solidFill>
                      <a:srgbClr val="7030A0"/>
                    </a:solidFill>
                  </a:rPr>
                  <a:t>MethodF</a:t>
                </a:r>
              </a:p>
              <a:p>
                <a:pPr algn="ctr"/>
                <a:r>
                  <a:rPr kumimoji="1" lang="en-US" altLang="ja-JP" dirty="0" smtClean="0">
                    <a:solidFill>
                      <a:srgbClr val="7030A0"/>
                    </a:solidFill>
                  </a:rPr>
                  <a:t>L.50</a:t>
                </a:r>
                <a:endParaRPr kumimoji="1" lang="ja-JP" altLang="en-US" dirty="0">
                  <a:solidFill>
                    <a:srgbClr val="7030A0"/>
                  </a:solidFill>
                </a:endParaRPr>
              </a:p>
            </p:txBody>
          </p:sp>
          <p:cxnSp>
            <p:nvCxnSpPr>
              <p:cNvPr id="155" name="直線矢印コネクタ 154"/>
              <p:cNvCxnSpPr>
                <a:endCxn id="149"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grpSp>
      <p:grpSp>
        <p:nvGrpSpPr>
          <p:cNvPr id="172" name="グループ化 171"/>
          <p:cNvGrpSpPr/>
          <p:nvPr/>
        </p:nvGrpSpPr>
        <p:grpSpPr>
          <a:xfrm>
            <a:off x="6228184" y="1063755"/>
            <a:ext cx="1394166" cy="4957533"/>
            <a:chOff x="7452320" y="188640"/>
            <a:chExt cx="1680769" cy="5976664"/>
          </a:xfrm>
        </p:grpSpPr>
        <p:sp>
          <p:nvSpPr>
            <p:cNvPr id="189" name="円/楕円 188"/>
            <p:cNvSpPr/>
            <p:nvPr/>
          </p:nvSpPr>
          <p:spPr bwMode="auto">
            <a:xfrm>
              <a:off x="7452320" y="1772816"/>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90" name="円/楕円 189"/>
            <p:cNvSpPr/>
            <p:nvPr/>
          </p:nvSpPr>
          <p:spPr bwMode="auto">
            <a:xfrm>
              <a:off x="7452320" y="2996952"/>
              <a:ext cx="720080" cy="720080"/>
            </a:xfrm>
            <a:prstGeom prst="ellipse">
              <a:avLst/>
            </a:prstGeom>
            <a:solidFill>
              <a:srgbClr val="FF0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91" name="円/楕円 190"/>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92" name="円/楕円 191"/>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93" name="直線矢印コネクタ 192"/>
            <p:cNvCxnSpPr>
              <a:stCxn id="189" idx="4"/>
              <a:endCxn id="190"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94" name="直線矢印コネクタ 193"/>
            <p:cNvCxnSpPr>
              <a:stCxn id="190" idx="4"/>
              <a:endCxn id="191"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95" name="直線矢印コネクタ 194"/>
            <p:cNvCxnSpPr>
              <a:stCxn id="191" idx="4"/>
              <a:endCxn id="192"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96" name="円/楕円 195"/>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97" name="円/楕円 196"/>
            <p:cNvSpPr/>
            <p:nvPr/>
          </p:nvSpPr>
          <p:spPr bwMode="auto">
            <a:xfrm>
              <a:off x="7452320" y="6206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98" name="直線矢印コネクタ 197"/>
            <p:cNvCxnSpPr>
              <a:stCxn id="197" idx="4"/>
              <a:endCxn id="189"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99" name="テキスト ボックス 198"/>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200" name="テキスト ボックス 199"/>
            <p:cNvSpPr txBox="1"/>
            <p:nvPr/>
          </p:nvSpPr>
          <p:spPr>
            <a:xfrm>
              <a:off x="7740351" y="2492896"/>
              <a:ext cx="1376802" cy="803134"/>
            </a:xfrm>
            <a:prstGeom prst="rect">
              <a:avLst/>
            </a:prstGeom>
            <a:noFill/>
          </p:spPr>
          <p:txBody>
            <a:bodyPr wrap="none" rtlCol="0">
              <a:spAutoFit/>
            </a:bodyPr>
            <a:lstStyle/>
            <a:p>
              <a:pPr algn="ctr"/>
              <a:r>
                <a:rPr lang="en-US" altLang="ja-JP" dirty="0" smtClean="0">
                  <a:solidFill>
                    <a:srgbClr val="EB5B03"/>
                  </a:solidFill>
                </a:rPr>
                <a:t>MethodB</a:t>
              </a:r>
            </a:p>
            <a:p>
              <a:pPr algn="ctr"/>
              <a:r>
                <a:rPr kumimoji="1" lang="en-US" altLang="ja-JP" dirty="0" smtClean="0">
                  <a:solidFill>
                    <a:srgbClr val="EB5B03"/>
                  </a:solidFill>
                </a:rPr>
                <a:t>L.20</a:t>
              </a:r>
              <a:endParaRPr kumimoji="1" lang="ja-JP" altLang="en-US" dirty="0">
                <a:solidFill>
                  <a:srgbClr val="EB5B03"/>
                </a:solidFill>
              </a:endParaRPr>
            </a:p>
          </p:txBody>
        </p:sp>
        <p:sp>
          <p:nvSpPr>
            <p:cNvPr id="201" name="テキスト ボックス 200"/>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202" name="テキスト ボックス 201"/>
            <p:cNvSpPr txBox="1"/>
            <p:nvPr/>
          </p:nvSpPr>
          <p:spPr>
            <a:xfrm>
              <a:off x="7740352" y="4941168"/>
              <a:ext cx="1376802" cy="803134"/>
            </a:xfrm>
            <a:prstGeom prst="rect">
              <a:avLst/>
            </a:prstGeom>
            <a:noFill/>
          </p:spPr>
          <p:txBody>
            <a:bodyPr wrap="none" rtlCol="0">
              <a:spAutoFit/>
            </a:bodyPr>
            <a:lstStyle/>
            <a:p>
              <a:pPr algn="ctr"/>
              <a:r>
                <a:rPr lang="en-US" altLang="ja-JP" dirty="0" smtClean="0">
                  <a:solidFill>
                    <a:srgbClr val="0070C0"/>
                  </a:solidFill>
                </a:rPr>
                <a:t>MethodE</a:t>
              </a:r>
            </a:p>
            <a:p>
              <a:pPr algn="ctr"/>
              <a:r>
                <a:rPr kumimoji="1" lang="en-US" altLang="ja-JP" dirty="0" smtClean="0">
                  <a:solidFill>
                    <a:srgbClr val="0070C0"/>
                  </a:solidFill>
                </a:rPr>
                <a:t>L.40</a:t>
              </a:r>
              <a:endParaRPr kumimoji="1" lang="ja-JP" altLang="en-US" dirty="0">
                <a:solidFill>
                  <a:srgbClr val="0070C0"/>
                </a:solidFill>
              </a:endParaRPr>
            </a:p>
          </p:txBody>
        </p:sp>
        <p:cxnSp>
          <p:nvCxnSpPr>
            <p:cNvPr id="203" name="直線矢印コネクタ 202"/>
            <p:cNvCxnSpPr>
              <a:endCxn id="197"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sp>
        <p:nvSpPr>
          <p:cNvPr id="204" name="テキスト ボックス 203"/>
          <p:cNvSpPr txBox="1"/>
          <p:nvPr/>
        </p:nvSpPr>
        <p:spPr>
          <a:xfrm>
            <a:off x="2870003" y="1896863"/>
            <a:ext cx="2188420" cy="461665"/>
          </a:xfrm>
          <a:prstGeom prst="rect">
            <a:avLst/>
          </a:prstGeom>
          <a:noFill/>
        </p:spPr>
        <p:txBody>
          <a:bodyPr wrap="none" rtlCol="0">
            <a:spAutoFit/>
          </a:bodyPr>
          <a:lstStyle/>
          <a:p>
            <a:r>
              <a:rPr kumimoji="1" lang="en-US" altLang="ja-JP" sz="2400" dirty="0" smtClean="0">
                <a:solidFill>
                  <a:srgbClr val="FF0066"/>
                </a:solidFill>
              </a:rPr>
              <a:t>MethodA#L.10</a:t>
            </a:r>
            <a:endParaRPr kumimoji="1" lang="ja-JP" altLang="en-US" sz="2400" dirty="0">
              <a:solidFill>
                <a:srgbClr val="FF0066"/>
              </a:solidFill>
            </a:endParaRPr>
          </a:p>
        </p:txBody>
      </p:sp>
      <p:sp>
        <p:nvSpPr>
          <p:cNvPr id="207" name="二等辺三角形 206"/>
          <p:cNvSpPr/>
          <p:nvPr/>
        </p:nvSpPr>
        <p:spPr bwMode="auto">
          <a:xfrm rot="1468841">
            <a:off x="755576" y="2880006"/>
            <a:ext cx="383838" cy="330895"/>
          </a:xfrm>
          <a:prstGeom prst="triangle">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211" name="グループ化 210"/>
          <p:cNvGrpSpPr/>
          <p:nvPr/>
        </p:nvGrpSpPr>
        <p:grpSpPr>
          <a:xfrm>
            <a:off x="2878819" y="2977371"/>
            <a:ext cx="2188420" cy="1675765"/>
            <a:chOff x="2878819" y="2453734"/>
            <a:chExt cx="2188420" cy="1675765"/>
          </a:xfrm>
        </p:grpSpPr>
        <p:sp>
          <p:nvSpPr>
            <p:cNvPr id="205" name="テキスト ボックス 204"/>
            <p:cNvSpPr txBox="1"/>
            <p:nvPr/>
          </p:nvSpPr>
          <p:spPr>
            <a:xfrm>
              <a:off x="2878819" y="3667834"/>
              <a:ext cx="2188420" cy="461665"/>
            </a:xfrm>
            <a:prstGeom prst="rect">
              <a:avLst/>
            </a:prstGeom>
            <a:noFill/>
          </p:spPr>
          <p:txBody>
            <a:bodyPr wrap="none" rtlCol="0">
              <a:spAutoFit/>
            </a:bodyPr>
            <a:lstStyle/>
            <a:p>
              <a:r>
                <a:rPr kumimoji="1" lang="en-US" altLang="ja-JP" sz="2400" dirty="0" smtClean="0">
                  <a:solidFill>
                    <a:srgbClr val="EB5B03"/>
                  </a:solidFill>
                </a:rPr>
                <a:t>MethodB#L.20</a:t>
              </a:r>
              <a:endParaRPr kumimoji="1" lang="ja-JP" altLang="en-US" sz="2400" dirty="0">
                <a:solidFill>
                  <a:srgbClr val="EB5B03"/>
                </a:solidFill>
              </a:endParaRPr>
            </a:p>
          </p:txBody>
        </p:sp>
        <p:sp>
          <p:nvSpPr>
            <p:cNvPr id="209" name="下矢印 208"/>
            <p:cNvSpPr/>
            <p:nvPr/>
          </p:nvSpPr>
          <p:spPr bwMode="auto">
            <a:xfrm>
              <a:off x="3491880" y="2453734"/>
              <a:ext cx="1008112" cy="667653"/>
            </a:xfrm>
            <a:prstGeom prst="downArrow">
              <a:avLst/>
            </a:prstGeom>
            <a:solidFill>
              <a:srgbClr val="FFCD2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Tree>
    <p:extLst>
      <p:ext uri="{BB962C8B-B14F-4D97-AF65-F5344CB8AC3E}">
        <p14:creationId xmlns:p14="http://schemas.microsoft.com/office/powerpoint/2010/main" val="2233082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204"/>
                                        </p:tgtEl>
                                        <p:attrNameLst>
                                          <p:attrName>style.visibility</p:attrName>
                                        </p:attrNameLst>
                                      </p:cBhvr>
                                      <p:to>
                                        <p:strVal val="visible"/>
                                      </p:to>
                                    </p:set>
                                    <p:animEffect transition="in" filter="fade">
                                      <p:cBhvr>
                                        <p:cTn id="7" dur="500"/>
                                        <p:tgtEl>
                                          <p:spTgt spid="20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72"/>
                                        </p:tgtEl>
                                        <p:attrNameLst>
                                          <p:attrName>style.visibility</p:attrName>
                                        </p:attrNameLst>
                                      </p:cBhvr>
                                      <p:to>
                                        <p:strVal val="hidden"/>
                                      </p:to>
                                    </p:set>
                                  </p:childTnLst>
                                </p:cTn>
                              </p:par>
                              <p:par>
                                <p:cTn id="12" presetID="1" presetClass="entr" presetSubtype="0" fill="hold" nodeType="withEffect">
                                  <p:stCondLst>
                                    <p:cond delay="0"/>
                                  </p:stCondLst>
                                  <p:childTnLst>
                                    <p:set>
                                      <p:cBhvr>
                                        <p:cTn id="13" dur="1" fill="hold">
                                          <p:stCondLst>
                                            <p:cond delay="0"/>
                                          </p:stCondLst>
                                        </p:cTn>
                                        <p:tgtEl>
                                          <p:spTgt spid="10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11"/>
                                        </p:tgtEl>
                                        <p:attrNameLst>
                                          <p:attrName>style.visibility</p:attrName>
                                        </p:attrNameLst>
                                      </p:cBhvr>
                                      <p:to>
                                        <p:strVal val="visible"/>
                                      </p:to>
                                    </p:set>
                                    <p:animEffect transition="in" filter="fade">
                                      <p:cBhvr>
                                        <p:cTn id="18" dur="500"/>
                                        <p:tgtEl>
                                          <p:spTgt spid="211"/>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105"/>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13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nodeType="clickEffect">
                                  <p:stCondLst>
                                    <p:cond delay="0"/>
                                  </p:stCondLst>
                                  <p:childTnLst>
                                    <p:animEffect transition="out" filter="fade">
                                      <p:cBhvr>
                                        <p:cTn id="28" dur="500"/>
                                        <p:tgtEl>
                                          <p:spTgt spid="138"/>
                                        </p:tgtEl>
                                      </p:cBhvr>
                                    </p:animEffect>
                                    <p:set>
                                      <p:cBhvr>
                                        <p:cTn id="29" dur="1" fill="hold">
                                          <p:stCondLst>
                                            <p:cond delay="499"/>
                                          </p:stCondLst>
                                        </p:cTn>
                                        <p:tgtEl>
                                          <p:spTgt spid="138"/>
                                        </p:tgtEl>
                                        <p:attrNameLst>
                                          <p:attrName>style.visibility</p:attrName>
                                        </p:attrNameLst>
                                      </p:cBhvr>
                                      <p:to>
                                        <p:strVal val="hidden"/>
                                      </p:to>
                                    </p:set>
                                  </p:childTnLst>
                                </p:cTn>
                              </p:par>
                              <p:par>
                                <p:cTn id="30" presetID="1" presetClass="entr" presetSubtype="0" fill="hold" nodeType="withEffect">
                                  <p:stCondLst>
                                    <p:cond delay="0"/>
                                  </p:stCondLst>
                                  <p:childTnLst>
                                    <p:set>
                                      <p:cBhvr>
                                        <p:cTn id="31" dur="1" fill="hold">
                                          <p:stCondLst>
                                            <p:cond delay="0"/>
                                          </p:stCondLst>
                                        </p:cTn>
                                        <p:tgtEl>
                                          <p:spTgt spid="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未来の動作の予測</a:t>
            </a:r>
            <a:endParaRPr kumimoji="1" lang="ja-JP" altLang="en-US" dirty="0"/>
          </a:p>
        </p:txBody>
      </p:sp>
      <p:sp>
        <p:nvSpPr>
          <p:cNvPr id="3" name="コンテンツ プレースホルダー 2"/>
          <p:cNvSpPr>
            <a:spLocks noGrp="1"/>
          </p:cNvSpPr>
          <p:nvPr>
            <p:ph idx="1"/>
          </p:nvPr>
        </p:nvSpPr>
        <p:spPr>
          <a:xfrm>
            <a:off x="179389" y="1268413"/>
            <a:ext cx="5904780" cy="5040312"/>
          </a:xfrm>
        </p:spPr>
        <p:txBody>
          <a:bodyPr/>
          <a:lstStyle/>
          <a:p>
            <a:pPr marL="0" indent="0" algn="ctr">
              <a:buNone/>
            </a:pPr>
            <a:r>
              <a:rPr kumimoji="1" lang="ja-JP" altLang="en-US" sz="2800" dirty="0" smtClean="0"/>
              <a:t>オブジェクトが属するオートマトンが判明</a:t>
            </a:r>
            <a:endParaRPr lang="en-US" altLang="ja-JP" sz="2800" dirty="0"/>
          </a:p>
          <a:p>
            <a:pPr marL="0" indent="0" algn="ctr">
              <a:buNone/>
            </a:pPr>
            <a:endParaRPr lang="en-US" altLang="ja-JP" sz="2800" dirty="0"/>
          </a:p>
          <a:p>
            <a:pPr marL="0" indent="0" algn="ctr">
              <a:buNone/>
            </a:pPr>
            <a:endParaRPr kumimoji="1" lang="en-US" altLang="ja-JP" sz="2800" dirty="0" smtClean="0"/>
          </a:p>
          <a:p>
            <a:pPr marL="0" indent="0" algn="ctr">
              <a:buNone/>
            </a:pPr>
            <a:r>
              <a:rPr kumimoji="1" lang="ja-JP" altLang="en-US" sz="2800" dirty="0" smtClean="0"/>
              <a:t>オートマトンの形状から</a:t>
            </a:r>
            <a:endParaRPr kumimoji="1" lang="en-US" altLang="ja-JP" sz="2800" dirty="0" smtClean="0"/>
          </a:p>
          <a:p>
            <a:pPr marL="0" indent="0" algn="ctr">
              <a:buNone/>
            </a:pPr>
            <a:r>
              <a:rPr kumimoji="1" lang="ja-JP" altLang="en-US" sz="2800" dirty="0" smtClean="0"/>
              <a:t>未来の動作を予測する</a:t>
            </a:r>
            <a:endParaRPr kumimoji="1" lang="ja-JP" altLang="en-US" sz="2800" dirty="0"/>
          </a:p>
        </p:txBody>
      </p:sp>
      <p:grpSp>
        <p:nvGrpSpPr>
          <p:cNvPr id="4" name="グループ化 3"/>
          <p:cNvGrpSpPr/>
          <p:nvPr/>
        </p:nvGrpSpPr>
        <p:grpSpPr>
          <a:xfrm>
            <a:off x="6228184" y="1063755"/>
            <a:ext cx="1394166" cy="4957533"/>
            <a:chOff x="7452320" y="188640"/>
            <a:chExt cx="1680769" cy="5976664"/>
          </a:xfrm>
        </p:grpSpPr>
        <p:sp>
          <p:nvSpPr>
            <p:cNvPr id="5" name="円/楕円 4"/>
            <p:cNvSpPr/>
            <p:nvPr/>
          </p:nvSpPr>
          <p:spPr bwMode="auto">
            <a:xfrm>
              <a:off x="7452320" y="1772816"/>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 name="円/楕円 5"/>
            <p:cNvSpPr/>
            <p:nvPr/>
          </p:nvSpPr>
          <p:spPr bwMode="auto">
            <a:xfrm>
              <a:off x="7452320" y="2996952"/>
              <a:ext cx="720080" cy="720080"/>
            </a:xfrm>
            <a:prstGeom prst="ellipse">
              <a:avLst/>
            </a:prstGeom>
            <a:solidFill>
              <a:srgbClr val="FF0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 name="円/楕円 6"/>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円/楕円 7"/>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 name="直線矢印コネクタ 8"/>
            <p:cNvCxnSpPr>
              <a:stCxn id="5" idx="4"/>
              <a:endCxn id="6"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0" name="直線矢印コネクタ 9"/>
            <p:cNvCxnSpPr>
              <a:stCxn id="6" idx="4"/>
              <a:endCxn id="7"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1" name="直線矢印コネクタ 10"/>
            <p:cNvCxnSpPr>
              <a:stCxn id="7" idx="4"/>
              <a:endCxn id="8"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2" name="円/楕円 11"/>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 name="円/楕円 12"/>
            <p:cNvSpPr/>
            <p:nvPr/>
          </p:nvSpPr>
          <p:spPr bwMode="auto">
            <a:xfrm>
              <a:off x="7452320" y="6206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4" name="直線矢印コネクタ 13"/>
            <p:cNvCxnSpPr>
              <a:stCxn id="13" idx="4"/>
              <a:endCxn id="5"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5" name="テキスト ボックス 14"/>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16" name="テキスト ボックス 15"/>
            <p:cNvSpPr txBox="1"/>
            <p:nvPr/>
          </p:nvSpPr>
          <p:spPr>
            <a:xfrm>
              <a:off x="7740351" y="2492896"/>
              <a:ext cx="1376802" cy="803134"/>
            </a:xfrm>
            <a:prstGeom prst="rect">
              <a:avLst/>
            </a:prstGeom>
            <a:noFill/>
          </p:spPr>
          <p:txBody>
            <a:bodyPr wrap="none" rtlCol="0">
              <a:spAutoFit/>
            </a:bodyPr>
            <a:lstStyle/>
            <a:p>
              <a:pPr algn="ctr"/>
              <a:r>
                <a:rPr lang="en-US" altLang="ja-JP" dirty="0" smtClean="0">
                  <a:solidFill>
                    <a:srgbClr val="EB5B03"/>
                  </a:solidFill>
                </a:rPr>
                <a:t>MethodB</a:t>
              </a:r>
            </a:p>
            <a:p>
              <a:pPr algn="ctr"/>
              <a:r>
                <a:rPr kumimoji="1" lang="en-US" altLang="ja-JP" dirty="0" smtClean="0">
                  <a:solidFill>
                    <a:srgbClr val="EB5B03"/>
                  </a:solidFill>
                </a:rPr>
                <a:t>L.20</a:t>
              </a:r>
              <a:endParaRPr kumimoji="1" lang="ja-JP" altLang="en-US" dirty="0">
                <a:solidFill>
                  <a:srgbClr val="EB5B03"/>
                </a:solidFill>
              </a:endParaRPr>
            </a:p>
          </p:txBody>
        </p:sp>
        <p:sp>
          <p:nvSpPr>
            <p:cNvPr id="17" name="テキスト ボックス 16"/>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18" name="テキスト ボックス 17"/>
            <p:cNvSpPr txBox="1"/>
            <p:nvPr/>
          </p:nvSpPr>
          <p:spPr>
            <a:xfrm>
              <a:off x="7740352" y="4941168"/>
              <a:ext cx="1376802" cy="803134"/>
            </a:xfrm>
            <a:prstGeom prst="rect">
              <a:avLst/>
            </a:prstGeom>
            <a:noFill/>
          </p:spPr>
          <p:txBody>
            <a:bodyPr wrap="none" rtlCol="0">
              <a:spAutoFit/>
            </a:bodyPr>
            <a:lstStyle/>
            <a:p>
              <a:pPr algn="ctr"/>
              <a:r>
                <a:rPr lang="en-US" altLang="ja-JP" dirty="0" smtClean="0">
                  <a:solidFill>
                    <a:srgbClr val="0070C0"/>
                  </a:solidFill>
                </a:rPr>
                <a:t>MethodE</a:t>
              </a:r>
            </a:p>
            <a:p>
              <a:pPr algn="ctr"/>
              <a:r>
                <a:rPr kumimoji="1" lang="en-US" altLang="ja-JP" dirty="0" smtClean="0">
                  <a:solidFill>
                    <a:srgbClr val="0070C0"/>
                  </a:solidFill>
                </a:rPr>
                <a:t>L.40</a:t>
              </a:r>
              <a:endParaRPr kumimoji="1" lang="ja-JP" altLang="en-US" dirty="0">
                <a:solidFill>
                  <a:srgbClr val="0070C0"/>
                </a:solidFill>
              </a:endParaRPr>
            </a:p>
          </p:txBody>
        </p:sp>
        <p:cxnSp>
          <p:nvCxnSpPr>
            <p:cNvPr id="19" name="直線矢印コネクタ 18"/>
            <p:cNvCxnSpPr>
              <a:endCxn id="13"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sp>
        <p:nvSpPr>
          <p:cNvPr id="20" name="角丸四角形 19"/>
          <p:cNvSpPr/>
          <p:nvPr/>
        </p:nvSpPr>
        <p:spPr bwMode="auto">
          <a:xfrm>
            <a:off x="5940152" y="3990491"/>
            <a:ext cx="1872208" cy="2246821"/>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1" name="下矢印 20"/>
          <p:cNvSpPr/>
          <p:nvPr/>
        </p:nvSpPr>
        <p:spPr bwMode="auto">
          <a:xfrm>
            <a:off x="2627784" y="2042735"/>
            <a:ext cx="936104" cy="666185"/>
          </a:xfrm>
          <a:prstGeom prst="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1090680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r>
              <a:rPr lang="ja-JP" altLang="en-US" dirty="0">
                <a:solidFill>
                  <a:schemeClr val="bg1">
                    <a:lumMod val="85000"/>
                  </a:schemeClr>
                </a:solidFill>
              </a:rPr>
              <a:t>オブジェクト指向プログラムにおけるデバッグの問題点</a:t>
            </a:r>
            <a:endParaRPr lang="en-US" altLang="ja-JP" dirty="0">
              <a:solidFill>
                <a:schemeClr val="bg1">
                  <a:lumMod val="85000"/>
                </a:schemeClr>
              </a:solidFill>
            </a:endParaRPr>
          </a:p>
          <a:p>
            <a:endParaRPr lang="en-US" altLang="ja-JP" dirty="0"/>
          </a:p>
          <a:p>
            <a:r>
              <a:rPr lang="ja-JP" altLang="en-US" dirty="0">
                <a:solidFill>
                  <a:schemeClr val="bg1">
                    <a:lumMod val="85000"/>
                  </a:schemeClr>
                </a:solidFill>
              </a:rPr>
              <a:t>オブジェクトの振舞い予測手法の詳細</a:t>
            </a:r>
            <a:endParaRPr lang="en-US" altLang="ja-JP" dirty="0">
              <a:solidFill>
                <a:schemeClr val="bg1">
                  <a:lumMod val="85000"/>
                </a:schemeClr>
              </a:solidFill>
            </a:endParaRPr>
          </a:p>
          <a:p>
            <a:endParaRPr lang="en-US" altLang="ja-JP" dirty="0"/>
          </a:p>
          <a:p>
            <a:r>
              <a:rPr lang="ja-JP" altLang="en-US" dirty="0"/>
              <a:t>予備実験の内容および結果</a:t>
            </a:r>
            <a:endParaRPr lang="en-US" altLang="ja-JP" dirty="0"/>
          </a:p>
          <a:p>
            <a:endParaRPr lang="en-US" altLang="ja-JP" dirty="0"/>
          </a:p>
          <a:p>
            <a:r>
              <a:rPr lang="ja-JP" altLang="en-US" dirty="0">
                <a:solidFill>
                  <a:schemeClr val="bg1">
                    <a:lumMod val="85000"/>
                  </a:schemeClr>
                </a:solidFill>
              </a:rPr>
              <a:t>今後の予定</a:t>
            </a:r>
          </a:p>
          <a:p>
            <a:endParaRPr kumimoji="1" lang="ja-JP" altLang="en-US" dirty="0"/>
          </a:p>
        </p:txBody>
      </p:sp>
    </p:spTree>
    <p:extLst>
      <p:ext uri="{BB962C8B-B14F-4D97-AF65-F5344CB8AC3E}">
        <p14:creationId xmlns:p14="http://schemas.microsoft.com/office/powerpoint/2010/main" val="31857667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 </a:t>
            </a:r>
            <a:r>
              <a:rPr lang="en-US" altLang="ja-JP" dirty="0" smtClean="0"/>
              <a:t>– </a:t>
            </a:r>
            <a:r>
              <a:rPr lang="ja-JP" altLang="en-US" dirty="0"/>
              <a:t>内容</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目的</a:t>
            </a:r>
            <a:endParaRPr kumimoji="1" lang="en-US" altLang="ja-JP" sz="2800" dirty="0" smtClean="0"/>
          </a:p>
          <a:p>
            <a:pPr lvl="1"/>
            <a:r>
              <a:rPr lang="ja-JP" altLang="en-US" sz="2400" dirty="0"/>
              <a:t>手法</a:t>
            </a:r>
            <a:r>
              <a:rPr lang="ja-JP" altLang="en-US" sz="2400" dirty="0" smtClean="0"/>
              <a:t>により，</a:t>
            </a:r>
            <a:endParaRPr lang="en-US" altLang="ja-JP" sz="2400" dirty="0" smtClean="0"/>
          </a:p>
          <a:p>
            <a:pPr marL="457200" lvl="1" indent="0">
              <a:buNone/>
            </a:pPr>
            <a:r>
              <a:rPr lang="en-US" altLang="ja-JP" sz="2400" dirty="0"/>
              <a:t>	</a:t>
            </a:r>
            <a:r>
              <a:rPr lang="ja-JP" altLang="en-US" sz="2400" dirty="0" smtClean="0"/>
              <a:t>オブジェクトの動作をどの程度予測できるかを調査</a:t>
            </a:r>
            <a:endParaRPr kumimoji="1" lang="en-US" altLang="ja-JP" sz="2400" dirty="0" smtClean="0"/>
          </a:p>
          <a:p>
            <a:r>
              <a:rPr lang="ja-JP" altLang="en-US" sz="2800" dirty="0" smtClean="0"/>
              <a:t>対象</a:t>
            </a:r>
            <a:endParaRPr lang="en-US" altLang="ja-JP" sz="2800" dirty="0" smtClean="0"/>
          </a:p>
          <a:p>
            <a:pPr lvl="1"/>
            <a:r>
              <a:rPr lang="en-US" altLang="ja-JP" sz="2400" dirty="0" smtClean="0"/>
              <a:t>DaCapo</a:t>
            </a:r>
            <a:r>
              <a:rPr lang="ja-JP" altLang="en-US" sz="2400" dirty="0" smtClean="0"/>
              <a:t>ベンチマークに収録されたプログラムのうち，</a:t>
            </a:r>
            <a:endParaRPr lang="en-US" altLang="ja-JP" sz="2400" dirty="0"/>
          </a:p>
          <a:p>
            <a:pPr marL="457200" lvl="1" indent="0">
              <a:buNone/>
            </a:pPr>
            <a:r>
              <a:rPr lang="en-US" altLang="ja-JP" sz="2400" dirty="0" smtClean="0"/>
              <a:t>	avrora, batik, lusearch, pmd, xalan</a:t>
            </a:r>
            <a:r>
              <a:rPr lang="ja-JP" altLang="en-US" sz="2400" dirty="0" smtClean="0"/>
              <a:t>を対象とした</a:t>
            </a:r>
            <a:endParaRPr lang="en-US" altLang="ja-JP" sz="2400" dirty="0" smtClean="0"/>
          </a:p>
          <a:p>
            <a:r>
              <a:rPr lang="ja-JP" altLang="en-US" sz="2800" dirty="0" smtClean="0"/>
              <a:t>手順</a:t>
            </a:r>
            <a:endParaRPr lang="en-US" altLang="ja-JP" sz="2800" dirty="0" smtClean="0"/>
          </a:p>
          <a:p>
            <a:pPr marL="971550" lvl="1" indent="-514350">
              <a:buFont typeface="+mj-lt"/>
              <a:buAutoNum type="arabicPeriod"/>
            </a:pPr>
            <a:r>
              <a:rPr kumimoji="1" lang="ja-JP" altLang="en-US" sz="2400" dirty="0" smtClean="0"/>
              <a:t>既存ツール</a:t>
            </a:r>
            <a:r>
              <a:rPr kumimoji="1" lang="en-US" altLang="ja-JP" sz="2400" dirty="0" smtClean="0"/>
              <a:t>Amida</a:t>
            </a:r>
            <a:r>
              <a:rPr kumimoji="1" lang="ja-JP" altLang="en-US" sz="2400" dirty="0" smtClean="0"/>
              <a:t>を使用して実行履歴と</a:t>
            </a:r>
            <a:r>
              <a:rPr kumimoji="1" lang="en-US" altLang="ja-JP" sz="2400" dirty="0" smtClean="0"/>
              <a:t>DOPG</a:t>
            </a:r>
            <a:r>
              <a:rPr kumimoji="1" lang="ja-JP" altLang="en-US" sz="2400" dirty="0" smtClean="0"/>
              <a:t>を取得</a:t>
            </a:r>
            <a:endParaRPr kumimoji="1" lang="en-US" altLang="ja-JP" sz="2400" dirty="0" smtClean="0"/>
          </a:p>
          <a:p>
            <a:pPr marL="971550" lvl="1" indent="-514350">
              <a:buFont typeface="+mj-lt"/>
              <a:buAutoNum type="arabicPeriod"/>
            </a:pPr>
            <a:r>
              <a:rPr lang="ja-JP" altLang="en-US" sz="2400" dirty="0" smtClean="0"/>
              <a:t>作成したツールでオートマトンに変換</a:t>
            </a:r>
            <a:endParaRPr lang="en-US" altLang="ja-JP" sz="2400" dirty="0" smtClean="0"/>
          </a:p>
          <a:p>
            <a:pPr marL="971550" lvl="1" indent="-514350">
              <a:buFont typeface="+mj-lt"/>
              <a:buAutoNum type="arabicPeriod"/>
            </a:pPr>
            <a:r>
              <a:rPr kumimoji="1" lang="ja-JP" altLang="en-US" sz="2400" dirty="0" smtClean="0"/>
              <a:t>オートマトンの性質を調査</a:t>
            </a:r>
            <a:endParaRPr kumimoji="1" lang="ja-JP" altLang="en-US" sz="2400" dirty="0"/>
          </a:p>
        </p:txBody>
      </p:sp>
    </p:spTree>
    <p:extLst>
      <p:ext uri="{BB962C8B-B14F-4D97-AF65-F5344CB8AC3E}">
        <p14:creationId xmlns:p14="http://schemas.microsoft.com/office/powerpoint/2010/main" val="16793651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ja-JP" altLang="en-US" dirty="0" smtClean="0"/>
                  <a:t>クラスごとのオートマトン集合の性質</a:t>
                </a:r>
                <a:endParaRPr kumimoji="1" lang="en-US" altLang="ja-JP" dirty="0" smtClean="0"/>
              </a:p>
              <a:p>
                <a:pPr lvl="1"/>
                <a:r>
                  <a:rPr kumimoji="1" lang="en-US" altLang="ja-JP" dirty="0" smtClean="0"/>
                  <a:t>Trace</a:t>
                </a:r>
              </a:p>
              <a:p>
                <a:pPr lvl="2"/>
                <a:r>
                  <a:rPr lang="ja-JP" altLang="en-US" dirty="0"/>
                  <a:t>オブジェクトが</a:t>
                </a:r>
                <a:r>
                  <a:rPr lang="ja-JP" altLang="en-US" dirty="0" smtClean="0"/>
                  <a:t>属する</a:t>
                </a:r>
                <a:endParaRPr lang="en-US" altLang="ja-JP" dirty="0" smtClean="0"/>
              </a:p>
              <a:p>
                <a:pPr marL="914400" lvl="2" indent="0">
                  <a:buNone/>
                </a:pPr>
                <a:r>
                  <a:rPr lang="ja-JP" altLang="en-US" dirty="0" smtClean="0"/>
                  <a:t>　　オートマトンを判定</a:t>
                </a:r>
                <a:r>
                  <a:rPr lang="ja-JP" altLang="en-US" dirty="0"/>
                  <a:t>するために</a:t>
                </a:r>
                <a:endParaRPr lang="en-US" altLang="ja-JP" dirty="0"/>
              </a:p>
              <a:p>
                <a:pPr marL="914400" lvl="2" indent="0">
                  <a:buNone/>
                </a:pPr>
                <a:r>
                  <a:rPr lang="ja-JP" altLang="en-US" dirty="0"/>
                  <a:t>　</a:t>
                </a:r>
                <a:r>
                  <a:rPr lang="ja-JP" altLang="en-US" dirty="0" smtClean="0"/>
                  <a:t>　　必要なメソッド呼出しの数の平均値</a:t>
                </a:r>
                <a:endParaRPr kumimoji="1" lang="en-US" altLang="ja-JP" dirty="0" smtClean="0"/>
              </a:p>
              <a:p>
                <a:pPr lvl="1"/>
                <a:r>
                  <a:rPr lang="en-US" altLang="ja-JP" dirty="0" smtClean="0"/>
                  <a:t>Predict</a:t>
                </a:r>
              </a:p>
              <a:p>
                <a:pPr lvl="2"/>
                <a:r>
                  <a:rPr lang="ja-JP" altLang="en-US" dirty="0" smtClean="0"/>
                  <a:t>予測できる最小メソッド呼出し数の平均値</a:t>
                </a:r>
                <a:endParaRPr lang="en-US" altLang="ja-JP" dirty="0" smtClean="0"/>
              </a:p>
              <a:p>
                <a:pPr lvl="1"/>
                <a:r>
                  <a:rPr lang="en-US" altLang="ja-JP" dirty="0" smtClean="0"/>
                  <a:t>R</a:t>
                </a:r>
              </a:p>
              <a:p>
                <a:pPr lvl="2"/>
                <a14:m>
                  <m:oMath xmlns:m="http://schemas.openxmlformats.org/officeDocument/2006/math">
                    <m:r>
                      <a:rPr lang="en-US" altLang="ja-JP" b="0" i="1" smtClean="0">
                        <a:latin typeface="Cambria Math"/>
                      </a:rPr>
                      <m:t>𝑅</m:t>
                    </m:r>
                    <m:r>
                      <a:rPr lang="en-US" altLang="ja-JP" b="0" i="1" smtClean="0">
                        <a:latin typeface="Cambria Math"/>
                      </a:rPr>
                      <m:t>=</m:t>
                    </m:r>
                    <m:f>
                      <m:fPr>
                        <m:ctrlPr>
                          <a:rPr lang="en-US" altLang="ja-JP" b="0" i="1" smtClean="0">
                            <a:latin typeface="Cambria Math"/>
                          </a:rPr>
                        </m:ctrlPr>
                      </m:fPr>
                      <m:num>
                        <m:r>
                          <a:rPr lang="en-US" altLang="ja-JP" b="0" i="1" smtClean="0">
                            <a:latin typeface="Cambria Math"/>
                          </a:rPr>
                          <m:t>𝑃𝑟𝑒𝑑𝑖𝑐𝑡</m:t>
                        </m:r>
                      </m:num>
                      <m:den>
                        <m:r>
                          <a:rPr lang="en-US" altLang="ja-JP" b="0" i="1" smtClean="0">
                            <a:latin typeface="Cambria Math"/>
                          </a:rPr>
                          <m:t>𝑇𝑟𝑎𝑐𝑒</m:t>
                        </m:r>
                        <m:r>
                          <a:rPr lang="en-US" altLang="ja-JP" b="0" i="1" smtClean="0">
                            <a:latin typeface="Cambria Math"/>
                          </a:rPr>
                          <m:t>+</m:t>
                        </m:r>
                        <m:r>
                          <a:rPr lang="en-US" altLang="ja-JP" b="0" i="1" smtClean="0">
                            <a:latin typeface="Cambria Math"/>
                          </a:rPr>
                          <m:t>𝑃𝑟𝑒𝑑𝑖𝑐𝑡</m:t>
                        </m:r>
                      </m:den>
                    </m:f>
                  </m:oMath>
                </a14:m>
                <a:endParaRPr lang="en-US" altLang="ja-JP" dirty="0" smtClean="0"/>
              </a:p>
              <a:p>
                <a:pPr marL="914400" lvl="2" indent="0">
                  <a:buNone/>
                </a:pPr>
                <a:r>
                  <a:rPr lang="ja-JP" altLang="en-US" dirty="0"/>
                  <a:t>　</a:t>
                </a:r>
                <a:r>
                  <a:rPr lang="ja-JP" altLang="en-US" dirty="0" smtClean="0"/>
                  <a:t>　予測可能部分の割合</a:t>
                </a:r>
                <a:endParaRPr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t="-1935" b="-605"/>
                </a:stretch>
              </a:blipFill>
            </p:spPr>
            <p:txBody>
              <a:bodyPr/>
              <a:lstStyle/>
              <a:p>
                <a:r>
                  <a:rPr lang="ja-JP" altLang="en-US">
                    <a:noFill/>
                  </a:rPr>
                  <a:t> </a:t>
                </a:r>
              </a:p>
            </p:txBody>
          </p:sp>
        </mc:Fallback>
      </mc:AlternateContent>
      <p:sp>
        <p:nvSpPr>
          <p:cNvPr id="2" name="タイトル 1"/>
          <p:cNvSpPr>
            <a:spLocks noGrp="1"/>
          </p:cNvSpPr>
          <p:nvPr>
            <p:ph type="title"/>
          </p:nvPr>
        </p:nvSpPr>
        <p:spPr/>
        <p:txBody>
          <a:bodyPr/>
          <a:lstStyle/>
          <a:p>
            <a:r>
              <a:rPr kumimoji="1" lang="ja-JP" altLang="en-US" dirty="0" smtClean="0"/>
              <a:t>実験 </a:t>
            </a:r>
            <a:r>
              <a:rPr kumimoji="1" lang="en-US" altLang="ja-JP" dirty="0" smtClean="0"/>
              <a:t>– </a:t>
            </a:r>
            <a:r>
              <a:rPr kumimoji="1" lang="ja-JP" altLang="en-US" dirty="0" smtClean="0"/>
              <a:t>評価尺度</a:t>
            </a:r>
            <a:endParaRPr kumimoji="1" lang="ja-JP" altLang="en-US" dirty="0"/>
          </a:p>
        </p:txBody>
      </p:sp>
      <p:grpSp>
        <p:nvGrpSpPr>
          <p:cNvPr id="33" name="グループ化 32"/>
          <p:cNvGrpSpPr/>
          <p:nvPr/>
        </p:nvGrpSpPr>
        <p:grpSpPr>
          <a:xfrm>
            <a:off x="6588224" y="1325972"/>
            <a:ext cx="2448272" cy="4767324"/>
            <a:chOff x="6084168" y="1268760"/>
            <a:chExt cx="2736304" cy="5328187"/>
          </a:xfrm>
        </p:grpSpPr>
        <p:sp>
          <p:nvSpPr>
            <p:cNvPr id="32" name="正方形/長方形 31"/>
            <p:cNvSpPr/>
            <p:nvPr/>
          </p:nvSpPr>
          <p:spPr bwMode="auto">
            <a:xfrm>
              <a:off x="6084168" y="1268760"/>
              <a:ext cx="2674043" cy="5328187"/>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31" name="グループ化 30"/>
            <p:cNvGrpSpPr/>
            <p:nvPr/>
          </p:nvGrpSpPr>
          <p:grpSpPr>
            <a:xfrm>
              <a:off x="6225250" y="1412776"/>
              <a:ext cx="2595222" cy="4957533"/>
              <a:chOff x="6660232" y="1279779"/>
              <a:chExt cx="2595222" cy="4957533"/>
            </a:xfrm>
          </p:grpSpPr>
          <mc:AlternateContent xmlns:mc="http://schemas.openxmlformats.org/markup-compatibility/2006" xmlns:a14="http://schemas.microsoft.com/office/drawing/2010/main">
            <mc:Choice Requires="a14">
              <p:sp>
                <p:nvSpPr>
                  <p:cNvPr id="25" name="テキスト ボックス 24"/>
                  <p:cNvSpPr txBox="1"/>
                  <p:nvPr/>
                </p:nvSpPr>
                <p:spPr>
                  <a:xfrm>
                    <a:off x="8244408" y="3561244"/>
                    <a:ext cx="883896" cy="61093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𝑅</m:t>
                          </m:r>
                          <m:r>
                            <a:rPr kumimoji="1" lang="en-US" altLang="ja-JP" b="0" i="1" smtClean="0">
                              <a:latin typeface="Cambria Math"/>
                            </a:rPr>
                            <m:t>= </m:t>
                          </m:r>
                          <m:f>
                            <m:fPr>
                              <m:ctrlPr>
                                <a:rPr kumimoji="1" lang="en-US" altLang="ja-JP" b="0" i="1" smtClean="0">
                                  <a:latin typeface="Cambria Math"/>
                                </a:rPr>
                              </m:ctrlPr>
                            </m:fPr>
                            <m:num>
                              <m:r>
                                <a:rPr kumimoji="1" lang="en-US" altLang="ja-JP" b="0" i="1" smtClean="0">
                                  <a:latin typeface="Cambria Math"/>
                                </a:rPr>
                                <m:t>1</m:t>
                              </m:r>
                            </m:num>
                            <m:den>
                              <m:r>
                                <a:rPr kumimoji="1" lang="en-US" altLang="ja-JP" b="0" i="1" smtClean="0">
                                  <a:latin typeface="Cambria Math"/>
                                </a:rPr>
                                <m:t>2</m:t>
                              </m:r>
                            </m:den>
                          </m:f>
                        </m:oMath>
                      </m:oMathPara>
                    </a14:m>
                    <a:endParaRPr kumimoji="1" lang="ja-JP" altLang="en-US" dirty="0"/>
                  </a:p>
                </p:txBody>
              </p:sp>
            </mc:Choice>
            <mc:Fallback xmlns="">
              <p:sp>
                <p:nvSpPr>
                  <p:cNvPr id="25" name="テキスト ボックス 24"/>
                  <p:cNvSpPr txBox="1">
                    <a:spLocks noRot="1" noChangeAspect="1" noMove="1" noResize="1" noEditPoints="1" noAdjustHandles="1" noChangeArrowheads="1" noChangeShapeType="1" noTextEdit="1"/>
                  </p:cNvSpPr>
                  <p:nvPr/>
                </p:nvSpPr>
                <p:spPr>
                  <a:xfrm>
                    <a:off x="8244408" y="3561244"/>
                    <a:ext cx="883896" cy="610936"/>
                  </a:xfrm>
                  <a:prstGeom prst="rect">
                    <a:avLst/>
                  </a:prstGeom>
                  <a:blipFill rotWithShape="1">
                    <a:blip r:embed="rId3"/>
                    <a:stretch>
                      <a:fillRect/>
                    </a:stretch>
                  </a:blipFill>
                </p:spPr>
                <p:txBody>
                  <a:bodyPr/>
                  <a:lstStyle/>
                  <a:p>
                    <a:r>
                      <a:rPr lang="ja-JP" altLang="en-US">
                        <a:noFill/>
                      </a:rPr>
                      <a:t> </a:t>
                    </a:r>
                  </a:p>
                </p:txBody>
              </p:sp>
            </mc:Fallback>
          </mc:AlternateContent>
          <p:grpSp>
            <p:nvGrpSpPr>
              <p:cNvPr id="30" name="グループ化 29"/>
              <p:cNvGrpSpPr/>
              <p:nvPr/>
            </p:nvGrpSpPr>
            <p:grpSpPr>
              <a:xfrm>
                <a:off x="6660232" y="1279779"/>
                <a:ext cx="2595222" cy="4957533"/>
                <a:chOff x="6660232" y="1279779"/>
                <a:chExt cx="2595222" cy="4957533"/>
              </a:xfrm>
            </p:grpSpPr>
            <p:grpSp>
              <p:nvGrpSpPr>
                <p:cNvPr id="4" name="グループ化 3"/>
                <p:cNvGrpSpPr/>
                <p:nvPr/>
              </p:nvGrpSpPr>
              <p:grpSpPr>
                <a:xfrm>
                  <a:off x="6660232" y="1279779"/>
                  <a:ext cx="1394166" cy="4957533"/>
                  <a:chOff x="7452320" y="188640"/>
                  <a:chExt cx="1680769" cy="5976664"/>
                </a:xfrm>
              </p:grpSpPr>
              <p:sp>
                <p:nvSpPr>
                  <p:cNvPr id="5" name="円/楕円 4"/>
                  <p:cNvSpPr/>
                  <p:nvPr/>
                </p:nvSpPr>
                <p:spPr bwMode="auto">
                  <a:xfrm>
                    <a:off x="7452320" y="1772816"/>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 name="円/楕円 5"/>
                  <p:cNvSpPr/>
                  <p:nvPr/>
                </p:nvSpPr>
                <p:spPr bwMode="auto">
                  <a:xfrm>
                    <a:off x="7452320" y="2996952"/>
                    <a:ext cx="720080" cy="720080"/>
                  </a:xfrm>
                  <a:prstGeom prst="ellipse">
                    <a:avLst/>
                  </a:prstGeom>
                  <a:solidFill>
                    <a:srgbClr val="FF0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 name="円/楕円 6"/>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円/楕円 7"/>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 name="直線矢印コネクタ 8"/>
                  <p:cNvCxnSpPr>
                    <a:stCxn id="5" idx="4"/>
                    <a:endCxn id="6"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0" name="直線矢印コネクタ 9"/>
                  <p:cNvCxnSpPr>
                    <a:stCxn id="6" idx="4"/>
                    <a:endCxn id="7"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1" name="直線矢印コネクタ 10"/>
                  <p:cNvCxnSpPr>
                    <a:stCxn id="7" idx="4"/>
                    <a:endCxn id="8"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2" name="円/楕円 11"/>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 name="円/楕円 12"/>
                  <p:cNvSpPr/>
                  <p:nvPr/>
                </p:nvSpPr>
                <p:spPr bwMode="auto">
                  <a:xfrm>
                    <a:off x="7452320" y="6206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4" name="直線矢印コネクタ 13"/>
                  <p:cNvCxnSpPr>
                    <a:stCxn id="13" idx="4"/>
                    <a:endCxn id="5"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5" name="テキスト ボックス 14"/>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16" name="テキスト ボックス 15"/>
                  <p:cNvSpPr txBox="1"/>
                  <p:nvPr/>
                </p:nvSpPr>
                <p:spPr>
                  <a:xfrm>
                    <a:off x="7740351" y="2492896"/>
                    <a:ext cx="1376802" cy="803134"/>
                  </a:xfrm>
                  <a:prstGeom prst="rect">
                    <a:avLst/>
                  </a:prstGeom>
                  <a:noFill/>
                </p:spPr>
                <p:txBody>
                  <a:bodyPr wrap="none" rtlCol="0">
                    <a:spAutoFit/>
                  </a:bodyPr>
                  <a:lstStyle/>
                  <a:p>
                    <a:pPr algn="ctr"/>
                    <a:r>
                      <a:rPr lang="en-US" altLang="ja-JP" dirty="0" smtClean="0">
                        <a:solidFill>
                          <a:srgbClr val="EB5B03"/>
                        </a:solidFill>
                      </a:rPr>
                      <a:t>MethodB</a:t>
                    </a:r>
                  </a:p>
                  <a:p>
                    <a:pPr algn="ctr"/>
                    <a:r>
                      <a:rPr kumimoji="1" lang="en-US" altLang="ja-JP" dirty="0" smtClean="0">
                        <a:solidFill>
                          <a:srgbClr val="EB5B03"/>
                        </a:solidFill>
                      </a:rPr>
                      <a:t>L.20</a:t>
                    </a:r>
                    <a:endParaRPr kumimoji="1" lang="ja-JP" altLang="en-US" dirty="0">
                      <a:solidFill>
                        <a:srgbClr val="EB5B03"/>
                      </a:solidFill>
                    </a:endParaRPr>
                  </a:p>
                </p:txBody>
              </p:sp>
              <p:sp>
                <p:nvSpPr>
                  <p:cNvPr id="17" name="テキスト ボックス 16"/>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18" name="テキスト ボックス 17"/>
                  <p:cNvSpPr txBox="1"/>
                  <p:nvPr/>
                </p:nvSpPr>
                <p:spPr>
                  <a:xfrm>
                    <a:off x="7740352" y="4941168"/>
                    <a:ext cx="1376802" cy="803134"/>
                  </a:xfrm>
                  <a:prstGeom prst="rect">
                    <a:avLst/>
                  </a:prstGeom>
                  <a:noFill/>
                </p:spPr>
                <p:txBody>
                  <a:bodyPr wrap="none" rtlCol="0">
                    <a:spAutoFit/>
                  </a:bodyPr>
                  <a:lstStyle/>
                  <a:p>
                    <a:pPr algn="ctr"/>
                    <a:r>
                      <a:rPr lang="en-US" altLang="ja-JP" dirty="0" smtClean="0">
                        <a:solidFill>
                          <a:srgbClr val="0070C0"/>
                        </a:solidFill>
                      </a:rPr>
                      <a:t>MethodE</a:t>
                    </a:r>
                  </a:p>
                  <a:p>
                    <a:pPr algn="ctr"/>
                    <a:r>
                      <a:rPr kumimoji="1" lang="en-US" altLang="ja-JP" dirty="0" smtClean="0">
                        <a:solidFill>
                          <a:srgbClr val="0070C0"/>
                        </a:solidFill>
                      </a:rPr>
                      <a:t>L.40</a:t>
                    </a:r>
                    <a:endParaRPr kumimoji="1" lang="ja-JP" altLang="en-US" dirty="0">
                      <a:solidFill>
                        <a:srgbClr val="0070C0"/>
                      </a:solidFill>
                    </a:endParaRPr>
                  </a:p>
                </p:txBody>
              </p:sp>
              <p:cxnSp>
                <p:nvCxnSpPr>
                  <p:cNvPr id="19" name="直線矢印コネクタ 18"/>
                  <p:cNvCxnSpPr>
                    <a:endCxn id="13"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sp>
              <p:nvSpPr>
                <p:cNvPr id="20" name="右中かっこ 19"/>
                <p:cNvSpPr/>
                <p:nvPr/>
              </p:nvSpPr>
              <p:spPr bwMode="auto">
                <a:xfrm>
                  <a:off x="7884368" y="1641902"/>
                  <a:ext cx="360040" cy="2219146"/>
                </a:xfrm>
                <a:prstGeom prst="rightBrace">
                  <a:avLst>
                    <a:gd name="adj1" fmla="val 122799"/>
                    <a:gd name="adj2" fmla="val 50000"/>
                  </a:avLst>
                </a:prstGeom>
                <a:noFill/>
                <a:ln w="381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1" name="右中かっこ 20"/>
                <p:cNvSpPr/>
                <p:nvPr/>
              </p:nvSpPr>
              <p:spPr bwMode="auto">
                <a:xfrm>
                  <a:off x="7884368" y="4162182"/>
                  <a:ext cx="360040" cy="2011923"/>
                </a:xfrm>
                <a:prstGeom prst="rightBrace">
                  <a:avLst>
                    <a:gd name="adj1" fmla="val 122799"/>
                    <a:gd name="adj2" fmla="val 50000"/>
                  </a:avLst>
                </a:prstGeom>
                <a:noFill/>
                <a:ln w="381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mc:AlternateContent xmlns:mc="http://schemas.openxmlformats.org/markup-compatibility/2006" xmlns:a14="http://schemas.microsoft.com/office/drawing/2010/main">
              <mc:Choice Requires="a14">
                <p:sp>
                  <p:nvSpPr>
                    <p:cNvPr id="28" name="テキスト ボックス 27"/>
                    <p:cNvSpPr txBox="1"/>
                    <p:nvPr/>
                  </p:nvSpPr>
                  <p:spPr>
                    <a:xfrm>
                      <a:off x="8244408" y="2428309"/>
                      <a:ext cx="835742" cy="64633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𝑇𝑟𝑎𝑐𝑒</m:t>
                            </m:r>
                          </m:oMath>
                        </m:oMathPara>
                      </a14:m>
                      <a:endParaRPr kumimoji="1" lang="en-US" altLang="ja-JP" b="0" i="1" dirty="0" smtClean="0">
                        <a:latin typeface="Cambria Math"/>
                      </a:endParaRPr>
                    </a:p>
                    <a:p>
                      <a:pPr/>
                      <a14:m>
                        <m:oMathPara xmlns:m="http://schemas.openxmlformats.org/officeDocument/2006/math">
                          <m:oMathParaPr>
                            <m:jc m:val="centerGroup"/>
                          </m:oMathParaPr>
                          <m:oMath xmlns:m="http://schemas.openxmlformats.org/officeDocument/2006/math">
                            <m:r>
                              <a:rPr kumimoji="1" lang="en-US" altLang="ja-JP" b="0" i="1" smtClean="0">
                                <a:latin typeface="Cambria Math"/>
                              </a:rPr>
                              <m:t>=2</m:t>
                            </m:r>
                          </m:oMath>
                        </m:oMathPara>
                      </a14:m>
                      <a:endParaRPr kumimoji="1" lang="ja-JP" altLang="en-US" dirty="0"/>
                    </a:p>
                  </p:txBody>
                </p:sp>
              </mc:Choice>
              <mc:Fallback xmlns="">
                <p:sp>
                  <p:nvSpPr>
                    <p:cNvPr id="28" name="テキスト ボックス 27"/>
                    <p:cNvSpPr txBox="1">
                      <a:spLocks noRot="1" noChangeAspect="1" noMove="1" noResize="1" noEditPoints="1" noAdjustHandles="1" noChangeArrowheads="1" noChangeShapeType="1" noTextEdit="1"/>
                    </p:cNvSpPr>
                    <p:nvPr/>
                  </p:nvSpPr>
                  <p:spPr>
                    <a:xfrm>
                      <a:off x="8244408" y="2428309"/>
                      <a:ext cx="835742" cy="646331"/>
                    </a:xfrm>
                    <a:prstGeom prst="rect">
                      <a:avLst/>
                    </a:prstGeom>
                    <a:blipFill rotWithShape="1">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9" name="テキスト ボックス 28"/>
                    <p:cNvSpPr txBox="1"/>
                    <p:nvPr/>
                  </p:nvSpPr>
                  <p:spPr>
                    <a:xfrm>
                      <a:off x="8244408" y="4869160"/>
                      <a:ext cx="1011046" cy="64633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𝑃𝑟𝑒𝑑𝑖𝑐𝑡</m:t>
                            </m:r>
                          </m:oMath>
                        </m:oMathPara>
                      </a14:m>
                      <a:endParaRPr kumimoji="1" lang="en-US" altLang="ja-JP" b="0" i="1" dirty="0" smtClean="0">
                        <a:latin typeface="Cambria Math"/>
                      </a:endParaRPr>
                    </a:p>
                    <a:p>
                      <a:pPr/>
                      <a14:m>
                        <m:oMathPara xmlns:m="http://schemas.openxmlformats.org/officeDocument/2006/math">
                          <m:oMathParaPr>
                            <m:jc m:val="centerGroup"/>
                          </m:oMathParaPr>
                          <m:oMath xmlns:m="http://schemas.openxmlformats.org/officeDocument/2006/math">
                            <m:r>
                              <a:rPr kumimoji="1" lang="en-US" altLang="ja-JP" b="0" i="1" smtClean="0">
                                <a:latin typeface="Cambria Math"/>
                              </a:rPr>
                              <m:t>=2</m:t>
                            </m:r>
                          </m:oMath>
                        </m:oMathPara>
                      </a14:m>
                      <a:endParaRPr kumimoji="1" lang="ja-JP" altLang="en-US" dirty="0"/>
                    </a:p>
                  </p:txBody>
                </p:sp>
              </mc:Choice>
              <mc:Fallback xmlns="">
                <p:sp>
                  <p:nvSpPr>
                    <p:cNvPr id="29" name="テキスト ボックス 28"/>
                    <p:cNvSpPr txBox="1">
                      <a:spLocks noRot="1" noChangeAspect="1" noMove="1" noResize="1" noEditPoints="1" noAdjustHandles="1" noChangeArrowheads="1" noChangeShapeType="1" noTextEdit="1"/>
                    </p:cNvSpPr>
                    <p:nvPr/>
                  </p:nvSpPr>
                  <p:spPr>
                    <a:xfrm>
                      <a:off x="8244408" y="4869160"/>
                      <a:ext cx="1011046" cy="646331"/>
                    </a:xfrm>
                    <a:prstGeom prst="rect">
                      <a:avLst/>
                    </a:prstGeom>
                    <a:blipFill rotWithShape="1">
                      <a:blip r:embed="rId5"/>
                      <a:stretch>
                        <a:fillRect/>
                      </a:stretch>
                    </a:blipFill>
                  </p:spPr>
                  <p:txBody>
                    <a:bodyPr/>
                    <a:lstStyle/>
                    <a:p>
                      <a:r>
                        <a:rPr lang="ja-JP" altLang="en-US">
                          <a:noFill/>
                        </a:rPr>
                        <a:t> </a:t>
                      </a:r>
                    </a:p>
                  </p:txBody>
                </p:sp>
              </mc:Fallback>
            </mc:AlternateContent>
          </p:grpSp>
        </p:grpSp>
      </p:grpSp>
    </p:spTree>
    <p:extLst>
      <p:ext uri="{BB962C8B-B14F-4D97-AF65-F5344CB8AC3E}">
        <p14:creationId xmlns:p14="http://schemas.microsoft.com/office/powerpoint/2010/main" val="2835131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 </a:t>
            </a:r>
            <a:r>
              <a:rPr kumimoji="1" lang="en-US" altLang="ja-JP" dirty="0" smtClean="0"/>
              <a:t>– </a:t>
            </a:r>
            <a:r>
              <a:rPr kumimoji="1" lang="ja-JP" altLang="en-US" dirty="0" smtClean="0"/>
              <a:t>結果</a:t>
            </a:r>
            <a:endParaRPr kumimoji="1" lang="ja-JP" altLang="en-US" dirty="0"/>
          </a:p>
        </p:txBody>
      </p:sp>
      <p:sp>
        <p:nvSpPr>
          <p:cNvPr id="3" name="コンテンツ プレースホルダー 2"/>
          <p:cNvSpPr>
            <a:spLocks noGrp="1"/>
          </p:cNvSpPr>
          <p:nvPr>
            <p:ph idx="1"/>
          </p:nvPr>
        </p:nvSpPr>
        <p:spPr>
          <a:xfrm>
            <a:off x="179388" y="1268413"/>
            <a:ext cx="4680644" cy="5040312"/>
          </a:xfrm>
        </p:spPr>
        <p:txBody>
          <a:bodyPr/>
          <a:lstStyle/>
          <a:p>
            <a:r>
              <a:rPr lang="ja-JP" altLang="en-US" sz="2800" dirty="0" smtClean="0">
                <a:solidFill>
                  <a:srgbClr val="FF0000"/>
                </a:solidFill>
              </a:rPr>
              <a:t>約</a:t>
            </a:r>
            <a:r>
              <a:rPr lang="en-US" altLang="ja-JP" sz="2800" dirty="0" smtClean="0">
                <a:solidFill>
                  <a:srgbClr val="FF0000"/>
                </a:solidFill>
              </a:rPr>
              <a:t>66%</a:t>
            </a:r>
            <a:r>
              <a:rPr lang="ja-JP" altLang="en-US" sz="2800" dirty="0" smtClean="0"/>
              <a:t>のクラスで</a:t>
            </a:r>
            <a:r>
              <a:rPr lang="en-US" altLang="ja-JP" sz="2800" dirty="0" smtClean="0"/>
              <a:t>R=1</a:t>
            </a:r>
          </a:p>
          <a:p>
            <a:pPr lvl="1"/>
            <a:r>
              <a:rPr lang="ja-JP" altLang="en-US" sz="2400" dirty="0"/>
              <a:t>グループが</a:t>
            </a:r>
            <a:r>
              <a:rPr lang="en-US" altLang="ja-JP" sz="2400" dirty="0"/>
              <a:t>1</a:t>
            </a:r>
            <a:r>
              <a:rPr lang="ja-JP" altLang="en-US" sz="2400" dirty="0"/>
              <a:t>種類</a:t>
            </a:r>
            <a:endParaRPr lang="en-US" altLang="ja-JP" sz="2400" dirty="0"/>
          </a:p>
          <a:p>
            <a:pPr lvl="1"/>
            <a:r>
              <a:rPr lang="en-US" altLang="ja-JP" sz="2400" dirty="0" smtClean="0"/>
              <a:t>Trace=0</a:t>
            </a:r>
          </a:p>
          <a:p>
            <a:pPr lvl="1"/>
            <a:r>
              <a:rPr lang="ja-JP" altLang="en-US" sz="2400" dirty="0" smtClean="0"/>
              <a:t>全ての動作が予測可能</a:t>
            </a:r>
            <a:endParaRPr lang="en-US" altLang="ja-JP" sz="2400" dirty="0" smtClean="0"/>
          </a:p>
          <a:p>
            <a:r>
              <a:rPr lang="ja-JP" altLang="en-US" sz="2800" dirty="0" smtClean="0">
                <a:solidFill>
                  <a:srgbClr val="00B0F0"/>
                </a:solidFill>
              </a:rPr>
              <a:t>約</a:t>
            </a:r>
            <a:r>
              <a:rPr lang="en-US" altLang="ja-JP" sz="2800" dirty="0" smtClean="0">
                <a:solidFill>
                  <a:srgbClr val="00B0F0"/>
                </a:solidFill>
              </a:rPr>
              <a:t>24%</a:t>
            </a:r>
            <a:r>
              <a:rPr lang="ja-JP" altLang="en-US" sz="2800" dirty="0" smtClean="0"/>
              <a:t>のクラスで</a:t>
            </a:r>
            <a:r>
              <a:rPr lang="en-US" altLang="ja-JP" sz="2800" dirty="0" smtClean="0"/>
              <a:t>0&lt;R&lt;1</a:t>
            </a:r>
            <a:endParaRPr lang="en-US" altLang="ja-JP" sz="2800" dirty="0" smtClean="0">
              <a:solidFill>
                <a:srgbClr val="00B0F0"/>
              </a:solidFill>
            </a:endParaRPr>
          </a:p>
          <a:p>
            <a:pPr lvl="1"/>
            <a:r>
              <a:rPr lang="ja-JP" altLang="en-US" sz="2400" dirty="0" smtClean="0"/>
              <a:t>少なくとも</a:t>
            </a:r>
            <a:r>
              <a:rPr lang="en-US" altLang="ja-JP" sz="2400" dirty="0" smtClean="0"/>
              <a:t>1</a:t>
            </a:r>
            <a:r>
              <a:rPr lang="ja-JP" altLang="en-US" sz="2400" dirty="0" smtClean="0"/>
              <a:t>つ以上の</a:t>
            </a:r>
            <a:endParaRPr lang="en-US" altLang="ja-JP" sz="2400" dirty="0" smtClean="0"/>
          </a:p>
          <a:p>
            <a:pPr marL="457200" lvl="1" indent="0">
              <a:buNone/>
            </a:pPr>
            <a:r>
              <a:rPr lang="en-US" altLang="ja-JP" sz="2400" dirty="0"/>
              <a:t>	</a:t>
            </a:r>
            <a:r>
              <a:rPr lang="ja-JP" altLang="en-US" sz="2400" dirty="0" smtClean="0"/>
              <a:t>メソッド呼出しを予測可能</a:t>
            </a:r>
            <a:endParaRPr lang="en-US" altLang="ja-JP" sz="2400" dirty="0" smtClean="0"/>
          </a:p>
          <a:p>
            <a:r>
              <a:rPr lang="ja-JP" altLang="en-US" sz="2800" dirty="0" smtClean="0"/>
              <a:t>約</a:t>
            </a:r>
            <a:r>
              <a:rPr lang="en-US" altLang="ja-JP" sz="2800" dirty="0" smtClean="0"/>
              <a:t>10%</a:t>
            </a:r>
            <a:r>
              <a:rPr lang="ja-JP" altLang="en-US" sz="2800" dirty="0" smtClean="0"/>
              <a:t>のクラスで</a:t>
            </a:r>
            <a:r>
              <a:rPr lang="en-US" altLang="ja-JP" sz="2800" dirty="0" smtClean="0"/>
              <a:t>R=0</a:t>
            </a:r>
          </a:p>
          <a:p>
            <a:pPr lvl="1"/>
            <a:r>
              <a:rPr lang="en-US" altLang="ja-JP" sz="2400" dirty="0" smtClean="0"/>
              <a:t>Predict=0</a:t>
            </a:r>
          </a:p>
          <a:p>
            <a:pPr lvl="1"/>
            <a:r>
              <a:rPr lang="ja-JP" altLang="en-US" sz="2400" dirty="0" smtClean="0"/>
              <a:t>オートマトンを判定できたとき</a:t>
            </a:r>
            <a:endParaRPr lang="en-US" altLang="ja-JP" sz="2400" dirty="0" smtClean="0"/>
          </a:p>
          <a:p>
            <a:pPr marL="457200" lvl="1" indent="0">
              <a:buNone/>
            </a:pPr>
            <a:r>
              <a:rPr lang="en-US" altLang="ja-JP" sz="2400" dirty="0"/>
              <a:t>	</a:t>
            </a:r>
            <a:r>
              <a:rPr lang="ja-JP" altLang="en-US" sz="2400" dirty="0" smtClean="0"/>
              <a:t>受理状態に到達している</a:t>
            </a:r>
            <a:endParaRPr lang="en-US" altLang="ja-JP" sz="2400" dirty="0" smtClean="0"/>
          </a:p>
        </p:txBody>
      </p:sp>
      <p:grpSp>
        <p:nvGrpSpPr>
          <p:cNvPr id="8" name="グループ化 7"/>
          <p:cNvGrpSpPr/>
          <p:nvPr/>
        </p:nvGrpSpPr>
        <p:grpSpPr>
          <a:xfrm>
            <a:off x="4572000" y="1186570"/>
            <a:ext cx="4536504" cy="5454496"/>
            <a:chOff x="4499992" y="1186570"/>
            <a:chExt cx="4320480" cy="5194758"/>
          </a:xfrm>
        </p:grpSpPr>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99992" y="2060848"/>
              <a:ext cx="4320480" cy="4320480"/>
            </a:xfrm>
            <a:prstGeom prst="rect">
              <a:avLst/>
            </a:prstGeom>
          </p:spPr>
        </p:pic>
        <p:sp>
          <p:nvSpPr>
            <p:cNvPr id="5" name="正方形/長方形 4"/>
            <p:cNvSpPr/>
            <p:nvPr/>
          </p:nvSpPr>
          <p:spPr>
            <a:xfrm>
              <a:off x="5271526" y="6074697"/>
              <a:ext cx="2901950" cy="26499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smtClean="0">
                  <a:solidFill>
                    <a:schemeClr val="tx1"/>
                  </a:solidFill>
                </a:rPr>
                <a:t>R</a:t>
              </a:r>
              <a:r>
                <a:rPr lang="ja-JP" altLang="en-US" sz="1600" b="1" dirty="0" smtClean="0">
                  <a:solidFill>
                    <a:schemeClr val="tx1"/>
                  </a:solidFill>
                </a:rPr>
                <a:t>の値でソートしたときの順位</a:t>
              </a:r>
              <a:endParaRPr kumimoji="1" lang="ja-JP" altLang="en-US" sz="1600" b="1" dirty="0">
                <a:solidFill>
                  <a:schemeClr val="tx1"/>
                </a:solidFill>
              </a:endParaRPr>
            </a:p>
          </p:txBody>
        </p:sp>
        <p:sp>
          <p:nvSpPr>
            <p:cNvPr id="6" name="テキスト ボックス 5"/>
            <p:cNvSpPr txBox="1"/>
            <p:nvPr/>
          </p:nvSpPr>
          <p:spPr>
            <a:xfrm>
              <a:off x="5507048" y="1897087"/>
              <a:ext cx="2233304" cy="307777"/>
            </a:xfrm>
            <a:prstGeom prst="rect">
              <a:avLst/>
            </a:prstGeom>
            <a:noFill/>
          </p:spPr>
          <p:txBody>
            <a:bodyPr wrap="none" rtlCol="0">
              <a:spAutoFit/>
            </a:bodyPr>
            <a:lstStyle/>
            <a:p>
              <a:r>
                <a:rPr kumimoji="1" lang="ja-JP" altLang="en-US" sz="1400" b="1" dirty="0" smtClean="0"/>
                <a:t>クラスごとに計算した</a:t>
              </a:r>
              <a:r>
                <a:rPr kumimoji="1" lang="en-US" altLang="ja-JP" sz="1400" b="1" dirty="0" smtClean="0"/>
                <a:t>R</a:t>
              </a:r>
              <a:r>
                <a:rPr kumimoji="1" lang="ja-JP" altLang="en-US" sz="1400" b="1" dirty="0" smtClean="0"/>
                <a:t>の値</a:t>
              </a:r>
              <a:endParaRPr kumimoji="1" lang="ja-JP" altLang="en-US" sz="1400" b="1" dirty="0"/>
            </a:p>
          </p:txBody>
        </p:sp>
        <mc:AlternateContent xmlns:mc="http://schemas.openxmlformats.org/markup-compatibility/2006" xmlns:a14="http://schemas.microsoft.com/office/drawing/2010/main">
          <mc:Choice Requires="a14">
            <p:sp>
              <p:nvSpPr>
                <p:cNvPr id="7" name="正方形/長方形 6"/>
                <p:cNvSpPr/>
                <p:nvPr/>
              </p:nvSpPr>
              <p:spPr>
                <a:xfrm>
                  <a:off x="6945472" y="1186570"/>
                  <a:ext cx="1875000" cy="50494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400" i="1">
                            <a:latin typeface="Cambria Math"/>
                          </a:rPr>
                          <m:t>𝑅</m:t>
                        </m:r>
                        <m:r>
                          <a:rPr lang="en-US" altLang="ja-JP" sz="1400" i="1">
                            <a:latin typeface="Cambria Math"/>
                          </a:rPr>
                          <m:t>=</m:t>
                        </m:r>
                        <m:f>
                          <m:fPr>
                            <m:ctrlPr>
                              <a:rPr lang="en-US" altLang="ja-JP" sz="1400" i="1">
                                <a:latin typeface="Cambria Math"/>
                              </a:rPr>
                            </m:ctrlPr>
                          </m:fPr>
                          <m:num>
                            <m:r>
                              <a:rPr lang="en-US" altLang="ja-JP" sz="1400" i="1">
                                <a:latin typeface="Cambria Math"/>
                              </a:rPr>
                              <m:t>𝑃𝑟𝑒𝑑𝑖𝑐𝑡</m:t>
                            </m:r>
                          </m:num>
                          <m:den>
                            <m:r>
                              <a:rPr lang="en-US" altLang="ja-JP" sz="1400" i="1">
                                <a:latin typeface="Cambria Math"/>
                              </a:rPr>
                              <m:t>𝑇𝑟𝑎𝑐𝑒</m:t>
                            </m:r>
                            <m:r>
                              <a:rPr lang="en-US" altLang="ja-JP" sz="1400" i="1">
                                <a:latin typeface="Cambria Math"/>
                              </a:rPr>
                              <m:t>+</m:t>
                            </m:r>
                            <m:r>
                              <a:rPr lang="en-US" altLang="ja-JP" sz="1400" i="1">
                                <a:latin typeface="Cambria Math"/>
                              </a:rPr>
                              <m:t>𝑃𝑟𝑒𝑑𝑖𝑐𝑡</m:t>
                            </m:r>
                          </m:den>
                        </m:f>
                      </m:oMath>
                    </m:oMathPara>
                  </a14:m>
                  <a:endParaRPr lang="ja-JP" altLang="en-US" sz="1400" dirty="0"/>
                </a:p>
              </p:txBody>
            </p:sp>
          </mc:Choice>
          <mc:Fallback xmlns="">
            <p:sp>
              <p:nvSpPr>
                <p:cNvPr id="7" name="正方形/長方形 6"/>
                <p:cNvSpPr>
                  <a:spLocks noRot="1" noChangeAspect="1" noMove="1" noResize="1" noEditPoints="1" noAdjustHandles="1" noChangeArrowheads="1" noChangeShapeType="1" noTextEdit="1"/>
                </p:cNvSpPr>
                <p:nvPr/>
              </p:nvSpPr>
              <p:spPr>
                <a:xfrm>
                  <a:off x="6945472" y="1186570"/>
                  <a:ext cx="1875000" cy="504946"/>
                </a:xfrm>
                <a:prstGeom prst="rect">
                  <a:avLst/>
                </a:prstGeom>
                <a:blipFill rotWithShape="1">
                  <a:blip r:embed="rId4"/>
                  <a:stretch>
                    <a:fillRect/>
                  </a:stretch>
                </a:blipFill>
              </p:spPr>
              <p:txBody>
                <a:bodyPr/>
                <a:lstStyle/>
                <a:p>
                  <a:r>
                    <a:rPr lang="ja-JP" altLang="en-US">
                      <a:noFill/>
                    </a:rPr>
                    <a:t> </a:t>
                  </a:r>
                </a:p>
              </p:txBody>
            </p:sp>
          </mc:Fallback>
        </mc:AlternateContent>
      </p:grpSp>
      <p:sp>
        <p:nvSpPr>
          <p:cNvPr id="9" name="円/楕円 8"/>
          <p:cNvSpPr/>
          <p:nvPr/>
        </p:nvSpPr>
        <p:spPr>
          <a:xfrm>
            <a:off x="5176867" y="2331387"/>
            <a:ext cx="2419469" cy="90730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円/楕円 9"/>
          <p:cNvSpPr/>
          <p:nvPr/>
        </p:nvSpPr>
        <p:spPr>
          <a:xfrm>
            <a:off x="8201203" y="5582548"/>
            <a:ext cx="604867" cy="52925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7520728" y="2482604"/>
            <a:ext cx="831692" cy="3477986"/>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14877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目次</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オブジェクト指向プログラムにおけるデバッグの問題点</a:t>
            </a:r>
            <a:endParaRPr kumimoji="1" lang="en-US" altLang="ja-JP" dirty="0" smtClean="0"/>
          </a:p>
          <a:p>
            <a:endParaRPr lang="en-US" altLang="ja-JP" dirty="0"/>
          </a:p>
          <a:p>
            <a:r>
              <a:rPr kumimoji="1" lang="ja-JP" altLang="en-US" dirty="0" smtClean="0"/>
              <a:t>オブジェクトの振舞い予測手法の</a:t>
            </a:r>
            <a:r>
              <a:rPr lang="ja-JP" altLang="en-US" dirty="0"/>
              <a:t>詳細</a:t>
            </a:r>
            <a:endParaRPr kumimoji="1" lang="en-US" altLang="ja-JP" dirty="0" smtClean="0"/>
          </a:p>
          <a:p>
            <a:endParaRPr lang="en-US" altLang="ja-JP" dirty="0"/>
          </a:p>
          <a:p>
            <a:r>
              <a:rPr kumimoji="1" lang="ja-JP" altLang="en-US" dirty="0" smtClean="0"/>
              <a:t>予備実験の内容および結果</a:t>
            </a:r>
            <a:endParaRPr kumimoji="1" lang="en-US" altLang="ja-JP" dirty="0" smtClean="0"/>
          </a:p>
          <a:p>
            <a:endParaRPr lang="en-US" altLang="ja-JP" dirty="0"/>
          </a:p>
          <a:p>
            <a:r>
              <a:rPr kumimoji="1" lang="ja-JP" altLang="en-US" dirty="0" smtClean="0"/>
              <a:t>今後の予定</a:t>
            </a:r>
            <a:endParaRPr kumimoji="1" lang="ja-JP" altLang="en-US" dirty="0"/>
          </a:p>
        </p:txBody>
      </p:sp>
    </p:spTree>
    <p:extLst>
      <p:ext uri="{BB962C8B-B14F-4D97-AF65-F5344CB8AC3E}">
        <p14:creationId xmlns:p14="http://schemas.microsoft.com/office/powerpoint/2010/main" val="36735847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クラスの性質</a:t>
            </a:r>
            <a:endParaRPr kumimoji="1" lang="ja-JP" altLang="en-US" dirty="0"/>
          </a:p>
        </p:txBody>
      </p:sp>
      <p:sp>
        <p:nvSpPr>
          <p:cNvPr id="3" name="コンテンツ プレースホルダー 2"/>
          <p:cNvSpPr>
            <a:spLocks noGrp="1"/>
          </p:cNvSpPr>
          <p:nvPr>
            <p:ph idx="1"/>
          </p:nvPr>
        </p:nvSpPr>
        <p:spPr>
          <a:xfrm>
            <a:off x="179389" y="1268413"/>
            <a:ext cx="5112691" cy="5040312"/>
          </a:xfrm>
        </p:spPr>
        <p:txBody>
          <a:bodyPr/>
          <a:lstStyle/>
          <a:p>
            <a:r>
              <a:rPr lang="en-US" altLang="ja-JP" sz="2800" dirty="0"/>
              <a:t>1</a:t>
            </a:r>
            <a:r>
              <a:rPr lang="ja-JP" altLang="en-US" sz="2800" dirty="0" err="1"/>
              <a:t>つの</a:t>
            </a:r>
            <a:r>
              <a:rPr lang="ja-JP" altLang="en-US" sz="2800" dirty="0"/>
              <a:t>オブジェクトで</a:t>
            </a:r>
            <a:endParaRPr lang="en-US" altLang="ja-JP" sz="2800" dirty="0"/>
          </a:p>
          <a:p>
            <a:pPr marL="0" indent="0">
              <a:buNone/>
            </a:pPr>
            <a:r>
              <a:rPr lang="en-US" altLang="ja-JP" sz="2800" dirty="0"/>
              <a:t>	</a:t>
            </a:r>
            <a:r>
              <a:rPr lang="ja-JP" altLang="en-US" sz="2800" dirty="0"/>
              <a:t>機能を</a:t>
            </a:r>
            <a:r>
              <a:rPr lang="ja-JP" altLang="en-US" sz="2800" dirty="0" smtClean="0"/>
              <a:t>実行を担当する</a:t>
            </a:r>
            <a:endParaRPr lang="en-US" altLang="ja-JP" sz="2800" dirty="0"/>
          </a:p>
          <a:p>
            <a:pPr lvl="1"/>
            <a:r>
              <a:rPr lang="en-US" altLang="ja-JP" sz="2400" dirty="0" err="1" smtClean="0"/>
              <a:t>ClockDomain</a:t>
            </a:r>
            <a:endParaRPr lang="en-US" altLang="ja-JP" sz="2400" dirty="0"/>
          </a:p>
          <a:p>
            <a:pPr lvl="1"/>
            <a:r>
              <a:rPr kumimoji="1" lang="en-US" altLang="ja-JP" sz="2400" dirty="0" err="1" smtClean="0"/>
              <a:t>DisplayManager</a:t>
            </a:r>
            <a:endParaRPr lang="en-US" altLang="ja-JP" sz="2800" dirty="0" smtClean="0"/>
          </a:p>
          <a:p>
            <a:r>
              <a:rPr lang="ja-JP" altLang="en-US" sz="2800" dirty="0"/>
              <a:t>いくつか同じ動作をした後</a:t>
            </a:r>
            <a:endParaRPr lang="en-US" altLang="ja-JP" sz="2800" dirty="0"/>
          </a:p>
          <a:p>
            <a:pPr marL="0" indent="0">
              <a:buNone/>
            </a:pPr>
            <a:r>
              <a:rPr lang="en-US" altLang="ja-JP" sz="2800" dirty="0"/>
              <a:t>	</a:t>
            </a:r>
            <a:r>
              <a:rPr lang="ja-JP" altLang="en-US" sz="2800" dirty="0"/>
              <a:t>異なる動作をする</a:t>
            </a:r>
            <a:endParaRPr lang="en-US" altLang="ja-JP" sz="2800" dirty="0"/>
          </a:p>
          <a:p>
            <a:pPr lvl="1"/>
            <a:r>
              <a:rPr lang="en-US" altLang="ja-JP" sz="2400" dirty="0" err="1" smtClean="0"/>
              <a:t>StyleSheet</a:t>
            </a:r>
            <a:r>
              <a:rPr lang="en-US" altLang="ja-JP" sz="2400" dirty="0" smtClean="0"/>
              <a:t> / </a:t>
            </a:r>
            <a:r>
              <a:rPr lang="en-US" altLang="ja-JP" sz="2400" dirty="0" err="1" smtClean="0"/>
              <a:t>PathParser</a:t>
            </a:r>
            <a:endParaRPr lang="en-US" altLang="ja-JP" sz="2800" dirty="0" smtClean="0"/>
          </a:p>
          <a:p>
            <a:r>
              <a:rPr lang="ja-JP" altLang="en-US" sz="2800" dirty="0" smtClean="0"/>
              <a:t>最後の動作のみ異なる</a:t>
            </a:r>
            <a:endParaRPr lang="en-US" altLang="ja-JP" sz="2800" dirty="0" smtClean="0"/>
          </a:p>
          <a:p>
            <a:pPr lvl="1"/>
            <a:r>
              <a:rPr lang="en-US" altLang="ja-JP" sz="2400" dirty="0" err="1" smtClean="0"/>
              <a:t>GenericText</a:t>
            </a:r>
            <a:endParaRPr lang="en-US" altLang="ja-JP" sz="2400" dirty="0"/>
          </a:p>
        </p:txBody>
      </p:sp>
      <p:grpSp>
        <p:nvGrpSpPr>
          <p:cNvPr id="4" name="グループ化 3"/>
          <p:cNvGrpSpPr/>
          <p:nvPr/>
        </p:nvGrpSpPr>
        <p:grpSpPr>
          <a:xfrm>
            <a:off x="4572000" y="1186570"/>
            <a:ext cx="4536504" cy="5454496"/>
            <a:chOff x="4499992" y="1186570"/>
            <a:chExt cx="4320480" cy="5194758"/>
          </a:xfrm>
        </p:grpSpPr>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99992" y="2060848"/>
              <a:ext cx="4320480" cy="4320480"/>
            </a:xfrm>
            <a:prstGeom prst="rect">
              <a:avLst/>
            </a:prstGeom>
          </p:spPr>
        </p:pic>
        <p:sp>
          <p:nvSpPr>
            <p:cNvPr id="6" name="正方形/長方形 5"/>
            <p:cNvSpPr/>
            <p:nvPr/>
          </p:nvSpPr>
          <p:spPr>
            <a:xfrm>
              <a:off x="5271526" y="6074697"/>
              <a:ext cx="2901950" cy="26499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smtClean="0">
                  <a:solidFill>
                    <a:schemeClr val="tx1"/>
                  </a:solidFill>
                </a:rPr>
                <a:t>R</a:t>
              </a:r>
              <a:r>
                <a:rPr lang="ja-JP" altLang="en-US" sz="1600" b="1" dirty="0" smtClean="0">
                  <a:solidFill>
                    <a:schemeClr val="tx1"/>
                  </a:solidFill>
                </a:rPr>
                <a:t>の値でソートしたときの順位</a:t>
              </a:r>
              <a:endParaRPr kumimoji="1" lang="ja-JP" altLang="en-US" sz="1600" b="1" dirty="0">
                <a:solidFill>
                  <a:schemeClr val="tx1"/>
                </a:solidFill>
              </a:endParaRPr>
            </a:p>
          </p:txBody>
        </p:sp>
        <p:sp>
          <p:nvSpPr>
            <p:cNvPr id="7" name="テキスト ボックス 6"/>
            <p:cNvSpPr txBox="1"/>
            <p:nvPr/>
          </p:nvSpPr>
          <p:spPr>
            <a:xfrm>
              <a:off x="5507048" y="1897087"/>
              <a:ext cx="2233304" cy="307777"/>
            </a:xfrm>
            <a:prstGeom prst="rect">
              <a:avLst/>
            </a:prstGeom>
            <a:noFill/>
          </p:spPr>
          <p:txBody>
            <a:bodyPr wrap="none" rtlCol="0">
              <a:spAutoFit/>
            </a:bodyPr>
            <a:lstStyle/>
            <a:p>
              <a:r>
                <a:rPr kumimoji="1" lang="ja-JP" altLang="en-US" sz="1400" b="1" dirty="0" smtClean="0"/>
                <a:t>クラスごとに計算した</a:t>
              </a:r>
              <a:r>
                <a:rPr kumimoji="1" lang="en-US" altLang="ja-JP" sz="1400" b="1" dirty="0" smtClean="0"/>
                <a:t>R</a:t>
              </a:r>
              <a:r>
                <a:rPr kumimoji="1" lang="ja-JP" altLang="en-US" sz="1400" b="1" dirty="0" smtClean="0"/>
                <a:t>の値</a:t>
              </a:r>
              <a:endParaRPr kumimoji="1" lang="ja-JP" altLang="en-US" sz="1400" b="1" dirty="0"/>
            </a:p>
          </p:txBody>
        </p:sp>
        <mc:AlternateContent xmlns:mc="http://schemas.openxmlformats.org/markup-compatibility/2006" xmlns:a14="http://schemas.microsoft.com/office/drawing/2010/main">
          <mc:Choice Requires="a14">
            <p:sp>
              <p:nvSpPr>
                <p:cNvPr id="8" name="正方形/長方形 7"/>
                <p:cNvSpPr/>
                <p:nvPr/>
              </p:nvSpPr>
              <p:spPr>
                <a:xfrm>
                  <a:off x="6945472" y="1186570"/>
                  <a:ext cx="1875000" cy="50494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400" i="1">
                            <a:latin typeface="Cambria Math"/>
                          </a:rPr>
                          <m:t>𝑅</m:t>
                        </m:r>
                        <m:r>
                          <a:rPr lang="en-US" altLang="ja-JP" sz="1400" i="1">
                            <a:latin typeface="Cambria Math"/>
                          </a:rPr>
                          <m:t>=</m:t>
                        </m:r>
                        <m:f>
                          <m:fPr>
                            <m:ctrlPr>
                              <a:rPr lang="en-US" altLang="ja-JP" sz="1400" i="1">
                                <a:latin typeface="Cambria Math"/>
                              </a:rPr>
                            </m:ctrlPr>
                          </m:fPr>
                          <m:num>
                            <m:r>
                              <a:rPr lang="en-US" altLang="ja-JP" sz="1400" i="1">
                                <a:latin typeface="Cambria Math"/>
                              </a:rPr>
                              <m:t>𝑃𝑟𝑒𝑑𝑖𝑐𝑡</m:t>
                            </m:r>
                          </m:num>
                          <m:den>
                            <m:r>
                              <a:rPr lang="en-US" altLang="ja-JP" sz="1400" i="1">
                                <a:latin typeface="Cambria Math"/>
                              </a:rPr>
                              <m:t>𝑇𝑟𝑎𝑐𝑒</m:t>
                            </m:r>
                            <m:r>
                              <a:rPr lang="en-US" altLang="ja-JP" sz="1400" i="1">
                                <a:latin typeface="Cambria Math"/>
                              </a:rPr>
                              <m:t>+</m:t>
                            </m:r>
                            <m:r>
                              <a:rPr lang="en-US" altLang="ja-JP" sz="1400" i="1">
                                <a:latin typeface="Cambria Math"/>
                              </a:rPr>
                              <m:t>𝑃𝑟𝑒𝑑𝑖𝑐𝑡</m:t>
                            </m:r>
                          </m:den>
                        </m:f>
                      </m:oMath>
                    </m:oMathPara>
                  </a14:m>
                  <a:endParaRPr lang="ja-JP" altLang="en-US" sz="1400" dirty="0"/>
                </a:p>
              </p:txBody>
            </p:sp>
          </mc:Choice>
          <mc:Fallback xmlns="">
            <p:sp>
              <p:nvSpPr>
                <p:cNvPr id="7" name="正方形/長方形 6"/>
                <p:cNvSpPr>
                  <a:spLocks noRot="1" noChangeAspect="1" noMove="1" noResize="1" noEditPoints="1" noAdjustHandles="1" noChangeArrowheads="1" noChangeShapeType="1" noTextEdit="1"/>
                </p:cNvSpPr>
                <p:nvPr/>
              </p:nvSpPr>
              <p:spPr>
                <a:xfrm>
                  <a:off x="6945472" y="1186570"/>
                  <a:ext cx="1875000" cy="504946"/>
                </a:xfrm>
                <a:prstGeom prst="rect">
                  <a:avLst/>
                </a:prstGeom>
                <a:blipFill rotWithShape="1">
                  <a:blip r:embed="rId3"/>
                  <a:stretch>
                    <a:fillRect/>
                  </a:stretch>
                </a:blipFill>
              </p:spPr>
              <p:txBody>
                <a:bodyPr/>
                <a:lstStyle/>
                <a:p>
                  <a:r>
                    <a:rPr lang="ja-JP" altLang="en-US">
                      <a:noFill/>
                    </a:rPr>
                    <a:t> </a:t>
                  </a:r>
                </a:p>
              </p:txBody>
            </p:sp>
          </mc:Fallback>
        </mc:AlternateContent>
      </p:grpSp>
      <p:sp>
        <p:nvSpPr>
          <p:cNvPr id="9" name="円/楕円 8"/>
          <p:cNvSpPr/>
          <p:nvPr/>
        </p:nvSpPr>
        <p:spPr>
          <a:xfrm>
            <a:off x="5176867" y="2331387"/>
            <a:ext cx="2419469" cy="90730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円/楕円 9"/>
          <p:cNvSpPr/>
          <p:nvPr/>
        </p:nvSpPr>
        <p:spPr>
          <a:xfrm>
            <a:off x="8201203" y="5582548"/>
            <a:ext cx="604867" cy="52925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7520728" y="2482604"/>
            <a:ext cx="831692" cy="3477986"/>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bwMode="auto">
          <a:xfrm>
            <a:off x="251520" y="1402803"/>
            <a:ext cx="288032" cy="288032"/>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 name="円/楕円 12"/>
          <p:cNvSpPr/>
          <p:nvPr/>
        </p:nvSpPr>
        <p:spPr bwMode="auto">
          <a:xfrm>
            <a:off x="252635" y="4725144"/>
            <a:ext cx="288032" cy="288032"/>
          </a:xfrm>
          <a:prstGeom prst="ellipse">
            <a:avLst/>
          </a:prstGeom>
          <a:solidFill>
            <a:schemeClr val="bg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 name="円/楕円 13"/>
          <p:cNvSpPr/>
          <p:nvPr/>
        </p:nvSpPr>
        <p:spPr bwMode="auto">
          <a:xfrm>
            <a:off x="251520" y="3305517"/>
            <a:ext cx="288032" cy="288032"/>
          </a:xfrm>
          <a:prstGeom prst="ellipse">
            <a:avLst/>
          </a:prstGeom>
          <a:solidFill>
            <a:srgbClr val="16D1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1673462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 </a:t>
            </a:r>
            <a:r>
              <a:rPr kumimoji="1" lang="en-US" altLang="ja-JP" dirty="0" smtClean="0"/>
              <a:t>– </a:t>
            </a:r>
            <a:r>
              <a:rPr kumimoji="1" lang="ja-JP" altLang="en-US" dirty="0" smtClean="0"/>
              <a:t>考察</a:t>
            </a:r>
            <a:endParaRPr kumimoji="1" lang="ja-JP" altLang="en-US" dirty="0"/>
          </a:p>
        </p:txBody>
      </p:sp>
      <p:sp>
        <p:nvSpPr>
          <p:cNvPr id="3" name="コンテンツ プレースホルダー 2"/>
          <p:cNvSpPr>
            <a:spLocks noGrp="1"/>
          </p:cNvSpPr>
          <p:nvPr>
            <p:ph idx="1"/>
          </p:nvPr>
        </p:nvSpPr>
        <p:spPr/>
        <p:txBody>
          <a:bodyPr/>
          <a:lstStyle/>
          <a:p>
            <a:pPr marL="0" indent="0" algn="ctr">
              <a:buNone/>
            </a:pPr>
            <a:r>
              <a:rPr lang="ja-JP" altLang="en-US" dirty="0" smtClean="0"/>
              <a:t>同じプログラム文でも動作が</a:t>
            </a:r>
            <a:endParaRPr lang="en-US" altLang="ja-JP" dirty="0" smtClean="0"/>
          </a:p>
          <a:p>
            <a:pPr marL="0" indent="0" algn="ctr">
              <a:buNone/>
            </a:pPr>
            <a:r>
              <a:rPr lang="ja-JP" altLang="en-US" dirty="0" smtClean="0"/>
              <a:t>異なる可能性のあるクラスは全体の</a:t>
            </a:r>
            <a:r>
              <a:rPr lang="ja-JP" altLang="en-US" dirty="0" smtClean="0">
                <a:solidFill>
                  <a:srgbClr val="FF0000"/>
                </a:solidFill>
              </a:rPr>
              <a:t>約</a:t>
            </a:r>
            <a:r>
              <a:rPr lang="en-US" altLang="ja-JP" dirty="0" smtClean="0">
                <a:solidFill>
                  <a:srgbClr val="FF0000"/>
                </a:solidFill>
              </a:rPr>
              <a:t>34%</a:t>
            </a:r>
          </a:p>
          <a:p>
            <a:pPr marL="0" indent="0" algn="ctr">
              <a:buNone/>
            </a:pPr>
            <a:endParaRPr lang="en-US" altLang="ja-JP" dirty="0"/>
          </a:p>
          <a:p>
            <a:pPr marL="0" indent="0" algn="ctr">
              <a:buNone/>
            </a:pPr>
            <a:r>
              <a:rPr lang="ja-JP" altLang="en-US" dirty="0" smtClean="0"/>
              <a:t>そのうちの約</a:t>
            </a:r>
            <a:r>
              <a:rPr lang="en-US" altLang="ja-JP" dirty="0" smtClean="0"/>
              <a:t>70</a:t>
            </a:r>
            <a:r>
              <a:rPr lang="en-US" altLang="ja-JP" dirty="0"/>
              <a:t>%</a:t>
            </a:r>
            <a:r>
              <a:rPr lang="ja-JP" altLang="en-US" dirty="0" smtClean="0"/>
              <a:t>が</a:t>
            </a:r>
            <a:r>
              <a:rPr lang="ja-JP" altLang="en-US" dirty="0"/>
              <a:t>動作</a:t>
            </a:r>
            <a:r>
              <a:rPr lang="ja-JP" altLang="en-US" dirty="0" smtClean="0"/>
              <a:t>の</a:t>
            </a:r>
            <a:r>
              <a:rPr lang="ja-JP" altLang="en-US" dirty="0" smtClean="0"/>
              <a:t>予測が可能</a:t>
            </a:r>
            <a:endParaRPr lang="en-US" altLang="ja-JP" dirty="0" smtClean="0"/>
          </a:p>
          <a:p>
            <a:pPr marL="0" indent="0" algn="ctr">
              <a:buNone/>
            </a:pPr>
            <a:endParaRPr lang="en-US" altLang="ja-JP" dirty="0" smtClean="0"/>
          </a:p>
          <a:p>
            <a:pPr marL="0" indent="0" algn="ctr">
              <a:buNone/>
            </a:pPr>
            <a:r>
              <a:rPr lang="ja-JP" altLang="en-US" dirty="0" smtClean="0"/>
              <a:t>デバッグで予測を用いることは可能</a:t>
            </a:r>
            <a:endParaRPr lang="en-US" altLang="ja-JP" dirty="0" smtClean="0"/>
          </a:p>
        </p:txBody>
      </p:sp>
    </p:spTree>
    <p:extLst>
      <p:ext uri="{BB962C8B-B14F-4D97-AF65-F5344CB8AC3E}">
        <p14:creationId xmlns:p14="http://schemas.microsoft.com/office/powerpoint/2010/main" val="13522752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r>
              <a:rPr lang="ja-JP" altLang="en-US" dirty="0">
                <a:solidFill>
                  <a:schemeClr val="bg1">
                    <a:lumMod val="65000"/>
                  </a:schemeClr>
                </a:solidFill>
              </a:rPr>
              <a:t>オブジェクト指向プログラムにおけるデバッグの問題点</a:t>
            </a:r>
            <a:endParaRPr lang="en-US" altLang="ja-JP" dirty="0">
              <a:solidFill>
                <a:schemeClr val="bg1">
                  <a:lumMod val="65000"/>
                </a:schemeClr>
              </a:solidFill>
            </a:endParaRPr>
          </a:p>
          <a:p>
            <a:endParaRPr lang="en-US" altLang="ja-JP" dirty="0">
              <a:solidFill>
                <a:schemeClr val="bg1">
                  <a:lumMod val="65000"/>
                </a:schemeClr>
              </a:solidFill>
            </a:endParaRPr>
          </a:p>
          <a:p>
            <a:r>
              <a:rPr lang="ja-JP" altLang="en-US" dirty="0">
                <a:solidFill>
                  <a:schemeClr val="bg1">
                    <a:lumMod val="65000"/>
                  </a:schemeClr>
                </a:solidFill>
              </a:rPr>
              <a:t>オブジェクトの振舞い予測手法の詳細</a:t>
            </a:r>
            <a:endParaRPr lang="en-US" altLang="ja-JP" dirty="0">
              <a:solidFill>
                <a:schemeClr val="bg1">
                  <a:lumMod val="65000"/>
                </a:schemeClr>
              </a:solidFill>
            </a:endParaRPr>
          </a:p>
          <a:p>
            <a:endParaRPr lang="en-US" altLang="ja-JP" dirty="0">
              <a:solidFill>
                <a:schemeClr val="bg1">
                  <a:lumMod val="65000"/>
                </a:schemeClr>
              </a:solidFill>
            </a:endParaRPr>
          </a:p>
          <a:p>
            <a:r>
              <a:rPr lang="ja-JP" altLang="en-US" dirty="0">
                <a:solidFill>
                  <a:schemeClr val="bg1">
                    <a:lumMod val="65000"/>
                  </a:schemeClr>
                </a:solidFill>
              </a:rPr>
              <a:t>予備実験の内容および結果</a:t>
            </a:r>
            <a:endParaRPr lang="en-US" altLang="ja-JP" dirty="0">
              <a:solidFill>
                <a:schemeClr val="bg1">
                  <a:lumMod val="65000"/>
                </a:schemeClr>
              </a:solidFill>
            </a:endParaRPr>
          </a:p>
          <a:p>
            <a:endParaRPr lang="en-US" altLang="ja-JP" dirty="0"/>
          </a:p>
          <a:p>
            <a:r>
              <a:rPr lang="ja-JP" altLang="en-US" dirty="0" smtClean="0"/>
              <a:t>今後</a:t>
            </a:r>
            <a:r>
              <a:rPr lang="ja-JP" altLang="en-US" dirty="0"/>
              <a:t>の予定</a:t>
            </a:r>
          </a:p>
          <a:p>
            <a:endParaRPr kumimoji="1" lang="ja-JP" altLang="en-US" dirty="0"/>
          </a:p>
        </p:txBody>
      </p:sp>
    </p:spTree>
    <p:extLst>
      <p:ext uri="{BB962C8B-B14F-4D97-AF65-F5344CB8AC3E}">
        <p14:creationId xmlns:p14="http://schemas.microsoft.com/office/powerpoint/2010/main" val="14219525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今後の予定</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予測</a:t>
            </a:r>
            <a:r>
              <a:rPr lang="ja-JP" altLang="en-US" dirty="0" smtClean="0"/>
              <a:t>手法</a:t>
            </a:r>
            <a:r>
              <a:rPr lang="ja-JP" altLang="en-US" dirty="0"/>
              <a:t>をデバッガに実装</a:t>
            </a:r>
            <a:endParaRPr lang="en-US" altLang="ja-JP" dirty="0" smtClean="0"/>
          </a:p>
          <a:p>
            <a:pPr lvl="1"/>
            <a:r>
              <a:rPr kumimoji="1" lang="en-US" altLang="ja-JP" dirty="0" smtClean="0"/>
              <a:t>Eclipse</a:t>
            </a:r>
            <a:r>
              <a:rPr lang="ja-JP" altLang="en-US" dirty="0" smtClean="0"/>
              <a:t>に</a:t>
            </a:r>
            <a:r>
              <a:rPr kumimoji="1" lang="ja-JP" altLang="en-US" dirty="0" smtClean="0"/>
              <a:t>実装</a:t>
            </a:r>
            <a:endParaRPr kumimoji="1" lang="en-US" altLang="ja-JP" dirty="0" smtClean="0"/>
          </a:p>
          <a:p>
            <a:pPr lvl="1"/>
            <a:r>
              <a:rPr lang="ja-JP" altLang="en-US" dirty="0" smtClean="0"/>
              <a:t>オブジェクトの未来の動作をオートマトンで提示</a:t>
            </a:r>
            <a:endParaRPr lang="en-US" altLang="ja-JP" dirty="0" smtClean="0"/>
          </a:p>
          <a:p>
            <a:pPr lvl="1"/>
            <a:r>
              <a:rPr kumimoji="1" lang="ja-JP" altLang="en-US" dirty="0" smtClean="0"/>
              <a:t>オブジェクトの動作を指定できるブレイクポイントを提供</a:t>
            </a:r>
            <a:endParaRPr kumimoji="1" lang="en-US" altLang="ja-JP" dirty="0" smtClean="0"/>
          </a:p>
          <a:p>
            <a:pPr lvl="1"/>
            <a:endParaRPr lang="en-US" altLang="ja-JP" dirty="0"/>
          </a:p>
          <a:p>
            <a:r>
              <a:rPr kumimoji="1" lang="ja-JP" altLang="en-US" dirty="0" smtClean="0"/>
              <a:t>予測機能の評価実験</a:t>
            </a:r>
            <a:endParaRPr kumimoji="1" lang="en-US" altLang="ja-JP" dirty="0" smtClean="0"/>
          </a:p>
          <a:p>
            <a:pPr lvl="1"/>
            <a:r>
              <a:rPr lang="ja-JP" altLang="en-US" dirty="0" smtClean="0"/>
              <a:t>有効性の調査</a:t>
            </a:r>
            <a:endParaRPr kumimoji="1" lang="en-US" altLang="ja-JP" dirty="0" smtClean="0"/>
          </a:p>
        </p:txBody>
      </p:sp>
    </p:spTree>
    <p:extLst>
      <p:ext uri="{BB962C8B-B14F-4D97-AF65-F5344CB8AC3E}">
        <p14:creationId xmlns:p14="http://schemas.microsoft.com/office/powerpoint/2010/main" val="28761964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予測の使用</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smtClean="0"/>
              <a:t>予測機能の実装案</a:t>
            </a:r>
            <a:endParaRPr lang="en-US" altLang="ja-JP" dirty="0"/>
          </a:p>
          <a:p>
            <a:pPr marL="457200" lvl="1" indent="0" algn="ctr">
              <a:buNone/>
            </a:pPr>
            <a:r>
              <a:rPr lang="ja-JP" altLang="en-US" dirty="0" smtClean="0"/>
              <a:t>「予測機能を使用してデバッグを開始」を選択</a:t>
            </a:r>
            <a:endParaRPr lang="en-US" altLang="ja-JP" dirty="0" smtClean="0"/>
          </a:p>
          <a:p>
            <a:pPr lvl="1" algn="ctr"/>
            <a:endParaRPr lang="en-US" altLang="ja-JP" dirty="0"/>
          </a:p>
          <a:p>
            <a:pPr marL="457200" lvl="1" indent="0" algn="ctr">
              <a:buNone/>
            </a:pPr>
            <a:r>
              <a:rPr lang="en-US" altLang="ja-JP" dirty="0"/>
              <a:t>1</a:t>
            </a:r>
            <a:r>
              <a:rPr lang="ja-JP" altLang="en-US" dirty="0" smtClean="0"/>
              <a:t>度目の実行が開始される</a:t>
            </a:r>
            <a:endParaRPr lang="en-US" altLang="ja-JP" dirty="0" smtClean="0"/>
          </a:p>
          <a:p>
            <a:pPr marL="457200" lvl="1" indent="0" algn="ctr">
              <a:buNone/>
            </a:pPr>
            <a:endParaRPr lang="en-US" altLang="ja-JP" dirty="0" smtClean="0"/>
          </a:p>
          <a:p>
            <a:pPr marL="457200" lvl="1" indent="0" algn="ctr">
              <a:buNone/>
            </a:pPr>
            <a:r>
              <a:rPr lang="ja-JP" altLang="en-US" dirty="0" smtClean="0"/>
              <a:t>実行履歴取得・</a:t>
            </a:r>
            <a:r>
              <a:rPr lang="en-US" altLang="ja-JP" dirty="0" smtClean="0"/>
              <a:t>DOPG</a:t>
            </a:r>
            <a:r>
              <a:rPr lang="ja-JP" altLang="en-US" dirty="0" smtClean="0"/>
              <a:t>作成・オートマトン作成が行われる</a:t>
            </a:r>
            <a:endParaRPr lang="en-US" altLang="ja-JP" dirty="0"/>
          </a:p>
          <a:p>
            <a:pPr marL="457200" lvl="1" indent="0" algn="ctr">
              <a:buNone/>
            </a:pPr>
            <a:endParaRPr lang="en-US" altLang="ja-JP" dirty="0"/>
          </a:p>
          <a:p>
            <a:pPr marL="457200" lvl="1" indent="0" algn="ctr">
              <a:buNone/>
            </a:pPr>
            <a:r>
              <a:rPr lang="en-US" altLang="ja-JP" dirty="0" smtClean="0"/>
              <a:t>2</a:t>
            </a:r>
            <a:r>
              <a:rPr lang="ja-JP" altLang="en-US" dirty="0" smtClean="0"/>
              <a:t>度目の実行が開始される</a:t>
            </a:r>
            <a:endParaRPr lang="en-US" altLang="ja-JP" dirty="0" smtClean="0"/>
          </a:p>
          <a:p>
            <a:pPr marL="457200" lvl="1" indent="0" algn="ctr">
              <a:buNone/>
            </a:pPr>
            <a:endParaRPr lang="en-US" altLang="ja-JP" dirty="0"/>
          </a:p>
          <a:p>
            <a:pPr marL="457200" lvl="1" indent="0" algn="ctr">
              <a:buNone/>
            </a:pPr>
            <a:r>
              <a:rPr lang="ja-JP" altLang="en-US" dirty="0" smtClean="0"/>
              <a:t>開発者は予測機能を用いて実行を観察する</a:t>
            </a:r>
          </a:p>
        </p:txBody>
      </p:sp>
      <p:sp>
        <p:nvSpPr>
          <p:cNvPr id="7" name="下矢印 6"/>
          <p:cNvSpPr/>
          <p:nvPr/>
        </p:nvSpPr>
        <p:spPr bwMode="auto">
          <a:xfrm>
            <a:off x="4427984" y="2420888"/>
            <a:ext cx="1008112" cy="415105"/>
          </a:xfrm>
          <a:prstGeom prst="downArrow">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effectLst/>
              <a:latin typeface="Times New Roman" pitchFamily="18" charset="0"/>
              <a:ea typeface="ＭＳ Ｐゴシック" pitchFamily="50" charset="-128"/>
            </a:endParaRPr>
          </a:p>
        </p:txBody>
      </p:sp>
      <p:sp>
        <p:nvSpPr>
          <p:cNvPr id="8" name="下矢印 7"/>
          <p:cNvSpPr/>
          <p:nvPr/>
        </p:nvSpPr>
        <p:spPr bwMode="auto">
          <a:xfrm>
            <a:off x="4427984" y="3429000"/>
            <a:ext cx="1008112" cy="415105"/>
          </a:xfrm>
          <a:prstGeom prst="downArrow">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下矢印 9"/>
          <p:cNvSpPr/>
          <p:nvPr/>
        </p:nvSpPr>
        <p:spPr bwMode="auto">
          <a:xfrm>
            <a:off x="4427984" y="4437112"/>
            <a:ext cx="1008112" cy="415105"/>
          </a:xfrm>
          <a:prstGeom prst="downArrow">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 name="下矢印 10"/>
          <p:cNvSpPr/>
          <p:nvPr/>
        </p:nvSpPr>
        <p:spPr bwMode="auto">
          <a:xfrm>
            <a:off x="4427984" y="5445224"/>
            <a:ext cx="1008112" cy="415105"/>
          </a:xfrm>
          <a:prstGeom prst="downArrow">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5812859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オブジェクトの動作を提示</a:t>
            </a:r>
            <a:endParaRPr kumimoji="1" lang="ja-JP" altLang="en-US" dirty="0"/>
          </a:p>
        </p:txBody>
      </p:sp>
      <p:pic>
        <p:nvPicPr>
          <p:cNvPr id="40" name="図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1295563"/>
            <a:ext cx="8172400" cy="4941749"/>
          </a:xfrm>
          <a:prstGeom prst="rect">
            <a:avLst/>
          </a:prstGeom>
        </p:spPr>
      </p:pic>
      <p:sp>
        <p:nvSpPr>
          <p:cNvPr id="41" name="正方形/長方形 40"/>
          <p:cNvSpPr/>
          <p:nvPr/>
        </p:nvSpPr>
        <p:spPr bwMode="auto">
          <a:xfrm>
            <a:off x="5327576" y="3284984"/>
            <a:ext cx="2776497" cy="2685734"/>
          </a:xfrm>
          <a:prstGeom prst="rect">
            <a:avLst/>
          </a:prstGeom>
          <a:solidFill>
            <a:schemeClr val="bg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nvGrpSpPr>
          <p:cNvPr id="1032" name="グループ化 1031"/>
          <p:cNvGrpSpPr/>
          <p:nvPr/>
        </p:nvGrpSpPr>
        <p:grpSpPr>
          <a:xfrm>
            <a:off x="5698301" y="3429702"/>
            <a:ext cx="288710" cy="2396298"/>
            <a:chOff x="9192757" y="705379"/>
            <a:chExt cx="597293" cy="4957533"/>
          </a:xfrm>
        </p:grpSpPr>
        <p:sp>
          <p:nvSpPr>
            <p:cNvPr id="50" name="円/楕円 49"/>
            <p:cNvSpPr/>
            <p:nvPr/>
          </p:nvSpPr>
          <p:spPr bwMode="auto">
            <a:xfrm>
              <a:off x="9192757" y="2019424"/>
              <a:ext cx="597293" cy="597293"/>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1" name="円/楕円 50"/>
            <p:cNvSpPr/>
            <p:nvPr/>
          </p:nvSpPr>
          <p:spPr bwMode="auto">
            <a:xfrm>
              <a:off x="9192757" y="3034822"/>
              <a:ext cx="597293" cy="597293"/>
            </a:xfrm>
            <a:prstGeom prst="ellipse">
              <a:avLst/>
            </a:prstGeom>
            <a:solidFill>
              <a:srgbClr val="FF0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2" name="円/楕円 51"/>
            <p:cNvSpPr/>
            <p:nvPr/>
          </p:nvSpPr>
          <p:spPr bwMode="auto">
            <a:xfrm>
              <a:off x="9192757" y="4050221"/>
              <a:ext cx="597293" cy="597293"/>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3" name="円/楕円 52"/>
            <p:cNvSpPr/>
            <p:nvPr/>
          </p:nvSpPr>
          <p:spPr bwMode="auto">
            <a:xfrm>
              <a:off x="9192757" y="5065619"/>
              <a:ext cx="597293" cy="597293"/>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4" name="円/楕円 53"/>
            <p:cNvSpPr/>
            <p:nvPr/>
          </p:nvSpPr>
          <p:spPr bwMode="auto">
            <a:xfrm>
              <a:off x="9255963" y="5128825"/>
              <a:ext cx="470880" cy="4708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5" name="円/楕円 54"/>
            <p:cNvSpPr/>
            <p:nvPr/>
          </p:nvSpPr>
          <p:spPr bwMode="auto">
            <a:xfrm>
              <a:off x="9192757" y="1063755"/>
              <a:ext cx="597293" cy="597293"/>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6" name="直線矢印コネクタ 55"/>
            <p:cNvCxnSpPr>
              <a:endCxn id="55" idx="0"/>
            </p:cNvCxnSpPr>
            <p:nvPr/>
          </p:nvCxnSpPr>
          <p:spPr bwMode="auto">
            <a:xfrm>
              <a:off x="9491403" y="705379"/>
              <a:ext cx="0" cy="35837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59" name="直線矢印コネクタ 58"/>
            <p:cNvCxnSpPr>
              <a:stCxn id="55" idx="4"/>
              <a:endCxn id="50" idx="0"/>
            </p:cNvCxnSpPr>
            <p:nvPr/>
          </p:nvCxnSpPr>
          <p:spPr bwMode="auto">
            <a:xfrm>
              <a:off x="9491404" y="1661048"/>
              <a:ext cx="0" cy="35837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60" name="直線矢印コネクタ 59"/>
            <p:cNvCxnSpPr>
              <a:stCxn id="50" idx="4"/>
              <a:endCxn id="51" idx="0"/>
            </p:cNvCxnSpPr>
            <p:nvPr/>
          </p:nvCxnSpPr>
          <p:spPr bwMode="auto">
            <a:xfrm>
              <a:off x="9491404" y="2616717"/>
              <a:ext cx="0" cy="418105"/>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61" name="直線矢印コネクタ 60"/>
            <p:cNvCxnSpPr>
              <a:stCxn id="51" idx="4"/>
              <a:endCxn id="52" idx="0"/>
            </p:cNvCxnSpPr>
            <p:nvPr/>
          </p:nvCxnSpPr>
          <p:spPr bwMode="auto">
            <a:xfrm>
              <a:off x="9491404" y="3632115"/>
              <a:ext cx="0" cy="41810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63" name="直線矢印コネクタ 62"/>
            <p:cNvCxnSpPr>
              <a:stCxn id="52" idx="4"/>
              <a:endCxn id="53" idx="0"/>
            </p:cNvCxnSpPr>
            <p:nvPr/>
          </p:nvCxnSpPr>
          <p:spPr bwMode="auto">
            <a:xfrm>
              <a:off x="9491404" y="4647514"/>
              <a:ext cx="0" cy="418105"/>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sp>
        <p:nvSpPr>
          <p:cNvPr id="1033" name="テキスト ボックス 1032"/>
          <p:cNvSpPr txBox="1"/>
          <p:nvPr/>
        </p:nvSpPr>
        <p:spPr>
          <a:xfrm>
            <a:off x="503040" y="4184299"/>
            <a:ext cx="2727029" cy="338554"/>
          </a:xfrm>
          <a:prstGeom prst="rect">
            <a:avLst/>
          </a:prstGeom>
          <a:solidFill>
            <a:schemeClr val="accent5">
              <a:lumMod val="90000"/>
            </a:schemeClr>
          </a:solidFill>
          <a:ln>
            <a:solidFill>
              <a:schemeClr val="tx1"/>
            </a:solidFill>
          </a:ln>
        </p:spPr>
        <p:txBody>
          <a:bodyPr wrap="none" rtlCol="0">
            <a:spAutoFit/>
          </a:bodyPr>
          <a:lstStyle/>
          <a:p>
            <a:r>
              <a:rPr kumimoji="1" lang="en-US" altLang="ja-JP" sz="1600" b="1" dirty="0" smtClean="0"/>
              <a:t>1.</a:t>
            </a:r>
            <a:r>
              <a:rPr kumimoji="1" lang="ja-JP" altLang="en-US" sz="1600" b="1" dirty="0" smtClean="0"/>
              <a:t>ブレイクポイントで実行を停止</a:t>
            </a:r>
            <a:endParaRPr kumimoji="1" lang="en-US" altLang="ja-JP" sz="1600" b="1" dirty="0" smtClean="0"/>
          </a:p>
        </p:txBody>
      </p:sp>
      <p:sp>
        <p:nvSpPr>
          <p:cNvPr id="1034" name="テキスト ボックス 1033"/>
          <p:cNvSpPr txBox="1"/>
          <p:nvPr/>
        </p:nvSpPr>
        <p:spPr>
          <a:xfrm>
            <a:off x="4967536" y="2627039"/>
            <a:ext cx="1338828" cy="338554"/>
          </a:xfrm>
          <a:prstGeom prst="rect">
            <a:avLst/>
          </a:prstGeom>
          <a:solidFill>
            <a:schemeClr val="accent5">
              <a:lumMod val="90000"/>
            </a:schemeClr>
          </a:solidFill>
          <a:ln>
            <a:solidFill>
              <a:schemeClr val="tx1"/>
            </a:solidFill>
          </a:ln>
        </p:spPr>
        <p:txBody>
          <a:bodyPr wrap="none" rtlCol="0">
            <a:spAutoFit/>
          </a:bodyPr>
          <a:lstStyle/>
          <a:p>
            <a:r>
              <a:rPr kumimoji="1" lang="en-US" altLang="ja-JP" sz="1600" b="1" dirty="0" smtClean="0"/>
              <a:t>2.</a:t>
            </a:r>
            <a:r>
              <a:rPr kumimoji="1" lang="ja-JP" altLang="en-US" sz="1600" b="1" dirty="0" smtClean="0"/>
              <a:t>変数を選択</a:t>
            </a:r>
            <a:endParaRPr kumimoji="1" lang="en-US" altLang="ja-JP" sz="1600" b="1" dirty="0" smtClean="0"/>
          </a:p>
        </p:txBody>
      </p:sp>
      <p:sp>
        <p:nvSpPr>
          <p:cNvPr id="1035" name="テキスト ボックス 1034"/>
          <p:cNvSpPr txBox="1"/>
          <p:nvPr/>
        </p:nvSpPr>
        <p:spPr>
          <a:xfrm>
            <a:off x="6263680" y="3553632"/>
            <a:ext cx="2813591" cy="1077218"/>
          </a:xfrm>
          <a:prstGeom prst="rect">
            <a:avLst/>
          </a:prstGeom>
          <a:solidFill>
            <a:schemeClr val="accent5">
              <a:lumMod val="90000"/>
            </a:schemeClr>
          </a:solidFill>
          <a:ln>
            <a:solidFill>
              <a:schemeClr val="tx1"/>
            </a:solidFill>
          </a:ln>
        </p:spPr>
        <p:txBody>
          <a:bodyPr wrap="none" rtlCol="0">
            <a:spAutoFit/>
          </a:bodyPr>
          <a:lstStyle/>
          <a:p>
            <a:r>
              <a:rPr kumimoji="1" lang="en-US" altLang="ja-JP" sz="1600" b="1" dirty="0" smtClean="0"/>
              <a:t>3.</a:t>
            </a:r>
            <a:r>
              <a:rPr kumimoji="1" lang="ja-JP" altLang="en-US" sz="1600" b="1" dirty="0" smtClean="0"/>
              <a:t>オートマトンを提示</a:t>
            </a:r>
            <a:endParaRPr kumimoji="1" lang="en-US" altLang="ja-JP" sz="1600" b="1" dirty="0" smtClean="0"/>
          </a:p>
          <a:p>
            <a:pPr marL="742950" lvl="1" indent="-285750">
              <a:buFont typeface="Arial" pitchFamily="34" charset="0"/>
              <a:buChar char="•"/>
            </a:pPr>
            <a:r>
              <a:rPr kumimoji="1" lang="ja-JP" altLang="en-US" sz="1600" b="1" dirty="0" smtClean="0"/>
              <a:t>候補全てのオートマトン</a:t>
            </a:r>
            <a:endParaRPr kumimoji="1" lang="en-US" altLang="ja-JP" sz="1600" b="1" dirty="0" smtClean="0"/>
          </a:p>
          <a:p>
            <a:pPr marL="742950" lvl="1" indent="-285750">
              <a:buFont typeface="Arial" pitchFamily="34" charset="0"/>
              <a:buChar char="•"/>
            </a:pPr>
            <a:r>
              <a:rPr lang="ja-JP" altLang="en-US" sz="1600" b="1" dirty="0" smtClean="0"/>
              <a:t>現状態を強調表示</a:t>
            </a:r>
            <a:endParaRPr lang="en-US" altLang="ja-JP" sz="1600" b="1" dirty="0" smtClean="0"/>
          </a:p>
          <a:p>
            <a:pPr lvl="1"/>
            <a:endParaRPr lang="en-US" altLang="ja-JP" sz="1600" b="1" dirty="0" smtClean="0"/>
          </a:p>
        </p:txBody>
      </p:sp>
      <p:sp>
        <p:nvSpPr>
          <p:cNvPr id="1036" name="右矢印 1035"/>
          <p:cNvSpPr/>
          <p:nvPr/>
        </p:nvSpPr>
        <p:spPr bwMode="auto">
          <a:xfrm rot="19355030">
            <a:off x="3273753" y="3092300"/>
            <a:ext cx="1642388" cy="962374"/>
          </a:xfrm>
          <a:prstGeom prst="rightArrow">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37" name="下矢印 1036"/>
          <p:cNvSpPr/>
          <p:nvPr/>
        </p:nvSpPr>
        <p:spPr bwMode="auto">
          <a:xfrm>
            <a:off x="6839744" y="2780927"/>
            <a:ext cx="1120313" cy="648775"/>
          </a:xfrm>
          <a:prstGeom prst="downArrow">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7830208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ブレイクポイントの拡張</a:t>
            </a:r>
            <a:endParaRPr kumimoji="1" lang="ja-JP" altLang="en-US" dirty="0"/>
          </a:p>
        </p:txBody>
      </p:sp>
      <p:grpSp>
        <p:nvGrpSpPr>
          <p:cNvPr id="9" name="グループ化 8"/>
          <p:cNvGrpSpPr/>
          <p:nvPr/>
        </p:nvGrpSpPr>
        <p:grpSpPr>
          <a:xfrm>
            <a:off x="144016" y="1324029"/>
            <a:ext cx="8244408" cy="4985291"/>
            <a:chOff x="144016" y="2194876"/>
            <a:chExt cx="6804248" cy="4114444"/>
          </a:xfrm>
        </p:grpSpPr>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16" y="2194876"/>
              <a:ext cx="6804248" cy="4114444"/>
            </a:xfrm>
            <a:prstGeom prst="rect">
              <a:avLst/>
            </a:prstGeom>
          </p:spPr>
        </p:pic>
        <p:sp>
          <p:nvSpPr>
            <p:cNvPr id="6" name="テキスト ボックス 5"/>
            <p:cNvSpPr txBox="1"/>
            <p:nvPr/>
          </p:nvSpPr>
          <p:spPr>
            <a:xfrm>
              <a:off x="683568" y="5805264"/>
              <a:ext cx="2207004" cy="254014"/>
            </a:xfrm>
            <a:prstGeom prst="rect">
              <a:avLst/>
            </a:prstGeom>
            <a:solidFill>
              <a:schemeClr val="accent5">
                <a:lumMod val="90000"/>
              </a:schemeClr>
            </a:solidFill>
            <a:ln>
              <a:solidFill>
                <a:schemeClr val="tx1"/>
              </a:solidFill>
            </a:ln>
          </p:spPr>
          <p:txBody>
            <a:bodyPr wrap="none" rtlCol="0">
              <a:spAutoFit/>
            </a:bodyPr>
            <a:lstStyle/>
            <a:p>
              <a:r>
                <a:rPr kumimoji="1" lang="en-US" altLang="ja-JP" sz="1400" b="1" dirty="0" smtClean="0"/>
                <a:t>1.</a:t>
              </a:r>
              <a:r>
                <a:rPr kumimoji="1" lang="ja-JP" altLang="en-US" sz="1400" b="1" dirty="0" smtClean="0"/>
                <a:t>ブレイクポイントの設定画面を開く</a:t>
              </a:r>
              <a:endParaRPr kumimoji="1" lang="en-US" altLang="ja-JP" sz="1400" b="1" dirty="0" smtClean="0"/>
            </a:p>
          </p:txBody>
        </p:sp>
        <p:sp>
          <p:nvSpPr>
            <p:cNvPr id="7" name="テキスト ボックス 6"/>
            <p:cNvSpPr txBox="1"/>
            <p:nvPr/>
          </p:nvSpPr>
          <p:spPr>
            <a:xfrm>
              <a:off x="2780017" y="4407579"/>
              <a:ext cx="3801201" cy="787440"/>
            </a:xfrm>
            <a:prstGeom prst="rect">
              <a:avLst/>
            </a:prstGeom>
            <a:solidFill>
              <a:schemeClr val="accent5">
                <a:lumMod val="90000"/>
              </a:schemeClr>
            </a:solidFill>
            <a:ln>
              <a:solidFill>
                <a:schemeClr val="tx1"/>
              </a:solidFill>
            </a:ln>
          </p:spPr>
          <p:txBody>
            <a:bodyPr wrap="none" rtlCol="0">
              <a:spAutoFit/>
            </a:bodyPr>
            <a:lstStyle/>
            <a:p>
              <a:r>
                <a:rPr kumimoji="1" lang="en-US" altLang="ja-JP" sz="1400" b="1" dirty="0" smtClean="0"/>
                <a:t>2.</a:t>
              </a:r>
              <a:r>
                <a:rPr lang="ja-JP" altLang="en-US" sz="1400" b="1" dirty="0" smtClean="0"/>
                <a:t>停止条件をオブジェクトの動作で指定</a:t>
              </a:r>
              <a:endParaRPr lang="en-US" altLang="ja-JP" sz="1400" b="1" dirty="0"/>
            </a:p>
            <a:p>
              <a:pPr marL="742950" lvl="1" indent="-285750">
                <a:buFont typeface="Arial" pitchFamily="34" charset="0"/>
                <a:buChar char="•"/>
              </a:pPr>
              <a:r>
                <a:rPr lang="ja-JP" altLang="en-US" sz="1400" b="1" dirty="0" smtClean="0"/>
                <a:t>特定のメソッド呼出しを行う可能性のあるオブジェクト</a:t>
              </a:r>
              <a:endParaRPr lang="en-US" altLang="ja-JP" sz="1400" b="1" dirty="0" smtClean="0"/>
            </a:p>
            <a:p>
              <a:pPr marL="742950" lvl="1" indent="-285750">
                <a:buFont typeface="Arial" pitchFamily="34" charset="0"/>
                <a:buChar char="•"/>
              </a:pPr>
              <a:r>
                <a:rPr kumimoji="1" lang="ja-JP" altLang="en-US" sz="1400" b="1" dirty="0" smtClean="0"/>
                <a:t>指定したオートマトンと形状が同じオブジェクト</a:t>
              </a:r>
              <a:endParaRPr kumimoji="1" lang="en-US" altLang="ja-JP" sz="1400" b="1" dirty="0" smtClean="0"/>
            </a:p>
            <a:p>
              <a:pPr lvl="1"/>
              <a:endParaRPr kumimoji="1" lang="ja-JP" altLang="en-US" sz="1400" b="1" dirty="0"/>
            </a:p>
          </p:txBody>
        </p:sp>
        <p:sp>
          <p:nvSpPr>
            <p:cNvPr id="8" name="右矢印 7"/>
            <p:cNvSpPr/>
            <p:nvPr/>
          </p:nvSpPr>
          <p:spPr bwMode="auto">
            <a:xfrm rot="19054532">
              <a:off x="1780547" y="4852016"/>
              <a:ext cx="936104" cy="733521"/>
            </a:xfrm>
            <a:prstGeom prst="rightArrow">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Tree>
    <p:extLst>
      <p:ext uri="{BB962C8B-B14F-4D97-AF65-F5344CB8AC3E}">
        <p14:creationId xmlns:p14="http://schemas.microsoft.com/office/powerpoint/2010/main" val="40772111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オブジェクト指向とデバッガの相性が悪い問題</a:t>
            </a:r>
            <a:endParaRPr lang="en-US" altLang="ja-JP" dirty="0" smtClean="0"/>
          </a:p>
          <a:p>
            <a:endParaRPr lang="en-US" altLang="ja-JP" dirty="0"/>
          </a:p>
          <a:p>
            <a:r>
              <a:rPr lang="ja-JP" altLang="en-US" dirty="0" smtClean="0"/>
              <a:t>オブジェクト動作の予測手法を提案</a:t>
            </a:r>
            <a:endParaRPr lang="en-US" altLang="ja-JP" dirty="0" smtClean="0"/>
          </a:p>
          <a:p>
            <a:endParaRPr lang="en-US" altLang="ja-JP" dirty="0"/>
          </a:p>
          <a:p>
            <a:r>
              <a:rPr lang="ja-JP" altLang="en-US" dirty="0" smtClean="0"/>
              <a:t>予測可能性調査実験の内容と結果</a:t>
            </a:r>
            <a:endParaRPr lang="en-US" altLang="ja-JP" dirty="0" smtClean="0"/>
          </a:p>
          <a:p>
            <a:endParaRPr lang="en-US" altLang="ja-JP" dirty="0"/>
          </a:p>
          <a:p>
            <a:r>
              <a:rPr lang="ja-JP" altLang="en-US" dirty="0" smtClean="0"/>
              <a:t>予測機能の実装計画</a:t>
            </a:r>
            <a:endParaRPr lang="en-US" altLang="ja-JP" dirty="0" smtClean="0"/>
          </a:p>
        </p:txBody>
      </p:sp>
    </p:spTree>
    <p:extLst>
      <p:ext uri="{BB962C8B-B14F-4D97-AF65-F5344CB8AC3E}">
        <p14:creationId xmlns:p14="http://schemas.microsoft.com/office/powerpoint/2010/main" val="13726399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01493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DOPG</a:t>
            </a:r>
            <a:endParaRPr kumimoji="1" lang="ja-JP" altLang="en-US" dirty="0"/>
          </a:p>
        </p:txBody>
      </p:sp>
      <p:sp>
        <p:nvSpPr>
          <p:cNvPr id="3" name="コンテンツ プレースホルダー 2"/>
          <p:cNvSpPr>
            <a:spLocks noGrp="1"/>
          </p:cNvSpPr>
          <p:nvPr>
            <p:ph idx="1"/>
          </p:nvPr>
        </p:nvSpPr>
        <p:spPr>
          <a:xfrm>
            <a:off x="179388" y="1268413"/>
            <a:ext cx="6984900" cy="5040312"/>
          </a:xfrm>
        </p:spPr>
        <p:txBody>
          <a:bodyPr/>
          <a:lstStyle/>
          <a:p>
            <a:r>
              <a:rPr kumimoji="1" lang="ja-JP" altLang="en-US" dirty="0" smtClean="0"/>
              <a:t>同じ位置で同じメソッドが呼び出された場合，それに対応するノードは同じ</a:t>
            </a:r>
            <a:endParaRPr kumimoji="1" lang="en-US" altLang="ja-JP" dirty="0" smtClean="0"/>
          </a:p>
          <a:p>
            <a:pPr lvl="1"/>
            <a:r>
              <a:rPr lang="ja-JP" altLang="en-US" dirty="0" smtClean="0"/>
              <a:t>繰返しはループで表現される</a:t>
            </a:r>
            <a:endParaRPr kumimoji="1" lang="ja-JP" altLang="en-US" dirty="0"/>
          </a:p>
        </p:txBody>
      </p:sp>
      <p:graphicFrame>
        <p:nvGraphicFramePr>
          <p:cNvPr id="18" name="表 17"/>
          <p:cNvGraphicFramePr>
            <a:graphicFrameLocks noGrp="1"/>
          </p:cNvGraphicFramePr>
          <p:nvPr>
            <p:extLst>
              <p:ext uri="{D42A27DB-BD31-4B8C-83A1-F6EECF244321}">
                <p14:modId xmlns:p14="http://schemas.microsoft.com/office/powerpoint/2010/main" val="4281295338"/>
              </p:ext>
            </p:extLst>
          </p:nvPr>
        </p:nvGraphicFramePr>
        <p:xfrm>
          <a:off x="3277561" y="4509120"/>
          <a:ext cx="3636404" cy="1854200"/>
        </p:xfrm>
        <a:graphic>
          <a:graphicData uri="http://schemas.openxmlformats.org/drawingml/2006/table">
            <a:tbl>
              <a:tblPr firstRow="1" bandRow="1">
                <a:tableStyleId>{21E4AEA4-8DFA-4A89-87EB-49C32662AFE0}</a:tableStyleId>
              </a:tblPr>
              <a:tblGrid>
                <a:gridCol w="1818202"/>
                <a:gridCol w="1818202"/>
              </a:tblGrid>
              <a:tr h="370840">
                <a:tc>
                  <a:txBody>
                    <a:bodyPr/>
                    <a:lstStyle/>
                    <a:p>
                      <a:r>
                        <a:rPr kumimoji="1" lang="ja-JP" altLang="en-US" dirty="0" smtClean="0"/>
                        <a:t>実行順序</a:t>
                      </a:r>
                      <a:endParaRPr kumimoji="1" lang="ja-JP" altLang="en-US" dirty="0"/>
                    </a:p>
                  </a:txBody>
                  <a:tcPr/>
                </a:tc>
                <a:tc>
                  <a:txBody>
                    <a:bodyPr/>
                    <a:lstStyle/>
                    <a:p>
                      <a:r>
                        <a:rPr kumimoji="1" lang="ja-JP" altLang="en-US" dirty="0" smtClean="0"/>
                        <a:t>オブジェクト</a:t>
                      </a:r>
                      <a:endParaRPr kumimoji="1" lang="ja-JP" altLang="en-US" dirty="0"/>
                    </a:p>
                  </a:txBody>
                  <a:tcPr/>
                </a:tc>
              </a:tr>
              <a:tr h="370840">
                <a:tc>
                  <a:txBody>
                    <a:bodyPr/>
                    <a:lstStyle/>
                    <a:p>
                      <a:r>
                        <a:rPr kumimoji="1" lang="en-US" altLang="ja-JP" dirty="0" smtClean="0">
                          <a:solidFill>
                            <a:schemeClr val="tx1"/>
                          </a:solidFill>
                        </a:rPr>
                        <a:t>1</a:t>
                      </a:r>
                      <a:endParaRPr kumimoji="1" lang="ja-JP" altLang="en-US" dirty="0">
                        <a:solidFill>
                          <a:schemeClr val="tx1"/>
                        </a:solidFill>
                      </a:endParaRPr>
                    </a:p>
                  </a:txBody>
                  <a:tcPr/>
                </a:tc>
                <a:tc>
                  <a:txBody>
                    <a:bodyPr/>
                    <a:lstStyle/>
                    <a:p>
                      <a:r>
                        <a:rPr kumimoji="1" lang="en-US" altLang="ja-JP" dirty="0" smtClean="0">
                          <a:solidFill>
                            <a:srgbClr val="FF0066"/>
                          </a:solidFill>
                        </a:rPr>
                        <a:t>MethodA#L.10</a:t>
                      </a:r>
                      <a:endParaRPr kumimoji="1" lang="ja-JP" altLang="en-US" dirty="0">
                        <a:solidFill>
                          <a:srgbClr val="FF0066"/>
                        </a:solidFill>
                      </a:endParaRPr>
                    </a:p>
                  </a:txBody>
                  <a:tcPr/>
                </a:tc>
              </a:tr>
              <a:tr h="370840">
                <a:tc>
                  <a:txBody>
                    <a:bodyPr/>
                    <a:lstStyle/>
                    <a:p>
                      <a:r>
                        <a:rPr kumimoji="1" lang="en-US" altLang="ja-JP" dirty="0" smtClean="0">
                          <a:solidFill>
                            <a:schemeClr val="tx1"/>
                          </a:solidFill>
                        </a:rPr>
                        <a:t>2</a:t>
                      </a:r>
                      <a:endParaRPr kumimoji="1" lang="ja-JP" altLang="en-US" dirty="0">
                        <a:solidFill>
                          <a:schemeClr val="tx1"/>
                        </a:solidFill>
                      </a:endParaRPr>
                    </a:p>
                  </a:txBody>
                  <a:tcPr/>
                </a:tc>
                <a:tc>
                  <a:txBody>
                    <a:bodyPr/>
                    <a:lstStyle/>
                    <a:p>
                      <a:r>
                        <a:rPr kumimoji="1" lang="en-US" altLang="ja-JP" dirty="0" smtClean="0">
                          <a:solidFill>
                            <a:srgbClr val="EB5B03"/>
                          </a:solidFill>
                        </a:rPr>
                        <a:t>MethodB#L.20</a:t>
                      </a:r>
                      <a:endParaRPr kumimoji="1" lang="ja-JP" altLang="en-US" dirty="0">
                        <a:solidFill>
                          <a:srgbClr val="EB5B03"/>
                        </a:solidFill>
                      </a:endParaRPr>
                    </a:p>
                  </a:txBody>
                  <a:tcPr/>
                </a:tc>
              </a:tr>
              <a:tr h="370840">
                <a:tc>
                  <a:txBody>
                    <a:bodyPr/>
                    <a:lstStyle/>
                    <a:p>
                      <a:r>
                        <a:rPr kumimoji="1" lang="en-US" altLang="ja-JP" dirty="0" smtClean="0">
                          <a:solidFill>
                            <a:schemeClr val="tx1"/>
                          </a:solidFill>
                        </a:rPr>
                        <a:t>3</a:t>
                      </a:r>
                      <a:endParaRPr kumimoji="1" lang="ja-JP" altLang="en-US" dirty="0">
                        <a:solidFill>
                          <a:schemeClr val="tx1"/>
                        </a:solidFill>
                      </a:endParaRPr>
                    </a:p>
                  </a:txBody>
                  <a:tcPr/>
                </a:tc>
                <a:tc>
                  <a:txBody>
                    <a:bodyPr/>
                    <a:lstStyle/>
                    <a:p>
                      <a:r>
                        <a:rPr kumimoji="1" lang="en-US" altLang="ja-JP" dirty="0" smtClean="0">
                          <a:solidFill>
                            <a:srgbClr val="EB5B03"/>
                          </a:solidFill>
                        </a:rPr>
                        <a:t>MethodB#L.20</a:t>
                      </a:r>
                      <a:endParaRPr kumimoji="1" lang="ja-JP" altLang="en-US" dirty="0">
                        <a:solidFill>
                          <a:srgbClr val="EB5B03"/>
                        </a:solidFill>
                      </a:endParaRPr>
                    </a:p>
                  </a:txBody>
                  <a:tcPr/>
                </a:tc>
              </a:tr>
              <a:tr h="370840">
                <a:tc>
                  <a:txBody>
                    <a:bodyPr/>
                    <a:lstStyle/>
                    <a:p>
                      <a:r>
                        <a:rPr kumimoji="1" lang="en-US" altLang="ja-JP" dirty="0" smtClean="0">
                          <a:solidFill>
                            <a:schemeClr val="tx1"/>
                          </a:solidFill>
                        </a:rPr>
                        <a:t>4</a:t>
                      </a:r>
                      <a:endParaRPr kumimoji="1" lang="ja-JP" altLang="en-US" dirty="0">
                        <a:solidFill>
                          <a:schemeClr val="tx1"/>
                        </a:solidFill>
                      </a:endParaRPr>
                    </a:p>
                  </a:txBody>
                  <a:tcPr/>
                </a:tc>
                <a:tc>
                  <a:txBody>
                    <a:bodyPr/>
                    <a:lstStyle/>
                    <a:p>
                      <a:r>
                        <a:rPr kumimoji="1" lang="en-US" altLang="ja-JP" dirty="0" smtClean="0">
                          <a:solidFill>
                            <a:srgbClr val="0070C0"/>
                          </a:solidFill>
                        </a:rPr>
                        <a:t>MethodE#L.40</a:t>
                      </a:r>
                      <a:endParaRPr kumimoji="1" lang="ja-JP" altLang="en-US" dirty="0">
                        <a:solidFill>
                          <a:srgbClr val="0070C0"/>
                        </a:solidFill>
                      </a:endParaRPr>
                    </a:p>
                  </a:txBody>
                  <a:tcPr/>
                </a:tc>
              </a:tr>
            </a:tbl>
          </a:graphicData>
        </a:graphic>
      </p:graphicFrame>
      <p:grpSp>
        <p:nvGrpSpPr>
          <p:cNvPr id="112" name="グループ化 111"/>
          <p:cNvGrpSpPr/>
          <p:nvPr/>
        </p:nvGrpSpPr>
        <p:grpSpPr>
          <a:xfrm>
            <a:off x="7402397" y="1268760"/>
            <a:ext cx="1346067" cy="4504825"/>
            <a:chOff x="7114365" y="920151"/>
            <a:chExt cx="1346067" cy="4504825"/>
          </a:xfrm>
        </p:grpSpPr>
        <p:grpSp>
          <p:nvGrpSpPr>
            <p:cNvPr id="4" name="グループ化 3"/>
            <p:cNvGrpSpPr/>
            <p:nvPr/>
          </p:nvGrpSpPr>
          <p:grpSpPr>
            <a:xfrm>
              <a:off x="7114365" y="920151"/>
              <a:ext cx="1346067" cy="4504825"/>
              <a:chOff x="6868574" y="44624"/>
              <a:chExt cx="1447842" cy="4845430"/>
            </a:xfrm>
          </p:grpSpPr>
          <p:sp>
            <p:nvSpPr>
              <p:cNvPr id="5" name="正方形/長方形 4"/>
              <p:cNvSpPr/>
              <p:nvPr/>
            </p:nvSpPr>
            <p:spPr bwMode="auto">
              <a:xfrm>
                <a:off x="6868574" y="692695"/>
                <a:ext cx="1447842" cy="936105"/>
              </a:xfrm>
              <a:prstGeom prst="rect">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FF0066"/>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FF0066"/>
                    </a:solidFill>
                    <a:latin typeface="Times New Roman" pitchFamily="18" charset="0"/>
                    <a:ea typeface="ＭＳ Ｐゴシック" pitchFamily="50" charset="-128"/>
                  </a:rPr>
                  <a:t>MethodA</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FF0066"/>
                    </a:solidFill>
                    <a:effectLst/>
                    <a:latin typeface="Times New Roman" pitchFamily="18" charset="0"/>
                    <a:ea typeface="ＭＳ Ｐゴシック" pitchFamily="50" charset="-128"/>
                  </a:rPr>
                  <a:t>L.10</a:t>
                </a:r>
                <a:endParaRPr kumimoji="0" lang="ja-JP" altLang="en-US" b="0" i="0" u="none" strike="noStrike" cap="none" normalizeH="0" baseline="0" dirty="0" smtClean="0">
                  <a:ln>
                    <a:noFill/>
                  </a:ln>
                  <a:solidFill>
                    <a:srgbClr val="FF0066"/>
                  </a:solidFill>
                  <a:effectLst/>
                  <a:latin typeface="Times New Roman" pitchFamily="18" charset="0"/>
                  <a:ea typeface="ＭＳ Ｐゴシック" pitchFamily="50" charset="-128"/>
                </a:endParaRPr>
              </a:p>
            </p:txBody>
          </p:sp>
          <p:sp>
            <p:nvSpPr>
              <p:cNvPr id="6" name="円/楕円 5"/>
              <p:cNvSpPr/>
              <p:nvPr/>
            </p:nvSpPr>
            <p:spPr bwMode="auto">
              <a:xfrm>
                <a:off x="7448479" y="44624"/>
                <a:ext cx="288032" cy="288032"/>
              </a:xfrm>
              <a:prstGeom prst="ellips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 name="正方形/長方形 6"/>
              <p:cNvSpPr/>
              <p:nvPr/>
            </p:nvSpPr>
            <p:spPr bwMode="auto">
              <a:xfrm>
                <a:off x="6868574" y="1988840"/>
                <a:ext cx="1447842" cy="936105"/>
              </a:xfrm>
              <a:prstGeom prst="rect">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EB5B03"/>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EB5B03"/>
                    </a:solidFill>
                    <a:latin typeface="Times New Roman" pitchFamily="18" charset="0"/>
                    <a:ea typeface="ＭＳ Ｐゴシック" pitchFamily="50" charset="-128"/>
                  </a:rPr>
                  <a:t>MethodB</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EB5B03"/>
                    </a:solidFill>
                    <a:effectLst/>
                    <a:latin typeface="Times New Roman" pitchFamily="18" charset="0"/>
                    <a:ea typeface="ＭＳ Ｐゴシック" pitchFamily="50" charset="-128"/>
                  </a:rPr>
                  <a:t>L.20</a:t>
                </a:r>
                <a:endParaRPr kumimoji="0" lang="ja-JP" altLang="en-US" b="0" i="0" u="none" strike="noStrike" cap="none" normalizeH="0" baseline="0" dirty="0" smtClean="0">
                  <a:ln>
                    <a:noFill/>
                  </a:ln>
                  <a:solidFill>
                    <a:srgbClr val="EB5B03"/>
                  </a:solidFill>
                  <a:effectLst/>
                  <a:latin typeface="Times New Roman" pitchFamily="18" charset="0"/>
                  <a:ea typeface="ＭＳ Ｐゴシック" pitchFamily="50" charset="-128"/>
                </a:endParaRPr>
              </a:p>
            </p:txBody>
          </p:sp>
          <p:sp>
            <p:nvSpPr>
              <p:cNvPr id="9" name="正方形/長方形 8"/>
              <p:cNvSpPr/>
              <p:nvPr/>
            </p:nvSpPr>
            <p:spPr bwMode="auto">
              <a:xfrm>
                <a:off x="6868574" y="3285334"/>
                <a:ext cx="1447842" cy="936105"/>
              </a:xfrm>
              <a:prstGeom prst="rect">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0070C0"/>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0070C0"/>
                    </a:solidFill>
                    <a:latin typeface="Times New Roman" pitchFamily="18" charset="0"/>
                    <a:ea typeface="ＭＳ Ｐゴシック" pitchFamily="50" charset="-128"/>
                  </a:rPr>
                  <a:t>MethodE</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0070C0"/>
                    </a:solidFill>
                    <a:effectLst/>
                    <a:latin typeface="Times New Roman" pitchFamily="18" charset="0"/>
                    <a:ea typeface="ＭＳ Ｐゴシック" pitchFamily="50" charset="-128"/>
                  </a:rPr>
                  <a:t>L.40</a:t>
                </a:r>
                <a:endParaRPr kumimoji="0" lang="ja-JP" altLang="en-US" b="0" i="0" u="none" strike="noStrike" cap="none" normalizeH="0" baseline="0" dirty="0" smtClean="0">
                  <a:ln>
                    <a:noFill/>
                  </a:ln>
                  <a:solidFill>
                    <a:srgbClr val="0070C0"/>
                  </a:solidFill>
                  <a:effectLst/>
                  <a:latin typeface="Times New Roman" pitchFamily="18" charset="0"/>
                  <a:ea typeface="ＭＳ Ｐゴシック" pitchFamily="50" charset="-128"/>
                </a:endParaRPr>
              </a:p>
            </p:txBody>
          </p:sp>
          <p:grpSp>
            <p:nvGrpSpPr>
              <p:cNvPr id="10" name="グループ化 9"/>
              <p:cNvGrpSpPr/>
              <p:nvPr/>
            </p:nvGrpSpPr>
            <p:grpSpPr>
              <a:xfrm>
                <a:off x="7448479" y="4602024"/>
                <a:ext cx="288032" cy="288030"/>
                <a:chOff x="7448479" y="4674032"/>
                <a:chExt cx="288032" cy="288030"/>
              </a:xfrm>
            </p:grpSpPr>
            <p:sp>
              <p:nvSpPr>
                <p:cNvPr id="16" name="円/楕円 15"/>
                <p:cNvSpPr/>
                <p:nvPr/>
              </p:nvSpPr>
              <p:spPr bwMode="auto">
                <a:xfrm>
                  <a:off x="7448479" y="4674032"/>
                  <a:ext cx="288032" cy="288030"/>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7" name="円/楕円 16"/>
                <p:cNvSpPr>
                  <a:spLocks noChangeAspect="1"/>
                </p:cNvSpPr>
                <p:nvPr/>
              </p:nvSpPr>
              <p:spPr bwMode="auto">
                <a:xfrm>
                  <a:off x="7484484" y="4715974"/>
                  <a:ext cx="204143" cy="204143"/>
                </a:xfrm>
                <a:prstGeom prst="ellips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cxnSp>
            <p:nvCxnSpPr>
              <p:cNvPr id="11" name="直線矢印コネクタ 10"/>
              <p:cNvCxnSpPr>
                <a:stCxn id="6" idx="4"/>
                <a:endCxn id="5" idx="0"/>
              </p:cNvCxnSpPr>
              <p:nvPr/>
            </p:nvCxnSpPr>
            <p:spPr bwMode="auto">
              <a:xfrm>
                <a:off x="7592495" y="332656"/>
                <a:ext cx="0" cy="36003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2" name="直線矢印コネクタ 11"/>
              <p:cNvCxnSpPr>
                <a:stCxn id="5" idx="2"/>
                <a:endCxn id="7" idx="0"/>
              </p:cNvCxnSpPr>
              <p:nvPr/>
            </p:nvCxnSpPr>
            <p:spPr bwMode="auto">
              <a:xfrm>
                <a:off x="7592495" y="1628800"/>
                <a:ext cx="0" cy="36004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3" name="直線矢印コネクタ 12"/>
              <p:cNvCxnSpPr>
                <a:stCxn id="7" idx="2"/>
              </p:cNvCxnSpPr>
              <p:nvPr/>
            </p:nvCxnSpPr>
            <p:spPr bwMode="auto">
              <a:xfrm>
                <a:off x="7592495" y="2924945"/>
                <a:ext cx="0" cy="36003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5" name="直線矢印コネクタ 14"/>
              <p:cNvCxnSpPr>
                <a:stCxn id="9" idx="2"/>
              </p:cNvCxnSpPr>
              <p:nvPr/>
            </p:nvCxnSpPr>
            <p:spPr bwMode="auto">
              <a:xfrm>
                <a:off x="7592496" y="4221439"/>
                <a:ext cx="0" cy="36003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cxnSp>
          <p:nvCxnSpPr>
            <p:cNvPr id="96" name="曲線コネクタ 95"/>
            <p:cNvCxnSpPr>
              <a:stCxn id="7" idx="2"/>
              <a:endCxn id="7" idx="1"/>
            </p:cNvCxnSpPr>
            <p:nvPr/>
          </p:nvCxnSpPr>
          <p:spPr bwMode="auto">
            <a:xfrm rot="5400000" flipH="1">
              <a:off x="7233306" y="3043910"/>
              <a:ext cx="435151" cy="673034"/>
            </a:xfrm>
            <a:prstGeom prst="curvedConnector4">
              <a:avLst>
                <a:gd name="adj1" fmla="val -52533"/>
                <a:gd name="adj2" fmla="val 258347"/>
              </a:avLst>
            </a:prstGeom>
            <a:solidFill>
              <a:schemeClr val="accent2"/>
            </a:solidFill>
            <a:ln w="12700" cap="flat" cmpd="sng" algn="ctr">
              <a:solidFill>
                <a:schemeClr val="tx1"/>
              </a:solidFill>
              <a:prstDash val="solid"/>
              <a:round/>
              <a:headEnd type="none" w="med" len="med"/>
              <a:tailEnd type="arrow"/>
            </a:ln>
            <a:effectLst/>
          </p:spPr>
        </p:cxnSp>
      </p:grpSp>
      <p:sp>
        <p:nvSpPr>
          <p:cNvPr id="113" name="正方形/長方形 112"/>
          <p:cNvSpPr/>
          <p:nvPr/>
        </p:nvSpPr>
        <p:spPr bwMode="auto">
          <a:xfrm>
            <a:off x="3131840" y="5241752"/>
            <a:ext cx="3912222" cy="750612"/>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11821240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r>
              <a:rPr lang="ja-JP" altLang="en-US" dirty="0"/>
              <a:t>オブジェクト指向プログラムにおけるデバッグの問題点</a:t>
            </a:r>
            <a:endParaRPr lang="en-US" altLang="ja-JP" dirty="0"/>
          </a:p>
          <a:p>
            <a:endParaRPr lang="en-US" altLang="ja-JP" dirty="0"/>
          </a:p>
          <a:p>
            <a:r>
              <a:rPr lang="ja-JP" altLang="en-US" dirty="0">
                <a:solidFill>
                  <a:schemeClr val="bg1">
                    <a:lumMod val="75000"/>
                  </a:schemeClr>
                </a:solidFill>
              </a:rPr>
              <a:t>オブジェクトの振舞い予測手法の詳細</a:t>
            </a:r>
            <a:endParaRPr lang="en-US" altLang="ja-JP" dirty="0">
              <a:solidFill>
                <a:schemeClr val="bg1">
                  <a:lumMod val="75000"/>
                </a:schemeClr>
              </a:solidFill>
            </a:endParaRPr>
          </a:p>
          <a:p>
            <a:endParaRPr lang="en-US" altLang="ja-JP" dirty="0">
              <a:solidFill>
                <a:schemeClr val="bg1">
                  <a:lumMod val="75000"/>
                </a:schemeClr>
              </a:solidFill>
            </a:endParaRPr>
          </a:p>
          <a:p>
            <a:r>
              <a:rPr lang="ja-JP" altLang="en-US" dirty="0">
                <a:solidFill>
                  <a:schemeClr val="bg1">
                    <a:lumMod val="75000"/>
                  </a:schemeClr>
                </a:solidFill>
              </a:rPr>
              <a:t>予備実験の内容および結果</a:t>
            </a:r>
            <a:endParaRPr lang="en-US" altLang="ja-JP" dirty="0">
              <a:solidFill>
                <a:schemeClr val="bg1">
                  <a:lumMod val="75000"/>
                </a:schemeClr>
              </a:solidFill>
            </a:endParaRPr>
          </a:p>
          <a:p>
            <a:endParaRPr lang="en-US" altLang="ja-JP" dirty="0">
              <a:solidFill>
                <a:schemeClr val="bg1">
                  <a:lumMod val="75000"/>
                </a:schemeClr>
              </a:solidFill>
            </a:endParaRPr>
          </a:p>
          <a:p>
            <a:r>
              <a:rPr lang="ja-JP" altLang="en-US" dirty="0">
                <a:solidFill>
                  <a:schemeClr val="bg1">
                    <a:lumMod val="75000"/>
                  </a:schemeClr>
                </a:solidFill>
              </a:rPr>
              <a:t>今後の予定</a:t>
            </a:r>
          </a:p>
          <a:p>
            <a:endParaRPr kumimoji="1" lang="ja-JP" altLang="en-US" dirty="0"/>
          </a:p>
        </p:txBody>
      </p:sp>
    </p:spTree>
    <p:extLst>
      <p:ext uri="{BB962C8B-B14F-4D97-AF65-F5344CB8AC3E}">
        <p14:creationId xmlns:p14="http://schemas.microsoft.com/office/powerpoint/2010/main" val="21935930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正方形/長方形 51"/>
          <p:cNvSpPr/>
          <p:nvPr/>
        </p:nvSpPr>
        <p:spPr bwMode="auto">
          <a:xfrm>
            <a:off x="7452321" y="1459148"/>
            <a:ext cx="1512167" cy="3039848"/>
          </a:xfrm>
          <a:prstGeom prst="rect">
            <a:avLst/>
          </a:prstGeom>
          <a:solidFill>
            <a:schemeClr val="bg1">
              <a:lumMod val="85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en-US" altLang="ja-JP" dirty="0" smtClean="0"/>
              <a:t>DOPG</a:t>
            </a:r>
            <a:endParaRPr kumimoji="1" lang="ja-JP" altLang="en-US" dirty="0"/>
          </a:p>
        </p:txBody>
      </p:sp>
      <p:sp>
        <p:nvSpPr>
          <p:cNvPr id="3" name="コンテンツ プレースホルダー 2"/>
          <p:cNvSpPr>
            <a:spLocks noGrp="1"/>
          </p:cNvSpPr>
          <p:nvPr>
            <p:ph idx="1"/>
          </p:nvPr>
        </p:nvSpPr>
        <p:spPr>
          <a:xfrm>
            <a:off x="179388" y="1268413"/>
            <a:ext cx="5616748" cy="5040312"/>
          </a:xfrm>
        </p:spPr>
        <p:txBody>
          <a:bodyPr/>
          <a:lstStyle/>
          <a:p>
            <a:r>
              <a:rPr kumimoji="1" lang="ja-JP" altLang="en-US" dirty="0" smtClean="0"/>
              <a:t>メソッドの呼出しの中でさらにメソッド呼出しが行われた</a:t>
            </a:r>
            <a:r>
              <a:rPr kumimoji="1" lang="ja-JP" altLang="en-US" dirty="0" smtClean="0"/>
              <a:t>場合</a:t>
            </a:r>
            <a:endParaRPr kumimoji="1" lang="en-US" altLang="ja-JP" dirty="0" smtClean="0"/>
          </a:p>
        </p:txBody>
      </p:sp>
      <p:grpSp>
        <p:nvGrpSpPr>
          <p:cNvPr id="51" name="グループ化 50"/>
          <p:cNvGrpSpPr/>
          <p:nvPr/>
        </p:nvGrpSpPr>
        <p:grpSpPr>
          <a:xfrm>
            <a:off x="5473020" y="1459148"/>
            <a:ext cx="3419460" cy="3173741"/>
            <a:chOff x="4788024" y="1459148"/>
            <a:chExt cx="3419460" cy="3173741"/>
          </a:xfrm>
        </p:grpSpPr>
        <p:grpSp>
          <p:nvGrpSpPr>
            <p:cNvPr id="5" name="グループ化 4"/>
            <p:cNvGrpSpPr/>
            <p:nvPr/>
          </p:nvGrpSpPr>
          <p:grpSpPr>
            <a:xfrm>
              <a:off x="4788024" y="1459148"/>
              <a:ext cx="1346067" cy="3173741"/>
              <a:chOff x="6868574" y="1341119"/>
              <a:chExt cx="1447842" cy="3413708"/>
            </a:xfrm>
          </p:grpSpPr>
          <p:sp>
            <p:nvSpPr>
              <p:cNvPr id="6" name="正方形/長方形 5"/>
              <p:cNvSpPr/>
              <p:nvPr/>
            </p:nvSpPr>
            <p:spPr bwMode="auto">
              <a:xfrm>
                <a:off x="6868574" y="1989191"/>
                <a:ext cx="1447842" cy="936105"/>
              </a:xfrm>
              <a:prstGeom prst="rect">
                <a:avLst/>
              </a:prstGeom>
              <a:solidFill>
                <a:schemeClr val="bg1">
                  <a:lumMod val="95000"/>
                </a:schemeClr>
              </a:solid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FF0066"/>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FF0066"/>
                    </a:solidFill>
                    <a:latin typeface="Times New Roman" pitchFamily="18" charset="0"/>
                    <a:ea typeface="ＭＳ Ｐゴシック" pitchFamily="50" charset="-128"/>
                  </a:rPr>
                  <a:t>MethodA</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FF0066"/>
                    </a:solidFill>
                    <a:effectLst/>
                    <a:latin typeface="Times New Roman" pitchFamily="18" charset="0"/>
                    <a:ea typeface="ＭＳ Ｐゴシック" pitchFamily="50" charset="-128"/>
                  </a:rPr>
                  <a:t>L.10</a:t>
                </a:r>
                <a:endParaRPr kumimoji="0" lang="ja-JP" altLang="en-US" b="0" i="0" u="none" strike="noStrike" cap="none" normalizeH="0" baseline="0" dirty="0" smtClean="0">
                  <a:ln>
                    <a:noFill/>
                  </a:ln>
                  <a:solidFill>
                    <a:srgbClr val="FF0066"/>
                  </a:solidFill>
                  <a:effectLst/>
                  <a:latin typeface="Times New Roman" pitchFamily="18" charset="0"/>
                  <a:ea typeface="ＭＳ Ｐゴシック" pitchFamily="50" charset="-128"/>
                </a:endParaRPr>
              </a:p>
            </p:txBody>
          </p:sp>
          <p:sp>
            <p:nvSpPr>
              <p:cNvPr id="7" name="円/楕円 6"/>
              <p:cNvSpPr/>
              <p:nvPr/>
            </p:nvSpPr>
            <p:spPr bwMode="auto">
              <a:xfrm>
                <a:off x="7448479" y="1341119"/>
                <a:ext cx="288032" cy="288032"/>
              </a:xfrm>
              <a:prstGeom prst="ellips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正方形/長方形 8"/>
              <p:cNvSpPr/>
              <p:nvPr/>
            </p:nvSpPr>
            <p:spPr bwMode="auto">
              <a:xfrm>
                <a:off x="6868574" y="3284984"/>
                <a:ext cx="1447842" cy="936105"/>
              </a:xfrm>
              <a:prstGeom prst="rect">
                <a:avLst/>
              </a:prstGeom>
              <a:solidFill>
                <a:schemeClr val="bg1">
                  <a:lumMod val="95000"/>
                </a:schemeClr>
              </a:solid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FF0000"/>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FF0000"/>
                    </a:solidFill>
                    <a:latin typeface="Times New Roman" pitchFamily="18" charset="0"/>
                    <a:ea typeface="ＭＳ Ｐゴシック" pitchFamily="50" charset="-128"/>
                  </a:rPr>
                  <a:t>MethodA</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FF0000"/>
                    </a:solidFill>
                    <a:effectLst/>
                    <a:latin typeface="Times New Roman" pitchFamily="18" charset="0"/>
                    <a:ea typeface="ＭＳ Ｐゴシック" pitchFamily="50" charset="-128"/>
                  </a:rPr>
                  <a:t>L.20</a:t>
                </a:r>
                <a:endParaRPr kumimoji="0" lang="ja-JP" altLang="en-US" b="0" i="0" u="none" strike="noStrike" cap="none" normalizeH="0" baseline="0" dirty="0" smtClean="0">
                  <a:ln>
                    <a:noFill/>
                  </a:ln>
                  <a:solidFill>
                    <a:srgbClr val="FF0000"/>
                  </a:solidFill>
                  <a:effectLst/>
                  <a:latin typeface="Times New Roman" pitchFamily="18" charset="0"/>
                  <a:ea typeface="ＭＳ Ｐゴシック" pitchFamily="50" charset="-128"/>
                </a:endParaRPr>
              </a:p>
            </p:txBody>
          </p:sp>
          <p:grpSp>
            <p:nvGrpSpPr>
              <p:cNvPr id="11" name="グループ化 10"/>
              <p:cNvGrpSpPr/>
              <p:nvPr/>
            </p:nvGrpSpPr>
            <p:grpSpPr>
              <a:xfrm>
                <a:off x="7448479" y="4466795"/>
                <a:ext cx="288032" cy="288032"/>
                <a:chOff x="7448479" y="4538803"/>
                <a:chExt cx="288032" cy="288032"/>
              </a:xfrm>
            </p:grpSpPr>
            <p:sp>
              <p:nvSpPr>
                <p:cNvPr id="17" name="円/楕円 16"/>
                <p:cNvSpPr/>
                <p:nvPr/>
              </p:nvSpPr>
              <p:spPr bwMode="auto">
                <a:xfrm>
                  <a:off x="7448479" y="4538803"/>
                  <a:ext cx="288032" cy="288032"/>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8" name="円/楕円 17"/>
                <p:cNvSpPr>
                  <a:spLocks noChangeAspect="1"/>
                </p:cNvSpPr>
                <p:nvPr/>
              </p:nvSpPr>
              <p:spPr bwMode="auto">
                <a:xfrm>
                  <a:off x="7488194" y="4594478"/>
                  <a:ext cx="204143" cy="204143"/>
                </a:xfrm>
                <a:prstGeom prst="ellips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cxnSp>
            <p:nvCxnSpPr>
              <p:cNvPr id="12" name="直線矢印コネクタ 11"/>
              <p:cNvCxnSpPr>
                <a:stCxn id="7" idx="4"/>
                <a:endCxn id="6" idx="0"/>
              </p:cNvCxnSpPr>
              <p:nvPr/>
            </p:nvCxnSpPr>
            <p:spPr bwMode="auto">
              <a:xfrm>
                <a:off x="7592496" y="1629149"/>
                <a:ext cx="0" cy="36003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3" name="直線矢印コネクタ 12"/>
              <p:cNvCxnSpPr>
                <a:stCxn id="6" idx="2"/>
                <a:endCxn id="9" idx="0"/>
              </p:cNvCxnSpPr>
              <p:nvPr/>
            </p:nvCxnSpPr>
            <p:spPr bwMode="auto">
              <a:xfrm>
                <a:off x="7592496" y="2925296"/>
                <a:ext cx="0" cy="35968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6" name="直線矢印コネクタ 15"/>
              <p:cNvCxnSpPr>
                <a:stCxn id="9" idx="2"/>
                <a:endCxn id="17" idx="0"/>
              </p:cNvCxnSpPr>
              <p:nvPr/>
            </p:nvCxnSpPr>
            <p:spPr bwMode="auto">
              <a:xfrm>
                <a:off x="7592496" y="4221089"/>
                <a:ext cx="0" cy="24570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sp>
          <p:nvSpPr>
            <p:cNvPr id="19" name="正方形/長方形 18"/>
            <p:cNvSpPr/>
            <p:nvPr/>
          </p:nvSpPr>
          <p:spPr bwMode="auto">
            <a:xfrm>
              <a:off x="6861417" y="2721161"/>
              <a:ext cx="1346067" cy="870302"/>
            </a:xfrm>
            <a:prstGeom prst="rect">
              <a:avLst/>
            </a:prstGeom>
            <a:solidFill>
              <a:schemeClr val="bg1">
                <a:lumMod val="95000"/>
              </a:schemeClr>
            </a:solid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EB5B03"/>
                  </a:solidFill>
                  <a:latin typeface="Times New Roman" pitchFamily="18" charset="0"/>
                  <a:ea typeface="ＭＳ Ｐゴシック" pitchFamily="50" charset="-128"/>
                </a:rPr>
                <a:t>Call</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solidFill>
                    <a:srgbClr val="EB5B03"/>
                  </a:solidFill>
                  <a:latin typeface="Times New Roman" pitchFamily="18" charset="0"/>
                  <a:ea typeface="ＭＳ Ｐゴシック" pitchFamily="50" charset="-128"/>
                </a:rPr>
                <a:t>MethodB</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rgbClr val="EB5B03"/>
                  </a:solidFill>
                  <a:effectLst/>
                  <a:latin typeface="Times New Roman" pitchFamily="18" charset="0"/>
                  <a:ea typeface="ＭＳ Ｐゴシック" pitchFamily="50" charset="-128"/>
                </a:rPr>
                <a:t>L.20</a:t>
              </a:r>
              <a:endParaRPr kumimoji="0" lang="ja-JP" altLang="en-US" b="0" i="0" u="none" strike="noStrike" cap="none" normalizeH="0" baseline="0" dirty="0" smtClean="0">
                <a:ln>
                  <a:noFill/>
                </a:ln>
                <a:solidFill>
                  <a:srgbClr val="EB5B03"/>
                </a:solidFill>
                <a:effectLst/>
                <a:latin typeface="Times New Roman" pitchFamily="18" charset="0"/>
                <a:ea typeface="ＭＳ Ｐゴシック" pitchFamily="50" charset="-128"/>
              </a:endParaRPr>
            </a:p>
          </p:txBody>
        </p:sp>
        <p:sp>
          <p:nvSpPr>
            <p:cNvPr id="23" name="円/楕円 22"/>
            <p:cNvSpPr/>
            <p:nvPr/>
          </p:nvSpPr>
          <p:spPr bwMode="auto">
            <a:xfrm>
              <a:off x="7400559" y="2081095"/>
              <a:ext cx="267785" cy="267785"/>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4" name="円/楕円 23"/>
            <p:cNvSpPr/>
            <p:nvPr/>
          </p:nvSpPr>
          <p:spPr bwMode="auto">
            <a:xfrm>
              <a:off x="7400559" y="3933056"/>
              <a:ext cx="267785" cy="267785"/>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26" name="直線矢印コネクタ 25"/>
            <p:cNvCxnSpPr>
              <a:stCxn id="23" idx="4"/>
              <a:endCxn id="19" idx="0"/>
            </p:cNvCxnSpPr>
            <p:nvPr/>
          </p:nvCxnSpPr>
          <p:spPr bwMode="auto">
            <a:xfrm flipH="1">
              <a:off x="7534451" y="2348880"/>
              <a:ext cx="1" cy="372281"/>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29" name="直線矢印コネクタ 28"/>
            <p:cNvCxnSpPr>
              <a:stCxn id="19" idx="2"/>
              <a:endCxn id="24" idx="0"/>
            </p:cNvCxnSpPr>
            <p:nvPr/>
          </p:nvCxnSpPr>
          <p:spPr bwMode="auto">
            <a:xfrm>
              <a:off x="7534451" y="3591463"/>
              <a:ext cx="1" cy="341593"/>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33" name="直線矢印コネクタ 32"/>
            <p:cNvCxnSpPr>
              <a:endCxn id="23" idx="0"/>
            </p:cNvCxnSpPr>
            <p:nvPr/>
          </p:nvCxnSpPr>
          <p:spPr bwMode="auto">
            <a:xfrm flipV="1">
              <a:off x="6134091" y="2081095"/>
              <a:ext cx="1400361" cy="267785"/>
            </a:xfrm>
            <a:prstGeom prst="curvedConnector4">
              <a:avLst>
                <a:gd name="adj1" fmla="val 14096"/>
                <a:gd name="adj2" fmla="val 344932"/>
              </a:avLst>
            </a:prstGeom>
            <a:solidFill>
              <a:schemeClr val="accent2"/>
            </a:solidFill>
            <a:ln w="9525" cap="flat" cmpd="sng" algn="ctr">
              <a:solidFill>
                <a:schemeClr val="tx1"/>
              </a:solidFill>
              <a:prstDash val="solid"/>
              <a:round/>
              <a:headEnd type="none" w="med" len="med"/>
              <a:tailEnd type="arrow"/>
            </a:ln>
            <a:effectLst/>
          </p:spPr>
        </p:cxnSp>
        <p:cxnSp>
          <p:nvCxnSpPr>
            <p:cNvPr id="36" name="直線矢印コネクタ 35"/>
            <p:cNvCxnSpPr>
              <a:stCxn id="24" idx="4"/>
              <a:endCxn id="6" idx="3"/>
            </p:cNvCxnSpPr>
            <p:nvPr/>
          </p:nvCxnSpPr>
          <p:spPr bwMode="auto">
            <a:xfrm rot="5400000" flipH="1">
              <a:off x="5982259" y="2648648"/>
              <a:ext cx="1704026" cy="1400361"/>
            </a:xfrm>
            <a:prstGeom prst="curvedConnector4">
              <a:avLst>
                <a:gd name="adj1" fmla="val -13415"/>
                <a:gd name="adj2" fmla="val 54781"/>
              </a:avLst>
            </a:prstGeom>
            <a:solidFill>
              <a:schemeClr val="accent2"/>
            </a:solidFill>
            <a:ln w="9525" cap="flat" cmpd="sng" algn="ctr">
              <a:solidFill>
                <a:schemeClr val="tx1"/>
              </a:solidFill>
              <a:prstDash val="solid"/>
              <a:round/>
              <a:headEnd type="none" w="med" len="med"/>
              <a:tailEnd type="arrow"/>
            </a:ln>
            <a:effectLst/>
          </p:spPr>
        </p:cxnSp>
        <p:cxnSp>
          <p:nvCxnSpPr>
            <p:cNvPr id="39" name="直線矢印コネクタ 38"/>
            <p:cNvCxnSpPr>
              <a:stCxn id="9" idx="3"/>
              <a:endCxn id="23" idx="2"/>
            </p:cNvCxnSpPr>
            <p:nvPr/>
          </p:nvCxnSpPr>
          <p:spPr bwMode="auto">
            <a:xfrm flipV="1">
              <a:off x="6134091" y="2214988"/>
              <a:ext cx="1266468" cy="1486532"/>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41" name="直線矢印コネクタ 40"/>
            <p:cNvCxnSpPr>
              <a:stCxn id="24" idx="2"/>
              <a:endCxn id="9" idx="3"/>
            </p:cNvCxnSpPr>
            <p:nvPr/>
          </p:nvCxnSpPr>
          <p:spPr bwMode="auto">
            <a:xfrm flipH="1" flipV="1">
              <a:off x="6134091" y="3701520"/>
              <a:ext cx="1266468" cy="36542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sp>
        <p:nvSpPr>
          <p:cNvPr id="53" name="テキスト ボックス 52"/>
          <p:cNvSpPr txBox="1"/>
          <p:nvPr/>
        </p:nvSpPr>
        <p:spPr>
          <a:xfrm>
            <a:off x="7540828" y="1556792"/>
            <a:ext cx="1351652" cy="369332"/>
          </a:xfrm>
          <a:prstGeom prst="rect">
            <a:avLst/>
          </a:prstGeom>
          <a:noFill/>
          <a:ln>
            <a:solidFill>
              <a:schemeClr val="tx1"/>
            </a:solidFill>
          </a:ln>
        </p:spPr>
        <p:txBody>
          <a:bodyPr wrap="none" rtlCol="0">
            <a:spAutoFit/>
          </a:bodyPr>
          <a:lstStyle/>
          <a:p>
            <a:r>
              <a:rPr kumimoji="1" lang="en-US" altLang="ja-JP" dirty="0" smtClean="0"/>
              <a:t>in MethodA</a:t>
            </a:r>
            <a:endParaRPr kumimoji="1" lang="ja-JP" altLang="en-US" dirty="0"/>
          </a:p>
        </p:txBody>
      </p:sp>
      <p:sp>
        <p:nvSpPr>
          <p:cNvPr id="4" name="テキスト ボックス 3"/>
          <p:cNvSpPr txBox="1"/>
          <p:nvPr/>
        </p:nvSpPr>
        <p:spPr>
          <a:xfrm>
            <a:off x="167955" y="4797152"/>
            <a:ext cx="7284366" cy="646331"/>
          </a:xfrm>
          <a:prstGeom prst="rect">
            <a:avLst/>
          </a:prstGeom>
          <a:noFill/>
          <a:ln w="28575">
            <a:solidFill>
              <a:schemeClr val="tx1"/>
            </a:solidFill>
          </a:ln>
        </p:spPr>
        <p:txBody>
          <a:bodyPr wrap="none" rtlCol="0">
            <a:spAutoFit/>
          </a:bodyPr>
          <a:lstStyle/>
          <a:p>
            <a:r>
              <a:rPr lang="ja-JP" altLang="en-US" dirty="0" smtClean="0"/>
              <a:t>オートマトンに変換せず，</a:t>
            </a:r>
            <a:r>
              <a:rPr lang="en-US" altLang="ja-JP" dirty="0" smtClean="0"/>
              <a:t>DOPG</a:t>
            </a:r>
            <a:r>
              <a:rPr lang="ja-JP" altLang="en-US" dirty="0" smtClean="0"/>
              <a:t>のままオブジェクトの動作を追う場合，</a:t>
            </a:r>
            <a:endParaRPr lang="en-US" altLang="ja-JP" dirty="0" smtClean="0"/>
          </a:p>
          <a:p>
            <a:r>
              <a:rPr kumimoji="1" lang="ja-JP" altLang="en-US" dirty="0" smtClean="0"/>
              <a:t>各オブジェクトのメソッドの呼出し元のノードをスタックによって記憶する必要がある</a:t>
            </a:r>
            <a:endParaRPr kumimoji="1" lang="ja-JP" altLang="en-US" dirty="0"/>
          </a:p>
        </p:txBody>
      </p:sp>
    </p:spTree>
    <p:extLst>
      <p:ext uri="{BB962C8B-B14F-4D97-AF65-F5344CB8AC3E}">
        <p14:creationId xmlns:p14="http://schemas.microsoft.com/office/powerpoint/2010/main" val="8544697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Trace-Predict</a:t>
            </a:r>
            <a:r>
              <a:rPr lang="ja-JP" altLang="en-US" dirty="0"/>
              <a:t>計算</a:t>
            </a:r>
            <a:endParaRPr kumimoji="1" lang="ja-JP" altLang="en-US" dirty="0"/>
          </a:p>
        </p:txBody>
      </p:sp>
      <p:sp>
        <p:nvSpPr>
          <p:cNvPr id="3" name="コンテンツ プレースホルダー 2"/>
          <p:cNvSpPr>
            <a:spLocks noGrp="1"/>
          </p:cNvSpPr>
          <p:nvPr>
            <p:ph idx="1"/>
          </p:nvPr>
        </p:nvSpPr>
        <p:spPr>
          <a:xfrm>
            <a:off x="179388" y="1268413"/>
            <a:ext cx="5644624" cy="5040312"/>
          </a:xfrm>
        </p:spPr>
        <p:txBody>
          <a:bodyPr/>
          <a:lstStyle/>
          <a:p>
            <a:pPr lvl="1"/>
            <a:r>
              <a:rPr kumimoji="1" lang="ja-JP" altLang="en-US" sz="2400" dirty="0" smtClean="0"/>
              <a:t>クラスごとに生存オートマトン木を作成</a:t>
            </a:r>
            <a:endParaRPr kumimoji="1" lang="ja-JP" altLang="en-US" sz="2400" dirty="0"/>
          </a:p>
        </p:txBody>
      </p:sp>
      <p:sp>
        <p:nvSpPr>
          <p:cNvPr id="4" name="円/楕円 3"/>
          <p:cNvSpPr/>
          <p:nvPr/>
        </p:nvSpPr>
        <p:spPr bwMode="auto">
          <a:xfrm>
            <a:off x="6600803" y="1700808"/>
            <a:ext cx="534420" cy="53442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dirty="0">
                <a:latin typeface="Times New Roman" pitchFamily="18" charset="0"/>
                <a:ea typeface="ＭＳ Ｐゴシック" pitchFamily="50" charset="-128"/>
              </a:rPr>
              <a:t>2</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 name="円/楕円 4"/>
          <p:cNvSpPr/>
          <p:nvPr/>
        </p:nvSpPr>
        <p:spPr bwMode="auto">
          <a:xfrm>
            <a:off x="6600803" y="3140968"/>
            <a:ext cx="534420" cy="53442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2</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6" name="円/楕円 5"/>
          <p:cNvSpPr/>
          <p:nvPr/>
        </p:nvSpPr>
        <p:spPr bwMode="auto">
          <a:xfrm>
            <a:off x="5724128" y="4437112"/>
            <a:ext cx="534420" cy="53442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1</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 name="円/楕円 6"/>
          <p:cNvSpPr/>
          <p:nvPr/>
        </p:nvSpPr>
        <p:spPr bwMode="auto">
          <a:xfrm>
            <a:off x="7524328" y="4478756"/>
            <a:ext cx="534420" cy="53442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dirty="0">
                <a:latin typeface="Times New Roman" pitchFamily="18" charset="0"/>
                <a:ea typeface="ＭＳ Ｐゴシック" pitchFamily="50" charset="-128"/>
              </a:rPr>
              <a:t>1</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9" name="直線矢印コネクタ 8"/>
          <p:cNvCxnSpPr>
            <a:stCxn id="4" idx="4"/>
            <a:endCxn id="5" idx="0"/>
          </p:cNvCxnSpPr>
          <p:nvPr/>
        </p:nvCxnSpPr>
        <p:spPr bwMode="auto">
          <a:xfrm>
            <a:off x="6868013" y="2235228"/>
            <a:ext cx="0" cy="90574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2" name="直線矢印コネクタ 11"/>
          <p:cNvCxnSpPr>
            <a:stCxn id="5" idx="3"/>
            <a:endCxn id="6" idx="0"/>
          </p:cNvCxnSpPr>
          <p:nvPr/>
        </p:nvCxnSpPr>
        <p:spPr bwMode="auto">
          <a:xfrm flipH="1">
            <a:off x="5991338" y="3597124"/>
            <a:ext cx="687729" cy="83998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4" name="直線矢印コネクタ 13"/>
          <p:cNvCxnSpPr>
            <a:stCxn id="5" idx="5"/>
            <a:endCxn id="7" idx="0"/>
          </p:cNvCxnSpPr>
          <p:nvPr/>
        </p:nvCxnSpPr>
        <p:spPr bwMode="auto">
          <a:xfrm>
            <a:off x="7056959" y="3597124"/>
            <a:ext cx="734579" cy="881632"/>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6" name="テキスト ボックス 15"/>
          <p:cNvSpPr txBox="1"/>
          <p:nvPr/>
        </p:nvSpPr>
        <p:spPr>
          <a:xfrm>
            <a:off x="6950752" y="2364932"/>
            <a:ext cx="1107996" cy="646331"/>
          </a:xfrm>
          <a:prstGeom prst="rect">
            <a:avLst/>
          </a:prstGeom>
          <a:noFill/>
          <a:ln>
            <a:noFill/>
          </a:ln>
        </p:spPr>
        <p:txBody>
          <a:bodyPr wrap="none" rtlCol="0">
            <a:spAutoFit/>
          </a:bodyPr>
          <a:lstStyle/>
          <a:p>
            <a:pPr algn="ctr"/>
            <a:r>
              <a:rPr kumimoji="1" lang="en-US" altLang="ja-JP" dirty="0" smtClean="0">
                <a:solidFill>
                  <a:srgbClr val="FF0066"/>
                </a:solidFill>
              </a:rPr>
              <a:t>MethodA</a:t>
            </a:r>
          </a:p>
          <a:p>
            <a:pPr algn="ctr"/>
            <a:r>
              <a:rPr lang="en-US" altLang="ja-JP" dirty="0" smtClean="0">
                <a:solidFill>
                  <a:srgbClr val="FF0066"/>
                </a:solidFill>
              </a:rPr>
              <a:t>L.10</a:t>
            </a:r>
            <a:endParaRPr kumimoji="1" lang="ja-JP" altLang="en-US" dirty="0">
              <a:solidFill>
                <a:srgbClr val="FF0066"/>
              </a:solidFill>
            </a:endParaRPr>
          </a:p>
        </p:txBody>
      </p:sp>
      <p:sp>
        <p:nvSpPr>
          <p:cNvPr id="17" name="テキスト ボックス 16"/>
          <p:cNvSpPr txBox="1"/>
          <p:nvPr/>
        </p:nvSpPr>
        <p:spPr>
          <a:xfrm>
            <a:off x="5270014" y="3564277"/>
            <a:ext cx="1107996" cy="646331"/>
          </a:xfrm>
          <a:prstGeom prst="rect">
            <a:avLst/>
          </a:prstGeom>
          <a:noFill/>
        </p:spPr>
        <p:txBody>
          <a:bodyPr wrap="none" rtlCol="0">
            <a:spAutoFit/>
          </a:bodyPr>
          <a:lstStyle/>
          <a:p>
            <a:pPr algn="ctr"/>
            <a:r>
              <a:rPr kumimoji="1" lang="en-US" altLang="ja-JP" dirty="0" smtClean="0">
                <a:solidFill>
                  <a:srgbClr val="EB5B03"/>
                </a:solidFill>
              </a:rPr>
              <a:t>MethodB</a:t>
            </a:r>
          </a:p>
          <a:p>
            <a:pPr algn="ctr"/>
            <a:r>
              <a:rPr lang="en-US" altLang="ja-JP" dirty="0" smtClean="0">
                <a:solidFill>
                  <a:srgbClr val="EB5B03"/>
                </a:solidFill>
              </a:rPr>
              <a:t>L.20</a:t>
            </a:r>
            <a:endParaRPr kumimoji="1" lang="ja-JP" altLang="en-US" dirty="0">
              <a:solidFill>
                <a:srgbClr val="EB5B03"/>
              </a:solidFill>
            </a:endParaRPr>
          </a:p>
        </p:txBody>
      </p:sp>
      <p:sp>
        <p:nvSpPr>
          <p:cNvPr id="18" name="テキスト ボックス 17"/>
          <p:cNvSpPr txBox="1"/>
          <p:nvPr/>
        </p:nvSpPr>
        <p:spPr>
          <a:xfrm>
            <a:off x="7424248" y="3564278"/>
            <a:ext cx="1120820" cy="646331"/>
          </a:xfrm>
          <a:prstGeom prst="rect">
            <a:avLst/>
          </a:prstGeom>
          <a:noFill/>
        </p:spPr>
        <p:txBody>
          <a:bodyPr wrap="none" rtlCol="0">
            <a:spAutoFit/>
          </a:bodyPr>
          <a:lstStyle/>
          <a:p>
            <a:pPr algn="ctr"/>
            <a:r>
              <a:rPr kumimoji="1" lang="en-US" altLang="ja-JP" dirty="0" smtClean="0">
                <a:solidFill>
                  <a:srgbClr val="16D1EA"/>
                </a:solidFill>
              </a:rPr>
              <a:t>MethodC</a:t>
            </a:r>
          </a:p>
          <a:p>
            <a:pPr algn="ctr"/>
            <a:r>
              <a:rPr lang="en-US" altLang="ja-JP" dirty="0" smtClean="0">
                <a:solidFill>
                  <a:srgbClr val="16D1EA"/>
                </a:solidFill>
              </a:rPr>
              <a:t>L.22</a:t>
            </a:r>
            <a:endParaRPr kumimoji="1" lang="ja-JP" altLang="en-US" dirty="0">
              <a:solidFill>
                <a:srgbClr val="16D1EA"/>
              </a:solidFill>
            </a:endParaRPr>
          </a:p>
        </p:txBody>
      </p:sp>
      <p:grpSp>
        <p:nvGrpSpPr>
          <p:cNvPr id="21" name="グループ化 20"/>
          <p:cNvGrpSpPr/>
          <p:nvPr/>
        </p:nvGrpSpPr>
        <p:grpSpPr>
          <a:xfrm>
            <a:off x="4007608" y="5186521"/>
            <a:ext cx="4097597" cy="1203305"/>
            <a:chOff x="4007608" y="5186521"/>
            <a:chExt cx="4097597" cy="1203305"/>
          </a:xfrm>
        </p:grpSpPr>
        <p:sp>
          <p:nvSpPr>
            <p:cNvPr id="19" name="テキスト ボックス 18"/>
            <p:cNvSpPr txBox="1"/>
            <p:nvPr/>
          </p:nvSpPr>
          <p:spPr>
            <a:xfrm>
              <a:off x="4123115" y="5186521"/>
              <a:ext cx="1680140" cy="338554"/>
            </a:xfrm>
            <a:prstGeom prst="rect">
              <a:avLst/>
            </a:prstGeom>
            <a:noFill/>
          </p:spPr>
          <p:txBody>
            <a:bodyPr wrap="none" rtlCol="0">
              <a:spAutoFit/>
            </a:bodyPr>
            <a:lstStyle/>
            <a:p>
              <a:r>
                <a:rPr lang="en-US" altLang="ja-JP" sz="1600" b="1" dirty="0" smtClean="0"/>
                <a:t>Trace = </a:t>
              </a:r>
              <a:r>
                <a:rPr lang="ja-JP" altLang="en-US" sz="1600" b="1" dirty="0" smtClean="0"/>
                <a:t>葉の深さ</a:t>
              </a:r>
              <a:endParaRPr kumimoji="1" lang="ja-JP" altLang="en-US" sz="1600" b="1" dirty="0"/>
            </a:p>
          </p:txBody>
        </p:sp>
        <p:sp>
          <p:nvSpPr>
            <p:cNvPr id="20" name="テキスト ボックス 19"/>
            <p:cNvSpPr txBox="1"/>
            <p:nvPr/>
          </p:nvSpPr>
          <p:spPr>
            <a:xfrm>
              <a:off x="4007608" y="5558829"/>
              <a:ext cx="4097597" cy="830997"/>
            </a:xfrm>
            <a:prstGeom prst="rect">
              <a:avLst/>
            </a:prstGeom>
            <a:noFill/>
          </p:spPr>
          <p:txBody>
            <a:bodyPr wrap="none" rtlCol="0">
              <a:spAutoFit/>
            </a:bodyPr>
            <a:lstStyle/>
            <a:p>
              <a:r>
                <a:rPr kumimoji="1" lang="en-US" altLang="ja-JP" sz="1600" b="1" dirty="0" smtClean="0"/>
                <a:t>predict = </a:t>
              </a:r>
              <a:r>
                <a:rPr kumimoji="1" lang="ja-JP" altLang="en-US" sz="1600" b="1" dirty="0" smtClean="0"/>
                <a:t>根から葉までのメソッド呼出し列を</a:t>
              </a:r>
              <a:endParaRPr kumimoji="1" lang="en-US" altLang="ja-JP" sz="1600" b="1" dirty="0" smtClean="0"/>
            </a:p>
            <a:p>
              <a:r>
                <a:rPr lang="en-US" altLang="ja-JP" sz="1600" b="1" dirty="0"/>
                <a:t>	</a:t>
              </a:r>
              <a:r>
                <a:rPr kumimoji="1" lang="ja-JP" altLang="en-US" sz="1600" b="1" dirty="0" smtClean="0"/>
                <a:t>入力された後の状態から受理状態</a:t>
              </a:r>
              <a:r>
                <a:rPr lang="ja-JP" altLang="en-US" sz="1600" b="1" dirty="0" smtClean="0"/>
                <a:t>に</a:t>
              </a:r>
              <a:endParaRPr lang="en-US" altLang="ja-JP" sz="1600" b="1" dirty="0" smtClean="0"/>
            </a:p>
            <a:p>
              <a:r>
                <a:rPr lang="en-US" altLang="ja-JP" sz="1600" b="1" dirty="0"/>
                <a:t>	</a:t>
              </a:r>
              <a:r>
                <a:rPr lang="ja-JP" altLang="en-US" sz="1600" b="1" dirty="0" smtClean="0"/>
                <a:t>到達するまでの最小遷移数</a:t>
              </a:r>
              <a:endParaRPr kumimoji="1" lang="ja-JP" altLang="en-US" sz="1600" b="1" dirty="0"/>
            </a:p>
          </p:txBody>
        </p:sp>
      </p:grpSp>
      <p:sp>
        <p:nvSpPr>
          <p:cNvPr id="22" name="テキスト ボックス 21"/>
          <p:cNvSpPr txBox="1"/>
          <p:nvPr/>
        </p:nvSpPr>
        <p:spPr>
          <a:xfrm>
            <a:off x="4108105" y="2179037"/>
            <a:ext cx="2113079" cy="646331"/>
          </a:xfrm>
          <a:prstGeom prst="rect">
            <a:avLst/>
          </a:prstGeom>
          <a:noFill/>
          <a:ln>
            <a:solidFill>
              <a:schemeClr val="tx1"/>
            </a:solidFill>
          </a:ln>
        </p:spPr>
        <p:txBody>
          <a:bodyPr wrap="none" rtlCol="0">
            <a:spAutoFit/>
          </a:bodyPr>
          <a:lstStyle/>
          <a:p>
            <a:r>
              <a:rPr kumimoji="1" lang="ja-JP" altLang="en-US" b="1" dirty="0" smtClean="0"/>
              <a:t>各頂点の数値は</a:t>
            </a:r>
            <a:endParaRPr kumimoji="1" lang="en-US" altLang="ja-JP" b="1" dirty="0" smtClean="0"/>
          </a:p>
          <a:p>
            <a:r>
              <a:rPr kumimoji="1" lang="ja-JP" altLang="en-US" b="1" dirty="0" smtClean="0"/>
              <a:t>候補オートマトンの数</a:t>
            </a:r>
            <a:endParaRPr kumimoji="1" lang="ja-JP" altLang="en-US" b="1" dirty="0"/>
          </a:p>
        </p:txBody>
      </p:sp>
      <p:grpSp>
        <p:nvGrpSpPr>
          <p:cNvPr id="35" name="グループ化 34"/>
          <p:cNvGrpSpPr/>
          <p:nvPr/>
        </p:nvGrpSpPr>
        <p:grpSpPr>
          <a:xfrm>
            <a:off x="628891" y="1922265"/>
            <a:ext cx="2338834" cy="4001864"/>
            <a:chOff x="6188625" y="1380645"/>
            <a:chExt cx="2775863" cy="4749641"/>
          </a:xfrm>
        </p:grpSpPr>
        <p:grpSp>
          <p:nvGrpSpPr>
            <p:cNvPr id="36" name="グループ化 35"/>
            <p:cNvGrpSpPr/>
            <p:nvPr/>
          </p:nvGrpSpPr>
          <p:grpSpPr>
            <a:xfrm>
              <a:off x="6188625" y="1380645"/>
              <a:ext cx="1335703" cy="4749641"/>
              <a:chOff x="7452320" y="188640"/>
              <a:chExt cx="1680769" cy="5976664"/>
            </a:xfrm>
          </p:grpSpPr>
          <p:sp>
            <p:nvSpPr>
              <p:cNvPr id="53" name="円/楕円 52"/>
              <p:cNvSpPr/>
              <p:nvPr/>
            </p:nvSpPr>
            <p:spPr bwMode="auto">
              <a:xfrm>
                <a:off x="7452320" y="1772816"/>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4" name="円/楕円 53"/>
              <p:cNvSpPr/>
              <p:nvPr/>
            </p:nvSpPr>
            <p:spPr bwMode="auto">
              <a:xfrm>
                <a:off x="7452320" y="2996952"/>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5" name="円/楕円 54"/>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6" name="円/楕円 55"/>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7" name="直線矢印コネクタ 56"/>
              <p:cNvCxnSpPr>
                <a:stCxn id="53" idx="4"/>
                <a:endCxn id="54"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58" name="直線矢印コネクタ 57"/>
              <p:cNvCxnSpPr>
                <a:stCxn id="54" idx="4"/>
                <a:endCxn id="55"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59" name="直線矢印コネクタ 58"/>
              <p:cNvCxnSpPr>
                <a:stCxn id="55" idx="4"/>
                <a:endCxn id="56"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60" name="円/楕円 59"/>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1" name="円/楕円 60"/>
              <p:cNvSpPr/>
              <p:nvPr/>
            </p:nvSpPr>
            <p:spPr bwMode="auto">
              <a:xfrm>
                <a:off x="7452320" y="6206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2" name="直線矢印コネクタ 61"/>
              <p:cNvCxnSpPr>
                <a:stCxn id="61" idx="4"/>
                <a:endCxn id="53"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63" name="テキスト ボックス 62"/>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64" name="テキスト ボックス 63"/>
              <p:cNvSpPr txBox="1"/>
              <p:nvPr/>
            </p:nvSpPr>
            <p:spPr>
              <a:xfrm>
                <a:off x="7740351" y="2492896"/>
                <a:ext cx="1376802" cy="803134"/>
              </a:xfrm>
              <a:prstGeom prst="rect">
                <a:avLst/>
              </a:prstGeom>
              <a:noFill/>
            </p:spPr>
            <p:txBody>
              <a:bodyPr wrap="none" rtlCol="0">
                <a:spAutoFit/>
              </a:bodyPr>
              <a:lstStyle/>
              <a:p>
                <a:pPr algn="ctr"/>
                <a:r>
                  <a:rPr lang="en-US" altLang="ja-JP" dirty="0" smtClean="0">
                    <a:solidFill>
                      <a:srgbClr val="EB5B03"/>
                    </a:solidFill>
                  </a:rPr>
                  <a:t>MethodB</a:t>
                </a:r>
              </a:p>
              <a:p>
                <a:pPr algn="ctr"/>
                <a:r>
                  <a:rPr kumimoji="1" lang="en-US" altLang="ja-JP" dirty="0" smtClean="0">
                    <a:solidFill>
                      <a:srgbClr val="EB5B03"/>
                    </a:solidFill>
                  </a:rPr>
                  <a:t>L.20</a:t>
                </a:r>
                <a:endParaRPr kumimoji="1" lang="ja-JP" altLang="en-US" dirty="0">
                  <a:solidFill>
                    <a:srgbClr val="EB5B03"/>
                  </a:solidFill>
                </a:endParaRPr>
              </a:p>
            </p:txBody>
          </p:sp>
          <p:sp>
            <p:nvSpPr>
              <p:cNvPr id="65" name="テキスト ボックス 64"/>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66" name="テキスト ボックス 65"/>
              <p:cNvSpPr txBox="1"/>
              <p:nvPr/>
            </p:nvSpPr>
            <p:spPr>
              <a:xfrm>
                <a:off x="7740352" y="4941168"/>
                <a:ext cx="1376802" cy="803134"/>
              </a:xfrm>
              <a:prstGeom prst="rect">
                <a:avLst/>
              </a:prstGeom>
              <a:noFill/>
            </p:spPr>
            <p:txBody>
              <a:bodyPr wrap="none" rtlCol="0">
                <a:spAutoFit/>
              </a:bodyPr>
              <a:lstStyle/>
              <a:p>
                <a:pPr algn="ctr"/>
                <a:r>
                  <a:rPr lang="en-US" altLang="ja-JP" dirty="0" smtClean="0">
                    <a:solidFill>
                      <a:srgbClr val="0070C0"/>
                    </a:solidFill>
                  </a:rPr>
                  <a:t>MethodE</a:t>
                </a:r>
              </a:p>
              <a:p>
                <a:pPr algn="ctr"/>
                <a:r>
                  <a:rPr kumimoji="1" lang="en-US" altLang="ja-JP" dirty="0" smtClean="0">
                    <a:solidFill>
                      <a:srgbClr val="0070C0"/>
                    </a:solidFill>
                  </a:rPr>
                  <a:t>L.40</a:t>
                </a:r>
                <a:endParaRPr kumimoji="1" lang="ja-JP" altLang="en-US" dirty="0">
                  <a:solidFill>
                    <a:srgbClr val="0070C0"/>
                  </a:solidFill>
                </a:endParaRPr>
              </a:p>
            </p:txBody>
          </p:sp>
          <p:cxnSp>
            <p:nvCxnSpPr>
              <p:cNvPr id="67" name="直線矢印コネクタ 66"/>
              <p:cNvCxnSpPr>
                <a:endCxn id="61"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grpSp>
          <p:nvGrpSpPr>
            <p:cNvPr id="37" name="グループ化 36"/>
            <p:cNvGrpSpPr/>
            <p:nvPr/>
          </p:nvGrpSpPr>
          <p:grpSpPr>
            <a:xfrm>
              <a:off x="7628785" y="1380645"/>
              <a:ext cx="1335703" cy="4749641"/>
              <a:chOff x="7452320" y="188640"/>
              <a:chExt cx="1680769" cy="5976664"/>
            </a:xfrm>
          </p:grpSpPr>
          <p:sp>
            <p:nvSpPr>
              <p:cNvPr id="38" name="円/楕円 37"/>
              <p:cNvSpPr/>
              <p:nvPr/>
            </p:nvSpPr>
            <p:spPr bwMode="auto">
              <a:xfrm>
                <a:off x="7452320" y="1772816"/>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9" name="円/楕円 38"/>
              <p:cNvSpPr/>
              <p:nvPr/>
            </p:nvSpPr>
            <p:spPr bwMode="auto">
              <a:xfrm>
                <a:off x="7452320" y="2996952"/>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円/楕円 39"/>
              <p:cNvSpPr/>
              <p:nvPr/>
            </p:nvSpPr>
            <p:spPr bwMode="auto">
              <a:xfrm>
                <a:off x="7452320" y="42210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1" name="円/楕円 40"/>
              <p:cNvSpPr/>
              <p:nvPr/>
            </p:nvSpPr>
            <p:spPr bwMode="auto">
              <a:xfrm>
                <a:off x="7452320" y="5445224"/>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2" name="直線矢印コネクタ 41"/>
              <p:cNvCxnSpPr>
                <a:stCxn id="38" idx="4"/>
                <a:endCxn id="39" idx="0"/>
              </p:cNvCxnSpPr>
              <p:nvPr/>
            </p:nvCxnSpPr>
            <p:spPr bwMode="auto">
              <a:xfrm>
                <a:off x="7812360" y="2492896"/>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43" name="直線矢印コネクタ 42"/>
              <p:cNvCxnSpPr>
                <a:stCxn id="39" idx="4"/>
                <a:endCxn id="40" idx="0"/>
              </p:cNvCxnSpPr>
              <p:nvPr/>
            </p:nvCxnSpPr>
            <p:spPr bwMode="auto">
              <a:xfrm>
                <a:off x="7812360" y="3717032"/>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44" name="直線矢印コネクタ 43"/>
              <p:cNvCxnSpPr>
                <a:stCxn id="40" idx="4"/>
                <a:endCxn id="41" idx="0"/>
              </p:cNvCxnSpPr>
              <p:nvPr/>
            </p:nvCxnSpPr>
            <p:spPr bwMode="auto">
              <a:xfrm>
                <a:off x="7812360" y="4941168"/>
                <a:ext cx="0" cy="50405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45" name="円/楕円 44"/>
              <p:cNvSpPr/>
              <p:nvPr/>
            </p:nvSpPr>
            <p:spPr bwMode="auto">
              <a:xfrm>
                <a:off x="7528520" y="5521424"/>
                <a:ext cx="567680" cy="5676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6" name="円/楕円 45"/>
              <p:cNvSpPr/>
              <p:nvPr/>
            </p:nvSpPr>
            <p:spPr bwMode="auto">
              <a:xfrm>
                <a:off x="7452320" y="620688"/>
                <a:ext cx="720080" cy="720080"/>
              </a:xfrm>
              <a:prstGeom prst="ellipse">
                <a:avLst/>
              </a:prstGeom>
              <a:solidFill>
                <a:schemeClr val="bg1">
                  <a:lumMod val="9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7" name="直線矢印コネクタ 46"/>
              <p:cNvCxnSpPr>
                <a:stCxn id="46" idx="4"/>
                <a:endCxn id="38" idx="0"/>
              </p:cNvCxnSpPr>
              <p:nvPr/>
            </p:nvCxnSpPr>
            <p:spPr bwMode="auto">
              <a:xfrm>
                <a:off x="7812360" y="1340768"/>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48" name="テキスト ボックス 47"/>
              <p:cNvSpPr txBox="1"/>
              <p:nvPr/>
            </p:nvSpPr>
            <p:spPr>
              <a:xfrm>
                <a:off x="7740352" y="1268760"/>
                <a:ext cx="1376802" cy="803134"/>
              </a:xfrm>
              <a:prstGeom prst="rect">
                <a:avLst/>
              </a:prstGeom>
              <a:noFill/>
            </p:spPr>
            <p:txBody>
              <a:bodyPr wrap="none" rtlCol="0">
                <a:spAutoFit/>
              </a:bodyPr>
              <a:lstStyle/>
              <a:p>
                <a:pPr algn="ctr"/>
                <a:r>
                  <a:rPr kumimoji="1" lang="en-US" altLang="ja-JP" dirty="0" smtClean="0">
                    <a:solidFill>
                      <a:srgbClr val="FF0066"/>
                    </a:solidFill>
                  </a:rPr>
                  <a:t>MethodA</a:t>
                </a:r>
                <a:endParaRPr lang="en-US" altLang="ja-JP" dirty="0">
                  <a:solidFill>
                    <a:srgbClr val="FF0066"/>
                  </a:solidFill>
                </a:endParaRPr>
              </a:p>
              <a:p>
                <a:pPr algn="ctr"/>
                <a:r>
                  <a:rPr lang="en-US" altLang="ja-JP" dirty="0" smtClean="0">
                    <a:solidFill>
                      <a:srgbClr val="FF0066"/>
                    </a:solidFill>
                  </a:rPr>
                  <a:t>L.10</a:t>
                </a:r>
                <a:endParaRPr kumimoji="1" lang="en-US" altLang="ja-JP" dirty="0" smtClean="0">
                  <a:solidFill>
                    <a:srgbClr val="FF0066"/>
                  </a:solidFill>
                </a:endParaRPr>
              </a:p>
            </p:txBody>
          </p:sp>
          <p:sp>
            <p:nvSpPr>
              <p:cNvPr id="49" name="テキスト ボックス 48"/>
              <p:cNvSpPr txBox="1"/>
              <p:nvPr/>
            </p:nvSpPr>
            <p:spPr>
              <a:xfrm>
                <a:off x="7753137" y="2492896"/>
                <a:ext cx="1351232" cy="779199"/>
              </a:xfrm>
              <a:prstGeom prst="rect">
                <a:avLst/>
              </a:prstGeom>
              <a:noFill/>
            </p:spPr>
            <p:txBody>
              <a:bodyPr wrap="none" rtlCol="0">
                <a:spAutoFit/>
              </a:bodyPr>
              <a:lstStyle/>
              <a:p>
                <a:pPr algn="ctr"/>
                <a:r>
                  <a:rPr lang="en-US" altLang="ja-JP" dirty="0" smtClean="0">
                    <a:solidFill>
                      <a:srgbClr val="16D1EA"/>
                    </a:solidFill>
                  </a:rPr>
                  <a:t>MethodC</a:t>
                </a:r>
              </a:p>
              <a:p>
                <a:pPr algn="ctr"/>
                <a:r>
                  <a:rPr kumimoji="1" lang="en-US" altLang="ja-JP" dirty="0" smtClean="0">
                    <a:solidFill>
                      <a:srgbClr val="16D1EA"/>
                    </a:solidFill>
                  </a:rPr>
                  <a:t>L.22</a:t>
                </a:r>
                <a:endParaRPr kumimoji="1" lang="ja-JP" altLang="en-US" dirty="0">
                  <a:solidFill>
                    <a:srgbClr val="16D1EA"/>
                  </a:solidFill>
                </a:endParaRPr>
              </a:p>
            </p:txBody>
          </p:sp>
          <p:sp>
            <p:nvSpPr>
              <p:cNvPr id="50" name="テキスト ボックス 49"/>
              <p:cNvSpPr txBox="1"/>
              <p:nvPr/>
            </p:nvSpPr>
            <p:spPr>
              <a:xfrm>
                <a:off x="7740352" y="3717032"/>
                <a:ext cx="1392737" cy="803134"/>
              </a:xfrm>
              <a:prstGeom prst="rect">
                <a:avLst/>
              </a:prstGeom>
              <a:noFill/>
            </p:spPr>
            <p:txBody>
              <a:bodyPr wrap="none" rtlCol="0">
                <a:spAutoFit/>
              </a:bodyPr>
              <a:lstStyle/>
              <a:p>
                <a:pPr algn="ctr"/>
                <a:r>
                  <a:rPr kumimoji="1" lang="en-US" altLang="ja-JP" dirty="0" smtClean="0">
                    <a:solidFill>
                      <a:srgbClr val="00B050"/>
                    </a:solidFill>
                  </a:rPr>
                  <a:t>MethodD</a:t>
                </a:r>
              </a:p>
              <a:p>
                <a:pPr algn="ctr"/>
                <a:r>
                  <a:rPr lang="en-US" altLang="ja-JP" dirty="0" smtClean="0">
                    <a:solidFill>
                      <a:srgbClr val="00B050"/>
                    </a:solidFill>
                  </a:rPr>
                  <a:t>L.30</a:t>
                </a:r>
                <a:endParaRPr kumimoji="1" lang="ja-JP" altLang="en-US" dirty="0">
                  <a:solidFill>
                    <a:srgbClr val="00B050"/>
                  </a:solidFill>
                </a:endParaRPr>
              </a:p>
            </p:txBody>
          </p:sp>
          <p:sp>
            <p:nvSpPr>
              <p:cNvPr id="51" name="テキスト ボックス 50"/>
              <p:cNvSpPr txBox="1"/>
              <p:nvPr/>
            </p:nvSpPr>
            <p:spPr>
              <a:xfrm>
                <a:off x="7739702" y="4941168"/>
                <a:ext cx="1378100" cy="813304"/>
              </a:xfrm>
              <a:prstGeom prst="rect">
                <a:avLst/>
              </a:prstGeom>
              <a:noFill/>
            </p:spPr>
            <p:txBody>
              <a:bodyPr wrap="none" rtlCol="0">
                <a:spAutoFit/>
              </a:bodyPr>
              <a:lstStyle/>
              <a:p>
                <a:pPr algn="ctr"/>
                <a:r>
                  <a:rPr lang="en-US" altLang="ja-JP" dirty="0" smtClean="0">
                    <a:solidFill>
                      <a:srgbClr val="7030A0"/>
                    </a:solidFill>
                  </a:rPr>
                  <a:t>MethodF</a:t>
                </a:r>
              </a:p>
              <a:p>
                <a:pPr algn="ctr"/>
                <a:r>
                  <a:rPr kumimoji="1" lang="en-US" altLang="ja-JP" dirty="0" smtClean="0">
                    <a:solidFill>
                      <a:srgbClr val="7030A0"/>
                    </a:solidFill>
                  </a:rPr>
                  <a:t>L.50</a:t>
                </a:r>
                <a:endParaRPr kumimoji="1" lang="ja-JP" altLang="en-US" dirty="0">
                  <a:solidFill>
                    <a:srgbClr val="7030A0"/>
                  </a:solidFill>
                </a:endParaRPr>
              </a:p>
            </p:txBody>
          </p:sp>
          <p:cxnSp>
            <p:nvCxnSpPr>
              <p:cNvPr id="52" name="直線矢印コネクタ 51"/>
              <p:cNvCxnSpPr>
                <a:endCxn id="46" idx="0"/>
              </p:cNvCxnSpPr>
              <p:nvPr/>
            </p:nvCxnSpPr>
            <p:spPr bwMode="auto">
              <a:xfrm>
                <a:off x="7812360" y="188640"/>
                <a:ext cx="0" cy="432048"/>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grpSp>
      <p:sp>
        <p:nvSpPr>
          <p:cNvPr id="68" name="右矢印 67"/>
          <p:cNvSpPr/>
          <p:nvPr/>
        </p:nvSpPr>
        <p:spPr bwMode="auto">
          <a:xfrm>
            <a:off x="3563888" y="3243794"/>
            <a:ext cx="1296144" cy="1481350"/>
          </a:xfrm>
          <a:prstGeom prst="rightArrow">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2387742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背景</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プログラムにバグがあるとき開発者はプログラムの動作を観察しバグの原因を調査する</a:t>
            </a:r>
            <a:endParaRPr lang="en-US" altLang="ja-JP" dirty="0"/>
          </a:p>
          <a:p>
            <a:r>
              <a:rPr kumimoji="1" lang="ja-JP" altLang="en-US" dirty="0" smtClean="0"/>
              <a:t>デバッガは開発者がプログラムの動作を理解するために重要なツールの１つ</a:t>
            </a:r>
            <a:endParaRPr kumimoji="1" lang="en-US" altLang="ja-JP" dirty="0" smtClean="0"/>
          </a:p>
          <a:p>
            <a:pPr lvl="1"/>
            <a:r>
              <a:rPr kumimoji="1" lang="ja-JP" altLang="en-US" dirty="0" smtClean="0"/>
              <a:t>プログラムの動作を詳細に調査するための機能を提供</a:t>
            </a:r>
            <a:endParaRPr kumimoji="1" lang="en-US" altLang="ja-JP" dirty="0" smtClean="0"/>
          </a:p>
          <a:p>
            <a:pPr lvl="2"/>
            <a:r>
              <a:rPr lang="ja-JP" altLang="en-US" dirty="0" smtClean="0"/>
              <a:t>ブレイクポイントを使用してプログラムを停止</a:t>
            </a:r>
            <a:endParaRPr lang="en-US" altLang="ja-JP" dirty="0" smtClean="0"/>
          </a:p>
          <a:p>
            <a:pPr lvl="2"/>
            <a:r>
              <a:rPr kumimoji="1" lang="ja-JP" altLang="en-US" dirty="0" smtClean="0"/>
              <a:t>ステップ</a:t>
            </a:r>
            <a:r>
              <a:rPr lang="ja-JP" altLang="en-US" dirty="0"/>
              <a:t>実行</a:t>
            </a:r>
            <a:r>
              <a:rPr lang="ja-JP" altLang="en-US" dirty="0" smtClean="0"/>
              <a:t>を使用してプログラムの</a:t>
            </a:r>
            <a:r>
              <a:rPr lang="ja-JP" altLang="en-US" dirty="0"/>
              <a:t>動作</a:t>
            </a:r>
            <a:r>
              <a:rPr lang="ja-JP" altLang="en-US" dirty="0" smtClean="0"/>
              <a:t>の調査</a:t>
            </a:r>
            <a:endParaRPr lang="en-US" altLang="ja-JP" dirty="0" smtClean="0"/>
          </a:p>
          <a:p>
            <a:pPr lvl="1"/>
            <a:r>
              <a:rPr kumimoji="1" lang="ja-JP" altLang="en-US" dirty="0" smtClean="0"/>
              <a:t>オブジェクト指向プログラムとの相性が良くない</a:t>
            </a:r>
            <a:endParaRPr kumimoji="1" lang="en-US" altLang="ja-JP" dirty="0" smtClean="0"/>
          </a:p>
          <a:p>
            <a:pPr lvl="2"/>
            <a:r>
              <a:rPr lang="ja-JP" altLang="en-US" dirty="0" smtClean="0"/>
              <a:t>デバッガがプログラム文単位で動作するため</a:t>
            </a:r>
            <a:endParaRPr kumimoji="1" lang="en-US" altLang="ja-JP" dirty="0" smtClean="0"/>
          </a:p>
          <a:p>
            <a:pPr lvl="2"/>
            <a:endParaRPr kumimoji="1" lang="ja-JP" altLang="en-US" dirty="0"/>
          </a:p>
        </p:txBody>
      </p:sp>
    </p:spTree>
    <p:extLst>
      <p:ext uri="{BB962C8B-B14F-4D97-AF65-F5344CB8AC3E}">
        <p14:creationId xmlns:p14="http://schemas.microsoft.com/office/powerpoint/2010/main" val="2582142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問題点</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オブジェクト指向プログラムは多数のオブジェクトの機能を実行して動作する</a:t>
            </a:r>
            <a:endParaRPr lang="en-US" altLang="ja-JP" dirty="0" smtClean="0"/>
          </a:p>
          <a:p>
            <a:pPr lvl="1"/>
            <a:r>
              <a:rPr lang="ja-JP" altLang="en-US" dirty="0" smtClean="0"/>
              <a:t>同じプログラム文でもオブジェクトの状態によって異なる動作を行う場合がある</a:t>
            </a:r>
            <a:endParaRPr lang="en-US" altLang="ja-JP" dirty="0" smtClean="0"/>
          </a:p>
          <a:p>
            <a:pPr lvl="1"/>
            <a:endParaRPr kumimoji="1" lang="en-US" altLang="ja-JP" dirty="0"/>
          </a:p>
          <a:p>
            <a:r>
              <a:rPr lang="ja-JP" altLang="en-US" dirty="0" smtClean="0"/>
              <a:t>ブレイクポイントではオブジェクトを区別できない</a:t>
            </a:r>
            <a:endParaRPr lang="en-US" altLang="ja-JP" dirty="0" smtClean="0"/>
          </a:p>
          <a:p>
            <a:pPr lvl="1"/>
            <a:r>
              <a:rPr lang="ja-JP" altLang="en-US" dirty="0" smtClean="0"/>
              <a:t>興味のないオブジェクトについてもプログラムを停止する</a:t>
            </a:r>
            <a:endParaRPr lang="en-US" altLang="ja-JP" dirty="0" smtClean="0"/>
          </a:p>
          <a:p>
            <a:r>
              <a:rPr lang="ja-JP" altLang="en-US" dirty="0" smtClean="0"/>
              <a:t>オブジェクトの判別には実行を進める必要がある</a:t>
            </a:r>
            <a:endParaRPr lang="en-US" altLang="ja-JP" dirty="0" smtClean="0"/>
          </a:p>
          <a:p>
            <a:pPr lvl="1"/>
            <a:r>
              <a:rPr lang="ja-JP" altLang="en-US" dirty="0" smtClean="0"/>
              <a:t>調査したいプログラム文を通過してしまう</a:t>
            </a:r>
            <a:endParaRPr lang="en-US" altLang="ja-JP" dirty="0" smtClean="0"/>
          </a:p>
          <a:p>
            <a:pPr lvl="1"/>
            <a:endParaRPr lang="en-US" altLang="ja-JP" dirty="0" smtClean="0"/>
          </a:p>
        </p:txBody>
      </p:sp>
      <p:sp>
        <p:nvSpPr>
          <p:cNvPr id="4" name="下矢印 3"/>
          <p:cNvSpPr/>
          <p:nvPr/>
        </p:nvSpPr>
        <p:spPr bwMode="auto">
          <a:xfrm>
            <a:off x="3635896" y="3212976"/>
            <a:ext cx="1800200" cy="504056"/>
          </a:xfrm>
          <a:prstGeom prst="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1226309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オブジェクトの判別</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特定の動作をする</a:t>
            </a:r>
            <a:r>
              <a:rPr kumimoji="1" lang="ja-JP" altLang="en-US" dirty="0" smtClean="0"/>
              <a:t>オブジェクトが関わる実行のみを詳細に調査したい</a:t>
            </a:r>
            <a:endParaRPr kumimoji="1" lang="ja-JP" altLang="en-US" dirty="0"/>
          </a:p>
        </p:txBody>
      </p:sp>
      <p:grpSp>
        <p:nvGrpSpPr>
          <p:cNvPr id="6" name="グループ化 5"/>
          <p:cNvGrpSpPr/>
          <p:nvPr/>
        </p:nvGrpSpPr>
        <p:grpSpPr>
          <a:xfrm>
            <a:off x="611560" y="2492896"/>
            <a:ext cx="6192688" cy="3416320"/>
            <a:chOff x="611560" y="2492896"/>
            <a:chExt cx="6192688" cy="3416320"/>
          </a:xfrm>
        </p:grpSpPr>
        <p:sp>
          <p:nvSpPr>
            <p:cNvPr id="49" name="テキスト ボックス 48"/>
            <p:cNvSpPr txBox="1"/>
            <p:nvPr/>
          </p:nvSpPr>
          <p:spPr>
            <a:xfrm>
              <a:off x="611560" y="2492896"/>
              <a:ext cx="6192688" cy="3416320"/>
            </a:xfrm>
            <a:prstGeom prst="rect">
              <a:avLst/>
            </a:prstGeom>
            <a:noFill/>
            <a:ln>
              <a:solidFill>
                <a:schemeClr val="tx1"/>
              </a:solidFill>
              <a:prstDash val="solid"/>
            </a:ln>
          </p:spPr>
          <p:txBody>
            <a:bodyPr wrap="square" rtlCol="0">
              <a:spAutoFit/>
            </a:bodyPr>
            <a:lstStyle/>
            <a:p>
              <a:r>
                <a:rPr kumimoji="1" lang="en-US" altLang="ja-JP" dirty="0" smtClean="0"/>
                <a:t>while(…){</a:t>
              </a:r>
            </a:p>
            <a:p>
              <a:r>
                <a:rPr lang="en-US" altLang="ja-JP" dirty="0"/>
                <a:t> </a:t>
              </a:r>
              <a:r>
                <a:rPr lang="en-US" altLang="ja-JP" dirty="0" smtClean="0"/>
                <a:t>   Object obj = </a:t>
              </a:r>
              <a:r>
                <a:rPr lang="en-US" altLang="ja-JP" dirty="0" err="1" smtClean="0"/>
                <a:t>getInstance</a:t>
              </a:r>
              <a:r>
                <a:rPr lang="en-US" altLang="ja-JP" dirty="0" smtClean="0"/>
                <a:t>(…);</a:t>
              </a:r>
            </a:p>
            <a:p>
              <a:endParaRPr lang="en-US" altLang="ja-JP" dirty="0" smtClean="0"/>
            </a:p>
            <a:p>
              <a:r>
                <a:rPr lang="en-US" altLang="ja-JP" dirty="0" smtClean="0"/>
                <a:t>    /* </a:t>
              </a:r>
              <a:r>
                <a:rPr lang="ja-JP" altLang="en-US" dirty="0" smtClean="0"/>
                <a:t>調査したいプログラム文 </a:t>
              </a:r>
              <a:r>
                <a:rPr lang="en-US" altLang="ja-JP" dirty="0" smtClean="0"/>
                <a:t>*/</a:t>
              </a:r>
            </a:p>
            <a:p>
              <a:r>
                <a:rPr lang="en-US" altLang="ja-JP" dirty="0" smtClean="0"/>
                <a:t>    …</a:t>
              </a:r>
              <a:endParaRPr lang="en-US" altLang="ja-JP" dirty="0"/>
            </a:p>
            <a:p>
              <a:r>
                <a:rPr lang="en-US" altLang="ja-JP" dirty="0" smtClean="0"/>
                <a:t>    /*                                   */</a:t>
              </a:r>
            </a:p>
            <a:p>
              <a:endParaRPr lang="en-US" altLang="ja-JP" dirty="0"/>
            </a:p>
            <a:p>
              <a:r>
                <a:rPr lang="en-US" altLang="ja-JP" dirty="0" smtClean="0"/>
                <a:t>    if(…){</a:t>
              </a:r>
            </a:p>
            <a:p>
              <a:r>
                <a:rPr lang="en-US" altLang="ja-JP" dirty="0"/>
                <a:t> </a:t>
              </a:r>
              <a:r>
                <a:rPr lang="en-US" altLang="ja-JP" dirty="0" smtClean="0"/>
                <a:t>       /* </a:t>
              </a:r>
              <a:r>
                <a:rPr lang="ja-JP" altLang="en-US" dirty="0" smtClean="0"/>
                <a:t>このメソッドが呼び出されるオブジェクトに興味がある </a:t>
              </a:r>
              <a:r>
                <a:rPr lang="en-US" altLang="ja-JP" dirty="0" smtClean="0"/>
                <a:t>*/</a:t>
              </a:r>
            </a:p>
            <a:p>
              <a:r>
                <a:rPr lang="en-US" altLang="ja-JP" dirty="0"/>
                <a:t> </a:t>
              </a:r>
              <a:r>
                <a:rPr lang="en-US" altLang="ja-JP" dirty="0" smtClean="0"/>
                <a:t>       </a:t>
              </a:r>
              <a:r>
                <a:rPr lang="en-US" altLang="ja-JP" dirty="0" err="1" smtClean="0"/>
                <a:t>obj.interest</a:t>
              </a:r>
              <a:r>
                <a:rPr lang="en-US" altLang="ja-JP" dirty="0" smtClean="0"/>
                <a:t>()</a:t>
              </a:r>
            </a:p>
            <a:p>
              <a:r>
                <a:rPr lang="en-US" altLang="ja-JP" dirty="0"/>
                <a:t> </a:t>
              </a:r>
              <a:r>
                <a:rPr lang="en-US" altLang="ja-JP" dirty="0" smtClean="0"/>
                <a:t>   }</a:t>
              </a:r>
              <a:endParaRPr lang="en-US" altLang="ja-JP" dirty="0"/>
            </a:p>
            <a:p>
              <a:r>
                <a:rPr kumimoji="1" lang="en-US" altLang="ja-JP" dirty="0" smtClean="0"/>
                <a:t>}</a:t>
              </a:r>
              <a:endParaRPr kumimoji="1" lang="ja-JP" altLang="en-US" dirty="0"/>
            </a:p>
          </p:txBody>
        </p:sp>
        <p:sp>
          <p:nvSpPr>
            <p:cNvPr id="55" name="正方形/長方形 54"/>
            <p:cNvSpPr/>
            <p:nvPr/>
          </p:nvSpPr>
          <p:spPr bwMode="auto">
            <a:xfrm>
              <a:off x="899592" y="3320988"/>
              <a:ext cx="2664296" cy="880068"/>
            </a:xfrm>
            <a:prstGeom prst="rect">
              <a:avLst/>
            </a:prstGeom>
            <a:noFill/>
            <a:ln w="1905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4" name="グループ化 3"/>
          <p:cNvGrpSpPr/>
          <p:nvPr/>
        </p:nvGrpSpPr>
        <p:grpSpPr>
          <a:xfrm>
            <a:off x="611560" y="2636912"/>
            <a:ext cx="8280920" cy="936104"/>
            <a:chOff x="611560" y="2636912"/>
            <a:chExt cx="8280920" cy="936104"/>
          </a:xfrm>
        </p:grpSpPr>
        <p:sp>
          <p:nvSpPr>
            <p:cNvPr id="51" name="円/楕円 50"/>
            <p:cNvSpPr/>
            <p:nvPr/>
          </p:nvSpPr>
          <p:spPr bwMode="auto">
            <a:xfrm>
              <a:off x="611560" y="2636912"/>
              <a:ext cx="3672408" cy="684076"/>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4" name="四角形吹き出し 53"/>
            <p:cNvSpPr/>
            <p:nvPr/>
          </p:nvSpPr>
          <p:spPr bwMode="auto">
            <a:xfrm>
              <a:off x="5076056" y="2636912"/>
              <a:ext cx="3816424" cy="936104"/>
            </a:xfrm>
            <a:prstGeom prst="wedgeRectCallout">
              <a:avLst>
                <a:gd name="adj1" fmla="val -83689"/>
                <a:gd name="adj2" fmla="val -14594"/>
              </a:avLst>
            </a:prstGeom>
            <a:solidFill>
              <a:schemeClr val="bg1">
                <a:lumMod val="85000"/>
              </a:schemeClr>
            </a:solidFill>
            <a:ln w="28575"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実行によって</a:t>
              </a:r>
              <a:endParaRPr kumimoji="0" lang="en-US" altLang="ja-JP" sz="2400" dirty="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異なるオブジェクト</a:t>
              </a:r>
              <a:r>
                <a:rPr kumimoji="0" lang="ja-JP" altLang="en-US" sz="2400" dirty="0" smtClean="0">
                  <a:latin typeface="Times New Roman" pitchFamily="18" charset="0"/>
                  <a:ea typeface="ＭＳ Ｐゴシック" pitchFamily="50" charset="-128"/>
                </a:rPr>
                <a:t>を取得</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grpSp>
        <p:nvGrpSpPr>
          <p:cNvPr id="5" name="グループ化 4"/>
          <p:cNvGrpSpPr/>
          <p:nvPr/>
        </p:nvGrpSpPr>
        <p:grpSpPr>
          <a:xfrm>
            <a:off x="814264" y="4797152"/>
            <a:ext cx="5989984" cy="1731787"/>
            <a:chOff x="814264" y="4797152"/>
            <a:chExt cx="5989984" cy="1731787"/>
          </a:xfrm>
        </p:grpSpPr>
        <p:sp>
          <p:nvSpPr>
            <p:cNvPr id="52" name="円/楕円 51"/>
            <p:cNvSpPr/>
            <p:nvPr/>
          </p:nvSpPr>
          <p:spPr bwMode="auto">
            <a:xfrm>
              <a:off x="814264" y="4797152"/>
              <a:ext cx="2029544" cy="792088"/>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3" name="四角形吹き出し 52"/>
            <p:cNvSpPr/>
            <p:nvPr/>
          </p:nvSpPr>
          <p:spPr bwMode="auto">
            <a:xfrm>
              <a:off x="3563888" y="5289493"/>
              <a:ext cx="3240360" cy="1239446"/>
            </a:xfrm>
            <a:prstGeom prst="wedgeRectCallout">
              <a:avLst>
                <a:gd name="adj1" fmla="val -76476"/>
                <a:gd name="adj2" fmla="val -47607"/>
              </a:avLst>
            </a:prstGeom>
            <a:solidFill>
              <a:schemeClr val="bg1">
                <a:lumMod val="85000"/>
              </a:schemeClr>
            </a:solidFill>
            <a:ln w="28575"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dirty="0" smtClean="0">
                  <a:latin typeface="Times New Roman" pitchFamily="18" charset="0"/>
                  <a:ea typeface="ＭＳ Ｐゴシック" pitchFamily="50" charset="-128"/>
                </a:rPr>
                <a:t>特定のメソッドを</a:t>
              </a:r>
              <a:endParaRPr kumimoji="0" lang="en-US" altLang="ja-JP" sz="2400"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dirty="0" smtClean="0">
                  <a:latin typeface="Times New Roman" pitchFamily="18" charset="0"/>
                  <a:ea typeface="ＭＳ Ｐゴシック" pitchFamily="50" charset="-128"/>
                </a:rPr>
                <a:t>実行するオブジェクトに興味がある</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spTree>
    <p:extLst>
      <p:ext uri="{BB962C8B-B14F-4D97-AF65-F5344CB8AC3E}">
        <p14:creationId xmlns:p14="http://schemas.microsoft.com/office/powerpoint/2010/main" val="2493815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r>
              <a:rPr lang="ja-JP" altLang="en-US" dirty="0">
                <a:solidFill>
                  <a:schemeClr val="bg1">
                    <a:lumMod val="75000"/>
                  </a:schemeClr>
                </a:solidFill>
              </a:rPr>
              <a:t>オブジェクト指向プログラムにおけるデバッグの問題点</a:t>
            </a:r>
            <a:endParaRPr lang="en-US" altLang="ja-JP" dirty="0">
              <a:solidFill>
                <a:schemeClr val="bg1">
                  <a:lumMod val="75000"/>
                </a:schemeClr>
              </a:solidFill>
            </a:endParaRPr>
          </a:p>
          <a:p>
            <a:endParaRPr lang="en-US" altLang="ja-JP" dirty="0"/>
          </a:p>
          <a:p>
            <a:r>
              <a:rPr lang="ja-JP" altLang="en-US" dirty="0"/>
              <a:t>オブジェクトの振舞い予測手法の詳細</a:t>
            </a:r>
            <a:endParaRPr lang="en-US" altLang="ja-JP" dirty="0"/>
          </a:p>
          <a:p>
            <a:endParaRPr lang="en-US" altLang="ja-JP" dirty="0"/>
          </a:p>
          <a:p>
            <a:r>
              <a:rPr lang="ja-JP" altLang="en-US" dirty="0">
                <a:solidFill>
                  <a:schemeClr val="bg1">
                    <a:lumMod val="75000"/>
                  </a:schemeClr>
                </a:solidFill>
              </a:rPr>
              <a:t>予備実験の内容および結果</a:t>
            </a:r>
            <a:endParaRPr lang="en-US" altLang="ja-JP" dirty="0">
              <a:solidFill>
                <a:schemeClr val="bg1">
                  <a:lumMod val="75000"/>
                </a:schemeClr>
              </a:solidFill>
            </a:endParaRPr>
          </a:p>
          <a:p>
            <a:endParaRPr lang="en-US" altLang="ja-JP" dirty="0"/>
          </a:p>
          <a:p>
            <a:r>
              <a:rPr lang="ja-JP" altLang="en-US" dirty="0">
                <a:solidFill>
                  <a:schemeClr val="bg1">
                    <a:lumMod val="75000"/>
                  </a:schemeClr>
                </a:solidFill>
              </a:rPr>
              <a:t>今後の予定</a:t>
            </a:r>
          </a:p>
          <a:p>
            <a:endParaRPr kumimoji="1" lang="ja-JP" altLang="en-US" dirty="0"/>
          </a:p>
        </p:txBody>
      </p:sp>
    </p:spTree>
    <p:extLst>
      <p:ext uri="{BB962C8B-B14F-4D97-AF65-F5344CB8AC3E}">
        <p14:creationId xmlns:p14="http://schemas.microsoft.com/office/powerpoint/2010/main" val="42579874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アイデア</a:t>
            </a:r>
            <a:r>
              <a:rPr kumimoji="1" lang="en-US" altLang="ja-JP" dirty="0" smtClean="0"/>
              <a:t>	</a:t>
            </a:r>
            <a:endParaRPr kumimoji="1" lang="ja-JP" altLang="en-US" dirty="0"/>
          </a:p>
        </p:txBody>
      </p:sp>
      <p:sp>
        <p:nvSpPr>
          <p:cNvPr id="3" name="コンテンツ プレースホルダー 2"/>
          <p:cNvSpPr>
            <a:spLocks noGrp="1"/>
          </p:cNvSpPr>
          <p:nvPr>
            <p:ph idx="1"/>
          </p:nvPr>
        </p:nvSpPr>
        <p:spPr/>
        <p:txBody>
          <a:bodyPr/>
          <a:lstStyle/>
          <a:p>
            <a:pPr marL="0" indent="0" algn="ctr">
              <a:buNone/>
            </a:pPr>
            <a:r>
              <a:rPr lang="ja-JP" altLang="en-US" sz="2800" dirty="0"/>
              <a:t>過去の</a:t>
            </a:r>
            <a:r>
              <a:rPr kumimoji="1" lang="ja-JP" altLang="en-US" sz="2800" dirty="0" smtClean="0"/>
              <a:t>研究より，同一クラスのオブジェクトの動作はいくつかのグループに分類できることがわかっている</a:t>
            </a:r>
            <a:endParaRPr lang="en-US" altLang="ja-JP" sz="2800" dirty="0"/>
          </a:p>
          <a:p>
            <a:pPr marL="0" indent="0">
              <a:buNone/>
            </a:pPr>
            <a:endParaRPr lang="en-US" altLang="ja-JP" sz="2800" dirty="0" smtClean="0"/>
          </a:p>
          <a:p>
            <a:pPr marL="0" indent="0" algn="ctr">
              <a:buNone/>
            </a:pPr>
            <a:r>
              <a:rPr lang="ja-JP" altLang="en-US" sz="2800" dirty="0" smtClean="0"/>
              <a:t>オブジェクトが既知のどのグループに属するかを知ることで</a:t>
            </a:r>
            <a:endParaRPr lang="en-US" altLang="ja-JP" sz="2800" dirty="0" smtClean="0"/>
          </a:p>
          <a:p>
            <a:pPr marL="0" indent="0" algn="ctr">
              <a:buNone/>
            </a:pPr>
            <a:r>
              <a:rPr lang="ja-JP" altLang="en-US" sz="2800" dirty="0" smtClean="0"/>
              <a:t>オブジェクトの動作をあらかじめ知ることができる</a:t>
            </a:r>
            <a:endParaRPr kumimoji="1" lang="en-US" altLang="ja-JP" sz="2800" dirty="0" smtClean="0"/>
          </a:p>
          <a:p>
            <a:pPr lvl="1"/>
            <a:endParaRPr kumimoji="1" lang="ja-JP" altLang="en-US" dirty="0"/>
          </a:p>
        </p:txBody>
      </p:sp>
      <p:grpSp>
        <p:nvGrpSpPr>
          <p:cNvPr id="4" name="グループ化 3"/>
          <p:cNvGrpSpPr/>
          <p:nvPr/>
        </p:nvGrpSpPr>
        <p:grpSpPr>
          <a:xfrm>
            <a:off x="614194" y="3880891"/>
            <a:ext cx="6408737" cy="2284413"/>
            <a:chOff x="539527" y="4024907"/>
            <a:chExt cx="6408737" cy="2284413"/>
          </a:xfrm>
        </p:grpSpPr>
        <p:grpSp>
          <p:nvGrpSpPr>
            <p:cNvPr id="5" name="Group 6"/>
            <p:cNvGrpSpPr>
              <a:grpSpLocks/>
            </p:cNvGrpSpPr>
            <p:nvPr/>
          </p:nvGrpSpPr>
          <p:grpSpPr bwMode="auto">
            <a:xfrm>
              <a:off x="4068539" y="5083770"/>
              <a:ext cx="1655763" cy="1225550"/>
              <a:chOff x="703" y="2750"/>
              <a:chExt cx="1134" cy="907"/>
            </a:xfrm>
          </p:grpSpPr>
          <p:sp>
            <p:nvSpPr>
              <p:cNvPr id="31" name="正方形/長方形 11"/>
              <p:cNvSpPr>
                <a:spLocks noChangeArrowheads="1"/>
              </p:cNvSpPr>
              <p:nvPr/>
            </p:nvSpPr>
            <p:spPr bwMode="auto">
              <a:xfrm>
                <a:off x="703" y="2750"/>
                <a:ext cx="1134" cy="907"/>
              </a:xfrm>
              <a:prstGeom prst="rect">
                <a:avLst/>
              </a:prstGeom>
              <a:solidFill>
                <a:schemeClr val="bg1"/>
              </a:solidFill>
              <a:ln w="19050" algn="ctr">
                <a:solidFill>
                  <a:srgbClr val="525977"/>
                </a:solidFill>
                <a:miter lim="800000"/>
                <a:headEnd/>
                <a:tailEnd/>
              </a:ln>
            </p:spPr>
            <p:txBody>
              <a:bodyPr anchor="ctr"/>
              <a:lstStyle/>
              <a:p>
                <a:pPr fontAlgn="auto">
                  <a:spcBef>
                    <a:spcPts val="0"/>
                  </a:spcBef>
                  <a:spcAft>
                    <a:spcPts val="0"/>
                  </a:spcAft>
                  <a:defRPr/>
                </a:pPr>
                <a:endParaRPr lang="ja-JP" altLang="en-US">
                  <a:solidFill>
                    <a:schemeClr val="lt1"/>
                  </a:solidFill>
                  <a:latin typeface="+mn-lt"/>
                  <a:ea typeface="+mn-ea"/>
                </a:endParaRPr>
              </a:p>
            </p:txBody>
          </p:sp>
          <p:cxnSp>
            <p:nvCxnSpPr>
              <p:cNvPr id="32" name="直線コネクタ 9"/>
              <p:cNvCxnSpPr/>
              <p:nvPr/>
            </p:nvCxnSpPr>
            <p:spPr>
              <a:xfrm rot="5400000">
                <a:off x="520" y="3294"/>
                <a:ext cx="726"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3" name="角丸四角形 32"/>
              <p:cNvSpPr>
                <a:spLocks noChangeArrowheads="1"/>
              </p:cNvSpPr>
              <p:nvPr/>
            </p:nvSpPr>
            <p:spPr bwMode="auto">
              <a:xfrm>
                <a:off x="1112" y="2790"/>
                <a:ext cx="302" cy="143"/>
              </a:xfrm>
              <a:prstGeom prst="roundRect">
                <a:avLst>
                  <a:gd name="adj" fmla="val 16667"/>
                </a:avLst>
              </a:prstGeom>
              <a:solidFill>
                <a:srgbClr val="FF0000"/>
              </a:solidFill>
              <a:ln w="19050" algn="ctr">
                <a:solidFill>
                  <a:srgbClr val="525977"/>
                </a:solidFill>
                <a:round/>
                <a:headEnd/>
                <a:tailEnd/>
              </a:ln>
            </p:spPr>
            <p:txBody>
              <a:bodyPr anchor="ctr"/>
              <a:lstStyle/>
              <a:p>
                <a:endParaRPr lang="ja-JP" altLang="ja-JP" sz="2000">
                  <a:solidFill>
                    <a:schemeClr val="bg1"/>
                  </a:solidFill>
                  <a:latin typeface="Gill Sans MT" pitchFamily="34" charset="0"/>
                </a:endParaRPr>
              </a:p>
            </p:txBody>
          </p:sp>
          <p:sp>
            <p:nvSpPr>
              <p:cNvPr id="34" name="正方形/長方形 14"/>
              <p:cNvSpPr/>
              <p:nvPr/>
            </p:nvSpPr>
            <p:spPr>
              <a:xfrm>
                <a:off x="881" y="3053"/>
                <a:ext cx="30" cy="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a:p>
            </p:txBody>
          </p:sp>
          <p:sp>
            <p:nvSpPr>
              <p:cNvPr id="35" name="正方形/長方形 15"/>
              <p:cNvSpPr/>
              <p:nvPr/>
            </p:nvSpPr>
            <p:spPr>
              <a:xfrm>
                <a:off x="1272" y="3153"/>
                <a:ext cx="32" cy="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a:p>
            </p:txBody>
          </p:sp>
          <p:cxnSp>
            <p:nvCxnSpPr>
              <p:cNvPr id="36" name="直線矢印コネクタ 16"/>
              <p:cNvCxnSpPr>
                <a:cxnSpLocks noChangeShapeType="1"/>
              </p:cNvCxnSpPr>
              <p:nvPr/>
            </p:nvCxnSpPr>
            <p:spPr bwMode="auto">
              <a:xfrm>
                <a:off x="934" y="3153"/>
                <a:ext cx="316" cy="0"/>
              </a:xfrm>
              <a:prstGeom prst="straightConnector1">
                <a:avLst/>
              </a:prstGeom>
              <a:noFill/>
              <a:ln w="22225" algn="ctr">
                <a:solidFill>
                  <a:schemeClr val="tx1"/>
                </a:solidFill>
                <a:round/>
                <a:headEnd/>
                <a:tailEnd type="arrow" w="sm" len="sm"/>
              </a:ln>
              <a:extLst>
                <a:ext uri="{909E8E84-426E-40DD-AFC4-6F175D3DCCD1}">
                  <a14:hiddenFill xmlns:a14="http://schemas.microsoft.com/office/drawing/2010/main">
                    <a:noFill/>
                  </a14:hiddenFill>
                </a:ext>
              </a:extLst>
            </p:spPr>
          </p:cxnSp>
          <p:cxnSp>
            <p:nvCxnSpPr>
              <p:cNvPr id="37" name="直線矢印コネクタ 17"/>
              <p:cNvCxnSpPr>
                <a:cxnSpLocks noChangeShapeType="1"/>
              </p:cNvCxnSpPr>
              <p:nvPr/>
            </p:nvCxnSpPr>
            <p:spPr bwMode="auto">
              <a:xfrm rot="10800000">
                <a:off x="934" y="3475"/>
                <a:ext cx="320" cy="1"/>
              </a:xfrm>
              <a:prstGeom prst="straightConnector1">
                <a:avLst/>
              </a:prstGeom>
              <a:noFill/>
              <a:ln w="22225" algn="ctr">
                <a:solidFill>
                  <a:schemeClr val="tx1"/>
                </a:solidFill>
                <a:prstDash val="dash"/>
                <a:round/>
                <a:headEnd/>
                <a:tailEnd type="arrow" w="sm" len="sm"/>
              </a:ln>
              <a:extLst>
                <a:ext uri="{909E8E84-426E-40DD-AFC4-6F175D3DCCD1}">
                  <a14:hiddenFill xmlns:a14="http://schemas.microsoft.com/office/drawing/2010/main">
                    <a:noFill/>
                  </a14:hiddenFill>
                </a:ext>
              </a:extLst>
            </p:spPr>
          </p:cxnSp>
          <p:sp>
            <p:nvSpPr>
              <p:cNvPr id="38" name="テキスト ボックス 20"/>
              <p:cNvSpPr txBox="1">
                <a:spLocks noChangeArrowheads="1"/>
              </p:cNvSpPr>
              <p:nvPr/>
            </p:nvSpPr>
            <p:spPr bwMode="auto">
              <a:xfrm>
                <a:off x="975" y="2946"/>
                <a:ext cx="214"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sp>
            <p:nvSpPr>
              <p:cNvPr id="39" name="テキスト ボックス 46"/>
              <p:cNvSpPr txBox="1">
                <a:spLocks noChangeArrowheads="1"/>
              </p:cNvSpPr>
              <p:nvPr/>
            </p:nvSpPr>
            <p:spPr bwMode="auto">
              <a:xfrm>
                <a:off x="987" y="3353"/>
                <a:ext cx="231"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cxnSp>
            <p:nvCxnSpPr>
              <p:cNvPr id="40" name="直線コネクタ 9"/>
              <p:cNvCxnSpPr/>
              <p:nvPr/>
            </p:nvCxnSpPr>
            <p:spPr>
              <a:xfrm rot="5400000">
                <a:off x="948" y="3295"/>
                <a:ext cx="685"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1" name="角丸四角形 13"/>
              <p:cNvSpPr>
                <a:spLocks noChangeArrowheads="1"/>
              </p:cNvSpPr>
              <p:nvPr/>
            </p:nvSpPr>
            <p:spPr bwMode="auto">
              <a:xfrm>
                <a:off x="1467" y="2790"/>
                <a:ext cx="303" cy="143"/>
              </a:xfrm>
              <a:prstGeom prst="roundRect">
                <a:avLst>
                  <a:gd name="adj" fmla="val 16667"/>
                </a:avLst>
              </a:prstGeom>
              <a:solidFill>
                <a:srgbClr val="CCFFCC"/>
              </a:solidFill>
              <a:ln w="19050" algn="ctr">
                <a:solidFill>
                  <a:srgbClr val="525977"/>
                </a:solidFill>
                <a:round/>
                <a:headEnd/>
                <a:tailEnd/>
              </a:ln>
            </p:spPr>
            <p:txBody>
              <a:bodyPr anchor="ctr"/>
              <a:lstStyle/>
              <a:p>
                <a:endParaRPr lang="ja-JP" altLang="ja-JP" sz="2400">
                  <a:latin typeface="Gill Sans MT" pitchFamily="34" charset="0"/>
                </a:endParaRPr>
              </a:p>
            </p:txBody>
          </p:sp>
          <p:sp>
            <p:nvSpPr>
              <p:cNvPr id="42" name="正方形/長方形 41"/>
              <p:cNvSpPr/>
              <p:nvPr/>
            </p:nvSpPr>
            <p:spPr>
              <a:xfrm>
                <a:off x="1615" y="3223"/>
                <a:ext cx="32" cy="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a:p>
            </p:txBody>
          </p:sp>
          <p:sp>
            <p:nvSpPr>
              <p:cNvPr id="43" name="テキスト ボックス 20"/>
              <p:cNvSpPr txBox="1">
                <a:spLocks noChangeArrowheads="1"/>
              </p:cNvSpPr>
              <p:nvPr/>
            </p:nvSpPr>
            <p:spPr bwMode="auto">
              <a:xfrm>
                <a:off x="1367" y="3026"/>
                <a:ext cx="19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sp>
            <p:nvSpPr>
              <p:cNvPr id="44" name="テキスト ボックス 46"/>
              <p:cNvSpPr txBox="1">
                <a:spLocks noChangeArrowheads="1"/>
              </p:cNvSpPr>
              <p:nvPr/>
            </p:nvSpPr>
            <p:spPr bwMode="auto">
              <a:xfrm>
                <a:off x="1357" y="3353"/>
                <a:ext cx="23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cxnSp>
            <p:nvCxnSpPr>
              <p:cNvPr id="45" name="直線コネクタ 9"/>
              <p:cNvCxnSpPr/>
              <p:nvPr/>
            </p:nvCxnSpPr>
            <p:spPr>
              <a:xfrm rot="5400000">
                <a:off x="1297" y="3290"/>
                <a:ext cx="686"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6" name="Line 22"/>
              <p:cNvSpPr>
                <a:spLocks noChangeShapeType="1"/>
              </p:cNvSpPr>
              <p:nvPr/>
            </p:nvSpPr>
            <p:spPr bwMode="auto">
              <a:xfrm>
                <a:off x="1344" y="3223"/>
                <a:ext cx="222" cy="0"/>
              </a:xfrm>
              <a:prstGeom prst="line">
                <a:avLst/>
              </a:prstGeom>
              <a:noFill/>
              <a:ln w="22225">
                <a:solidFill>
                  <a:schemeClr val="tx1"/>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p>
                <a:endParaRPr lang="ja-JP" altLang="en-US"/>
              </a:p>
            </p:txBody>
          </p:sp>
          <p:sp>
            <p:nvSpPr>
              <p:cNvPr id="47" name="Line 23"/>
              <p:cNvSpPr>
                <a:spLocks noChangeShapeType="1"/>
              </p:cNvSpPr>
              <p:nvPr/>
            </p:nvSpPr>
            <p:spPr bwMode="auto">
              <a:xfrm flipH="1">
                <a:off x="1344" y="3381"/>
                <a:ext cx="222" cy="0"/>
              </a:xfrm>
              <a:prstGeom prst="line">
                <a:avLst/>
              </a:prstGeom>
              <a:noFill/>
              <a:ln w="22225">
                <a:solidFill>
                  <a:schemeClr val="tx1"/>
                </a:solidFill>
                <a:prstDash val="dash"/>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p>
                <a:endParaRPr lang="ja-JP" altLang="en-US"/>
              </a:p>
            </p:txBody>
          </p:sp>
          <p:sp>
            <p:nvSpPr>
              <p:cNvPr id="48" name="角丸四角形 12"/>
              <p:cNvSpPr>
                <a:spLocks noChangeArrowheads="1"/>
              </p:cNvSpPr>
              <p:nvPr/>
            </p:nvSpPr>
            <p:spPr bwMode="auto">
              <a:xfrm>
                <a:off x="756" y="2790"/>
                <a:ext cx="303" cy="143"/>
              </a:xfrm>
              <a:prstGeom prst="roundRect">
                <a:avLst>
                  <a:gd name="adj" fmla="val 16667"/>
                </a:avLst>
              </a:prstGeom>
              <a:solidFill>
                <a:srgbClr val="0000FF"/>
              </a:solidFill>
              <a:ln w="19050" algn="ctr">
                <a:solidFill>
                  <a:srgbClr val="525977"/>
                </a:solidFill>
                <a:round/>
                <a:headEnd/>
                <a:tailEnd/>
              </a:ln>
            </p:spPr>
            <p:txBody>
              <a:bodyPr anchor="ctr"/>
              <a:lstStyle/>
              <a:p>
                <a:endParaRPr lang="ja-JP" altLang="ja-JP" sz="2400">
                  <a:latin typeface="Gill Sans MT" pitchFamily="34" charset="0"/>
                </a:endParaRPr>
              </a:p>
            </p:txBody>
          </p:sp>
        </p:grpSp>
        <p:grpSp>
          <p:nvGrpSpPr>
            <p:cNvPr id="6" name="Group 25"/>
            <p:cNvGrpSpPr>
              <a:grpSpLocks/>
            </p:cNvGrpSpPr>
            <p:nvPr/>
          </p:nvGrpSpPr>
          <p:grpSpPr bwMode="auto">
            <a:xfrm>
              <a:off x="5868764" y="5083770"/>
              <a:ext cx="1079500" cy="1223962"/>
              <a:chOff x="3424" y="2840"/>
              <a:chExt cx="862" cy="908"/>
            </a:xfrm>
          </p:grpSpPr>
          <p:cxnSp>
            <p:nvCxnSpPr>
              <p:cNvPr id="19" name="直線コネクタ 18"/>
              <p:cNvCxnSpPr/>
              <p:nvPr/>
            </p:nvCxnSpPr>
            <p:spPr>
              <a:xfrm rot="5400000">
                <a:off x="3301" y="3385"/>
                <a:ext cx="685"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0" name="正方形/長方形 19"/>
              <p:cNvSpPr>
                <a:spLocks noChangeArrowheads="1"/>
              </p:cNvSpPr>
              <p:nvPr/>
            </p:nvSpPr>
            <p:spPr bwMode="auto">
              <a:xfrm>
                <a:off x="3424" y="2840"/>
                <a:ext cx="862" cy="908"/>
              </a:xfrm>
              <a:prstGeom prst="rect">
                <a:avLst/>
              </a:prstGeom>
              <a:solidFill>
                <a:schemeClr val="bg1"/>
              </a:solidFill>
              <a:ln w="19050" algn="ctr">
                <a:solidFill>
                  <a:srgbClr val="525977"/>
                </a:solidFill>
                <a:miter lim="800000"/>
                <a:headEnd/>
                <a:tailEnd/>
              </a:ln>
            </p:spPr>
            <p:txBody>
              <a:bodyPr anchor="ctr"/>
              <a:lstStyle/>
              <a:p>
                <a:pPr fontAlgn="auto">
                  <a:spcBef>
                    <a:spcPts val="0"/>
                  </a:spcBef>
                  <a:spcAft>
                    <a:spcPts val="0"/>
                  </a:spcAft>
                  <a:defRPr/>
                </a:pPr>
                <a:endParaRPr lang="ja-JP" altLang="en-US">
                  <a:solidFill>
                    <a:schemeClr val="lt1"/>
                  </a:solidFill>
                  <a:latin typeface="+mn-lt"/>
                  <a:ea typeface="+mn-ea"/>
                </a:endParaRPr>
              </a:p>
            </p:txBody>
          </p:sp>
          <p:sp>
            <p:nvSpPr>
              <p:cNvPr id="21" name="正方形/長方形 20"/>
              <p:cNvSpPr/>
              <p:nvPr/>
            </p:nvSpPr>
            <p:spPr>
              <a:xfrm>
                <a:off x="3623" y="3143"/>
                <a:ext cx="35" cy="5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a:p>
            </p:txBody>
          </p:sp>
          <p:sp>
            <p:nvSpPr>
              <p:cNvPr id="22" name="正方形/長方形 21"/>
              <p:cNvSpPr/>
              <p:nvPr/>
            </p:nvSpPr>
            <p:spPr>
              <a:xfrm>
                <a:off x="4060" y="3243"/>
                <a:ext cx="34" cy="3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a:p>
            </p:txBody>
          </p:sp>
          <p:cxnSp>
            <p:nvCxnSpPr>
              <p:cNvPr id="23" name="直線矢印コネクタ 22"/>
              <p:cNvCxnSpPr/>
              <p:nvPr/>
            </p:nvCxnSpPr>
            <p:spPr>
              <a:xfrm>
                <a:off x="3683" y="3243"/>
                <a:ext cx="354" cy="0"/>
              </a:xfrm>
              <a:prstGeom prst="straightConnector1">
                <a:avLst/>
              </a:prstGeom>
              <a:ln w="22225">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cxnSpLocks noChangeShapeType="1"/>
              </p:cNvCxnSpPr>
              <p:nvPr/>
            </p:nvCxnSpPr>
            <p:spPr bwMode="auto">
              <a:xfrm rot="10800000">
                <a:off x="3682" y="3566"/>
                <a:ext cx="358" cy="1"/>
              </a:xfrm>
              <a:prstGeom prst="straightConnector1">
                <a:avLst/>
              </a:prstGeom>
              <a:noFill/>
              <a:ln w="22225" algn="ctr">
                <a:solidFill>
                  <a:schemeClr val="tx1"/>
                </a:solidFill>
                <a:prstDash val="dash"/>
                <a:round/>
                <a:headEnd/>
                <a:tailEnd type="arrow" w="lg" len="lg"/>
              </a:ln>
              <a:extLst>
                <a:ext uri="{909E8E84-426E-40DD-AFC4-6F175D3DCCD1}">
                  <a14:hiddenFill xmlns:a14="http://schemas.microsoft.com/office/drawing/2010/main">
                    <a:noFill/>
                  </a14:hiddenFill>
                </a:ext>
              </a:extLst>
            </p:spPr>
          </p:cxnSp>
          <p:sp>
            <p:nvSpPr>
              <p:cNvPr id="25" name="テキスト ボックス 20"/>
              <p:cNvSpPr txBox="1">
                <a:spLocks noChangeArrowheads="1"/>
              </p:cNvSpPr>
              <p:nvPr/>
            </p:nvSpPr>
            <p:spPr bwMode="auto">
              <a:xfrm>
                <a:off x="3724" y="3038"/>
                <a:ext cx="245"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sp>
            <p:nvSpPr>
              <p:cNvPr id="26" name="テキスト ボックス 46"/>
              <p:cNvSpPr txBox="1">
                <a:spLocks noChangeArrowheads="1"/>
              </p:cNvSpPr>
              <p:nvPr/>
            </p:nvSpPr>
            <p:spPr bwMode="auto">
              <a:xfrm>
                <a:off x="3743" y="3445"/>
                <a:ext cx="258"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cxnSp>
            <p:nvCxnSpPr>
              <p:cNvPr id="27" name="直線コネクタ 26"/>
              <p:cNvCxnSpPr/>
              <p:nvPr/>
            </p:nvCxnSpPr>
            <p:spPr>
              <a:xfrm rot="5400000">
                <a:off x="3737" y="3385"/>
                <a:ext cx="685"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8" name="直線コネクタ 9"/>
              <p:cNvCxnSpPr/>
              <p:nvPr/>
            </p:nvCxnSpPr>
            <p:spPr>
              <a:xfrm rot="5400000">
                <a:off x="3262" y="3385"/>
                <a:ext cx="727"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9" name="角丸四角形 28"/>
              <p:cNvSpPr>
                <a:spLocks noChangeArrowheads="1"/>
              </p:cNvSpPr>
              <p:nvPr/>
            </p:nvSpPr>
            <p:spPr bwMode="auto">
              <a:xfrm>
                <a:off x="3483" y="2880"/>
                <a:ext cx="339" cy="143"/>
              </a:xfrm>
              <a:prstGeom prst="roundRect">
                <a:avLst>
                  <a:gd name="adj" fmla="val 16667"/>
                </a:avLst>
              </a:prstGeom>
              <a:solidFill>
                <a:srgbClr val="0000FF"/>
              </a:solidFill>
              <a:ln w="19050" algn="ctr">
                <a:solidFill>
                  <a:srgbClr val="525977"/>
                </a:solidFill>
                <a:round/>
                <a:headEnd/>
                <a:tailEnd/>
              </a:ln>
            </p:spPr>
            <p:txBody>
              <a:bodyPr anchor="ctr"/>
              <a:lstStyle/>
              <a:p>
                <a:endParaRPr lang="ja-JP" altLang="ja-JP" sz="2400">
                  <a:latin typeface="Gill Sans MT" pitchFamily="34" charset="0"/>
                </a:endParaRPr>
              </a:p>
            </p:txBody>
          </p:sp>
          <p:sp>
            <p:nvSpPr>
              <p:cNvPr id="30" name="Oval 37"/>
              <p:cNvSpPr>
                <a:spLocks noChangeArrowheads="1"/>
              </p:cNvSpPr>
              <p:nvPr/>
            </p:nvSpPr>
            <p:spPr bwMode="auto">
              <a:xfrm>
                <a:off x="3878" y="2886"/>
                <a:ext cx="363" cy="136"/>
              </a:xfrm>
              <a:prstGeom prst="ellipse">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grpSp>
        <p:sp>
          <p:nvSpPr>
            <p:cNvPr id="7" name="AutoShape 39"/>
            <p:cNvSpPr>
              <a:spLocks noChangeArrowheads="1"/>
            </p:cNvSpPr>
            <p:nvPr/>
          </p:nvSpPr>
          <p:spPr bwMode="auto">
            <a:xfrm>
              <a:off x="539527" y="4364632"/>
              <a:ext cx="3313112" cy="1871663"/>
            </a:xfrm>
            <a:prstGeom prst="roundRect">
              <a:avLst>
                <a:gd name="adj" fmla="val 16667"/>
              </a:avLst>
            </a:prstGeom>
            <a:solidFill>
              <a:schemeClr val="bg1"/>
            </a:solidFill>
            <a:ln w="25400" algn="ctr">
              <a:solidFill>
                <a:srgbClr val="8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8" name="Rectangle 40"/>
            <p:cNvSpPr>
              <a:spLocks noChangeArrowheads="1"/>
            </p:cNvSpPr>
            <p:nvPr/>
          </p:nvSpPr>
          <p:spPr bwMode="auto">
            <a:xfrm>
              <a:off x="755427" y="4075707"/>
              <a:ext cx="1296987" cy="504825"/>
            </a:xfrm>
            <a:prstGeom prst="rect">
              <a:avLst/>
            </a:prstGeom>
            <a:solidFill>
              <a:schemeClr val="bg1"/>
            </a:solidFill>
            <a:ln w="19050" algn="ctr">
              <a:solidFill>
                <a:srgbClr val="000000"/>
              </a:solidFill>
              <a:miter lim="800000"/>
              <a:headEnd/>
              <a:tailEnd/>
            </a:ln>
            <a:effectLst/>
          </p:spPr>
          <p:txBody>
            <a:bodyPr wrap="none" anchor="ctr"/>
            <a:lstStyle/>
            <a:p>
              <a:r>
                <a:rPr lang="ja-JP" altLang="en-US" sz="2800" dirty="0">
                  <a:latin typeface="Gill Sans MT" pitchFamily="34" charset="0"/>
                </a:rPr>
                <a:t>クラス </a:t>
              </a:r>
              <a:r>
                <a:rPr lang="en-US" altLang="ja-JP" sz="2800" dirty="0">
                  <a:latin typeface="Gill Sans MT" pitchFamily="34" charset="0"/>
                </a:rPr>
                <a:t>A</a:t>
              </a:r>
            </a:p>
          </p:txBody>
        </p:sp>
        <p:sp>
          <p:nvSpPr>
            <p:cNvPr id="9" name="AutoShape 41"/>
            <p:cNvSpPr>
              <a:spLocks noChangeArrowheads="1"/>
            </p:cNvSpPr>
            <p:nvPr/>
          </p:nvSpPr>
          <p:spPr bwMode="auto">
            <a:xfrm>
              <a:off x="683989" y="4723407"/>
              <a:ext cx="1439863" cy="1368425"/>
            </a:xfrm>
            <a:prstGeom prst="roundRect">
              <a:avLst>
                <a:gd name="adj" fmla="val 16667"/>
              </a:avLst>
            </a:prstGeom>
            <a:noFill/>
            <a:ln w="25400" algn="ctr">
              <a:solidFill>
                <a:srgbClr val="3366FF"/>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10" name="AutoShape 42"/>
            <p:cNvSpPr>
              <a:spLocks noChangeArrowheads="1"/>
            </p:cNvSpPr>
            <p:nvPr/>
          </p:nvSpPr>
          <p:spPr bwMode="auto">
            <a:xfrm>
              <a:off x="2412777" y="4939307"/>
              <a:ext cx="431800" cy="431800"/>
            </a:xfrm>
            <a:prstGeom prst="roundRect">
              <a:avLst>
                <a:gd name="adj" fmla="val 16667"/>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11" name="AutoShape 43"/>
            <p:cNvSpPr>
              <a:spLocks noChangeArrowheads="1"/>
            </p:cNvSpPr>
            <p:nvPr/>
          </p:nvSpPr>
          <p:spPr bwMode="auto">
            <a:xfrm>
              <a:off x="3060477" y="4867870"/>
              <a:ext cx="431800" cy="431800"/>
            </a:xfrm>
            <a:prstGeom prst="roundRect">
              <a:avLst>
                <a:gd name="adj" fmla="val 16667"/>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12" name="AutoShape 44"/>
            <p:cNvSpPr>
              <a:spLocks noChangeArrowheads="1"/>
            </p:cNvSpPr>
            <p:nvPr/>
          </p:nvSpPr>
          <p:spPr bwMode="auto">
            <a:xfrm>
              <a:off x="2700114" y="5515570"/>
              <a:ext cx="431800" cy="431800"/>
            </a:xfrm>
            <a:prstGeom prst="roundRect">
              <a:avLst>
                <a:gd name="adj" fmla="val 16667"/>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13" name="AutoShape 45"/>
            <p:cNvSpPr>
              <a:spLocks noChangeArrowheads="1"/>
            </p:cNvSpPr>
            <p:nvPr/>
          </p:nvSpPr>
          <p:spPr bwMode="auto">
            <a:xfrm>
              <a:off x="2268314" y="4723407"/>
              <a:ext cx="1439863" cy="1368425"/>
            </a:xfrm>
            <a:prstGeom prst="roundRect">
              <a:avLst>
                <a:gd name="adj" fmla="val 16667"/>
              </a:avLst>
            </a:prstGeom>
            <a:noFill/>
            <a:ln w="25400" algn="ctr">
              <a:solidFill>
                <a:srgbClr val="3366FF"/>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14" name="Oval 46"/>
            <p:cNvSpPr>
              <a:spLocks noChangeArrowheads="1"/>
            </p:cNvSpPr>
            <p:nvPr/>
          </p:nvSpPr>
          <p:spPr bwMode="auto">
            <a:xfrm>
              <a:off x="1476152" y="5444132"/>
              <a:ext cx="431800" cy="431800"/>
            </a:xfrm>
            <a:prstGeom prst="ellipse">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15" name="Oval 47"/>
            <p:cNvSpPr>
              <a:spLocks noChangeArrowheads="1"/>
            </p:cNvSpPr>
            <p:nvPr/>
          </p:nvSpPr>
          <p:spPr bwMode="auto">
            <a:xfrm>
              <a:off x="828452" y="5299670"/>
              <a:ext cx="431800" cy="431800"/>
            </a:xfrm>
            <a:prstGeom prst="ellipse">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16" name="Oval 48"/>
            <p:cNvSpPr>
              <a:spLocks noChangeArrowheads="1"/>
            </p:cNvSpPr>
            <p:nvPr/>
          </p:nvSpPr>
          <p:spPr bwMode="auto">
            <a:xfrm>
              <a:off x="1331689" y="4867870"/>
              <a:ext cx="431800" cy="431800"/>
            </a:xfrm>
            <a:prstGeom prst="ellipse">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17" name="Freeform 49"/>
            <p:cNvSpPr>
              <a:spLocks/>
            </p:cNvSpPr>
            <p:nvPr/>
          </p:nvSpPr>
          <p:spPr bwMode="auto">
            <a:xfrm>
              <a:off x="1615852" y="4024907"/>
              <a:ext cx="4900612" cy="1020763"/>
            </a:xfrm>
            <a:custGeom>
              <a:avLst/>
              <a:gdLst>
                <a:gd name="T0" fmla="*/ 0 w 3087"/>
                <a:gd name="T1" fmla="*/ 606 h 643"/>
                <a:gd name="T2" fmla="*/ 1681 w 3087"/>
                <a:gd name="T3" fmla="*/ 54 h 643"/>
                <a:gd name="T4" fmla="*/ 2815 w 3087"/>
                <a:gd name="T5" fmla="*/ 280 h 643"/>
                <a:gd name="T6" fmla="*/ 3087 w 3087"/>
                <a:gd name="T7" fmla="*/ 643 h 643"/>
              </a:gdLst>
              <a:ahLst/>
              <a:cxnLst>
                <a:cxn ang="0">
                  <a:pos x="T0" y="T1"/>
                </a:cxn>
                <a:cxn ang="0">
                  <a:pos x="T2" y="T3"/>
                </a:cxn>
                <a:cxn ang="0">
                  <a:pos x="T4" y="T5"/>
                </a:cxn>
                <a:cxn ang="0">
                  <a:pos x="T6" y="T7"/>
                </a:cxn>
              </a:cxnLst>
              <a:rect l="0" t="0" r="r" b="b"/>
              <a:pathLst>
                <a:path w="3087" h="643">
                  <a:moveTo>
                    <a:pt x="0" y="606"/>
                  </a:moveTo>
                  <a:cubicBezTo>
                    <a:pt x="280" y="515"/>
                    <a:pt x="1212" y="108"/>
                    <a:pt x="1681" y="54"/>
                  </a:cubicBezTo>
                  <a:cubicBezTo>
                    <a:pt x="2150" y="0"/>
                    <a:pt x="2581" y="182"/>
                    <a:pt x="2815" y="280"/>
                  </a:cubicBezTo>
                  <a:cubicBezTo>
                    <a:pt x="3049" y="378"/>
                    <a:pt x="3068" y="510"/>
                    <a:pt x="3087" y="643"/>
                  </a:cubicBezTo>
                </a:path>
              </a:pathLst>
            </a:custGeom>
            <a:noFill/>
            <a:ln w="25400" cap="flat" cmpd="sng">
              <a:solidFill>
                <a:srgbClr val="000000"/>
              </a:solidFill>
              <a:prstDash val="solid"/>
              <a:round/>
              <a:headEnd/>
              <a:tailEnd type="triangle"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18" name="Freeform 50"/>
            <p:cNvSpPr>
              <a:spLocks/>
            </p:cNvSpPr>
            <p:nvPr/>
          </p:nvSpPr>
          <p:spPr bwMode="auto">
            <a:xfrm>
              <a:off x="3409727" y="4490045"/>
              <a:ext cx="1306512" cy="509587"/>
            </a:xfrm>
            <a:custGeom>
              <a:avLst/>
              <a:gdLst>
                <a:gd name="T0" fmla="*/ 0 w 823"/>
                <a:gd name="T1" fmla="*/ 300 h 321"/>
                <a:gd name="T2" fmla="*/ 642 w 823"/>
                <a:gd name="T3" fmla="*/ 3 h 321"/>
                <a:gd name="T4" fmla="*/ 823 w 823"/>
                <a:gd name="T5" fmla="*/ 321 h 321"/>
              </a:gdLst>
              <a:ahLst/>
              <a:cxnLst>
                <a:cxn ang="0">
                  <a:pos x="T0" y="T1"/>
                </a:cxn>
                <a:cxn ang="0">
                  <a:pos x="T2" y="T3"/>
                </a:cxn>
                <a:cxn ang="0">
                  <a:pos x="T4" y="T5"/>
                </a:cxn>
              </a:cxnLst>
              <a:rect l="0" t="0" r="r" b="b"/>
              <a:pathLst>
                <a:path w="823" h="321">
                  <a:moveTo>
                    <a:pt x="0" y="300"/>
                  </a:moveTo>
                  <a:cubicBezTo>
                    <a:pt x="108" y="250"/>
                    <a:pt x="505" y="0"/>
                    <a:pt x="642" y="3"/>
                  </a:cubicBezTo>
                  <a:cubicBezTo>
                    <a:pt x="779" y="6"/>
                    <a:pt x="796" y="181"/>
                    <a:pt x="823" y="321"/>
                  </a:cubicBezTo>
                </a:path>
              </a:pathLst>
            </a:custGeom>
            <a:noFill/>
            <a:ln w="25400" cap="flat" cmpd="sng">
              <a:solidFill>
                <a:srgbClr val="000000"/>
              </a:solidFill>
              <a:prstDash val="solid"/>
              <a:round/>
              <a:headEnd/>
              <a:tailEnd type="triangle"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grpSp>
      <p:sp>
        <p:nvSpPr>
          <p:cNvPr id="49" name="下矢印 48"/>
          <p:cNvSpPr/>
          <p:nvPr/>
        </p:nvSpPr>
        <p:spPr bwMode="auto">
          <a:xfrm>
            <a:off x="3479337" y="2276872"/>
            <a:ext cx="2122037" cy="432048"/>
          </a:xfrm>
          <a:prstGeom prst="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9393976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提案手法概要</a:t>
            </a:r>
            <a:endParaRPr kumimoji="1" lang="ja-JP" altLang="en-US" dirty="0"/>
          </a:p>
        </p:txBody>
      </p:sp>
      <p:sp>
        <p:nvSpPr>
          <p:cNvPr id="3" name="コンテンツ プレースホルダー 2"/>
          <p:cNvSpPr>
            <a:spLocks noGrp="1"/>
          </p:cNvSpPr>
          <p:nvPr>
            <p:ph idx="1"/>
          </p:nvPr>
        </p:nvSpPr>
        <p:spPr>
          <a:xfrm>
            <a:off x="179388" y="1268413"/>
            <a:ext cx="5400724" cy="5040312"/>
          </a:xfrm>
        </p:spPr>
        <p:txBody>
          <a:bodyPr/>
          <a:lstStyle/>
          <a:p>
            <a:pPr marL="514350" indent="-514350">
              <a:buFont typeface="+mj-lt"/>
              <a:buAutoNum type="arabicPeriod"/>
            </a:pPr>
            <a:r>
              <a:rPr lang="ja-JP" altLang="en-US" sz="2400" dirty="0" smtClean="0"/>
              <a:t>一度プログラム</a:t>
            </a:r>
            <a:r>
              <a:rPr lang="ja-JP" altLang="en-US" sz="2400" dirty="0"/>
              <a:t>を</a:t>
            </a:r>
            <a:r>
              <a:rPr lang="ja-JP" altLang="en-US" sz="2400" dirty="0" smtClean="0"/>
              <a:t>実行し実行履歴を取得する</a:t>
            </a:r>
            <a:endParaRPr lang="en-US" altLang="ja-JP" sz="2400" dirty="0" smtClean="0"/>
          </a:p>
          <a:p>
            <a:pPr marL="514350" indent="-514350">
              <a:buFont typeface="+mj-lt"/>
              <a:buAutoNum type="arabicPeriod"/>
            </a:pPr>
            <a:r>
              <a:rPr lang="ja-JP" altLang="en-US" sz="2400" dirty="0" smtClean="0"/>
              <a:t>オブジェクトごとの動作を</a:t>
            </a:r>
            <a:r>
              <a:rPr lang="en-US" altLang="ja-JP" sz="2400" dirty="0" smtClean="0"/>
              <a:t>Dynamic Object Process Graph(DOPG)[1]</a:t>
            </a:r>
            <a:r>
              <a:rPr lang="ja-JP" altLang="en-US" sz="2400" dirty="0" smtClean="0"/>
              <a:t>として抽出する</a:t>
            </a:r>
            <a:endParaRPr lang="en-US" altLang="ja-JP" sz="2400" dirty="0" smtClean="0"/>
          </a:p>
          <a:p>
            <a:pPr marL="514350" indent="-514350">
              <a:buFont typeface="+mj-lt"/>
              <a:buAutoNum type="arabicPeriod"/>
            </a:pPr>
            <a:r>
              <a:rPr lang="ja-JP" altLang="en-US" sz="2400" dirty="0" smtClean="0"/>
              <a:t>各</a:t>
            </a:r>
            <a:r>
              <a:rPr lang="en-US" altLang="ja-JP" sz="2400" dirty="0" smtClean="0"/>
              <a:t>DOPG</a:t>
            </a:r>
            <a:r>
              <a:rPr lang="ja-JP" altLang="en-US" sz="2400" dirty="0" smtClean="0"/>
              <a:t>をオブジェクトの動作を表す有限オートマトンに変換する</a:t>
            </a:r>
            <a:endParaRPr lang="en-US" altLang="ja-JP" sz="2400" dirty="0" smtClean="0"/>
          </a:p>
          <a:p>
            <a:pPr marL="514350" indent="-514350">
              <a:buFont typeface="+mj-lt"/>
              <a:buAutoNum type="arabicPeriod"/>
            </a:pPr>
            <a:r>
              <a:rPr lang="ja-JP" altLang="en-US" sz="2400" dirty="0" smtClean="0"/>
              <a:t>二度目の実行で出現したオブジェクトの動作がどのオートマトンに属するかを実行中に求める</a:t>
            </a:r>
            <a:endParaRPr lang="en-US" altLang="ja-JP" sz="2400" dirty="0" smtClean="0"/>
          </a:p>
          <a:p>
            <a:pPr marL="514350" indent="-514350">
              <a:buFont typeface="+mj-lt"/>
              <a:buAutoNum type="arabicPeriod"/>
            </a:pPr>
            <a:r>
              <a:rPr lang="ja-JP" altLang="en-US" sz="2400" dirty="0" smtClean="0"/>
              <a:t>求まったオートマトンから，オブジェクトの未来の動作を実行中に予測する</a:t>
            </a:r>
            <a:endParaRPr lang="en-US" altLang="ja-JP" sz="2400" dirty="0" smtClean="0"/>
          </a:p>
        </p:txBody>
      </p:sp>
      <p:grpSp>
        <p:nvGrpSpPr>
          <p:cNvPr id="61" name="グループ化 60"/>
          <p:cNvGrpSpPr/>
          <p:nvPr/>
        </p:nvGrpSpPr>
        <p:grpSpPr>
          <a:xfrm>
            <a:off x="5652120" y="2693780"/>
            <a:ext cx="3305720" cy="1794177"/>
            <a:chOff x="5652120" y="2693780"/>
            <a:chExt cx="3305720" cy="1794177"/>
          </a:xfrm>
        </p:grpSpPr>
        <p:grpSp>
          <p:nvGrpSpPr>
            <p:cNvPr id="9" name="グループ化 8"/>
            <p:cNvGrpSpPr/>
            <p:nvPr/>
          </p:nvGrpSpPr>
          <p:grpSpPr>
            <a:xfrm>
              <a:off x="5652120" y="3051641"/>
              <a:ext cx="3305720" cy="1436316"/>
              <a:chOff x="467544" y="3217332"/>
              <a:chExt cx="6912768" cy="3003557"/>
            </a:xfrm>
          </p:grpSpPr>
          <p:grpSp>
            <p:nvGrpSpPr>
              <p:cNvPr id="30" name="グループ化 29"/>
              <p:cNvGrpSpPr/>
              <p:nvPr/>
            </p:nvGrpSpPr>
            <p:grpSpPr>
              <a:xfrm>
                <a:off x="467544" y="3229399"/>
                <a:ext cx="3294600" cy="2991489"/>
                <a:chOff x="683568" y="3356992"/>
                <a:chExt cx="3294600" cy="2991489"/>
              </a:xfrm>
            </p:grpSpPr>
            <p:sp>
              <p:nvSpPr>
                <p:cNvPr id="45" name="角丸四角形 44"/>
                <p:cNvSpPr/>
                <p:nvPr/>
              </p:nvSpPr>
              <p:spPr bwMode="auto">
                <a:xfrm>
                  <a:off x="683568" y="3904481"/>
                  <a:ext cx="3294600" cy="2444000"/>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46" name="グループ化 45"/>
                <p:cNvGrpSpPr/>
                <p:nvPr/>
              </p:nvGrpSpPr>
              <p:grpSpPr>
                <a:xfrm>
                  <a:off x="1048113" y="3356992"/>
                  <a:ext cx="1300012" cy="1137815"/>
                  <a:chOff x="556906" y="3029569"/>
                  <a:chExt cx="2430918" cy="2127623"/>
                </a:xfrm>
              </p:grpSpPr>
              <p:sp>
                <p:nvSpPr>
                  <p:cNvPr id="50" name="正方形/長方形 49"/>
                  <p:cNvSpPr/>
                  <p:nvPr/>
                </p:nvSpPr>
                <p:spPr bwMode="auto">
                  <a:xfrm>
                    <a:off x="556906" y="3029569"/>
                    <a:ext cx="2430918" cy="2127623"/>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51" name="グループ化 50"/>
                  <p:cNvGrpSpPr/>
                  <p:nvPr/>
                </p:nvGrpSpPr>
                <p:grpSpPr>
                  <a:xfrm>
                    <a:off x="759028" y="3133996"/>
                    <a:ext cx="1584176" cy="1872208"/>
                    <a:chOff x="2483768" y="2852936"/>
                    <a:chExt cx="1584176" cy="1872208"/>
                  </a:xfrm>
                </p:grpSpPr>
                <p:sp>
                  <p:nvSpPr>
                    <p:cNvPr id="52" name="円/楕円 51"/>
                    <p:cNvSpPr/>
                    <p:nvPr/>
                  </p:nvSpPr>
                  <p:spPr bwMode="auto">
                    <a:xfrm>
                      <a:off x="2483768" y="2852936"/>
                      <a:ext cx="720080" cy="720080"/>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3" name="円/楕円 52"/>
                    <p:cNvSpPr/>
                    <p:nvPr/>
                  </p:nvSpPr>
                  <p:spPr bwMode="auto">
                    <a:xfrm>
                      <a:off x="2483768" y="4005064"/>
                      <a:ext cx="720080" cy="72008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4" name="円/楕円 53"/>
                    <p:cNvSpPr/>
                    <p:nvPr/>
                  </p:nvSpPr>
                  <p:spPr bwMode="auto">
                    <a:xfrm>
                      <a:off x="3347864" y="3429000"/>
                      <a:ext cx="720080" cy="720080"/>
                    </a:xfrm>
                    <a:prstGeom prst="ellipse">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5" name="直線矢印コネクタ 54"/>
                    <p:cNvCxnSpPr>
                      <a:stCxn id="52" idx="5"/>
                      <a:endCxn id="54" idx="1"/>
                    </p:cNvCxnSpPr>
                    <p:nvPr/>
                  </p:nvCxnSpPr>
                  <p:spPr bwMode="auto">
                    <a:xfrm>
                      <a:off x="3098395" y="3467563"/>
                      <a:ext cx="354922" cy="66890"/>
                    </a:xfrm>
                    <a:prstGeom prst="straightConnector1">
                      <a:avLst/>
                    </a:prstGeom>
                    <a:solidFill>
                      <a:schemeClr val="accent2"/>
                    </a:solidFill>
                    <a:ln w="12700" cap="flat" cmpd="sng" algn="ctr">
                      <a:solidFill>
                        <a:schemeClr val="accent2"/>
                      </a:solidFill>
                      <a:prstDash val="solid"/>
                      <a:round/>
                      <a:headEnd type="none" w="med" len="med"/>
                      <a:tailEnd type="arrow"/>
                    </a:ln>
                    <a:effectLst/>
                  </p:spPr>
                </p:cxnSp>
                <p:cxnSp>
                  <p:nvCxnSpPr>
                    <p:cNvPr id="56" name="直線矢印コネクタ 55"/>
                    <p:cNvCxnSpPr>
                      <a:stCxn id="54" idx="3"/>
                      <a:endCxn id="53" idx="7"/>
                    </p:cNvCxnSpPr>
                    <p:nvPr/>
                  </p:nvCxnSpPr>
                  <p:spPr bwMode="auto">
                    <a:xfrm flipH="1">
                      <a:off x="3098395" y="4043627"/>
                      <a:ext cx="354922" cy="66890"/>
                    </a:xfrm>
                    <a:prstGeom prst="straightConnector1">
                      <a:avLst/>
                    </a:prstGeom>
                    <a:solidFill>
                      <a:schemeClr val="accent2"/>
                    </a:solidFill>
                    <a:ln w="12700" cap="flat" cmpd="sng" algn="ctr">
                      <a:solidFill>
                        <a:schemeClr val="accent2"/>
                      </a:solidFill>
                      <a:prstDash val="solid"/>
                      <a:round/>
                      <a:headEnd type="none" w="med" len="med"/>
                      <a:tailEnd type="arrow"/>
                    </a:ln>
                    <a:effectLst/>
                  </p:spPr>
                </p:cxnSp>
                <p:cxnSp>
                  <p:nvCxnSpPr>
                    <p:cNvPr id="57" name="曲線コネクタ 56"/>
                    <p:cNvCxnSpPr>
                      <a:stCxn id="54" idx="6"/>
                      <a:endCxn id="54" idx="5"/>
                    </p:cNvCxnSpPr>
                    <p:nvPr/>
                  </p:nvCxnSpPr>
                  <p:spPr bwMode="auto">
                    <a:xfrm flipH="1">
                      <a:off x="3962491" y="3789040"/>
                      <a:ext cx="105453" cy="254587"/>
                    </a:xfrm>
                    <a:prstGeom prst="curvedConnector4">
                      <a:avLst>
                        <a:gd name="adj1" fmla="val -302268"/>
                        <a:gd name="adj2" fmla="val 281802"/>
                      </a:avLst>
                    </a:prstGeom>
                    <a:solidFill>
                      <a:schemeClr val="accent2"/>
                    </a:solidFill>
                    <a:ln w="12700" cap="flat" cmpd="sng" algn="ctr">
                      <a:solidFill>
                        <a:schemeClr val="accent2"/>
                      </a:solidFill>
                      <a:prstDash val="solid"/>
                      <a:round/>
                      <a:headEnd type="none" w="med" len="med"/>
                      <a:tailEnd type="arrow"/>
                    </a:ln>
                    <a:effectLst/>
                  </p:spPr>
                </p:cxnSp>
              </p:grpSp>
            </p:grpSp>
            <p:sp>
              <p:nvSpPr>
                <p:cNvPr id="47" name="円/楕円 46"/>
                <p:cNvSpPr/>
                <p:nvPr/>
              </p:nvSpPr>
              <p:spPr bwMode="auto">
                <a:xfrm>
                  <a:off x="3305082" y="5034951"/>
                  <a:ext cx="258806" cy="258806"/>
                </a:xfrm>
                <a:prstGeom prst="ellips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8" name="円/楕円 47"/>
                <p:cNvSpPr/>
                <p:nvPr/>
              </p:nvSpPr>
              <p:spPr bwMode="auto">
                <a:xfrm>
                  <a:off x="1743757" y="5402442"/>
                  <a:ext cx="258806" cy="258806"/>
                </a:xfrm>
                <a:prstGeom prst="ellips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9" name="円/楕円 48"/>
                <p:cNvSpPr/>
                <p:nvPr/>
              </p:nvSpPr>
              <p:spPr bwMode="auto">
                <a:xfrm>
                  <a:off x="1237365" y="4777432"/>
                  <a:ext cx="258806" cy="258806"/>
                </a:xfrm>
                <a:prstGeom prst="ellips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31" name="グループ化 30"/>
              <p:cNvGrpSpPr/>
              <p:nvPr/>
            </p:nvGrpSpPr>
            <p:grpSpPr>
              <a:xfrm>
                <a:off x="4085712" y="3217332"/>
                <a:ext cx="3294600" cy="3003557"/>
                <a:chOff x="4085712" y="3217332"/>
                <a:chExt cx="3294600" cy="3003557"/>
              </a:xfrm>
            </p:grpSpPr>
            <p:sp>
              <p:nvSpPr>
                <p:cNvPr id="32" name="角丸四角形 31"/>
                <p:cNvSpPr/>
                <p:nvPr/>
              </p:nvSpPr>
              <p:spPr bwMode="auto">
                <a:xfrm>
                  <a:off x="4085712" y="3754997"/>
                  <a:ext cx="3294600" cy="2465892"/>
                </a:xfrm>
                <a:prstGeom prst="roundRect">
                  <a:avLst/>
                </a:prstGeom>
                <a:noFill/>
                <a:ln w="38100"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33" name="グループ化 32"/>
                <p:cNvGrpSpPr/>
                <p:nvPr/>
              </p:nvGrpSpPr>
              <p:grpSpPr>
                <a:xfrm>
                  <a:off x="4424990" y="3217332"/>
                  <a:ext cx="1299138" cy="1137050"/>
                  <a:chOff x="3240125" y="3029568"/>
                  <a:chExt cx="2430918" cy="2127623"/>
                </a:xfrm>
              </p:grpSpPr>
              <p:sp>
                <p:nvSpPr>
                  <p:cNvPr id="38" name="正方形/長方形 37"/>
                  <p:cNvSpPr/>
                  <p:nvPr/>
                </p:nvSpPr>
                <p:spPr bwMode="auto">
                  <a:xfrm>
                    <a:off x="3240125" y="3029568"/>
                    <a:ext cx="2430918" cy="2127623"/>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39" name="グループ化 38"/>
                  <p:cNvGrpSpPr/>
                  <p:nvPr/>
                </p:nvGrpSpPr>
                <p:grpSpPr>
                  <a:xfrm>
                    <a:off x="3461233" y="3095057"/>
                    <a:ext cx="1584176" cy="1944216"/>
                    <a:chOff x="7380312" y="4367755"/>
                    <a:chExt cx="1584176" cy="1944216"/>
                  </a:xfrm>
                </p:grpSpPr>
                <p:sp>
                  <p:nvSpPr>
                    <p:cNvPr id="40" name="円/楕円 39"/>
                    <p:cNvSpPr/>
                    <p:nvPr/>
                  </p:nvSpPr>
                  <p:spPr bwMode="auto">
                    <a:xfrm>
                      <a:off x="7380312" y="4367755"/>
                      <a:ext cx="720080" cy="720080"/>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1" name="円/楕円 40"/>
                    <p:cNvSpPr/>
                    <p:nvPr/>
                  </p:nvSpPr>
                  <p:spPr bwMode="auto">
                    <a:xfrm>
                      <a:off x="7380312" y="5591891"/>
                      <a:ext cx="720080" cy="720080"/>
                    </a:xfrm>
                    <a:prstGeom prst="ellipse">
                      <a:avLst/>
                    </a:prstGeom>
                    <a:solidFill>
                      <a:srgbClr val="F622BE"/>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2" name="円/楕円 41"/>
                    <p:cNvSpPr/>
                    <p:nvPr/>
                  </p:nvSpPr>
                  <p:spPr bwMode="auto">
                    <a:xfrm>
                      <a:off x="8244408" y="5015827"/>
                      <a:ext cx="720080" cy="720080"/>
                    </a:xfrm>
                    <a:prstGeom prst="ellips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3" name="直線矢印コネクタ 42"/>
                    <p:cNvCxnSpPr>
                      <a:stCxn id="40" idx="5"/>
                      <a:endCxn id="42" idx="1"/>
                    </p:cNvCxnSpPr>
                    <p:nvPr/>
                  </p:nvCxnSpPr>
                  <p:spPr bwMode="auto">
                    <a:xfrm>
                      <a:off x="7994939" y="4982382"/>
                      <a:ext cx="354922" cy="138898"/>
                    </a:xfrm>
                    <a:prstGeom prst="straightConnector1">
                      <a:avLst/>
                    </a:prstGeom>
                    <a:solidFill>
                      <a:schemeClr val="accent2"/>
                    </a:solidFill>
                    <a:ln w="12700" cap="flat" cmpd="sng" algn="ctr">
                      <a:solidFill>
                        <a:schemeClr val="accent2"/>
                      </a:solidFill>
                      <a:prstDash val="solid"/>
                      <a:round/>
                      <a:headEnd type="none" w="med" len="med"/>
                      <a:tailEnd type="arrow"/>
                    </a:ln>
                    <a:effectLst/>
                  </p:spPr>
                </p:cxnSp>
                <p:cxnSp>
                  <p:nvCxnSpPr>
                    <p:cNvPr id="44" name="直線矢印コネクタ 43"/>
                    <p:cNvCxnSpPr>
                      <a:stCxn id="42" idx="3"/>
                      <a:endCxn id="41" idx="7"/>
                    </p:cNvCxnSpPr>
                    <p:nvPr/>
                  </p:nvCxnSpPr>
                  <p:spPr bwMode="auto">
                    <a:xfrm flipH="1">
                      <a:off x="7994939" y="5630454"/>
                      <a:ext cx="354922" cy="66890"/>
                    </a:xfrm>
                    <a:prstGeom prst="straightConnector1">
                      <a:avLst/>
                    </a:prstGeom>
                    <a:solidFill>
                      <a:schemeClr val="accent2"/>
                    </a:solidFill>
                    <a:ln w="12700" cap="flat" cmpd="sng" algn="ctr">
                      <a:solidFill>
                        <a:schemeClr val="accent2"/>
                      </a:solidFill>
                      <a:prstDash val="solid"/>
                      <a:round/>
                      <a:headEnd type="none" w="med" len="med"/>
                      <a:tailEnd type="arrow"/>
                    </a:ln>
                    <a:effectLst/>
                  </p:spPr>
                </p:cxnSp>
              </p:grpSp>
            </p:grpSp>
            <p:sp>
              <p:nvSpPr>
                <p:cNvPr id="34" name="二等辺三角形 33"/>
                <p:cNvSpPr/>
                <p:nvPr/>
              </p:nvSpPr>
              <p:spPr bwMode="auto">
                <a:xfrm>
                  <a:off x="4700198" y="5508197"/>
                  <a:ext cx="325548" cy="280644"/>
                </a:xfrm>
                <a:prstGeom prst="triangl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5" name="二等辺三角形 34"/>
                <p:cNvSpPr/>
                <p:nvPr/>
              </p:nvSpPr>
              <p:spPr bwMode="auto">
                <a:xfrm>
                  <a:off x="5719065" y="5162260"/>
                  <a:ext cx="325548" cy="280644"/>
                </a:xfrm>
                <a:prstGeom prst="triangl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6" name="二等辺三角形 35"/>
                <p:cNvSpPr/>
                <p:nvPr/>
              </p:nvSpPr>
              <p:spPr bwMode="auto">
                <a:xfrm>
                  <a:off x="6427755" y="5416436"/>
                  <a:ext cx="325548" cy="280644"/>
                </a:xfrm>
                <a:prstGeom prst="triangl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7" name="二等辺三角形 36"/>
                <p:cNvSpPr/>
                <p:nvPr/>
              </p:nvSpPr>
              <p:spPr bwMode="auto">
                <a:xfrm>
                  <a:off x="5894232" y="4111692"/>
                  <a:ext cx="325548" cy="280644"/>
                </a:xfrm>
                <a:prstGeom prst="triangl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sp>
          <p:nvSpPr>
            <p:cNvPr id="19" name="下矢印 18"/>
            <p:cNvSpPr/>
            <p:nvPr/>
          </p:nvSpPr>
          <p:spPr bwMode="auto">
            <a:xfrm>
              <a:off x="6831081" y="2693780"/>
              <a:ext cx="823757" cy="421250"/>
            </a:xfrm>
            <a:prstGeom prst="downArrow">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58" name="グループ化 57"/>
          <p:cNvGrpSpPr/>
          <p:nvPr/>
        </p:nvGrpSpPr>
        <p:grpSpPr>
          <a:xfrm>
            <a:off x="6282870" y="5226829"/>
            <a:ext cx="1846206" cy="1514539"/>
            <a:chOff x="6282870" y="5226829"/>
            <a:chExt cx="1846206" cy="1514539"/>
          </a:xfrm>
        </p:grpSpPr>
        <p:sp>
          <p:nvSpPr>
            <p:cNvPr id="11" name="角丸四角形 10"/>
            <p:cNvSpPr/>
            <p:nvPr/>
          </p:nvSpPr>
          <p:spPr bwMode="auto">
            <a:xfrm>
              <a:off x="6282870" y="5226829"/>
              <a:ext cx="1846206" cy="1389165"/>
            </a:xfrm>
            <a:prstGeom prst="roundRect">
              <a:avLst/>
            </a:prstGeom>
            <a:solidFill>
              <a:schemeClr val="bg1"/>
            </a:solidFill>
            <a:ln w="38100"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 name="円/楕円 11"/>
            <p:cNvSpPr/>
            <p:nvPr/>
          </p:nvSpPr>
          <p:spPr bwMode="auto">
            <a:xfrm>
              <a:off x="7594392" y="5586299"/>
              <a:ext cx="153331" cy="154989"/>
            </a:xfrm>
            <a:prstGeom prst="ellipse">
              <a:avLst/>
            </a:prstGeom>
            <a:solidFill>
              <a:srgbClr val="00B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 name="正方形/長方形 12"/>
            <p:cNvSpPr/>
            <p:nvPr/>
          </p:nvSpPr>
          <p:spPr bwMode="auto">
            <a:xfrm>
              <a:off x="6489522" y="6478702"/>
              <a:ext cx="1098220" cy="262666"/>
            </a:xfrm>
            <a:prstGeom prst="rect">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1200" dirty="0" smtClean="0">
                  <a:latin typeface="Times New Roman" pitchFamily="18" charset="0"/>
                  <a:ea typeface="ＭＳ Ｐゴシック" pitchFamily="50" charset="-128"/>
                </a:rPr>
                <a:t>二度目の実行</a:t>
              </a:r>
              <a:endParaRPr kumimoji="0" lang="en-US" altLang="ja-JP" sz="120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4" name="二等辺三角形 13"/>
            <p:cNvSpPr/>
            <p:nvPr/>
          </p:nvSpPr>
          <p:spPr bwMode="auto">
            <a:xfrm>
              <a:off x="6774750" y="5921411"/>
              <a:ext cx="192872" cy="168068"/>
            </a:xfrm>
            <a:prstGeom prst="triangle">
              <a:avLst/>
            </a:prstGeom>
            <a:solidFill>
              <a:srgbClr val="00B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59" name="グループ化 58"/>
          <p:cNvGrpSpPr/>
          <p:nvPr/>
        </p:nvGrpSpPr>
        <p:grpSpPr>
          <a:xfrm>
            <a:off x="6740260" y="4210954"/>
            <a:ext cx="1575267" cy="1352055"/>
            <a:chOff x="6740260" y="4210954"/>
            <a:chExt cx="1575267" cy="1352055"/>
          </a:xfrm>
        </p:grpSpPr>
        <p:sp>
          <p:nvSpPr>
            <p:cNvPr id="15" name="上矢印 14"/>
            <p:cNvSpPr/>
            <p:nvPr/>
          </p:nvSpPr>
          <p:spPr bwMode="auto">
            <a:xfrm rot="19315677">
              <a:off x="6740260" y="4210954"/>
              <a:ext cx="596170" cy="1352055"/>
            </a:xfrm>
            <a:prstGeom prst="upArrow">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6" name="上矢印 15"/>
            <p:cNvSpPr/>
            <p:nvPr/>
          </p:nvSpPr>
          <p:spPr bwMode="auto">
            <a:xfrm rot="1241429">
              <a:off x="7719357" y="4225159"/>
              <a:ext cx="596170" cy="1224202"/>
            </a:xfrm>
            <a:prstGeom prst="upArrow">
              <a:avLst/>
            </a:prstGeom>
            <a:solidFill>
              <a:srgbClr val="0070C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7" name="テキスト ボックス 16"/>
            <p:cNvSpPr txBox="1"/>
            <p:nvPr/>
          </p:nvSpPr>
          <p:spPr>
            <a:xfrm>
              <a:off x="7195846" y="4468052"/>
              <a:ext cx="755110" cy="674839"/>
            </a:xfrm>
            <a:prstGeom prst="rect">
              <a:avLst/>
            </a:prstGeom>
            <a:noFill/>
          </p:spPr>
          <p:txBody>
            <a:bodyPr wrap="square" rtlCol="0">
              <a:spAutoFit/>
            </a:bodyPr>
            <a:lstStyle/>
            <a:p>
              <a:r>
                <a:rPr kumimoji="1" lang="ja-JP" altLang="en-US" sz="4000" b="1" dirty="0" smtClean="0"/>
                <a:t>？</a:t>
              </a:r>
              <a:endParaRPr kumimoji="1" lang="ja-JP" altLang="en-US" sz="4000" b="1" dirty="0"/>
            </a:p>
          </p:txBody>
        </p:sp>
      </p:grpSp>
      <p:grpSp>
        <p:nvGrpSpPr>
          <p:cNvPr id="5" name="グループ化 4"/>
          <p:cNvGrpSpPr/>
          <p:nvPr/>
        </p:nvGrpSpPr>
        <p:grpSpPr>
          <a:xfrm>
            <a:off x="6283583" y="1096121"/>
            <a:ext cx="2836679" cy="1540791"/>
            <a:chOff x="6283583" y="1096121"/>
            <a:chExt cx="2836679" cy="1540791"/>
          </a:xfrm>
        </p:grpSpPr>
        <p:grpSp>
          <p:nvGrpSpPr>
            <p:cNvPr id="18" name="グループ化 17"/>
            <p:cNvGrpSpPr/>
            <p:nvPr/>
          </p:nvGrpSpPr>
          <p:grpSpPr>
            <a:xfrm>
              <a:off x="6283583" y="1110454"/>
              <a:ext cx="1846206" cy="1526458"/>
              <a:chOff x="506599" y="2501142"/>
              <a:chExt cx="3581194" cy="2929274"/>
            </a:xfrm>
          </p:grpSpPr>
          <p:grpSp>
            <p:nvGrpSpPr>
              <p:cNvPr id="20" name="グループ化 19"/>
              <p:cNvGrpSpPr/>
              <p:nvPr/>
            </p:nvGrpSpPr>
            <p:grpSpPr>
              <a:xfrm>
                <a:off x="506599" y="2501142"/>
                <a:ext cx="3581194" cy="2929274"/>
                <a:chOff x="667413" y="1347500"/>
                <a:chExt cx="3581194" cy="2929274"/>
              </a:xfrm>
              <a:solidFill>
                <a:schemeClr val="bg1"/>
              </a:solidFill>
            </p:grpSpPr>
            <p:sp>
              <p:nvSpPr>
                <p:cNvPr id="28" name="角丸四角形 27"/>
                <p:cNvSpPr/>
                <p:nvPr/>
              </p:nvSpPr>
              <p:spPr bwMode="auto">
                <a:xfrm>
                  <a:off x="667413" y="1610965"/>
                  <a:ext cx="3581194" cy="2665809"/>
                </a:xfrm>
                <a:prstGeom prst="roundRect">
                  <a:avLst/>
                </a:prstGeom>
                <a:grp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9" name="正方形/長方形 28"/>
                <p:cNvSpPr/>
                <p:nvPr/>
              </p:nvSpPr>
              <p:spPr bwMode="auto">
                <a:xfrm>
                  <a:off x="988396" y="1347500"/>
                  <a:ext cx="2130282" cy="504057"/>
                </a:xfrm>
                <a:prstGeom prst="rect">
                  <a:avLst/>
                </a:prstGeom>
                <a:grp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1200" dirty="0">
                      <a:latin typeface="Times New Roman" pitchFamily="18" charset="0"/>
                      <a:ea typeface="ＭＳ Ｐゴシック" pitchFamily="50" charset="-128"/>
                    </a:rPr>
                    <a:t>一度目</a:t>
                  </a:r>
                  <a:r>
                    <a:rPr kumimoji="0" lang="ja-JP" altLang="en-US" sz="1200" dirty="0" smtClean="0">
                      <a:latin typeface="Times New Roman" pitchFamily="18" charset="0"/>
                      <a:ea typeface="ＭＳ Ｐゴシック" pitchFamily="50" charset="-128"/>
                    </a:rPr>
                    <a:t>の実行</a:t>
                  </a:r>
                  <a:endParaRPr kumimoji="0" lang="en-US" altLang="ja-JP" sz="120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sp>
            <p:nvSpPr>
              <p:cNvPr id="21" name="円/楕円 20"/>
              <p:cNvSpPr/>
              <p:nvPr/>
            </p:nvSpPr>
            <p:spPr bwMode="auto">
              <a:xfrm>
                <a:off x="3347864" y="3522506"/>
                <a:ext cx="297425" cy="297425"/>
              </a:xfrm>
              <a:prstGeom prst="ellips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2" name="円/楕円 21"/>
              <p:cNvSpPr/>
              <p:nvPr/>
            </p:nvSpPr>
            <p:spPr bwMode="auto">
              <a:xfrm>
                <a:off x="1553556" y="3944835"/>
                <a:ext cx="297425" cy="297425"/>
              </a:xfrm>
              <a:prstGeom prst="ellips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 name="円/楕円 22"/>
              <p:cNvSpPr/>
              <p:nvPr/>
            </p:nvSpPr>
            <p:spPr bwMode="auto">
              <a:xfrm>
                <a:off x="971600" y="3226560"/>
                <a:ext cx="297425" cy="297425"/>
              </a:xfrm>
              <a:prstGeom prst="ellips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4" name="二等辺三角形 23"/>
              <p:cNvSpPr/>
              <p:nvPr/>
            </p:nvSpPr>
            <p:spPr bwMode="auto">
              <a:xfrm>
                <a:off x="1039551" y="4765313"/>
                <a:ext cx="374126" cy="322522"/>
              </a:xfrm>
              <a:prstGeom prst="triangl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5" name="二等辺三角形 24"/>
              <p:cNvSpPr/>
              <p:nvPr/>
            </p:nvSpPr>
            <p:spPr bwMode="auto">
              <a:xfrm>
                <a:off x="2210455" y="4367755"/>
                <a:ext cx="374126" cy="322522"/>
              </a:xfrm>
              <a:prstGeom prst="triangl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6" name="二等辺三角形 25"/>
              <p:cNvSpPr/>
              <p:nvPr/>
            </p:nvSpPr>
            <p:spPr bwMode="auto">
              <a:xfrm>
                <a:off x="3024896" y="4659860"/>
                <a:ext cx="374126" cy="322522"/>
              </a:xfrm>
              <a:prstGeom prst="triangl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7" name="二等辺三角形 26"/>
              <p:cNvSpPr/>
              <p:nvPr/>
            </p:nvSpPr>
            <p:spPr bwMode="auto">
              <a:xfrm>
                <a:off x="2411760" y="3160420"/>
                <a:ext cx="374126" cy="322522"/>
              </a:xfrm>
              <a:prstGeom prst="triangl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4" name="テキスト ボックス 3"/>
            <p:cNvSpPr txBox="1"/>
            <p:nvPr/>
          </p:nvSpPr>
          <p:spPr>
            <a:xfrm>
              <a:off x="8262335" y="1096121"/>
              <a:ext cx="857927" cy="276999"/>
            </a:xfrm>
            <a:prstGeom prst="rect">
              <a:avLst/>
            </a:prstGeom>
            <a:noFill/>
          </p:spPr>
          <p:txBody>
            <a:bodyPr wrap="none" rtlCol="0">
              <a:spAutoFit/>
            </a:bodyPr>
            <a:lstStyle/>
            <a:p>
              <a:r>
                <a:rPr kumimoji="1" lang="ja-JP" altLang="en-US" sz="1200" b="1" dirty="0" smtClean="0"/>
                <a:t>オブジェクト</a:t>
              </a:r>
              <a:endParaRPr kumimoji="1" lang="ja-JP" altLang="en-US" sz="1200" b="1" dirty="0"/>
            </a:p>
          </p:txBody>
        </p:sp>
        <p:sp>
          <p:nvSpPr>
            <p:cNvPr id="6" name="フリーフォーム 5"/>
            <p:cNvSpPr/>
            <p:nvPr/>
          </p:nvSpPr>
          <p:spPr bwMode="auto">
            <a:xfrm>
              <a:off x="7848878" y="1241786"/>
              <a:ext cx="444251" cy="401677"/>
            </a:xfrm>
            <a:custGeom>
              <a:avLst/>
              <a:gdLst>
                <a:gd name="connsiteX0" fmla="*/ 0 w 771002"/>
                <a:gd name="connsiteY0" fmla="*/ 630600 h 630600"/>
                <a:gd name="connsiteX1" fmla="*/ 309093 w 771002"/>
                <a:gd name="connsiteY1" fmla="*/ 179839 h 630600"/>
                <a:gd name="connsiteX2" fmla="*/ 734096 w 771002"/>
                <a:gd name="connsiteY2" fmla="*/ 12414 h 630600"/>
                <a:gd name="connsiteX3" fmla="*/ 721217 w 771002"/>
                <a:gd name="connsiteY3" fmla="*/ 25293 h 630600"/>
              </a:gdLst>
              <a:ahLst/>
              <a:cxnLst>
                <a:cxn ang="0">
                  <a:pos x="connsiteX0" y="connsiteY0"/>
                </a:cxn>
                <a:cxn ang="0">
                  <a:pos x="connsiteX1" y="connsiteY1"/>
                </a:cxn>
                <a:cxn ang="0">
                  <a:pos x="connsiteX2" y="connsiteY2"/>
                </a:cxn>
                <a:cxn ang="0">
                  <a:pos x="connsiteX3" y="connsiteY3"/>
                </a:cxn>
              </a:cxnLst>
              <a:rect l="l" t="t" r="r" b="b"/>
              <a:pathLst>
                <a:path w="771002" h="630600">
                  <a:moveTo>
                    <a:pt x="0" y="630600"/>
                  </a:moveTo>
                  <a:cubicBezTo>
                    <a:pt x="93372" y="456735"/>
                    <a:pt x="186744" y="282870"/>
                    <a:pt x="309093" y="179839"/>
                  </a:cubicBezTo>
                  <a:cubicBezTo>
                    <a:pt x="431442" y="76808"/>
                    <a:pt x="665409" y="38172"/>
                    <a:pt x="734096" y="12414"/>
                  </a:cubicBezTo>
                  <a:cubicBezTo>
                    <a:pt x="802783" y="-13344"/>
                    <a:pt x="762000" y="5974"/>
                    <a:pt x="721217" y="25293"/>
                  </a:cubicBezTo>
                </a:path>
              </a:pathLst>
            </a:custGeom>
            <a:no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7" name="テキスト ボックス 6"/>
          <p:cNvSpPr txBox="1"/>
          <p:nvPr/>
        </p:nvSpPr>
        <p:spPr>
          <a:xfrm>
            <a:off x="1014435" y="6041854"/>
            <a:ext cx="5136342" cy="400110"/>
          </a:xfrm>
          <a:prstGeom prst="rect">
            <a:avLst/>
          </a:prstGeom>
          <a:noFill/>
        </p:spPr>
        <p:txBody>
          <a:bodyPr wrap="none" rtlCol="0">
            <a:spAutoFit/>
          </a:bodyPr>
          <a:lstStyle/>
          <a:p>
            <a:r>
              <a:rPr lang="en-US" altLang="ja-JP" sz="1000" dirty="0" smtClean="0"/>
              <a:t>[1]</a:t>
            </a:r>
            <a:r>
              <a:rPr lang="en-US" altLang="ja-JP" sz="1000" dirty="0" err="1" smtClean="0"/>
              <a:t>Jochen</a:t>
            </a:r>
            <a:r>
              <a:rPr lang="en-US" altLang="ja-JP" sz="1000" dirty="0" smtClean="0"/>
              <a:t> </a:t>
            </a:r>
            <a:r>
              <a:rPr lang="en-US" altLang="ja-JP" sz="1000" dirty="0" err="1"/>
              <a:t>Quante</a:t>
            </a:r>
            <a:r>
              <a:rPr lang="en-US" altLang="ja-JP" sz="1000" dirty="0"/>
              <a:t> and Rainer </a:t>
            </a:r>
            <a:r>
              <a:rPr lang="en-US" altLang="ja-JP" sz="1000" dirty="0" err="1"/>
              <a:t>Koschke</a:t>
            </a:r>
            <a:r>
              <a:rPr lang="en-US" altLang="ja-JP" sz="1000" dirty="0"/>
              <a:t>. Dynamic object process graphs. </a:t>
            </a:r>
            <a:r>
              <a:rPr lang="en-US" altLang="ja-JP" sz="1000" i="1" dirty="0"/>
              <a:t>J. Syst. </a:t>
            </a:r>
            <a:r>
              <a:rPr lang="en-US" altLang="ja-JP" sz="1000" i="1" dirty="0" err="1"/>
              <a:t>Softw</a:t>
            </a:r>
            <a:r>
              <a:rPr lang="en-US" altLang="ja-JP" sz="1000" i="1" dirty="0"/>
              <a:t>.</a:t>
            </a:r>
            <a:r>
              <a:rPr lang="en-US" altLang="ja-JP" sz="1000" dirty="0"/>
              <a:t>,</a:t>
            </a:r>
          </a:p>
          <a:p>
            <a:r>
              <a:rPr lang="nl-NL" altLang="ja-JP" sz="1000" dirty="0"/>
              <a:t>Vol. 81, pp. 481-501, April 2008</a:t>
            </a:r>
            <a:r>
              <a:rPr lang="nl-NL" altLang="ja-JP" sz="1000" dirty="0" smtClean="0"/>
              <a:t>.</a:t>
            </a:r>
            <a:endParaRPr lang="nl-NL" altLang="ja-JP" sz="1000" dirty="0"/>
          </a:p>
        </p:txBody>
      </p:sp>
    </p:spTree>
    <p:extLst>
      <p:ext uri="{BB962C8B-B14F-4D97-AF65-F5344CB8AC3E}">
        <p14:creationId xmlns:p14="http://schemas.microsoft.com/office/powerpoint/2010/main" val="2398612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
                                        </p:tgtEl>
                                        <p:attrNameLst>
                                          <p:attrName>style.visibility</p:attrName>
                                        </p:attrNameLst>
                                      </p:cBhvr>
                                      <p:to>
                                        <p:strVal val="visible"/>
                                      </p:to>
                                    </p:set>
                                    <p:animEffect transition="in" filter="fade">
                                      <p:cBhvr>
                                        <p:cTn id="12" dur="500"/>
                                        <p:tgtEl>
                                          <p:spTgt spid="6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fade">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9"/>
                                        </p:tgtEl>
                                        <p:attrNameLst>
                                          <p:attrName>style.visibility</p:attrName>
                                        </p:attrNameLst>
                                      </p:cBhvr>
                                      <p:to>
                                        <p:strVal val="visible"/>
                                      </p:to>
                                    </p:set>
                                    <p:animEffect transition="in" filter="fade">
                                      <p:cBhvr>
                                        <p:cTn id="22"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sel2006-white</Template>
  <TotalTime>2751</TotalTime>
  <Words>1453</Words>
  <Application>Microsoft Office PowerPoint</Application>
  <PresentationFormat>画面に合わせる (4:3)</PresentationFormat>
  <Paragraphs>437</Paragraphs>
  <Slides>31</Slides>
  <Notes>2</Notes>
  <HiddenSlides>0</HiddenSlides>
  <MMClips>0</MMClips>
  <ScaleCrop>false</ScaleCrop>
  <HeadingPairs>
    <vt:vector size="4" baseType="variant">
      <vt:variant>
        <vt:lpstr>テーマ</vt:lpstr>
      </vt:variant>
      <vt:variant>
        <vt:i4>1</vt:i4>
      </vt:variant>
      <vt:variant>
        <vt:lpstr>スライド タイトル</vt:lpstr>
      </vt:variant>
      <vt:variant>
        <vt:i4>31</vt:i4>
      </vt:variant>
    </vt:vector>
  </HeadingPairs>
  <TitlesOfParts>
    <vt:vector size="32" baseType="lpstr">
      <vt:lpstr>sel2006-white</vt:lpstr>
      <vt:lpstr>DOPGを用いた オブジェクトの振舞い予測手法</vt:lpstr>
      <vt:lpstr>目次</vt:lpstr>
      <vt:lpstr>目次</vt:lpstr>
      <vt:lpstr>背景</vt:lpstr>
      <vt:lpstr>問題点</vt:lpstr>
      <vt:lpstr>オブジェクトの判別</vt:lpstr>
      <vt:lpstr>目次</vt:lpstr>
      <vt:lpstr>アイデア </vt:lpstr>
      <vt:lpstr>提案手法概要</vt:lpstr>
      <vt:lpstr>実行履歴の取得</vt:lpstr>
      <vt:lpstr>DOPGの抽出</vt:lpstr>
      <vt:lpstr>有限オートマトンの作成</vt:lpstr>
      <vt:lpstr>どのオートマトンに属するかの判定</vt:lpstr>
      <vt:lpstr>オートマトン判定の例</vt:lpstr>
      <vt:lpstr>未来の動作の予測</vt:lpstr>
      <vt:lpstr>目次</vt:lpstr>
      <vt:lpstr>実験 – 内容</vt:lpstr>
      <vt:lpstr>実験 – 評価尺度</vt:lpstr>
      <vt:lpstr>実験 – 結果</vt:lpstr>
      <vt:lpstr>クラスの性質</vt:lpstr>
      <vt:lpstr>実験 – 考察</vt:lpstr>
      <vt:lpstr>目次</vt:lpstr>
      <vt:lpstr>今後の予定</vt:lpstr>
      <vt:lpstr>予測の使用</vt:lpstr>
      <vt:lpstr>オブジェクトの動作を提示</vt:lpstr>
      <vt:lpstr>ブレイクポイントの拡張</vt:lpstr>
      <vt:lpstr>まとめ</vt:lpstr>
      <vt:lpstr>PowerPoint プレゼンテーション</vt:lpstr>
      <vt:lpstr>DOPG</vt:lpstr>
      <vt:lpstr>DOPG</vt:lpstr>
      <vt:lpstr>Trace-Predict計算</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DOGPを用いた オブジェクトの振舞い予測手法</dc:title>
  <dc:creator>h-wakisk</dc:creator>
  <cp:lastModifiedBy>h-wakisk</cp:lastModifiedBy>
  <cp:revision>401</cp:revision>
  <cp:lastPrinted>2012-12-04T05:26:49Z</cp:lastPrinted>
  <dcterms:created xsi:type="dcterms:W3CDTF">2012-11-12T03:48:02Z</dcterms:created>
  <dcterms:modified xsi:type="dcterms:W3CDTF">2012-12-12T06:11:59Z</dcterms:modified>
</cp:coreProperties>
</file>