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tags/tag1.xml" ContentType="application/vnd.openxmlformats-officedocument.presentationml.tags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393" r:id="rId3"/>
    <p:sldId id="343" r:id="rId4"/>
    <p:sldId id="344" r:id="rId5"/>
    <p:sldId id="382" r:id="rId6"/>
    <p:sldId id="385" r:id="rId7"/>
    <p:sldId id="383" r:id="rId8"/>
    <p:sldId id="377" r:id="rId9"/>
    <p:sldId id="371" r:id="rId10"/>
    <p:sldId id="386" r:id="rId11"/>
    <p:sldId id="399" r:id="rId12"/>
    <p:sldId id="387" r:id="rId13"/>
    <p:sldId id="388" r:id="rId14"/>
    <p:sldId id="389" r:id="rId15"/>
    <p:sldId id="375" r:id="rId16"/>
    <p:sldId id="390" r:id="rId17"/>
    <p:sldId id="394" r:id="rId18"/>
    <p:sldId id="391" r:id="rId19"/>
    <p:sldId id="397" r:id="rId20"/>
    <p:sldId id="373" r:id="rId21"/>
    <p:sldId id="351" r:id="rId22"/>
    <p:sldId id="354" r:id="rId23"/>
    <p:sldId id="396" r:id="rId24"/>
    <p:sldId id="372" r:id="rId25"/>
    <p:sldId id="379" r:id="rId26"/>
    <p:sldId id="353" r:id="rId27"/>
    <p:sldId id="355" r:id="rId28"/>
  </p:sldIdLst>
  <p:sldSz cx="9144000" cy="6858000" type="screen4x3"/>
  <p:notesSz cx="6805613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66"/>
    <a:srgbClr val="FFFF99"/>
    <a:srgbClr val="00FF00"/>
    <a:srgbClr val="66FF33"/>
    <a:srgbClr val="CCECFF"/>
    <a:srgbClr val="FF9999"/>
    <a:srgbClr val="65D7FF"/>
    <a:srgbClr val="8FE2FF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2017" autoAdjust="0"/>
    <p:restoredTop sz="74885" autoAdjust="0"/>
  </p:normalViewPr>
  <p:slideViewPr>
    <p:cSldViewPr>
      <p:cViewPr>
        <p:scale>
          <a:sx n="75" d="100"/>
          <a:sy n="75" d="100"/>
        </p:scale>
        <p:origin x="-74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2634" y="-90"/>
      </p:cViewPr>
      <p:guideLst>
        <p:guide orient="horz" pos="3130"/>
        <p:guide pos="214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FE3589-C1BA-49AC-A533-ABBEF0ECE08D}" type="datetimeFigureOut">
              <a:rPr kumimoji="1" lang="ja-JP" altLang="en-US" smtClean="0"/>
              <a:t>2013/5/21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E7A8DD-5E3A-46EA-A974-CA39AFBEEA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45102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9DDAF7-9406-454B-BB33-B50DFFAF01EE}" type="datetimeFigureOut">
              <a:rPr kumimoji="1" lang="ja-JP" altLang="en-US" smtClean="0"/>
              <a:pPr/>
              <a:t>2013/5/21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363C46-43D1-49A0-8D6F-AF14F7B47DB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2704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kumimoji="1" lang="ja-JP" altLang="en-US" smtClean="0"/>
              <a:pPr/>
              <a:t>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73365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96173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41053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41053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41053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076812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410537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02123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410537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43322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412222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922186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kumimoji="1" lang="ja-JP" altLang="en-US" smtClean="0"/>
              <a:pPr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98890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kumimoji="1" lang="ja-JP" altLang="en-US" smtClean="0"/>
              <a:pPr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310336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kumimoji="1" lang="ja-JP" altLang="en-US" smtClean="0"/>
              <a:pPr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07753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kumimoji="1" lang="ja-JP" altLang="en-US" smtClean="0"/>
              <a:pPr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726395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kumimoji="1" lang="ja-JP" altLang="en-US" smtClean="0"/>
              <a:pPr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541339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kumimoji="1" lang="ja-JP" altLang="en-US" smtClean="0"/>
              <a:pPr/>
              <a:t>25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7760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kumimoji="1" lang="ja-JP" altLang="en-US" smtClean="0"/>
              <a:pPr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7265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75441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96173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96173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96173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96173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65507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1775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1" name="Picture 19" descr="bottom_b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3079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84313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734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pic>
        <p:nvPicPr>
          <p:cNvPr id="3081" name="Picture 9" descr="sel-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7050" y="260350"/>
            <a:ext cx="2051050" cy="703263"/>
          </a:xfrm>
          <a:prstGeom prst="rect">
            <a:avLst/>
          </a:prstGeom>
          <a:noFill/>
        </p:spPr>
      </p:pic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1331913" y="3213100"/>
            <a:ext cx="6480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093" name="Text Box 21"/>
          <p:cNvSpPr txBox="1">
            <a:spLocks noChangeArrowheads="1"/>
          </p:cNvSpPr>
          <p:nvPr userDrawn="1"/>
        </p:nvSpPr>
        <p:spPr bwMode="auto">
          <a:xfrm>
            <a:off x="452438" y="6640513"/>
            <a:ext cx="82391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279400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3095" name="Rectangle 23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45225"/>
            <a:ext cx="3743325" cy="2794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fld id="{1D4BE88F-AC79-404B-A366-58BAA02F4B18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5FCEDA-DDFE-4B7C-AE5E-57A6BEDB3E14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50888B-3E6B-4ACB-8BA9-DE98B16EC5AE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5033E9-932D-4E41-95C3-341F9A6DAE17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C7DCA-020D-4247-A22F-0BC24CC97F92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8A75B4-47F8-43D9-9E5B-0E2C9B0AE409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ECBEA5-8BEA-4480-82CA-444B6C1D4F6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FF597C-9423-4BA2-89DC-CB3C381FCB2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BD3AAF-9B93-4EBD-9D6A-7C8E767CC810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EF7108-8B0F-4C66-BCD7-C2DCCA69B2C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0558E3-F664-4FB8-BEDB-E46489ABEAB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bottom_ban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31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14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468313" y="1484313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pic>
        <p:nvPicPr>
          <p:cNvPr id="1043" name="Picture 19" descr="sel-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68313" y="6299200"/>
            <a:ext cx="1081087" cy="369888"/>
          </a:xfrm>
          <a:prstGeom prst="rect">
            <a:avLst/>
          </a:prstGeom>
          <a:noFill/>
        </p:spPr>
      </p:pic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08850" y="6596063"/>
            <a:ext cx="143986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55763" y="6310313"/>
            <a:ext cx="58324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7775" y="6308725"/>
            <a:ext cx="11509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D5496B1-25AB-42E4-9FB2-6D8F98E71759}" type="slidenum">
              <a:rPr lang="en-US" altLang="ja-JP"/>
              <a:pPr/>
              <a:t>‹#›</a:t>
            </a:fld>
            <a:endParaRPr lang="en-US" altLang="ja-JP"/>
          </a:p>
        </p:txBody>
      </p:sp>
      <p:sp>
        <p:nvSpPr>
          <p:cNvPr id="1048" name="Text Box 24"/>
          <p:cNvSpPr txBox="1">
            <a:spLocks noChangeArrowheads="1"/>
          </p:cNvSpPr>
          <p:nvPr/>
        </p:nvSpPr>
        <p:spPr bwMode="auto">
          <a:xfrm>
            <a:off x="334963" y="6640513"/>
            <a:ext cx="6324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Department of Computer Science, Graduate School of Information Science and Technology, Osaka University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20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10.w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79512" y="1844824"/>
            <a:ext cx="8856984" cy="1470025"/>
          </a:xfrm>
        </p:spPr>
        <p:txBody>
          <a:bodyPr lIns="0" rIns="0"/>
          <a:lstStyle/>
          <a:p>
            <a:r>
              <a:rPr lang="en-US" altLang="ja-JP" sz="3600" dirty="0"/>
              <a:t>How to extract differences from similar programs? : A cohesion metric approach </a:t>
            </a:r>
            <a:endParaRPr kumimoji="1" lang="ja-JP" altLang="en-US" sz="36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971600" y="3573016"/>
            <a:ext cx="7304856" cy="2664296"/>
          </a:xfrm>
        </p:spPr>
        <p:txBody>
          <a:bodyPr/>
          <a:lstStyle/>
          <a:p>
            <a:r>
              <a:rPr lang="ja-JP" altLang="en-US" sz="2400" dirty="0" smtClean="0"/>
              <a:t>○</a:t>
            </a:r>
            <a:r>
              <a:rPr lang="en-US" altLang="ja-JP" sz="2400" dirty="0" smtClean="0"/>
              <a:t>Akira Goto</a:t>
            </a:r>
            <a:r>
              <a:rPr lang="en-US" altLang="ja-JP" sz="2400" baseline="30000" dirty="0" smtClean="0"/>
              <a:t>1</a:t>
            </a:r>
            <a:r>
              <a:rPr lang="en-US" altLang="ja-JP" sz="2400" dirty="0" smtClean="0"/>
              <a:t>, </a:t>
            </a:r>
            <a:r>
              <a:rPr lang="en-US" altLang="ja-JP" sz="2400" dirty="0" err="1" smtClean="0"/>
              <a:t>Norihiro</a:t>
            </a:r>
            <a:r>
              <a:rPr lang="en-US" altLang="ja-JP" sz="2400" dirty="0" smtClean="0"/>
              <a:t> Yoshida</a:t>
            </a:r>
            <a:r>
              <a:rPr lang="en-US" altLang="ja-JP" sz="2400" baseline="30000" dirty="0" smtClean="0"/>
              <a:t>2</a:t>
            </a:r>
            <a:r>
              <a:rPr lang="en-US" altLang="ja-JP" sz="2400" dirty="0" smtClean="0"/>
              <a:t>, Masakazu Ioka</a:t>
            </a:r>
            <a:r>
              <a:rPr lang="en-US" altLang="ja-JP" sz="2400" baseline="30000" dirty="0"/>
              <a:t>1</a:t>
            </a:r>
            <a:r>
              <a:rPr lang="en-US" altLang="ja-JP" sz="2400" dirty="0" smtClean="0"/>
              <a:t>, </a:t>
            </a:r>
            <a:r>
              <a:rPr lang="en-US" altLang="ja-JP" sz="2400" dirty="0" err="1" smtClean="0"/>
              <a:t>Eunjong</a:t>
            </a:r>
            <a:r>
              <a:rPr lang="en-US" altLang="ja-JP" sz="2400" dirty="0" smtClean="0"/>
              <a:t> Choi</a:t>
            </a:r>
            <a:r>
              <a:rPr lang="en-US" altLang="ja-JP" sz="2400" baseline="30000" dirty="0"/>
              <a:t>1</a:t>
            </a:r>
            <a:r>
              <a:rPr lang="en-US" altLang="ja-JP" sz="2400" dirty="0" smtClean="0"/>
              <a:t>, </a:t>
            </a:r>
            <a:r>
              <a:rPr lang="en-US" altLang="ja-JP" sz="2400" dirty="0" err="1" smtClean="0"/>
              <a:t>Katsuro</a:t>
            </a:r>
            <a:r>
              <a:rPr lang="en-US" altLang="ja-JP" sz="2400" dirty="0" smtClean="0"/>
              <a:t> Inoue</a:t>
            </a:r>
            <a:r>
              <a:rPr lang="en-US" altLang="ja-JP" sz="2400" baseline="30000" dirty="0" smtClean="0"/>
              <a:t>1</a:t>
            </a:r>
          </a:p>
          <a:p>
            <a:endParaRPr lang="en-US" altLang="ja-JP" sz="2400" smtClean="0"/>
          </a:p>
          <a:p>
            <a:pPr algn="r"/>
            <a:r>
              <a:rPr lang="en-US" altLang="ja-JP" sz="2800"/>
              <a:t>IWSC2013</a:t>
            </a:r>
          </a:p>
          <a:p>
            <a:pPr algn="r"/>
            <a:r>
              <a:rPr lang="en-US" altLang="ja-JP" sz="2000" baseline="30000" smtClean="0"/>
              <a:t>1</a:t>
            </a:r>
            <a:r>
              <a:rPr lang="en-US" altLang="ja-JP" sz="2000" smtClean="0"/>
              <a:t>Osaka </a:t>
            </a:r>
            <a:r>
              <a:rPr lang="en-US" altLang="ja-JP" sz="2000" dirty="0" smtClean="0"/>
              <a:t>University, Japan</a:t>
            </a:r>
          </a:p>
          <a:p>
            <a:pPr algn="r"/>
            <a:r>
              <a:rPr lang="en-US" altLang="ja-JP" sz="2000" baseline="30000" dirty="0" smtClean="0"/>
              <a:t>2</a:t>
            </a:r>
            <a:r>
              <a:rPr lang="en-US" altLang="ja-JP" sz="2000" dirty="0" smtClean="0"/>
              <a:t>Nara </a:t>
            </a:r>
            <a:r>
              <a:rPr lang="en-US" altLang="ja-JP" sz="2000" dirty="0"/>
              <a:t>Institute of Science and </a:t>
            </a:r>
            <a:r>
              <a:rPr lang="en-US" altLang="ja-JP" sz="2000" dirty="0" smtClean="0"/>
              <a:t>Technology</a:t>
            </a:r>
            <a:r>
              <a:rPr lang="en-US" altLang="ja-JP" sz="2000" smtClean="0"/>
              <a:t>, Japan</a:t>
            </a:r>
            <a:endParaRPr lang="en-US" altLang="ja-JP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EM candidate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9</a:t>
            </a:fld>
            <a:endParaRPr lang="en-US" altLang="ja-JP"/>
          </a:p>
        </p:txBody>
      </p:sp>
      <p:sp>
        <p:nvSpPr>
          <p:cNvPr id="8" name="正方形/長方形 7"/>
          <p:cNvSpPr/>
          <p:nvPr/>
        </p:nvSpPr>
        <p:spPr>
          <a:xfrm>
            <a:off x="1763964" y="5416540"/>
            <a:ext cx="7133245" cy="864000"/>
          </a:xfrm>
          <a:prstGeom prst="rect">
            <a:avLst/>
          </a:prstGeom>
          <a:solidFill>
            <a:srgbClr val="CC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2800" dirty="0" smtClean="0">
                <a:solidFill>
                  <a:schemeClr val="tx1"/>
                </a:solidFill>
              </a:rPr>
              <a:t>After each code </a:t>
            </a:r>
            <a:r>
              <a:rPr lang="en-US" altLang="ja-JP" sz="2800" smtClean="0">
                <a:solidFill>
                  <a:schemeClr val="tx1"/>
                </a:solidFill>
              </a:rPr>
              <a:t>fragment is</a:t>
            </a:r>
            <a:r>
              <a:rPr lang="ja-JP" altLang="en-US" sz="2800">
                <a:solidFill>
                  <a:schemeClr val="tx1"/>
                </a:solidFill>
              </a:rPr>
              <a:t> </a:t>
            </a:r>
            <a:r>
              <a:rPr lang="en-US" altLang="ja-JP" sz="2800" smtClean="0">
                <a:solidFill>
                  <a:schemeClr val="tx1"/>
                </a:solidFill>
              </a:rPr>
              <a:t>extracted</a:t>
            </a:r>
            <a:r>
              <a:rPr lang="en-US" altLang="ja-JP" sz="2800" dirty="0" smtClean="0">
                <a:solidFill>
                  <a:schemeClr val="tx1"/>
                </a:solidFill>
              </a:rPr>
              <a:t>, the similar methods </a:t>
            </a:r>
            <a:r>
              <a:rPr lang="en-US" altLang="ja-JP" sz="2800" dirty="0">
                <a:solidFill>
                  <a:schemeClr val="tx1"/>
                </a:solidFill>
              </a:rPr>
              <a:t>are syntactically identical.</a:t>
            </a:r>
            <a:endParaRPr lang="en-US" altLang="ja-JP" sz="2800" dirty="0" smtClean="0">
              <a:solidFill>
                <a:schemeClr val="tx1"/>
              </a:solidFill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262947" y="5416540"/>
            <a:ext cx="1500742" cy="864000"/>
          </a:xfrm>
          <a:prstGeom prst="rect">
            <a:avLst/>
          </a:prstGeom>
          <a:solidFill>
            <a:srgbClr val="CC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solidFill>
                  <a:schemeClr val="tx1"/>
                </a:solidFill>
              </a:rPr>
              <a:t>Cond. 4 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1770454" y="4552539"/>
            <a:ext cx="7126918" cy="864000"/>
          </a:xfrm>
          <a:prstGeom prst="rect">
            <a:avLst/>
          </a:prstGeom>
          <a:solidFill>
            <a:srgbClr val="CC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2800" dirty="0" smtClean="0">
                <a:solidFill>
                  <a:schemeClr val="tx1"/>
                </a:solidFill>
              </a:rPr>
              <a:t>For all differences, the code fragment exists that include it.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262947" y="4544920"/>
            <a:ext cx="1500742" cy="864000"/>
          </a:xfrm>
          <a:prstGeom prst="rect">
            <a:avLst/>
          </a:prstGeom>
          <a:solidFill>
            <a:srgbClr val="CC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solidFill>
                  <a:schemeClr val="tx1"/>
                </a:solidFill>
              </a:rPr>
              <a:t>Cond. 3 </a:t>
            </a:r>
          </a:p>
        </p:txBody>
      </p:sp>
      <p:sp>
        <p:nvSpPr>
          <p:cNvPr id="14" name="正方形/長方形 13"/>
          <p:cNvSpPr/>
          <p:nvPr/>
        </p:nvSpPr>
        <p:spPr>
          <a:xfrm>
            <a:off x="1763689" y="3680920"/>
            <a:ext cx="7126918" cy="864000"/>
          </a:xfrm>
          <a:prstGeom prst="rect">
            <a:avLst/>
          </a:prstGeom>
          <a:solidFill>
            <a:srgbClr val="CC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2800" dirty="0" smtClean="0">
                <a:solidFill>
                  <a:schemeClr val="tx1"/>
                </a:solidFill>
              </a:rPr>
              <a:t>Any two code fragments are not overlapped each other.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262947" y="3680920"/>
            <a:ext cx="1500742" cy="864000"/>
          </a:xfrm>
          <a:prstGeom prst="rect">
            <a:avLst/>
          </a:prstGeom>
          <a:solidFill>
            <a:srgbClr val="CC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solidFill>
                  <a:schemeClr val="tx1"/>
                </a:solidFill>
              </a:rPr>
              <a:t>Cond. 2 </a:t>
            </a:r>
          </a:p>
        </p:txBody>
      </p:sp>
      <p:sp>
        <p:nvSpPr>
          <p:cNvPr id="17" name="正方形/長方形 16"/>
          <p:cNvSpPr/>
          <p:nvPr/>
        </p:nvSpPr>
        <p:spPr>
          <a:xfrm>
            <a:off x="1763689" y="2824539"/>
            <a:ext cx="7121819" cy="864000"/>
          </a:xfrm>
          <a:prstGeom prst="rect">
            <a:avLst/>
          </a:prstGeom>
          <a:solidFill>
            <a:srgbClr val="CC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2800" dirty="0" smtClean="0">
                <a:solidFill>
                  <a:schemeClr val="tx1"/>
                </a:solidFill>
              </a:rPr>
              <a:t>All of code fragments satisfy preconditions for extract method.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262947" y="2816920"/>
            <a:ext cx="1500742" cy="864000"/>
          </a:xfrm>
          <a:prstGeom prst="rect">
            <a:avLst/>
          </a:prstGeom>
          <a:solidFill>
            <a:srgbClr val="CC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solidFill>
                  <a:schemeClr val="tx1"/>
                </a:solidFill>
              </a:rPr>
              <a:t>Cond. 1</a:t>
            </a:r>
          </a:p>
        </p:txBody>
      </p:sp>
      <p:sp>
        <p:nvSpPr>
          <p:cNvPr id="19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1"/>
            <a:ext cx="8507288" cy="1216720"/>
          </a:xfrm>
        </p:spPr>
        <p:txBody>
          <a:bodyPr/>
          <a:lstStyle/>
          <a:p>
            <a:r>
              <a:rPr kumimoji="1" lang="en-US" altLang="ja-JP" dirty="0" smtClean="0"/>
              <a:t>Set of code fragments </a:t>
            </a:r>
            <a:r>
              <a:rPr lang="en-US" altLang="ja-JP"/>
              <a:t>satisfies </a:t>
            </a:r>
            <a:r>
              <a:rPr lang="en-US" altLang="ja-JP" smtClean="0"/>
              <a:t>the </a:t>
            </a:r>
            <a:r>
              <a:rPr kumimoji="1" lang="en-US" altLang="ja-JP" smtClean="0"/>
              <a:t>following conditions.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39620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Examples of EM candidate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10</a:t>
            </a:fld>
            <a:endParaRPr lang="en-US" altLang="ja-JP"/>
          </a:p>
        </p:txBody>
      </p:sp>
      <p:sp>
        <p:nvSpPr>
          <p:cNvPr id="10" name="正方形/長方形 9"/>
          <p:cNvSpPr/>
          <p:nvPr/>
        </p:nvSpPr>
        <p:spPr>
          <a:xfrm>
            <a:off x="282972" y="1628800"/>
            <a:ext cx="6840760" cy="2462213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</a:ln>
        </p:spPr>
        <p:txBody>
          <a:bodyPr wrap="square">
            <a:noAutofit/>
          </a:bodyPr>
          <a:lstStyle/>
          <a:p>
            <a:r>
              <a:rPr lang="en-US" altLang="ja-JP" sz="1400">
                <a:latin typeface="Consolas" pitchFamily="49" charset="0"/>
                <a:cs typeface="Consolas" pitchFamily="49" charset="0"/>
              </a:rPr>
              <a:t>public PlanarImage executeDrawOperation() </a:t>
            </a:r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{</a:t>
            </a:r>
          </a:p>
          <a:p>
            <a:endParaRPr lang="en-US" altLang="ja-JP" sz="1400" smtClean="0">
              <a:latin typeface="Consolas" pitchFamily="49" charset="0"/>
              <a:cs typeface="Consolas" pitchFamily="49" charset="0"/>
            </a:endParaRPr>
          </a:p>
          <a:p>
            <a:r>
              <a:rPr lang="en-US" altLang="ja-JP" sz="140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if 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(!</a:t>
            </a:r>
            <a:r>
              <a:rPr lang="en-US" altLang="ja-JP" sz="1400" dirty="0" err="1">
                <a:latin typeface="Consolas" pitchFamily="49" charset="0"/>
                <a:cs typeface="Consolas" pitchFamily="49" charset="0"/>
              </a:rPr>
              <a:t>stroke.equals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(”transparent”)) {</a:t>
            </a:r>
          </a:p>
          <a:p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BasicStroke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400" dirty="0" err="1">
                <a:latin typeface="Consolas" pitchFamily="49" charset="0"/>
                <a:cs typeface="Consolas" pitchFamily="49" charset="0"/>
              </a:rPr>
              <a:t>bStroke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 = new 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BasicStroke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stroke_width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);</a:t>
            </a:r>
          </a:p>
          <a:p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graphics.setColor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ColorMapper.getColorByName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(stroke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));</a:t>
            </a:r>
          </a:p>
          <a:p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graphics.setStroke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bStroke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);</a:t>
            </a:r>
          </a:p>
          <a:p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400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graphics.draw</a:t>
            </a:r>
            <a:r>
              <a:rPr lang="en-US" altLang="ja-JP" sz="1400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(new Arc2D.Double(</a:t>
            </a:r>
            <a:r>
              <a:rPr lang="en-US" altLang="ja-JP" sz="1400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stroke_width</a:t>
            </a:r>
            <a:r>
              <a:rPr lang="en-US" altLang="ja-JP" sz="1400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altLang="ja-JP" sz="1400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stroke_width</a:t>
            </a:r>
            <a:r>
              <a:rPr lang="en-US" altLang="ja-JP" sz="1400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,</a:t>
            </a:r>
          </a:p>
          <a:p>
            <a:r>
              <a:rPr lang="en-US" altLang="ja-JP" sz="1400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	</a:t>
            </a:r>
            <a:r>
              <a:rPr lang="en-US" altLang="ja-JP" sz="1400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width, height</a:t>
            </a:r>
            <a:r>
              <a:rPr lang="en-US" altLang="ja-JP" sz="1400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, start, stop, </a:t>
            </a:r>
            <a:r>
              <a:rPr lang="en-US" altLang="ja-JP" sz="140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type</a:t>
            </a:r>
            <a:r>
              <a:rPr lang="en-US" altLang="ja-JP" sz="140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));</a:t>
            </a:r>
          </a:p>
          <a:p>
            <a:r>
              <a:rPr lang="ja-JP" altLang="en-US" sz="1400">
                <a:latin typeface="Consolas" pitchFamily="49" charset="0"/>
                <a:cs typeface="Consolas" pitchFamily="49" charset="0"/>
              </a:rPr>
              <a:t>　</a:t>
            </a:r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}</a:t>
            </a:r>
          </a:p>
          <a:p>
            <a:endParaRPr lang="en-US" altLang="ja-JP" sz="1400" dirty="0">
              <a:latin typeface="Consolas" pitchFamily="49" charset="0"/>
              <a:cs typeface="Consolas" pitchFamily="49" charset="0"/>
            </a:endParaRPr>
          </a:p>
          <a:p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}</a:t>
            </a:r>
            <a:endParaRPr lang="ja-JP" altLang="en-US" sz="14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51520" y="4307037"/>
            <a:ext cx="6840760" cy="2246769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</a:ln>
        </p:spPr>
        <p:txBody>
          <a:bodyPr wrap="square">
            <a:noAutofit/>
          </a:bodyPr>
          <a:lstStyle/>
          <a:p>
            <a:r>
              <a:rPr lang="en-US" altLang="ja-JP" sz="1400">
                <a:latin typeface="Consolas" pitchFamily="49" charset="0"/>
                <a:cs typeface="Consolas" pitchFamily="49" charset="0"/>
              </a:rPr>
              <a:t>public PlanarImage executeDrawOperation() </a:t>
            </a:r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{</a:t>
            </a:r>
          </a:p>
          <a:p>
            <a:endParaRPr lang="en-US" altLang="ja-JP" sz="1400">
              <a:latin typeface="Consolas" pitchFamily="49" charset="0"/>
              <a:cs typeface="Consolas" pitchFamily="49" charset="0"/>
            </a:endParaRPr>
          </a:p>
          <a:p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 if 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(!</a:t>
            </a:r>
            <a:r>
              <a:rPr lang="en-US" altLang="ja-JP" sz="1400" dirty="0" err="1">
                <a:latin typeface="Consolas" pitchFamily="49" charset="0"/>
                <a:cs typeface="Consolas" pitchFamily="49" charset="0"/>
              </a:rPr>
              <a:t>stroke.equals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(”transparent”)) {</a:t>
            </a:r>
          </a:p>
          <a:p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BasicStroke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400" dirty="0" err="1">
                <a:latin typeface="Consolas" pitchFamily="49" charset="0"/>
                <a:cs typeface="Consolas" pitchFamily="49" charset="0"/>
              </a:rPr>
              <a:t>bStroke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 = new 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BasicStroke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stroke_width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);</a:t>
            </a:r>
          </a:p>
          <a:p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graphics.setColor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ColorMapper.getColorByName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(stroke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));</a:t>
            </a:r>
          </a:p>
          <a:p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graphics.setStroke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bStroke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);</a:t>
            </a:r>
          </a:p>
          <a:p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40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graphics.draw(new Ellipse2D.Double(0, 0, width, height</a:t>
            </a:r>
            <a:r>
              <a:rPr lang="en-US" altLang="ja-JP" sz="140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));</a:t>
            </a:r>
          </a:p>
          <a:p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 }</a:t>
            </a:r>
          </a:p>
          <a:p>
            <a:endParaRPr lang="en-US" altLang="ja-JP" sz="1400" smtClean="0">
              <a:latin typeface="Consolas" pitchFamily="49" charset="0"/>
              <a:cs typeface="Consolas" pitchFamily="49" charset="0"/>
            </a:endParaRPr>
          </a:p>
          <a:p>
            <a:r>
              <a:rPr lang="en-US" altLang="ja-JP" sz="1400">
                <a:latin typeface="Consolas" pitchFamily="49" charset="0"/>
                <a:cs typeface="Consolas" pitchFamily="49" charset="0"/>
              </a:rPr>
              <a:t>}</a:t>
            </a:r>
            <a:endParaRPr lang="ja-JP" altLang="en-US" sz="14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404580" y="178452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/>
              <a:t>・・・</a:t>
            </a:r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383868" y="357301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/>
              <a:t>・・・</a:t>
            </a:r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404580" y="4451053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/>
              <a:t>・・・</a:t>
            </a:r>
            <a:endParaRPr kumimoji="1" lang="ja-JP" altLang="en-US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415320" y="5891213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/>
              <a:t>・・・</a:t>
            </a:r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373658" y="2362821"/>
            <a:ext cx="6120680" cy="1080120"/>
          </a:xfrm>
          <a:prstGeom prst="rect">
            <a:avLst/>
          </a:prstGeom>
          <a:noFill/>
          <a:ln w="38100"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373658" y="4974637"/>
            <a:ext cx="6120680" cy="916576"/>
          </a:xfrm>
          <a:prstGeom prst="rect">
            <a:avLst/>
          </a:prstGeom>
          <a:noFill/>
          <a:ln w="38100"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373658" y="2902881"/>
            <a:ext cx="6120680" cy="540060"/>
          </a:xfrm>
          <a:prstGeom prst="rect">
            <a:avLst/>
          </a:prstGeom>
          <a:noFill/>
          <a:ln w="38100"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373658" y="5603181"/>
            <a:ext cx="6120680" cy="288032"/>
          </a:xfrm>
          <a:prstGeom prst="rect">
            <a:avLst/>
          </a:prstGeom>
          <a:noFill/>
          <a:ln w="38100"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2915816" y="3573016"/>
            <a:ext cx="5976664" cy="1077218"/>
          </a:xfrm>
          <a:prstGeom prst="rect">
            <a:avLst/>
          </a:prstGeom>
          <a:solidFill>
            <a:srgbClr val="FFC000"/>
          </a:solidFill>
          <a:ln w="2540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/>
              <a:t>EM candidates can be extacted for merging similar methods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656263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20" grpId="0" animBg="1"/>
      <p:bldP spid="20" grpId="1" animBg="1"/>
      <p:bldP spid="21" grpId="0" animBg="1"/>
      <p:bldP spid="21" grpId="1" animBg="1"/>
      <p:bldP spid="2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08912" cy="1143000"/>
          </a:xfrm>
        </p:spPr>
        <p:txBody>
          <a:bodyPr/>
          <a:lstStyle/>
          <a:p>
            <a:r>
              <a:rPr kumimoji="1" lang="en-US" altLang="ja-JP" dirty="0" smtClean="0"/>
              <a:t>Steps of Proposed Approach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11</a:t>
            </a:fld>
            <a:endParaRPr lang="en-US" altLang="ja-JP"/>
          </a:p>
        </p:txBody>
      </p:sp>
      <p:grpSp>
        <p:nvGrpSpPr>
          <p:cNvPr id="5" name="グループ化 4"/>
          <p:cNvGrpSpPr/>
          <p:nvPr/>
        </p:nvGrpSpPr>
        <p:grpSpPr>
          <a:xfrm>
            <a:off x="940631" y="1997862"/>
            <a:ext cx="471303" cy="589257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6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7" name="直線コネクタ 6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コネクタ 7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/>
            <p:cNvCxnSpPr/>
            <p:nvPr/>
          </p:nvCxnSpPr>
          <p:spPr>
            <a:xfrm>
              <a:off x="354791" y="548052"/>
              <a:ext cx="162674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グループ化 10"/>
          <p:cNvGrpSpPr/>
          <p:nvPr/>
        </p:nvGrpSpPr>
        <p:grpSpPr>
          <a:xfrm>
            <a:off x="1544802" y="1997861"/>
            <a:ext cx="471303" cy="589257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12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13" name="直線コネクタ 12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/>
            <p:cNvCxnSpPr/>
            <p:nvPr/>
          </p:nvCxnSpPr>
          <p:spPr>
            <a:xfrm>
              <a:off x="354791" y="548052"/>
              <a:ext cx="257696" cy="1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グループ化 31"/>
          <p:cNvGrpSpPr/>
          <p:nvPr/>
        </p:nvGrpSpPr>
        <p:grpSpPr>
          <a:xfrm>
            <a:off x="634795" y="4615103"/>
            <a:ext cx="1075474" cy="589258"/>
            <a:chOff x="561121" y="5056144"/>
            <a:chExt cx="1075474" cy="589258"/>
          </a:xfrm>
          <a:effectLst>
            <a:glow>
              <a:schemeClr val="accent1"/>
            </a:glow>
            <a:reflection endPos="0" dir="5400000" sy="-100000" algn="bl" rotWithShape="0"/>
          </a:effectLst>
        </p:grpSpPr>
        <p:grpSp>
          <p:nvGrpSpPr>
            <p:cNvPr id="17" name="グループ化 16"/>
            <p:cNvGrpSpPr/>
            <p:nvPr/>
          </p:nvGrpSpPr>
          <p:grpSpPr>
            <a:xfrm>
              <a:off x="561121" y="5056145"/>
              <a:ext cx="471303" cy="589257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18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9" name="直線コネクタ 18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線コネクタ 19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線コネクタ 20"/>
              <p:cNvCxnSpPr/>
              <p:nvPr/>
            </p:nvCxnSpPr>
            <p:spPr>
              <a:xfrm>
                <a:off x="354791" y="548052"/>
                <a:ext cx="162674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直線コネクタ 21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グループ化 22"/>
            <p:cNvGrpSpPr/>
            <p:nvPr/>
          </p:nvGrpSpPr>
          <p:grpSpPr>
            <a:xfrm>
              <a:off x="1165292" y="5056144"/>
              <a:ext cx="471303" cy="589257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24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25" name="直線コネクタ 24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線コネクタ 25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直線コネクタ 26"/>
              <p:cNvCxnSpPr/>
              <p:nvPr/>
            </p:nvCxnSpPr>
            <p:spPr>
              <a:xfrm>
                <a:off x="354791" y="548052"/>
                <a:ext cx="257696" cy="1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直線コネクタ 27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3" name="グループ化 32"/>
          <p:cNvGrpSpPr/>
          <p:nvPr/>
        </p:nvGrpSpPr>
        <p:grpSpPr>
          <a:xfrm>
            <a:off x="3772815" y="4077072"/>
            <a:ext cx="1019945" cy="1814916"/>
            <a:chOff x="4162463" y="4354485"/>
            <a:chExt cx="1019945" cy="1814916"/>
          </a:xfrm>
          <a:effectLst>
            <a:glow>
              <a:schemeClr val="accent1"/>
            </a:glow>
            <a:reflection endPos="0" dir="5400000" sy="-100000" algn="bl" rotWithShape="0"/>
          </a:effectLst>
        </p:grpSpPr>
        <p:grpSp>
          <p:nvGrpSpPr>
            <p:cNvPr id="77" name="グループ化 76"/>
            <p:cNvGrpSpPr/>
            <p:nvPr/>
          </p:nvGrpSpPr>
          <p:grpSpPr>
            <a:xfrm>
              <a:off x="4176495" y="5028459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78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79" name="直線コネクタ 78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直線コネクタ 79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直線コネクタ 80"/>
              <p:cNvCxnSpPr/>
              <p:nvPr/>
            </p:nvCxnSpPr>
            <p:spPr>
              <a:xfrm>
                <a:off x="354791" y="548052"/>
                <a:ext cx="162674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直線コネクタ 81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3" name="グループ化 82"/>
            <p:cNvGrpSpPr/>
            <p:nvPr/>
          </p:nvGrpSpPr>
          <p:grpSpPr>
            <a:xfrm>
              <a:off x="4780666" y="5028458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84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85" name="直線コネクタ 84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直線コネクタ 85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直線コネクタ 86"/>
              <p:cNvCxnSpPr/>
              <p:nvPr/>
            </p:nvCxnSpPr>
            <p:spPr>
              <a:xfrm>
                <a:off x="354791" y="548052"/>
                <a:ext cx="257696" cy="1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直線コネクタ 87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9" name="正方形/長方形 88"/>
            <p:cNvSpPr/>
            <p:nvPr/>
          </p:nvSpPr>
          <p:spPr>
            <a:xfrm>
              <a:off x="4204507" y="5088271"/>
              <a:ext cx="345926" cy="228310"/>
            </a:xfrm>
            <a:prstGeom prst="rect">
              <a:avLst/>
            </a:prstGeom>
            <a:solidFill>
              <a:srgbClr val="65D7FF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90" name="正方形/長方形 89"/>
            <p:cNvSpPr/>
            <p:nvPr/>
          </p:nvSpPr>
          <p:spPr>
            <a:xfrm>
              <a:off x="4805377" y="5109147"/>
              <a:ext cx="345926" cy="228310"/>
            </a:xfrm>
            <a:prstGeom prst="rect">
              <a:avLst/>
            </a:prstGeom>
            <a:solidFill>
              <a:srgbClr val="65D7FF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grpSp>
          <p:nvGrpSpPr>
            <p:cNvPr id="91" name="グループ化 90"/>
            <p:cNvGrpSpPr/>
            <p:nvPr/>
          </p:nvGrpSpPr>
          <p:grpSpPr>
            <a:xfrm>
              <a:off x="4162463" y="5697019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92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93" name="直線コネクタ 92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直線コネクタ 93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直線コネクタ 94"/>
              <p:cNvCxnSpPr/>
              <p:nvPr/>
            </p:nvCxnSpPr>
            <p:spPr>
              <a:xfrm>
                <a:off x="354791" y="548052"/>
                <a:ext cx="162674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直線コネクタ 95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7" name="グループ化 96"/>
            <p:cNvGrpSpPr/>
            <p:nvPr/>
          </p:nvGrpSpPr>
          <p:grpSpPr>
            <a:xfrm>
              <a:off x="4766634" y="5697018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98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99" name="直線コネクタ 98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直線コネクタ 99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直線コネクタ 100"/>
              <p:cNvCxnSpPr/>
              <p:nvPr/>
            </p:nvCxnSpPr>
            <p:spPr>
              <a:xfrm>
                <a:off x="354791" y="548052"/>
                <a:ext cx="257696" cy="1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直線コネクタ 101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3" name="正方形/長方形 102"/>
            <p:cNvSpPr/>
            <p:nvPr/>
          </p:nvSpPr>
          <p:spPr>
            <a:xfrm>
              <a:off x="4190475" y="5822103"/>
              <a:ext cx="345926" cy="114155"/>
            </a:xfrm>
            <a:prstGeom prst="rect">
              <a:avLst/>
            </a:prstGeom>
            <a:solidFill>
              <a:srgbClr val="00B050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04" name="正方形/長方形 103"/>
            <p:cNvSpPr/>
            <p:nvPr/>
          </p:nvSpPr>
          <p:spPr>
            <a:xfrm>
              <a:off x="4791345" y="5810950"/>
              <a:ext cx="345926" cy="135032"/>
            </a:xfrm>
            <a:prstGeom prst="rect">
              <a:avLst/>
            </a:prstGeom>
            <a:solidFill>
              <a:srgbClr val="00B050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grpSp>
          <p:nvGrpSpPr>
            <p:cNvPr id="105" name="グループ化 104"/>
            <p:cNvGrpSpPr/>
            <p:nvPr/>
          </p:nvGrpSpPr>
          <p:grpSpPr>
            <a:xfrm>
              <a:off x="4166880" y="4354486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106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07" name="直線コネクタ 106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直線コネクタ 107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直線コネクタ 108"/>
              <p:cNvCxnSpPr/>
              <p:nvPr/>
            </p:nvCxnSpPr>
            <p:spPr>
              <a:xfrm>
                <a:off x="354791" y="548052"/>
                <a:ext cx="162674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直線コネクタ 109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1" name="グループ化 110"/>
            <p:cNvGrpSpPr/>
            <p:nvPr/>
          </p:nvGrpSpPr>
          <p:grpSpPr>
            <a:xfrm>
              <a:off x="4771051" y="4354485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112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13" name="直線コネクタ 112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直線コネクタ 113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直線コネクタ 114"/>
              <p:cNvCxnSpPr/>
              <p:nvPr/>
            </p:nvCxnSpPr>
            <p:spPr>
              <a:xfrm>
                <a:off x="354791" y="548052"/>
                <a:ext cx="257696" cy="1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直線コネクタ 115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7" name="正方形/長方形 116"/>
            <p:cNvSpPr/>
            <p:nvPr/>
          </p:nvSpPr>
          <p:spPr>
            <a:xfrm>
              <a:off x="4194892" y="4414298"/>
              <a:ext cx="345926" cy="176378"/>
            </a:xfrm>
            <a:prstGeom prst="rect">
              <a:avLst/>
            </a:prstGeom>
            <a:solidFill>
              <a:srgbClr val="FF0000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18" name="正方形/長方形 117"/>
            <p:cNvSpPr/>
            <p:nvPr/>
          </p:nvSpPr>
          <p:spPr>
            <a:xfrm>
              <a:off x="4795762" y="4435174"/>
              <a:ext cx="345926" cy="155502"/>
            </a:xfrm>
            <a:prstGeom prst="rect">
              <a:avLst/>
            </a:prstGeom>
            <a:solidFill>
              <a:srgbClr val="FF0000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グループ化 2"/>
          <p:cNvGrpSpPr/>
          <p:nvPr/>
        </p:nvGrpSpPr>
        <p:grpSpPr>
          <a:xfrm>
            <a:off x="5159871" y="1845485"/>
            <a:ext cx="1008063" cy="978423"/>
            <a:chOff x="2871162" y="2285860"/>
            <a:chExt cx="1511301" cy="1511300"/>
          </a:xfrm>
        </p:grpSpPr>
        <p:sp>
          <p:nvSpPr>
            <p:cNvPr id="123" name="AutoShape 21"/>
            <p:cNvSpPr>
              <a:spLocks noChangeArrowheads="1"/>
            </p:cNvSpPr>
            <p:nvPr/>
          </p:nvSpPr>
          <p:spPr bwMode="auto">
            <a:xfrm>
              <a:off x="3231524" y="27176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124" name="Oval 22"/>
            <p:cNvSpPr>
              <a:spLocks noChangeArrowheads="1"/>
            </p:cNvSpPr>
            <p:nvPr/>
          </p:nvSpPr>
          <p:spPr bwMode="auto">
            <a:xfrm>
              <a:off x="2871162" y="3149460"/>
              <a:ext cx="215900" cy="21590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125" name="AutoShape 23"/>
            <p:cNvSpPr>
              <a:spLocks noChangeArrowheads="1"/>
            </p:cNvSpPr>
            <p:nvPr/>
          </p:nvSpPr>
          <p:spPr bwMode="auto">
            <a:xfrm>
              <a:off x="3447425" y="22858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ja-JP" altLang="ja-JP" sz="1600"/>
            </a:p>
          </p:txBody>
        </p:sp>
        <p:sp>
          <p:nvSpPr>
            <p:cNvPr id="126" name="Oval 24"/>
            <p:cNvSpPr>
              <a:spLocks noChangeArrowheads="1"/>
            </p:cNvSpPr>
            <p:nvPr/>
          </p:nvSpPr>
          <p:spPr bwMode="auto">
            <a:xfrm>
              <a:off x="3231524" y="3581260"/>
              <a:ext cx="215900" cy="21590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altLang="ja-JP" sz="1600" dirty="0"/>
            </a:p>
          </p:txBody>
        </p:sp>
        <p:sp>
          <p:nvSpPr>
            <p:cNvPr id="127" name="AutoShape 25"/>
            <p:cNvSpPr>
              <a:spLocks noChangeArrowheads="1"/>
            </p:cNvSpPr>
            <p:nvPr/>
          </p:nvSpPr>
          <p:spPr bwMode="auto">
            <a:xfrm>
              <a:off x="3734762" y="27176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128" name="AutoShape 26"/>
            <p:cNvSpPr>
              <a:spLocks noChangeArrowheads="1"/>
            </p:cNvSpPr>
            <p:nvPr/>
          </p:nvSpPr>
          <p:spPr bwMode="auto">
            <a:xfrm>
              <a:off x="3590300" y="31494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ja-JP" altLang="ja-JP" sz="1600"/>
            </a:p>
          </p:txBody>
        </p:sp>
        <p:sp>
          <p:nvSpPr>
            <p:cNvPr id="129" name="Oval 27"/>
            <p:cNvSpPr>
              <a:spLocks noChangeArrowheads="1"/>
            </p:cNvSpPr>
            <p:nvPr/>
          </p:nvSpPr>
          <p:spPr bwMode="auto">
            <a:xfrm>
              <a:off x="3590300" y="3581260"/>
              <a:ext cx="215900" cy="21590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ja-JP" altLang="ja-JP" sz="1600"/>
            </a:p>
          </p:txBody>
        </p:sp>
        <p:sp>
          <p:nvSpPr>
            <p:cNvPr id="130" name="AutoShape 28"/>
            <p:cNvSpPr>
              <a:spLocks noChangeArrowheads="1"/>
            </p:cNvSpPr>
            <p:nvPr/>
          </p:nvSpPr>
          <p:spPr bwMode="auto">
            <a:xfrm>
              <a:off x="3950663" y="31494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altLang="ja-JP" sz="1600" dirty="0"/>
            </a:p>
          </p:txBody>
        </p:sp>
        <p:sp>
          <p:nvSpPr>
            <p:cNvPr id="131" name="Oval 29"/>
            <p:cNvSpPr>
              <a:spLocks noChangeArrowheads="1"/>
            </p:cNvSpPr>
            <p:nvPr/>
          </p:nvSpPr>
          <p:spPr bwMode="auto">
            <a:xfrm>
              <a:off x="3879225" y="3581260"/>
              <a:ext cx="215900" cy="21590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altLang="ja-JP" sz="1600" dirty="0"/>
            </a:p>
          </p:txBody>
        </p:sp>
        <p:sp>
          <p:nvSpPr>
            <p:cNvPr id="132" name="Oval 30"/>
            <p:cNvSpPr>
              <a:spLocks noChangeArrowheads="1"/>
            </p:cNvSpPr>
            <p:nvPr/>
          </p:nvSpPr>
          <p:spPr bwMode="auto">
            <a:xfrm>
              <a:off x="4166563" y="3581260"/>
              <a:ext cx="215900" cy="21590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altLang="ja-JP" sz="1600" dirty="0"/>
            </a:p>
          </p:txBody>
        </p:sp>
        <p:cxnSp>
          <p:nvCxnSpPr>
            <p:cNvPr id="133" name="AutoShape 31"/>
            <p:cNvCxnSpPr>
              <a:cxnSpLocks noChangeShapeType="1"/>
              <a:stCxn id="144" idx="2"/>
              <a:endCxn id="124" idx="0"/>
            </p:cNvCxnSpPr>
            <p:nvPr/>
          </p:nvCxnSpPr>
          <p:spPr bwMode="auto">
            <a:xfrm>
              <a:off x="2979112" y="2933560"/>
              <a:ext cx="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34" name="AutoShape 32"/>
            <p:cNvCxnSpPr>
              <a:cxnSpLocks noChangeShapeType="1"/>
              <a:stCxn id="125" idx="2"/>
              <a:endCxn id="123" idx="0"/>
            </p:cNvCxnSpPr>
            <p:nvPr/>
          </p:nvCxnSpPr>
          <p:spPr bwMode="auto">
            <a:xfrm flipH="1">
              <a:off x="3339474" y="2501760"/>
              <a:ext cx="21590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35" name="AutoShape 33"/>
            <p:cNvCxnSpPr>
              <a:cxnSpLocks noChangeShapeType="1"/>
              <a:stCxn id="125" idx="2"/>
              <a:endCxn id="127" idx="0"/>
            </p:cNvCxnSpPr>
            <p:nvPr/>
          </p:nvCxnSpPr>
          <p:spPr bwMode="auto">
            <a:xfrm>
              <a:off x="3555375" y="2501760"/>
              <a:ext cx="287338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36" name="AutoShape 34"/>
            <p:cNvCxnSpPr>
              <a:cxnSpLocks noChangeShapeType="1"/>
              <a:stCxn id="142" idx="2"/>
              <a:endCxn id="126" idx="0"/>
            </p:cNvCxnSpPr>
            <p:nvPr/>
          </p:nvCxnSpPr>
          <p:spPr bwMode="auto">
            <a:xfrm>
              <a:off x="3339474" y="3365360"/>
              <a:ext cx="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37" name="AutoShape 35"/>
            <p:cNvCxnSpPr>
              <a:cxnSpLocks noChangeShapeType="1"/>
              <a:stCxn id="127" idx="2"/>
              <a:endCxn id="128" idx="0"/>
            </p:cNvCxnSpPr>
            <p:nvPr/>
          </p:nvCxnSpPr>
          <p:spPr bwMode="auto">
            <a:xfrm flipH="1">
              <a:off x="3698250" y="2933560"/>
              <a:ext cx="144463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38" name="AutoShape 36"/>
            <p:cNvCxnSpPr>
              <a:cxnSpLocks noChangeShapeType="1"/>
              <a:stCxn id="127" idx="2"/>
              <a:endCxn id="130" idx="0"/>
            </p:cNvCxnSpPr>
            <p:nvPr/>
          </p:nvCxnSpPr>
          <p:spPr bwMode="auto">
            <a:xfrm>
              <a:off x="3842712" y="2933560"/>
              <a:ext cx="21590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39" name="AutoShape 37"/>
            <p:cNvCxnSpPr>
              <a:cxnSpLocks noChangeShapeType="1"/>
              <a:stCxn id="128" idx="2"/>
              <a:endCxn id="129" idx="0"/>
            </p:cNvCxnSpPr>
            <p:nvPr/>
          </p:nvCxnSpPr>
          <p:spPr bwMode="auto">
            <a:xfrm>
              <a:off x="3698250" y="3365360"/>
              <a:ext cx="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40" name="AutoShape 38"/>
            <p:cNvCxnSpPr>
              <a:cxnSpLocks noChangeShapeType="1"/>
              <a:stCxn id="130" idx="2"/>
              <a:endCxn id="131" idx="0"/>
            </p:cNvCxnSpPr>
            <p:nvPr/>
          </p:nvCxnSpPr>
          <p:spPr bwMode="auto">
            <a:xfrm flipH="1">
              <a:off x="3987175" y="3365360"/>
              <a:ext cx="71438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41" name="AutoShape 39"/>
            <p:cNvCxnSpPr>
              <a:cxnSpLocks noChangeShapeType="1"/>
              <a:stCxn id="130" idx="2"/>
              <a:endCxn id="132" idx="0"/>
            </p:cNvCxnSpPr>
            <p:nvPr/>
          </p:nvCxnSpPr>
          <p:spPr bwMode="auto">
            <a:xfrm>
              <a:off x="4058613" y="3365360"/>
              <a:ext cx="21590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42" name="AutoShape 40"/>
            <p:cNvSpPr>
              <a:spLocks noChangeArrowheads="1"/>
            </p:cNvSpPr>
            <p:nvPr/>
          </p:nvSpPr>
          <p:spPr bwMode="auto">
            <a:xfrm>
              <a:off x="3231524" y="31494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altLang="ja-JP" sz="1600" dirty="0"/>
            </a:p>
          </p:txBody>
        </p:sp>
        <p:cxnSp>
          <p:nvCxnSpPr>
            <p:cNvPr id="143" name="AutoShape 41"/>
            <p:cNvCxnSpPr>
              <a:cxnSpLocks noChangeShapeType="1"/>
              <a:stCxn id="142" idx="0"/>
              <a:endCxn id="123" idx="2"/>
            </p:cNvCxnSpPr>
            <p:nvPr/>
          </p:nvCxnSpPr>
          <p:spPr bwMode="auto">
            <a:xfrm flipV="1">
              <a:off x="3339474" y="2933560"/>
              <a:ext cx="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44" name="AutoShape 42"/>
            <p:cNvSpPr>
              <a:spLocks noChangeArrowheads="1"/>
            </p:cNvSpPr>
            <p:nvPr/>
          </p:nvSpPr>
          <p:spPr bwMode="auto">
            <a:xfrm>
              <a:off x="2871162" y="27176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cxnSp>
          <p:nvCxnSpPr>
            <p:cNvPr id="145" name="AutoShape 43"/>
            <p:cNvCxnSpPr>
              <a:cxnSpLocks noChangeShapeType="1"/>
              <a:stCxn id="144" idx="0"/>
              <a:endCxn id="125" idx="2"/>
            </p:cNvCxnSpPr>
            <p:nvPr/>
          </p:nvCxnSpPr>
          <p:spPr bwMode="auto">
            <a:xfrm flipV="1">
              <a:off x="2979112" y="2501760"/>
              <a:ext cx="576263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</p:grpSp>
      <p:sp>
        <p:nvSpPr>
          <p:cNvPr id="30" name="右矢印 29"/>
          <p:cNvSpPr/>
          <p:nvPr/>
        </p:nvSpPr>
        <p:spPr>
          <a:xfrm>
            <a:off x="3227536" y="2214871"/>
            <a:ext cx="1008112" cy="329488"/>
          </a:xfrm>
          <a:prstGeom prst="rightArrow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68" name="右矢印 167"/>
          <p:cNvSpPr/>
          <p:nvPr/>
        </p:nvSpPr>
        <p:spPr>
          <a:xfrm rot="9818469">
            <a:off x="2189418" y="3466748"/>
            <a:ext cx="2299773" cy="329488"/>
          </a:xfrm>
          <a:prstGeom prst="rightArrow">
            <a:avLst/>
          </a:prstGeom>
          <a:noFill/>
          <a:ln w="19050">
            <a:solidFill>
              <a:schemeClr val="tx1"/>
            </a:solidFill>
          </a:ln>
          <a:effectLst>
            <a:glow>
              <a:schemeClr val="accent1"/>
            </a:glow>
            <a:reflection endPos="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82" name="右矢印 181"/>
          <p:cNvSpPr/>
          <p:nvPr/>
        </p:nvSpPr>
        <p:spPr>
          <a:xfrm>
            <a:off x="2247862" y="5016850"/>
            <a:ext cx="1278293" cy="329488"/>
          </a:xfrm>
          <a:prstGeom prst="rightArrow">
            <a:avLst/>
          </a:prstGeom>
          <a:noFill/>
          <a:ln w="19050">
            <a:solidFill>
              <a:schemeClr val="tx1"/>
            </a:solidFill>
          </a:ln>
          <a:effectLst>
            <a:glow>
              <a:schemeClr val="accent1"/>
            </a:glow>
            <a:reflection endPos="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83" name="右矢印 182"/>
          <p:cNvSpPr/>
          <p:nvPr/>
        </p:nvSpPr>
        <p:spPr>
          <a:xfrm>
            <a:off x="5272697" y="5019195"/>
            <a:ext cx="1278293" cy="329488"/>
          </a:xfrm>
          <a:prstGeom prst="rightArrow">
            <a:avLst/>
          </a:prstGeom>
          <a:noFill/>
          <a:ln w="19050">
            <a:solidFill>
              <a:schemeClr val="tx1"/>
            </a:solidFill>
          </a:ln>
          <a:effectLst>
            <a:glow>
              <a:schemeClr val="accent1"/>
            </a:glow>
            <a:reflection endPos="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3233505" y="1899236"/>
            <a:ext cx="783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Step1</a:t>
            </a:r>
            <a:endParaRPr kumimoji="1" lang="ja-JP" altLang="en-US" dirty="0"/>
          </a:p>
        </p:txBody>
      </p:sp>
      <p:sp>
        <p:nvSpPr>
          <p:cNvPr id="184" name="テキスト ボックス 183"/>
          <p:cNvSpPr txBox="1"/>
          <p:nvPr/>
        </p:nvSpPr>
        <p:spPr>
          <a:xfrm>
            <a:off x="2371842" y="3265558"/>
            <a:ext cx="783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Step2</a:t>
            </a:r>
            <a:endParaRPr kumimoji="1" lang="ja-JP" altLang="en-US" dirty="0"/>
          </a:p>
        </p:txBody>
      </p:sp>
      <p:sp>
        <p:nvSpPr>
          <p:cNvPr id="185" name="テキスト ボックス 184"/>
          <p:cNvSpPr txBox="1"/>
          <p:nvPr/>
        </p:nvSpPr>
        <p:spPr>
          <a:xfrm>
            <a:off x="2442706" y="4669836"/>
            <a:ext cx="783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Step3</a:t>
            </a:r>
            <a:endParaRPr kumimoji="1" lang="ja-JP" altLang="en-US" dirty="0"/>
          </a:p>
        </p:txBody>
      </p:sp>
      <p:sp>
        <p:nvSpPr>
          <p:cNvPr id="186" name="テキスト ボックス 185"/>
          <p:cNvSpPr txBox="1"/>
          <p:nvPr/>
        </p:nvSpPr>
        <p:spPr>
          <a:xfrm>
            <a:off x="5519942" y="4621753"/>
            <a:ext cx="783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Step4</a:t>
            </a:r>
            <a:endParaRPr kumimoji="1" lang="ja-JP" altLang="en-US" dirty="0"/>
          </a:p>
        </p:txBody>
      </p:sp>
      <p:grpSp>
        <p:nvGrpSpPr>
          <p:cNvPr id="34" name="グループ化 33"/>
          <p:cNvGrpSpPr/>
          <p:nvPr/>
        </p:nvGrpSpPr>
        <p:grpSpPr>
          <a:xfrm>
            <a:off x="6876256" y="4077072"/>
            <a:ext cx="1382093" cy="1833381"/>
            <a:chOff x="7006331" y="4354484"/>
            <a:chExt cx="1382093" cy="1833381"/>
          </a:xfrm>
          <a:effectLst>
            <a:glow>
              <a:schemeClr val="accent1"/>
            </a:glow>
            <a:reflection endPos="0" dir="5400000" sy="-100000" algn="bl" rotWithShape="0"/>
          </a:effectLst>
        </p:grpSpPr>
        <p:grpSp>
          <p:nvGrpSpPr>
            <p:cNvPr id="35" name="グループ化 34"/>
            <p:cNvGrpSpPr/>
            <p:nvPr/>
          </p:nvGrpSpPr>
          <p:grpSpPr>
            <a:xfrm>
              <a:off x="7382511" y="4354485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36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37" name="直線コネクタ 36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直線コネクタ 37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直線コネクタ 38"/>
              <p:cNvCxnSpPr/>
              <p:nvPr/>
            </p:nvCxnSpPr>
            <p:spPr>
              <a:xfrm>
                <a:off x="354791" y="548052"/>
                <a:ext cx="162674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直線コネクタ 39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" name="グループ化 40"/>
            <p:cNvGrpSpPr/>
            <p:nvPr/>
          </p:nvGrpSpPr>
          <p:grpSpPr>
            <a:xfrm>
              <a:off x="7986682" y="4354484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42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43" name="直線コネクタ 42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直線コネクタ 43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直線コネクタ 44"/>
              <p:cNvCxnSpPr/>
              <p:nvPr/>
            </p:nvCxnSpPr>
            <p:spPr>
              <a:xfrm>
                <a:off x="354791" y="548052"/>
                <a:ext cx="257696" cy="1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直線コネクタ 45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7" name="正方形/長方形 46"/>
            <p:cNvSpPr/>
            <p:nvPr/>
          </p:nvSpPr>
          <p:spPr>
            <a:xfrm>
              <a:off x="7410523" y="4414297"/>
              <a:ext cx="345926" cy="228310"/>
            </a:xfrm>
            <a:prstGeom prst="rect">
              <a:avLst/>
            </a:prstGeom>
            <a:solidFill>
              <a:srgbClr val="65D7FF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48" name="正方形/長方形 47"/>
            <p:cNvSpPr/>
            <p:nvPr/>
          </p:nvSpPr>
          <p:spPr>
            <a:xfrm>
              <a:off x="8011393" y="4435173"/>
              <a:ext cx="345926" cy="228310"/>
            </a:xfrm>
            <a:prstGeom prst="rect">
              <a:avLst/>
            </a:prstGeom>
            <a:solidFill>
              <a:srgbClr val="65D7FF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grpSp>
          <p:nvGrpSpPr>
            <p:cNvPr id="49" name="グループ化 48"/>
            <p:cNvGrpSpPr/>
            <p:nvPr/>
          </p:nvGrpSpPr>
          <p:grpSpPr>
            <a:xfrm>
              <a:off x="7336102" y="5715483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50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51" name="直線コネクタ 50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直線コネクタ 51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直線コネクタ 52"/>
              <p:cNvCxnSpPr/>
              <p:nvPr/>
            </p:nvCxnSpPr>
            <p:spPr>
              <a:xfrm>
                <a:off x="354791" y="548052"/>
                <a:ext cx="162674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直線コネクタ 53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5" name="グループ化 54"/>
            <p:cNvGrpSpPr/>
            <p:nvPr/>
          </p:nvGrpSpPr>
          <p:grpSpPr>
            <a:xfrm>
              <a:off x="7940273" y="5715482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56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57" name="直線コネクタ 56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直線コネクタ 57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直線コネクタ 58"/>
              <p:cNvCxnSpPr/>
              <p:nvPr/>
            </p:nvCxnSpPr>
            <p:spPr>
              <a:xfrm>
                <a:off x="354791" y="548052"/>
                <a:ext cx="257696" cy="1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直線コネクタ 59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" name="正方形/長方形 60"/>
            <p:cNvSpPr/>
            <p:nvPr/>
          </p:nvSpPr>
          <p:spPr>
            <a:xfrm>
              <a:off x="7364114" y="5840567"/>
              <a:ext cx="345926" cy="114155"/>
            </a:xfrm>
            <a:prstGeom prst="rect">
              <a:avLst/>
            </a:prstGeom>
            <a:solidFill>
              <a:srgbClr val="00B050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62" name="正方形/長方形 61"/>
            <p:cNvSpPr/>
            <p:nvPr/>
          </p:nvSpPr>
          <p:spPr>
            <a:xfrm>
              <a:off x="7964984" y="5829414"/>
              <a:ext cx="345926" cy="135032"/>
            </a:xfrm>
            <a:prstGeom prst="rect">
              <a:avLst/>
            </a:prstGeom>
            <a:solidFill>
              <a:srgbClr val="00B050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grpSp>
          <p:nvGrpSpPr>
            <p:cNvPr id="63" name="グループ化 62"/>
            <p:cNvGrpSpPr/>
            <p:nvPr/>
          </p:nvGrpSpPr>
          <p:grpSpPr>
            <a:xfrm>
              <a:off x="7354499" y="5013177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64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65" name="直線コネクタ 64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直線コネクタ 65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直線コネクタ 66"/>
              <p:cNvCxnSpPr/>
              <p:nvPr/>
            </p:nvCxnSpPr>
            <p:spPr>
              <a:xfrm>
                <a:off x="354791" y="548052"/>
                <a:ext cx="162674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直線コネクタ 67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9" name="グループ化 68"/>
            <p:cNvGrpSpPr/>
            <p:nvPr/>
          </p:nvGrpSpPr>
          <p:grpSpPr>
            <a:xfrm>
              <a:off x="7958670" y="5013176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70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71" name="直線コネクタ 70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直線コネクタ 71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直線コネクタ 72"/>
              <p:cNvCxnSpPr/>
              <p:nvPr/>
            </p:nvCxnSpPr>
            <p:spPr>
              <a:xfrm>
                <a:off x="354791" y="548052"/>
                <a:ext cx="257696" cy="1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直線コネクタ 73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5" name="正方形/長方形 74"/>
            <p:cNvSpPr/>
            <p:nvPr/>
          </p:nvSpPr>
          <p:spPr>
            <a:xfrm>
              <a:off x="7382511" y="5072989"/>
              <a:ext cx="345926" cy="176378"/>
            </a:xfrm>
            <a:prstGeom prst="rect">
              <a:avLst/>
            </a:prstGeom>
            <a:solidFill>
              <a:srgbClr val="FF0000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76" name="正方形/長方形 75"/>
            <p:cNvSpPr/>
            <p:nvPr/>
          </p:nvSpPr>
          <p:spPr>
            <a:xfrm>
              <a:off x="7983381" y="5093865"/>
              <a:ext cx="345926" cy="155502"/>
            </a:xfrm>
            <a:prstGeom prst="rect">
              <a:avLst/>
            </a:prstGeom>
            <a:solidFill>
              <a:srgbClr val="FF0000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87" name="円/楕円 186"/>
            <p:cNvSpPr/>
            <p:nvPr/>
          </p:nvSpPr>
          <p:spPr>
            <a:xfrm>
              <a:off x="7006331" y="4485403"/>
              <a:ext cx="252000" cy="2520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1400" smtClean="0">
                  <a:solidFill>
                    <a:schemeClr val="tx1"/>
                  </a:solidFill>
                </a:rPr>
                <a:t>1</a:t>
              </a:r>
              <a:endParaRPr kumimoji="1" lang="ja-JP" altLang="en-US" sz="1400">
                <a:solidFill>
                  <a:schemeClr val="tx1"/>
                </a:solidFill>
              </a:endParaRPr>
            </a:p>
          </p:txBody>
        </p:sp>
        <p:sp>
          <p:nvSpPr>
            <p:cNvPr id="188" name="円/楕円 187"/>
            <p:cNvSpPr/>
            <p:nvPr/>
          </p:nvSpPr>
          <p:spPr>
            <a:xfrm>
              <a:off x="7006331" y="5157304"/>
              <a:ext cx="252000" cy="2520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1400" smtClean="0">
                  <a:solidFill>
                    <a:schemeClr val="tx1"/>
                  </a:solidFill>
                </a:rPr>
                <a:t>2</a:t>
              </a:r>
              <a:endParaRPr kumimoji="1" lang="ja-JP" altLang="en-US" sz="1400">
                <a:solidFill>
                  <a:schemeClr val="tx1"/>
                </a:solidFill>
              </a:endParaRPr>
            </a:p>
          </p:txBody>
        </p:sp>
        <p:sp>
          <p:nvSpPr>
            <p:cNvPr id="189" name="円/楕円 188"/>
            <p:cNvSpPr/>
            <p:nvPr/>
          </p:nvSpPr>
          <p:spPr>
            <a:xfrm>
              <a:off x="7006331" y="5838446"/>
              <a:ext cx="252000" cy="2520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ja-JP" sz="1400">
                  <a:solidFill>
                    <a:schemeClr val="tx1"/>
                  </a:solidFill>
                </a:rPr>
                <a:t>3</a:t>
              </a:r>
              <a:endParaRPr kumimoji="1" lang="ja-JP" altLang="en-US" sz="1400">
                <a:solidFill>
                  <a:schemeClr val="tx1"/>
                </a:solidFill>
              </a:endParaRPr>
            </a:p>
          </p:txBody>
        </p:sp>
      </p:grpSp>
      <p:grpSp>
        <p:nvGrpSpPr>
          <p:cNvPr id="169" name="グループ化 168"/>
          <p:cNvGrpSpPr/>
          <p:nvPr/>
        </p:nvGrpSpPr>
        <p:grpSpPr>
          <a:xfrm>
            <a:off x="6228233" y="1827506"/>
            <a:ext cx="1008063" cy="978423"/>
            <a:chOff x="2871162" y="2285860"/>
            <a:chExt cx="1511301" cy="1511300"/>
          </a:xfrm>
        </p:grpSpPr>
        <p:sp>
          <p:nvSpPr>
            <p:cNvPr id="170" name="AutoShape 21"/>
            <p:cNvSpPr>
              <a:spLocks noChangeArrowheads="1"/>
            </p:cNvSpPr>
            <p:nvPr/>
          </p:nvSpPr>
          <p:spPr bwMode="auto">
            <a:xfrm>
              <a:off x="3231524" y="27176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171" name="Oval 22"/>
            <p:cNvSpPr>
              <a:spLocks noChangeArrowheads="1"/>
            </p:cNvSpPr>
            <p:nvPr/>
          </p:nvSpPr>
          <p:spPr bwMode="auto">
            <a:xfrm>
              <a:off x="2871162" y="3149460"/>
              <a:ext cx="215900" cy="21590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172" name="AutoShape 23"/>
            <p:cNvSpPr>
              <a:spLocks noChangeArrowheads="1"/>
            </p:cNvSpPr>
            <p:nvPr/>
          </p:nvSpPr>
          <p:spPr bwMode="auto">
            <a:xfrm>
              <a:off x="3447425" y="22858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ja-JP" altLang="ja-JP" sz="1600"/>
            </a:p>
          </p:txBody>
        </p:sp>
        <p:sp>
          <p:nvSpPr>
            <p:cNvPr id="173" name="Oval 24"/>
            <p:cNvSpPr>
              <a:spLocks noChangeArrowheads="1"/>
            </p:cNvSpPr>
            <p:nvPr/>
          </p:nvSpPr>
          <p:spPr bwMode="auto">
            <a:xfrm>
              <a:off x="3231524" y="3581260"/>
              <a:ext cx="215900" cy="21590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altLang="ja-JP" sz="1600" dirty="0"/>
            </a:p>
          </p:txBody>
        </p:sp>
        <p:sp>
          <p:nvSpPr>
            <p:cNvPr id="174" name="AutoShape 25"/>
            <p:cNvSpPr>
              <a:spLocks noChangeArrowheads="1"/>
            </p:cNvSpPr>
            <p:nvPr/>
          </p:nvSpPr>
          <p:spPr bwMode="auto">
            <a:xfrm>
              <a:off x="3734762" y="27176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175" name="AutoShape 26"/>
            <p:cNvSpPr>
              <a:spLocks noChangeArrowheads="1"/>
            </p:cNvSpPr>
            <p:nvPr/>
          </p:nvSpPr>
          <p:spPr bwMode="auto">
            <a:xfrm>
              <a:off x="3590300" y="31494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ja-JP" altLang="ja-JP" sz="1600"/>
            </a:p>
          </p:txBody>
        </p:sp>
        <p:sp>
          <p:nvSpPr>
            <p:cNvPr id="176" name="Oval 27"/>
            <p:cNvSpPr>
              <a:spLocks noChangeArrowheads="1"/>
            </p:cNvSpPr>
            <p:nvPr/>
          </p:nvSpPr>
          <p:spPr bwMode="auto">
            <a:xfrm>
              <a:off x="3590300" y="3581260"/>
              <a:ext cx="215900" cy="21590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ja-JP" altLang="ja-JP" sz="1600"/>
            </a:p>
          </p:txBody>
        </p:sp>
        <p:sp>
          <p:nvSpPr>
            <p:cNvPr id="177" name="AutoShape 28"/>
            <p:cNvSpPr>
              <a:spLocks noChangeArrowheads="1"/>
            </p:cNvSpPr>
            <p:nvPr/>
          </p:nvSpPr>
          <p:spPr bwMode="auto">
            <a:xfrm>
              <a:off x="3950663" y="31494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altLang="ja-JP" sz="1600" dirty="0"/>
            </a:p>
          </p:txBody>
        </p:sp>
        <p:sp>
          <p:nvSpPr>
            <p:cNvPr id="178" name="Oval 29"/>
            <p:cNvSpPr>
              <a:spLocks noChangeArrowheads="1"/>
            </p:cNvSpPr>
            <p:nvPr/>
          </p:nvSpPr>
          <p:spPr bwMode="auto">
            <a:xfrm>
              <a:off x="3879225" y="3581260"/>
              <a:ext cx="215900" cy="21590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altLang="ja-JP" sz="1600" dirty="0"/>
            </a:p>
          </p:txBody>
        </p:sp>
        <p:sp>
          <p:nvSpPr>
            <p:cNvPr id="179" name="Oval 30"/>
            <p:cNvSpPr>
              <a:spLocks noChangeArrowheads="1"/>
            </p:cNvSpPr>
            <p:nvPr/>
          </p:nvSpPr>
          <p:spPr bwMode="auto">
            <a:xfrm>
              <a:off x="4166563" y="3581260"/>
              <a:ext cx="215900" cy="21590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altLang="ja-JP" sz="1600" dirty="0"/>
            </a:p>
          </p:txBody>
        </p:sp>
        <p:cxnSp>
          <p:nvCxnSpPr>
            <p:cNvPr id="180" name="AutoShape 31"/>
            <p:cNvCxnSpPr>
              <a:cxnSpLocks noChangeShapeType="1"/>
              <a:stCxn id="199" idx="2"/>
              <a:endCxn id="171" idx="0"/>
            </p:cNvCxnSpPr>
            <p:nvPr/>
          </p:nvCxnSpPr>
          <p:spPr bwMode="auto">
            <a:xfrm>
              <a:off x="2979112" y="2933560"/>
              <a:ext cx="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81" name="AutoShape 32"/>
            <p:cNvCxnSpPr>
              <a:cxnSpLocks noChangeShapeType="1"/>
              <a:stCxn id="172" idx="2"/>
              <a:endCxn id="170" idx="0"/>
            </p:cNvCxnSpPr>
            <p:nvPr/>
          </p:nvCxnSpPr>
          <p:spPr bwMode="auto">
            <a:xfrm flipH="1">
              <a:off x="3339474" y="2501760"/>
              <a:ext cx="21590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90" name="AutoShape 33"/>
            <p:cNvCxnSpPr>
              <a:cxnSpLocks noChangeShapeType="1"/>
              <a:stCxn id="172" idx="2"/>
              <a:endCxn id="174" idx="0"/>
            </p:cNvCxnSpPr>
            <p:nvPr/>
          </p:nvCxnSpPr>
          <p:spPr bwMode="auto">
            <a:xfrm>
              <a:off x="3555375" y="2501760"/>
              <a:ext cx="287338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91" name="AutoShape 34"/>
            <p:cNvCxnSpPr>
              <a:cxnSpLocks noChangeShapeType="1"/>
              <a:stCxn id="197" idx="2"/>
              <a:endCxn id="173" idx="0"/>
            </p:cNvCxnSpPr>
            <p:nvPr/>
          </p:nvCxnSpPr>
          <p:spPr bwMode="auto">
            <a:xfrm>
              <a:off x="3339474" y="3365360"/>
              <a:ext cx="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92" name="AutoShape 35"/>
            <p:cNvCxnSpPr>
              <a:cxnSpLocks noChangeShapeType="1"/>
              <a:stCxn id="174" idx="2"/>
              <a:endCxn id="175" idx="0"/>
            </p:cNvCxnSpPr>
            <p:nvPr/>
          </p:nvCxnSpPr>
          <p:spPr bwMode="auto">
            <a:xfrm flipH="1">
              <a:off x="3698250" y="2933560"/>
              <a:ext cx="144463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93" name="AutoShape 36"/>
            <p:cNvCxnSpPr>
              <a:cxnSpLocks noChangeShapeType="1"/>
              <a:stCxn id="174" idx="2"/>
              <a:endCxn id="177" idx="0"/>
            </p:cNvCxnSpPr>
            <p:nvPr/>
          </p:nvCxnSpPr>
          <p:spPr bwMode="auto">
            <a:xfrm>
              <a:off x="3842712" y="2933560"/>
              <a:ext cx="21590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94" name="AutoShape 37"/>
            <p:cNvCxnSpPr>
              <a:cxnSpLocks noChangeShapeType="1"/>
              <a:stCxn id="175" idx="2"/>
              <a:endCxn id="176" idx="0"/>
            </p:cNvCxnSpPr>
            <p:nvPr/>
          </p:nvCxnSpPr>
          <p:spPr bwMode="auto">
            <a:xfrm>
              <a:off x="3698250" y="3365360"/>
              <a:ext cx="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95" name="AutoShape 38"/>
            <p:cNvCxnSpPr>
              <a:cxnSpLocks noChangeShapeType="1"/>
              <a:stCxn id="177" idx="2"/>
              <a:endCxn id="178" idx="0"/>
            </p:cNvCxnSpPr>
            <p:nvPr/>
          </p:nvCxnSpPr>
          <p:spPr bwMode="auto">
            <a:xfrm flipH="1">
              <a:off x="3987175" y="3365360"/>
              <a:ext cx="71438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96" name="AutoShape 39"/>
            <p:cNvCxnSpPr>
              <a:cxnSpLocks noChangeShapeType="1"/>
              <a:stCxn id="177" idx="2"/>
              <a:endCxn id="179" idx="0"/>
            </p:cNvCxnSpPr>
            <p:nvPr/>
          </p:nvCxnSpPr>
          <p:spPr bwMode="auto">
            <a:xfrm>
              <a:off x="4058613" y="3365360"/>
              <a:ext cx="21590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97" name="AutoShape 40"/>
            <p:cNvSpPr>
              <a:spLocks noChangeArrowheads="1"/>
            </p:cNvSpPr>
            <p:nvPr/>
          </p:nvSpPr>
          <p:spPr bwMode="auto">
            <a:xfrm>
              <a:off x="3231524" y="31494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altLang="ja-JP" sz="1600" dirty="0"/>
            </a:p>
          </p:txBody>
        </p:sp>
        <p:cxnSp>
          <p:nvCxnSpPr>
            <p:cNvPr id="198" name="AutoShape 41"/>
            <p:cNvCxnSpPr>
              <a:cxnSpLocks noChangeShapeType="1"/>
              <a:stCxn id="197" idx="0"/>
              <a:endCxn id="170" idx="2"/>
            </p:cNvCxnSpPr>
            <p:nvPr/>
          </p:nvCxnSpPr>
          <p:spPr bwMode="auto">
            <a:xfrm flipV="1">
              <a:off x="3339474" y="2933560"/>
              <a:ext cx="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99" name="AutoShape 42"/>
            <p:cNvSpPr>
              <a:spLocks noChangeArrowheads="1"/>
            </p:cNvSpPr>
            <p:nvPr/>
          </p:nvSpPr>
          <p:spPr bwMode="auto">
            <a:xfrm>
              <a:off x="2871162" y="27176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cxnSp>
          <p:nvCxnSpPr>
            <p:cNvPr id="200" name="AutoShape 43"/>
            <p:cNvCxnSpPr>
              <a:cxnSpLocks noChangeShapeType="1"/>
              <a:stCxn id="199" idx="0"/>
              <a:endCxn id="172" idx="2"/>
            </p:cNvCxnSpPr>
            <p:nvPr/>
          </p:nvCxnSpPr>
          <p:spPr bwMode="auto">
            <a:xfrm flipV="1">
              <a:off x="2979112" y="2501760"/>
              <a:ext cx="576263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</p:grpSp>
      <p:sp>
        <p:nvSpPr>
          <p:cNvPr id="29" name="テキスト ボックス 28"/>
          <p:cNvSpPr txBox="1"/>
          <p:nvPr/>
        </p:nvSpPr>
        <p:spPr>
          <a:xfrm>
            <a:off x="175823" y="2736041"/>
            <a:ext cx="2861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Input : Similar methods</a:t>
            </a:r>
            <a:endParaRPr kumimoji="1" lang="ja-JP" altLang="en-US" dirty="0"/>
          </a:p>
        </p:txBody>
      </p:sp>
      <p:sp>
        <p:nvSpPr>
          <p:cNvPr id="201" name="テキスト ボックス 200"/>
          <p:cNvSpPr txBox="1"/>
          <p:nvPr/>
        </p:nvSpPr>
        <p:spPr>
          <a:xfrm>
            <a:off x="4530008" y="2888441"/>
            <a:ext cx="3351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ASTs of the similar methods </a:t>
            </a:r>
            <a:endParaRPr kumimoji="1" lang="ja-JP" altLang="en-US" dirty="0"/>
          </a:p>
        </p:txBody>
      </p:sp>
      <p:sp>
        <p:nvSpPr>
          <p:cNvPr id="202" name="テキスト ボックス 201"/>
          <p:cNvSpPr txBox="1"/>
          <p:nvPr/>
        </p:nvSpPr>
        <p:spPr>
          <a:xfrm>
            <a:off x="-48152" y="5329015"/>
            <a:ext cx="2441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/>
              <a:t>Syntactic differences</a:t>
            </a:r>
            <a:endParaRPr kumimoji="1" lang="ja-JP" altLang="en-US" dirty="0"/>
          </a:p>
        </p:txBody>
      </p:sp>
      <p:sp>
        <p:nvSpPr>
          <p:cNvPr id="203" name="テキスト ボックス 202"/>
          <p:cNvSpPr txBox="1"/>
          <p:nvPr/>
        </p:nvSpPr>
        <p:spPr>
          <a:xfrm>
            <a:off x="3402817" y="5915740"/>
            <a:ext cx="18564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/>
              <a:t>EM candidates</a:t>
            </a:r>
            <a:endParaRPr kumimoji="1" lang="ja-JP" altLang="en-US" dirty="0"/>
          </a:p>
        </p:txBody>
      </p:sp>
      <p:sp>
        <p:nvSpPr>
          <p:cNvPr id="204" name="テキスト ボックス 203"/>
          <p:cNvSpPr txBox="1"/>
          <p:nvPr/>
        </p:nvSpPr>
        <p:spPr>
          <a:xfrm>
            <a:off x="6012220" y="5797869"/>
            <a:ext cx="33449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Output :</a:t>
            </a:r>
          </a:p>
          <a:p>
            <a:r>
              <a:rPr lang="en-US" altLang="ja-JP" dirty="0"/>
              <a:t> </a:t>
            </a:r>
            <a:r>
              <a:rPr kumimoji="1" lang="en-US" altLang="ja-JP" dirty="0" smtClean="0"/>
              <a:t> </a:t>
            </a:r>
            <a:r>
              <a:rPr lang="en-US" altLang="ja-JP" dirty="0" smtClean="0"/>
              <a:t>Ranking of  </a:t>
            </a:r>
            <a:r>
              <a:rPr kumimoji="1" lang="en-US" altLang="ja-JP" dirty="0" smtClean="0"/>
              <a:t>EM candidates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43244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08912" cy="1143000"/>
          </a:xfrm>
        </p:spPr>
        <p:txBody>
          <a:bodyPr/>
          <a:lstStyle/>
          <a:p>
            <a:r>
              <a:rPr lang="en-US" altLang="ja-JP"/>
              <a:t>Step 1 : </a:t>
            </a:r>
            <a:r>
              <a:rPr lang="en-US" altLang="ja-JP" smtClean="0"/>
              <a:t>Generate ASTs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12</a:t>
            </a:fld>
            <a:endParaRPr lang="en-US" altLang="ja-JP"/>
          </a:p>
        </p:txBody>
      </p:sp>
      <p:grpSp>
        <p:nvGrpSpPr>
          <p:cNvPr id="5" name="グループ化 4"/>
          <p:cNvGrpSpPr/>
          <p:nvPr/>
        </p:nvGrpSpPr>
        <p:grpSpPr>
          <a:xfrm>
            <a:off x="940631" y="1997862"/>
            <a:ext cx="471303" cy="589257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6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7" name="直線コネクタ 6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コネクタ 7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/>
            <p:cNvCxnSpPr/>
            <p:nvPr/>
          </p:nvCxnSpPr>
          <p:spPr>
            <a:xfrm>
              <a:off x="354791" y="548052"/>
              <a:ext cx="162674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グループ化 10"/>
          <p:cNvGrpSpPr/>
          <p:nvPr/>
        </p:nvGrpSpPr>
        <p:grpSpPr>
          <a:xfrm>
            <a:off x="1544802" y="1997861"/>
            <a:ext cx="471303" cy="589257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12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13" name="直線コネクタ 12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/>
            <p:cNvCxnSpPr/>
            <p:nvPr/>
          </p:nvCxnSpPr>
          <p:spPr>
            <a:xfrm>
              <a:off x="354791" y="548052"/>
              <a:ext cx="257696" cy="1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グループ化 31"/>
          <p:cNvGrpSpPr/>
          <p:nvPr/>
        </p:nvGrpSpPr>
        <p:grpSpPr>
          <a:xfrm>
            <a:off x="634795" y="4615103"/>
            <a:ext cx="1075474" cy="589258"/>
            <a:chOff x="561121" y="5056144"/>
            <a:chExt cx="1075474" cy="589258"/>
          </a:xfrm>
          <a:effectLst>
            <a:glow>
              <a:schemeClr val="accent1"/>
            </a:glow>
            <a:reflection endPos="0" dir="5400000" sy="-100000" algn="bl" rotWithShape="0"/>
          </a:effectLst>
        </p:grpSpPr>
        <p:grpSp>
          <p:nvGrpSpPr>
            <p:cNvPr id="17" name="グループ化 16"/>
            <p:cNvGrpSpPr/>
            <p:nvPr/>
          </p:nvGrpSpPr>
          <p:grpSpPr>
            <a:xfrm>
              <a:off x="561121" y="5056145"/>
              <a:ext cx="471303" cy="589257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18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9" name="直線コネクタ 18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線コネクタ 19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線コネクタ 20"/>
              <p:cNvCxnSpPr/>
              <p:nvPr/>
            </p:nvCxnSpPr>
            <p:spPr>
              <a:xfrm>
                <a:off x="354791" y="548052"/>
                <a:ext cx="162674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直線コネクタ 21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グループ化 22"/>
            <p:cNvGrpSpPr/>
            <p:nvPr/>
          </p:nvGrpSpPr>
          <p:grpSpPr>
            <a:xfrm>
              <a:off x="1165292" y="5056144"/>
              <a:ext cx="471303" cy="589257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24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25" name="直線コネクタ 24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線コネクタ 25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直線コネクタ 26"/>
              <p:cNvCxnSpPr/>
              <p:nvPr/>
            </p:nvCxnSpPr>
            <p:spPr>
              <a:xfrm>
                <a:off x="354791" y="548052"/>
                <a:ext cx="257696" cy="1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直線コネクタ 27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3" name="グループ化 32"/>
          <p:cNvGrpSpPr/>
          <p:nvPr/>
        </p:nvGrpSpPr>
        <p:grpSpPr>
          <a:xfrm>
            <a:off x="3772815" y="4077072"/>
            <a:ext cx="1019945" cy="1814916"/>
            <a:chOff x="4162463" y="4354485"/>
            <a:chExt cx="1019945" cy="1814916"/>
          </a:xfrm>
          <a:effectLst>
            <a:glow>
              <a:schemeClr val="accent1"/>
            </a:glow>
            <a:reflection endPos="0" dir="5400000" sy="-100000" algn="bl" rotWithShape="0"/>
          </a:effectLst>
        </p:grpSpPr>
        <p:grpSp>
          <p:nvGrpSpPr>
            <p:cNvPr id="77" name="グループ化 76"/>
            <p:cNvGrpSpPr/>
            <p:nvPr/>
          </p:nvGrpSpPr>
          <p:grpSpPr>
            <a:xfrm>
              <a:off x="4176495" y="5028459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78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79" name="直線コネクタ 78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直線コネクタ 79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直線コネクタ 80"/>
              <p:cNvCxnSpPr/>
              <p:nvPr/>
            </p:nvCxnSpPr>
            <p:spPr>
              <a:xfrm>
                <a:off x="354791" y="548052"/>
                <a:ext cx="162674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直線コネクタ 81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3" name="グループ化 82"/>
            <p:cNvGrpSpPr/>
            <p:nvPr/>
          </p:nvGrpSpPr>
          <p:grpSpPr>
            <a:xfrm>
              <a:off x="4780666" y="5028458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84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85" name="直線コネクタ 84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直線コネクタ 85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直線コネクタ 86"/>
              <p:cNvCxnSpPr/>
              <p:nvPr/>
            </p:nvCxnSpPr>
            <p:spPr>
              <a:xfrm>
                <a:off x="354791" y="548052"/>
                <a:ext cx="257696" cy="1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直線コネクタ 87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9" name="正方形/長方形 88"/>
            <p:cNvSpPr/>
            <p:nvPr/>
          </p:nvSpPr>
          <p:spPr>
            <a:xfrm>
              <a:off x="4204507" y="5088271"/>
              <a:ext cx="345926" cy="228310"/>
            </a:xfrm>
            <a:prstGeom prst="rect">
              <a:avLst/>
            </a:prstGeom>
            <a:solidFill>
              <a:srgbClr val="65D7FF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90" name="正方形/長方形 89"/>
            <p:cNvSpPr/>
            <p:nvPr/>
          </p:nvSpPr>
          <p:spPr>
            <a:xfrm>
              <a:off x="4805377" y="5109147"/>
              <a:ext cx="345926" cy="228310"/>
            </a:xfrm>
            <a:prstGeom prst="rect">
              <a:avLst/>
            </a:prstGeom>
            <a:solidFill>
              <a:srgbClr val="65D7FF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grpSp>
          <p:nvGrpSpPr>
            <p:cNvPr id="91" name="グループ化 90"/>
            <p:cNvGrpSpPr/>
            <p:nvPr/>
          </p:nvGrpSpPr>
          <p:grpSpPr>
            <a:xfrm>
              <a:off x="4162463" y="5697019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92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93" name="直線コネクタ 92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直線コネクタ 93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直線コネクタ 94"/>
              <p:cNvCxnSpPr/>
              <p:nvPr/>
            </p:nvCxnSpPr>
            <p:spPr>
              <a:xfrm>
                <a:off x="354791" y="548052"/>
                <a:ext cx="162674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直線コネクタ 95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7" name="グループ化 96"/>
            <p:cNvGrpSpPr/>
            <p:nvPr/>
          </p:nvGrpSpPr>
          <p:grpSpPr>
            <a:xfrm>
              <a:off x="4766634" y="5697018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98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99" name="直線コネクタ 98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直線コネクタ 99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直線コネクタ 100"/>
              <p:cNvCxnSpPr/>
              <p:nvPr/>
            </p:nvCxnSpPr>
            <p:spPr>
              <a:xfrm>
                <a:off x="354791" y="548052"/>
                <a:ext cx="257696" cy="1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直線コネクタ 101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3" name="正方形/長方形 102"/>
            <p:cNvSpPr/>
            <p:nvPr/>
          </p:nvSpPr>
          <p:spPr>
            <a:xfrm>
              <a:off x="4190475" y="5822103"/>
              <a:ext cx="345926" cy="114155"/>
            </a:xfrm>
            <a:prstGeom prst="rect">
              <a:avLst/>
            </a:prstGeom>
            <a:solidFill>
              <a:srgbClr val="00B050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04" name="正方形/長方形 103"/>
            <p:cNvSpPr/>
            <p:nvPr/>
          </p:nvSpPr>
          <p:spPr>
            <a:xfrm>
              <a:off x="4791345" y="5810950"/>
              <a:ext cx="345926" cy="135032"/>
            </a:xfrm>
            <a:prstGeom prst="rect">
              <a:avLst/>
            </a:prstGeom>
            <a:solidFill>
              <a:srgbClr val="00B050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grpSp>
          <p:nvGrpSpPr>
            <p:cNvPr id="105" name="グループ化 104"/>
            <p:cNvGrpSpPr/>
            <p:nvPr/>
          </p:nvGrpSpPr>
          <p:grpSpPr>
            <a:xfrm>
              <a:off x="4166880" y="4354486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106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07" name="直線コネクタ 106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直線コネクタ 107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直線コネクタ 108"/>
              <p:cNvCxnSpPr/>
              <p:nvPr/>
            </p:nvCxnSpPr>
            <p:spPr>
              <a:xfrm>
                <a:off x="354791" y="548052"/>
                <a:ext cx="162674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直線コネクタ 109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1" name="グループ化 110"/>
            <p:cNvGrpSpPr/>
            <p:nvPr/>
          </p:nvGrpSpPr>
          <p:grpSpPr>
            <a:xfrm>
              <a:off x="4771051" y="4354485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112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13" name="直線コネクタ 112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直線コネクタ 113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直線コネクタ 114"/>
              <p:cNvCxnSpPr/>
              <p:nvPr/>
            </p:nvCxnSpPr>
            <p:spPr>
              <a:xfrm>
                <a:off x="354791" y="548052"/>
                <a:ext cx="257696" cy="1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直線コネクタ 115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7" name="正方形/長方形 116"/>
            <p:cNvSpPr/>
            <p:nvPr/>
          </p:nvSpPr>
          <p:spPr>
            <a:xfrm>
              <a:off x="4194892" y="4414298"/>
              <a:ext cx="345926" cy="176378"/>
            </a:xfrm>
            <a:prstGeom prst="rect">
              <a:avLst/>
            </a:prstGeom>
            <a:solidFill>
              <a:srgbClr val="FF0000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18" name="正方形/長方形 117"/>
            <p:cNvSpPr/>
            <p:nvPr/>
          </p:nvSpPr>
          <p:spPr>
            <a:xfrm>
              <a:off x="4795762" y="4435174"/>
              <a:ext cx="345926" cy="155502"/>
            </a:xfrm>
            <a:prstGeom prst="rect">
              <a:avLst/>
            </a:prstGeom>
            <a:solidFill>
              <a:srgbClr val="FF0000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グループ化 2"/>
          <p:cNvGrpSpPr/>
          <p:nvPr/>
        </p:nvGrpSpPr>
        <p:grpSpPr>
          <a:xfrm>
            <a:off x="5159871" y="1845485"/>
            <a:ext cx="1008063" cy="978423"/>
            <a:chOff x="2871162" y="2285860"/>
            <a:chExt cx="1511301" cy="1511300"/>
          </a:xfrm>
        </p:grpSpPr>
        <p:sp>
          <p:nvSpPr>
            <p:cNvPr id="123" name="AutoShape 21"/>
            <p:cNvSpPr>
              <a:spLocks noChangeArrowheads="1"/>
            </p:cNvSpPr>
            <p:nvPr/>
          </p:nvSpPr>
          <p:spPr bwMode="auto">
            <a:xfrm>
              <a:off x="3231524" y="27176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124" name="Oval 22"/>
            <p:cNvSpPr>
              <a:spLocks noChangeArrowheads="1"/>
            </p:cNvSpPr>
            <p:nvPr/>
          </p:nvSpPr>
          <p:spPr bwMode="auto">
            <a:xfrm>
              <a:off x="2871162" y="3149460"/>
              <a:ext cx="215900" cy="21590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125" name="AutoShape 23"/>
            <p:cNvSpPr>
              <a:spLocks noChangeArrowheads="1"/>
            </p:cNvSpPr>
            <p:nvPr/>
          </p:nvSpPr>
          <p:spPr bwMode="auto">
            <a:xfrm>
              <a:off x="3447425" y="22858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ja-JP" altLang="ja-JP" sz="1600"/>
            </a:p>
          </p:txBody>
        </p:sp>
        <p:sp>
          <p:nvSpPr>
            <p:cNvPr id="126" name="Oval 24"/>
            <p:cNvSpPr>
              <a:spLocks noChangeArrowheads="1"/>
            </p:cNvSpPr>
            <p:nvPr/>
          </p:nvSpPr>
          <p:spPr bwMode="auto">
            <a:xfrm>
              <a:off x="3231524" y="3581260"/>
              <a:ext cx="215900" cy="21590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altLang="ja-JP" sz="1600" dirty="0"/>
            </a:p>
          </p:txBody>
        </p:sp>
        <p:sp>
          <p:nvSpPr>
            <p:cNvPr id="127" name="AutoShape 25"/>
            <p:cNvSpPr>
              <a:spLocks noChangeArrowheads="1"/>
            </p:cNvSpPr>
            <p:nvPr/>
          </p:nvSpPr>
          <p:spPr bwMode="auto">
            <a:xfrm>
              <a:off x="3734762" y="27176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128" name="AutoShape 26"/>
            <p:cNvSpPr>
              <a:spLocks noChangeArrowheads="1"/>
            </p:cNvSpPr>
            <p:nvPr/>
          </p:nvSpPr>
          <p:spPr bwMode="auto">
            <a:xfrm>
              <a:off x="3590300" y="31494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ja-JP" altLang="ja-JP" sz="1600"/>
            </a:p>
          </p:txBody>
        </p:sp>
        <p:sp>
          <p:nvSpPr>
            <p:cNvPr id="129" name="Oval 27"/>
            <p:cNvSpPr>
              <a:spLocks noChangeArrowheads="1"/>
            </p:cNvSpPr>
            <p:nvPr/>
          </p:nvSpPr>
          <p:spPr bwMode="auto">
            <a:xfrm>
              <a:off x="3590300" y="3581260"/>
              <a:ext cx="215900" cy="21590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ja-JP" altLang="ja-JP" sz="1600"/>
            </a:p>
          </p:txBody>
        </p:sp>
        <p:sp>
          <p:nvSpPr>
            <p:cNvPr id="130" name="AutoShape 28"/>
            <p:cNvSpPr>
              <a:spLocks noChangeArrowheads="1"/>
            </p:cNvSpPr>
            <p:nvPr/>
          </p:nvSpPr>
          <p:spPr bwMode="auto">
            <a:xfrm>
              <a:off x="3950663" y="31494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altLang="ja-JP" sz="1600" dirty="0"/>
            </a:p>
          </p:txBody>
        </p:sp>
        <p:sp>
          <p:nvSpPr>
            <p:cNvPr id="131" name="Oval 29"/>
            <p:cNvSpPr>
              <a:spLocks noChangeArrowheads="1"/>
            </p:cNvSpPr>
            <p:nvPr/>
          </p:nvSpPr>
          <p:spPr bwMode="auto">
            <a:xfrm>
              <a:off x="3879225" y="3581260"/>
              <a:ext cx="215900" cy="21590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altLang="ja-JP" sz="1600" dirty="0"/>
            </a:p>
          </p:txBody>
        </p:sp>
        <p:sp>
          <p:nvSpPr>
            <p:cNvPr id="132" name="Oval 30"/>
            <p:cNvSpPr>
              <a:spLocks noChangeArrowheads="1"/>
            </p:cNvSpPr>
            <p:nvPr/>
          </p:nvSpPr>
          <p:spPr bwMode="auto">
            <a:xfrm>
              <a:off x="4166563" y="3581260"/>
              <a:ext cx="215900" cy="21590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altLang="ja-JP" sz="1600" dirty="0"/>
            </a:p>
          </p:txBody>
        </p:sp>
        <p:cxnSp>
          <p:nvCxnSpPr>
            <p:cNvPr id="133" name="AutoShape 31"/>
            <p:cNvCxnSpPr>
              <a:cxnSpLocks noChangeShapeType="1"/>
              <a:stCxn id="144" idx="2"/>
              <a:endCxn id="124" idx="0"/>
            </p:cNvCxnSpPr>
            <p:nvPr/>
          </p:nvCxnSpPr>
          <p:spPr bwMode="auto">
            <a:xfrm>
              <a:off x="2979112" y="2933560"/>
              <a:ext cx="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34" name="AutoShape 32"/>
            <p:cNvCxnSpPr>
              <a:cxnSpLocks noChangeShapeType="1"/>
              <a:stCxn id="125" idx="2"/>
              <a:endCxn id="123" idx="0"/>
            </p:cNvCxnSpPr>
            <p:nvPr/>
          </p:nvCxnSpPr>
          <p:spPr bwMode="auto">
            <a:xfrm flipH="1">
              <a:off x="3339474" y="2501760"/>
              <a:ext cx="21590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35" name="AutoShape 33"/>
            <p:cNvCxnSpPr>
              <a:cxnSpLocks noChangeShapeType="1"/>
              <a:stCxn id="125" idx="2"/>
              <a:endCxn id="127" idx="0"/>
            </p:cNvCxnSpPr>
            <p:nvPr/>
          </p:nvCxnSpPr>
          <p:spPr bwMode="auto">
            <a:xfrm>
              <a:off x="3555375" y="2501760"/>
              <a:ext cx="287338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36" name="AutoShape 34"/>
            <p:cNvCxnSpPr>
              <a:cxnSpLocks noChangeShapeType="1"/>
              <a:stCxn id="142" idx="2"/>
              <a:endCxn id="126" idx="0"/>
            </p:cNvCxnSpPr>
            <p:nvPr/>
          </p:nvCxnSpPr>
          <p:spPr bwMode="auto">
            <a:xfrm>
              <a:off x="3339474" y="3365360"/>
              <a:ext cx="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37" name="AutoShape 35"/>
            <p:cNvCxnSpPr>
              <a:cxnSpLocks noChangeShapeType="1"/>
              <a:stCxn id="127" idx="2"/>
              <a:endCxn id="128" idx="0"/>
            </p:cNvCxnSpPr>
            <p:nvPr/>
          </p:nvCxnSpPr>
          <p:spPr bwMode="auto">
            <a:xfrm flipH="1">
              <a:off x="3698250" y="2933560"/>
              <a:ext cx="144463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38" name="AutoShape 36"/>
            <p:cNvCxnSpPr>
              <a:cxnSpLocks noChangeShapeType="1"/>
              <a:stCxn id="127" idx="2"/>
              <a:endCxn id="130" idx="0"/>
            </p:cNvCxnSpPr>
            <p:nvPr/>
          </p:nvCxnSpPr>
          <p:spPr bwMode="auto">
            <a:xfrm>
              <a:off x="3842712" y="2933560"/>
              <a:ext cx="21590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39" name="AutoShape 37"/>
            <p:cNvCxnSpPr>
              <a:cxnSpLocks noChangeShapeType="1"/>
              <a:stCxn id="128" idx="2"/>
              <a:endCxn id="129" idx="0"/>
            </p:cNvCxnSpPr>
            <p:nvPr/>
          </p:nvCxnSpPr>
          <p:spPr bwMode="auto">
            <a:xfrm>
              <a:off x="3698250" y="3365360"/>
              <a:ext cx="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40" name="AutoShape 38"/>
            <p:cNvCxnSpPr>
              <a:cxnSpLocks noChangeShapeType="1"/>
              <a:stCxn id="130" idx="2"/>
              <a:endCxn id="131" idx="0"/>
            </p:cNvCxnSpPr>
            <p:nvPr/>
          </p:nvCxnSpPr>
          <p:spPr bwMode="auto">
            <a:xfrm flipH="1">
              <a:off x="3987175" y="3365360"/>
              <a:ext cx="71438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41" name="AutoShape 39"/>
            <p:cNvCxnSpPr>
              <a:cxnSpLocks noChangeShapeType="1"/>
              <a:stCxn id="130" idx="2"/>
              <a:endCxn id="132" idx="0"/>
            </p:cNvCxnSpPr>
            <p:nvPr/>
          </p:nvCxnSpPr>
          <p:spPr bwMode="auto">
            <a:xfrm>
              <a:off x="4058613" y="3365360"/>
              <a:ext cx="21590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42" name="AutoShape 40"/>
            <p:cNvSpPr>
              <a:spLocks noChangeArrowheads="1"/>
            </p:cNvSpPr>
            <p:nvPr/>
          </p:nvSpPr>
          <p:spPr bwMode="auto">
            <a:xfrm>
              <a:off x="3231524" y="31494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altLang="ja-JP" sz="1600" dirty="0"/>
            </a:p>
          </p:txBody>
        </p:sp>
        <p:cxnSp>
          <p:nvCxnSpPr>
            <p:cNvPr id="143" name="AutoShape 41"/>
            <p:cNvCxnSpPr>
              <a:cxnSpLocks noChangeShapeType="1"/>
              <a:stCxn id="142" idx="0"/>
              <a:endCxn id="123" idx="2"/>
            </p:cNvCxnSpPr>
            <p:nvPr/>
          </p:nvCxnSpPr>
          <p:spPr bwMode="auto">
            <a:xfrm flipV="1">
              <a:off x="3339474" y="2933560"/>
              <a:ext cx="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44" name="AutoShape 42"/>
            <p:cNvSpPr>
              <a:spLocks noChangeArrowheads="1"/>
            </p:cNvSpPr>
            <p:nvPr/>
          </p:nvSpPr>
          <p:spPr bwMode="auto">
            <a:xfrm>
              <a:off x="2871162" y="27176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cxnSp>
          <p:nvCxnSpPr>
            <p:cNvPr id="145" name="AutoShape 43"/>
            <p:cNvCxnSpPr>
              <a:cxnSpLocks noChangeShapeType="1"/>
              <a:stCxn id="144" idx="0"/>
              <a:endCxn id="125" idx="2"/>
            </p:cNvCxnSpPr>
            <p:nvPr/>
          </p:nvCxnSpPr>
          <p:spPr bwMode="auto">
            <a:xfrm flipV="1">
              <a:off x="2979112" y="2501760"/>
              <a:ext cx="576263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</p:grpSp>
      <p:sp>
        <p:nvSpPr>
          <p:cNvPr id="30" name="右矢印 29"/>
          <p:cNvSpPr/>
          <p:nvPr/>
        </p:nvSpPr>
        <p:spPr>
          <a:xfrm>
            <a:off x="3227536" y="2214871"/>
            <a:ext cx="1008112" cy="329488"/>
          </a:xfrm>
          <a:prstGeom prst="rightArrow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68" name="右矢印 167"/>
          <p:cNvSpPr/>
          <p:nvPr/>
        </p:nvSpPr>
        <p:spPr>
          <a:xfrm rot="9818469">
            <a:off x="2189418" y="3466748"/>
            <a:ext cx="2299773" cy="329488"/>
          </a:xfrm>
          <a:prstGeom prst="rightArrow">
            <a:avLst/>
          </a:prstGeom>
          <a:noFill/>
          <a:ln w="19050">
            <a:solidFill>
              <a:schemeClr val="tx1"/>
            </a:solidFill>
          </a:ln>
          <a:effectLst>
            <a:glow>
              <a:schemeClr val="accent1"/>
            </a:glow>
            <a:reflection endPos="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82" name="右矢印 181"/>
          <p:cNvSpPr/>
          <p:nvPr/>
        </p:nvSpPr>
        <p:spPr>
          <a:xfrm>
            <a:off x="2247862" y="5016850"/>
            <a:ext cx="1278293" cy="329488"/>
          </a:xfrm>
          <a:prstGeom prst="rightArrow">
            <a:avLst/>
          </a:prstGeom>
          <a:noFill/>
          <a:ln w="19050">
            <a:solidFill>
              <a:schemeClr val="tx1"/>
            </a:solidFill>
          </a:ln>
          <a:effectLst>
            <a:glow>
              <a:schemeClr val="accent1"/>
            </a:glow>
            <a:reflection endPos="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83" name="右矢印 182"/>
          <p:cNvSpPr/>
          <p:nvPr/>
        </p:nvSpPr>
        <p:spPr>
          <a:xfrm>
            <a:off x="5272697" y="5019195"/>
            <a:ext cx="1278293" cy="329488"/>
          </a:xfrm>
          <a:prstGeom prst="rightArrow">
            <a:avLst/>
          </a:prstGeom>
          <a:noFill/>
          <a:ln w="19050">
            <a:solidFill>
              <a:schemeClr val="tx1"/>
            </a:solidFill>
          </a:ln>
          <a:effectLst>
            <a:glow>
              <a:schemeClr val="accent1"/>
            </a:glow>
            <a:reflection endPos="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3233505" y="1899236"/>
            <a:ext cx="783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Step1</a:t>
            </a:r>
            <a:endParaRPr kumimoji="1" lang="ja-JP" altLang="en-US" dirty="0"/>
          </a:p>
        </p:txBody>
      </p:sp>
      <p:sp>
        <p:nvSpPr>
          <p:cNvPr id="184" name="テキスト ボックス 183"/>
          <p:cNvSpPr txBox="1"/>
          <p:nvPr/>
        </p:nvSpPr>
        <p:spPr>
          <a:xfrm>
            <a:off x="2371842" y="3265558"/>
            <a:ext cx="783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Step2</a:t>
            </a:r>
            <a:endParaRPr kumimoji="1" lang="ja-JP" altLang="en-US" dirty="0"/>
          </a:p>
        </p:txBody>
      </p:sp>
      <p:sp>
        <p:nvSpPr>
          <p:cNvPr id="185" name="テキスト ボックス 184"/>
          <p:cNvSpPr txBox="1"/>
          <p:nvPr/>
        </p:nvSpPr>
        <p:spPr>
          <a:xfrm>
            <a:off x="2442706" y="4669836"/>
            <a:ext cx="783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Step3</a:t>
            </a:r>
            <a:endParaRPr kumimoji="1" lang="ja-JP" altLang="en-US" dirty="0"/>
          </a:p>
        </p:txBody>
      </p:sp>
      <p:sp>
        <p:nvSpPr>
          <p:cNvPr id="186" name="テキスト ボックス 185"/>
          <p:cNvSpPr txBox="1"/>
          <p:nvPr/>
        </p:nvSpPr>
        <p:spPr>
          <a:xfrm>
            <a:off x="5519942" y="4621753"/>
            <a:ext cx="783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Step4</a:t>
            </a:r>
            <a:endParaRPr kumimoji="1" lang="ja-JP" altLang="en-US" dirty="0"/>
          </a:p>
        </p:txBody>
      </p:sp>
      <p:grpSp>
        <p:nvGrpSpPr>
          <p:cNvPr id="34" name="グループ化 33"/>
          <p:cNvGrpSpPr/>
          <p:nvPr/>
        </p:nvGrpSpPr>
        <p:grpSpPr>
          <a:xfrm>
            <a:off x="6876256" y="4077072"/>
            <a:ext cx="1382093" cy="1833381"/>
            <a:chOff x="7006331" y="4354484"/>
            <a:chExt cx="1382093" cy="1833381"/>
          </a:xfrm>
          <a:effectLst>
            <a:glow>
              <a:schemeClr val="accent1"/>
            </a:glow>
            <a:reflection endPos="0" dir="5400000" sy="-100000" algn="bl" rotWithShape="0"/>
          </a:effectLst>
        </p:grpSpPr>
        <p:grpSp>
          <p:nvGrpSpPr>
            <p:cNvPr id="35" name="グループ化 34"/>
            <p:cNvGrpSpPr/>
            <p:nvPr/>
          </p:nvGrpSpPr>
          <p:grpSpPr>
            <a:xfrm>
              <a:off x="7382511" y="4354485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36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37" name="直線コネクタ 36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直線コネクタ 37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直線コネクタ 38"/>
              <p:cNvCxnSpPr/>
              <p:nvPr/>
            </p:nvCxnSpPr>
            <p:spPr>
              <a:xfrm>
                <a:off x="354791" y="548052"/>
                <a:ext cx="162674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直線コネクタ 39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" name="グループ化 40"/>
            <p:cNvGrpSpPr/>
            <p:nvPr/>
          </p:nvGrpSpPr>
          <p:grpSpPr>
            <a:xfrm>
              <a:off x="7986682" y="4354484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42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43" name="直線コネクタ 42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直線コネクタ 43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直線コネクタ 44"/>
              <p:cNvCxnSpPr/>
              <p:nvPr/>
            </p:nvCxnSpPr>
            <p:spPr>
              <a:xfrm>
                <a:off x="354791" y="548052"/>
                <a:ext cx="257696" cy="1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直線コネクタ 45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7" name="正方形/長方形 46"/>
            <p:cNvSpPr/>
            <p:nvPr/>
          </p:nvSpPr>
          <p:spPr>
            <a:xfrm>
              <a:off x="7410523" y="4414297"/>
              <a:ext cx="345926" cy="228310"/>
            </a:xfrm>
            <a:prstGeom prst="rect">
              <a:avLst/>
            </a:prstGeom>
            <a:solidFill>
              <a:srgbClr val="65D7FF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48" name="正方形/長方形 47"/>
            <p:cNvSpPr/>
            <p:nvPr/>
          </p:nvSpPr>
          <p:spPr>
            <a:xfrm>
              <a:off x="8011393" y="4435173"/>
              <a:ext cx="345926" cy="228310"/>
            </a:xfrm>
            <a:prstGeom prst="rect">
              <a:avLst/>
            </a:prstGeom>
            <a:solidFill>
              <a:srgbClr val="65D7FF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grpSp>
          <p:nvGrpSpPr>
            <p:cNvPr id="49" name="グループ化 48"/>
            <p:cNvGrpSpPr/>
            <p:nvPr/>
          </p:nvGrpSpPr>
          <p:grpSpPr>
            <a:xfrm>
              <a:off x="7336102" y="5715483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50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51" name="直線コネクタ 50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直線コネクタ 51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直線コネクタ 52"/>
              <p:cNvCxnSpPr/>
              <p:nvPr/>
            </p:nvCxnSpPr>
            <p:spPr>
              <a:xfrm>
                <a:off x="354791" y="548052"/>
                <a:ext cx="162674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直線コネクタ 53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5" name="グループ化 54"/>
            <p:cNvGrpSpPr/>
            <p:nvPr/>
          </p:nvGrpSpPr>
          <p:grpSpPr>
            <a:xfrm>
              <a:off x="7940273" y="5715482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56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57" name="直線コネクタ 56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直線コネクタ 57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直線コネクタ 58"/>
              <p:cNvCxnSpPr/>
              <p:nvPr/>
            </p:nvCxnSpPr>
            <p:spPr>
              <a:xfrm>
                <a:off x="354791" y="548052"/>
                <a:ext cx="257696" cy="1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直線コネクタ 59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" name="正方形/長方形 60"/>
            <p:cNvSpPr/>
            <p:nvPr/>
          </p:nvSpPr>
          <p:spPr>
            <a:xfrm>
              <a:off x="7364114" y="5840567"/>
              <a:ext cx="345926" cy="114155"/>
            </a:xfrm>
            <a:prstGeom prst="rect">
              <a:avLst/>
            </a:prstGeom>
            <a:solidFill>
              <a:srgbClr val="00B050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62" name="正方形/長方形 61"/>
            <p:cNvSpPr/>
            <p:nvPr/>
          </p:nvSpPr>
          <p:spPr>
            <a:xfrm>
              <a:off x="7964984" y="5829414"/>
              <a:ext cx="345926" cy="135032"/>
            </a:xfrm>
            <a:prstGeom prst="rect">
              <a:avLst/>
            </a:prstGeom>
            <a:solidFill>
              <a:srgbClr val="00B050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grpSp>
          <p:nvGrpSpPr>
            <p:cNvPr id="63" name="グループ化 62"/>
            <p:cNvGrpSpPr/>
            <p:nvPr/>
          </p:nvGrpSpPr>
          <p:grpSpPr>
            <a:xfrm>
              <a:off x="7354499" y="5013177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64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65" name="直線コネクタ 64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直線コネクタ 65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直線コネクタ 66"/>
              <p:cNvCxnSpPr/>
              <p:nvPr/>
            </p:nvCxnSpPr>
            <p:spPr>
              <a:xfrm>
                <a:off x="354791" y="548052"/>
                <a:ext cx="162674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直線コネクタ 67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9" name="グループ化 68"/>
            <p:cNvGrpSpPr/>
            <p:nvPr/>
          </p:nvGrpSpPr>
          <p:grpSpPr>
            <a:xfrm>
              <a:off x="7958670" y="5013176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70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71" name="直線コネクタ 70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直線コネクタ 71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直線コネクタ 72"/>
              <p:cNvCxnSpPr/>
              <p:nvPr/>
            </p:nvCxnSpPr>
            <p:spPr>
              <a:xfrm>
                <a:off x="354791" y="548052"/>
                <a:ext cx="257696" cy="1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直線コネクタ 73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5" name="正方形/長方形 74"/>
            <p:cNvSpPr/>
            <p:nvPr/>
          </p:nvSpPr>
          <p:spPr>
            <a:xfrm>
              <a:off x="7382511" y="5072989"/>
              <a:ext cx="345926" cy="176378"/>
            </a:xfrm>
            <a:prstGeom prst="rect">
              <a:avLst/>
            </a:prstGeom>
            <a:solidFill>
              <a:srgbClr val="FF0000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76" name="正方形/長方形 75"/>
            <p:cNvSpPr/>
            <p:nvPr/>
          </p:nvSpPr>
          <p:spPr>
            <a:xfrm>
              <a:off x="7983381" y="5093865"/>
              <a:ext cx="345926" cy="155502"/>
            </a:xfrm>
            <a:prstGeom prst="rect">
              <a:avLst/>
            </a:prstGeom>
            <a:solidFill>
              <a:srgbClr val="FF0000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87" name="円/楕円 186"/>
            <p:cNvSpPr/>
            <p:nvPr/>
          </p:nvSpPr>
          <p:spPr>
            <a:xfrm>
              <a:off x="7006331" y="4485403"/>
              <a:ext cx="252000" cy="2520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1400" smtClean="0">
                  <a:solidFill>
                    <a:schemeClr val="tx1"/>
                  </a:solidFill>
                </a:rPr>
                <a:t>1</a:t>
              </a:r>
              <a:endParaRPr kumimoji="1" lang="ja-JP" altLang="en-US" sz="1400">
                <a:solidFill>
                  <a:schemeClr val="tx1"/>
                </a:solidFill>
              </a:endParaRPr>
            </a:p>
          </p:txBody>
        </p:sp>
        <p:sp>
          <p:nvSpPr>
            <p:cNvPr id="188" name="円/楕円 187"/>
            <p:cNvSpPr/>
            <p:nvPr/>
          </p:nvSpPr>
          <p:spPr>
            <a:xfrm>
              <a:off x="7006331" y="5157304"/>
              <a:ext cx="252000" cy="2520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1400" smtClean="0">
                  <a:solidFill>
                    <a:schemeClr val="tx1"/>
                  </a:solidFill>
                </a:rPr>
                <a:t>2</a:t>
              </a:r>
              <a:endParaRPr kumimoji="1" lang="ja-JP" altLang="en-US" sz="1400">
                <a:solidFill>
                  <a:schemeClr val="tx1"/>
                </a:solidFill>
              </a:endParaRPr>
            </a:p>
          </p:txBody>
        </p:sp>
        <p:sp>
          <p:nvSpPr>
            <p:cNvPr id="189" name="円/楕円 188"/>
            <p:cNvSpPr/>
            <p:nvPr/>
          </p:nvSpPr>
          <p:spPr>
            <a:xfrm>
              <a:off x="7006331" y="5838446"/>
              <a:ext cx="252000" cy="2520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ja-JP" sz="1400">
                  <a:solidFill>
                    <a:schemeClr val="tx1"/>
                  </a:solidFill>
                </a:rPr>
                <a:t>3</a:t>
              </a:r>
              <a:endParaRPr kumimoji="1" lang="ja-JP" altLang="en-US" sz="1400">
                <a:solidFill>
                  <a:schemeClr val="tx1"/>
                </a:solidFill>
              </a:endParaRPr>
            </a:p>
          </p:txBody>
        </p:sp>
      </p:grpSp>
      <p:grpSp>
        <p:nvGrpSpPr>
          <p:cNvPr id="169" name="グループ化 168"/>
          <p:cNvGrpSpPr/>
          <p:nvPr/>
        </p:nvGrpSpPr>
        <p:grpSpPr>
          <a:xfrm>
            <a:off x="6228233" y="1827506"/>
            <a:ext cx="1008063" cy="978423"/>
            <a:chOff x="2871162" y="2285860"/>
            <a:chExt cx="1511301" cy="1511300"/>
          </a:xfrm>
        </p:grpSpPr>
        <p:sp>
          <p:nvSpPr>
            <p:cNvPr id="170" name="AutoShape 21"/>
            <p:cNvSpPr>
              <a:spLocks noChangeArrowheads="1"/>
            </p:cNvSpPr>
            <p:nvPr/>
          </p:nvSpPr>
          <p:spPr bwMode="auto">
            <a:xfrm>
              <a:off x="3231524" y="27176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171" name="Oval 22"/>
            <p:cNvSpPr>
              <a:spLocks noChangeArrowheads="1"/>
            </p:cNvSpPr>
            <p:nvPr/>
          </p:nvSpPr>
          <p:spPr bwMode="auto">
            <a:xfrm>
              <a:off x="2871162" y="3149460"/>
              <a:ext cx="215900" cy="21590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172" name="AutoShape 23"/>
            <p:cNvSpPr>
              <a:spLocks noChangeArrowheads="1"/>
            </p:cNvSpPr>
            <p:nvPr/>
          </p:nvSpPr>
          <p:spPr bwMode="auto">
            <a:xfrm>
              <a:off x="3447425" y="22858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ja-JP" altLang="ja-JP" sz="1600"/>
            </a:p>
          </p:txBody>
        </p:sp>
        <p:sp>
          <p:nvSpPr>
            <p:cNvPr id="173" name="Oval 24"/>
            <p:cNvSpPr>
              <a:spLocks noChangeArrowheads="1"/>
            </p:cNvSpPr>
            <p:nvPr/>
          </p:nvSpPr>
          <p:spPr bwMode="auto">
            <a:xfrm>
              <a:off x="3231524" y="3581260"/>
              <a:ext cx="215900" cy="21590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altLang="ja-JP" sz="1600" dirty="0"/>
            </a:p>
          </p:txBody>
        </p:sp>
        <p:sp>
          <p:nvSpPr>
            <p:cNvPr id="174" name="AutoShape 25"/>
            <p:cNvSpPr>
              <a:spLocks noChangeArrowheads="1"/>
            </p:cNvSpPr>
            <p:nvPr/>
          </p:nvSpPr>
          <p:spPr bwMode="auto">
            <a:xfrm>
              <a:off x="3734762" y="27176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175" name="AutoShape 26"/>
            <p:cNvSpPr>
              <a:spLocks noChangeArrowheads="1"/>
            </p:cNvSpPr>
            <p:nvPr/>
          </p:nvSpPr>
          <p:spPr bwMode="auto">
            <a:xfrm>
              <a:off x="3590300" y="31494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ja-JP" altLang="ja-JP" sz="1600"/>
            </a:p>
          </p:txBody>
        </p:sp>
        <p:sp>
          <p:nvSpPr>
            <p:cNvPr id="176" name="Oval 27"/>
            <p:cNvSpPr>
              <a:spLocks noChangeArrowheads="1"/>
            </p:cNvSpPr>
            <p:nvPr/>
          </p:nvSpPr>
          <p:spPr bwMode="auto">
            <a:xfrm>
              <a:off x="3590300" y="3581260"/>
              <a:ext cx="215900" cy="21590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ja-JP" altLang="ja-JP" sz="1600"/>
            </a:p>
          </p:txBody>
        </p:sp>
        <p:sp>
          <p:nvSpPr>
            <p:cNvPr id="177" name="AutoShape 28"/>
            <p:cNvSpPr>
              <a:spLocks noChangeArrowheads="1"/>
            </p:cNvSpPr>
            <p:nvPr/>
          </p:nvSpPr>
          <p:spPr bwMode="auto">
            <a:xfrm>
              <a:off x="3950663" y="31494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altLang="ja-JP" sz="1600" dirty="0"/>
            </a:p>
          </p:txBody>
        </p:sp>
        <p:sp>
          <p:nvSpPr>
            <p:cNvPr id="178" name="Oval 29"/>
            <p:cNvSpPr>
              <a:spLocks noChangeArrowheads="1"/>
            </p:cNvSpPr>
            <p:nvPr/>
          </p:nvSpPr>
          <p:spPr bwMode="auto">
            <a:xfrm>
              <a:off x="3879225" y="3581260"/>
              <a:ext cx="215900" cy="21590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altLang="ja-JP" sz="1600" dirty="0"/>
            </a:p>
          </p:txBody>
        </p:sp>
        <p:sp>
          <p:nvSpPr>
            <p:cNvPr id="179" name="Oval 30"/>
            <p:cNvSpPr>
              <a:spLocks noChangeArrowheads="1"/>
            </p:cNvSpPr>
            <p:nvPr/>
          </p:nvSpPr>
          <p:spPr bwMode="auto">
            <a:xfrm>
              <a:off x="4166563" y="3581260"/>
              <a:ext cx="215900" cy="21590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altLang="ja-JP" sz="1600" dirty="0"/>
            </a:p>
          </p:txBody>
        </p:sp>
        <p:cxnSp>
          <p:nvCxnSpPr>
            <p:cNvPr id="180" name="AutoShape 31"/>
            <p:cNvCxnSpPr>
              <a:cxnSpLocks noChangeShapeType="1"/>
              <a:stCxn id="199" idx="2"/>
              <a:endCxn id="171" idx="0"/>
            </p:cNvCxnSpPr>
            <p:nvPr/>
          </p:nvCxnSpPr>
          <p:spPr bwMode="auto">
            <a:xfrm>
              <a:off x="2979112" y="2933560"/>
              <a:ext cx="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81" name="AutoShape 32"/>
            <p:cNvCxnSpPr>
              <a:cxnSpLocks noChangeShapeType="1"/>
              <a:stCxn id="172" idx="2"/>
              <a:endCxn id="170" idx="0"/>
            </p:cNvCxnSpPr>
            <p:nvPr/>
          </p:nvCxnSpPr>
          <p:spPr bwMode="auto">
            <a:xfrm flipH="1">
              <a:off x="3339474" y="2501760"/>
              <a:ext cx="21590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90" name="AutoShape 33"/>
            <p:cNvCxnSpPr>
              <a:cxnSpLocks noChangeShapeType="1"/>
              <a:stCxn id="172" idx="2"/>
              <a:endCxn id="174" idx="0"/>
            </p:cNvCxnSpPr>
            <p:nvPr/>
          </p:nvCxnSpPr>
          <p:spPr bwMode="auto">
            <a:xfrm>
              <a:off x="3555375" y="2501760"/>
              <a:ext cx="287338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91" name="AutoShape 34"/>
            <p:cNvCxnSpPr>
              <a:cxnSpLocks noChangeShapeType="1"/>
              <a:stCxn id="197" idx="2"/>
              <a:endCxn id="173" idx="0"/>
            </p:cNvCxnSpPr>
            <p:nvPr/>
          </p:nvCxnSpPr>
          <p:spPr bwMode="auto">
            <a:xfrm>
              <a:off x="3339474" y="3365360"/>
              <a:ext cx="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92" name="AutoShape 35"/>
            <p:cNvCxnSpPr>
              <a:cxnSpLocks noChangeShapeType="1"/>
              <a:stCxn id="174" idx="2"/>
              <a:endCxn id="175" idx="0"/>
            </p:cNvCxnSpPr>
            <p:nvPr/>
          </p:nvCxnSpPr>
          <p:spPr bwMode="auto">
            <a:xfrm flipH="1">
              <a:off x="3698250" y="2933560"/>
              <a:ext cx="144463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93" name="AutoShape 36"/>
            <p:cNvCxnSpPr>
              <a:cxnSpLocks noChangeShapeType="1"/>
              <a:stCxn id="174" idx="2"/>
              <a:endCxn id="177" idx="0"/>
            </p:cNvCxnSpPr>
            <p:nvPr/>
          </p:nvCxnSpPr>
          <p:spPr bwMode="auto">
            <a:xfrm>
              <a:off x="3842712" y="2933560"/>
              <a:ext cx="21590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94" name="AutoShape 37"/>
            <p:cNvCxnSpPr>
              <a:cxnSpLocks noChangeShapeType="1"/>
              <a:stCxn id="175" idx="2"/>
              <a:endCxn id="176" idx="0"/>
            </p:cNvCxnSpPr>
            <p:nvPr/>
          </p:nvCxnSpPr>
          <p:spPr bwMode="auto">
            <a:xfrm>
              <a:off x="3698250" y="3365360"/>
              <a:ext cx="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95" name="AutoShape 38"/>
            <p:cNvCxnSpPr>
              <a:cxnSpLocks noChangeShapeType="1"/>
              <a:stCxn id="177" idx="2"/>
              <a:endCxn id="178" idx="0"/>
            </p:cNvCxnSpPr>
            <p:nvPr/>
          </p:nvCxnSpPr>
          <p:spPr bwMode="auto">
            <a:xfrm flipH="1">
              <a:off x="3987175" y="3365360"/>
              <a:ext cx="71438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96" name="AutoShape 39"/>
            <p:cNvCxnSpPr>
              <a:cxnSpLocks noChangeShapeType="1"/>
              <a:stCxn id="177" idx="2"/>
              <a:endCxn id="179" idx="0"/>
            </p:cNvCxnSpPr>
            <p:nvPr/>
          </p:nvCxnSpPr>
          <p:spPr bwMode="auto">
            <a:xfrm>
              <a:off x="4058613" y="3365360"/>
              <a:ext cx="21590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97" name="AutoShape 40"/>
            <p:cNvSpPr>
              <a:spLocks noChangeArrowheads="1"/>
            </p:cNvSpPr>
            <p:nvPr/>
          </p:nvSpPr>
          <p:spPr bwMode="auto">
            <a:xfrm>
              <a:off x="3231524" y="31494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altLang="ja-JP" sz="1600" dirty="0"/>
            </a:p>
          </p:txBody>
        </p:sp>
        <p:cxnSp>
          <p:nvCxnSpPr>
            <p:cNvPr id="198" name="AutoShape 41"/>
            <p:cNvCxnSpPr>
              <a:cxnSpLocks noChangeShapeType="1"/>
              <a:stCxn id="197" idx="0"/>
              <a:endCxn id="170" idx="2"/>
            </p:cNvCxnSpPr>
            <p:nvPr/>
          </p:nvCxnSpPr>
          <p:spPr bwMode="auto">
            <a:xfrm flipV="1">
              <a:off x="3339474" y="2933560"/>
              <a:ext cx="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99" name="AutoShape 42"/>
            <p:cNvSpPr>
              <a:spLocks noChangeArrowheads="1"/>
            </p:cNvSpPr>
            <p:nvPr/>
          </p:nvSpPr>
          <p:spPr bwMode="auto">
            <a:xfrm>
              <a:off x="2871162" y="27176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cxnSp>
          <p:nvCxnSpPr>
            <p:cNvPr id="200" name="AutoShape 43"/>
            <p:cNvCxnSpPr>
              <a:cxnSpLocks noChangeShapeType="1"/>
              <a:stCxn id="199" idx="0"/>
              <a:endCxn id="172" idx="2"/>
            </p:cNvCxnSpPr>
            <p:nvPr/>
          </p:nvCxnSpPr>
          <p:spPr bwMode="auto">
            <a:xfrm flipV="1">
              <a:off x="2979112" y="2501760"/>
              <a:ext cx="576263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</p:grpSp>
      <p:sp>
        <p:nvSpPr>
          <p:cNvPr id="29" name="テキスト ボックス 28"/>
          <p:cNvSpPr txBox="1"/>
          <p:nvPr/>
        </p:nvSpPr>
        <p:spPr>
          <a:xfrm>
            <a:off x="175823" y="2736041"/>
            <a:ext cx="2861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Input : Similar methods</a:t>
            </a:r>
            <a:endParaRPr kumimoji="1" lang="ja-JP" altLang="en-US" dirty="0"/>
          </a:p>
        </p:txBody>
      </p:sp>
      <p:sp>
        <p:nvSpPr>
          <p:cNvPr id="201" name="テキスト ボックス 200"/>
          <p:cNvSpPr txBox="1"/>
          <p:nvPr/>
        </p:nvSpPr>
        <p:spPr>
          <a:xfrm>
            <a:off x="4530008" y="2888441"/>
            <a:ext cx="3351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ASTs of the similar methods </a:t>
            </a:r>
            <a:endParaRPr kumimoji="1" lang="ja-JP" altLang="en-US" dirty="0"/>
          </a:p>
        </p:txBody>
      </p:sp>
      <p:sp>
        <p:nvSpPr>
          <p:cNvPr id="202" name="テキスト ボックス 201"/>
          <p:cNvSpPr txBox="1"/>
          <p:nvPr/>
        </p:nvSpPr>
        <p:spPr>
          <a:xfrm>
            <a:off x="-48152" y="5329015"/>
            <a:ext cx="2441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/>
              <a:t>Syntactic differences</a:t>
            </a:r>
            <a:endParaRPr kumimoji="1" lang="ja-JP" altLang="en-US" dirty="0"/>
          </a:p>
        </p:txBody>
      </p:sp>
      <p:sp>
        <p:nvSpPr>
          <p:cNvPr id="203" name="テキスト ボックス 202"/>
          <p:cNvSpPr txBox="1"/>
          <p:nvPr/>
        </p:nvSpPr>
        <p:spPr>
          <a:xfrm>
            <a:off x="3402817" y="5915740"/>
            <a:ext cx="18564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/>
              <a:t>EM candidates</a:t>
            </a:r>
            <a:endParaRPr kumimoji="1" lang="ja-JP" altLang="en-US" dirty="0"/>
          </a:p>
        </p:txBody>
      </p:sp>
      <p:sp>
        <p:nvSpPr>
          <p:cNvPr id="204" name="テキスト ボックス 203"/>
          <p:cNvSpPr txBox="1"/>
          <p:nvPr/>
        </p:nvSpPr>
        <p:spPr>
          <a:xfrm>
            <a:off x="6012220" y="5797869"/>
            <a:ext cx="33449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Output :</a:t>
            </a:r>
          </a:p>
          <a:p>
            <a:r>
              <a:rPr lang="en-US" altLang="ja-JP" dirty="0"/>
              <a:t> </a:t>
            </a:r>
            <a:r>
              <a:rPr kumimoji="1" lang="en-US" altLang="ja-JP" dirty="0" smtClean="0"/>
              <a:t> </a:t>
            </a:r>
            <a:r>
              <a:rPr lang="en-US" altLang="ja-JP" dirty="0" smtClean="0"/>
              <a:t>Ranking of  </a:t>
            </a:r>
            <a:r>
              <a:rPr kumimoji="1" lang="en-US" altLang="ja-JP" dirty="0" smtClean="0"/>
              <a:t>EM candidates</a:t>
            </a:r>
            <a:endParaRPr kumimoji="1" lang="ja-JP" altLang="en-US" dirty="0"/>
          </a:p>
        </p:txBody>
      </p:sp>
      <p:sp>
        <p:nvSpPr>
          <p:cNvPr id="205" name="正方形/長方形 204"/>
          <p:cNvSpPr/>
          <p:nvPr/>
        </p:nvSpPr>
        <p:spPr>
          <a:xfrm>
            <a:off x="-7191" y="3183885"/>
            <a:ext cx="1643788" cy="3101187"/>
          </a:xfrm>
          <a:prstGeom prst="rect">
            <a:avLst/>
          </a:prstGeom>
          <a:solidFill>
            <a:schemeClr val="bg1">
              <a:alpha val="78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06" name="正方形/長方形 205"/>
          <p:cNvSpPr/>
          <p:nvPr/>
        </p:nvSpPr>
        <p:spPr>
          <a:xfrm>
            <a:off x="1636596" y="3183884"/>
            <a:ext cx="7507403" cy="3204000"/>
          </a:xfrm>
          <a:prstGeom prst="rect">
            <a:avLst/>
          </a:prstGeom>
          <a:solidFill>
            <a:schemeClr val="bg1">
              <a:alpha val="78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07" name="テキスト ボックス 206"/>
          <p:cNvSpPr txBox="1"/>
          <p:nvPr/>
        </p:nvSpPr>
        <p:spPr>
          <a:xfrm>
            <a:off x="1883096" y="3576821"/>
            <a:ext cx="6247005" cy="936104"/>
          </a:xfrm>
          <a:prstGeom prst="rect">
            <a:avLst/>
          </a:prstGeom>
          <a:solidFill>
            <a:srgbClr val="FFFF99"/>
          </a:solidFill>
          <a:ln w="3492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kumimoji="1" lang="en-US" altLang="ja-JP" sz="2400" dirty="0" smtClean="0"/>
              <a:t>Generate ASTs of given similar methods using Eclipse JDT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797354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08912" cy="1143000"/>
          </a:xfrm>
        </p:spPr>
        <p:txBody>
          <a:bodyPr/>
          <a:lstStyle/>
          <a:p>
            <a:r>
              <a:rPr kumimoji="1" lang="en-US" altLang="ja-JP" smtClean="0"/>
              <a:t>Step 2 : Comparing ASTs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13</a:t>
            </a:fld>
            <a:endParaRPr lang="en-US" altLang="ja-JP"/>
          </a:p>
        </p:txBody>
      </p:sp>
      <p:grpSp>
        <p:nvGrpSpPr>
          <p:cNvPr id="5" name="グループ化 4"/>
          <p:cNvGrpSpPr/>
          <p:nvPr/>
        </p:nvGrpSpPr>
        <p:grpSpPr>
          <a:xfrm>
            <a:off x="940631" y="1997862"/>
            <a:ext cx="471303" cy="589257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6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7" name="直線コネクタ 6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コネクタ 7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/>
            <p:cNvCxnSpPr/>
            <p:nvPr/>
          </p:nvCxnSpPr>
          <p:spPr>
            <a:xfrm>
              <a:off x="354791" y="548052"/>
              <a:ext cx="162674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グループ化 10"/>
          <p:cNvGrpSpPr/>
          <p:nvPr/>
        </p:nvGrpSpPr>
        <p:grpSpPr>
          <a:xfrm>
            <a:off x="1544802" y="1997861"/>
            <a:ext cx="471303" cy="589257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12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13" name="直線コネクタ 12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/>
            <p:cNvCxnSpPr/>
            <p:nvPr/>
          </p:nvCxnSpPr>
          <p:spPr>
            <a:xfrm>
              <a:off x="354791" y="548052"/>
              <a:ext cx="257696" cy="1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グループ化 31"/>
          <p:cNvGrpSpPr/>
          <p:nvPr/>
        </p:nvGrpSpPr>
        <p:grpSpPr>
          <a:xfrm>
            <a:off x="634795" y="4615103"/>
            <a:ext cx="1075474" cy="589258"/>
            <a:chOff x="561121" y="5056144"/>
            <a:chExt cx="1075474" cy="589258"/>
          </a:xfrm>
          <a:effectLst>
            <a:glow>
              <a:schemeClr val="accent1"/>
            </a:glow>
            <a:reflection endPos="0" dir="5400000" sy="-100000" algn="bl" rotWithShape="0"/>
          </a:effectLst>
        </p:grpSpPr>
        <p:grpSp>
          <p:nvGrpSpPr>
            <p:cNvPr id="17" name="グループ化 16"/>
            <p:cNvGrpSpPr/>
            <p:nvPr/>
          </p:nvGrpSpPr>
          <p:grpSpPr>
            <a:xfrm>
              <a:off x="561121" y="5056145"/>
              <a:ext cx="471303" cy="589257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18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9" name="直線コネクタ 18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線コネクタ 19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線コネクタ 20"/>
              <p:cNvCxnSpPr/>
              <p:nvPr/>
            </p:nvCxnSpPr>
            <p:spPr>
              <a:xfrm>
                <a:off x="354791" y="548052"/>
                <a:ext cx="162674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直線コネクタ 21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グループ化 22"/>
            <p:cNvGrpSpPr/>
            <p:nvPr/>
          </p:nvGrpSpPr>
          <p:grpSpPr>
            <a:xfrm>
              <a:off x="1165292" y="5056144"/>
              <a:ext cx="471303" cy="589257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24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25" name="直線コネクタ 24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線コネクタ 25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直線コネクタ 26"/>
              <p:cNvCxnSpPr/>
              <p:nvPr/>
            </p:nvCxnSpPr>
            <p:spPr>
              <a:xfrm>
                <a:off x="354791" y="548052"/>
                <a:ext cx="257696" cy="1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直線コネクタ 27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3" name="グループ化 32"/>
          <p:cNvGrpSpPr/>
          <p:nvPr/>
        </p:nvGrpSpPr>
        <p:grpSpPr>
          <a:xfrm>
            <a:off x="3772815" y="4077072"/>
            <a:ext cx="1019945" cy="1814916"/>
            <a:chOff x="4162463" y="4354485"/>
            <a:chExt cx="1019945" cy="1814916"/>
          </a:xfrm>
          <a:effectLst>
            <a:glow>
              <a:schemeClr val="accent1"/>
            </a:glow>
            <a:reflection endPos="0" dir="5400000" sy="-100000" algn="bl" rotWithShape="0"/>
          </a:effectLst>
        </p:grpSpPr>
        <p:grpSp>
          <p:nvGrpSpPr>
            <p:cNvPr id="77" name="グループ化 76"/>
            <p:cNvGrpSpPr/>
            <p:nvPr/>
          </p:nvGrpSpPr>
          <p:grpSpPr>
            <a:xfrm>
              <a:off x="4176495" y="5028459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78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79" name="直線コネクタ 78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直線コネクタ 79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直線コネクタ 80"/>
              <p:cNvCxnSpPr/>
              <p:nvPr/>
            </p:nvCxnSpPr>
            <p:spPr>
              <a:xfrm>
                <a:off x="354791" y="548052"/>
                <a:ext cx="162674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直線コネクタ 81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3" name="グループ化 82"/>
            <p:cNvGrpSpPr/>
            <p:nvPr/>
          </p:nvGrpSpPr>
          <p:grpSpPr>
            <a:xfrm>
              <a:off x="4780666" y="5028458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84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85" name="直線コネクタ 84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直線コネクタ 85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直線コネクタ 86"/>
              <p:cNvCxnSpPr/>
              <p:nvPr/>
            </p:nvCxnSpPr>
            <p:spPr>
              <a:xfrm>
                <a:off x="354791" y="548052"/>
                <a:ext cx="257696" cy="1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直線コネクタ 87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9" name="正方形/長方形 88"/>
            <p:cNvSpPr/>
            <p:nvPr/>
          </p:nvSpPr>
          <p:spPr>
            <a:xfrm>
              <a:off x="4204507" y="5088271"/>
              <a:ext cx="345926" cy="228310"/>
            </a:xfrm>
            <a:prstGeom prst="rect">
              <a:avLst/>
            </a:prstGeom>
            <a:solidFill>
              <a:srgbClr val="65D7FF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90" name="正方形/長方形 89"/>
            <p:cNvSpPr/>
            <p:nvPr/>
          </p:nvSpPr>
          <p:spPr>
            <a:xfrm>
              <a:off x="4805377" y="5109147"/>
              <a:ext cx="345926" cy="228310"/>
            </a:xfrm>
            <a:prstGeom prst="rect">
              <a:avLst/>
            </a:prstGeom>
            <a:solidFill>
              <a:srgbClr val="65D7FF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grpSp>
          <p:nvGrpSpPr>
            <p:cNvPr id="91" name="グループ化 90"/>
            <p:cNvGrpSpPr/>
            <p:nvPr/>
          </p:nvGrpSpPr>
          <p:grpSpPr>
            <a:xfrm>
              <a:off x="4162463" y="5697019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92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93" name="直線コネクタ 92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直線コネクタ 93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直線コネクタ 94"/>
              <p:cNvCxnSpPr/>
              <p:nvPr/>
            </p:nvCxnSpPr>
            <p:spPr>
              <a:xfrm>
                <a:off x="354791" y="548052"/>
                <a:ext cx="162674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直線コネクタ 95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7" name="グループ化 96"/>
            <p:cNvGrpSpPr/>
            <p:nvPr/>
          </p:nvGrpSpPr>
          <p:grpSpPr>
            <a:xfrm>
              <a:off x="4766634" y="5697018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98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99" name="直線コネクタ 98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直線コネクタ 99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直線コネクタ 100"/>
              <p:cNvCxnSpPr/>
              <p:nvPr/>
            </p:nvCxnSpPr>
            <p:spPr>
              <a:xfrm>
                <a:off x="354791" y="548052"/>
                <a:ext cx="257696" cy="1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直線コネクタ 101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3" name="正方形/長方形 102"/>
            <p:cNvSpPr/>
            <p:nvPr/>
          </p:nvSpPr>
          <p:spPr>
            <a:xfrm>
              <a:off x="4190475" y="5822103"/>
              <a:ext cx="345926" cy="114155"/>
            </a:xfrm>
            <a:prstGeom prst="rect">
              <a:avLst/>
            </a:prstGeom>
            <a:solidFill>
              <a:srgbClr val="00B050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04" name="正方形/長方形 103"/>
            <p:cNvSpPr/>
            <p:nvPr/>
          </p:nvSpPr>
          <p:spPr>
            <a:xfrm>
              <a:off x="4791345" y="5810950"/>
              <a:ext cx="345926" cy="135032"/>
            </a:xfrm>
            <a:prstGeom prst="rect">
              <a:avLst/>
            </a:prstGeom>
            <a:solidFill>
              <a:srgbClr val="00B050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grpSp>
          <p:nvGrpSpPr>
            <p:cNvPr id="105" name="グループ化 104"/>
            <p:cNvGrpSpPr/>
            <p:nvPr/>
          </p:nvGrpSpPr>
          <p:grpSpPr>
            <a:xfrm>
              <a:off x="4166880" y="4354486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106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07" name="直線コネクタ 106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直線コネクタ 107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直線コネクタ 108"/>
              <p:cNvCxnSpPr/>
              <p:nvPr/>
            </p:nvCxnSpPr>
            <p:spPr>
              <a:xfrm>
                <a:off x="354791" y="548052"/>
                <a:ext cx="162674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直線コネクタ 109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1" name="グループ化 110"/>
            <p:cNvGrpSpPr/>
            <p:nvPr/>
          </p:nvGrpSpPr>
          <p:grpSpPr>
            <a:xfrm>
              <a:off x="4771051" y="4354485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112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13" name="直線コネクタ 112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直線コネクタ 113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直線コネクタ 114"/>
              <p:cNvCxnSpPr/>
              <p:nvPr/>
            </p:nvCxnSpPr>
            <p:spPr>
              <a:xfrm>
                <a:off x="354791" y="548052"/>
                <a:ext cx="257696" cy="1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直線コネクタ 115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7" name="正方形/長方形 116"/>
            <p:cNvSpPr/>
            <p:nvPr/>
          </p:nvSpPr>
          <p:spPr>
            <a:xfrm>
              <a:off x="4194892" y="4414298"/>
              <a:ext cx="345926" cy="176378"/>
            </a:xfrm>
            <a:prstGeom prst="rect">
              <a:avLst/>
            </a:prstGeom>
            <a:solidFill>
              <a:srgbClr val="FF0000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18" name="正方形/長方形 117"/>
            <p:cNvSpPr/>
            <p:nvPr/>
          </p:nvSpPr>
          <p:spPr>
            <a:xfrm>
              <a:off x="4795762" y="4435174"/>
              <a:ext cx="345926" cy="155502"/>
            </a:xfrm>
            <a:prstGeom prst="rect">
              <a:avLst/>
            </a:prstGeom>
            <a:solidFill>
              <a:srgbClr val="FF0000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グループ化 2"/>
          <p:cNvGrpSpPr/>
          <p:nvPr/>
        </p:nvGrpSpPr>
        <p:grpSpPr>
          <a:xfrm>
            <a:off x="5159871" y="1845485"/>
            <a:ext cx="1008063" cy="978423"/>
            <a:chOff x="2871162" y="2285860"/>
            <a:chExt cx="1511301" cy="1511300"/>
          </a:xfrm>
        </p:grpSpPr>
        <p:sp>
          <p:nvSpPr>
            <p:cNvPr id="123" name="AutoShape 21"/>
            <p:cNvSpPr>
              <a:spLocks noChangeArrowheads="1"/>
            </p:cNvSpPr>
            <p:nvPr/>
          </p:nvSpPr>
          <p:spPr bwMode="auto">
            <a:xfrm>
              <a:off x="3231524" y="27176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124" name="Oval 22"/>
            <p:cNvSpPr>
              <a:spLocks noChangeArrowheads="1"/>
            </p:cNvSpPr>
            <p:nvPr/>
          </p:nvSpPr>
          <p:spPr bwMode="auto">
            <a:xfrm>
              <a:off x="2871162" y="3149460"/>
              <a:ext cx="215900" cy="21590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125" name="AutoShape 23"/>
            <p:cNvSpPr>
              <a:spLocks noChangeArrowheads="1"/>
            </p:cNvSpPr>
            <p:nvPr/>
          </p:nvSpPr>
          <p:spPr bwMode="auto">
            <a:xfrm>
              <a:off x="3447425" y="22858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ja-JP" altLang="ja-JP" sz="1600"/>
            </a:p>
          </p:txBody>
        </p:sp>
        <p:sp>
          <p:nvSpPr>
            <p:cNvPr id="126" name="Oval 24"/>
            <p:cNvSpPr>
              <a:spLocks noChangeArrowheads="1"/>
            </p:cNvSpPr>
            <p:nvPr/>
          </p:nvSpPr>
          <p:spPr bwMode="auto">
            <a:xfrm>
              <a:off x="3231524" y="3581260"/>
              <a:ext cx="215900" cy="21590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altLang="ja-JP" sz="1600" dirty="0"/>
            </a:p>
          </p:txBody>
        </p:sp>
        <p:sp>
          <p:nvSpPr>
            <p:cNvPr id="127" name="AutoShape 25"/>
            <p:cNvSpPr>
              <a:spLocks noChangeArrowheads="1"/>
            </p:cNvSpPr>
            <p:nvPr/>
          </p:nvSpPr>
          <p:spPr bwMode="auto">
            <a:xfrm>
              <a:off x="3734762" y="27176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128" name="AutoShape 26"/>
            <p:cNvSpPr>
              <a:spLocks noChangeArrowheads="1"/>
            </p:cNvSpPr>
            <p:nvPr/>
          </p:nvSpPr>
          <p:spPr bwMode="auto">
            <a:xfrm>
              <a:off x="3590300" y="31494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ja-JP" altLang="ja-JP" sz="1600"/>
            </a:p>
          </p:txBody>
        </p:sp>
        <p:sp>
          <p:nvSpPr>
            <p:cNvPr id="129" name="Oval 27"/>
            <p:cNvSpPr>
              <a:spLocks noChangeArrowheads="1"/>
            </p:cNvSpPr>
            <p:nvPr/>
          </p:nvSpPr>
          <p:spPr bwMode="auto">
            <a:xfrm>
              <a:off x="3590300" y="3581260"/>
              <a:ext cx="215900" cy="21590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ja-JP" altLang="ja-JP" sz="1600"/>
            </a:p>
          </p:txBody>
        </p:sp>
        <p:sp>
          <p:nvSpPr>
            <p:cNvPr id="130" name="AutoShape 28"/>
            <p:cNvSpPr>
              <a:spLocks noChangeArrowheads="1"/>
            </p:cNvSpPr>
            <p:nvPr/>
          </p:nvSpPr>
          <p:spPr bwMode="auto">
            <a:xfrm>
              <a:off x="3950663" y="31494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altLang="ja-JP" sz="1600" dirty="0"/>
            </a:p>
          </p:txBody>
        </p:sp>
        <p:sp>
          <p:nvSpPr>
            <p:cNvPr id="131" name="Oval 29"/>
            <p:cNvSpPr>
              <a:spLocks noChangeArrowheads="1"/>
            </p:cNvSpPr>
            <p:nvPr/>
          </p:nvSpPr>
          <p:spPr bwMode="auto">
            <a:xfrm>
              <a:off x="3879225" y="3581260"/>
              <a:ext cx="215900" cy="21590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altLang="ja-JP" sz="1600" dirty="0"/>
            </a:p>
          </p:txBody>
        </p:sp>
        <p:sp>
          <p:nvSpPr>
            <p:cNvPr id="132" name="Oval 30"/>
            <p:cNvSpPr>
              <a:spLocks noChangeArrowheads="1"/>
            </p:cNvSpPr>
            <p:nvPr/>
          </p:nvSpPr>
          <p:spPr bwMode="auto">
            <a:xfrm>
              <a:off x="4166563" y="3581260"/>
              <a:ext cx="215900" cy="21590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altLang="ja-JP" sz="1600" dirty="0"/>
            </a:p>
          </p:txBody>
        </p:sp>
        <p:cxnSp>
          <p:nvCxnSpPr>
            <p:cNvPr id="133" name="AutoShape 31"/>
            <p:cNvCxnSpPr>
              <a:cxnSpLocks noChangeShapeType="1"/>
              <a:stCxn id="144" idx="2"/>
              <a:endCxn id="124" idx="0"/>
            </p:cNvCxnSpPr>
            <p:nvPr/>
          </p:nvCxnSpPr>
          <p:spPr bwMode="auto">
            <a:xfrm>
              <a:off x="2979112" y="2933560"/>
              <a:ext cx="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34" name="AutoShape 32"/>
            <p:cNvCxnSpPr>
              <a:cxnSpLocks noChangeShapeType="1"/>
              <a:stCxn id="125" idx="2"/>
              <a:endCxn id="123" idx="0"/>
            </p:cNvCxnSpPr>
            <p:nvPr/>
          </p:nvCxnSpPr>
          <p:spPr bwMode="auto">
            <a:xfrm flipH="1">
              <a:off x="3339474" y="2501760"/>
              <a:ext cx="21590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35" name="AutoShape 33"/>
            <p:cNvCxnSpPr>
              <a:cxnSpLocks noChangeShapeType="1"/>
              <a:stCxn id="125" idx="2"/>
              <a:endCxn id="127" idx="0"/>
            </p:cNvCxnSpPr>
            <p:nvPr/>
          </p:nvCxnSpPr>
          <p:spPr bwMode="auto">
            <a:xfrm>
              <a:off x="3555375" y="2501760"/>
              <a:ext cx="287338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36" name="AutoShape 34"/>
            <p:cNvCxnSpPr>
              <a:cxnSpLocks noChangeShapeType="1"/>
              <a:stCxn id="142" idx="2"/>
              <a:endCxn id="126" idx="0"/>
            </p:cNvCxnSpPr>
            <p:nvPr/>
          </p:nvCxnSpPr>
          <p:spPr bwMode="auto">
            <a:xfrm>
              <a:off x="3339474" y="3365360"/>
              <a:ext cx="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37" name="AutoShape 35"/>
            <p:cNvCxnSpPr>
              <a:cxnSpLocks noChangeShapeType="1"/>
              <a:stCxn id="127" idx="2"/>
              <a:endCxn id="128" idx="0"/>
            </p:cNvCxnSpPr>
            <p:nvPr/>
          </p:nvCxnSpPr>
          <p:spPr bwMode="auto">
            <a:xfrm flipH="1">
              <a:off x="3698250" y="2933560"/>
              <a:ext cx="144463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38" name="AutoShape 36"/>
            <p:cNvCxnSpPr>
              <a:cxnSpLocks noChangeShapeType="1"/>
              <a:stCxn id="127" idx="2"/>
              <a:endCxn id="130" idx="0"/>
            </p:cNvCxnSpPr>
            <p:nvPr/>
          </p:nvCxnSpPr>
          <p:spPr bwMode="auto">
            <a:xfrm>
              <a:off x="3842712" y="2933560"/>
              <a:ext cx="21590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39" name="AutoShape 37"/>
            <p:cNvCxnSpPr>
              <a:cxnSpLocks noChangeShapeType="1"/>
              <a:stCxn id="128" idx="2"/>
              <a:endCxn id="129" idx="0"/>
            </p:cNvCxnSpPr>
            <p:nvPr/>
          </p:nvCxnSpPr>
          <p:spPr bwMode="auto">
            <a:xfrm>
              <a:off x="3698250" y="3365360"/>
              <a:ext cx="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40" name="AutoShape 38"/>
            <p:cNvCxnSpPr>
              <a:cxnSpLocks noChangeShapeType="1"/>
              <a:stCxn id="130" idx="2"/>
              <a:endCxn id="131" idx="0"/>
            </p:cNvCxnSpPr>
            <p:nvPr/>
          </p:nvCxnSpPr>
          <p:spPr bwMode="auto">
            <a:xfrm flipH="1">
              <a:off x="3987175" y="3365360"/>
              <a:ext cx="71438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41" name="AutoShape 39"/>
            <p:cNvCxnSpPr>
              <a:cxnSpLocks noChangeShapeType="1"/>
              <a:stCxn id="130" idx="2"/>
              <a:endCxn id="132" idx="0"/>
            </p:cNvCxnSpPr>
            <p:nvPr/>
          </p:nvCxnSpPr>
          <p:spPr bwMode="auto">
            <a:xfrm>
              <a:off x="4058613" y="3365360"/>
              <a:ext cx="21590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42" name="AutoShape 40"/>
            <p:cNvSpPr>
              <a:spLocks noChangeArrowheads="1"/>
            </p:cNvSpPr>
            <p:nvPr/>
          </p:nvSpPr>
          <p:spPr bwMode="auto">
            <a:xfrm>
              <a:off x="3231524" y="31494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altLang="ja-JP" sz="1600" dirty="0"/>
            </a:p>
          </p:txBody>
        </p:sp>
        <p:cxnSp>
          <p:nvCxnSpPr>
            <p:cNvPr id="143" name="AutoShape 41"/>
            <p:cNvCxnSpPr>
              <a:cxnSpLocks noChangeShapeType="1"/>
              <a:stCxn id="142" idx="0"/>
              <a:endCxn id="123" idx="2"/>
            </p:cNvCxnSpPr>
            <p:nvPr/>
          </p:nvCxnSpPr>
          <p:spPr bwMode="auto">
            <a:xfrm flipV="1">
              <a:off x="3339474" y="2933560"/>
              <a:ext cx="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44" name="AutoShape 42"/>
            <p:cNvSpPr>
              <a:spLocks noChangeArrowheads="1"/>
            </p:cNvSpPr>
            <p:nvPr/>
          </p:nvSpPr>
          <p:spPr bwMode="auto">
            <a:xfrm>
              <a:off x="2871162" y="27176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cxnSp>
          <p:nvCxnSpPr>
            <p:cNvPr id="145" name="AutoShape 43"/>
            <p:cNvCxnSpPr>
              <a:cxnSpLocks noChangeShapeType="1"/>
              <a:stCxn id="144" idx="0"/>
              <a:endCxn id="125" idx="2"/>
            </p:cNvCxnSpPr>
            <p:nvPr/>
          </p:nvCxnSpPr>
          <p:spPr bwMode="auto">
            <a:xfrm flipV="1">
              <a:off x="2979112" y="2501760"/>
              <a:ext cx="576263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</p:grpSp>
      <p:sp>
        <p:nvSpPr>
          <p:cNvPr id="30" name="右矢印 29"/>
          <p:cNvSpPr/>
          <p:nvPr/>
        </p:nvSpPr>
        <p:spPr>
          <a:xfrm>
            <a:off x="3227536" y="2214871"/>
            <a:ext cx="1008112" cy="329488"/>
          </a:xfrm>
          <a:prstGeom prst="rightArrow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68" name="右矢印 167"/>
          <p:cNvSpPr/>
          <p:nvPr/>
        </p:nvSpPr>
        <p:spPr>
          <a:xfrm rot="9818469">
            <a:off x="2189418" y="3466748"/>
            <a:ext cx="2299773" cy="329488"/>
          </a:xfrm>
          <a:prstGeom prst="rightArrow">
            <a:avLst/>
          </a:prstGeom>
          <a:noFill/>
          <a:ln w="19050">
            <a:solidFill>
              <a:schemeClr val="tx1"/>
            </a:solidFill>
          </a:ln>
          <a:effectLst>
            <a:glow>
              <a:schemeClr val="accent1"/>
            </a:glow>
            <a:reflection endPos="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82" name="右矢印 181"/>
          <p:cNvSpPr/>
          <p:nvPr/>
        </p:nvSpPr>
        <p:spPr>
          <a:xfrm>
            <a:off x="2247862" y="5016850"/>
            <a:ext cx="1278293" cy="329488"/>
          </a:xfrm>
          <a:prstGeom prst="rightArrow">
            <a:avLst/>
          </a:prstGeom>
          <a:noFill/>
          <a:ln w="19050">
            <a:solidFill>
              <a:schemeClr val="tx1"/>
            </a:solidFill>
          </a:ln>
          <a:effectLst>
            <a:glow>
              <a:schemeClr val="accent1"/>
            </a:glow>
            <a:reflection endPos="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83" name="右矢印 182"/>
          <p:cNvSpPr/>
          <p:nvPr/>
        </p:nvSpPr>
        <p:spPr>
          <a:xfrm>
            <a:off x="5272697" y="5019195"/>
            <a:ext cx="1278293" cy="329488"/>
          </a:xfrm>
          <a:prstGeom prst="rightArrow">
            <a:avLst/>
          </a:prstGeom>
          <a:noFill/>
          <a:ln w="19050">
            <a:solidFill>
              <a:schemeClr val="tx1"/>
            </a:solidFill>
          </a:ln>
          <a:effectLst>
            <a:glow>
              <a:schemeClr val="accent1"/>
            </a:glow>
            <a:reflection endPos="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3233505" y="1899236"/>
            <a:ext cx="783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Step1</a:t>
            </a:r>
            <a:endParaRPr kumimoji="1" lang="ja-JP" altLang="en-US" dirty="0"/>
          </a:p>
        </p:txBody>
      </p:sp>
      <p:sp>
        <p:nvSpPr>
          <p:cNvPr id="184" name="テキスト ボックス 183"/>
          <p:cNvSpPr txBox="1"/>
          <p:nvPr/>
        </p:nvSpPr>
        <p:spPr>
          <a:xfrm>
            <a:off x="2371842" y="3265558"/>
            <a:ext cx="783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Step2</a:t>
            </a:r>
            <a:endParaRPr kumimoji="1" lang="ja-JP" altLang="en-US" dirty="0"/>
          </a:p>
        </p:txBody>
      </p:sp>
      <p:sp>
        <p:nvSpPr>
          <p:cNvPr id="185" name="テキスト ボックス 184"/>
          <p:cNvSpPr txBox="1"/>
          <p:nvPr/>
        </p:nvSpPr>
        <p:spPr>
          <a:xfrm>
            <a:off x="2442706" y="4669836"/>
            <a:ext cx="783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Step3</a:t>
            </a:r>
            <a:endParaRPr kumimoji="1" lang="ja-JP" altLang="en-US" dirty="0"/>
          </a:p>
        </p:txBody>
      </p:sp>
      <p:sp>
        <p:nvSpPr>
          <p:cNvPr id="186" name="テキスト ボックス 185"/>
          <p:cNvSpPr txBox="1"/>
          <p:nvPr/>
        </p:nvSpPr>
        <p:spPr>
          <a:xfrm>
            <a:off x="5519942" y="4621753"/>
            <a:ext cx="783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Step4</a:t>
            </a:r>
            <a:endParaRPr kumimoji="1" lang="ja-JP" altLang="en-US" dirty="0"/>
          </a:p>
        </p:txBody>
      </p:sp>
      <p:grpSp>
        <p:nvGrpSpPr>
          <p:cNvPr id="34" name="グループ化 33"/>
          <p:cNvGrpSpPr/>
          <p:nvPr/>
        </p:nvGrpSpPr>
        <p:grpSpPr>
          <a:xfrm>
            <a:off x="6876256" y="4077072"/>
            <a:ext cx="1382093" cy="1833381"/>
            <a:chOff x="7006331" y="4354484"/>
            <a:chExt cx="1382093" cy="1833381"/>
          </a:xfrm>
          <a:effectLst>
            <a:glow>
              <a:schemeClr val="accent1"/>
            </a:glow>
            <a:reflection endPos="0" dir="5400000" sy="-100000" algn="bl" rotWithShape="0"/>
          </a:effectLst>
        </p:grpSpPr>
        <p:grpSp>
          <p:nvGrpSpPr>
            <p:cNvPr id="35" name="グループ化 34"/>
            <p:cNvGrpSpPr/>
            <p:nvPr/>
          </p:nvGrpSpPr>
          <p:grpSpPr>
            <a:xfrm>
              <a:off x="7382511" y="4354485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36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37" name="直線コネクタ 36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直線コネクタ 37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直線コネクタ 38"/>
              <p:cNvCxnSpPr/>
              <p:nvPr/>
            </p:nvCxnSpPr>
            <p:spPr>
              <a:xfrm>
                <a:off x="354791" y="548052"/>
                <a:ext cx="162674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直線コネクタ 39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" name="グループ化 40"/>
            <p:cNvGrpSpPr/>
            <p:nvPr/>
          </p:nvGrpSpPr>
          <p:grpSpPr>
            <a:xfrm>
              <a:off x="7986682" y="4354484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42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43" name="直線コネクタ 42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直線コネクタ 43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直線コネクタ 44"/>
              <p:cNvCxnSpPr/>
              <p:nvPr/>
            </p:nvCxnSpPr>
            <p:spPr>
              <a:xfrm>
                <a:off x="354791" y="548052"/>
                <a:ext cx="257696" cy="1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直線コネクタ 45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7" name="正方形/長方形 46"/>
            <p:cNvSpPr/>
            <p:nvPr/>
          </p:nvSpPr>
          <p:spPr>
            <a:xfrm>
              <a:off x="7410523" y="4414297"/>
              <a:ext cx="345926" cy="228310"/>
            </a:xfrm>
            <a:prstGeom prst="rect">
              <a:avLst/>
            </a:prstGeom>
            <a:solidFill>
              <a:srgbClr val="65D7FF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48" name="正方形/長方形 47"/>
            <p:cNvSpPr/>
            <p:nvPr/>
          </p:nvSpPr>
          <p:spPr>
            <a:xfrm>
              <a:off x="8011393" y="4435173"/>
              <a:ext cx="345926" cy="228310"/>
            </a:xfrm>
            <a:prstGeom prst="rect">
              <a:avLst/>
            </a:prstGeom>
            <a:solidFill>
              <a:srgbClr val="65D7FF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grpSp>
          <p:nvGrpSpPr>
            <p:cNvPr id="49" name="グループ化 48"/>
            <p:cNvGrpSpPr/>
            <p:nvPr/>
          </p:nvGrpSpPr>
          <p:grpSpPr>
            <a:xfrm>
              <a:off x="7336102" y="5715483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50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51" name="直線コネクタ 50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直線コネクタ 51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直線コネクタ 52"/>
              <p:cNvCxnSpPr/>
              <p:nvPr/>
            </p:nvCxnSpPr>
            <p:spPr>
              <a:xfrm>
                <a:off x="354791" y="548052"/>
                <a:ext cx="162674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直線コネクタ 53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5" name="グループ化 54"/>
            <p:cNvGrpSpPr/>
            <p:nvPr/>
          </p:nvGrpSpPr>
          <p:grpSpPr>
            <a:xfrm>
              <a:off x="7940273" y="5715482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56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57" name="直線コネクタ 56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直線コネクタ 57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直線コネクタ 58"/>
              <p:cNvCxnSpPr/>
              <p:nvPr/>
            </p:nvCxnSpPr>
            <p:spPr>
              <a:xfrm>
                <a:off x="354791" y="548052"/>
                <a:ext cx="257696" cy="1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直線コネクタ 59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" name="正方形/長方形 60"/>
            <p:cNvSpPr/>
            <p:nvPr/>
          </p:nvSpPr>
          <p:spPr>
            <a:xfrm>
              <a:off x="7364114" y="5840567"/>
              <a:ext cx="345926" cy="114155"/>
            </a:xfrm>
            <a:prstGeom prst="rect">
              <a:avLst/>
            </a:prstGeom>
            <a:solidFill>
              <a:srgbClr val="00B050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62" name="正方形/長方形 61"/>
            <p:cNvSpPr/>
            <p:nvPr/>
          </p:nvSpPr>
          <p:spPr>
            <a:xfrm>
              <a:off x="7964984" y="5829414"/>
              <a:ext cx="345926" cy="135032"/>
            </a:xfrm>
            <a:prstGeom prst="rect">
              <a:avLst/>
            </a:prstGeom>
            <a:solidFill>
              <a:srgbClr val="00B050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grpSp>
          <p:nvGrpSpPr>
            <p:cNvPr id="63" name="グループ化 62"/>
            <p:cNvGrpSpPr/>
            <p:nvPr/>
          </p:nvGrpSpPr>
          <p:grpSpPr>
            <a:xfrm>
              <a:off x="7354499" y="5013177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64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65" name="直線コネクタ 64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直線コネクタ 65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直線コネクタ 66"/>
              <p:cNvCxnSpPr/>
              <p:nvPr/>
            </p:nvCxnSpPr>
            <p:spPr>
              <a:xfrm>
                <a:off x="354791" y="548052"/>
                <a:ext cx="162674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直線コネクタ 67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9" name="グループ化 68"/>
            <p:cNvGrpSpPr/>
            <p:nvPr/>
          </p:nvGrpSpPr>
          <p:grpSpPr>
            <a:xfrm>
              <a:off x="7958670" y="5013176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70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71" name="直線コネクタ 70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直線コネクタ 71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直線コネクタ 72"/>
              <p:cNvCxnSpPr/>
              <p:nvPr/>
            </p:nvCxnSpPr>
            <p:spPr>
              <a:xfrm>
                <a:off x="354791" y="548052"/>
                <a:ext cx="257696" cy="1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直線コネクタ 73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5" name="正方形/長方形 74"/>
            <p:cNvSpPr/>
            <p:nvPr/>
          </p:nvSpPr>
          <p:spPr>
            <a:xfrm>
              <a:off x="7382511" y="5072989"/>
              <a:ext cx="345926" cy="176378"/>
            </a:xfrm>
            <a:prstGeom prst="rect">
              <a:avLst/>
            </a:prstGeom>
            <a:solidFill>
              <a:srgbClr val="FF0000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76" name="正方形/長方形 75"/>
            <p:cNvSpPr/>
            <p:nvPr/>
          </p:nvSpPr>
          <p:spPr>
            <a:xfrm>
              <a:off x="7983381" y="5093865"/>
              <a:ext cx="345926" cy="155502"/>
            </a:xfrm>
            <a:prstGeom prst="rect">
              <a:avLst/>
            </a:prstGeom>
            <a:solidFill>
              <a:srgbClr val="FF0000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87" name="円/楕円 186"/>
            <p:cNvSpPr/>
            <p:nvPr/>
          </p:nvSpPr>
          <p:spPr>
            <a:xfrm>
              <a:off x="7006331" y="4485403"/>
              <a:ext cx="252000" cy="2520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1400" smtClean="0">
                  <a:solidFill>
                    <a:schemeClr val="tx1"/>
                  </a:solidFill>
                </a:rPr>
                <a:t>1</a:t>
              </a:r>
              <a:endParaRPr kumimoji="1" lang="ja-JP" altLang="en-US" sz="1400">
                <a:solidFill>
                  <a:schemeClr val="tx1"/>
                </a:solidFill>
              </a:endParaRPr>
            </a:p>
          </p:txBody>
        </p:sp>
        <p:sp>
          <p:nvSpPr>
            <p:cNvPr id="188" name="円/楕円 187"/>
            <p:cNvSpPr/>
            <p:nvPr/>
          </p:nvSpPr>
          <p:spPr>
            <a:xfrm>
              <a:off x="7006331" y="5157304"/>
              <a:ext cx="252000" cy="2520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1400" smtClean="0">
                  <a:solidFill>
                    <a:schemeClr val="tx1"/>
                  </a:solidFill>
                </a:rPr>
                <a:t>2</a:t>
              </a:r>
              <a:endParaRPr kumimoji="1" lang="ja-JP" altLang="en-US" sz="1400">
                <a:solidFill>
                  <a:schemeClr val="tx1"/>
                </a:solidFill>
              </a:endParaRPr>
            </a:p>
          </p:txBody>
        </p:sp>
        <p:sp>
          <p:nvSpPr>
            <p:cNvPr id="189" name="円/楕円 188"/>
            <p:cNvSpPr/>
            <p:nvPr/>
          </p:nvSpPr>
          <p:spPr>
            <a:xfrm>
              <a:off x="7006331" y="5838446"/>
              <a:ext cx="252000" cy="2520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ja-JP" sz="1400">
                  <a:solidFill>
                    <a:schemeClr val="tx1"/>
                  </a:solidFill>
                </a:rPr>
                <a:t>3</a:t>
              </a:r>
              <a:endParaRPr kumimoji="1" lang="ja-JP" altLang="en-US" sz="1400">
                <a:solidFill>
                  <a:schemeClr val="tx1"/>
                </a:solidFill>
              </a:endParaRPr>
            </a:p>
          </p:txBody>
        </p:sp>
      </p:grpSp>
      <p:grpSp>
        <p:nvGrpSpPr>
          <p:cNvPr id="169" name="グループ化 168"/>
          <p:cNvGrpSpPr/>
          <p:nvPr/>
        </p:nvGrpSpPr>
        <p:grpSpPr>
          <a:xfrm>
            <a:off x="6228233" y="1827506"/>
            <a:ext cx="1008063" cy="978423"/>
            <a:chOff x="2871162" y="2285860"/>
            <a:chExt cx="1511301" cy="1511300"/>
          </a:xfrm>
        </p:grpSpPr>
        <p:sp>
          <p:nvSpPr>
            <p:cNvPr id="170" name="AutoShape 21"/>
            <p:cNvSpPr>
              <a:spLocks noChangeArrowheads="1"/>
            </p:cNvSpPr>
            <p:nvPr/>
          </p:nvSpPr>
          <p:spPr bwMode="auto">
            <a:xfrm>
              <a:off x="3231524" y="27176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171" name="Oval 22"/>
            <p:cNvSpPr>
              <a:spLocks noChangeArrowheads="1"/>
            </p:cNvSpPr>
            <p:nvPr/>
          </p:nvSpPr>
          <p:spPr bwMode="auto">
            <a:xfrm>
              <a:off x="2871162" y="3149460"/>
              <a:ext cx="215900" cy="21590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172" name="AutoShape 23"/>
            <p:cNvSpPr>
              <a:spLocks noChangeArrowheads="1"/>
            </p:cNvSpPr>
            <p:nvPr/>
          </p:nvSpPr>
          <p:spPr bwMode="auto">
            <a:xfrm>
              <a:off x="3447425" y="22858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ja-JP" altLang="ja-JP" sz="1600"/>
            </a:p>
          </p:txBody>
        </p:sp>
        <p:sp>
          <p:nvSpPr>
            <p:cNvPr id="173" name="Oval 24"/>
            <p:cNvSpPr>
              <a:spLocks noChangeArrowheads="1"/>
            </p:cNvSpPr>
            <p:nvPr/>
          </p:nvSpPr>
          <p:spPr bwMode="auto">
            <a:xfrm>
              <a:off x="3231524" y="3581260"/>
              <a:ext cx="215900" cy="21590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altLang="ja-JP" sz="1600" dirty="0"/>
            </a:p>
          </p:txBody>
        </p:sp>
        <p:sp>
          <p:nvSpPr>
            <p:cNvPr id="174" name="AutoShape 25"/>
            <p:cNvSpPr>
              <a:spLocks noChangeArrowheads="1"/>
            </p:cNvSpPr>
            <p:nvPr/>
          </p:nvSpPr>
          <p:spPr bwMode="auto">
            <a:xfrm>
              <a:off x="3734762" y="27176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175" name="AutoShape 26"/>
            <p:cNvSpPr>
              <a:spLocks noChangeArrowheads="1"/>
            </p:cNvSpPr>
            <p:nvPr/>
          </p:nvSpPr>
          <p:spPr bwMode="auto">
            <a:xfrm>
              <a:off x="3590300" y="31494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ja-JP" altLang="ja-JP" sz="1600"/>
            </a:p>
          </p:txBody>
        </p:sp>
        <p:sp>
          <p:nvSpPr>
            <p:cNvPr id="176" name="Oval 27"/>
            <p:cNvSpPr>
              <a:spLocks noChangeArrowheads="1"/>
            </p:cNvSpPr>
            <p:nvPr/>
          </p:nvSpPr>
          <p:spPr bwMode="auto">
            <a:xfrm>
              <a:off x="3590300" y="3581260"/>
              <a:ext cx="215900" cy="21590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ja-JP" altLang="ja-JP" sz="1600"/>
            </a:p>
          </p:txBody>
        </p:sp>
        <p:sp>
          <p:nvSpPr>
            <p:cNvPr id="177" name="AutoShape 28"/>
            <p:cNvSpPr>
              <a:spLocks noChangeArrowheads="1"/>
            </p:cNvSpPr>
            <p:nvPr/>
          </p:nvSpPr>
          <p:spPr bwMode="auto">
            <a:xfrm>
              <a:off x="3950663" y="31494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altLang="ja-JP" sz="1600" dirty="0"/>
            </a:p>
          </p:txBody>
        </p:sp>
        <p:sp>
          <p:nvSpPr>
            <p:cNvPr id="178" name="Oval 29"/>
            <p:cNvSpPr>
              <a:spLocks noChangeArrowheads="1"/>
            </p:cNvSpPr>
            <p:nvPr/>
          </p:nvSpPr>
          <p:spPr bwMode="auto">
            <a:xfrm>
              <a:off x="3879225" y="3581260"/>
              <a:ext cx="215900" cy="21590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altLang="ja-JP" sz="1600" dirty="0"/>
            </a:p>
          </p:txBody>
        </p:sp>
        <p:sp>
          <p:nvSpPr>
            <p:cNvPr id="179" name="Oval 30"/>
            <p:cNvSpPr>
              <a:spLocks noChangeArrowheads="1"/>
            </p:cNvSpPr>
            <p:nvPr/>
          </p:nvSpPr>
          <p:spPr bwMode="auto">
            <a:xfrm>
              <a:off x="4166563" y="3581260"/>
              <a:ext cx="215900" cy="21590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altLang="ja-JP" sz="1600" dirty="0"/>
            </a:p>
          </p:txBody>
        </p:sp>
        <p:cxnSp>
          <p:nvCxnSpPr>
            <p:cNvPr id="180" name="AutoShape 31"/>
            <p:cNvCxnSpPr>
              <a:cxnSpLocks noChangeShapeType="1"/>
              <a:stCxn id="199" idx="2"/>
              <a:endCxn id="171" idx="0"/>
            </p:cNvCxnSpPr>
            <p:nvPr/>
          </p:nvCxnSpPr>
          <p:spPr bwMode="auto">
            <a:xfrm>
              <a:off x="2979112" y="2933560"/>
              <a:ext cx="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81" name="AutoShape 32"/>
            <p:cNvCxnSpPr>
              <a:cxnSpLocks noChangeShapeType="1"/>
              <a:stCxn id="172" idx="2"/>
              <a:endCxn id="170" idx="0"/>
            </p:cNvCxnSpPr>
            <p:nvPr/>
          </p:nvCxnSpPr>
          <p:spPr bwMode="auto">
            <a:xfrm flipH="1">
              <a:off x="3339474" y="2501760"/>
              <a:ext cx="21590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90" name="AutoShape 33"/>
            <p:cNvCxnSpPr>
              <a:cxnSpLocks noChangeShapeType="1"/>
              <a:stCxn id="172" idx="2"/>
              <a:endCxn id="174" idx="0"/>
            </p:cNvCxnSpPr>
            <p:nvPr/>
          </p:nvCxnSpPr>
          <p:spPr bwMode="auto">
            <a:xfrm>
              <a:off x="3555375" y="2501760"/>
              <a:ext cx="287338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91" name="AutoShape 34"/>
            <p:cNvCxnSpPr>
              <a:cxnSpLocks noChangeShapeType="1"/>
              <a:stCxn id="197" idx="2"/>
              <a:endCxn id="173" idx="0"/>
            </p:cNvCxnSpPr>
            <p:nvPr/>
          </p:nvCxnSpPr>
          <p:spPr bwMode="auto">
            <a:xfrm>
              <a:off x="3339474" y="3365360"/>
              <a:ext cx="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92" name="AutoShape 35"/>
            <p:cNvCxnSpPr>
              <a:cxnSpLocks noChangeShapeType="1"/>
              <a:stCxn id="174" idx="2"/>
              <a:endCxn id="175" idx="0"/>
            </p:cNvCxnSpPr>
            <p:nvPr/>
          </p:nvCxnSpPr>
          <p:spPr bwMode="auto">
            <a:xfrm flipH="1">
              <a:off x="3698250" y="2933560"/>
              <a:ext cx="144463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93" name="AutoShape 36"/>
            <p:cNvCxnSpPr>
              <a:cxnSpLocks noChangeShapeType="1"/>
              <a:stCxn id="174" idx="2"/>
              <a:endCxn id="177" idx="0"/>
            </p:cNvCxnSpPr>
            <p:nvPr/>
          </p:nvCxnSpPr>
          <p:spPr bwMode="auto">
            <a:xfrm>
              <a:off x="3842712" y="2933560"/>
              <a:ext cx="21590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94" name="AutoShape 37"/>
            <p:cNvCxnSpPr>
              <a:cxnSpLocks noChangeShapeType="1"/>
              <a:stCxn id="175" idx="2"/>
              <a:endCxn id="176" idx="0"/>
            </p:cNvCxnSpPr>
            <p:nvPr/>
          </p:nvCxnSpPr>
          <p:spPr bwMode="auto">
            <a:xfrm>
              <a:off x="3698250" y="3365360"/>
              <a:ext cx="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95" name="AutoShape 38"/>
            <p:cNvCxnSpPr>
              <a:cxnSpLocks noChangeShapeType="1"/>
              <a:stCxn id="177" idx="2"/>
              <a:endCxn id="178" idx="0"/>
            </p:cNvCxnSpPr>
            <p:nvPr/>
          </p:nvCxnSpPr>
          <p:spPr bwMode="auto">
            <a:xfrm flipH="1">
              <a:off x="3987175" y="3365360"/>
              <a:ext cx="71438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96" name="AutoShape 39"/>
            <p:cNvCxnSpPr>
              <a:cxnSpLocks noChangeShapeType="1"/>
              <a:stCxn id="177" idx="2"/>
              <a:endCxn id="179" idx="0"/>
            </p:cNvCxnSpPr>
            <p:nvPr/>
          </p:nvCxnSpPr>
          <p:spPr bwMode="auto">
            <a:xfrm>
              <a:off x="4058613" y="3365360"/>
              <a:ext cx="21590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97" name="AutoShape 40"/>
            <p:cNvSpPr>
              <a:spLocks noChangeArrowheads="1"/>
            </p:cNvSpPr>
            <p:nvPr/>
          </p:nvSpPr>
          <p:spPr bwMode="auto">
            <a:xfrm>
              <a:off x="3231524" y="31494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altLang="ja-JP" sz="1600" dirty="0"/>
            </a:p>
          </p:txBody>
        </p:sp>
        <p:cxnSp>
          <p:nvCxnSpPr>
            <p:cNvPr id="198" name="AutoShape 41"/>
            <p:cNvCxnSpPr>
              <a:cxnSpLocks noChangeShapeType="1"/>
              <a:stCxn id="197" idx="0"/>
              <a:endCxn id="170" idx="2"/>
            </p:cNvCxnSpPr>
            <p:nvPr/>
          </p:nvCxnSpPr>
          <p:spPr bwMode="auto">
            <a:xfrm flipV="1">
              <a:off x="3339474" y="2933560"/>
              <a:ext cx="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99" name="AutoShape 42"/>
            <p:cNvSpPr>
              <a:spLocks noChangeArrowheads="1"/>
            </p:cNvSpPr>
            <p:nvPr/>
          </p:nvSpPr>
          <p:spPr bwMode="auto">
            <a:xfrm>
              <a:off x="2871162" y="27176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cxnSp>
          <p:nvCxnSpPr>
            <p:cNvPr id="200" name="AutoShape 43"/>
            <p:cNvCxnSpPr>
              <a:cxnSpLocks noChangeShapeType="1"/>
              <a:stCxn id="199" idx="0"/>
              <a:endCxn id="172" idx="2"/>
            </p:cNvCxnSpPr>
            <p:nvPr/>
          </p:nvCxnSpPr>
          <p:spPr bwMode="auto">
            <a:xfrm flipV="1">
              <a:off x="2979112" y="2501760"/>
              <a:ext cx="576263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</p:grpSp>
      <p:sp>
        <p:nvSpPr>
          <p:cNvPr id="29" name="テキスト ボックス 28"/>
          <p:cNvSpPr txBox="1"/>
          <p:nvPr/>
        </p:nvSpPr>
        <p:spPr>
          <a:xfrm>
            <a:off x="175823" y="2736041"/>
            <a:ext cx="2861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Input : Similar methods</a:t>
            </a:r>
            <a:endParaRPr kumimoji="1" lang="ja-JP" altLang="en-US" dirty="0"/>
          </a:p>
        </p:txBody>
      </p:sp>
      <p:sp>
        <p:nvSpPr>
          <p:cNvPr id="201" name="テキスト ボックス 200"/>
          <p:cNvSpPr txBox="1"/>
          <p:nvPr/>
        </p:nvSpPr>
        <p:spPr>
          <a:xfrm>
            <a:off x="4530008" y="2888441"/>
            <a:ext cx="3351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ASTs of the similar methods </a:t>
            </a:r>
            <a:endParaRPr kumimoji="1" lang="ja-JP" altLang="en-US" dirty="0"/>
          </a:p>
        </p:txBody>
      </p:sp>
      <p:sp>
        <p:nvSpPr>
          <p:cNvPr id="202" name="テキスト ボックス 201"/>
          <p:cNvSpPr txBox="1"/>
          <p:nvPr/>
        </p:nvSpPr>
        <p:spPr>
          <a:xfrm>
            <a:off x="-48152" y="5329015"/>
            <a:ext cx="2441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/>
              <a:t>Syntactic differences</a:t>
            </a:r>
            <a:endParaRPr kumimoji="1" lang="ja-JP" altLang="en-US" dirty="0"/>
          </a:p>
        </p:txBody>
      </p:sp>
      <p:sp>
        <p:nvSpPr>
          <p:cNvPr id="203" name="テキスト ボックス 202"/>
          <p:cNvSpPr txBox="1"/>
          <p:nvPr/>
        </p:nvSpPr>
        <p:spPr>
          <a:xfrm>
            <a:off x="3402817" y="5915740"/>
            <a:ext cx="18564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/>
              <a:t>EM candidates</a:t>
            </a:r>
            <a:endParaRPr kumimoji="1" lang="ja-JP" altLang="en-US" dirty="0"/>
          </a:p>
        </p:txBody>
      </p:sp>
      <p:sp>
        <p:nvSpPr>
          <p:cNvPr id="204" name="テキスト ボックス 203"/>
          <p:cNvSpPr txBox="1"/>
          <p:nvPr/>
        </p:nvSpPr>
        <p:spPr>
          <a:xfrm>
            <a:off x="6012220" y="5797869"/>
            <a:ext cx="309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Output :</a:t>
            </a:r>
          </a:p>
          <a:p>
            <a:r>
              <a:rPr lang="en-US" altLang="ja-JP" dirty="0"/>
              <a:t> </a:t>
            </a:r>
            <a:r>
              <a:rPr kumimoji="1" lang="en-US" altLang="ja-JP" dirty="0" smtClean="0"/>
              <a:t> </a:t>
            </a:r>
            <a:r>
              <a:rPr lang="en-US" altLang="ja-JP" dirty="0" smtClean="0"/>
              <a:t>Ranking of  </a:t>
            </a:r>
            <a:r>
              <a:rPr kumimoji="1" lang="en-US" altLang="ja-JP" dirty="0" smtClean="0"/>
              <a:t>EM candidates</a:t>
            </a:r>
            <a:endParaRPr kumimoji="1" lang="ja-JP" altLang="en-US" dirty="0"/>
          </a:p>
        </p:txBody>
      </p:sp>
      <p:sp>
        <p:nvSpPr>
          <p:cNvPr id="205" name="正方形/長方形 204"/>
          <p:cNvSpPr/>
          <p:nvPr/>
        </p:nvSpPr>
        <p:spPr>
          <a:xfrm>
            <a:off x="175823" y="1598956"/>
            <a:ext cx="4215194" cy="1506418"/>
          </a:xfrm>
          <a:prstGeom prst="rect">
            <a:avLst/>
          </a:prstGeom>
          <a:solidFill>
            <a:schemeClr val="bg1">
              <a:alpha val="78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07" name="正方形/長方形 206"/>
          <p:cNvSpPr/>
          <p:nvPr/>
        </p:nvSpPr>
        <p:spPr>
          <a:xfrm>
            <a:off x="2213884" y="4063244"/>
            <a:ext cx="6894336" cy="2340000"/>
          </a:xfrm>
          <a:prstGeom prst="rect">
            <a:avLst/>
          </a:prstGeom>
          <a:solidFill>
            <a:schemeClr val="bg1">
              <a:alpha val="78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08" name="テキスト ボックス 207"/>
          <p:cNvSpPr txBox="1"/>
          <p:nvPr/>
        </p:nvSpPr>
        <p:spPr>
          <a:xfrm>
            <a:off x="3018538" y="4719091"/>
            <a:ext cx="5303437" cy="936104"/>
          </a:xfrm>
          <a:prstGeom prst="rect">
            <a:avLst/>
          </a:prstGeom>
          <a:solidFill>
            <a:srgbClr val="FFFF99"/>
          </a:solidFill>
          <a:ln w="3492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kumimoji="1" lang="en-US" altLang="ja-JP" sz="2400" dirty="0" smtClean="0"/>
              <a:t>Identify syntactic differences based on ASTs comparison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94005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Step2 : Comparing ASTs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1"/>
            <a:ext cx="8579296" cy="1756792"/>
          </a:xfrm>
        </p:spPr>
        <p:txBody>
          <a:bodyPr/>
          <a:lstStyle/>
          <a:p>
            <a:r>
              <a:rPr lang="en-US" altLang="ja-JP" sz="2800" smtClean="0"/>
              <a:t>Compare nodes d</a:t>
            </a:r>
            <a:r>
              <a:rPr kumimoji="1" lang="en-US" altLang="ja-JP" sz="2800" smtClean="0"/>
              <a:t>epth-first order from root node</a:t>
            </a:r>
          </a:p>
          <a:p>
            <a:r>
              <a:rPr lang="en-US" altLang="ja-JP" sz="2800" smtClean="0"/>
              <a:t>Find nearest parent node represents a statement</a:t>
            </a:r>
            <a:endParaRPr kumimoji="1" lang="ja-JP" altLang="en-US" sz="280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14</a:t>
            </a:fld>
            <a:endParaRPr lang="en-US" altLang="ja-JP"/>
          </a:p>
        </p:txBody>
      </p:sp>
      <p:sp>
        <p:nvSpPr>
          <p:cNvPr id="6" name="AutoShape 21"/>
          <p:cNvSpPr>
            <a:spLocks noChangeArrowheads="1"/>
          </p:cNvSpPr>
          <p:nvPr/>
        </p:nvSpPr>
        <p:spPr bwMode="auto">
          <a:xfrm>
            <a:off x="1828992" y="4196309"/>
            <a:ext cx="217944" cy="217363"/>
          </a:xfrm>
          <a:prstGeom prst="flowChartProcess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defPPr>
              <a:defRPr lang="ja-JP"/>
            </a:defPPr>
            <a:lvl1pPr marL="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7" name="Oval 22"/>
          <p:cNvSpPr>
            <a:spLocks noChangeArrowheads="1"/>
          </p:cNvSpPr>
          <p:nvPr/>
        </p:nvSpPr>
        <p:spPr bwMode="auto">
          <a:xfrm>
            <a:off x="1465218" y="4631034"/>
            <a:ext cx="217944" cy="217363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>
            <a:defPPr>
              <a:defRPr lang="ja-JP"/>
            </a:defPPr>
            <a:lvl1pPr marL="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8" name="AutoShape 23"/>
          <p:cNvSpPr>
            <a:spLocks noChangeArrowheads="1"/>
          </p:cNvSpPr>
          <p:nvPr/>
        </p:nvSpPr>
        <p:spPr bwMode="auto">
          <a:xfrm>
            <a:off x="2046937" y="3761584"/>
            <a:ext cx="217944" cy="217363"/>
          </a:xfrm>
          <a:prstGeom prst="flowChartProcess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defPPr>
              <a:defRPr lang="ja-JP"/>
            </a:defPPr>
            <a:lvl1pPr marL="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ja-JP" sz="1600"/>
          </a:p>
        </p:txBody>
      </p:sp>
      <p:sp>
        <p:nvSpPr>
          <p:cNvPr id="9" name="Oval 24"/>
          <p:cNvSpPr>
            <a:spLocks noChangeArrowheads="1"/>
          </p:cNvSpPr>
          <p:nvPr/>
        </p:nvSpPr>
        <p:spPr bwMode="auto">
          <a:xfrm>
            <a:off x="1828992" y="5065759"/>
            <a:ext cx="217944" cy="217363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>
            <a:defPPr>
              <a:defRPr lang="ja-JP"/>
            </a:defPPr>
            <a:lvl1pPr marL="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ja-JP" sz="1600" dirty="0"/>
          </a:p>
        </p:txBody>
      </p:sp>
      <p:sp>
        <p:nvSpPr>
          <p:cNvPr id="10" name="AutoShape 25"/>
          <p:cNvSpPr>
            <a:spLocks noChangeArrowheads="1"/>
          </p:cNvSpPr>
          <p:nvPr/>
        </p:nvSpPr>
        <p:spPr bwMode="auto">
          <a:xfrm>
            <a:off x="2336994" y="4196309"/>
            <a:ext cx="217944" cy="217363"/>
          </a:xfrm>
          <a:prstGeom prst="flowChartProcess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defPPr>
              <a:defRPr lang="ja-JP"/>
            </a:defPPr>
            <a:lvl1pPr marL="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1" name="AutoShape 26"/>
          <p:cNvSpPr>
            <a:spLocks noChangeArrowheads="1"/>
          </p:cNvSpPr>
          <p:nvPr/>
        </p:nvSpPr>
        <p:spPr bwMode="auto">
          <a:xfrm>
            <a:off x="2191164" y="4631034"/>
            <a:ext cx="217944" cy="217363"/>
          </a:xfrm>
          <a:prstGeom prst="flowChartProcess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defPPr>
              <a:defRPr lang="ja-JP"/>
            </a:defPPr>
            <a:lvl1pPr marL="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ja-JP" sz="1600"/>
          </a:p>
        </p:txBody>
      </p:sp>
      <p:sp>
        <p:nvSpPr>
          <p:cNvPr id="12" name="Oval 27"/>
          <p:cNvSpPr>
            <a:spLocks noChangeArrowheads="1"/>
          </p:cNvSpPr>
          <p:nvPr/>
        </p:nvSpPr>
        <p:spPr bwMode="auto">
          <a:xfrm>
            <a:off x="2191164" y="5065759"/>
            <a:ext cx="217944" cy="217363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>
            <a:defPPr>
              <a:defRPr lang="ja-JP"/>
            </a:defPPr>
            <a:lvl1pPr marL="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ja-JP" sz="1600"/>
          </a:p>
        </p:txBody>
      </p:sp>
      <p:sp>
        <p:nvSpPr>
          <p:cNvPr id="13" name="AutoShape 28"/>
          <p:cNvSpPr>
            <a:spLocks noChangeArrowheads="1"/>
          </p:cNvSpPr>
          <p:nvPr/>
        </p:nvSpPr>
        <p:spPr bwMode="auto">
          <a:xfrm>
            <a:off x="2554939" y="4631034"/>
            <a:ext cx="217944" cy="217363"/>
          </a:xfrm>
          <a:prstGeom prst="flowChartProcess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defPPr>
              <a:defRPr lang="ja-JP"/>
            </a:defPPr>
            <a:lvl1pPr marL="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ja-JP" sz="1600" dirty="0"/>
          </a:p>
        </p:txBody>
      </p:sp>
      <p:sp>
        <p:nvSpPr>
          <p:cNvPr id="14" name="Oval 29"/>
          <p:cNvSpPr>
            <a:spLocks noChangeArrowheads="1"/>
          </p:cNvSpPr>
          <p:nvPr/>
        </p:nvSpPr>
        <p:spPr bwMode="auto">
          <a:xfrm>
            <a:off x="2482825" y="5065759"/>
            <a:ext cx="217944" cy="217363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>
            <a:defPPr>
              <a:defRPr lang="ja-JP"/>
            </a:defPPr>
            <a:lvl1pPr marL="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ja-JP" sz="1600" dirty="0"/>
          </a:p>
        </p:txBody>
      </p:sp>
      <p:sp>
        <p:nvSpPr>
          <p:cNvPr id="15" name="Oval 30"/>
          <p:cNvSpPr>
            <a:spLocks noChangeArrowheads="1"/>
          </p:cNvSpPr>
          <p:nvPr/>
        </p:nvSpPr>
        <p:spPr bwMode="auto">
          <a:xfrm>
            <a:off x="2772883" y="5065759"/>
            <a:ext cx="217944" cy="217363"/>
          </a:xfrm>
          <a:prstGeom prst="ellipse">
            <a:avLst/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>
            <a:defPPr>
              <a:defRPr lang="ja-JP"/>
            </a:defPPr>
            <a:lvl1pPr marL="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ja-JP" sz="1600" dirty="0"/>
          </a:p>
        </p:txBody>
      </p:sp>
      <p:cxnSp>
        <p:nvCxnSpPr>
          <p:cNvPr id="16" name="AutoShape 31"/>
          <p:cNvCxnSpPr>
            <a:cxnSpLocks noChangeShapeType="1"/>
            <a:stCxn id="27" idx="2"/>
            <a:endCxn id="7" idx="0"/>
          </p:cNvCxnSpPr>
          <p:nvPr/>
        </p:nvCxnSpPr>
        <p:spPr bwMode="auto">
          <a:xfrm>
            <a:off x="1574190" y="4413672"/>
            <a:ext cx="0" cy="217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7" name="AutoShape 32"/>
          <p:cNvCxnSpPr>
            <a:cxnSpLocks noChangeShapeType="1"/>
            <a:stCxn id="8" idx="2"/>
            <a:endCxn id="6" idx="0"/>
          </p:cNvCxnSpPr>
          <p:nvPr/>
        </p:nvCxnSpPr>
        <p:spPr bwMode="auto">
          <a:xfrm flipH="1">
            <a:off x="1937964" y="3978947"/>
            <a:ext cx="217944" cy="217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8" name="AutoShape 33"/>
          <p:cNvCxnSpPr>
            <a:cxnSpLocks noChangeShapeType="1"/>
            <a:stCxn id="8" idx="2"/>
            <a:endCxn id="10" idx="0"/>
          </p:cNvCxnSpPr>
          <p:nvPr/>
        </p:nvCxnSpPr>
        <p:spPr bwMode="auto">
          <a:xfrm>
            <a:off x="2155909" y="3978947"/>
            <a:ext cx="290058" cy="217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9" name="AutoShape 34"/>
          <p:cNvCxnSpPr>
            <a:cxnSpLocks noChangeShapeType="1"/>
            <a:stCxn id="25" idx="2"/>
            <a:endCxn id="9" idx="0"/>
          </p:cNvCxnSpPr>
          <p:nvPr/>
        </p:nvCxnSpPr>
        <p:spPr bwMode="auto">
          <a:xfrm>
            <a:off x="1937964" y="4848397"/>
            <a:ext cx="0" cy="217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" name="AutoShape 35"/>
          <p:cNvCxnSpPr>
            <a:cxnSpLocks noChangeShapeType="1"/>
            <a:stCxn id="10" idx="2"/>
            <a:endCxn id="11" idx="0"/>
          </p:cNvCxnSpPr>
          <p:nvPr/>
        </p:nvCxnSpPr>
        <p:spPr bwMode="auto">
          <a:xfrm flipH="1">
            <a:off x="2300136" y="4413672"/>
            <a:ext cx="145831" cy="217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" name="AutoShape 36"/>
          <p:cNvCxnSpPr>
            <a:cxnSpLocks noChangeShapeType="1"/>
            <a:stCxn id="10" idx="2"/>
            <a:endCxn id="13" idx="0"/>
          </p:cNvCxnSpPr>
          <p:nvPr/>
        </p:nvCxnSpPr>
        <p:spPr bwMode="auto">
          <a:xfrm>
            <a:off x="2445966" y="4413672"/>
            <a:ext cx="217944" cy="217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2" name="AutoShape 37"/>
          <p:cNvCxnSpPr>
            <a:cxnSpLocks noChangeShapeType="1"/>
            <a:stCxn id="11" idx="2"/>
            <a:endCxn id="12" idx="0"/>
          </p:cNvCxnSpPr>
          <p:nvPr/>
        </p:nvCxnSpPr>
        <p:spPr bwMode="auto">
          <a:xfrm>
            <a:off x="2300136" y="4848397"/>
            <a:ext cx="0" cy="217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" name="AutoShape 38"/>
          <p:cNvCxnSpPr>
            <a:cxnSpLocks noChangeShapeType="1"/>
            <a:stCxn id="13" idx="2"/>
            <a:endCxn id="14" idx="0"/>
          </p:cNvCxnSpPr>
          <p:nvPr/>
        </p:nvCxnSpPr>
        <p:spPr bwMode="auto">
          <a:xfrm flipH="1">
            <a:off x="2591797" y="4848397"/>
            <a:ext cx="72114" cy="217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4" name="AutoShape 39"/>
          <p:cNvCxnSpPr>
            <a:cxnSpLocks noChangeShapeType="1"/>
            <a:stCxn id="13" idx="2"/>
            <a:endCxn id="15" idx="0"/>
          </p:cNvCxnSpPr>
          <p:nvPr/>
        </p:nvCxnSpPr>
        <p:spPr bwMode="auto">
          <a:xfrm>
            <a:off x="2663911" y="4848397"/>
            <a:ext cx="217944" cy="217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25" name="AutoShape 40"/>
          <p:cNvSpPr>
            <a:spLocks noChangeArrowheads="1"/>
          </p:cNvSpPr>
          <p:nvPr/>
        </p:nvSpPr>
        <p:spPr bwMode="auto">
          <a:xfrm>
            <a:off x="1828992" y="4631034"/>
            <a:ext cx="217944" cy="217363"/>
          </a:xfrm>
          <a:prstGeom prst="flowChartProcess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defPPr>
              <a:defRPr lang="ja-JP"/>
            </a:defPPr>
            <a:lvl1pPr marL="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ja-JP" sz="1600" dirty="0"/>
          </a:p>
        </p:txBody>
      </p:sp>
      <p:cxnSp>
        <p:nvCxnSpPr>
          <p:cNvPr id="26" name="AutoShape 41"/>
          <p:cNvCxnSpPr>
            <a:cxnSpLocks noChangeShapeType="1"/>
            <a:stCxn id="25" idx="0"/>
            <a:endCxn id="6" idx="2"/>
          </p:cNvCxnSpPr>
          <p:nvPr/>
        </p:nvCxnSpPr>
        <p:spPr bwMode="auto">
          <a:xfrm flipV="1">
            <a:off x="1937964" y="4413672"/>
            <a:ext cx="0" cy="217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27" name="AutoShape 42"/>
          <p:cNvSpPr>
            <a:spLocks noChangeArrowheads="1"/>
          </p:cNvSpPr>
          <p:nvPr/>
        </p:nvSpPr>
        <p:spPr bwMode="auto">
          <a:xfrm>
            <a:off x="1465218" y="4196309"/>
            <a:ext cx="217944" cy="217363"/>
          </a:xfrm>
          <a:prstGeom prst="flowChartProcess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defPPr>
              <a:defRPr lang="ja-JP"/>
            </a:defPPr>
            <a:lvl1pPr marL="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cxnSp>
        <p:nvCxnSpPr>
          <p:cNvPr id="28" name="AutoShape 43"/>
          <p:cNvCxnSpPr>
            <a:cxnSpLocks noChangeShapeType="1"/>
            <a:stCxn id="27" idx="0"/>
            <a:endCxn id="8" idx="2"/>
          </p:cNvCxnSpPr>
          <p:nvPr/>
        </p:nvCxnSpPr>
        <p:spPr bwMode="auto">
          <a:xfrm flipV="1">
            <a:off x="1574190" y="3978947"/>
            <a:ext cx="581719" cy="217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29" name="左右矢印 28"/>
          <p:cNvSpPr/>
          <p:nvPr/>
        </p:nvSpPr>
        <p:spPr>
          <a:xfrm>
            <a:off x="3923928" y="4272030"/>
            <a:ext cx="1440160" cy="543406"/>
          </a:xfrm>
          <a:prstGeom prst="leftRightArrow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2443795" y="4563130"/>
            <a:ext cx="583084" cy="850863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3585567" y="5174440"/>
            <a:ext cx="2616696" cy="461665"/>
          </a:xfrm>
          <a:prstGeom prst="rect">
            <a:avLst/>
          </a:prstGeom>
          <a:solidFill>
            <a:srgbClr val="FFC000"/>
          </a:solidFill>
          <a:ln w="2540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smtClean="0"/>
              <a:t>Different nodes</a:t>
            </a:r>
            <a:endParaRPr kumimoji="1" lang="ja-JP" altLang="en-US" sz="2400" dirty="0"/>
          </a:p>
        </p:txBody>
      </p:sp>
      <p:sp>
        <p:nvSpPr>
          <p:cNvPr id="35" name="AutoShape 21"/>
          <p:cNvSpPr>
            <a:spLocks noChangeArrowheads="1"/>
          </p:cNvSpPr>
          <p:nvPr/>
        </p:nvSpPr>
        <p:spPr bwMode="auto">
          <a:xfrm>
            <a:off x="6591958" y="4196309"/>
            <a:ext cx="217944" cy="217363"/>
          </a:xfrm>
          <a:prstGeom prst="flowChartProcess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defPPr>
              <a:defRPr lang="ja-JP"/>
            </a:defPPr>
            <a:lvl1pPr marL="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36" name="Oval 22"/>
          <p:cNvSpPr>
            <a:spLocks noChangeArrowheads="1"/>
          </p:cNvSpPr>
          <p:nvPr/>
        </p:nvSpPr>
        <p:spPr bwMode="auto">
          <a:xfrm>
            <a:off x="6228184" y="4631034"/>
            <a:ext cx="217944" cy="217363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>
            <a:defPPr>
              <a:defRPr lang="ja-JP"/>
            </a:defPPr>
            <a:lvl1pPr marL="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37" name="AutoShape 23"/>
          <p:cNvSpPr>
            <a:spLocks noChangeArrowheads="1"/>
          </p:cNvSpPr>
          <p:nvPr/>
        </p:nvSpPr>
        <p:spPr bwMode="auto">
          <a:xfrm>
            <a:off x="6809903" y="3761584"/>
            <a:ext cx="217944" cy="217363"/>
          </a:xfrm>
          <a:prstGeom prst="flowChartProcess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defPPr>
              <a:defRPr lang="ja-JP"/>
            </a:defPPr>
            <a:lvl1pPr marL="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ja-JP" sz="1600"/>
          </a:p>
        </p:txBody>
      </p:sp>
      <p:sp>
        <p:nvSpPr>
          <p:cNvPr id="38" name="Oval 24"/>
          <p:cNvSpPr>
            <a:spLocks noChangeArrowheads="1"/>
          </p:cNvSpPr>
          <p:nvPr/>
        </p:nvSpPr>
        <p:spPr bwMode="auto">
          <a:xfrm>
            <a:off x="6591958" y="5065759"/>
            <a:ext cx="217944" cy="217363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>
            <a:defPPr>
              <a:defRPr lang="ja-JP"/>
            </a:defPPr>
            <a:lvl1pPr marL="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ja-JP" sz="1600" dirty="0"/>
          </a:p>
        </p:txBody>
      </p:sp>
      <p:sp>
        <p:nvSpPr>
          <p:cNvPr id="39" name="AutoShape 25"/>
          <p:cNvSpPr>
            <a:spLocks noChangeArrowheads="1"/>
          </p:cNvSpPr>
          <p:nvPr/>
        </p:nvSpPr>
        <p:spPr bwMode="auto">
          <a:xfrm>
            <a:off x="7099960" y="4196309"/>
            <a:ext cx="217944" cy="217363"/>
          </a:xfrm>
          <a:prstGeom prst="flowChartProcess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defPPr>
              <a:defRPr lang="ja-JP"/>
            </a:defPPr>
            <a:lvl1pPr marL="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40" name="AutoShape 26"/>
          <p:cNvSpPr>
            <a:spLocks noChangeArrowheads="1"/>
          </p:cNvSpPr>
          <p:nvPr/>
        </p:nvSpPr>
        <p:spPr bwMode="auto">
          <a:xfrm>
            <a:off x="6954130" y="4631034"/>
            <a:ext cx="217944" cy="217363"/>
          </a:xfrm>
          <a:prstGeom prst="flowChartProcess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defPPr>
              <a:defRPr lang="ja-JP"/>
            </a:defPPr>
            <a:lvl1pPr marL="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ja-JP" sz="1600"/>
          </a:p>
        </p:txBody>
      </p:sp>
      <p:sp>
        <p:nvSpPr>
          <p:cNvPr id="41" name="Oval 27"/>
          <p:cNvSpPr>
            <a:spLocks noChangeArrowheads="1"/>
          </p:cNvSpPr>
          <p:nvPr/>
        </p:nvSpPr>
        <p:spPr bwMode="auto">
          <a:xfrm>
            <a:off x="6954130" y="5065759"/>
            <a:ext cx="217944" cy="217363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>
            <a:defPPr>
              <a:defRPr lang="ja-JP"/>
            </a:defPPr>
            <a:lvl1pPr marL="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ja-JP" sz="1600"/>
          </a:p>
        </p:txBody>
      </p:sp>
      <p:sp>
        <p:nvSpPr>
          <p:cNvPr id="42" name="AutoShape 28"/>
          <p:cNvSpPr>
            <a:spLocks noChangeArrowheads="1"/>
          </p:cNvSpPr>
          <p:nvPr/>
        </p:nvSpPr>
        <p:spPr bwMode="auto">
          <a:xfrm>
            <a:off x="7317905" y="4631034"/>
            <a:ext cx="217944" cy="217363"/>
          </a:xfrm>
          <a:prstGeom prst="flowChartProcess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defPPr>
              <a:defRPr lang="ja-JP"/>
            </a:defPPr>
            <a:lvl1pPr marL="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ja-JP" sz="1600" dirty="0"/>
          </a:p>
        </p:txBody>
      </p:sp>
      <p:sp>
        <p:nvSpPr>
          <p:cNvPr id="43" name="Oval 29"/>
          <p:cNvSpPr>
            <a:spLocks noChangeArrowheads="1"/>
          </p:cNvSpPr>
          <p:nvPr/>
        </p:nvSpPr>
        <p:spPr bwMode="auto">
          <a:xfrm>
            <a:off x="7245791" y="5065759"/>
            <a:ext cx="217944" cy="217363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>
            <a:defPPr>
              <a:defRPr lang="ja-JP"/>
            </a:defPPr>
            <a:lvl1pPr marL="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ja-JP" sz="1600" dirty="0"/>
          </a:p>
        </p:txBody>
      </p:sp>
      <p:sp>
        <p:nvSpPr>
          <p:cNvPr id="44" name="Oval 30"/>
          <p:cNvSpPr>
            <a:spLocks noChangeArrowheads="1"/>
          </p:cNvSpPr>
          <p:nvPr/>
        </p:nvSpPr>
        <p:spPr bwMode="auto">
          <a:xfrm>
            <a:off x="7535849" y="5065759"/>
            <a:ext cx="217944" cy="217363"/>
          </a:xfrm>
          <a:prstGeom prst="ellipse">
            <a:avLst/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>
            <a:defPPr>
              <a:defRPr lang="ja-JP"/>
            </a:defPPr>
            <a:lvl1pPr marL="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ja-JP" sz="1600" dirty="0"/>
          </a:p>
        </p:txBody>
      </p:sp>
      <p:cxnSp>
        <p:nvCxnSpPr>
          <p:cNvPr id="45" name="AutoShape 31"/>
          <p:cNvCxnSpPr>
            <a:cxnSpLocks noChangeShapeType="1"/>
            <a:stCxn id="56" idx="2"/>
            <a:endCxn id="36" idx="0"/>
          </p:cNvCxnSpPr>
          <p:nvPr/>
        </p:nvCxnSpPr>
        <p:spPr bwMode="auto">
          <a:xfrm>
            <a:off x="6337156" y="4413672"/>
            <a:ext cx="0" cy="217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46" name="AutoShape 32"/>
          <p:cNvCxnSpPr>
            <a:cxnSpLocks noChangeShapeType="1"/>
            <a:stCxn id="37" idx="2"/>
            <a:endCxn id="35" idx="0"/>
          </p:cNvCxnSpPr>
          <p:nvPr/>
        </p:nvCxnSpPr>
        <p:spPr bwMode="auto">
          <a:xfrm flipH="1">
            <a:off x="6700930" y="3978947"/>
            <a:ext cx="217944" cy="217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47" name="AutoShape 33"/>
          <p:cNvCxnSpPr>
            <a:cxnSpLocks noChangeShapeType="1"/>
            <a:stCxn id="37" idx="2"/>
            <a:endCxn id="39" idx="0"/>
          </p:cNvCxnSpPr>
          <p:nvPr/>
        </p:nvCxnSpPr>
        <p:spPr bwMode="auto">
          <a:xfrm>
            <a:off x="6918875" y="3978947"/>
            <a:ext cx="290058" cy="217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48" name="AutoShape 34"/>
          <p:cNvCxnSpPr>
            <a:cxnSpLocks noChangeShapeType="1"/>
            <a:stCxn id="54" idx="2"/>
            <a:endCxn id="38" idx="0"/>
          </p:cNvCxnSpPr>
          <p:nvPr/>
        </p:nvCxnSpPr>
        <p:spPr bwMode="auto">
          <a:xfrm>
            <a:off x="6700930" y="4848397"/>
            <a:ext cx="0" cy="217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49" name="AutoShape 35"/>
          <p:cNvCxnSpPr>
            <a:cxnSpLocks noChangeShapeType="1"/>
            <a:stCxn id="39" idx="2"/>
            <a:endCxn id="40" idx="0"/>
          </p:cNvCxnSpPr>
          <p:nvPr/>
        </p:nvCxnSpPr>
        <p:spPr bwMode="auto">
          <a:xfrm flipH="1">
            <a:off x="7063102" y="4413672"/>
            <a:ext cx="145831" cy="217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0" name="AutoShape 36"/>
          <p:cNvCxnSpPr>
            <a:cxnSpLocks noChangeShapeType="1"/>
            <a:stCxn id="39" idx="2"/>
            <a:endCxn id="42" idx="0"/>
          </p:cNvCxnSpPr>
          <p:nvPr/>
        </p:nvCxnSpPr>
        <p:spPr bwMode="auto">
          <a:xfrm>
            <a:off x="7208932" y="4413672"/>
            <a:ext cx="217944" cy="217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1" name="AutoShape 37"/>
          <p:cNvCxnSpPr>
            <a:cxnSpLocks noChangeShapeType="1"/>
            <a:stCxn id="40" idx="2"/>
            <a:endCxn id="41" idx="0"/>
          </p:cNvCxnSpPr>
          <p:nvPr/>
        </p:nvCxnSpPr>
        <p:spPr bwMode="auto">
          <a:xfrm>
            <a:off x="7063102" y="4848397"/>
            <a:ext cx="0" cy="217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2" name="AutoShape 38"/>
          <p:cNvCxnSpPr>
            <a:cxnSpLocks noChangeShapeType="1"/>
            <a:stCxn id="42" idx="2"/>
            <a:endCxn id="43" idx="0"/>
          </p:cNvCxnSpPr>
          <p:nvPr/>
        </p:nvCxnSpPr>
        <p:spPr bwMode="auto">
          <a:xfrm flipH="1">
            <a:off x="7354763" y="4848397"/>
            <a:ext cx="72114" cy="217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3" name="AutoShape 39"/>
          <p:cNvCxnSpPr>
            <a:cxnSpLocks noChangeShapeType="1"/>
            <a:stCxn id="42" idx="2"/>
            <a:endCxn id="44" idx="0"/>
          </p:cNvCxnSpPr>
          <p:nvPr/>
        </p:nvCxnSpPr>
        <p:spPr bwMode="auto">
          <a:xfrm>
            <a:off x="7426877" y="4848397"/>
            <a:ext cx="217944" cy="217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54" name="AutoShape 40"/>
          <p:cNvSpPr>
            <a:spLocks noChangeArrowheads="1"/>
          </p:cNvSpPr>
          <p:nvPr/>
        </p:nvSpPr>
        <p:spPr bwMode="auto">
          <a:xfrm>
            <a:off x="6591958" y="4631034"/>
            <a:ext cx="217944" cy="217363"/>
          </a:xfrm>
          <a:prstGeom prst="flowChartProcess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defPPr>
              <a:defRPr lang="ja-JP"/>
            </a:defPPr>
            <a:lvl1pPr marL="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ja-JP" sz="1600" dirty="0"/>
          </a:p>
        </p:txBody>
      </p:sp>
      <p:cxnSp>
        <p:nvCxnSpPr>
          <p:cNvPr id="55" name="AutoShape 41"/>
          <p:cNvCxnSpPr>
            <a:cxnSpLocks noChangeShapeType="1"/>
            <a:stCxn id="54" idx="0"/>
            <a:endCxn id="35" idx="2"/>
          </p:cNvCxnSpPr>
          <p:nvPr/>
        </p:nvCxnSpPr>
        <p:spPr bwMode="auto">
          <a:xfrm flipV="1">
            <a:off x="6700930" y="4413672"/>
            <a:ext cx="0" cy="217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56" name="AutoShape 42"/>
          <p:cNvSpPr>
            <a:spLocks noChangeArrowheads="1"/>
          </p:cNvSpPr>
          <p:nvPr/>
        </p:nvSpPr>
        <p:spPr bwMode="auto">
          <a:xfrm>
            <a:off x="6228184" y="4196309"/>
            <a:ext cx="217944" cy="217363"/>
          </a:xfrm>
          <a:prstGeom prst="flowChartProcess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defPPr>
              <a:defRPr lang="ja-JP"/>
            </a:defPPr>
            <a:lvl1pPr marL="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cxnSp>
        <p:nvCxnSpPr>
          <p:cNvPr id="57" name="AutoShape 43"/>
          <p:cNvCxnSpPr>
            <a:cxnSpLocks noChangeShapeType="1"/>
            <a:stCxn id="56" idx="0"/>
            <a:endCxn id="37" idx="2"/>
          </p:cNvCxnSpPr>
          <p:nvPr/>
        </p:nvCxnSpPr>
        <p:spPr bwMode="auto">
          <a:xfrm flipV="1">
            <a:off x="6337156" y="3978947"/>
            <a:ext cx="581719" cy="217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58" name="下矢印 57"/>
          <p:cNvSpPr/>
          <p:nvPr/>
        </p:nvSpPr>
        <p:spPr>
          <a:xfrm rot="2650717">
            <a:off x="1550094" y="3892778"/>
            <a:ext cx="266137" cy="718416"/>
          </a:xfrm>
          <a:prstGeom prst="downArrow">
            <a:avLst>
              <a:gd name="adj1" fmla="val 50000"/>
              <a:gd name="adj2" fmla="val 104309"/>
            </a:avLst>
          </a:prstGeom>
          <a:solidFill>
            <a:srgbClr val="CCEC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9" name="下矢印 58"/>
          <p:cNvSpPr/>
          <p:nvPr/>
        </p:nvSpPr>
        <p:spPr>
          <a:xfrm rot="2650717">
            <a:off x="6388639" y="3880147"/>
            <a:ext cx="266137" cy="718416"/>
          </a:xfrm>
          <a:prstGeom prst="downArrow">
            <a:avLst>
              <a:gd name="adj1" fmla="val 50000"/>
              <a:gd name="adj2" fmla="val 104309"/>
            </a:avLst>
          </a:prstGeom>
          <a:solidFill>
            <a:srgbClr val="CCEC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0" name="U ターン矢印 59"/>
          <p:cNvSpPr/>
          <p:nvPr/>
        </p:nvSpPr>
        <p:spPr>
          <a:xfrm rot="14716683" flipV="1">
            <a:off x="2862042" y="4526414"/>
            <a:ext cx="641645" cy="555227"/>
          </a:xfrm>
          <a:prstGeom prst="uturnArrow">
            <a:avLst>
              <a:gd name="adj1" fmla="val 26202"/>
              <a:gd name="adj2" fmla="val 25000"/>
              <a:gd name="adj3" fmla="val 34620"/>
              <a:gd name="adj4" fmla="val 52736"/>
              <a:gd name="adj5" fmla="val 100000"/>
            </a:avLst>
          </a:prstGeom>
          <a:solidFill>
            <a:srgbClr val="CCEC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1" name="U ターン矢印 60"/>
          <p:cNvSpPr/>
          <p:nvPr/>
        </p:nvSpPr>
        <p:spPr>
          <a:xfrm rot="14716683" flipV="1">
            <a:off x="7601370" y="4516442"/>
            <a:ext cx="641645" cy="555227"/>
          </a:xfrm>
          <a:prstGeom prst="uturnArrow">
            <a:avLst>
              <a:gd name="adj1" fmla="val 26202"/>
              <a:gd name="adj2" fmla="val 25000"/>
              <a:gd name="adj3" fmla="val 34620"/>
              <a:gd name="adj4" fmla="val 52736"/>
              <a:gd name="adj5" fmla="val 100000"/>
            </a:avLst>
          </a:prstGeom>
          <a:solidFill>
            <a:srgbClr val="CCEC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7208932" y="4534208"/>
            <a:ext cx="583084" cy="850863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2878135" y="5733256"/>
            <a:ext cx="4548741" cy="830997"/>
          </a:xfrm>
          <a:prstGeom prst="rect">
            <a:avLst/>
          </a:prstGeom>
          <a:solidFill>
            <a:srgbClr val="FFC000"/>
          </a:solidFill>
          <a:ln w="2540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smtClean="0"/>
              <a:t>Different subtrees </a:t>
            </a:r>
            <a:r>
              <a:rPr lang="en-US" altLang="ja-JP" sz="2400" dirty="0" smtClean="0"/>
              <a:t>corresponds </a:t>
            </a:r>
            <a:r>
              <a:rPr lang="en-US" altLang="ja-JP" sz="2400" smtClean="0"/>
              <a:t>different statements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869875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mph" presetSubtype="0" repeatCount="200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autoRev="1" fill="remove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autoRev="1" fill="remove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6" dur="500" autoRev="1" fill="remove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autoRev="1" fill="remove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7" presetClass="emph" presetSubtype="0" repeatCount="200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autoRev="1" fill="remov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20" dur="500" autoRev="1" fill="remove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500" autoRev="1" fill="remove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autoRev="1" fill="remove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30" grpId="0" animBg="1"/>
      <p:bldP spid="31" grpId="0" animBg="1"/>
      <p:bldP spid="31" grpId="1" animBg="1"/>
      <p:bldP spid="44" grpId="0" animBg="1"/>
      <p:bldP spid="58" grpId="0" animBg="1"/>
      <p:bldP spid="58" grpId="1" animBg="1"/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7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5823" y="274638"/>
            <a:ext cx="8788665" cy="1143000"/>
          </a:xfrm>
        </p:spPr>
        <p:txBody>
          <a:bodyPr/>
          <a:lstStyle/>
          <a:p>
            <a:r>
              <a:rPr kumimoji="1" lang="en-US" altLang="ja-JP" smtClean="0"/>
              <a:t>Step 3 : Detecting EM Candidates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15</a:t>
            </a:fld>
            <a:endParaRPr lang="en-US" altLang="ja-JP"/>
          </a:p>
        </p:txBody>
      </p:sp>
      <p:grpSp>
        <p:nvGrpSpPr>
          <p:cNvPr id="5" name="グループ化 4"/>
          <p:cNvGrpSpPr/>
          <p:nvPr/>
        </p:nvGrpSpPr>
        <p:grpSpPr>
          <a:xfrm>
            <a:off x="940631" y="1997862"/>
            <a:ext cx="471303" cy="589257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6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7" name="直線コネクタ 6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コネクタ 7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/>
            <p:cNvCxnSpPr/>
            <p:nvPr/>
          </p:nvCxnSpPr>
          <p:spPr>
            <a:xfrm>
              <a:off x="354791" y="548052"/>
              <a:ext cx="162674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グループ化 10"/>
          <p:cNvGrpSpPr/>
          <p:nvPr/>
        </p:nvGrpSpPr>
        <p:grpSpPr>
          <a:xfrm>
            <a:off x="1544802" y="1997861"/>
            <a:ext cx="471303" cy="589257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12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13" name="直線コネクタ 12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/>
            <p:cNvCxnSpPr/>
            <p:nvPr/>
          </p:nvCxnSpPr>
          <p:spPr>
            <a:xfrm>
              <a:off x="354791" y="548052"/>
              <a:ext cx="257696" cy="1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グループ化 31"/>
          <p:cNvGrpSpPr/>
          <p:nvPr/>
        </p:nvGrpSpPr>
        <p:grpSpPr>
          <a:xfrm>
            <a:off x="634795" y="4615103"/>
            <a:ext cx="1075474" cy="589258"/>
            <a:chOff x="561121" y="5056144"/>
            <a:chExt cx="1075474" cy="589258"/>
          </a:xfrm>
          <a:effectLst>
            <a:glow>
              <a:schemeClr val="accent1"/>
            </a:glow>
            <a:reflection endPos="0" dir="5400000" sy="-100000" algn="bl" rotWithShape="0"/>
          </a:effectLst>
        </p:grpSpPr>
        <p:grpSp>
          <p:nvGrpSpPr>
            <p:cNvPr id="17" name="グループ化 16"/>
            <p:cNvGrpSpPr/>
            <p:nvPr/>
          </p:nvGrpSpPr>
          <p:grpSpPr>
            <a:xfrm>
              <a:off x="561121" y="5056145"/>
              <a:ext cx="471303" cy="589257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18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9" name="直線コネクタ 18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線コネクタ 19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線コネクタ 20"/>
              <p:cNvCxnSpPr/>
              <p:nvPr/>
            </p:nvCxnSpPr>
            <p:spPr>
              <a:xfrm>
                <a:off x="354791" y="548052"/>
                <a:ext cx="162674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直線コネクタ 21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グループ化 22"/>
            <p:cNvGrpSpPr/>
            <p:nvPr/>
          </p:nvGrpSpPr>
          <p:grpSpPr>
            <a:xfrm>
              <a:off x="1165292" y="5056144"/>
              <a:ext cx="471303" cy="589257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24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25" name="直線コネクタ 24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線コネクタ 25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直線コネクタ 26"/>
              <p:cNvCxnSpPr/>
              <p:nvPr/>
            </p:nvCxnSpPr>
            <p:spPr>
              <a:xfrm>
                <a:off x="354791" y="548052"/>
                <a:ext cx="257696" cy="1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直線コネクタ 27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3" name="グループ化 32"/>
          <p:cNvGrpSpPr/>
          <p:nvPr/>
        </p:nvGrpSpPr>
        <p:grpSpPr>
          <a:xfrm>
            <a:off x="3772815" y="4077072"/>
            <a:ext cx="1019945" cy="1814916"/>
            <a:chOff x="4162463" y="4354485"/>
            <a:chExt cx="1019945" cy="1814916"/>
          </a:xfrm>
          <a:effectLst>
            <a:glow>
              <a:schemeClr val="accent1"/>
            </a:glow>
            <a:reflection endPos="0" dir="5400000" sy="-100000" algn="bl" rotWithShape="0"/>
          </a:effectLst>
        </p:grpSpPr>
        <p:grpSp>
          <p:nvGrpSpPr>
            <p:cNvPr id="77" name="グループ化 76"/>
            <p:cNvGrpSpPr/>
            <p:nvPr/>
          </p:nvGrpSpPr>
          <p:grpSpPr>
            <a:xfrm>
              <a:off x="4176495" y="5028459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78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79" name="直線コネクタ 78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直線コネクタ 79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直線コネクタ 80"/>
              <p:cNvCxnSpPr/>
              <p:nvPr/>
            </p:nvCxnSpPr>
            <p:spPr>
              <a:xfrm>
                <a:off x="354791" y="548052"/>
                <a:ext cx="162674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直線コネクタ 81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3" name="グループ化 82"/>
            <p:cNvGrpSpPr/>
            <p:nvPr/>
          </p:nvGrpSpPr>
          <p:grpSpPr>
            <a:xfrm>
              <a:off x="4780666" y="5028458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84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85" name="直線コネクタ 84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直線コネクタ 85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直線コネクタ 86"/>
              <p:cNvCxnSpPr/>
              <p:nvPr/>
            </p:nvCxnSpPr>
            <p:spPr>
              <a:xfrm>
                <a:off x="354791" y="548052"/>
                <a:ext cx="257696" cy="1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直線コネクタ 87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9" name="正方形/長方形 88"/>
            <p:cNvSpPr/>
            <p:nvPr/>
          </p:nvSpPr>
          <p:spPr>
            <a:xfrm>
              <a:off x="4204507" y="5088271"/>
              <a:ext cx="345926" cy="228310"/>
            </a:xfrm>
            <a:prstGeom prst="rect">
              <a:avLst/>
            </a:prstGeom>
            <a:solidFill>
              <a:srgbClr val="65D7FF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90" name="正方形/長方形 89"/>
            <p:cNvSpPr/>
            <p:nvPr/>
          </p:nvSpPr>
          <p:spPr>
            <a:xfrm>
              <a:off x="4805377" y="5109147"/>
              <a:ext cx="345926" cy="228310"/>
            </a:xfrm>
            <a:prstGeom prst="rect">
              <a:avLst/>
            </a:prstGeom>
            <a:solidFill>
              <a:srgbClr val="65D7FF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grpSp>
          <p:nvGrpSpPr>
            <p:cNvPr id="91" name="グループ化 90"/>
            <p:cNvGrpSpPr/>
            <p:nvPr/>
          </p:nvGrpSpPr>
          <p:grpSpPr>
            <a:xfrm>
              <a:off x="4162463" y="5697019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92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93" name="直線コネクタ 92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直線コネクタ 93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直線コネクタ 94"/>
              <p:cNvCxnSpPr/>
              <p:nvPr/>
            </p:nvCxnSpPr>
            <p:spPr>
              <a:xfrm>
                <a:off x="354791" y="548052"/>
                <a:ext cx="162674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直線コネクタ 95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7" name="グループ化 96"/>
            <p:cNvGrpSpPr/>
            <p:nvPr/>
          </p:nvGrpSpPr>
          <p:grpSpPr>
            <a:xfrm>
              <a:off x="4766634" y="5697018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98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99" name="直線コネクタ 98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直線コネクタ 99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直線コネクタ 100"/>
              <p:cNvCxnSpPr/>
              <p:nvPr/>
            </p:nvCxnSpPr>
            <p:spPr>
              <a:xfrm>
                <a:off x="354791" y="548052"/>
                <a:ext cx="257696" cy="1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直線コネクタ 101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3" name="正方形/長方形 102"/>
            <p:cNvSpPr/>
            <p:nvPr/>
          </p:nvSpPr>
          <p:spPr>
            <a:xfrm>
              <a:off x="4190475" y="5822103"/>
              <a:ext cx="345926" cy="114155"/>
            </a:xfrm>
            <a:prstGeom prst="rect">
              <a:avLst/>
            </a:prstGeom>
            <a:solidFill>
              <a:srgbClr val="00B050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04" name="正方形/長方形 103"/>
            <p:cNvSpPr/>
            <p:nvPr/>
          </p:nvSpPr>
          <p:spPr>
            <a:xfrm>
              <a:off x="4791345" y="5810950"/>
              <a:ext cx="345926" cy="135032"/>
            </a:xfrm>
            <a:prstGeom prst="rect">
              <a:avLst/>
            </a:prstGeom>
            <a:solidFill>
              <a:srgbClr val="00B050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grpSp>
          <p:nvGrpSpPr>
            <p:cNvPr id="105" name="グループ化 104"/>
            <p:cNvGrpSpPr/>
            <p:nvPr/>
          </p:nvGrpSpPr>
          <p:grpSpPr>
            <a:xfrm>
              <a:off x="4166880" y="4354486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106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07" name="直線コネクタ 106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直線コネクタ 107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直線コネクタ 108"/>
              <p:cNvCxnSpPr/>
              <p:nvPr/>
            </p:nvCxnSpPr>
            <p:spPr>
              <a:xfrm>
                <a:off x="354791" y="548052"/>
                <a:ext cx="162674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直線コネクタ 109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1" name="グループ化 110"/>
            <p:cNvGrpSpPr/>
            <p:nvPr/>
          </p:nvGrpSpPr>
          <p:grpSpPr>
            <a:xfrm>
              <a:off x="4771051" y="4354485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112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13" name="直線コネクタ 112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直線コネクタ 113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直線コネクタ 114"/>
              <p:cNvCxnSpPr/>
              <p:nvPr/>
            </p:nvCxnSpPr>
            <p:spPr>
              <a:xfrm>
                <a:off x="354791" y="548052"/>
                <a:ext cx="257696" cy="1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直線コネクタ 115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7" name="正方形/長方形 116"/>
            <p:cNvSpPr/>
            <p:nvPr/>
          </p:nvSpPr>
          <p:spPr>
            <a:xfrm>
              <a:off x="4194892" y="4414298"/>
              <a:ext cx="345926" cy="176378"/>
            </a:xfrm>
            <a:prstGeom prst="rect">
              <a:avLst/>
            </a:prstGeom>
            <a:solidFill>
              <a:srgbClr val="FF0000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18" name="正方形/長方形 117"/>
            <p:cNvSpPr/>
            <p:nvPr/>
          </p:nvSpPr>
          <p:spPr>
            <a:xfrm>
              <a:off x="4795762" y="4435174"/>
              <a:ext cx="345926" cy="155502"/>
            </a:xfrm>
            <a:prstGeom prst="rect">
              <a:avLst/>
            </a:prstGeom>
            <a:solidFill>
              <a:srgbClr val="FF0000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グループ化 2"/>
          <p:cNvGrpSpPr/>
          <p:nvPr/>
        </p:nvGrpSpPr>
        <p:grpSpPr>
          <a:xfrm>
            <a:off x="5159871" y="1845485"/>
            <a:ext cx="1008063" cy="978423"/>
            <a:chOff x="2871162" y="2285860"/>
            <a:chExt cx="1511301" cy="1511300"/>
          </a:xfrm>
        </p:grpSpPr>
        <p:sp>
          <p:nvSpPr>
            <p:cNvPr id="123" name="AutoShape 21"/>
            <p:cNvSpPr>
              <a:spLocks noChangeArrowheads="1"/>
            </p:cNvSpPr>
            <p:nvPr/>
          </p:nvSpPr>
          <p:spPr bwMode="auto">
            <a:xfrm>
              <a:off x="3231524" y="27176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124" name="Oval 22"/>
            <p:cNvSpPr>
              <a:spLocks noChangeArrowheads="1"/>
            </p:cNvSpPr>
            <p:nvPr/>
          </p:nvSpPr>
          <p:spPr bwMode="auto">
            <a:xfrm>
              <a:off x="2871162" y="3149460"/>
              <a:ext cx="215900" cy="21590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125" name="AutoShape 23"/>
            <p:cNvSpPr>
              <a:spLocks noChangeArrowheads="1"/>
            </p:cNvSpPr>
            <p:nvPr/>
          </p:nvSpPr>
          <p:spPr bwMode="auto">
            <a:xfrm>
              <a:off x="3447425" y="22858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ja-JP" altLang="ja-JP" sz="1600"/>
            </a:p>
          </p:txBody>
        </p:sp>
        <p:sp>
          <p:nvSpPr>
            <p:cNvPr id="126" name="Oval 24"/>
            <p:cNvSpPr>
              <a:spLocks noChangeArrowheads="1"/>
            </p:cNvSpPr>
            <p:nvPr/>
          </p:nvSpPr>
          <p:spPr bwMode="auto">
            <a:xfrm>
              <a:off x="3231524" y="3581260"/>
              <a:ext cx="215900" cy="21590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altLang="ja-JP" sz="1600" dirty="0"/>
            </a:p>
          </p:txBody>
        </p:sp>
        <p:sp>
          <p:nvSpPr>
            <p:cNvPr id="127" name="AutoShape 25"/>
            <p:cNvSpPr>
              <a:spLocks noChangeArrowheads="1"/>
            </p:cNvSpPr>
            <p:nvPr/>
          </p:nvSpPr>
          <p:spPr bwMode="auto">
            <a:xfrm>
              <a:off x="3734762" y="27176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128" name="AutoShape 26"/>
            <p:cNvSpPr>
              <a:spLocks noChangeArrowheads="1"/>
            </p:cNvSpPr>
            <p:nvPr/>
          </p:nvSpPr>
          <p:spPr bwMode="auto">
            <a:xfrm>
              <a:off x="3590300" y="31494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ja-JP" altLang="ja-JP" sz="1600"/>
            </a:p>
          </p:txBody>
        </p:sp>
        <p:sp>
          <p:nvSpPr>
            <p:cNvPr id="129" name="Oval 27"/>
            <p:cNvSpPr>
              <a:spLocks noChangeArrowheads="1"/>
            </p:cNvSpPr>
            <p:nvPr/>
          </p:nvSpPr>
          <p:spPr bwMode="auto">
            <a:xfrm>
              <a:off x="3590300" y="3581260"/>
              <a:ext cx="215900" cy="21590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ja-JP" altLang="ja-JP" sz="1600"/>
            </a:p>
          </p:txBody>
        </p:sp>
        <p:sp>
          <p:nvSpPr>
            <p:cNvPr id="130" name="AutoShape 28"/>
            <p:cNvSpPr>
              <a:spLocks noChangeArrowheads="1"/>
            </p:cNvSpPr>
            <p:nvPr/>
          </p:nvSpPr>
          <p:spPr bwMode="auto">
            <a:xfrm>
              <a:off x="3950663" y="31494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altLang="ja-JP" sz="1600" dirty="0"/>
            </a:p>
          </p:txBody>
        </p:sp>
        <p:sp>
          <p:nvSpPr>
            <p:cNvPr id="131" name="Oval 29"/>
            <p:cNvSpPr>
              <a:spLocks noChangeArrowheads="1"/>
            </p:cNvSpPr>
            <p:nvPr/>
          </p:nvSpPr>
          <p:spPr bwMode="auto">
            <a:xfrm>
              <a:off x="3879225" y="3581260"/>
              <a:ext cx="215900" cy="21590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altLang="ja-JP" sz="1600" dirty="0"/>
            </a:p>
          </p:txBody>
        </p:sp>
        <p:sp>
          <p:nvSpPr>
            <p:cNvPr id="132" name="Oval 30"/>
            <p:cNvSpPr>
              <a:spLocks noChangeArrowheads="1"/>
            </p:cNvSpPr>
            <p:nvPr/>
          </p:nvSpPr>
          <p:spPr bwMode="auto">
            <a:xfrm>
              <a:off x="4166563" y="3581260"/>
              <a:ext cx="215900" cy="21590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altLang="ja-JP" sz="1600" dirty="0"/>
            </a:p>
          </p:txBody>
        </p:sp>
        <p:cxnSp>
          <p:nvCxnSpPr>
            <p:cNvPr id="133" name="AutoShape 31"/>
            <p:cNvCxnSpPr>
              <a:cxnSpLocks noChangeShapeType="1"/>
              <a:stCxn id="144" idx="2"/>
              <a:endCxn id="124" idx="0"/>
            </p:cNvCxnSpPr>
            <p:nvPr/>
          </p:nvCxnSpPr>
          <p:spPr bwMode="auto">
            <a:xfrm>
              <a:off x="2979112" y="2933560"/>
              <a:ext cx="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34" name="AutoShape 32"/>
            <p:cNvCxnSpPr>
              <a:cxnSpLocks noChangeShapeType="1"/>
              <a:stCxn id="125" idx="2"/>
              <a:endCxn id="123" idx="0"/>
            </p:cNvCxnSpPr>
            <p:nvPr/>
          </p:nvCxnSpPr>
          <p:spPr bwMode="auto">
            <a:xfrm flipH="1">
              <a:off x="3339474" y="2501760"/>
              <a:ext cx="21590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35" name="AutoShape 33"/>
            <p:cNvCxnSpPr>
              <a:cxnSpLocks noChangeShapeType="1"/>
              <a:stCxn id="125" idx="2"/>
              <a:endCxn id="127" idx="0"/>
            </p:cNvCxnSpPr>
            <p:nvPr/>
          </p:nvCxnSpPr>
          <p:spPr bwMode="auto">
            <a:xfrm>
              <a:off x="3555375" y="2501760"/>
              <a:ext cx="287338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36" name="AutoShape 34"/>
            <p:cNvCxnSpPr>
              <a:cxnSpLocks noChangeShapeType="1"/>
              <a:stCxn id="142" idx="2"/>
              <a:endCxn id="126" idx="0"/>
            </p:cNvCxnSpPr>
            <p:nvPr/>
          </p:nvCxnSpPr>
          <p:spPr bwMode="auto">
            <a:xfrm>
              <a:off x="3339474" y="3365360"/>
              <a:ext cx="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37" name="AutoShape 35"/>
            <p:cNvCxnSpPr>
              <a:cxnSpLocks noChangeShapeType="1"/>
              <a:stCxn id="127" idx="2"/>
              <a:endCxn id="128" idx="0"/>
            </p:cNvCxnSpPr>
            <p:nvPr/>
          </p:nvCxnSpPr>
          <p:spPr bwMode="auto">
            <a:xfrm flipH="1">
              <a:off x="3698250" y="2933560"/>
              <a:ext cx="144463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38" name="AutoShape 36"/>
            <p:cNvCxnSpPr>
              <a:cxnSpLocks noChangeShapeType="1"/>
              <a:stCxn id="127" idx="2"/>
              <a:endCxn id="130" idx="0"/>
            </p:cNvCxnSpPr>
            <p:nvPr/>
          </p:nvCxnSpPr>
          <p:spPr bwMode="auto">
            <a:xfrm>
              <a:off x="3842712" y="2933560"/>
              <a:ext cx="21590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39" name="AutoShape 37"/>
            <p:cNvCxnSpPr>
              <a:cxnSpLocks noChangeShapeType="1"/>
              <a:stCxn id="128" idx="2"/>
              <a:endCxn id="129" idx="0"/>
            </p:cNvCxnSpPr>
            <p:nvPr/>
          </p:nvCxnSpPr>
          <p:spPr bwMode="auto">
            <a:xfrm>
              <a:off x="3698250" y="3365360"/>
              <a:ext cx="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40" name="AutoShape 38"/>
            <p:cNvCxnSpPr>
              <a:cxnSpLocks noChangeShapeType="1"/>
              <a:stCxn id="130" idx="2"/>
              <a:endCxn id="131" idx="0"/>
            </p:cNvCxnSpPr>
            <p:nvPr/>
          </p:nvCxnSpPr>
          <p:spPr bwMode="auto">
            <a:xfrm flipH="1">
              <a:off x="3987175" y="3365360"/>
              <a:ext cx="71438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41" name="AutoShape 39"/>
            <p:cNvCxnSpPr>
              <a:cxnSpLocks noChangeShapeType="1"/>
              <a:stCxn id="130" idx="2"/>
              <a:endCxn id="132" idx="0"/>
            </p:cNvCxnSpPr>
            <p:nvPr/>
          </p:nvCxnSpPr>
          <p:spPr bwMode="auto">
            <a:xfrm>
              <a:off x="4058613" y="3365360"/>
              <a:ext cx="21590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42" name="AutoShape 40"/>
            <p:cNvSpPr>
              <a:spLocks noChangeArrowheads="1"/>
            </p:cNvSpPr>
            <p:nvPr/>
          </p:nvSpPr>
          <p:spPr bwMode="auto">
            <a:xfrm>
              <a:off x="3231524" y="31494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altLang="ja-JP" sz="1600" dirty="0"/>
            </a:p>
          </p:txBody>
        </p:sp>
        <p:cxnSp>
          <p:nvCxnSpPr>
            <p:cNvPr id="143" name="AutoShape 41"/>
            <p:cNvCxnSpPr>
              <a:cxnSpLocks noChangeShapeType="1"/>
              <a:stCxn id="142" idx="0"/>
              <a:endCxn id="123" idx="2"/>
            </p:cNvCxnSpPr>
            <p:nvPr/>
          </p:nvCxnSpPr>
          <p:spPr bwMode="auto">
            <a:xfrm flipV="1">
              <a:off x="3339474" y="2933560"/>
              <a:ext cx="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44" name="AutoShape 42"/>
            <p:cNvSpPr>
              <a:spLocks noChangeArrowheads="1"/>
            </p:cNvSpPr>
            <p:nvPr/>
          </p:nvSpPr>
          <p:spPr bwMode="auto">
            <a:xfrm>
              <a:off x="2871162" y="27176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cxnSp>
          <p:nvCxnSpPr>
            <p:cNvPr id="145" name="AutoShape 43"/>
            <p:cNvCxnSpPr>
              <a:cxnSpLocks noChangeShapeType="1"/>
              <a:stCxn id="144" idx="0"/>
              <a:endCxn id="125" idx="2"/>
            </p:cNvCxnSpPr>
            <p:nvPr/>
          </p:nvCxnSpPr>
          <p:spPr bwMode="auto">
            <a:xfrm flipV="1">
              <a:off x="2979112" y="2501760"/>
              <a:ext cx="576263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</p:grpSp>
      <p:sp>
        <p:nvSpPr>
          <p:cNvPr id="30" name="右矢印 29"/>
          <p:cNvSpPr/>
          <p:nvPr/>
        </p:nvSpPr>
        <p:spPr>
          <a:xfrm>
            <a:off x="3227536" y="2214871"/>
            <a:ext cx="1008112" cy="329488"/>
          </a:xfrm>
          <a:prstGeom prst="rightArrow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68" name="右矢印 167"/>
          <p:cNvSpPr/>
          <p:nvPr/>
        </p:nvSpPr>
        <p:spPr>
          <a:xfrm rot="9818469">
            <a:off x="2189418" y="3466748"/>
            <a:ext cx="2299773" cy="329488"/>
          </a:xfrm>
          <a:prstGeom prst="rightArrow">
            <a:avLst/>
          </a:prstGeom>
          <a:noFill/>
          <a:ln w="19050">
            <a:solidFill>
              <a:schemeClr val="tx1"/>
            </a:solidFill>
          </a:ln>
          <a:effectLst>
            <a:glow>
              <a:schemeClr val="accent1"/>
            </a:glow>
            <a:reflection endPos="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82" name="右矢印 181"/>
          <p:cNvSpPr/>
          <p:nvPr/>
        </p:nvSpPr>
        <p:spPr>
          <a:xfrm>
            <a:off x="2247862" y="5016850"/>
            <a:ext cx="1278293" cy="329488"/>
          </a:xfrm>
          <a:prstGeom prst="rightArrow">
            <a:avLst/>
          </a:prstGeom>
          <a:noFill/>
          <a:ln w="19050">
            <a:solidFill>
              <a:schemeClr val="tx1"/>
            </a:solidFill>
          </a:ln>
          <a:effectLst>
            <a:glow>
              <a:schemeClr val="accent1"/>
            </a:glow>
            <a:reflection endPos="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83" name="右矢印 182"/>
          <p:cNvSpPr/>
          <p:nvPr/>
        </p:nvSpPr>
        <p:spPr>
          <a:xfrm>
            <a:off x="5272697" y="5019195"/>
            <a:ext cx="1278293" cy="329488"/>
          </a:xfrm>
          <a:prstGeom prst="rightArrow">
            <a:avLst/>
          </a:prstGeom>
          <a:noFill/>
          <a:ln w="19050">
            <a:solidFill>
              <a:schemeClr val="tx1"/>
            </a:solidFill>
          </a:ln>
          <a:effectLst>
            <a:glow>
              <a:schemeClr val="accent1"/>
            </a:glow>
            <a:reflection endPos="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3233505" y="1899236"/>
            <a:ext cx="783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Step1</a:t>
            </a:r>
            <a:endParaRPr kumimoji="1" lang="ja-JP" altLang="en-US" dirty="0"/>
          </a:p>
        </p:txBody>
      </p:sp>
      <p:sp>
        <p:nvSpPr>
          <p:cNvPr id="184" name="テキスト ボックス 183"/>
          <p:cNvSpPr txBox="1"/>
          <p:nvPr/>
        </p:nvSpPr>
        <p:spPr>
          <a:xfrm>
            <a:off x="2371842" y="3265558"/>
            <a:ext cx="783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Step2</a:t>
            </a:r>
            <a:endParaRPr kumimoji="1" lang="ja-JP" altLang="en-US" dirty="0"/>
          </a:p>
        </p:txBody>
      </p:sp>
      <p:sp>
        <p:nvSpPr>
          <p:cNvPr id="185" name="テキスト ボックス 184"/>
          <p:cNvSpPr txBox="1"/>
          <p:nvPr/>
        </p:nvSpPr>
        <p:spPr>
          <a:xfrm>
            <a:off x="2442706" y="4669836"/>
            <a:ext cx="783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Step3</a:t>
            </a:r>
            <a:endParaRPr kumimoji="1" lang="ja-JP" altLang="en-US" dirty="0"/>
          </a:p>
        </p:txBody>
      </p:sp>
      <p:sp>
        <p:nvSpPr>
          <p:cNvPr id="186" name="テキスト ボックス 185"/>
          <p:cNvSpPr txBox="1"/>
          <p:nvPr/>
        </p:nvSpPr>
        <p:spPr>
          <a:xfrm>
            <a:off x="5519942" y="4621753"/>
            <a:ext cx="783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Step4</a:t>
            </a:r>
            <a:endParaRPr kumimoji="1" lang="ja-JP" altLang="en-US" dirty="0"/>
          </a:p>
        </p:txBody>
      </p:sp>
      <p:grpSp>
        <p:nvGrpSpPr>
          <p:cNvPr id="34" name="グループ化 33"/>
          <p:cNvGrpSpPr/>
          <p:nvPr/>
        </p:nvGrpSpPr>
        <p:grpSpPr>
          <a:xfrm>
            <a:off x="6876256" y="4077072"/>
            <a:ext cx="1382093" cy="1833381"/>
            <a:chOff x="7006331" y="4354484"/>
            <a:chExt cx="1382093" cy="1833381"/>
          </a:xfrm>
          <a:effectLst>
            <a:glow>
              <a:schemeClr val="accent1"/>
            </a:glow>
            <a:reflection endPos="0" dir="5400000" sy="-100000" algn="bl" rotWithShape="0"/>
          </a:effectLst>
        </p:grpSpPr>
        <p:grpSp>
          <p:nvGrpSpPr>
            <p:cNvPr id="35" name="グループ化 34"/>
            <p:cNvGrpSpPr/>
            <p:nvPr/>
          </p:nvGrpSpPr>
          <p:grpSpPr>
            <a:xfrm>
              <a:off x="7382511" y="4354485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36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37" name="直線コネクタ 36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直線コネクタ 37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直線コネクタ 38"/>
              <p:cNvCxnSpPr/>
              <p:nvPr/>
            </p:nvCxnSpPr>
            <p:spPr>
              <a:xfrm>
                <a:off x="354791" y="548052"/>
                <a:ext cx="162674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直線コネクタ 39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" name="グループ化 40"/>
            <p:cNvGrpSpPr/>
            <p:nvPr/>
          </p:nvGrpSpPr>
          <p:grpSpPr>
            <a:xfrm>
              <a:off x="7986682" y="4354484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42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43" name="直線コネクタ 42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直線コネクタ 43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直線コネクタ 44"/>
              <p:cNvCxnSpPr/>
              <p:nvPr/>
            </p:nvCxnSpPr>
            <p:spPr>
              <a:xfrm>
                <a:off x="354791" y="548052"/>
                <a:ext cx="257696" cy="1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直線コネクタ 45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7" name="正方形/長方形 46"/>
            <p:cNvSpPr/>
            <p:nvPr/>
          </p:nvSpPr>
          <p:spPr>
            <a:xfrm>
              <a:off x="7410523" y="4414297"/>
              <a:ext cx="345926" cy="228310"/>
            </a:xfrm>
            <a:prstGeom prst="rect">
              <a:avLst/>
            </a:prstGeom>
            <a:solidFill>
              <a:srgbClr val="65D7FF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48" name="正方形/長方形 47"/>
            <p:cNvSpPr/>
            <p:nvPr/>
          </p:nvSpPr>
          <p:spPr>
            <a:xfrm>
              <a:off x="8011393" y="4435173"/>
              <a:ext cx="345926" cy="228310"/>
            </a:xfrm>
            <a:prstGeom prst="rect">
              <a:avLst/>
            </a:prstGeom>
            <a:solidFill>
              <a:srgbClr val="65D7FF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grpSp>
          <p:nvGrpSpPr>
            <p:cNvPr id="49" name="グループ化 48"/>
            <p:cNvGrpSpPr/>
            <p:nvPr/>
          </p:nvGrpSpPr>
          <p:grpSpPr>
            <a:xfrm>
              <a:off x="7336102" y="5715483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50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51" name="直線コネクタ 50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直線コネクタ 51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直線コネクタ 52"/>
              <p:cNvCxnSpPr/>
              <p:nvPr/>
            </p:nvCxnSpPr>
            <p:spPr>
              <a:xfrm>
                <a:off x="354791" y="548052"/>
                <a:ext cx="162674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直線コネクタ 53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5" name="グループ化 54"/>
            <p:cNvGrpSpPr/>
            <p:nvPr/>
          </p:nvGrpSpPr>
          <p:grpSpPr>
            <a:xfrm>
              <a:off x="7940273" y="5715482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56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57" name="直線コネクタ 56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直線コネクタ 57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直線コネクタ 58"/>
              <p:cNvCxnSpPr/>
              <p:nvPr/>
            </p:nvCxnSpPr>
            <p:spPr>
              <a:xfrm>
                <a:off x="354791" y="548052"/>
                <a:ext cx="257696" cy="1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直線コネクタ 59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" name="正方形/長方形 60"/>
            <p:cNvSpPr/>
            <p:nvPr/>
          </p:nvSpPr>
          <p:spPr>
            <a:xfrm>
              <a:off x="7364114" y="5840567"/>
              <a:ext cx="345926" cy="114155"/>
            </a:xfrm>
            <a:prstGeom prst="rect">
              <a:avLst/>
            </a:prstGeom>
            <a:solidFill>
              <a:srgbClr val="00B050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62" name="正方形/長方形 61"/>
            <p:cNvSpPr/>
            <p:nvPr/>
          </p:nvSpPr>
          <p:spPr>
            <a:xfrm>
              <a:off x="7964984" y="5829414"/>
              <a:ext cx="345926" cy="135032"/>
            </a:xfrm>
            <a:prstGeom prst="rect">
              <a:avLst/>
            </a:prstGeom>
            <a:solidFill>
              <a:srgbClr val="00B050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grpSp>
          <p:nvGrpSpPr>
            <p:cNvPr id="63" name="グループ化 62"/>
            <p:cNvGrpSpPr/>
            <p:nvPr/>
          </p:nvGrpSpPr>
          <p:grpSpPr>
            <a:xfrm>
              <a:off x="7354499" y="5013177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64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65" name="直線コネクタ 64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直線コネクタ 65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直線コネクタ 66"/>
              <p:cNvCxnSpPr/>
              <p:nvPr/>
            </p:nvCxnSpPr>
            <p:spPr>
              <a:xfrm>
                <a:off x="354791" y="548052"/>
                <a:ext cx="162674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直線コネクタ 67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9" name="グループ化 68"/>
            <p:cNvGrpSpPr/>
            <p:nvPr/>
          </p:nvGrpSpPr>
          <p:grpSpPr>
            <a:xfrm>
              <a:off x="7958670" y="5013176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70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71" name="直線コネクタ 70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直線コネクタ 71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直線コネクタ 72"/>
              <p:cNvCxnSpPr/>
              <p:nvPr/>
            </p:nvCxnSpPr>
            <p:spPr>
              <a:xfrm>
                <a:off x="354791" y="548052"/>
                <a:ext cx="257696" cy="1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直線コネクタ 73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5" name="正方形/長方形 74"/>
            <p:cNvSpPr/>
            <p:nvPr/>
          </p:nvSpPr>
          <p:spPr>
            <a:xfrm>
              <a:off x="7382511" y="5072989"/>
              <a:ext cx="345926" cy="176378"/>
            </a:xfrm>
            <a:prstGeom prst="rect">
              <a:avLst/>
            </a:prstGeom>
            <a:solidFill>
              <a:srgbClr val="FF0000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76" name="正方形/長方形 75"/>
            <p:cNvSpPr/>
            <p:nvPr/>
          </p:nvSpPr>
          <p:spPr>
            <a:xfrm>
              <a:off x="7983381" y="5093865"/>
              <a:ext cx="345926" cy="155502"/>
            </a:xfrm>
            <a:prstGeom prst="rect">
              <a:avLst/>
            </a:prstGeom>
            <a:solidFill>
              <a:srgbClr val="FF0000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87" name="円/楕円 186"/>
            <p:cNvSpPr/>
            <p:nvPr/>
          </p:nvSpPr>
          <p:spPr>
            <a:xfrm>
              <a:off x="7006331" y="4485403"/>
              <a:ext cx="252000" cy="2520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1400" smtClean="0">
                  <a:solidFill>
                    <a:schemeClr val="tx1"/>
                  </a:solidFill>
                </a:rPr>
                <a:t>1</a:t>
              </a:r>
              <a:endParaRPr kumimoji="1" lang="ja-JP" altLang="en-US" sz="1400">
                <a:solidFill>
                  <a:schemeClr val="tx1"/>
                </a:solidFill>
              </a:endParaRPr>
            </a:p>
          </p:txBody>
        </p:sp>
        <p:sp>
          <p:nvSpPr>
            <p:cNvPr id="188" name="円/楕円 187"/>
            <p:cNvSpPr/>
            <p:nvPr/>
          </p:nvSpPr>
          <p:spPr>
            <a:xfrm>
              <a:off x="7006331" y="5157304"/>
              <a:ext cx="252000" cy="2520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1400" smtClean="0">
                  <a:solidFill>
                    <a:schemeClr val="tx1"/>
                  </a:solidFill>
                </a:rPr>
                <a:t>2</a:t>
              </a:r>
              <a:endParaRPr kumimoji="1" lang="ja-JP" altLang="en-US" sz="1400">
                <a:solidFill>
                  <a:schemeClr val="tx1"/>
                </a:solidFill>
              </a:endParaRPr>
            </a:p>
          </p:txBody>
        </p:sp>
        <p:sp>
          <p:nvSpPr>
            <p:cNvPr id="189" name="円/楕円 188"/>
            <p:cNvSpPr/>
            <p:nvPr/>
          </p:nvSpPr>
          <p:spPr>
            <a:xfrm>
              <a:off x="7006331" y="5838446"/>
              <a:ext cx="252000" cy="2520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ja-JP" sz="1400">
                  <a:solidFill>
                    <a:schemeClr val="tx1"/>
                  </a:solidFill>
                </a:rPr>
                <a:t>3</a:t>
              </a:r>
              <a:endParaRPr kumimoji="1" lang="ja-JP" altLang="en-US" sz="1400">
                <a:solidFill>
                  <a:schemeClr val="tx1"/>
                </a:solidFill>
              </a:endParaRPr>
            </a:p>
          </p:txBody>
        </p:sp>
      </p:grpSp>
      <p:grpSp>
        <p:nvGrpSpPr>
          <p:cNvPr id="169" name="グループ化 168"/>
          <p:cNvGrpSpPr/>
          <p:nvPr/>
        </p:nvGrpSpPr>
        <p:grpSpPr>
          <a:xfrm>
            <a:off x="6228233" y="1827506"/>
            <a:ext cx="1008063" cy="978423"/>
            <a:chOff x="2871162" y="2285860"/>
            <a:chExt cx="1511301" cy="1511300"/>
          </a:xfrm>
        </p:grpSpPr>
        <p:sp>
          <p:nvSpPr>
            <p:cNvPr id="170" name="AutoShape 21"/>
            <p:cNvSpPr>
              <a:spLocks noChangeArrowheads="1"/>
            </p:cNvSpPr>
            <p:nvPr/>
          </p:nvSpPr>
          <p:spPr bwMode="auto">
            <a:xfrm>
              <a:off x="3231524" y="27176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171" name="Oval 22"/>
            <p:cNvSpPr>
              <a:spLocks noChangeArrowheads="1"/>
            </p:cNvSpPr>
            <p:nvPr/>
          </p:nvSpPr>
          <p:spPr bwMode="auto">
            <a:xfrm>
              <a:off x="2871162" y="3149460"/>
              <a:ext cx="215900" cy="21590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172" name="AutoShape 23"/>
            <p:cNvSpPr>
              <a:spLocks noChangeArrowheads="1"/>
            </p:cNvSpPr>
            <p:nvPr/>
          </p:nvSpPr>
          <p:spPr bwMode="auto">
            <a:xfrm>
              <a:off x="3447425" y="22858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ja-JP" altLang="ja-JP" sz="1600"/>
            </a:p>
          </p:txBody>
        </p:sp>
        <p:sp>
          <p:nvSpPr>
            <p:cNvPr id="173" name="Oval 24"/>
            <p:cNvSpPr>
              <a:spLocks noChangeArrowheads="1"/>
            </p:cNvSpPr>
            <p:nvPr/>
          </p:nvSpPr>
          <p:spPr bwMode="auto">
            <a:xfrm>
              <a:off x="3231524" y="3581260"/>
              <a:ext cx="215900" cy="21590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altLang="ja-JP" sz="1600" dirty="0"/>
            </a:p>
          </p:txBody>
        </p:sp>
        <p:sp>
          <p:nvSpPr>
            <p:cNvPr id="174" name="AutoShape 25"/>
            <p:cNvSpPr>
              <a:spLocks noChangeArrowheads="1"/>
            </p:cNvSpPr>
            <p:nvPr/>
          </p:nvSpPr>
          <p:spPr bwMode="auto">
            <a:xfrm>
              <a:off x="3734762" y="27176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175" name="AutoShape 26"/>
            <p:cNvSpPr>
              <a:spLocks noChangeArrowheads="1"/>
            </p:cNvSpPr>
            <p:nvPr/>
          </p:nvSpPr>
          <p:spPr bwMode="auto">
            <a:xfrm>
              <a:off x="3590300" y="31494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ja-JP" altLang="ja-JP" sz="1600"/>
            </a:p>
          </p:txBody>
        </p:sp>
        <p:sp>
          <p:nvSpPr>
            <p:cNvPr id="176" name="Oval 27"/>
            <p:cNvSpPr>
              <a:spLocks noChangeArrowheads="1"/>
            </p:cNvSpPr>
            <p:nvPr/>
          </p:nvSpPr>
          <p:spPr bwMode="auto">
            <a:xfrm>
              <a:off x="3590300" y="3581260"/>
              <a:ext cx="215900" cy="21590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ja-JP" altLang="ja-JP" sz="1600"/>
            </a:p>
          </p:txBody>
        </p:sp>
        <p:sp>
          <p:nvSpPr>
            <p:cNvPr id="177" name="AutoShape 28"/>
            <p:cNvSpPr>
              <a:spLocks noChangeArrowheads="1"/>
            </p:cNvSpPr>
            <p:nvPr/>
          </p:nvSpPr>
          <p:spPr bwMode="auto">
            <a:xfrm>
              <a:off x="3950663" y="31494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altLang="ja-JP" sz="1600" dirty="0"/>
            </a:p>
          </p:txBody>
        </p:sp>
        <p:sp>
          <p:nvSpPr>
            <p:cNvPr id="178" name="Oval 29"/>
            <p:cNvSpPr>
              <a:spLocks noChangeArrowheads="1"/>
            </p:cNvSpPr>
            <p:nvPr/>
          </p:nvSpPr>
          <p:spPr bwMode="auto">
            <a:xfrm>
              <a:off x="3879225" y="3581260"/>
              <a:ext cx="215900" cy="21590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altLang="ja-JP" sz="1600" dirty="0"/>
            </a:p>
          </p:txBody>
        </p:sp>
        <p:sp>
          <p:nvSpPr>
            <p:cNvPr id="179" name="Oval 30"/>
            <p:cNvSpPr>
              <a:spLocks noChangeArrowheads="1"/>
            </p:cNvSpPr>
            <p:nvPr/>
          </p:nvSpPr>
          <p:spPr bwMode="auto">
            <a:xfrm>
              <a:off x="4166563" y="3581260"/>
              <a:ext cx="215900" cy="21590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altLang="ja-JP" sz="1600" dirty="0"/>
            </a:p>
          </p:txBody>
        </p:sp>
        <p:cxnSp>
          <p:nvCxnSpPr>
            <p:cNvPr id="180" name="AutoShape 31"/>
            <p:cNvCxnSpPr>
              <a:cxnSpLocks noChangeShapeType="1"/>
              <a:stCxn id="199" idx="2"/>
              <a:endCxn id="171" idx="0"/>
            </p:cNvCxnSpPr>
            <p:nvPr/>
          </p:nvCxnSpPr>
          <p:spPr bwMode="auto">
            <a:xfrm>
              <a:off x="2979112" y="2933560"/>
              <a:ext cx="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81" name="AutoShape 32"/>
            <p:cNvCxnSpPr>
              <a:cxnSpLocks noChangeShapeType="1"/>
              <a:stCxn id="172" idx="2"/>
              <a:endCxn id="170" idx="0"/>
            </p:cNvCxnSpPr>
            <p:nvPr/>
          </p:nvCxnSpPr>
          <p:spPr bwMode="auto">
            <a:xfrm flipH="1">
              <a:off x="3339474" y="2501760"/>
              <a:ext cx="21590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90" name="AutoShape 33"/>
            <p:cNvCxnSpPr>
              <a:cxnSpLocks noChangeShapeType="1"/>
              <a:stCxn id="172" idx="2"/>
              <a:endCxn id="174" idx="0"/>
            </p:cNvCxnSpPr>
            <p:nvPr/>
          </p:nvCxnSpPr>
          <p:spPr bwMode="auto">
            <a:xfrm>
              <a:off x="3555375" y="2501760"/>
              <a:ext cx="287338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91" name="AutoShape 34"/>
            <p:cNvCxnSpPr>
              <a:cxnSpLocks noChangeShapeType="1"/>
              <a:stCxn id="197" idx="2"/>
              <a:endCxn id="173" idx="0"/>
            </p:cNvCxnSpPr>
            <p:nvPr/>
          </p:nvCxnSpPr>
          <p:spPr bwMode="auto">
            <a:xfrm>
              <a:off x="3339474" y="3365360"/>
              <a:ext cx="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92" name="AutoShape 35"/>
            <p:cNvCxnSpPr>
              <a:cxnSpLocks noChangeShapeType="1"/>
              <a:stCxn id="174" idx="2"/>
              <a:endCxn id="175" idx="0"/>
            </p:cNvCxnSpPr>
            <p:nvPr/>
          </p:nvCxnSpPr>
          <p:spPr bwMode="auto">
            <a:xfrm flipH="1">
              <a:off x="3698250" y="2933560"/>
              <a:ext cx="144463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93" name="AutoShape 36"/>
            <p:cNvCxnSpPr>
              <a:cxnSpLocks noChangeShapeType="1"/>
              <a:stCxn id="174" idx="2"/>
              <a:endCxn id="177" idx="0"/>
            </p:cNvCxnSpPr>
            <p:nvPr/>
          </p:nvCxnSpPr>
          <p:spPr bwMode="auto">
            <a:xfrm>
              <a:off x="3842712" y="2933560"/>
              <a:ext cx="21590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94" name="AutoShape 37"/>
            <p:cNvCxnSpPr>
              <a:cxnSpLocks noChangeShapeType="1"/>
              <a:stCxn id="175" idx="2"/>
              <a:endCxn id="176" idx="0"/>
            </p:cNvCxnSpPr>
            <p:nvPr/>
          </p:nvCxnSpPr>
          <p:spPr bwMode="auto">
            <a:xfrm>
              <a:off x="3698250" y="3365360"/>
              <a:ext cx="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95" name="AutoShape 38"/>
            <p:cNvCxnSpPr>
              <a:cxnSpLocks noChangeShapeType="1"/>
              <a:stCxn id="177" idx="2"/>
              <a:endCxn id="178" idx="0"/>
            </p:cNvCxnSpPr>
            <p:nvPr/>
          </p:nvCxnSpPr>
          <p:spPr bwMode="auto">
            <a:xfrm flipH="1">
              <a:off x="3987175" y="3365360"/>
              <a:ext cx="71438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96" name="AutoShape 39"/>
            <p:cNvCxnSpPr>
              <a:cxnSpLocks noChangeShapeType="1"/>
              <a:stCxn id="177" idx="2"/>
              <a:endCxn id="179" idx="0"/>
            </p:cNvCxnSpPr>
            <p:nvPr/>
          </p:nvCxnSpPr>
          <p:spPr bwMode="auto">
            <a:xfrm>
              <a:off x="4058613" y="3365360"/>
              <a:ext cx="21590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97" name="AutoShape 40"/>
            <p:cNvSpPr>
              <a:spLocks noChangeArrowheads="1"/>
            </p:cNvSpPr>
            <p:nvPr/>
          </p:nvSpPr>
          <p:spPr bwMode="auto">
            <a:xfrm>
              <a:off x="3231524" y="31494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altLang="ja-JP" sz="1600" dirty="0"/>
            </a:p>
          </p:txBody>
        </p:sp>
        <p:cxnSp>
          <p:nvCxnSpPr>
            <p:cNvPr id="198" name="AutoShape 41"/>
            <p:cNvCxnSpPr>
              <a:cxnSpLocks noChangeShapeType="1"/>
              <a:stCxn id="197" idx="0"/>
              <a:endCxn id="170" idx="2"/>
            </p:cNvCxnSpPr>
            <p:nvPr/>
          </p:nvCxnSpPr>
          <p:spPr bwMode="auto">
            <a:xfrm flipV="1">
              <a:off x="3339474" y="2933560"/>
              <a:ext cx="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99" name="AutoShape 42"/>
            <p:cNvSpPr>
              <a:spLocks noChangeArrowheads="1"/>
            </p:cNvSpPr>
            <p:nvPr/>
          </p:nvSpPr>
          <p:spPr bwMode="auto">
            <a:xfrm>
              <a:off x="2871162" y="27176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cxnSp>
          <p:nvCxnSpPr>
            <p:cNvPr id="200" name="AutoShape 43"/>
            <p:cNvCxnSpPr>
              <a:cxnSpLocks noChangeShapeType="1"/>
              <a:stCxn id="199" idx="0"/>
              <a:endCxn id="172" idx="2"/>
            </p:cNvCxnSpPr>
            <p:nvPr/>
          </p:nvCxnSpPr>
          <p:spPr bwMode="auto">
            <a:xfrm flipV="1">
              <a:off x="2979112" y="2501760"/>
              <a:ext cx="576263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</p:grpSp>
      <p:sp>
        <p:nvSpPr>
          <p:cNvPr id="29" name="テキスト ボックス 28"/>
          <p:cNvSpPr txBox="1"/>
          <p:nvPr/>
        </p:nvSpPr>
        <p:spPr>
          <a:xfrm>
            <a:off x="175823" y="2736041"/>
            <a:ext cx="2861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Input : Similar methods</a:t>
            </a:r>
            <a:endParaRPr kumimoji="1" lang="ja-JP" altLang="en-US" dirty="0"/>
          </a:p>
        </p:txBody>
      </p:sp>
      <p:sp>
        <p:nvSpPr>
          <p:cNvPr id="201" name="テキスト ボックス 200"/>
          <p:cNvSpPr txBox="1"/>
          <p:nvPr/>
        </p:nvSpPr>
        <p:spPr>
          <a:xfrm>
            <a:off x="4530008" y="2888441"/>
            <a:ext cx="3351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ASTs of the similar methods </a:t>
            </a:r>
            <a:endParaRPr kumimoji="1" lang="ja-JP" altLang="en-US" dirty="0"/>
          </a:p>
        </p:txBody>
      </p:sp>
      <p:sp>
        <p:nvSpPr>
          <p:cNvPr id="202" name="テキスト ボックス 201"/>
          <p:cNvSpPr txBox="1"/>
          <p:nvPr/>
        </p:nvSpPr>
        <p:spPr>
          <a:xfrm>
            <a:off x="-48152" y="5329015"/>
            <a:ext cx="2441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/>
              <a:t>Syntactic differences</a:t>
            </a:r>
            <a:endParaRPr kumimoji="1" lang="ja-JP" altLang="en-US" dirty="0"/>
          </a:p>
        </p:txBody>
      </p:sp>
      <p:sp>
        <p:nvSpPr>
          <p:cNvPr id="203" name="テキスト ボックス 202"/>
          <p:cNvSpPr txBox="1"/>
          <p:nvPr/>
        </p:nvSpPr>
        <p:spPr>
          <a:xfrm>
            <a:off x="3402817" y="5915740"/>
            <a:ext cx="18564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/>
              <a:t>EM candidates</a:t>
            </a:r>
            <a:endParaRPr kumimoji="1" lang="ja-JP" altLang="en-US" dirty="0"/>
          </a:p>
        </p:txBody>
      </p:sp>
      <p:sp>
        <p:nvSpPr>
          <p:cNvPr id="204" name="テキスト ボックス 203"/>
          <p:cNvSpPr txBox="1"/>
          <p:nvPr/>
        </p:nvSpPr>
        <p:spPr>
          <a:xfrm>
            <a:off x="6012220" y="5797869"/>
            <a:ext cx="33449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Output :</a:t>
            </a:r>
          </a:p>
          <a:p>
            <a:r>
              <a:rPr lang="en-US" altLang="ja-JP" dirty="0"/>
              <a:t> </a:t>
            </a:r>
            <a:r>
              <a:rPr kumimoji="1" lang="en-US" altLang="ja-JP" dirty="0" smtClean="0"/>
              <a:t> </a:t>
            </a:r>
            <a:r>
              <a:rPr lang="en-US" altLang="ja-JP" dirty="0" smtClean="0"/>
              <a:t>Ranking of  </a:t>
            </a:r>
            <a:r>
              <a:rPr kumimoji="1" lang="en-US" altLang="ja-JP" dirty="0" smtClean="0"/>
              <a:t>EM candidates</a:t>
            </a:r>
            <a:endParaRPr kumimoji="1" lang="ja-JP" altLang="en-US" dirty="0"/>
          </a:p>
        </p:txBody>
      </p:sp>
      <p:sp>
        <p:nvSpPr>
          <p:cNvPr id="205" name="正方形/長方形 204"/>
          <p:cNvSpPr/>
          <p:nvPr/>
        </p:nvSpPr>
        <p:spPr>
          <a:xfrm>
            <a:off x="-12672" y="1598956"/>
            <a:ext cx="8617120" cy="2464288"/>
          </a:xfrm>
          <a:prstGeom prst="rect">
            <a:avLst/>
          </a:prstGeom>
          <a:solidFill>
            <a:schemeClr val="bg1">
              <a:alpha val="78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07" name="正方形/長方形 206"/>
          <p:cNvSpPr/>
          <p:nvPr/>
        </p:nvSpPr>
        <p:spPr>
          <a:xfrm>
            <a:off x="5231874" y="4063244"/>
            <a:ext cx="3912125" cy="2340000"/>
          </a:xfrm>
          <a:prstGeom prst="rect">
            <a:avLst/>
          </a:prstGeom>
          <a:solidFill>
            <a:schemeClr val="bg1">
              <a:alpha val="78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06" name="テキスト ボックス 205"/>
          <p:cNvSpPr txBox="1"/>
          <p:nvPr/>
        </p:nvSpPr>
        <p:spPr>
          <a:xfrm>
            <a:off x="768295" y="2969406"/>
            <a:ext cx="5303437" cy="540894"/>
          </a:xfrm>
          <a:prstGeom prst="rect">
            <a:avLst/>
          </a:prstGeom>
          <a:solidFill>
            <a:srgbClr val="FFFF99"/>
          </a:solidFill>
          <a:ln w="3492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kumimoji="1" lang="en-US" altLang="ja-JP" sz="2400" smtClean="0"/>
              <a:t>Detect EM </a:t>
            </a:r>
            <a:r>
              <a:rPr kumimoji="1" lang="en-US" altLang="ja-JP" sz="2400" dirty="0" smtClean="0"/>
              <a:t>candidates using ASTs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178211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512" y="1600200"/>
            <a:ext cx="8579296" cy="1468760"/>
          </a:xfrm>
        </p:spPr>
        <p:txBody>
          <a:bodyPr/>
          <a:lstStyle/>
          <a:p>
            <a:pPr marL="400050" lvl="1" indent="0">
              <a:buNone/>
            </a:pPr>
            <a:r>
              <a:rPr lang="en-US" altLang="ja-JP" smtClean="0"/>
              <a:t>S</a:t>
            </a:r>
            <a:r>
              <a:rPr kumimoji="1" lang="en-US" altLang="ja-JP" smtClean="0"/>
              <a:t>tep </a:t>
            </a:r>
            <a:r>
              <a:rPr kumimoji="1" lang="en-US" altLang="ja-JP" dirty="0" smtClean="0"/>
              <a:t>3-1 : Expand area of EM candidate</a:t>
            </a:r>
          </a:p>
          <a:p>
            <a:pPr marL="400050" lvl="1" indent="0">
              <a:buNone/>
            </a:pPr>
            <a:r>
              <a:rPr lang="en-US" altLang="ja-JP" dirty="0" smtClean="0"/>
              <a:t>Step 3-2 : Check preconditions for </a:t>
            </a:r>
            <a:r>
              <a:rPr lang="en-US" altLang="ja-JP" smtClean="0"/>
              <a:t>Extract Method</a:t>
            </a:r>
            <a:endParaRPr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16</a:t>
            </a:fld>
            <a:endParaRPr lang="en-US" altLang="ja-JP" dirty="0"/>
          </a:p>
        </p:txBody>
      </p:sp>
      <p:sp>
        <p:nvSpPr>
          <p:cNvPr id="14" name="AutoShape 15"/>
          <p:cNvSpPr>
            <a:spLocks noChangeArrowheads="1"/>
          </p:cNvSpPr>
          <p:nvPr/>
        </p:nvSpPr>
        <p:spPr bwMode="auto">
          <a:xfrm flipV="1">
            <a:off x="4716016" y="3068960"/>
            <a:ext cx="4320480" cy="3168356"/>
          </a:xfrm>
          <a:prstGeom prst="foldedCorner">
            <a:avLst>
              <a:gd name="adj" fmla="val 0"/>
            </a:avLst>
          </a:prstGeom>
          <a:solidFill>
            <a:srgbClr val="FFFFCC"/>
          </a:solidFill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lIns="72000" anchor="t" anchorCtr="0"/>
          <a:lstStyle/>
          <a:p>
            <a:pPr>
              <a:spcAft>
                <a:spcPts val="300"/>
              </a:spcAft>
            </a:pPr>
            <a:r>
              <a:rPr lang="en-US" altLang="ja-JP" sz="1600" dirty="0">
                <a:latin typeface="Consolas" pitchFamily="49" charset="0"/>
                <a:cs typeface="Consolas" pitchFamily="49" charset="0"/>
              </a:rPr>
              <a:t>public void </a:t>
            </a:r>
            <a:r>
              <a:rPr lang="en-US" altLang="ja-JP" sz="1600" dirty="0" err="1" smtClean="0">
                <a:latin typeface="Consolas" pitchFamily="49" charset="0"/>
                <a:cs typeface="Consolas" pitchFamily="49" charset="0"/>
              </a:rPr>
              <a:t>similarMethodB</a:t>
            </a:r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(){ </a:t>
            </a:r>
            <a:endParaRPr lang="en-US" altLang="ja-JP" sz="1600" dirty="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endParaRPr lang="en-US" altLang="ja-JP" sz="1600" dirty="0" smtClean="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finalBuffer.position(0</a:t>
            </a:r>
            <a:r>
              <a:rPr lang="en-US" altLang="ja-JP" sz="1600" dirty="0"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spcAft>
                <a:spcPts val="300"/>
              </a:spcAft>
            </a:pPr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transform(</a:t>
            </a:r>
            <a:r>
              <a:rPr lang="en-US" altLang="ja-JP" sz="1600" dirty="0" err="1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finalBuffer.array</a:t>
            </a:r>
            <a:r>
              <a:rPr lang="en-US" altLang="ja-JP" sz="1600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(),0);</a:t>
            </a:r>
          </a:p>
          <a:p>
            <a:pPr>
              <a:spcAft>
                <a:spcPts val="300"/>
              </a:spcAft>
            </a:pPr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 dirty="0" err="1">
                <a:latin typeface="Consolas" pitchFamily="49" charset="0"/>
                <a:cs typeface="Consolas" pitchFamily="49" charset="0"/>
              </a:rPr>
              <a:t>finalBuffer.position</a:t>
            </a:r>
            <a:r>
              <a:rPr lang="en-US" altLang="ja-JP" sz="1600" dirty="0">
                <a:latin typeface="Consolas" pitchFamily="49" charset="0"/>
                <a:cs typeface="Consolas" pitchFamily="49" charset="0"/>
              </a:rPr>
              <a:t>(0);</a:t>
            </a:r>
          </a:p>
          <a:p>
            <a:pPr>
              <a:spcAft>
                <a:spcPts val="300"/>
              </a:spcAft>
            </a:pPr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 }</a:t>
            </a:r>
            <a:endParaRPr lang="en-US" altLang="ja-JP" sz="1600" dirty="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 dirty="0" err="1" smtClean="0">
                <a:latin typeface="Consolas" pitchFamily="49" charset="0"/>
                <a:cs typeface="Consolas" pitchFamily="49" charset="0"/>
              </a:rPr>
              <a:t>finalBuffer.putLong</a:t>
            </a:r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(length </a:t>
            </a:r>
            <a:r>
              <a:rPr lang="en-US" altLang="ja-JP" sz="1600" dirty="0">
                <a:latin typeface="Consolas" pitchFamily="49" charset="0"/>
                <a:cs typeface="Consolas" pitchFamily="49" charset="0"/>
              </a:rPr>
              <a:t>&lt;&lt; 3);</a:t>
            </a:r>
          </a:p>
          <a:p>
            <a:pPr>
              <a:spcAft>
                <a:spcPts val="300"/>
              </a:spcAft>
            </a:pPr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 dirty="0" err="1">
                <a:latin typeface="Consolas" pitchFamily="49" charset="0"/>
                <a:cs typeface="Consolas" pitchFamily="49" charset="0"/>
              </a:rPr>
              <a:t>finalBuffer.position</a:t>
            </a:r>
            <a:r>
              <a:rPr lang="en-US" altLang="ja-JP" sz="1600" dirty="0">
                <a:latin typeface="Consolas" pitchFamily="49" charset="0"/>
                <a:cs typeface="Consolas" pitchFamily="49" charset="0"/>
              </a:rPr>
              <a:t>(0);</a:t>
            </a:r>
          </a:p>
          <a:p>
            <a:pPr>
              <a:spcAft>
                <a:spcPts val="300"/>
              </a:spcAft>
            </a:pPr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transform(</a:t>
            </a:r>
            <a:r>
              <a:rPr lang="en-US" altLang="ja-JP" sz="1600" dirty="0" err="1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finalBuffer.array</a:t>
            </a:r>
            <a:r>
              <a:rPr lang="en-US" altLang="ja-JP" sz="1600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(),0</a:t>
            </a:r>
            <a:r>
              <a:rPr lang="en-US" altLang="ja-JP" sz="1600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spcAft>
                <a:spcPts val="300"/>
              </a:spcAft>
            </a:pPr>
            <a:endParaRPr lang="en-US" altLang="ja-JP" sz="1600" dirty="0">
              <a:solidFill>
                <a:srgbClr val="FF0000"/>
              </a:solidFill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}</a:t>
            </a:r>
          </a:p>
        </p:txBody>
      </p:sp>
      <p:sp>
        <p:nvSpPr>
          <p:cNvPr id="12" name="AutoShape 15"/>
          <p:cNvSpPr>
            <a:spLocks noChangeArrowheads="1"/>
          </p:cNvSpPr>
          <p:nvPr/>
        </p:nvSpPr>
        <p:spPr bwMode="auto">
          <a:xfrm flipV="1">
            <a:off x="179512" y="3068960"/>
            <a:ext cx="4320480" cy="3168353"/>
          </a:xfrm>
          <a:prstGeom prst="foldedCorner">
            <a:avLst>
              <a:gd name="adj" fmla="val 0"/>
            </a:avLst>
          </a:prstGeom>
          <a:solidFill>
            <a:srgbClr val="FFFFCC"/>
          </a:solidFill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lIns="72000" anchor="t" anchorCtr="0"/>
          <a:lstStyle/>
          <a:p>
            <a:pPr>
              <a:spcAft>
                <a:spcPts val="300"/>
              </a:spcAft>
            </a:pPr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public void </a:t>
            </a:r>
            <a:r>
              <a:rPr lang="en-US" altLang="ja-JP" sz="1600" dirty="0" err="1" smtClean="0">
                <a:latin typeface="Consolas" pitchFamily="49" charset="0"/>
                <a:cs typeface="Consolas" pitchFamily="49" charset="0"/>
              </a:rPr>
              <a:t>similarMethodA</a:t>
            </a:r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(){ </a:t>
            </a:r>
          </a:p>
          <a:p>
            <a:pPr>
              <a:spcAft>
                <a:spcPts val="300"/>
              </a:spcAft>
            </a:pPr>
            <a:endParaRPr lang="en-US" altLang="ja-JP" sz="1600" dirty="0" smtClean="0"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 finalBuffer.position(0</a:t>
            </a:r>
            <a:r>
              <a:rPr lang="en-US" altLang="ja-JP" sz="1600" dirty="0"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spcAft>
                <a:spcPts val="300"/>
              </a:spcAft>
            </a:pPr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transform(</a:t>
            </a:r>
            <a:r>
              <a:rPr lang="en-US" altLang="ja-JP" sz="1600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finalBuffer</a:t>
            </a:r>
            <a:r>
              <a:rPr lang="en-US" altLang="ja-JP" sz="1600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spcAft>
                <a:spcPts val="300"/>
              </a:spcAft>
            </a:pPr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600" dirty="0" err="1" smtClean="0">
                <a:latin typeface="Consolas" pitchFamily="49" charset="0"/>
                <a:cs typeface="Consolas" pitchFamily="49" charset="0"/>
              </a:rPr>
              <a:t>finalBuffer.position</a:t>
            </a:r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(0</a:t>
            </a:r>
            <a:r>
              <a:rPr lang="en-US" altLang="ja-JP" sz="1600" dirty="0"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spcAft>
                <a:spcPts val="300"/>
              </a:spcAft>
            </a:pPr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 }</a:t>
            </a:r>
          </a:p>
          <a:p>
            <a:pPr>
              <a:spcAft>
                <a:spcPts val="300"/>
              </a:spcAft>
            </a:pPr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 dirty="0" err="1" smtClean="0">
                <a:latin typeface="Consolas" pitchFamily="49" charset="0"/>
                <a:cs typeface="Consolas" pitchFamily="49" charset="0"/>
              </a:rPr>
              <a:t>finalBuffer.putLong</a:t>
            </a:r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(length </a:t>
            </a:r>
            <a:r>
              <a:rPr lang="en-US" altLang="ja-JP" sz="1600" dirty="0">
                <a:latin typeface="Consolas" pitchFamily="49" charset="0"/>
                <a:cs typeface="Consolas" pitchFamily="49" charset="0"/>
              </a:rPr>
              <a:t>&lt;&lt; 3);</a:t>
            </a:r>
          </a:p>
          <a:p>
            <a:pPr>
              <a:spcAft>
                <a:spcPts val="300"/>
              </a:spcAft>
            </a:pPr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 dirty="0" err="1" smtClean="0">
                <a:latin typeface="Consolas" pitchFamily="49" charset="0"/>
                <a:cs typeface="Consolas" pitchFamily="49" charset="0"/>
              </a:rPr>
              <a:t>finalBuffer.position</a:t>
            </a:r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(0</a:t>
            </a:r>
            <a:r>
              <a:rPr lang="en-US" altLang="ja-JP" sz="1600" dirty="0"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spcAft>
                <a:spcPts val="300"/>
              </a:spcAft>
            </a:pPr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transform(</a:t>
            </a:r>
            <a:r>
              <a:rPr lang="en-US" altLang="ja-JP" sz="1600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finalBuffer</a:t>
            </a:r>
            <a:r>
              <a:rPr lang="en-US" altLang="ja-JP" sz="1600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spcAft>
                <a:spcPts val="300"/>
              </a:spcAft>
            </a:pPr>
            <a:endParaRPr lang="en-US" altLang="ja-JP" sz="1600" dirty="0" smtClean="0">
              <a:solidFill>
                <a:srgbClr val="FF0000"/>
              </a:solidFill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300"/>
              </a:spcAft>
            </a:pPr>
            <a:r>
              <a:rPr lang="en-US" altLang="ja-JP" sz="1600" dirty="0">
                <a:latin typeface="Consolas" pitchFamily="49" charset="0"/>
                <a:cs typeface="Consolas" pitchFamily="49" charset="0"/>
              </a:rPr>
              <a:t>}</a:t>
            </a:r>
            <a:endParaRPr lang="en-US" altLang="ja-JP" sz="1600" dirty="0" smtClean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251520" y="3933058"/>
            <a:ext cx="4104456" cy="288032"/>
          </a:xfrm>
          <a:prstGeom prst="rect">
            <a:avLst/>
          </a:prstGeom>
          <a:noFill/>
          <a:ln w="38100"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51520" y="5301211"/>
            <a:ext cx="4104456" cy="360039"/>
          </a:xfrm>
          <a:prstGeom prst="rect">
            <a:avLst/>
          </a:prstGeom>
          <a:noFill/>
          <a:ln w="38100"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4812568" y="3933057"/>
            <a:ext cx="4104456" cy="288033"/>
          </a:xfrm>
          <a:prstGeom prst="rect">
            <a:avLst/>
          </a:prstGeom>
          <a:noFill/>
          <a:ln w="38100"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4812568" y="5301211"/>
            <a:ext cx="4104456" cy="360040"/>
          </a:xfrm>
          <a:prstGeom prst="rect">
            <a:avLst/>
          </a:prstGeom>
          <a:noFill/>
          <a:ln w="38100"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251520" y="3645026"/>
            <a:ext cx="4104456" cy="576063"/>
          </a:xfrm>
          <a:prstGeom prst="rect">
            <a:avLst/>
          </a:prstGeom>
          <a:noFill/>
          <a:ln w="38100"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4812568" y="3640834"/>
            <a:ext cx="4104456" cy="576063"/>
          </a:xfrm>
          <a:prstGeom prst="rect">
            <a:avLst/>
          </a:prstGeom>
          <a:noFill/>
          <a:ln w="38100"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249927" y="3645025"/>
            <a:ext cx="4104456" cy="864097"/>
          </a:xfrm>
          <a:prstGeom prst="rect">
            <a:avLst/>
          </a:prstGeom>
          <a:noFill/>
          <a:ln w="38100"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4810975" y="3640833"/>
            <a:ext cx="4104456" cy="864097"/>
          </a:xfrm>
          <a:prstGeom prst="rect">
            <a:avLst/>
          </a:prstGeom>
          <a:noFill/>
          <a:ln w="38100"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505406" y="2721212"/>
            <a:ext cx="5658882" cy="523220"/>
          </a:xfrm>
          <a:prstGeom prst="rect">
            <a:avLst/>
          </a:prstGeom>
          <a:solidFill>
            <a:srgbClr val="FFC000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800" dirty="0" smtClean="0"/>
              <a:t>Step 3-2 : Checking Preconditions</a:t>
            </a:r>
            <a:endParaRPr kumimoji="1" lang="ja-JP" altLang="en-US" sz="2800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526535" y="2721212"/>
            <a:ext cx="5658882" cy="523220"/>
          </a:xfrm>
          <a:prstGeom prst="rect">
            <a:avLst/>
          </a:prstGeom>
          <a:solidFill>
            <a:srgbClr val="FFC000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dirty="0" smtClean="0"/>
              <a:t>Step 3-1: Expansion</a:t>
            </a:r>
            <a:endParaRPr kumimoji="1" lang="ja-JP" altLang="en-US" sz="2800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016196" y="5672675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/>
              <a:t>・・・</a:t>
            </a:r>
            <a:endParaRPr kumimoji="1" lang="ja-JP" altLang="en-US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588224" y="568369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/>
              <a:t>・・・</a:t>
            </a:r>
            <a:endParaRPr kumimoji="1" lang="ja-JP" altLang="en-US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2016196" y="3264671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/>
              <a:t>・・・</a:t>
            </a:r>
            <a:endParaRPr kumimoji="1" lang="ja-JP" altLang="en-US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6588224" y="327569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/>
              <a:t>・・・</a:t>
            </a:r>
            <a:endParaRPr kumimoji="1" lang="ja-JP" altLang="en-US"/>
          </a:p>
        </p:txBody>
      </p:sp>
      <p:sp>
        <p:nvSpPr>
          <p:cNvPr id="36" name="タイトル 1"/>
          <p:cNvSpPr txBox="1">
            <a:spLocks/>
          </p:cNvSpPr>
          <p:nvPr/>
        </p:nvSpPr>
        <p:spPr bwMode="auto">
          <a:xfrm>
            <a:off x="175823" y="274638"/>
            <a:ext cx="878866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r>
              <a:rPr lang="en-US" altLang="ja-JP" kern="0" smtClean="0"/>
              <a:t>Step 3 : Detecting EM Candidates</a:t>
            </a:r>
            <a:endParaRPr lang="ja-JP" altLang="en-US" kern="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29817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3" grpId="0" animBg="1"/>
      <p:bldP spid="25" grpId="0" animBg="1"/>
      <p:bldP spid="25" grpId="1" animBg="1"/>
      <p:bldP spid="26" grpId="0" animBg="1"/>
      <p:bldP spid="26" grpId="1" animBg="1"/>
      <p:bldP spid="27" grpId="0" animBg="1"/>
      <p:bldP spid="28" grpId="0" animBg="1"/>
      <p:bldP spid="29" grpId="0" animBg="1"/>
      <p:bldP spid="29" grpId="1" animBg="1"/>
      <p:bldP spid="29" grpId="2" animBg="1"/>
      <p:bldP spid="30" grpId="0" animBg="1"/>
      <p:bldP spid="30" grpId="1" animBg="1"/>
      <p:bldP spid="30" grpId="2" animBg="1"/>
      <p:bldP spid="30" grpId="3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568952" cy="1143000"/>
          </a:xfrm>
        </p:spPr>
        <p:txBody>
          <a:bodyPr/>
          <a:lstStyle/>
          <a:p>
            <a:r>
              <a:rPr kumimoji="1" lang="en-US" altLang="ja-JP" smtClean="0"/>
              <a:t>Step 4 : Ranking EM Candidates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17</a:t>
            </a:fld>
            <a:endParaRPr lang="en-US" altLang="ja-JP"/>
          </a:p>
        </p:txBody>
      </p:sp>
      <p:grpSp>
        <p:nvGrpSpPr>
          <p:cNvPr id="5" name="グループ化 4"/>
          <p:cNvGrpSpPr/>
          <p:nvPr/>
        </p:nvGrpSpPr>
        <p:grpSpPr>
          <a:xfrm>
            <a:off x="940631" y="1997862"/>
            <a:ext cx="471303" cy="589257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6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7" name="直線コネクタ 6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コネクタ 7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/>
            <p:cNvCxnSpPr/>
            <p:nvPr/>
          </p:nvCxnSpPr>
          <p:spPr>
            <a:xfrm>
              <a:off x="354791" y="548052"/>
              <a:ext cx="162674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グループ化 10"/>
          <p:cNvGrpSpPr/>
          <p:nvPr/>
        </p:nvGrpSpPr>
        <p:grpSpPr>
          <a:xfrm>
            <a:off x="1544802" y="1997861"/>
            <a:ext cx="471303" cy="589257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12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13" name="直線コネクタ 12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/>
            <p:cNvCxnSpPr/>
            <p:nvPr/>
          </p:nvCxnSpPr>
          <p:spPr>
            <a:xfrm>
              <a:off x="354791" y="548052"/>
              <a:ext cx="257696" cy="1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グループ化 31"/>
          <p:cNvGrpSpPr/>
          <p:nvPr/>
        </p:nvGrpSpPr>
        <p:grpSpPr>
          <a:xfrm>
            <a:off x="634795" y="4615103"/>
            <a:ext cx="1075474" cy="589258"/>
            <a:chOff x="561121" y="5056144"/>
            <a:chExt cx="1075474" cy="589258"/>
          </a:xfrm>
          <a:effectLst>
            <a:glow>
              <a:schemeClr val="accent1"/>
            </a:glow>
            <a:reflection endPos="0" dir="5400000" sy="-100000" algn="bl" rotWithShape="0"/>
          </a:effectLst>
        </p:grpSpPr>
        <p:grpSp>
          <p:nvGrpSpPr>
            <p:cNvPr id="17" name="グループ化 16"/>
            <p:cNvGrpSpPr/>
            <p:nvPr/>
          </p:nvGrpSpPr>
          <p:grpSpPr>
            <a:xfrm>
              <a:off x="561121" y="5056145"/>
              <a:ext cx="471303" cy="589257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18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9" name="直線コネクタ 18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線コネクタ 19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線コネクタ 20"/>
              <p:cNvCxnSpPr/>
              <p:nvPr/>
            </p:nvCxnSpPr>
            <p:spPr>
              <a:xfrm>
                <a:off x="354791" y="548052"/>
                <a:ext cx="162674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直線コネクタ 21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グループ化 22"/>
            <p:cNvGrpSpPr/>
            <p:nvPr/>
          </p:nvGrpSpPr>
          <p:grpSpPr>
            <a:xfrm>
              <a:off x="1165292" y="5056144"/>
              <a:ext cx="471303" cy="589257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24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25" name="直線コネクタ 24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線コネクタ 25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直線コネクタ 26"/>
              <p:cNvCxnSpPr/>
              <p:nvPr/>
            </p:nvCxnSpPr>
            <p:spPr>
              <a:xfrm>
                <a:off x="354791" y="548052"/>
                <a:ext cx="257696" cy="1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直線コネクタ 27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3" name="グループ化 32"/>
          <p:cNvGrpSpPr/>
          <p:nvPr/>
        </p:nvGrpSpPr>
        <p:grpSpPr>
          <a:xfrm>
            <a:off x="3772815" y="4077072"/>
            <a:ext cx="1019945" cy="1814916"/>
            <a:chOff x="4162463" y="4354485"/>
            <a:chExt cx="1019945" cy="1814916"/>
          </a:xfrm>
          <a:effectLst>
            <a:glow>
              <a:schemeClr val="accent1"/>
            </a:glow>
            <a:reflection endPos="0" dir="5400000" sy="-100000" algn="bl" rotWithShape="0"/>
          </a:effectLst>
        </p:grpSpPr>
        <p:grpSp>
          <p:nvGrpSpPr>
            <p:cNvPr id="77" name="グループ化 76"/>
            <p:cNvGrpSpPr/>
            <p:nvPr/>
          </p:nvGrpSpPr>
          <p:grpSpPr>
            <a:xfrm>
              <a:off x="4176495" y="5028459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78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79" name="直線コネクタ 78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直線コネクタ 79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直線コネクタ 80"/>
              <p:cNvCxnSpPr/>
              <p:nvPr/>
            </p:nvCxnSpPr>
            <p:spPr>
              <a:xfrm>
                <a:off x="354791" y="548052"/>
                <a:ext cx="162674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直線コネクタ 81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3" name="グループ化 82"/>
            <p:cNvGrpSpPr/>
            <p:nvPr/>
          </p:nvGrpSpPr>
          <p:grpSpPr>
            <a:xfrm>
              <a:off x="4780666" y="5028458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84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85" name="直線コネクタ 84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直線コネクタ 85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直線コネクタ 86"/>
              <p:cNvCxnSpPr/>
              <p:nvPr/>
            </p:nvCxnSpPr>
            <p:spPr>
              <a:xfrm>
                <a:off x="354791" y="548052"/>
                <a:ext cx="257696" cy="1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直線コネクタ 87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9" name="正方形/長方形 88"/>
            <p:cNvSpPr/>
            <p:nvPr/>
          </p:nvSpPr>
          <p:spPr>
            <a:xfrm>
              <a:off x="4204507" y="5088271"/>
              <a:ext cx="345926" cy="228310"/>
            </a:xfrm>
            <a:prstGeom prst="rect">
              <a:avLst/>
            </a:prstGeom>
            <a:solidFill>
              <a:srgbClr val="65D7FF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90" name="正方形/長方形 89"/>
            <p:cNvSpPr/>
            <p:nvPr/>
          </p:nvSpPr>
          <p:spPr>
            <a:xfrm>
              <a:off x="4805377" y="5109147"/>
              <a:ext cx="345926" cy="228310"/>
            </a:xfrm>
            <a:prstGeom prst="rect">
              <a:avLst/>
            </a:prstGeom>
            <a:solidFill>
              <a:srgbClr val="65D7FF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grpSp>
          <p:nvGrpSpPr>
            <p:cNvPr id="91" name="グループ化 90"/>
            <p:cNvGrpSpPr/>
            <p:nvPr/>
          </p:nvGrpSpPr>
          <p:grpSpPr>
            <a:xfrm>
              <a:off x="4162463" y="5697019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92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93" name="直線コネクタ 92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直線コネクタ 93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直線コネクタ 94"/>
              <p:cNvCxnSpPr/>
              <p:nvPr/>
            </p:nvCxnSpPr>
            <p:spPr>
              <a:xfrm>
                <a:off x="354791" y="548052"/>
                <a:ext cx="162674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直線コネクタ 95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7" name="グループ化 96"/>
            <p:cNvGrpSpPr/>
            <p:nvPr/>
          </p:nvGrpSpPr>
          <p:grpSpPr>
            <a:xfrm>
              <a:off x="4766634" y="5697018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98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99" name="直線コネクタ 98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直線コネクタ 99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直線コネクタ 100"/>
              <p:cNvCxnSpPr/>
              <p:nvPr/>
            </p:nvCxnSpPr>
            <p:spPr>
              <a:xfrm>
                <a:off x="354791" y="548052"/>
                <a:ext cx="257696" cy="1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直線コネクタ 101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3" name="正方形/長方形 102"/>
            <p:cNvSpPr/>
            <p:nvPr/>
          </p:nvSpPr>
          <p:spPr>
            <a:xfrm>
              <a:off x="4190475" y="5822103"/>
              <a:ext cx="345926" cy="114155"/>
            </a:xfrm>
            <a:prstGeom prst="rect">
              <a:avLst/>
            </a:prstGeom>
            <a:solidFill>
              <a:srgbClr val="00B050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04" name="正方形/長方形 103"/>
            <p:cNvSpPr/>
            <p:nvPr/>
          </p:nvSpPr>
          <p:spPr>
            <a:xfrm>
              <a:off x="4791345" y="5810950"/>
              <a:ext cx="345926" cy="135032"/>
            </a:xfrm>
            <a:prstGeom prst="rect">
              <a:avLst/>
            </a:prstGeom>
            <a:solidFill>
              <a:srgbClr val="00B050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grpSp>
          <p:nvGrpSpPr>
            <p:cNvPr id="105" name="グループ化 104"/>
            <p:cNvGrpSpPr/>
            <p:nvPr/>
          </p:nvGrpSpPr>
          <p:grpSpPr>
            <a:xfrm>
              <a:off x="4166880" y="4354486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106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07" name="直線コネクタ 106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直線コネクタ 107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直線コネクタ 108"/>
              <p:cNvCxnSpPr/>
              <p:nvPr/>
            </p:nvCxnSpPr>
            <p:spPr>
              <a:xfrm>
                <a:off x="354791" y="548052"/>
                <a:ext cx="162674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直線コネクタ 109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1" name="グループ化 110"/>
            <p:cNvGrpSpPr/>
            <p:nvPr/>
          </p:nvGrpSpPr>
          <p:grpSpPr>
            <a:xfrm>
              <a:off x="4771051" y="4354485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112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13" name="直線コネクタ 112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直線コネクタ 113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直線コネクタ 114"/>
              <p:cNvCxnSpPr/>
              <p:nvPr/>
            </p:nvCxnSpPr>
            <p:spPr>
              <a:xfrm>
                <a:off x="354791" y="548052"/>
                <a:ext cx="257696" cy="1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直線コネクタ 115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7" name="正方形/長方形 116"/>
            <p:cNvSpPr/>
            <p:nvPr/>
          </p:nvSpPr>
          <p:spPr>
            <a:xfrm>
              <a:off x="4194892" y="4414298"/>
              <a:ext cx="345926" cy="176378"/>
            </a:xfrm>
            <a:prstGeom prst="rect">
              <a:avLst/>
            </a:prstGeom>
            <a:solidFill>
              <a:srgbClr val="FF0000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18" name="正方形/長方形 117"/>
            <p:cNvSpPr/>
            <p:nvPr/>
          </p:nvSpPr>
          <p:spPr>
            <a:xfrm>
              <a:off x="4795762" y="4435174"/>
              <a:ext cx="345926" cy="155502"/>
            </a:xfrm>
            <a:prstGeom prst="rect">
              <a:avLst/>
            </a:prstGeom>
            <a:solidFill>
              <a:srgbClr val="FF0000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グループ化 2"/>
          <p:cNvGrpSpPr/>
          <p:nvPr/>
        </p:nvGrpSpPr>
        <p:grpSpPr>
          <a:xfrm>
            <a:off x="5159871" y="1845485"/>
            <a:ext cx="1008063" cy="978423"/>
            <a:chOff x="2871162" y="2285860"/>
            <a:chExt cx="1511301" cy="1511300"/>
          </a:xfrm>
        </p:grpSpPr>
        <p:sp>
          <p:nvSpPr>
            <p:cNvPr id="123" name="AutoShape 21"/>
            <p:cNvSpPr>
              <a:spLocks noChangeArrowheads="1"/>
            </p:cNvSpPr>
            <p:nvPr/>
          </p:nvSpPr>
          <p:spPr bwMode="auto">
            <a:xfrm>
              <a:off x="3231524" y="27176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124" name="Oval 22"/>
            <p:cNvSpPr>
              <a:spLocks noChangeArrowheads="1"/>
            </p:cNvSpPr>
            <p:nvPr/>
          </p:nvSpPr>
          <p:spPr bwMode="auto">
            <a:xfrm>
              <a:off x="2871162" y="3149460"/>
              <a:ext cx="215900" cy="21590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125" name="AutoShape 23"/>
            <p:cNvSpPr>
              <a:spLocks noChangeArrowheads="1"/>
            </p:cNvSpPr>
            <p:nvPr/>
          </p:nvSpPr>
          <p:spPr bwMode="auto">
            <a:xfrm>
              <a:off x="3447425" y="22858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ja-JP" altLang="ja-JP" sz="1600"/>
            </a:p>
          </p:txBody>
        </p:sp>
        <p:sp>
          <p:nvSpPr>
            <p:cNvPr id="126" name="Oval 24"/>
            <p:cNvSpPr>
              <a:spLocks noChangeArrowheads="1"/>
            </p:cNvSpPr>
            <p:nvPr/>
          </p:nvSpPr>
          <p:spPr bwMode="auto">
            <a:xfrm>
              <a:off x="3231524" y="3581260"/>
              <a:ext cx="215900" cy="21590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altLang="ja-JP" sz="1600" dirty="0"/>
            </a:p>
          </p:txBody>
        </p:sp>
        <p:sp>
          <p:nvSpPr>
            <p:cNvPr id="127" name="AutoShape 25"/>
            <p:cNvSpPr>
              <a:spLocks noChangeArrowheads="1"/>
            </p:cNvSpPr>
            <p:nvPr/>
          </p:nvSpPr>
          <p:spPr bwMode="auto">
            <a:xfrm>
              <a:off x="3734762" y="27176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128" name="AutoShape 26"/>
            <p:cNvSpPr>
              <a:spLocks noChangeArrowheads="1"/>
            </p:cNvSpPr>
            <p:nvPr/>
          </p:nvSpPr>
          <p:spPr bwMode="auto">
            <a:xfrm>
              <a:off x="3590300" y="31494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ja-JP" altLang="ja-JP" sz="1600"/>
            </a:p>
          </p:txBody>
        </p:sp>
        <p:sp>
          <p:nvSpPr>
            <p:cNvPr id="129" name="Oval 27"/>
            <p:cNvSpPr>
              <a:spLocks noChangeArrowheads="1"/>
            </p:cNvSpPr>
            <p:nvPr/>
          </p:nvSpPr>
          <p:spPr bwMode="auto">
            <a:xfrm>
              <a:off x="3590300" y="3581260"/>
              <a:ext cx="215900" cy="21590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ja-JP" altLang="ja-JP" sz="1600"/>
            </a:p>
          </p:txBody>
        </p:sp>
        <p:sp>
          <p:nvSpPr>
            <p:cNvPr id="130" name="AutoShape 28"/>
            <p:cNvSpPr>
              <a:spLocks noChangeArrowheads="1"/>
            </p:cNvSpPr>
            <p:nvPr/>
          </p:nvSpPr>
          <p:spPr bwMode="auto">
            <a:xfrm>
              <a:off x="3950663" y="31494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altLang="ja-JP" sz="1600" dirty="0"/>
            </a:p>
          </p:txBody>
        </p:sp>
        <p:sp>
          <p:nvSpPr>
            <p:cNvPr id="131" name="Oval 29"/>
            <p:cNvSpPr>
              <a:spLocks noChangeArrowheads="1"/>
            </p:cNvSpPr>
            <p:nvPr/>
          </p:nvSpPr>
          <p:spPr bwMode="auto">
            <a:xfrm>
              <a:off x="3879225" y="3581260"/>
              <a:ext cx="215900" cy="21590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altLang="ja-JP" sz="1600" dirty="0"/>
            </a:p>
          </p:txBody>
        </p:sp>
        <p:sp>
          <p:nvSpPr>
            <p:cNvPr id="132" name="Oval 30"/>
            <p:cNvSpPr>
              <a:spLocks noChangeArrowheads="1"/>
            </p:cNvSpPr>
            <p:nvPr/>
          </p:nvSpPr>
          <p:spPr bwMode="auto">
            <a:xfrm>
              <a:off x="4166563" y="3581260"/>
              <a:ext cx="215900" cy="21590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altLang="ja-JP" sz="1600" dirty="0"/>
            </a:p>
          </p:txBody>
        </p:sp>
        <p:cxnSp>
          <p:nvCxnSpPr>
            <p:cNvPr id="133" name="AutoShape 31"/>
            <p:cNvCxnSpPr>
              <a:cxnSpLocks noChangeShapeType="1"/>
              <a:stCxn id="144" idx="2"/>
              <a:endCxn id="124" idx="0"/>
            </p:cNvCxnSpPr>
            <p:nvPr/>
          </p:nvCxnSpPr>
          <p:spPr bwMode="auto">
            <a:xfrm>
              <a:off x="2979112" y="2933560"/>
              <a:ext cx="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34" name="AutoShape 32"/>
            <p:cNvCxnSpPr>
              <a:cxnSpLocks noChangeShapeType="1"/>
              <a:stCxn id="125" idx="2"/>
              <a:endCxn id="123" idx="0"/>
            </p:cNvCxnSpPr>
            <p:nvPr/>
          </p:nvCxnSpPr>
          <p:spPr bwMode="auto">
            <a:xfrm flipH="1">
              <a:off x="3339474" y="2501760"/>
              <a:ext cx="21590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35" name="AutoShape 33"/>
            <p:cNvCxnSpPr>
              <a:cxnSpLocks noChangeShapeType="1"/>
              <a:stCxn id="125" idx="2"/>
              <a:endCxn id="127" idx="0"/>
            </p:cNvCxnSpPr>
            <p:nvPr/>
          </p:nvCxnSpPr>
          <p:spPr bwMode="auto">
            <a:xfrm>
              <a:off x="3555375" y="2501760"/>
              <a:ext cx="287338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36" name="AutoShape 34"/>
            <p:cNvCxnSpPr>
              <a:cxnSpLocks noChangeShapeType="1"/>
              <a:stCxn id="142" idx="2"/>
              <a:endCxn id="126" idx="0"/>
            </p:cNvCxnSpPr>
            <p:nvPr/>
          </p:nvCxnSpPr>
          <p:spPr bwMode="auto">
            <a:xfrm>
              <a:off x="3339474" y="3365360"/>
              <a:ext cx="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37" name="AutoShape 35"/>
            <p:cNvCxnSpPr>
              <a:cxnSpLocks noChangeShapeType="1"/>
              <a:stCxn id="127" idx="2"/>
              <a:endCxn id="128" idx="0"/>
            </p:cNvCxnSpPr>
            <p:nvPr/>
          </p:nvCxnSpPr>
          <p:spPr bwMode="auto">
            <a:xfrm flipH="1">
              <a:off x="3698250" y="2933560"/>
              <a:ext cx="144463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38" name="AutoShape 36"/>
            <p:cNvCxnSpPr>
              <a:cxnSpLocks noChangeShapeType="1"/>
              <a:stCxn id="127" idx="2"/>
              <a:endCxn id="130" idx="0"/>
            </p:cNvCxnSpPr>
            <p:nvPr/>
          </p:nvCxnSpPr>
          <p:spPr bwMode="auto">
            <a:xfrm>
              <a:off x="3842712" y="2933560"/>
              <a:ext cx="21590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39" name="AutoShape 37"/>
            <p:cNvCxnSpPr>
              <a:cxnSpLocks noChangeShapeType="1"/>
              <a:stCxn id="128" idx="2"/>
              <a:endCxn id="129" idx="0"/>
            </p:cNvCxnSpPr>
            <p:nvPr/>
          </p:nvCxnSpPr>
          <p:spPr bwMode="auto">
            <a:xfrm>
              <a:off x="3698250" y="3365360"/>
              <a:ext cx="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40" name="AutoShape 38"/>
            <p:cNvCxnSpPr>
              <a:cxnSpLocks noChangeShapeType="1"/>
              <a:stCxn id="130" idx="2"/>
              <a:endCxn id="131" idx="0"/>
            </p:cNvCxnSpPr>
            <p:nvPr/>
          </p:nvCxnSpPr>
          <p:spPr bwMode="auto">
            <a:xfrm flipH="1">
              <a:off x="3987175" y="3365360"/>
              <a:ext cx="71438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41" name="AutoShape 39"/>
            <p:cNvCxnSpPr>
              <a:cxnSpLocks noChangeShapeType="1"/>
              <a:stCxn id="130" idx="2"/>
              <a:endCxn id="132" idx="0"/>
            </p:cNvCxnSpPr>
            <p:nvPr/>
          </p:nvCxnSpPr>
          <p:spPr bwMode="auto">
            <a:xfrm>
              <a:off x="4058613" y="3365360"/>
              <a:ext cx="21590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42" name="AutoShape 40"/>
            <p:cNvSpPr>
              <a:spLocks noChangeArrowheads="1"/>
            </p:cNvSpPr>
            <p:nvPr/>
          </p:nvSpPr>
          <p:spPr bwMode="auto">
            <a:xfrm>
              <a:off x="3231524" y="31494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altLang="ja-JP" sz="1600" dirty="0"/>
            </a:p>
          </p:txBody>
        </p:sp>
        <p:cxnSp>
          <p:nvCxnSpPr>
            <p:cNvPr id="143" name="AutoShape 41"/>
            <p:cNvCxnSpPr>
              <a:cxnSpLocks noChangeShapeType="1"/>
              <a:stCxn id="142" idx="0"/>
              <a:endCxn id="123" idx="2"/>
            </p:cNvCxnSpPr>
            <p:nvPr/>
          </p:nvCxnSpPr>
          <p:spPr bwMode="auto">
            <a:xfrm flipV="1">
              <a:off x="3339474" y="2933560"/>
              <a:ext cx="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44" name="AutoShape 42"/>
            <p:cNvSpPr>
              <a:spLocks noChangeArrowheads="1"/>
            </p:cNvSpPr>
            <p:nvPr/>
          </p:nvSpPr>
          <p:spPr bwMode="auto">
            <a:xfrm>
              <a:off x="2871162" y="27176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cxnSp>
          <p:nvCxnSpPr>
            <p:cNvPr id="145" name="AutoShape 43"/>
            <p:cNvCxnSpPr>
              <a:cxnSpLocks noChangeShapeType="1"/>
              <a:stCxn id="144" idx="0"/>
              <a:endCxn id="125" idx="2"/>
            </p:cNvCxnSpPr>
            <p:nvPr/>
          </p:nvCxnSpPr>
          <p:spPr bwMode="auto">
            <a:xfrm flipV="1">
              <a:off x="2979112" y="2501760"/>
              <a:ext cx="576263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</p:grpSp>
      <p:sp>
        <p:nvSpPr>
          <p:cNvPr id="30" name="右矢印 29"/>
          <p:cNvSpPr/>
          <p:nvPr/>
        </p:nvSpPr>
        <p:spPr>
          <a:xfrm>
            <a:off x="3227536" y="2214871"/>
            <a:ext cx="1008112" cy="329488"/>
          </a:xfrm>
          <a:prstGeom prst="rightArrow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68" name="右矢印 167"/>
          <p:cNvSpPr/>
          <p:nvPr/>
        </p:nvSpPr>
        <p:spPr>
          <a:xfrm rot="9818469">
            <a:off x="2189418" y="3466748"/>
            <a:ext cx="2299773" cy="329488"/>
          </a:xfrm>
          <a:prstGeom prst="rightArrow">
            <a:avLst/>
          </a:prstGeom>
          <a:noFill/>
          <a:ln w="19050">
            <a:solidFill>
              <a:schemeClr val="tx1"/>
            </a:solidFill>
          </a:ln>
          <a:effectLst>
            <a:glow>
              <a:schemeClr val="accent1"/>
            </a:glow>
            <a:reflection endPos="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82" name="右矢印 181"/>
          <p:cNvSpPr/>
          <p:nvPr/>
        </p:nvSpPr>
        <p:spPr>
          <a:xfrm>
            <a:off x="2247862" y="5016850"/>
            <a:ext cx="1278293" cy="329488"/>
          </a:xfrm>
          <a:prstGeom prst="rightArrow">
            <a:avLst/>
          </a:prstGeom>
          <a:noFill/>
          <a:ln w="19050">
            <a:solidFill>
              <a:schemeClr val="tx1"/>
            </a:solidFill>
          </a:ln>
          <a:effectLst>
            <a:glow>
              <a:schemeClr val="accent1"/>
            </a:glow>
            <a:reflection endPos="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83" name="右矢印 182"/>
          <p:cNvSpPr/>
          <p:nvPr/>
        </p:nvSpPr>
        <p:spPr>
          <a:xfrm>
            <a:off x="5272697" y="5019195"/>
            <a:ext cx="1278293" cy="329488"/>
          </a:xfrm>
          <a:prstGeom prst="rightArrow">
            <a:avLst/>
          </a:prstGeom>
          <a:noFill/>
          <a:ln w="19050">
            <a:solidFill>
              <a:schemeClr val="tx1"/>
            </a:solidFill>
          </a:ln>
          <a:effectLst>
            <a:glow>
              <a:schemeClr val="accent1"/>
            </a:glow>
            <a:reflection endPos="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3233505" y="1899236"/>
            <a:ext cx="783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Step1</a:t>
            </a:r>
            <a:endParaRPr kumimoji="1" lang="ja-JP" altLang="en-US" dirty="0"/>
          </a:p>
        </p:txBody>
      </p:sp>
      <p:sp>
        <p:nvSpPr>
          <p:cNvPr id="184" name="テキスト ボックス 183"/>
          <p:cNvSpPr txBox="1"/>
          <p:nvPr/>
        </p:nvSpPr>
        <p:spPr>
          <a:xfrm>
            <a:off x="2371842" y="3265558"/>
            <a:ext cx="783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Step2</a:t>
            </a:r>
            <a:endParaRPr kumimoji="1" lang="ja-JP" altLang="en-US" dirty="0"/>
          </a:p>
        </p:txBody>
      </p:sp>
      <p:sp>
        <p:nvSpPr>
          <p:cNvPr id="185" name="テキスト ボックス 184"/>
          <p:cNvSpPr txBox="1"/>
          <p:nvPr/>
        </p:nvSpPr>
        <p:spPr>
          <a:xfrm>
            <a:off x="2442706" y="4669836"/>
            <a:ext cx="783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Step3</a:t>
            </a:r>
            <a:endParaRPr kumimoji="1" lang="ja-JP" altLang="en-US" dirty="0"/>
          </a:p>
        </p:txBody>
      </p:sp>
      <p:sp>
        <p:nvSpPr>
          <p:cNvPr id="186" name="テキスト ボックス 185"/>
          <p:cNvSpPr txBox="1"/>
          <p:nvPr/>
        </p:nvSpPr>
        <p:spPr>
          <a:xfrm>
            <a:off x="5519942" y="4621753"/>
            <a:ext cx="783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Step4</a:t>
            </a:r>
            <a:endParaRPr kumimoji="1" lang="ja-JP" altLang="en-US" dirty="0"/>
          </a:p>
        </p:txBody>
      </p:sp>
      <p:grpSp>
        <p:nvGrpSpPr>
          <p:cNvPr id="34" name="グループ化 33"/>
          <p:cNvGrpSpPr/>
          <p:nvPr/>
        </p:nvGrpSpPr>
        <p:grpSpPr>
          <a:xfrm>
            <a:off x="6876256" y="4077072"/>
            <a:ext cx="1382093" cy="1833381"/>
            <a:chOff x="7006331" y="4354484"/>
            <a:chExt cx="1382093" cy="1833381"/>
          </a:xfrm>
          <a:effectLst>
            <a:glow>
              <a:schemeClr val="accent1"/>
            </a:glow>
            <a:reflection endPos="0" dir="5400000" sy="-100000" algn="bl" rotWithShape="0"/>
          </a:effectLst>
        </p:grpSpPr>
        <p:grpSp>
          <p:nvGrpSpPr>
            <p:cNvPr id="35" name="グループ化 34"/>
            <p:cNvGrpSpPr/>
            <p:nvPr/>
          </p:nvGrpSpPr>
          <p:grpSpPr>
            <a:xfrm>
              <a:off x="7382511" y="4354485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36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37" name="直線コネクタ 36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直線コネクタ 37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直線コネクタ 38"/>
              <p:cNvCxnSpPr/>
              <p:nvPr/>
            </p:nvCxnSpPr>
            <p:spPr>
              <a:xfrm>
                <a:off x="354791" y="548052"/>
                <a:ext cx="162674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直線コネクタ 39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" name="グループ化 40"/>
            <p:cNvGrpSpPr/>
            <p:nvPr/>
          </p:nvGrpSpPr>
          <p:grpSpPr>
            <a:xfrm>
              <a:off x="7986682" y="4354484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42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43" name="直線コネクタ 42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直線コネクタ 43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直線コネクタ 44"/>
              <p:cNvCxnSpPr/>
              <p:nvPr/>
            </p:nvCxnSpPr>
            <p:spPr>
              <a:xfrm>
                <a:off x="354791" y="548052"/>
                <a:ext cx="257696" cy="1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直線コネクタ 45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7" name="正方形/長方形 46"/>
            <p:cNvSpPr/>
            <p:nvPr/>
          </p:nvSpPr>
          <p:spPr>
            <a:xfrm>
              <a:off x="7410523" y="4414297"/>
              <a:ext cx="345926" cy="228310"/>
            </a:xfrm>
            <a:prstGeom prst="rect">
              <a:avLst/>
            </a:prstGeom>
            <a:solidFill>
              <a:srgbClr val="65D7FF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48" name="正方形/長方形 47"/>
            <p:cNvSpPr/>
            <p:nvPr/>
          </p:nvSpPr>
          <p:spPr>
            <a:xfrm>
              <a:off x="8011393" y="4435173"/>
              <a:ext cx="345926" cy="228310"/>
            </a:xfrm>
            <a:prstGeom prst="rect">
              <a:avLst/>
            </a:prstGeom>
            <a:solidFill>
              <a:srgbClr val="65D7FF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grpSp>
          <p:nvGrpSpPr>
            <p:cNvPr id="49" name="グループ化 48"/>
            <p:cNvGrpSpPr/>
            <p:nvPr/>
          </p:nvGrpSpPr>
          <p:grpSpPr>
            <a:xfrm>
              <a:off x="7336102" y="5715483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50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51" name="直線コネクタ 50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直線コネクタ 51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直線コネクタ 52"/>
              <p:cNvCxnSpPr/>
              <p:nvPr/>
            </p:nvCxnSpPr>
            <p:spPr>
              <a:xfrm>
                <a:off x="354791" y="548052"/>
                <a:ext cx="162674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直線コネクタ 53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5" name="グループ化 54"/>
            <p:cNvGrpSpPr/>
            <p:nvPr/>
          </p:nvGrpSpPr>
          <p:grpSpPr>
            <a:xfrm>
              <a:off x="7940273" y="5715482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56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57" name="直線コネクタ 56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直線コネクタ 57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直線コネクタ 58"/>
              <p:cNvCxnSpPr/>
              <p:nvPr/>
            </p:nvCxnSpPr>
            <p:spPr>
              <a:xfrm>
                <a:off x="354791" y="548052"/>
                <a:ext cx="257696" cy="1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直線コネクタ 59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" name="正方形/長方形 60"/>
            <p:cNvSpPr/>
            <p:nvPr/>
          </p:nvSpPr>
          <p:spPr>
            <a:xfrm>
              <a:off x="7364114" y="5840567"/>
              <a:ext cx="345926" cy="114155"/>
            </a:xfrm>
            <a:prstGeom prst="rect">
              <a:avLst/>
            </a:prstGeom>
            <a:solidFill>
              <a:srgbClr val="00B050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62" name="正方形/長方形 61"/>
            <p:cNvSpPr/>
            <p:nvPr/>
          </p:nvSpPr>
          <p:spPr>
            <a:xfrm>
              <a:off x="7964984" y="5829414"/>
              <a:ext cx="345926" cy="135032"/>
            </a:xfrm>
            <a:prstGeom prst="rect">
              <a:avLst/>
            </a:prstGeom>
            <a:solidFill>
              <a:srgbClr val="00B050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grpSp>
          <p:nvGrpSpPr>
            <p:cNvPr id="63" name="グループ化 62"/>
            <p:cNvGrpSpPr/>
            <p:nvPr/>
          </p:nvGrpSpPr>
          <p:grpSpPr>
            <a:xfrm>
              <a:off x="7354499" y="5013177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64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65" name="直線コネクタ 64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直線コネクタ 65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直線コネクタ 66"/>
              <p:cNvCxnSpPr/>
              <p:nvPr/>
            </p:nvCxnSpPr>
            <p:spPr>
              <a:xfrm>
                <a:off x="354791" y="548052"/>
                <a:ext cx="162674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直線コネクタ 67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9" name="グループ化 68"/>
            <p:cNvGrpSpPr/>
            <p:nvPr/>
          </p:nvGrpSpPr>
          <p:grpSpPr>
            <a:xfrm>
              <a:off x="7958670" y="5013176"/>
              <a:ext cx="401742" cy="472382"/>
              <a:chOff x="264438" y="330218"/>
              <a:chExt cx="463904" cy="591496"/>
            </a:xfrm>
            <a:solidFill>
              <a:srgbClr val="FFFFCC"/>
            </a:solidFill>
          </p:grpSpPr>
          <p:sp>
            <p:nvSpPr>
              <p:cNvPr id="70" name="メモ 4"/>
              <p:cNvSpPr/>
              <p:nvPr/>
            </p:nvSpPr>
            <p:spPr>
              <a:xfrm>
                <a:off x="264438" y="330218"/>
                <a:ext cx="463904" cy="591496"/>
              </a:xfrm>
              <a:prstGeom prst="foldedCorner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kumimoji="1" lang="ja-JP" altLang="en-US" sz="11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71" name="直線コネクタ 70"/>
              <p:cNvCxnSpPr/>
              <p:nvPr/>
            </p:nvCxnSpPr>
            <p:spPr>
              <a:xfrm>
                <a:off x="354792" y="685116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直線コネクタ 71"/>
              <p:cNvCxnSpPr/>
              <p:nvPr/>
            </p:nvCxnSpPr>
            <p:spPr>
              <a:xfrm>
                <a:off x="354792" y="443661"/>
                <a:ext cx="257695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直線コネクタ 72"/>
              <p:cNvCxnSpPr/>
              <p:nvPr/>
            </p:nvCxnSpPr>
            <p:spPr>
              <a:xfrm>
                <a:off x="354791" y="548052"/>
                <a:ext cx="257696" cy="1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直線コネクタ 73"/>
              <p:cNvCxnSpPr/>
              <p:nvPr/>
            </p:nvCxnSpPr>
            <p:spPr>
              <a:xfrm>
                <a:off x="354790" y="804395"/>
                <a:ext cx="275817" cy="0"/>
              </a:xfrm>
              <a:prstGeom prst="line">
                <a:avLst/>
              </a:prstGeom>
              <a:grpFill/>
              <a:ln w="1587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5" name="正方形/長方形 74"/>
            <p:cNvSpPr/>
            <p:nvPr/>
          </p:nvSpPr>
          <p:spPr>
            <a:xfrm>
              <a:off x="7382511" y="5072989"/>
              <a:ext cx="345926" cy="176378"/>
            </a:xfrm>
            <a:prstGeom prst="rect">
              <a:avLst/>
            </a:prstGeom>
            <a:solidFill>
              <a:srgbClr val="FF0000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76" name="正方形/長方形 75"/>
            <p:cNvSpPr/>
            <p:nvPr/>
          </p:nvSpPr>
          <p:spPr>
            <a:xfrm>
              <a:off x="7983381" y="5093865"/>
              <a:ext cx="345926" cy="155502"/>
            </a:xfrm>
            <a:prstGeom prst="rect">
              <a:avLst/>
            </a:prstGeom>
            <a:solidFill>
              <a:srgbClr val="FF0000">
                <a:alpha val="69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87" name="円/楕円 186"/>
            <p:cNvSpPr/>
            <p:nvPr/>
          </p:nvSpPr>
          <p:spPr>
            <a:xfrm>
              <a:off x="7006331" y="4485403"/>
              <a:ext cx="252000" cy="2520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1400" smtClean="0">
                  <a:solidFill>
                    <a:schemeClr val="tx1"/>
                  </a:solidFill>
                </a:rPr>
                <a:t>1</a:t>
              </a:r>
              <a:endParaRPr kumimoji="1" lang="ja-JP" altLang="en-US" sz="1400">
                <a:solidFill>
                  <a:schemeClr val="tx1"/>
                </a:solidFill>
              </a:endParaRPr>
            </a:p>
          </p:txBody>
        </p:sp>
        <p:sp>
          <p:nvSpPr>
            <p:cNvPr id="188" name="円/楕円 187"/>
            <p:cNvSpPr/>
            <p:nvPr/>
          </p:nvSpPr>
          <p:spPr>
            <a:xfrm>
              <a:off x="7006331" y="5157304"/>
              <a:ext cx="252000" cy="2520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1400" smtClean="0">
                  <a:solidFill>
                    <a:schemeClr val="tx1"/>
                  </a:solidFill>
                </a:rPr>
                <a:t>2</a:t>
              </a:r>
              <a:endParaRPr kumimoji="1" lang="ja-JP" altLang="en-US" sz="1400">
                <a:solidFill>
                  <a:schemeClr val="tx1"/>
                </a:solidFill>
              </a:endParaRPr>
            </a:p>
          </p:txBody>
        </p:sp>
        <p:sp>
          <p:nvSpPr>
            <p:cNvPr id="189" name="円/楕円 188"/>
            <p:cNvSpPr/>
            <p:nvPr/>
          </p:nvSpPr>
          <p:spPr>
            <a:xfrm>
              <a:off x="7006331" y="5838446"/>
              <a:ext cx="252000" cy="2520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ja-JP" sz="1400">
                  <a:solidFill>
                    <a:schemeClr val="tx1"/>
                  </a:solidFill>
                </a:rPr>
                <a:t>3</a:t>
              </a:r>
              <a:endParaRPr kumimoji="1" lang="ja-JP" altLang="en-US" sz="1400">
                <a:solidFill>
                  <a:schemeClr val="tx1"/>
                </a:solidFill>
              </a:endParaRPr>
            </a:p>
          </p:txBody>
        </p:sp>
      </p:grpSp>
      <p:grpSp>
        <p:nvGrpSpPr>
          <p:cNvPr id="169" name="グループ化 168"/>
          <p:cNvGrpSpPr/>
          <p:nvPr/>
        </p:nvGrpSpPr>
        <p:grpSpPr>
          <a:xfrm>
            <a:off x="6228233" y="1827506"/>
            <a:ext cx="1008063" cy="978423"/>
            <a:chOff x="2871162" y="2285860"/>
            <a:chExt cx="1511301" cy="1511300"/>
          </a:xfrm>
        </p:grpSpPr>
        <p:sp>
          <p:nvSpPr>
            <p:cNvPr id="170" name="AutoShape 21"/>
            <p:cNvSpPr>
              <a:spLocks noChangeArrowheads="1"/>
            </p:cNvSpPr>
            <p:nvPr/>
          </p:nvSpPr>
          <p:spPr bwMode="auto">
            <a:xfrm>
              <a:off x="3231524" y="27176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171" name="Oval 22"/>
            <p:cNvSpPr>
              <a:spLocks noChangeArrowheads="1"/>
            </p:cNvSpPr>
            <p:nvPr/>
          </p:nvSpPr>
          <p:spPr bwMode="auto">
            <a:xfrm>
              <a:off x="2871162" y="3149460"/>
              <a:ext cx="215900" cy="21590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172" name="AutoShape 23"/>
            <p:cNvSpPr>
              <a:spLocks noChangeArrowheads="1"/>
            </p:cNvSpPr>
            <p:nvPr/>
          </p:nvSpPr>
          <p:spPr bwMode="auto">
            <a:xfrm>
              <a:off x="3447425" y="22858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ja-JP" altLang="ja-JP" sz="1600"/>
            </a:p>
          </p:txBody>
        </p:sp>
        <p:sp>
          <p:nvSpPr>
            <p:cNvPr id="173" name="Oval 24"/>
            <p:cNvSpPr>
              <a:spLocks noChangeArrowheads="1"/>
            </p:cNvSpPr>
            <p:nvPr/>
          </p:nvSpPr>
          <p:spPr bwMode="auto">
            <a:xfrm>
              <a:off x="3231524" y="3581260"/>
              <a:ext cx="215900" cy="21590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altLang="ja-JP" sz="1600" dirty="0"/>
            </a:p>
          </p:txBody>
        </p:sp>
        <p:sp>
          <p:nvSpPr>
            <p:cNvPr id="174" name="AutoShape 25"/>
            <p:cNvSpPr>
              <a:spLocks noChangeArrowheads="1"/>
            </p:cNvSpPr>
            <p:nvPr/>
          </p:nvSpPr>
          <p:spPr bwMode="auto">
            <a:xfrm>
              <a:off x="3734762" y="27176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175" name="AutoShape 26"/>
            <p:cNvSpPr>
              <a:spLocks noChangeArrowheads="1"/>
            </p:cNvSpPr>
            <p:nvPr/>
          </p:nvSpPr>
          <p:spPr bwMode="auto">
            <a:xfrm>
              <a:off x="3590300" y="31494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ja-JP" altLang="ja-JP" sz="1600"/>
            </a:p>
          </p:txBody>
        </p:sp>
        <p:sp>
          <p:nvSpPr>
            <p:cNvPr id="176" name="Oval 27"/>
            <p:cNvSpPr>
              <a:spLocks noChangeArrowheads="1"/>
            </p:cNvSpPr>
            <p:nvPr/>
          </p:nvSpPr>
          <p:spPr bwMode="auto">
            <a:xfrm>
              <a:off x="3590300" y="3581260"/>
              <a:ext cx="215900" cy="21590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ja-JP" altLang="ja-JP" sz="1600"/>
            </a:p>
          </p:txBody>
        </p:sp>
        <p:sp>
          <p:nvSpPr>
            <p:cNvPr id="177" name="AutoShape 28"/>
            <p:cNvSpPr>
              <a:spLocks noChangeArrowheads="1"/>
            </p:cNvSpPr>
            <p:nvPr/>
          </p:nvSpPr>
          <p:spPr bwMode="auto">
            <a:xfrm>
              <a:off x="3950663" y="31494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altLang="ja-JP" sz="1600" dirty="0"/>
            </a:p>
          </p:txBody>
        </p:sp>
        <p:sp>
          <p:nvSpPr>
            <p:cNvPr id="178" name="Oval 29"/>
            <p:cNvSpPr>
              <a:spLocks noChangeArrowheads="1"/>
            </p:cNvSpPr>
            <p:nvPr/>
          </p:nvSpPr>
          <p:spPr bwMode="auto">
            <a:xfrm>
              <a:off x="3879225" y="3581260"/>
              <a:ext cx="215900" cy="21590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altLang="ja-JP" sz="1600" dirty="0"/>
            </a:p>
          </p:txBody>
        </p:sp>
        <p:sp>
          <p:nvSpPr>
            <p:cNvPr id="179" name="Oval 30"/>
            <p:cNvSpPr>
              <a:spLocks noChangeArrowheads="1"/>
            </p:cNvSpPr>
            <p:nvPr/>
          </p:nvSpPr>
          <p:spPr bwMode="auto">
            <a:xfrm>
              <a:off x="4166563" y="3581260"/>
              <a:ext cx="215900" cy="215900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altLang="ja-JP" sz="1600" dirty="0"/>
            </a:p>
          </p:txBody>
        </p:sp>
        <p:cxnSp>
          <p:nvCxnSpPr>
            <p:cNvPr id="180" name="AutoShape 31"/>
            <p:cNvCxnSpPr>
              <a:cxnSpLocks noChangeShapeType="1"/>
              <a:stCxn id="199" idx="2"/>
              <a:endCxn id="171" idx="0"/>
            </p:cNvCxnSpPr>
            <p:nvPr/>
          </p:nvCxnSpPr>
          <p:spPr bwMode="auto">
            <a:xfrm>
              <a:off x="2979112" y="2933560"/>
              <a:ext cx="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81" name="AutoShape 32"/>
            <p:cNvCxnSpPr>
              <a:cxnSpLocks noChangeShapeType="1"/>
              <a:stCxn id="172" idx="2"/>
              <a:endCxn id="170" idx="0"/>
            </p:cNvCxnSpPr>
            <p:nvPr/>
          </p:nvCxnSpPr>
          <p:spPr bwMode="auto">
            <a:xfrm flipH="1">
              <a:off x="3339474" y="2501760"/>
              <a:ext cx="21590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90" name="AutoShape 33"/>
            <p:cNvCxnSpPr>
              <a:cxnSpLocks noChangeShapeType="1"/>
              <a:stCxn id="172" idx="2"/>
              <a:endCxn id="174" idx="0"/>
            </p:cNvCxnSpPr>
            <p:nvPr/>
          </p:nvCxnSpPr>
          <p:spPr bwMode="auto">
            <a:xfrm>
              <a:off x="3555375" y="2501760"/>
              <a:ext cx="287338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91" name="AutoShape 34"/>
            <p:cNvCxnSpPr>
              <a:cxnSpLocks noChangeShapeType="1"/>
              <a:stCxn id="197" idx="2"/>
              <a:endCxn id="173" idx="0"/>
            </p:cNvCxnSpPr>
            <p:nvPr/>
          </p:nvCxnSpPr>
          <p:spPr bwMode="auto">
            <a:xfrm>
              <a:off x="3339474" y="3365360"/>
              <a:ext cx="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92" name="AutoShape 35"/>
            <p:cNvCxnSpPr>
              <a:cxnSpLocks noChangeShapeType="1"/>
              <a:stCxn id="174" idx="2"/>
              <a:endCxn id="175" idx="0"/>
            </p:cNvCxnSpPr>
            <p:nvPr/>
          </p:nvCxnSpPr>
          <p:spPr bwMode="auto">
            <a:xfrm flipH="1">
              <a:off x="3698250" y="2933560"/>
              <a:ext cx="144463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93" name="AutoShape 36"/>
            <p:cNvCxnSpPr>
              <a:cxnSpLocks noChangeShapeType="1"/>
              <a:stCxn id="174" idx="2"/>
              <a:endCxn id="177" idx="0"/>
            </p:cNvCxnSpPr>
            <p:nvPr/>
          </p:nvCxnSpPr>
          <p:spPr bwMode="auto">
            <a:xfrm>
              <a:off x="3842712" y="2933560"/>
              <a:ext cx="21590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94" name="AutoShape 37"/>
            <p:cNvCxnSpPr>
              <a:cxnSpLocks noChangeShapeType="1"/>
              <a:stCxn id="175" idx="2"/>
              <a:endCxn id="176" idx="0"/>
            </p:cNvCxnSpPr>
            <p:nvPr/>
          </p:nvCxnSpPr>
          <p:spPr bwMode="auto">
            <a:xfrm>
              <a:off x="3698250" y="3365360"/>
              <a:ext cx="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95" name="AutoShape 38"/>
            <p:cNvCxnSpPr>
              <a:cxnSpLocks noChangeShapeType="1"/>
              <a:stCxn id="177" idx="2"/>
              <a:endCxn id="178" idx="0"/>
            </p:cNvCxnSpPr>
            <p:nvPr/>
          </p:nvCxnSpPr>
          <p:spPr bwMode="auto">
            <a:xfrm flipH="1">
              <a:off x="3987175" y="3365360"/>
              <a:ext cx="71438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96" name="AutoShape 39"/>
            <p:cNvCxnSpPr>
              <a:cxnSpLocks noChangeShapeType="1"/>
              <a:stCxn id="177" idx="2"/>
              <a:endCxn id="179" idx="0"/>
            </p:cNvCxnSpPr>
            <p:nvPr/>
          </p:nvCxnSpPr>
          <p:spPr bwMode="auto">
            <a:xfrm>
              <a:off x="4058613" y="3365360"/>
              <a:ext cx="21590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97" name="AutoShape 40"/>
            <p:cNvSpPr>
              <a:spLocks noChangeArrowheads="1"/>
            </p:cNvSpPr>
            <p:nvPr/>
          </p:nvSpPr>
          <p:spPr bwMode="auto">
            <a:xfrm>
              <a:off x="3231524" y="31494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altLang="ja-JP" sz="1600" dirty="0"/>
            </a:p>
          </p:txBody>
        </p:sp>
        <p:cxnSp>
          <p:nvCxnSpPr>
            <p:cNvPr id="198" name="AutoShape 41"/>
            <p:cNvCxnSpPr>
              <a:cxnSpLocks noChangeShapeType="1"/>
              <a:stCxn id="197" idx="0"/>
              <a:endCxn id="170" idx="2"/>
            </p:cNvCxnSpPr>
            <p:nvPr/>
          </p:nvCxnSpPr>
          <p:spPr bwMode="auto">
            <a:xfrm flipV="1">
              <a:off x="3339474" y="2933560"/>
              <a:ext cx="0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99" name="AutoShape 42"/>
            <p:cNvSpPr>
              <a:spLocks noChangeArrowheads="1"/>
            </p:cNvSpPr>
            <p:nvPr/>
          </p:nvSpPr>
          <p:spPr bwMode="auto">
            <a:xfrm>
              <a:off x="2871162" y="2717660"/>
              <a:ext cx="215900" cy="215900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defPPr>
                <a:defRPr lang="ja-JP"/>
              </a:defPPr>
              <a:lvl1pPr marL="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cxnSp>
          <p:nvCxnSpPr>
            <p:cNvPr id="200" name="AutoShape 43"/>
            <p:cNvCxnSpPr>
              <a:cxnSpLocks noChangeShapeType="1"/>
              <a:stCxn id="199" idx="0"/>
              <a:endCxn id="172" idx="2"/>
            </p:cNvCxnSpPr>
            <p:nvPr/>
          </p:nvCxnSpPr>
          <p:spPr bwMode="auto">
            <a:xfrm flipV="1">
              <a:off x="2979112" y="2501760"/>
              <a:ext cx="576263" cy="215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</p:grpSp>
      <p:sp>
        <p:nvSpPr>
          <p:cNvPr id="29" name="テキスト ボックス 28"/>
          <p:cNvSpPr txBox="1"/>
          <p:nvPr/>
        </p:nvSpPr>
        <p:spPr>
          <a:xfrm>
            <a:off x="175823" y="2736041"/>
            <a:ext cx="2861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Input : Similar methods</a:t>
            </a:r>
            <a:endParaRPr kumimoji="1" lang="ja-JP" altLang="en-US" dirty="0"/>
          </a:p>
        </p:txBody>
      </p:sp>
      <p:sp>
        <p:nvSpPr>
          <p:cNvPr id="201" name="テキスト ボックス 200"/>
          <p:cNvSpPr txBox="1"/>
          <p:nvPr/>
        </p:nvSpPr>
        <p:spPr>
          <a:xfrm>
            <a:off x="4530008" y="2888441"/>
            <a:ext cx="3351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ASTs of the similar methods </a:t>
            </a:r>
            <a:endParaRPr kumimoji="1" lang="ja-JP" altLang="en-US" dirty="0"/>
          </a:p>
        </p:txBody>
      </p:sp>
      <p:sp>
        <p:nvSpPr>
          <p:cNvPr id="202" name="テキスト ボックス 201"/>
          <p:cNvSpPr txBox="1"/>
          <p:nvPr/>
        </p:nvSpPr>
        <p:spPr>
          <a:xfrm>
            <a:off x="-48152" y="5329015"/>
            <a:ext cx="2441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/>
              <a:t>Syntactic differences</a:t>
            </a:r>
            <a:endParaRPr kumimoji="1" lang="ja-JP" altLang="en-US" dirty="0"/>
          </a:p>
        </p:txBody>
      </p:sp>
      <p:sp>
        <p:nvSpPr>
          <p:cNvPr id="203" name="テキスト ボックス 202"/>
          <p:cNvSpPr txBox="1"/>
          <p:nvPr/>
        </p:nvSpPr>
        <p:spPr>
          <a:xfrm>
            <a:off x="3402817" y="5915740"/>
            <a:ext cx="18564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/>
              <a:t>EM candidates</a:t>
            </a:r>
            <a:endParaRPr kumimoji="1" lang="ja-JP" altLang="en-US" dirty="0"/>
          </a:p>
        </p:txBody>
      </p:sp>
      <p:sp>
        <p:nvSpPr>
          <p:cNvPr id="204" name="テキスト ボックス 203"/>
          <p:cNvSpPr txBox="1"/>
          <p:nvPr/>
        </p:nvSpPr>
        <p:spPr>
          <a:xfrm>
            <a:off x="6012220" y="5797869"/>
            <a:ext cx="33449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Output :</a:t>
            </a:r>
          </a:p>
          <a:p>
            <a:r>
              <a:rPr lang="en-US" altLang="ja-JP" dirty="0"/>
              <a:t> </a:t>
            </a:r>
            <a:r>
              <a:rPr kumimoji="1" lang="en-US" altLang="ja-JP" dirty="0" smtClean="0"/>
              <a:t> </a:t>
            </a:r>
            <a:r>
              <a:rPr lang="en-US" altLang="ja-JP" dirty="0" smtClean="0"/>
              <a:t>Ranking of  </a:t>
            </a:r>
            <a:r>
              <a:rPr kumimoji="1" lang="en-US" altLang="ja-JP" dirty="0" smtClean="0"/>
              <a:t>EM candidates</a:t>
            </a:r>
            <a:endParaRPr kumimoji="1" lang="ja-JP" altLang="en-US" dirty="0"/>
          </a:p>
        </p:txBody>
      </p:sp>
      <p:sp>
        <p:nvSpPr>
          <p:cNvPr id="205" name="正方形/長方形 204"/>
          <p:cNvSpPr/>
          <p:nvPr/>
        </p:nvSpPr>
        <p:spPr>
          <a:xfrm>
            <a:off x="-12672" y="1598956"/>
            <a:ext cx="8617120" cy="2464288"/>
          </a:xfrm>
          <a:prstGeom prst="rect">
            <a:avLst/>
          </a:prstGeom>
          <a:solidFill>
            <a:schemeClr val="bg1">
              <a:alpha val="78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07" name="正方形/長方形 206"/>
          <p:cNvSpPr/>
          <p:nvPr/>
        </p:nvSpPr>
        <p:spPr>
          <a:xfrm>
            <a:off x="64552" y="4034360"/>
            <a:ext cx="3461604" cy="2250712"/>
          </a:xfrm>
          <a:prstGeom prst="rect">
            <a:avLst/>
          </a:prstGeom>
          <a:solidFill>
            <a:schemeClr val="bg1">
              <a:alpha val="78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06" name="テキスト ボックス 205"/>
          <p:cNvSpPr txBox="1"/>
          <p:nvPr/>
        </p:nvSpPr>
        <p:spPr>
          <a:xfrm>
            <a:off x="791792" y="2443462"/>
            <a:ext cx="5303437" cy="936104"/>
          </a:xfrm>
          <a:prstGeom prst="rect">
            <a:avLst/>
          </a:prstGeom>
          <a:solidFill>
            <a:srgbClr val="FFFF99"/>
          </a:solidFill>
          <a:ln w="3492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kumimoji="1" lang="en-US" altLang="ja-JP" sz="2400" dirty="0" smtClean="0"/>
              <a:t>Rank EM candidates based </a:t>
            </a:r>
            <a:r>
              <a:rPr kumimoji="1" lang="en-US" altLang="ja-JP" sz="2400" smtClean="0"/>
              <a:t>on slice-based </a:t>
            </a:r>
            <a:r>
              <a:rPr kumimoji="1" lang="en-US" altLang="ja-JP" sz="2400" dirty="0" smtClean="0"/>
              <a:t>cohesion metrics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744463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2875" y="274638"/>
            <a:ext cx="8893621" cy="1143000"/>
          </a:xfrm>
        </p:spPr>
        <p:txBody>
          <a:bodyPr/>
          <a:lstStyle/>
          <a:p>
            <a:r>
              <a:rPr lang="en-US" altLang="ja-JP" sz="4200" dirty="0" smtClean="0"/>
              <a:t>Slice-Based </a:t>
            </a:r>
            <a:r>
              <a:rPr lang="en-US" altLang="ja-JP" sz="4200" smtClean="0"/>
              <a:t>Cohesion Metrics (1/2)</a:t>
            </a:r>
            <a:endParaRPr kumimoji="1" lang="ja-JP" altLang="en-US" sz="4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r>
              <a:rPr lang="en-US" altLang="ja-JP" dirty="0"/>
              <a:t>S</a:t>
            </a:r>
            <a:r>
              <a:rPr lang="en-US" altLang="ja-JP" dirty="0" smtClean="0"/>
              <a:t>lice-based </a:t>
            </a:r>
            <a:r>
              <a:rPr lang="en-US" altLang="ja-JP" dirty="0"/>
              <a:t>cohesion </a:t>
            </a:r>
            <a:r>
              <a:rPr lang="en-US" altLang="ja-JP" dirty="0" smtClean="0"/>
              <a:t>metrics [2].</a:t>
            </a:r>
            <a:r>
              <a:rPr lang="en-US" altLang="ja-JP" sz="2400" dirty="0" smtClean="0"/>
              <a:t> </a:t>
            </a:r>
          </a:p>
          <a:p>
            <a:pPr lvl="1"/>
            <a:r>
              <a:rPr lang="en-US" altLang="ja-JP" dirty="0" smtClean="0"/>
              <a:t>Tightness</a:t>
            </a:r>
            <a:r>
              <a:rPr lang="en-US" altLang="ja-JP" dirty="0"/>
              <a:t>, Coverage, </a:t>
            </a:r>
            <a:r>
              <a:rPr lang="en-US" altLang="ja-JP" dirty="0" smtClean="0"/>
              <a:t>Overlap</a:t>
            </a:r>
          </a:p>
          <a:p>
            <a:pPr lvl="1"/>
            <a:endParaRPr lang="en-US" altLang="ja-JP" dirty="0"/>
          </a:p>
          <a:p>
            <a:r>
              <a:rPr lang="en-US" altLang="ja-JP" dirty="0" smtClean="0"/>
              <a:t>We modify these metrics </a:t>
            </a:r>
            <a:r>
              <a:rPr lang="en-US" altLang="ja-JP" dirty="0"/>
              <a:t>for a method that has no output variable.</a:t>
            </a:r>
          </a:p>
          <a:p>
            <a:pPr lvl="1"/>
            <a:r>
              <a:rPr lang="en-US" altLang="ja-JP" dirty="0" smtClean="0"/>
              <a:t>Argument variables can be slicing criteria.</a:t>
            </a:r>
          </a:p>
          <a:p>
            <a:pPr lvl="1"/>
            <a:r>
              <a:rPr lang="en-US" altLang="ja-JP" dirty="0" err="1" smtClean="0"/>
              <a:t>FTightness</a:t>
            </a:r>
            <a:r>
              <a:rPr lang="en-US" altLang="ja-JP" dirty="0"/>
              <a:t>, </a:t>
            </a:r>
            <a:r>
              <a:rPr lang="en-US" altLang="ja-JP" dirty="0" err="1" smtClean="0"/>
              <a:t>FCoverage</a:t>
            </a:r>
            <a:r>
              <a:rPr lang="en-US" altLang="ja-JP" dirty="0"/>
              <a:t>, </a:t>
            </a:r>
            <a:r>
              <a:rPr lang="en-US" altLang="ja-JP" dirty="0" err="1" smtClean="0"/>
              <a:t>FOverlap</a:t>
            </a:r>
            <a:endParaRPr lang="en-US" altLang="ja-JP" dirty="0"/>
          </a:p>
          <a:p>
            <a:pPr lvl="1"/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18</a:t>
            </a:fld>
            <a:endParaRPr lang="en-US" altLang="ja-JP"/>
          </a:p>
        </p:txBody>
      </p:sp>
      <p:sp>
        <p:nvSpPr>
          <p:cNvPr id="6" name="正方形/長方形 5"/>
          <p:cNvSpPr/>
          <p:nvPr/>
        </p:nvSpPr>
        <p:spPr>
          <a:xfrm>
            <a:off x="1979712" y="6165304"/>
            <a:ext cx="61206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mtClean="0">
                <a:solidFill>
                  <a:schemeClr val="bg1">
                    <a:lumMod val="50000"/>
                  </a:schemeClr>
                </a:solidFill>
              </a:rPr>
              <a:t>[2] </a:t>
            </a:r>
            <a:r>
              <a:rPr lang="en-US" altLang="ja-JP">
                <a:solidFill>
                  <a:schemeClr val="bg1">
                    <a:lumMod val="50000"/>
                  </a:schemeClr>
                </a:solidFill>
              </a:rPr>
              <a:t>Weiser: Program slicing, </a:t>
            </a:r>
            <a:r>
              <a:rPr lang="en-US" altLang="ja-JP" smtClean="0">
                <a:solidFill>
                  <a:schemeClr val="bg1">
                    <a:lumMod val="50000"/>
                  </a:schemeClr>
                </a:solidFill>
              </a:rPr>
              <a:t>Proc</a:t>
            </a:r>
            <a:r>
              <a:rPr lang="en-US" altLang="ja-JP">
                <a:solidFill>
                  <a:schemeClr val="bg1">
                    <a:lumMod val="50000"/>
                  </a:schemeClr>
                </a:solidFill>
              </a:rPr>
              <a:t>. of ICSE1981</a:t>
            </a:r>
          </a:p>
        </p:txBody>
      </p:sp>
    </p:spTree>
    <p:extLst>
      <p:ext uri="{BB962C8B-B14F-4D97-AF65-F5344CB8AC3E}">
        <p14:creationId xmlns:p14="http://schemas.microsoft.com/office/powerpoint/2010/main" val="231887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8488" cy="1143000"/>
          </a:xfrm>
        </p:spPr>
        <p:txBody>
          <a:bodyPr/>
          <a:lstStyle/>
          <a:p>
            <a:r>
              <a:rPr lang="en-US" altLang="ja-JP" dirty="0"/>
              <a:t>Addressing code clone problem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</a:t>
            </a:fld>
            <a:endParaRPr lang="en-US" altLang="ja-JP"/>
          </a:p>
        </p:txBody>
      </p:sp>
      <p:sp>
        <p:nvSpPr>
          <p:cNvPr id="5" name="六角形 4"/>
          <p:cNvSpPr/>
          <p:nvPr/>
        </p:nvSpPr>
        <p:spPr>
          <a:xfrm>
            <a:off x="3176104" y="1607096"/>
            <a:ext cx="2780680" cy="864096"/>
          </a:xfrm>
          <a:prstGeom prst="hexagon">
            <a:avLst/>
          </a:prstGeom>
          <a:solidFill>
            <a:srgbClr val="FF9999"/>
          </a:solidFill>
          <a:ln w="19050"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4000" smtClean="0">
                <a:solidFill>
                  <a:schemeClr val="tx1"/>
                </a:solidFill>
              </a:rPr>
              <a:t>Remove</a:t>
            </a:r>
            <a:endParaRPr kumimoji="1" lang="ja-JP" altLang="en-US" sz="4000" dirty="0">
              <a:solidFill>
                <a:schemeClr val="tx1"/>
              </a:solidFill>
            </a:endParaRPr>
          </a:p>
        </p:txBody>
      </p:sp>
      <p:sp>
        <p:nvSpPr>
          <p:cNvPr id="6" name="六角形 5"/>
          <p:cNvSpPr/>
          <p:nvPr/>
        </p:nvSpPr>
        <p:spPr>
          <a:xfrm>
            <a:off x="24160" y="5206280"/>
            <a:ext cx="2780680" cy="864096"/>
          </a:xfrm>
          <a:prstGeom prst="hexagon">
            <a:avLst/>
          </a:prstGeom>
          <a:solidFill>
            <a:srgbClr val="CCECFF"/>
          </a:solidFill>
          <a:ln w="19050"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4000" smtClean="0">
                <a:solidFill>
                  <a:schemeClr val="tx1"/>
                </a:solidFill>
              </a:rPr>
              <a:t>Manage</a:t>
            </a:r>
            <a:endParaRPr kumimoji="1" lang="ja-JP" altLang="en-US" sz="4000">
              <a:solidFill>
                <a:schemeClr val="tx1"/>
              </a:solidFill>
            </a:endParaRPr>
          </a:p>
        </p:txBody>
      </p:sp>
      <p:sp>
        <p:nvSpPr>
          <p:cNvPr id="7" name="六角形 6"/>
          <p:cNvSpPr/>
          <p:nvPr/>
        </p:nvSpPr>
        <p:spPr>
          <a:xfrm>
            <a:off x="6341361" y="5206280"/>
            <a:ext cx="2780680" cy="864096"/>
          </a:xfrm>
          <a:prstGeom prst="hexagon">
            <a:avLst/>
          </a:prstGeom>
          <a:solidFill>
            <a:srgbClr val="FFFF66"/>
          </a:solidFill>
          <a:ln w="19050"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4000" smtClean="0">
                <a:solidFill>
                  <a:schemeClr val="tx1"/>
                </a:solidFill>
              </a:rPr>
              <a:t>Ignore</a:t>
            </a:r>
            <a:endParaRPr kumimoji="1" lang="ja-JP" altLang="en-US" sz="4000">
              <a:solidFill>
                <a:schemeClr val="tx1"/>
              </a:solidFill>
            </a:endParaRPr>
          </a:p>
        </p:txBody>
      </p:sp>
      <p:grpSp>
        <p:nvGrpSpPr>
          <p:cNvPr id="26" name="グループ化 25"/>
          <p:cNvGrpSpPr/>
          <p:nvPr/>
        </p:nvGrpSpPr>
        <p:grpSpPr>
          <a:xfrm>
            <a:off x="2711829" y="3301655"/>
            <a:ext cx="3709230" cy="1831500"/>
            <a:chOff x="2701950" y="3122616"/>
            <a:chExt cx="3709230" cy="1831500"/>
          </a:xfrm>
        </p:grpSpPr>
        <p:sp>
          <p:nvSpPr>
            <p:cNvPr id="11" name="円/楕円 10"/>
            <p:cNvSpPr/>
            <p:nvPr/>
          </p:nvSpPr>
          <p:spPr>
            <a:xfrm>
              <a:off x="2804840" y="3122616"/>
              <a:ext cx="3503450" cy="1831500"/>
            </a:xfrm>
            <a:prstGeom prst="ellipse">
              <a:avLst/>
            </a:prstGeom>
            <a:solidFill>
              <a:srgbClr val="FFFF99">
                <a:alpha val="78000"/>
              </a:srgb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grpSp>
          <p:nvGrpSpPr>
            <p:cNvPr id="12" name="グループ化 11"/>
            <p:cNvGrpSpPr/>
            <p:nvPr/>
          </p:nvGrpSpPr>
          <p:grpSpPr>
            <a:xfrm>
              <a:off x="2701950" y="3329646"/>
              <a:ext cx="3709230" cy="1417441"/>
              <a:chOff x="2678975" y="3322377"/>
              <a:chExt cx="3709230" cy="1417441"/>
            </a:xfrm>
          </p:grpSpPr>
          <p:sp>
            <p:nvSpPr>
              <p:cNvPr id="10" name="テキスト ボックス 9"/>
              <p:cNvSpPr txBox="1"/>
              <p:nvPr/>
            </p:nvSpPr>
            <p:spPr>
              <a:xfrm>
                <a:off x="2678975" y="3970377"/>
                <a:ext cx="3709230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ja-JP" sz="4400" u="sng" smtClean="0"/>
                  <a:t>Code </a:t>
                </a:r>
                <a:r>
                  <a:rPr kumimoji="1" lang="en-US" altLang="ja-JP" sz="4400" u="sng" smtClean="0"/>
                  <a:t>Clone</a:t>
                </a:r>
                <a:endParaRPr kumimoji="1" lang="ja-JP" altLang="en-US" sz="4400" u="sng"/>
              </a:p>
            </p:txBody>
          </p:sp>
          <p:pic>
            <p:nvPicPr>
              <p:cNvPr id="4100" name="Picture 4" descr="http://iwsc2012.ist.osaka-u.ac.jp/style/images/sheeps.png"/>
              <p:cNvPicPr>
                <a:picLocks noChangeAspect="1" noChangeArrowheads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-27"/>
              <a:stretch/>
            </p:blipFill>
            <p:spPr bwMode="auto">
              <a:xfrm>
                <a:off x="3894634" y="3323854"/>
                <a:ext cx="648072" cy="648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4" name="Picture 4" descr="http://iwsc2012.ist.osaka-u.ac.jp/style/images/sheeps.png"/>
              <p:cNvPicPr>
                <a:picLocks noChangeAspect="1" noChangeArrowheads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-27"/>
              <a:stretch/>
            </p:blipFill>
            <p:spPr bwMode="auto">
              <a:xfrm>
                <a:off x="4542706" y="3322377"/>
                <a:ext cx="648072" cy="648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sp>
        <p:nvSpPr>
          <p:cNvPr id="3" name="斜め縞 2"/>
          <p:cNvSpPr/>
          <p:nvPr/>
        </p:nvSpPr>
        <p:spPr>
          <a:xfrm rot="10800000">
            <a:off x="251520" y="2039144"/>
            <a:ext cx="2839176" cy="2911018"/>
          </a:xfrm>
          <a:prstGeom prst="diagStripe">
            <a:avLst>
              <a:gd name="adj" fmla="val 87765"/>
            </a:avLst>
          </a:prstGeom>
          <a:solidFill>
            <a:srgbClr val="66FF33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9" name="斜め縞 18"/>
          <p:cNvSpPr/>
          <p:nvPr/>
        </p:nvSpPr>
        <p:spPr>
          <a:xfrm rot="2777804">
            <a:off x="3400503" y="4809477"/>
            <a:ext cx="2400250" cy="2521796"/>
          </a:xfrm>
          <a:prstGeom prst="diagStripe">
            <a:avLst>
              <a:gd name="adj" fmla="val 88188"/>
            </a:avLst>
          </a:prstGeom>
          <a:solidFill>
            <a:srgbClr val="66FF33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2" name="斜め縞 21"/>
          <p:cNvSpPr/>
          <p:nvPr/>
        </p:nvSpPr>
        <p:spPr>
          <a:xfrm rot="16200000">
            <a:off x="6102128" y="2057104"/>
            <a:ext cx="2875097" cy="2911018"/>
          </a:xfrm>
          <a:prstGeom prst="diagStripe">
            <a:avLst>
              <a:gd name="adj" fmla="val 87765"/>
            </a:avLst>
          </a:prstGeom>
          <a:solidFill>
            <a:srgbClr val="66FF33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079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オブジェクト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4934844"/>
              </p:ext>
            </p:extLst>
          </p:nvPr>
        </p:nvGraphicFramePr>
        <p:xfrm>
          <a:off x="323528" y="1740670"/>
          <a:ext cx="6145212" cy="1184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0" name="数式" r:id="rId4" imgW="2438280" imgH="469800" progId="Equation.3">
                  <p:embed/>
                </p:oleObj>
              </mc:Choice>
              <mc:Fallback>
                <p:oleObj name="数式" r:id="rId4" imgW="2438280" imgH="469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740670"/>
                        <a:ext cx="6145212" cy="1184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角丸四角形吹き出し 37"/>
          <p:cNvSpPr/>
          <p:nvPr/>
        </p:nvSpPr>
        <p:spPr>
          <a:xfrm>
            <a:off x="3728789" y="2064560"/>
            <a:ext cx="3363491" cy="657959"/>
          </a:xfrm>
          <a:prstGeom prst="wedgeRoundRectCallout">
            <a:avLst>
              <a:gd name="adj1" fmla="val 870"/>
              <a:gd name="adj2" fmla="val 105092"/>
              <a:gd name="adj3" fmla="val 16667"/>
            </a:avLst>
          </a:prstGeom>
          <a:solidFill>
            <a:srgbClr val="CCFF99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Intersection of all </a:t>
            </a:r>
            <a:r>
              <a:rPr kumimoji="1" lang="en-US" altLang="ja-JP" smtClean="0">
                <a:solidFill>
                  <a:schemeClr val="tx1"/>
                </a:solidFill>
              </a:rPr>
              <a:t>of the slices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3245377"/>
              </p:ext>
            </p:extLst>
          </p:nvPr>
        </p:nvGraphicFramePr>
        <p:xfrm>
          <a:off x="323528" y="1740670"/>
          <a:ext cx="6015037" cy="1184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1" name="数式" r:id="rId6" imgW="2387520" imgH="469800" progId="Equation.3">
                  <p:embed/>
                </p:oleObj>
              </mc:Choice>
              <mc:Fallback>
                <p:oleObj name="数式" r:id="rId6" imgW="2387520" imgH="469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740670"/>
                        <a:ext cx="6015037" cy="1184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/>
          <a:lstStyle/>
          <a:p>
            <a:r>
              <a:rPr lang="en-US" altLang="ja-JP" sz="4200" dirty="0"/>
              <a:t>Slice-Based </a:t>
            </a:r>
            <a:r>
              <a:rPr lang="en-US" altLang="ja-JP" sz="4200"/>
              <a:t>Cohesion </a:t>
            </a:r>
            <a:r>
              <a:rPr lang="en-US" altLang="ja-JP" sz="4200" smtClean="0"/>
              <a:t>Metrics (2/2)</a:t>
            </a:r>
            <a:endParaRPr kumimoji="1" lang="ja-JP" altLang="en-US" sz="4200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19</a:t>
            </a:fld>
            <a:endParaRPr lang="en-US" altLang="ja-JP" dirty="0"/>
          </a:p>
        </p:txBody>
      </p:sp>
      <p:grpSp>
        <p:nvGrpSpPr>
          <p:cNvPr id="20" name="グループ化 96"/>
          <p:cNvGrpSpPr/>
          <p:nvPr/>
        </p:nvGrpSpPr>
        <p:grpSpPr>
          <a:xfrm>
            <a:off x="246608" y="3399832"/>
            <a:ext cx="3251966" cy="2837479"/>
            <a:chOff x="1302310" y="1412775"/>
            <a:chExt cx="2068467" cy="2405914"/>
          </a:xfrm>
          <a:solidFill>
            <a:srgbClr val="FFFFE7"/>
          </a:solidFill>
        </p:grpSpPr>
        <p:sp>
          <p:nvSpPr>
            <p:cNvPr id="30" name="正方形/長方形 29"/>
            <p:cNvSpPr/>
            <p:nvPr/>
          </p:nvSpPr>
          <p:spPr>
            <a:xfrm>
              <a:off x="1518334" y="1412775"/>
              <a:ext cx="1852443" cy="2405914"/>
            </a:xfrm>
            <a:prstGeom prst="rect">
              <a:avLst/>
            </a:prstGeom>
            <a:grpFill/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72000" rIns="36000" rtlCol="0" anchor="t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n-NO" altLang="ja-JP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i</a:t>
              </a:r>
              <a:r>
                <a:rPr kumimoji="0" lang="nn-NO" altLang="ja-JP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nt permutation(int </a:t>
              </a:r>
              <a:r>
                <a:rPr kumimoji="0" lang="nn-NO" altLang="ja-JP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a</a:t>
              </a:r>
              <a:r>
                <a:rPr kumimoji="0" lang="nn-NO" altLang="ja-JP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, int b) {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n-NO" altLang="ja-JP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 </a:t>
              </a:r>
              <a:r>
                <a:rPr kumimoji="0" lang="nn-NO" altLang="ja-JP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 int i;</a:t>
              </a:r>
              <a:endParaRPr kumimoji="0" lang="nn-NO" altLang="ja-JP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n-NO" altLang="ja-JP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  </a:t>
              </a:r>
              <a:r>
                <a:rPr kumimoji="0" lang="nn-NO" altLang="ja-JP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int </a:t>
              </a:r>
              <a:r>
                <a:rPr kumimoji="0" lang="nn-NO" altLang="ja-JP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result = 1;</a:t>
              </a:r>
              <a:endParaRPr kumimoji="0" lang="nn-NO" altLang="ja-JP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n-NO" altLang="ja-JP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  for </a:t>
              </a:r>
              <a:r>
                <a:rPr kumimoji="0" lang="nn-NO" altLang="ja-JP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(i = </a:t>
              </a:r>
              <a:r>
                <a:rPr kumimoji="0" lang="nn-NO" altLang="ja-JP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0; i &lt; b</a:t>
              </a:r>
              <a:r>
                <a:rPr kumimoji="0" lang="nn-NO" altLang="ja-JP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; </a:t>
              </a:r>
              <a:r>
                <a:rPr kumimoji="0" lang="nn-NO" altLang="ja-JP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i++) {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n-NO" altLang="ja-JP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 </a:t>
              </a:r>
              <a:r>
                <a:rPr kumimoji="0" lang="nn-NO" altLang="ja-JP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   result = result * a;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n-NO" altLang="ja-JP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 </a:t>
              </a:r>
              <a:r>
                <a:rPr kumimoji="0" lang="nn-NO" altLang="ja-JP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   a = a – 1;</a:t>
              </a:r>
              <a:endParaRPr kumimoji="0" lang="nn-NO" altLang="ja-JP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n-NO" altLang="ja-JP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  }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n-NO" altLang="ja-JP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 </a:t>
              </a:r>
              <a:r>
                <a:rPr kumimoji="0" lang="nn-NO" altLang="ja-JP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 return result;</a:t>
              </a:r>
              <a:endParaRPr kumimoji="0" lang="nn-NO" altLang="ja-JP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n-NO" altLang="ja-JP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}</a:t>
              </a:r>
            </a:p>
          </p:txBody>
        </p:sp>
        <p:sp>
          <p:nvSpPr>
            <p:cNvPr id="31" name="正方形/長方形 30"/>
            <p:cNvSpPr/>
            <p:nvPr/>
          </p:nvSpPr>
          <p:spPr>
            <a:xfrm>
              <a:off x="1302310" y="1412776"/>
              <a:ext cx="216024" cy="2405913"/>
            </a:xfrm>
            <a:prstGeom prst="rect">
              <a:avLst/>
            </a:prstGeom>
            <a:grpFill/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36000" rIns="36000" rtlCol="0" anchor="t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1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2</a:t>
              </a:r>
              <a:endPara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3</a:t>
              </a:r>
              <a:endParaRPr kumimoji="0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4</a:t>
              </a:r>
              <a:endParaRPr kumimoji="0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5</a:t>
              </a:r>
              <a:endPara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6</a:t>
              </a:r>
              <a:endParaRPr kumimoji="0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7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8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9</a:t>
              </a:r>
              <a:endPara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</p:txBody>
        </p:sp>
      </p:grpSp>
      <p:grpSp>
        <p:nvGrpSpPr>
          <p:cNvPr id="32" name="グループ化 31"/>
          <p:cNvGrpSpPr/>
          <p:nvPr/>
        </p:nvGrpSpPr>
        <p:grpSpPr>
          <a:xfrm>
            <a:off x="3503204" y="3082090"/>
            <a:ext cx="465572" cy="3156770"/>
            <a:chOff x="3116637" y="2636912"/>
            <a:chExt cx="465572" cy="2664295"/>
          </a:xfrm>
          <a:solidFill>
            <a:srgbClr val="FFFFE7"/>
          </a:solidFill>
        </p:grpSpPr>
        <p:sp>
          <p:nvSpPr>
            <p:cNvPr id="21" name="正方形/長方形 20"/>
            <p:cNvSpPr/>
            <p:nvPr/>
          </p:nvSpPr>
          <p:spPr>
            <a:xfrm>
              <a:off x="3116638" y="2906393"/>
              <a:ext cx="465571" cy="2394814"/>
            </a:xfrm>
            <a:prstGeom prst="rect">
              <a:avLst/>
            </a:prstGeom>
            <a:grpFill/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36000" rIns="36000" rtlCol="0" anchor="t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|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|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|</a:t>
              </a:r>
              <a:endPara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</p:txBody>
        </p:sp>
        <p:sp>
          <p:nvSpPr>
            <p:cNvPr id="24" name="正方形/長方形 23"/>
            <p:cNvSpPr/>
            <p:nvPr/>
          </p:nvSpPr>
          <p:spPr>
            <a:xfrm>
              <a:off x="3116637" y="2636912"/>
              <a:ext cx="465572" cy="269481"/>
            </a:xfrm>
            <a:prstGeom prst="rect">
              <a:avLst/>
            </a:prstGeom>
            <a:grpFill/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36000" rIns="36000" rtlCol="0" anchor="t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SL</a:t>
              </a:r>
              <a:r>
                <a:rPr kumimoji="1" lang="en-US" altLang="ja-JP" sz="1400" b="1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a</a:t>
              </a:r>
              <a:endParaRPr kumimoji="1" lang="en-US" altLang="ja-JP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</p:txBody>
        </p:sp>
      </p:grpSp>
      <p:grpSp>
        <p:nvGrpSpPr>
          <p:cNvPr id="33" name="グループ化 32"/>
          <p:cNvGrpSpPr/>
          <p:nvPr/>
        </p:nvGrpSpPr>
        <p:grpSpPr>
          <a:xfrm>
            <a:off x="3968776" y="3082090"/>
            <a:ext cx="470610" cy="3156770"/>
            <a:chOff x="3582209" y="2636912"/>
            <a:chExt cx="470610" cy="2664296"/>
          </a:xfrm>
          <a:solidFill>
            <a:srgbClr val="FFFFE7"/>
          </a:solidFill>
        </p:grpSpPr>
        <p:sp>
          <p:nvSpPr>
            <p:cNvPr id="22" name="正方形/長方形 21"/>
            <p:cNvSpPr/>
            <p:nvPr/>
          </p:nvSpPr>
          <p:spPr>
            <a:xfrm>
              <a:off x="3582209" y="2906392"/>
              <a:ext cx="470610" cy="2394816"/>
            </a:xfrm>
            <a:prstGeom prst="rect">
              <a:avLst/>
            </a:prstGeom>
            <a:grpFill/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36000" rIns="36000" rtlCol="0" anchor="t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|</a:t>
              </a:r>
              <a:endParaRPr kumimoji="0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|</a:t>
              </a:r>
              <a:endPara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|</a:t>
              </a:r>
              <a:endParaRPr kumimoji="0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|</a:t>
              </a:r>
              <a:endPara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3582209" y="2636912"/>
              <a:ext cx="470610" cy="269481"/>
            </a:xfrm>
            <a:prstGeom prst="rect">
              <a:avLst/>
            </a:prstGeom>
            <a:grpFill/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36000" rIns="36000" rtlCol="0" anchor="t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SL</a:t>
              </a:r>
              <a:r>
                <a:rPr kumimoji="1" lang="en-US" altLang="ja-JP" sz="1400" b="1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b</a:t>
              </a:r>
              <a:endParaRPr kumimoji="1" lang="en-US" altLang="ja-JP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</p:txBody>
        </p:sp>
      </p:grpSp>
      <p:grpSp>
        <p:nvGrpSpPr>
          <p:cNvPr id="52" name="グループ化 51"/>
          <p:cNvGrpSpPr/>
          <p:nvPr/>
        </p:nvGrpSpPr>
        <p:grpSpPr>
          <a:xfrm>
            <a:off x="4439385" y="3082090"/>
            <a:ext cx="632529" cy="3156770"/>
            <a:chOff x="4222630" y="3212976"/>
            <a:chExt cx="632529" cy="2664296"/>
          </a:xfrm>
        </p:grpSpPr>
        <p:sp>
          <p:nvSpPr>
            <p:cNvPr id="23" name="正方形/長方形 22"/>
            <p:cNvSpPr/>
            <p:nvPr/>
          </p:nvSpPr>
          <p:spPr>
            <a:xfrm>
              <a:off x="4222630" y="3482457"/>
              <a:ext cx="632529" cy="2394815"/>
            </a:xfrm>
            <a:prstGeom prst="rect">
              <a:avLst/>
            </a:prstGeom>
            <a:solidFill>
              <a:srgbClr val="FFFFE7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36000" rIns="36000" rtlCol="0" anchor="t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|</a:t>
              </a:r>
              <a:endPara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|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|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|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|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|</a:t>
              </a:r>
            </a:p>
          </p:txBody>
        </p:sp>
        <p:sp>
          <p:nvSpPr>
            <p:cNvPr id="25" name="正方形/長方形 24"/>
            <p:cNvSpPr/>
            <p:nvPr/>
          </p:nvSpPr>
          <p:spPr>
            <a:xfrm>
              <a:off x="4222630" y="3212976"/>
              <a:ext cx="632529" cy="269480"/>
            </a:xfrm>
            <a:prstGeom prst="rect">
              <a:avLst/>
            </a:prstGeom>
            <a:solidFill>
              <a:srgbClr val="FFFFE7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36000" rIns="36000" rtlCol="0" anchor="t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SL</a:t>
              </a:r>
              <a:r>
                <a:rPr kumimoji="0" lang="en-US" altLang="ja-JP" sz="1100" b="1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rPr>
                <a:t>result</a:t>
              </a:r>
              <a:endParaRPr kumimoji="1" lang="en-US" altLang="ja-JP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</p:txBody>
        </p:sp>
      </p:grpSp>
      <p:grpSp>
        <p:nvGrpSpPr>
          <p:cNvPr id="53" name="グループ化 52"/>
          <p:cNvGrpSpPr/>
          <p:nvPr/>
        </p:nvGrpSpPr>
        <p:grpSpPr>
          <a:xfrm>
            <a:off x="5071914" y="3082090"/>
            <a:ext cx="632529" cy="3156770"/>
            <a:chOff x="4855159" y="3212976"/>
            <a:chExt cx="632529" cy="2664296"/>
          </a:xfrm>
        </p:grpSpPr>
        <p:grpSp>
          <p:nvGrpSpPr>
            <p:cNvPr id="35" name="グループ化 34"/>
            <p:cNvGrpSpPr/>
            <p:nvPr/>
          </p:nvGrpSpPr>
          <p:grpSpPr>
            <a:xfrm>
              <a:off x="4855159" y="3212976"/>
              <a:ext cx="632529" cy="2664296"/>
              <a:chOff x="4685347" y="2636912"/>
              <a:chExt cx="632529" cy="2664296"/>
            </a:xfrm>
            <a:solidFill>
              <a:srgbClr val="FFFFE7"/>
            </a:solidFill>
          </p:grpSpPr>
          <p:sp>
            <p:nvSpPr>
              <p:cNvPr id="26" name="正方形/長方形 25"/>
              <p:cNvSpPr/>
              <p:nvPr/>
            </p:nvSpPr>
            <p:spPr>
              <a:xfrm>
                <a:off x="4685347" y="2905284"/>
                <a:ext cx="632529" cy="2395924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wrap="square" lIns="36000" rIns="36000" rtlCol="0" anchor="t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ja-JP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ja-JP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ja-JP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ja-JP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ＭＳ Ｐゴシック"/>
                    <a:cs typeface="+mn-cs"/>
                  </a:rPr>
                  <a:t>|</a:t>
                </a: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ja-JP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ＭＳ Ｐゴシック"/>
                    <a:cs typeface="+mn-cs"/>
                  </a:rPr>
                  <a:t>|</a:t>
                </a: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en-US" altLang="ja-JP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ja-JP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ＭＳ Ｐゴシック"/>
                    <a:cs typeface="+mn-cs"/>
                  </a:rPr>
                  <a:t>|</a:t>
                </a:r>
                <a:endParaRPr kumimoji="1" lang="en-US" altLang="ja-JP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endParaRPr>
              </a:p>
            </p:txBody>
          </p:sp>
          <p:sp>
            <p:nvSpPr>
              <p:cNvPr id="28" name="正方形/長方形 27"/>
              <p:cNvSpPr/>
              <p:nvPr/>
            </p:nvSpPr>
            <p:spPr>
              <a:xfrm>
                <a:off x="4685347" y="2636912"/>
                <a:ext cx="632529" cy="26948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wrap="square" lIns="36000" rIns="36000" rtlCol="0" anchor="t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ja-JP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ＭＳ Ｐゴシック"/>
                    <a:cs typeface="+mn-cs"/>
                  </a:rPr>
                  <a:t>SL</a:t>
                </a:r>
                <a:r>
                  <a:rPr kumimoji="0" lang="en-US" altLang="ja-JP" sz="14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ＭＳ Ｐゴシック"/>
                    <a:cs typeface="+mn-cs"/>
                  </a:rPr>
                  <a:t>int</a:t>
                </a:r>
                <a:endParaRPr kumimoji="1" lang="en-US" altLang="ja-JP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/>
                  <a:cs typeface="+mn-cs"/>
                </a:endParaRPr>
              </a:p>
            </p:txBody>
          </p:sp>
        </p:grpSp>
        <p:cxnSp>
          <p:nvCxnSpPr>
            <p:cNvPr id="29" name="直線コネクタ 28"/>
            <p:cNvCxnSpPr/>
            <p:nvPr/>
          </p:nvCxnSpPr>
          <p:spPr>
            <a:xfrm>
              <a:off x="4855159" y="3212976"/>
              <a:ext cx="0" cy="2664296"/>
            </a:xfrm>
            <a:prstGeom prst="line">
              <a:avLst/>
            </a:prstGeom>
            <a:solidFill>
              <a:srgbClr val="FFFFE7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</p:grpSp>
      <p:sp>
        <p:nvSpPr>
          <p:cNvPr id="37" name="角丸四角形吹き出し 36"/>
          <p:cNvSpPr/>
          <p:nvPr/>
        </p:nvSpPr>
        <p:spPr>
          <a:xfrm>
            <a:off x="323528" y="4509121"/>
            <a:ext cx="3096344" cy="822656"/>
          </a:xfrm>
          <a:prstGeom prst="wedgeRoundRectCallout">
            <a:avLst>
              <a:gd name="adj1" fmla="val -13887"/>
              <a:gd name="adj2" fmla="val 90420"/>
              <a:gd name="adj3" fmla="val 16667"/>
            </a:avLst>
          </a:prstGeom>
          <a:solidFill>
            <a:srgbClr val="CCFF99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2000" dirty="0" smtClean="0">
                <a:solidFill>
                  <a:schemeClr val="tx1"/>
                </a:solidFill>
              </a:rPr>
              <a:t>Backward slice based on output variable </a:t>
            </a:r>
            <a:r>
              <a:rPr kumimoji="1" lang="en-US" altLang="ja-JP" sz="2000" i="1" dirty="0" smtClean="0">
                <a:solidFill>
                  <a:schemeClr val="tx1"/>
                </a:solidFill>
              </a:rPr>
              <a:t>result</a:t>
            </a:r>
            <a:endParaRPr kumimoji="1" lang="ja-JP" altLang="en-US" sz="2000" i="1" dirty="0">
              <a:solidFill>
                <a:schemeClr val="tx1"/>
              </a:solidFill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5852844" y="3717032"/>
            <a:ext cx="2925322" cy="612000"/>
          </a:xfrm>
          <a:prstGeom prst="rect">
            <a:avLst/>
          </a:prstGeom>
          <a:solidFill>
            <a:srgbClr val="66FFFF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 anchor="ctr" anchorCtr="0">
            <a:noAutofit/>
          </a:bodyPr>
          <a:lstStyle/>
          <a:p>
            <a:r>
              <a:rPr kumimoji="1" lang="en-US" altLang="ja-JP" sz="2400" i="1" dirty="0" err="1" smtClean="0"/>
              <a:t>FTightness</a:t>
            </a:r>
            <a:r>
              <a:rPr kumimoji="1" lang="en-US" altLang="ja-JP" sz="2400" dirty="0" smtClean="0"/>
              <a:t> = 0.500</a:t>
            </a: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5852844" y="4347064"/>
            <a:ext cx="2925322" cy="612000"/>
          </a:xfrm>
          <a:prstGeom prst="rect">
            <a:avLst/>
          </a:prstGeom>
          <a:solidFill>
            <a:srgbClr val="66FFFF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 anchor="ctr" anchorCtr="0">
            <a:noAutofit/>
          </a:bodyPr>
          <a:lstStyle/>
          <a:p>
            <a:r>
              <a:rPr lang="en-US" altLang="ja-JP" sz="2400" i="1" smtClean="0"/>
              <a:t>FCoverage</a:t>
            </a:r>
            <a:r>
              <a:rPr lang="en-US" altLang="ja-JP" sz="2400" smtClean="0"/>
              <a:t> = 0.722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5852844" y="4976440"/>
            <a:ext cx="2925322" cy="612000"/>
          </a:xfrm>
          <a:prstGeom prst="rect">
            <a:avLst/>
          </a:prstGeom>
          <a:solidFill>
            <a:srgbClr val="66FFFF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 anchor="ctr" anchorCtr="0">
            <a:noAutofit/>
          </a:bodyPr>
          <a:lstStyle/>
          <a:p>
            <a:r>
              <a:rPr kumimoji="1" lang="en-US" altLang="ja-JP" sz="2400" i="1" smtClean="0"/>
              <a:t>FOverlap</a:t>
            </a:r>
            <a:r>
              <a:rPr kumimoji="1" lang="en-US" altLang="ja-JP" sz="2400" smtClean="0"/>
              <a:t> = 0.750</a:t>
            </a:r>
            <a:endParaRPr kumimoji="1" lang="ja-JP" altLang="en-US" sz="2400"/>
          </a:p>
        </p:txBody>
      </p:sp>
      <p:graphicFrame>
        <p:nvGraphicFramePr>
          <p:cNvPr id="9" name="オブジェクト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8378640"/>
              </p:ext>
            </p:extLst>
          </p:nvPr>
        </p:nvGraphicFramePr>
        <p:xfrm>
          <a:off x="323528" y="1740670"/>
          <a:ext cx="3135312" cy="1184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2" name="数式" r:id="rId8" imgW="1244520" imgH="469800" progId="Equation.3">
                  <p:embed/>
                </p:oleObj>
              </mc:Choice>
              <mc:Fallback>
                <p:oleObj name="数式" r:id="rId8" imgW="1244520" imgH="469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23528" y="1740670"/>
                        <a:ext cx="3135312" cy="1184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角丸四角形吹き出し 35"/>
          <p:cNvSpPr/>
          <p:nvPr/>
        </p:nvSpPr>
        <p:spPr>
          <a:xfrm>
            <a:off x="107504" y="2064561"/>
            <a:ext cx="3168352" cy="860384"/>
          </a:xfrm>
          <a:prstGeom prst="wedgeRoundRectCallout">
            <a:avLst>
              <a:gd name="adj1" fmla="val 30416"/>
              <a:gd name="adj2" fmla="val 113627"/>
              <a:gd name="adj3" fmla="val 16667"/>
            </a:avLst>
          </a:prstGeom>
          <a:solidFill>
            <a:srgbClr val="CCFF99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mtClean="0">
                <a:solidFill>
                  <a:schemeClr val="tx1"/>
                </a:solidFill>
              </a:rPr>
              <a:t>Forward slices </a:t>
            </a:r>
            <a:r>
              <a:rPr kumimoji="1" lang="en-US" altLang="ja-JP" dirty="0" smtClean="0">
                <a:solidFill>
                  <a:schemeClr val="tx1"/>
                </a:solidFill>
              </a:rPr>
              <a:t>based on argument variables </a:t>
            </a:r>
            <a:r>
              <a:rPr kumimoji="1" lang="en-US" altLang="ja-JP" i="1" dirty="0" smtClean="0">
                <a:solidFill>
                  <a:schemeClr val="tx1"/>
                </a:solidFill>
              </a:rPr>
              <a:t>a </a:t>
            </a:r>
            <a:r>
              <a:rPr kumimoji="1" lang="en-US" altLang="ja-JP" dirty="0" smtClean="0">
                <a:solidFill>
                  <a:schemeClr val="tx1"/>
                </a:solidFill>
              </a:rPr>
              <a:t>and</a:t>
            </a:r>
            <a:r>
              <a:rPr kumimoji="1" lang="en-US" altLang="ja-JP" i="1" dirty="0" smtClean="0">
                <a:solidFill>
                  <a:schemeClr val="tx1"/>
                </a:solidFill>
              </a:rPr>
              <a:t> b</a:t>
            </a:r>
            <a:endParaRPr kumimoji="1" lang="ja-JP" altLang="en-US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720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7" grpId="0" animBg="1"/>
      <p:bldP spid="39" grpId="0" animBg="1"/>
      <p:bldP spid="40" grpId="0" animBg="1"/>
      <p:bldP spid="41" grpId="0" animBg="1"/>
      <p:bldP spid="3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" name="グループ化 77"/>
          <p:cNvGrpSpPr/>
          <p:nvPr/>
        </p:nvGrpSpPr>
        <p:grpSpPr>
          <a:xfrm>
            <a:off x="4775758" y="3993669"/>
            <a:ext cx="401742" cy="472382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79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80" name="直線コネクタ 79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直線コネクタ 80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直線コネクタ 81"/>
            <p:cNvCxnSpPr/>
            <p:nvPr/>
          </p:nvCxnSpPr>
          <p:spPr>
            <a:xfrm>
              <a:off x="354791" y="548052"/>
              <a:ext cx="162674" cy="0"/>
            </a:xfrm>
            <a:prstGeom prst="line">
              <a:avLst/>
            </a:prstGeom>
            <a:grpFill/>
            <a:ln w="158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直線コネクタ 82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4" name="グループ化 83"/>
          <p:cNvGrpSpPr/>
          <p:nvPr/>
        </p:nvGrpSpPr>
        <p:grpSpPr>
          <a:xfrm>
            <a:off x="5379929" y="3993668"/>
            <a:ext cx="401742" cy="472382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85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86" name="直線コネクタ 85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直線コネクタ 86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直線コネクタ 87"/>
            <p:cNvCxnSpPr/>
            <p:nvPr/>
          </p:nvCxnSpPr>
          <p:spPr>
            <a:xfrm>
              <a:off x="354791" y="548052"/>
              <a:ext cx="257696" cy="1"/>
            </a:xfrm>
            <a:prstGeom prst="line">
              <a:avLst/>
            </a:prstGeom>
            <a:grpFill/>
            <a:ln w="158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直線コネクタ 88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0" name="正方形/長方形 89"/>
          <p:cNvSpPr/>
          <p:nvPr/>
        </p:nvSpPr>
        <p:spPr>
          <a:xfrm>
            <a:off x="4803770" y="4053481"/>
            <a:ext cx="345926" cy="176378"/>
          </a:xfrm>
          <a:prstGeom prst="rect">
            <a:avLst/>
          </a:prstGeom>
          <a:solidFill>
            <a:srgbClr val="FF0000">
              <a:alpha val="69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5404640" y="4074357"/>
            <a:ext cx="345926" cy="155502"/>
          </a:xfrm>
          <a:prstGeom prst="rect">
            <a:avLst/>
          </a:prstGeom>
          <a:solidFill>
            <a:srgbClr val="FF0000">
              <a:alpha val="69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756792"/>
          </a:xfrm>
        </p:spPr>
        <p:txBody>
          <a:bodyPr/>
          <a:lstStyle/>
          <a:p>
            <a:r>
              <a:rPr lang="en-US" altLang="ja-JP"/>
              <a:t>EM candidates are ranked in descending </a:t>
            </a:r>
            <a:r>
              <a:rPr lang="en-US" altLang="ja-JP" smtClean="0"/>
              <a:t>order of each metric.</a:t>
            </a:r>
          </a:p>
          <a:p>
            <a:pPr lvl="1"/>
            <a:r>
              <a:rPr lang="en-US" altLang="ja-JP"/>
              <a:t>3</a:t>
            </a:r>
            <a:r>
              <a:rPr lang="en-US" altLang="ja-JP" smtClean="0"/>
              <a:t> rankings are generated by each metric 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20</a:t>
            </a:fld>
            <a:endParaRPr lang="en-US" altLang="ja-JP"/>
          </a:p>
        </p:txBody>
      </p:sp>
      <p:grpSp>
        <p:nvGrpSpPr>
          <p:cNvPr id="5" name="グループ化 4"/>
          <p:cNvGrpSpPr/>
          <p:nvPr/>
        </p:nvGrpSpPr>
        <p:grpSpPr>
          <a:xfrm>
            <a:off x="2599772" y="3986301"/>
            <a:ext cx="401742" cy="472382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6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7" name="直線コネクタ 6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コネクタ 7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/>
            <p:cNvCxnSpPr/>
            <p:nvPr/>
          </p:nvCxnSpPr>
          <p:spPr>
            <a:xfrm>
              <a:off x="354791" y="548052"/>
              <a:ext cx="162674" cy="0"/>
            </a:xfrm>
            <a:prstGeom prst="line">
              <a:avLst/>
            </a:prstGeom>
            <a:grpFill/>
            <a:ln w="158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グループ化 10"/>
          <p:cNvGrpSpPr/>
          <p:nvPr/>
        </p:nvGrpSpPr>
        <p:grpSpPr>
          <a:xfrm>
            <a:off x="3203943" y="3986300"/>
            <a:ext cx="401742" cy="472382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12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13" name="直線コネクタ 12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/>
            <p:cNvCxnSpPr/>
            <p:nvPr/>
          </p:nvCxnSpPr>
          <p:spPr>
            <a:xfrm>
              <a:off x="354791" y="548052"/>
              <a:ext cx="257696" cy="1"/>
            </a:xfrm>
            <a:prstGeom prst="line">
              <a:avLst/>
            </a:prstGeom>
            <a:grpFill/>
            <a:ln w="158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正方形/長方形 16"/>
          <p:cNvSpPr/>
          <p:nvPr/>
        </p:nvSpPr>
        <p:spPr>
          <a:xfrm>
            <a:off x="2627784" y="4046113"/>
            <a:ext cx="345926" cy="228310"/>
          </a:xfrm>
          <a:prstGeom prst="rect">
            <a:avLst/>
          </a:prstGeom>
          <a:solidFill>
            <a:srgbClr val="65D7FF">
              <a:alpha val="69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3228654" y="4066989"/>
            <a:ext cx="345926" cy="228310"/>
          </a:xfrm>
          <a:prstGeom prst="rect">
            <a:avLst/>
          </a:prstGeom>
          <a:solidFill>
            <a:srgbClr val="65D7FF">
              <a:alpha val="69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grpSp>
        <p:nvGrpSpPr>
          <p:cNvPr id="19" name="グループ化 18"/>
          <p:cNvGrpSpPr/>
          <p:nvPr/>
        </p:nvGrpSpPr>
        <p:grpSpPr>
          <a:xfrm>
            <a:off x="2553363" y="5347299"/>
            <a:ext cx="401742" cy="472382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20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21" name="直線コネクタ 20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/>
            <p:cNvCxnSpPr/>
            <p:nvPr/>
          </p:nvCxnSpPr>
          <p:spPr>
            <a:xfrm>
              <a:off x="354791" y="548052"/>
              <a:ext cx="162674" cy="0"/>
            </a:xfrm>
            <a:prstGeom prst="line">
              <a:avLst/>
            </a:prstGeom>
            <a:grpFill/>
            <a:ln w="158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グループ化 24"/>
          <p:cNvGrpSpPr/>
          <p:nvPr/>
        </p:nvGrpSpPr>
        <p:grpSpPr>
          <a:xfrm>
            <a:off x="3157534" y="5347298"/>
            <a:ext cx="401742" cy="472382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26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27" name="直線コネクタ 26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コネクタ 28"/>
            <p:cNvCxnSpPr/>
            <p:nvPr/>
          </p:nvCxnSpPr>
          <p:spPr>
            <a:xfrm>
              <a:off x="354791" y="548052"/>
              <a:ext cx="257696" cy="1"/>
            </a:xfrm>
            <a:prstGeom prst="line">
              <a:avLst/>
            </a:prstGeom>
            <a:grpFill/>
            <a:ln w="158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コネクタ 29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正方形/長方形 30"/>
          <p:cNvSpPr/>
          <p:nvPr/>
        </p:nvSpPr>
        <p:spPr>
          <a:xfrm>
            <a:off x="2581375" y="5472383"/>
            <a:ext cx="345926" cy="114155"/>
          </a:xfrm>
          <a:prstGeom prst="rect">
            <a:avLst/>
          </a:prstGeom>
          <a:solidFill>
            <a:srgbClr val="00B050">
              <a:alpha val="69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3182245" y="5461230"/>
            <a:ext cx="345926" cy="135032"/>
          </a:xfrm>
          <a:prstGeom prst="rect">
            <a:avLst/>
          </a:prstGeom>
          <a:solidFill>
            <a:srgbClr val="00B050">
              <a:alpha val="69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grpSp>
        <p:nvGrpSpPr>
          <p:cNvPr id="33" name="グループ化 32"/>
          <p:cNvGrpSpPr/>
          <p:nvPr/>
        </p:nvGrpSpPr>
        <p:grpSpPr>
          <a:xfrm>
            <a:off x="2571760" y="4644993"/>
            <a:ext cx="401742" cy="472382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34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35" name="直線コネクタ 34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線コネクタ 35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>
              <a:off x="354791" y="548052"/>
              <a:ext cx="162674" cy="0"/>
            </a:xfrm>
            <a:prstGeom prst="line">
              <a:avLst/>
            </a:prstGeom>
            <a:grpFill/>
            <a:ln w="158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線コネクタ 37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グループ化 38"/>
          <p:cNvGrpSpPr/>
          <p:nvPr/>
        </p:nvGrpSpPr>
        <p:grpSpPr>
          <a:xfrm>
            <a:off x="3175931" y="4644992"/>
            <a:ext cx="401742" cy="472382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40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41" name="直線コネクタ 40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線コネクタ 41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コネクタ 42"/>
            <p:cNvCxnSpPr/>
            <p:nvPr/>
          </p:nvCxnSpPr>
          <p:spPr>
            <a:xfrm>
              <a:off x="354791" y="548052"/>
              <a:ext cx="257696" cy="1"/>
            </a:xfrm>
            <a:prstGeom prst="line">
              <a:avLst/>
            </a:prstGeom>
            <a:grpFill/>
            <a:ln w="158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線コネクタ 43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正方形/長方形 44"/>
          <p:cNvSpPr/>
          <p:nvPr/>
        </p:nvSpPr>
        <p:spPr>
          <a:xfrm>
            <a:off x="2599772" y="4704805"/>
            <a:ext cx="345926" cy="176378"/>
          </a:xfrm>
          <a:prstGeom prst="rect">
            <a:avLst/>
          </a:prstGeom>
          <a:solidFill>
            <a:srgbClr val="FF0000">
              <a:alpha val="69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3200642" y="4725681"/>
            <a:ext cx="345926" cy="155502"/>
          </a:xfrm>
          <a:prstGeom prst="rect">
            <a:avLst/>
          </a:prstGeom>
          <a:solidFill>
            <a:srgbClr val="FF0000">
              <a:alpha val="69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47" name="円/楕円 46"/>
          <p:cNvSpPr/>
          <p:nvPr/>
        </p:nvSpPr>
        <p:spPr>
          <a:xfrm>
            <a:off x="1763688" y="3986301"/>
            <a:ext cx="396000" cy="3960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mtClean="0">
                <a:solidFill>
                  <a:schemeClr val="tx1"/>
                </a:solidFill>
              </a:rPr>
              <a:t>1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8" name="円/楕円 47"/>
          <p:cNvSpPr/>
          <p:nvPr/>
        </p:nvSpPr>
        <p:spPr>
          <a:xfrm>
            <a:off x="1763688" y="4658202"/>
            <a:ext cx="396000" cy="3960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mtClean="0">
                <a:solidFill>
                  <a:schemeClr val="tx1"/>
                </a:solidFill>
              </a:rPr>
              <a:t>2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9" name="円/楕円 48"/>
          <p:cNvSpPr/>
          <p:nvPr/>
        </p:nvSpPr>
        <p:spPr>
          <a:xfrm>
            <a:off x="1763688" y="5339344"/>
            <a:ext cx="396000" cy="3960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>
                <a:solidFill>
                  <a:schemeClr val="tx1"/>
                </a:solidFill>
              </a:rPr>
              <a:t>3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grpSp>
        <p:nvGrpSpPr>
          <p:cNvPr id="50" name="グループ化 49"/>
          <p:cNvGrpSpPr/>
          <p:nvPr/>
        </p:nvGrpSpPr>
        <p:grpSpPr>
          <a:xfrm>
            <a:off x="4739110" y="4653119"/>
            <a:ext cx="401742" cy="472382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51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52" name="直線コネクタ 51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/>
            <p:cNvCxnSpPr/>
            <p:nvPr/>
          </p:nvCxnSpPr>
          <p:spPr>
            <a:xfrm>
              <a:off x="354791" y="548052"/>
              <a:ext cx="162674" cy="0"/>
            </a:xfrm>
            <a:prstGeom prst="line">
              <a:avLst/>
            </a:prstGeom>
            <a:grpFill/>
            <a:ln w="158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6" name="グループ化 55"/>
          <p:cNvGrpSpPr/>
          <p:nvPr/>
        </p:nvGrpSpPr>
        <p:grpSpPr>
          <a:xfrm>
            <a:off x="5343281" y="4653118"/>
            <a:ext cx="401742" cy="472382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57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58" name="直線コネクタ 57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コネクタ 58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/>
            <p:cNvCxnSpPr/>
            <p:nvPr/>
          </p:nvCxnSpPr>
          <p:spPr>
            <a:xfrm>
              <a:off x="354791" y="548052"/>
              <a:ext cx="257696" cy="1"/>
            </a:xfrm>
            <a:prstGeom prst="line">
              <a:avLst/>
            </a:prstGeom>
            <a:grpFill/>
            <a:ln w="158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2" name="正方形/長方形 61"/>
          <p:cNvSpPr/>
          <p:nvPr/>
        </p:nvSpPr>
        <p:spPr>
          <a:xfrm>
            <a:off x="4767122" y="4712931"/>
            <a:ext cx="345926" cy="228310"/>
          </a:xfrm>
          <a:prstGeom prst="rect">
            <a:avLst/>
          </a:prstGeom>
          <a:solidFill>
            <a:srgbClr val="65D7FF">
              <a:alpha val="69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5367992" y="4733807"/>
            <a:ext cx="345926" cy="228310"/>
          </a:xfrm>
          <a:prstGeom prst="rect">
            <a:avLst/>
          </a:prstGeom>
          <a:solidFill>
            <a:srgbClr val="65D7FF">
              <a:alpha val="69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grpSp>
        <p:nvGrpSpPr>
          <p:cNvPr id="64" name="グループ化 63"/>
          <p:cNvGrpSpPr/>
          <p:nvPr/>
        </p:nvGrpSpPr>
        <p:grpSpPr>
          <a:xfrm>
            <a:off x="4739110" y="5347299"/>
            <a:ext cx="401742" cy="472382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65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66" name="直線コネクタ 65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67"/>
            <p:cNvCxnSpPr/>
            <p:nvPr/>
          </p:nvCxnSpPr>
          <p:spPr>
            <a:xfrm>
              <a:off x="354791" y="548052"/>
              <a:ext cx="162674" cy="0"/>
            </a:xfrm>
            <a:prstGeom prst="line">
              <a:avLst/>
            </a:prstGeom>
            <a:grpFill/>
            <a:ln w="158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グループ化 69"/>
          <p:cNvGrpSpPr/>
          <p:nvPr/>
        </p:nvGrpSpPr>
        <p:grpSpPr>
          <a:xfrm>
            <a:off x="5343281" y="5347298"/>
            <a:ext cx="401742" cy="472382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71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72" name="直線コネクタ 71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/>
            <p:cNvCxnSpPr/>
            <p:nvPr/>
          </p:nvCxnSpPr>
          <p:spPr>
            <a:xfrm>
              <a:off x="354791" y="548052"/>
              <a:ext cx="257696" cy="1"/>
            </a:xfrm>
            <a:prstGeom prst="line">
              <a:avLst/>
            </a:prstGeom>
            <a:grpFill/>
            <a:ln w="158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6" name="正方形/長方形 75"/>
          <p:cNvSpPr/>
          <p:nvPr/>
        </p:nvSpPr>
        <p:spPr>
          <a:xfrm>
            <a:off x="4767122" y="5472383"/>
            <a:ext cx="345926" cy="114155"/>
          </a:xfrm>
          <a:prstGeom prst="rect">
            <a:avLst/>
          </a:prstGeom>
          <a:solidFill>
            <a:srgbClr val="00B050">
              <a:alpha val="69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77" name="正方形/長方形 76"/>
          <p:cNvSpPr/>
          <p:nvPr/>
        </p:nvSpPr>
        <p:spPr>
          <a:xfrm>
            <a:off x="5367992" y="5461230"/>
            <a:ext cx="345926" cy="135032"/>
          </a:xfrm>
          <a:prstGeom prst="rect">
            <a:avLst/>
          </a:prstGeom>
          <a:solidFill>
            <a:srgbClr val="00B050">
              <a:alpha val="69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grpSp>
        <p:nvGrpSpPr>
          <p:cNvPr id="92" name="グループ化 91"/>
          <p:cNvGrpSpPr/>
          <p:nvPr/>
        </p:nvGrpSpPr>
        <p:grpSpPr>
          <a:xfrm>
            <a:off x="6804248" y="3993669"/>
            <a:ext cx="401742" cy="472382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93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94" name="直線コネクタ 93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直線コネクタ 94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直線コネクタ 95"/>
            <p:cNvCxnSpPr/>
            <p:nvPr/>
          </p:nvCxnSpPr>
          <p:spPr>
            <a:xfrm>
              <a:off x="354791" y="548052"/>
              <a:ext cx="162674" cy="0"/>
            </a:xfrm>
            <a:prstGeom prst="line">
              <a:avLst/>
            </a:prstGeom>
            <a:grpFill/>
            <a:ln w="158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直線コネクタ 96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8" name="グループ化 97"/>
          <p:cNvGrpSpPr/>
          <p:nvPr/>
        </p:nvGrpSpPr>
        <p:grpSpPr>
          <a:xfrm>
            <a:off x="7408419" y="3993668"/>
            <a:ext cx="401742" cy="472382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99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100" name="直線コネクタ 99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直線コネクタ 100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直線コネクタ 101"/>
            <p:cNvCxnSpPr/>
            <p:nvPr/>
          </p:nvCxnSpPr>
          <p:spPr>
            <a:xfrm>
              <a:off x="354791" y="548052"/>
              <a:ext cx="257696" cy="1"/>
            </a:xfrm>
            <a:prstGeom prst="line">
              <a:avLst/>
            </a:prstGeom>
            <a:grpFill/>
            <a:ln w="158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直線コネクタ 102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4" name="正方形/長方形 103"/>
          <p:cNvSpPr/>
          <p:nvPr/>
        </p:nvSpPr>
        <p:spPr>
          <a:xfrm>
            <a:off x="6832260" y="4053481"/>
            <a:ext cx="345926" cy="228310"/>
          </a:xfrm>
          <a:prstGeom prst="rect">
            <a:avLst/>
          </a:prstGeom>
          <a:solidFill>
            <a:srgbClr val="65D7FF">
              <a:alpha val="69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7433130" y="4074357"/>
            <a:ext cx="345926" cy="228310"/>
          </a:xfrm>
          <a:prstGeom prst="rect">
            <a:avLst/>
          </a:prstGeom>
          <a:solidFill>
            <a:srgbClr val="65D7FF">
              <a:alpha val="69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grpSp>
        <p:nvGrpSpPr>
          <p:cNvPr id="106" name="グループ化 105"/>
          <p:cNvGrpSpPr/>
          <p:nvPr/>
        </p:nvGrpSpPr>
        <p:grpSpPr>
          <a:xfrm>
            <a:off x="6757839" y="5354667"/>
            <a:ext cx="401742" cy="472382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107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108" name="直線コネクタ 107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直線コネクタ 108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直線コネクタ 109"/>
            <p:cNvCxnSpPr/>
            <p:nvPr/>
          </p:nvCxnSpPr>
          <p:spPr>
            <a:xfrm>
              <a:off x="354791" y="548052"/>
              <a:ext cx="162674" cy="0"/>
            </a:xfrm>
            <a:prstGeom prst="line">
              <a:avLst/>
            </a:prstGeom>
            <a:grpFill/>
            <a:ln w="158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直線コネクタ 110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2" name="グループ化 111"/>
          <p:cNvGrpSpPr/>
          <p:nvPr/>
        </p:nvGrpSpPr>
        <p:grpSpPr>
          <a:xfrm>
            <a:off x="7362010" y="5354666"/>
            <a:ext cx="401742" cy="472382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113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114" name="直線コネクタ 113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直線コネクタ 115"/>
            <p:cNvCxnSpPr/>
            <p:nvPr/>
          </p:nvCxnSpPr>
          <p:spPr>
            <a:xfrm>
              <a:off x="354791" y="548052"/>
              <a:ext cx="257696" cy="1"/>
            </a:xfrm>
            <a:prstGeom prst="line">
              <a:avLst/>
            </a:prstGeom>
            <a:grpFill/>
            <a:ln w="158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8" name="正方形/長方形 117"/>
          <p:cNvSpPr/>
          <p:nvPr/>
        </p:nvSpPr>
        <p:spPr>
          <a:xfrm>
            <a:off x="6785851" y="5479751"/>
            <a:ext cx="345926" cy="114155"/>
          </a:xfrm>
          <a:prstGeom prst="rect">
            <a:avLst/>
          </a:prstGeom>
          <a:solidFill>
            <a:srgbClr val="00B050">
              <a:alpha val="69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119" name="正方形/長方形 118"/>
          <p:cNvSpPr/>
          <p:nvPr/>
        </p:nvSpPr>
        <p:spPr>
          <a:xfrm>
            <a:off x="7386721" y="5468598"/>
            <a:ext cx="345926" cy="135032"/>
          </a:xfrm>
          <a:prstGeom prst="rect">
            <a:avLst/>
          </a:prstGeom>
          <a:solidFill>
            <a:srgbClr val="00B050">
              <a:alpha val="69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grpSp>
        <p:nvGrpSpPr>
          <p:cNvPr id="120" name="グループ化 119"/>
          <p:cNvGrpSpPr/>
          <p:nvPr/>
        </p:nvGrpSpPr>
        <p:grpSpPr>
          <a:xfrm>
            <a:off x="6776236" y="4652361"/>
            <a:ext cx="401742" cy="472382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121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122" name="直線コネクタ 121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直線コネクタ 123"/>
            <p:cNvCxnSpPr/>
            <p:nvPr/>
          </p:nvCxnSpPr>
          <p:spPr>
            <a:xfrm>
              <a:off x="354791" y="548052"/>
              <a:ext cx="162674" cy="0"/>
            </a:xfrm>
            <a:prstGeom prst="line">
              <a:avLst/>
            </a:prstGeom>
            <a:grpFill/>
            <a:ln w="158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6" name="グループ化 125"/>
          <p:cNvGrpSpPr/>
          <p:nvPr/>
        </p:nvGrpSpPr>
        <p:grpSpPr>
          <a:xfrm>
            <a:off x="7380407" y="4652360"/>
            <a:ext cx="401742" cy="472382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127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128" name="直線コネクタ 127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直線コネクタ 129"/>
            <p:cNvCxnSpPr/>
            <p:nvPr/>
          </p:nvCxnSpPr>
          <p:spPr>
            <a:xfrm>
              <a:off x="354791" y="548052"/>
              <a:ext cx="257696" cy="1"/>
            </a:xfrm>
            <a:prstGeom prst="line">
              <a:avLst/>
            </a:prstGeom>
            <a:grpFill/>
            <a:ln w="158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2" name="正方形/長方形 131"/>
          <p:cNvSpPr/>
          <p:nvPr/>
        </p:nvSpPr>
        <p:spPr>
          <a:xfrm>
            <a:off x="6804248" y="4712173"/>
            <a:ext cx="345926" cy="176378"/>
          </a:xfrm>
          <a:prstGeom prst="rect">
            <a:avLst/>
          </a:prstGeom>
          <a:solidFill>
            <a:srgbClr val="FF0000">
              <a:alpha val="69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133" name="正方形/長方形 132"/>
          <p:cNvSpPr/>
          <p:nvPr/>
        </p:nvSpPr>
        <p:spPr>
          <a:xfrm>
            <a:off x="7405118" y="4733049"/>
            <a:ext cx="345926" cy="155502"/>
          </a:xfrm>
          <a:prstGeom prst="rect">
            <a:avLst/>
          </a:prstGeom>
          <a:solidFill>
            <a:srgbClr val="FF0000">
              <a:alpha val="69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242549" y="3501008"/>
            <a:ext cx="1764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smtClean="0"/>
              <a:t>FTightness</a:t>
            </a:r>
            <a:endParaRPr kumimoji="1" lang="ja-JP" altLang="en-US" sz="2000"/>
          </a:p>
        </p:txBody>
      </p:sp>
      <p:sp>
        <p:nvSpPr>
          <p:cNvPr id="135" name="テキスト ボックス 134"/>
          <p:cNvSpPr txBox="1"/>
          <p:nvPr/>
        </p:nvSpPr>
        <p:spPr>
          <a:xfrm>
            <a:off x="4381103" y="3506341"/>
            <a:ext cx="1764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smtClean="0"/>
              <a:t>FCoverage</a:t>
            </a:r>
            <a:endParaRPr kumimoji="1" lang="ja-JP" altLang="en-US" sz="2000"/>
          </a:p>
        </p:txBody>
      </p:sp>
      <p:sp>
        <p:nvSpPr>
          <p:cNvPr id="136" name="テキスト ボックス 135"/>
          <p:cNvSpPr txBox="1"/>
          <p:nvPr/>
        </p:nvSpPr>
        <p:spPr>
          <a:xfrm>
            <a:off x="6444208" y="3506341"/>
            <a:ext cx="1764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smtClean="0"/>
              <a:t>FOverlap</a:t>
            </a:r>
            <a:endParaRPr kumimoji="1" lang="ja-JP" altLang="en-US" sz="2000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817672" y="5856605"/>
            <a:ext cx="288032" cy="495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000"/>
              </a:lnSpc>
            </a:pPr>
            <a:r>
              <a:rPr lang="ja-JP" altLang="en-US" smtClean="0"/>
              <a:t>・</a:t>
            </a:r>
            <a:endParaRPr lang="en-US" altLang="ja-JP" smtClean="0"/>
          </a:p>
          <a:p>
            <a:pPr algn="ctr">
              <a:lnSpc>
                <a:spcPts val="1000"/>
              </a:lnSpc>
            </a:pPr>
            <a:r>
              <a:rPr lang="ja-JP" altLang="en-US" smtClean="0"/>
              <a:t>・</a:t>
            </a:r>
            <a:endParaRPr lang="en-US" altLang="ja-JP" smtClean="0"/>
          </a:p>
          <a:p>
            <a:pPr algn="ctr">
              <a:lnSpc>
                <a:spcPts val="1000"/>
              </a:lnSpc>
            </a:pPr>
            <a:r>
              <a:rPr lang="ja-JP" altLang="en-US"/>
              <a:t>・</a:t>
            </a:r>
            <a:endParaRPr lang="en-US" altLang="ja-JP" smtClean="0"/>
          </a:p>
        </p:txBody>
      </p:sp>
      <p:sp>
        <p:nvSpPr>
          <p:cNvPr id="138" name="テキスト ボックス 137"/>
          <p:cNvSpPr txBox="1"/>
          <p:nvPr/>
        </p:nvSpPr>
        <p:spPr>
          <a:xfrm>
            <a:off x="7130309" y="5949280"/>
            <a:ext cx="288032" cy="495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000"/>
              </a:lnSpc>
            </a:pPr>
            <a:r>
              <a:rPr lang="ja-JP" altLang="en-US" smtClean="0"/>
              <a:t>・</a:t>
            </a:r>
            <a:endParaRPr lang="en-US" altLang="ja-JP" smtClean="0"/>
          </a:p>
          <a:p>
            <a:pPr algn="ctr">
              <a:lnSpc>
                <a:spcPts val="1000"/>
              </a:lnSpc>
            </a:pPr>
            <a:r>
              <a:rPr lang="ja-JP" altLang="en-US" smtClean="0"/>
              <a:t>・</a:t>
            </a:r>
            <a:endParaRPr lang="en-US" altLang="ja-JP" smtClean="0"/>
          </a:p>
          <a:p>
            <a:pPr algn="ctr">
              <a:lnSpc>
                <a:spcPts val="1000"/>
              </a:lnSpc>
            </a:pPr>
            <a:r>
              <a:rPr lang="ja-JP" altLang="en-US"/>
              <a:t>・</a:t>
            </a:r>
            <a:endParaRPr lang="en-US" altLang="ja-JP" smtClean="0"/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5101658" y="5949280"/>
            <a:ext cx="288032" cy="495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000"/>
              </a:lnSpc>
            </a:pPr>
            <a:r>
              <a:rPr lang="ja-JP" altLang="en-US" smtClean="0"/>
              <a:t>・</a:t>
            </a:r>
            <a:endParaRPr lang="en-US" altLang="ja-JP" smtClean="0"/>
          </a:p>
          <a:p>
            <a:pPr algn="ctr">
              <a:lnSpc>
                <a:spcPts val="1000"/>
              </a:lnSpc>
            </a:pPr>
            <a:r>
              <a:rPr lang="ja-JP" altLang="en-US" smtClean="0"/>
              <a:t>・</a:t>
            </a:r>
            <a:endParaRPr lang="en-US" altLang="ja-JP" smtClean="0"/>
          </a:p>
          <a:p>
            <a:pPr algn="ctr">
              <a:lnSpc>
                <a:spcPts val="1000"/>
              </a:lnSpc>
            </a:pPr>
            <a:r>
              <a:rPr lang="ja-JP" altLang="en-US"/>
              <a:t>・</a:t>
            </a:r>
            <a:endParaRPr lang="en-US" altLang="ja-JP" smtClean="0"/>
          </a:p>
        </p:txBody>
      </p:sp>
      <p:sp>
        <p:nvSpPr>
          <p:cNvPr id="140" name="テキスト ボックス 139"/>
          <p:cNvSpPr txBox="1"/>
          <p:nvPr/>
        </p:nvSpPr>
        <p:spPr>
          <a:xfrm>
            <a:off x="2910750" y="5871466"/>
            <a:ext cx="288032" cy="495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000"/>
              </a:lnSpc>
            </a:pPr>
            <a:r>
              <a:rPr lang="ja-JP" altLang="en-US" smtClean="0"/>
              <a:t>・</a:t>
            </a:r>
            <a:endParaRPr lang="en-US" altLang="ja-JP" smtClean="0"/>
          </a:p>
          <a:p>
            <a:pPr algn="ctr">
              <a:lnSpc>
                <a:spcPts val="1000"/>
              </a:lnSpc>
            </a:pPr>
            <a:r>
              <a:rPr lang="ja-JP" altLang="en-US" smtClean="0"/>
              <a:t>・</a:t>
            </a:r>
            <a:endParaRPr lang="en-US" altLang="ja-JP" smtClean="0"/>
          </a:p>
          <a:p>
            <a:pPr algn="ctr">
              <a:lnSpc>
                <a:spcPts val="1000"/>
              </a:lnSpc>
            </a:pPr>
            <a:r>
              <a:rPr lang="ja-JP" altLang="en-US"/>
              <a:t>・</a:t>
            </a:r>
            <a:endParaRPr lang="en-US" altLang="ja-JP" smtClean="0"/>
          </a:p>
        </p:txBody>
      </p:sp>
      <p:sp>
        <p:nvSpPr>
          <p:cNvPr id="142" name="タイトル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568952" cy="1143000"/>
          </a:xfrm>
        </p:spPr>
        <p:txBody>
          <a:bodyPr/>
          <a:lstStyle/>
          <a:p>
            <a:r>
              <a:rPr kumimoji="1" lang="en-US" altLang="ja-JP" smtClean="0"/>
              <a:t>Step 4 : Ranking EM Candidates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4782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Proposed Tool </a:t>
            </a:r>
            <a:r>
              <a:rPr kumimoji="1" lang="en-US" altLang="ja-JP" dirty="0" smtClean="0"/>
              <a:t>: </a:t>
            </a:r>
            <a:r>
              <a:rPr kumimoji="1" lang="en-US" altLang="ja-JP" dirty="0" err="1" smtClean="0"/>
              <a:t>MeDiCo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21</a:t>
            </a:fld>
            <a:endParaRPr lang="en-US" altLang="ja-JP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700808"/>
            <a:ext cx="8840214" cy="4460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03007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正方形/長方形 331"/>
          <p:cNvSpPr/>
          <p:nvPr/>
        </p:nvSpPr>
        <p:spPr>
          <a:xfrm>
            <a:off x="5004048" y="3614071"/>
            <a:ext cx="3888432" cy="2095559"/>
          </a:xfrm>
          <a:prstGeom prst="rect">
            <a:avLst/>
          </a:prstGeom>
          <a:solidFill>
            <a:srgbClr val="FFFFCC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grpSp>
        <p:nvGrpSpPr>
          <p:cNvPr id="275" name="グループ化 274"/>
          <p:cNvGrpSpPr/>
          <p:nvPr/>
        </p:nvGrpSpPr>
        <p:grpSpPr>
          <a:xfrm>
            <a:off x="6571798" y="3688574"/>
            <a:ext cx="347820" cy="388046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276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277" name="直線コネクタ 276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直線コネクタ 277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9" name="直線コネクタ 278"/>
            <p:cNvCxnSpPr/>
            <p:nvPr/>
          </p:nvCxnSpPr>
          <p:spPr>
            <a:xfrm>
              <a:off x="354791" y="548052"/>
              <a:ext cx="162674" cy="0"/>
            </a:xfrm>
            <a:prstGeom prst="line">
              <a:avLst/>
            </a:prstGeom>
            <a:grpFill/>
            <a:ln w="158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0" name="直線コネクタ 279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1" name="グループ化 280"/>
          <p:cNvGrpSpPr/>
          <p:nvPr/>
        </p:nvGrpSpPr>
        <p:grpSpPr>
          <a:xfrm>
            <a:off x="7017545" y="3688573"/>
            <a:ext cx="347820" cy="388046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282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283" name="直線コネクタ 282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4" name="直線コネクタ 283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5" name="直線コネクタ 284"/>
            <p:cNvCxnSpPr/>
            <p:nvPr/>
          </p:nvCxnSpPr>
          <p:spPr>
            <a:xfrm>
              <a:off x="354791" y="548052"/>
              <a:ext cx="257696" cy="1"/>
            </a:xfrm>
            <a:prstGeom prst="line">
              <a:avLst/>
            </a:prstGeom>
            <a:grpFill/>
            <a:ln w="158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6" name="直線コネクタ 285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7" name="正方形/長方形 286"/>
          <p:cNvSpPr/>
          <p:nvPr/>
        </p:nvSpPr>
        <p:spPr>
          <a:xfrm>
            <a:off x="6599810" y="3748386"/>
            <a:ext cx="299496" cy="144889"/>
          </a:xfrm>
          <a:prstGeom prst="rect">
            <a:avLst/>
          </a:prstGeom>
          <a:solidFill>
            <a:srgbClr val="FF0000">
              <a:alpha val="69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288" name="正方形/長方形 287"/>
          <p:cNvSpPr/>
          <p:nvPr/>
        </p:nvSpPr>
        <p:spPr>
          <a:xfrm>
            <a:off x="7042256" y="3769262"/>
            <a:ext cx="299496" cy="127740"/>
          </a:xfrm>
          <a:prstGeom prst="rect">
            <a:avLst/>
          </a:prstGeom>
          <a:solidFill>
            <a:srgbClr val="FF0000">
              <a:alpha val="69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Case Study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22</a:t>
            </a:fld>
            <a:endParaRPr lang="en-US" altLang="ja-JP"/>
          </a:p>
        </p:txBody>
      </p:sp>
      <p:grpSp>
        <p:nvGrpSpPr>
          <p:cNvPr id="5" name="グループ化 4"/>
          <p:cNvGrpSpPr/>
          <p:nvPr/>
        </p:nvGrpSpPr>
        <p:grpSpPr>
          <a:xfrm>
            <a:off x="757205" y="3397063"/>
            <a:ext cx="471303" cy="589257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6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7" name="直線コネクタ 6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コネクタ 7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/>
            <p:cNvCxnSpPr/>
            <p:nvPr/>
          </p:nvCxnSpPr>
          <p:spPr>
            <a:xfrm>
              <a:off x="354791" y="548052"/>
              <a:ext cx="162674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グループ化 10"/>
          <p:cNvGrpSpPr/>
          <p:nvPr/>
        </p:nvGrpSpPr>
        <p:grpSpPr>
          <a:xfrm>
            <a:off x="1361376" y="3397062"/>
            <a:ext cx="471303" cy="589257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12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13" name="直線コネクタ 12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/>
            <p:cNvCxnSpPr/>
            <p:nvPr/>
          </p:nvCxnSpPr>
          <p:spPr>
            <a:xfrm>
              <a:off x="354791" y="548052"/>
              <a:ext cx="257696" cy="1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9318" y="4747820"/>
            <a:ext cx="1719926" cy="867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テキスト ボックス 17"/>
          <p:cNvSpPr txBox="1"/>
          <p:nvPr/>
        </p:nvSpPr>
        <p:spPr>
          <a:xfrm>
            <a:off x="4832" y="2996952"/>
            <a:ext cx="27887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smtClean="0"/>
              <a:t>Target Similar Methods</a:t>
            </a:r>
            <a:endParaRPr kumimoji="1" lang="ja-JP" altLang="en-US" sz="200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475656" y="4348218"/>
            <a:ext cx="17872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smtClean="0"/>
              <a:t>MeDiCo</a:t>
            </a:r>
            <a:endParaRPr kumimoji="1" lang="ja-JP" altLang="en-US" sz="2000"/>
          </a:p>
        </p:txBody>
      </p:sp>
      <p:sp>
        <p:nvSpPr>
          <p:cNvPr id="20" name="曲折矢印 19"/>
          <p:cNvSpPr/>
          <p:nvPr/>
        </p:nvSpPr>
        <p:spPr>
          <a:xfrm rot="5400000">
            <a:off x="1878920" y="3678173"/>
            <a:ext cx="692793" cy="564596"/>
          </a:xfrm>
          <a:prstGeom prst="bentArrow">
            <a:avLst/>
          </a:prstGeom>
          <a:solidFill>
            <a:srgbClr val="00B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grpSp>
        <p:nvGrpSpPr>
          <p:cNvPr id="21" name="グループ化 20"/>
          <p:cNvGrpSpPr/>
          <p:nvPr/>
        </p:nvGrpSpPr>
        <p:grpSpPr>
          <a:xfrm>
            <a:off x="5133207" y="3688574"/>
            <a:ext cx="347820" cy="388046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22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23" name="直線コネクタ 22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>
              <a:off x="354791" y="548052"/>
              <a:ext cx="162674" cy="0"/>
            </a:xfrm>
            <a:prstGeom prst="line">
              <a:avLst/>
            </a:prstGeom>
            <a:grpFill/>
            <a:ln w="158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コネクタ 25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グループ化 26"/>
          <p:cNvGrpSpPr/>
          <p:nvPr/>
        </p:nvGrpSpPr>
        <p:grpSpPr>
          <a:xfrm>
            <a:off x="5578954" y="3688573"/>
            <a:ext cx="347820" cy="388046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28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29" name="直線コネクタ 28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コネクタ 29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>
              <a:off x="354791" y="548052"/>
              <a:ext cx="257696" cy="1"/>
            </a:xfrm>
            <a:prstGeom prst="line">
              <a:avLst/>
            </a:prstGeom>
            <a:grpFill/>
            <a:ln w="158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線コネクタ 31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正方形/長方形 32"/>
          <p:cNvSpPr/>
          <p:nvPr/>
        </p:nvSpPr>
        <p:spPr>
          <a:xfrm>
            <a:off x="5161219" y="3748386"/>
            <a:ext cx="299496" cy="187549"/>
          </a:xfrm>
          <a:prstGeom prst="rect">
            <a:avLst/>
          </a:prstGeom>
          <a:solidFill>
            <a:srgbClr val="65D7FF">
              <a:alpha val="69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5603665" y="3769262"/>
            <a:ext cx="299496" cy="187549"/>
          </a:xfrm>
          <a:prstGeom prst="rect">
            <a:avLst/>
          </a:prstGeom>
          <a:solidFill>
            <a:srgbClr val="65D7FF">
              <a:alpha val="69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grpSp>
        <p:nvGrpSpPr>
          <p:cNvPr id="35" name="グループ化 34"/>
          <p:cNvGrpSpPr/>
          <p:nvPr/>
        </p:nvGrpSpPr>
        <p:grpSpPr>
          <a:xfrm>
            <a:off x="5133376" y="5288939"/>
            <a:ext cx="347820" cy="388046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36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37" name="直線コネクタ 36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線コネクタ 37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/>
            <p:cNvCxnSpPr/>
            <p:nvPr/>
          </p:nvCxnSpPr>
          <p:spPr>
            <a:xfrm>
              <a:off x="354791" y="548052"/>
              <a:ext cx="162674" cy="0"/>
            </a:xfrm>
            <a:prstGeom prst="line">
              <a:avLst/>
            </a:prstGeom>
            <a:grpFill/>
            <a:ln w="158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グループ化 40"/>
          <p:cNvGrpSpPr/>
          <p:nvPr/>
        </p:nvGrpSpPr>
        <p:grpSpPr>
          <a:xfrm>
            <a:off x="5579123" y="5288938"/>
            <a:ext cx="347820" cy="388046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42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43" name="直線コネクタ 42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線コネクタ 43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線コネクタ 44"/>
            <p:cNvCxnSpPr/>
            <p:nvPr/>
          </p:nvCxnSpPr>
          <p:spPr>
            <a:xfrm>
              <a:off x="354791" y="548052"/>
              <a:ext cx="257696" cy="1"/>
            </a:xfrm>
            <a:prstGeom prst="line">
              <a:avLst/>
            </a:prstGeom>
            <a:grpFill/>
            <a:ln w="158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正方形/長方形 46"/>
          <p:cNvSpPr/>
          <p:nvPr/>
        </p:nvSpPr>
        <p:spPr>
          <a:xfrm>
            <a:off x="5161388" y="5414023"/>
            <a:ext cx="299496" cy="93775"/>
          </a:xfrm>
          <a:prstGeom prst="rect">
            <a:avLst/>
          </a:prstGeom>
          <a:solidFill>
            <a:srgbClr val="00B050">
              <a:alpha val="69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03834" y="5402870"/>
            <a:ext cx="299496" cy="110924"/>
          </a:xfrm>
          <a:prstGeom prst="rect">
            <a:avLst/>
          </a:prstGeom>
          <a:solidFill>
            <a:srgbClr val="00B050">
              <a:alpha val="69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grpSp>
        <p:nvGrpSpPr>
          <p:cNvPr id="49" name="グループ化 48"/>
          <p:cNvGrpSpPr/>
          <p:nvPr/>
        </p:nvGrpSpPr>
        <p:grpSpPr>
          <a:xfrm>
            <a:off x="5133376" y="4347266"/>
            <a:ext cx="347820" cy="388046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50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51" name="直線コネクタ 50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/>
            <p:cNvCxnSpPr/>
            <p:nvPr/>
          </p:nvCxnSpPr>
          <p:spPr>
            <a:xfrm>
              <a:off x="354791" y="548052"/>
              <a:ext cx="162674" cy="0"/>
            </a:xfrm>
            <a:prstGeom prst="line">
              <a:avLst/>
            </a:prstGeom>
            <a:grpFill/>
            <a:ln w="158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グループ化 54"/>
          <p:cNvGrpSpPr/>
          <p:nvPr/>
        </p:nvGrpSpPr>
        <p:grpSpPr>
          <a:xfrm>
            <a:off x="5579123" y="4347265"/>
            <a:ext cx="347820" cy="388046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56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57" name="直線コネクタ 56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コネクタ 58"/>
            <p:cNvCxnSpPr/>
            <p:nvPr/>
          </p:nvCxnSpPr>
          <p:spPr>
            <a:xfrm>
              <a:off x="354791" y="548052"/>
              <a:ext cx="257696" cy="1"/>
            </a:xfrm>
            <a:prstGeom prst="line">
              <a:avLst/>
            </a:prstGeom>
            <a:grpFill/>
            <a:ln w="158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正方形/長方形 60"/>
          <p:cNvSpPr/>
          <p:nvPr/>
        </p:nvSpPr>
        <p:spPr>
          <a:xfrm>
            <a:off x="5161388" y="4407078"/>
            <a:ext cx="299496" cy="144889"/>
          </a:xfrm>
          <a:prstGeom prst="rect">
            <a:avLst/>
          </a:prstGeom>
          <a:solidFill>
            <a:srgbClr val="FF0000">
              <a:alpha val="69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5603834" y="4427954"/>
            <a:ext cx="299496" cy="127740"/>
          </a:xfrm>
          <a:prstGeom prst="rect">
            <a:avLst/>
          </a:prstGeom>
          <a:solidFill>
            <a:srgbClr val="FF0000">
              <a:alpha val="69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63" name="円/楕円 62"/>
          <p:cNvSpPr/>
          <p:nvPr/>
        </p:nvSpPr>
        <p:spPr>
          <a:xfrm>
            <a:off x="4498340" y="3688574"/>
            <a:ext cx="396000" cy="396000"/>
          </a:xfrm>
          <a:prstGeom prst="ellipse">
            <a:avLst/>
          </a:prstGeom>
          <a:noFill/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mtClean="0">
                <a:solidFill>
                  <a:schemeClr val="tx1"/>
                </a:solidFill>
              </a:rPr>
              <a:t>1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4" name="円/楕円 63"/>
          <p:cNvSpPr/>
          <p:nvPr/>
        </p:nvSpPr>
        <p:spPr>
          <a:xfrm>
            <a:off x="4498340" y="4360475"/>
            <a:ext cx="396000" cy="396000"/>
          </a:xfrm>
          <a:prstGeom prst="ellipse">
            <a:avLst/>
          </a:prstGeom>
          <a:noFill/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mtClean="0">
                <a:solidFill>
                  <a:schemeClr val="tx1"/>
                </a:solidFill>
              </a:rPr>
              <a:t>2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5" name="円/楕円 64"/>
          <p:cNvSpPr/>
          <p:nvPr/>
        </p:nvSpPr>
        <p:spPr>
          <a:xfrm>
            <a:off x="4498340" y="5313630"/>
            <a:ext cx="396000" cy="396000"/>
          </a:xfrm>
          <a:prstGeom prst="ellipse">
            <a:avLst/>
          </a:prstGeom>
          <a:noFill/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mtClean="0">
                <a:solidFill>
                  <a:schemeClr val="tx1"/>
                </a:solidFill>
              </a:rPr>
              <a:t>10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50" name="テキスト ボックス 149"/>
          <p:cNvSpPr txBox="1"/>
          <p:nvPr/>
        </p:nvSpPr>
        <p:spPr>
          <a:xfrm>
            <a:off x="4817032" y="3203281"/>
            <a:ext cx="1523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mtClean="0"/>
              <a:t>FTightness</a:t>
            </a:r>
            <a:endParaRPr kumimoji="1" lang="ja-JP" altLang="en-US"/>
          </a:p>
        </p:txBody>
      </p:sp>
      <p:sp>
        <p:nvSpPr>
          <p:cNvPr id="151" name="テキスト ボックス 150"/>
          <p:cNvSpPr txBox="1"/>
          <p:nvPr/>
        </p:nvSpPr>
        <p:spPr>
          <a:xfrm>
            <a:off x="6261307" y="3200706"/>
            <a:ext cx="14565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mtClean="0"/>
              <a:t>FCoverage</a:t>
            </a:r>
            <a:endParaRPr kumimoji="1" lang="ja-JP" altLang="en-US"/>
          </a:p>
        </p:txBody>
      </p:sp>
      <p:sp>
        <p:nvSpPr>
          <p:cNvPr id="152" name="テキスト ボックス 151"/>
          <p:cNvSpPr txBox="1"/>
          <p:nvPr/>
        </p:nvSpPr>
        <p:spPr>
          <a:xfrm>
            <a:off x="7789401" y="3218523"/>
            <a:ext cx="11836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mtClean="0"/>
              <a:t>FOverlap</a:t>
            </a:r>
            <a:endParaRPr kumimoji="1" lang="ja-JP" altLang="en-US"/>
          </a:p>
        </p:txBody>
      </p:sp>
      <p:sp>
        <p:nvSpPr>
          <p:cNvPr id="153" name="テキスト ボックス 152"/>
          <p:cNvSpPr txBox="1"/>
          <p:nvPr/>
        </p:nvSpPr>
        <p:spPr>
          <a:xfrm>
            <a:off x="4552324" y="4876459"/>
            <a:ext cx="288032" cy="495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000"/>
              </a:lnSpc>
            </a:pPr>
            <a:r>
              <a:rPr lang="ja-JP" altLang="en-US" smtClean="0"/>
              <a:t>・</a:t>
            </a:r>
            <a:endParaRPr lang="en-US" altLang="ja-JP" smtClean="0"/>
          </a:p>
          <a:p>
            <a:pPr algn="ctr">
              <a:lnSpc>
                <a:spcPts val="1000"/>
              </a:lnSpc>
            </a:pPr>
            <a:r>
              <a:rPr lang="ja-JP" altLang="en-US" smtClean="0"/>
              <a:t>・</a:t>
            </a:r>
            <a:endParaRPr lang="en-US" altLang="ja-JP" smtClean="0"/>
          </a:p>
          <a:p>
            <a:pPr algn="ctr">
              <a:lnSpc>
                <a:spcPts val="1000"/>
              </a:lnSpc>
            </a:pPr>
            <a:r>
              <a:rPr lang="ja-JP" altLang="en-US"/>
              <a:t>・</a:t>
            </a:r>
            <a:endParaRPr lang="en-US" altLang="ja-JP" smtClean="0"/>
          </a:p>
        </p:txBody>
      </p:sp>
      <p:sp>
        <p:nvSpPr>
          <p:cNvPr id="156" name="テキスト ボックス 155"/>
          <p:cNvSpPr txBox="1"/>
          <p:nvPr/>
        </p:nvSpPr>
        <p:spPr>
          <a:xfrm>
            <a:off x="5444185" y="4876459"/>
            <a:ext cx="288032" cy="495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000"/>
              </a:lnSpc>
            </a:pPr>
            <a:r>
              <a:rPr lang="ja-JP" altLang="en-US" smtClean="0"/>
              <a:t>・</a:t>
            </a:r>
            <a:endParaRPr lang="en-US" altLang="ja-JP" smtClean="0"/>
          </a:p>
          <a:p>
            <a:pPr algn="ctr">
              <a:lnSpc>
                <a:spcPts val="1000"/>
              </a:lnSpc>
            </a:pPr>
            <a:r>
              <a:rPr lang="ja-JP" altLang="en-US" smtClean="0"/>
              <a:t>・</a:t>
            </a:r>
            <a:endParaRPr lang="en-US" altLang="ja-JP" smtClean="0"/>
          </a:p>
          <a:p>
            <a:pPr algn="ctr">
              <a:lnSpc>
                <a:spcPts val="1000"/>
              </a:lnSpc>
            </a:pPr>
            <a:r>
              <a:rPr lang="ja-JP" altLang="en-US"/>
              <a:t>・</a:t>
            </a:r>
            <a:endParaRPr lang="en-US" altLang="ja-JP" smtClean="0"/>
          </a:p>
        </p:txBody>
      </p:sp>
      <p:sp>
        <p:nvSpPr>
          <p:cNvPr id="157" name="テキスト ボックス 156"/>
          <p:cNvSpPr txBox="1"/>
          <p:nvPr/>
        </p:nvSpPr>
        <p:spPr>
          <a:xfrm>
            <a:off x="4552324" y="5792994"/>
            <a:ext cx="288032" cy="495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000"/>
              </a:lnSpc>
            </a:pPr>
            <a:r>
              <a:rPr lang="ja-JP" altLang="en-US" smtClean="0"/>
              <a:t>・</a:t>
            </a:r>
            <a:endParaRPr lang="en-US" altLang="ja-JP" smtClean="0"/>
          </a:p>
          <a:p>
            <a:pPr algn="ctr">
              <a:lnSpc>
                <a:spcPts val="1000"/>
              </a:lnSpc>
            </a:pPr>
            <a:r>
              <a:rPr lang="ja-JP" altLang="en-US" smtClean="0"/>
              <a:t>・</a:t>
            </a:r>
            <a:endParaRPr lang="en-US" altLang="ja-JP" smtClean="0"/>
          </a:p>
          <a:p>
            <a:pPr algn="ctr">
              <a:lnSpc>
                <a:spcPts val="1000"/>
              </a:lnSpc>
            </a:pPr>
            <a:r>
              <a:rPr lang="ja-JP" altLang="en-US"/>
              <a:t>・</a:t>
            </a:r>
            <a:endParaRPr lang="en-US" altLang="ja-JP" smtClean="0"/>
          </a:p>
        </p:txBody>
      </p:sp>
      <p:sp>
        <p:nvSpPr>
          <p:cNvPr id="158" name="テキスト ボックス 157"/>
          <p:cNvSpPr txBox="1"/>
          <p:nvPr/>
        </p:nvSpPr>
        <p:spPr>
          <a:xfrm>
            <a:off x="5449515" y="5792994"/>
            <a:ext cx="288032" cy="495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000"/>
              </a:lnSpc>
            </a:pPr>
            <a:r>
              <a:rPr lang="ja-JP" altLang="en-US" smtClean="0"/>
              <a:t>・</a:t>
            </a:r>
            <a:endParaRPr lang="en-US" altLang="ja-JP" smtClean="0"/>
          </a:p>
          <a:p>
            <a:pPr algn="ctr">
              <a:lnSpc>
                <a:spcPts val="1000"/>
              </a:lnSpc>
            </a:pPr>
            <a:r>
              <a:rPr lang="ja-JP" altLang="en-US" smtClean="0"/>
              <a:t>・</a:t>
            </a:r>
            <a:endParaRPr lang="en-US" altLang="ja-JP" smtClean="0"/>
          </a:p>
          <a:p>
            <a:pPr algn="ctr">
              <a:lnSpc>
                <a:spcPts val="1000"/>
              </a:lnSpc>
            </a:pPr>
            <a:r>
              <a:rPr lang="ja-JP" altLang="en-US"/>
              <a:t>・</a:t>
            </a:r>
            <a:endParaRPr lang="en-US" altLang="ja-JP" smtClean="0"/>
          </a:p>
        </p:txBody>
      </p:sp>
      <p:sp>
        <p:nvSpPr>
          <p:cNvPr id="201" name="テキスト ボックス 200"/>
          <p:cNvSpPr txBox="1"/>
          <p:nvPr/>
        </p:nvSpPr>
        <p:spPr>
          <a:xfrm>
            <a:off x="6845549" y="4876459"/>
            <a:ext cx="288032" cy="495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000"/>
              </a:lnSpc>
            </a:pPr>
            <a:r>
              <a:rPr lang="ja-JP" altLang="en-US" smtClean="0"/>
              <a:t>・</a:t>
            </a:r>
            <a:endParaRPr lang="en-US" altLang="ja-JP" smtClean="0"/>
          </a:p>
          <a:p>
            <a:pPr algn="ctr">
              <a:lnSpc>
                <a:spcPts val="1000"/>
              </a:lnSpc>
            </a:pPr>
            <a:r>
              <a:rPr lang="ja-JP" altLang="en-US" smtClean="0"/>
              <a:t>・</a:t>
            </a:r>
            <a:endParaRPr lang="en-US" altLang="ja-JP" smtClean="0"/>
          </a:p>
          <a:p>
            <a:pPr algn="ctr">
              <a:lnSpc>
                <a:spcPts val="1000"/>
              </a:lnSpc>
            </a:pPr>
            <a:r>
              <a:rPr lang="ja-JP" altLang="en-US"/>
              <a:t>・</a:t>
            </a:r>
            <a:endParaRPr lang="en-US" altLang="ja-JP" smtClean="0"/>
          </a:p>
        </p:txBody>
      </p:sp>
      <p:sp>
        <p:nvSpPr>
          <p:cNvPr id="202" name="テキスト ボックス 201"/>
          <p:cNvSpPr txBox="1"/>
          <p:nvPr/>
        </p:nvSpPr>
        <p:spPr>
          <a:xfrm>
            <a:off x="6850879" y="5792994"/>
            <a:ext cx="288032" cy="495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000"/>
              </a:lnSpc>
            </a:pPr>
            <a:r>
              <a:rPr lang="ja-JP" altLang="en-US" smtClean="0"/>
              <a:t>・</a:t>
            </a:r>
            <a:endParaRPr lang="en-US" altLang="ja-JP" smtClean="0"/>
          </a:p>
          <a:p>
            <a:pPr algn="ctr">
              <a:lnSpc>
                <a:spcPts val="1000"/>
              </a:lnSpc>
            </a:pPr>
            <a:r>
              <a:rPr lang="ja-JP" altLang="en-US" smtClean="0"/>
              <a:t>・</a:t>
            </a:r>
            <a:endParaRPr lang="en-US" altLang="ja-JP" smtClean="0"/>
          </a:p>
          <a:p>
            <a:pPr algn="ctr">
              <a:lnSpc>
                <a:spcPts val="1000"/>
              </a:lnSpc>
            </a:pPr>
            <a:r>
              <a:rPr lang="ja-JP" altLang="en-US"/>
              <a:t>・</a:t>
            </a:r>
            <a:endParaRPr lang="en-US" altLang="ja-JP" smtClean="0"/>
          </a:p>
        </p:txBody>
      </p:sp>
      <p:sp>
        <p:nvSpPr>
          <p:cNvPr id="245" name="テキスト ボックス 244"/>
          <p:cNvSpPr txBox="1"/>
          <p:nvPr/>
        </p:nvSpPr>
        <p:spPr>
          <a:xfrm>
            <a:off x="8237186" y="4876459"/>
            <a:ext cx="288032" cy="495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000"/>
              </a:lnSpc>
            </a:pPr>
            <a:r>
              <a:rPr lang="ja-JP" altLang="en-US" smtClean="0"/>
              <a:t>・</a:t>
            </a:r>
            <a:endParaRPr lang="en-US" altLang="ja-JP" smtClean="0"/>
          </a:p>
          <a:p>
            <a:pPr algn="ctr">
              <a:lnSpc>
                <a:spcPts val="1000"/>
              </a:lnSpc>
            </a:pPr>
            <a:r>
              <a:rPr lang="ja-JP" altLang="en-US" smtClean="0"/>
              <a:t>・</a:t>
            </a:r>
            <a:endParaRPr lang="en-US" altLang="ja-JP" smtClean="0"/>
          </a:p>
          <a:p>
            <a:pPr algn="ctr">
              <a:lnSpc>
                <a:spcPts val="1000"/>
              </a:lnSpc>
            </a:pPr>
            <a:r>
              <a:rPr lang="ja-JP" altLang="en-US"/>
              <a:t>・</a:t>
            </a:r>
            <a:endParaRPr lang="en-US" altLang="ja-JP" smtClean="0"/>
          </a:p>
        </p:txBody>
      </p:sp>
      <p:sp>
        <p:nvSpPr>
          <p:cNvPr id="246" name="テキスト ボックス 245"/>
          <p:cNvSpPr txBox="1"/>
          <p:nvPr/>
        </p:nvSpPr>
        <p:spPr>
          <a:xfrm>
            <a:off x="8242516" y="5792994"/>
            <a:ext cx="288032" cy="495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000"/>
              </a:lnSpc>
            </a:pPr>
            <a:r>
              <a:rPr lang="ja-JP" altLang="en-US" smtClean="0"/>
              <a:t>・</a:t>
            </a:r>
            <a:endParaRPr lang="en-US" altLang="ja-JP" smtClean="0"/>
          </a:p>
          <a:p>
            <a:pPr algn="ctr">
              <a:lnSpc>
                <a:spcPts val="1000"/>
              </a:lnSpc>
            </a:pPr>
            <a:r>
              <a:rPr lang="ja-JP" altLang="en-US" smtClean="0"/>
              <a:t>・</a:t>
            </a:r>
            <a:endParaRPr lang="en-US" altLang="ja-JP" smtClean="0"/>
          </a:p>
          <a:p>
            <a:pPr algn="ctr">
              <a:lnSpc>
                <a:spcPts val="1000"/>
              </a:lnSpc>
            </a:pPr>
            <a:r>
              <a:rPr lang="ja-JP" altLang="en-US"/>
              <a:t>・</a:t>
            </a:r>
            <a:endParaRPr lang="en-US" altLang="ja-JP" smtClean="0"/>
          </a:p>
        </p:txBody>
      </p:sp>
      <p:grpSp>
        <p:nvGrpSpPr>
          <p:cNvPr id="247" name="グループ化 246"/>
          <p:cNvGrpSpPr/>
          <p:nvPr/>
        </p:nvGrpSpPr>
        <p:grpSpPr>
          <a:xfrm>
            <a:off x="6571798" y="4347266"/>
            <a:ext cx="347820" cy="388046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248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249" name="直線コネクタ 248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直線コネクタ 249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直線コネクタ 250"/>
            <p:cNvCxnSpPr/>
            <p:nvPr/>
          </p:nvCxnSpPr>
          <p:spPr>
            <a:xfrm>
              <a:off x="354791" y="548052"/>
              <a:ext cx="162674" cy="0"/>
            </a:xfrm>
            <a:prstGeom prst="line">
              <a:avLst/>
            </a:prstGeom>
            <a:grpFill/>
            <a:ln w="158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直線コネクタ 251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3" name="グループ化 252"/>
          <p:cNvGrpSpPr/>
          <p:nvPr/>
        </p:nvGrpSpPr>
        <p:grpSpPr>
          <a:xfrm>
            <a:off x="7017545" y="4347265"/>
            <a:ext cx="347820" cy="388046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254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255" name="直線コネクタ 254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6" name="直線コネクタ 255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直線コネクタ 256"/>
            <p:cNvCxnSpPr/>
            <p:nvPr/>
          </p:nvCxnSpPr>
          <p:spPr>
            <a:xfrm>
              <a:off x="354791" y="548052"/>
              <a:ext cx="257696" cy="1"/>
            </a:xfrm>
            <a:prstGeom prst="line">
              <a:avLst/>
            </a:prstGeom>
            <a:grpFill/>
            <a:ln w="158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直線コネクタ 257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9" name="正方形/長方形 258"/>
          <p:cNvSpPr/>
          <p:nvPr/>
        </p:nvSpPr>
        <p:spPr>
          <a:xfrm>
            <a:off x="6599810" y="4407078"/>
            <a:ext cx="299496" cy="187549"/>
          </a:xfrm>
          <a:prstGeom prst="rect">
            <a:avLst/>
          </a:prstGeom>
          <a:solidFill>
            <a:srgbClr val="65D7FF">
              <a:alpha val="69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260" name="正方形/長方形 259"/>
          <p:cNvSpPr/>
          <p:nvPr/>
        </p:nvSpPr>
        <p:spPr>
          <a:xfrm>
            <a:off x="7042256" y="4427954"/>
            <a:ext cx="299496" cy="187549"/>
          </a:xfrm>
          <a:prstGeom prst="rect">
            <a:avLst/>
          </a:prstGeom>
          <a:solidFill>
            <a:srgbClr val="65D7FF">
              <a:alpha val="69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grpSp>
        <p:nvGrpSpPr>
          <p:cNvPr id="261" name="グループ化 260"/>
          <p:cNvGrpSpPr/>
          <p:nvPr/>
        </p:nvGrpSpPr>
        <p:grpSpPr>
          <a:xfrm>
            <a:off x="6581907" y="5288939"/>
            <a:ext cx="347820" cy="388046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262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263" name="直線コネクタ 262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直線コネクタ 263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直線コネクタ 264"/>
            <p:cNvCxnSpPr/>
            <p:nvPr/>
          </p:nvCxnSpPr>
          <p:spPr>
            <a:xfrm>
              <a:off x="354791" y="548052"/>
              <a:ext cx="162674" cy="0"/>
            </a:xfrm>
            <a:prstGeom prst="line">
              <a:avLst/>
            </a:prstGeom>
            <a:grpFill/>
            <a:ln w="158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直線コネクタ 265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7" name="グループ化 266"/>
          <p:cNvGrpSpPr/>
          <p:nvPr/>
        </p:nvGrpSpPr>
        <p:grpSpPr>
          <a:xfrm>
            <a:off x="7027654" y="5288938"/>
            <a:ext cx="347820" cy="388046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268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269" name="直線コネクタ 268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直線コネクタ 269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直線コネクタ 270"/>
            <p:cNvCxnSpPr/>
            <p:nvPr/>
          </p:nvCxnSpPr>
          <p:spPr>
            <a:xfrm>
              <a:off x="354791" y="548052"/>
              <a:ext cx="257696" cy="1"/>
            </a:xfrm>
            <a:prstGeom prst="line">
              <a:avLst/>
            </a:prstGeom>
            <a:grpFill/>
            <a:ln w="158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2" name="直線コネクタ 271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3" name="正方形/長方形 272"/>
          <p:cNvSpPr/>
          <p:nvPr/>
        </p:nvSpPr>
        <p:spPr>
          <a:xfrm>
            <a:off x="6609919" y="5414023"/>
            <a:ext cx="299496" cy="93775"/>
          </a:xfrm>
          <a:prstGeom prst="rect">
            <a:avLst/>
          </a:prstGeom>
          <a:solidFill>
            <a:srgbClr val="00B050">
              <a:alpha val="69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274" name="正方形/長方形 273"/>
          <p:cNvSpPr/>
          <p:nvPr/>
        </p:nvSpPr>
        <p:spPr>
          <a:xfrm>
            <a:off x="7052365" y="5402870"/>
            <a:ext cx="299496" cy="110924"/>
          </a:xfrm>
          <a:prstGeom prst="rect">
            <a:avLst/>
          </a:prstGeom>
          <a:solidFill>
            <a:srgbClr val="00B050">
              <a:alpha val="69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grpSp>
        <p:nvGrpSpPr>
          <p:cNvPr id="289" name="グループ化 288"/>
          <p:cNvGrpSpPr/>
          <p:nvPr/>
        </p:nvGrpSpPr>
        <p:grpSpPr>
          <a:xfrm>
            <a:off x="7981673" y="3688574"/>
            <a:ext cx="347820" cy="388046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290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291" name="直線コネクタ 290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直線コネクタ 291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直線コネクタ 292"/>
            <p:cNvCxnSpPr/>
            <p:nvPr/>
          </p:nvCxnSpPr>
          <p:spPr>
            <a:xfrm>
              <a:off x="354791" y="548052"/>
              <a:ext cx="162674" cy="0"/>
            </a:xfrm>
            <a:prstGeom prst="line">
              <a:avLst/>
            </a:prstGeom>
            <a:grpFill/>
            <a:ln w="158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直線コネクタ 293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5" name="グループ化 294"/>
          <p:cNvGrpSpPr/>
          <p:nvPr/>
        </p:nvGrpSpPr>
        <p:grpSpPr>
          <a:xfrm>
            <a:off x="8427420" y="3688573"/>
            <a:ext cx="347820" cy="388046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296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297" name="直線コネクタ 296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直線コネクタ 297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直線コネクタ 298"/>
            <p:cNvCxnSpPr/>
            <p:nvPr/>
          </p:nvCxnSpPr>
          <p:spPr>
            <a:xfrm>
              <a:off x="354791" y="548052"/>
              <a:ext cx="257696" cy="1"/>
            </a:xfrm>
            <a:prstGeom prst="line">
              <a:avLst/>
            </a:prstGeom>
            <a:grpFill/>
            <a:ln w="158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0" name="直線コネクタ 299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1" name="正方形/長方形 300"/>
          <p:cNvSpPr/>
          <p:nvPr/>
        </p:nvSpPr>
        <p:spPr>
          <a:xfrm>
            <a:off x="8009685" y="3748386"/>
            <a:ext cx="299496" cy="187549"/>
          </a:xfrm>
          <a:prstGeom prst="rect">
            <a:avLst/>
          </a:prstGeom>
          <a:solidFill>
            <a:srgbClr val="65D7FF">
              <a:alpha val="69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302" name="正方形/長方形 301"/>
          <p:cNvSpPr/>
          <p:nvPr/>
        </p:nvSpPr>
        <p:spPr>
          <a:xfrm>
            <a:off x="8452131" y="3769262"/>
            <a:ext cx="299496" cy="187549"/>
          </a:xfrm>
          <a:prstGeom prst="rect">
            <a:avLst/>
          </a:prstGeom>
          <a:solidFill>
            <a:srgbClr val="65D7FF">
              <a:alpha val="69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grpSp>
        <p:nvGrpSpPr>
          <p:cNvPr id="303" name="グループ化 302"/>
          <p:cNvGrpSpPr/>
          <p:nvPr/>
        </p:nvGrpSpPr>
        <p:grpSpPr>
          <a:xfrm>
            <a:off x="7981842" y="5288939"/>
            <a:ext cx="347820" cy="388046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304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305" name="直線コネクタ 304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6" name="直線コネクタ 305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直線コネクタ 306"/>
            <p:cNvCxnSpPr/>
            <p:nvPr/>
          </p:nvCxnSpPr>
          <p:spPr>
            <a:xfrm>
              <a:off x="354791" y="548052"/>
              <a:ext cx="162674" cy="0"/>
            </a:xfrm>
            <a:prstGeom prst="line">
              <a:avLst/>
            </a:prstGeom>
            <a:grpFill/>
            <a:ln w="158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8" name="直線コネクタ 307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9" name="グループ化 308"/>
          <p:cNvGrpSpPr/>
          <p:nvPr/>
        </p:nvGrpSpPr>
        <p:grpSpPr>
          <a:xfrm>
            <a:off x="8427589" y="5288938"/>
            <a:ext cx="347820" cy="388046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310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311" name="直線コネクタ 310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2" name="直線コネクタ 311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3" name="直線コネクタ 312"/>
            <p:cNvCxnSpPr/>
            <p:nvPr/>
          </p:nvCxnSpPr>
          <p:spPr>
            <a:xfrm>
              <a:off x="354791" y="548052"/>
              <a:ext cx="257696" cy="1"/>
            </a:xfrm>
            <a:prstGeom prst="line">
              <a:avLst/>
            </a:prstGeom>
            <a:grpFill/>
            <a:ln w="158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4" name="直線コネクタ 313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5" name="正方形/長方形 314"/>
          <p:cNvSpPr/>
          <p:nvPr/>
        </p:nvSpPr>
        <p:spPr>
          <a:xfrm>
            <a:off x="8009854" y="5414023"/>
            <a:ext cx="299496" cy="93775"/>
          </a:xfrm>
          <a:prstGeom prst="rect">
            <a:avLst/>
          </a:prstGeom>
          <a:solidFill>
            <a:srgbClr val="00B050">
              <a:alpha val="69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316" name="正方形/長方形 315"/>
          <p:cNvSpPr/>
          <p:nvPr/>
        </p:nvSpPr>
        <p:spPr>
          <a:xfrm>
            <a:off x="8452300" y="5402870"/>
            <a:ext cx="299496" cy="110924"/>
          </a:xfrm>
          <a:prstGeom prst="rect">
            <a:avLst/>
          </a:prstGeom>
          <a:solidFill>
            <a:srgbClr val="00B050">
              <a:alpha val="69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grpSp>
        <p:nvGrpSpPr>
          <p:cNvPr id="317" name="グループ化 316"/>
          <p:cNvGrpSpPr/>
          <p:nvPr/>
        </p:nvGrpSpPr>
        <p:grpSpPr>
          <a:xfrm>
            <a:off x="7981842" y="4347266"/>
            <a:ext cx="347820" cy="388046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318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319" name="直線コネクタ 318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0" name="直線コネクタ 319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1" name="直線コネクタ 320"/>
            <p:cNvCxnSpPr/>
            <p:nvPr/>
          </p:nvCxnSpPr>
          <p:spPr>
            <a:xfrm>
              <a:off x="354791" y="548052"/>
              <a:ext cx="162674" cy="0"/>
            </a:xfrm>
            <a:prstGeom prst="line">
              <a:avLst/>
            </a:prstGeom>
            <a:grpFill/>
            <a:ln w="158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2" name="直線コネクタ 321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3" name="グループ化 322"/>
          <p:cNvGrpSpPr/>
          <p:nvPr/>
        </p:nvGrpSpPr>
        <p:grpSpPr>
          <a:xfrm>
            <a:off x="8427589" y="4347265"/>
            <a:ext cx="347820" cy="388046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324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325" name="直線コネクタ 324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6" name="直線コネクタ 325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7" name="直線コネクタ 326"/>
            <p:cNvCxnSpPr/>
            <p:nvPr/>
          </p:nvCxnSpPr>
          <p:spPr>
            <a:xfrm>
              <a:off x="354791" y="548052"/>
              <a:ext cx="257696" cy="1"/>
            </a:xfrm>
            <a:prstGeom prst="line">
              <a:avLst/>
            </a:prstGeom>
            <a:grpFill/>
            <a:ln w="158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8" name="直線コネクタ 327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9" name="正方形/長方形 328"/>
          <p:cNvSpPr/>
          <p:nvPr/>
        </p:nvSpPr>
        <p:spPr>
          <a:xfrm>
            <a:off x="8009854" y="4407078"/>
            <a:ext cx="299496" cy="144889"/>
          </a:xfrm>
          <a:prstGeom prst="rect">
            <a:avLst/>
          </a:prstGeom>
          <a:solidFill>
            <a:srgbClr val="FF0000">
              <a:alpha val="69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330" name="正方形/長方形 329"/>
          <p:cNvSpPr/>
          <p:nvPr/>
        </p:nvSpPr>
        <p:spPr>
          <a:xfrm>
            <a:off x="8452300" y="4427954"/>
            <a:ext cx="299496" cy="127740"/>
          </a:xfrm>
          <a:prstGeom prst="rect">
            <a:avLst/>
          </a:prstGeom>
          <a:solidFill>
            <a:srgbClr val="FF0000">
              <a:alpha val="69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331" name="右矢印 330"/>
          <p:cNvSpPr/>
          <p:nvPr/>
        </p:nvSpPr>
        <p:spPr>
          <a:xfrm rot="19581233">
            <a:off x="3255215" y="4740695"/>
            <a:ext cx="1126732" cy="312910"/>
          </a:xfrm>
          <a:prstGeom prst="rightArrow">
            <a:avLst/>
          </a:prstGeom>
          <a:solidFill>
            <a:srgbClr val="00B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34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1600201"/>
            <a:ext cx="8579297" cy="1180728"/>
          </a:xfrm>
        </p:spPr>
        <p:txBody>
          <a:bodyPr/>
          <a:lstStyle/>
          <a:p>
            <a:r>
              <a:rPr kumimoji="1" lang="en-US" altLang="ja-JP" smtClean="0"/>
              <a:t>We perform refacotring using EM candidates ranked top 10 in cohesion based ranking</a:t>
            </a:r>
            <a:endParaRPr kumimoji="1" lang="ja-JP" altLang="en-US" dirty="0"/>
          </a:p>
        </p:txBody>
      </p:sp>
      <p:sp>
        <p:nvSpPr>
          <p:cNvPr id="163" name="テキスト ボックス 162"/>
          <p:cNvSpPr txBox="1"/>
          <p:nvPr/>
        </p:nvSpPr>
        <p:spPr>
          <a:xfrm>
            <a:off x="2476311" y="3548331"/>
            <a:ext cx="846342" cy="400110"/>
          </a:xfrm>
          <a:prstGeom prst="rect">
            <a:avLst/>
          </a:prstGeom>
          <a:solidFill>
            <a:srgbClr val="FFFF66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smtClean="0"/>
              <a:t>Apply</a:t>
            </a:r>
            <a:endParaRPr kumimoji="1" lang="ja-JP" altLang="en-US" sz="2000"/>
          </a:p>
        </p:txBody>
      </p:sp>
      <p:sp>
        <p:nvSpPr>
          <p:cNvPr id="164" name="テキスト ボックス 163"/>
          <p:cNvSpPr txBox="1"/>
          <p:nvPr/>
        </p:nvSpPr>
        <p:spPr>
          <a:xfrm>
            <a:off x="3316607" y="5339535"/>
            <a:ext cx="1042225" cy="400110"/>
          </a:xfrm>
          <a:prstGeom prst="rect">
            <a:avLst/>
          </a:prstGeom>
          <a:solidFill>
            <a:srgbClr val="FFFF66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smtClean="0"/>
              <a:t>Output</a:t>
            </a:r>
            <a:endParaRPr kumimoji="1" lang="ja-JP" altLang="en-US" sz="2000"/>
          </a:p>
        </p:txBody>
      </p:sp>
    </p:spTree>
    <p:extLst>
      <p:ext uri="{BB962C8B-B14F-4D97-AF65-F5344CB8AC3E}">
        <p14:creationId xmlns:p14="http://schemas.microsoft.com/office/powerpoint/2010/main" val="2158396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Target Similar Methods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/>
          <a:lstStyle/>
          <a:p>
            <a:r>
              <a:rPr kumimoji="1" lang="en-US" altLang="ja-JP" sz="2600" dirty="0" smtClean="0"/>
              <a:t>Software : Apache Ant 1.7.0</a:t>
            </a:r>
          </a:p>
          <a:p>
            <a:r>
              <a:rPr lang="en-US" altLang="ja-JP" sz="2600" dirty="0"/>
              <a:t>Package : </a:t>
            </a:r>
            <a:r>
              <a:rPr lang="en-US" altLang="ja-JP" sz="2600" dirty="0" err="1"/>
              <a:t>org.apache.tools.ant.types.optional.image</a:t>
            </a:r>
            <a:endParaRPr kumimoji="1" lang="en-US" altLang="ja-JP" sz="2600" dirty="0" smtClean="0"/>
          </a:p>
          <a:p>
            <a:r>
              <a:rPr lang="en-US" altLang="ja-JP" sz="2600" dirty="0" smtClean="0"/>
              <a:t>Class : Arc and Ellipse</a:t>
            </a:r>
          </a:p>
          <a:p>
            <a:r>
              <a:rPr lang="en-US" altLang="ja-JP" sz="2600" dirty="0" smtClean="0"/>
              <a:t>Method : </a:t>
            </a:r>
            <a:r>
              <a:rPr lang="en-US" altLang="ja-JP" sz="2600" dirty="0" err="1" smtClean="0"/>
              <a:t>executeDrawOperation</a:t>
            </a:r>
            <a:endParaRPr lang="en-US" altLang="ja-JP" sz="2600" dirty="0" smtClean="0"/>
          </a:p>
          <a:p>
            <a:endParaRPr lang="en-US" altLang="ja-JP" sz="2600" dirty="0"/>
          </a:p>
          <a:p>
            <a:endParaRPr lang="en-US" altLang="ja-JP" sz="2600" dirty="0" smtClean="0"/>
          </a:p>
          <a:p>
            <a:r>
              <a:rPr lang="en-US" altLang="ja-JP" sz="2800" dirty="0" smtClean="0"/>
              <a:t>Behavior preservation is confirmed by </a:t>
            </a:r>
            <a:r>
              <a:rPr lang="en-US" altLang="ja-JP" sz="2800" dirty="0" err="1" smtClean="0"/>
              <a:t>JUnit</a:t>
            </a:r>
            <a:r>
              <a:rPr lang="en-US" altLang="ja-JP" sz="2800" dirty="0" smtClean="0"/>
              <a:t> test suites in the Apache Ant.</a:t>
            </a:r>
          </a:p>
          <a:p>
            <a:pPr lvl="1"/>
            <a:r>
              <a:rPr lang="en-US" altLang="ja-JP" sz="2400" dirty="0" smtClean="0"/>
              <a:t>Number of test cases : 1479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61345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252736"/>
          </a:xfrm>
        </p:spPr>
        <p:txBody>
          <a:bodyPr/>
          <a:lstStyle/>
          <a:p>
            <a:r>
              <a:rPr lang="en-US" altLang="ja-JP"/>
              <a:t>Calculate the slice-based cohesion metrics before and after refactoring</a:t>
            </a:r>
            <a:r>
              <a:rPr lang="en-US" altLang="ja-JP" smtClean="0"/>
              <a:t>.</a:t>
            </a:r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24</a:t>
            </a:fld>
            <a:endParaRPr lang="en-US" altLang="ja-JP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altLang="ja-JP" dirty="0" smtClean="0"/>
              <a:t>Evolution </a:t>
            </a:r>
            <a:r>
              <a:rPr kumimoji="1" lang="en-US" altLang="ja-JP" dirty="0" smtClean="0"/>
              <a:t>of Cohesion Metrics (1/2)</a:t>
            </a:r>
            <a:endParaRPr kumimoji="1" lang="ja-JP" altLang="en-US" dirty="0"/>
          </a:p>
        </p:txBody>
      </p:sp>
      <p:grpSp>
        <p:nvGrpSpPr>
          <p:cNvPr id="7" name="グループ化 6"/>
          <p:cNvGrpSpPr/>
          <p:nvPr/>
        </p:nvGrpSpPr>
        <p:grpSpPr>
          <a:xfrm>
            <a:off x="683568" y="4581129"/>
            <a:ext cx="518369" cy="621239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8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9" name="直線コネクタ 8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354791" y="548052"/>
              <a:ext cx="162674" cy="0"/>
            </a:xfrm>
            <a:prstGeom prst="line">
              <a:avLst/>
            </a:prstGeom>
            <a:grpFill/>
            <a:ln w="158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グループ化 12"/>
          <p:cNvGrpSpPr/>
          <p:nvPr/>
        </p:nvGrpSpPr>
        <p:grpSpPr>
          <a:xfrm>
            <a:off x="1399797" y="4581128"/>
            <a:ext cx="518369" cy="621239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14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15" name="直線コネクタ 14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>
              <a:off x="354791" y="548052"/>
              <a:ext cx="257696" cy="1"/>
            </a:xfrm>
            <a:prstGeom prst="line">
              <a:avLst/>
            </a:prstGeom>
            <a:grpFill/>
            <a:ln w="158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正方形/長方形 18"/>
          <p:cNvSpPr/>
          <p:nvPr/>
        </p:nvSpPr>
        <p:spPr>
          <a:xfrm>
            <a:off x="711581" y="4640942"/>
            <a:ext cx="446350" cy="300255"/>
          </a:xfrm>
          <a:prstGeom prst="rect">
            <a:avLst/>
          </a:prstGeom>
          <a:solidFill>
            <a:srgbClr val="65D7FF">
              <a:alpha val="69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1424509" y="4661818"/>
            <a:ext cx="446350" cy="300255"/>
          </a:xfrm>
          <a:prstGeom prst="rect">
            <a:avLst/>
          </a:prstGeom>
          <a:solidFill>
            <a:srgbClr val="65D7FF">
              <a:alpha val="69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grpSp>
        <p:nvGrpSpPr>
          <p:cNvPr id="21" name="グループ化 20"/>
          <p:cNvGrpSpPr/>
          <p:nvPr/>
        </p:nvGrpSpPr>
        <p:grpSpPr>
          <a:xfrm>
            <a:off x="5105064" y="3793192"/>
            <a:ext cx="518369" cy="621239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22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23" name="直線コネクタ 22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>
              <a:off x="354791" y="548052"/>
              <a:ext cx="162674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コネクタ 25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正方形/長方形 32"/>
          <p:cNvSpPr/>
          <p:nvPr/>
        </p:nvSpPr>
        <p:spPr>
          <a:xfrm>
            <a:off x="4810151" y="5501483"/>
            <a:ext cx="446350" cy="300255"/>
          </a:xfrm>
          <a:prstGeom prst="rect">
            <a:avLst/>
          </a:prstGeom>
          <a:solidFill>
            <a:srgbClr val="65D7FF">
              <a:alpha val="69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5523079" y="5522359"/>
            <a:ext cx="446350" cy="300255"/>
          </a:xfrm>
          <a:prstGeom prst="rect">
            <a:avLst/>
          </a:prstGeom>
          <a:solidFill>
            <a:srgbClr val="65D7FF">
              <a:alpha val="69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35" name="右矢印 34"/>
          <p:cNvSpPr/>
          <p:nvPr/>
        </p:nvSpPr>
        <p:spPr>
          <a:xfrm>
            <a:off x="3005529" y="4686592"/>
            <a:ext cx="1126732" cy="491378"/>
          </a:xfrm>
          <a:prstGeom prst="rightArrow">
            <a:avLst/>
          </a:prstGeom>
          <a:solidFill>
            <a:srgbClr val="00B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6134022" y="5261131"/>
            <a:ext cx="18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smtClean="0"/>
              <a:t>Extracted differences</a:t>
            </a:r>
            <a:endParaRPr kumimoji="1" lang="ja-JP" altLang="en-US" sz="2400"/>
          </a:p>
        </p:txBody>
      </p:sp>
      <p:sp>
        <p:nvSpPr>
          <p:cNvPr id="42" name="環状矢印 41"/>
          <p:cNvSpPr/>
          <p:nvPr/>
        </p:nvSpPr>
        <p:spPr>
          <a:xfrm rot="20577795">
            <a:off x="1733168" y="3199470"/>
            <a:ext cx="3490669" cy="2009903"/>
          </a:xfrm>
          <a:prstGeom prst="circularArrow">
            <a:avLst>
              <a:gd name="adj1" fmla="val 7161"/>
              <a:gd name="adj2" fmla="val 1142319"/>
              <a:gd name="adj3" fmla="val 20543155"/>
              <a:gd name="adj4" fmla="val 11407924"/>
              <a:gd name="adj5" fmla="val 12500"/>
            </a:avLst>
          </a:prstGeom>
          <a:solidFill>
            <a:srgbClr val="FFC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6134022" y="4029522"/>
            <a:ext cx="2430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u="sng" smtClean="0"/>
              <a:t>Merged method</a:t>
            </a:r>
            <a:endParaRPr kumimoji="1" lang="ja-JP" altLang="en-US" sz="2400" u="sng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539552" y="3109610"/>
            <a:ext cx="3400365" cy="830997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2400" smtClean="0"/>
              <a:t>Calculate increase rate of silice based metrics</a:t>
            </a:r>
            <a:endParaRPr kumimoji="1" lang="ja-JP" altLang="en-US" sz="24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0" y="5208529"/>
            <a:ext cx="27887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u="sng" smtClean="0"/>
              <a:t>Target Similar Methods</a:t>
            </a:r>
            <a:endParaRPr kumimoji="1" lang="ja-JP" altLang="en-US" sz="2000" u="sng"/>
          </a:p>
        </p:txBody>
      </p:sp>
    </p:spTree>
    <p:extLst>
      <p:ext uri="{BB962C8B-B14F-4D97-AF65-F5344CB8AC3E}">
        <p14:creationId xmlns:p14="http://schemas.microsoft.com/office/powerpoint/2010/main" val="3092024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9157154"/>
              </p:ext>
            </p:extLst>
          </p:nvPr>
        </p:nvGraphicFramePr>
        <p:xfrm>
          <a:off x="150540" y="3933056"/>
          <a:ext cx="8784979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0102"/>
                <a:gridCol w="1400102"/>
                <a:gridCol w="664975"/>
                <a:gridCol w="664975"/>
                <a:gridCol w="664975"/>
                <a:gridCol w="664975"/>
                <a:gridCol w="664975"/>
                <a:gridCol w="664975"/>
                <a:gridCol w="664975"/>
                <a:gridCol w="664975"/>
                <a:gridCol w="664975"/>
              </a:tblGrid>
              <a:tr h="352738">
                <a:tc rowSpan="3" gridSpan="2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Increase rate</a:t>
                      </a:r>
                      <a:r>
                        <a:rPr kumimoji="1" lang="en-US" altLang="ja-JP" baseline="0" dirty="0" smtClean="0">
                          <a:solidFill>
                            <a:schemeClr val="tx1"/>
                          </a:solidFill>
                        </a:rPr>
                        <a:t> of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52738">
                <a:tc gridSpan="2" v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en-US" altLang="ja-JP" dirty="0" err="1" smtClean="0">
                          <a:solidFill>
                            <a:schemeClr val="tx1"/>
                          </a:solidFill>
                        </a:rPr>
                        <a:t>FTightness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en-US" altLang="ja-JP" dirty="0" err="1" smtClean="0">
                          <a:solidFill>
                            <a:schemeClr val="tx1"/>
                          </a:solidFill>
                        </a:rPr>
                        <a:t>FCoverage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en-US" altLang="ja-JP" dirty="0" err="1" smtClean="0">
                          <a:solidFill>
                            <a:schemeClr val="tx1"/>
                          </a:solidFill>
                        </a:rPr>
                        <a:t>FOverlap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52738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err="1" smtClean="0">
                          <a:solidFill>
                            <a:schemeClr val="tx1"/>
                          </a:solidFill>
                        </a:rPr>
                        <a:t>ave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max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min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err="1" smtClean="0">
                          <a:solidFill>
                            <a:schemeClr val="tx1"/>
                          </a:solidFill>
                        </a:rPr>
                        <a:t>ave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max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min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err="1" smtClean="0">
                          <a:solidFill>
                            <a:schemeClr val="tx1"/>
                          </a:solidFill>
                        </a:rPr>
                        <a:t>ave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max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min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52738">
                <a:tc rowSpan="3">
                  <a:txBody>
                    <a:bodyPr/>
                    <a:lstStyle/>
                    <a:p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Ranked</a:t>
                      </a:r>
                      <a:r>
                        <a:rPr kumimoji="1" lang="en-US" altLang="ja-JP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by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>
                          <a:solidFill>
                            <a:schemeClr val="tx1"/>
                          </a:solidFill>
                        </a:rPr>
                        <a:t>FTightness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22%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54%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5%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22%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54%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5%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0%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0%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0%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52738">
                <a:tc v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>
                          <a:solidFill>
                            <a:schemeClr val="tx1"/>
                          </a:solidFill>
                        </a:rPr>
                        <a:t>FCoverage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17%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25%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5%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17%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25%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5%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0%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0%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0%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52738">
                <a:tc v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>
                          <a:solidFill>
                            <a:schemeClr val="tx1"/>
                          </a:solidFill>
                        </a:rPr>
                        <a:t>FOverlap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22%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54%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5%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22%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54%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5%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0%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0%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0%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角丸四角形 2"/>
          <p:cNvSpPr/>
          <p:nvPr/>
        </p:nvSpPr>
        <p:spPr>
          <a:xfrm>
            <a:off x="2915816" y="5013176"/>
            <a:ext cx="4032448" cy="360040"/>
          </a:xfrm>
          <a:prstGeom prst="roundRect">
            <a:avLst/>
          </a:prstGeom>
          <a:solidFill>
            <a:srgbClr val="FF0000">
              <a:alpha val="27000"/>
            </a:srgb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altLang="ja-JP" dirty="0"/>
              <a:t>Evolution of Cohesion Metrics </a:t>
            </a:r>
            <a:r>
              <a:rPr lang="en-US" altLang="ja-JP" dirty="0" smtClean="0"/>
              <a:t>(2/2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25</a:t>
            </a:fld>
            <a:endParaRPr lang="en-US" altLang="ja-JP"/>
          </a:p>
        </p:txBody>
      </p:sp>
      <p:sp>
        <p:nvSpPr>
          <p:cNvPr id="11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1600200"/>
            <a:ext cx="8579297" cy="2260847"/>
          </a:xfrm>
        </p:spPr>
        <p:txBody>
          <a:bodyPr/>
          <a:lstStyle/>
          <a:p>
            <a:r>
              <a:rPr lang="en-US" altLang="ja-JP" dirty="0" smtClean="0"/>
              <a:t>Increase rate of cohesion metrics</a:t>
            </a:r>
          </a:p>
          <a:p>
            <a:pPr lvl="1"/>
            <a:r>
              <a:rPr lang="en-US" altLang="ja-JP" dirty="0" smtClean="0"/>
              <a:t>Both </a:t>
            </a:r>
            <a:r>
              <a:rPr lang="en-US" altLang="ja-JP" dirty="0" err="1" smtClean="0"/>
              <a:t>FTightness</a:t>
            </a:r>
            <a:r>
              <a:rPr lang="en-US" altLang="ja-JP" dirty="0" smtClean="0"/>
              <a:t> and </a:t>
            </a:r>
            <a:r>
              <a:rPr lang="en-US" altLang="ja-JP" dirty="0" err="1" smtClean="0"/>
              <a:t>FCoverage</a:t>
            </a:r>
            <a:r>
              <a:rPr lang="en-US" altLang="ja-JP" dirty="0" smtClean="0"/>
              <a:t> </a:t>
            </a:r>
            <a:r>
              <a:rPr lang="en-US" altLang="ja-JP" dirty="0"/>
              <a:t>are always increased </a:t>
            </a:r>
            <a:r>
              <a:rPr lang="en-US" altLang="ja-JP" dirty="0" smtClean="0"/>
              <a:t>after refactoring.</a:t>
            </a:r>
          </a:p>
          <a:p>
            <a:pPr lvl="1"/>
            <a:r>
              <a:rPr lang="en-US" altLang="ja-JP" dirty="0" err="1"/>
              <a:t>FOverlap</a:t>
            </a:r>
            <a:r>
              <a:rPr lang="en-US" altLang="ja-JP" dirty="0"/>
              <a:t> metric </a:t>
            </a:r>
            <a:r>
              <a:rPr lang="en-US" altLang="ja-JP" dirty="0" smtClean="0"/>
              <a:t>is unchanged </a:t>
            </a:r>
            <a:r>
              <a:rPr lang="en-US" altLang="ja-JP" dirty="0"/>
              <a:t>from </a:t>
            </a:r>
            <a:r>
              <a:rPr lang="en-US" altLang="ja-JP" dirty="0" smtClean="0"/>
              <a:t>1.0.</a:t>
            </a:r>
            <a:endParaRPr lang="ja-JP" altLang="en-US" dirty="0"/>
          </a:p>
          <a:p>
            <a:pPr lvl="1"/>
            <a:endParaRPr lang="ja-JP" altLang="en-US" dirty="0"/>
          </a:p>
          <a:p>
            <a:pPr lvl="1"/>
            <a:endParaRPr kumimoji="1" lang="ja-JP" altLang="en-US" dirty="0"/>
          </a:p>
        </p:txBody>
      </p:sp>
      <p:sp>
        <p:nvSpPr>
          <p:cNvPr id="12" name="角丸四角形 11"/>
          <p:cNvSpPr/>
          <p:nvPr/>
        </p:nvSpPr>
        <p:spPr>
          <a:xfrm>
            <a:off x="2915816" y="5733256"/>
            <a:ext cx="4032448" cy="432048"/>
          </a:xfrm>
          <a:prstGeom prst="roundRect">
            <a:avLst/>
          </a:prstGeom>
          <a:solidFill>
            <a:srgbClr val="FF0000">
              <a:alpha val="27000"/>
            </a:srgb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4358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Conclusion &amp; </a:t>
            </a:r>
            <a:r>
              <a:rPr kumimoji="1" lang="en-US" altLang="ja-JP" dirty="0" smtClean="0"/>
              <a:t>Future Work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/>
          <a:lstStyle/>
          <a:p>
            <a:r>
              <a:rPr lang="en-US" altLang="ja-JP" sz="2800" dirty="0" smtClean="0"/>
              <a:t>Conclusion</a:t>
            </a:r>
          </a:p>
          <a:p>
            <a:pPr lvl="1"/>
            <a:r>
              <a:rPr lang="en-US" altLang="ja-JP" sz="2400" dirty="0" smtClean="0"/>
              <a:t>Propose the approach to support merging similar methods using slice-based cohesion metrics</a:t>
            </a:r>
            <a:r>
              <a:rPr lang="en-US" altLang="ja-JP" sz="2400" dirty="0"/>
              <a:t>.</a:t>
            </a:r>
            <a:endParaRPr lang="en-US" altLang="ja-JP" dirty="0" smtClean="0"/>
          </a:p>
          <a:p>
            <a:pPr lvl="1"/>
            <a:r>
              <a:rPr lang="en-US" altLang="ja-JP" sz="2400" dirty="0" smtClean="0"/>
              <a:t>Confirm the usefulness of the </a:t>
            </a:r>
            <a:r>
              <a:rPr lang="en-US" altLang="ja-JP" sz="2400" dirty="0" err="1" smtClean="0"/>
              <a:t>FTightness</a:t>
            </a:r>
            <a:r>
              <a:rPr lang="en-US" altLang="ja-JP" sz="2400" dirty="0" smtClean="0"/>
              <a:t> and </a:t>
            </a:r>
            <a:r>
              <a:rPr lang="en-US" altLang="ja-JP" sz="2400" dirty="0" err="1" smtClean="0"/>
              <a:t>FOverlap</a:t>
            </a:r>
            <a:r>
              <a:rPr lang="en-US" altLang="ja-JP" sz="2400" dirty="0" smtClean="0"/>
              <a:t> metrics in the case study.</a:t>
            </a:r>
          </a:p>
          <a:p>
            <a:pPr lvl="1"/>
            <a:endParaRPr lang="en-US" altLang="ja-JP" dirty="0"/>
          </a:p>
          <a:p>
            <a:r>
              <a:rPr lang="en-US" altLang="ja-JP" sz="2800" dirty="0" smtClean="0"/>
              <a:t>Future work</a:t>
            </a:r>
          </a:p>
          <a:p>
            <a:pPr lvl="1"/>
            <a:r>
              <a:rPr lang="en-US" altLang="ja-JP" sz="2400" dirty="0" smtClean="0"/>
              <a:t>Conduct larger case studies and ask developers to </a:t>
            </a:r>
            <a:r>
              <a:rPr lang="en-US" altLang="ja-JP" sz="2400" smtClean="0"/>
              <a:t>evaluate detected EM </a:t>
            </a:r>
            <a:r>
              <a:rPr lang="en-US" altLang="ja-JP" sz="2400" dirty="0" smtClean="0"/>
              <a:t>candidates by our approach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26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93116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Form Template Method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</a:t>
            </a:fld>
            <a:endParaRPr lang="en-US" altLang="ja-JP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610161" y="6095037"/>
            <a:ext cx="69942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dirty="0" smtClean="0">
                <a:solidFill>
                  <a:schemeClr val="bg2">
                    <a:lumMod val="75000"/>
                  </a:schemeClr>
                </a:solidFill>
              </a:rPr>
              <a:t>[1]</a:t>
            </a:r>
            <a:r>
              <a:rPr lang="en-US" altLang="ja-JP" dirty="0" smtClean="0">
                <a:solidFill>
                  <a:schemeClr val="bg2">
                    <a:lumMod val="75000"/>
                  </a:schemeClr>
                </a:solidFill>
              </a:rPr>
              <a:t> M. Fowler. </a:t>
            </a:r>
            <a:r>
              <a:rPr lang="en-US" altLang="ja-JP" i="1" dirty="0" smtClean="0">
                <a:solidFill>
                  <a:schemeClr val="bg2">
                    <a:lumMod val="75000"/>
                  </a:schemeClr>
                </a:solidFill>
              </a:rPr>
              <a:t>Refactoring: Improving the Design of Existing Code. </a:t>
            </a:r>
          </a:p>
          <a:p>
            <a:r>
              <a:rPr lang="en-US" altLang="ja-JP" i="1" dirty="0" smtClean="0">
                <a:solidFill>
                  <a:schemeClr val="bg2">
                    <a:lumMod val="75000"/>
                  </a:schemeClr>
                </a:solidFill>
              </a:rPr>
              <a:t>           Addison Wesley, 1999</a:t>
            </a:r>
            <a:r>
              <a:rPr lang="en-US" altLang="ja-JP" dirty="0" smtClean="0">
                <a:solidFill>
                  <a:schemeClr val="bg2">
                    <a:lumMod val="75000"/>
                  </a:schemeClr>
                </a:solidFill>
              </a:rPr>
              <a:t>.</a:t>
            </a:r>
            <a:endParaRPr kumimoji="1" lang="ja-JP" altLang="en-US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12776"/>
          </a:xfrm>
        </p:spPr>
        <p:txBody>
          <a:bodyPr/>
          <a:lstStyle/>
          <a:p>
            <a:r>
              <a:rPr lang="en-US" altLang="ja-JP" sz="2800" dirty="0"/>
              <a:t>Refactoring pattern based on Template Method pattern [</a:t>
            </a:r>
            <a:r>
              <a:rPr lang="en-US" altLang="ja-JP" sz="2800"/>
              <a:t>1</a:t>
            </a:r>
            <a:r>
              <a:rPr lang="en-US" altLang="ja-JP" sz="2800" smtClean="0"/>
              <a:t>].</a:t>
            </a:r>
            <a:endParaRPr lang="en-US" altLang="ja-JP" sz="2800" dirty="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7268660" y="4075766"/>
            <a:ext cx="19118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u="sng" smtClean="0">
                <a:solidFill>
                  <a:schemeClr val="accent2">
                    <a:lumMod val="75000"/>
                  </a:schemeClr>
                </a:solidFill>
              </a:rPr>
              <a:t>Difference </a:t>
            </a:r>
          </a:p>
          <a:p>
            <a:pPr algn="ctr"/>
            <a:r>
              <a:rPr kumimoji="1" lang="en-US" altLang="ja-JP" sz="2400" u="sng" smtClean="0">
                <a:solidFill>
                  <a:schemeClr val="accent2">
                    <a:lumMod val="75000"/>
                  </a:schemeClr>
                </a:solidFill>
              </a:rPr>
              <a:t>Extraction</a:t>
            </a:r>
            <a:endParaRPr kumimoji="1" lang="ja-JP" altLang="en-US" sz="2400" u="sng">
              <a:solidFill>
                <a:schemeClr val="accent2">
                  <a:lumMod val="75000"/>
                </a:schemeClr>
              </a:solidFill>
            </a:endParaRPr>
          </a:p>
        </p:txBody>
      </p:sp>
      <p:grpSp>
        <p:nvGrpSpPr>
          <p:cNvPr id="8" name="グループ化 7"/>
          <p:cNvGrpSpPr/>
          <p:nvPr/>
        </p:nvGrpSpPr>
        <p:grpSpPr>
          <a:xfrm>
            <a:off x="4556385" y="2771204"/>
            <a:ext cx="2592288" cy="1449595"/>
            <a:chOff x="3491880" y="3429000"/>
            <a:chExt cx="2592288" cy="1449595"/>
          </a:xfrm>
        </p:grpSpPr>
        <p:sp>
          <p:nvSpPr>
            <p:cNvPr id="3" name="正方形/長方形 2"/>
            <p:cNvSpPr/>
            <p:nvPr/>
          </p:nvSpPr>
          <p:spPr>
            <a:xfrm>
              <a:off x="3491880" y="3717032"/>
              <a:ext cx="2592288" cy="1161563"/>
            </a:xfrm>
            <a:prstGeom prst="rect">
              <a:avLst/>
            </a:prstGeom>
            <a:solidFill>
              <a:srgbClr val="FFFFCC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3491880" y="3429000"/>
              <a:ext cx="1584176" cy="288031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mtClean="0">
                  <a:solidFill>
                    <a:schemeClr val="tx1"/>
                  </a:solidFill>
                </a:rPr>
                <a:t>Class A</a:t>
              </a:r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9" name="正方形/長方形 8"/>
          <p:cNvSpPr/>
          <p:nvPr/>
        </p:nvSpPr>
        <p:spPr>
          <a:xfrm>
            <a:off x="4736405" y="3716744"/>
            <a:ext cx="2232248" cy="369475"/>
          </a:xfrm>
          <a:prstGeom prst="rect">
            <a:avLst/>
          </a:prstGeom>
          <a:solidFill>
            <a:schemeClr val="accent5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mtClean="0">
                <a:solidFill>
                  <a:schemeClr val="tx1"/>
                </a:solidFill>
              </a:rPr>
              <a:t>Extracted Method A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4736405" y="3203252"/>
            <a:ext cx="2232248" cy="369475"/>
          </a:xfrm>
          <a:prstGeom prst="rect">
            <a:avLst/>
          </a:prstGeom>
          <a:solidFill>
            <a:srgbClr val="FFC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mtClean="0">
                <a:solidFill>
                  <a:schemeClr val="tx1"/>
                </a:solidFill>
              </a:rPr>
              <a:t>Similar Method A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grpSp>
        <p:nvGrpSpPr>
          <p:cNvPr id="17" name="グループ化 16"/>
          <p:cNvGrpSpPr/>
          <p:nvPr/>
        </p:nvGrpSpPr>
        <p:grpSpPr>
          <a:xfrm>
            <a:off x="4558634" y="4491265"/>
            <a:ext cx="2592288" cy="1449595"/>
            <a:chOff x="3491880" y="3429000"/>
            <a:chExt cx="2592288" cy="1449595"/>
          </a:xfrm>
        </p:grpSpPr>
        <p:sp>
          <p:nvSpPr>
            <p:cNvPr id="18" name="正方形/長方形 17"/>
            <p:cNvSpPr/>
            <p:nvPr/>
          </p:nvSpPr>
          <p:spPr>
            <a:xfrm>
              <a:off x="3491880" y="3717032"/>
              <a:ext cx="2592288" cy="1161563"/>
            </a:xfrm>
            <a:prstGeom prst="rect">
              <a:avLst/>
            </a:prstGeom>
            <a:solidFill>
              <a:srgbClr val="FFFFCC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491880" y="3429000"/>
              <a:ext cx="1584176" cy="288031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mtClean="0">
                  <a:solidFill>
                    <a:schemeClr val="tx1"/>
                  </a:solidFill>
                </a:rPr>
                <a:t>Class B</a:t>
              </a:r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20" name="正方形/長方形 19"/>
          <p:cNvSpPr/>
          <p:nvPr/>
        </p:nvSpPr>
        <p:spPr>
          <a:xfrm>
            <a:off x="4738654" y="5436805"/>
            <a:ext cx="2232248" cy="369475"/>
          </a:xfrm>
          <a:prstGeom prst="rect">
            <a:avLst/>
          </a:prstGeom>
          <a:solidFill>
            <a:schemeClr val="accent5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mtClean="0">
                <a:solidFill>
                  <a:schemeClr val="tx1"/>
                </a:solidFill>
              </a:rPr>
              <a:t>Extracted Method B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738654" y="4923313"/>
            <a:ext cx="2232248" cy="369475"/>
          </a:xfrm>
          <a:prstGeom prst="rect">
            <a:avLst/>
          </a:prstGeom>
          <a:solidFill>
            <a:srgbClr val="FFC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mtClean="0">
                <a:solidFill>
                  <a:schemeClr val="tx1"/>
                </a:solidFill>
              </a:rPr>
              <a:t>Similar Method B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611560" y="3429000"/>
            <a:ext cx="2592288" cy="1449595"/>
            <a:chOff x="3491880" y="3429000"/>
            <a:chExt cx="2592288" cy="1449595"/>
          </a:xfrm>
        </p:grpSpPr>
        <p:sp>
          <p:nvSpPr>
            <p:cNvPr id="23" name="正方形/長方形 22"/>
            <p:cNvSpPr/>
            <p:nvPr/>
          </p:nvSpPr>
          <p:spPr>
            <a:xfrm>
              <a:off x="3491880" y="3717032"/>
              <a:ext cx="2592288" cy="1161563"/>
            </a:xfrm>
            <a:prstGeom prst="rect">
              <a:avLst/>
            </a:prstGeom>
            <a:solidFill>
              <a:srgbClr val="FFFFCC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24" name="正方形/長方形 23"/>
            <p:cNvSpPr/>
            <p:nvPr/>
          </p:nvSpPr>
          <p:spPr>
            <a:xfrm>
              <a:off x="3491880" y="3429000"/>
              <a:ext cx="1584176" cy="288031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mtClean="0">
                  <a:solidFill>
                    <a:schemeClr val="tx1"/>
                  </a:solidFill>
                </a:rPr>
                <a:t>Super Class </a:t>
              </a:r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25" name="正方形/長方形 24"/>
          <p:cNvSpPr/>
          <p:nvPr/>
        </p:nvSpPr>
        <p:spPr>
          <a:xfrm>
            <a:off x="791580" y="4086219"/>
            <a:ext cx="2232248" cy="369475"/>
          </a:xfrm>
          <a:prstGeom prst="rect">
            <a:avLst/>
          </a:prstGeom>
          <a:solidFill>
            <a:srgbClr val="FFC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mtClean="0">
                <a:solidFill>
                  <a:schemeClr val="tx1"/>
                </a:solidFill>
              </a:rPr>
              <a:t>Merged Method 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032631" y="2756613"/>
            <a:ext cx="23424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u="sng" smtClean="0">
                <a:solidFill>
                  <a:schemeClr val="accent2">
                    <a:lumMod val="75000"/>
                  </a:schemeClr>
                </a:solidFill>
              </a:rPr>
              <a:t>Pull Up</a:t>
            </a:r>
          </a:p>
          <a:p>
            <a:pPr algn="ctr"/>
            <a:r>
              <a:rPr lang="en-US" altLang="ja-JP" sz="2400" u="sng" smtClean="0">
                <a:solidFill>
                  <a:schemeClr val="accent2">
                    <a:lumMod val="75000"/>
                  </a:schemeClr>
                </a:solidFill>
              </a:rPr>
              <a:t>Common Part</a:t>
            </a:r>
            <a:endParaRPr kumimoji="1" lang="ja-JP" altLang="en-US" sz="2400" u="sng">
              <a:solidFill>
                <a:schemeClr val="accent2">
                  <a:lumMod val="75000"/>
                </a:schemeClr>
              </a:solidFill>
            </a:endParaRPr>
          </a:p>
        </p:txBody>
      </p:sp>
      <p:grpSp>
        <p:nvGrpSpPr>
          <p:cNvPr id="48" name="グループ化 47"/>
          <p:cNvGrpSpPr/>
          <p:nvPr/>
        </p:nvGrpSpPr>
        <p:grpSpPr>
          <a:xfrm>
            <a:off x="3046466" y="3406919"/>
            <a:ext cx="1692188" cy="1749054"/>
            <a:chOff x="2663788" y="3388277"/>
            <a:chExt cx="1692188" cy="1749054"/>
          </a:xfrm>
        </p:grpSpPr>
        <p:cxnSp>
          <p:nvCxnSpPr>
            <p:cNvPr id="27" name="直線コネクタ 26"/>
            <p:cNvCxnSpPr/>
            <p:nvPr/>
          </p:nvCxnSpPr>
          <p:spPr>
            <a:xfrm flipH="1" flipV="1">
              <a:off x="3851920" y="3402281"/>
              <a:ext cx="504056" cy="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コネクタ 28"/>
            <p:cNvCxnSpPr/>
            <p:nvPr/>
          </p:nvCxnSpPr>
          <p:spPr>
            <a:xfrm flipH="1" flipV="1">
              <a:off x="3850796" y="5137329"/>
              <a:ext cx="504056" cy="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コネクタ 29"/>
            <p:cNvCxnSpPr/>
            <p:nvPr/>
          </p:nvCxnSpPr>
          <p:spPr>
            <a:xfrm flipH="1">
              <a:off x="3850796" y="3388277"/>
              <a:ext cx="1124" cy="174905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線矢印コネクタ 32"/>
            <p:cNvCxnSpPr/>
            <p:nvPr/>
          </p:nvCxnSpPr>
          <p:spPr>
            <a:xfrm flipH="1">
              <a:off x="2663788" y="4270956"/>
              <a:ext cx="1187008" cy="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グループ化 42"/>
          <p:cNvGrpSpPr/>
          <p:nvPr/>
        </p:nvGrpSpPr>
        <p:grpSpPr>
          <a:xfrm>
            <a:off x="6933773" y="3420924"/>
            <a:ext cx="394920" cy="488710"/>
            <a:chOff x="6553344" y="3421212"/>
            <a:chExt cx="394920" cy="488710"/>
          </a:xfrm>
        </p:grpSpPr>
        <p:cxnSp>
          <p:nvCxnSpPr>
            <p:cNvPr id="35" name="直線コネクタ 34"/>
            <p:cNvCxnSpPr/>
            <p:nvPr/>
          </p:nvCxnSpPr>
          <p:spPr>
            <a:xfrm flipH="1">
              <a:off x="6590473" y="3421212"/>
              <a:ext cx="357791" cy="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線コネクタ 37"/>
            <p:cNvCxnSpPr/>
            <p:nvPr/>
          </p:nvCxnSpPr>
          <p:spPr>
            <a:xfrm>
              <a:off x="6948264" y="3429000"/>
              <a:ext cx="0" cy="48092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矢印コネクタ 38"/>
            <p:cNvCxnSpPr/>
            <p:nvPr/>
          </p:nvCxnSpPr>
          <p:spPr>
            <a:xfrm flipH="1">
              <a:off x="6553344" y="3909922"/>
              <a:ext cx="39492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グループ化 43"/>
          <p:cNvGrpSpPr/>
          <p:nvPr/>
        </p:nvGrpSpPr>
        <p:grpSpPr>
          <a:xfrm>
            <a:off x="6954162" y="5132122"/>
            <a:ext cx="394920" cy="488710"/>
            <a:chOff x="6553344" y="3421212"/>
            <a:chExt cx="394920" cy="488710"/>
          </a:xfrm>
        </p:grpSpPr>
        <p:cxnSp>
          <p:nvCxnSpPr>
            <p:cNvPr id="45" name="直線コネクタ 44"/>
            <p:cNvCxnSpPr/>
            <p:nvPr/>
          </p:nvCxnSpPr>
          <p:spPr>
            <a:xfrm flipH="1">
              <a:off x="6590473" y="3421212"/>
              <a:ext cx="357791" cy="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/>
            <p:cNvCxnSpPr/>
            <p:nvPr/>
          </p:nvCxnSpPr>
          <p:spPr>
            <a:xfrm>
              <a:off x="6948264" y="3429000"/>
              <a:ext cx="0" cy="48092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矢印コネクタ 46"/>
            <p:cNvCxnSpPr/>
            <p:nvPr/>
          </p:nvCxnSpPr>
          <p:spPr>
            <a:xfrm flipH="1">
              <a:off x="6553344" y="3909922"/>
              <a:ext cx="39492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円/楕円 49"/>
          <p:cNvSpPr/>
          <p:nvPr/>
        </p:nvSpPr>
        <p:spPr>
          <a:xfrm>
            <a:off x="7400813" y="3752378"/>
            <a:ext cx="396000" cy="396000"/>
          </a:xfrm>
          <a:prstGeom prst="ellipse">
            <a:avLst/>
          </a:prstGeom>
          <a:noFill/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2400" smtClean="0">
                <a:solidFill>
                  <a:schemeClr val="tx1"/>
                </a:solidFill>
              </a:rPr>
              <a:t>1</a:t>
            </a:r>
            <a:endParaRPr kumimoji="1" lang="ja-JP" altLang="en-US" sz="2400">
              <a:solidFill>
                <a:schemeClr val="tx1"/>
              </a:solidFill>
            </a:endParaRPr>
          </a:p>
        </p:txBody>
      </p:sp>
      <p:sp>
        <p:nvSpPr>
          <p:cNvPr id="51" name="円/楕円 50"/>
          <p:cNvSpPr/>
          <p:nvPr/>
        </p:nvSpPr>
        <p:spPr>
          <a:xfrm>
            <a:off x="2195736" y="2651854"/>
            <a:ext cx="396000" cy="396000"/>
          </a:xfrm>
          <a:prstGeom prst="ellipse">
            <a:avLst/>
          </a:prstGeom>
          <a:noFill/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2400" smtClean="0">
                <a:solidFill>
                  <a:schemeClr val="tx1"/>
                </a:solidFill>
              </a:rPr>
              <a:t>2</a:t>
            </a:r>
            <a:endParaRPr kumimoji="1" lang="ja-JP" altLang="en-US" sz="2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4336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9" grpId="0" animBg="1"/>
      <p:bldP spid="11" grpId="0" animBg="1"/>
      <p:bldP spid="20" grpId="0" animBg="1"/>
      <p:bldP spid="21" grpId="0" animBg="1"/>
      <p:bldP spid="25" grpId="0" animBg="1"/>
      <p:bldP spid="26" grpId="0"/>
      <p:bldP spid="50" grpId="0" animBg="1"/>
      <p:bldP spid="5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Difference Extraction (1/2)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3</a:t>
            </a:fld>
            <a:endParaRPr lang="en-US" altLang="ja-JP"/>
          </a:p>
        </p:txBody>
      </p:sp>
      <p:sp>
        <p:nvSpPr>
          <p:cNvPr id="10" name="正方形/長方形 9"/>
          <p:cNvSpPr/>
          <p:nvPr/>
        </p:nvSpPr>
        <p:spPr>
          <a:xfrm>
            <a:off x="232842" y="1686867"/>
            <a:ext cx="6840760" cy="2462213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</a:ln>
        </p:spPr>
        <p:txBody>
          <a:bodyPr wrap="square">
            <a:noAutofit/>
          </a:bodyPr>
          <a:lstStyle/>
          <a:p>
            <a:r>
              <a:rPr lang="en-US" altLang="ja-JP" sz="1400">
                <a:latin typeface="Consolas" pitchFamily="49" charset="0"/>
                <a:cs typeface="Consolas" pitchFamily="49" charset="0"/>
              </a:rPr>
              <a:t>public PlanarImage executeDrawOperation() </a:t>
            </a:r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{</a:t>
            </a:r>
          </a:p>
          <a:p>
            <a:endParaRPr lang="en-US" altLang="ja-JP" sz="1400" smtClean="0">
              <a:latin typeface="Consolas" pitchFamily="49" charset="0"/>
              <a:cs typeface="Consolas" pitchFamily="49" charset="0"/>
            </a:endParaRPr>
          </a:p>
          <a:p>
            <a:r>
              <a:rPr lang="en-US" altLang="ja-JP" sz="140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if 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(!</a:t>
            </a:r>
            <a:r>
              <a:rPr lang="en-US" altLang="ja-JP" sz="1400" dirty="0" err="1">
                <a:latin typeface="Consolas" pitchFamily="49" charset="0"/>
                <a:cs typeface="Consolas" pitchFamily="49" charset="0"/>
              </a:rPr>
              <a:t>stroke.equals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(”transparent”)) {</a:t>
            </a:r>
          </a:p>
          <a:p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BasicStroke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400" dirty="0" err="1">
                <a:latin typeface="Consolas" pitchFamily="49" charset="0"/>
                <a:cs typeface="Consolas" pitchFamily="49" charset="0"/>
              </a:rPr>
              <a:t>bStroke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 = new 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BasicStroke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stroke_width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);</a:t>
            </a:r>
          </a:p>
          <a:p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graphics.setColor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ColorMapper.getColorByName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(stroke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));</a:t>
            </a:r>
          </a:p>
          <a:p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graphics.setStroke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bStroke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);</a:t>
            </a:r>
          </a:p>
          <a:p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400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graphics.draw</a:t>
            </a:r>
            <a:r>
              <a:rPr lang="en-US" altLang="ja-JP" sz="1400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(new Arc2D.Double(</a:t>
            </a:r>
            <a:r>
              <a:rPr lang="en-US" altLang="ja-JP" sz="1400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stroke_width</a:t>
            </a:r>
            <a:r>
              <a:rPr lang="en-US" altLang="ja-JP" sz="1400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altLang="ja-JP" sz="1400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stroke_width</a:t>
            </a:r>
            <a:r>
              <a:rPr lang="en-US" altLang="ja-JP" sz="1400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,</a:t>
            </a:r>
          </a:p>
          <a:p>
            <a:r>
              <a:rPr lang="en-US" altLang="ja-JP" sz="1400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	</a:t>
            </a:r>
            <a:r>
              <a:rPr lang="en-US" altLang="ja-JP" sz="1400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width, height</a:t>
            </a:r>
            <a:r>
              <a:rPr lang="en-US" altLang="ja-JP" sz="1400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, start, stop, </a:t>
            </a:r>
            <a:r>
              <a:rPr lang="en-US" altLang="ja-JP" sz="140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type</a:t>
            </a:r>
            <a:r>
              <a:rPr lang="en-US" altLang="ja-JP" sz="140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));</a:t>
            </a:r>
          </a:p>
          <a:p>
            <a:r>
              <a:rPr lang="ja-JP" altLang="en-US" sz="1400">
                <a:latin typeface="Consolas" pitchFamily="49" charset="0"/>
                <a:cs typeface="Consolas" pitchFamily="49" charset="0"/>
              </a:rPr>
              <a:t>　</a:t>
            </a:r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}</a:t>
            </a:r>
          </a:p>
          <a:p>
            <a:endParaRPr lang="en-US" altLang="ja-JP" sz="1400" dirty="0">
              <a:latin typeface="Consolas" pitchFamily="49" charset="0"/>
              <a:cs typeface="Consolas" pitchFamily="49" charset="0"/>
            </a:endParaRPr>
          </a:p>
          <a:p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}</a:t>
            </a:r>
            <a:endParaRPr lang="ja-JP" altLang="en-US" sz="14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01390" y="4365104"/>
            <a:ext cx="6840760" cy="2246769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</a:ln>
        </p:spPr>
        <p:txBody>
          <a:bodyPr wrap="square">
            <a:noAutofit/>
          </a:bodyPr>
          <a:lstStyle/>
          <a:p>
            <a:r>
              <a:rPr lang="en-US" altLang="ja-JP" sz="1400">
                <a:latin typeface="Consolas" pitchFamily="49" charset="0"/>
                <a:cs typeface="Consolas" pitchFamily="49" charset="0"/>
              </a:rPr>
              <a:t>public PlanarImage executeDrawOperation() </a:t>
            </a:r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{</a:t>
            </a:r>
          </a:p>
          <a:p>
            <a:endParaRPr lang="en-US" altLang="ja-JP" sz="1400">
              <a:latin typeface="Consolas" pitchFamily="49" charset="0"/>
              <a:cs typeface="Consolas" pitchFamily="49" charset="0"/>
            </a:endParaRPr>
          </a:p>
          <a:p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 if 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(!</a:t>
            </a:r>
            <a:r>
              <a:rPr lang="en-US" altLang="ja-JP" sz="1400" dirty="0" err="1">
                <a:latin typeface="Consolas" pitchFamily="49" charset="0"/>
                <a:cs typeface="Consolas" pitchFamily="49" charset="0"/>
              </a:rPr>
              <a:t>stroke.equals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(”transparent”)) {</a:t>
            </a:r>
          </a:p>
          <a:p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BasicStroke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400" dirty="0" err="1">
                <a:latin typeface="Consolas" pitchFamily="49" charset="0"/>
                <a:cs typeface="Consolas" pitchFamily="49" charset="0"/>
              </a:rPr>
              <a:t>bStroke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 = new 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BasicStroke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stroke_width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);</a:t>
            </a:r>
          </a:p>
          <a:p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graphics.setColor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ColorMapper.getColorByName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(stroke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));</a:t>
            </a:r>
          </a:p>
          <a:p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graphics.setStroke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bStroke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);</a:t>
            </a:r>
          </a:p>
          <a:p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40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graphics.draw(new Ellipse2D.Double(0, 0, width, height</a:t>
            </a:r>
            <a:r>
              <a:rPr lang="en-US" altLang="ja-JP" sz="140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));</a:t>
            </a:r>
          </a:p>
          <a:p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 }</a:t>
            </a:r>
          </a:p>
          <a:p>
            <a:endParaRPr lang="en-US" altLang="ja-JP" sz="1400" smtClean="0">
              <a:latin typeface="Consolas" pitchFamily="49" charset="0"/>
              <a:cs typeface="Consolas" pitchFamily="49" charset="0"/>
            </a:endParaRPr>
          </a:p>
          <a:p>
            <a:r>
              <a:rPr lang="en-US" altLang="ja-JP" sz="1400">
                <a:latin typeface="Consolas" pitchFamily="49" charset="0"/>
                <a:cs typeface="Consolas" pitchFamily="49" charset="0"/>
              </a:rPr>
              <a:t>}</a:t>
            </a:r>
            <a:endParaRPr lang="ja-JP" altLang="en-US" sz="14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354450" y="1842591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/>
              <a:t>・・・</a:t>
            </a:r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333738" y="3631083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/>
              <a:t>・・・</a:t>
            </a:r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354450" y="450912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/>
              <a:t>・・・</a:t>
            </a:r>
            <a:endParaRPr kumimoji="1" lang="ja-JP" altLang="en-US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365190" y="594928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/>
              <a:t>・・・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2234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Difference Extraction </a:t>
            </a:r>
            <a:r>
              <a:rPr lang="en-US" altLang="ja-JP" dirty="0" smtClean="0"/>
              <a:t>(2/2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4</a:t>
            </a:fld>
            <a:endParaRPr lang="en-US" altLang="ja-JP"/>
          </a:p>
        </p:txBody>
      </p:sp>
      <p:sp>
        <p:nvSpPr>
          <p:cNvPr id="10" name="正方形/長方形 9"/>
          <p:cNvSpPr/>
          <p:nvPr/>
        </p:nvSpPr>
        <p:spPr>
          <a:xfrm>
            <a:off x="232842" y="1686867"/>
            <a:ext cx="6840760" cy="2462213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</a:ln>
        </p:spPr>
        <p:txBody>
          <a:bodyPr wrap="square">
            <a:noAutofit/>
          </a:bodyPr>
          <a:lstStyle/>
          <a:p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public </a:t>
            </a:r>
            <a:r>
              <a:rPr lang="en-US" altLang="ja-JP" sz="1400" dirty="0" err="1">
                <a:latin typeface="Consolas" pitchFamily="49" charset="0"/>
                <a:cs typeface="Consolas" pitchFamily="49" charset="0"/>
              </a:rPr>
              <a:t>PlanarImage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400" dirty="0" err="1">
                <a:latin typeface="Consolas" pitchFamily="49" charset="0"/>
                <a:cs typeface="Consolas" pitchFamily="49" charset="0"/>
              </a:rPr>
              <a:t>executeDrawOperation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() 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{</a:t>
            </a:r>
          </a:p>
          <a:p>
            <a:endParaRPr lang="en-US" altLang="ja-JP" sz="1400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if 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(!</a:t>
            </a:r>
            <a:r>
              <a:rPr lang="en-US" altLang="ja-JP" sz="1400" dirty="0" err="1">
                <a:latin typeface="Consolas" pitchFamily="49" charset="0"/>
                <a:cs typeface="Consolas" pitchFamily="49" charset="0"/>
              </a:rPr>
              <a:t>stroke.equals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(”transparent”)) {</a:t>
            </a:r>
          </a:p>
          <a:p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BasicStroke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400" dirty="0" err="1">
                <a:latin typeface="Consolas" pitchFamily="49" charset="0"/>
                <a:cs typeface="Consolas" pitchFamily="49" charset="0"/>
              </a:rPr>
              <a:t>bStroke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 = new 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BasicStroke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stroke_width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);</a:t>
            </a:r>
          </a:p>
          <a:p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graphics.setColor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ColorMapper.getColorByName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(stroke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));</a:t>
            </a:r>
          </a:p>
          <a:p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graphics.setStroke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bStroke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);</a:t>
            </a:r>
          </a:p>
          <a:p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400" dirty="0" err="1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newMethod</a:t>
            </a:r>
            <a:r>
              <a:rPr lang="en-US" altLang="ja-JP" sz="1400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(graphics</a:t>
            </a:r>
            <a:r>
              <a:rPr lang="en-US" altLang="ja-JP" sz="1400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endParaRPr lang="en-US" altLang="ja-JP" sz="1400" dirty="0">
              <a:solidFill>
                <a:srgbClr val="FF000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ja-JP" altLang="en-US" sz="1400" dirty="0">
                <a:latin typeface="Consolas" pitchFamily="49" charset="0"/>
                <a:cs typeface="Consolas" pitchFamily="49" charset="0"/>
              </a:rPr>
              <a:t>　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}</a:t>
            </a:r>
          </a:p>
          <a:p>
            <a:endParaRPr lang="en-US" altLang="ja-JP" sz="1400" dirty="0">
              <a:latin typeface="Consolas" pitchFamily="49" charset="0"/>
              <a:cs typeface="Consolas" pitchFamily="49" charset="0"/>
            </a:endParaRPr>
          </a:p>
          <a:p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}</a:t>
            </a:r>
            <a:endParaRPr lang="ja-JP" altLang="en-US" sz="14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01390" y="4365104"/>
            <a:ext cx="6840760" cy="2246769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</a:ln>
        </p:spPr>
        <p:txBody>
          <a:bodyPr wrap="square">
            <a:noAutofit/>
          </a:bodyPr>
          <a:lstStyle/>
          <a:p>
            <a:r>
              <a:rPr lang="en-US" altLang="ja-JP" sz="1400">
                <a:latin typeface="Consolas" pitchFamily="49" charset="0"/>
                <a:cs typeface="Consolas" pitchFamily="49" charset="0"/>
              </a:rPr>
              <a:t>public PlanarImage executeDrawOperation() </a:t>
            </a:r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{</a:t>
            </a:r>
          </a:p>
          <a:p>
            <a:endParaRPr lang="en-US" altLang="ja-JP" sz="1400">
              <a:latin typeface="Consolas" pitchFamily="49" charset="0"/>
              <a:cs typeface="Consolas" pitchFamily="49" charset="0"/>
            </a:endParaRPr>
          </a:p>
          <a:p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 if 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(!</a:t>
            </a:r>
            <a:r>
              <a:rPr lang="en-US" altLang="ja-JP" sz="1400" dirty="0" err="1">
                <a:latin typeface="Consolas" pitchFamily="49" charset="0"/>
                <a:cs typeface="Consolas" pitchFamily="49" charset="0"/>
              </a:rPr>
              <a:t>stroke.equals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(”transparent”)) {</a:t>
            </a:r>
          </a:p>
          <a:p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BasicStroke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400" dirty="0" err="1">
                <a:latin typeface="Consolas" pitchFamily="49" charset="0"/>
                <a:cs typeface="Consolas" pitchFamily="49" charset="0"/>
              </a:rPr>
              <a:t>bStroke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 = new 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BasicStroke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stroke_width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);</a:t>
            </a:r>
          </a:p>
          <a:p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graphics.setColor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ColorMapper.getColorByName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(stroke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));</a:t>
            </a:r>
          </a:p>
          <a:p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graphics.setStroke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bStroke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);</a:t>
            </a:r>
          </a:p>
          <a:p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40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newMethod(graphics</a:t>
            </a:r>
            <a:r>
              <a:rPr lang="en-US" altLang="ja-JP" sz="140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);</a:t>
            </a:r>
            <a:endParaRPr lang="en-US" altLang="ja-JP" sz="1400" smtClean="0">
              <a:latin typeface="Consolas" pitchFamily="49" charset="0"/>
              <a:cs typeface="Consolas" pitchFamily="49" charset="0"/>
            </a:endParaRPr>
          </a:p>
          <a:p>
            <a:r>
              <a:rPr lang="ja-JP" altLang="en-US" sz="1400" smtClean="0">
                <a:latin typeface="Consolas" pitchFamily="49" charset="0"/>
                <a:cs typeface="Consolas" pitchFamily="49" charset="0"/>
              </a:rPr>
              <a:t>　</a:t>
            </a:r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}</a:t>
            </a:r>
          </a:p>
          <a:p>
            <a:endParaRPr lang="en-US" altLang="ja-JP" sz="1400">
              <a:latin typeface="Consolas" pitchFamily="49" charset="0"/>
              <a:cs typeface="Consolas" pitchFamily="49" charset="0"/>
            </a:endParaRPr>
          </a:p>
          <a:p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}</a:t>
            </a:r>
            <a:endParaRPr lang="ja-JP" altLang="en-US" sz="14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354450" y="1842591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/>
              <a:t>・・・</a:t>
            </a:r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333738" y="3631083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/>
              <a:t>・・・</a:t>
            </a:r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354450" y="450912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/>
              <a:t>・・・</a:t>
            </a:r>
            <a:endParaRPr kumimoji="1" lang="ja-JP" altLang="en-US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365190" y="594928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/>
              <a:t>・・・</a:t>
            </a:r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059832" y="1629183"/>
            <a:ext cx="5920680" cy="1077218"/>
          </a:xfrm>
          <a:prstGeom prst="rect">
            <a:avLst/>
          </a:prstGeom>
          <a:solidFill>
            <a:schemeClr val="accent3">
              <a:lumMod val="95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600">
                <a:latin typeface="Consolas" pitchFamily="49" charset="0"/>
                <a:cs typeface="Consolas" pitchFamily="49" charset="0"/>
              </a:rPr>
              <a:t>public void newMethod(Graphics2D graphics) {</a:t>
            </a:r>
          </a:p>
          <a:p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graphics.draw(new Arc2D.Double(stroke_width,</a:t>
            </a:r>
          </a:p>
          <a:p>
            <a:r>
              <a:rPr lang="en-US" altLang="ja-JP" sz="160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  stroke_width, width,height</a:t>
            </a:r>
            <a:r>
              <a:rPr lang="en-US" altLang="ja-JP" sz="160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, start, stop, type));</a:t>
            </a:r>
          </a:p>
          <a:p>
            <a:r>
              <a:rPr lang="en-US" altLang="ja-JP" sz="1600">
                <a:latin typeface="Consolas" pitchFamily="49" charset="0"/>
                <a:cs typeface="Consolas" pitchFamily="49" charset="0"/>
              </a:rPr>
              <a:t>}</a:t>
            </a:r>
            <a:endParaRPr kumimoji="1" lang="ja-JP" altLang="en-US" sz="160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059832" y="4293096"/>
            <a:ext cx="5920680" cy="1077218"/>
          </a:xfrm>
          <a:prstGeom prst="rect">
            <a:avLst/>
          </a:prstGeom>
          <a:solidFill>
            <a:schemeClr val="accent3">
              <a:lumMod val="95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public void </a:t>
            </a:r>
            <a:r>
              <a:rPr lang="en-US" altLang="ja-JP" sz="1600">
                <a:latin typeface="Consolas" pitchFamily="49" charset="0"/>
                <a:cs typeface="Consolas" pitchFamily="49" charset="0"/>
              </a:rPr>
              <a:t>newMethod(Graphics2D graphics) {</a:t>
            </a:r>
          </a:p>
          <a:p>
            <a:r>
              <a:rPr lang="en-US" altLang="ja-JP" sz="160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graphics.draw(new </a:t>
            </a:r>
            <a:r>
              <a:rPr lang="en-US" altLang="ja-JP" sz="160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Ellipse2D.Double(0, 0, </a:t>
            </a:r>
            <a:endParaRPr lang="en-US" altLang="ja-JP" sz="1600" smtClean="0">
              <a:solidFill>
                <a:srgbClr val="FF000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altLang="ja-JP" sz="160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  width</a:t>
            </a:r>
            <a:r>
              <a:rPr lang="en-US" altLang="ja-JP" sz="160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, height));</a:t>
            </a:r>
          </a:p>
          <a:p>
            <a:r>
              <a:rPr lang="en-US" altLang="ja-JP" sz="1600">
                <a:latin typeface="Consolas" pitchFamily="49" charset="0"/>
                <a:cs typeface="Consolas" pitchFamily="49" charset="0"/>
              </a:rPr>
              <a:t>}</a:t>
            </a:r>
            <a:endParaRPr kumimoji="1" lang="ja-JP" altLang="en-US" sz="160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8" name="屈折矢印 17"/>
          <p:cNvSpPr/>
          <p:nvPr/>
        </p:nvSpPr>
        <p:spPr>
          <a:xfrm>
            <a:off x="2598006" y="2706401"/>
            <a:ext cx="1152128" cy="423143"/>
          </a:xfrm>
          <a:prstGeom prst="bentUpArrow">
            <a:avLst/>
          </a:prstGeom>
          <a:solidFill>
            <a:schemeClr val="tx1">
              <a:lumMod val="75000"/>
              <a:lumOff val="25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9" name="屈折矢印 18"/>
          <p:cNvSpPr/>
          <p:nvPr/>
        </p:nvSpPr>
        <p:spPr>
          <a:xfrm>
            <a:off x="2627784" y="5370314"/>
            <a:ext cx="1152128" cy="423143"/>
          </a:xfrm>
          <a:prstGeom prst="bentUpArrow">
            <a:avLst/>
          </a:prstGeom>
          <a:solidFill>
            <a:schemeClr val="tx1">
              <a:lumMod val="75000"/>
              <a:lumOff val="25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0" name="WordArt 5"/>
          <p:cNvSpPr>
            <a:spLocks noChangeArrowheads="1" noChangeShapeType="1" noTextEdit="1"/>
          </p:cNvSpPr>
          <p:nvPr/>
        </p:nvSpPr>
        <p:spPr bwMode="auto">
          <a:xfrm>
            <a:off x="7380312" y="2725768"/>
            <a:ext cx="1395908" cy="152143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noFill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TopRight">
                <a:rot lat="19499999" lon="20999999" rev="0"/>
              </a:camera>
              <a:lightRig rig="legacyHarsh2" dir="t"/>
            </a:scene3d>
            <a:sp3d extrusionH="430200" prstMaterial="legacyPlastic">
              <a:extrusionClr>
                <a:srgbClr val="FF0000"/>
              </a:extrusionClr>
            </a:sp3d>
          </a:bodyPr>
          <a:lstStyle/>
          <a:p>
            <a:pPr algn="ctr"/>
            <a:r>
              <a:rPr lang="en-US" altLang="ja-JP" sz="3600" b="1" kern="10" dirty="0">
                <a:gradFill rotWithShape="1">
                  <a:gsLst>
                    <a:gs pos="0">
                      <a:srgbClr val="FF0000">
                        <a:gamma/>
                        <a:shade val="46275"/>
                        <a:invGamma/>
                      </a:srgbClr>
                    </a:gs>
                    <a:gs pos="100000">
                      <a:srgbClr val="FF0000"/>
                    </a:gs>
                  </a:gsLst>
                  <a:lin ang="18900000" scaled="1"/>
                </a:gradFill>
                <a:latin typeface="Arial Black"/>
              </a:rPr>
              <a:t>?</a:t>
            </a:r>
            <a:endParaRPr lang="ja-JP" altLang="en-US" sz="3600" b="1" kern="10" dirty="0">
              <a:gradFill rotWithShape="1">
                <a:gsLst>
                  <a:gs pos="0">
                    <a:srgbClr val="FF0000">
                      <a:gamma/>
                      <a:shade val="46275"/>
                      <a:invGamma/>
                    </a:srgbClr>
                  </a:gs>
                  <a:gs pos="100000">
                    <a:srgbClr val="FF0000"/>
                  </a:gs>
                </a:gsLst>
                <a:lin ang="18900000" scaled="1"/>
              </a:gradFill>
              <a:latin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1871268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altLang="ja-JP" sz="4200" dirty="0" smtClean="0"/>
              <a:t>Extraction based on </a:t>
            </a:r>
            <a:r>
              <a:rPr lang="en-US" altLang="ja-JP" sz="4200" dirty="0"/>
              <a:t>semantics </a:t>
            </a:r>
            <a:r>
              <a:rPr lang="en-US" altLang="ja-JP" sz="4200" dirty="0" smtClean="0"/>
              <a:t> (</a:t>
            </a:r>
            <a:r>
              <a:rPr lang="en-US" altLang="ja-JP" sz="4200" dirty="0"/>
              <a:t>1/2</a:t>
            </a:r>
            <a:r>
              <a:rPr lang="en-US" altLang="ja-JP" sz="4200" dirty="0" smtClean="0"/>
              <a:t>)</a:t>
            </a:r>
            <a:endParaRPr kumimoji="1" lang="ja-JP" altLang="en-US" sz="42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5</a:t>
            </a:fld>
            <a:endParaRPr lang="en-US" altLang="ja-JP"/>
          </a:p>
        </p:txBody>
      </p:sp>
      <p:sp>
        <p:nvSpPr>
          <p:cNvPr id="10" name="正方形/長方形 9"/>
          <p:cNvSpPr/>
          <p:nvPr/>
        </p:nvSpPr>
        <p:spPr>
          <a:xfrm>
            <a:off x="232842" y="1686867"/>
            <a:ext cx="6840760" cy="2462213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</a:ln>
        </p:spPr>
        <p:txBody>
          <a:bodyPr wrap="square">
            <a:noAutofit/>
          </a:bodyPr>
          <a:lstStyle/>
          <a:p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public </a:t>
            </a:r>
            <a:r>
              <a:rPr lang="en-US" altLang="ja-JP" sz="1400" dirty="0" err="1">
                <a:latin typeface="Consolas" pitchFamily="49" charset="0"/>
                <a:cs typeface="Consolas" pitchFamily="49" charset="0"/>
              </a:rPr>
              <a:t>PlanarImage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400" dirty="0" err="1">
                <a:latin typeface="Consolas" pitchFamily="49" charset="0"/>
                <a:cs typeface="Consolas" pitchFamily="49" charset="0"/>
              </a:rPr>
              <a:t>executeDrawOperation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() 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{</a:t>
            </a:r>
          </a:p>
          <a:p>
            <a:endParaRPr lang="en-US" altLang="ja-JP" sz="1400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if 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(!</a:t>
            </a:r>
            <a:r>
              <a:rPr lang="en-US" altLang="ja-JP" sz="1400" dirty="0" err="1">
                <a:latin typeface="Consolas" pitchFamily="49" charset="0"/>
                <a:cs typeface="Consolas" pitchFamily="49" charset="0"/>
              </a:rPr>
              <a:t>stroke.equals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(”transparent”)) {</a:t>
            </a:r>
          </a:p>
          <a:p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BasicStroke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400" dirty="0" err="1">
                <a:latin typeface="Consolas" pitchFamily="49" charset="0"/>
                <a:cs typeface="Consolas" pitchFamily="49" charset="0"/>
              </a:rPr>
              <a:t>bStroke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 = new 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BasicStroke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stroke_width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);</a:t>
            </a:r>
          </a:p>
          <a:p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graphics.setColor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ColorMapper.getColorByName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(stroke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));</a:t>
            </a:r>
          </a:p>
          <a:p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graphics.setStroke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bStroke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);</a:t>
            </a:r>
          </a:p>
          <a:p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400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graphics.draw</a:t>
            </a:r>
            <a:r>
              <a:rPr lang="en-US" altLang="ja-JP" sz="1400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(new Arc2D.Double(</a:t>
            </a:r>
            <a:r>
              <a:rPr lang="en-US" altLang="ja-JP" sz="1400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stroke_width</a:t>
            </a:r>
            <a:r>
              <a:rPr lang="en-US" altLang="ja-JP" sz="1400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altLang="ja-JP" sz="1400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stroke_width</a:t>
            </a:r>
            <a:r>
              <a:rPr lang="en-US" altLang="ja-JP" sz="1400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,</a:t>
            </a:r>
          </a:p>
          <a:p>
            <a:r>
              <a:rPr lang="en-US" altLang="ja-JP" sz="1400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	</a:t>
            </a:r>
            <a:r>
              <a:rPr lang="en-US" altLang="ja-JP" sz="1400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width, height</a:t>
            </a:r>
            <a:r>
              <a:rPr lang="en-US" altLang="ja-JP" sz="1400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, start, stop, type</a:t>
            </a:r>
            <a:r>
              <a:rPr lang="en-US" altLang="ja-JP" sz="1400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));</a:t>
            </a:r>
          </a:p>
          <a:p>
            <a:r>
              <a:rPr lang="ja-JP" altLang="en-US" sz="1400" dirty="0">
                <a:latin typeface="Consolas" pitchFamily="49" charset="0"/>
                <a:cs typeface="Consolas" pitchFamily="49" charset="0"/>
              </a:rPr>
              <a:t>　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}</a:t>
            </a:r>
          </a:p>
          <a:p>
            <a:endParaRPr lang="en-US" altLang="ja-JP" sz="1400" dirty="0">
              <a:latin typeface="Consolas" pitchFamily="49" charset="0"/>
              <a:cs typeface="Consolas" pitchFamily="49" charset="0"/>
            </a:endParaRPr>
          </a:p>
          <a:p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}</a:t>
            </a:r>
            <a:endParaRPr lang="ja-JP" altLang="en-US" sz="14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01390" y="4365104"/>
            <a:ext cx="6840760" cy="2246769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</a:ln>
        </p:spPr>
        <p:txBody>
          <a:bodyPr wrap="square">
            <a:noAutofit/>
          </a:bodyPr>
          <a:lstStyle/>
          <a:p>
            <a:r>
              <a:rPr lang="en-US" altLang="ja-JP" sz="1400">
                <a:latin typeface="Consolas" pitchFamily="49" charset="0"/>
                <a:cs typeface="Consolas" pitchFamily="49" charset="0"/>
              </a:rPr>
              <a:t>public PlanarImage executeDrawOperation() </a:t>
            </a:r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{</a:t>
            </a:r>
          </a:p>
          <a:p>
            <a:endParaRPr lang="en-US" altLang="ja-JP" sz="1400">
              <a:latin typeface="Consolas" pitchFamily="49" charset="0"/>
              <a:cs typeface="Consolas" pitchFamily="49" charset="0"/>
            </a:endParaRPr>
          </a:p>
          <a:p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 if 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(!</a:t>
            </a:r>
            <a:r>
              <a:rPr lang="en-US" altLang="ja-JP" sz="1400" dirty="0" err="1">
                <a:latin typeface="Consolas" pitchFamily="49" charset="0"/>
                <a:cs typeface="Consolas" pitchFamily="49" charset="0"/>
              </a:rPr>
              <a:t>stroke.equals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(”transparent”)) {</a:t>
            </a:r>
          </a:p>
          <a:p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BasicStroke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400" dirty="0" err="1">
                <a:latin typeface="Consolas" pitchFamily="49" charset="0"/>
                <a:cs typeface="Consolas" pitchFamily="49" charset="0"/>
              </a:rPr>
              <a:t>bStroke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 = new 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BasicStroke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stroke_width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);</a:t>
            </a:r>
          </a:p>
          <a:p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graphics.setColor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ColorMapper.getColorByName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(stroke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));</a:t>
            </a:r>
          </a:p>
          <a:p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graphics.setStroke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bStroke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);</a:t>
            </a:r>
          </a:p>
          <a:p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140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graphics.draw(new Ellipse2D.Double(0, 0, width, height</a:t>
            </a:r>
            <a:r>
              <a:rPr lang="en-US" altLang="ja-JP" sz="140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));</a:t>
            </a:r>
          </a:p>
          <a:p>
            <a:r>
              <a:rPr lang="en-US" altLang="ja-JP" sz="1400" smtClean="0">
                <a:latin typeface="Consolas" pitchFamily="49" charset="0"/>
                <a:cs typeface="Consolas" pitchFamily="49" charset="0"/>
              </a:rPr>
              <a:t> }</a:t>
            </a:r>
          </a:p>
          <a:p>
            <a:endParaRPr lang="en-US" altLang="ja-JP" sz="1400" smtClean="0">
              <a:latin typeface="Consolas" pitchFamily="49" charset="0"/>
              <a:cs typeface="Consolas" pitchFamily="49" charset="0"/>
            </a:endParaRPr>
          </a:p>
          <a:p>
            <a:r>
              <a:rPr lang="en-US" altLang="ja-JP" sz="1400">
                <a:latin typeface="Consolas" pitchFamily="49" charset="0"/>
                <a:cs typeface="Consolas" pitchFamily="49" charset="0"/>
              </a:rPr>
              <a:t>}</a:t>
            </a:r>
            <a:endParaRPr lang="ja-JP" altLang="en-US" sz="14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354450" y="1842591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/>
              <a:t>・・・</a:t>
            </a:r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333738" y="3631083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/>
              <a:t>・・・</a:t>
            </a:r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354450" y="450912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/>
              <a:t>・・・</a:t>
            </a:r>
            <a:endParaRPr kumimoji="1" lang="ja-JP" altLang="en-US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365190" y="594928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/>
              <a:t>・・・</a:t>
            </a:r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467544" y="2348880"/>
            <a:ext cx="5976664" cy="1152128"/>
          </a:xfrm>
          <a:prstGeom prst="rect">
            <a:avLst/>
          </a:prstGeom>
          <a:noFill/>
          <a:ln w="38100"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440160" y="5085184"/>
            <a:ext cx="5976664" cy="864096"/>
          </a:xfrm>
          <a:prstGeom prst="rect">
            <a:avLst/>
          </a:prstGeom>
          <a:noFill/>
          <a:ln w="38100"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300192" y="3672026"/>
            <a:ext cx="2302272" cy="954107"/>
          </a:xfrm>
          <a:prstGeom prst="rect">
            <a:avLst/>
          </a:prstGeom>
          <a:solidFill>
            <a:srgbClr val="FFC000"/>
          </a:solidFill>
          <a:ln w="2540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dirty="0" smtClean="0"/>
              <a:t>Semantic Difference</a:t>
            </a:r>
            <a:endParaRPr kumimoji="1" lang="ja-JP" altLang="en-US" sz="2800" dirty="0"/>
          </a:p>
        </p:txBody>
      </p:sp>
      <p:sp>
        <p:nvSpPr>
          <p:cNvPr id="5" name="曲折矢印 4"/>
          <p:cNvSpPr/>
          <p:nvPr/>
        </p:nvSpPr>
        <p:spPr>
          <a:xfrm rot="10800000">
            <a:off x="6444208" y="4664070"/>
            <a:ext cx="792088" cy="792088"/>
          </a:xfrm>
          <a:prstGeom prst="bentArrow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3" name="曲折矢印 22"/>
          <p:cNvSpPr/>
          <p:nvPr/>
        </p:nvSpPr>
        <p:spPr>
          <a:xfrm rot="10800000" flipV="1">
            <a:off x="6439520" y="2838995"/>
            <a:ext cx="792088" cy="792088"/>
          </a:xfrm>
          <a:prstGeom prst="bentArrow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239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" grpId="0" animBg="1"/>
      <p:bldP spid="22" grpId="0" animBg="1"/>
      <p:bldP spid="5" grpId="0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タイトル 1"/>
          <p:cNvSpPr txBox="1">
            <a:spLocks/>
          </p:cNvSpPr>
          <p:nvPr/>
        </p:nvSpPr>
        <p:spPr bwMode="auto">
          <a:xfrm>
            <a:off x="0" y="274638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r>
              <a:rPr lang="en-US" altLang="ja-JP" sz="4200" kern="0" dirty="0" smtClean="0"/>
              <a:t>Extraction based on semantics  (2/2)</a:t>
            </a:r>
            <a:endParaRPr lang="ja-JP" altLang="en-US" sz="4200" kern="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6</a:t>
            </a:fld>
            <a:endParaRPr lang="en-US" altLang="ja-JP"/>
          </a:p>
        </p:txBody>
      </p:sp>
      <p:sp>
        <p:nvSpPr>
          <p:cNvPr id="10" name="正方形/長方形 9"/>
          <p:cNvSpPr/>
          <p:nvPr/>
        </p:nvSpPr>
        <p:spPr>
          <a:xfrm>
            <a:off x="232842" y="1686867"/>
            <a:ext cx="6840760" cy="2462213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</a:ln>
        </p:spPr>
        <p:txBody>
          <a:bodyPr wrap="square">
            <a:noAutofit/>
          </a:bodyPr>
          <a:lstStyle/>
          <a:p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public </a:t>
            </a:r>
            <a:r>
              <a:rPr lang="en-US" altLang="ja-JP" sz="1400" dirty="0" err="1">
                <a:latin typeface="Consolas" pitchFamily="49" charset="0"/>
                <a:cs typeface="Consolas" pitchFamily="49" charset="0"/>
              </a:rPr>
              <a:t>PlanarImage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400" dirty="0" err="1">
                <a:latin typeface="Consolas" pitchFamily="49" charset="0"/>
                <a:cs typeface="Consolas" pitchFamily="49" charset="0"/>
              </a:rPr>
              <a:t>executeDrawOperation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() 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{</a:t>
            </a:r>
          </a:p>
          <a:p>
            <a:endParaRPr lang="en-US" altLang="ja-JP" sz="1400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if 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(!</a:t>
            </a:r>
            <a:r>
              <a:rPr lang="en-US" altLang="ja-JP" sz="1400" dirty="0" err="1">
                <a:latin typeface="Consolas" pitchFamily="49" charset="0"/>
                <a:cs typeface="Consolas" pitchFamily="49" charset="0"/>
              </a:rPr>
              <a:t>stroke.equals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(”transparent”)) 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{</a:t>
            </a:r>
          </a:p>
          <a:p>
            <a:endParaRPr lang="en-US" altLang="ja-JP" sz="1400" dirty="0" smtClean="0">
              <a:solidFill>
                <a:srgbClr val="FF0000"/>
              </a:solidFill>
              <a:latin typeface="Consolas" pitchFamily="49" charset="0"/>
              <a:cs typeface="Consolas" pitchFamily="49" charset="0"/>
            </a:endParaRPr>
          </a:p>
          <a:p>
            <a:endParaRPr lang="en-US" altLang="ja-JP" sz="1400" dirty="0" smtClean="0">
              <a:solidFill>
                <a:srgbClr val="FF0000"/>
              </a:solidFill>
              <a:latin typeface="Consolas" pitchFamily="49" charset="0"/>
              <a:cs typeface="Consolas" pitchFamily="49" charset="0"/>
            </a:endParaRPr>
          </a:p>
          <a:p>
            <a:endParaRPr lang="en-US" altLang="ja-JP" sz="1400" dirty="0">
              <a:solidFill>
                <a:srgbClr val="FF000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ja-JP" altLang="en-US" sz="1400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　　</a:t>
            </a:r>
            <a:r>
              <a:rPr lang="en-US" altLang="ja-JP" sz="1400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drawOutline</a:t>
            </a:r>
            <a:r>
              <a:rPr lang="en-US" altLang="ja-JP" sz="1400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(graphics);</a:t>
            </a:r>
          </a:p>
          <a:p>
            <a:endParaRPr lang="en-US" altLang="ja-JP" sz="1400" dirty="0">
              <a:latin typeface="Consolas" pitchFamily="49" charset="0"/>
              <a:cs typeface="Consolas" pitchFamily="49" charset="0"/>
            </a:endParaRPr>
          </a:p>
          <a:p>
            <a:r>
              <a:rPr lang="ja-JP" altLang="en-US" sz="1400" dirty="0">
                <a:latin typeface="Consolas" pitchFamily="49" charset="0"/>
                <a:cs typeface="Consolas" pitchFamily="49" charset="0"/>
              </a:rPr>
              <a:t>　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}</a:t>
            </a:r>
          </a:p>
          <a:p>
            <a:endParaRPr lang="en-US" altLang="ja-JP" sz="1400" dirty="0">
              <a:latin typeface="Consolas" pitchFamily="49" charset="0"/>
              <a:cs typeface="Consolas" pitchFamily="49" charset="0"/>
            </a:endParaRPr>
          </a:p>
          <a:p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}</a:t>
            </a:r>
            <a:endParaRPr lang="ja-JP" altLang="en-US" sz="14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01390" y="4365104"/>
            <a:ext cx="6840760" cy="2246769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</a:ln>
        </p:spPr>
        <p:txBody>
          <a:bodyPr wrap="square">
            <a:noAutofit/>
          </a:bodyPr>
          <a:lstStyle/>
          <a:p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public </a:t>
            </a:r>
            <a:r>
              <a:rPr lang="en-US" altLang="ja-JP" sz="1400" dirty="0" err="1">
                <a:latin typeface="Consolas" pitchFamily="49" charset="0"/>
                <a:cs typeface="Consolas" pitchFamily="49" charset="0"/>
              </a:rPr>
              <a:t>PlanarImage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400" dirty="0" err="1">
                <a:latin typeface="Consolas" pitchFamily="49" charset="0"/>
                <a:cs typeface="Consolas" pitchFamily="49" charset="0"/>
              </a:rPr>
              <a:t>executeDrawOperation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() 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{</a:t>
            </a:r>
          </a:p>
          <a:p>
            <a:endParaRPr lang="en-US" altLang="ja-JP" sz="1400" dirty="0">
              <a:latin typeface="Consolas" pitchFamily="49" charset="0"/>
              <a:cs typeface="Consolas" pitchFamily="49" charset="0"/>
            </a:endParaRPr>
          </a:p>
          <a:p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 if 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(!</a:t>
            </a:r>
            <a:r>
              <a:rPr lang="en-US" altLang="ja-JP" sz="1400" dirty="0" err="1">
                <a:latin typeface="Consolas" pitchFamily="49" charset="0"/>
                <a:cs typeface="Consolas" pitchFamily="49" charset="0"/>
              </a:rPr>
              <a:t>stroke.equals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(”transparent”)) 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{</a:t>
            </a:r>
          </a:p>
          <a:p>
            <a:endParaRPr lang="en-US" altLang="ja-JP" sz="1400" dirty="0" smtClean="0">
              <a:latin typeface="Consolas" pitchFamily="49" charset="0"/>
              <a:cs typeface="Consolas" pitchFamily="49" charset="0"/>
            </a:endParaRPr>
          </a:p>
          <a:p>
            <a:endParaRPr lang="en-US" altLang="ja-JP" sz="1400" dirty="0">
              <a:latin typeface="Consolas" pitchFamily="49" charset="0"/>
              <a:cs typeface="Consolas" pitchFamily="49" charset="0"/>
            </a:endParaRPr>
          </a:p>
          <a:p>
            <a:r>
              <a:rPr lang="ja-JP" altLang="en-US" sz="1400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　　</a:t>
            </a:r>
            <a:r>
              <a:rPr lang="en-US" altLang="ja-JP" sz="1400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drawOutline</a:t>
            </a:r>
            <a:r>
              <a:rPr lang="en-US" altLang="ja-JP" sz="1400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(graphics);</a:t>
            </a:r>
          </a:p>
          <a:p>
            <a:endParaRPr lang="en-US" altLang="ja-JP" sz="1400" dirty="0">
              <a:solidFill>
                <a:srgbClr val="FF000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 }</a:t>
            </a:r>
          </a:p>
          <a:p>
            <a:endParaRPr lang="en-US" altLang="ja-JP" sz="1400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}</a:t>
            </a:r>
            <a:endParaRPr lang="ja-JP" altLang="en-US" sz="14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354450" y="1842591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/>
              <a:t>・・・</a:t>
            </a:r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333738" y="3631083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/>
              <a:t>・・・</a:t>
            </a:r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354450" y="450912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/>
              <a:t>・・・</a:t>
            </a:r>
            <a:endParaRPr kumimoji="1" lang="ja-JP" altLang="en-US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365190" y="594928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/>
              <a:t>・・・</a:t>
            </a:r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2947988" y="1538784"/>
            <a:ext cx="6144368" cy="1600438"/>
          </a:xfrm>
          <a:prstGeom prst="rect">
            <a:avLst/>
          </a:prstGeom>
          <a:solidFill>
            <a:schemeClr val="accent3">
              <a:lumMod val="95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public void 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drawOutline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(Graphics2D 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graphics) {</a:t>
            </a:r>
          </a:p>
          <a:p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400" dirty="0" err="1">
                <a:latin typeface="Consolas" pitchFamily="49" charset="0"/>
                <a:cs typeface="Consolas" pitchFamily="49" charset="0"/>
              </a:rPr>
              <a:t>BasicStroke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400" dirty="0" err="1">
                <a:latin typeface="Consolas" pitchFamily="49" charset="0"/>
                <a:cs typeface="Consolas" pitchFamily="49" charset="0"/>
              </a:rPr>
              <a:t>bStroke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 = new </a:t>
            </a:r>
            <a:r>
              <a:rPr lang="en-US" altLang="ja-JP" sz="1400" dirty="0" err="1">
                <a:latin typeface="Consolas" pitchFamily="49" charset="0"/>
                <a:cs typeface="Consolas" pitchFamily="49" charset="0"/>
              </a:rPr>
              <a:t>BasicStroke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ja-JP" sz="1400" dirty="0" err="1">
                <a:latin typeface="Consolas" pitchFamily="49" charset="0"/>
                <a:cs typeface="Consolas" pitchFamily="49" charset="0"/>
              </a:rPr>
              <a:t>stroke_width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);</a:t>
            </a:r>
          </a:p>
          <a:p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400" dirty="0" err="1">
                <a:latin typeface="Consolas" pitchFamily="49" charset="0"/>
                <a:cs typeface="Consolas" pitchFamily="49" charset="0"/>
              </a:rPr>
              <a:t>graphics.setColor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ja-JP" sz="1400" dirty="0" err="1">
                <a:latin typeface="Consolas" pitchFamily="49" charset="0"/>
                <a:cs typeface="Consolas" pitchFamily="49" charset="0"/>
              </a:rPr>
              <a:t>ColorMapper.getColorByName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(stroke));</a:t>
            </a:r>
          </a:p>
          <a:p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400" dirty="0" err="1">
                <a:latin typeface="Consolas" pitchFamily="49" charset="0"/>
                <a:cs typeface="Consolas" pitchFamily="49" charset="0"/>
              </a:rPr>
              <a:t>graphics.setStroke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ja-JP" sz="1400" dirty="0" err="1">
                <a:latin typeface="Consolas" pitchFamily="49" charset="0"/>
                <a:cs typeface="Consolas" pitchFamily="49" charset="0"/>
              </a:rPr>
              <a:t>bStroke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);</a:t>
            </a:r>
          </a:p>
          <a:p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400" dirty="0" err="1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graphics.draw</a:t>
            </a:r>
            <a:r>
              <a:rPr lang="en-US" altLang="ja-JP" sz="1400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(new Arc2D.Double(</a:t>
            </a:r>
            <a:r>
              <a:rPr lang="en-US" altLang="ja-JP" sz="1400" dirty="0" err="1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stroke_width</a:t>
            </a:r>
            <a:r>
              <a:rPr lang="en-US" altLang="ja-JP" sz="1400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altLang="ja-JP" sz="1400" dirty="0" err="1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stroke_width</a:t>
            </a:r>
            <a:r>
              <a:rPr lang="en-US" altLang="ja-JP" sz="1400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,</a:t>
            </a:r>
          </a:p>
          <a:p>
            <a:r>
              <a:rPr lang="en-US" altLang="ja-JP" sz="1400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	width, height, start, stop, type));</a:t>
            </a:r>
          </a:p>
          <a:p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}</a:t>
            </a:r>
            <a:endParaRPr kumimoji="1" lang="ja-JP" altLang="en-US" sz="14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2947988" y="4293096"/>
            <a:ext cx="6144368" cy="1384995"/>
          </a:xfrm>
          <a:prstGeom prst="rect">
            <a:avLst/>
          </a:prstGeom>
          <a:solidFill>
            <a:schemeClr val="accent3">
              <a:lumMod val="95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public void 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drawOutline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(Graphics2D 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graphics) {</a:t>
            </a:r>
          </a:p>
          <a:p>
            <a:r>
              <a:rPr lang="ja-JP" altLang="en-US" sz="1400" dirty="0" smtClean="0">
                <a:latin typeface="Consolas" pitchFamily="49" charset="0"/>
                <a:cs typeface="Consolas" pitchFamily="49" charset="0"/>
              </a:rPr>
              <a:t>　</a:t>
            </a:r>
            <a:r>
              <a:rPr lang="en-US" altLang="ja-JP" sz="1400" dirty="0" err="1" smtClean="0">
                <a:latin typeface="Consolas" pitchFamily="49" charset="0"/>
                <a:cs typeface="Consolas" pitchFamily="49" charset="0"/>
              </a:rPr>
              <a:t>BasicStroke</a:t>
            </a:r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400" dirty="0" err="1">
                <a:latin typeface="Consolas" pitchFamily="49" charset="0"/>
                <a:cs typeface="Consolas" pitchFamily="49" charset="0"/>
              </a:rPr>
              <a:t>bStroke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 = new </a:t>
            </a:r>
            <a:r>
              <a:rPr lang="en-US" altLang="ja-JP" sz="1400" dirty="0" err="1">
                <a:latin typeface="Consolas" pitchFamily="49" charset="0"/>
                <a:cs typeface="Consolas" pitchFamily="49" charset="0"/>
              </a:rPr>
              <a:t>BasicStroke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ja-JP" sz="1400" dirty="0" err="1">
                <a:latin typeface="Consolas" pitchFamily="49" charset="0"/>
                <a:cs typeface="Consolas" pitchFamily="49" charset="0"/>
              </a:rPr>
              <a:t>stroke_width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);</a:t>
            </a:r>
          </a:p>
          <a:p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400" dirty="0" err="1">
                <a:latin typeface="Consolas" pitchFamily="49" charset="0"/>
                <a:cs typeface="Consolas" pitchFamily="49" charset="0"/>
              </a:rPr>
              <a:t>graphics.setColor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ja-JP" sz="1400" dirty="0" err="1">
                <a:latin typeface="Consolas" pitchFamily="49" charset="0"/>
                <a:cs typeface="Consolas" pitchFamily="49" charset="0"/>
              </a:rPr>
              <a:t>ColorMapper.getColorByName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(stroke));</a:t>
            </a:r>
          </a:p>
          <a:p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400" dirty="0" err="1">
                <a:latin typeface="Consolas" pitchFamily="49" charset="0"/>
                <a:cs typeface="Consolas" pitchFamily="49" charset="0"/>
              </a:rPr>
              <a:t>graphics.setStroke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ja-JP" sz="1400" dirty="0" err="1">
                <a:latin typeface="Consolas" pitchFamily="49" charset="0"/>
                <a:cs typeface="Consolas" pitchFamily="49" charset="0"/>
              </a:rPr>
              <a:t>bStroke</a:t>
            </a:r>
            <a:r>
              <a:rPr lang="en-US" altLang="ja-JP" sz="1400" dirty="0">
                <a:latin typeface="Consolas" pitchFamily="49" charset="0"/>
                <a:cs typeface="Consolas" pitchFamily="49" charset="0"/>
              </a:rPr>
              <a:t>);</a:t>
            </a:r>
          </a:p>
          <a:p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400" dirty="0" err="1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graphics.draw</a:t>
            </a:r>
            <a:r>
              <a:rPr lang="en-US" altLang="ja-JP" sz="1400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(new Ellipse2D.Double(0, 0, width, height</a:t>
            </a:r>
            <a:r>
              <a:rPr lang="en-US" altLang="ja-JP" sz="1400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));</a:t>
            </a:r>
          </a:p>
          <a:p>
            <a:r>
              <a:rPr lang="en-US" altLang="ja-JP" sz="1400" dirty="0" smtClean="0">
                <a:latin typeface="Consolas" pitchFamily="49" charset="0"/>
                <a:cs typeface="Consolas" pitchFamily="49" charset="0"/>
              </a:rPr>
              <a:t>}</a:t>
            </a:r>
            <a:endParaRPr kumimoji="1" lang="ja-JP" altLang="en-US" sz="14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3" name="屈折矢印 22"/>
          <p:cNvSpPr/>
          <p:nvPr/>
        </p:nvSpPr>
        <p:spPr>
          <a:xfrm rot="16200000" flipV="1">
            <a:off x="2142038" y="2263012"/>
            <a:ext cx="576065" cy="1035832"/>
          </a:xfrm>
          <a:prstGeom prst="bentUpArrow">
            <a:avLst>
              <a:gd name="adj1" fmla="val 16182"/>
              <a:gd name="adj2" fmla="val 25000"/>
              <a:gd name="adj3" fmla="val 25000"/>
            </a:avLst>
          </a:prstGeom>
          <a:solidFill>
            <a:schemeClr val="tx1">
              <a:lumMod val="75000"/>
              <a:lumOff val="25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5" name="屈折矢印 24"/>
          <p:cNvSpPr/>
          <p:nvPr/>
        </p:nvSpPr>
        <p:spPr>
          <a:xfrm rot="16200000" flipV="1">
            <a:off x="2142038" y="4703501"/>
            <a:ext cx="576065" cy="1035832"/>
          </a:xfrm>
          <a:prstGeom prst="bentUpArrow">
            <a:avLst>
              <a:gd name="adj1" fmla="val 16182"/>
              <a:gd name="adj2" fmla="val 25000"/>
              <a:gd name="adj3" fmla="val 25000"/>
            </a:avLst>
          </a:prstGeom>
          <a:solidFill>
            <a:schemeClr val="tx1">
              <a:lumMod val="75000"/>
              <a:lumOff val="25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26" name="図 2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6107">
            <a:off x="7951580" y="3055019"/>
            <a:ext cx="1152128" cy="1152128"/>
          </a:xfrm>
          <a:prstGeom prst="rect">
            <a:avLst/>
          </a:prstGeom>
        </p:spPr>
      </p:pic>
      <p:sp>
        <p:nvSpPr>
          <p:cNvPr id="19" name="テキスト ボックス 18"/>
          <p:cNvSpPr txBox="1"/>
          <p:nvPr/>
        </p:nvSpPr>
        <p:spPr>
          <a:xfrm>
            <a:off x="107504" y="3477195"/>
            <a:ext cx="8064896" cy="523220"/>
          </a:xfrm>
          <a:prstGeom prst="rect">
            <a:avLst/>
          </a:prstGeom>
          <a:solidFill>
            <a:srgbClr val="FFC000"/>
          </a:solidFill>
          <a:ln w="2540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800" smtClean="0"/>
              <a:t>The extracted methods have a single functionality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952194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下カーブ矢印 49"/>
          <p:cNvSpPr/>
          <p:nvPr/>
        </p:nvSpPr>
        <p:spPr>
          <a:xfrm>
            <a:off x="3560300" y="3674976"/>
            <a:ext cx="2040032" cy="732604"/>
          </a:xfrm>
          <a:prstGeom prst="curvedDownArrow">
            <a:avLst/>
          </a:prstGeom>
          <a:solidFill>
            <a:srgbClr val="FFC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1" name="下カーブ矢印 50"/>
          <p:cNvSpPr/>
          <p:nvPr/>
        </p:nvSpPr>
        <p:spPr>
          <a:xfrm rot="10800000">
            <a:off x="3481270" y="5375132"/>
            <a:ext cx="2040032" cy="732604"/>
          </a:xfrm>
          <a:prstGeom prst="curvedDownArrow">
            <a:avLst/>
          </a:prstGeom>
          <a:solidFill>
            <a:srgbClr val="FFC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Research Goal 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116832"/>
          </a:xfrm>
        </p:spPr>
        <p:txBody>
          <a:bodyPr/>
          <a:lstStyle/>
          <a:p>
            <a:r>
              <a:rPr lang="en-US" altLang="ja-JP" dirty="0" smtClean="0"/>
              <a:t>Suggest semantic differences for merging similar methods</a:t>
            </a:r>
            <a:r>
              <a:rPr lang="ja-JP" altLang="en-US" dirty="0"/>
              <a:t> </a:t>
            </a:r>
            <a:r>
              <a:rPr lang="en-US" altLang="ja-JP" dirty="0" smtClean="0"/>
              <a:t>to developers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7</a:t>
            </a:fld>
            <a:endParaRPr lang="en-US" altLang="ja-JP"/>
          </a:p>
        </p:txBody>
      </p:sp>
      <p:pic>
        <p:nvPicPr>
          <p:cNvPr id="5" name="図 4" descr="atsb0000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23728" y="4167522"/>
            <a:ext cx="1296144" cy="1296144"/>
          </a:xfrm>
          <a:prstGeom prst="rect">
            <a:avLst/>
          </a:prstGeom>
        </p:spPr>
      </p:pic>
      <p:sp>
        <p:nvSpPr>
          <p:cNvPr id="8" name="雲 7"/>
          <p:cNvSpPr/>
          <p:nvPr/>
        </p:nvSpPr>
        <p:spPr>
          <a:xfrm>
            <a:off x="5554468" y="4156551"/>
            <a:ext cx="1800200" cy="1368152"/>
          </a:xfrm>
          <a:prstGeom prst="cloud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4006751" y="5798738"/>
            <a:ext cx="401742" cy="472382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23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24" name="直線コネクタ 23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コネクタ 25"/>
            <p:cNvCxnSpPr/>
            <p:nvPr/>
          </p:nvCxnSpPr>
          <p:spPr>
            <a:xfrm>
              <a:off x="354791" y="548052"/>
              <a:ext cx="162674" cy="0"/>
            </a:xfrm>
            <a:prstGeom prst="line">
              <a:avLst/>
            </a:prstGeom>
            <a:grpFill/>
            <a:ln w="158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コネクタ 26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グループ化 27"/>
          <p:cNvGrpSpPr/>
          <p:nvPr/>
        </p:nvGrpSpPr>
        <p:grpSpPr>
          <a:xfrm>
            <a:off x="4610922" y="5798737"/>
            <a:ext cx="401742" cy="472382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29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30" name="直線コネクタ 29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線コネクタ 31"/>
            <p:cNvCxnSpPr/>
            <p:nvPr/>
          </p:nvCxnSpPr>
          <p:spPr>
            <a:xfrm>
              <a:off x="354791" y="548052"/>
              <a:ext cx="257696" cy="1"/>
            </a:xfrm>
            <a:prstGeom prst="line">
              <a:avLst/>
            </a:prstGeom>
            <a:grpFill/>
            <a:ln w="158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線コネクタ 32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正方形/長方形 33"/>
          <p:cNvSpPr/>
          <p:nvPr/>
        </p:nvSpPr>
        <p:spPr>
          <a:xfrm>
            <a:off x="4034763" y="5858550"/>
            <a:ext cx="345926" cy="228310"/>
          </a:xfrm>
          <a:prstGeom prst="rect">
            <a:avLst/>
          </a:prstGeom>
          <a:solidFill>
            <a:srgbClr val="65D7FF">
              <a:alpha val="69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4635633" y="5879426"/>
            <a:ext cx="345926" cy="228310"/>
          </a:xfrm>
          <a:prstGeom prst="rect">
            <a:avLst/>
          </a:prstGeom>
          <a:solidFill>
            <a:srgbClr val="65D7FF">
              <a:alpha val="69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grpSp>
        <p:nvGrpSpPr>
          <p:cNvPr id="36" name="グループ化 35"/>
          <p:cNvGrpSpPr/>
          <p:nvPr/>
        </p:nvGrpSpPr>
        <p:grpSpPr>
          <a:xfrm>
            <a:off x="4039248" y="3501009"/>
            <a:ext cx="401742" cy="472382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37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38" name="直線コネクタ 37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/>
            <p:cNvCxnSpPr/>
            <p:nvPr/>
          </p:nvCxnSpPr>
          <p:spPr>
            <a:xfrm>
              <a:off x="354791" y="548052"/>
              <a:ext cx="162674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グループ化 41"/>
          <p:cNvGrpSpPr/>
          <p:nvPr/>
        </p:nvGrpSpPr>
        <p:grpSpPr>
          <a:xfrm>
            <a:off x="4643419" y="3501008"/>
            <a:ext cx="401742" cy="472382"/>
            <a:chOff x="264438" y="330218"/>
            <a:chExt cx="463904" cy="591496"/>
          </a:xfrm>
          <a:solidFill>
            <a:srgbClr val="FFFFCC"/>
          </a:solidFill>
        </p:grpSpPr>
        <p:sp>
          <p:nvSpPr>
            <p:cNvPr id="43" name="メモ 4"/>
            <p:cNvSpPr/>
            <p:nvPr/>
          </p:nvSpPr>
          <p:spPr>
            <a:xfrm>
              <a:off x="264438" y="330218"/>
              <a:ext cx="463904" cy="591496"/>
            </a:xfrm>
            <a:prstGeom prst="foldedCorner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11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44" name="直線コネクタ 43"/>
            <p:cNvCxnSpPr/>
            <p:nvPr/>
          </p:nvCxnSpPr>
          <p:spPr>
            <a:xfrm>
              <a:off x="354792" y="685116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線コネクタ 44"/>
            <p:cNvCxnSpPr/>
            <p:nvPr/>
          </p:nvCxnSpPr>
          <p:spPr>
            <a:xfrm>
              <a:off x="354792" y="443661"/>
              <a:ext cx="257695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/>
            <p:cNvCxnSpPr/>
            <p:nvPr/>
          </p:nvCxnSpPr>
          <p:spPr>
            <a:xfrm>
              <a:off x="354791" y="548052"/>
              <a:ext cx="257696" cy="1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/>
            <p:cNvCxnSpPr/>
            <p:nvPr/>
          </p:nvCxnSpPr>
          <p:spPr>
            <a:xfrm>
              <a:off x="354790" y="804395"/>
              <a:ext cx="275817" cy="0"/>
            </a:xfrm>
            <a:prstGeom prst="line">
              <a:avLst/>
            </a:prstGeom>
            <a:grpFill/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2" name="図 5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252692">
            <a:off x="1671649" y="3798961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709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496944" cy="1143000"/>
          </a:xfrm>
        </p:spPr>
        <p:txBody>
          <a:bodyPr/>
          <a:lstStyle/>
          <a:p>
            <a:r>
              <a:rPr kumimoji="1" lang="en-US" altLang="ja-JP" dirty="0" smtClean="0"/>
              <a:t>Overview of Proposed Approach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r>
              <a:rPr lang="en-US" altLang="ja-JP" dirty="0" smtClean="0"/>
              <a:t>Propose the concept of EM candidate</a:t>
            </a:r>
          </a:p>
          <a:p>
            <a:pPr lvl="1"/>
            <a:r>
              <a:rPr lang="en-US" altLang="ja-JP" dirty="0" smtClean="0"/>
              <a:t>It means Extract Method candidate for merging similar methods</a:t>
            </a:r>
          </a:p>
          <a:p>
            <a:pPr marL="457200" lvl="1" indent="0">
              <a:buNone/>
            </a:pPr>
            <a:endParaRPr lang="en-US" altLang="ja-JP" dirty="0"/>
          </a:p>
          <a:p>
            <a:r>
              <a:rPr lang="en-US" altLang="ja-JP" smtClean="0"/>
              <a:t>Detect all </a:t>
            </a:r>
            <a:r>
              <a:rPr lang="en-US" altLang="ja-JP" dirty="0" smtClean="0"/>
              <a:t>of EM candidates and </a:t>
            </a:r>
            <a:r>
              <a:rPr lang="en-US" altLang="ja-JP" smtClean="0"/>
              <a:t>rank them </a:t>
            </a:r>
            <a:r>
              <a:rPr lang="en-US" altLang="ja-JP" dirty="0" smtClean="0"/>
              <a:t>by slice-based cohesion metrics</a:t>
            </a:r>
          </a:p>
          <a:p>
            <a:pPr marL="0" indent="0">
              <a:buNone/>
            </a:pPr>
            <a:endParaRPr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8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4468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7|16.7"/>
</p:tagLst>
</file>

<file path=ppt/theme/theme1.xml><?xml version="1.0" encoding="utf-8"?>
<a:theme xmlns:a="http://schemas.openxmlformats.org/drawingml/2006/main" name="Sel-CoolMetal-white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9050">
          <a:solidFill>
            <a:schemeClr val="tx1"/>
          </a:solidFill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58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Sel-CoolMetal-white</Template>
  <TotalTime>0</TotalTime>
  <Words>1559</Words>
  <Application>Microsoft Office PowerPoint</Application>
  <PresentationFormat>画面に合わせる (4:3)</PresentationFormat>
  <Paragraphs>561</Paragraphs>
  <Slides>27</Slides>
  <Notes>27</Notes>
  <HiddenSlides>0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27</vt:i4>
      </vt:variant>
    </vt:vector>
  </HeadingPairs>
  <TitlesOfParts>
    <vt:vector size="29" baseType="lpstr">
      <vt:lpstr>Sel-CoolMetal-white</vt:lpstr>
      <vt:lpstr>数式</vt:lpstr>
      <vt:lpstr>How to extract differences from similar programs? : A cohesion metric approach </vt:lpstr>
      <vt:lpstr>Addressing code clone problem</vt:lpstr>
      <vt:lpstr>Form Template Method</vt:lpstr>
      <vt:lpstr>Difference Extraction (1/2)</vt:lpstr>
      <vt:lpstr>Difference Extraction (2/2)</vt:lpstr>
      <vt:lpstr>Extraction based on semantics  (1/2)</vt:lpstr>
      <vt:lpstr>PowerPoint プレゼンテーション</vt:lpstr>
      <vt:lpstr>Research Goal </vt:lpstr>
      <vt:lpstr>Overview of Proposed Approach</vt:lpstr>
      <vt:lpstr>EM candidate</vt:lpstr>
      <vt:lpstr>Examples of EM candidate</vt:lpstr>
      <vt:lpstr>Steps of Proposed Approach</vt:lpstr>
      <vt:lpstr>Step 1 : Generate ASTs</vt:lpstr>
      <vt:lpstr>Step 2 : Comparing ASTs</vt:lpstr>
      <vt:lpstr>Step2 : Comparing ASTs</vt:lpstr>
      <vt:lpstr>Step 3 : Detecting EM Candidates</vt:lpstr>
      <vt:lpstr>PowerPoint プレゼンテーション</vt:lpstr>
      <vt:lpstr>Step 4 : Ranking EM Candidates</vt:lpstr>
      <vt:lpstr>Slice-Based Cohesion Metrics (1/2)</vt:lpstr>
      <vt:lpstr>Slice-Based Cohesion Metrics (2/2)</vt:lpstr>
      <vt:lpstr>Step 4 : Ranking EM Candidates</vt:lpstr>
      <vt:lpstr>Proposed Tool : MeDiCo</vt:lpstr>
      <vt:lpstr>Case Study</vt:lpstr>
      <vt:lpstr>Target Similar Methods</vt:lpstr>
      <vt:lpstr>Evolution of Cohesion Metrics (1/2)</vt:lpstr>
      <vt:lpstr>Evolution of Cohesion Metrics (2/2)</vt:lpstr>
      <vt:lpstr>Conclusion &amp; Future 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2013-05-20T16:51:29Z</dcterms:created>
  <dcterms:modified xsi:type="dcterms:W3CDTF">2013-05-20T16:51:37Z</dcterms:modified>
</cp:coreProperties>
</file>