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5"/>
  </p:notesMasterIdLst>
  <p:handoutMasterIdLst>
    <p:handoutMasterId r:id="rId36"/>
  </p:handoutMasterIdLst>
  <p:sldIdLst>
    <p:sldId id="256" r:id="rId2"/>
    <p:sldId id="257" r:id="rId3"/>
    <p:sldId id="298" r:id="rId4"/>
    <p:sldId id="297" r:id="rId5"/>
    <p:sldId id="285" r:id="rId6"/>
    <p:sldId id="268" r:id="rId7"/>
    <p:sldId id="270" r:id="rId8"/>
    <p:sldId id="300" r:id="rId9"/>
    <p:sldId id="302" r:id="rId10"/>
    <p:sldId id="292" r:id="rId11"/>
    <p:sldId id="304" r:id="rId12"/>
    <p:sldId id="294" r:id="rId13"/>
    <p:sldId id="278" r:id="rId14"/>
    <p:sldId id="265" r:id="rId15"/>
    <p:sldId id="261" r:id="rId16"/>
    <p:sldId id="266" r:id="rId17"/>
    <p:sldId id="281" r:id="rId18"/>
    <p:sldId id="305" r:id="rId19"/>
    <p:sldId id="290" r:id="rId20"/>
    <p:sldId id="263" r:id="rId21"/>
    <p:sldId id="273" r:id="rId22"/>
    <p:sldId id="276" r:id="rId23"/>
    <p:sldId id="264" r:id="rId24"/>
    <p:sldId id="272" r:id="rId25"/>
    <p:sldId id="269" r:id="rId26"/>
    <p:sldId id="267" r:id="rId27"/>
    <p:sldId id="287" r:id="rId28"/>
    <p:sldId id="289" r:id="rId29"/>
    <p:sldId id="291" r:id="rId30"/>
    <p:sldId id="293" r:id="rId31"/>
    <p:sldId id="299" r:id="rId32"/>
    <p:sldId id="303" r:id="rId33"/>
    <p:sldId id="295" r:id="rId34"/>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94645" autoAdjust="0"/>
  </p:normalViewPr>
  <p:slideViewPr>
    <p:cSldViewPr>
      <p:cViewPr varScale="1">
        <p:scale>
          <a:sx n="73" d="100"/>
          <a:sy n="73" d="100"/>
        </p:scale>
        <p:origin x="-792" y="-96"/>
      </p:cViewPr>
      <p:guideLst>
        <p:guide orient="horz" pos="2160"/>
        <p:guide pos="2880"/>
      </p:guideLst>
    </p:cSldViewPr>
  </p:slideViewPr>
  <p:outlineViewPr>
    <p:cViewPr>
      <p:scale>
        <a:sx n="33" d="100"/>
        <a:sy n="33" d="100"/>
      </p:scale>
      <p:origin x="0" y="28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450" y="0"/>
            <a:ext cx="2949575" cy="496888"/>
          </a:xfrm>
          <a:prstGeom prst="rect">
            <a:avLst/>
          </a:prstGeom>
        </p:spPr>
        <p:txBody>
          <a:bodyPr vert="horz" lIns="91440" tIns="45720" rIns="91440" bIns="45720" rtlCol="0"/>
          <a:lstStyle>
            <a:lvl1pPr algn="r">
              <a:defRPr sz="1200"/>
            </a:lvl1pPr>
          </a:lstStyle>
          <a:p>
            <a:fld id="{7609AE43-201D-4191-8089-3F948B9DDA9C}" type="datetimeFigureOut">
              <a:rPr kumimoji="1" lang="ja-JP" altLang="en-US" smtClean="0"/>
              <a:t>2013/3/11</a:t>
            </a:fld>
            <a:endParaRPr kumimoji="1" lang="ja-JP" altLang="en-US"/>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450" y="9440863"/>
            <a:ext cx="2949575" cy="496887"/>
          </a:xfrm>
          <a:prstGeom prst="rect">
            <a:avLst/>
          </a:prstGeom>
        </p:spPr>
        <p:txBody>
          <a:bodyPr vert="horz" lIns="91440" tIns="45720" rIns="91440" bIns="45720" rtlCol="0" anchor="b"/>
          <a:lstStyle>
            <a:lvl1pPr algn="r">
              <a:defRPr sz="1200"/>
            </a:lvl1pPr>
          </a:lstStyle>
          <a:p>
            <a:fld id="{926A23BD-654D-4EF0-8EE1-BDD728C64960}" type="slidenum">
              <a:rPr kumimoji="1" lang="ja-JP" altLang="en-US" smtClean="0"/>
              <a:t>‹#›</a:t>
            </a:fld>
            <a:endParaRPr kumimoji="1" lang="ja-JP" altLang="en-US"/>
          </a:p>
        </p:txBody>
      </p:sp>
    </p:spTree>
    <p:extLst>
      <p:ext uri="{BB962C8B-B14F-4D97-AF65-F5344CB8AC3E}">
        <p14:creationId xmlns:p14="http://schemas.microsoft.com/office/powerpoint/2010/main" val="25344883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F76788D0-B42B-497F-ACC8-5972724CABED}" type="datetimeFigureOut">
              <a:rPr kumimoji="1" lang="ja-JP" altLang="en-US" smtClean="0"/>
              <a:t>2013/3/11</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562" y="4721186"/>
            <a:ext cx="544449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8D46C641-6468-4EEA-8DB9-D9B16E1EEFB9}" type="slidenum">
              <a:rPr kumimoji="1" lang="ja-JP" altLang="en-US" smtClean="0"/>
              <a:t>‹#›</a:t>
            </a:fld>
            <a:endParaRPr kumimoji="1" lang="ja-JP" altLang="en-US"/>
          </a:p>
        </p:txBody>
      </p:sp>
    </p:spTree>
    <p:extLst>
      <p:ext uri="{BB962C8B-B14F-4D97-AF65-F5344CB8AC3E}">
        <p14:creationId xmlns:p14="http://schemas.microsoft.com/office/powerpoint/2010/main" val="728486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mtClean="0"/>
              <a:t>コードクローンの説明</a:t>
            </a:r>
            <a:endParaRPr kumimoji="1" lang="ja-JP" altLang="en-US"/>
          </a:p>
        </p:txBody>
      </p:sp>
      <p:sp>
        <p:nvSpPr>
          <p:cNvPr id="4" name="スライド番号プレースホルダー 3"/>
          <p:cNvSpPr>
            <a:spLocks noGrp="1"/>
          </p:cNvSpPr>
          <p:nvPr>
            <p:ph type="sldNum" sz="quarter" idx="10"/>
          </p:nvPr>
        </p:nvSpPr>
        <p:spPr/>
        <p:txBody>
          <a:bodyPr/>
          <a:lstStyle/>
          <a:p>
            <a:fld id="{8D46C641-6468-4EEA-8DB9-D9B16E1EEFB9}" type="slidenum">
              <a:rPr kumimoji="1" lang="ja-JP" altLang="en-US" smtClean="0"/>
              <a:t>2</a:t>
            </a:fld>
            <a:endParaRPr kumimoji="1" lang="ja-JP" altLang="en-US"/>
          </a:p>
        </p:txBody>
      </p:sp>
    </p:spTree>
    <p:extLst>
      <p:ext uri="{BB962C8B-B14F-4D97-AF65-F5344CB8AC3E}">
        <p14:creationId xmlns:p14="http://schemas.microsoft.com/office/powerpoint/2010/main" val="41930175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mtClean="0"/>
              <a:t>○○するために☓☓を調査する</a:t>
            </a:r>
            <a:endParaRPr kumimoji="1" lang="ja-JP" altLang="en-US"/>
          </a:p>
        </p:txBody>
      </p:sp>
      <p:sp>
        <p:nvSpPr>
          <p:cNvPr id="4" name="スライド番号プレースホルダー 3"/>
          <p:cNvSpPr>
            <a:spLocks noGrp="1"/>
          </p:cNvSpPr>
          <p:nvPr>
            <p:ph type="sldNum" sz="quarter" idx="10"/>
          </p:nvPr>
        </p:nvSpPr>
        <p:spPr/>
        <p:txBody>
          <a:bodyPr/>
          <a:lstStyle/>
          <a:p>
            <a:fld id="{8D46C641-6468-4EEA-8DB9-D9B16E1EEFB9}" type="slidenum">
              <a:rPr kumimoji="1" lang="ja-JP" altLang="en-US" smtClean="0"/>
              <a:t>28</a:t>
            </a:fld>
            <a:endParaRPr kumimoji="1" lang="ja-JP" altLang="en-US"/>
          </a:p>
        </p:txBody>
      </p:sp>
    </p:spTree>
    <p:extLst>
      <p:ext uri="{BB962C8B-B14F-4D97-AF65-F5344CB8AC3E}">
        <p14:creationId xmlns:p14="http://schemas.microsoft.com/office/powerpoint/2010/main" val="40623222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mtClean="0"/>
              <a:t>重要なメソッド呼び出し、とかの説明とおおまかな調査の流れ</a:t>
            </a:r>
            <a:endParaRPr kumimoji="1" lang="ja-JP" altLang="en-US"/>
          </a:p>
        </p:txBody>
      </p:sp>
      <p:sp>
        <p:nvSpPr>
          <p:cNvPr id="4" name="スライド番号プレースホルダー 3"/>
          <p:cNvSpPr>
            <a:spLocks noGrp="1"/>
          </p:cNvSpPr>
          <p:nvPr>
            <p:ph type="sldNum" sz="quarter" idx="10"/>
          </p:nvPr>
        </p:nvSpPr>
        <p:spPr/>
        <p:txBody>
          <a:bodyPr/>
          <a:lstStyle/>
          <a:p>
            <a:fld id="{8D46C641-6468-4EEA-8DB9-D9B16E1EEFB9}" type="slidenum">
              <a:rPr kumimoji="1" lang="ja-JP" altLang="en-US" smtClean="0"/>
              <a:t>29</a:t>
            </a:fld>
            <a:endParaRPr kumimoji="1" lang="ja-JP" altLang="en-US"/>
          </a:p>
        </p:txBody>
      </p:sp>
    </p:spTree>
    <p:extLst>
      <p:ext uri="{BB962C8B-B14F-4D97-AF65-F5344CB8AC3E}">
        <p14:creationId xmlns:p14="http://schemas.microsoft.com/office/powerpoint/2010/main" val="20169787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mtClean="0"/>
              <a:t>重要なメソッド呼び出し、とかの説明とおおまかな調査の流れ</a:t>
            </a:r>
            <a:endParaRPr kumimoji="1" lang="ja-JP" altLang="en-US"/>
          </a:p>
        </p:txBody>
      </p:sp>
      <p:sp>
        <p:nvSpPr>
          <p:cNvPr id="4" name="スライド番号プレースホルダー 3"/>
          <p:cNvSpPr>
            <a:spLocks noGrp="1"/>
          </p:cNvSpPr>
          <p:nvPr>
            <p:ph type="sldNum" sz="quarter" idx="10"/>
          </p:nvPr>
        </p:nvSpPr>
        <p:spPr/>
        <p:txBody>
          <a:bodyPr/>
          <a:lstStyle/>
          <a:p>
            <a:fld id="{8D46C641-6468-4EEA-8DB9-D9B16E1EEFB9}" type="slidenum">
              <a:rPr kumimoji="1" lang="ja-JP" altLang="en-US" smtClean="0"/>
              <a:t>30</a:t>
            </a:fld>
            <a:endParaRPr kumimoji="1" lang="ja-JP" altLang="en-US"/>
          </a:p>
        </p:txBody>
      </p:sp>
    </p:spTree>
    <p:extLst>
      <p:ext uri="{BB962C8B-B14F-4D97-AF65-F5344CB8AC3E}">
        <p14:creationId xmlns:p14="http://schemas.microsoft.com/office/powerpoint/2010/main" val="20169787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8D46C641-6468-4EEA-8DB9-D9B16E1EEFB9}" type="slidenum">
              <a:rPr kumimoji="1" lang="ja-JP" altLang="en-US" smtClean="0"/>
              <a:t>4</a:t>
            </a:fld>
            <a:endParaRPr kumimoji="1" lang="ja-JP" altLang="en-US"/>
          </a:p>
        </p:txBody>
      </p:sp>
    </p:spTree>
    <p:extLst>
      <p:ext uri="{BB962C8B-B14F-4D97-AF65-F5344CB8AC3E}">
        <p14:creationId xmlns:p14="http://schemas.microsoft.com/office/powerpoint/2010/main" val="40623222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mtClean="0"/>
              <a:t>変更とは</a:t>
            </a:r>
            <a:endParaRPr kumimoji="1" lang="ja-JP" altLang="en-US"/>
          </a:p>
        </p:txBody>
      </p:sp>
      <p:sp>
        <p:nvSpPr>
          <p:cNvPr id="4" name="スライド番号プレースホルダー 3"/>
          <p:cNvSpPr>
            <a:spLocks noGrp="1"/>
          </p:cNvSpPr>
          <p:nvPr>
            <p:ph type="sldNum" sz="quarter" idx="10"/>
          </p:nvPr>
        </p:nvSpPr>
        <p:spPr/>
        <p:txBody>
          <a:bodyPr/>
          <a:lstStyle/>
          <a:p>
            <a:fld id="{8D46C641-6468-4EEA-8DB9-D9B16E1EEFB9}" type="slidenum">
              <a:rPr kumimoji="1" lang="ja-JP" altLang="en-US" smtClean="0"/>
              <a:t>5</a:t>
            </a:fld>
            <a:endParaRPr kumimoji="1" lang="ja-JP" altLang="en-US"/>
          </a:p>
        </p:txBody>
      </p:sp>
    </p:spTree>
    <p:extLst>
      <p:ext uri="{BB962C8B-B14F-4D97-AF65-F5344CB8AC3E}">
        <p14:creationId xmlns:p14="http://schemas.microsoft.com/office/powerpoint/2010/main" val="20169787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8D46C641-6468-4EEA-8DB9-D9B16E1EEFB9}" type="slidenum">
              <a:rPr kumimoji="1" lang="ja-JP" altLang="en-US" smtClean="0"/>
              <a:t>6</a:t>
            </a:fld>
            <a:endParaRPr kumimoji="1" lang="ja-JP" altLang="en-US"/>
          </a:p>
        </p:txBody>
      </p:sp>
    </p:spTree>
    <p:extLst>
      <p:ext uri="{BB962C8B-B14F-4D97-AF65-F5344CB8AC3E}">
        <p14:creationId xmlns:p14="http://schemas.microsoft.com/office/powerpoint/2010/main" val="6250331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mtClean="0"/>
              <a:t>ending</a:t>
            </a:r>
            <a:r>
              <a:rPr kumimoji="1" lang="ja-JP" altLang="en-US" smtClean="0"/>
              <a:t>：なんらかの準備を行ったあと，最後に重要な処理をすることが多い</a:t>
            </a:r>
            <a:endParaRPr kumimoji="1" lang="en-US" altLang="ja-JP" smtClean="0"/>
          </a:p>
          <a:p>
            <a:r>
              <a:rPr kumimoji="1" lang="en-US" altLang="ja-JP" smtClean="0"/>
              <a:t>void-return</a:t>
            </a:r>
            <a:r>
              <a:rPr kumimoji="1" lang="ja-JP" altLang="en-US" smtClean="0"/>
              <a:t>：</a:t>
            </a:r>
            <a:endParaRPr kumimoji="1" lang="en-US" altLang="ja-JP" smtClean="0"/>
          </a:p>
          <a:p>
            <a:r>
              <a:rPr kumimoji="1" lang="en-US" altLang="ja-JP" smtClean="0"/>
              <a:t>same-action::</a:t>
            </a:r>
            <a:r>
              <a:rPr kumimoji="1" lang="ja-JP" altLang="en-US" smtClean="0"/>
              <a:t>そのメソッドの主な動作を担当している可能性が高い。</a:t>
            </a:r>
            <a:endParaRPr kumimoji="1" lang="en-US" altLang="ja-JP" smtClean="0"/>
          </a:p>
        </p:txBody>
      </p:sp>
      <p:sp>
        <p:nvSpPr>
          <p:cNvPr id="4" name="スライド番号プレースホルダー 3"/>
          <p:cNvSpPr>
            <a:spLocks noGrp="1"/>
          </p:cNvSpPr>
          <p:nvPr>
            <p:ph type="sldNum" sz="quarter" idx="10"/>
          </p:nvPr>
        </p:nvSpPr>
        <p:spPr/>
        <p:txBody>
          <a:bodyPr/>
          <a:lstStyle/>
          <a:p>
            <a:fld id="{8D46C641-6468-4EEA-8DB9-D9B16E1EEFB9}" type="slidenum">
              <a:rPr kumimoji="1" lang="ja-JP" altLang="en-US" smtClean="0"/>
              <a:t>7</a:t>
            </a:fld>
            <a:endParaRPr kumimoji="1" lang="ja-JP" altLang="en-US"/>
          </a:p>
        </p:txBody>
      </p:sp>
    </p:spTree>
    <p:extLst>
      <p:ext uri="{BB962C8B-B14F-4D97-AF65-F5344CB8AC3E}">
        <p14:creationId xmlns:p14="http://schemas.microsoft.com/office/powerpoint/2010/main" val="18915038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8D46C641-6468-4EEA-8DB9-D9B16E1EEFB9}" type="slidenum">
              <a:rPr kumimoji="1" lang="ja-JP" altLang="en-US" smtClean="0"/>
              <a:t>12</a:t>
            </a:fld>
            <a:endParaRPr kumimoji="1" lang="ja-JP" altLang="en-US"/>
          </a:p>
        </p:txBody>
      </p:sp>
    </p:spTree>
    <p:extLst>
      <p:ext uri="{BB962C8B-B14F-4D97-AF65-F5344CB8AC3E}">
        <p14:creationId xmlns:p14="http://schemas.microsoft.com/office/powerpoint/2010/main" val="20169787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8D46C641-6468-4EEA-8DB9-D9B16E1EEFB9}" type="slidenum">
              <a:rPr kumimoji="1" lang="ja-JP" altLang="en-US" smtClean="0"/>
              <a:t>14</a:t>
            </a:fld>
            <a:endParaRPr kumimoji="1" lang="ja-JP" altLang="en-US"/>
          </a:p>
        </p:txBody>
      </p:sp>
    </p:spTree>
    <p:extLst>
      <p:ext uri="{BB962C8B-B14F-4D97-AF65-F5344CB8AC3E}">
        <p14:creationId xmlns:p14="http://schemas.microsoft.com/office/powerpoint/2010/main" val="42208379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mtClean="0"/>
              <a:t>多くのコードクローンでは，主要な処理の再利用のためにコピペが行われている</a:t>
            </a:r>
            <a:endParaRPr kumimoji="1" lang="ja-JP" altLang="en-US"/>
          </a:p>
        </p:txBody>
      </p:sp>
      <p:sp>
        <p:nvSpPr>
          <p:cNvPr id="4" name="スライド番号プレースホルダー 3"/>
          <p:cNvSpPr>
            <a:spLocks noGrp="1"/>
          </p:cNvSpPr>
          <p:nvPr>
            <p:ph type="sldNum" sz="quarter" idx="10"/>
          </p:nvPr>
        </p:nvSpPr>
        <p:spPr/>
        <p:txBody>
          <a:bodyPr/>
          <a:lstStyle/>
          <a:p>
            <a:fld id="{8D46C641-6468-4EEA-8DB9-D9B16E1EEFB9}" type="slidenum">
              <a:rPr kumimoji="1" lang="ja-JP" altLang="en-US" smtClean="0"/>
              <a:t>15</a:t>
            </a:fld>
            <a:endParaRPr kumimoji="1" lang="ja-JP" altLang="en-US"/>
          </a:p>
        </p:txBody>
      </p:sp>
    </p:spTree>
    <p:extLst>
      <p:ext uri="{BB962C8B-B14F-4D97-AF65-F5344CB8AC3E}">
        <p14:creationId xmlns:p14="http://schemas.microsoft.com/office/powerpoint/2010/main" val="31614635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mtClean="0"/>
              <a:t>まとめ</a:t>
            </a:r>
            <a:endParaRPr kumimoji="1" lang="ja-JP" altLang="en-US"/>
          </a:p>
        </p:txBody>
      </p:sp>
      <p:sp>
        <p:nvSpPr>
          <p:cNvPr id="4" name="スライド番号プレースホルダー 3"/>
          <p:cNvSpPr>
            <a:spLocks noGrp="1"/>
          </p:cNvSpPr>
          <p:nvPr>
            <p:ph type="sldNum" sz="quarter" idx="10"/>
          </p:nvPr>
        </p:nvSpPr>
        <p:spPr/>
        <p:txBody>
          <a:bodyPr/>
          <a:lstStyle/>
          <a:p>
            <a:fld id="{8D46C641-6468-4EEA-8DB9-D9B16E1EEFB9}" type="slidenum">
              <a:rPr kumimoji="1" lang="ja-JP" altLang="en-US" smtClean="0"/>
              <a:t>20</a:t>
            </a:fld>
            <a:endParaRPr kumimoji="1" lang="ja-JP" altLang="en-US"/>
          </a:p>
        </p:txBody>
      </p:sp>
    </p:spTree>
    <p:extLst>
      <p:ext uri="{BB962C8B-B14F-4D97-AF65-F5344CB8AC3E}">
        <p14:creationId xmlns:p14="http://schemas.microsoft.com/office/powerpoint/2010/main" val="3247408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82" name="Rectangle 10" descr="横線"/>
          <p:cNvSpPr>
            <a:spLocks noChangeArrowheads="1"/>
          </p:cNvSpPr>
          <p:nvPr/>
        </p:nvSpPr>
        <p:spPr bwMode="auto">
          <a:xfrm>
            <a:off x="6699250" y="908050"/>
            <a:ext cx="2192338" cy="5473700"/>
          </a:xfrm>
          <a:prstGeom prst="rect">
            <a:avLst/>
          </a:prstGeom>
          <a:pattFill prst="ltHorz">
            <a:fgClr>
              <a:srgbClr val="C0C0C0"/>
            </a:fgClr>
            <a:bgClr>
              <a:srgbClr val="FFFFFF"/>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74" name="Rectangle 2"/>
          <p:cNvSpPr>
            <a:spLocks noGrp="1" noChangeArrowheads="1"/>
          </p:cNvSpPr>
          <p:nvPr>
            <p:ph type="ctrTitle"/>
          </p:nvPr>
        </p:nvSpPr>
        <p:spPr>
          <a:xfrm>
            <a:off x="784225" y="2133600"/>
            <a:ext cx="5781675" cy="1008063"/>
          </a:xfrm>
        </p:spPr>
        <p:txBody>
          <a:bodyPr/>
          <a:lstStyle>
            <a:lvl1pPr>
              <a:defRPr sz="4400" b="1"/>
            </a:lvl1pPr>
          </a:lstStyle>
          <a:p>
            <a:pPr lvl="0"/>
            <a:r>
              <a:rPr lang="ja-JP" altLang="en-US" noProof="0" smtClean="0"/>
              <a:t>マスター タイトルの書式設定</a:t>
            </a:r>
          </a:p>
        </p:txBody>
      </p:sp>
      <p:sp>
        <p:nvSpPr>
          <p:cNvPr id="3075" name="Rectangle 3"/>
          <p:cNvSpPr>
            <a:spLocks noGrp="1" noChangeArrowheads="1"/>
          </p:cNvSpPr>
          <p:nvPr>
            <p:ph type="subTitle" idx="1"/>
          </p:nvPr>
        </p:nvSpPr>
        <p:spPr>
          <a:xfrm>
            <a:off x="784225" y="3357563"/>
            <a:ext cx="5781675" cy="792162"/>
          </a:xfrm>
        </p:spPr>
        <p:txBody>
          <a:bodyPr/>
          <a:lstStyle>
            <a:lvl1pPr marL="0" indent="0">
              <a:buFontTx/>
              <a:buNone/>
              <a:defRPr/>
            </a:lvl1pPr>
          </a:lstStyle>
          <a:p>
            <a:pPr lvl="0"/>
            <a:r>
              <a:rPr lang="ja-JP" altLang="en-US" noProof="0" smtClean="0"/>
              <a:t>マスター サブタイトルの書式設定</a:t>
            </a:r>
          </a:p>
        </p:txBody>
      </p:sp>
      <p:sp>
        <p:nvSpPr>
          <p:cNvPr id="3085" name="Rectangle 13"/>
          <p:cNvSpPr>
            <a:spLocks noChangeArrowheads="1"/>
          </p:cNvSpPr>
          <p:nvPr/>
        </p:nvSpPr>
        <p:spPr bwMode="auto">
          <a:xfrm>
            <a:off x="317500" y="404813"/>
            <a:ext cx="6381750" cy="503237"/>
          </a:xfrm>
          <a:prstGeom prst="rect">
            <a:avLst/>
          </a:prstGeom>
          <a:gradFill rotWithShape="1">
            <a:gsLst>
              <a:gs pos="0">
                <a:srgbClr val="333399"/>
              </a:gs>
              <a:gs pos="100000">
                <a:srgbClr val="333399">
                  <a:gamma/>
                  <a:tint val="73725"/>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86" name="Rectangle 14"/>
          <p:cNvSpPr>
            <a:spLocks noChangeArrowheads="1"/>
          </p:cNvSpPr>
          <p:nvPr/>
        </p:nvSpPr>
        <p:spPr bwMode="auto">
          <a:xfrm>
            <a:off x="6699250" y="404813"/>
            <a:ext cx="2193925" cy="503237"/>
          </a:xfrm>
          <a:prstGeom prst="rect">
            <a:avLst/>
          </a:prstGeom>
          <a:gradFill rotWithShape="1">
            <a:gsLst>
              <a:gs pos="0">
                <a:srgbClr val="000066"/>
              </a:gs>
              <a:gs pos="100000">
                <a:srgbClr val="000066">
                  <a:gamma/>
                  <a:shade val="46275"/>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87" name="Rectangle 15"/>
          <p:cNvSpPr>
            <a:spLocks noChangeArrowheads="1"/>
          </p:cNvSpPr>
          <p:nvPr/>
        </p:nvSpPr>
        <p:spPr bwMode="auto">
          <a:xfrm>
            <a:off x="317500" y="901700"/>
            <a:ext cx="8574088" cy="144463"/>
          </a:xfrm>
          <a:prstGeom prst="rect">
            <a:avLst/>
          </a:prstGeom>
          <a:gradFill rotWithShape="1">
            <a:gsLst>
              <a:gs pos="0">
                <a:schemeClr val="bg2">
                  <a:alpha val="39999"/>
                </a:schemeClr>
              </a:gs>
              <a:gs pos="100000">
                <a:schemeClr val="bg1">
                  <a:alpha val="39999"/>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89" name="Line 17"/>
          <p:cNvSpPr>
            <a:spLocks noChangeShapeType="1"/>
          </p:cNvSpPr>
          <p:nvPr/>
        </p:nvSpPr>
        <p:spPr bwMode="auto">
          <a:xfrm>
            <a:off x="450850" y="3213100"/>
            <a:ext cx="6116638" cy="0"/>
          </a:xfrm>
          <a:prstGeom prst="line">
            <a:avLst/>
          </a:prstGeom>
          <a:noFill/>
          <a:ln w="9525">
            <a:solidFill>
              <a:srgbClr val="C0C0C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pic>
        <p:nvPicPr>
          <p:cNvPr id="3092" name="Picture 20" descr="sel-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7088" y="5824538"/>
            <a:ext cx="1624012" cy="557212"/>
          </a:xfrm>
          <a:prstGeom prst="rect">
            <a:avLst/>
          </a:prstGeom>
          <a:noFill/>
          <a:extLst>
            <a:ext uri="{909E8E84-426E-40DD-AFC4-6F175D3DCCD1}">
              <a14:hiddenFill xmlns:a14="http://schemas.microsoft.com/office/drawing/2010/main">
                <a:solidFill>
                  <a:srgbClr val="FFFFFF"/>
                </a:solidFill>
              </a14:hiddenFill>
            </a:ext>
          </a:extLst>
        </p:spPr>
      </p:pic>
      <p:sp>
        <p:nvSpPr>
          <p:cNvPr id="3093" name="Rectangle 21"/>
          <p:cNvSpPr>
            <a:spLocks noChangeArrowheads="1"/>
          </p:cNvSpPr>
          <p:nvPr/>
        </p:nvSpPr>
        <p:spPr bwMode="auto">
          <a:xfrm>
            <a:off x="2484438" y="5805488"/>
            <a:ext cx="4392612" cy="574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ja-JP" sz="1200" b="1" i="1">
                <a:solidFill>
                  <a:srgbClr val="3366CC"/>
                </a:solidFill>
              </a:rPr>
              <a:t>Department of Computer Science, </a:t>
            </a:r>
          </a:p>
          <a:p>
            <a:r>
              <a:rPr lang="en-US" altLang="ja-JP" sz="1200" b="1" i="1">
                <a:solidFill>
                  <a:srgbClr val="3366CC"/>
                </a:solidFill>
              </a:rPr>
              <a:t>Graduate School of Information Science &amp; Technology,</a:t>
            </a:r>
          </a:p>
          <a:p>
            <a:r>
              <a:rPr lang="en-US" altLang="ja-JP" sz="1200" b="1" i="1">
                <a:solidFill>
                  <a:srgbClr val="3366CC"/>
                </a:solidFill>
              </a:rPr>
              <a:t>Osaka University</a:t>
            </a:r>
          </a:p>
        </p:txBody>
      </p:sp>
      <p:sp>
        <p:nvSpPr>
          <p:cNvPr id="3095" name="Rectangle 23"/>
          <p:cNvSpPr>
            <a:spLocks noChangeArrowheads="1"/>
          </p:cNvSpPr>
          <p:nvPr/>
        </p:nvSpPr>
        <p:spPr bwMode="auto">
          <a:xfrm>
            <a:off x="252413" y="6524625"/>
            <a:ext cx="2133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ja-JP" sz="1000"/>
          </a:p>
        </p:txBody>
      </p:sp>
      <p:sp>
        <p:nvSpPr>
          <p:cNvPr id="3096" name="Rectangle 24"/>
          <p:cNvSpPr>
            <a:spLocks noChangeArrowheads="1"/>
          </p:cNvSpPr>
          <p:nvPr/>
        </p:nvSpPr>
        <p:spPr bwMode="auto">
          <a:xfrm>
            <a:off x="3124200" y="6524625"/>
            <a:ext cx="2895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endParaRPr lang="en-US" altLang="ja-JP" sz="1000"/>
          </a:p>
        </p:txBody>
      </p:sp>
      <p:sp>
        <p:nvSpPr>
          <p:cNvPr id="3098" name="Rectangle 26"/>
          <p:cNvSpPr>
            <a:spLocks noChangeArrowheads="1"/>
          </p:cNvSpPr>
          <p:nvPr/>
        </p:nvSpPr>
        <p:spPr bwMode="auto">
          <a:xfrm>
            <a:off x="439738" y="3201988"/>
            <a:ext cx="4614862" cy="125412"/>
          </a:xfrm>
          <a:prstGeom prst="rect">
            <a:avLst/>
          </a:prstGeom>
          <a:gradFill rotWithShape="1">
            <a:gsLst>
              <a:gs pos="0">
                <a:srgbClr val="333399"/>
              </a:gs>
              <a:gs pos="100000">
                <a:srgbClr val="333399">
                  <a:gamma/>
                  <a:tint val="73725"/>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99" name="Rectangle 27"/>
          <p:cNvSpPr>
            <a:spLocks noChangeArrowheads="1"/>
          </p:cNvSpPr>
          <p:nvPr/>
        </p:nvSpPr>
        <p:spPr bwMode="auto">
          <a:xfrm>
            <a:off x="5054600" y="3201988"/>
            <a:ext cx="1511300" cy="125412"/>
          </a:xfrm>
          <a:prstGeom prst="rect">
            <a:avLst/>
          </a:prstGeom>
          <a:gradFill rotWithShape="1">
            <a:gsLst>
              <a:gs pos="0">
                <a:srgbClr val="000066"/>
              </a:gs>
              <a:gs pos="100000">
                <a:srgbClr val="000066">
                  <a:gamma/>
                  <a:shade val="46275"/>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06" name="Rectangle 34"/>
          <p:cNvSpPr>
            <a:spLocks noGrp="1" noChangeArrowheads="1"/>
          </p:cNvSpPr>
          <p:nvPr>
            <p:ph type="sldNum" sz="quarter" idx="4"/>
          </p:nvPr>
        </p:nvSpPr>
        <p:spPr>
          <a:xfrm>
            <a:off x="6759575" y="6534150"/>
            <a:ext cx="2133600" cy="279400"/>
          </a:xfrm>
        </p:spPr>
        <p:txBody>
          <a:bodyPr/>
          <a:lstStyle>
            <a:lvl1pPr>
              <a:defRPr/>
            </a:lvl1pPr>
          </a:lstStyle>
          <a:p>
            <a:fld id="{C5109D6F-1A5C-458E-8B50-1B4585271E2F}"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フッター プレースホルダー 3"/>
          <p:cNvSpPr>
            <a:spLocks noGrp="1"/>
          </p:cNvSpPr>
          <p:nvPr>
            <p:ph type="ftr" sz="quarter" idx="10"/>
          </p:nvPr>
        </p:nvSpPr>
        <p:spPr/>
        <p:txBody>
          <a:bodyPr/>
          <a:lstStyle>
            <a:lvl1pPr>
              <a:defRPr/>
            </a:lvl1pPr>
          </a:lstStyle>
          <a:p>
            <a:endParaRPr kumimoji="1" lang="ja-JP" altLang="en-US"/>
          </a:p>
        </p:txBody>
      </p:sp>
      <p:sp>
        <p:nvSpPr>
          <p:cNvPr id="5" name="スライド番号プレースホルダー 4"/>
          <p:cNvSpPr>
            <a:spLocks noGrp="1"/>
          </p:cNvSpPr>
          <p:nvPr>
            <p:ph type="sldNum" sz="quarter" idx="11"/>
          </p:nvPr>
        </p:nvSpPr>
        <p:spPr/>
        <p:txBody>
          <a:bodyPr/>
          <a:lstStyle>
            <a:lvl1pPr>
              <a:defRPr/>
            </a:lvl1pPr>
          </a:lstStyle>
          <a:p>
            <a:fld id="{C5109D6F-1A5C-458E-8B50-1B4585271E2F}" type="slidenum">
              <a:rPr kumimoji="1" lang="ja-JP" altLang="en-US" smtClean="0"/>
              <a:t>‹#›</a:t>
            </a:fld>
            <a:endParaRPr kumimoji="1" lang="ja-JP" altLang="en-US"/>
          </a:p>
        </p:txBody>
      </p:sp>
    </p:spTree>
    <p:extLst>
      <p:ext uri="{BB962C8B-B14F-4D97-AF65-F5344CB8AC3E}">
        <p14:creationId xmlns:p14="http://schemas.microsoft.com/office/powerpoint/2010/main" val="21549004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48463" y="115888"/>
            <a:ext cx="2143125" cy="6121400"/>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317500" y="115888"/>
            <a:ext cx="6278563" cy="6121400"/>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フッター プレースホルダー 3"/>
          <p:cNvSpPr>
            <a:spLocks noGrp="1"/>
          </p:cNvSpPr>
          <p:nvPr>
            <p:ph type="ftr" sz="quarter" idx="10"/>
          </p:nvPr>
        </p:nvSpPr>
        <p:spPr/>
        <p:txBody>
          <a:bodyPr/>
          <a:lstStyle>
            <a:lvl1pPr>
              <a:defRPr/>
            </a:lvl1pPr>
          </a:lstStyle>
          <a:p>
            <a:endParaRPr kumimoji="1" lang="ja-JP" altLang="en-US"/>
          </a:p>
        </p:txBody>
      </p:sp>
      <p:sp>
        <p:nvSpPr>
          <p:cNvPr id="5" name="スライド番号プレースホルダー 4"/>
          <p:cNvSpPr>
            <a:spLocks noGrp="1"/>
          </p:cNvSpPr>
          <p:nvPr>
            <p:ph type="sldNum" sz="quarter" idx="11"/>
          </p:nvPr>
        </p:nvSpPr>
        <p:spPr/>
        <p:txBody>
          <a:bodyPr/>
          <a:lstStyle>
            <a:lvl1pPr>
              <a:defRPr/>
            </a:lvl1pPr>
          </a:lstStyle>
          <a:p>
            <a:fld id="{C5109D6F-1A5C-458E-8B50-1B4585271E2F}" type="slidenum">
              <a:rPr kumimoji="1" lang="ja-JP" altLang="en-US" smtClean="0"/>
              <a:t>‹#›</a:t>
            </a:fld>
            <a:endParaRPr kumimoji="1" lang="ja-JP" altLang="en-US"/>
          </a:p>
        </p:txBody>
      </p:sp>
    </p:spTree>
    <p:extLst>
      <p:ext uri="{BB962C8B-B14F-4D97-AF65-F5344CB8AC3E}">
        <p14:creationId xmlns:p14="http://schemas.microsoft.com/office/powerpoint/2010/main" val="1910141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フッター プレースホルダー 3"/>
          <p:cNvSpPr>
            <a:spLocks noGrp="1"/>
          </p:cNvSpPr>
          <p:nvPr>
            <p:ph type="ftr" sz="quarter" idx="10"/>
          </p:nvPr>
        </p:nvSpPr>
        <p:spPr/>
        <p:txBody>
          <a:bodyPr/>
          <a:lstStyle>
            <a:lvl1pPr>
              <a:defRPr/>
            </a:lvl1pPr>
          </a:lstStyle>
          <a:p>
            <a:endParaRPr kumimoji="1" lang="ja-JP" altLang="en-US"/>
          </a:p>
        </p:txBody>
      </p:sp>
      <p:sp>
        <p:nvSpPr>
          <p:cNvPr id="5" name="スライド番号プレースホルダー 4"/>
          <p:cNvSpPr>
            <a:spLocks noGrp="1"/>
          </p:cNvSpPr>
          <p:nvPr>
            <p:ph type="sldNum" sz="quarter" idx="11"/>
          </p:nvPr>
        </p:nvSpPr>
        <p:spPr/>
        <p:txBody>
          <a:bodyPr/>
          <a:lstStyle>
            <a:lvl1pPr>
              <a:defRPr/>
            </a:lvl1pPr>
          </a:lstStyle>
          <a:p>
            <a:fld id="{C5109D6F-1A5C-458E-8B50-1B4585271E2F}" type="slidenum">
              <a:rPr kumimoji="1" lang="ja-JP" altLang="en-US" smtClean="0"/>
              <a:t>‹#›</a:t>
            </a:fld>
            <a:endParaRPr kumimoji="1" lang="ja-JP" altLang="en-US"/>
          </a:p>
        </p:txBody>
      </p:sp>
    </p:spTree>
    <p:extLst>
      <p:ext uri="{BB962C8B-B14F-4D97-AF65-F5344CB8AC3E}">
        <p14:creationId xmlns:p14="http://schemas.microsoft.com/office/powerpoint/2010/main" val="70462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フッター プレースホルダー 3"/>
          <p:cNvSpPr>
            <a:spLocks noGrp="1"/>
          </p:cNvSpPr>
          <p:nvPr>
            <p:ph type="ftr" sz="quarter" idx="10"/>
          </p:nvPr>
        </p:nvSpPr>
        <p:spPr/>
        <p:txBody>
          <a:bodyPr/>
          <a:lstStyle>
            <a:lvl1pPr>
              <a:defRPr/>
            </a:lvl1pPr>
          </a:lstStyle>
          <a:p>
            <a:endParaRPr kumimoji="1" lang="ja-JP" altLang="en-US"/>
          </a:p>
        </p:txBody>
      </p:sp>
      <p:sp>
        <p:nvSpPr>
          <p:cNvPr id="5" name="スライド番号プレースホルダー 4"/>
          <p:cNvSpPr>
            <a:spLocks noGrp="1"/>
          </p:cNvSpPr>
          <p:nvPr>
            <p:ph type="sldNum" sz="quarter" idx="11"/>
          </p:nvPr>
        </p:nvSpPr>
        <p:spPr/>
        <p:txBody>
          <a:bodyPr/>
          <a:lstStyle>
            <a:lvl1pPr>
              <a:defRPr/>
            </a:lvl1pPr>
          </a:lstStyle>
          <a:p>
            <a:fld id="{C5109D6F-1A5C-458E-8B50-1B4585271E2F}" type="slidenum">
              <a:rPr kumimoji="1" lang="ja-JP" altLang="en-US" smtClean="0"/>
              <a:t>‹#›</a:t>
            </a:fld>
            <a:endParaRPr kumimoji="1" lang="ja-JP" altLang="en-US"/>
          </a:p>
        </p:txBody>
      </p:sp>
    </p:spTree>
    <p:extLst>
      <p:ext uri="{BB962C8B-B14F-4D97-AF65-F5344CB8AC3E}">
        <p14:creationId xmlns:p14="http://schemas.microsoft.com/office/powerpoint/2010/main" val="2772821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457200" y="1412875"/>
            <a:ext cx="4038600"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48200" y="1412875"/>
            <a:ext cx="4038600"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フッター プレースホルダー 4"/>
          <p:cNvSpPr>
            <a:spLocks noGrp="1"/>
          </p:cNvSpPr>
          <p:nvPr>
            <p:ph type="ftr" sz="quarter" idx="10"/>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1"/>
          </p:nvPr>
        </p:nvSpPr>
        <p:spPr/>
        <p:txBody>
          <a:bodyPr/>
          <a:lstStyle>
            <a:lvl1pPr>
              <a:defRPr/>
            </a:lvl1pPr>
          </a:lstStyle>
          <a:p>
            <a:fld id="{C5109D6F-1A5C-458E-8B50-1B4585271E2F}" type="slidenum">
              <a:rPr kumimoji="1" lang="ja-JP" altLang="en-US" smtClean="0"/>
              <a:t>‹#›</a:t>
            </a:fld>
            <a:endParaRPr kumimoji="1" lang="ja-JP" altLang="en-US"/>
          </a:p>
        </p:txBody>
      </p:sp>
    </p:spTree>
    <p:extLst>
      <p:ext uri="{BB962C8B-B14F-4D97-AF65-F5344CB8AC3E}">
        <p14:creationId xmlns:p14="http://schemas.microsoft.com/office/powerpoint/2010/main" val="7296231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フッター プレースホルダー 6"/>
          <p:cNvSpPr>
            <a:spLocks noGrp="1"/>
          </p:cNvSpPr>
          <p:nvPr>
            <p:ph type="ftr" sz="quarter" idx="10"/>
          </p:nvPr>
        </p:nvSpPr>
        <p:spPr/>
        <p:txBody>
          <a:bodyPr/>
          <a:lstStyle>
            <a:lvl1pPr>
              <a:defRPr/>
            </a:lvl1pPr>
          </a:lstStyle>
          <a:p>
            <a:endParaRPr kumimoji="1" lang="ja-JP" altLang="en-US"/>
          </a:p>
        </p:txBody>
      </p:sp>
      <p:sp>
        <p:nvSpPr>
          <p:cNvPr id="8" name="スライド番号プレースホルダー 7"/>
          <p:cNvSpPr>
            <a:spLocks noGrp="1"/>
          </p:cNvSpPr>
          <p:nvPr>
            <p:ph type="sldNum" sz="quarter" idx="11"/>
          </p:nvPr>
        </p:nvSpPr>
        <p:spPr/>
        <p:txBody>
          <a:bodyPr/>
          <a:lstStyle>
            <a:lvl1pPr>
              <a:defRPr/>
            </a:lvl1pPr>
          </a:lstStyle>
          <a:p>
            <a:fld id="{C5109D6F-1A5C-458E-8B50-1B4585271E2F}" type="slidenum">
              <a:rPr kumimoji="1" lang="ja-JP" altLang="en-US" smtClean="0"/>
              <a:t>‹#›</a:t>
            </a:fld>
            <a:endParaRPr kumimoji="1" lang="ja-JP" altLang="en-US"/>
          </a:p>
        </p:txBody>
      </p:sp>
    </p:spTree>
    <p:extLst>
      <p:ext uri="{BB962C8B-B14F-4D97-AF65-F5344CB8AC3E}">
        <p14:creationId xmlns:p14="http://schemas.microsoft.com/office/powerpoint/2010/main" val="2480153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フッター プレースホルダー 2"/>
          <p:cNvSpPr>
            <a:spLocks noGrp="1"/>
          </p:cNvSpPr>
          <p:nvPr>
            <p:ph type="ftr" sz="quarter" idx="10"/>
          </p:nvPr>
        </p:nvSpPr>
        <p:spPr/>
        <p:txBody>
          <a:bodyPr/>
          <a:lstStyle>
            <a:lvl1pPr>
              <a:defRPr/>
            </a:lvl1pPr>
          </a:lstStyle>
          <a:p>
            <a:endParaRPr kumimoji="1" lang="ja-JP" altLang="en-US"/>
          </a:p>
        </p:txBody>
      </p:sp>
      <p:sp>
        <p:nvSpPr>
          <p:cNvPr id="4" name="スライド番号プレースホルダー 3"/>
          <p:cNvSpPr>
            <a:spLocks noGrp="1"/>
          </p:cNvSpPr>
          <p:nvPr>
            <p:ph type="sldNum" sz="quarter" idx="11"/>
          </p:nvPr>
        </p:nvSpPr>
        <p:spPr/>
        <p:txBody>
          <a:bodyPr/>
          <a:lstStyle>
            <a:lvl1pPr>
              <a:defRPr/>
            </a:lvl1pPr>
          </a:lstStyle>
          <a:p>
            <a:fld id="{C5109D6F-1A5C-458E-8B50-1B4585271E2F}" type="slidenum">
              <a:rPr kumimoji="1" lang="ja-JP" altLang="en-US" smtClean="0"/>
              <a:t>‹#›</a:t>
            </a:fld>
            <a:endParaRPr kumimoji="1" lang="ja-JP" altLang="en-US"/>
          </a:p>
        </p:txBody>
      </p:sp>
    </p:spTree>
    <p:extLst>
      <p:ext uri="{BB962C8B-B14F-4D97-AF65-F5344CB8AC3E}">
        <p14:creationId xmlns:p14="http://schemas.microsoft.com/office/powerpoint/2010/main" val="820181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フッター プレースホルダー 1"/>
          <p:cNvSpPr>
            <a:spLocks noGrp="1"/>
          </p:cNvSpPr>
          <p:nvPr>
            <p:ph type="ftr" sz="quarter" idx="10"/>
          </p:nvPr>
        </p:nvSpPr>
        <p:spPr/>
        <p:txBody>
          <a:bodyPr/>
          <a:lstStyle>
            <a:lvl1pPr>
              <a:defRPr/>
            </a:lvl1pPr>
          </a:lstStyle>
          <a:p>
            <a:endParaRPr kumimoji="1" lang="ja-JP" altLang="en-US"/>
          </a:p>
        </p:txBody>
      </p:sp>
      <p:sp>
        <p:nvSpPr>
          <p:cNvPr id="3" name="スライド番号プレースホルダー 2"/>
          <p:cNvSpPr>
            <a:spLocks noGrp="1"/>
          </p:cNvSpPr>
          <p:nvPr>
            <p:ph type="sldNum" sz="quarter" idx="11"/>
          </p:nvPr>
        </p:nvSpPr>
        <p:spPr/>
        <p:txBody>
          <a:bodyPr/>
          <a:lstStyle>
            <a:lvl1pPr>
              <a:defRPr/>
            </a:lvl1pPr>
          </a:lstStyle>
          <a:p>
            <a:fld id="{C5109D6F-1A5C-458E-8B50-1B4585271E2F}" type="slidenum">
              <a:rPr kumimoji="1" lang="ja-JP" altLang="en-US" smtClean="0"/>
              <a:t>‹#›</a:t>
            </a:fld>
            <a:endParaRPr kumimoji="1" lang="ja-JP" altLang="en-US"/>
          </a:p>
        </p:txBody>
      </p:sp>
    </p:spTree>
    <p:extLst>
      <p:ext uri="{BB962C8B-B14F-4D97-AF65-F5344CB8AC3E}">
        <p14:creationId xmlns:p14="http://schemas.microsoft.com/office/powerpoint/2010/main" val="26507513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フッター プレースホルダー 4"/>
          <p:cNvSpPr>
            <a:spLocks noGrp="1"/>
          </p:cNvSpPr>
          <p:nvPr>
            <p:ph type="ftr" sz="quarter" idx="10"/>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1"/>
          </p:nvPr>
        </p:nvSpPr>
        <p:spPr/>
        <p:txBody>
          <a:bodyPr/>
          <a:lstStyle>
            <a:lvl1pPr>
              <a:defRPr/>
            </a:lvl1pPr>
          </a:lstStyle>
          <a:p>
            <a:fld id="{C5109D6F-1A5C-458E-8B50-1B4585271E2F}" type="slidenum">
              <a:rPr kumimoji="1" lang="ja-JP" altLang="en-US" smtClean="0"/>
              <a:t>‹#›</a:t>
            </a:fld>
            <a:endParaRPr kumimoji="1" lang="ja-JP" altLang="en-US"/>
          </a:p>
        </p:txBody>
      </p:sp>
    </p:spTree>
    <p:extLst>
      <p:ext uri="{BB962C8B-B14F-4D97-AF65-F5344CB8AC3E}">
        <p14:creationId xmlns:p14="http://schemas.microsoft.com/office/powerpoint/2010/main" val="2668683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フッター プレースホルダー 4"/>
          <p:cNvSpPr>
            <a:spLocks noGrp="1"/>
          </p:cNvSpPr>
          <p:nvPr>
            <p:ph type="ftr" sz="quarter" idx="10"/>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1"/>
          </p:nvPr>
        </p:nvSpPr>
        <p:spPr/>
        <p:txBody>
          <a:bodyPr/>
          <a:lstStyle>
            <a:lvl1pPr>
              <a:defRPr/>
            </a:lvl1pPr>
          </a:lstStyle>
          <a:p>
            <a:fld id="{C5109D6F-1A5C-458E-8B50-1B4585271E2F}" type="slidenum">
              <a:rPr kumimoji="1" lang="ja-JP" altLang="en-US" smtClean="0"/>
              <a:t>‹#›</a:t>
            </a:fld>
            <a:endParaRPr kumimoji="1" lang="ja-JP" altLang="en-US"/>
          </a:p>
        </p:txBody>
      </p:sp>
    </p:spTree>
    <p:extLst>
      <p:ext uri="{BB962C8B-B14F-4D97-AF65-F5344CB8AC3E}">
        <p14:creationId xmlns:p14="http://schemas.microsoft.com/office/powerpoint/2010/main" val="1426360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1" name="Rectangle 37" descr="横線"/>
          <p:cNvSpPr>
            <a:spLocks noChangeArrowheads="1"/>
          </p:cNvSpPr>
          <p:nvPr/>
        </p:nvSpPr>
        <p:spPr bwMode="auto">
          <a:xfrm>
            <a:off x="1908175" y="6588125"/>
            <a:ext cx="6551613" cy="274638"/>
          </a:xfrm>
          <a:prstGeom prst="rect">
            <a:avLst/>
          </a:prstGeom>
          <a:pattFill prst="ltHorz">
            <a:fgClr>
              <a:srgbClr val="C0C0C0"/>
            </a:fgClr>
            <a:bgClr>
              <a:srgbClr val="FFFFFF"/>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57" name="Rectangle 33"/>
          <p:cNvSpPr>
            <a:spLocks noChangeArrowheads="1"/>
          </p:cNvSpPr>
          <p:nvPr/>
        </p:nvSpPr>
        <p:spPr bwMode="auto">
          <a:xfrm>
            <a:off x="317500" y="1052513"/>
            <a:ext cx="6381750" cy="144462"/>
          </a:xfrm>
          <a:prstGeom prst="rect">
            <a:avLst/>
          </a:prstGeom>
          <a:solidFill>
            <a:srgbClr val="3333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59" name="Rectangle 35" descr="横線"/>
          <p:cNvSpPr>
            <a:spLocks noChangeArrowheads="1"/>
          </p:cNvSpPr>
          <p:nvPr/>
        </p:nvSpPr>
        <p:spPr bwMode="auto">
          <a:xfrm>
            <a:off x="6699250" y="1138238"/>
            <a:ext cx="2192338" cy="274637"/>
          </a:xfrm>
          <a:prstGeom prst="rect">
            <a:avLst/>
          </a:prstGeom>
          <a:pattFill prst="ltHorz">
            <a:fgClr>
              <a:srgbClr val="C0C0C0"/>
            </a:fgClr>
            <a:bgClr>
              <a:srgbClr val="FFFFFF"/>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58" name="Rectangle 34"/>
          <p:cNvSpPr>
            <a:spLocks noChangeArrowheads="1"/>
          </p:cNvSpPr>
          <p:nvPr/>
        </p:nvSpPr>
        <p:spPr bwMode="auto">
          <a:xfrm>
            <a:off x="6699250" y="1052513"/>
            <a:ext cx="2193925" cy="144462"/>
          </a:xfrm>
          <a:prstGeom prst="rect">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26" name="Rectangle 2"/>
          <p:cNvSpPr>
            <a:spLocks noGrp="1" noChangeArrowheads="1"/>
          </p:cNvSpPr>
          <p:nvPr>
            <p:ph type="title"/>
          </p:nvPr>
        </p:nvSpPr>
        <p:spPr bwMode="auto">
          <a:xfrm>
            <a:off x="317500" y="115888"/>
            <a:ext cx="8574088" cy="865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412875"/>
            <a:ext cx="8229600" cy="4824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9" name="Rectangle 5"/>
          <p:cNvSpPr>
            <a:spLocks noGrp="1" noChangeArrowheads="1"/>
          </p:cNvSpPr>
          <p:nvPr>
            <p:ph type="ftr" sz="quarter" idx="3"/>
          </p:nvPr>
        </p:nvSpPr>
        <p:spPr bwMode="auto">
          <a:xfrm>
            <a:off x="1892300" y="6308725"/>
            <a:ext cx="6567488"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lvl1pPr>
          </a:lstStyle>
          <a:p>
            <a:endParaRPr kumimoji="1" lang="ja-JP" altLang="en-US"/>
          </a:p>
        </p:txBody>
      </p:sp>
      <p:pic>
        <p:nvPicPr>
          <p:cNvPr id="1062" name="Picture 38" descr="sel-logo"/>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355600" y="6381750"/>
            <a:ext cx="1408113" cy="484188"/>
          </a:xfrm>
          <a:prstGeom prst="rect">
            <a:avLst/>
          </a:prstGeom>
          <a:noFill/>
          <a:extLst>
            <a:ext uri="{909E8E84-426E-40DD-AFC4-6F175D3DCCD1}">
              <a14:hiddenFill xmlns:a14="http://schemas.microsoft.com/office/drawing/2010/main">
                <a:solidFill>
                  <a:srgbClr val="FFFFFF"/>
                </a:solidFill>
              </a14:hiddenFill>
            </a:ext>
          </a:extLst>
        </p:spPr>
      </p:pic>
      <p:sp>
        <p:nvSpPr>
          <p:cNvPr id="1063" name="Rectangle 39"/>
          <p:cNvSpPr>
            <a:spLocks noChangeArrowheads="1"/>
          </p:cNvSpPr>
          <p:nvPr/>
        </p:nvSpPr>
        <p:spPr bwMode="auto">
          <a:xfrm>
            <a:off x="1835150" y="6608763"/>
            <a:ext cx="668972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altLang="ja-JP" sz="1000" b="1" i="1">
                <a:solidFill>
                  <a:srgbClr val="3366CC"/>
                </a:solidFill>
              </a:rPr>
              <a:t>Department of Computer Science, Graduate School of Information Science &amp; Technology, Osaka University</a:t>
            </a:r>
          </a:p>
        </p:txBody>
      </p:sp>
      <p:sp>
        <p:nvSpPr>
          <p:cNvPr id="1064" name="Rectangle 40"/>
          <p:cNvSpPr>
            <a:spLocks noGrp="1" noChangeArrowheads="1"/>
          </p:cNvSpPr>
          <p:nvPr>
            <p:ph type="sldNum" sz="quarter" idx="4"/>
          </p:nvPr>
        </p:nvSpPr>
        <p:spPr bwMode="auto">
          <a:xfrm>
            <a:off x="8459788" y="6605588"/>
            <a:ext cx="431800" cy="252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fld id="{C5109D6F-1A5C-458E-8B50-1B4585271E2F}"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fontAlgn="base" hangingPunct="1">
        <a:spcBef>
          <a:spcPct val="0"/>
        </a:spcBef>
        <a:spcAft>
          <a:spcPct val="0"/>
        </a:spcAft>
        <a:defRPr kumimoji="1" sz="4000">
          <a:solidFill>
            <a:schemeClr val="tx2"/>
          </a:solidFill>
          <a:latin typeface="+mj-lt"/>
          <a:ea typeface="+mj-ea"/>
          <a:cs typeface="+mj-cs"/>
        </a:defRPr>
      </a:lvl1pPr>
      <a:lvl2pPr algn="l" rtl="0" eaLnBrk="1" fontAlgn="base" hangingPunct="1">
        <a:spcBef>
          <a:spcPct val="0"/>
        </a:spcBef>
        <a:spcAft>
          <a:spcPct val="0"/>
        </a:spcAft>
        <a:defRPr kumimoji="1" sz="4000">
          <a:solidFill>
            <a:schemeClr val="tx2"/>
          </a:solidFill>
          <a:latin typeface="Arial" charset="0"/>
          <a:ea typeface="ＭＳ Ｐゴシック" charset="-128"/>
        </a:defRPr>
      </a:lvl2pPr>
      <a:lvl3pPr algn="l" rtl="0" eaLnBrk="1" fontAlgn="base" hangingPunct="1">
        <a:spcBef>
          <a:spcPct val="0"/>
        </a:spcBef>
        <a:spcAft>
          <a:spcPct val="0"/>
        </a:spcAft>
        <a:defRPr kumimoji="1" sz="4000">
          <a:solidFill>
            <a:schemeClr val="tx2"/>
          </a:solidFill>
          <a:latin typeface="Arial" charset="0"/>
          <a:ea typeface="ＭＳ Ｐゴシック" charset="-128"/>
        </a:defRPr>
      </a:lvl3pPr>
      <a:lvl4pPr algn="l" rtl="0" eaLnBrk="1" fontAlgn="base" hangingPunct="1">
        <a:spcBef>
          <a:spcPct val="0"/>
        </a:spcBef>
        <a:spcAft>
          <a:spcPct val="0"/>
        </a:spcAft>
        <a:defRPr kumimoji="1" sz="4000">
          <a:solidFill>
            <a:schemeClr val="tx2"/>
          </a:solidFill>
          <a:latin typeface="Arial" charset="0"/>
          <a:ea typeface="ＭＳ Ｐゴシック" charset="-128"/>
        </a:defRPr>
      </a:lvl4pPr>
      <a:lvl5pPr algn="l" rtl="0" eaLnBrk="1" fontAlgn="base" hangingPunct="1">
        <a:spcBef>
          <a:spcPct val="0"/>
        </a:spcBef>
        <a:spcAft>
          <a:spcPct val="0"/>
        </a:spcAft>
        <a:defRPr kumimoji="1" sz="4000">
          <a:solidFill>
            <a:schemeClr val="tx2"/>
          </a:solidFill>
          <a:latin typeface="Arial" charset="0"/>
          <a:ea typeface="ＭＳ Ｐゴシック" charset="-128"/>
        </a:defRPr>
      </a:lvl5pPr>
      <a:lvl6pPr marL="457200" algn="l" rtl="0" eaLnBrk="1" fontAlgn="base" hangingPunct="1">
        <a:spcBef>
          <a:spcPct val="0"/>
        </a:spcBef>
        <a:spcAft>
          <a:spcPct val="0"/>
        </a:spcAft>
        <a:defRPr kumimoji="1" sz="4000">
          <a:solidFill>
            <a:schemeClr val="tx2"/>
          </a:solidFill>
          <a:latin typeface="Arial" charset="0"/>
          <a:ea typeface="ＭＳ Ｐゴシック" charset="-128"/>
        </a:defRPr>
      </a:lvl6pPr>
      <a:lvl7pPr marL="914400" algn="l" rtl="0" eaLnBrk="1" fontAlgn="base" hangingPunct="1">
        <a:spcBef>
          <a:spcPct val="0"/>
        </a:spcBef>
        <a:spcAft>
          <a:spcPct val="0"/>
        </a:spcAft>
        <a:defRPr kumimoji="1" sz="4000">
          <a:solidFill>
            <a:schemeClr val="tx2"/>
          </a:solidFill>
          <a:latin typeface="Arial" charset="0"/>
          <a:ea typeface="ＭＳ Ｐゴシック" charset="-128"/>
        </a:defRPr>
      </a:lvl7pPr>
      <a:lvl8pPr marL="1371600" algn="l" rtl="0" eaLnBrk="1" fontAlgn="base" hangingPunct="1">
        <a:spcBef>
          <a:spcPct val="0"/>
        </a:spcBef>
        <a:spcAft>
          <a:spcPct val="0"/>
        </a:spcAft>
        <a:defRPr kumimoji="1" sz="4000">
          <a:solidFill>
            <a:schemeClr val="tx2"/>
          </a:solidFill>
          <a:latin typeface="Arial" charset="0"/>
          <a:ea typeface="ＭＳ Ｐゴシック" charset="-128"/>
        </a:defRPr>
      </a:lvl8pPr>
      <a:lvl9pPr marL="1828800" algn="l" rtl="0" eaLnBrk="1" fontAlgn="base" hangingPunct="1">
        <a:spcBef>
          <a:spcPct val="0"/>
        </a:spcBef>
        <a:spcAft>
          <a:spcPct val="0"/>
        </a:spcAft>
        <a:defRPr kumimoji="1" sz="4000">
          <a:solidFill>
            <a:schemeClr val="tx2"/>
          </a:solidFill>
          <a:latin typeface="Arial" charset="0"/>
          <a:ea typeface="ＭＳ Ｐゴシック"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39552" y="1628800"/>
            <a:ext cx="6552728" cy="1008063"/>
          </a:xfrm>
        </p:spPr>
        <p:txBody>
          <a:bodyPr/>
          <a:lstStyle/>
          <a:p>
            <a:r>
              <a:rPr kumimoji="1" lang="ja-JP" altLang="en-US" dirty="0" smtClean="0"/>
              <a:t>コードクローンに含まれるメソッド呼び出しの</a:t>
            </a:r>
            <a:r>
              <a:rPr kumimoji="1" lang="en-US" altLang="ja-JP" dirty="0" smtClean="0"/>
              <a:t/>
            </a:r>
            <a:br>
              <a:rPr kumimoji="1" lang="en-US" altLang="ja-JP" dirty="0" smtClean="0"/>
            </a:br>
            <a:r>
              <a:rPr kumimoji="1" lang="ja-JP" altLang="en-US" dirty="0" smtClean="0"/>
              <a:t>変更度合の調査</a:t>
            </a:r>
            <a:endParaRPr kumimoji="1" lang="ja-JP" altLang="en-US" dirty="0"/>
          </a:p>
        </p:txBody>
      </p:sp>
      <p:sp>
        <p:nvSpPr>
          <p:cNvPr id="3" name="サブタイトル 2"/>
          <p:cNvSpPr>
            <a:spLocks noGrp="1"/>
          </p:cNvSpPr>
          <p:nvPr>
            <p:ph type="subTitle" idx="1"/>
          </p:nvPr>
        </p:nvSpPr>
        <p:spPr/>
        <p:txBody>
          <a:bodyPr/>
          <a:lstStyle/>
          <a:p>
            <a:r>
              <a:rPr lang="ja-JP" altLang="en-US" sz="2400" dirty="0" smtClean="0"/>
              <a:t>大阪大学</a:t>
            </a:r>
            <a:endParaRPr lang="en-US" altLang="ja-JP" sz="2400" dirty="0" smtClean="0"/>
          </a:p>
          <a:p>
            <a:r>
              <a:rPr lang="ja-JP" altLang="en-US" sz="2400" dirty="0" smtClean="0"/>
              <a:t>○工藤</a:t>
            </a:r>
            <a:r>
              <a:rPr lang="ja-JP" altLang="en-US" sz="2400" dirty="0" smtClean="0"/>
              <a:t>良介，伊達浩典，石尾隆，井上克郎</a:t>
            </a:r>
            <a:endParaRPr kumimoji="1" lang="ja-JP" altLang="en-US" sz="2400" dirty="0"/>
          </a:p>
        </p:txBody>
      </p:sp>
      <p:sp>
        <p:nvSpPr>
          <p:cNvPr id="5" name="スライド番号プレースホルダー 4"/>
          <p:cNvSpPr>
            <a:spLocks noGrp="1"/>
          </p:cNvSpPr>
          <p:nvPr>
            <p:ph type="sldNum" sz="quarter" idx="4"/>
          </p:nvPr>
        </p:nvSpPr>
        <p:spPr/>
        <p:txBody>
          <a:bodyPr/>
          <a:lstStyle/>
          <a:p>
            <a:fld id="{C5109D6F-1A5C-458E-8B50-1B4585271E2F}" type="slidenum">
              <a:rPr kumimoji="1" lang="ja-JP" altLang="en-US" smtClean="0"/>
              <a:t>1</a:t>
            </a:fld>
            <a:endParaRPr kumimoji="1" lang="ja-JP" altLang="en-US"/>
          </a:p>
        </p:txBody>
      </p:sp>
    </p:spTree>
    <p:extLst>
      <p:ext uri="{BB962C8B-B14F-4D97-AF65-F5344CB8AC3E}">
        <p14:creationId xmlns:p14="http://schemas.microsoft.com/office/powerpoint/2010/main" val="33118555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メソッド呼び出しの変更</a:t>
            </a:r>
            <a:endParaRPr kumimoji="1" lang="ja-JP" altLang="en-US" dirty="0"/>
          </a:p>
        </p:txBody>
      </p:sp>
      <p:sp>
        <p:nvSpPr>
          <p:cNvPr id="3" name="コンテンツ プレースホルダー 2"/>
          <p:cNvSpPr>
            <a:spLocks noGrp="1"/>
          </p:cNvSpPr>
          <p:nvPr>
            <p:ph idx="1"/>
          </p:nvPr>
        </p:nvSpPr>
        <p:spPr>
          <a:xfrm>
            <a:off x="457200" y="1412777"/>
            <a:ext cx="8229600" cy="961942"/>
          </a:xfrm>
          <a:ln>
            <a:noFill/>
          </a:ln>
        </p:spPr>
        <p:txBody>
          <a:bodyPr/>
          <a:lstStyle/>
          <a:p>
            <a:r>
              <a:rPr kumimoji="1" lang="ja-JP" altLang="en-US" sz="2800" dirty="0" smtClean="0"/>
              <a:t>クローンに存在する「メソッド呼び出し」のうちクローン間で「名前が変更されたメソッド呼び出し」</a:t>
            </a:r>
            <a:endParaRPr kumimoji="1" lang="ja-JP" altLang="en-US" sz="2800" dirty="0"/>
          </a:p>
        </p:txBody>
      </p:sp>
      <p:sp>
        <p:nvSpPr>
          <p:cNvPr id="7" name="メモ 6"/>
          <p:cNvSpPr/>
          <p:nvPr/>
        </p:nvSpPr>
        <p:spPr>
          <a:xfrm>
            <a:off x="315144" y="2930954"/>
            <a:ext cx="1872208" cy="2344906"/>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600" dirty="0" smtClean="0">
              <a:solidFill>
                <a:schemeClr val="tx1"/>
              </a:solidFill>
            </a:endParaRPr>
          </a:p>
          <a:p>
            <a:r>
              <a:rPr lang="en-US" altLang="ja-JP" sz="1600" dirty="0" smtClean="0">
                <a:solidFill>
                  <a:schemeClr val="tx1"/>
                </a:solidFill>
              </a:rPr>
              <a:t>void method1(){</a:t>
            </a:r>
          </a:p>
          <a:p>
            <a:r>
              <a:rPr lang="en-US" altLang="ja-JP" sz="1600" dirty="0" smtClean="0">
                <a:solidFill>
                  <a:schemeClr val="tx1"/>
                </a:solidFill>
              </a:rPr>
              <a:t>  x = </a:t>
            </a:r>
            <a:r>
              <a:rPr lang="en-US" altLang="ja-JP" sz="1600" dirty="0" err="1" smtClean="0">
                <a:solidFill>
                  <a:schemeClr val="tx1"/>
                </a:solidFill>
              </a:rPr>
              <a:t>getX</a:t>
            </a:r>
            <a:r>
              <a:rPr lang="en-US" altLang="ja-JP" sz="1600" dirty="0" smtClean="0">
                <a:solidFill>
                  <a:schemeClr val="tx1"/>
                </a:solidFill>
              </a:rPr>
              <a:t>();</a:t>
            </a:r>
          </a:p>
          <a:p>
            <a:r>
              <a:rPr lang="en-US" altLang="ja-JP" sz="1600" dirty="0">
                <a:solidFill>
                  <a:schemeClr val="tx1"/>
                </a:solidFill>
              </a:rPr>
              <a:t> </a:t>
            </a:r>
            <a:r>
              <a:rPr lang="en-US" altLang="ja-JP" sz="1600" dirty="0" smtClean="0">
                <a:solidFill>
                  <a:schemeClr val="tx1"/>
                </a:solidFill>
              </a:rPr>
              <a:t> …</a:t>
            </a:r>
          </a:p>
          <a:p>
            <a:r>
              <a:rPr lang="en-US" altLang="ja-JP" sz="1600" dirty="0">
                <a:solidFill>
                  <a:schemeClr val="tx1"/>
                </a:solidFill>
              </a:rPr>
              <a:t> </a:t>
            </a:r>
            <a:r>
              <a:rPr lang="en-US" altLang="ja-JP" sz="1600" dirty="0" smtClean="0">
                <a:solidFill>
                  <a:schemeClr val="tx1"/>
                </a:solidFill>
              </a:rPr>
              <a:t> remove(a);</a:t>
            </a:r>
          </a:p>
          <a:p>
            <a:r>
              <a:rPr lang="en-US" altLang="ja-JP" sz="1600" dirty="0">
                <a:solidFill>
                  <a:schemeClr val="tx1"/>
                </a:solidFill>
              </a:rPr>
              <a:t> </a:t>
            </a:r>
            <a:r>
              <a:rPr lang="en-US" altLang="ja-JP" sz="1600" dirty="0" smtClean="0">
                <a:solidFill>
                  <a:schemeClr val="tx1"/>
                </a:solidFill>
              </a:rPr>
              <a:t> z = </a:t>
            </a:r>
            <a:r>
              <a:rPr lang="en-US" altLang="ja-JP" sz="1600" dirty="0" err="1" smtClean="0">
                <a:solidFill>
                  <a:schemeClr val="tx1"/>
                </a:solidFill>
              </a:rPr>
              <a:t>getZ</a:t>
            </a:r>
            <a:r>
              <a:rPr lang="en-US" altLang="ja-JP" sz="1600" dirty="0" smtClean="0">
                <a:solidFill>
                  <a:schemeClr val="tx1"/>
                </a:solidFill>
              </a:rPr>
              <a:t>();</a:t>
            </a:r>
          </a:p>
          <a:p>
            <a:r>
              <a:rPr lang="en-US" altLang="ja-JP" sz="1600" dirty="0">
                <a:solidFill>
                  <a:schemeClr val="tx1"/>
                </a:solidFill>
              </a:rPr>
              <a:t> </a:t>
            </a:r>
            <a:r>
              <a:rPr lang="en-US" altLang="ja-JP" sz="1600" dirty="0" smtClean="0">
                <a:solidFill>
                  <a:schemeClr val="tx1"/>
                </a:solidFill>
              </a:rPr>
              <a:t> n = </a:t>
            </a:r>
            <a:r>
              <a:rPr lang="en-US" altLang="ja-JP" sz="1600" dirty="0" err="1" smtClean="0">
                <a:solidFill>
                  <a:schemeClr val="tx1"/>
                </a:solidFill>
              </a:rPr>
              <a:t>getN</a:t>
            </a:r>
            <a:r>
              <a:rPr lang="en-US" altLang="ja-JP" sz="1600" dirty="0" smtClean="0">
                <a:solidFill>
                  <a:schemeClr val="tx1"/>
                </a:solidFill>
              </a:rPr>
              <a:t>();</a:t>
            </a:r>
          </a:p>
          <a:p>
            <a:r>
              <a:rPr lang="en-US" altLang="ja-JP" sz="1600" dirty="0">
                <a:solidFill>
                  <a:schemeClr val="tx1"/>
                </a:solidFill>
              </a:rPr>
              <a:t> </a:t>
            </a:r>
            <a:r>
              <a:rPr lang="en-US" altLang="ja-JP" sz="1600" dirty="0" smtClean="0">
                <a:solidFill>
                  <a:schemeClr val="tx1"/>
                </a:solidFill>
              </a:rPr>
              <a:t> …</a:t>
            </a:r>
          </a:p>
          <a:p>
            <a:r>
              <a:rPr lang="en-US" altLang="ja-JP" sz="1600" dirty="0">
                <a:solidFill>
                  <a:schemeClr val="tx1"/>
                </a:solidFill>
              </a:rPr>
              <a:t> </a:t>
            </a:r>
            <a:r>
              <a:rPr lang="en-US" altLang="ja-JP" sz="1600" dirty="0" smtClean="0">
                <a:solidFill>
                  <a:schemeClr val="tx1"/>
                </a:solidFill>
              </a:rPr>
              <a:t> write(b)</a:t>
            </a:r>
          </a:p>
          <a:p>
            <a:r>
              <a:rPr lang="en-US" altLang="ja-JP" sz="1600" dirty="0">
                <a:solidFill>
                  <a:schemeClr val="tx1"/>
                </a:solidFill>
              </a:rPr>
              <a:t>}</a:t>
            </a:r>
            <a:endParaRPr lang="en-US" altLang="ja-JP" sz="1600" dirty="0" smtClean="0">
              <a:solidFill>
                <a:schemeClr val="tx1"/>
              </a:solidFill>
            </a:endParaRPr>
          </a:p>
        </p:txBody>
      </p:sp>
      <p:graphicFrame>
        <p:nvGraphicFramePr>
          <p:cNvPr id="11" name="表 10"/>
          <p:cNvGraphicFramePr>
            <a:graphicFrameLocks noGrp="1"/>
          </p:cNvGraphicFramePr>
          <p:nvPr>
            <p:extLst>
              <p:ext uri="{D42A27DB-BD31-4B8C-83A1-F6EECF244321}">
                <p14:modId xmlns:p14="http://schemas.microsoft.com/office/powerpoint/2010/main" val="73749880"/>
              </p:ext>
            </p:extLst>
          </p:nvPr>
        </p:nvGraphicFramePr>
        <p:xfrm>
          <a:off x="5213831" y="3083242"/>
          <a:ext cx="3606641" cy="2489200"/>
        </p:xfrm>
        <a:graphic>
          <a:graphicData uri="http://schemas.openxmlformats.org/drawingml/2006/table">
            <a:tbl>
              <a:tblPr firstRow="1" bandRow="1">
                <a:tableStyleId>{5C22544A-7EE6-4342-B048-85BDC9FD1C3A}</a:tableStyleId>
              </a:tblPr>
              <a:tblGrid>
                <a:gridCol w="972109"/>
                <a:gridCol w="936104"/>
                <a:gridCol w="648072"/>
                <a:gridCol w="1050356"/>
              </a:tblGrid>
              <a:tr h="139040">
                <a:tc>
                  <a:txBody>
                    <a:bodyPr/>
                    <a:lstStyle/>
                    <a:p>
                      <a:r>
                        <a:rPr kumimoji="1" lang="ja-JP" altLang="en-US" dirty="0" smtClean="0"/>
                        <a:t>コード</a:t>
                      </a:r>
                      <a:r>
                        <a:rPr kumimoji="1" lang="en-US" altLang="ja-JP" dirty="0" smtClean="0"/>
                        <a:t>1</a:t>
                      </a:r>
                      <a:endParaRPr kumimoji="1" lang="ja-JP" altLang="en-US" dirty="0"/>
                    </a:p>
                  </a:txBody>
                  <a:tcPr>
                    <a:solidFill>
                      <a:schemeClr val="accent2"/>
                    </a:solidFill>
                  </a:tcPr>
                </a:tc>
                <a:tc>
                  <a:txBody>
                    <a:bodyPr/>
                    <a:lstStyle/>
                    <a:p>
                      <a:r>
                        <a:rPr kumimoji="1" lang="ja-JP" altLang="en-US" smtClean="0"/>
                        <a:t>コード</a:t>
                      </a:r>
                      <a:r>
                        <a:rPr kumimoji="1" lang="en-US" altLang="ja-JP" smtClean="0"/>
                        <a:t>2</a:t>
                      </a:r>
                      <a:endParaRPr kumimoji="1" lang="ja-JP" altLang="en-US"/>
                    </a:p>
                  </a:txBody>
                  <a:tcPr>
                    <a:solidFill>
                      <a:schemeClr val="accent2"/>
                    </a:solidFill>
                  </a:tcPr>
                </a:tc>
                <a:tc>
                  <a:txBody>
                    <a:bodyPr/>
                    <a:lstStyle/>
                    <a:p>
                      <a:r>
                        <a:rPr kumimoji="1" lang="ja-JP" altLang="en-US" smtClean="0"/>
                        <a:t>変更</a:t>
                      </a:r>
                      <a:endParaRPr kumimoji="1" lang="ja-JP" altLang="en-US"/>
                    </a:p>
                  </a:txBody>
                  <a:tcPr>
                    <a:solidFill>
                      <a:schemeClr val="accent2"/>
                    </a:solidFill>
                  </a:tcPr>
                </a:tc>
                <a:tc>
                  <a:txBody>
                    <a:bodyPr/>
                    <a:lstStyle/>
                    <a:p>
                      <a:r>
                        <a:rPr kumimoji="1" lang="ja-JP" altLang="en-US" dirty="0" smtClean="0"/>
                        <a:t>重要</a:t>
                      </a:r>
                      <a:endParaRPr kumimoji="1" lang="ja-JP" altLang="en-US" dirty="0"/>
                    </a:p>
                  </a:txBody>
                  <a:tcPr>
                    <a:solidFill>
                      <a:schemeClr val="accent2"/>
                    </a:solidFill>
                  </a:tcPr>
                </a:tc>
              </a:tr>
              <a:tr h="370840">
                <a:tc>
                  <a:txBody>
                    <a:bodyPr/>
                    <a:lstStyle/>
                    <a:p>
                      <a:r>
                        <a:rPr kumimoji="1" lang="en-US" altLang="ja-JP" dirty="0" err="1" smtClean="0"/>
                        <a:t>getX</a:t>
                      </a:r>
                      <a:endParaRPr kumimoji="1" lang="ja-JP" altLang="en-US" dirty="0"/>
                    </a:p>
                  </a:txBody>
                  <a:tcPr/>
                </a:tc>
                <a:tc>
                  <a:txBody>
                    <a:bodyPr/>
                    <a:lstStyle/>
                    <a:p>
                      <a:r>
                        <a:rPr kumimoji="1" lang="en-US" altLang="ja-JP" err="1" smtClean="0"/>
                        <a:t>getY</a:t>
                      </a:r>
                      <a:endParaRPr kumimoji="1" lang="ja-JP" altLang="en-US"/>
                    </a:p>
                  </a:txBody>
                  <a:tcPr/>
                </a:tc>
                <a:tc>
                  <a:txBody>
                    <a:bodyPr/>
                    <a:lstStyle/>
                    <a:p>
                      <a:r>
                        <a:rPr kumimoji="1" lang="ja-JP" altLang="en-US" smtClean="0">
                          <a:solidFill>
                            <a:srgbClr val="FF0000"/>
                          </a:solidFill>
                        </a:rPr>
                        <a:t>あり</a:t>
                      </a:r>
                      <a:endParaRPr kumimoji="1" lang="ja-JP" altLang="en-US">
                        <a:solidFill>
                          <a:srgbClr val="FF0000"/>
                        </a:solidFill>
                      </a:endParaRPr>
                    </a:p>
                  </a:txBody>
                  <a:tcPr/>
                </a:tc>
                <a:tc>
                  <a:txBody>
                    <a:bodyPr/>
                    <a:lstStyle/>
                    <a:p>
                      <a:pPr algn="ctr"/>
                      <a:r>
                        <a:rPr kumimoji="1" lang="ja-JP" altLang="en-US" dirty="0" smtClean="0">
                          <a:solidFill>
                            <a:schemeClr val="tx1"/>
                          </a:solidFill>
                        </a:rPr>
                        <a:t>☓</a:t>
                      </a:r>
                      <a:endParaRPr kumimoji="1" lang="ja-JP" altLang="en-US" dirty="0">
                        <a:solidFill>
                          <a:schemeClr val="tx1"/>
                        </a:solidFill>
                      </a:endParaRPr>
                    </a:p>
                  </a:txBody>
                  <a:tcPr/>
                </a:tc>
              </a:tr>
              <a:tr h="370840">
                <a:tc>
                  <a:txBody>
                    <a:bodyPr/>
                    <a:lstStyle/>
                    <a:p>
                      <a:r>
                        <a:rPr kumimoji="1" lang="en-US" altLang="ja-JP" dirty="0" smtClean="0"/>
                        <a:t>remove</a:t>
                      </a:r>
                      <a:endParaRPr kumimoji="1" lang="ja-JP" altLang="en-US" dirty="0"/>
                    </a:p>
                  </a:txBody>
                  <a:tcPr/>
                </a:tc>
                <a:tc>
                  <a:txBody>
                    <a:bodyPr/>
                    <a:lstStyle/>
                    <a:p>
                      <a:r>
                        <a:rPr kumimoji="1" lang="en-US" altLang="ja-JP" dirty="0" smtClean="0"/>
                        <a:t>add</a:t>
                      </a:r>
                      <a:endParaRPr kumimoji="1" lang="ja-JP" altLang="en-US" dirty="0"/>
                    </a:p>
                  </a:txBody>
                  <a:tcPr/>
                </a:tc>
                <a:tc>
                  <a:txBody>
                    <a:bodyPr/>
                    <a:lstStyle/>
                    <a:p>
                      <a:r>
                        <a:rPr kumimoji="1" lang="ja-JP" altLang="en-US" dirty="0" smtClean="0">
                          <a:solidFill>
                            <a:srgbClr val="FF0000"/>
                          </a:solidFill>
                        </a:rPr>
                        <a:t>あり</a:t>
                      </a:r>
                      <a:endParaRPr kumimoji="1" lang="ja-JP" altLang="en-US" dirty="0">
                        <a:solidFill>
                          <a:srgbClr val="FF0000"/>
                        </a:solidFill>
                      </a:endParaRPr>
                    </a:p>
                  </a:txBody>
                  <a:tcPr/>
                </a:tc>
                <a:tc>
                  <a:txBody>
                    <a:bodyPr/>
                    <a:lstStyle/>
                    <a:p>
                      <a:pPr algn="ctr"/>
                      <a:r>
                        <a:rPr kumimoji="1" lang="en-US" altLang="ja-JP" dirty="0" smtClean="0">
                          <a:solidFill>
                            <a:srgbClr val="FF0000"/>
                          </a:solidFill>
                        </a:rPr>
                        <a:t>void-return</a:t>
                      </a:r>
                      <a:endParaRPr kumimoji="1" lang="ja-JP" altLang="en-US" dirty="0">
                        <a:solidFill>
                          <a:srgbClr val="FF0000"/>
                        </a:solidFill>
                      </a:endParaRPr>
                    </a:p>
                  </a:txBody>
                  <a:tcPr/>
                </a:tc>
              </a:tr>
              <a:tr h="370840">
                <a:tc>
                  <a:txBody>
                    <a:bodyPr/>
                    <a:lstStyle/>
                    <a:p>
                      <a:r>
                        <a:rPr kumimoji="1" lang="en-US" altLang="ja-JP" dirty="0" err="1" smtClean="0"/>
                        <a:t>getZ</a:t>
                      </a:r>
                      <a:endParaRPr kumimoji="1" lang="ja-JP" altLang="en-US" dirty="0"/>
                    </a:p>
                  </a:txBody>
                  <a:tcPr/>
                </a:tc>
                <a:tc>
                  <a:txBody>
                    <a:bodyPr/>
                    <a:lstStyle/>
                    <a:p>
                      <a:r>
                        <a:rPr kumimoji="1" lang="en-US" altLang="ja-JP" dirty="0" err="1" smtClean="0"/>
                        <a:t>getZ</a:t>
                      </a:r>
                      <a:endParaRPr kumimoji="1" lang="ja-JP" altLang="en-US" dirty="0"/>
                    </a:p>
                  </a:txBody>
                  <a:tcPr/>
                </a:tc>
                <a:tc>
                  <a:txBody>
                    <a:bodyPr/>
                    <a:lstStyle/>
                    <a:p>
                      <a:r>
                        <a:rPr kumimoji="1" lang="ja-JP" altLang="en-US" dirty="0" smtClean="0"/>
                        <a:t>なし</a:t>
                      </a:r>
                      <a:endParaRPr kumimoji="1" lang="ja-JP" altLang="en-US" dirty="0"/>
                    </a:p>
                  </a:txBody>
                  <a:tcPr/>
                </a:tc>
                <a:tc>
                  <a:txBody>
                    <a:bodyPr/>
                    <a:lstStyle/>
                    <a:p>
                      <a:pPr algn="ctr"/>
                      <a:r>
                        <a:rPr kumimoji="1" lang="ja-JP" altLang="en-US" dirty="0" smtClean="0"/>
                        <a:t>☓</a:t>
                      </a:r>
                      <a:endParaRPr kumimoji="1" lang="ja-JP" altLang="en-US" dirty="0"/>
                    </a:p>
                  </a:txBody>
                  <a:tcPr/>
                </a:tc>
              </a:tr>
              <a:tr h="370840">
                <a:tc>
                  <a:txBody>
                    <a:bodyPr/>
                    <a:lstStyle/>
                    <a:p>
                      <a:r>
                        <a:rPr kumimoji="1" lang="en-US" altLang="ja-JP" dirty="0" err="1" smtClean="0"/>
                        <a:t>getN</a:t>
                      </a:r>
                      <a:endParaRPr kumimoji="1" lang="ja-JP" altLang="en-US" dirty="0"/>
                    </a:p>
                  </a:txBody>
                  <a:tcPr/>
                </a:tc>
                <a:tc>
                  <a:txBody>
                    <a:bodyPr/>
                    <a:lstStyle/>
                    <a:p>
                      <a:r>
                        <a:rPr kumimoji="1" lang="en-US" altLang="ja-JP" dirty="0" err="1" smtClean="0"/>
                        <a:t>getN</a:t>
                      </a:r>
                      <a:endParaRPr kumimoji="1" lang="ja-JP" altLang="en-US" dirty="0"/>
                    </a:p>
                  </a:txBody>
                  <a:tcPr/>
                </a:tc>
                <a:tc>
                  <a:txBody>
                    <a:bodyPr/>
                    <a:lstStyle/>
                    <a:p>
                      <a:r>
                        <a:rPr kumimoji="1" lang="ja-JP" altLang="en-US" dirty="0" smtClean="0"/>
                        <a:t>なし</a:t>
                      </a:r>
                      <a:endParaRPr kumimoji="1" lang="ja-JP" altLang="en-US" dirty="0"/>
                    </a:p>
                  </a:txBody>
                  <a:tcPr/>
                </a:tc>
                <a:tc>
                  <a:txBody>
                    <a:bodyPr/>
                    <a:lstStyle/>
                    <a:p>
                      <a:pPr algn="ctr"/>
                      <a:r>
                        <a:rPr kumimoji="1" lang="ja-JP" altLang="en-US" dirty="0" smtClean="0"/>
                        <a:t>☓</a:t>
                      </a:r>
                      <a:endParaRPr kumimoji="1" lang="ja-JP" altLang="en-US" dirty="0"/>
                    </a:p>
                  </a:txBody>
                  <a:tcPr/>
                </a:tc>
              </a:tr>
              <a:tr h="370840">
                <a:tc>
                  <a:txBody>
                    <a:bodyPr/>
                    <a:lstStyle/>
                    <a:p>
                      <a:r>
                        <a:rPr kumimoji="1" lang="en-US" altLang="ja-JP" dirty="0" smtClean="0"/>
                        <a:t>write</a:t>
                      </a:r>
                      <a:endParaRPr kumimoji="1" lang="ja-JP" altLang="en-US" dirty="0"/>
                    </a:p>
                  </a:txBody>
                  <a:tcPr/>
                </a:tc>
                <a:tc>
                  <a:txBody>
                    <a:bodyPr/>
                    <a:lstStyle/>
                    <a:p>
                      <a:r>
                        <a:rPr kumimoji="1" lang="en-US" altLang="ja-JP" dirty="0" smtClean="0"/>
                        <a:t>write</a:t>
                      </a:r>
                      <a:endParaRPr kumimoji="1" lang="ja-JP" altLang="en-US" dirty="0"/>
                    </a:p>
                  </a:txBody>
                  <a:tcPr/>
                </a:tc>
                <a:tc>
                  <a:txBody>
                    <a:bodyPr/>
                    <a:lstStyle/>
                    <a:p>
                      <a:r>
                        <a:rPr kumimoji="1" lang="ja-JP" altLang="en-US" dirty="0" smtClean="0"/>
                        <a:t>なし</a:t>
                      </a:r>
                      <a:endParaRPr kumimoji="1" lang="ja-JP" altLang="en-US" dirty="0"/>
                    </a:p>
                  </a:txBody>
                  <a:tcPr/>
                </a:tc>
                <a:tc>
                  <a:txBody>
                    <a:bodyPr/>
                    <a:lstStyle/>
                    <a:p>
                      <a:pPr algn="ctr"/>
                      <a:r>
                        <a:rPr kumimoji="1" lang="en-US" altLang="ja-JP" dirty="0" smtClean="0">
                          <a:solidFill>
                            <a:srgbClr val="FF0000"/>
                          </a:solidFill>
                        </a:rPr>
                        <a:t>ending</a:t>
                      </a:r>
                      <a:endParaRPr kumimoji="1" lang="ja-JP" altLang="en-US" dirty="0">
                        <a:solidFill>
                          <a:srgbClr val="FF0000"/>
                        </a:solidFill>
                      </a:endParaRPr>
                    </a:p>
                  </a:txBody>
                  <a:tcPr/>
                </a:tc>
              </a:tr>
            </a:tbl>
          </a:graphicData>
        </a:graphic>
      </p:graphicFrame>
      <p:sp>
        <p:nvSpPr>
          <p:cNvPr id="12" name="右矢印 11"/>
          <p:cNvSpPr/>
          <p:nvPr/>
        </p:nvSpPr>
        <p:spPr>
          <a:xfrm>
            <a:off x="4355976" y="3711244"/>
            <a:ext cx="720080" cy="4320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円/楕円 12"/>
          <p:cNvSpPr/>
          <p:nvPr/>
        </p:nvSpPr>
        <p:spPr>
          <a:xfrm>
            <a:off x="5501902" y="2374718"/>
            <a:ext cx="2820715" cy="6480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rgbClr val="FF0000"/>
                </a:solidFill>
              </a:rPr>
              <a:t>メソッド呼び出しの</a:t>
            </a:r>
            <a:endParaRPr lang="en-US" altLang="ja-JP" dirty="0" smtClean="0">
              <a:solidFill>
                <a:srgbClr val="FF0000"/>
              </a:solidFill>
            </a:endParaRPr>
          </a:p>
          <a:p>
            <a:pPr algn="ctr"/>
            <a:r>
              <a:rPr lang="ja-JP" altLang="en-US" dirty="0" smtClean="0">
                <a:solidFill>
                  <a:srgbClr val="FF0000"/>
                </a:solidFill>
              </a:rPr>
              <a:t>名前を比較</a:t>
            </a:r>
            <a:endParaRPr kumimoji="1" lang="ja-JP" altLang="en-US" dirty="0">
              <a:solidFill>
                <a:srgbClr val="FF0000"/>
              </a:solidFill>
            </a:endParaRPr>
          </a:p>
        </p:txBody>
      </p:sp>
      <p:sp>
        <p:nvSpPr>
          <p:cNvPr id="14" name="テキスト ボックス 13"/>
          <p:cNvSpPr txBox="1"/>
          <p:nvPr/>
        </p:nvSpPr>
        <p:spPr>
          <a:xfrm>
            <a:off x="672407" y="5370484"/>
            <a:ext cx="936104" cy="369332"/>
          </a:xfrm>
          <a:prstGeom prst="rect">
            <a:avLst/>
          </a:prstGeom>
          <a:noFill/>
        </p:spPr>
        <p:txBody>
          <a:bodyPr wrap="square" rtlCol="0">
            <a:spAutoFit/>
          </a:bodyPr>
          <a:lstStyle/>
          <a:p>
            <a:r>
              <a:rPr kumimoji="1" lang="ja-JP" altLang="en-US" b="1" dirty="0" smtClean="0"/>
              <a:t>コード</a:t>
            </a:r>
            <a:r>
              <a:rPr kumimoji="1" lang="en-US" altLang="ja-JP" b="1" dirty="0" smtClean="0"/>
              <a:t>1</a:t>
            </a:r>
            <a:endParaRPr kumimoji="1" lang="ja-JP" altLang="en-US" b="1" dirty="0"/>
          </a:p>
        </p:txBody>
      </p:sp>
      <p:sp>
        <p:nvSpPr>
          <p:cNvPr id="15" name="テキスト ボックス 14"/>
          <p:cNvSpPr txBox="1"/>
          <p:nvPr/>
        </p:nvSpPr>
        <p:spPr>
          <a:xfrm>
            <a:off x="2807804" y="5370484"/>
            <a:ext cx="936104" cy="369332"/>
          </a:xfrm>
          <a:prstGeom prst="rect">
            <a:avLst/>
          </a:prstGeom>
          <a:noFill/>
        </p:spPr>
        <p:txBody>
          <a:bodyPr wrap="square" rtlCol="0">
            <a:spAutoFit/>
          </a:bodyPr>
          <a:lstStyle/>
          <a:p>
            <a:r>
              <a:rPr kumimoji="1" lang="ja-JP" altLang="en-US" b="1" dirty="0" smtClean="0"/>
              <a:t>コード</a:t>
            </a:r>
            <a:r>
              <a:rPr lang="en-US" altLang="ja-JP" b="1" dirty="0"/>
              <a:t>2</a:t>
            </a:r>
            <a:endParaRPr kumimoji="1" lang="ja-JP" altLang="en-US" b="1" dirty="0"/>
          </a:p>
        </p:txBody>
      </p:sp>
      <p:sp>
        <p:nvSpPr>
          <p:cNvPr id="25" name="正方形/長方形 24"/>
          <p:cNvSpPr/>
          <p:nvPr/>
        </p:nvSpPr>
        <p:spPr>
          <a:xfrm>
            <a:off x="1608511" y="2436055"/>
            <a:ext cx="1512168" cy="324036"/>
          </a:xfrm>
          <a:prstGeom prst="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クローンセット</a:t>
            </a:r>
            <a:endParaRPr kumimoji="1" lang="ja-JP" altLang="en-US" dirty="0">
              <a:solidFill>
                <a:schemeClr val="tx1"/>
              </a:solidFill>
            </a:endParaRPr>
          </a:p>
        </p:txBody>
      </p:sp>
      <p:sp>
        <p:nvSpPr>
          <p:cNvPr id="4" name="スライド番号プレースホルダー 3"/>
          <p:cNvSpPr>
            <a:spLocks noGrp="1"/>
          </p:cNvSpPr>
          <p:nvPr>
            <p:ph type="sldNum" sz="quarter" idx="11"/>
          </p:nvPr>
        </p:nvSpPr>
        <p:spPr/>
        <p:txBody>
          <a:bodyPr/>
          <a:lstStyle/>
          <a:p>
            <a:fld id="{C5109D6F-1A5C-458E-8B50-1B4585271E2F}" type="slidenum">
              <a:rPr kumimoji="1" lang="ja-JP" altLang="en-US" smtClean="0"/>
              <a:t>10</a:t>
            </a:fld>
            <a:endParaRPr kumimoji="1" lang="ja-JP" altLang="en-US"/>
          </a:p>
        </p:txBody>
      </p:sp>
      <p:sp>
        <p:nvSpPr>
          <p:cNvPr id="17" name="メモ 16"/>
          <p:cNvSpPr/>
          <p:nvPr/>
        </p:nvSpPr>
        <p:spPr>
          <a:xfrm>
            <a:off x="2339752" y="2930954"/>
            <a:ext cx="1872208" cy="2344906"/>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600" dirty="0" smtClean="0">
              <a:solidFill>
                <a:schemeClr val="tx1"/>
              </a:solidFill>
            </a:endParaRPr>
          </a:p>
          <a:p>
            <a:r>
              <a:rPr lang="en-US" altLang="ja-JP" sz="1600" dirty="0" smtClean="0">
                <a:solidFill>
                  <a:schemeClr val="tx1"/>
                </a:solidFill>
              </a:rPr>
              <a:t>void method1(){</a:t>
            </a:r>
          </a:p>
          <a:p>
            <a:r>
              <a:rPr lang="en-US" altLang="ja-JP" sz="1600" dirty="0" smtClean="0">
                <a:solidFill>
                  <a:schemeClr val="tx1"/>
                </a:solidFill>
              </a:rPr>
              <a:t>  y = </a:t>
            </a:r>
            <a:r>
              <a:rPr lang="en-US" altLang="ja-JP" sz="1600" dirty="0" err="1" smtClean="0">
                <a:solidFill>
                  <a:schemeClr val="tx1"/>
                </a:solidFill>
              </a:rPr>
              <a:t>getY</a:t>
            </a:r>
            <a:r>
              <a:rPr lang="en-US" altLang="ja-JP" sz="1600" dirty="0" smtClean="0">
                <a:solidFill>
                  <a:schemeClr val="tx1"/>
                </a:solidFill>
              </a:rPr>
              <a:t>();</a:t>
            </a:r>
          </a:p>
          <a:p>
            <a:r>
              <a:rPr lang="en-US" altLang="ja-JP" sz="1600" dirty="0">
                <a:solidFill>
                  <a:schemeClr val="tx1"/>
                </a:solidFill>
              </a:rPr>
              <a:t> </a:t>
            </a:r>
            <a:r>
              <a:rPr lang="en-US" altLang="ja-JP" sz="1600" dirty="0" smtClean="0">
                <a:solidFill>
                  <a:schemeClr val="tx1"/>
                </a:solidFill>
              </a:rPr>
              <a:t> …</a:t>
            </a:r>
          </a:p>
          <a:p>
            <a:r>
              <a:rPr lang="en-US" altLang="ja-JP" sz="1600" dirty="0">
                <a:solidFill>
                  <a:schemeClr val="tx1"/>
                </a:solidFill>
              </a:rPr>
              <a:t> </a:t>
            </a:r>
            <a:r>
              <a:rPr lang="en-US" altLang="ja-JP" sz="1600" dirty="0" smtClean="0">
                <a:solidFill>
                  <a:schemeClr val="tx1"/>
                </a:solidFill>
              </a:rPr>
              <a:t> add(a);</a:t>
            </a:r>
          </a:p>
          <a:p>
            <a:r>
              <a:rPr lang="en-US" altLang="ja-JP" sz="1600" dirty="0">
                <a:solidFill>
                  <a:schemeClr val="tx1"/>
                </a:solidFill>
              </a:rPr>
              <a:t> </a:t>
            </a:r>
            <a:r>
              <a:rPr lang="en-US" altLang="ja-JP" sz="1600" dirty="0" smtClean="0">
                <a:solidFill>
                  <a:schemeClr val="tx1"/>
                </a:solidFill>
              </a:rPr>
              <a:t> z = </a:t>
            </a:r>
            <a:r>
              <a:rPr lang="en-US" altLang="ja-JP" sz="1600" dirty="0" err="1" smtClean="0">
                <a:solidFill>
                  <a:schemeClr val="tx1"/>
                </a:solidFill>
              </a:rPr>
              <a:t>getZ</a:t>
            </a:r>
            <a:r>
              <a:rPr lang="en-US" altLang="ja-JP" sz="1600" dirty="0" smtClean="0">
                <a:solidFill>
                  <a:schemeClr val="tx1"/>
                </a:solidFill>
              </a:rPr>
              <a:t>();</a:t>
            </a:r>
          </a:p>
          <a:p>
            <a:r>
              <a:rPr lang="en-US" altLang="ja-JP" sz="1600" dirty="0">
                <a:solidFill>
                  <a:schemeClr val="tx1"/>
                </a:solidFill>
              </a:rPr>
              <a:t> </a:t>
            </a:r>
            <a:r>
              <a:rPr lang="en-US" altLang="ja-JP" sz="1600" dirty="0" smtClean="0">
                <a:solidFill>
                  <a:schemeClr val="tx1"/>
                </a:solidFill>
              </a:rPr>
              <a:t> n = </a:t>
            </a:r>
            <a:r>
              <a:rPr lang="en-US" altLang="ja-JP" sz="1600" dirty="0" err="1" smtClean="0">
                <a:solidFill>
                  <a:schemeClr val="tx1"/>
                </a:solidFill>
              </a:rPr>
              <a:t>getN</a:t>
            </a:r>
            <a:r>
              <a:rPr lang="en-US" altLang="ja-JP" sz="1600" dirty="0" smtClean="0">
                <a:solidFill>
                  <a:schemeClr val="tx1"/>
                </a:solidFill>
              </a:rPr>
              <a:t>();</a:t>
            </a:r>
          </a:p>
          <a:p>
            <a:r>
              <a:rPr lang="en-US" altLang="ja-JP" sz="1600" dirty="0">
                <a:solidFill>
                  <a:schemeClr val="tx1"/>
                </a:solidFill>
              </a:rPr>
              <a:t> </a:t>
            </a:r>
            <a:r>
              <a:rPr lang="en-US" altLang="ja-JP" sz="1600" dirty="0" smtClean="0">
                <a:solidFill>
                  <a:schemeClr val="tx1"/>
                </a:solidFill>
              </a:rPr>
              <a:t> …</a:t>
            </a:r>
          </a:p>
          <a:p>
            <a:r>
              <a:rPr lang="en-US" altLang="ja-JP" sz="1600" dirty="0">
                <a:solidFill>
                  <a:schemeClr val="tx1"/>
                </a:solidFill>
              </a:rPr>
              <a:t> </a:t>
            </a:r>
            <a:r>
              <a:rPr lang="en-US" altLang="ja-JP" sz="1600" dirty="0" smtClean="0">
                <a:solidFill>
                  <a:schemeClr val="tx1"/>
                </a:solidFill>
              </a:rPr>
              <a:t> write(b)</a:t>
            </a:r>
          </a:p>
          <a:p>
            <a:r>
              <a:rPr lang="en-US" altLang="ja-JP" sz="1600" dirty="0">
                <a:solidFill>
                  <a:schemeClr val="tx1"/>
                </a:solidFill>
              </a:rPr>
              <a:t>}</a:t>
            </a:r>
            <a:endParaRPr lang="en-US" altLang="ja-JP" sz="1600" dirty="0" smtClean="0">
              <a:solidFill>
                <a:schemeClr val="tx1"/>
              </a:solidFill>
            </a:endParaRPr>
          </a:p>
        </p:txBody>
      </p:sp>
      <p:sp>
        <p:nvSpPr>
          <p:cNvPr id="18" name="正方形/長方形 17"/>
          <p:cNvSpPr/>
          <p:nvPr/>
        </p:nvSpPr>
        <p:spPr>
          <a:xfrm>
            <a:off x="4644008" y="5729747"/>
            <a:ext cx="4284476" cy="710788"/>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重要なメソッド呼び出しが変更されていると</a:t>
            </a:r>
            <a:r>
              <a:rPr kumimoji="1" lang="en-US" altLang="ja-JP" dirty="0" smtClean="0">
                <a:solidFill>
                  <a:schemeClr val="tx1"/>
                </a:solidFill>
              </a:rPr>
              <a:t>,</a:t>
            </a:r>
            <a:r>
              <a:rPr kumimoji="1" lang="ja-JP" altLang="en-US" dirty="0" smtClean="0">
                <a:solidFill>
                  <a:schemeClr val="tx1"/>
                </a:solidFill>
              </a:rPr>
              <a:t>コード間で主要な処理の内容が異なる</a:t>
            </a:r>
            <a:endParaRPr kumimoji="1" lang="ja-JP" altLang="en-US" dirty="0">
              <a:solidFill>
                <a:schemeClr val="tx1"/>
              </a:solidFill>
            </a:endParaRPr>
          </a:p>
        </p:txBody>
      </p:sp>
    </p:spTree>
    <p:extLst>
      <p:ext uri="{BB962C8B-B14F-4D97-AF65-F5344CB8AC3E}">
        <p14:creationId xmlns:p14="http://schemas.microsoft.com/office/powerpoint/2010/main" val="21634764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メソッド呼び出しの変更度合</a:t>
            </a:r>
            <a:endParaRPr kumimoji="1" lang="ja-JP" altLang="en-US" dirty="0"/>
          </a:p>
        </p:txBody>
      </p:sp>
      <p:sp>
        <p:nvSpPr>
          <p:cNvPr id="3" name="コンテンツ プレースホルダー 2"/>
          <p:cNvSpPr>
            <a:spLocks noGrp="1"/>
          </p:cNvSpPr>
          <p:nvPr>
            <p:ph idx="1"/>
          </p:nvPr>
        </p:nvSpPr>
        <p:spPr>
          <a:xfrm>
            <a:off x="457200" y="1412875"/>
            <a:ext cx="8229600" cy="1080021"/>
          </a:xfrm>
        </p:spPr>
        <p:txBody>
          <a:bodyPr/>
          <a:lstStyle/>
          <a:p>
            <a:r>
              <a:rPr kumimoji="1" lang="ja-JP" altLang="en-US" sz="2800" dirty="0" smtClean="0"/>
              <a:t>全てのメソッド呼び出しのうち、名前の変更されたメソッド呼び出しの割合</a:t>
            </a:r>
            <a:endParaRPr kumimoji="1" lang="ja-JP" altLang="en-US" sz="2800" dirty="0"/>
          </a:p>
        </p:txBody>
      </p:sp>
      <p:sp>
        <p:nvSpPr>
          <p:cNvPr id="4" name="スライド番号プレースホルダー 3"/>
          <p:cNvSpPr>
            <a:spLocks noGrp="1"/>
          </p:cNvSpPr>
          <p:nvPr>
            <p:ph type="sldNum" sz="quarter" idx="11"/>
          </p:nvPr>
        </p:nvSpPr>
        <p:spPr/>
        <p:txBody>
          <a:bodyPr/>
          <a:lstStyle/>
          <a:p>
            <a:fld id="{C5109D6F-1A5C-458E-8B50-1B4585271E2F}" type="slidenum">
              <a:rPr kumimoji="1" lang="ja-JP" altLang="en-US" smtClean="0"/>
              <a:t>11</a:t>
            </a:fld>
            <a:endParaRPr kumimoji="1" lang="ja-JP" altLang="en-US"/>
          </a:p>
        </p:txBody>
      </p:sp>
      <p:sp>
        <p:nvSpPr>
          <p:cNvPr id="6" name="テキスト ボックス 5"/>
          <p:cNvSpPr txBox="1"/>
          <p:nvPr/>
        </p:nvSpPr>
        <p:spPr>
          <a:xfrm>
            <a:off x="4680012" y="3263395"/>
            <a:ext cx="3431698" cy="707886"/>
          </a:xfrm>
          <a:prstGeom prst="rect">
            <a:avLst/>
          </a:prstGeom>
          <a:noFill/>
        </p:spPr>
        <p:txBody>
          <a:bodyPr wrap="square" rtlCol="0">
            <a:spAutoFit/>
          </a:bodyPr>
          <a:lstStyle/>
          <a:p>
            <a:r>
              <a:rPr kumimoji="1" lang="ja-JP" altLang="en-US" sz="2000" dirty="0" smtClean="0"/>
              <a:t>・メソッド呼び出しの変更度合</a:t>
            </a:r>
            <a:endParaRPr kumimoji="1" lang="en-US" altLang="ja-JP" sz="2000" dirty="0" smtClean="0"/>
          </a:p>
          <a:p>
            <a:r>
              <a:rPr lang="ja-JP" altLang="en-US" sz="2000" dirty="0"/>
              <a:t>　</a:t>
            </a:r>
            <a:r>
              <a:rPr lang="ja-JP" altLang="en-US" sz="2000" dirty="0" smtClean="0"/>
              <a:t>＝　</a:t>
            </a:r>
            <a:r>
              <a:rPr lang="en-US" altLang="ja-JP" sz="2000" b="1" dirty="0" smtClean="0"/>
              <a:t>40</a:t>
            </a:r>
            <a:r>
              <a:rPr lang="en-US" altLang="ja-JP" sz="2000" dirty="0" smtClean="0"/>
              <a:t>%</a:t>
            </a:r>
            <a:r>
              <a:rPr lang="ja-JP" altLang="en-US" sz="2000" dirty="0" smtClean="0"/>
              <a:t>　</a:t>
            </a:r>
            <a:r>
              <a:rPr lang="en-US" altLang="ja-JP" sz="2000" dirty="0" smtClean="0"/>
              <a:t>(2/5)</a:t>
            </a:r>
            <a:endParaRPr kumimoji="1" lang="ja-JP" altLang="en-US" sz="2000" dirty="0"/>
          </a:p>
        </p:txBody>
      </p:sp>
      <p:sp>
        <p:nvSpPr>
          <p:cNvPr id="8" name="テキスト ボックス 7"/>
          <p:cNvSpPr txBox="1"/>
          <p:nvPr/>
        </p:nvSpPr>
        <p:spPr>
          <a:xfrm>
            <a:off x="4680012" y="4216085"/>
            <a:ext cx="4079770" cy="707886"/>
          </a:xfrm>
          <a:prstGeom prst="rect">
            <a:avLst/>
          </a:prstGeom>
          <a:noFill/>
        </p:spPr>
        <p:txBody>
          <a:bodyPr wrap="square" rtlCol="0">
            <a:spAutoFit/>
          </a:bodyPr>
          <a:lstStyle/>
          <a:p>
            <a:r>
              <a:rPr kumimoji="1" lang="ja-JP" altLang="en-US" sz="2000" dirty="0" smtClean="0"/>
              <a:t>・重要なメソッド呼び出しの変更度合</a:t>
            </a:r>
            <a:endParaRPr kumimoji="1" lang="en-US" altLang="ja-JP" sz="2000" dirty="0" smtClean="0"/>
          </a:p>
          <a:p>
            <a:r>
              <a:rPr lang="ja-JP" altLang="en-US" sz="2000" dirty="0"/>
              <a:t>　</a:t>
            </a:r>
            <a:r>
              <a:rPr lang="ja-JP" altLang="en-US" sz="2000" dirty="0" smtClean="0"/>
              <a:t>＝　</a:t>
            </a:r>
            <a:r>
              <a:rPr lang="en-US" altLang="ja-JP" sz="2000" b="1" dirty="0" smtClean="0"/>
              <a:t>50</a:t>
            </a:r>
            <a:r>
              <a:rPr lang="en-US" altLang="ja-JP" sz="2000" dirty="0" smtClean="0"/>
              <a:t>%</a:t>
            </a:r>
            <a:r>
              <a:rPr lang="ja-JP" altLang="en-US" sz="2000" dirty="0" smtClean="0"/>
              <a:t>　</a:t>
            </a:r>
            <a:r>
              <a:rPr lang="en-US" altLang="ja-JP" sz="2000" dirty="0" smtClean="0"/>
              <a:t>(1/2)</a:t>
            </a:r>
            <a:endParaRPr kumimoji="1" lang="ja-JP" altLang="en-US" sz="2000" dirty="0"/>
          </a:p>
        </p:txBody>
      </p:sp>
      <p:sp>
        <p:nvSpPr>
          <p:cNvPr id="9" name="テキスト ボックス 8"/>
          <p:cNvSpPr txBox="1"/>
          <p:nvPr/>
        </p:nvSpPr>
        <p:spPr>
          <a:xfrm>
            <a:off x="4680012" y="4927962"/>
            <a:ext cx="4608512" cy="707886"/>
          </a:xfrm>
          <a:prstGeom prst="rect">
            <a:avLst/>
          </a:prstGeom>
          <a:noFill/>
        </p:spPr>
        <p:txBody>
          <a:bodyPr wrap="square" rtlCol="0">
            <a:spAutoFit/>
          </a:bodyPr>
          <a:lstStyle/>
          <a:p>
            <a:r>
              <a:rPr lang="ja-JP" altLang="en-US" sz="2000" dirty="0" smtClean="0"/>
              <a:t>・重要</a:t>
            </a:r>
            <a:r>
              <a:rPr lang="ja-JP" altLang="en-US" sz="2000" dirty="0"/>
              <a:t>でない</a:t>
            </a:r>
            <a:r>
              <a:rPr kumimoji="1" lang="ja-JP" altLang="en-US" sz="2000" dirty="0" smtClean="0"/>
              <a:t>メソッド呼び出しの変更度合</a:t>
            </a:r>
            <a:endParaRPr kumimoji="1" lang="en-US" altLang="ja-JP" sz="2000" dirty="0" smtClean="0"/>
          </a:p>
          <a:p>
            <a:r>
              <a:rPr lang="ja-JP" altLang="en-US" sz="2000" dirty="0"/>
              <a:t>　</a:t>
            </a:r>
            <a:r>
              <a:rPr lang="ja-JP" altLang="en-US" sz="2000" dirty="0" smtClean="0"/>
              <a:t>＝　</a:t>
            </a:r>
            <a:r>
              <a:rPr lang="en-US" altLang="ja-JP" sz="2000" b="1" dirty="0" smtClean="0"/>
              <a:t>33</a:t>
            </a:r>
            <a:r>
              <a:rPr lang="en-US" altLang="ja-JP" sz="2000" dirty="0" smtClean="0"/>
              <a:t>%</a:t>
            </a:r>
            <a:r>
              <a:rPr lang="ja-JP" altLang="en-US" sz="2000" dirty="0" smtClean="0"/>
              <a:t>　</a:t>
            </a:r>
            <a:r>
              <a:rPr lang="en-US" altLang="ja-JP" sz="2000" dirty="0" smtClean="0"/>
              <a:t>(1/3)</a:t>
            </a:r>
            <a:endParaRPr kumimoji="1" lang="ja-JP" altLang="en-US" sz="2000" dirty="0"/>
          </a:p>
        </p:txBody>
      </p:sp>
      <p:sp>
        <p:nvSpPr>
          <p:cNvPr id="11" name="テキスト ボックス 10"/>
          <p:cNvSpPr txBox="1"/>
          <p:nvPr/>
        </p:nvSpPr>
        <p:spPr>
          <a:xfrm>
            <a:off x="827584" y="2715856"/>
            <a:ext cx="720080" cy="523220"/>
          </a:xfrm>
          <a:prstGeom prst="rect">
            <a:avLst/>
          </a:prstGeom>
          <a:noFill/>
        </p:spPr>
        <p:txBody>
          <a:bodyPr wrap="square" rtlCol="0">
            <a:spAutoFit/>
          </a:bodyPr>
          <a:lstStyle/>
          <a:p>
            <a:r>
              <a:rPr lang="ja-JP" altLang="en-US" sz="2800" dirty="0"/>
              <a:t>例）</a:t>
            </a:r>
            <a:endParaRPr kumimoji="1" lang="ja-JP" altLang="en-US" sz="2800" dirty="0"/>
          </a:p>
        </p:txBody>
      </p:sp>
      <p:graphicFrame>
        <p:nvGraphicFramePr>
          <p:cNvPr id="12" name="表 11"/>
          <p:cNvGraphicFramePr>
            <a:graphicFrameLocks noGrp="1"/>
          </p:cNvGraphicFramePr>
          <p:nvPr>
            <p:extLst>
              <p:ext uri="{D42A27DB-BD31-4B8C-83A1-F6EECF244321}">
                <p14:modId xmlns:p14="http://schemas.microsoft.com/office/powerpoint/2010/main" val="3913994562"/>
              </p:ext>
            </p:extLst>
          </p:nvPr>
        </p:nvGraphicFramePr>
        <p:xfrm>
          <a:off x="757976" y="3325428"/>
          <a:ext cx="3606641" cy="2489200"/>
        </p:xfrm>
        <a:graphic>
          <a:graphicData uri="http://schemas.openxmlformats.org/drawingml/2006/table">
            <a:tbl>
              <a:tblPr firstRow="1" bandRow="1">
                <a:tableStyleId>{5C22544A-7EE6-4342-B048-85BDC9FD1C3A}</a:tableStyleId>
              </a:tblPr>
              <a:tblGrid>
                <a:gridCol w="972109"/>
                <a:gridCol w="936104"/>
                <a:gridCol w="648072"/>
                <a:gridCol w="1050356"/>
              </a:tblGrid>
              <a:tr h="139040">
                <a:tc>
                  <a:txBody>
                    <a:bodyPr/>
                    <a:lstStyle/>
                    <a:p>
                      <a:r>
                        <a:rPr kumimoji="1" lang="ja-JP" altLang="en-US" dirty="0" smtClean="0"/>
                        <a:t>コード</a:t>
                      </a:r>
                      <a:r>
                        <a:rPr kumimoji="1" lang="en-US" altLang="ja-JP" dirty="0" smtClean="0"/>
                        <a:t>1</a:t>
                      </a:r>
                      <a:endParaRPr kumimoji="1" lang="ja-JP" altLang="en-US" dirty="0"/>
                    </a:p>
                  </a:txBody>
                  <a:tcPr>
                    <a:solidFill>
                      <a:schemeClr val="accent2"/>
                    </a:solidFill>
                  </a:tcPr>
                </a:tc>
                <a:tc>
                  <a:txBody>
                    <a:bodyPr/>
                    <a:lstStyle/>
                    <a:p>
                      <a:r>
                        <a:rPr kumimoji="1" lang="ja-JP" altLang="en-US" smtClean="0"/>
                        <a:t>コード</a:t>
                      </a:r>
                      <a:r>
                        <a:rPr kumimoji="1" lang="en-US" altLang="ja-JP" smtClean="0"/>
                        <a:t>2</a:t>
                      </a:r>
                      <a:endParaRPr kumimoji="1" lang="ja-JP" altLang="en-US"/>
                    </a:p>
                  </a:txBody>
                  <a:tcPr>
                    <a:solidFill>
                      <a:schemeClr val="accent2"/>
                    </a:solidFill>
                  </a:tcPr>
                </a:tc>
                <a:tc>
                  <a:txBody>
                    <a:bodyPr/>
                    <a:lstStyle/>
                    <a:p>
                      <a:r>
                        <a:rPr kumimoji="1" lang="ja-JP" altLang="en-US" smtClean="0"/>
                        <a:t>変更</a:t>
                      </a:r>
                      <a:endParaRPr kumimoji="1" lang="ja-JP" altLang="en-US"/>
                    </a:p>
                  </a:txBody>
                  <a:tcPr>
                    <a:solidFill>
                      <a:schemeClr val="accent2"/>
                    </a:solidFill>
                  </a:tcPr>
                </a:tc>
                <a:tc>
                  <a:txBody>
                    <a:bodyPr/>
                    <a:lstStyle/>
                    <a:p>
                      <a:r>
                        <a:rPr kumimoji="1" lang="ja-JP" altLang="en-US" dirty="0" smtClean="0"/>
                        <a:t>重要</a:t>
                      </a:r>
                      <a:endParaRPr kumimoji="1" lang="ja-JP" altLang="en-US" dirty="0"/>
                    </a:p>
                  </a:txBody>
                  <a:tcPr>
                    <a:solidFill>
                      <a:schemeClr val="accent2"/>
                    </a:solidFill>
                  </a:tcPr>
                </a:tc>
              </a:tr>
              <a:tr h="370840">
                <a:tc>
                  <a:txBody>
                    <a:bodyPr/>
                    <a:lstStyle/>
                    <a:p>
                      <a:r>
                        <a:rPr kumimoji="1" lang="en-US" altLang="ja-JP" dirty="0" err="1" smtClean="0"/>
                        <a:t>getX</a:t>
                      </a:r>
                      <a:endParaRPr kumimoji="1" lang="ja-JP" altLang="en-US" dirty="0"/>
                    </a:p>
                  </a:txBody>
                  <a:tcPr/>
                </a:tc>
                <a:tc>
                  <a:txBody>
                    <a:bodyPr/>
                    <a:lstStyle/>
                    <a:p>
                      <a:r>
                        <a:rPr kumimoji="1" lang="en-US" altLang="ja-JP" err="1" smtClean="0"/>
                        <a:t>getY</a:t>
                      </a:r>
                      <a:endParaRPr kumimoji="1" lang="ja-JP" altLang="en-US"/>
                    </a:p>
                  </a:txBody>
                  <a:tcPr/>
                </a:tc>
                <a:tc>
                  <a:txBody>
                    <a:bodyPr/>
                    <a:lstStyle/>
                    <a:p>
                      <a:r>
                        <a:rPr kumimoji="1" lang="ja-JP" altLang="en-US" smtClean="0">
                          <a:solidFill>
                            <a:srgbClr val="FF0000"/>
                          </a:solidFill>
                        </a:rPr>
                        <a:t>あり</a:t>
                      </a:r>
                      <a:endParaRPr kumimoji="1" lang="ja-JP" altLang="en-US">
                        <a:solidFill>
                          <a:srgbClr val="FF0000"/>
                        </a:solidFill>
                      </a:endParaRPr>
                    </a:p>
                  </a:txBody>
                  <a:tcPr/>
                </a:tc>
                <a:tc>
                  <a:txBody>
                    <a:bodyPr/>
                    <a:lstStyle/>
                    <a:p>
                      <a:pPr algn="ctr"/>
                      <a:r>
                        <a:rPr kumimoji="1" lang="ja-JP" altLang="en-US" dirty="0" smtClean="0">
                          <a:solidFill>
                            <a:schemeClr val="tx1"/>
                          </a:solidFill>
                        </a:rPr>
                        <a:t>☓</a:t>
                      </a:r>
                      <a:endParaRPr kumimoji="1" lang="ja-JP" altLang="en-US" dirty="0">
                        <a:solidFill>
                          <a:schemeClr val="tx1"/>
                        </a:solidFill>
                      </a:endParaRPr>
                    </a:p>
                  </a:txBody>
                  <a:tcPr/>
                </a:tc>
              </a:tr>
              <a:tr h="370840">
                <a:tc>
                  <a:txBody>
                    <a:bodyPr/>
                    <a:lstStyle/>
                    <a:p>
                      <a:r>
                        <a:rPr kumimoji="1" lang="en-US" altLang="ja-JP" dirty="0" smtClean="0"/>
                        <a:t>remove</a:t>
                      </a:r>
                      <a:endParaRPr kumimoji="1" lang="ja-JP" altLang="en-US" dirty="0"/>
                    </a:p>
                  </a:txBody>
                  <a:tcPr/>
                </a:tc>
                <a:tc>
                  <a:txBody>
                    <a:bodyPr/>
                    <a:lstStyle/>
                    <a:p>
                      <a:r>
                        <a:rPr kumimoji="1" lang="en-US" altLang="ja-JP" dirty="0" smtClean="0"/>
                        <a:t>add</a:t>
                      </a:r>
                      <a:endParaRPr kumimoji="1" lang="ja-JP" altLang="en-US" dirty="0"/>
                    </a:p>
                  </a:txBody>
                  <a:tcPr/>
                </a:tc>
                <a:tc>
                  <a:txBody>
                    <a:bodyPr/>
                    <a:lstStyle/>
                    <a:p>
                      <a:r>
                        <a:rPr kumimoji="1" lang="ja-JP" altLang="en-US" dirty="0" smtClean="0">
                          <a:solidFill>
                            <a:srgbClr val="FF0000"/>
                          </a:solidFill>
                        </a:rPr>
                        <a:t>あり</a:t>
                      </a:r>
                      <a:endParaRPr kumimoji="1" lang="ja-JP" altLang="en-US" dirty="0">
                        <a:solidFill>
                          <a:srgbClr val="FF0000"/>
                        </a:solidFill>
                      </a:endParaRPr>
                    </a:p>
                  </a:txBody>
                  <a:tcPr/>
                </a:tc>
                <a:tc>
                  <a:txBody>
                    <a:bodyPr/>
                    <a:lstStyle/>
                    <a:p>
                      <a:pPr algn="ctr"/>
                      <a:r>
                        <a:rPr kumimoji="1" lang="en-US" altLang="ja-JP" dirty="0" smtClean="0">
                          <a:solidFill>
                            <a:srgbClr val="FF0000"/>
                          </a:solidFill>
                        </a:rPr>
                        <a:t>void-return</a:t>
                      </a:r>
                      <a:endParaRPr kumimoji="1" lang="ja-JP" altLang="en-US" dirty="0">
                        <a:solidFill>
                          <a:srgbClr val="FF0000"/>
                        </a:solidFill>
                      </a:endParaRPr>
                    </a:p>
                  </a:txBody>
                  <a:tcPr/>
                </a:tc>
              </a:tr>
              <a:tr h="370840">
                <a:tc>
                  <a:txBody>
                    <a:bodyPr/>
                    <a:lstStyle/>
                    <a:p>
                      <a:r>
                        <a:rPr kumimoji="1" lang="en-US" altLang="ja-JP" dirty="0" err="1" smtClean="0"/>
                        <a:t>getZ</a:t>
                      </a:r>
                      <a:endParaRPr kumimoji="1" lang="ja-JP" altLang="en-US" dirty="0"/>
                    </a:p>
                  </a:txBody>
                  <a:tcPr/>
                </a:tc>
                <a:tc>
                  <a:txBody>
                    <a:bodyPr/>
                    <a:lstStyle/>
                    <a:p>
                      <a:r>
                        <a:rPr kumimoji="1" lang="en-US" altLang="ja-JP" dirty="0" err="1" smtClean="0"/>
                        <a:t>getZ</a:t>
                      </a:r>
                      <a:endParaRPr kumimoji="1" lang="ja-JP" altLang="en-US" dirty="0"/>
                    </a:p>
                  </a:txBody>
                  <a:tcPr/>
                </a:tc>
                <a:tc>
                  <a:txBody>
                    <a:bodyPr/>
                    <a:lstStyle/>
                    <a:p>
                      <a:r>
                        <a:rPr kumimoji="1" lang="ja-JP" altLang="en-US" dirty="0" smtClean="0"/>
                        <a:t>なし</a:t>
                      </a:r>
                      <a:endParaRPr kumimoji="1" lang="ja-JP" altLang="en-US" dirty="0"/>
                    </a:p>
                  </a:txBody>
                  <a:tcPr/>
                </a:tc>
                <a:tc>
                  <a:txBody>
                    <a:bodyPr/>
                    <a:lstStyle/>
                    <a:p>
                      <a:pPr algn="ctr"/>
                      <a:r>
                        <a:rPr kumimoji="1" lang="ja-JP" altLang="en-US" dirty="0" smtClean="0"/>
                        <a:t>☓</a:t>
                      </a:r>
                      <a:endParaRPr kumimoji="1" lang="ja-JP" altLang="en-US" dirty="0"/>
                    </a:p>
                  </a:txBody>
                  <a:tcPr/>
                </a:tc>
              </a:tr>
              <a:tr h="370840">
                <a:tc>
                  <a:txBody>
                    <a:bodyPr/>
                    <a:lstStyle/>
                    <a:p>
                      <a:r>
                        <a:rPr kumimoji="1" lang="en-US" altLang="ja-JP" dirty="0" err="1" smtClean="0"/>
                        <a:t>getN</a:t>
                      </a:r>
                      <a:endParaRPr kumimoji="1" lang="ja-JP" altLang="en-US" dirty="0"/>
                    </a:p>
                  </a:txBody>
                  <a:tcPr/>
                </a:tc>
                <a:tc>
                  <a:txBody>
                    <a:bodyPr/>
                    <a:lstStyle/>
                    <a:p>
                      <a:r>
                        <a:rPr kumimoji="1" lang="en-US" altLang="ja-JP" dirty="0" err="1" smtClean="0"/>
                        <a:t>getN</a:t>
                      </a:r>
                      <a:endParaRPr kumimoji="1" lang="ja-JP" altLang="en-US" dirty="0"/>
                    </a:p>
                  </a:txBody>
                  <a:tcPr/>
                </a:tc>
                <a:tc>
                  <a:txBody>
                    <a:bodyPr/>
                    <a:lstStyle/>
                    <a:p>
                      <a:r>
                        <a:rPr kumimoji="1" lang="ja-JP" altLang="en-US" dirty="0" smtClean="0"/>
                        <a:t>なし</a:t>
                      </a:r>
                      <a:endParaRPr kumimoji="1" lang="ja-JP" altLang="en-US" dirty="0"/>
                    </a:p>
                  </a:txBody>
                  <a:tcPr/>
                </a:tc>
                <a:tc>
                  <a:txBody>
                    <a:bodyPr/>
                    <a:lstStyle/>
                    <a:p>
                      <a:pPr algn="ctr"/>
                      <a:r>
                        <a:rPr kumimoji="1" lang="ja-JP" altLang="en-US" dirty="0" smtClean="0"/>
                        <a:t>☓</a:t>
                      </a:r>
                      <a:endParaRPr kumimoji="1" lang="ja-JP" altLang="en-US" dirty="0"/>
                    </a:p>
                  </a:txBody>
                  <a:tcPr/>
                </a:tc>
              </a:tr>
              <a:tr h="370840">
                <a:tc>
                  <a:txBody>
                    <a:bodyPr/>
                    <a:lstStyle/>
                    <a:p>
                      <a:r>
                        <a:rPr kumimoji="1" lang="en-US" altLang="ja-JP" dirty="0" smtClean="0"/>
                        <a:t>write</a:t>
                      </a:r>
                      <a:endParaRPr kumimoji="1" lang="ja-JP" altLang="en-US" dirty="0"/>
                    </a:p>
                  </a:txBody>
                  <a:tcPr/>
                </a:tc>
                <a:tc>
                  <a:txBody>
                    <a:bodyPr/>
                    <a:lstStyle/>
                    <a:p>
                      <a:r>
                        <a:rPr kumimoji="1" lang="en-US" altLang="ja-JP" dirty="0" smtClean="0"/>
                        <a:t>write</a:t>
                      </a:r>
                      <a:endParaRPr kumimoji="1" lang="ja-JP" altLang="en-US" dirty="0"/>
                    </a:p>
                  </a:txBody>
                  <a:tcPr/>
                </a:tc>
                <a:tc>
                  <a:txBody>
                    <a:bodyPr/>
                    <a:lstStyle/>
                    <a:p>
                      <a:r>
                        <a:rPr kumimoji="1" lang="ja-JP" altLang="en-US" dirty="0" smtClean="0"/>
                        <a:t>なし</a:t>
                      </a:r>
                      <a:endParaRPr kumimoji="1" lang="ja-JP" altLang="en-US" dirty="0"/>
                    </a:p>
                  </a:txBody>
                  <a:tcPr/>
                </a:tc>
                <a:tc>
                  <a:txBody>
                    <a:bodyPr/>
                    <a:lstStyle/>
                    <a:p>
                      <a:pPr algn="ctr"/>
                      <a:r>
                        <a:rPr kumimoji="1" lang="en-US" altLang="ja-JP" dirty="0" smtClean="0">
                          <a:solidFill>
                            <a:srgbClr val="FF0000"/>
                          </a:solidFill>
                        </a:rPr>
                        <a:t>ending</a:t>
                      </a:r>
                      <a:endParaRPr kumimoji="1" lang="ja-JP" altLang="en-US" dirty="0">
                        <a:solidFill>
                          <a:srgbClr val="FF0000"/>
                        </a:solidFill>
                      </a:endParaRPr>
                    </a:p>
                  </a:txBody>
                  <a:tcPr/>
                </a:tc>
              </a:tr>
            </a:tbl>
          </a:graphicData>
        </a:graphic>
      </p:graphicFrame>
    </p:spTree>
    <p:extLst>
      <p:ext uri="{BB962C8B-B14F-4D97-AF65-F5344CB8AC3E}">
        <p14:creationId xmlns:p14="http://schemas.microsoft.com/office/powerpoint/2010/main" val="25706723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調査方法</a:t>
            </a:r>
            <a:endParaRPr kumimoji="1" lang="ja-JP" altLang="en-US"/>
          </a:p>
        </p:txBody>
      </p:sp>
      <p:sp>
        <p:nvSpPr>
          <p:cNvPr id="3" name="コンテンツ プレースホルダー 2"/>
          <p:cNvSpPr>
            <a:spLocks noGrp="1"/>
          </p:cNvSpPr>
          <p:nvPr>
            <p:ph idx="1"/>
          </p:nvPr>
        </p:nvSpPr>
        <p:spPr>
          <a:xfrm>
            <a:off x="457200" y="1412776"/>
            <a:ext cx="8229600" cy="4824413"/>
          </a:xfrm>
        </p:spPr>
        <p:txBody>
          <a:bodyPr/>
          <a:lstStyle/>
          <a:p>
            <a:r>
              <a:rPr lang="en-US" altLang="ja-JP" sz="2800" smtClean="0"/>
              <a:t>RQ1</a:t>
            </a:r>
            <a:r>
              <a:rPr lang="ja-JP" altLang="en-US" sz="2800" err="1" smtClean="0"/>
              <a:t>．</a:t>
            </a:r>
            <a:r>
              <a:rPr lang="ja-JP" altLang="en-US" sz="2800" smtClean="0"/>
              <a:t>コード間で主要な処理が変わっていないクローンはどの程度存在するのか</a:t>
            </a:r>
            <a:r>
              <a:rPr lang="en-US" altLang="ja-JP" sz="2800" smtClean="0"/>
              <a:t>.</a:t>
            </a:r>
          </a:p>
          <a:p>
            <a:pPr lvl="1"/>
            <a:r>
              <a:rPr lang="ja-JP" altLang="en-US" sz="2400" smtClean="0">
                <a:solidFill>
                  <a:srgbClr val="FF0000"/>
                </a:solidFill>
              </a:rPr>
              <a:t>「重要なメソッド呼び出し」の変更度合を計算する．</a:t>
            </a:r>
            <a:endParaRPr lang="en-US" altLang="ja-JP" sz="2400" smtClean="0">
              <a:solidFill>
                <a:srgbClr val="FF0000"/>
              </a:solidFill>
            </a:endParaRPr>
          </a:p>
          <a:p>
            <a:r>
              <a:rPr kumimoji="1" lang="en-US" altLang="ja-JP" sz="2800" smtClean="0"/>
              <a:t>RQ2.</a:t>
            </a:r>
            <a:r>
              <a:rPr lang="ja-JP" altLang="en-US" sz="2800"/>
              <a:t> </a:t>
            </a:r>
            <a:r>
              <a:rPr lang="ja-JP" altLang="en-US" sz="2800" smtClean="0"/>
              <a:t>コードの主要な処理は他の処理より変更されにくいか．</a:t>
            </a:r>
            <a:endParaRPr lang="en-US" altLang="ja-JP" sz="2800" smtClean="0"/>
          </a:p>
          <a:p>
            <a:pPr lvl="1"/>
            <a:r>
              <a:rPr kumimoji="1" lang="ja-JP" altLang="en-US" sz="2400" smtClean="0">
                <a:solidFill>
                  <a:srgbClr val="FF0000"/>
                </a:solidFill>
              </a:rPr>
              <a:t>「重要なメソッド呼び出し」の変更度合と「重要でないメソッド呼び出し」の変更度合を比較する．</a:t>
            </a:r>
            <a:endParaRPr kumimoji="1" lang="en-US" altLang="ja-JP" sz="2400" smtClean="0">
              <a:solidFill>
                <a:srgbClr val="FF0000"/>
              </a:solidFill>
            </a:endParaRPr>
          </a:p>
          <a:p>
            <a:r>
              <a:rPr lang="en-US" altLang="ja-JP" sz="2800" smtClean="0"/>
              <a:t>RQ3. </a:t>
            </a:r>
            <a:r>
              <a:rPr lang="ja-JP" altLang="en-US" sz="2800" smtClean="0"/>
              <a:t>主要な処理が変更されたコードと，変更されていないコードには，どのような傾向があるか．</a:t>
            </a:r>
            <a:endParaRPr lang="en-US" altLang="ja-JP" sz="2800" smtClean="0"/>
          </a:p>
          <a:p>
            <a:pPr lvl="1"/>
            <a:r>
              <a:rPr lang="ja-JP" altLang="en-US" sz="2400" smtClean="0">
                <a:solidFill>
                  <a:srgbClr val="FF0000"/>
                </a:solidFill>
              </a:rPr>
              <a:t>「重要なメソッド呼び出し」の変更度合が高いコードと低いコードから，それぞれサンプルを取り出し調査した．</a:t>
            </a:r>
            <a:endParaRPr kumimoji="1" lang="en-US" altLang="ja-JP" sz="2400" smtClean="0">
              <a:solidFill>
                <a:srgbClr val="FF0000"/>
              </a:solidFill>
            </a:endParaRPr>
          </a:p>
        </p:txBody>
      </p:sp>
      <p:sp>
        <p:nvSpPr>
          <p:cNvPr id="4" name="スライド番号プレースホルダー 3"/>
          <p:cNvSpPr>
            <a:spLocks noGrp="1"/>
          </p:cNvSpPr>
          <p:nvPr>
            <p:ph type="sldNum" sz="quarter" idx="11"/>
          </p:nvPr>
        </p:nvSpPr>
        <p:spPr/>
        <p:txBody>
          <a:bodyPr/>
          <a:lstStyle/>
          <a:p>
            <a:fld id="{C5109D6F-1A5C-458E-8B50-1B4585271E2F}" type="slidenum">
              <a:rPr kumimoji="1" lang="ja-JP" altLang="en-US" smtClean="0"/>
              <a:t>12</a:t>
            </a:fld>
            <a:endParaRPr kumimoji="1" lang="ja-JP" altLang="en-US"/>
          </a:p>
        </p:txBody>
      </p:sp>
    </p:spTree>
    <p:extLst>
      <p:ext uri="{BB962C8B-B14F-4D97-AF65-F5344CB8AC3E}">
        <p14:creationId xmlns:p14="http://schemas.microsoft.com/office/powerpoint/2010/main" val="7291843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調査手法</a:t>
            </a:r>
            <a:endParaRPr kumimoji="1" lang="ja-JP" altLang="en-US"/>
          </a:p>
        </p:txBody>
      </p:sp>
      <p:sp>
        <p:nvSpPr>
          <p:cNvPr id="4" name="メモ 3"/>
          <p:cNvSpPr/>
          <p:nvPr/>
        </p:nvSpPr>
        <p:spPr>
          <a:xfrm>
            <a:off x="412867" y="1917457"/>
            <a:ext cx="1071562" cy="1143000"/>
          </a:xfrm>
          <a:prstGeom prst="foldedCorner">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cxnSp>
        <p:nvCxnSpPr>
          <p:cNvPr id="5" name="直線コネクタ 4"/>
          <p:cNvCxnSpPr/>
          <p:nvPr/>
        </p:nvCxnSpPr>
        <p:spPr>
          <a:xfrm>
            <a:off x="568442" y="2127007"/>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a:off x="568442" y="2203207"/>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568442" y="2274645"/>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p:cNvCxnSpPr/>
          <p:nvPr/>
        </p:nvCxnSpPr>
        <p:spPr>
          <a:xfrm>
            <a:off x="568442" y="2341320"/>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直線コネクタ 8"/>
          <p:cNvCxnSpPr/>
          <p:nvPr/>
        </p:nvCxnSpPr>
        <p:spPr>
          <a:xfrm>
            <a:off x="568442" y="2417520"/>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直線コネクタ 9"/>
          <p:cNvCxnSpPr/>
          <p:nvPr/>
        </p:nvCxnSpPr>
        <p:spPr>
          <a:xfrm>
            <a:off x="568442" y="2488957"/>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a:off x="568442" y="2555632"/>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568442" y="2631832"/>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568442" y="2703270"/>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a:off x="568442" y="2769945"/>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a:off x="568442" y="2846145"/>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直方体 15"/>
          <p:cNvSpPr/>
          <p:nvPr/>
        </p:nvSpPr>
        <p:spPr>
          <a:xfrm>
            <a:off x="2037971" y="2198775"/>
            <a:ext cx="1080120" cy="504056"/>
          </a:xfrm>
          <a:prstGeom prst="cube">
            <a:avLst/>
          </a:prstGeom>
          <a:solidFill>
            <a:schemeClr val="accent4">
              <a:lumMod val="85000"/>
              <a:lumOff val="1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err="1" smtClean="0"/>
              <a:t>CCFinder</a:t>
            </a:r>
            <a:endParaRPr kumimoji="1" lang="ja-JP" altLang="en-US" sz="1400"/>
          </a:p>
        </p:txBody>
      </p:sp>
      <p:sp>
        <p:nvSpPr>
          <p:cNvPr id="17" name="右矢印 16"/>
          <p:cNvSpPr/>
          <p:nvPr/>
        </p:nvSpPr>
        <p:spPr>
          <a:xfrm>
            <a:off x="1605923" y="2417520"/>
            <a:ext cx="288032" cy="1381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3"/>
          <p:cNvSpPr txBox="1">
            <a:spLocks noChangeArrowheads="1"/>
          </p:cNvSpPr>
          <p:nvPr/>
        </p:nvSpPr>
        <p:spPr bwMode="auto">
          <a:xfrm>
            <a:off x="1533915" y="1766280"/>
            <a:ext cx="648072"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a:t>入力</a:t>
            </a:r>
          </a:p>
        </p:txBody>
      </p:sp>
      <p:sp>
        <p:nvSpPr>
          <p:cNvPr id="20" name="テキスト ボックス 13"/>
          <p:cNvSpPr txBox="1">
            <a:spLocks noChangeArrowheads="1"/>
          </p:cNvSpPr>
          <p:nvPr/>
        </p:nvSpPr>
        <p:spPr bwMode="auto">
          <a:xfrm>
            <a:off x="177856" y="3213601"/>
            <a:ext cx="1541583" cy="70788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en-US" altLang="ja-JP" sz="2000" smtClean="0"/>
              <a:t>Java</a:t>
            </a:r>
          </a:p>
          <a:p>
            <a:pPr algn="ctr" eaLnBrk="1" hangingPunct="1"/>
            <a:r>
              <a:rPr lang="ja-JP" altLang="en-US" sz="2000" smtClean="0"/>
              <a:t>ソースコード</a:t>
            </a:r>
            <a:endParaRPr lang="ja-JP" altLang="en-US" sz="2000"/>
          </a:p>
        </p:txBody>
      </p:sp>
      <p:sp>
        <p:nvSpPr>
          <p:cNvPr id="21" name="右矢印 20"/>
          <p:cNvSpPr/>
          <p:nvPr/>
        </p:nvSpPr>
        <p:spPr>
          <a:xfrm>
            <a:off x="3262107" y="2424664"/>
            <a:ext cx="288032" cy="1381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メモ 21"/>
          <p:cNvSpPr/>
          <p:nvPr/>
        </p:nvSpPr>
        <p:spPr>
          <a:xfrm>
            <a:off x="3694155" y="1965776"/>
            <a:ext cx="1071562" cy="1143000"/>
          </a:xfrm>
          <a:prstGeom prst="foldedCorner">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cxnSp>
        <p:nvCxnSpPr>
          <p:cNvPr id="23" name="直線コネクタ 22"/>
          <p:cNvCxnSpPr/>
          <p:nvPr/>
        </p:nvCxnSpPr>
        <p:spPr>
          <a:xfrm>
            <a:off x="3849730" y="2175326"/>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a:off x="3849730" y="2251526"/>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直線コネクタ 24"/>
          <p:cNvCxnSpPr/>
          <p:nvPr/>
        </p:nvCxnSpPr>
        <p:spPr>
          <a:xfrm>
            <a:off x="3849730" y="2322964"/>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直線コネクタ 25"/>
          <p:cNvCxnSpPr/>
          <p:nvPr/>
        </p:nvCxnSpPr>
        <p:spPr>
          <a:xfrm>
            <a:off x="3849730" y="2389639"/>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p:nvPr/>
        </p:nvCxnSpPr>
        <p:spPr>
          <a:xfrm>
            <a:off x="3849730" y="2465839"/>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a:off x="3849730" y="2537276"/>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a:off x="3849730" y="2603951"/>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a:off x="3849730" y="2680151"/>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a:off x="3849730" y="2751589"/>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p:nvCxnSpPr>
        <p:spPr>
          <a:xfrm>
            <a:off x="3849730" y="2818264"/>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p:nvPr/>
        </p:nvCxnSpPr>
        <p:spPr>
          <a:xfrm>
            <a:off x="3849730" y="2894464"/>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テキスト ボックス 13"/>
          <p:cNvSpPr txBox="1">
            <a:spLocks noChangeArrowheads="1"/>
          </p:cNvSpPr>
          <p:nvPr/>
        </p:nvSpPr>
        <p:spPr bwMode="auto">
          <a:xfrm>
            <a:off x="3431838" y="3213601"/>
            <a:ext cx="1742782" cy="70788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2000" smtClean="0"/>
              <a:t>コードクローン情報</a:t>
            </a:r>
            <a:endParaRPr lang="ja-JP" altLang="en-US" sz="2000"/>
          </a:p>
        </p:txBody>
      </p:sp>
      <p:sp>
        <p:nvSpPr>
          <p:cNvPr id="35" name="テキスト ボックス 13"/>
          <p:cNvSpPr txBox="1">
            <a:spLocks noChangeArrowheads="1"/>
          </p:cNvSpPr>
          <p:nvPr/>
        </p:nvSpPr>
        <p:spPr bwMode="auto">
          <a:xfrm>
            <a:off x="1706855" y="2818264"/>
            <a:ext cx="1874058"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1200" b="1" smtClean="0"/>
              <a:t>コードクローン検出ツール</a:t>
            </a:r>
            <a:endParaRPr lang="ja-JP" altLang="en-US" sz="1200" b="1"/>
          </a:p>
        </p:txBody>
      </p:sp>
      <p:sp>
        <p:nvSpPr>
          <p:cNvPr id="36" name="右矢印 35"/>
          <p:cNvSpPr/>
          <p:nvPr/>
        </p:nvSpPr>
        <p:spPr>
          <a:xfrm>
            <a:off x="5189202" y="2424664"/>
            <a:ext cx="288032" cy="1381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直方体 36"/>
          <p:cNvSpPr/>
          <p:nvPr/>
        </p:nvSpPr>
        <p:spPr>
          <a:xfrm>
            <a:off x="5748018" y="2239310"/>
            <a:ext cx="1200246" cy="504056"/>
          </a:xfrm>
          <a:prstGeom prst="cub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smtClean="0"/>
              <a:t>分析ツール</a:t>
            </a:r>
            <a:endParaRPr kumimoji="1" lang="ja-JP" altLang="en-US" sz="1400"/>
          </a:p>
        </p:txBody>
      </p:sp>
      <p:sp>
        <p:nvSpPr>
          <p:cNvPr id="38" name="正方形/長方形 37"/>
          <p:cNvSpPr/>
          <p:nvPr/>
        </p:nvSpPr>
        <p:spPr>
          <a:xfrm>
            <a:off x="3297154" y="4068361"/>
            <a:ext cx="2012149" cy="931748"/>
          </a:xfrm>
          <a:prstGeom prst="rect">
            <a:avLst/>
          </a:prstGeom>
          <a:solidFill>
            <a:schemeClr val="accent1">
              <a:alpha val="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mtClean="0">
                <a:solidFill>
                  <a:schemeClr val="tx1"/>
                </a:solidFill>
              </a:rPr>
              <a:t>クローンの位置｛ファイル，行，列</a:t>
            </a:r>
            <a:r>
              <a:rPr lang="ja-JP" altLang="en-US">
                <a:solidFill>
                  <a:schemeClr val="tx1"/>
                </a:solidFill>
              </a:rPr>
              <a:t>｝</a:t>
            </a:r>
            <a:endParaRPr kumimoji="1" lang="ja-JP" altLang="en-US">
              <a:solidFill>
                <a:schemeClr val="tx1"/>
              </a:solidFill>
            </a:endParaRPr>
          </a:p>
        </p:txBody>
      </p:sp>
      <p:sp>
        <p:nvSpPr>
          <p:cNvPr id="39" name="右矢印 38"/>
          <p:cNvSpPr/>
          <p:nvPr/>
        </p:nvSpPr>
        <p:spPr>
          <a:xfrm>
            <a:off x="7164288" y="2425682"/>
            <a:ext cx="288032" cy="1381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テキスト ボックス 13"/>
          <p:cNvSpPr txBox="1">
            <a:spLocks noChangeArrowheads="1"/>
          </p:cNvSpPr>
          <p:nvPr/>
        </p:nvSpPr>
        <p:spPr bwMode="auto">
          <a:xfrm>
            <a:off x="5078107" y="1766280"/>
            <a:ext cx="648072"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a:t>入力</a:t>
            </a:r>
          </a:p>
        </p:txBody>
      </p:sp>
      <p:sp>
        <p:nvSpPr>
          <p:cNvPr id="41" name="テキスト ボックス 13"/>
          <p:cNvSpPr txBox="1">
            <a:spLocks noChangeArrowheads="1"/>
          </p:cNvSpPr>
          <p:nvPr/>
        </p:nvSpPr>
        <p:spPr bwMode="auto">
          <a:xfrm>
            <a:off x="2924132" y="1766280"/>
            <a:ext cx="648072"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mtClean="0"/>
              <a:t>出力</a:t>
            </a:r>
            <a:endParaRPr lang="ja-JP" altLang="en-US"/>
          </a:p>
        </p:txBody>
      </p:sp>
      <p:sp>
        <p:nvSpPr>
          <p:cNvPr id="42" name="テキスト ボックス 13"/>
          <p:cNvSpPr txBox="1">
            <a:spLocks noChangeArrowheads="1"/>
          </p:cNvSpPr>
          <p:nvPr/>
        </p:nvSpPr>
        <p:spPr bwMode="auto">
          <a:xfrm>
            <a:off x="6854282" y="1766280"/>
            <a:ext cx="648072"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mtClean="0"/>
              <a:t>出力</a:t>
            </a:r>
            <a:endParaRPr lang="ja-JP" altLang="en-US"/>
          </a:p>
        </p:txBody>
      </p:sp>
      <p:sp>
        <p:nvSpPr>
          <p:cNvPr id="44" name="メモ 43"/>
          <p:cNvSpPr/>
          <p:nvPr/>
        </p:nvSpPr>
        <p:spPr>
          <a:xfrm>
            <a:off x="7596336" y="2032451"/>
            <a:ext cx="1071562" cy="1143000"/>
          </a:xfrm>
          <a:prstGeom prst="foldedCorner">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cxnSp>
        <p:nvCxnSpPr>
          <p:cNvPr id="45" name="直線コネクタ 44"/>
          <p:cNvCxnSpPr/>
          <p:nvPr/>
        </p:nvCxnSpPr>
        <p:spPr>
          <a:xfrm>
            <a:off x="7751911" y="2242001"/>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直線コネクタ 45"/>
          <p:cNvCxnSpPr/>
          <p:nvPr/>
        </p:nvCxnSpPr>
        <p:spPr>
          <a:xfrm>
            <a:off x="7751911" y="2318201"/>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直線コネクタ 46"/>
          <p:cNvCxnSpPr/>
          <p:nvPr/>
        </p:nvCxnSpPr>
        <p:spPr>
          <a:xfrm>
            <a:off x="7751911" y="2389639"/>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直線コネクタ 47"/>
          <p:cNvCxnSpPr/>
          <p:nvPr/>
        </p:nvCxnSpPr>
        <p:spPr>
          <a:xfrm>
            <a:off x="7751911" y="2456314"/>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直線コネクタ 48"/>
          <p:cNvCxnSpPr/>
          <p:nvPr/>
        </p:nvCxnSpPr>
        <p:spPr>
          <a:xfrm>
            <a:off x="7751911" y="2532514"/>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直線コネクタ 49"/>
          <p:cNvCxnSpPr/>
          <p:nvPr/>
        </p:nvCxnSpPr>
        <p:spPr>
          <a:xfrm>
            <a:off x="7751911" y="2603951"/>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直線コネクタ 50"/>
          <p:cNvCxnSpPr/>
          <p:nvPr/>
        </p:nvCxnSpPr>
        <p:spPr>
          <a:xfrm>
            <a:off x="7751911" y="2670626"/>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直線コネクタ 51"/>
          <p:cNvCxnSpPr/>
          <p:nvPr/>
        </p:nvCxnSpPr>
        <p:spPr>
          <a:xfrm>
            <a:off x="7751911" y="2746826"/>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直線コネクタ 52"/>
          <p:cNvCxnSpPr/>
          <p:nvPr/>
        </p:nvCxnSpPr>
        <p:spPr>
          <a:xfrm>
            <a:off x="7751911" y="2818264"/>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直線コネクタ 53"/>
          <p:cNvCxnSpPr/>
          <p:nvPr/>
        </p:nvCxnSpPr>
        <p:spPr>
          <a:xfrm>
            <a:off x="7751911" y="2884939"/>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直線コネクタ 54"/>
          <p:cNvCxnSpPr/>
          <p:nvPr/>
        </p:nvCxnSpPr>
        <p:spPr>
          <a:xfrm>
            <a:off x="7751911" y="2961139"/>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6" name="テキスト ボックス 13"/>
          <p:cNvSpPr txBox="1">
            <a:spLocks noChangeArrowheads="1"/>
          </p:cNvSpPr>
          <p:nvPr/>
        </p:nvSpPr>
        <p:spPr bwMode="auto">
          <a:xfrm>
            <a:off x="7020272" y="3286725"/>
            <a:ext cx="1953867" cy="70788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2000" smtClean="0"/>
              <a:t>メソッド呼び出し情報</a:t>
            </a:r>
            <a:endParaRPr lang="ja-JP" altLang="en-US" sz="2000"/>
          </a:p>
        </p:txBody>
      </p:sp>
      <p:sp>
        <p:nvSpPr>
          <p:cNvPr id="57" name="テキスト ボックス 13"/>
          <p:cNvSpPr txBox="1">
            <a:spLocks noChangeArrowheads="1"/>
          </p:cNvSpPr>
          <p:nvPr/>
        </p:nvSpPr>
        <p:spPr bwMode="auto">
          <a:xfrm>
            <a:off x="7020272" y="4154595"/>
            <a:ext cx="1742782"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sz="1200" b="1"/>
          </a:p>
        </p:txBody>
      </p:sp>
      <p:sp>
        <p:nvSpPr>
          <p:cNvPr id="59" name="テキスト ボックス 58"/>
          <p:cNvSpPr txBox="1"/>
          <p:nvPr/>
        </p:nvSpPr>
        <p:spPr>
          <a:xfrm>
            <a:off x="7178318" y="4068361"/>
            <a:ext cx="1760795" cy="646331"/>
          </a:xfrm>
          <a:prstGeom prst="rect">
            <a:avLst/>
          </a:prstGeom>
          <a:noFill/>
        </p:spPr>
        <p:txBody>
          <a:bodyPr wrap="square" rtlCol="0">
            <a:spAutoFit/>
          </a:bodyPr>
          <a:lstStyle/>
          <a:p>
            <a:r>
              <a:rPr kumimoji="1" lang="ja-JP" altLang="en-US" smtClean="0"/>
              <a:t>・ </a:t>
            </a:r>
            <a:r>
              <a:rPr kumimoji="1" lang="ja-JP" altLang="en-US" b="1" smtClean="0"/>
              <a:t>メソッド呼び出しは重要か否か</a:t>
            </a:r>
            <a:endParaRPr kumimoji="1" lang="ja-JP" altLang="en-US" b="1"/>
          </a:p>
        </p:txBody>
      </p:sp>
      <p:sp>
        <p:nvSpPr>
          <p:cNvPr id="60" name="テキスト ボックス 59"/>
          <p:cNvSpPr txBox="1"/>
          <p:nvPr/>
        </p:nvSpPr>
        <p:spPr>
          <a:xfrm>
            <a:off x="7236295" y="4797152"/>
            <a:ext cx="1774529" cy="923330"/>
          </a:xfrm>
          <a:prstGeom prst="rect">
            <a:avLst/>
          </a:prstGeom>
          <a:noFill/>
        </p:spPr>
        <p:txBody>
          <a:bodyPr wrap="square" rtlCol="0">
            <a:spAutoFit/>
          </a:bodyPr>
          <a:lstStyle/>
          <a:p>
            <a:r>
              <a:rPr kumimoji="1" lang="ja-JP" altLang="en-US" smtClean="0"/>
              <a:t>・ </a:t>
            </a:r>
            <a:r>
              <a:rPr kumimoji="1" lang="ja-JP" altLang="en-US" b="1" smtClean="0"/>
              <a:t>クローン間の</a:t>
            </a:r>
            <a:endParaRPr kumimoji="1" lang="en-US" altLang="ja-JP" b="1" smtClean="0"/>
          </a:p>
          <a:p>
            <a:r>
              <a:rPr kumimoji="1" lang="ja-JP" altLang="en-US" b="1" smtClean="0"/>
              <a:t>メソッド呼び出しの変更度合</a:t>
            </a:r>
            <a:endParaRPr kumimoji="1" lang="ja-JP" altLang="en-US" b="1"/>
          </a:p>
        </p:txBody>
      </p:sp>
      <p:sp>
        <p:nvSpPr>
          <p:cNvPr id="61" name="正方形/長方形 60"/>
          <p:cNvSpPr/>
          <p:nvPr/>
        </p:nvSpPr>
        <p:spPr>
          <a:xfrm>
            <a:off x="7198771" y="4006229"/>
            <a:ext cx="1783908" cy="1808911"/>
          </a:xfrm>
          <a:prstGeom prst="rect">
            <a:avLst/>
          </a:prstGeom>
          <a:solidFill>
            <a:schemeClr val="accent1">
              <a:alpha val="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スライド番号プレースホルダー 61"/>
          <p:cNvSpPr>
            <a:spLocks noGrp="1"/>
          </p:cNvSpPr>
          <p:nvPr>
            <p:ph type="sldNum" sz="quarter" idx="11"/>
          </p:nvPr>
        </p:nvSpPr>
        <p:spPr/>
        <p:txBody>
          <a:bodyPr/>
          <a:lstStyle/>
          <a:p>
            <a:fld id="{C5109D6F-1A5C-458E-8B50-1B4585271E2F}" type="slidenum">
              <a:rPr kumimoji="1" lang="ja-JP" altLang="en-US" smtClean="0"/>
              <a:t>13</a:t>
            </a:fld>
            <a:endParaRPr kumimoji="1" lang="ja-JP" altLang="en-US"/>
          </a:p>
        </p:txBody>
      </p:sp>
    </p:spTree>
    <p:extLst>
      <p:ext uri="{BB962C8B-B14F-4D97-AF65-F5344CB8AC3E}">
        <p14:creationId xmlns:p14="http://schemas.microsoft.com/office/powerpoint/2010/main" val="3554702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調査</a:t>
            </a:r>
            <a:r>
              <a:rPr kumimoji="1" lang="ja-JP" altLang="en-US" dirty="0" smtClean="0"/>
              <a:t>対象</a:t>
            </a:r>
            <a:endParaRPr kumimoji="1" lang="ja-JP" altLang="en-US" dirty="0"/>
          </a:p>
        </p:txBody>
      </p:sp>
      <p:sp>
        <p:nvSpPr>
          <p:cNvPr id="3" name="コンテンツ プレースホルダー 2"/>
          <p:cNvSpPr>
            <a:spLocks noGrp="1"/>
          </p:cNvSpPr>
          <p:nvPr>
            <p:ph idx="1"/>
          </p:nvPr>
        </p:nvSpPr>
        <p:spPr/>
        <p:txBody>
          <a:bodyPr/>
          <a:lstStyle/>
          <a:p>
            <a:r>
              <a:rPr kumimoji="1" lang="ja-JP" altLang="en-US" smtClean="0"/>
              <a:t>以下の</a:t>
            </a:r>
            <a:r>
              <a:rPr kumimoji="1" lang="en-US" altLang="ja-JP" smtClean="0"/>
              <a:t>6</a:t>
            </a:r>
            <a:r>
              <a:rPr kumimoji="1" lang="ja-JP" altLang="en-US" err="1" smtClean="0"/>
              <a:t>つの</a:t>
            </a:r>
            <a:r>
              <a:rPr kumimoji="1" lang="en-US" altLang="ja-JP" smtClean="0"/>
              <a:t>Java</a:t>
            </a:r>
            <a:r>
              <a:rPr kumimoji="1" lang="ja-JP" altLang="en-US" smtClean="0"/>
              <a:t>で記述されたオープンソースソフトウェアを対象とする．</a:t>
            </a:r>
            <a:endParaRPr kumimoji="1" lang="ja-JP" altLang="en-US"/>
          </a:p>
        </p:txBody>
      </p:sp>
      <p:graphicFrame>
        <p:nvGraphicFramePr>
          <p:cNvPr id="5" name="表 4"/>
          <p:cNvGraphicFramePr>
            <a:graphicFrameLocks noGrp="1"/>
          </p:cNvGraphicFramePr>
          <p:nvPr>
            <p:extLst>
              <p:ext uri="{D42A27DB-BD31-4B8C-83A1-F6EECF244321}">
                <p14:modId xmlns:p14="http://schemas.microsoft.com/office/powerpoint/2010/main" val="1046528020"/>
              </p:ext>
            </p:extLst>
          </p:nvPr>
        </p:nvGraphicFramePr>
        <p:xfrm>
          <a:off x="1691680" y="2564904"/>
          <a:ext cx="6336704" cy="3600401"/>
        </p:xfrm>
        <a:graphic>
          <a:graphicData uri="http://schemas.openxmlformats.org/drawingml/2006/table">
            <a:tbl>
              <a:tblPr firstRow="1" bandRow="1">
                <a:tableStyleId>{5C22544A-7EE6-4342-B048-85BDC9FD1C3A}</a:tableStyleId>
              </a:tblPr>
              <a:tblGrid>
                <a:gridCol w="1308145"/>
                <a:gridCol w="1500167"/>
                <a:gridCol w="1728192"/>
                <a:gridCol w="1800200"/>
              </a:tblGrid>
              <a:tr h="514343">
                <a:tc>
                  <a:txBody>
                    <a:bodyPr/>
                    <a:lstStyle/>
                    <a:p>
                      <a:r>
                        <a:rPr kumimoji="1" lang="ja-JP" altLang="en-US" smtClean="0">
                          <a:solidFill>
                            <a:schemeClr val="tx1"/>
                          </a:solidFill>
                        </a:rPr>
                        <a:t>ソフトウェア</a:t>
                      </a:r>
                      <a:endParaRPr kumimoji="1" lang="ja-JP" altLang="en-US">
                        <a:solidFill>
                          <a:schemeClr val="tx1"/>
                        </a:solidFill>
                      </a:endParaRPr>
                    </a:p>
                  </a:txBody>
                  <a:tcPr/>
                </a:tc>
                <a:tc>
                  <a:txBody>
                    <a:bodyPr/>
                    <a:lstStyle/>
                    <a:p>
                      <a:r>
                        <a:rPr kumimoji="1" lang="ja-JP" altLang="en-US" smtClean="0">
                          <a:solidFill>
                            <a:schemeClr val="tx1"/>
                          </a:solidFill>
                        </a:rPr>
                        <a:t>バージョン</a:t>
                      </a:r>
                      <a:endParaRPr kumimoji="1" lang="ja-JP" altLang="en-US">
                        <a:solidFill>
                          <a:schemeClr val="tx1"/>
                        </a:solidFill>
                      </a:endParaRPr>
                    </a:p>
                  </a:txBody>
                  <a:tcPr/>
                </a:tc>
                <a:tc>
                  <a:txBody>
                    <a:bodyPr/>
                    <a:lstStyle/>
                    <a:p>
                      <a:r>
                        <a:rPr kumimoji="1" lang="en-US" altLang="ja-JP" smtClean="0">
                          <a:solidFill>
                            <a:schemeClr val="tx1"/>
                          </a:solidFill>
                        </a:rPr>
                        <a:t>Java</a:t>
                      </a:r>
                      <a:r>
                        <a:rPr kumimoji="1" lang="ja-JP" altLang="en-US" smtClean="0">
                          <a:solidFill>
                            <a:schemeClr val="tx1"/>
                          </a:solidFill>
                        </a:rPr>
                        <a:t>ファイル数</a:t>
                      </a:r>
                      <a:endParaRPr kumimoji="1" lang="ja-JP" altLang="en-US">
                        <a:solidFill>
                          <a:schemeClr val="tx1"/>
                        </a:solidFill>
                      </a:endParaRPr>
                    </a:p>
                  </a:txBody>
                  <a:tcPr/>
                </a:tc>
                <a:tc>
                  <a:txBody>
                    <a:bodyPr/>
                    <a:lstStyle/>
                    <a:p>
                      <a:r>
                        <a:rPr kumimoji="1" lang="ja-JP" altLang="en-US" smtClean="0">
                          <a:solidFill>
                            <a:schemeClr val="tx1"/>
                          </a:solidFill>
                        </a:rPr>
                        <a:t>コードクローン数</a:t>
                      </a:r>
                      <a:endParaRPr kumimoji="1" lang="ja-JP" altLang="en-US">
                        <a:solidFill>
                          <a:schemeClr val="tx1"/>
                        </a:solidFill>
                      </a:endParaRPr>
                    </a:p>
                  </a:txBody>
                  <a:tcPr/>
                </a:tc>
              </a:tr>
              <a:tr h="514343">
                <a:tc>
                  <a:txBody>
                    <a:bodyPr/>
                    <a:lstStyle/>
                    <a:p>
                      <a:r>
                        <a:rPr kumimoji="1" lang="en-US" altLang="ja-JP" smtClean="0"/>
                        <a:t>Derby</a:t>
                      </a:r>
                    </a:p>
                  </a:txBody>
                  <a:tcPr/>
                </a:tc>
                <a:tc>
                  <a:txBody>
                    <a:bodyPr/>
                    <a:lstStyle/>
                    <a:p>
                      <a:pPr algn="r"/>
                      <a:r>
                        <a:rPr kumimoji="1" lang="en-US" altLang="ja-JP" smtClean="0"/>
                        <a:t>10.9.1.0</a:t>
                      </a:r>
                    </a:p>
                  </a:txBody>
                  <a:tcPr/>
                </a:tc>
                <a:tc>
                  <a:txBody>
                    <a:bodyPr/>
                    <a:lstStyle/>
                    <a:p>
                      <a:pPr algn="r"/>
                      <a:r>
                        <a:rPr kumimoji="1" lang="en-US" altLang="ja-JP" smtClean="0"/>
                        <a:t>1445</a:t>
                      </a:r>
                      <a:endParaRPr kumimoji="1" lang="ja-JP" altLang="en-US"/>
                    </a:p>
                  </a:txBody>
                  <a:tcPr/>
                </a:tc>
                <a:tc>
                  <a:txBody>
                    <a:bodyPr/>
                    <a:lstStyle/>
                    <a:p>
                      <a:pPr algn="r"/>
                      <a:r>
                        <a:rPr kumimoji="1" lang="en-US" altLang="ja-JP" smtClean="0"/>
                        <a:t>1384</a:t>
                      </a:r>
                    </a:p>
                  </a:txBody>
                  <a:tcPr/>
                </a:tc>
              </a:tr>
              <a:tr h="514343">
                <a:tc>
                  <a:txBody>
                    <a:bodyPr/>
                    <a:lstStyle/>
                    <a:p>
                      <a:r>
                        <a:rPr kumimoji="1" lang="en-US" altLang="ja-JP" smtClean="0"/>
                        <a:t>h2</a:t>
                      </a:r>
                      <a:endParaRPr kumimoji="1" lang="ja-JP" altLang="en-US"/>
                    </a:p>
                  </a:txBody>
                  <a:tcPr/>
                </a:tc>
                <a:tc>
                  <a:txBody>
                    <a:bodyPr/>
                    <a:lstStyle/>
                    <a:p>
                      <a:pPr algn="r"/>
                      <a:r>
                        <a:rPr kumimoji="1" lang="en-US" altLang="ja-JP" smtClean="0"/>
                        <a:t>1.3.168</a:t>
                      </a:r>
                      <a:endParaRPr kumimoji="1" lang="ja-JP" altLang="en-US"/>
                    </a:p>
                  </a:txBody>
                  <a:tcPr/>
                </a:tc>
                <a:tc>
                  <a:txBody>
                    <a:bodyPr/>
                    <a:lstStyle/>
                    <a:p>
                      <a:pPr algn="r"/>
                      <a:r>
                        <a:rPr kumimoji="1" lang="en-US" altLang="ja-JP" smtClean="0"/>
                        <a:t>500</a:t>
                      </a:r>
                      <a:endParaRPr kumimoji="1" lang="ja-JP" altLang="en-US"/>
                    </a:p>
                  </a:txBody>
                  <a:tcPr/>
                </a:tc>
                <a:tc>
                  <a:txBody>
                    <a:bodyPr/>
                    <a:lstStyle/>
                    <a:p>
                      <a:pPr algn="r"/>
                      <a:r>
                        <a:rPr kumimoji="1" lang="en-US" altLang="ja-JP" smtClean="0"/>
                        <a:t>569</a:t>
                      </a:r>
                      <a:endParaRPr kumimoji="1" lang="ja-JP" altLang="en-US"/>
                    </a:p>
                  </a:txBody>
                  <a:tcPr/>
                </a:tc>
              </a:tr>
              <a:tr h="514343">
                <a:tc>
                  <a:txBody>
                    <a:bodyPr/>
                    <a:lstStyle/>
                    <a:p>
                      <a:r>
                        <a:rPr kumimoji="1" lang="en-US" altLang="ja-JP" err="1" smtClean="0"/>
                        <a:t>jtunes</a:t>
                      </a:r>
                      <a:endParaRPr kumimoji="1" lang="ja-JP" altLang="en-US"/>
                    </a:p>
                  </a:txBody>
                  <a:tcPr/>
                </a:tc>
                <a:tc>
                  <a:txBody>
                    <a:bodyPr/>
                    <a:lstStyle/>
                    <a:p>
                      <a:pPr algn="r"/>
                      <a:r>
                        <a:rPr kumimoji="1" lang="en-US" altLang="ja-JP" smtClean="0"/>
                        <a:t>(2009.12.12)</a:t>
                      </a:r>
                      <a:endParaRPr kumimoji="1" lang="ja-JP" altLang="en-US"/>
                    </a:p>
                  </a:txBody>
                  <a:tcPr/>
                </a:tc>
                <a:tc>
                  <a:txBody>
                    <a:bodyPr/>
                    <a:lstStyle/>
                    <a:p>
                      <a:pPr algn="r"/>
                      <a:r>
                        <a:rPr kumimoji="1" lang="en-US" altLang="ja-JP" smtClean="0"/>
                        <a:t>519</a:t>
                      </a:r>
                      <a:endParaRPr kumimoji="1" lang="ja-JP" altLang="en-US"/>
                    </a:p>
                  </a:txBody>
                  <a:tcPr/>
                </a:tc>
                <a:tc>
                  <a:txBody>
                    <a:bodyPr/>
                    <a:lstStyle/>
                    <a:p>
                      <a:pPr algn="r"/>
                      <a:r>
                        <a:rPr kumimoji="1" lang="en-US" altLang="ja-JP" smtClean="0"/>
                        <a:t>675</a:t>
                      </a:r>
                      <a:endParaRPr kumimoji="1" lang="ja-JP" altLang="en-US"/>
                    </a:p>
                  </a:txBody>
                  <a:tcPr/>
                </a:tc>
              </a:tr>
              <a:tr h="514343">
                <a:tc>
                  <a:txBody>
                    <a:bodyPr/>
                    <a:lstStyle/>
                    <a:p>
                      <a:r>
                        <a:rPr kumimoji="1" lang="en-US" altLang="ja-JP" smtClean="0"/>
                        <a:t>Tomcat</a:t>
                      </a:r>
                      <a:endParaRPr kumimoji="1" lang="ja-JP" altLang="en-US"/>
                    </a:p>
                  </a:txBody>
                  <a:tcPr/>
                </a:tc>
                <a:tc>
                  <a:txBody>
                    <a:bodyPr/>
                    <a:lstStyle/>
                    <a:p>
                      <a:pPr algn="r"/>
                      <a:r>
                        <a:rPr kumimoji="1" lang="en-US" altLang="ja-JP" smtClean="0"/>
                        <a:t>7.0.27</a:t>
                      </a:r>
                      <a:endParaRPr kumimoji="1" lang="ja-JP" altLang="en-US"/>
                    </a:p>
                  </a:txBody>
                  <a:tcPr/>
                </a:tc>
                <a:tc>
                  <a:txBody>
                    <a:bodyPr/>
                    <a:lstStyle/>
                    <a:p>
                      <a:pPr algn="r"/>
                      <a:r>
                        <a:rPr kumimoji="1" lang="en-US" altLang="ja-JP" smtClean="0"/>
                        <a:t>1242</a:t>
                      </a:r>
                      <a:endParaRPr kumimoji="1" lang="ja-JP" altLang="en-US"/>
                    </a:p>
                  </a:txBody>
                  <a:tcPr/>
                </a:tc>
                <a:tc>
                  <a:txBody>
                    <a:bodyPr/>
                    <a:lstStyle/>
                    <a:p>
                      <a:pPr algn="r"/>
                      <a:r>
                        <a:rPr kumimoji="1" lang="en-US" altLang="ja-JP" smtClean="0"/>
                        <a:t>1962</a:t>
                      </a:r>
                      <a:endParaRPr kumimoji="1" lang="ja-JP" altLang="en-US"/>
                    </a:p>
                  </a:txBody>
                  <a:tcPr/>
                </a:tc>
              </a:tr>
              <a:tr h="514343">
                <a:tc>
                  <a:txBody>
                    <a:bodyPr/>
                    <a:lstStyle/>
                    <a:p>
                      <a:r>
                        <a:rPr kumimoji="1" lang="en-US" altLang="ja-JP" smtClean="0"/>
                        <a:t>XXL</a:t>
                      </a:r>
                      <a:endParaRPr kumimoji="1" lang="ja-JP" altLang="en-US"/>
                    </a:p>
                  </a:txBody>
                  <a:tcPr/>
                </a:tc>
                <a:tc>
                  <a:txBody>
                    <a:bodyPr/>
                    <a:lstStyle/>
                    <a:p>
                      <a:pPr algn="r"/>
                      <a:r>
                        <a:rPr kumimoji="1" lang="en-US" altLang="ja-JP" smtClean="0"/>
                        <a:t>1.0</a:t>
                      </a:r>
                      <a:endParaRPr kumimoji="1" lang="ja-JP" altLang="en-US"/>
                    </a:p>
                  </a:txBody>
                  <a:tcPr/>
                </a:tc>
                <a:tc>
                  <a:txBody>
                    <a:bodyPr/>
                    <a:lstStyle/>
                    <a:p>
                      <a:pPr algn="r"/>
                      <a:r>
                        <a:rPr kumimoji="1" lang="en-US" altLang="ja-JP" smtClean="0"/>
                        <a:t>633</a:t>
                      </a:r>
                      <a:endParaRPr kumimoji="1" lang="ja-JP" altLang="en-US"/>
                    </a:p>
                  </a:txBody>
                  <a:tcPr/>
                </a:tc>
                <a:tc>
                  <a:txBody>
                    <a:bodyPr/>
                    <a:lstStyle/>
                    <a:p>
                      <a:pPr algn="r"/>
                      <a:r>
                        <a:rPr kumimoji="1" lang="en-US" altLang="ja-JP" smtClean="0"/>
                        <a:t>509</a:t>
                      </a:r>
                      <a:endParaRPr kumimoji="1" lang="ja-JP" altLang="en-US"/>
                    </a:p>
                  </a:txBody>
                  <a:tcPr/>
                </a:tc>
              </a:tr>
              <a:tr h="514343">
                <a:tc>
                  <a:txBody>
                    <a:bodyPr/>
                    <a:lstStyle/>
                    <a:p>
                      <a:r>
                        <a:rPr kumimoji="1" lang="en-US" altLang="ja-JP" err="1" smtClean="0"/>
                        <a:t>zk</a:t>
                      </a:r>
                      <a:endParaRPr kumimoji="1" lang="ja-JP" altLang="en-US"/>
                    </a:p>
                  </a:txBody>
                  <a:tcPr/>
                </a:tc>
                <a:tc>
                  <a:txBody>
                    <a:bodyPr/>
                    <a:lstStyle/>
                    <a:p>
                      <a:pPr algn="r"/>
                      <a:r>
                        <a:rPr kumimoji="1" lang="en-US" altLang="ja-JP" smtClean="0"/>
                        <a:t>6.5.0</a:t>
                      </a:r>
                      <a:endParaRPr kumimoji="1" lang="ja-JP" altLang="en-US"/>
                    </a:p>
                  </a:txBody>
                  <a:tcPr/>
                </a:tc>
                <a:tc>
                  <a:txBody>
                    <a:bodyPr/>
                    <a:lstStyle/>
                    <a:p>
                      <a:pPr algn="r"/>
                      <a:r>
                        <a:rPr kumimoji="1" lang="en-US" altLang="ja-JP" smtClean="0"/>
                        <a:t>406</a:t>
                      </a:r>
                      <a:endParaRPr kumimoji="1" lang="ja-JP" altLang="en-US"/>
                    </a:p>
                  </a:txBody>
                  <a:tcPr/>
                </a:tc>
                <a:tc>
                  <a:txBody>
                    <a:bodyPr/>
                    <a:lstStyle/>
                    <a:p>
                      <a:pPr algn="r"/>
                      <a:r>
                        <a:rPr kumimoji="1" lang="en-US" altLang="ja-JP" smtClean="0"/>
                        <a:t>229</a:t>
                      </a:r>
                      <a:endParaRPr kumimoji="1" lang="ja-JP" altLang="en-US"/>
                    </a:p>
                  </a:txBody>
                  <a:tcPr/>
                </a:tc>
              </a:tr>
            </a:tbl>
          </a:graphicData>
        </a:graphic>
      </p:graphicFrame>
      <p:sp>
        <p:nvSpPr>
          <p:cNvPr id="6" name="スライド番号プレースホルダー 5"/>
          <p:cNvSpPr>
            <a:spLocks noGrp="1"/>
          </p:cNvSpPr>
          <p:nvPr>
            <p:ph type="sldNum" sz="quarter" idx="11"/>
          </p:nvPr>
        </p:nvSpPr>
        <p:spPr/>
        <p:txBody>
          <a:bodyPr/>
          <a:lstStyle/>
          <a:p>
            <a:fld id="{C5109D6F-1A5C-458E-8B50-1B4585271E2F}" type="slidenum">
              <a:rPr kumimoji="1" lang="ja-JP" altLang="en-US" smtClean="0"/>
              <a:t>14</a:t>
            </a:fld>
            <a:endParaRPr kumimoji="1" lang="ja-JP" altLang="en-US"/>
          </a:p>
        </p:txBody>
      </p:sp>
    </p:spTree>
    <p:extLst>
      <p:ext uri="{BB962C8B-B14F-4D97-AF65-F5344CB8AC3E}">
        <p14:creationId xmlns:p14="http://schemas.microsoft.com/office/powerpoint/2010/main" val="23310425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調査結果（１）</a:t>
            </a:r>
            <a:endParaRPr kumimoji="1" lang="ja-JP" altLang="en-US"/>
          </a:p>
        </p:txBody>
      </p:sp>
      <p:sp>
        <p:nvSpPr>
          <p:cNvPr id="3" name="コンテンツ プレースホルダー 2"/>
          <p:cNvSpPr>
            <a:spLocks noGrp="1"/>
          </p:cNvSpPr>
          <p:nvPr>
            <p:ph idx="1"/>
          </p:nvPr>
        </p:nvSpPr>
        <p:spPr>
          <a:xfrm>
            <a:off x="457200" y="1268760"/>
            <a:ext cx="8229600" cy="4968528"/>
          </a:xfrm>
        </p:spPr>
        <p:txBody>
          <a:bodyPr/>
          <a:lstStyle/>
          <a:p>
            <a:r>
              <a:rPr lang="en-US" altLang="ja-JP" sz="2200" b="1" dirty="0" smtClean="0"/>
              <a:t>RQ1</a:t>
            </a:r>
            <a:r>
              <a:rPr lang="ja-JP" altLang="en-US" sz="2200" b="1" dirty="0" err="1" smtClean="0"/>
              <a:t>．</a:t>
            </a:r>
            <a:r>
              <a:rPr lang="ja-JP" altLang="en-US" sz="2200" b="1" dirty="0" smtClean="0"/>
              <a:t>コード間で処理の内容が変わっていないクローンはどの程度存在するのか</a:t>
            </a:r>
            <a:r>
              <a:rPr lang="en-US" altLang="ja-JP" sz="2200" b="1" dirty="0" smtClean="0"/>
              <a:t>.</a:t>
            </a:r>
          </a:p>
          <a:p>
            <a:pPr lvl="1"/>
            <a:r>
              <a:rPr lang="ja-JP" altLang="en-US" sz="2000" dirty="0" smtClean="0"/>
              <a:t>「重要なメソッド呼び出し」の変更度合を計算する．</a:t>
            </a:r>
            <a:endParaRPr lang="en-US" altLang="ja-JP" sz="2000" dirty="0" smtClean="0"/>
          </a:p>
          <a:p>
            <a:r>
              <a:rPr lang="en-US" altLang="ja-JP" sz="2400" b="1" dirty="0" smtClean="0"/>
              <a:t>87%</a:t>
            </a:r>
            <a:r>
              <a:rPr lang="ja-JP" altLang="en-US" sz="2400" b="1" dirty="0" smtClean="0"/>
              <a:t>のコードクローンで</a:t>
            </a:r>
            <a:r>
              <a:rPr lang="ja-JP" altLang="en-US" sz="2400" dirty="0" smtClean="0"/>
              <a:t>「重要なメソッド呼び出し」の</a:t>
            </a:r>
            <a:r>
              <a:rPr lang="ja-JP" altLang="en-US" sz="2400" b="1" dirty="0" smtClean="0"/>
              <a:t>変更度合は</a:t>
            </a:r>
            <a:r>
              <a:rPr lang="en-US" altLang="ja-JP" sz="2400" b="1" dirty="0" smtClean="0"/>
              <a:t>0</a:t>
            </a:r>
            <a:r>
              <a:rPr lang="ja-JP" altLang="en-US" sz="2400" b="1" dirty="0" smtClean="0"/>
              <a:t>であった．</a:t>
            </a:r>
            <a:endParaRPr lang="en-US" altLang="ja-JP" sz="2400" b="1" dirty="0" smtClean="0"/>
          </a:p>
        </p:txBody>
      </p:sp>
      <p:graphicFrame>
        <p:nvGraphicFramePr>
          <p:cNvPr id="4" name="表 3"/>
          <p:cNvGraphicFramePr>
            <a:graphicFrameLocks noGrp="1"/>
          </p:cNvGraphicFramePr>
          <p:nvPr>
            <p:extLst>
              <p:ext uri="{D42A27DB-BD31-4B8C-83A1-F6EECF244321}">
                <p14:modId xmlns:p14="http://schemas.microsoft.com/office/powerpoint/2010/main" val="617557053"/>
              </p:ext>
            </p:extLst>
          </p:nvPr>
        </p:nvGraphicFramePr>
        <p:xfrm>
          <a:off x="1403648" y="3140968"/>
          <a:ext cx="6552728" cy="3186390"/>
        </p:xfrm>
        <a:graphic>
          <a:graphicData uri="http://schemas.openxmlformats.org/drawingml/2006/table">
            <a:tbl>
              <a:tblPr firstRow="1" bandRow="1">
                <a:tableStyleId>{5C22544A-7EE6-4342-B048-85BDC9FD1C3A}</a:tableStyleId>
              </a:tblPr>
              <a:tblGrid>
                <a:gridCol w="1368152"/>
                <a:gridCol w="1728192"/>
                <a:gridCol w="2160240"/>
                <a:gridCol w="1296144"/>
              </a:tblGrid>
              <a:tr h="579120">
                <a:tc>
                  <a:txBody>
                    <a:bodyPr/>
                    <a:lstStyle/>
                    <a:p>
                      <a:r>
                        <a:rPr kumimoji="1" lang="ja-JP" altLang="en-US" sz="1600" smtClean="0">
                          <a:solidFill>
                            <a:schemeClr val="tx1"/>
                          </a:solidFill>
                        </a:rPr>
                        <a:t>ソフトウェア</a:t>
                      </a:r>
                      <a:endParaRPr kumimoji="1" lang="ja-JP" altLang="en-US" sz="1600">
                        <a:solidFill>
                          <a:schemeClr val="tx1"/>
                        </a:solidFill>
                      </a:endParaRPr>
                    </a:p>
                  </a:txBody>
                  <a:tcPr/>
                </a:tc>
                <a:tc>
                  <a:txBody>
                    <a:bodyPr/>
                    <a:lstStyle/>
                    <a:p>
                      <a:r>
                        <a:rPr kumimoji="1" lang="ja-JP" altLang="en-US" sz="1600" smtClean="0">
                          <a:solidFill>
                            <a:schemeClr val="tx1"/>
                          </a:solidFill>
                        </a:rPr>
                        <a:t>変更度合が</a:t>
                      </a:r>
                      <a:r>
                        <a:rPr kumimoji="1" lang="en-US" altLang="ja-JP" sz="1600" smtClean="0">
                          <a:solidFill>
                            <a:schemeClr val="tx1"/>
                          </a:solidFill>
                        </a:rPr>
                        <a:t>0</a:t>
                      </a:r>
                      <a:r>
                        <a:rPr kumimoji="1" lang="ja-JP" altLang="en-US" sz="1600" smtClean="0">
                          <a:solidFill>
                            <a:schemeClr val="tx1"/>
                          </a:solidFill>
                        </a:rPr>
                        <a:t>の</a:t>
                      </a:r>
                      <a:endParaRPr kumimoji="1" lang="en-US" altLang="ja-JP" sz="1600" smtClean="0">
                        <a:solidFill>
                          <a:schemeClr val="tx1"/>
                        </a:solidFill>
                      </a:endParaRPr>
                    </a:p>
                    <a:p>
                      <a:r>
                        <a:rPr kumimoji="1" lang="ja-JP" altLang="en-US" sz="1600" smtClean="0">
                          <a:solidFill>
                            <a:schemeClr val="tx1"/>
                          </a:solidFill>
                        </a:rPr>
                        <a:t>コードクローン</a:t>
                      </a:r>
                      <a:endParaRPr kumimoji="1" lang="ja-JP" altLang="en-US" sz="1600">
                        <a:solidFill>
                          <a:schemeClr val="tx1"/>
                        </a:solidFill>
                      </a:endParaRPr>
                    </a:p>
                  </a:txBody>
                  <a:tcPr/>
                </a:tc>
                <a:tc>
                  <a:txBody>
                    <a:bodyPr/>
                    <a:lstStyle/>
                    <a:p>
                      <a:r>
                        <a:rPr kumimoji="1" lang="ja-JP" altLang="en-US" sz="1600" smtClean="0">
                          <a:solidFill>
                            <a:schemeClr val="tx1"/>
                          </a:solidFill>
                        </a:rPr>
                        <a:t>総コードクローン数</a:t>
                      </a:r>
                      <a:endParaRPr kumimoji="1" lang="ja-JP" altLang="en-US" sz="1600">
                        <a:solidFill>
                          <a:schemeClr val="tx1"/>
                        </a:solidFill>
                      </a:endParaRPr>
                    </a:p>
                  </a:txBody>
                  <a:tcPr/>
                </a:tc>
                <a:tc>
                  <a:txBody>
                    <a:bodyPr/>
                    <a:lstStyle/>
                    <a:p>
                      <a:r>
                        <a:rPr kumimoji="1" lang="ja-JP" altLang="en-US" sz="1600" smtClean="0">
                          <a:solidFill>
                            <a:schemeClr val="tx1"/>
                          </a:solidFill>
                        </a:rPr>
                        <a:t>割合</a:t>
                      </a:r>
                      <a:endParaRPr kumimoji="1" lang="ja-JP" altLang="en-US" sz="1600">
                        <a:solidFill>
                          <a:schemeClr val="tx1"/>
                        </a:solidFill>
                      </a:endParaRPr>
                    </a:p>
                  </a:txBody>
                  <a:tcPr/>
                </a:tc>
              </a:tr>
              <a:tr h="378665">
                <a:tc>
                  <a:txBody>
                    <a:bodyPr/>
                    <a:lstStyle/>
                    <a:p>
                      <a:r>
                        <a:rPr kumimoji="1" lang="en-US" altLang="ja-JP" sz="1600" smtClean="0"/>
                        <a:t>Derby</a:t>
                      </a:r>
                      <a:endParaRPr kumimoji="1" lang="ja-JP" altLang="en-US" sz="1600"/>
                    </a:p>
                  </a:txBody>
                  <a:tcPr/>
                </a:tc>
                <a:tc>
                  <a:txBody>
                    <a:bodyPr/>
                    <a:lstStyle/>
                    <a:p>
                      <a:pPr algn="r"/>
                      <a:r>
                        <a:rPr kumimoji="1" lang="en-US" altLang="ja-JP" sz="1600" smtClean="0"/>
                        <a:t>1308</a:t>
                      </a:r>
                      <a:endParaRPr kumimoji="1" lang="ja-JP" altLang="en-US" sz="1600"/>
                    </a:p>
                  </a:txBody>
                  <a:tcPr/>
                </a:tc>
                <a:tc>
                  <a:txBody>
                    <a:bodyPr/>
                    <a:lstStyle/>
                    <a:p>
                      <a:pPr algn="r"/>
                      <a:r>
                        <a:rPr kumimoji="1" lang="en-US" altLang="ja-JP" sz="1600" smtClean="0"/>
                        <a:t>1384</a:t>
                      </a:r>
                      <a:endParaRPr kumimoji="1" lang="ja-JP" altLang="en-US" sz="1600"/>
                    </a:p>
                  </a:txBody>
                  <a:tcPr/>
                </a:tc>
                <a:tc>
                  <a:txBody>
                    <a:bodyPr/>
                    <a:lstStyle/>
                    <a:p>
                      <a:pPr algn="r"/>
                      <a:r>
                        <a:rPr kumimoji="1" lang="en-US" altLang="ja-JP" sz="1600" smtClean="0"/>
                        <a:t>94.5%</a:t>
                      </a:r>
                      <a:endParaRPr kumimoji="1" lang="ja-JP" altLang="en-US" sz="1600"/>
                    </a:p>
                  </a:txBody>
                  <a:tcPr/>
                </a:tc>
              </a:tr>
              <a:tr h="378665">
                <a:tc>
                  <a:txBody>
                    <a:bodyPr/>
                    <a:lstStyle/>
                    <a:p>
                      <a:r>
                        <a:rPr kumimoji="1" lang="en-US" altLang="ja-JP" sz="1600" smtClean="0"/>
                        <a:t>h2</a:t>
                      </a:r>
                      <a:endParaRPr kumimoji="1" lang="ja-JP" altLang="en-US" sz="1600"/>
                    </a:p>
                  </a:txBody>
                  <a:tcPr/>
                </a:tc>
                <a:tc>
                  <a:txBody>
                    <a:bodyPr/>
                    <a:lstStyle/>
                    <a:p>
                      <a:pPr algn="r"/>
                      <a:r>
                        <a:rPr kumimoji="1" lang="en-US" altLang="ja-JP" sz="1600" smtClean="0"/>
                        <a:t>452</a:t>
                      </a:r>
                      <a:endParaRPr kumimoji="1" lang="ja-JP" altLang="en-US" sz="1600"/>
                    </a:p>
                  </a:txBody>
                  <a:tcPr/>
                </a:tc>
                <a:tc>
                  <a:txBody>
                    <a:bodyPr/>
                    <a:lstStyle/>
                    <a:p>
                      <a:pPr algn="r"/>
                      <a:r>
                        <a:rPr kumimoji="1" lang="en-US" altLang="ja-JP" sz="1600" smtClean="0"/>
                        <a:t>570</a:t>
                      </a:r>
                      <a:endParaRPr kumimoji="1" lang="ja-JP" altLang="en-US" sz="1600"/>
                    </a:p>
                  </a:txBody>
                  <a:tcPr/>
                </a:tc>
                <a:tc>
                  <a:txBody>
                    <a:bodyPr/>
                    <a:lstStyle/>
                    <a:p>
                      <a:pPr algn="r"/>
                      <a:r>
                        <a:rPr kumimoji="1" lang="en-US" altLang="ja-JP" sz="1600" smtClean="0"/>
                        <a:t>79.3%</a:t>
                      </a:r>
                      <a:endParaRPr kumimoji="1" lang="ja-JP" altLang="en-US" sz="1600"/>
                    </a:p>
                  </a:txBody>
                  <a:tcPr/>
                </a:tc>
              </a:tr>
              <a:tr h="378665">
                <a:tc>
                  <a:txBody>
                    <a:bodyPr/>
                    <a:lstStyle/>
                    <a:p>
                      <a:r>
                        <a:rPr kumimoji="1" lang="en-US" altLang="ja-JP" sz="1600" err="1" smtClean="0"/>
                        <a:t>jtunes</a:t>
                      </a:r>
                      <a:endParaRPr kumimoji="1" lang="ja-JP" altLang="en-US" sz="1600"/>
                    </a:p>
                  </a:txBody>
                  <a:tcPr/>
                </a:tc>
                <a:tc>
                  <a:txBody>
                    <a:bodyPr/>
                    <a:lstStyle/>
                    <a:p>
                      <a:pPr algn="r"/>
                      <a:r>
                        <a:rPr kumimoji="1" lang="en-US" altLang="ja-JP" sz="1600" smtClean="0"/>
                        <a:t>599</a:t>
                      </a:r>
                      <a:endParaRPr kumimoji="1" lang="ja-JP" altLang="en-US" sz="1600"/>
                    </a:p>
                  </a:txBody>
                  <a:tcPr/>
                </a:tc>
                <a:tc>
                  <a:txBody>
                    <a:bodyPr/>
                    <a:lstStyle/>
                    <a:p>
                      <a:pPr algn="r"/>
                      <a:r>
                        <a:rPr kumimoji="1" lang="en-US" altLang="ja-JP" sz="1600" smtClean="0"/>
                        <a:t>675</a:t>
                      </a:r>
                      <a:endParaRPr kumimoji="1" lang="ja-JP" altLang="en-US" sz="1600"/>
                    </a:p>
                  </a:txBody>
                  <a:tcPr/>
                </a:tc>
                <a:tc>
                  <a:txBody>
                    <a:bodyPr/>
                    <a:lstStyle/>
                    <a:p>
                      <a:pPr algn="r"/>
                      <a:r>
                        <a:rPr kumimoji="1" lang="en-US" altLang="ja-JP" sz="1600" smtClean="0"/>
                        <a:t>88.7%</a:t>
                      </a:r>
                      <a:endParaRPr kumimoji="1" lang="ja-JP" altLang="en-US" sz="1600"/>
                    </a:p>
                  </a:txBody>
                  <a:tcPr/>
                </a:tc>
              </a:tr>
              <a:tr h="378665">
                <a:tc>
                  <a:txBody>
                    <a:bodyPr/>
                    <a:lstStyle/>
                    <a:p>
                      <a:r>
                        <a:rPr kumimoji="1" lang="en-US" altLang="ja-JP" sz="1600" smtClean="0"/>
                        <a:t>Tomcat</a:t>
                      </a:r>
                      <a:endParaRPr kumimoji="1" lang="ja-JP" altLang="en-US" sz="1600"/>
                    </a:p>
                  </a:txBody>
                  <a:tcPr/>
                </a:tc>
                <a:tc>
                  <a:txBody>
                    <a:bodyPr/>
                    <a:lstStyle/>
                    <a:p>
                      <a:pPr algn="r"/>
                      <a:r>
                        <a:rPr kumimoji="1" lang="en-US" altLang="ja-JP" sz="1600" smtClean="0"/>
                        <a:t>1661</a:t>
                      </a:r>
                      <a:endParaRPr kumimoji="1" lang="ja-JP" altLang="en-US" sz="1600"/>
                    </a:p>
                  </a:txBody>
                  <a:tcPr/>
                </a:tc>
                <a:tc>
                  <a:txBody>
                    <a:bodyPr/>
                    <a:lstStyle/>
                    <a:p>
                      <a:pPr algn="r"/>
                      <a:r>
                        <a:rPr kumimoji="1" lang="en-US" altLang="ja-JP" sz="1600" smtClean="0"/>
                        <a:t>1962</a:t>
                      </a:r>
                      <a:endParaRPr kumimoji="1" lang="ja-JP" altLang="en-US" sz="1600"/>
                    </a:p>
                  </a:txBody>
                  <a:tcPr/>
                </a:tc>
                <a:tc>
                  <a:txBody>
                    <a:bodyPr/>
                    <a:lstStyle/>
                    <a:p>
                      <a:pPr algn="r"/>
                      <a:r>
                        <a:rPr kumimoji="1" lang="en-US" altLang="ja-JP" sz="1600" smtClean="0"/>
                        <a:t>84.7%</a:t>
                      </a:r>
                      <a:endParaRPr kumimoji="1" lang="ja-JP" altLang="en-US" sz="1600"/>
                    </a:p>
                  </a:txBody>
                  <a:tcPr/>
                </a:tc>
              </a:tr>
              <a:tr h="378665">
                <a:tc>
                  <a:txBody>
                    <a:bodyPr/>
                    <a:lstStyle/>
                    <a:p>
                      <a:r>
                        <a:rPr kumimoji="1" lang="en-US" altLang="ja-JP" sz="1600" smtClean="0"/>
                        <a:t>XXL</a:t>
                      </a:r>
                      <a:endParaRPr kumimoji="1" lang="ja-JP" altLang="en-US" sz="1600"/>
                    </a:p>
                  </a:txBody>
                  <a:tcPr/>
                </a:tc>
                <a:tc>
                  <a:txBody>
                    <a:bodyPr/>
                    <a:lstStyle/>
                    <a:p>
                      <a:pPr algn="r"/>
                      <a:r>
                        <a:rPr kumimoji="1" lang="en-US" altLang="ja-JP" sz="1600" smtClean="0"/>
                        <a:t>423</a:t>
                      </a:r>
                      <a:endParaRPr kumimoji="1" lang="ja-JP" altLang="en-US" sz="1600"/>
                    </a:p>
                  </a:txBody>
                  <a:tcPr/>
                </a:tc>
                <a:tc>
                  <a:txBody>
                    <a:bodyPr/>
                    <a:lstStyle/>
                    <a:p>
                      <a:pPr algn="r"/>
                      <a:r>
                        <a:rPr kumimoji="1" lang="en-US" altLang="ja-JP" sz="1600" smtClean="0"/>
                        <a:t>510</a:t>
                      </a:r>
                      <a:endParaRPr kumimoji="1" lang="ja-JP" altLang="en-US" sz="1600"/>
                    </a:p>
                  </a:txBody>
                  <a:tcPr/>
                </a:tc>
                <a:tc>
                  <a:txBody>
                    <a:bodyPr/>
                    <a:lstStyle/>
                    <a:p>
                      <a:pPr algn="r"/>
                      <a:r>
                        <a:rPr kumimoji="1" lang="en-US" altLang="ja-JP" sz="1600" smtClean="0"/>
                        <a:t>82.9%</a:t>
                      </a:r>
                      <a:endParaRPr kumimoji="1" lang="ja-JP" altLang="en-US" sz="1600"/>
                    </a:p>
                  </a:txBody>
                  <a:tcPr/>
                </a:tc>
              </a:tr>
              <a:tr h="378665">
                <a:tc>
                  <a:txBody>
                    <a:bodyPr/>
                    <a:lstStyle/>
                    <a:p>
                      <a:r>
                        <a:rPr kumimoji="1" lang="en-US" altLang="ja-JP" sz="1600" err="1" smtClean="0"/>
                        <a:t>zk</a:t>
                      </a:r>
                      <a:endParaRPr kumimoji="1" lang="ja-JP" altLang="en-US" sz="1600"/>
                    </a:p>
                  </a:txBody>
                  <a:tcPr/>
                </a:tc>
                <a:tc>
                  <a:txBody>
                    <a:bodyPr/>
                    <a:lstStyle/>
                    <a:p>
                      <a:pPr algn="r"/>
                      <a:r>
                        <a:rPr kumimoji="1" lang="en-US" altLang="ja-JP" sz="1600" smtClean="0"/>
                        <a:t>196</a:t>
                      </a:r>
                      <a:endParaRPr kumimoji="1" lang="ja-JP" altLang="en-US" sz="1600"/>
                    </a:p>
                  </a:txBody>
                  <a:tcPr/>
                </a:tc>
                <a:tc>
                  <a:txBody>
                    <a:bodyPr/>
                    <a:lstStyle/>
                    <a:p>
                      <a:pPr algn="r"/>
                      <a:r>
                        <a:rPr kumimoji="1" lang="en-US" altLang="ja-JP" sz="1600" smtClean="0"/>
                        <a:t>229</a:t>
                      </a:r>
                      <a:endParaRPr kumimoji="1" lang="ja-JP" altLang="en-US" sz="1600"/>
                    </a:p>
                  </a:txBody>
                  <a:tcPr/>
                </a:tc>
                <a:tc>
                  <a:txBody>
                    <a:bodyPr/>
                    <a:lstStyle/>
                    <a:p>
                      <a:pPr algn="r"/>
                      <a:r>
                        <a:rPr kumimoji="1" lang="en-US" altLang="ja-JP" sz="1600" smtClean="0"/>
                        <a:t>85.6%</a:t>
                      </a:r>
                      <a:endParaRPr kumimoji="1" lang="ja-JP" altLang="en-US" sz="1600"/>
                    </a:p>
                  </a:txBody>
                  <a:tcPr/>
                </a:tc>
              </a:tr>
              <a:tr h="0">
                <a:tc>
                  <a:txBody>
                    <a:bodyPr/>
                    <a:lstStyle/>
                    <a:p>
                      <a:r>
                        <a:rPr kumimoji="1" lang="ja-JP" altLang="en-US" sz="1600" smtClean="0"/>
                        <a:t>合計</a:t>
                      </a:r>
                      <a:endParaRPr kumimoji="1" lang="ja-JP" altLang="en-US" sz="1600"/>
                    </a:p>
                  </a:txBody>
                  <a:tcPr/>
                </a:tc>
                <a:tc>
                  <a:txBody>
                    <a:bodyPr/>
                    <a:lstStyle/>
                    <a:p>
                      <a:pPr algn="r"/>
                      <a:r>
                        <a:rPr kumimoji="1" lang="en-US" altLang="ja-JP" sz="1600" smtClean="0"/>
                        <a:t>4639</a:t>
                      </a:r>
                      <a:endParaRPr kumimoji="1" lang="ja-JP" altLang="en-US" sz="1600"/>
                    </a:p>
                  </a:txBody>
                  <a:tcPr/>
                </a:tc>
                <a:tc>
                  <a:txBody>
                    <a:bodyPr/>
                    <a:lstStyle/>
                    <a:p>
                      <a:pPr algn="r"/>
                      <a:r>
                        <a:rPr kumimoji="1" lang="en-US" altLang="ja-JP" sz="1600" smtClean="0"/>
                        <a:t>5330</a:t>
                      </a:r>
                      <a:endParaRPr kumimoji="1" lang="ja-JP" altLang="en-US" sz="1600"/>
                    </a:p>
                  </a:txBody>
                  <a:tcPr/>
                </a:tc>
                <a:tc>
                  <a:txBody>
                    <a:bodyPr/>
                    <a:lstStyle/>
                    <a:p>
                      <a:pPr algn="r"/>
                      <a:r>
                        <a:rPr kumimoji="1" lang="en-US" altLang="ja-JP" sz="1600" smtClean="0"/>
                        <a:t>87.0%</a:t>
                      </a:r>
                      <a:endParaRPr kumimoji="1" lang="ja-JP" altLang="en-US" sz="1600"/>
                    </a:p>
                  </a:txBody>
                  <a:tcPr/>
                </a:tc>
              </a:tr>
            </a:tbl>
          </a:graphicData>
        </a:graphic>
      </p:graphicFrame>
      <p:sp>
        <p:nvSpPr>
          <p:cNvPr id="5" name="スライド番号プレースホルダー 4"/>
          <p:cNvSpPr>
            <a:spLocks noGrp="1"/>
          </p:cNvSpPr>
          <p:nvPr>
            <p:ph type="sldNum" sz="quarter" idx="11"/>
          </p:nvPr>
        </p:nvSpPr>
        <p:spPr/>
        <p:txBody>
          <a:bodyPr/>
          <a:lstStyle/>
          <a:p>
            <a:fld id="{C5109D6F-1A5C-458E-8B50-1B4585271E2F}" type="slidenum">
              <a:rPr kumimoji="1" lang="ja-JP" altLang="en-US" smtClean="0"/>
              <a:t>15</a:t>
            </a:fld>
            <a:endParaRPr kumimoji="1" lang="ja-JP" altLang="en-US"/>
          </a:p>
        </p:txBody>
      </p:sp>
    </p:spTree>
    <p:extLst>
      <p:ext uri="{BB962C8B-B14F-4D97-AF65-F5344CB8AC3E}">
        <p14:creationId xmlns:p14="http://schemas.microsoft.com/office/powerpoint/2010/main" val="14658401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調査結果（２）</a:t>
            </a:r>
            <a:endParaRPr kumimoji="1" lang="ja-JP" altLang="en-US"/>
          </a:p>
        </p:txBody>
      </p:sp>
      <p:sp>
        <p:nvSpPr>
          <p:cNvPr id="3" name="コンテンツ プレースホルダー 2"/>
          <p:cNvSpPr>
            <a:spLocks noGrp="1"/>
          </p:cNvSpPr>
          <p:nvPr>
            <p:ph idx="1"/>
          </p:nvPr>
        </p:nvSpPr>
        <p:spPr>
          <a:xfrm>
            <a:off x="467544" y="1340768"/>
            <a:ext cx="8229600" cy="4824413"/>
          </a:xfrm>
        </p:spPr>
        <p:txBody>
          <a:bodyPr/>
          <a:lstStyle/>
          <a:p>
            <a:r>
              <a:rPr lang="en-US" altLang="ja-JP" sz="2400" b="1" dirty="0"/>
              <a:t>RQ2.</a:t>
            </a:r>
            <a:r>
              <a:rPr lang="ja-JP" altLang="en-US" sz="2400" b="1" dirty="0" smtClean="0"/>
              <a:t> 主要な処理は他の処理より変更されにくいか．</a:t>
            </a:r>
            <a:endParaRPr lang="en-US" altLang="ja-JP" sz="2400" b="1" dirty="0" smtClean="0"/>
          </a:p>
          <a:p>
            <a:pPr lvl="1"/>
            <a:r>
              <a:rPr lang="ja-JP" altLang="en-US" sz="2000" dirty="0"/>
              <a:t>「重要なメソッド呼び出し」の変更度合と「重要でないメソッド呼び出し」の変更度合を比較する．</a:t>
            </a:r>
            <a:endParaRPr lang="en-US" altLang="ja-JP" sz="2000" dirty="0"/>
          </a:p>
          <a:p>
            <a:r>
              <a:rPr kumimoji="1" lang="en-US" altLang="ja-JP" sz="2600" b="1" dirty="0" smtClean="0"/>
              <a:t>6</a:t>
            </a:r>
            <a:r>
              <a:rPr kumimoji="1" lang="ja-JP" altLang="en-US" sz="2600" b="1" dirty="0" err="1" smtClean="0"/>
              <a:t>つの</a:t>
            </a:r>
            <a:r>
              <a:rPr kumimoji="1" lang="ja-JP" altLang="en-US" sz="2600" b="1" dirty="0" smtClean="0"/>
              <a:t>ソフトウェア</a:t>
            </a:r>
            <a:r>
              <a:rPr lang="ja-JP" altLang="en-US" sz="2600" b="1" dirty="0" smtClean="0"/>
              <a:t>全てで「重要なメソッド呼び出し」の変更度合の方が低く，統計的に有意な差があった．</a:t>
            </a:r>
            <a:endParaRPr lang="en-US" altLang="ja-JP" sz="2600" b="1" dirty="0" smtClean="0"/>
          </a:p>
          <a:p>
            <a:pPr lvl="1"/>
            <a:endParaRPr kumimoji="1" lang="ja-JP" altLang="en-US" sz="2400" b="1" dirty="0"/>
          </a:p>
        </p:txBody>
      </p:sp>
      <p:graphicFrame>
        <p:nvGraphicFramePr>
          <p:cNvPr id="4" name="表 3"/>
          <p:cNvGraphicFramePr>
            <a:graphicFrameLocks noGrp="1"/>
          </p:cNvGraphicFramePr>
          <p:nvPr>
            <p:extLst>
              <p:ext uri="{D42A27DB-BD31-4B8C-83A1-F6EECF244321}">
                <p14:modId xmlns:p14="http://schemas.microsoft.com/office/powerpoint/2010/main" val="3758728295"/>
              </p:ext>
            </p:extLst>
          </p:nvPr>
        </p:nvGraphicFramePr>
        <p:xfrm>
          <a:off x="1043608" y="3494411"/>
          <a:ext cx="7344816" cy="2851110"/>
        </p:xfrm>
        <a:graphic>
          <a:graphicData uri="http://schemas.openxmlformats.org/drawingml/2006/table">
            <a:tbl>
              <a:tblPr firstRow="1" bandRow="1">
                <a:tableStyleId>{5C22544A-7EE6-4342-B048-85BDC9FD1C3A}</a:tableStyleId>
              </a:tblPr>
              <a:tblGrid>
                <a:gridCol w="1296144"/>
                <a:gridCol w="2160240"/>
                <a:gridCol w="2592288"/>
                <a:gridCol w="1296144"/>
              </a:tblGrid>
              <a:tr h="496064">
                <a:tc>
                  <a:txBody>
                    <a:bodyPr/>
                    <a:lstStyle/>
                    <a:p>
                      <a:r>
                        <a:rPr kumimoji="1" lang="ja-JP" altLang="en-US" sz="1600" smtClean="0">
                          <a:solidFill>
                            <a:schemeClr val="tx1"/>
                          </a:solidFill>
                        </a:rPr>
                        <a:t>ソフトウェア</a:t>
                      </a:r>
                      <a:endParaRPr kumimoji="1" lang="ja-JP" altLang="en-US" sz="1600">
                        <a:solidFill>
                          <a:schemeClr val="tx1"/>
                        </a:solidFill>
                      </a:endParaRPr>
                    </a:p>
                  </a:txBody>
                  <a:tcPr/>
                </a:tc>
                <a:tc>
                  <a:txBody>
                    <a:bodyPr/>
                    <a:lstStyle/>
                    <a:p>
                      <a:r>
                        <a:rPr kumimoji="1" lang="ja-JP" altLang="en-US" sz="1600" smtClean="0">
                          <a:solidFill>
                            <a:schemeClr val="tx1"/>
                          </a:solidFill>
                        </a:rPr>
                        <a:t>重要なメソッド呼び出し</a:t>
                      </a:r>
                      <a:endParaRPr kumimoji="1" lang="en-US" altLang="ja-JP" sz="1600" smtClean="0">
                        <a:solidFill>
                          <a:schemeClr val="tx1"/>
                        </a:solidFill>
                      </a:endParaRPr>
                    </a:p>
                    <a:p>
                      <a:r>
                        <a:rPr kumimoji="1" lang="ja-JP" altLang="en-US" sz="1600" smtClean="0">
                          <a:solidFill>
                            <a:schemeClr val="tx1"/>
                          </a:solidFill>
                        </a:rPr>
                        <a:t>の変更度合の平均値</a:t>
                      </a:r>
                      <a:endParaRPr kumimoji="1" lang="ja-JP" altLang="en-US" sz="1600">
                        <a:solidFill>
                          <a:schemeClr val="tx1"/>
                        </a:solidFill>
                      </a:endParaRPr>
                    </a:p>
                  </a:txBody>
                  <a:tcPr/>
                </a:tc>
                <a:tc>
                  <a:txBody>
                    <a:bodyPr/>
                    <a:lstStyle/>
                    <a:p>
                      <a:r>
                        <a:rPr kumimoji="1" lang="ja-JP" altLang="en-US" sz="1600" smtClean="0">
                          <a:solidFill>
                            <a:schemeClr val="tx1"/>
                          </a:solidFill>
                        </a:rPr>
                        <a:t>重要でないメソッド呼び出し</a:t>
                      </a:r>
                      <a:endParaRPr kumimoji="1" lang="en-US" altLang="ja-JP" sz="1600" smtClean="0">
                        <a:solidFill>
                          <a:schemeClr val="tx1"/>
                        </a:solidFill>
                      </a:endParaRPr>
                    </a:p>
                    <a:p>
                      <a:r>
                        <a:rPr kumimoji="1" lang="ja-JP" altLang="en-US" sz="1600" smtClean="0">
                          <a:solidFill>
                            <a:schemeClr val="tx1"/>
                          </a:solidFill>
                        </a:rPr>
                        <a:t>の変更度合の平均値</a:t>
                      </a:r>
                      <a:endParaRPr kumimoji="1" lang="ja-JP" altLang="en-US" sz="1600">
                        <a:solidFill>
                          <a:schemeClr val="tx1"/>
                        </a:solidFill>
                      </a:endParaRPr>
                    </a:p>
                  </a:txBody>
                  <a:tcPr/>
                </a:tc>
                <a:tc>
                  <a:txBody>
                    <a:bodyPr/>
                    <a:lstStyle/>
                    <a:p>
                      <a:r>
                        <a:rPr kumimoji="1" lang="en-US" altLang="ja-JP" sz="1600" smtClean="0">
                          <a:solidFill>
                            <a:schemeClr val="tx1"/>
                          </a:solidFill>
                        </a:rPr>
                        <a:t>p</a:t>
                      </a:r>
                      <a:r>
                        <a:rPr kumimoji="1" lang="ja-JP" altLang="en-US" sz="1600" smtClean="0">
                          <a:solidFill>
                            <a:schemeClr val="tx1"/>
                          </a:solidFill>
                        </a:rPr>
                        <a:t>値</a:t>
                      </a:r>
                      <a:endParaRPr kumimoji="1" lang="ja-JP" altLang="en-US" sz="1600">
                        <a:solidFill>
                          <a:schemeClr val="tx1"/>
                        </a:solidFill>
                      </a:endParaRPr>
                    </a:p>
                  </a:txBody>
                  <a:tcPr/>
                </a:tc>
              </a:tr>
              <a:tr h="378665">
                <a:tc>
                  <a:txBody>
                    <a:bodyPr/>
                    <a:lstStyle/>
                    <a:p>
                      <a:r>
                        <a:rPr kumimoji="1" lang="en-US" altLang="ja-JP" sz="1600" smtClean="0"/>
                        <a:t>Derby</a:t>
                      </a:r>
                      <a:endParaRPr kumimoji="1" lang="ja-JP" altLang="en-US" sz="1600"/>
                    </a:p>
                  </a:txBody>
                  <a:tcPr/>
                </a:tc>
                <a:tc>
                  <a:txBody>
                    <a:bodyPr/>
                    <a:lstStyle/>
                    <a:p>
                      <a:pPr algn="r"/>
                      <a:r>
                        <a:rPr kumimoji="1" lang="en-US" altLang="ja-JP" sz="1600" smtClean="0"/>
                        <a:t>3.4%</a:t>
                      </a:r>
                      <a:endParaRPr kumimoji="1" lang="ja-JP" altLang="en-US" sz="1600"/>
                    </a:p>
                  </a:txBody>
                  <a:tcPr/>
                </a:tc>
                <a:tc>
                  <a:txBody>
                    <a:bodyPr/>
                    <a:lstStyle/>
                    <a:p>
                      <a:pPr algn="r"/>
                      <a:r>
                        <a:rPr kumimoji="1" lang="en-US" altLang="ja-JP" sz="1600" smtClean="0"/>
                        <a:t>27.3%</a:t>
                      </a:r>
                      <a:endParaRPr kumimoji="1" lang="ja-JP" altLang="en-US" sz="1600"/>
                    </a:p>
                  </a:txBody>
                  <a:tcPr/>
                </a:tc>
                <a:tc>
                  <a:txBody>
                    <a:bodyPr/>
                    <a:lstStyle/>
                    <a:p>
                      <a:pPr algn="r"/>
                      <a:r>
                        <a:rPr kumimoji="1" lang="en-US" altLang="ja-JP" sz="1600" smtClean="0"/>
                        <a:t>&lt; 2.2e-16</a:t>
                      </a:r>
                      <a:endParaRPr kumimoji="1" lang="ja-JP" altLang="en-US" sz="1600"/>
                    </a:p>
                  </a:txBody>
                  <a:tcPr/>
                </a:tc>
              </a:tr>
              <a:tr h="378665">
                <a:tc>
                  <a:txBody>
                    <a:bodyPr/>
                    <a:lstStyle/>
                    <a:p>
                      <a:r>
                        <a:rPr kumimoji="1" lang="en-US" altLang="ja-JP" sz="1600" smtClean="0"/>
                        <a:t>h2</a:t>
                      </a:r>
                      <a:endParaRPr kumimoji="1" lang="ja-JP" altLang="en-US" sz="1600"/>
                    </a:p>
                  </a:txBody>
                  <a:tcPr/>
                </a:tc>
                <a:tc>
                  <a:txBody>
                    <a:bodyPr/>
                    <a:lstStyle/>
                    <a:p>
                      <a:pPr algn="r"/>
                      <a:r>
                        <a:rPr kumimoji="1" lang="en-US" altLang="ja-JP" sz="1600" smtClean="0"/>
                        <a:t>12.1%</a:t>
                      </a:r>
                      <a:endParaRPr kumimoji="1" lang="ja-JP" altLang="en-US" sz="1600"/>
                    </a:p>
                  </a:txBody>
                  <a:tcPr/>
                </a:tc>
                <a:tc>
                  <a:txBody>
                    <a:bodyPr/>
                    <a:lstStyle/>
                    <a:p>
                      <a:pPr algn="r"/>
                      <a:r>
                        <a:rPr kumimoji="1" lang="en-US" altLang="ja-JP" sz="1600" smtClean="0"/>
                        <a:t>14.6%</a:t>
                      </a:r>
                      <a:endParaRPr kumimoji="1" lang="ja-JP" altLang="en-US" sz="1600"/>
                    </a:p>
                  </a:txBody>
                  <a:tcPr/>
                </a:tc>
                <a:tc>
                  <a:txBody>
                    <a:bodyPr/>
                    <a:lstStyle/>
                    <a:p>
                      <a:pPr algn="r"/>
                      <a:r>
                        <a:rPr kumimoji="1" lang="en-US" altLang="ja-JP" sz="1600" smtClean="0"/>
                        <a:t>4.4347e-6</a:t>
                      </a:r>
                      <a:endParaRPr kumimoji="1" lang="ja-JP" altLang="en-US" sz="1600"/>
                    </a:p>
                  </a:txBody>
                  <a:tcPr/>
                </a:tc>
              </a:tr>
              <a:tr h="378665">
                <a:tc>
                  <a:txBody>
                    <a:bodyPr/>
                    <a:lstStyle/>
                    <a:p>
                      <a:r>
                        <a:rPr kumimoji="1" lang="en-US" altLang="ja-JP" sz="1600" err="1" smtClean="0"/>
                        <a:t>jtunes</a:t>
                      </a:r>
                      <a:endParaRPr kumimoji="1" lang="ja-JP" altLang="en-US" sz="1600"/>
                    </a:p>
                  </a:txBody>
                  <a:tcPr/>
                </a:tc>
                <a:tc>
                  <a:txBody>
                    <a:bodyPr/>
                    <a:lstStyle/>
                    <a:p>
                      <a:pPr algn="r"/>
                      <a:r>
                        <a:rPr kumimoji="1" lang="en-US" altLang="ja-JP" sz="1600" smtClean="0"/>
                        <a:t>6.1%</a:t>
                      </a:r>
                      <a:endParaRPr kumimoji="1" lang="ja-JP" altLang="en-US" sz="1600"/>
                    </a:p>
                  </a:txBody>
                  <a:tcPr/>
                </a:tc>
                <a:tc>
                  <a:txBody>
                    <a:bodyPr/>
                    <a:lstStyle/>
                    <a:p>
                      <a:pPr algn="r"/>
                      <a:r>
                        <a:rPr kumimoji="1" lang="en-US" altLang="ja-JP" sz="1600" smtClean="0"/>
                        <a:t>8.2%</a:t>
                      </a:r>
                      <a:endParaRPr kumimoji="1" lang="ja-JP" altLang="en-US" sz="1600"/>
                    </a:p>
                  </a:txBody>
                  <a:tcPr/>
                </a:tc>
                <a:tc>
                  <a:txBody>
                    <a:bodyPr/>
                    <a:lstStyle/>
                    <a:p>
                      <a:pPr algn="r"/>
                      <a:r>
                        <a:rPr kumimoji="1" lang="en-US" altLang="ja-JP" sz="1600" smtClean="0"/>
                        <a:t>0.0057</a:t>
                      </a:r>
                      <a:endParaRPr kumimoji="1" lang="ja-JP" altLang="en-US" sz="1600"/>
                    </a:p>
                  </a:txBody>
                  <a:tcPr/>
                </a:tc>
              </a:tr>
              <a:tr h="378665">
                <a:tc>
                  <a:txBody>
                    <a:bodyPr/>
                    <a:lstStyle/>
                    <a:p>
                      <a:r>
                        <a:rPr kumimoji="1" lang="en-US" altLang="ja-JP" sz="1600" smtClean="0"/>
                        <a:t>Tomcat</a:t>
                      </a:r>
                      <a:endParaRPr kumimoji="1" lang="ja-JP" altLang="en-US" sz="1600"/>
                    </a:p>
                  </a:txBody>
                  <a:tcPr/>
                </a:tc>
                <a:tc>
                  <a:txBody>
                    <a:bodyPr/>
                    <a:lstStyle/>
                    <a:p>
                      <a:pPr algn="r"/>
                      <a:r>
                        <a:rPr kumimoji="1" lang="en-US" altLang="ja-JP" sz="1600" smtClean="0"/>
                        <a:t>9.5%</a:t>
                      </a:r>
                      <a:endParaRPr kumimoji="1" lang="ja-JP" altLang="en-US" sz="1600"/>
                    </a:p>
                  </a:txBody>
                  <a:tcPr/>
                </a:tc>
                <a:tc>
                  <a:txBody>
                    <a:bodyPr/>
                    <a:lstStyle/>
                    <a:p>
                      <a:pPr algn="r"/>
                      <a:r>
                        <a:rPr kumimoji="1" lang="en-US" altLang="ja-JP" sz="1600" smtClean="0"/>
                        <a:t>14.1%</a:t>
                      </a:r>
                      <a:endParaRPr kumimoji="1" lang="ja-JP" altLang="en-US" sz="1600"/>
                    </a:p>
                  </a:txBody>
                  <a:tcPr/>
                </a:tc>
                <a:tc>
                  <a:txBody>
                    <a:bodyPr/>
                    <a:lstStyle/>
                    <a:p>
                      <a:pPr algn="r"/>
                      <a:r>
                        <a:rPr kumimoji="1" lang="en-US" altLang="ja-JP" sz="1600" smtClean="0"/>
                        <a:t>&lt;</a:t>
                      </a:r>
                      <a:r>
                        <a:rPr kumimoji="1" lang="en-US" altLang="ja-JP" sz="1600" baseline="0" smtClean="0"/>
                        <a:t> 2.2e-16</a:t>
                      </a:r>
                      <a:endParaRPr kumimoji="1" lang="ja-JP" altLang="en-US" sz="1600"/>
                    </a:p>
                  </a:txBody>
                  <a:tcPr/>
                </a:tc>
              </a:tr>
              <a:tr h="378665">
                <a:tc>
                  <a:txBody>
                    <a:bodyPr/>
                    <a:lstStyle/>
                    <a:p>
                      <a:r>
                        <a:rPr kumimoji="1" lang="en-US" altLang="ja-JP" sz="1600" smtClean="0"/>
                        <a:t>XXL</a:t>
                      </a:r>
                      <a:endParaRPr kumimoji="1" lang="ja-JP" altLang="en-US" sz="1600"/>
                    </a:p>
                  </a:txBody>
                  <a:tcPr/>
                </a:tc>
                <a:tc>
                  <a:txBody>
                    <a:bodyPr/>
                    <a:lstStyle/>
                    <a:p>
                      <a:pPr algn="r"/>
                      <a:r>
                        <a:rPr kumimoji="1" lang="en-US" altLang="ja-JP" sz="1600" smtClean="0"/>
                        <a:t>8.0%</a:t>
                      </a:r>
                      <a:endParaRPr kumimoji="1" lang="ja-JP" altLang="en-US" sz="1600"/>
                    </a:p>
                  </a:txBody>
                  <a:tcPr/>
                </a:tc>
                <a:tc>
                  <a:txBody>
                    <a:bodyPr/>
                    <a:lstStyle/>
                    <a:p>
                      <a:pPr algn="r"/>
                      <a:r>
                        <a:rPr kumimoji="1" lang="en-US" altLang="ja-JP" sz="1600" smtClean="0"/>
                        <a:t>13.6%</a:t>
                      </a:r>
                      <a:endParaRPr kumimoji="1" lang="ja-JP" altLang="en-US" sz="1600"/>
                    </a:p>
                  </a:txBody>
                  <a:tcPr/>
                </a:tc>
                <a:tc>
                  <a:txBody>
                    <a:bodyPr/>
                    <a:lstStyle/>
                    <a:p>
                      <a:pPr algn="r"/>
                      <a:r>
                        <a:rPr kumimoji="1" lang="en-US" altLang="ja-JP" sz="1600" smtClean="0"/>
                        <a:t>0.0032</a:t>
                      </a:r>
                      <a:endParaRPr kumimoji="1" lang="ja-JP" altLang="en-US" sz="1600"/>
                    </a:p>
                  </a:txBody>
                  <a:tcPr/>
                </a:tc>
              </a:tr>
              <a:tr h="378665">
                <a:tc>
                  <a:txBody>
                    <a:bodyPr/>
                    <a:lstStyle/>
                    <a:p>
                      <a:r>
                        <a:rPr kumimoji="1" lang="en-US" altLang="ja-JP" sz="1600" err="1" smtClean="0"/>
                        <a:t>zk</a:t>
                      </a:r>
                      <a:endParaRPr kumimoji="1" lang="ja-JP" altLang="en-US" sz="1600"/>
                    </a:p>
                  </a:txBody>
                  <a:tcPr/>
                </a:tc>
                <a:tc>
                  <a:txBody>
                    <a:bodyPr/>
                    <a:lstStyle/>
                    <a:p>
                      <a:pPr algn="r"/>
                      <a:r>
                        <a:rPr kumimoji="1" lang="en-US" altLang="ja-JP" sz="1600" smtClean="0"/>
                        <a:t>8.7%</a:t>
                      </a:r>
                      <a:endParaRPr kumimoji="1" lang="ja-JP" altLang="en-US" sz="1600"/>
                    </a:p>
                  </a:txBody>
                  <a:tcPr/>
                </a:tc>
                <a:tc>
                  <a:txBody>
                    <a:bodyPr/>
                    <a:lstStyle/>
                    <a:p>
                      <a:pPr algn="r"/>
                      <a:r>
                        <a:rPr kumimoji="1" lang="en-US" altLang="ja-JP" sz="1600" smtClean="0"/>
                        <a:t>26.5%</a:t>
                      </a:r>
                      <a:endParaRPr kumimoji="1" lang="ja-JP" altLang="en-US" sz="1600"/>
                    </a:p>
                  </a:txBody>
                  <a:tcPr/>
                </a:tc>
                <a:tc>
                  <a:txBody>
                    <a:bodyPr/>
                    <a:lstStyle/>
                    <a:p>
                      <a:pPr algn="r"/>
                      <a:r>
                        <a:rPr kumimoji="1" lang="en-US" altLang="ja-JP" sz="1600" smtClean="0"/>
                        <a:t>4.967e-10</a:t>
                      </a:r>
                      <a:endParaRPr kumimoji="1" lang="ja-JP" altLang="en-US" sz="1600"/>
                    </a:p>
                  </a:txBody>
                  <a:tcPr/>
                </a:tc>
              </a:tr>
            </a:tbl>
          </a:graphicData>
        </a:graphic>
      </p:graphicFrame>
      <p:sp>
        <p:nvSpPr>
          <p:cNvPr id="5" name="テキスト ボックス 4"/>
          <p:cNvSpPr txBox="1"/>
          <p:nvPr/>
        </p:nvSpPr>
        <p:spPr>
          <a:xfrm>
            <a:off x="3923928" y="3212976"/>
            <a:ext cx="4608512" cy="369332"/>
          </a:xfrm>
          <a:prstGeom prst="rect">
            <a:avLst/>
          </a:prstGeom>
          <a:noFill/>
        </p:spPr>
        <p:txBody>
          <a:bodyPr wrap="square" rtlCol="0">
            <a:spAutoFit/>
          </a:bodyPr>
          <a:lstStyle/>
          <a:p>
            <a:r>
              <a:rPr lang="ja-JP" altLang="en-US" smtClean="0"/>
              <a:t>（</a:t>
            </a:r>
            <a:r>
              <a:rPr kumimoji="1" lang="en-US" altLang="ja-JP" smtClean="0"/>
              <a:t>Wilcoxon</a:t>
            </a:r>
            <a:r>
              <a:rPr kumimoji="1" lang="ja-JP" altLang="en-US" smtClean="0"/>
              <a:t>の順位和検定</a:t>
            </a:r>
            <a:r>
              <a:rPr lang="en-US" altLang="ja-JP" smtClean="0"/>
              <a:t>,</a:t>
            </a:r>
            <a:r>
              <a:rPr lang="ja-JP" altLang="en-US" smtClean="0"/>
              <a:t>　有意水準 </a:t>
            </a:r>
            <a:r>
              <a:rPr lang="en-US" altLang="ja-JP" smtClean="0"/>
              <a:t>= 0.01</a:t>
            </a:r>
            <a:r>
              <a:rPr kumimoji="1" lang="ja-JP" altLang="en-US" smtClean="0"/>
              <a:t>）</a:t>
            </a:r>
            <a:endParaRPr kumimoji="1" lang="ja-JP" altLang="en-US"/>
          </a:p>
        </p:txBody>
      </p:sp>
      <p:sp>
        <p:nvSpPr>
          <p:cNvPr id="6" name="スライド番号プレースホルダー 5"/>
          <p:cNvSpPr>
            <a:spLocks noGrp="1"/>
          </p:cNvSpPr>
          <p:nvPr>
            <p:ph type="sldNum" sz="quarter" idx="11"/>
          </p:nvPr>
        </p:nvSpPr>
        <p:spPr/>
        <p:txBody>
          <a:bodyPr/>
          <a:lstStyle/>
          <a:p>
            <a:fld id="{C5109D6F-1A5C-458E-8B50-1B4585271E2F}" type="slidenum">
              <a:rPr kumimoji="1" lang="ja-JP" altLang="en-US" smtClean="0"/>
              <a:t>16</a:t>
            </a:fld>
            <a:endParaRPr kumimoji="1" lang="ja-JP" altLang="en-US"/>
          </a:p>
        </p:txBody>
      </p:sp>
    </p:spTree>
    <p:extLst>
      <p:ext uri="{BB962C8B-B14F-4D97-AF65-F5344CB8AC3E}">
        <p14:creationId xmlns:p14="http://schemas.microsoft.com/office/powerpoint/2010/main" val="38751717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17500" y="115541"/>
            <a:ext cx="8574088" cy="865187"/>
          </a:xfrm>
        </p:spPr>
        <p:txBody>
          <a:bodyPr/>
          <a:lstStyle/>
          <a:p>
            <a:r>
              <a:rPr lang="ja-JP" altLang="en-US"/>
              <a:t>調査</a:t>
            </a:r>
            <a:r>
              <a:rPr lang="ja-JP" altLang="en-US" smtClean="0"/>
              <a:t>結果</a:t>
            </a:r>
            <a:r>
              <a:rPr lang="en-US" altLang="ja-JP" smtClean="0"/>
              <a:t>(3)</a:t>
            </a:r>
            <a:endParaRPr kumimoji="1" lang="ja-JP" altLang="en-US"/>
          </a:p>
        </p:txBody>
      </p:sp>
      <p:sp>
        <p:nvSpPr>
          <p:cNvPr id="3" name="コンテンツ プレースホルダー 2"/>
          <p:cNvSpPr>
            <a:spLocks noGrp="1"/>
          </p:cNvSpPr>
          <p:nvPr>
            <p:ph idx="1"/>
          </p:nvPr>
        </p:nvSpPr>
        <p:spPr/>
        <p:txBody>
          <a:bodyPr/>
          <a:lstStyle/>
          <a:p>
            <a:r>
              <a:rPr lang="en-US" altLang="ja-JP" sz="2400" b="1" dirty="0" smtClean="0"/>
              <a:t>RQ3. </a:t>
            </a:r>
            <a:r>
              <a:rPr lang="ja-JP" altLang="en-US" sz="2400" b="1" dirty="0" smtClean="0"/>
              <a:t>主要な処理が変更されたコードと，変更されていないコードには，それぞれどのような傾向があるか．</a:t>
            </a:r>
            <a:endParaRPr lang="en-US" altLang="ja-JP" sz="2400" b="1" dirty="0" smtClean="0"/>
          </a:p>
          <a:p>
            <a:pPr lvl="1"/>
            <a:r>
              <a:rPr lang="ja-JP" altLang="en-US" sz="2000" dirty="0" smtClean="0"/>
              <a:t>「重要なメソッド呼び出し」の変更度合が高いコードと低いコードから，それぞれサンプルを取り出し調査した</a:t>
            </a:r>
            <a:r>
              <a:rPr lang="ja-JP" altLang="en-US" sz="2000" dirty="0" smtClean="0"/>
              <a:t>．（各ソフトウェアから</a:t>
            </a:r>
            <a:r>
              <a:rPr lang="en-US" altLang="ja-JP" sz="2000" dirty="0" smtClean="0"/>
              <a:t>5</a:t>
            </a:r>
            <a:r>
              <a:rPr lang="ja-JP" altLang="en-US" sz="2000" dirty="0" smtClean="0"/>
              <a:t>例ずつ</a:t>
            </a:r>
            <a:r>
              <a:rPr lang="ja-JP" altLang="en-US" sz="2000" dirty="0"/>
              <a:t>）</a:t>
            </a:r>
            <a:endParaRPr lang="en-US" altLang="ja-JP" sz="2000" dirty="0"/>
          </a:p>
          <a:p>
            <a:pPr marL="342900" lvl="1" indent="-342900">
              <a:buFontTx/>
              <a:buChar char="•"/>
            </a:pPr>
            <a:endParaRPr lang="en-US" altLang="ja-JP" sz="2400" dirty="0" smtClean="0"/>
          </a:p>
          <a:p>
            <a:pPr marL="342900" lvl="1" indent="-342900">
              <a:buFontTx/>
              <a:buChar char="•"/>
            </a:pPr>
            <a:r>
              <a:rPr lang="ja-JP" altLang="en-US" sz="2400" b="1" dirty="0" smtClean="0"/>
              <a:t>変更度合の低いコードクローンは，類似した名前のクラスやメソッドから多く出現していた．（</a:t>
            </a:r>
            <a:r>
              <a:rPr lang="en-US" altLang="ja-JP" sz="2400" b="1" dirty="0"/>
              <a:t>22</a:t>
            </a:r>
            <a:r>
              <a:rPr lang="ja-JP" altLang="en-US" sz="2400" b="1" dirty="0" smtClean="0"/>
              <a:t>例</a:t>
            </a:r>
            <a:r>
              <a:rPr lang="en-US" altLang="ja-JP" sz="2400" b="1" dirty="0" smtClean="0"/>
              <a:t>/30</a:t>
            </a:r>
            <a:r>
              <a:rPr lang="ja-JP" altLang="en-US" sz="2400" b="1" dirty="0" smtClean="0"/>
              <a:t>例）</a:t>
            </a:r>
            <a:endParaRPr lang="en-US" altLang="ja-JP" sz="2400" b="1" dirty="0" smtClean="0"/>
          </a:p>
          <a:p>
            <a:pPr marL="742950" lvl="2" indent="-342900"/>
            <a:r>
              <a:rPr lang="ja-JP" altLang="en-US" sz="2000" b="1" dirty="0" smtClean="0"/>
              <a:t>例）</a:t>
            </a:r>
            <a:r>
              <a:rPr lang="en-US" altLang="ja-JP" sz="2000" b="1" dirty="0" err="1" smtClean="0"/>
              <a:t>AjpNioProcessor</a:t>
            </a:r>
            <a:r>
              <a:rPr lang="ja-JP" altLang="en-US" sz="2000" b="1" dirty="0" smtClean="0"/>
              <a:t>クラスの</a:t>
            </a:r>
            <a:r>
              <a:rPr lang="en-US" altLang="ja-JP" sz="2000" b="1" dirty="0" smtClean="0"/>
              <a:t>process</a:t>
            </a:r>
            <a:r>
              <a:rPr lang="ja-JP" altLang="en-US" sz="2000" b="1" dirty="0" smtClean="0"/>
              <a:t>メソッド</a:t>
            </a:r>
            <a:r>
              <a:rPr lang="ja-JP" altLang="en-US" sz="2000" b="1" dirty="0"/>
              <a:t>と</a:t>
            </a:r>
            <a:r>
              <a:rPr lang="en-US" altLang="ja-JP" sz="2000" b="1" dirty="0" err="1" smtClean="0"/>
              <a:t>AjpAprProcessor</a:t>
            </a:r>
            <a:r>
              <a:rPr lang="ja-JP" altLang="en-US" sz="2000" b="1" dirty="0" smtClean="0"/>
              <a:t>クラスの</a:t>
            </a:r>
            <a:r>
              <a:rPr lang="en-US" altLang="ja-JP" sz="2000" b="1" dirty="0" smtClean="0"/>
              <a:t>process</a:t>
            </a:r>
            <a:r>
              <a:rPr lang="ja-JP" altLang="en-US" sz="2000" b="1" dirty="0" smtClean="0"/>
              <a:t>メソッド</a:t>
            </a:r>
            <a:endParaRPr lang="en-US" altLang="ja-JP" sz="2000" b="1" dirty="0" smtClean="0"/>
          </a:p>
          <a:p>
            <a:pPr marL="342900" lvl="1" indent="-342900">
              <a:buFontTx/>
              <a:buChar char="•"/>
            </a:pPr>
            <a:r>
              <a:rPr lang="ja-JP" altLang="en-US" sz="2400" b="1" dirty="0"/>
              <a:t>変更</a:t>
            </a:r>
            <a:r>
              <a:rPr lang="ja-JP" altLang="en-US" sz="2400" b="1" dirty="0" smtClean="0"/>
              <a:t>度合の高いコードクローンは</a:t>
            </a:r>
            <a:r>
              <a:rPr lang="ja-JP" altLang="en-US" sz="2400" b="1" dirty="0" smtClean="0"/>
              <a:t>，</a:t>
            </a:r>
            <a:r>
              <a:rPr lang="en-US" altLang="ja-JP" sz="2400" b="1" dirty="0" smtClean="0"/>
              <a:t>if</a:t>
            </a:r>
            <a:r>
              <a:rPr lang="ja-JP" altLang="en-US" sz="2400" b="1" dirty="0" smtClean="0"/>
              <a:t>や</a:t>
            </a:r>
            <a:r>
              <a:rPr lang="en-US" altLang="ja-JP" sz="2400" b="1" dirty="0" smtClean="0"/>
              <a:t>case</a:t>
            </a:r>
            <a:r>
              <a:rPr lang="ja-JP" altLang="en-US" sz="2400" b="1" dirty="0" smtClean="0"/>
              <a:t>などの制御構文が繰り返し記述されている箇所から出現することが多かった．（</a:t>
            </a:r>
            <a:r>
              <a:rPr lang="en-US" altLang="ja-JP" sz="2400" b="1" dirty="0" smtClean="0"/>
              <a:t>18</a:t>
            </a:r>
            <a:r>
              <a:rPr lang="ja-JP" altLang="en-US" sz="2400" b="1" dirty="0" smtClean="0"/>
              <a:t>例</a:t>
            </a:r>
            <a:r>
              <a:rPr lang="en-US" altLang="ja-JP" sz="2400" b="1" dirty="0" smtClean="0"/>
              <a:t>/30</a:t>
            </a:r>
            <a:r>
              <a:rPr lang="ja-JP" altLang="en-US" sz="2400" b="1" dirty="0" smtClean="0"/>
              <a:t>例</a:t>
            </a:r>
            <a:r>
              <a:rPr lang="ja-JP" altLang="en-US" sz="2400" b="1" dirty="0"/>
              <a:t>）</a:t>
            </a:r>
            <a:endParaRPr lang="en-US" altLang="ja-JP" sz="2400" b="1" dirty="0"/>
          </a:p>
          <a:p>
            <a:endParaRPr kumimoji="1" lang="ja-JP" altLang="en-US" dirty="0"/>
          </a:p>
        </p:txBody>
      </p:sp>
      <p:sp>
        <p:nvSpPr>
          <p:cNvPr id="4" name="スライド番号プレースホルダー 3"/>
          <p:cNvSpPr>
            <a:spLocks noGrp="1"/>
          </p:cNvSpPr>
          <p:nvPr>
            <p:ph type="sldNum" sz="quarter" idx="11"/>
          </p:nvPr>
        </p:nvSpPr>
        <p:spPr/>
        <p:txBody>
          <a:bodyPr/>
          <a:lstStyle/>
          <a:p>
            <a:fld id="{C5109D6F-1A5C-458E-8B50-1B4585271E2F}" type="slidenum">
              <a:rPr kumimoji="1" lang="ja-JP" altLang="en-US" smtClean="0"/>
              <a:t>17</a:t>
            </a:fld>
            <a:endParaRPr kumimoji="1" lang="ja-JP" altLang="en-US"/>
          </a:p>
        </p:txBody>
      </p:sp>
    </p:spTree>
    <p:extLst>
      <p:ext uri="{BB962C8B-B14F-4D97-AF65-F5344CB8AC3E}">
        <p14:creationId xmlns:p14="http://schemas.microsoft.com/office/powerpoint/2010/main" val="7986005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考察</a:t>
            </a:r>
            <a:endParaRPr kumimoji="1" lang="ja-JP" altLang="en-US" dirty="0"/>
          </a:p>
        </p:txBody>
      </p:sp>
      <p:sp>
        <p:nvSpPr>
          <p:cNvPr id="3" name="コンテンツ プレースホルダー 2"/>
          <p:cNvSpPr>
            <a:spLocks noGrp="1"/>
          </p:cNvSpPr>
          <p:nvPr>
            <p:ph idx="1"/>
          </p:nvPr>
        </p:nvSpPr>
        <p:spPr/>
        <p:txBody>
          <a:bodyPr/>
          <a:lstStyle/>
          <a:p>
            <a:r>
              <a:rPr lang="en-US" altLang="ja-JP" dirty="0" err="1" smtClean="0"/>
              <a:t>CCFinder</a:t>
            </a:r>
            <a:r>
              <a:rPr lang="ja-JP" altLang="en-US" dirty="0" err="1" smtClean="0"/>
              <a:t>が検</a:t>
            </a:r>
            <a:r>
              <a:rPr lang="ja-JP" altLang="en-US" dirty="0" smtClean="0"/>
              <a:t>出するコードクローンの多くはその処理の再利用を目的としている．</a:t>
            </a:r>
            <a:endParaRPr lang="en-US" altLang="ja-JP" dirty="0" smtClean="0"/>
          </a:p>
          <a:p>
            <a:pPr lvl="1"/>
            <a:r>
              <a:rPr lang="en-US" altLang="ja-JP" dirty="0"/>
              <a:t>87%</a:t>
            </a:r>
            <a:r>
              <a:rPr kumimoji="1" lang="ja-JP" altLang="en-US" dirty="0" smtClean="0"/>
              <a:t>のコードクローンで、「重要なメソッド呼び出し」の名前が変わっていなかった．</a:t>
            </a:r>
            <a:endParaRPr kumimoji="1" lang="en-US" altLang="ja-JP" dirty="0" smtClean="0"/>
          </a:p>
          <a:p>
            <a:r>
              <a:rPr lang="ja-JP" altLang="en-US" dirty="0" smtClean="0"/>
              <a:t>不要なコードクローンのフィルタリングに利用できるかもしれない．</a:t>
            </a:r>
            <a:endParaRPr kumimoji="1" lang="en-US" altLang="ja-JP" dirty="0" smtClean="0"/>
          </a:p>
          <a:p>
            <a:pPr lvl="1"/>
            <a:r>
              <a:rPr kumimoji="1" lang="ja-JP" altLang="en-US" dirty="0" smtClean="0"/>
              <a:t>「重要なメソッド呼び出し」の変更が多いコードクローンは繰り返しの構造が多い．</a:t>
            </a:r>
            <a:endParaRPr kumimoji="1" lang="en-US" altLang="ja-JP" dirty="0" smtClean="0"/>
          </a:p>
        </p:txBody>
      </p:sp>
      <p:sp>
        <p:nvSpPr>
          <p:cNvPr id="4" name="スライド番号プレースホルダー 3"/>
          <p:cNvSpPr>
            <a:spLocks noGrp="1"/>
          </p:cNvSpPr>
          <p:nvPr>
            <p:ph type="sldNum" sz="quarter" idx="11"/>
          </p:nvPr>
        </p:nvSpPr>
        <p:spPr/>
        <p:txBody>
          <a:bodyPr/>
          <a:lstStyle/>
          <a:p>
            <a:fld id="{C5109D6F-1A5C-458E-8B50-1B4585271E2F}" type="slidenum">
              <a:rPr kumimoji="1" lang="ja-JP" altLang="en-US" smtClean="0"/>
              <a:t>18</a:t>
            </a:fld>
            <a:endParaRPr kumimoji="1" lang="ja-JP" altLang="en-US"/>
          </a:p>
        </p:txBody>
      </p:sp>
    </p:spTree>
    <p:extLst>
      <p:ext uri="{BB962C8B-B14F-4D97-AF65-F5344CB8AC3E}">
        <p14:creationId xmlns:p14="http://schemas.microsoft.com/office/powerpoint/2010/main" val="193376876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妥当性</a:t>
            </a:r>
            <a:endParaRPr kumimoji="1" lang="ja-JP" altLang="en-US"/>
          </a:p>
        </p:txBody>
      </p:sp>
      <p:sp>
        <p:nvSpPr>
          <p:cNvPr id="3" name="コンテンツ プレースホルダー 2"/>
          <p:cNvSpPr>
            <a:spLocks noGrp="1"/>
          </p:cNvSpPr>
          <p:nvPr>
            <p:ph idx="1"/>
          </p:nvPr>
        </p:nvSpPr>
        <p:spPr/>
        <p:txBody>
          <a:bodyPr/>
          <a:lstStyle/>
          <a:p>
            <a:r>
              <a:rPr lang="ja-JP" altLang="en-US" sz="2800" dirty="0" smtClean="0"/>
              <a:t>今回の結果が，</a:t>
            </a:r>
            <a:r>
              <a:rPr lang="en-US" altLang="ja-JP" sz="2800" dirty="0" err="1" smtClean="0"/>
              <a:t>CCFinder</a:t>
            </a:r>
            <a:r>
              <a:rPr lang="ja-JP" altLang="en-US" sz="2800" dirty="0" smtClean="0"/>
              <a:t>以外</a:t>
            </a:r>
            <a:r>
              <a:rPr kumimoji="1" lang="ja-JP" altLang="en-US" sz="2800" dirty="0" smtClean="0"/>
              <a:t>のコードクローン検出ツールが取り出すコードクローンについても当てはまるとは限らない．</a:t>
            </a:r>
            <a:endParaRPr kumimoji="1" lang="en-US" altLang="ja-JP" sz="2800" dirty="0" smtClean="0"/>
          </a:p>
          <a:p>
            <a:r>
              <a:rPr lang="en-US" altLang="ja-JP" sz="2800" dirty="0" smtClean="0"/>
              <a:t>Java</a:t>
            </a:r>
            <a:r>
              <a:rPr lang="ja-JP" altLang="en-US" sz="2800" dirty="0" smtClean="0"/>
              <a:t>以外の言語で書かれたソフトウェアでは結果が異なる可能性がある．</a:t>
            </a:r>
            <a:endParaRPr lang="en-US" altLang="ja-JP" sz="2800" dirty="0" smtClean="0"/>
          </a:p>
          <a:p>
            <a:r>
              <a:rPr kumimoji="1" lang="ja-JP" altLang="en-US" sz="2800" dirty="0" smtClean="0"/>
              <a:t>対象のソフトウェアを増やすことで，異なる傾向が発見される可能性がある．</a:t>
            </a:r>
            <a:endParaRPr kumimoji="1" lang="en-US" altLang="ja-JP" sz="2800" dirty="0" smtClean="0"/>
          </a:p>
          <a:p>
            <a:r>
              <a:rPr lang="ja-JP" altLang="en-US" sz="2800" dirty="0" smtClean="0"/>
              <a:t>メソッドの名前の差異のみを調査しているため、呼び出し先が実際に同じかどうかはわからない</a:t>
            </a:r>
            <a:endParaRPr kumimoji="1" lang="ja-JP" altLang="en-US" sz="2800" dirty="0"/>
          </a:p>
        </p:txBody>
      </p:sp>
      <p:sp>
        <p:nvSpPr>
          <p:cNvPr id="4" name="スライド番号プレースホルダー 3"/>
          <p:cNvSpPr>
            <a:spLocks noGrp="1"/>
          </p:cNvSpPr>
          <p:nvPr>
            <p:ph type="sldNum" sz="quarter" idx="11"/>
          </p:nvPr>
        </p:nvSpPr>
        <p:spPr/>
        <p:txBody>
          <a:bodyPr/>
          <a:lstStyle/>
          <a:p>
            <a:fld id="{C5109D6F-1A5C-458E-8B50-1B4585271E2F}" type="slidenum">
              <a:rPr kumimoji="1" lang="ja-JP" altLang="en-US" smtClean="0"/>
              <a:t>19</a:t>
            </a:fld>
            <a:endParaRPr kumimoji="1" lang="ja-JP" altLang="en-US"/>
          </a:p>
        </p:txBody>
      </p:sp>
    </p:spTree>
    <p:extLst>
      <p:ext uri="{BB962C8B-B14F-4D97-AF65-F5344CB8AC3E}">
        <p14:creationId xmlns:p14="http://schemas.microsoft.com/office/powerpoint/2010/main" val="13863074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539552" y="1412776"/>
            <a:ext cx="8229600" cy="2952328"/>
          </a:xfrm>
          <a:noFill/>
        </p:spPr>
        <p:txBody>
          <a:bodyPr/>
          <a:lstStyle/>
          <a:p>
            <a:r>
              <a:rPr kumimoji="1" lang="ja-JP" altLang="en-US" sz="2800" smtClean="0"/>
              <a:t>ソースコード中に類似したコード片を持つコード片のこと．</a:t>
            </a:r>
            <a:endParaRPr kumimoji="1" lang="en-US" altLang="ja-JP" sz="2800" smtClean="0"/>
          </a:p>
          <a:p>
            <a:pPr lvl="1"/>
            <a:r>
              <a:rPr lang="ja-JP" altLang="en-US" smtClean="0"/>
              <a:t>コードクローンは，主にソースコードがコピーされることで生成される．</a:t>
            </a:r>
            <a:endParaRPr lang="en-US" altLang="ja-JP" smtClean="0"/>
          </a:p>
          <a:p>
            <a:r>
              <a:rPr lang="ja-JP" altLang="en-US" sz="2800" smtClean="0"/>
              <a:t>互いに類似しているコード片の組，あるいは集合を「クローンセット」と呼ぶ．</a:t>
            </a:r>
            <a:endParaRPr lang="en-US" altLang="ja-JP" sz="2800" smtClean="0"/>
          </a:p>
        </p:txBody>
      </p:sp>
      <p:sp>
        <p:nvSpPr>
          <p:cNvPr id="2" name="タイトル 1"/>
          <p:cNvSpPr>
            <a:spLocks noGrp="1"/>
          </p:cNvSpPr>
          <p:nvPr>
            <p:ph type="title"/>
          </p:nvPr>
        </p:nvSpPr>
        <p:spPr/>
        <p:txBody>
          <a:bodyPr/>
          <a:lstStyle/>
          <a:p>
            <a:r>
              <a:rPr lang="ja-JP" altLang="en-US" smtClean="0"/>
              <a:t>コードクローンとは</a:t>
            </a:r>
            <a:endParaRPr kumimoji="1" lang="ja-JP" altLang="en-US"/>
          </a:p>
        </p:txBody>
      </p:sp>
      <p:sp>
        <p:nvSpPr>
          <p:cNvPr id="4" name="メモ 3"/>
          <p:cNvSpPr/>
          <p:nvPr/>
        </p:nvSpPr>
        <p:spPr>
          <a:xfrm>
            <a:off x="1212258" y="4588804"/>
            <a:ext cx="1071562" cy="1143000"/>
          </a:xfrm>
          <a:prstGeom prst="foldedCorner">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cxnSp>
        <p:nvCxnSpPr>
          <p:cNvPr id="5" name="直線コネクタ 4"/>
          <p:cNvCxnSpPr/>
          <p:nvPr/>
        </p:nvCxnSpPr>
        <p:spPr>
          <a:xfrm>
            <a:off x="1367833" y="4798354"/>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a:off x="1367833" y="4874554"/>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1367833" y="4945992"/>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p:cNvCxnSpPr/>
          <p:nvPr/>
        </p:nvCxnSpPr>
        <p:spPr>
          <a:xfrm>
            <a:off x="1367833" y="5012667"/>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直線コネクタ 8"/>
          <p:cNvCxnSpPr/>
          <p:nvPr/>
        </p:nvCxnSpPr>
        <p:spPr>
          <a:xfrm>
            <a:off x="1367833" y="5088867"/>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直線コネクタ 9"/>
          <p:cNvCxnSpPr/>
          <p:nvPr/>
        </p:nvCxnSpPr>
        <p:spPr>
          <a:xfrm>
            <a:off x="1367833" y="5160304"/>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a:off x="1367833" y="5226979"/>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1367833" y="5303179"/>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1367833" y="5374617"/>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a:off x="1367833" y="5441292"/>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a:off x="1367833" y="5517492"/>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メモ 15"/>
          <p:cNvSpPr/>
          <p:nvPr/>
        </p:nvSpPr>
        <p:spPr>
          <a:xfrm>
            <a:off x="2590007" y="4570781"/>
            <a:ext cx="1071562" cy="1143000"/>
          </a:xfrm>
          <a:prstGeom prst="foldedCorner">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cxnSp>
        <p:nvCxnSpPr>
          <p:cNvPr id="17" name="直線コネクタ 16"/>
          <p:cNvCxnSpPr/>
          <p:nvPr/>
        </p:nvCxnSpPr>
        <p:spPr>
          <a:xfrm>
            <a:off x="2745582" y="4780331"/>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a:off x="2745582" y="4856531"/>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a:off x="2745582" y="4927969"/>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a:off x="2745582" y="4994644"/>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a:xfrm>
            <a:off x="2745582" y="5070844"/>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a:xfrm>
            <a:off x="2745582" y="5142281"/>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a:off x="2745582" y="5208956"/>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a:off x="2745582" y="5285156"/>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直線コネクタ 24"/>
          <p:cNvCxnSpPr/>
          <p:nvPr/>
        </p:nvCxnSpPr>
        <p:spPr>
          <a:xfrm>
            <a:off x="2745582" y="5356594"/>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直線コネクタ 25"/>
          <p:cNvCxnSpPr/>
          <p:nvPr/>
        </p:nvCxnSpPr>
        <p:spPr>
          <a:xfrm>
            <a:off x="2745582" y="5423269"/>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p:nvPr/>
        </p:nvCxnSpPr>
        <p:spPr>
          <a:xfrm>
            <a:off x="2745582" y="5499469"/>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メモ 27"/>
          <p:cNvSpPr/>
          <p:nvPr/>
        </p:nvSpPr>
        <p:spPr>
          <a:xfrm>
            <a:off x="3958159" y="4575544"/>
            <a:ext cx="1071562" cy="1143000"/>
          </a:xfrm>
          <a:prstGeom prst="foldedCorner">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cxnSp>
        <p:nvCxnSpPr>
          <p:cNvPr id="29" name="直線コネクタ 28"/>
          <p:cNvCxnSpPr/>
          <p:nvPr/>
        </p:nvCxnSpPr>
        <p:spPr>
          <a:xfrm>
            <a:off x="4113734" y="4785094"/>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a:off x="4113734" y="4861294"/>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a:off x="4113734" y="4932732"/>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p:nvCxnSpPr>
        <p:spPr>
          <a:xfrm>
            <a:off x="4113734" y="4999407"/>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p:nvPr/>
        </p:nvCxnSpPr>
        <p:spPr>
          <a:xfrm>
            <a:off x="4113734" y="5075607"/>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a:xfrm>
            <a:off x="4113734" y="5147044"/>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a:xfrm>
            <a:off x="4113734" y="5213719"/>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直線コネクタ 35"/>
          <p:cNvCxnSpPr/>
          <p:nvPr/>
        </p:nvCxnSpPr>
        <p:spPr>
          <a:xfrm>
            <a:off x="4113734" y="5289919"/>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直線コネクタ 36"/>
          <p:cNvCxnSpPr/>
          <p:nvPr/>
        </p:nvCxnSpPr>
        <p:spPr>
          <a:xfrm>
            <a:off x="4113734" y="5361357"/>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直線コネクタ 37"/>
          <p:cNvCxnSpPr/>
          <p:nvPr/>
        </p:nvCxnSpPr>
        <p:spPr>
          <a:xfrm>
            <a:off x="4113734" y="5428032"/>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直線コネクタ 38"/>
          <p:cNvCxnSpPr/>
          <p:nvPr/>
        </p:nvCxnSpPr>
        <p:spPr>
          <a:xfrm>
            <a:off x="4113734" y="5504232"/>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メモ 39"/>
          <p:cNvSpPr/>
          <p:nvPr/>
        </p:nvSpPr>
        <p:spPr>
          <a:xfrm>
            <a:off x="6625659" y="4418381"/>
            <a:ext cx="1071562" cy="1143000"/>
          </a:xfrm>
          <a:prstGeom prst="foldedCorner">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cxnSp>
        <p:nvCxnSpPr>
          <p:cNvPr id="41" name="直線コネクタ 40"/>
          <p:cNvCxnSpPr/>
          <p:nvPr/>
        </p:nvCxnSpPr>
        <p:spPr>
          <a:xfrm>
            <a:off x="6781234" y="4627931"/>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直線コネクタ 41"/>
          <p:cNvCxnSpPr/>
          <p:nvPr/>
        </p:nvCxnSpPr>
        <p:spPr>
          <a:xfrm>
            <a:off x="6781234" y="4704131"/>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直線コネクタ 42"/>
          <p:cNvCxnSpPr/>
          <p:nvPr/>
        </p:nvCxnSpPr>
        <p:spPr>
          <a:xfrm>
            <a:off x="6781234" y="4775569"/>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直線コネクタ 43"/>
          <p:cNvCxnSpPr/>
          <p:nvPr/>
        </p:nvCxnSpPr>
        <p:spPr>
          <a:xfrm>
            <a:off x="6781234" y="4842244"/>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直線コネクタ 44"/>
          <p:cNvCxnSpPr/>
          <p:nvPr/>
        </p:nvCxnSpPr>
        <p:spPr>
          <a:xfrm>
            <a:off x="6781234" y="4918444"/>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直線コネクタ 45"/>
          <p:cNvCxnSpPr/>
          <p:nvPr/>
        </p:nvCxnSpPr>
        <p:spPr>
          <a:xfrm>
            <a:off x="6781234" y="4989881"/>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直線コネクタ 46"/>
          <p:cNvCxnSpPr/>
          <p:nvPr/>
        </p:nvCxnSpPr>
        <p:spPr>
          <a:xfrm>
            <a:off x="6781234" y="5056556"/>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直線コネクタ 47"/>
          <p:cNvCxnSpPr/>
          <p:nvPr/>
        </p:nvCxnSpPr>
        <p:spPr>
          <a:xfrm>
            <a:off x="6781234" y="5132756"/>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直線コネクタ 48"/>
          <p:cNvCxnSpPr/>
          <p:nvPr/>
        </p:nvCxnSpPr>
        <p:spPr>
          <a:xfrm>
            <a:off x="6781234" y="5204194"/>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直線コネクタ 49"/>
          <p:cNvCxnSpPr/>
          <p:nvPr/>
        </p:nvCxnSpPr>
        <p:spPr>
          <a:xfrm>
            <a:off x="6781234" y="5270869"/>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直線コネクタ 50"/>
          <p:cNvCxnSpPr/>
          <p:nvPr/>
        </p:nvCxnSpPr>
        <p:spPr>
          <a:xfrm>
            <a:off x="6781234" y="5347069"/>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2" name="メモ 51"/>
          <p:cNvSpPr/>
          <p:nvPr/>
        </p:nvSpPr>
        <p:spPr>
          <a:xfrm>
            <a:off x="6748690" y="4575544"/>
            <a:ext cx="1071562" cy="1143000"/>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cxnSp>
        <p:nvCxnSpPr>
          <p:cNvPr id="53" name="直線コネクタ 52"/>
          <p:cNvCxnSpPr/>
          <p:nvPr/>
        </p:nvCxnSpPr>
        <p:spPr>
          <a:xfrm>
            <a:off x="6933634" y="4780331"/>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直線コネクタ 53"/>
          <p:cNvCxnSpPr/>
          <p:nvPr/>
        </p:nvCxnSpPr>
        <p:spPr>
          <a:xfrm>
            <a:off x="6933634" y="4856531"/>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直線コネクタ 54"/>
          <p:cNvCxnSpPr/>
          <p:nvPr/>
        </p:nvCxnSpPr>
        <p:spPr>
          <a:xfrm>
            <a:off x="6933634" y="4927969"/>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直線コネクタ 55"/>
          <p:cNvCxnSpPr/>
          <p:nvPr/>
        </p:nvCxnSpPr>
        <p:spPr>
          <a:xfrm>
            <a:off x="6933634" y="4994644"/>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直線コネクタ 56"/>
          <p:cNvCxnSpPr/>
          <p:nvPr/>
        </p:nvCxnSpPr>
        <p:spPr>
          <a:xfrm>
            <a:off x="6933634" y="5070844"/>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a:xfrm>
            <a:off x="6933634" y="5142281"/>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直線コネクタ 58"/>
          <p:cNvCxnSpPr/>
          <p:nvPr/>
        </p:nvCxnSpPr>
        <p:spPr>
          <a:xfrm>
            <a:off x="6933634" y="5208956"/>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直線コネクタ 59"/>
          <p:cNvCxnSpPr/>
          <p:nvPr/>
        </p:nvCxnSpPr>
        <p:spPr>
          <a:xfrm>
            <a:off x="6933634" y="5285156"/>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直線コネクタ 60"/>
          <p:cNvCxnSpPr/>
          <p:nvPr/>
        </p:nvCxnSpPr>
        <p:spPr>
          <a:xfrm>
            <a:off x="6933634" y="5356594"/>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直線コネクタ 61"/>
          <p:cNvCxnSpPr/>
          <p:nvPr/>
        </p:nvCxnSpPr>
        <p:spPr>
          <a:xfrm>
            <a:off x="6933634" y="5423269"/>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直線コネクタ 62"/>
          <p:cNvCxnSpPr/>
          <p:nvPr/>
        </p:nvCxnSpPr>
        <p:spPr>
          <a:xfrm>
            <a:off x="6933634" y="5499469"/>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4" name="メモ 63"/>
          <p:cNvSpPr/>
          <p:nvPr/>
        </p:nvSpPr>
        <p:spPr>
          <a:xfrm>
            <a:off x="6901090" y="4727944"/>
            <a:ext cx="1071562" cy="1143000"/>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cxnSp>
        <p:nvCxnSpPr>
          <p:cNvPr id="65" name="直線コネクタ 64"/>
          <p:cNvCxnSpPr/>
          <p:nvPr/>
        </p:nvCxnSpPr>
        <p:spPr>
          <a:xfrm>
            <a:off x="7086034" y="4932731"/>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直線コネクタ 65"/>
          <p:cNvCxnSpPr/>
          <p:nvPr/>
        </p:nvCxnSpPr>
        <p:spPr>
          <a:xfrm>
            <a:off x="7086034" y="5008931"/>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直線コネクタ 66"/>
          <p:cNvCxnSpPr/>
          <p:nvPr/>
        </p:nvCxnSpPr>
        <p:spPr>
          <a:xfrm>
            <a:off x="7086034" y="5080369"/>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直線コネクタ 67"/>
          <p:cNvCxnSpPr/>
          <p:nvPr/>
        </p:nvCxnSpPr>
        <p:spPr>
          <a:xfrm>
            <a:off x="7086034" y="5147044"/>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直線コネクタ 68"/>
          <p:cNvCxnSpPr/>
          <p:nvPr/>
        </p:nvCxnSpPr>
        <p:spPr>
          <a:xfrm>
            <a:off x="7086034" y="5223244"/>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直線コネクタ 69"/>
          <p:cNvCxnSpPr/>
          <p:nvPr/>
        </p:nvCxnSpPr>
        <p:spPr>
          <a:xfrm>
            <a:off x="7086034" y="5294681"/>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直線コネクタ 70"/>
          <p:cNvCxnSpPr/>
          <p:nvPr/>
        </p:nvCxnSpPr>
        <p:spPr>
          <a:xfrm>
            <a:off x="7086034" y="5361356"/>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直線コネクタ 71"/>
          <p:cNvCxnSpPr/>
          <p:nvPr/>
        </p:nvCxnSpPr>
        <p:spPr>
          <a:xfrm>
            <a:off x="7086034" y="5437556"/>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直線コネクタ 72"/>
          <p:cNvCxnSpPr/>
          <p:nvPr/>
        </p:nvCxnSpPr>
        <p:spPr>
          <a:xfrm>
            <a:off x="7086034" y="5508994"/>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直線コネクタ 73"/>
          <p:cNvCxnSpPr/>
          <p:nvPr/>
        </p:nvCxnSpPr>
        <p:spPr>
          <a:xfrm>
            <a:off x="7086034" y="5575669"/>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直線コネクタ 74"/>
          <p:cNvCxnSpPr/>
          <p:nvPr/>
        </p:nvCxnSpPr>
        <p:spPr>
          <a:xfrm>
            <a:off x="7086034" y="5651869"/>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6" name="テキスト ボックス 75"/>
          <p:cNvSpPr txBox="1"/>
          <p:nvPr/>
        </p:nvSpPr>
        <p:spPr>
          <a:xfrm>
            <a:off x="1108647" y="5827815"/>
            <a:ext cx="1278783" cy="307777"/>
          </a:xfrm>
          <a:prstGeom prst="rect">
            <a:avLst/>
          </a:prstGeom>
          <a:noFill/>
        </p:spPr>
        <p:txBody>
          <a:bodyPr wrap="square" rtlCol="0">
            <a:spAutoFit/>
          </a:bodyPr>
          <a:lstStyle/>
          <a:p>
            <a:r>
              <a:rPr kumimoji="1" lang="ja-JP" altLang="en-US" sz="1400" smtClean="0"/>
              <a:t>コードクローン</a:t>
            </a:r>
            <a:endParaRPr kumimoji="1" lang="ja-JP" altLang="en-US" sz="1400"/>
          </a:p>
        </p:txBody>
      </p:sp>
      <p:sp>
        <p:nvSpPr>
          <p:cNvPr id="77" name="テキスト ボックス 76"/>
          <p:cNvSpPr txBox="1"/>
          <p:nvPr/>
        </p:nvSpPr>
        <p:spPr>
          <a:xfrm>
            <a:off x="2486396" y="5827815"/>
            <a:ext cx="1278783" cy="307777"/>
          </a:xfrm>
          <a:prstGeom prst="rect">
            <a:avLst/>
          </a:prstGeom>
          <a:noFill/>
        </p:spPr>
        <p:txBody>
          <a:bodyPr wrap="square" rtlCol="0">
            <a:spAutoFit/>
          </a:bodyPr>
          <a:lstStyle/>
          <a:p>
            <a:r>
              <a:rPr kumimoji="1" lang="ja-JP" altLang="en-US" sz="1400" smtClean="0"/>
              <a:t>コードクローン</a:t>
            </a:r>
            <a:endParaRPr kumimoji="1" lang="ja-JP" altLang="en-US" sz="1400"/>
          </a:p>
        </p:txBody>
      </p:sp>
      <p:sp>
        <p:nvSpPr>
          <p:cNvPr id="78" name="テキスト ボックス 77"/>
          <p:cNvSpPr txBox="1"/>
          <p:nvPr/>
        </p:nvSpPr>
        <p:spPr>
          <a:xfrm>
            <a:off x="3854548" y="5833950"/>
            <a:ext cx="1278783" cy="307777"/>
          </a:xfrm>
          <a:prstGeom prst="rect">
            <a:avLst/>
          </a:prstGeom>
          <a:noFill/>
        </p:spPr>
        <p:txBody>
          <a:bodyPr wrap="square" rtlCol="0">
            <a:spAutoFit/>
          </a:bodyPr>
          <a:lstStyle/>
          <a:p>
            <a:r>
              <a:rPr kumimoji="1" lang="ja-JP" altLang="en-US" sz="1400" smtClean="0"/>
              <a:t>コードクローン</a:t>
            </a:r>
            <a:endParaRPr kumimoji="1" lang="ja-JP" altLang="en-US" sz="1400"/>
          </a:p>
        </p:txBody>
      </p:sp>
      <p:sp>
        <p:nvSpPr>
          <p:cNvPr id="79" name="右矢印 78"/>
          <p:cNvSpPr/>
          <p:nvPr/>
        </p:nvSpPr>
        <p:spPr>
          <a:xfrm>
            <a:off x="5508104" y="4918444"/>
            <a:ext cx="504056" cy="3524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角丸四角形 80"/>
          <p:cNvSpPr/>
          <p:nvPr/>
        </p:nvSpPr>
        <p:spPr>
          <a:xfrm>
            <a:off x="6300192" y="4251017"/>
            <a:ext cx="2016224" cy="1842279"/>
          </a:xfrm>
          <a:prstGeom prst="roundRect">
            <a:avLst/>
          </a:prstGeom>
          <a:solidFill>
            <a:schemeClr val="accent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テキスト ボックス 81"/>
          <p:cNvSpPr txBox="1"/>
          <p:nvPr/>
        </p:nvSpPr>
        <p:spPr>
          <a:xfrm>
            <a:off x="6625659" y="5875980"/>
            <a:ext cx="1432849" cy="338554"/>
          </a:xfrm>
          <a:prstGeom prst="rect">
            <a:avLst/>
          </a:prstGeom>
          <a:solidFill>
            <a:schemeClr val="bg1"/>
          </a:solidFill>
        </p:spPr>
        <p:txBody>
          <a:bodyPr wrap="square" rtlCol="0">
            <a:spAutoFit/>
          </a:bodyPr>
          <a:lstStyle/>
          <a:p>
            <a:r>
              <a:rPr kumimoji="1" lang="ja-JP" altLang="en-US" sz="1600" smtClean="0"/>
              <a:t>クローンセット</a:t>
            </a:r>
            <a:endParaRPr kumimoji="1" lang="ja-JP" altLang="en-US" sz="1600"/>
          </a:p>
        </p:txBody>
      </p:sp>
      <p:sp>
        <p:nvSpPr>
          <p:cNvPr id="83" name="スライド番号プレースホルダー 82"/>
          <p:cNvSpPr>
            <a:spLocks noGrp="1"/>
          </p:cNvSpPr>
          <p:nvPr>
            <p:ph type="sldNum" sz="quarter" idx="11"/>
          </p:nvPr>
        </p:nvSpPr>
        <p:spPr/>
        <p:txBody>
          <a:bodyPr/>
          <a:lstStyle/>
          <a:p>
            <a:fld id="{C5109D6F-1A5C-458E-8B50-1B4585271E2F}" type="slidenum">
              <a:rPr kumimoji="1" lang="ja-JP" altLang="en-US" smtClean="0"/>
              <a:t>2</a:t>
            </a:fld>
            <a:endParaRPr kumimoji="1" lang="ja-JP" altLang="en-US"/>
          </a:p>
        </p:txBody>
      </p:sp>
    </p:spTree>
    <p:extLst>
      <p:ext uri="{BB962C8B-B14F-4D97-AF65-F5344CB8AC3E}">
        <p14:creationId xmlns:p14="http://schemas.microsoft.com/office/powerpoint/2010/main" val="37249671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まとめと今後の課題</a:t>
            </a:r>
            <a:endParaRPr kumimoji="1" lang="ja-JP" altLang="en-US"/>
          </a:p>
        </p:txBody>
      </p:sp>
      <p:sp>
        <p:nvSpPr>
          <p:cNvPr id="3" name="コンテンツ プレースホルダー 2"/>
          <p:cNvSpPr>
            <a:spLocks noGrp="1"/>
          </p:cNvSpPr>
          <p:nvPr>
            <p:ph idx="1"/>
          </p:nvPr>
        </p:nvSpPr>
        <p:spPr/>
        <p:txBody>
          <a:bodyPr/>
          <a:lstStyle/>
          <a:p>
            <a:r>
              <a:rPr kumimoji="1" lang="ja-JP" altLang="en-US" b="1" smtClean="0"/>
              <a:t>まとめ</a:t>
            </a:r>
            <a:endParaRPr kumimoji="1" lang="en-US" altLang="ja-JP" b="1" smtClean="0"/>
          </a:p>
          <a:p>
            <a:pPr lvl="1"/>
            <a:r>
              <a:rPr kumimoji="1" lang="ja-JP" altLang="en-US" smtClean="0"/>
              <a:t>コードクローンの特徴を調べるため，「メソッド呼び出しの変更度合」を計測し，分析を行った．</a:t>
            </a:r>
            <a:endParaRPr kumimoji="1" lang="en-US" altLang="ja-JP" smtClean="0"/>
          </a:p>
          <a:p>
            <a:pPr lvl="1"/>
            <a:r>
              <a:rPr lang="ja-JP" altLang="en-US"/>
              <a:t>多くの</a:t>
            </a:r>
            <a:r>
              <a:rPr lang="ja-JP" altLang="en-US" smtClean="0"/>
              <a:t>コードクローンで主要な処理は変更されないことがわかった．</a:t>
            </a:r>
            <a:endParaRPr lang="en-US" altLang="ja-JP" smtClean="0"/>
          </a:p>
          <a:p>
            <a:r>
              <a:rPr kumimoji="1" lang="ja-JP" altLang="en-US" b="1" smtClean="0"/>
              <a:t>今後の課題</a:t>
            </a:r>
            <a:endParaRPr kumimoji="1" lang="en-US" altLang="ja-JP" b="1"/>
          </a:p>
          <a:p>
            <a:pPr lvl="1"/>
            <a:r>
              <a:rPr lang="ja-JP" altLang="en-US" smtClean="0"/>
              <a:t>他のコードクローン検出ツールについても調査を行う．</a:t>
            </a:r>
            <a:endParaRPr lang="en-US" altLang="ja-JP" smtClean="0"/>
          </a:p>
          <a:p>
            <a:pPr lvl="1"/>
            <a:r>
              <a:rPr kumimoji="1" lang="ja-JP" altLang="en-US"/>
              <a:t>対象の</a:t>
            </a:r>
            <a:r>
              <a:rPr kumimoji="1" lang="ja-JP" altLang="en-US" smtClean="0"/>
              <a:t>言語やソフトウェアを増やし，今回の結果の一般性を確認する．</a:t>
            </a:r>
            <a:endParaRPr kumimoji="1" lang="en-US" altLang="ja-JP" smtClean="0"/>
          </a:p>
          <a:p>
            <a:endParaRPr kumimoji="1" lang="en-US" altLang="ja-JP" smtClean="0"/>
          </a:p>
        </p:txBody>
      </p:sp>
      <p:sp>
        <p:nvSpPr>
          <p:cNvPr id="4" name="スライド番号プレースホルダー 3"/>
          <p:cNvSpPr>
            <a:spLocks noGrp="1"/>
          </p:cNvSpPr>
          <p:nvPr>
            <p:ph type="sldNum" sz="quarter" idx="11"/>
          </p:nvPr>
        </p:nvSpPr>
        <p:spPr/>
        <p:txBody>
          <a:bodyPr/>
          <a:lstStyle/>
          <a:p>
            <a:fld id="{C5109D6F-1A5C-458E-8B50-1B4585271E2F}" type="slidenum">
              <a:rPr kumimoji="1" lang="ja-JP" altLang="en-US" smtClean="0"/>
              <a:t>20</a:t>
            </a:fld>
            <a:endParaRPr kumimoji="1" lang="ja-JP" altLang="en-US"/>
          </a:p>
        </p:txBody>
      </p:sp>
    </p:spTree>
    <p:extLst>
      <p:ext uri="{BB962C8B-B14F-4D97-AF65-F5344CB8AC3E}">
        <p14:creationId xmlns:p14="http://schemas.microsoft.com/office/powerpoint/2010/main" val="35895827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調査手法</a:t>
            </a:r>
            <a:endParaRPr kumimoji="1" lang="ja-JP" altLang="en-US"/>
          </a:p>
        </p:txBody>
      </p:sp>
      <p:sp>
        <p:nvSpPr>
          <p:cNvPr id="3" name="コンテンツ プレースホルダー 2"/>
          <p:cNvSpPr>
            <a:spLocks noGrp="1"/>
          </p:cNvSpPr>
          <p:nvPr>
            <p:ph idx="1"/>
          </p:nvPr>
        </p:nvSpPr>
        <p:spPr/>
        <p:txBody>
          <a:bodyPr/>
          <a:lstStyle/>
          <a:p>
            <a:r>
              <a:rPr lang="ja-JP" altLang="en-US" smtClean="0"/>
              <a:t>コードクローン</a:t>
            </a:r>
            <a:r>
              <a:rPr lang="ja-JP" altLang="en-US"/>
              <a:t>検出ツール</a:t>
            </a:r>
            <a:r>
              <a:rPr kumimoji="1" lang="en-US" altLang="ja-JP" err="1" smtClean="0"/>
              <a:t>CCFinder</a:t>
            </a:r>
            <a:r>
              <a:rPr kumimoji="1" lang="ja-JP" altLang="en-US" smtClean="0"/>
              <a:t>を用いてコードクローンを検出する．</a:t>
            </a:r>
            <a:endParaRPr kumimoji="1" lang="en-US" altLang="ja-JP" smtClean="0"/>
          </a:p>
          <a:p>
            <a:r>
              <a:rPr lang="ja-JP" altLang="en-US"/>
              <a:t>出力</a:t>
            </a:r>
            <a:r>
              <a:rPr lang="ja-JP" altLang="en-US" smtClean="0"/>
              <a:t>されたコードクローン情報から，「メソッド呼び出し」に関するメトリクスを計測する．</a:t>
            </a:r>
            <a:endParaRPr lang="en-US" altLang="ja-JP" smtClean="0"/>
          </a:p>
          <a:p>
            <a:r>
              <a:rPr lang="ja-JP" altLang="en-US" smtClean="0"/>
              <a:t>「重要でないメソッド呼び出し」の変更度合が高いコードクローンと低いコードクローンについて，実際にコードを見て特徴を調べる．</a:t>
            </a:r>
            <a:endParaRPr lang="en-US" altLang="ja-JP" smtClean="0"/>
          </a:p>
          <a:p>
            <a:endParaRPr lang="en-US" altLang="ja-JP" smtClean="0"/>
          </a:p>
        </p:txBody>
      </p:sp>
      <p:sp>
        <p:nvSpPr>
          <p:cNvPr id="4" name="スライド番号プレースホルダー 3"/>
          <p:cNvSpPr>
            <a:spLocks noGrp="1"/>
          </p:cNvSpPr>
          <p:nvPr>
            <p:ph type="sldNum" sz="quarter" idx="11"/>
          </p:nvPr>
        </p:nvSpPr>
        <p:spPr/>
        <p:txBody>
          <a:bodyPr/>
          <a:lstStyle/>
          <a:p>
            <a:fld id="{C5109D6F-1A5C-458E-8B50-1B4585271E2F}" type="slidenum">
              <a:rPr kumimoji="1" lang="ja-JP" altLang="en-US" smtClean="0"/>
              <a:t>21</a:t>
            </a:fld>
            <a:endParaRPr kumimoji="1" lang="ja-JP" altLang="en-US"/>
          </a:p>
        </p:txBody>
      </p:sp>
    </p:spTree>
    <p:extLst>
      <p:ext uri="{BB962C8B-B14F-4D97-AF65-F5344CB8AC3E}">
        <p14:creationId xmlns:p14="http://schemas.microsoft.com/office/powerpoint/2010/main" val="19954581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調査で使用する用語</a:t>
            </a:r>
            <a:endParaRPr kumimoji="1" lang="ja-JP" altLang="en-US"/>
          </a:p>
        </p:txBody>
      </p:sp>
      <p:sp>
        <p:nvSpPr>
          <p:cNvPr id="3" name="コンテンツ プレースホルダー 2"/>
          <p:cNvSpPr>
            <a:spLocks noGrp="1"/>
          </p:cNvSpPr>
          <p:nvPr>
            <p:ph idx="1"/>
          </p:nvPr>
        </p:nvSpPr>
        <p:spPr/>
        <p:txBody>
          <a:bodyPr/>
          <a:lstStyle/>
          <a:p>
            <a:r>
              <a:rPr kumimoji="1" lang="ja-JP" altLang="en-US" smtClean="0"/>
              <a:t>「メソッド呼び出しの変更度合」</a:t>
            </a:r>
            <a:endParaRPr kumimoji="1" lang="en-US" altLang="ja-JP" smtClean="0"/>
          </a:p>
          <a:p>
            <a:pPr lvl="1"/>
            <a:r>
              <a:rPr lang="ja-JP" altLang="en-US" smtClean="0"/>
              <a:t>コードクローン間でメソッド呼び出しの名前が変更される割合</a:t>
            </a:r>
            <a:endParaRPr kumimoji="1" lang="en-US" altLang="ja-JP" smtClean="0"/>
          </a:p>
          <a:p>
            <a:r>
              <a:rPr kumimoji="1" lang="ja-JP" altLang="en-US" smtClean="0"/>
              <a:t>「重要なメソッド呼び出し」</a:t>
            </a:r>
            <a:endParaRPr kumimoji="1" lang="en-US" altLang="ja-JP" smtClean="0"/>
          </a:p>
          <a:p>
            <a:pPr lvl="1"/>
            <a:r>
              <a:rPr lang="ja-JP" altLang="en-US" smtClean="0"/>
              <a:t>メソッドの主要な処理を行なっていると思われるメソッド呼び出し</a:t>
            </a:r>
            <a:endParaRPr kumimoji="1" lang="en-US" altLang="ja-JP" smtClean="0"/>
          </a:p>
          <a:p>
            <a:endParaRPr lang="en-US" altLang="ja-JP"/>
          </a:p>
        </p:txBody>
      </p:sp>
      <p:sp>
        <p:nvSpPr>
          <p:cNvPr id="4" name="スライド番号プレースホルダー 3"/>
          <p:cNvSpPr>
            <a:spLocks noGrp="1"/>
          </p:cNvSpPr>
          <p:nvPr>
            <p:ph type="sldNum" sz="quarter" idx="11"/>
          </p:nvPr>
        </p:nvSpPr>
        <p:spPr/>
        <p:txBody>
          <a:bodyPr/>
          <a:lstStyle/>
          <a:p>
            <a:fld id="{C5109D6F-1A5C-458E-8B50-1B4585271E2F}" type="slidenum">
              <a:rPr kumimoji="1" lang="ja-JP" altLang="en-US" smtClean="0"/>
              <a:t>22</a:t>
            </a:fld>
            <a:endParaRPr kumimoji="1" lang="ja-JP" altLang="en-US"/>
          </a:p>
        </p:txBody>
      </p:sp>
    </p:spTree>
    <p:extLst>
      <p:ext uri="{BB962C8B-B14F-4D97-AF65-F5344CB8AC3E}">
        <p14:creationId xmlns:p14="http://schemas.microsoft.com/office/powerpoint/2010/main" val="38613212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コードクローンの分類</a:t>
            </a:r>
            <a:endParaRPr kumimoji="1" lang="ja-JP" altLang="en-US"/>
          </a:p>
        </p:txBody>
      </p:sp>
      <p:sp>
        <p:nvSpPr>
          <p:cNvPr id="3" name="コンテンツ プレースホルダー 2"/>
          <p:cNvSpPr>
            <a:spLocks noGrp="1"/>
          </p:cNvSpPr>
          <p:nvPr>
            <p:ph idx="1"/>
          </p:nvPr>
        </p:nvSpPr>
        <p:spPr/>
        <p:txBody>
          <a:bodyPr/>
          <a:lstStyle/>
          <a:p>
            <a:endParaRPr kumimoji="1" lang="ja-JP" altLang="en-US"/>
          </a:p>
        </p:txBody>
      </p:sp>
      <p:sp>
        <p:nvSpPr>
          <p:cNvPr id="4" name="スライド番号プレースホルダー 3"/>
          <p:cNvSpPr>
            <a:spLocks noGrp="1"/>
          </p:cNvSpPr>
          <p:nvPr>
            <p:ph type="sldNum" sz="quarter" idx="11"/>
          </p:nvPr>
        </p:nvSpPr>
        <p:spPr/>
        <p:txBody>
          <a:bodyPr/>
          <a:lstStyle/>
          <a:p>
            <a:fld id="{C5109D6F-1A5C-458E-8B50-1B4585271E2F}" type="slidenum">
              <a:rPr kumimoji="1" lang="ja-JP" altLang="en-US" smtClean="0"/>
              <a:t>23</a:t>
            </a:fld>
            <a:endParaRPr kumimoji="1" lang="ja-JP" altLang="en-US"/>
          </a:p>
        </p:txBody>
      </p:sp>
    </p:spTree>
    <p:extLst>
      <p:ext uri="{BB962C8B-B14F-4D97-AF65-F5344CB8AC3E}">
        <p14:creationId xmlns:p14="http://schemas.microsoft.com/office/powerpoint/2010/main" val="25012832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「重要なメソッド呼び出し」の例</a:t>
            </a:r>
            <a:endParaRPr kumimoji="1" lang="ja-JP" altLang="en-US"/>
          </a:p>
        </p:txBody>
      </p:sp>
      <p:sp>
        <p:nvSpPr>
          <p:cNvPr id="3" name="コンテンツ プレースホルダー 2"/>
          <p:cNvSpPr>
            <a:spLocks noGrp="1"/>
          </p:cNvSpPr>
          <p:nvPr>
            <p:ph idx="1"/>
          </p:nvPr>
        </p:nvSpPr>
        <p:spPr/>
        <p:txBody>
          <a:bodyPr/>
          <a:lstStyle/>
          <a:p>
            <a:endParaRPr kumimoji="1" lang="ja-JP" altLang="en-US"/>
          </a:p>
        </p:txBody>
      </p:sp>
      <p:sp>
        <p:nvSpPr>
          <p:cNvPr id="4" name="スライド番号プレースホルダー 3"/>
          <p:cNvSpPr>
            <a:spLocks noGrp="1"/>
          </p:cNvSpPr>
          <p:nvPr>
            <p:ph type="sldNum" sz="quarter" idx="11"/>
          </p:nvPr>
        </p:nvSpPr>
        <p:spPr/>
        <p:txBody>
          <a:bodyPr/>
          <a:lstStyle/>
          <a:p>
            <a:fld id="{C5109D6F-1A5C-458E-8B50-1B4585271E2F}" type="slidenum">
              <a:rPr kumimoji="1" lang="ja-JP" altLang="en-US" smtClean="0"/>
              <a:t>24</a:t>
            </a:fld>
            <a:endParaRPr kumimoji="1" lang="ja-JP" altLang="en-US"/>
          </a:p>
        </p:txBody>
      </p:sp>
    </p:spTree>
    <p:extLst>
      <p:ext uri="{BB962C8B-B14F-4D97-AF65-F5344CB8AC3E}">
        <p14:creationId xmlns:p14="http://schemas.microsoft.com/office/powerpoint/2010/main" val="20621586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仮説</a:t>
            </a:r>
            <a:endParaRPr kumimoji="1" lang="ja-JP" altLang="en-US"/>
          </a:p>
        </p:txBody>
      </p:sp>
      <p:sp>
        <p:nvSpPr>
          <p:cNvPr id="3" name="コンテンツ プレースホルダー 2"/>
          <p:cNvSpPr>
            <a:spLocks noGrp="1"/>
          </p:cNvSpPr>
          <p:nvPr>
            <p:ph idx="1"/>
          </p:nvPr>
        </p:nvSpPr>
        <p:spPr/>
        <p:txBody>
          <a:bodyPr/>
          <a:lstStyle/>
          <a:p>
            <a:r>
              <a:rPr kumimoji="1" lang="ja-JP" altLang="en-US" smtClean="0"/>
              <a:t>コードクローンが発生するのは，コピーせざるを得ない何らかの理由が存在する？</a:t>
            </a:r>
            <a:endParaRPr kumimoji="1" lang="ja-JP" altLang="en-US"/>
          </a:p>
        </p:txBody>
      </p:sp>
      <p:sp>
        <p:nvSpPr>
          <p:cNvPr id="4" name="スライド番号プレースホルダー 3"/>
          <p:cNvSpPr>
            <a:spLocks noGrp="1"/>
          </p:cNvSpPr>
          <p:nvPr>
            <p:ph type="sldNum" sz="quarter" idx="11"/>
          </p:nvPr>
        </p:nvSpPr>
        <p:spPr/>
        <p:txBody>
          <a:bodyPr/>
          <a:lstStyle/>
          <a:p>
            <a:fld id="{C5109D6F-1A5C-458E-8B50-1B4585271E2F}" type="slidenum">
              <a:rPr kumimoji="1" lang="ja-JP" altLang="en-US" smtClean="0"/>
              <a:t>25</a:t>
            </a:fld>
            <a:endParaRPr kumimoji="1" lang="ja-JP" altLang="en-US"/>
          </a:p>
        </p:txBody>
      </p:sp>
    </p:spTree>
    <p:extLst>
      <p:ext uri="{BB962C8B-B14F-4D97-AF65-F5344CB8AC3E}">
        <p14:creationId xmlns:p14="http://schemas.microsoft.com/office/powerpoint/2010/main" val="42332656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検証内容</a:t>
            </a:r>
            <a:endParaRPr kumimoji="1" lang="ja-JP" altLang="en-US"/>
          </a:p>
        </p:txBody>
      </p:sp>
      <p:sp>
        <p:nvSpPr>
          <p:cNvPr id="3" name="コンテンツ プレースホルダー 2"/>
          <p:cNvSpPr>
            <a:spLocks noGrp="1"/>
          </p:cNvSpPr>
          <p:nvPr>
            <p:ph idx="1"/>
          </p:nvPr>
        </p:nvSpPr>
        <p:spPr/>
        <p:txBody>
          <a:bodyPr/>
          <a:lstStyle/>
          <a:p>
            <a:r>
              <a:rPr kumimoji="1" lang="ja-JP" altLang="en-US" smtClean="0"/>
              <a:t>コードをコピーする前後でコードが行う処理は変わるのか</a:t>
            </a:r>
            <a:endParaRPr kumimoji="1" lang="ja-JP" altLang="en-US"/>
          </a:p>
        </p:txBody>
      </p:sp>
      <p:sp>
        <p:nvSpPr>
          <p:cNvPr id="4" name="スライド番号プレースホルダー 3"/>
          <p:cNvSpPr>
            <a:spLocks noGrp="1"/>
          </p:cNvSpPr>
          <p:nvPr>
            <p:ph type="sldNum" sz="quarter" idx="11"/>
          </p:nvPr>
        </p:nvSpPr>
        <p:spPr/>
        <p:txBody>
          <a:bodyPr/>
          <a:lstStyle/>
          <a:p>
            <a:fld id="{C5109D6F-1A5C-458E-8B50-1B4585271E2F}" type="slidenum">
              <a:rPr kumimoji="1" lang="ja-JP" altLang="en-US" smtClean="0"/>
              <a:t>26</a:t>
            </a:fld>
            <a:endParaRPr kumimoji="1" lang="ja-JP" altLang="en-US"/>
          </a:p>
        </p:txBody>
      </p:sp>
    </p:spTree>
    <p:extLst>
      <p:ext uri="{BB962C8B-B14F-4D97-AF65-F5344CB8AC3E}">
        <p14:creationId xmlns:p14="http://schemas.microsoft.com/office/powerpoint/2010/main" val="17743663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コードクローンの問題</a:t>
            </a:r>
            <a:endParaRPr kumimoji="1" lang="ja-JP" altLang="en-US"/>
          </a:p>
        </p:txBody>
      </p:sp>
      <p:sp>
        <p:nvSpPr>
          <p:cNvPr id="3" name="コンテンツ プレースホルダー 2"/>
          <p:cNvSpPr>
            <a:spLocks noGrp="1"/>
          </p:cNvSpPr>
          <p:nvPr>
            <p:ph idx="1"/>
          </p:nvPr>
        </p:nvSpPr>
        <p:spPr/>
        <p:txBody>
          <a:bodyPr/>
          <a:lstStyle/>
          <a:p>
            <a:r>
              <a:rPr lang="ja-JP" altLang="en-US" sz="2800" smtClean="0"/>
              <a:t>コードが複製されたあとに，バグの存在が明らかになると複製されたコード全てに対して修正を検討しなければならない</a:t>
            </a:r>
            <a:endParaRPr lang="en-US" altLang="ja-JP" sz="2800" smtClean="0"/>
          </a:p>
          <a:p>
            <a:pPr lvl="1"/>
            <a:r>
              <a:rPr lang="ja-JP" altLang="en-US" sz="2400" smtClean="0"/>
              <a:t>ソフトウェア</a:t>
            </a:r>
            <a:r>
              <a:rPr lang="ja-JP" altLang="en-US" sz="2400"/>
              <a:t>の</a:t>
            </a:r>
            <a:r>
              <a:rPr lang="ja-JP" altLang="en-US" sz="2400" smtClean="0"/>
              <a:t>保守性</a:t>
            </a:r>
            <a:r>
              <a:rPr lang="ja-JP" altLang="en-US" sz="2400"/>
              <a:t>を低下</a:t>
            </a:r>
            <a:r>
              <a:rPr lang="ja-JP" altLang="en-US" sz="2400" smtClean="0"/>
              <a:t>させる．</a:t>
            </a:r>
            <a:endParaRPr lang="en-US" altLang="ja-JP" sz="2400" smtClean="0"/>
          </a:p>
          <a:p>
            <a:r>
              <a:rPr lang="ja-JP" altLang="en-US" sz="2800" smtClean="0"/>
              <a:t>コードクローン</a:t>
            </a:r>
            <a:r>
              <a:rPr lang="ja-JP" altLang="en-US" sz="2800"/>
              <a:t>を検出したり，解消するための手法について多く研究されている．</a:t>
            </a:r>
            <a:endParaRPr lang="en-US" altLang="ja-JP" sz="2800"/>
          </a:p>
          <a:p>
            <a:r>
              <a:rPr lang="ja-JP" altLang="en-US" sz="2800"/>
              <a:t>しかし，どういう理由でコピーアンドペーストが行われ，コードクローンが生成されるのかについては，はっきりとわかっていない．</a:t>
            </a:r>
          </a:p>
          <a:p>
            <a:endParaRPr kumimoji="1" lang="ja-JP" altLang="en-US"/>
          </a:p>
        </p:txBody>
      </p:sp>
      <p:sp>
        <p:nvSpPr>
          <p:cNvPr id="4" name="スライド番号プレースホルダー 3"/>
          <p:cNvSpPr>
            <a:spLocks noGrp="1"/>
          </p:cNvSpPr>
          <p:nvPr>
            <p:ph type="sldNum" sz="quarter" idx="11"/>
          </p:nvPr>
        </p:nvSpPr>
        <p:spPr/>
        <p:txBody>
          <a:bodyPr/>
          <a:lstStyle/>
          <a:p>
            <a:fld id="{C5109D6F-1A5C-458E-8B50-1B4585271E2F}" type="slidenum">
              <a:rPr kumimoji="1" lang="ja-JP" altLang="en-US" smtClean="0"/>
              <a:t>27</a:t>
            </a:fld>
            <a:endParaRPr kumimoji="1" lang="ja-JP" altLang="en-US"/>
          </a:p>
        </p:txBody>
      </p:sp>
    </p:spTree>
    <p:extLst>
      <p:ext uri="{BB962C8B-B14F-4D97-AF65-F5344CB8AC3E}">
        <p14:creationId xmlns:p14="http://schemas.microsoft.com/office/powerpoint/2010/main" val="4308828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研究目的・内容</a:t>
            </a:r>
            <a:endParaRPr kumimoji="1" lang="ja-JP" altLang="en-US"/>
          </a:p>
        </p:txBody>
      </p:sp>
      <p:sp>
        <p:nvSpPr>
          <p:cNvPr id="3" name="コンテンツ プレースホルダー 2"/>
          <p:cNvSpPr>
            <a:spLocks noGrp="1"/>
          </p:cNvSpPr>
          <p:nvPr>
            <p:ph idx="1"/>
          </p:nvPr>
        </p:nvSpPr>
        <p:spPr>
          <a:xfrm>
            <a:off x="395536" y="1412776"/>
            <a:ext cx="8229600" cy="4824413"/>
          </a:xfrm>
        </p:spPr>
        <p:txBody>
          <a:bodyPr/>
          <a:lstStyle/>
          <a:p>
            <a:r>
              <a:rPr lang="ja-JP" altLang="en-US" smtClean="0"/>
              <a:t>どのようなコードが，どういった理由でコピーされたのか，がわかればコードクローン</a:t>
            </a:r>
            <a:r>
              <a:rPr lang="ja-JP" altLang="en-US"/>
              <a:t>分析に</a:t>
            </a:r>
            <a:r>
              <a:rPr lang="ja-JP" altLang="en-US" smtClean="0"/>
              <a:t>役立てられる．</a:t>
            </a:r>
            <a:endParaRPr lang="en-US" altLang="ja-JP" smtClean="0"/>
          </a:p>
          <a:p>
            <a:endParaRPr kumimoji="1" lang="en-US" altLang="ja-JP"/>
          </a:p>
          <a:p>
            <a:r>
              <a:rPr lang="ja-JP" altLang="en-US" smtClean="0"/>
              <a:t>そのために，コードクローンのコード間での差異について分析を行う．</a:t>
            </a:r>
            <a:endParaRPr lang="en-US" altLang="ja-JP" smtClean="0"/>
          </a:p>
          <a:p>
            <a:pPr lvl="1"/>
            <a:r>
              <a:rPr kumimoji="1" lang="ja-JP" altLang="en-US" smtClean="0"/>
              <a:t>コピー</a:t>
            </a:r>
            <a:r>
              <a:rPr lang="ja-JP" altLang="en-US" smtClean="0"/>
              <a:t>の前後でコードの内容に違いはあるのか．</a:t>
            </a:r>
            <a:endParaRPr kumimoji="1" lang="ja-JP" altLang="en-US"/>
          </a:p>
        </p:txBody>
      </p:sp>
      <p:sp>
        <p:nvSpPr>
          <p:cNvPr id="4" name="スライド番号プレースホルダー 3"/>
          <p:cNvSpPr>
            <a:spLocks noGrp="1"/>
          </p:cNvSpPr>
          <p:nvPr>
            <p:ph type="sldNum" sz="quarter" idx="11"/>
          </p:nvPr>
        </p:nvSpPr>
        <p:spPr/>
        <p:txBody>
          <a:bodyPr/>
          <a:lstStyle/>
          <a:p>
            <a:fld id="{C5109D6F-1A5C-458E-8B50-1B4585271E2F}" type="slidenum">
              <a:rPr kumimoji="1" lang="ja-JP" altLang="en-US" smtClean="0"/>
              <a:t>28</a:t>
            </a:fld>
            <a:endParaRPr kumimoji="1" lang="ja-JP" altLang="en-US"/>
          </a:p>
        </p:txBody>
      </p:sp>
    </p:spTree>
    <p:extLst>
      <p:ext uri="{BB962C8B-B14F-4D97-AF65-F5344CB8AC3E}">
        <p14:creationId xmlns:p14="http://schemas.microsoft.com/office/powerpoint/2010/main" val="16691951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調査内容</a:t>
            </a:r>
            <a:r>
              <a:rPr lang="ja-JP" altLang="en-US"/>
              <a:t>（再掲）</a:t>
            </a:r>
            <a:endParaRPr kumimoji="1" lang="ja-JP" altLang="en-US"/>
          </a:p>
        </p:txBody>
      </p:sp>
      <p:sp>
        <p:nvSpPr>
          <p:cNvPr id="3" name="コンテンツ プレースホルダー 2"/>
          <p:cNvSpPr>
            <a:spLocks noGrp="1"/>
          </p:cNvSpPr>
          <p:nvPr>
            <p:ph idx="1"/>
          </p:nvPr>
        </p:nvSpPr>
        <p:spPr/>
        <p:txBody>
          <a:bodyPr/>
          <a:lstStyle/>
          <a:p>
            <a:r>
              <a:rPr lang="en-US" altLang="ja-JP" smtClean="0"/>
              <a:t>RQ1</a:t>
            </a:r>
            <a:r>
              <a:rPr lang="ja-JP" altLang="en-US" err="1" smtClean="0"/>
              <a:t>．</a:t>
            </a:r>
            <a:r>
              <a:rPr lang="ja-JP" altLang="en-US" smtClean="0"/>
              <a:t>「</a:t>
            </a:r>
            <a:r>
              <a:rPr lang="ja-JP" altLang="en-US"/>
              <a:t>重要なメソッド</a:t>
            </a:r>
            <a:r>
              <a:rPr lang="ja-JP" altLang="en-US" smtClean="0"/>
              <a:t>呼び出し」が変更されていないコードクローンはどの程度存在するか．</a:t>
            </a:r>
            <a:endParaRPr lang="en-US" altLang="ja-JP" smtClean="0"/>
          </a:p>
          <a:p>
            <a:pPr marL="342900" lvl="1" indent="-342900">
              <a:buFontTx/>
              <a:buChar char="•"/>
            </a:pPr>
            <a:r>
              <a:rPr kumimoji="1" lang="en-US" altLang="ja-JP" sz="3200" smtClean="0"/>
              <a:t>RQ2.</a:t>
            </a:r>
            <a:r>
              <a:rPr lang="ja-JP" altLang="en-US" sz="3200" smtClean="0"/>
              <a:t>コードクローンの</a:t>
            </a:r>
            <a:r>
              <a:rPr lang="en-US" altLang="ja-JP" sz="3200" smtClean="0"/>
              <a:t> </a:t>
            </a:r>
            <a:r>
              <a:rPr lang="ja-JP" altLang="en-US" sz="3200" smtClean="0"/>
              <a:t>「重要なメソッド呼び出し」と「重要でないメソッド呼び出し」の変更度合に差はあるのか．</a:t>
            </a:r>
            <a:endParaRPr lang="en-US" altLang="ja-JP" sz="3200" smtClean="0"/>
          </a:p>
          <a:p>
            <a:r>
              <a:rPr lang="en-US" altLang="ja-JP" smtClean="0"/>
              <a:t>RQ3. </a:t>
            </a:r>
            <a:r>
              <a:rPr lang="ja-JP" altLang="en-US" smtClean="0"/>
              <a:t>「</a:t>
            </a:r>
            <a:r>
              <a:rPr lang="ja-JP" altLang="en-US"/>
              <a:t>重要なメソッド呼び出し」の変更度合が高いコードクローン，低い</a:t>
            </a:r>
            <a:r>
              <a:rPr lang="ja-JP" altLang="en-US" smtClean="0"/>
              <a:t>コードクローンで特徴に差は見られるか．</a:t>
            </a:r>
            <a:endParaRPr kumimoji="1" lang="en-US" altLang="ja-JP" smtClean="0"/>
          </a:p>
        </p:txBody>
      </p:sp>
      <p:sp>
        <p:nvSpPr>
          <p:cNvPr id="4" name="スライド番号プレースホルダー 3"/>
          <p:cNvSpPr>
            <a:spLocks noGrp="1"/>
          </p:cNvSpPr>
          <p:nvPr>
            <p:ph type="sldNum" sz="quarter" idx="11"/>
          </p:nvPr>
        </p:nvSpPr>
        <p:spPr/>
        <p:txBody>
          <a:bodyPr/>
          <a:lstStyle/>
          <a:p>
            <a:fld id="{C5109D6F-1A5C-458E-8B50-1B4585271E2F}" type="slidenum">
              <a:rPr kumimoji="1" lang="ja-JP" altLang="en-US" smtClean="0"/>
              <a:t>29</a:t>
            </a:fld>
            <a:endParaRPr kumimoji="1" lang="ja-JP" altLang="en-US"/>
          </a:p>
        </p:txBody>
      </p:sp>
    </p:spTree>
    <p:extLst>
      <p:ext uri="{BB962C8B-B14F-4D97-AF65-F5344CB8AC3E}">
        <p14:creationId xmlns:p14="http://schemas.microsoft.com/office/powerpoint/2010/main" val="12106344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err="1" smtClean="0"/>
              <a:t>CCFinder</a:t>
            </a:r>
            <a:r>
              <a:rPr lang="ja-JP" altLang="en-US" err="1" smtClean="0"/>
              <a:t>が検</a:t>
            </a:r>
            <a:r>
              <a:rPr lang="ja-JP" altLang="en-US" smtClean="0"/>
              <a:t>出するコードクローン</a:t>
            </a:r>
            <a:endParaRPr kumimoji="1" lang="ja-JP" altLang="en-US"/>
          </a:p>
        </p:txBody>
      </p:sp>
      <p:sp>
        <p:nvSpPr>
          <p:cNvPr id="3" name="コンテンツ プレースホルダー 2"/>
          <p:cNvSpPr>
            <a:spLocks noGrp="1"/>
          </p:cNvSpPr>
          <p:nvPr>
            <p:ph idx="1"/>
          </p:nvPr>
        </p:nvSpPr>
        <p:spPr>
          <a:xfrm>
            <a:off x="457200" y="1412876"/>
            <a:ext cx="8229600" cy="1944116"/>
          </a:xfrm>
        </p:spPr>
        <p:txBody>
          <a:bodyPr/>
          <a:lstStyle/>
          <a:p>
            <a:r>
              <a:rPr lang="en-US" altLang="ja-JP" dirty="0" err="1" smtClean="0"/>
              <a:t>CCFinder</a:t>
            </a:r>
            <a:r>
              <a:rPr lang="ja-JP" altLang="en-US" dirty="0" err="1" smtClean="0"/>
              <a:t>は識</a:t>
            </a:r>
            <a:r>
              <a:rPr lang="ja-JP" altLang="en-US" dirty="0" smtClean="0"/>
              <a:t>別子をパラメータ化してコードクローン検出を行う</a:t>
            </a:r>
            <a:endParaRPr lang="en-US" altLang="ja-JP" dirty="0" smtClean="0"/>
          </a:p>
          <a:p>
            <a:pPr lvl="1"/>
            <a:r>
              <a:rPr lang="ja-JP" altLang="en-US" dirty="0" smtClean="0"/>
              <a:t>識別子の名前が一致しなくとも，文の構造が一致すればコードクローンと判定する．</a:t>
            </a:r>
            <a:endParaRPr lang="ja-JP" altLang="en-US" dirty="0"/>
          </a:p>
          <a:p>
            <a:endParaRPr kumimoji="1" lang="ja-JP" altLang="en-US" dirty="0"/>
          </a:p>
        </p:txBody>
      </p:sp>
      <p:sp>
        <p:nvSpPr>
          <p:cNvPr id="4" name="スライド番号プレースホルダー 3"/>
          <p:cNvSpPr>
            <a:spLocks noGrp="1"/>
          </p:cNvSpPr>
          <p:nvPr>
            <p:ph type="sldNum" sz="quarter" idx="11"/>
          </p:nvPr>
        </p:nvSpPr>
        <p:spPr/>
        <p:txBody>
          <a:bodyPr/>
          <a:lstStyle/>
          <a:p>
            <a:fld id="{C5109D6F-1A5C-458E-8B50-1B4585271E2F}" type="slidenum">
              <a:rPr kumimoji="1" lang="ja-JP" altLang="en-US" smtClean="0"/>
              <a:t>3</a:t>
            </a:fld>
            <a:endParaRPr kumimoji="1" lang="ja-JP" altLang="en-US"/>
          </a:p>
        </p:txBody>
      </p:sp>
      <p:sp>
        <p:nvSpPr>
          <p:cNvPr id="10" name="メモ 9"/>
          <p:cNvSpPr/>
          <p:nvPr/>
        </p:nvSpPr>
        <p:spPr>
          <a:xfrm>
            <a:off x="542329" y="3552029"/>
            <a:ext cx="1509391" cy="1701496"/>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600" smtClean="0">
              <a:solidFill>
                <a:schemeClr val="tx1"/>
              </a:solidFill>
            </a:endParaRPr>
          </a:p>
          <a:p>
            <a:r>
              <a:rPr lang="en-US" altLang="ja-JP" sz="1600" smtClean="0">
                <a:solidFill>
                  <a:srgbClr val="FF0000"/>
                </a:solidFill>
              </a:rPr>
              <a:t>x</a:t>
            </a:r>
            <a:r>
              <a:rPr lang="en-US" altLang="ja-JP" sz="1600" smtClean="0">
                <a:solidFill>
                  <a:schemeClr val="tx1"/>
                </a:solidFill>
              </a:rPr>
              <a:t> = </a:t>
            </a:r>
            <a:r>
              <a:rPr lang="en-US" altLang="ja-JP" sz="1600" err="1" smtClean="0">
                <a:solidFill>
                  <a:srgbClr val="FF0000"/>
                </a:solidFill>
              </a:rPr>
              <a:t>getX</a:t>
            </a:r>
            <a:r>
              <a:rPr lang="en-US" altLang="ja-JP" sz="1600" smtClean="0">
                <a:solidFill>
                  <a:schemeClr val="tx1"/>
                </a:solidFill>
              </a:rPr>
              <a:t>();</a:t>
            </a:r>
          </a:p>
          <a:p>
            <a:endParaRPr lang="en-US" altLang="ja-JP" sz="1600" smtClean="0">
              <a:solidFill>
                <a:schemeClr val="tx1"/>
              </a:solidFill>
            </a:endParaRPr>
          </a:p>
          <a:p>
            <a:r>
              <a:rPr kumimoji="1" lang="en-US" altLang="ja-JP" sz="1600" smtClean="0">
                <a:solidFill>
                  <a:schemeClr val="tx1"/>
                </a:solidFill>
              </a:rPr>
              <a:t>z = </a:t>
            </a:r>
            <a:r>
              <a:rPr kumimoji="1" lang="en-US" altLang="ja-JP" sz="1600" err="1" smtClean="0">
                <a:solidFill>
                  <a:schemeClr val="tx1"/>
                </a:solidFill>
              </a:rPr>
              <a:t>getZ</a:t>
            </a:r>
            <a:r>
              <a:rPr kumimoji="1" lang="en-US" altLang="ja-JP" sz="1600" smtClean="0">
                <a:solidFill>
                  <a:schemeClr val="tx1"/>
                </a:solidFill>
              </a:rPr>
              <a:t>();</a:t>
            </a:r>
          </a:p>
          <a:p>
            <a:endParaRPr kumimoji="1" lang="en-US" altLang="ja-JP" sz="1600" smtClean="0">
              <a:solidFill>
                <a:schemeClr val="tx1"/>
              </a:solidFill>
            </a:endParaRPr>
          </a:p>
          <a:p>
            <a:r>
              <a:rPr lang="en-US" altLang="ja-JP" sz="1600" smtClean="0">
                <a:solidFill>
                  <a:schemeClr val="tx1"/>
                </a:solidFill>
              </a:rPr>
              <a:t>n = </a:t>
            </a:r>
            <a:r>
              <a:rPr lang="en-US" altLang="ja-JP" sz="1600" err="1" smtClean="0">
                <a:solidFill>
                  <a:schemeClr val="tx1"/>
                </a:solidFill>
              </a:rPr>
              <a:t>getN</a:t>
            </a:r>
            <a:r>
              <a:rPr lang="en-US" altLang="ja-JP" sz="1600" smtClean="0">
                <a:solidFill>
                  <a:schemeClr val="tx1"/>
                </a:solidFill>
              </a:rPr>
              <a:t>(</a:t>
            </a:r>
            <a:r>
              <a:rPr lang="en-US" altLang="ja-JP" sz="1600" err="1" smtClean="0">
                <a:solidFill>
                  <a:srgbClr val="FF0000"/>
                </a:solidFill>
              </a:rPr>
              <a:t>x</a:t>
            </a:r>
            <a:r>
              <a:rPr lang="en-US" altLang="ja-JP" sz="1600" err="1" smtClean="0">
                <a:solidFill>
                  <a:schemeClr val="tx1"/>
                </a:solidFill>
              </a:rPr>
              <a:t>,z</a:t>
            </a:r>
            <a:r>
              <a:rPr lang="en-US" altLang="ja-JP" sz="1600" smtClean="0">
                <a:solidFill>
                  <a:schemeClr val="tx1"/>
                </a:solidFill>
              </a:rPr>
              <a:t>);</a:t>
            </a:r>
          </a:p>
          <a:p>
            <a:r>
              <a:rPr kumimoji="1" lang="en-US" altLang="ja-JP" sz="1600" smtClean="0">
                <a:solidFill>
                  <a:schemeClr val="tx1"/>
                </a:solidFill>
              </a:rPr>
              <a:t>return n;</a:t>
            </a:r>
            <a:endParaRPr kumimoji="1" lang="ja-JP" altLang="en-US" sz="1600">
              <a:solidFill>
                <a:schemeClr val="tx1"/>
              </a:solidFill>
            </a:endParaRPr>
          </a:p>
        </p:txBody>
      </p:sp>
      <p:sp>
        <p:nvSpPr>
          <p:cNvPr id="11" name="メモ 10"/>
          <p:cNvSpPr/>
          <p:nvPr/>
        </p:nvSpPr>
        <p:spPr>
          <a:xfrm>
            <a:off x="2267744" y="3563514"/>
            <a:ext cx="1491075" cy="1701496"/>
          </a:xfrm>
          <a:prstGeom prst="foldedCorner">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600" dirty="0" smtClean="0">
              <a:solidFill>
                <a:schemeClr val="tx1"/>
              </a:solidFill>
            </a:endParaRPr>
          </a:p>
          <a:p>
            <a:r>
              <a:rPr lang="en-US" altLang="ja-JP" sz="1600" dirty="0">
                <a:solidFill>
                  <a:srgbClr val="00B050"/>
                </a:solidFill>
              </a:rPr>
              <a:t>y</a:t>
            </a:r>
            <a:r>
              <a:rPr lang="en-US" altLang="ja-JP" sz="1600" dirty="0" smtClean="0">
                <a:solidFill>
                  <a:schemeClr val="tx1"/>
                </a:solidFill>
              </a:rPr>
              <a:t> = </a:t>
            </a:r>
            <a:r>
              <a:rPr lang="en-US" altLang="ja-JP" sz="1600" dirty="0" err="1" smtClean="0">
                <a:solidFill>
                  <a:srgbClr val="00B050"/>
                </a:solidFill>
              </a:rPr>
              <a:t>getY</a:t>
            </a:r>
            <a:r>
              <a:rPr lang="en-US" altLang="ja-JP" sz="1600" dirty="0" smtClean="0">
                <a:solidFill>
                  <a:schemeClr val="tx1"/>
                </a:solidFill>
              </a:rPr>
              <a:t>();</a:t>
            </a:r>
          </a:p>
          <a:p>
            <a:endParaRPr lang="en-US" altLang="ja-JP" sz="1600" dirty="0" smtClean="0">
              <a:solidFill>
                <a:schemeClr val="tx1"/>
              </a:solidFill>
            </a:endParaRPr>
          </a:p>
          <a:p>
            <a:r>
              <a:rPr kumimoji="1" lang="en-US" altLang="ja-JP" sz="1600" dirty="0" smtClean="0">
                <a:solidFill>
                  <a:schemeClr val="tx1"/>
                </a:solidFill>
              </a:rPr>
              <a:t>z = </a:t>
            </a:r>
            <a:r>
              <a:rPr kumimoji="1" lang="en-US" altLang="ja-JP" sz="1600" dirty="0" err="1" smtClean="0">
                <a:solidFill>
                  <a:schemeClr val="tx1"/>
                </a:solidFill>
              </a:rPr>
              <a:t>getZ</a:t>
            </a:r>
            <a:r>
              <a:rPr kumimoji="1" lang="en-US" altLang="ja-JP" sz="1600" dirty="0" smtClean="0">
                <a:solidFill>
                  <a:schemeClr val="tx1"/>
                </a:solidFill>
              </a:rPr>
              <a:t>();</a:t>
            </a:r>
          </a:p>
          <a:p>
            <a:endParaRPr kumimoji="1" lang="en-US" altLang="ja-JP" sz="1600" dirty="0" smtClean="0">
              <a:solidFill>
                <a:schemeClr val="tx1"/>
              </a:solidFill>
            </a:endParaRPr>
          </a:p>
          <a:p>
            <a:r>
              <a:rPr lang="en-US" altLang="ja-JP" sz="1600" dirty="0" smtClean="0">
                <a:solidFill>
                  <a:schemeClr val="tx1"/>
                </a:solidFill>
              </a:rPr>
              <a:t>n = </a:t>
            </a:r>
            <a:r>
              <a:rPr lang="en-US" altLang="ja-JP" sz="1600" dirty="0" err="1" smtClean="0">
                <a:solidFill>
                  <a:schemeClr val="tx1"/>
                </a:solidFill>
              </a:rPr>
              <a:t>getN</a:t>
            </a:r>
            <a:r>
              <a:rPr lang="en-US" altLang="ja-JP" sz="1600" dirty="0" smtClean="0">
                <a:solidFill>
                  <a:schemeClr val="tx1"/>
                </a:solidFill>
              </a:rPr>
              <a:t>(</a:t>
            </a:r>
            <a:r>
              <a:rPr lang="en-US" altLang="ja-JP" sz="1600" dirty="0" err="1">
                <a:solidFill>
                  <a:srgbClr val="00B050"/>
                </a:solidFill>
              </a:rPr>
              <a:t>y</a:t>
            </a:r>
            <a:r>
              <a:rPr lang="en-US" altLang="ja-JP" sz="1600" dirty="0" err="1" smtClean="0">
                <a:solidFill>
                  <a:schemeClr val="tx1"/>
                </a:solidFill>
              </a:rPr>
              <a:t>,z</a:t>
            </a:r>
            <a:r>
              <a:rPr lang="en-US" altLang="ja-JP" sz="1600" dirty="0" smtClean="0">
                <a:solidFill>
                  <a:schemeClr val="tx1"/>
                </a:solidFill>
              </a:rPr>
              <a:t>);</a:t>
            </a:r>
          </a:p>
          <a:p>
            <a:r>
              <a:rPr kumimoji="1" lang="en-US" altLang="ja-JP" sz="1600" dirty="0" smtClean="0">
                <a:solidFill>
                  <a:schemeClr val="tx1"/>
                </a:solidFill>
              </a:rPr>
              <a:t>return n;</a:t>
            </a:r>
            <a:endParaRPr kumimoji="1" lang="ja-JP" altLang="en-US" sz="1600" dirty="0">
              <a:solidFill>
                <a:schemeClr val="tx1"/>
              </a:solidFill>
            </a:endParaRPr>
          </a:p>
        </p:txBody>
      </p:sp>
      <p:sp>
        <p:nvSpPr>
          <p:cNvPr id="15" name="テキスト ボックス 14"/>
          <p:cNvSpPr txBox="1"/>
          <p:nvPr/>
        </p:nvSpPr>
        <p:spPr>
          <a:xfrm>
            <a:off x="228000" y="5646439"/>
            <a:ext cx="4079487" cy="461665"/>
          </a:xfrm>
          <a:prstGeom prst="rect">
            <a:avLst/>
          </a:prstGeom>
          <a:solidFill>
            <a:schemeClr val="accent1"/>
          </a:solidFill>
          <a:ln w="25400">
            <a:solidFill>
              <a:schemeClr val="accent1"/>
            </a:solidFill>
          </a:ln>
        </p:spPr>
        <p:txBody>
          <a:bodyPr wrap="square" rtlCol="0">
            <a:spAutoFit/>
          </a:bodyPr>
          <a:lstStyle/>
          <a:p>
            <a:pPr algn="ctr"/>
            <a:r>
              <a:rPr lang="ja-JP" altLang="en-US" sz="2400" smtClean="0"/>
              <a:t>識別子名の違いは吸収される</a:t>
            </a:r>
            <a:endParaRPr kumimoji="1" lang="ja-JP" altLang="en-US" sz="2400"/>
          </a:p>
        </p:txBody>
      </p:sp>
      <p:sp>
        <p:nvSpPr>
          <p:cNvPr id="6" name="テキスト ボックス 5"/>
          <p:cNvSpPr txBox="1"/>
          <p:nvPr/>
        </p:nvSpPr>
        <p:spPr>
          <a:xfrm>
            <a:off x="1355463" y="5265010"/>
            <a:ext cx="1657818" cy="369332"/>
          </a:xfrm>
          <a:prstGeom prst="rect">
            <a:avLst/>
          </a:prstGeom>
          <a:noFill/>
        </p:spPr>
        <p:txBody>
          <a:bodyPr wrap="square" rtlCol="0">
            <a:spAutoFit/>
          </a:bodyPr>
          <a:lstStyle/>
          <a:p>
            <a:r>
              <a:rPr kumimoji="1" lang="ja-JP" altLang="en-US" b="1" smtClean="0"/>
              <a:t>コードクローン</a:t>
            </a:r>
            <a:endParaRPr kumimoji="1" lang="ja-JP" altLang="en-US" b="1"/>
          </a:p>
        </p:txBody>
      </p:sp>
      <p:sp>
        <p:nvSpPr>
          <p:cNvPr id="7" name="テキスト ボックス 6"/>
          <p:cNvSpPr txBox="1"/>
          <p:nvPr/>
        </p:nvSpPr>
        <p:spPr>
          <a:xfrm>
            <a:off x="4607496" y="3873901"/>
            <a:ext cx="4392488" cy="1292662"/>
          </a:xfrm>
          <a:prstGeom prst="rect">
            <a:avLst/>
          </a:prstGeom>
          <a:noFill/>
        </p:spPr>
        <p:txBody>
          <a:bodyPr wrap="square" rtlCol="0">
            <a:spAutoFit/>
          </a:bodyPr>
          <a:lstStyle/>
          <a:p>
            <a:r>
              <a:rPr kumimoji="1" lang="ja-JP" altLang="en-US" sz="2000" b="1" smtClean="0">
                <a:solidFill>
                  <a:srgbClr val="FF0000"/>
                </a:solidFill>
              </a:rPr>
              <a:t>検出され</a:t>
            </a:r>
            <a:r>
              <a:rPr lang="ja-JP" altLang="en-US" sz="2000" b="1" smtClean="0">
                <a:solidFill>
                  <a:srgbClr val="FF0000"/>
                </a:solidFill>
              </a:rPr>
              <a:t>たコードクローンが何を</a:t>
            </a:r>
            <a:endParaRPr lang="en-US" altLang="ja-JP" sz="2000" b="1" smtClean="0">
              <a:solidFill>
                <a:srgbClr val="FF0000"/>
              </a:solidFill>
            </a:endParaRPr>
          </a:p>
          <a:p>
            <a:r>
              <a:rPr lang="ja-JP" altLang="en-US" sz="2000" b="1" smtClean="0">
                <a:solidFill>
                  <a:srgbClr val="FF0000"/>
                </a:solidFill>
              </a:rPr>
              <a:t>再利用したものなのかはわからない．</a:t>
            </a:r>
            <a:endParaRPr lang="en-US" altLang="ja-JP" sz="2000" b="1" smtClean="0">
              <a:solidFill>
                <a:srgbClr val="FF0000"/>
              </a:solidFill>
            </a:endParaRPr>
          </a:p>
          <a:p>
            <a:r>
              <a:rPr lang="ja-JP" altLang="en-US" sz="2000"/>
              <a:t> </a:t>
            </a:r>
            <a:r>
              <a:rPr lang="ja-JP" altLang="en-US" sz="2000" smtClean="0"/>
              <a:t>  </a:t>
            </a:r>
            <a:r>
              <a:rPr lang="en-US" altLang="ja-JP" smtClean="0"/>
              <a:t>- </a:t>
            </a:r>
            <a:r>
              <a:rPr lang="ja-JP" altLang="en-US" smtClean="0"/>
              <a:t>メソッド呼び出し列の再利用？</a:t>
            </a:r>
            <a:endParaRPr lang="en-US" altLang="ja-JP" smtClean="0"/>
          </a:p>
          <a:p>
            <a:r>
              <a:rPr lang="ja-JP" altLang="en-US"/>
              <a:t> </a:t>
            </a:r>
            <a:r>
              <a:rPr lang="ja-JP" altLang="en-US" smtClean="0"/>
              <a:t>  </a:t>
            </a:r>
            <a:r>
              <a:rPr lang="en-US" altLang="ja-JP" smtClean="0"/>
              <a:t>- </a:t>
            </a:r>
            <a:r>
              <a:rPr lang="ja-JP" altLang="en-US" smtClean="0"/>
              <a:t>文の構造だけを再利用？</a:t>
            </a:r>
            <a:endParaRPr lang="en-US" altLang="ja-JP" smtClean="0"/>
          </a:p>
        </p:txBody>
      </p:sp>
      <p:sp>
        <p:nvSpPr>
          <p:cNvPr id="8" name="雲 7"/>
          <p:cNvSpPr/>
          <p:nvPr/>
        </p:nvSpPr>
        <p:spPr>
          <a:xfrm>
            <a:off x="3959424" y="3563514"/>
            <a:ext cx="5184576" cy="1944215"/>
          </a:xfrm>
          <a:prstGeom prst="cloud">
            <a:avLst/>
          </a:prstGeom>
          <a:noFill/>
          <a:ln w="3810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25736079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調査内容</a:t>
            </a:r>
            <a:endParaRPr kumimoji="1" lang="ja-JP" altLang="en-US"/>
          </a:p>
        </p:txBody>
      </p:sp>
      <p:sp>
        <p:nvSpPr>
          <p:cNvPr id="3" name="コンテンツ プレースホルダー 2"/>
          <p:cNvSpPr>
            <a:spLocks noGrp="1"/>
          </p:cNvSpPr>
          <p:nvPr>
            <p:ph idx="1"/>
          </p:nvPr>
        </p:nvSpPr>
        <p:spPr>
          <a:xfrm>
            <a:off x="457200" y="1412776"/>
            <a:ext cx="8229600" cy="4824413"/>
          </a:xfrm>
        </p:spPr>
        <p:txBody>
          <a:bodyPr/>
          <a:lstStyle/>
          <a:p>
            <a:r>
              <a:rPr lang="en-US" altLang="ja-JP" sz="2800" smtClean="0"/>
              <a:t>RQ1</a:t>
            </a:r>
            <a:r>
              <a:rPr lang="ja-JP" altLang="en-US" sz="2800" err="1" smtClean="0"/>
              <a:t>．</a:t>
            </a:r>
            <a:r>
              <a:rPr lang="ja-JP" altLang="en-US" sz="2800" smtClean="0"/>
              <a:t>コード間で処理の内容が変わっていないクローンはどの程度存在するのか</a:t>
            </a:r>
            <a:r>
              <a:rPr lang="en-US" altLang="ja-JP" sz="2800" smtClean="0"/>
              <a:t>.</a:t>
            </a:r>
          </a:p>
          <a:p>
            <a:pPr lvl="1"/>
            <a:r>
              <a:rPr lang="ja-JP" altLang="en-US" sz="2200" smtClean="0"/>
              <a:t>「重要なメソッド呼び出し」が変更されていないコードクローンはどの程度存在するのか</a:t>
            </a:r>
            <a:r>
              <a:rPr lang="en-US" altLang="ja-JP" sz="2200" smtClean="0"/>
              <a:t>.</a:t>
            </a:r>
          </a:p>
          <a:p>
            <a:r>
              <a:rPr kumimoji="1" lang="en-US" altLang="ja-JP" sz="2800" smtClean="0"/>
              <a:t>RQ2.</a:t>
            </a:r>
            <a:r>
              <a:rPr lang="ja-JP" altLang="en-US" sz="2800" smtClean="0"/>
              <a:t>コードクローンの</a:t>
            </a:r>
            <a:r>
              <a:rPr lang="en-US" altLang="ja-JP" sz="2800" smtClean="0"/>
              <a:t> </a:t>
            </a:r>
            <a:r>
              <a:rPr lang="ja-JP" altLang="en-US" sz="2800" smtClean="0"/>
              <a:t>「重要なメソッド呼び出し」と「重要でないメソッド呼び出し」の変更度合に差はあるのか．</a:t>
            </a:r>
            <a:endParaRPr lang="en-US" altLang="ja-JP" sz="2800" smtClean="0"/>
          </a:p>
          <a:p>
            <a:r>
              <a:rPr lang="en-US" altLang="ja-JP" sz="2800" smtClean="0"/>
              <a:t>RQ3. </a:t>
            </a:r>
            <a:r>
              <a:rPr lang="ja-JP" altLang="en-US" sz="2800" smtClean="0"/>
              <a:t>「</a:t>
            </a:r>
            <a:r>
              <a:rPr lang="ja-JP" altLang="en-US" sz="2800"/>
              <a:t>重要なメソッド呼び出し」の変更度合が高いコードクローン，低い</a:t>
            </a:r>
            <a:r>
              <a:rPr lang="ja-JP" altLang="en-US" sz="2800" smtClean="0"/>
              <a:t>コードクローンで特徴に差は見られるか．</a:t>
            </a:r>
            <a:endParaRPr kumimoji="1" lang="en-US" altLang="ja-JP" sz="2800" smtClean="0"/>
          </a:p>
        </p:txBody>
      </p:sp>
      <p:sp>
        <p:nvSpPr>
          <p:cNvPr id="4" name="スライド番号プレースホルダー 3"/>
          <p:cNvSpPr>
            <a:spLocks noGrp="1"/>
          </p:cNvSpPr>
          <p:nvPr>
            <p:ph type="sldNum" sz="quarter" idx="11"/>
          </p:nvPr>
        </p:nvSpPr>
        <p:spPr/>
        <p:txBody>
          <a:bodyPr/>
          <a:lstStyle/>
          <a:p>
            <a:fld id="{C5109D6F-1A5C-458E-8B50-1B4585271E2F}" type="slidenum">
              <a:rPr kumimoji="1" lang="ja-JP" altLang="en-US" smtClean="0"/>
              <a:t>30</a:t>
            </a:fld>
            <a:endParaRPr kumimoji="1" lang="ja-JP" altLang="en-US"/>
          </a:p>
        </p:txBody>
      </p:sp>
    </p:spTree>
    <p:extLst>
      <p:ext uri="{BB962C8B-B14F-4D97-AF65-F5344CB8AC3E}">
        <p14:creationId xmlns:p14="http://schemas.microsoft.com/office/powerpoint/2010/main" val="9598289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考察</a:t>
            </a:r>
            <a:endParaRPr kumimoji="1" lang="ja-JP" altLang="en-US"/>
          </a:p>
        </p:txBody>
      </p:sp>
      <p:sp>
        <p:nvSpPr>
          <p:cNvPr id="3" name="コンテンツ プレースホルダー 2"/>
          <p:cNvSpPr>
            <a:spLocks noGrp="1"/>
          </p:cNvSpPr>
          <p:nvPr>
            <p:ph idx="1"/>
          </p:nvPr>
        </p:nvSpPr>
        <p:spPr/>
        <p:txBody>
          <a:bodyPr/>
          <a:lstStyle/>
          <a:p>
            <a:r>
              <a:rPr lang="ja-JP" altLang="en-US" sz="2800" b="1" smtClean="0"/>
              <a:t>多く</a:t>
            </a:r>
            <a:r>
              <a:rPr lang="ja-JP" altLang="en-US" sz="2800" b="1"/>
              <a:t>の</a:t>
            </a:r>
            <a:r>
              <a:rPr lang="ja-JP" altLang="en-US" sz="2800" b="1" smtClean="0"/>
              <a:t>コードクローンは，「重要なメソッド呼び出し」によって実現されている処理の再利用であると考えられる．</a:t>
            </a:r>
            <a:endParaRPr lang="en-US" altLang="ja-JP" sz="2800" b="1" smtClean="0"/>
          </a:p>
          <a:p>
            <a:pPr lvl="1"/>
            <a:r>
              <a:rPr lang="ja-JP" altLang="en-US" sz="2400"/>
              <a:t>「重要なメソッド呼び出し」は「重要でないメソッド呼び出し」よりも変更されにくい．</a:t>
            </a:r>
            <a:endParaRPr lang="en-US" altLang="ja-JP" sz="2400"/>
          </a:p>
          <a:p>
            <a:pPr lvl="1"/>
            <a:r>
              <a:rPr lang="en-US" altLang="ja-JP" sz="2400"/>
              <a:t>87%</a:t>
            </a:r>
            <a:r>
              <a:rPr lang="ja-JP" altLang="en-US" sz="2400"/>
              <a:t>のコードクローンで，「重要なメソッド呼び出し」は変更されていない．</a:t>
            </a:r>
            <a:endParaRPr lang="en-US" altLang="ja-JP" sz="2400"/>
          </a:p>
          <a:p>
            <a:endParaRPr lang="en-US" altLang="ja-JP" smtClean="0"/>
          </a:p>
          <a:p>
            <a:endParaRPr kumimoji="1" lang="ja-JP" altLang="en-US"/>
          </a:p>
        </p:txBody>
      </p:sp>
      <p:sp>
        <p:nvSpPr>
          <p:cNvPr id="4" name="スライド番号プレースホルダー 3"/>
          <p:cNvSpPr>
            <a:spLocks noGrp="1"/>
          </p:cNvSpPr>
          <p:nvPr>
            <p:ph type="sldNum" sz="quarter" idx="11"/>
          </p:nvPr>
        </p:nvSpPr>
        <p:spPr/>
        <p:txBody>
          <a:bodyPr/>
          <a:lstStyle/>
          <a:p>
            <a:fld id="{C5109D6F-1A5C-458E-8B50-1B4585271E2F}" type="slidenum">
              <a:rPr kumimoji="1" lang="ja-JP" altLang="en-US" smtClean="0"/>
              <a:t>31</a:t>
            </a:fld>
            <a:endParaRPr kumimoji="1" lang="ja-JP" altLang="en-US"/>
          </a:p>
        </p:txBody>
      </p:sp>
    </p:spTree>
    <p:extLst>
      <p:ext uri="{BB962C8B-B14F-4D97-AF65-F5344CB8AC3E}">
        <p14:creationId xmlns:p14="http://schemas.microsoft.com/office/powerpoint/2010/main" val="31204430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メソッド呼び出し情報の例</a:t>
            </a:r>
            <a:endParaRPr kumimoji="1" lang="ja-JP" altLang="en-US" dirty="0"/>
          </a:p>
        </p:txBody>
      </p:sp>
      <p:sp>
        <p:nvSpPr>
          <p:cNvPr id="4" name="スライド番号プレースホルダー 3"/>
          <p:cNvSpPr>
            <a:spLocks noGrp="1"/>
          </p:cNvSpPr>
          <p:nvPr>
            <p:ph type="sldNum" sz="quarter" idx="11"/>
          </p:nvPr>
        </p:nvSpPr>
        <p:spPr/>
        <p:txBody>
          <a:bodyPr/>
          <a:lstStyle/>
          <a:p>
            <a:fld id="{C5109D6F-1A5C-458E-8B50-1B4585271E2F}" type="slidenum">
              <a:rPr lang="ja-JP" altLang="en-US" smtClean="0">
                <a:solidFill>
                  <a:srgbClr val="000000"/>
                </a:solidFill>
              </a:rPr>
              <a:pPr/>
              <a:t>32</a:t>
            </a:fld>
            <a:endParaRPr lang="ja-JP" altLang="en-US">
              <a:solidFill>
                <a:srgbClr val="000000"/>
              </a:solidFill>
            </a:endParaRPr>
          </a:p>
        </p:txBody>
      </p:sp>
      <p:graphicFrame>
        <p:nvGraphicFramePr>
          <p:cNvPr id="7" name="表 6"/>
          <p:cNvGraphicFramePr>
            <a:graphicFrameLocks noGrp="1"/>
          </p:cNvGraphicFramePr>
          <p:nvPr>
            <p:extLst>
              <p:ext uri="{D42A27DB-BD31-4B8C-83A1-F6EECF244321}">
                <p14:modId xmlns:p14="http://schemas.microsoft.com/office/powerpoint/2010/main" val="2763256076"/>
              </p:ext>
            </p:extLst>
          </p:nvPr>
        </p:nvGraphicFramePr>
        <p:xfrm>
          <a:off x="5220072" y="1484588"/>
          <a:ext cx="1728192" cy="828484"/>
        </p:xfrm>
        <a:graphic>
          <a:graphicData uri="http://schemas.openxmlformats.org/drawingml/2006/table">
            <a:tbl>
              <a:tblPr firstRow="1" bandRow="1">
                <a:tableStyleId>{5C22544A-7EE6-4342-B048-85BDC9FD1C3A}</a:tableStyleId>
              </a:tblPr>
              <a:tblGrid>
                <a:gridCol w="720080"/>
                <a:gridCol w="1008112"/>
              </a:tblGrid>
              <a:tr h="432244">
                <a:tc>
                  <a:txBody>
                    <a:bodyPr/>
                    <a:lstStyle/>
                    <a:p>
                      <a:r>
                        <a:rPr kumimoji="1" lang="ja-JP" altLang="en-US" sz="2000" dirty="0" smtClean="0">
                          <a:solidFill>
                            <a:srgbClr val="FF0000"/>
                          </a:solidFill>
                        </a:rPr>
                        <a:t>重要</a:t>
                      </a:r>
                      <a:endParaRPr kumimoji="1" lang="ja-JP" altLang="en-US" sz="2000" dirty="0">
                        <a:solidFill>
                          <a:srgbClr val="FF0000"/>
                        </a:solidFill>
                      </a:endParaRPr>
                    </a:p>
                  </a:txBody>
                  <a:tcPr/>
                </a:tc>
                <a:tc>
                  <a:txBody>
                    <a:bodyPr/>
                    <a:lstStyle/>
                    <a:p>
                      <a:r>
                        <a:rPr kumimoji="1" lang="ja-JP" altLang="en-US" sz="2000" dirty="0" smtClean="0"/>
                        <a:t>非重要</a:t>
                      </a:r>
                      <a:endParaRPr kumimoji="1" lang="ja-JP" altLang="en-US" sz="2000" dirty="0"/>
                    </a:p>
                  </a:txBody>
                  <a:tcPr/>
                </a:tc>
              </a:tr>
              <a:tr h="396044">
                <a:tc>
                  <a:txBody>
                    <a:bodyPr/>
                    <a:lstStyle/>
                    <a:p>
                      <a:pPr algn="r"/>
                      <a:r>
                        <a:rPr kumimoji="1" lang="en-US" altLang="ja-JP" sz="2000" dirty="0" smtClean="0"/>
                        <a:t>4</a:t>
                      </a:r>
                      <a:endParaRPr kumimoji="1" lang="ja-JP" altLang="en-US" sz="2000" dirty="0"/>
                    </a:p>
                  </a:txBody>
                  <a:tcPr/>
                </a:tc>
                <a:tc>
                  <a:txBody>
                    <a:bodyPr/>
                    <a:lstStyle/>
                    <a:p>
                      <a:pPr algn="r"/>
                      <a:r>
                        <a:rPr kumimoji="1" lang="en-US" altLang="ja-JP" sz="2000" dirty="0" smtClean="0"/>
                        <a:t>2</a:t>
                      </a:r>
                      <a:endParaRPr kumimoji="1" lang="ja-JP" altLang="en-US" sz="2000" dirty="0"/>
                    </a:p>
                  </a:txBody>
                  <a:tcPr/>
                </a:tc>
              </a:tr>
            </a:tbl>
          </a:graphicData>
        </a:graphic>
      </p:graphicFrame>
      <p:graphicFrame>
        <p:nvGraphicFramePr>
          <p:cNvPr id="9" name="表 8"/>
          <p:cNvGraphicFramePr>
            <a:graphicFrameLocks noGrp="1"/>
          </p:cNvGraphicFramePr>
          <p:nvPr>
            <p:extLst>
              <p:ext uri="{D42A27DB-BD31-4B8C-83A1-F6EECF244321}">
                <p14:modId xmlns:p14="http://schemas.microsoft.com/office/powerpoint/2010/main" val="1462121190"/>
              </p:ext>
            </p:extLst>
          </p:nvPr>
        </p:nvGraphicFramePr>
        <p:xfrm>
          <a:off x="5036973" y="5013175"/>
          <a:ext cx="2880320" cy="1433811"/>
        </p:xfrm>
        <a:graphic>
          <a:graphicData uri="http://schemas.openxmlformats.org/drawingml/2006/table">
            <a:tbl>
              <a:tblPr firstRow="1" bandRow="1">
                <a:tableStyleId>{5C22544A-7EE6-4342-B048-85BDC9FD1C3A}</a:tableStyleId>
              </a:tblPr>
              <a:tblGrid>
                <a:gridCol w="1008112"/>
                <a:gridCol w="792088"/>
                <a:gridCol w="1080120"/>
              </a:tblGrid>
              <a:tr h="412088">
                <a:tc>
                  <a:txBody>
                    <a:bodyPr/>
                    <a:lstStyle/>
                    <a:p>
                      <a:endParaRPr kumimoji="1" lang="ja-JP" altLang="en-US" sz="2000" dirty="0"/>
                    </a:p>
                  </a:txBody>
                  <a:tcPr/>
                </a:tc>
                <a:tc>
                  <a:txBody>
                    <a:bodyPr/>
                    <a:lstStyle/>
                    <a:p>
                      <a:r>
                        <a:rPr kumimoji="1" lang="ja-JP" altLang="en-US" sz="2000" dirty="0" smtClean="0">
                          <a:solidFill>
                            <a:srgbClr val="FF0000"/>
                          </a:solidFill>
                        </a:rPr>
                        <a:t>重要</a:t>
                      </a:r>
                      <a:endParaRPr kumimoji="1" lang="ja-JP" altLang="en-US" sz="2000" dirty="0">
                        <a:solidFill>
                          <a:srgbClr val="FF0000"/>
                        </a:solidFill>
                      </a:endParaRPr>
                    </a:p>
                  </a:txBody>
                  <a:tcPr/>
                </a:tc>
                <a:tc>
                  <a:txBody>
                    <a:bodyPr/>
                    <a:lstStyle/>
                    <a:p>
                      <a:r>
                        <a:rPr kumimoji="1" lang="ja-JP" altLang="en-US" sz="2000" dirty="0" smtClean="0"/>
                        <a:t>非重要</a:t>
                      </a:r>
                      <a:endParaRPr kumimoji="1" lang="ja-JP" altLang="en-US" sz="2000" dirty="0"/>
                    </a:p>
                  </a:txBody>
                  <a:tcPr/>
                </a:tc>
              </a:tr>
              <a:tr h="520478">
                <a:tc>
                  <a:txBody>
                    <a:bodyPr/>
                    <a:lstStyle/>
                    <a:p>
                      <a:r>
                        <a:rPr kumimoji="1" lang="ja-JP" altLang="en-US" sz="2000" b="1" dirty="0" smtClean="0">
                          <a:solidFill>
                            <a:srgbClr val="FF0000"/>
                          </a:solidFill>
                        </a:rPr>
                        <a:t>変更有</a:t>
                      </a:r>
                      <a:endParaRPr kumimoji="1" lang="ja-JP" altLang="en-US" sz="2000" b="1" dirty="0">
                        <a:solidFill>
                          <a:srgbClr val="FF0000"/>
                        </a:solidFill>
                      </a:endParaRPr>
                    </a:p>
                  </a:txBody>
                  <a:tcPr>
                    <a:solidFill>
                      <a:schemeClr val="accent1"/>
                    </a:solidFill>
                  </a:tcPr>
                </a:tc>
                <a:tc>
                  <a:txBody>
                    <a:bodyPr/>
                    <a:lstStyle/>
                    <a:p>
                      <a:pPr algn="r"/>
                      <a:r>
                        <a:rPr kumimoji="1" lang="en-US" altLang="ja-JP" sz="2000" dirty="0" smtClean="0"/>
                        <a:t>1</a:t>
                      </a:r>
                      <a:endParaRPr kumimoji="1" lang="ja-JP" altLang="en-US" sz="2000" dirty="0"/>
                    </a:p>
                  </a:txBody>
                  <a:tcPr/>
                </a:tc>
                <a:tc>
                  <a:txBody>
                    <a:bodyPr/>
                    <a:lstStyle/>
                    <a:p>
                      <a:pPr algn="r"/>
                      <a:r>
                        <a:rPr kumimoji="1" lang="en-US" altLang="ja-JP" sz="2000" dirty="0" smtClean="0"/>
                        <a:t>1</a:t>
                      </a:r>
                      <a:endParaRPr kumimoji="1" lang="ja-JP" altLang="en-US" sz="2000" dirty="0"/>
                    </a:p>
                  </a:txBody>
                  <a:tcPr/>
                </a:tc>
              </a:tr>
              <a:tr h="501245">
                <a:tc>
                  <a:txBody>
                    <a:bodyPr/>
                    <a:lstStyle/>
                    <a:p>
                      <a:r>
                        <a:rPr kumimoji="1" lang="ja-JP" altLang="en-US" sz="2000" b="1" dirty="0" smtClean="0">
                          <a:solidFill>
                            <a:schemeClr val="bg1"/>
                          </a:solidFill>
                        </a:rPr>
                        <a:t>変更無</a:t>
                      </a:r>
                      <a:endParaRPr kumimoji="1" lang="ja-JP" altLang="en-US" sz="2000" b="1" dirty="0">
                        <a:solidFill>
                          <a:schemeClr val="bg1"/>
                        </a:solidFill>
                      </a:endParaRPr>
                    </a:p>
                  </a:txBody>
                  <a:tcPr>
                    <a:solidFill>
                      <a:schemeClr val="accent1"/>
                    </a:solidFill>
                  </a:tcPr>
                </a:tc>
                <a:tc>
                  <a:txBody>
                    <a:bodyPr/>
                    <a:lstStyle/>
                    <a:p>
                      <a:pPr algn="r"/>
                      <a:r>
                        <a:rPr kumimoji="1" lang="en-US" altLang="ja-JP" sz="2000" dirty="0" smtClean="0"/>
                        <a:t>3</a:t>
                      </a:r>
                      <a:endParaRPr kumimoji="1" lang="ja-JP" altLang="en-US" sz="2000" dirty="0"/>
                    </a:p>
                  </a:txBody>
                  <a:tcPr/>
                </a:tc>
                <a:tc>
                  <a:txBody>
                    <a:bodyPr/>
                    <a:lstStyle/>
                    <a:p>
                      <a:pPr algn="r"/>
                      <a:r>
                        <a:rPr kumimoji="1" lang="en-US" altLang="ja-JP" sz="2000" dirty="0" smtClean="0"/>
                        <a:t>1</a:t>
                      </a:r>
                      <a:endParaRPr kumimoji="1" lang="ja-JP" altLang="en-US" sz="2000" dirty="0"/>
                    </a:p>
                  </a:txBody>
                  <a:tcPr/>
                </a:tc>
              </a:tr>
            </a:tbl>
          </a:graphicData>
        </a:graphic>
      </p:graphicFrame>
      <p:graphicFrame>
        <p:nvGraphicFramePr>
          <p:cNvPr id="10" name="表 9"/>
          <p:cNvGraphicFramePr>
            <a:graphicFrameLocks noGrp="1"/>
          </p:cNvGraphicFramePr>
          <p:nvPr>
            <p:extLst>
              <p:ext uri="{D42A27DB-BD31-4B8C-83A1-F6EECF244321}">
                <p14:modId xmlns:p14="http://schemas.microsoft.com/office/powerpoint/2010/main" val="575392571"/>
              </p:ext>
            </p:extLst>
          </p:nvPr>
        </p:nvGraphicFramePr>
        <p:xfrm>
          <a:off x="5220072" y="2703270"/>
          <a:ext cx="2016227" cy="864096"/>
        </p:xfrm>
        <a:graphic>
          <a:graphicData uri="http://schemas.openxmlformats.org/drawingml/2006/table">
            <a:tbl>
              <a:tblPr firstRow="1" bandRow="1">
                <a:tableStyleId>{5C22544A-7EE6-4342-B048-85BDC9FD1C3A}</a:tableStyleId>
              </a:tblPr>
              <a:tblGrid>
                <a:gridCol w="1008115"/>
                <a:gridCol w="1008112"/>
              </a:tblGrid>
              <a:tr h="432048">
                <a:tc>
                  <a:txBody>
                    <a:bodyPr/>
                    <a:lstStyle/>
                    <a:p>
                      <a:r>
                        <a:rPr kumimoji="1" lang="ja-JP" altLang="en-US" sz="2000" dirty="0" smtClean="0">
                          <a:solidFill>
                            <a:srgbClr val="FF0000"/>
                          </a:solidFill>
                        </a:rPr>
                        <a:t>変更有</a:t>
                      </a:r>
                      <a:endParaRPr kumimoji="1" lang="ja-JP" altLang="en-US" sz="2000" dirty="0">
                        <a:solidFill>
                          <a:srgbClr val="FF0000"/>
                        </a:solidFill>
                      </a:endParaRPr>
                    </a:p>
                  </a:txBody>
                  <a:tcPr/>
                </a:tc>
                <a:tc>
                  <a:txBody>
                    <a:bodyPr/>
                    <a:lstStyle/>
                    <a:p>
                      <a:r>
                        <a:rPr kumimoji="1" lang="ja-JP" altLang="en-US" sz="2000" dirty="0" smtClean="0"/>
                        <a:t>変更無</a:t>
                      </a:r>
                      <a:endParaRPr kumimoji="1" lang="ja-JP" altLang="en-US" sz="2000" dirty="0"/>
                    </a:p>
                  </a:txBody>
                  <a:tcPr/>
                </a:tc>
              </a:tr>
              <a:tr h="432048">
                <a:tc>
                  <a:txBody>
                    <a:bodyPr/>
                    <a:lstStyle/>
                    <a:p>
                      <a:pPr algn="r"/>
                      <a:r>
                        <a:rPr kumimoji="1" lang="en-US" altLang="ja-JP" sz="2000" dirty="0" smtClean="0"/>
                        <a:t>2</a:t>
                      </a:r>
                      <a:endParaRPr kumimoji="1" lang="ja-JP" altLang="en-US" sz="2000" dirty="0"/>
                    </a:p>
                  </a:txBody>
                  <a:tcPr/>
                </a:tc>
                <a:tc>
                  <a:txBody>
                    <a:bodyPr/>
                    <a:lstStyle/>
                    <a:p>
                      <a:pPr algn="r"/>
                      <a:r>
                        <a:rPr kumimoji="1" lang="en-US" altLang="ja-JP" sz="2000" dirty="0" smtClean="0"/>
                        <a:t>4</a:t>
                      </a:r>
                      <a:endParaRPr kumimoji="1" lang="ja-JP" altLang="en-US" sz="2000" dirty="0"/>
                    </a:p>
                  </a:txBody>
                  <a:tcPr/>
                </a:tc>
              </a:tr>
            </a:tbl>
          </a:graphicData>
        </a:graphic>
      </p:graphicFrame>
      <p:sp>
        <p:nvSpPr>
          <p:cNvPr id="11" name="線吹き出し 1 (枠付き) 10"/>
          <p:cNvSpPr/>
          <p:nvPr/>
        </p:nvSpPr>
        <p:spPr>
          <a:xfrm>
            <a:off x="307950" y="5685504"/>
            <a:ext cx="4093179" cy="636936"/>
          </a:xfrm>
          <a:prstGeom prst="borderCallout1">
            <a:avLst>
              <a:gd name="adj1" fmla="val 45768"/>
              <a:gd name="adj2" fmla="val 100102"/>
              <a:gd name="adj3" fmla="val 16142"/>
              <a:gd name="adj4" fmla="val 142476"/>
            </a:avLst>
          </a:prstGeom>
          <a:solidFill>
            <a:srgbClr val="FFFF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solidFill>
                  <a:srgbClr val="FF0000"/>
                </a:solidFill>
              </a:rPr>
              <a:t>コード間で主要な処理に違いが</a:t>
            </a:r>
            <a:r>
              <a:rPr lang="ja-JP" altLang="en-US" sz="2000" b="1" dirty="0" smtClean="0">
                <a:solidFill>
                  <a:srgbClr val="FF0000"/>
                </a:solidFill>
              </a:rPr>
              <a:t>ある</a:t>
            </a:r>
            <a:endParaRPr lang="ja-JP" altLang="en-US" sz="2000" b="1" dirty="0">
              <a:solidFill>
                <a:srgbClr val="FF0000"/>
              </a:solidFill>
            </a:endParaRPr>
          </a:p>
        </p:txBody>
      </p:sp>
      <p:sp>
        <p:nvSpPr>
          <p:cNvPr id="16" name="メモ 15"/>
          <p:cNvSpPr/>
          <p:nvPr/>
        </p:nvSpPr>
        <p:spPr>
          <a:xfrm>
            <a:off x="412867" y="1917457"/>
            <a:ext cx="1071562" cy="1143000"/>
          </a:xfrm>
          <a:prstGeom prst="foldedCorner">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rgbClr val="FFFFFF"/>
              </a:solidFill>
            </a:endParaRPr>
          </a:p>
        </p:txBody>
      </p:sp>
      <p:cxnSp>
        <p:nvCxnSpPr>
          <p:cNvPr id="18" name="直線コネクタ 17"/>
          <p:cNvCxnSpPr/>
          <p:nvPr/>
        </p:nvCxnSpPr>
        <p:spPr>
          <a:xfrm>
            <a:off x="568442" y="2127007"/>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a:off x="568442" y="2203207"/>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a:off x="568442" y="2274645"/>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a:xfrm>
            <a:off x="568442" y="2341320"/>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a:xfrm>
            <a:off x="568442" y="2417520"/>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a:off x="568442" y="2488957"/>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a:off x="568442" y="2555632"/>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直線コネクタ 24"/>
          <p:cNvCxnSpPr/>
          <p:nvPr/>
        </p:nvCxnSpPr>
        <p:spPr>
          <a:xfrm>
            <a:off x="568442" y="2631832"/>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直線コネクタ 25"/>
          <p:cNvCxnSpPr/>
          <p:nvPr/>
        </p:nvCxnSpPr>
        <p:spPr>
          <a:xfrm>
            <a:off x="568442" y="2703270"/>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p:nvPr/>
        </p:nvCxnSpPr>
        <p:spPr>
          <a:xfrm>
            <a:off x="568442" y="2769945"/>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a:off x="568442" y="2846145"/>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3" name="メモ 52"/>
          <p:cNvSpPr/>
          <p:nvPr/>
        </p:nvSpPr>
        <p:spPr>
          <a:xfrm>
            <a:off x="1658563" y="1924601"/>
            <a:ext cx="1071562" cy="1143000"/>
          </a:xfrm>
          <a:prstGeom prst="foldedCorner">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rgbClr val="FFFFFF"/>
              </a:solidFill>
            </a:endParaRPr>
          </a:p>
        </p:txBody>
      </p:sp>
      <p:cxnSp>
        <p:nvCxnSpPr>
          <p:cNvPr id="54" name="直線コネクタ 53"/>
          <p:cNvCxnSpPr/>
          <p:nvPr/>
        </p:nvCxnSpPr>
        <p:spPr>
          <a:xfrm>
            <a:off x="1814138" y="2134151"/>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直線コネクタ 54"/>
          <p:cNvCxnSpPr/>
          <p:nvPr/>
        </p:nvCxnSpPr>
        <p:spPr>
          <a:xfrm>
            <a:off x="1814138" y="2210351"/>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直線コネクタ 55"/>
          <p:cNvCxnSpPr/>
          <p:nvPr/>
        </p:nvCxnSpPr>
        <p:spPr>
          <a:xfrm>
            <a:off x="1814138" y="2281789"/>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直線コネクタ 56"/>
          <p:cNvCxnSpPr/>
          <p:nvPr/>
        </p:nvCxnSpPr>
        <p:spPr>
          <a:xfrm>
            <a:off x="1814138" y="2348464"/>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a:xfrm>
            <a:off x="1814138" y="2424664"/>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直線コネクタ 58"/>
          <p:cNvCxnSpPr/>
          <p:nvPr/>
        </p:nvCxnSpPr>
        <p:spPr>
          <a:xfrm>
            <a:off x="1814138" y="2496101"/>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直線コネクタ 59"/>
          <p:cNvCxnSpPr/>
          <p:nvPr/>
        </p:nvCxnSpPr>
        <p:spPr>
          <a:xfrm>
            <a:off x="1814138" y="2562776"/>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直線コネクタ 60"/>
          <p:cNvCxnSpPr/>
          <p:nvPr/>
        </p:nvCxnSpPr>
        <p:spPr>
          <a:xfrm>
            <a:off x="1814138" y="2638976"/>
            <a:ext cx="701675"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直線コネクタ 61"/>
          <p:cNvCxnSpPr/>
          <p:nvPr/>
        </p:nvCxnSpPr>
        <p:spPr>
          <a:xfrm>
            <a:off x="1814138" y="2710414"/>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直線コネクタ 62"/>
          <p:cNvCxnSpPr/>
          <p:nvPr/>
        </p:nvCxnSpPr>
        <p:spPr>
          <a:xfrm>
            <a:off x="1814138" y="2777089"/>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直線コネクタ 63"/>
          <p:cNvCxnSpPr/>
          <p:nvPr/>
        </p:nvCxnSpPr>
        <p:spPr>
          <a:xfrm>
            <a:off x="1814138" y="2853289"/>
            <a:ext cx="701675"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テキスト ボックス 14"/>
          <p:cNvSpPr txBox="1"/>
          <p:nvPr/>
        </p:nvSpPr>
        <p:spPr>
          <a:xfrm>
            <a:off x="836080" y="3284984"/>
            <a:ext cx="1679733" cy="369332"/>
          </a:xfrm>
          <a:prstGeom prst="rect">
            <a:avLst/>
          </a:prstGeom>
          <a:noFill/>
        </p:spPr>
        <p:txBody>
          <a:bodyPr wrap="square" rtlCol="0">
            <a:spAutoFit/>
          </a:bodyPr>
          <a:lstStyle/>
          <a:p>
            <a:r>
              <a:rPr lang="ja-JP" altLang="en-US" b="1" dirty="0">
                <a:solidFill>
                  <a:srgbClr val="000000"/>
                </a:solidFill>
              </a:rPr>
              <a:t>クローンセット</a:t>
            </a:r>
          </a:p>
        </p:txBody>
      </p:sp>
      <p:sp>
        <p:nvSpPr>
          <p:cNvPr id="77" name="右矢印 76"/>
          <p:cNvSpPr/>
          <p:nvPr/>
        </p:nvSpPr>
        <p:spPr>
          <a:xfrm rot="20892917">
            <a:off x="3059832" y="1988840"/>
            <a:ext cx="1728192" cy="214367"/>
          </a:xfrm>
          <a:prstGeom prst="rightArrow">
            <a:avLst/>
          </a:prstGeom>
          <a:solidFill>
            <a:schemeClr val="accent5"/>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rgbClr val="FFFFFF"/>
              </a:solidFill>
            </a:endParaRPr>
          </a:p>
        </p:txBody>
      </p:sp>
      <p:sp>
        <p:nvSpPr>
          <p:cNvPr id="78" name="右矢印 77"/>
          <p:cNvSpPr/>
          <p:nvPr/>
        </p:nvSpPr>
        <p:spPr>
          <a:xfrm rot="969712">
            <a:off x="3064147" y="2741342"/>
            <a:ext cx="1728192" cy="214367"/>
          </a:xfrm>
          <a:prstGeom prst="rightArrow">
            <a:avLst/>
          </a:prstGeom>
          <a:solidFill>
            <a:schemeClr val="accent5"/>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rgbClr val="FFFFFF"/>
              </a:solidFill>
            </a:endParaRPr>
          </a:p>
        </p:txBody>
      </p:sp>
      <p:sp>
        <p:nvSpPr>
          <p:cNvPr id="79" name="テキスト ボックス 78"/>
          <p:cNvSpPr txBox="1"/>
          <p:nvPr/>
        </p:nvSpPr>
        <p:spPr>
          <a:xfrm>
            <a:off x="1389896" y="1372490"/>
            <a:ext cx="386997" cy="369332"/>
          </a:xfrm>
          <a:prstGeom prst="rect">
            <a:avLst/>
          </a:prstGeom>
          <a:noFill/>
        </p:spPr>
        <p:txBody>
          <a:bodyPr wrap="square" rtlCol="0">
            <a:spAutoFit/>
          </a:bodyPr>
          <a:lstStyle/>
          <a:p>
            <a:r>
              <a:rPr lang="ja-JP" altLang="en-US" b="1" dirty="0" smtClean="0">
                <a:solidFill>
                  <a:srgbClr val="000000"/>
                </a:solidFill>
              </a:rPr>
              <a:t>①</a:t>
            </a:r>
            <a:endParaRPr lang="ja-JP" altLang="en-US" b="1" dirty="0">
              <a:solidFill>
                <a:srgbClr val="000000"/>
              </a:solidFill>
            </a:endParaRPr>
          </a:p>
        </p:txBody>
      </p:sp>
      <p:sp>
        <p:nvSpPr>
          <p:cNvPr id="81" name="左カーブ矢印 80"/>
          <p:cNvSpPr/>
          <p:nvPr/>
        </p:nvSpPr>
        <p:spPr>
          <a:xfrm rot="20941300">
            <a:off x="7750037" y="1615439"/>
            <a:ext cx="944488" cy="3418993"/>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rgbClr val="000000"/>
              </a:solidFill>
            </a:endParaRPr>
          </a:p>
        </p:txBody>
      </p:sp>
      <p:sp>
        <p:nvSpPr>
          <p:cNvPr id="82" name="左カーブ矢印 81"/>
          <p:cNvSpPr/>
          <p:nvPr/>
        </p:nvSpPr>
        <p:spPr>
          <a:xfrm rot="20940920">
            <a:off x="7604592" y="2855504"/>
            <a:ext cx="720080" cy="1868981"/>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rgbClr val="000000"/>
              </a:solidFill>
            </a:endParaRPr>
          </a:p>
        </p:txBody>
      </p:sp>
      <p:sp>
        <p:nvSpPr>
          <p:cNvPr id="83" name="テキスト ボックス 82"/>
          <p:cNvSpPr txBox="1"/>
          <p:nvPr/>
        </p:nvSpPr>
        <p:spPr>
          <a:xfrm>
            <a:off x="3748223" y="3100318"/>
            <a:ext cx="377003" cy="369332"/>
          </a:xfrm>
          <a:prstGeom prst="rect">
            <a:avLst/>
          </a:prstGeom>
          <a:noFill/>
        </p:spPr>
        <p:txBody>
          <a:bodyPr wrap="square" rtlCol="0">
            <a:spAutoFit/>
          </a:bodyPr>
          <a:lstStyle/>
          <a:p>
            <a:r>
              <a:rPr lang="ja-JP" altLang="en-US" b="1" dirty="0" smtClean="0">
                <a:solidFill>
                  <a:srgbClr val="000000"/>
                </a:solidFill>
              </a:rPr>
              <a:t>③</a:t>
            </a:r>
            <a:endParaRPr lang="ja-JP" altLang="en-US" b="1" dirty="0">
              <a:solidFill>
                <a:srgbClr val="000000"/>
              </a:solidFill>
            </a:endParaRPr>
          </a:p>
        </p:txBody>
      </p:sp>
      <p:sp>
        <p:nvSpPr>
          <p:cNvPr id="3" name="テキスト ボックス 2"/>
          <p:cNvSpPr txBox="1"/>
          <p:nvPr/>
        </p:nvSpPr>
        <p:spPr>
          <a:xfrm>
            <a:off x="3748223" y="1445288"/>
            <a:ext cx="360040" cy="369332"/>
          </a:xfrm>
          <a:prstGeom prst="rect">
            <a:avLst/>
          </a:prstGeom>
          <a:noFill/>
        </p:spPr>
        <p:txBody>
          <a:bodyPr wrap="square" rtlCol="0">
            <a:spAutoFit/>
          </a:bodyPr>
          <a:lstStyle/>
          <a:p>
            <a:r>
              <a:rPr lang="ja-JP" altLang="en-US" b="1" dirty="0" smtClean="0">
                <a:solidFill>
                  <a:srgbClr val="000000"/>
                </a:solidFill>
              </a:rPr>
              <a:t>②</a:t>
            </a:r>
            <a:endParaRPr lang="ja-JP" altLang="en-US" b="1" dirty="0">
              <a:solidFill>
                <a:srgbClr val="000000"/>
              </a:solidFill>
            </a:endParaRPr>
          </a:p>
        </p:txBody>
      </p:sp>
      <p:sp>
        <p:nvSpPr>
          <p:cNvPr id="5" name="テキスト ボックス 4"/>
          <p:cNvSpPr txBox="1"/>
          <p:nvPr/>
        </p:nvSpPr>
        <p:spPr>
          <a:xfrm>
            <a:off x="307950" y="3774565"/>
            <a:ext cx="5083678" cy="1200329"/>
          </a:xfrm>
          <a:prstGeom prst="rect">
            <a:avLst/>
          </a:prstGeom>
          <a:noFill/>
          <a:ln w="19050">
            <a:solidFill>
              <a:srgbClr val="00B050"/>
            </a:solidFill>
          </a:ln>
        </p:spPr>
        <p:txBody>
          <a:bodyPr wrap="square" rtlCol="0">
            <a:spAutoFit/>
          </a:bodyPr>
          <a:lstStyle/>
          <a:p>
            <a:r>
              <a:rPr lang="ja-JP" altLang="en-US" dirty="0" smtClean="0">
                <a:solidFill>
                  <a:srgbClr val="000000"/>
                </a:solidFill>
              </a:rPr>
              <a:t>①  コードクローンからメソッド呼び出しを取り出す</a:t>
            </a:r>
            <a:endParaRPr lang="en-US" altLang="ja-JP" dirty="0" smtClean="0">
              <a:solidFill>
                <a:srgbClr val="000000"/>
              </a:solidFill>
            </a:endParaRPr>
          </a:p>
          <a:p>
            <a:r>
              <a:rPr lang="ja-JP" altLang="en-US" dirty="0" smtClean="0">
                <a:solidFill>
                  <a:srgbClr val="000000"/>
                </a:solidFill>
              </a:rPr>
              <a:t>②  メソッド呼び出しを重要</a:t>
            </a:r>
            <a:r>
              <a:rPr lang="en-US" altLang="ja-JP" dirty="0" smtClean="0">
                <a:solidFill>
                  <a:srgbClr val="000000"/>
                </a:solidFill>
              </a:rPr>
              <a:t>or</a:t>
            </a:r>
            <a:r>
              <a:rPr lang="ja-JP" altLang="en-US" dirty="0" smtClean="0">
                <a:solidFill>
                  <a:srgbClr val="000000"/>
                </a:solidFill>
              </a:rPr>
              <a:t>非重要で分類</a:t>
            </a:r>
            <a:endParaRPr lang="en-US" altLang="ja-JP" dirty="0" smtClean="0">
              <a:solidFill>
                <a:srgbClr val="000000"/>
              </a:solidFill>
            </a:endParaRPr>
          </a:p>
          <a:p>
            <a:r>
              <a:rPr lang="ja-JP" altLang="en-US" dirty="0">
                <a:solidFill>
                  <a:srgbClr val="000000"/>
                </a:solidFill>
              </a:rPr>
              <a:t>③</a:t>
            </a:r>
            <a:r>
              <a:rPr lang="ja-JP" altLang="en-US" dirty="0" smtClean="0">
                <a:solidFill>
                  <a:srgbClr val="000000"/>
                </a:solidFill>
              </a:rPr>
              <a:t>  メソッド呼び出しを名前の変更あり</a:t>
            </a:r>
            <a:r>
              <a:rPr lang="en-US" altLang="ja-JP" dirty="0" smtClean="0">
                <a:solidFill>
                  <a:srgbClr val="000000"/>
                </a:solidFill>
              </a:rPr>
              <a:t>or</a:t>
            </a:r>
            <a:r>
              <a:rPr lang="ja-JP" altLang="en-US" dirty="0" smtClean="0">
                <a:solidFill>
                  <a:srgbClr val="000000"/>
                </a:solidFill>
              </a:rPr>
              <a:t>なしで分類</a:t>
            </a:r>
            <a:endParaRPr lang="en-US" altLang="ja-JP" dirty="0" smtClean="0">
              <a:solidFill>
                <a:srgbClr val="000000"/>
              </a:solidFill>
            </a:endParaRPr>
          </a:p>
          <a:p>
            <a:r>
              <a:rPr lang="ja-JP" altLang="en-US" dirty="0">
                <a:solidFill>
                  <a:srgbClr val="000000"/>
                </a:solidFill>
              </a:rPr>
              <a:t>④</a:t>
            </a:r>
            <a:r>
              <a:rPr lang="ja-JP" altLang="en-US" dirty="0" smtClean="0">
                <a:solidFill>
                  <a:srgbClr val="000000"/>
                </a:solidFill>
              </a:rPr>
              <a:t>  </a:t>
            </a:r>
            <a:r>
              <a:rPr lang="ja-JP" altLang="en-US" dirty="0">
                <a:solidFill>
                  <a:srgbClr val="000000"/>
                </a:solidFill>
              </a:rPr>
              <a:t>②</a:t>
            </a:r>
            <a:r>
              <a:rPr lang="ja-JP" altLang="en-US" dirty="0" smtClean="0">
                <a:solidFill>
                  <a:srgbClr val="000000"/>
                </a:solidFill>
              </a:rPr>
              <a:t>と</a:t>
            </a:r>
            <a:r>
              <a:rPr lang="ja-JP" altLang="en-US" dirty="0">
                <a:solidFill>
                  <a:srgbClr val="000000"/>
                </a:solidFill>
              </a:rPr>
              <a:t>③</a:t>
            </a:r>
            <a:r>
              <a:rPr lang="ja-JP" altLang="en-US" dirty="0" smtClean="0">
                <a:solidFill>
                  <a:srgbClr val="000000"/>
                </a:solidFill>
              </a:rPr>
              <a:t>から、さらに</a:t>
            </a:r>
            <a:r>
              <a:rPr lang="en-US" altLang="ja-JP" dirty="0" smtClean="0">
                <a:solidFill>
                  <a:srgbClr val="000000"/>
                </a:solidFill>
              </a:rPr>
              <a:t>4</a:t>
            </a:r>
            <a:r>
              <a:rPr lang="ja-JP" altLang="en-US" dirty="0" err="1" smtClean="0">
                <a:solidFill>
                  <a:srgbClr val="000000"/>
                </a:solidFill>
              </a:rPr>
              <a:t>つに</a:t>
            </a:r>
            <a:r>
              <a:rPr lang="ja-JP" altLang="en-US" dirty="0" smtClean="0">
                <a:solidFill>
                  <a:srgbClr val="000000"/>
                </a:solidFill>
              </a:rPr>
              <a:t>分類</a:t>
            </a:r>
            <a:endParaRPr lang="ja-JP" altLang="en-US" dirty="0">
              <a:solidFill>
                <a:srgbClr val="000000"/>
              </a:solidFill>
            </a:endParaRPr>
          </a:p>
        </p:txBody>
      </p:sp>
    </p:spTree>
    <p:extLst>
      <p:ext uri="{BB962C8B-B14F-4D97-AF65-F5344CB8AC3E}">
        <p14:creationId xmlns:p14="http://schemas.microsoft.com/office/powerpoint/2010/main" val="29838129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コードクローンの分類</a:t>
            </a:r>
            <a:endParaRPr kumimoji="1" lang="ja-JP" altLang="en-US"/>
          </a:p>
        </p:txBody>
      </p:sp>
      <p:sp>
        <p:nvSpPr>
          <p:cNvPr id="3" name="コンテンツ プレースホルダー 2"/>
          <p:cNvSpPr>
            <a:spLocks noGrp="1"/>
          </p:cNvSpPr>
          <p:nvPr>
            <p:ph idx="1"/>
          </p:nvPr>
        </p:nvSpPr>
        <p:spPr>
          <a:xfrm>
            <a:off x="467544" y="1412875"/>
            <a:ext cx="8219256" cy="3744317"/>
          </a:xfrm>
        </p:spPr>
        <p:txBody>
          <a:bodyPr/>
          <a:lstStyle/>
          <a:p>
            <a:pPr marL="0" indent="0">
              <a:buNone/>
            </a:pPr>
            <a:r>
              <a:rPr kumimoji="1" lang="ja-JP" altLang="en-US" smtClean="0"/>
              <a:t>コードクローンは</a:t>
            </a:r>
            <a:r>
              <a:rPr kumimoji="1" lang="en-US" altLang="ja-JP" smtClean="0"/>
              <a:t>3</a:t>
            </a:r>
            <a:r>
              <a:rPr kumimoji="1" lang="ja-JP" altLang="en-US" smtClean="0"/>
              <a:t>種類に分類される</a:t>
            </a:r>
            <a:r>
              <a:rPr kumimoji="1" lang="en-US" altLang="ja-JP" smtClean="0"/>
              <a:t>[1]</a:t>
            </a:r>
          </a:p>
          <a:p>
            <a:pPr lvl="1"/>
            <a:r>
              <a:rPr lang="ja-JP" altLang="en-US"/>
              <a:t>タイプ</a:t>
            </a:r>
            <a:r>
              <a:rPr lang="en-US" altLang="ja-JP" smtClean="0"/>
              <a:t>1</a:t>
            </a:r>
            <a:endParaRPr lang="en-US" altLang="ja-JP"/>
          </a:p>
          <a:p>
            <a:pPr lvl="2"/>
            <a:r>
              <a:rPr lang="ja-JP" altLang="en-US" smtClean="0"/>
              <a:t>空白の有無などを除き同一のもの</a:t>
            </a:r>
            <a:endParaRPr lang="en-US" altLang="ja-JP" smtClean="0"/>
          </a:p>
          <a:p>
            <a:pPr lvl="1"/>
            <a:r>
              <a:rPr kumimoji="1" lang="ja-JP" altLang="en-US" smtClean="0"/>
              <a:t>タイプ</a:t>
            </a:r>
            <a:r>
              <a:rPr kumimoji="1" lang="en-US" altLang="ja-JP" smtClean="0"/>
              <a:t>2</a:t>
            </a:r>
            <a:endParaRPr lang="en-US" altLang="ja-JP"/>
          </a:p>
          <a:p>
            <a:pPr lvl="2"/>
            <a:r>
              <a:rPr lang="ja-JP" altLang="en-US" smtClean="0"/>
              <a:t>識別子などのユーザ定義名が変更されているもの</a:t>
            </a:r>
            <a:endParaRPr lang="en-US" altLang="ja-JP" smtClean="0"/>
          </a:p>
          <a:p>
            <a:pPr lvl="1"/>
            <a:r>
              <a:rPr kumimoji="1" lang="ja-JP" altLang="en-US" smtClean="0"/>
              <a:t>タイプ</a:t>
            </a:r>
            <a:r>
              <a:rPr kumimoji="1" lang="en-US" altLang="ja-JP" smtClean="0"/>
              <a:t>3</a:t>
            </a:r>
            <a:endParaRPr lang="en-US" altLang="ja-JP"/>
          </a:p>
          <a:p>
            <a:pPr lvl="2"/>
            <a:r>
              <a:rPr kumimoji="1" lang="ja-JP" altLang="en-US" smtClean="0"/>
              <a:t>タイプ</a:t>
            </a:r>
            <a:r>
              <a:rPr kumimoji="1" lang="en-US" altLang="ja-JP" smtClean="0"/>
              <a:t>2</a:t>
            </a:r>
            <a:r>
              <a:rPr kumimoji="1" lang="ja-JP" altLang="en-US" smtClean="0"/>
              <a:t>の変更に加えて文の挿入や削除などが行われているもの</a:t>
            </a:r>
            <a:endParaRPr kumimoji="1" lang="en-US" altLang="ja-JP" smtClean="0"/>
          </a:p>
        </p:txBody>
      </p:sp>
      <p:sp>
        <p:nvSpPr>
          <p:cNvPr id="4" name="テキスト ボックス 3"/>
          <p:cNvSpPr txBox="1"/>
          <p:nvPr/>
        </p:nvSpPr>
        <p:spPr>
          <a:xfrm>
            <a:off x="827584" y="5754139"/>
            <a:ext cx="5400600" cy="553998"/>
          </a:xfrm>
          <a:prstGeom prst="rect">
            <a:avLst/>
          </a:prstGeom>
          <a:noFill/>
        </p:spPr>
        <p:txBody>
          <a:bodyPr wrap="square" rtlCol="0">
            <a:spAutoFit/>
          </a:bodyPr>
          <a:lstStyle/>
          <a:p>
            <a:r>
              <a:rPr lang="en-US" altLang="ja-JP" sz="1000" smtClean="0"/>
              <a:t>[1] S</a:t>
            </a:r>
            <a:r>
              <a:rPr lang="en-US" altLang="ja-JP" sz="1000"/>
              <a:t>. </a:t>
            </a:r>
            <a:r>
              <a:rPr lang="en-US" altLang="ja-JP" sz="1000" err="1"/>
              <a:t>Bellon</a:t>
            </a:r>
            <a:r>
              <a:rPr lang="en-US" altLang="ja-JP" sz="1000"/>
              <a:t>, R. </a:t>
            </a:r>
            <a:r>
              <a:rPr lang="en-US" altLang="ja-JP" sz="1000" err="1"/>
              <a:t>Koschke</a:t>
            </a:r>
            <a:r>
              <a:rPr lang="en-US" altLang="ja-JP" sz="1000"/>
              <a:t>, G. </a:t>
            </a:r>
            <a:r>
              <a:rPr lang="en-US" altLang="ja-JP" sz="1000" err="1"/>
              <a:t>Antoniol</a:t>
            </a:r>
            <a:r>
              <a:rPr lang="en-US" altLang="ja-JP" sz="1000"/>
              <a:t>, J. </a:t>
            </a:r>
            <a:r>
              <a:rPr lang="en-US" altLang="ja-JP" sz="1000" err="1"/>
              <a:t>Krinke</a:t>
            </a:r>
            <a:r>
              <a:rPr lang="en-US" altLang="ja-JP" sz="1000"/>
              <a:t>, and E. Merlo. Comparison and evaluation</a:t>
            </a:r>
          </a:p>
          <a:p>
            <a:r>
              <a:rPr lang="en-US" altLang="ja-JP" sz="1000"/>
              <a:t>of clone detection tools. IEEE Transactions on Software Engineering, Vol. 33,</a:t>
            </a:r>
          </a:p>
          <a:p>
            <a:r>
              <a:rPr lang="en-US" altLang="ja-JP" sz="1000"/>
              <a:t>No. 9, pp. 577–591, 2007</a:t>
            </a:r>
            <a:r>
              <a:rPr lang="en-US" altLang="ja-JP" sz="1000" smtClean="0"/>
              <a:t>.</a:t>
            </a:r>
            <a:endParaRPr lang="en-US" altLang="ja-JP" sz="1000"/>
          </a:p>
        </p:txBody>
      </p:sp>
      <p:sp>
        <p:nvSpPr>
          <p:cNvPr id="5" name="テキスト ボックス 4"/>
          <p:cNvSpPr txBox="1"/>
          <p:nvPr/>
        </p:nvSpPr>
        <p:spPr>
          <a:xfrm>
            <a:off x="832159" y="5301208"/>
            <a:ext cx="7632848" cy="369332"/>
          </a:xfrm>
          <a:prstGeom prst="rect">
            <a:avLst/>
          </a:prstGeom>
          <a:solidFill>
            <a:srgbClr val="92D050"/>
          </a:solidFill>
        </p:spPr>
        <p:txBody>
          <a:bodyPr wrap="square" rtlCol="0">
            <a:spAutoFit/>
          </a:bodyPr>
          <a:lstStyle/>
          <a:p>
            <a:r>
              <a:rPr kumimoji="1" lang="ja-JP" altLang="en-US" b="1" smtClean="0"/>
              <a:t>本研究で使用する</a:t>
            </a:r>
            <a:r>
              <a:rPr kumimoji="1" lang="en-US" altLang="ja-JP" b="1" err="1" smtClean="0"/>
              <a:t>CCFinder</a:t>
            </a:r>
            <a:r>
              <a:rPr kumimoji="1" lang="ja-JP" altLang="en-US" b="1" smtClean="0"/>
              <a:t>はタイプ１およびタイプ２のクローンを出力する</a:t>
            </a:r>
            <a:endParaRPr kumimoji="1" lang="ja-JP" altLang="en-US" b="1"/>
          </a:p>
        </p:txBody>
      </p:sp>
      <p:sp>
        <p:nvSpPr>
          <p:cNvPr id="6" name="スライド番号プレースホルダー 5"/>
          <p:cNvSpPr>
            <a:spLocks noGrp="1"/>
          </p:cNvSpPr>
          <p:nvPr>
            <p:ph type="sldNum" sz="quarter" idx="11"/>
          </p:nvPr>
        </p:nvSpPr>
        <p:spPr/>
        <p:txBody>
          <a:bodyPr/>
          <a:lstStyle/>
          <a:p>
            <a:fld id="{C5109D6F-1A5C-458E-8B50-1B4585271E2F}" type="slidenum">
              <a:rPr kumimoji="1" lang="ja-JP" altLang="en-US" smtClean="0"/>
              <a:t>33</a:t>
            </a:fld>
            <a:endParaRPr kumimoji="1" lang="ja-JP" altLang="en-US"/>
          </a:p>
        </p:txBody>
      </p:sp>
    </p:spTree>
    <p:extLst>
      <p:ext uri="{BB962C8B-B14F-4D97-AF65-F5344CB8AC3E}">
        <p14:creationId xmlns:p14="http://schemas.microsoft.com/office/powerpoint/2010/main" val="42334198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研究目的</a:t>
            </a:r>
            <a:r>
              <a:rPr lang="ja-JP" altLang="en-US" dirty="0" smtClean="0"/>
              <a:t>・内容</a:t>
            </a:r>
            <a:endParaRPr kumimoji="1" lang="ja-JP" altLang="en-US" dirty="0"/>
          </a:p>
        </p:txBody>
      </p:sp>
      <p:sp>
        <p:nvSpPr>
          <p:cNvPr id="3" name="コンテンツ プレースホルダー 2"/>
          <p:cNvSpPr>
            <a:spLocks noGrp="1"/>
          </p:cNvSpPr>
          <p:nvPr>
            <p:ph idx="1"/>
          </p:nvPr>
        </p:nvSpPr>
        <p:spPr>
          <a:xfrm>
            <a:off x="395536" y="1412776"/>
            <a:ext cx="8229600" cy="4824413"/>
          </a:xfrm>
        </p:spPr>
        <p:txBody>
          <a:bodyPr/>
          <a:lstStyle/>
          <a:p>
            <a:r>
              <a:rPr lang="ja-JP" altLang="en-US" smtClean="0"/>
              <a:t>検出ツールが出力するコードクローンの，コード間での関係について調査したい．</a:t>
            </a:r>
            <a:endParaRPr lang="en-US" altLang="ja-JP" smtClean="0"/>
          </a:p>
          <a:p>
            <a:pPr lvl="1"/>
            <a:r>
              <a:rPr lang="ja-JP" altLang="en-US"/>
              <a:t>検出</a:t>
            </a:r>
            <a:r>
              <a:rPr lang="ja-JP" altLang="en-US" smtClean="0"/>
              <a:t>ツールの使用者にとって有用な情報になる</a:t>
            </a:r>
            <a:r>
              <a:rPr lang="en-US" altLang="ja-JP" smtClean="0"/>
              <a:t>.</a:t>
            </a:r>
          </a:p>
          <a:p>
            <a:pPr marL="457200" lvl="1" indent="0">
              <a:buNone/>
            </a:pPr>
            <a:endParaRPr lang="en-US" altLang="ja-JP" smtClean="0"/>
          </a:p>
          <a:p>
            <a:r>
              <a:rPr kumimoji="1" lang="ja-JP" altLang="en-US" smtClean="0"/>
              <a:t>本研究ではコードが行なっている処理の内容の差異に着目する．</a:t>
            </a:r>
            <a:endParaRPr kumimoji="1" lang="en-US" altLang="ja-JP" smtClean="0"/>
          </a:p>
          <a:p>
            <a:pPr lvl="1"/>
            <a:r>
              <a:rPr lang="ja-JP" altLang="en-US" smtClean="0"/>
              <a:t>コピー元のコードと，コピー先のコードで，コードが行う処理が異なることはあるのか</a:t>
            </a:r>
            <a:endParaRPr lang="en-US" altLang="ja-JP" smtClean="0"/>
          </a:p>
          <a:p>
            <a:pPr lvl="1"/>
            <a:r>
              <a:rPr kumimoji="1" lang="ja-JP" altLang="en-US" smtClean="0"/>
              <a:t>メソッド呼び出しの変更の有無を調べる</a:t>
            </a:r>
            <a:endParaRPr kumimoji="1" lang="en-US" altLang="ja-JP" smtClean="0"/>
          </a:p>
          <a:p>
            <a:pPr lvl="1"/>
            <a:endParaRPr kumimoji="1" lang="ja-JP" altLang="en-US"/>
          </a:p>
        </p:txBody>
      </p:sp>
      <p:sp>
        <p:nvSpPr>
          <p:cNvPr id="4" name="スライド番号プレースホルダー 3"/>
          <p:cNvSpPr>
            <a:spLocks noGrp="1"/>
          </p:cNvSpPr>
          <p:nvPr>
            <p:ph type="sldNum" sz="quarter" idx="11"/>
          </p:nvPr>
        </p:nvSpPr>
        <p:spPr/>
        <p:txBody>
          <a:bodyPr/>
          <a:lstStyle/>
          <a:p>
            <a:fld id="{C5109D6F-1A5C-458E-8B50-1B4585271E2F}" type="slidenum">
              <a:rPr kumimoji="1" lang="ja-JP" altLang="en-US" smtClean="0"/>
              <a:t>4</a:t>
            </a:fld>
            <a:endParaRPr kumimoji="1" lang="ja-JP" altLang="en-US"/>
          </a:p>
        </p:txBody>
      </p:sp>
    </p:spTree>
    <p:extLst>
      <p:ext uri="{BB962C8B-B14F-4D97-AF65-F5344CB8AC3E}">
        <p14:creationId xmlns:p14="http://schemas.microsoft.com/office/powerpoint/2010/main" val="40081859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調査内容</a:t>
            </a:r>
            <a:endParaRPr kumimoji="1" lang="ja-JP" altLang="en-US"/>
          </a:p>
        </p:txBody>
      </p:sp>
      <p:sp>
        <p:nvSpPr>
          <p:cNvPr id="3" name="コンテンツ プレースホルダー 2"/>
          <p:cNvSpPr>
            <a:spLocks noGrp="1"/>
          </p:cNvSpPr>
          <p:nvPr>
            <p:ph idx="1"/>
          </p:nvPr>
        </p:nvSpPr>
        <p:spPr>
          <a:xfrm>
            <a:off x="457200" y="1412776"/>
            <a:ext cx="8229600" cy="4824413"/>
          </a:xfrm>
        </p:spPr>
        <p:txBody>
          <a:bodyPr/>
          <a:lstStyle/>
          <a:p>
            <a:r>
              <a:rPr lang="en-US" altLang="ja-JP" smtClean="0"/>
              <a:t>RQ1</a:t>
            </a:r>
            <a:r>
              <a:rPr lang="ja-JP" altLang="en-US" err="1" smtClean="0"/>
              <a:t>．</a:t>
            </a:r>
            <a:r>
              <a:rPr lang="ja-JP" altLang="en-US" smtClean="0"/>
              <a:t>コード間で主要な処理の内容が変わっていないクローンはどの程度存在するのか</a:t>
            </a:r>
            <a:r>
              <a:rPr lang="en-US" altLang="ja-JP" smtClean="0"/>
              <a:t>.</a:t>
            </a:r>
          </a:p>
          <a:p>
            <a:endParaRPr lang="en-US" altLang="ja-JP" smtClean="0"/>
          </a:p>
          <a:p>
            <a:r>
              <a:rPr kumimoji="1" lang="en-US" altLang="ja-JP" smtClean="0"/>
              <a:t>RQ2.</a:t>
            </a:r>
            <a:r>
              <a:rPr lang="ja-JP" altLang="en-US"/>
              <a:t> </a:t>
            </a:r>
            <a:r>
              <a:rPr lang="ja-JP" altLang="en-US" smtClean="0"/>
              <a:t>コードの主要な処理は他の処理より変更されにくいか．</a:t>
            </a:r>
            <a:endParaRPr lang="en-US" altLang="ja-JP" smtClean="0"/>
          </a:p>
          <a:p>
            <a:endParaRPr kumimoji="1" lang="en-US" altLang="ja-JP" smtClean="0"/>
          </a:p>
          <a:p>
            <a:r>
              <a:rPr lang="en-US" altLang="ja-JP" smtClean="0"/>
              <a:t>RQ3. </a:t>
            </a:r>
            <a:r>
              <a:rPr lang="ja-JP" altLang="en-US" smtClean="0"/>
              <a:t>主要な処理が変更されたコードと，変更されていないコードには，どのような傾向があるか．</a:t>
            </a:r>
            <a:endParaRPr kumimoji="1" lang="en-US" altLang="ja-JP" smtClean="0"/>
          </a:p>
        </p:txBody>
      </p:sp>
      <p:sp>
        <p:nvSpPr>
          <p:cNvPr id="4" name="スライド番号プレースホルダー 3"/>
          <p:cNvSpPr>
            <a:spLocks noGrp="1"/>
          </p:cNvSpPr>
          <p:nvPr>
            <p:ph type="sldNum" sz="quarter" idx="11"/>
          </p:nvPr>
        </p:nvSpPr>
        <p:spPr/>
        <p:txBody>
          <a:bodyPr/>
          <a:lstStyle/>
          <a:p>
            <a:fld id="{C5109D6F-1A5C-458E-8B50-1B4585271E2F}" type="slidenum">
              <a:rPr kumimoji="1" lang="ja-JP" altLang="en-US" smtClean="0"/>
              <a:t>5</a:t>
            </a:fld>
            <a:endParaRPr kumimoji="1" lang="ja-JP" altLang="en-US"/>
          </a:p>
        </p:txBody>
      </p:sp>
    </p:spTree>
    <p:extLst>
      <p:ext uri="{BB962C8B-B14F-4D97-AF65-F5344CB8AC3E}">
        <p14:creationId xmlns:p14="http://schemas.microsoft.com/office/powerpoint/2010/main" val="37475937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「重要なメソッド呼び出し」</a:t>
            </a:r>
            <a:endParaRPr kumimoji="1" lang="ja-JP" altLang="en-US"/>
          </a:p>
        </p:txBody>
      </p:sp>
      <p:sp>
        <p:nvSpPr>
          <p:cNvPr id="3" name="コンテンツ プレースホルダー 2"/>
          <p:cNvSpPr>
            <a:spLocks noGrp="1"/>
          </p:cNvSpPr>
          <p:nvPr>
            <p:ph idx="1"/>
          </p:nvPr>
        </p:nvSpPr>
        <p:spPr>
          <a:xfrm>
            <a:off x="457200" y="1412875"/>
            <a:ext cx="8229600" cy="3960341"/>
          </a:xfrm>
        </p:spPr>
        <p:txBody>
          <a:bodyPr/>
          <a:lstStyle/>
          <a:p>
            <a:r>
              <a:rPr lang="ja-JP" altLang="en-US" sz="2800" dirty="0" smtClean="0"/>
              <a:t>メソッドの主要な処理を行なっていると思われるメソッド呼び出し</a:t>
            </a:r>
            <a:endParaRPr lang="en-US" altLang="ja-JP" sz="2800" dirty="0"/>
          </a:p>
          <a:p>
            <a:pPr lvl="1"/>
            <a:r>
              <a:rPr lang="ja-JP" altLang="en-US" sz="2400" dirty="0" smtClean="0"/>
              <a:t>この定義は，</a:t>
            </a:r>
            <a:r>
              <a:rPr lang="en-US" altLang="ja-JP" sz="2400" dirty="0" err="1" smtClean="0"/>
              <a:t>Sridhara</a:t>
            </a:r>
            <a:r>
              <a:rPr lang="en-US" altLang="ja-JP" sz="2400" dirty="0" smtClean="0"/>
              <a:t>[1]</a:t>
            </a:r>
            <a:r>
              <a:rPr lang="ja-JP" altLang="en-US" sz="2400" dirty="0" smtClean="0"/>
              <a:t>の「メソッド中からメソッドの概要を説明するためにふさわしい文を選択し，メソッドのサマリコメントを自動で作成する」という研究を参考にしている．</a:t>
            </a:r>
            <a:endParaRPr lang="en-US" altLang="ja-JP" sz="2400" dirty="0" smtClean="0"/>
          </a:p>
          <a:p>
            <a:pPr lvl="1"/>
            <a:r>
              <a:rPr lang="ja-JP" altLang="en-US" sz="2400" dirty="0" smtClean="0"/>
              <a:t>「メソッドの概要を説明するにふさわしい文」には基本的にメソッド呼び出しが含まれる．</a:t>
            </a:r>
            <a:endParaRPr lang="en-US" altLang="ja-JP" sz="2400" dirty="0" smtClean="0"/>
          </a:p>
          <a:p>
            <a:r>
              <a:rPr lang="ja-JP" altLang="en-US" sz="2800" dirty="0" smtClean="0"/>
              <a:t>「重要なメソッド呼び出し」で呼び出しているメソッドが異なる場合、処理の内容が異なると考える</a:t>
            </a:r>
            <a:endParaRPr lang="en-US" altLang="ja-JP" sz="2800" dirty="0" smtClean="0"/>
          </a:p>
          <a:p>
            <a:pPr lvl="1"/>
            <a:endParaRPr kumimoji="1" lang="ja-JP" altLang="en-US" dirty="0"/>
          </a:p>
        </p:txBody>
      </p:sp>
      <p:sp>
        <p:nvSpPr>
          <p:cNvPr id="4" name="正方形/長方形 3"/>
          <p:cNvSpPr/>
          <p:nvPr/>
        </p:nvSpPr>
        <p:spPr>
          <a:xfrm>
            <a:off x="631796" y="5373216"/>
            <a:ext cx="7848872" cy="954107"/>
          </a:xfrm>
          <a:prstGeom prst="rect">
            <a:avLst/>
          </a:prstGeom>
        </p:spPr>
        <p:txBody>
          <a:bodyPr wrap="square">
            <a:spAutoFit/>
          </a:bodyPr>
          <a:lstStyle/>
          <a:p>
            <a:r>
              <a:rPr lang="en-US" altLang="ja-JP" sz="1400" dirty="0" smtClean="0"/>
              <a:t>[1]G. </a:t>
            </a:r>
            <a:r>
              <a:rPr lang="en-US" altLang="ja-JP" sz="1400" dirty="0" err="1" smtClean="0"/>
              <a:t>Sridhara</a:t>
            </a:r>
            <a:r>
              <a:rPr lang="en-US" altLang="ja-JP" sz="1400" dirty="0" smtClean="0"/>
              <a:t>, E. Hill, D. </a:t>
            </a:r>
            <a:r>
              <a:rPr lang="en-US" altLang="ja-JP" sz="1400" dirty="0" err="1" smtClean="0"/>
              <a:t>Muppaneni</a:t>
            </a:r>
            <a:r>
              <a:rPr lang="en-US" altLang="ja-JP" sz="1400" dirty="0" smtClean="0"/>
              <a:t>, and L. </a:t>
            </a:r>
            <a:r>
              <a:rPr lang="en-US" altLang="ja-JP" sz="1400" dirty="0" err="1" smtClean="0"/>
              <a:t>Pollick</a:t>
            </a:r>
            <a:r>
              <a:rPr lang="en-US" altLang="ja-JP" sz="1400" dirty="0" smtClean="0"/>
              <a:t>. Towards automatically generating summary comments for Java methods. </a:t>
            </a:r>
          </a:p>
          <a:p>
            <a:r>
              <a:rPr lang="en-US" altLang="ja-JP" sz="1400" i="1" dirty="0" smtClean="0"/>
              <a:t>In Proceedings of the 25th IEEE/ACM International Conference on Automated Software Engineering (ASE 2010), </a:t>
            </a:r>
            <a:r>
              <a:rPr lang="en-US" altLang="ja-JP" sz="1400" dirty="0" smtClean="0"/>
              <a:t>pp. 43–52,  2010.</a:t>
            </a:r>
            <a:endParaRPr lang="ja-JP" altLang="en-US" sz="1400" dirty="0"/>
          </a:p>
        </p:txBody>
      </p:sp>
      <p:sp>
        <p:nvSpPr>
          <p:cNvPr id="5" name="スライド番号プレースホルダー 4"/>
          <p:cNvSpPr>
            <a:spLocks noGrp="1"/>
          </p:cNvSpPr>
          <p:nvPr>
            <p:ph type="sldNum" sz="quarter" idx="11"/>
          </p:nvPr>
        </p:nvSpPr>
        <p:spPr/>
        <p:txBody>
          <a:bodyPr/>
          <a:lstStyle/>
          <a:p>
            <a:fld id="{C5109D6F-1A5C-458E-8B50-1B4585271E2F}" type="slidenum">
              <a:rPr kumimoji="1" lang="ja-JP" altLang="en-US" smtClean="0"/>
              <a:t>6</a:t>
            </a:fld>
            <a:endParaRPr kumimoji="1" lang="ja-JP" altLang="en-US"/>
          </a:p>
        </p:txBody>
      </p:sp>
    </p:spTree>
    <p:extLst>
      <p:ext uri="{BB962C8B-B14F-4D97-AF65-F5344CB8AC3E}">
        <p14:creationId xmlns:p14="http://schemas.microsoft.com/office/powerpoint/2010/main" val="19533240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mtClean="0"/>
              <a:t>5</a:t>
            </a:r>
            <a:r>
              <a:rPr kumimoji="1" lang="ja-JP" altLang="en-US" smtClean="0"/>
              <a:t>種類の「重要なメソッド呼び出し」</a:t>
            </a:r>
            <a:endParaRPr kumimoji="1" lang="ja-JP" altLang="en-US"/>
          </a:p>
        </p:txBody>
      </p:sp>
      <p:sp>
        <p:nvSpPr>
          <p:cNvPr id="3" name="コンテンツ プレースホルダー 2"/>
          <p:cNvSpPr>
            <a:spLocks noGrp="1"/>
          </p:cNvSpPr>
          <p:nvPr>
            <p:ph idx="1"/>
          </p:nvPr>
        </p:nvSpPr>
        <p:spPr>
          <a:xfrm>
            <a:off x="251520" y="1268760"/>
            <a:ext cx="8229600" cy="4824413"/>
          </a:xfrm>
        </p:spPr>
        <p:txBody>
          <a:bodyPr/>
          <a:lstStyle/>
          <a:p>
            <a:pPr marL="0" indent="0">
              <a:buNone/>
            </a:pPr>
            <a:r>
              <a:rPr kumimoji="1" lang="ja-JP" altLang="en-US" sz="2800" b="1" dirty="0" smtClean="0"/>
              <a:t>「重要なメソッド呼び出し」として選択されるメソッド呼び出しは</a:t>
            </a:r>
            <a:r>
              <a:rPr kumimoji="1" lang="en-US" altLang="ja-JP" sz="2800" b="1" dirty="0" smtClean="0"/>
              <a:t>5</a:t>
            </a:r>
            <a:r>
              <a:rPr kumimoji="1" lang="ja-JP" altLang="en-US" sz="2800" b="1" dirty="0" smtClean="0"/>
              <a:t>種類</a:t>
            </a:r>
            <a:endParaRPr kumimoji="1" lang="en-US" altLang="ja-JP" sz="2800" b="1" dirty="0" smtClean="0"/>
          </a:p>
          <a:p>
            <a:r>
              <a:rPr kumimoji="1" lang="en-US" altLang="ja-JP" sz="1800" b="1" dirty="0" smtClean="0"/>
              <a:t>ending</a:t>
            </a:r>
          </a:p>
          <a:p>
            <a:pPr lvl="1"/>
            <a:r>
              <a:rPr lang="ja-JP" altLang="en-US" sz="1800" dirty="0" smtClean="0"/>
              <a:t>メソッドの最後の文のメソッド呼び出し</a:t>
            </a:r>
            <a:endParaRPr kumimoji="1" lang="en-US" altLang="ja-JP" sz="1800" dirty="0" smtClean="0"/>
          </a:p>
          <a:p>
            <a:r>
              <a:rPr lang="en-US" altLang="ja-JP" sz="1800" b="1" dirty="0" smtClean="0"/>
              <a:t>void-return</a:t>
            </a:r>
          </a:p>
          <a:p>
            <a:pPr lvl="1"/>
            <a:r>
              <a:rPr lang="ja-JP" altLang="en-US" sz="1800" dirty="0" smtClean="0"/>
              <a:t>戻り値が利用されていないメソッド呼び出し</a:t>
            </a:r>
            <a:endParaRPr lang="en-US" altLang="ja-JP" sz="1800" dirty="0" smtClean="0"/>
          </a:p>
          <a:p>
            <a:r>
              <a:rPr kumimoji="1" lang="en-US" altLang="ja-JP" sz="1800" b="1" dirty="0" smtClean="0"/>
              <a:t>same-action</a:t>
            </a:r>
          </a:p>
          <a:p>
            <a:pPr lvl="1"/>
            <a:r>
              <a:rPr lang="ja-JP" altLang="en-US" sz="1800" dirty="0" smtClean="0"/>
              <a:t>メソッド名と同じ動詞を持つメソッド呼び出し</a:t>
            </a:r>
            <a:endParaRPr kumimoji="1" lang="en-US" altLang="ja-JP" sz="1800" dirty="0" smtClean="0"/>
          </a:p>
          <a:p>
            <a:r>
              <a:rPr lang="en-US" altLang="ja-JP" sz="1800" b="1" dirty="0" smtClean="0"/>
              <a:t>data-facilitating</a:t>
            </a:r>
          </a:p>
          <a:p>
            <a:pPr lvl="1"/>
            <a:r>
              <a:rPr lang="en-US" altLang="ja-JP" sz="1800" dirty="0" smtClean="0"/>
              <a:t>ending, void-return, same-action</a:t>
            </a:r>
            <a:r>
              <a:rPr lang="ja-JP" altLang="en-US" sz="1800" dirty="0" smtClean="0"/>
              <a:t>の「重要なメソッド呼び出し」で引数となっているローカル変数</a:t>
            </a:r>
            <a:r>
              <a:rPr lang="ja-JP" altLang="en-US" sz="1800" dirty="0" smtClean="0"/>
              <a:t>に</a:t>
            </a:r>
            <a:r>
              <a:rPr lang="ja-JP" altLang="en-US" sz="1800" dirty="0" smtClean="0"/>
              <a:t>直前に</a:t>
            </a:r>
            <a:r>
              <a:rPr lang="ja-JP" altLang="en-US" sz="1800" dirty="0" smtClean="0"/>
              <a:t>代入</a:t>
            </a:r>
            <a:r>
              <a:rPr lang="ja-JP" altLang="en-US" sz="1800" dirty="0" smtClean="0"/>
              <a:t>を行なっているメソッド呼び出し</a:t>
            </a:r>
            <a:endParaRPr lang="en-US" altLang="ja-JP" sz="1800" dirty="0" smtClean="0"/>
          </a:p>
          <a:p>
            <a:r>
              <a:rPr kumimoji="1" lang="en-US" altLang="ja-JP" sz="1800" b="1" dirty="0" smtClean="0"/>
              <a:t>control</a:t>
            </a:r>
          </a:p>
          <a:p>
            <a:pPr lvl="1"/>
            <a:r>
              <a:rPr lang="en-US" altLang="ja-JP" sz="1800" dirty="0"/>
              <a:t>ending, void-return, </a:t>
            </a:r>
            <a:r>
              <a:rPr lang="en-US" altLang="ja-JP" sz="1800" dirty="0" smtClean="0"/>
              <a:t>same-action, data-facilitating</a:t>
            </a:r>
            <a:r>
              <a:rPr lang="ja-JP" altLang="en-US" sz="1800" dirty="0" smtClean="0"/>
              <a:t>の「重要なメソッド呼び出し」の実行条件となるメソッド呼び出し</a:t>
            </a:r>
            <a:endParaRPr kumimoji="1" lang="ja-JP" altLang="en-US" sz="1800" dirty="0"/>
          </a:p>
        </p:txBody>
      </p:sp>
      <p:sp>
        <p:nvSpPr>
          <p:cNvPr id="10" name="スライド番号プレースホルダー 9"/>
          <p:cNvSpPr>
            <a:spLocks noGrp="1"/>
          </p:cNvSpPr>
          <p:nvPr>
            <p:ph type="sldNum" sz="quarter" idx="11"/>
          </p:nvPr>
        </p:nvSpPr>
        <p:spPr/>
        <p:txBody>
          <a:bodyPr/>
          <a:lstStyle/>
          <a:p>
            <a:fld id="{C5109D6F-1A5C-458E-8B50-1B4585271E2F}" type="slidenum">
              <a:rPr kumimoji="1" lang="ja-JP" altLang="en-US" smtClean="0"/>
              <a:t>7</a:t>
            </a:fld>
            <a:endParaRPr kumimoji="1" lang="ja-JP" altLang="en-US"/>
          </a:p>
        </p:txBody>
      </p:sp>
    </p:spTree>
    <p:extLst>
      <p:ext uri="{BB962C8B-B14F-4D97-AF65-F5344CB8AC3E}">
        <p14:creationId xmlns:p14="http://schemas.microsoft.com/office/powerpoint/2010/main" val="17919428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例：重要なメソッド</a:t>
            </a:r>
            <a:r>
              <a:rPr lang="ja-JP" altLang="en-US" smtClean="0"/>
              <a:t>呼び出し</a:t>
            </a:r>
            <a:r>
              <a:rPr lang="en-US" altLang="ja-JP" smtClean="0"/>
              <a:t>(1)</a:t>
            </a:r>
            <a:endParaRPr kumimoji="1" lang="ja-JP" altLang="en-US"/>
          </a:p>
        </p:txBody>
      </p:sp>
      <p:sp>
        <p:nvSpPr>
          <p:cNvPr id="4" name="スライド番号プレースホルダー 3"/>
          <p:cNvSpPr>
            <a:spLocks noGrp="1"/>
          </p:cNvSpPr>
          <p:nvPr>
            <p:ph type="sldNum" sz="quarter" idx="11"/>
          </p:nvPr>
        </p:nvSpPr>
        <p:spPr/>
        <p:txBody>
          <a:bodyPr/>
          <a:lstStyle/>
          <a:p>
            <a:fld id="{C5109D6F-1A5C-458E-8B50-1B4585271E2F}" type="slidenum">
              <a:rPr kumimoji="1" lang="ja-JP" altLang="en-US" smtClean="0"/>
              <a:t>8</a:t>
            </a:fld>
            <a:endParaRPr kumimoji="1" lang="ja-JP" altLang="en-US"/>
          </a:p>
        </p:txBody>
      </p:sp>
      <p:sp>
        <p:nvSpPr>
          <p:cNvPr id="3" name="テキスト ボックス 2"/>
          <p:cNvSpPr txBox="1"/>
          <p:nvPr/>
        </p:nvSpPr>
        <p:spPr>
          <a:xfrm>
            <a:off x="275431" y="2132856"/>
            <a:ext cx="3648497" cy="615553"/>
          </a:xfrm>
          <a:prstGeom prst="rect">
            <a:avLst/>
          </a:prstGeom>
          <a:noFill/>
          <a:ln w="19050">
            <a:solidFill>
              <a:srgbClr val="FF0000"/>
            </a:solidFill>
          </a:ln>
        </p:spPr>
        <p:txBody>
          <a:bodyPr wrap="square" rtlCol="0">
            <a:spAutoFit/>
          </a:bodyPr>
          <a:lstStyle/>
          <a:p>
            <a:r>
              <a:rPr lang="en-US" altLang="ja-JP" b="1" dirty="0"/>
              <a:t>e</a:t>
            </a:r>
            <a:r>
              <a:rPr lang="en-US" altLang="ja-JP" b="1" dirty="0" smtClean="0"/>
              <a:t>nding</a:t>
            </a:r>
          </a:p>
          <a:p>
            <a:r>
              <a:rPr lang="ja-JP" altLang="en-US" sz="1600" b="1" dirty="0"/>
              <a:t>　</a:t>
            </a:r>
            <a:r>
              <a:rPr lang="ja-JP" altLang="en-US" sz="1600" dirty="0" smtClean="0"/>
              <a:t>メソッド</a:t>
            </a:r>
            <a:r>
              <a:rPr lang="ja-JP" altLang="en-US" sz="1600" dirty="0"/>
              <a:t>の最後の文のメソッド</a:t>
            </a:r>
            <a:r>
              <a:rPr lang="ja-JP" altLang="en-US" sz="1600" dirty="0" smtClean="0"/>
              <a:t>呼び出し</a:t>
            </a:r>
            <a:endParaRPr kumimoji="1" lang="ja-JP" altLang="en-US" dirty="0"/>
          </a:p>
        </p:txBody>
      </p:sp>
      <p:sp>
        <p:nvSpPr>
          <p:cNvPr id="7" name="テキスト ボックス 6"/>
          <p:cNvSpPr txBox="1"/>
          <p:nvPr/>
        </p:nvSpPr>
        <p:spPr>
          <a:xfrm>
            <a:off x="275431" y="2933181"/>
            <a:ext cx="4008537" cy="615553"/>
          </a:xfrm>
          <a:prstGeom prst="rect">
            <a:avLst/>
          </a:prstGeom>
          <a:noFill/>
          <a:ln w="19050">
            <a:solidFill>
              <a:schemeClr val="accent6"/>
            </a:solidFill>
          </a:ln>
        </p:spPr>
        <p:txBody>
          <a:bodyPr wrap="square" rtlCol="0">
            <a:spAutoFit/>
          </a:bodyPr>
          <a:lstStyle/>
          <a:p>
            <a:r>
              <a:rPr lang="en-US" altLang="ja-JP" b="1" dirty="0" smtClean="0"/>
              <a:t>void-return</a:t>
            </a:r>
          </a:p>
          <a:p>
            <a:r>
              <a:rPr lang="en-US" altLang="ja-JP" sz="1600" b="1" dirty="0"/>
              <a:t> </a:t>
            </a:r>
            <a:r>
              <a:rPr lang="en-US" altLang="ja-JP" sz="1600" b="1" dirty="0" smtClean="0"/>
              <a:t> </a:t>
            </a:r>
            <a:r>
              <a:rPr lang="ja-JP" altLang="en-US" sz="1600" dirty="0" smtClean="0"/>
              <a:t>戻り値</a:t>
            </a:r>
            <a:r>
              <a:rPr lang="ja-JP" altLang="en-US" sz="1600" dirty="0"/>
              <a:t>が利用されていないメソッド呼び出し</a:t>
            </a:r>
            <a:endParaRPr lang="en-US" altLang="ja-JP" sz="1600" dirty="0"/>
          </a:p>
        </p:txBody>
      </p:sp>
      <p:sp>
        <p:nvSpPr>
          <p:cNvPr id="8" name="テキスト ボックス 7"/>
          <p:cNvSpPr txBox="1"/>
          <p:nvPr/>
        </p:nvSpPr>
        <p:spPr>
          <a:xfrm>
            <a:off x="262693" y="4797152"/>
            <a:ext cx="6757579" cy="861774"/>
          </a:xfrm>
          <a:prstGeom prst="rect">
            <a:avLst/>
          </a:prstGeom>
          <a:noFill/>
          <a:ln w="19050">
            <a:solidFill>
              <a:srgbClr val="00B050"/>
            </a:solidFill>
          </a:ln>
        </p:spPr>
        <p:txBody>
          <a:bodyPr wrap="square" rtlCol="0">
            <a:spAutoFit/>
          </a:bodyPr>
          <a:lstStyle/>
          <a:p>
            <a:r>
              <a:rPr lang="en-US" altLang="ja-JP" b="1" dirty="0"/>
              <a:t>data-facilitating</a:t>
            </a:r>
          </a:p>
          <a:p>
            <a:pPr lvl="1"/>
            <a:r>
              <a:rPr lang="en-US" altLang="ja-JP" sz="1600" dirty="0"/>
              <a:t>ending, void-return, same-action</a:t>
            </a:r>
            <a:r>
              <a:rPr lang="ja-JP" altLang="en-US" sz="1600" dirty="0"/>
              <a:t>の「重要なメソッド呼び出し」で引数となっているローカル変数</a:t>
            </a:r>
            <a:r>
              <a:rPr lang="ja-JP" altLang="en-US" sz="1600" dirty="0" smtClean="0"/>
              <a:t>に直前に代入</a:t>
            </a:r>
            <a:r>
              <a:rPr lang="ja-JP" altLang="en-US" sz="1600" dirty="0"/>
              <a:t>を行なっているメソッド呼び出し</a:t>
            </a:r>
            <a:endParaRPr lang="en-US" altLang="ja-JP" sz="1600" dirty="0"/>
          </a:p>
        </p:txBody>
      </p:sp>
      <p:sp>
        <p:nvSpPr>
          <p:cNvPr id="76" name="正方形/長方形 75"/>
          <p:cNvSpPr/>
          <p:nvPr/>
        </p:nvSpPr>
        <p:spPr>
          <a:xfrm>
            <a:off x="4499993" y="1484784"/>
            <a:ext cx="4176464" cy="3168352"/>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3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1556792"/>
            <a:ext cx="4032450" cy="30621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241815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例：重要なメソッド</a:t>
            </a:r>
            <a:r>
              <a:rPr lang="ja-JP" altLang="en-US" smtClean="0"/>
              <a:t>呼び出し</a:t>
            </a:r>
            <a:r>
              <a:rPr lang="en-US" altLang="ja-JP" smtClean="0"/>
              <a:t>(2)</a:t>
            </a:r>
            <a:endParaRPr kumimoji="1" lang="ja-JP" altLang="en-US"/>
          </a:p>
        </p:txBody>
      </p:sp>
      <p:sp>
        <p:nvSpPr>
          <p:cNvPr id="4" name="スライド番号プレースホルダー 3"/>
          <p:cNvSpPr>
            <a:spLocks noGrp="1"/>
          </p:cNvSpPr>
          <p:nvPr>
            <p:ph type="sldNum" sz="quarter" idx="11"/>
          </p:nvPr>
        </p:nvSpPr>
        <p:spPr/>
        <p:txBody>
          <a:bodyPr/>
          <a:lstStyle/>
          <a:p>
            <a:fld id="{C5109D6F-1A5C-458E-8B50-1B4585271E2F}" type="slidenum">
              <a:rPr kumimoji="1" lang="ja-JP" altLang="en-US" smtClean="0"/>
              <a:t>9</a:t>
            </a:fld>
            <a:endParaRPr kumimoji="1" lang="ja-JP" altLang="en-US"/>
          </a:p>
        </p:txBody>
      </p:sp>
      <p:sp>
        <p:nvSpPr>
          <p:cNvPr id="6" name="正方形/長方形 5"/>
          <p:cNvSpPr/>
          <p:nvPr/>
        </p:nvSpPr>
        <p:spPr>
          <a:xfrm>
            <a:off x="4499992" y="1728218"/>
            <a:ext cx="4410490" cy="206082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265311" y="2204864"/>
            <a:ext cx="4090665" cy="615553"/>
          </a:xfrm>
          <a:prstGeom prst="rect">
            <a:avLst/>
          </a:prstGeom>
          <a:noFill/>
          <a:ln w="19050">
            <a:solidFill>
              <a:srgbClr val="FF0000"/>
            </a:solidFill>
          </a:ln>
        </p:spPr>
        <p:txBody>
          <a:bodyPr wrap="square" rtlCol="0">
            <a:spAutoFit/>
          </a:bodyPr>
          <a:lstStyle/>
          <a:p>
            <a:r>
              <a:rPr lang="en-US" altLang="ja-JP" b="1" dirty="0" smtClean="0"/>
              <a:t>same-action</a:t>
            </a:r>
          </a:p>
          <a:p>
            <a:r>
              <a:rPr lang="ja-JP" altLang="en-US" sz="1600" b="1" dirty="0"/>
              <a:t>　</a:t>
            </a:r>
            <a:r>
              <a:rPr lang="ja-JP" altLang="en-US" sz="1600" dirty="0" smtClean="0"/>
              <a:t>メソッド</a:t>
            </a:r>
            <a:r>
              <a:rPr lang="ja-JP" altLang="en-US" sz="1600" dirty="0"/>
              <a:t>名</a:t>
            </a:r>
            <a:r>
              <a:rPr lang="ja-JP" altLang="en-US" sz="1600" dirty="0" smtClean="0"/>
              <a:t>と</a:t>
            </a:r>
            <a:r>
              <a:rPr lang="ja-JP" altLang="en-US" sz="1600" dirty="0"/>
              <a:t>同じ動詞を持つメソッド呼び出し</a:t>
            </a:r>
            <a:endParaRPr lang="en-US" altLang="ja-JP" sz="1600" dirty="0"/>
          </a:p>
        </p:txBody>
      </p:sp>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42400" y="1816526"/>
            <a:ext cx="4325674" cy="19725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9992" y="4005064"/>
            <a:ext cx="4285541" cy="2088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正方形/長方形 11"/>
          <p:cNvSpPr/>
          <p:nvPr/>
        </p:nvSpPr>
        <p:spPr>
          <a:xfrm>
            <a:off x="4499992" y="4007578"/>
            <a:ext cx="4325674" cy="2085718"/>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265313" y="4221088"/>
            <a:ext cx="4090664" cy="1107996"/>
          </a:xfrm>
          <a:prstGeom prst="rect">
            <a:avLst/>
          </a:prstGeom>
          <a:noFill/>
          <a:ln w="19050">
            <a:solidFill>
              <a:srgbClr val="00B050"/>
            </a:solidFill>
          </a:ln>
        </p:spPr>
        <p:txBody>
          <a:bodyPr wrap="square" rtlCol="0">
            <a:spAutoFit/>
          </a:bodyPr>
          <a:lstStyle/>
          <a:p>
            <a:r>
              <a:rPr lang="en-US" altLang="ja-JP" b="1" dirty="0" smtClean="0"/>
              <a:t>control</a:t>
            </a:r>
          </a:p>
          <a:p>
            <a:r>
              <a:rPr lang="ja-JP" altLang="en-US" sz="1600" b="1" dirty="0"/>
              <a:t>　</a:t>
            </a:r>
            <a:r>
              <a:rPr lang="en-US" altLang="ja-JP" sz="1600" dirty="0" smtClean="0"/>
              <a:t>ending</a:t>
            </a:r>
            <a:r>
              <a:rPr lang="en-US" altLang="ja-JP" sz="1600" dirty="0"/>
              <a:t>, void-return, same-action, </a:t>
            </a:r>
            <a:r>
              <a:rPr lang="en-US" altLang="ja-JP" sz="1600" dirty="0" smtClean="0"/>
              <a:t>data-</a:t>
            </a:r>
            <a:r>
              <a:rPr lang="ja-JP" altLang="en-US" sz="1600" dirty="0" smtClean="0"/>
              <a:t>　　</a:t>
            </a:r>
            <a:r>
              <a:rPr lang="en-US" altLang="ja-JP" sz="1600" dirty="0" smtClean="0"/>
              <a:t>facilitating</a:t>
            </a:r>
            <a:r>
              <a:rPr lang="ja-JP" altLang="en-US" sz="1600" dirty="0"/>
              <a:t>の「重要なメソッド呼び出し」の実行条件となるメソッド呼び出し</a:t>
            </a:r>
          </a:p>
        </p:txBody>
      </p:sp>
    </p:spTree>
    <p:extLst>
      <p:ext uri="{BB962C8B-B14F-4D97-AF65-F5344CB8AC3E}">
        <p14:creationId xmlns:p14="http://schemas.microsoft.com/office/powerpoint/2010/main" val="1883942735"/>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new2">
  <a:themeElements>
    <a:clrScheme name="sel-new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el-new2">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el-new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el-new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el-new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el-new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el-new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el-new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el-new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el-new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el-new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el-new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el-new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el-new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sel2006-2-white</Template>
  <TotalTime>11442</TotalTime>
  <Words>2492</Words>
  <Application>Microsoft Office PowerPoint</Application>
  <PresentationFormat>画面に合わせる (4:3)</PresentationFormat>
  <Paragraphs>443</Paragraphs>
  <Slides>33</Slides>
  <Notes>12</Notes>
  <HiddenSlides>13</HiddenSlides>
  <MMClips>0</MMClips>
  <ScaleCrop>false</ScaleCrop>
  <HeadingPairs>
    <vt:vector size="4" baseType="variant">
      <vt:variant>
        <vt:lpstr>テーマ</vt:lpstr>
      </vt:variant>
      <vt:variant>
        <vt:i4>1</vt:i4>
      </vt:variant>
      <vt:variant>
        <vt:lpstr>スライド タイトル</vt:lpstr>
      </vt:variant>
      <vt:variant>
        <vt:i4>33</vt:i4>
      </vt:variant>
    </vt:vector>
  </HeadingPairs>
  <TitlesOfParts>
    <vt:vector size="34" baseType="lpstr">
      <vt:lpstr>sel-new2</vt:lpstr>
      <vt:lpstr>コードクローンに含まれるメソッド呼び出しの 変更度合の調査</vt:lpstr>
      <vt:lpstr>コードクローンとは</vt:lpstr>
      <vt:lpstr>CCFinderが検出するコードクローン</vt:lpstr>
      <vt:lpstr>研究目的・内容</vt:lpstr>
      <vt:lpstr>調査内容</vt:lpstr>
      <vt:lpstr>「重要なメソッド呼び出し」</vt:lpstr>
      <vt:lpstr>5種類の「重要なメソッド呼び出し」</vt:lpstr>
      <vt:lpstr>例：重要なメソッド呼び出し(1)</vt:lpstr>
      <vt:lpstr>例：重要なメソッド呼び出し(2)</vt:lpstr>
      <vt:lpstr>メソッド呼び出しの変更</vt:lpstr>
      <vt:lpstr>メソッド呼び出しの変更度合</vt:lpstr>
      <vt:lpstr>調査方法</vt:lpstr>
      <vt:lpstr>調査手法</vt:lpstr>
      <vt:lpstr>調査対象</vt:lpstr>
      <vt:lpstr>調査結果（１）</vt:lpstr>
      <vt:lpstr>調査結果（２）</vt:lpstr>
      <vt:lpstr>調査結果(3)</vt:lpstr>
      <vt:lpstr>考察</vt:lpstr>
      <vt:lpstr>妥当性</vt:lpstr>
      <vt:lpstr>まとめと今後の課題</vt:lpstr>
      <vt:lpstr>調査手法</vt:lpstr>
      <vt:lpstr>調査で使用する用語</vt:lpstr>
      <vt:lpstr>コードクローンの分類</vt:lpstr>
      <vt:lpstr>「重要なメソッド呼び出し」の例</vt:lpstr>
      <vt:lpstr>仮説</vt:lpstr>
      <vt:lpstr>検証内容</vt:lpstr>
      <vt:lpstr>コードクローンの問題</vt:lpstr>
      <vt:lpstr>研究目的・内容</vt:lpstr>
      <vt:lpstr>調査内容（再掲）</vt:lpstr>
      <vt:lpstr>調査内容</vt:lpstr>
      <vt:lpstr>考察</vt:lpstr>
      <vt:lpstr>メソッド呼び出し情報の例</vt:lpstr>
      <vt:lpstr>コードクローンの分類</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コードクローンに含まれるメソッド呼び出しの 変更度合の分析</dc:title>
  <dc:creator>r-kudou</dc:creator>
  <cp:lastModifiedBy>r-kudou</cp:lastModifiedBy>
  <cp:revision>185</cp:revision>
  <cp:lastPrinted>2013-03-05T04:00:04Z</cp:lastPrinted>
  <dcterms:created xsi:type="dcterms:W3CDTF">2013-02-05T03:46:47Z</dcterms:created>
  <dcterms:modified xsi:type="dcterms:W3CDTF">2013-03-11T06:18:00Z</dcterms:modified>
</cp:coreProperties>
</file>