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68" r:id="rId4"/>
    <p:sldId id="258" r:id="rId5"/>
    <p:sldId id="270" r:id="rId6"/>
    <p:sldId id="271" r:id="rId7"/>
    <p:sldId id="263" r:id="rId8"/>
    <p:sldId id="265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71451" autoAdjust="0"/>
  </p:normalViewPr>
  <p:slideViewPr>
    <p:cSldViewPr>
      <p:cViewPr varScale="1">
        <p:scale>
          <a:sx n="58" d="100"/>
          <a:sy n="58" d="100"/>
        </p:scale>
        <p:origin x="-133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676BD-C0AF-44F3-A169-515A6DF37E0F}" type="datetimeFigureOut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FC122-8E9D-4E48-BB37-B3BDE1CD4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793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Thank you </a:t>
            </a:r>
            <a:r>
              <a:rPr kumimoji="1" lang="en-US" altLang="ja-JP" dirty="0" err="1" smtClean="0"/>
              <a:t>chairparson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Today, I’d like to talk about </a:t>
            </a:r>
            <a:r>
              <a:rPr kumimoji="1" lang="ja-JP" altLang="en-US" dirty="0" smtClean="0"/>
              <a:t>タイトル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FC122-8E9D-4E48-BB37-B3BDE1CD42F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873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* Problem</a:t>
            </a:r>
          </a:p>
          <a:p>
            <a:r>
              <a:rPr kumimoji="1" lang="en-US" altLang="ja-JP" dirty="0" smtClean="0"/>
              <a:t>  In modern software development, developers have to use APIs of software libraries to create program.</a:t>
            </a:r>
          </a:p>
          <a:p>
            <a:r>
              <a:rPr kumimoji="1" lang="en-US" altLang="ja-JP" dirty="0" smtClean="0"/>
              <a:t>  However it is difficult to select appropriate APIs from a lot of APIs.</a:t>
            </a:r>
          </a:p>
          <a:p>
            <a:r>
              <a:rPr kumimoji="1" lang="en-US" altLang="ja-JP" dirty="0" smtClean="0"/>
              <a:t>  It takes a long time to read</a:t>
            </a:r>
            <a:r>
              <a:rPr kumimoji="1" lang="en-US" altLang="ja-JP" baseline="0" dirty="0" smtClean="0"/>
              <a:t> API reference manual or sample code to learn appropriate APIs.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FC122-8E9D-4E48-BB37-B3BDE1CD42F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31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kumimoji="1" lang="en-US" altLang="ja-JP" dirty="0" smtClean="0"/>
              <a:t>Our approach</a:t>
            </a:r>
          </a:p>
          <a:p>
            <a:r>
              <a:rPr kumimoji="1" lang="en-US" altLang="ja-JP" dirty="0" smtClean="0"/>
              <a:t> </a:t>
            </a:r>
            <a:r>
              <a:rPr kumimoji="1" lang="en-US" altLang="ja-JP" baseline="0" dirty="0" smtClean="0"/>
              <a:t> We thought that same context </a:t>
            </a:r>
            <a:r>
              <a:rPr kumimoji="1" lang="en-US" altLang="ja-JP" baseline="0" smtClean="0"/>
              <a:t>source </a:t>
            </a:r>
            <a:r>
              <a:rPr kumimoji="1" lang="en-US" altLang="ja-JP" baseline="0" smtClean="0"/>
              <a:t>code is </a:t>
            </a:r>
            <a:r>
              <a:rPr kumimoji="1" lang="en-US" altLang="ja-JP" baseline="0" dirty="0" smtClean="0"/>
              <a:t>written similar method body.</a:t>
            </a:r>
          </a:p>
          <a:p>
            <a:endParaRPr kumimoji="1" lang="en-US" altLang="ja-JP" dirty="0" smtClean="0"/>
          </a:p>
          <a:p>
            <a:r>
              <a:rPr kumimoji="1" lang="en-US" altLang="ja-JP" baseline="0" dirty="0" smtClean="0"/>
              <a:t>  </a:t>
            </a:r>
            <a:r>
              <a:rPr kumimoji="1" lang="en-US" altLang="ja-JP" dirty="0" smtClean="0"/>
              <a:t>Now, we propose to suggests templates of method body to developers who decide the method name.</a:t>
            </a:r>
          </a:p>
          <a:p>
            <a:r>
              <a:rPr kumimoji="1" lang="en-US" altLang="ja-JP" baseline="0" dirty="0" smtClean="0"/>
              <a:t>  </a:t>
            </a:r>
            <a:r>
              <a:rPr kumimoji="1" lang="en-US" altLang="ja-JP" dirty="0" smtClean="0"/>
              <a:t>Suggested template is a set of APIs.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  Selected template is inserted into source code, so developers can save time to learn appropriate APIs.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FC122-8E9D-4E48-BB37-B3BDE1CD42F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621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  Our tool works in Eclipse IDE.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  A developer writes method name.</a:t>
            </a:r>
          </a:p>
          <a:p>
            <a:r>
              <a:rPr kumimoji="1" lang="en-US" altLang="ja-JP" dirty="0" smtClean="0"/>
              <a:t>  Then the developer can show a list of method body templates by calling code completion.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FC122-8E9D-4E48-BB37-B3BDE1CD42FE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312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  The developer selects templates on popup by typing cursor key.</a:t>
            </a:r>
          </a:p>
          <a:p>
            <a:r>
              <a:rPr kumimoji="1" lang="en-US" altLang="ja-JP" dirty="0" smtClean="0"/>
              <a:t>  The developer can insert the selected template by typing enter key.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FC122-8E9D-4E48-BB37-B3BDE1CD42F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312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  The template is a few single line comments.</a:t>
            </a:r>
          </a:p>
          <a:p>
            <a:r>
              <a:rPr kumimoji="1" lang="en-US" altLang="ja-JP" baseline="0" dirty="0" smtClean="0"/>
              <a:t>  One single line comment suggests one method.</a:t>
            </a:r>
          </a:p>
          <a:p>
            <a:r>
              <a:rPr kumimoji="1" lang="en-US" altLang="ja-JP" baseline="0" dirty="0" smtClean="0"/>
              <a:t>  Single line </a:t>
            </a:r>
            <a:r>
              <a:rPr kumimoji="1" lang="en-US" altLang="ja-JP" baseline="0" smtClean="0"/>
              <a:t>comments are </a:t>
            </a:r>
            <a:r>
              <a:rPr kumimoji="1" lang="en-US" altLang="ja-JP" baseline="0" dirty="0" smtClean="0"/>
              <a:t>in random order.</a:t>
            </a:r>
          </a:p>
          <a:p>
            <a:r>
              <a:rPr kumimoji="1" lang="en-US" altLang="ja-JP" baseline="0" dirty="0" smtClean="0"/>
              <a:t>  </a:t>
            </a:r>
            <a:endParaRPr kumimoji="1" lang="en-US" altLang="ja-JP" dirty="0" smtClean="0"/>
          </a:p>
          <a:p>
            <a:r>
              <a:rPr kumimoji="1" lang="en-US" altLang="ja-JP" dirty="0" smtClean="0"/>
              <a:t>  The developer writes the method body by editing the template.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FC122-8E9D-4E48-BB37-B3BDE1CD42FE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312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* An overview of the implementation of our approach</a:t>
            </a:r>
          </a:p>
          <a:p>
            <a:r>
              <a:rPr kumimoji="1" lang="en-US" altLang="ja-JP" dirty="0" smtClean="0"/>
              <a:t>  This figure shows an overview of the tool of our approach.</a:t>
            </a:r>
          </a:p>
          <a:p>
            <a:r>
              <a:rPr kumimoji="1" lang="en-US" altLang="ja-JP" dirty="0" smtClean="0"/>
              <a:t>  The tool consists of two steps, step</a:t>
            </a:r>
            <a:r>
              <a:rPr kumimoji="1" lang="en-US" altLang="ja-JP" baseline="0" dirty="0" smtClean="0"/>
              <a:t> 1 and step 2</a:t>
            </a:r>
            <a:r>
              <a:rPr kumimoji="1" lang="en-US" altLang="ja-JP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  Step 1 is performed once in advance of Step 2.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  Step 1 is learning knowledge by source files.</a:t>
            </a:r>
          </a:p>
          <a:p>
            <a:r>
              <a:rPr kumimoji="1" lang="en-US" altLang="ja-JP" dirty="0" smtClean="0"/>
              <a:t>  This step extracts identifiers related to method body from a large set of source files.</a:t>
            </a:r>
          </a:p>
          <a:p>
            <a:r>
              <a:rPr kumimoji="1" lang="en-US" altLang="ja-JP" baseline="0" dirty="0" smtClean="0"/>
              <a:t>  A</a:t>
            </a:r>
            <a:r>
              <a:rPr kumimoji="1" lang="en-US" altLang="ja-JP" dirty="0" smtClean="0"/>
              <a:t>ssociation rule</a:t>
            </a:r>
            <a:r>
              <a:rPr kumimoji="1" lang="en-US" altLang="ja-JP" baseline="0" dirty="0" smtClean="0"/>
              <a:t>s from the identifiers to methods called in method body are extracted.</a:t>
            </a:r>
            <a:endParaRPr kumimoji="1" lang="en-US" altLang="ja-JP" dirty="0" smtClean="0"/>
          </a:p>
          <a:p>
            <a:r>
              <a:rPr kumimoji="1" lang="en-US" altLang="ja-JP" dirty="0" smtClean="0"/>
              <a:t>  </a:t>
            </a:r>
          </a:p>
          <a:p>
            <a:r>
              <a:rPr kumimoji="1" lang="en-US" altLang="ja-JP" dirty="0" smtClean="0"/>
              <a:t>  Step 2 is code completion using association rules.</a:t>
            </a:r>
          </a:p>
          <a:p>
            <a:r>
              <a:rPr kumimoji="1" lang="en-US" altLang="ja-JP" dirty="0" smtClean="0"/>
              <a:t>  This step collects identifiers related to method body from a source code edited by a developer.</a:t>
            </a:r>
          </a:p>
          <a:p>
            <a:r>
              <a:rPr kumimoji="1" lang="en-US" altLang="ja-JP" dirty="0" smtClean="0"/>
              <a:t>  After</a:t>
            </a:r>
            <a:r>
              <a:rPr kumimoji="1" lang="en-US" altLang="ja-JP" baseline="0" dirty="0" smtClean="0"/>
              <a:t> that, templates are created from rules matched the identifiers.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FC122-8E9D-4E48-BB37-B3BDE1CD42FE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415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* Future Work</a:t>
            </a:r>
          </a:p>
          <a:p>
            <a:r>
              <a:rPr kumimoji="1" lang="en-US" altLang="ja-JP" dirty="0" smtClean="0"/>
              <a:t>  Currently, we created the prototype of our tool.</a:t>
            </a:r>
          </a:p>
          <a:p>
            <a:r>
              <a:rPr kumimoji="1" lang="en-US" altLang="ja-JP" dirty="0" smtClean="0"/>
              <a:t>  This prototype hasn’t been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tuned</a:t>
            </a:r>
            <a:r>
              <a:rPr kumimoji="1" lang="en-US" altLang="ja-JP" baseline="0" dirty="0" smtClean="0"/>
              <a:t> up </a:t>
            </a:r>
            <a:r>
              <a:rPr kumimoji="1" lang="en-US" altLang="ja-JP" dirty="0" smtClean="0"/>
              <a:t>yet.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  We are planning two evaluation experiments.</a:t>
            </a:r>
          </a:p>
          <a:p>
            <a:r>
              <a:rPr kumimoji="1" lang="en-US" altLang="ja-JP" dirty="0" smtClean="0"/>
              <a:t>  One experiment evaluates the usefulness of suggested templates.</a:t>
            </a:r>
          </a:p>
          <a:p>
            <a:r>
              <a:rPr kumimoji="1" lang="en-US" altLang="ja-JP" dirty="0" smtClean="0"/>
              <a:t>  In the experiment, We compare generated templates of method body with original source code.</a:t>
            </a:r>
          </a:p>
          <a:p>
            <a:r>
              <a:rPr kumimoji="1" lang="en-US" altLang="ja-JP" dirty="0" smtClean="0"/>
              <a:t>  The other experiment asks subjective opinions.</a:t>
            </a:r>
          </a:p>
          <a:p>
            <a:r>
              <a:rPr kumimoji="1" lang="en-US" altLang="ja-JP" dirty="0" smtClean="0"/>
              <a:t>  Some Developers work on the tasks and answer questionnaire about the tool.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  We are also planning to provide different type of data, for example the appropriate order of API usage.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FC122-8E9D-4E48-BB37-B3BDE1CD42FE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03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BC57-A77C-4CEA-99CA-B754D7E0D582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55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FB21-ED28-4808-84E4-3BAAC72535ED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027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08FC-C74C-489D-9D96-DA2248411186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25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B67F-0C08-4754-844B-E13AE632E07A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81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EED3-7CB6-4EB1-95F4-82F4810F1BED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579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465F-DF4B-4E4D-AEED-0E0DD64F5A7A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16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FFF30-18F4-43CA-AF55-07FF8F08FB9C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70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62479-5F45-4F3B-AC5B-371D0F451F20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72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1B55B-F720-4C5C-94FA-BF4DC561937E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50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4201-886E-437A-B216-ECF6A4F3AD1D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7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53FB6-93B4-4728-B521-D18F5C8878CE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41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7568-E035-4266-B701-0ADC9ACFE6B1}" type="datetime1">
              <a:rPr kumimoji="1" lang="ja-JP" altLang="en-US" smtClean="0"/>
              <a:t>2013/3/25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4907-CAB9-4BC2-834C-2060DD22A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852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sz="3600" dirty="0"/>
              <a:t>Towards Generating Templates of Method </a:t>
            </a:r>
            <a:r>
              <a:rPr lang="en-US" altLang="ja-JP" sz="3600" dirty="0" smtClean="0"/>
              <a:t>Body Based </a:t>
            </a:r>
            <a:r>
              <a:rPr lang="en-US" altLang="ja-JP" sz="3600" dirty="0"/>
              <a:t>on 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>Method </a:t>
            </a:r>
            <a:r>
              <a:rPr lang="en-US" altLang="ja-JP" sz="3600" dirty="0"/>
              <a:t>Name and Related Identifiers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Yuya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Onizuka</a:t>
            </a:r>
            <a:r>
              <a:rPr kumimoji="1" lang="en-US" altLang="ja-JP" dirty="0" smtClean="0"/>
              <a:t>, Yasuhiro </a:t>
            </a:r>
            <a:r>
              <a:rPr kumimoji="1" lang="en-US" altLang="ja-JP" dirty="0" err="1" smtClean="0"/>
              <a:t>Hayase</a:t>
            </a:r>
            <a:r>
              <a:rPr kumimoji="1" lang="en-US" altLang="ja-JP" dirty="0" smtClean="0"/>
              <a:t>, Tetsuo Yamamoto, Yuki </a:t>
            </a:r>
            <a:r>
              <a:rPr kumimoji="1" lang="en-US" altLang="ja-JP" dirty="0" err="1" smtClean="0"/>
              <a:t>Kashiwabara</a:t>
            </a:r>
            <a:r>
              <a:rPr kumimoji="1" lang="en-US" altLang="ja-JP" dirty="0" smtClean="0"/>
              <a:t>, Takashi </a:t>
            </a:r>
            <a:r>
              <a:rPr kumimoji="1" lang="en-US" altLang="ja-JP" dirty="0" err="1" smtClean="0"/>
              <a:t>Ishio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Katsuro</a:t>
            </a:r>
            <a:r>
              <a:rPr kumimoji="1" lang="en-US" altLang="ja-JP" dirty="0" smtClean="0"/>
              <a:t> Inoue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37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テキスト ボックス 116"/>
          <p:cNvSpPr txBox="1"/>
          <p:nvPr/>
        </p:nvSpPr>
        <p:spPr>
          <a:xfrm>
            <a:off x="1691680" y="4653136"/>
            <a:ext cx="181492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Sample Code</a:t>
            </a:r>
            <a:endParaRPr kumimoji="1" lang="ja-JP" altLang="en-US" sz="2400" dirty="0"/>
          </a:p>
        </p:txBody>
      </p:sp>
      <p:pic>
        <p:nvPicPr>
          <p:cNvPr id="111" name="図 1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5085184"/>
            <a:ext cx="1835729" cy="146858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Problem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29974"/>
          </a:xfrm>
        </p:spPr>
        <p:txBody>
          <a:bodyPr/>
          <a:lstStyle/>
          <a:p>
            <a:r>
              <a:rPr kumimoji="1" lang="en-US" altLang="ja-JP" dirty="0" smtClean="0"/>
              <a:t>It is difficult to select appropriate APIs from software libraries</a:t>
            </a:r>
            <a:endParaRPr kumimoji="1" lang="ja-JP" altLang="en-US" dirty="0"/>
          </a:p>
        </p:txBody>
      </p:sp>
      <p:grpSp>
        <p:nvGrpSpPr>
          <p:cNvPr id="59" name="グループ化 58"/>
          <p:cNvGrpSpPr/>
          <p:nvPr/>
        </p:nvGrpSpPr>
        <p:grpSpPr>
          <a:xfrm>
            <a:off x="4326358" y="3594352"/>
            <a:ext cx="1368152" cy="2140403"/>
            <a:chOff x="1098020" y="2797260"/>
            <a:chExt cx="1555489" cy="2474913"/>
          </a:xfrm>
        </p:grpSpPr>
        <p:grpSp>
          <p:nvGrpSpPr>
            <p:cNvPr id="15" name="Group 47"/>
            <p:cNvGrpSpPr>
              <a:grpSpLocks/>
            </p:cNvGrpSpPr>
            <p:nvPr/>
          </p:nvGrpSpPr>
          <p:grpSpPr bwMode="auto">
            <a:xfrm>
              <a:off x="1098020" y="2797260"/>
              <a:ext cx="395288" cy="398463"/>
              <a:chOff x="560" y="1172"/>
              <a:chExt cx="249" cy="251"/>
            </a:xfrm>
          </p:grpSpPr>
          <p:sp>
            <p:nvSpPr>
              <p:cNvPr id="26" name="Oval 45"/>
              <p:cNvSpPr>
                <a:spLocks noChangeArrowheads="1"/>
              </p:cNvSpPr>
              <p:nvPr/>
            </p:nvSpPr>
            <p:spPr bwMode="auto">
              <a:xfrm>
                <a:off x="747" y="1362"/>
                <a:ext cx="62" cy="61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" name="Freeform 46"/>
              <p:cNvSpPr>
                <a:spLocks/>
              </p:cNvSpPr>
              <p:nvPr/>
            </p:nvSpPr>
            <p:spPr bwMode="auto">
              <a:xfrm>
                <a:off x="560" y="1172"/>
                <a:ext cx="187" cy="199"/>
              </a:xfrm>
              <a:custGeom>
                <a:avLst/>
                <a:gdLst>
                  <a:gd name="T0" fmla="*/ 150 w 187"/>
                  <a:gd name="T1" fmla="*/ 129 h 199"/>
                  <a:gd name="T2" fmla="*/ 150 w 187"/>
                  <a:gd name="T3" fmla="*/ 141 h 199"/>
                  <a:gd name="T4" fmla="*/ 187 w 187"/>
                  <a:gd name="T5" fmla="*/ 168 h 199"/>
                  <a:gd name="T6" fmla="*/ 164 w 187"/>
                  <a:gd name="T7" fmla="*/ 199 h 199"/>
                  <a:gd name="T8" fmla="*/ 127 w 187"/>
                  <a:gd name="T9" fmla="*/ 174 h 199"/>
                  <a:gd name="T10" fmla="*/ 114 w 187"/>
                  <a:gd name="T11" fmla="*/ 149 h 199"/>
                  <a:gd name="T12" fmla="*/ 112 w 187"/>
                  <a:gd name="T13" fmla="*/ 122 h 199"/>
                  <a:gd name="T14" fmla="*/ 108 w 187"/>
                  <a:gd name="T15" fmla="*/ 93 h 199"/>
                  <a:gd name="T16" fmla="*/ 106 w 187"/>
                  <a:gd name="T17" fmla="*/ 66 h 199"/>
                  <a:gd name="T18" fmla="*/ 94 w 187"/>
                  <a:gd name="T19" fmla="*/ 54 h 199"/>
                  <a:gd name="T20" fmla="*/ 77 w 187"/>
                  <a:gd name="T21" fmla="*/ 48 h 199"/>
                  <a:gd name="T22" fmla="*/ 58 w 187"/>
                  <a:gd name="T23" fmla="*/ 50 h 199"/>
                  <a:gd name="T24" fmla="*/ 39 w 187"/>
                  <a:gd name="T25" fmla="*/ 73 h 199"/>
                  <a:gd name="T26" fmla="*/ 39 w 187"/>
                  <a:gd name="T27" fmla="*/ 93 h 199"/>
                  <a:gd name="T28" fmla="*/ 52 w 187"/>
                  <a:gd name="T29" fmla="*/ 112 h 199"/>
                  <a:gd name="T30" fmla="*/ 31 w 187"/>
                  <a:gd name="T31" fmla="*/ 143 h 199"/>
                  <a:gd name="T32" fmla="*/ 12 w 187"/>
                  <a:gd name="T33" fmla="*/ 122 h 199"/>
                  <a:gd name="T34" fmla="*/ 0 w 187"/>
                  <a:gd name="T35" fmla="*/ 93 h 199"/>
                  <a:gd name="T36" fmla="*/ 2 w 187"/>
                  <a:gd name="T37" fmla="*/ 60 h 199"/>
                  <a:gd name="T38" fmla="*/ 12 w 187"/>
                  <a:gd name="T39" fmla="*/ 29 h 199"/>
                  <a:gd name="T40" fmla="*/ 44 w 187"/>
                  <a:gd name="T41" fmla="*/ 6 h 199"/>
                  <a:gd name="T42" fmla="*/ 75 w 187"/>
                  <a:gd name="T43" fmla="*/ 0 h 199"/>
                  <a:gd name="T44" fmla="*/ 94 w 187"/>
                  <a:gd name="T45" fmla="*/ 4 h 199"/>
                  <a:gd name="T46" fmla="*/ 114 w 187"/>
                  <a:gd name="T47" fmla="*/ 12 h 199"/>
                  <a:gd name="T48" fmla="*/ 139 w 187"/>
                  <a:gd name="T49" fmla="*/ 35 h 199"/>
                  <a:gd name="T50" fmla="*/ 143 w 187"/>
                  <a:gd name="T51" fmla="*/ 62 h 199"/>
                  <a:gd name="T52" fmla="*/ 143 w 187"/>
                  <a:gd name="T53" fmla="*/ 87 h 199"/>
                  <a:gd name="T54" fmla="*/ 143 w 187"/>
                  <a:gd name="T55" fmla="*/ 106 h 199"/>
                  <a:gd name="T56" fmla="*/ 150 w 187"/>
                  <a:gd name="T57" fmla="*/ 129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87" h="199">
                    <a:moveTo>
                      <a:pt x="150" y="129"/>
                    </a:moveTo>
                    <a:lnTo>
                      <a:pt x="150" y="141"/>
                    </a:lnTo>
                    <a:lnTo>
                      <a:pt x="187" y="168"/>
                    </a:lnTo>
                    <a:lnTo>
                      <a:pt x="164" y="199"/>
                    </a:lnTo>
                    <a:lnTo>
                      <a:pt x="127" y="174"/>
                    </a:lnTo>
                    <a:lnTo>
                      <a:pt x="114" y="149"/>
                    </a:lnTo>
                    <a:lnTo>
                      <a:pt x="112" y="122"/>
                    </a:lnTo>
                    <a:lnTo>
                      <a:pt x="108" y="93"/>
                    </a:lnTo>
                    <a:lnTo>
                      <a:pt x="106" y="66"/>
                    </a:lnTo>
                    <a:lnTo>
                      <a:pt x="94" y="54"/>
                    </a:lnTo>
                    <a:lnTo>
                      <a:pt x="77" y="48"/>
                    </a:lnTo>
                    <a:lnTo>
                      <a:pt x="58" y="50"/>
                    </a:lnTo>
                    <a:lnTo>
                      <a:pt x="39" y="73"/>
                    </a:lnTo>
                    <a:lnTo>
                      <a:pt x="39" y="93"/>
                    </a:lnTo>
                    <a:lnTo>
                      <a:pt x="52" y="112"/>
                    </a:lnTo>
                    <a:lnTo>
                      <a:pt x="31" y="143"/>
                    </a:lnTo>
                    <a:lnTo>
                      <a:pt x="12" y="122"/>
                    </a:lnTo>
                    <a:lnTo>
                      <a:pt x="0" y="93"/>
                    </a:lnTo>
                    <a:lnTo>
                      <a:pt x="2" y="60"/>
                    </a:lnTo>
                    <a:lnTo>
                      <a:pt x="12" y="29"/>
                    </a:lnTo>
                    <a:lnTo>
                      <a:pt x="44" y="6"/>
                    </a:lnTo>
                    <a:lnTo>
                      <a:pt x="75" y="0"/>
                    </a:lnTo>
                    <a:lnTo>
                      <a:pt x="94" y="4"/>
                    </a:lnTo>
                    <a:lnTo>
                      <a:pt x="114" y="12"/>
                    </a:lnTo>
                    <a:lnTo>
                      <a:pt x="139" y="35"/>
                    </a:lnTo>
                    <a:lnTo>
                      <a:pt x="143" y="62"/>
                    </a:lnTo>
                    <a:lnTo>
                      <a:pt x="143" y="87"/>
                    </a:lnTo>
                    <a:lnTo>
                      <a:pt x="143" y="106"/>
                    </a:lnTo>
                    <a:lnTo>
                      <a:pt x="150" y="12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16" name="Group 50"/>
            <p:cNvGrpSpPr>
              <a:grpSpLocks/>
            </p:cNvGrpSpPr>
            <p:nvPr/>
          </p:nvGrpSpPr>
          <p:grpSpPr bwMode="auto">
            <a:xfrm>
              <a:off x="2297909" y="2797260"/>
              <a:ext cx="355600" cy="428625"/>
              <a:chOff x="1609" y="1035"/>
              <a:chExt cx="224" cy="270"/>
            </a:xfrm>
          </p:grpSpPr>
          <p:sp>
            <p:nvSpPr>
              <p:cNvPr id="24" name="Freeform 48"/>
              <p:cNvSpPr>
                <a:spLocks/>
              </p:cNvSpPr>
              <p:nvPr/>
            </p:nvSpPr>
            <p:spPr bwMode="auto">
              <a:xfrm>
                <a:off x="1609" y="1241"/>
                <a:ext cx="60" cy="64"/>
              </a:xfrm>
              <a:custGeom>
                <a:avLst/>
                <a:gdLst>
                  <a:gd name="T0" fmla="*/ 36 w 60"/>
                  <a:gd name="T1" fmla="*/ 63 h 64"/>
                  <a:gd name="T2" fmla="*/ 40 w 60"/>
                  <a:gd name="T3" fmla="*/ 62 h 64"/>
                  <a:gd name="T4" fmla="*/ 45 w 60"/>
                  <a:gd name="T5" fmla="*/ 58 h 64"/>
                  <a:gd name="T6" fmla="*/ 48 w 60"/>
                  <a:gd name="T7" fmla="*/ 56 h 64"/>
                  <a:gd name="T8" fmla="*/ 53 w 60"/>
                  <a:gd name="T9" fmla="*/ 53 h 64"/>
                  <a:gd name="T10" fmla="*/ 55 w 60"/>
                  <a:gd name="T11" fmla="*/ 48 h 64"/>
                  <a:gd name="T12" fmla="*/ 58 w 60"/>
                  <a:gd name="T13" fmla="*/ 42 h 64"/>
                  <a:gd name="T14" fmla="*/ 59 w 60"/>
                  <a:gd name="T15" fmla="*/ 38 h 64"/>
                  <a:gd name="T16" fmla="*/ 60 w 60"/>
                  <a:gd name="T17" fmla="*/ 33 h 64"/>
                  <a:gd name="T18" fmla="*/ 59 w 60"/>
                  <a:gd name="T19" fmla="*/ 27 h 64"/>
                  <a:gd name="T20" fmla="*/ 58 w 60"/>
                  <a:gd name="T21" fmla="*/ 22 h 64"/>
                  <a:gd name="T22" fmla="*/ 54 w 60"/>
                  <a:gd name="T23" fmla="*/ 17 h 64"/>
                  <a:gd name="T24" fmla="*/ 53 w 60"/>
                  <a:gd name="T25" fmla="*/ 13 h 64"/>
                  <a:gd name="T26" fmla="*/ 48 w 60"/>
                  <a:gd name="T27" fmla="*/ 9 h 64"/>
                  <a:gd name="T28" fmla="*/ 44 w 60"/>
                  <a:gd name="T29" fmla="*/ 5 h 64"/>
                  <a:gd name="T30" fmla="*/ 39 w 60"/>
                  <a:gd name="T31" fmla="*/ 3 h 64"/>
                  <a:gd name="T32" fmla="*/ 36 w 60"/>
                  <a:gd name="T33" fmla="*/ 1 h 64"/>
                  <a:gd name="T34" fmla="*/ 29 w 60"/>
                  <a:gd name="T35" fmla="*/ 0 h 64"/>
                  <a:gd name="T36" fmla="*/ 24 w 60"/>
                  <a:gd name="T37" fmla="*/ 1 h 64"/>
                  <a:gd name="T38" fmla="*/ 20 w 60"/>
                  <a:gd name="T39" fmla="*/ 2 h 64"/>
                  <a:gd name="T40" fmla="*/ 15 w 60"/>
                  <a:gd name="T41" fmla="*/ 6 h 64"/>
                  <a:gd name="T42" fmla="*/ 12 w 60"/>
                  <a:gd name="T43" fmla="*/ 8 h 64"/>
                  <a:gd name="T44" fmla="*/ 7 w 60"/>
                  <a:gd name="T45" fmla="*/ 11 h 64"/>
                  <a:gd name="T46" fmla="*/ 5 w 60"/>
                  <a:gd name="T47" fmla="*/ 16 h 64"/>
                  <a:gd name="T48" fmla="*/ 2 w 60"/>
                  <a:gd name="T49" fmla="*/ 22 h 64"/>
                  <a:gd name="T50" fmla="*/ 1 w 60"/>
                  <a:gd name="T51" fmla="*/ 26 h 64"/>
                  <a:gd name="T52" fmla="*/ 0 w 60"/>
                  <a:gd name="T53" fmla="*/ 31 h 64"/>
                  <a:gd name="T54" fmla="*/ 1 w 60"/>
                  <a:gd name="T55" fmla="*/ 37 h 64"/>
                  <a:gd name="T56" fmla="*/ 2 w 60"/>
                  <a:gd name="T57" fmla="*/ 42 h 64"/>
                  <a:gd name="T58" fmla="*/ 6 w 60"/>
                  <a:gd name="T59" fmla="*/ 47 h 64"/>
                  <a:gd name="T60" fmla="*/ 7 w 60"/>
                  <a:gd name="T61" fmla="*/ 51 h 64"/>
                  <a:gd name="T62" fmla="*/ 12 w 60"/>
                  <a:gd name="T63" fmla="*/ 55 h 64"/>
                  <a:gd name="T64" fmla="*/ 16 w 60"/>
                  <a:gd name="T65" fmla="*/ 59 h 64"/>
                  <a:gd name="T66" fmla="*/ 21 w 60"/>
                  <a:gd name="T67" fmla="*/ 61 h 64"/>
                  <a:gd name="T68" fmla="*/ 24 w 60"/>
                  <a:gd name="T69" fmla="*/ 63 h 64"/>
                  <a:gd name="T70" fmla="*/ 31 w 60"/>
                  <a:gd name="T71" fmla="*/ 64 h 64"/>
                  <a:gd name="T72" fmla="*/ 36 w 60"/>
                  <a:gd name="T73" fmla="*/ 6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60" h="64">
                    <a:moveTo>
                      <a:pt x="36" y="63"/>
                    </a:moveTo>
                    <a:lnTo>
                      <a:pt x="40" y="62"/>
                    </a:lnTo>
                    <a:lnTo>
                      <a:pt x="45" y="58"/>
                    </a:lnTo>
                    <a:lnTo>
                      <a:pt x="48" y="56"/>
                    </a:lnTo>
                    <a:lnTo>
                      <a:pt x="53" y="53"/>
                    </a:lnTo>
                    <a:lnTo>
                      <a:pt x="55" y="48"/>
                    </a:lnTo>
                    <a:lnTo>
                      <a:pt x="58" y="42"/>
                    </a:lnTo>
                    <a:lnTo>
                      <a:pt x="59" y="38"/>
                    </a:lnTo>
                    <a:lnTo>
                      <a:pt x="60" y="33"/>
                    </a:lnTo>
                    <a:lnTo>
                      <a:pt x="59" y="27"/>
                    </a:lnTo>
                    <a:lnTo>
                      <a:pt x="58" y="22"/>
                    </a:lnTo>
                    <a:lnTo>
                      <a:pt x="54" y="17"/>
                    </a:lnTo>
                    <a:lnTo>
                      <a:pt x="53" y="13"/>
                    </a:lnTo>
                    <a:lnTo>
                      <a:pt x="48" y="9"/>
                    </a:lnTo>
                    <a:lnTo>
                      <a:pt x="44" y="5"/>
                    </a:lnTo>
                    <a:lnTo>
                      <a:pt x="39" y="3"/>
                    </a:lnTo>
                    <a:lnTo>
                      <a:pt x="36" y="1"/>
                    </a:lnTo>
                    <a:lnTo>
                      <a:pt x="29" y="0"/>
                    </a:lnTo>
                    <a:lnTo>
                      <a:pt x="24" y="1"/>
                    </a:lnTo>
                    <a:lnTo>
                      <a:pt x="20" y="2"/>
                    </a:lnTo>
                    <a:lnTo>
                      <a:pt x="15" y="6"/>
                    </a:lnTo>
                    <a:lnTo>
                      <a:pt x="12" y="8"/>
                    </a:lnTo>
                    <a:lnTo>
                      <a:pt x="7" y="11"/>
                    </a:lnTo>
                    <a:lnTo>
                      <a:pt x="5" y="16"/>
                    </a:lnTo>
                    <a:lnTo>
                      <a:pt x="2" y="22"/>
                    </a:lnTo>
                    <a:lnTo>
                      <a:pt x="1" y="26"/>
                    </a:lnTo>
                    <a:lnTo>
                      <a:pt x="0" y="31"/>
                    </a:lnTo>
                    <a:lnTo>
                      <a:pt x="1" y="37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7" y="51"/>
                    </a:lnTo>
                    <a:lnTo>
                      <a:pt x="12" y="55"/>
                    </a:lnTo>
                    <a:lnTo>
                      <a:pt x="16" y="59"/>
                    </a:lnTo>
                    <a:lnTo>
                      <a:pt x="21" y="61"/>
                    </a:lnTo>
                    <a:lnTo>
                      <a:pt x="24" y="63"/>
                    </a:lnTo>
                    <a:lnTo>
                      <a:pt x="31" y="64"/>
                    </a:lnTo>
                    <a:lnTo>
                      <a:pt x="36" y="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" name="Freeform 49"/>
              <p:cNvSpPr>
                <a:spLocks/>
              </p:cNvSpPr>
              <p:nvPr/>
            </p:nvSpPr>
            <p:spPr bwMode="auto">
              <a:xfrm>
                <a:off x="1650" y="1035"/>
                <a:ext cx="183" cy="201"/>
              </a:xfrm>
              <a:custGeom>
                <a:avLst/>
                <a:gdLst>
                  <a:gd name="T0" fmla="*/ 67 w 183"/>
                  <a:gd name="T1" fmla="*/ 155 h 201"/>
                  <a:gd name="T2" fmla="*/ 54 w 183"/>
                  <a:gd name="T3" fmla="*/ 157 h 201"/>
                  <a:gd name="T4" fmla="*/ 35 w 183"/>
                  <a:gd name="T5" fmla="*/ 201 h 201"/>
                  <a:gd name="T6" fmla="*/ 0 w 183"/>
                  <a:gd name="T7" fmla="*/ 182 h 201"/>
                  <a:gd name="T8" fmla="*/ 19 w 183"/>
                  <a:gd name="T9" fmla="*/ 141 h 201"/>
                  <a:gd name="T10" fmla="*/ 40 w 183"/>
                  <a:gd name="T11" fmla="*/ 126 h 201"/>
                  <a:gd name="T12" fmla="*/ 69 w 183"/>
                  <a:gd name="T13" fmla="*/ 118 h 201"/>
                  <a:gd name="T14" fmla="*/ 96 w 183"/>
                  <a:gd name="T15" fmla="*/ 110 h 201"/>
                  <a:gd name="T16" fmla="*/ 121 w 183"/>
                  <a:gd name="T17" fmla="*/ 102 h 201"/>
                  <a:gd name="T18" fmla="*/ 131 w 183"/>
                  <a:gd name="T19" fmla="*/ 89 h 201"/>
                  <a:gd name="T20" fmla="*/ 135 w 183"/>
                  <a:gd name="T21" fmla="*/ 70 h 201"/>
                  <a:gd name="T22" fmla="*/ 129 w 183"/>
                  <a:gd name="T23" fmla="*/ 52 h 201"/>
                  <a:gd name="T24" fmla="*/ 104 w 183"/>
                  <a:gd name="T25" fmla="*/ 37 h 201"/>
                  <a:gd name="T26" fmla="*/ 81 w 183"/>
                  <a:gd name="T27" fmla="*/ 41 h 201"/>
                  <a:gd name="T28" fmla="*/ 67 w 183"/>
                  <a:gd name="T29" fmla="*/ 58 h 201"/>
                  <a:gd name="T30" fmla="*/ 33 w 183"/>
                  <a:gd name="T31" fmla="*/ 44 h 201"/>
                  <a:gd name="T32" fmla="*/ 50 w 183"/>
                  <a:gd name="T33" fmla="*/ 19 h 201"/>
                  <a:gd name="T34" fmla="*/ 73 w 183"/>
                  <a:gd name="T35" fmla="*/ 2 h 201"/>
                  <a:gd name="T36" fmla="*/ 108 w 183"/>
                  <a:gd name="T37" fmla="*/ 0 h 201"/>
                  <a:gd name="T38" fmla="*/ 143 w 183"/>
                  <a:gd name="T39" fmla="*/ 2 h 201"/>
                  <a:gd name="T40" fmla="*/ 168 w 183"/>
                  <a:gd name="T41" fmla="*/ 31 h 201"/>
                  <a:gd name="T42" fmla="*/ 183 w 183"/>
                  <a:gd name="T43" fmla="*/ 60 h 201"/>
                  <a:gd name="T44" fmla="*/ 181 w 183"/>
                  <a:gd name="T45" fmla="*/ 81 h 201"/>
                  <a:gd name="T46" fmla="*/ 175 w 183"/>
                  <a:gd name="T47" fmla="*/ 102 h 201"/>
                  <a:gd name="T48" fmla="*/ 158 w 183"/>
                  <a:gd name="T49" fmla="*/ 131 h 201"/>
                  <a:gd name="T50" fmla="*/ 133 w 183"/>
                  <a:gd name="T51" fmla="*/ 137 h 201"/>
                  <a:gd name="T52" fmla="*/ 108 w 183"/>
                  <a:gd name="T53" fmla="*/ 143 h 201"/>
                  <a:gd name="T54" fmla="*/ 87 w 183"/>
                  <a:gd name="T55" fmla="*/ 145 h 201"/>
                  <a:gd name="T56" fmla="*/ 67 w 183"/>
                  <a:gd name="T57" fmla="*/ 155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83" h="201">
                    <a:moveTo>
                      <a:pt x="67" y="155"/>
                    </a:moveTo>
                    <a:lnTo>
                      <a:pt x="54" y="157"/>
                    </a:lnTo>
                    <a:lnTo>
                      <a:pt x="35" y="201"/>
                    </a:lnTo>
                    <a:lnTo>
                      <a:pt x="0" y="182"/>
                    </a:lnTo>
                    <a:lnTo>
                      <a:pt x="19" y="141"/>
                    </a:lnTo>
                    <a:lnTo>
                      <a:pt x="40" y="126"/>
                    </a:lnTo>
                    <a:lnTo>
                      <a:pt x="69" y="118"/>
                    </a:lnTo>
                    <a:lnTo>
                      <a:pt x="96" y="110"/>
                    </a:lnTo>
                    <a:lnTo>
                      <a:pt x="121" y="102"/>
                    </a:lnTo>
                    <a:lnTo>
                      <a:pt x="131" y="89"/>
                    </a:lnTo>
                    <a:lnTo>
                      <a:pt x="135" y="70"/>
                    </a:lnTo>
                    <a:lnTo>
                      <a:pt x="129" y="52"/>
                    </a:lnTo>
                    <a:lnTo>
                      <a:pt x="104" y="37"/>
                    </a:lnTo>
                    <a:lnTo>
                      <a:pt x="81" y="41"/>
                    </a:lnTo>
                    <a:lnTo>
                      <a:pt x="67" y="58"/>
                    </a:lnTo>
                    <a:lnTo>
                      <a:pt x="33" y="44"/>
                    </a:lnTo>
                    <a:lnTo>
                      <a:pt x="50" y="19"/>
                    </a:lnTo>
                    <a:lnTo>
                      <a:pt x="73" y="2"/>
                    </a:lnTo>
                    <a:lnTo>
                      <a:pt x="108" y="0"/>
                    </a:lnTo>
                    <a:lnTo>
                      <a:pt x="143" y="2"/>
                    </a:lnTo>
                    <a:lnTo>
                      <a:pt x="168" y="31"/>
                    </a:lnTo>
                    <a:lnTo>
                      <a:pt x="183" y="60"/>
                    </a:lnTo>
                    <a:lnTo>
                      <a:pt x="181" y="81"/>
                    </a:lnTo>
                    <a:lnTo>
                      <a:pt x="175" y="102"/>
                    </a:lnTo>
                    <a:lnTo>
                      <a:pt x="158" y="131"/>
                    </a:lnTo>
                    <a:lnTo>
                      <a:pt x="133" y="137"/>
                    </a:lnTo>
                    <a:lnTo>
                      <a:pt x="108" y="143"/>
                    </a:lnTo>
                    <a:lnTo>
                      <a:pt x="87" y="145"/>
                    </a:lnTo>
                    <a:lnTo>
                      <a:pt x="67" y="15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17" name="Group 57"/>
            <p:cNvGrpSpPr>
              <a:grpSpLocks/>
            </p:cNvGrpSpPr>
            <p:nvPr/>
          </p:nvGrpSpPr>
          <p:grpSpPr bwMode="auto">
            <a:xfrm flipH="1">
              <a:off x="1326620" y="3225885"/>
              <a:ext cx="1060450" cy="2046288"/>
              <a:chOff x="904" y="1248"/>
              <a:chExt cx="668" cy="1289"/>
            </a:xfrm>
          </p:grpSpPr>
          <p:sp>
            <p:nvSpPr>
              <p:cNvPr id="18" name="Freeform 51"/>
              <p:cNvSpPr>
                <a:spLocks/>
              </p:cNvSpPr>
              <p:nvPr/>
            </p:nvSpPr>
            <p:spPr bwMode="auto">
              <a:xfrm>
                <a:off x="904" y="1350"/>
                <a:ext cx="346" cy="329"/>
              </a:xfrm>
              <a:custGeom>
                <a:avLst/>
                <a:gdLst>
                  <a:gd name="T0" fmla="*/ 113 w 346"/>
                  <a:gd name="T1" fmla="*/ 187 h 329"/>
                  <a:gd name="T2" fmla="*/ 88 w 346"/>
                  <a:gd name="T3" fmla="*/ 144 h 329"/>
                  <a:gd name="T4" fmla="*/ 74 w 346"/>
                  <a:gd name="T5" fmla="*/ 110 h 329"/>
                  <a:gd name="T6" fmla="*/ 68 w 346"/>
                  <a:gd name="T7" fmla="*/ 84 h 329"/>
                  <a:gd name="T8" fmla="*/ 74 w 346"/>
                  <a:gd name="T9" fmla="*/ 53 h 329"/>
                  <a:gd name="T10" fmla="*/ 88 w 346"/>
                  <a:gd name="T11" fmla="*/ 32 h 329"/>
                  <a:gd name="T12" fmla="*/ 111 w 346"/>
                  <a:gd name="T13" fmla="*/ 11 h 329"/>
                  <a:gd name="T14" fmla="*/ 143 w 346"/>
                  <a:gd name="T15" fmla="*/ 4 h 329"/>
                  <a:gd name="T16" fmla="*/ 178 w 346"/>
                  <a:gd name="T17" fmla="*/ 0 h 329"/>
                  <a:gd name="T18" fmla="*/ 217 w 346"/>
                  <a:gd name="T19" fmla="*/ 9 h 329"/>
                  <a:gd name="T20" fmla="*/ 252 w 346"/>
                  <a:gd name="T21" fmla="*/ 21 h 329"/>
                  <a:gd name="T22" fmla="*/ 278 w 346"/>
                  <a:gd name="T23" fmla="*/ 41 h 329"/>
                  <a:gd name="T24" fmla="*/ 303 w 346"/>
                  <a:gd name="T25" fmla="*/ 64 h 329"/>
                  <a:gd name="T26" fmla="*/ 328 w 346"/>
                  <a:gd name="T27" fmla="*/ 100 h 329"/>
                  <a:gd name="T28" fmla="*/ 344 w 346"/>
                  <a:gd name="T29" fmla="*/ 126 h 329"/>
                  <a:gd name="T30" fmla="*/ 346 w 346"/>
                  <a:gd name="T31" fmla="*/ 158 h 329"/>
                  <a:gd name="T32" fmla="*/ 338 w 346"/>
                  <a:gd name="T33" fmla="*/ 190 h 329"/>
                  <a:gd name="T34" fmla="*/ 321 w 346"/>
                  <a:gd name="T35" fmla="*/ 217 h 329"/>
                  <a:gd name="T36" fmla="*/ 303 w 346"/>
                  <a:gd name="T37" fmla="*/ 235 h 329"/>
                  <a:gd name="T38" fmla="*/ 283 w 346"/>
                  <a:gd name="T39" fmla="*/ 249 h 329"/>
                  <a:gd name="T40" fmla="*/ 248 w 346"/>
                  <a:gd name="T41" fmla="*/ 256 h 329"/>
                  <a:gd name="T42" fmla="*/ 217 w 346"/>
                  <a:gd name="T43" fmla="*/ 254 h 329"/>
                  <a:gd name="T44" fmla="*/ 184 w 346"/>
                  <a:gd name="T45" fmla="*/ 245 h 329"/>
                  <a:gd name="T46" fmla="*/ 162 w 346"/>
                  <a:gd name="T47" fmla="*/ 235 h 329"/>
                  <a:gd name="T48" fmla="*/ 137 w 346"/>
                  <a:gd name="T49" fmla="*/ 222 h 329"/>
                  <a:gd name="T50" fmla="*/ 98 w 346"/>
                  <a:gd name="T51" fmla="*/ 261 h 329"/>
                  <a:gd name="T52" fmla="*/ 63 w 346"/>
                  <a:gd name="T53" fmla="*/ 299 h 329"/>
                  <a:gd name="T54" fmla="*/ 51 w 346"/>
                  <a:gd name="T55" fmla="*/ 320 h 329"/>
                  <a:gd name="T56" fmla="*/ 27 w 346"/>
                  <a:gd name="T57" fmla="*/ 329 h 329"/>
                  <a:gd name="T58" fmla="*/ 6 w 346"/>
                  <a:gd name="T59" fmla="*/ 324 h 329"/>
                  <a:gd name="T60" fmla="*/ 0 w 346"/>
                  <a:gd name="T61" fmla="*/ 308 h 329"/>
                  <a:gd name="T62" fmla="*/ 2 w 346"/>
                  <a:gd name="T63" fmla="*/ 288 h 329"/>
                  <a:gd name="T64" fmla="*/ 27 w 346"/>
                  <a:gd name="T65" fmla="*/ 265 h 329"/>
                  <a:gd name="T66" fmla="*/ 74 w 346"/>
                  <a:gd name="T67" fmla="*/ 235 h 329"/>
                  <a:gd name="T68" fmla="*/ 113 w 346"/>
                  <a:gd name="T69" fmla="*/ 187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46" h="329">
                    <a:moveTo>
                      <a:pt x="113" y="187"/>
                    </a:moveTo>
                    <a:lnTo>
                      <a:pt x="88" y="144"/>
                    </a:lnTo>
                    <a:lnTo>
                      <a:pt x="74" y="110"/>
                    </a:lnTo>
                    <a:lnTo>
                      <a:pt x="68" y="84"/>
                    </a:lnTo>
                    <a:lnTo>
                      <a:pt x="74" y="53"/>
                    </a:lnTo>
                    <a:lnTo>
                      <a:pt x="88" y="32"/>
                    </a:lnTo>
                    <a:lnTo>
                      <a:pt x="111" y="11"/>
                    </a:lnTo>
                    <a:lnTo>
                      <a:pt x="143" y="4"/>
                    </a:lnTo>
                    <a:lnTo>
                      <a:pt x="178" y="0"/>
                    </a:lnTo>
                    <a:lnTo>
                      <a:pt x="217" y="9"/>
                    </a:lnTo>
                    <a:lnTo>
                      <a:pt x="252" y="21"/>
                    </a:lnTo>
                    <a:lnTo>
                      <a:pt x="278" y="41"/>
                    </a:lnTo>
                    <a:lnTo>
                      <a:pt x="303" y="64"/>
                    </a:lnTo>
                    <a:lnTo>
                      <a:pt x="328" y="100"/>
                    </a:lnTo>
                    <a:lnTo>
                      <a:pt x="344" y="126"/>
                    </a:lnTo>
                    <a:lnTo>
                      <a:pt x="346" y="158"/>
                    </a:lnTo>
                    <a:lnTo>
                      <a:pt x="338" y="190"/>
                    </a:lnTo>
                    <a:lnTo>
                      <a:pt x="321" y="217"/>
                    </a:lnTo>
                    <a:lnTo>
                      <a:pt x="303" y="235"/>
                    </a:lnTo>
                    <a:lnTo>
                      <a:pt x="283" y="249"/>
                    </a:lnTo>
                    <a:lnTo>
                      <a:pt x="248" y="256"/>
                    </a:lnTo>
                    <a:lnTo>
                      <a:pt x="217" y="254"/>
                    </a:lnTo>
                    <a:lnTo>
                      <a:pt x="184" y="245"/>
                    </a:lnTo>
                    <a:lnTo>
                      <a:pt x="162" y="235"/>
                    </a:lnTo>
                    <a:lnTo>
                      <a:pt x="137" y="222"/>
                    </a:lnTo>
                    <a:lnTo>
                      <a:pt x="98" y="261"/>
                    </a:lnTo>
                    <a:lnTo>
                      <a:pt x="63" y="299"/>
                    </a:lnTo>
                    <a:lnTo>
                      <a:pt x="51" y="320"/>
                    </a:lnTo>
                    <a:lnTo>
                      <a:pt x="27" y="329"/>
                    </a:lnTo>
                    <a:lnTo>
                      <a:pt x="6" y="324"/>
                    </a:lnTo>
                    <a:lnTo>
                      <a:pt x="0" y="308"/>
                    </a:lnTo>
                    <a:lnTo>
                      <a:pt x="2" y="288"/>
                    </a:lnTo>
                    <a:lnTo>
                      <a:pt x="27" y="265"/>
                    </a:lnTo>
                    <a:lnTo>
                      <a:pt x="74" y="235"/>
                    </a:lnTo>
                    <a:lnTo>
                      <a:pt x="113" y="18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" name="Freeform 52"/>
              <p:cNvSpPr>
                <a:spLocks/>
              </p:cNvSpPr>
              <p:nvPr/>
            </p:nvSpPr>
            <p:spPr bwMode="auto">
              <a:xfrm>
                <a:off x="1179" y="1585"/>
                <a:ext cx="288" cy="477"/>
              </a:xfrm>
              <a:custGeom>
                <a:avLst/>
                <a:gdLst>
                  <a:gd name="T0" fmla="*/ 25 w 288"/>
                  <a:gd name="T1" fmla="*/ 16 h 477"/>
                  <a:gd name="T2" fmla="*/ 49 w 288"/>
                  <a:gd name="T3" fmla="*/ 4 h 477"/>
                  <a:gd name="T4" fmla="*/ 74 w 288"/>
                  <a:gd name="T5" fmla="*/ 0 h 477"/>
                  <a:gd name="T6" fmla="*/ 103 w 288"/>
                  <a:gd name="T7" fmla="*/ 0 h 477"/>
                  <a:gd name="T8" fmla="*/ 140 w 288"/>
                  <a:gd name="T9" fmla="*/ 10 h 477"/>
                  <a:gd name="T10" fmla="*/ 171 w 288"/>
                  <a:gd name="T11" fmla="*/ 28 h 477"/>
                  <a:gd name="T12" fmla="*/ 202 w 288"/>
                  <a:gd name="T13" fmla="*/ 55 h 477"/>
                  <a:gd name="T14" fmla="*/ 226 w 288"/>
                  <a:gd name="T15" fmla="*/ 89 h 477"/>
                  <a:gd name="T16" fmla="*/ 247 w 288"/>
                  <a:gd name="T17" fmla="*/ 127 h 477"/>
                  <a:gd name="T18" fmla="*/ 269 w 288"/>
                  <a:gd name="T19" fmla="*/ 174 h 477"/>
                  <a:gd name="T20" fmla="*/ 282 w 288"/>
                  <a:gd name="T21" fmla="*/ 216 h 477"/>
                  <a:gd name="T22" fmla="*/ 288 w 288"/>
                  <a:gd name="T23" fmla="*/ 265 h 477"/>
                  <a:gd name="T24" fmla="*/ 288 w 288"/>
                  <a:gd name="T25" fmla="*/ 315 h 477"/>
                  <a:gd name="T26" fmla="*/ 284 w 288"/>
                  <a:gd name="T27" fmla="*/ 356 h 477"/>
                  <a:gd name="T28" fmla="*/ 276 w 288"/>
                  <a:gd name="T29" fmla="*/ 392 h 477"/>
                  <a:gd name="T30" fmla="*/ 263 w 288"/>
                  <a:gd name="T31" fmla="*/ 424 h 477"/>
                  <a:gd name="T32" fmla="*/ 235 w 288"/>
                  <a:gd name="T33" fmla="*/ 447 h 477"/>
                  <a:gd name="T34" fmla="*/ 214 w 288"/>
                  <a:gd name="T35" fmla="*/ 465 h 477"/>
                  <a:gd name="T36" fmla="*/ 171 w 288"/>
                  <a:gd name="T37" fmla="*/ 477 h 477"/>
                  <a:gd name="T38" fmla="*/ 130 w 288"/>
                  <a:gd name="T39" fmla="*/ 473 h 477"/>
                  <a:gd name="T40" fmla="*/ 105 w 288"/>
                  <a:gd name="T41" fmla="*/ 461 h 477"/>
                  <a:gd name="T42" fmla="*/ 84 w 288"/>
                  <a:gd name="T43" fmla="*/ 428 h 477"/>
                  <a:gd name="T44" fmla="*/ 66 w 288"/>
                  <a:gd name="T45" fmla="*/ 394 h 477"/>
                  <a:gd name="T46" fmla="*/ 56 w 288"/>
                  <a:gd name="T47" fmla="*/ 350 h 477"/>
                  <a:gd name="T48" fmla="*/ 66 w 288"/>
                  <a:gd name="T49" fmla="*/ 295 h 477"/>
                  <a:gd name="T50" fmla="*/ 78 w 288"/>
                  <a:gd name="T51" fmla="*/ 259 h 477"/>
                  <a:gd name="T52" fmla="*/ 84 w 288"/>
                  <a:gd name="T53" fmla="*/ 224 h 477"/>
                  <a:gd name="T54" fmla="*/ 80 w 288"/>
                  <a:gd name="T55" fmla="*/ 194 h 477"/>
                  <a:gd name="T56" fmla="*/ 68 w 288"/>
                  <a:gd name="T57" fmla="*/ 164 h 477"/>
                  <a:gd name="T58" fmla="*/ 43 w 288"/>
                  <a:gd name="T59" fmla="*/ 139 h 477"/>
                  <a:gd name="T60" fmla="*/ 23 w 288"/>
                  <a:gd name="T61" fmla="*/ 125 h 477"/>
                  <a:gd name="T62" fmla="*/ 6 w 288"/>
                  <a:gd name="T63" fmla="*/ 103 h 477"/>
                  <a:gd name="T64" fmla="*/ 0 w 288"/>
                  <a:gd name="T65" fmla="*/ 77 h 477"/>
                  <a:gd name="T66" fmla="*/ 0 w 288"/>
                  <a:gd name="T67" fmla="*/ 55 h 477"/>
                  <a:gd name="T68" fmla="*/ 10 w 288"/>
                  <a:gd name="T69" fmla="*/ 34 h 477"/>
                  <a:gd name="T70" fmla="*/ 25 w 288"/>
                  <a:gd name="T71" fmla="*/ 16 h 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88" h="477">
                    <a:moveTo>
                      <a:pt x="25" y="16"/>
                    </a:moveTo>
                    <a:lnTo>
                      <a:pt x="49" y="4"/>
                    </a:lnTo>
                    <a:lnTo>
                      <a:pt x="74" y="0"/>
                    </a:lnTo>
                    <a:lnTo>
                      <a:pt x="103" y="0"/>
                    </a:lnTo>
                    <a:lnTo>
                      <a:pt x="140" y="10"/>
                    </a:lnTo>
                    <a:lnTo>
                      <a:pt x="171" y="28"/>
                    </a:lnTo>
                    <a:lnTo>
                      <a:pt x="202" y="55"/>
                    </a:lnTo>
                    <a:lnTo>
                      <a:pt x="226" y="89"/>
                    </a:lnTo>
                    <a:lnTo>
                      <a:pt x="247" y="127"/>
                    </a:lnTo>
                    <a:lnTo>
                      <a:pt x="269" y="174"/>
                    </a:lnTo>
                    <a:lnTo>
                      <a:pt x="282" y="216"/>
                    </a:lnTo>
                    <a:lnTo>
                      <a:pt x="288" y="265"/>
                    </a:lnTo>
                    <a:lnTo>
                      <a:pt x="288" y="315"/>
                    </a:lnTo>
                    <a:lnTo>
                      <a:pt x="284" y="356"/>
                    </a:lnTo>
                    <a:lnTo>
                      <a:pt x="276" y="392"/>
                    </a:lnTo>
                    <a:lnTo>
                      <a:pt x="263" y="424"/>
                    </a:lnTo>
                    <a:lnTo>
                      <a:pt x="235" y="447"/>
                    </a:lnTo>
                    <a:lnTo>
                      <a:pt x="214" y="465"/>
                    </a:lnTo>
                    <a:lnTo>
                      <a:pt x="171" y="477"/>
                    </a:lnTo>
                    <a:lnTo>
                      <a:pt x="130" y="473"/>
                    </a:lnTo>
                    <a:lnTo>
                      <a:pt x="105" y="461"/>
                    </a:lnTo>
                    <a:lnTo>
                      <a:pt x="84" y="428"/>
                    </a:lnTo>
                    <a:lnTo>
                      <a:pt x="66" y="394"/>
                    </a:lnTo>
                    <a:lnTo>
                      <a:pt x="56" y="350"/>
                    </a:lnTo>
                    <a:lnTo>
                      <a:pt x="66" y="295"/>
                    </a:lnTo>
                    <a:lnTo>
                      <a:pt x="78" y="259"/>
                    </a:lnTo>
                    <a:lnTo>
                      <a:pt x="84" y="224"/>
                    </a:lnTo>
                    <a:lnTo>
                      <a:pt x="80" y="194"/>
                    </a:lnTo>
                    <a:lnTo>
                      <a:pt x="68" y="164"/>
                    </a:lnTo>
                    <a:lnTo>
                      <a:pt x="43" y="139"/>
                    </a:lnTo>
                    <a:lnTo>
                      <a:pt x="23" y="125"/>
                    </a:lnTo>
                    <a:lnTo>
                      <a:pt x="6" y="103"/>
                    </a:lnTo>
                    <a:lnTo>
                      <a:pt x="0" y="77"/>
                    </a:lnTo>
                    <a:lnTo>
                      <a:pt x="0" y="55"/>
                    </a:lnTo>
                    <a:lnTo>
                      <a:pt x="10" y="34"/>
                    </a:lnTo>
                    <a:lnTo>
                      <a:pt x="25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" name="Freeform 53"/>
              <p:cNvSpPr>
                <a:spLocks/>
              </p:cNvSpPr>
              <p:nvPr/>
            </p:nvSpPr>
            <p:spPr bwMode="auto">
              <a:xfrm>
                <a:off x="1016" y="1618"/>
                <a:ext cx="237" cy="464"/>
              </a:xfrm>
              <a:custGeom>
                <a:avLst/>
                <a:gdLst>
                  <a:gd name="T0" fmla="*/ 127 w 237"/>
                  <a:gd name="T1" fmla="*/ 67 h 464"/>
                  <a:gd name="T2" fmla="*/ 164 w 237"/>
                  <a:gd name="T3" fmla="*/ 20 h 464"/>
                  <a:gd name="T4" fmla="*/ 193 w 237"/>
                  <a:gd name="T5" fmla="*/ 0 h 464"/>
                  <a:gd name="T6" fmla="*/ 214 w 237"/>
                  <a:gd name="T7" fmla="*/ 14 h 464"/>
                  <a:gd name="T8" fmla="*/ 231 w 237"/>
                  <a:gd name="T9" fmla="*/ 69 h 464"/>
                  <a:gd name="T10" fmla="*/ 220 w 237"/>
                  <a:gd name="T11" fmla="*/ 91 h 464"/>
                  <a:gd name="T12" fmla="*/ 164 w 237"/>
                  <a:gd name="T13" fmla="*/ 111 h 464"/>
                  <a:gd name="T14" fmla="*/ 125 w 237"/>
                  <a:gd name="T15" fmla="*/ 140 h 464"/>
                  <a:gd name="T16" fmla="*/ 77 w 237"/>
                  <a:gd name="T17" fmla="*/ 176 h 464"/>
                  <a:gd name="T18" fmla="*/ 50 w 237"/>
                  <a:gd name="T19" fmla="*/ 207 h 464"/>
                  <a:gd name="T20" fmla="*/ 46 w 237"/>
                  <a:gd name="T21" fmla="*/ 225 h 464"/>
                  <a:gd name="T22" fmla="*/ 58 w 237"/>
                  <a:gd name="T23" fmla="*/ 243 h 464"/>
                  <a:gd name="T24" fmla="*/ 71 w 237"/>
                  <a:gd name="T25" fmla="*/ 261 h 464"/>
                  <a:gd name="T26" fmla="*/ 119 w 237"/>
                  <a:gd name="T27" fmla="*/ 294 h 464"/>
                  <a:gd name="T28" fmla="*/ 164 w 237"/>
                  <a:gd name="T29" fmla="*/ 318 h 464"/>
                  <a:gd name="T30" fmla="*/ 206 w 237"/>
                  <a:gd name="T31" fmla="*/ 328 h 464"/>
                  <a:gd name="T32" fmla="*/ 225 w 237"/>
                  <a:gd name="T33" fmla="*/ 324 h 464"/>
                  <a:gd name="T34" fmla="*/ 233 w 237"/>
                  <a:gd name="T35" fmla="*/ 330 h 464"/>
                  <a:gd name="T36" fmla="*/ 237 w 237"/>
                  <a:gd name="T37" fmla="*/ 346 h 464"/>
                  <a:gd name="T38" fmla="*/ 208 w 237"/>
                  <a:gd name="T39" fmla="*/ 371 h 464"/>
                  <a:gd name="T40" fmla="*/ 187 w 237"/>
                  <a:gd name="T41" fmla="*/ 397 h 464"/>
                  <a:gd name="T42" fmla="*/ 181 w 237"/>
                  <a:gd name="T43" fmla="*/ 428 h 464"/>
                  <a:gd name="T44" fmla="*/ 177 w 237"/>
                  <a:gd name="T45" fmla="*/ 456 h 464"/>
                  <a:gd name="T46" fmla="*/ 158 w 237"/>
                  <a:gd name="T47" fmla="*/ 464 h 464"/>
                  <a:gd name="T48" fmla="*/ 143 w 237"/>
                  <a:gd name="T49" fmla="*/ 456 h 464"/>
                  <a:gd name="T50" fmla="*/ 146 w 237"/>
                  <a:gd name="T51" fmla="*/ 421 h 464"/>
                  <a:gd name="T52" fmla="*/ 158 w 237"/>
                  <a:gd name="T53" fmla="*/ 383 h 464"/>
                  <a:gd name="T54" fmla="*/ 181 w 237"/>
                  <a:gd name="T55" fmla="*/ 349 h 464"/>
                  <a:gd name="T56" fmla="*/ 133 w 237"/>
                  <a:gd name="T57" fmla="*/ 336 h 464"/>
                  <a:gd name="T58" fmla="*/ 81 w 237"/>
                  <a:gd name="T59" fmla="*/ 316 h 464"/>
                  <a:gd name="T60" fmla="*/ 37 w 237"/>
                  <a:gd name="T61" fmla="*/ 288 h 464"/>
                  <a:gd name="T62" fmla="*/ 15 w 237"/>
                  <a:gd name="T63" fmla="*/ 263 h 464"/>
                  <a:gd name="T64" fmla="*/ 0 w 237"/>
                  <a:gd name="T65" fmla="*/ 227 h 464"/>
                  <a:gd name="T66" fmla="*/ 0 w 237"/>
                  <a:gd name="T67" fmla="*/ 207 h 464"/>
                  <a:gd name="T68" fmla="*/ 12 w 237"/>
                  <a:gd name="T69" fmla="*/ 176 h 464"/>
                  <a:gd name="T70" fmla="*/ 44 w 237"/>
                  <a:gd name="T71" fmla="*/ 146 h 464"/>
                  <a:gd name="T72" fmla="*/ 87 w 237"/>
                  <a:gd name="T73" fmla="*/ 109 h 464"/>
                  <a:gd name="T74" fmla="*/ 127 w 237"/>
                  <a:gd name="T75" fmla="*/ 67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37" h="464">
                    <a:moveTo>
                      <a:pt x="127" y="67"/>
                    </a:moveTo>
                    <a:lnTo>
                      <a:pt x="164" y="20"/>
                    </a:lnTo>
                    <a:lnTo>
                      <a:pt x="193" y="0"/>
                    </a:lnTo>
                    <a:lnTo>
                      <a:pt x="214" y="14"/>
                    </a:lnTo>
                    <a:lnTo>
                      <a:pt x="231" y="69"/>
                    </a:lnTo>
                    <a:lnTo>
                      <a:pt x="220" y="91"/>
                    </a:lnTo>
                    <a:lnTo>
                      <a:pt x="164" y="111"/>
                    </a:lnTo>
                    <a:lnTo>
                      <a:pt x="125" y="140"/>
                    </a:lnTo>
                    <a:lnTo>
                      <a:pt x="77" y="176"/>
                    </a:lnTo>
                    <a:lnTo>
                      <a:pt x="50" y="207"/>
                    </a:lnTo>
                    <a:lnTo>
                      <a:pt x="46" y="225"/>
                    </a:lnTo>
                    <a:lnTo>
                      <a:pt x="58" y="243"/>
                    </a:lnTo>
                    <a:lnTo>
                      <a:pt x="71" y="261"/>
                    </a:lnTo>
                    <a:lnTo>
                      <a:pt x="119" y="294"/>
                    </a:lnTo>
                    <a:lnTo>
                      <a:pt x="164" y="318"/>
                    </a:lnTo>
                    <a:lnTo>
                      <a:pt x="206" y="328"/>
                    </a:lnTo>
                    <a:lnTo>
                      <a:pt x="225" y="324"/>
                    </a:lnTo>
                    <a:lnTo>
                      <a:pt x="233" y="330"/>
                    </a:lnTo>
                    <a:lnTo>
                      <a:pt x="237" y="346"/>
                    </a:lnTo>
                    <a:lnTo>
                      <a:pt x="208" y="371"/>
                    </a:lnTo>
                    <a:lnTo>
                      <a:pt x="187" y="397"/>
                    </a:lnTo>
                    <a:lnTo>
                      <a:pt x="181" y="428"/>
                    </a:lnTo>
                    <a:lnTo>
                      <a:pt x="177" y="456"/>
                    </a:lnTo>
                    <a:lnTo>
                      <a:pt x="158" y="464"/>
                    </a:lnTo>
                    <a:lnTo>
                      <a:pt x="143" y="456"/>
                    </a:lnTo>
                    <a:lnTo>
                      <a:pt x="146" y="421"/>
                    </a:lnTo>
                    <a:lnTo>
                      <a:pt x="158" y="383"/>
                    </a:lnTo>
                    <a:lnTo>
                      <a:pt x="181" y="349"/>
                    </a:lnTo>
                    <a:lnTo>
                      <a:pt x="133" y="336"/>
                    </a:lnTo>
                    <a:lnTo>
                      <a:pt x="81" y="316"/>
                    </a:lnTo>
                    <a:lnTo>
                      <a:pt x="37" y="288"/>
                    </a:lnTo>
                    <a:lnTo>
                      <a:pt x="15" y="263"/>
                    </a:lnTo>
                    <a:lnTo>
                      <a:pt x="0" y="227"/>
                    </a:lnTo>
                    <a:lnTo>
                      <a:pt x="0" y="207"/>
                    </a:lnTo>
                    <a:lnTo>
                      <a:pt x="12" y="176"/>
                    </a:lnTo>
                    <a:lnTo>
                      <a:pt x="44" y="146"/>
                    </a:lnTo>
                    <a:lnTo>
                      <a:pt x="87" y="109"/>
                    </a:lnTo>
                    <a:lnTo>
                      <a:pt x="127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" name="Freeform 54"/>
              <p:cNvSpPr>
                <a:spLocks/>
              </p:cNvSpPr>
              <p:nvPr/>
            </p:nvSpPr>
            <p:spPr bwMode="auto">
              <a:xfrm>
                <a:off x="1141" y="1248"/>
                <a:ext cx="398" cy="407"/>
              </a:xfrm>
              <a:custGeom>
                <a:avLst/>
                <a:gdLst>
                  <a:gd name="T0" fmla="*/ 172 w 398"/>
                  <a:gd name="T1" fmla="*/ 358 h 407"/>
                  <a:gd name="T2" fmla="*/ 211 w 398"/>
                  <a:gd name="T3" fmla="*/ 352 h 407"/>
                  <a:gd name="T4" fmla="*/ 265 w 398"/>
                  <a:gd name="T5" fmla="*/ 338 h 407"/>
                  <a:gd name="T6" fmla="*/ 283 w 398"/>
                  <a:gd name="T7" fmla="*/ 331 h 407"/>
                  <a:gd name="T8" fmla="*/ 315 w 398"/>
                  <a:gd name="T9" fmla="*/ 306 h 407"/>
                  <a:gd name="T10" fmla="*/ 342 w 398"/>
                  <a:gd name="T11" fmla="*/ 267 h 407"/>
                  <a:gd name="T12" fmla="*/ 350 w 398"/>
                  <a:gd name="T13" fmla="*/ 246 h 407"/>
                  <a:gd name="T14" fmla="*/ 350 w 398"/>
                  <a:gd name="T15" fmla="*/ 220 h 407"/>
                  <a:gd name="T16" fmla="*/ 304 w 398"/>
                  <a:gd name="T17" fmla="*/ 192 h 407"/>
                  <a:gd name="T18" fmla="*/ 226 w 398"/>
                  <a:gd name="T19" fmla="*/ 156 h 407"/>
                  <a:gd name="T20" fmla="*/ 176 w 398"/>
                  <a:gd name="T21" fmla="*/ 150 h 407"/>
                  <a:gd name="T22" fmla="*/ 143 w 398"/>
                  <a:gd name="T23" fmla="*/ 155 h 407"/>
                  <a:gd name="T24" fmla="*/ 117 w 398"/>
                  <a:gd name="T25" fmla="*/ 167 h 407"/>
                  <a:gd name="T26" fmla="*/ 100 w 398"/>
                  <a:gd name="T27" fmla="*/ 172 h 407"/>
                  <a:gd name="T28" fmla="*/ 83 w 398"/>
                  <a:gd name="T29" fmla="*/ 161 h 407"/>
                  <a:gd name="T30" fmla="*/ 78 w 398"/>
                  <a:gd name="T31" fmla="*/ 145 h 407"/>
                  <a:gd name="T32" fmla="*/ 104 w 398"/>
                  <a:gd name="T33" fmla="*/ 126 h 407"/>
                  <a:gd name="T34" fmla="*/ 128 w 398"/>
                  <a:gd name="T35" fmla="*/ 124 h 407"/>
                  <a:gd name="T36" fmla="*/ 148 w 398"/>
                  <a:gd name="T37" fmla="*/ 119 h 407"/>
                  <a:gd name="T38" fmla="*/ 154 w 398"/>
                  <a:gd name="T39" fmla="*/ 109 h 407"/>
                  <a:gd name="T40" fmla="*/ 148 w 398"/>
                  <a:gd name="T41" fmla="*/ 76 h 407"/>
                  <a:gd name="T42" fmla="*/ 122 w 398"/>
                  <a:gd name="T43" fmla="*/ 54 h 407"/>
                  <a:gd name="T44" fmla="*/ 94 w 398"/>
                  <a:gd name="T45" fmla="*/ 44 h 407"/>
                  <a:gd name="T46" fmla="*/ 61 w 398"/>
                  <a:gd name="T47" fmla="*/ 45 h 407"/>
                  <a:gd name="T48" fmla="*/ 44 w 398"/>
                  <a:gd name="T49" fmla="*/ 54 h 407"/>
                  <a:gd name="T50" fmla="*/ 37 w 398"/>
                  <a:gd name="T51" fmla="*/ 71 h 407"/>
                  <a:gd name="T52" fmla="*/ 39 w 398"/>
                  <a:gd name="T53" fmla="*/ 89 h 407"/>
                  <a:gd name="T54" fmla="*/ 48 w 398"/>
                  <a:gd name="T55" fmla="*/ 101 h 407"/>
                  <a:gd name="T56" fmla="*/ 39 w 398"/>
                  <a:gd name="T57" fmla="*/ 111 h 407"/>
                  <a:gd name="T58" fmla="*/ 20 w 398"/>
                  <a:gd name="T59" fmla="*/ 114 h 407"/>
                  <a:gd name="T60" fmla="*/ 4 w 398"/>
                  <a:gd name="T61" fmla="*/ 99 h 407"/>
                  <a:gd name="T62" fmla="*/ 0 w 398"/>
                  <a:gd name="T63" fmla="*/ 76 h 407"/>
                  <a:gd name="T64" fmla="*/ 9 w 398"/>
                  <a:gd name="T65" fmla="*/ 44 h 407"/>
                  <a:gd name="T66" fmla="*/ 28 w 398"/>
                  <a:gd name="T67" fmla="*/ 30 h 407"/>
                  <a:gd name="T68" fmla="*/ 44 w 398"/>
                  <a:gd name="T69" fmla="*/ 13 h 407"/>
                  <a:gd name="T70" fmla="*/ 76 w 398"/>
                  <a:gd name="T71" fmla="*/ 5 h 407"/>
                  <a:gd name="T72" fmla="*/ 104 w 398"/>
                  <a:gd name="T73" fmla="*/ 0 h 407"/>
                  <a:gd name="T74" fmla="*/ 117 w 398"/>
                  <a:gd name="T75" fmla="*/ 0 h 407"/>
                  <a:gd name="T76" fmla="*/ 139 w 398"/>
                  <a:gd name="T77" fmla="*/ 19 h 407"/>
                  <a:gd name="T78" fmla="*/ 159 w 398"/>
                  <a:gd name="T79" fmla="*/ 40 h 407"/>
                  <a:gd name="T80" fmla="*/ 193 w 398"/>
                  <a:gd name="T81" fmla="*/ 79 h 407"/>
                  <a:gd name="T82" fmla="*/ 222 w 398"/>
                  <a:gd name="T83" fmla="*/ 116 h 407"/>
                  <a:gd name="T84" fmla="*/ 267 w 398"/>
                  <a:gd name="T85" fmla="*/ 141 h 407"/>
                  <a:gd name="T86" fmla="*/ 311 w 398"/>
                  <a:gd name="T87" fmla="*/ 161 h 407"/>
                  <a:gd name="T88" fmla="*/ 361 w 398"/>
                  <a:gd name="T89" fmla="*/ 185 h 407"/>
                  <a:gd name="T90" fmla="*/ 389 w 398"/>
                  <a:gd name="T91" fmla="*/ 195 h 407"/>
                  <a:gd name="T92" fmla="*/ 398 w 398"/>
                  <a:gd name="T93" fmla="*/ 207 h 407"/>
                  <a:gd name="T94" fmla="*/ 394 w 398"/>
                  <a:gd name="T95" fmla="*/ 251 h 407"/>
                  <a:gd name="T96" fmla="*/ 381 w 398"/>
                  <a:gd name="T97" fmla="*/ 291 h 407"/>
                  <a:gd name="T98" fmla="*/ 359 w 398"/>
                  <a:gd name="T99" fmla="*/ 321 h 407"/>
                  <a:gd name="T100" fmla="*/ 322 w 398"/>
                  <a:gd name="T101" fmla="*/ 358 h 407"/>
                  <a:gd name="T102" fmla="*/ 270 w 398"/>
                  <a:gd name="T103" fmla="*/ 387 h 407"/>
                  <a:gd name="T104" fmla="*/ 200 w 398"/>
                  <a:gd name="T105" fmla="*/ 407 h 407"/>
                  <a:gd name="T106" fmla="*/ 167 w 398"/>
                  <a:gd name="T107" fmla="*/ 404 h 407"/>
                  <a:gd name="T108" fmla="*/ 143 w 398"/>
                  <a:gd name="T109" fmla="*/ 387 h 407"/>
                  <a:gd name="T110" fmla="*/ 139 w 398"/>
                  <a:gd name="T111" fmla="*/ 367 h 407"/>
                  <a:gd name="T112" fmla="*/ 172 w 398"/>
                  <a:gd name="T113" fmla="*/ 358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98" h="407">
                    <a:moveTo>
                      <a:pt x="172" y="358"/>
                    </a:moveTo>
                    <a:lnTo>
                      <a:pt x="211" y="352"/>
                    </a:lnTo>
                    <a:lnTo>
                      <a:pt x="265" y="338"/>
                    </a:lnTo>
                    <a:lnTo>
                      <a:pt x="283" y="331"/>
                    </a:lnTo>
                    <a:lnTo>
                      <a:pt x="315" y="306"/>
                    </a:lnTo>
                    <a:lnTo>
                      <a:pt x="342" y="267"/>
                    </a:lnTo>
                    <a:lnTo>
                      <a:pt x="350" y="246"/>
                    </a:lnTo>
                    <a:lnTo>
                      <a:pt x="350" y="220"/>
                    </a:lnTo>
                    <a:lnTo>
                      <a:pt x="304" y="192"/>
                    </a:lnTo>
                    <a:lnTo>
                      <a:pt x="226" y="156"/>
                    </a:lnTo>
                    <a:lnTo>
                      <a:pt x="176" y="150"/>
                    </a:lnTo>
                    <a:lnTo>
                      <a:pt x="143" y="155"/>
                    </a:lnTo>
                    <a:lnTo>
                      <a:pt x="117" y="167"/>
                    </a:lnTo>
                    <a:lnTo>
                      <a:pt x="100" y="172"/>
                    </a:lnTo>
                    <a:lnTo>
                      <a:pt x="83" y="161"/>
                    </a:lnTo>
                    <a:lnTo>
                      <a:pt x="78" y="145"/>
                    </a:lnTo>
                    <a:lnTo>
                      <a:pt x="104" y="126"/>
                    </a:lnTo>
                    <a:lnTo>
                      <a:pt x="128" y="124"/>
                    </a:lnTo>
                    <a:lnTo>
                      <a:pt x="148" y="119"/>
                    </a:lnTo>
                    <a:lnTo>
                      <a:pt x="154" y="109"/>
                    </a:lnTo>
                    <a:lnTo>
                      <a:pt x="148" y="76"/>
                    </a:lnTo>
                    <a:lnTo>
                      <a:pt x="122" y="54"/>
                    </a:lnTo>
                    <a:lnTo>
                      <a:pt x="94" y="44"/>
                    </a:lnTo>
                    <a:lnTo>
                      <a:pt x="61" y="45"/>
                    </a:lnTo>
                    <a:lnTo>
                      <a:pt x="44" y="54"/>
                    </a:lnTo>
                    <a:lnTo>
                      <a:pt x="37" y="71"/>
                    </a:lnTo>
                    <a:lnTo>
                      <a:pt x="39" y="89"/>
                    </a:lnTo>
                    <a:lnTo>
                      <a:pt x="48" y="101"/>
                    </a:lnTo>
                    <a:lnTo>
                      <a:pt x="39" y="111"/>
                    </a:lnTo>
                    <a:lnTo>
                      <a:pt x="20" y="114"/>
                    </a:lnTo>
                    <a:lnTo>
                      <a:pt x="4" y="99"/>
                    </a:lnTo>
                    <a:lnTo>
                      <a:pt x="0" y="76"/>
                    </a:lnTo>
                    <a:lnTo>
                      <a:pt x="9" y="44"/>
                    </a:lnTo>
                    <a:lnTo>
                      <a:pt x="28" y="30"/>
                    </a:lnTo>
                    <a:lnTo>
                      <a:pt x="44" y="13"/>
                    </a:lnTo>
                    <a:lnTo>
                      <a:pt x="76" y="5"/>
                    </a:lnTo>
                    <a:lnTo>
                      <a:pt x="104" y="0"/>
                    </a:lnTo>
                    <a:lnTo>
                      <a:pt x="117" y="0"/>
                    </a:lnTo>
                    <a:lnTo>
                      <a:pt x="139" y="19"/>
                    </a:lnTo>
                    <a:lnTo>
                      <a:pt x="159" y="40"/>
                    </a:lnTo>
                    <a:lnTo>
                      <a:pt x="193" y="79"/>
                    </a:lnTo>
                    <a:lnTo>
                      <a:pt x="222" y="116"/>
                    </a:lnTo>
                    <a:lnTo>
                      <a:pt x="267" y="141"/>
                    </a:lnTo>
                    <a:lnTo>
                      <a:pt x="311" y="161"/>
                    </a:lnTo>
                    <a:lnTo>
                      <a:pt x="361" y="185"/>
                    </a:lnTo>
                    <a:lnTo>
                      <a:pt x="389" y="195"/>
                    </a:lnTo>
                    <a:lnTo>
                      <a:pt x="398" y="207"/>
                    </a:lnTo>
                    <a:lnTo>
                      <a:pt x="394" y="251"/>
                    </a:lnTo>
                    <a:lnTo>
                      <a:pt x="381" y="291"/>
                    </a:lnTo>
                    <a:lnTo>
                      <a:pt x="359" y="321"/>
                    </a:lnTo>
                    <a:lnTo>
                      <a:pt x="322" y="358"/>
                    </a:lnTo>
                    <a:lnTo>
                      <a:pt x="270" y="387"/>
                    </a:lnTo>
                    <a:lnTo>
                      <a:pt x="200" y="407"/>
                    </a:lnTo>
                    <a:lnTo>
                      <a:pt x="167" y="404"/>
                    </a:lnTo>
                    <a:lnTo>
                      <a:pt x="143" y="387"/>
                    </a:lnTo>
                    <a:lnTo>
                      <a:pt x="139" y="367"/>
                    </a:lnTo>
                    <a:lnTo>
                      <a:pt x="172" y="35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" name="Freeform 55"/>
              <p:cNvSpPr>
                <a:spLocks/>
              </p:cNvSpPr>
              <p:nvPr/>
            </p:nvSpPr>
            <p:spPr bwMode="auto">
              <a:xfrm>
                <a:off x="1346" y="1976"/>
                <a:ext cx="226" cy="532"/>
              </a:xfrm>
              <a:custGeom>
                <a:avLst/>
                <a:gdLst>
                  <a:gd name="T0" fmla="*/ 6 w 226"/>
                  <a:gd name="T1" fmla="*/ 49 h 532"/>
                  <a:gd name="T2" fmla="*/ 0 w 226"/>
                  <a:gd name="T3" fmla="*/ 26 h 532"/>
                  <a:gd name="T4" fmla="*/ 23 w 226"/>
                  <a:gd name="T5" fmla="*/ 0 h 532"/>
                  <a:gd name="T6" fmla="*/ 53 w 226"/>
                  <a:gd name="T7" fmla="*/ 2 h 532"/>
                  <a:gd name="T8" fmla="*/ 74 w 226"/>
                  <a:gd name="T9" fmla="*/ 12 h 532"/>
                  <a:gd name="T10" fmla="*/ 99 w 226"/>
                  <a:gd name="T11" fmla="*/ 45 h 532"/>
                  <a:gd name="T12" fmla="*/ 117 w 226"/>
                  <a:gd name="T13" fmla="*/ 111 h 532"/>
                  <a:gd name="T14" fmla="*/ 142 w 226"/>
                  <a:gd name="T15" fmla="*/ 170 h 532"/>
                  <a:gd name="T16" fmla="*/ 164 w 226"/>
                  <a:gd name="T17" fmla="*/ 225 h 532"/>
                  <a:gd name="T18" fmla="*/ 164 w 226"/>
                  <a:gd name="T19" fmla="*/ 255 h 532"/>
                  <a:gd name="T20" fmla="*/ 164 w 226"/>
                  <a:gd name="T21" fmla="*/ 279 h 532"/>
                  <a:gd name="T22" fmla="*/ 152 w 226"/>
                  <a:gd name="T23" fmla="*/ 309 h 532"/>
                  <a:gd name="T24" fmla="*/ 121 w 226"/>
                  <a:gd name="T25" fmla="*/ 370 h 532"/>
                  <a:gd name="T26" fmla="*/ 103 w 226"/>
                  <a:gd name="T27" fmla="*/ 423 h 532"/>
                  <a:gd name="T28" fmla="*/ 97 w 226"/>
                  <a:gd name="T29" fmla="*/ 443 h 532"/>
                  <a:gd name="T30" fmla="*/ 111 w 226"/>
                  <a:gd name="T31" fmla="*/ 459 h 532"/>
                  <a:gd name="T32" fmla="*/ 152 w 226"/>
                  <a:gd name="T33" fmla="*/ 471 h 532"/>
                  <a:gd name="T34" fmla="*/ 203 w 226"/>
                  <a:gd name="T35" fmla="*/ 483 h 532"/>
                  <a:gd name="T36" fmla="*/ 226 w 226"/>
                  <a:gd name="T37" fmla="*/ 496 h 532"/>
                  <a:gd name="T38" fmla="*/ 203 w 226"/>
                  <a:gd name="T39" fmla="*/ 516 h 532"/>
                  <a:gd name="T40" fmla="*/ 158 w 226"/>
                  <a:gd name="T41" fmla="*/ 532 h 532"/>
                  <a:gd name="T42" fmla="*/ 136 w 226"/>
                  <a:gd name="T43" fmla="*/ 526 h 532"/>
                  <a:gd name="T44" fmla="*/ 117 w 226"/>
                  <a:gd name="T45" fmla="*/ 502 h 532"/>
                  <a:gd name="T46" fmla="*/ 86 w 226"/>
                  <a:gd name="T47" fmla="*/ 483 h 532"/>
                  <a:gd name="T48" fmla="*/ 60 w 226"/>
                  <a:gd name="T49" fmla="*/ 483 h 532"/>
                  <a:gd name="T50" fmla="*/ 43 w 226"/>
                  <a:gd name="T51" fmla="*/ 479 h 532"/>
                  <a:gd name="T52" fmla="*/ 35 w 226"/>
                  <a:gd name="T53" fmla="*/ 459 h 532"/>
                  <a:gd name="T54" fmla="*/ 47 w 226"/>
                  <a:gd name="T55" fmla="*/ 437 h 532"/>
                  <a:gd name="T56" fmla="*/ 68 w 226"/>
                  <a:gd name="T57" fmla="*/ 407 h 532"/>
                  <a:gd name="T58" fmla="*/ 86 w 226"/>
                  <a:gd name="T59" fmla="*/ 382 h 532"/>
                  <a:gd name="T60" fmla="*/ 109 w 226"/>
                  <a:gd name="T61" fmla="*/ 322 h 532"/>
                  <a:gd name="T62" fmla="*/ 117 w 226"/>
                  <a:gd name="T63" fmla="*/ 285 h 532"/>
                  <a:gd name="T64" fmla="*/ 121 w 226"/>
                  <a:gd name="T65" fmla="*/ 255 h 532"/>
                  <a:gd name="T66" fmla="*/ 115 w 226"/>
                  <a:gd name="T67" fmla="*/ 225 h 532"/>
                  <a:gd name="T68" fmla="*/ 97 w 226"/>
                  <a:gd name="T69" fmla="*/ 190 h 532"/>
                  <a:gd name="T70" fmla="*/ 66 w 226"/>
                  <a:gd name="T71" fmla="*/ 158 h 532"/>
                  <a:gd name="T72" fmla="*/ 35 w 226"/>
                  <a:gd name="T73" fmla="*/ 105 h 532"/>
                  <a:gd name="T74" fmla="*/ 6 w 226"/>
                  <a:gd name="T75" fmla="*/ 49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26" h="532">
                    <a:moveTo>
                      <a:pt x="6" y="49"/>
                    </a:moveTo>
                    <a:lnTo>
                      <a:pt x="0" y="26"/>
                    </a:lnTo>
                    <a:lnTo>
                      <a:pt x="23" y="0"/>
                    </a:lnTo>
                    <a:lnTo>
                      <a:pt x="53" y="2"/>
                    </a:lnTo>
                    <a:lnTo>
                      <a:pt x="74" y="12"/>
                    </a:lnTo>
                    <a:lnTo>
                      <a:pt x="99" y="45"/>
                    </a:lnTo>
                    <a:lnTo>
                      <a:pt x="117" y="111"/>
                    </a:lnTo>
                    <a:lnTo>
                      <a:pt x="142" y="170"/>
                    </a:lnTo>
                    <a:lnTo>
                      <a:pt x="164" y="225"/>
                    </a:lnTo>
                    <a:lnTo>
                      <a:pt x="164" y="255"/>
                    </a:lnTo>
                    <a:lnTo>
                      <a:pt x="164" y="279"/>
                    </a:lnTo>
                    <a:lnTo>
                      <a:pt x="152" y="309"/>
                    </a:lnTo>
                    <a:lnTo>
                      <a:pt x="121" y="370"/>
                    </a:lnTo>
                    <a:lnTo>
                      <a:pt x="103" y="423"/>
                    </a:lnTo>
                    <a:lnTo>
                      <a:pt x="97" y="443"/>
                    </a:lnTo>
                    <a:lnTo>
                      <a:pt x="111" y="459"/>
                    </a:lnTo>
                    <a:lnTo>
                      <a:pt x="152" y="471"/>
                    </a:lnTo>
                    <a:lnTo>
                      <a:pt x="203" y="483"/>
                    </a:lnTo>
                    <a:lnTo>
                      <a:pt x="226" y="496"/>
                    </a:lnTo>
                    <a:lnTo>
                      <a:pt x="203" y="516"/>
                    </a:lnTo>
                    <a:lnTo>
                      <a:pt x="158" y="532"/>
                    </a:lnTo>
                    <a:lnTo>
                      <a:pt x="136" y="526"/>
                    </a:lnTo>
                    <a:lnTo>
                      <a:pt x="117" y="502"/>
                    </a:lnTo>
                    <a:lnTo>
                      <a:pt x="86" y="483"/>
                    </a:lnTo>
                    <a:lnTo>
                      <a:pt x="60" y="483"/>
                    </a:lnTo>
                    <a:lnTo>
                      <a:pt x="43" y="479"/>
                    </a:lnTo>
                    <a:lnTo>
                      <a:pt x="35" y="459"/>
                    </a:lnTo>
                    <a:lnTo>
                      <a:pt x="47" y="437"/>
                    </a:lnTo>
                    <a:lnTo>
                      <a:pt x="68" y="407"/>
                    </a:lnTo>
                    <a:lnTo>
                      <a:pt x="86" y="382"/>
                    </a:lnTo>
                    <a:lnTo>
                      <a:pt x="109" y="322"/>
                    </a:lnTo>
                    <a:lnTo>
                      <a:pt x="117" y="285"/>
                    </a:lnTo>
                    <a:lnTo>
                      <a:pt x="121" y="255"/>
                    </a:lnTo>
                    <a:lnTo>
                      <a:pt x="115" y="225"/>
                    </a:lnTo>
                    <a:lnTo>
                      <a:pt x="97" y="190"/>
                    </a:lnTo>
                    <a:lnTo>
                      <a:pt x="66" y="158"/>
                    </a:lnTo>
                    <a:lnTo>
                      <a:pt x="35" y="105"/>
                    </a:lnTo>
                    <a:lnTo>
                      <a:pt x="6" y="4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" name="Freeform 56"/>
              <p:cNvSpPr>
                <a:spLocks/>
              </p:cNvSpPr>
              <p:nvPr/>
            </p:nvSpPr>
            <p:spPr bwMode="auto">
              <a:xfrm>
                <a:off x="1197" y="1982"/>
                <a:ext cx="159" cy="555"/>
              </a:xfrm>
              <a:custGeom>
                <a:avLst/>
                <a:gdLst>
                  <a:gd name="T0" fmla="*/ 63 w 159"/>
                  <a:gd name="T1" fmla="*/ 137 h 555"/>
                  <a:gd name="T2" fmla="*/ 82 w 159"/>
                  <a:gd name="T3" fmla="*/ 61 h 555"/>
                  <a:gd name="T4" fmla="*/ 94 w 159"/>
                  <a:gd name="T5" fmla="*/ 12 h 555"/>
                  <a:gd name="T6" fmla="*/ 115 w 159"/>
                  <a:gd name="T7" fmla="*/ 0 h 555"/>
                  <a:gd name="T8" fmla="*/ 144 w 159"/>
                  <a:gd name="T9" fmla="*/ 4 h 555"/>
                  <a:gd name="T10" fmla="*/ 159 w 159"/>
                  <a:gd name="T11" fmla="*/ 34 h 555"/>
                  <a:gd name="T12" fmla="*/ 146 w 159"/>
                  <a:gd name="T13" fmla="*/ 71 h 555"/>
                  <a:gd name="T14" fmla="*/ 132 w 159"/>
                  <a:gd name="T15" fmla="*/ 137 h 555"/>
                  <a:gd name="T16" fmla="*/ 113 w 159"/>
                  <a:gd name="T17" fmla="*/ 212 h 555"/>
                  <a:gd name="T18" fmla="*/ 107 w 159"/>
                  <a:gd name="T19" fmla="*/ 264 h 555"/>
                  <a:gd name="T20" fmla="*/ 107 w 159"/>
                  <a:gd name="T21" fmla="*/ 337 h 555"/>
                  <a:gd name="T22" fmla="*/ 115 w 159"/>
                  <a:gd name="T23" fmla="*/ 398 h 555"/>
                  <a:gd name="T24" fmla="*/ 121 w 159"/>
                  <a:gd name="T25" fmla="*/ 456 h 555"/>
                  <a:gd name="T26" fmla="*/ 128 w 159"/>
                  <a:gd name="T27" fmla="*/ 474 h 555"/>
                  <a:gd name="T28" fmla="*/ 119 w 159"/>
                  <a:gd name="T29" fmla="*/ 486 h 555"/>
                  <a:gd name="T30" fmla="*/ 94 w 159"/>
                  <a:gd name="T31" fmla="*/ 498 h 555"/>
                  <a:gd name="T32" fmla="*/ 71 w 159"/>
                  <a:gd name="T33" fmla="*/ 525 h 555"/>
                  <a:gd name="T34" fmla="*/ 59 w 159"/>
                  <a:gd name="T35" fmla="*/ 553 h 555"/>
                  <a:gd name="T36" fmla="*/ 38 w 159"/>
                  <a:gd name="T37" fmla="*/ 555 h 555"/>
                  <a:gd name="T38" fmla="*/ 0 w 159"/>
                  <a:gd name="T39" fmla="*/ 537 h 555"/>
                  <a:gd name="T40" fmla="*/ 6 w 159"/>
                  <a:gd name="T41" fmla="*/ 519 h 555"/>
                  <a:gd name="T42" fmla="*/ 27 w 159"/>
                  <a:gd name="T43" fmla="*/ 505 h 555"/>
                  <a:gd name="T44" fmla="*/ 65 w 159"/>
                  <a:gd name="T45" fmla="*/ 474 h 555"/>
                  <a:gd name="T46" fmla="*/ 84 w 159"/>
                  <a:gd name="T47" fmla="*/ 458 h 555"/>
                  <a:gd name="T48" fmla="*/ 94 w 159"/>
                  <a:gd name="T49" fmla="*/ 438 h 555"/>
                  <a:gd name="T50" fmla="*/ 94 w 159"/>
                  <a:gd name="T51" fmla="*/ 398 h 555"/>
                  <a:gd name="T52" fmla="*/ 82 w 159"/>
                  <a:gd name="T53" fmla="*/ 335 h 555"/>
                  <a:gd name="T54" fmla="*/ 69 w 159"/>
                  <a:gd name="T55" fmla="*/ 279 h 555"/>
                  <a:gd name="T56" fmla="*/ 63 w 159"/>
                  <a:gd name="T57" fmla="*/ 228 h 555"/>
                  <a:gd name="T58" fmla="*/ 59 w 159"/>
                  <a:gd name="T59" fmla="*/ 188 h 555"/>
                  <a:gd name="T60" fmla="*/ 63 w 159"/>
                  <a:gd name="T61" fmla="*/ 137 h 5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59" h="555">
                    <a:moveTo>
                      <a:pt x="63" y="137"/>
                    </a:moveTo>
                    <a:lnTo>
                      <a:pt x="82" y="61"/>
                    </a:lnTo>
                    <a:lnTo>
                      <a:pt x="94" y="12"/>
                    </a:lnTo>
                    <a:lnTo>
                      <a:pt x="115" y="0"/>
                    </a:lnTo>
                    <a:lnTo>
                      <a:pt x="144" y="4"/>
                    </a:lnTo>
                    <a:lnTo>
                      <a:pt x="159" y="34"/>
                    </a:lnTo>
                    <a:lnTo>
                      <a:pt x="146" y="71"/>
                    </a:lnTo>
                    <a:lnTo>
                      <a:pt x="132" y="137"/>
                    </a:lnTo>
                    <a:lnTo>
                      <a:pt x="113" y="212"/>
                    </a:lnTo>
                    <a:lnTo>
                      <a:pt x="107" y="264"/>
                    </a:lnTo>
                    <a:lnTo>
                      <a:pt x="107" y="337"/>
                    </a:lnTo>
                    <a:lnTo>
                      <a:pt x="115" y="398"/>
                    </a:lnTo>
                    <a:lnTo>
                      <a:pt x="121" y="456"/>
                    </a:lnTo>
                    <a:lnTo>
                      <a:pt x="128" y="474"/>
                    </a:lnTo>
                    <a:lnTo>
                      <a:pt x="119" y="486"/>
                    </a:lnTo>
                    <a:lnTo>
                      <a:pt x="94" y="498"/>
                    </a:lnTo>
                    <a:lnTo>
                      <a:pt x="71" y="525"/>
                    </a:lnTo>
                    <a:lnTo>
                      <a:pt x="59" y="553"/>
                    </a:lnTo>
                    <a:lnTo>
                      <a:pt x="38" y="555"/>
                    </a:lnTo>
                    <a:lnTo>
                      <a:pt x="0" y="537"/>
                    </a:lnTo>
                    <a:lnTo>
                      <a:pt x="6" y="519"/>
                    </a:lnTo>
                    <a:lnTo>
                      <a:pt x="27" y="505"/>
                    </a:lnTo>
                    <a:lnTo>
                      <a:pt x="65" y="474"/>
                    </a:lnTo>
                    <a:lnTo>
                      <a:pt x="84" y="458"/>
                    </a:lnTo>
                    <a:lnTo>
                      <a:pt x="94" y="438"/>
                    </a:lnTo>
                    <a:lnTo>
                      <a:pt x="94" y="398"/>
                    </a:lnTo>
                    <a:lnTo>
                      <a:pt x="82" y="335"/>
                    </a:lnTo>
                    <a:lnTo>
                      <a:pt x="69" y="279"/>
                    </a:lnTo>
                    <a:lnTo>
                      <a:pt x="63" y="228"/>
                    </a:lnTo>
                    <a:lnTo>
                      <a:pt x="59" y="188"/>
                    </a:lnTo>
                    <a:lnTo>
                      <a:pt x="63" y="13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grpSp>
        <p:nvGrpSpPr>
          <p:cNvPr id="68" name="グループ化 67"/>
          <p:cNvGrpSpPr/>
          <p:nvPr/>
        </p:nvGrpSpPr>
        <p:grpSpPr>
          <a:xfrm>
            <a:off x="598220" y="4757104"/>
            <a:ext cx="568899" cy="733380"/>
            <a:chOff x="1372629" y="3066088"/>
            <a:chExt cx="1287834" cy="1456396"/>
          </a:xfrm>
        </p:grpSpPr>
        <p:sp>
          <p:nvSpPr>
            <p:cNvPr id="63" name="メモ 62"/>
            <p:cNvSpPr/>
            <p:nvPr/>
          </p:nvSpPr>
          <p:spPr>
            <a:xfrm>
              <a:off x="1372629" y="3066088"/>
              <a:ext cx="1008112" cy="1211398"/>
            </a:xfrm>
            <a:prstGeom prst="foldedCorne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メモ 92"/>
            <p:cNvSpPr/>
            <p:nvPr/>
          </p:nvSpPr>
          <p:spPr>
            <a:xfrm>
              <a:off x="1444006" y="3125891"/>
              <a:ext cx="1008112" cy="1211398"/>
            </a:xfrm>
            <a:prstGeom prst="foldedCorne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4" name="メモ 93"/>
            <p:cNvSpPr/>
            <p:nvPr/>
          </p:nvSpPr>
          <p:spPr>
            <a:xfrm>
              <a:off x="1513454" y="3183764"/>
              <a:ext cx="1008112" cy="1211398"/>
            </a:xfrm>
            <a:prstGeom prst="foldedCorne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5" name="メモ 94"/>
            <p:cNvSpPr/>
            <p:nvPr/>
          </p:nvSpPr>
          <p:spPr>
            <a:xfrm>
              <a:off x="1587508" y="3251240"/>
              <a:ext cx="1008112" cy="1211398"/>
            </a:xfrm>
            <a:prstGeom prst="foldedCorne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6" name="メモ 95"/>
            <p:cNvSpPr/>
            <p:nvPr/>
          </p:nvSpPr>
          <p:spPr>
            <a:xfrm>
              <a:off x="1652351" y="3311086"/>
              <a:ext cx="1008112" cy="1211398"/>
            </a:xfrm>
            <a:prstGeom prst="foldedCorner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251520" y="4884394"/>
            <a:ext cx="642953" cy="781961"/>
            <a:chOff x="1372629" y="3066088"/>
            <a:chExt cx="1287834" cy="1456396"/>
          </a:xfrm>
        </p:grpSpPr>
        <p:sp>
          <p:nvSpPr>
            <p:cNvPr id="99" name="メモ 98"/>
            <p:cNvSpPr/>
            <p:nvPr/>
          </p:nvSpPr>
          <p:spPr>
            <a:xfrm>
              <a:off x="1372629" y="3066088"/>
              <a:ext cx="1008112" cy="1211398"/>
            </a:xfrm>
            <a:prstGeom prst="foldedCorne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0" name="メモ 99"/>
            <p:cNvSpPr/>
            <p:nvPr/>
          </p:nvSpPr>
          <p:spPr>
            <a:xfrm>
              <a:off x="1444006" y="3125891"/>
              <a:ext cx="1008112" cy="1211398"/>
            </a:xfrm>
            <a:prstGeom prst="foldedCorne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メモ 100"/>
            <p:cNvSpPr/>
            <p:nvPr/>
          </p:nvSpPr>
          <p:spPr>
            <a:xfrm>
              <a:off x="1513454" y="3183764"/>
              <a:ext cx="1008112" cy="1211398"/>
            </a:xfrm>
            <a:prstGeom prst="foldedCorne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" name="メモ 101"/>
            <p:cNvSpPr/>
            <p:nvPr/>
          </p:nvSpPr>
          <p:spPr>
            <a:xfrm>
              <a:off x="1587508" y="3251240"/>
              <a:ext cx="1008112" cy="1211398"/>
            </a:xfrm>
            <a:prstGeom prst="foldedCorne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" name="メモ 102"/>
            <p:cNvSpPr/>
            <p:nvPr/>
          </p:nvSpPr>
          <p:spPr>
            <a:xfrm>
              <a:off x="1652351" y="3311086"/>
              <a:ext cx="1008112" cy="1211398"/>
            </a:xfrm>
            <a:prstGeom prst="foldedCorne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4" name="グループ化 103"/>
          <p:cNvGrpSpPr/>
          <p:nvPr/>
        </p:nvGrpSpPr>
        <p:grpSpPr>
          <a:xfrm>
            <a:off x="503170" y="5272785"/>
            <a:ext cx="642953" cy="790894"/>
            <a:chOff x="1372629" y="3066088"/>
            <a:chExt cx="1287834" cy="1456396"/>
          </a:xfrm>
        </p:grpSpPr>
        <p:sp>
          <p:nvSpPr>
            <p:cNvPr id="105" name="メモ 104"/>
            <p:cNvSpPr/>
            <p:nvPr/>
          </p:nvSpPr>
          <p:spPr>
            <a:xfrm>
              <a:off x="1372629" y="3066088"/>
              <a:ext cx="1008112" cy="1211398"/>
            </a:xfrm>
            <a:prstGeom prst="foldedCorne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" name="メモ 105"/>
            <p:cNvSpPr/>
            <p:nvPr/>
          </p:nvSpPr>
          <p:spPr>
            <a:xfrm>
              <a:off x="1444006" y="3125891"/>
              <a:ext cx="1008112" cy="1211398"/>
            </a:xfrm>
            <a:prstGeom prst="foldedCorne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メモ 106"/>
            <p:cNvSpPr/>
            <p:nvPr/>
          </p:nvSpPr>
          <p:spPr>
            <a:xfrm>
              <a:off x="1513454" y="3183764"/>
              <a:ext cx="1008112" cy="1211398"/>
            </a:xfrm>
            <a:prstGeom prst="foldedCorne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メモ 107"/>
            <p:cNvSpPr/>
            <p:nvPr/>
          </p:nvSpPr>
          <p:spPr>
            <a:xfrm>
              <a:off x="1587508" y="3251240"/>
              <a:ext cx="1008112" cy="1211398"/>
            </a:xfrm>
            <a:prstGeom prst="foldedCorne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" name="メモ 108"/>
            <p:cNvSpPr/>
            <p:nvPr/>
          </p:nvSpPr>
          <p:spPr>
            <a:xfrm>
              <a:off x="1652351" y="3311086"/>
              <a:ext cx="1008112" cy="1211398"/>
            </a:xfrm>
            <a:prstGeom prst="foldedCorne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" name="テキスト ボックス 96"/>
          <p:cNvSpPr txBox="1"/>
          <p:nvPr/>
        </p:nvSpPr>
        <p:spPr>
          <a:xfrm>
            <a:off x="256703" y="6063679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Manual</a:t>
            </a:r>
            <a:endParaRPr kumimoji="1" lang="ja-JP" altLang="en-US" sz="2400" dirty="0"/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840593" y="4119463"/>
            <a:ext cx="71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APIs</a:t>
            </a:r>
            <a:endParaRPr kumimoji="1" lang="ja-JP" altLang="en-US" sz="2400" dirty="0"/>
          </a:p>
        </p:txBody>
      </p:sp>
      <p:sp>
        <p:nvSpPr>
          <p:cNvPr id="4" name="Cloud"/>
          <p:cNvSpPr>
            <a:spLocks noChangeAspect="1" noEditPoints="1" noChangeArrowheads="1"/>
          </p:cNvSpPr>
          <p:nvPr/>
        </p:nvSpPr>
        <p:spPr bwMode="auto">
          <a:xfrm>
            <a:off x="790865" y="2988215"/>
            <a:ext cx="1789113" cy="125095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A6B6CB"/>
              </a:gs>
            </a:gsLst>
            <a:lin ang="5400000" scaled="1"/>
          </a:gradFill>
          <a:ln w="12700" algn="ctr">
            <a:solidFill>
              <a:srgbClr val="7992B1"/>
            </a:solidFill>
            <a:miter lim="800000"/>
            <a:headEnd/>
            <a:tailEnd/>
          </a:ln>
          <a:effectLst>
            <a:outerShdw dist="28398" dir="3806097" algn="ctr" rotWithShape="0">
              <a:srgbClr val="0F243E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" name="Cloud"/>
          <p:cNvSpPr>
            <a:spLocks noChangeAspect="1" noEditPoints="1" noChangeArrowheads="1"/>
          </p:cNvSpPr>
          <p:nvPr/>
        </p:nvSpPr>
        <p:spPr bwMode="auto">
          <a:xfrm>
            <a:off x="1579853" y="2824702"/>
            <a:ext cx="1789112" cy="125095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A6B6CB"/>
              </a:gs>
            </a:gsLst>
            <a:lin ang="5400000" scaled="1"/>
          </a:gradFill>
          <a:ln w="12700" algn="ctr">
            <a:solidFill>
              <a:srgbClr val="7992B1"/>
            </a:solidFill>
            <a:miter lim="800000"/>
            <a:headEnd/>
            <a:tailEnd/>
          </a:ln>
          <a:effectLst>
            <a:outerShdw dist="28398" dir="3806097" algn="ctr" rotWithShape="0">
              <a:srgbClr val="0F243E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795628" y="2816765"/>
            <a:ext cx="1820862" cy="1255712"/>
            <a:chOff x="110845962" y="106737956"/>
            <a:chExt cx="1821254" cy="1256052"/>
          </a:xfrm>
        </p:grpSpPr>
        <p:sp>
          <p:nvSpPr>
            <p:cNvPr id="7" name="Cloud"/>
            <p:cNvSpPr>
              <a:spLocks noChangeAspect="1" noEditPoints="1" noChangeArrowheads="1"/>
            </p:cNvSpPr>
            <p:nvPr/>
          </p:nvSpPr>
          <p:spPr bwMode="auto">
            <a:xfrm>
              <a:off x="110845962" y="106737956"/>
              <a:ext cx="1789200" cy="1250716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A6B6CB"/>
                </a:gs>
              </a:gsLst>
              <a:lin ang="5400000" scaled="1"/>
            </a:gradFill>
            <a:ln w="12700">
              <a:solidFill>
                <a:srgbClr val="7992B1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0F243E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11057401" y="106916690"/>
              <a:ext cx="411057" cy="869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java.applet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java.awt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java.beans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java.io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java.lang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java.math</a:t>
              </a:r>
              <a:endParaRPr kumimoji="1" lang="en-US" altLang="ja-JP" sz="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java.net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java.nio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java.rmi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111434285" y="106875785"/>
              <a:ext cx="522636" cy="1118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java.security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java.sql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java.text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java.util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javax.crypto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javax.imageio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javax.jws</a:t>
              </a:r>
              <a:r>
                <a:rPr kumimoji="1" lang="en-US" altLang="ja-JP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javax.naming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javax.rmi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HG明朝B" pitchFamily="17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HG明朝B" pitchFamily="17" charset="-128"/>
                  <a:cs typeface="ＭＳ Ｐゴシック" pitchFamily="50" charset="-128"/>
                </a:rPr>
                <a:t>javax.script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11886044" y="106845849"/>
              <a:ext cx="781172" cy="1118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javax.sql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javax.swing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javax.tools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javax.xml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org.ietf.jgss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org.omg.CORBA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org.omg.Dynamic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org.omg.IOP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org.omg.Messaging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org.w3c.dom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1473490" y="2924064"/>
            <a:ext cx="1789113" cy="1622781"/>
            <a:chOff x="111144458" y="107889842"/>
            <a:chExt cx="1789200" cy="1622266"/>
          </a:xfrm>
        </p:grpSpPr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112251000" y="107889842"/>
              <a:ext cx="654457" cy="1155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Savepoint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SQLData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SQLInput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SQLOutput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Statement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Struct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Date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DriverManager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DriverPropertyInfo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SQLPermission</a:t>
              </a:r>
              <a:endParaRPr kumimoji="1" lang="en-US" altLang="ja-JP" sz="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Time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2" name="Cloud"/>
            <p:cNvSpPr>
              <a:spLocks noChangeAspect="1" noEditPoints="1" noChangeArrowheads="1"/>
            </p:cNvSpPr>
            <p:nvPr/>
          </p:nvSpPr>
          <p:spPr bwMode="auto">
            <a:xfrm>
              <a:off x="111144458" y="108220566"/>
              <a:ext cx="1789200" cy="1250716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A6B6CB"/>
                </a:gs>
              </a:gsLst>
              <a:lin ang="5400000" scaled="1"/>
            </a:gradFill>
            <a:ln w="12700" algn="ctr">
              <a:solidFill>
                <a:srgbClr val="7992B1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0F243E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11476219" y="108356756"/>
              <a:ext cx="970473" cy="1155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Array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Blob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CallableStatement</a:t>
              </a:r>
              <a:endParaRPr kumimoji="1" lang="en-US" altLang="ja-JP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Clob</a:t>
              </a:r>
              <a:endParaRPr kumimoji="1" lang="en-US" altLang="ja-JP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Connection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DatabaseMetaData</a:t>
              </a:r>
              <a:endParaRPr kumimoji="1" lang="en-US" altLang="ja-JP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mbria" pitchFamily="18" charset="0"/>
                  <a:ea typeface="ＭＳ Ｐゴシック" pitchFamily="50" charset="-128"/>
                  <a:cs typeface="ＭＳ Ｐゴシック" pitchFamily="50" charset="-128"/>
                </a:rPr>
                <a:t>Driver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8" name="右矢印 27"/>
          <p:cNvSpPr/>
          <p:nvPr/>
        </p:nvSpPr>
        <p:spPr>
          <a:xfrm>
            <a:off x="3540319" y="4220018"/>
            <a:ext cx="792088" cy="6148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084168" y="2890679"/>
            <a:ext cx="2808312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latin typeface="Consolas" pitchFamily="49" charset="0"/>
                <a:cs typeface="Consolas" pitchFamily="49" charset="0"/>
              </a:rPr>
              <a:t>public class DAO {</a:t>
            </a:r>
          </a:p>
          <a:p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Connection conn;</a:t>
            </a:r>
          </a:p>
          <a:p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  <a:p>
            <a:r>
              <a:rPr kumimoji="1" lang="en-US" altLang="ja-JP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kumimoji="1" lang="en-US" altLang="ja-JP" sz="1600" dirty="0" smtClean="0">
                <a:latin typeface="Consolas" pitchFamily="49" charset="0"/>
                <a:cs typeface="Consolas" pitchFamily="49" charset="0"/>
              </a:rPr>
              <a:t> public </a:t>
            </a:r>
            <a:r>
              <a:rPr kumimoji="1" lang="en-US" altLang="ja-JP" sz="16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kumimoji="1" lang="en-US" altLang="ja-JP" sz="1600" dirty="0" smtClean="0">
                <a:latin typeface="Consolas" pitchFamily="49" charset="0"/>
                <a:cs typeface="Consolas" pitchFamily="49" charset="0"/>
              </a:rPr>
              <a:t> update() {</a:t>
            </a:r>
            <a:endParaRPr lang="en-US" altLang="ja-JP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_________________</a:t>
            </a:r>
          </a:p>
          <a:p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_________________</a:t>
            </a:r>
          </a:p>
          <a:p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 _________________</a:t>
            </a:r>
          </a:p>
          <a:p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 _________________</a:t>
            </a:r>
            <a:endParaRPr kumimoji="1" lang="en-US" altLang="ja-JP" sz="16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}</a:t>
            </a:r>
          </a:p>
          <a:p>
            <a:r>
              <a:rPr kumimoji="1" lang="en-US" altLang="ja-JP" sz="1600" dirty="0" smtClean="0">
                <a:latin typeface="Consolas" pitchFamily="49" charset="0"/>
                <a:cs typeface="Consolas" pitchFamily="49" charset="0"/>
              </a:rPr>
              <a:t>}</a:t>
            </a:r>
            <a:endParaRPr kumimoji="1" lang="ja-JP" altLang="en-US" sz="1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020271" y="3841295"/>
            <a:ext cx="63523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dirty="0" smtClean="0">
                <a:solidFill>
                  <a:srgbClr val="FF0000"/>
                </a:solidFill>
              </a:rPr>
              <a:t>?</a:t>
            </a:r>
            <a:endParaRPr kumimoji="1" lang="ja-JP" altLang="en-US" sz="8800" dirty="0">
              <a:solidFill>
                <a:srgbClr val="FF0000"/>
              </a:solidFill>
            </a:endParaRPr>
          </a:p>
        </p:txBody>
      </p:sp>
      <p:sp>
        <p:nvSpPr>
          <p:cNvPr id="58" name="右矢印 57"/>
          <p:cNvSpPr/>
          <p:nvPr/>
        </p:nvSpPr>
        <p:spPr>
          <a:xfrm>
            <a:off x="5652120" y="4221088"/>
            <a:ext cx="1296144" cy="6148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スライド番号プレースホルダー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94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Our approach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3268959"/>
          </a:xfrm>
        </p:spPr>
        <p:txBody>
          <a:bodyPr/>
          <a:lstStyle/>
          <a:p>
            <a:r>
              <a:rPr lang="en-US" altLang="ja-JP" dirty="0" smtClean="0"/>
              <a:t>Suggests templates of method body to developers who decide the method name</a:t>
            </a:r>
          </a:p>
          <a:p>
            <a:r>
              <a:rPr lang="en-US" altLang="ja-JP" dirty="0" smtClean="0"/>
              <a:t>Selected template is inserted in source code</a:t>
            </a:r>
          </a:p>
          <a:p>
            <a:pPr lvl="1"/>
            <a:r>
              <a:rPr lang="en-US" altLang="ja-JP" dirty="0" smtClean="0"/>
              <a:t>Developers save time </a:t>
            </a:r>
            <a:r>
              <a:rPr lang="en-US" altLang="ja-JP" dirty="0"/>
              <a:t>to </a:t>
            </a:r>
            <a:r>
              <a:rPr lang="en-US" altLang="ja-JP" dirty="0" smtClean="0"/>
              <a:t>learn appropriate APIs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9" name="雲 18"/>
          <p:cNvSpPr/>
          <p:nvPr/>
        </p:nvSpPr>
        <p:spPr>
          <a:xfrm>
            <a:off x="395536" y="3789040"/>
            <a:ext cx="4104456" cy="295232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220072" y="3898791"/>
            <a:ext cx="3672408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latin typeface="Consolas" pitchFamily="49" charset="0"/>
                <a:cs typeface="Consolas" pitchFamily="49" charset="0"/>
              </a:rPr>
              <a:t>public class DAO {</a:t>
            </a:r>
          </a:p>
          <a:p>
            <a:r>
              <a:rPr lang="en-US" altLang="ja-JP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Connection conn;</a:t>
            </a:r>
          </a:p>
          <a:p>
            <a:endParaRPr lang="en-US" altLang="ja-JP" sz="1600" dirty="0" smtClean="0">
              <a:latin typeface="Consolas" pitchFamily="49" charset="0"/>
              <a:cs typeface="Consolas" pitchFamily="49" charset="0"/>
            </a:endParaRPr>
          </a:p>
          <a:p>
            <a:r>
              <a:rPr kumimoji="1" lang="en-US" altLang="ja-JP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kumimoji="1" lang="en-US" altLang="ja-JP" sz="1600" dirty="0" smtClean="0">
                <a:latin typeface="Consolas" pitchFamily="49" charset="0"/>
                <a:cs typeface="Consolas" pitchFamily="49" charset="0"/>
              </a:rPr>
              <a:t> public </a:t>
            </a:r>
            <a:r>
              <a:rPr kumimoji="1" lang="en-US" altLang="ja-JP" sz="16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kumimoji="1" lang="en-US" altLang="ja-JP" sz="1600" dirty="0" smtClean="0">
                <a:latin typeface="Consolas" pitchFamily="49" charset="0"/>
                <a:cs typeface="Consolas" pitchFamily="49" charset="0"/>
              </a:rPr>
              <a:t> update() {</a:t>
            </a:r>
            <a:endParaRPr lang="en-US" altLang="ja-JP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  </a:t>
            </a:r>
          </a:p>
          <a:p>
            <a:endParaRPr lang="en-US" altLang="ja-JP" sz="1600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endParaRPr lang="en-US" altLang="ja-JP" sz="1600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endParaRPr lang="en-US" altLang="ja-JP" sz="1600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  <a:cs typeface="Consolas" pitchFamily="49" charset="0"/>
              </a:rPr>
              <a:t>  }</a:t>
            </a:r>
          </a:p>
          <a:p>
            <a:r>
              <a:rPr kumimoji="1" lang="en-US" altLang="ja-JP" sz="1600" dirty="0" smtClean="0">
                <a:latin typeface="Consolas" pitchFamily="49" charset="0"/>
                <a:cs typeface="Consolas" pitchFamily="49" charset="0"/>
              </a:rPr>
              <a:t>}</a:t>
            </a:r>
            <a:endParaRPr kumimoji="1" lang="ja-JP" altLang="en-US" sz="1600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467960"/>
            <a:ext cx="1391341" cy="111307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円/楕円 8"/>
          <p:cNvSpPr/>
          <p:nvPr/>
        </p:nvSpPr>
        <p:spPr>
          <a:xfrm>
            <a:off x="5924898" y="5176063"/>
            <a:ext cx="2524287" cy="73267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825575"/>
            <a:ext cx="1391341" cy="111307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4657044"/>
            <a:ext cx="1391341" cy="111307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044024"/>
            <a:ext cx="1391341" cy="111307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612" y="4249511"/>
            <a:ext cx="1391341" cy="111307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085001"/>
            <a:ext cx="1391341" cy="1113073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5352201"/>
            <a:ext cx="1391341" cy="1113073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cxnSp>
        <p:nvCxnSpPr>
          <p:cNvPr id="32" name="直線矢印コネクタ 31"/>
          <p:cNvCxnSpPr>
            <a:stCxn id="27" idx="3"/>
          </p:cNvCxnSpPr>
          <p:nvPr/>
        </p:nvCxnSpPr>
        <p:spPr>
          <a:xfrm>
            <a:off x="3443061" y="4641538"/>
            <a:ext cx="2090345" cy="62366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28" idx="3"/>
          </p:cNvCxnSpPr>
          <p:nvPr/>
        </p:nvCxnSpPr>
        <p:spPr>
          <a:xfrm flipV="1">
            <a:off x="2794989" y="5465573"/>
            <a:ext cx="2738417" cy="44316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/>
          <p:cNvSpPr txBox="1"/>
          <p:nvPr/>
        </p:nvSpPr>
        <p:spPr>
          <a:xfrm>
            <a:off x="6192670" y="4993923"/>
            <a:ext cx="2092239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6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createStatement</a:t>
            </a:r>
            <a:r>
              <a:rPr lang="en-US" altLang="ja-JP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1" lang="ja-JP" altLang="en-US" sz="16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33406" y="5465573"/>
            <a:ext cx="1867819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6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executeUpdate</a:t>
            </a:r>
            <a:r>
              <a:rPr lang="en-US" altLang="ja-JP" sz="16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1"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749345" y="5465573"/>
            <a:ext cx="970137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close()</a:t>
            </a:r>
            <a:endParaRPr kumimoji="1" lang="en-US" altLang="ja-JP" sz="1600" dirty="0" smtClean="0"/>
          </a:p>
        </p:txBody>
      </p:sp>
    </p:spTree>
    <p:extLst>
      <p:ext uri="{BB962C8B-B14F-4D97-AF65-F5344CB8AC3E}">
        <p14:creationId xmlns:p14="http://schemas.microsoft.com/office/powerpoint/2010/main" val="198607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Screenshots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7644760" cy="48245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" name="角丸四角形吹き出し 5"/>
          <p:cNvSpPr/>
          <p:nvPr/>
        </p:nvSpPr>
        <p:spPr>
          <a:xfrm>
            <a:off x="4235661" y="3645024"/>
            <a:ext cx="4896544" cy="792088"/>
          </a:xfrm>
          <a:prstGeom prst="wedgeRoundRectCallout">
            <a:avLst>
              <a:gd name="adj1" fmla="val -65273"/>
              <a:gd name="adj2" fmla="val 40499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D</a:t>
            </a:r>
            <a:r>
              <a:rPr lang="en-US" altLang="ja-JP" sz="2400" dirty="0" smtClean="0"/>
              <a:t>eveloper writes method name.</a:t>
            </a:r>
            <a:endParaRPr kumimoji="1" lang="ja-JP" altLang="en-US" sz="2400" dirty="0"/>
          </a:p>
        </p:txBody>
      </p:sp>
      <p:sp>
        <p:nvSpPr>
          <p:cNvPr id="8" name="角丸四角形 7"/>
          <p:cNvSpPr/>
          <p:nvPr/>
        </p:nvSpPr>
        <p:spPr>
          <a:xfrm>
            <a:off x="2771800" y="5373216"/>
            <a:ext cx="561662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A list of method body templates is shown by calling code completion.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790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Screenshots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784" y="1427878"/>
            <a:ext cx="5480600" cy="524148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6" name="角丸四角形吹き出し 5"/>
          <p:cNvSpPr/>
          <p:nvPr/>
        </p:nvSpPr>
        <p:spPr>
          <a:xfrm>
            <a:off x="4644008" y="1196751"/>
            <a:ext cx="4392488" cy="1164483"/>
          </a:xfrm>
          <a:prstGeom prst="wedgeRoundRectCallout">
            <a:avLst>
              <a:gd name="adj1" fmla="val 682"/>
              <a:gd name="adj2" fmla="val 102015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D</a:t>
            </a:r>
            <a:r>
              <a:rPr lang="en-US" altLang="ja-JP" sz="2400" dirty="0" smtClean="0"/>
              <a:t>eveloper selects templates on popup by typing cursor key.</a:t>
            </a:r>
            <a:endParaRPr kumimoji="1" lang="ja-JP" altLang="en-US" sz="2400" dirty="0"/>
          </a:p>
        </p:txBody>
      </p:sp>
      <p:sp>
        <p:nvSpPr>
          <p:cNvPr id="8" name="角丸四角形 7"/>
          <p:cNvSpPr/>
          <p:nvPr/>
        </p:nvSpPr>
        <p:spPr>
          <a:xfrm>
            <a:off x="179512" y="5085184"/>
            <a:ext cx="3683666" cy="14401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300" dirty="0"/>
              <a:t>T</a:t>
            </a:r>
            <a:r>
              <a:rPr lang="en-US" altLang="ja-JP" sz="2300" dirty="0" smtClean="0"/>
              <a:t>he selected template is inserted by typing enter key</a:t>
            </a:r>
            <a:endParaRPr kumimoji="1" lang="ja-JP" altLang="en-US" sz="2300" dirty="0"/>
          </a:p>
        </p:txBody>
      </p:sp>
    </p:spTree>
    <p:extLst>
      <p:ext uri="{BB962C8B-B14F-4D97-AF65-F5344CB8AC3E}">
        <p14:creationId xmlns:p14="http://schemas.microsoft.com/office/powerpoint/2010/main" val="138706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Screenshots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7644760" cy="43064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6" name="角丸四角形吹き出し 5"/>
          <p:cNvSpPr/>
          <p:nvPr/>
        </p:nvSpPr>
        <p:spPr>
          <a:xfrm>
            <a:off x="4019758" y="2924944"/>
            <a:ext cx="4896544" cy="792088"/>
          </a:xfrm>
          <a:prstGeom prst="wedgeRoundRectCallout">
            <a:avLst>
              <a:gd name="adj1" fmla="val -35016"/>
              <a:gd name="adj2" fmla="val 123792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Selected template is inserted </a:t>
            </a:r>
            <a:br>
              <a:rPr lang="en-US" altLang="ja-JP" sz="2400" dirty="0" smtClean="0"/>
            </a:br>
            <a:r>
              <a:rPr lang="en-US" altLang="ja-JP" sz="2400" dirty="0" smtClean="0"/>
              <a:t>into source code</a:t>
            </a:r>
            <a:endParaRPr kumimoji="1" lang="ja-JP" altLang="en-US" sz="2400" dirty="0"/>
          </a:p>
        </p:txBody>
      </p:sp>
      <p:sp>
        <p:nvSpPr>
          <p:cNvPr id="8" name="角丸四角形 7"/>
          <p:cNvSpPr/>
          <p:nvPr/>
        </p:nvSpPr>
        <p:spPr>
          <a:xfrm>
            <a:off x="2267744" y="5445224"/>
            <a:ext cx="5832648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/>
              <a:t>D</a:t>
            </a:r>
            <a:r>
              <a:rPr kumimoji="1" lang="en-US" altLang="ja-JP" sz="2400" dirty="0" smtClean="0"/>
              <a:t>eveloper writes the method body</a:t>
            </a:r>
          </a:p>
          <a:p>
            <a:pPr algn="ctr"/>
            <a:r>
              <a:rPr lang="en-US" altLang="ja-JP" sz="2400" dirty="0" smtClean="0"/>
              <a:t>by editing the template.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3612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implementation</a:t>
            </a:r>
            <a:r>
              <a:rPr lang="en-US" altLang="ja-JP" dirty="0"/>
              <a:t> </a:t>
            </a:r>
            <a:r>
              <a:rPr kumimoji="1" lang="en-US" altLang="ja-JP" dirty="0" smtClean="0"/>
              <a:t>of our tool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71299"/>
          </a:xfrm>
        </p:spPr>
        <p:txBody>
          <a:bodyPr/>
          <a:lstStyle/>
          <a:p>
            <a:r>
              <a:rPr lang="en-US" altLang="ja-JP" dirty="0"/>
              <a:t>The </a:t>
            </a:r>
            <a:r>
              <a:rPr lang="en-US" altLang="ja-JP" dirty="0" smtClean="0"/>
              <a:t>tool </a:t>
            </a:r>
            <a:r>
              <a:rPr lang="en-US" altLang="ja-JP" dirty="0"/>
              <a:t>consists of two </a:t>
            </a:r>
            <a:r>
              <a:rPr lang="en-US" altLang="ja-JP" dirty="0" smtClean="0"/>
              <a:t>steps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/>
              <a:t>Learning knowledge by source files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/>
              <a:t>code completion using </a:t>
            </a:r>
            <a:r>
              <a:rPr lang="en-US" altLang="ja-JP"/>
              <a:t>association </a:t>
            </a:r>
            <a:r>
              <a:rPr lang="en-US" altLang="ja-JP" smtClean="0"/>
              <a:t>rules</a:t>
            </a:r>
            <a:endParaRPr lang="en-US" altLang="ja-JP" dirty="0"/>
          </a:p>
          <a:p>
            <a:r>
              <a:rPr lang="en-US" altLang="ja-JP" dirty="0" smtClean="0"/>
              <a:t>Step 1 is performed once in advance of Step 2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5148064" y="4333168"/>
            <a:ext cx="3456384" cy="168812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539552" y="4333168"/>
            <a:ext cx="2847721" cy="14175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9174" y="3861048"/>
            <a:ext cx="965201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Step 1</a:t>
            </a:r>
            <a:endParaRPr kumimoji="1" lang="ja-JP" altLang="en-US" sz="2400" dirty="0"/>
          </a:p>
        </p:txBody>
      </p:sp>
      <p:pic>
        <p:nvPicPr>
          <p:cNvPr id="8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524979"/>
            <a:ext cx="1186220" cy="1125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ocuments"/>
          <p:cNvSpPr>
            <a:spLocks noEditPoints="1" noChangeArrowheads="1"/>
          </p:cNvSpPr>
          <p:nvPr/>
        </p:nvSpPr>
        <p:spPr bwMode="auto">
          <a:xfrm>
            <a:off x="911775" y="4445755"/>
            <a:ext cx="776486" cy="904875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円柱 9"/>
          <p:cNvSpPr/>
          <p:nvPr/>
        </p:nvSpPr>
        <p:spPr>
          <a:xfrm>
            <a:off x="3563888" y="4801688"/>
            <a:ext cx="1434290" cy="859562"/>
          </a:xfrm>
          <a:prstGeom prst="ca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Association rule DB</a:t>
            </a:r>
            <a:endParaRPr kumimoji="1" lang="ja-JP" altLang="en-US" sz="2000" dirty="0"/>
          </a:p>
        </p:txBody>
      </p:sp>
      <p:cxnSp>
        <p:nvCxnSpPr>
          <p:cNvPr id="11" name="直線矢印コネクタ 10"/>
          <p:cNvCxnSpPr/>
          <p:nvPr/>
        </p:nvCxnSpPr>
        <p:spPr>
          <a:xfrm flipH="1" flipV="1">
            <a:off x="5336862" y="5085185"/>
            <a:ext cx="1683410" cy="27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5194583" y="4365105"/>
            <a:ext cx="2041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Identifiers related</a:t>
            </a:r>
          </a:p>
          <a:p>
            <a:pPr algn="ctr"/>
            <a:r>
              <a:rPr lang="en-US" altLang="ja-JP" sz="2000" dirty="0"/>
              <a:t>to method </a:t>
            </a:r>
            <a:r>
              <a:rPr lang="en-US" altLang="ja-JP" sz="2000" dirty="0" smtClean="0"/>
              <a:t>body</a:t>
            </a:r>
            <a:endParaRPr lang="ja-JP" altLang="en-US" sz="2000" dirty="0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5408870" y="5301209"/>
            <a:ext cx="168341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610053" y="5350630"/>
            <a:ext cx="1379930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000" dirty="0" smtClean="0"/>
              <a:t>Source files</a:t>
            </a:r>
            <a:endParaRPr kumimoji="1" lang="ja-JP" altLang="en-US" sz="2000" dirty="0"/>
          </a:p>
        </p:txBody>
      </p:sp>
      <p:sp>
        <p:nvSpPr>
          <p:cNvPr id="15" name="右矢印 14"/>
          <p:cNvSpPr/>
          <p:nvPr/>
        </p:nvSpPr>
        <p:spPr>
          <a:xfrm>
            <a:off x="1991895" y="5058553"/>
            <a:ext cx="1296144" cy="31466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81051" y="4360153"/>
            <a:ext cx="15039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A</a:t>
            </a:r>
            <a:r>
              <a:rPr kumimoji="1" lang="en-US" altLang="ja-JP" sz="2000" dirty="0" smtClean="0"/>
              <a:t>ssociation </a:t>
            </a:r>
          </a:p>
          <a:p>
            <a:pPr algn="ctr"/>
            <a:r>
              <a:rPr kumimoji="1" lang="en-US" altLang="ja-JP" sz="2000" dirty="0" smtClean="0"/>
              <a:t>rule learning</a:t>
            </a:r>
            <a:endParaRPr kumimoji="1"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438561" y="5313404"/>
            <a:ext cx="15843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Templates of</a:t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method body</a:t>
            </a:r>
            <a:endParaRPr kumimoji="1"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998178" y="3861049"/>
            <a:ext cx="965201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Step 2</a:t>
            </a:r>
            <a:endParaRPr kumimoji="1" lang="ja-JP" altLang="en-US" sz="2400" dirty="0"/>
          </a:p>
        </p:txBody>
      </p:sp>
      <p:sp>
        <p:nvSpPr>
          <p:cNvPr id="21" name="角丸四角形吹き出し 20"/>
          <p:cNvSpPr/>
          <p:nvPr/>
        </p:nvSpPr>
        <p:spPr>
          <a:xfrm>
            <a:off x="395536" y="5914452"/>
            <a:ext cx="2592288" cy="612648"/>
          </a:xfrm>
          <a:prstGeom prst="wedgeRoundRectCallout">
            <a:avLst>
              <a:gd name="adj1" fmla="val 25023"/>
              <a:gd name="adj2" fmla="val -112923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/>
              <a:t>U</a:t>
            </a:r>
            <a:r>
              <a:rPr lang="en-US" altLang="ja-JP" sz="2000" dirty="0" smtClean="0"/>
              <a:t>se identifiers </a:t>
            </a:r>
            <a:r>
              <a:rPr lang="en-US" altLang="ja-JP" sz="2000" dirty="0"/>
              <a:t>related</a:t>
            </a:r>
          </a:p>
          <a:p>
            <a:pPr algn="ctr"/>
            <a:r>
              <a:rPr lang="en-US" altLang="ja-JP" sz="2000" dirty="0"/>
              <a:t>to method </a:t>
            </a:r>
            <a:r>
              <a:rPr lang="en-US" altLang="ja-JP" sz="2000" dirty="0" smtClean="0"/>
              <a:t>body</a:t>
            </a:r>
            <a:endParaRPr lang="en-US" altLang="ja-JP" sz="2000" dirty="0"/>
          </a:p>
        </p:txBody>
      </p:sp>
      <p:sp>
        <p:nvSpPr>
          <p:cNvPr id="22" name="角丸四角形吹き出し 21"/>
          <p:cNvSpPr/>
          <p:nvPr/>
        </p:nvSpPr>
        <p:spPr>
          <a:xfrm>
            <a:off x="5357568" y="6128720"/>
            <a:ext cx="3102864" cy="612648"/>
          </a:xfrm>
          <a:prstGeom prst="wedgeRoundRectCallout">
            <a:avLst>
              <a:gd name="adj1" fmla="val 6369"/>
              <a:gd name="adj2" fmla="val -94030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Templates are created from rules matched source code</a:t>
            </a:r>
            <a:endParaRPr kumimoji="1" lang="ja-JP" altLang="en-US" sz="20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52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Current Status and 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Autofit/>
          </a:bodyPr>
          <a:lstStyle/>
          <a:p>
            <a:r>
              <a:rPr lang="en-US" altLang="ja-JP" sz="3600" dirty="0" smtClean="0"/>
              <a:t>Current Status</a:t>
            </a:r>
          </a:p>
          <a:p>
            <a:pPr lvl="1"/>
            <a:r>
              <a:rPr lang="en-US" altLang="ja-JP" sz="3200" dirty="0" smtClean="0"/>
              <a:t>Created the prototype</a:t>
            </a:r>
          </a:p>
          <a:p>
            <a:r>
              <a:rPr lang="en-US" altLang="ja-JP" sz="3600" dirty="0" smtClean="0"/>
              <a:t>Future Work</a:t>
            </a:r>
          </a:p>
          <a:p>
            <a:pPr lvl="1"/>
            <a:r>
              <a:rPr lang="en-US" altLang="ja-JP" sz="3200" dirty="0" smtClean="0"/>
              <a:t>Experiment</a:t>
            </a:r>
          </a:p>
          <a:p>
            <a:pPr lvl="2"/>
            <a:r>
              <a:rPr lang="en-US" altLang="ja-JP" sz="2800" dirty="0" smtClean="0"/>
              <a:t>Compare generated templates of method body with original source code</a:t>
            </a:r>
          </a:p>
          <a:p>
            <a:pPr lvl="2"/>
            <a:r>
              <a:rPr kumimoji="1" lang="en-US" altLang="ja-JP" sz="2800" dirty="0" smtClean="0"/>
              <a:t>questionnaire abou</a:t>
            </a:r>
            <a:r>
              <a:rPr lang="en-US" altLang="ja-JP" sz="2800" dirty="0" smtClean="0"/>
              <a:t>t the tool</a:t>
            </a:r>
            <a:endParaRPr lang="en-US" altLang="ja-JP" sz="2800" dirty="0"/>
          </a:p>
          <a:p>
            <a:pPr lvl="1"/>
            <a:r>
              <a:rPr lang="en-US" altLang="ja-JP" sz="3200" dirty="0" smtClean="0"/>
              <a:t>Provide different type of data</a:t>
            </a:r>
          </a:p>
          <a:p>
            <a:pPr lvl="2"/>
            <a:r>
              <a:rPr lang="en-US" altLang="ja-JP" sz="2800" dirty="0" smtClean="0"/>
              <a:t>the appropriate order of API usage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4907-CAB9-4BC2-834C-2060DD22AEE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738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798</Words>
  <Application>Microsoft Office PowerPoint</Application>
  <PresentationFormat>画面に合わせる (4:3)</PresentationFormat>
  <Paragraphs>181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Office ​​テーマ</vt:lpstr>
      <vt:lpstr>Towards Generating Templates of Method Body Based on  Method Name and Related Identifiers</vt:lpstr>
      <vt:lpstr>Problem</vt:lpstr>
      <vt:lpstr>Our approach</vt:lpstr>
      <vt:lpstr>Screenshots</vt:lpstr>
      <vt:lpstr>Screenshots</vt:lpstr>
      <vt:lpstr>Screenshots</vt:lpstr>
      <vt:lpstr>The implementation of our tool</vt:lpstr>
      <vt:lpstr>Current Status and 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Generating Templates of Method Body Based on  Method Name and Related Identifiers</dc:title>
  <dc:creator>Windows ユーザー</dc:creator>
  <cp:lastModifiedBy>Onizuka</cp:lastModifiedBy>
  <cp:revision>117</cp:revision>
  <dcterms:created xsi:type="dcterms:W3CDTF">2013-03-09T13:55:06Z</dcterms:created>
  <dcterms:modified xsi:type="dcterms:W3CDTF">2013-03-25T02:06:44Z</dcterms:modified>
</cp:coreProperties>
</file>