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3.xml" ContentType="application/vnd.openxmlformats-officedocument.presentationml.tags+xml"/>
  <Override PartName="/ppt/notesSlides/notesSlide9.xml" ContentType="application/vnd.openxmlformats-officedocument.presentationml.notesSlide+xml"/>
  <Override PartName="/ppt/tags/tag4.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5.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notesSlides/notesSlide18.xml" ContentType="application/vnd.openxmlformats-officedocument.presentationml.notesSlide+xml"/>
  <Override PartName="/ppt/charts/chart2.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7" r:id="rId3"/>
    <p:sldId id="298" r:id="rId4"/>
    <p:sldId id="299" r:id="rId5"/>
    <p:sldId id="279" r:id="rId6"/>
    <p:sldId id="287" r:id="rId7"/>
    <p:sldId id="285" r:id="rId8"/>
    <p:sldId id="280" r:id="rId9"/>
    <p:sldId id="286" r:id="rId10"/>
    <p:sldId id="301" r:id="rId11"/>
    <p:sldId id="260" r:id="rId12"/>
    <p:sldId id="264" r:id="rId13"/>
    <p:sldId id="284" r:id="rId14"/>
    <p:sldId id="262" r:id="rId15"/>
    <p:sldId id="269" r:id="rId16"/>
    <p:sldId id="307" r:id="rId17"/>
    <p:sldId id="270" r:id="rId18"/>
    <p:sldId id="274" r:id="rId19"/>
    <p:sldId id="272" r:id="rId20"/>
    <p:sldId id="305" r:id="rId21"/>
    <p:sldId id="273" r:id="rId22"/>
    <p:sldId id="295" r:id="rId23"/>
    <p:sldId id="277" r:id="rId24"/>
    <p:sldId id="303" r:id="rId25"/>
  </p:sldIdLst>
  <p:sldSz cx="9144000" cy="6858000" type="screen4x3"/>
  <p:notesSz cx="6805613" cy="9939338"/>
  <p:defaultTex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696"/>
    <a:srgbClr val="F0F0FF"/>
    <a:srgbClr val="FFFFC8"/>
    <a:srgbClr val="C8FF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73" autoAdjust="0"/>
    <p:restoredTop sz="87634" autoAdjust="0"/>
  </p:normalViewPr>
  <p:slideViewPr>
    <p:cSldViewPr>
      <p:cViewPr varScale="1">
        <p:scale>
          <a:sx n="76" d="100"/>
          <a:sy n="76" d="100"/>
        </p:scale>
        <p:origin x="-90" y="-9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33" d="100"/>
          <a:sy n="133" d="100"/>
        </p:scale>
        <p:origin x="-792" y="-96"/>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hared\Dropbox\YandI\igaki\moriwaki\result\CLONE_HISTORY160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hared\Dropbox\YandI\igaki\moriwaki\result\CLONE_HISTORY1600.xlsx" TargetMode="Externa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Shared\Dropbox\YandI\igaki\moriwaki\result\CLONE_HISTORY1600.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887695530209466E-2"/>
          <c:y val="4.0789271277550353E-2"/>
          <c:w val="0.91604897740422908"/>
          <c:h val="0.74706068983788121"/>
        </c:manualLayout>
      </c:layout>
      <c:scatterChart>
        <c:scatterStyle val="lineMarker"/>
        <c:varyColors val="0"/>
        <c:ser>
          <c:idx val="0"/>
          <c:order val="0"/>
          <c:tx>
            <c:strRef>
              <c:f>再利用数とユニーク数!$F$1</c:f>
              <c:strCache>
                <c:ptCount val="1"/>
                <c:pt idx="0">
                  <c:v>再利用回数</c:v>
                </c:pt>
              </c:strCache>
            </c:strRef>
          </c:tx>
          <c:spPr>
            <a:ln>
              <a:solidFill>
                <a:srgbClr val="C00000"/>
              </a:solidFill>
            </a:ln>
          </c:spPr>
          <c:marker>
            <c:symbol val="square"/>
            <c:size val="5"/>
            <c:spPr>
              <a:solidFill>
                <a:srgbClr val="FF0000"/>
              </a:solidFill>
            </c:spPr>
          </c:marker>
          <c:xVal>
            <c:numRef>
              <c:f>再利用数とユニーク数!$E$2:$E$971</c:f>
              <c:numCache>
                <c:formatCode>General</c:formatCode>
                <c:ptCount val="97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96</c:v>
                </c:pt>
                <c:pt idx="96">
                  <c:v>97</c:v>
                </c:pt>
                <c:pt idx="97">
                  <c:v>98</c:v>
                </c:pt>
                <c:pt idx="98">
                  <c:v>99</c:v>
                </c:pt>
                <c:pt idx="99">
                  <c:v>100</c:v>
                </c:pt>
                <c:pt idx="100">
                  <c:v>101</c:v>
                </c:pt>
                <c:pt idx="101">
                  <c:v>102</c:v>
                </c:pt>
                <c:pt idx="102">
                  <c:v>103</c:v>
                </c:pt>
                <c:pt idx="103">
                  <c:v>104</c:v>
                </c:pt>
                <c:pt idx="104">
                  <c:v>105</c:v>
                </c:pt>
                <c:pt idx="105">
                  <c:v>106</c:v>
                </c:pt>
                <c:pt idx="106">
                  <c:v>107</c:v>
                </c:pt>
                <c:pt idx="107">
                  <c:v>108</c:v>
                </c:pt>
                <c:pt idx="108">
                  <c:v>109</c:v>
                </c:pt>
                <c:pt idx="109">
                  <c:v>110</c:v>
                </c:pt>
                <c:pt idx="110">
                  <c:v>111</c:v>
                </c:pt>
                <c:pt idx="111">
                  <c:v>112</c:v>
                </c:pt>
                <c:pt idx="112">
                  <c:v>113</c:v>
                </c:pt>
                <c:pt idx="113">
                  <c:v>114</c:v>
                </c:pt>
                <c:pt idx="114">
                  <c:v>115</c:v>
                </c:pt>
                <c:pt idx="115">
                  <c:v>116</c:v>
                </c:pt>
                <c:pt idx="116">
                  <c:v>117</c:v>
                </c:pt>
                <c:pt idx="117">
                  <c:v>118</c:v>
                </c:pt>
                <c:pt idx="118">
                  <c:v>119</c:v>
                </c:pt>
                <c:pt idx="119">
                  <c:v>120</c:v>
                </c:pt>
                <c:pt idx="120">
                  <c:v>121</c:v>
                </c:pt>
                <c:pt idx="121">
                  <c:v>122</c:v>
                </c:pt>
                <c:pt idx="122">
                  <c:v>123</c:v>
                </c:pt>
                <c:pt idx="123">
                  <c:v>124</c:v>
                </c:pt>
                <c:pt idx="124">
                  <c:v>125</c:v>
                </c:pt>
                <c:pt idx="125">
                  <c:v>126</c:v>
                </c:pt>
                <c:pt idx="126">
                  <c:v>127</c:v>
                </c:pt>
                <c:pt idx="127">
                  <c:v>128</c:v>
                </c:pt>
                <c:pt idx="128">
                  <c:v>129</c:v>
                </c:pt>
                <c:pt idx="129">
                  <c:v>130</c:v>
                </c:pt>
                <c:pt idx="130">
                  <c:v>131</c:v>
                </c:pt>
                <c:pt idx="131">
                  <c:v>132</c:v>
                </c:pt>
                <c:pt idx="132">
                  <c:v>133</c:v>
                </c:pt>
                <c:pt idx="133">
                  <c:v>134</c:v>
                </c:pt>
                <c:pt idx="134">
                  <c:v>135</c:v>
                </c:pt>
                <c:pt idx="135">
                  <c:v>136</c:v>
                </c:pt>
                <c:pt idx="136">
                  <c:v>137</c:v>
                </c:pt>
                <c:pt idx="137">
                  <c:v>138</c:v>
                </c:pt>
                <c:pt idx="138">
                  <c:v>139</c:v>
                </c:pt>
                <c:pt idx="139">
                  <c:v>140</c:v>
                </c:pt>
                <c:pt idx="140">
                  <c:v>141</c:v>
                </c:pt>
                <c:pt idx="141">
                  <c:v>142</c:v>
                </c:pt>
                <c:pt idx="142">
                  <c:v>143</c:v>
                </c:pt>
                <c:pt idx="143">
                  <c:v>144</c:v>
                </c:pt>
                <c:pt idx="144">
                  <c:v>145</c:v>
                </c:pt>
                <c:pt idx="145">
                  <c:v>146</c:v>
                </c:pt>
                <c:pt idx="146">
                  <c:v>147</c:v>
                </c:pt>
                <c:pt idx="147">
                  <c:v>148</c:v>
                </c:pt>
                <c:pt idx="148">
                  <c:v>149</c:v>
                </c:pt>
                <c:pt idx="149">
                  <c:v>150</c:v>
                </c:pt>
                <c:pt idx="150">
                  <c:v>151</c:v>
                </c:pt>
                <c:pt idx="151">
                  <c:v>152</c:v>
                </c:pt>
                <c:pt idx="152">
                  <c:v>153</c:v>
                </c:pt>
                <c:pt idx="153">
                  <c:v>154</c:v>
                </c:pt>
                <c:pt idx="154">
                  <c:v>155</c:v>
                </c:pt>
                <c:pt idx="155">
                  <c:v>156</c:v>
                </c:pt>
              </c:numCache>
            </c:numRef>
          </c:xVal>
          <c:yVal>
            <c:numRef>
              <c:f>再利用数とユニーク数!$F$2:$F$971</c:f>
              <c:numCache>
                <c:formatCode>General</c:formatCode>
                <c:ptCount val="970"/>
                <c:pt idx="0">
                  <c:v>18</c:v>
                </c:pt>
                <c:pt idx="1">
                  <c:v>14</c:v>
                </c:pt>
                <c:pt idx="2">
                  <c:v>10</c:v>
                </c:pt>
                <c:pt idx="3">
                  <c:v>10</c:v>
                </c:pt>
                <c:pt idx="4">
                  <c:v>8</c:v>
                </c:pt>
                <c:pt idx="5">
                  <c:v>8</c:v>
                </c:pt>
                <c:pt idx="6">
                  <c:v>7</c:v>
                </c:pt>
                <c:pt idx="7">
                  <c:v>7</c:v>
                </c:pt>
                <c:pt idx="8">
                  <c:v>7</c:v>
                </c:pt>
                <c:pt idx="9">
                  <c:v>7</c:v>
                </c:pt>
                <c:pt idx="10">
                  <c:v>7</c:v>
                </c:pt>
                <c:pt idx="11">
                  <c:v>6</c:v>
                </c:pt>
                <c:pt idx="12">
                  <c:v>6</c:v>
                </c:pt>
                <c:pt idx="13">
                  <c:v>5</c:v>
                </c:pt>
                <c:pt idx="14">
                  <c:v>5</c:v>
                </c:pt>
                <c:pt idx="15">
                  <c:v>5</c:v>
                </c:pt>
                <c:pt idx="16">
                  <c:v>5</c:v>
                </c:pt>
                <c:pt idx="17">
                  <c:v>5</c:v>
                </c:pt>
                <c:pt idx="18">
                  <c:v>4</c:v>
                </c:pt>
                <c:pt idx="19">
                  <c:v>4</c:v>
                </c:pt>
                <c:pt idx="20">
                  <c:v>4</c:v>
                </c:pt>
                <c:pt idx="21">
                  <c:v>4</c:v>
                </c:pt>
                <c:pt idx="22">
                  <c:v>4</c:v>
                </c:pt>
                <c:pt idx="23">
                  <c:v>4</c:v>
                </c:pt>
                <c:pt idx="24">
                  <c:v>4</c:v>
                </c:pt>
                <c:pt idx="25">
                  <c:v>4</c:v>
                </c:pt>
                <c:pt idx="26">
                  <c:v>4</c:v>
                </c:pt>
                <c:pt idx="27">
                  <c:v>4</c:v>
                </c:pt>
                <c:pt idx="28">
                  <c:v>4</c:v>
                </c:pt>
                <c:pt idx="29">
                  <c:v>4</c:v>
                </c:pt>
                <c:pt idx="30">
                  <c:v>4</c:v>
                </c:pt>
                <c:pt idx="31">
                  <c:v>4</c:v>
                </c:pt>
                <c:pt idx="32">
                  <c:v>3</c:v>
                </c:pt>
                <c:pt idx="33">
                  <c:v>3</c:v>
                </c:pt>
                <c:pt idx="34">
                  <c:v>3</c:v>
                </c:pt>
                <c:pt idx="35">
                  <c:v>3</c:v>
                </c:pt>
                <c:pt idx="36">
                  <c:v>3</c:v>
                </c:pt>
                <c:pt idx="37">
                  <c:v>3</c:v>
                </c:pt>
                <c:pt idx="38">
                  <c:v>3</c:v>
                </c:pt>
                <c:pt idx="39">
                  <c:v>3</c:v>
                </c:pt>
                <c:pt idx="40">
                  <c:v>3</c:v>
                </c:pt>
                <c:pt idx="41">
                  <c:v>3</c:v>
                </c:pt>
                <c:pt idx="42">
                  <c:v>3</c:v>
                </c:pt>
                <c:pt idx="43">
                  <c:v>3</c:v>
                </c:pt>
                <c:pt idx="44">
                  <c:v>3</c:v>
                </c:pt>
                <c:pt idx="45">
                  <c:v>3</c:v>
                </c:pt>
                <c:pt idx="46">
                  <c:v>3</c:v>
                </c:pt>
                <c:pt idx="47">
                  <c:v>3</c:v>
                </c:pt>
                <c:pt idx="48">
                  <c:v>3</c:v>
                </c:pt>
                <c:pt idx="49">
                  <c:v>3</c:v>
                </c:pt>
                <c:pt idx="50">
                  <c:v>3</c:v>
                </c:pt>
                <c:pt idx="51">
                  <c:v>3</c:v>
                </c:pt>
                <c:pt idx="52">
                  <c:v>3</c:v>
                </c:pt>
                <c:pt idx="53">
                  <c:v>3</c:v>
                </c:pt>
                <c:pt idx="54">
                  <c:v>3</c:v>
                </c:pt>
                <c:pt idx="55">
                  <c:v>3</c:v>
                </c:pt>
                <c:pt idx="56">
                  <c:v>3</c:v>
                </c:pt>
                <c:pt idx="57">
                  <c:v>2</c:v>
                </c:pt>
                <c:pt idx="58">
                  <c:v>2</c:v>
                </c:pt>
                <c:pt idx="59">
                  <c:v>2</c:v>
                </c:pt>
                <c:pt idx="60">
                  <c:v>2</c:v>
                </c:pt>
                <c:pt idx="61">
                  <c:v>2</c:v>
                </c:pt>
                <c:pt idx="62">
                  <c:v>2</c:v>
                </c:pt>
                <c:pt idx="63">
                  <c:v>2</c:v>
                </c:pt>
                <c:pt idx="64">
                  <c:v>2</c:v>
                </c:pt>
                <c:pt idx="65">
                  <c:v>2</c:v>
                </c:pt>
                <c:pt idx="66">
                  <c:v>2</c:v>
                </c:pt>
                <c:pt idx="67">
                  <c:v>2</c:v>
                </c:pt>
                <c:pt idx="68">
                  <c:v>2</c:v>
                </c:pt>
                <c:pt idx="69">
                  <c:v>2</c:v>
                </c:pt>
                <c:pt idx="70">
                  <c:v>2</c:v>
                </c:pt>
                <c:pt idx="71">
                  <c:v>2</c:v>
                </c:pt>
                <c:pt idx="72">
                  <c:v>2</c:v>
                </c:pt>
                <c:pt idx="73">
                  <c:v>2</c:v>
                </c:pt>
                <c:pt idx="74">
                  <c:v>2</c:v>
                </c:pt>
                <c:pt idx="75">
                  <c:v>2</c:v>
                </c:pt>
                <c:pt idx="76">
                  <c:v>2</c:v>
                </c:pt>
                <c:pt idx="77">
                  <c:v>2</c:v>
                </c:pt>
                <c:pt idx="78">
                  <c:v>2</c:v>
                </c:pt>
                <c:pt idx="79">
                  <c:v>2</c:v>
                </c:pt>
                <c:pt idx="80">
                  <c:v>2</c:v>
                </c:pt>
                <c:pt idx="81">
                  <c:v>2</c:v>
                </c:pt>
                <c:pt idx="82">
                  <c:v>2</c:v>
                </c:pt>
                <c:pt idx="83">
                  <c:v>2</c:v>
                </c:pt>
                <c:pt idx="84">
                  <c:v>2</c:v>
                </c:pt>
                <c:pt idx="85">
                  <c:v>2</c:v>
                </c:pt>
                <c:pt idx="86">
                  <c:v>2</c:v>
                </c:pt>
                <c:pt idx="87">
                  <c:v>2</c:v>
                </c:pt>
                <c:pt idx="88">
                  <c:v>2</c:v>
                </c:pt>
                <c:pt idx="89">
                  <c:v>2</c:v>
                </c:pt>
                <c:pt idx="90">
                  <c:v>2</c:v>
                </c:pt>
                <c:pt idx="91">
                  <c:v>2</c:v>
                </c:pt>
                <c:pt idx="92">
                  <c:v>2</c:v>
                </c:pt>
                <c:pt idx="93">
                  <c:v>2</c:v>
                </c:pt>
                <c:pt idx="94">
                  <c:v>2</c:v>
                </c:pt>
                <c:pt idx="95">
                  <c:v>2</c:v>
                </c:pt>
                <c:pt idx="96">
                  <c:v>2</c:v>
                </c:pt>
                <c:pt idx="97">
                  <c:v>2</c:v>
                </c:pt>
                <c:pt idx="98">
                  <c:v>2</c:v>
                </c:pt>
                <c:pt idx="99">
                  <c:v>2</c:v>
                </c:pt>
                <c:pt idx="100">
                  <c:v>2</c:v>
                </c:pt>
                <c:pt idx="101">
                  <c:v>2</c:v>
                </c:pt>
                <c:pt idx="102">
                  <c:v>2</c:v>
                </c:pt>
                <c:pt idx="103">
                  <c:v>2</c:v>
                </c:pt>
                <c:pt idx="104">
                  <c:v>2</c:v>
                </c:pt>
                <c:pt idx="105">
                  <c:v>2</c:v>
                </c:pt>
                <c:pt idx="106">
                  <c:v>2</c:v>
                </c:pt>
                <c:pt idx="107">
                  <c:v>2</c:v>
                </c:pt>
                <c:pt idx="108">
                  <c:v>2</c:v>
                </c:pt>
                <c:pt idx="109">
                  <c:v>2</c:v>
                </c:pt>
                <c:pt idx="110">
                  <c:v>2</c:v>
                </c:pt>
                <c:pt idx="111">
                  <c:v>2</c:v>
                </c:pt>
                <c:pt idx="112">
                  <c:v>2</c:v>
                </c:pt>
                <c:pt idx="113">
                  <c:v>2</c:v>
                </c:pt>
                <c:pt idx="114">
                  <c:v>2</c:v>
                </c:pt>
                <c:pt idx="115">
                  <c:v>2</c:v>
                </c:pt>
                <c:pt idx="116">
                  <c:v>2</c:v>
                </c:pt>
                <c:pt idx="117">
                  <c:v>2</c:v>
                </c:pt>
                <c:pt idx="118">
                  <c:v>2</c:v>
                </c:pt>
                <c:pt idx="119">
                  <c:v>2</c:v>
                </c:pt>
                <c:pt idx="120">
                  <c:v>2</c:v>
                </c:pt>
                <c:pt idx="121">
                  <c:v>2</c:v>
                </c:pt>
                <c:pt idx="122">
                  <c:v>2</c:v>
                </c:pt>
                <c:pt idx="123">
                  <c:v>2</c:v>
                </c:pt>
                <c:pt idx="124">
                  <c:v>2</c:v>
                </c:pt>
                <c:pt idx="125">
                  <c:v>2</c:v>
                </c:pt>
                <c:pt idx="126">
                  <c:v>2</c:v>
                </c:pt>
                <c:pt idx="127">
                  <c:v>2</c:v>
                </c:pt>
                <c:pt idx="128">
                  <c:v>2</c:v>
                </c:pt>
                <c:pt idx="129">
                  <c:v>2</c:v>
                </c:pt>
                <c:pt idx="130">
                  <c:v>2</c:v>
                </c:pt>
                <c:pt idx="131">
                  <c:v>2</c:v>
                </c:pt>
                <c:pt idx="132">
                  <c:v>2</c:v>
                </c:pt>
                <c:pt idx="133">
                  <c:v>2</c:v>
                </c:pt>
                <c:pt idx="134">
                  <c:v>2</c:v>
                </c:pt>
                <c:pt idx="135">
                  <c:v>2</c:v>
                </c:pt>
                <c:pt idx="136">
                  <c:v>2</c:v>
                </c:pt>
                <c:pt idx="137">
                  <c:v>2</c:v>
                </c:pt>
                <c:pt idx="138">
                  <c:v>2</c:v>
                </c:pt>
                <c:pt idx="139">
                  <c:v>2</c:v>
                </c:pt>
                <c:pt idx="140">
                  <c:v>2</c:v>
                </c:pt>
                <c:pt idx="141">
                  <c:v>2</c:v>
                </c:pt>
                <c:pt idx="142">
                  <c:v>2</c:v>
                </c:pt>
                <c:pt idx="143">
                  <c:v>2</c:v>
                </c:pt>
                <c:pt idx="144">
                  <c:v>2</c:v>
                </c:pt>
                <c:pt idx="145">
                  <c:v>2</c:v>
                </c:pt>
                <c:pt idx="146">
                  <c:v>2</c:v>
                </c:pt>
                <c:pt idx="147">
                  <c:v>2</c:v>
                </c:pt>
                <c:pt idx="148">
                  <c:v>2</c:v>
                </c:pt>
                <c:pt idx="149">
                  <c:v>2</c:v>
                </c:pt>
                <c:pt idx="150">
                  <c:v>2</c:v>
                </c:pt>
                <c:pt idx="151">
                  <c:v>2</c:v>
                </c:pt>
                <c:pt idx="152">
                  <c:v>2</c:v>
                </c:pt>
                <c:pt idx="153">
                  <c:v>2</c:v>
                </c:pt>
                <c:pt idx="154">
                  <c:v>2</c:v>
                </c:pt>
                <c:pt idx="155">
                  <c:v>2</c:v>
                </c:pt>
              </c:numCache>
            </c:numRef>
          </c:yVal>
          <c:smooth val="0"/>
        </c:ser>
        <c:ser>
          <c:idx val="1"/>
          <c:order val="1"/>
          <c:tx>
            <c:strRef>
              <c:f>再利用数とユニーク数!$G$1</c:f>
              <c:strCache>
                <c:ptCount val="1"/>
                <c:pt idx="0">
                  <c:v>ユニークな利用者数</c:v>
                </c:pt>
              </c:strCache>
            </c:strRef>
          </c:tx>
          <c:marker>
            <c:symbol val="circle"/>
            <c:size val="5"/>
            <c:spPr>
              <a:solidFill>
                <a:srgbClr val="00B0F0"/>
              </a:solidFill>
            </c:spPr>
          </c:marker>
          <c:xVal>
            <c:numRef>
              <c:f>再利用数とユニーク数!$E$2:$E$971</c:f>
              <c:numCache>
                <c:formatCode>General</c:formatCode>
                <c:ptCount val="97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pt idx="90">
                  <c:v>91</c:v>
                </c:pt>
                <c:pt idx="91">
                  <c:v>92</c:v>
                </c:pt>
                <c:pt idx="92">
                  <c:v>93</c:v>
                </c:pt>
                <c:pt idx="93">
                  <c:v>94</c:v>
                </c:pt>
                <c:pt idx="94">
                  <c:v>95</c:v>
                </c:pt>
                <c:pt idx="95">
                  <c:v>96</c:v>
                </c:pt>
                <c:pt idx="96">
                  <c:v>97</c:v>
                </c:pt>
                <c:pt idx="97">
                  <c:v>98</c:v>
                </c:pt>
                <c:pt idx="98">
                  <c:v>99</c:v>
                </c:pt>
                <c:pt idx="99">
                  <c:v>100</c:v>
                </c:pt>
                <c:pt idx="100">
                  <c:v>101</c:v>
                </c:pt>
                <c:pt idx="101">
                  <c:v>102</c:v>
                </c:pt>
                <c:pt idx="102">
                  <c:v>103</c:v>
                </c:pt>
                <c:pt idx="103">
                  <c:v>104</c:v>
                </c:pt>
                <c:pt idx="104">
                  <c:v>105</c:v>
                </c:pt>
                <c:pt idx="105">
                  <c:v>106</c:v>
                </c:pt>
                <c:pt idx="106">
                  <c:v>107</c:v>
                </c:pt>
                <c:pt idx="107">
                  <c:v>108</c:v>
                </c:pt>
                <c:pt idx="108">
                  <c:v>109</c:v>
                </c:pt>
                <c:pt idx="109">
                  <c:v>110</c:v>
                </c:pt>
                <c:pt idx="110">
                  <c:v>111</c:v>
                </c:pt>
                <c:pt idx="111">
                  <c:v>112</c:v>
                </c:pt>
                <c:pt idx="112">
                  <c:v>113</c:v>
                </c:pt>
                <c:pt idx="113">
                  <c:v>114</c:v>
                </c:pt>
                <c:pt idx="114">
                  <c:v>115</c:v>
                </c:pt>
                <c:pt idx="115">
                  <c:v>116</c:v>
                </c:pt>
                <c:pt idx="116">
                  <c:v>117</c:v>
                </c:pt>
                <c:pt idx="117">
                  <c:v>118</c:v>
                </c:pt>
                <c:pt idx="118">
                  <c:v>119</c:v>
                </c:pt>
                <c:pt idx="119">
                  <c:v>120</c:v>
                </c:pt>
                <c:pt idx="120">
                  <c:v>121</c:v>
                </c:pt>
                <c:pt idx="121">
                  <c:v>122</c:v>
                </c:pt>
                <c:pt idx="122">
                  <c:v>123</c:v>
                </c:pt>
                <c:pt idx="123">
                  <c:v>124</c:v>
                </c:pt>
                <c:pt idx="124">
                  <c:v>125</c:v>
                </c:pt>
                <c:pt idx="125">
                  <c:v>126</c:v>
                </c:pt>
                <c:pt idx="126">
                  <c:v>127</c:v>
                </c:pt>
                <c:pt idx="127">
                  <c:v>128</c:v>
                </c:pt>
                <c:pt idx="128">
                  <c:v>129</c:v>
                </c:pt>
                <c:pt idx="129">
                  <c:v>130</c:v>
                </c:pt>
                <c:pt idx="130">
                  <c:v>131</c:v>
                </c:pt>
                <c:pt idx="131">
                  <c:v>132</c:v>
                </c:pt>
                <c:pt idx="132">
                  <c:v>133</c:v>
                </c:pt>
                <c:pt idx="133">
                  <c:v>134</c:v>
                </c:pt>
                <c:pt idx="134">
                  <c:v>135</c:v>
                </c:pt>
                <c:pt idx="135">
                  <c:v>136</c:v>
                </c:pt>
                <c:pt idx="136">
                  <c:v>137</c:v>
                </c:pt>
                <c:pt idx="137">
                  <c:v>138</c:v>
                </c:pt>
                <c:pt idx="138">
                  <c:v>139</c:v>
                </c:pt>
                <c:pt idx="139">
                  <c:v>140</c:v>
                </c:pt>
                <c:pt idx="140">
                  <c:v>141</c:v>
                </c:pt>
                <c:pt idx="141">
                  <c:v>142</c:v>
                </c:pt>
                <c:pt idx="142">
                  <c:v>143</c:v>
                </c:pt>
                <c:pt idx="143">
                  <c:v>144</c:v>
                </c:pt>
                <c:pt idx="144">
                  <c:v>145</c:v>
                </c:pt>
                <c:pt idx="145">
                  <c:v>146</c:v>
                </c:pt>
                <c:pt idx="146">
                  <c:v>147</c:v>
                </c:pt>
                <c:pt idx="147">
                  <c:v>148</c:v>
                </c:pt>
                <c:pt idx="148">
                  <c:v>149</c:v>
                </c:pt>
                <c:pt idx="149">
                  <c:v>150</c:v>
                </c:pt>
                <c:pt idx="150">
                  <c:v>151</c:v>
                </c:pt>
                <c:pt idx="151">
                  <c:v>152</c:v>
                </c:pt>
                <c:pt idx="152">
                  <c:v>153</c:v>
                </c:pt>
                <c:pt idx="153">
                  <c:v>154</c:v>
                </c:pt>
                <c:pt idx="154">
                  <c:v>155</c:v>
                </c:pt>
                <c:pt idx="155">
                  <c:v>156</c:v>
                </c:pt>
              </c:numCache>
            </c:numRef>
          </c:xVal>
          <c:yVal>
            <c:numRef>
              <c:f>再利用数とユニーク数!$G$2:$G$971</c:f>
              <c:numCache>
                <c:formatCode>General</c:formatCode>
                <c:ptCount val="970"/>
                <c:pt idx="0">
                  <c:v>3</c:v>
                </c:pt>
                <c:pt idx="1">
                  <c:v>1</c:v>
                </c:pt>
                <c:pt idx="2">
                  <c:v>1</c:v>
                </c:pt>
                <c:pt idx="3">
                  <c:v>1</c:v>
                </c:pt>
                <c:pt idx="4">
                  <c:v>2</c:v>
                </c:pt>
                <c:pt idx="5">
                  <c:v>2</c:v>
                </c:pt>
                <c:pt idx="6">
                  <c:v>2</c:v>
                </c:pt>
                <c:pt idx="7">
                  <c:v>1</c:v>
                </c:pt>
                <c:pt idx="8">
                  <c:v>1</c:v>
                </c:pt>
                <c:pt idx="9">
                  <c:v>2</c:v>
                </c:pt>
                <c:pt idx="10">
                  <c:v>2</c:v>
                </c:pt>
                <c:pt idx="11">
                  <c:v>1</c:v>
                </c:pt>
                <c:pt idx="12">
                  <c:v>2</c:v>
                </c:pt>
                <c:pt idx="13">
                  <c:v>2</c:v>
                </c:pt>
                <c:pt idx="14">
                  <c:v>3</c:v>
                </c:pt>
                <c:pt idx="15">
                  <c:v>2</c:v>
                </c:pt>
                <c:pt idx="16">
                  <c:v>3</c:v>
                </c:pt>
                <c:pt idx="17">
                  <c:v>1</c:v>
                </c:pt>
                <c:pt idx="18">
                  <c:v>1</c:v>
                </c:pt>
                <c:pt idx="19">
                  <c:v>1</c:v>
                </c:pt>
                <c:pt idx="20">
                  <c:v>1</c:v>
                </c:pt>
                <c:pt idx="21">
                  <c:v>1</c:v>
                </c:pt>
                <c:pt idx="22">
                  <c:v>2</c:v>
                </c:pt>
                <c:pt idx="23">
                  <c:v>1</c:v>
                </c:pt>
                <c:pt idx="24">
                  <c:v>1</c:v>
                </c:pt>
                <c:pt idx="25">
                  <c:v>3</c:v>
                </c:pt>
                <c:pt idx="26">
                  <c:v>2</c:v>
                </c:pt>
                <c:pt idx="27">
                  <c:v>1</c:v>
                </c:pt>
                <c:pt idx="28">
                  <c:v>2</c:v>
                </c:pt>
                <c:pt idx="29">
                  <c:v>2</c:v>
                </c:pt>
                <c:pt idx="30">
                  <c:v>1</c:v>
                </c:pt>
                <c:pt idx="31">
                  <c:v>2</c:v>
                </c:pt>
                <c:pt idx="32">
                  <c:v>2</c:v>
                </c:pt>
                <c:pt idx="33">
                  <c:v>2</c:v>
                </c:pt>
                <c:pt idx="34">
                  <c:v>1</c:v>
                </c:pt>
                <c:pt idx="35">
                  <c:v>2</c:v>
                </c:pt>
                <c:pt idx="36">
                  <c:v>1</c:v>
                </c:pt>
                <c:pt idx="37">
                  <c:v>1</c:v>
                </c:pt>
                <c:pt idx="38">
                  <c:v>1</c:v>
                </c:pt>
                <c:pt idx="39">
                  <c:v>1</c:v>
                </c:pt>
                <c:pt idx="40">
                  <c:v>2</c:v>
                </c:pt>
                <c:pt idx="41">
                  <c:v>2</c:v>
                </c:pt>
                <c:pt idx="42">
                  <c:v>1</c:v>
                </c:pt>
                <c:pt idx="43">
                  <c:v>1</c:v>
                </c:pt>
                <c:pt idx="44">
                  <c:v>1</c:v>
                </c:pt>
                <c:pt idx="45">
                  <c:v>2</c:v>
                </c:pt>
                <c:pt idx="46">
                  <c:v>2</c:v>
                </c:pt>
                <c:pt idx="47">
                  <c:v>2</c:v>
                </c:pt>
                <c:pt idx="48">
                  <c:v>2</c:v>
                </c:pt>
                <c:pt idx="49">
                  <c:v>2</c:v>
                </c:pt>
                <c:pt idx="50">
                  <c:v>1</c:v>
                </c:pt>
                <c:pt idx="51">
                  <c:v>1</c:v>
                </c:pt>
                <c:pt idx="52">
                  <c:v>1</c:v>
                </c:pt>
                <c:pt idx="53">
                  <c:v>2</c:v>
                </c:pt>
                <c:pt idx="54">
                  <c:v>1</c:v>
                </c:pt>
                <c:pt idx="55">
                  <c:v>1</c:v>
                </c:pt>
                <c:pt idx="56">
                  <c:v>1</c:v>
                </c:pt>
                <c:pt idx="58">
                  <c:v>1</c:v>
                </c:pt>
                <c:pt idx="59">
                  <c:v>1</c:v>
                </c:pt>
                <c:pt idx="60">
                  <c:v>2</c:v>
                </c:pt>
                <c:pt idx="61">
                  <c:v>2</c:v>
                </c:pt>
                <c:pt idx="62">
                  <c:v>2</c:v>
                </c:pt>
                <c:pt idx="63">
                  <c:v>1</c:v>
                </c:pt>
                <c:pt idx="64">
                  <c:v>1</c:v>
                </c:pt>
                <c:pt idx="65">
                  <c:v>1</c:v>
                </c:pt>
                <c:pt idx="66">
                  <c:v>1</c:v>
                </c:pt>
                <c:pt idx="67">
                  <c:v>1</c:v>
                </c:pt>
                <c:pt idx="68">
                  <c:v>1</c:v>
                </c:pt>
                <c:pt idx="69">
                  <c:v>1</c:v>
                </c:pt>
                <c:pt idx="70">
                  <c:v>1</c:v>
                </c:pt>
                <c:pt idx="71">
                  <c:v>1</c:v>
                </c:pt>
                <c:pt idx="72">
                  <c:v>1</c:v>
                </c:pt>
                <c:pt idx="73">
                  <c:v>1</c:v>
                </c:pt>
                <c:pt idx="74">
                  <c:v>2</c:v>
                </c:pt>
                <c:pt idx="75">
                  <c:v>1</c:v>
                </c:pt>
                <c:pt idx="76">
                  <c:v>1</c:v>
                </c:pt>
                <c:pt idx="77">
                  <c:v>1</c:v>
                </c:pt>
                <c:pt idx="78">
                  <c:v>1</c:v>
                </c:pt>
                <c:pt idx="79">
                  <c:v>1</c:v>
                </c:pt>
                <c:pt idx="80">
                  <c:v>1</c:v>
                </c:pt>
                <c:pt idx="81">
                  <c:v>1</c:v>
                </c:pt>
                <c:pt idx="82">
                  <c:v>1</c:v>
                </c:pt>
                <c:pt idx="83">
                  <c:v>1</c:v>
                </c:pt>
                <c:pt idx="84">
                  <c:v>1</c:v>
                </c:pt>
                <c:pt idx="85">
                  <c:v>1</c:v>
                </c:pt>
                <c:pt idx="86">
                  <c:v>2</c:v>
                </c:pt>
                <c:pt idx="87">
                  <c:v>1</c:v>
                </c:pt>
                <c:pt idx="88">
                  <c:v>1</c:v>
                </c:pt>
                <c:pt idx="89">
                  <c:v>1</c:v>
                </c:pt>
                <c:pt idx="90">
                  <c:v>2</c:v>
                </c:pt>
                <c:pt idx="91">
                  <c:v>1</c:v>
                </c:pt>
                <c:pt idx="92">
                  <c:v>1</c:v>
                </c:pt>
                <c:pt idx="93">
                  <c:v>1</c:v>
                </c:pt>
                <c:pt idx="94">
                  <c:v>1</c:v>
                </c:pt>
                <c:pt idx="95">
                  <c:v>1</c:v>
                </c:pt>
                <c:pt idx="96">
                  <c:v>1</c:v>
                </c:pt>
                <c:pt idx="97">
                  <c:v>1</c:v>
                </c:pt>
                <c:pt idx="98">
                  <c:v>1</c:v>
                </c:pt>
                <c:pt idx="99">
                  <c:v>1</c:v>
                </c:pt>
                <c:pt idx="100">
                  <c:v>2</c:v>
                </c:pt>
                <c:pt idx="101">
                  <c:v>2</c:v>
                </c:pt>
                <c:pt idx="102">
                  <c:v>2</c:v>
                </c:pt>
                <c:pt idx="103">
                  <c:v>1</c:v>
                </c:pt>
                <c:pt idx="104">
                  <c:v>1</c:v>
                </c:pt>
                <c:pt idx="105">
                  <c:v>1</c:v>
                </c:pt>
                <c:pt idx="106">
                  <c:v>1</c:v>
                </c:pt>
                <c:pt idx="107">
                  <c:v>1</c:v>
                </c:pt>
                <c:pt idx="108">
                  <c:v>1</c:v>
                </c:pt>
                <c:pt idx="109">
                  <c:v>1</c:v>
                </c:pt>
                <c:pt idx="110">
                  <c:v>1</c:v>
                </c:pt>
                <c:pt idx="111">
                  <c:v>2</c:v>
                </c:pt>
                <c:pt idx="112">
                  <c:v>2</c:v>
                </c:pt>
                <c:pt idx="113">
                  <c:v>1</c:v>
                </c:pt>
                <c:pt idx="114">
                  <c:v>1</c:v>
                </c:pt>
                <c:pt idx="115">
                  <c:v>1</c:v>
                </c:pt>
                <c:pt idx="116">
                  <c:v>1</c:v>
                </c:pt>
                <c:pt idx="117">
                  <c:v>1</c:v>
                </c:pt>
                <c:pt idx="118">
                  <c:v>1</c:v>
                </c:pt>
                <c:pt idx="119">
                  <c:v>1</c:v>
                </c:pt>
                <c:pt idx="120">
                  <c:v>1</c:v>
                </c:pt>
                <c:pt idx="121">
                  <c:v>1</c:v>
                </c:pt>
                <c:pt idx="122">
                  <c:v>1</c:v>
                </c:pt>
                <c:pt idx="123">
                  <c:v>2</c:v>
                </c:pt>
                <c:pt idx="124">
                  <c:v>1</c:v>
                </c:pt>
                <c:pt idx="125">
                  <c:v>1</c:v>
                </c:pt>
                <c:pt idx="126">
                  <c:v>1</c:v>
                </c:pt>
                <c:pt idx="127">
                  <c:v>1</c:v>
                </c:pt>
                <c:pt idx="128">
                  <c:v>1</c:v>
                </c:pt>
                <c:pt idx="129">
                  <c:v>1</c:v>
                </c:pt>
                <c:pt idx="130">
                  <c:v>1</c:v>
                </c:pt>
                <c:pt idx="131">
                  <c:v>1</c:v>
                </c:pt>
                <c:pt idx="132">
                  <c:v>1</c:v>
                </c:pt>
                <c:pt idx="133">
                  <c:v>1</c:v>
                </c:pt>
                <c:pt idx="134">
                  <c:v>1</c:v>
                </c:pt>
                <c:pt idx="135">
                  <c:v>1</c:v>
                </c:pt>
                <c:pt idx="136">
                  <c:v>1</c:v>
                </c:pt>
                <c:pt idx="137">
                  <c:v>1</c:v>
                </c:pt>
                <c:pt idx="138">
                  <c:v>1</c:v>
                </c:pt>
                <c:pt idx="139">
                  <c:v>1</c:v>
                </c:pt>
                <c:pt idx="140">
                  <c:v>1</c:v>
                </c:pt>
                <c:pt idx="141">
                  <c:v>1</c:v>
                </c:pt>
                <c:pt idx="142">
                  <c:v>1</c:v>
                </c:pt>
                <c:pt idx="143">
                  <c:v>1</c:v>
                </c:pt>
                <c:pt idx="144">
                  <c:v>1</c:v>
                </c:pt>
                <c:pt idx="145">
                  <c:v>1</c:v>
                </c:pt>
                <c:pt idx="146">
                  <c:v>1</c:v>
                </c:pt>
                <c:pt idx="147">
                  <c:v>1</c:v>
                </c:pt>
                <c:pt idx="148">
                  <c:v>1</c:v>
                </c:pt>
                <c:pt idx="149">
                  <c:v>1</c:v>
                </c:pt>
                <c:pt idx="150">
                  <c:v>1</c:v>
                </c:pt>
                <c:pt idx="151">
                  <c:v>1</c:v>
                </c:pt>
                <c:pt idx="152">
                  <c:v>1</c:v>
                </c:pt>
                <c:pt idx="153">
                  <c:v>1</c:v>
                </c:pt>
                <c:pt idx="154">
                  <c:v>1</c:v>
                </c:pt>
                <c:pt idx="155">
                  <c:v>1</c:v>
                </c:pt>
              </c:numCache>
            </c:numRef>
          </c:yVal>
          <c:smooth val="0"/>
        </c:ser>
        <c:dLbls>
          <c:showLegendKey val="0"/>
          <c:showVal val="0"/>
          <c:showCatName val="0"/>
          <c:showSerName val="0"/>
          <c:showPercent val="0"/>
          <c:showBubbleSize val="0"/>
        </c:dLbls>
        <c:axId val="103844672"/>
        <c:axId val="103845248"/>
      </c:scatterChart>
      <c:valAx>
        <c:axId val="103844672"/>
        <c:scaling>
          <c:orientation val="minMax"/>
          <c:max val="160"/>
          <c:min val="0"/>
        </c:scaling>
        <c:delete val="0"/>
        <c:axPos val="b"/>
        <c:title>
          <c:tx>
            <c:rich>
              <a:bodyPr/>
              <a:lstStyle/>
              <a:p>
                <a:pPr>
                  <a:defRPr sz="1800"/>
                </a:pPr>
                <a:r>
                  <a:rPr lang="ja-JP" sz="1800"/>
                  <a:t>クローンセット</a:t>
                </a:r>
                <a:r>
                  <a:rPr lang="en-US" sz="1800"/>
                  <a:t>ID</a:t>
                </a:r>
                <a:endParaRPr lang="ja-JP" sz="1800"/>
              </a:p>
            </c:rich>
          </c:tx>
          <c:layout>
            <c:manualLayout>
              <c:xMode val="edge"/>
              <c:yMode val="edge"/>
              <c:x val="0.40831815609865424"/>
              <c:y val="0.88671664686829665"/>
            </c:manualLayout>
          </c:layout>
          <c:overlay val="0"/>
        </c:title>
        <c:numFmt formatCode="General" sourceLinked="1"/>
        <c:majorTickMark val="out"/>
        <c:minorTickMark val="none"/>
        <c:tickLblPos val="nextTo"/>
        <c:txPr>
          <a:bodyPr/>
          <a:lstStyle/>
          <a:p>
            <a:pPr>
              <a:defRPr sz="1800"/>
            </a:pPr>
            <a:endParaRPr lang="ja-JP"/>
          </a:p>
        </c:txPr>
        <c:crossAx val="103845248"/>
        <c:crosses val="autoZero"/>
        <c:crossBetween val="midCat"/>
      </c:valAx>
      <c:valAx>
        <c:axId val="103845248"/>
        <c:scaling>
          <c:orientation val="minMax"/>
        </c:scaling>
        <c:delete val="0"/>
        <c:axPos val="l"/>
        <c:majorGridlines>
          <c:spPr>
            <a:ln>
              <a:noFill/>
            </a:ln>
          </c:spPr>
        </c:majorGridlines>
        <c:numFmt formatCode="General" sourceLinked="1"/>
        <c:majorTickMark val="out"/>
        <c:minorTickMark val="none"/>
        <c:tickLblPos val="nextTo"/>
        <c:txPr>
          <a:bodyPr/>
          <a:lstStyle/>
          <a:p>
            <a:pPr>
              <a:defRPr sz="1800"/>
            </a:pPr>
            <a:endParaRPr lang="ja-JP"/>
          </a:p>
        </c:txPr>
        <c:crossAx val="103844672"/>
        <c:crosses val="autoZero"/>
        <c:crossBetween val="midCat"/>
      </c:valAx>
      <c:spPr>
        <a:ln>
          <a:noFill/>
        </a:ln>
      </c:spPr>
    </c:plotArea>
    <c:legend>
      <c:legendPos val="r"/>
      <c:layout>
        <c:manualLayout>
          <c:xMode val="edge"/>
          <c:yMode val="edge"/>
          <c:x val="0.62380969373962281"/>
          <c:y val="7.7143939134967893E-2"/>
          <c:w val="0.34067195590716498"/>
          <c:h val="0.32303729072838061"/>
        </c:manualLayout>
      </c:layout>
      <c:overlay val="0"/>
      <c:txPr>
        <a:bodyPr/>
        <a:lstStyle/>
        <a:p>
          <a:pPr>
            <a:defRPr sz="2000"/>
          </a:pPr>
          <a:endParaRPr lang="ja-JP"/>
        </a:p>
      </c:txPr>
    </c:legend>
    <c:plotVisOnly val="1"/>
    <c:dispBlanksAs val="gap"/>
    <c:showDLblsOverMax val="0"/>
  </c:chart>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8909193223481592E-2"/>
          <c:y val="5.1155344717824056E-2"/>
          <c:w val="0.90085159835674566"/>
          <c:h val="0.63425850286787311"/>
        </c:manualLayout>
      </c:layout>
      <c:barChart>
        <c:barDir val="col"/>
        <c:grouping val="clustered"/>
        <c:varyColors val="0"/>
        <c:ser>
          <c:idx val="0"/>
          <c:order val="0"/>
          <c:tx>
            <c:strRef>
              <c:f>'作成数と利用数&amp;コミット数(分析した分)'!$C$24</c:f>
              <c:strCache>
                <c:ptCount val="1"/>
                <c:pt idx="0">
                  <c:v>作成数</c:v>
                </c:pt>
              </c:strCache>
            </c:strRef>
          </c:tx>
          <c:spPr>
            <a:solidFill>
              <a:srgbClr val="FF0000"/>
            </a:solidFill>
          </c:spPr>
          <c:invertIfNegative val="0"/>
          <c:dLbls>
            <c:dLbl>
              <c:idx val="3"/>
              <c:delete val="1"/>
            </c:dLbl>
            <c:dLbl>
              <c:idx val="4"/>
              <c:delete val="1"/>
            </c:dLbl>
            <c:dLbl>
              <c:idx val="6"/>
              <c:delete val="1"/>
            </c:dLbl>
            <c:dLbl>
              <c:idx val="8"/>
              <c:delete val="1"/>
            </c:dLbl>
            <c:dLbl>
              <c:idx val="9"/>
              <c:delete val="1"/>
            </c:dLbl>
            <c:dLbl>
              <c:idx val="10"/>
              <c:delete val="1"/>
            </c:dLbl>
            <c:dLbl>
              <c:idx val="11"/>
              <c:delete val="1"/>
            </c:dLbl>
            <c:dLbl>
              <c:idx val="12"/>
              <c:delete val="1"/>
            </c:dLbl>
            <c:dLbl>
              <c:idx val="13"/>
              <c:delete val="1"/>
            </c:dLbl>
            <c:dLbl>
              <c:idx val="14"/>
              <c:delete val="1"/>
            </c:dLbl>
            <c:dLbl>
              <c:idx val="15"/>
              <c:delete val="1"/>
            </c:dLbl>
            <c:dLbl>
              <c:idx val="16"/>
              <c:delete val="1"/>
            </c:dLbl>
            <c:dLbl>
              <c:idx val="18"/>
              <c:delete val="1"/>
            </c:dLbl>
            <c:dLbl>
              <c:idx val="19"/>
              <c:delete val="1"/>
            </c:dLbl>
            <c:txPr>
              <a:bodyPr/>
              <a:lstStyle/>
              <a:p>
                <a:pPr>
                  <a:defRPr sz="1400"/>
                </a:pPr>
                <a:endParaRPr lang="ja-JP"/>
              </a:p>
            </c:txPr>
            <c:showLegendKey val="0"/>
            <c:showVal val="1"/>
            <c:showCatName val="0"/>
            <c:showSerName val="0"/>
            <c:showPercent val="0"/>
            <c:showBubbleSize val="0"/>
            <c:showLeaderLines val="0"/>
          </c:dLbls>
          <c:cat>
            <c:strRef>
              <c:f>'作成数と利用数&amp;コミット数(分析した分)'!$A$25:$A$44</c:f>
              <c:strCache>
                <c:ptCount val="20"/>
                <c:pt idx="0">
                  <c:v>A
764</c:v>
                </c:pt>
                <c:pt idx="1">
                  <c:v>B
370</c:v>
                </c:pt>
                <c:pt idx="2">
                  <c:v>C
76</c:v>
                </c:pt>
                <c:pt idx="3">
                  <c:v>D
74</c:v>
                </c:pt>
                <c:pt idx="4">
                  <c:v>E
68</c:v>
                </c:pt>
                <c:pt idx="5">
                  <c:v>F
66</c:v>
                </c:pt>
                <c:pt idx="6">
                  <c:v>G
43</c:v>
                </c:pt>
                <c:pt idx="7">
                  <c:v>H
33</c:v>
                </c:pt>
                <c:pt idx="8">
                  <c:v>I
15</c:v>
                </c:pt>
                <c:pt idx="9">
                  <c:v>J
10</c:v>
                </c:pt>
                <c:pt idx="10">
                  <c:v>K
10</c:v>
                </c:pt>
                <c:pt idx="11">
                  <c:v>L
9</c:v>
                </c:pt>
                <c:pt idx="12">
                  <c:v>M
9</c:v>
                </c:pt>
                <c:pt idx="13">
                  <c:v>N
8</c:v>
                </c:pt>
                <c:pt idx="14">
                  <c:v>O
7</c:v>
                </c:pt>
                <c:pt idx="15">
                  <c:v>P
6</c:v>
                </c:pt>
                <c:pt idx="16">
                  <c:v>Q
6</c:v>
                </c:pt>
                <c:pt idx="17">
                  <c:v>R
5</c:v>
                </c:pt>
                <c:pt idx="18">
                  <c:v>S
5</c:v>
                </c:pt>
                <c:pt idx="19">
                  <c:v>T
4</c:v>
                </c:pt>
              </c:strCache>
            </c:strRef>
          </c:cat>
          <c:val>
            <c:numRef>
              <c:f>'作成数と利用数&amp;コミット数(分析した分)'!$C$25:$C$44</c:f>
              <c:numCache>
                <c:formatCode>General</c:formatCode>
                <c:ptCount val="20"/>
                <c:pt idx="0">
                  <c:v>37</c:v>
                </c:pt>
                <c:pt idx="1">
                  <c:v>20</c:v>
                </c:pt>
                <c:pt idx="2">
                  <c:v>9</c:v>
                </c:pt>
                <c:pt idx="3">
                  <c:v>0</c:v>
                </c:pt>
                <c:pt idx="4">
                  <c:v>0</c:v>
                </c:pt>
                <c:pt idx="5">
                  <c:v>4</c:v>
                </c:pt>
                <c:pt idx="6">
                  <c:v>0</c:v>
                </c:pt>
                <c:pt idx="7">
                  <c:v>1</c:v>
                </c:pt>
                <c:pt idx="8">
                  <c:v>0</c:v>
                </c:pt>
                <c:pt idx="9">
                  <c:v>0</c:v>
                </c:pt>
                <c:pt idx="10">
                  <c:v>0</c:v>
                </c:pt>
                <c:pt idx="11">
                  <c:v>0</c:v>
                </c:pt>
                <c:pt idx="12">
                  <c:v>0</c:v>
                </c:pt>
                <c:pt idx="13">
                  <c:v>0</c:v>
                </c:pt>
                <c:pt idx="14">
                  <c:v>0</c:v>
                </c:pt>
                <c:pt idx="15">
                  <c:v>0</c:v>
                </c:pt>
                <c:pt idx="16">
                  <c:v>0</c:v>
                </c:pt>
                <c:pt idx="17">
                  <c:v>4</c:v>
                </c:pt>
                <c:pt idx="18">
                  <c:v>0</c:v>
                </c:pt>
                <c:pt idx="19">
                  <c:v>0</c:v>
                </c:pt>
              </c:numCache>
            </c:numRef>
          </c:val>
        </c:ser>
        <c:ser>
          <c:idx val="1"/>
          <c:order val="1"/>
          <c:tx>
            <c:strRef>
              <c:f>'作成数と利用数&amp;コミット数(分析した分)'!$D$24</c:f>
              <c:strCache>
                <c:ptCount val="1"/>
                <c:pt idx="0">
                  <c:v>再利用数</c:v>
                </c:pt>
              </c:strCache>
            </c:strRef>
          </c:tx>
          <c:spPr>
            <a:solidFill>
              <a:srgbClr val="00B050"/>
            </a:solidFill>
          </c:spPr>
          <c:invertIfNegative val="0"/>
          <c:dLbls>
            <c:dLbl>
              <c:idx val="3"/>
              <c:delete val="1"/>
            </c:dLbl>
            <c:dLbl>
              <c:idx val="6"/>
              <c:delete val="1"/>
            </c:dLbl>
            <c:dLbl>
              <c:idx val="9"/>
              <c:delete val="1"/>
            </c:dLbl>
            <c:dLbl>
              <c:idx val="10"/>
              <c:delete val="1"/>
            </c:dLbl>
            <c:dLbl>
              <c:idx val="11"/>
              <c:delete val="1"/>
            </c:dLbl>
            <c:dLbl>
              <c:idx val="12"/>
              <c:delete val="1"/>
            </c:dLbl>
            <c:dLbl>
              <c:idx val="13"/>
              <c:delete val="1"/>
            </c:dLbl>
            <c:dLbl>
              <c:idx val="14"/>
              <c:delete val="1"/>
            </c:dLbl>
            <c:dLbl>
              <c:idx val="15"/>
              <c:delete val="1"/>
            </c:dLbl>
            <c:dLbl>
              <c:idx val="16"/>
              <c:delete val="1"/>
            </c:dLbl>
            <c:dLbl>
              <c:idx val="18"/>
              <c:delete val="1"/>
            </c:dLbl>
            <c:dLbl>
              <c:idx val="19"/>
              <c:delete val="1"/>
            </c:dLbl>
            <c:dLbl>
              <c:idx val="20"/>
              <c:delete val="1"/>
            </c:dLbl>
            <c:dLbl>
              <c:idx val="21"/>
              <c:delete val="1"/>
            </c:dLbl>
            <c:dLbl>
              <c:idx val="22"/>
              <c:delete val="1"/>
            </c:dLbl>
            <c:dLbl>
              <c:idx val="23"/>
              <c:delete val="1"/>
            </c:dLbl>
            <c:dLbl>
              <c:idx val="24"/>
              <c:delete val="1"/>
            </c:dLbl>
            <c:dLbl>
              <c:idx val="25"/>
              <c:delete val="1"/>
            </c:dLbl>
            <c:txPr>
              <a:bodyPr/>
              <a:lstStyle/>
              <a:p>
                <a:pPr>
                  <a:defRPr sz="1400"/>
                </a:pPr>
                <a:endParaRPr lang="ja-JP"/>
              </a:p>
            </c:txPr>
            <c:showLegendKey val="0"/>
            <c:showVal val="1"/>
            <c:showCatName val="0"/>
            <c:showSerName val="0"/>
            <c:showPercent val="0"/>
            <c:showBubbleSize val="0"/>
            <c:showLeaderLines val="0"/>
          </c:dLbls>
          <c:cat>
            <c:strRef>
              <c:f>'作成数と利用数&amp;コミット数(分析した分)'!$A$25:$A$44</c:f>
              <c:strCache>
                <c:ptCount val="20"/>
                <c:pt idx="0">
                  <c:v>A
764</c:v>
                </c:pt>
                <c:pt idx="1">
                  <c:v>B
370</c:v>
                </c:pt>
                <c:pt idx="2">
                  <c:v>C
76</c:v>
                </c:pt>
                <c:pt idx="3">
                  <c:v>D
74</c:v>
                </c:pt>
                <c:pt idx="4">
                  <c:v>E
68</c:v>
                </c:pt>
                <c:pt idx="5">
                  <c:v>F
66</c:v>
                </c:pt>
                <c:pt idx="6">
                  <c:v>G
43</c:v>
                </c:pt>
                <c:pt idx="7">
                  <c:v>H
33</c:v>
                </c:pt>
                <c:pt idx="8">
                  <c:v>I
15</c:v>
                </c:pt>
                <c:pt idx="9">
                  <c:v>J
10</c:v>
                </c:pt>
                <c:pt idx="10">
                  <c:v>K
10</c:v>
                </c:pt>
                <c:pt idx="11">
                  <c:v>L
9</c:v>
                </c:pt>
                <c:pt idx="12">
                  <c:v>M
9</c:v>
                </c:pt>
                <c:pt idx="13">
                  <c:v>N
8</c:v>
                </c:pt>
                <c:pt idx="14">
                  <c:v>O
7</c:v>
                </c:pt>
                <c:pt idx="15">
                  <c:v>P
6</c:v>
                </c:pt>
                <c:pt idx="16">
                  <c:v>Q
6</c:v>
                </c:pt>
                <c:pt idx="17">
                  <c:v>R
5</c:v>
                </c:pt>
                <c:pt idx="18">
                  <c:v>S
5</c:v>
                </c:pt>
                <c:pt idx="19">
                  <c:v>T
4</c:v>
                </c:pt>
              </c:strCache>
            </c:strRef>
          </c:cat>
          <c:val>
            <c:numRef>
              <c:f>'作成数と利用数&amp;コミット数(分析した分)'!$D$25:$D$44</c:f>
              <c:numCache>
                <c:formatCode>General</c:formatCode>
                <c:ptCount val="20"/>
                <c:pt idx="0">
                  <c:v>163</c:v>
                </c:pt>
                <c:pt idx="1">
                  <c:v>247</c:v>
                </c:pt>
                <c:pt idx="2">
                  <c:v>38</c:v>
                </c:pt>
                <c:pt idx="3">
                  <c:v>0</c:v>
                </c:pt>
                <c:pt idx="4">
                  <c:v>5</c:v>
                </c:pt>
                <c:pt idx="5">
                  <c:v>8</c:v>
                </c:pt>
                <c:pt idx="6">
                  <c:v>0</c:v>
                </c:pt>
                <c:pt idx="7">
                  <c:v>4</c:v>
                </c:pt>
                <c:pt idx="8">
                  <c:v>2</c:v>
                </c:pt>
                <c:pt idx="9">
                  <c:v>0</c:v>
                </c:pt>
                <c:pt idx="10">
                  <c:v>0</c:v>
                </c:pt>
                <c:pt idx="11">
                  <c:v>0</c:v>
                </c:pt>
                <c:pt idx="12">
                  <c:v>0</c:v>
                </c:pt>
                <c:pt idx="13">
                  <c:v>0</c:v>
                </c:pt>
                <c:pt idx="14">
                  <c:v>0</c:v>
                </c:pt>
                <c:pt idx="15">
                  <c:v>0</c:v>
                </c:pt>
                <c:pt idx="16">
                  <c:v>0</c:v>
                </c:pt>
                <c:pt idx="17">
                  <c:v>4</c:v>
                </c:pt>
                <c:pt idx="18">
                  <c:v>0</c:v>
                </c:pt>
                <c:pt idx="19">
                  <c:v>0</c:v>
                </c:pt>
              </c:numCache>
            </c:numRef>
          </c:val>
        </c:ser>
        <c:dLbls>
          <c:showLegendKey val="0"/>
          <c:showVal val="0"/>
          <c:showCatName val="0"/>
          <c:showSerName val="0"/>
          <c:showPercent val="0"/>
          <c:showBubbleSize val="0"/>
        </c:dLbls>
        <c:gapWidth val="50"/>
        <c:axId val="62912512"/>
        <c:axId val="103849280"/>
      </c:barChart>
      <c:catAx>
        <c:axId val="62912512"/>
        <c:scaling>
          <c:orientation val="minMax"/>
        </c:scaling>
        <c:delete val="0"/>
        <c:axPos val="b"/>
        <c:title>
          <c:tx>
            <c:rich>
              <a:bodyPr/>
              <a:lstStyle/>
              <a:p>
                <a:pPr>
                  <a:defRPr sz="1600"/>
                </a:pPr>
                <a:r>
                  <a:rPr lang="ja-JP" sz="1600"/>
                  <a:t>開発者</a:t>
                </a:r>
                <a:r>
                  <a:rPr lang="en-US" sz="1600"/>
                  <a:t>ID</a:t>
                </a:r>
              </a:p>
              <a:p>
                <a:pPr>
                  <a:defRPr sz="1600"/>
                </a:pPr>
                <a:r>
                  <a:rPr lang="ja-JP" sz="1600"/>
                  <a:t>コミット数</a:t>
                </a:r>
              </a:p>
            </c:rich>
          </c:tx>
          <c:layout>
            <c:manualLayout>
              <c:xMode val="edge"/>
              <c:yMode val="edge"/>
              <c:x val="0.45156173318683918"/>
              <c:y val="0.87923833313730648"/>
            </c:manualLayout>
          </c:layout>
          <c:overlay val="0"/>
        </c:title>
        <c:majorTickMark val="out"/>
        <c:minorTickMark val="none"/>
        <c:tickLblPos val="nextTo"/>
        <c:txPr>
          <a:bodyPr/>
          <a:lstStyle/>
          <a:p>
            <a:pPr>
              <a:defRPr sz="1600"/>
            </a:pPr>
            <a:endParaRPr lang="ja-JP"/>
          </a:p>
        </c:txPr>
        <c:crossAx val="103849280"/>
        <c:crosses val="autoZero"/>
        <c:auto val="1"/>
        <c:lblAlgn val="ctr"/>
        <c:lblOffset val="100"/>
        <c:noMultiLvlLbl val="0"/>
      </c:catAx>
      <c:valAx>
        <c:axId val="103849280"/>
        <c:scaling>
          <c:orientation val="minMax"/>
          <c:max val="250"/>
        </c:scaling>
        <c:delete val="0"/>
        <c:axPos val="l"/>
        <c:majorGridlines>
          <c:spPr>
            <a:ln>
              <a:noFill/>
            </a:ln>
          </c:spPr>
        </c:majorGridlines>
        <c:title>
          <c:tx>
            <c:rich>
              <a:bodyPr rot="-5400000" vert="horz"/>
              <a:lstStyle/>
              <a:p>
                <a:pPr>
                  <a:defRPr sz="1800"/>
                </a:pPr>
                <a:r>
                  <a:rPr lang="ja-JP" sz="1800"/>
                  <a:t>回数</a:t>
                </a:r>
                <a:endParaRPr lang="en-US" sz="1800"/>
              </a:p>
            </c:rich>
          </c:tx>
          <c:layout>
            <c:manualLayout>
              <c:xMode val="edge"/>
              <c:yMode val="edge"/>
              <c:x val="2.3594615318874722E-3"/>
              <c:y val="0.35204493308017865"/>
            </c:manualLayout>
          </c:layout>
          <c:overlay val="0"/>
        </c:title>
        <c:numFmt formatCode="General" sourceLinked="1"/>
        <c:majorTickMark val="out"/>
        <c:minorTickMark val="none"/>
        <c:tickLblPos val="nextTo"/>
        <c:txPr>
          <a:bodyPr/>
          <a:lstStyle/>
          <a:p>
            <a:pPr>
              <a:defRPr sz="1600"/>
            </a:pPr>
            <a:endParaRPr lang="ja-JP"/>
          </a:p>
        </c:txPr>
        <c:crossAx val="62912512"/>
        <c:crosses val="autoZero"/>
        <c:crossBetween val="between"/>
      </c:valAx>
    </c:plotArea>
    <c:legend>
      <c:legendPos val="r"/>
      <c:layout>
        <c:manualLayout>
          <c:xMode val="edge"/>
          <c:yMode val="edge"/>
          <c:x val="0.69426075453053782"/>
          <c:y val="0.17676096969741911"/>
          <c:w val="0.25252831578740531"/>
          <c:h val="0.24686306222385546"/>
        </c:manualLayout>
      </c:layout>
      <c:overlay val="0"/>
      <c:txPr>
        <a:bodyPr/>
        <a:lstStyle/>
        <a:p>
          <a:pPr>
            <a:defRPr sz="2400"/>
          </a:pPr>
          <a:endParaRPr lang="ja-JP"/>
        </a:p>
      </c:txPr>
    </c:legend>
    <c:plotVisOnly val="1"/>
    <c:dispBlanksAs val="gap"/>
    <c:showDLblsOverMax val="0"/>
  </c:chart>
  <c:spPr>
    <a:solidFill>
      <a:schemeClr val="lt1"/>
    </a:solidFill>
    <a:ln w="25400" cap="flat" cmpd="sng" algn="ctr">
      <a:solidFill>
        <a:schemeClr val="accent2"/>
      </a:solidFill>
      <a:prstDash val="solid"/>
    </a:ln>
    <a:effectLst/>
  </c:spPr>
  <c:txPr>
    <a:bodyPr/>
    <a:lstStyle/>
    <a:p>
      <a:pPr>
        <a:defRPr>
          <a:solidFill>
            <a:schemeClr val="dk1"/>
          </a:solidFill>
          <a:latin typeface="+mn-lt"/>
          <a:ea typeface="+mn-ea"/>
          <a:cs typeface="+mn-cs"/>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6315306092356432E-2"/>
          <c:y val="3.4627728951735277E-2"/>
          <c:w val="0.91805532213611629"/>
          <c:h val="0.65256869623398706"/>
        </c:manualLayout>
      </c:layout>
      <c:barChart>
        <c:barDir val="col"/>
        <c:grouping val="clustered"/>
        <c:varyColors val="0"/>
        <c:ser>
          <c:idx val="0"/>
          <c:order val="0"/>
          <c:tx>
            <c:strRef>
              <c:f>関わっているプロジェクト数!$C$1</c:f>
              <c:strCache>
                <c:ptCount val="1"/>
                <c:pt idx="0">
                  <c:v>作成数</c:v>
                </c:pt>
              </c:strCache>
            </c:strRef>
          </c:tx>
          <c:invertIfNegative val="0"/>
          <c:dLbls>
            <c:dLbl>
              <c:idx val="1"/>
              <c:delete val="1"/>
            </c:dLbl>
            <c:dLbl>
              <c:idx val="2"/>
              <c:delete val="1"/>
            </c:dLbl>
            <c:dLbl>
              <c:idx val="4"/>
              <c:delete val="1"/>
            </c:dLbl>
            <c:dLbl>
              <c:idx val="6"/>
              <c:delete val="1"/>
            </c:dLbl>
            <c:dLbl>
              <c:idx val="8"/>
              <c:delete val="1"/>
            </c:dLbl>
            <c:dLbl>
              <c:idx val="9"/>
              <c:delete val="1"/>
            </c:dLbl>
            <c:dLbl>
              <c:idx val="10"/>
              <c:delete val="1"/>
            </c:dLbl>
            <c:dLbl>
              <c:idx val="11"/>
              <c:delete val="1"/>
            </c:dLbl>
            <c:dLbl>
              <c:idx val="12"/>
              <c:delete val="1"/>
            </c:dLbl>
            <c:dLbl>
              <c:idx val="13"/>
              <c:delete val="1"/>
            </c:dLbl>
            <c:dLbl>
              <c:idx val="14"/>
              <c:delete val="1"/>
            </c:dLbl>
            <c:dLbl>
              <c:idx val="15"/>
              <c:delete val="1"/>
            </c:dLbl>
            <c:dLbl>
              <c:idx val="16"/>
              <c:delete val="1"/>
            </c:dLbl>
            <c:dLbl>
              <c:idx val="18"/>
              <c:delete val="1"/>
            </c:dLbl>
            <c:txPr>
              <a:bodyPr/>
              <a:lstStyle/>
              <a:p>
                <a:pPr>
                  <a:defRPr sz="1400"/>
                </a:pPr>
                <a:endParaRPr lang="ja-JP"/>
              </a:p>
            </c:txPr>
            <c:showLegendKey val="0"/>
            <c:showVal val="1"/>
            <c:showCatName val="0"/>
            <c:showSerName val="0"/>
            <c:showPercent val="0"/>
            <c:showBubbleSize val="0"/>
            <c:showLeaderLines val="0"/>
          </c:dLbls>
          <c:cat>
            <c:strRef>
              <c:f>関わっているプロジェクト数!$I$2:$I$21</c:f>
              <c:strCache>
                <c:ptCount val="20"/>
                <c:pt idx="0">
                  <c:v>A
48</c:v>
                </c:pt>
                <c:pt idx="1">
                  <c:v>I
31</c:v>
                </c:pt>
                <c:pt idx="2">
                  <c:v>D
19</c:v>
                </c:pt>
                <c:pt idx="3">
                  <c:v>B
19</c:v>
                </c:pt>
                <c:pt idx="4">
                  <c:v>S
9</c:v>
                </c:pt>
                <c:pt idx="5">
                  <c:v>H
8</c:v>
                </c:pt>
                <c:pt idx="6">
                  <c:v>N
8</c:v>
                </c:pt>
                <c:pt idx="7">
                  <c:v>C
7</c:v>
                </c:pt>
                <c:pt idx="8">
                  <c:v>E
7</c:v>
                </c:pt>
                <c:pt idx="9">
                  <c:v>J
7</c:v>
                </c:pt>
                <c:pt idx="10">
                  <c:v>K
7</c:v>
                </c:pt>
                <c:pt idx="11">
                  <c:v>L
7</c:v>
                </c:pt>
                <c:pt idx="12">
                  <c:v>O
7</c:v>
                </c:pt>
                <c:pt idx="13">
                  <c:v>P
7</c:v>
                </c:pt>
                <c:pt idx="14">
                  <c:v>Q
7</c:v>
                </c:pt>
                <c:pt idx="15">
                  <c:v>G
6</c:v>
                </c:pt>
                <c:pt idx="16">
                  <c:v>T
6</c:v>
                </c:pt>
                <c:pt idx="17">
                  <c:v>F
5</c:v>
                </c:pt>
                <c:pt idx="18">
                  <c:v>M
5</c:v>
                </c:pt>
                <c:pt idx="19">
                  <c:v>R
5</c:v>
                </c:pt>
              </c:strCache>
            </c:strRef>
          </c:cat>
          <c:val>
            <c:numRef>
              <c:f>関わっているプロジェクト数!$C$2:$C$21</c:f>
              <c:numCache>
                <c:formatCode>General</c:formatCode>
                <c:ptCount val="20"/>
                <c:pt idx="0">
                  <c:v>37</c:v>
                </c:pt>
                <c:pt idx="1">
                  <c:v>0</c:v>
                </c:pt>
                <c:pt idx="2">
                  <c:v>0</c:v>
                </c:pt>
                <c:pt idx="3">
                  <c:v>20</c:v>
                </c:pt>
                <c:pt idx="4">
                  <c:v>0</c:v>
                </c:pt>
                <c:pt idx="5">
                  <c:v>1</c:v>
                </c:pt>
                <c:pt idx="6">
                  <c:v>0</c:v>
                </c:pt>
                <c:pt idx="7">
                  <c:v>9</c:v>
                </c:pt>
                <c:pt idx="8">
                  <c:v>0</c:v>
                </c:pt>
                <c:pt idx="9">
                  <c:v>0</c:v>
                </c:pt>
                <c:pt idx="10">
                  <c:v>0</c:v>
                </c:pt>
                <c:pt idx="11">
                  <c:v>0</c:v>
                </c:pt>
                <c:pt idx="12">
                  <c:v>0</c:v>
                </c:pt>
                <c:pt idx="13">
                  <c:v>0</c:v>
                </c:pt>
                <c:pt idx="14">
                  <c:v>0</c:v>
                </c:pt>
                <c:pt idx="15">
                  <c:v>0</c:v>
                </c:pt>
                <c:pt idx="16">
                  <c:v>0</c:v>
                </c:pt>
                <c:pt idx="17">
                  <c:v>4</c:v>
                </c:pt>
                <c:pt idx="18">
                  <c:v>0</c:v>
                </c:pt>
                <c:pt idx="19">
                  <c:v>4</c:v>
                </c:pt>
              </c:numCache>
            </c:numRef>
          </c:val>
        </c:ser>
        <c:ser>
          <c:idx val="1"/>
          <c:order val="1"/>
          <c:tx>
            <c:strRef>
              <c:f>関わっているプロジェクト数!$D$1</c:f>
              <c:strCache>
                <c:ptCount val="1"/>
                <c:pt idx="0">
                  <c:v>再利用数</c:v>
                </c:pt>
              </c:strCache>
            </c:strRef>
          </c:tx>
          <c:invertIfNegative val="0"/>
          <c:dLbls>
            <c:dLbl>
              <c:idx val="2"/>
              <c:delete val="1"/>
            </c:dLbl>
            <c:dLbl>
              <c:idx val="4"/>
              <c:delete val="1"/>
            </c:dLbl>
            <c:dLbl>
              <c:idx val="6"/>
              <c:delete val="1"/>
            </c:dLbl>
            <c:dLbl>
              <c:idx val="9"/>
              <c:delete val="1"/>
            </c:dLbl>
            <c:dLbl>
              <c:idx val="10"/>
              <c:delete val="1"/>
            </c:dLbl>
            <c:dLbl>
              <c:idx val="11"/>
              <c:delete val="1"/>
            </c:dLbl>
            <c:dLbl>
              <c:idx val="12"/>
              <c:delete val="1"/>
            </c:dLbl>
            <c:dLbl>
              <c:idx val="13"/>
              <c:delete val="1"/>
            </c:dLbl>
            <c:dLbl>
              <c:idx val="14"/>
              <c:delete val="1"/>
            </c:dLbl>
            <c:dLbl>
              <c:idx val="15"/>
              <c:delete val="1"/>
            </c:dLbl>
            <c:dLbl>
              <c:idx val="16"/>
              <c:delete val="1"/>
            </c:dLbl>
            <c:dLbl>
              <c:idx val="18"/>
              <c:delete val="1"/>
            </c:dLbl>
            <c:txPr>
              <a:bodyPr/>
              <a:lstStyle/>
              <a:p>
                <a:pPr>
                  <a:defRPr sz="1400"/>
                </a:pPr>
                <a:endParaRPr lang="ja-JP"/>
              </a:p>
            </c:txPr>
            <c:showLegendKey val="0"/>
            <c:showVal val="1"/>
            <c:showCatName val="0"/>
            <c:showSerName val="0"/>
            <c:showPercent val="0"/>
            <c:showBubbleSize val="0"/>
            <c:showLeaderLines val="0"/>
          </c:dLbls>
          <c:cat>
            <c:strRef>
              <c:f>関わっているプロジェクト数!$I$2:$I$21</c:f>
              <c:strCache>
                <c:ptCount val="20"/>
                <c:pt idx="0">
                  <c:v>A
48</c:v>
                </c:pt>
                <c:pt idx="1">
                  <c:v>I
31</c:v>
                </c:pt>
                <c:pt idx="2">
                  <c:v>D
19</c:v>
                </c:pt>
                <c:pt idx="3">
                  <c:v>B
19</c:v>
                </c:pt>
                <c:pt idx="4">
                  <c:v>S
9</c:v>
                </c:pt>
                <c:pt idx="5">
                  <c:v>H
8</c:v>
                </c:pt>
                <c:pt idx="6">
                  <c:v>N
8</c:v>
                </c:pt>
                <c:pt idx="7">
                  <c:v>C
7</c:v>
                </c:pt>
                <c:pt idx="8">
                  <c:v>E
7</c:v>
                </c:pt>
                <c:pt idx="9">
                  <c:v>J
7</c:v>
                </c:pt>
                <c:pt idx="10">
                  <c:v>K
7</c:v>
                </c:pt>
                <c:pt idx="11">
                  <c:v>L
7</c:v>
                </c:pt>
                <c:pt idx="12">
                  <c:v>O
7</c:v>
                </c:pt>
                <c:pt idx="13">
                  <c:v>P
7</c:v>
                </c:pt>
                <c:pt idx="14">
                  <c:v>Q
7</c:v>
                </c:pt>
                <c:pt idx="15">
                  <c:v>G
6</c:v>
                </c:pt>
                <c:pt idx="16">
                  <c:v>T
6</c:v>
                </c:pt>
                <c:pt idx="17">
                  <c:v>F
5</c:v>
                </c:pt>
                <c:pt idx="18">
                  <c:v>M
5</c:v>
                </c:pt>
                <c:pt idx="19">
                  <c:v>R
5</c:v>
                </c:pt>
              </c:strCache>
            </c:strRef>
          </c:cat>
          <c:val>
            <c:numRef>
              <c:f>関わっているプロジェクト数!$D$2:$D$21</c:f>
              <c:numCache>
                <c:formatCode>General</c:formatCode>
                <c:ptCount val="20"/>
                <c:pt idx="0">
                  <c:v>163</c:v>
                </c:pt>
                <c:pt idx="1">
                  <c:v>2</c:v>
                </c:pt>
                <c:pt idx="2">
                  <c:v>0</c:v>
                </c:pt>
                <c:pt idx="3">
                  <c:v>247</c:v>
                </c:pt>
                <c:pt idx="4">
                  <c:v>0</c:v>
                </c:pt>
                <c:pt idx="5">
                  <c:v>4</c:v>
                </c:pt>
                <c:pt idx="6">
                  <c:v>0</c:v>
                </c:pt>
                <c:pt idx="7">
                  <c:v>38</c:v>
                </c:pt>
                <c:pt idx="8">
                  <c:v>5</c:v>
                </c:pt>
                <c:pt idx="9">
                  <c:v>0</c:v>
                </c:pt>
                <c:pt idx="10">
                  <c:v>0</c:v>
                </c:pt>
                <c:pt idx="11">
                  <c:v>0</c:v>
                </c:pt>
                <c:pt idx="12">
                  <c:v>0</c:v>
                </c:pt>
                <c:pt idx="13">
                  <c:v>0</c:v>
                </c:pt>
                <c:pt idx="14">
                  <c:v>0</c:v>
                </c:pt>
                <c:pt idx="15">
                  <c:v>0</c:v>
                </c:pt>
                <c:pt idx="16">
                  <c:v>0</c:v>
                </c:pt>
                <c:pt idx="17">
                  <c:v>8</c:v>
                </c:pt>
                <c:pt idx="18">
                  <c:v>0</c:v>
                </c:pt>
                <c:pt idx="19">
                  <c:v>4</c:v>
                </c:pt>
              </c:numCache>
            </c:numRef>
          </c:val>
        </c:ser>
        <c:dLbls>
          <c:showLegendKey val="0"/>
          <c:showVal val="0"/>
          <c:showCatName val="0"/>
          <c:showSerName val="0"/>
          <c:showPercent val="0"/>
          <c:showBubbleSize val="0"/>
        </c:dLbls>
        <c:gapWidth val="150"/>
        <c:axId val="126446592"/>
        <c:axId val="103845824"/>
      </c:barChart>
      <c:catAx>
        <c:axId val="126446592"/>
        <c:scaling>
          <c:orientation val="minMax"/>
        </c:scaling>
        <c:delete val="0"/>
        <c:axPos val="b"/>
        <c:majorTickMark val="out"/>
        <c:minorTickMark val="none"/>
        <c:tickLblPos val="nextTo"/>
        <c:txPr>
          <a:bodyPr/>
          <a:lstStyle/>
          <a:p>
            <a:pPr>
              <a:defRPr sz="1400"/>
            </a:pPr>
            <a:endParaRPr lang="ja-JP"/>
          </a:p>
        </c:txPr>
        <c:crossAx val="103845824"/>
        <c:crosses val="autoZero"/>
        <c:auto val="1"/>
        <c:lblAlgn val="ctr"/>
        <c:lblOffset val="100"/>
        <c:noMultiLvlLbl val="0"/>
      </c:catAx>
      <c:valAx>
        <c:axId val="103845824"/>
        <c:scaling>
          <c:orientation val="minMax"/>
        </c:scaling>
        <c:delete val="0"/>
        <c:axPos val="l"/>
        <c:numFmt formatCode="General" sourceLinked="1"/>
        <c:majorTickMark val="out"/>
        <c:minorTickMark val="none"/>
        <c:tickLblPos val="nextTo"/>
        <c:txPr>
          <a:bodyPr/>
          <a:lstStyle/>
          <a:p>
            <a:pPr>
              <a:defRPr sz="1400"/>
            </a:pPr>
            <a:endParaRPr lang="ja-JP"/>
          </a:p>
        </c:txPr>
        <c:crossAx val="126446592"/>
        <c:crosses val="autoZero"/>
        <c:crossBetween val="between"/>
      </c:valAx>
      <c:spPr>
        <a:ln>
          <a:solidFill>
            <a:srgbClr val="BBE0E3"/>
          </a:solidFill>
        </a:ln>
      </c:spPr>
    </c:plotArea>
    <c:legend>
      <c:legendPos val="r"/>
      <c:layout>
        <c:manualLayout>
          <c:xMode val="edge"/>
          <c:yMode val="edge"/>
          <c:x val="0.74192433623077692"/>
          <c:y val="9.8871347558696726E-2"/>
          <c:w val="0.22494194859891603"/>
          <c:h val="0.23597418714186047"/>
        </c:manualLayout>
      </c:layout>
      <c:overlay val="0"/>
      <c:txPr>
        <a:bodyPr/>
        <a:lstStyle/>
        <a:p>
          <a:pPr>
            <a:defRPr sz="2000"/>
          </a:pPr>
          <a:endParaRPr lang="ja-JP"/>
        </a:p>
      </c:txPr>
    </c:legend>
    <c:plotVisOnly val="1"/>
    <c:dispBlanksAs val="gap"/>
    <c:showDLblsOverMax val="0"/>
  </c:chart>
  <c:spPr>
    <a:solidFill>
      <a:srgbClr val="FFFFFF"/>
    </a:solidFill>
    <a:ln w="25400" cmpd="sng">
      <a:solidFill>
        <a:srgbClr val="333399"/>
      </a:solidFill>
    </a:ln>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0.38017</cdr:x>
      <cdr:y>0.82792</cdr:y>
    </cdr:from>
    <cdr:to>
      <cdr:x>0.6281</cdr:x>
      <cdr:y>1</cdr:y>
    </cdr:to>
    <cdr:sp macro="" textlink="">
      <cdr:nvSpPr>
        <cdr:cNvPr id="2" name="テキスト ボックス 1"/>
        <cdr:cNvSpPr txBox="1"/>
      </cdr:nvSpPr>
      <cdr:spPr>
        <a:xfrm xmlns:a="http://schemas.openxmlformats.org/drawingml/2006/main">
          <a:off x="3312368" y="3041521"/>
          <a:ext cx="2160240" cy="63215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ja-JP" altLang="en-US" sz="1600" dirty="0" smtClean="0"/>
            <a:t>開発者</a:t>
          </a:r>
          <a:r>
            <a:rPr lang="en-US" altLang="ja-JP" sz="1600" dirty="0" smtClean="0"/>
            <a:t>ID</a:t>
          </a:r>
        </a:p>
        <a:p xmlns:a="http://schemas.openxmlformats.org/drawingml/2006/main">
          <a:pPr algn="ctr"/>
          <a:r>
            <a:rPr lang="ja-JP" altLang="en-US" sz="1600" dirty="0"/>
            <a:t>関わって</a:t>
          </a:r>
          <a:r>
            <a:rPr lang="ja-JP" altLang="en-US" sz="1600" dirty="0" smtClean="0"/>
            <a:t>いる</a:t>
          </a:r>
          <a:r>
            <a:rPr lang="en-US" altLang="ja-JP" sz="1600" dirty="0" smtClean="0"/>
            <a:t>Eclipse</a:t>
          </a:r>
          <a:r>
            <a:rPr lang="ja-JP" altLang="en-US" sz="1600" dirty="0" smtClean="0"/>
            <a:t>プロジェクト数</a:t>
          </a:r>
          <a:endParaRPr lang="ja-JP" altLang="en-US" sz="16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02922B0B-0904-4B94-89BD-46978A3DAD37}" type="datetimeFigureOut">
              <a:rPr kumimoji="1" lang="ja-JP" altLang="en-US" smtClean="0"/>
              <a:t>2013/6/3</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D7124B05-39DD-4F78-93FC-581E3936EE37}" type="slidenum">
              <a:rPr kumimoji="1" lang="ja-JP" altLang="en-US" smtClean="0"/>
              <a:t>‹#›</a:t>
            </a:fld>
            <a:endParaRPr kumimoji="1" lang="ja-JP" altLang="en-US"/>
          </a:p>
        </p:txBody>
      </p:sp>
    </p:spTree>
    <p:extLst>
      <p:ext uri="{BB962C8B-B14F-4D97-AF65-F5344CB8AC3E}">
        <p14:creationId xmlns:p14="http://schemas.microsoft.com/office/powerpoint/2010/main" val="587797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F4896D9E-8C34-4059-88E0-1D043B8E9FE0}" type="datetimeFigureOut">
              <a:rPr kumimoji="1" lang="ja-JP" altLang="en-US" smtClean="0"/>
              <a:t>2013/6/3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A719CACD-9D7C-4E90-A537-BE09679D4D0B}" type="slidenum">
              <a:rPr kumimoji="1" lang="ja-JP" altLang="en-US" smtClean="0"/>
              <a:t>‹#›</a:t>
            </a:fld>
            <a:endParaRPr kumimoji="1" lang="ja-JP" altLang="en-US"/>
          </a:p>
        </p:txBody>
      </p:sp>
    </p:spTree>
    <p:extLst>
      <p:ext uri="{BB962C8B-B14F-4D97-AF65-F5344CB8AC3E}">
        <p14:creationId xmlns:p14="http://schemas.microsoft.com/office/powerpoint/2010/main" val="31381370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a:t>
            </a:fld>
            <a:endParaRPr kumimoji="1" lang="ja-JP" altLang="en-US"/>
          </a:p>
        </p:txBody>
      </p:sp>
    </p:spTree>
    <p:extLst>
      <p:ext uri="{BB962C8B-B14F-4D97-AF65-F5344CB8AC3E}">
        <p14:creationId xmlns:p14="http://schemas.microsoft.com/office/powerpoint/2010/main" val="4246068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10</a:t>
            </a:fld>
            <a:endParaRPr kumimoji="1" lang="ja-JP" altLang="en-US"/>
          </a:p>
        </p:txBody>
      </p:sp>
    </p:spTree>
    <p:extLst>
      <p:ext uri="{BB962C8B-B14F-4D97-AF65-F5344CB8AC3E}">
        <p14:creationId xmlns:p14="http://schemas.microsoft.com/office/powerpoint/2010/main" val="3346645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11</a:t>
            </a:fld>
            <a:endParaRPr kumimoji="1" lang="ja-JP" altLang="en-US"/>
          </a:p>
        </p:txBody>
      </p:sp>
    </p:spTree>
    <p:extLst>
      <p:ext uri="{BB962C8B-B14F-4D97-AF65-F5344CB8AC3E}">
        <p14:creationId xmlns:p14="http://schemas.microsoft.com/office/powerpoint/2010/main" val="34369269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12</a:t>
            </a:fld>
            <a:endParaRPr kumimoji="1" lang="ja-JP" altLang="en-US"/>
          </a:p>
        </p:txBody>
      </p:sp>
    </p:spTree>
    <p:extLst>
      <p:ext uri="{BB962C8B-B14F-4D97-AF65-F5344CB8AC3E}">
        <p14:creationId xmlns:p14="http://schemas.microsoft.com/office/powerpoint/2010/main" val="40587009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13</a:t>
            </a:fld>
            <a:endParaRPr kumimoji="1" lang="ja-JP" altLang="en-US"/>
          </a:p>
        </p:txBody>
      </p:sp>
    </p:spTree>
    <p:extLst>
      <p:ext uri="{BB962C8B-B14F-4D97-AF65-F5344CB8AC3E}">
        <p14:creationId xmlns:p14="http://schemas.microsoft.com/office/powerpoint/2010/main" val="715917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14</a:t>
            </a:fld>
            <a:endParaRPr kumimoji="1" lang="ja-JP" altLang="en-US"/>
          </a:p>
        </p:txBody>
      </p:sp>
    </p:spTree>
    <p:extLst>
      <p:ext uri="{BB962C8B-B14F-4D97-AF65-F5344CB8AC3E}">
        <p14:creationId xmlns:p14="http://schemas.microsoft.com/office/powerpoint/2010/main" val="27872107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15</a:t>
            </a:fld>
            <a:endParaRPr kumimoji="1" lang="ja-JP" altLang="en-US"/>
          </a:p>
        </p:txBody>
      </p:sp>
    </p:spTree>
    <p:extLst>
      <p:ext uri="{BB962C8B-B14F-4D97-AF65-F5344CB8AC3E}">
        <p14:creationId xmlns:p14="http://schemas.microsoft.com/office/powerpoint/2010/main" val="39509909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16</a:t>
            </a:fld>
            <a:endParaRPr kumimoji="1" lang="ja-JP" altLang="en-US"/>
          </a:p>
        </p:txBody>
      </p:sp>
    </p:spTree>
    <p:extLst>
      <p:ext uri="{BB962C8B-B14F-4D97-AF65-F5344CB8AC3E}">
        <p14:creationId xmlns:p14="http://schemas.microsoft.com/office/powerpoint/2010/main" val="1480257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17</a:t>
            </a:fld>
            <a:endParaRPr kumimoji="1" lang="ja-JP" altLang="en-US"/>
          </a:p>
        </p:txBody>
      </p:sp>
    </p:spTree>
    <p:extLst>
      <p:ext uri="{BB962C8B-B14F-4D97-AF65-F5344CB8AC3E}">
        <p14:creationId xmlns:p14="http://schemas.microsoft.com/office/powerpoint/2010/main" val="27860426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18</a:t>
            </a:fld>
            <a:endParaRPr kumimoji="1" lang="ja-JP" altLang="en-US"/>
          </a:p>
        </p:txBody>
      </p:sp>
    </p:spTree>
    <p:extLst>
      <p:ext uri="{BB962C8B-B14F-4D97-AF65-F5344CB8AC3E}">
        <p14:creationId xmlns:p14="http://schemas.microsoft.com/office/powerpoint/2010/main" val="33836967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19</a:t>
            </a:fld>
            <a:endParaRPr kumimoji="1" lang="ja-JP" altLang="en-US"/>
          </a:p>
        </p:txBody>
      </p:sp>
    </p:spTree>
    <p:extLst>
      <p:ext uri="{BB962C8B-B14F-4D97-AF65-F5344CB8AC3E}">
        <p14:creationId xmlns:p14="http://schemas.microsoft.com/office/powerpoint/2010/main" val="3881845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a:t>
            </a:fld>
            <a:endParaRPr kumimoji="1" lang="ja-JP" altLang="en-US"/>
          </a:p>
        </p:txBody>
      </p:sp>
    </p:spTree>
    <p:extLst>
      <p:ext uri="{BB962C8B-B14F-4D97-AF65-F5344CB8AC3E}">
        <p14:creationId xmlns:p14="http://schemas.microsoft.com/office/powerpoint/2010/main" val="29430546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20</a:t>
            </a:fld>
            <a:endParaRPr kumimoji="1" lang="ja-JP" altLang="en-US"/>
          </a:p>
        </p:txBody>
      </p:sp>
    </p:spTree>
    <p:extLst>
      <p:ext uri="{BB962C8B-B14F-4D97-AF65-F5344CB8AC3E}">
        <p14:creationId xmlns:p14="http://schemas.microsoft.com/office/powerpoint/2010/main" val="38818454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21</a:t>
            </a:fld>
            <a:endParaRPr kumimoji="1" lang="ja-JP" altLang="en-US"/>
          </a:p>
        </p:txBody>
      </p:sp>
    </p:spTree>
    <p:extLst>
      <p:ext uri="{BB962C8B-B14F-4D97-AF65-F5344CB8AC3E}">
        <p14:creationId xmlns:p14="http://schemas.microsoft.com/office/powerpoint/2010/main" val="9162784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22</a:t>
            </a:fld>
            <a:endParaRPr kumimoji="1" lang="ja-JP" altLang="en-US"/>
          </a:p>
        </p:txBody>
      </p:sp>
    </p:spTree>
    <p:extLst>
      <p:ext uri="{BB962C8B-B14F-4D97-AF65-F5344CB8AC3E}">
        <p14:creationId xmlns:p14="http://schemas.microsoft.com/office/powerpoint/2010/main" val="25872630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23</a:t>
            </a:fld>
            <a:endParaRPr kumimoji="1" lang="ja-JP" altLang="en-US"/>
          </a:p>
        </p:txBody>
      </p:sp>
    </p:spTree>
    <p:extLst>
      <p:ext uri="{BB962C8B-B14F-4D97-AF65-F5344CB8AC3E}">
        <p14:creationId xmlns:p14="http://schemas.microsoft.com/office/powerpoint/2010/main" val="3805986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24</a:t>
            </a:fld>
            <a:endParaRPr kumimoji="1" lang="ja-JP" altLang="en-US"/>
          </a:p>
        </p:txBody>
      </p:sp>
    </p:spTree>
    <p:extLst>
      <p:ext uri="{BB962C8B-B14F-4D97-AF65-F5344CB8AC3E}">
        <p14:creationId xmlns:p14="http://schemas.microsoft.com/office/powerpoint/2010/main" val="4247683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3</a:t>
            </a:fld>
            <a:endParaRPr kumimoji="1" lang="ja-JP" altLang="en-US"/>
          </a:p>
        </p:txBody>
      </p:sp>
    </p:spTree>
    <p:extLst>
      <p:ext uri="{BB962C8B-B14F-4D97-AF65-F5344CB8AC3E}">
        <p14:creationId xmlns:p14="http://schemas.microsoft.com/office/powerpoint/2010/main" val="871063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4</a:t>
            </a:fld>
            <a:endParaRPr kumimoji="1" lang="ja-JP" altLang="en-US"/>
          </a:p>
        </p:txBody>
      </p:sp>
    </p:spTree>
    <p:extLst>
      <p:ext uri="{BB962C8B-B14F-4D97-AF65-F5344CB8AC3E}">
        <p14:creationId xmlns:p14="http://schemas.microsoft.com/office/powerpoint/2010/main" val="1736530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5</a:t>
            </a:fld>
            <a:endParaRPr kumimoji="1" lang="ja-JP" altLang="en-US"/>
          </a:p>
        </p:txBody>
      </p:sp>
    </p:spTree>
    <p:extLst>
      <p:ext uri="{BB962C8B-B14F-4D97-AF65-F5344CB8AC3E}">
        <p14:creationId xmlns:p14="http://schemas.microsoft.com/office/powerpoint/2010/main" val="1802800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6</a:t>
            </a:fld>
            <a:endParaRPr kumimoji="1" lang="ja-JP" altLang="en-US"/>
          </a:p>
        </p:txBody>
      </p:sp>
    </p:spTree>
    <p:extLst>
      <p:ext uri="{BB962C8B-B14F-4D97-AF65-F5344CB8AC3E}">
        <p14:creationId xmlns:p14="http://schemas.microsoft.com/office/powerpoint/2010/main" val="18028002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7</a:t>
            </a:fld>
            <a:endParaRPr kumimoji="1" lang="ja-JP" altLang="en-US"/>
          </a:p>
        </p:txBody>
      </p:sp>
    </p:spTree>
    <p:extLst>
      <p:ext uri="{BB962C8B-B14F-4D97-AF65-F5344CB8AC3E}">
        <p14:creationId xmlns:p14="http://schemas.microsoft.com/office/powerpoint/2010/main" val="148025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8</a:t>
            </a:fld>
            <a:endParaRPr kumimoji="1" lang="ja-JP" altLang="en-US"/>
          </a:p>
        </p:txBody>
      </p:sp>
    </p:spTree>
    <p:extLst>
      <p:ext uri="{BB962C8B-B14F-4D97-AF65-F5344CB8AC3E}">
        <p14:creationId xmlns:p14="http://schemas.microsoft.com/office/powerpoint/2010/main" val="2684198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9</a:t>
            </a:fld>
            <a:endParaRPr kumimoji="1" lang="ja-JP" altLang="en-US"/>
          </a:p>
        </p:txBody>
      </p:sp>
    </p:spTree>
    <p:extLst>
      <p:ext uri="{BB962C8B-B14F-4D97-AF65-F5344CB8AC3E}">
        <p14:creationId xmlns:p14="http://schemas.microsoft.com/office/powerpoint/2010/main" val="9601787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endParaRPr lang="en-US" altLang="ja-JP"/>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altLang="ja-JP"/>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CBDC94EA-32A6-4968-9083-2612ABC92494}" type="slidenum">
              <a:rPr lang="en-US" altLang="ja-JP"/>
              <a:pPr/>
              <a:t>‹#›</a:t>
            </a:fld>
            <a:endParaRPr lang="en-US" altLang="ja-JP"/>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5.wmf"/></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620688"/>
            <a:ext cx="9144000" cy="1656184"/>
          </a:xfrm>
        </p:spPr>
        <p:txBody>
          <a:bodyPr/>
          <a:lstStyle/>
          <a:p>
            <a:r>
              <a:rPr lang="ja-JP" altLang="en-US" sz="3200" b="1" dirty="0"/>
              <a:t>ソフトウェアリポジトリに</a:t>
            </a:r>
            <a:r>
              <a:rPr lang="ja-JP" altLang="en-US" sz="3200" b="1" dirty="0" smtClean="0"/>
              <a:t>おける</a:t>
            </a:r>
            <a:r>
              <a:rPr lang="en-US" altLang="ja-JP" sz="3200" b="1" dirty="0" smtClean="0"/>
              <a:t/>
            </a:r>
            <a:br>
              <a:rPr lang="en-US" altLang="ja-JP" sz="3200" b="1" dirty="0" smtClean="0"/>
            </a:br>
            <a:r>
              <a:rPr lang="ja-JP" altLang="en-US" sz="3200" b="1" dirty="0" smtClean="0"/>
              <a:t>コードクローン作成者</a:t>
            </a:r>
            <a:r>
              <a:rPr lang="ja-JP" altLang="en-US" sz="3200" b="1" dirty="0"/>
              <a:t>・</a:t>
            </a:r>
            <a:r>
              <a:rPr lang="ja-JP" altLang="en-US" sz="3200" b="1" dirty="0" smtClean="0"/>
              <a:t>利用者関係</a:t>
            </a:r>
            <a:r>
              <a:rPr lang="ja-JP" altLang="en-US" sz="3200" b="1" dirty="0"/>
              <a:t>分析手法とその適用</a:t>
            </a:r>
            <a:endParaRPr kumimoji="1" lang="ja-JP" altLang="en-US" sz="3200" b="1" dirty="0"/>
          </a:p>
        </p:txBody>
      </p:sp>
      <p:sp>
        <p:nvSpPr>
          <p:cNvPr id="8" name="サブタイトル 2"/>
          <p:cNvSpPr>
            <a:spLocks noGrp="1"/>
          </p:cNvSpPr>
          <p:nvPr>
            <p:ph type="subTitle" idx="1"/>
          </p:nvPr>
        </p:nvSpPr>
        <p:spPr>
          <a:xfrm>
            <a:off x="755302" y="3284984"/>
            <a:ext cx="6625010" cy="1152128"/>
          </a:xfrm>
        </p:spPr>
        <p:txBody>
          <a:bodyPr/>
          <a:lstStyle/>
          <a:p>
            <a:pPr algn="r"/>
            <a:r>
              <a:rPr lang="ja-JP" altLang="en-US" sz="2800" dirty="0"/>
              <a:t>○</a:t>
            </a:r>
            <a:r>
              <a:rPr lang="ja-JP" altLang="en-US" sz="2800" dirty="0" smtClean="0"/>
              <a:t>森脇</a:t>
            </a:r>
            <a:r>
              <a:rPr lang="ja-JP" altLang="en-US" sz="2800" dirty="0"/>
              <a:t>匠</a:t>
            </a:r>
            <a:r>
              <a:rPr lang="ja-JP" altLang="en-US" sz="2800" dirty="0" smtClean="0"/>
              <a:t>哉</a:t>
            </a:r>
            <a:r>
              <a:rPr lang="en-US" altLang="ja-JP" sz="2800" baseline="30000" dirty="0"/>
              <a:t>†</a:t>
            </a:r>
            <a:r>
              <a:rPr lang="ja-JP" altLang="en-US" sz="2800" dirty="0" smtClean="0"/>
              <a:t>    </a:t>
            </a:r>
            <a:r>
              <a:rPr kumimoji="1" lang="ja-JP" altLang="en-US" sz="2800" dirty="0" smtClean="0"/>
              <a:t>井垣宏</a:t>
            </a:r>
            <a:r>
              <a:rPr lang="en-US" altLang="ja-JP" sz="2800" baseline="30000" dirty="0"/>
              <a:t>†</a:t>
            </a:r>
            <a:r>
              <a:rPr kumimoji="1" lang="ja-JP" altLang="en-US" sz="2800" dirty="0" smtClean="0"/>
              <a:t>   </a:t>
            </a:r>
            <a:r>
              <a:rPr lang="ja-JP" altLang="en-US" sz="2800" dirty="0" smtClean="0"/>
              <a:t>山中裕樹</a:t>
            </a:r>
            <a:r>
              <a:rPr lang="en-US" altLang="ja-JP" sz="2800" baseline="30000" dirty="0"/>
              <a:t>†</a:t>
            </a:r>
            <a:endParaRPr lang="en-US" altLang="ja-JP" sz="2800" baseline="30000" dirty="0" smtClean="0"/>
          </a:p>
          <a:p>
            <a:pPr algn="r"/>
            <a:r>
              <a:rPr lang="ja-JP" altLang="en-US" sz="2800" dirty="0"/>
              <a:t> </a:t>
            </a:r>
            <a:r>
              <a:rPr lang="ja-JP" altLang="en-US" sz="2800" dirty="0" smtClean="0"/>
              <a:t>   吉田則裕</a:t>
            </a:r>
            <a:r>
              <a:rPr lang="en-US" altLang="ja-JP" sz="2800" baseline="30000" dirty="0" smtClean="0"/>
              <a:t>††</a:t>
            </a:r>
            <a:r>
              <a:rPr lang="ja-JP" altLang="en-US" sz="2800" dirty="0" smtClean="0"/>
              <a:t> 井上克郎</a:t>
            </a:r>
            <a:r>
              <a:rPr lang="en-US" altLang="ja-JP" sz="2800" baseline="30000" dirty="0"/>
              <a:t>†</a:t>
            </a:r>
            <a:r>
              <a:rPr lang="ja-JP" altLang="en-US" sz="2800" dirty="0" smtClean="0"/>
              <a:t> 楠本真二</a:t>
            </a:r>
            <a:r>
              <a:rPr lang="en-US" altLang="ja-JP" sz="2800" baseline="30000" dirty="0"/>
              <a:t>†</a:t>
            </a:r>
            <a:endParaRPr lang="en-US" altLang="ja-JP" sz="2800" dirty="0" smtClean="0"/>
          </a:p>
        </p:txBody>
      </p:sp>
      <p:sp>
        <p:nvSpPr>
          <p:cNvPr id="9" name="サブタイトル 2"/>
          <p:cNvSpPr txBox="1">
            <a:spLocks/>
          </p:cNvSpPr>
          <p:nvPr/>
        </p:nvSpPr>
        <p:spPr bwMode="auto">
          <a:xfrm>
            <a:off x="827584" y="5013176"/>
            <a:ext cx="7920880" cy="11521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3"/>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4"/>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algn="r"/>
            <a:r>
              <a:rPr lang="en-US" altLang="ja-JP" sz="2800" kern="0" dirty="0" smtClean="0"/>
              <a:t>†</a:t>
            </a:r>
            <a:r>
              <a:rPr lang="ja-JP" altLang="en-US" sz="2800" kern="0" dirty="0" smtClean="0"/>
              <a:t> 大阪大学大学院 情報科学研究科</a:t>
            </a:r>
            <a:endParaRPr lang="en-US" altLang="ja-JP" sz="2800" kern="0" dirty="0" smtClean="0"/>
          </a:p>
          <a:p>
            <a:pPr algn="r"/>
            <a:r>
              <a:rPr lang="en-US" altLang="ja-JP" sz="2800" kern="0" dirty="0" smtClean="0"/>
              <a:t>††</a:t>
            </a:r>
            <a:r>
              <a:rPr lang="ja-JP" altLang="en-US" sz="2800" kern="0" dirty="0" smtClean="0"/>
              <a:t> 奈良</a:t>
            </a:r>
            <a:r>
              <a:rPr lang="ja-JP" altLang="en-US" sz="2800" kern="0" dirty="0"/>
              <a:t>先端</a:t>
            </a:r>
            <a:r>
              <a:rPr lang="ja-JP" altLang="en-US" sz="2800" kern="0" dirty="0" smtClean="0"/>
              <a:t>科学</a:t>
            </a:r>
            <a:r>
              <a:rPr lang="zh-CN" altLang="en-US" sz="2800" dirty="0"/>
              <a:t>技術</a:t>
            </a:r>
            <a:r>
              <a:rPr lang="ja-JP" altLang="en-US" sz="2800" kern="0" dirty="0" smtClean="0"/>
              <a:t>大学院大学 情報科学研究科</a:t>
            </a:r>
            <a:endParaRPr lang="en-US" altLang="ja-JP" sz="2800" kern="0" dirty="0" smtClean="0"/>
          </a:p>
        </p:txBody>
      </p:sp>
    </p:spTree>
    <p:extLst>
      <p:ext uri="{BB962C8B-B14F-4D97-AF65-F5344CB8AC3E}">
        <p14:creationId xmlns:p14="http://schemas.microsoft.com/office/powerpoint/2010/main" val="354586290"/>
      </p:ext>
    </p:extLst>
  </p:cSld>
  <p:clrMapOvr>
    <a:masterClrMapping/>
  </p:clrMapOvr>
  <mc:AlternateContent xmlns:mc="http://schemas.openxmlformats.org/markup-compatibility/2006" xmlns:p14="http://schemas.microsoft.com/office/powerpoint/2010/main">
    <mc:Choice Requires="p14">
      <p:transition spd="slow" p14:dur="2000" advTm="12477"/>
    </mc:Choice>
    <mc:Fallback xmlns="">
      <p:transition spd="slow" advTm="1247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sz="3800" dirty="0"/>
              <a:t>STEP2</a:t>
            </a:r>
            <a:r>
              <a:rPr lang="ja-JP" altLang="en-US" sz="3800" dirty="0"/>
              <a:t>：</a:t>
            </a:r>
            <a:r>
              <a:rPr lang="ja-JP" altLang="en-US" sz="3800" dirty="0" smtClean="0"/>
              <a:t>クローンセット遷移</a:t>
            </a:r>
            <a:r>
              <a:rPr lang="ja-JP" altLang="en-US" sz="3800" dirty="0"/>
              <a:t>情報の</a:t>
            </a:r>
            <a:r>
              <a:rPr lang="ja-JP" altLang="en-US" sz="3800" dirty="0" smtClean="0"/>
              <a:t>検出</a:t>
            </a:r>
            <a:r>
              <a:rPr lang="en-US" altLang="ja-JP" sz="3800" dirty="0" smtClean="0"/>
              <a:t>(1/2)</a:t>
            </a:r>
            <a:endParaRPr lang="ja-JP" altLang="ja-JP" sz="3800" baseline="30000" dirty="0"/>
          </a:p>
        </p:txBody>
      </p:sp>
      <p:sp>
        <p:nvSpPr>
          <p:cNvPr id="113" name="フローチャート : 代替処理 112"/>
          <p:cNvSpPr/>
          <p:nvPr/>
        </p:nvSpPr>
        <p:spPr bwMode="auto">
          <a:xfrm>
            <a:off x="7113058" y="3895766"/>
            <a:ext cx="1368152" cy="432048"/>
          </a:xfrm>
          <a:prstGeom prst="flowChartAlternateProcess">
            <a:avLst/>
          </a:prstGeom>
          <a:ln>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Added</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114" name="直線矢印コネクタ 113"/>
          <p:cNvCxnSpPr>
            <a:stCxn id="113" idx="1"/>
          </p:cNvCxnSpPr>
          <p:nvPr/>
        </p:nvCxnSpPr>
        <p:spPr bwMode="auto">
          <a:xfrm flipH="1" flipV="1">
            <a:off x="6245378" y="4017734"/>
            <a:ext cx="867680" cy="94056"/>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7" name="正方形/長方形 26"/>
          <p:cNvSpPr/>
          <p:nvPr/>
        </p:nvSpPr>
        <p:spPr>
          <a:xfrm>
            <a:off x="4398347" y="4767535"/>
            <a:ext cx="2213992" cy="461665"/>
          </a:xfrm>
          <a:prstGeom prst="rect">
            <a:avLst/>
          </a:prstGeom>
        </p:spPr>
        <p:txBody>
          <a:bodyPr wrap="square">
            <a:spAutoFit/>
          </a:bodyPr>
          <a:lstStyle/>
          <a:p>
            <a:pPr marL="514350" indent="-514350" algn="ctr"/>
            <a:r>
              <a:rPr lang="ja-JP" altLang="en-US" dirty="0" smtClean="0"/>
              <a:t>新リビジョン</a:t>
            </a:r>
            <a:endParaRPr lang="en-US" altLang="ja-JP" dirty="0" smtClean="0"/>
          </a:p>
        </p:txBody>
      </p:sp>
      <p:sp>
        <p:nvSpPr>
          <p:cNvPr id="29" name="正方形/長方形 28"/>
          <p:cNvSpPr/>
          <p:nvPr/>
        </p:nvSpPr>
        <p:spPr>
          <a:xfrm>
            <a:off x="1360789" y="4767535"/>
            <a:ext cx="1944216" cy="461665"/>
          </a:xfrm>
          <a:prstGeom prst="rect">
            <a:avLst/>
          </a:prstGeom>
        </p:spPr>
        <p:txBody>
          <a:bodyPr wrap="square">
            <a:spAutoFit/>
          </a:bodyPr>
          <a:lstStyle/>
          <a:p>
            <a:pPr marL="514350" indent="-514350" algn="ctr"/>
            <a:r>
              <a:rPr lang="ja-JP" altLang="en-US" dirty="0" smtClean="0"/>
              <a:t>旧リビジョン</a:t>
            </a:r>
            <a:endParaRPr lang="en-US" altLang="ja-JP" dirty="0" smtClean="0"/>
          </a:p>
        </p:txBody>
      </p:sp>
      <p:sp>
        <p:nvSpPr>
          <p:cNvPr id="38" name="コンテンツ プレースホルダー 2"/>
          <p:cNvSpPr>
            <a:spLocks noGrp="1"/>
          </p:cNvSpPr>
          <p:nvPr>
            <p:ph idx="1"/>
          </p:nvPr>
        </p:nvSpPr>
        <p:spPr>
          <a:xfrm>
            <a:off x="179388" y="1197000"/>
            <a:ext cx="8785225" cy="1295896"/>
          </a:xfrm>
        </p:spPr>
        <p:txBody>
          <a:bodyPr/>
          <a:lstStyle/>
          <a:p>
            <a:r>
              <a:rPr kumimoji="1" lang="ja-JP" altLang="en-US" sz="2400" dirty="0" smtClean="0"/>
              <a:t>コードクローンを「</a:t>
            </a:r>
            <a:r>
              <a:rPr kumimoji="1" lang="en-US" altLang="ja-JP" sz="2400" dirty="0" smtClean="0"/>
              <a:t>Stable</a:t>
            </a:r>
            <a:r>
              <a:rPr kumimoji="1" lang="ja-JP" altLang="en-US" sz="2400" dirty="0" smtClean="0"/>
              <a:t>」「</a:t>
            </a:r>
            <a:r>
              <a:rPr kumimoji="1" lang="en-US" altLang="ja-JP" sz="2400" dirty="0" smtClean="0"/>
              <a:t>Added</a:t>
            </a:r>
            <a:r>
              <a:rPr kumimoji="1" lang="ja-JP" altLang="en-US" sz="2400" dirty="0" smtClean="0"/>
              <a:t>」に分類する</a:t>
            </a:r>
            <a:r>
              <a:rPr kumimoji="1" lang="en-US" altLang="ja-JP" sz="2400" baseline="30000" dirty="0" smtClean="0"/>
              <a:t>[6]</a:t>
            </a:r>
          </a:p>
          <a:p>
            <a:r>
              <a:rPr lang="ja-JP" altLang="en-US" sz="2400" dirty="0"/>
              <a:t>本研究で</a:t>
            </a:r>
            <a:r>
              <a:rPr lang="ja-JP" altLang="en-US" sz="2400" dirty="0" smtClean="0"/>
              <a:t>は再利用傾向を分析するため「</a:t>
            </a:r>
            <a:r>
              <a:rPr lang="en-US" altLang="ja-JP" sz="2400" dirty="0" smtClean="0"/>
              <a:t>Added</a:t>
            </a:r>
            <a:r>
              <a:rPr lang="ja-JP" altLang="en-US" sz="2400" dirty="0" smtClean="0"/>
              <a:t>」に注目</a:t>
            </a:r>
            <a:endParaRPr kumimoji="1" lang="en-US" altLang="ja-JP" sz="2400" dirty="0" smtClean="0"/>
          </a:p>
        </p:txBody>
      </p:sp>
      <p:sp>
        <p:nvSpPr>
          <p:cNvPr id="7" name="テキスト ボックス 6"/>
          <p:cNvSpPr txBox="1"/>
          <p:nvPr/>
        </p:nvSpPr>
        <p:spPr>
          <a:xfrm>
            <a:off x="6109979" y="3444578"/>
            <a:ext cx="857927" cy="400110"/>
          </a:xfrm>
          <a:prstGeom prst="rect">
            <a:avLst/>
          </a:prstGeom>
          <a:noFill/>
        </p:spPr>
        <p:txBody>
          <a:bodyPr wrap="none" rtlCol="0">
            <a:spAutoFit/>
          </a:bodyPr>
          <a:lstStyle/>
          <a:p>
            <a:r>
              <a:rPr kumimoji="1" lang="ja-JP" altLang="en-US" sz="2000" dirty="0" smtClean="0"/>
              <a:t>コピー</a:t>
            </a:r>
            <a:endParaRPr kumimoji="1" lang="ja-JP" altLang="en-US" sz="2000" dirty="0"/>
          </a:p>
        </p:txBody>
      </p:sp>
      <p:cxnSp>
        <p:nvCxnSpPr>
          <p:cNvPr id="26" name="直線矢印コネクタ 25"/>
          <p:cNvCxnSpPr/>
          <p:nvPr/>
        </p:nvCxnSpPr>
        <p:spPr bwMode="auto">
          <a:xfrm>
            <a:off x="3079474" y="2824509"/>
            <a:ext cx="1673386"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7" name="直線矢印コネクタ 36"/>
          <p:cNvCxnSpPr/>
          <p:nvPr/>
        </p:nvCxnSpPr>
        <p:spPr bwMode="auto">
          <a:xfrm>
            <a:off x="3079474" y="3354529"/>
            <a:ext cx="1666843" cy="8249"/>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1" name="Freeform 13"/>
          <p:cNvSpPr>
            <a:spLocks/>
          </p:cNvSpPr>
          <p:nvPr/>
        </p:nvSpPr>
        <p:spPr bwMode="auto">
          <a:xfrm>
            <a:off x="1586322" y="2679156"/>
            <a:ext cx="1493152" cy="3906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42" name="角丸四角形 41"/>
          <p:cNvSpPr/>
          <p:nvPr/>
        </p:nvSpPr>
        <p:spPr>
          <a:xfrm>
            <a:off x="1259632" y="2483835"/>
            <a:ext cx="2187444" cy="195320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43" name="Freeform 13"/>
          <p:cNvSpPr>
            <a:spLocks/>
          </p:cNvSpPr>
          <p:nvPr/>
        </p:nvSpPr>
        <p:spPr bwMode="auto">
          <a:xfrm>
            <a:off x="1613320" y="3232224"/>
            <a:ext cx="1480068" cy="3906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48" name="角丸四角形 47"/>
          <p:cNvSpPr/>
          <p:nvPr/>
        </p:nvSpPr>
        <p:spPr>
          <a:xfrm>
            <a:off x="4411622" y="2429221"/>
            <a:ext cx="2187444" cy="195320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49" name="Freeform 13"/>
          <p:cNvSpPr>
            <a:spLocks/>
          </p:cNvSpPr>
          <p:nvPr/>
        </p:nvSpPr>
        <p:spPr bwMode="auto">
          <a:xfrm>
            <a:off x="4751397" y="3192640"/>
            <a:ext cx="1480068" cy="3906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5" name="Freeform 13"/>
          <p:cNvSpPr>
            <a:spLocks/>
          </p:cNvSpPr>
          <p:nvPr/>
        </p:nvSpPr>
        <p:spPr bwMode="auto">
          <a:xfrm>
            <a:off x="4765310" y="3822414"/>
            <a:ext cx="1480068" cy="3906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33" name="直線矢印コネクタ 32"/>
          <p:cNvCxnSpPr>
            <a:stCxn id="30" idx="1"/>
          </p:cNvCxnSpPr>
          <p:nvPr/>
        </p:nvCxnSpPr>
        <p:spPr bwMode="auto">
          <a:xfrm flipH="1">
            <a:off x="6245378" y="2699859"/>
            <a:ext cx="866544" cy="72008"/>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6" name="直線矢印コネクタ 55"/>
          <p:cNvCxnSpPr>
            <a:stCxn id="30" idx="1"/>
          </p:cNvCxnSpPr>
          <p:nvPr/>
        </p:nvCxnSpPr>
        <p:spPr bwMode="auto">
          <a:xfrm flipH="1">
            <a:off x="6245378" y="2699859"/>
            <a:ext cx="866544" cy="654670"/>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6" name="1 つの角を丸めた四角形 35"/>
          <p:cNvSpPr/>
          <p:nvPr/>
        </p:nvSpPr>
        <p:spPr bwMode="auto">
          <a:xfrm>
            <a:off x="4642574" y="4306828"/>
            <a:ext cx="1725539" cy="325534"/>
          </a:xfrm>
          <a:prstGeom prst="round1Rect">
            <a:avLst/>
          </a:prstGeom>
          <a:solidFill>
            <a:srgbClr val="FFFFFF">
              <a:lumMod val="85000"/>
            </a:srgbClr>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ysClr val="windowText" lastClr="000000"/>
                </a:solidFill>
                <a:effectLst/>
                <a:uLnTx/>
                <a:uFillTx/>
              </a:rPr>
              <a:t>クローンセット</a:t>
            </a:r>
            <a:r>
              <a:rPr kumimoji="0" lang="en-US" altLang="ja-JP" sz="1800" b="1" i="0" u="none" strike="noStrike" kern="0" cap="none" spc="0" normalizeH="0" baseline="0" noProof="0" dirty="0" smtClean="0">
                <a:ln>
                  <a:noFill/>
                </a:ln>
                <a:solidFill>
                  <a:sysClr val="windowText" lastClr="000000"/>
                </a:solidFill>
                <a:effectLst/>
                <a:uLnTx/>
                <a:uFillTx/>
              </a:rPr>
              <a:t>A</a:t>
            </a:r>
            <a:endParaRPr kumimoji="0" lang="ja-JP" altLang="en-US" sz="1800" b="1" i="0" u="none" strike="noStrike" kern="0" cap="none" spc="0" normalizeH="0" baseline="0" noProof="0" dirty="0" smtClean="0">
              <a:ln>
                <a:noFill/>
              </a:ln>
              <a:solidFill>
                <a:srgbClr val="000000"/>
              </a:solidFill>
              <a:effectLst/>
              <a:uLnTx/>
              <a:uFillTx/>
              <a:latin typeface="Times New Roman" pitchFamily="18" charset="0"/>
              <a:ea typeface="ＭＳ Ｐゴシック" pitchFamily="50" charset="-128"/>
            </a:endParaRPr>
          </a:p>
        </p:txBody>
      </p:sp>
      <p:sp>
        <p:nvSpPr>
          <p:cNvPr id="57" name="1 つの角を丸めた四角形 56"/>
          <p:cNvSpPr/>
          <p:nvPr/>
        </p:nvSpPr>
        <p:spPr bwMode="auto">
          <a:xfrm>
            <a:off x="1470128" y="4306828"/>
            <a:ext cx="1725539" cy="325534"/>
          </a:xfrm>
          <a:prstGeom prst="round1Rect">
            <a:avLst/>
          </a:prstGeom>
          <a:solidFill>
            <a:srgbClr val="FFFFFF">
              <a:lumMod val="85000"/>
            </a:srgbClr>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ysClr val="windowText" lastClr="000000"/>
                </a:solidFill>
                <a:effectLst/>
                <a:uLnTx/>
                <a:uFillTx/>
              </a:rPr>
              <a:t>クローンセット</a:t>
            </a:r>
            <a:r>
              <a:rPr kumimoji="0" lang="en-US" altLang="ja-JP" sz="1800" b="1" i="0" u="none" strike="noStrike" kern="0" cap="none" spc="0" normalizeH="0" baseline="0" noProof="0" dirty="0" smtClean="0">
                <a:ln>
                  <a:noFill/>
                </a:ln>
                <a:solidFill>
                  <a:sysClr val="windowText" lastClr="000000"/>
                </a:solidFill>
                <a:effectLst/>
                <a:uLnTx/>
                <a:uFillTx/>
              </a:rPr>
              <a:t>A</a:t>
            </a:r>
            <a:endParaRPr kumimoji="0" lang="ja-JP" altLang="en-US" sz="1800" b="1" i="0" u="none" strike="noStrike" kern="0" cap="none" spc="0" normalizeH="0" baseline="0" noProof="0" dirty="0" smtClean="0">
              <a:ln>
                <a:noFill/>
              </a:ln>
              <a:solidFill>
                <a:srgbClr val="000000"/>
              </a:solidFill>
              <a:effectLst/>
              <a:uLnTx/>
              <a:uFillTx/>
              <a:latin typeface="Times New Roman" pitchFamily="18" charset="0"/>
              <a:ea typeface="ＭＳ Ｐゴシック" pitchFamily="50" charset="-128"/>
            </a:endParaRPr>
          </a:p>
        </p:txBody>
      </p:sp>
      <p:sp>
        <p:nvSpPr>
          <p:cNvPr id="58" name="Freeform 13"/>
          <p:cNvSpPr>
            <a:spLocks/>
          </p:cNvSpPr>
          <p:nvPr/>
        </p:nvSpPr>
        <p:spPr bwMode="auto">
          <a:xfrm>
            <a:off x="4765310" y="2623415"/>
            <a:ext cx="1480068" cy="3906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45" name="右カーブ矢印 44"/>
          <p:cNvSpPr/>
          <p:nvPr/>
        </p:nvSpPr>
        <p:spPr bwMode="auto">
          <a:xfrm flipH="1">
            <a:off x="5470010" y="3285816"/>
            <a:ext cx="705808" cy="927240"/>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0" name="フローチャート : 代替処理 29"/>
          <p:cNvSpPr/>
          <p:nvPr/>
        </p:nvSpPr>
        <p:spPr bwMode="auto">
          <a:xfrm>
            <a:off x="7111922" y="2483835"/>
            <a:ext cx="1368152" cy="432048"/>
          </a:xfrm>
          <a:prstGeom prst="flowChartAlternateProcess">
            <a:avLst/>
          </a:prstGeom>
          <a:ln>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Stable</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5" name="Rectangle 4"/>
          <p:cNvSpPr>
            <a:spLocks noChangeArrowheads="1"/>
          </p:cNvSpPr>
          <p:nvPr/>
        </p:nvSpPr>
        <p:spPr bwMode="auto">
          <a:xfrm>
            <a:off x="107504" y="5877272"/>
            <a:ext cx="8784976" cy="430887"/>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smtClean="0">
                <a:solidFill>
                  <a:schemeClr val="tx2"/>
                </a:solidFill>
                <a:latin typeface="+mn-ea"/>
                <a:ea typeface="+mn-ea"/>
              </a:rPr>
              <a:t>[7]</a:t>
            </a:r>
            <a:r>
              <a:rPr lang="ja-JP" altLang="en-US" sz="1050" dirty="0">
                <a:solidFill>
                  <a:schemeClr val="tx2"/>
                </a:solidFill>
                <a:latin typeface="+mn-ea"/>
                <a:ea typeface="+mn-ea"/>
              </a:rPr>
              <a:t>山中裕樹</a:t>
            </a:r>
            <a:r>
              <a:rPr lang="en-US" altLang="ja-JP" sz="1050" dirty="0">
                <a:solidFill>
                  <a:schemeClr val="tx2"/>
                </a:solidFill>
                <a:latin typeface="+mn-ea"/>
                <a:ea typeface="+mn-ea"/>
              </a:rPr>
              <a:t>, </a:t>
            </a:r>
            <a:r>
              <a:rPr lang="ja-JP" altLang="en-US" sz="1050" dirty="0">
                <a:solidFill>
                  <a:schemeClr val="tx2"/>
                </a:solidFill>
                <a:latin typeface="+mn-ea"/>
                <a:ea typeface="+mn-ea"/>
              </a:rPr>
              <a:t>崔恩瀞</a:t>
            </a:r>
            <a:r>
              <a:rPr lang="en-US" altLang="ja-JP" sz="1050" dirty="0">
                <a:solidFill>
                  <a:schemeClr val="tx2"/>
                </a:solidFill>
                <a:latin typeface="+mn-ea"/>
                <a:ea typeface="+mn-ea"/>
              </a:rPr>
              <a:t>, </a:t>
            </a:r>
            <a:r>
              <a:rPr lang="ja-JP" altLang="en-US" sz="1050" dirty="0">
                <a:solidFill>
                  <a:schemeClr val="tx2"/>
                </a:solidFill>
                <a:latin typeface="+mn-ea"/>
                <a:ea typeface="+mn-ea"/>
              </a:rPr>
              <a:t>吉田則裕</a:t>
            </a:r>
            <a:r>
              <a:rPr lang="en-US" altLang="ja-JP" sz="1050" dirty="0">
                <a:solidFill>
                  <a:schemeClr val="tx2"/>
                </a:solidFill>
                <a:latin typeface="+mn-ea"/>
                <a:ea typeface="+mn-ea"/>
              </a:rPr>
              <a:t>, </a:t>
            </a:r>
            <a:r>
              <a:rPr lang="ja-JP" altLang="en-US" sz="1050" dirty="0">
                <a:solidFill>
                  <a:schemeClr val="tx2"/>
                </a:solidFill>
                <a:latin typeface="+mn-ea"/>
                <a:ea typeface="+mn-ea"/>
              </a:rPr>
              <a:t>井上克郎</a:t>
            </a:r>
            <a:r>
              <a:rPr lang="en-US" altLang="ja-JP" sz="1050" dirty="0">
                <a:solidFill>
                  <a:schemeClr val="tx2"/>
                </a:solidFill>
                <a:latin typeface="+mn-ea"/>
                <a:ea typeface="+mn-ea"/>
              </a:rPr>
              <a:t>, </a:t>
            </a:r>
            <a:r>
              <a:rPr lang="ja-JP" altLang="en-US" sz="1050" dirty="0">
                <a:solidFill>
                  <a:schemeClr val="tx2"/>
                </a:solidFill>
                <a:latin typeface="+mn-ea"/>
                <a:ea typeface="+mn-ea"/>
              </a:rPr>
              <a:t>佐野建樹</a:t>
            </a:r>
            <a:r>
              <a:rPr lang="en-US" altLang="ja-JP" sz="1050" dirty="0">
                <a:solidFill>
                  <a:schemeClr val="tx2"/>
                </a:solidFill>
                <a:latin typeface="+mn-ea"/>
                <a:ea typeface="+mn-ea"/>
              </a:rPr>
              <a:t>. </a:t>
            </a:r>
            <a:r>
              <a:rPr lang="en-US" altLang="ja-JP" sz="1050" dirty="0" smtClean="0">
                <a:solidFill>
                  <a:schemeClr val="tx2"/>
                </a:solidFill>
                <a:latin typeface="+mn-ea"/>
                <a:ea typeface="+mn-ea"/>
              </a:rPr>
              <a:t>“</a:t>
            </a:r>
            <a:r>
              <a:rPr lang="ja-JP" altLang="en-US" sz="1050" dirty="0" smtClean="0">
                <a:solidFill>
                  <a:schemeClr val="tx2"/>
                </a:solidFill>
                <a:latin typeface="+mn-ea"/>
                <a:ea typeface="+mn-ea"/>
              </a:rPr>
              <a:t>コードクローン</a:t>
            </a:r>
            <a:r>
              <a:rPr lang="ja-JP" altLang="en-US" sz="1050" dirty="0">
                <a:solidFill>
                  <a:schemeClr val="tx2"/>
                </a:solidFill>
                <a:latin typeface="+mn-ea"/>
                <a:ea typeface="+mn-ea"/>
              </a:rPr>
              <a:t>変更管理システム</a:t>
            </a:r>
            <a:r>
              <a:rPr lang="ja-JP" altLang="en-US" sz="1050" dirty="0" smtClean="0">
                <a:solidFill>
                  <a:schemeClr val="tx2"/>
                </a:solidFill>
                <a:latin typeface="+mn-ea"/>
                <a:ea typeface="+mn-ea"/>
              </a:rPr>
              <a:t>の開発</a:t>
            </a:r>
            <a:r>
              <a:rPr lang="ja-JP" altLang="en-US" sz="1050" dirty="0">
                <a:solidFill>
                  <a:schemeClr val="tx2"/>
                </a:solidFill>
                <a:latin typeface="+mn-ea"/>
                <a:ea typeface="+mn-ea"/>
              </a:rPr>
              <a:t>と実プロジェクトへの</a:t>
            </a:r>
            <a:r>
              <a:rPr lang="ja-JP" altLang="en-US" sz="1050" dirty="0" smtClean="0">
                <a:solidFill>
                  <a:schemeClr val="tx2"/>
                </a:solidFill>
                <a:latin typeface="+mn-ea"/>
                <a:ea typeface="+mn-ea"/>
              </a:rPr>
              <a:t>適用</a:t>
            </a:r>
            <a:r>
              <a:rPr lang="en-US" altLang="ja-JP" sz="1050" dirty="0" smtClean="0">
                <a:solidFill>
                  <a:schemeClr val="tx2"/>
                </a:solidFill>
                <a:latin typeface="+mn-ea"/>
                <a:ea typeface="+mn-ea"/>
              </a:rPr>
              <a:t>”,</a:t>
            </a:r>
          </a:p>
          <a:p>
            <a:r>
              <a:rPr lang="ja-JP" altLang="en-US" sz="1050" dirty="0" smtClean="0">
                <a:solidFill>
                  <a:schemeClr val="tx2"/>
                </a:solidFill>
                <a:latin typeface="+mn-ea"/>
                <a:ea typeface="+mn-ea"/>
              </a:rPr>
              <a:t>ソフトウェアエンジニアリングシンポジウム</a:t>
            </a:r>
            <a:r>
              <a:rPr lang="en-US" altLang="ja-JP" sz="1050" dirty="0" smtClean="0">
                <a:solidFill>
                  <a:schemeClr val="tx2"/>
                </a:solidFill>
                <a:latin typeface="+mn-ea"/>
                <a:ea typeface="+mn-ea"/>
              </a:rPr>
              <a:t>2012</a:t>
            </a:r>
            <a:r>
              <a:rPr lang="ja-JP" altLang="en-US" sz="1050" dirty="0" smtClean="0">
                <a:solidFill>
                  <a:schemeClr val="tx2"/>
                </a:solidFill>
                <a:latin typeface="+mn-ea"/>
                <a:ea typeface="+mn-ea"/>
              </a:rPr>
              <a:t>論文集</a:t>
            </a:r>
            <a:r>
              <a:rPr lang="en-US" altLang="ja-JP" sz="1050" dirty="0" smtClean="0">
                <a:solidFill>
                  <a:schemeClr val="tx2"/>
                </a:solidFill>
                <a:latin typeface="+mn-ea"/>
                <a:ea typeface="+mn-ea"/>
              </a:rPr>
              <a:t>, pp.1–8</a:t>
            </a:r>
            <a:r>
              <a:rPr lang="en-US" altLang="ja-JP" sz="1050" dirty="0">
                <a:solidFill>
                  <a:schemeClr val="tx2"/>
                </a:solidFill>
                <a:latin typeface="+mn-ea"/>
                <a:ea typeface="+mn-ea"/>
              </a:rPr>
              <a:t>, </a:t>
            </a:r>
            <a:r>
              <a:rPr lang="en-US" altLang="ja-JP" sz="1050" dirty="0" err="1">
                <a:solidFill>
                  <a:schemeClr val="tx2"/>
                </a:solidFill>
                <a:latin typeface="+mn-ea"/>
                <a:ea typeface="+mn-ea"/>
              </a:rPr>
              <a:t>aug</a:t>
            </a:r>
            <a:r>
              <a:rPr lang="en-US" altLang="ja-JP" sz="1050" dirty="0">
                <a:solidFill>
                  <a:schemeClr val="tx2"/>
                </a:solidFill>
                <a:latin typeface="+mn-ea"/>
                <a:ea typeface="+mn-ea"/>
              </a:rPr>
              <a:t> 2012.</a:t>
            </a:r>
          </a:p>
        </p:txBody>
      </p:sp>
    </p:spTree>
    <p:custDataLst>
      <p:tags r:id="rId1"/>
    </p:custDataLst>
    <p:extLst>
      <p:ext uri="{BB962C8B-B14F-4D97-AF65-F5344CB8AC3E}">
        <p14:creationId xmlns:p14="http://schemas.microsoft.com/office/powerpoint/2010/main" val="58860484"/>
      </p:ext>
    </p:extLst>
  </p:cSld>
  <p:clrMapOvr>
    <a:masterClrMapping/>
  </p:clrMapOvr>
  <p:transition advTm="20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 grpId="0" animBg="1"/>
      <p:bldP spid="7" grpId="0"/>
      <p:bldP spid="45" grpId="0" animBg="1"/>
      <p:bldP spid="3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800" dirty="0"/>
              <a:t>STEP2</a:t>
            </a:r>
            <a:r>
              <a:rPr lang="ja-JP" altLang="en-US" sz="3800" dirty="0"/>
              <a:t>：</a:t>
            </a:r>
            <a:r>
              <a:rPr lang="ja-JP" altLang="en-US" sz="3800" dirty="0" smtClean="0"/>
              <a:t>クローンセット遷移</a:t>
            </a:r>
            <a:r>
              <a:rPr lang="ja-JP" altLang="en-US" sz="3800" dirty="0"/>
              <a:t>情報の</a:t>
            </a:r>
            <a:r>
              <a:rPr lang="ja-JP" altLang="en-US" sz="3800" dirty="0" smtClean="0"/>
              <a:t>検出</a:t>
            </a:r>
            <a:r>
              <a:rPr lang="en-US" altLang="ja-JP" sz="3800" dirty="0" smtClean="0"/>
              <a:t>(2/2)</a:t>
            </a:r>
            <a:endParaRPr lang="ja-JP" altLang="en-US" sz="3800" dirty="0"/>
          </a:p>
        </p:txBody>
      </p:sp>
      <p:sp>
        <p:nvSpPr>
          <p:cNvPr id="3" name="コンテンツ プレースホルダー 2"/>
          <p:cNvSpPr>
            <a:spLocks noGrp="1"/>
          </p:cNvSpPr>
          <p:nvPr>
            <p:ph idx="1"/>
          </p:nvPr>
        </p:nvSpPr>
        <p:spPr>
          <a:xfrm>
            <a:off x="179388" y="1197000"/>
            <a:ext cx="8785225" cy="5040312"/>
          </a:xfrm>
        </p:spPr>
        <p:txBody>
          <a:bodyPr/>
          <a:lstStyle/>
          <a:p>
            <a:r>
              <a:rPr kumimoji="1" lang="ja-JP" altLang="en-US" sz="2400" dirty="0" smtClean="0"/>
              <a:t>隣接する</a:t>
            </a:r>
            <a:r>
              <a:rPr kumimoji="1" lang="en-US" altLang="ja-JP" sz="2400" dirty="0" smtClean="0"/>
              <a:t>2</a:t>
            </a:r>
            <a:r>
              <a:rPr kumimoji="1" lang="ja-JP" altLang="en-US" sz="2400" dirty="0" smtClean="0"/>
              <a:t>リビジョンのコードクローンから遷移情報を取得する</a:t>
            </a:r>
            <a:r>
              <a:rPr kumimoji="1" lang="en-US" altLang="ja-JP" sz="2400" baseline="30000" dirty="0" smtClean="0"/>
              <a:t>[6]</a:t>
            </a:r>
            <a:endParaRPr kumimoji="1" lang="ja-JP" altLang="en-US" sz="2400" baseline="30000" dirty="0"/>
          </a:p>
        </p:txBody>
      </p:sp>
      <p:sp>
        <p:nvSpPr>
          <p:cNvPr id="28" name="テキスト ボックス 27"/>
          <p:cNvSpPr txBox="1"/>
          <p:nvPr/>
        </p:nvSpPr>
        <p:spPr>
          <a:xfrm>
            <a:off x="1710158" y="1628800"/>
            <a:ext cx="2058616" cy="70788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ja-JP" altLang="en-US" sz="2000" dirty="0" smtClean="0"/>
              <a:t>コードクローン情報</a:t>
            </a:r>
            <a:endParaRPr lang="en-US" altLang="ja-JP" sz="2000" dirty="0" smtClean="0"/>
          </a:p>
          <a:p>
            <a:pPr algn="ctr"/>
            <a:r>
              <a:rPr kumimoji="1" lang="en-US" altLang="ja-JP" sz="2000" dirty="0" smtClean="0"/>
              <a:t>(</a:t>
            </a:r>
            <a:r>
              <a:rPr kumimoji="1" lang="ja-JP" altLang="en-US" sz="2000" dirty="0" smtClean="0"/>
              <a:t>合成</a:t>
            </a:r>
            <a:r>
              <a:rPr kumimoji="1" lang="en-US" altLang="ja-JP" sz="2000" dirty="0" smtClean="0"/>
              <a:t>rev. </a:t>
            </a:r>
            <a:r>
              <a:rPr lang="en-US" altLang="ja-JP" sz="2000" dirty="0" smtClean="0"/>
              <a:t>1</a:t>
            </a:r>
            <a:r>
              <a:rPr kumimoji="1" lang="en-US" altLang="ja-JP" sz="2000" dirty="0" smtClean="0"/>
              <a:t>)</a:t>
            </a:r>
            <a:endParaRPr kumimoji="1" lang="ja-JP" altLang="en-US" sz="2000" dirty="0"/>
          </a:p>
        </p:txBody>
      </p:sp>
      <p:sp>
        <p:nvSpPr>
          <p:cNvPr id="29" name="テキスト ボックス 28"/>
          <p:cNvSpPr txBox="1"/>
          <p:nvPr/>
        </p:nvSpPr>
        <p:spPr>
          <a:xfrm>
            <a:off x="1708674" y="2875087"/>
            <a:ext cx="2060099"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2000" dirty="0" smtClean="0"/>
              <a:t>コードクローン情報</a:t>
            </a:r>
            <a:endParaRPr lang="en-US" altLang="ja-JP" sz="2000" dirty="0" smtClean="0"/>
          </a:p>
          <a:p>
            <a:pPr algn="ctr"/>
            <a:r>
              <a:rPr kumimoji="1" lang="en-US" altLang="ja-JP" sz="2000" dirty="0" smtClean="0"/>
              <a:t>(</a:t>
            </a:r>
            <a:r>
              <a:rPr kumimoji="1" lang="ja-JP" altLang="en-US" sz="2000" dirty="0" smtClean="0"/>
              <a:t>合成</a:t>
            </a:r>
            <a:r>
              <a:rPr kumimoji="1" lang="en-US" altLang="ja-JP" sz="2000" dirty="0" smtClean="0"/>
              <a:t>rev. </a:t>
            </a:r>
            <a:r>
              <a:rPr lang="en-US" altLang="ja-JP" sz="2000" dirty="0" smtClean="0"/>
              <a:t>2</a:t>
            </a:r>
            <a:r>
              <a:rPr kumimoji="1" lang="en-US" altLang="ja-JP" sz="2000" dirty="0" smtClean="0"/>
              <a:t>)</a:t>
            </a:r>
            <a:endParaRPr kumimoji="1" lang="ja-JP" altLang="en-US" sz="2000" dirty="0"/>
          </a:p>
        </p:txBody>
      </p:sp>
      <p:sp>
        <p:nvSpPr>
          <p:cNvPr id="37" name="テキスト ボックス 36"/>
          <p:cNvSpPr txBox="1"/>
          <p:nvPr/>
        </p:nvSpPr>
        <p:spPr>
          <a:xfrm>
            <a:off x="1708675" y="4149080"/>
            <a:ext cx="2060098"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2000" dirty="0" smtClean="0"/>
              <a:t>コードクローン情報</a:t>
            </a:r>
            <a:endParaRPr lang="en-US" altLang="ja-JP" sz="2000" dirty="0" smtClean="0"/>
          </a:p>
          <a:p>
            <a:pPr algn="ctr"/>
            <a:r>
              <a:rPr kumimoji="1" lang="en-US" altLang="ja-JP" sz="2000" dirty="0" smtClean="0"/>
              <a:t>(</a:t>
            </a:r>
            <a:r>
              <a:rPr kumimoji="1" lang="ja-JP" altLang="en-US" sz="2000" dirty="0" smtClean="0"/>
              <a:t>合成</a:t>
            </a:r>
            <a:r>
              <a:rPr kumimoji="1" lang="en-US" altLang="ja-JP" sz="2000" dirty="0" smtClean="0"/>
              <a:t>rev. N-1)</a:t>
            </a:r>
            <a:endParaRPr kumimoji="1" lang="ja-JP" altLang="en-US" sz="2000" dirty="0"/>
          </a:p>
        </p:txBody>
      </p:sp>
      <p:cxnSp>
        <p:nvCxnSpPr>
          <p:cNvPr id="39" name="直線矢印コネクタ 38"/>
          <p:cNvCxnSpPr>
            <a:stCxn id="40" idx="6"/>
            <a:endCxn id="6" idx="1"/>
          </p:cNvCxnSpPr>
          <p:nvPr/>
        </p:nvCxnSpPr>
        <p:spPr>
          <a:xfrm>
            <a:off x="4444980" y="2578599"/>
            <a:ext cx="2880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0" name="円/楕円 39"/>
          <p:cNvSpPr/>
          <p:nvPr/>
        </p:nvSpPr>
        <p:spPr>
          <a:xfrm>
            <a:off x="3419872" y="2420888"/>
            <a:ext cx="1025108" cy="315421"/>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2000" dirty="0" smtClean="0"/>
              <a:t>比較</a:t>
            </a:r>
            <a:endParaRPr kumimoji="1" lang="ja-JP" altLang="en-US" sz="2000" dirty="0"/>
          </a:p>
        </p:txBody>
      </p:sp>
      <p:grpSp>
        <p:nvGrpSpPr>
          <p:cNvPr id="7" name="グループ化 6"/>
          <p:cNvGrpSpPr/>
          <p:nvPr/>
        </p:nvGrpSpPr>
        <p:grpSpPr>
          <a:xfrm>
            <a:off x="4716016" y="2044361"/>
            <a:ext cx="4283384" cy="1224136"/>
            <a:chOff x="4511378" y="1903909"/>
            <a:chExt cx="4283384" cy="1524460"/>
          </a:xfrm>
        </p:grpSpPr>
        <p:sp>
          <p:nvSpPr>
            <p:cNvPr id="6" name="正方形/長方形 5"/>
            <p:cNvSpPr/>
            <p:nvPr/>
          </p:nvSpPr>
          <p:spPr bwMode="auto">
            <a:xfrm>
              <a:off x="4511378" y="1903909"/>
              <a:ext cx="4283384" cy="1524460"/>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16" name="グループ化 115"/>
            <p:cNvGrpSpPr/>
            <p:nvPr/>
          </p:nvGrpSpPr>
          <p:grpSpPr>
            <a:xfrm>
              <a:off x="4901753" y="2017025"/>
              <a:ext cx="3708093" cy="1289089"/>
              <a:chOff x="2341959" y="2996952"/>
              <a:chExt cx="3708093" cy="1743696"/>
            </a:xfrm>
          </p:grpSpPr>
          <p:cxnSp>
            <p:nvCxnSpPr>
              <p:cNvPr id="120" name="直線矢印コネクタ 119"/>
              <p:cNvCxnSpPr/>
              <p:nvPr/>
            </p:nvCxnSpPr>
            <p:spPr bwMode="auto">
              <a:xfrm>
                <a:off x="3635896" y="3373736"/>
                <a:ext cx="916012"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1" name="角丸四角形 120"/>
              <p:cNvSpPr/>
              <p:nvPr/>
            </p:nvSpPr>
            <p:spPr>
              <a:xfrm>
                <a:off x="4205892" y="2996952"/>
                <a:ext cx="1844160" cy="154517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22" name="1 つの角を丸めた四角形 121"/>
              <p:cNvSpPr/>
              <p:nvPr/>
            </p:nvSpPr>
            <p:spPr bwMode="auto">
              <a:xfrm>
                <a:off x="4255920" y="4380609"/>
                <a:ext cx="1744104" cy="360039"/>
              </a:xfrm>
              <a:prstGeom prst="round1Rect">
                <a:avLst/>
              </a:prstGeom>
              <a:solidFill>
                <a:srgbClr val="FFFFFF">
                  <a:lumMod val="85000"/>
                </a:srgbClr>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ysClr val="windowText" lastClr="000000"/>
                    </a:solidFill>
                    <a:effectLst/>
                    <a:uLnTx/>
                    <a:uFillTx/>
                  </a:rPr>
                  <a:t>クローンセット</a:t>
                </a:r>
                <a:r>
                  <a:rPr kumimoji="0" lang="en-US" altLang="ja-JP" sz="1800" b="1" i="0" u="none" strike="noStrike" kern="0" cap="none" spc="0" normalizeH="0" baseline="0" noProof="0" dirty="0" smtClean="0">
                    <a:ln>
                      <a:noFill/>
                    </a:ln>
                    <a:solidFill>
                      <a:sysClr val="windowText" lastClr="000000"/>
                    </a:solidFill>
                    <a:effectLst/>
                    <a:uLnTx/>
                    <a:uFillTx/>
                  </a:rPr>
                  <a:t>A</a:t>
                </a:r>
                <a:endParaRPr kumimoji="0" lang="ja-JP" altLang="en-US" sz="1800" b="1" i="0" u="none" strike="noStrike" kern="0" cap="none" spc="0" normalizeH="0" baseline="0" noProof="0" dirty="0" smtClean="0">
                  <a:ln>
                    <a:noFill/>
                  </a:ln>
                  <a:solidFill>
                    <a:srgbClr val="000000"/>
                  </a:solidFill>
                  <a:effectLst/>
                  <a:uLnTx/>
                  <a:uFillTx/>
                  <a:latin typeface="Times New Roman" pitchFamily="18" charset="0"/>
                  <a:ea typeface="ＭＳ Ｐゴシック" pitchFamily="50" charset="-128"/>
                </a:endParaRPr>
              </a:p>
            </p:txBody>
          </p:sp>
          <p:sp>
            <p:nvSpPr>
              <p:cNvPr id="125" name="Freeform 13"/>
              <p:cNvSpPr>
                <a:spLocks/>
              </p:cNvSpPr>
              <p:nvPr/>
            </p:nvSpPr>
            <p:spPr bwMode="auto">
              <a:xfrm>
                <a:off x="4551908" y="3139688"/>
                <a:ext cx="1296143"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26" name="Freeform 13"/>
              <p:cNvSpPr>
                <a:spLocks/>
              </p:cNvSpPr>
              <p:nvPr/>
            </p:nvSpPr>
            <p:spPr bwMode="auto">
              <a:xfrm>
                <a:off x="4558703" y="3814331"/>
                <a:ext cx="1296144"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27" name="Freeform 13"/>
              <p:cNvSpPr>
                <a:spLocks/>
              </p:cNvSpPr>
              <p:nvPr/>
            </p:nvSpPr>
            <p:spPr bwMode="auto">
              <a:xfrm>
                <a:off x="2341959" y="3191879"/>
                <a:ext cx="1305322" cy="43204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sp>
        <p:nvSpPr>
          <p:cNvPr id="162" name="1 つの角を丸めた四角形 161"/>
          <p:cNvSpPr/>
          <p:nvPr/>
        </p:nvSpPr>
        <p:spPr bwMode="auto">
          <a:xfrm>
            <a:off x="4783416" y="1700808"/>
            <a:ext cx="3532999" cy="360040"/>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(1,2)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73" name="直線矢印コネクタ 72"/>
          <p:cNvCxnSpPr>
            <a:stCxn id="72" idx="4"/>
            <a:endCxn id="28" idx="1"/>
          </p:cNvCxnSpPr>
          <p:nvPr/>
        </p:nvCxnSpPr>
        <p:spPr bwMode="auto">
          <a:xfrm flipV="1">
            <a:off x="827584" y="1982743"/>
            <a:ext cx="882574" cy="2062162"/>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76" name="直線矢印コネクタ 75"/>
          <p:cNvCxnSpPr>
            <a:stCxn id="72" idx="4"/>
            <a:endCxn id="29" idx="1"/>
          </p:cNvCxnSpPr>
          <p:nvPr/>
        </p:nvCxnSpPr>
        <p:spPr bwMode="auto">
          <a:xfrm flipV="1">
            <a:off x="827584" y="3229030"/>
            <a:ext cx="881090" cy="815876"/>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79" name="直線矢印コネクタ 78"/>
          <p:cNvCxnSpPr>
            <a:stCxn id="72" idx="4"/>
            <a:endCxn id="37" idx="1"/>
          </p:cNvCxnSpPr>
          <p:nvPr/>
        </p:nvCxnSpPr>
        <p:spPr bwMode="auto">
          <a:xfrm>
            <a:off x="827584" y="4044905"/>
            <a:ext cx="881091" cy="458118"/>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82" name="右カーブ矢印 81"/>
          <p:cNvSpPr/>
          <p:nvPr/>
        </p:nvSpPr>
        <p:spPr bwMode="auto">
          <a:xfrm flipH="1">
            <a:off x="7950056" y="2283365"/>
            <a:ext cx="274700" cy="48107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58" name="グループ化 57"/>
          <p:cNvGrpSpPr/>
          <p:nvPr/>
        </p:nvGrpSpPr>
        <p:grpSpPr>
          <a:xfrm>
            <a:off x="4669718" y="4628873"/>
            <a:ext cx="4294770" cy="1626211"/>
            <a:chOff x="4499992" y="1903908"/>
            <a:chExt cx="4294770" cy="2025178"/>
          </a:xfrm>
        </p:grpSpPr>
        <p:sp>
          <p:nvSpPr>
            <p:cNvPr id="60" name="正方形/長方形 59"/>
            <p:cNvSpPr/>
            <p:nvPr/>
          </p:nvSpPr>
          <p:spPr bwMode="auto">
            <a:xfrm>
              <a:off x="4499992" y="1903908"/>
              <a:ext cx="4294770" cy="2025178"/>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62" name="グループ化 61"/>
            <p:cNvGrpSpPr/>
            <p:nvPr/>
          </p:nvGrpSpPr>
          <p:grpSpPr>
            <a:xfrm>
              <a:off x="4661194" y="2017025"/>
              <a:ext cx="3948652" cy="1756737"/>
              <a:chOff x="2101400" y="2996952"/>
              <a:chExt cx="3948652" cy="2376264"/>
            </a:xfrm>
          </p:grpSpPr>
          <p:sp>
            <p:nvSpPr>
              <p:cNvPr id="65" name="Freeform 13"/>
              <p:cNvSpPr>
                <a:spLocks/>
              </p:cNvSpPr>
              <p:nvPr/>
            </p:nvSpPr>
            <p:spPr bwMode="auto">
              <a:xfrm>
                <a:off x="4547318" y="4437112"/>
                <a:ext cx="1305322"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66" name="直線矢印コネクタ 65"/>
              <p:cNvCxnSpPr/>
              <p:nvPr/>
            </p:nvCxnSpPr>
            <p:spPr bwMode="auto">
              <a:xfrm>
                <a:off x="3635896" y="3373736"/>
                <a:ext cx="916012"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7" name="角丸四角形 66"/>
              <p:cNvSpPr/>
              <p:nvPr/>
            </p:nvSpPr>
            <p:spPr>
              <a:xfrm>
                <a:off x="4205892" y="2996952"/>
                <a:ext cx="1844160" cy="216024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68" name="1 つの角を丸めた四角形 67"/>
              <p:cNvSpPr/>
              <p:nvPr/>
            </p:nvSpPr>
            <p:spPr bwMode="auto">
              <a:xfrm>
                <a:off x="4255920" y="5013176"/>
                <a:ext cx="1744104" cy="360040"/>
              </a:xfrm>
              <a:prstGeom prst="round1Rect">
                <a:avLst/>
              </a:prstGeom>
              <a:solidFill>
                <a:srgbClr val="FFFFFF">
                  <a:lumMod val="85000"/>
                </a:srgbClr>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ysClr val="windowText" lastClr="000000"/>
                    </a:solidFill>
                    <a:effectLst/>
                    <a:uLnTx/>
                    <a:uFillTx/>
                  </a:rPr>
                  <a:t>クローンセット</a:t>
                </a:r>
                <a:r>
                  <a:rPr kumimoji="0" lang="en-US" altLang="ja-JP" sz="1800" b="1" i="0" u="none" strike="noStrike" kern="0" cap="none" spc="0" normalizeH="0" baseline="0" noProof="0" dirty="0" smtClean="0">
                    <a:ln>
                      <a:noFill/>
                    </a:ln>
                    <a:solidFill>
                      <a:sysClr val="windowText" lastClr="000000"/>
                    </a:solidFill>
                    <a:effectLst/>
                    <a:uLnTx/>
                    <a:uFillTx/>
                  </a:rPr>
                  <a:t>A</a:t>
                </a:r>
                <a:endParaRPr kumimoji="0" lang="ja-JP" altLang="en-US" sz="1800" b="1" i="0" u="none" strike="noStrike" kern="0" cap="none" spc="0" normalizeH="0" baseline="0" noProof="0" dirty="0" smtClean="0">
                  <a:ln>
                    <a:noFill/>
                  </a:ln>
                  <a:solidFill>
                    <a:srgbClr val="000000"/>
                  </a:solidFill>
                  <a:effectLst/>
                  <a:uLnTx/>
                  <a:uFillTx/>
                  <a:latin typeface="Times New Roman" pitchFamily="18" charset="0"/>
                  <a:ea typeface="ＭＳ Ｐゴシック" pitchFamily="50" charset="-128"/>
                </a:endParaRPr>
              </a:p>
            </p:txBody>
          </p:sp>
          <p:cxnSp>
            <p:nvCxnSpPr>
              <p:cNvPr id="69" name="直線矢印コネクタ 68"/>
              <p:cNvCxnSpPr/>
              <p:nvPr/>
            </p:nvCxnSpPr>
            <p:spPr bwMode="auto">
              <a:xfrm>
                <a:off x="3635896" y="3969060"/>
                <a:ext cx="911422"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70" name="Freeform 13"/>
              <p:cNvSpPr>
                <a:spLocks/>
              </p:cNvSpPr>
              <p:nvPr/>
            </p:nvSpPr>
            <p:spPr bwMode="auto">
              <a:xfrm>
                <a:off x="4551908" y="3157712"/>
                <a:ext cx="1296143"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1" name="Freeform 13"/>
              <p:cNvSpPr>
                <a:spLocks/>
              </p:cNvSpPr>
              <p:nvPr/>
            </p:nvSpPr>
            <p:spPr bwMode="auto">
              <a:xfrm>
                <a:off x="4551907" y="3789040"/>
                <a:ext cx="1296144"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4" name="Freeform 13"/>
              <p:cNvSpPr>
                <a:spLocks/>
              </p:cNvSpPr>
              <p:nvPr/>
            </p:nvSpPr>
            <p:spPr bwMode="auto">
              <a:xfrm>
                <a:off x="2330574" y="3212976"/>
                <a:ext cx="1305322"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5" name="角丸四角形 74"/>
              <p:cNvSpPr/>
              <p:nvPr/>
            </p:nvSpPr>
            <p:spPr>
              <a:xfrm>
                <a:off x="2101400" y="2996952"/>
                <a:ext cx="1844853" cy="216024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7" name="Freeform 13"/>
              <p:cNvSpPr>
                <a:spLocks/>
              </p:cNvSpPr>
              <p:nvPr/>
            </p:nvSpPr>
            <p:spPr bwMode="auto">
              <a:xfrm>
                <a:off x="2339752" y="3841291"/>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8" name="1 つの角を丸めた四角形 77"/>
              <p:cNvSpPr/>
              <p:nvPr/>
            </p:nvSpPr>
            <p:spPr bwMode="auto">
              <a:xfrm>
                <a:off x="2151083" y="5009283"/>
                <a:ext cx="1745489" cy="360040"/>
              </a:xfrm>
              <a:prstGeom prst="round1Rect">
                <a:avLst/>
              </a:prstGeom>
              <a:solidFill>
                <a:srgbClr val="FFFFFF">
                  <a:lumMod val="85000"/>
                </a:srgbClr>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800" b="1" i="0" u="none" strike="noStrike" kern="0" cap="none" spc="0" normalizeH="0" baseline="0" noProof="0" dirty="0" smtClean="0">
                    <a:ln>
                      <a:noFill/>
                    </a:ln>
                    <a:solidFill>
                      <a:sysClr val="windowText" lastClr="000000"/>
                    </a:solidFill>
                    <a:effectLst/>
                    <a:uLnTx/>
                    <a:uFillTx/>
                  </a:rPr>
                  <a:t>クローンセット</a:t>
                </a:r>
                <a:r>
                  <a:rPr kumimoji="0" lang="en-US" altLang="ja-JP" sz="1800" b="1" i="0" u="none" strike="noStrike" kern="0" cap="none" spc="0" normalizeH="0" baseline="0" noProof="0" dirty="0" smtClean="0">
                    <a:ln>
                      <a:noFill/>
                    </a:ln>
                    <a:solidFill>
                      <a:sysClr val="windowText" lastClr="000000"/>
                    </a:solidFill>
                    <a:effectLst/>
                    <a:uLnTx/>
                    <a:uFillTx/>
                  </a:rPr>
                  <a:t>A</a:t>
                </a:r>
                <a:endParaRPr kumimoji="0" lang="ja-JP" altLang="en-US" sz="1800" b="1" i="0" u="none" strike="noStrike" kern="0" cap="none" spc="0" normalizeH="0" baseline="0" noProof="0" dirty="0" smtClean="0">
                  <a:ln>
                    <a:noFill/>
                  </a:ln>
                  <a:solidFill>
                    <a:srgbClr val="000000"/>
                  </a:solidFill>
                  <a:effectLst/>
                  <a:uLnTx/>
                  <a:uFillTx/>
                  <a:latin typeface="Times New Roman" pitchFamily="18" charset="0"/>
                  <a:ea typeface="ＭＳ Ｐゴシック" pitchFamily="50" charset="-128"/>
                </a:endParaRPr>
              </a:p>
            </p:txBody>
          </p:sp>
        </p:grpSp>
      </p:grpSp>
      <p:sp>
        <p:nvSpPr>
          <p:cNvPr id="80" name="1 つの角を丸めた四角形 79"/>
          <p:cNvSpPr/>
          <p:nvPr/>
        </p:nvSpPr>
        <p:spPr bwMode="auto">
          <a:xfrm>
            <a:off x="4753328" y="4293096"/>
            <a:ext cx="3563087" cy="360040"/>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(N-1,N)</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1" name="右カーブ矢印 80"/>
          <p:cNvSpPr/>
          <p:nvPr/>
        </p:nvSpPr>
        <p:spPr bwMode="auto">
          <a:xfrm flipH="1">
            <a:off x="7903759" y="5301208"/>
            <a:ext cx="274700" cy="48107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0" name="グループ化 9"/>
          <p:cNvGrpSpPr/>
          <p:nvPr/>
        </p:nvGrpSpPr>
        <p:grpSpPr>
          <a:xfrm>
            <a:off x="107504" y="2899886"/>
            <a:ext cx="720080" cy="2368626"/>
            <a:chOff x="107504" y="3140967"/>
            <a:chExt cx="720080" cy="1861978"/>
          </a:xfrm>
        </p:grpSpPr>
        <p:sp>
          <p:nvSpPr>
            <p:cNvPr id="72" name="円柱 71"/>
            <p:cNvSpPr/>
            <p:nvPr/>
          </p:nvSpPr>
          <p:spPr bwMode="auto">
            <a:xfrm>
              <a:off x="107504" y="3140967"/>
              <a:ext cx="720080" cy="1800201"/>
            </a:xfrm>
            <a:prstGeom prst="can">
              <a:avLst/>
            </a:prstGeom>
            <a:ln>
              <a:headEnd type="none" w="med" len="med"/>
              <a:tailEnd type="none" w="med" len="med"/>
            </a:ln>
            <a:scene3d>
              <a:camera prst="orthographicFront">
                <a:rot lat="0" lon="0" rev="0"/>
              </a:camera>
              <a:lightRig rig="threePt" dir="t"/>
            </a:scene3d>
          </p:spPr>
          <p:style>
            <a:lnRef idx="2">
              <a:schemeClr val="accent2"/>
            </a:lnRef>
            <a:fillRef idx="1">
              <a:schemeClr val="lt1"/>
            </a:fillRef>
            <a:effectRef idx="0">
              <a:schemeClr val="accent2"/>
            </a:effectRef>
            <a:fontRef idx="minor">
              <a:schemeClr val="dk1"/>
            </a:fontRef>
          </p:style>
          <p:txBody>
            <a:bodyPr vert="eaVert"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合成リポジトリ</a:t>
              </a:r>
            </a:p>
          </p:txBody>
        </p:sp>
        <p:sp>
          <p:nvSpPr>
            <p:cNvPr id="9" name="テキスト ボックス 8"/>
            <p:cNvSpPr txBox="1"/>
            <p:nvPr/>
          </p:nvSpPr>
          <p:spPr>
            <a:xfrm>
              <a:off x="287524" y="4602835"/>
              <a:ext cx="360040" cy="400110"/>
            </a:xfrm>
            <a:prstGeom prst="rect">
              <a:avLst/>
            </a:prstGeom>
            <a:noFill/>
          </p:spPr>
          <p:txBody>
            <a:bodyPr wrap="square" rtlCol="0">
              <a:spAutoFit/>
            </a:bodyPr>
            <a:lstStyle/>
            <a:p>
              <a:r>
                <a:rPr kumimoji="1" lang="en-US" altLang="ja-JP" sz="2000" dirty="0" smtClean="0"/>
                <a:t>C</a:t>
              </a:r>
              <a:endParaRPr kumimoji="1" lang="ja-JP" altLang="en-US" sz="2000" dirty="0"/>
            </a:p>
          </p:txBody>
        </p:sp>
      </p:grpSp>
      <p:sp>
        <p:nvSpPr>
          <p:cNvPr id="124" name="テキスト ボックス 123"/>
          <p:cNvSpPr txBox="1"/>
          <p:nvPr/>
        </p:nvSpPr>
        <p:spPr>
          <a:xfrm>
            <a:off x="1708675" y="5373216"/>
            <a:ext cx="2060098"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2000" dirty="0" smtClean="0"/>
              <a:t>コードクローン情報</a:t>
            </a:r>
            <a:endParaRPr lang="en-US" altLang="ja-JP" sz="2000" dirty="0" smtClean="0"/>
          </a:p>
          <a:p>
            <a:pPr algn="ctr"/>
            <a:r>
              <a:rPr kumimoji="1" lang="en-US" altLang="ja-JP" sz="2000" dirty="0" smtClean="0"/>
              <a:t>(</a:t>
            </a:r>
            <a:r>
              <a:rPr kumimoji="1" lang="ja-JP" altLang="en-US" sz="2000" dirty="0" smtClean="0"/>
              <a:t>合成</a:t>
            </a:r>
            <a:r>
              <a:rPr kumimoji="1" lang="en-US" altLang="ja-JP" sz="2000" dirty="0" smtClean="0"/>
              <a:t>rev. N)</a:t>
            </a:r>
            <a:endParaRPr kumimoji="1" lang="ja-JP" altLang="en-US" sz="2000" dirty="0"/>
          </a:p>
        </p:txBody>
      </p:sp>
      <p:sp>
        <p:nvSpPr>
          <p:cNvPr id="141" name="円/楕円 140"/>
          <p:cNvSpPr/>
          <p:nvPr/>
        </p:nvSpPr>
        <p:spPr>
          <a:xfrm>
            <a:off x="3419872" y="4941168"/>
            <a:ext cx="1025108" cy="334130"/>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2000" dirty="0" smtClean="0"/>
              <a:t>比較</a:t>
            </a:r>
            <a:endParaRPr kumimoji="1" lang="ja-JP" altLang="en-US" sz="2000" dirty="0"/>
          </a:p>
        </p:txBody>
      </p:sp>
      <p:cxnSp>
        <p:nvCxnSpPr>
          <p:cNvPr id="150" name="カギ線コネクタ 149"/>
          <p:cNvCxnSpPr>
            <a:stCxn id="28" idx="3"/>
            <a:endCxn id="40" idx="0"/>
          </p:cNvCxnSpPr>
          <p:nvPr/>
        </p:nvCxnSpPr>
        <p:spPr bwMode="auto">
          <a:xfrm>
            <a:off x="3768774" y="1982743"/>
            <a:ext cx="163652" cy="438145"/>
          </a:xfrm>
          <a:prstGeom prst="bentConnector2">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53" name="カギ線コネクタ 152"/>
          <p:cNvCxnSpPr>
            <a:stCxn id="29" idx="3"/>
            <a:endCxn id="40" idx="4"/>
          </p:cNvCxnSpPr>
          <p:nvPr/>
        </p:nvCxnSpPr>
        <p:spPr bwMode="auto">
          <a:xfrm flipV="1">
            <a:off x="3768773" y="2736309"/>
            <a:ext cx="163653" cy="492721"/>
          </a:xfrm>
          <a:prstGeom prst="bentConnector2">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69" name="カギ線コネクタ 168"/>
          <p:cNvCxnSpPr>
            <a:stCxn id="37" idx="3"/>
            <a:endCxn id="141" idx="0"/>
          </p:cNvCxnSpPr>
          <p:nvPr/>
        </p:nvCxnSpPr>
        <p:spPr bwMode="auto">
          <a:xfrm>
            <a:off x="3768773" y="4503023"/>
            <a:ext cx="163653" cy="438145"/>
          </a:xfrm>
          <a:prstGeom prst="bentConnector2">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73" name="カギ線コネクタ 172"/>
          <p:cNvCxnSpPr>
            <a:stCxn id="124" idx="3"/>
            <a:endCxn id="141" idx="4"/>
          </p:cNvCxnSpPr>
          <p:nvPr/>
        </p:nvCxnSpPr>
        <p:spPr bwMode="auto">
          <a:xfrm flipV="1">
            <a:off x="3768773" y="5275298"/>
            <a:ext cx="163653" cy="451861"/>
          </a:xfrm>
          <a:prstGeom prst="bentConnector2">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76" name="直線矢印コネクタ 175"/>
          <p:cNvCxnSpPr>
            <a:stCxn id="72" idx="4"/>
            <a:endCxn id="124" idx="1"/>
          </p:cNvCxnSpPr>
          <p:nvPr/>
        </p:nvCxnSpPr>
        <p:spPr bwMode="auto">
          <a:xfrm>
            <a:off x="827584" y="4044905"/>
            <a:ext cx="881091" cy="1682254"/>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191" name="直線矢印コネクタ 190"/>
          <p:cNvCxnSpPr>
            <a:stCxn id="141" idx="6"/>
          </p:cNvCxnSpPr>
          <p:nvPr/>
        </p:nvCxnSpPr>
        <p:spPr>
          <a:xfrm>
            <a:off x="4444980" y="5108233"/>
            <a:ext cx="241338"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6" name="テキスト ボックス 195"/>
          <p:cNvSpPr txBox="1"/>
          <p:nvPr/>
        </p:nvSpPr>
        <p:spPr>
          <a:xfrm>
            <a:off x="6739491" y="3602750"/>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97" name="テキスト ボックス 196"/>
          <p:cNvSpPr txBox="1"/>
          <p:nvPr/>
        </p:nvSpPr>
        <p:spPr>
          <a:xfrm>
            <a:off x="2508633" y="3602750"/>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Tree>
    <p:extLst>
      <p:ext uri="{BB962C8B-B14F-4D97-AF65-F5344CB8AC3E}">
        <p14:creationId xmlns:p14="http://schemas.microsoft.com/office/powerpoint/2010/main" val="2362093254"/>
      </p:ext>
    </p:extLst>
  </p:cSld>
  <p:clrMapOvr>
    <a:masterClrMapping/>
  </p:clrMapOvr>
  <mc:AlternateContent xmlns:mc="http://schemas.openxmlformats.org/markup-compatibility/2006" xmlns:p14="http://schemas.microsoft.com/office/powerpoint/2010/main">
    <mc:Choice Requires="p14">
      <p:transition spd="slow" p14:dur="2000" advTm="44397"/>
    </mc:Choice>
    <mc:Fallback xmlns="">
      <p:transition spd="slow" advTm="443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6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4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7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9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8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7" grpId="0" animBg="1"/>
      <p:bldP spid="40" grpId="0" animBg="1"/>
      <p:bldP spid="162" grpId="0" animBg="1"/>
      <p:bldP spid="82" grpId="0" animBg="1"/>
      <p:bldP spid="80" grpId="0" animBg="1"/>
      <p:bldP spid="81" grpId="0" animBg="1"/>
      <p:bldP spid="124" grpId="0" animBg="1"/>
      <p:bldP spid="141" grpId="0" animBg="1"/>
      <p:bldP spid="196" grpId="0"/>
      <p:bldP spid="19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bwMode="auto">
          <a:xfrm>
            <a:off x="1509187" y="3931322"/>
            <a:ext cx="7256661" cy="1977965"/>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70" name="直線矢印コネクタ 69"/>
          <p:cNvCxnSpPr/>
          <p:nvPr/>
        </p:nvCxnSpPr>
        <p:spPr bwMode="auto">
          <a:xfrm>
            <a:off x="2920094" y="4474381"/>
            <a:ext cx="73446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71" name="角丸四角形 70"/>
          <p:cNvSpPr/>
          <p:nvPr/>
        </p:nvSpPr>
        <p:spPr>
          <a:xfrm>
            <a:off x="3377121" y="4137994"/>
            <a:ext cx="1478661" cy="131636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73" name="直線矢印コネクタ 72"/>
          <p:cNvCxnSpPr/>
          <p:nvPr/>
        </p:nvCxnSpPr>
        <p:spPr bwMode="auto">
          <a:xfrm>
            <a:off x="2920094" y="4827792"/>
            <a:ext cx="73078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75" name="Freeform 13"/>
          <p:cNvSpPr>
            <a:spLocks/>
          </p:cNvSpPr>
          <p:nvPr/>
        </p:nvSpPr>
        <p:spPr bwMode="auto">
          <a:xfrm>
            <a:off x="3654559" y="4315786"/>
            <a:ext cx="103925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6" name="Freeform 13"/>
          <p:cNvSpPr>
            <a:spLocks/>
          </p:cNvSpPr>
          <p:nvPr/>
        </p:nvSpPr>
        <p:spPr bwMode="auto">
          <a:xfrm>
            <a:off x="3654558" y="4720924"/>
            <a:ext cx="1039258"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7" name="Freeform 13"/>
          <p:cNvSpPr>
            <a:spLocks/>
          </p:cNvSpPr>
          <p:nvPr/>
        </p:nvSpPr>
        <p:spPr bwMode="auto">
          <a:xfrm>
            <a:off x="1873477" y="4346140"/>
            <a:ext cx="104661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8" name="角丸四角形 77"/>
          <p:cNvSpPr/>
          <p:nvPr/>
        </p:nvSpPr>
        <p:spPr>
          <a:xfrm>
            <a:off x="1689723" y="4137994"/>
            <a:ext cx="1479217" cy="131636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9" name="Freeform 13"/>
          <p:cNvSpPr>
            <a:spLocks/>
          </p:cNvSpPr>
          <p:nvPr/>
        </p:nvSpPr>
        <p:spPr bwMode="auto">
          <a:xfrm>
            <a:off x="1880836" y="4720924"/>
            <a:ext cx="1039258"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 name="タイトル 1"/>
          <p:cNvSpPr>
            <a:spLocks noGrp="1"/>
          </p:cNvSpPr>
          <p:nvPr>
            <p:ph type="title"/>
          </p:nvPr>
        </p:nvSpPr>
        <p:spPr/>
        <p:txBody>
          <a:bodyPr/>
          <a:lstStyle/>
          <a:p>
            <a:r>
              <a:rPr kumimoji="1" lang="en-US" altLang="ja-JP" sz="3800" dirty="0" smtClean="0"/>
              <a:t>STEP3</a:t>
            </a:r>
            <a:r>
              <a:rPr lang="ja-JP" altLang="en-US" sz="3800" dirty="0" smtClean="0"/>
              <a:t>：クローンセット遷移</a:t>
            </a:r>
            <a:r>
              <a:rPr lang="ja-JP" altLang="en-US" sz="3800" dirty="0"/>
              <a:t>情報の</a:t>
            </a:r>
            <a:r>
              <a:rPr lang="ja-JP" altLang="en-US" sz="3800" dirty="0" smtClean="0"/>
              <a:t>マージ</a:t>
            </a:r>
            <a:endParaRPr kumimoji="1" lang="ja-JP" altLang="en-US" sz="3800" dirty="0"/>
          </a:p>
        </p:txBody>
      </p:sp>
      <p:sp>
        <p:nvSpPr>
          <p:cNvPr id="3" name="コンテンツ プレースホルダー 2"/>
          <p:cNvSpPr>
            <a:spLocks noGrp="1"/>
          </p:cNvSpPr>
          <p:nvPr>
            <p:ph idx="1"/>
          </p:nvPr>
        </p:nvSpPr>
        <p:spPr/>
        <p:txBody>
          <a:bodyPr/>
          <a:lstStyle/>
          <a:p>
            <a:r>
              <a:rPr kumimoji="1" lang="en-US" altLang="ja-JP" sz="2400" dirty="0" smtClean="0"/>
              <a:t>2</a:t>
            </a:r>
            <a:r>
              <a:rPr kumimoji="1" lang="ja-JP" altLang="en-US" sz="2400" dirty="0" smtClean="0"/>
              <a:t>リビジョン間のクローンセット遷移情報のマージ</a:t>
            </a:r>
            <a:r>
              <a:rPr lang="ja-JP" altLang="en-US" sz="2400" dirty="0"/>
              <a:t>を</a:t>
            </a:r>
            <a:r>
              <a:rPr lang="ja-JP" altLang="en-US" sz="2400" dirty="0" smtClean="0"/>
              <a:t>行い，複数リビジョン間におけるクローンセット遷移情報</a:t>
            </a:r>
            <a:r>
              <a:rPr lang="en-US" altLang="ja-JP" sz="2400" dirty="0" smtClean="0"/>
              <a:t>(</a:t>
            </a:r>
            <a:r>
              <a:rPr lang="ja-JP" altLang="en-US" sz="2400" dirty="0" smtClean="0"/>
              <a:t>クローンセット履歴</a:t>
            </a:r>
            <a:r>
              <a:rPr lang="en-US" altLang="ja-JP" sz="2400" dirty="0" smtClean="0"/>
              <a:t>)</a:t>
            </a:r>
            <a:r>
              <a:rPr lang="ja-JP" altLang="en-US" sz="2400" dirty="0" smtClean="0"/>
              <a:t>を得る</a:t>
            </a:r>
            <a:endParaRPr kumimoji="1" lang="ja-JP" altLang="en-US" sz="2400" dirty="0"/>
          </a:p>
        </p:txBody>
      </p:sp>
      <p:sp>
        <p:nvSpPr>
          <p:cNvPr id="12" name="1 つの角を丸めた四角形 11"/>
          <p:cNvSpPr/>
          <p:nvPr/>
        </p:nvSpPr>
        <p:spPr bwMode="auto">
          <a:xfrm>
            <a:off x="107504" y="2139957"/>
            <a:ext cx="1728191" cy="756084"/>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a:t>
            </a:r>
            <a:endPar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(1,2)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8" name="1 つの角を丸めた四角形 17"/>
          <p:cNvSpPr/>
          <p:nvPr/>
        </p:nvSpPr>
        <p:spPr bwMode="auto">
          <a:xfrm>
            <a:off x="1907705" y="2139957"/>
            <a:ext cx="1728191" cy="756084"/>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a:t>
            </a:r>
            <a:endPar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(2,3)</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9" name="1 つの角を丸めた四角形 18"/>
          <p:cNvSpPr/>
          <p:nvPr/>
        </p:nvSpPr>
        <p:spPr bwMode="auto">
          <a:xfrm>
            <a:off x="4499992" y="2139957"/>
            <a:ext cx="2332285" cy="756084"/>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a:t>
            </a:r>
            <a:endPar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(N-2,N-1)</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 name="1 つの角を丸めた四角形 21"/>
          <p:cNvSpPr/>
          <p:nvPr/>
        </p:nvSpPr>
        <p:spPr bwMode="auto">
          <a:xfrm>
            <a:off x="2232819" y="3645024"/>
            <a:ext cx="4968552" cy="378042"/>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クローンセット</a:t>
            </a:r>
            <a:r>
              <a:rPr lang="en-US" altLang="ja-JP" sz="2000" dirty="0" smtClean="0">
                <a:solidFill>
                  <a:schemeClr val="tx1"/>
                </a:solidFill>
                <a:latin typeface="Times New Roman" pitchFamily="18" charset="0"/>
                <a:ea typeface="ＭＳ Ｐゴシック" pitchFamily="50" charset="-128"/>
              </a:rPr>
              <a:t>A</a:t>
            </a:r>
            <a:r>
              <a:rPr lang="ja-JP" altLang="en-US" sz="2000" dirty="0" smtClean="0">
                <a:solidFill>
                  <a:schemeClr val="tx1"/>
                </a:solidFill>
                <a:latin typeface="Times New Roman" pitchFamily="18" charset="0"/>
                <a:ea typeface="ＭＳ Ｐゴシック" pitchFamily="50" charset="-128"/>
              </a:rPr>
              <a:t>のク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ローンセット履歴</a:t>
            </a:r>
          </a:p>
        </p:txBody>
      </p:sp>
      <p:sp>
        <p:nvSpPr>
          <p:cNvPr id="26" name="正方形/長方形 25"/>
          <p:cNvSpPr/>
          <p:nvPr/>
        </p:nvSpPr>
        <p:spPr>
          <a:xfrm>
            <a:off x="6990653" y="5509177"/>
            <a:ext cx="1775195"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ja-JP" altLang="en-US" sz="2000" kern="0" dirty="0" smtClean="0">
                <a:solidFill>
                  <a:sysClr val="windowText" lastClr="000000"/>
                </a:solidFill>
              </a:rPr>
              <a:t>合成</a:t>
            </a:r>
            <a:r>
              <a:rPr lang="en-US" altLang="ja-JP" sz="2000" kern="0" dirty="0" smtClean="0">
                <a:solidFill>
                  <a:sysClr val="windowText" lastClr="000000"/>
                </a:solidFill>
              </a:rPr>
              <a:t>rev. </a:t>
            </a:r>
            <a:r>
              <a:rPr kumimoji="0" lang="en-US" altLang="ja-JP" sz="2000" b="0" i="0" u="none" strike="noStrike" kern="0" cap="none" spc="0" normalizeH="0" baseline="0" noProof="0" dirty="0" smtClean="0">
                <a:ln>
                  <a:noFill/>
                </a:ln>
                <a:solidFill>
                  <a:sysClr val="windowText" lastClr="000000"/>
                </a:solidFill>
                <a:effectLst/>
                <a:uLnTx/>
                <a:uFillTx/>
              </a:rPr>
              <a:t>N</a:t>
            </a:r>
          </a:p>
        </p:txBody>
      </p:sp>
      <p:sp>
        <p:nvSpPr>
          <p:cNvPr id="30" name="正方形/長方形 29"/>
          <p:cNvSpPr/>
          <p:nvPr/>
        </p:nvSpPr>
        <p:spPr>
          <a:xfrm>
            <a:off x="5373330" y="5509177"/>
            <a:ext cx="1635599"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ja-JP" altLang="en-US" sz="2000" kern="0" dirty="0" smtClean="0">
                <a:solidFill>
                  <a:sysClr val="windowText" lastClr="000000"/>
                </a:solidFill>
              </a:rPr>
              <a:t>合成</a:t>
            </a:r>
            <a:r>
              <a:rPr lang="en-US" altLang="ja-JP" sz="2000" kern="0" dirty="0" smtClean="0">
                <a:solidFill>
                  <a:sysClr val="windowText" lastClr="000000"/>
                </a:solidFill>
              </a:rPr>
              <a:t>rev. N-1</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31" name="Freeform 13"/>
          <p:cNvSpPr>
            <a:spLocks/>
          </p:cNvSpPr>
          <p:nvPr/>
        </p:nvSpPr>
        <p:spPr bwMode="auto">
          <a:xfrm>
            <a:off x="7412678" y="5105647"/>
            <a:ext cx="104661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32" name="直線矢印コネクタ 31"/>
          <p:cNvCxnSpPr/>
          <p:nvPr/>
        </p:nvCxnSpPr>
        <p:spPr bwMode="auto">
          <a:xfrm>
            <a:off x="6681893" y="4474381"/>
            <a:ext cx="73446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3" name="角丸四角形 32"/>
          <p:cNvSpPr/>
          <p:nvPr/>
        </p:nvSpPr>
        <p:spPr>
          <a:xfrm>
            <a:off x="7138920" y="4137994"/>
            <a:ext cx="1478661" cy="131636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35" name="直線矢印コネクタ 34"/>
          <p:cNvCxnSpPr/>
          <p:nvPr/>
        </p:nvCxnSpPr>
        <p:spPr bwMode="auto">
          <a:xfrm>
            <a:off x="6681893" y="4827792"/>
            <a:ext cx="73078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7" name="Freeform 13"/>
          <p:cNvSpPr>
            <a:spLocks/>
          </p:cNvSpPr>
          <p:nvPr/>
        </p:nvSpPr>
        <p:spPr bwMode="auto">
          <a:xfrm>
            <a:off x="7416358" y="4315786"/>
            <a:ext cx="103925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38" name="Freeform 13"/>
          <p:cNvSpPr>
            <a:spLocks/>
          </p:cNvSpPr>
          <p:nvPr/>
        </p:nvSpPr>
        <p:spPr bwMode="auto">
          <a:xfrm>
            <a:off x="7416357" y="4720924"/>
            <a:ext cx="1039258"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39" name="Freeform 13"/>
          <p:cNvSpPr>
            <a:spLocks/>
          </p:cNvSpPr>
          <p:nvPr/>
        </p:nvSpPr>
        <p:spPr bwMode="auto">
          <a:xfrm>
            <a:off x="5635276" y="4346140"/>
            <a:ext cx="104661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40" name="角丸四角形 39"/>
          <p:cNvSpPr/>
          <p:nvPr/>
        </p:nvSpPr>
        <p:spPr>
          <a:xfrm>
            <a:off x="5451522" y="4137994"/>
            <a:ext cx="1479217" cy="131636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42" name="Freeform 13"/>
          <p:cNvSpPr>
            <a:spLocks/>
          </p:cNvSpPr>
          <p:nvPr/>
        </p:nvSpPr>
        <p:spPr bwMode="auto">
          <a:xfrm>
            <a:off x="5642635" y="4720924"/>
            <a:ext cx="1039258"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60" name="正方形/長方形 59"/>
          <p:cNvSpPr/>
          <p:nvPr/>
        </p:nvSpPr>
        <p:spPr>
          <a:xfrm>
            <a:off x="1509187" y="5494403"/>
            <a:ext cx="1775195"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smtClean="0">
                <a:ln>
                  <a:noFill/>
                </a:ln>
                <a:solidFill>
                  <a:sysClr val="windowText" lastClr="000000"/>
                </a:solidFill>
                <a:effectLst/>
                <a:uLnTx/>
                <a:uFillTx/>
              </a:rPr>
              <a:t>合成</a:t>
            </a:r>
            <a:r>
              <a:rPr kumimoji="0" lang="en-US" altLang="ja-JP" sz="2000" b="0" i="0" u="none" strike="noStrike" kern="0" cap="none" spc="0" normalizeH="0" baseline="0" noProof="0" dirty="0" smtClean="0">
                <a:ln>
                  <a:noFill/>
                </a:ln>
                <a:solidFill>
                  <a:sysClr val="windowText" lastClr="000000"/>
                </a:solidFill>
                <a:effectLst/>
                <a:uLnTx/>
                <a:uFillTx/>
              </a:rPr>
              <a:t>rev. 2</a:t>
            </a:r>
          </a:p>
        </p:txBody>
      </p:sp>
      <p:cxnSp>
        <p:nvCxnSpPr>
          <p:cNvPr id="87" name="カギ線コネクタ 86"/>
          <p:cNvCxnSpPr>
            <a:stCxn id="12" idx="2"/>
            <a:endCxn id="22" idx="0"/>
          </p:cNvCxnSpPr>
          <p:nvPr/>
        </p:nvCxnSpPr>
        <p:spPr bwMode="auto">
          <a:xfrm rot="16200000" flipH="1">
            <a:off x="2469856" y="1397784"/>
            <a:ext cx="748983" cy="3745495"/>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88" name="カギ線コネクタ 87"/>
          <p:cNvCxnSpPr>
            <a:stCxn id="19" idx="2"/>
            <a:endCxn id="22" idx="0"/>
          </p:cNvCxnSpPr>
          <p:nvPr/>
        </p:nvCxnSpPr>
        <p:spPr bwMode="auto">
          <a:xfrm rot="5400000">
            <a:off x="4817124" y="2796012"/>
            <a:ext cx="748983" cy="949040"/>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41" name="右カーブ矢印 40"/>
          <p:cNvSpPr/>
          <p:nvPr/>
        </p:nvSpPr>
        <p:spPr bwMode="auto">
          <a:xfrm flipH="1">
            <a:off x="7956376" y="4796174"/>
            <a:ext cx="274700" cy="48107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3" name="右カーブ矢印 42"/>
          <p:cNvSpPr/>
          <p:nvPr/>
        </p:nvSpPr>
        <p:spPr bwMode="auto">
          <a:xfrm flipH="1">
            <a:off x="2425092" y="4395876"/>
            <a:ext cx="274700" cy="48107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36" name="カギ線コネクタ 35"/>
          <p:cNvCxnSpPr>
            <a:stCxn id="18" idx="2"/>
            <a:endCxn id="22" idx="0"/>
          </p:cNvCxnSpPr>
          <p:nvPr/>
        </p:nvCxnSpPr>
        <p:spPr bwMode="auto">
          <a:xfrm rot="16200000" flipH="1">
            <a:off x="3369957" y="2297885"/>
            <a:ext cx="748983" cy="1945294"/>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44" name="1 つの角を丸めた四角形 43"/>
          <p:cNvSpPr/>
          <p:nvPr/>
        </p:nvSpPr>
        <p:spPr bwMode="auto">
          <a:xfrm>
            <a:off x="6948264" y="2145357"/>
            <a:ext cx="2116261" cy="756084"/>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a:t>
            </a:r>
            <a:endPar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遷移情報</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(N-1,N)</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45" name="カギ線コネクタ 44"/>
          <p:cNvCxnSpPr>
            <a:stCxn id="44" idx="2"/>
            <a:endCxn id="22" idx="0"/>
          </p:cNvCxnSpPr>
          <p:nvPr/>
        </p:nvCxnSpPr>
        <p:spPr bwMode="auto">
          <a:xfrm rot="5400000">
            <a:off x="5989954" y="1628582"/>
            <a:ext cx="743583" cy="3289300"/>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94" name="円/楕円 93"/>
          <p:cNvSpPr/>
          <p:nvPr/>
        </p:nvSpPr>
        <p:spPr bwMode="auto">
          <a:xfrm>
            <a:off x="3872967" y="2981173"/>
            <a:ext cx="1548693" cy="481744"/>
          </a:xfrm>
          <a:prstGeom prst="ellipse">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マージ</a:t>
            </a:r>
          </a:p>
        </p:txBody>
      </p:sp>
      <p:sp>
        <p:nvSpPr>
          <p:cNvPr id="48" name="テキスト ボックス 47"/>
          <p:cNvSpPr txBox="1"/>
          <p:nvPr/>
        </p:nvSpPr>
        <p:spPr>
          <a:xfrm>
            <a:off x="4932040" y="4302974"/>
            <a:ext cx="492443" cy="461665"/>
          </a:xfrm>
          <a:prstGeom prst="rect">
            <a:avLst/>
          </a:prstGeom>
          <a:noFill/>
        </p:spPr>
        <p:txBody>
          <a:bodyPr vert="horz" wrap="none" rtlCol="0">
            <a:spAutoFit/>
          </a:bodyPr>
          <a:lstStyle/>
          <a:p>
            <a:r>
              <a:rPr kumimoji="1" lang="en-US" altLang="ja-JP" dirty="0" smtClean="0"/>
              <a:t>…</a:t>
            </a:r>
            <a:endParaRPr kumimoji="1" lang="ja-JP" altLang="en-US" dirty="0"/>
          </a:p>
        </p:txBody>
      </p:sp>
      <p:sp>
        <p:nvSpPr>
          <p:cNvPr id="51" name="正方形/長方形 50"/>
          <p:cNvSpPr/>
          <p:nvPr/>
        </p:nvSpPr>
        <p:spPr>
          <a:xfrm>
            <a:off x="3290935" y="5509177"/>
            <a:ext cx="1775195"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ja-JP" altLang="en-US" sz="2000" kern="0" dirty="0" smtClean="0">
                <a:solidFill>
                  <a:sysClr val="windowText" lastClr="000000"/>
                </a:solidFill>
              </a:rPr>
              <a:t>合成</a:t>
            </a:r>
            <a:r>
              <a:rPr lang="en-US" altLang="ja-JP" sz="2000" kern="0" dirty="0" smtClean="0">
                <a:solidFill>
                  <a:sysClr val="windowText" lastClr="000000"/>
                </a:solidFill>
              </a:rPr>
              <a:t>rev. </a:t>
            </a:r>
            <a:r>
              <a:rPr kumimoji="0" lang="en-US" altLang="ja-JP" sz="2000" b="0" i="0" u="none" strike="noStrike" kern="0" cap="none" spc="0" normalizeH="0" baseline="0" noProof="0" dirty="0" smtClean="0">
                <a:ln>
                  <a:noFill/>
                </a:ln>
                <a:solidFill>
                  <a:sysClr val="windowText" lastClr="000000"/>
                </a:solidFill>
                <a:effectLst/>
                <a:uLnTx/>
                <a:uFillTx/>
              </a:rPr>
              <a:t>3</a:t>
            </a:r>
          </a:p>
        </p:txBody>
      </p:sp>
      <p:sp>
        <p:nvSpPr>
          <p:cNvPr id="66" name="テキスト ボックス 65"/>
          <p:cNvSpPr txBox="1"/>
          <p:nvPr/>
        </p:nvSpPr>
        <p:spPr>
          <a:xfrm>
            <a:off x="3803249" y="2225137"/>
            <a:ext cx="492443" cy="461665"/>
          </a:xfrm>
          <a:prstGeom prst="rect">
            <a:avLst/>
          </a:prstGeom>
          <a:noFill/>
        </p:spPr>
        <p:txBody>
          <a:bodyPr vert="horz" wrap="none" rtlCol="0">
            <a:spAutoFit/>
          </a:bodyPr>
          <a:lstStyle/>
          <a:p>
            <a:r>
              <a:rPr kumimoji="1" lang="en-US" altLang="ja-JP" dirty="0" smtClean="0"/>
              <a:t>…</a:t>
            </a:r>
            <a:endParaRPr kumimoji="1" lang="ja-JP" altLang="en-US" dirty="0"/>
          </a:p>
        </p:txBody>
      </p:sp>
      <p:cxnSp>
        <p:nvCxnSpPr>
          <p:cNvPr id="80" name="直線矢印コネクタ 79"/>
          <p:cNvCxnSpPr/>
          <p:nvPr/>
        </p:nvCxnSpPr>
        <p:spPr bwMode="auto">
          <a:xfrm>
            <a:off x="1142642" y="4468441"/>
            <a:ext cx="734465"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81" name="Freeform 13"/>
          <p:cNvSpPr>
            <a:spLocks/>
          </p:cNvSpPr>
          <p:nvPr/>
        </p:nvSpPr>
        <p:spPr bwMode="auto">
          <a:xfrm>
            <a:off x="107504" y="4371367"/>
            <a:ext cx="1046617" cy="25648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82" name="正方形/長方形 81"/>
          <p:cNvSpPr/>
          <p:nvPr/>
        </p:nvSpPr>
        <p:spPr>
          <a:xfrm>
            <a:off x="-226188" y="5517232"/>
            <a:ext cx="1775195"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ja-JP" altLang="en-US" sz="2000" kern="0" dirty="0" smtClean="0">
                <a:solidFill>
                  <a:sysClr val="windowText" lastClr="000000"/>
                </a:solidFill>
              </a:rPr>
              <a:t>合成</a:t>
            </a:r>
            <a:r>
              <a:rPr lang="en-US" altLang="ja-JP" sz="2000" kern="0" dirty="0" smtClean="0">
                <a:solidFill>
                  <a:sysClr val="windowText" lastClr="000000"/>
                </a:solidFill>
              </a:rPr>
              <a:t>rev. </a:t>
            </a:r>
            <a:r>
              <a:rPr kumimoji="0" lang="en-US" altLang="ja-JP" sz="2000" b="0" i="0" u="none" strike="noStrike" kern="0" cap="none" spc="0" normalizeH="0" baseline="0" noProof="0" dirty="0" smtClean="0">
                <a:ln>
                  <a:noFill/>
                </a:ln>
                <a:solidFill>
                  <a:sysClr val="windowText" lastClr="000000"/>
                </a:solidFill>
                <a:effectLst/>
                <a:uLnTx/>
                <a:uFillTx/>
              </a:rPr>
              <a:t>1</a:t>
            </a:r>
          </a:p>
        </p:txBody>
      </p:sp>
      <p:sp>
        <p:nvSpPr>
          <p:cNvPr id="20" name="四角形吹き出し 19"/>
          <p:cNvSpPr/>
          <p:nvPr/>
        </p:nvSpPr>
        <p:spPr bwMode="auto">
          <a:xfrm>
            <a:off x="1907705" y="6021288"/>
            <a:ext cx="2448271" cy="648072"/>
          </a:xfrm>
          <a:prstGeom prst="wedgeRectCallout">
            <a:avLst>
              <a:gd name="adj1" fmla="val -34600"/>
              <a:gd name="adj2" fmla="val -77239"/>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合成</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a:t>
            </a:r>
            <a:r>
              <a:rPr lang="en-US" altLang="ja-JP" sz="2000" dirty="0" smtClean="0">
                <a:solidFill>
                  <a:schemeClr val="tx1"/>
                </a:solidFill>
                <a:latin typeface="Times New Roman" pitchFamily="18" charset="0"/>
                <a:ea typeface="ＭＳ Ｐゴシック" pitchFamily="50" charset="-128"/>
              </a:rPr>
              <a:t>. 2</a:t>
            </a:r>
            <a:r>
              <a:rPr lang="ja-JP" altLang="en-US" sz="2000" dirty="0" smtClean="0">
                <a:solidFill>
                  <a:schemeClr val="tx1"/>
                </a:solidFill>
                <a:latin typeface="Times New Roman" pitchFamily="18" charset="0"/>
                <a:ea typeface="ＭＳ Ｐゴシック" pitchFamily="50" charset="-128"/>
              </a:rPr>
              <a:t>で</a:t>
            </a:r>
            <a:r>
              <a:rPr lang="en-US" altLang="ja-JP" sz="2000" dirty="0" smtClean="0">
                <a:solidFill>
                  <a:schemeClr val="tx1"/>
                </a:solidFill>
                <a:latin typeface="Times New Roman" pitchFamily="18" charset="0"/>
                <a:ea typeface="ＭＳ Ｐゴシック" pitchFamily="50" charset="-128"/>
              </a:rPr>
              <a:t/>
            </a:r>
            <a:br>
              <a:rPr lang="en-US" altLang="ja-JP" sz="2000" dirty="0" smtClean="0">
                <a:solidFill>
                  <a:schemeClr val="tx1"/>
                </a:solidFill>
                <a:latin typeface="Times New Roman" pitchFamily="18" charset="0"/>
                <a:ea typeface="ＭＳ Ｐゴシック" pitchFamily="50" charset="-128"/>
              </a:rPr>
            </a:br>
            <a:r>
              <a:rPr lang="ja-JP" altLang="en-US" sz="2000" dirty="0" smtClean="0">
                <a:solidFill>
                  <a:schemeClr val="tx1"/>
                </a:solidFill>
                <a:latin typeface="Times New Roman" pitchFamily="18" charset="0"/>
                <a:ea typeface="ＭＳ Ｐゴシック" pitchFamily="50" charset="-128"/>
              </a:rPr>
              <a:t>クローンセットが発生</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6" name="四角形吹き出し 55"/>
          <p:cNvSpPr/>
          <p:nvPr/>
        </p:nvSpPr>
        <p:spPr bwMode="auto">
          <a:xfrm>
            <a:off x="5666136" y="6021288"/>
            <a:ext cx="3082328" cy="648072"/>
          </a:xfrm>
          <a:prstGeom prst="wedgeRectCallout">
            <a:avLst>
              <a:gd name="adj1" fmla="val 22872"/>
              <a:gd name="adj2" fmla="val -77601"/>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合成</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a:t>
            </a:r>
            <a:r>
              <a:rPr lang="en-US" altLang="ja-JP" sz="2000" dirty="0" smtClean="0">
                <a:solidFill>
                  <a:schemeClr val="tx1"/>
                </a:solidFill>
                <a:latin typeface="Times New Roman" pitchFamily="18" charset="0"/>
                <a:ea typeface="ＭＳ Ｐゴシック" pitchFamily="50" charset="-128"/>
              </a:rPr>
              <a:t>. N</a:t>
            </a:r>
            <a:r>
              <a:rPr lang="ja-JP" altLang="en-US" sz="2000" dirty="0" smtClean="0">
                <a:solidFill>
                  <a:schemeClr val="tx1"/>
                </a:solidFill>
                <a:latin typeface="Times New Roman" pitchFamily="18" charset="0"/>
                <a:ea typeface="ＭＳ Ｐゴシック" pitchFamily="50" charset="-128"/>
              </a:rPr>
              <a:t>でクローンセットにコードクローンが追加</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595592994"/>
      </p:ext>
    </p:extLst>
  </p:cSld>
  <p:clrMapOvr>
    <a:masterClrMapping/>
  </p:clrMapOvr>
  <mc:AlternateContent xmlns:mc="http://schemas.openxmlformats.org/markup-compatibility/2006" xmlns:p14="http://schemas.microsoft.com/office/powerpoint/2010/main">
    <mc:Choice Requires="p14">
      <p:transition spd="slow" p14:dur="2000" advTm="29018"/>
    </mc:Choice>
    <mc:Fallback xmlns="">
      <p:transition spd="slow" advTm="29018"/>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bwMode="auto">
          <a:xfrm>
            <a:off x="112731" y="2818873"/>
            <a:ext cx="8707741" cy="3490447"/>
          </a:xfrm>
          <a:prstGeom prst="rect">
            <a:avLst/>
          </a:prstGeom>
          <a:solidFill>
            <a:schemeClr val="bg1"/>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5" name="Freeform 13"/>
          <p:cNvSpPr>
            <a:spLocks/>
          </p:cNvSpPr>
          <p:nvPr/>
        </p:nvSpPr>
        <p:spPr bwMode="auto">
          <a:xfrm>
            <a:off x="384815" y="4119368"/>
            <a:ext cx="2041156"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6" name="Freeform 13"/>
          <p:cNvSpPr>
            <a:spLocks/>
          </p:cNvSpPr>
          <p:nvPr/>
        </p:nvSpPr>
        <p:spPr bwMode="auto">
          <a:xfrm>
            <a:off x="384815" y="3598380"/>
            <a:ext cx="2041155"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7" name="Freeform 13"/>
          <p:cNvSpPr>
            <a:spLocks/>
          </p:cNvSpPr>
          <p:nvPr/>
        </p:nvSpPr>
        <p:spPr bwMode="auto">
          <a:xfrm>
            <a:off x="6300192" y="4743645"/>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42" name="1 つの角を丸めた四角形 41"/>
          <p:cNvSpPr/>
          <p:nvPr/>
        </p:nvSpPr>
        <p:spPr bwMode="auto">
          <a:xfrm>
            <a:off x="469351" y="2451661"/>
            <a:ext cx="8205295" cy="525517"/>
          </a:xfrm>
          <a:prstGeom prst="round1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solidFill>
                  <a:schemeClr val="tx1"/>
                </a:solidFill>
                <a:latin typeface="Times New Roman" pitchFamily="18" charset="0"/>
                <a:ea typeface="ＭＳ Ｐゴシック" pitchFamily="50" charset="-128"/>
              </a:rPr>
              <a:t>クローンセット</a:t>
            </a:r>
            <a:r>
              <a:rPr lang="en-US" altLang="ja-JP" sz="2000" dirty="0" smtClean="0">
                <a:solidFill>
                  <a:schemeClr val="tx1"/>
                </a:solidFill>
                <a:latin typeface="Times New Roman" pitchFamily="18" charset="0"/>
                <a:ea typeface="ＭＳ Ｐゴシック" pitchFamily="50" charset="-128"/>
              </a:rPr>
              <a:t>A</a:t>
            </a:r>
            <a:r>
              <a:rPr lang="ja-JP" altLang="en-US" sz="2000" dirty="0" smtClean="0">
                <a:solidFill>
                  <a:schemeClr val="tx1"/>
                </a:solidFill>
                <a:latin typeface="Times New Roman" pitchFamily="18" charset="0"/>
                <a:ea typeface="ＭＳ Ｐゴシック" pitchFamily="50" charset="-128"/>
              </a:rPr>
              <a:t>のク</a:t>
            </a: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ローンセット履歴</a:t>
            </a:r>
          </a:p>
        </p:txBody>
      </p:sp>
      <p:sp>
        <p:nvSpPr>
          <p:cNvPr id="49" name="正方形/長方形 48"/>
          <p:cNvSpPr/>
          <p:nvPr/>
        </p:nvSpPr>
        <p:spPr>
          <a:xfrm>
            <a:off x="5878488" y="5861940"/>
            <a:ext cx="2931639"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kumimoji="0" lang="en-US" altLang="ja-JP" sz="2000" b="0" i="0" u="none" strike="noStrike" kern="0" cap="none" spc="0" normalizeH="0" baseline="0" noProof="0" dirty="0" smtClean="0">
                <a:ln>
                  <a:noFill/>
                </a:ln>
                <a:solidFill>
                  <a:sysClr val="windowText" lastClr="000000"/>
                </a:solidFill>
                <a:effectLst/>
                <a:uLnTx/>
                <a:uFillTx/>
              </a:rPr>
              <a:t>N</a:t>
            </a:r>
          </a:p>
        </p:txBody>
      </p:sp>
      <p:sp>
        <p:nvSpPr>
          <p:cNvPr id="50" name="正方形/長方形 49"/>
          <p:cNvSpPr/>
          <p:nvPr/>
        </p:nvSpPr>
        <p:spPr>
          <a:xfrm>
            <a:off x="3491880" y="5861940"/>
            <a:ext cx="2574418"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kumimoji="0" lang="en-US" altLang="ja-JP" sz="2000" b="0" i="0" u="none" strike="noStrike" kern="0" cap="none" spc="0" normalizeH="0" baseline="0" noProof="0" dirty="0" smtClean="0">
                <a:ln>
                  <a:noFill/>
                </a:ln>
                <a:solidFill>
                  <a:sysClr val="windowText" lastClr="000000"/>
                </a:solidFill>
                <a:effectLst/>
                <a:uLnTx/>
                <a:uFillTx/>
              </a:rPr>
              <a:t>N-1</a:t>
            </a:r>
          </a:p>
        </p:txBody>
      </p:sp>
      <p:sp>
        <p:nvSpPr>
          <p:cNvPr id="51" name="Freeform 13"/>
          <p:cNvSpPr>
            <a:spLocks/>
          </p:cNvSpPr>
          <p:nvPr/>
        </p:nvSpPr>
        <p:spPr bwMode="auto">
          <a:xfrm>
            <a:off x="6310364" y="4743645"/>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800" b="0" i="0" strike="noStrike" kern="0" cap="none" spc="0" normalizeH="0" baseline="0" noProof="0" dirty="0" smtClean="0">
                <a:ln>
                  <a:noFill/>
                </a:ln>
                <a:solidFill>
                  <a:sysClr val="windowText" lastClr="000000"/>
                </a:solidFill>
                <a:effectLst/>
                <a:uLnTx/>
                <a:uFillTx/>
                <a:latin typeface="Arial" charset="0"/>
                <a:ea typeface="MS UI Gothic" pitchFamily="50" charset="-128"/>
              </a:rPr>
              <a:t>C(2012/3/2)</a:t>
            </a:r>
            <a:endParaRPr kumimoji="0" lang="ja-JP" altLang="ja-JP" sz="1800" b="0" i="0" strike="noStrike" kern="0" cap="none" spc="0" normalizeH="0" baseline="0" noProof="0" dirty="0">
              <a:ln>
                <a:noFill/>
              </a:ln>
              <a:solidFill>
                <a:sysClr val="windowText" lastClr="000000"/>
              </a:solidFill>
              <a:effectLst/>
              <a:uLnTx/>
              <a:uFillTx/>
              <a:latin typeface="Arial" charset="0"/>
              <a:ea typeface="MS UI Gothic" pitchFamily="50" charset="-128"/>
            </a:endParaRPr>
          </a:p>
        </p:txBody>
      </p:sp>
      <p:sp>
        <p:nvSpPr>
          <p:cNvPr id="53" name="角丸四角形 52"/>
          <p:cNvSpPr/>
          <p:nvPr/>
        </p:nvSpPr>
        <p:spPr>
          <a:xfrm>
            <a:off x="6056455" y="3309035"/>
            <a:ext cx="2441929" cy="2410951"/>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61" name="正方形/長方形 60"/>
          <p:cNvSpPr/>
          <p:nvPr/>
        </p:nvSpPr>
        <p:spPr>
          <a:xfrm>
            <a:off x="-65344" y="5861940"/>
            <a:ext cx="2931639" cy="400110"/>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kumimoji="0" lang="en-US" altLang="ja-JP" sz="2000" b="0" i="0" u="none" strike="noStrike" kern="0" cap="none" spc="0" normalizeH="0" baseline="0" noProof="0" dirty="0" smtClean="0">
                <a:ln>
                  <a:noFill/>
                </a:ln>
                <a:solidFill>
                  <a:sysClr val="windowText" lastClr="000000"/>
                </a:solidFill>
                <a:effectLst/>
                <a:uLnTx/>
                <a:uFillTx/>
              </a:rPr>
              <a:t>2</a:t>
            </a:r>
          </a:p>
        </p:txBody>
      </p:sp>
      <p:sp>
        <p:nvSpPr>
          <p:cNvPr id="64" name="角丸四角形 63"/>
          <p:cNvSpPr/>
          <p:nvPr/>
        </p:nvSpPr>
        <p:spPr>
          <a:xfrm>
            <a:off x="251520" y="3309035"/>
            <a:ext cx="2375621" cy="2410951"/>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66" name="Freeform 13"/>
          <p:cNvSpPr>
            <a:spLocks/>
          </p:cNvSpPr>
          <p:nvPr/>
        </p:nvSpPr>
        <p:spPr bwMode="auto">
          <a:xfrm>
            <a:off x="384815" y="3598380"/>
            <a:ext cx="2041157"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800" b="0" i="0" strike="noStrike" kern="0" cap="none" spc="0" normalizeH="0" baseline="0" noProof="0" dirty="0" smtClean="0">
                <a:ln>
                  <a:noFill/>
                </a:ln>
                <a:solidFill>
                  <a:sysClr val="windowText" lastClr="000000"/>
                </a:solidFill>
                <a:effectLst/>
                <a:uLnTx/>
                <a:uFillTx/>
                <a:latin typeface="Arial" charset="0"/>
                <a:ea typeface="MS UI Gothic" pitchFamily="50" charset="-128"/>
              </a:rPr>
              <a:t>A(2012/1/2)</a:t>
            </a:r>
            <a:endParaRPr kumimoji="0" lang="ja-JP" altLang="ja-JP" sz="1800" b="0" i="0" strike="noStrike" kern="0" cap="none" spc="0" normalizeH="0" baseline="0" noProof="0" dirty="0">
              <a:ln>
                <a:noFill/>
              </a:ln>
              <a:solidFill>
                <a:sysClr val="windowText" lastClr="000000"/>
              </a:solidFill>
              <a:effectLst/>
              <a:uLnTx/>
              <a:uFillTx/>
              <a:latin typeface="Arial" charset="0"/>
              <a:ea typeface="MS UI Gothic" pitchFamily="50" charset="-128"/>
            </a:endParaRPr>
          </a:p>
        </p:txBody>
      </p:sp>
      <p:sp>
        <p:nvSpPr>
          <p:cNvPr id="67" name="Freeform 13"/>
          <p:cNvSpPr>
            <a:spLocks/>
          </p:cNvSpPr>
          <p:nvPr/>
        </p:nvSpPr>
        <p:spPr bwMode="auto">
          <a:xfrm>
            <a:off x="384814" y="4119368"/>
            <a:ext cx="2041156"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800" b="0" i="0" strike="noStrike" kern="0" cap="none" spc="0" normalizeH="0" baseline="0" noProof="0" dirty="0" smtClean="0">
                <a:ln>
                  <a:noFill/>
                </a:ln>
                <a:solidFill>
                  <a:sysClr val="windowText" lastClr="000000"/>
                </a:solidFill>
                <a:effectLst/>
                <a:uLnTx/>
                <a:uFillTx/>
                <a:latin typeface="Arial" charset="0"/>
                <a:ea typeface="MS UI Gothic" pitchFamily="50" charset="-128"/>
              </a:rPr>
              <a:t>B(2012/2/2)</a:t>
            </a:r>
            <a:endParaRPr kumimoji="0" lang="ja-JP" altLang="ja-JP" sz="1800" b="0" i="0" strike="noStrike" kern="0" cap="none" spc="0" normalizeH="0" baseline="0" noProof="0" dirty="0">
              <a:ln>
                <a:noFill/>
              </a:ln>
              <a:solidFill>
                <a:sysClr val="windowText" lastClr="000000"/>
              </a:solidFill>
              <a:effectLst/>
              <a:uLnTx/>
              <a:uFillTx/>
              <a:latin typeface="Arial" charset="0"/>
              <a:ea typeface="MS UI Gothic" pitchFamily="50" charset="-128"/>
            </a:endParaRPr>
          </a:p>
        </p:txBody>
      </p:sp>
      <p:cxnSp>
        <p:nvCxnSpPr>
          <p:cNvPr id="69" name="直線矢印コネクタ 68"/>
          <p:cNvCxnSpPr/>
          <p:nvPr/>
        </p:nvCxnSpPr>
        <p:spPr bwMode="auto">
          <a:xfrm>
            <a:off x="5762015" y="3729093"/>
            <a:ext cx="551131"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0" name="直線矢印コネクタ 69"/>
          <p:cNvCxnSpPr/>
          <p:nvPr/>
        </p:nvCxnSpPr>
        <p:spPr bwMode="auto">
          <a:xfrm>
            <a:off x="5762014" y="4269153"/>
            <a:ext cx="551132"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 name="コンテンツ プレースホルダー 2"/>
          <p:cNvSpPr>
            <a:spLocks noGrp="1"/>
          </p:cNvSpPr>
          <p:nvPr>
            <p:ph idx="1"/>
          </p:nvPr>
        </p:nvSpPr>
        <p:spPr>
          <a:xfrm>
            <a:off x="179388" y="1159858"/>
            <a:ext cx="8841842" cy="1224483"/>
          </a:xfrm>
        </p:spPr>
        <p:txBody>
          <a:bodyPr/>
          <a:lstStyle/>
          <a:p>
            <a:r>
              <a:rPr kumimoji="1" lang="ja-JP" altLang="en-US" sz="2400" dirty="0" smtClean="0"/>
              <a:t>コードクローン</a:t>
            </a:r>
            <a:r>
              <a:rPr lang="ja-JP" altLang="en-US" sz="2400" dirty="0"/>
              <a:t>作成者：クローンセット中のコードクローンの内</a:t>
            </a:r>
            <a:r>
              <a:rPr lang="ja-JP" altLang="en-US" sz="2400" dirty="0" smtClean="0"/>
              <a:t>，</a:t>
            </a:r>
            <a:r>
              <a:rPr lang="en-US" altLang="ja-JP" sz="2400" dirty="0" smtClean="0"/>
              <a:t/>
            </a:r>
            <a:br>
              <a:rPr lang="en-US" altLang="ja-JP" sz="2400" dirty="0" smtClean="0"/>
            </a:br>
            <a:r>
              <a:rPr lang="ja-JP" altLang="en-US" sz="2400" dirty="0" smtClean="0"/>
              <a:t>実装</a:t>
            </a:r>
            <a:r>
              <a:rPr lang="ja-JP" altLang="en-US" sz="2400" dirty="0"/>
              <a:t>日時が最も古いコード片の</a:t>
            </a:r>
            <a:r>
              <a:rPr lang="ja-JP" altLang="en-US" sz="2400" dirty="0" smtClean="0"/>
              <a:t>開発者</a:t>
            </a:r>
            <a:endParaRPr lang="en-US" altLang="ja-JP" sz="2400" dirty="0" smtClean="0"/>
          </a:p>
          <a:p>
            <a:r>
              <a:rPr lang="ja-JP" altLang="en-US" sz="2400" dirty="0" smtClean="0"/>
              <a:t>コードクローン利用者：既存のコード片を再利用した開発者</a:t>
            </a:r>
            <a:endParaRPr lang="en-US" altLang="ja-JP" sz="2400" dirty="0"/>
          </a:p>
        </p:txBody>
      </p:sp>
      <p:sp>
        <p:nvSpPr>
          <p:cNvPr id="39" name="タイトル 1"/>
          <p:cNvSpPr txBox="1">
            <a:spLocks/>
          </p:cNvSpPr>
          <p:nvPr/>
        </p:nvSpPr>
        <p:spPr bwMode="auto">
          <a:xfrm>
            <a:off x="0" y="188913"/>
            <a:ext cx="91440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a:lstStyle>
          <a:p>
            <a:r>
              <a:rPr lang="en-US" altLang="ja-JP" sz="3800" dirty="0"/>
              <a:t>STEP4</a:t>
            </a:r>
            <a:r>
              <a:rPr lang="ja-JP" altLang="en-US" sz="3800" dirty="0"/>
              <a:t>：コードクローン作成者と利用者</a:t>
            </a:r>
            <a:r>
              <a:rPr lang="ja-JP" altLang="en-US" sz="3800" dirty="0" smtClean="0"/>
              <a:t>の特定</a:t>
            </a:r>
            <a:endParaRPr lang="ja-JP" altLang="en-US" sz="3800" dirty="0"/>
          </a:p>
        </p:txBody>
      </p:sp>
      <p:pic>
        <p:nvPicPr>
          <p:cNvPr id="65"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470241" y="2451661"/>
            <a:ext cx="559705" cy="930950"/>
          </a:xfrm>
          <a:prstGeom prst="rect">
            <a:avLst/>
          </a:prstGeom>
          <a:noFill/>
          <a:extLst>
            <a:ext uri="{909E8E84-426E-40DD-AFC4-6F175D3DCCD1}">
              <a14:hiddenFill xmlns:a14="http://schemas.microsoft.com/office/drawing/2010/main">
                <a:solidFill>
                  <a:srgbClr val="FFFFFF"/>
                </a:solidFill>
              </a14:hiddenFill>
            </a:ext>
          </a:extLst>
        </p:spPr>
      </p:pic>
      <p:sp>
        <p:nvSpPr>
          <p:cNvPr id="71" name="右カーブ矢印 70"/>
          <p:cNvSpPr/>
          <p:nvPr/>
        </p:nvSpPr>
        <p:spPr bwMode="auto">
          <a:xfrm flipH="1">
            <a:off x="1763688" y="3672182"/>
            <a:ext cx="342160" cy="625454"/>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3" name="テキスト ボックス 72"/>
          <p:cNvSpPr txBox="1"/>
          <p:nvPr/>
        </p:nvSpPr>
        <p:spPr>
          <a:xfrm>
            <a:off x="180066" y="3239548"/>
            <a:ext cx="1140056"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t>開発者</a:t>
            </a:r>
            <a:r>
              <a:rPr kumimoji="1" lang="en-US" altLang="ja-JP" sz="2000" dirty="0" smtClean="0"/>
              <a:t>A</a:t>
            </a:r>
            <a:endParaRPr kumimoji="1" lang="ja-JP" altLang="en-US" sz="2000" dirty="0"/>
          </a:p>
        </p:txBody>
      </p:sp>
      <p:pic>
        <p:nvPicPr>
          <p:cNvPr id="43"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1641102" y="4238698"/>
            <a:ext cx="559705" cy="930950"/>
          </a:xfrm>
          <a:prstGeom prst="rect">
            <a:avLst/>
          </a:prstGeom>
          <a:noFill/>
          <a:extLst>
            <a:ext uri="{909E8E84-426E-40DD-AFC4-6F175D3DCCD1}">
              <a14:hiddenFill xmlns:a14="http://schemas.microsoft.com/office/drawing/2010/main">
                <a:solidFill>
                  <a:srgbClr val="FFFFFF"/>
                </a:solidFill>
              </a14:hiddenFill>
            </a:ext>
          </a:extLst>
        </p:spPr>
      </p:pic>
      <p:sp>
        <p:nvSpPr>
          <p:cNvPr id="44" name="テキスト ボックス 43"/>
          <p:cNvSpPr txBox="1"/>
          <p:nvPr/>
        </p:nvSpPr>
        <p:spPr>
          <a:xfrm>
            <a:off x="1358139" y="5051399"/>
            <a:ext cx="1125629"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t>開発者</a:t>
            </a:r>
            <a:r>
              <a:rPr kumimoji="1" lang="en-US" altLang="ja-JP" sz="2000" dirty="0" smtClean="0"/>
              <a:t>B</a:t>
            </a:r>
            <a:endParaRPr kumimoji="1" lang="ja-JP" altLang="en-US" sz="2000" dirty="0"/>
          </a:p>
        </p:txBody>
      </p:sp>
      <p:sp>
        <p:nvSpPr>
          <p:cNvPr id="74" name="四角形吹き出し 73"/>
          <p:cNvSpPr/>
          <p:nvPr/>
        </p:nvSpPr>
        <p:spPr bwMode="auto">
          <a:xfrm>
            <a:off x="1538028" y="3035929"/>
            <a:ext cx="1000365" cy="412013"/>
          </a:xfrm>
          <a:prstGeom prst="wedgeRectCallout">
            <a:avLst>
              <a:gd name="adj1" fmla="val -77497"/>
              <a:gd name="adj2" fmla="val 3935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作成者</a:t>
            </a:r>
          </a:p>
        </p:txBody>
      </p:sp>
      <p:pic>
        <p:nvPicPr>
          <p:cNvPr id="45"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8171350" y="4585924"/>
            <a:ext cx="559705" cy="930950"/>
          </a:xfrm>
          <a:prstGeom prst="rect">
            <a:avLst/>
          </a:prstGeom>
          <a:noFill/>
          <a:extLst>
            <a:ext uri="{909E8E84-426E-40DD-AFC4-6F175D3DCCD1}">
              <a14:hiddenFill xmlns:a14="http://schemas.microsoft.com/office/drawing/2010/main">
                <a:solidFill>
                  <a:srgbClr val="FFFFFF"/>
                </a:solidFill>
              </a14:hiddenFill>
            </a:ext>
          </a:extLst>
        </p:spPr>
      </p:pic>
      <p:sp>
        <p:nvSpPr>
          <p:cNvPr id="46" name="テキスト ボックス 45"/>
          <p:cNvSpPr txBox="1"/>
          <p:nvPr/>
        </p:nvSpPr>
        <p:spPr>
          <a:xfrm>
            <a:off x="7881173" y="5355460"/>
            <a:ext cx="1140057"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t>開発者</a:t>
            </a:r>
            <a:r>
              <a:rPr kumimoji="1" lang="en-US" altLang="ja-JP" sz="2000" dirty="0" smtClean="0"/>
              <a:t>C</a:t>
            </a:r>
            <a:endParaRPr kumimoji="1" lang="ja-JP" altLang="en-US" sz="2000" dirty="0"/>
          </a:p>
        </p:txBody>
      </p:sp>
      <p:sp>
        <p:nvSpPr>
          <p:cNvPr id="83" name="角丸四角形 82"/>
          <p:cNvSpPr/>
          <p:nvPr/>
        </p:nvSpPr>
        <p:spPr>
          <a:xfrm>
            <a:off x="3567419" y="3309035"/>
            <a:ext cx="2376264" cy="2410951"/>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86" name="テキスト ボックス 85"/>
          <p:cNvSpPr txBox="1"/>
          <p:nvPr/>
        </p:nvSpPr>
        <p:spPr>
          <a:xfrm>
            <a:off x="2801321" y="3639658"/>
            <a:ext cx="543739" cy="523220"/>
          </a:xfrm>
          <a:prstGeom prst="rect">
            <a:avLst/>
          </a:prstGeom>
          <a:noFill/>
        </p:spPr>
        <p:txBody>
          <a:bodyPr vert="horz" wrap="none" rtlCol="0">
            <a:spAutoFit/>
          </a:bodyPr>
          <a:lstStyle/>
          <a:p>
            <a:r>
              <a:rPr kumimoji="1" lang="en-US" altLang="ja-JP" sz="2800" dirty="0" smtClean="0"/>
              <a:t>…</a:t>
            </a:r>
            <a:endParaRPr kumimoji="1" lang="ja-JP" altLang="en-US" sz="2800" dirty="0"/>
          </a:p>
        </p:txBody>
      </p:sp>
      <p:sp>
        <p:nvSpPr>
          <p:cNvPr id="48" name="四角形吹き出し 47"/>
          <p:cNvSpPr/>
          <p:nvPr/>
        </p:nvSpPr>
        <p:spPr bwMode="auto">
          <a:xfrm>
            <a:off x="6588224" y="5178558"/>
            <a:ext cx="998715" cy="412013"/>
          </a:xfrm>
          <a:prstGeom prst="wedgeRectCallout">
            <a:avLst>
              <a:gd name="adj1" fmla="val 82668"/>
              <a:gd name="adj2" fmla="val 3630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利用者</a:t>
            </a:r>
          </a:p>
        </p:txBody>
      </p:sp>
      <p:sp>
        <p:nvSpPr>
          <p:cNvPr id="47" name="四角形吹き出し 46"/>
          <p:cNvSpPr/>
          <p:nvPr/>
        </p:nvSpPr>
        <p:spPr bwMode="auto">
          <a:xfrm>
            <a:off x="180066" y="4766545"/>
            <a:ext cx="990037" cy="412013"/>
          </a:xfrm>
          <a:prstGeom prst="wedgeRectCallout">
            <a:avLst>
              <a:gd name="adj1" fmla="val 77379"/>
              <a:gd name="adj2" fmla="val 3007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利用者</a:t>
            </a:r>
          </a:p>
        </p:txBody>
      </p:sp>
      <p:sp>
        <p:nvSpPr>
          <p:cNvPr id="36" name="Freeform 13"/>
          <p:cNvSpPr>
            <a:spLocks/>
          </p:cNvSpPr>
          <p:nvPr/>
        </p:nvSpPr>
        <p:spPr bwMode="auto">
          <a:xfrm>
            <a:off x="3707904" y="4119367"/>
            <a:ext cx="2054110" cy="345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85" name="Freeform 13"/>
          <p:cNvSpPr>
            <a:spLocks/>
          </p:cNvSpPr>
          <p:nvPr/>
        </p:nvSpPr>
        <p:spPr bwMode="auto">
          <a:xfrm>
            <a:off x="3707903" y="4119368"/>
            <a:ext cx="2054111"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1800" kern="0" dirty="0">
                <a:solidFill>
                  <a:sysClr val="windowText" lastClr="000000"/>
                </a:solidFill>
                <a:latin typeface="Arial" charset="0"/>
                <a:ea typeface="MS UI Gothic" pitchFamily="50" charset="-128"/>
              </a:rPr>
              <a:t>B(2012/2/2)</a:t>
            </a:r>
            <a:endParaRPr lang="ja-JP" altLang="ja-JP" sz="1800" kern="0" dirty="0">
              <a:solidFill>
                <a:sysClr val="windowText" lastClr="000000"/>
              </a:solidFill>
              <a:latin typeface="Arial" charset="0"/>
              <a:ea typeface="MS UI Gothic" pitchFamily="50" charset="-128"/>
            </a:endParaRPr>
          </a:p>
        </p:txBody>
      </p:sp>
      <p:sp>
        <p:nvSpPr>
          <p:cNvPr id="37" name="Freeform 13"/>
          <p:cNvSpPr>
            <a:spLocks/>
          </p:cNvSpPr>
          <p:nvPr/>
        </p:nvSpPr>
        <p:spPr bwMode="auto">
          <a:xfrm>
            <a:off x="3728496" y="3603789"/>
            <a:ext cx="2033518" cy="345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84" name="Freeform 13"/>
          <p:cNvSpPr>
            <a:spLocks/>
          </p:cNvSpPr>
          <p:nvPr/>
        </p:nvSpPr>
        <p:spPr bwMode="auto">
          <a:xfrm>
            <a:off x="3720858" y="3598380"/>
            <a:ext cx="2041157"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1800" kern="0" dirty="0">
                <a:solidFill>
                  <a:sysClr val="windowText" lastClr="000000"/>
                </a:solidFill>
                <a:latin typeface="Arial" charset="0"/>
                <a:ea typeface="MS UI Gothic" pitchFamily="50" charset="-128"/>
              </a:rPr>
              <a:t>A(2012/1/2)</a:t>
            </a:r>
            <a:endParaRPr lang="ja-JP" altLang="ja-JP" sz="1800" kern="0" dirty="0">
              <a:solidFill>
                <a:sysClr val="windowText" lastClr="000000"/>
              </a:solidFill>
              <a:latin typeface="Arial" charset="0"/>
              <a:ea typeface="MS UI Gothic" pitchFamily="50" charset="-128"/>
            </a:endParaRPr>
          </a:p>
        </p:txBody>
      </p:sp>
      <p:sp>
        <p:nvSpPr>
          <p:cNvPr id="38" name="Freeform 13"/>
          <p:cNvSpPr>
            <a:spLocks/>
          </p:cNvSpPr>
          <p:nvPr/>
        </p:nvSpPr>
        <p:spPr bwMode="auto">
          <a:xfrm>
            <a:off x="6300192" y="3550825"/>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6" name="Freeform 13"/>
          <p:cNvSpPr>
            <a:spLocks/>
          </p:cNvSpPr>
          <p:nvPr/>
        </p:nvSpPr>
        <p:spPr bwMode="auto">
          <a:xfrm>
            <a:off x="6300192" y="3556185"/>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1800" kern="0" dirty="0">
                <a:solidFill>
                  <a:sysClr val="windowText" lastClr="000000"/>
                </a:solidFill>
                <a:latin typeface="Arial" charset="0"/>
                <a:ea typeface="MS UI Gothic" pitchFamily="50" charset="-128"/>
              </a:rPr>
              <a:t>A(2012/1/2)</a:t>
            </a:r>
            <a:endParaRPr lang="ja-JP" altLang="ja-JP" sz="1800" kern="0" dirty="0">
              <a:solidFill>
                <a:sysClr val="windowText" lastClr="000000"/>
              </a:solidFill>
              <a:latin typeface="Arial" charset="0"/>
              <a:ea typeface="MS UI Gothic" pitchFamily="50" charset="-128"/>
            </a:endParaRPr>
          </a:p>
        </p:txBody>
      </p:sp>
      <p:sp>
        <p:nvSpPr>
          <p:cNvPr id="40" name="Freeform 13"/>
          <p:cNvSpPr>
            <a:spLocks/>
          </p:cNvSpPr>
          <p:nvPr/>
        </p:nvSpPr>
        <p:spPr bwMode="auto">
          <a:xfrm>
            <a:off x="6300191" y="4119660"/>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7" name="Freeform 13"/>
          <p:cNvSpPr>
            <a:spLocks/>
          </p:cNvSpPr>
          <p:nvPr/>
        </p:nvSpPr>
        <p:spPr bwMode="auto">
          <a:xfrm>
            <a:off x="6300192" y="4119368"/>
            <a:ext cx="2088232" cy="3565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1800" kern="0" dirty="0">
                <a:solidFill>
                  <a:sysClr val="windowText" lastClr="000000"/>
                </a:solidFill>
                <a:latin typeface="Arial" charset="0"/>
                <a:ea typeface="MS UI Gothic" pitchFamily="50" charset="-128"/>
              </a:rPr>
              <a:t>B(2012/2/2)</a:t>
            </a:r>
            <a:endParaRPr lang="ja-JP" altLang="ja-JP" sz="1800" kern="0" dirty="0">
              <a:solidFill>
                <a:sysClr val="windowText" lastClr="000000"/>
              </a:solidFill>
              <a:latin typeface="Arial" charset="0"/>
              <a:ea typeface="MS UI Gothic" pitchFamily="50" charset="-128"/>
            </a:endParaRPr>
          </a:p>
        </p:txBody>
      </p:sp>
      <p:sp>
        <p:nvSpPr>
          <p:cNvPr id="72" name="右カーブ矢印 71"/>
          <p:cNvSpPr/>
          <p:nvPr/>
        </p:nvSpPr>
        <p:spPr bwMode="auto">
          <a:xfrm flipH="1">
            <a:off x="7686224" y="4237761"/>
            <a:ext cx="342160" cy="625454"/>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ustDataLst>
      <p:tags r:id="rId1"/>
    </p:custDataLst>
    <p:extLst>
      <p:ext uri="{BB962C8B-B14F-4D97-AF65-F5344CB8AC3E}">
        <p14:creationId xmlns:p14="http://schemas.microsoft.com/office/powerpoint/2010/main" val="2451511830"/>
      </p:ext>
    </p:extLst>
  </p:cSld>
  <p:clrMapOvr>
    <a:masterClrMapping/>
  </p:clrMapOvr>
  <mc:AlternateContent xmlns:mc="http://schemas.openxmlformats.org/markup-compatibility/2006" xmlns:p14="http://schemas.microsoft.com/office/powerpoint/2010/main">
    <mc:Choice Requires="p14">
      <p:transition spd="slow" p14:dur="2000" advTm="74586"/>
    </mc:Choice>
    <mc:Fallback xmlns="">
      <p:transition spd="slow" advTm="7458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66" grpId="0" animBg="1"/>
      <p:bldP spid="67" grpId="0" animBg="1"/>
      <p:bldP spid="73" grpId="0" animBg="1"/>
      <p:bldP spid="44" grpId="0" animBg="1"/>
      <p:bldP spid="74" grpId="0" animBg="1"/>
      <p:bldP spid="46" grpId="0" animBg="1"/>
      <p:bldP spid="48" grpId="0" animBg="1"/>
      <p:bldP spid="47" grpId="0" animBg="1"/>
      <p:bldP spid="85" grpId="0" animBg="1"/>
      <p:bldP spid="84" grpId="0" animBg="1"/>
      <p:bldP spid="56" grpId="0" animBg="1"/>
      <p:bldP spid="5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800" dirty="0" smtClean="0"/>
              <a:t>実験概要</a:t>
            </a:r>
            <a:endParaRPr kumimoji="1" lang="ja-JP" altLang="en-US" sz="3800" dirty="0"/>
          </a:p>
        </p:txBody>
      </p:sp>
      <p:sp>
        <p:nvSpPr>
          <p:cNvPr id="3" name="コンテンツ プレースホルダー 2"/>
          <p:cNvSpPr>
            <a:spLocks noGrp="1"/>
          </p:cNvSpPr>
          <p:nvPr>
            <p:ph idx="1"/>
          </p:nvPr>
        </p:nvSpPr>
        <p:spPr>
          <a:xfrm>
            <a:off x="179388" y="1196405"/>
            <a:ext cx="8785225" cy="1008459"/>
          </a:xfrm>
        </p:spPr>
        <p:txBody>
          <a:bodyPr/>
          <a:lstStyle/>
          <a:p>
            <a:r>
              <a:rPr lang="ja-JP" altLang="en-US" sz="2800" dirty="0" smtClean="0"/>
              <a:t>対象</a:t>
            </a:r>
            <a:endParaRPr lang="en-US" altLang="ja-JP" sz="2800" dirty="0" smtClean="0"/>
          </a:p>
        </p:txBody>
      </p:sp>
      <p:graphicFrame>
        <p:nvGraphicFramePr>
          <p:cNvPr id="4" name="表 3"/>
          <p:cNvGraphicFramePr>
            <a:graphicFrameLocks noGrp="1"/>
          </p:cNvGraphicFramePr>
          <p:nvPr>
            <p:extLst>
              <p:ext uri="{D42A27DB-BD31-4B8C-83A1-F6EECF244321}">
                <p14:modId xmlns:p14="http://schemas.microsoft.com/office/powerpoint/2010/main" val="3046682203"/>
              </p:ext>
            </p:extLst>
          </p:nvPr>
        </p:nvGraphicFramePr>
        <p:xfrm>
          <a:off x="395536" y="1700807"/>
          <a:ext cx="8101408" cy="2016709"/>
        </p:xfrm>
        <a:graphic>
          <a:graphicData uri="http://schemas.openxmlformats.org/drawingml/2006/table">
            <a:tbl>
              <a:tblPr firstRow="1" bandRow="1">
                <a:tableStyleId>{21E4AEA4-8DFA-4A89-87EB-49C32662AFE0}</a:tableStyleId>
              </a:tblPr>
              <a:tblGrid>
                <a:gridCol w="1888826"/>
                <a:gridCol w="3044230"/>
                <a:gridCol w="3168352"/>
              </a:tblGrid>
              <a:tr h="431749">
                <a:tc>
                  <a:txBody>
                    <a:bodyPr/>
                    <a:lstStyle/>
                    <a:p>
                      <a:r>
                        <a:rPr kumimoji="1" lang="ja-JP" altLang="en-US" sz="2000" dirty="0" smtClean="0"/>
                        <a:t>プロジェクト名</a:t>
                      </a:r>
                      <a:endParaRPr kumimoji="1" lang="ja-JP" altLang="en-US" sz="2000"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000" dirty="0" err="1" smtClean="0"/>
                        <a:t>eclipse.platform.text</a:t>
                      </a:r>
                      <a:endParaRPr lang="en-US" altLang="ja-JP" sz="2000" dirty="0" smtClean="0"/>
                    </a:p>
                  </a:txBody>
                  <a:tcPr/>
                </a:tc>
                <a:tc>
                  <a:txBody>
                    <a:bodyPr/>
                    <a:lstStyle/>
                    <a:p>
                      <a:r>
                        <a:rPr kumimoji="1" lang="en-US" altLang="ja-JP" sz="2000" dirty="0" err="1" smtClean="0"/>
                        <a:t>eclipse.pde</a:t>
                      </a:r>
                      <a:endParaRPr kumimoji="1" lang="ja-JP" altLang="en-US" sz="2000" dirty="0"/>
                    </a:p>
                  </a:txBody>
                  <a:tcPr/>
                </a:tc>
              </a:tr>
              <a:tr h="396119">
                <a:tc>
                  <a:txBody>
                    <a:bodyPr/>
                    <a:lstStyle/>
                    <a:p>
                      <a:r>
                        <a:rPr kumimoji="1" lang="ja-JP" altLang="en-US" sz="2000" dirty="0" smtClean="0"/>
                        <a:t>実装言語</a:t>
                      </a:r>
                      <a:endParaRPr kumimoji="1" lang="ja-JP" altLang="en-US" sz="2000" dirty="0"/>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Java</a:t>
                      </a:r>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Java</a:t>
                      </a:r>
                    </a:p>
                  </a:txBody>
                  <a:tcPr/>
                </a:tc>
              </a:tr>
              <a:tr h="396119">
                <a:tc>
                  <a:txBody>
                    <a:bodyPr/>
                    <a:lstStyle/>
                    <a:p>
                      <a:r>
                        <a:rPr lang="ja-JP" altLang="en-US" sz="2000" dirty="0" smtClean="0"/>
                        <a:t>開発期間</a:t>
                      </a:r>
                      <a:endParaRPr kumimoji="1" lang="ja-JP" altLang="en-US" sz="2000" dirty="0"/>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2001/5/2 </a:t>
                      </a:r>
                      <a:r>
                        <a:rPr lang="ja-JP" altLang="en-US" sz="2000" dirty="0" smtClean="0"/>
                        <a:t>～ </a:t>
                      </a:r>
                      <a:r>
                        <a:rPr lang="en-US" altLang="ja-JP" sz="2000" dirty="0" smtClean="0"/>
                        <a:t>2003/12/22</a:t>
                      </a:r>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2002/4/11 </a:t>
                      </a:r>
                      <a:r>
                        <a:rPr lang="ja-JP" altLang="en-US" sz="2000" dirty="0" smtClean="0"/>
                        <a:t>～ </a:t>
                      </a:r>
                      <a:r>
                        <a:rPr lang="en-US" altLang="ja-JP" sz="2000" dirty="0" smtClean="0"/>
                        <a:t>2003/12/18</a:t>
                      </a:r>
                    </a:p>
                  </a:txBody>
                  <a:tcPr/>
                </a:tc>
              </a:tr>
              <a:tr h="396119">
                <a:tc>
                  <a:txBody>
                    <a:bodyPr/>
                    <a:lstStyle/>
                    <a:p>
                      <a:r>
                        <a:rPr lang="ja-JP" altLang="en-US" sz="2000" dirty="0" smtClean="0"/>
                        <a:t>リビジョン数</a:t>
                      </a:r>
                      <a:endParaRPr kumimoji="1" lang="ja-JP" altLang="en-US" sz="2000" dirty="0"/>
                    </a:p>
                  </a:txBody>
                  <a:tcPr/>
                </a:tc>
                <a:tc>
                  <a:txBody>
                    <a:bodyPr/>
                    <a:lstStyle/>
                    <a:p>
                      <a:r>
                        <a:rPr lang="en-US" altLang="ja-JP" sz="2000" dirty="0" smtClean="0"/>
                        <a:t>1369</a:t>
                      </a:r>
                      <a:endParaRPr kumimoji="1" lang="ja-JP" altLang="en-US" sz="2000" dirty="0"/>
                    </a:p>
                  </a:txBody>
                  <a:tcPr/>
                </a:tc>
                <a:tc>
                  <a:txBody>
                    <a:bodyPr/>
                    <a:lstStyle/>
                    <a:p>
                      <a:r>
                        <a:rPr lang="en-US" altLang="ja-JP" sz="2000" dirty="0" smtClean="0"/>
                        <a:t>144</a:t>
                      </a:r>
                      <a:endParaRPr kumimoji="1" lang="ja-JP" altLang="en-US" sz="2000" dirty="0"/>
                    </a:p>
                  </a:txBody>
                  <a:tcPr/>
                </a:tc>
              </a:tr>
              <a:tr h="396119">
                <a:tc>
                  <a:txBody>
                    <a:bodyPr/>
                    <a:lstStyle/>
                    <a:p>
                      <a:r>
                        <a:rPr lang="ja-JP" altLang="en-US" sz="2000" dirty="0" smtClean="0"/>
                        <a:t>開発者数</a:t>
                      </a:r>
                      <a:endParaRPr kumimoji="1" lang="ja-JP" altLang="en-US" sz="2000" dirty="0"/>
                    </a:p>
                  </a:txBody>
                  <a:tcPr/>
                </a:tc>
                <a:tc>
                  <a:txBody>
                    <a:bodyPr/>
                    <a:lstStyle/>
                    <a:p>
                      <a:r>
                        <a:rPr lang="en-US" altLang="ja-JP" sz="2000" dirty="0" smtClean="0"/>
                        <a:t>19</a:t>
                      </a:r>
                      <a:r>
                        <a:rPr lang="ja-JP" altLang="en-US" sz="2000" dirty="0" smtClean="0"/>
                        <a:t>名</a:t>
                      </a:r>
                      <a:endParaRPr kumimoji="1" lang="ja-JP" altLang="en-US" sz="2000" dirty="0"/>
                    </a:p>
                  </a:txBody>
                  <a:tcPr/>
                </a:tc>
                <a:tc>
                  <a:txBody>
                    <a:bodyPr/>
                    <a:lstStyle/>
                    <a:p>
                      <a:r>
                        <a:rPr lang="en-US" altLang="ja-JP" sz="2000" dirty="0" smtClean="0"/>
                        <a:t>3</a:t>
                      </a:r>
                      <a:r>
                        <a:rPr lang="ja-JP" altLang="en-US" sz="2000" dirty="0" smtClean="0"/>
                        <a:t>名</a:t>
                      </a:r>
                      <a:endParaRPr kumimoji="1" lang="ja-JP" altLang="en-US" sz="2000" dirty="0"/>
                    </a:p>
                  </a:txBody>
                  <a:tcPr/>
                </a:tc>
              </a:tr>
            </a:tbl>
          </a:graphicData>
        </a:graphic>
      </p:graphicFrame>
      <p:sp>
        <p:nvSpPr>
          <p:cNvPr id="5" name="コンテンツ プレースホルダー 2"/>
          <p:cNvSpPr txBox="1">
            <a:spLocks/>
          </p:cNvSpPr>
          <p:nvPr/>
        </p:nvSpPr>
        <p:spPr bwMode="auto">
          <a:xfrm>
            <a:off x="179512" y="4077072"/>
            <a:ext cx="8964488" cy="2448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dirty="0" smtClean="0"/>
              <a:t>手順</a:t>
            </a:r>
            <a:endParaRPr lang="en-US" altLang="ja-JP" sz="2800" dirty="0" smtClean="0"/>
          </a:p>
          <a:p>
            <a:pPr lvl="1"/>
            <a:r>
              <a:rPr lang="en-US" altLang="ja-JP" sz="2000" dirty="0" smtClean="0"/>
              <a:t>STEP1</a:t>
            </a:r>
            <a:r>
              <a:rPr lang="ja-JP" altLang="en-US" sz="2000" dirty="0" smtClean="0"/>
              <a:t>：上記のリポジトリを時系列順にチェックアウトし，合成リポジトリ</a:t>
            </a:r>
            <a:r>
              <a:rPr lang="ja-JP" altLang="en-US" sz="2000" dirty="0"/>
              <a:t>を作成</a:t>
            </a:r>
            <a:endParaRPr lang="en-US" altLang="ja-JP" sz="2000" dirty="0" smtClean="0"/>
          </a:p>
          <a:p>
            <a:pPr lvl="1"/>
            <a:r>
              <a:rPr lang="en-US" altLang="ja-JP" sz="2000" dirty="0" smtClean="0"/>
              <a:t>STEP2</a:t>
            </a:r>
            <a:r>
              <a:rPr lang="ja-JP" altLang="en-US" sz="2000" dirty="0" smtClean="0"/>
              <a:t>：隣接する合成リビジョン間のクローンセット遷移情報を取得</a:t>
            </a:r>
            <a:endParaRPr lang="en-US" altLang="ja-JP" sz="2000" dirty="0" smtClean="0"/>
          </a:p>
          <a:p>
            <a:pPr lvl="1"/>
            <a:r>
              <a:rPr lang="en-US" altLang="ja-JP" sz="2000" dirty="0" smtClean="0"/>
              <a:t>STEP3</a:t>
            </a:r>
            <a:r>
              <a:rPr lang="ja-JP" altLang="en-US" sz="2000" dirty="0" smtClean="0"/>
              <a:t>：合成リビジョン</a:t>
            </a:r>
            <a:r>
              <a:rPr lang="en-US" altLang="ja-JP" sz="2000" dirty="0" smtClean="0"/>
              <a:t>(1 </a:t>
            </a:r>
            <a:r>
              <a:rPr lang="ja-JP" altLang="en-US" sz="2000" dirty="0" smtClean="0"/>
              <a:t>～ </a:t>
            </a:r>
            <a:r>
              <a:rPr lang="en-US" altLang="ja-JP" sz="2000" dirty="0" smtClean="0"/>
              <a:t>1513)</a:t>
            </a:r>
            <a:r>
              <a:rPr lang="ja-JP" altLang="en-US" sz="2000" dirty="0" smtClean="0"/>
              <a:t>におけるクローンセット履歴の取得</a:t>
            </a:r>
            <a:endParaRPr lang="en-US" altLang="ja-JP" sz="2000" dirty="0" smtClean="0"/>
          </a:p>
          <a:p>
            <a:pPr lvl="1"/>
            <a:r>
              <a:rPr lang="en-US" altLang="ja-JP" sz="2000" dirty="0" smtClean="0"/>
              <a:t>STEP4</a:t>
            </a:r>
            <a:r>
              <a:rPr lang="ja-JP" altLang="en-US" sz="2000" dirty="0" smtClean="0"/>
              <a:t>：コードクローン</a:t>
            </a:r>
            <a:r>
              <a:rPr lang="ja-JP" altLang="en-US" sz="2000" dirty="0"/>
              <a:t>作成</a:t>
            </a:r>
            <a:r>
              <a:rPr lang="ja-JP" altLang="en-US" sz="2000" dirty="0" smtClean="0"/>
              <a:t>者と</a:t>
            </a:r>
            <a:r>
              <a:rPr lang="ja-JP" altLang="en-US" sz="2000" dirty="0"/>
              <a:t>利用</a:t>
            </a:r>
            <a:r>
              <a:rPr lang="ja-JP" altLang="en-US" sz="2000" dirty="0" smtClean="0"/>
              <a:t>者の特定</a:t>
            </a:r>
            <a:endParaRPr lang="en-US" altLang="ja-JP" sz="2000" dirty="0" smtClean="0"/>
          </a:p>
          <a:p>
            <a:pPr lvl="1"/>
            <a:r>
              <a:rPr lang="ja-JP" altLang="en-US" sz="2000" dirty="0" smtClean="0"/>
              <a:t>出力結果の分析</a:t>
            </a:r>
            <a:endParaRPr lang="en-US" altLang="ja-JP" sz="2000" dirty="0" smtClean="0"/>
          </a:p>
        </p:txBody>
      </p:sp>
      <p:sp>
        <p:nvSpPr>
          <p:cNvPr id="6" name="コンテンツ プレースホルダー 2"/>
          <p:cNvSpPr txBox="1">
            <a:spLocks/>
          </p:cNvSpPr>
          <p:nvPr/>
        </p:nvSpPr>
        <p:spPr bwMode="auto">
          <a:xfrm>
            <a:off x="179511" y="3717032"/>
            <a:ext cx="8785225" cy="64841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lvl="1"/>
            <a:r>
              <a:rPr lang="ja-JP" altLang="en-US" sz="2000" kern="0" dirty="0" smtClean="0"/>
              <a:t>リビジョンをまたがってコピーの行われたクローンセットを対象とする</a:t>
            </a:r>
            <a:endParaRPr lang="en-US" altLang="ja-JP" sz="1800" kern="0" dirty="0" smtClean="0"/>
          </a:p>
        </p:txBody>
      </p:sp>
    </p:spTree>
    <p:extLst>
      <p:ext uri="{BB962C8B-B14F-4D97-AF65-F5344CB8AC3E}">
        <p14:creationId xmlns:p14="http://schemas.microsoft.com/office/powerpoint/2010/main" val="1786180944"/>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p:cNvGrpSpPr/>
          <p:nvPr/>
        </p:nvGrpSpPr>
        <p:grpSpPr>
          <a:xfrm>
            <a:off x="3131840" y="4432699"/>
            <a:ext cx="2634599" cy="866479"/>
            <a:chOff x="3131840" y="3933056"/>
            <a:chExt cx="2634599" cy="866479"/>
          </a:xfrm>
        </p:grpSpPr>
        <p:grpSp>
          <p:nvGrpSpPr>
            <p:cNvPr id="152" name="グループ化 151"/>
            <p:cNvGrpSpPr/>
            <p:nvPr/>
          </p:nvGrpSpPr>
          <p:grpSpPr>
            <a:xfrm>
              <a:off x="3131840" y="3933056"/>
              <a:ext cx="2634599" cy="866479"/>
              <a:chOff x="1868352" y="3717032"/>
              <a:chExt cx="2634599" cy="978616"/>
            </a:xfrm>
          </p:grpSpPr>
          <p:sp>
            <p:nvSpPr>
              <p:cNvPr id="106" name="正方形/長方形 105"/>
              <p:cNvSpPr/>
              <p:nvPr/>
            </p:nvSpPr>
            <p:spPr bwMode="auto">
              <a:xfrm>
                <a:off x="1868352" y="3717032"/>
                <a:ext cx="2634599" cy="97861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08" name="直線矢印コネクタ 107"/>
              <p:cNvCxnSpPr/>
              <p:nvPr/>
            </p:nvCxnSpPr>
            <p:spPr bwMode="auto">
              <a:xfrm>
                <a:off x="3423378" y="3974711"/>
                <a:ext cx="380483"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09" name="角丸四角形 108"/>
              <p:cNvSpPr/>
              <p:nvPr/>
            </p:nvSpPr>
            <p:spPr>
              <a:xfrm>
                <a:off x="3660136" y="3823365"/>
                <a:ext cx="766006" cy="780318"/>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110" name="直線矢印コネクタ 109"/>
              <p:cNvCxnSpPr/>
              <p:nvPr/>
            </p:nvCxnSpPr>
            <p:spPr bwMode="auto">
              <a:xfrm>
                <a:off x="3423378" y="4133715"/>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12" name="Freeform 13"/>
              <p:cNvSpPr>
                <a:spLocks/>
              </p:cNvSpPr>
              <p:nvPr/>
            </p:nvSpPr>
            <p:spPr bwMode="auto">
              <a:xfrm>
                <a:off x="3803861" y="3903356"/>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3" name="Freeform 13"/>
              <p:cNvSpPr>
                <a:spLocks/>
              </p:cNvSpPr>
              <p:nvPr/>
            </p:nvSpPr>
            <p:spPr bwMode="auto">
              <a:xfrm>
                <a:off x="3803860"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4" name="Freeform 13"/>
              <p:cNvSpPr>
                <a:spLocks/>
              </p:cNvSpPr>
              <p:nvPr/>
            </p:nvSpPr>
            <p:spPr bwMode="auto">
              <a:xfrm>
                <a:off x="2881188" y="391701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5" name="角丸四角形 114"/>
              <p:cNvSpPr/>
              <p:nvPr/>
            </p:nvSpPr>
            <p:spPr>
              <a:xfrm>
                <a:off x="2785996" y="3823365"/>
                <a:ext cx="766294" cy="780318"/>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16" name="Freeform 13"/>
              <p:cNvSpPr>
                <a:spLocks/>
              </p:cNvSpPr>
              <p:nvPr/>
            </p:nvSpPr>
            <p:spPr bwMode="auto">
              <a:xfrm>
                <a:off x="2885000"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8" name="角丸四角形 117"/>
              <p:cNvSpPr/>
              <p:nvPr/>
            </p:nvSpPr>
            <p:spPr>
              <a:xfrm>
                <a:off x="1932908" y="3823365"/>
                <a:ext cx="766006" cy="780318"/>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20" name="Freeform 13"/>
              <p:cNvSpPr>
                <a:spLocks/>
              </p:cNvSpPr>
              <p:nvPr/>
            </p:nvSpPr>
            <p:spPr bwMode="auto">
              <a:xfrm>
                <a:off x="2076632" y="391701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21" name="Freeform 13"/>
              <p:cNvSpPr>
                <a:spLocks/>
              </p:cNvSpPr>
              <p:nvPr/>
            </p:nvSpPr>
            <p:spPr bwMode="auto">
              <a:xfrm>
                <a:off x="2076631"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23" name="直線矢印コネクタ 122"/>
              <p:cNvCxnSpPr/>
              <p:nvPr/>
            </p:nvCxnSpPr>
            <p:spPr bwMode="auto">
              <a:xfrm>
                <a:off x="2618821" y="3961054"/>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124" name="直線矢印コネクタ 123"/>
              <p:cNvCxnSpPr/>
              <p:nvPr/>
            </p:nvCxnSpPr>
            <p:spPr bwMode="auto">
              <a:xfrm>
                <a:off x="2618821" y="4131141"/>
                <a:ext cx="262367" cy="6095"/>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45" name="Freeform 13"/>
              <p:cNvSpPr>
                <a:spLocks/>
              </p:cNvSpPr>
              <p:nvPr/>
            </p:nvSpPr>
            <p:spPr bwMode="auto">
              <a:xfrm>
                <a:off x="3803859" y="443231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6" name="Freeform 13"/>
              <p:cNvSpPr>
                <a:spLocks/>
              </p:cNvSpPr>
              <p:nvPr/>
            </p:nvSpPr>
            <p:spPr bwMode="auto">
              <a:xfrm>
                <a:off x="3805765" y="4259221"/>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7" name="Freeform 13"/>
              <p:cNvSpPr>
                <a:spLocks/>
              </p:cNvSpPr>
              <p:nvPr/>
            </p:nvSpPr>
            <p:spPr bwMode="auto">
              <a:xfrm>
                <a:off x="2886905" y="4259221"/>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51" name="直線矢印コネクタ 150"/>
              <p:cNvCxnSpPr/>
              <p:nvPr/>
            </p:nvCxnSpPr>
            <p:spPr bwMode="auto">
              <a:xfrm>
                <a:off x="3417479" y="4307961"/>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grpSp>
        <p:sp>
          <p:nvSpPr>
            <p:cNvPr id="135" name="右カーブ矢印 134"/>
            <p:cNvSpPr/>
            <p:nvPr/>
          </p:nvSpPr>
          <p:spPr bwMode="auto">
            <a:xfrm flipH="1">
              <a:off x="3642562" y="4149080"/>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6" name="右カーブ矢印 135"/>
            <p:cNvSpPr/>
            <p:nvPr/>
          </p:nvSpPr>
          <p:spPr bwMode="auto">
            <a:xfrm flipH="1">
              <a:off x="5336537" y="4455594"/>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1" name="右カーブ矢印 110"/>
            <p:cNvSpPr/>
            <p:nvPr/>
          </p:nvSpPr>
          <p:spPr bwMode="auto">
            <a:xfrm flipH="1">
              <a:off x="4432632" y="4287933"/>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2" name="タイトル 1"/>
          <p:cNvSpPr>
            <a:spLocks noGrp="1"/>
          </p:cNvSpPr>
          <p:nvPr>
            <p:ph type="title"/>
          </p:nvPr>
        </p:nvSpPr>
        <p:spPr/>
        <p:txBody>
          <a:bodyPr/>
          <a:lstStyle/>
          <a:p>
            <a:r>
              <a:rPr kumimoji="1" lang="ja-JP" altLang="en-US" sz="3800" dirty="0" smtClean="0"/>
              <a:t>出力結果</a:t>
            </a:r>
            <a:endParaRPr kumimoji="1" lang="ja-JP" altLang="en-US" sz="3800" dirty="0"/>
          </a:p>
        </p:txBody>
      </p:sp>
      <p:sp>
        <p:nvSpPr>
          <p:cNvPr id="178" name="左中かっこ 177"/>
          <p:cNvSpPr/>
          <p:nvPr/>
        </p:nvSpPr>
        <p:spPr bwMode="auto">
          <a:xfrm>
            <a:off x="683568" y="2848524"/>
            <a:ext cx="544406" cy="3388788"/>
          </a:xfrm>
          <a:prstGeom prst="leftBrace">
            <a:avLst>
              <a:gd name="adj1" fmla="val 64859"/>
              <a:gd name="adj2" fmla="val 58544"/>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9" name="テキスト ボックス 178"/>
          <p:cNvSpPr txBox="1"/>
          <p:nvPr/>
        </p:nvSpPr>
        <p:spPr>
          <a:xfrm>
            <a:off x="-70291" y="4648723"/>
            <a:ext cx="646331" cy="461665"/>
          </a:xfrm>
          <a:prstGeom prst="rect">
            <a:avLst/>
          </a:prstGeom>
          <a:noFill/>
        </p:spPr>
        <p:txBody>
          <a:bodyPr wrap="none" rtlCol="0">
            <a:spAutoFit/>
          </a:bodyPr>
          <a:lstStyle/>
          <a:p>
            <a:r>
              <a:rPr kumimoji="1" lang="en-US" altLang="ja-JP" dirty="0" smtClean="0"/>
              <a:t>969</a:t>
            </a:r>
            <a:endParaRPr kumimoji="1" lang="ja-JP" altLang="en-US" dirty="0"/>
          </a:p>
        </p:txBody>
      </p:sp>
      <p:sp>
        <p:nvSpPr>
          <p:cNvPr id="180" name="左中かっこ 179"/>
          <p:cNvSpPr/>
          <p:nvPr/>
        </p:nvSpPr>
        <p:spPr bwMode="auto">
          <a:xfrm>
            <a:off x="1651330" y="3648163"/>
            <a:ext cx="544406" cy="2448272"/>
          </a:xfrm>
          <a:prstGeom prst="leftBrace">
            <a:avLst>
              <a:gd name="adj1" fmla="val 39018"/>
              <a:gd name="adj2" fmla="val 50000"/>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81" name="テキスト ボックス 180"/>
          <p:cNvSpPr txBox="1"/>
          <p:nvPr/>
        </p:nvSpPr>
        <p:spPr>
          <a:xfrm>
            <a:off x="973341" y="4648723"/>
            <a:ext cx="646331" cy="461665"/>
          </a:xfrm>
          <a:prstGeom prst="rect">
            <a:avLst/>
          </a:prstGeom>
          <a:noFill/>
        </p:spPr>
        <p:txBody>
          <a:bodyPr wrap="none" rtlCol="0">
            <a:spAutoFit/>
          </a:bodyPr>
          <a:lstStyle/>
          <a:p>
            <a:r>
              <a:rPr kumimoji="1" lang="en-US" altLang="ja-JP" dirty="0" smtClean="0"/>
              <a:t>156</a:t>
            </a:r>
            <a:endParaRPr kumimoji="1" lang="ja-JP" altLang="en-US" dirty="0"/>
          </a:p>
        </p:txBody>
      </p:sp>
      <p:sp>
        <p:nvSpPr>
          <p:cNvPr id="201" name="円/楕円 200"/>
          <p:cNvSpPr/>
          <p:nvPr/>
        </p:nvSpPr>
        <p:spPr bwMode="auto">
          <a:xfrm>
            <a:off x="3179898" y="4432699"/>
            <a:ext cx="1651429" cy="830122"/>
          </a:xfrm>
          <a:prstGeom prst="ellipse">
            <a:avLst/>
          </a:prstGeom>
          <a:noFill/>
          <a:ln>
            <a:solidFill>
              <a:srgbClr val="00B0F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8" name="テキスト ボックス 207"/>
          <p:cNvSpPr txBox="1"/>
          <p:nvPr/>
        </p:nvSpPr>
        <p:spPr>
          <a:xfrm>
            <a:off x="1954332" y="4648723"/>
            <a:ext cx="338554" cy="461665"/>
          </a:xfrm>
          <a:prstGeom prst="rect">
            <a:avLst/>
          </a:prstGeom>
          <a:noFill/>
        </p:spPr>
        <p:txBody>
          <a:bodyPr wrap="none" rtlCol="0">
            <a:spAutoFit/>
          </a:bodyPr>
          <a:lstStyle/>
          <a:p>
            <a:r>
              <a:rPr kumimoji="1" lang="en-US" altLang="ja-JP" dirty="0" smtClean="0"/>
              <a:t>5</a:t>
            </a:r>
            <a:endParaRPr kumimoji="1" lang="ja-JP" altLang="en-US" dirty="0"/>
          </a:p>
        </p:txBody>
      </p:sp>
      <p:sp>
        <p:nvSpPr>
          <p:cNvPr id="209" name="左中かっこ 208"/>
          <p:cNvSpPr/>
          <p:nvPr/>
        </p:nvSpPr>
        <p:spPr bwMode="auto">
          <a:xfrm>
            <a:off x="2443418" y="4446315"/>
            <a:ext cx="544406" cy="866479"/>
          </a:xfrm>
          <a:prstGeom prst="leftBrace">
            <a:avLst>
              <a:gd name="adj1" fmla="val 24483"/>
              <a:gd name="adj2" fmla="val 48377"/>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214" name="直線コネクタ 213"/>
          <p:cNvCxnSpPr/>
          <p:nvPr/>
        </p:nvCxnSpPr>
        <p:spPr bwMode="auto">
          <a:xfrm>
            <a:off x="1227974" y="2848523"/>
            <a:ext cx="1759850"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cxnSp>
        <p:nvCxnSpPr>
          <p:cNvPr id="218" name="直線コネクタ 217"/>
          <p:cNvCxnSpPr/>
          <p:nvPr/>
        </p:nvCxnSpPr>
        <p:spPr bwMode="auto">
          <a:xfrm>
            <a:off x="1227974" y="6232899"/>
            <a:ext cx="2650522"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cxnSp>
        <p:nvCxnSpPr>
          <p:cNvPr id="224" name="直線コネクタ 223"/>
          <p:cNvCxnSpPr>
            <a:stCxn id="180" idx="0"/>
          </p:cNvCxnSpPr>
          <p:nvPr/>
        </p:nvCxnSpPr>
        <p:spPr bwMode="auto">
          <a:xfrm>
            <a:off x="2195736" y="3648163"/>
            <a:ext cx="792088"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cxnSp>
        <p:nvCxnSpPr>
          <p:cNvPr id="228" name="直線コネクタ 227"/>
          <p:cNvCxnSpPr>
            <a:stCxn id="180" idx="2"/>
          </p:cNvCxnSpPr>
          <p:nvPr/>
        </p:nvCxnSpPr>
        <p:spPr bwMode="auto">
          <a:xfrm>
            <a:off x="2195736" y="6096435"/>
            <a:ext cx="1686574"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sp>
        <p:nvSpPr>
          <p:cNvPr id="127" name="コンテンツ プレースホルダー 2"/>
          <p:cNvSpPr>
            <a:spLocks noGrp="1"/>
          </p:cNvSpPr>
          <p:nvPr>
            <p:ph idx="1"/>
          </p:nvPr>
        </p:nvSpPr>
        <p:spPr>
          <a:xfrm>
            <a:off x="179512" y="1196752"/>
            <a:ext cx="8785225" cy="1346457"/>
          </a:xfrm>
        </p:spPr>
        <p:txBody>
          <a:bodyPr/>
          <a:lstStyle/>
          <a:p>
            <a:r>
              <a:rPr lang="ja-JP" altLang="en-US" sz="2400" dirty="0"/>
              <a:t>検出クローンセット数：</a:t>
            </a:r>
            <a:r>
              <a:rPr lang="en-US" altLang="ja-JP" sz="2400" dirty="0"/>
              <a:t>969</a:t>
            </a:r>
            <a:r>
              <a:rPr lang="ja-JP" altLang="en-US" sz="2400" dirty="0" smtClean="0"/>
              <a:t>個</a:t>
            </a:r>
            <a:endParaRPr lang="en-US" altLang="ja-JP" sz="2400" dirty="0" smtClean="0"/>
          </a:p>
          <a:p>
            <a:pPr lvl="1"/>
            <a:r>
              <a:rPr lang="ja-JP" altLang="en-US" sz="2000" dirty="0"/>
              <a:t>特定</a:t>
            </a:r>
            <a:r>
              <a:rPr lang="ja-JP" altLang="en-US" sz="2000" dirty="0" smtClean="0"/>
              <a:t>のリビジョンで発生後再利用の行われなかったクローンセット：</a:t>
            </a:r>
            <a:r>
              <a:rPr lang="en-US" altLang="ja-JP" sz="2000" dirty="0"/>
              <a:t>813</a:t>
            </a:r>
            <a:r>
              <a:rPr lang="ja-JP" altLang="en-US" sz="2000" dirty="0" smtClean="0"/>
              <a:t>個</a:t>
            </a:r>
            <a:endParaRPr lang="en-US" altLang="ja-JP" sz="2000" dirty="0" smtClean="0"/>
          </a:p>
          <a:p>
            <a:pPr lvl="1"/>
            <a:r>
              <a:rPr lang="ja-JP" altLang="en-US" sz="2000" dirty="0" smtClean="0"/>
              <a:t>リビジョン</a:t>
            </a:r>
            <a:r>
              <a:rPr lang="ja-JP" altLang="en-US" sz="2000" dirty="0"/>
              <a:t>をまたがった</a:t>
            </a:r>
            <a:r>
              <a:rPr lang="ja-JP" altLang="en-US" sz="2000" dirty="0" smtClean="0"/>
              <a:t>再利用が行われたクローンセット：</a:t>
            </a:r>
            <a:r>
              <a:rPr lang="en-US" altLang="ja-JP" sz="2000" dirty="0"/>
              <a:t>156</a:t>
            </a:r>
            <a:r>
              <a:rPr lang="ja-JP" altLang="en-US" sz="2000" dirty="0" smtClean="0"/>
              <a:t>個</a:t>
            </a:r>
            <a:r>
              <a:rPr lang="en-US" altLang="ja-JP" sz="2000" dirty="0" smtClean="0"/>
              <a:t>(</a:t>
            </a:r>
            <a:r>
              <a:rPr lang="ja-JP" altLang="en-US" sz="2000" dirty="0" smtClean="0"/>
              <a:t>分析対象</a:t>
            </a:r>
            <a:r>
              <a:rPr lang="en-US" altLang="ja-JP" sz="2000" dirty="0" smtClean="0"/>
              <a:t>)</a:t>
            </a:r>
            <a:endParaRPr lang="ja-JP" altLang="en-US" sz="2000" dirty="0"/>
          </a:p>
          <a:p>
            <a:pPr lvl="2"/>
            <a:r>
              <a:rPr lang="ja-JP" altLang="en-US" sz="2000" dirty="0"/>
              <a:t>プロジェクト間コードクローンを含むクローンセット：</a:t>
            </a:r>
            <a:r>
              <a:rPr lang="en-US" altLang="ja-JP" sz="2000" dirty="0"/>
              <a:t>5</a:t>
            </a:r>
            <a:r>
              <a:rPr lang="ja-JP" altLang="en-US" sz="2000" dirty="0" smtClean="0"/>
              <a:t>個</a:t>
            </a:r>
            <a:endParaRPr lang="ja-JP" altLang="en-US" sz="2000" dirty="0"/>
          </a:p>
        </p:txBody>
      </p:sp>
      <p:grpSp>
        <p:nvGrpSpPr>
          <p:cNvPr id="14" name="グループ化 13"/>
          <p:cNvGrpSpPr/>
          <p:nvPr/>
        </p:nvGrpSpPr>
        <p:grpSpPr>
          <a:xfrm>
            <a:off x="3131839" y="2969983"/>
            <a:ext cx="2634601" cy="526612"/>
            <a:chOff x="3131839" y="2470340"/>
            <a:chExt cx="2634601" cy="526612"/>
          </a:xfrm>
        </p:grpSpPr>
        <p:grpSp>
          <p:nvGrpSpPr>
            <p:cNvPr id="84" name="グループ化 83"/>
            <p:cNvGrpSpPr/>
            <p:nvPr/>
          </p:nvGrpSpPr>
          <p:grpSpPr>
            <a:xfrm>
              <a:off x="3131839" y="2470340"/>
              <a:ext cx="2634601" cy="526612"/>
              <a:chOff x="1855189" y="1450852"/>
              <a:chExt cx="2634598" cy="636634"/>
            </a:xfrm>
          </p:grpSpPr>
          <p:sp>
            <p:nvSpPr>
              <p:cNvPr id="8" name="正方形/長方形 7"/>
              <p:cNvSpPr/>
              <p:nvPr/>
            </p:nvSpPr>
            <p:spPr bwMode="auto">
              <a:xfrm>
                <a:off x="1855189" y="1450852"/>
                <a:ext cx="2634598" cy="636634"/>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角丸四角形 24"/>
              <p:cNvSpPr/>
              <p:nvPr/>
            </p:nvSpPr>
            <p:spPr>
              <a:xfrm>
                <a:off x="1919744" y="1557185"/>
                <a:ext cx="766006" cy="451971"/>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7" name="Freeform 13"/>
              <p:cNvSpPr>
                <a:spLocks/>
              </p:cNvSpPr>
              <p:nvPr/>
            </p:nvSpPr>
            <p:spPr bwMode="auto">
              <a:xfrm>
                <a:off x="2063468" y="165083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8" name="Freeform 13"/>
              <p:cNvSpPr>
                <a:spLocks/>
              </p:cNvSpPr>
              <p:nvPr/>
            </p:nvSpPr>
            <p:spPr bwMode="auto">
              <a:xfrm>
                <a:off x="2063467"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132" name="右カーブ矢印 131"/>
            <p:cNvSpPr/>
            <p:nvPr/>
          </p:nvSpPr>
          <p:spPr bwMode="auto">
            <a:xfrm flipH="1">
              <a:off x="3642562" y="2664187"/>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13" name="グループ化 12"/>
          <p:cNvGrpSpPr/>
          <p:nvPr/>
        </p:nvGrpSpPr>
        <p:grpSpPr>
          <a:xfrm>
            <a:off x="3131840" y="3640611"/>
            <a:ext cx="2634600" cy="703852"/>
            <a:chOff x="3131840" y="3140968"/>
            <a:chExt cx="2634600" cy="703852"/>
          </a:xfrm>
        </p:grpSpPr>
        <p:grpSp>
          <p:nvGrpSpPr>
            <p:cNvPr id="85" name="グループ化 84"/>
            <p:cNvGrpSpPr/>
            <p:nvPr/>
          </p:nvGrpSpPr>
          <p:grpSpPr>
            <a:xfrm>
              <a:off x="3131840" y="3140968"/>
              <a:ext cx="2634600" cy="703852"/>
              <a:chOff x="1855187" y="1450853"/>
              <a:chExt cx="2634600" cy="794942"/>
            </a:xfrm>
          </p:grpSpPr>
          <p:sp>
            <p:nvSpPr>
              <p:cNvPr id="86" name="正方形/長方形 85"/>
              <p:cNvSpPr/>
              <p:nvPr/>
            </p:nvSpPr>
            <p:spPr bwMode="auto">
              <a:xfrm>
                <a:off x="1855187" y="1450853"/>
                <a:ext cx="2634600" cy="794942"/>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7" name="Freeform 13"/>
              <p:cNvSpPr>
                <a:spLocks/>
              </p:cNvSpPr>
              <p:nvPr/>
            </p:nvSpPr>
            <p:spPr bwMode="auto">
              <a:xfrm>
                <a:off x="3788790" y="1992546"/>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88" name="直線矢印コネクタ 87"/>
              <p:cNvCxnSpPr/>
              <p:nvPr/>
            </p:nvCxnSpPr>
            <p:spPr bwMode="auto">
              <a:xfrm>
                <a:off x="3410214" y="1708531"/>
                <a:ext cx="380483"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89" name="角丸四角形 88"/>
              <p:cNvSpPr/>
              <p:nvPr/>
            </p:nvSpPr>
            <p:spPr>
              <a:xfrm>
                <a:off x="3646972" y="1557187"/>
                <a:ext cx="766006" cy="616315"/>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90" name="直線矢印コネクタ 89"/>
              <p:cNvCxnSpPr/>
              <p:nvPr/>
            </p:nvCxnSpPr>
            <p:spPr bwMode="auto">
              <a:xfrm>
                <a:off x="3410214" y="1867535"/>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92" name="Freeform 13"/>
              <p:cNvSpPr>
                <a:spLocks/>
              </p:cNvSpPr>
              <p:nvPr/>
            </p:nvSpPr>
            <p:spPr bwMode="auto">
              <a:xfrm>
                <a:off x="3790697" y="1637176"/>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3" name="Freeform 13"/>
              <p:cNvSpPr>
                <a:spLocks/>
              </p:cNvSpPr>
              <p:nvPr/>
            </p:nvSpPr>
            <p:spPr bwMode="auto">
              <a:xfrm>
                <a:off x="3790696"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4" name="Freeform 13"/>
              <p:cNvSpPr>
                <a:spLocks/>
              </p:cNvSpPr>
              <p:nvPr/>
            </p:nvSpPr>
            <p:spPr bwMode="auto">
              <a:xfrm>
                <a:off x="2868024" y="165083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5" name="角丸四角形 94"/>
              <p:cNvSpPr/>
              <p:nvPr/>
            </p:nvSpPr>
            <p:spPr>
              <a:xfrm>
                <a:off x="2772832" y="1557187"/>
                <a:ext cx="766294" cy="616317"/>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96" name="Freeform 13"/>
              <p:cNvSpPr>
                <a:spLocks/>
              </p:cNvSpPr>
              <p:nvPr/>
            </p:nvSpPr>
            <p:spPr bwMode="auto">
              <a:xfrm>
                <a:off x="2871836"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8" name="角丸四角形 97"/>
              <p:cNvSpPr/>
              <p:nvPr/>
            </p:nvSpPr>
            <p:spPr>
              <a:xfrm>
                <a:off x="1919744" y="1557187"/>
                <a:ext cx="766006" cy="616315"/>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0" name="Freeform 13"/>
              <p:cNvSpPr>
                <a:spLocks/>
              </p:cNvSpPr>
              <p:nvPr/>
            </p:nvSpPr>
            <p:spPr bwMode="auto">
              <a:xfrm>
                <a:off x="2063468" y="165083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1" name="Freeform 13"/>
              <p:cNvSpPr>
                <a:spLocks/>
              </p:cNvSpPr>
              <p:nvPr/>
            </p:nvSpPr>
            <p:spPr bwMode="auto">
              <a:xfrm>
                <a:off x="2063467"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03" name="直線矢印コネクタ 102"/>
              <p:cNvCxnSpPr/>
              <p:nvPr/>
            </p:nvCxnSpPr>
            <p:spPr bwMode="auto">
              <a:xfrm>
                <a:off x="2605657" y="1694874"/>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104" name="直線矢印コネクタ 103"/>
              <p:cNvCxnSpPr/>
              <p:nvPr/>
            </p:nvCxnSpPr>
            <p:spPr bwMode="auto">
              <a:xfrm>
                <a:off x="2605657" y="1864961"/>
                <a:ext cx="262367" cy="6095"/>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grpSp>
        <p:sp>
          <p:nvSpPr>
            <p:cNvPr id="133" name="右カーブ矢印 132"/>
            <p:cNvSpPr/>
            <p:nvPr/>
          </p:nvSpPr>
          <p:spPr bwMode="auto">
            <a:xfrm flipH="1">
              <a:off x="3635896" y="3356992"/>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4" name="右カーブ矢印 133"/>
            <p:cNvSpPr/>
            <p:nvPr/>
          </p:nvSpPr>
          <p:spPr bwMode="auto">
            <a:xfrm flipH="1">
              <a:off x="5338442" y="3501008"/>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11" name="グループ化 10"/>
          <p:cNvGrpSpPr/>
          <p:nvPr/>
        </p:nvGrpSpPr>
        <p:grpSpPr>
          <a:xfrm>
            <a:off x="4005612" y="5389508"/>
            <a:ext cx="1760825" cy="699375"/>
            <a:chOff x="4005612" y="4889865"/>
            <a:chExt cx="1760825" cy="699375"/>
          </a:xfrm>
        </p:grpSpPr>
        <p:grpSp>
          <p:nvGrpSpPr>
            <p:cNvPr id="177" name="グループ化 176"/>
            <p:cNvGrpSpPr/>
            <p:nvPr/>
          </p:nvGrpSpPr>
          <p:grpSpPr>
            <a:xfrm>
              <a:off x="4005612" y="4889865"/>
              <a:ext cx="1760825" cy="699375"/>
              <a:chOff x="2742120" y="4355321"/>
              <a:chExt cx="1760825" cy="728209"/>
            </a:xfrm>
          </p:grpSpPr>
          <p:sp>
            <p:nvSpPr>
              <p:cNvPr id="154" name="正方形/長方形 153"/>
              <p:cNvSpPr/>
              <p:nvPr/>
            </p:nvSpPr>
            <p:spPr bwMode="auto">
              <a:xfrm>
                <a:off x="2742120" y="4355321"/>
                <a:ext cx="1760825" cy="728209"/>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61" name="Freeform 13"/>
              <p:cNvSpPr>
                <a:spLocks/>
              </p:cNvSpPr>
              <p:nvPr/>
            </p:nvSpPr>
            <p:spPr bwMode="auto">
              <a:xfrm>
                <a:off x="3729976" y="4536508"/>
                <a:ext cx="542190"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62" name="角丸四角形 161"/>
              <p:cNvSpPr/>
              <p:nvPr/>
            </p:nvSpPr>
            <p:spPr>
              <a:xfrm>
                <a:off x="3634784" y="4451661"/>
                <a:ext cx="766294" cy="543247"/>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63" name="Freeform 13"/>
              <p:cNvSpPr>
                <a:spLocks/>
              </p:cNvSpPr>
              <p:nvPr/>
            </p:nvSpPr>
            <p:spPr bwMode="auto">
              <a:xfrm>
                <a:off x="3733788" y="4689283"/>
                <a:ext cx="538378"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65" name="角丸四角形 164"/>
              <p:cNvSpPr/>
              <p:nvPr/>
            </p:nvSpPr>
            <p:spPr>
              <a:xfrm>
                <a:off x="2781696" y="4451660"/>
                <a:ext cx="766006" cy="543248"/>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67" name="Freeform 13"/>
              <p:cNvSpPr>
                <a:spLocks/>
              </p:cNvSpPr>
              <p:nvPr/>
            </p:nvSpPr>
            <p:spPr bwMode="auto">
              <a:xfrm>
                <a:off x="2925420" y="4536508"/>
                <a:ext cx="538377"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68" name="Freeform 13"/>
              <p:cNvSpPr>
                <a:spLocks/>
              </p:cNvSpPr>
              <p:nvPr/>
            </p:nvSpPr>
            <p:spPr bwMode="auto">
              <a:xfrm>
                <a:off x="2925419" y="4689283"/>
                <a:ext cx="538378"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70" name="直線矢印コネクタ 169"/>
              <p:cNvCxnSpPr/>
              <p:nvPr/>
            </p:nvCxnSpPr>
            <p:spPr bwMode="auto">
              <a:xfrm>
                <a:off x="3467609" y="4576410"/>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171" name="直線矢印コネクタ 170"/>
              <p:cNvCxnSpPr/>
              <p:nvPr/>
            </p:nvCxnSpPr>
            <p:spPr bwMode="auto">
              <a:xfrm>
                <a:off x="3467609" y="4730513"/>
                <a:ext cx="262367" cy="5522"/>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74" name="Freeform 13"/>
              <p:cNvSpPr>
                <a:spLocks/>
              </p:cNvSpPr>
              <p:nvPr/>
            </p:nvSpPr>
            <p:spPr bwMode="auto">
              <a:xfrm>
                <a:off x="3735693" y="4846557"/>
                <a:ext cx="538378" cy="1045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143" name="右カーブ矢印 142"/>
            <p:cNvSpPr/>
            <p:nvPr/>
          </p:nvSpPr>
          <p:spPr bwMode="auto">
            <a:xfrm flipH="1">
              <a:off x="5302079" y="5248777"/>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9" name="右カーブ矢印 148"/>
            <p:cNvSpPr/>
            <p:nvPr/>
          </p:nvSpPr>
          <p:spPr bwMode="auto">
            <a:xfrm flipH="1">
              <a:off x="4458100" y="5102200"/>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139" name="正方形/長方形 138"/>
          <p:cNvSpPr/>
          <p:nvPr/>
        </p:nvSpPr>
        <p:spPr bwMode="auto">
          <a:xfrm>
            <a:off x="3131840" y="2967551"/>
            <a:ext cx="2634601" cy="526612"/>
          </a:xfrm>
          <a:prstGeom prst="rect">
            <a:avLst/>
          </a:prstGeom>
          <a:solidFill>
            <a:schemeClr val="tx1">
              <a:lumMod val="50000"/>
              <a:lumOff val="50000"/>
              <a:alpha val="50000"/>
            </a:schemeClr>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6" name="角丸四角形吹き出し 205"/>
          <p:cNvSpPr/>
          <p:nvPr/>
        </p:nvSpPr>
        <p:spPr bwMode="auto">
          <a:xfrm>
            <a:off x="6084168" y="4240231"/>
            <a:ext cx="2952328" cy="1956987"/>
          </a:xfrm>
          <a:prstGeom prst="wedgeRoundRectCallout">
            <a:avLst>
              <a:gd name="adj1" fmla="val -96433"/>
              <a:gd name="adj2" fmla="val -17006"/>
              <a:gd name="adj3" fmla="val 16667"/>
            </a:avLst>
          </a:prstGeom>
          <a:solidFill>
            <a:schemeClr val="bg1"/>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4" name="テキスト ボックス 193"/>
          <p:cNvSpPr txBox="1"/>
          <p:nvPr/>
        </p:nvSpPr>
        <p:spPr>
          <a:xfrm>
            <a:off x="7331826" y="4278206"/>
            <a:ext cx="983911" cy="369332"/>
          </a:xfrm>
          <a:prstGeom prst="rect">
            <a:avLst/>
          </a:prstGeom>
          <a:noFill/>
        </p:spPr>
        <p:txBody>
          <a:bodyPr wrap="square" rtlCol="0">
            <a:spAutoFit/>
          </a:bodyPr>
          <a:lstStyle/>
          <a:p>
            <a:pPr algn="ctr"/>
            <a:r>
              <a:rPr kumimoji="1" lang="ja-JP" altLang="en-US" sz="1800" dirty="0" smtClean="0"/>
              <a:t>コピー</a:t>
            </a:r>
            <a:endParaRPr kumimoji="1" lang="ja-JP" altLang="en-US" sz="1800" dirty="0"/>
          </a:p>
        </p:txBody>
      </p:sp>
      <p:sp>
        <p:nvSpPr>
          <p:cNvPr id="207" name="テキスト ボックス 206"/>
          <p:cNvSpPr txBox="1"/>
          <p:nvPr/>
        </p:nvSpPr>
        <p:spPr>
          <a:xfrm>
            <a:off x="6732286" y="5889466"/>
            <a:ext cx="1656091" cy="707886"/>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2000" dirty="0" smtClean="0"/>
              <a:t>プロジェクト間</a:t>
            </a:r>
            <a:endParaRPr kumimoji="1" lang="en-US" altLang="ja-JP" sz="2000" dirty="0" smtClean="0"/>
          </a:p>
          <a:p>
            <a:pPr algn="ctr"/>
            <a:r>
              <a:rPr kumimoji="1" lang="ja-JP" altLang="en-US" sz="2000" dirty="0" smtClean="0"/>
              <a:t>コードクローン</a:t>
            </a:r>
            <a:endParaRPr kumimoji="1" lang="ja-JP" altLang="en-US" sz="2000" dirty="0"/>
          </a:p>
        </p:txBody>
      </p:sp>
      <p:sp>
        <p:nvSpPr>
          <p:cNvPr id="131" name="テキスト ボックス 130"/>
          <p:cNvSpPr txBox="1"/>
          <p:nvPr/>
        </p:nvSpPr>
        <p:spPr>
          <a:xfrm>
            <a:off x="5993946" y="5064620"/>
            <a:ext cx="874997" cy="369332"/>
          </a:xfrm>
          <a:prstGeom prst="rect">
            <a:avLst/>
          </a:prstGeom>
          <a:noFill/>
        </p:spPr>
        <p:txBody>
          <a:bodyPr wrap="square" rtlCol="0">
            <a:spAutoFit/>
          </a:bodyPr>
          <a:lstStyle/>
          <a:p>
            <a:pPr algn="ctr"/>
            <a:r>
              <a:rPr kumimoji="1" lang="ja-JP" altLang="en-US" sz="1800" dirty="0" smtClean="0"/>
              <a:t>コピー</a:t>
            </a:r>
            <a:endParaRPr kumimoji="1" lang="ja-JP" altLang="en-US" sz="1800" dirty="0"/>
          </a:p>
        </p:txBody>
      </p:sp>
      <p:grpSp>
        <p:nvGrpSpPr>
          <p:cNvPr id="187" name="グループ化 186"/>
          <p:cNvGrpSpPr/>
          <p:nvPr/>
        </p:nvGrpSpPr>
        <p:grpSpPr>
          <a:xfrm>
            <a:off x="6732240" y="4589347"/>
            <a:ext cx="909786" cy="1096044"/>
            <a:chOff x="1007647" y="2420888"/>
            <a:chExt cx="1944216" cy="1863746"/>
          </a:xfrm>
        </p:grpSpPr>
        <p:sp>
          <p:nvSpPr>
            <p:cNvPr id="191" name="円柱 190"/>
            <p:cNvSpPr/>
            <p:nvPr/>
          </p:nvSpPr>
          <p:spPr bwMode="auto">
            <a:xfrm>
              <a:off x="1007647" y="2420888"/>
              <a:ext cx="1944216" cy="1863746"/>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89" name="Document"/>
            <p:cNvSpPr>
              <a:spLocks noEditPoints="1" noChangeArrowheads="1"/>
            </p:cNvSpPr>
            <p:nvPr/>
          </p:nvSpPr>
          <p:spPr bwMode="auto">
            <a:xfrm>
              <a:off x="1487966" y="2971234"/>
              <a:ext cx="983579" cy="114366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190" name="Freeform 13"/>
            <p:cNvSpPr>
              <a:spLocks/>
            </p:cNvSpPr>
            <p:nvPr/>
          </p:nvSpPr>
          <p:spPr bwMode="auto">
            <a:xfrm>
              <a:off x="1583010" y="3174590"/>
              <a:ext cx="793485" cy="24509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grpSp>
      <p:sp>
        <p:nvSpPr>
          <p:cNvPr id="185" name="円柱 184"/>
          <p:cNvSpPr/>
          <p:nvPr/>
        </p:nvSpPr>
        <p:spPr bwMode="auto">
          <a:xfrm>
            <a:off x="7956375" y="4589348"/>
            <a:ext cx="941401" cy="1148320"/>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9" name="Document"/>
          <p:cNvSpPr>
            <a:spLocks noEditPoints="1" noChangeArrowheads="1"/>
          </p:cNvSpPr>
          <p:nvPr/>
        </p:nvSpPr>
        <p:spPr bwMode="auto">
          <a:xfrm>
            <a:off x="8196944" y="4900899"/>
            <a:ext cx="460261" cy="67257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128" name="Freeform 13"/>
          <p:cNvSpPr>
            <a:spLocks/>
          </p:cNvSpPr>
          <p:nvPr/>
        </p:nvSpPr>
        <p:spPr bwMode="auto">
          <a:xfrm>
            <a:off x="8234969" y="5036042"/>
            <a:ext cx="384210" cy="166904"/>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00" name="下カーブ矢印 199"/>
          <p:cNvSpPr/>
          <p:nvPr/>
        </p:nvSpPr>
        <p:spPr bwMode="auto">
          <a:xfrm>
            <a:off x="7187133" y="4607250"/>
            <a:ext cx="1273299" cy="428792"/>
          </a:xfrm>
          <a:prstGeom prst="curved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0" name="Freeform 13"/>
          <p:cNvSpPr>
            <a:spLocks/>
          </p:cNvSpPr>
          <p:nvPr/>
        </p:nvSpPr>
        <p:spPr bwMode="auto">
          <a:xfrm>
            <a:off x="6995026" y="5231258"/>
            <a:ext cx="377759" cy="15059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3" name="右カーブ矢印 22"/>
          <p:cNvSpPr/>
          <p:nvPr/>
        </p:nvSpPr>
        <p:spPr bwMode="auto">
          <a:xfrm>
            <a:off x="6785454" y="5082828"/>
            <a:ext cx="216024" cy="281257"/>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5" name="左中かっこ 104"/>
          <p:cNvSpPr/>
          <p:nvPr/>
        </p:nvSpPr>
        <p:spPr bwMode="auto">
          <a:xfrm>
            <a:off x="1619672" y="2992539"/>
            <a:ext cx="544406" cy="504056"/>
          </a:xfrm>
          <a:prstGeom prst="leftBrace">
            <a:avLst>
              <a:gd name="adj1" fmla="val 24483"/>
              <a:gd name="adj2" fmla="val 48377"/>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07" name="直線コネクタ 106"/>
          <p:cNvCxnSpPr>
            <a:stCxn id="105" idx="0"/>
          </p:cNvCxnSpPr>
          <p:nvPr/>
        </p:nvCxnSpPr>
        <p:spPr bwMode="auto">
          <a:xfrm>
            <a:off x="2164078" y="2992539"/>
            <a:ext cx="823746"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cxnSp>
        <p:nvCxnSpPr>
          <p:cNvPr id="117" name="直線コネクタ 116"/>
          <p:cNvCxnSpPr>
            <a:stCxn id="105" idx="2"/>
          </p:cNvCxnSpPr>
          <p:nvPr/>
        </p:nvCxnSpPr>
        <p:spPr bwMode="auto">
          <a:xfrm>
            <a:off x="2164078" y="3496595"/>
            <a:ext cx="823746"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sp>
        <p:nvSpPr>
          <p:cNvPr id="122" name="テキスト ボックス 121"/>
          <p:cNvSpPr txBox="1"/>
          <p:nvPr/>
        </p:nvSpPr>
        <p:spPr>
          <a:xfrm>
            <a:off x="971600" y="2992539"/>
            <a:ext cx="646331" cy="461665"/>
          </a:xfrm>
          <a:prstGeom prst="rect">
            <a:avLst/>
          </a:prstGeom>
          <a:noFill/>
        </p:spPr>
        <p:txBody>
          <a:bodyPr wrap="none" rtlCol="0">
            <a:spAutoFit/>
          </a:bodyPr>
          <a:lstStyle/>
          <a:p>
            <a:r>
              <a:rPr kumimoji="1" lang="en-US" altLang="ja-JP" dirty="0"/>
              <a:t>813</a:t>
            </a:r>
            <a:endParaRPr kumimoji="1" lang="ja-JP" altLang="en-US" dirty="0"/>
          </a:p>
        </p:txBody>
      </p:sp>
    </p:spTree>
    <p:extLst>
      <p:ext uri="{BB962C8B-B14F-4D97-AF65-F5344CB8AC3E}">
        <p14:creationId xmlns:p14="http://schemas.microsoft.com/office/powerpoint/2010/main" val="1293130473"/>
      </p:ext>
    </p:extLst>
  </p:cSld>
  <p:clrMapOvr>
    <a:masterClrMapping/>
  </p:clrMapOvr>
  <mc:AlternateContent xmlns:mc="http://schemas.openxmlformats.org/markup-compatibility/2006" xmlns:p14="http://schemas.microsoft.com/office/powerpoint/2010/main">
    <mc:Choice Requires="p14">
      <p:transition spd="slow" p14:dur="2000" advTm="13295"/>
    </mc:Choice>
    <mc:Fallback xmlns="">
      <p:transition spd="slow" advTm="1329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0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0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0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2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3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3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8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8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 grpId="0" animBg="1"/>
      <p:bldP spid="179" grpId="0"/>
      <p:bldP spid="180" grpId="0" animBg="1"/>
      <p:bldP spid="181" grpId="0"/>
      <p:bldP spid="201" grpId="0" animBg="1"/>
      <p:bldP spid="208" grpId="0"/>
      <p:bldP spid="209" grpId="0" animBg="1"/>
      <p:bldP spid="139" grpId="0" animBg="1"/>
      <p:bldP spid="206" grpId="0" animBg="1"/>
      <p:bldP spid="194" grpId="0"/>
      <p:bldP spid="207" grpId="0" animBg="1"/>
      <p:bldP spid="131" grpId="0"/>
      <p:bldP spid="185" grpId="0" animBg="1"/>
      <p:bldP spid="129" grpId="0" animBg="1"/>
      <p:bldP spid="128" grpId="0" animBg="1"/>
      <p:bldP spid="200" grpId="0" animBg="1"/>
      <p:bldP spid="130" grpId="0" animBg="1"/>
      <p:bldP spid="23" grpId="0" animBg="1"/>
      <p:bldP spid="105" grpId="0" animBg="1"/>
      <p:bldP spid="12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目的</a:t>
            </a:r>
            <a:endParaRPr kumimoji="1" lang="ja-JP" altLang="en-US" sz="3800" dirty="0"/>
          </a:p>
        </p:txBody>
      </p:sp>
      <p:sp>
        <p:nvSpPr>
          <p:cNvPr id="10" name="コンテンツ プレースホルダー 2"/>
          <p:cNvSpPr txBox="1">
            <a:spLocks/>
          </p:cNvSpPr>
          <p:nvPr/>
        </p:nvSpPr>
        <p:spPr bwMode="auto">
          <a:xfrm>
            <a:off x="179387" y="1268760"/>
            <a:ext cx="8785225" cy="4824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600" kern="0" dirty="0" smtClean="0"/>
              <a:t>O1</a:t>
            </a:r>
            <a:r>
              <a:rPr lang="ja-JP" altLang="en-US" sz="2600" kern="0" dirty="0" smtClean="0"/>
              <a:t>：開発者ごとの再利用傾向がどの程度異なるか</a:t>
            </a:r>
            <a:endParaRPr lang="en-US" altLang="ja-JP" sz="2600" kern="0" dirty="0" smtClean="0"/>
          </a:p>
          <a:p>
            <a:pPr lvl="1"/>
            <a:r>
              <a:rPr lang="ja-JP" altLang="en-US" sz="2200" kern="0" dirty="0"/>
              <a:t>再利用回数の多い</a:t>
            </a:r>
            <a:r>
              <a:rPr lang="ja-JP" altLang="en-US" sz="2200" kern="0" dirty="0" smtClean="0"/>
              <a:t>クローンセットはユニークな利用者数も多いか</a:t>
            </a:r>
            <a:endParaRPr lang="en-US" altLang="ja-JP" sz="2200" kern="0" dirty="0"/>
          </a:p>
          <a:p>
            <a:pPr lvl="1"/>
            <a:r>
              <a:rPr lang="ja-JP" altLang="en-US" sz="2200" kern="0" dirty="0"/>
              <a:t>コミット数の多い開発者はコードクローンの作成数と</a:t>
            </a:r>
            <a:r>
              <a:rPr lang="ja-JP" altLang="en-US" sz="2200" kern="0" dirty="0" smtClean="0"/>
              <a:t>利用数も多いか</a:t>
            </a:r>
            <a:endParaRPr lang="en-US" altLang="ja-JP" sz="2200" kern="0" dirty="0" smtClean="0"/>
          </a:p>
          <a:p>
            <a:r>
              <a:rPr lang="en-US" altLang="ja-JP" sz="2600" kern="0" dirty="0" smtClean="0"/>
              <a:t>O2:</a:t>
            </a:r>
            <a:r>
              <a:rPr lang="ja-JP" altLang="en-US" sz="2600" kern="0" dirty="0" smtClean="0"/>
              <a:t>どの</a:t>
            </a:r>
            <a:r>
              <a:rPr lang="ja-JP" altLang="en-US" sz="2600" kern="0" dirty="0"/>
              <a:t>ようなソースコード</a:t>
            </a:r>
            <a:r>
              <a:rPr lang="ja-JP" altLang="en-US" sz="2600" kern="0" dirty="0" smtClean="0"/>
              <a:t>が多くの開発者に再利用</a:t>
            </a:r>
            <a:r>
              <a:rPr lang="ja-JP" altLang="en-US" sz="2600" kern="0" dirty="0"/>
              <a:t>されやすい</a:t>
            </a:r>
            <a:r>
              <a:rPr lang="ja-JP" altLang="en-US" sz="2600" kern="0" dirty="0" smtClean="0"/>
              <a:t>か</a:t>
            </a:r>
            <a:endParaRPr lang="en-US" altLang="ja-JP" sz="2600" kern="0" dirty="0" smtClean="0"/>
          </a:p>
          <a:p>
            <a:pPr lvl="1"/>
            <a:r>
              <a:rPr lang="ja-JP" altLang="en-US" sz="2200" kern="0" dirty="0" smtClean="0"/>
              <a:t>ユニークな利用者数</a:t>
            </a:r>
            <a:r>
              <a:rPr lang="ja-JP" altLang="en-US" sz="2200" kern="0" dirty="0"/>
              <a:t>の多いコードクローンと，再利用回数は多い</a:t>
            </a:r>
            <a:r>
              <a:rPr lang="ja-JP" altLang="en-US" sz="2200" kern="0" dirty="0" smtClean="0"/>
              <a:t>がユニークな利用者数</a:t>
            </a:r>
            <a:r>
              <a:rPr lang="ja-JP" altLang="en-US" sz="2200" kern="0" dirty="0"/>
              <a:t>の少ないコードクローンに違いがある</a:t>
            </a:r>
            <a:r>
              <a:rPr lang="ja-JP" altLang="en-US" sz="2200" kern="0" dirty="0" smtClean="0"/>
              <a:t>か</a:t>
            </a:r>
            <a:endParaRPr lang="ja-JP" altLang="en-US" sz="2200" kern="0" dirty="0"/>
          </a:p>
          <a:p>
            <a:r>
              <a:rPr lang="en-US" altLang="ja-JP" sz="2600" kern="0" dirty="0" smtClean="0"/>
              <a:t>O3</a:t>
            </a:r>
            <a:r>
              <a:rPr lang="ja-JP" altLang="en-US" sz="2600" kern="0" dirty="0" smtClean="0"/>
              <a:t>：どのような開発者が再利用を積極的に行うか</a:t>
            </a:r>
            <a:endParaRPr lang="en-US" altLang="ja-JP" sz="2600" kern="0" dirty="0" smtClean="0"/>
          </a:p>
          <a:p>
            <a:pPr lvl="1"/>
            <a:r>
              <a:rPr lang="ja-JP" altLang="en-US" sz="2200" kern="0" dirty="0" smtClean="0"/>
              <a:t>コードクローンの作成数と利用数の多い開発者にどのような特徴があるか</a:t>
            </a:r>
            <a:endParaRPr lang="en-US" altLang="ja-JP" sz="2200" kern="0" dirty="0" smtClean="0"/>
          </a:p>
        </p:txBody>
      </p:sp>
    </p:spTree>
    <p:extLst>
      <p:ext uri="{BB962C8B-B14F-4D97-AF65-F5344CB8AC3E}">
        <p14:creationId xmlns:p14="http://schemas.microsoft.com/office/powerpoint/2010/main" val="327218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800" dirty="0"/>
              <a:t>再利用回数の</a:t>
            </a:r>
            <a:r>
              <a:rPr lang="ja-JP" altLang="en-US" sz="3800" dirty="0" smtClean="0"/>
              <a:t>多いクローンセット</a:t>
            </a:r>
            <a:r>
              <a:rPr kumimoji="1" lang="ja-JP" altLang="en-US" sz="3800" dirty="0" smtClean="0"/>
              <a:t>の特徴分析</a:t>
            </a:r>
            <a:endParaRPr kumimoji="1" lang="ja-JP" altLang="en-US" sz="3800" dirty="0"/>
          </a:p>
        </p:txBody>
      </p:sp>
      <p:graphicFrame>
        <p:nvGraphicFramePr>
          <p:cNvPr id="4" name="グラフ 3"/>
          <p:cNvGraphicFramePr>
            <a:graphicFrameLocks/>
          </p:cNvGraphicFramePr>
          <p:nvPr>
            <p:extLst>
              <p:ext uri="{D42A27DB-BD31-4B8C-83A1-F6EECF244321}">
                <p14:modId xmlns:p14="http://schemas.microsoft.com/office/powerpoint/2010/main" val="1423105310"/>
              </p:ext>
            </p:extLst>
          </p:nvPr>
        </p:nvGraphicFramePr>
        <p:xfrm>
          <a:off x="683568" y="1268760"/>
          <a:ext cx="7594159" cy="3744416"/>
        </p:xfrm>
        <a:graphic>
          <a:graphicData uri="http://schemas.openxmlformats.org/drawingml/2006/chart">
            <c:chart xmlns:c="http://schemas.openxmlformats.org/drawingml/2006/chart" xmlns:r="http://schemas.openxmlformats.org/officeDocument/2006/relationships" r:id="rId3"/>
          </a:graphicData>
        </a:graphic>
      </p:graphicFrame>
      <p:sp>
        <p:nvSpPr>
          <p:cNvPr id="5" name="コンテンツ プレースホルダー 2"/>
          <p:cNvSpPr>
            <a:spLocks noGrp="1"/>
          </p:cNvSpPr>
          <p:nvPr>
            <p:ph idx="1"/>
          </p:nvPr>
        </p:nvSpPr>
        <p:spPr>
          <a:xfrm>
            <a:off x="179512" y="5085184"/>
            <a:ext cx="8785225" cy="1295548"/>
          </a:xfrm>
        </p:spPr>
        <p:txBody>
          <a:bodyPr/>
          <a:lstStyle/>
          <a:p>
            <a:r>
              <a:rPr kumimoji="1" lang="ja-JP" altLang="en-US" sz="2400" dirty="0" smtClean="0"/>
              <a:t>再利用回数と</a:t>
            </a:r>
            <a:r>
              <a:rPr lang="ja-JP" altLang="en-US" sz="2400" dirty="0" smtClean="0"/>
              <a:t>利用者</a:t>
            </a:r>
            <a:r>
              <a:rPr kumimoji="1" lang="ja-JP" altLang="en-US" sz="2400" dirty="0" smtClean="0"/>
              <a:t>数に相関がなかった</a:t>
            </a:r>
            <a:endParaRPr kumimoji="1" lang="en-US" altLang="ja-JP" sz="2400" dirty="0" smtClean="0"/>
          </a:p>
          <a:p>
            <a:r>
              <a:rPr lang="ja-JP" altLang="en-US" sz="2400" dirty="0" smtClean="0"/>
              <a:t>利用者数の多いクローンセットにも再利用回数の少ないものがある</a:t>
            </a:r>
            <a:endParaRPr lang="en-US" altLang="ja-JP" sz="2400" dirty="0" smtClean="0"/>
          </a:p>
          <a:p>
            <a:pPr lvl="1"/>
            <a:r>
              <a:rPr kumimoji="1" lang="ja-JP" altLang="en-US" sz="2000" dirty="0" smtClean="0"/>
              <a:t>様々な再利用のされ方が存在する</a:t>
            </a:r>
            <a:endParaRPr kumimoji="1" lang="ja-JP" altLang="en-US" sz="2000" dirty="0"/>
          </a:p>
        </p:txBody>
      </p:sp>
      <p:sp>
        <p:nvSpPr>
          <p:cNvPr id="6" name="円/楕円 5"/>
          <p:cNvSpPr/>
          <p:nvPr/>
        </p:nvSpPr>
        <p:spPr bwMode="auto">
          <a:xfrm>
            <a:off x="1098000" y="3690000"/>
            <a:ext cx="216024" cy="216024"/>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円/楕円 6"/>
          <p:cNvSpPr/>
          <p:nvPr/>
        </p:nvSpPr>
        <p:spPr bwMode="auto">
          <a:xfrm>
            <a:off x="1098000" y="1603800"/>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円/楕円 7"/>
          <p:cNvSpPr/>
          <p:nvPr/>
        </p:nvSpPr>
        <p:spPr bwMode="auto">
          <a:xfrm>
            <a:off x="2160000" y="3728016"/>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円/楕円 8"/>
          <p:cNvSpPr/>
          <p:nvPr/>
        </p:nvSpPr>
        <p:spPr bwMode="auto">
          <a:xfrm>
            <a:off x="2160000" y="3501008"/>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正方形/長方形 10"/>
          <p:cNvSpPr/>
          <p:nvPr/>
        </p:nvSpPr>
        <p:spPr bwMode="auto">
          <a:xfrm>
            <a:off x="3095568" y="1351760"/>
            <a:ext cx="2124504" cy="7200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再利用回数</a:t>
            </a:r>
            <a:r>
              <a:rPr lang="ja-JP" altLang="en-US" sz="2000" dirty="0" smtClean="0"/>
              <a:t>：</a:t>
            </a:r>
            <a:r>
              <a:rPr lang="en-US" altLang="ja-JP" sz="2000" dirty="0" smtClean="0"/>
              <a:t>18</a:t>
            </a:r>
            <a:r>
              <a:rPr lang="ja-JP" altLang="en-US" sz="2000" dirty="0" smtClean="0"/>
              <a:t>回</a:t>
            </a:r>
            <a:endParaRPr lang="en-US" altLang="ja-JP" sz="2000" dirty="0"/>
          </a:p>
          <a:p>
            <a:r>
              <a:rPr lang="ja-JP" altLang="en-US" sz="2000" dirty="0"/>
              <a:t>利用者数：</a:t>
            </a:r>
            <a:r>
              <a:rPr lang="en-US" altLang="ja-JP" sz="2000" dirty="0"/>
              <a:t>3</a:t>
            </a:r>
            <a:r>
              <a:rPr lang="ja-JP" altLang="en-US" sz="2000" dirty="0"/>
              <a:t>名</a:t>
            </a:r>
            <a:endParaRPr lang="en-US" altLang="ja-JP" sz="2000" dirty="0"/>
          </a:p>
        </p:txBody>
      </p:sp>
      <p:cxnSp>
        <p:nvCxnSpPr>
          <p:cNvPr id="13" name="直線矢印コネクタ 12"/>
          <p:cNvCxnSpPr>
            <a:stCxn id="11" idx="1"/>
          </p:cNvCxnSpPr>
          <p:nvPr/>
        </p:nvCxnSpPr>
        <p:spPr bwMode="auto">
          <a:xfrm flipH="1">
            <a:off x="1314024" y="1711800"/>
            <a:ext cx="1781544" cy="0"/>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
        <p:nvSpPr>
          <p:cNvPr id="17" name="正方形/長方形 16"/>
          <p:cNvSpPr/>
          <p:nvPr/>
        </p:nvSpPr>
        <p:spPr bwMode="auto">
          <a:xfrm>
            <a:off x="3095568" y="2908800"/>
            <a:ext cx="2124504" cy="7200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再利用回数：</a:t>
            </a:r>
            <a:r>
              <a:rPr lang="en-US" altLang="ja-JP" sz="2000" dirty="0"/>
              <a:t>4</a:t>
            </a:r>
            <a:r>
              <a:rPr lang="ja-JP" altLang="en-US" sz="2000" dirty="0"/>
              <a:t>回</a:t>
            </a:r>
            <a:endParaRPr lang="en-US" altLang="ja-JP" sz="2000" dirty="0"/>
          </a:p>
          <a:p>
            <a:r>
              <a:rPr lang="ja-JP" altLang="en-US" sz="2000" dirty="0"/>
              <a:t>利用者数：</a:t>
            </a:r>
            <a:r>
              <a:rPr lang="en-US" altLang="ja-JP" sz="2000" dirty="0"/>
              <a:t>3</a:t>
            </a:r>
            <a:r>
              <a:rPr lang="ja-JP" altLang="en-US" sz="2000" dirty="0"/>
              <a:t>名</a:t>
            </a:r>
            <a:endParaRPr lang="en-US" altLang="ja-JP" sz="2000" dirty="0"/>
          </a:p>
        </p:txBody>
      </p:sp>
      <p:cxnSp>
        <p:nvCxnSpPr>
          <p:cNvPr id="18" name="直線矢印コネクタ 17"/>
          <p:cNvCxnSpPr>
            <a:stCxn id="11" idx="1"/>
            <a:endCxn id="6" idx="7"/>
          </p:cNvCxnSpPr>
          <p:nvPr/>
        </p:nvCxnSpPr>
        <p:spPr bwMode="auto">
          <a:xfrm flipH="1">
            <a:off x="1282388" y="1711800"/>
            <a:ext cx="1813180" cy="2009836"/>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cxnSp>
        <p:nvCxnSpPr>
          <p:cNvPr id="21" name="直線矢印コネクタ 20"/>
          <p:cNvCxnSpPr>
            <a:stCxn id="17" idx="1"/>
            <a:endCxn id="9" idx="7"/>
          </p:cNvCxnSpPr>
          <p:nvPr/>
        </p:nvCxnSpPr>
        <p:spPr bwMode="auto">
          <a:xfrm flipH="1">
            <a:off x="2344388" y="3268840"/>
            <a:ext cx="751180" cy="263800"/>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cxnSp>
        <p:nvCxnSpPr>
          <p:cNvPr id="24" name="直線矢印コネクタ 23"/>
          <p:cNvCxnSpPr>
            <a:stCxn id="17" idx="1"/>
            <a:endCxn id="8" idx="7"/>
          </p:cNvCxnSpPr>
          <p:nvPr/>
        </p:nvCxnSpPr>
        <p:spPr bwMode="auto">
          <a:xfrm flipH="1">
            <a:off x="2344388" y="3268840"/>
            <a:ext cx="751180" cy="490808"/>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
        <p:nvSpPr>
          <p:cNvPr id="39" name="円/楕円 38"/>
          <p:cNvSpPr/>
          <p:nvPr/>
        </p:nvSpPr>
        <p:spPr bwMode="auto">
          <a:xfrm>
            <a:off x="1142388" y="2132856"/>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1142388" y="3944016"/>
            <a:ext cx="216024" cy="216000"/>
          </a:xfrm>
          <a:prstGeom prst="ellipse">
            <a:avLst/>
          </a:prstGeom>
          <a:noFill/>
          <a:ln>
            <a:solidFill>
              <a:schemeClr val="tx1"/>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1" name="直線矢印コネクタ 40"/>
          <p:cNvCxnSpPr>
            <a:stCxn id="43" idx="1"/>
            <a:endCxn id="39" idx="6"/>
          </p:cNvCxnSpPr>
          <p:nvPr/>
        </p:nvCxnSpPr>
        <p:spPr bwMode="auto">
          <a:xfrm flipH="1" flipV="1">
            <a:off x="1358412" y="2240856"/>
            <a:ext cx="1737156" cy="252040"/>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
        <p:nvSpPr>
          <p:cNvPr id="43" name="正方形/長方形 42"/>
          <p:cNvSpPr/>
          <p:nvPr/>
        </p:nvSpPr>
        <p:spPr bwMode="auto">
          <a:xfrm>
            <a:off x="3095568" y="2132856"/>
            <a:ext cx="2124504" cy="7200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再利用回数</a:t>
            </a:r>
            <a:r>
              <a:rPr lang="ja-JP" altLang="en-US" sz="2000" dirty="0" smtClean="0"/>
              <a:t>：</a:t>
            </a:r>
            <a:r>
              <a:rPr lang="en-US" altLang="ja-JP" sz="2000" dirty="0" smtClean="0"/>
              <a:t>14</a:t>
            </a:r>
            <a:r>
              <a:rPr lang="ja-JP" altLang="en-US" sz="2000" dirty="0" smtClean="0"/>
              <a:t>回</a:t>
            </a:r>
            <a:endParaRPr lang="en-US" altLang="ja-JP" sz="2000" dirty="0"/>
          </a:p>
          <a:p>
            <a:r>
              <a:rPr lang="ja-JP" altLang="en-US" sz="2000" dirty="0"/>
              <a:t>利用者数</a:t>
            </a:r>
            <a:r>
              <a:rPr lang="ja-JP" altLang="en-US" sz="2000" dirty="0" smtClean="0"/>
              <a:t>：</a:t>
            </a:r>
            <a:r>
              <a:rPr lang="en-US" altLang="ja-JP" sz="2000" dirty="0" smtClean="0"/>
              <a:t>1</a:t>
            </a:r>
            <a:r>
              <a:rPr lang="ja-JP" altLang="en-US" sz="2000" dirty="0" smtClean="0"/>
              <a:t>名</a:t>
            </a:r>
            <a:endParaRPr lang="en-US" altLang="ja-JP" sz="2000" dirty="0"/>
          </a:p>
        </p:txBody>
      </p:sp>
      <p:cxnSp>
        <p:nvCxnSpPr>
          <p:cNvPr id="47" name="直線矢印コネクタ 46"/>
          <p:cNvCxnSpPr>
            <a:stCxn id="43" idx="1"/>
            <a:endCxn id="40" idx="7"/>
          </p:cNvCxnSpPr>
          <p:nvPr/>
        </p:nvCxnSpPr>
        <p:spPr bwMode="auto">
          <a:xfrm flipH="1">
            <a:off x="1326776" y="2492896"/>
            <a:ext cx="1768792" cy="1482752"/>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737911651"/>
      </p:ext>
    </p:extLst>
  </p:cSld>
  <p:clrMapOvr>
    <a:masterClrMapping/>
  </p:clrMapOvr>
  <mc:AlternateContent xmlns:mc="http://schemas.openxmlformats.org/markup-compatibility/2006" xmlns:p14="http://schemas.microsoft.com/office/powerpoint/2010/main">
    <mc:Choice Requires="p14">
      <p:transition spd="slow" p14:dur="2000" advTm="43922"/>
    </mc:Choice>
    <mc:Fallback xmlns="">
      <p:transition spd="slow" advTm="4392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39"/>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4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43"/>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47"/>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17" grpId="0" animBg="1"/>
      <p:bldP spid="39" grpId="0" animBg="1"/>
      <p:bldP spid="39" grpId="1" animBg="1"/>
      <p:bldP spid="40" grpId="0" animBg="1"/>
      <p:bldP spid="40" grpId="1" animBg="1"/>
      <p:bldP spid="43" grpId="0" animBg="1"/>
      <p:bldP spid="43"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6111"/>
            <a:ext cx="9144000" cy="936625"/>
          </a:xfrm>
        </p:spPr>
        <p:txBody>
          <a:bodyPr/>
          <a:lstStyle/>
          <a:p>
            <a:r>
              <a:rPr lang="ja-JP" altLang="en-US" sz="4000" dirty="0"/>
              <a:t>コミット数の多い</a:t>
            </a:r>
            <a:r>
              <a:rPr lang="ja-JP" altLang="en-US" sz="4000" dirty="0" smtClean="0"/>
              <a:t>開発者についての分析</a:t>
            </a:r>
            <a:endParaRPr lang="en-US" altLang="ja-JP" sz="3800" dirty="0"/>
          </a:p>
        </p:txBody>
      </p:sp>
      <p:sp>
        <p:nvSpPr>
          <p:cNvPr id="3" name="コンテンツ プレースホルダー 2"/>
          <p:cNvSpPr>
            <a:spLocks noGrp="1"/>
          </p:cNvSpPr>
          <p:nvPr>
            <p:ph idx="1"/>
          </p:nvPr>
        </p:nvSpPr>
        <p:spPr>
          <a:xfrm>
            <a:off x="179263" y="5085184"/>
            <a:ext cx="8785225" cy="1398612"/>
          </a:xfrm>
        </p:spPr>
        <p:txBody>
          <a:bodyPr/>
          <a:lstStyle/>
          <a:p>
            <a:r>
              <a:rPr lang="ja-JP" altLang="en-US" sz="2400" dirty="0" smtClean="0"/>
              <a:t>コミット数と再利用数に相関がなかった</a:t>
            </a:r>
            <a:endParaRPr lang="en-US" altLang="ja-JP" sz="2400" dirty="0" smtClean="0"/>
          </a:p>
          <a:p>
            <a:r>
              <a:rPr lang="ja-JP" altLang="en-US" sz="2400" dirty="0" smtClean="0"/>
              <a:t>コードクローン作成者や利用者である開発者は限られている</a:t>
            </a:r>
            <a:endParaRPr lang="en-US" altLang="ja-JP" sz="2400" dirty="0" smtClean="0"/>
          </a:p>
          <a:p>
            <a:pPr lvl="1"/>
            <a:r>
              <a:rPr lang="ja-JP" altLang="en-US" sz="2000" dirty="0" smtClean="0"/>
              <a:t>再利用の少ない開発者に対しての支援の必要性が考えられる</a:t>
            </a:r>
            <a:endParaRPr lang="en-US" altLang="ja-JP" sz="2000" dirty="0" smtClean="0"/>
          </a:p>
        </p:txBody>
      </p:sp>
      <p:graphicFrame>
        <p:nvGraphicFramePr>
          <p:cNvPr id="5" name="グラフ 4"/>
          <p:cNvGraphicFramePr>
            <a:graphicFrameLocks/>
          </p:cNvGraphicFramePr>
          <p:nvPr>
            <p:extLst>
              <p:ext uri="{D42A27DB-BD31-4B8C-83A1-F6EECF244321}">
                <p14:modId xmlns:p14="http://schemas.microsoft.com/office/powerpoint/2010/main" val="4087456848"/>
              </p:ext>
            </p:extLst>
          </p:nvPr>
        </p:nvGraphicFramePr>
        <p:xfrm>
          <a:off x="395536" y="1268760"/>
          <a:ext cx="8448114" cy="3672408"/>
        </p:xfrm>
        <a:graphic>
          <a:graphicData uri="http://schemas.openxmlformats.org/drawingml/2006/chart">
            <c:chart xmlns:c="http://schemas.openxmlformats.org/drawingml/2006/chart" xmlns:r="http://schemas.openxmlformats.org/officeDocument/2006/relationships" r:id="rId3"/>
          </a:graphicData>
        </a:graphic>
      </p:graphicFrame>
      <p:sp>
        <p:nvSpPr>
          <p:cNvPr id="6" name="正方形/長方形 5"/>
          <p:cNvSpPr/>
          <p:nvPr/>
        </p:nvSpPr>
        <p:spPr bwMode="auto">
          <a:xfrm>
            <a:off x="3444880" y="2376812"/>
            <a:ext cx="2124504" cy="9801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t>コミット数：</a:t>
            </a:r>
            <a:r>
              <a:rPr lang="en-US" altLang="ja-JP" sz="2000" dirty="0" smtClean="0"/>
              <a:t>74</a:t>
            </a:r>
            <a:r>
              <a:rPr lang="ja-JP" altLang="en-US" sz="2000" dirty="0" smtClean="0"/>
              <a:t>回</a:t>
            </a:r>
            <a:endParaRPr lang="en-US" altLang="ja-JP" sz="2000" dirty="0" smtClean="0"/>
          </a:p>
          <a:p>
            <a:r>
              <a:rPr lang="ja-JP" altLang="en-US" sz="2000" dirty="0" smtClean="0"/>
              <a:t>作成数：</a:t>
            </a:r>
            <a:r>
              <a:rPr lang="en-US" altLang="ja-JP" sz="2000" dirty="0" smtClean="0"/>
              <a:t>0</a:t>
            </a:r>
            <a:r>
              <a:rPr lang="ja-JP" altLang="en-US" sz="2000" dirty="0" smtClean="0"/>
              <a:t>回</a:t>
            </a:r>
            <a:endParaRPr lang="en-US" altLang="ja-JP" sz="2000" dirty="0"/>
          </a:p>
          <a:p>
            <a:r>
              <a:rPr lang="ja-JP" altLang="en-US" sz="2000" dirty="0"/>
              <a:t>再利用</a:t>
            </a:r>
            <a:r>
              <a:rPr lang="ja-JP" altLang="en-US" sz="2000" dirty="0" smtClean="0"/>
              <a:t>数：</a:t>
            </a:r>
            <a:r>
              <a:rPr lang="en-US" altLang="ja-JP" sz="2000" dirty="0" smtClean="0"/>
              <a:t>0</a:t>
            </a:r>
            <a:r>
              <a:rPr lang="ja-JP" altLang="en-US" sz="2000" dirty="0" smtClean="0"/>
              <a:t>回</a:t>
            </a:r>
            <a:endParaRPr lang="en-US" altLang="ja-JP" sz="2000" dirty="0"/>
          </a:p>
        </p:txBody>
      </p:sp>
      <p:cxnSp>
        <p:nvCxnSpPr>
          <p:cNvPr id="8" name="直線矢印コネクタ 7"/>
          <p:cNvCxnSpPr>
            <a:stCxn id="6" idx="1"/>
          </p:cNvCxnSpPr>
          <p:nvPr/>
        </p:nvCxnSpPr>
        <p:spPr bwMode="auto">
          <a:xfrm flipH="1">
            <a:off x="2483768" y="2866902"/>
            <a:ext cx="961112" cy="922138"/>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
        <p:nvSpPr>
          <p:cNvPr id="9" name="正方形/長方形 8"/>
          <p:cNvSpPr/>
          <p:nvPr/>
        </p:nvSpPr>
        <p:spPr bwMode="auto">
          <a:xfrm>
            <a:off x="3444880" y="1340768"/>
            <a:ext cx="2124504" cy="980180"/>
          </a:xfrm>
          <a:prstGeom prst="rect">
            <a:avLst/>
          </a:prstGeom>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コミット数：</a:t>
            </a:r>
            <a:r>
              <a:rPr lang="en-US" altLang="ja-JP" sz="2000" dirty="0"/>
              <a:t>370</a:t>
            </a:r>
            <a:r>
              <a:rPr lang="ja-JP" altLang="en-US" sz="2000" dirty="0"/>
              <a:t>回</a:t>
            </a:r>
            <a:endParaRPr lang="en-US" altLang="ja-JP" sz="2000" dirty="0"/>
          </a:p>
          <a:p>
            <a:r>
              <a:rPr lang="ja-JP" altLang="en-US" sz="2000" dirty="0"/>
              <a:t>作成数：</a:t>
            </a:r>
            <a:r>
              <a:rPr lang="en-US" altLang="ja-JP" sz="2000" dirty="0"/>
              <a:t>20</a:t>
            </a:r>
            <a:r>
              <a:rPr lang="ja-JP" altLang="en-US" sz="2000" dirty="0"/>
              <a:t>回</a:t>
            </a:r>
            <a:endParaRPr lang="en-US" altLang="ja-JP" sz="2000" dirty="0"/>
          </a:p>
          <a:p>
            <a:r>
              <a:rPr lang="ja-JP" altLang="en-US" sz="2000" dirty="0"/>
              <a:t>再利用数：</a:t>
            </a:r>
            <a:r>
              <a:rPr lang="en-US" altLang="ja-JP" sz="2000" dirty="0"/>
              <a:t>247</a:t>
            </a:r>
            <a:r>
              <a:rPr lang="ja-JP" altLang="en-US" sz="2000" dirty="0"/>
              <a:t>回</a:t>
            </a:r>
            <a:endParaRPr lang="en-US" altLang="ja-JP" sz="2000" dirty="0"/>
          </a:p>
        </p:txBody>
      </p:sp>
      <p:cxnSp>
        <p:nvCxnSpPr>
          <p:cNvPr id="10" name="直線矢印コネクタ 9"/>
          <p:cNvCxnSpPr>
            <a:stCxn id="9" idx="1"/>
          </p:cNvCxnSpPr>
          <p:nvPr/>
        </p:nvCxnSpPr>
        <p:spPr bwMode="auto">
          <a:xfrm flipH="1" flipV="1">
            <a:off x="1907704" y="1412776"/>
            <a:ext cx="1537176" cy="418082"/>
          </a:xfrm>
          <a:prstGeom prst="straightConnector1">
            <a:avLst/>
          </a:prstGeom>
          <a:ln>
            <a:solidFill>
              <a:schemeClr val="tx1"/>
            </a:solidFill>
            <a:headEnd type="none" w="med" len="med"/>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009213126"/>
      </p:ext>
    </p:extLst>
  </p:cSld>
  <p:clrMapOvr>
    <a:masterClrMapping/>
  </p:clrMapOvr>
  <mc:AlternateContent xmlns:mc="http://schemas.openxmlformats.org/markup-compatibility/2006" xmlns:p14="http://schemas.microsoft.com/office/powerpoint/2010/main">
    <mc:Choice Requires="p14">
      <p:transition spd="slow" p14:dur="2000" advTm="54032"/>
    </mc:Choice>
    <mc:Fallback xmlns="">
      <p:transition spd="slow" advTm="5403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再利用されやすいソースコードの分析</a:t>
            </a:r>
            <a:r>
              <a:rPr kumimoji="1" lang="en-US" altLang="ja-JP" sz="3800" dirty="0" smtClean="0"/>
              <a:t>(1/2)</a:t>
            </a:r>
            <a:endParaRPr kumimoji="1" lang="ja-JP" altLang="en-US" sz="3800" dirty="0"/>
          </a:p>
        </p:txBody>
      </p:sp>
      <p:sp>
        <p:nvSpPr>
          <p:cNvPr id="3" name="コンテンツ プレースホルダー 2"/>
          <p:cNvSpPr>
            <a:spLocks noGrp="1"/>
          </p:cNvSpPr>
          <p:nvPr>
            <p:ph idx="1"/>
          </p:nvPr>
        </p:nvSpPr>
        <p:spPr>
          <a:xfrm>
            <a:off x="179388" y="1197000"/>
            <a:ext cx="8785225" cy="5040312"/>
          </a:xfrm>
        </p:spPr>
        <p:txBody>
          <a:bodyPr/>
          <a:lstStyle/>
          <a:p>
            <a:r>
              <a:rPr kumimoji="1" lang="ja-JP" altLang="en-US" sz="2800" dirty="0" smtClean="0"/>
              <a:t>ユニークな利用者数の多い</a:t>
            </a:r>
            <a:r>
              <a:rPr kumimoji="1" lang="en-US" altLang="ja-JP" sz="2800" dirty="0" smtClean="0"/>
              <a:t>(3</a:t>
            </a:r>
            <a:r>
              <a:rPr kumimoji="1" lang="ja-JP" altLang="en-US" sz="2800" dirty="0" smtClean="0"/>
              <a:t>名</a:t>
            </a:r>
            <a:r>
              <a:rPr kumimoji="1" lang="en-US" altLang="ja-JP" sz="2800" dirty="0" smtClean="0"/>
              <a:t>)</a:t>
            </a:r>
            <a:r>
              <a:rPr kumimoji="1" lang="ja-JP" altLang="en-US" sz="2800" dirty="0" smtClean="0"/>
              <a:t>クローンセット</a:t>
            </a:r>
            <a:endParaRPr kumimoji="1" lang="en-US" altLang="ja-JP" sz="2800" dirty="0" smtClean="0"/>
          </a:p>
          <a:p>
            <a:pPr lvl="1"/>
            <a:r>
              <a:rPr lang="ja-JP" altLang="en-US" sz="2400" dirty="0" smtClean="0"/>
              <a:t>設定の初期化を行っているソースコード</a:t>
            </a:r>
            <a:endParaRPr lang="en-US" altLang="ja-JP" sz="2400" dirty="0" smtClean="0"/>
          </a:p>
          <a:p>
            <a:pPr lvl="1"/>
            <a:endParaRPr kumimoji="1" lang="en-US" altLang="ja-JP" sz="3200" dirty="0"/>
          </a:p>
          <a:p>
            <a:pPr marL="457200" lvl="1" indent="0">
              <a:buNone/>
            </a:pPr>
            <a:endParaRPr kumimoji="1" lang="en-US" altLang="ja-JP" dirty="0"/>
          </a:p>
          <a:p>
            <a:pPr lvl="1"/>
            <a:r>
              <a:rPr lang="en-US" altLang="ja-JP" sz="2400" dirty="0" smtClean="0"/>
              <a:t>UI</a:t>
            </a:r>
            <a:r>
              <a:rPr lang="ja-JP" altLang="en-US" sz="2400" dirty="0" smtClean="0"/>
              <a:t>操作について</a:t>
            </a:r>
            <a:r>
              <a:rPr lang="ja-JP" altLang="en-US" sz="2400" dirty="0"/>
              <a:t>実装を行っている</a:t>
            </a:r>
            <a:r>
              <a:rPr lang="ja-JP" altLang="en-US" sz="2400" dirty="0" smtClean="0"/>
              <a:t>ソースコード</a:t>
            </a:r>
            <a:endParaRPr lang="en-US" altLang="ja-JP" sz="2400" dirty="0"/>
          </a:p>
        </p:txBody>
      </p:sp>
      <p:sp>
        <p:nvSpPr>
          <p:cNvPr id="5" name="正方形/長方形 4"/>
          <p:cNvSpPr/>
          <p:nvPr/>
        </p:nvSpPr>
        <p:spPr>
          <a:xfrm>
            <a:off x="684657" y="2197313"/>
            <a:ext cx="7632848" cy="101566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altLang="ja-JP" sz="2000" dirty="0" err="1" smtClean="0"/>
              <a:t>pref.setDefault</a:t>
            </a:r>
            <a:r>
              <a:rPr lang="en-US" altLang="ja-JP" sz="2000" dirty="0" smtClean="0"/>
              <a:t>(P_UNKNOWN_ELEMENT, WARNING);	</a:t>
            </a:r>
          </a:p>
          <a:p>
            <a:r>
              <a:rPr lang="en-US" altLang="ja-JP" sz="2000" dirty="0" err="1" smtClean="0"/>
              <a:t>pref.setDefault</a:t>
            </a:r>
            <a:r>
              <a:rPr lang="en-US" altLang="ja-JP" sz="2000" dirty="0" smtClean="0"/>
              <a:t>(P_UNKNOWN_ATTRIBUTE, WARNING);	</a:t>
            </a:r>
          </a:p>
          <a:p>
            <a:r>
              <a:rPr lang="ja-JP" altLang="en-US" sz="2000" dirty="0" smtClean="0"/>
              <a:t>・・・</a:t>
            </a:r>
            <a:endParaRPr lang="en-US" altLang="ja-JP" sz="2000" dirty="0"/>
          </a:p>
        </p:txBody>
      </p:sp>
      <p:sp>
        <p:nvSpPr>
          <p:cNvPr id="6" name="正方形/長方形 5"/>
          <p:cNvSpPr/>
          <p:nvPr/>
        </p:nvSpPr>
        <p:spPr>
          <a:xfrm>
            <a:off x="684657" y="3709481"/>
            <a:ext cx="7632848" cy="101566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altLang="ja-JP" sz="2000" dirty="0" err="1"/>
              <a:t>gestureMap.put</a:t>
            </a:r>
            <a:r>
              <a:rPr lang="en-US" altLang="ja-JP" sz="2000" dirty="0"/>
              <a:t>("E", "</a:t>
            </a:r>
            <a:r>
              <a:rPr lang="en-US" altLang="ja-JP" sz="2000" dirty="0" err="1"/>
              <a:t>org.eclipse.ui.navigate.forwardHistory</a:t>
            </a:r>
            <a:r>
              <a:rPr lang="en-US" altLang="ja-JP" sz="2000" dirty="0"/>
              <a:t>");</a:t>
            </a:r>
          </a:p>
          <a:p>
            <a:r>
              <a:rPr lang="en-US" altLang="ja-JP" sz="2000" dirty="0" err="1"/>
              <a:t>gestureMap.put</a:t>
            </a:r>
            <a:r>
              <a:rPr lang="en-US" altLang="ja-JP" sz="2000" dirty="0"/>
              <a:t>("N", "</a:t>
            </a:r>
            <a:r>
              <a:rPr lang="en-US" altLang="ja-JP" sz="2000" dirty="0" err="1"/>
              <a:t>org.eclipse.ui.file.save</a:t>
            </a:r>
            <a:r>
              <a:rPr lang="en-US" altLang="ja-JP" sz="2000" dirty="0"/>
              <a:t>");</a:t>
            </a:r>
          </a:p>
          <a:p>
            <a:r>
              <a:rPr lang="ja-JP" altLang="en-US" sz="2000" dirty="0" smtClean="0"/>
              <a:t>・・・</a:t>
            </a:r>
            <a:endParaRPr lang="en-US" altLang="ja-JP" sz="2000" dirty="0"/>
          </a:p>
        </p:txBody>
      </p:sp>
    </p:spTree>
    <p:extLst>
      <p:ext uri="{BB962C8B-B14F-4D97-AF65-F5344CB8AC3E}">
        <p14:creationId xmlns:p14="http://schemas.microsoft.com/office/powerpoint/2010/main" val="3522042773"/>
      </p:ext>
    </p:extLst>
  </p:cSld>
  <p:clrMapOvr>
    <a:masterClrMapping/>
  </p:clrMapOvr>
  <mc:AlternateContent xmlns:mc="http://schemas.openxmlformats.org/markup-compatibility/2006" xmlns:p14="http://schemas.microsoft.com/office/powerpoint/2010/main">
    <mc:Choice Requires="p14">
      <p:transition spd="slow" p14:dur="2000" advTm="29338"/>
    </mc:Choice>
    <mc:Fallback xmlns="">
      <p:transition spd="slow" advTm="29338"/>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ocument"/>
          <p:cNvSpPr>
            <a:spLocks noEditPoints="1" noChangeArrowheads="1"/>
          </p:cNvSpPr>
          <p:nvPr/>
        </p:nvSpPr>
        <p:spPr bwMode="auto">
          <a:xfrm>
            <a:off x="5096021" y="1792120"/>
            <a:ext cx="1368684" cy="149286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6" name="Document"/>
          <p:cNvSpPr>
            <a:spLocks noEditPoints="1" noChangeArrowheads="1"/>
          </p:cNvSpPr>
          <p:nvPr/>
        </p:nvSpPr>
        <p:spPr bwMode="auto">
          <a:xfrm>
            <a:off x="2840335" y="1792120"/>
            <a:ext cx="1368684" cy="149286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0" name="右カーブ矢印 19"/>
          <p:cNvSpPr/>
          <p:nvPr/>
        </p:nvSpPr>
        <p:spPr bwMode="auto">
          <a:xfrm>
            <a:off x="2494080" y="2060849"/>
            <a:ext cx="455611" cy="817669"/>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2" name="下カーブ矢印 31"/>
          <p:cNvSpPr/>
          <p:nvPr/>
        </p:nvSpPr>
        <p:spPr bwMode="auto">
          <a:xfrm>
            <a:off x="3972008" y="1556792"/>
            <a:ext cx="1392080" cy="360041"/>
          </a:xfrm>
          <a:prstGeom prst="curved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sz="3800" dirty="0" smtClean="0"/>
              <a:t>ソースコードの再利用</a:t>
            </a:r>
            <a:r>
              <a:rPr kumimoji="1" lang="en-US" altLang="ja-JP" sz="3800" baseline="30000" dirty="0" smtClean="0"/>
              <a:t>[1]</a:t>
            </a:r>
            <a:endParaRPr kumimoji="1" lang="ja-JP" altLang="en-US" sz="3800" baseline="30000" dirty="0"/>
          </a:p>
        </p:txBody>
      </p:sp>
      <p:sp>
        <p:nvSpPr>
          <p:cNvPr id="3" name="コンテンツ プレースホルダー 2"/>
          <p:cNvSpPr>
            <a:spLocks noGrp="1"/>
          </p:cNvSpPr>
          <p:nvPr>
            <p:ph idx="1"/>
          </p:nvPr>
        </p:nvSpPr>
        <p:spPr>
          <a:xfrm>
            <a:off x="201347" y="2852938"/>
            <a:ext cx="8785225" cy="3096342"/>
          </a:xfrm>
        </p:spPr>
        <p:txBody>
          <a:bodyPr/>
          <a:lstStyle/>
          <a:p>
            <a:r>
              <a:rPr kumimoji="1" lang="ja-JP" altLang="en-US" sz="2400" dirty="0" smtClean="0"/>
              <a:t>メリット</a:t>
            </a:r>
            <a:endParaRPr kumimoji="1" lang="en-US" altLang="ja-JP" sz="2400" dirty="0" smtClean="0"/>
          </a:p>
          <a:p>
            <a:pPr lvl="1"/>
            <a:r>
              <a:rPr lang="ja-JP" altLang="en-US" sz="2000" dirty="0"/>
              <a:t>同じソースコードを二度書かなくて済む ⇒ 生産性の向上</a:t>
            </a:r>
            <a:endParaRPr lang="en-US" altLang="ja-JP" sz="2000" dirty="0"/>
          </a:p>
          <a:p>
            <a:pPr lvl="1"/>
            <a:r>
              <a:rPr lang="ja-JP" altLang="en-US" sz="2000" dirty="0" smtClean="0"/>
              <a:t>テスト済みのソースコードの再利用 ⇒ 信頼性の向上</a:t>
            </a:r>
            <a:endParaRPr lang="en-US" altLang="ja-JP" sz="2000" dirty="0" smtClean="0"/>
          </a:p>
          <a:p>
            <a:r>
              <a:rPr lang="ja-JP" altLang="en-US" sz="2400" dirty="0" smtClean="0"/>
              <a:t>ソースコードの再利用は難しい</a:t>
            </a:r>
            <a:r>
              <a:rPr lang="en-US" altLang="ja-JP" sz="2400" baseline="30000" dirty="0" smtClean="0"/>
              <a:t>[2]</a:t>
            </a:r>
          </a:p>
          <a:p>
            <a:pPr lvl="1"/>
            <a:r>
              <a:rPr kumimoji="1" lang="ja-JP" altLang="en-US" sz="2000" dirty="0" smtClean="0"/>
              <a:t>ソースコードの内容を理解していなければならない</a:t>
            </a:r>
            <a:endParaRPr kumimoji="1" lang="en-US" altLang="ja-JP" sz="2000" dirty="0" smtClean="0"/>
          </a:p>
          <a:p>
            <a:pPr lvl="1"/>
            <a:r>
              <a:rPr lang="ja-JP" altLang="en-US" sz="2000" dirty="0" smtClean="0"/>
              <a:t>コピーアンドペースト後にコード修正が必要な場合もある</a:t>
            </a:r>
            <a:endParaRPr lang="en-US" altLang="ja-JP" sz="2000" dirty="0" smtClean="0"/>
          </a:p>
          <a:p>
            <a:r>
              <a:rPr lang="ja-JP" altLang="en-US" sz="2400" dirty="0" smtClean="0"/>
              <a:t>再利用しやすいソースコードや開発者がどのようなときに再利用を行うかを分析することが再利用支援において重要である</a:t>
            </a:r>
            <a:endParaRPr lang="en-US" altLang="ja-JP" sz="2400" dirty="0" smtClean="0"/>
          </a:p>
        </p:txBody>
      </p:sp>
      <p:sp>
        <p:nvSpPr>
          <p:cNvPr id="23" name="コンテンツ プレースホルダー 2"/>
          <p:cNvSpPr txBox="1">
            <a:spLocks/>
          </p:cNvSpPr>
          <p:nvPr/>
        </p:nvSpPr>
        <p:spPr bwMode="auto">
          <a:xfrm>
            <a:off x="179388" y="1196752"/>
            <a:ext cx="8785225" cy="5400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dirty="0"/>
              <a:t>既存のソースコードのコピーアンドペーストにより</a:t>
            </a:r>
            <a:r>
              <a:rPr lang="ja-JP" altLang="en-US" sz="2400" dirty="0" smtClean="0"/>
              <a:t>行われる</a:t>
            </a:r>
            <a:endParaRPr lang="en-US" altLang="ja-JP" sz="2400" dirty="0" smtClean="0"/>
          </a:p>
        </p:txBody>
      </p:sp>
      <p:sp>
        <p:nvSpPr>
          <p:cNvPr id="8" name="Freeform 13"/>
          <p:cNvSpPr>
            <a:spLocks/>
          </p:cNvSpPr>
          <p:nvPr/>
        </p:nvSpPr>
        <p:spPr bwMode="auto">
          <a:xfrm>
            <a:off x="5185201" y="1916835"/>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8" name="Freeform 13"/>
          <p:cNvSpPr>
            <a:spLocks/>
          </p:cNvSpPr>
          <p:nvPr/>
        </p:nvSpPr>
        <p:spPr bwMode="auto">
          <a:xfrm>
            <a:off x="2942608" y="1920534"/>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9" name="Freeform 13"/>
          <p:cNvSpPr>
            <a:spLocks/>
          </p:cNvSpPr>
          <p:nvPr/>
        </p:nvSpPr>
        <p:spPr bwMode="auto">
          <a:xfrm>
            <a:off x="2949691" y="2568605"/>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5" name="テキスト ボックス 24"/>
          <p:cNvSpPr txBox="1"/>
          <p:nvPr/>
        </p:nvSpPr>
        <p:spPr>
          <a:xfrm>
            <a:off x="1766776" y="2209871"/>
            <a:ext cx="788999" cy="369332"/>
          </a:xfrm>
          <a:prstGeom prst="rect">
            <a:avLst/>
          </a:prstGeom>
          <a:noFill/>
        </p:spPr>
        <p:txBody>
          <a:bodyPr wrap="none" rtlCol="0">
            <a:spAutoFit/>
          </a:bodyPr>
          <a:lstStyle/>
          <a:p>
            <a:r>
              <a:rPr kumimoji="1" lang="ja-JP" altLang="en-US" sz="1800" dirty="0" smtClean="0"/>
              <a:t>コピー</a:t>
            </a:r>
            <a:endParaRPr kumimoji="1" lang="ja-JP" altLang="en-US" sz="1800" dirty="0"/>
          </a:p>
        </p:txBody>
      </p:sp>
      <p:sp>
        <p:nvSpPr>
          <p:cNvPr id="26" name="テキスト ボックス 25"/>
          <p:cNvSpPr txBox="1"/>
          <p:nvPr/>
        </p:nvSpPr>
        <p:spPr>
          <a:xfrm>
            <a:off x="4273548" y="1556792"/>
            <a:ext cx="788999" cy="369331"/>
          </a:xfrm>
          <a:prstGeom prst="rect">
            <a:avLst/>
          </a:prstGeom>
          <a:noFill/>
        </p:spPr>
        <p:txBody>
          <a:bodyPr wrap="none" rtlCol="0">
            <a:spAutoFit/>
          </a:bodyPr>
          <a:lstStyle/>
          <a:p>
            <a:r>
              <a:rPr kumimoji="1" lang="ja-JP" altLang="en-US" sz="1800" dirty="0" smtClean="0"/>
              <a:t>コピー</a:t>
            </a:r>
            <a:endParaRPr kumimoji="1" lang="ja-JP" altLang="en-US" sz="1800" dirty="0"/>
          </a:p>
        </p:txBody>
      </p:sp>
      <p:sp>
        <p:nvSpPr>
          <p:cNvPr id="16" name="Rectangle 4"/>
          <p:cNvSpPr>
            <a:spLocks noChangeArrowheads="1"/>
          </p:cNvSpPr>
          <p:nvPr/>
        </p:nvSpPr>
        <p:spPr bwMode="auto">
          <a:xfrm>
            <a:off x="35495" y="5949280"/>
            <a:ext cx="8857109" cy="738664"/>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a:solidFill>
                  <a:schemeClr val="tx2"/>
                </a:solidFill>
                <a:latin typeface="+mn-ea"/>
                <a:ea typeface="+mn-ea"/>
              </a:rPr>
              <a:t>[1] </a:t>
            </a:r>
            <a:r>
              <a:rPr lang="en-US" altLang="ja-JP" sz="1050" dirty="0" err="1">
                <a:solidFill>
                  <a:schemeClr val="tx2"/>
                </a:solidFill>
                <a:latin typeface="+mn-ea"/>
                <a:ea typeface="+mn-ea"/>
              </a:rPr>
              <a:t>Trivedi</a:t>
            </a:r>
            <a:r>
              <a:rPr lang="en-US" altLang="ja-JP" sz="1050" dirty="0">
                <a:solidFill>
                  <a:schemeClr val="tx2"/>
                </a:solidFill>
                <a:latin typeface="+mn-ea"/>
                <a:ea typeface="+mn-ea"/>
              </a:rPr>
              <a:t> </a:t>
            </a:r>
            <a:r>
              <a:rPr lang="en-US" altLang="ja-JP" sz="1050" dirty="0" err="1">
                <a:solidFill>
                  <a:schemeClr val="tx2"/>
                </a:solidFill>
                <a:latin typeface="+mn-ea"/>
                <a:ea typeface="+mn-ea"/>
              </a:rPr>
              <a:t>Prakriti</a:t>
            </a:r>
            <a:r>
              <a:rPr lang="en-US" altLang="ja-JP" sz="1050" dirty="0">
                <a:solidFill>
                  <a:schemeClr val="tx2"/>
                </a:solidFill>
                <a:latin typeface="+mn-ea"/>
                <a:ea typeface="+mn-ea"/>
              </a:rPr>
              <a:t> and Kumar Rajeev. Software metrics to estimate software quality </a:t>
            </a:r>
            <a:r>
              <a:rPr lang="en-US" altLang="ja-JP" sz="1050" dirty="0" smtClean="0">
                <a:solidFill>
                  <a:schemeClr val="tx2"/>
                </a:solidFill>
                <a:latin typeface="+mn-ea"/>
                <a:ea typeface="+mn-ea"/>
              </a:rPr>
              <a:t>using</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software component</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reusability</a:t>
            </a:r>
            <a:r>
              <a:rPr lang="en-US" altLang="ja-JP" sz="1050" dirty="0">
                <a:solidFill>
                  <a:schemeClr val="tx2"/>
                </a:solidFill>
                <a:latin typeface="+mn-ea"/>
                <a:ea typeface="+mn-ea"/>
              </a:rPr>
              <a:t>. IJCSI International Journal of Computer </a:t>
            </a:r>
            <a:r>
              <a:rPr lang="en-US" altLang="ja-JP" sz="1050" dirty="0" smtClean="0">
                <a:solidFill>
                  <a:schemeClr val="tx2"/>
                </a:solidFill>
                <a:latin typeface="+mn-ea"/>
                <a:ea typeface="+mn-ea"/>
              </a:rPr>
              <a:t>Science</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Issues</a:t>
            </a:r>
            <a:r>
              <a:rPr lang="en-US" altLang="ja-JP" sz="1050" dirty="0">
                <a:solidFill>
                  <a:schemeClr val="tx2"/>
                </a:solidFill>
                <a:latin typeface="+mn-ea"/>
                <a:ea typeface="+mn-ea"/>
              </a:rPr>
              <a:t>, Vol. 9, pp. 144–149, 2012</a:t>
            </a:r>
            <a:r>
              <a:rPr lang="en-US" altLang="ja-JP" sz="1050" dirty="0" smtClean="0">
                <a:solidFill>
                  <a:schemeClr val="tx2"/>
                </a:solidFill>
                <a:latin typeface="+mn-ea"/>
                <a:ea typeface="+mn-ea"/>
              </a:rPr>
              <a:t>.</a:t>
            </a:r>
          </a:p>
          <a:p>
            <a:r>
              <a:rPr lang="en-US" altLang="ja-JP" sz="1050" dirty="0" smtClean="0">
                <a:solidFill>
                  <a:schemeClr val="tx2"/>
                </a:solidFill>
                <a:latin typeface="+mn-ea"/>
              </a:rPr>
              <a:t>[</a:t>
            </a:r>
            <a:r>
              <a:rPr lang="en-US" altLang="ja-JP" sz="1050" dirty="0">
                <a:solidFill>
                  <a:schemeClr val="tx2"/>
                </a:solidFill>
                <a:latin typeface="+mn-ea"/>
              </a:rPr>
              <a:t>2</a:t>
            </a:r>
            <a:r>
              <a:rPr lang="en-US" altLang="ja-JP" sz="1050" dirty="0" smtClean="0">
                <a:solidFill>
                  <a:schemeClr val="tx2"/>
                </a:solidFill>
                <a:latin typeface="+mn-ea"/>
              </a:rPr>
              <a:t>] </a:t>
            </a:r>
            <a:r>
              <a:rPr lang="en-US" altLang="ja-JP" sz="1050" dirty="0">
                <a:solidFill>
                  <a:schemeClr val="tx2"/>
                </a:solidFill>
                <a:latin typeface="+mn-ea"/>
              </a:rPr>
              <a:t>Will </a:t>
            </a:r>
            <a:r>
              <a:rPr lang="en-US" altLang="ja-JP" sz="1050" dirty="0" err="1">
                <a:solidFill>
                  <a:schemeClr val="tx2"/>
                </a:solidFill>
                <a:latin typeface="+mn-ea"/>
              </a:rPr>
              <a:t>Tracz</a:t>
            </a:r>
            <a:r>
              <a:rPr lang="en-US" altLang="ja-JP" sz="1050" dirty="0">
                <a:solidFill>
                  <a:schemeClr val="tx2"/>
                </a:solidFill>
                <a:latin typeface="+mn-ea"/>
              </a:rPr>
              <a:t>. Confessions of a used-program salesman: Lessons learned. In Proceedings</a:t>
            </a:r>
            <a:r>
              <a:rPr lang="ja-JP" altLang="en-US" sz="1050" dirty="0">
                <a:solidFill>
                  <a:schemeClr val="tx2"/>
                </a:solidFill>
                <a:latin typeface="+mn-ea"/>
              </a:rPr>
              <a:t> </a:t>
            </a:r>
            <a:r>
              <a:rPr lang="en-US" altLang="ja-JP" sz="1050" dirty="0">
                <a:solidFill>
                  <a:schemeClr val="tx2"/>
                </a:solidFill>
                <a:latin typeface="+mn-ea"/>
              </a:rPr>
              <a:t>of the 1995 Symposium on Software Reusability, SSR ’95, pp. 11–13, New York, NY,</a:t>
            </a:r>
            <a:r>
              <a:rPr lang="ja-JP" altLang="en-US" sz="1050" dirty="0">
                <a:solidFill>
                  <a:schemeClr val="tx2"/>
                </a:solidFill>
                <a:latin typeface="+mn-ea"/>
              </a:rPr>
              <a:t> </a:t>
            </a:r>
            <a:r>
              <a:rPr lang="en-US" altLang="ja-JP" sz="1050" dirty="0">
                <a:solidFill>
                  <a:schemeClr val="tx2"/>
                </a:solidFill>
                <a:latin typeface="+mn-ea"/>
              </a:rPr>
              <a:t>USA, 1995. ACM</a:t>
            </a:r>
            <a:r>
              <a:rPr lang="en-US" altLang="ja-JP" sz="1050" dirty="0" smtClean="0">
                <a:solidFill>
                  <a:schemeClr val="tx2"/>
                </a:solidFill>
                <a:latin typeface="+mn-ea"/>
              </a:rPr>
              <a:t>.</a:t>
            </a:r>
            <a:endParaRPr lang="en-US" altLang="ja-JP" sz="1050" dirty="0">
              <a:solidFill>
                <a:schemeClr val="tx2"/>
              </a:solidFill>
              <a:latin typeface="+mn-ea"/>
            </a:endParaRPr>
          </a:p>
        </p:txBody>
      </p:sp>
    </p:spTree>
    <p:extLst>
      <p:ext uri="{BB962C8B-B14F-4D97-AF65-F5344CB8AC3E}">
        <p14:creationId xmlns:p14="http://schemas.microsoft.com/office/powerpoint/2010/main" val="2683560510"/>
      </p:ext>
    </p:extLst>
  </p:cSld>
  <p:clrMapOvr>
    <a:masterClrMapping/>
  </p:clrMapOvr>
  <mc:AlternateContent xmlns:mc="http://schemas.openxmlformats.org/markup-compatibility/2006" xmlns:p14="http://schemas.microsoft.com/office/powerpoint/2010/main">
    <mc:Choice Requires="p14">
      <p:transition spd="slow" p14:dur="2000" advTm="67427"/>
    </mc:Choice>
    <mc:Fallback xmlns="">
      <p:transition spd="slow" advTm="67427"/>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再利用されやすいソースコードの分析</a:t>
            </a:r>
            <a:r>
              <a:rPr kumimoji="1" lang="en-US" altLang="ja-JP" sz="3800" dirty="0" smtClean="0"/>
              <a:t>(2/2)</a:t>
            </a:r>
            <a:endParaRPr kumimoji="1" lang="ja-JP" altLang="en-US" sz="3800" dirty="0"/>
          </a:p>
        </p:txBody>
      </p:sp>
      <p:sp>
        <p:nvSpPr>
          <p:cNvPr id="3" name="コンテンツ プレースホルダー 2"/>
          <p:cNvSpPr>
            <a:spLocks noGrp="1"/>
          </p:cNvSpPr>
          <p:nvPr>
            <p:ph idx="1"/>
          </p:nvPr>
        </p:nvSpPr>
        <p:spPr>
          <a:xfrm>
            <a:off x="179388" y="1197000"/>
            <a:ext cx="8785225" cy="5040312"/>
          </a:xfrm>
        </p:spPr>
        <p:txBody>
          <a:bodyPr/>
          <a:lstStyle/>
          <a:p>
            <a:r>
              <a:rPr kumimoji="1" lang="ja-JP" altLang="en-US" sz="2800" dirty="0" smtClean="0"/>
              <a:t>ユニークな利用者数の多い</a:t>
            </a:r>
            <a:r>
              <a:rPr kumimoji="1" lang="en-US" altLang="ja-JP" sz="2800" dirty="0" smtClean="0"/>
              <a:t>(3</a:t>
            </a:r>
            <a:r>
              <a:rPr kumimoji="1" lang="ja-JP" altLang="en-US" sz="2800" dirty="0" smtClean="0"/>
              <a:t>名</a:t>
            </a:r>
            <a:r>
              <a:rPr kumimoji="1" lang="en-US" altLang="ja-JP" sz="2800" dirty="0" smtClean="0"/>
              <a:t>)</a:t>
            </a:r>
            <a:r>
              <a:rPr kumimoji="1" lang="ja-JP" altLang="en-US" sz="2800" dirty="0" smtClean="0"/>
              <a:t>クローンセット</a:t>
            </a:r>
            <a:endParaRPr kumimoji="1" lang="en-US" altLang="ja-JP" sz="2800" dirty="0" smtClean="0"/>
          </a:p>
          <a:p>
            <a:pPr lvl="1"/>
            <a:r>
              <a:rPr lang="ja-JP" altLang="en-US" sz="2400" dirty="0" smtClean="0"/>
              <a:t>色設定についての実装</a:t>
            </a:r>
            <a:r>
              <a:rPr lang="ja-JP" altLang="en-US" sz="2400" dirty="0"/>
              <a:t>を行っている</a:t>
            </a:r>
            <a:r>
              <a:rPr lang="ja-JP" altLang="en-US" sz="2400" dirty="0" smtClean="0"/>
              <a:t>ソースコード</a:t>
            </a:r>
            <a:endParaRPr lang="en-US" altLang="ja-JP" sz="2400" dirty="0" smtClean="0"/>
          </a:p>
          <a:p>
            <a:endParaRPr lang="en-US" altLang="ja-JP" b="1" dirty="0"/>
          </a:p>
          <a:p>
            <a:endParaRPr lang="en-US" altLang="ja-JP" b="1" dirty="0" smtClean="0"/>
          </a:p>
          <a:p>
            <a:endParaRPr lang="en-US" altLang="ja-JP" b="1" dirty="0"/>
          </a:p>
          <a:p>
            <a:endParaRPr lang="en-US" altLang="ja-JP" b="1" dirty="0" smtClean="0"/>
          </a:p>
          <a:p>
            <a:r>
              <a:rPr lang="ja-JP" altLang="en-US" sz="2800" dirty="0" smtClean="0"/>
              <a:t>開発者によって違いが出にくいような実装についての再利用が多い</a:t>
            </a:r>
            <a:endParaRPr lang="en-US" altLang="ja-JP" sz="2800" dirty="0"/>
          </a:p>
          <a:p>
            <a:r>
              <a:rPr lang="ja-JP" altLang="en-US" sz="2800" dirty="0" smtClean="0"/>
              <a:t>単純で理解しやすいソースコードが多い</a:t>
            </a:r>
            <a:endParaRPr lang="en-US" altLang="ja-JP" sz="2800" dirty="0" smtClean="0"/>
          </a:p>
        </p:txBody>
      </p:sp>
      <p:sp>
        <p:nvSpPr>
          <p:cNvPr id="7" name="コンテンツ プレースホルダー 2"/>
          <p:cNvSpPr txBox="1">
            <a:spLocks/>
          </p:cNvSpPr>
          <p:nvPr/>
        </p:nvSpPr>
        <p:spPr bwMode="auto">
          <a:xfrm>
            <a:off x="323528" y="2204864"/>
            <a:ext cx="8249922" cy="2088232"/>
          </a:xfrm>
          <a:prstGeom prst="rect">
            <a:avLst/>
          </a:prstGeom>
          <a:ln w="25400" cap="flat" cmpd="sng" algn="ctr">
            <a:solidFill>
              <a:schemeClr val="accent2"/>
            </a:solidFill>
            <a:prstDash val="solid"/>
            <a:miter lim="8000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Blip>
                <a:blip r:embed="rId5"/>
              </a:buBlip>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800" kern="0" dirty="0" smtClean="0"/>
              <a:t> if (</a:t>
            </a:r>
            <a:r>
              <a:rPr lang="en-US" altLang="ja-JP" sz="1800" kern="0" dirty="0" err="1" smtClean="0"/>
              <a:t>store.contains</a:t>
            </a:r>
            <a:r>
              <a:rPr lang="en-US" altLang="ja-JP" sz="1800" kern="0" dirty="0" smtClean="0"/>
              <a:t>(LINE_NUMBER_COLOR)) {</a:t>
            </a:r>
          </a:p>
          <a:p>
            <a:pPr marL="0" indent="0">
              <a:buFontTx/>
              <a:buNone/>
            </a:pPr>
            <a:r>
              <a:rPr lang="en-US" altLang="ja-JP" sz="1800" kern="0" dirty="0" smtClean="0"/>
              <a:t>    if (</a:t>
            </a:r>
            <a:r>
              <a:rPr lang="en-US" altLang="ja-JP" sz="1800" kern="0" dirty="0" err="1" smtClean="0"/>
              <a:t>store.isDefault</a:t>
            </a:r>
            <a:r>
              <a:rPr lang="en-US" altLang="ja-JP" sz="1800" kern="0" dirty="0" smtClean="0"/>
              <a:t>(LINE_NUMBER_COLOR))</a:t>
            </a:r>
          </a:p>
          <a:p>
            <a:pPr marL="0" indent="0">
              <a:buFontTx/>
              <a:buNone/>
            </a:pPr>
            <a:r>
              <a:rPr lang="en-US" altLang="ja-JP" sz="1800" kern="0" dirty="0" smtClean="0"/>
              <a:t>     </a:t>
            </a:r>
            <a:r>
              <a:rPr lang="en-US" altLang="ja-JP" sz="1800" kern="0" dirty="0" err="1" smtClean="0"/>
              <a:t>rgb</a:t>
            </a:r>
            <a:r>
              <a:rPr lang="en-US" altLang="ja-JP" sz="1800" kern="0" dirty="0" smtClean="0"/>
              <a:t>= </a:t>
            </a:r>
            <a:r>
              <a:rPr lang="en-US" altLang="ja-JP" sz="1800" kern="0" dirty="0" err="1" smtClean="0"/>
              <a:t>PreferenceConverter.getDefaultColor</a:t>
            </a:r>
            <a:r>
              <a:rPr lang="en-US" altLang="ja-JP" sz="1800" kern="0" dirty="0" smtClean="0"/>
              <a:t>(store, LINE_NUMBER_COLOR);</a:t>
            </a:r>
          </a:p>
          <a:p>
            <a:pPr marL="0" indent="0">
              <a:buFontTx/>
              <a:buNone/>
            </a:pPr>
            <a:r>
              <a:rPr lang="en-US" altLang="ja-JP" sz="1800" kern="0" dirty="0" smtClean="0"/>
              <a:t>    else</a:t>
            </a:r>
          </a:p>
          <a:p>
            <a:pPr marL="0" indent="0">
              <a:buFontTx/>
              <a:buNone/>
            </a:pPr>
            <a:r>
              <a:rPr lang="en-US" altLang="ja-JP" sz="1800" kern="0" dirty="0" smtClean="0"/>
              <a:t>     </a:t>
            </a:r>
            <a:r>
              <a:rPr lang="en-US" altLang="ja-JP" sz="1800" kern="0" dirty="0" err="1" smtClean="0"/>
              <a:t>rgb</a:t>
            </a:r>
            <a:r>
              <a:rPr lang="en-US" altLang="ja-JP" sz="1800" kern="0" dirty="0" smtClean="0"/>
              <a:t>= </a:t>
            </a:r>
            <a:r>
              <a:rPr lang="en-US" altLang="ja-JP" sz="1800" kern="0" dirty="0" err="1" smtClean="0"/>
              <a:t>PreferenceConverter.getColor</a:t>
            </a:r>
            <a:r>
              <a:rPr lang="en-US" altLang="ja-JP" sz="1800" kern="0" dirty="0" smtClean="0"/>
              <a:t>(store, LINE_NUMBER_COLOR);</a:t>
            </a:r>
          </a:p>
          <a:p>
            <a:pPr marL="0" indent="0">
              <a:buFontTx/>
              <a:buNone/>
            </a:pPr>
            <a:r>
              <a:rPr lang="ja-JP" altLang="en-US" sz="1800" kern="0" dirty="0"/>
              <a:t>・・・</a:t>
            </a:r>
          </a:p>
        </p:txBody>
      </p:sp>
    </p:spTree>
    <p:extLst>
      <p:ext uri="{BB962C8B-B14F-4D97-AF65-F5344CB8AC3E}">
        <p14:creationId xmlns:p14="http://schemas.microsoft.com/office/powerpoint/2010/main" val="730160413"/>
      </p:ext>
    </p:extLst>
  </p:cSld>
  <p:clrMapOvr>
    <a:masterClrMapping/>
  </p:clrMapOvr>
  <mc:AlternateContent xmlns:mc="http://schemas.openxmlformats.org/markup-compatibility/2006" xmlns:p14="http://schemas.microsoft.com/office/powerpoint/2010/main">
    <mc:Choice Requires="p14">
      <p:transition spd="slow" p14:dur="2000" advTm="29338"/>
    </mc:Choice>
    <mc:Fallback xmlns="">
      <p:transition spd="slow" advTm="29338"/>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6632"/>
            <a:ext cx="9144000" cy="1080641"/>
          </a:xfrm>
        </p:spPr>
        <p:txBody>
          <a:bodyPr/>
          <a:lstStyle/>
          <a:p>
            <a:r>
              <a:rPr kumimoji="1" lang="ja-JP" altLang="en-US" sz="3800" dirty="0" smtClean="0"/>
              <a:t>積極的に再利用を行う開発者の特徴分析</a:t>
            </a:r>
            <a:endParaRPr kumimoji="1" lang="ja-JP" altLang="en-US" sz="3800" dirty="0"/>
          </a:p>
        </p:txBody>
      </p:sp>
      <p:sp>
        <p:nvSpPr>
          <p:cNvPr id="4" name="コンテンツ プレースホルダー 3"/>
          <p:cNvSpPr>
            <a:spLocks noGrp="1"/>
          </p:cNvSpPr>
          <p:nvPr>
            <p:ph idx="1"/>
          </p:nvPr>
        </p:nvSpPr>
        <p:spPr>
          <a:xfrm>
            <a:off x="179388" y="5229200"/>
            <a:ext cx="8785225" cy="1007516"/>
          </a:xfrm>
        </p:spPr>
        <p:txBody>
          <a:bodyPr/>
          <a:lstStyle/>
          <a:p>
            <a:r>
              <a:rPr kumimoji="1" lang="ja-JP" altLang="en-US" sz="2400" dirty="0" smtClean="0"/>
              <a:t>関わっているプロジェクト数に関わらず</a:t>
            </a:r>
            <a:r>
              <a:rPr lang="ja-JP" altLang="en-US" sz="2400" dirty="0"/>
              <a:t>開発者ごと</a:t>
            </a:r>
            <a:r>
              <a:rPr lang="ja-JP" altLang="en-US" sz="2400" dirty="0" smtClean="0"/>
              <a:t>にさまざまな</a:t>
            </a:r>
            <a:r>
              <a:rPr kumimoji="1" lang="ja-JP" altLang="en-US" sz="2400" dirty="0" smtClean="0"/>
              <a:t>再利用傾向がみられる</a:t>
            </a:r>
            <a:endParaRPr kumimoji="1" lang="ja-JP" altLang="en-US" sz="2400" dirty="0"/>
          </a:p>
        </p:txBody>
      </p:sp>
      <p:graphicFrame>
        <p:nvGraphicFramePr>
          <p:cNvPr id="8" name="グラフ 7"/>
          <p:cNvGraphicFramePr>
            <a:graphicFrameLocks/>
          </p:cNvGraphicFramePr>
          <p:nvPr>
            <p:extLst>
              <p:ext uri="{D42A27DB-BD31-4B8C-83A1-F6EECF244321}">
                <p14:modId xmlns:p14="http://schemas.microsoft.com/office/powerpoint/2010/main" val="3337847025"/>
              </p:ext>
            </p:extLst>
          </p:nvPr>
        </p:nvGraphicFramePr>
        <p:xfrm>
          <a:off x="251520" y="1340768"/>
          <a:ext cx="8712968" cy="36736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89610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考察</a:t>
            </a:r>
            <a:endParaRPr kumimoji="1" lang="ja-JP" altLang="en-US" sz="3800" dirty="0"/>
          </a:p>
        </p:txBody>
      </p:sp>
      <p:sp>
        <p:nvSpPr>
          <p:cNvPr id="5" name="コンテンツ プレースホルダー 2"/>
          <p:cNvSpPr txBox="1">
            <a:spLocks/>
          </p:cNvSpPr>
          <p:nvPr/>
        </p:nvSpPr>
        <p:spPr bwMode="auto">
          <a:xfrm>
            <a:off x="179387" y="1268760"/>
            <a:ext cx="8785225" cy="4824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600" kern="0" dirty="0" smtClean="0"/>
              <a:t>O1</a:t>
            </a:r>
            <a:r>
              <a:rPr lang="ja-JP" altLang="en-US" sz="2600" kern="0" dirty="0" smtClean="0"/>
              <a:t>：開発者ごとの再利用傾向がどの程度異なるか</a:t>
            </a:r>
            <a:endParaRPr lang="en-US" altLang="ja-JP" sz="2600" kern="0" dirty="0" smtClean="0"/>
          </a:p>
          <a:p>
            <a:pPr lvl="1"/>
            <a:r>
              <a:rPr lang="ja-JP" altLang="en-US" sz="2400" kern="0" dirty="0"/>
              <a:t>再利用</a:t>
            </a:r>
            <a:r>
              <a:rPr lang="ja-JP" altLang="en-US" sz="2400" kern="0" dirty="0" smtClean="0"/>
              <a:t>回数とユニークな利用者数の相関はない</a:t>
            </a:r>
            <a:endParaRPr lang="en-US" altLang="ja-JP" sz="2400" kern="0" dirty="0"/>
          </a:p>
          <a:p>
            <a:pPr lvl="1"/>
            <a:r>
              <a:rPr lang="ja-JP" altLang="en-US" sz="2400" kern="0" dirty="0" smtClean="0"/>
              <a:t>コミット数が多くても作成数・利用数はさまざまである</a:t>
            </a:r>
            <a:endParaRPr lang="en-US" altLang="ja-JP" sz="2400" kern="0" dirty="0" smtClean="0"/>
          </a:p>
          <a:p>
            <a:r>
              <a:rPr lang="en-US" altLang="ja-JP" sz="2600" kern="0" dirty="0" smtClean="0"/>
              <a:t>O2:</a:t>
            </a:r>
            <a:r>
              <a:rPr lang="ja-JP" altLang="en-US" sz="2600" kern="0" dirty="0" smtClean="0"/>
              <a:t>どの</a:t>
            </a:r>
            <a:r>
              <a:rPr lang="ja-JP" altLang="en-US" sz="2600" kern="0" dirty="0"/>
              <a:t>ようなソースコード</a:t>
            </a:r>
            <a:r>
              <a:rPr lang="ja-JP" altLang="en-US" sz="2600" kern="0" dirty="0" smtClean="0"/>
              <a:t>が多くの開発者に再利用</a:t>
            </a:r>
            <a:r>
              <a:rPr lang="ja-JP" altLang="en-US" sz="2600" kern="0" dirty="0"/>
              <a:t>されやすい</a:t>
            </a:r>
            <a:r>
              <a:rPr lang="ja-JP" altLang="en-US" sz="2600" kern="0" dirty="0" smtClean="0"/>
              <a:t>か</a:t>
            </a:r>
            <a:endParaRPr lang="en-US" altLang="ja-JP" sz="2600" kern="0" dirty="0" smtClean="0"/>
          </a:p>
          <a:p>
            <a:pPr lvl="1"/>
            <a:r>
              <a:rPr lang="ja-JP" altLang="en-US" sz="2400" dirty="0"/>
              <a:t>開発者によって違いが出にくいような実装</a:t>
            </a:r>
            <a:r>
              <a:rPr lang="ja-JP" altLang="en-US" sz="2400" dirty="0" smtClean="0"/>
              <a:t>を行っているソースコード</a:t>
            </a:r>
            <a:endParaRPr lang="en-US" altLang="ja-JP" sz="2400" dirty="0" smtClean="0"/>
          </a:p>
          <a:p>
            <a:pPr lvl="1"/>
            <a:r>
              <a:rPr lang="ja-JP" altLang="en-US" sz="2400" dirty="0"/>
              <a:t>単純で理解しやすい</a:t>
            </a:r>
            <a:r>
              <a:rPr lang="ja-JP" altLang="en-US" sz="2400" dirty="0" smtClean="0"/>
              <a:t>ソースコード</a:t>
            </a:r>
            <a:endParaRPr lang="en-US" altLang="ja-JP" sz="2400" dirty="0"/>
          </a:p>
          <a:p>
            <a:r>
              <a:rPr lang="en-US" altLang="ja-JP" sz="2600" kern="0" dirty="0" smtClean="0"/>
              <a:t>O3</a:t>
            </a:r>
            <a:r>
              <a:rPr lang="ja-JP" altLang="en-US" sz="2600" kern="0" dirty="0" smtClean="0"/>
              <a:t>：どのような開発者が再利用を積極的に行うか</a:t>
            </a:r>
            <a:endParaRPr lang="en-US" altLang="ja-JP" sz="2600" kern="0" dirty="0" smtClean="0"/>
          </a:p>
          <a:p>
            <a:pPr lvl="1"/>
            <a:r>
              <a:rPr lang="ja-JP" altLang="en-US" sz="2400" kern="0" dirty="0" smtClean="0"/>
              <a:t>多くのプロジェクトに携わっていても開発者によって再利用・被再利用回数はさまざまである</a:t>
            </a:r>
            <a:endParaRPr lang="en-US" altLang="ja-JP" sz="2400" kern="0" dirty="0" smtClean="0"/>
          </a:p>
        </p:txBody>
      </p:sp>
    </p:spTree>
    <p:extLst>
      <p:ext uri="{BB962C8B-B14F-4D97-AF65-F5344CB8AC3E}">
        <p14:creationId xmlns:p14="http://schemas.microsoft.com/office/powerpoint/2010/main" val="41538605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まとめと今後の課題</a:t>
            </a:r>
            <a:endParaRPr kumimoji="1" lang="ja-JP" altLang="en-US" sz="3800" dirty="0"/>
          </a:p>
        </p:txBody>
      </p:sp>
      <p:sp>
        <p:nvSpPr>
          <p:cNvPr id="3" name="コンテンツ プレースホルダー 2"/>
          <p:cNvSpPr>
            <a:spLocks noGrp="1"/>
          </p:cNvSpPr>
          <p:nvPr>
            <p:ph idx="1"/>
          </p:nvPr>
        </p:nvSpPr>
        <p:spPr>
          <a:xfrm>
            <a:off x="179512" y="1196405"/>
            <a:ext cx="8857108" cy="5400947"/>
          </a:xfrm>
        </p:spPr>
        <p:txBody>
          <a:bodyPr/>
          <a:lstStyle/>
          <a:p>
            <a:r>
              <a:rPr kumimoji="1" lang="ja-JP" altLang="en-US" sz="2600" dirty="0" smtClean="0"/>
              <a:t>まとめ</a:t>
            </a:r>
            <a:endParaRPr kumimoji="1" lang="en-US" altLang="ja-JP" sz="2600" dirty="0" smtClean="0"/>
          </a:p>
          <a:p>
            <a:pPr lvl="1"/>
            <a:r>
              <a:rPr kumimoji="1" lang="ja-JP" altLang="en-US" sz="2200" dirty="0" smtClean="0"/>
              <a:t>複数プロジェクトにおけるコードクローンの作成者と利用者についての分析手法を提案</a:t>
            </a:r>
            <a:endParaRPr kumimoji="1" lang="en-US" altLang="ja-JP" sz="2200" dirty="0" smtClean="0"/>
          </a:p>
          <a:p>
            <a:pPr lvl="1"/>
            <a:r>
              <a:rPr lang="ja-JP" altLang="en-US" sz="2200" dirty="0" smtClean="0"/>
              <a:t>提案手法</a:t>
            </a:r>
            <a:r>
              <a:rPr lang="ja-JP" altLang="en-US" sz="2200" dirty="0"/>
              <a:t>を適用</a:t>
            </a:r>
            <a:r>
              <a:rPr lang="ja-JP" altLang="en-US" sz="2200" dirty="0" smtClean="0"/>
              <a:t>し，コードクローン作成者と利用者を分析</a:t>
            </a:r>
            <a:endParaRPr lang="en-US" altLang="ja-JP" sz="2200" dirty="0" smtClean="0"/>
          </a:p>
          <a:p>
            <a:pPr lvl="1"/>
            <a:r>
              <a:rPr lang="ja-JP" altLang="en-US" sz="2200" dirty="0" smtClean="0"/>
              <a:t>再利用傾向には個人差があり，再利用の少ない開発者への支援の必要性を示した</a:t>
            </a:r>
            <a:endParaRPr lang="en-US" altLang="ja-JP" sz="2200" dirty="0"/>
          </a:p>
          <a:p>
            <a:r>
              <a:rPr kumimoji="1" lang="ja-JP" altLang="en-US" sz="2600" dirty="0" smtClean="0"/>
              <a:t>今後の課題</a:t>
            </a:r>
            <a:endParaRPr lang="en-US" altLang="ja-JP" sz="2600" dirty="0"/>
          </a:p>
          <a:p>
            <a:pPr lvl="1"/>
            <a:r>
              <a:rPr kumimoji="1" lang="ja-JP" altLang="en-US" sz="2400" dirty="0" smtClean="0"/>
              <a:t>より大規模なリポジトリへの適用</a:t>
            </a:r>
            <a:endParaRPr lang="en-US" altLang="ja-JP" sz="2400" dirty="0"/>
          </a:p>
          <a:p>
            <a:pPr lvl="2"/>
            <a:r>
              <a:rPr lang="ja-JP" altLang="en-US" sz="2000" dirty="0" smtClean="0"/>
              <a:t>数千～一万リビジョン，</a:t>
            </a:r>
            <a:r>
              <a:rPr lang="en-US" altLang="ja-JP" sz="2000" dirty="0" smtClean="0"/>
              <a:t>3</a:t>
            </a:r>
            <a:r>
              <a:rPr lang="ja-JP" altLang="en-US" sz="2000" dirty="0" smtClean="0"/>
              <a:t>つ以上のプロジェクト</a:t>
            </a:r>
            <a:endParaRPr lang="en-US" altLang="ja-JP" sz="2000" dirty="0" smtClean="0"/>
          </a:p>
          <a:p>
            <a:pPr lvl="1"/>
            <a:r>
              <a:rPr lang="ja-JP" altLang="en-US" sz="2400" dirty="0"/>
              <a:t>開発者の特徴分類・評価手法の構築</a:t>
            </a:r>
            <a:endParaRPr lang="en-US" altLang="ja-JP" sz="2400" dirty="0"/>
          </a:p>
          <a:p>
            <a:pPr lvl="2"/>
            <a:r>
              <a:rPr lang="ja-JP" altLang="en-US" sz="2000" dirty="0"/>
              <a:t>コードクローン作成数・再利用数などで開発者を</a:t>
            </a:r>
            <a:r>
              <a:rPr lang="ja-JP" altLang="en-US" sz="2000" dirty="0" smtClean="0"/>
              <a:t>分類</a:t>
            </a:r>
            <a:endParaRPr lang="en-US" altLang="ja-JP" sz="2000" dirty="0"/>
          </a:p>
          <a:p>
            <a:pPr lvl="1"/>
            <a:r>
              <a:rPr lang="ja-JP" altLang="en-US" sz="2400" dirty="0" smtClean="0"/>
              <a:t>再利用支援ソフトウェアの作成</a:t>
            </a:r>
            <a:endParaRPr lang="en-US" altLang="ja-JP" sz="2400" dirty="0"/>
          </a:p>
          <a:p>
            <a:pPr lvl="2"/>
            <a:r>
              <a:rPr lang="ja-JP" altLang="en-US" sz="2000" dirty="0"/>
              <a:t>開発者</a:t>
            </a:r>
            <a:r>
              <a:rPr lang="ja-JP" altLang="en-US" sz="2000" dirty="0" smtClean="0"/>
              <a:t>へ再利用できそうなソースコードを提案</a:t>
            </a:r>
            <a:endParaRPr lang="en-US" altLang="ja-JP" sz="2000" dirty="0"/>
          </a:p>
        </p:txBody>
      </p:sp>
    </p:spTree>
    <p:extLst>
      <p:ext uri="{BB962C8B-B14F-4D97-AF65-F5344CB8AC3E}">
        <p14:creationId xmlns:p14="http://schemas.microsoft.com/office/powerpoint/2010/main" val="2494977042"/>
      </p:ext>
    </p:extLst>
  </p:cSld>
  <p:clrMapOvr>
    <a:masterClrMapping/>
  </p:clrMapOvr>
  <mc:AlternateContent xmlns:mc="http://schemas.openxmlformats.org/markup-compatibility/2006" xmlns:p14="http://schemas.microsoft.com/office/powerpoint/2010/main">
    <mc:Choice Requires="p14">
      <p:transition spd="slow" p14:dur="2000" advTm="25099"/>
    </mc:Choice>
    <mc:Fallback xmlns="">
      <p:transition spd="slow" advTm="25099"/>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3935028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既存研究</a:t>
            </a:r>
            <a:r>
              <a:rPr kumimoji="1" lang="en-US" altLang="ja-JP" sz="3800" baseline="30000" dirty="0" smtClean="0"/>
              <a:t>[3]</a:t>
            </a:r>
            <a:endParaRPr kumimoji="1" lang="ja-JP" altLang="en-US" sz="3800" baseline="30000" dirty="0"/>
          </a:p>
        </p:txBody>
      </p:sp>
      <p:sp>
        <p:nvSpPr>
          <p:cNvPr id="3" name="コンテンツ プレースホルダー 2"/>
          <p:cNvSpPr>
            <a:spLocks noGrp="1"/>
          </p:cNvSpPr>
          <p:nvPr>
            <p:ph idx="1"/>
          </p:nvPr>
        </p:nvSpPr>
        <p:spPr>
          <a:xfrm>
            <a:off x="179388" y="1268413"/>
            <a:ext cx="8785225" cy="4176811"/>
          </a:xfrm>
        </p:spPr>
        <p:txBody>
          <a:bodyPr/>
          <a:lstStyle/>
          <a:p>
            <a:r>
              <a:rPr lang="en-US" altLang="ja-JP" sz="2800" dirty="0" smtClean="0"/>
              <a:t>686</a:t>
            </a:r>
            <a:r>
              <a:rPr lang="ja-JP" altLang="en-US" sz="2800" dirty="0" smtClean="0"/>
              <a:t>名の</a:t>
            </a:r>
            <a:r>
              <a:rPr lang="en-US" altLang="ja-JP" sz="2800" dirty="0"/>
              <a:t>OSS</a:t>
            </a:r>
            <a:r>
              <a:rPr lang="ja-JP" altLang="en-US" sz="2800" dirty="0" smtClean="0"/>
              <a:t>開発者</a:t>
            </a:r>
            <a:r>
              <a:rPr lang="ja-JP" altLang="en-US" sz="2800" dirty="0"/>
              <a:t>へ</a:t>
            </a:r>
            <a:r>
              <a:rPr lang="ja-JP" altLang="en-US" sz="2800" dirty="0" smtClean="0"/>
              <a:t>再利用に関するアンケート</a:t>
            </a:r>
            <a:r>
              <a:rPr lang="ja-JP" altLang="en-US" sz="2800" dirty="0"/>
              <a:t>を実施</a:t>
            </a:r>
            <a:endParaRPr lang="en-US" altLang="ja-JP" sz="2800" dirty="0"/>
          </a:p>
          <a:p>
            <a:endParaRPr lang="en-US" altLang="ja-JP" sz="2800" dirty="0" smtClean="0"/>
          </a:p>
          <a:p>
            <a:r>
              <a:rPr lang="ja-JP" altLang="en-US" sz="2800" dirty="0" smtClean="0"/>
              <a:t>再利用を積極的に行う開発者の特徴</a:t>
            </a:r>
            <a:endParaRPr lang="en-US" altLang="ja-JP" sz="2800" dirty="0" smtClean="0"/>
          </a:p>
          <a:p>
            <a:pPr lvl="1"/>
            <a:r>
              <a:rPr lang="ja-JP" altLang="en-US" sz="2400" dirty="0" smtClean="0"/>
              <a:t>再利用のメリットを強く認識している</a:t>
            </a:r>
            <a:endParaRPr lang="en-US" altLang="ja-JP" sz="2400" dirty="0"/>
          </a:p>
          <a:p>
            <a:pPr lvl="2"/>
            <a:r>
              <a:rPr lang="ja-JP" altLang="en-US" sz="2000" dirty="0" smtClean="0"/>
              <a:t>生産性，品質</a:t>
            </a:r>
            <a:endParaRPr lang="en-US" altLang="ja-JP" sz="2000" dirty="0" smtClean="0"/>
          </a:p>
          <a:p>
            <a:pPr lvl="1"/>
            <a:r>
              <a:rPr lang="ja-JP" altLang="en-US" sz="2400" dirty="0" smtClean="0"/>
              <a:t>関わっているプロジェクト数や開発者数が多い</a:t>
            </a:r>
            <a:endParaRPr lang="en-US" altLang="ja-JP" sz="2400" dirty="0"/>
          </a:p>
          <a:p>
            <a:pPr lvl="1"/>
            <a:r>
              <a:rPr lang="ja-JP" altLang="en-US" sz="2400" dirty="0" smtClean="0"/>
              <a:t>成熟していないプロジェクトに携わっている</a:t>
            </a:r>
            <a:endParaRPr lang="en-US" altLang="ja-JP" sz="2400" dirty="0" smtClean="0"/>
          </a:p>
          <a:p>
            <a:endParaRPr lang="en-US" altLang="ja-JP" sz="2800" dirty="0" smtClean="0"/>
          </a:p>
          <a:p>
            <a:r>
              <a:rPr lang="ja-JP" altLang="en-US" sz="2800" dirty="0" smtClean="0"/>
              <a:t>再利用に関する定量的な分析</a:t>
            </a:r>
            <a:r>
              <a:rPr lang="ja-JP" altLang="en-US" sz="2800" dirty="0"/>
              <a:t>の</a:t>
            </a:r>
            <a:r>
              <a:rPr lang="ja-JP" altLang="en-US" sz="2800" dirty="0" smtClean="0"/>
              <a:t>必要性が主張されている</a:t>
            </a:r>
            <a:endParaRPr kumimoji="1" lang="ja-JP" altLang="en-US" sz="2800" dirty="0"/>
          </a:p>
        </p:txBody>
      </p:sp>
      <p:sp>
        <p:nvSpPr>
          <p:cNvPr id="4" name="Rectangle 4"/>
          <p:cNvSpPr>
            <a:spLocks noChangeArrowheads="1"/>
          </p:cNvSpPr>
          <p:nvPr/>
        </p:nvSpPr>
        <p:spPr bwMode="auto">
          <a:xfrm>
            <a:off x="35496" y="5893822"/>
            <a:ext cx="8857109" cy="415498"/>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fontAlgn="auto">
              <a:spcBef>
                <a:spcPts val="0"/>
              </a:spcBef>
              <a:spcAft>
                <a:spcPts val="0"/>
              </a:spcAft>
              <a:defRPr/>
            </a:pPr>
            <a:r>
              <a:rPr lang="en-US" altLang="ja-JP" sz="1050" dirty="0" smtClean="0">
                <a:solidFill>
                  <a:schemeClr val="tx2"/>
                </a:solidFill>
                <a:latin typeface="+mn-ea"/>
              </a:rPr>
              <a:t>[</a:t>
            </a:r>
            <a:r>
              <a:rPr lang="en-US" altLang="ja-JP" sz="1050" dirty="0">
                <a:solidFill>
                  <a:schemeClr val="tx2"/>
                </a:solidFill>
                <a:latin typeface="+mn-ea"/>
              </a:rPr>
              <a:t>3</a:t>
            </a:r>
            <a:r>
              <a:rPr lang="en-US" altLang="ja-JP" sz="1050" dirty="0" smtClean="0">
                <a:solidFill>
                  <a:schemeClr val="tx2"/>
                </a:solidFill>
                <a:latin typeface="+mn-ea"/>
              </a:rPr>
              <a:t>] </a:t>
            </a:r>
            <a:r>
              <a:rPr lang="en-US" altLang="ja-JP" sz="1050" dirty="0">
                <a:solidFill>
                  <a:schemeClr val="tx2"/>
                </a:solidFill>
                <a:latin typeface="+mn-ea"/>
              </a:rPr>
              <a:t>Manuel </a:t>
            </a:r>
            <a:r>
              <a:rPr lang="en-US" altLang="ja-JP" sz="1050" dirty="0" err="1">
                <a:solidFill>
                  <a:schemeClr val="tx2"/>
                </a:solidFill>
                <a:latin typeface="+mn-ea"/>
              </a:rPr>
              <a:t>Sojer</a:t>
            </a:r>
            <a:r>
              <a:rPr lang="en-US" altLang="ja-JP" sz="1050" dirty="0">
                <a:solidFill>
                  <a:schemeClr val="tx2"/>
                </a:solidFill>
                <a:latin typeface="+mn-ea"/>
              </a:rPr>
              <a:t> and Joachim Henkel. Code Reuse in Open Source Software Development</a:t>
            </a:r>
            <a:r>
              <a:rPr lang="ja-JP" altLang="en-US" sz="1050" dirty="0">
                <a:solidFill>
                  <a:schemeClr val="tx2"/>
                </a:solidFill>
                <a:latin typeface="+mn-ea"/>
              </a:rPr>
              <a:t> </a:t>
            </a:r>
            <a:r>
              <a:rPr lang="en-US" altLang="ja-JP" sz="1050" dirty="0">
                <a:solidFill>
                  <a:schemeClr val="tx2"/>
                </a:solidFill>
                <a:latin typeface="+mn-ea"/>
              </a:rPr>
              <a:t>Quantitative Evidence, Drivers, and Impediments. </a:t>
            </a:r>
            <a:endParaRPr lang="en-US" altLang="ja-JP" sz="1050" dirty="0" smtClean="0">
              <a:solidFill>
                <a:schemeClr val="tx2"/>
              </a:solidFill>
              <a:latin typeface="+mn-ea"/>
            </a:endParaRPr>
          </a:p>
          <a:p>
            <a:pPr fontAlgn="auto">
              <a:spcBef>
                <a:spcPts val="0"/>
              </a:spcBef>
              <a:spcAft>
                <a:spcPts val="0"/>
              </a:spcAft>
              <a:defRPr/>
            </a:pPr>
            <a:r>
              <a:rPr lang="en-US" altLang="ja-JP" sz="1050" dirty="0" smtClean="0">
                <a:solidFill>
                  <a:schemeClr val="tx2"/>
                </a:solidFill>
                <a:latin typeface="+mn-ea"/>
              </a:rPr>
              <a:t>Journal </a:t>
            </a:r>
            <a:r>
              <a:rPr lang="en-US" altLang="ja-JP" sz="1050" dirty="0">
                <a:solidFill>
                  <a:schemeClr val="tx2"/>
                </a:solidFill>
                <a:latin typeface="+mn-ea"/>
              </a:rPr>
              <a:t>of the Association</a:t>
            </a:r>
            <a:r>
              <a:rPr lang="ja-JP" altLang="en-US" sz="1050" dirty="0">
                <a:solidFill>
                  <a:schemeClr val="tx2"/>
                </a:solidFill>
                <a:latin typeface="+mn-ea"/>
              </a:rPr>
              <a:t> </a:t>
            </a:r>
            <a:r>
              <a:rPr lang="en-US" altLang="ja-JP" sz="1050" dirty="0">
                <a:solidFill>
                  <a:schemeClr val="tx2"/>
                </a:solidFill>
                <a:latin typeface="+mn-ea"/>
              </a:rPr>
              <a:t>for Information Systems, Vol. 11, No. 12, 2010</a:t>
            </a:r>
            <a:r>
              <a:rPr lang="en-US" altLang="ja-JP" sz="1050" dirty="0" smtClean="0">
                <a:solidFill>
                  <a:schemeClr val="tx2"/>
                </a:solidFill>
                <a:latin typeface="+mn-ea"/>
              </a:rPr>
              <a:t>.</a:t>
            </a:r>
            <a:endParaRPr lang="en-US" altLang="ja-JP" sz="1050" dirty="0">
              <a:solidFill>
                <a:schemeClr val="tx2"/>
              </a:solidFill>
              <a:latin typeface="+mn-ea"/>
            </a:endParaRPr>
          </a:p>
        </p:txBody>
      </p:sp>
    </p:spTree>
    <p:extLst>
      <p:ext uri="{BB962C8B-B14F-4D97-AF65-F5344CB8AC3E}">
        <p14:creationId xmlns:p14="http://schemas.microsoft.com/office/powerpoint/2010/main" val="16576830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Document"/>
          <p:cNvSpPr>
            <a:spLocks noEditPoints="1" noChangeArrowheads="1"/>
          </p:cNvSpPr>
          <p:nvPr/>
        </p:nvSpPr>
        <p:spPr bwMode="auto">
          <a:xfrm>
            <a:off x="1919063" y="2498141"/>
            <a:ext cx="1745054" cy="201097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4" name="Document"/>
          <p:cNvSpPr>
            <a:spLocks noEditPoints="1" noChangeArrowheads="1"/>
          </p:cNvSpPr>
          <p:nvPr/>
        </p:nvSpPr>
        <p:spPr bwMode="auto">
          <a:xfrm>
            <a:off x="4778336" y="2494957"/>
            <a:ext cx="1745054" cy="2014163"/>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 name="タイトル 1"/>
          <p:cNvSpPr>
            <a:spLocks noGrp="1"/>
          </p:cNvSpPr>
          <p:nvPr>
            <p:ph type="title"/>
          </p:nvPr>
        </p:nvSpPr>
        <p:spPr>
          <a:xfrm>
            <a:off x="179388" y="44624"/>
            <a:ext cx="8785225" cy="1080120"/>
          </a:xfrm>
        </p:spPr>
        <p:txBody>
          <a:bodyPr/>
          <a:lstStyle/>
          <a:p>
            <a:r>
              <a:rPr kumimoji="1" lang="ja-JP" altLang="en-US" sz="3800" dirty="0" smtClean="0"/>
              <a:t>コードクローン技術を用いた</a:t>
            </a:r>
            <a:r>
              <a:rPr kumimoji="1" lang="en-US" altLang="ja-JP" sz="3800" dirty="0" smtClean="0"/>
              <a:t/>
            </a:r>
            <a:br>
              <a:rPr kumimoji="1" lang="en-US" altLang="ja-JP" sz="3800" dirty="0" smtClean="0"/>
            </a:br>
            <a:r>
              <a:rPr kumimoji="1" lang="ja-JP" altLang="en-US" sz="3800" dirty="0" smtClean="0"/>
              <a:t>ソースコードの再利用分析</a:t>
            </a:r>
            <a:endParaRPr kumimoji="1" lang="ja-JP" altLang="en-US" sz="3800" dirty="0"/>
          </a:p>
        </p:txBody>
      </p:sp>
      <p:sp>
        <p:nvSpPr>
          <p:cNvPr id="3" name="コンテンツ プレースホルダー 2"/>
          <p:cNvSpPr>
            <a:spLocks noGrp="1"/>
          </p:cNvSpPr>
          <p:nvPr>
            <p:ph idx="1"/>
          </p:nvPr>
        </p:nvSpPr>
        <p:spPr>
          <a:xfrm>
            <a:off x="179388" y="1268413"/>
            <a:ext cx="8785225" cy="1008459"/>
          </a:xfrm>
        </p:spPr>
        <p:txBody>
          <a:bodyPr/>
          <a:lstStyle/>
          <a:p>
            <a:r>
              <a:rPr lang="ja-JP" altLang="en-US" sz="2400" dirty="0"/>
              <a:t>コードクローン：同一または類似したコード片を持つ</a:t>
            </a:r>
            <a:r>
              <a:rPr lang="ja-JP" altLang="en-US" sz="2400" dirty="0" smtClean="0"/>
              <a:t>もの</a:t>
            </a:r>
            <a:endParaRPr lang="en-US" altLang="ja-JP" sz="2400" baseline="30000" dirty="0"/>
          </a:p>
          <a:p>
            <a:r>
              <a:rPr lang="ja-JP" altLang="en-US" sz="2400" dirty="0" smtClean="0"/>
              <a:t>クローンセット：互いにコードクローンである</a:t>
            </a:r>
            <a:r>
              <a:rPr lang="ja-JP" altLang="en-US" sz="2400" dirty="0"/>
              <a:t>コード片の</a:t>
            </a:r>
            <a:r>
              <a:rPr lang="ja-JP" altLang="en-US" sz="2400" dirty="0" smtClean="0"/>
              <a:t>集合</a:t>
            </a:r>
            <a:endParaRPr lang="en-US" altLang="ja-JP" sz="2400" dirty="0"/>
          </a:p>
        </p:txBody>
      </p:sp>
      <p:grpSp>
        <p:nvGrpSpPr>
          <p:cNvPr id="19" name="グループ化 18"/>
          <p:cNvGrpSpPr/>
          <p:nvPr/>
        </p:nvGrpSpPr>
        <p:grpSpPr>
          <a:xfrm>
            <a:off x="1763688" y="2660291"/>
            <a:ext cx="6973465" cy="1720034"/>
            <a:chOff x="2138487" y="2781952"/>
            <a:chExt cx="6973465" cy="1720034"/>
          </a:xfrm>
        </p:grpSpPr>
        <p:sp>
          <p:nvSpPr>
            <p:cNvPr id="6" name="角丸四角形 5"/>
            <p:cNvSpPr/>
            <p:nvPr/>
          </p:nvSpPr>
          <p:spPr>
            <a:xfrm>
              <a:off x="2138487" y="2781952"/>
              <a:ext cx="4899633" cy="1560797"/>
            </a:xfrm>
            <a:prstGeom prst="roundRect">
              <a:avLst/>
            </a:prstGeom>
            <a:solidFill>
              <a:schemeClr val="lt1">
                <a:alpha val="0"/>
              </a:schemeClr>
            </a:solidFill>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Freeform 13"/>
            <p:cNvSpPr>
              <a:spLocks/>
            </p:cNvSpPr>
            <p:nvPr/>
          </p:nvSpPr>
          <p:spPr bwMode="auto">
            <a:xfrm>
              <a:off x="5283532" y="2859151"/>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cxnSp>
          <p:nvCxnSpPr>
            <p:cNvPr id="8" name="直線矢印コネクタ 7"/>
            <p:cNvCxnSpPr/>
            <p:nvPr/>
          </p:nvCxnSpPr>
          <p:spPr>
            <a:xfrm>
              <a:off x="3941905" y="3111179"/>
              <a:ext cx="1358320" cy="0"/>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9" name="直線矢印コネクタ 8"/>
            <p:cNvCxnSpPr/>
            <p:nvPr/>
          </p:nvCxnSpPr>
          <p:spPr>
            <a:xfrm flipV="1">
              <a:off x="3941905" y="3363207"/>
              <a:ext cx="1341627" cy="432688"/>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0" name="直線矢印コネクタ 9"/>
            <p:cNvCxnSpPr/>
            <p:nvPr/>
          </p:nvCxnSpPr>
          <p:spPr>
            <a:xfrm>
              <a:off x="3145278" y="3365218"/>
              <a:ext cx="0" cy="324791"/>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11" name="角丸四角形 10"/>
            <p:cNvSpPr/>
            <p:nvPr/>
          </p:nvSpPr>
          <p:spPr>
            <a:xfrm>
              <a:off x="7329334" y="3807965"/>
              <a:ext cx="1782618" cy="37526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コードクローン</a:t>
              </a:r>
              <a:endParaRPr kumimoji="1" lang="ja-JP" altLang="en-US" sz="2000" dirty="0"/>
            </a:p>
          </p:txBody>
        </p:sp>
        <p:sp>
          <p:nvSpPr>
            <p:cNvPr id="13" name="角丸四角形 12"/>
            <p:cNvSpPr/>
            <p:nvPr/>
          </p:nvSpPr>
          <p:spPr>
            <a:xfrm>
              <a:off x="3827376" y="4126725"/>
              <a:ext cx="1747631" cy="375261"/>
            </a:xfrm>
            <a:prstGeom prst="roundRect">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クローンセット</a:t>
              </a:r>
              <a:endParaRPr kumimoji="1" lang="ja-JP" altLang="en-US" sz="2000" dirty="0"/>
            </a:p>
          </p:txBody>
        </p:sp>
        <p:cxnSp>
          <p:nvCxnSpPr>
            <p:cNvPr id="14" name="直線矢印コネクタ 13"/>
            <p:cNvCxnSpPr>
              <a:stCxn id="11" idx="1"/>
            </p:cNvCxnSpPr>
            <p:nvPr/>
          </p:nvCxnSpPr>
          <p:spPr>
            <a:xfrm flipH="1" flipV="1">
              <a:off x="6455878" y="3164609"/>
              <a:ext cx="873456" cy="830987"/>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cxnSp>
          <p:nvCxnSpPr>
            <p:cNvPr id="16" name="直線矢印コネクタ 15"/>
            <p:cNvCxnSpPr>
              <a:stCxn id="11" idx="1"/>
            </p:cNvCxnSpPr>
            <p:nvPr/>
          </p:nvCxnSpPr>
          <p:spPr>
            <a:xfrm flipH="1" flipV="1">
              <a:off x="3941905" y="3926934"/>
              <a:ext cx="3387429" cy="68662"/>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sp>
          <p:nvSpPr>
            <p:cNvPr id="17" name="Freeform 13"/>
            <p:cNvSpPr>
              <a:spLocks/>
            </p:cNvSpPr>
            <p:nvPr/>
          </p:nvSpPr>
          <p:spPr bwMode="auto">
            <a:xfrm>
              <a:off x="2424259" y="2859151"/>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8" name="Freeform 13"/>
            <p:cNvSpPr>
              <a:spLocks/>
            </p:cNvSpPr>
            <p:nvPr/>
          </p:nvSpPr>
          <p:spPr bwMode="auto">
            <a:xfrm>
              <a:off x="2407566" y="3674906"/>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cxnSp>
          <p:nvCxnSpPr>
            <p:cNvPr id="15" name="直線矢印コネクタ 14"/>
            <p:cNvCxnSpPr>
              <a:stCxn id="11" idx="1"/>
            </p:cNvCxnSpPr>
            <p:nvPr/>
          </p:nvCxnSpPr>
          <p:spPr>
            <a:xfrm flipH="1" flipV="1">
              <a:off x="3431542" y="3195528"/>
              <a:ext cx="3897792" cy="800068"/>
            </a:xfrm>
            <a:prstGeom prst="straightConnector1">
              <a:avLst/>
            </a:prstGeom>
            <a:ln>
              <a:solidFill>
                <a:schemeClr val="tx1"/>
              </a:solidFill>
              <a:tailEnd type="arrow"/>
            </a:ln>
          </p:spPr>
          <p:style>
            <a:lnRef idx="1">
              <a:schemeClr val="accent4"/>
            </a:lnRef>
            <a:fillRef idx="0">
              <a:schemeClr val="accent4"/>
            </a:fillRef>
            <a:effectRef idx="0">
              <a:schemeClr val="accent4"/>
            </a:effectRef>
            <a:fontRef idx="minor">
              <a:schemeClr val="tx1"/>
            </a:fontRef>
          </p:style>
        </p:cxnSp>
      </p:grpSp>
      <p:sp>
        <p:nvSpPr>
          <p:cNvPr id="23" name="コンテンツ プレースホルダー 2"/>
          <p:cNvSpPr txBox="1">
            <a:spLocks/>
          </p:cNvSpPr>
          <p:nvPr/>
        </p:nvSpPr>
        <p:spPr bwMode="auto">
          <a:xfrm>
            <a:off x="195876" y="4653136"/>
            <a:ext cx="8785225" cy="13681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dirty="0"/>
              <a:t>コードクローン検出</a:t>
            </a:r>
            <a:r>
              <a:rPr lang="ja-JP" altLang="en-US" sz="2400" dirty="0" smtClean="0"/>
              <a:t>技術を用いた既存の再利用分析研究</a:t>
            </a:r>
            <a:endParaRPr lang="en-US" altLang="ja-JP" sz="2400" dirty="0" smtClean="0"/>
          </a:p>
          <a:p>
            <a:pPr lvl="1"/>
            <a:r>
              <a:rPr lang="ja-JP" altLang="en-US" sz="2000" dirty="0" smtClean="0"/>
              <a:t>開発者</a:t>
            </a:r>
            <a:r>
              <a:rPr lang="ja-JP" altLang="en-US" sz="2000" dirty="0"/>
              <a:t>ごとの再利用</a:t>
            </a:r>
            <a:r>
              <a:rPr lang="ja-JP" altLang="en-US" sz="2000" dirty="0" smtClean="0"/>
              <a:t>傾向の可視化</a:t>
            </a:r>
            <a:r>
              <a:rPr lang="en-US" altLang="ja-JP" sz="2000" baseline="30000" dirty="0" smtClean="0"/>
              <a:t>[4]</a:t>
            </a:r>
            <a:endParaRPr lang="en-US" altLang="ja-JP" sz="2000" dirty="0" smtClean="0"/>
          </a:p>
          <a:p>
            <a:pPr lvl="1"/>
            <a:r>
              <a:rPr lang="ja-JP" altLang="en-US" sz="2000" dirty="0" smtClean="0"/>
              <a:t>再利用の規模や性質を分析</a:t>
            </a:r>
            <a:r>
              <a:rPr lang="en-US" altLang="ja-JP" sz="2000" baseline="30000" dirty="0" smtClean="0"/>
              <a:t>[5]</a:t>
            </a:r>
            <a:endParaRPr lang="en-US" altLang="ja-JP" sz="2000" dirty="0"/>
          </a:p>
        </p:txBody>
      </p:sp>
      <p:sp>
        <p:nvSpPr>
          <p:cNvPr id="21" name="Rectangle 4"/>
          <p:cNvSpPr>
            <a:spLocks noChangeArrowheads="1"/>
          </p:cNvSpPr>
          <p:nvPr/>
        </p:nvSpPr>
        <p:spPr bwMode="auto">
          <a:xfrm>
            <a:off x="35495" y="5805264"/>
            <a:ext cx="8857109" cy="900246"/>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smtClean="0">
                <a:solidFill>
                  <a:schemeClr val="tx2"/>
                </a:solidFill>
                <a:latin typeface="+mn-ea"/>
              </a:rPr>
              <a:t>[4]</a:t>
            </a:r>
            <a:r>
              <a:rPr lang="en-US" altLang="ja-JP" sz="1050" dirty="0" err="1" smtClean="0">
                <a:solidFill>
                  <a:schemeClr val="tx2"/>
                </a:solidFill>
                <a:latin typeface="+mn-ea"/>
              </a:rPr>
              <a:t>Mihai</a:t>
            </a:r>
            <a:r>
              <a:rPr lang="en-US" altLang="ja-JP" sz="1050" dirty="0" smtClean="0">
                <a:solidFill>
                  <a:schemeClr val="tx2"/>
                </a:solidFill>
                <a:latin typeface="+mn-ea"/>
              </a:rPr>
              <a:t> </a:t>
            </a:r>
            <a:r>
              <a:rPr lang="en-US" altLang="ja-JP" sz="1050" dirty="0" err="1">
                <a:solidFill>
                  <a:schemeClr val="tx2"/>
                </a:solidFill>
                <a:latin typeface="+mn-ea"/>
              </a:rPr>
              <a:t>Balint</a:t>
            </a:r>
            <a:r>
              <a:rPr lang="en-US" altLang="ja-JP" sz="1050" dirty="0">
                <a:solidFill>
                  <a:schemeClr val="tx2"/>
                </a:solidFill>
                <a:latin typeface="+mn-ea"/>
              </a:rPr>
              <a:t>, Tudor </a:t>
            </a:r>
            <a:r>
              <a:rPr lang="en-US" altLang="ja-JP" sz="1050" dirty="0" err="1">
                <a:solidFill>
                  <a:schemeClr val="tx2"/>
                </a:solidFill>
                <a:latin typeface="+mn-ea"/>
              </a:rPr>
              <a:t>Girba</a:t>
            </a:r>
            <a:r>
              <a:rPr lang="en-US" altLang="ja-JP" sz="1050" dirty="0">
                <a:solidFill>
                  <a:schemeClr val="tx2"/>
                </a:solidFill>
                <a:latin typeface="+mn-ea"/>
              </a:rPr>
              <a:t>, and </a:t>
            </a:r>
            <a:r>
              <a:rPr lang="en-US" altLang="ja-JP" sz="1050" dirty="0" err="1">
                <a:solidFill>
                  <a:schemeClr val="tx2"/>
                </a:solidFill>
                <a:latin typeface="+mn-ea"/>
              </a:rPr>
              <a:t>Radu</a:t>
            </a:r>
            <a:r>
              <a:rPr lang="en-US" altLang="ja-JP" sz="1050" dirty="0">
                <a:solidFill>
                  <a:schemeClr val="tx2"/>
                </a:solidFill>
                <a:latin typeface="+mn-ea"/>
              </a:rPr>
              <a:t> </a:t>
            </a:r>
            <a:r>
              <a:rPr lang="en-US" altLang="ja-JP" sz="1050" dirty="0" err="1">
                <a:solidFill>
                  <a:schemeClr val="tx2"/>
                </a:solidFill>
                <a:latin typeface="+mn-ea"/>
              </a:rPr>
              <a:t>Marinescu</a:t>
            </a:r>
            <a:r>
              <a:rPr lang="en-US" altLang="ja-JP" sz="1050" dirty="0">
                <a:solidFill>
                  <a:schemeClr val="tx2"/>
                </a:solidFill>
                <a:latin typeface="+mn-ea"/>
              </a:rPr>
              <a:t>. How developers copy. In </a:t>
            </a:r>
            <a:r>
              <a:rPr lang="en-US" altLang="ja-JP" sz="1050" dirty="0" smtClean="0">
                <a:solidFill>
                  <a:schemeClr val="tx2"/>
                </a:solidFill>
                <a:latin typeface="+mn-ea"/>
              </a:rPr>
              <a:t>Proceedings </a:t>
            </a:r>
            <a:r>
              <a:rPr lang="en-US" altLang="ja-JP" sz="1050" dirty="0">
                <a:solidFill>
                  <a:schemeClr val="tx2"/>
                </a:solidFill>
                <a:latin typeface="+mn-ea"/>
              </a:rPr>
              <a:t>of International Conference on Program Comprehension 2006</a:t>
            </a:r>
            <a:r>
              <a:rPr lang="en-US" altLang="ja-JP" sz="1050" dirty="0" smtClean="0">
                <a:solidFill>
                  <a:schemeClr val="tx2"/>
                </a:solidFill>
                <a:latin typeface="+mn-ea"/>
              </a:rPr>
              <a:t>,</a:t>
            </a:r>
          </a:p>
          <a:p>
            <a:r>
              <a:rPr lang="en-US" altLang="ja-JP" sz="1050" dirty="0" smtClean="0">
                <a:solidFill>
                  <a:schemeClr val="tx2"/>
                </a:solidFill>
                <a:latin typeface="+mn-ea"/>
              </a:rPr>
              <a:t> </a:t>
            </a:r>
            <a:r>
              <a:rPr lang="en-US" altLang="ja-JP" sz="1050" dirty="0">
                <a:solidFill>
                  <a:schemeClr val="tx2"/>
                </a:solidFill>
                <a:latin typeface="+mn-ea"/>
              </a:rPr>
              <a:t>pp. </a:t>
            </a:r>
            <a:r>
              <a:rPr lang="en-US" altLang="ja-JP" sz="1050" dirty="0" smtClean="0">
                <a:solidFill>
                  <a:schemeClr val="tx2"/>
                </a:solidFill>
                <a:latin typeface="+mn-ea"/>
              </a:rPr>
              <a:t>56–65,2006.</a:t>
            </a:r>
          </a:p>
          <a:p>
            <a:r>
              <a:rPr lang="en-US" altLang="ja-JP" sz="1050" dirty="0" smtClean="0">
                <a:solidFill>
                  <a:schemeClr val="tx2"/>
                </a:solidFill>
                <a:latin typeface="+mn-ea"/>
              </a:rPr>
              <a:t>[5]Lars </a:t>
            </a:r>
            <a:r>
              <a:rPr lang="en-US" altLang="ja-JP" sz="1050" dirty="0">
                <a:solidFill>
                  <a:schemeClr val="tx2"/>
                </a:solidFill>
                <a:latin typeface="+mn-ea"/>
              </a:rPr>
              <a:t>Heinemann, Florian </a:t>
            </a:r>
            <a:r>
              <a:rPr lang="en-US" altLang="ja-JP" sz="1050" dirty="0" err="1">
                <a:solidFill>
                  <a:schemeClr val="tx2"/>
                </a:solidFill>
                <a:latin typeface="+mn-ea"/>
              </a:rPr>
              <a:t>Deissenboeck</a:t>
            </a:r>
            <a:r>
              <a:rPr lang="en-US" altLang="ja-JP" sz="1050" dirty="0">
                <a:solidFill>
                  <a:schemeClr val="tx2"/>
                </a:solidFill>
                <a:latin typeface="+mn-ea"/>
              </a:rPr>
              <a:t>, Mario </a:t>
            </a:r>
            <a:r>
              <a:rPr lang="en-US" altLang="ja-JP" sz="1050" dirty="0" err="1">
                <a:solidFill>
                  <a:schemeClr val="tx2"/>
                </a:solidFill>
                <a:latin typeface="+mn-ea"/>
              </a:rPr>
              <a:t>Gleirscher</a:t>
            </a:r>
            <a:r>
              <a:rPr lang="en-US" altLang="ja-JP" sz="1050" dirty="0">
                <a:solidFill>
                  <a:schemeClr val="tx2"/>
                </a:solidFill>
                <a:latin typeface="+mn-ea"/>
              </a:rPr>
              <a:t>, Benjamin Hummel, </a:t>
            </a:r>
            <a:r>
              <a:rPr lang="en-US" altLang="ja-JP" sz="1050" dirty="0" smtClean="0">
                <a:solidFill>
                  <a:schemeClr val="tx2"/>
                </a:solidFill>
                <a:latin typeface="+mn-ea"/>
              </a:rPr>
              <a:t>and</a:t>
            </a:r>
            <a:r>
              <a:rPr lang="ja-JP" altLang="en-US" sz="1050" dirty="0" smtClean="0">
                <a:solidFill>
                  <a:schemeClr val="tx2"/>
                </a:solidFill>
                <a:latin typeface="+mn-ea"/>
              </a:rPr>
              <a:t> </a:t>
            </a:r>
            <a:r>
              <a:rPr lang="en-US" altLang="ja-JP" sz="1050" dirty="0" smtClean="0">
                <a:solidFill>
                  <a:schemeClr val="tx2"/>
                </a:solidFill>
                <a:latin typeface="+mn-ea"/>
              </a:rPr>
              <a:t>Maximilian </a:t>
            </a:r>
            <a:r>
              <a:rPr lang="en-US" altLang="ja-JP" sz="1050" dirty="0" err="1">
                <a:solidFill>
                  <a:schemeClr val="tx2"/>
                </a:solidFill>
                <a:latin typeface="+mn-ea"/>
              </a:rPr>
              <a:t>Irlbeck</a:t>
            </a:r>
            <a:r>
              <a:rPr lang="en-US" altLang="ja-JP" sz="1050" dirty="0">
                <a:solidFill>
                  <a:schemeClr val="tx2"/>
                </a:solidFill>
                <a:latin typeface="+mn-ea"/>
              </a:rPr>
              <a:t>. On the Extent and Nature of Software Reuse in Open Source </a:t>
            </a:r>
            <a:r>
              <a:rPr lang="en-US" altLang="ja-JP" sz="1050" dirty="0" smtClean="0">
                <a:solidFill>
                  <a:schemeClr val="tx2"/>
                </a:solidFill>
                <a:latin typeface="+mn-ea"/>
              </a:rPr>
              <a:t>Java</a:t>
            </a:r>
            <a:r>
              <a:rPr lang="ja-JP" altLang="en-US" sz="1050" dirty="0" smtClean="0">
                <a:solidFill>
                  <a:schemeClr val="tx2"/>
                </a:solidFill>
                <a:latin typeface="+mn-ea"/>
              </a:rPr>
              <a:t> </a:t>
            </a:r>
            <a:r>
              <a:rPr lang="en-US" altLang="ja-JP" sz="1050" dirty="0" smtClean="0">
                <a:solidFill>
                  <a:schemeClr val="tx2"/>
                </a:solidFill>
                <a:latin typeface="+mn-ea"/>
              </a:rPr>
              <a:t>Projects</a:t>
            </a:r>
            <a:r>
              <a:rPr lang="en-US" altLang="ja-JP" sz="1050" dirty="0">
                <a:solidFill>
                  <a:schemeClr val="tx2"/>
                </a:solidFill>
                <a:latin typeface="+mn-ea"/>
              </a:rPr>
              <a:t>. In Proceedings of the 12th International Conference on Top </a:t>
            </a:r>
            <a:r>
              <a:rPr lang="en-US" altLang="ja-JP" sz="1050" dirty="0" smtClean="0">
                <a:solidFill>
                  <a:schemeClr val="tx2"/>
                </a:solidFill>
                <a:latin typeface="+mn-ea"/>
              </a:rPr>
              <a:t>Productivity</a:t>
            </a:r>
            <a:r>
              <a:rPr lang="ja-JP" altLang="en-US" sz="1050" dirty="0">
                <a:solidFill>
                  <a:schemeClr val="tx2"/>
                </a:solidFill>
                <a:latin typeface="+mn-ea"/>
              </a:rPr>
              <a:t> </a:t>
            </a:r>
            <a:r>
              <a:rPr lang="en-US" altLang="ja-JP" sz="1050" dirty="0" smtClean="0">
                <a:solidFill>
                  <a:schemeClr val="tx2"/>
                </a:solidFill>
                <a:latin typeface="+mn-ea"/>
              </a:rPr>
              <a:t>Through </a:t>
            </a:r>
            <a:r>
              <a:rPr lang="en-US" altLang="ja-JP" sz="1050" dirty="0">
                <a:solidFill>
                  <a:schemeClr val="tx2"/>
                </a:solidFill>
                <a:latin typeface="+mn-ea"/>
              </a:rPr>
              <a:t>Software Reuse, ICSR’11, pp. 207–222, Berlin, Heidelberg, 2011. </a:t>
            </a:r>
            <a:endParaRPr lang="en-US" altLang="ja-JP" sz="1050" dirty="0" smtClean="0">
              <a:solidFill>
                <a:schemeClr val="tx2"/>
              </a:solidFill>
              <a:latin typeface="+mn-ea"/>
            </a:endParaRPr>
          </a:p>
        </p:txBody>
      </p:sp>
      <p:sp>
        <p:nvSpPr>
          <p:cNvPr id="25" name="下カーブ矢印 24"/>
          <p:cNvSpPr/>
          <p:nvPr/>
        </p:nvSpPr>
        <p:spPr bwMode="auto">
          <a:xfrm>
            <a:off x="3221919" y="2178852"/>
            <a:ext cx="2317697" cy="638578"/>
          </a:xfrm>
          <a:prstGeom prst="curved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 name="テキスト ボックス 25"/>
          <p:cNvSpPr txBox="1"/>
          <p:nvPr/>
        </p:nvSpPr>
        <p:spPr>
          <a:xfrm>
            <a:off x="3931894" y="2132856"/>
            <a:ext cx="788999" cy="369331"/>
          </a:xfrm>
          <a:prstGeom prst="rect">
            <a:avLst/>
          </a:prstGeom>
          <a:noFill/>
        </p:spPr>
        <p:txBody>
          <a:bodyPr wrap="none" rtlCol="0">
            <a:spAutoFit/>
          </a:bodyPr>
          <a:lstStyle/>
          <a:p>
            <a:r>
              <a:rPr kumimoji="1" lang="ja-JP" altLang="en-US" sz="1800" dirty="0" smtClean="0"/>
              <a:t>コピー</a:t>
            </a:r>
            <a:endParaRPr kumimoji="1" lang="ja-JP" altLang="en-US" sz="1800" dirty="0"/>
          </a:p>
        </p:txBody>
      </p:sp>
      <p:sp>
        <p:nvSpPr>
          <p:cNvPr id="27" name="右カーブ矢印 26"/>
          <p:cNvSpPr/>
          <p:nvPr/>
        </p:nvSpPr>
        <p:spPr bwMode="auto">
          <a:xfrm>
            <a:off x="1593355" y="2960767"/>
            <a:ext cx="553514" cy="913167"/>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8" name="テキスト ボックス 27"/>
          <p:cNvSpPr txBox="1"/>
          <p:nvPr/>
        </p:nvSpPr>
        <p:spPr>
          <a:xfrm>
            <a:off x="827584" y="3221286"/>
            <a:ext cx="788999" cy="369332"/>
          </a:xfrm>
          <a:prstGeom prst="rect">
            <a:avLst/>
          </a:prstGeom>
          <a:noFill/>
        </p:spPr>
        <p:txBody>
          <a:bodyPr wrap="none" rtlCol="0">
            <a:spAutoFit/>
          </a:bodyPr>
          <a:lstStyle/>
          <a:p>
            <a:r>
              <a:rPr kumimoji="1" lang="ja-JP" altLang="en-US" sz="1800" dirty="0" smtClean="0"/>
              <a:t>コピー</a:t>
            </a:r>
            <a:endParaRPr kumimoji="1" lang="ja-JP" altLang="en-US" sz="1800" dirty="0"/>
          </a:p>
        </p:txBody>
      </p:sp>
    </p:spTree>
    <p:extLst>
      <p:ext uri="{BB962C8B-B14F-4D97-AF65-F5344CB8AC3E}">
        <p14:creationId xmlns:p14="http://schemas.microsoft.com/office/powerpoint/2010/main" val="3314029755"/>
      </p:ext>
    </p:extLst>
  </p:cSld>
  <p:clrMapOvr>
    <a:masterClrMapping/>
  </p:clrMapOvr>
  <mc:AlternateContent xmlns:mc="http://schemas.openxmlformats.org/markup-compatibility/2006" xmlns:p14="http://schemas.microsoft.com/office/powerpoint/2010/main">
    <mc:Choice Requires="p14">
      <p:transition spd="slow" p14:dur="2000" advTm="34874"/>
    </mc:Choice>
    <mc:Fallback xmlns="">
      <p:transition spd="slow" advTm="34874"/>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9388" y="1196752"/>
            <a:ext cx="8857108" cy="1250838"/>
          </a:xfrm>
        </p:spPr>
        <p:txBody>
          <a:bodyPr/>
          <a:lstStyle/>
          <a:p>
            <a:r>
              <a:rPr kumimoji="1" lang="ja-JP" altLang="en-US" sz="2800" dirty="0" smtClean="0"/>
              <a:t>複数のプロジェクトに対する分析を行うにはプロジェクト間での再利用を分析する必要がある</a:t>
            </a:r>
            <a:endParaRPr lang="en-US" altLang="ja-JP" sz="2800" dirty="0"/>
          </a:p>
        </p:txBody>
      </p:sp>
      <p:sp>
        <p:nvSpPr>
          <p:cNvPr id="2" name="タイトル 1"/>
          <p:cNvSpPr>
            <a:spLocks noGrp="1"/>
          </p:cNvSpPr>
          <p:nvPr>
            <p:ph type="title"/>
          </p:nvPr>
        </p:nvSpPr>
        <p:spPr/>
        <p:txBody>
          <a:bodyPr/>
          <a:lstStyle/>
          <a:p>
            <a:r>
              <a:rPr kumimoji="1" lang="ja-JP" altLang="en-US" sz="3800" dirty="0" smtClean="0"/>
              <a:t>再利用分析における課題</a:t>
            </a:r>
            <a:r>
              <a:rPr kumimoji="1" lang="en-US" altLang="ja-JP" sz="3800" dirty="0" smtClean="0"/>
              <a:t>(1/2)</a:t>
            </a:r>
            <a:endParaRPr kumimoji="1" lang="ja-JP" altLang="en-US" sz="3800" dirty="0"/>
          </a:p>
        </p:txBody>
      </p:sp>
      <p:grpSp>
        <p:nvGrpSpPr>
          <p:cNvPr id="16" name="グループ化 15"/>
          <p:cNvGrpSpPr/>
          <p:nvPr/>
        </p:nvGrpSpPr>
        <p:grpSpPr>
          <a:xfrm>
            <a:off x="5724123" y="3155275"/>
            <a:ext cx="1996907" cy="2065131"/>
            <a:chOff x="5652121" y="2420888"/>
            <a:chExt cx="1944216" cy="1863747"/>
          </a:xfrm>
        </p:grpSpPr>
        <p:grpSp>
          <p:nvGrpSpPr>
            <p:cNvPr id="23" name="グループ化 22"/>
            <p:cNvGrpSpPr/>
            <p:nvPr/>
          </p:nvGrpSpPr>
          <p:grpSpPr>
            <a:xfrm>
              <a:off x="5652121" y="2420888"/>
              <a:ext cx="1944216" cy="1863747"/>
              <a:chOff x="2915818" y="2348880"/>
              <a:chExt cx="1800200" cy="1584176"/>
            </a:xfrm>
          </p:grpSpPr>
          <p:sp>
            <p:nvSpPr>
              <p:cNvPr id="24" name="円柱 23"/>
              <p:cNvSpPr/>
              <p:nvPr/>
            </p:nvSpPr>
            <p:spPr bwMode="auto">
              <a:xfrm>
                <a:off x="2915818" y="2348880"/>
                <a:ext cx="1800200" cy="1584176"/>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テキスト ボックス 24"/>
              <p:cNvSpPr txBox="1"/>
              <p:nvPr/>
            </p:nvSpPr>
            <p:spPr>
              <a:xfrm>
                <a:off x="3069186" y="2404695"/>
                <a:ext cx="1493464" cy="340092"/>
              </a:xfrm>
              <a:prstGeom prst="rect">
                <a:avLst/>
              </a:prstGeom>
              <a:noFill/>
            </p:spPr>
            <p:txBody>
              <a:bodyPr wrap="none" rtlCol="0">
                <a:spAutoFit/>
              </a:bodyPr>
              <a:lstStyle/>
              <a:p>
                <a:pPr algn="ctr"/>
                <a:r>
                  <a:rPr kumimoji="1" lang="ja-JP" altLang="en-US" sz="2000" dirty="0" smtClean="0"/>
                  <a:t>プロジェクト</a:t>
                </a:r>
                <a:r>
                  <a:rPr kumimoji="1" lang="en-US" altLang="ja-JP" sz="2000" dirty="0" smtClean="0"/>
                  <a:t>B</a:t>
                </a:r>
                <a:endParaRPr kumimoji="1" lang="ja-JP" altLang="en-US" sz="2000" dirty="0"/>
              </a:p>
            </p:txBody>
          </p:sp>
        </p:grpSp>
        <p:sp>
          <p:nvSpPr>
            <p:cNvPr id="22" name="Document"/>
            <p:cNvSpPr>
              <a:spLocks noEditPoints="1" noChangeArrowheads="1"/>
            </p:cNvSpPr>
            <p:nvPr/>
          </p:nvSpPr>
          <p:spPr bwMode="auto">
            <a:xfrm>
              <a:off x="6140814" y="2913102"/>
              <a:ext cx="983580" cy="1183263"/>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grpSp>
      <p:grpSp>
        <p:nvGrpSpPr>
          <p:cNvPr id="11" name="グループ化 10"/>
          <p:cNvGrpSpPr/>
          <p:nvPr/>
        </p:nvGrpSpPr>
        <p:grpSpPr>
          <a:xfrm>
            <a:off x="1600025" y="3092570"/>
            <a:ext cx="3081723" cy="2136630"/>
            <a:chOff x="2915817" y="2348880"/>
            <a:chExt cx="1800200" cy="1584176"/>
          </a:xfrm>
        </p:grpSpPr>
        <p:sp>
          <p:nvSpPr>
            <p:cNvPr id="9" name="円柱 8"/>
            <p:cNvSpPr/>
            <p:nvPr/>
          </p:nvSpPr>
          <p:spPr bwMode="auto">
            <a:xfrm>
              <a:off x="2915817" y="2348880"/>
              <a:ext cx="1800200" cy="1584176"/>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テキスト ボックス 9"/>
            <p:cNvSpPr txBox="1"/>
            <p:nvPr/>
          </p:nvSpPr>
          <p:spPr>
            <a:xfrm>
              <a:off x="3069185" y="2384548"/>
              <a:ext cx="1493464" cy="340093"/>
            </a:xfrm>
            <a:prstGeom prst="rect">
              <a:avLst/>
            </a:prstGeom>
            <a:noFill/>
          </p:spPr>
          <p:txBody>
            <a:bodyPr wrap="none" rtlCol="0">
              <a:spAutoFit/>
            </a:bodyPr>
            <a:lstStyle/>
            <a:p>
              <a:pPr algn="ctr"/>
              <a:r>
                <a:rPr kumimoji="1" lang="ja-JP" altLang="en-US" sz="2000" dirty="0" smtClean="0"/>
                <a:t>プロジェクト</a:t>
              </a:r>
              <a:r>
                <a:rPr kumimoji="1" lang="en-US" altLang="ja-JP" sz="2000" dirty="0" smtClean="0"/>
                <a:t>A</a:t>
              </a:r>
              <a:endParaRPr kumimoji="1" lang="ja-JP" altLang="en-US" sz="2000" dirty="0"/>
            </a:p>
          </p:txBody>
        </p:sp>
      </p:grpSp>
      <p:sp>
        <p:nvSpPr>
          <p:cNvPr id="21" name="Document"/>
          <p:cNvSpPr>
            <a:spLocks noEditPoints="1" noChangeArrowheads="1"/>
          </p:cNvSpPr>
          <p:nvPr/>
        </p:nvSpPr>
        <p:spPr bwMode="auto">
          <a:xfrm>
            <a:off x="1899937" y="3700675"/>
            <a:ext cx="1010236" cy="131111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26" name="Freeform 13"/>
          <p:cNvSpPr>
            <a:spLocks/>
          </p:cNvSpPr>
          <p:nvPr/>
        </p:nvSpPr>
        <p:spPr bwMode="auto">
          <a:xfrm>
            <a:off x="1997560" y="3911418"/>
            <a:ext cx="814990" cy="3096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7" name="Freeform 13"/>
          <p:cNvSpPr>
            <a:spLocks/>
          </p:cNvSpPr>
          <p:nvPr/>
        </p:nvSpPr>
        <p:spPr bwMode="auto">
          <a:xfrm>
            <a:off x="1975011" y="4347366"/>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5" name="右カーブ矢印 34"/>
          <p:cNvSpPr/>
          <p:nvPr/>
        </p:nvSpPr>
        <p:spPr bwMode="auto">
          <a:xfrm>
            <a:off x="1421180" y="3969431"/>
            <a:ext cx="553832" cy="683705"/>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8" name="Document"/>
          <p:cNvSpPr>
            <a:spLocks noEditPoints="1" noChangeArrowheads="1"/>
          </p:cNvSpPr>
          <p:nvPr/>
        </p:nvSpPr>
        <p:spPr bwMode="auto">
          <a:xfrm>
            <a:off x="3407410" y="3700675"/>
            <a:ext cx="1010236" cy="131111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39" name="Freeform 13"/>
          <p:cNvSpPr>
            <a:spLocks/>
          </p:cNvSpPr>
          <p:nvPr/>
        </p:nvSpPr>
        <p:spPr bwMode="auto">
          <a:xfrm>
            <a:off x="3493758" y="3896886"/>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40" name="テキスト ボックス 39"/>
          <p:cNvSpPr txBox="1"/>
          <p:nvPr/>
        </p:nvSpPr>
        <p:spPr>
          <a:xfrm>
            <a:off x="611560" y="3964994"/>
            <a:ext cx="881179" cy="400110"/>
          </a:xfrm>
          <a:prstGeom prst="rect">
            <a:avLst/>
          </a:prstGeom>
          <a:noFill/>
        </p:spPr>
        <p:txBody>
          <a:bodyPr wrap="square" rtlCol="0">
            <a:spAutoFit/>
          </a:bodyPr>
          <a:lstStyle/>
          <a:p>
            <a:pPr algn="ctr"/>
            <a:r>
              <a:rPr kumimoji="1" lang="ja-JP" altLang="en-US" sz="2000" dirty="0" smtClean="0"/>
              <a:t>コピー</a:t>
            </a:r>
            <a:endParaRPr kumimoji="1" lang="ja-JP" altLang="en-US" sz="2000" dirty="0"/>
          </a:p>
        </p:txBody>
      </p:sp>
      <p:sp>
        <p:nvSpPr>
          <p:cNvPr id="42" name="テキスト ボックス 41"/>
          <p:cNvSpPr txBox="1"/>
          <p:nvPr/>
        </p:nvSpPr>
        <p:spPr>
          <a:xfrm>
            <a:off x="2729513" y="4037002"/>
            <a:ext cx="881179" cy="400110"/>
          </a:xfrm>
          <a:prstGeom prst="rect">
            <a:avLst/>
          </a:prstGeom>
          <a:noFill/>
        </p:spPr>
        <p:txBody>
          <a:bodyPr wrap="square" rtlCol="0">
            <a:spAutoFit/>
          </a:bodyPr>
          <a:lstStyle/>
          <a:p>
            <a:pPr algn="ctr"/>
            <a:r>
              <a:rPr kumimoji="1" lang="ja-JP" altLang="en-US" sz="2000" dirty="0" smtClean="0"/>
              <a:t>コピー</a:t>
            </a:r>
            <a:endParaRPr kumimoji="1" lang="ja-JP" altLang="en-US" sz="2000" dirty="0"/>
          </a:p>
        </p:txBody>
      </p:sp>
      <p:sp>
        <p:nvSpPr>
          <p:cNvPr id="43" name="右矢印 42"/>
          <p:cNvSpPr/>
          <p:nvPr/>
        </p:nvSpPr>
        <p:spPr bwMode="auto">
          <a:xfrm>
            <a:off x="2833047" y="3915318"/>
            <a:ext cx="660712" cy="249731"/>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4" name="テキスト ボックス 43"/>
          <p:cNvSpPr txBox="1"/>
          <p:nvPr/>
        </p:nvSpPr>
        <p:spPr>
          <a:xfrm>
            <a:off x="4842950" y="3402097"/>
            <a:ext cx="881179" cy="400110"/>
          </a:xfrm>
          <a:prstGeom prst="rect">
            <a:avLst/>
          </a:prstGeom>
          <a:noFill/>
        </p:spPr>
        <p:txBody>
          <a:bodyPr wrap="square" rtlCol="0">
            <a:spAutoFit/>
          </a:bodyPr>
          <a:lstStyle/>
          <a:p>
            <a:pPr algn="ctr"/>
            <a:r>
              <a:rPr kumimoji="1" lang="ja-JP" altLang="en-US" sz="2000" dirty="0" smtClean="0"/>
              <a:t>コピー</a:t>
            </a:r>
            <a:endParaRPr kumimoji="1" lang="ja-JP" altLang="en-US" sz="2000" dirty="0"/>
          </a:p>
        </p:txBody>
      </p:sp>
      <p:sp>
        <p:nvSpPr>
          <p:cNvPr id="27" name="Freeform 13"/>
          <p:cNvSpPr>
            <a:spLocks/>
          </p:cNvSpPr>
          <p:nvPr/>
        </p:nvSpPr>
        <p:spPr bwMode="auto">
          <a:xfrm>
            <a:off x="6303809" y="3915318"/>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4" name="下カーブ矢印 33"/>
          <p:cNvSpPr/>
          <p:nvPr/>
        </p:nvSpPr>
        <p:spPr bwMode="auto">
          <a:xfrm>
            <a:off x="3779912" y="3413659"/>
            <a:ext cx="3024337" cy="488952"/>
          </a:xfrm>
          <a:prstGeom prst="curvedDownArrow">
            <a:avLst>
              <a:gd name="adj1" fmla="val 35478"/>
              <a:gd name="adj2" fmla="val 72174"/>
              <a:gd name="adj3" fmla="val 22234"/>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ustDataLst>
      <p:tags r:id="rId1"/>
    </p:custDataLst>
    <p:extLst>
      <p:ext uri="{BB962C8B-B14F-4D97-AF65-F5344CB8AC3E}">
        <p14:creationId xmlns:p14="http://schemas.microsoft.com/office/powerpoint/2010/main" val="961213836"/>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5" grpId="0" animBg="1"/>
      <p:bldP spid="39" grpId="0" animBg="1"/>
      <p:bldP spid="40" grpId="0"/>
      <p:bldP spid="42" grpId="0"/>
      <p:bldP spid="43" grpId="0" animBg="1"/>
      <p:bldP spid="44" grpId="0"/>
      <p:bldP spid="27" grpId="0" animBg="1"/>
      <p:bldP spid="3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再利用分析における課題</a:t>
            </a:r>
            <a:r>
              <a:rPr kumimoji="1" lang="en-US" altLang="ja-JP" sz="3800" dirty="0" smtClean="0"/>
              <a:t>(2/2)</a:t>
            </a:r>
            <a:endParaRPr kumimoji="1" lang="ja-JP" altLang="en-US" sz="3800" dirty="0"/>
          </a:p>
        </p:txBody>
      </p:sp>
      <p:grpSp>
        <p:nvGrpSpPr>
          <p:cNvPr id="48" name="グループ化 47"/>
          <p:cNvGrpSpPr/>
          <p:nvPr/>
        </p:nvGrpSpPr>
        <p:grpSpPr>
          <a:xfrm>
            <a:off x="2863143" y="2730647"/>
            <a:ext cx="804870" cy="884430"/>
            <a:chOff x="1487967" y="3042367"/>
            <a:chExt cx="983580" cy="1143668"/>
          </a:xfrm>
        </p:grpSpPr>
        <p:sp>
          <p:nvSpPr>
            <p:cNvPr id="50" name="Document"/>
            <p:cNvSpPr>
              <a:spLocks noEditPoints="1" noChangeArrowheads="1"/>
            </p:cNvSpPr>
            <p:nvPr/>
          </p:nvSpPr>
          <p:spPr bwMode="auto">
            <a:xfrm>
              <a:off x="1487967" y="3042367"/>
              <a:ext cx="983580" cy="114366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51" name="Freeform 13"/>
            <p:cNvSpPr>
              <a:spLocks/>
            </p:cNvSpPr>
            <p:nvPr/>
          </p:nvSpPr>
          <p:spPr bwMode="auto">
            <a:xfrm>
              <a:off x="1583015" y="3174590"/>
              <a:ext cx="793485" cy="35634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grpSp>
      <p:sp>
        <p:nvSpPr>
          <p:cNvPr id="59" name="Document"/>
          <p:cNvSpPr>
            <a:spLocks noEditPoints="1" noChangeArrowheads="1"/>
          </p:cNvSpPr>
          <p:nvPr/>
        </p:nvSpPr>
        <p:spPr bwMode="auto">
          <a:xfrm>
            <a:off x="5387818" y="2700900"/>
            <a:ext cx="804870" cy="88443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pic>
        <p:nvPicPr>
          <p:cNvPr id="61"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2162470" y="2589661"/>
            <a:ext cx="665495" cy="1106909"/>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6303521" y="2589660"/>
            <a:ext cx="665495" cy="1106909"/>
          </a:xfrm>
          <a:prstGeom prst="rect">
            <a:avLst/>
          </a:prstGeom>
          <a:noFill/>
          <a:extLst>
            <a:ext uri="{909E8E84-426E-40DD-AFC4-6F175D3DCCD1}">
              <a14:hiddenFill xmlns:a14="http://schemas.microsoft.com/office/drawing/2010/main">
                <a:solidFill>
                  <a:srgbClr val="FFFFFF"/>
                </a:solidFill>
              </a14:hiddenFill>
            </a:ext>
          </a:extLst>
        </p:spPr>
      </p:pic>
      <p:cxnSp>
        <p:nvCxnSpPr>
          <p:cNvPr id="63" name="直線矢印コネクタ 62"/>
          <p:cNvCxnSpPr/>
          <p:nvPr/>
        </p:nvCxnSpPr>
        <p:spPr>
          <a:xfrm>
            <a:off x="3590235" y="2928641"/>
            <a:ext cx="1899311" cy="0"/>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6" name="テキスト ボックス 65"/>
          <p:cNvSpPr txBox="1"/>
          <p:nvPr/>
        </p:nvSpPr>
        <p:spPr>
          <a:xfrm>
            <a:off x="3638513" y="3130959"/>
            <a:ext cx="1797583" cy="400110"/>
          </a:xfrm>
          <a:prstGeom prst="rect">
            <a:avLst/>
          </a:prstGeom>
          <a:noFill/>
        </p:spPr>
        <p:txBody>
          <a:bodyPr wrap="square" rtlCol="0">
            <a:spAutoFit/>
          </a:bodyPr>
          <a:lstStyle/>
          <a:p>
            <a:pPr algn="ctr"/>
            <a:r>
              <a:rPr kumimoji="1" lang="ja-JP" altLang="en-US" sz="2000" dirty="0" smtClean="0"/>
              <a:t>コードクローン</a:t>
            </a:r>
            <a:endParaRPr kumimoji="1" lang="ja-JP" altLang="en-US" sz="2000" dirty="0"/>
          </a:p>
        </p:txBody>
      </p:sp>
      <p:sp>
        <p:nvSpPr>
          <p:cNvPr id="67" name="四角形吹き出し 66"/>
          <p:cNvSpPr/>
          <p:nvPr/>
        </p:nvSpPr>
        <p:spPr bwMode="auto">
          <a:xfrm>
            <a:off x="283949" y="2666711"/>
            <a:ext cx="1728192" cy="824026"/>
          </a:xfrm>
          <a:prstGeom prst="wedgeRectCallout">
            <a:avLst>
              <a:gd name="adj1" fmla="val 66881"/>
              <a:gd name="adj2" fmla="val 4338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コードクローン作成者</a:t>
            </a:r>
          </a:p>
        </p:txBody>
      </p:sp>
      <p:sp>
        <p:nvSpPr>
          <p:cNvPr id="68" name="四角形吹き出し 67"/>
          <p:cNvSpPr/>
          <p:nvPr/>
        </p:nvSpPr>
        <p:spPr bwMode="auto">
          <a:xfrm>
            <a:off x="7200800" y="2731102"/>
            <a:ext cx="1728192" cy="824026"/>
          </a:xfrm>
          <a:prstGeom prst="wedgeRectCallout">
            <a:avLst>
              <a:gd name="adj1" fmla="val -73054"/>
              <a:gd name="adj2" fmla="val 3754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コードクローン利用者</a:t>
            </a:r>
          </a:p>
        </p:txBody>
      </p:sp>
      <p:sp>
        <p:nvSpPr>
          <p:cNvPr id="70" name="テキスト ボックス 69"/>
          <p:cNvSpPr txBox="1"/>
          <p:nvPr/>
        </p:nvSpPr>
        <p:spPr>
          <a:xfrm>
            <a:off x="4159876" y="2462812"/>
            <a:ext cx="830219" cy="370089"/>
          </a:xfrm>
          <a:prstGeom prst="rect">
            <a:avLst/>
          </a:prstGeom>
          <a:noFill/>
        </p:spPr>
        <p:txBody>
          <a:bodyPr wrap="none" rtlCol="0">
            <a:spAutoFit/>
          </a:bodyPr>
          <a:lstStyle/>
          <a:p>
            <a:r>
              <a:rPr kumimoji="1" lang="ja-JP" altLang="en-US" sz="2000" dirty="0" smtClean="0"/>
              <a:t>コピー</a:t>
            </a:r>
            <a:endParaRPr kumimoji="1" lang="ja-JP" altLang="en-US" sz="2000" dirty="0"/>
          </a:p>
        </p:txBody>
      </p:sp>
      <p:sp>
        <p:nvSpPr>
          <p:cNvPr id="4" name="テキスト ボックス 3"/>
          <p:cNvSpPr txBox="1"/>
          <p:nvPr/>
        </p:nvSpPr>
        <p:spPr>
          <a:xfrm>
            <a:off x="2291475" y="3523198"/>
            <a:ext cx="407484" cy="461665"/>
          </a:xfrm>
          <a:prstGeom prst="rect">
            <a:avLst/>
          </a:prstGeom>
          <a:noFill/>
        </p:spPr>
        <p:txBody>
          <a:bodyPr wrap="none" rtlCol="0">
            <a:spAutoFit/>
          </a:bodyPr>
          <a:lstStyle/>
          <a:p>
            <a:r>
              <a:rPr kumimoji="1" lang="en-US" altLang="ja-JP" dirty="0" smtClean="0"/>
              <a:t>A</a:t>
            </a:r>
            <a:endParaRPr kumimoji="1" lang="ja-JP" altLang="en-US" dirty="0"/>
          </a:p>
        </p:txBody>
      </p:sp>
      <p:sp>
        <p:nvSpPr>
          <p:cNvPr id="33" name="テキスト ボックス 32"/>
          <p:cNvSpPr txBox="1"/>
          <p:nvPr/>
        </p:nvSpPr>
        <p:spPr>
          <a:xfrm>
            <a:off x="6448438" y="3523198"/>
            <a:ext cx="389850" cy="461665"/>
          </a:xfrm>
          <a:prstGeom prst="rect">
            <a:avLst/>
          </a:prstGeom>
          <a:noFill/>
        </p:spPr>
        <p:txBody>
          <a:bodyPr wrap="none" rtlCol="0">
            <a:spAutoFit/>
          </a:bodyPr>
          <a:lstStyle/>
          <a:p>
            <a:r>
              <a:rPr kumimoji="1" lang="en-US" altLang="ja-JP" dirty="0"/>
              <a:t>B</a:t>
            </a:r>
            <a:endParaRPr kumimoji="1" lang="ja-JP" altLang="en-US" dirty="0"/>
          </a:p>
        </p:txBody>
      </p:sp>
      <p:sp>
        <p:nvSpPr>
          <p:cNvPr id="36" name="Document"/>
          <p:cNvSpPr>
            <a:spLocks noEditPoints="1" noChangeArrowheads="1"/>
          </p:cNvSpPr>
          <p:nvPr/>
        </p:nvSpPr>
        <p:spPr bwMode="auto">
          <a:xfrm>
            <a:off x="4172551" y="4134417"/>
            <a:ext cx="804870" cy="88443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p>
        </p:txBody>
      </p:sp>
      <p:sp>
        <p:nvSpPr>
          <p:cNvPr id="40" name="テキスト ボックス 39"/>
          <p:cNvSpPr txBox="1"/>
          <p:nvPr/>
        </p:nvSpPr>
        <p:spPr>
          <a:xfrm>
            <a:off x="5074437" y="4360726"/>
            <a:ext cx="830219" cy="370089"/>
          </a:xfrm>
          <a:prstGeom prst="rect">
            <a:avLst/>
          </a:prstGeom>
          <a:noFill/>
        </p:spPr>
        <p:txBody>
          <a:bodyPr wrap="none" rtlCol="0">
            <a:spAutoFit/>
          </a:bodyPr>
          <a:lstStyle/>
          <a:p>
            <a:r>
              <a:rPr kumimoji="1" lang="ja-JP" altLang="en-US" sz="2000" dirty="0" smtClean="0"/>
              <a:t>コピー</a:t>
            </a:r>
            <a:endParaRPr kumimoji="1" lang="ja-JP" altLang="en-US" sz="2000" dirty="0"/>
          </a:p>
        </p:txBody>
      </p:sp>
      <p:sp>
        <p:nvSpPr>
          <p:cNvPr id="7" name="曲折矢印 6"/>
          <p:cNvSpPr/>
          <p:nvPr/>
        </p:nvSpPr>
        <p:spPr bwMode="auto">
          <a:xfrm rot="10800000">
            <a:off x="4899639" y="3125764"/>
            <a:ext cx="937517" cy="1317017"/>
          </a:xfrm>
          <a:prstGeom prst="bentArrow">
            <a:avLst>
              <a:gd name="adj1" fmla="val 7178"/>
              <a:gd name="adj2" fmla="val 10662"/>
              <a:gd name="adj3" fmla="val 15737"/>
              <a:gd name="adj4" fmla="val 43750"/>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2" name="直線矢印コネクタ 41"/>
          <p:cNvCxnSpPr/>
          <p:nvPr/>
        </p:nvCxnSpPr>
        <p:spPr>
          <a:xfrm flipH="1" flipV="1">
            <a:off x="3312368" y="3108470"/>
            <a:ext cx="1188194" cy="1144906"/>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46" name="直線矢印コネクタ 45"/>
          <p:cNvCxnSpPr/>
          <p:nvPr/>
        </p:nvCxnSpPr>
        <p:spPr>
          <a:xfrm flipV="1">
            <a:off x="4626261" y="3057199"/>
            <a:ext cx="863285" cy="1196176"/>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52"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3456384" y="4195334"/>
            <a:ext cx="665495" cy="995669"/>
          </a:xfrm>
          <a:prstGeom prst="rect">
            <a:avLst/>
          </a:prstGeom>
          <a:noFill/>
          <a:extLst>
            <a:ext uri="{909E8E84-426E-40DD-AFC4-6F175D3DCCD1}">
              <a14:hiddenFill xmlns:a14="http://schemas.microsoft.com/office/drawing/2010/main">
                <a:solidFill>
                  <a:srgbClr val="FFFFFF"/>
                </a:solidFill>
              </a14:hiddenFill>
            </a:ext>
          </a:extLst>
        </p:spPr>
      </p:pic>
      <p:sp>
        <p:nvSpPr>
          <p:cNvPr id="53" name="テキスト ボックス 52"/>
          <p:cNvSpPr txBox="1"/>
          <p:nvPr/>
        </p:nvSpPr>
        <p:spPr>
          <a:xfrm>
            <a:off x="3590235" y="5034912"/>
            <a:ext cx="389850" cy="461665"/>
          </a:xfrm>
          <a:prstGeom prst="rect">
            <a:avLst/>
          </a:prstGeom>
          <a:noFill/>
        </p:spPr>
        <p:txBody>
          <a:bodyPr wrap="none" rtlCol="0">
            <a:spAutoFit/>
          </a:bodyPr>
          <a:lstStyle/>
          <a:p>
            <a:r>
              <a:rPr kumimoji="1" lang="en-US" altLang="ja-JP" dirty="0" smtClean="0"/>
              <a:t>C</a:t>
            </a:r>
            <a:endParaRPr kumimoji="1" lang="ja-JP" altLang="en-US" dirty="0"/>
          </a:p>
        </p:txBody>
      </p:sp>
      <p:sp>
        <p:nvSpPr>
          <p:cNvPr id="54" name="四角形吹き出し 53"/>
          <p:cNvSpPr/>
          <p:nvPr/>
        </p:nvSpPr>
        <p:spPr bwMode="auto">
          <a:xfrm>
            <a:off x="4159876" y="5084564"/>
            <a:ext cx="1728192" cy="824026"/>
          </a:xfrm>
          <a:prstGeom prst="wedgeRectCallout">
            <a:avLst>
              <a:gd name="adj1" fmla="val -64134"/>
              <a:gd name="adj2" fmla="val -57570"/>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コードクローン利用者</a:t>
            </a:r>
          </a:p>
        </p:txBody>
      </p:sp>
      <p:sp>
        <p:nvSpPr>
          <p:cNvPr id="28" name="コンテンツ プレースホルダー 2"/>
          <p:cNvSpPr txBox="1">
            <a:spLocks/>
          </p:cNvSpPr>
          <p:nvPr/>
        </p:nvSpPr>
        <p:spPr bwMode="auto">
          <a:xfrm>
            <a:off x="35497" y="1196752"/>
            <a:ext cx="9108504" cy="8640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5"/>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6"/>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7"/>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200" kern="0" dirty="0" smtClean="0"/>
              <a:t>開発者によって再利用に関するモチベーションは異なる</a:t>
            </a:r>
            <a:endParaRPr lang="en-US" altLang="ja-JP" sz="2200" kern="0" dirty="0" smtClean="0"/>
          </a:p>
          <a:p>
            <a:pPr lvl="1"/>
            <a:r>
              <a:rPr lang="ja-JP" altLang="en-US" sz="2000" kern="0" dirty="0" smtClean="0"/>
              <a:t>誰が誰のソースコードを</a:t>
            </a:r>
            <a:r>
              <a:rPr lang="ja-JP" altLang="en-US" sz="2000" kern="0" dirty="0"/>
              <a:t>再利用</a:t>
            </a:r>
            <a:r>
              <a:rPr lang="ja-JP" altLang="en-US" sz="2000" kern="0" dirty="0" smtClean="0"/>
              <a:t>したかを分析する必要がある</a:t>
            </a:r>
            <a:endParaRPr lang="en-US" altLang="ja-JP" sz="2000" kern="0" dirty="0"/>
          </a:p>
        </p:txBody>
      </p:sp>
      <p:sp>
        <p:nvSpPr>
          <p:cNvPr id="35" name="Freeform 13"/>
          <p:cNvSpPr>
            <a:spLocks/>
          </p:cNvSpPr>
          <p:nvPr/>
        </p:nvSpPr>
        <p:spPr bwMode="auto">
          <a:xfrm>
            <a:off x="5489546" y="2832900"/>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8" name="Freeform 13"/>
          <p:cNvSpPr>
            <a:spLocks/>
          </p:cNvSpPr>
          <p:nvPr/>
        </p:nvSpPr>
        <p:spPr bwMode="auto">
          <a:xfrm>
            <a:off x="4250329" y="4253375"/>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8" name="テキスト ボックス 7"/>
          <p:cNvSpPr txBox="1"/>
          <p:nvPr/>
        </p:nvSpPr>
        <p:spPr>
          <a:xfrm>
            <a:off x="144016" y="4072837"/>
            <a:ext cx="2981629" cy="156966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dirty="0" smtClean="0"/>
              <a:t>クローンセット中のコードクローンの内，実装日時が最も古いコード片を実装した開発者</a:t>
            </a:r>
            <a:endParaRPr kumimoji="1" lang="ja-JP" altLang="en-US" dirty="0"/>
          </a:p>
        </p:txBody>
      </p:sp>
      <p:sp>
        <p:nvSpPr>
          <p:cNvPr id="39" name="テキスト ボックス 38"/>
          <p:cNvSpPr txBox="1"/>
          <p:nvPr/>
        </p:nvSpPr>
        <p:spPr>
          <a:xfrm>
            <a:off x="5976664" y="4226145"/>
            <a:ext cx="2987824"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dirty="0"/>
              <a:t>既存</a:t>
            </a:r>
            <a:r>
              <a:rPr kumimoji="1" lang="ja-JP" altLang="en-US" dirty="0" smtClean="0"/>
              <a:t>のコード片を</a:t>
            </a:r>
            <a:r>
              <a:rPr kumimoji="1" lang="ja-JP" altLang="en-US" dirty="0"/>
              <a:t>再利用</a:t>
            </a:r>
            <a:r>
              <a:rPr kumimoji="1" lang="ja-JP" altLang="en-US" dirty="0" smtClean="0"/>
              <a:t>した</a:t>
            </a:r>
            <a:r>
              <a:rPr kumimoji="1" lang="ja-JP" altLang="en-US" dirty="0"/>
              <a:t>開発者</a:t>
            </a:r>
          </a:p>
        </p:txBody>
      </p:sp>
      <p:sp>
        <p:nvSpPr>
          <p:cNvPr id="10" name="正方形/長方形 9"/>
          <p:cNvSpPr/>
          <p:nvPr/>
        </p:nvSpPr>
        <p:spPr bwMode="auto">
          <a:xfrm>
            <a:off x="216024" y="3683955"/>
            <a:ext cx="2092317" cy="43784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作成者の定義</a:t>
            </a:r>
          </a:p>
        </p:txBody>
      </p:sp>
      <p:sp>
        <p:nvSpPr>
          <p:cNvPr id="41" name="正方形/長方形 40"/>
          <p:cNvSpPr/>
          <p:nvPr/>
        </p:nvSpPr>
        <p:spPr bwMode="auto">
          <a:xfrm>
            <a:off x="6768244" y="3845091"/>
            <a:ext cx="2124236" cy="43784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利用者の定義</a:t>
            </a:r>
          </a:p>
        </p:txBody>
      </p:sp>
      <p:sp>
        <p:nvSpPr>
          <p:cNvPr id="27" name="上カーブ矢印 26"/>
          <p:cNvSpPr/>
          <p:nvPr/>
        </p:nvSpPr>
        <p:spPr bwMode="auto">
          <a:xfrm flipV="1">
            <a:off x="3460874" y="2420888"/>
            <a:ext cx="2196195" cy="412013"/>
          </a:xfrm>
          <a:prstGeom prst="curvedUp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ustDataLst>
      <p:tags r:id="rId1"/>
    </p:custDataLst>
    <p:extLst>
      <p:ext uri="{BB962C8B-B14F-4D97-AF65-F5344CB8AC3E}">
        <p14:creationId xmlns:p14="http://schemas.microsoft.com/office/powerpoint/2010/main" val="472342532"/>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67" grpId="0" animBg="1"/>
      <p:bldP spid="68" grpId="0" animBg="1"/>
      <p:bldP spid="70" grpId="0"/>
      <p:bldP spid="4" grpId="0"/>
      <p:bldP spid="40" grpId="0"/>
      <p:bldP spid="7" grpId="0" animBg="1"/>
      <p:bldP spid="54" grpId="0" animBg="1"/>
      <p:bldP spid="8" grpId="0" animBg="1"/>
      <p:bldP spid="39" grpId="0" animBg="1"/>
      <p:bldP spid="10" grpId="0" animBg="1"/>
      <p:bldP spid="41" grpId="0" animBg="1"/>
      <p:bldP spid="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目的</a:t>
            </a:r>
            <a:endParaRPr kumimoji="1" lang="ja-JP" altLang="en-US" sz="3800" dirty="0"/>
          </a:p>
        </p:txBody>
      </p:sp>
      <p:sp>
        <p:nvSpPr>
          <p:cNvPr id="10" name="コンテンツ プレースホルダー 2"/>
          <p:cNvSpPr txBox="1">
            <a:spLocks/>
          </p:cNvSpPr>
          <p:nvPr/>
        </p:nvSpPr>
        <p:spPr bwMode="auto">
          <a:xfrm>
            <a:off x="179387" y="1268760"/>
            <a:ext cx="8785225" cy="4824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600" kern="0" dirty="0" smtClean="0"/>
              <a:t>O1</a:t>
            </a:r>
            <a:r>
              <a:rPr lang="ja-JP" altLang="en-US" sz="2600" kern="0" dirty="0" smtClean="0"/>
              <a:t>：開発者ごとの再利用傾向がどの程度異なるか</a:t>
            </a:r>
            <a:endParaRPr lang="en-US" altLang="ja-JP" sz="2600" kern="0" dirty="0" smtClean="0"/>
          </a:p>
          <a:p>
            <a:pPr lvl="1"/>
            <a:r>
              <a:rPr lang="ja-JP" altLang="en-US" sz="2200" kern="0" dirty="0"/>
              <a:t>再利用回数の多い</a:t>
            </a:r>
            <a:r>
              <a:rPr lang="ja-JP" altLang="en-US" sz="2200" kern="0" dirty="0" smtClean="0"/>
              <a:t>クローンセットはユニークな利用者数も多いか</a:t>
            </a:r>
            <a:endParaRPr lang="en-US" altLang="ja-JP" sz="2200" kern="0" dirty="0"/>
          </a:p>
          <a:p>
            <a:pPr lvl="1"/>
            <a:r>
              <a:rPr lang="ja-JP" altLang="en-US" sz="2200" kern="0" dirty="0"/>
              <a:t>コミット数の多い開発者はコードクローンの作成数と</a:t>
            </a:r>
            <a:r>
              <a:rPr lang="ja-JP" altLang="en-US" sz="2200" kern="0" dirty="0" smtClean="0"/>
              <a:t>利用数も多いか</a:t>
            </a:r>
            <a:endParaRPr lang="en-US" altLang="ja-JP" sz="2200" kern="0" dirty="0" smtClean="0"/>
          </a:p>
          <a:p>
            <a:r>
              <a:rPr lang="en-US" altLang="ja-JP" sz="2600" kern="0" dirty="0" smtClean="0"/>
              <a:t>O2:</a:t>
            </a:r>
            <a:r>
              <a:rPr lang="ja-JP" altLang="en-US" sz="2600" kern="0" dirty="0" smtClean="0"/>
              <a:t>どの</a:t>
            </a:r>
            <a:r>
              <a:rPr lang="ja-JP" altLang="en-US" sz="2600" kern="0" dirty="0"/>
              <a:t>ようなソースコード</a:t>
            </a:r>
            <a:r>
              <a:rPr lang="ja-JP" altLang="en-US" sz="2600" kern="0" dirty="0" smtClean="0"/>
              <a:t>が多くの開発者に再利用</a:t>
            </a:r>
            <a:r>
              <a:rPr lang="ja-JP" altLang="en-US" sz="2600" kern="0" dirty="0"/>
              <a:t>されやすい</a:t>
            </a:r>
            <a:r>
              <a:rPr lang="ja-JP" altLang="en-US" sz="2600" kern="0" dirty="0" smtClean="0"/>
              <a:t>か</a:t>
            </a:r>
            <a:endParaRPr lang="en-US" altLang="ja-JP" sz="2600" kern="0" dirty="0" smtClean="0"/>
          </a:p>
          <a:p>
            <a:pPr lvl="1"/>
            <a:r>
              <a:rPr lang="ja-JP" altLang="en-US" sz="2200" kern="0" dirty="0" smtClean="0"/>
              <a:t>ユニークな利用者数</a:t>
            </a:r>
            <a:r>
              <a:rPr lang="ja-JP" altLang="en-US" sz="2200" kern="0" dirty="0"/>
              <a:t>の多いコードクローンと，再利用回数は多い</a:t>
            </a:r>
            <a:r>
              <a:rPr lang="ja-JP" altLang="en-US" sz="2200" kern="0" dirty="0" smtClean="0"/>
              <a:t>がユニークな利用者数</a:t>
            </a:r>
            <a:r>
              <a:rPr lang="ja-JP" altLang="en-US" sz="2200" kern="0" dirty="0"/>
              <a:t>の少ないコードクローンに違いがある</a:t>
            </a:r>
            <a:r>
              <a:rPr lang="ja-JP" altLang="en-US" sz="2200" kern="0" dirty="0" smtClean="0"/>
              <a:t>か</a:t>
            </a:r>
            <a:endParaRPr lang="ja-JP" altLang="en-US" sz="2200" kern="0" dirty="0"/>
          </a:p>
          <a:p>
            <a:r>
              <a:rPr lang="en-US" altLang="ja-JP" sz="2600" kern="0" dirty="0" smtClean="0"/>
              <a:t>O3</a:t>
            </a:r>
            <a:r>
              <a:rPr lang="ja-JP" altLang="en-US" sz="2600" kern="0" dirty="0" smtClean="0"/>
              <a:t>：どのような開発者が再利用を積極的に行うか</a:t>
            </a:r>
            <a:endParaRPr lang="en-US" altLang="ja-JP" sz="2600" kern="0" dirty="0" smtClean="0"/>
          </a:p>
          <a:p>
            <a:pPr lvl="1"/>
            <a:r>
              <a:rPr lang="ja-JP" altLang="en-US" sz="2200" kern="0" dirty="0" smtClean="0"/>
              <a:t>コードクローンの作成数と利用数の多い開発者にどのような特徴があるか</a:t>
            </a:r>
            <a:endParaRPr lang="en-US" altLang="ja-JP" sz="2200" kern="0" dirty="0" smtClean="0"/>
          </a:p>
        </p:txBody>
      </p:sp>
    </p:spTree>
    <p:extLst>
      <p:ext uri="{BB962C8B-B14F-4D97-AF65-F5344CB8AC3E}">
        <p14:creationId xmlns:p14="http://schemas.microsoft.com/office/powerpoint/2010/main" val="27951113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bwMode="auto">
          <a:xfrm>
            <a:off x="4870669" y="5157191"/>
            <a:ext cx="4093819" cy="122413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sz="3800" dirty="0" smtClean="0"/>
              <a:t>再利用分析の概要</a:t>
            </a:r>
            <a:endParaRPr kumimoji="1" lang="ja-JP" altLang="en-US" sz="3800" dirty="0"/>
          </a:p>
        </p:txBody>
      </p:sp>
      <p:sp>
        <p:nvSpPr>
          <p:cNvPr id="4" name="テキスト ボックス 3"/>
          <p:cNvSpPr txBox="1"/>
          <p:nvPr/>
        </p:nvSpPr>
        <p:spPr>
          <a:xfrm>
            <a:off x="4754747" y="1340768"/>
            <a:ext cx="4322017" cy="400110"/>
          </a:xfrm>
          <a:prstGeom prst="rect">
            <a:avLst/>
          </a:prstGeom>
          <a:noFill/>
        </p:spPr>
        <p:txBody>
          <a:bodyPr wrap="none" rtlCol="0">
            <a:spAutoFit/>
          </a:bodyPr>
          <a:lstStyle/>
          <a:p>
            <a:r>
              <a:rPr kumimoji="1" lang="en-US" altLang="ja-JP" sz="2000" dirty="0" smtClean="0"/>
              <a:t>STEP2</a:t>
            </a:r>
            <a:r>
              <a:rPr kumimoji="1" lang="ja-JP" altLang="en-US" sz="2000" dirty="0" smtClean="0"/>
              <a:t>：クローン</a:t>
            </a:r>
            <a:r>
              <a:rPr kumimoji="1" lang="ja-JP" altLang="en-US" sz="2000" dirty="0"/>
              <a:t>セット</a:t>
            </a:r>
            <a:r>
              <a:rPr kumimoji="1" lang="ja-JP" altLang="en-US" sz="2000" dirty="0" smtClean="0"/>
              <a:t>遷移情報の検出</a:t>
            </a:r>
            <a:endParaRPr kumimoji="1" lang="ja-JP" altLang="en-US" sz="2000" dirty="0"/>
          </a:p>
        </p:txBody>
      </p:sp>
      <p:sp>
        <p:nvSpPr>
          <p:cNvPr id="5" name="テキスト ボックス 4"/>
          <p:cNvSpPr txBox="1"/>
          <p:nvPr/>
        </p:nvSpPr>
        <p:spPr>
          <a:xfrm>
            <a:off x="968487" y="2891507"/>
            <a:ext cx="2492324" cy="707886"/>
          </a:xfrm>
          <a:prstGeom prst="rect">
            <a:avLst/>
          </a:prstGeom>
          <a:noFill/>
        </p:spPr>
        <p:txBody>
          <a:bodyPr wrap="square" rtlCol="0">
            <a:spAutoFit/>
          </a:bodyPr>
          <a:lstStyle/>
          <a:p>
            <a:r>
              <a:rPr kumimoji="1" lang="en-US" altLang="ja-JP" sz="2000" dirty="0" smtClean="0"/>
              <a:t>STEP1</a:t>
            </a:r>
            <a:r>
              <a:rPr kumimoji="1" lang="ja-JP" altLang="en-US" sz="2000" dirty="0" smtClean="0"/>
              <a:t>：</a:t>
            </a:r>
            <a:endParaRPr kumimoji="1" lang="en-US" altLang="ja-JP" sz="2000" dirty="0" smtClean="0"/>
          </a:p>
          <a:p>
            <a:r>
              <a:rPr kumimoji="1" lang="ja-JP" altLang="en-US" sz="2000" dirty="0" smtClean="0"/>
              <a:t>合成リポジトリの作成</a:t>
            </a:r>
            <a:endParaRPr kumimoji="1" lang="ja-JP" altLang="en-US" sz="2000" dirty="0"/>
          </a:p>
        </p:txBody>
      </p:sp>
      <p:sp>
        <p:nvSpPr>
          <p:cNvPr id="6" name="テキスト ボックス 5"/>
          <p:cNvSpPr txBox="1"/>
          <p:nvPr/>
        </p:nvSpPr>
        <p:spPr>
          <a:xfrm>
            <a:off x="3193338" y="3781705"/>
            <a:ext cx="2483372" cy="1015663"/>
          </a:xfrm>
          <a:prstGeom prst="rect">
            <a:avLst/>
          </a:prstGeom>
          <a:noFill/>
        </p:spPr>
        <p:txBody>
          <a:bodyPr wrap="none" rtlCol="0">
            <a:spAutoFit/>
          </a:bodyPr>
          <a:lstStyle/>
          <a:p>
            <a:r>
              <a:rPr kumimoji="1" lang="en-US" altLang="ja-JP" sz="2000" dirty="0" smtClean="0"/>
              <a:t>STEP4</a:t>
            </a:r>
            <a:r>
              <a:rPr kumimoji="1" lang="ja-JP" altLang="en-US" sz="2000" dirty="0" smtClean="0"/>
              <a:t>：</a:t>
            </a:r>
            <a:endParaRPr kumimoji="1" lang="en-US" altLang="ja-JP" sz="2000" dirty="0" smtClean="0"/>
          </a:p>
          <a:p>
            <a:r>
              <a:rPr kumimoji="1" lang="ja-JP" altLang="en-US" sz="2000" dirty="0" smtClean="0"/>
              <a:t>コードクローン作成者</a:t>
            </a:r>
            <a:r>
              <a:rPr kumimoji="1" lang="en-US" altLang="ja-JP" sz="2000" dirty="0"/>
              <a:t/>
            </a:r>
            <a:br>
              <a:rPr kumimoji="1" lang="en-US" altLang="ja-JP" sz="2000" dirty="0"/>
            </a:br>
            <a:r>
              <a:rPr kumimoji="1" lang="ja-JP" altLang="en-US" sz="2000" dirty="0" smtClean="0"/>
              <a:t>と利用者の特定</a:t>
            </a:r>
            <a:endParaRPr kumimoji="1" lang="ja-JP" altLang="en-US" sz="2000" dirty="0"/>
          </a:p>
        </p:txBody>
      </p:sp>
      <p:sp>
        <p:nvSpPr>
          <p:cNvPr id="7" name="テキスト ボックス 6"/>
          <p:cNvSpPr txBox="1"/>
          <p:nvPr/>
        </p:nvSpPr>
        <p:spPr>
          <a:xfrm>
            <a:off x="6660232" y="3789040"/>
            <a:ext cx="2175596" cy="1015663"/>
          </a:xfrm>
          <a:prstGeom prst="rect">
            <a:avLst/>
          </a:prstGeom>
          <a:noFill/>
        </p:spPr>
        <p:txBody>
          <a:bodyPr wrap="none" rtlCol="0">
            <a:spAutoFit/>
          </a:bodyPr>
          <a:lstStyle/>
          <a:p>
            <a:r>
              <a:rPr kumimoji="1" lang="en-US" altLang="ja-JP" sz="2000" dirty="0" smtClean="0"/>
              <a:t>STEP3</a:t>
            </a:r>
            <a:r>
              <a:rPr kumimoji="1" lang="ja-JP" altLang="en-US" sz="2000" dirty="0" smtClean="0"/>
              <a:t>：</a:t>
            </a:r>
            <a:endParaRPr kumimoji="1" lang="en-US" altLang="ja-JP" sz="2000" dirty="0" smtClean="0"/>
          </a:p>
          <a:p>
            <a:r>
              <a:rPr kumimoji="1" lang="ja-JP" altLang="en-US" sz="2000" dirty="0" smtClean="0"/>
              <a:t>クローンセット</a:t>
            </a:r>
            <a:endParaRPr kumimoji="1" lang="en-US" altLang="ja-JP" sz="2000" dirty="0" smtClean="0"/>
          </a:p>
          <a:p>
            <a:r>
              <a:rPr kumimoji="1" lang="ja-JP" altLang="en-US" sz="2000" dirty="0" smtClean="0"/>
              <a:t>遷移情報のマージ</a:t>
            </a:r>
            <a:endParaRPr kumimoji="1" lang="ja-JP" altLang="en-US" sz="2000" dirty="0"/>
          </a:p>
        </p:txBody>
      </p:sp>
      <p:sp>
        <p:nvSpPr>
          <p:cNvPr id="12" name="円柱 11"/>
          <p:cNvSpPr/>
          <p:nvPr/>
        </p:nvSpPr>
        <p:spPr bwMode="auto">
          <a:xfrm>
            <a:off x="179512" y="2233768"/>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 name="円柱 19"/>
          <p:cNvSpPr/>
          <p:nvPr/>
        </p:nvSpPr>
        <p:spPr bwMode="auto">
          <a:xfrm>
            <a:off x="436911" y="2497183"/>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2" name="右矢印 21"/>
          <p:cNvSpPr/>
          <p:nvPr/>
        </p:nvSpPr>
        <p:spPr bwMode="auto">
          <a:xfrm>
            <a:off x="1115616" y="2386183"/>
            <a:ext cx="99831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 name="テキスト ボックス 25"/>
          <p:cNvSpPr txBox="1"/>
          <p:nvPr/>
        </p:nvSpPr>
        <p:spPr>
          <a:xfrm>
            <a:off x="57294" y="1628800"/>
            <a:ext cx="2619628" cy="400110"/>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sz="2000" dirty="0" smtClean="0"/>
              <a:t>入力：複数のリポジトリ</a:t>
            </a:r>
            <a:endParaRPr kumimoji="1" lang="ja-JP" altLang="en-US" sz="2000" dirty="0"/>
          </a:p>
        </p:txBody>
      </p:sp>
      <p:cxnSp>
        <p:nvCxnSpPr>
          <p:cNvPr id="34" name="直線矢印コネクタ 33"/>
          <p:cNvCxnSpPr>
            <a:stCxn id="94" idx="3"/>
            <a:endCxn id="27" idx="1"/>
          </p:cNvCxnSpPr>
          <p:nvPr/>
        </p:nvCxnSpPr>
        <p:spPr bwMode="auto">
          <a:xfrm flipV="1">
            <a:off x="3136728" y="1708391"/>
            <a:ext cx="460569" cy="1041625"/>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35" name="直線矢印コネクタ 34"/>
          <p:cNvCxnSpPr>
            <a:stCxn id="94" idx="3"/>
            <a:endCxn id="29" idx="1"/>
          </p:cNvCxnSpPr>
          <p:nvPr/>
        </p:nvCxnSpPr>
        <p:spPr bwMode="auto">
          <a:xfrm flipV="1">
            <a:off x="3136728" y="2140439"/>
            <a:ext cx="460569" cy="609577"/>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cxnSp>
        <p:nvCxnSpPr>
          <p:cNvPr id="36" name="直線矢印コネクタ 35"/>
          <p:cNvCxnSpPr>
            <a:stCxn id="94" idx="3"/>
            <a:endCxn id="132" idx="1"/>
          </p:cNvCxnSpPr>
          <p:nvPr/>
        </p:nvCxnSpPr>
        <p:spPr bwMode="auto">
          <a:xfrm>
            <a:off x="3136728" y="2750016"/>
            <a:ext cx="460570" cy="322065"/>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45" name="右矢印 44"/>
          <p:cNvSpPr/>
          <p:nvPr/>
        </p:nvSpPr>
        <p:spPr bwMode="auto">
          <a:xfrm>
            <a:off x="4788024" y="1700808"/>
            <a:ext cx="792088"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テキスト ボックス 45"/>
          <p:cNvSpPr txBox="1"/>
          <p:nvPr/>
        </p:nvSpPr>
        <p:spPr>
          <a:xfrm>
            <a:off x="5640796" y="1700808"/>
            <a:ext cx="1739225" cy="707886"/>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ja-JP" altLang="en-US" sz="2000" dirty="0" smtClean="0"/>
              <a:t>クローンセット</a:t>
            </a:r>
            <a:endParaRPr lang="en-US" altLang="ja-JP" sz="2000" dirty="0" smtClean="0"/>
          </a:p>
          <a:p>
            <a:pPr algn="ctr"/>
            <a:r>
              <a:rPr lang="ja-JP" altLang="en-US" sz="2000" dirty="0" smtClean="0"/>
              <a:t>遷移情報</a:t>
            </a:r>
            <a:r>
              <a:rPr lang="en-US" altLang="ja-JP" sz="2000" dirty="0" smtClean="0"/>
              <a:t>(1,2)</a:t>
            </a:r>
            <a:endParaRPr kumimoji="1" lang="ja-JP" altLang="en-US" sz="2000" dirty="0"/>
          </a:p>
        </p:txBody>
      </p:sp>
      <p:sp>
        <p:nvSpPr>
          <p:cNvPr id="48" name="テキスト ボックス 47"/>
          <p:cNvSpPr txBox="1"/>
          <p:nvPr/>
        </p:nvSpPr>
        <p:spPr>
          <a:xfrm>
            <a:off x="6458715" y="2525309"/>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54" name="右矢印 53"/>
          <p:cNvSpPr/>
          <p:nvPr/>
        </p:nvSpPr>
        <p:spPr bwMode="auto">
          <a:xfrm rot="5400000">
            <a:off x="5912278" y="4032939"/>
            <a:ext cx="955849" cy="468052"/>
          </a:xfrm>
          <a:prstGeom prst="rightArrow">
            <a:avLst>
              <a:gd name="adj1" fmla="val 45116"/>
              <a:gd name="adj2" fmla="val 50000"/>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0" name="右矢印 59"/>
          <p:cNvSpPr/>
          <p:nvPr/>
        </p:nvSpPr>
        <p:spPr bwMode="auto">
          <a:xfrm rot="10800000">
            <a:off x="3275855" y="4744889"/>
            <a:ext cx="1584176"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6" name="テキスト ボックス 65"/>
          <p:cNvSpPr txBox="1"/>
          <p:nvPr/>
        </p:nvSpPr>
        <p:spPr>
          <a:xfrm>
            <a:off x="41897" y="5457418"/>
            <a:ext cx="3449983" cy="707886"/>
          </a:xfrm>
          <a:prstGeom prst="rect">
            <a:avLst/>
          </a:prstGeom>
          <a:noFill/>
          <a:ln>
            <a:solidFill>
              <a:srgbClr val="FF0000"/>
            </a:solidFill>
          </a:ln>
        </p:spPr>
        <p:style>
          <a:lnRef idx="2">
            <a:schemeClr val="accent4"/>
          </a:lnRef>
          <a:fillRef idx="1">
            <a:schemeClr val="lt1"/>
          </a:fillRef>
          <a:effectRef idx="0">
            <a:schemeClr val="accent4"/>
          </a:effectRef>
          <a:fontRef idx="minor">
            <a:schemeClr val="dk1"/>
          </a:fontRef>
        </p:style>
        <p:txBody>
          <a:bodyPr wrap="none" rtlCol="0">
            <a:spAutoFit/>
          </a:bodyPr>
          <a:lstStyle/>
          <a:p>
            <a:r>
              <a:rPr kumimoji="1" lang="ja-JP" altLang="en-US" sz="2000" dirty="0" smtClean="0"/>
              <a:t>出力：クローンセット毎の</a:t>
            </a:r>
            <a:endParaRPr kumimoji="1" lang="en-US" altLang="ja-JP" sz="2000" dirty="0" smtClean="0"/>
          </a:p>
          <a:p>
            <a:r>
              <a:rPr kumimoji="1" lang="ja-JP" altLang="en-US" sz="2000" dirty="0" smtClean="0"/>
              <a:t>コードクローン作成者と利用者</a:t>
            </a:r>
            <a:endParaRPr kumimoji="1" lang="en-US" altLang="ja-JP" sz="2000" dirty="0" smtClean="0"/>
          </a:p>
        </p:txBody>
      </p:sp>
      <p:sp>
        <p:nvSpPr>
          <p:cNvPr id="43" name="角丸四角形 42"/>
          <p:cNvSpPr/>
          <p:nvPr/>
        </p:nvSpPr>
        <p:spPr>
          <a:xfrm>
            <a:off x="7147831" y="5240093"/>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51" name="Freeform 13"/>
          <p:cNvSpPr>
            <a:spLocks/>
          </p:cNvSpPr>
          <p:nvPr/>
        </p:nvSpPr>
        <p:spPr bwMode="auto">
          <a:xfrm>
            <a:off x="7266468" y="5350763"/>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2" name="Freeform 13"/>
          <p:cNvSpPr>
            <a:spLocks/>
          </p:cNvSpPr>
          <p:nvPr/>
        </p:nvSpPr>
        <p:spPr bwMode="auto">
          <a:xfrm>
            <a:off x="7266467" y="5602947"/>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6" name="角丸四角形 55"/>
          <p:cNvSpPr/>
          <p:nvPr/>
        </p:nvSpPr>
        <p:spPr>
          <a:xfrm>
            <a:off x="4954520" y="5240093"/>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58" name="Freeform 13"/>
          <p:cNvSpPr>
            <a:spLocks/>
          </p:cNvSpPr>
          <p:nvPr/>
        </p:nvSpPr>
        <p:spPr bwMode="auto">
          <a:xfrm>
            <a:off x="5104334" y="5369657"/>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62" name="Freeform 13"/>
          <p:cNvSpPr>
            <a:spLocks/>
          </p:cNvSpPr>
          <p:nvPr/>
        </p:nvSpPr>
        <p:spPr bwMode="auto">
          <a:xfrm>
            <a:off x="5104333" y="5602947"/>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59" name="フローチャート : 代替処理 58"/>
          <p:cNvSpPr/>
          <p:nvPr/>
        </p:nvSpPr>
        <p:spPr>
          <a:xfrm>
            <a:off x="4941308" y="4815065"/>
            <a:ext cx="2088232" cy="371655"/>
          </a:xfrm>
          <a:prstGeom prst="flowChartAlternateProcess">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2000" dirty="0" smtClean="0"/>
              <a:t>クローンセット履歴</a:t>
            </a:r>
            <a:endParaRPr kumimoji="1" lang="ja-JP" altLang="en-US" sz="2000" dirty="0"/>
          </a:p>
        </p:txBody>
      </p:sp>
      <p:grpSp>
        <p:nvGrpSpPr>
          <p:cNvPr id="67" name="グループ化 66"/>
          <p:cNvGrpSpPr/>
          <p:nvPr/>
        </p:nvGrpSpPr>
        <p:grpSpPr>
          <a:xfrm>
            <a:off x="57294" y="4077071"/>
            <a:ext cx="3136043" cy="1224137"/>
            <a:chOff x="633358" y="2708919"/>
            <a:chExt cx="3136043" cy="1224137"/>
          </a:xfrm>
        </p:grpSpPr>
        <p:sp>
          <p:nvSpPr>
            <p:cNvPr id="68" name="正方形/長方形 67"/>
            <p:cNvSpPr/>
            <p:nvPr/>
          </p:nvSpPr>
          <p:spPr bwMode="auto">
            <a:xfrm>
              <a:off x="633358" y="2708919"/>
              <a:ext cx="3136043" cy="122413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9" name="Freeform 13"/>
            <p:cNvSpPr>
              <a:spLocks/>
            </p:cNvSpPr>
            <p:nvPr/>
          </p:nvSpPr>
          <p:spPr bwMode="auto">
            <a:xfrm>
              <a:off x="2913252" y="3394152"/>
              <a:ext cx="565163"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70" name="直線矢印コネクタ 69"/>
            <p:cNvCxnSpPr/>
            <p:nvPr/>
          </p:nvCxnSpPr>
          <p:spPr bwMode="auto">
            <a:xfrm>
              <a:off x="2518636" y="3001211"/>
              <a:ext cx="396604"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71" name="角丸四角形 70"/>
            <p:cNvSpPr/>
            <p:nvPr/>
          </p:nvSpPr>
          <p:spPr>
            <a:xfrm>
              <a:off x="2765426" y="2791821"/>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72" name="直線矢印コネクタ 71"/>
            <p:cNvCxnSpPr/>
            <p:nvPr/>
          </p:nvCxnSpPr>
          <p:spPr bwMode="auto">
            <a:xfrm>
              <a:off x="2518636" y="3221197"/>
              <a:ext cx="394617"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74" name="Freeform 13"/>
            <p:cNvSpPr>
              <a:spLocks/>
            </p:cNvSpPr>
            <p:nvPr/>
          </p:nvSpPr>
          <p:spPr bwMode="auto">
            <a:xfrm>
              <a:off x="2915240" y="2902491"/>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5" name="Freeform 13"/>
            <p:cNvSpPr>
              <a:spLocks/>
            </p:cNvSpPr>
            <p:nvPr/>
          </p:nvSpPr>
          <p:spPr bwMode="auto">
            <a:xfrm>
              <a:off x="2915239" y="3154675"/>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77" name="角丸四角形 76"/>
            <p:cNvSpPr/>
            <p:nvPr/>
          </p:nvSpPr>
          <p:spPr>
            <a:xfrm>
              <a:off x="1843784" y="2791821"/>
              <a:ext cx="77573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9" name="Freeform 13"/>
            <p:cNvSpPr>
              <a:spLocks/>
            </p:cNvSpPr>
            <p:nvPr/>
          </p:nvSpPr>
          <p:spPr bwMode="auto">
            <a:xfrm>
              <a:off x="1970868" y="2921385"/>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80" name="Freeform 13"/>
            <p:cNvSpPr>
              <a:spLocks/>
            </p:cNvSpPr>
            <p:nvPr/>
          </p:nvSpPr>
          <p:spPr bwMode="auto">
            <a:xfrm>
              <a:off x="1970867" y="3154675"/>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8" name="グループ化 7"/>
          <p:cNvGrpSpPr/>
          <p:nvPr/>
        </p:nvGrpSpPr>
        <p:grpSpPr>
          <a:xfrm>
            <a:off x="7609565" y="1749374"/>
            <a:ext cx="1489671" cy="599506"/>
            <a:chOff x="7473568" y="2339404"/>
            <a:chExt cx="1489671" cy="599506"/>
          </a:xfrm>
        </p:grpSpPr>
        <p:sp>
          <p:nvSpPr>
            <p:cNvPr id="83" name="正方形/長方形 82"/>
            <p:cNvSpPr/>
            <p:nvPr/>
          </p:nvSpPr>
          <p:spPr bwMode="auto">
            <a:xfrm>
              <a:off x="7473568" y="2339404"/>
              <a:ext cx="1489671" cy="59950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84" name="グループ化 83"/>
            <p:cNvGrpSpPr/>
            <p:nvPr/>
          </p:nvGrpSpPr>
          <p:grpSpPr>
            <a:xfrm>
              <a:off x="7607577" y="2390673"/>
              <a:ext cx="1290127" cy="476229"/>
              <a:chOff x="2330574" y="3080126"/>
              <a:chExt cx="3719478" cy="1423689"/>
            </a:xfrm>
          </p:grpSpPr>
          <p:cxnSp>
            <p:nvCxnSpPr>
              <p:cNvPr id="86" name="直線矢印コネクタ 85"/>
              <p:cNvCxnSpPr/>
              <p:nvPr/>
            </p:nvCxnSpPr>
            <p:spPr bwMode="auto">
              <a:xfrm>
                <a:off x="3635896" y="3456911"/>
                <a:ext cx="916011"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87" name="角丸四角形 86"/>
              <p:cNvSpPr/>
              <p:nvPr/>
            </p:nvSpPr>
            <p:spPr>
              <a:xfrm>
                <a:off x="4205891" y="3080126"/>
                <a:ext cx="1844161" cy="1423689"/>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90" name="Freeform 13"/>
              <p:cNvSpPr>
                <a:spLocks/>
              </p:cNvSpPr>
              <p:nvPr/>
            </p:nvSpPr>
            <p:spPr bwMode="auto">
              <a:xfrm>
                <a:off x="4551907" y="3240887"/>
                <a:ext cx="1296142" cy="43204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1" name="Freeform 13"/>
              <p:cNvSpPr>
                <a:spLocks/>
              </p:cNvSpPr>
              <p:nvPr/>
            </p:nvSpPr>
            <p:spPr bwMode="auto">
              <a:xfrm>
                <a:off x="4551907" y="3872213"/>
                <a:ext cx="1296145" cy="43204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92" name="Freeform 13"/>
              <p:cNvSpPr>
                <a:spLocks/>
              </p:cNvSpPr>
              <p:nvPr/>
            </p:nvSpPr>
            <p:spPr bwMode="auto">
              <a:xfrm>
                <a:off x="2330574" y="3296151"/>
                <a:ext cx="1305322" cy="43204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grpSp>
        <p:nvGrpSpPr>
          <p:cNvPr id="9" name="グループ化 8"/>
          <p:cNvGrpSpPr/>
          <p:nvPr/>
        </p:nvGrpSpPr>
        <p:grpSpPr>
          <a:xfrm>
            <a:off x="7618833" y="2924944"/>
            <a:ext cx="1489671" cy="864503"/>
            <a:chOff x="7452320" y="3045917"/>
            <a:chExt cx="1489671" cy="864503"/>
          </a:xfrm>
        </p:grpSpPr>
        <p:sp>
          <p:nvSpPr>
            <p:cNvPr id="95" name="正方形/長方形 94"/>
            <p:cNvSpPr/>
            <p:nvPr/>
          </p:nvSpPr>
          <p:spPr bwMode="auto">
            <a:xfrm>
              <a:off x="7452320" y="3045917"/>
              <a:ext cx="1489671" cy="864503"/>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96" name="グループ化 95"/>
            <p:cNvGrpSpPr/>
            <p:nvPr/>
          </p:nvGrpSpPr>
          <p:grpSpPr>
            <a:xfrm>
              <a:off x="7503875" y="3097098"/>
              <a:ext cx="1369618" cy="722608"/>
              <a:chOff x="2101400" y="2996952"/>
              <a:chExt cx="3948652" cy="2160240"/>
            </a:xfrm>
          </p:grpSpPr>
          <p:sp>
            <p:nvSpPr>
              <p:cNvPr id="97" name="Freeform 13"/>
              <p:cNvSpPr>
                <a:spLocks/>
              </p:cNvSpPr>
              <p:nvPr/>
            </p:nvSpPr>
            <p:spPr bwMode="auto">
              <a:xfrm>
                <a:off x="4551905" y="4427517"/>
                <a:ext cx="1296145" cy="43204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98" name="直線矢印コネクタ 97"/>
              <p:cNvCxnSpPr/>
              <p:nvPr/>
            </p:nvCxnSpPr>
            <p:spPr bwMode="auto">
              <a:xfrm>
                <a:off x="3635896" y="3373736"/>
                <a:ext cx="916012"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99" name="角丸四角形 98"/>
              <p:cNvSpPr/>
              <p:nvPr/>
            </p:nvSpPr>
            <p:spPr>
              <a:xfrm>
                <a:off x="4205892" y="2996952"/>
                <a:ext cx="1844160" cy="216024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100" name="直線矢印コネクタ 99"/>
              <p:cNvCxnSpPr/>
              <p:nvPr/>
            </p:nvCxnSpPr>
            <p:spPr bwMode="auto">
              <a:xfrm>
                <a:off x="3635896" y="3969060"/>
                <a:ext cx="911422"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01" name="Freeform 13"/>
              <p:cNvSpPr>
                <a:spLocks/>
              </p:cNvSpPr>
              <p:nvPr/>
            </p:nvSpPr>
            <p:spPr bwMode="auto">
              <a:xfrm>
                <a:off x="4551908" y="3157712"/>
                <a:ext cx="1296143" cy="43204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2" name="Freeform 13"/>
              <p:cNvSpPr>
                <a:spLocks/>
              </p:cNvSpPr>
              <p:nvPr/>
            </p:nvSpPr>
            <p:spPr bwMode="auto">
              <a:xfrm>
                <a:off x="4551907" y="3789040"/>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3" name="Freeform 13"/>
              <p:cNvSpPr>
                <a:spLocks/>
              </p:cNvSpPr>
              <p:nvPr/>
            </p:nvSpPr>
            <p:spPr bwMode="auto">
              <a:xfrm>
                <a:off x="2330574" y="3212976"/>
                <a:ext cx="1305322"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4" name="角丸四角形 103"/>
              <p:cNvSpPr/>
              <p:nvPr/>
            </p:nvSpPr>
            <p:spPr>
              <a:xfrm>
                <a:off x="2101400" y="2996952"/>
                <a:ext cx="1844853" cy="2160240"/>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5" name="Freeform 13"/>
              <p:cNvSpPr>
                <a:spLocks/>
              </p:cNvSpPr>
              <p:nvPr/>
            </p:nvSpPr>
            <p:spPr bwMode="auto">
              <a:xfrm>
                <a:off x="2339752" y="3841291"/>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sp>
        <p:nvSpPr>
          <p:cNvPr id="106" name="Freeform 13"/>
          <p:cNvSpPr>
            <a:spLocks/>
          </p:cNvSpPr>
          <p:nvPr/>
        </p:nvSpPr>
        <p:spPr bwMode="auto">
          <a:xfrm>
            <a:off x="8235856" y="5840146"/>
            <a:ext cx="565163"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7" name="角丸四角形 106"/>
          <p:cNvSpPr/>
          <p:nvPr/>
        </p:nvSpPr>
        <p:spPr>
          <a:xfrm>
            <a:off x="8103286" y="5237815"/>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8" name="Freeform 13"/>
          <p:cNvSpPr>
            <a:spLocks/>
          </p:cNvSpPr>
          <p:nvPr/>
        </p:nvSpPr>
        <p:spPr bwMode="auto">
          <a:xfrm>
            <a:off x="8237844" y="5348485"/>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9" name="Freeform 13"/>
          <p:cNvSpPr>
            <a:spLocks/>
          </p:cNvSpPr>
          <p:nvPr/>
        </p:nvSpPr>
        <p:spPr bwMode="auto">
          <a:xfrm>
            <a:off x="8237843" y="5600669"/>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cxnSp>
        <p:nvCxnSpPr>
          <p:cNvPr id="110" name="直線矢印コネクタ 109"/>
          <p:cNvCxnSpPr/>
          <p:nvPr/>
        </p:nvCxnSpPr>
        <p:spPr bwMode="auto">
          <a:xfrm>
            <a:off x="7827656" y="5428310"/>
            <a:ext cx="396604"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111" name="直線矢印コネクタ 110"/>
          <p:cNvCxnSpPr/>
          <p:nvPr/>
        </p:nvCxnSpPr>
        <p:spPr bwMode="auto">
          <a:xfrm>
            <a:off x="7829643" y="5669468"/>
            <a:ext cx="396604"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17" name="右カーブ矢印 116"/>
          <p:cNvSpPr/>
          <p:nvPr/>
        </p:nvSpPr>
        <p:spPr bwMode="auto">
          <a:xfrm flipH="1">
            <a:off x="5384941" y="5397931"/>
            <a:ext cx="250902" cy="3478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9" name="右カーブ矢印 118"/>
          <p:cNvSpPr/>
          <p:nvPr/>
        </p:nvSpPr>
        <p:spPr bwMode="auto">
          <a:xfrm flipH="1">
            <a:off x="8506830" y="5637453"/>
            <a:ext cx="250902" cy="3478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0" name="右カーブ矢印 119"/>
          <p:cNvSpPr/>
          <p:nvPr/>
        </p:nvSpPr>
        <p:spPr bwMode="auto">
          <a:xfrm flipH="1">
            <a:off x="8710066" y="1895264"/>
            <a:ext cx="252000" cy="309600"/>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21" name="右カーブ矢印 120"/>
          <p:cNvSpPr/>
          <p:nvPr/>
        </p:nvSpPr>
        <p:spPr bwMode="auto">
          <a:xfrm flipH="1">
            <a:off x="2592906" y="4570981"/>
            <a:ext cx="250902" cy="3478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3" name="右カーブ矢印 112"/>
          <p:cNvSpPr/>
          <p:nvPr/>
        </p:nvSpPr>
        <p:spPr bwMode="auto">
          <a:xfrm flipH="1">
            <a:off x="8745152" y="3277778"/>
            <a:ext cx="252000" cy="309600"/>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4" name="テキスト ボックス 113"/>
          <p:cNvSpPr txBox="1"/>
          <p:nvPr/>
        </p:nvSpPr>
        <p:spPr>
          <a:xfrm>
            <a:off x="5492287" y="2996952"/>
            <a:ext cx="2036241" cy="707886"/>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ja-JP" altLang="en-US" sz="2000" dirty="0" smtClean="0"/>
              <a:t>クローンセット</a:t>
            </a:r>
            <a:endParaRPr lang="en-US" altLang="ja-JP" sz="2000" dirty="0" smtClean="0"/>
          </a:p>
          <a:p>
            <a:pPr algn="ctr"/>
            <a:r>
              <a:rPr lang="ja-JP" altLang="en-US" sz="2000" dirty="0" smtClean="0"/>
              <a:t>遷移情報</a:t>
            </a:r>
            <a:r>
              <a:rPr lang="en-US" altLang="ja-JP" sz="2000" dirty="0" smtClean="0"/>
              <a:t>(N-1,N)</a:t>
            </a:r>
            <a:endParaRPr kumimoji="1" lang="ja-JP" altLang="en-US" sz="2000" dirty="0"/>
          </a:p>
        </p:txBody>
      </p:sp>
      <p:sp>
        <p:nvSpPr>
          <p:cNvPr id="132" name="File"/>
          <p:cNvSpPr>
            <a:spLocks noEditPoints="1" noChangeArrowheads="1"/>
          </p:cNvSpPr>
          <p:nvPr/>
        </p:nvSpPr>
        <p:spPr bwMode="auto">
          <a:xfrm>
            <a:off x="3597298" y="2848474"/>
            <a:ext cx="1262734" cy="447214"/>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altLang="ja-JP" sz="2000" dirty="0" smtClean="0"/>
              <a:t>rev. N-1</a:t>
            </a:r>
            <a:endParaRPr lang="ja-JP" altLang="en-US" sz="2000" dirty="0"/>
          </a:p>
        </p:txBody>
      </p:sp>
      <p:sp>
        <p:nvSpPr>
          <p:cNvPr id="27" name="File"/>
          <p:cNvSpPr>
            <a:spLocks noEditPoints="1" noChangeArrowheads="1"/>
          </p:cNvSpPr>
          <p:nvPr/>
        </p:nvSpPr>
        <p:spPr bwMode="auto">
          <a:xfrm>
            <a:off x="3597297" y="1484784"/>
            <a:ext cx="1083940" cy="447214"/>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altLang="ja-JP" sz="2000" dirty="0" smtClean="0"/>
              <a:t>rev. 1</a:t>
            </a:r>
            <a:endParaRPr lang="ja-JP" altLang="en-US" sz="2000" dirty="0"/>
          </a:p>
        </p:txBody>
      </p:sp>
      <p:sp>
        <p:nvSpPr>
          <p:cNvPr id="29" name="File"/>
          <p:cNvSpPr>
            <a:spLocks noEditPoints="1" noChangeArrowheads="1"/>
          </p:cNvSpPr>
          <p:nvPr/>
        </p:nvSpPr>
        <p:spPr bwMode="auto">
          <a:xfrm>
            <a:off x="3597297" y="1916832"/>
            <a:ext cx="1088856" cy="447214"/>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altLang="ja-JP" sz="2000" dirty="0" smtClean="0"/>
              <a:t>rev. 2</a:t>
            </a:r>
            <a:endParaRPr lang="ja-JP" altLang="en-US" sz="2000" dirty="0"/>
          </a:p>
        </p:txBody>
      </p:sp>
      <p:sp>
        <p:nvSpPr>
          <p:cNvPr id="32" name="テキスト ボックス 31"/>
          <p:cNvSpPr txBox="1"/>
          <p:nvPr/>
        </p:nvSpPr>
        <p:spPr>
          <a:xfrm>
            <a:off x="3935543" y="2492896"/>
            <a:ext cx="492443" cy="565124"/>
          </a:xfrm>
          <a:prstGeom prst="rect">
            <a:avLst/>
          </a:prstGeom>
          <a:noFill/>
        </p:spPr>
        <p:txBody>
          <a:bodyPr vert="eaVert" wrap="square" rtlCol="0">
            <a:spAutoFit/>
          </a:bodyPr>
          <a:lstStyle/>
          <a:p>
            <a:r>
              <a:rPr kumimoji="1" lang="ja-JP" altLang="en-US" sz="2000" dirty="0" smtClean="0"/>
              <a:t>・・・</a:t>
            </a:r>
            <a:endParaRPr kumimoji="1" lang="ja-JP" altLang="en-US" sz="2000" dirty="0"/>
          </a:p>
        </p:txBody>
      </p:sp>
      <p:sp>
        <p:nvSpPr>
          <p:cNvPr id="31" name="File"/>
          <p:cNvSpPr>
            <a:spLocks noEditPoints="1" noChangeArrowheads="1"/>
          </p:cNvSpPr>
          <p:nvPr/>
        </p:nvSpPr>
        <p:spPr bwMode="auto">
          <a:xfrm>
            <a:off x="3597299" y="3284984"/>
            <a:ext cx="1253034" cy="447214"/>
          </a:xfrm>
          <a:custGeom>
            <a:avLst/>
            <a:gdLst>
              <a:gd name="T0" fmla="*/ 10981 w 21600"/>
              <a:gd name="T1" fmla="*/ 3240 h 21600"/>
              <a:gd name="T2" fmla="*/ 0 w 21600"/>
              <a:gd name="T3" fmla="*/ 10800 h 21600"/>
              <a:gd name="T4" fmla="*/ 10800 w 21600"/>
              <a:gd name="T5" fmla="*/ 21600 h 21600"/>
              <a:gd name="T6" fmla="*/ 21600 w 21600"/>
              <a:gd name="T7" fmla="*/ 10800 h 21600"/>
              <a:gd name="T8" fmla="*/ 0 w 21600"/>
              <a:gd name="T9" fmla="*/ 21600 h 21600"/>
              <a:gd name="T10" fmla="*/ 21600 w 21600"/>
              <a:gd name="T11" fmla="*/ 21600 h 21600"/>
              <a:gd name="T12" fmla="*/ 1086 w 21600"/>
              <a:gd name="T13" fmla="*/ 4628 h 21600"/>
              <a:gd name="T14" fmla="*/ 20635 w 21600"/>
              <a:gd name="T15" fmla="*/ 20289 h 21600"/>
            </a:gdLst>
            <a:ahLst/>
            <a:cxnLst>
              <a:cxn ang="0">
                <a:pos x="T0" y="T1"/>
              </a:cxn>
              <a:cxn ang="0">
                <a:pos x="T2" y="T3"/>
              </a:cxn>
              <a:cxn ang="0">
                <a:pos x="T4" y="T5"/>
              </a:cxn>
              <a:cxn ang="0">
                <a:pos x="T6" y="T7"/>
              </a:cxn>
              <a:cxn ang="0">
                <a:pos x="T8" y="T9"/>
              </a:cxn>
              <a:cxn ang="0">
                <a:pos x="T10" y="T11"/>
              </a:cxn>
            </a:cxnLst>
            <a:rect l="T12" t="T13" r="T14" b="T15"/>
            <a:pathLst>
              <a:path w="21600" h="21600">
                <a:moveTo>
                  <a:pt x="19790" y="3240"/>
                </a:moveTo>
                <a:cubicBezTo>
                  <a:pt x="10981" y="3240"/>
                  <a:pt x="9171" y="3240"/>
                  <a:pt x="9050" y="3086"/>
                </a:cubicBezTo>
                <a:cubicBezTo>
                  <a:pt x="9050" y="2931"/>
                  <a:pt x="8930" y="2777"/>
                  <a:pt x="8930" y="2469"/>
                </a:cubicBezTo>
                <a:cubicBezTo>
                  <a:pt x="8930" y="2160"/>
                  <a:pt x="8809" y="1851"/>
                  <a:pt x="8688" y="1389"/>
                </a:cubicBezTo>
                <a:cubicBezTo>
                  <a:pt x="8568" y="1080"/>
                  <a:pt x="8326" y="771"/>
                  <a:pt x="8085" y="463"/>
                </a:cubicBezTo>
                <a:cubicBezTo>
                  <a:pt x="7723" y="154"/>
                  <a:pt x="7361" y="0"/>
                  <a:pt x="7361" y="0"/>
                </a:cubicBezTo>
                <a:cubicBezTo>
                  <a:pt x="7361" y="0"/>
                  <a:pt x="2293" y="0"/>
                  <a:pt x="2051" y="154"/>
                </a:cubicBezTo>
                <a:cubicBezTo>
                  <a:pt x="1689" y="309"/>
                  <a:pt x="1448" y="463"/>
                  <a:pt x="1327" y="771"/>
                </a:cubicBezTo>
                <a:cubicBezTo>
                  <a:pt x="1207" y="1080"/>
                  <a:pt x="1086" y="1389"/>
                  <a:pt x="965" y="1697"/>
                </a:cubicBezTo>
                <a:cubicBezTo>
                  <a:pt x="845" y="2160"/>
                  <a:pt x="724" y="2314"/>
                  <a:pt x="724" y="2469"/>
                </a:cubicBezTo>
                <a:cubicBezTo>
                  <a:pt x="603" y="2623"/>
                  <a:pt x="603" y="2777"/>
                  <a:pt x="483" y="2931"/>
                </a:cubicBezTo>
                <a:cubicBezTo>
                  <a:pt x="483" y="3086"/>
                  <a:pt x="362" y="3240"/>
                  <a:pt x="241" y="3240"/>
                </a:cubicBezTo>
                <a:lnTo>
                  <a:pt x="0" y="3394"/>
                </a:lnTo>
                <a:lnTo>
                  <a:pt x="0" y="3703"/>
                </a:lnTo>
                <a:lnTo>
                  <a:pt x="0" y="10800"/>
                </a:lnTo>
                <a:lnTo>
                  <a:pt x="0" y="21600"/>
                </a:lnTo>
                <a:lnTo>
                  <a:pt x="10981" y="21600"/>
                </a:lnTo>
                <a:lnTo>
                  <a:pt x="21600" y="21600"/>
                </a:lnTo>
                <a:lnTo>
                  <a:pt x="21600" y="10800"/>
                </a:lnTo>
                <a:lnTo>
                  <a:pt x="21600" y="5246"/>
                </a:lnTo>
                <a:lnTo>
                  <a:pt x="21600" y="4783"/>
                </a:lnTo>
                <a:cubicBezTo>
                  <a:pt x="21479" y="4320"/>
                  <a:pt x="21359" y="4011"/>
                  <a:pt x="21117" y="3703"/>
                </a:cubicBezTo>
                <a:cubicBezTo>
                  <a:pt x="20876" y="3549"/>
                  <a:pt x="20514" y="3394"/>
                  <a:pt x="20152" y="3240"/>
                </a:cubicBezTo>
                <a:close/>
              </a:path>
            </a:pathLst>
          </a:custGeom>
          <a:solidFill>
            <a:srgbClr val="FFFFCC"/>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ctr" anchorCtr="0" compatLnSpc="1">
            <a:prstTxWarp prst="textNoShape">
              <a:avLst/>
            </a:prstTxWarp>
          </a:bodyPr>
          <a:lstStyle/>
          <a:p>
            <a:pPr algn="ctr"/>
            <a:r>
              <a:rPr lang="en-US" altLang="ja-JP" sz="2000" dirty="0" smtClean="0"/>
              <a:t>rev. N</a:t>
            </a:r>
            <a:endParaRPr lang="ja-JP" altLang="en-US" sz="2000" dirty="0"/>
          </a:p>
        </p:txBody>
      </p:sp>
      <p:cxnSp>
        <p:nvCxnSpPr>
          <p:cNvPr id="41" name="直線矢印コネクタ 40"/>
          <p:cNvCxnSpPr>
            <a:stCxn id="94" idx="3"/>
            <a:endCxn id="31" idx="1"/>
          </p:cNvCxnSpPr>
          <p:nvPr/>
        </p:nvCxnSpPr>
        <p:spPr bwMode="auto">
          <a:xfrm>
            <a:off x="3136728" y="2750016"/>
            <a:ext cx="460571" cy="758575"/>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133" name="テキスト ボックス 132"/>
          <p:cNvSpPr txBox="1"/>
          <p:nvPr/>
        </p:nvSpPr>
        <p:spPr>
          <a:xfrm>
            <a:off x="8224066" y="2516967"/>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41" name="テキスト ボックス 140"/>
          <p:cNvSpPr txBox="1"/>
          <p:nvPr/>
        </p:nvSpPr>
        <p:spPr>
          <a:xfrm>
            <a:off x="6703941" y="5307594"/>
            <a:ext cx="492443" cy="461665"/>
          </a:xfrm>
          <a:prstGeom prst="rect">
            <a:avLst/>
          </a:prstGeom>
          <a:noFill/>
        </p:spPr>
        <p:txBody>
          <a:bodyPr vert="horz" wrap="none" rtlCol="0">
            <a:spAutoFit/>
          </a:bodyPr>
          <a:lstStyle/>
          <a:p>
            <a:r>
              <a:rPr kumimoji="1" lang="en-US" altLang="ja-JP" dirty="0" smtClean="0"/>
              <a:t>…</a:t>
            </a:r>
            <a:endParaRPr kumimoji="1" lang="ja-JP" altLang="en-US" dirty="0"/>
          </a:p>
        </p:txBody>
      </p:sp>
      <p:cxnSp>
        <p:nvCxnSpPr>
          <p:cNvPr id="142" name="直線矢印コネクタ 141"/>
          <p:cNvCxnSpPr/>
          <p:nvPr/>
        </p:nvCxnSpPr>
        <p:spPr bwMode="auto">
          <a:xfrm>
            <a:off x="5646767" y="5449483"/>
            <a:ext cx="396604"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43" name="角丸四角形 142"/>
          <p:cNvSpPr/>
          <p:nvPr/>
        </p:nvSpPr>
        <p:spPr>
          <a:xfrm>
            <a:off x="5924734" y="5240093"/>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cxnSp>
        <p:nvCxnSpPr>
          <p:cNvPr id="144" name="直線矢印コネクタ 143"/>
          <p:cNvCxnSpPr/>
          <p:nvPr/>
        </p:nvCxnSpPr>
        <p:spPr bwMode="auto">
          <a:xfrm>
            <a:off x="5646767" y="5669469"/>
            <a:ext cx="394617"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45" name="Freeform 13"/>
          <p:cNvSpPr>
            <a:spLocks/>
          </p:cNvSpPr>
          <p:nvPr/>
        </p:nvSpPr>
        <p:spPr bwMode="auto">
          <a:xfrm>
            <a:off x="6043371" y="5350763"/>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6" name="Freeform 13"/>
          <p:cNvSpPr>
            <a:spLocks/>
          </p:cNvSpPr>
          <p:nvPr/>
        </p:nvSpPr>
        <p:spPr bwMode="auto">
          <a:xfrm>
            <a:off x="6043370" y="5602947"/>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7" name="角丸四角形 146"/>
          <p:cNvSpPr/>
          <p:nvPr/>
        </p:nvSpPr>
        <p:spPr>
          <a:xfrm>
            <a:off x="107504" y="4160507"/>
            <a:ext cx="798462" cy="1079586"/>
          </a:xfrm>
          <a:prstGeom prst="roundRect">
            <a:avLst/>
          </a:prstGeom>
          <a:no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48" name="Freeform 13"/>
          <p:cNvSpPr>
            <a:spLocks/>
          </p:cNvSpPr>
          <p:nvPr/>
        </p:nvSpPr>
        <p:spPr bwMode="auto">
          <a:xfrm>
            <a:off x="266395" y="4290071"/>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49" name="Freeform 13"/>
          <p:cNvSpPr>
            <a:spLocks/>
          </p:cNvSpPr>
          <p:nvPr/>
        </p:nvSpPr>
        <p:spPr bwMode="auto">
          <a:xfrm>
            <a:off x="257317" y="4523361"/>
            <a:ext cx="561189" cy="15965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u="sng"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50" name="右カーブ矢印 149"/>
          <p:cNvSpPr/>
          <p:nvPr/>
        </p:nvSpPr>
        <p:spPr bwMode="auto">
          <a:xfrm flipH="1">
            <a:off x="537925" y="4318345"/>
            <a:ext cx="250902" cy="3478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2051" name="Picture 3" descr="C:\Users\m-takuya\AppData\Local\Microsoft\Windows\Temporary Internet Files\Content.IE5\V9TSFUNJ\MC900441944[1].wmf"/>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719" r="63356" b="15875"/>
          <a:stretch/>
        </p:blipFill>
        <p:spPr bwMode="auto">
          <a:xfrm>
            <a:off x="139326" y="3821551"/>
            <a:ext cx="332748" cy="553455"/>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155069" y="4578494"/>
            <a:ext cx="317005" cy="527270"/>
          </a:xfrm>
          <a:prstGeom prst="rect">
            <a:avLst/>
          </a:prstGeom>
          <a:noFill/>
          <a:extLst>
            <a:ext uri="{909E8E84-426E-40DD-AFC4-6F175D3DCCD1}">
              <a14:hiddenFill xmlns:a14="http://schemas.microsoft.com/office/drawing/2010/main">
                <a:solidFill>
                  <a:srgbClr val="FFFFFF"/>
                </a:solidFill>
              </a14:hiddenFill>
            </a:ext>
          </a:extLst>
        </p:spPr>
      </p:pic>
      <p:pic>
        <p:nvPicPr>
          <p:cNvPr id="65" name="Picture 3" descr="C:\Users\m-takuya\AppData\Local\Microsoft\Windows\Temporary Internet Files\Content.IE5\V9TSFUNJ\MC900441944[1].wmf"/>
          <p:cNvPicPr>
            <a:picLocks noChangeAspect="1" noChangeArrowheads="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2281930" y="4873231"/>
            <a:ext cx="317005" cy="527270"/>
          </a:xfrm>
          <a:prstGeom prst="rect">
            <a:avLst/>
          </a:prstGeom>
          <a:noFill/>
          <a:extLst>
            <a:ext uri="{909E8E84-426E-40DD-AFC4-6F175D3DCCD1}">
              <a14:hiddenFill xmlns:a14="http://schemas.microsoft.com/office/drawing/2010/main">
                <a:solidFill>
                  <a:srgbClr val="FFFFFF"/>
                </a:solidFill>
              </a14:hiddenFill>
            </a:ext>
          </a:extLst>
        </p:spPr>
      </p:pic>
      <p:sp>
        <p:nvSpPr>
          <p:cNvPr id="153" name="テキスト ボックス 152"/>
          <p:cNvSpPr txBox="1"/>
          <p:nvPr/>
        </p:nvSpPr>
        <p:spPr>
          <a:xfrm>
            <a:off x="847333" y="4261420"/>
            <a:ext cx="492443" cy="461665"/>
          </a:xfrm>
          <a:prstGeom prst="rect">
            <a:avLst/>
          </a:prstGeom>
          <a:noFill/>
        </p:spPr>
        <p:txBody>
          <a:bodyPr vert="horz" wrap="none" rtlCol="0">
            <a:spAutoFit/>
          </a:bodyPr>
          <a:lstStyle/>
          <a:p>
            <a:r>
              <a:rPr kumimoji="1" lang="en-US" altLang="ja-JP" dirty="0" smtClean="0"/>
              <a:t>…</a:t>
            </a:r>
            <a:endParaRPr kumimoji="1" lang="ja-JP" altLang="en-US" dirty="0"/>
          </a:p>
        </p:txBody>
      </p:sp>
      <p:grpSp>
        <p:nvGrpSpPr>
          <p:cNvPr id="3" name="グループ化 2"/>
          <p:cNvGrpSpPr/>
          <p:nvPr/>
        </p:nvGrpSpPr>
        <p:grpSpPr>
          <a:xfrm>
            <a:off x="2289135" y="2099403"/>
            <a:ext cx="847594" cy="1113573"/>
            <a:chOff x="2311345" y="2085340"/>
            <a:chExt cx="814023" cy="1203249"/>
          </a:xfrm>
        </p:grpSpPr>
        <p:sp>
          <p:nvSpPr>
            <p:cNvPr id="93" name="片側の 2 つの角を切り取った四角形 92"/>
            <p:cNvSpPr/>
            <p:nvPr/>
          </p:nvSpPr>
          <p:spPr bwMode="auto">
            <a:xfrm>
              <a:off x="2335355" y="2085340"/>
              <a:ext cx="439537" cy="201037"/>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4" name="正方形/長方形 93"/>
            <p:cNvSpPr/>
            <p:nvPr/>
          </p:nvSpPr>
          <p:spPr bwMode="auto">
            <a:xfrm>
              <a:off x="2311345" y="2288105"/>
              <a:ext cx="814023" cy="1000484"/>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Tree>
    <p:extLst>
      <p:ext uri="{BB962C8B-B14F-4D97-AF65-F5344CB8AC3E}">
        <p14:creationId xmlns:p14="http://schemas.microsoft.com/office/powerpoint/2010/main" val="3156514648"/>
      </p:ext>
    </p:extLst>
  </p:cSld>
  <p:clrMapOvr>
    <a:masterClrMapping/>
  </p:clrMapOvr>
  <mc:AlternateContent xmlns:mc="http://schemas.openxmlformats.org/markup-compatibility/2006" xmlns:p14="http://schemas.microsoft.com/office/powerpoint/2010/main">
    <mc:Choice Requires="p14">
      <p:transition spd="slow" p14:dur="2000" advTm="83443"/>
    </mc:Choice>
    <mc:Fallback xmlns="">
      <p:transition spd="slow" advTm="8344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3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1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5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56"/>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58"/>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2"/>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5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0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0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08"/>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09"/>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110"/>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11"/>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17"/>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1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41"/>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142"/>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43"/>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144"/>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145"/>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146"/>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67"/>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21"/>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147"/>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148"/>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149"/>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150"/>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2051"/>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64"/>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65"/>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153"/>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6"/>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60"/>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 grpId="0"/>
      <p:bldP spid="5" grpId="0"/>
      <p:bldP spid="6" grpId="0"/>
      <p:bldP spid="7" grpId="0"/>
      <p:bldP spid="22" grpId="0" animBg="1"/>
      <p:bldP spid="45" grpId="0" animBg="1"/>
      <p:bldP spid="46" grpId="0" animBg="1"/>
      <p:bldP spid="48" grpId="0"/>
      <p:bldP spid="54" grpId="0" animBg="1"/>
      <p:bldP spid="60" grpId="0" animBg="1"/>
      <p:bldP spid="66" grpId="0" animBg="1"/>
      <p:bldP spid="43" grpId="0" animBg="1"/>
      <p:bldP spid="51" grpId="0" animBg="1"/>
      <p:bldP spid="52" grpId="0" animBg="1"/>
      <p:bldP spid="56" grpId="0" animBg="1"/>
      <p:bldP spid="58" grpId="0" animBg="1"/>
      <p:bldP spid="62" grpId="0" animBg="1"/>
      <p:bldP spid="59" grpId="0" animBg="1"/>
      <p:bldP spid="106" grpId="0" animBg="1"/>
      <p:bldP spid="107" grpId="0" animBg="1"/>
      <p:bldP spid="108" grpId="0" animBg="1"/>
      <p:bldP spid="109" grpId="0" animBg="1"/>
      <p:bldP spid="117" grpId="0" animBg="1"/>
      <p:bldP spid="119" grpId="0" animBg="1"/>
      <p:bldP spid="120" grpId="0" animBg="1"/>
      <p:bldP spid="121" grpId="0" animBg="1"/>
      <p:bldP spid="113" grpId="0" animBg="1"/>
      <p:bldP spid="114" grpId="0" animBg="1"/>
      <p:bldP spid="132" grpId="0" animBg="1"/>
      <p:bldP spid="27" grpId="0" animBg="1"/>
      <p:bldP spid="29" grpId="0" animBg="1"/>
      <p:bldP spid="32" grpId="0"/>
      <p:bldP spid="31" grpId="0" animBg="1"/>
      <p:bldP spid="133" grpId="0"/>
      <p:bldP spid="141" grpId="0"/>
      <p:bldP spid="143" grpId="0" animBg="1"/>
      <p:bldP spid="145" grpId="0" animBg="1"/>
      <p:bldP spid="146" grpId="0" animBg="1"/>
      <p:bldP spid="147" grpId="0" animBg="1"/>
      <p:bldP spid="148" grpId="0" animBg="1"/>
      <p:bldP spid="149" grpId="0" animBg="1"/>
      <p:bldP spid="150" grpId="0" animBg="1"/>
      <p:bldP spid="15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片側の 2 つの角を切り取った四角形 19"/>
          <p:cNvSpPr/>
          <p:nvPr/>
        </p:nvSpPr>
        <p:spPr bwMode="auto">
          <a:xfrm>
            <a:off x="4644008" y="1988840"/>
            <a:ext cx="1594132" cy="705093"/>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9" name="正方形/長方形 18"/>
          <p:cNvSpPr/>
          <p:nvPr/>
        </p:nvSpPr>
        <p:spPr bwMode="auto">
          <a:xfrm>
            <a:off x="4644008" y="2693933"/>
            <a:ext cx="2952337" cy="3508978"/>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68" name="グループ化 67"/>
          <p:cNvGrpSpPr/>
          <p:nvPr/>
        </p:nvGrpSpPr>
        <p:grpSpPr>
          <a:xfrm>
            <a:off x="1215854" y="4221088"/>
            <a:ext cx="1428839" cy="2090069"/>
            <a:chOff x="478379" y="1986705"/>
            <a:chExt cx="2491254" cy="2125886"/>
          </a:xfrm>
        </p:grpSpPr>
        <p:sp>
          <p:nvSpPr>
            <p:cNvPr id="69" name="円柱 68"/>
            <p:cNvSpPr/>
            <p:nvPr/>
          </p:nvSpPr>
          <p:spPr bwMode="auto">
            <a:xfrm>
              <a:off x="521359" y="1986705"/>
              <a:ext cx="2448274" cy="2125886"/>
            </a:xfrm>
            <a:prstGeom prst="can">
              <a:avLst>
                <a:gd name="adj" fmla="val 32550"/>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sz="2400" b="0" i="0" u="none" strike="noStrike" cap="none" normalizeH="0" baseline="0" dirty="0" smtClean="0">
                <a:ln>
                  <a:noFill/>
                </a:ln>
                <a:solidFill>
                  <a:schemeClr val="tx1"/>
                </a:solidFill>
                <a:effectLst/>
                <a:latin typeface="+mj-lt"/>
                <a:ea typeface="ＭＳ Ｐゴシック" pitchFamily="50" charset="-128"/>
              </a:endParaRPr>
            </a:p>
          </p:txBody>
        </p:sp>
        <p:sp>
          <p:nvSpPr>
            <p:cNvPr id="71" name="テキスト ボックス 70"/>
            <p:cNvSpPr txBox="1"/>
            <p:nvPr/>
          </p:nvSpPr>
          <p:spPr>
            <a:xfrm>
              <a:off x="478379" y="2019191"/>
              <a:ext cx="2491252" cy="406966"/>
            </a:xfrm>
            <a:prstGeom prst="rect">
              <a:avLst/>
            </a:prstGeom>
            <a:noFill/>
          </p:spPr>
          <p:txBody>
            <a:bodyPr wrap="square" rtlCol="0">
              <a:spAutoFit/>
            </a:bodyPr>
            <a:lstStyle/>
            <a:p>
              <a:pPr algn="ctr"/>
              <a:r>
                <a:rPr kumimoji="1" lang="ja-JP" altLang="en-US" sz="2000" dirty="0" smtClean="0">
                  <a:latin typeface="+mj-lt"/>
                </a:rPr>
                <a:t>リポジトリ</a:t>
              </a:r>
              <a:r>
                <a:rPr kumimoji="1" lang="en-US" altLang="ja-JP" sz="2000" dirty="0">
                  <a:latin typeface="+mj-lt"/>
                </a:rPr>
                <a:t>B</a:t>
              </a:r>
              <a:endParaRPr kumimoji="1" lang="ja-JP" altLang="en-US" sz="2000" dirty="0">
                <a:latin typeface="+mj-lt"/>
              </a:endParaRPr>
            </a:p>
          </p:txBody>
        </p:sp>
      </p:grpSp>
      <p:sp>
        <p:nvSpPr>
          <p:cNvPr id="200" name="正方形/長方形 199"/>
          <p:cNvSpPr/>
          <p:nvPr/>
        </p:nvSpPr>
        <p:spPr bwMode="auto">
          <a:xfrm>
            <a:off x="107506" y="5425067"/>
            <a:ext cx="1138840"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B</a:t>
            </a:r>
            <a:r>
              <a:rPr kumimoji="0" lang="en-US" altLang="ja-JP" sz="2000" b="0" i="0" u="none" strike="noStrike" cap="none" normalizeH="0" baseline="-25000" dirty="0" smtClean="0">
                <a:ln>
                  <a:noFill/>
                </a:ln>
                <a:solidFill>
                  <a:schemeClr val="tx1"/>
                </a:solidFill>
                <a:effectLst/>
                <a:latin typeface="Times New Roman" pitchFamily="18" charset="0"/>
                <a:ea typeface="ＭＳ Ｐゴシック" pitchFamily="50" charset="-128"/>
              </a:rPr>
              <a:t>2</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2012/4/4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9" name="正方形/長方形 228"/>
          <p:cNvSpPr/>
          <p:nvPr/>
        </p:nvSpPr>
        <p:spPr bwMode="auto">
          <a:xfrm>
            <a:off x="1249424" y="5425067"/>
            <a:ext cx="1395270" cy="668228"/>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1" name="正方形/長方形 200"/>
          <p:cNvSpPr/>
          <p:nvPr/>
        </p:nvSpPr>
        <p:spPr bwMode="auto">
          <a:xfrm>
            <a:off x="107504" y="4756838"/>
            <a:ext cx="1138841"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B</a:t>
            </a:r>
            <a:r>
              <a:rPr kumimoji="0" lang="en-US" altLang="ja-JP" sz="2000" b="0" i="0" u="none" strike="noStrike" cap="none" normalizeH="0" baseline="-25000" dirty="0" smtClean="0">
                <a:ln>
                  <a:noFill/>
                </a:ln>
                <a:solidFill>
                  <a:schemeClr val="tx1"/>
                </a:solidFill>
                <a:effectLst/>
                <a:latin typeface="Times New Roman" pitchFamily="18" charset="0"/>
                <a:ea typeface="ＭＳ Ｐゴシック" pitchFamily="50" charset="-128"/>
              </a:rPr>
              <a:t>1</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2012/2/4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8" name="正方形/長方形 227"/>
          <p:cNvSpPr/>
          <p:nvPr/>
        </p:nvSpPr>
        <p:spPr bwMode="auto">
          <a:xfrm>
            <a:off x="1249423" y="4756837"/>
            <a:ext cx="1395269"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nvGrpSpPr>
          <p:cNvPr id="31" name="グループ化 30"/>
          <p:cNvGrpSpPr/>
          <p:nvPr/>
        </p:nvGrpSpPr>
        <p:grpSpPr>
          <a:xfrm>
            <a:off x="1249423" y="1865991"/>
            <a:ext cx="1395270" cy="2139076"/>
            <a:chOff x="1462007" y="1772424"/>
            <a:chExt cx="1213220" cy="2491003"/>
          </a:xfrm>
        </p:grpSpPr>
        <p:sp>
          <p:nvSpPr>
            <p:cNvPr id="29" name="円柱 28"/>
            <p:cNvSpPr/>
            <p:nvPr/>
          </p:nvSpPr>
          <p:spPr bwMode="auto">
            <a:xfrm>
              <a:off x="1462007" y="1772424"/>
              <a:ext cx="1213220" cy="2491003"/>
            </a:xfrm>
            <a:prstGeom prst="can">
              <a:avLst>
                <a:gd name="adj" fmla="val 3391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sz="2400" b="0" i="0" u="none" strike="noStrike" cap="none" normalizeH="0" baseline="0" dirty="0" smtClean="0">
                <a:ln>
                  <a:noFill/>
                </a:ln>
                <a:solidFill>
                  <a:schemeClr val="tx1"/>
                </a:solidFill>
                <a:effectLst/>
                <a:latin typeface="+mj-lt"/>
                <a:ea typeface="ＭＳ Ｐゴシック" pitchFamily="50" charset="-128"/>
              </a:endParaRPr>
            </a:p>
          </p:txBody>
        </p:sp>
        <p:sp>
          <p:nvSpPr>
            <p:cNvPr id="30" name="テキスト ボックス 29"/>
            <p:cNvSpPr txBox="1"/>
            <p:nvPr/>
          </p:nvSpPr>
          <p:spPr>
            <a:xfrm>
              <a:off x="1509163" y="1831630"/>
              <a:ext cx="1166064" cy="400110"/>
            </a:xfrm>
            <a:prstGeom prst="rect">
              <a:avLst/>
            </a:prstGeom>
            <a:noFill/>
          </p:spPr>
          <p:txBody>
            <a:bodyPr wrap="none" rtlCol="0">
              <a:spAutoFit/>
            </a:bodyPr>
            <a:lstStyle/>
            <a:p>
              <a:pPr algn="ctr"/>
              <a:r>
                <a:rPr kumimoji="1" lang="ja-JP" altLang="en-US" sz="2000" dirty="0" smtClean="0">
                  <a:latin typeface="+mj-lt"/>
                </a:rPr>
                <a:t>リポジトリ</a:t>
              </a:r>
              <a:r>
                <a:rPr kumimoji="1" lang="en-US" altLang="ja-JP" sz="2000" dirty="0" smtClean="0">
                  <a:latin typeface="+mj-lt"/>
                </a:rPr>
                <a:t>A</a:t>
              </a:r>
              <a:endParaRPr kumimoji="1" lang="ja-JP" altLang="en-US" sz="2000" dirty="0">
                <a:latin typeface="+mj-lt"/>
              </a:endParaRPr>
            </a:p>
          </p:txBody>
        </p:sp>
      </p:grpSp>
      <p:sp>
        <p:nvSpPr>
          <p:cNvPr id="225" name="正方形/長方形 224"/>
          <p:cNvSpPr/>
          <p:nvPr/>
        </p:nvSpPr>
        <p:spPr bwMode="auto">
          <a:xfrm>
            <a:off x="1246345" y="2420888"/>
            <a:ext cx="1398348"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26" name="正方形/長方形 225"/>
          <p:cNvSpPr/>
          <p:nvPr/>
        </p:nvSpPr>
        <p:spPr bwMode="auto">
          <a:xfrm>
            <a:off x="1245218" y="3089117"/>
            <a:ext cx="1399475" cy="668229"/>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2" name="正方形/長方形 201"/>
          <p:cNvSpPr/>
          <p:nvPr/>
        </p:nvSpPr>
        <p:spPr bwMode="auto">
          <a:xfrm>
            <a:off x="107634" y="3089117"/>
            <a:ext cx="1138712"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A</a:t>
            </a:r>
            <a:r>
              <a:rPr kumimoji="0" lang="en-US" altLang="ja-JP" sz="2000" b="0" i="0" u="none" strike="noStrike" cap="none" normalizeH="0" baseline="-25000" dirty="0" smtClean="0">
                <a:ln>
                  <a:noFill/>
                </a:ln>
                <a:solidFill>
                  <a:schemeClr val="tx1"/>
                </a:solidFill>
                <a:effectLst/>
                <a:latin typeface="Times New Roman" pitchFamily="18" charset="0"/>
                <a:ea typeface="ＭＳ Ｐゴシック" pitchFamily="50" charset="-128"/>
              </a:rPr>
              <a:t>2</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2012/3/2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3" name="正方形/長方形 202"/>
          <p:cNvSpPr/>
          <p:nvPr/>
        </p:nvSpPr>
        <p:spPr bwMode="auto">
          <a:xfrm>
            <a:off x="107632" y="2420888"/>
            <a:ext cx="1138713" cy="668229"/>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A</a:t>
            </a:r>
            <a:r>
              <a:rPr kumimoji="0" lang="en-US" altLang="ja-JP" sz="2000" b="0" i="0" u="none" strike="noStrike" cap="none" normalizeH="0" baseline="-25000" dirty="0" smtClean="0">
                <a:ln>
                  <a:noFill/>
                </a:ln>
                <a:solidFill>
                  <a:schemeClr val="tx1"/>
                </a:solidFill>
                <a:effectLst/>
                <a:latin typeface="Times New Roman" pitchFamily="18" charset="0"/>
                <a:ea typeface="ＭＳ Ｐゴシック" pitchFamily="50" charset="-128"/>
              </a:rPr>
              <a:t>1</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2012/1/2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 name="コンテンツ プレースホルダー 2"/>
          <p:cNvSpPr>
            <a:spLocks noGrp="1"/>
          </p:cNvSpPr>
          <p:nvPr>
            <p:ph idx="1"/>
          </p:nvPr>
        </p:nvSpPr>
        <p:spPr>
          <a:xfrm>
            <a:off x="176431" y="1166104"/>
            <a:ext cx="8785225" cy="423238"/>
          </a:xfrm>
        </p:spPr>
        <p:txBody>
          <a:bodyPr/>
          <a:lstStyle/>
          <a:p>
            <a:r>
              <a:rPr lang="ja-JP" altLang="en-US" sz="2400" dirty="0"/>
              <a:t>複数</a:t>
            </a:r>
            <a:r>
              <a:rPr lang="ja-JP" altLang="en-US" sz="2400" dirty="0" smtClean="0"/>
              <a:t>プロジェクトのリポジトリからチェックアウトを行い，合成リポジトリを作成</a:t>
            </a:r>
            <a:endParaRPr kumimoji="1" lang="ja-JP" altLang="en-US" sz="2400" dirty="0"/>
          </a:p>
        </p:txBody>
      </p:sp>
      <p:sp>
        <p:nvSpPr>
          <p:cNvPr id="2" name="タイトル 1"/>
          <p:cNvSpPr>
            <a:spLocks noGrp="1"/>
          </p:cNvSpPr>
          <p:nvPr>
            <p:ph type="title"/>
          </p:nvPr>
        </p:nvSpPr>
        <p:spPr/>
        <p:txBody>
          <a:bodyPr/>
          <a:lstStyle/>
          <a:p>
            <a:r>
              <a:rPr lang="en-US" altLang="ja-JP" sz="3800" dirty="0" smtClean="0"/>
              <a:t>STEP1</a:t>
            </a:r>
            <a:r>
              <a:rPr lang="ja-JP" altLang="en-US" sz="3800" dirty="0" smtClean="0"/>
              <a:t>：合成リポジトリの作成</a:t>
            </a:r>
            <a:endParaRPr lang="ja-JP" altLang="en-US" sz="3800" dirty="0"/>
          </a:p>
        </p:txBody>
      </p:sp>
      <p:sp>
        <p:nvSpPr>
          <p:cNvPr id="167" name="Document"/>
          <p:cNvSpPr>
            <a:spLocks noEditPoints="1" noChangeArrowheads="1"/>
          </p:cNvSpPr>
          <p:nvPr/>
        </p:nvSpPr>
        <p:spPr bwMode="auto">
          <a:xfrm>
            <a:off x="1334718" y="2584316"/>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172" name="Document"/>
          <p:cNvSpPr>
            <a:spLocks noEditPoints="1" noChangeArrowheads="1"/>
          </p:cNvSpPr>
          <p:nvPr/>
        </p:nvSpPr>
        <p:spPr bwMode="auto">
          <a:xfrm>
            <a:off x="1374350" y="3271041"/>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180" name="Document"/>
          <p:cNvSpPr>
            <a:spLocks noEditPoints="1" noChangeArrowheads="1"/>
          </p:cNvSpPr>
          <p:nvPr/>
        </p:nvSpPr>
        <p:spPr bwMode="auto">
          <a:xfrm>
            <a:off x="1341430" y="4920265"/>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181" name="Document"/>
          <p:cNvSpPr>
            <a:spLocks noEditPoints="1" noChangeArrowheads="1"/>
          </p:cNvSpPr>
          <p:nvPr/>
        </p:nvSpPr>
        <p:spPr bwMode="auto">
          <a:xfrm>
            <a:off x="1341085" y="5588495"/>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66" name="テキスト ボックス 65"/>
          <p:cNvSpPr txBox="1"/>
          <p:nvPr/>
        </p:nvSpPr>
        <p:spPr>
          <a:xfrm>
            <a:off x="4737371" y="1988840"/>
            <a:ext cx="1418805" cy="653604"/>
          </a:xfrm>
          <a:prstGeom prst="rect">
            <a:avLst/>
          </a:prstGeom>
          <a:noFill/>
        </p:spPr>
        <p:txBody>
          <a:bodyPr wrap="square" rtlCol="0">
            <a:spAutoFit/>
          </a:bodyPr>
          <a:lstStyle/>
          <a:p>
            <a:pPr algn="ctr"/>
            <a:r>
              <a:rPr kumimoji="1" lang="ja-JP" altLang="en-US" sz="2000" dirty="0" smtClean="0">
                <a:latin typeface="+mj-lt"/>
              </a:rPr>
              <a:t>合成</a:t>
            </a:r>
            <a:endParaRPr kumimoji="1" lang="en-US" altLang="ja-JP" sz="2000" dirty="0" smtClean="0">
              <a:latin typeface="+mj-lt"/>
            </a:endParaRPr>
          </a:p>
          <a:p>
            <a:pPr algn="ctr"/>
            <a:r>
              <a:rPr kumimoji="1" lang="ja-JP" altLang="en-US" sz="2000" dirty="0" smtClean="0">
                <a:latin typeface="+mj-lt"/>
              </a:rPr>
              <a:t>リポジトリ</a:t>
            </a:r>
            <a:r>
              <a:rPr kumimoji="1" lang="en-US" altLang="ja-JP" sz="2000" dirty="0" smtClean="0">
                <a:latin typeface="+mj-lt"/>
              </a:rPr>
              <a:t>C</a:t>
            </a:r>
            <a:endParaRPr kumimoji="1" lang="ja-JP" altLang="en-US" sz="2000" dirty="0">
              <a:latin typeface="+mj-lt"/>
            </a:endParaRPr>
          </a:p>
        </p:txBody>
      </p:sp>
      <p:sp>
        <p:nvSpPr>
          <p:cNvPr id="70" name="正方形/長方形 69"/>
          <p:cNvSpPr/>
          <p:nvPr/>
        </p:nvSpPr>
        <p:spPr bwMode="auto">
          <a:xfrm>
            <a:off x="7596334" y="3642107"/>
            <a:ext cx="1368154" cy="788047"/>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合成</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2</a:t>
            </a:r>
          </a:p>
          <a:p>
            <a:pPr algn="ctr" fontAlgn="base">
              <a:spcBef>
                <a:spcPct val="0"/>
              </a:spcBef>
              <a:spcAft>
                <a:spcPct val="0"/>
              </a:spcAft>
            </a:pPr>
            <a:r>
              <a:rPr lang="en-US" altLang="ja-JP" sz="2000" dirty="0">
                <a:solidFill>
                  <a:schemeClr val="tx1"/>
                </a:solidFill>
                <a:latin typeface="Times New Roman" pitchFamily="18" charset="0"/>
                <a:ea typeface="ＭＳ Ｐゴシック" pitchFamily="50" charset="-128"/>
              </a:rPr>
              <a:t>2012/2/4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2" name="正方形/長方形 71"/>
          <p:cNvSpPr/>
          <p:nvPr/>
        </p:nvSpPr>
        <p:spPr bwMode="auto">
          <a:xfrm>
            <a:off x="7596334" y="4430155"/>
            <a:ext cx="1368154" cy="788047"/>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合成</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3</a:t>
            </a:r>
          </a:p>
          <a:p>
            <a:pPr algn="ctr" fontAlgn="base">
              <a:spcBef>
                <a:spcPct val="0"/>
              </a:spcBef>
              <a:spcAft>
                <a:spcPct val="0"/>
              </a:spcAft>
            </a:pPr>
            <a:r>
              <a:rPr lang="en-US" altLang="ja-JP" sz="2000" dirty="0">
                <a:solidFill>
                  <a:schemeClr val="tx1"/>
                </a:solidFill>
                <a:latin typeface="Times New Roman" pitchFamily="18" charset="0"/>
                <a:ea typeface="ＭＳ Ｐゴシック" pitchFamily="50" charset="-128"/>
              </a:rPr>
              <a:t>2012/3/2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3" name="正方形/長方形 72"/>
          <p:cNvSpPr/>
          <p:nvPr/>
        </p:nvSpPr>
        <p:spPr bwMode="auto">
          <a:xfrm>
            <a:off x="7596334" y="2852051"/>
            <a:ext cx="1368154" cy="788523"/>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dirty="0" smtClean="0">
                <a:solidFill>
                  <a:schemeClr val="tx1"/>
                </a:solidFill>
                <a:latin typeface="Times New Roman" pitchFamily="18" charset="0"/>
                <a:ea typeface="ＭＳ Ｐゴシック" pitchFamily="50" charset="-128"/>
              </a:rPr>
              <a:t>合成</a:t>
            </a:r>
            <a:r>
              <a:rPr kumimoji="0" lang="en-US" altLang="ja-JP" sz="2000" dirty="0" smtClean="0">
                <a:solidFill>
                  <a:schemeClr val="tx1"/>
                </a:solidFill>
                <a:latin typeface="Times New Roman" pitchFamily="18" charset="0"/>
                <a:ea typeface="ＭＳ Ｐゴシック" pitchFamily="50" charset="-128"/>
              </a:rPr>
              <a:t>rev. </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1</a:t>
            </a:r>
          </a:p>
          <a:p>
            <a:pPr marL="0" marR="0" indent="0" algn="ctr" defTabSz="914400" rtl="0" eaLnBrk="1" fontAlgn="base" latinLnBrk="0" hangingPunct="1">
              <a:lnSpc>
                <a:spcPct val="100000"/>
              </a:lnSpc>
              <a:spcBef>
                <a:spcPct val="0"/>
              </a:spcBef>
              <a:spcAft>
                <a:spcPct val="0"/>
              </a:spcAft>
              <a:buClrTx/>
              <a:buSzTx/>
              <a:buFontTx/>
              <a:buNone/>
              <a:tabLst/>
            </a:pPr>
            <a:r>
              <a:rPr lang="en-US" altLang="ja-JP" sz="2000" dirty="0">
                <a:solidFill>
                  <a:schemeClr val="tx1"/>
                </a:solidFill>
                <a:latin typeface="Times New Roman" pitchFamily="18" charset="0"/>
                <a:ea typeface="ＭＳ Ｐゴシック" pitchFamily="50" charset="-128"/>
              </a:rPr>
              <a:t>2012/1/2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4" name="正方形/長方形 73"/>
          <p:cNvSpPr/>
          <p:nvPr/>
        </p:nvSpPr>
        <p:spPr bwMode="auto">
          <a:xfrm>
            <a:off x="7596334" y="5218247"/>
            <a:ext cx="1368154" cy="788047"/>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kumimoji="0" lang="ja-JP" altLang="en-US" sz="2000" dirty="0" smtClean="0">
                <a:solidFill>
                  <a:schemeClr val="tx1"/>
                </a:solidFill>
                <a:latin typeface="Times New Roman" pitchFamily="18" charset="0"/>
                <a:ea typeface="ＭＳ Ｐゴシック" pitchFamily="50" charset="-128"/>
              </a:rPr>
              <a:t>合成</a:t>
            </a:r>
            <a:r>
              <a:rPr kumimoji="0" lang="en-US" altLang="ja-JP" sz="2000" dirty="0" smtClean="0">
                <a:solidFill>
                  <a:schemeClr val="tx1"/>
                </a:solidFill>
                <a:latin typeface="Times New Roman" pitchFamily="18" charset="0"/>
                <a:ea typeface="ＭＳ Ｐゴシック" pitchFamily="50" charset="-128"/>
              </a:rPr>
              <a:t>rev. </a:t>
            </a: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4</a:t>
            </a:r>
          </a:p>
          <a:p>
            <a:pPr algn="ctr" fontAlgn="base">
              <a:spcBef>
                <a:spcPct val="0"/>
              </a:spcBef>
              <a:spcAft>
                <a:spcPct val="0"/>
              </a:spcAft>
            </a:pPr>
            <a:r>
              <a:rPr lang="en-US" altLang="ja-JP" sz="2000" dirty="0">
                <a:solidFill>
                  <a:schemeClr val="tx1"/>
                </a:solidFill>
                <a:latin typeface="Times New Roman" pitchFamily="18" charset="0"/>
                <a:ea typeface="ＭＳ Ｐゴシック" pitchFamily="50" charset="-128"/>
              </a:rPr>
              <a:t>2012/4/4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5" name="正方形/長方形 74"/>
          <p:cNvSpPr/>
          <p:nvPr/>
        </p:nvSpPr>
        <p:spPr bwMode="auto">
          <a:xfrm>
            <a:off x="4644008" y="2852049"/>
            <a:ext cx="2952336" cy="790057"/>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6" name="正方形/長方形 75"/>
          <p:cNvSpPr/>
          <p:nvPr/>
        </p:nvSpPr>
        <p:spPr bwMode="auto">
          <a:xfrm>
            <a:off x="4644009" y="3642106"/>
            <a:ext cx="2952336" cy="788047"/>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7" name="正方形/長方形 76"/>
          <p:cNvSpPr/>
          <p:nvPr/>
        </p:nvSpPr>
        <p:spPr bwMode="auto">
          <a:xfrm>
            <a:off x="4644009" y="4430155"/>
            <a:ext cx="2952335" cy="788047"/>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8" name="正方形/長方形 77"/>
          <p:cNvSpPr/>
          <p:nvPr/>
        </p:nvSpPr>
        <p:spPr bwMode="auto">
          <a:xfrm>
            <a:off x="4644009" y="5218201"/>
            <a:ext cx="2952335" cy="788100"/>
          </a:xfrm>
          <a:prstGeom prst="rect">
            <a:avLst/>
          </a:prstGeom>
          <a:no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0" name="正方形/長方形 79"/>
          <p:cNvSpPr/>
          <p:nvPr/>
        </p:nvSpPr>
        <p:spPr bwMode="auto">
          <a:xfrm>
            <a:off x="4860032" y="3079043"/>
            <a:ext cx="1281786" cy="466091"/>
          </a:xfrm>
          <a:prstGeom prst="rect">
            <a:avLst/>
          </a:prstGeom>
          <a:solidFill>
            <a:schemeClr val="bg1"/>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1" name="Document"/>
          <p:cNvSpPr>
            <a:spLocks noEditPoints="1" noChangeArrowheads="1"/>
          </p:cNvSpPr>
          <p:nvPr/>
        </p:nvSpPr>
        <p:spPr bwMode="auto">
          <a:xfrm>
            <a:off x="4938704" y="3149084"/>
            <a:ext cx="1073110" cy="31519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82" name="テキスト ボックス 81"/>
          <p:cNvSpPr txBox="1"/>
          <p:nvPr/>
        </p:nvSpPr>
        <p:spPr>
          <a:xfrm>
            <a:off x="4921466" y="2748974"/>
            <a:ext cx="370614" cy="400110"/>
          </a:xfrm>
          <a:prstGeom prst="rect">
            <a:avLst/>
          </a:prstGeom>
          <a:noFill/>
        </p:spPr>
        <p:txBody>
          <a:bodyPr wrap="none" rtlCol="0">
            <a:spAutoFit/>
          </a:bodyPr>
          <a:lstStyle/>
          <a:p>
            <a:r>
              <a:rPr kumimoji="1" lang="en-US" altLang="ja-JP" sz="2000" dirty="0" smtClean="0"/>
              <a:t>A</a:t>
            </a:r>
            <a:endParaRPr kumimoji="1" lang="ja-JP" altLang="en-US" sz="2000" dirty="0"/>
          </a:p>
        </p:txBody>
      </p:sp>
      <p:sp>
        <p:nvSpPr>
          <p:cNvPr id="83" name="正方形/長方形 82"/>
          <p:cNvSpPr/>
          <p:nvPr/>
        </p:nvSpPr>
        <p:spPr bwMode="auto">
          <a:xfrm>
            <a:off x="4860032" y="3877553"/>
            <a:ext cx="1281786" cy="465415"/>
          </a:xfrm>
          <a:prstGeom prst="rect">
            <a:avLst/>
          </a:prstGeom>
          <a:solidFill>
            <a:schemeClr val="bg1"/>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4" name="テキスト ボックス 83"/>
          <p:cNvSpPr txBox="1"/>
          <p:nvPr/>
        </p:nvSpPr>
        <p:spPr>
          <a:xfrm>
            <a:off x="4927494" y="3573016"/>
            <a:ext cx="370614" cy="400110"/>
          </a:xfrm>
          <a:prstGeom prst="rect">
            <a:avLst/>
          </a:prstGeom>
          <a:noFill/>
        </p:spPr>
        <p:txBody>
          <a:bodyPr wrap="none" rtlCol="0">
            <a:spAutoFit/>
          </a:bodyPr>
          <a:lstStyle/>
          <a:p>
            <a:r>
              <a:rPr kumimoji="1" lang="en-US" altLang="ja-JP" sz="2000" dirty="0" smtClean="0"/>
              <a:t>A</a:t>
            </a:r>
            <a:endParaRPr kumimoji="1" lang="ja-JP" altLang="en-US" sz="2000" dirty="0"/>
          </a:p>
        </p:txBody>
      </p:sp>
      <p:sp>
        <p:nvSpPr>
          <p:cNvPr id="85" name="Document"/>
          <p:cNvSpPr>
            <a:spLocks noEditPoints="1" noChangeArrowheads="1"/>
          </p:cNvSpPr>
          <p:nvPr/>
        </p:nvSpPr>
        <p:spPr bwMode="auto">
          <a:xfrm>
            <a:off x="4938704" y="3944052"/>
            <a:ext cx="1073110" cy="31519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87" name="正方形/長方形 86"/>
          <p:cNvSpPr/>
          <p:nvPr/>
        </p:nvSpPr>
        <p:spPr bwMode="auto">
          <a:xfrm>
            <a:off x="4860032" y="4675400"/>
            <a:ext cx="1281786" cy="466091"/>
          </a:xfrm>
          <a:prstGeom prst="rect">
            <a:avLst/>
          </a:prstGeom>
          <a:solidFill>
            <a:schemeClr val="bg1"/>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8" name="テキスト ボックス 87"/>
          <p:cNvSpPr txBox="1"/>
          <p:nvPr/>
        </p:nvSpPr>
        <p:spPr>
          <a:xfrm>
            <a:off x="4927494" y="4357279"/>
            <a:ext cx="370614" cy="400110"/>
          </a:xfrm>
          <a:prstGeom prst="rect">
            <a:avLst/>
          </a:prstGeom>
          <a:noFill/>
        </p:spPr>
        <p:txBody>
          <a:bodyPr wrap="none" rtlCol="0">
            <a:spAutoFit/>
          </a:bodyPr>
          <a:lstStyle/>
          <a:p>
            <a:r>
              <a:rPr kumimoji="1" lang="en-US" altLang="ja-JP" sz="2000" dirty="0" smtClean="0"/>
              <a:t>A</a:t>
            </a:r>
            <a:endParaRPr kumimoji="1" lang="ja-JP" altLang="en-US" sz="2000" dirty="0"/>
          </a:p>
        </p:txBody>
      </p:sp>
      <p:sp>
        <p:nvSpPr>
          <p:cNvPr id="89" name="Document"/>
          <p:cNvSpPr>
            <a:spLocks noEditPoints="1" noChangeArrowheads="1"/>
          </p:cNvSpPr>
          <p:nvPr/>
        </p:nvSpPr>
        <p:spPr bwMode="auto">
          <a:xfrm>
            <a:off x="4938704" y="4743421"/>
            <a:ext cx="1073110" cy="31519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91" name="正方形/長方形 90"/>
          <p:cNvSpPr/>
          <p:nvPr/>
        </p:nvSpPr>
        <p:spPr bwMode="auto">
          <a:xfrm>
            <a:off x="4860032" y="5445224"/>
            <a:ext cx="1281786" cy="489349"/>
          </a:xfrm>
          <a:prstGeom prst="rect">
            <a:avLst/>
          </a:prstGeom>
          <a:solidFill>
            <a:schemeClr val="bg1"/>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2" name="テキスト ボックス 91"/>
          <p:cNvSpPr txBox="1"/>
          <p:nvPr/>
        </p:nvSpPr>
        <p:spPr>
          <a:xfrm>
            <a:off x="4927494" y="5136393"/>
            <a:ext cx="370614" cy="400110"/>
          </a:xfrm>
          <a:prstGeom prst="rect">
            <a:avLst/>
          </a:prstGeom>
          <a:noFill/>
        </p:spPr>
        <p:txBody>
          <a:bodyPr wrap="none" rtlCol="0">
            <a:spAutoFit/>
          </a:bodyPr>
          <a:lstStyle/>
          <a:p>
            <a:r>
              <a:rPr kumimoji="1" lang="en-US" altLang="ja-JP" sz="2000" dirty="0" smtClean="0"/>
              <a:t>A</a:t>
            </a:r>
            <a:endParaRPr kumimoji="1" lang="ja-JP" altLang="en-US" sz="2000" dirty="0"/>
          </a:p>
        </p:txBody>
      </p:sp>
      <p:sp>
        <p:nvSpPr>
          <p:cNvPr id="93" name="Document"/>
          <p:cNvSpPr>
            <a:spLocks noEditPoints="1" noChangeArrowheads="1"/>
          </p:cNvSpPr>
          <p:nvPr/>
        </p:nvSpPr>
        <p:spPr bwMode="auto">
          <a:xfrm>
            <a:off x="4938704" y="5513245"/>
            <a:ext cx="1073110" cy="31519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a1’.java</a:t>
            </a:r>
          </a:p>
        </p:txBody>
      </p:sp>
      <p:sp>
        <p:nvSpPr>
          <p:cNvPr id="99" name="正方形/長方形 98"/>
          <p:cNvSpPr/>
          <p:nvPr/>
        </p:nvSpPr>
        <p:spPr bwMode="auto">
          <a:xfrm>
            <a:off x="6199467" y="3877554"/>
            <a:ext cx="1214189" cy="466091"/>
          </a:xfrm>
          <a:prstGeom prst="rect">
            <a:avLst/>
          </a:prstGeom>
          <a:solidFill>
            <a:schemeClr val="bg1"/>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0" name="Document"/>
          <p:cNvSpPr>
            <a:spLocks noEditPoints="1" noChangeArrowheads="1"/>
          </p:cNvSpPr>
          <p:nvPr/>
        </p:nvSpPr>
        <p:spPr bwMode="auto">
          <a:xfrm>
            <a:off x="6273218" y="3944041"/>
            <a:ext cx="1073109" cy="31519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101" name="正方形/長方形 100"/>
          <p:cNvSpPr/>
          <p:nvPr/>
        </p:nvSpPr>
        <p:spPr bwMode="auto">
          <a:xfrm>
            <a:off x="6199602" y="5445224"/>
            <a:ext cx="1214189" cy="484288"/>
          </a:xfrm>
          <a:prstGeom prst="rect">
            <a:avLst/>
          </a:prstGeom>
          <a:solidFill>
            <a:schemeClr val="bg1"/>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2" name="Document"/>
          <p:cNvSpPr>
            <a:spLocks noEditPoints="1" noChangeArrowheads="1"/>
          </p:cNvSpPr>
          <p:nvPr/>
        </p:nvSpPr>
        <p:spPr bwMode="auto">
          <a:xfrm>
            <a:off x="6273353" y="5511710"/>
            <a:ext cx="1073109" cy="31519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105" name="テキスト ボックス 104"/>
          <p:cNvSpPr txBox="1"/>
          <p:nvPr/>
        </p:nvSpPr>
        <p:spPr>
          <a:xfrm>
            <a:off x="6239119" y="3559433"/>
            <a:ext cx="356188" cy="400110"/>
          </a:xfrm>
          <a:prstGeom prst="rect">
            <a:avLst/>
          </a:prstGeom>
          <a:noFill/>
        </p:spPr>
        <p:txBody>
          <a:bodyPr wrap="none" rtlCol="0">
            <a:spAutoFit/>
          </a:bodyPr>
          <a:lstStyle/>
          <a:p>
            <a:r>
              <a:rPr lang="en-US" altLang="ja-JP" sz="2000" dirty="0" smtClean="0"/>
              <a:t>B</a:t>
            </a:r>
          </a:p>
        </p:txBody>
      </p:sp>
      <p:sp>
        <p:nvSpPr>
          <p:cNvPr id="106" name="テキスト ボックス 105"/>
          <p:cNvSpPr txBox="1"/>
          <p:nvPr/>
        </p:nvSpPr>
        <p:spPr>
          <a:xfrm>
            <a:off x="6238799" y="5129230"/>
            <a:ext cx="356188" cy="400110"/>
          </a:xfrm>
          <a:prstGeom prst="rect">
            <a:avLst/>
          </a:prstGeom>
          <a:noFill/>
        </p:spPr>
        <p:txBody>
          <a:bodyPr wrap="none" rtlCol="0">
            <a:spAutoFit/>
          </a:bodyPr>
          <a:lstStyle/>
          <a:p>
            <a:r>
              <a:rPr lang="en-US" altLang="ja-JP" sz="2000" dirty="0" smtClean="0"/>
              <a:t>B</a:t>
            </a:r>
          </a:p>
        </p:txBody>
      </p:sp>
      <p:sp>
        <p:nvSpPr>
          <p:cNvPr id="108" name="正方形/長方形 107"/>
          <p:cNvSpPr/>
          <p:nvPr/>
        </p:nvSpPr>
        <p:spPr bwMode="auto">
          <a:xfrm>
            <a:off x="3132646" y="5218247"/>
            <a:ext cx="1138840" cy="788047"/>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B</a:t>
            </a:r>
            <a:r>
              <a:rPr kumimoji="0" lang="en-US" altLang="ja-JP" sz="2000" b="0" i="0" u="none" strike="noStrike" cap="none" normalizeH="0" baseline="-25000" dirty="0" smtClean="0">
                <a:ln>
                  <a:noFill/>
                </a:ln>
                <a:solidFill>
                  <a:schemeClr val="tx1"/>
                </a:solidFill>
                <a:effectLst/>
                <a:latin typeface="Times New Roman" pitchFamily="18" charset="0"/>
                <a:ea typeface="ＭＳ Ｐゴシック" pitchFamily="50" charset="-128"/>
              </a:rPr>
              <a:t>2</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2012/4/4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10" name="正方形/長方形 109"/>
          <p:cNvSpPr/>
          <p:nvPr/>
        </p:nvSpPr>
        <p:spPr bwMode="auto">
          <a:xfrm>
            <a:off x="3132645" y="3646916"/>
            <a:ext cx="1138841" cy="783237"/>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B</a:t>
            </a:r>
            <a:r>
              <a:rPr kumimoji="0" lang="en-US" altLang="ja-JP" sz="2000" b="0" i="0" u="none" strike="noStrike" cap="none" normalizeH="0" baseline="-25000" dirty="0" smtClean="0">
                <a:ln>
                  <a:noFill/>
                </a:ln>
                <a:solidFill>
                  <a:schemeClr val="tx1"/>
                </a:solidFill>
                <a:effectLst/>
                <a:latin typeface="Times New Roman" pitchFamily="18" charset="0"/>
                <a:ea typeface="ＭＳ Ｐゴシック" pitchFamily="50" charset="-128"/>
              </a:rPr>
              <a:t>1</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2012/2/4</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12" name="正方形/長方形 111"/>
          <p:cNvSpPr/>
          <p:nvPr/>
        </p:nvSpPr>
        <p:spPr bwMode="auto">
          <a:xfrm>
            <a:off x="3132774" y="4430153"/>
            <a:ext cx="1138712" cy="788094"/>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A</a:t>
            </a:r>
            <a:r>
              <a:rPr kumimoji="0" lang="en-US" altLang="ja-JP" sz="2000" b="0" i="0" u="none" strike="noStrike" cap="none" normalizeH="0" baseline="-25000" dirty="0" smtClean="0">
                <a:ln>
                  <a:noFill/>
                </a:ln>
                <a:solidFill>
                  <a:schemeClr val="tx1"/>
                </a:solidFill>
                <a:effectLst/>
                <a:latin typeface="Times New Roman" pitchFamily="18" charset="0"/>
                <a:ea typeface="ＭＳ Ｐゴシック" pitchFamily="50" charset="-128"/>
              </a:rPr>
              <a:t>2</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2012/3/2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14" name="正方形/長方形 113"/>
          <p:cNvSpPr/>
          <p:nvPr/>
        </p:nvSpPr>
        <p:spPr bwMode="auto">
          <a:xfrm>
            <a:off x="3132772" y="2852051"/>
            <a:ext cx="1138713" cy="792973"/>
          </a:xfrm>
          <a:prstGeom prst="rect">
            <a:avLst/>
          </a:prstGeom>
          <a:solidFill>
            <a:schemeClr val="bg1"/>
          </a:solidFill>
          <a:ln>
            <a:solidFill>
              <a:srgbClr val="92D05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rev. A</a:t>
            </a:r>
            <a:r>
              <a:rPr kumimoji="0" lang="en-US" altLang="ja-JP" sz="2000" b="0" i="0" u="none" strike="noStrike" cap="none" normalizeH="0" baseline="-25000" dirty="0" smtClean="0">
                <a:ln>
                  <a:noFill/>
                </a:ln>
                <a:solidFill>
                  <a:schemeClr val="tx1"/>
                </a:solidFill>
                <a:effectLst/>
                <a:latin typeface="Times New Roman" pitchFamily="18" charset="0"/>
                <a:ea typeface="ＭＳ Ｐゴシック" pitchFamily="50" charset="-128"/>
              </a:rPr>
              <a:t>1</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2012/1/2</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36" name="直線矢印コネクタ 35"/>
          <p:cNvCxnSpPr>
            <a:stCxn id="225" idx="3"/>
            <a:endCxn id="114" idx="1"/>
          </p:cNvCxnSpPr>
          <p:nvPr/>
        </p:nvCxnSpPr>
        <p:spPr bwMode="auto">
          <a:xfrm>
            <a:off x="2644693" y="2755003"/>
            <a:ext cx="488079" cy="493535"/>
          </a:xfrm>
          <a:prstGeom prst="straightConnector1">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22" name="直線矢印コネクタ 121"/>
          <p:cNvCxnSpPr>
            <a:stCxn id="226" idx="3"/>
            <a:endCxn id="112" idx="1"/>
          </p:cNvCxnSpPr>
          <p:nvPr/>
        </p:nvCxnSpPr>
        <p:spPr bwMode="auto">
          <a:xfrm>
            <a:off x="2644693" y="3423232"/>
            <a:ext cx="488081" cy="1400968"/>
          </a:xfrm>
          <a:prstGeom prst="straightConnector1">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25" name="直線矢印コネクタ 124"/>
          <p:cNvCxnSpPr>
            <a:stCxn id="228" idx="3"/>
            <a:endCxn id="110" idx="1"/>
          </p:cNvCxnSpPr>
          <p:nvPr/>
        </p:nvCxnSpPr>
        <p:spPr bwMode="auto">
          <a:xfrm flipV="1">
            <a:off x="2644692" y="4038535"/>
            <a:ext cx="487953" cy="1052417"/>
          </a:xfrm>
          <a:prstGeom prst="straightConnector1">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128" name="直線矢印コネクタ 127"/>
          <p:cNvCxnSpPr>
            <a:stCxn id="229" idx="3"/>
            <a:endCxn id="108" idx="1"/>
          </p:cNvCxnSpPr>
          <p:nvPr/>
        </p:nvCxnSpPr>
        <p:spPr bwMode="auto">
          <a:xfrm flipV="1">
            <a:off x="2644694" y="5612271"/>
            <a:ext cx="487952" cy="146910"/>
          </a:xfrm>
          <a:prstGeom prst="straightConnector1">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138" name="正方形/長方形 137"/>
          <p:cNvSpPr/>
          <p:nvPr/>
        </p:nvSpPr>
        <p:spPr bwMode="auto">
          <a:xfrm>
            <a:off x="6189647" y="4676677"/>
            <a:ext cx="1214189" cy="452553"/>
          </a:xfrm>
          <a:prstGeom prst="rect">
            <a:avLst/>
          </a:prstGeom>
          <a:solidFill>
            <a:schemeClr val="bg1"/>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39" name="Document"/>
          <p:cNvSpPr>
            <a:spLocks noEditPoints="1" noChangeArrowheads="1"/>
          </p:cNvSpPr>
          <p:nvPr/>
        </p:nvSpPr>
        <p:spPr bwMode="auto">
          <a:xfrm>
            <a:off x="6263398" y="4729626"/>
            <a:ext cx="1073109" cy="31519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t>b1.java</a:t>
            </a:r>
          </a:p>
        </p:txBody>
      </p:sp>
      <p:sp>
        <p:nvSpPr>
          <p:cNvPr id="140" name="テキスト ボックス 139"/>
          <p:cNvSpPr txBox="1"/>
          <p:nvPr/>
        </p:nvSpPr>
        <p:spPr>
          <a:xfrm>
            <a:off x="6229299" y="4345018"/>
            <a:ext cx="356188" cy="400110"/>
          </a:xfrm>
          <a:prstGeom prst="rect">
            <a:avLst/>
          </a:prstGeom>
          <a:noFill/>
        </p:spPr>
        <p:txBody>
          <a:bodyPr wrap="none" rtlCol="0">
            <a:spAutoFit/>
          </a:bodyPr>
          <a:lstStyle/>
          <a:p>
            <a:r>
              <a:rPr lang="en-US" altLang="ja-JP" sz="2000" dirty="0" smtClean="0"/>
              <a:t>B</a:t>
            </a:r>
          </a:p>
        </p:txBody>
      </p:sp>
      <p:sp>
        <p:nvSpPr>
          <p:cNvPr id="52" name="テキスト ボックス 51"/>
          <p:cNvSpPr txBox="1"/>
          <p:nvPr/>
        </p:nvSpPr>
        <p:spPr>
          <a:xfrm>
            <a:off x="2975342" y="2132856"/>
            <a:ext cx="1452642" cy="707886"/>
          </a:xfrm>
          <a:prstGeom prst="rect">
            <a:avLst/>
          </a:prstGeom>
          <a:noFill/>
        </p:spPr>
        <p:txBody>
          <a:bodyPr wrap="none" rtlCol="0">
            <a:spAutoFit/>
          </a:bodyPr>
          <a:lstStyle/>
          <a:p>
            <a:pPr algn="ctr"/>
            <a:r>
              <a:rPr kumimoji="1" lang="ja-JP" altLang="en-US" sz="2000" dirty="0" smtClean="0"/>
              <a:t>時系列順に</a:t>
            </a:r>
            <a:r>
              <a:rPr kumimoji="1" lang="en-US" altLang="ja-JP" sz="2000" dirty="0" smtClean="0"/>
              <a:t/>
            </a:r>
            <a:br>
              <a:rPr kumimoji="1" lang="en-US" altLang="ja-JP" sz="2000" dirty="0" smtClean="0"/>
            </a:br>
            <a:r>
              <a:rPr kumimoji="1" lang="ja-JP" altLang="en-US" sz="2000" dirty="0" smtClean="0"/>
              <a:t>並べ替え</a:t>
            </a:r>
            <a:endParaRPr kumimoji="1" lang="ja-JP" altLang="en-US" sz="2000" dirty="0"/>
          </a:p>
        </p:txBody>
      </p:sp>
    </p:spTree>
    <p:custDataLst>
      <p:tags r:id="rId1"/>
    </p:custDataLst>
    <p:extLst>
      <p:ext uri="{BB962C8B-B14F-4D97-AF65-F5344CB8AC3E}">
        <p14:creationId xmlns:p14="http://schemas.microsoft.com/office/powerpoint/2010/main" val="3356086077"/>
      </p:ext>
    </p:extLst>
  </p:cSld>
  <p:clrMapOvr>
    <a:masterClrMapping/>
  </p:clrMapOvr>
  <mc:AlternateContent xmlns:mc="http://schemas.openxmlformats.org/markup-compatibility/2006" xmlns:p14="http://schemas.microsoft.com/office/powerpoint/2010/main">
    <mc:Choice Requires="p14">
      <p:transition spd="slow" p14:dur="2000" advTm="39399"/>
    </mc:Choice>
    <mc:Fallback xmlns="">
      <p:transition spd="slow" advTm="3939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8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9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0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0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7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77"/>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8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3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39"/>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40"/>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74"/>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78"/>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9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92"/>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93"/>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01"/>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02"/>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72" grpId="0" animBg="1"/>
      <p:bldP spid="73" grpId="0" animBg="1"/>
      <p:bldP spid="74" grpId="0" animBg="1"/>
      <p:bldP spid="75" grpId="0" animBg="1"/>
      <p:bldP spid="76" grpId="0" animBg="1"/>
      <p:bldP spid="77" grpId="0" animBg="1"/>
      <p:bldP spid="78" grpId="0" animBg="1"/>
      <p:bldP spid="80" grpId="0" animBg="1"/>
      <p:bldP spid="81" grpId="0" animBg="1"/>
      <p:bldP spid="82" grpId="0"/>
      <p:bldP spid="83" grpId="0" animBg="1"/>
      <p:bldP spid="84" grpId="0"/>
      <p:bldP spid="85" grpId="0" animBg="1"/>
      <p:bldP spid="87" grpId="0" animBg="1"/>
      <p:bldP spid="88" grpId="0"/>
      <p:bldP spid="89" grpId="0" animBg="1"/>
      <p:bldP spid="91" grpId="0" animBg="1"/>
      <p:bldP spid="92" grpId="0"/>
      <p:bldP spid="93" grpId="0" animBg="1"/>
      <p:bldP spid="99" grpId="0" animBg="1"/>
      <p:bldP spid="100" grpId="0" animBg="1"/>
      <p:bldP spid="101" grpId="0" animBg="1"/>
      <p:bldP spid="102" grpId="0" animBg="1"/>
      <p:bldP spid="105" grpId="0"/>
      <p:bldP spid="106" grpId="0"/>
      <p:bldP spid="108" grpId="0" animBg="1"/>
      <p:bldP spid="110" grpId="0" animBg="1"/>
      <p:bldP spid="112" grpId="0" animBg="1"/>
      <p:bldP spid="114" grpId="0" animBg="1"/>
      <p:bldP spid="138" grpId="0" animBg="1"/>
      <p:bldP spid="139" grpId="0" animBg="1"/>
      <p:bldP spid="140" grpId="0"/>
      <p:bldP spid="5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64|1.6"/>
</p:tagLst>
</file>

<file path=ppt/tags/tag2.xml><?xml version="1.0" encoding="utf-8"?>
<p:tagLst xmlns:a="http://schemas.openxmlformats.org/drawingml/2006/main" xmlns:r="http://schemas.openxmlformats.org/officeDocument/2006/relationships" xmlns:p="http://schemas.openxmlformats.org/presentationml/2006/main">
  <p:tag name="TIMING" val="|64|1.6"/>
</p:tagLst>
</file>

<file path=ppt/tags/tag3.xml><?xml version="1.0" encoding="utf-8"?>
<p:tagLst xmlns:a="http://schemas.openxmlformats.org/drawingml/2006/main" xmlns:r="http://schemas.openxmlformats.org/officeDocument/2006/relationships" xmlns:p="http://schemas.openxmlformats.org/presentationml/2006/main">
  <p:tag name="TIMING" val="|21.5|4.8|1|0.7|0.5|0.3"/>
</p:tagLst>
</file>

<file path=ppt/tags/tag4.xml><?xml version="1.0" encoding="utf-8"?>
<p:tagLst xmlns:a="http://schemas.openxmlformats.org/drawingml/2006/main" xmlns:r="http://schemas.openxmlformats.org/officeDocument/2006/relationships" xmlns:p="http://schemas.openxmlformats.org/presentationml/2006/main">
  <p:tag name="TIMING" val="|13|1.9"/>
</p:tagLst>
</file>

<file path=ppt/tags/tag5.xml><?xml version="1.0" encoding="utf-8"?>
<p:tagLst xmlns:a="http://schemas.openxmlformats.org/drawingml/2006/main" xmlns:r="http://schemas.openxmlformats.org/officeDocument/2006/relationships" xmlns:p="http://schemas.openxmlformats.org/presentationml/2006/main">
  <p:tag name="TIMING" val="|45|2.4|22.4"/>
</p:tagLst>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sel2006-white</Template>
  <TotalTime>10793</TotalTime>
  <Words>1883</Words>
  <Application>Microsoft Office PowerPoint</Application>
  <PresentationFormat>画面に合わせる (4:3)</PresentationFormat>
  <Paragraphs>369</Paragraphs>
  <Slides>24</Slides>
  <Notes>24</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sel2006-white</vt:lpstr>
      <vt:lpstr>ソフトウェアリポジトリにおける コードクローン作成者・利用者関係分析手法とその適用</vt:lpstr>
      <vt:lpstr>ソースコードの再利用[1]</vt:lpstr>
      <vt:lpstr>既存研究[3]</vt:lpstr>
      <vt:lpstr>コードクローン技術を用いた ソースコードの再利用分析</vt:lpstr>
      <vt:lpstr>再利用分析における課題(1/2)</vt:lpstr>
      <vt:lpstr>再利用分析における課題(2/2)</vt:lpstr>
      <vt:lpstr>目的</vt:lpstr>
      <vt:lpstr>再利用分析の概要</vt:lpstr>
      <vt:lpstr>STEP1：合成リポジトリの作成</vt:lpstr>
      <vt:lpstr>STEP2：クローンセット遷移情報の検出(1/2)</vt:lpstr>
      <vt:lpstr>STEP2：クローンセット遷移情報の検出(2/2)</vt:lpstr>
      <vt:lpstr>STEP3：クローンセット遷移情報のマージ</vt:lpstr>
      <vt:lpstr>PowerPoint プレゼンテーション</vt:lpstr>
      <vt:lpstr>実験概要</vt:lpstr>
      <vt:lpstr>出力結果</vt:lpstr>
      <vt:lpstr>目的</vt:lpstr>
      <vt:lpstr>再利用回数の多いクローンセットの特徴分析</vt:lpstr>
      <vt:lpstr>コミット数の多い開発者についての分析</vt:lpstr>
      <vt:lpstr>再利用されやすいソースコードの分析(1/2)</vt:lpstr>
      <vt:lpstr>再利用されやすいソースコードの分析(2/2)</vt:lpstr>
      <vt:lpstr>積極的に再利用を行う開発者の特徴分析</vt:lpstr>
      <vt:lpstr>考察</vt:lpstr>
      <vt:lpstr>まとめと今後の課題</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開発履歴を用いたコードクローン作成者と利用者の 分析手法とその適用</dc:title>
  <dc:creator>m-takuya</dc:creator>
  <cp:lastModifiedBy>m-takuya</cp:lastModifiedBy>
  <cp:revision>307</cp:revision>
  <cp:lastPrinted>2013-05-08T04:31:56Z</cp:lastPrinted>
  <dcterms:created xsi:type="dcterms:W3CDTF">2013-02-11T16:14:07Z</dcterms:created>
  <dcterms:modified xsi:type="dcterms:W3CDTF">2013-06-03T02:59:35Z</dcterms:modified>
</cp:coreProperties>
</file>