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314" r:id="rId7"/>
    <p:sldId id="296" r:id="rId8"/>
    <p:sldId id="324" r:id="rId9"/>
    <p:sldId id="286" r:id="rId10"/>
    <p:sldId id="322" r:id="rId11"/>
    <p:sldId id="325" r:id="rId12"/>
    <p:sldId id="338" r:id="rId13"/>
    <p:sldId id="339" r:id="rId14"/>
    <p:sldId id="340" r:id="rId15"/>
    <p:sldId id="331" r:id="rId16"/>
    <p:sldId id="274" r:id="rId17"/>
    <p:sldId id="332" r:id="rId18"/>
    <p:sldId id="290" r:id="rId19"/>
    <p:sldId id="328" r:id="rId20"/>
    <p:sldId id="333" r:id="rId21"/>
    <p:sldId id="334" r:id="rId22"/>
    <p:sldId id="288" r:id="rId23"/>
    <p:sldId id="326" r:id="rId24"/>
    <p:sldId id="335" r:id="rId25"/>
    <p:sldId id="307" r:id="rId26"/>
    <p:sldId id="305" r:id="rId27"/>
    <p:sldId id="329" r:id="rId28"/>
    <p:sldId id="341" r:id="rId29"/>
    <p:sldId id="304" r:id="rId30"/>
    <p:sldId id="337" r:id="rId31"/>
    <p:sldId id="336" r:id="rId32"/>
    <p:sldId id="321" r:id="rId33"/>
    <p:sldId id="289" r:id="rId34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15E1F"/>
    <a:srgbClr val="5F4E82"/>
    <a:srgbClr val="9BC20E"/>
    <a:srgbClr val="593C94"/>
    <a:srgbClr val="FFCC99"/>
    <a:srgbClr val="FF6600"/>
    <a:srgbClr val="F8F8F8"/>
    <a:srgbClr val="CC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0" autoAdjust="0"/>
    <p:restoredTop sz="91043" autoAdjust="0"/>
  </p:normalViewPr>
  <p:slideViewPr>
    <p:cSldViewPr>
      <p:cViewPr varScale="1">
        <p:scale>
          <a:sx n="71" d="100"/>
          <a:sy n="71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2000"/>
            </a:pPr>
            <a:r>
              <a:rPr lang="en-US" sz="2000" dirty="0" err="1"/>
              <a:t>jEdit</a:t>
            </a:r>
            <a:r>
              <a:rPr lang="en-US" sz="2000" dirty="0"/>
              <a:t>:</a:t>
            </a:r>
            <a:r>
              <a:rPr lang="ja-JP" sz="2000" dirty="0" smtClean="0"/>
              <a:t>コードクローンあたりの外部</a:t>
            </a:r>
            <a:r>
              <a:rPr lang="ja-JP" altLang="en-US" sz="2000" dirty="0" smtClean="0"/>
              <a:t>から受け取るデータの平均</a:t>
            </a:r>
            <a:r>
              <a:rPr lang="ja-JP" sz="2000" dirty="0" smtClean="0"/>
              <a:t>数</a:t>
            </a:r>
            <a:endParaRPr lang="ja-JP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9487543278433"/>
          <c:y val="9.9263012391617597E-2"/>
          <c:w val="0.73579506648623738"/>
          <c:h val="0.7028519067051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Sheet19!$B$20</c:f>
              <c:strCache>
                <c:ptCount val="1"/>
                <c:pt idx="0">
                  <c:v>クローンセット数</c:v>
                </c:pt>
              </c:strCache>
            </c:strRef>
          </c:tx>
          <c:invertIfNegative val="0"/>
          <c:cat>
            <c:strRef>
              <c:f>Sheet19!$D$2:$D$17</c:f>
              <c:strCache>
                <c:ptCount val="16"/>
                <c:pt idx="0">
                  <c:v>(0,1]</c:v>
                </c:pt>
                <c:pt idx="1">
                  <c:v>(1,2]</c:v>
                </c:pt>
                <c:pt idx="2">
                  <c:v>(2,3]</c:v>
                </c:pt>
                <c:pt idx="3">
                  <c:v>(3,4]</c:v>
                </c:pt>
                <c:pt idx="4">
                  <c:v>(4,5]</c:v>
                </c:pt>
                <c:pt idx="5">
                  <c:v>(5,6]</c:v>
                </c:pt>
                <c:pt idx="6">
                  <c:v>(6,7]</c:v>
                </c:pt>
                <c:pt idx="7">
                  <c:v>(7,8]</c:v>
                </c:pt>
                <c:pt idx="8">
                  <c:v>(8,9]</c:v>
                </c:pt>
                <c:pt idx="9">
                  <c:v>(9,10]</c:v>
                </c:pt>
                <c:pt idx="10">
                  <c:v>(10,11]</c:v>
                </c:pt>
                <c:pt idx="11">
                  <c:v>(11,12]</c:v>
                </c:pt>
                <c:pt idx="12">
                  <c:v>(12,13]</c:v>
                </c:pt>
                <c:pt idx="13">
                  <c:v>(13,14]</c:v>
                </c:pt>
                <c:pt idx="14">
                  <c:v>(14,15]</c:v>
                </c:pt>
                <c:pt idx="15">
                  <c:v>(15,16]</c:v>
                </c:pt>
              </c:strCache>
            </c:strRef>
          </c:cat>
          <c:val>
            <c:numRef>
              <c:f>Sheet19!$B$2:$B$17</c:f>
              <c:numCache>
                <c:formatCode>General</c:formatCode>
                <c:ptCount val="16"/>
                <c:pt idx="0">
                  <c:v>317</c:v>
                </c:pt>
                <c:pt idx="1">
                  <c:v>279</c:v>
                </c:pt>
                <c:pt idx="2">
                  <c:v>304</c:v>
                </c:pt>
                <c:pt idx="3">
                  <c:v>144</c:v>
                </c:pt>
                <c:pt idx="4">
                  <c:v>97</c:v>
                </c:pt>
                <c:pt idx="5">
                  <c:v>32</c:v>
                </c:pt>
                <c:pt idx="6">
                  <c:v>14</c:v>
                </c:pt>
                <c:pt idx="7">
                  <c:v>21</c:v>
                </c:pt>
                <c:pt idx="8">
                  <c:v>15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49933440"/>
        <c:axId val="149935616"/>
      </c:barChart>
      <c:lineChart>
        <c:grouping val="standard"/>
        <c:varyColors val="0"/>
        <c:ser>
          <c:idx val="1"/>
          <c:order val="1"/>
          <c:tx>
            <c:v>累積 %</c:v>
          </c:tx>
          <c:cat>
            <c:strRef>
              <c:f>Sheet19!$A$2:$A$18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次の級</c:v>
                </c:pt>
              </c:strCache>
            </c:strRef>
          </c:cat>
          <c:val>
            <c:numRef>
              <c:f>Sheet19!$C$2:$C$17</c:f>
              <c:numCache>
                <c:formatCode>0.00%</c:formatCode>
                <c:ptCount val="16"/>
                <c:pt idx="0">
                  <c:v>0.25523349436392917</c:v>
                </c:pt>
                <c:pt idx="1">
                  <c:v>0.47987117552334946</c:v>
                </c:pt>
                <c:pt idx="2">
                  <c:v>0.72463768115942029</c:v>
                </c:pt>
                <c:pt idx="3">
                  <c:v>0.84057971014492749</c:v>
                </c:pt>
                <c:pt idx="4">
                  <c:v>0.91867954911433169</c:v>
                </c:pt>
                <c:pt idx="5">
                  <c:v>0.94444444444444442</c:v>
                </c:pt>
                <c:pt idx="6">
                  <c:v>0.95571658615136879</c:v>
                </c:pt>
                <c:pt idx="7">
                  <c:v>0.97262479871175522</c:v>
                </c:pt>
                <c:pt idx="8">
                  <c:v>0.98470209339774561</c:v>
                </c:pt>
                <c:pt idx="9">
                  <c:v>0.98872785829307563</c:v>
                </c:pt>
                <c:pt idx="10">
                  <c:v>0.99033816425120769</c:v>
                </c:pt>
                <c:pt idx="11">
                  <c:v>0.99436392914653782</c:v>
                </c:pt>
                <c:pt idx="12">
                  <c:v>0.99436392914653782</c:v>
                </c:pt>
                <c:pt idx="13">
                  <c:v>0.99436392914653782</c:v>
                </c:pt>
                <c:pt idx="14">
                  <c:v>0.99436392914653782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43424"/>
        <c:axId val="149937536"/>
      </c:lineChart>
      <c:catAx>
        <c:axId val="14993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ja-JP" sz="2000" dirty="0" smtClean="0"/>
                  <a:t>外部</a:t>
                </a:r>
                <a:r>
                  <a:rPr lang="ja-JP" altLang="en-US" sz="2000" dirty="0" smtClean="0"/>
                  <a:t>から受け取るデータ数</a:t>
                </a:r>
                <a:endParaRPr lang="ja-JP" sz="2000" dirty="0"/>
              </a:p>
            </c:rich>
          </c:tx>
          <c:layout>
            <c:manualLayout>
              <c:xMode val="edge"/>
              <c:yMode val="edge"/>
              <c:x val="0.28117743292639613"/>
              <c:y val="0.91781040021171356"/>
            </c:manualLayout>
          </c:layout>
          <c:overlay val="0"/>
        </c:title>
        <c:majorTickMark val="out"/>
        <c:minorTickMark val="none"/>
        <c:tickLblPos val="nextTo"/>
        <c:crossAx val="149935616"/>
        <c:crosses val="autoZero"/>
        <c:auto val="1"/>
        <c:lblAlgn val="ctr"/>
        <c:lblOffset val="100"/>
        <c:noMultiLvlLbl val="0"/>
      </c:catAx>
      <c:valAx>
        <c:axId val="149935616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2000"/>
                </a:pPr>
                <a:r>
                  <a:rPr lang="ja-JP" sz="2000"/>
                  <a:t>クローンセット数</a:t>
                </a:r>
              </a:p>
            </c:rich>
          </c:tx>
          <c:layout>
            <c:manualLayout>
              <c:xMode val="edge"/>
              <c:yMode val="edge"/>
              <c:x val="2.4117311423028642E-2"/>
              <c:y val="0.295950191611704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9933440"/>
        <c:crosses val="autoZero"/>
        <c:crossBetween val="between"/>
      </c:valAx>
      <c:valAx>
        <c:axId val="149937536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crossAx val="149943424"/>
        <c:crosses val="max"/>
        <c:crossBetween val="between"/>
      </c:valAx>
      <c:catAx>
        <c:axId val="149943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49937536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59686207452359574"/>
          <c:y val="0.22750089045252983"/>
          <c:w val="0.21434025545431201"/>
          <c:h val="0.18126816479151672"/>
        </c:manualLayout>
      </c:layout>
      <c:overlay val="0"/>
      <c:spPr>
        <a:solidFill>
          <a:srgbClr val="FFFFFF"/>
        </a:solidFill>
        <a:ln w="25400">
          <a:solidFill>
            <a:schemeClr val="tx1"/>
          </a:solidFill>
        </a:ln>
      </c:spPr>
      <c:txPr>
        <a:bodyPr/>
        <a:lstStyle/>
        <a:p>
          <a:pPr>
            <a:defRPr b="1"/>
          </a:pPr>
          <a:endParaRPr lang="ja-JP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6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ja-JP" sz="1800" b="1" i="0" baseline="0" dirty="0">
                <a:effectLst/>
              </a:rPr>
              <a:t>ｊ</a:t>
            </a:r>
            <a:r>
              <a:rPr lang="en-US" altLang="ja-JP" sz="1800" b="1" i="0" baseline="0" dirty="0">
                <a:effectLst/>
              </a:rPr>
              <a:t>Edit</a:t>
            </a:r>
            <a:r>
              <a:rPr lang="ja-JP" altLang="ja-JP" sz="1800" b="1" i="0" baseline="0" dirty="0">
                <a:effectLst/>
              </a:rPr>
              <a:t>：（</a:t>
            </a:r>
            <a:r>
              <a:rPr lang="en-US" altLang="ja-JP" sz="1800" b="1" i="0" baseline="0" dirty="0">
                <a:effectLst/>
              </a:rPr>
              <a:t>RNR&gt;=0.5</a:t>
            </a:r>
            <a:r>
              <a:rPr lang="ja-JP" altLang="ja-JP" sz="1800" b="1" i="0" baseline="0" dirty="0">
                <a:effectLst/>
              </a:rPr>
              <a:t>）クローンセットに対する外</a:t>
            </a:r>
            <a:r>
              <a:rPr lang="ja-JP" altLang="ja-JP" sz="1800" b="1" i="0" baseline="0" dirty="0" smtClean="0">
                <a:effectLst/>
              </a:rPr>
              <a:t>部</a:t>
            </a:r>
            <a:r>
              <a:rPr lang="ja-JP" altLang="en-US" sz="1800" b="1" i="0" baseline="0" dirty="0" smtClean="0">
                <a:effectLst/>
              </a:rPr>
              <a:t>から受け取るデータが</a:t>
            </a:r>
            <a:endParaRPr lang="en-US" altLang="ja-JP" sz="1800" b="1" i="0" baseline="0" dirty="0" smtClean="0">
              <a:effectLst/>
            </a:endParaRPr>
          </a:p>
          <a:p>
            <a:pPr>
              <a:defRPr/>
            </a:pPr>
            <a:r>
              <a:rPr lang="ja-JP" altLang="ja-JP" sz="1800" b="1" i="0" baseline="0" dirty="0" smtClean="0">
                <a:effectLst/>
              </a:rPr>
              <a:t>差</a:t>
            </a:r>
            <a:r>
              <a:rPr lang="ja-JP" altLang="ja-JP" sz="1800" b="1" i="0" baseline="0" dirty="0">
                <a:effectLst/>
              </a:rPr>
              <a:t>分になる割</a:t>
            </a:r>
            <a:r>
              <a:rPr lang="ja-JP" altLang="ja-JP" sz="1800" b="1" i="0" baseline="0" dirty="0" smtClean="0">
                <a:effectLst/>
              </a:rPr>
              <a:t>合</a:t>
            </a:r>
            <a:endParaRPr lang="ja-JP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46514276191534"/>
          <c:y val="0.20089518369729328"/>
          <c:w val="0.66196582925063108"/>
          <c:h val="0.61384962682133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'[Microsoft PowerPoint 内のグラフ]Sheet5'!$G$14</c:f>
              <c:strCache>
                <c:ptCount val="1"/>
                <c:pt idx="0">
                  <c:v>コードクローンに出現するすべての変数名が同じ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'[Microsoft PowerPoint 内のグラフ]Sheet5'!$A$2:$A$12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'[Microsoft PowerPoint 内のグラフ]Sheet5'!$G$2:$G$12</c:f>
              <c:numCache>
                <c:formatCode>General</c:formatCode>
                <c:ptCount val="11"/>
                <c:pt idx="0">
                  <c:v>179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24</c:v>
                </c:pt>
                <c:pt idx="10">
                  <c:v>33</c:v>
                </c:pt>
              </c:numCache>
            </c:numRef>
          </c:val>
        </c:ser>
        <c:ser>
          <c:idx val="1"/>
          <c:order val="1"/>
          <c:tx>
            <c:strRef>
              <c:f>'[Microsoft PowerPoint 内のグラフ]Sheet5'!$H$14</c:f>
              <c:strCache>
                <c:ptCount val="1"/>
                <c:pt idx="0">
                  <c:v>コードクローンの出現する変数名が同じでない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>
              <a:noFill/>
            </a:ln>
          </c:spPr>
          <c:invertIfNegative val="0"/>
          <c:cat>
            <c:numRef>
              <c:f>'[Microsoft PowerPoint 内のグラフ]Sheet5'!$A$2:$A$12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'[Microsoft PowerPoint 内のグラフ]Sheet5'!$H$2:$H$12</c:f>
              <c:numCache>
                <c:formatCode>General</c:formatCode>
                <c:ptCount val="11"/>
                <c:pt idx="0">
                  <c:v>98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  <c:pt idx="4">
                  <c:v>25</c:v>
                </c:pt>
                <c:pt idx="5">
                  <c:v>30</c:v>
                </c:pt>
                <c:pt idx="6">
                  <c:v>22</c:v>
                </c:pt>
                <c:pt idx="7">
                  <c:v>52</c:v>
                </c:pt>
                <c:pt idx="8">
                  <c:v>32</c:v>
                </c:pt>
                <c:pt idx="9">
                  <c:v>38</c:v>
                </c:pt>
                <c:pt idx="10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1441920"/>
        <c:axId val="231443840"/>
      </c:barChart>
      <c:catAx>
        <c:axId val="23144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 dirty="0"/>
                  <a:t>外</a:t>
                </a:r>
                <a:r>
                  <a:rPr lang="ja-JP" altLang="en-US" sz="1800" dirty="0" smtClean="0"/>
                  <a:t>部から受け取るデータが差分</a:t>
                </a:r>
                <a:r>
                  <a:rPr lang="ja-JP" altLang="en-US" sz="1800" dirty="0"/>
                  <a:t>になる割合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31443840"/>
        <c:crosses val="autoZero"/>
        <c:auto val="1"/>
        <c:lblAlgn val="ctr"/>
        <c:lblOffset val="100"/>
        <c:noMultiLvlLbl val="0"/>
      </c:catAx>
      <c:valAx>
        <c:axId val="231443840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800"/>
                </a:pPr>
                <a:r>
                  <a:rPr lang="ja-JP" altLang="en-US" sz="1800"/>
                  <a:t>クローンセット数</a:t>
                </a:r>
              </a:p>
            </c:rich>
          </c:tx>
          <c:layout>
            <c:manualLayout>
              <c:xMode val="edge"/>
              <c:yMode val="edge"/>
              <c:x val="7.0692376772951166E-3"/>
              <c:y val="0.277223186287293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3144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35458947913204"/>
          <c:y val="0.41275180108659254"/>
          <c:w val="0.21618006945486412"/>
          <c:h val="0.5020684142877202"/>
        </c:manualLayout>
      </c:layout>
      <c:overlay val="0"/>
      <c:txPr>
        <a:bodyPr/>
        <a:lstStyle/>
        <a:p>
          <a:pPr>
            <a:defRPr sz="1600" b="1"/>
          </a:pPr>
          <a:endParaRPr lang="ja-JP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470B-9168-4592-A423-627CEFA5FF88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52BAB-2458-4B12-98EE-1B9A1E6F1F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5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9F6-25D4-4700-9432-3A2C7BC12BCB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5D8D-21F7-4097-B5B4-EF82B0B37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7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33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9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97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12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3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表の軸の説明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外部要素が一致していなければ差分があると言います．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59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5D8D-21F7-4097-B5B4-EF82B0B377B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93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0D6E6-4CCD-45C7-BC42-E69308576F24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  <a:gd name="T0" fmla="*/ 0 w 1000"/>
              <a:gd name="T1" fmla="*/ 0 h 1000"/>
              <a:gd name="T2" fmla="*/ 672 w 1000"/>
              <a:gd name="T3" fmla="*/ 0 h 1000"/>
              <a:gd name="T4" fmla="*/ 672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76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057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2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2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571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6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2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9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50D6E6-4CCD-45C7-BC42-E69308576F24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526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3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17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38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0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22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299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68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879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503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337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0D6E6-4CCD-45C7-BC42-E69308576F24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  <a:gd name="T0" fmla="*/ 0 w 1000"/>
              <a:gd name="T1" fmla="*/ 0 h 1000"/>
              <a:gd name="T2" fmla="*/ 672 w 1000"/>
              <a:gd name="T3" fmla="*/ 0 h 1000"/>
              <a:gd name="T4" fmla="*/ 672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65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571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2990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242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015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41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242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1765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66116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763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057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0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4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17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661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  <a:gd name="T0" fmla="*/ 0 w 1000"/>
              <a:gd name="T1" fmla="*/ 0 h 1000"/>
              <a:gd name="T2" fmla="*/ 666 w 1000"/>
              <a:gd name="T3" fmla="*/ 0 h 1000"/>
              <a:gd name="T4" fmla="*/ 666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A13EBD9-4811-4421-89D7-BAF6632427B2}" type="slidenum"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5496B1-25AB-42E4-9FB2-6D8F98E7175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3766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B435-EE73-4788-AF9D-56DCA46AB72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D2BF-C77C-4541-B8C0-FC6780DC3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2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  <a:gd name="T0" fmla="*/ 0 w 1000"/>
              <a:gd name="T1" fmla="*/ 0 h 1000"/>
              <a:gd name="T2" fmla="*/ 666 w 1000"/>
              <a:gd name="T3" fmla="*/ 0 h 1000"/>
              <a:gd name="T4" fmla="*/ 666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ja-JP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A13EBD9-4811-4421-89D7-BAF6632427B2}" type="slidenum"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b="1">
                <a:solidFill>
                  <a:srgbClr val="000000"/>
                </a:solidFill>
                <a:latin typeface="Comic Sans MS" pitchFamily="66" charset="0"/>
                <a:ea typeface="ＭＳ Ｐゴシック" pitchFamily="50" charset="-128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600" dirty="0" smtClean="0"/>
              <a:t>コードクローンの</a:t>
            </a:r>
            <a:r>
              <a:rPr lang="ja-JP" altLang="en-US" sz="3600" dirty="0"/>
              <a:t>動作</a:t>
            </a:r>
            <a:r>
              <a:rPr lang="ja-JP" altLang="en-US" sz="3600" dirty="0" smtClean="0"/>
              <a:t>を比較するためのコードクローン周辺コードの解析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573462"/>
            <a:ext cx="7128792" cy="2087785"/>
          </a:xfrm>
        </p:spPr>
        <p:txBody>
          <a:bodyPr/>
          <a:lstStyle/>
          <a:p>
            <a:r>
              <a:rPr kumimoji="1" lang="ja-JP" altLang="en-US" u="sng" dirty="0" smtClean="0"/>
              <a:t>ブヤンネメフ　</a:t>
            </a:r>
            <a:r>
              <a:rPr lang="ja-JP" altLang="en-US" u="sng" dirty="0" smtClean="0"/>
              <a:t>オドフー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†</a:t>
            </a:r>
            <a:r>
              <a:rPr lang="ja-JP" altLang="en-US" dirty="0" smtClean="0"/>
              <a:t>，</a:t>
            </a:r>
            <a:r>
              <a:rPr lang="ja-JP" altLang="en-US" dirty="0"/>
              <a:t>眞鍋</a:t>
            </a:r>
            <a:r>
              <a:rPr lang="ja-JP" altLang="en-US" dirty="0" smtClean="0"/>
              <a:t> 雄貴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‡</a:t>
            </a:r>
            <a:r>
              <a:rPr lang="ja-JP" altLang="en-US" dirty="0" err="1" smtClean="0"/>
              <a:t>，</a:t>
            </a:r>
            <a:endParaRPr lang="en-US" altLang="ja-JP" dirty="0" smtClean="0"/>
          </a:p>
          <a:p>
            <a:r>
              <a:rPr lang="ja-JP" altLang="en-US" dirty="0" smtClean="0"/>
              <a:t>伊達 浩典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†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石尾 隆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†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井上 克郎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†</a:t>
            </a:r>
            <a:endParaRPr lang="en-US" altLang="ja-JP" dirty="0" smtClean="0"/>
          </a:p>
          <a:p>
            <a:endParaRPr lang="en-US" altLang="ja-JP" sz="2800" dirty="0" smtClean="0"/>
          </a:p>
          <a:p>
            <a:r>
              <a:rPr lang="en-US" altLang="ja-JP" sz="2800" dirty="0"/>
              <a:t>	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†</a:t>
            </a:r>
            <a:r>
              <a:rPr lang="ja-JP" altLang="en-US" sz="2800" dirty="0" smtClean="0"/>
              <a:t>大阪大学 大学院情報科学研究科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‡</a:t>
            </a:r>
            <a:r>
              <a:rPr kumimoji="1" lang="ja-JP" altLang="en-US" sz="2800" dirty="0" smtClean="0"/>
              <a:t>熊本大学 大学院自然科学研究科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外部から受け取るデータの差分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数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200" b="1" dirty="0" smtClean="0"/>
              <a:t>コードクローンのすべての変数に対して，コードクローン間</a:t>
            </a:r>
            <a:r>
              <a:rPr lang="ja-JP" altLang="en-US" sz="2200" b="1" dirty="0"/>
              <a:t>で出現</a:t>
            </a:r>
            <a:r>
              <a:rPr lang="ja-JP" altLang="en-US" sz="2200" b="1" dirty="0" smtClean="0"/>
              <a:t>順位が対応する変数のデータフローを比較し，外部から受け取るデータが差分になるデータの数</a:t>
            </a:r>
            <a:endParaRPr kumimoji="1" lang="ja-JP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1791" y="630872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14" y="2868792"/>
            <a:ext cx="5861998" cy="393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スライド番号プレースホルダー 3"/>
          <p:cNvSpPr txBox="1">
            <a:spLocks/>
          </p:cNvSpPr>
          <p:nvPr/>
        </p:nvSpPr>
        <p:spPr bwMode="auto">
          <a:xfrm>
            <a:off x="7993062" y="6494959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正方形/長方形 43"/>
          <p:cNvSpPr/>
          <p:nvPr/>
        </p:nvSpPr>
        <p:spPr>
          <a:xfrm>
            <a:off x="5025760" y="3610984"/>
            <a:ext cx="216024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44"/>
          <p:cNvSpPr/>
          <p:nvPr/>
        </p:nvSpPr>
        <p:spPr>
          <a:xfrm>
            <a:off x="5652062" y="3610984"/>
            <a:ext cx="225209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45"/>
          <p:cNvSpPr/>
          <p:nvPr/>
        </p:nvSpPr>
        <p:spPr>
          <a:xfrm>
            <a:off x="8712547" y="3645024"/>
            <a:ext cx="216144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46"/>
          <p:cNvSpPr/>
          <p:nvPr/>
        </p:nvSpPr>
        <p:spPr>
          <a:xfrm>
            <a:off x="6579933" y="2996952"/>
            <a:ext cx="648072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51"/>
          <p:cNvSpPr/>
          <p:nvPr/>
        </p:nvSpPr>
        <p:spPr>
          <a:xfrm>
            <a:off x="3470156" y="5517232"/>
            <a:ext cx="215475" cy="29019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52"/>
          <p:cNvSpPr/>
          <p:nvPr/>
        </p:nvSpPr>
        <p:spPr>
          <a:xfrm>
            <a:off x="6308622" y="5535199"/>
            <a:ext cx="242918" cy="290609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53"/>
          <p:cNvSpPr/>
          <p:nvPr/>
        </p:nvSpPr>
        <p:spPr>
          <a:xfrm>
            <a:off x="3820606" y="4272504"/>
            <a:ext cx="212897" cy="25378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54"/>
          <p:cNvSpPr/>
          <p:nvPr/>
        </p:nvSpPr>
        <p:spPr>
          <a:xfrm>
            <a:off x="6701661" y="4272504"/>
            <a:ext cx="202308" cy="253782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6"/>
          <p:cNvSpPr txBox="1"/>
          <p:nvPr/>
        </p:nvSpPr>
        <p:spPr>
          <a:xfrm>
            <a:off x="3749416" y="262762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" name="テキスト ボックス 38"/>
          <p:cNvSpPr txBox="1"/>
          <p:nvPr/>
        </p:nvSpPr>
        <p:spPr>
          <a:xfrm>
            <a:off x="6825004" y="262762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18" name="曲線コネクタ 55"/>
          <p:cNvCxnSpPr>
            <a:stCxn id="12" idx="0"/>
            <a:endCxn id="13" idx="0"/>
          </p:cNvCxnSpPr>
          <p:nvPr/>
        </p:nvCxnSpPr>
        <p:spPr>
          <a:xfrm rot="16200000" flipH="1">
            <a:off x="4995003" y="4100122"/>
            <a:ext cx="17967" cy="2852187"/>
          </a:xfrm>
          <a:prstGeom prst="curvedConnector3">
            <a:avLst>
              <a:gd name="adj1" fmla="val -2697345"/>
            </a:avLst>
          </a:prstGeom>
          <a:ln w="25400">
            <a:solidFill>
              <a:srgbClr val="FF99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46"/>
          <p:cNvSpPr/>
          <p:nvPr/>
        </p:nvSpPr>
        <p:spPr>
          <a:xfrm>
            <a:off x="8028384" y="3645024"/>
            <a:ext cx="216024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7"/>
          <p:cNvSpPr/>
          <p:nvPr/>
        </p:nvSpPr>
        <p:spPr>
          <a:xfrm>
            <a:off x="179512" y="3008657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矢印コネクタ 5"/>
          <p:cNvCxnSpPr>
            <a:stCxn id="22" idx="2"/>
            <a:endCxn id="28" idx="0"/>
          </p:cNvCxnSpPr>
          <p:nvPr/>
        </p:nvCxnSpPr>
        <p:spPr>
          <a:xfrm>
            <a:off x="683568" y="3877342"/>
            <a:ext cx="598187" cy="271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3"/>
          <p:cNvSpPr/>
          <p:nvPr/>
        </p:nvSpPr>
        <p:spPr>
          <a:xfrm>
            <a:off x="913128" y="4149080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正方形/長方形 7"/>
          <p:cNvSpPr/>
          <p:nvPr/>
        </p:nvSpPr>
        <p:spPr>
          <a:xfrm>
            <a:off x="1362350" y="3016429"/>
            <a:ext cx="1008112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5"/>
          <p:cNvCxnSpPr>
            <a:stCxn id="29" idx="2"/>
            <a:endCxn id="28" idx="0"/>
          </p:cNvCxnSpPr>
          <p:nvPr/>
        </p:nvCxnSpPr>
        <p:spPr>
          <a:xfrm flipH="1">
            <a:off x="1281755" y="3885114"/>
            <a:ext cx="584651" cy="2639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6"/>
          <p:cNvSpPr/>
          <p:nvPr/>
        </p:nvSpPr>
        <p:spPr>
          <a:xfrm>
            <a:off x="35496" y="4863075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正方形/長方形 16"/>
          <p:cNvSpPr/>
          <p:nvPr/>
        </p:nvSpPr>
        <p:spPr>
          <a:xfrm>
            <a:off x="1088493" y="4867283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角丸四角形 30"/>
          <p:cNvSpPr/>
          <p:nvPr/>
        </p:nvSpPr>
        <p:spPr>
          <a:xfrm>
            <a:off x="1202659" y="6100902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4"/>
          <p:cNvCxnSpPr>
            <a:stCxn id="33" idx="2"/>
            <a:endCxn id="35" idx="0"/>
          </p:cNvCxnSpPr>
          <p:nvPr/>
        </p:nvCxnSpPr>
        <p:spPr>
          <a:xfrm>
            <a:off x="532465" y="5731760"/>
            <a:ext cx="1038821" cy="3691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4"/>
          <p:cNvCxnSpPr>
            <a:stCxn id="34" idx="2"/>
            <a:endCxn id="35" idx="0"/>
          </p:cNvCxnSpPr>
          <p:nvPr/>
        </p:nvCxnSpPr>
        <p:spPr>
          <a:xfrm flipH="1">
            <a:off x="1571286" y="5735968"/>
            <a:ext cx="14176" cy="3649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16"/>
          <p:cNvSpPr/>
          <p:nvPr/>
        </p:nvSpPr>
        <p:spPr>
          <a:xfrm>
            <a:off x="2157611" y="4851467"/>
            <a:ext cx="1193066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フィールド</a:t>
            </a:r>
            <a:r>
              <a:rPr lang="en-US" altLang="ja-JP" dirty="0" err="1" smtClean="0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field1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4"/>
          <p:cNvCxnSpPr>
            <a:stCxn id="38" idx="2"/>
            <a:endCxn id="35" idx="0"/>
          </p:cNvCxnSpPr>
          <p:nvPr/>
        </p:nvCxnSpPr>
        <p:spPr>
          <a:xfrm flipH="1">
            <a:off x="1571286" y="5720152"/>
            <a:ext cx="1182858" cy="380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線コネクタ 55"/>
          <p:cNvCxnSpPr/>
          <p:nvPr/>
        </p:nvCxnSpPr>
        <p:spPr>
          <a:xfrm rot="16200000" flipH="1">
            <a:off x="6133126" y="3862340"/>
            <a:ext cx="17967" cy="2852187"/>
          </a:xfrm>
          <a:prstGeom prst="curvedConnector3">
            <a:avLst>
              <a:gd name="adj1" fmla="val -2697345"/>
            </a:avLst>
          </a:prstGeom>
          <a:ln w="25400">
            <a:solidFill>
              <a:schemeClr val="accent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16"/>
          <p:cNvSpPr/>
          <p:nvPr/>
        </p:nvSpPr>
        <p:spPr>
          <a:xfrm>
            <a:off x="2154798" y="4864571"/>
            <a:ext cx="1193066" cy="868685"/>
          </a:xfrm>
          <a:prstGeom prst="rect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フィールド</a:t>
            </a:r>
            <a:r>
              <a:rPr lang="en-US" altLang="ja-JP" dirty="0" err="1" smtClean="0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field1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04903" y="4397042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</a:rPr>
              <a:t>差分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2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8" grpId="0" animBg="1"/>
      <p:bldP spid="32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外部から受け取るデータの差分の数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568486"/>
              </p:ext>
            </p:extLst>
          </p:nvPr>
        </p:nvGraphicFramePr>
        <p:xfrm>
          <a:off x="7884368" y="1926124"/>
          <a:ext cx="1152127" cy="37161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</a:tblGrid>
              <a:tr h="9085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メソッド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getX</a:t>
                      </a:r>
                      <a:endParaRPr kumimoji="1" lang="ja-JP" altLang="en-US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5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3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smtClean="0"/>
                        <a:t>2</a:t>
                      </a:r>
                      <a:endParaRPr kumimoji="1" lang="ja-JP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0047" y="6309320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1" name="正方形/長方形 6"/>
          <p:cNvSpPr/>
          <p:nvPr/>
        </p:nvSpPr>
        <p:spPr>
          <a:xfrm>
            <a:off x="4037234" y="2214470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メソッド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getX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7"/>
          <p:cNvSpPr/>
          <p:nvPr/>
        </p:nvSpPr>
        <p:spPr>
          <a:xfrm>
            <a:off x="539552" y="2221969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メソッド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getX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16"/>
          <p:cNvSpPr/>
          <p:nvPr/>
        </p:nvSpPr>
        <p:spPr>
          <a:xfrm>
            <a:off x="5379767" y="2230119"/>
            <a:ext cx="993937" cy="868685"/>
          </a:xfrm>
          <a:prstGeom prst="rect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矢印コネクタ 5"/>
          <p:cNvCxnSpPr>
            <a:stCxn id="22" idx="2"/>
            <a:endCxn id="28" idx="0"/>
          </p:cNvCxnSpPr>
          <p:nvPr/>
        </p:nvCxnSpPr>
        <p:spPr>
          <a:xfrm>
            <a:off x="1043608" y="3090654"/>
            <a:ext cx="598187" cy="271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30"/>
          <p:cNvSpPr/>
          <p:nvPr/>
        </p:nvSpPr>
        <p:spPr>
          <a:xfrm>
            <a:off x="4770850" y="3364688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直線矢印コネクタ 34"/>
          <p:cNvCxnSpPr>
            <a:stCxn id="21" idx="2"/>
            <a:endCxn id="25" idx="0"/>
          </p:cNvCxnSpPr>
          <p:nvPr/>
        </p:nvCxnSpPr>
        <p:spPr>
          <a:xfrm>
            <a:off x="4534203" y="3083155"/>
            <a:ext cx="605274" cy="2815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34"/>
          <p:cNvCxnSpPr>
            <a:stCxn id="23" idx="2"/>
            <a:endCxn id="25" idx="0"/>
          </p:cNvCxnSpPr>
          <p:nvPr/>
        </p:nvCxnSpPr>
        <p:spPr>
          <a:xfrm flipH="1">
            <a:off x="5139477" y="3098804"/>
            <a:ext cx="737259" cy="265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3"/>
          <p:cNvSpPr/>
          <p:nvPr/>
        </p:nvSpPr>
        <p:spPr>
          <a:xfrm>
            <a:off x="1273168" y="3362392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5"/>
          <p:cNvCxnSpPr>
            <a:endCxn id="28" idx="0"/>
          </p:cNvCxnSpPr>
          <p:nvPr/>
        </p:nvCxnSpPr>
        <p:spPr>
          <a:xfrm flipH="1">
            <a:off x="1641795" y="3098426"/>
            <a:ext cx="584651" cy="2639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7"/>
          <p:cNvSpPr/>
          <p:nvPr/>
        </p:nvSpPr>
        <p:spPr>
          <a:xfrm>
            <a:off x="1722390" y="2225345"/>
            <a:ext cx="1008112" cy="868685"/>
          </a:xfrm>
          <a:prstGeom prst="rect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正方形/長方形 6"/>
          <p:cNvSpPr/>
          <p:nvPr/>
        </p:nvSpPr>
        <p:spPr>
          <a:xfrm>
            <a:off x="3491880" y="4005186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正方形/長方形 7"/>
          <p:cNvSpPr/>
          <p:nvPr/>
        </p:nvSpPr>
        <p:spPr>
          <a:xfrm>
            <a:off x="546639" y="3995503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正方形/長方形 16"/>
          <p:cNvSpPr/>
          <p:nvPr/>
        </p:nvSpPr>
        <p:spPr>
          <a:xfrm>
            <a:off x="4688893" y="4003276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5"/>
          <p:cNvCxnSpPr>
            <a:stCxn id="34" idx="2"/>
            <a:endCxn id="40" idx="0"/>
          </p:cNvCxnSpPr>
          <p:nvPr/>
        </p:nvCxnSpPr>
        <p:spPr>
          <a:xfrm>
            <a:off x="1050695" y="4864188"/>
            <a:ext cx="598187" cy="271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0"/>
          <p:cNvSpPr/>
          <p:nvPr/>
        </p:nvSpPr>
        <p:spPr>
          <a:xfrm>
            <a:off x="4803059" y="5236895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直線矢印コネクタ 34"/>
          <p:cNvCxnSpPr>
            <a:stCxn id="33" idx="2"/>
            <a:endCxn id="37" idx="0"/>
          </p:cNvCxnSpPr>
          <p:nvPr/>
        </p:nvCxnSpPr>
        <p:spPr>
          <a:xfrm>
            <a:off x="3988849" y="4873871"/>
            <a:ext cx="1182837" cy="363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4"/>
          <p:cNvCxnSpPr>
            <a:stCxn id="35" idx="2"/>
            <a:endCxn id="37" idx="0"/>
          </p:cNvCxnSpPr>
          <p:nvPr/>
        </p:nvCxnSpPr>
        <p:spPr>
          <a:xfrm flipH="1">
            <a:off x="5171686" y="4871961"/>
            <a:ext cx="14176" cy="3649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角丸四角形 3"/>
          <p:cNvSpPr/>
          <p:nvPr/>
        </p:nvSpPr>
        <p:spPr>
          <a:xfrm>
            <a:off x="1280255" y="5135926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正方形/長方形 7"/>
          <p:cNvSpPr/>
          <p:nvPr/>
        </p:nvSpPr>
        <p:spPr>
          <a:xfrm>
            <a:off x="1729477" y="4003275"/>
            <a:ext cx="1008112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2" name="直線矢印コネクタ 5"/>
          <p:cNvCxnSpPr>
            <a:stCxn id="41" idx="2"/>
            <a:endCxn id="40" idx="0"/>
          </p:cNvCxnSpPr>
          <p:nvPr/>
        </p:nvCxnSpPr>
        <p:spPr>
          <a:xfrm flipH="1">
            <a:off x="1648882" y="4871960"/>
            <a:ext cx="584651" cy="2639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16"/>
          <p:cNvSpPr/>
          <p:nvPr/>
        </p:nvSpPr>
        <p:spPr>
          <a:xfrm>
            <a:off x="5827206" y="4005186"/>
            <a:ext cx="1193066" cy="868685"/>
          </a:xfrm>
          <a:prstGeom prst="rect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フィールド</a:t>
            </a:r>
            <a:r>
              <a:rPr lang="en-US" altLang="ja-JP" dirty="0" err="1" smtClean="0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field1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8" name="直線矢印コネクタ 34"/>
          <p:cNvCxnSpPr>
            <a:stCxn id="45" idx="2"/>
            <a:endCxn id="37" idx="0"/>
          </p:cNvCxnSpPr>
          <p:nvPr/>
        </p:nvCxnSpPr>
        <p:spPr>
          <a:xfrm flipH="1">
            <a:off x="5171686" y="4873871"/>
            <a:ext cx="1252053" cy="363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右矢印 54"/>
          <p:cNvSpPr/>
          <p:nvPr/>
        </p:nvSpPr>
        <p:spPr>
          <a:xfrm>
            <a:off x="7236296" y="3266120"/>
            <a:ext cx="545168" cy="706081"/>
          </a:xfrm>
          <a:prstGeom prst="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51520" y="1926440"/>
            <a:ext cx="3096344" cy="4102544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421376" y="1926440"/>
            <a:ext cx="3742912" cy="4102544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6"/>
          <p:cNvSpPr txBox="1"/>
          <p:nvPr/>
        </p:nvSpPr>
        <p:spPr>
          <a:xfrm>
            <a:off x="787393" y="155679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1" name="テキスト ボックス 38"/>
          <p:cNvSpPr txBox="1"/>
          <p:nvPr/>
        </p:nvSpPr>
        <p:spPr>
          <a:xfrm>
            <a:off x="4534202" y="155679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27584" y="5805264"/>
            <a:ext cx="7056784" cy="77491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クローンセッ</a:t>
            </a:r>
            <a:r>
              <a:rPr lang="ja-JP" altLang="en-US" dirty="0" smtClean="0">
                <a:solidFill>
                  <a:schemeClr val="tx1"/>
                </a:solidFill>
              </a:rPr>
              <a:t>トの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外部から受け取るデータが</a:t>
            </a:r>
            <a:r>
              <a:rPr kumimoji="1" lang="en-US" altLang="ja-JP" dirty="0" smtClean="0">
                <a:solidFill>
                  <a:schemeClr val="tx1"/>
                </a:solidFill>
              </a:rPr>
              <a:t>4</a:t>
            </a:r>
            <a:r>
              <a:rPr kumimoji="1" lang="ja-JP" altLang="en-US" dirty="0" smtClean="0">
                <a:solidFill>
                  <a:schemeClr val="tx1"/>
                </a:solidFill>
              </a:rPr>
              <a:t>種類あり，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その内</a:t>
            </a:r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dirty="0" smtClean="0">
                <a:solidFill>
                  <a:schemeClr val="tx1"/>
                </a:solidFill>
              </a:rPr>
              <a:t>種類（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75%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）が差分になる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951820" y="2450340"/>
            <a:ext cx="792088" cy="418694"/>
          </a:xfrm>
          <a:prstGeom prst="left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Left-Right Arrow 42"/>
          <p:cNvSpPr/>
          <p:nvPr/>
        </p:nvSpPr>
        <p:spPr>
          <a:xfrm>
            <a:off x="2771800" y="4230181"/>
            <a:ext cx="683787" cy="418694"/>
          </a:xfrm>
          <a:prstGeom prst="left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1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8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0" grpId="0" animBg="1"/>
      <p:bldP spid="41" grpId="0" animBg="1"/>
      <p:bldP spid="45" grpId="0" animBg="1"/>
      <p:bldP spid="55" grpId="0" animBg="1"/>
      <p:bldP spid="5" grpId="0" animBg="1"/>
      <p:bldP spid="13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110629" cy="38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制御文を調査する方法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5319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コードクローンの実行を制御する</a:t>
            </a:r>
            <a:r>
              <a:rPr lang="ja-JP" altLang="en-US" dirty="0" smtClean="0"/>
              <a:t>文</a:t>
            </a:r>
            <a:endParaRPr lang="en-US" altLang="ja-JP" dirty="0" smtClean="0"/>
          </a:p>
          <a:p>
            <a:pPr lvl="1"/>
            <a:r>
              <a:rPr lang="ja-JP" altLang="ja-JP" dirty="0" smtClean="0"/>
              <a:t>コードクローン</a:t>
            </a:r>
            <a:r>
              <a:rPr lang="ja-JP" altLang="ja-JP" dirty="0"/>
              <a:t>を含むメソッド内の制御文のうち</a:t>
            </a:r>
            <a:r>
              <a:rPr lang="ja-JP" altLang="ja-JP" dirty="0" smtClean="0"/>
              <a:t>コードクローン</a:t>
            </a:r>
            <a:r>
              <a:rPr lang="ja-JP" altLang="en-US" dirty="0" smtClean="0"/>
              <a:t>を完全に含むかつコードクローンと</a:t>
            </a:r>
            <a:r>
              <a:rPr lang="ja-JP" altLang="ja-JP" dirty="0" smtClean="0"/>
              <a:t>一番</a:t>
            </a:r>
            <a:r>
              <a:rPr lang="ja-JP" altLang="ja-JP" dirty="0"/>
              <a:t>近い</a:t>
            </a:r>
            <a:r>
              <a:rPr lang="ja-JP" altLang="ja-JP" dirty="0" smtClean="0"/>
              <a:t>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実行を制御する文の種類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smtClean="0"/>
              <a:t>（ただし制御</a:t>
            </a:r>
            <a:r>
              <a:rPr lang="ja-JP" altLang="en-US" dirty="0"/>
              <a:t>文の条件節を無</a:t>
            </a:r>
            <a:r>
              <a:rPr lang="ja-JP" altLang="en-US" dirty="0" smtClean="0"/>
              <a:t>視）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if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witch</a:t>
            </a:r>
            <a:endParaRPr lang="en-US" altLang="ja-JP" dirty="0"/>
          </a:p>
          <a:p>
            <a:pPr lvl="1"/>
            <a:r>
              <a:rPr lang="en-US" altLang="ja-JP" dirty="0"/>
              <a:t>f</a:t>
            </a:r>
            <a:r>
              <a:rPr kumimoji="1" lang="en-US" altLang="ja-JP" dirty="0" smtClean="0"/>
              <a:t>or </a:t>
            </a:r>
          </a:p>
          <a:p>
            <a:pPr lvl="1"/>
            <a:r>
              <a:rPr lang="en-US" altLang="ja-JP" dirty="0"/>
              <a:t>w</a:t>
            </a:r>
            <a:r>
              <a:rPr lang="en-US" altLang="ja-JP" dirty="0" smtClean="0"/>
              <a:t>hile</a:t>
            </a:r>
          </a:p>
          <a:p>
            <a:pPr lvl="1"/>
            <a:r>
              <a:rPr lang="ja-JP" altLang="en-US" dirty="0" smtClean="0"/>
              <a:t>制御文なし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88424" y="6309321"/>
            <a:ext cx="574874" cy="288032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40152" y="4736680"/>
            <a:ext cx="216024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9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調査対象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7</a:t>
            </a:r>
            <a:r>
              <a:rPr lang="ja-JP" altLang="en-US" dirty="0" smtClean="0"/>
              <a:t>つのオープンソース</a:t>
            </a:r>
            <a:r>
              <a:rPr lang="ja-JP" altLang="en-US" dirty="0"/>
              <a:t>ソフトウェア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76082"/>
              </p:ext>
            </p:extLst>
          </p:nvPr>
        </p:nvGraphicFramePr>
        <p:xfrm>
          <a:off x="611559" y="2348880"/>
          <a:ext cx="7920882" cy="3538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1"/>
                <a:gridCol w="1512168"/>
                <a:gridCol w="2448272"/>
                <a:gridCol w="1800201"/>
              </a:tblGrid>
              <a:tr h="41404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プロジェクト名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バージョン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ソースコードの行数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（コメント，空白を除く）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ファイル数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ArgoUML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109,105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1,318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Data Crow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3.9.17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68,139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jEdit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103,317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JWebMail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11,173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LaTeXDraw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3.0.0(a4)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35,999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muCommander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0.8.5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dk1"/>
                          </a:solidFill>
                        </a:rPr>
                        <a:t>76,739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1,069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SweetHome3D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dk1"/>
                          </a:solidFill>
                        </a:rPr>
                        <a:t>74,352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RQ1</a:t>
            </a:r>
            <a:r>
              <a:rPr kumimoji="1" lang="ja-JP" altLang="en-US" dirty="0" smtClean="0"/>
              <a:t>の説明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kumimoji="1" lang="en-US" altLang="ja-JP" sz="3200" dirty="0" smtClean="0"/>
              <a:t>RQ1</a:t>
            </a:r>
            <a:r>
              <a:rPr kumimoji="1" lang="ja-JP" altLang="en-US" sz="3200" dirty="0" smtClean="0"/>
              <a:t>：</a:t>
            </a:r>
            <a:r>
              <a:rPr lang="ja-JP" altLang="en-US" sz="3200" dirty="0"/>
              <a:t>各コードクローンにとって，周辺コードへの依存関係はどれぐらい多いか</a:t>
            </a:r>
            <a:endParaRPr lang="en-US" altLang="ja-JP" sz="3200" dirty="0"/>
          </a:p>
          <a:p>
            <a:r>
              <a:rPr kumimoji="1" lang="en-US" altLang="ja-JP" dirty="0" smtClean="0"/>
              <a:t>RQ1</a:t>
            </a:r>
            <a:r>
              <a:rPr kumimoji="1" lang="ja-JP" altLang="en-US" dirty="0" smtClean="0"/>
              <a:t>に対して調査したメトリクス</a:t>
            </a:r>
            <a:endParaRPr kumimoji="1" lang="en-US" altLang="ja-JP" dirty="0" smtClean="0"/>
          </a:p>
          <a:p>
            <a:pPr lvl="1"/>
            <a:r>
              <a:rPr lang="ja-JP" altLang="en-US" sz="3000" b="1" dirty="0" smtClean="0"/>
              <a:t>データフロー：</a:t>
            </a:r>
            <a:r>
              <a:rPr lang="en-US" altLang="ja-JP" sz="3000" b="1" dirty="0"/>
              <a:t/>
            </a:r>
            <a:br>
              <a:rPr lang="en-US" altLang="ja-JP" sz="3000" b="1" dirty="0"/>
            </a:br>
            <a:r>
              <a:rPr lang="ja-JP" altLang="en-US" dirty="0" smtClean="0"/>
              <a:t>コードクローン</a:t>
            </a:r>
            <a:r>
              <a:rPr lang="ja-JP" altLang="en-US" dirty="0"/>
              <a:t>あたりの外部から受け取るデータの数</a:t>
            </a:r>
            <a:endParaRPr lang="en-US" altLang="ja-JP" dirty="0"/>
          </a:p>
          <a:p>
            <a:pPr lvl="1"/>
            <a:r>
              <a:rPr lang="ja-JP" altLang="en-US" sz="3000" b="1" dirty="0" smtClean="0"/>
              <a:t>制御フロー：</a:t>
            </a:r>
            <a:r>
              <a:rPr lang="en-US" altLang="ja-JP" sz="3000" b="1" dirty="0" smtClean="0"/>
              <a:t/>
            </a:r>
            <a:br>
              <a:rPr lang="en-US" altLang="ja-JP" sz="3000" b="1" dirty="0" smtClean="0"/>
            </a:br>
            <a:r>
              <a:rPr lang="ja-JP" altLang="en-US" dirty="0" smtClean="0"/>
              <a:t>コードクローン</a:t>
            </a:r>
            <a:r>
              <a:rPr lang="ja-JP" altLang="en-US" dirty="0"/>
              <a:t>の実行を制御する文の種類とその数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RQ</a:t>
            </a:r>
            <a:r>
              <a:rPr lang="ja-JP" altLang="en-US" dirty="0" smtClean="0"/>
              <a:t>１のデータフローに関する結果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915425"/>
              </p:ext>
            </p:extLst>
          </p:nvPr>
        </p:nvGraphicFramePr>
        <p:xfrm>
          <a:off x="179512" y="1484783"/>
          <a:ext cx="8784976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83171" y="1957775"/>
            <a:ext cx="126509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全体の８割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15616" y="1957775"/>
            <a:ext cx="1800200" cy="374815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RQ</a:t>
            </a:r>
            <a:r>
              <a:rPr lang="ja-JP" altLang="en-US" dirty="0"/>
              <a:t>１</a:t>
            </a:r>
            <a:r>
              <a:rPr lang="ja-JP" altLang="en-US" dirty="0" smtClean="0"/>
              <a:t>の制御フローに関する結果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コードクローンの実行を制御する文の種類と頻度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6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093817"/>
              </p:ext>
            </p:extLst>
          </p:nvPr>
        </p:nvGraphicFramePr>
        <p:xfrm>
          <a:off x="971600" y="2420888"/>
          <a:ext cx="74160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4000"/>
                <a:gridCol w="1476000"/>
                <a:gridCol w="1044000"/>
                <a:gridCol w="1044000"/>
                <a:gridCol w="1044000"/>
                <a:gridCol w="104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プロジェクト名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制御文なし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switch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while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ArgoUML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3,989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Data Crow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4,860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jEdit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2,822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596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1,123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JWebMail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197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LaTeXDraw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6,745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muCommander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2,432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178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SweetHome3D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3,510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4,661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499992" y="544522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＊数値はコードクローン数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04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RQ1</a:t>
            </a:r>
            <a:r>
              <a:rPr kumimoji="1" lang="ja-JP" altLang="en-US" dirty="0" smtClean="0"/>
              <a:t>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altLang="ja-JP" dirty="0"/>
              <a:t>RQ1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marL="0" lvl="1" indent="0">
              <a:buNone/>
            </a:pPr>
            <a:r>
              <a:rPr lang="ja-JP" altLang="en-US" dirty="0" smtClean="0"/>
              <a:t>各コードクローン</a:t>
            </a:r>
            <a:r>
              <a:rPr lang="ja-JP" altLang="en-US" dirty="0"/>
              <a:t>にとって，周辺コードへの依存関係はどれぐらい多い</a:t>
            </a:r>
            <a:r>
              <a:rPr lang="ja-JP" altLang="en-US" dirty="0" smtClean="0"/>
              <a:t>か</a:t>
            </a:r>
            <a:endParaRPr lang="en-US" altLang="ja-JP" dirty="0"/>
          </a:p>
          <a:p>
            <a:pPr marL="0" lvl="1" indent="0">
              <a:buNone/>
            </a:pPr>
            <a:endParaRPr lang="en-US" altLang="ja-JP" sz="3200" dirty="0" smtClean="0"/>
          </a:p>
          <a:p>
            <a:pPr marL="0" lvl="1" indent="0">
              <a:buNone/>
            </a:pPr>
            <a:r>
              <a:rPr lang="en-US" altLang="ja-JP" dirty="0" smtClean="0"/>
              <a:t>Answer</a:t>
            </a:r>
            <a:r>
              <a:rPr lang="ja-JP" altLang="en-US" dirty="0" smtClean="0"/>
              <a:t>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コードクローンは</a:t>
            </a:r>
            <a:r>
              <a:rPr kumimoji="1" lang="ja-JP" altLang="en-US" dirty="0" smtClean="0"/>
              <a:t>外部からデータを受け取る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ただし，外部から受け取るデータの数は少ない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コードクローンは実行を制御する文がないことが最も多い，次いで，</a:t>
            </a:r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文に</a:t>
            </a:r>
            <a:r>
              <a:rPr lang="ja-JP" altLang="en-US" dirty="0"/>
              <a:t>より</a:t>
            </a:r>
            <a:r>
              <a:rPr kumimoji="1" lang="ja-JP" altLang="en-US" dirty="0" smtClean="0"/>
              <a:t>実行が制御されることが多い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RQ2</a:t>
            </a:r>
            <a:r>
              <a:rPr kumimoji="1" lang="ja-JP" altLang="en-US" dirty="0" smtClean="0"/>
              <a:t>の説明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Tx/>
              <a:buChar char="•"/>
            </a:pPr>
            <a:r>
              <a:rPr kumimoji="1" lang="en-US" altLang="ja-JP" sz="3200" dirty="0" smtClean="0"/>
              <a:t>RQ2</a:t>
            </a:r>
            <a:r>
              <a:rPr kumimoji="1" lang="ja-JP" altLang="en-US" sz="3200" dirty="0" smtClean="0"/>
              <a:t>：</a:t>
            </a:r>
            <a:r>
              <a:rPr lang="ja-JP" altLang="en-US" sz="3200" dirty="0"/>
              <a:t>各コードクローンの周辺コードへの依存関係は同一のクローンセットの中でどれだけ差分が多いか</a:t>
            </a:r>
            <a:endParaRPr lang="en-US" altLang="ja-JP" sz="3200" dirty="0"/>
          </a:p>
          <a:p>
            <a:r>
              <a:rPr kumimoji="1" lang="en-US" altLang="ja-JP" dirty="0" smtClean="0"/>
              <a:t>RQ2</a:t>
            </a:r>
            <a:r>
              <a:rPr kumimoji="1" lang="ja-JP" altLang="en-US" dirty="0" smtClean="0"/>
              <a:t>に対して調査したメトリクス</a:t>
            </a:r>
            <a:endParaRPr kumimoji="1" lang="en-US" altLang="ja-JP" dirty="0" smtClean="0"/>
          </a:p>
          <a:p>
            <a:pPr lvl="1"/>
            <a:r>
              <a:rPr lang="ja-JP" altLang="en-US" sz="3000" b="1" dirty="0" smtClean="0"/>
              <a:t>データフロー：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１つ</a:t>
            </a:r>
            <a:r>
              <a:rPr lang="ja-JP" altLang="en-US" dirty="0"/>
              <a:t>のクローンセット内の</a:t>
            </a:r>
            <a:r>
              <a:rPr lang="ja-JP" altLang="en-US" dirty="0" smtClean="0"/>
              <a:t>各コードクローンが外部</a:t>
            </a:r>
            <a:r>
              <a:rPr lang="ja-JP" altLang="en-US" dirty="0"/>
              <a:t>から</a:t>
            </a:r>
            <a:r>
              <a:rPr lang="ja-JP" altLang="en-US" dirty="0" smtClean="0"/>
              <a:t>受け取る異なるデータの数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コードクローンに存在する変数名がすべて同じとなるクローンセットかそうでないかで分けて集計した</a:t>
            </a:r>
            <a:endParaRPr lang="en-US" altLang="ja-JP" dirty="0"/>
          </a:p>
          <a:p>
            <a:pPr lvl="1"/>
            <a:r>
              <a:rPr lang="ja-JP" altLang="en-US" sz="3000" b="1" dirty="0" smtClean="0"/>
              <a:t>制御フロー：</a:t>
            </a:r>
            <a:r>
              <a:rPr lang="en-US" altLang="ja-JP" sz="3000" b="1" dirty="0" smtClean="0"/>
              <a:t/>
            </a:r>
            <a:br>
              <a:rPr lang="en-US" altLang="ja-JP" sz="3000" b="1" dirty="0" smtClean="0"/>
            </a:br>
            <a:r>
              <a:rPr lang="ja-JP" altLang="en-US" dirty="0" smtClean="0"/>
              <a:t>コードクローン</a:t>
            </a:r>
            <a:r>
              <a:rPr lang="ja-JP" altLang="en-US" dirty="0"/>
              <a:t>の実行を制御する</a:t>
            </a:r>
            <a:r>
              <a:rPr lang="ja-JP" altLang="en-US" dirty="0" smtClean="0"/>
              <a:t>文の種類が異なるコードクローンを含むクローンセット数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RQ</a:t>
            </a:r>
            <a:r>
              <a:rPr lang="ja-JP" altLang="en-US" dirty="0" smtClean="0"/>
              <a:t>２のデータフローに関する結果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45300"/>
              </p:ext>
            </p:extLst>
          </p:nvPr>
        </p:nvGraphicFramePr>
        <p:xfrm>
          <a:off x="179512" y="1556792"/>
          <a:ext cx="8640960" cy="470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円/楕円 9"/>
          <p:cNvSpPr/>
          <p:nvPr/>
        </p:nvSpPr>
        <p:spPr>
          <a:xfrm>
            <a:off x="6300192" y="4797152"/>
            <a:ext cx="540060" cy="720080"/>
          </a:xfrm>
          <a:prstGeom prst="ellipse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87824" y="3645024"/>
            <a:ext cx="2618742" cy="1008112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外部</a:t>
            </a:r>
            <a:r>
              <a:rPr lang="ja-JP" altLang="en-US" dirty="0">
                <a:solidFill>
                  <a:schemeClr val="tx1"/>
                </a:solidFill>
              </a:rPr>
              <a:t>か</a:t>
            </a:r>
            <a:r>
              <a:rPr lang="ja-JP" altLang="en-US" dirty="0" smtClean="0">
                <a:solidFill>
                  <a:schemeClr val="tx1"/>
                </a:solidFill>
              </a:rPr>
              <a:t>ら受け取るデータがすべて異なり変数名がすべて同じ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>
            <a:stCxn id="10" idx="1"/>
            <a:endCxn id="16" idx="3"/>
          </p:cNvCxnSpPr>
          <p:nvPr/>
        </p:nvCxnSpPr>
        <p:spPr>
          <a:xfrm flipH="1" flipV="1">
            <a:off x="5606566" y="4149080"/>
            <a:ext cx="772716" cy="753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27584" y="2420888"/>
            <a:ext cx="1008112" cy="2952328"/>
          </a:xfrm>
          <a:prstGeom prst="ellipse">
            <a:avLst/>
          </a:prstGeom>
          <a:noFill/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6174178" y="3645024"/>
            <a:ext cx="792088" cy="1944216"/>
          </a:xfrm>
          <a:prstGeom prst="ellipse">
            <a:avLst/>
          </a:prstGeom>
          <a:noFill/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コードクローン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同一</a:t>
            </a:r>
            <a:r>
              <a:rPr lang="en-US" altLang="ja-JP" sz="2400" dirty="0"/>
              <a:t>,</a:t>
            </a:r>
            <a:r>
              <a:rPr lang="ja-JP" altLang="en-US" sz="2400" dirty="0"/>
              <a:t>または</a:t>
            </a:r>
            <a:r>
              <a:rPr lang="en-US" altLang="ja-JP" sz="2400" dirty="0"/>
              <a:t>,</a:t>
            </a:r>
            <a:r>
              <a:rPr lang="ja-JP" altLang="en-US" sz="2400" dirty="0"/>
              <a:t>類似</a:t>
            </a:r>
            <a:r>
              <a:rPr lang="ja-JP" altLang="en-US" sz="2400" dirty="0" smtClean="0"/>
              <a:t>したコード片</a:t>
            </a:r>
            <a:endParaRPr lang="en-US" altLang="ja-JP" sz="2400" dirty="0" smtClean="0"/>
          </a:p>
          <a:p>
            <a:r>
              <a:rPr lang="ja-JP" altLang="en-US" sz="2400" dirty="0" smtClean="0"/>
              <a:t>ソフトウェア</a:t>
            </a:r>
            <a:r>
              <a:rPr lang="ja-JP" altLang="en-US" sz="2400" dirty="0"/>
              <a:t>の保守コストを大きくする</a:t>
            </a:r>
            <a:r>
              <a:rPr lang="ja-JP" altLang="en-US" sz="2400" dirty="0" smtClean="0"/>
              <a:t>要因</a:t>
            </a:r>
            <a:endParaRPr lang="en-US" altLang="ja-JP" sz="2400" dirty="0"/>
          </a:p>
          <a:p>
            <a:pPr lvl="1"/>
            <a:endParaRPr lang="en-US" altLang="ja-JP" sz="1800" dirty="0"/>
          </a:p>
          <a:p>
            <a:endParaRPr kumimoji="1" lang="ja-JP" altLang="en-US" sz="2000" dirty="0"/>
          </a:p>
        </p:txBody>
      </p:sp>
      <p:sp>
        <p:nvSpPr>
          <p:cNvPr id="4" name="メモ 3"/>
          <p:cNvSpPr/>
          <p:nvPr/>
        </p:nvSpPr>
        <p:spPr bwMode="auto">
          <a:xfrm flipH="1">
            <a:off x="1613348" y="3140968"/>
            <a:ext cx="1872208" cy="2448272"/>
          </a:xfrm>
          <a:prstGeom prst="foldedCorner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1829372" y="3583372"/>
            <a:ext cx="1440160" cy="504056"/>
          </a:xfrm>
          <a:custGeom>
            <a:avLst/>
            <a:gdLst>
              <a:gd name="T0" fmla="*/ 0 w 732"/>
              <a:gd name="T1" fmla="*/ 0 h 149"/>
              <a:gd name="T2" fmla="*/ 6125 w 732"/>
              <a:gd name="T3" fmla="*/ 0 h 149"/>
              <a:gd name="T4" fmla="*/ 6125 w 732"/>
              <a:gd name="T5" fmla="*/ 3282 h 149"/>
              <a:gd name="T6" fmla="*/ 3930 w 732"/>
              <a:gd name="T7" fmla="*/ 3282 h 149"/>
              <a:gd name="T8" fmla="*/ 3930 w 732"/>
              <a:gd name="T9" fmla="*/ 4925 h 149"/>
              <a:gd name="T10" fmla="*/ 0 w 732"/>
              <a:gd name="T11" fmla="*/ 4925 h 149"/>
              <a:gd name="T12" fmla="*/ 0 w 732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2"/>
              <a:gd name="T22" fmla="*/ 0 h 149"/>
              <a:gd name="T23" fmla="*/ 732 w 732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2" h="149">
                <a:moveTo>
                  <a:pt x="0" y="0"/>
                </a:moveTo>
                <a:lnTo>
                  <a:pt x="732" y="0"/>
                </a:lnTo>
                <a:lnTo>
                  <a:pt x="732" y="99"/>
                </a:lnTo>
                <a:lnTo>
                  <a:pt x="470" y="99"/>
                </a:lnTo>
                <a:lnTo>
                  <a:pt x="470" y="149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800" u="sng">
              <a:latin typeface="Arial" charset="0"/>
              <a:ea typeface="MS UI Gothic" pitchFamily="50" charset="-128"/>
            </a:endParaRPr>
          </a:p>
        </p:txBody>
      </p:sp>
      <p:sp>
        <p:nvSpPr>
          <p:cNvPr id="6" name="メモ 5"/>
          <p:cNvSpPr/>
          <p:nvPr/>
        </p:nvSpPr>
        <p:spPr bwMode="auto">
          <a:xfrm flipH="1">
            <a:off x="4552640" y="3140968"/>
            <a:ext cx="1872208" cy="2448272"/>
          </a:xfrm>
          <a:prstGeom prst="foldedCorner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flipV="1">
            <a:off x="3269532" y="3871404"/>
            <a:ext cx="1512168" cy="2"/>
          </a:xfrm>
          <a:prstGeom prst="straightConnector1">
            <a:avLst/>
          </a:prstGeom>
          <a:solidFill>
            <a:schemeClr val="accent2"/>
          </a:solidFill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直線矢印コネクタ 7"/>
          <p:cNvCxnSpPr/>
          <p:nvPr/>
        </p:nvCxnSpPr>
        <p:spPr bwMode="auto">
          <a:xfrm flipV="1">
            <a:off x="2549452" y="4087428"/>
            <a:ext cx="76" cy="335185"/>
          </a:xfrm>
          <a:prstGeom prst="straightConnector1">
            <a:avLst/>
          </a:prstGeom>
          <a:solidFill>
            <a:schemeClr val="accent2"/>
          </a:solidFill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角丸四角形 8"/>
          <p:cNvSpPr/>
          <p:nvPr/>
        </p:nvSpPr>
        <p:spPr>
          <a:xfrm>
            <a:off x="7013948" y="3921675"/>
            <a:ext cx="144016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クローンセット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829372" y="4447468"/>
            <a:ext cx="1440160" cy="504056"/>
          </a:xfrm>
          <a:custGeom>
            <a:avLst/>
            <a:gdLst>
              <a:gd name="T0" fmla="*/ 0 w 732"/>
              <a:gd name="T1" fmla="*/ 0 h 149"/>
              <a:gd name="T2" fmla="*/ 6125 w 732"/>
              <a:gd name="T3" fmla="*/ 0 h 149"/>
              <a:gd name="T4" fmla="*/ 6125 w 732"/>
              <a:gd name="T5" fmla="*/ 3282 h 149"/>
              <a:gd name="T6" fmla="*/ 3930 w 732"/>
              <a:gd name="T7" fmla="*/ 3282 h 149"/>
              <a:gd name="T8" fmla="*/ 3930 w 732"/>
              <a:gd name="T9" fmla="*/ 4925 h 149"/>
              <a:gd name="T10" fmla="*/ 0 w 732"/>
              <a:gd name="T11" fmla="*/ 4925 h 149"/>
              <a:gd name="T12" fmla="*/ 0 w 732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2"/>
              <a:gd name="T22" fmla="*/ 0 h 149"/>
              <a:gd name="T23" fmla="*/ 732 w 732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2" h="149">
                <a:moveTo>
                  <a:pt x="0" y="0"/>
                </a:moveTo>
                <a:lnTo>
                  <a:pt x="732" y="0"/>
                </a:lnTo>
                <a:lnTo>
                  <a:pt x="732" y="99"/>
                </a:lnTo>
                <a:lnTo>
                  <a:pt x="470" y="99"/>
                </a:lnTo>
                <a:lnTo>
                  <a:pt x="470" y="149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800" u="sng">
              <a:latin typeface="Arial" charset="0"/>
              <a:ea typeface="MS UI Gothic" pitchFamily="50" charset="-128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781700" y="3583372"/>
            <a:ext cx="1440160" cy="504056"/>
          </a:xfrm>
          <a:custGeom>
            <a:avLst/>
            <a:gdLst>
              <a:gd name="T0" fmla="*/ 0 w 732"/>
              <a:gd name="T1" fmla="*/ 0 h 149"/>
              <a:gd name="T2" fmla="*/ 6125 w 732"/>
              <a:gd name="T3" fmla="*/ 0 h 149"/>
              <a:gd name="T4" fmla="*/ 6125 w 732"/>
              <a:gd name="T5" fmla="*/ 3282 h 149"/>
              <a:gd name="T6" fmla="*/ 3930 w 732"/>
              <a:gd name="T7" fmla="*/ 3282 h 149"/>
              <a:gd name="T8" fmla="*/ 3930 w 732"/>
              <a:gd name="T9" fmla="*/ 4925 h 149"/>
              <a:gd name="T10" fmla="*/ 0 w 732"/>
              <a:gd name="T11" fmla="*/ 4925 h 149"/>
              <a:gd name="T12" fmla="*/ 0 w 732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2"/>
              <a:gd name="T22" fmla="*/ 0 h 149"/>
              <a:gd name="T23" fmla="*/ 732 w 732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2" h="149">
                <a:moveTo>
                  <a:pt x="0" y="0"/>
                </a:moveTo>
                <a:lnTo>
                  <a:pt x="732" y="0"/>
                </a:lnTo>
                <a:lnTo>
                  <a:pt x="732" y="99"/>
                </a:lnTo>
                <a:lnTo>
                  <a:pt x="470" y="99"/>
                </a:lnTo>
                <a:lnTo>
                  <a:pt x="470" y="149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800" u="sng">
              <a:latin typeface="Arial" charset="0"/>
              <a:ea typeface="MS UI Gothic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3269532" y="4087428"/>
            <a:ext cx="2088232" cy="504058"/>
          </a:xfrm>
          <a:prstGeom prst="straightConnector1">
            <a:avLst/>
          </a:prstGeom>
          <a:solidFill>
            <a:schemeClr val="accent2"/>
          </a:solidFill>
          <a:ln w="444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角丸四角形 17"/>
          <p:cNvSpPr/>
          <p:nvPr/>
        </p:nvSpPr>
        <p:spPr>
          <a:xfrm>
            <a:off x="1397324" y="3439354"/>
            <a:ext cx="5184576" cy="165618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cxnSp>
        <p:nvCxnSpPr>
          <p:cNvPr id="29" name="直線矢印コネクタ 28"/>
          <p:cNvCxnSpPr>
            <a:stCxn id="9" idx="1"/>
            <a:endCxn id="18" idx="3"/>
          </p:cNvCxnSpPr>
          <p:nvPr/>
        </p:nvCxnSpPr>
        <p:spPr>
          <a:xfrm flipH="1">
            <a:off x="6581900" y="4137699"/>
            <a:ext cx="432048" cy="12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768541" y="3558401"/>
            <a:ext cx="547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類似</a:t>
            </a:r>
            <a:endParaRPr lang="ja-JP" altLang="en-US" sz="1200" b="1" dirty="0"/>
          </a:p>
        </p:txBody>
      </p:sp>
      <p:sp>
        <p:nvSpPr>
          <p:cNvPr id="2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30872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RQ</a:t>
            </a:r>
            <a:r>
              <a:rPr lang="ja-JP" altLang="en-US" dirty="0" smtClean="0"/>
              <a:t>２の制御フローに関する結果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実行を制御する文の種類が異なるコードクローンを持つクローンセットの数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33904"/>
              </p:ext>
            </p:extLst>
          </p:nvPr>
        </p:nvGraphicFramePr>
        <p:xfrm>
          <a:off x="611559" y="2636913"/>
          <a:ext cx="7776865" cy="3412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2541"/>
                <a:gridCol w="1551088"/>
                <a:gridCol w="4103236"/>
              </a:tblGrid>
              <a:tr h="668567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プロジェクト名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全体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制御文の種類が異なる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コードクローンを含むクローンセット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ArgoUML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1,360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130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9%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Data Crow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1,137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7%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jEdit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1,242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112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9%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JWebMail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6%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LaTeXDraw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244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25%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muCommander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4%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734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SweetHome3D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1,569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169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11%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603336" y="6156012"/>
            <a:ext cx="3482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/>
              <a:t>＊</a:t>
            </a:r>
            <a:r>
              <a:rPr lang="ja-JP" altLang="en-US" sz="2000" b="1" dirty="0" smtClean="0"/>
              <a:t>数</a:t>
            </a:r>
            <a:r>
              <a:rPr lang="ja-JP" altLang="en-US" sz="2000" b="1" dirty="0"/>
              <a:t>値</a:t>
            </a:r>
            <a:r>
              <a:rPr lang="ja-JP" altLang="en-US" sz="2000" b="1" dirty="0" smtClean="0"/>
              <a:t>はクローンセットの個数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72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RQ2</a:t>
            </a:r>
            <a:r>
              <a:rPr lang="ja-JP" altLang="en-US" dirty="0" smtClean="0"/>
              <a:t>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ja-JP" sz="3200" dirty="0"/>
              <a:t>RQ2</a:t>
            </a:r>
            <a:r>
              <a:rPr lang="ja-JP" altLang="en-US" sz="3200" dirty="0" smtClean="0"/>
              <a:t>：</a:t>
            </a:r>
            <a:endParaRPr lang="en-US" altLang="ja-JP" sz="3200" dirty="0" smtClean="0"/>
          </a:p>
          <a:p>
            <a:pPr marL="0" lvl="1" indent="0">
              <a:buNone/>
            </a:pPr>
            <a:r>
              <a:rPr lang="ja-JP" altLang="en-US" dirty="0" smtClean="0"/>
              <a:t>各コードクローン</a:t>
            </a:r>
            <a:r>
              <a:rPr lang="ja-JP" altLang="en-US" dirty="0"/>
              <a:t>の周辺コードへの依存関係は同一のクローンセットの中でどれだけ差分が多い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Answer</a:t>
            </a:r>
            <a:r>
              <a:rPr kumimoji="1" lang="ja-JP" altLang="en-US" dirty="0" smtClean="0"/>
              <a:t>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クローンセット内で，外部から受け取るデータが一致する場合が多いが</a:t>
            </a:r>
            <a:r>
              <a:rPr lang="ja-JP" altLang="en-US" dirty="0" smtClean="0"/>
              <a:t>，</a:t>
            </a:r>
            <a:r>
              <a:rPr lang="ja-JP" altLang="en-US" dirty="0"/>
              <a:t>まったく</a:t>
            </a:r>
            <a:r>
              <a:rPr kumimoji="1" lang="ja-JP" altLang="en-US" dirty="0" smtClean="0"/>
              <a:t>異なる場合も同様に多い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実行を制御する文の種類が異なるコードクローンを含むクローンセットも存在する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コードクローンは，周辺のコードに依存しており，クローンセット内でコードクローンの周辺への依存が異なる場合がある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コードクローンを分析するときは，周辺コードとの関係も調査することが重要である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コードクローンと周辺コードとの関係を可視化するツール</a:t>
            </a:r>
            <a:r>
              <a:rPr lang="ja-JP" altLang="en-US" dirty="0" smtClean="0"/>
              <a:t>が有用と考えられる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71382" y="6381328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コードクローンの周辺コードへの依存関係を調査した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多くのクローンセットが周辺コードに依存している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周辺コードが異なるクローンセットも多い</a:t>
            </a:r>
            <a:endParaRPr lang="en-US" altLang="ja-JP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コードクローンの周辺コードを調査するためのツールを試作し，</a:t>
            </a:r>
            <a:r>
              <a:rPr kumimoji="1" lang="ja-JP" altLang="en-US" dirty="0" smtClean="0"/>
              <a:t>ツールを使った時のコードクローンに対する分析作業の効率の調査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" y="2407765"/>
            <a:ext cx="5399710" cy="43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26148"/>
              </p:ext>
            </p:extLst>
          </p:nvPr>
        </p:nvGraphicFramePr>
        <p:xfrm>
          <a:off x="6012160" y="2947885"/>
          <a:ext cx="1152127" cy="37069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</a:tblGrid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仮引数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1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仮引数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2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フィールド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field1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メソッド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int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err="1" smtClean="0"/>
                        <a:t>getX</a:t>
                      </a:r>
                      <a:endParaRPr kumimoji="1" lang="ja-JP" alt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42880"/>
              </p:ext>
            </p:extLst>
          </p:nvPr>
        </p:nvGraphicFramePr>
        <p:xfrm>
          <a:off x="6012160" y="2304256"/>
          <a:ext cx="3024127" cy="64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外部から受け取るデータの差分の数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dirty="0" smtClean="0"/>
              <a:t>コードクローンの外部要素</a:t>
            </a:r>
            <a:r>
              <a:rPr lang="ja-JP" altLang="en-US" sz="2000" dirty="0"/>
              <a:t>のうち</a:t>
            </a:r>
            <a:r>
              <a:rPr lang="ja-JP" altLang="en-US" sz="2000" dirty="0" smtClean="0"/>
              <a:t>，対応関係が</a:t>
            </a:r>
            <a:r>
              <a:rPr lang="ja-JP" altLang="en-US" sz="2000" dirty="0"/>
              <a:t>一致して</a:t>
            </a:r>
            <a:r>
              <a:rPr lang="ja-JP" altLang="en-US" sz="2000" dirty="0" smtClean="0"/>
              <a:t>いない外部要素を差分とする</a:t>
            </a:r>
            <a:endParaRPr lang="ja-JP" altLang="en-US" sz="2000" dirty="0"/>
          </a:p>
          <a:p>
            <a:endParaRPr kumimoji="1" lang="ja-JP" altLang="en-US" dirty="0"/>
          </a:p>
        </p:txBody>
      </p:sp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7804260" y="6596012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5859"/>
              </p:ext>
            </p:extLst>
          </p:nvPr>
        </p:nvGraphicFramePr>
        <p:xfrm>
          <a:off x="6009044" y="2318504"/>
          <a:ext cx="3024127" cy="4346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02458"/>
              </p:ext>
            </p:extLst>
          </p:nvPr>
        </p:nvGraphicFramePr>
        <p:xfrm>
          <a:off x="6003302" y="2311746"/>
          <a:ext cx="3024127" cy="4346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04628"/>
              </p:ext>
            </p:extLst>
          </p:nvPr>
        </p:nvGraphicFramePr>
        <p:xfrm>
          <a:off x="6005173" y="2300363"/>
          <a:ext cx="3024127" cy="4346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40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右矢印 18"/>
          <p:cNvSpPr/>
          <p:nvPr/>
        </p:nvSpPr>
        <p:spPr>
          <a:xfrm>
            <a:off x="5450948" y="3645024"/>
            <a:ext cx="489204" cy="1224136"/>
          </a:xfrm>
          <a:prstGeom prst="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41010"/>
              </p:ext>
            </p:extLst>
          </p:nvPr>
        </p:nvGraphicFramePr>
        <p:xfrm>
          <a:off x="5998545" y="2317602"/>
          <a:ext cx="3024127" cy="43562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7"/>
                <a:gridCol w="468000"/>
                <a:gridCol w="468000"/>
                <a:gridCol w="468000"/>
                <a:gridCol w="468000"/>
              </a:tblGrid>
              <a:tr h="6359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</a:t>
                      </a:r>
                    </a:p>
                    <a:p>
                      <a:r>
                        <a:rPr kumimoji="1" lang="en-US" altLang="ja-JP" dirty="0" smtClean="0"/>
                        <a:t>y 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(2)</a:t>
                      </a:r>
                    </a:p>
                    <a:p>
                      <a:r>
                        <a:rPr kumimoji="1" lang="en-US" altLang="ja-JP" dirty="0" smtClean="0"/>
                        <a:t>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5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5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仮引数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3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フィールド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field1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メソッド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int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err="1" smtClean="0"/>
                        <a:t>getX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984274" y="2537608"/>
            <a:ext cx="561372" cy="461665"/>
            <a:chOff x="1115616" y="5990778"/>
            <a:chExt cx="561372" cy="46166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115616" y="5990778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(1)</a:t>
              </a:r>
              <a:endParaRPr kumimoji="1" lang="ja-JP" altLang="en-US" sz="2400" dirty="0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115616" y="5990778"/>
              <a:ext cx="561372" cy="458291"/>
            </a:xfrm>
            <a:prstGeom prst="rect">
              <a:avLst/>
            </a:pr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875944" y="2531913"/>
            <a:ext cx="764564" cy="465039"/>
            <a:chOff x="3635896" y="5987404"/>
            <a:chExt cx="764564" cy="465039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635896" y="5987404"/>
              <a:ext cx="764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(2)</a:t>
              </a:r>
              <a:endParaRPr kumimoji="1" lang="ja-JP" altLang="en-US" sz="24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635896" y="5994152"/>
              <a:ext cx="561372" cy="458291"/>
            </a:xfrm>
            <a:prstGeom prst="rect">
              <a:avLst/>
            </a:pr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フレーム 30"/>
          <p:cNvSpPr/>
          <p:nvPr/>
        </p:nvSpPr>
        <p:spPr>
          <a:xfrm>
            <a:off x="1169624" y="4941168"/>
            <a:ext cx="309339" cy="347668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5" name="フローチャート : 代替処理 14"/>
          <p:cNvSpPr/>
          <p:nvPr/>
        </p:nvSpPr>
        <p:spPr>
          <a:xfrm>
            <a:off x="7244445" y="3889623"/>
            <a:ext cx="774414" cy="855154"/>
          </a:xfrm>
          <a:prstGeom prst="flowChartAlternateProcess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レーム 33"/>
          <p:cNvSpPr/>
          <p:nvPr/>
        </p:nvSpPr>
        <p:spPr>
          <a:xfrm>
            <a:off x="3763719" y="4941168"/>
            <a:ext cx="309339" cy="347668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35" name="フレーム 34"/>
          <p:cNvSpPr/>
          <p:nvPr/>
        </p:nvSpPr>
        <p:spPr>
          <a:xfrm>
            <a:off x="177281" y="5315465"/>
            <a:ext cx="218256" cy="345783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36" name="フレーム 35"/>
          <p:cNvSpPr/>
          <p:nvPr/>
        </p:nvSpPr>
        <p:spPr>
          <a:xfrm>
            <a:off x="2771800" y="5301208"/>
            <a:ext cx="218256" cy="345783"/>
          </a:xfrm>
          <a:prstGeom prst="frame">
            <a:avLst>
              <a:gd name="adj1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32" name="曲線コネクタ 31"/>
          <p:cNvCxnSpPr/>
          <p:nvPr/>
        </p:nvCxnSpPr>
        <p:spPr>
          <a:xfrm rot="5400000" flipH="1" flipV="1">
            <a:off x="2621341" y="3650471"/>
            <a:ext cx="12700" cy="2594095"/>
          </a:xfrm>
          <a:prstGeom prst="curvedConnector3">
            <a:avLst>
              <a:gd name="adj1" fmla="val 540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曲線コネクタ 40"/>
          <p:cNvCxnSpPr>
            <a:stCxn id="35" idx="0"/>
            <a:endCxn id="36" idx="0"/>
          </p:cNvCxnSpPr>
          <p:nvPr/>
        </p:nvCxnSpPr>
        <p:spPr>
          <a:xfrm rot="5400000" flipH="1" flipV="1">
            <a:off x="1576540" y="4011078"/>
            <a:ext cx="14257" cy="2594519"/>
          </a:xfrm>
          <a:prstGeom prst="curvedConnector3">
            <a:avLst>
              <a:gd name="adj1" fmla="val 3640892"/>
            </a:avLst>
          </a:prstGeom>
          <a:ln w="254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レーム 48"/>
          <p:cNvSpPr/>
          <p:nvPr/>
        </p:nvSpPr>
        <p:spPr>
          <a:xfrm>
            <a:off x="467544" y="3544140"/>
            <a:ext cx="218256" cy="38891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0" name="フレーム 49"/>
          <p:cNvSpPr/>
          <p:nvPr/>
        </p:nvSpPr>
        <p:spPr>
          <a:xfrm>
            <a:off x="827584" y="3544140"/>
            <a:ext cx="756084" cy="38891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46" name="曲線コネクタ 45"/>
          <p:cNvCxnSpPr>
            <a:stCxn id="50" idx="2"/>
            <a:endCxn id="31" idx="0"/>
          </p:cNvCxnSpPr>
          <p:nvPr/>
        </p:nvCxnSpPr>
        <p:spPr>
          <a:xfrm rot="16200000" flipH="1">
            <a:off x="760904" y="4377778"/>
            <a:ext cx="1008112" cy="118668"/>
          </a:xfrm>
          <a:prstGeom prst="curved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フレーム 52"/>
          <p:cNvSpPr/>
          <p:nvPr/>
        </p:nvSpPr>
        <p:spPr>
          <a:xfrm>
            <a:off x="3445509" y="3523180"/>
            <a:ext cx="627549" cy="38891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4" name="フレーム 53"/>
          <p:cNvSpPr/>
          <p:nvPr/>
        </p:nvSpPr>
        <p:spPr>
          <a:xfrm>
            <a:off x="4258226" y="3544140"/>
            <a:ext cx="313774" cy="3679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5" name="フレーム 54"/>
          <p:cNvSpPr/>
          <p:nvPr/>
        </p:nvSpPr>
        <p:spPr>
          <a:xfrm>
            <a:off x="4978704" y="3196074"/>
            <a:ext cx="241368" cy="3679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56" name="曲線コネクタ 55"/>
          <p:cNvCxnSpPr>
            <a:endCxn id="34" idx="0"/>
          </p:cNvCxnSpPr>
          <p:nvPr/>
        </p:nvCxnSpPr>
        <p:spPr>
          <a:xfrm rot="16200000" flipH="1">
            <a:off x="3334780" y="4357559"/>
            <a:ext cx="1008112" cy="159106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レーム 60"/>
          <p:cNvSpPr/>
          <p:nvPr/>
        </p:nvSpPr>
        <p:spPr>
          <a:xfrm>
            <a:off x="3131735" y="3554620"/>
            <a:ext cx="156887" cy="3679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60" name="直線矢印コネクタ 59"/>
          <p:cNvCxnSpPr>
            <a:stCxn id="55" idx="2"/>
            <a:endCxn id="54" idx="3"/>
          </p:cNvCxnSpPr>
          <p:nvPr/>
        </p:nvCxnSpPr>
        <p:spPr>
          <a:xfrm flipH="1">
            <a:off x="4572000" y="3564030"/>
            <a:ext cx="527388" cy="164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フローチャート : 代替処理 65"/>
          <p:cNvSpPr/>
          <p:nvPr/>
        </p:nvSpPr>
        <p:spPr>
          <a:xfrm>
            <a:off x="8171259" y="4848987"/>
            <a:ext cx="774414" cy="855154"/>
          </a:xfrm>
          <a:prstGeom prst="flowChartAlternateProcess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矢印コネクタ 68"/>
          <p:cNvCxnSpPr>
            <a:stCxn id="54" idx="2"/>
            <a:endCxn id="34" idx="0"/>
          </p:cNvCxnSpPr>
          <p:nvPr/>
        </p:nvCxnSpPr>
        <p:spPr>
          <a:xfrm flipH="1">
            <a:off x="3918389" y="3912096"/>
            <a:ext cx="496724" cy="1029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15" grpId="0" animBg="1"/>
      <p:bldP spid="34" grpId="0" animBg="1"/>
      <p:bldP spid="35" grpId="0" animBg="1"/>
      <p:bldP spid="36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61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周辺コード調査用ツールの試作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Eclipse</a:t>
            </a:r>
            <a:r>
              <a:rPr kumimoji="1" lang="ja-JP" altLang="en-US" dirty="0" smtClean="0"/>
              <a:t>のプラグインとして実装した</a:t>
            </a:r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71382" y="6381328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67" y="2200483"/>
            <a:ext cx="4968552" cy="424847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90067" y="2200483"/>
            <a:ext cx="4968552" cy="4248472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59632" y="2215053"/>
            <a:ext cx="2232248" cy="2865750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491880" y="2215053"/>
            <a:ext cx="2232248" cy="2865750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46651" y="2272491"/>
            <a:ext cx="1800200" cy="1084501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r>
              <a:rPr lang="ja-JP" altLang="en-US" dirty="0">
                <a:solidFill>
                  <a:schemeClr val="tx1"/>
                </a:solidFill>
              </a:rPr>
              <a:t>コードクローン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周辺コード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の強調表示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90067" y="5152811"/>
            <a:ext cx="4968552" cy="936104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546651" y="4432731"/>
            <a:ext cx="1800200" cy="136815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クローンセット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コードクローン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の一覧表示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コネクタ 14"/>
          <p:cNvCxnSpPr>
            <a:stCxn id="12" idx="3"/>
            <a:endCxn id="13" idx="1"/>
          </p:cNvCxnSpPr>
          <p:nvPr/>
        </p:nvCxnSpPr>
        <p:spPr>
          <a:xfrm flipV="1">
            <a:off x="6258619" y="5116807"/>
            <a:ext cx="288032" cy="5040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11" idx="1"/>
          </p:cNvCxnSpPr>
          <p:nvPr/>
        </p:nvCxnSpPr>
        <p:spPr>
          <a:xfrm flipV="1">
            <a:off x="5724128" y="2814742"/>
            <a:ext cx="822523" cy="8331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差分</a:t>
            </a:r>
            <a:r>
              <a:rPr lang="ja-JP" altLang="en-US" dirty="0"/>
              <a:t>になる外部</a:t>
            </a:r>
            <a:r>
              <a:rPr lang="ja-JP" altLang="en-US" dirty="0" smtClean="0"/>
              <a:t>要素の数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994948" y="6349972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" y="2155162"/>
            <a:ext cx="6157907" cy="39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00" y="2053165"/>
            <a:ext cx="1041286" cy="32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008112" y="3212976"/>
            <a:ext cx="864096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07704" y="2845730"/>
            <a:ext cx="297217" cy="295238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724128" y="2852936"/>
            <a:ext cx="323528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95936" y="3212976"/>
            <a:ext cx="720080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555776" y="2833970"/>
            <a:ext cx="288032" cy="306998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040560" y="2852936"/>
            <a:ext cx="323528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563888" y="2249897"/>
            <a:ext cx="643642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6689" y="4809291"/>
            <a:ext cx="215475" cy="29019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242284" y="4800036"/>
            <a:ext cx="242918" cy="290609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45095" y="3551669"/>
            <a:ext cx="212897" cy="25378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639023" y="3551669"/>
            <a:ext cx="246686" cy="253782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6788927" y="5360426"/>
            <a:ext cx="484633" cy="343985"/>
          </a:xfrm>
          <a:prstGeom prst="down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36296" y="53163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差分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41" y="2046945"/>
            <a:ext cx="1041286" cy="32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7860341" y="3554335"/>
            <a:ext cx="1041286" cy="924620"/>
          </a:xfrm>
          <a:prstGeom prst="ellipse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860341" y="2004291"/>
            <a:ext cx="1041286" cy="924620"/>
          </a:xfrm>
          <a:prstGeom prst="ellipse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 : 代替処理 26"/>
          <p:cNvSpPr/>
          <p:nvPr/>
        </p:nvSpPr>
        <p:spPr>
          <a:xfrm>
            <a:off x="7903785" y="2887035"/>
            <a:ext cx="936104" cy="676170"/>
          </a:xfrm>
          <a:prstGeom prst="flowChartAlternateProcess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606822" y="1594285"/>
            <a:ext cx="848842" cy="382767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x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r>
              <a:rPr lang="en-US" altLang="ja-JP" dirty="0" smtClean="0">
                <a:solidFill>
                  <a:schemeClr val="tx1"/>
                </a:solidFill>
              </a:rPr>
              <a:t>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947416" y="1556792"/>
            <a:ext cx="848842" cy="382767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y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r>
              <a:rPr lang="en-US" altLang="ja-JP" dirty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505803" y="5782048"/>
            <a:ext cx="1046083" cy="887312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仮引数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 err="1">
                <a:solidFill>
                  <a:schemeClr val="tx1"/>
                </a:solidFill>
              </a:rPr>
              <a:t>i</a:t>
            </a:r>
            <a:r>
              <a:rPr kumimoji="1" lang="en-US" altLang="ja-JP" b="1" dirty="0" err="1" smtClean="0">
                <a:solidFill>
                  <a:schemeClr val="tx1"/>
                </a:solidFill>
              </a:rPr>
              <a:t>nt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2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812360" y="5751585"/>
            <a:ext cx="1131292" cy="887312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フィールド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 err="1">
                <a:solidFill>
                  <a:schemeClr val="tx1"/>
                </a:solidFill>
              </a:rPr>
              <a:t>i</a:t>
            </a:r>
            <a:r>
              <a:rPr kumimoji="1" lang="en-US" altLang="ja-JP" b="1" dirty="0" err="1" smtClean="0">
                <a:solidFill>
                  <a:schemeClr val="tx1"/>
                </a:solidFill>
              </a:rPr>
              <a:t>nt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field1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8119815" y="5372191"/>
            <a:ext cx="484633" cy="343985"/>
          </a:xfrm>
          <a:prstGeom prst="down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34181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差分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4" name="フローチャート : 代替処理 33"/>
          <p:cNvSpPr/>
          <p:nvPr/>
        </p:nvSpPr>
        <p:spPr>
          <a:xfrm>
            <a:off x="7894079" y="3678560"/>
            <a:ext cx="936104" cy="676170"/>
          </a:xfrm>
          <a:prstGeom prst="flowChartAlternateProcess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860341" y="2753940"/>
            <a:ext cx="1041286" cy="924620"/>
          </a:xfrm>
          <a:prstGeom prst="ellipse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0242" y="1785668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95936" y="179238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56" name="曲線コネクタ 55"/>
          <p:cNvCxnSpPr/>
          <p:nvPr/>
        </p:nvCxnSpPr>
        <p:spPr>
          <a:xfrm rot="16200000" flipH="1">
            <a:off x="2988231" y="3010059"/>
            <a:ext cx="12700" cy="3010822"/>
          </a:xfrm>
          <a:prstGeom prst="curvedConnector3">
            <a:avLst>
              <a:gd name="adj1" fmla="val -4846150"/>
            </a:avLst>
          </a:prstGeom>
          <a:ln w="25400">
            <a:solidFill>
              <a:srgbClr val="B15E1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曲線コネクタ 69"/>
          <p:cNvCxnSpPr>
            <a:stCxn id="15" idx="0"/>
            <a:endCxn id="16" idx="0"/>
          </p:cNvCxnSpPr>
          <p:nvPr/>
        </p:nvCxnSpPr>
        <p:spPr>
          <a:xfrm rot="5400000" flipH="1" flipV="1">
            <a:off x="1874458" y="3320006"/>
            <a:ext cx="9255" cy="2969316"/>
          </a:xfrm>
          <a:prstGeom prst="curvedConnector3">
            <a:avLst>
              <a:gd name="adj1" fmla="val 4976672"/>
            </a:avLst>
          </a:prstGeom>
          <a:ln w="254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6" y="1556792"/>
            <a:ext cx="8568953" cy="4569371"/>
          </a:xfrm>
        </p:spPr>
        <p:txBody>
          <a:bodyPr/>
          <a:lstStyle/>
          <a:p>
            <a:r>
              <a:rPr lang="ja-JP" altLang="en-US" sz="2000" b="1" dirty="0" smtClean="0"/>
              <a:t>コードクローンを含むメソッドの仮引数</a:t>
            </a:r>
            <a:r>
              <a:rPr lang="en-US" altLang="ja-JP" sz="2000" dirty="0" smtClean="0"/>
              <a:t>	</a:t>
            </a:r>
          </a:p>
          <a:p>
            <a:r>
              <a:rPr lang="ja-JP" altLang="en-US" sz="2000" b="1" dirty="0" smtClean="0"/>
              <a:t>フィールド変数</a:t>
            </a:r>
            <a:r>
              <a:rPr lang="en-US" altLang="ja-JP" sz="2000" dirty="0" smtClean="0"/>
              <a:t>				</a:t>
            </a:r>
          </a:p>
          <a:p>
            <a:r>
              <a:rPr lang="ja-JP" altLang="en-US" sz="2000" b="1" dirty="0" smtClean="0"/>
              <a:t>引数</a:t>
            </a:r>
            <a:r>
              <a:rPr lang="ja-JP" altLang="en-US" sz="2000" b="1" dirty="0"/>
              <a:t>を持たないメソッド</a:t>
            </a:r>
            <a:r>
              <a:rPr lang="ja-JP" altLang="en-US" sz="2000" b="1" dirty="0" smtClean="0"/>
              <a:t>呼び出し</a:t>
            </a:r>
            <a:r>
              <a:rPr lang="en-US" altLang="ja-JP" sz="2000" dirty="0" smtClean="0"/>
              <a:t>	</a:t>
            </a:r>
            <a:r>
              <a:rPr lang="en-US" altLang="ja-JP" sz="2300" dirty="0" smtClean="0"/>
              <a:t>	</a:t>
            </a:r>
            <a:endParaRPr lang="en-US" altLang="ja-JP" sz="2300" dirty="0"/>
          </a:p>
          <a:p>
            <a:endParaRPr kumimoji="1" lang="ja-JP" altLang="en-US" sz="19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差分になる外部要素</a:t>
            </a:r>
            <a:endParaRPr kumimoji="1" lang="ja-JP" altLang="en-US" dirty="0"/>
          </a:p>
        </p:txBody>
      </p:sp>
      <p:sp>
        <p:nvSpPr>
          <p:cNvPr id="8" name="スライド番号プレースホルダー 3"/>
          <p:cNvSpPr txBox="1">
            <a:spLocks/>
          </p:cNvSpPr>
          <p:nvPr/>
        </p:nvSpPr>
        <p:spPr bwMode="auto">
          <a:xfrm>
            <a:off x="7956376" y="6381328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5242"/>
            <a:ext cx="6157907" cy="39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1818678"/>
            <a:ext cx="1041286" cy="32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1008827" y="3933056"/>
            <a:ext cx="864096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08419" y="3565810"/>
            <a:ext cx="297217" cy="295238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724843" y="3573016"/>
            <a:ext cx="323528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996651" y="3933056"/>
            <a:ext cx="720080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556491" y="3554050"/>
            <a:ext cx="288032" cy="306998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5064333" y="3586409"/>
            <a:ext cx="323528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3564603" y="2969977"/>
            <a:ext cx="643642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1371993" y="5227040"/>
            <a:ext cx="215475" cy="29019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4356691" y="5227039"/>
            <a:ext cx="242918" cy="290609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615402" y="3933056"/>
            <a:ext cx="212897" cy="25378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3639738" y="3933056"/>
            <a:ext cx="246686" cy="253782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10032167" y="4134418"/>
            <a:ext cx="1041286" cy="924620"/>
          </a:xfrm>
          <a:prstGeom prst="ellipse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9960159" y="3342330"/>
            <a:ext cx="1041286" cy="924620"/>
          </a:xfrm>
          <a:prstGeom prst="ellipse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ローチャート : 代替処理 58"/>
          <p:cNvSpPr/>
          <p:nvPr/>
        </p:nvSpPr>
        <p:spPr>
          <a:xfrm>
            <a:off x="10047432" y="4292864"/>
            <a:ext cx="936104" cy="676170"/>
          </a:xfrm>
          <a:prstGeom prst="flowChartAlternateProcess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下矢印 59"/>
          <p:cNvSpPr/>
          <p:nvPr/>
        </p:nvSpPr>
        <p:spPr>
          <a:xfrm>
            <a:off x="10250926" y="5131046"/>
            <a:ext cx="484633" cy="343985"/>
          </a:xfrm>
          <a:prstGeom prst="down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857429" y="51310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差分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611" y="619666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63081" y="619666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56" name="曲線コネクタ 55"/>
          <p:cNvCxnSpPr/>
          <p:nvPr/>
        </p:nvCxnSpPr>
        <p:spPr>
          <a:xfrm rot="16200000" flipH="1">
            <a:off x="2998953" y="3727622"/>
            <a:ext cx="416" cy="2998419"/>
          </a:xfrm>
          <a:prstGeom prst="curvedConnector3">
            <a:avLst>
              <a:gd name="adj1" fmla="val -159119231"/>
            </a:avLst>
          </a:prstGeom>
          <a:ln w="25400">
            <a:solidFill>
              <a:srgbClr val="FF99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9970200" y="5638514"/>
            <a:ext cx="1046083" cy="887312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仮引数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 err="1">
                <a:solidFill>
                  <a:schemeClr val="tx1"/>
                </a:solidFill>
              </a:rPr>
              <a:t>i</a:t>
            </a:r>
            <a:r>
              <a:rPr kumimoji="1" lang="en-US" altLang="ja-JP" b="1" dirty="0" err="1" smtClean="0">
                <a:solidFill>
                  <a:schemeClr val="tx1"/>
                </a:solidFill>
              </a:rPr>
              <a:t>nt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2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7866617" y="4001424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q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499435" y="1966113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7232364" y="3182907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7232364" y="5289312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499435" y="4001425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/>
          <p:cNvCxnSpPr>
            <a:stCxn id="29" idx="4"/>
            <a:endCxn id="4" idx="0"/>
          </p:cNvCxnSpPr>
          <p:nvPr/>
        </p:nvCxnSpPr>
        <p:spPr>
          <a:xfrm>
            <a:off x="7003491" y="2875242"/>
            <a:ext cx="597500" cy="307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32" idx="4"/>
            <a:endCxn id="31" idx="0"/>
          </p:cNvCxnSpPr>
          <p:nvPr/>
        </p:nvCxnSpPr>
        <p:spPr>
          <a:xfrm>
            <a:off x="7003491" y="4910554"/>
            <a:ext cx="597500" cy="3787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3" idx="4"/>
            <a:endCxn id="31" idx="0"/>
          </p:cNvCxnSpPr>
          <p:nvPr/>
        </p:nvCxnSpPr>
        <p:spPr>
          <a:xfrm flipH="1">
            <a:off x="7600991" y="4910553"/>
            <a:ext cx="769682" cy="3787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7866617" y="4001423"/>
            <a:ext cx="1008112" cy="909129"/>
          </a:xfrm>
          <a:prstGeom prst="ellipse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q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/>
      <p:bldP spid="25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595468" y="336166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82717" y="1980084"/>
            <a:ext cx="993937" cy="868685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0285" y="1978173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メソッド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getX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62313" y="320045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矢印コネクタ 9"/>
          <p:cNvCxnSpPr>
            <a:stCxn id="9" idx="0"/>
            <a:endCxn id="8" idx="2"/>
          </p:cNvCxnSpPr>
          <p:nvPr/>
        </p:nvCxnSpPr>
        <p:spPr>
          <a:xfrm flipV="1">
            <a:off x="814341" y="2846858"/>
            <a:ext cx="0" cy="3535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5485277" y="5518819"/>
            <a:ext cx="3658754" cy="1008112"/>
            <a:chOff x="2177373" y="5303787"/>
            <a:chExt cx="3658754" cy="1008112"/>
          </a:xfrm>
        </p:grpSpPr>
        <p:sp>
          <p:nvSpPr>
            <p:cNvPr id="12" name="フローチャート : 代替処理 11"/>
            <p:cNvSpPr/>
            <p:nvPr/>
          </p:nvSpPr>
          <p:spPr>
            <a:xfrm>
              <a:off x="2177373" y="5303787"/>
              <a:ext cx="3658754" cy="1008112"/>
            </a:xfrm>
            <a:prstGeom prst="flowChartAlternateProcess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86" y="5447803"/>
              <a:ext cx="3472036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4" name="直線矢印コネクタ 13"/>
          <p:cNvCxnSpPr>
            <a:stCxn id="6" idx="0"/>
            <a:endCxn id="7" idx="2"/>
          </p:cNvCxnSpPr>
          <p:nvPr/>
        </p:nvCxnSpPr>
        <p:spPr>
          <a:xfrm flipH="1" flipV="1">
            <a:off x="2179686" y="2848769"/>
            <a:ext cx="667810" cy="5128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6" idx="0"/>
            <a:endCxn id="17" idx="2"/>
          </p:cNvCxnSpPr>
          <p:nvPr/>
        </p:nvCxnSpPr>
        <p:spPr>
          <a:xfrm flipV="1">
            <a:off x="2847496" y="2846859"/>
            <a:ext cx="529203" cy="5148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879730" y="1978174"/>
            <a:ext cx="993937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479009" y="586856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>
            <a:stCxn id="19" idx="0"/>
            <a:endCxn id="22" idx="2"/>
          </p:cNvCxnSpPr>
          <p:nvPr/>
        </p:nvCxnSpPr>
        <p:spPr>
          <a:xfrm flipH="1" flipV="1">
            <a:off x="3090053" y="5378065"/>
            <a:ext cx="640984" cy="4905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9" idx="0"/>
            <a:endCxn id="23" idx="2"/>
          </p:cNvCxnSpPr>
          <p:nvPr/>
        </p:nvCxnSpPr>
        <p:spPr>
          <a:xfrm flipV="1">
            <a:off x="3731037" y="5376154"/>
            <a:ext cx="669062" cy="492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2593084" y="4509380"/>
            <a:ext cx="993937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96149" y="4507469"/>
            <a:ext cx="1207899" cy="868685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フィールド</a:t>
            </a:r>
            <a:r>
              <a:rPr lang="en-US" altLang="ja-JP" dirty="0" err="1" smtClean="0">
                <a:solidFill>
                  <a:schemeClr val="tx1"/>
                </a:solidFill>
              </a:rPr>
              <a:t>int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field1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1520" y="4507468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メソッド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getX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089265" y="577084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線矢印コネクタ 25"/>
          <p:cNvCxnSpPr>
            <a:stCxn id="25" idx="0"/>
            <a:endCxn id="24" idx="2"/>
          </p:cNvCxnSpPr>
          <p:nvPr/>
        </p:nvCxnSpPr>
        <p:spPr>
          <a:xfrm flipH="1" flipV="1">
            <a:off x="755576" y="5376153"/>
            <a:ext cx="585717" cy="394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362599" y="4502322"/>
            <a:ext cx="993937" cy="868685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仮引数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5" idx="0"/>
            <a:endCxn id="27" idx="2"/>
          </p:cNvCxnSpPr>
          <p:nvPr/>
        </p:nvCxnSpPr>
        <p:spPr>
          <a:xfrm flipV="1">
            <a:off x="1341293" y="5371007"/>
            <a:ext cx="518275" cy="3998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6026029" y="2057747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888840" y="3487340"/>
            <a:ext cx="641245" cy="434343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82359" y="1915472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コードクローンの中に</a:t>
            </a:r>
            <a:endParaRPr lang="en-US" altLang="ja-JP" dirty="0" smtClean="0"/>
          </a:p>
          <a:p>
            <a:r>
              <a:rPr lang="ja-JP" altLang="en-US" dirty="0" smtClean="0"/>
              <a:t>出現する変数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07504" y="1916832"/>
            <a:ext cx="5328592" cy="20882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07504" y="4433340"/>
            <a:ext cx="5328592" cy="1989351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504" y="154750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コードクローン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8150" y="406400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コードクローン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88224" y="3119927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コードクローン中に</a:t>
            </a:r>
            <a:endParaRPr lang="en-US" altLang="ja-JP" dirty="0" smtClean="0"/>
          </a:p>
          <a:p>
            <a:r>
              <a:rPr lang="ja-JP" altLang="en-US" dirty="0" smtClean="0"/>
              <a:t>出現する変数の</a:t>
            </a:r>
            <a:endParaRPr lang="en-US" altLang="ja-JP" dirty="0" smtClean="0"/>
          </a:p>
          <a:p>
            <a:r>
              <a:rPr lang="ja-JP" altLang="en-US" dirty="0" smtClean="0"/>
              <a:t>データフローに存在する</a:t>
            </a:r>
            <a:endParaRPr lang="en-US" altLang="ja-JP" dirty="0" smtClean="0"/>
          </a:p>
          <a:p>
            <a:r>
              <a:rPr lang="ja-JP" altLang="en-US" dirty="0" smtClean="0"/>
              <a:t>外部要素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84168" y="4997128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外部要素の集合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114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コードクローンの動作は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その周辺コードに依存する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9512" y="1628800"/>
            <a:ext cx="3600401" cy="46073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…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method1(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a ,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b 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x =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getX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…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if( x &gt; 100 )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…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　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　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}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67944" y="1628800"/>
            <a:ext cx="3744416" cy="46073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…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void method2(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p ,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q 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int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x =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getX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() + q;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…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while(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x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&lt; 90 ){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…</a:t>
            </a: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}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83980" y="4021826"/>
            <a:ext cx="3744416" cy="103103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i Baiti" pitchFamily="66" charset="0"/>
                <a:ea typeface="Microsoft Yi Baiti" pitchFamily="66" charset="0"/>
                <a:cs typeface="+mn-cs"/>
              </a:rPr>
              <a:t> </a:t>
            </a:r>
          </a:p>
          <a:p>
            <a:pPr>
              <a:defRPr/>
            </a:pPr>
            <a:r>
              <a:rPr kumimoji="0" lang="en-US" altLang="ja-JP" sz="20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	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x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++;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Microsoft Yi Baiti" pitchFamily="66" charset="0"/>
                <a:ea typeface="MS UI Gothic" pitchFamily="50" charset="-128"/>
              </a:rPr>
              <a:t> </a:t>
            </a:r>
            <a:endParaRPr kumimoji="0" lang="en-US" altLang="ja-JP" sz="2400" b="1" kern="0" dirty="0" smtClean="0">
              <a:solidFill>
                <a:prstClr val="black"/>
              </a:solidFill>
              <a:latin typeface="Microsoft Yi Baiti" pitchFamily="66" charset="0"/>
              <a:ea typeface="MS UI Gothic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	s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etValue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x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	call();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206853" y="2639072"/>
            <a:ext cx="2515736" cy="432048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067944" y="2636912"/>
            <a:ext cx="2566699" cy="432048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179512" y="3370609"/>
            <a:ext cx="2515736" cy="421581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4083980" y="3370609"/>
            <a:ext cx="2566699" cy="390810"/>
          </a:xfrm>
          <a:prstGeom prst="fram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2683" y="4046117"/>
            <a:ext cx="3583582" cy="104527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	x++;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Microsoft Yi Baiti" pitchFamily="66" charset="0"/>
                <a:ea typeface="Microsoft Yi Baiti" pitchFamily="66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	</a:t>
            </a:r>
            <a:r>
              <a:rPr kumimoji="0" lang="en-US" altLang="ja-JP" sz="2400" b="1" kern="0" dirty="0" err="1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setValue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( x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</a:rPr>
              <a:t>	call();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1403648" y="-13955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レーム 26"/>
          <p:cNvSpPr/>
          <p:nvPr/>
        </p:nvSpPr>
        <p:spPr>
          <a:xfrm>
            <a:off x="1104963" y="4062549"/>
            <a:ext cx="309339" cy="347668"/>
          </a:xfrm>
          <a:prstGeom prst="frame">
            <a:avLst>
              <a:gd name="adj1" fmla="val 0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cxnSp>
        <p:nvCxnSpPr>
          <p:cNvPr id="29" name="直線矢印コネクタ 28"/>
          <p:cNvCxnSpPr>
            <a:stCxn id="16" idx="2"/>
            <a:endCxn id="27" idx="0"/>
          </p:cNvCxnSpPr>
          <p:nvPr/>
        </p:nvCxnSpPr>
        <p:spPr>
          <a:xfrm flipH="1">
            <a:off x="1259633" y="3071120"/>
            <a:ext cx="205088" cy="991429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7" idx="2"/>
            <a:endCxn id="34" idx="0"/>
          </p:cNvCxnSpPr>
          <p:nvPr/>
        </p:nvCxnSpPr>
        <p:spPr>
          <a:xfrm flipH="1">
            <a:off x="5115398" y="3068960"/>
            <a:ext cx="235896" cy="97976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レーム 33"/>
          <p:cNvSpPr/>
          <p:nvPr/>
        </p:nvSpPr>
        <p:spPr>
          <a:xfrm>
            <a:off x="4960728" y="4048720"/>
            <a:ext cx="309339" cy="347668"/>
          </a:xfrm>
          <a:prstGeom prst="frame">
            <a:avLst>
              <a:gd name="adj1" fmla="val 0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i Baiti" pitchFamily="66" charset="0"/>
              <a:ea typeface="ＭＳ Ｐゴシック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8844" y="5541955"/>
            <a:ext cx="8120086" cy="1083181"/>
          </a:xfrm>
          <a:prstGeom prst="roundRect">
            <a:avLst/>
          </a:prstGeom>
          <a:solidFill>
            <a:srgbClr val="FFCC99"/>
          </a:solidFill>
          <a:ln>
            <a:solidFill>
              <a:srgbClr val="FF9933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ja-JP" altLang="en-US" sz="2400" dirty="0">
                <a:solidFill>
                  <a:schemeClr val="tx1"/>
                </a:solidFill>
              </a:rPr>
              <a:t>コードクローンの周辺との依存関係</a:t>
            </a:r>
            <a:r>
              <a:rPr lang="ja-JP" altLang="en-US" sz="2400" dirty="0" smtClean="0">
                <a:solidFill>
                  <a:schemeClr val="tx1"/>
                </a:solidFill>
              </a:rPr>
              <a:t>がどの</a:t>
            </a:r>
            <a:r>
              <a:rPr lang="ja-JP" altLang="en-US" sz="2400" dirty="0">
                <a:solidFill>
                  <a:schemeClr val="tx1"/>
                </a:solidFill>
              </a:rPr>
              <a:t>くらいあるの</a:t>
            </a:r>
            <a:r>
              <a:rPr lang="ja-JP" altLang="en-US" sz="2400" dirty="0" smtClean="0">
                <a:solidFill>
                  <a:schemeClr val="tx1"/>
                </a:solidFill>
              </a:rPr>
              <a:t>か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lvl="1" algn="ctr"/>
            <a:r>
              <a:rPr lang="ja-JP" altLang="en-US" sz="2400" dirty="0" smtClean="0">
                <a:solidFill>
                  <a:schemeClr val="tx1"/>
                </a:solidFill>
              </a:rPr>
              <a:t>わかっていない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8" name="曲折矢印 7"/>
          <p:cNvSpPr/>
          <p:nvPr/>
        </p:nvSpPr>
        <p:spPr>
          <a:xfrm rot="5400000">
            <a:off x="2772985" y="3443184"/>
            <a:ext cx="559856" cy="675504"/>
          </a:xfrm>
          <a:prstGeom prst="ben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曲折矢印 21"/>
          <p:cNvSpPr/>
          <p:nvPr/>
        </p:nvSpPr>
        <p:spPr>
          <a:xfrm rot="5400000">
            <a:off x="6708503" y="3423074"/>
            <a:ext cx="559856" cy="675504"/>
          </a:xfrm>
          <a:prstGeom prst="ben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8172400" y="2348880"/>
            <a:ext cx="648072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991149" y="2510105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データ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フロー</a:t>
            </a:r>
            <a:endParaRPr kumimoji="1" lang="ja-JP" altLang="en-US" sz="2000" dirty="0"/>
          </a:p>
        </p:txBody>
      </p:sp>
      <p:sp>
        <p:nvSpPr>
          <p:cNvPr id="9" name="右矢印 8"/>
          <p:cNvSpPr/>
          <p:nvPr/>
        </p:nvSpPr>
        <p:spPr>
          <a:xfrm>
            <a:off x="8084546" y="3604223"/>
            <a:ext cx="823777" cy="328252"/>
          </a:xfrm>
          <a:prstGeom prst="rightArrow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84546" y="4021826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制御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フロー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16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7" grpId="0" animBg="1"/>
      <p:bldP spid="34" grpId="0" animBg="1"/>
      <p:bldP spid="5" grpId="0" animBg="1"/>
      <p:bldP spid="8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調査結果（</a:t>
            </a:r>
            <a:r>
              <a:rPr lang="en-US" altLang="ja-JP" dirty="0"/>
              <a:t>RQ</a:t>
            </a:r>
            <a:r>
              <a:rPr lang="ja-JP" altLang="en-US" dirty="0" smtClean="0"/>
              <a:t>３）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 dirty="0" smtClean="0"/>
              <a:t>７プロジェクト中４プロジェクト抜粋</a:t>
            </a:r>
            <a:endParaRPr lang="en-US" altLang="ja-JP" sz="2400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全プロジェクトで一貫して相関</a:t>
            </a:r>
            <a:r>
              <a:rPr lang="ja-JP" altLang="en-US" sz="2400" dirty="0"/>
              <a:t>係数が高いものは</a:t>
            </a:r>
            <a:r>
              <a:rPr lang="ja-JP" altLang="en-US" sz="2400" dirty="0" smtClean="0"/>
              <a:t>なかった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周辺コードへの依存性は</a:t>
            </a:r>
            <a:r>
              <a:rPr lang="ja-JP" altLang="en-US" sz="2000" dirty="0"/>
              <a:t>，</a:t>
            </a:r>
            <a:r>
              <a:rPr lang="ja-JP" altLang="en-US" sz="2000" dirty="0" smtClean="0"/>
              <a:t>既存のメトリクスでは表現されていない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30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3721"/>
              </p:ext>
            </p:extLst>
          </p:nvPr>
        </p:nvGraphicFramePr>
        <p:xfrm>
          <a:off x="251522" y="2060848"/>
          <a:ext cx="8568951" cy="3240000"/>
        </p:xfrm>
        <a:graphic>
          <a:graphicData uri="http://schemas.openxmlformats.org/drawingml/2006/table">
            <a:tbl>
              <a:tblPr/>
              <a:tblGrid>
                <a:gridCol w="1722501"/>
                <a:gridCol w="2325380"/>
                <a:gridCol w="904214"/>
                <a:gridCol w="904214"/>
                <a:gridCol w="904214"/>
                <a:gridCol w="904214"/>
                <a:gridCol w="904214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 smtClean="0">
                          <a:effectLst/>
                        </a:rPr>
                        <a:t>プロジェクト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POP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RNR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Argouml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0.029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0.215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0.416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0.160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-0.222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0.054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0.158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0.255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0.150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-0.255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DataCrow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-0.126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0.466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0.592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0.445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-0.252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-0.129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0.389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0.512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0.489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-0.300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jEdit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-0.159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0.640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0.551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0.249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-0.128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-0.109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0.579</a:t>
                      </a:r>
                      <a:r>
                        <a:rPr lang="en-US" altLang="ja-JP" sz="1600" u="none" strike="noStrike" dirty="0">
                          <a:effectLst/>
                        </a:rPr>
                        <a:t>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0.493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0.201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-0.197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LaTeXDraw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外部要素数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0.633</a:t>
                      </a:r>
                      <a:r>
                        <a:rPr lang="en-US" altLang="ja-JP" sz="1600" u="none" strike="noStrike" dirty="0">
                          <a:effectLst/>
                        </a:rPr>
                        <a:t>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0.301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0.594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0.433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-0.383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外部要の差分になる割合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0.659</a:t>
                      </a:r>
                      <a:r>
                        <a:rPr lang="en-US" altLang="ja-JP" sz="1600" u="none" strike="noStrike" dirty="0">
                          <a:effectLst/>
                        </a:rPr>
                        <a:t>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0.259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</a:rPr>
                        <a:t>0.570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0.408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-0.389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</a:t>
            </a:r>
            <a:r>
              <a:rPr lang="ja-JP" altLang="en-US" dirty="0" smtClean="0"/>
              <a:t>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コードクローンの周辺コードへの依存関係を調査する</a:t>
            </a:r>
            <a:endParaRPr kumimoji="1" lang="en-US" altLang="ja-JP" dirty="0" smtClean="0"/>
          </a:p>
          <a:p>
            <a:pPr marL="914400" lvl="2" indent="0">
              <a:buNone/>
            </a:pPr>
            <a:r>
              <a:rPr lang="ja-JP" altLang="en-US" dirty="0" smtClean="0"/>
              <a:t>（ただし，コードクローンはメソッド内に含まれる，かつ，変数を持つものに限定する）</a:t>
            </a:r>
            <a:endParaRPr kumimoji="1" lang="en-US" altLang="ja-JP" dirty="0" smtClean="0"/>
          </a:p>
          <a:p>
            <a:pPr lvl="1"/>
            <a:r>
              <a:rPr lang="en-US" altLang="ja-JP" b="1" dirty="0"/>
              <a:t>RQ1</a:t>
            </a:r>
            <a:r>
              <a:rPr lang="ja-JP" altLang="en-US" b="1" dirty="0"/>
              <a:t>：</a:t>
            </a:r>
            <a:r>
              <a:rPr lang="ja-JP" altLang="en-US" b="1" dirty="0" smtClean="0"/>
              <a:t>各コードクローンにとって，</a:t>
            </a:r>
            <a:r>
              <a:rPr lang="ja-JP" altLang="en-US" b="1" dirty="0"/>
              <a:t>周辺</a:t>
            </a:r>
            <a:r>
              <a:rPr lang="ja-JP" altLang="en-US" b="1" dirty="0" smtClean="0"/>
              <a:t>コードへの依存関係はどれぐらい多いか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RQ2</a:t>
            </a:r>
            <a:r>
              <a:rPr lang="ja-JP" altLang="en-US" b="1" dirty="0"/>
              <a:t>：</a:t>
            </a:r>
            <a:r>
              <a:rPr lang="ja-JP" altLang="en-US" b="1" dirty="0" smtClean="0"/>
              <a:t>各コードクローン</a:t>
            </a:r>
            <a:r>
              <a:rPr lang="ja-JP" altLang="en-US" b="1" dirty="0"/>
              <a:t>の周辺</a:t>
            </a:r>
            <a:r>
              <a:rPr lang="ja-JP" altLang="en-US" b="1" dirty="0" smtClean="0"/>
              <a:t>コードへの依存関係は同一のクローンセットの中でどれだけ差分が多いか</a:t>
            </a:r>
            <a:endParaRPr lang="en-US" altLang="ja-JP" b="1" dirty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周辺コードへの依存関係とは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コードクローンが存在するメソッドの外部から受け取るデータ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コードクローンを含むメソッドの仮引数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フィールド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引数なしメソッド呼び出しの戻り値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コードクローン</a:t>
            </a:r>
            <a:r>
              <a:rPr lang="ja-JP" altLang="en-US" dirty="0" smtClean="0"/>
              <a:t>の実行</a:t>
            </a:r>
            <a:r>
              <a:rPr lang="ja-JP" altLang="en-US" dirty="0"/>
              <a:t>を制御する文</a:t>
            </a:r>
            <a:endParaRPr lang="en-US" altLang="ja-JP" dirty="0"/>
          </a:p>
          <a:p>
            <a:pPr lvl="1"/>
            <a:r>
              <a:rPr lang="en-US" altLang="ja-JP" dirty="0"/>
              <a:t>if</a:t>
            </a:r>
            <a:r>
              <a:rPr lang="ja-JP" altLang="en-US" dirty="0"/>
              <a:t> 文，</a:t>
            </a:r>
            <a:r>
              <a:rPr lang="en-US" altLang="ja-JP" dirty="0"/>
              <a:t>for</a:t>
            </a:r>
            <a:r>
              <a:rPr lang="ja-JP" altLang="en-US" dirty="0"/>
              <a:t> 文など</a:t>
            </a:r>
            <a:endParaRPr lang="en-US" altLang="ja-JP" dirty="0"/>
          </a:p>
          <a:p>
            <a:endParaRPr lang="ja-JP" altLang="en-US" b="1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30872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各リサーチクエスチョンに対し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調査するメトリクス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kumimoji="1" lang="ja-JP" altLang="en-US" dirty="0" smtClean="0"/>
              <a:t>データフローと制御フローという２つの側面から調査</a:t>
            </a:r>
            <a:endParaRPr kumimoji="1" lang="en-US" altLang="ja-JP" dirty="0" smtClean="0"/>
          </a:p>
          <a:p>
            <a:pPr marL="342900" lvl="1" indent="-342900">
              <a:buFontTx/>
              <a:buChar char="•"/>
            </a:pPr>
            <a:r>
              <a:rPr kumimoji="1" lang="en-US" altLang="ja-JP" dirty="0" smtClean="0"/>
              <a:t>RQ1</a:t>
            </a:r>
            <a:r>
              <a:rPr kumimoji="1" lang="ja-JP" altLang="en-US" dirty="0" smtClean="0"/>
              <a:t>：</a:t>
            </a:r>
            <a:endParaRPr lang="en-US" altLang="ja-JP" sz="2400" dirty="0"/>
          </a:p>
          <a:p>
            <a:pPr lvl="1"/>
            <a:r>
              <a:rPr lang="ja-JP" altLang="en-US" dirty="0" smtClean="0"/>
              <a:t>コードクローンあたりの外部から受け取るデータの数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コードクローンの実行を制御する文の種類とその数</a:t>
            </a:r>
            <a:endParaRPr lang="en-US" altLang="ja-JP" dirty="0" smtClean="0"/>
          </a:p>
          <a:p>
            <a:r>
              <a:rPr kumimoji="1" lang="en-US" altLang="ja-JP" sz="2800" dirty="0" smtClean="0"/>
              <a:t>RQ2</a:t>
            </a:r>
            <a:r>
              <a:rPr kumimoji="1" lang="ja-JP" altLang="en-US" sz="2800" dirty="0" smtClean="0"/>
              <a:t>：</a:t>
            </a:r>
            <a:endParaRPr kumimoji="1" lang="en-US" altLang="ja-JP" sz="2800" dirty="0" smtClean="0"/>
          </a:p>
          <a:p>
            <a:pPr lvl="1"/>
            <a:r>
              <a:rPr lang="ja-JP" altLang="en-US" dirty="0" smtClean="0"/>
              <a:t>１つのクローンセット内の各コードクローン</a:t>
            </a:r>
            <a:r>
              <a:rPr lang="ja-JP" altLang="en-US" dirty="0"/>
              <a:t>が</a:t>
            </a:r>
            <a:r>
              <a:rPr lang="ja-JP" altLang="en-US" dirty="0" smtClean="0"/>
              <a:t>外部から受け取る異なるデータの数</a:t>
            </a:r>
            <a:endParaRPr lang="en-US" altLang="ja-JP" dirty="0" smtClean="0"/>
          </a:p>
          <a:p>
            <a:pPr lvl="1"/>
            <a:r>
              <a:rPr lang="ja-JP" altLang="en-US" dirty="0"/>
              <a:t>コードクローンの実行を制御する文の種類が異なるコードクローンを含むクローンセット</a:t>
            </a:r>
            <a:r>
              <a:rPr lang="ja-JP" altLang="en-US" dirty="0" smtClean="0"/>
              <a:t>数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5" y="3212976"/>
            <a:ext cx="32444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167" y="1544831"/>
            <a:ext cx="8568953" cy="4569371"/>
          </a:xfrm>
        </p:spPr>
        <p:txBody>
          <a:bodyPr/>
          <a:lstStyle/>
          <a:p>
            <a:r>
              <a:rPr lang="ja-JP" altLang="en-US" sz="2400" dirty="0" smtClean="0"/>
              <a:t>外部</a:t>
            </a:r>
            <a:r>
              <a:rPr lang="ja-JP" altLang="en-US" sz="2400" dirty="0"/>
              <a:t>から受け取る</a:t>
            </a:r>
            <a:r>
              <a:rPr lang="ja-JP" altLang="en-US" sz="2400" dirty="0" smtClean="0"/>
              <a:t>データ　　</a:t>
            </a:r>
            <a:r>
              <a:rPr lang="ja-JP" altLang="en-US" sz="2200" dirty="0" smtClean="0"/>
              <a:t>　　　　</a:t>
            </a:r>
            <a:endParaRPr lang="en-US" altLang="ja-JP" sz="2000" b="1" dirty="0" smtClean="0"/>
          </a:p>
          <a:p>
            <a:pPr lvl="1"/>
            <a:r>
              <a:rPr lang="ja-JP" altLang="en-US" sz="1900" b="1" dirty="0" smtClean="0"/>
              <a:t>コードクローンを含むメソッドの仮引数</a:t>
            </a:r>
            <a:r>
              <a:rPr lang="en-US" altLang="ja-JP" sz="1900" dirty="0" smtClean="0"/>
              <a:t>	</a:t>
            </a:r>
          </a:p>
          <a:p>
            <a:pPr lvl="1"/>
            <a:r>
              <a:rPr lang="ja-JP" altLang="en-US" sz="1900" b="1" dirty="0" smtClean="0"/>
              <a:t>フィールド</a:t>
            </a:r>
            <a:r>
              <a:rPr lang="en-US" altLang="ja-JP" sz="1900" dirty="0" smtClean="0"/>
              <a:t>				</a:t>
            </a:r>
          </a:p>
          <a:p>
            <a:pPr lvl="1"/>
            <a:r>
              <a:rPr lang="ja-JP" altLang="en-US" sz="1900" b="1" dirty="0" smtClean="0"/>
              <a:t>引数</a:t>
            </a:r>
            <a:r>
              <a:rPr lang="ja-JP" altLang="en-US" sz="1900" b="1" dirty="0"/>
              <a:t>を持たないメソッド</a:t>
            </a:r>
            <a:r>
              <a:rPr lang="ja-JP" altLang="en-US" sz="1900" b="1" dirty="0" smtClean="0"/>
              <a:t>呼び出し</a:t>
            </a:r>
            <a:r>
              <a:rPr lang="en-US" altLang="ja-JP" sz="1900" dirty="0" smtClean="0"/>
              <a:t>		</a:t>
            </a:r>
            <a:endParaRPr lang="en-US" altLang="ja-JP" sz="19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外部</a:t>
            </a:r>
            <a:r>
              <a:rPr lang="ja-JP" altLang="en-US" dirty="0" smtClean="0"/>
              <a:t>から受け取るデータ</a:t>
            </a:r>
            <a:r>
              <a:rPr kumimoji="1" lang="ja-JP" altLang="en-US" dirty="0" smtClean="0"/>
              <a:t>の</a:t>
            </a:r>
            <a:r>
              <a:rPr lang="ja-JP" altLang="en-US" dirty="0"/>
              <a:t>探索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976926" y="636125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611893" y="5400304"/>
            <a:ext cx="180020" cy="216024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80759" y="4180705"/>
            <a:ext cx="186680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198135" y="4189557"/>
            <a:ext cx="720080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曲線コネクタ 40"/>
          <p:cNvCxnSpPr>
            <a:stCxn id="27" idx="0"/>
            <a:endCxn id="32" idx="2"/>
          </p:cNvCxnSpPr>
          <p:nvPr/>
        </p:nvCxnSpPr>
        <p:spPr>
          <a:xfrm rot="16200000" flipV="1">
            <a:off x="1168682" y="4867083"/>
            <a:ext cx="922715" cy="143728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77"/>
          <p:cNvSpPr/>
          <p:nvPr/>
        </p:nvSpPr>
        <p:spPr>
          <a:xfrm>
            <a:off x="2915816" y="3901525"/>
            <a:ext cx="288032" cy="28524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2115490" y="4171661"/>
            <a:ext cx="216024" cy="28803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2915816" y="3898735"/>
            <a:ext cx="288032" cy="272926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1206665" y="4186767"/>
            <a:ext cx="720080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曲線コネクタ 100"/>
          <p:cNvCxnSpPr>
            <a:stCxn id="79" idx="3"/>
            <a:endCxn id="78" idx="2"/>
          </p:cNvCxnSpPr>
          <p:nvPr/>
        </p:nvCxnSpPr>
        <p:spPr>
          <a:xfrm flipV="1">
            <a:off x="2331514" y="4186767"/>
            <a:ext cx="728318" cy="128910"/>
          </a:xfrm>
          <a:prstGeom prst="curvedConnector2">
            <a:avLst/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27" idx="0"/>
            <a:endCxn id="79" idx="2"/>
          </p:cNvCxnSpPr>
          <p:nvPr/>
        </p:nvCxnSpPr>
        <p:spPr>
          <a:xfrm rot="5400000" flipH="1" flipV="1">
            <a:off x="1492397" y="4669200"/>
            <a:ext cx="940611" cy="521599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8"/>
          <p:cNvSpPr/>
          <p:nvPr/>
        </p:nvSpPr>
        <p:spPr>
          <a:xfrm>
            <a:off x="3707904" y="3888023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角丸四角形 3"/>
          <p:cNvSpPr/>
          <p:nvPr/>
        </p:nvSpPr>
        <p:spPr>
          <a:xfrm>
            <a:off x="4568702" y="5291725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3" name="角丸四角形 30"/>
          <p:cNvSpPr/>
          <p:nvPr/>
        </p:nvSpPr>
        <p:spPr>
          <a:xfrm>
            <a:off x="7450781" y="2792882"/>
            <a:ext cx="546083" cy="375443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円/楕円 31"/>
          <p:cNvSpPr/>
          <p:nvPr/>
        </p:nvSpPr>
        <p:spPr>
          <a:xfrm>
            <a:off x="7450781" y="4232349"/>
            <a:ext cx="616049" cy="525828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5" name="直線矢印コネクタ 5"/>
          <p:cNvCxnSpPr>
            <a:stCxn id="30" idx="4"/>
            <a:endCxn id="31" idx="0"/>
          </p:cNvCxnSpPr>
          <p:nvPr/>
        </p:nvCxnSpPr>
        <p:spPr>
          <a:xfrm>
            <a:off x="4211960" y="4797152"/>
            <a:ext cx="725369" cy="4945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28"/>
          <p:cNvSpPr/>
          <p:nvPr/>
        </p:nvSpPr>
        <p:spPr>
          <a:xfrm>
            <a:off x="5004048" y="3893294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q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5"/>
          <p:cNvCxnSpPr>
            <a:stCxn id="38" idx="4"/>
            <a:endCxn id="31" idx="0"/>
          </p:cNvCxnSpPr>
          <p:nvPr/>
        </p:nvCxnSpPr>
        <p:spPr>
          <a:xfrm flipH="1">
            <a:off x="4937329" y="4802423"/>
            <a:ext cx="570775" cy="4893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732240" y="33183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コードクローンの中に</a:t>
            </a:r>
            <a:endParaRPr lang="en-US" altLang="ja-JP" dirty="0" smtClean="0"/>
          </a:p>
          <a:p>
            <a:r>
              <a:rPr lang="ja-JP" altLang="en-US" dirty="0" smtClean="0"/>
              <a:t>出現する変数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77745" y="4851256"/>
            <a:ext cx="200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コードクローン中に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出現する変数の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データフローの元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4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78" grpId="0" animBg="1"/>
      <p:bldP spid="79" grpId="0" animBg="1"/>
      <p:bldP spid="95" grpId="0" animBg="1"/>
      <p:bldP spid="96" grpId="0" animBg="1"/>
      <p:bldP spid="30" grpId="0" animBg="1"/>
      <p:bldP spid="31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2708027"/>
            <a:ext cx="6120682" cy="410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6" y="1556792"/>
            <a:ext cx="8568953" cy="4569371"/>
          </a:xfrm>
        </p:spPr>
        <p:txBody>
          <a:bodyPr/>
          <a:lstStyle/>
          <a:p>
            <a:r>
              <a:rPr lang="ja-JP" altLang="en-US" sz="2200" b="1" dirty="0" smtClean="0"/>
              <a:t>コ</a:t>
            </a:r>
            <a:r>
              <a:rPr lang="ja-JP" altLang="en-US" sz="2200" b="1" dirty="0"/>
              <a:t>ードクロー</a:t>
            </a:r>
            <a:r>
              <a:rPr lang="ja-JP" altLang="en-US" sz="2200" b="1" dirty="0" smtClean="0"/>
              <a:t>ン間で出現順位が同じ変数が外部から</a:t>
            </a:r>
            <a:r>
              <a:rPr lang="ja-JP" altLang="en-US" sz="2200" b="1" dirty="0"/>
              <a:t>受け取る</a:t>
            </a:r>
            <a:r>
              <a:rPr lang="ja-JP" altLang="en-US" sz="2200" b="1" dirty="0" smtClean="0"/>
              <a:t>データを比較し，差があれば差分とみなす</a:t>
            </a:r>
            <a:r>
              <a:rPr lang="en-US" altLang="ja-JP" sz="2300" dirty="0" smtClean="0"/>
              <a:t>	</a:t>
            </a:r>
          </a:p>
          <a:p>
            <a:endParaRPr kumimoji="1" lang="ja-JP" altLang="en-US" sz="19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外部から受け取るデータの</a:t>
            </a:r>
            <a:r>
              <a:rPr lang="ja-JP" altLang="en-US" dirty="0" smtClean="0"/>
              <a:t>差分（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スライド番号プレースホルダー 3"/>
          <p:cNvSpPr txBox="1">
            <a:spLocks/>
          </p:cNvSpPr>
          <p:nvPr/>
        </p:nvSpPr>
        <p:spPr bwMode="auto">
          <a:xfrm>
            <a:off x="7993062" y="6350943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779912" y="3789040"/>
            <a:ext cx="792088" cy="25378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706831" y="3501008"/>
            <a:ext cx="297217" cy="295238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8461147" y="3501008"/>
            <a:ext cx="323528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804248" y="3789040"/>
            <a:ext cx="720080" cy="288032"/>
          </a:xfrm>
          <a:prstGeom prst="rect">
            <a:avLst/>
          </a:pr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224704" y="5157609"/>
            <a:ext cx="215475" cy="29019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7209402" y="5157608"/>
            <a:ext cx="242918" cy="290609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422999" y="3823290"/>
            <a:ext cx="212897" cy="253782"/>
          </a:xfrm>
          <a:prstGeom prst="rect">
            <a:avLst/>
          </a:pr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376042" y="3789040"/>
            <a:ext cx="246686" cy="253782"/>
          </a:xfrm>
          <a:prstGeom prst="rect">
            <a:avLst/>
          </a:prstGeom>
          <a:noFill/>
          <a:ln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33878" y="236112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680988" y="235544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コードクローン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cxnSp>
        <p:nvCxnSpPr>
          <p:cNvPr id="56" name="曲線コネクタ 55"/>
          <p:cNvCxnSpPr/>
          <p:nvPr/>
        </p:nvCxnSpPr>
        <p:spPr>
          <a:xfrm rot="16200000" flipH="1">
            <a:off x="5851664" y="3658191"/>
            <a:ext cx="416" cy="2998419"/>
          </a:xfrm>
          <a:prstGeom prst="curvedConnector3">
            <a:avLst>
              <a:gd name="adj1" fmla="val -159119231"/>
            </a:avLst>
          </a:prstGeom>
          <a:ln w="25400">
            <a:solidFill>
              <a:srgbClr val="FF99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568214" y="4510035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q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96293" y="2636912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913075" y="3853705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926069" y="5695976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79512" y="4510035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/>
          <p:cNvCxnSpPr>
            <a:stCxn id="29" idx="4"/>
            <a:endCxn id="4" idx="0"/>
          </p:cNvCxnSpPr>
          <p:nvPr/>
        </p:nvCxnSpPr>
        <p:spPr>
          <a:xfrm>
            <a:off x="700349" y="3546041"/>
            <a:ext cx="581353" cy="3076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32" idx="4"/>
            <a:endCxn id="31" idx="0"/>
          </p:cNvCxnSpPr>
          <p:nvPr/>
        </p:nvCxnSpPr>
        <p:spPr>
          <a:xfrm>
            <a:off x="683568" y="5419164"/>
            <a:ext cx="611128" cy="276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3" idx="4"/>
            <a:endCxn id="31" idx="0"/>
          </p:cNvCxnSpPr>
          <p:nvPr/>
        </p:nvCxnSpPr>
        <p:spPr>
          <a:xfrm flipH="1">
            <a:off x="1294696" y="5419164"/>
            <a:ext cx="777574" cy="276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28"/>
          <p:cNvSpPr/>
          <p:nvPr/>
        </p:nvSpPr>
        <p:spPr>
          <a:xfrm>
            <a:off x="1564445" y="2639053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a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直線矢印コネクタ 5"/>
          <p:cNvCxnSpPr>
            <a:stCxn id="33" idx="4"/>
            <a:endCxn id="4" idx="0"/>
          </p:cNvCxnSpPr>
          <p:nvPr/>
        </p:nvCxnSpPr>
        <p:spPr>
          <a:xfrm flipH="1">
            <a:off x="1281702" y="3548182"/>
            <a:ext cx="786799" cy="3055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3" grpId="0" animBg="1"/>
      <p:bldP spid="29" grpId="0" animBg="1"/>
      <p:bldP spid="4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外部から受け取るデータの差分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5558" y="630872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6" y="1556792"/>
            <a:ext cx="8568953" cy="4569371"/>
          </a:xfrm>
        </p:spPr>
        <p:txBody>
          <a:bodyPr/>
          <a:lstStyle/>
          <a:p>
            <a:r>
              <a:rPr lang="ja-JP" altLang="en-US" sz="2000" b="1" dirty="0" smtClean="0"/>
              <a:t>コードクローンを含むメソッドの仮引数</a:t>
            </a:r>
            <a:r>
              <a:rPr lang="en-US" altLang="ja-JP" sz="2000" dirty="0" smtClean="0"/>
              <a:t>	</a:t>
            </a:r>
          </a:p>
          <a:p>
            <a:r>
              <a:rPr lang="ja-JP" altLang="en-US" sz="2000" b="1" dirty="0" smtClean="0"/>
              <a:t>フィールド</a:t>
            </a:r>
            <a:r>
              <a:rPr lang="en-US" altLang="ja-JP" sz="2000" dirty="0" smtClean="0"/>
              <a:t>				</a:t>
            </a:r>
          </a:p>
          <a:p>
            <a:r>
              <a:rPr lang="ja-JP" altLang="en-US" sz="2000" b="1" dirty="0" smtClean="0"/>
              <a:t>引数を持たないメソッド呼び出し</a:t>
            </a:r>
            <a:r>
              <a:rPr lang="en-US" altLang="ja-JP" sz="2000" dirty="0" smtClean="0"/>
              <a:t>	</a:t>
            </a:r>
            <a:r>
              <a:rPr lang="en-US" altLang="ja-JP" sz="2300" dirty="0" smtClean="0"/>
              <a:t>	</a:t>
            </a:r>
          </a:p>
          <a:p>
            <a:endParaRPr kumimoji="1" lang="ja-JP" altLang="en-US" sz="1900" dirty="0"/>
          </a:p>
        </p:txBody>
      </p:sp>
      <p:sp>
        <p:nvSpPr>
          <p:cNvPr id="7" name="右矢印 50"/>
          <p:cNvSpPr/>
          <p:nvPr/>
        </p:nvSpPr>
        <p:spPr>
          <a:xfrm>
            <a:off x="4951578" y="1647538"/>
            <a:ext cx="489204" cy="288032"/>
          </a:xfrm>
          <a:prstGeom prst="rightArrow">
            <a:avLst/>
          </a:prstGeom>
          <a:solidFill>
            <a:srgbClr val="CCFF66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8" name="右矢印 61"/>
          <p:cNvSpPr/>
          <p:nvPr/>
        </p:nvSpPr>
        <p:spPr>
          <a:xfrm>
            <a:off x="4951578" y="2007578"/>
            <a:ext cx="489204" cy="297535"/>
          </a:xfrm>
          <a:prstGeom prst="rightArrow">
            <a:avLst/>
          </a:prstGeom>
          <a:solidFill>
            <a:srgbClr val="CCFF66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9" name="右矢印 62"/>
          <p:cNvSpPr/>
          <p:nvPr/>
        </p:nvSpPr>
        <p:spPr>
          <a:xfrm>
            <a:off x="4951578" y="2367618"/>
            <a:ext cx="489204" cy="279209"/>
          </a:xfrm>
          <a:prstGeom prst="rightArrow">
            <a:avLst/>
          </a:prstGeom>
          <a:solidFill>
            <a:srgbClr val="CCFF66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0" name="フローチャート : 代替処理 63"/>
          <p:cNvSpPr/>
          <p:nvPr/>
        </p:nvSpPr>
        <p:spPr>
          <a:xfrm>
            <a:off x="5512759" y="1647538"/>
            <a:ext cx="2220534" cy="28803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＜型，出現順序＞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フローチャート : 代替処理 64"/>
          <p:cNvSpPr/>
          <p:nvPr/>
        </p:nvSpPr>
        <p:spPr>
          <a:xfrm>
            <a:off x="5512758" y="2358795"/>
            <a:ext cx="2199771" cy="28803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ja-JP" altLang="en-US" sz="2000" dirty="0">
                <a:solidFill>
                  <a:schemeClr val="tx1"/>
                </a:solidFill>
              </a:rPr>
              <a:t>＜型，名前</a:t>
            </a:r>
            <a:r>
              <a:rPr lang="ja-JP" altLang="en-US" sz="2000" dirty="0" smtClean="0">
                <a:solidFill>
                  <a:schemeClr val="tx1"/>
                </a:solidFill>
              </a:rPr>
              <a:t>＞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2" name="フローチャート : 代替処理 65"/>
          <p:cNvSpPr/>
          <p:nvPr/>
        </p:nvSpPr>
        <p:spPr>
          <a:xfrm>
            <a:off x="5512759" y="2007578"/>
            <a:ext cx="2220534" cy="28803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ja-JP" altLang="en-US" sz="2000" dirty="0">
                <a:solidFill>
                  <a:schemeClr val="tx1"/>
                </a:solidFill>
              </a:rPr>
              <a:t>＜型，名前</a:t>
            </a:r>
            <a:r>
              <a:rPr lang="ja-JP" altLang="en-US" sz="2000" dirty="0" smtClean="0">
                <a:solidFill>
                  <a:schemeClr val="tx1"/>
                </a:solidFill>
              </a:rPr>
              <a:t>＞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4" name="正方形/長方形 6"/>
          <p:cNvSpPr/>
          <p:nvPr/>
        </p:nvSpPr>
        <p:spPr>
          <a:xfrm>
            <a:off x="3677194" y="4871070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メソッド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getX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正方形/長方形 7"/>
          <p:cNvSpPr/>
          <p:nvPr/>
        </p:nvSpPr>
        <p:spPr>
          <a:xfrm>
            <a:off x="3677194" y="3008657"/>
            <a:ext cx="1008112" cy="868685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メソッド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</a:t>
            </a:r>
            <a:r>
              <a:rPr lang="en-US" altLang="ja-JP" dirty="0" err="1" smtClean="0">
                <a:solidFill>
                  <a:schemeClr val="tx1"/>
                </a:solidFill>
              </a:rPr>
              <a:t>nt</a:t>
            </a:r>
            <a:r>
              <a:rPr lang="ja-JP" altLang="en-US" dirty="0" smtClean="0">
                <a:solidFill>
                  <a:schemeClr val="tx1"/>
                </a:solidFill>
              </a:rPr>
              <a:t>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getX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16"/>
          <p:cNvSpPr/>
          <p:nvPr/>
        </p:nvSpPr>
        <p:spPr>
          <a:xfrm>
            <a:off x="4874207" y="4869160"/>
            <a:ext cx="993937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円/楕円 2"/>
          <p:cNvSpPr/>
          <p:nvPr/>
        </p:nvSpPr>
        <p:spPr>
          <a:xfrm>
            <a:off x="1568214" y="4869160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q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円/楕円 28"/>
          <p:cNvSpPr/>
          <p:nvPr/>
        </p:nvSpPr>
        <p:spPr>
          <a:xfrm>
            <a:off x="179512" y="2924944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3" name="角丸四角形 3"/>
          <p:cNvSpPr/>
          <p:nvPr/>
        </p:nvSpPr>
        <p:spPr>
          <a:xfrm>
            <a:off x="896294" y="4141737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角丸四角形 30"/>
          <p:cNvSpPr/>
          <p:nvPr/>
        </p:nvSpPr>
        <p:spPr>
          <a:xfrm>
            <a:off x="968302" y="6055101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円/楕円 31"/>
          <p:cNvSpPr/>
          <p:nvPr/>
        </p:nvSpPr>
        <p:spPr>
          <a:xfrm>
            <a:off x="179512" y="4869160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chemeClr val="tx1"/>
                </a:solidFill>
              </a:rPr>
              <a:t>getX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5"/>
          <p:cNvCxnSpPr>
            <a:stCxn id="25" idx="2"/>
            <a:endCxn id="44" idx="0"/>
          </p:cNvCxnSpPr>
          <p:nvPr/>
        </p:nvCxnSpPr>
        <p:spPr>
          <a:xfrm>
            <a:off x="4181250" y="3877342"/>
            <a:ext cx="598187" cy="271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4"/>
          <p:cNvCxnSpPr>
            <a:stCxn id="35" idx="4"/>
            <a:endCxn id="34" idx="0"/>
          </p:cNvCxnSpPr>
          <p:nvPr/>
        </p:nvCxnSpPr>
        <p:spPr>
          <a:xfrm>
            <a:off x="683568" y="5778289"/>
            <a:ext cx="653361" cy="276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9"/>
          <p:cNvCxnSpPr>
            <a:stCxn id="31" idx="4"/>
            <a:endCxn id="34" idx="0"/>
          </p:cNvCxnSpPr>
          <p:nvPr/>
        </p:nvCxnSpPr>
        <p:spPr>
          <a:xfrm flipH="1">
            <a:off x="1336929" y="5778289"/>
            <a:ext cx="735341" cy="276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28"/>
          <p:cNvSpPr/>
          <p:nvPr/>
        </p:nvSpPr>
        <p:spPr>
          <a:xfrm>
            <a:off x="1547664" y="2927085"/>
            <a:ext cx="1008112" cy="909129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a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5"/>
          <p:cNvCxnSpPr>
            <a:stCxn id="39" idx="4"/>
            <a:endCxn id="33" idx="0"/>
          </p:cNvCxnSpPr>
          <p:nvPr/>
        </p:nvCxnSpPr>
        <p:spPr>
          <a:xfrm flipH="1">
            <a:off x="1264921" y="3836214"/>
            <a:ext cx="786799" cy="3055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30"/>
          <p:cNvSpPr/>
          <p:nvPr/>
        </p:nvSpPr>
        <p:spPr>
          <a:xfrm>
            <a:off x="4410810" y="6021288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直線矢印コネクタ 34"/>
          <p:cNvCxnSpPr>
            <a:stCxn id="24" idx="2"/>
            <a:endCxn id="41" idx="0"/>
          </p:cNvCxnSpPr>
          <p:nvPr/>
        </p:nvCxnSpPr>
        <p:spPr>
          <a:xfrm>
            <a:off x="4174163" y="5739755"/>
            <a:ext cx="605274" cy="2815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34"/>
          <p:cNvCxnSpPr>
            <a:stCxn id="30" idx="2"/>
            <a:endCxn id="41" idx="0"/>
          </p:cNvCxnSpPr>
          <p:nvPr/>
        </p:nvCxnSpPr>
        <p:spPr>
          <a:xfrm flipH="1">
            <a:off x="4779437" y="5737845"/>
            <a:ext cx="591739" cy="2834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角丸四角形 3"/>
          <p:cNvSpPr/>
          <p:nvPr/>
        </p:nvSpPr>
        <p:spPr>
          <a:xfrm>
            <a:off x="4410810" y="4149080"/>
            <a:ext cx="737254" cy="513539"/>
          </a:xfrm>
          <a:prstGeom prst="round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正方形/長方形 7"/>
          <p:cNvSpPr/>
          <p:nvPr/>
        </p:nvSpPr>
        <p:spPr>
          <a:xfrm>
            <a:off x="4860032" y="3016429"/>
            <a:ext cx="1008112" cy="868685"/>
          </a:xfrm>
          <a:prstGeom prst="rect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8" name="直線矢印コネクタ 5"/>
          <p:cNvCxnSpPr>
            <a:stCxn id="32" idx="4"/>
            <a:endCxn id="33" idx="0"/>
          </p:cNvCxnSpPr>
          <p:nvPr/>
        </p:nvCxnSpPr>
        <p:spPr>
          <a:xfrm>
            <a:off x="683568" y="3834073"/>
            <a:ext cx="581353" cy="3076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"/>
          <p:cNvCxnSpPr>
            <a:stCxn id="45" idx="2"/>
            <a:endCxn id="44" idx="0"/>
          </p:cNvCxnSpPr>
          <p:nvPr/>
        </p:nvCxnSpPr>
        <p:spPr>
          <a:xfrm flipH="1">
            <a:off x="4779437" y="3885114"/>
            <a:ext cx="584651" cy="2639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7"/>
          <p:cNvSpPr/>
          <p:nvPr/>
        </p:nvSpPr>
        <p:spPr>
          <a:xfrm>
            <a:off x="7138006" y="4562541"/>
            <a:ext cx="574524" cy="378627"/>
          </a:xfrm>
          <a:prstGeom prst="rect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円/楕円 31"/>
          <p:cNvSpPr/>
          <p:nvPr/>
        </p:nvSpPr>
        <p:spPr>
          <a:xfrm>
            <a:off x="7117244" y="2924944"/>
            <a:ext cx="616049" cy="525828"/>
          </a:xfrm>
          <a:prstGeom prst="ellipse">
            <a:avLst/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1" name="テキスト ボックス 24"/>
          <p:cNvSpPr txBox="1"/>
          <p:nvPr/>
        </p:nvSpPr>
        <p:spPr>
          <a:xfrm>
            <a:off x="6507273" y="508518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デー</a:t>
            </a:r>
            <a:r>
              <a:rPr lang="ja-JP" altLang="en-US" dirty="0" smtClean="0"/>
              <a:t>タ</a:t>
            </a:r>
            <a:r>
              <a:rPr lang="ja-JP" altLang="en-US" dirty="0"/>
              <a:t>フロ</a:t>
            </a:r>
            <a:r>
              <a:rPr lang="ja-JP" altLang="en-US" dirty="0" smtClean="0"/>
              <a:t>ーの元から上記の情報を抽出した要素</a:t>
            </a:r>
            <a:endParaRPr lang="en-US" altLang="ja-JP" dirty="0" smtClean="0"/>
          </a:p>
        </p:txBody>
      </p:sp>
      <p:sp>
        <p:nvSpPr>
          <p:cNvPr id="62" name="テキスト ボックス 25"/>
          <p:cNvSpPr txBox="1"/>
          <p:nvPr/>
        </p:nvSpPr>
        <p:spPr>
          <a:xfrm>
            <a:off x="6444208" y="3543851"/>
            <a:ext cx="200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コードクローン中に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出現する変数の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データフローの元</a:t>
            </a:r>
            <a:endParaRPr kumimoji="1" lang="ja-JP" altLang="en-US" dirty="0"/>
          </a:p>
        </p:txBody>
      </p:sp>
      <p:sp>
        <p:nvSpPr>
          <p:cNvPr id="64" name="正方形/長方形 7"/>
          <p:cNvSpPr/>
          <p:nvPr/>
        </p:nvSpPr>
        <p:spPr>
          <a:xfrm>
            <a:off x="4873679" y="3024248"/>
            <a:ext cx="1008112" cy="868685"/>
          </a:xfrm>
          <a:prstGeom prst="rect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5" name="正方形/長方形 16"/>
          <p:cNvSpPr/>
          <p:nvPr/>
        </p:nvSpPr>
        <p:spPr>
          <a:xfrm>
            <a:off x="4867119" y="4869159"/>
            <a:ext cx="993937" cy="868685"/>
          </a:xfrm>
          <a:prstGeom prst="rect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仮引数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ja-JP" altLang="en-US" dirty="0">
                <a:solidFill>
                  <a:schemeClr val="tx1"/>
                </a:solidFill>
              </a:rPr>
              <a:t>型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2875834" y="3836257"/>
            <a:ext cx="489204" cy="1079668"/>
          </a:xfrm>
          <a:prstGeom prst="rightArrow">
            <a:avLst/>
          </a:prstGeom>
          <a:noFill/>
          <a:ln>
            <a:solidFill>
              <a:srgbClr val="00206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5383" y="2943887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</a:rPr>
              <a:t>差分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96136" y="4797152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</a:rPr>
              <a:t>差分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41" grpId="0" animBg="1"/>
      <p:bldP spid="44" grpId="0" animBg="1"/>
      <p:bldP spid="45" grpId="0" animBg="1"/>
      <p:bldP spid="64" grpId="0" animBg="1"/>
      <p:bldP spid="65" grpId="0" animBg="1"/>
      <p:bldP spid="3" grpId="0"/>
      <p:bldP spid="46" grpId="0"/>
    </p:bldLst>
  </p:timing>
</p:sld>
</file>

<file path=ppt/theme/theme1.xml><?xml version="1.0" encoding="utf-8"?>
<a:theme xmlns:a="http://schemas.openxmlformats.org/drawingml/2006/main" name="テーマ2">
  <a:themeElements>
    <a:clrScheme name="sel2006-white 13">
      <a:dk1>
        <a:srgbClr val="000000"/>
      </a:dk1>
      <a:lt1>
        <a:srgbClr val="FFFFFF"/>
      </a:lt1>
      <a:dk2>
        <a:srgbClr val="000000"/>
      </a:dk2>
      <a:lt2>
        <a:srgbClr val="EDEDFF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3366"/>
      </a:hlink>
      <a:folHlink>
        <a:srgbClr val="99CC00"/>
      </a:folHlink>
    </a:clrScheme>
    <a:fontScheme name="sel2006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6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3">
        <a:dk1>
          <a:srgbClr val="000000"/>
        </a:dk1>
        <a:lt1>
          <a:srgbClr val="FFFFFF"/>
        </a:lt1>
        <a:dk2>
          <a:srgbClr val="000000"/>
        </a:dk2>
        <a:lt2>
          <a:srgbClr val="EDEDFF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l2006-white">
  <a:themeElements>
    <a:clrScheme name="sel2006-white 13">
      <a:dk1>
        <a:srgbClr val="000000"/>
      </a:dk1>
      <a:lt1>
        <a:srgbClr val="FFFFFF"/>
      </a:lt1>
      <a:dk2>
        <a:srgbClr val="000000"/>
      </a:dk2>
      <a:lt2>
        <a:srgbClr val="EDEDFF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3366"/>
      </a:hlink>
      <a:folHlink>
        <a:srgbClr val="99CC00"/>
      </a:folHlink>
    </a:clrScheme>
    <a:fontScheme name="sel2006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6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6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6-white 13">
        <a:dk1>
          <a:srgbClr val="000000"/>
        </a:dk1>
        <a:lt1>
          <a:srgbClr val="FFFFFF"/>
        </a:lt1>
        <a:dk2>
          <a:srgbClr val="000000"/>
        </a:dk2>
        <a:lt2>
          <a:srgbClr val="EDEDFF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テーマ2</Template>
  <TotalTime>14743</TotalTime>
  <Words>3383</Words>
  <Application>Microsoft Office PowerPoint</Application>
  <PresentationFormat>On-screen Show (4:3)</PresentationFormat>
  <Paragraphs>678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テーマ2</vt:lpstr>
      <vt:lpstr>Sel-CoolMetal-white</vt:lpstr>
      <vt:lpstr>テーマ1</vt:lpstr>
      <vt:lpstr>sel2006-white</vt:lpstr>
      <vt:lpstr>コードクローンの動作を比較するためのコードクローン周辺コードの解析</vt:lpstr>
      <vt:lpstr>コードクローン</vt:lpstr>
      <vt:lpstr>コードクローンの動作は その周辺コードに依存する</vt:lpstr>
      <vt:lpstr>研究の目的</vt:lpstr>
      <vt:lpstr>周辺コードへの依存関係とは</vt:lpstr>
      <vt:lpstr>各リサーチクエスチョンに対し 調査するメトリクス</vt:lpstr>
      <vt:lpstr>外部から受け取るデータの探索</vt:lpstr>
      <vt:lpstr>外部から受け取るデータの差分（1）</vt:lpstr>
      <vt:lpstr>外部から受け取るデータの差分（2）</vt:lpstr>
      <vt:lpstr>外部から受け取るデータの差分の数（1）</vt:lpstr>
      <vt:lpstr>外部から受け取るデータの差分の数（2）</vt:lpstr>
      <vt:lpstr>制御文を調査する方法</vt:lpstr>
      <vt:lpstr>調査対象</vt:lpstr>
      <vt:lpstr>RQ1の説明</vt:lpstr>
      <vt:lpstr>RQ１のデータフローに関する結果</vt:lpstr>
      <vt:lpstr>RQ１の制御フローに関する結果</vt:lpstr>
      <vt:lpstr>RQ1のまとめ</vt:lpstr>
      <vt:lpstr>RQ2の説明</vt:lpstr>
      <vt:lpstr>RQ２のデータフローに関する結果</vt:lpstr>
      <vt:lpstr>RQ２の制御フローに関する結果</vt:lpstr>
      <vt:lpstr>RQ2のまとめ</vt:lpstr>
      <vt:lpstr>考察</vt:lpstr>
      <vt:lpstr>まとめ</vt:lpstr>
      <vt:lpstr>PowerPoint Presentation</vt:lpstr>
      <vt:lpstr>外部から受け取るデータの差分の数</vt:lpstr>
      <vt:lpstr>周辺コード調査用ツールの試作</vt:lpstr>
      <vt:lpstr>差分になる外部要素の数</vt:lpstr>
      <vt:lpstr>差分になる外部要素</vt:lpstr>
      <vt:lpstr>PowerPoint Presentation</vt:lpstr>
      <vt:lpstr>調査結果（RQ３）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odkhuu</dc:creator>
  <cp:lastModifiedBy>odkhuu</cp:lastModifiedBy>
  <cp:revision>429</cp:revision>
  <cp:lastPrinted>2013-05-23T09:23:47Z</cp:lastPrinted>
  <dcterms:created xsi:type="dcterms:W3CDTF">2013-02-10T12:20:50Z</dcterms:created>
  <dcterms:modified xsi:type="dcterms:W3CDTF">2013-05-26T22:51:15Z</dcterms:modified>
</cp:coreProperties>
</file>