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28"/>
  </p:notesMasterIdLst>
  <p:handoutMasterIdLst>
    <p:handoutMasterId r:id="rId29"/>
  </p:handoutMasterIdLst>
  <p:sldIdLst>
    <p:sldId id="256" r:id="rId2"/>
    <p:sldId id="305" r:id="rId3"/>
    <p:sldId id="258" r:id="rId4"/>
    <p:sldId id="259" r:id="rId5"/>
    <p:sldId id="260" r:id="rId6"/>
    <p:sldId id="261" r:id="rId7"/>
    <p:sldId id="263" r:id="rId8"/>
    <p:sldId id="265" r:id="rId9"/>
    <p:sldId id="290" r:id="rId10"/>
    <p:sldId id="267" r:id="rId11"/>
    <p:sldId id="307" r:id="rId12"/>
    <p:sldId id="270" r:id="rId13"/>
    <p:sldId id="271" r:id="rId14"/>
    <p:sldId id="277" r:id="rId15"/>
    <p:sldId id="287" r:id="rId16"/>
    <p:sldId id="288" r:id="rId17"/>
    <p:sldId id="278" r:id="rId18"/>
    <p:sldId id="280" r:id="rId19"/>
    <p:sldId id="292" r:id="rId20"/>
    <p:sldId id="299" r:id="rId21"/>
    <p:sldId id="300" r:id="rId22"/>
    <p:sldId id="301" r:id="rId23"/>
    <p:sldId id="302" r:id="rId24"/>
    <p:sldId id="304" r:id="rId25"/>
    <p:sldId id="276" r:id="rId26"/>
    <p:sldId id="286" r:id="rId27"/>
  </p:sldIdLst>
  <p:sldSz cx="9144000" cy="6858000" type="screen4x3"/>
  <p:notesSz cx="6805613"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99"/>
    <a:srgbClr val="FFFF66"/>
    <a:srgbClr val="FF9966"/>
    <a:srgbClr val="FFFFE7"/>
    <a:srgbClr val="EAEAEA"/>
    <a:srgbClr val="8FE2FF"/>
    <a:srgbClr val="CCECFF"/>
    <a:srgbClr val="65D7FF"/>
    <a:srgbClr val="79D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0" autoAdjust="0"/>
    <p:restoredTop sz="94660"/>
  </p:normalViewPr>
  <p:slideViewPr>
    <p:cSldViewPr>
      <p:cViewPr>
        <p:scale>
          <a:sx n="75" d="100"/>
          <a:sy n="75" d="100"/>
        </p:scale>
        <p:origin x="-2664" y="-118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56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66FE3589-C1BA-49AC-A533-ABBEF0ECE08D}" type="datetimeFigureOut">
              <a:rPr kumimoji="1" lang="ja-JP" altLang="en-US" smtClean="0"/>
              <a:t>2013/9/17</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F7E7A8DD-5E3A-46EA-A974-CA39AFBEEAF1}" type="slidenum">
              <a:rPr kumimoji="1" lang="ja-JP" altLang="en-US" smtClean="0"/>
              <a:t>‹#›</a:t>
            </a:fld>
            <a:endParaRPr kumimoji="1" lang="ja-JP" altLang="en-US"/>
          </a:p>
        </p:txBody>
      </p:sp>
    </p:spTree>
    <p:extLst>
      <p:ext uri="{BB962C8B-B14F-4D97-AF65-F5344CB8AC3E}">
        <p14:creationId xmlns:p14="http://schemas.microsoft.com/office/powerpoint/2010/main" val="34645102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CC9DDAF7-9406-454B-BB33-B50DFFAF01EE}" type="datetimeFigureOut">
              <a:rPr kumimoji="1" lang="ja-JP" altLang="en-US" smtClean="0"/>
              <a:pPr/>
              <a:t>2013/9/17</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F363C46-43D1-49A0-8D6F-AF14F7B47DBE}" type="slidenum">
              <a:rPr kumimoji="1" lang="ja-JP" altLang="en-US" smtClean="0"/>
              <a:pPr/>
              <a:t>‹#›</a:t>
            </a:fld>
            <a:endParaRPr kumimoji="1" lang="ja-JP" altLang="en-US"/>
          </a:p>
        </p:txBody>
      </p:sp>
    </p:spTree>
    <p:extLst>
      <p:ext uri="{BB962C8B-B14F-4D97-AF65-F5344CB8AC3E}">
        <p14:creationId xmlns:p14="http://schemas.microsoft.com/office/powerpoint/2010/main" val="22827040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9F363C46-43D1-49A0-8D6F-AF14F7B47DBE}" type="slidenum">
              <a:rPr kumimoji="1" lang="ja-JP" altLang="en-US" smtClean="0"/>
              <a:pPr/>
              <a:t>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4.wmf"/><Relationship Id="rId5" Type="http://schemas.openxmlformats.org/officeDocument/2006/relationships/oleObject" Target="../embeddings/oleObject2.bin"/><Relationship Id="rId4" Type="http://schemas.openxmlformats.org/officeDocument/2006/relationships/image" Target="../media/image13.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844824"/>
            <a:ext cx="8856984" cy="1470025"/>
          </a:xfrm>
        </p:spPr>
        <p:txBody>
          <a:bodyPr lIns="0" rIns="0"/>
          <a:lstStyle/>
          <a:p>
            <a:r>
              <a:rPr lang="ja-JP" altLang="en-US" sz="3600"/>
              <a:t>メソッド抽出リファクタリング</a:t>
            </a:r>
            <a:r>
              <a:rPr lang="ja-JP" altLang="en-US" sz="3600" smtClean="0"/>
              <a:t>が</a:t>
            </a:r>
            <a:r>
              <a:rPr lang="en-US" altLang="ja-JP" sz="3600" smtClean="0"/>
              <a:t/>
            </a:r>
            <a:br>
              <a:rPr lang="en-US" altLang="ja-JP" sz="3600" smtClean="0"/>
            </a:br>
            <a:r>
              <a:rPr lang="ja-JP" altLang="en-US" sz="3600" smtClean="0"/>
              <a:t>行われる</a:t>
            </a:r>
            <a:r>
              <a:rPr lang="ja-JP" altLang="en-US" sz="3600"/>
              <a:t>メソッド</a:t>
            </a:r>
            <a:r>
              <a:rPr lang="ja-JP" altLang="en-US" sz="3600" smtClean="0"/>
              <a:t>の特徴</a:t>
            </a:r>
            <a:r>
              <a:rPr lang="ja-JP" altLang="en-US" sz="3600"/>
              <a:t>調査</a:t>
            </a:r>
            <a:endParaRPr kumimoji="1" lang="ja-JP" altLang="en-US" sz="3600" dirty="0"/>
          </a:p>
        </p:txBody>
      </p:sp>
      <p:sp>
        <p:nvSpPr>
          <p:cNvPr id="3" name="サブタイトル 2"/>
          <p:cNvSpPr>
            <a:spLocks noGrp="1"/>
          </p:cNvSpPr>
          <p:nvPr>
            <p:ph type="subTitle" idx="1"/>
          </p:nvPr>
        </p:nvSpPr>
        <p:spPr>
          <a:xfrm>
            <a:off x="971600" y="3573016"/>
            <a:ext cx="7304856" cy="1752600"/>
          </a:xfrm>
        </p:spPr>
        <p:txBody>
          <a:bodyPr/>
          <a:lstStyle/>
          <a:p>
            <a:r>
              <a:rPr lang="ja-JP" altLang="en-US" sz="2400" dirty="0"/>
              <a:t>○ </a:t>
            </a:r>
            <a:r>
              <a:rPr lang="ja-JP" altLang="en-US" sz="2400" dirty="0" smtClean="0"/>
              <a:t>後藤 祥</a:t>
            </a:r>
            <a:r>
              <a:rPr lang="en-US" altLang="ja-JP" sz="2400" baseline="30000" dirty="0" smtClean="0"/>
              <a:t>1</a:t>
            </a:r>
            <a:r>
              <a:rPr lang="ja-JP" altLang="en-US" sz="2400" dirty="0" err="1"/>
              <a:t>，</a:t>
            </a:r>
            <a:r>
              <a:rPr lang="ja-JP" altLang="en-US" sz="2400" dirty="0"/>
              <a:t>吉田 則裕</a:t>
            </a:r>
            <a:r>
              <a:rPr lang="en-US" altLang="ja-JP" sz="2400" baseline="30000" dirty="0"/>
              <a:t>2 </a:t>
            </a:r>
            <a:r>
              <a:rPr lang="ja-JP" altLang="en-US" sz="2400" dirty="0" err="1" smtClean="0"/>
              <a:t>，</a:t>
            </a:r>
            <a:r>
              <a:rPr lang="zh-TW" altLang="en-US" sz="2400" dirty="0" smtClean="0"/>
              <a:t>藤原 賢二</a:t>
            </a:r>
            <a:r>
              <a:rPr lang="en-US" altLang="zh-TW" sz="2400" baseline="30000" dirty="0" smtClean="0"/>
              <a:t>2</a:t>
            </a:r>
            <a:r>
              <a:rPr lang="zh-TW" altLang="en-US" sz="2400" dirty="0"/>
              <a:t>　</a:t>
            </a:r>
            <a:endParaRPr lang="en-US" altLang="zh-TW" sz="2400" dirty="0" smtClean="0"/>
          </a:p>
          <a:p>
            <a:r>
              <a:rPr lang="zh-TW" altLang="en-US" sz="2400" dirty="0" smtClean="0"/>
              <a:t>崔 恩</a:t>
            </a:r>
            <a:r>
              <a:rPr lang="zh-TW" altLang="en-US" sz="2400" dirty="0"/>
              <a:t>瀞</a:t>
            </a:r>
            <a:r>
              <a:rPr lang="en-US" altLang="ja-JP" sz="2400" baseline="30000" dirty="0" smtClean="0"/>
              <a:t>1 </a:t>
            </a:r>
            <a:r>
              <a:rPr lang="ja-JP" altLang="en-US" sz="2400" dirty="0" err="1" smtClean="0"/>
              <a:t>，</a:t>
            </a:r>
            <a:r>
              <a:rPr lang="ja-JP" altLang="en-US" sz="2400" dirty="0" smtClean="0"/>
              <a:t>井上 克郎</a:t>
            </a:r>
            <a:r>
              <a:rPr lang="en-US" altLang="ja-JP" sz="2400" baseline="30000" dirty="0"/>
              <a:t>1</a:t>
            </a:r>
            <a:endParaRPr lang="en-US" altLang="ja-JP" sz="2400" dirty="0" smtClean="0"/>
          </a:p>
          <a:p>
            <a:endParaRPr lang="en-US" altLang="ja-JP" sz="2400" dirty="0"/>
          </a:p>
          <a:p>
            <a:pPr algn="r"/>
            <a:r>
              <a:rPr lang="en-US" altLang="ja-JP" sz="2400" baseline="30000" dirty="0"/>
              <a:t>1</a:t>
            </a:r>
            <a:r>
              <a:rPr lang="ja-JP" altLang="en-US" sz="2400" dirty="0" smtClean="0"/>
              <a:t>大阪大学</a:t>
            </a:r>
            <a:endParaRPr lang="en-US" altLang="ja-JP" sz="2400" dirty="0" smtClean="0"/>
          </a:p>
          <a:p>
            <a:pPr algn="r"/>
            <a:r>
              <a:rPr lang="en-US" altLang="ja-JP" sz="2400" baseline="30000" dirty="0" smtClean="0"/>
              <a:t>2</a:t>
            </a:r>
            <a:r>
              <a:rPr lang="ja-JP" altLang="en-US" sz="2400" dirty="0" smtClean="0"/>
              <a:t>奈良先端科学技術大学院大学</a:t>
            </a:r>
            <a:endParaRPr lang="en-US" altLang="ja-JP"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調査手順</a:t>
            </a:r>
            <a:endParaRPr kumimoji="1" lang="ja-JP" altLang="en-US"/>
          </a:p>
        </p:txBody>
      </p:sp>
      <p:sp>
        <p:nvSpPr>
          <p:cNvPr id="3" name="コンテンツ プレースホルダー 2"/>
          <p:cNvSpPr>
            <a:spLocks noGrp="1"/>
          </p:cNvSpPr>
          <p:nvPr>
            <p:ph idx="1"/>
          </p:nvPr>
        </p:nvSpPr>
        <p:spPr>
          <a:xfrm>
            <a:off x="457200" y="1600200"/>
            <a:ext cx="8435280" cy="4525963"/>
          </a:xfrm>
        </p:spPr>
        <p:txBody>
          <a:bodyPr/>
          <a:lstStyle/>
          <a:p>
            <a:r>
              <a:rPr kumimoji="1" lang="ja-JP" altLang="en-US" smtClean="0"/>
              <a:t>メソッド抽出されたメソッドと</a:t>
            </a:r>
            <a:r>
              <a:rPr lang="ja-JP" altLang="en-US" smtClean="0"/>
              <a:t>リリースバージョンの全メソッド</a:t>
            </a:r>
            <a:r>
              <a:rPr lang="ja-JP" altLang="en-US"/>
              <a:t>を</a:t>
            </a:r>
            <a:r>
              <a:rPr lang="ja-JP" altLang="en-US" smtClean="0"/>
              <a:t>比較</a:t>
            </a:r>
            <a:endParaRPr lang="en-US" altLang="ja-JP"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grpSp>
        <p:nvGrpSpPr>
          <p:cNvPr id="6" name="グループ化 5"/>
          <p:cNvGrpSpPr/>
          <p:nvPr/>
        </p:nvGrpSpPr>
        <p:grpSpPr>
          <a:xfrm>
            <a:off x="540209" y="2903935"/>
            <a:ext cx="1438527" cy="827824"/>
            <a:chOff x="1730152" y="3962798"/>
            <a:chExt cx="2124844" cy="1566266"/>
          </a:xfrm>
        </p:grpSpPr>
        <p:pic>
          <p:nvPicPr>
            <p:cNvPr id="38" name="図 3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4080" y="3962798"/>
              <a:ext cx="1219200" cy="1219200"/>
            </a:xfrm>
            <a:prstGeom prst="rect">
              <a:avLst/>
            </a:prstGeom>
          </p:spPr>
        </p:pic>
        <p:pic>
          <p:nvPicPr>
            <p:cNvPr id="39" name="図 3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5796" y="4309864"/>
              <a:ext cx="1219200" cy="1219200"/>
            </a:xfrm>
            <a:prstGeom prst="rect">
              <a:avLst/>
            </a:prstGeom>
          </p:spPr>
        </p:pic>
        <p:pic>
          <p:nvPicPr>
            <p:cNvPr id="40" name="図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0152" y="4309864"/>
              <a:ext cx="1219200" cy="1219200"/>
            </a:xfrm>
            <a:prstGeom prst="rect">
              <a:avLst/>
            </a:prstGeom>
          </p:spPr>
        </p:pic>
      </p:grpSp>
      <p:sp>
        <p:nvSpPr>
          <p:cNvPr id="7" name="テキスト ボックス 6"/>
          <p:cNvSpPr txBox="1"/>
          <p:nvPr/>
        </p:nvSpPr>
        <p:spPr>
          <a:xfrm>
            <a:off x="531562" y="3663817"/>
            <a:ext cx="1426574" cy="318623"/>
          </a:xfrm>
          <a:prstGeom prst="rect">
            <a:avLst/>
          </a:prstGeom>
          <a:noFill/>
        </p:spPr>
        <p:txBody>
          <a:bodyPr wrap="square" rtlCol="0">
            <a:spAutoFit/>
          </a:bodyPr>
          <a:lstStyle/>
          <a:p>
            <a:pPr algn="ctr"/>
            <a:r>
              <a:rPr kumimoji="1" lang="ja-JP" altLang="en-US" sz="2000" smtClean="0"/>
              <a:t>開発履歴</a:t>
            </a:r>
            <a:endParaRPr kumimoji="1" lang="ja-JP" altLang="en-US" sz="2000"/>
          </a:p>
        </p:txBody>
      </p:sp>
      <p:grpSp>
        <p:nvGrpSpPr>
          <p:cNvPr id="8" name="グループ化 7"/>
          <p:cNvGrpSpPr/>
          <p:nvPr/>
        </p:nvGrpSpPr>
        <p:grpSpPr>
          <a:xfrm>
            <a:off x="4236110" y="3677428"/>
            <a:ext cx="1900785" cy="1282240"/>
            <a:chOff x="3275856" y="2818612"/>
            <a:chExt cx="2088232" cy="1610169"/>
          </a:xfrm>
        </p:grpSpPr>
        <p:grpSp>
          <p:nvGrpSpPr>
            <p:cNvPr id="28" name="グループ化 27"/>
            <p:cNvGrpSpPr/>
            <p:nvPr/>
          </p:nvGrpSpPr>
          <p:grpSpPr>
            <a:xfrm>
              <a:off x="3704397" y="2818612"/>
              <a:ext cx="1154039" cy="1130154"/>
              <a:chOff x="4644008" y="3140968"/>
              <a:chExt cx="908484" cy="988217"/>
            </a:xfrm>
          </p:grpSpPr>
          <p:pic>
            <p:nvPicPr>
              <p:cNvPr id="30"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44008" y="3140968"/>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8436" y="3140968"/>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44008" y="3293368"/>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8436" y="3293368"/>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44008" y="34727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8436" y="34727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44008" y="3625129"/>
                <a:ext cx="504056" cy="50405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C:\Users\a-gotoh\AppData\Local\Microsoft\Windows\Temporary Internet Files\Content.IE5\8FBC31J3\MC900432599[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8436" y="3625129"/>
                <a:ext cx="504056" cy="504056"/>
              </a:xfrm>
              <a:prstGeom prst="rect">
                <a:avLst/>
              </a:prstGeom>
              <a:noFill/>
              <a:extLst>
                <a:ext uri="{909E8E84-426E-40DD-AFC4-6F175D3DCCD1}">
                  <a14:hiddenFill xmlns:a14="http://schemas.microsoft.com/office/drawing/2010/main">
                    <a:solidFill>
                      <a:srgbClr val="FFFFFF"/>
                    </a:solidFill>
                  </a14:hiddenFill>
                </a:ext>
              </a:extLst>
            </p:spPr>
          </p:pic>
        </p:grpSp>
        <p:sp>
          <p:nvSpPr>
            <p:cNvPr id="29" name="テキスト ボックス 28"/>
            <p:cNvSpPr txBox="1"/>
            <p:nvPr/>
          </p:nvSpPr>
          <p:spPr>
            <a:xfrm>
              <a:off x="3275856" y="3964994"/>
              <a:ext cx="2088232" cy="463787"/>
            </a:xfrm>
            <a:prstGeom prst="rect">
              <a:avLst/>
            </a:prstGeom>
            <a:noFill/>
          </p:spPr>
          <p:txBody>
            <a:bodyPr wrap="square" rtlCol="0">
              <a:spAutoFit/>
            </a:bodyPr>
            <a:lstStyle/>
            <a:p>
              <a:pPr algn="ctr"/>
              <a:r>
                <a:rPr kumimoji="1" lang="ja-JP" altLang="en-US" smtClean="0"/>
                <a:t>メソッド抽出事例</a:t>
              </a:r>
              <a:endParaRPr kumimoji="1" lang="ja-JP" altLang="en-US"/>
            </a:p>
          </p:txBody>
        </p:sp>
      </p:grpSp>
      <p:grpSp>
        <p:nvGrpSpPr>
          <p:cNvPr id="9" name="グループ化 8"/>
          <p:cNvGrpSpPr/>
          <p:nvPr/>
        </p:nvGrpSpPr>
        <p:grpSpPr>
          <a:xfrm>
            <a:off x="1998580" y="5277517"/>
            <a:ext cx="1966329" cy="1402358"/>
            <a:chOff x="1113168" y="4886536"/>
            <a:chExt cx="2160240" cy="1761006"/>
          </a:xfrm>
        </p:grpSpPr>
        <p:pic>
          <p:nvPicPr>
            <p:cNvPr id="26" name="図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83135" y="4886536"/>
              <a:ext cx="1020306" cy="1020306"/>
            </a:xfrm>
            <a:prstGeom prst="rect">
              <a:avLst/>
            </a:prstGeom>
          </p:spPr>
        </p:pic>
        <p:sp>
          <p:nvSpPr>
            <p:cNvPr id="27" name="テキスト ボックス 26"/>
            <p:cNvSpPr txBox="1"/>
            <p:nvPr/>
          </p:nvSpPr>
          <p:spPr>
            <a:xfrm>
              <a:off x="1113168" y="5835914"/>
              <a:ext cx="2160240" cy="811628"/>
            </a:xfrm>
            <a:prstGeom prst="rect">
              <a:avLst/>
            </a:prstGeom>
            <a:noFill/>
          </p:spPr>
          <p:txBody>
            <a:bodyPr wrap="square" rtlCol="0">
              <a:spAutoFit/>
            </a:bodyPr>
            <a:lstStyle/>
            <a:p>
              <a:pPr algn="ctr"/>
              <a:r>
                <a:rPr kumimoji="1" lang="ja-JP" altLang="en-US" smtClean="0"/>
                <a:t>最新の</a:t>
              </a:r>
              <a:endParaRPr kumimoji="1" lang="en-US" altLang="ja-JP" smtClean="0"/>
            </a:p>
            <a:p>
              <a:pPr algn="ctr"/>
              <a:r>
                <a:rPr kumimoji="1" lang="ja-JP" altLang="en-US" smtClean="0"/>
                <a:t>リリースバージョン</a:t>
              </a:r>
              <a:endParaRPr kumimoji="1" lang="ja-JP" altLang="en-US"/>
            </a:p>
          </p:txBody>
        </p:sp>
      </p:grpSp>
      <p:grpSp>
        <p:nvGrpSpPr>
          <p:cNvPr id="10" name="グループ化 9"/>
          <p:cNvGrpSpPr/>
          <p:nvPr/>
        </p:nvGrpSpPr>
        <p:grpSpPr>
          <a:xfrm>
            <a:off x="1799808" y="3731759"/>
            <a:ext cx="1918798" cy="1312083"/>
            <a:chOff x="996752" y="3112750"/>
            <a:chExt cx="2108022" cy="1647644"/>
          </a:xfrm>
        </p:grpSpPr>
        <p:pic>
          <p:nvPicPr>
            <p:cNvPr id="24" name="図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15985" y="3112750"/>
              <a:ext cx="875806" cy="875806"/>
            </a:xfrm>
            <a:prstGeom prst="rect">
              <a:avLst/>
            </a:prstGeom>
          </p:spPr>
        </p:pic>
        <p:sp>
          <p:nvSpPr>
            <p:cNvPr id="25" name="テキスト ボックス 24"/>
            <p:cNvSpPr txBox="1"/>
            <p:nvPr/>
          </p:nvSpPr>
          <p:spPr>
            <a:xfrm>
              <a:off x="996752" y="3948766"/>
              <a:ext cx="2108022" cy="811628"/>
            </a:xfrm>
            <a:prstGeom prst="rect">
              <a:avLst/>
            </a:prstGeom>
            <a:noFill/>
          </p:spPr>
          <p:txBody>
            <a:bodyPr wrap="square" rtlCol="0">
              <a:spAutoFit/>
            </a:bodyPr>
            <a:lstStyle/>
            <a:p>
              <a:pPr algn="ctr"/>
              <a:r>
                <a:rPr lang="ja-JP" altLang="en-US"/>
                <a:t>リ</a:t>
              </a:r>
              <a:r>
                <a:rPr kumimoji="1" lang="ja-JP" altLang="en-US" smtClean="0"/>
                <a:t>ファクタリング</a:t>
              </a:r>
              <a:endParaRPr kumimoji="1" lang="en-US" altLang="ja-JP" smtClean="0"/>
            </a:p>
            <a:p>
              <a:pPr algn="ctr"/>
              <a:r>
                <a:rPr kumimoji="1" lang="ja-JP" altLang="en-US" smtClean="0"/>
                <a:t>検出ツール</a:t>
              </a:r>
              <a:endParaRPr kumimoji="1" lang="ja-JP" altLang="en-US"/>
            </a:p>
          </p:txBody>
        </p:sp>
      </p:grpSp>
      <p:grpSp>
        <p:nvGrpSpPr>
          <p:cNvPr id="11" name="グループ化 10"/>
          <p:cNvGrpSpPr/>
          <p:nvPr/>
        </p:nvGrpSpPr>
        <p:grpSpPr>
          <a:xfrm>
            <a:off x="6450254" y="3586028"/>
            <a:ext cx="2010178" cy="1523717"/>
            <a:chOff x="5891979" y="2924944"/>
            <a:chExt cx="2208413" cy="1913402"/>
          </a:xfrm>
        </p:grpSpPr>
        <p:sp>
          <p:nvSpPr>
            <p:cNvPr id="21" name="テキスト ボックス 20"/>
            <p:cNvSpPr txBox="1"/>
            <p:nvPr/>
          </p:nvSpPr>
          <p:spPr>
            <a:xfrm>
              <a:off x="5891979" y="4026718"/>
              <a:ext cx="2208413" cy="811628"/>
            </a:xfrm>
            <a:prstGeom prst="rect">
              <a:avLst/>
            </a:prstGeom>
            <a:noFill/>
          </p:spPr>
          <p:txBody>
            <a:bodyPr wrap="square" rtlCol="0">
              <a:spAutoFit/>
            </a:bodyPr>
            <a:lstStyle/>
            <a:p>
              <a:pPr algn="ctr"/>
              <a:r>
                <a:rPr kumimoji="1" lang="ja-JP" altLang="en-US" smtClean="0"/>
                <a:t>抽出対象となったメソッドの特徴</a:t>
              </a:r>
              <a:endParaRPr kumimoji="1" lang="ja-JP" altLang="en-US"/>
            </a:p>
          </p:txBody>
        </p:sp>
        <p:pic>
          <p:nvPicPr>
            <p:cNvPr id="22" name="図 2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01819" y="2924944"/>
              <a:ext cx="963386" cy="963386"/>
            </a:xfrm>
            <a:prstGeom prst="rect">
              <a:avLst/>
            </a:prstGeom>
          </p:spPr>
        </p:pic>
        <p:sp>
          <p:nvSpPr>
            <p:cNvPr id="23" name="テキスト ボックス 22"/>
            <p:cNvSpPr txBox="1"/>
            <p:nvPr/>
          </p:nvSpPr>
          <p:spPr>
            <a:xfrm>
              <a:off x="6756075" y="3718694"/>
              <a:ext cx="974336" cy="251020"/>
            </a:xfrm>
            <a:prstGeom prst="rect">
              <a:avLst/>
            </a:prstGeom>
            <a:solidFill>
              <a:schemeClr val="bg1"/>
            </a:solidFill>
            <a:ln w="15875">
              <a:solidFill>
                <a:schemeClr val="tx1"/>
              </a:solidFill>
            </a:ln>
          </p:spPr>
          <p:txBody>
            <a:bodyPr wrap="none" tIns="72000" rtlCol="0" anchor="ctr" anchorCtr="0">
              <a:noAutofit/>
            </a:bodyPr>
            <a:lstStyle/>
            <a:p>
              <a:pPr algn="ctr"/>
              <a:r>
                <a:rPr kumimoji="1" lang="en-US" altLang="ja-JP" sz="1400" smtClean="0">
                  <a:latin typeface="メイリオ" pitchFamily="50" charset="-128"/>
                  <a:ea typeface="メイリオ" pitchFamily="50" charset="-128"/>
                  <a:cs typeface="メイリオ" pitchFamily="50" charset="-128"/>
                </a:rPr>
                <a:t>Extracted</a:t>
              </a:r>
              <a:endParaRPr kumimoji="1" lang="ja-JP" altLang="en-US" sz="1400">
                <a:latin typeface="メイリオ" pitchFamily="50" charset="-128"/>
                <a:ea typeface="メイリオ" pitchFamily="50" charset="-128"/>
                <a:cs typeface="メイリオ" pitchFamily="50" charset="-128"/>
              </a:endParaRPr>
            </a:p>
          </p:txBody>
        </p:sp>
      </p:grpSp>
      <p:grpSp>
        <p:nvGrpSpPr>
          <p:cNvPr id="12" name="グループ化 11"/>
          <p:cNvGrpSpPr/>
          <p:nvPr/>
        </p:nvGrpSpPr>
        <p:grpSpPr>
          <a:xfrm>
            <a:off x="6365988" y="5277517"/>
            <a:ext cx="2010178" cy="1169044"/>
            <a:chOff x="5750947" y="4832644"/>
            <a:chExt cx="2208413" cy="1468024"/>
          </a:xfrm>
        </p:grpSpPr>
        <p:sp>
          <p:nvSpPr>
            <p:cNvPr id="18" name="テキスト ボックス 17"/>
            <p:cNvSpPr txBox="1"/>
            <p:nvPr/>
          </p:nvSpPr>
          <p:spPr>
            <a:xfrm>
              <a:off x="5750947" y="5836880"/>
              <a:ext cx="2208413" cy="463788"/>
            </a:xfrm>
            <a:prstGeom prst="rect">
              <a:avLst/>
            </a:prstGeom>
            <a:noFill/>
          </p:spPr>
          <p:txBody>
            <a:bodyPr wrap="square" rtlCol="0">
              <a:spAutoFit/>
            </a:bodyPr>
            <a:lstStyle/>
            <a:p>
              <a:pPr algn="ctr"/>
              <a:r>
                <a:rPr kumimoji="1" lang="ja-JP" altLang="en-US" smtClean="0"/>
                <a:t>全メソッドの特徴</a:t>
              </a:r>
              <a:endParaRPr kumimoji="1" lang="ja-JP" altLang="en-US"/>
            </a:p>
          </p:txBody>
        </p:sp>
        <p:pic>
          <p:nvPicPr>
            <p:cNvPr id="19" name="図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60787" y="4832644"/>
              <a:ext cx="963386" cy="963386"/>
            </a:xfrm>
            <a:prstGeom prst="rect">
              <a:avLst/>
            </a:prstGeom>
          </p:spPr>
        </p:pic>
        <p:sp>
          <p:nvSpPr>
            <p:cNvPr id="20" name="テキスト ボックス 19"/>
            <p:cNvSpPr txBox="1"/>
            <p:nvPr/>
          </p:nvSpPr>
          <p:spPr>
            <a:xfrm>
              <a:off x="6842480" y="5579221"/>
              <a:ext cx="531338" cy="246194"/>
            </a:xfrm>
            <a:prstGeom prst="rect">
              <a:avLst/>
            </a:prstGeom>
            <a:solidFill>
              <a:schemeClr val="bg1"/>
            </a:solidFill>
            <a:ln w="15875">
              <a:solidFill>
                <a:schemeClr val="tx1"/>
              </a:solidFill>
            </a:ln>
          </p:spPr>
          <p:txBody>
            <a:bodyPr wrap="none" tIns="72000" rtlCol="0" anchor="ctr" anchorCtr="0">
              <a:noAutofit/>
            </a:bodyPr>
            <a:lstStyle/>
            <a:p>
              <a:pPr algn="ctr"/>
              <a:r>
                <a:rPr kumimoji="1" lang="en-US" altLang="ja-JP" sz="1400" smtClean="0">
                  <a:latin typeface="メイリオ" pitchFamily="50" charset="-128"/>
                  <a:ea typeface="メイリオ" pitchFamily="50" charset="-128"/>
                  <a:cs typeface="メイリオ" pitchFamily="50" charset="-128"/>
                </a:rPr>
                <a:t>All</a:t>
              </a:r>
              <a:endParaRPr kumimoji="1" lang="ja-JP" altLang="en-US" sz="1400">
                <a:latin typeface="メイリオ" pitchFamily="50" charset="-128"/>
                <a:ea typeface="メイリオ" pitchFamily="50" charset="-128"/>
                <a:cs typeface="メイリオ" pitchFamily="50" charset="-128"/>
              </a:endParaRPr>
            </a:p>
          </p:txBody>
        </p:sp>
      </p:grpSp>
      <p:sp>
        <p:nvSpPr>
          <p:cNvPr id="13" name="曲折矢印 12"/>
          <p:cNvSpPr/>
          <p:nvPr/>
        </p:nvSpPr>
        <p:spPr>
          <a:xfrm rot="10800000" flipH="1">
            <a:off x="1072698" y="4055556"/>
            <a:ext cx="579092" cy="1939836"/>
          </a:xfrm>
          <a:prstGeom prst="ben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曲折矢印 13"/>
          <p:cNvSpPr/>
          <p:nvPr/>
        </p:nvSpPr>
        <p:spPr>
          <a:xfrm rot="10800000" flipH="1">
            <a:off x="1081587" y="4055556"/>
            <a:ext cx="579092" cy="525985"/>
          </a:xfrm>
          <a:prstGeom prst="ben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5" name="左矢印 14"/>
          <p:cNvSpPr/>
          <p:nvPr/>
        </p:nvSpPr>
        <p:spPr>
          <a:xfrm rot="10800000">
            <a:off x="3645472" y="4141847"/>
            <a:ext cx="638873" cy="344057"/>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6" name="左矢印 15"/>
          <p:cNvSpPr/>
          <p:nvPr/>
        </p:nvSpPr>
        <p:spPr>
          <a:xfrm rot="10800000">
            <a:off x="6002445" y="4119357"/>
            <a:ext cx="638873" cy="344057"/>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左矢印 16"/>
          <p:cNvSpPr/>
          <p:nvPr/>
        </p:nvSpPr>
        <p:spPr>
          <a:xfrm rot="10800000">
            <a:off x="4145998" y="5661105"/>
            <a:ext cx="2219990" cy="344057"/>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0198220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2193184" y="2278457"/>
            <a:ext cx="6504519" cy="849308"/>
          </a:xfrm>
          <a:prstGeom prst="rect">
            <a:avLst/>
          </a:prstGeom>
          <a:solidFill>
            <a:srgbClr val="FFFFCC"/>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正方形/長方形 23"/>
          <p:cNvSpPr/>
          <p:nvPr/>
        </p:nvSpPr>
        <p:spPr>
          <a:xfrm>
            <a:off x="76869" y="4459067"/>
            <a:ext cx="8590199" cy="1273922"/>
          </a:xfrm>
          <a:prstGeom prst="rect">
            <a:avLst/>
          </a:prstGeom>
          <a:solidFill>
            <a:srgbClr val="FFFFCC"/>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2" name="正方形/長方形 11"/>
          <p:cNvSpPr/>
          <p:nvPr/>
        </p:nvSpPr>
        <p:spPr>
          <a:xfrm>
            <a:off x="107504" y="3127764"/>
            <a:ext cx="8590199" cy="1331303"/>
          </a:xfrm>
          <a:prstGeom prst="rect">
            <a:avLst/>
          </a:prstGeom>
          <a:solidFill>
            <a:srgbClr val="FFFFCC"/>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 name="タイトル 1"/>
          <p:cNvSpPr>
            <a:spLocks noGrp="1"/>
          </p:cNvSpPr>
          <p:nvPr>
            <p:ph type="title"/>
          </p:nvPr>
        </p:nvSpPr>
        <p:spPr/>
        <p:txBody>
          <a:bodyPr/>
          <a:lstStyle/>
          <a:p>
            <a:r>
              <a:rPr lang="ja-JP" altLang="en-US" dirty="0" smtClean="0"/>
              <a:t>メソッド抽出事例の検出</a:t>
            </a:r>
            <a:endParaRPr kumimoji="1" lang="ja-JP" altLang="en-US" dirty="0"/>
          </a:p>
        </p:txBody>
      </p:sp>
      <p:sp>
        <p:nvSpPr>
          <p:cNvPr id="3" name="コンテンツ プレースホルダー 2"/>
          <p:cNvSpPr>
            <a:spLocks noGrp="1"/>
          </p:cNvSpPr>
          <p:nvPr>
            <p:ph idx="1"/>
          </p:nvPr>
        </p:nvSpPr>
        <p:spPr>
          <a:xfrm>
            <a:off x="457200" y="1600201"/>
            <a:ext cx="8229600" cy="676672"/>
          </a:xfrm>
        </p:spPr>
        <p:txBody>
          <a:bodyPr/>
          <a:lstStyle/>
          <a:p>
            <a:r>
              <a:rPr lang="ja-JP" altLang="en-US" dirty="0" smtClean="0"/>
              <a:t>本研究では藤原らのツールを使用</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テキスト ボックス 4"/>
          <p:cNvSpPr txBox="1"/>
          <p:nvPr/>
        </p:nvSpPr>
        <p:spPr>
          <a:xfrm>
            <a:off x="107504" y="5788714"/>
            <a:ext cx="8280920" cy="830997"/>
          </a:xfrm>
          <a:prstGeom prst="rect">
            <a:avLst/>
          </a:prstGeom>
          <a:solidFill>
            <a:srgbClr val="FFFF66"/>
          </a:solidFill>
        </p:spPr>
        <p:txBody>
          <a:bodyPr wrap="squar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sz="1600" dirty="0" smtClean="0"/>
              <a:t>[3] </a:t>
            </a:r>
            <a:r>
              <a:rPr lang="ja-JP" altLang="en-US" sz="1600" dirty="0"/>
              <a:t>藤原ら</a:t>
            </a:r>
            <a:r>
              <a:rPr lang="en-US" altLang="ja-JP" sz="1600" dirty="0"/>
              <a:t>, “</a:t>
            </a:r>
            <a:r>
              <a:rPr lang="ja-JP" altLang="en-US" sz="1600" dirty="0"/>
              <a:t>構文情報を付加したリポジトリによるメソッド抽出リファクタリングの検出</a:t>
            </a:r>
            <a:r>
              <a:rPr lang="en-US" altLang="ja-JP" sz="1600" dirty="0"/>
              <a:t>”, 2013</a:t>
            </a:r>
            <a:r>
              <a:rPr lang="en-US" altLang="ja-JP" sz="1600" dirty="0" smtClean="0"/>
              <a:t>.</a:t>
            </a:r>
          </a:p>
          <a:p>
            <a:r>
              <a:rPr lang="en-US" altLang="ja-JP" sz="1600" dirty="0" smtClean="0"/>
              <a:t>[</a:t>
            </a:r>
            <a:r>
              <a:rPr lang="en-US" altLang="ja-JP" sz="1600" dirty="0"/>
              <a:t>4</a:t>
            </a:r>
            <a:r>
              <a:rPr lang="en-US" altLang="ja-JP" sz="1600" dirty="0" smtClean="0"/>
              <a:t>] K. </a:t>
            </a:r>
            <a:r>
              <a:rPr lang="en-US" altLang="ja-JP" sz="1600" dirty="0" err="1" smtClean="0"/>
              <a:t>prete</a:t>
            </a:r>
            <a:r>
              <a:rPr lang="en-US" altLang="ja-JP" sz="1600" dirty="0" smtClean="0"/>
              <a:t> et al., “</a:t>
            </a:r>
            <a:r>
              <a:rPr lang="en-US" altLang="ja-JP" sz="1600" dirty="0"/>
              <a:t>Template-based Reconstruction </a:t>
            </a:r>
            <a:r>
              <a:rPr lang="en-US" altLang="ja-JP" sz="1600" dirty="0" smtClean="0"/>
              <a:t>of Complex </a:t>
            </a:r>
            <a:r>
              <a:rPr lang="en-US" altLang="ja-JP" sz="1600" dirty="0" err="1"/>
              <a:t>Refactorings</a:t>
            </a:r>
            <a:r>
              <a:rPr lang="en-US" altLang="ja-JP" sz="1600" dirty="0" smtClean="0"/>
              <a:t>”, 2010.</a:t>
            </a:r>
          </a:p>
          <a:p>
            <a:r>
              <a:rPr kumimoji="1" lang="en-US" altLang="ja-JP" sz="1600" dirty="0" smtClean="0"/>
              <a:t>[5] Z. Xing et al., “</a:t>
            </a:r>
            <a:r>
              <a:rPr lang="en-US" altLang="ja-JP" sz="1600" dirty="0"/>
              <a:t>Refactoring Detection based on </a:t>
            </a:r>
            <a:r>
              <a:rPr lang="en-US" altLang="ja-JP" sz="1600" dirty="0" err="1"/>
              <a:t>UMLDiff</a:t>
            </a:r>
            <a:r>
              <a:rPr lang="en-US" altLang="ja-JP" sz="1600" dirty="0"/>
              <a:t> Change-Facts Queries</a:t>
            </a:r>
            <a:r>
              <a:rPr kumimoji="1" lang="en-US" altLang="ja-JP" sz="1600" dirty="0" smtClean="0"/>
              <a:t>”, 2006.</a:t>
            </a:r>
          </a:p>
        </p:txBody>
      </p:sp>
      <p:sp>
        <p:nvSpPr>
          <p:cNvPr id="6" name="テキスト ボックス 5"/>
          <p:cNvSpPr txBox="1"/>
          <p:nvPr/>
        </p:nvSpPr>
        <p:spPr>
          <a:xfrm>
            <a:off x="210004" y="4686235"/>
            <a:ext cx="1973348" cy="830997"/>
          </a:xfrm>
          <a:prstGeom prst="rect">
            <a:avLst/>
          </a:prstGeom>
          <a:noFill/>
        </p:spPr>
        <p:txBody>
          <a:bodyPr wrap="square" rtlCol="0">
            <a:spAutoFit/>
          </a:bodyPr>
          <a:lstStyle/>
          <a:p>
            <a:r>
              <a:rPr kumimoji="1" lang="en-US" altLang="ja-JP" sz="2400" dirty="0" smtClean="0"/>
              <a:t>Ref-Finder[4]</a:t>
            </a:r>
          </a:p>
          <a:p>
            <a:r>
              <a:rPr lang="en-US" altLang="ja-JP" sz="2400" dirty="0" err="1" smtClean="0"/>
              <a:t>UMLDiff</a:t>
            </a:r>
            <a:r>
              <a:rPr lang="en-US" altLang="ja-JP" sz="2400" dirty="0" smtClean="0"/>
              <a:t>[5]</a:t>
            </a:r>
            <a:endParaRPr kumimoji="1" lang="ja-JP" altLang="en-US" sz="2400" dirty="0"/>
          </a:p>
        </p:txBody>
      </p:sp>
      <p:sp>
        <p:nvSpPr>
          <p:cNvPr id="7" name="テキスト ボックス 6"/>
          <p:cNvSpPr txBox="1"/>
          <p:nvPr/>
        </p:nvSpPr>
        <p:spPr>
          <a:xfrm>
            <a:off x="133354" y="3312430"/>
            <a:ext cx="1955239" cy="830997"/>
          </a:xfrm>
          <a:prstGeom prst="rect">
            <a:avLst/>
          </a:prstGeom>
          <a:noFill/>
        </p:spPr>
        <p:txBody>
          <a:bodyPr wrap="square" rtlCol="0">
            <a:spAutoFit/>
          </a:bodyPr>
          <a:lstStyle/>
          <a:p>
            <a:r>
              <a:rPr lang="ja-JP" altLang="en-US" sz="2400" u="sng" dirty="0"/>
              <a:t>藤原ら</a:t>
            </a:r>
            <a:r>
              <a:rPr lang="ja-JP" altLang="en-US" sz="2400" u="sng" dirty="0" smtClean="0"/>
              <a:t>の</a:t>
            </a:r>
            <a:endParaRPr lang="en-US" altLang="ja-JP" sz="2400" u="sng" dirty="0" smtClean="0"/>
          </a:p>
          <a:p>
            <a:r>
              <a:rPr lang="ja-JP" altLang="en-US" sz="2400" u="sng" dirty="0" smtClean="0"/>
              <a:t>ツール</a:t>
            </a:r>
            <a:r>
              <a:rPr lang="en-US" altLang="ja-JP" sz="2400" u="sng" dirty="0" smtClean="0"/>
              <a:t>[3]</a:t>
            </a:r>
            <a:endParaRPr kumimoji="1" lang="ja-JP" altLang="en-US" sz="2400" u="sng" dirty="0"/>
          </a:p>
        </p:txBody>
      </p:sp>
      <p:sp>
        <p:nvSpPr>
          <p:cNvPr id="8" name="テキスト ボックス 7"/>
          <p:cNvSpPr txBox="1"/>
          <p:nvPr/>
        </p:nvSpPr>
        <p:spPr>
          <a:xfrm>
            <a:off x="2845308" y="2420888"/>
            <a:ext cx="2088232" cy="523220"/>
          </a:xfrm>
          <a:prstGeom prst="rect">
            <a:avLst/>
          </a:prstGeom>
          <a:noFill/>
        </p:spPr>
        <p:txBody>
          <a:bodyPr wrap="square" rtlCol="0">
            <a:spAutoFit/>
          </a:bodyPr>
          <a:lstStyle/>
          <a:p>
            <a:pPr algn="ctr"/>
            <a:r>
              <a:rPr kumimoji="1" lang="ja-JP" altLang="en-US" sz="2800" dirty="0" smtClean="0"/>
              <a:t>メリット</a:t>
            </a:r>
            <a:endParaRPr kumimoji="1" lang="ja-JP" altLang="en-US" sz="2800" dirty="0"/>
          </a:p>
        </p:txBody>
      </p:sp>
      <p:sp>
        <p:nvSpPr>
          <p:cNvPr id="9" name="テキスト ボックス 8"/>
          <p:cNvSpPr txBox="1"/>
          <p:nvPr/>
        </p:nvSpPr>
        <p:spPr>
          <a:xfrm>
            <a:off x="6030404" y="2420888"/>
            <a:ext cx="2088232" cy="523220"/>
          </a:xfrm>
          <a:prstGeom prst="rect">
            <a:avLst/>
          </a:prstGeom>
          <a:noFill/>
        </p:spPr>
        <p:txBody>
          <a:bodyPr wrap="square" rtlCol="0">
            <a:spAutoFit/>
          </a:bodyPr>
          <a:lstStyle/>
          <a:p>
            <a:pPr algn="ctr"/>
            <a:r>
              <a:rPr kumimoji="1" lang="ja-JP" altLang="en-US" sz="2800" dirty="0" smtClean="0"/>
              <a:t>デメリット</a:t>
            </a:r>
            <a:endParaRPr kumimoji="1" lang="ja-JP" altLang="en-US" sz="2800" dirty="0"/>
          </a:p>
        </p:txBody>
      </p:sp>
      <p:sp>
        <p:nvSpPr>
          <p:cNvPr id="10" name="テキスト ボックス 9"/>
          <p:cNvSpPr txBox="1"/>
          <p:nvPr/>
        </p:nvSpPr>
        <p:spPr>
          <a:xfrm>
            <a:off x="2211171" y="4693164"/>
            <a:ext cx="3054146" cy="830997"/>
          </a:xfrm>
          <a:prstGeom prst="rect">
            <a:avLst/>
          </a:prstGeom>
          <a:noFill/>
        </p:spPr>
        <p:txBody>
          <a:bodyPr wrap="square" rtlCol="0">
            <a:spAutoFit/>
          </a:bodyPr>
          <a:lstStyle/>
          <a:p>
            <a:r>
              <a:rPr kumimoji="1" lang="ja-JP" altLang="en-US" sz="2400" dirty="0" smtClean="0"/>
              <a:t>・複数の種類のリファ</a:t>
            </a:r>
            <a:endParaRPr kumimoji="1" lang="en-US" altLang="ja-JP" sz="2400" dirty="0" smtClean="0"/>
          </a:p>
          <a:p>
            <a:r>
              <a:rPr lang="en-US" altLang="ja-JP" sz="2400" dirty="0"/>
              <a:t> </a:t>
            </a:r>
            <a:r>
              <a:rPr kumimoji="1" lang="ja-JP" altLang="en-US" sz="2400" dirty="0" smtClean="0"/>
              <a:t>クタリングを検出可能</a:t>
            </a:r>
            <a:endParaRPr kumimoji="1" lang="ja-JP" altLang="en-US" sz="2400" dirty="0"/>
          </a:p>
        </p:txBody>
      </p:sp>
      <p:sp>
        <p:nvSpPr>
          <p:cNvPr id="11" name="テキスト ボックス 10"/>
          <p:cNvSpPr txBox="1"/>
          <p:nvPr/>
        </p:nvSpPr>
        <p:spPr>
          <a:xfrm>
            <a:off x="5490463" y="3312430"/>
            <a:ext cx="2996704" cy="830997"/>
          </a:xfrm>
          <a:prstGeom prst="rect">
            <a:avLst/>
          </a:prstGeom>
          <a:noFill/>
        </p:spPr>
        <p:txBody>
          <a:bodyPr wrap="square" rtlCol="0">
            <a:spAutoFit/>
          </a:bodyPr>
          <a:lstStyle/>
          <a:p>
            <a:r>
              <a:rPr kumimoji="1" lang="ja-JP" altLang="en-US" sz="2400" dirty="0" smtClean="0"/>
              <a:t>・対象はメソッド抽出</a:t>
            </a:r>
            <a:endParaRPr kumimoji="1" lang="en-US" altLang="ja-JP" sz="2400" dirty="0" smtClean="0"/>
          </a:p>
          <a:p>
            <a:r>
              <a:rPr lang="en-US" altLang="ja-JP" sz="2400" dirty="0"/>
              <a:t> </a:t>
            </a:r>
            <a:r>
              <a:rPr kumimoji="1" lang="ja-JP" altLang="en-US" sz="2400" dirty="0" smtClean="0"/>
              <a:t>リファクタリングのみ</a:t>
            </a:r>
            <a:endParaRPr kumimoji="1" lang="ja-JP" altLang="en-US" sz="2400" dirty="0"/>
          </a:p>
        </p:txBody>
      </p:sp>
      <p:sp>
        <p:nvSpPr>
          <p:cNvPr id="13" name="テキスト ボックス 12"/>
          <p:cNvSpPr txBox="1"/>
          <p:nvPr/>
        </p:nvSpPr>
        <p:spPr>
          <a:xfrm>
            <a:off x="2211171" y="3127764"/>
            <a:ext cx="3185096" cy="1200329"/>
          </a:xfrm>
          <a:prstGeom prst="rect">
            <a:avLst/>
          </a:prstGeom>
          <a:noFill/>
        </p:spPr>
        <p:txBody>
          <a:bodyPr wrap="square" rtlCol="0">
            <a:spAutoFit/>
          </a:bodyPr>
          <a:lstStyle/>
          <a:p>
            <a:r>
              <a:rPr lang="ja-JP" altLang="en-US" sz="2400" dirty="0"/>
              <a:t>・</a:t>
            </a:r>
            <a:r>
              <a:rPr kumimoji="1" lang="ja-JP" altLang="en-US" sz="2400" dirty="0" smtClean="0"/>
              <a:t>複数リビジョンから</a:t>
            </a:r>
            <a:endParaRPr kumimoji="1" lang="en-US" altLang="ja-JP" sz="2400" dirty="0" smtClean="0"/>
          </a:p>
          <a:p>
            <a:r>
              <a:rPr kumimoji="1" lang="ja-JP" altLang="en-US" sz="2400" dirty="0" smtClean="0"/>
              <a:t> 一度に検出が可能</a:t>
            </a:r>
            <a:endParaRPr kumimoji="1" lang="en-US" altLang="ja-JP" sz="2400" dirty="0" smtClean="0"/>
          </a:p>
          <a:p>
            <a:r>
              <a:rPr lang="ja-JP" altLang="en-US" sz="2400" dirty="0" smtClean="0"/>
              <a:t>・高速</a:t>
            </a:r>
            <a:r>
              <a:rPr lang="ja-JP" altLang="en-US" sz="2400" dirty="0"/>
              <a:t>・</a:t>
            </a:r>
            <a:r>
              <a:rPr lang="ja-JP" altLang="en-US" sz="2400" dirty="0" smtClean="0"/>
              <a:t>高精度</a:t>
            </a:r>
            <a:endParaRPr lang="ja-JP" altLang="en-US" sz="2400" dirty="0"/>
          </a:p>
        </p:txBody>
      </p:sp>
      <p:sp>
        <p:nvSpPr>
          <p:cNvPr id="14" name="テキスト ボックス 13"/>
          <p:cNvSpPr txBox="1"/>
          <p:nvPr/>
        </p:nvSpPr>
        <p:spPr>
          <a:xfrm>
            <a:off x="5481972" y="4686235"/>
            <a:ext cx="3185096" cy="830997"/>
          </a:xfrm>
          <a:prstGeom prst="rect">
            <a:avLst/>
          </a:prstGeom>
          <a:noFill/>
        </p:spPr>
        <p:txBody>
          <a:bodyPr wrap="square" rtlCol="0">
            <a:spAutoFit/>
          </a:bodyPr>
          <a:lstStyle/>
          <a:p>
            <a:r>
              <a:rPr lang="ja-JP" altLang="en-US" sz="2400" dirty="0" smtClean="0"/>
              <a:t>・一度に検出ができる</a:t>
            </a:r>
            <a:endParaRPr lang="en-US" altLang="ja-JP" sz="2400" dirty="0" smtClean="0"/>
          </a:p>
          <a:p>
            <a:r>
              <a:rPr lang="en-US" altLang="ja-JP" sz="2400" dirty="0"/>
              <a:t> </a:t>
            </a:r>
            <a:r>
              <a:rPr lang="ja-JP" altLang="en-US" sz="2400" dirty="0" err="1" smtClean="0"/>
              <a:t>のは</a:t>
            </a:r>
            <a:r>
              <a:rPr lang="en-US" altLang="ja-JP" sz="2400" dirty="0"/>
              <a:t>2</a:t>
            </a:r>
            <a:r>
              <a:rPr lang="ja-JP" altLang="en-US" sz="2400" dirty="0" smtClean="0"/>
              <a:t>リビジョン間のみ</a:t>
            </a:r>
            <a:endParaRPr lang="ja-JP" altLang="en-US" sz="2400" dirty="0"/>
          </a:p>
        </p:txBody>
      </p:sp>
      <p:cxnSp>
        <p:nvCxnSpPr>
          <p:cNvPr id="16" name="直線コネクタ 15"/>
          <p:cNvCxnSpPr/>
          <p:nvPr/>
        </p:nvCxnSpPr>
        <p:spPr>
          <a:xfrm flipH="1">
            <a:off x="2184130" y="2273039"/>
            <a:ext cx="9054" cy="3336134"/>
          </a:xfrm>
          <a:prstGeom prst="line">
            <a:avLst/>
          </a:prstGeom>
          <a:ln w="317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107504" y="3119481"/>
            <a:ext cx="8590199" cy="0"/>
          </a:xfrm>
          <a:prstGeom prst="line">
            <a:avLst/>
          </a:prstGeom>
          <a:ln w="317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107504" y="4459067"/>
            <a:ext cx="8590199" cy="0"/>
          </a:xfrm>
          <a:prstGeom prst="line">
            <a:avLst/>
          </a:prstGeom>
          <a:ln w="317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H="1">
            <a:off x="5414163" y="2273039"/>
            <a:ext cx="2334" cy="3336134"/>
          </a:xfrm>
          <a:prstGeom prst="line">
            <a:avLst/>
          </a:prstGeom>
          <a:ln w="317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8697703" y="2273039"/>
            <a:ext cx="0" cy="3336134"/>
          </a:xfrm>
          <a:prstGeom prst="line">
            <a:avLst/>
          </a:prstGeom>
          <a:ln w="317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6395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藤原らの</a:t>
            </a:r>
            <a:r>
              <a:rPr lang="ja-JP" altLang="en-US" dirty="0" smtClean="0"/>
              <a:t>ツールの検出手順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19" name="正方形/長方形 18"/>
          <p:cNvSpPr/>
          <p:nvPr/>
        </p:nvSpPr>
        <p:spPr>
          <a:xfrm>
            <a:off x="1510696" y="1732166"/>
            <a:ext cx="4875499" cy="1656184"/>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dirty="0">
                <a:solidFill>
                  <a:schemeClr val="tx1"/>
                </a:solidFill>
              </a:rPr>
              <a:t>void </a:t>
            </a:r>
            <a:r>
              <a:rPr lang="en-US" altLang="ja-JP" sz="1600" dirty="0" err="1">
                <a:solidFill>
                  <a:schemeClr val="tx1"/>
                </a:solidFill>
              </a:rPr>
              <a:t>printOwing</a:t>
            </a:r>
            <a:r>
              <a:rPr lang="en-US" altLang="ja-JP" sz="1600" dirty="0" smtClean="0">
                <a:solidFill>
                  <a:schemeClr val="tx1"/>
                </a:solidFill>
              </a:rPr>
              <a:t>(){</a:t>
            </a:r>
          </a:p>
          <a:p>
            <a:r>
              <a:rPr lang="en-US" altLang="ja-JP" sz="1600" dirty="0" smtClean="0">
                <a:solidFill>
                  <a:schemeClr val="tx1"/>
                </a:solidFill>
              </a:rPr>
              <a:t> </a:t>
            </a:r>
            <a:r>
              <a:rPr lang="en-US" altLang="ja-JP" sz="1600" dirty="0" err="1">
                <a:solidFill>
                  <a:schemeClr val="tx1"/>
                </a:solidFill>
              </a:rPr>
              <a:t>printBanner</a:t>
            </a:r>
            <a:r>
              <a:rPr lang="en-US" altLang="ja-JP" sz="1600" dirty="0" smtClean="0">
                <a:solidFill>
                  <a:schemeClr val="tx1"/>
                </a:solidFill>
              </a:rPr>
              <a:t>();</a:t>
            </a:r>
          </a:p>
          <a:p>
            <a:endParaRPr lang="en-US" altLang="ja-JP" sz="1600" dirty="0" smtClean="0">
              <a:solidFill>
                <a:schemeClr val="tx1"/>
              </a:solidFill>
            </a:endParaRPr>
          </a:p>
          <a:p>
            <a:r>
              <a:rPr lang="en-US" altLang="ja-JP" sz="1600" dirty="0" smtClean="0">
                <a:solidFill>
                  <a:schemeClr val="tx1"/>
                </a:solidFill>
              </a:rPr>
              <a:t> </a:t>
            </a:r>
            <a:r>
              <a:rPr lang="en-US" altLang="ja-JP" sz="1600" dirty="0" err="1" smtClean="0">
                <a:solidFill>
                  <a:srgbClr val="FF0000"/>
                </a:solidFill>
              </a:rPr>
              <a:t>System.out.println</a:t>
            </a:r>
            <a:r>
              <a:rPr lang="en-US" altLang="ja-JP" sz="1600" dirty="0" smtClean="0">
                <a:solidFill>
                  <a:srgbClr val="FF0000"/>
                </a:solidFill>
              </a:rPr>
              <a:t>("</a:t>
            </a:r>
            <a:r>
              <a:rPr lang="en-US" altLang="ja-JP" sz="1600" dirty="0">
                <a:solidFill>
                  <a:srgbClr val="FF0000"/>
                </a:solidFill>
              </a:rPr>
              <a:t>name</a:t>
            </a:r>
            <a:r>
              <a:rPr lang="en-US" altLang="ja-JP" sz="1600" dirty="0" smtClean="0">
                <a:solidFill>
                  <a:srgbClr val="FF0000"/>
                </a:solidFill>
              </a:rPr>
              <a:t>: " </a:t>
            </a:r>
            <a:r>
              <a:rPr lang="en-US" altLang="ja-JP" sz="1600" dirty="0">
                <a:solidFill>
                  <a:srgbClr val="FF0000"/>
                </a:solidFill>
              </a:rPr>
              <a:t>+ _</a:t>
            </a:r>
            <a:r>
              <a:rPr lang="en-US" altLang="ja-JP" sz="1600" dirty="0" smtClean="0">
                <a:solidFill>
                  <a:srgbClr val="FF0000"/>
                </a:solidFill>
              </a:rPr>
              <a:t>name);</a:t>
            </a:r>
          </a:p>
          <a:p>
            <a:r>
              <a:rPr lang="en-US" altLang="ja-JP" sz="1600" dirty="0">
                <a:solidFill>
                  <a:srgbClr val="FF0000"/>
                </a:solidFill>
              </a:rPr>
              <a:t> </a:t>
            </a:r>
            <a:r>
              <a:rPr lang="en-US" altLang="ja-JP" sz="1600" dirty="0" err="1" smtClean="0">
                <a:solidFill>
                  <a:srgbClr val="FF0000"/>
                </a:solidFill>
              </a:rPr>
              <a:t>System.out.println</a:t>
            </a:r>
            <a:r>
              <a:rPr lang="en-US" altLang="ja-JP" sz="1600" dirty="0" smtClean="0">
                <a:solidFill>
                  <a:srgbClr val="FF0000"/>
                </a:solidFill>
              </a:rPr>
              <a:t>("amount: " </a:t>
            </a:r>
            <a:r>
              <a:rPr lang="en-US" altLang="ja-JP" sz="1600" dirty="0">
                <a:solidFill>
                  <a:srgbClr val="FF0000"/>
                </a:solidFill>
              </a:rPr>
              <a:t>+ </a:t>
            </a:r>
            <a:r>
              <a:rPr lang="en-US" altLang="ja-JP" sz="1600" dirty="0" err="1" smtClean="0">
                <a:solidFill>
                  <a:srgbClr val="FF0000"/>
                </a:solidFill>
              </a:rPr>
              <a:t>getOutstanding</a:t>
            </a:r>
            <a:r>
              <a:rPr lang="en-US" altLang="ja-JP" sz="1600" dirty="0" smtClean="0">
                <a:solidFill>
                  <a:srgbClr val="FF0000"/>
                </a:solidFill>
              </a:rPr>
              <a:t>());</a:t>
            </a:r>
          </a:p>
          <a:p>
            <a:r>
              <a:rPr lang="en-US" altLang="ja-JP" sz="1600" dirty="0" smtClean="0">
                <a:solidFill>
                  <a:schemeClr val="tx1"/>
                </a:solidFill>
              </a:rPr>
              <a:t>} </a:t>
            </a:r>
            <a:endParaRPr lang="en-US" altLang="ja-JP" sz="1600" dirty="0">
              <a:solidFill>
                <a:schemeClr val="tx1"/>
              </a:solidFill>
            </a:endParaRPr>
          </a:p>
        </p:txBody>
      </p:sp>
      <p:sp>
        <p:nvSpPr>
          <p:cNvPr id="20" name="正方形/長方形 19"/>
          <p:cNvSpPr/>
          <p:nvPr/>
        </p:nvSpPr>
        <p:spPr>
          <a:xfrm>
            <a:off x="1475657" y="4006533"/>
            <a:ext cx="3168352" cy="1336794"/>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dirty="0">
                <a:solidFill>
                  <a:schemeClr val="tx1"/>
                </a:solidFill>
              </a:rPr>
              <a:t>void </a:t>
            </a:r>
            <a:r>
              <a:rPr lang="en-US" altLang="ja-JP" sz="1600" dirty="0" err="1">
                <a:solidFill>
                  <a:schemeClr val="tx1"/>
                </a:solidFill>
              </a:rPr>
              <a:t>printOwing</a:t>
            </a:r>
            <a:r>
              <a:rPr lang="en-US" altLang="ja-JP" sz="1600" dirty="0" smtClean="0">
                <a:solidFill>
                  <a:schemeClr val="tx1"/>
                </a:solidFill>
              </a:rPr>
              <a:t>(){</a:t>
            </a:r>
          </a:p>
          <a:p>
            <a:r>
              <a:rPr lang="en-US" altLang="ja-JP" sz="1600" dirty="0" smtClean="0">
                <a:solidFill>
                  <a:schemeClr val="tx1"/>
                </a:solidFill>
              </a:rPr>
              <a:t> </a:t>
            </a:r>
            <a:r>
              <a:rPr lang="en-US" altLang="ja-JP" sz="1600" dirty="0" err="1">
                <a:solidFill>
                  <a:schemeClr val="tx1"/>
                </a:solidFill>
              </a:rPr>
              <a:t>printBanner</a:t>
            </a:r>
            <a:r>
              <a:rPr lang="en-US" altLang="ja-JP" sz="1600" dirty="0" smtClean="0">
                <a:solidFill>
                  <a:schemeClr val="tx1"/>
                </a:solidFill>
              </a:rPr>
              <a:t>();</a:t>
            </a:r>
          </a:p>
          <a:p>
            <a:endParaRPr lang="en-US" altLang="ja-JP" sz="1600" dirty="0">
              <a:solidFill>
                <a:schemeClr val="tx1"/>
              </a:solidFill>
            </a:endParaRPr>
          </a:p>
          <a:p>
            <a:r>
              <a:rPr lang="en-US" altLang="ja-JP" sz="1600" dirty="0" smtClean="0">
                <a:solidFill>
                  <a:schemeClr val="tx1"/>
                </a:solidFill>
              </a:rPr>
              <a:t> </a:t>
            </a:r>
            <a:r>
              <a:rPr lang="en-US" altLang="ja-JP" sz="1600" dirty="0" err="1" smtClean="0">
                <a:solidFill>
                  <a:schemeClr val="tx1"/>
                </a:solidFill>
              </a:rPr>
              <a:t>printDetails</a:t>
            </a:r>
            <a:r>
              <a:rPr lang="en-US" altLang="ja-JP" sz="1600" dirty="0" smtClean="0">
                <a:solidFill>
                  <a:schemeClr val="tx1"/>
                </a:solidFill>
              </a:rPr>
              <a:t>(</a:t>
            </a:r>
            <a:r>
              <a:rPr lang="en-US" altLang="ja-JP" sz="1600" dirty="0" err="1" smtClean="0">
                <a:solidFill>
                  <a:schemeClr val="tx1"/>
                </a:solidFill>
              </a:rPr>
              <a:t>getOutstanding</a:t>
            </a:r>
            <a:r>
              <a:rPr lang="en-US" altLang="ja-JP" sz="1600" dirty="0" smtClean="0">
                <a:solidFill>
                  <a:schemeClr val="tx1"/>
                </a:solidFill>
              </a:rPr>
              <a:t>());</a:t>
            </a:r>
          </a:p>
          <a:p>
            <a:r>
              <a:rPr lang="en-US" altLang="ja-JP" sz="1600" dirty="0" smtClean="0">
                <a:solidFill>
                  <a:schemeClr val="tx1"/>
                </a:solidFill>
              </a:rPr>
              <a:t>} </a:t>
            </a:r>
            <a:endParaRPr lang="en-US" altLang="ja-JP" sz="1600" dirty="0">
              <a:solidFill>
                <a:schemeClr val="tx1"/>
              </a:solidFill>
            </a:endParaRPr>
          </a:p>
        </p:txBody>
      </p:sp>
      <p:sp>
        <p:nvSpPr>
          <p:cNvPr id="21" name="正方形/長方形 20"/>
          <p:cNvSpPr/>
          <p:nvPr/>
        </p:nvSpPr>
        <p:spPr>
          <a:xfrm>
            <a:off x="1475656" y="5406043"/>
            <a:ext cx="4425373" cy="1119302"/>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00" dirty="0">
                <a:solidFill>
                  <a:schemeClr val="tx1"/>
                </a:solidFill>
              </a:rPr>
              <a:t>void </a:t>
            </a:r>
            <a:r>
              <a:rPr lang="en-US" altLang="ja-JP" sz="1600" dirty="0" err="1" smtClean="0">
                <a:solidFill>
                  <a:schemeClr val="tx1"/>
                </a:solidFill>
              </a:rPr>
              <a:t>printDetails</a:t>
            </a:r>
            <a:r>
              <a:rPr lang="en-US" altLang="ja-JP" sz="1600" dirty="0" smtClean="0">
                <a:solidFill>
                  <a:schemeClr val="tx1"/>
                </a:solidFill>
              </a:rPr>
              <a:t>(</a:t>
            </a:r>
            <a:r>
              <a:rPr lang="en-US" altLang="ja-JP" sz="1600" dirty="0">
                <a:solidFill>
                  <a:schemeClr val="tx1"/>
                </a:solidFill>
              </a:rPr>
              <a:t>double outstanding</a:t>
            </a:r>
            <a:r>
              <a:rPr lang="en-US" altLang="ja-JP" sz="1600" dirty="0" smtClean="0">
                <a:solidFill>
                  <a:schemeClr val="tx1"/>
                </a:solidFill>
              </a:rPr>
              <a:t>){</a:t>
            </a:r>
          </a:p>
          <a:p>
            <a:r>
              <a:rPr lang="en-US" altLang="ja-JP" sz="1600" dirty="0" smtClean="0">
                <a:solidFill>
                  <a:schemeClr val="tx1"/>
                </a:solidFill>
              </a:rPr>
              <a:t> </a:t>
            </a:r>
            <a:r>
              <a:rPr lang="en-US" altLang="ja-JP" sz="1600" dirty="0" err="1">
                <a:solidFill>
                  <a:schemeClr val="tx1"/>
                </a:solidFill>
              </a:rPr>
              <a:t>System.out.println</a:t>
            </a:r>
            <a:r>
              <a:rPr lang="en-US" altLang="ja-JP" sz="1600" dirty="0">
                <a:solidFill>
                  <a:schemeClr val="tx1"/>
                </a:solidFill>
              </a:rPr>
              <a:t>("name: " + _name);</a:t>
            </a:r>
          </a:p>
          <a:p>
            <a:r>
              <a:rPr lang="en-US" altLang="ja-JP" sz="1600" dirty="0">
                <a:solidFill>
                  <a:schemeClr val="tx1"/>
                </a:solidFill>
              </a:rPr>
              <a:t> </a:t>
            </a:r>
            <a:r>
              <a:rPr lang="en-US" altLang="ja-JP" sz="1600" dirty="0" err="1">
                <a:solidFill>
                  <a:schemeClr val="tx1"/>
                </a:solidFill>
              </a:rPr>
              <a:t>System.out.println</a:t>
            </a:r>
            <a:r>
              <a:rPr lang="en-US" altLang="ja-JP" sz="1600" dirty="0">
                <a:solidFill>
                  <a:schemeClr val="tx1"/>
                </a:solidFill>
              </a:rPr>
              <a:t>("amount: " + </a:t>
            </a:r>
            <a:r>
              <a:rPr lang="en-US" altLang="ja-JP" sz="1600" dirty="0" smtClean="0">
                <a:solidFill>
                  <a:schemeClr val="tx1"/>
                </a:solidFill>
              </a:rPr>
              <a:t>outstanding);</a:t>
            </a:r>
          </a:p>
          <a:p>
            <a:r>
              <a:rPr lang="en-US" altLang="ja-JP" sz="1600" dirty="0" smtClean="0">
                <a:solidFill>
                  <a:schemeClr val="tx1"/>
                </a:solidFill>
              </a:rPr>
              <a:t>} </a:t>
            </a:r>
            <a:endParaRPr lang="en-US" altLang="ja-JP" sz="1600" dirty="0">
              <a:solidFill>
                <a:schemeClr val="tx1"/>
              </a:solidFill>
            </a:endParaRPr>
          </a:p>
        </p:txBody>
      </p:sp>
      <p:cxnSp>
        <p:nvCxnSpPr>
          <p:cNvPr id="13" name="直線コネクタ 12"/>
          <p:cNvCxnSpPr/>
          <p:nvPr/>
        </p:nvCxnSpPr>
        <p:spPr>
          <a:xfrm>
            <a:off x="0" y="3533835"/>
            <a:ext cx="9144000" cy="0"/>
          </a:xfrm>
          <a:prstGeom prst="line">
            <a:avLst/>
          </a:prstGeom>
          <a:ln w="41275">
            <a:solidFill>
              <a:schemeClr val="accent2">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107504" y="1547500"/>
            <a:ext cx="1656184" cy="369332"/>
          </a:xfrm>
          <a:prstGeom prst="rect">
            <a:avLst/>
          </a:prstGeom>
          <a:noFill/>
        </p:spPr>
        <p:txBody>
          <a:bodyPr wrap="square" rtlCol="0">
            <a:spAutoFit/>
          </a:bodyPr>
          <a:lstStyle/>
          <a:p>
            <a:r>
              <a:rPr lang="ja-JP" altLang="en-US" u="sng" smtClean="0"/>
              <a:t>リビジョン </a:t>
            </a:r>
            <a:r>
              <a:rPr lang="en-US" altLang="ja-JP" u="sng" smtClean="0"/>
              <a:t>N</a:t>
            </a:r>
            <a:endParaRPr kumimoji="1" lang="ja-JP" altLang="en-US" u="sng"/>
          </a:p>
        </p:txBody>
      </p:sp>
      <p:sp>
        <p:nvSpPr>
          <p:cNvPr id="24" name="テキスト ボックス 23"/>
          <p:cNvSpPr txBox="1"/>
          <p:nvPr/>
        </p:nvSpPr>
        <p:spPr>
          <a:xfrm>
            <a:off x="53290" y="3565193"/>
            <a:ext cx="1800200" cy="369332"/>
          </a:xfrm>
          <a:prstGeom prst="rect">
            <a:avLst/>
          </a:prstGeom>
          <a:noFill/>
        </p:spPr>
        <p:txBody>
          <a:bodyPr wrap="square" rtlCol="0">
            <a:spAutoFit/>
          </a:bodyPr>
          <a:lstStyle/>
          <a:p>
            <a:r>
              <a:rPr lang="ja-JP" altLang="en-US" u="sng" smtClean="0"/>
              <a:t>リビジョン </a:t>
            </a:r>
            <a:r>
              <a:rPr lang="en-US" altLang="ja-JP" u="sng" smtClean="0"/>
              <a:t>N + 1</a:t>
            </a:r>
            <a:endParaRPr kumimoji="1" lang="ja-JP" altLang="en-US" u="sng"/>
          </a:p>
        </p:txBody>
      </p:sp>
      <p:sp>
        <p:nvSpPr>
          <p:cNvPr id="27" name="二方向矢印 26"/>
          <p:cNvSpPr/>
          <p:nvPr/>
        </p:nvSpPr>
        <p:spPr>
          <a:xfrm>
            <a:off x="4644009" y="3388349"/>
            <a:ext cx="1440159" cy="1522930"/>
          </a:xfrm>
          <a:prstGeom prst="leftUpArrow">
            <a:avLst>
              <a:gd name="adj1" fmla="val 13486"/>
              <a:gd name="adj2" fmla="val 16365"/>
              <a:gd name="adj3" fmla="val 2500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9" name="上下矢印 28"/>
          <p:cNvSpPr/>
          <p:nvPr/>
        </p:nvSpPr>
        <p:spPr>
          <a:xfrm rot="2124536">
            <a:off x="5414195" y="4913680"/>
            <a:ext cx="360040" cy="515173"/>
          </a:xfrm>
          <a:prstGeom prst="upDownArrow">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 name="正方形/長方形 35"/>
          <p:cNvSpPr/>
          <p:nvPr/>
        </p:nvSpPr>
        <p:spPr>
          <a:xfrm>
            <a:off x="5594311" y="5418963"/>
            <a:ext cx="2866121" cy="636304"/>
          </a:xfrm>
          <a:prstGeom prst="rect">
            <a:avLst/>
          </a:prstGeom>
          <a:solidFill>
            <a:srgbClr val="CCEC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条件</a:t>
            </a:r>
            <a:r>
              <a:rPr lang="en-US" altLang="ja-JP" dirty="0">
                <a:solidFill>
                  <a:schemeClr val="tx1"/>
                </a:solidFill>
              </a:rPr>
              <a:t>2</a:t>
            </a:r>
            <a:r>
              <a:rPr lang="en-US" altLang="ja-JP" dirty="0" smtClean="0">
                <a:solidFill>
                  <a:schemeClr val="tx1"/>
                </a:solidFill>
              </a:rPr>
              <a:t> : </a:t>
            </a:r>
            <a:r>
              <a:rPr lang="ja-JP" altLang="en-US" dirty="0" smtClean="0">
                <a:solidFill>
                  <a:schemeClr val="tx1"/>
                </a:solidFill>
              </a:rPr>
              <a:t>新たに追加された</a:t>
            </a:r>
            <a:endParaRPr lang="en-US" altLang="ja-JP" dirty="0" smtClean="0">
              <a:solidFill>
                <a:schemeClr val="tx1"/>
              </a:solidFill>
            </a:endParaRPr>
          </a:p>
          <a:p>
            <a:r>
              <a:rPr lang="ja-JP" altLang="en-US" dirty="0" smtClean="0">
                <a:solidFill>
                  <a:schemeClr val="tx1"/>
                </a:solidFill>
              </a:rPr>
              <a:t>            メソッドが存在する</a:t>
            </a:r>
            <a:endParaRPr kumimoji="1" lang="ja-JP" altLang="en-US" dirty="0">
              <a:solidFill>
                <a:schemeClr val="tx1"/>
              </a:solidFill>
            </a:endParaRPr>
          </a:p>
        </p:txBody>
      </p:sp>
      <p:sp>
        <p:nvSpPr>
          <p:cNvPr id="38" name="正方形/長方形 37"/>
          <p:cNvSpPr/>
          <p:nvPr/>
        </p:nvSpPr>
        <p:spPr>
          <a:xfrm>
            <a:off x="5508104" y="4299854"/>
            <a:ext cx="3551618" cy="593991"/>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altLang="ja-JP" sz="1200" dirty="0" err="1" smtClean="0">
                <a:solidFill>
                  <a:srgbClr val="FF0000"/>
                </a:solidFill>
              </a:rPr>
              <a:t>System.out.println</a:t>
            </a:r>
            <a:r>
              <a:rPr lang="en-US" altLang="ja-JP" sz="1200" dirty="0" smtClean="0">
                <a:solidFill>
                  <a:srgbClr val="FF0000"/>
                </a:solidFill>
              </a:rPr>
              <a:t>("</a:t>
            </a:r>
            <a:r>
              <a:rPr lang="en-US" altLang="ja-JP" sz="1200" dirty="0">
                <a:solidFill>
                  <a:srgbClr val="FF0000"/>
                </a:solidFill>
              </a:rPr>
              <a:t>name</a:t>
            </a:r>
            <a:r>
              <a:rPr lang="en-US" altLang="ja-JP" sz="1200" dirty="0" smtClean="0">
                <a:solidFill>
                  <a:srgbClr val="FF0000"/>
                </a:solidFill>
              </a:rPr>
              <a:t>: " </a:t>
            </a:r>
            <a:r>
              <a:rPr lang="en-US" altLang="ja-JP" sz="1200" dirty="0">
                <a:solidFill>
                  <a:srgbClr val="FF0000"/>
                </a:solidFill>
              </a:rPr>
              <a:t>+ _</a:t>
            </a:r>
            <a:r>
              <a:rPr lang="en-US" altLang="ja-JP" sz="1200" dirty="0" smtClean="0">
                <a:solidFill>
                  <a:srgbClr val="FF0000"/>
                </a:solidFill>
              </a:rPr>
              <a:t>name);</a:t>
            </a:r>
          </a:p>
          <a:p>
            <a:r>
              <a:rPr lang="en-US" altLang="ja-JP" sz="1200" dirty="0" err="1" smtClean="0">
                <a:solidFill>
                  <a:srgbClr val="FF0000"/>
                </a:solidFill>
              </a:rPr>
              <a:t>System.out.println</a:t>
            </a:r>
            <a:r>
              <a:rPr lang="en-US" altLang="ja-JP" sz="1200" dirty="0" smtClean="0">
                <a:solidFill>
                  <a:srgbClr val="FF0000"/>
                </a:solidFill>
              </a:rPr>
              <a:t>("amount: " </a:t>
            </a:r>
            <a:r>
              <a:rPr lang="en-US" altLang="ja-JP" sz="1200" dirty="0">
                <a:solidFill>
                  <a:srgbClr val="FF0000"/>
                </a:solidFill>
              </a:rPr>
              <a:t>+ </a:t>
            </a:r>
            <a:r>
              <a:rPr lang="en-US" altLang="ja-JP" sz="1200" dirty="0" err="1" smtClean="0">
                <a:solidFill>
                  <a:srgbClr val="FF0000"/>
                </a:solidFill>
              </a:rPr>
              <a:t>getOutstanding</a:t>
            </a:r>
            <a:r>
              <a:rPr lang="en-US" altLang="ja-JP" sz="1200" dirty="0" smtClean="0">
                <a:solidFill>
                  <a:srgbClr val="FF0000"/>
                </a:solidFill>
              </a:rPr>
              <a:t>());</a:t>
            </a:r>
          </a:p>
        </p:txBody>
      </p:sp>
      <p:sp>
        <p:nvSpPr>
          <p:cNvPr id="28" name="角丸四角形 27"/>
          <p:cNvSpPr/>
          <p:nvPr/>
        </p:nvSpPr>
        <p:spPr>
          <a:xfrm>
            <a:off x="5594311" y="4013704"/>
            <a:ext cx="1569977" cy="380780"/>
          </a:xfrm>
          <a:prstGeom prst="roundRect">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mtClean="0">
                <a:solidFill>
                  <a:schemeClr val="tx1"/>
                </a:solidFill>
              </a:rPr>
              <a:t>削除された行</a:t>
            </a:r>
            <a:endParaRPr kumimoji="1" lang="ja-JP" altLang="en-US">
              <a:solidFill>
                <a:schemeClr val="tx1"/>
              </a:solidFill>
            </a:endParaRPr>
          </a:p>
        </p:txBody>
      </p:sp>
      <p:sp>
        <p:nvSpPr>
          <p:cNvPr id="32" name="正方形/長方形 31"/>
          <p:cNvSpPr/>
          <p:nvPr/>
        </p:nvSpPr>
        <p:spPr>
          <a:xfrm>
            <a:off x="4427984" y="3749859"/>
            <a:ext cx="4176464" cy="636304"/>
          </a:xfrm>
          <a:prstGeom prst="rect">
            <a:avLst/>
          </a:prstGeom>
          <a:solidFill>
            <a:srgbClr val="CCEC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dirty="0" smtClean="0">
                <a:solidFill>
                  <a:schemeClr val="tx1"/>
                </a:solidFill>
              </a:rPr>
              <a:t>条件</a:t>
            </a:r>
            <a:r>
              <a:rPr kumimoji="1" lang="en-US" altLang="ja-JP" dirty="0" smtClean="0">
                <a:solidFill>
                  <a:schemeClr val="tx1"/>
                </a:solidFill>
              </a:rPr>
              <a:t>1 : </a:t>
            </a:r>
            <a:r>
              <a:rPr kumimoji="1" lang="ja-JP" altLang="en-US" dirty="0" smtClean="0">
                <a:solidFill>
                  <a:schemeClr val="tx1"/>
                </a:solidFill>
              </a:rPr>
              <a:t>行の追加および削除が行われた</a:t>
            </a:r>
            <a:endParaRPr kumimoji="1" lang="en-US" altLang="ja-JP" dirty="0" smtClean="0">
              <a:solidFill>
                <a:schemeClr val="tx1"/>
              </a:solidFill>
            </a:endParaRPr>
          </a:p>
          <a:p>
            <a:r>
              <a:rPr lang="en-US" altLang="ja-JP" dirty="0">
                <a:solidFill>
                  <a:schemeClr val="tx1"/>
                </a:solidFill>
              </a:rPr>
              <a:t> </a:t>
            </a:r>
            <a:r>
              <a:rPr lang="en-US" altLang="ja-JP" dirty="0" smtClean="0">
                <a:solidFill>
                  <a:schemeClr val="tx1"/>
                </a:solidFill>
              </a:rPr>
              <a:t>           </a:t>
            </a:r>
            <a:r>
              <a:rPr kumimoji="1" lang="ja-JP" altLang="en-US" dirty="0" smtClean="0">
                <a:solidFill>
                  <a:schemeClr val="tx1"/>
                </a:solidFill>
              </a:rPr>
              <a:t>メソッドが存在する</a:t>
            </a:r>
            <a:endParaRPr kumimoji="1" lang="ja-JP" altLang="en-US" dirty="0">
              <a:solidFill>
                <a:schemeClr val="tx1"/>
              </a:solidFill>
            </a:endParaRPr>
          </a:p>
        </p:txBody>
      </p:sp>
      <p:sp>
        <p:nvSpPr>
          <p:cNvPr id="37" name="正方形/長方形 36"/>
          <p:cNvSpPr/>
          <p:nvPr/>
        </p:nvSpPr>
        <p:spPr>
          <a:xfrm>
            <a:off x="4427984" y="4602103"/>
            <a:ext cx="4176464" cy="636304"/>
          </a:xfrm>
          <a:prstGeom prst="rect">
            <a:avLst/>
          </a:prstGeom>
          <a:solidFill>
            <a:srgbClr val="CCEC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条件</a:t>
            </a:r>
            <a:r>
              <a:rPr lang="en-US" altLang="ja-JP" dirty="0">
                <a:solidFill>
                  <a:schemeClr val="tx1"/>
                </a:solidFill>
              </a:rPr>
              <a:t>3</a:t>
            </a:r>
            <a:r>
              <a:rPr lang="en-US" altLang="ja-JP" dirty="0" smtClean="0">
                <a:solidFill>
                  <a:schemeClr val="tx1"/>
                </a:solidFill>
              </a:rPr>
              <a:t> : </a:t>
            </a:r>
            <a:r>
              <a:rPr kumimoji="1" lang="ja-JP" altLang="en-US" dirty="0" smtClean="0">
                <a:solidFill>
                  <a:schemeClr val="tx1"/>
                </a:solidFill>
              </a:rPr>
              <a:t>新たに追加されたメソッドを</a:t>
            </a:r>
            <a:endParaRPr kumimoji="1" lang="en-US" altLang="ja-JP" dirty="0" smtClean="0">
              <a:solidFill>
                <a:schemeClr val="tx1"/>
              </a:solidFill>
            </a:endParaRPr>
          </a:p>
          <a:p>
            <a:r>
              <a:rPr lang="en-US" altLang="ja-JP" dirty="0">
                <a:solidFill>
                  <a:schemeClr val="tx1"/>
                </a:solidFill>
              </a:rPr>
              <a:t> </a:t>
            </a:r>
            <a:r>
              <a:rPr lang="en-US" altLang="ja-JP" dirty="0" smtClean="0">
                <a:solidFill>
                  <a:schemeClr val="tx1"/>
                </a:solidFill>
              </a:rPr>
              <a:t>           </a:t>
            </a:r>
            <a:r>
              <a:rPr kumimoji="1" lang="ja-JP" altLang="en-US" dirty="0" smtClean="0">
                <a:solidFill>
                  <a:schemeClr val="tx1"/>
                </a:solidFill>
              </a:rPr>
              <a:t>呼び出している</a:t>
            </a:r>
            <a:endParaRPr kumimoji="1" lang="ja-JP" altLang="en-US" dirty="0">
              <a:solidFill>
                <a:schemeClr val="tx1"/>
              </a:solidFill>
            </a:endParaRPr>
          </a:p>
        </p:txBody>
      </p:sp>
      <p:sp>
        <p:nvSpPr>
          <p:cNvPr id="18" name="正方形/長方形 17"/>
          <p:cNvSpPr/>
          <p:nvPr/>
        </p:nvSpPr>
        <p:spPr>
          <a:xfrm>
            <a:off x="5751721" y="5238407"/>
            <a:ext cx="3308002" cy="846143"/>
          </a:xfrm>
          <a:prstGeom prst="rect">
            <a:avLst/>
          </a:prstGeom>
          <a:solidFill>
            <a:srgbClr val="CCEC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lang="ja-JP" altLang="en-US" dirty="0" smtClean="0">
                <a:solidFill>
                  <a:schemeClr val="tx1"/>
                </a:solidFill>
              </a:rPr>
              <a:t>類似度が閾値</a:t>
            </a:r>
            <a:r>
              <a:rPr lang="en-US" altLang="ja-JP" dirty="0" smtClean="0">
                <a:solidFill>
                  <a:schemeClr val="tx1"/>
                </a:solidFill>
              </a:rPr>
              <a:t>(0.3)</a:t>
            </a:r>
            <a:r>
              <a:rPr lang="ja-JP" altLang="en-US" dirty="0" smtClean="0">
                <a:solidFill>
                  <a:schemeClr val="tx1"/>
                </a:solidFill>
              </a:rPr>
              <a:t>以上であれば</a:t>
            </a:r>
            <a:endParaRPr lang="en-US" altLang="ja-JP" dirty="0" smtClean="0">
              <a:solidFill>
                <a:schemeClr val="tx1"/>
              </a:solidFill>
            </a:endParaRPr>
          </a:p>
          <a:p>
            <a:r>
              <a:rPr lang="ja-JP" altLang="en-US" dirty="0" smtClean="0">
                <a:solidFill>
                  <a:schemeClr val="tx1"/>
                </a:solidFill>
              </a:rPr>
              <a:t>メソッド抽出が行われたとする．</a:t>
            </a:r>
            <a:endParaRPr kumimoji="1" lang="ja-JP" altLang="en-US" dirty="0">
              <a:solidFill>
                <a:schemeClr val="tx1"/>
              </a:solidFill>
            </a:endParaRPr>
          </a:p>
        </p:txBody>
      </p:sp>
    </p:spTree>
    <p:extLst>
      <p:ext uri="{BB962C8B-B14F-4D97-AF65-F5344CB8AC3E}">
        <p14:creationId xmlns:p14="http://schemas.microsoft.com/office/powerpoint/2010/main" val="40140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fade">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32"/>
                                        </p:tgtEl>
                                        <p:attrNameLst>
                                          <p:attrName>style.visibility</p:attrName>
                                        </p:attrNameLst>
                                      </p:cBhvr>
                                      <p:to>
                                        <p:strVal val="hidden"/>
                                      </p:to>
                                    </p:set>
                                  </p:childTnLst>
                                </p:cTn>
                              </p:par>
                              <p:par>
                                <p:cTn id="22" presetID="1" presetClass="exit" presetSubtype="0" fill="hold" grpId="1" nodeType="withEffect">
                                  <p:stCondLst>
                                    <p:cond delay="0"/>
                                  </p:stCondLst>
                                  <p:childTnLst>
                                    <p:set>
                                      <p:cBhvr>
                                        <p:cTn id="23" dur="1" fill="hold">
                                          <p:stCondLst>
                                            <p:cond delay="0"/>
                                          </p:stCondLst>
                                        </p:cTn>
                                        <p:tgtEl>
                                          <p:spTgt spid="36"/>
                                        </p:tgtEl>
                                        <p:attrNameLst>
                                          <p:attrName>style.visibility</p:attrName>
                                        </p:attrNameLst>
                                      </p:cBhvr>
                                      <p:to>
                                        <p:strVal val="hidden"/>
                                      </p:to>
                                    </p:set>
                                  </p:childTnLst>
                                </p:cTn>
                              </p:par>
                              <p:par>
                                <p:cTn id="24" presetID="1" presetClass="exit" presetSubtype="0" fill="hold" grpId="1" nodeType="withEffect">
                                  <p:stCondLst>
                                    <p:cond delay="0"/>
                                  </p:stCondLst>
                                  <p:childTnLst>
                                    <p:set>
                                      <p:cBhvr>
                                        <p:cTn id="25" dur="1" fill="hold">
                                          <p:stCondLst>
                                            <p:cond delay="0"/>
                                          </p:stCondLst>
                                        </p:cTn>
                                        <p:tgtEl>
                                          <p:spTgt spid="37"/>
                                        </p:tgtEl>
                                        <p:attrNameLst>
                                          <p:attrName>style.visibility</p:attrName>
                                        </p:attrNameLst>
                                      </p:cBhvr>
                                      <p:to>
                                        <p:strVal val="hidden"/>
                                      </p:to>
                                    </p:set>
                                  </p:childTnLst>
                                </p:cTn>
                              </p:par>
                              <p:par>
                                <p:cTn id="26" presetID="10" presetClass="entr" presetSubtype="0" fill="hold" grpId="0" nodeType="with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fade">
                                      <p:cBhvr>
                                        <p:cTn id="34" dur="500"/>
                                        <p:tgtEl>
                                          <p:spTgt spid="2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animEffect transition="in" filter="fade">
                                      <p:cBhvr>
                                        <p:cTn id="37" dur="500"/>
                                        <p:tgtEl>
                                          <p:spTgt spid="38"/>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9" grpId="0" animBg="1"/>
      <p:bldP spid="36" grpId="0" animBg="1"/>
      <p:bldP spid="36" grpId="1" animBg="1"/>
      <p:bldP spid="38" grpId="0" animBg="1"/>
      <p:bldP spid="28" grpId="0" animBg="1"/>
      <p:bldP spid="32" grpId="0" animBg="1"/>
      <p:bldP spid="32" grpId="1" animBg="1"/>
      <p:bldP spid="37" grpId="0" animBg="1"/>
      <p:bldP spid="37" grpId="1"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調査する</a:t>
            </a:r>
            <a:r>
              <a:rPr kumimoji="1" lang="ja-JP" altLang="en-US" smtClean="0"/>
              <a:t>メトリクス</a:t>
            </a:r>
            <a:endParaRPr kumimoji="1" lang="ja-JP" altLang="en-US"/>
          </a:p>
        </p:txBody>
      </p:sp>
      <p:sp>
        <p:nvSpPr>
          <p:cNvPr id="3" name="コンテンツ プレースホルダー 2"/>
          <p:cNvSpPr>
            <a:spLocks noGrp="1"/>
          </p:cNvSpPr>
          <p:nvPr>
            <p:ph idx="1"/>
          </p:nvPr>
        </p:nvSpPr>
        <p:spPr>
          <a:xfrm>
            <a:off x="457200" y="1600200"/>
            <a:ext cx="8229600" cy="1648781"/>
          </a:xfrm>
          <a:noFill/>
        </p:spPr>
        <p:txBody>
          <a:bodyPr/>
          <a:lstStyle/>
          <a:p>
            <a:r>
              <a:rPr kumimoji="1" lang="ja-JP" altLang="en-US" smtClean="0"/>
              <a:t>メソッドの長さと凝集度を表すメトリクス</a:t>
            </a:r>
            <a:endParaRPr kumimoji="1" lang="en-US" altLang="ja-JP" smtClean="0"/>
          </a:p>
          <a:p>
            <a:pPr lvl="1"/>
            <a:r>
              <a:rPr kumimoji="1" lang="ja-JP" altLang="en-US" smtClean="0"/>
              <a:t>長さを測るメトリクス</a:t>
            </a:r>
            <a:r>
              <a:rPr kumimoji="1" lang="en-US" altLang="ja-JP" smtClean="0"/>
              <a:t>1</a:t>
            </a:r>
            <a:r>
              <a:rPr kumimoji="1" lang="ja-JP" altLang="en-US" smtClean="0"/>
              <a:t>つ</a:t>
            </a:r>
            <a:endParaRPr kumimoji="1" lang="en-US" altLang="ja-JP" smtClean="0"/>
          </a:p>
          <a:p>
            <a:pPr lvl="1"/>
            <a:r>
              <a:rPr lang="ja-JP" altLang="en-US"/>
              <a:t>凝集度</a:t>
            </a:r>
            <a:r>
              <a:rPr lang="ja-JP" altLang="en-US" smtClean="0"/>
              <a:t>を測るメトリクス</a:t>
            </a:r>
            <a:r>
              <a:rPr lang="en-US" altLang="ja-JP" smtClean="0"/>
              <a:t>3</a:t>
            </a:r>
            <a:r>
              <a:rPr lang="ja-JP" altLang="en-US" smtClean="0"/>
              <a:t>つ</a:t>
            </a:r>
            <a:endParaRPr kumimoji="1" lang="en-US" altLang="ja-JP"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
        <p:nvSpPr>
          <p:cNvPr id="6" name="テキスト ボックス 5"/>
          <p:cNvSpPr txBox="1"/>
          <p:nvPr/>
        </p:nvSpPr>
        <p:spPr>
          <a:xfrm>
            <a:off x="323528" y="3950507"/>
            <a:ext cx="2232248" cy="461665"/>
          </a:xfrm>
          <a:prstGeom prst="rect">
            <a:avLst/>
          </a:prstGeom>
          <a:solidFill>
            <a:srgbClr val="FFFFCC"/>
          </a:solidFill>
          <a:ln w="25400">
            <a:solidFill>
              <a:schemeClr val="tx1"/>
            </a:solidFill>
          </a:ln>
        </p:spPr>
        <p:txBody>
          <a:bodyPr wrap="square" rtlCol="0">
            <a:spAutoFit/>
          </a:bodyPr>
          <a:lstStyle/>
          <a:p>
            <a:pPr algn="ctr"/>
            <a:r>
              <a:rPr kumimoji="1" lang="ja-JP" altLang="en-US" sz="2400" smtClean="0"/>
              <a:t>メソッドの長さ</a:t>
            </a:r>
            <a:endParaRPr kumimoji="1" lang="ja-JP" altLang="en-US" sz="2400"/>
          </a:p>
        </p:txBody>
      </p:sp>
      <p:sp>
        <p:nvSpPr>
          <p:cNvPr id="7" name="テキスト ボックス 6"/>
          <p:cNvSpPr txBox="1"/>
          <p:nvPr/>
        </p:nvSpPr>
        <p:spPr>
          <a:xfrm>
            <a:off x="173611" y="5178389"/>
            <a:ext cx="2532082" cy="461665"/>
          </a:xfrm>
          <a:prstGeom prst="rect">
            <a:avLst/>
          </a:prstGeom>
          <a:solidFill>
            <a:srgbClr val="FFFFCC"/>
          </a:solidFill>
          <a:ln w="25400">
            <a:solidFill>
              <a:schemeClr val="tx1"/>
            </a:solidFill>
          </a:ln>
        </p:spPr>
        <p:txBody>
          <a:bodyPr wrap="square" rtlCol="0">
            <a:spAutoFit/>
          </a:bodyPr>
          <a:lstStyle/>
          <a:p>
            <a:r>
              <a:rPr kumimoji="1" lang="ja-JP" altLang="en-US" sz="2400" smtClean="0"/>
              <a:t>メソッドの凝集度</a:t>
            </a:r>
            <a:endParaRPr kumimoji="1" lang="ja-JP" altLang="en-US" sz="2400"/>
          </a:p>
        </p:txBody>
      </p:sp>
      <p:sp>
        <p:nvSpPr>
          <p:cNvPr id="8" name="テキスト ボックス 7"/>
          <p:cNvSpPr txBox="1"/>
          <p:nvPr/>
        </p:nvSpPr>
        <p:spPr>
          <a:xfrm>
            <a:off x="4458984" y="4941168"/>
            <a:ext cx="4577512" cy="936105"/>
          </a:xfrm>
          <a:prstGeom prst="rect">
            <a:avLst/>
          </a:prstGeom>
          <a:solidFill>
            <a:srgbClr val="FFFF66"/>
          </a:solidFill>
          <a:ln w="25400">
            <a:solidFill>
              <a:schemeClr val="tx1"/>
            </a:solidFill>
          </a:ln>
        </p:spPr>
        <p:txBody>
          <a:bodyPr wrap="square" rtlCol="0" anchor="ctr" anchorCtr="0">
            <a:noAutofit/>
          </a:bodyPr>
          <a:lstStyle/>
          <a:p>
            <a:r>
              <a:rPr kumimoji="1" lang="ja-JP" altLang="en-US" sz="2400" dirty="0" smtClean="0"/>
              <a:t>スライスベースの凝集度メトリクス</a:t>
            </a:r>
            <a:endParaRPr kumimoji="1" lang="en-US" altLang="ja-JP" sz="2400" dirty="0" smtClean="0"/>
          </a:p>
          <a:p>
            <a:r>
              <a:rPr lang="en-US" altLang="ja-JP" sz="2400" dirty="0" smtClean="0"/>
              <a:t>Tightness,</a:t>
            </a:r>
            <a:r>
              <a:rPr kumimoji="1" lang="en-US" altLang="ja-JP" sz="2400" dirty="0" smtClean="0"/>
              <a:t> </a:t>
            </a:r>
            <a:r>
              <a:rPr lang="en-US" altLang="ja-JP" sz="2400" dirty="0" smtClean="0"/>
              <a:t>Coverage,</a:t>
            </a:r>
            <a:r>
              <a:rPr kumimoji="1" lang="en-US" altLang="ja-JP" sz="2400" dirty="0" smtClean="0"/>
              <a:t> Overlap</a:t>
            </a:r>
          </a:p>
        </p:txBody>
      </p:sp>
      <p:sp>
        <p:nvSpPr>
          <p:cNvPr id="9" name="テキスト ボックス 8"/>
          <p:cNvSpPr txBox="1"/>
          <p:nvPr/>
        </p:nvSpPr>
        <p:spPr>
          <a:xfrm>
            <a:off x="4417976" y="3753036"/>
            <a:ext cx="4618520" cy="864096"/>
          </a:xfrm>
          <a:prstGeom prst="rect">
            <a:avLst/>
          </a:prstGeom>
          <a:solidFill>
            <a:srgbClr val="FFFF66"/>
          </a:solidFill>
          <a:ln w="25400">
            <a:solidFill>
              <a:schemeClr val="tx1"/>
            </a:solidFill>
          </a:ln>
        </p:spPr>
        <p:txBody>
          <a:bodyPr wrap="square" rtlCol="0" anchor="ctr" anchorCtr="0">
            <a:noAutofit/>
          </a:bodyPr>
          <a:lstStyle/>
          <a:p>
            <a:r>
              <a:rPr kumimoji="1" lang="ja-JP" altLang="en-US" sz="2400" smtClean="0"/>
              <a:t>メソッド中の文数</a:t>
            </a:r>
            <a:endParaRPr kumimoji="1" lang="en-US" altLang="ja-JP" sz="2400" smtClean="0"/>
          </a:p>
          <a:p>
            <a:r>
              <a:rPr kumimoji="1" lang="en-US" altLang="ja-JP" sz="2400" smtClean="0"/>
              <a:t>(Number Of Statements : NOS)</a:t>
            </a:r>
            <a:endParaRPr kumimoji="1" lang="ja-JP" altLang="en-US" sz="2400"/>
          </a:p>
        </p:txBody>
      </p:sp>
      <p:sp>
        <p:nvSpPr>
          <p:cNvPr id="13" name="下矢印 12"/>
          <p:cNvSpPr/>
          <p:nvPr/>
        </p:nvSpPr>
        <p:spPr>
          <a:xfrm rot="16200000">
            <a:off x="3131840" y="3861048"/>
            <a:ext cx="936104" cy="648072"/>
          </a:xfrm>
          <a:prstGeom prst="downArrow">
            <a:avLst/>
          </a:prstGeom>
          <a:solidFill>
            <a:srgbClr val="00B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下矢印 13"/>
          <p:cNvSpPr/>
          <p:nvPr/>
        </p:nvSpPr>
        <p:spPr>
          <a:xfrm rot="16200000">
            <a:off x="3131839" y="5085185"/>
            <a:ext cx="936104" cy="648072"/>
          </a:xfrm>
          <a:prstGeom prst="downArrow">
            <a:avLst/>
          </a:prstGeom>
          <a:solidFill>
            <a:srgbClr val="00B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7249864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凝集度メトリクス</a:t>
            </a:r>
            <a:endParaRPr kumimoji="1" lang="ja-JP" altLang="en-US" dirty="0"/>
          </a:p>
        </p:txBody>
      </p:sp>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13</a:t>
            </a:fld>
            <a:endParaRPr lang="en-US" altLang="ja-JP" dirty="0"/>
          </a:p>
        </p:txBody>
      </p:sp>
      <p:sp>
        <p:nvSpPr>
          <p:cNvPr id="7" name="コンテンツ プレースホルダー 2"/>
          <p:cNvSpPr txBox="1">
            <a:spLocks/>
          </p:cNvSpPr>
          <p:nvPr/>
        </p:nvSpPr>
        <p:spPr bwMode="auto">
          <a:xfrm>
            <a:off x="457200" y="1600200"/>
            <a:ext cx="8579296"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smtClean="0"/>
              <a:t>スライスベースの凝集度メトリクス </a:t>
            </a:r>
            <a:r>
              <a:rPr lang="en-US" altLang="ja-JP" sz="2800" dirty="0" smtClean="0"/>
              <a:t>[6]</a:t>
            </a:r>
          </a:p>
          <a:p>
            <a:pPr lvl="1"/>
            <a:r>
              <a:rPr lang="ja-JP" altLang="en-US" sz="2400" dirty="0" smtClean="0"/>
              <a:t>プログラムスライス</a:t>
            </a:r>
            <a:r>
              <a:rPr lang="ja-JP" altLang="en-US" sz="2400" dirty="0"/>
              <a:t>を用いて凝集度を計測</a:t>
            </a:r>
            <a:r>
              <a:rPr lang="ja-JP" altLang="en-US" sz="2400" dirty="0" smtClean="0"/>
              <a:t>する</a:t>
            </a:r>
            <a:endParaRPr lang="en-US" altLang="ja-JP" sz="2400" dirty="0" smtClean="0"/>
          </a:p>
          <a:p>
            <a:pPr lvl="1"/>
            <a:r>
              <a:rPr lang="ja-JP" altLang="en-US" sz="2400" dirty="0"/>
              <a:t>メソッド</a:t>
            </a:r>
            <a:r>
              <a:rPr lang="ja-JP" altLang="en-US" sz="2400" dirty="0" smtClean="0"/>
              <a:t>の出力変数に着目したメトリクス</a:t>
            </a:r>
            <a:endParaRPr lang="en-US" altLang="ja-JP" sz="2400" dirty="0" smtClean="0"/>
          </a:p>
          <a:p>
            <a:pPr lvl="1"/>
            <a:r>
              <a:rPr lang="en-US" altLang="ja-JP" sz="2400" dirty="0" smtClean="0"/>
              <a:t>0</a:t>
            </a:r>
            <a:r>
              <a:rPr lang="ja-JP" altLang="en-US" sz="2400" dirty="0" smtClean="0"/>
              <a:t>から</a:t>
            </a:r>
            <a:r>
              <a:rPr lang="en-US" altLang="ja-JP" sz="2400" dirty="0" smtClean="0"/>
              <a:t>1</a:t>
            </a:r>
            <a:r>
              <a:rPr lang="ja-JP" altLang="en-US" sz="2400" dirty="0" smtClean="0"/>
              <a:t>の範囲の実数値で値が高いほど凝集度が高い</a:t>
            </a:r>
            <a:endParaRPr lang="en-US" altLang="ja-JP" sz="2400" dirty="0" smtClean="0"/>
          </a:p>
          <a:p>
            <a:pPr marL="457200" lvl="1" indent="0">
              <a:buNone/>
            </a:pPr>
            <a:endParaRPr lang="en-US" altLang="ja-JP" sz="2400" dirty="0"/>
          </a:p>
          <a:p>
            <a:pPr marL="342900" lvl="1" indent="-342900">
              <a:buFontTx/>
              <a:buChar char="•"/>
            </a:pPr>
            <a:r>
              <a:rPr lang="en-US" altLang="ja-JP" sz="3200" dirty="0" err="1" smtClean="0"/>
              <a:t>Tsantalis</a:t>
            </a:r>
            <a:r>
              <a:rPr lang="ja-JP" altLang="en-US" sz="3200" dirty="0" err="1" smtClean="0"/>
              <a:t>らの</a:t>
            </a:r>
            <a:r>
              <a:rPr lang="ja-JP" altLang="en-US" sz="3200" dirty="0" smtClean="0"/>
              <a:t>定義に従って計算する </a:t>
            </a:r>
            <a:r>
              <a:rPr lang="en-US" altLang="ja-JP" sz="3200" dirty="0" smtClean="0"/>
              <a:t>[</a:t>
            </a:r>
            <a:r>
              <a:rPr lang="en-US" altLang="ja-JP" sz="3200" dirty="0"/>
              <a:t>7</a:t>
            </a:r>
            <a:r>
              <a:rPr lang="en-US" altLang="ja-JP" sz="3200" dirty="0" smtClean="0"/>
              <a:t>]</a:t>
            </a:r>
          </a:p>
          <a:p>
            <a:pPr lvl="1"/>
            <a:r>
              <a:rPr lang="ja-JP" altLang="en-US" sz="2400" dirty="0" smtClean="0"/>
              <a:t>出力変数 ・・・ メソッド本体とスコープが一致する変数</a:t>
            </a:r>
            <a:endParaRPr lang="en-US" altLang="ja-JP" sz="2400" dirty="0" smtClean="0"/>
          </a:p>
          <a:p>
            <a:pPr lvl="1"/>
            <a:r>
              <a:rPr lang="ja-JP" altLang="en-US" sz="2400" dirty="0" smtClean="0"/>
              <a:t>出力変数が存在しないメソッドの凝集度は計算できない</a:t>
            </a:r>
            <a:endParaRPr lang="en-US" altLang="ja-JP" sz="2400" dirty="0" smtClean="0"/>
          </a:p>
        </p:txBody>
      </p:sp>
      <p:sp>
        <p:nvSpPr>
          <p:cNvPr id="6" name="テキスト ボックス 5"/>
          <p:cNvSpPr txBox="1"/>
          <p:nvPr/>
        </p:nvSpPr>
        <p:spPr>
          <a:xfrm>
            <a:off x="305272" y="5743252"/>
            <a:ext cx="7632848" cy="830997"/>
          </a:xfrm>
          <a:prstGeom prst="rect">
            <a:avLst/>
          </a:prstGeom>
          <a:solidFill>
            <a:srgbClr val="FFFF66"/>
          </a:solidFill>
        </p:spPr>
        <p:txBody>
          <a:bodyPr wrap="squar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sz="1600" smtClean="0"/>
              <a:t>[6] M. Weiser, “Program slicing”, 1981.</a:t>
            </a:r>
          </a:p>
          <a:p>
            <a:r>
              <a:rPr lang="en-US" altLang="ja-JP" sz="1600" smtClean="0"/>
              <a:t>[7] N. Tsantalis et al., “Identification of </a:t>
            </a:r>
            <a:r>
              <a:rPr lang="en-US" altLang="ja-JP" sz="1600"/>
              <a:t>extract method refactoring opportunities </a:t>
            </a:r>
            <a:r>
              <a:rPr lang="en-US" altLang="ja-JP" sz="1600" smtClean="0"/>
              <a:t>for</a:t>
            </a:r>
          </a:p>
          <a:p>
            <a:r>
              <a:rPr lang="en-US" altLang="ja-JP" sz="1600" smtClean="0"/>
              <a:t>     the </a:t>
            </a:r>
            <a:r>
              <a:rPr lang="en-US" altLang="ja-JP" sz="1600"/>
              <a:t>decomposition of </a:t>
            </a:r>
            <a:r>
              <a:rPr lang="en-US" altLang="ja-JP" sz="1600" smtClean="0"/>
              <a:t>methods”, 2011.</a:t>
            </a:r>
            <a:endParaRPr lang="ja-JP" altLang="en-US" sz="1600" dirty="0"/>
          </a:p>
        </p:txBody>
      </p:sp>
    </p:spTree>
    <p:extLst>
      <p:ext uri="{BB962C8B-B14F-4D97-AF65-F5344CB8AC3E}">
        <p14:creationId xmlns:p14="http://schemas.microsoft.com/office/powerpoint/2010/main" val="10503303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プログラム依存グラフ</a:t>
            </a:r>
            <a:r>
              <a:rPr kumimoji="1" lang="en-US" altLang="ja-JP" smtClean="0"/>
              <a:t>(PDG)</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5" name="正方形/長方形 4"/>
          <p:cNvSpPr/>
          <p:nvPr/>
        </p:nvSpPr>
        <p:spPr>
          <a:xfrm>
            <a:off x="251520" y="3113351"/>
            <a:ext cx="359609" cy="2907937"/>
          </a:xfrm>
          <a:prstGeom prst="rect">
            <a:avLst/>
          </a:prstGeom>
          <a:solidFill>
            <a:srgbClr val="FFFFE7"/>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rPr>
              <a:t>1</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2</a:t>
            </a:r>
            <a:endPar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3</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4</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5</a:t>
            </a:r>
            <a:endPar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6</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rPr>
              <a:t>7</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rPr>
              <a:t>8</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kern="0">
                <a:solidFill>
                  <a:sysClr val="windowText" lastClr="000000"/>
                </a:solidFill>
                <a:latin typeface="Consolas" pitchFamily="49" charset="0"/>
                <a:ea typeface="ＭＳ Ｐゴシック"/>
                <a:cs typeface="Consolas" pitchFamily="49" charset="0"/>
              </a:rPr>
              <a:t>9</a:t>
            </a:r>
            <a:endParaRPr kumimoji="0" lang="en-US" altLang="ja-JP" b="0"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endParaRPr>
          </a:p>
        </p:txBody>
      </p:sp>
      <p:sp>
        <p:nvSpPr>
          <p:cNvPr id="6" name="正方形/長方形 5"/>
          <p:cNvSpPr/>
          <p:nvPr/>
        </p:nvSpPr>
        <p:spPr>
          <a:xfrm>
            <a:off x="611129" y="3113351"/>
            <a:ext cx="3083706" cy="2907937"/>
          </a:xfrm>
          <a:prstGeom prst="rect">
            <a:avLst/>
          </a:prstGeom>
          <a:solidFill>
            <a:srgbClr val="FFFFE7"/>
          </a:solidFill>
          <a:ln w="12700" cap="flat" cmpd="sng" algn="ctr">
            <a:solidFill>
              <a:sysClr val="windowText" lastClr="000000"/>
            </a:solidFill>
            <a:prstDash val="solid"/>
          </a:ln>
          <a:effectLst/>
        </p:spPr>
        <p:txBody>
          <a:bodyPr wrap="square" lIns="72000" tIns="72000" rIns="36000" rtlCol="0" anchor="t" anchorCtr="0">
            <a:noAutofit/>
          </a:bodyPr>
          <a:lstStyle/>
          <a:p>
            <a:pPr>
              <a:spcAft>
                <a:spcPts val="300"/>
              </a:spcAft>
            </a:pPr>
            <a:r>
              <a:rPr kumimoji="0" lang="nn-NO" altLang="ja-JP" kern="0">
                <a:solidFill>
                  <a:sysClr val="windowText" lastClr="000000"/>
                </a:solidFill>
                <a:latin typeface="Consolas" pitchFamily="49" charset="0"/>
                <a:ea typeface="ＭＳ Ｐゴシック"/>
                <a:cs typeface="Consolas" pitchFamily="49" charset="0"/>
              </a:rPr>
              <a:t>i</a:t>
            </a:r>
            <a:r>
              <a:rPr kumimoji="0" lang="nn-NO" altLang="ja-JP" kern="0" smtClean="0">
                <a:solidFill>
                  <a:sysClr val="windowText" lastClr="000000"/>
                </a:solidFill>
                <a:latin typeface="Consolas" pitchFamily="49" charset="0"/>
                <a:ea typeface="ＭＳ Ｐゴシック"/>
                <a:cs typeface="Consolas" pitchFamily="49" charset="0"/>
              </a:rPr>
              <a:t>nt factorial(int a){</a:t>
            </a:r>
            <a:br>
              <a:rPr kumimoji="0" lang="nn-NO" altLang="ja-JP" kern="0" smtClean="0">
                <a:solidFill>
                  <a:sysClr val="windowText" lastClr="000000"/>
                </a:solidFill>
                <a:latin typeface="Consolas" pitchFamily="49" charset="0"/>
                <a:ea typeface="ＭＳ Ｐゴシック"/>
                <a:cs typeface="Consolas" pitchFamily="49" charset="0"/>
              </a:rPr>
            </a:br>
            <a:r>
              <a:rPr kumimoji="0" lang="nn-NO" altLang="ja-JP" kern="0" smtClean="0">
                <a:solidFill>
                  <a:sysClr val="windowText" lastClr="000000"/>
                </a:solidFill>
                <a:latin typeface="Consolas" pitchFamily="49" charset="0"/>
                <a:ea typeface="ＭＳ Ｐゴシック"/>
                <a:cs typeface="Consolas" pitchFamily="49" charset="0"/>
              </a:rPr>
              <a:t> int result = 1;</a:t>
            </a:r>
          </a:p>
          <a:p>
            <a:pPr>
              <a:spcAft>
                <a:spcPts val="300"/>
              </a:spcAft>
            </a:pPr>
            <a:r>
              <a:rPr kumimoji="0" lang="nn-NO" altLang="ja-JP" i="0" u="none" strike="noStrike" kern="0" cap="none" spc="0" normalizeH="0" baseline="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rPr>
              <a:t>int i;</a:t>
            </a:r>
          </a:p>
          <a:p>
            <a:pPr>
              <a:spcAft>
                <a:spcPts val="300"/>
              </a:spcAft>
            </a:pPr>
            <a:r>
              <a:rPr kumimoji="0" lang="nn-NO" altLang="ja-JP" kern="0">
                <a:solidFill>
                  <a:sysClr val="windowText" lastClr="000000"/>
                </a:solidFill>
                <a:latin typeface="Consolas" pitchFamily="49" charset="0"/>
                <a:ea typeface="ＭＳ Ｐゴシック"/>
                <a:cs typeface="Consolas" pitchFamily="49" charset="0"/>
              </a:rPr>
              <a:t> </a:t>
            </a:r>
            <a:r>
              <a:rPr kumimoji="0" lang="nn-NO" altLang="ja-JP" kern="0" smtClean="0">
                <a:solidFill>
                  <a:sysClr val="windowText" lastClr="000000"/>
                </a:solidFill>
                <a:latin typeface="Consolas" pitchFamily="49" charset="0"/>
                <a:ea typeface="ＭＳ Ｐゴシック"/>
                <a:cs typeface="Consolas" pitchFamily="49" charset="0"/>
              </a:rPr>
              <a:t>for(i = a;1 &lt; i;i--){</a:t>
            </a:r>
          </a:p>
          <a:p>
            <a:pPr>
              <a:spcAft>
                <a:spcPts val="300"/>
              </a:spcAft>
            </a:pPr>
            <a:r>
              <a:rPr kumimoji="0" lang="nn-NO" altLang="ja-JP" kern="0" smtClean="0">
                <a:solidFill>
                  <a:sysClr val="windowText" lastClr="000000"/>
                </a:solidFill>
                <a:latin typeface="Consolas" pitchFamily="49" charset="0"/>
                <a:ea typeface="ＭＳ Ｐゴシック"/>
                <a:cs typeface="Consolas" pitchFamily="49" charset="0"/>
              </a:rPr>
              <a:t>  result *= i;</a:t>
            </a:r>
          </a:p>
          <a:p>
            <a:pPr>
              <a:spcAft>
                <a:spcPts val="300"/>
              </a:spcAft>
            </a:pPr>
            <a:r>
              <a:rPr kumimoji="0" lang="nn-NO" altLang="ja-JP" i="0" u="none" strike="noStrike" kern="0" cap="none" spc="0" normalizeH="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kern="0" smtClean="0">
                <a:solidFill>
                  <a:sysClr val="windowText" lastClr="000000"/>
                </a:solidFill>
                <a:latin typeface="Consolas" pitchFamily="49" charset="0"/>
                <a:ea typeface="ＭＳ Ｐゴシック"/>
                <a:cs typeface="Consolas" pitchFamily="49" charset="0"/>
              </a:rPr>
              <a:t>}</a:t>
            </a:r>
          </a:p>
          <a:p>
            <a:pPr>
              <a:spcAft>
                <a:spcPts val="300"/>
              </a:spcAft>
            </a:pPr>
            <a:endParaRPr kumimoji="0" lang="nn-NO" altLang="ja-JP" kern="0" smtClean="0">
              <a:solidFill>
                <a:sysClr val="windowText" lastClr="000000"/>
              </a:solidFill>
              <a:latin typeface="Consolas" pitchFamily="49" charset="0"/>
              <a:ea typeface="ＭＳ Ｐゴシック"/>
              <a:cs typeface="Consolas" pitchFamily="49" charset="0"/>
            </a:endParaRPr>
          </a:p>
          <a:p>
            <a:pPr>
              <a:spcAft>
                <a:spcPts val="300"/>
              </a:spcAft>
            </a:pPr>
            <a:r>
              <a:rPr kumimoji="0" lang="nn-NO" altLang="ja-JP" i="0" u="none" strike="noStrike" kern="0" cap="none" spc="0" normalizeH="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i="0" u="none" strike="noStrike" kern="0" cap="none" spc="0" normalizeH="0" noProof="0" smtClean="0">
                <a:ln>
                  <a:noFill/>
                </a:ln>
                <a:solidFill>
                  <a:sysClr val="windowText" lastClr="000000"/>
                </a:solidFill>
                <a:effectLst/>
                <a:uLnTx/>
                <a:uFillTx/>
                <a:latin typeface="Consolas" pitchFamily="49" charset="0"/>
                <a:ea typeface="ＭＳ Ｐゴシック"/>
                <a:cs typeface="Consolas" pitchFamily="49" charset="0"/>
              </a:rPr>
              <a:t>return result;</a:t>
            </a:r>
          </a:p>
          <a:p>
            <a:pPr>
              <a:spcAft>
                <a:spcPts val="300"/>
              </a:spcAft>
            </a:pPr>
            <a:r>
              <a:rPr kumimoji="0" lang="nn-NO" altLang="ja-JP" kern="0" baseline="0">
                <a:solidFill>
                  <a:sysClr val="windowText" lastClr="000000"/>
                </a:solidFill>
                <a:latin typeface="Consolas" pitchFamily="49" charset="0"/>
                <a:ea typeface="ＭＳ Ｐゴシック"/>
                <a:cs typeface="Consolas" pitchFamily="49" charset="0"/>
              </a:rPr>
              <a:t>}</a:t>
            </a:r>
            <a:endParaRPr kumimoji="0" lang="nn-NO" altLang="ja-JP"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endParaRPr>
          </a:p>
        </p:txBody>
      </p:sp>
      <p:sp>
        <p:nvSpPr>
          <p:cNvPr id="8" name="円/楕円 7"/>
          <p:cNvSpPr/>
          <p:nvPr/>
        </p:nvSpPr>
        <p:spPr>
          <a:xfrm>
            <a:off x="5284977" y="2996952"/>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400" smtClean="0">
                <a:solidFill>
                  <a:schemeClr val="tx1"/>
                </a:solidFill>
              </a:rPr>
              <a:t>3</a:t>
            </a:r>
            <a:endParaRPr kumimoji="1" lang="ja-JP" altLang="en-US" sz="2400" dirty="0">
              <a:solidFill>
                <a:schemeClr val="tx1"/>
              </a:solidFill>
            </a:endParaRPr>
          </a:p>
        </p:txBody>
      </p:sp>
      <p:sp>
        <p:nvSpPr>
          <p:cNvPr id="9" name="円/楕円 8"/>
          <p:cNvSpPr/>
          <p:nvPr/>
        </p:nvSpPr>
        <p:spPr>
          <a:xfrm>
            <a:off x="4412299" y="2996952"/>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400" smtClean="0">
                <a:solidFill>
                  <a:schemeClr val="tx1"/>
                </a:solidFill>
              </a:rPr>
              <a:t>2</a:t>
            </a:r>
            <a:endParaRPr kumimoji="1" lang="ja-JP" altLang="en-US" sz="2400" dirty="0">
              <a:solidFill>
                <a:schemeClr val="tx1"/>
              </a:solidFill>
            </a:endParaRPr>
          </a:p>
        </p:txBody>
      </p:sp>
      <p:sp>
        <p:nvSpPr>
          <p:cNvPr id="10" name="円/楕円 9"/>
          <p:cNvSpPr/>
          <p:nvPr/>
        </p:nvSpPr>
        <p:spPr>
          <a:xfrm>
            <a:off x="5288772" y="4626717"/>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dirty="0">
                <a:solidFill>
                  <a:schemeClr val="tx1"/>
                </a:solidFill>
              </a:rPr>
              <a:t>5</a:t>
            </a:r>
            <a:endParaRPr kumimoji="1" lang="ja-JP" altLang="en-US" sz="2400" dirty="0">
              <a:solidFill>
                <a:schemeClr val="tx1"/>
              </a:solidFill>
            </a:endParaRPr>
          </a:p>
        </p:txBody>
      </p:sp>
      <p:sp>
        <p:nvSpPr>
          <p:cNvPr id="12" name="円/楕円 11"/>
          <p:cNvSpPr/>
          <p:nvPr/>
        </p:nvSpPr>
        <p:spPr>
          <a:xfrm>
            <a:off x="5284977" y="5435501"/>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dirty="0" smtClean="0">
                <a:solidFill>
                  <a:schemeClr val="tx1"/>
                </a:solidFill>
              </a:rPr>
              <a:t>8</a:t>
            </a:r>
            <a:endParaRPr kumimoji="1" lang="ja-JP" altLang="en-US" sz="2400" dirty="0">
              <a:solidFill>
                <a:schemeClr val="tx1"/>
              </a:solidFill>
            </a:endParaRPr>
          </a:p>
        </p:txBody>
      </p:sp>
      <p:sp>
        <p:nvSpPr>
          <p:cNvPr id="13" name="ひし形 12"/>
          <p:cNvSpPr/>
          <p:nvPr/>
        </p:nvSpPr>
        <p:spPr>
          <a:xfrm>
            <a:off x="5149769" y="3791517"/>
            <a:ext cx="758697" cy="505246"/>
          </a:xfrm>
          <a:prstGeom prst="diamond">
            <a:avLst/>
          </a:prstGeom>
          <a:solidFill>
            <a:schemeClr val="accent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400" dirty="0" smtClean="0">
                <a:solidFill>
                  <a:schemeClr val="tx1"/>
                </a:solidFill>
              </a:rPr>
              <a:t>4</a:t>
            </a:r>
            <a:endParaRPr kumimoji="1" lang="ja-JP" altLang="en-US" sz="2400" dirty="0">
              <a:solidFill>
                <a:schemeClr val="tx1"/>
              </a:solidFill>
            </a:endParaRPr>
          </a:p>
        </p:txBody>
      </p:sp>
      <p:cxnSp>
        <p:nvCxnSpPr>
          <p:cNvPr id="14" name="直線矢印コネクタ 13"/>
          <p:cNvCxnSpPr>
            <a:stCxn id="8" idx="4"/>
            <a:endCxn id="13" idx="0"/>
          </p:cNvCxnSpPr>
          <p:nvPr/>
        </p:nvCxnSpPr>
        <p:spPr>
          <a:xfrm>
            <a:off x="5529118" y="3485234"/>
            <a:ext cx="0" cy="306283"/>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13" idx="2"/>
            <a:endCxn id="10" idx="0"/>
          </p:cNvCxnSpPr>
          <p:nvPr/>
        </p:nvCxnSpPr>
        <p:spPr>
          <a:xfrm>
            <a:off x="5529118" y="4296763"/>
            <a:ext cx="3795" cy="329954"/>
          </a:xfrm>
          <a:prstGeom prst="straightConnector1">
            <a:avLst/>
          </a:prstGeom>
          <a:ln w="158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0" idx="4"/>
            <a:endCxn id="12" idx="0"/>
          </p:cNvCxnSpPr>
          <p:nvPr/>
        </p:nvCxnSpPr>
        <p:spPr>
          <a:xfrm flipH="1">
            <a:off x="5529118" y="5114999"/>
            <a:ext cx="3795" cy="32050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5069583" y="5973420"/>
            <a:ext cx="919067" cy="461665"/>
          </a:xfrm>
          <a:prstGeom prst="rect">
            <a:avLst/>
          </a:prstGeom>
          <a:noFill/>
        </p:spPr>
        <p:txBody>
          <a:bodyPr wrap="square" rtlCol="0">
            <a:spAutoFit/>
          </a:bodyPr>
          <a:lstStyle/>
          <a:p>
            <a:pPr algn="ctr"/>
            <a:r>
              <a:rPr kumimoji="1" lang="en-US" altLang="ja-JP" sz="2400" dirty="0" smtClean="0"/>
              <a:t>PDG</a:t>
            </a:r>
            <a:endParaRPr kumimoji="1" lang="ja-JP" altLang="en-US" sz="2400" dirty="0"/>
          </a:p>
        </p:txBody>
      </p:sp>
      <p:cxnSp>
        <p:nvCxnSpPr>
          <p:cNvPr id="22" name="直線矢印コネクタ 21"/>
          <p:cNvCxnSpPr/>
          <p:nvPr/>
        </p:nvCxnSpPr>
        <p:spPr>
          <a:xfrm>
            <a:off x="6970899" y="5791866"/>
            <a:ext cx="308011" cy="0"/>
          </a:xfrm>
          <a:prstGeom prst="straightConnector1">
            <a:avLst/>
          </a:prstGeom>
          <a:ln w="158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6970899" y="5240903"/>
            <a:ext cx="308011"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7358682" y="5040848"/>
            <a:ext cx="1656184" cy="400110"/>
          </a:xfrm>
          <a:prstGeom prst="rect">
            <a:avLst/>
          </a:prstGeom>
          <a:noFill/>
        </p:spPr>
        <p:txBody>
          <a:bodyPr wrap="square" rtlCol="0">
            <a:spAutoFit/>
          </a:bodyPr>
          <a:lstStyle/>
          <a:p>
            <a:r>
              <a:rPr lang="ja-JP" altLang="en-US" sz="2000" smtClean="0"/>
              <a:t>データ依存辺</a:t>
            </a:r>
            <a:endParaRPr kumimoji="1" lang="ja-JP" altLang="en-US" sz="2000" dirty="0"/>
          </a:p>
        </p:txBody>
      </p:sp>
      <p:sp>
        <p:nvSpPr>
          <p:cNvPr id="25" name="テキスト ボックス 24"/>
          <p:cNvSpPr txBox="1"/>
          <p:nvPr/>
        </p:nvSpPr>
        <p:spPr>
          <a:xfrm>
            <a:off x="7358682" y="5591811"/>
            <a:ext cx="1623205" cy="400110"/>
          </a:xfrm>
          <a:prstGeom prst="rect">
            <a:avLst/>
          </a:prstGeom>
          <a:noFill/>
        </p:spPr>
        <p:txBody>
          <a:bodyPr wrap="square" rtlCol="0">
            <a:spAutoFit/>
          </a:bodyPr>
          <a:lstStyle/>
          <a:p>
            <a:r>
              <a:rPr kumimoji="1" lang="ja-JP" altLang="en-US" sz="2000" smtClean="0"/>
              <a:t>制御依存辺</a:t>
            </a:r>
            <a:endParaRPr kumimoji="1" lang="ja-JP" altLang="en-US" sz="2000" dirty="0"/>
          </a:p>
        </p:txBody>
      </p:sp>
      <p:cxnSp>
        <p:nvCxnSpPr>
          <p:cNvPr id="33" name="曲線コネクタ 32"/>
          <p:cNvCxnSpPr>
            <a:stCxn id="9" idx="4"/>
            <a:endCxn id="12" idx="2"/>
          </p:cNvCxnSpPr>
          <p:nvPr/>
        </p:nvCxnSpPr>
        <p:spPr>
          <a:xfrm rot="16200000" flipH="1">
            <a:off x="3873504" y="4268169"/>
            <a:ext cx="2194408" cy="628537"/>
          </a:xfrm>
          <a:prstGeom prst="curvedConnector2">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曲線コネクタ 35"/>
          <p:cNvCxnSpPr>
            <a:stCxn id="13" idx="3"/>
            <a:endCxn id="10" idx="6"/>
          </p:cNvCxnSpPr>
          <p:nvPr/>
        </p:nvCxnSpPr>
        <p:spPr>
          <a:xfrm flipH="1">
            <a:off x="5777054" y="4044140"/>
            <a:ext cx="131412" cy="826718"/>
          </a:xfrm>
          <a:prstGeom prst="curvedConnector3">
            <a:avLst>
              <a:gd name="adj1" fmla="val -173957"/>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コンテンツ プレースホルダー 2"/>
          <p:cNvSpPr txBox="1">
            <a:spLocks/>
          </p:cNvSpPr>
          <p:nvPr/>
        </p:nvSpPr>
        <p:spPr bwMode="auto">
          <a:xfrm>
            <a:off x="457200" y="1600200"/>
            <a:ext cx="8363272" cy="11087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dirty="0" smtClean="0"/>
              <a:t>プログラム中の依存関係を表したグラフ</a:t>
            </a:r>
            <a:endParaRPr lang="en-US" altLang="ja-JP" dirty="0" smtClean="0"/>
          </a:p>
          <a:p>
            <a:pPr lvl="1"/>
            <a:r>
              <a:rPr lang="ja-JP" altLang="en-US" dirty="0" smtClean="0"/>
              <a:t>頂点は文，辺は依存関係を表す</a:t>
            </a:r>
            <a:endParaRPr lang="en-US" altLang="ja-JP" dirty="0" smtClean="0"/>
          </a:p>
        </p:txBody>
      </p:sp>
      <p:sp>
        <p:nvSpPr>
          <p:cNvPr id="49" name="円/楕円 48"/>
          <p:cNvSpPr/>
          <p:nvPr/>
        </p:nvSpPr>
        <p:spPr>
          <a:xfrm>
            <a:off x="6964208" y="3877638"/>
            <a:ext cx="321393" cy="321393"/>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tx1"/>
              </a:solidFill>
            </a:endParaRPr>
          </a:p>
        </p:txBody>
      </p:sp>
      <p:sp>
        <p:nvSpPr>
          <p:cNvPr id="50" name="ひし形 49"/>
          <p:cNvSpPr/>
          <p:nvPr/>
        </p:nvSpPr>
        <p:spPr>
          <a:xfrm>
            <a:off x="6889479" y="4468035"/>
            <a:ext cx="470851" cy="313558"/>
          </a:xfrm>
          <a:prstGeom prst="diamond">
            <a:avLst/>
          </a:prstGeom>
          <a:solidFill>
            <a:schemeClr val="accent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2400" dirty="0">
              <a:solidFill>
                <a:schemeClr val="tx1"/>
              </a:solidFill>
            </a:endParaRPr>
          </a:p>
        </p:txBody>
      </p:sp>
      <p:sp>
        <p:nvSpPr>
          <p:cNvPr id="53" name="テキスト ボックス 52"/>
          <p:cNvSpPr txBox="1"/>
          <p:nvPr/>
        </p:nvSpPr>
        <p:spPr>
          <a:xfrm>
            <a:off x="7358682" y="3838279"/>
            <a:ext cx="1656184" cy="400110"/>
          </a:xfrm>
          <a:prstGeom prst="rect">
            <a:avLst/>
          </a:prstGeom>
          <a:noFill/>
        </p:spPr>
        <p:txBody>
          <a:bodyPr wrap="square" rtlCol="0">
            <a:spAutoFit/>
          </a:bodyPr>
          <a:lstStyle/>
          <a:p>
            <a:r>
              <a:rPr kumimoji="1" lang="ja-JP" altLang="en-US" sz="2000" smtClean="0"/>
              <a:t>文</a:t>
            </a:r>
            <a:endParaRPr kumimoji="1" lang="ja-JP" altLang="en-US" sz="2000" dirty="0"/>
          </a:p>
        </p:txBody>
      </p:sp>
      <p:sp>
        <p:nvSpPr>
          <p:cNvPr id="54" name="テキスト ボックス 53"/>
          <p:cNvSpPr txBox="1"/>
          <p:nvPr/>
        </p:nvSpPr>
        <p:spPr>
          <a:xfrm>
            <a:off x="7358682" y="4424759"/>
            <a:ext cx="1623205" cy="400110"/>
          </a:xfrm>
          <a:prstGeom prst="rect">
            <a:avLst/>
          </a:prstGeom>
          <a:noFill/>
        </p:spPr>
        <p:txBody>
          <a:bodyPr wrap="square" rtlCol="0">
            <a:spAutoFit/>
          </a:bodyPr>
          <a:lstStyle/>
          <a:p>
            <a:r>
              <a:rPr kumimoji="1" lang="ja-JP" altLang="en-US" sz="2000" smtClean="0"/>
              <a:t>制御文</a:t>
            </a:r>
            <a:endParaRPr kumimoji="1" lang="ja-JP" altLang="en-US" sz="2000" dirty="0"/>
          </a:p>
        </p:txBody>
      </p:sp>
    </p:spTree>
    <p:extLst>
      <p:ext uri="{BB962C8B-B14F-4D97-AF65-F5344CB8AC3E}">
        <p14:creationId xmlns:p14="http://schemas.microsoft.com/office/powerpoint/2010/main" val="34488861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プログラムスライス</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grpSp>
        <p:nvGrpSpPr>
          <p:cNvPr id="15" name="グループ化 14"/>
          <p:cNvGrpSpPr/>
          <p:nvPr/>
        </p:nvGrpSpPr>
        <p:grpSpPr>
          <a:xfrm>
            <a:off x="4168557" y="3328495"/>
            <a:ext cx="1496167" cy="2926831"/>
            <a:chOff x="1074093" y="3454497"/>
            <a:chExt cx="1496167" cy="2926831"/>
          </a:xfrm>
        </p:grpSpPr>
        <p:sp>
          <p:nvSpPr>
            <p:cNvPr id="5" name="円/楕円 4"/>
            <p:cNvSpPr/>
            <p:nvPr/>
          </p:nvSpPr>
          <p:spPr>
            <a:xfrm>
              <a:off x="1946771" y="3454497"/>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400" smtClean="0">
                  <a:solidFill>
                    <a:schemeClr val="tx1"/>
                  </a:solidFill>
                </a:rPr>
                <a:t>3</a:t>
              </a:r>
              <a:endParaRPr kumimoji="1" lang="ja-JP" altLang="en-US" sz="2400" dirty="0">
                <a:solidFill>
                  <a:schemeClr val="tx1"/>
                </a:solidFill>
              </a:endParaRPr>
            </a:p>
          </p:txBody>
        </p:sp>
        <p:sp>
          <p:nvSpPr>
            <p:cNvPr id="6" name="円/楕円 5"/>
            <p:cNvSpPr/>
            <p:nvPr/>
          </p:nvSpPr>
          <p:spPr>
            <a:xfrm>
              <a:off x="1074093" y="3454497"/>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400" smtClean="0">
                  <a:solidFill>
                    <a:schemeClr val="tx1"/>
                  </a:solidFill>
                </a:rPr>
                <a:t>2</a:t>
              </a:r>
              <a:endParaRPr kumimoji="1" lang="ja-JP" altLang="en-US" sz="2400" dirty="0">
                <a:solidFill>
                  <a:schemeClr val="tx1"/>
                </a:solidFill>
              </a:endParaRPr>
            </a:p>
          </p:txBody>
        </p:sp>
        <p:sp>
          <p:nvSpPr>
            <p:cNvPr id="7" name="円/楕円 6"/>
            <p:cNvSpPr/>
            <p:nvPr/>
          </p:nvSpPr>
          <p:spPr>
            <a:xfrm>
              <a:off x="1950566" y="5084262"/>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dirty="0">
                  <a:solidFill>
                    <a:schemeClr val="tx1"/>
                  </a:solidFill>
                </a:rPr>
                <a:t>5</a:t>
              </a:r>
              <a:endParaRPr kumimoji="1" lang="ja-JP" altLang="en-US" sz="2400" dirty="0">
                <a:solidFill>
                  <a:schemeClr val="tx1"/>
                </a:solidFill>
              </a:endParaRPr>
            </a:p>
          </p:txBody>
        </p:sp>
        <p:sp>
          <p:nvSpPr>
            <p:cNvPr id="8" name="円/楕円 7"/>
            <p:cNvSpPr/>
            <p:nvPr/>
          </p:nvSpPr>
          <p:spPr>
            <a:xfrm>
              <a:off x="1946771" y="5893046"/>
              <a:ext cx="488282" cy="488282"/>
            </a:xfrm>
            <a:prstGeom prst="ellipse">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dirty="0" smtClean="0">
                  <a:solidFill>
                    <a:schemeClr val="tx1"/>
                  </a:solidFill>
                </a:rPr>
                <a:t>8</a:t>
              </a:r>
              <a:endParaRPr kumimoji="1" lang="ja-JP" altLang="en-US" sz="2400" dirty="0">
                <a:solidFill>
                  <a:schemeClr val="tx1"/>
                </a:solidFill>
              </a:endParaRPr>
            </a:p>
          </p:txBody>
        </p:sp>
        <p:sp>
          <p:nvSpPr>
            <p:cNvPr id="9" name="ひし形 8"/>
            <p:cNvSpPr/>
            <p:nvPr/>
          </p:nvSpPr>
          <p:spPr>
            <a:xfrm>
              <a:off x="1811563" y="4249062"/>
              <a:ext cx="758697" cy="505246"/>
            </a:xfrm>
            <a:prstGeom prst="diamond">
              <a:avLst/>
            </a:prstGeom>
            <a:solidFill>
              <a:schemeClr val="accent2">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400" dirty="0" smtClean="0">
                  <a:solidFill>
                    <a:schemeClr val="tx1"/>
                  </a:solidFill>
                </a:rPr>
                <a:t>4</a:t>
              </a:r>
              <a:endParaRPr kumimoji="1" lang="ja-JP" altLang="en-US" sz="2400" dirty="0">
                <a:solidFill>
                  <a:schemeClr val="tx1"/>
                </a:solidFill>
              </a:endParaRPr>
            </a:p>
          </p:txBody>
        </p:sp>
        <p:cxnSp>
          <p:nvCxnSpPr>
            <p:cNvPr id="10" name="直線矢印コネクタ 9"/>
            <p:cNvCxnSpPr>
              <a:stCxn id="5" idx="4"/>
              <a:endCxn id="9" idx="0"/>
            </p:cNvCxnSpPr>
            <p:nvPr/>
          </p:nvCxnSpPr>
          <p:spPr>
            <a:xfrm>
              <a:off x="2190912" y="3942779"/>
              <a:ext cx="0" cy="306283"/>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9" idx="2"/>
              <a:endCxn id="7" idx="0"/>
            </p:cNvCxnSpPr>
            <p:nvPr/>
          </p:nvCxnSpPr>
          <p:spPr>
            <a:xfrm>
              <a:off x="2190912" y="4754308"/>
              <a:ext cx="3795" cy="329954"/>
            </a:xfrm>
            <a:prstGeom prst="straightConnector1">
              <a:avLst/>
            </a:prstGeom>
            <a:ln w="158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4"/>
              <a:endCxn id="8" idx="0"/>
            </p:cNvCxnSpPr>
            <p:nvPr/>
          </p:nvCxnSpPr>
          <p:spPr>
            <a:xfrm flipH="1">
              <a:off x="2190912" y="5572544"/>
              <a:ext cx="3795" cy="32050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曲線コネクタ 12"/>
            <p:cNvCxnSpPr>
              <a:stCxn id="6" idx="4"/>
              <a:endCxn id="8" idx="2"/>
            </p:cNvCxnSpPr>
            <p:nvPr/>
          </p:nvCxnSpPr>
          <p:spPr>
            <a:xfrm rot="16200000" flipH="1">
              <a:off x="535298" y="4725714"/>
              <a:ext cx="2194408" cy="628537"/>
            </a:xfrm>
            <a:prstGeom prst="curvedConnector2">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曲線コネクタ 13"/>
            <p:cNvCxnSpPr>
              <a:stCxn id="9" idx="3"/>
              <a:endCxn id="7" idx="6"/>
            </p:cNvCxnSpPr>
            <p:nvPr/>
          </p:nvCxnSpPr>
          <p:spPr>
            <a:xfrm flipH="1">
              <a:off x="2438848" y="4501685"/>
              <a:ext cx="131412" cy="826718"/>
            </a:xfrm>
            <a:prstGeom prst="curvedConnector3">
              <a:avLst>
                <a:gd name="adj1" fmla="val -173957"/>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2" name="テキスト ボックス 21"/>
          <p:cNvSpPr txBox="1"/>
          <p:nvPr/>
        </p:nvSpPr>
        <p:spPr>
          <a:xfrm>
            <a:off x="5867052" y="3832574"/>
            <a:ext cx="3024336" cy="1569660"/>
          </a:xfrm>
          <a:prstGeom prst="rect">
            <a:avLst/>
          </a:prstGeom>
          <a:noFill/>
        </p:spPr>
        <p:txBody>
          <a:bodyPr wrap="square" rtlCol="0">
            <a:spAutoFit/>
          </a:bodyPr>
          <a:lstStyle/>
          <a:p>
            <a:r>
              <a:rPr lang="ja-JP" altLang="en-US" sz="2400" dirty="0" smtClean="0"/>
              <a:t>スライシング基準 </a:t>
            </a:r>
            <a:r>
              <a:rPr lang="en-US" altLang="ja-JP" sz="2400" dirty="0" smtClean="0"/>
              <a:t>:</a:t>
            </a:r>
          </a:p>
          <a:p>
            <a:r>
              <a:rPr lang="ja-JP" altLang="en-US" sz="2400" dirty="0" smtClean="0"/>
              <a:t>　　　　　　</a:t>
            </a:r>
            <a:r>
              <a:rPr lang="en-US" altLang="ja-JP" sz="2400" dirty="0" smtClean="0"/>
              <a:t>&lt;5, result&gt;</a:t>
            </a:r>
          </a:p>
          <a:p>
            <a:r>
              <a:rPr kumimoji="1" lang="ja-JP" altLang="en-US" sz="2400" dirty="0" smtClean="0"/>
              <a:t>後ろ向きスライス </a:t>
            </a:r>
            <a:r>
              <a:rPr kumimoji="1" lang="en-US" altLang="ja-JP" sz="2400" dirty="0" smtClean="0"/>
              <a:t>:</a:t>
            </a:r>
          </a:p>
          <a:p>
            <a:r>
              <a:rPr kumimoji="1" lang="ja-JP" altLang="en-US" sz="2400" dirty="0" smtClean="0"/>
              <a:t>　　　　　　　　　</a:t>
            </a:r>
            <a:r>
              <a:rPr kumimoji="1" lang="en-US" altLang="ja-JP" sz="2400" dirty="0" smtClean="0"/>
              <a:t>{3,4,5}</a:t>
            </a:r>
          </a:p>
        </p:txBody>
      </p:sp>
      <p:sp>
        <p:nvSpPr>
          <p:cNvPr id="20" name="正方形/長方形 19"/>
          <p:cNvSpPr/>
          <p:nvPr/>
        </p:nvSpPr>
        <p:spPr>
          <a:xfrm>
            <a:off x="486427" y="3401383"/>
            <a:ext cx="359609" cy="2907937"/>
          </a:xfrm>
          <a:prstGeom prst="rect">
            <a:avLst/>
          </a:prstGeom>
          <a:solidFill>
            <a:srgbClr val="FFFFE7"/>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rPr>
              <a:t>1</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2</a:t>
            </a:r>
            <a:endPar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3</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4</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5</a:t>
            </a:r>
            <a:endPar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6</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rPr>
              <a:t>7</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rPr>
              <a:t>8</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kern="0">
                <a:solidFill>
                  <a:sysClr val="windowText" lastClr="000000"/>
                </a:solidFill>
                <a:latin typeface="Consolas" pitchFamily="49" charset="0"/>
                <a:ea typeface="ＭＳ Ｐゴシック"/>
                <a:cs typeface="Consolas" pitchFamily="49" charset="0"/>
              </a:rPr>
              <a:t>9</a:t>
            </a:r>
            <a:endParaRPr kumimoji="0" lang="en-US" altLang="ja-JP" b="0"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endParaRPr>
          </a:p>
        </p:txBody>
      </p:sp>
      <p:sp>
        <p:nvSpPr>
          <p:cNvPr id="21" name="正方形/長方形 20"/>
          <p:cNvSpPr/>
          <p:nvPr/>
        </p:nvSpPr>
        <p:spPr>
          <a:xfrm>
            <a:off x="846036" y="3401383"/>
            <a:ext cx="3083706" cy="2907937"/>
          </a:xfrm>
          <a:prstGeom prst="rect">
            <a:avLst/>
          </a:prstGeom>
          <a:solidFill>
            <a:srgbClr val="FFFFE7"/>
          </a:solidFill>
          <a:ln w="12700" cap="flat" cmpd="sng" algn="ctr">
            <a:solidFill>
              <a:sysClr val="windowText" lastClr="000000"/>
            </a:solidFill>
            <a:prstDash val="solid"/>
          </a:ln>
          <a:effectLst/>
        </p:spPr>
        <p:txBody>
          <a:bodyPr wrap="square" lIns="72000" tIns="72000" rIns="36000" rtlCol="0" anchor="t" anchorCtr="0">
            <a:noAutofit/>
          </a:bodyPr>
          <a:lstStyle/>
          <a:p>
            <a:pPr>
              <a:spcAft>
                <a:spcPts val="300"/>
              </a:spcAft>
            </a:pPr>
            <a:r>
              <a:rPr kumimoji="0" lang="nn-NO" altLang="ja-JP" kern="0">
                <a:solidFill>
                  <a:sysClr val="windowText" lastClr="000000"/>
                </a:solidFill>
                <a:latin typeface="Consolas" pitchFamily="49" charset="0"/>
                <a:ea typeface="ＭＳ Ｐゴシック"/>
                <a:cs typeface="Consolas" pitchFamily="49" charset="0"/>
              </a:rPr>
              <a:t>i</a:t>
            </a:r>
            <a:r>
              <a:rPr kumimoji="0" lang="nn-NO" altLang="ja-JP" kern="0" smtClean="0">
                <a:solidFill>
                  <a:sysClr val="windowText" lastClr="000000"/>
                </a:solidFill>
                <a:latin typeface="Consolas" pitchFamily="49" charset="0"/>
                <a:ea typeface="ＭＳ Ｐゴシック"/>
                <a:cs typeface="Consolas" pitchFamily="49" charset="0"/>
              </a:rPr>
              <a:t>nt factorial(int a){</a:t>
            </a:r>
            <a:br>
              <a:rPr kumimoji="0" lang="nn-NO" altLang="ja-JP" kern="0" smtClean="0">
                <a:solidFill>
                  <a:sysClr val="windowText" lastClr="000000"/>
                </a:solidFill>
                <a:latin typeface="Consolas" pitchFamily="49" charset="0"/>
                <a:ea typeface="ＭＳ Ｐゴシック"/>
                <a:cs typeface="Consolas" pitchFamily="49" charset="0"/>
              </a:rPr>
            </a:br>
            <a:r>
              <a:rPr kumimoji="0" lang="nn-NO" altLang="ja-JP" kern="0" smtClean="0">
                <a:solidFill>
                  <a:sysClr val="windowText" lastClr="000000"/>
                </a:solidFill>
                <a:latin typeface="Consolas" pitchFamily="49" charset="0"/>
                <a:ea typeface="ＭＳ Ｐゴシック"/>
                <a:cs typeface="Consolas" pitchFamily="49" charset="0"/>
              </a:rPr>
              <a:t> int result = 1;</a:t>
            </a:r>
          </a:p>
          <a:p>
            <a:pPr>
              <a:spcAft>
                <a:spcPts val="300"/>
              </a:spcAft>
            </a:pPr>
            <a:r>
              <a:rPr kumimoji="0" lang="nn-NO" altLang="ja-JP" i="0" u="none" strike="noStrike" kern="0" cap="none" spc="0" normalizeH="0" baseline="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rPr>
              <a:t>int i;</a:t>
            </a:r>
          </a:p>
          <a:p>
            <a:pPr>
              <a:spcAft>
                <a:spcPts val="300"/>
              </a:spcAft>
            </a:pPr>
            <a:r>
              <a:rPr kumimoji="0" lang="nn-NO" altLang="ja-JP" kern="0">
                <a:solidFill>
                  <a:sysClr val="windowText" lastClr="000000"/>
                </a:solidFill>
                <a:latin typeface="Consolas" pitchFamily="49" charset="0"/>
                <a:ea typeface="ＭＳ Ｐゴシック"/>
                <a:cs typeface="Consolas" pitchFamily="49" charset="0"/>
              </a:rPr>
              <a:t> </a:t>
            </a:r>
            <a:r>
              <a:rPr kumimoji="0" lang="nn-NO" altLang="ja-JP" kern="0" smtClean="0">
                <a:solidFill>
                  <a:sysClr val="windowText" lastClr="000000"/>
                </a:solidFill>
                <a:latin typeface="Consolas" pitchFamily="49" charset="0"/>
                <a:ea typeface="ＭＳ Ｐゴシック"/>
                <a:cs typeface="Consolas" pitchFamily="49" charset="0"/>
              </a:rPr>
              <a:t>for(i = a;1 &lt; i;i--){</a:t>
            </a:r>
          </a:p>
          <a:p>
            <a:pPr>
              <a:spcAft>
                <a:spcPts val="300"/>
              </a:spcAft>
            </a:pPr>
            <a:r>
              <a:rPr kumimoji="0" lang="nn-NO" altLang="ja-JP" kern="0" smtClean="0">
                <a:solidFill>
                  <a:sysClr val="windowText" lastClr="000000"/>
                </a:solidFill>
                <a:latin typeface="Consolas" pitchFamily="49" charset="0"/>
                <a:ea typeface="ＭＳ Ｐゴシック"/>
                <a:cs typeface="Consolas" pitchFamily="49" charset="0"/>
              </a:rPr>
              <a:t>  result *= i;</a:t>
            </a:r>
          </a:p>
          <a:p>
            <a:pPr>
              <a:spcAft>
                <a:spcPts val="300"/>
              </a:spcAft>
            </a:pPr>
            <a:r>
              <a:rPr kumimoji="0" lang="nn-NO" altLang="ja-JP" i="0" u="none" strike="noStrike" kern="0" cap="none" spc="0" normalizeH="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kern="0" smtClean="0">
                <a:solidFill>
                  <a:sysClr val="windowText" lastClr="000000"/>
                </a:solidFill>
                <a:latin typeface="Consolas" pitchFamily="49" charset="0"/>
                <a:ea typeface="ＭＳ Ｐゴシック"/>
                <a:cs typeface="Consolas" pitchFamily="49" charset="0"/>
              </a:rPr>
              <a:t>}</a:t>
            </a:r>
          </a:p>
          <a:p>
            <a:pPr>
              <a:spcAft>
                <a:spcPts val="300"/>
              </a:spcAft>
            </a:pPr>
            <a:endParaRPr kumimoji="0" lang="nn-NO" altLang="ja-JP" kern="0" smtClean="0">
              <a:solidFill>
                <a:sysClr val="windowText" lastClr="000000"/>
              </a:solidFill>
              <a:latin typeface="Consolas" pitchFamily="49" charset="0"/>
              <a:ea typeface="ＭＳ Ｐゴシック"/>
              <a:cs typeface="Consolas" pitchFamily="49" charset="0"/>
            </a:endParaRPr>
          </a:p>
          <a:p>
            <a:pPr>
              <a:spcAft>
                <a:spcPts val="300"/>
              </a:spcAft>
            </a:pPr>
            <a:r>
              <a:rPr kumimoji="0" lang="nn-NO" altLang="ja-JP" i="0" u="none" strike="noStrike" kern="0" cap="none" spc="0" normalizeH="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i="0" u="none" strike="noStrike" kern="0" cap="none" spc="0" normalizeH="0" noProof="0" smtClean="0">
                <a:ln>
                  <a:noFill/>
                </a:ln>
                <a:solidFill>
                  <a:sysClr val="windowText" lastClr="000000"/>
                </a:solidFill>
                <a:effectLst/>
                <a:uLnTx/>
                <a:uFillTx/>
                <a:latin typeface="Consolas" pitchFamily="49" charset="0"/>
                <a:ea typeface="ＭＳ Ｐゴシック"/>
                <a:cs typeface="Consolas" pitchFamily="49" charset="0"/>
              </a:rPr>
              <a:t>return result;</a:t>
            </a:r>
          </a:p>
          <a:p>
            <a:pPr>
              <a:spcAft>
                <a:spcPts val="300"/>
              </a:spcAft>
            </a:pPr>
            <a:r>
              <a:rPr kumimoji="0" lang="nn-NO" altLang="ja-JP" kern="0" baseline="0">
                <a:solidFill>
                  <a:sysClr val="windowText" lastClr="000000"/>
                </a:solidFill>
                <a:latin typeface="Consolas" pitchFamily="49" charset="0"/>
                <a:ea typeface="ＭＳ Ｐゴシック"/>
                <a:cs typeface="Consolas" pitchFamily="49" charset="0"/>
              </a:rPr>
              <a:t>}</a:t>
            </a:r>
            <a:endParaRPr kumimoji="0" lang="nn-NO" altLang="ja-JP"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endParaRPr>
          </a:p>
        </p:txBody>
      </p:sp>
      <p:sp>
        <p:nvSpPr>
          <p:cNvPr id="23" name="コンテンツ プレースホルダー 2"/>
          <p:cNvSpPr txBox="1">
            <a:spLocks/>
          </p:cNvSpPr>
          <p:nvPr/>
        </p:nvSpPr>
        <p:spPr bwMode="auto">
          <a:xfrm>
            <a:off x="132656" y="1600200"/>
            <a:ext cx="8903840" cy="2104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a:buFont typeface="Arial" pitchFamily="34" charset="0"/>
              <a:buChar char="•"/>
            </a:pPr>
            <a:r>
              <a:rPr lang="ja-JP" altLang="en-US" dirty="0"/>
              <a:t>スライス</a:t>
            </a:r>
            <a:r>
              <a:rPr lang="ja-JP" altLang="en-US" dirty="0" smtClean="0"/>
              <a:t>基準</a:t>
            </a:r>
            <a:r>
              <a:rPr lang="en-US" altLang="ja-JP" dirty="0" smtClean="0"/>
              <a:t>(</a:t>
            </a:r>
            <a:r>
              <a:rPr lang="ja-JP" altLang="en-US" dirty="0" smtClean="0"/>
              <a:t>文</a:t>
            </a:r>
            <a:r>
              <a:rPr lang="ja-JP" altLang="en-US" dirty="0"/>
              <a:t>と</a:t>
            </a:r>
            <a:r>
              <a:rPr lang="ja-JP" altLang="en-US" dirty="0" smtClean="0"/>
              <a:t>変数の組</a:t>
            </a:r>
            <a:r>
              <a:rPr lang="en-US" altLang="ja-JP" dirty="0" smtClean="0"/>
              <a:t>)</a:t>
            </a:r>
            <a:r>
              <a:rPr lang="ja-JP" altLang="en-US" dirty="0" smtClean="0"/>
              <a:t>と</a:t>
            </a:r>
            <a:r>
              <a:rPr lang="ja-JP" altLang="en-US" dirty="0"/>
              <a:t>関連する文の集合</a:t>
            </a:r>
            <a:endParaRPr lang="en-US" altLang="ja-JP" dirty="0"/>
          </a:p>
          <a:p>
            <a:pPr lvl="1">
              <a:buFont typeface="Arial" pitchFamily="34" charset="0"/>
              <a:buChar char="–"/>
            </a:pPr>
            <a:r>
              <a:rPr lang="ja-JP" altLang="en-US" dirty="0"/>
              <a:t>基準から後ろ向きに辺をたどって得られる集合を後ろ向きスライスという</a:t>
            </a:r>
            <a:endParaRPr lang="en-US" altLang="ja-JP" dirty="0"/>
          </a:p>
        </p:txBody>
      </p:sp>
    </p:spTree>
    <p:extLst>
      <p:ext uri="{BB962C8B-B14F-4D97-AF65-F5344CB8AC3E}">
        <p14:creationId xmlns:p14="http://schemas.microsoft.com/office/powerpoint/2010/main" val="1088709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sp>
        <p:nvSpPr>
          <p:cNvPr id="3" name="タイトル 2"/>
          <p:cNvSpPr>
            <a:spLocks noGrp="1"/>
          </p:cNvSpPr>
          <p:nvPr>
            <p:ph type="title"/>
          </p:nvPr>
        </p:nvSpPr>
        <p:spPr/>
        <p:txBody>
          <a:bodyPr/>
          <a:lstStyle/>
          <a:p>
            <a:r>
              <a:rPr kumimoji="1" lang="ja-JP" altLang="en-US" smtClean="0"/>
              <a:t>凝集度の計算例</a:t>
            </a:r>
            <a:endParaRPr kumimoji="1" lang="ja-JP" altLang="en-US"/>
          </a:p>
        </p:txBody>
      </p:sp>
      <p:sp>
        <p:nvSpPr>
          <p:cNvPr id="31" name="正方形/長方形 30"/>
          <p:cNvSpPr/>
          <p:nvPr/>
        </p:nvSpPr>
        <p:spPr>
          <a:xfrm>
            <a:off x="107504" y="3329374"/>
            <a:ext cx="359609" cy="2907937"/>
          </a:xfrm>
          <a:prstGeom prst="rect">
            <a:avLst/>
          </a:prstGeom>
          <a:solidFill>
            <a:srgbClr val="FFFFE7"/>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rPr>
              <a:t>1</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2</a:t>
            </a:r>
            <a:endPar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3</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4</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5</a:t>
            </a:r>
            <a:endPar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onsolas" pitchFamily="49" charset="0"/>
                <a:ea typeface="ＭＳ Ｐゴシック"/>
                <a:cs typeface="Consolas" pitchFamily="49" charset="0"/>
              </a:rPr>
              <a:t>6</a:t>
            </a:r>
            <a:endParaRPr kumimoji="0"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onsolas" pitchFamily="49" charset="0"/>
                <a:ea typeface="ＭＳ Ｐゴシック"/>
                <a:cs typeface="Consolas" pitchFamily="49" charset="0"/>
              </a:rPr>
              <a:t>7</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rPr>
              <a:t>8</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kern="0">
                <a:solidFill>
                  <a:sysClr val="windowText" lastClr="000000"/>
                </a:solidFill>
                <a:latin typeface="Consolas" pitchFamily="49" charset="0"/>
                <a:ea typeface="ＭＳ Ｐゴシック"/>
                <a:cs typeface="Consolas" pitchFamily="49" charset="0"/>
              </a:rPr>
              <a:t>9</a:t>
            </a:r>
            <a:endParaRPr kumimoji="0" lang="en-US" altLang="ja-JP" b="0"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endParaRPr>
          </a:p>
        </p:txBody>
      </p:sp>
      <p:grpSp>
        <p:nvGrpSpPr>
          <p:cNvPr id="7" name="グループ化 6"/>
          <p:cNvGrpSpPr/>
          <p:nvPr/>
        </p:nvGrpSpPr>
        <p:grpSpPr>
          <a:xfrm>
            <a:off x="3550818" y="3010080"/>
            <a:ext cx="1731002" cy="3227232"/>
            <a:chOff x="3689923" y="2924944"/>
            <a:chExt cx="1731002" cy="3227232"/>
          </a:xfrm>
        </p:grpSpPr>
        <p:grpSp>
          <p:nvGrpSpPr>
            <p:cNvPr id="32" name="グループ化 31"/>
            <p:cNvGrpSpPr/>
            <p:nvPr/>
          </p:nvGrpSpPr>
          <p:grpSpPr>
            <a:xfrm>
              <a:off x="3689923" y="2924944"/>
              <a:ext cx="465572" cy="3227231"/>
              <a:chOff x="3116637" y="2636911"/>
              <a:chExt cx="465572" cy="2925388"/>
            </a:xfrm>
            <a:solidFill>
              <a:srgbClr val="FFFFE7"/>
            </a:solidFill>
          </p:grpSpPr>
          <p:sp>
            <p:nvSpPr>
              <p:cNvPr id="21" name="正方形/長方形 20"/>
              <p:cNvSpPr/>
              <p:nvPr/>
            </p:nvSpPr>
            <p:spPr>
              <a:xfrm>
                <a:off x="3116638" y="2926341"/>
                <a:ext cx="465571" cy="2635958"/>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lvl="0" algn="ctr" fontAlgn="auto">
                  <a:spcBef>
                    <a:spcPts val="0"/>
                  </a:spcBef>
                  <a:spcAft>
                    <a:spcPts val="300"/>
                  </a:spcAft>
                  <a:defRPr/>
                </a:pPr>
                <a:endParaRPr kumimoji="0" lang="en-US" altLang="ja-JP" b="1" kern="0" smtClean="0">
                  <a:solidFill>
                    <a:sysClr val="windowText" lastClr="000000"/>
                  </a:solidFill>
                  <a:latin typeface="Calibri"/>
                  <a:ea typeface="ＭＳ Ｐゴシック"/>
                </a:endParaRPr>
              </a:p>
              <a:p>
                <a:pPr lvl="0" algn="ctr" fontAlgn="auto">
                  <a:spcBef>
                    <a:spcPts val="0"/>
                  </a:spcBef>
                  <a:spcAft>
                    <a:spcPts val="300"/>
                  </a:spcAft>
                  <a:defRPr/>
                </a:pPr>
                <a:endParaRPr lang="en-US" altLang="ja-JP" b="1" kern="0" smtClean="0">
                  <a:solidFill>
                    <a:sysClr val="windowText" lastClr="000000"/>
                  </a:solidFill>
                  <a:latin typeface="Consolas" pitchFamily="49" charset="0"/>
                  <a:ea typeface="ＭＳ Ｐゴシック"/>
                  <a:cs typeface="Consolas" pitchFamily="49" charset="0"/>
                </a:endParaRPr>
              </a:p>
              <a:p>
                <a:pPr lvl="0" algn="ctr" fontAlgn="auto">
                  <a:spcBef>
                    <a:spcPts val="0"/>
                  </a:spcBef>
                  <a:spcAft>
                    <a:spcPts val="300"/>
                  </a:spcAft>
                  <a:defRPr/>
                </a:pPr>
                <a:r>
                  <a:rPr kumimoji="0" lang="en-US" altLang="ja-JP" b="1" kern="0">
                    <a:solidFill>
                      <a:sysClr val="windowText" lastClr="000000"/>
                    </a:solidFill>
                    <a:latin typeface="Calibri"/>
                    <a:ea typeface="ＭＳ Ｐゴシック"/>
                  </a:rPr>
                  <a:t>|</a:t>
                </a:r>
                <a:endParaRPr lang="en-US" altLang="ja-JP" b="1" kern="0">
                  <a:solidFill>
                    <a:sysClr val="windowText" lastClr="000000"/>
                  </a:solidFill>
                  <a:latin typeface="Consolas" pitchFamily="49" charset="0"/>
                  <a:ea typeface="ＭＳ Ｐゴシック"/>
                  <a:cs typeface="Consolas" pitchFamily="49" charset="0"/>
                </a:endParaRPr>
              </a:p>
              <a:p>
                <a:pPr lvl="0" algn="ctr" fontAlgn="auto">
                  <a:spcBef>
                    <a:spcPts val="0"/>
                  </a:spcBef>
                  <a:spcAft>
                    <a:spcPts val="300"/>
                  </a:spcAft>
                  <a:defRPr/>
                </a:pPr>
                <a:r>
                  <a:rPr kumimoji="0" lang="en-US" altLang="ja-JP" b="1" kern="0">
                    <a:solidFill>
                      <a:sysClr val="windowText" lastClr="000000"/>
                    </a:solidFill>
                    <a:latin typeface="Calibri"/>
                    <a:ea typeface="ＭＳ Ｐゴシック"/>
                  </a:rPr>
                  <a:t>|</a:t>
                </a:r>
                <a:endParaRPr lang="en-US" altLang="ja-JP" b="1" kern="0" smtClean="0">
                  <a:solidFill>
                    <a:sysClr val="windowText" lastClr="000000"/>
                  </a:solidFill>
                  <a:latin typeface="Consolas" pitchFamily="49" charset="0"/>
                  <a:ea typeface="ＭＳ Ｐゴシック"/>
                  <a:cs typeface="Consolas" pitchFamily="49" charset="0"/>
                </a:endParaRPr>
              </a:p>
              <a:p>
                <a:pPr lvl="0" algn="ctr" fontAlgn="auto">
                  <a:spcBef>
                    <a:spcPts val="0"/>
                  </a:spcBef>
                  <a:spcAft>
                    <a:spcPts val="300"/>
                  </a:spcAft>
                  <a:defRPr/>
                </a:pPr>
                <a:r>
                  <a:rPr kumimoji="0" lang="en-US" altLang="ja-JP" b="1" kern="0">
                    <a:solidFill>
                      <a:sysClr val="windowText" lastClr="000000"/>
                    </a:solidFill>
                    <a:latin typeface="Calibri"/>
                    <a:ea typeface="ＭＳ Ｐゴシック"/>
                  </a:rPr>
                  <a:t>|</a:t>
                </a:r>
                <a:endParaRPr lang="en-US" altLang="ja-JP" b="1" kern="0">
                  <a:solidFill>
                    <a:sysClr val="windowText" lastClr="000000"/>
                  </a:solidFill>
                  <a:latin typeface="Consolas" pitchFamily="49" charset="0"/>
                  <a:ea typeface="ＭＳ Ｐゴシック"/>
                  <a:cs typeface="Consolas" pitchFamily="49" charset="0"/>
                </a:endParaRPr>
              </a:p>
            </p:txBody>
          </p:sp>
          <p:sp>
            <p:nvSpPr>
              <p:cNvPr id="24" name="正方形/長方形 23"/>
              <p:cNvSpPr/>
              <p:nvPr/>
            </p:nvSpPr>
            <p:spPr>
              <a:xfrm>
                <a:off x="3116637" y="2636911"/>
                <a:ext cx="465572" cy="289430"/>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SL</a:t>
                </a:r>
                <a:r>
                  <a:rPr kumimoji="1" lang="en-US" altLang="ja-JP" sz="1400" b="1" i="0" u="none" strike="noStrike" kern="0" cap="none" spc="0" normalizeH="0" baseline="0" noProof="0" smtClean="0">
                    <a:ln>
                      <a:noFill/>
                    </a:ln>
                    <a:solidFill>
                      <a:sysClr val="windowText" lastClr="000000"/>
                    </a:solidFill>
                    <a:effectLst/>
                    <a:uLnTx/>
                    <a:uFillTx/>
                    <a:latin typeface="Calibri"/>
                    <a:ea typeface="ＭＳ Ｐゴシック"/>
                    <a:cs typeface="+mn-cs"/>
                  </a:rPr>
                  <a:t>i</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52" name="グループ化 51"/>
            <p:cNvGrpSpPr/>
            <p:nvPr/>
          </p:nvGrpSpPr>
          <p:grpSpPr>
            <a:xfrm>
              <a:off x="4155495" y="2924945"/>
              <a:ext cx="632529" cy="3227231"/>
              <a:chOff x="4222630" y="3212976"/>
              <a:chExt cx="632529" cy="2925389"/>
            </a:xfrm>
          </p:grpSpPr>
          <p:sp>
            <p:nvSpPr>
              <p:cNvPr id="23" name="正方形/長方形 22"/>
              <p:cNvSpPr/>
              <p:nvPr/>
            </p:nvSpPr>
            <p:spPr>
              <a:xfrm>
                <a:off x="4222630" y="3502405"/>
                <a:ext cx="632529" cy="2635960"/>
              </a:xfrm>
              <a:prstGeom prst="rect">
                <a:avLst/>
              </a:prstGeom>
              <a:solidFill>
                <a:srgbClr val="FFFFE7"/>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1" i="0" u="none" strike="noStrike" kern="0" cap="none" spc="0" normalizeH="0" baseline="0" noProof="0" smtClean="0">
                    <a:ln>
                      <a:noFill/>
                    </a:ln>
                    <a:solidFill>
                      <a:sysClr val="windowText" lastClr="000000"/>
                    </a:solidFill>
                    <a:effectLst/>
                    <a:uLnTx/>
                    <a:uFillTx/>
                    <a:latin typeface="Calibri"/>
                    <a:ea typeface="ＭＳ Ｐゴシック"/>
                    <a:cs typeface="+mn-cs"/>
                  </a:rPr>
                  <a:t>|</a:t>
                </a:r>
              </a:p>
            </p:txBody>
          </p:sp>
          <p:sp>
            <p:nvSpPr>
              <p:cNvPr id="25" name="正方形/長方形 24"/>
              <p:cNvSpPr/>
              <p:nvPr/>
            </p:nvSpPr>
            <p:spPr>
              <a:xfrm>
                <a:off x="4222630" y="3212976"/>
                <a:ext cx="632529" cy="289430"/>
              </a:xfrm>
              <a:prstGeom prst="rect">
                <a:avLst/>
              </a:prstGeom>
              <a:solidFill>
                <a:srgbClr val="FFFFE7"/>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SL</a:t>
                </a:r>
                <a:r>
                  <a:rPr kumimoji="0" lang="en-US" altLang="ja-JP" sz="1100" b="1" i="0" u="none" strike="noStrike" kern="0" cap="none" spc="0" normalizeH="0" baseline="0" noProof="0" smtClean="0">
                    <a:ln>
                      <a:noFill/>
                    </a:ln>
                    <a:solidFill>
                      <a:sysClr val="windowText" lastClr="000000"/>
                    </a:solidFill>
                    <a:effectLst/>
                    <a:uLnTx/>
                    <a:uFillTx/>
                    <a:latin typeface="Calibri"/>
                    <a:ea typeface="ＭＳ Ｐゴシック"/>
                    <a:cs typeface="+mn-cs"/>
                  </a:rPr>
                  <a:t>result</a:t>
                </a:r>
                <a:endParaRPr kumimoji="1"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53" name="グループ化 52"/>
            <p:cNvGrpSpPr/>
            <p:nvPr/>
          </p:nvGrpSpPr>
          <p:grpSpPr>
            <a:xfrm>
              <a:off x="4788396" y="2924945"/>
              <a:ext cx="632529" cy="3227231"/>
              <a:chOff x="4855159" y="3212976"/>
              <a:chExt cx="632529" cy="2925389"/>
            </a:xfrm>
          </p:grpSpPr>
          <p:grpSp>
            <p:nvGrpSpPr>
              <p:cNvPr id="35" name="グループ化 34"/>
              <p:cNvGrpSpPr/>
              <p:nvPr/>
            </p:nvGrpSpPr>
            <p:grpSpPr>
              <a:xfrm>
                <a:off x="4855159" y="3212976"/>
                <a:ext cx="632529" cy="2925389"/>
                <a:chOff x="4685347" y="2636912"/>
                <a:chExt cx="632529" cy="2925389"/>
              </a:xfrm>
              <a:solidFill>
                <a:srgbClr val="FFFFE7"/>
              </a:solidFill>
            </p:grpSpPr>
            <p:sp>
              <p:nvSpPr>
                <p:cNvPr id="26" name="正方形/長方形 25"/>
                <p:cNvSpPr/>
                <p:nvPr/>
              </p:nvSpPr>
              <p:spPr>
                <a:xfrm>
                  <a:off x="4685347" y="2926342"/>
                  <a:ext cx="632529" cy="2635959"/>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28" name="正方形/長方形 27"/>
                <p:cNvSpPr/>
                <p:nvPr/>
              </p:nvSpPr>
              <p:spPr>
                <a:xfrm>
                  <a:off x="4685347" y="2636912"/>
                  <a:ext cx="632529" cy="289430"/>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SL</a:t>
                  </a:r>
                  <a:r>
                    <a:rPr kumimoji="0"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rPr>
                    <a:t>int</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cxnSp>
            <p:nvCxnSpPr>
              <p:cNvPr id="29" name="直線コネクタ 28"/>
              <p:cNvCxnSpPr/>
              <p:nvPr/>
            </p:nvCxnSpPr>
            <p:spPr>
              <a:xfrm>
                <a:off x="4855159" y="3212976"/>
                <a:ext cx="0" cy="2925388"/>
              </a:xfrm>
              <a:prstGeom prst="line">
                <a:avLst/>
              </a:prstGeom>
              <a:solidFill>
                <a:srgbClr val="FFFFE7"/>
              </a:solidFill>
              <a:ln w="25400" cap="flat" cmpd="sng" algn="ctr">
                <a:solidFill>
                  <a:sysClr val="windowText" lastClr="000000"/>
                </a:solidFill>
                <a:prstDash val="solid"/>
              </a:ln>
              <a:effectLst/>
            </p:spPr>
          </p:cxnSp>
        </p:grpSp>
      </p:grpSp>
      <p:sp>
        <p:nvSpPr>
          <p:cNvPr id="43" name="正方形/長方形 42"/>
          <p:cNvSpPr/>
          <p:nvPr/>
        </p:nvSpPr>
        <p:spPr>
          <a:xfrm>
            <a:off x="467113" y="3329374"/>
            <a:ext cx="3083706" cy="2907937"/>
          </a:xfrm>
          <a:prstGeom prst="rect">
            <a:avLst/>
          </a:prstGeom>
          <a:solidFill>
            <a:srgbClr val="FFFFE7"/>
          </a:solidFill>
          <a:ln w="12700" cap="flat" cmpd="sng" algn="ctr">
            <a:solidFill>
              <a:sysClr val="windowText" lastClr="000000"/>
            </a:solidFill>
            <a:prstDash val="solid"/>
          </a:ln>
          <a:effectLst/>
        </p:spPr>
        <p:txBody>
          <a:bodyPr wrap="square" lIns="72000" tIns="72000" rIns="36000" rtlCol="0" anchor="t" anchorCtr="0">
            <a:noAutofit/>
          </a:bodyPr>
          <a:lstStyle/>
          <a:p>
            <a:pPr>
              <a:spcAft>
                <a:spcPts val="300"/>
              </a:spcAft>
            </a:pPr>
            <a:r>
              <a:rPr kumimoji="0" lang="nn-NO" altLang="ja-JP" kern="0">
                <a:solidFill>
                  <a:sysClr val="windowText" lastClr="000000"/>
                </a:solidFill>
                <a:latin typeface="Consolas" pitchFamily="49" charset="0"/>
                <a:ea typeface="ＭＳ Ｐゴシック"/>
                <a:cs typeface="Consolas" pitchFamily="49" charset="0"/>
              </a:rPr>
              <a:t>i</a:t>
            </a:r>
            <a:r>
              <a:rPr kumimoji="0" lang="nn-NO" altLang="ja-JP" kern="0" smtClean="0">
                <a:solidFill>
                  <a:sysClr val="windowText" lastClr="000000"/>
                </a:solidFill>
                <a:latin typeface="Consolas" pitchFamily="49" charset="0"/>
                <a:ea typeface="ＭＳ Ｐゴシック"/>
                <a:cs typeface="Consolas" pitchFamily="49" charset="0"/>
              </a:rPr>
              <a:t>nt factorial(int a){</a:t>
            </a:r>
            <a:br>
              <a:rPr kumimoji="0" lang="nn-NO" altLang="ja-JP" kern="0" smtClean="0">
                <a:solidFill>
                  <a:sysClr val="windowText" lastClr="000000"/>
                </a:solidFill>
                <a:latin typeface="Consolas" pitchFamily="49" charset="0"/>
                <a:ea typeface="ＭＳ Ｐゴシック"/>
                <a:cs typeface="Consolas" pitchFamily="49" charset="0"/>
              </a:rPr>
            </a:br>
            <a:r>
              <a:rPr kumimoji="0" lang="nn-NO" altLang="ja-JP" kern="0" smtClean="0">
                <a:solidFill>
                  <a:sysClr val="windowText" lastClr="000000"/>
                </a:solidFill>
                <a:latin typeface="Consolas" pitchFamily="49" charset="0"/>
                <a:ea typeface="ＭＳ Ｐゴシック"/>
                <a:cs typeface="Consolas" pitchFamily="49" charset="0"/>
              </a:rPr>
              <a:t> int result = 1;</a:t>
            </a:r>
          </a:p>
          <a:p>
            <a:pPr>
              <a:spcAft>
                <a:spcPts val="300"/>
              </a:spcAft>
            </a:pPr>
            <a:r>
              <a:rPr kumimoji="0" lang="nn-NO" altLang="ja-JP" i="0" u="none" strike="noStrike" kern="0" cap="none" spc="0" normalizeH="0" baseline="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rPr>
              <a:t>int i;</a:t>
            </a:r>
          </a:p>
          <a:p>
            <a:pPr>
              <a:spcAft>
                <a:spcPts val="300"/>
              </a:spcAft>
            </a:pPr>
            <a:r>
              <a:rPr kumimoji="0" lang="nn-NO" altLang="ja-JP" kern="0">
                <a:solidFill>
                  <a:sysClr val="windowText" lastClr="000000"/>
                </a:solidFill>
                <a:latin typeface="Consolas" pitchFamily="49" charset="0"/>
                <a:ea typeface="ＭＳ Ｐゴシック"/>
                <a:cs typeface="Consolas" pitchFamily="49" charset="0"/>
              </a:rPr>
              <a:t> </a:t>
            </a:r>
            <a:r>
              <a:rPr kumimoji="0" lang="nn-NO" altLang="ja-JP" kern="0" smtClean="0">
                <a:solidFill>
                  <a:sysClr val="windowText" lastClr="000000"/>
                </a:solidFill>
                <a:latin typeface="Consolas" pitchFamily="49" charset="0"/>
                <a:ea typeface="ＭＳ Ｐゴシック"/>
                <a:cs typeface="Consolas" pitchFamily="49" charset="0"/>
              </a:rPr>
              <a:t>for(i = a;1 &lt; i;i--){</a:t>
            </a:r>
          </a:p>
          <a:p>
            <a:pPr>
              <a:spcAft>
                <a:spcPts val="300"/>
              </a:spcAft>
            </a:pPr>
            <a:r>
              <a:rPr kumimoji="0" lang="nn-NO" altLang="ja-JP" kern="0" smtClean="0">
                <a:solidFill>
                  <a:sysClr val="windowText" lastClr="000000"/>
                </a:solidFill>
                <a:latin typeface="Consolas" pitchFamily="49" charset="0"/>
                <a:ea typeface="ＭＳ Ｐゴシック"/>
                <a:cs typeface="Consolas" pitchFamily="49" charset="0"/>
              </a:rPr>
              <a:t>  result *= i;</a:t>
            </a:r>
          </a:p>
          <a:p>
            <a:pPr>
              <a:spcAft>
                <a:spcPts val="300"/>
              </a:spcAft>
            </a:pPr>
            <a:r>
              <a:rPr kumimoji="0" lang="nn-NO" altLang="ja-JP" i="0" u="none" strike="noStrike" kern="0" cap="none" spc="0" normalizeH="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kern="0" smtClean="0">
                <a:solidFill>
                  <a:sysClr val="windowText" lastClr="000000"/>
                </a:solidFill>
                <a:latin typeface="Consolas" pitchFamily="49" charset="0"/>
                <a:ea typeface="ＭＳ Ｐゴシック"/>
                <a:cs typeface="Consolas" pitchFamily="49" charset="0"/>
              </a:rPr>
              <a:t>}</a:t>
            </a:r>
          </a:p>
          <a:p>
            <a:pPr>
              <a:spcAft>
                <a:spcPts val="300"/>
              </a:spcAft>
            </a:pPr>
            <a:endParaRPr kumimoji="0" lang="nn-NO" altLang="ja-JP" kern="0" smtClean="0">
              <a:solidFill>
                <a:sysClr val="windowText" lastClr="000000"/>
              </a:solidFill>
              <a:latin typeface="Consolas" pitchFamily="49" charset="0"/>
              <a:ea typeface="ＭＳ Ｐゴシック"/>
              <a:cs typeface="Consolas" pitchFamily="49" charset="0"/>
            </a:endParaRPr>
          </a:p>
          <a:p>
            <a:pPr>
              <a:spcAft>
                <a:spcPts val="300"/>
              </a:spcAft>
            </a:pPr>
            <a:r>
              <a:rPr kumimoji="0" lang="nn-NO" altLang="ja-JP" i="0" u="none" strike="noStrike" kern="0" cap="none" spc="0" normalizeH="0" noProof="0">
                <a:ln>
                  <a:noFill/>
                </a:ln>
                <a:solidFill>
                  <a:sysClr val="windowText" lastClr="000000"/>
                </a:solidFill>
                <a:effectLst/>
                <a:uLnTx/>
                <a:uFillTx/>
                <a:latin typeface="Consolas" pitchFamily="49" charset="0"/>
                <a:ea typeface="ＭＳ Ｐゴシック"/>
                <a:cs typeface="Consolas" pitchFamily="49" charset="0"/>
              </a:rPr>
              <a:t> </a:t>
            </a:r>
            <a:r>
              <a:rPr kumimoji="0" lang="nn-NO" altLang="ja-JP" i="0" u="none" strike="noStrike" kern="0" cap="none" spc="0" normalizeH="0" noProof="0" smtClean="0">
                <a:ln>
                  <a:noFill/>
                </a:ln>
                <a:solidFill>
                  <a:sysClr val="windowText" lastClr="000000"/>
                </a:solidFill>
                <a:effectLst/>
                <a:uLnTx/>
                <a:uFillTx/>
                <a:latin typeface="Consolas" pitchFamily="49" charset="0"/>
                <a:ea typeface="ＭＳ Ｐゴシック"/>
                <a:cs typeface="Consolas" pitchFamily="49" charset="0"/>
              </a:rPr>
              <a:t>return result;</a:t>
            </a:r>
          </a:p>
          <a:p>
            <a:pPr>
              <a:spcAft>
                <a:spcPts val="300"/>
              </a:spcAft>
            </a:pPr>
            <a:r>
              <a:rPr kumimoji="0" lang="nn-NO" altLang="ja-JP" kern="0" baseline="0">
                <a:solidFill>
                  <a:sysClr val="windowText" lastClr="000000"/>
                </a:solidFill>
                <a:latin typeface="Consolas" pitchFamily="49" charset="0"/>
                <a:ea typeface="ＭＳ Ｐゴシック"/>
                <a:cs typeface="Consolas" pitchFamily="49" charset="0"/>
              </a:rPr>
              <a:t>}</a:t>
            </a:r>
            <a:endParaRPr kumimoji="0" lang="nn-NO" altLang="ja-JP" i="0" u="none" strike="noStrike" kern="0" cap="none" spc="0" normalizeH="0" baseline="0" noProof="0" smtClean="0">
              <a:ln>
                <a:noFill/>
              </a:ln>
              <a:solidFill>
                <a:sysClr val="windowText" lastClr="000000"/>
              </a:solidFill>
              <a:effectLst/>
              <a:uLnTx/>
              <a:uFillTx/>
              <a:latin typeface="Consolas" pitchFamily="49" charset="0"/>
              <a:ea typeface="ＭＳ Ｐゴシック"/>
              <a:cs typeface="Consolas" pitchFamily="49" charset="0"/>
            </a:endParaRPr>
          </a:p>
        </p:txBody>
      </p:sp>
      <p:graphicFrame>
        <p:nvGraphicFramePr>
          <p:cNvPr id="71" name="オブジェクト 70"/>
          <p:cNvGraphicFramePr>
            <a:graphicFrameLocks noChangeAspect="1"/>
          </p:cNvGraphicFramePr>
          <p:nvPr>
            <p:extLst>
              <p:ext uri="{D42A27DB-BD31-4B8C-83A1-F6EECF244321}">
                <p14:modId xmlns:p14="http://schemas.microsoft.com/office/powerpoint/2010/main" val="3984469801"/>
              </p:ext>
            </p:extLst>
          </p:nvPr>
        </p:nvGraphicFramePr>
        <p:xfrm>
          <a:off x="383725" y="1657573"/>
          <a:ext cx="4801741" cy="1352507"/>
        </p:xfrm>
        <a:graphic>
          <a:graphicData uri="http://schemas.openxmlformats.org/presentationml/2006/ole">
            <mc:AlternateContent xmlns:mc="http://schemas.openxmlformats.org/markup-compatibility/2006">
              <mc:Choice xmlns:v="urn:schemas-microsoft-com:vml" Requires="v">
                <p:oleObj spid="_x0000_s8299" name="数式" r:id="rId3" imgW="1892160" imgH="596880" progId="Equation.3">
                  <p:embed/>
                </p:oleObj>
              </mc:Choice>
              <mc:Fallback>
                <p:oleObj name="数式" r:id="rId3" imgW="1892160" imgH="596880" progId="Equation.3">
                  <p:embed/>
                  <p:pic>
                    <p:nvPicPr>
                      <p:cNvPr id="0" name=""/>
                      <p:cNvPicPr/>
                      <p:nvPr/>
                    </p:nvPicPr>
                    <p:blipFill>
                      <a:blip r:embed="rId4"/>
                      <a:stretch>
                        <a:fillRect/>
                      </a:stretch>
                    </p:blipFill>
                    <p:spPr>
                      <a:xfrm>
                        <a:off x="383725" y="1657573"/>
                        <a:ext cx="4801741" cy="1352507"/>
                      </a:xfrm>
                      <a:prstGeom prst="rect">
                        <a:avLst/>
                      </a:prstGeom>
                    </p:spPr>
                  </p:pic>
                </p:oleObj>
              </mc:Fallback>
            </mc:AlternateContent>
          </a:graphicData>
        </a:graphic>
      </p:graphicFrame>
      <p:sp>
        <p:nvSpPr>
          <p:cNvPr id="75" name="角丸四角形吹き出し 74"/>
          <p:cNvSpPr/>
          <p:nvPr/>
        </p:nvSpPr>
        <p:spPr>
          <a:xfrm>
            <a:off x="5104660" y="1941981"/>
            <a:ext cx="2995732" cy="657959"/>
          </a:xfrm>
          <a:prstGeom prst="wedgeRoundRectCallout">
            <a:avLst>
              <a:gd name="adj1" fmla="val -38465"/>
              <a:gd name="adj2" fmla="val 98981"/>
              <a:gd name="adj3" fmla="val 16667"/>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a:solidFill>
                  <a:schemeClr val="tx1"/>
                </a:solidFill>
              </a:rPr>
              <a:t>スライス</a:t>
            </a:r>
            <a:r>
              <a:rPr lang="ja-JP" altLang="en-US" sz="2400" smtClean="0">
                <a:solidFill>
                  <a:schemeClr val="tx1"/>
                </a:solidFill>
              </a:rPr>
              <a:t>の</a:t>
            </a:r>
            <a:r>
              <a:rPr lang="ja-JP" altLang="en-US" sz="2400">
                <a:solidFill>
                  <a:schemeClr val="tx1"/>
                </a:solidFill>
              </a:rPr>
              <a:t>積集合</a:t>
            </a:r>
            <a:endParaRPr kumimoji="1" lang="ja-JP" altLang="en-US" sz="2400">
              <a:solidFill>
                <a:schemeClr val="tx1"/>
              </a:solidFill>
            </a:endParaRPr>
          </a:p>
        </p:txBody>
      </p:sp>
      <p:graphicFrame>
        <p:nvGraphicFramePr>
          <p:cNvPr id="60" name="オブジェクト 59"/>
          <p:cNvGraphicFramePr>
            <a:graphicFrameLocks noChangeAspect="1"/>
          </p:cNvGraphicFramePr>
          <p:nvPr>
            <p:extLst>
              <p:ext uri="{D42A27DB-BD31-4B8C-83A1-F6EECF244321}">
                <p14:modId xmlns:p14="http://schemas.microsoft.com/office/powerpoint/2010/main" val="423266520"/>
              </p:ext>
            </p:extLst>
          </p:nvPr>
        </p:nvGraphicFramePr>
        <p:xfrm>
          <a:off x="247800" y="1519278"/>
          <a:ext cx="7097713" cy="1503363"/>
        </p:xfrm>
        <a:graphic>
          <a:graphicData uri="http://schemas.openxmlformats.org/presentationml/2006/ole">
            <mc:AlternateContent xmlns:mc="http://schemas.openxmlformats.org/markup-compatibility/2006">
              <mc:Choice xmlns:v="urn:schemas-microsoft-com:vml" Requires="v">
                <p:oleObj spid="_x0000_s8300" name="数式" r:id="rId5" imgW="2768400" imgH="596880" progId="Equation.3">
                  <p:embed/>
                </p:oleObj>
              </mc:Choice>
              <mc:Fallback>
                <p:oleObj name="数式" r:id="rId5" imgW="2768400" imgH="596880" progId="Equation.3">
                  <p:embed/>
                  <p:pic>
                    <p:nvPicPr>
                      <p:cNvPr id="0" name=""/>
                      <p:cNvPicPr>
                        <a:picLocks noChangeAspect="1" noChangeArrowheads="1"/>
                      </p:cNvPicPr>
                      <p:nvPr/>
                    </p:nvPicPr>
                    <p:blipFill>
                      <a:blip r:embed="rId6"/>
                      <a:srcRect/>
                      <a:stretch>
                        <a:fillRect/>
                      </a:stretch>
                    </p:blipFill>
                    <p:spPr bwMode="auto">
                      <a:xfrm>
                        <a:off x="247800" y="1519278"/>
                        <a:ext cx="7097713" cy="1503363"/>
                      </a:xfrm>
                      <a:prstGeom prst="rect">
                        <a:avLst/>
                      </a:prstGeom>
                      <a:noFill/>
                      <a:ln>
                        <a:noFill/>
                      </a:ln>
                      <a:extLst/>
                    </p:spPr>
                  </p:pic>
                </p:oleObj>
              </mc:Fallback>
            </mc:AlternateContent>
          </a:graphicData>
        </a:graphic>
      </p:graphicFrame>
      <p:graphicFrame>
        <p:nvGraphicFramePr>
          <p:cNvPr id="59" name="オブジェクト 58"/>
          <p:cNvGraphicFramePr>
            <a:graphicFrameLocks noChangeAspect="1"/>
          </p:cNvGraphicFramePr>
          <p:nvPr>
            <p:extLst>
              <p:ext uri="{D42A27DB-BD31-4B8C-83A1-F6EECF244321}">
                <p14:modId xmlns:p14="http://schemas.microsoft.com/office/powerpoint/2010/main" val="2515404598"/>
              </p:ext>
            </p:extLst>
          </p:nvPr>
        </p:nvGraphicFramePr>
        <p:xfrm>
          <a:off x="303213" y="1568450"/>
          <a:ext cx="6494462" cy="1408113"/>
        </p:xfrm>
        <a:graphic>
          <a:graphicData uri="http://schemas.openxmlformats.org/presentationml/2006/ole">
            <mc:AlternateContent xmlns:mc="http://schemas.openxmlformats.org/markup-compatibility/2006">
              <mc:Choice xmlns:v="urn:schemas-microsoft-com:vml" Requires="v">
                <p:oleObj spid="_x0000_s8301" name="数式" r:id="rId7" imgW="2793960" imgH="596880" progId="Equation.3">
                  <p:embed/>
                </p:oleObj>
              </mc:Choice>
              <mc:Fallback>
                <p:oleObj name="数式" r:id="rId7" imgW="2793960" imgH="596880" progId="Equation.3">
                  <p:embed/>
                  <p:pic>
                    <p:nvPicPr>
                      <p:cNvPr id="0" name=""/>
                      <p:cNvPicPr>
                        <a:picLocks noChangeAspect="1" noChangeArrowheads="1"/>
                      </p:cNvPicPr>
                      <p:nvPr/>
                    </p:nvPicPr>
                    <p:blipFill>
                      <a:blip r:embed="rId8"/>
                      <a:srcRect/>
                      <a:stretch>
                        <a:fillRect/>
                      </a:stretch>
                    </p:blipFill>
                    <p:spPr bwMode="auto">
                      <a:xfrm>
                        <a:off x="303213" y="1568450"/>
                        <a:ext cx="6494462" cy="1408113"/>
                      </a:xfrm>
                      <a:prstGeom prst="rect">
                        <a:avLst/>
                      </a:prstGeom>
                      <a:noFill/>
                      <a:ln>
                        <a:noFill/>
                      </a:ln>
                      <a:extLst/>
                    </p:spPr>
                  </p:pic>
                </p:oleObj>
              </mc:Fallback>
            </mc:AlternateContent>
          </a:graphicData>
        </a:graphic>
      </p:graphicFrame>
      <p:sp>
        <p:nvSpPr>
          <p:cNvPr id="55" name="角丸四角形 54"/>
          <p:cNvSpPr/>
          <p:nvPr/>
        </p:nvSpPr>
        <p:spPr>
          <a:xfrm>
            <a:off x="5561498" y="3324032"/>
            <a:ext cx="3263510" cy="847353"/>
          </a:xfrm>
          <a:prstGeom prst="roundRect">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出力変数の後ろ向き</a:t>
            </a:r>
            <a:endParaRPr lang="en-US" altLang="ja-JP" sz="2400" dirty="0" smtClean="0">
              <a:solidFill>
                <a:schemeClr val="tx1"/>
              </a:solidFill>
            </a:endParaRPr>
          </a:p>
          <a:p>
            <a:pPr algn="ctr"/>
            <a:r>
              <a:rPr lang="ja-JP" altLang="en-US" sz="2400" dirty="0" smtClean="0">
                <a:solidFill>
                  <a:schemeClr val="tx1"/>
                </a:solidFill>
              </a:rPr>
              <a:t>スライスを計算</a:t>
            </a:r>
            <a:endParaRPr lang="en-US" altLang="ja-JP" sz="2400" dirty="0" smtClean="0">
              <a:solidFill>
                <a:schemeClr val="tx1"/>
              </a:solidFill>
            </a:endParaRPr>
          </a:p>
        </p:txBody>
      </p:sp>
      <p:sp>
        <p:nvSpPr>
          <p:cNvPr id="33" name="角丸四角形 32"/>
          <p:cNvSpPr/>
          <p:nvPr/>
        </p:nvSpPr>
        <p:spPr>
          <a:xfrm>
            <a:off x="5399500" y="3559429"/>
            <a:ext cx="3586947" cy="1223913"/>
          </a:xfrm>
          <a:prstGeom prst="roundRect">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全ての出力変数に関わる文がどの程度存在するか</a:t>
            </a:r>
            <a:endParaRPr lang="en-US" altLang="ja-JP" sz="2400" dirty="0" smtClean="0">
              <a:solidFill>
                <a:schemeClr val="tx1"/>
              </a:solidFill>
            </a:endParaRPr>
          </a:p>
        </p:txBody>
      </p:sp>
      <p:sp>
        <p:nvSpPr>
          <p:cNvPr id="34" name="角丸四角形 33"/>
          <p:cNvSpPr/>
          <p:nvPr/>
        </p:nvSpPr>
        <p:spPr>
          <a:xfrm>
            <a:off x="5399500" y="3559429"/>
            <a:ext cx="3586947" cy="1223913"/>
          </a:xfrm>
          <a:prstGeom prst="roundRect">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出力変数のスライスが</a:t>
            </a:r>
            <a:endParaRPr lang="en-US" altLang="ja-JP" sz="2400" dirty="0" smtClean="0">
              <a:solidFill>
                <a:schemeClr val="tx1"/>
              </a:solidFill>
            </a:endParaRPr>
          </a:p>
          <a:p>
            <a:pPr algn="ctr"/>
            <a:r>
              <a:rPr lang="ja-JP" altLang="en-US" sz="2400" dirty="0" smtClean="0">
                <a:solidFill>
                  <a:schemeClr val="tx1"/>
                </a:solidFill>
              </a:rPr>
              <a:t>どの程度メソッド全体に</a:t>
            </a:r>
            <a:endParaRPr lang="en-US" altLang="ja-JP" sz="2400" dirty="0" smtClean="0">
              <a:solidFill>
                <a:schemeClr val="tx1"/>
              </a:solidFill>
            </a:endParaRPr>
          </a:p>
          <a:p>
            <a:pPr algn="ctr"/>
            <a:r>
              <a:rPr lang="ja-JP" altLang="en-US" sz="2400" dirty="0" smtClean="0">
                <a:solidFill>
                  <a:schemeClr val="tx1"/>
                </a:solidFill>
              </a:rPr>
              <a:t>広がっているか</a:t>
            </a:r>
            <a:endParaRPr lang="en-US" altLang="ja-JP" sz="2400" dirty="0" smtClean="0">
              <a:solidFill>
                <a:schemeClr val="tx1"/>
              </a:solidFill>
            </a:endParaRPr>
          </a:p>
        </p:txBody>
      </p:sp>
      <p:sp>
        <p:nvSpPr>
          <p:cNvPr id="36" name="角丸四角形 35"/>
          <p:cNvSpPr/>
          <p:nvPr/>
        </p:nvSpPr>
        <p:spPr>
          <a:xfrm>
            <a:off x="5399500" y="3559429"/>
            <a:ext cx="3586947" cy="1223913"/>
          </a:xfrm>
          <a:prstGeom prst="roundRect">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出力変数のスライス</a:t>
            </a:r>
            <a:r>
              <a:rPr lang="ja-JP" altLang="en-US" sz="2400" dirty="0">
                <a:solidFill>
                  <a:schemeClr val="tx1"/>
                </a:solidFill>
              </a:rPr>
              <a:t>が</a:t>
            </a:r>
            <a:endParaRPr lang="en-US" altLang="ja-JP" sz="2400" dirty="0" smtClean="0">
              <a:solidFill>
                <a:schemeClr val="tx1"/>
              </a:solidFill>
            </a:endParaRPr>
          </a:p>
          <a:p>
            <a:pPr algn="ctr"/>
            <a:r>
              <a:rPr lang="ja-JP" altLang="en-US" sz="2400" dirty="0" smtClean="0">
                <a:solidFill>
                  <a:schemeClr val="tx1"/>
                </a:solidFill>
              </a:rPr>
              <a:t>どの程度重複しているか</a:t>
            </a:r>
            <a:endParaRPr lang="en-US" altLang="ja-JP" sz="2400" dirty="0" smtClean="0">
              <a:solidFill>
                <a:schemeClr val="tx1"/>
              </a:solidFill>
            </a:endParaRPr>
          </a:p>
        </p:txBody>
      </p:sp>
    </p:spTree>
    <p:extLst>
      <p:ext uri="{BB962C8B-B14F-4D97-AF65-F5344CB8AC3E}">
        <p14:creationId xmlns:p14="http://schemas.microsoft.com/office/powerpoint/2010/main" val="1587845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5"/>
                                        </p:tgtEl>
                                        <p:attrNameLst>
                                          <p:attrName>style.visibility</p:attrName>
                                        </p:attrNameLst>
                                      </p:cBhvr>
                                      <p:to>
                                        <p:strVal val="visible"/>
                                      </p:to>
                                    </p:set>
                                    <p:animEffect transition="in" filter="fade">
                                      <p:cBhvr>
                                        <p:cTn id="15" dur="500"/>
                                        <p:tgtEl>
                                          <p:spTgt spid="7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1"/>
                                        </p:tgtEl>
                                        <p:attrNameLst>
                                          <p:attrName>style.visibility</p:attrName>
                                        </p:attrNameLst>
                                      </p:cBhvr>
                                      <p:to>
                                        <p:strVal val="visible"/>
                                      </p:to>
                                    </p:set>
                                    <p:animEffect transition="in" filter="fade">
                                      <p:cBhvr>
                                        <p:cTn id="20" dur="250"/>
                                        <p:tgtEl>
                                          <p:spTgt spid="71"/>
                                        </p:tgtEl>
                                      </p:cBhvr>
                                    </p:animEffect>
                                  </p:childTnLst>
                                  <p:subTnLst>
                                    <p:set>
                                      <p:cBhvr override="childStyle">
                                        <p:cTn dur="1" fill="hold" display="0" masterRel="nextClick" afterEffect="1"/>
                                        <p:tgtEl>
                                          <p:spTgt spid="71"/>
                                        </p:tgtEl>
                                        <p:attrNameLst>
                                          <p:attrName>style.visibility</p:attrName>
                                        </p:attrNameLst>
                                      </p:cBhvr>
                                      <p:to>
                                        <p:strVal val="hidden"/>
                                      </p:to>
                                    </p:set>
                                  </p:subTnLst>
                                </p:cTn>
                              </p:par>
                              <p:par>
                                <p:cTn id="21" presetID="1" presetClass="exit" presetSubtype="0" fill="hold" grpId="1" nodeType="withEffect">
                                  <p:stCondLst>
                                    <p:cond delay="0"/>
                                  </p:stCondLst>
                                  <p:childTnLst>
                                    <p:set>
                                      <p:cBhvr>
                                        <p:cTn id="22" dur="1" fill="hold">
                                          <p:stCondLst>
                                            <p:cond delay="0"/>
                                          </p:stCondLst>
                                        </p:cTn>
                                        <p:tgtEl>
                                          <p:spTgt spid="55"/>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75"/>
                                        </p:tgtEl>
                                        <p:attrNameLst>
                                          <p:attrName>style.visibility</p:attrName>
                                        </p:attrNameLst>
                                      </p:cBhvr>
                                      <p:to>
                                        <p:strVal val="hidden"/>
                                      </p:to>
                                    </p:set>
                                  </p:childTnLst>
                                </p:cTn>
                              </p:par>
                              <p:par>
                                <p:cTn id="25" presetID="10"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5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fade">
                                      <p:cBhvr>
                                        <p:cTn id="32" dur="250"/>
                                        <p:tgtEl>
                                          <p:spTgt spid="59"/>
                                        </p:tgtEl>
                                      </p:cBhvr>
                                    </p:animEffect>
                                  </p:childTnLst>
                                  <p:subTnLst>
                                    <p:set>
                                      <p:cBhvr override="childStyle">
                                        <p:cTn dur="1" fill="hold" display="0" masterRel="nextClick" afterEffect="1"/>
                                        <p:tgtEl>
                                          <p:spTgt spid="59"/>
                                        </p:tgtEl>
                                        <p:attrNameLst>
                                          <p:attrName>style.visibility</p:attrName>
                                        </p:attrNameLst>
                                      </p:cBhvr>
                                      <p:to>
                                        <p:strVal val="hidden"/>
                                      </p:to>
                                    </p:set>
                                  </p:subTnLst>
                                </p:cTn>
                              </p:par>
                              <p:par>
                                <p:cTn id="33" presetID="1" presetClass="exit" presetSubtype="0" fill="hold" grpId="1" nodeType="withEffect">
                                  <p:stCondLst>
                                    <p:cond delay="0"/>
                                  </p:stCondLst>
                                  <p:childTnLst>
                                    <p:set>
                                      <p:cBhvr>
                                        <p:cTn id="34" dur="1" fill="hold">
                                          <p:stCondLst>
                                            <p:cond delay="0"/>
                                          </p:stCondLst>
                                        </p:cTn>
                                        <p:tgtEl>
                                          <p:spTgt spid="33"/>
                                        </p:tgtEl>
                                        <p:attrNameLst>
                                          <p:attrName>style.visibility</p:attrName>
                                        </p:attrNameLst>
                                      </p:cBhvr>
                                      <p:to>
                                        <p:strVal val="hidden"/>
                                      </p:to>
                                    </p:set>
                                  </p:childTnLst>
                                </p:cTn>
                              </p:par>
                              <p:par>
                                <p:cTn id="35" presetID="10" presetClass="entr" presetSubtype="0"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fade">
                                      <p:cBhvr>
                                        <p:cTn id="37" dur="500"/>
                                        <p:tgtEl>
                                          <p:spTgt spid="3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fade">
                                      <p:cBhvr>
                                        <p:cTn id="42" dur="250"/>
                                        <p:tgtEl>
                                          <p:spTgt spid="60"/>
                                        </p:tgtEl>
                                      </p:cBhvr>
                                    </p:animEffect>
                                  </p:childTnLst>
                                </p:cTn>
                              </p:par>
                              <p:par>
                                <p:cTn id="43" presetID="1" presetClass="exit" presetSubtype="0" fill="hold" grpId="1" nodeType="withEffect">
                                  <p:stCondLst>
                                    <p:cond delay="0"/>
                                  </p:stCondLst>
                                  <p:childTnLst>
                                    <p:set>
                                      <p:cBhvr>
                                        <p:cTn id="44" dur="1" fill="hold">
                                          <p:stCondLst>
                                            <p:cond delay="0"/>
                                          </p:stCondLst>
                                        </p:cTn>
                                        <p:tgtEl>
                                          <p:spTgt spid="34"/>
                                        </p:tgtEl>
                                        <p:attrNameLst>
                                          <p:attrName>style.visibility</p:attrName>
                                        </p:attrNameLst>
                                      </p:cBhvr>
                                      <p:to>
                                        <p:strVal val="hidden"/>
                                      </p:to>
                                    </p:set>
                                  </p:childTnLst>
                                </p:cTn>
                              </p:par>
                              <p:par>
                                <p:cTn id="45" presetID="10" presetClass="entr" presetSubtype="0" fill="hold" grpId="0" nodeType="with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fade">
                                      <p:cBhvr>
                                        <p:cTn id="4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75" grpId="1" animBg="1"/>
      <p:bldP spid="55" grpId="0" animBg="1"/>
      <p:bldP spid="55" grpId="1" animBg="1"/>
      <p:bldP spid="33" grpId="0" animBg="1"/>
      <p:bldP spid="33" grpId="1" animBg="1"/>
      <p:bldP spid="34" grpId="0" animBg="1"/>
      <p:bldP spid="34" grpId="1" animBg="1"/>
      <p:bldP spid="3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調査対象のメソッド</a:t>
            </a:r>
            <a:endParaRPr kumimoji="1" lang="ja-JP" altLang="en-US"/>
          </a:p>
        </p:txBody>
      </p:sp>
      <p:sp>
        <p:nvSpPr>
          <p:cNvPr id="3" name="コンテンツ プレースホルダー 2"/>
          <p:cNvSpPr>
            <a:spLocks noGrp="1"/>
          </p:cNvSpPr>
          <p:nvPr>
            <p:ph idx="1"/>
          </p:nvPr>
        </p:nvSpPr>
        <p:spPr>
          <a:xfrm>
            <a:off x="457200" y="1600200"/>
            <a:ext cx="8229600" cy="4565104"/>
          </a:xfrm>
        </p:spPr>
        <p:txBody>
          <a:bodyPr/>
          <a:lstStyle/>
          <a:p>
            <a:r>
              <a:rPr lang="en-US" altLang="ja-JP" dirty="0" smtClean="0"/>
              <a:t>NOS</a:t>
            </a:r>
            <a:r>
              <a:rPr lang="ja-JP" altLang="en-US" dirty="0" smtClean="0"/>
              <a:t>の比較には全メソッドを使用</a:t>
            </a:r>
            <a:endParaRPr lang="en-US" altLang="ja-JP" dirty="0" smtClean="0"/>
          </a:p>
          <a:p>
            <a:r>
              <a:rPr lang="ja-JP" altLang="en-US" dirty="0"/>
              <a:t>凝集度</a:t>
            </a:r>
            <a:r>
              <a:rPr lang="ja-JP" altLang="en-US" dirty="0" smtClean="0"/>
              <a:t>の比較には凝集度が計算できたメソッドのみを使用</a:t>
            </a:r>
            <a:r>
              <a:rPr lang="en-US" altLang="ja-JP" dirty="0" smtClean="0"/>
              <a:t>(</a:t>
            </a:r>
            <a:r>
              <a:rPr lang="ja-JP" altLang="en-US" dirty="0" smtClean="0"/>
              <a:t>表中の括弧</a:t>
            </a:r>
            <a:r>
              <a:rPr lang="ja-JP" altLang="en-US" dirty="0"/>
              <a:t>内数</a:t>
            </a:r>
            <a:r>
              <a:rPr lang="en-US" altLang="ja-JP" dirty="0" smtClean="0"/>
              <a:t>)</a:t>
            </a:r>
          </a:p>
          <a:p>
            <a:endParaRPr lang="en-US" altLang="ja-JP" dirty="0" smtClean="0"/>
          </a:p>
          <a:p>
            <a:pPr marL="0" indent="0">
              <a:buNone/>
            </a:pP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324411391"/>
              </p:ext>
            </p:extLst>
          </p:nvPr>
        </p:nvGraphicFramePr>
        <p:xfrm>
          <a:off x="395536" y="3861048"/>
          <a:ext cx="8424936" cy="1584960"/>
        </p:xfrm>
        <a:graphic>
          <a:graphicData uri="http://schemas.openxmlformats.org/drawingml/2006/table">
            <a:tbl>
              <a:tblPr firstRow="1" bandRow="1">
                <a:tableStyleId>{5C22544A-7EE6-4342-B048-85BDC9FD1C3A}</a:tableStyleId>
              </a:tblPr>
              <a:tblGrid>
                <a:gridCol w="1755195"/>
                <a:gridCol w="2637292"/>
                <a:gridCol w="2088232"/>
                <a:gridCol w="1944217"/>
              </a:tblGrid>
              <a:tr h="396240">
                <a:tc>
                  <a:txBody>
                    <a:bodyPr/>
                    <a:lstStyle/>
                    <a:p>
                      <a:endParaRPr kumimoji="1" lang="ja-JP" altLang="en-US" sz="2000" dirty="0">
                        <a:solidFill>
                          <a:schemeClr val="tx1"/>
                        </a:solidFill>
                      </a:endParaRPr>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2000" b="1" smtClean="0">
                          <a:solidFill>
                            <a:schemeClr val="tx1"/>
                          </a:solidFill>
                        </a:rPr>
                        <a:t>メソッド抽出事例数</a:t>
                      </a:r>
                      <a:endParaRPr kumimoji="1" lang="ja-JP" altLang="en-US" sz="2000" b="1">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2000" b="1" smtClean="0">
                          <a:solidFill>
                            <a:schemeClr val="tx1"/>
                          </a:solidFill>
                        </a:rPr>
                        <a:t>比較用バージョン</a:t>
                      </a:r>
                      <a:endParaRPr kumimoji="1" lang="en-US" altLang="ja-JP" sz="2000" b="1" smtClean="0">
                        <a:solidFill>
                          <a:schemeClr val="tx1"/>
                        </a:solidFill>
                      </a:endParaRPr>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2000" b="1" smtClean="0">
                          <a:solidFill>
                            <a:schemeClr val="tx1"/>
                          </a:solidFill>
                        </a:rPr>
                        <a:t>メソッド数</a:t>
                      </a:r>
                      <a:endParaRPr kumimoji="1" lang="en-US" altLang="ja-JP" sz="2000" b="1" smtClean="0">
                        <a:solidFill>
                          <a:schemeClr val="tx1"/>
                        </a:solidFill>
                      </a:endParaRPr>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r>
              <a:tr h="370840">
                <a:tc>
                  <a:txBody>
                    <a:bodyPr/>
                    <a:lstStyle/>
                    <a:p>
                      <a:r>
                        <a:rPr kumimoji="1" lang="en-US" altLang="ja-JP" sz="2000" smtClean="0"/>
                        <a:t>jEdit</a:t>
                      </a:r>
                      <a:endParaRPr kumimoji="1" lang="ja-JP" altLang="en-US" sz="2000"/>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rgbClr val="FFFFE7"/>
                    </a:solidFill>
                  </a:tcPr>
                </a:tc>
                <a:tc>
                  <a:txBody>
                    <a:bodyPr/>
                    <a:lstStyle/>
                    <a:p>
                      <a:pPr algn="ctr"/>
                      <a:r>
                        <a:rPr kumimoji="1" lang="en-US" altLang="ja-JP" sz="2000" smtClean="0"/>
                        <a:t>490(286)</a:t>
                      </a:r>
                      <a:endParaRPr kumimoji="1" lang="ja-JP" altLang="en-US" sz="200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rgbClr val="FFFFE7"/>
                    </a:solidFill>
                  </a:tcPr>
                </a:tc>
                <a:tc>
                  <a:txBody>
                    <a:bodyPr/>
                    <a:lstStyle/>
                    <a:p>
                      <a:pPr algn="ctr"/>
                      <a:r>
                        <a:rPr kumimoji="1" lang="en-US" altLang="ja-JP" sz="2000" smtClean="0"/>
                        <a:t>4.5.0</a:t>
                      </a:r>
                      <a:endParaRPr kumimoji="1" lang="ja-JP" altLang="en-US" sz="2000"/>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solidFill>
                      <a:srgbClr val="FFFFE7"/>
                    </a:solidFill>
                  </a:tcPr>
                </a:tc>
                <a:tc>
                  <a:txBody>
                    <a:bodyPr/>
                    <a:lstStyle/>
                    <a:p>
                      <a:pPr algn="ctr"/>
                      <a:r>
                        <a:rPr kumimoji="1" lang="en-US" altLang="ja-JP" sz="2000" smtClean="0"/>
                        <a:t>6275(2114)</a:t>
                      </a:r>
                      <a:endParaRPr kumimoji="1" lang="ja-JP" altLang="en-US" sz="2000"/>
                    </a:p>
                  </a:txBody>
                  <a:tcPr>
                    <a:lnT w="28575" cap="flat" cmpd="sng" algn="ctr">
                      <a:solidFill>
                        <a:schemeClr val="tx1"/>
                      </a:solidFill>
                      <a:prstDash val="solid"/>
                      <a:round/>
                      <a:headEnd type="none" w="med" len="med"/>
                      <a:tailEnd type="none" w="med" len="med"/>
                    </a:lnT>
                    <a:solidFill>
                      <a:srgbClr val="FFFFE7"/>
                    </a:solidFill>
                  </a:tcPr>
                </a:tc>
              </a:tr>
              <a:tr h="370840">
                <a:tc>
                  <a:txBody>
                    <a:bodyPr/>
                    <a:lstStyle/>
                    <a:p>
                      <a:r>
                        <a:rPr kumimoji="1" lang="en-US" altLang="ja-JP" sz="2000" smtClean="0"/>
                        <a:t>ArgoUML</a:t>
                      </a:r>
                      <a:endParaRPr kumimoji="1" lang="ja-JP" altLang="en-US" sz="2000"/>
                    </a:p>
                  </a:txBody>
                  <a:tcPr>
                    <a:lnR w="28575" cap="flat" cmpd="sng" algn="ctr">
                      <a:solidFill>
                        <a:schemeClr val="tx1"/>
                      </a:solidFill>
                      <a:prstDash val="solid"/>
                      <a:round/>
                      <a:headEnd type="none" w="med" len="med"/>
                      <a:tailEnd type="none" w="med" len="med"/>
                    </a:lnR>
                    <a:solidFill>
                      <a:srgbClr val="FFFFE7"/>
                    </a:solidFill>
                  </a:tcPr>
                </a:tc>
                <a:tc>
                  <a:txBody>
                    <a:bodyPr/>
                    <a:lstStyle/>
                    <a:p>
                      <a:pPr algn="ctr"/>
                      <a:r>
                        <a:rPr kumimoji="1" lang="en-US" altLang="ja-JP" sz="2000" smtClean="0"/>
                        <a:t>659(302)</a:t>
                      </a:r>
                      <a:endParaRPr kumimoji="1" lang="ja-JP" altLang="en-US" sz="200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rgbClr val="FFFFE7"/>
                    </a:solidFill>
                  </a:tcPr>
                </a:tc>
                <a:tc>
                  <a:txBody>
                    <a:bodyPr/>
                    <a:lstStyle/>
                    <a:p>
                      <a:pPr algn="ctr"/>
                      <a:r>
                        <a:rPr kumimoji="1" lang="en-US" altLang="ja-JP" sz="2000" smtClean="0"/>
                        <a:t>1.8.4</a:t>
                      </a:r>
                      <a:endParaRPr kumimoji="1" lang="ja-JP" altLang="en-US" sz="2000"/>
                    </a:p>
                  </a:txBody>
                  <a:tcPr>
                    <a:lnL w="28575" cap="flat" cmpd="sng" algn="ctr">
                      <a:solidFill>
                        <a:schemeClr val="tx1"/>
                      </a:solidFill>
                      <a:prstDash val="solid"/>
                      <a:round/>
                      <a:headEnd type="none" w="med" len="med"/>
                      <a:tailEnd type="none" w="med" len="med"/>
                    </a:lnL>
                    <a:solidFill>
                      <a:srgbClr val="FFFFE7"/>
                    </a:solidFill>
                  </a:tcPr>
                </a:tc>
                <a:tc>
                  <a:txBody>
                    <a:bodyPr/>
                    <a:lstStyle/>
                    <a:p>
                      <a:pPr algn="ctr"/>
                      <a:r>
                        <a:rPr kumimoji="1" lang="en-US" altLang="ja-JP" sz="2000" smtClean="0"/>
                        <a:t>9123(2167)</a:t>
                      </a:r>
                      <a:endParaRPr kumimoji="1" lang="ja-JP" altLang="en-US" sz="2000"/>
                    </a:p>
                  </a:txBody>
                  <a:tcPr>
                    <a:solidFill>
                      <a:srgbClr val="FFFFE7"/>
                    </a:solidFill>
                  </a:tcPr>
                </a:tc>
              </a:tr>
              <a:tr h="370840">
                <a:tc>
                  <a:txBody>
                    <a:bodyPr/>
                    <a:lstStyle/>
                    <a:p>
                      <a:r>
                        <a:rPr kumimoji="1" lang="en-US" altLang="ja-JP" sz="2000" smtClean="0"/>
                        <a:t>Apache</a:t>
                      </a:r>
                      <a:r>
                        <a:rPr kumimoji="1" lang="en-US" altLang="ja-JP" sz="2000" baseline="0" smtClean="0"/>
                        <a:t> Ant</a:t>
                      </a:r>
                      <a:endParaRPr kumimoji="1" lang="ja-JP" altLang="en-US" sz="2000"/>
                    </a:p>
                  </a:txBody>
                  <a:tcP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rgbClr val="FFFFE7"/>
                    </a:solidFill>
                  </a:tcPr>
                </a:tc>
                <a:tc>
                  <a:txBody>
                    <a:bodyPr/>
                    <a:lstStyle/>
                    <a:p>
                      <a:pPr algn="ctr"/>
                      <a:r>
                        <a:rPr kumimoji="1" lang="en-US" altLang="ja-JP" sz="2000" dirty="0" smtClean="0"/>
                        <a:t>704(322)</a:t>
                      </a:r>
                      <a:endParaRPr kumimoji="1" lang="ja-JP" altLang="en-US" sz="2000"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rgbClr val="FFFFE7"/>
                    </a:solidFill>
                  </a:tcPr>
                </a:tc>
                <a:tc>
                  <a:txBody>
                    <a:bodyPr/>
                    <a:lstStyle/>
                    <a:p>
                      <a:pPr algn="ctr"/>
                      <a:r>
                        <a:rPr kumimoji="1" lang="en-US" altLang="ja-JP" sz="2000" smtClean="0"/>
                        <a:t>0.34</a:t>
                      </a:r>
                      <a:endParaRPr kumimoji="1" lang="ja-JP" altLang="en-US" sz="2000"/>
                    </a:p>
                  </a:txBody>
                  <a:tcP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solidFill>
                      <a:srgbClr val="FFFFE7"/>
                    </a:solidFill>
                  </a:tcPr>
                </a:tc>
                <a:tc>
                  <a:txBody>
                    <a:bodyPr/>
                    <a:lstStyle/>
                    <a:p>
                      <a:pPr algn="ctr"/>
                      <a:r>
                        <a:rPr kumimoji="1" lang="en-US" altLang="ja-JP" sz="2000" dirty="0" smtClean="0"/>
                        <a:t>13840(4457)</a:t>
                      </a:r>
                      <a:endParaRPr kumimoji="1" lang="ja-JP" altLang="en-US" sz="2000" dirty="0"/>
                    </a:p>
                  </a:txBody>
                  <a:tcPr>
                    <a:lnB w="28575" cap="flat" cmpd="sng" algn="ctr">
                      <a:solidFill>
                        <a:schemeClr val="tx1"/>
                      </a:solidFill>
                      <a:prstDash val="solid"/>
                      <a:round/>
                      <a:headEnd type="none" w="med" len="med"/>
                      <a:tailEnd type="none" w="med" len="med"/>
                    </a:lnB>
                    <a:solidFill>
                      <a:srgbClr val="FFFFE7"/>
                    </a:solidFill>
                  </a:tcPr>
                </a:tc>
              </a:tr>
            </a:tbl>
          </a:graphicData>
        </a:graphic>
      </p:graphicFrame>
      <p:sp>
        <p:nvSpPr>
          <p:cNvPr id="6" name="テキスト ボックス 5"/>
          <p:cNvSpPr txBox="1"/>
          <p:nvPr/>
        </p:nvSpPr>
        <p:spPr>
          <a:xfrm>
            <a:off x="-972616" y="1196752"/>
            <a:ext cx="2232248" cy="369332"/>
          </a:xfrm>
          <a:prstGeom prst="rect">
            <a:avLst/>
          </a:prstGeom>
          <a:noFill/>
        </p:spPr>
        <p:txBody>
          <a:bodyPr wrap="square" rtlCol="0">
            <a:spAutoFit/>
          </a:bodyPr>
          <a:lstStyle/>
          <a:p>
            <a:endParaRPr kumimoji="1" lang="ja-JP" altLang="en-US"/>
          </a:p>
        </p:txBody>
      </p:sp>
    </p:spTree>
    <p:extLst>
      <p:ext uri="{BB962C8B-B14F-4D97-AF65-F5344CB8AC3E}">
        <p14:creationId xmlns:p14="http://schemas.microsoft.com/office/powerpoint/2010/main" val="3666279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NOS</a:t>
            </a:r>
            <a:r>
              <a:rPr kumimoji="1" lang="ja-JP" altLang="en-US" dirty="0" smtClean="0"/>
              <a:t>分布</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573" t="9314" r="3479" b="14357"/>
          <a:stretch/>
        </p:blipFill>
        <p:spPr bwMode="auto">
          <a:xfrm>
            <a:off x="1410986" y="2745839"/>
            <a:ext cx="6615628" cy="3224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テキスト ボックス 5"/>
          <p:cNvSpPr txBox="1"/>
          <p:nvPr/>
        </p:nvSpPr>
        <p:spPr>
          <a:xfrm>
            <a:off x="2447764" y="6245623"/>
            <a:ext cx="1080120" cy="400110"/>
          </a:xfrm>
          <a:prstGeom prst="rect">
            <a:avLst/>
          </a:prstGeom>
          <a:noFill/>
        </p:spPr>
        <p:txBody>
          <a:bodyPr wrap="square" rtlCol="0">
            <a:spAutoFit/>
          </a:bodyPr>
          <a:lstStyle/>
          <a:p>
            <a:pPr algn="ctr"/>
            <a:r>
              <a:rPr kumimoji="1" lang="en-US" altLang="ja-JP" sz="2000" dirty="0" err="1" smtClean="0"/>
              <a:t>jEdit</a:t>
            </a:r>
            <a:endParaRPr kumimoji="1" lang="ja-JP" altLang="en-US" sz="2000" dirty="0"/>
          </a:p>
        </p:txBody>
      </p:sp>
      <p:sp>
        <p:nvSpPr>
          <p:cNvPr id="7" name="テキスト ボックス 6"/>
          <p:cNvSpPr txBox="1"/>
          <p:nvPr/>
        </p:nvSpPr>
        <p:spPr>
          <a:xfrm>
            <a:off x="4431325" y="6234312"/>
            <a:ext cx="1080120" cy="400110"/>
          </a:xfrm>
          <a:prstGeom prst="rect">
            <a:avLst/>
          </a:prstGeom>
          <a:noFill/>
        </p:spPr>
        <p:txBody>
          <a:bodyPr wrap="square" rtlCol="0">
            <a:spAutoFit/>
          </a:bodyPr>
          <a:lstStyle/>
          <a:p>
            <a:pPr algn="ctr"/>
            <a:r>
              <a:rPr kumimoji="1" lang="en-US" altLang="ja-JP" sz="2000" smtClean="0"/>
              <a:t>Ant</a:t>
            </a:r>
            <a:endParaRPr kumimoji="1" lang="ja-JP" altLang="en-US" sz="2000"/>
          </a:p>
        </p:txBody>
      </p:sp>
      <p:sp>
        <p:nvSpPr>
          <p:cNvPr id="8" name="テキスト ボックス 7"/>
          <p:cNvSpPr txBox="1"/>
          <p:nvPr/>
        </p:nvSpPr>
        <p:spPr>
          <a:xfrm>
            <a:off x="6312973" y="6269250"/>
            <a:ext cx="1613970" cy="400110"/>
          </a:xfrm>
          <a:prstGeom prst="rect">
            <a:avLst/>
          </a:prstGeom>
          <a:noFill/>
        </p:spPr>
        <p:txBody>
          <a:bodyPr wrap="square" rtlCol="0">
            <a:spAutoFit/>
          </a:bodyPr>
          <a:lstStyle/>
          <a:p>
            <a:pPr algn="ctr"/>
            <a:r>
              <a:rPr kumimoji="1" lang="en-US" altLang="ja-JP" sz="2000" smtClean="0"/>
              <a:t>ArgoUML</a:t>
            </a:r>
            <a:endParaRPr kumimoji="1" lang="ja-JP" altLang="en-US" sz="2000"/>
          </a:p>
        </p:txBody>
      </p:sp>
      <p:sp>
        <p:nvSpPr>
          <p:cNvPr id="15" name="テキスト ボックス 14"/>
          <p:cNvSpPr txBox="1"/>
          <p:nvPr/>
        </p:nvSpPr>
        <p:spPr>
          <a:xfrm>
            <a:off x="1619672" y="5938990"/>
            <a:ext cx="1484831" cy="400110"/>
          </a:xfrm>
          <a:prstGeom prst="rect">
            <a:avLst/>
          </a:prstGeom>
          <a:noFill/>
        </p:spPr>
        <p:txBody>
          <a:bodyPr wrap="square" rtlCol="0">
            <a:spAutoFit/>
          </a:bodyPr>
          <a:lstStyle/>
          <a:p>
            <a:pPr algn="ctr"/>
            <a:r>
              <a:rPr lang="ja-JP" altLang="en-US" sz="2000" dirty="0" smtClean="0"/>
              <a:t>リリース</a:t>
            </a:r>
            <a:endParaRPr kumimoji="1" lang="en-US" altLang="ja-JP" sz="2000" dirty="0" smtClean="0"/>
          </a:p>
        </p:txBody>
      </p:sp>
      <p:sp>
        <p:nvSpPr>
          <p:cNvPr id="16" name="テキスト ボックス 15"/>
          <p:cNvSpPr txBox="1"/>
          <p:nvPr/>
        </p:nvSpPr>
        <p:spPr>
          <a:xfrm>
            <a:off x="2987824" y="5949963"/>
            <a:ext cx="813858" cy="400110"/>
          </a:xfrm>
          <a:prstGeom prst="rect">
            <a:avLst/>
          </a:prstGeom>
          <a:noFill/>
        </p:spPr>
        <p:txBody>
          <a:bodyPr wrap="square" rtlCol="0">
            <a:spAutoFit/>
          </a:bodyPr>
          <a:lstStyle/>
          <a:p>
            <a:pPr algn="ctr"/>
            <a:r>
              <a:rPr kumimoji="1" lang="ja-JP" altLang="en-US" sz="2000" dirty="0" smtClean="0"/>
              <a:t>抽出</a:t>
            </a:r>
            <a:endParaRPr kumimoji="1" lang="en-US" altLang="ja-JP" sz="2000" dirty="0" smtClean="0"/>
          </a:p>
        </p:txBody>
      </p:sp>
      <p:sp>
        <p:nvSpPr>
          <p:cNvPr id="17" name="テキスト ボックス 16"/>
          <p:cNvSpPr txBox="1"/>
          <p:nvPr/>
        </p:nvSpPr>
        <p:spPr>
          <a:xfrm rot="16200000">
            <a:off x="414642" y="4127318"/>
            <a:ext cx="1058751" cy="461665"/>
          </a:xfrm>
          <a:prstGeom prst="rect">
            <a:avLst/>
          </a:prstGeom>
          <a:noFill/>
        </p:spPr>
        <p:txBody>
          <a:bodyPr wrap="square" rtlCol="0">
            <a:spAutoFit/>
          </a:bodyPr>
          <a:lstStyle/>
          <a:p>
            <a:pPr algn="ctr"/>
            <a:r>
              <a:rPr kumimoji="1" lang="en-US" altLang="ja-JP" sz="2400" dirty="0" smtClean="0"/>
              <a:t>NOS</a:t>
            </a:r>
          </a:p>
        </p:txBody>
      </p:sp>
      <p:sp>
        <p:nvSpPr>
          <p:cNvPr id="26" name="テキスト ボックス 25"/>
          <p:cNvSpPr txBox="1"/>
          <p:nvPr/>
        </p:nvSpPr>
        <p:spPr>
          <a:xfrm>
            <a:off x="3647338" y="5940585"/>
            <a:ext cx="1484831" cy="400110"/>
          </a:xfrm>
          <a:prstGeom prst="rect">
            <a:avLst/>
          </a:prstGeom>
          <a:noFill/>
        </p:spPr>
        <p:txBody>
          <a:bodyPr wrap="square" rtlCol="0">
            <a:spAutoFit/>
          </a:bodyPr>
          <a:lstStyle/>
          <a:p>
            <a:pPr algn="ctr"/>
            <a:r>
              <a:rPr lang="ja-JP" altLang="en-US" sz="2000" dirty="0" smtClean="0"/>
              <a:t>リリース</a:t>
            </a:r>
            <a:endParaRPr kumimoji="1" lang="en-US" altLang="ja-JP" sz="2000" dirty="0" smtClean="0"/>
          </a:p>
        </p:txBody>
      </p:sp>
      <p:sp>
        <p:nvSpPr>
          <p:cNvPr id="27" name="テキスト ボックス 26"/>
          <p:cNvSpPr txBox="1"/>
          <p:nvPr/>
        </p:nvSpPr>
        <p:spPr>
          <a:xfrm>
            <a:off x="4903186" y="5949963"/>
            <a:ext cx="813858" cy="400110"/>
          </a:xfrm>
          <a:prstGeom prst="rect">
            <a:avLst/>
          </a:prstGeom>
          <a:noFill/>
        </p:spPr>
        <p:txBody>
          <a:bodyPr wrap="square" rtlCol="0">
            <a:spAutoFit/>
          </a:bodyPr>
          <a:lstStyle/>
          <a:p>
            <a:pPr algn="ctr"/>
            <a:r>
              <a:rPr kumimoji="1" lang="ja-JP" altLang="en-US" sz="2000" dirty="0" smtClean="0"/>
              <a:t>抽出</a:t>
            </a:r>
            <a:endParaRPr kumimoji="1" lang="en-US" altLang="ja-JP" sz="2000" dirty="0" smtClean="0"/>
          </a:p>
        </p:txBody>
      </p:sp>
      <p:sp>
        <p:nvSpPr>
          <p:cNvPr id="28" name="テキスト ボックス 27"/>
          <p:cNvSpPr txBox="1"/>
          <p:nvPr/>
        </p:nvSpPr>
        <p:spPr>
          <a:xfrm>
            <a:off x="5623171" y="5938990"/>
            <a:ext cx="1484831" cy="400110"/>
          </a:xfrm>
          <a:prstGeom prst="rect">
            <a:avLst/>
          </a:prstGeom>
          <a:noFill/>
        </p:spPr>
        <p:txBody>
          <a:bodyPr wrap="square" rtlCol="0">
            <a:spAutoFit/>
          </a:bodyPr>
          <a:lstStyle/>
          <a:p>
            <a:pPr algn="ctr"/>
            <a:r>
              <a:rPr lang="ja-JP" altLang="en-US" sz="2000" dirty="0" smtClean="0"/>
              <a:t>リリース</a:t>
            </a:r>
            <a:endParaRPr kumimoji="1" lang="en-US" altLang="ja-JP" sz="2000" dirty="0" smtClean="0"/>
          </a:p>
        </p:txBody>
      </p:sp>
      <p:sp>
        <p:nvSpPr>
          <p:cNvPr id="29" name="テキスト ボックス 28"/>
          <p:cNvSpPr txBox="1"/>
          <p:nvPr/>
        </p:nvSpPr>
        <p:spPr>
          <a:xfrm>
            <a:off x="6829367" y="5929348"/>
            <a:ext cx="813858" cy="400110"/>
          </a:xfrm>
          <a:prstGeom prst="rect">
            <a:avLst/>
          </a:prstGeom>
          <a:noFill/>
        </p:spPr>
        <p:txBody>
          <a:bodyPr wrap="square" rtlCol="0">
            <a:spAutoFit/>
          </a:bodyPr>
          <a:lstStyle/>
          <a:p>
            <a:pPr algn="ctr"/>
            <a:r>
              <a:rPr kumimoji="1" lang="ja-JP" altLang="en-US" sz="2000" smtClean="0"/>
              <a:t>抽出</a:t>
            </a:r>
            <a:endParaRPr kumimoji="1" lang="en-US" altLang="ja-JP" sz="2000" smtClean="0"/>
          </a:p>
        </p:txBody>
      </p:sp>
      <p:sp>
        <p:nvSpPr>
          <p:cNvPr id="30" name="コンテンツ プレースホルダー 2"/>
          <p:cNvSpPr>
            <a:spLocks noGrp="1"/>
          </p:cNvSpPr>
          <p:nvPr>
            <p:ph idx="1"/>
          </p:nvPr>
        </p:nvSpPr>
        <p:spPr>
          <a:xfrm>
            <a:off x="457200" y="1600200"/>
            <a:ext cx="8229600" cy="4525963"/>
          </a:xfrm>
        </p:spPr>
        <p:txBody>
          <a:bodyPr/>
          <a:lstStyle/>
          <a:p>
            <a:pPr>
              <a:buFont typeface="Arial" pitchFamily="34" charset="0"/>
              <a:buChar char="•"/>
            </a:pPr>
            <a:r>
              <a:rPr kumimoji="1" lang="ja-JP" altLang="en-US" dirty="0" smtClean="0"/>
              <a:t>抽出対象のメソッドは</a:t>
            </a:r>
            <a:r>
              <a:rPr kumimoji="1" lang="en-US" altLang="ja-JP" dirty="0" smtClean="0"/>
              <a:t>NOS</a:t>
            </a:r>
            <a:r>
              <a:rPr kumimoji="1" lang="ja-JP" altLang="en-US" dirty="0" smtClean="0"/>
              <a:t>が多い</a:t>
            </a:r>
            <a:endParaRPr kumimoji="1" lang="en-US" altLang="ja-JP" dirty="0" smtClean="0"/>
          </a:p>
          <a:p>
            <a:pPr lvl="1">
              <a:buFont typeface="Arial" pitchFamily="34" charset="0"/>
              <a:buChar char="‒"/>
            </a:pPr>
            <a:r>
              <a:rPr lang="ja-JP" altLang="en-US" dirty="0"/>
              <a:t>有意</a:t>
            </a:r>
            <a:r>
              <a:rPr lang="ja-JP" altLang="en-US" dirty="0" smtClean="0"/>
              <a:t>水準</a:t>
            </a:r>
            <a:r>
              <a:rPr lang="en-US" altLang="ja-JP" dirty="0" smtClean="0"/>
              <a:t>0.05</a:t>
            </a:r>
            <a:r>
              <a:rPr lang="ja-JP" altLang="en-US" dirty="0" smtClean="0"/>
              <a:t>で有意差あり</a:t>
            </a:r>
            <a:endParaRPr kumimoji="1" lang="en-US" altLang="ja-JP" dirty="0" smtClean="0"/>
          </a:p>
        </p:txBody>
      </p:sp>
    </p:spTree>
    <p:extLst>
      <p:ext uri="{BB962C8B-B14F-4D97-AF65-F5344CB8AC3E}">
        <p14:creationId xmlns:p14="http://schemas.microsoft.com/office/powerpoint/2010/main" val="167895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研究概要</a:t>
            </a:r>
            <a:endParaRPr kumimoji="1" lang="ja-JP" altLang="en-US"/>
          </a:p>
        </p:txBody>
      </p:sp>
      <p:sp>
        <p:nvSpPr>
          <p:cNvPr id="3" name="コンテンツ プレースホルダー 2"/>
          <p:cNvSpPr>
            <a:spLocks noGrp="1"/>
          </p:cNvSpPr>
          <p:nvPr>
            <p:ph idx="1"/>
          </p:nvPr>
        </p:nvSpPr>
        <p:spPr>
          <a:xfrm>
            <a:off x="457200" y="1600200"/>
            <a:ext cx="8579296" cy="4525963"/>
          </a:xfrm>
        </p:spPr>
        <p:txBody>
          <a:bodyPr/>
          <a:lstStyle/>
          <a:p>
            <a:r>
              <a:rPr kumimoji="1" lang="ja-JP" altLang="en-US" dirty="0" smtClean="0"/>
              <a:t>メソッド抽出が行われるメソッドの特徴を調査</a:t>
            </a:r>
            <a:endParaRPr kumimoji="1" lang="en-US" altLang="ja-JP" dirty="0" smtClean="0"/>
          </a:p>
          <a:p>
            <a:pPr lvl="1"/>
            <a:r>
              <a:rPr lang="ja-JP" altLang="en-US" dirty="0"/>
              <a:t>オープンソースソフトウェア</a:t>
            </a:r>
            <a:r>
              <a:rPr kumimoji="1" lang="ja-JP" altLang="en-US" dirty="0" smtClean="0"/>
              <a:t>からメソッド抽出の履歴を収集</a:t>
            </a:r>
            <a:endParaRPr kumimoji="1" lang="en-US" altLang="ja-JP" dirty="0" smtClean="0"/>
          </a:p>
          <a:p>
            <a:pPr lvl="1"/>
            <a:r>
              <a:rPr kumimoji="1" lang="ja-JP" altLang="en-US" dirty="0" smtClean="0"/>
              <a:t>開発者がどのようなメソッドを対象としているか</a:t>
            </a:r>
            <a:endParaRPr kumimoji="1" lang="en-US" altLang="ja-JP" dirty="0" smtClean="0"/>
          </a:p>
          <a:p>
            <a:pPr lvl="1"/>
            <a:endParaRPr lang="en-US" altLang="ja-JP" dirty="0"/>
          </a:p>
          <a:p>
            <a:r>
              <a:rPr kumimoji="1" lang="ja-JP" altLang="en-US" dirty="0" smtClean="0"/>
              <a:t>一般的なメソッドの特徴と比較</a:t>
            </a:r>
            <a:endParaRPr kumimoji="1" lang="en-US" altLang="ja-JP" dirty="0" smtClean="0"/>
          </a:p>
          <a:p>
            <a:pPr lvl="1"/>
            <a:r>
              <a:rPr kumimoji="1" lang="ja-JP" altLang="en-US" dirty="0" smtClean="0"/>
              <a:t>メソッドのサイズ，凝集度に有意な差が存在した</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a:t>
            </a:fld>
            <a:endParaRPr lang="en-US" altLang="ja-JP"/>
          </a:p>
        </p:txBody>
      </p:sp>
    </p:spTree>
    <p:extLst>
      <p:ext uri="{BB962C8B-B14F-4D97-AF65-F5344CB8AC3E}">
        <p14:creationId xmlns:p14="http://schemas.microsoft.com/office/powerpoint/2010/main" val="35693072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凝集度の比較結果</a:t>
            </a:r>
            <a:endParaRPr kumimoji="1" lang="ja-JP" altLang="en-US"/>
          </a:p>
        </p:txBody>
      </p:sp>
      <p:sp>
        <p:nvSpPr>
          <p:cNvPr id="3" name="コンテンツ プレースホルダー 2"/>
          <p:cNvSpPr>
            <a:spLocks noGrp="1"/>
          </p:cNvSpPr>
          <p:nvPr>
            <p:ph idx="1"/>
          </p:nvPr>
        </p:nvSpPr>
        <p:spPr/>
        <p:txBody>
          <a:bodyPr/>
          <a:lstStyle/>
          <a:p>
            <a:r>
              <a:rPr kumimoji="1" lang="en-US" altLang="ja-JP" smtClean="0"/>
              <a:t>3</a:t>
            </a:r>
            <a:r>
              <a:rPr kumimoji="1" lang="ja-JP" altLang="en-US" smtClean="0"/>
              <a:t>つの対象ソフトウェアで近い結果</a:t>
            </a:r>
            <a:endParaRPr kumimoji="1" lang="en-US" altLang="ja-JP" smtClean="0"/>
          </a:p>
          <a:p>
            <a:pPr lvl="1"/>
            <a:r>
              <a:rPr lang="ja-JP" altLang="en-US"/>
              <a:t>抽出対象</a:t>
            </a:r>
            <a:r>
              <a:rPr lang="ja-JP" altLang="en-US" smtClean="0"/>
              <a:t>のメソッドは凝集度が低い</a:t>
            </a:r>
            <a:endParaRPr lang="en-US" altLang="ja-JP" smtClean="0"/>
          </a:p>
          <a:p>
            <a:pPr lvl="1"/>
            <a:endParaRPr kumimoji="1" lang="en-US" altLang="ja-JP"/>
          </a:p>
          <a:p>
            <a:pPr lvl="1"/>
            <a:endParaRPr lang="en-US" altLang="ja-JP" smtClean="0"/>
          </a:p>
          <a:p>
            <a:r>
              <a:rPr kumimoji="1" lang="ja-JP" altLang="en-US" smtClean="0"/>
              <a:t>メトリクスごとの結果について説明</a:t>
            </a:r>
            <a:endParaRPr kumimoji="1" lang="en-US" altLang="ja-JP" smtClean="0"/>
          </a:p>
          <a:p>
            <a:pPr lvl="1"/>
            <a:r>
              <a:rPr lang="en-US" altLang="ja-JP" smtClean="0"/>
              <a:t>Ant</a:t>
            </a:r>
            <a:r>
              <a:rPr lang="ja-JP" altLang="en-US" smtClean="0"/>
              <a:t>に対する結果のみ</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10813982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6778" t="15787" r="6780" b="20200"/>
          <a:stretch/>
        </p:blipFill>
        <p:spPr bwMode="auto">
          <a:xfrm>
            <a:off x="2668391" y="3482253"/>
            <a:ext cx="3672000" cy="262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en-US" altLang="ja-JP" smtClean="0"/>
              <a:t>Tightness </a:t>
            </a:r>
            <a:r>
              <a:rPr lang="ja-JP" altLang="en-US"/>
              <a:t>分布</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sp>
        <p:nvSpPr>
          <p:cNvPr id="7" name="テキスト ボックス 6"/>
          <p:cNvSpPr txBox="1"/>
          <p:nvPr/>
        </p:nvSpPr>
        <p:spPr>
          <a:xfrm>
            <a:off x="3215880" y="6021288"/>
            <a:ext cx="1484831" cy="461665"/>
          </a:xfrm>
          <a:prstGeom prst="rect">
            <a:avLst/>
          </a:prstGeom>
          <a:noFill/>
        </p:spPr>
        <p:txBody>
          <a:bodyPr wrap="square" rtlCol="0">
            <a:spAutoFit/>
          </a:bodyPr>
          <a:lstStyle/>
          <a:p>
            <a:pPr algn="ctr"/>
            <a:r>
              <a:rPr lang="ja-JP" altLang="en-US" sz="2400" smtClean="0"/>
              <a:t>リリース</a:t>
            </a:r>
            <a:endParaRPr kumimoji="1" lang="en-US" altLang="ja-JP" sz="2400" smtClean="0"/>
          </a:p>
        </p:txBody>
      </p:sp>
      <p:sp>
        <p:nvSpPr>
          <p:cNvPr id="8" name="テキスト ボックス 7"/>
          <p:cNvSpPr txBox="1"/>
          <p:nvPr/>
        </p:nvSpPr>
        <p:spPr>
          <a:xfrm>
            <a:off x="5076056" y="6021287"/>
            <a:ext cx="813858" cy="461665"/>
          </a:xfrm>
          <a:prstGeom prst="rect">
            <a:avLst/>
          </a:prstGeom>
          <a:noFill/>
        </p:spPr>
        <p:txBody>
          <a:bodyPr wrap="square" rtlCol="0">
            <a:spAutoFit/>
          </a:bodyPr>
          <a:lstStyle/>
          <a:p>
            <a:pPr algn="ctr"/>
            <a:r>
              <a:rPr kumimoji="1" lang="ja-JP" altLang="en-US" sz="2400" smtClean="0"/>
              <a:t>抽出</a:t>
            </a:r>
            <a:endParaRPr kumimoji="1" lang="en-US" altLang="ja-JP" sz="2400" smtClean="0"/>
          </a:p>
        </p:txBody>
      </p:sp>
      <p:sp>
        <p:nvSpPr>
          <p:cNvPr id="12" name="コンテンツ プレースホルダー 2"/>
          <p:cNvSpPr>
            <a:spLocks noGrp="1"/>
          </p:cNvSpPr>
          <p:nvPr>
            <p:ph idx="1"/>
          </p:nvPr>
        </p:nvSpPr>
        <p:spPr>
          <a:xfrm>
            <a:off x="457200" y="1600200"/>
            <a:ext cx="8579296" cy="4525963"/>
          </a:xfrm>
        </p:spPr>
        <p:txBody>
          <a:bodyPr/>
          <a:lstStyle/>
          <a:p>
            <a:r>
              <a:rPr kumimoji="1" lang="ja-JP" altLang="en-US" dirty="0" smtClean="0"/>
              <a:t>全てのソフトウェアで有意差ありの検定結果</a:t>
            </a:r>
            <a:endParaRPr lang="en-US" altLang="ja-JP" dirty="0" smtClean="0"/>
          </a:p>
          <a:p>
            <a:r>
              <a:rPr kumimoji="1" lang="ja-JP" altLang="en-US" dirty="0" smtClean="0"/>
              <a:t>抽出されるのは</a:t>
            </a:r>
            <a:r>
              <a:rPr kumimoji="1" lang="en-US" altLang="ja-JP" dirty="0" smtClean="0"/>
              <a:t>0.2</a:t>
            </a:r>
            <a:r>
              <a:rPr kumimoji="1" lang="ja-JP" altLang="en-US" dirty="0" smtClean="0"/>
              <a:t>以下の値のメソッドが多い</a:t>
            </a:r>
            <a:endParaRPr kumimoji="1" lang="en-US" altLang="ja-JP" dirty="0" smtClean="0"/>
          </a:p>
        </p:txBody>
      </p:sp>
      <p:sp>
        <p:nvSpPr>
          <p:cNvPr id="9" name="テキスト ボックス 8"/>
          <p:cNvSpPr txBox="1"/>
          <p:nvPr/>
        </p:nvSpPr>
        <p:spPr>
          <a:xfrm rot="16200000">
            <a:off x="1537152" y="4565420"/>
            <a:ext cx="1634817" cy="461665"/>
          </a:xfrm>
          <a:prstGeom prst="rect">
            <a:avLst/>
          </a:prstGeom>
          <a:noFill/>
        </p:spPr>
        <p:txBody>
          <a:bodyPr wrap="square" rtlCol="0">
            <a:spAutoFit/>
          </a:bodyPr>
          <a:lstStyle/>
          <a:p>
            <a:pPr algn="ctr"/>
            <a:r>
              <a:rPr kumimoji="1" lang="ja-JP" altLang="en-US" sz="2400" smtClean="0"/>
              <a:t>凝集度</a:t>
            </a:r>
            <a:endParaRPr kumimoji="1" lang="en-US" altLang="ja-JP" sz="2400" smtClean="0"/>
          </a:p>
        </p:txBody>
      </p:sp>
    </p:spTree>
    <p:extLst>
      <p:ext uri="{BB962C8B-B14F-4D97-AF65-F5344CB8AC3E}">
        <p14:creationId xmlns:p14="http://schemas.microsoft.com/office/powerpoint/2010/main" val="36220136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81" t="15801" r="6781" b="20186"/>
          <a:stretch/>
        </p:blipFill>
        <p:spPr bwMode="auto">
          <a:xfrm>
            <a:off x="2668391" y="3482252"/>
            <a:ext cx="3672000" cy="262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en-US" altLang="ja-JP" smtClean="0"/>
              <a:t>Coverage </a:t>
            </a:r>
            <a:r>
              <a:rPr lang="ja-JP" altLang="en-US" smtClean="0"/>
              <a:t>分布</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
        <p:nvSpPr>
          <p:cNvPr id="7" name="テキスト ボックス 6"/>
          <p:cNvSpPr txBox="1"/>
          <p:nvPr/>
        </p:nvSpPr>
        <p:spPr>
          <a:xfrm>
            <a:off x="3215880" y="6021288"/>
            <a:ext cx="1484831" cy="461665"/>
          </a:xfrm>
          <a:prstGeom prst="rect">
            <a:avLst/>
          </a:prstGeom>
          <a:noFill/>
        </p:spPr>
        <p:txBody>
          <a:bodyPr wrap="square" rtlCol="0">
            <a:spAutoFit/>
          </a:bodyPr>
          <a:lstStyle/>
          <a:p>
            <a:pPr algn="ctr"/>
            <a:r>
              <a:rPr lang="ja-JP" altLang="en-US" sz="2400" smtClean="0"/>
              <a:t>リリース</a:t>
            </a:r>
            <a:endParaRPr kumimoji="1" lang="en-US" altLang="ja-JP" sz="2400" smtClean="0"/>
          </a:p>
        </p:txBody>
      </p:sp>
      <p:sp>
        <p:nvSpPr>
          <p:cNvPr id="8" name="テキスト ボックス 7"/>
          <p:cNvSpPr txBox="1"/>
          <p:nvPr/>
        </p:nvSpPr>
        <p:spPr>
          <a:xfrm>
            <a:off x="5076056" y="6021287"/>
            <a:ext cx="813858" cy="461665"/>
          </a:xfrm>
          <a:prstGeom prst="rect">
            <a:avLst/>
          </a:prstGeom>
          <a:noFill/>
        </p:spPr>
        <p:txBody>
          <a:bodyPr wrap="square" rtlCol="0">
            <a:spAutoFit/>
          </a:bodyPr>
          <a:lstStyle/>
          <a:p>
            <a:pPr algn="ctr"/>
            <a:r>
              <a:rPr kumimoji="1" lang="ja-JP" altLang="en-US" sz="2400" smtClean="0"/>
              <a:t>抽出</a:t>
            </a:r>
            <a:endParaRPr kumimoji="1" lang="en-US" altLang="ja-JP" sz="2400" smtClean="0"/>
          </a:p>
        </p:txBody>
      </p:sp>
      <p:sp>
        <p:nvSpPr>
          <p:cNvPr id="12" name="コンテンツ プレースホルダー 2"/>
          <p:cNvSpPr>
            <a:spLocks noGrp="1"/>
          </p:cNvSpPr>
          <p:nvPr>
            <p:ph idx="1"/>
          </p:nvPr>
        </p:nvSpPr>
        <p:spPr>
          <a:xfrm>
            <a:off x="457200" y="1600200"/>
            <a:ext cx="8579296" cy="4525963"/>
          </a:xfrm>
        </p:spPr>
        <p:txBody>
          <a:bodyPr/>
          <a:lstStyle/>
          <a:p>
            <a:r>
              <a:rPr kumimoji="1" lang="en-US" altLang="ja-JP" dirty="0" err="1" smtClean="0"/>
              <a:t>jEdit</a:t>
            </a:r>
            <a:r>
              <a:rPr kumimoji="1" lang="ja-JP" altLang="en-US" dirty="0" smtClean="0"/>
              <a:t>のみ有意差なしの検定結果</a:t>
            </a:r>
            <a:endParaRPr lang="en-US" altLang="ja-JP" dirty="0" smtClean="0"/>
          </a:p>
          <a:p>
            <a:r>
              <a:rPr lang="en-US" altLang="ja-JP" dirty="0" smtClean="0"/>
              <a:t>Tightness</a:t>
            </a:r>
            <a:r>
              <a:rPr lang="ja-JP" altLang="en-US" dirty="0" smtClean="0"/>
              <a:t>に値の分布が近い</a:t>
            </a:r>
            <a:endParaRPr lang="en-US" altLang="ja-JP" dirty="0" smtClean="0"/>
          </a:p>
        </p:txBody>
      </p:sp>
      <p:sp>
        <p:nvSpPr>
          <p:cNvPr id="9" name="テキスト ボックス 8"/>
          <p:cNvSpPr txBox="1"/>
          <p:nvPr/>
        </p:nvSpPr>
        <p:spPr>
          <a:xfrm rot="16200000">
            <a:off x="1537152" y="4565420"/>
            <a:ext cx="1634817" cy="461665"/>
          </a:xfrm>
          <a:prstGeom prst="rect">
            <a:avLst/>
          </a:prstGeom>
          <a:noFill/>
        </p:spPr>
        <p:txBody>
          <a:bodyPr wrap="square" rtlCol="0">
            <a:spAutoFit/>
          </a:bodyPr>
          <a:lstStyle/>
          <a:p>
            <a:pPr algn="ctr"/>
            <a:r>
              <a:rPr kumimoji="1" lang="ja-JP" altLang="en-US" sz="2400" smtClean="0"/>
              <a:t>凝集度</a:t>
            </a:r>
            <a:endParaRPr kumimoji="1" lang="en-US" altLang="ja-JP" sz="2400" smtClean="0"/>
          </a:p>
        </p:txBody>
      </p:sp>
    </p:spTree>
    <p:extLst>
      <p:ext uri="{BB962C8B-B14F-4D97-AF65-F5344CB8AC3E}">
        <p14:creationId xmlns:p14="http://schemas.microsoft.com/office/powerpoint/2010/main" val="32036035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781" t="16240" r="6781" b="20624"/>
          <a:stretch/>
        </p:blipFill>
        <p:spPr bwMode="auto">
          <a:xfrm>
            <a:off x="2668391" y="3506446"/>
            <a:ext cx="3672000" cy="259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en-US" altLang="ja-JP" smtClean="0"/>
              <a:t>Overlap </a:t>
            </a:r>
            <a:r>
              <a:rPr lang="ja-JP" altLang="en-US" smtClean="0"/>
              <a:t>分布</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
        <p:nvSpPr>
          <p:cNvPr id="6" name="テキスト ボックス 5"/>
          <p:cNvSpPr txBox="1"/>
          <p:nvPr/>
        </p:nvSpPr>
        <p:spPr>
          <a:xfrm rot="16200000">
            <a:off x="1537152" y="4565420"/>
            <a:ext cx="1634817" cy="461665"/>
          </a:xfrm>
          <a:prstGeom prst="rect">
            <a:avLst/>
          </a:prstGeom>
          <a:noFill/>
        </p:spPr>
        <p:txBody>
          <a:bodyPr wrap="square" rtlCol="0">
            <a:spAutoFit/>
          </a:bodyPr>
          <a:lstStyle/>
          <a:p>
            <a:pPr algn="ctr"/>
            <a:r>
              <a:rPr kumimoji="1" lang="ja-JP" altLang="en-US" sz="2400" smtClean="0"/>
              <a:t>凝集度</a:t>
            </a:r>
            <a:endParaRPr kumimoji="1" lang="en-US" altLang="ja-JP" sz="2400" smtClean="0"/>
          </a:p>
        </p:txBody>
      </p:sp>
      <p:sp>
        <p:nvSpPr>
          <p:cNvPr id="7" name="テキスト ボックス 6"/>
          <p:cNvSpPr txBox="1"/>
          <p:nvPr/>
        </p:nvSpPr>
        <p:spPr>
          <a:xfrm>
            <a:off x="3215880" y="6021288"/>
            <a:ext cx="1484831" cy="461665"/>
          </a:xfrm>
          <a:prstGeom prst="rect">
            <a:avLst/>
          </a:prstGeom>
          <a:noFill/>
        </p:spPr>
        <p:txBody>
          <a:bodyPr wrap="square" rtlCol="0">
            <a:spAutoFit/>
          </a:bodyPr>
          <a:lstStyle/>
          <a:p>
            <a:pPr algn="ctr"/>
            <a:r>
              <a:rPr lang="ja-JP" altLang="en-US" sz="2400" smtClean="0"/>
              <a:t>リリース</a:t>
            </a:r>
            <a:endParaRPr kumimoji="1" lang="en-US" altLang="ja-JP" sz="2400" smtClean="0"/>
          </a:p>
        </p:txBody>
      </p:sp>
      <p:sp>
        <p:nvSpPr>
          <p:cNvPr id="8" name="テキスト ボックス 7"/>
          <p:cNvSpPr txBox="1"/>
          <p:nvPr/>
        </p:nvSpPr>
        <p:spPr>
          <a:xfrm>
            <a:off x="5076056" y="6021287"/>
            <a:ext cx="813858" cy="461665"/>
          </a:xfrm>
          <a:prstGeom prst="rect">
            <a:avLst/>
          </a:prstGeom>
          <a:noFill/>
        </p:spPr>
        <p:txBody>
          <a:bodyPr wrap="square" rtlCol="0">
            <a:spAutoFit/>
          </a:bodyPr>
          <a:lstStyle/>
          <a:p>
            <a:pPr algn="ctr"/>
            <a:r>
              <a:rPr kumimoji="1" lang="ja-JP" altLang="en-US" sz="2400" smtClean="0"/>
              <a:t>抽出</a:t>
            </a:r>
            <a:endParaRPr kumimoji="1" lang="en-US" altLang="ja-JP" sz="2400" smtClean="0"/>
          </a:p>
        </p:txBody>
      </p:sp>
      <p:sp>
        <p:nvSpPr>
          <p:cNvPr id="12" name="コンテンツ プレースホルダー 2"/>
          <p:cNvSpPr>
            <a:spLocks noGrp="1"/>
          </p:cNvSpPr>
          <p:nvPr>
            <p:ph idx="1"/>
          </p:nvPr>
        </p:nvSpPr>
        <p:spPr>
          <a:xfrm>
            <a:off x="457200" y="1600200"/>
            <a:ext cx="8579296" cy="4525963"/>
          </a:xfrm>
        </p:spPr>
        <p:txBody>
          <a:bodyPr/>
          <a:lstStyle/>
          <a:p>
            <a:r>
              <a:rPr kumimoji="1" lang="ja-JP" altLang="en-US" dirty="0" smtClean="0"/>
              <a:t>全てのソフトウェアで有意差ありの検定結果</a:t>
            </a:r>
            <a:endParaRPr lang="en-US" altLang="ja-JP" dirty="0" smtClean="0"/>
          </a:p>
          <a:p>
            <a:r>
              <a:rPr lang="ja-JP" altLang="en-US" dirty="0"/>
              <a:t>値</a:t>
            </a:r>
            <a:r>
              <a:rPr lang="ja-JP" altLang="en-US" dirty="0" smtClean="0"/>
              <a:t>の分布が広い</a:t>
            </a:r>
            <a:endParaRPr lang="en-US" altLang="ja-JP" dirty="0" smtClean="0"/>
          </a:p>
          <a:p>
            <a:r>
              <a:rPr lang="ja-JP" altLang="en-US" dirty="0" smtClean="0"/>
              <a:t>値が</a:t>
            </a:r>
            <a:r>
              <a:rPr lang="en-US" altLang="ja-JP" dirty="0" smtClean="0"/>
              <a:t>1</a:t>
            </a:r>
            <a:r>
              <a:rPr lang="ja-JP" altLang="en-US" dirty="0" smtClean="0"/>
              <a:t>となるメソッドが非常に多い</a:t>
            </a:r>
            <a:endParaRPr kumimoji="1" lang="en-US" altLang="ja-JP" dirty="0" smtClean="0"/>
          </a:p>
        </p:txBody>
      </p:sp>
    </p:spTree>
    <p:extLst>
      <p:ext uri="{BB962C8B-B14F-4D97-AF65-F5344CB8AC3E}">
        <p14:creationId xmlns:p14="http://schemas.microsoft.com/office/powerpoint/2010/main" val="32036035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調査結果のまとめ</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23</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1889676814"/>
              </p:ext>
            </p:extLst>
          </p:nvPr>
        </p:nvGraphicFramePr>
        <p:xfrm>
          <a:off x="323528" y="3212976"/>
          <a:ext cx="8712968" cy="2651760"/>
        </p:xfrm>
        <a:graphic>
          <a:graphicData uri="http://schemas.openxmlformats.org/drawingml/2006/table">
            <a:tbl>
              <a:tblPr firstRow="1" bandRow="1">
                <a:tableStyleId>{5C22544A-7EE6-4342-B048-85BDC9FD1C3A}</a:tableStyleId>
              </a:tblPr>
              <a:tblGrid>
                <a:gridCol w="1656184"/>
                <a:gridCol w="1872208"/>
                <a:gridCol w="5184576"/>
              </a:tblGrid>
              <a:tr h="457200">
                <a:tc>
                  <a:txBody>
                    <a:bodyPr/>
                    <a:lstStyle/>
                    <a:p>
                      <a:endParaRPr kumimoji="1" lang="ja-JP" altLang="en-US" sz="2400">
                        <a:solidFill>
                          <a:schemeClr val="tx1"/>
                        </a:solidFill>
                      </a:endParaRPr>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2400" b="1" smtClean="0">
                          <a:solidFill>
                            <a:schemeClr val="tx1"/>
                          </a:solidFill>
                        </a:rPr>
                        <a:t>有意差</a:t>
                      </a:r>
                      <a:endParaRPr kumimoji="1" lang="ja-JP" altLang="en-US" sz="2400" b="1">
                        <a:solidFill>
                          <a:schemeClr val="tx1"/>
                        </a:solidFill>
                      </a:endParaRPr>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2400" b="1" smtClean="0">
                          <a:solidFill>
                            <a:schemeClr val="tx1"/>
                          </a:solidFill>
                        </a:rPr>
                        <a:t>比較調査の結果</a:t>
                      </a:r>
                      <a:endParaRPr kumimoji="1" lang="en-US" altLang="ja-JP" sz="2400" b="1" smtClean="0">
                        <a:solidFill>
                          <a:schemeClr val="tx1"/>
                        </a:solidFill>
                      </a:endParaRPr>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C000"/>
                    </a:solidFill>
                  </a:tcPr>
                </a:tc>
              </a:tr>
              <a:tr h="370840">
                <a:tc>
                  <a:txBody>
                    <a:bodyPr/>
                    <a:lstStyle/>
                    <a:p>
                      <a:pPr algn="ctr"/>
                      <a:r>
                        <a:rPr kumimoji="1" lang="en-US" altLang="ja-JP" sz="2400" smtClean="0"/>
                        <a:t>NOS</a:t>
                      </a:r>
                      <a:endParaRPr kumimoji="1" lang="ja-JP" altLang="en-US" sz="2400"/>
                    </a:p>
                  </a:txBody>
                  <a:tcPr anchor="ct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c>
                  <a:txBody>
                    <a:bodyPr/>
                    <a:lstStyle/>
                    <a:p>
                      <a:pPr algn="ctr"/>
                      <a:r>
                        <a:rPr lang="ja-JP" altLang="en-US" sz="2000" smtClean="0"/>
                        <a:t>あり</a:t>
                      </a:r>
                      <a:endParaRPr lang="ja-JP" altLang="en-US" sz="2000"/>
                    </a:p>
                  </a:txBody>
                  <a:tcPr anchor="ct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c>
                  <a:txBody>
                    <a:bodyPr/>
                    <a:lstStyle/>
                    <a:p>
                      <a:pPr algn="l"/>
                      <a:r>
                        <a:rPr kumimoji="1" lang="ja-JP" altLang="en-US" sz="2400" smtClean="0"/>
                        <a:t>抽出対象となるメソッドは</a:t>
                      </a:r>
                      <a:r>
                        <a:rPr kumimoji="1" lang="en-US" altLang="ja-JP" sz="2400" smtClean="0"/>
                        <a:t>NOS</a:t>
                      </a:r>
                      <a:r>
                        <a:rPr kumimoji="1" lang="ja-JP" altLang="en-US" sz="2400" smtClean="0"/>
                        <a:t>が多い</a:t>
                      </a:r>
                      <a:endParaRPr kumimoji="1" lang="ja-JP" altLang="en-US" sz="2400"/>
                    </a:p>
                  </a:txBody>
                  <a:tcP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r>
              <a:tr h="370840">
                <a:tc>
                  <a:txBody>
                    <a:bodyPr/>
                    <a:lstStyle/>
                    <a:p>
                      <a:pPr algn="ctr"/>
                      <a:r>
                        <a:rPr kumimoji="1" lang="en-US" altLang="ja-JP" sz="2400" smtClean="0"/>
                        <a:t>Tightness</a:t>
                      </a:r>
                      <a:endParaRPr kumimoji="1" lang="ja-JP" altLang="en-US" sz="24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c>
                  <a:txBody>
                    <a:bodyPr/>
                    <a:lstStyle/>
                    <a:p>
                      <a:pPr algn="ctr"/>
                      <a:r>
                        <a:rPr lang="ja-JP" altLang="en-US" sz="2000" smtClean="0"/>
                        <a:t>あり</a:t>
                      </a:r>
                      <a:endParaRPr lang="en-US" altLang="ja-JP" sz="2000" smtClean="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c>
                  <a:txBody>
                    <a:bodyPr/>
                    <a:lstStyle/>
                    <a:p>
                      <a:pPr algn="l"/>
                      <a:r>
                        <a:rPr kumimoji="1" lang="ja-JP" altLang="en-US" sz="2400" smtClean="0"/>
                        <a:t>抽出対象となるメソッドは値が</a:t>
                      </a:r>
                      <a:r>
                        <a:rPr kumimoji="1" lang="en-US" altLang="ja-JP" sz="2400" smtClean="0"/>
                        <a:t>0.2</a:t>
                      </a:r>
                      <a:r>
                        <a:rPr kumimoji="1" lang="ja-JP" altLang="en-US" sz="2400" smtClean="0"/>
                        <a:t>以下のメソッドが多い</a:t>
                      </a:r>
                      <a:endParaRPr kumimoji="1" lang="ja-JP" altLang="en-US" sz="240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r>
              <a:tr h="370840">
                <a:tc>
                  <a:txBody>
                    <a:bodyPr/>
                    <a:lstStyle/>
                    <a:p>
                      <a:pPr algn="ctr"/>
                      <a:r>
                        <a:rPr kumimoji="1" lang="en-US" altLang="ja-JP" sz="2400" smtClean="0"/>
                        <a:t>Coverage</a:t>
                      </a:r>
                      <a:endParaRPr kumimoji="1" lang="ja-JP" altLang="en-US" sz="24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c>
                  <a:txBody>
                    <a:bodyPr/>
                    <a:lstStyle/>
                    <a:p>
                      <a:pPr algn="ctr"/>
                      <a:r>
                        <a:rPr lang="en-US" altLang="ja-JP" sz="2000" smtClean="0"/>
                        <a:t>jEdit</a:t>
                      </a:r>
                      <a:r>
                        <a:rPr lang="ja-JP" altLang="en-US" sz="2000" smtClean="0"/>
                        <a:t>のみなし</a:t>
                      </a:r>
                      <a:endParaRPr lang="ja-JP" altLang="en-US" sz="200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c>
                  <a:txBody>
                    <a:bodyPr/>
                    <a:lstStyle/>
                    <a:p>
                      <a:pPr algn="l"/>
                      <a:r>
                        <a:rPr kumimoji="1" lang="ja-JP" altLang="en-US" sz="2400" smtClean="0"/>
                        <a:t>差が小さく有意差がない場合もある</a:t>
                      </a:r>
                      <a:endParaRPr kumimoji="1" lang="ja-JP" altLang="en-US" sz="240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E7"/>
                    </a:solidFill>
                  </a:tcPr>
                </a:tc>
              </a:tr>
              <a:tr h="370840">
                <a:tc>
                  <a:txBody>
                    <a:bodyPr/>
                    <a:lstStyle/>
                    <a:p>
                      <a:pPr algn="ctr"/>
                      <a:r>
                        <a:rPr kumimoji="1" lang="en-US" altLang="ja-JP" sz="2400" smtClean="0"/>
                        <a:t>Overlap</a:t>
                      </a:r>
                      <a:endParaRPr kumimoji="1" lang="ja-JP" altLang="en-US" sz="2400"/>
                    </a:p>
                  </a:txBody>
                  <a:tcPr anchor="ct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E7"/>
                    </a:solidFill>
                  </a:tcPr>
                </a:tc>
                <a:tc>
                  <a:txBody>
                    <a:bodyPr/>
                    <a:lstStyle/>
                    <a:p>
                      <a:pPr algn="ctr"/>
                      <a:r>
                        <a:rPr lang="ja-JP" altLang="en-US" sz="2000" smtClean="0"/>
                        <a:t>あり</a:t>
                      </a:r>
                      <a:endParaRPr lang="ja-JP" altLang="en-US" sz="2000"/>
                    </a:p>
                  </a:txBody>
                  <a:tcPr anchor="ct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E7"/>
                    </a:solidFill>
                  </a:tcPr>
                </a:tc>
                <a:tc>
                  <a:txBody>
                    <a:bodyPr/>
                    <a:lstStyle/>
                    <a:p>
                      <a:pPr algn="l"/>
                      <a:r>
                        <a:rPr kumimoji="1" lang="ja-JP" altLang="en-US" sz="2400" smtClean="0"/>
                        <a:t>有意差はあるが値の分布が特徴的</a:t>
                      </a:r>
                      <a:endParaRPr kumimoji="1" lang="ja-JP" altLang="en-US" sz="2400"/>
                    </a:p>
                  </a:txBody>
                  <a:tcP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E7"/>
                    </a:solidFill>
                  </a:tcPr>
                </a:tc>
              </a:tr>
            </a:tbl>
          </a:graphicData>
        </a:graphic>
      </p:graphicFrame>
      <p:sp>
        <p:nvSpPr>
          <p:cNvPr id="8" name="コンテンツ プレースホルダー 2"/>
          <p:cNvSpPr>
            <a:spLocks noGrp="1"/>
          </p:cNvSpPr>
          <p:nvPr>
            <p:ph idx="1"/>
          </p:nvPr>
        </p:nvSpPr>
        <p:spPr>
          <a:xfrm>
            <a:off x="457200" y="1600200"/>
            <a:ext cx="8579296" cy="4525963"/>
          </a:xfrm>
        </p:spPr>
        <p:txBody>
          <a:bodyPr/>
          <a:lstStyle/>
          <a:p>
            <a:r>
              <a:rPr kumimoji="1" lang="ja-JP" altLang="en-US" smtClean="0"/>
              <a:t>抽出対象のメソッドは</a:t>
            </a:r>
            <a:r>
              <a:rPr kumimoji="1" lang="en-US" altLang="ja-JP" smtClean="0"/>
              <a:t>NOS</a:t>
            </a:r>
            <a:r>
              <a:rPr kumimoji="1" lang="ja-JP" altLang="en-US" smtClean="0"/>
              <a:t>が多く凝集度が低い</a:t>
            </a:r>
            <a:endParaRPr kumimoji="1" lang="en-US" altLang="ja-JP" smtClean="0"/>
          </a:p>
          <a:p>
            <a:pPr lvl="1"/>
            <a:r>
              <a:rPr lang="ja-JP" altLang="en-US" smtClean="0"/>
              <a:t>長く，機能的まとまりのないメソッドが対象になる</a:t>
            </a:r>
            <a:endParaRPr kumimoji="1" lang="en-US" altLang="ja-JP" smtClean="0"/>
          </a:p>
        </p:txBody>
      </p:sp>
    </p:spTree>
    <p:extLst>
      <p:ext uri="{BB962C8B-B14F-4D97-AF65-F5344CB8AC3E}">
        <p14:creationId xmlns:p14="http://schemas.microsoft.com/office/powerpoint/2010/main" val="12286309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まとめ</a:t>
            </a:r>
            <a:endParaRPr kumimoji="1" lang="ja-JP" altLang="en-US"/>
          </a:p>
        </p:txBody>
      </p:sp>
      <p:sp>
        <p:nvSpPr>
          <p:cNvPr id="3" name="コンテンツ プレースホルダー 2"/>
          <p:cNvSpPr>
            <a:spLocks noGrp="1"/>
          </p:cNvSpPr>
          <p:nvPr>
            <p:ph idx="1"/>
          </p:nvPr>
        </p:nvSpPr>
        <p:spPr/>
        <p:txBody>
          <a:bodyPr/>
          <a:lstStyle/>
          <a:p>
            <a:pPr>
              <a:buFont typeface="Arial" pitchFamily="34" charset="0"/>
              <a:buChar char="•"/>
            </a:pPr>
            <a:r>
              <a:rPr lang="ja-JP" altLang="en-US" dirty="0" smtClean="0"/>
              <a:t>抽出対象となるメソッドの特徴を調査</a:t>
            </a:r>
            <a:endParaRPr lang="en-US" altLang="ja-JP" dirty="0" smtClean="0"/>
          </a:p>
          <a:p>
            <a:pPr lvl="1">
              <a:buFont typeface="Arial" pitchFamily="34" charset="0"/>
              <a:buChar char="‒"/>
            </a:pPr>
            <a:r>
              <a:rPr lang="en-US" altLang="ja-JP" dirty="0" smtClean="0"/>
              <a:t>3</a:t>
            </a:r>
            <a:r>
              <a:rPr lang="ja-JP" altLang="en-US" dirty="0" err="1" smtClean="0"/>
              <a:t>つの</a:t>
            </a:r>
            <a:r>
              <a:rPr lang="ja-JP" altLang="en-US" dirty="0" smtClean="0"/>
              <a:t>ソフトウェアを対象に調査</a:t>
            </a:r>
            <a:endParaRPr lang="en-US" altLang="ja-JP" dirty="0" smtClean="0"/>
          </a:p>
          <a:p>
            <a:pPr lvl="1">
              <a:buFont typeface="Arial" pitchFamily="34" charset="0"/>
              <a:buChar char="‒"/>
            </a:pPr>
            <a:r>
              <a:rPr kumimoji="1" lang="ja-JP" altLang="en-US" dirty="0" smtClean="0"/>
              <a:t>リリース版に存在するメソッドと特徴を比較</a:t>
            </a:r>
            <a:endParaRPr kumimoji="1" lang="en-US" altLang="ja-JP" dirty="0" smtClean="0"/>
          </a:p>
          <a:p>
            <a:pPr lvl="1">
              <a:buFont typeface="Arial" pitchFamily="34" charset="0"/>
              <a:buChar char="•"/>
            </a:pPr>
            <a:endParaRPr lang="en-US" altLang="ja-JP" dirty="0"/>
          </a:p>
          <a:p>
            <a:pPr>
              <a:buFont typeface="Arial" pitchFamily="34" charset="0"/>
              <a:buChar char="•"/>
            </a:pPr>
            <a:r>
              <a:rPr lang="ja-JP" altLang="en-US" dirty="0" smtClean="0"/>
              <a:t>抽出対象となるメソッドは文数が多く，凝集度が低い</a:t>
            </a:r>
            <a:endParaRPr lang="en-US" altLang="ja-JP" dirty="0" smtClean="0"/>
          </a:p>
          <a:p>
            <a:pPr lvl="1">
              <a:buFont typeface="Arial" pitchFamily="34" charset="0"/>
              <a:buChar char="‒"/>
            </a:pPr>
            <a:r>
              <a:rPr kumimoji="1" lang="ja-JP" altLang="en-US" dirty="0" smtClean="0"/>
              <a:t>検定によって有意な差がみられた</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19293592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今後</a:t>
            </a:r>
            <a:r>
              <a:rPr lang="ja-JP" altLang="en-US" smtClean="0"/>
              <a:t>の課題</a:t>
            </a:r>
            <a:endParaRPr kumimoji="1" lang="ja-JP" altLang="en-US"/>
          </a:p>
        </p:txBody>
      </p:sp>
      <p:sp>
        <p:nvSpPr>
          <p:cNvPr id="3" name="コンテンツ プレースホルダー 2"/>
          <p:cNvSpPr>
            <a:spLocks noGrp="1"/>
          </p:cNvSpPr>
          <p:nvPr>
            <p:ph idx="1"/>
          </p:nvPr>
        </p:nvSpPr>
        <p:spPr/>
        <p:txBody>
          <a:bodyPr/>
          <a:lstStyle/>
          <a:p>
            <a:r>
              <a:rPr kumimoji="1" lang="ja-JP" altLang="en-US" dirty="0" smtClean="0"/>
              <a:t>より大規模な調査の実施</a:t>
            </a:r>
            <a:endParaRPr kumimoji="1" lang="en-US" altLang="ja-JP" dirty="0" smtClean="0"/>
          </a:p>
          <a:p>
            <a:pPr lvl="1"/>
            <a:r>
              <a:rPr lang="ja-JP" altLang="en-US" dirty="0" smtClean="0"/>
              <a:t>対象ソフトウェア，メトリクス</a:t>
            </a:r>
            <a:r>
              <a:rPr lang="en-US" altLang="ja-JP" dirty="0" smtClean="0"/>
              <a:t>(</a:t>
            </a:r>
            <a:r>
              <a:rPr lang="ja-JP" altLang="en-US" dirty="0" smtClean="0"/>
              <a:t>複雑度など</a:t>
            </a:r>
            <a:r>
              <a:rPr lang="en-US" altLang="ja-JP" dirty="0" smtClean="0"/>
              <a:t>)</a:t>
            </a:r>
            <a:r>
              <a:rPr lang="ja-JP" altLang="en-US" dirty="0" smtClean="0"/>
              <a:t>を追加した調査</a:t>
            </a:r>
            <a:endParaRPr kumimoji="1" lang="en-US" altLang="ja-JP" dirty="0" smtClean="0"/>
          </a:p>
          <a:p>
            <a:pPr lvl="1"/>
            <a:endParaRPr kumimoji="1" lang="en-US" altLang="ja-JP" dirty="0" smtClean="0"/>
          </a:p>
          <a:p>
            <a:endParaRPr lang="en-US" altLang="ja-JP" dirty="0"/>
          </a:p>
          <a:p>
            <a:r>
              <a:rPr kumimoji="1" lang="ja-JP" altLang="en-US" dirty="0" smtClean="0"/>
              <a:t>メソッド抽出候補の</a:t>
            </a:r>
            <a:r>
              <a:rPr lang="ja-JP" altLang="en-US" dirty="0"/>
              <a:t>推薦</a:t>
            </a:r>
            <a:r>
              <a:rPr kumimoji="1" lang="ja-JP" altLang="en-US" dirty="0" smtClean="0"/>
              <a:t>手法の提案</a:t>
            </a:r>
            <a:endParaRPr kumimoji="1" lang="en-US" altLang="ja-JP" dirty="0" smtClean="0"/>
          </a:p>
          <a:p>
            <a:pPr lvl="1"/>
            <a:r>
              <a:rPr lang="ja-JP" altLang="en-US" dirty="0" smtClean="0"/>
              <a:t>調査した特徴の差異を利用する</a:t>
            </a:r>
            <a:endParaRPr kumimoji="1" lang="en-US" altLang="ja-JP" dirty="0" smtClean="0"/>
          </a:p>
          <a:p>
            <a:pPr marL="457200" lvl="1"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25</a:t>
            </a:fld>
            <a:endParaRPr lang="en-US" altLang="ja-JP"/>
          </a:p>
        </p:txBody>
      </p:sp>
    </p:spTree>
    <p:extLst>
      <p:ext uri="{BB962C8B-B14F-4D97-AF65-F5344CB8AC3E}">
        <p14:creationId xmlns:p14="http://schemas.microsoft.com/office/powerpoint/2010/main" val="350494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リファクタリング</a:t>
            </a:r>
            <a:endParaRPr kumimoji="1" lang="ja-JP" altLang="en-US"/>
          </a:p>
        </p:txBody>
      </p:sp>
      <p:sp>
        <p:nvSpPr>
          <p:cNvPr id="3" name="コンテンツ プレースホルダー 2"/>
          <p:cNvSpPr>
            <a:spLocks noGrp="1"/>
          </p:cNvSpPr>
          <p:nvPr>
            <p:ph idx="1"/>
          </p:nvPr>
        </p:nvSpPr>
        <p:spPr/>
        <p:txBody>
          <a:bodyPr/>
          <a:lstStyle/>
          <a:p>
            <a:r>
              <a:rPr kumimoji="1" lang="ja-JP" altLang="en-US" dirty="0" smtClean="0"/>
              <a:t>プログラムの外的振る舞いを変化させずに，内部構造を整理すること </a:t>
            </a:r>
            <a:r>
              <a:rPr kumimoji="1" lang="en-US" altLang="ja-JP" dirty="0" smtClean="0"/>
              <a:t>[1]</a:t>
            </a:r>
          </a:p>
          <a:p>
            <a:pPr lvl="1"/>
            <a:r>
              <a:rPr kumimoji="1" lang="ja-JP" altLang="en-US" smtClean="0"/>
              <a:t>様々な種類のリファクタリングが存在する</a:t>
            </a:r>
            <a:endParaRPr kumimoji="1" lang="en-US" altLang="ja-JP" dirty="0" smtClean="0"/>
          </a:p>
          <a:p>
            <a:endParaRPr lang="en-US" altLang="ja-JP" dirty="0"/>
          </a:p>
          <a:p>
            <a:r>
              <a:rPr lang="ja-JP" altLang="en-US" dirty="0" smtClean="0"/>
              <a:t>保守性や可読性の向上を目的として行う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5" name="テキスト ボックス 4"/>
          <p:cNvSpPr txBox="1"/>
          <p:nvPr/>
        </p:nvSpPr>
        <p:spPr>
          <a:xfrm>
            <a:off x="611560" y="6165304"/>
            <a:ext cx="7789376" cy="369332"/>
          </a:xfrm>
          <a:prstGeom prst="rect">
            <a:avLst/>
          </a:prstGeom>
          <a:solidFill>
            <a:srgbClr val="FFFF66"/>
          </a:solidFill>
        </p:spPr>
        <p:txBody>
          <a:bodyPr wrap="non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kumimoji="1" lang="en-US" altLang="ja-JP" dirty="0" smtClean="0"/>
              <a:t>[1]</a:t>
            </a:r>
            <a:r>
              <a:rPr lang="en-US" altLang="ja-JP" dirty="0" smtClean="0"/>
              <a:t> M. Fowler</a:t>
            </a:r>
            <a:r>
              <a:rPr lang="en-US" altLang="ja-JP" dirty="0"/>
              <a:t>,</a:t>
            </a:r>
            <a:r>
              <a:rPr lang="en-US" altLang="ja-JP" dirty="0" smtClean="0"/>
              <a:t> “Refactoring : Improving the Design of Existing Code”, 1999.</a:t>
            </a:r>
            <a:endParaRPr kumimoji="1" lang="ja-JP" altLang="en-US" dirty="0"/>
          </a:p>
        </p:txBody>
      </p:sp>
    </p:spTree>
    <p:extLst>
      <p:ext uri="{BB962C8B-B14F-4D97-AF65-F5344CB8AC3E}">
        <p14:creationId xmlns:p14="http://schemas.microsoft.com/office/powerpoint/2010/main" val="2718674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メソッド抽出リファクタリング</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5" name="コンテンツ プレースホルダー 4"/>
          <p:cNvSpPr>
            <a:spLocks noGrp="1"/>
          </p:cNvSpPr>
          <p:nvPr>
            <p:ph idx="1"/>
          </p:nvPr>
        </p:nvSpPr>
        <p:spPr>
          <a:xfrm>
            <a:off x="457200" y="1600200"/>
            <a:ext cx="8507288" cy="4525963"/>
          </a:xfrm>
        </p:spPr>
        <p:txBody>
          <a:bodyPr/>
          <a:lstStyle/>
          <a:p>
            <a:r>
              <a:rPr kumimoji="1" lang="ja-JP" altLang="en-US" dirty="0" smtClean="0"/>
              <a:t>メソッドの一部を</a:t>
            </a:r>
            <a:r>
              <a:rPr lang="ja-JP" altLang="en-US" dirty="0"/>
              <a:t>新たな</a:t>
            </a:r>
            <a:r>
              <a:rPr lang="ja-JP" altLang="en-US" dirty="0" smtClean="0"/>
              <a:t>メソッドとして</a:t>
            </a:r>
            <a:r>
              <a:rPr kumimoji="1" lang="ja-JP" altLang="en-US" dirty="0" smtClean="0"/>
              <a:t>抽出する</a:t>
            </a:r>
            <a:r>
              <a:rPr lang="ja-JP" altLang="en-US" dirty="0" smtClean="0"/>
              <a:t>リファクタリング</a:t>
            </a:r>
            <a:endParaRPr lang="en-US" altLang="ja-JP" dirty="0" smtClean="0"/>
          </a:p>
          <a:p>
            <a:endParaRPr kumimoji="1" lang="en-US" altLang="ja-JP" dirty="0"/>
          </a:p>
          <a:p>
            <a:r>
              <a:rPr lang="ja-JP" altLang="en-US" dirty="0" smtClean="0"/>
              <a:t>主な用途</a:t>
            </a:r>
            <a:endParaRPr lang="en-US" altLang="ja-JP" dirty="0" smtClean="0"/>
          </a:p>
          <a:p>
            <a:pPr lvl="1"/>
            <a:r>
              <a:rPr lang="ja-JP" altLang="en-US" smtClean="0"/>
              <a:t>長い</a:t>
            </a:r>
            <a:r>
              <a:rPr lang="ja-JP" altLang="en-US" dirty="0" smtClean="0"/>
              <a:t>メソッドを短いメソッドに分割する</a:t>
            </a:r>
            <a:endParaRPr lang="en-US" altLang="ja-JP" dirty="0" smtClean="0"/>
          </a:p>
          <a:p>
            <a:pPr lvl="1"/>
            <a:r>
              <a:rPr lang="ja-JP" altLang="en-US"/>
              <a:t>複数</a:t>
            </a:r>
            <a:r>
              <a:rPr lang="ja-JP" altLang="en-US" smtClean="0"/>
              <a:t>の機能を持つメソッドを</a:t>
            </a:r>
            <a:r>
              <a:rPr kumimoji="1" lang="ja-JP" altLang="en-US" smtClean="0"/>
              <a:t>機能</a:t>
            </a:r>
            <a:r>
              <a:rPr kumimoji="1" lang="ja-JP" altLang="en-US" dirty="0" smtClean="0"/>
              <a:t>単位に</a:t>
            </a:r>
            <a:r>
              <a:rPr kumimoji="1" lang="ja-JP" altLang="en-US" smtClean="0"/>
              <a:t>分割する</a:t>
            </a:r>
            <a:endParaRPr kumimoji="1" lang="en-US" altLang="ja-JP" smtClean="0"/>
          </a:p>
        </p:txBody>
      </p:sp>
    </p:spTree>
    <p:extLst>
      <p:ext uri="{BB962C8B-B14F-4D97-AF65-F5344CB8AC3E}">
        <p14:creationId xmlns:p14="http://schemas.microsoft.com/office/powerpoint/2010/main" val="1164721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メソッド抽出の</a:t>
            </a:r>
            <a:r>
              <a:rPr lang="ja-JP" altLang="en-US" smtClean="0"/>
              <a:t>例</a:t>
            </a:r>
            <a:r>
              <a:rPr lang="en-US" altLang="ja-JP" smtClean="0"/>
              <a:t>(1/2)</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7" name="正方形/長方形 6"/>
          <p:cNvSpPr/>
          <p:nvPr/>
        </p:nvSpPr>
        <p:spPr>
          <a:xfrm>
            <a:off x="656842" y="2564904"/>
            <a:ext cx="3843149" cy="3600400"/>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a:t>
            </a:r>
            <a:r>
              <a:rPr lang="en-US" altLang="ja-JP" sz="1400" dirty="0" smtClean="0">
                <a:solidFill>
                  <a:schemeClr val="tx1"/>
                </a:solidFill>
                <a:latin typeface="Consolas" pitchFamily="49" charset="0"/>
                <a:cs typeface="Consolas" pitchFamily="49" charset="0"/>
              </a:rPr>
              <a:t>score = </a:t>
            </a:r>
            <a:r>
              <a:rPr lang="en-US" altLang="ja-JP" sz="1400" dirty="0">
                <a:solidFill>
                  <a:schemeClr val="tx1"/>
                </a:solidFill>
                <a:latin typeface="Consolas" pitchFamily="49" charset="0"/>
                <a:cs typeface="Consolas" pitchFamily="49" charset="0"/>
              </a:rPr>
              <a:t>{</a:t>
            </a:r>
            <a:r>
              <a:rPr lang="en-US" altLang="ja-JP" sz="1400" dirty="0" smtClean="0">
                <a:solidFill>
                  <a:schemeClr val="tx1"/>
                </a:solidFill>
                <a:latin typeface="Consolas" pitchFamily="49" charset="0"/>
                <a:cs typeface="Consolas" pitchFamily="49" charset="0"/>
              </a:rPr>
              <a:t>9,4,8,2,3,10,7,1,6,5</a:t>
            </a:r>
            <a:r>
              <a:rPr lang="en-US" altLang="ja-JP" sz="1400" dirty="0">
                <a:solidFill>
                  <a:schemeClr val="tx1"/>
                </a:solidFill>
                <a:latin typeface="Consolas" pitchFamily="49" charset="0"/>
                <a:cs typeface="Consolas" pitchFamily="49" charset="0"/>
              </a:rPr>
              <a:t>};</a:t>
            </a:r>
          </a:p>
          <a:p>
            <a:endParaRPr lang="en-US" altLang="ja-JP" sz="1400" dirty="0" smtClean="0">
              <a:solidFill>
                <a:schemeClr val="tx1"/>
              </a:solidFill>
              <a:latin typeface="Consolas" pitchFamily="49" charset="0"/>
              <a:cs typeface="Consolas" pitchFamily="49" charset="0"/>
            </a:endParaRPr>
          </a:p>
          <a:p>
            <a:endParaRPr lang="en-US" altLang="ja-JP" sz="1400" dirty="0" smtClean="0">
              <a:solidFill>
                <a:schemeClr val="tx1"/>
              </a:solidFill>
              <a:latin typeface="Consolas" pitchFamily="49" charset="0"/>
              <a:cs typeface="Consolas" pitchFamily="49" charset="0"/>
            </a:endParaRPr>
          </a:p>
          <a:p>
            <a:r>
              <a:rPr lang="en-US" altLang="ja-JP" sz="1400" dirty="0" smtClean="0">
                <a:solidFill>
                  <a:schemeClr val="tx1"/>
                </a:solidFill>
                <a:latin typeface="Consolas" pitchFamily="49" charset="0"/>
                <a:cs typeface="Consolas" pitchFamily="49" charset="0"/>
              </a:rPr>
              <a:t>for(</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i</a:t>
            </a:r>
            <a:r>
              <a:rPr lang="en-US" altLang="ja-JP" sz="1400" dirty="0">
                <a:solidFill>
                  <a:schemeClr val="tx1"/>
                </a:solidFill>
                <a:latin typeface="Consolas" pitchFamily="49" charset="0"/>
                <a:cs typeface="Consolas" pitchFamily="49" charset="0"/>
              </a:rPr>
              <a:t>=0;i&lt;score.length-1;i++){</a:t>
            </a:r>
          </a:p>
          <a:p>
            <a:r>
              <a:rPr lang="ja-JP" altLang="en-US"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for(</a:t>
            </a:r>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j=0;j&lt;score.length-i-1;j++){</a:t>
            </a:r>
          </a:p>
          <a:p>
            <a:r>
              <a:rPr lang="en-US" altLang="ja-JP"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if(score[j]</a:t>
            </a:r>
            <a:r>
              <a:rPr lang="ja-JP" altLang="en-US" sz="1400" dirty="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&lt; score[j+1]){</a:t>
            </a:r>
          </a:p>
          <a:p>
            <a:r>
              <a:rPr lang="en-US" altLang="ja-JP" sz="1400" dirty="0" smtClean="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t = score[j];</a:t>
            </a:r>
          </a:p>
          <a:p>
            <a:r>
              <a:rPr lang="en-US" altLang="ja-JP"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score[j] = score[j+1];</a:t>
            </a:r>
          </a:p>
          <a:p>
            <a:r>
              <a:rPr lang="en-US" altLang="ja-JP"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score[j+1] = t;</a:t>
            </a:r>
          </a:p>
          <a:p>
            <a:r>
              <a:rPr lang="en-US" altLang="ja-JP"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a:t>
            </a:r>
            <a:endParaRPr lang="en-US" altLang="ja-JP" sz="1400" dirty="0">
              <a:solidFill>
                <a:schemeClr val="tx1"/>
              </a:solidFill>
              <a:latin typeface="Consolas" pitchFamily="49" charset="0"/>
              <a:cs typeface="Consolas" pitchFamily="49" charset="0"/>
            </a:endParaRPr>
          </a:p>
          <a:p>
            <a:endParaRPr lang="ja-JP" altLang="en-US" sz="1400" dirty="0">
              <a:solidFill>
                <a:schemeClr val="tx1"/>
              </a:solidFill>
              <a:latin typeface="Consolas" pitchFamily="49" charset="0"/>
              <a:cs typeface="Consolas" pitchFamily="49" charset="0"/>
            </a:endParaRPr>
          </a:p>
          <a:p>
            <a:r>
              <a:rPr lang="en-US" altLang="ja-JP" sz="1400" dirty="0">
                <a:solidFill>
                  <a:schemeClr val="tx1"/>
                </a:solidFill>
                <a:latin typeface="Consolas" pitchFamily="49" charset="0"/>
                <a:cs typeface="Consolas" pitchFamily="49" charset="0"/>
              </a:rPr>
              <a:t>for(</a:t>
            </a:r>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i</a:t>
            </a:r>
            <a:r>
              <a:rPr lang="en-US" altLang="ja-JP" sz="1400" dirty="0">
                <a:solidFill>
                  <a:schemeClr val="tx1"/>
                </a:solidFill>
                <a:latin typeface="Consolas" pitchFamily="49" charset="0"/>
                <a:cs typeface="Consolas" pitchFamily="49" charset="0"/>
              </a:rPr>
              <a:t>=0;i&lt;</a:t>
            </a:r>
            <a:r>
              <a:rPr lang="en-US" altLang="ja-JP" sz="1400" dirty="0" err="1">
                <a:solidFill>
                  <a:schemeClr val="tx1"/>
                </a:solidFill>
                <a:latin typeface="Consolas" pitchFamily="49" charset="0"/>
                <a:cs typeface="Consolas" pitchFamily="49" charset="0"/>
              </a:rPr>
              <a:t>score.length;i</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System.out.println</a:t>
            </a:r>
            <a:r>
              <a:rPr lang="en-US" altLang="ja-JP" sz="1400" dirty="0">
                <a:solidFill>
                  <a:schemeClr val="tx1"/>
                </a:solidFill>
                <a:latin typeface="Consolas" pitchFamily="49" charset="0"/>
                <a:cs typeface="Consolas" pitchFamily="49" charset="0"/>
              </a:rPr>
              <a:t>(score[</a:t>
            </a:r>
            <a:r>
              <a:rPr lang="en-US" altLang="ja-JP" sz="1400" dirty="0" err="1">
                <a:solidFill>
                  <a:schemeClr val="tx1"/>
                </a:solidFill>
                <a:latin typeface="Consolas" pitchFamily="49" charset="0"/>
                <a:cs typeface="Consolas" pitchFamily="49" charset="0"/>
              </a:rPr>
              <a:t>i</a:t>
            </a:r>
            <a:r>
              <a:rPr lang="en-US" altLang="ja-JP" sz="1400" dirty="0">
                <a:solidFill>
                  <a:schemeClr val="tx1"/>
                </a:solidFill>
                <a:latin typeface="Consolas" pitchFamily="49" charset="0"/>
                <a:cs typeface="Consolas" pitchFamily="49" charset="0"/>
              </a:rPr>
              <a:t>]);</a:t>
            </a:r>
          </a:p>
          <a:p>
            <a:r>
              <a:rPr lang="en-US" altLang="ja-JP" sz="1400" dirty="0">
                <a:solidFill>
                  <a:schemeClr val="tx1"/>
                </a:solidFill>
                <a:latin typeface="Consolas" pitchFamily="49" charset="0"/>
                <a:cs typeface="Consolas" pitchFamily="49" charset="0"/>
              </a:rPr>
              <a:t>}</a:t>
            </a:r>
            <a:endParaRPr kumimoji="1" lang="ja-JP" altLang="en-US" sz="1400" dirty="0">
              <a:solidFill>
                <a:schemeClr val="tx1"/>
              </a:solidFill>
              <a:latin typeface="Consolas" pitchFamily="49" charset="0"/>
              <a:cs typeface="Consolas" pitchFamily="49" charset="0"/>
            </a:endParaRPr>
          </a:p>
        </p:txBody>
      </p:sp>
      <p:sp>
        <p:nvSpPr>
          <p:cNvPr id="8" name="コンテンツ プレースホルダー 2"/>
          <p:cNvSpPr>
            <a:spLocks noGrp="1"/>
          </p:cNvSpPr>
          <p:nvPr>
            <p:ph idx="1"/>
          </p:nvPr>
        </p:nvSpPr>
        <p:spPr>
          <a:xfrm>
            <a:off x="457200" y="1600201"/>
            <a:ext cx="8229600" cy="748679"/>
          </a:xfrm>
        </p:spPr>
        <p:txBody>
          <a:bodyPr/>
          <a:lstStyle/>
          <a:p>
            <a:r>
              <a:rPr kumimoji="1" lang="en-US" altLang="ja-JP" sz="2800" smtClean="0"/>
              <a:t>1</a:t>
            </a:r>
            <a:r>
              <a:rPr lang="en-US" altLang="ja-JP" sz="2800"/>
              <a:t>-</a:t>
            </a:r>
            <a:r>
              <a:rPr kumimoji="1" lang="en-US" altLang="ja-JP" sz="2800" smtClean="0"/>
              <a:t>10</a:t>
            </a:r>
            <a:r>
              <a:rPr kumimoji="1" lang="ja-JP" altLang="en-US" sz="2800" smtClean="0"/>
              <a:t>までの成績を並び替えて表示するプログラム</a:t>
            </a:r>
            <a:endParaRPr kumimoji="1" lang="en-US" altLang="ja-JP" sz="2800"/>
          </a:p>
        </p:txBody>
      </p:sp>
      <p:sp>
        <p:nvSpPr>
          <p:cNvPr id="10" name="角丸四角形 9"/>
          <p:cNvSpPr/>
          <p:nvPr/>
        </p:nvSpPr>
        <p:spPr>
          <a:xfrm>
            <a:off x="5224290" y="2610829"/>
            <a:ext cx="2160240" cy="501836"/>
          </a:xfrm>
          <a:prstGeom prst="roundRect">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smtClean="0">
                <a:solidFill>
                  <a:schemeClr val="tx1"/>
                </a:solidFill>
              </a:rPr>
              <a:t>データの入力</a:t>
            </a:r>
            <a:endParaRPr kumimoji="1" lang="ja-JP" altLang="en-US" sz="2400">
              <a:solidFill>
                <a:schemeClr val="tx1"/>
              </a:solidFill>
            </a:endParaRPr>
          </a:p>
        </p:txBody>
      </p:sp>
      <p:sp>
        <p:nvSpPr>
          <p:cNvPr id="11" name="角丸四角形 10"/>
          <p:cNvSpPr/>
          <p:nvPr/>
        </p:nvSpPr>
        <p:spPr>
          <a:xfrm>
            <a:off x="5224290" y="3872531"/>
            <a:ext cx="2160240" cy="501836"/>
          </a:xfrm>
          <a:prstGeom prst="roundRect">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smtClean="0">
                <a:solidFill>
                  <a:schemeClr val="tx1"/>
                </a:solidFill>
              </a:rPr>
              <a:t>ソート</a:t>
            </a:r>
            <a:endParaRPr kumimoji="1" lang="ja-JP" altLang="en-US" sz="2400">
              <a:solidFill>
                <a:schemeClr val="tx1"/>
              </a:solidFill>
            </a:endParaRPr>
          </a:p>
        </p:txBody>
      </p:sp>
      <p:sp>
        <p:nvSpPr>
          <p:cNvPr id="12" name="角丸四角形 11"/>
          <p:cNvSpPr/>
          <p:nvPr/>
        </p:nvSpPr>
        <p:spPr>
          <a:xfrm>
            <a:off x="5161025" y="5240683"/>
            <a:ext cx="2286770" cy="501836"/>
          </a:xfrm>
          <a:prstGeom prst="roundRect">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dirty="0" smtClean="0">
                <a:solidFill>
                  <a:schemeClr val="tx1"/>
                </a:solidFill>
              </a:rPr>
              <a:t>データの出力</a:t>
            </a:r>
            <a:endParaRPr kumimoji="1" lang="ja-JP" altLang="en-US" sz="2400" dirty="0">
              <a:solidFill>
                <a:schemeClr val="tx1"/>
              </a:solidFill>
            </a:endParaRPr>
          </a:p>
        </p:txBody>
      </p:sp>
      <p:sp>
        <p:nvSpPr>
          <p:cNvPr id="13" name="左矢印 12"/>
          <p:cNvSpPr/>
          <p:nvPr/>
        </p:nvSpPr>
        <p:spPr>
          <a:xfrm rot="16200000">
            <a:off x="5993046" y="4569279"/>
            <a:ext cx="622728" cy="432048"/>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左矢印 13"/>
          <p:cNvSpPr/>
          <p:nvPr/>
        </p:nvSpPr>
        <p:spPr>
          <a:xfrm rot="16200000">
            <a:off x="5993046" y="3291497"/>
            <a:ext cx="622728" cy="432048"/>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 name="角丸四角形 2"/>
          <p:cNvSpPr/>
          <p:nvPr/>
        </p:nvSpPr>
        <p:spPr>
          <a:xfrm>
            <a:off x="656842" y="2610828"/>
            <a:ext cx="3843149" cy="386123"/>
          </a:xfrm>
          <a:prstGeom prst="roundRect">
            <a:avLst/>
          </a:prstGeom>
          <a:solidFill>
            <a:srgbClr val="FF0000">
              <a:alpha val="45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5" name="角丸四角形 14"/>
          <p:cNvSpPr/>
          <p:nvPr/>
        </p:nvSpPr>
        <p:spPr>
          <a:xfrm>
            <a:off x="656841" y="3183689"/>
            <a:ext cx="3843149" cy="2056994"/>
          </a:xfrm>
          <a:prstGeom prst="roundRect">
            <a:avLst/>
          </a:prstGeom>
          <a:solidFill>
            <a:srgbClr val="FF0000">
              <a:alpha val="45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角丸四角形 16"/>
          <p:cNvSpPr/>
          <p:nvPr/>
        </p:nvSpPr>
        <p:spPr>
          <a:xfrm>
            <a:off x="656840" y="5356396"/>
            <a:ext cx="3843149" cy="736900"/>
          </a:xfrm>
          <a:prstGeom prst="roundRect">
            <a:avLst/>
          </a:prstGeom>
          <a:solidFill>
            <a:srgbClr val="FF0000">
              <a:alpha val="45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468886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par>
                                <p:cTn id="13" presetID="10" presetClass="exit" presetSubtype="0" fill="hold" grpId="1" nodeType="withEffect">
                                  <p:stCondLst>
                                    <p:cond delay="0"/>
                                  </p:stCondLst>
                                  <p:childTnLst>
                                    <p:animEffect transition="out" filter="fade">
                                      <p:cBhvr>
                                        <p:cTn id="14" dur="500"/>
                                        <p:tgtEl>
                                          <p:spTgt spid="3"/>
                                        </p:tgtEl>
                                      </p:cBhvr>
                                    </p:animEffect>
                                    <p:set>
                                      <p:cBhvr>
                                        <p:cTn id="15" dur="1" fill="hold">
                                          <p:stCondLst>
                                            <p:cond delay="499"/>
                                          </p:stCondLst>
                                        </p:cTn>
                                        <p:tgtEl>
                                          <p:spTgt spid="3"/>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par>
                                <p:cTn id="21" presetID="10" presetClass="exit" presetSubtype="0" fill="hold" grpId="1" nodeType="withEffect">
                                  <p:stCondLst>
                                    <p:cond delay="0"/>
                                  </p:stCondLst>
                                  <p:childTnLst>
                                    <p:animEffect transition="out" filter="fade">
                                      <p:cBhvr>
                                        <p:cTn id="22" dur="500"/>
                                        <p:tgtEl>
                                          <p:spTgt spid="15"/>
                                        </p:tgtEl>
                                      </p:cBhvr>
                                    </p:animEffect>
                                    <p:set>
                                      <p:cBhvr>
                                        <p:cTn id="23"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15" grpId="0" animBg="1"/>
      <p:bldP spid="15" grpId="1"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メソッド抽出の</a:t>
            </a:r>
            <a:r>
              <a:rPr lang="ja-JP" altLang="en-US" smtClean="0"/>
              <a:t>例</a:t>
            </a:r>
            <a:r>
              <a:rPr lang="en-US" altLang="ja-JP" smtClean="0"/>
              <a:t>(2/2)</a:t>
            </a:r>
            <a:endParaRPr kumimoji="1" lang="ja-JP" altLang="en-US"/>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7" name="正方形/長方形 6"/>
          <p:cNvSpPr/>
          <p:nvPr/>
        </p:nvSpPr>
        <p:spPr>
          <a:xfrm>
            <a:off x="251520" y="2913895"/>
            <a:ext cx="3843149" cy="1872208"/>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a:t>
            </a:r>
            <a:r>
              <a:rPr lang="en-US" altLang="ja-JP" sz="1400" dirty="0" smtClean="0">
                <a:solidFill>
                  <a:schemeClr val="tx1"/>
                </a:solidFill>
                <a:latin typeface="Consolas" pitchFamily="49" charset="0"/>
                <a:cs typeface="Consolas" pitchFamily="49" charset="0"/>
              </a:rPr>
              <a:t>score = </a:t>
            </a:r>
            <a:r>
              <a:rPr lang="en-US" altLang="ja-JP" sz="1400" dirty="0">
                <a:solidFill>
                  <a:schemeClr val="tx1"/>
                </a:solidFill>
                <a:latin typeface="Consolas" pitchFamily="49" charset="0"/>
                <a:cs typeface="Consolas" pitchFamily="49" charset="0"/>
              </a:rPr>
              <a:t>{</a:t>
            </a:r>
            <a:r>
              <a:rPr lang="en-US" altLang="ja-JP" sz="1400" dirty="0" smtClean="0">
                <a:solidFill>
                  <a:schemeClr val="tx1"/>
                </a:solidFill>
                <a:latin typeface="Consolas" pitchFamily="49" charset="0"/>
                <a:cs typeface="Consolas" pitchFamily="49" charset="0"/>
              </a:rPr>
              <a:t>9,4,8,2,3,10,7,1,6,5</a:t>
            </a:r>
            <a:r>
              <a:rPr lang="en-US" altLang="ja-JP" sz="1400" dirty="0">
                <a:solidFill>
                  <a:schemeClr val="tx1"/>
                </a:solidFill>
                <a:latin typeface="Consolas" pitchFamily="49" charset="0"/>
                <a:cs typeface="Consolas" pitchFamily="49" charset="0"/>
              </a:rPr>
              <a:t>};</a:t>
            </a:r>
          </a:p>
          <a:p>
            <a:endParaRPr lang="en-US" altLang="ja-JP" sz="1400" dirty="0" smtClean="0">
              <a:solidFill>
                <a:schemeClr val="tx1"/>
              </a:solidFill>
              <a:latin typeface="Consolas" pitchFamily="49" charset="0"/>
              <a:cs typeface="Consolas" pitchFamily="49" charset="0"/>
            </a:endParaRPr>
          </a:p>
          <a:p>
            <a:r>
              <a:rPr lang="en-US" altLang="ja-JP" sz="1400" dirty="0" smtClean="0">
                <a:solidFill>
                  <a:srgbClr val="FF0000"/>
                </a:solidFill>
                <a:latin typeface="Consolas" pitchFamily="49" charset="0"/>
                <a:cs typeface="Consolas" pitchFamily="49" charset="0"/>
              </a:rPr>
              <a:t>sort(score);</a:t>
            </a:r>
          </a:p>
          <a:p>
            <a:endParaRPr lang="en-US" altLang="ja-JP" sz="1400" dirty="0" smtClean="0">
              <a:solidFill>
                <a:schemeClr val="tx1"/>
              </a:solidFill>
              <a:latin typeface="Consolas" pitchFamily="49" charset="0"/>
              <a:cs typeface="Consolas" pitchFamily="49" charset="0"/>
            </a:endParaRPr>
          </a:p>
          <a:p>
            <a:endParaRPr lang="ja-JP" altLang="en-US" sz="1400" dirty="0">
              <a:solidFill>
                <a:schemeClr val="tx1"/>
              </a:solidFill>
              <a:latin typeface="Consolas" pitchFamily="49" charset="0"/>
              <a:cs typeface="Consolas" pitchFamily="49" charset="0"/>
            </a:endParaRPr>
          </a:p>
          <a:p>
            <a:r>
              <a:rPr lang="en-US" altLang="ja-JP" sz="1400" dirty="0">
                <a:solidFill>
                  <a:schemeClr val="tx1"/>
                </a:solidFill>
                <a:latin typeface="Consolas" pitchFamily="49" charset="0"/>
                <a:cs typeface="Consolas" pitchFamily="49" charset="0"/>
              </a:rPr>
              <a:t>for(</a:t>
            </a:r>
            <a:r>
              <a:rPr lang="en-US" altLang="ja-JP" sz="1400" dirty="0" err="1">
                <a:solidFill>
                  <a:schemeClr val="tx1"/>
                </a:solidFill>
                <a:latin typeface="Consolas" pitchFamily="49" charset="0"/>
                <a:cs typeface="Consolas" pitchFamily="49" charset="0"/>
              </a:rPr>
              <a:t>int</a:t>
            </a:r>
            <a:r>
              <a:rPr lang="en-US" altLang="ja-JP" sz="1400" dirty="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i</a:t>
            </a:r>
            <a:r>
              <a:rPr lang="en-US" altLang="ja-JP" sz="1400" dirty="0">
                <a:solidFill>
                  <a:schemeClr val="tx1"/>
                </a:solidFill>
                <a:latin typeface="Consolas" pitchFamily="49" charset="0"/>
                <a:cs typeface="Consolas" pitchFamily="49" charset="0"/>
              </a:rPr>
              <a:t>=0;i&lt;</a:t>
            </a:r>
            <a:r>
              <a:rPr lang="en-US" altLang="ja-JP" sz="1400" dirty="0" err="1">
                <a:solidFill>
                  <a:schemeClr val="tx1"/>
                </a:solidFill>
                <a:latin typeface="Consolas" pitchFamily="49" charset="0"/>
                <a:cs typeface="Consolas" pitchFamily="49" charset="0"/>
              </a:rPr>
              <a:t>score.length;i</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err="1">
                <a:solidFill>
                  <a:schemeClr val="tx1"/>
                </a:solidFill>
                <a:latin typeface="Consolas" pitchFamily="49" charset="0"/>
                <a:cs typeface="Consolas" pitchFamily="49" charset="0"/>
              </a:rPr>
              <a:t>System.out.println</a:t>
            </a:r>
            <a:r>
              <a:rPr lang="en-US" altLang="ja-JP" sz="1400" dirty="0">
                <a:solidFill>
                  <a:schemeClr val="tx1"/>
                </a:solidFill>
                <a:latin typeface="Consolas" pitchFamily="49" charset="0"/>
                <a:cs typeface="Consolas" pitchFamily="49" charset="0"/>
              </a:rPr>
              <a:t>(score[</a:t>
            </a:r>
            <a:r>
              <a:rPr lang="en-US" altLang="ja-JP" sz="1400" dirty="0" err="1">
                <a:solidFill>
                  <a:schemeClr val="tx1"/>
                </a:solidFill>
                <a:latin typeface="Consolas" pitchFamily="49" charset="0"/>
                <a:cs typeface="Consolas" pitchFamily="49" charset="0"/>
              </a:rPr>
              <a:t>i</a:t>
            </a:r>
            <a:r>
              <a:rPr lang="en-US" altLang="ja-JP" sz="1400" dirty="0">
                <a:solidFill>
                  <a:schemeClr val="tx1"/>
                </a:solidFill>
                <a:latin typeface="Consolas" pitchFamily="49" charset="0"/>
                <a:cs typeface="Consolas" pitchFamily="49" charset="0"/>
              </a:rPr>
              <a:t>]);</a:t>
            </a:r>
          </a:p>
          <a:p>
            <a:r>
              <a:rPr lang="en-US" altLang="ja-JP" sz="1400" dirty="0">
                <a:solidFill>
                  <a:schemeClr val="tx1"/>
                </a:solidFill>
                <a:latin typeface="Consolas" pitchFamily="49" charset="0"/>
                <a:cs typeface="Consolas" pitchFamily="49" charset="0"/>
              </a:rPr>
              <a:t>}</a:t>
            </a:r>
            <a:endParaRPr kumimoji="1" lang="ja-JP" altLang="en-US" sz="1400" dirty="0">
              <a:solidFill>
                <a:schemeClr val="tx1"/>
              </a:solidFill>
              <a:latin typeface="Consolas" pitchFamily="49" charset="0"/>
              <a:cs typeface="Consolas" pitchFamily="49" charset="0"/>
            </a:endParaRPr>
          </a:p>
        </p:txBody>
      </p:sp>
      <p:sp>
        <p:nvSpPr>
          <p:cNvPr id="8" name="コンテンツ プレースホルダー 2"/>
          <p:cNvSpPr>
            <a:spLocks noGrp="1"/>
          </p:cNvSpPr>
          <p:nvPr>
            <p:ph idx="1"/>
          </p:nvPr>
        </p:nvSpPr>
        <p:spPr>
          <a:xfrm>
            <a:off x="457200" y="1600201"/>
            <a:ext cx="8229600" cy="748679"/>
          </a:xfrm>
        </p:spPr>
        <p:txBody>
          <a:bodyPr/>
          <a:lstStyle/>
          <a:p>
            <a:r>
              <a:rPr kumimoji="1" lang="en-US" altLang="ja-JP" sz="2800" smtClean="0"/>
              <a:t>1</a:t>
            </a:r>
            <a:r>
              <a:rPr lang="en-US" altLang="ja-JP" sz="2800"/>
              <a:t>-</a:t>
            </a:r>
            <a:r>
              <a:rPr kumimoji="1" lang="en-US" altLang="ja-JP" sz="2800" smtClean="0"/>
              <a:t>10</a:t>
            </a:r>
            <a:r>
              <a:rPr kumimoji="1" lang="ja-JP" altLang="en-US" sz="2800" smtClean="0"/>
              <a:t>までの成績を並び替えて表示するプログラム</a:t>
            </a:r>
            <a:endParaRPr kumimoji="1" lang="en-US" altLang="ja-JP" sz="2800"/>
          </a:p>
        </p:txBody>
      </p:sp>
      <p:sp>
        <p:nvSpPr>
          <p:cNvPr id="6" name="正方形/長方形 5"/>
          <p:cNvSpPr/>
          <p:nvPr/>
        </p:nvSpPr>
        <p:spPr>
          <a:xfrm>
            <a:off x="4860032" y="2852936"/>
            <a:ext cx="4104456" cy="2520280"/>
          </a:xfrm>
          <a:prstGeom prst="rect">
            <a:avLst/>
          </a:prstGeom>
          <a:solidFill>
            <a:srgbClr val="FFFFCC"/>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dirty="0" smtClean="0">
                <a:solidFill>
                  <a:schemeClr val="tx1"/>
                </a:solidFill>
                <a:latin typeface="Consolas" pitchFamily="49" charset="0"/>
                <a:cs typeface="Consolas" pitchFamily="49" charset="0"/>
              </a:rPr>
              <a:t>public void sort(</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score){</a:t>
            </a:r>
          </a:p>
          <a:p>
            <a:r>
              <a:rPr lang="en-US" altLang="ja-JP" sz="1400" dirty="0" smtClean="0">
                <a:solidFill>
                  <a:schemeClr val="tx1"/>
                </a:solidFill>
                <a:latin typeface="Consolas" pitchFamily="49" charset="0"/>
                <a:cs typeface="Consolas" pitchFamily="49" charset="0"/>
              </a:rPr>
              <a:t> for(</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a:t>
            </a:r>
            <a:r>
              <a:rPr lang="en-US" altLang="ja-JP" sz="1400" dirty="0" err="1" smtClean="0">
                <a:solidFill>
                  <a:schemeClr val="tx1"/>
                </a:solidFill>
                <a:latin typeface="Consolas" pitchFamily="49" charset="0"/>
                <a:cs typeface="Consolas" pitchFamily="49" charset="0"/>
              </a:rPr>
              <a:t>i</a:t>
            </a:r>
            <a:r>
              <a:rPr lang="en-US" altLang="ja-JP" sz="1400" dirty="0" smtClean="0">
                <a:solidFill>
                  <a:schemeClr val="tx1"/>
                </a:solidFill>
                <a:latin typeface="Consolas" pitchFamily="49" charset="0"/>
                <a:cs typeface="Consolas" pitchFamily="49" charset="0"/>
              </a:rPr>
              <a:t>=0;i&lt;score.length-1;i</a:t>
            </a:r>
            <a:r>
              <a:rPr lang="en-US" altLang="ja-JP" sz="1400" dirty="0">
                <a:solidFill>
                  <a:schemeClr val="tx1"/>
                </a:solidFill>
                <a:latin typeface="Consolas" pitchFamily="49" charset="0"/>
                <a:cs typeface="Consolas" pitchFamily="49" charset="0"/>
              </a:rPr>
              <a:t>++){</a:t>
            </a:r>
          </a:p>
          <a:p>
            <a:r>
              <a:rPr lang="ja-JP" altLang="en-US" sz="1400" dirty="0" smtClean="0">
                <a:solidFill>
                  <a:schemeClr val="tx1"/>
                </a:solidFill>
                <a:latin typeface="Consolas" pitchFamily="49" charset="0"/>
                <a:cs typeface="Consolas" pitchFamily="49" charset="0"/>
              </a:rPr>
              <a:t>  </a:t>
            </a:r>
            <a:r>
              <a:rPr lang="en-US" altLang="ja-JP" sz="1400" dirty="0" smtClean="0">
                <a:solidFill>
                  <a:schemeClr val="tx1"/>
                </a:solidFill>
                <a:latin typeface="Consolas" pitchFamily="49" charset="0"/>
                <a:cs typeface="Consolas" pitchFamily="49" charset="0"/>
              </a:rPr>
              <a:t>for(</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j=0;j&lt;score.length-i-1;j</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a:solidFill>
                  <a:schemeClr val="tx1"/>
                </a:solidFill>
                <a:latin typeface="Consolas" pitchFamily="49" charset="0"/>
                <a:cs typeface="Consolas" pitchFamily="49" charset="0"/>
              </a:rPr>
              <a:t>if(score[j</a:t>
            </a:r>
            <a:r>
              <a:rPr lang="en-US" altLang="ja-JP" sz="1400" dirty="0" smtClean="0">
                <a:solidFill>
                  <a:schemeClr val="tx1"/>
                </a:solidFill>
                <a:latin typeface="Consolas" pitchFamily="49" charset="0"/>
                <a:cs typeface="Consolas" pitchFamily="49" charset="0"/>
              </a:rPr>
              <a:t>]</a:t>
            </a:r>
            <a:r>
              <a:rPr lang="ja-JP" altLang="en-US" sz="1400" dirty="0">
                <a:solidFill>
                  <a:schemeClr val="tx1"/>
                </a:solidFill>
                <a:latin typeface="Consolas" pitchFamily="49" charset="0"/>
                <a:cs typeface="Consolas" pitchFamily="49" charset="0"/>
              </a:rPr>
              <a:t> </a:t>
            </a:r>
            <a:r>
              <a:rPr lang="en-US" altLang="ja-JP" sz="1400" dirty="0" smtClean="0">
                <a:solidFill>
                  <a:schemeClr val="tx1"/>
                </a:solidFill>
                <a:latin typeface="Consolas" pitchFamily="49" charset="0"/>
                <a:cs typeface="Consolas" pitchFamily="49" charset="0"/>
              </a:rPr>
              <a:t>&lt; score[j+1</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a:t>
            </a:r>
            <a:r>
              <a:rPr lang="en-US" altLang="ja-JP" sz="1400" dirty="0" err="1" smtClean="0">
                <a:solidFill>
                  <a:schemeClr val="tx1"/>
                </a:solidFill>
                <a:latin typeface="Consolas" pitchFamily="49" charset="0"/>
                <a:cs typeface="Consolas" pitchFamily="49" charset="0"/>
              </a:rPr>
              <a:t>int</a:t>
            </a:r>
            <a:r>
              <a:rPr lang="en-US" altLang="ja-JP" sz="1400" dirty="0" smtClean="0">
                <a:solidFill>
                  <a:schemeClr val="tx1"/>
                </a:solidFill>
                <a:latin typeface="Consolas" pitchFamily="49" charset="0"/>
                <a:cs typeface="Consolas" pitchFamily="49" charset="0"/>
              </a:rPr>
              <a:t> t = score[j</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score[j</a:t>
            </a:r>
            <a:r>
              <a:rPr lang="en-US" altLang="ja-JP" sz="1400" dirty="0">
                <a:solidFill>
                  <a:schemeClr val="tx1"/>
                </a:solidFill>
                <a:latin typeface="Consolas" pitchFamily="49" charset="0"/>
                <a:cs typeface="Consolas" pitchFamily="49" charset="0"/>
              </a:rPr>
              <a:t>] = </a:t>
            </a:r>
            <a:r>
              <a:rPr lang="en-US" altLang="ja-JP" sz="1400" dirty="0" smtClean="0">
                <a:solidFill>
                  <a:schemeClr val="tx1"/>
                </a:solidFill>
                <a:latin typeface="Consolas" pitchFamily="49" charset="0"/>
                <a:cs typeface="Consolas" pitchFamily="49" charset="0"/>
              </a:rPr>
              <a:t>score[j+1</a:t>
            </a:r>
            <a:r>
              <a:rPr lang="en-US" altLang="ja-JP" sz="1400" dirty="0">
                <a:solidFill>
                  <a:schemeClr val="tx1"/>
                </a:solidFill>
                <a:latin typeface="Consolas" pitchFamily="49" charset="0"/>
                <a:cs typeface="Consolas" pitchFamily="49" charset="0"/>
              </a:rPr>
              <a:t>];</a:t>
            </a:r>
          </a:p>
          <a:p>
            <a:r>
              <a:rPr lang="en-US" altLang="ja-JP" sz="1400" dirty="0" smtClean="0">
                <a:solidFill>
                  <a:schemeClr val="tx1"/>
                </a:solidFill>
                <a:latin typeface="Consolas" pitchFamily="49" charset="0"/>
                <a:cs typeface="Consolas" pitchFamily="49" charset="0"/>
              </a:rPr>
              <a:t>    score[j+1</a:t>
            </a:r>
            <a:r>
              <a:rPr lang="en-US" altLang="ja-JP" sz="1400" dirty="0">
                <a:solidFill>
                  <a:schemeClr val="tx1"/>
                </a:solidFill>
                <a:latin typeface="Consolas" pitchFamily="49" charset="0"/>
                <a:cs typeface="Consolas" pitchFamily="49" charset="0"/>
              </a:rPr>
              <a:t>] = t;</a:t>
            </a:r>
          </a:p>
          <a:p>
            <a:r>
              <a:rPr lang="en-US" altLang="ja-JP" sz="1400" dirty="0" smtClean="0">
                <a:solidFill>
                  <a:schemeClr val="tx1"/>
                </a:solidFill>
                <a:latin typeface="Consolas" pitchFamily="49" charset="0"/>
                <a:cs typeface="Consolas" pitchFamily="49" charset="0"/>
              </a:rPr>
              <a:t>   }</a:t>
            </a:r>
            <a:endParaRPr lang="en-US" altLang="ja-JP" sz="1400" dirty="0">
              <a:solidFill>
                <a:schemeClr val="tx1"/>
              </a:solidFill>
              <a:latin typeface="Consolas" pitchFamily="49" charset="0"/>
              <a:cs typeface="Consolas" pitchFamily="49" charset="0"/>
            </a:endParaRPr>
          </a:p>
          <a:p>
            <a:r>
              <a:rPr lang="en-US" altLang="ja-JP" sz="1400" dirty="0" smtClean="0">
                <a:solidFill>
                  <a:schemeClr val="tx1"/>
                </a:solidFill>
                <a:latin typeface="Consolas" pitchFamily="49" charset="0"/>
                <a:cs typeface="Consolas" pitchFamily="49" charset="0"/>
              </a:rPr>
              <a:t>  }</a:t>
            </a:r>
            <a:endParaRPr lang="en-US" altLang="ja-JP" sz="1400" dirty="0">
              <a:solidFill>
                <a:schemeClr val="tx1"/>
              </a:solidFill>
              <a:latin typeface="Consolas" pitchFamily="49" charset="0"/>
              <a:cs typeface="Consolas" pitchFamily="49" charset="0"/>
            </a:endParaRPr>
          </a:p>
          <a:p>
            <a:r>
              <a:rPr lang="en-US" altLang="ja-JP" sz="1400" dirty="0" smtClean="0">
                <a:solidFill>
                  <a:schemeClr val="tx1"/>
                </a:solidFill>
                <a:latin typeface="Consolas" pitchFamily="49" charset="0"/>
                <a:cs typeface="Consolas" pitchFamily="49" charset="0"/>
              </a:rPr>
              <a:t> }</a:t>
            </a:r>
          </a:p>
          <a:p>
            <a:r>
              <a:rPr lang="en-US" altLang="ja-JP" sz="1400" dirty="0">
                <a:solidFill>
                  <a:schemeClr val="tx1"/>
                </a:solidFill>
                <a:latin typeface="Consolas" pitchFamily="49" charset="0"/>
                <a:cs typeface="Consolas" pitchFamily="49" charset="0"/>
              </a:rPr>
              <a:t>}</a:t>
            </a:r>
          </a:p>
        </p:txBody>
      </p:sp>
      <p:sp>
        <p:nvSpPr>
          <p:cNvPr id="3" name="右矢印 2"/>
          <p:cNvSpPr/>
          <p:nvPr/>
        </p:nvSpPr>
        <p:spPr>
          <a:xfrm>
            <a:off x="2173094" y="3284984"/>
            <a:ext cx="2736304" cy="436054"/>
          </a:xfrm>
          <a:prstGeom prst="rightArrow">
            <a:avLst>
              <a:gd name="adj1" fmla="val 50000"/>
              <a:gd name="adj2" fmla="val 85574"/>
            </a:avLst>
          </a:prstGeom>
          <a:solidFill>
            <a:schemeClr val="accent2">
              <a:lumMod val="60000"/>
              <a:lumOff val="40000"/>
            </a:schemeClr>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4716016" y="2204864"/>
            <a:ext cx="3456384" cy="576064"/>
          </a:xfrm>
          <a:prstGeom prst="roundRect">
            <a:avLst/>
          </a:prstGeom>
          <a:solidFill>
            <a:srgbClr val="FFFF6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400" smtClean="0">
                <a:solidFill>
                  <a:schemeClr val="tx1"/>
                </a:solidFill>
              </a:rPr>
              <a:t>ソート部分をメソッド抽出</a:t>
            </a:r>
            <a:endParaRPr kumimoji="1" lang="ja-JP" altLang="en-US" sz="2400">
              <a:solidFill>
                <a:schemeClr val="tx1"/>
              </a:solidFill>
            </a:endParaRPr>
          </a:p>
        </p:txBody>
      </p:sp>
      <p:sp>
        <p:nvSpPr>
          <p:cNvPr id="5" name="角丸四角形吹き出し 4"/>
          <p:cNvSpPr/>
          <p:nvPr/>
        </p:nvSpPr>
        <p:spPr>
          <a:xfrm>
            <a:off x="110634" y="5365041"/>
            <a:ext cx="4320480" cy="792088"/>
          </a:xfrm>
          <a:prstGeom prst="wedgeRoundRectCallout">
            <a:avLst>
              <a:gd name="adj1" fmla="val -19551"/>
              <a:gd name="adj2" fmla="val -113578"/>
              <a:gd name="adj3" fmla="val 16667"/>
            </a:avLst>
          </a:prstGeom>
          <a:solidFill>
            <a:srgbClr val="9FE6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rPr>
              <a:t>ソート部分が</a:t>
            </a:r>
            <a:r>
              <a:rPr kumimoji="1" lang="en-US" altLang="ja-JP" sz="2000" dirty="0" smtClean="0">
                <a:solidFill>
                  <a:schemeClr val="tx1"/>
                </a:solidFill>
              </a:rPr>
              <a:t>sort</a:t>
            </a:r>
            <a:r>
              <a:rPr lang="ja-JP" altLang="en-US" sz="2000" dirty="0" smtClean="0">
                <a:solidFill>
                  <a:schemeClr val="tx1"/>
                </a:solidFill>
              </a:rPr>
              <a:t>メソッドに置き換わり，</a:t>
            </a:r>
            <a:r>
              <a:rPr kumimoji="1" lang="ja-JP" altLang="en-US" sz="2000" dirty="0" smtClean="0">
                <a:solidFill>
                  <a:schemeClr val="tx1"/>
                </a:solidFill>
              </a:rPr>
              <a:t>プログラムの可読性が向上した．</a:t>
            </a:r>
            <a:endParaRPr kumimoji="1" lang="en-US" altLang="ja-JP" sz="2000" dirty="0" smtClean="0">
              <a:solidFill>
                <a:schemeClr val="tx1"/>
              </a:solidFill>
            </a:endParaRPr>
          </a:p>
        </p:txBody>
      </p:sp>
      <p:sp>
        <p:nvSpPr>
          <p:cNvPr id="11" name="角丸四角形吹き出し 10"/>
          <p:cNvSpPr/>
          <p:nvPr/>
        </p:nvSpPr>
        <p:spPr>
          <a:xfrm>
            <a:off x="4082023" y="5792831"/>
            <a:ext cx="4320480" cy="792088"/>
          </a:xfrm>
          <a:prstGeom prst="wedgeRoundRectCallout">
            <a:avLst>
              <a:gd name="adj1" fmla="val -11214"/>
              <a:gd name="adj2" fmla="val -98419"/>
              <a:gd name="adj3" fmla="val 16667"/>
            </a:avLst>
          </a:prstGeom>
          <a:solidFill>
            <a:srgbClr val="9FE6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2000" dirty="0" smtClean="0">
                <a:solidFill>
                  <a:schemeClr val="tx1"/>
                </a:solidFill>
              </a:rPr>
              <a:t>機能単位に分割されたことで，バグ修正などの保守作業が容易になった．</a:t>
            </a:r>
            <a:endParaRPr kumimoji="1" lang="en-US" altLang="ja-JP" sz="2000" dirty="0" smtClean="0">
              <a:solidFill>
                <a:schemeClr val="tx1"/>
              </a:solidFill>
            </a:endParaRPr>
          </a:p>
        </p:txBody>
      </p:sp>
    </p:spTree>
    <p:extLst>
      <p:ext uri="{BB962C8B-B14F-4D97-AF65-F5344CB8AC3E}">
        <p14:creationId xmlns:p14="http://schemas.microsoft.com/office/powerpoint/2010/main" val="422591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xit" presetSubtype="0" fill="hold" grpId="1" nodeType="withEffect">
                                  <p:stCondLst>
                                    <p:cond delay="0"/>
                                  </p:stCondLst>
                                  <p:childTnLst>
                                    <p:animEffect transition="out" filter="fade">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リファクタリング支援の研究</a:t>
            </a:r>
            <a:endParaRPr kumimoji="1" lang="ja-JP" altLang="en-US" dirty="0"/>
          </a:p>
        </p:txBody>
      </p:sp>
      <p:sp>
        <p:nvSpPr>
          <p:cNvPr id="3" name="コンテンツ プレースホルダー 2"/>
          <p:cNvSpPr>
            <a:spLocks noGrp="1"/>
          </p:cNvSpPr>
          <p:nvPr>
            <p:ph idx="1"/>
          </p:nvPr>
        </p:nvSpPr>
        <p:spPr>
          <a:xfrm>
            <a:off x="457200" y="1600201"/>
            <a:ext cx="8229600" cy="1324744"/>
          </a:xfrm>
        </p:spPr>
        <p:txBody>
          <a:bodyPr/>
          <a:lstStyle/>
          <a:p>
            <a:r>
              <a:rPr lang="ja-JP" altLang="en-US" smtClean="0"/>
              <a:t>開発履歴の調査と支援手法の</a:t>
            </a:r>
            <a:r>
              <a:rPr lang="ja-JP" altLang="en-US"/>
              <a:t>提案</a:t>
            </a:r>
            <a:endParaRPr lang="en-US" altLang="ja-JP"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grpSp>
        <p:nvGrpSpPr>
          <p:cNvPr id="8" name="グループ化 7"/>
          <p:cNvGrpSpPr/>
          <p:nvPr/>
        </p:nvGrpSpPr>
        <p:grpSpPr>
          <a:xfrm>
            <a:off x="239434" y="2384012"/>
            <a:ext cx="1099356" cy="897632"/>
            <a:chOff x="2791036" y="3933056"/>
            <a:chExt cx="1487996" cy="1238436"/>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3933056"/>
              <a:ext cx="1219200" cy="1219200"/>
            </a:xfrm>
            <a:prstGeom prst="rect">
              <a:avLst/>
            </a:prstGeom>
          </p:spPr>
        </p:pic>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91036" y="4489884"/>
              <a:ext cx="681608" cy="681608"/>
            </a:xfrm>
            <a:prstGeom prst="rect">
              <a:avLst/>
            </a:prstGeom>
          </p:spPr>
        </p:pic>
      </p:grpSp>
      <p:sp>
        <p:nvSpPr>
          <p:cNvPr id="9" name="テキスト ボックス 8"/>
          <p:cNvSpPr txBox="1"/>
          <p:nvPr/>
        </p:nvSpPr>
        <p:spPr>
          <a:xfrm>
            <a:off x="822376" y="4236782"/>
            <a:ext cx="1008112" cy="400110"/>
          </a:xfrm>
          <a:prstGeom prst="rect">
            <a:avLst/>
          </a:prstGeom>
          <a:noFill/>
        </p:spPr>
        <p:txBody>
          <a:bodyPr wrap="square" rtlCol="0">
            <a:spAutoFit/>
          </a:bodyPr>
          <a:lstStyle/>
          <a:p>
            <a:pPr algn="ctr"/>
            <a:r>
              <a:rPr kumimoji="1" lang="ja-JP" altLang="en-US" sz="2000" smtClean="0"/>
              <a:t>開発者</a:t>
            </a:r>
            <a:endParaRPr kumimoji="1" lang="ja-JP" altLang="en-US" sz="2000"/>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0909" y="4413486"/>
            <a:ext cx="1346982" cy="1346982"/>
          </a:xfrm>
          <a:prstGeom prst="rect">
            <a:avLst/>
          </a:prstGeom>
        </p:spPr>
      </p:pic>
      <p:sp>
        <p:nvSpPr>
          <p:cNvPr id="10" name="テキスト ボックス 9"/>
          <p:cNvSpPr txBox="1"/>
          <p:nvPr/>
        </p:nvSpPr>
        <p:spPr>
          <a:xfrm>
            <a:off x="6786453" y="5760468"/>
            <a:ext cx="1113770" cy="400110"/>
          </a:xfrm>
          <a:prstGeom prst="rect">
            <a:avLst/>
          </a:prstGeom>
          <a:noFill/>
        </p:spPr>
        <p:txBody>
          <a:bodyPr wrap="square" rtlCol="0">
            <a:spAutoFit/>
          </a:bodyPr>
          <a:lstStyle/>
          <a:p>
            <a:pPr algn="ctr"/>
            <a:r>
              <a:rPr kumimoji="1" lang="ja-JP" altLang="en-US" sz="2000" smtClean="0"/>
              <a:t>研究者</a:t>
            </a:r>
            <a:endParaRPr kumimoji="1" lang="ja-JP" altLang="en-US" sz="2000"/>
          </a:p>
        </p:txBody>
      </p:sp>
      <p:pic>
        <p:nvPicPr>
          <p:cNvPr id="12" name="図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78493" y="2610951"/>
            <a:ext cx="1219200" cy="1219200"/>
          </a:xfrm>
          <a:prstGeom prst="rect">
            <a:avLst/>
          </a:prstGeom>
        </p:spPr>
      </p:pic>
      <p:sp>
        <p:nvSpPr>
          <p:cNvPr id="13" name="テキスト ボックス 12"/>
          <p:cNvSpPr txBox="1"/>
          <p:nvPr/>
        </p:nvSpPr>
        <p:spPr>
          <a:xfrm>
            <a:off x="3520785" y="3830151"/>
            <a:ext cx="1334616" cy="400110"/>
          </a:xfrm>
          <a:prstGeom prst="rect">
            <a:avLst/>
          </a:prstGeom>
          <a:noFill/>
        </p:spPr>
        <p:txBody>
          <a:bodyPr wrap="square" rtlCol="0">
            <a:spAutoFit/>
          </a:bodyPr>
          <a:lstStyle/>
          <a:p>
            <a:pPr algn="ctr"/>
            <a:r>
              <a:rPr kumimoji="1" lang="ja-JP" altLang="en-US" sz="2000" smtClean="0"/>
              <a:t>開発履歴</a:t>
            </a:r>
            <a:endParaRPr kumimoji="1" lang="ja-JP" altLang="en-US" sz="2000"/>
          </a:p>
        </p:txBody>
      </p:sp>
      <p:sp>
        <p:nvSpPr>
          <p:cNvPr id="16" name="左矢印 15"/>
          <p:cNvSpPr/>
          <p:nvPr/>
        </p:nvSpPr>
        <p:spPr>
          <a:xfrm rot="10800000">
            <a:off x="2713331" y="2675686"/>
            <a:ext cx="647907" cy="339291"/>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テキスト ボックス 20"/>
          <p:cNvSpPr txBox="1"/>
          <p:nvPr/>
        </p:nvSpPr>
        <p:spPr>
          <a:xfrm>
            <a:off x="6366418" y="2708920"/>
            <a:ext cx="2382046" cy="461665"/>
          </a:xfrm>
          <a:prstGeom prst="rect">
            <a:avLst/>
          </a:prstGeom>
          <a:noFill/>
        </p:spPr>
        <p:txBody>
          <a:bodyPr wrap="square" rtlCol="0">
            <a:spAutoFit/>
          </a:bodyPr>
          <a:lstStyle/>
          <a:p>
            <a:pPr algn="ctr"/>
            <a:r>
              <a:rPr kumimoji="1" lang="ja-JP" altLang="en-US" sz="2400" dirty="0" smtClean="0"/>
              <a:t>開発履歴の調査</a:t>
            </a:r>
            <a:endParaRPr kumimoji="1" lang="ja-JP" altLang="en-US" sz="2400" dirty="0"/>
          </a:p>
        </p:txBody>
      </p:sp>
      <p:sp>
        <p:nvSpPr>
          <p:cNvPr id="22" name="テキスト ボックス 21"/>
          <p:cNvSpPr txBox="1"/>
          <p:nvPr/>
        </p:nvSpPr>
        <p:spPr>
          <a:xfrm>
            <a:off x="2468755" y="5745450"/>
            <a:ext cx="3552871" cy="830997"/>
          </a:xfrm>
          <a:prstGeom prst="rect">
            <a:avLst/>
          </a:prstGeom>
          <a:noFill/>
        </p:spPr>
        <p:txBody>
          <a:bodyPr wrap="square" rtlCol="0">
            <a:spAutoFit/>
          </a:bodyPr>
          <a:lstStyle/>
          <a:p>
            <a:pPr algn="ctr"/>
            <a:r>
              <a:rPr kumimoji="1" lang="ja-JP" altLang="en-US" sz="2400" dirty="0" smtClean="0"/>
              <a:t>調査結果に基づく</a:t>
            </a:r>
            <a:endParaRPr kumimoji="1" lang="en-US" altLang="ja-JP" sz="2400" dirty="0" smtClean="0"/>
          </a:p>
          <a:p>
            <a:pPr algn="ctr"/>
            <a:r>
              <a:rPr kumimoji="1" lang="ja-JP" altLang="en-US" sz="2400" dirty="0" smtClean="0"/>
              <a:t>支援手法・ツールの提案</a:t>
            </a:r>
            <a:endParaRPr kumimoji="1" lang="ja-JP" altLang="en-US" sz="2400" dirty="0"/>
          </a:p>
        </p:txBody>
      </p:sp>
      <p:sp>
        <p:nvSpPr>
          <p:cNvPr id="23" name="円/楕円 22"/>
          <p:cNvSpPr/>
          <p:nvPr/>
        </p:nvSpPr>
        <p:spPr>
          <a:xfrm>
            <a:off x="6021626" y="2735286"/>
            <a:ext cx="344792" cy="362929"/>
          </a:xfrm>
          <a:prstGeom prst="ellipse">
            <a:avLst/>
          </a:prstGeom>
          <a:solidFill>
            <a:schemeClr val="bg1"/>
          </a:solidFill>
          <a:ln w="19050">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1</a:t>
            </a:r>
            <a:endParaRPr kumimoji="1" lang="ja-JP" altLang="en-US" dirty="0">
              <a:solidFill>
                <a:schemeClr val="tx1"/>
              </a:solidFill>
            </a:endParaRPr>
          </a:p>
        </p:txBody>
      </p:sp>
      <p:sp>
        <p:nvSpPr>
          <p:cNvPr id="24" name="円/楕円 23"/>
          <p:cNvSpPr/>
          <p:nvPr/>
        </p:nvSpPr>
        <p:spPr>
          <a:xfrm>
            <a:off x="2123963" y="5897736"/>
            <a:ext cx="344792" cy="362929"/>
          </a:xfrm>
          <a:prstGeom prst="ellipse">
            <a:avLst/>
          </a:prstGeom>
          <a:solidFill>
            <a:schemeClr val="bg1"/>
          </a:solidFill>
          <a:ln w="19050">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chemeClr val="tx1"/>
                </a:solidFill>
              </a:rPr>
              <a:t>2</a:t>
            </a:r>
            <a:endParaRPr kumimoji="1" lang="ja-JP" altLang="en-US" dirty="0">
              <a:solidFill>
                <a:schemeClr val="tx1"/>
              </a:solidFill>
            </a:endParaRPr>
          </a:p>
        </p:txBody>
      </p:sp>
      <p:grpSp>
        <p:nvGrpSpPr>
          <p:cNvPr id="25" name="グループ化 24"/>
          <p:cNvGrpSpPr/>
          <p:nvPr/>
        </p:nvGrpSpPr>
        <p:grpSpPr>
          <a:xfrm>
            <a:off x="1254679" y="2344866"/>
            <a:ext cx="1099356" cy="897632"/>
            <a:chOff x="2791036" y="3933056"/>
            <a:chExt cx="1487996" cy="1238436"/>
          </a:xfrm>
        </p:grpSpPr>
        <p:pic>
          <p:nvPicPr>
            <p:cNvPr id="26" name="図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3933056"/>
              <a:ext cx="1219200" cy="1219200"/>
            </a:xfrm>
            <a:prstGeom prst="rect">
              <a:avLst/>
            </a:prstGeom>
          </p:spPr>
        </p:pic>
        <p:pic>
          <p:nvPicPr>
            <p:cNvPr id="27" name="図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91036" y="4489884"/>
              <a:ext cx="681608" cy="681608"/>
            </a:xfrm>
            <a:prstGeom prst="rect">
              <a:avLst/>
            </a:prstGeom>
          </p:spPr>
        </p:pic>
      </p:grpSp>
      <p:grpSp>
        <p:nvGrpSpPr>
          <p:cNvPr id="29" name="グループ化 28"/>
          <p:cNvGrpSpPr/>
          <p:nvPr/>
        </p:nvGrpSpPr>
        <p:grpSpPr>
          <a:xfrm>
            <a:off x="239434" y="3267702"/>
            <a:ext cx="1099356" cy="897632"/>
            <a:chOff x="2791036" y="3933056"/>
            <a:chExt cx="1487996" cy="1238436"/>
          </a:xfrm>
        </p:grpSpPr>
        <p:pic>
          <p:nvPicPr>
            <p:cNvPr id="30" name="図 2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3933056"/>
              <a:ext cx="1219200" cy="1219200"/>
            </a:xfrm>
            <a:prstGeom prst="rect">
              <a:avLst/>
            </a:prstGeom>
          </p:spPr>
        </p:pic>
        <p:pic>
          <p:nvPicPr>
            <p:cNvPr id="31" name="図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91036" y="4489884"/>
              <a:ext cx="681608" cy="681608"/>
            </a:xfrm>
            <a:prstGeom prst="rect">
              <a:avLst/>
            </a:prstGeom>
          </p:spPr>
        </p:pic>
      </p:grpSp>
      <p:grpSp>
        <p:nvGrpSpPr>
          <p:cNvPr id="32" name="グループ化 31"/>
          <p:cNvGrpSpPr/>
          <p:nvPr/>
        </p:nvGrpSpPr>
        <p:grpSpPr>
          <a:xfrm>
            <a:off x="1254679" y="3257224"/>
            <a:ext cx="1099356" cy="897632"/>
            <a:chOff x="2791036" y="3933056"/>
            <a:chExt cx="1487996" cy="1238436"/>
          </a:xfrm>
        </p:grpSpPr>
        <p:pic>
          <p:nvPicPr>
            <p:cNvPr id="33" name="図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3933056"/>
              <a:ext cx="1219200" cy="1219200"/>
            </a:xfrm>
            <a:prstGeom prst="rect">
              <a:avLst/>
            </a:prstGeom>
          </p:spPr>
        </p:pic>
        <p:pic>
          <p:nvPicPr>
            <p:cNvPr id="34" name="図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91036" y="4489884"/>
              <a:ext cx="681608" cy="681608"/>
            </a:xfrm>
            <a:prstGeom prst="rect">
              <a:avLst/>
            </a:prstGeom>
          </p:spPr>
        </p:pic>
      </p:grpSp>
      <p:sp>
        <p:nvSpPr>
          <p:cNvPr id="35" name="左矢印 34"/>
          <p:cNvSpPr/>
          <p:nvPr/>
        </p:nvSpPr>
        <p:spPr>
          <a:xfrm rot="10800000">
            <a:off x="2713166" y="3189017"/>
            <a:ext cx="647907" cy="339291"/>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 name="左矢印 35"/>
          <p:cNvSpPr/>
          <p:nvPr/>
        </p:nvSpPr>
        <p:spPr>
          <a:xfrm rot="10800000">
            <a:off x="2713331" y="3683412"/>
            <a:ext cx="647907" cy="339291"/>
          </a:xfrm>
          <a:prstGeom prst="left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屈折矢印 10"/>
          <p:cNvSpPr/>
          <p:nvPr/>
        </p:nvSpPr>
        <p:spPr>
          <a:xfrm flipH="1">
            <a:off x="1072404" y="4680427"/>
            <a:ext cx="5515820" cy="1019355"/>
          </a:xfrm>
          <a:prstGeom prst="bentUpArrow">
            <a:avLst>
              <a:gd name="adj1" fmla="val 21594"/>
              <a:gd name="adj2" fmla="val 25000"/>
              <a:gd name="adj3" fmla="val 25000"/>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 name="屈折矢印 36"/>
          <p:cNvSpPr/>
          <p:nvPr/>
        </p:nvSpPr>
        <p:spPr>
          <a:xfrm rot="10800000" flipH="1">
            <a:off x="5241944" y="3220551"/>
            <a:ext cx="2203751" cy="1019355"/>
          </a:xfrm>
          <a:prstGeom prst="bentUpArrow">
            <a:avLst>
              <a:gd name="adj1" fmla="val 21594"/>
              <a:gd name="adj2" fmla="val 25000"/>
              <a:gd name="adj3" fmla="val 25000"/>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903087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既存</a:t>
            </a:r>
            <a:r>
              <a:rPr lang="ja-JP" altLang="en-US" smtClean="0"/>
              <a:t>の調査研究</a:t>
            </a:r>
            <a:endParaRPr kumimoji="1" lang="ja-JP" altLang="en-US"/>
          </a:p>
        </p:txBody>
      </p:sp>
      <p:sp>
        <p:nvSpPr>
          <p:cNvPr id="3" name="コンテンツ プレースホルダー 2"/>
          <p:cNvSpPr>
            <a:spLocks noGrp="1"/>
          </p:cNvSpPr>
          <p:nvPr>
            <p:ph idx="1"/>
          </p:nvPr>
        </p:nvSpPr>
        <p:spPr>
          <a:xfrm>
            <a:off x="457200" y="1600200"/>
            <a:ext cx="8579296" cy="4525963"/>
          </a:xfrm>
        </p:spPr>
        <p:txBody>
          <a:bodyPr/>
          <a:lstStyle/>
          <a:p>
            <a:r>
              <a:rPr lang="ja-JP" altLang="en-US" dirty="0"/>
              <a:t>既存</a:t>
            </a:r>
            <a:r>
              <a:rPr lang="ja-JP" altLang="en-US" dirty="0" smtClean="0"/>
              <a:t>の調査の内容 </a:t>
            </a:r>
            <a:r>
              <a:rPr lang="en-US" altLang="ja-JP" dirty="0" smtClean="0"/>
              <a:t>[2]</a:t>
            </a:r>
          </a:p>
          <a:p>
            <a:pPr lvl="1"/>
            <a:r>
              <a:rPr kumimoji="1" lang="ja-JP" altLang="en-US" dirty="0" smtClean="0"/>
              <a:t>どの種類のリファクタリングが行われているか</a:t>
            </a:r>
            <a:r>
              <a:rPr kumimoji="1" lang="en-US" altLang="ja-JP" dirty="0" smtClean="0"/>
              <a:t>?</a:t>
            </a:r>
          </a:p>
          <a:p>
            <a:pPr lvl="1"/>
            <a:r>
              <a:rPr kumimoji="1" lang="ja-JP" altLang="en-US" dirty="0" smtClean="0"/>
              <a:t>開発者がどのようにツールを使っているか</a:t>
            </a:r>
            <a:r>
              <a:rPr kumimoji="1" lang="en-US" altLang="ja-JP" dirty="0" smtClean="0"/>
              <a:t>?</a:t>
            </a:r>
          </a:p>
          <a:p>
            <a:pPr marL="457200" lvl="1" indent="0">
              <a:buNone/>
            </a:pPr>
            <a:endParaRPr lang="en-US" altLang="ja-JP" dirty="0"/>
          </a:p>
          <a:p>
            <a:r>
              <a:rPr kumimoji="1" lang="ja-JP" altLang="en-US" dirty="0" smtClean="0"/>
              <a:t>コードの特徴の定量的調査は行われていない</a:t>
            </a:r>
            <a:endParaRPr lang="en-US" altLang="ja-JP" dirty="0"/>
          </a:p>
          <a:p>
            <a:pPr lvl="1"/>
            <a:r>
              <a:rPr lang="ja-JP" altLang="en-US" dirty="0"/>
              <a:t>コード</a:t>
            </a:r>
            <a:r>
              <a:rPr lang="ja-JP" altLang="en-US" dirty="0" smtClean="0"/>
              <a:t>の特徴 ・・・ 行数，</a:t>
            </a:r>
            <a:r>
              <a:rPr lang="ja-JP" altLang="en-US" dirty="0"/>
              <a:t>複雑度</a:t>
            </a:r>
            <a:r>
              <a:rPr lang="ja-JP" altLang="en-US" dirty="0" smtClean="0"/>
              <a:t>など</a:t>
            </a:r>
            <a:endParaRPr lang="en-US" altLang="ja-JP" dirty="0" smtClean="0"/>
          </a:p>
          <a:p>
            <a:pPr lvl="1"/>
            <a:r>
              <a:rPr lang="ja-JP" altLang="en-US" dirty="0" smtClean="0"/>
              <a:t>リファクタリングされるコードの</a:t>
            </a:r>
            <a:r>
              <a:rPr lang="ja-JP" altLang="en-US" dirty="0"/>
              <a:t>特徴</a:t>
            </a:r>
            <a:r>
              <a:rPr lang="ja-JP" altLang="en-US" dirty="0" smtClean="0"/>
              <a:t>を調べることで，リファクタリング対象の推薦ができる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5" name="テキスト ボックス 4"/>
          <p:cNvSpPr txBox="1"/>
          <p:nvPr/>
        </p:nvSpPr>
        <p:spPr>
          <a:xfrm>
            <a:off x="827584" y="6193835"/>
            <a:ext cx="7511736" cy="369332"/>
          </a:xfrm>
          <a:prstGeom prst="rect">
            <a:avLst/>
          </a:prstGeom>
          <a:solidFill>
            <a:srgbClr val="FFFF66"/>
          </a:solidFill>
        </p:spPr>
        <p:txBody>
          <a:bodyPr wrap="non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kumimoji="1" lang="en-US" altLang="ja-JP" smtClean="0"/>
              <a:t>[2]</a:t>
            </a:r>
            <a:r>
              <a:rPr lang="en-US" altLang="ja-JP" smtClean="0"/>
              <a:t> E. Murphy-Hill et al., “</a:t>
            </a:r>
            <a:r>
              <a:rPr lang="en-US" altLang="ja-JP"/>
              <a:t>How We Refactor, and How We Know It</a:t>
            </a:r>
            <a:r>
              <a:rPr lang="en-US" altLang="ja-JP" smtClean="0"/>
              <a:t>”, 2012</a:t>
            </a:r>
            <a:endParaRPr kumimoji="1" lang="ja-JP" altLang="en-US" dirty="0"/>
          </a:p>
        </p:txBody>
      </p:sp>
    </p:spTree>
    <p:extLst>
      <p:ext uri="{BB962C8B-B14F-4D97-AF65-F5344CB8AC3E}">
        <p14:creationId xmlns:p14="http://schemas.microsoft.com/office/powerpoint/2010/main" val="40783983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研究概要</a:t>
            </a:r>
            <a:endParaRPr kumimoji="1" lang="ja-JP" altLang="en-US"/>
          </a:p>
        </p:txBody>
      </p:sp>
      <p:sp>
        <p:nvSpPr>
          <p:cNvPr id="3" name="コンテンツ プレースホルダー 2"/>
          <p:cNvSpPr>
            <a:spLocks noGrp="1"/>
          </p:cNvSpPr>
          <p:nvPr>
            <p:ph idx="1"/>
          </p:nvPr>
        </p:nvSpPr>
        <p:spPr>
          <a:xfrm>
            <a:off x="457200" y="1600200"/>
            <a:ext cx="8229600" cy="4853135"/>
          </a:xfrm>
        </p:spPr>
        <p:txBody>
          <a:bodyPr/>
          <a:lstStyle/>
          <a:p>
            <a:r>
              <a:rPr kumimoji="1" lang="ja-JP" altLang="en-US" dirty="0" smtClean="0"/>
              <a:t>メソッド抽出リファクタリングの定量的調査</a:t>
            </a:r>
            <a:endParaRPr kumimoji="1" lang="en-US" altLang="ja-JP" dirty="0" smtClean="0"/>
          </a:p>
          <a:p>
            <a:pPr lvl="1"/>
            <a:r>
              <a:rPr kumimoji="1" lang="ja-JP" altLang="en-US" dirty="0" smtClean="0"/>
              <a:t>メソッド抽出されたメソッドと</a:t>
            </a:r>
            <a:r>
              <a:rPr lang="ja-JP" altLang="en-US" dirty="0" smtClean="0"/>
              <a:t>一般的な</a:t>
            </a:r>
            <a:r>
              <a:rPr kumimoji="1" lang="ja-JP" altLang="en-US" dirty="0" smtClean="0"/>
              <a:t>メソッドの特徴を比較する</a:t>
            </a:r>
            <a:endParaRPr kumimoji="1" lang="en-US" altLang="ja-JP" dirty="0" smtClean="0"/>
          </a:p>
          <a:p>
            <a:pPr lvl="1"/>
            <a:endParaRPr lang="en-US" altLang="ja-JP" dirty="0"/>
          </a:p>
          <a:p>
            <a:r>
              <a:rPr kumimoji="1" lang="ja-JP" altLang="en-US" dirty="0" smtClean="0"/>
              <a:t>調査する特徴：長さ，凝集度</a:t>
            </a:r>
            <a:endParaRPr kumimoji="1" lang="en-US" altLang="ja-JP" dirty="0" smtClean="0"/>
          </a:p>
          <a:p>
            <a:pPr lvl="1"/>
            <a:r>
              <a:rPr lang="ja-JP" altLang="en-US" dirty="0" smtClean="0"/>
              <a:t>凝集度 </a:t>
            </a:r>
            <a:r>
              <a:rPr lang="ja-JP" altLang="en-US" dirty="0"/>
              <a:t>・・</a:t>
            </a:r>
            <a:r>
              <a:rPr lang="ja-JP" altLang="en-US" dirty="0" smtClean="0"/>
              <a:t>・ 機能的なまとまりを表す度合</a:t>
            </a:r>
            <a:endParaRPr lang="en-US" altLang="ja-JP" dirty="0"/>
          </a:p>
          <a:p>
            <a:pPr lvl="1"/>
            <a:r>
              <a:rPr lang="ja-JP" altLang="en-US" dirty="0" smtClean="0"/>
              <a:t>抽出</a:t>
            </a:r>
            <a:r>
              <a:rPr lang="ja-JP" altLang="en-US" dirty="0"/>
              <a:t>の対象となるのは</a:t>
            </a:r>
            <a:r>
              <a:rPr lang="ja-JP" altLang="en-US" dirty="0">
                <a:solidFill>
                  <a:srgbClr val="FF0000"/>
                </a:solidFill>
              </a:rPr>
              <a:t>長いメソッド</a:t>
            </a:r>
            <a:r>
              <a:rPr lang="ja-JP" altLang="en-US" dirty="0"/>
              <a:t>や</a:t>
            </a:r>
            <a:r>
              <a:rPr lang="ja-JP" altLang="en-US" dirty="0">
                <a:solidFill>
                  <a:srgbClr val="FF0000"/>
                </a:solidFill>
              </a:rPr>
              <a:t>機能単位でまとまっていない</a:t>
            </a:r>
            <a:r>
              <a:rPr lang="ja-JP" altLang="en-US" dirty="0" smtClean="0">
                <a:solidFill>
                  <a:srgbClr val="FF0000"/>
                </a:solidFill>
              </a:rPr>
              <a:t>メソッド</a:t>
            </a:r>
            <a:r>
              <a:rPr lang="ja-JP" altLang="en-US" dirty="0" smtClean="0"/>
              <a:t>と言われている </a:t>
            </a:r>
            <a:r>
              <a:rPr lang="en-US" altLang="ja-JP" dirty="0" smtClean="0"/>
              <a:t>[1]</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5" name="テキスト ボックス 4"/>
          <p:cNvSpPr txBox="1"/>
          <p:nvPr/>
        </p:nvSpPr>
        <p:spPr>
          <a:xfrm>
            <a:off x="611560" y="6165304"/>
            <a:ext cx="7789376" cy="369332"/>
          </a:xfrm>
          <a:prstGeom prst="rect">
            <a:avLst/>
          </a:prstGeom>
          <a:solidFill>
            <a:srgbClr val="FFFF66"/>
          </a:solidFill>
        </p:spPr>
        <p:txBody>
          <a:bodyPr wrap="none" rtlCol="0">
            <a:spAutoFit/>
          </a:bodyPr>
          <a:ls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kumimoji="1" lang="en-US" altLang="ja-JP" dirty="0" smtClean="0"/>
              <a:t>[1]</a:t>
            </a:r>
            <a:r>
              <a:rPr lang="en-US" altLang="ja-JP" dirty="0" smtClean="0"/>
              <a:t> M. Fowler</a:t>
            </a:r>
            <a:r>
              <a:rPr lang="en-US" altLang="ja-JP" dirty="0"/>
              <a:t>,</a:t>
            </a:r>
            <a:r>
              <a:rPr lang="en-US" altLang="ja-JP" dirty="0" smtClean="0"/>
              <a:t> “Refactoring : Improving the Design of Existing Code”, 1999.</a:t>
            </a:r>
            <a:endParaRPr kumimoji="1" lang="ja-JP" altLang="en-US" dirty="0"/>
          </a:p>
        </p:txBody>
      </p:sp>
    </p:spTree>
    <p:extLst>
      <p:ext uri="{BB962C8B-B14F-4D97-AF65-F5344CB8AC3E}">
        <p14:creationId xmlns:p14="http://schemas.microsoft.com/office/powerpoint/2010/main" val="27572511"/>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10209</TotalTime>
  <Words>1586</Words>
  <Application>Microsoft Office PowerPoint</Application>
  <PresentationFormat>画面に合わせる (4:3)</PresentationFormat>
  <Paragraphs>402</Paragraphs>
  <Slides>26</Slides>
  <Notes>1</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26</vt:i4>
      </vt:variant>
    </vt:vector>
  </HeadingPairs>
  <TitlesOfParts>
    <vt:vector size="28" baseType="lpstr">
      <vt:lpstr>Sel-CoolMetal-white</vt:lpstr>
      <vt:lpstr>数式</vt:lpstr>
      <vt:lpstr>メソッド抽出リファクタリングが 行われるメソッドの特徴調査</vt:lpstr>
      <vt:lpstr>研究概要</vt:lpstr>
      <vt:lpstr>リファクタリング</vt:lpstr>
      <vt:lpstr>メソッド抽出リファクタリング</vt:lpstr>
      <vt:lpstr>メソッド抽出の例(1/2)</vt:lpstr>
      <vt:lpstr>メソッド抽出の例(2/2)</vt:lpstr>
      <vt:lpstr>リファクタリング支援の研究</vt:lpstr>
      <vt:lpstr>既存の調査研究</vt:lpstr>
      <vt:lpstr>研究概要</vt:lpstr>
      <vt:lpstr>調査手順</vt:lpstr>
      <vt:lpstr>メソッド抽出事例の検出</vt:lpstr>
      <vt:lpstr>藤原らのツールの検出手順</vt:lpstr>
      <vt:lpstr>調査するメトリクス</vt:lpstr>
      <vt:lpstr>凝集度メトリクス</vt:lpstr>
      <vt:lpstr>プログラム依存グラフ(PDG)</vt:lpstr>
      <vt:lpstr>プログラムスライス</vt:lpstr>
      <vt:lpstr>凝集度の計算例</vt:lpstr>
      <vt:lpstr>調査対象のメソッド</vt:lpstr>
      <vt:lpstr>NOS分布</vt:lpstr>
      <vt:lpstr>凝集度の比較結果</vt:lpstr>
      <vt:lpstr>Tightness 分布</vt:lpstr>
      <vt:lpstr>Coverage 分布</vt:lpstr>
      <vt:lpstr>Overlap 分布</vt:lpstr>
      <vt:lpstr>調査結果のまとめ</vt:lpstr>
      <vt:lpstr>まとめ</vt:lpstr>
      <vt:lpstr>今後の課題</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プログラムスライスを用いた凝集度メトリクスに基づく 類似メソッド集約候補の順位付け手法</dc:title>
  <dc:creator>後藤祥</dc:creator>
  <cp:lastModifiedBy>a-gotoh</cp:lastModifiedBy>
  <cp:revision>293</cp:revision>
  <cp:lastPrinted>2013-09-11T04:16:41Z</cp:lastPrinted>
  <dcterms:created xsi:type="dcterms:W3CDTF">2012-02-12T14:46:35Z</dcterms:created>
  <dcterms:modified xsi:type="dcterms:W3CDTF">2013-09-17T01:16:38Z</dcterms:modified>
</cp:coreProperties>
</file>