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1" r:id="rId4"/>
    <p:sldId id="258" r:id="rId5"/>
    <p:sldId id="283" r:id="rId6"/>
    <p:sldId id="260" r:id="rId7"/>
    <p:sldId id="271" r:id="rId8"/>
    <p:sldId id="274" r:id="rId9"/>
    <p:sldId id="273" r:id="rId10"/>
    <p:sldId id="275" r:id="rId11"/>
    <p:sldId id="276" r:id="rId12"/>
    <p:sldId id="265" r:id="rId13"/>
    <p:sldId id="281" r:id="rId14"/>
    <p:sldId id="266" r:id="rId15"/>
    <p:sldId id="267" r:id="rId16"/>
    <p:sldId id="269" r:id="rId17"/>
    <p:sldId id="282" r:id="rId18"/>
    <p:sldId id="270" r:id="rId19"/>
    <p:sldId id="268" r:id="rId20"/>
    <p:sldId id="277" r:id="rId21"/>
    <p:sldId id="285" r:id="rId22"/>
    <p:sldId id="284" r:id="rId23"/>
    <p:sldId id="280" r:id="rId24"/>
    <p:sldId id="278" r:id="rId25"/>
    <p:sldId id="279" r:id="rId26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9961" autoAdjust="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9A095-E875-46EF-8F21-1D6881CA01A8}" type="datetimeFigureOut">
              <a:rPr kumimoji="1" lang="ja-JP" altLang="en-US" smtClean="0"/>
              <a:t>2013/10/15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CD734-9E4C-441D-A396-732027135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78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2488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434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082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910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717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544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1455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9412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2307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5668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694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19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1795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1268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8212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770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98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40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868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14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389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568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CD734-9E4C-441D-A396-73202713526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7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CBDC94EA-32A6-4968-9083-2612ABC92494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11188" y="2349500"/>
            <a:ext cx="7921625" cy="71438"/>
          </a:xfrm>
          <a:custGeom>
            <a:avLst/>
            <a:gdLst>
              <a:gd name="G0" fmla="+- 672 0 0"/>
            </a:gdLst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EDED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666 0 0"/>
            </a:gdLst>
            <a:ahLst/>
            <a:cxnLst>
              <a:cxn ang="0">
                <a:pos x="0" y="0"/>
              </a:cxn>
              <a:cxn ang="0">
                <a:pos x="666" y="0"/>
              </a:cxn>
              <a:cxn ang="0">
                <a:pos x="666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27200" y="6408738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959225" y="6408738"/>
            <a:ext cx="4572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675688" y="6364288"/>
            <a:ext cx="4683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E0022E40-C5C6-4958-8E7E-F18BF7A40AA5}" type="slidenum">
              <a:rPr kumimoji="1" lang="en-US" altLang="ja-JP" sz="1400" b="1">
                <a:latin typeface="Comic Sans MS" pitchFamily="66" charset="0"/>
                <a:ea typeface="MS UI Gothic" pitchFamily="50" charset="-128"/>
              </a:rPr>
              <a:pPr algn="r"/>
              <a:t>‹#›</a:t>
            </a:fld>
            <a:endParaRPr kumimoji="1" lang="en-US" altLang="ja-JP" sz="1400" b="1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1727200" y="6670675"/>
            <a:ext cx="73834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6357938"/>
            <a:ext cx="1403350" cy="482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908050"/>
            <a:ext cx="8496944" cy="1441450"/>
          </a:xfrm>
        </p:spPr>
        <p:txBody>
          <a:bodyPr/>
          <a:lstStyle/>
          <a:p>
            <a:r>
              <a:rPr lang="en-US" altLang="ja-JP" sz="3600" dirty="0">
                <a:ea typeface="HGｺﾞｼｯｸM" panose="020B0609000000000000" pitchFamily="49" charset="-128"/>
                <a:cs typeface="Vrinda" panose="020B0502040204020203" pitchFamily="34" charset="0"/>
              </a:rPr>
              <a:t>On the Effectiveness of Accuracy of </a:t>
            </a:r>
            <a:r>
              <a:rPr lang="en-US" altLang="ja-JP" sz="3600" dirty="0" smtClean="0">
                <a:ea typeface="HGｺﾞｼｯｸM" panose="020B0609000000000000" pitchFamily="49" charset="-128"/>
                <a:cs typeface="Vrinda" panose="020B0502040204020203" pitchFamily="34" charset="0"/>
              </a:rPr>
              <a:t/>
            </a:r>
            <a:br>
              <a:rPr lang="en-US" altLang="ja-JP" sz="3600" dirty="0" smtClean="0">
                <a:ea typeface="HGｺﾞｼｯｸM" panose="020B0609000000000000" pitchFamily="49" charset="-128"/>
                <a:cs typeface="Vrinda" panose="020B0502040204020203" pitchFamily="34" charset="0"/>
              </a:rPr>
            </a:br>
            <a:r>
              <a:rPr lang="en-US" altLang="ja-JP" sz="3600" dirty="0" smtClean="0">
                <a:ea typeface="HGｺﾞｼｯｸM" panose="020B0609000000000000" pitchFamily="49" charset="-128"/>
                <a:cs typeface="Vrinda" panose="020B0502040204020203" pitchFamily="34" charset="0"/>
              </a:rPr>
              <a:t>Automated </a:t>
            </a:r>
            <a:r>
              <a:rPr lang="en-US" altLang="ja-JP" sz="3600" dirty="0">
                <a:ea typeface="HGｺﾞｼｯｸM" panose="020B0609000000000000" pitchFamily="49" charset="-128"/>
                <a:cs typeface="Vrinda" panose="020B0502040204020203" pitchFamily="34" charset="0"/>
              </a:rPr>
              <a:t>Feature Location </a:t>
            </a:r>
            <a:r>
              <a:rPr lang="en-US" altLang="ja-JP" sz="3600" dirty="0" smtClean="0">
                <a:ea typeface="HGｺﾞｼｯｸM" panose="020B0609000000000000" pitchFamily="49" charset="-128"/>
                <a:cs typeface="Vrinda" panose="020B0502040204020203" pitchFamily="34" charset="0"/>
              </a:rPr>
              <a:t>Technique</a:t>
            </a:r>
            <a:endParaRPr kumimoji="1" lang="ja-JP" altLang="en-US" sz="3600" dirty="0">
              <a:ea typeface="HGｺﾞｼｯｸM" panose="020B0609000000000000" pitchFamily="49" charset="-128"/>
              <a:cs typeface="Vrinda" panose="020B0502040204020203" pitchFamily="34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1559" y="3429000"/>
            <a:ext cx="7992889" cy="1752600"/>
          </a:xfrm>
        </p:spPr>
        <p:txBody>
          <a:bodyPr/>
          <a:lstStyle/>
          <a:p>
            <a:r>
              <a:rPr kumimoji="1" lang="en-US" altLang="ja-JP" sz="2800" dirty="0" smtClean="0">
                <a:latin typeface="Segoe Print" panose="02000600000000000000" pitchFamily="2" charset="0"/>
              </a:rPr>
              <a:t>Takashi </a:t>
            </a:r>
            <a:r>
              <a:rPr kumimoji="1" lang="en-US" altLang="ja-JP" sz="2800" dirty="0" err="1" smtClean="0">
                <a:latin typeface="Segoe Print" panose="02000600000000000000" pitchFamily="2" charset="0"/>
              </a:rPr>
              <a:t>Ishio</a:t>
            </a:r>
            <a:r>
              <a:rPr kumimoji="1" lang="en-US" altLang="ja-JP" sz="2800" dirty="0" smtClean="0">
                <a:latin typeface="Segoe Print" panose="02000600000000000000" pitchFamily="2" charset="0"/>
              </a:rPr>
              <a:t>         </a:t>
            </a:r>
            <a:r>
              <a:rPr lang="en-US" altLang="ja-JP" sz="2800" dirty="0" err="1" smtClean="0">
                <a:latin typeface="Segoe Print" panose="02000600000000000000" pitchFamily="2" charset="0"/>
              </a:rPr>
              <a:t>Shinpei</a:t>
            </a:r>
            <a:r>
              <a:rPr lang="en-US" altLang="ja-JP" sz="2800" dirty="0" smtClean="0">
                <a:latin typeface="Segoe Print" panose="02000600000000000000" pitchFamily="2" charset="0"/>
              </a:rPr>
              <a:t> Hayashi</a:t>
            </a:r>
          </a:p>
          <a:p>
            <a:endParaRPr lang="en-US" altLang="ja-JP" sz="2800" dirty="0" smtClean="0">
              <a:latin typeface="Segoe Print" panose="02000600000000000000" pitchFamily="2" charset="0"/>
            </a:endParaRPr>
          </a:p>
          <a:p>
            <a:endParaRPr kumimoji="1" lang="en-US" altLang="ja-JP" sz="1800" dirty="0" smtClean="0">
              <a:latin typeface="Segoe Print" panose="02000600000000000000" pitchFamily="2" charset="0"/>
            </a:endParaRPr>
          </a:p>
          <a:p>
            <a:r>
              <a:rPr kumimoji="1" lang="en-US" altLang="ja-JP" sz="2800" dirty="0" smtClean="0">
                <a:latin typeface="Segoe Print" panose="02000600000000000000" pitchFamily="2" charset="0"/>
              </a:rPr>
              <a:t>Hiroshi </a:t>
            </a:r>
            <a:r>
              <a:rPr kumimoji="1" lang="en-US" altLang="ja-JP" sz="2800" dirty="0" err="1" smtClean="0">
                <a:latin typeface="Segoe Print" panose="02000600000000000000" pitchFamily="2" charset="0"/>
              </a:rPr>
              <a:t>Kazato</a:t>
            </a:r>
            <a:r>
              <a:rPr kumimoji="1" lang="en-US" altLang="ja-JP" sz="2800" dirty="0" smtClean="0">
                <a:latin typeface="Segoe Print" panose="02000600000000000000" pitchFamily="2" charset="0"/>
              </a:rPr>
              <a:t>      </a:t>
            </a:r>
            <a:r>
              <a:rPr lang="en-US" altLang="ja-JP" sz="2800" dirty="0" smtClean="0">
                <a:latin typeface="Segoe Print" panose="02000600000000000000" pitchFamily="2" charset="0"/>
              </a:rPr>
              <a:t>Tsuyoshi </a:t>
            </a:r>
            <a:r>
              <a:rPr lang="en-US" altLang="ja-JP" sz="2800" dirty="0" err="1" smtClean="0">
                <a:latin typeface="Segoe Print" panose="02000600000000000000" pitchFamily="2" charset="0"/>
              </a:rPr>
              <a:t>Oshima</a:t>
            </a:r>
            <a:endParaRPr kumimoji="1" lang="ja-JP" altLang="en-US" sz="2800" dirty="0">
              <a:latin typeface="Segoe Print" panose="02000600000000000000" pitchFamily="2" charset="0"/>
            </a:endParaRPr>
          </a:p>
        </p:txBody>
      </p:sp>
      <p:pic>
        <p:nvPicPr>
          <p:cNvPr id="1026" name="Picture 2" descr="C:\Users\ishio\Downloads\logo_B-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54197"/>
            <a:ext cx="2555776" cy="310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937169"/>
            <a:ext cx="576064" cy="570579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5461472" y="3995772"/>
            <a:ext cx="3142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j-lt"/>
              </a:rPr>
              <a:t>Tokyo Institute of Technology</a:t>
            </a:r>
            <a:endParaRPr kumimoji="1" lang="ja-JP" altLang="en-US" sz="1800" dirty="0">
              <a:latin typeface="+mj-lt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58144" y="5301208"/>
            <a:ext cx="3313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j-lt"/>
              </a:rPr>
              <a:t>NTT DATA INTELLILINK Corp.</a:t>
            </a:r>
            <a:endParaRPr kumimoji="1" lang="ja-JP" altLang="en-US" sz="1800" dirty="0">
              <a:latin typeface="+mj-lt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88024" y="5291916"/>
            <a:ext cx="3540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j-lt"/>
              </a:rPr>
              <a:t>NTT Software Innovation Center</a:t>
            </a:r>
            <a:endParaRPr kumimoji="1" lang="ja-JP" alt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023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Environment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Eclipse enhanced with FL-Player plug-in</a:t>
            </a:r>
            <a:endParaRPr kumimoji="1" lang="ja-JP" altLang="en-US" dirty="0"/>
          </a:p>
        </p:txBody>
      </p:sp>
      <p:pic>
        <p:nvPicPr>
          <p:cNvPr id="1026" name="Picture 2" descr="C:\Users\ishio\Dropbox\fl-pr-collab\publications\WCRE2013-CR\fig_source\flplayer-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71605"/>
            <a:ext cx="6056486" cy="472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線コネクタ 4"/>
          <p:cNvCxnSpPr/>
          <p:nvPr/>
        </p:nvCxnSpPr>
        <p:spPr bwMode="auto">
          <a:xfrm flipV="1">
            <a:off x="5508104" y="5013176"/>
            <a:ext cx="648072" cy="28803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 bwMode="auto">
          <a:xfrm>
            <a:off x="6012161" y="4509120"/>
            <a:ext cx="2952452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Double-clicking opens</a:t>
            </a:r>
            <a:r>
              <a:rPr kumimoji="0" lang="en-US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 a  method declaration.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 bwMode="auto">
          <a:xfrm>
            <a:off x="2195736" y="5877272"/>
            <a:ext cx="908484" cy="50405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 bwMode="auto">
          <a:xfrm>
            <a:off x="2843808" y="6201308"/>
            <a:ext cx="5823756" cy="46805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A subject chooses either</a:t>
            </a:r>
            <a:r>
              <a:rPr kumimoji="0" lang="en-US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 r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elevant</a:t>
            </a:r>
            <a:r>
              <a:rPr kumimoji="0" lang="en-US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 or i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rrelevant.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551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Research Questions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2400" dirty="0" smtClean="0"/>
              <a:t>RQ1.  Do better initial precision and recall engender better performance in feature location by developers?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400" dirty="0"/>
          </a:p>
          <a:p>
            <a:pPr marL="0" indent="0">
              <a:buNone/>
            </a:pPr>
            <a:r>
              <a:rPr kumimoji="1" lang="en-US" altLang="ja-JP" sz="2400" dirty="0" smtClean="0"/>
              <a:t>RQ2.  Which option is more important: initial precision or recall?</a:t>
            </a:r>
          </a:p>
          <a:p>
            <a:pPr lvl="2" indent="-342900">
              <a:buFont typeface="Arial" panose="020B0604020202020204" pitchFamily="34" charset="0"/>
              <a:buChar char="•"/>
            </a:pPr>
            <a:endParaRPr lang="en-US" altLang="ja-JP" sz="1600" dirty="0"/>
          </a:p>
          <a:p>
            <a:pPr lvl="2" indent="-342900">
              <a:buFont typeface="Arial" panose="020B0604020202020204" pitchFamily="34" charset="0"/>
              <a:buChar char="•"/>
            </a:pPr>
            <a:endParaRPr lang="en-US" altLang="ja-JP" sz="1600" dirty="0" smtClean="0"/>
          </a:p>
          <a:p>
            <a:pPr marL="0" indent="0">
              <a:buNone/>
            </a:pPr>
            <a:r>
              <a:rPr kumimoji="1" lang="en-US" altLang="ja-JP" sz="2400" dirty="0" smtClean="0"/>
              <a:t>RQ3. How do developers spend time to validate a list of methods?</a:t>
            </a:r>
          </a:p>
          <a:p>
            <a:pPr lvl="1" indent="-342900">
              <a:buFont typeface="Arial" panose="020B0604020202020204" pitchFamily="34" charset="0"/>
              <a:buChar char="•"/>
            </a:pPr>
            <a:endParaRPr lang="en-US" altLang="ja-JP" sz="2000" dirty="0" smtClean="0"/>
          </a:p>
          <a:p>
            <a:pPr marL="0" indent="0">
              <a:buNone/>
            </a:pPr>
            <a:r>
              <a:rPr kumimoji="1" lang="en-US" altLang="ja-JP" sz="2400" dirty="0" smtClean="0"/>
              <a:t>RQ4. How does a validated list differ from its initial list?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400" dirty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50587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588651" y="1556792"/>
            <a:ext cx="3430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+mj-lt"/>
              </a:rPr>
              <a:t>Initial precision/recall</a:t>
            </a:r>
          </a:p>
          <a:p>
            <a:r>
              <a:rPr kumimoji="1" lang="en-US" altLang="ja-JP" dirty="0" smtClean="0">
                <a:latin typeface="+mj-lt"/>
                <a:sym typeface="Wingdings" panose="05000000000000000000" pitchFamily="2" charset="2"/>
              </a:rPr>
              <a:t>feature location result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25" y="1340769"/>
            <a:ext cx="5370092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69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588651" y="1556792"/>
            <a:ext cx="318228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+mj-lt"/>
              </a:rPr>
              <a:t>Subjects improved</a:t>
            </a:r>
          </a:p>
          <a:p>
            <a:r>
              <a:rPr kumimoji="1" lang="en-US" altLang="ja-JP" dirty="0" smtClean="0">
                <a:latin typeface="+mj-lt"/>
              </a:rPr>
              <a:t>precision by removing</a:t>
            </a:r>
          </a:p>
          <a:p>
            <a:r>
              <a:rPr kumimoji="1" lang="en-US" altLang="ja-JP" dirty="0" smtClean="0">
                <a:latin typeface="+mj-lt"/>
              </a:rPr>
              <a:t>false positives.</a:t>
            </a:r>
          </a:p>
          <a:p>
            <a:endParaRPr kumimoji="1" lang="en-US" altLang="ja-JP" dirty="0" smtClean="0">
              <a:latin typeface="+mj-lt"/>
            </a:endParaRPr>
          </a:p>
          <a:p>
            <a:r>
              <a:rPr kumimoji="1" lang="en-US" altLang="ja-JP" dirty="0" smtClean="0">
                <a:latin typeface="+mj-lt"/>
              </a:rPr>
              <a:t>Subjects tend to </a:t>
            </a:r>
          </a:p>
          <a:p>
            <a:r>
              <a:rPr kumimoji="1" lang="en-US" altLang="ja-JP" dirty="0" smtClean="0">
                <a:latin typeface="+mj-lt"/>
              </a:rPr>
              <a:t>decrease recall.</a:t>
            </a:r>
            <a:endParaRPr kumimoji="1" lang="en-US" altLang="ja-JP" dirty="0">
              <a:latin typeface="+mj-lt"/>
            </a:endParaRPr>
          </a:p>
          <a:p>
            <a:endParaRPr kumimoji="1" lang="en-US" altLang="ja-JP" dirty="0" smtClean="0">
              <a:latin typeface="+mj-lt"/>
            </a:endParaRPr>
          </a:p>
          <a:p>
            <a:endParaRPr kumimoji="1" lang="en-US" altLang="ja-JP" dirty="0" smtClean="0"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25" y="1340769"/>
            <a:ext cx="5370092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右矢印 3"/>
          <p:cNvSpPr/>
          <p:nvPr/>
        </p:nvSpPr>
        <p:spPr bwMode="auto">
          <a:xfrm rot="20683176">
            <a:off x="3347862" y="3890397"/>
            <a:ext cx="1656184" cy="504056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" name="右矢印 7"/>
          <p:cNvSpPr/>
          <p:nvPr/>
        </p:nvSpPr>
        <p:spPr bwMode="auto">
          <a:xfrm rot="1855422">
            <a:off x="3430487" y="2186501"/>
            <a:ext cx="1656184" cy="504056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右矢印 8"/>
          <p:cNvSpPr/>
          <p:nvPr/>
        </p:nvSpPr>
        <p:spPr bwMode="auto">
          <a:xfrm rot="5400000">
            <a:off x="4656000" y="1826461"/>
            <a:ext cx="720080" cy="504056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9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smtClean="0"/>
              <a:t>RQ1. </a:t>
            </a:r>
            <a:r>
              <a:rPr lang="en-US" altLang="ja-JP" sz="2800" dirty="0"/>
              <a:t>Do better initial precision and recall engender better performance in feature </a:t>
            </a:r>
            <a:r>
              <a:rPr lang="en-US" altLang="ja-JP" sz="2800" dirty="0" smtClean="0"/>
              <a:t>location by developers</a:t>
            </a:r>
            <a:r>
              <a:rPr lang="en-US" altLang="ja-JP" sz="2800" dirty="0"/>
              <a:t>?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Yes.  Subjects given an accurate list performed better than subjects given a less accurate list.</a:t>
            </a:r>
          </a:p>
          <a:p>
            <a:pPr lvl="1"/>
            <a:r>
              <a:rPr lang="en-US" altLang="ja-JP" sz="2000" dirty="0" smtClean="0"/>
              <a:t>An accurate feature location technique would be effective.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13707" y="6341258"/>
            <a:ext cx="6327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+mj-lt"/>
              </a:rPr>
              <a:t>Paired t-tests rejected the null hypothesis.  (p=0.0089)</a:t>
            </a:r>
            <a:endParaRPr kumimoji="1" lang="ja-JP" altLang="en-US" sz="2000" dirty="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92896"/>
            <a:ext cx="6768752" cy="386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46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smtClean="0"/>
              <a:t>RQ2. Which is important: initial precision or recall?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Recall.  Subjects </a:t>
            </a:r>
            <a:r>
              <a:rPr lang="en-US" altLang="ja-JP" sz="2400" dirty="0"/>
              <a:t>given </a:t>
            </a:r>
            <a:r>
              <a:rPr lang="en-US" altLang="ja-JP" sz="2400" dirty="0" smtClean="0"/>
              <a:t>a </a:t>
            </a:r>
            <a:r>
              <a:rPr lang="en-US" altLang="ja-JP" sz="2400" dirty="0"/>
              <a:t>high-recall </a:t>
            </a:r>
            <a:r>
              <a:rPr lang="en-US" altLang="ja-JP" sz="2400" dirty="0" smtClean="0"/>
              <a:t>list performed better than subjects given a high-precision list.</a:t>
            </a:r>
            <a:endParaRPr kumimoji="1" lang="en-US" altLang="ja-JP" sz="2400" dirty="0" smtClean="0"/>
          </a:p>
          <a:p>
            <a:pPr lvl="1"/>
            <a:r>
              <a:rPr kumimoji="1" lang="en-US" altLang="ja-JP" sz="2000" dirty="0" smtClean="0"/>
              <a:t>False positives are easier to identify than false negatives.</a:t>
            </a: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67061" y="5981218"/>
            <a:ext cx="7393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+mj-lt"/>
              </a:rPr>
              <a:t>Wilcoxon signed rank test rejected the null hypothesis.  (p&lt;10</a:t>
            </a:r>
            <a:r>
              <a:rPr kumimoji="1" lang="en-US" altLang="ja-JP" sz="2000" baseline="30000" dirty="0" smtClean="0">
                <a:latin typeface="+mj-lt"/>
              </a:rPr>
              <a:t>-6</a:t>
            </a:r>
            <a:r>
              <a:rPr kumimoji="1" lang="en-US" altLang="ja-JP" sz="2000" dirty="0" smtClean="0">
                <a:latin typeface="+mj-lt"/>
              </a:rPr>
              <a:t>)</a:t>
            </a:r>
            <a:endParaRPr kumimoji="1" lang="ja-JP" altLang="en-US" sz="2000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79218"/>
            <a:ext cx="5544616" cy="31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01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Observations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Subjects took 20 minutes for each task.</a:t>
            </a:r>
          </a:p>
          <a:p>
            <a:pPr lvl="1"/>
            <a:r>
              <a:rPr kumimoji="1" lang="en-US" altLang="ja-JP" sz="2400" dirty="0" smtClean="0"/>
              <a:t>No significant differences among subjects/tasks</a:t>
            </a:r>
            <a:endParaRPr kumimoji="1" lang="en-US" altLang="ja-JP" sz="2400" dirty="0"/>
          </a:p>
          <a:p>
            <a:pPr lvl="3"/>
            <a:endParaRPr lang="en-US" altLang="ja-JP" sz="1800" dirty="0" smtClean="0"/>
          </a:p>
          <a:p>
            <a:r>
              <a:rPr lang="en-US" altLang="ja-JP" sz="2800" dirty="0" smtClean="0"/>
              <a:t>Subject located a complete implementation in 17 of 100 tasks.</a:t>
            </a:r>
          </a:p>
          <a:p>
            <a:pPr lvl="1"/>
            <a:r>
              <a:rPr lang="en-US" altLang="ja-JP" sz="2400" dirty="0" smtClean="0"/>
              <a:t>Much better than a manual feature location experiment [Wang, 2011]. </a:t>
            </a:r>
            <a:endParaRPr lang="en-US" altLang="ja-JP" sz="2400" dirty="0"/>
          </a:p>
          <a:p>
            <a:pPr lvl="1"/>
            <a:r>
              <a:rPr lang="en-US" altLang="ja-JP" sz="2400" dirty="0" smtClean="0"/>
              <a:t>Subjects tend to remove certain methods from lists.</a:t>
            </a:r>
          </a:p>
          <a:p>
            <a:pPr lvl="2"/>
            <a:r>
              <a:rPr lang="en-US" altLang="ja-JP" sz="2000" dirty="0" smtClean="0"/>
              <a:t>An example is shown in the next slide.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28523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Example: </a:t>
            </a:r>
            <a:r>
              <a:rPr kumimoji="1" lang="en-US" altLang="ja-JP" dirty="0" err="1" smtClean="0"/>
              <a:t>jEdit’s</a:t>
            </a:r>
            <a:r>
              <a:rPr kumimoji="1" lang="en-US" altLang="ja-JP" dirty="0" smtClean="0"/>
              <a:t> default icons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857108" cy="5040312"/>
          </a:xfrm>
        </p:spPr>
        <p:txBody>
          <a:bodyPr/>
          <a:lstStyle/>
          <a:p>
            <a:r>
              <a:rPr lang="en-US" altLang="ja-JP" sz="2800" dirty="0" smtClean="0"/>
              <a:t>A feature enables to choose either system icons or default icons used in a window. (Only system icons were available before the feature was introduced.)</a:t>
            </a:r>
          </a:p>
          <a:p>
            <a:pPr lvl="1"/>
            <a:endParaRPr lang="en-US" altLang="ja-JP" sz="2400" dirty="0" smtClean="0"/>
          </a:p>
          <a:p>
            <a:pPr lvl="1"/>
            <a:endParaRPr lang="en-US" altLang="ja-JP" sz="2400" dirty="0"/>
          </a:p>
          <a:p>
            <a:pPr lvl="1"/>
            <a:endParaRPr lang="en-US" altLang="ja-JP" sz="2400" dirty="0" smtClean="0"/>
          </a:p>
          <a:p>
            <a:pPr lvl="2"/>
            <a:endParaRPr lang="en-US" altLang="ja-JP" sz="2000" dirty="0"/>
          </a:p>
          <a:p>
            <a:pPr lvl="2"/>
            <a:endParaRPr lang="en-US" altLang="ja-JP" sz="2000" dirty="0" smtClean="0"/>
          </a:p>
          <a:p>
            <a:pPr lvl="2"/>
            <a:endParaRPr lang="en-US" altLang="ja-JP" sz="2000" dirty="0" smtClean="0"/>
          </a:p>
          <a:p>
            <a:pPr lvl="1"/>
            <a:r>
              <a:rPr lang="en-US" altLang="ja-JP" sz="2400" dirty="0" smtClean="0"/>
              <a:t>13 of 20 subjects excluded </a:t>
            </a:r>
            <a:r>
              <a:rPr lang="en-US" altLang="ja-JP" sz="2400" i="1" dirty="0" err="1" smtClean="0"/>
              <a:t>getDefaultIcon</a:t>
            </a:r>
            <a:r>
              <a:rPr lang="en-US" altLang="ja-JP" sz="2400" dirty="0" smtClean="0"/>
              <a:t> from the list.</a:t>
            </a:r>
            <a:endParaRPr lang="en-US" altLang="ja-JP" sz="2000" dirty="0" smtClean="0"/>
          </a:p>
          <a:p>
            <a:pPr lvl="2"/>
            <a:r>
              <a:rPr lang="en-US" altLang="ja-JP" sz="2000" dirty="0" smtClean="0"/>
              <a:t>Because the code exists before the feature was introduced.</a:t>
            </a:r>
          </a:p>
          <a:p>
            <a:pPr lvl="2"/>
            <a:r>
              <a:rPr lang="en-US" altLang="ja-JP" sz="2000" dirty="0" smtClean="0"/>
              <a:t>The benchmark regarded the method as a part of a feature, because the method was also affected by the feature.</a:t>
            </a:r>
            <a:endParaRPr lang="ja-JP" altLang="en-US" sz="2000" dirty="0" smtClean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42" y="2899043"/>
            <a:ext cx="5926454" cy="1729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線矢印コネクタ 5"/>
          <p:cNvCxnSpPr/>
          <p:nvPr/>
        </p:nvCxnSpPr>
        <p:spPr bwMode="auto">
          <a:xfrm flipV="1">
            <a:off x="6012160" y="3306184"/>
            <a:ext cx="1023849" cy="63856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endCxn id="5125" idx="1"/>
          </p:cNvCxnSpPr>
          <p:nvPr/>
        </p:nvCxnSpPr>
        <p:spPr bwMode="auto">
          <a:xfrm>
            <a:off x="5249244" y="4286385"/>
            <a:ext cx="1771028" cy="4171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6819985" y="3449058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Default Icons</a:t>
            </a:r>
            <a:endParaRPr kumimoji="1" lang="ja-JP" altLang="en-US" sz="20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005064"/>
            <a:ext cx="1224136" cy="64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009" y="2872994"/>
            <a:ext cx="1224136" cy="63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6853922" y="4511392"/>
            <a:ext cx="1556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Icons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9149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Threats to Validity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We </a:t>
            </a:r>
            <a:r>
              <a:rPr lang="en-US" altLang="ja-JP" sz="2800" dirty="0"/>
              <a:t>have created </a:t>
            </a:r>
            <a:r>
              <a:rPr lang="en-US" altLang="ja-JP" sz="2800" dirty="0" smtClean="0"/>
              <a:t>method lists artificially.</a:t>
            </a:r>
            <a:endParaRPr kumimoji="1" lang="en-US" altLang="ja-JP" sz="2800" dirty="0" smtClean="0"/>
          </a:p>
          <a:p>
            <a:pPr lvl="1"/>
            <a:r>
              <a:rPr lang="en-US" altLang="ja-JP" sz="2400" dirty="0" smtClean="0"/>
              <a:t>The methods in the lists are picked up from a result of LSI, but they are not actual output of a tool.</a:t>
            </a:r>
          </a:p>
          <a:p>
            <a:pPr lvl="3"/>
            <a:endParaRPr kumimoji="1" lang="en-US" altLang="ja-JP" sz="1400" dirty="0" smtClean="0"/>
          </a:p>
          <a:p>
            <a:pPr lvl="3"/>
            <a:endParaRPr kumimoji="1" lang="en-US" altLang="ja-JP" sz="1400" dirty="0"/>
          </a:p>
          <a:p>
            <a:r>
              <a:rPr kumimoji="1" lang="en-US" altLang="ja-JP" sz="2800" dirty="0" smtClean="0"/>
              <a:t>Each list included only 10 methods.</a:t>
            </a:r>
          </a:p>
          <a:p>
            <a:pPr lvl="1"/>
            <a:r>
              <a:rPr lang="en-US" altLang="ja-JP" sz="2400" dirty="0" smtClean="0"/>
              <a:t>To conduct the experiment in the limited time.</a:t>
            </a:r>
          </a:p>
          <a:p>
            <a:pPr lvl="1"/>
            <a:r>
              <a:rPr lang="en-US" altLang="ja-JP" sz="2400" dirty="0" smtClean="0"/>
              <a:t>“Top-10” is a typical usage of a search tool.</a:t>
            </a:r>
          </a:p>
          <a:p>
            <a:pPr lvl="1"/>
            <a:r>
              <a:rPr lang="en-US" altLang="ja-JP" sz="2400" dirty="0" smtClean="0"/>
              <a:t>Industrial developers might use a longer list.</a:t>
            </a:r>
          </a:p>
          <a:p>
            <a:pPr lvl="3"/>
            <a:endParaRPr kumimoji="1" lang="en-US" altLang="ja-JP" sz="1200" dirty="0" smtClean="0"/>
          </a:p>
        </p:txBody>
      </p:sp>
    </p:spTree>
    <p:extLst>
      <p:ext uri="{BB962C8B-B14F-4D97-AF65-F5344CB8AC3E}">
        <p14:creationId xmlns:p14="http://schemas.microsoft.com/office/powerpoint/2010/main" val="189859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Concluding Remarks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A controlled experiment of feature location </a:t>
            </a:r>
            <a:r>
              <a:rPr lang="en-US" altLang="ja-JP" sz="2800" dirty="0" smtClean="0"/>
              <a:t>tasks</a:t>
            </a:r>
            <a:endParaRPr kumimoji="1" lang="en-US" altLang="ja-JP" sz="2800" dirty="0" smtClean="0"/>
          </a:p>
          <a:p>
            <a:pPr lvl="1"/>
            <a:r>
              <a:rPr lang="en-US" altLang="ja-JP" sz="2400" dirty="0"/>
              <a:t>Accurate feature location would be effective.</a:t>
            </a:r>
          </a:p>
          <a:p>
            <a:pPr lvl="1"/>
            <a:r>
              <a:rPr lang="en-US" altLang="ja-JP" sz="2400" dirty="0" smtClean="0"/>
              <a:t>Recall is more important than precision.</a:t>
            </a:r>
          </a:p>
          <a:p>
            <a:pPr lvl="1"/>
            <a:r>
              <a:rPr lang="en-US" altLang="ja-JP" sz="2400" dirty="0" smtClean="0"/>
              <a:t>Many subjects removed some relevant methods from lists. </a:t>
            </a:r>
          </a:p>
          <a:p>
            <a:pPr lvl="2"/>
            <a:r>
              <a:rPr lang="en-US" altLang="ja-JP" sz="2000" dirty="0"/>
              <a:t>A clearer feature description or some additional support may be important to avoid the problem.</a:t>
            </a:r>
          </a:p>
          <a:p>
            <a:pPr lvl="2"/>
            <a:r>
              <a:rPr lang="en-US" altLang="ja-JP" sz="2000" dirty="0" smtClean="0"/>
              <a:t>Our next work is to analyze how feature descriptions affect feature location tasks.</a:t>
            </a:r>
          </a:p>
          <a:p>
            <a:pPr lvl="3"/>
            <a:endParaRPr kumimoji="1" lang="en-US" altLang="ja-JP" sz="1800" dirty="0" smtClean="0"/>
          </a:p>
          <a:p>
            <a:r>
              <a:rPr lang="en-US" altLang="ja-JP" sz="2800" dirty="0" smtClean="0"/>
              <a:t>Our dataset is online. http://sel.ist.osaka-u.ac.jp/FL/</a:t>
            </a:r>
            <a:endParaRPr kumimoji="1" lang="en-US" altLang="ja-JP" sz="2800" dirty="0" smtClean="0"/>
          </a:p>
          <a:p>
            <a:pPr lvl="1"/>
            <a:r>
              <a:rPr lang="en-US" altLang="ja-JP" sz="2400" dirty="0" smtClean="0"/>
              <a:t>It has been derived from </a:t>
            </a:r>
            <a:r>
              <a:rPr lang="en-US" altLang="ja-JP" sz="2400" dirty="0" err="1" smtClean="0"/>
              <a:t>Dit’s</a:t>
            </a:r>
            <a:r>
              <a:rPr lang="en-US" altLang="ja-JP" sz="2400" dirty="0" smtClean="0"/>
              <a:t> and </a:t>
            </a:r>
            <a:r>
              <a:rPr lang="en-US" altLang="ja-JP" sz="2400" dirty="0" err="1" smtClean="0"/>
              <a:t>Gethers</a:t>
            </a:r>
            <a:r>
              <a:rPr lang="en-US" altLang="ja-JP" sz="2400" dirty="0" smtClean="0"/>
              <a:t>’ dataset.</a:t>
            </a:r>
          </a:p>
          <a:p>
            <a:pPr lvl="1"/>
            <a:r>
              <a:rPr lang="en-US" altLang="ja-JP" sz="2400" dirty="0" smtClean="0"/>
              <a:t>Feature descriptions, tasks and an Eclipse plug-in.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914400" lvl="2" indent="0">
              <a:buNone/>
            </a:pP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8074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Feature Location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>
                <a:latin typeface="+mj-lt"/>
                <a:cs typeface="Microsoft New Tai Lue" panose="020B0502040204020203" pitchFamily="34" charset="0"/>
              </a:rPr>
              <a:t>A first step of software maintenance</a:t>
            </a:r>
          </a:p>
          <a:p>
            <a:pPr lvl="1"/>
            <a:r>
              <a:rPr lang="en-US" altLang="ja-JP" sz="2400" dirty="0" smtClean="0">
                <a:latin typeface="+mj-lt"/>
                <a:cs typeface="Microsoft New Tai Lue" panose="020B0502040204020203" pitchFamily="34" charset="0"/>
              </a:rPr>
              <a:t>Which modules/functions/methods implement a feature? </a:t>
            </a:r>
          </a:p>
          <a:p>
            <a:pPr lvl="1"/>
            <a:r>
              <a:rPr lang="en-US" altLang="ja-JP" sz="2400" dirty="0" smtClean="0">
                <a:latin typeface="+mj-lt"/>
                <a:cs typeface="Microsoft New Tai Lue" panose="020B0502040204020203" pitchFamily="34" charset="0"/>
              </a:rPr>
              <a:t>How they interact?</a:t>
            </a:r>
          </a:p>
          <a:p>
            <a:pPr lvl="1"/>
            <a:endParaRPr lang="en-US" altLang="ja-JP" sz="2400" dirty="0" smtClean="0">
              <a:latin typeface="+mj-lt"/>
              <a:cs typeface="Microsoft New Tai Lue" panose="020B0502040204020203" pitchFamily="34" charset="0"/>
            </a:endParaRPr>
          </a:p>
          <a:p>
            <a:r>
              <a:rPr lang="en-US" altLang="ja-JP" sz="2800" dirty="0" smtClean="0">
                <a:latin typeface="+mj-lt"/>
                <a:cs typeface="Microsoft New Tai Lue" panose="020B0502040204020203" pitchFamily="34" charset="0"/>
              </a:rPr>
              <a:t>Feature location process </a:t>
            </a:r>
            <a:r>
              <a:rPr lang="en-US" altLang="ja-JP" sz="2400" dirty="0" smtClean="0">
                <a:latin typeface="+mj-lt"/>
                <a:cs typeface="Microsoft New Tai Lue" panose="020B0502040204020203" pitchFamily="34" charset="0"/>
              </a:rPr>
              <a:t>(</a:t>
            </a:r>
            <a:r>
              <a:rPr lang="en-US" altLang="ja-JP" sz="2000" dirty="0" smtClean="0">
                <a:latin typeface="+mj-lt"/>
                <a:cs typeface="Microsoft New Tai Lue" panose="020B0502040204020203" pitchFamily="34" charset="0"/>
              </a:rPr>
              <a:t>for a Java program) [Wang, 2011]</a:t>
            </a:r>
          </a:p>
          <a:p>
            <a:pPr lvl="3"/>
            <a:endParaRPr lang="en-US" altLang="ja-JP" sz="1800" dirty="0" smtClean="0">
              <a:cs typeface="Microsoft New Tai Lue" panose="020B0502040204020203" pitchFamily="34" charset="0"/>
            </a:endParaRPr>
          </a:p>
          <a:p>
            <a:pPr marL="457200" lvl="1" indent="0">
              <a:buNone/>
            </a:pPr>
            <a:r>
              <a:rPr lang="en-US" altLang="ja-JP" sz="2000" i="1" dirty="0" smtClean="0">
                <a:cs typeface="Microsoft New Tai Lue" panose="020B0502040204020203" pitchFamily="34" charset="0"/>
              </a:rPr>
              <a:t>	A feature description </a:t>
            </a:r>
            <a:r>
              <a:rPr lang="en-US" altLang="ja-JP" sz="2000" i="1" dirty="0" smtClean="0">
                <a:cs typeface="Microsoft New Tai Lue" panose="020B0502040204020203" pitchFamily="34" charset="0"/>
                <a:sym typeface="Wingdings" panose="05000000000000000000" pitchFamily="2" charset="2"/>
              </a:rPr>
              <a:t> A </a:t>
            </a:r>
            <a:r>
              <a:rPr lang="en-US" altLang="ja-JP" sz="2000" i="1" dirty="0">
                <a:cs typeface="Microsoft New Tai Lue" panose="020B0502040204020203" pitchFamily="34" charset="0"/>
                <a:sym typeface="Wingdings" panose="05000000000000000000" pitchFamily="2" charset="2"/>
              </a:rPr>
              <a:t>list of </a:t>
            </a:r>
            <a:r>
              <a:rPr lang="en-US" altLang="ja-JP" sz="2000" i="1" dirty="0" smtClean="0">
                <a:cs typeface="Microsoft New Tai Lue" panose="020B0502040204020203" pitchFamily="34" charset="0"/>
                <a:sym typeface="Wingdings" panose="05000000000000000000" pitchFamily="2" charset="2"/>
              </a:rPr>
              <a:t>relevant methods</a:t>
            </a:r>
            <a:endParaRPr lang="en-US" altLang="ja-JP" sz="2000" i="1" dirty="0" smtClean="0">
              <a:latin typeface="+mj-lt"/>
              <a:cs typeface="Microsoft New Tai Lue" panose="020B0502040204020203" pitchFamily="34" charset="0"/>
            </a:endParaRPr>
          </a:p>
          <a:p>
            <a:pPr marL="457200" lvl="1" indent="0">
              <a:buNone/>
            </a:pPr>
            <a:endParaRPr lang="en-US" altLang="ja-JP" sz="2400" dirty="0" smtClean="0">
              <a:latin typeface="+mj-lt"/>
              <a:cs typeface="Microsoft New Tai Lue" panose="020B0502040204020203" pitchFamily="34" charset="0"/>
            </a:endParaRPr>
          </a:p>
          <a:p>
            <a:pPr lvl="1"/>
            <a:r>
              <a:rPr lang="en-US" altLang="ja-JP" sz="2400" dirty="0" smtClean="0">
                <a:latin typeface="+mj-lt"/>
                <a:cs typeface="Microsoft New Tai Lue" panose="020B0502040204020203" pitchFamily="34" charset="0"/>
              </a:rPr>
              <a:t>Search keywords to find </a:t>
            </a:r>
            <a:r>
              <a:rPr lang="en-US" altLang="ja-JP" sz="2400" i="1" dirty="0" smtClean="0">
                <a:latin typeface="+mj-lt"/>
                <a:cs typeface="Microsoft New Tai Lue" panose="020B0502040204020203" pitchFamily="34" charset="0"/>
              </a:rPr>
              <a:t>seed </a:t>
            </a:r>
            <a:r>
              <a:rPr lang="en-US" altLang="ja-JP" sz="2400" dirty="0" smtClean="0">
                <a:latin typeface="+mj-lt"/>
                <a:cs typeface="Microsoft New Tai Lue" panose="020B0502040204020203" pitchFamily="34" charset="0"/>
              </a:rPr>
              <a:t>methods</a:t>
            </a:r>
          </a:p>
          <a:p>
            <a:pPr lvl="1"/>
            <a:r>
              <a:rPr kumimoji="1" lang="en-US" altLang="ja-JP" sz="2400" dirty="0" smtClean="0">
                <a:latin typeface="+mj-lt"/>
                <a:cs typeface="Microsoft New Tai Lue" panose="020B0502040204020203" pitchFamily="34" charset="0"/>
              </a:rPr>
              <a:t>Explore the </a:t>
            </a:r>
            <a:r>
              <a:rPr kumimoji="1" lang="en-US" altLang="ja-JP" sz="2400" i="1" dirty="0" smtClean="0">
                <a:latin typeface="+mj-lt"/>
                <a:cs typeface="Microsoft New Tai Lue" panose="020B0502040204020203" pitchFamily="34" charset="0"/>
              </a:rPr>
              <a:t>seed </a:t>
            </a:r>
            <a:r>
              <a:rPr kumimoji="1" lang="en-US" altLang="ja-JP" sz="2400" dirty="0" smtClean="0">
                <a:latin typeface="+mj-lt"/>
                <a:cs typeface="Microsoft New Tai Lue" panose="020B0502040204020203" pitchFamily="34" charset="0"/>
              </a:rPr>
              <a:t>methods and their neighbors</a:t>
            </a:r>
          </a:p>
        </p:txBody>
      </p:sp>
    </p:spTree>
    <p:extLst>
      <p:ext uri="{BB962C8B-B14F-4D97-AF65-F5344CB8AC3E}">
        <p14:creationId xmlns:p14="http://schemas.microsoft.com/office/powerpoint/2010/main" val="137481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61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APPENDIX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178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Artificiall</a:t>
            </a:r>
            <a:r>
              <a:rPr lang="en-US" altLang="ja-JP" dirty="0" smtClean="0"/>
              <a:t>y created lists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first determined the number of relevant methods to be included in the list.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73251"/>
            <a:ext cx="7056332" cy="376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95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Curation</a:t>
            </a:r>
            <a:r>
              <a:rPr lang="en-US" altLang="ja-JP" dirty="0" smtClean="0"/>
              <a:t> of </a:t>
            </a:r>
            <a:r>
              <a:rPr lang="en-US" altLang="ja-JP" dirty="0" err="1" smtClean="0"/>
              <a:t>Goldset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Some list of </a:t>
            </a:r>
            <a:r>
              <a:rPr kumimoji="1" lang="en-US" altLang="ja-JP" dirty="0" err="1" smtClean="0"/>
              <a:t>goldset</a:t>
            </a:r>
            <a:r>
              <a:rPr kumimoji="1" lang="en-US" altLang="ja-JP" dirty="0" smtClean="0"/>
              <a:t> methods included non-existent methods.</a:t>
            </a:r>
          </a:p>
          <a:p>
            <a:pPr lvl="1"/>
            <a:r>
              <a:rPr lang="en-US" altLang="ja-JP" dirty="0" smtClean="0"/>
              <a:t>It existed at the modified time, but removed until the release.</a:t>
            </a:r>
          </a:p>
          <a:p>
            <a:pPr lvl="1"/>
            <a:endParaRPr kumimoji="1" lang="en-US" altLang="ja-JP" dirty="0"/>
          </a:p>
          <a:p>
            <a:pPr lvl="1"/>
            <a:r>
              <a:rPr lang="en-US" altLang="ja-JP" dirty="0" smtClean="0"/>
              <a:t>We manually removed such methods from the </a:t>
            </a:r>
            <a:r>
              <a:rPr lang="en-US" altLang="ja-JP" dirty="0" err="1" smtClean="0"/>
              <a:t>goldset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68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Feature Description Refinement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Some long description in the original dataset does not explain the feature itself.</a:t>
            </a:r>
          </a:p>
          <a:p>
            <a:pPr lvl="1"/>
            <a:r>
              <a:rPr lang="en-US" altLang="ja-JP" dirty="0" smtClean="0"/>
              <a:t>A </a:t>
            </a:r>
            <a:r>
              <a:rPr lang="en-US" altLang="ja-JP" dirty="0" err="1"/>
              <a:t>fullscreen</a:t>
            </a:r>
            <a:r>
              <a:rPr lang="en-US" altLang="ja-JP" dirty="0"/>
              <a:t> mode for </a:t>
            </a:r>
            <a:r>
              <a:rPr lang="en-US" altLang="ja-JP" dirty="0" err="1"/>
              <a:t>jEdit</a:t>
            </a:r>
            <a:r>
              <a:rPr lang="en-US" altLang="ja-JP" dirty="0"/>
              <a:t> </a:t>
            </a:r>
            <a:r>
              <a:rPr lang="en-US" altLang="ja-JP" u="sng" dirty="0"/>
              <a:t>would be very nice</a:t>
            </a:r>
            <a:r>
              <a:rPr lang="en-US" altLang="ja-JP" dirty="0"/>
              <a:t>. </a:t>
            </a:r>
            <a:r>
              <a:rPr lang="en-US" altLang="ja-JP" u="sng" dirty="0"/>
              <a:t>Especially on netbooks with limited screen-size it is useful</a:t>
            </a:r>
            <a:r>
              <a:rPr lang="en-US" altLang="ja-JP" dirty="0"/>
              <a:t>, to get rid of the </a:t>
            </a:r>
            <a:r>
              <a:rPr lang="en-US" altLang="ja-JP" dirty="0" err="1"/>
              <a:t>titlebar</a:t>
            </a:r>
            <a:r>
              <a:rPr lang="en-US" altLang="ja-JP" dirty="0"/>
              <a:t> and window-borders</a:t>
            </a:r>
            <a:r>
              <a:rPr lang="en-US" altLang="ja-JP" dirty="0" smtClean="0"/>
              <a:t>.</a:t>
            </a:r>
          </a:p>
          <a:p>
            <a:endParaRPr lang="en-US" altLang="ja-JP" dirty="0"/>
          </a:p>
          <a:p>
            <a:pPr lvl="1"/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81915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Additional Feature Description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Two paragraphs explain the basic behavior and the behavior of the feature.</a:t>
            </a:r>
          </a:p>
          <a:p>
            <a:pPr lvl="1"/>
            <a:r>
              <a:rPr lang="en-US" altLang="ja-JP" dirty="0" smtClean="0"/>
              <a:t>The </a:t>
            </a:r>
            <a:r>
              <a:rPr lang="en-US" altLang="ja-JP" dirty="0"/>
              <a:t>editor window of </a:t>
            </a:r>
            <a:r>
              <a:rPr lang="en-US" altLang="ja-JP" dirty="0" err="1"/>
              <a:t>jEdit</a:t>
            </a:r>
            <a:r>
              <a:rPr lang="en-US" altLang="ja-JP" dirty="0"/>
              <a:t> has a menu bar, a tool bar, and borders.</a:t>
            </a:r>
          </a:p>
          <a:p>
            <a:pPr lvl="1"/>
            <a:r>
              <a:rPr lang="en-US" altLang="ja-JP" u="sng" dirty="0"/>
              <a:t>The new feature </a:t>
            </a:r>
            <a:r>
              <a:rPr lang="en-US" altLang="ja-JP" dirty="0"/>
              <a:t>enlarges an editor window to full screen and hides its menu bar, a tool bar, and borders when the F11 key is pushed. Pushing the F11 key again in full screen mode transforms the window to a regular window mode.  The General Options dialog allows users to enable menu, tool, and status bars in full screen mode.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548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Limited Accuracy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cs typeface="Microsoft New Tai Lue" panose="020B0502040204020203" pitchFamily="34" charset="0"/>
              </a:rPr>
              <a:t>Industrial developers would like to locate a feature completely.</a:t>
            </a:r>
          </a:p>
          <a:p>
            <a:pPr lvl="1"/>
            <a:r>
              <a:rPr lang="en-US" altLang="ja-JP" dirty="0" smtClean="0">
                <a:cs typeface="Microsoft New Tai Lue" panose="020B0502040204020203" pitchFamily="34" charset="0"/>
              </a:rPr>
              <a:t>To make a plan for their maintenance task.</a:t>
            </a:r>
          </a:p>
          <a:p>
            <a:pPr lvl="2"/>
            <a:r>
              <a:rPr lang="en-US" altLang="ja-JP" dirty="0" smtClean="0">
                <a:cs typeface="Microsoft New Tai Lue" panose="020B0502040204020203" pitchFamily="34" charset="0"/>
              </a:rPr>
              <a:t>How to change, review and test the code</a:t>
            </a:r>
          </a:p>
          <a:p>
            <a:pPr lvl="1"/>
            <a:endParaRPr lang="en-US" altLang="ja-JP" dirty="0">
              <a:cs typeface="Microsoft New Tai Lue" panose="020B0502040204020203" pitchFamily="34" charset="0"/>
            </a:endParaRPr>
          </a:p>
          <a:p>
            <a:r>
              <a:rPr lang="en-US" altLang="ja-JP" dirty="0" smtClean="0">
                <a:cs typeface="Microsoft New Tai Lue" panose="020B0502040204020203" pitchFamily="34" charset="0"/>
              </a:rPr>
              <a:t>Manual feature location is not so precise.</a:t>
            </a:r>
          </a:p>
          <a:p>
            <a:pPr lvl="1"/>
            <a:r>
              <a:rPr lang="en-US" altLang="ja-JP" dirty="0" smtClean="0">
                <a:cs typeface="Microsoft New Tai Lue" panose="020B0502040204020203" pitchFamily="34" charset="0"/>
              </a:rPr>
              <a:t>It is required only </a:t>
            </a:r>
            <a:r>
              <a:rPr lang="en-US" altLang="ja-JP" dirty="0">
                <a:cs typeface="Microsoft New Tai Lue" panose="020B0502040204020203" pitchFamily="34" charset="0"/>
              </a:rPr>
              <a:t>when </a:t>
            </a:r>
            <a:r>
              <a:rPr lang="en-US" altLang="ja-JP" dirty="0" smtClean="0">
                <a:cs typeface="Microsoft New Tai Lue" panose="020B0502040204020203" pitchFamily="34" charset="0"/>
              </a:rPr>
              <a:t>no one knows </a:t>
            </a:r>
            <a:r>
              <a:rPr lang="en-US" altLang="ja-JP" dirty="0">
                <a:cs typeface="Microsoft New Tai Lue" panose="020B0502040204020203" pitchFamily="34" charset="0"/>
              </a:rPr>
              <a:t>the </a:t>
            </a:r>
            <a:r>
              <a:rPr lang="en-US" altLang="ja-JP" dirty="0" smtClean="0">
                <a:cs typeface="Microsoft New Tai Lue" panose="020B0502040204020203" pitchFamily="34" charset="0"/>
              </a:rPr>
              <a:t>complete implementation </a:t>
            </a:r>
            <a:r>
              <a:rPr lang="en-US" altLang="ja-JP" dirty="0">
                <a:cs typeface="Microsoft New Tai Lue" panose="020B0502040204020203" pitchFamily="34" charset="0"/>
              </a:rPr>
              <a:t>of </a:t>
            </a:r>
            <a:r>
              <a:rPr lang="en-US" altLang="ja-JP" dirty="0" smtClean="0">
                <a:cs typeface="Microsoft New Tai Lue" panose="020B0502040204020203" pitchFamily="34" charset="0"/>
              </a:rPr>
              <a:t>a feature</a:t>
            </a:r>
            <a:r>
              <a:rPr lang="en-US" altLang="ja-JP" dirty="0">
                <a:cs typeface="Microsoft New Tai Lue" panose="020B0502040204020203" pitchFamily="34" charset="0"/>
              </a:rPr>
              <a:t>.</a:t>
            </a:r>
          </a:p>
          <a:p>
            <a:pPr lvl="1"/>
            <a:r>
              <a:rPr lang="en-US" altLang="ja-JP" dirty="0">
                <a:cs typeface="Microsoft New Tai Lue" panose="020B0502040204020203" pitchFamily="34" charset="0"/>
              </a:rPr>
              <a:t>In </a:t>
            </a:r>
            <a:r>
              <a:rPr lang="en-US" altLang="ja-JP" sz="2400" dirty="0">
                <a:cs typeface="Microsoft New Tai Lue" panose="020B0502040204020203" pitchFamily="34" charset="0"/>
              </a:rPr>
              <a:t>[Wang, </a:t>
            </a:r>
            <a:r>
              <a:rPr lang="en-US" altLang="ja-JP" sz="2400" dirty="0" smtClean="0">
                <a:cs typeface="Microsoft New Tai Lue" panose="020B0502040204020203" pitchFamily="34" charset="0"/>
              </a:rPr>
              <a:t>2011]</a:t>
            </a:r>
            <a:r>
              <a:rPr lang="en-US" altLang="ja-JP" dirty="0" smtClean="0">
                <a:cs typeface="Microsoft New Tai Lue" panose="020B0502040204020203" pitchFamily="34" charset="0"/>
              </a:rPr>
              <a:t>, both precision and recall are at most 75%.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27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Automated Feature Location Techniques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000" dirty="0" smtClean="0"/>
              <a:t>Information retrieval (IR) is a popular approach.</a:t>
            </a:r>
          </a:p>
          <a:p>
            <a:pPr lvl="1"/>
            <a:r>
              <a:rPr lang="en-US" altLang="ja-JP" sz="1600" dirty="0" smtClean="0"/>
              <a:t>Latent Semantic Indexing [Marcus, 2004] </a:t>
            </a:r>
          </a:p>
          <a:p>
            <a:pPr lvl="1"/>
            <a:r>
              <a:rPr lang="en-US" altLang="ja-JP" sz="1600" dirty="0" smtClean="0"/>
              <a:t>+ Dynamic Analysis [</a:t>
            </a:r>
            <a:r>
              <a:rPr lang="en-US" altLang="ja-JP" sz="1600" dirty="0" err="1" smtClean="0"/>
              <a:t>Poshyvanyk</a:t>
            </a:r>
            <a:r>
              <a:rPr lang="en-US" altLang="ja-JP" sz="1600" dirty="0" smtClean="0"/>
              <a:t>, 2007] </a:t>
            </a:r>
          </a:p>
          <a:p>
            <a:pPr lvl="1"/>
            <a:r>
              <a:rPr lang="en-US" altLang="ja-JP" sz="1600" dirty="0" smtClean="0"/>
              <a:t>+ Static Analysis [</a:t>
            </a:r>
            <a:r>
              <a:rPr lang="en-US" altLang="ja-JP" sz="1600" dirty="0" err="1" smtClean="0"/>
              <a:t>Eaddy</a:t>
            </a:r>
            <a:r>
              <a:rPr lang="en-US" altLang="ja-JP" sz="1600" dirty="0" smtClean="0"/>
              <a:t>, 2008]</a:t>
            </a:r>
          </a:p>
          <a:p>
            <a:pPr marL="457200" lvl="1" indent="0">
              <a:buNone/>
            </a:pPr>
            <a:endParaRPr kumimoji="1" lang="en-US" altLang="ja-JP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9592" y="2893006"/>
            <a:ext cx="1656184" cy="1722415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 bwMode="auto">
          <a:xfrm>
            <a:off x="2915816" y="3034133"/>
            <a:ext cx="2592288" cy="4349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800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jEdit</a:t>
            </a:r>
            <a:r>
              <a:rPr lang="en-US" altLang="ja-JP" sz="18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 full-screen mode … </a:t>
            </a:r>
            <a:endParaRPr kumimoji="0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 bwMode="auto">
          <a:xfrm>
            <a:off x="2555776" y="3573016"/>
            <a:ext cx="3672408" cy="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テキスト ボックス 8"/>
          <p:cNvSpPr txBox="1"/>
          <p:nvPr/>
        </p:nvSpPr>
        <p:spPr>
          <a:xfrm>
            <a:off x="2699792" y="2636912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err="1" smtClean="0">
                <a:latin typeface="+mj-lt"/>
              </a:rPr>
              <a:t>Feaure</a:t>
            </a:r>
            <a:r>
              <a:rPr kumimoji="1" lang="en-US" altLang="ja-JP" sz="1800" dirty="0" smtClean="0">
                <a:latin typeface="+mj-lt"/>
              </a:rPr>
              <a:t> Description</a:t>
            </a:r>
            <a:endParaRPr kumimoji="1" lang="ja-JP" altLang="en-US" sz="1800" dirty="0">
              <a:latin typeface="+mj-lt"/>
            </a:endParaRPr>
          </a:p>
        </p:txBody>
      </p:sp>
      <p:cxnSp>
        <p:nvCxnSpPr>
          <p:cNvPr id="11" name="直線矢印コネクタ 10"/>
          <p:cNvCxnSpPr/>
          <p:nvPr/>
        </p:nvCxnSpPr>
        <p:spPr bwMode="auto">
          <a:xfrm flipH="1">
            <a:off x="2555776" y="3860781"/>
            <a:ext cx="3672408" cy="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3" name="図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33" y="2748990"/>
            <a:ext cx="1728192" cy="1728192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1128273" y="4593337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j-lt"/>
              </a:rPr>
              <a:t>Developer</a:t>
            </a:r>
            <a:endParaRPr kumimoji="1" lang="ja-JP" altLang="en-US" sz="1800" dirty="0">
              <a:latin typeface="+mj-lt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444208" y="4405174"/>
            <a:ext cx="2223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j-lt"/>
              </a:rPr>
              <a:t>Automated Feature </a:t>
            </a:r>
          </a:p>
          <a:p>
            <a:r>
              <a:rPr kumimoji="1" lang="en-US" altLang="ja-JP" sz="1800" dirty="0" smtClean="0">
                <a:latin typeface="+mj-lt"/>
              </a:rPr>
              <a:t>Location Tool</a:t>
            </a:r>
            <a:endParaRPr kumimoji="1" lang="ja-JP" altLang="en-US" sz="1800" dirty="0">
              <a:latin typeface="+mj-lt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2915815" y="4331784"/>
            <a:ext cx="3337126" cy="17278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en-US" altLang="ja-JP" sz="1800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JEditBuffer.setMode</a:t>
            </a:r>
            <a:r>
              <a:rPr lang="en-US" altLang="ja-JP" sz="18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(String)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ja-JP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View.toggleFullScreen</a:t>
            </a: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()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en-US" altLang="ja-JP" sz="1800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ViewOptionPane</a:t>
            </a:r>
            <a:r>
              <a:rPr lang="en-US" altLang="ja-JP" sz="18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._</a:t>
            </a:r>
            <a:r>
              <a:rPr lang="en-US" altLang="ja-JP" sz="1800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init</a:t>
            </a:r>
            <a:r>
              <a:rPr lang="en-US" altLang="ja-JP" sz="18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()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ja-JP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View.propertiesChanged</a:t>
            </a: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()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ja-JP" sz="1800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rPr>
              <a:t>…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37264" y="3954665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j-lt"/>
              </a:rPr>
              <a:t>Search Result</a:t>
            </a:r>
            <a:endParaRPr kumimoji="1" lang="ja-JP" altLang="en-US" sz="1800" dirty="0">
              <a:latin typeface="+mj-lt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95" y="4618183"/>
            <a:ext cx="435496" cy="435496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458" y="4896954"/>
            <a:ext cx="435496" cy="435496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174" y="5175725"/>
            <a:ext cx="435496" cy="435496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86794" y="4400333"/>
            <a:ext cx="256823" cy="256823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3359670" y="5773608"/>
            <a:ext cx="2988905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ViewOptionPane</a:t>
            </a:r>
            <a:r>
              <a:rPr kumimoji="1" lang="en-US" altLang="ja-JP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._save()</a:t>
            </a:r>
            <a:endParaRPr kumimoji="1" lang="ja-JP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5701318"/>
            <a:ext cx="422777" cy="42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14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/>
              <a:t>Can developers </a:t>
            </a:r>
            <a:r>
              <a:rPr lang="en-US" altLang="ja-JP" sz="4000" dirty="0" smtClean="0"/>
              <a:t>validate a result?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Manual validation problem in traceability area</a:t>
            </a:r>
          </a:p>
          <a:p>
            <a:pPr lvl="1"/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Cuddeback</a:t>
            </a:r>
            <a:r>
              <a:rPr lang="en-US" altLang="ja-JP" sz="2400" dirty="0" smtClean="0"/>
              <a:t>, 2010], [Kong, 2011], [</a:t>
            </a:r>
            <a:r>
              <a:rPr lang="en-US" altLang="ja-JP" sz="2400" dirty="0" err="1" smtClean="0"/>
              <a:t>Dekhtyar</a:t>
            </a:r>
            <a:r>
              <a:rPr lang="en-US" altLang="ja-JP" sz="2400" dirty="0" smtClean="0"/>
              <a:t>, 2012]</a:t>
            </a:r>
          </a:p>
          <a:p>
            <a:pPr lvl="1"/>
            <a:r>
              <a:rPr lang="en-US" altLang="ja-JP" dirty="0" smtClean="0"/>
              <a:t>Analysts validated links between requirements and system tests.</a:t>
            </a:r>
          </a:p>
          <a:p>
            <a:pPr lvl="2"/>
            <a:endParaRPr lang="en-US" altLang="ja-JP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351556"/>
              </p:ext>
            </p:extLst>
          </p:nvPr>
        </p:nvGraphicFramePr>
        <p:xfrm>
          <a:off x="755576" y="3680048"/>
          <a:ext cx="3312368" cy="1798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8072"/>
                <a:gridCol w="720080"/>
                <a:gridCol w="682362"/>
                <a:gridCol w="757798"/>
                <a:gridCol w="504056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REQ.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TEST1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TEST2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TEST3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Req4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…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968037"/>
            <a:ext cx="361189" cy="361189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26112" y="4606974"/>
            <a:ext cx="236339" cy="236339"/>
          </a:xfrm>
          <a:prstGeom prst="rect">
            <a:avLst/>
          </a:prstGeom>
        </p:spPr>
      </p:pic>
      <p:sp>
        <p:nvSpPr>
          <p:cNvPr id="14" name="右矢印 13"/>
          <p:cNvSpPr/>
          <p:nvPr/>
        </p:nvSpPr>
        <p:spPr bwMode="auto">
          <a:xfrm>
            <a:off x="4310793" y="4293096"/>
            <a:ext cx="1053295" cy="28803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35696" y="4293096"/>
            <a:ext cx="236339" cy="236339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15381" y="4920853"/>
            <a:ext cx="236339" cy="236339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63453" y="4581128"/>
            <a:ext cx="236339" cy="236339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3768" y="4920853"/>
            <a:ext cx="236339" cy="236339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83533" y="4920853"/>
            <a:ext cx="236339" cy="236339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293096"/>
            <a:ext cx="361189" cy="361189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611" y="4293096"/>
            <a:ext cx="361189" cy="361189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611" y="4003915"/>
            <a:ext cx="361189" cy="361189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683" y="4003915"/>
            <a:ext cx="361189" cy="361189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579979"/>
            <a:ext cx="361189" cy="361189"/>
          </a:xfrm>
          <a:prstGeom prst="rect">
            <a:avLst/>
          </a:prstGeom>
        </p:spPr>
      </p:pic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71367"/>
              </p:ext>
            </p:extLst>
          </p:nvPr>
        </p:nvGraphicFramePr>
        <p:xfrm>
          <a:off x="5508104" y="3680819"/>
          <a:ext cx="3312368" cy="1798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8072"/>
                <a:gridCol w="720080"/>
                <a:gridCol w="682362"/>
                <a:gridCol w="757798"/>
                <a:gridCol w="504056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REQ.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TEST1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TEST2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TEST3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Req4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X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…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15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Traceability Researchers’ Observations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 sz="24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35368"/>
              </p:ext>
            </p:extLst>
          </p:nvPr>
        </p:nvGraphicFramePr>
        <p:xfrm>
          <a:off x="1819401" y="4867240"/>
          <a:ext cx="1512168" cy="1082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"/>
                <a:gridCol w="288032"/>
                <a:gridCol w="288032"/>
                <a:gridCol w="288032"/>
                <a:gridCol w="288032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REQ.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T1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T2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T3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…</a:t>
                      </a:r>
                      <a:endParaRPr kumimoji="1" lang="ja-JP" altLang="en-US" sz="5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R1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R2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R3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R4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…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974471"/>
              </p:ext>
            </p:extLst>
          </p:nvPr>
        </p:nvGraphicFramePr>
        <p:xfrm>
          <a:off x="6156176" y="2062768"/>
          <a:ext cx="1512168" cy="1082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"/>
                <a:gridCol w="288032"/>
                <a:gridCol w="288032"/>
                <a:gridCol w="288032"/>
                <a:gridCol w="288032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REQ.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T1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T2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T3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…</a:t>
                      </a:r>
                      <a:endParaRPr kumimoji="1" lang="ja-JP" altLang="en-US" sz="5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R1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R2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R3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R4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…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257714"/>
              </p:ext>
            </p:extLst>
          </p:nvPr>
        </p:nvGraphicFramePr>
        <p:xfrm>
          <a:off x="1819401" y="2060848"/>
          <a:ext cx="1512168" cy="1082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"/>
                <a:gridCol w="288032"/>
                <a:gridCol w="288032"/>
                <a:gridCol w="288032"/>
                <a:gridCol w="288032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REQ.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T1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T2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T3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…</a:t>
                      </a:r>
                      <a:endParaRPr kumimoji="1" lang="ja-JP" altLang="en-US" sz="5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R1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R2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R3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R4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…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 bwMode="auto">
          <a:xfrm>
            <a:off x="1331640" y="6165304"/>
            <a:ext cx="6552728" cy="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テキスト ボックス 9"/>
          <p:cNvSpPr txBox="1"/>
          <p:nvPr/>
        </p:nvSpPr>
        <p:spPr>
          <a:xfrm>
            <a:off x="3962870" y="6135687"/>
            <a:ext cx="1452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+mj-lt"/>
              </a:rPr>
              <a:t>Precision</a:t>
            </a:r>
            <a:endParaRPr kumimoji="1" lang="ja-JP" altLang="en-US" dirty="0">
              <a:latin typeface="+mj-lt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59632" y="6135686"/>
            <a:ext cx="559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+mj-lt"/>
              </a:rPr>
              <a:t>Low</a:t>
            </a:r>
            <a:endParaRPr kumimoji="1" lang="ja-JP" altLang="en-US" sz="1600" dirty="0">
              <a:latin typeface="+mj-lt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79096" y="613568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+mj-lt"/>
              </a:rPr>
              <a:t>High</a:t>
            </a:r>
            <a:endParaRPr kumimoji="1" lang="ja-JP" altLang="en-US" sz="1600" dirty="0">
              <a:latin typeface="+mj-lt"/>
            </a:endParaRPr>
          </a:p>
        </p:txBody>
      </p:sp>
      <p:cxnSp>
        <p:nvCxnSpPr>
          <p:cNvPr id="13" name="直線矢印コネクタ 12"/>
          <p:cNvCxnSpPr/>
          <p:nvPr/>
        </p:nvCxnSpPr>
        <p:spPr bwMode="auto">
          <a:xfrm flipV="1">
            <a:off x="1259632" y="1916832"/>
            <a:ext cx="0" cy="410445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テキスト ボックス 14"/>
          <p:cNvSpPr txBox="1"/>
          <p:nvPr/>
        </p:nvSpPr>
        <p:spPr>
          <a:xfrm>
            <a:off x="251520" y="3456408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+mj-lt"/>
              </a:rPr>
              <a:t>Recall</a:t>
            </a:r>
            <a:endParaRPr kumimoji="1" lang="ja-JP" altLang="en-US" dirty="0">
              <a:latin typeface="+mj-lt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11560" y="5589240"/>
            <a:ext cx="559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+mj-lt"/>
              </a:rPr>
              <a:t>Low</a:t>
            </a:r>
            <a:endParaRPr kumimoji="1" lang="ja-JP" altLang="en-US" sz="1600" dirty="0">
              <a:latin typeface="+mj-lt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89117" y="208233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+mj-lt"/>
              </a:rPr>
              <a:t>High</a:t>
            </a:r>
            <a:endParaRPr kumimoji="1" lang="ja-JP" altLang="en-US" sz="1600" dirty="0">
              <a:latin typeface="+mj-lt"/>
            </a:endParaRP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496475"/>
              </p:ext>
            </p:extLst>
          </p:nvPr>
        </p:nvGraphicFramePr>
        <p:xfrm>
          <a:off x="6156176" y="4833817"/>
          <a:ext cx="1512168" cy="1082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"/>
                <a:gridCol w="288032"/>
                <a:gridCol w="288032"/>
                <a:gridCol w="288032"/>
                <a:gridCol w="288032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REQ.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T1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T2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T3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…</a:t>
                      </a:r>
                      <a:endParaRPr kumimoji="1" lang="ja-JP" altLang="en-US" sz="5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R1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/>
                        <a:t>X</a:t>
                      </a:r>
                      <a:endParaRPr kumimoji="1" lang="ja-JP" altLang="en-US" sz="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R2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R3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R4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…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233851"/>
              </p:ext>
            </p:extLst>
          </p:nvPr>
        </p:nvGraphicFramePr>
        <p:xfrm>
          <a:off x="4355976" y="3212976"/>
          <a:ext cx="1512168" cy="1082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"/>
                <a:gridCol w="288032"/>
                <a:gridCol w="288032"/>
                <a:gridCol w="288032"/>
                <a:gridCol w="288032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REQ.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T1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T2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T3</a:t>
                      </a:r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dirty="0" smtClean="0"/>
                        <a:t>…</a:t>
                      </a:r>
                      <a:endParaRPr kumimoji="1" lang="ja-JP" altLang="en-US" sz="5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R1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R2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R3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R4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X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600" dirty="0" smtClean="0"/>
                        <a:t>…</a:t>
                      </a:r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右矢印 21"/>
          <p:cNvSpPr/>
          <p:nvPr/>
        </p:nvSpPr>
        <p:spPr bwMode="auto">
          <a:xfrm rot="1694367">
            <a:off x="3436223" y="2936330"/>
            <a:ext cx="1053295" cy="28803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455617" y="2394319"/>
            <a:ext cx="181812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j-lt"/>
              </a:rPr>
              <a:t>Remove invalid links</a:t>
            </a:r>
            <a:endParaRPr kumimoji="1" lang="en-US" altLang="ja-JP" dirty="0" smtClean="0">
              <a:latin typeface="+mj-lt"/>
            </a:endParaRPr>
          </a:p>
          <a:p>
            <a:pPr algn="ctr"/>
            <a:r>
              <a:rPr kumimoji="1" lang="en-US" altLang="ja-JP" sz="1100" dirty="0" smtClean="0">
                <a:latin typeface="+mj-lt"/>
              </a:rPr>
              <a:t>(and some true links)</a:t>
            </a:r>
            <a:endParaRPr kumimoji="1" lang="en-US" altLang="ja-JP" sz="1400" dirty="0" smtClean="0">
              <a:latin typeface="+mj-lt"/>
            </a:endParaRPr>
          </a:p>
        </p:txBody>
      </p:sp>
      <p:sp>
        <p:nvSpPr>
          <p:cNvPr id="24" name="右矢印 23"/>
          <p:cNvSpPr/>
          <p:nvPr/>
        </p:nvSpPr>
        <p:spPr bwMode="auto">
          <a:xfrm rot="13883895">
            <a:off x="5677160" y="4437099"/>
            <a:ext cx="465347" cy="28803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021015" y="4309428"/>
            <a:ext cx="18277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j-lt"/>
              </a:rPr>
              <a:t>Identify missing links</a:t>
            </a:r>
            <a:endParaRPr kumimoji="1" lang="en-US" altLang="ja-JP" dirty="0" smtClean="0">
              <a:latin typeface="+mj-lt"/>
            </a:endParaRPr>
          </a:p>
          <a:p>
            <a:pPr algn="ctr"/>
            <a:r>
              <a:rPr kumimoji="1" lang="en-US" altLang="ja-JP" sz="1100" dirty="0" smtClean="0">
                <a:latin typeface="+mj-lt"/>
              </a:rPr>
              <a:t>(and some invalid links)</a:t>
            </a:r>
            <a:endParaRPr kumimoji="1" lang="en-US" altLang="ja-JP" sz="1400" dirty="0" smtClean="0">
              <a:latin typeface="+mj-lt"/>
            </a:endParaRPr>
          </a:p>
        </p:txBody>
      </p:sp>
      <p:sp>
        <p:nvSpPr>
          <p:cNvPr id="28" name="右矢印 27"/>
          <p:cNvSpPr/>
          <p:nvPr/>
        </p:nvSpPr>
        <p:spPr bwMode="auto">
          <a:xfrm rot="19536783">
            <a:off x="3385387" y="4380864"/>
            <a:ext cx="1053295" cy="28803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668680" y="4653136"/>
            <a:ext cx="1191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j-lt"/>
              </a:rPr>
              <a:t>Significantly </a:t>
            </a:r>
          </a:p>
          <a:p>
            <a:r>
              <a:rPr kumimoji="1" lang="en-US" altLang="ja-JP" sz="1400" dirty="0" smtClean="0">
                <a:latin typeface="+mj-lt"/>
              </a:rPr>
              <a:t>improved</a:t>
            </a:r>
          </a:p>
        </p:txBody>
      </p:sp>
      <p:sp>
        <p:nvSpPr>
          <p:cNvPr id="30" name="右矢印 29"/>
          <p:cNvSpPr/>
          <p:nvPr/>
        </p:nvSpPr>
        <p:spPr bwMode="auto">
          <a:xfrm rot="8560873">
            <a:off x="5902982" y="3158134"/>
            <a:ext cx="368343" cy="219616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087153" y="3224996"/>
            <a:ext cx="185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j-lt"/>
              </a:rPr>
              <a:t>Accuracy decreased!</a:t>
            </a:r>
            <a:endParaRPr kumimoji="1" lang="en-US" altLang="ja-JP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801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 animBg="1"/>
      <p:bldP spid="27" grpId="0"/>
      <p:bldP spid="28" grpId="0" animBg="1"/>
      <p:bldP spid="29" grpId="0"/>
      <p:bldP spid="30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Our 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Can developers locate a feature using a result of an automated feature location tool?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We asked subjects to locate a feature using a list of methods.</a:t>
            </a:r>
          </a:p>
          <a:p>
            <a:pPr lvl="2"/>
            <a:r>
              <a:rPr lang="en-US" altLang="ja-JP" dirty="0" smtClean="0"/>
              <a:t>The accuracy of the lists is artificially controlled.</a:t>
            </a:r>
          </a:p>
          <a:p>
            <a:pPr lvl="2"/>
            <a:r>
              <a:rPr lang="en-US" altLang="ja-JP" dirty="0" smtClean="0"/>
              <a:t>We measured precision, recall and </a:t>
            </a:r>
            <a:r>
              <a:rPr lang="en-US" altLang="ja-JP" dirty="0"/>
              <a:t>F</a:t>
            </a:r>
            <a:r>
              <a:rPr lang="en-US" altLang="ja-JP" dirty="0" smtClean="0"/>
              <a:t>-measure.</a:t>
            </a:r>
          </a:p>
        </p:txBody>
      </p:sp>
    </p:spTree>
    <p:extLst>
      <p:ext uri="{BB962C8B-B14F-4D97-AF65-F5344CB8AC3E}">
        <p14:creationId xmlns:p14="http://schemas.microsoft.com/office/powerpoint/2010/main" val="117664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Subjects and Dataset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20 subjects in three organizations</a:t>
            </a:r>
            <a:endParaRPr lang="en-US" altLang="ja-JP" sz="2800" dirty="0"/>
          </a:p>
          <a:p>
            <a:pPr lvl="1"/>
            <a:r>
              <a:rPr lang="en-US" altLang="ja-JP" sz="2400" dirty="0"/>
              <a:t>8 students in Osaka University, </a:t>
            </a:r>
          </a:p>
          <a:p>
            <a:pPr lvl="1"/>
            <a:r>
              <a:rPr lang="en-US" altLang="ja-JP" sz="2400" dirty="0"/>
              <a:t>8 students in Tokyo Institute of Technology,</a:t>
            </a:r>
          </a:p>
          <a:p>
            <a:pPr lvl="1"/>
            <a:r>
              <a:rPr lang="en-US" altLang="ja-JP" sz="2400" dirty="0"/>
              <a:t>4 developers in </a:t>
            </a:r>
            <a:r>
              <a:rPr lang="en-US" altLang="ja-JP" sz="2400" dirty="0" smtClean="0"/>
              <a:t>R&amp;D Division of NTT</a:t>
            </a:r>
          </a:p>
          <a:p>
            <a:pPr lvl="1"/>
            <a:r>
              <a:rPr lang="en-US" altLang="ja-JP" sz="2400" dirty="0" smtClean="0"/>
              <a:t>Java experience: 2—16  years</a:t>
            </a:r>
            <a:endParaRPr lang="en-US" altLang="ja-JP" sz="2400" dirty="0"/>
          </a:p>
          <a:p>
            <a:pPr lvl="3"/>
            <a:endParaRPr lang="en-US" altLang="ja-JP" sz="1800" dirty="0"/>
          </a:p>
          <a:p>
            <a:r>
              <a:rPr lang="en-US" altLang="ja-JP" sz="2800" dirty="0" smtClean="0"/>
              <a:t>Dataset</a:t>
            </a:r>
          </a:p>
          <a:p>
            <a:pPr lvl="1"/>
            <a:r>
              <a:rPr lang="en-US" altLang="ja-JP" sz="2400" dirty="0" smtClean="0"/>
              <a:t>Features and </a:t>
            </a:r>
            <a:r>
              <a:rPr lang="en-US" altLang="ja-JP" sz="2400" dirty="0" err="1" smtClean="0"/>
              <a:t>goldsets</a:t>
            </a:r>
            <a:r>
              <a:rPr lang="en-US" altLang="ja-JP" sz="2400" dirty="0" smtClean="0"/>
              <a:t> in </a:t>
            </a:r>
            <a:r>
              <a:rPr lang="en-US" altLang="ja-JP" sz="2400" dirty="0" err="1" smtClean="0"/>
              <a:t>Dit’s</a:t>
            </a:r>
            <a:r>
              <a:rPr lang="en-US" altLang="ja-JP" sz="2400" dirty="0" smtClean="0"/>
              <a:t> Benchmarks </a:t>
            </a:r>
            <a:r>
              <a:rPr lang="en-US" altLang="ja-JP" sz="2000" dirty="0" smtClean="0"/>
              <a:t>[</a:t>
            </a:r>
            <a:r>
              <a:rPr lang="en-US" altLang="ja-JP" sz="2000" dirty="0" err="1" smtClean="0"/>
              <a:t>Dit</a:t>
            </a:r>
            <a:r>
              <a:rPr lang="en-US" altLang="ja-JP" sz="2000" dirty="0" smtClean="0"/>
              <a:t>, 2013]</a:t>
            </a:r>
            <a:endParaRPr lang="en-US" altLang="ja-JP" sz="2400" dirty="0"/>
          </a:p>
          <a:p>
            <a:pPr lvl="1"/>
            <a:r>
              <a:rPr lang="en-US" altLang="ja-JP" sz="2400" dirty="0" smtClean="0"/>
              <a:t>We have added feature descriptions.</a:t>
            </a:r>
          </a:p>
          <a:p>
            <a:pPr lvl="2"/>
            <a:r>
              <a:rPr lang="en-US" altLang="ja-JP" sz="2000" dirty="0" smtClean="0"/>
              <a:t>Feature requests in the dataset do not explain the added features.</a:t>
            </a:r>
          </a:p>
        </p:txBody>
      </p:sp>
    </p:spTree>
    <p:extLst>
      <p:ext uri="{BB962C8B-B14F-4D97-AF65-F5344CB8AC3E}">
        <p14:creationId xmlns:p14="http://schemas.microsoft.com/office/powerpoint/2010/main" val="379477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Tasks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263" y="4149080"/>
            <a:ext cx="8785225" cy="2375669"/>
          </a:xfrm>
        </p:spPr>
        <p:txBody>
          <a:bodyPr/>
          <a:lstStyle/>
          <a:p>
            <a:pPr lvl="3"/>
            <a:endParaRPr lang="en-US" altLang="ja-JP" sz="1050" dirty="0" smtClean="0"/>
          </a:p>
          <a:p>
            <a:pPr lvl="1"/>
            <a:r>
              <a:rPr lang="en-US" altLang="ja-JP" sz="2400" dirty="0" smtClean="0"/>
              <a:t>A pair of an accurate list and a less accurate list</a:t>
            </a:r>
          </a:p>
          <a:p>
            <a:pPr lvl="2"/>
            <a:r>
              <a:rPr lang="en-US" altLang="ja-JP" sz="2000" dirty="0" smtClean="0"/>
              <a:t>Each list includes 10 methods, selected using LSI [</a:t>
            </a:r>
            <a:r>
              <a:rPr lang="en-US" altLang="ja-JP" sz="2000" dirty="0" err="1" smtClean="0"/>
              <a:t>Gethers</a:t>
            </a:r>
            <a:r>
              <a:rPr lang="en-US" altLang="ja-JP" sz="2000" dirty="0" smtClean="0"/>
              <a:t>, 2012].</a:t>
            </a:r>
          </a:p>
          <a:p>
            <a:pPr lvl="2"/>
            <a:r>
              <a:rPr kumimoji="1" lang="en-US" altLang="ja-JP" sz="2000" dirty="0" smtClean="0"/>
              <a:t>Larger features have high precision, smaller ones have high recall.</a:t>
            </a:r>
            <a:endParaRPr lang="en-US" altLang="ja-JP" sz="1600" dirty="0"/>
          </a:p>
          <a:p>
            <a:pPr lvl="1"/>
            <a:r>
              <a:rPr lang="en-US" altLang="ja-JP" sz="2400" dirty="0" smtClean="0"/>
              <a:t>A subject uses two accurate lists, two less-accurate lists. </a:t>
            </a:r>
          </a:p>
          <a:p>
            <a:pPr lvl="1"/>
            <a:r>
              <a:rPr kumimoji="1" lang="en-US" altLang="ja-JP" sz="2400" dirty="0" smtClean="0"/>
              <a:t>30 minutes for each feature</a:t>
            </a:r>
            <a:endParaRPr kumimoji="1"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019349"/>
              </p:ext>
            </p:extLst>
          </p:nvPr>
        </p:nvGraphicFramePr>
        <p:xfrm>
          <a:off x="323528" y="1412776"/>
          <a:ext cx="8496944" cy="2885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2"/>
                <a:gridCol w="1040613"/>
                <a:gridCol w="969240"/>
                <a:gridCol w="894683"/>
                <a:gridCol w="894683"/>
                <a:gridCol w="881303"/>
                <a:gridCol w="864096"/>
                <a:gridCol w="93610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Feature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err="1" smtClean="0"/>
                        <a:t>Goldset</a:t>
                      </a:r>
                      <a:endParaRPr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Accurate (Better)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Less Accurate (Worse)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492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#meth</a:t>
                      </a:r>
                      <a:endParaRPr lang="ja-JP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#Gold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Prec.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Recall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#Gold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Prec.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Recall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muCommander</a:t>
                      </a:r>
                      <a:r>
                        <a:rPr kumimoji="1" lang="en-US" altLang="ja-JP" dirty="0" smtClean="0"/>
                        <a:t> 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 smtClean="0">
                          <a:solidFill>
                            <a:srgbClr val="C00000"/>
                          </a:solidFill>
                        </a:rPr>
                        <a:t>1.00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0.31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0.80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muCommander</a:t>
                      </a:r>
                      <a:r>
                        <a:rPr kumimoji="1" lang="en-US" altLang="ja-JP" dirty="0" smtClean="0"/>
                        <a:t> 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 smtClean="0">
                          <a:solidFill>
                            <a:srgbClr val="C00000"/>
                          </a:solidFill>
                        </a:rPr>
                        <a:t>1.00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0.30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C00000"/>
                          </a:solidFill>
                        </a:rPr>
                        <a:t>1.00</a:t>
                      </a:r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0.31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 smtClean="0">
                          <a:solidFill>
                            <a:srgbClr val="C00000"/>
                          </a:solidFill>
                        </a:rPr>
                        <a:t>1.00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0.30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rgbClr val="C00000"/>
                          </a:solidFill>
                        </a:rPr>
                        <a:t>1.00</a:t>
                      </a:r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rgbClr val="C00000"/>
                          </a:solidFill>
                        </a:rPr>
                        <a:t>1.00</a:t>
                      </a:r>
                      <a:endParaRPr kumimoji="1" lang="ja-JP" alt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78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2006-white">
  <a:themeElements>
    <a:clrScheme name="sel2002-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2002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2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sel2006-white</Template>
  <TotalTime>0</TotalTime>
  <Words>1328</Words>
  <Application>Microsoft Office PowerPoint</Application>
  <PresentationFormat>画面に合わせる (4:3)</PresentationFormat>
  <Paragraphs>351</Paragraphs>
  <Slides>25</Slides>
  <Notes>23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sel2006-white</vt:lpstr>
      <vt:lpstr>On the Effectiveness of Accuracy of  Automated Feature Location Technique</vt:lpstr>
      <vt:lpstr>Feature Location</vt:lpstr>
      <vt:lpstr>Limited Accuracy</vt:lpstr>
      <vt:lpstr>Automated Feature Location Techniques</vt:lpstr>
      <vt:lpstr>Can developers validate a result?</vt:lpstr>
      <vt:lpstr>Traceability Researchers’ Observations</vt:lpstr>
      <vt:lpstr>Our Experiment</vt:lpstr>
      <vt:lpstr>Subjects and Dataset</vt:lpstr>
      <vt:lpstr>Tasks</vt:lpstr>
      <vt:lpstr>Environment</vt:lpstr>
      <vt:lpstr>Research Questions</vt:lpstr>
      <vt:lpstr>Result</vt:lpstr>
      <vt:lpstr>Result</vt:lpstr>
      <vt:lpstr>RQ1. Do better initial precision and recall engender better performance in feature location by developers?</vt:lpstr>
      <vt:lpstr>RQ2. Which is important: initial precision or recall?</vt:lpstr>
      <vt:lpstr>Observations</vt:lpstr>
      <vt:lpstr>Example: jEdit’s default icons</vt:lpstr>
      <vt:lpstr>Threats to Validity</vt:lpstr>
      <vt:lpstr>Concluding Remarks</vt:lpstr>
      <vt:lpstr>PowerPoint プレゼンテーション</vt:lpstr>
      <vt:lpstr>APPENDIX</vt:lpstr>
      <vt:lpstr>Artificially created lists</vt:lpstr>
      <vt:lpstr>Curation of Goldset</vt:lpstr>
      <vt:lpstr>Feature Description Refinement</vt:lpstr>
      <vt:lpstr>Additional Feature Description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2013-10-15T14:16:25Z</dcterms:created>
  <dcterms:modified xsi:type="dcterms:W3CDTF">2013-10-15T14:16:38Z</dcterms:modified>
</cp:coreProperties>
</file>