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93" r:id="rId2"/>
    <p:sldId id="338" r:id="rId3"/>
    <p:sldId id="337" r:id="rId4"/>
    <p:sldId id="339" r:id="rId5"/>
    <p:sldId id="340" r:id="rId6"/>
    <p:sldId id="341" r:id="rId7"/>
    <p:sldId id="342" r:id="rId8"/>
    <p:sldId id="381" r:id="rId9"/>
    <p:sldId id="380" r:id="rId10"/>
    <p:sldId id="364" r:id="rId11"/>
    <p:sldId id="374" r:id="rId12"/>
    <p:sldId id="349" r:id="rId13"/>
    <p:sldId id="350" r:id="rId14"/>
    <p:sldId id="384" r:id="rId15"/>
    <p:sldId id="385" r:id="rId16"/>
    <p:sldId id="351" r:id="rId17"/>
    <p:sldId id="361" r:id="rId18"/>
    <p:sldId id="367" r:id="rId19"/>
    <p:sldId id="353" r:id="rId20"/>
    <p:sldId id="362" r:id="rId21"/>
    <p:sldId id="355" r:id="rId22"/>
    <p:sldId id="363" r:id="rId23"/>
    <p:sldId id="371" r:id="rId24"/>
    <p:sldId id="382" r:id="rId25"/>
    <p:sldId id="357" r:id="rId26"/>
    <p:sldId id="372" r:id="rId27"/>
    <p:sldId id="359" r:id="rId28"/>
    <p:sldId id="365" r:id="rId29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66"/>
    <a:srgbClr val="E1FBFF"/>
    <a:srgbClr val="FFE1F5"/>
    <a:srgbClr val="E2E1FF"/>
    <a:srgbClr val="FECEDC"/>
    <a:srgbClr val="FCC8F6"/>
    <a:srgbClr val="FBDEB3"/>
    <a:srgbClr val="FBB7F3"/>
    <a:srgbClr val="D3FD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65" autoAdjust="0"/>
    <p:restoredTop sz="93445" autoAdjust="0"/>
  </p:normalViewPr>
  <p:slideViewPr>
    <p:cSldViewPr>
      <p:cViewPr varScale="1">
        <p:scale>
          <a:sx n="83" d="100"/>
          <a:sy n="83" d="100"/>
        </p:scale>
        <p:origin x="-8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75" d="100"/>
        <a:sy n="75" d="100"/>
      </p:scale>
      <p:origin x="0" y="-21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DE754-ACB2-4638-8048-9E25A7D1CBA7}" type="datetimeFigureOut">
              <a:rPr kumimoji="1" lang="ja-JP" altLang="en-US" smtClean="0"/>
              <a:pPr/>
              <a:t>2013/10/25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CF65B-56DE-4219-B29F-AD33904E257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079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93A02-40C6-4938-A7CB-C66364B78759}" type="datetimeFigureOut">
              <a:rPr kumimoji="1" lang="ja-JP" altLang="en-US" smtClean="0"/>
              <a:pPr/>
              <a:t>2013/10/25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EC45A-CB12-4B15-B079-450373EF588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4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13316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CCA0A95-DAE5-4B11-87CF-3536AC14341E}" type="slidenum">
              <a:rPr lang="ja-JP" altLang="en-US" sz="1200"/>
              <a:pPr/>
              <a:t>2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3085623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0CDBDDDE-95D8-418F-A151-419350E192FD}" type="slidenum">
              <a:rPr lang="ja-JP" altLang="en-US" sz="1200"/>
              <a:pPr/>
              <a:t>3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3519033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548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677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477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358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3994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fld id="{39607F85-C523-4A8E-B20E-2C8E11FA3A75}" type="slidenum">
              <a:rPr lang="ja-JP" altLang="en-US" sz="1200"/>
              <a:pPr/>
              <a:t>18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2709912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750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81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08050"/>
            <a:ext cx="7921625" cy="1441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675" y="3429000"/>
            <a:ext cx="5976938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2275" y="6381750"/>
            <a:ext cx="21336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24300" y="6381750"/>
            <a:ext cx="4572000" cy="21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0763" y="6337300"/>
            <a:ext cx="468312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 b="1">
                <a:latin typeface="Comic Sans MS" pitchFamily="66" charset="0"/>
                <a:ea typeface="+mn-ea"/>
              </a:defRPr>
            </a:lvl1pPr>
          </a:lstStyle>
          <a:p>
            <a:fld id="{8B50D6E6-4CCD-45C7-BC42-E69308576F24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611188" y="2349500"/>
            <a:ext cx="7921625" cy="71438"/>
          </a:xfrm>
          <a:custGeom>
            <a:avLst/>
            <a:gdLst>
              <a:gd name="G0" fmla="+- 672 0 0"/>
              <a:gd name="T0" fmla="*/ 0 w 1000"/>
              <a:gd name="T1" fmla="*/ 0 h 1000"/>
              <a:gd name="T2" fmla="*/ 672 w 1000"/>
              <a:gd name="T3" fmla="*/ 0 h 1000"/>
              <a:gd name="T4" fmla="*/ 672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72" y="0"/>
                </a:lnTo>
                <a:lnTo>
                  <a:pt x="67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692275" y="6643688"/>
            <a:ext cx="738346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3091" name="Picture 19" descr="sel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" y="6330950"/>
            <a:ext cx="1403350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412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69100" y="188913"/>
            <a:ext cx="2195513" cy="611981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437312" cy="611981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0807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5990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4343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79388" y="1268413"/>
            <a:ext cx="431641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31641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876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182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8293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40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706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1019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8785225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268413"/>
            <a:ext cx="8785225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179388" y="1125538"/>
            <a:ext cx="8785225" cy="71437"/>
          </a:xfrm>
          <a:custGeom>
            <a:avLst/>
            <a:gdLst>
              <a:gd name="G0" fmla="+- 666 0 0"/>
              <a:gd name="T0" fmla="*/ 0 w 1000"/>
              <a:gd name="T1" fmla="*/ 0 h 1000"/>
              <a:gd name="T2" fmla="*/ 666 w 1000"/>
              <a:gd name="T3" fmla="*/ 0 h 1000"/>
              <a:gd name="T4" fmla="*/ 666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66" y="0"/>
                </a:lnTo>
                <a:lnTo>
                  <a:pt x="666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727200" y="6408738"/>
            <a:ext cx="2133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3959225" y="6408738"/>
            <a:ext cx="45720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675688" y="6364288"/>
            <a:ext cx="468312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3A13EBD9-4811-4421-89D7-BAF6632427B2}" type="slidenum">
              <a:rPr kumimoji="1" lang="en-US" altLang="ja-JP" sz="1400" b="1">
                <a:latin typeface="Comic Sans MS" pitchFamily="66" charset="0"/>
                <a:ea typeface="MS UI Gothic" pitchFamily="50" charset="-128"/>
              </a:rPr>
              <a:pPr algn="r"/>
              <a:t>‹#›</a:t>
            </a:fld>
            <a:endParaRPr kumimoji="1" lang="en-US" altLang="ja-JP" sz="1400" b="1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1727200" y="6670675"/>
            <a:ext cx="738346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1040" name="Picture 16" descr="sel-log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357938"/>
            <a:ext cx="1403350" cy="48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Arial" charset="0"/>
        <a:buChar char="►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テキストマイニング</a:t>
            </a:r>
            <a:r>
              <a:rPr lang="ja-JP" altLang="en-US" dirty="0"/>
              <a:t>技術</a:t>
            </a:r>
            <a:r>
              <a:rPr lang="ja-JP" altLang="en-US" dirty="0" smtClean="0"/>
              <a:t>を</a:t>
            </a:r>
            <a:r>
              <a:rPr lang="ja-JP" altLang="en-US" dirty="0"/>
              <a:t>応用</a:t>
            </a:r>
            <a:r>
              <a:rPr lang="ja-JP" altLang="en-US" dirty="0" smtClean="0"/>
              <a:t>した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メソッドクローン検出</a:t>
            </a:r>
            <a:r>
              <a:rPr lang="ja-JP" altLang="en-US" dirty="0"/>
              <a:t>手法</a:t>
            </a:r>
            <a:r>
              <a:rPr lang="ja-JP" altLang="en-US" dirty="0" smtClean="0"/>
              <a:t>の</a:t>
            </a:r>
            <a:r>
              <a:rPr lang="ja-JP" altLang="en-US" dirty="0"/>
              <a:t>提案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597" y="2843934"/>
            <a:ext cx="8712968" cy="504056"/>
          </a:xfrm>
        </p:spPr>
        <p:txBody>
          <a:bodyPr/>
          <a:lstStyle/>
          <a:p>
            <a:r>
              <a:rPr lang="ja-JP" altLang="en-US" dirty="0" smtClean="0"/>
              <a:t>〇</a:t>
            </a:r>
            <a:r>
              <a:rPr lang="zh-TW" altLang="en-US" dirty="0" smtClean="0"/>
              <a:t>山中</a:t>
            </a:r>
            <a:r>
              <a:rPr lang="ja-JP" altLang="en-US" dirty="0"/>
              <a:t> </a:t>
            </a:r>
            <a:r>
              <a:rPr lang="zh-TW" altLang="en-US" dirty="0" smtClean="0"/>
              <a:t>裕樹</a:t>
            </a:r>
            <a:r>
              <a:rPr lang="en-US" altLang="zh-TW" baseline="30000" dirty="0" smtClean="0"/>
              <a:t>1</a:t>
            </a:r>
            <a:r>
              <a:rPr lang="en-US" altLang="zh-TW" dirty="0" smtClean="0"/>
              <a:t>, </a:t>
            </a:r>
            <a:r>
              <a:rPr lang="zh-TW" altLang="en-US" dirty="0" smtClean="0"/>
              <a:t>吉田 則</a:t>
            </a:r>
            <a:r>
              <a:rPr lang="zh-TW" altLang="en-US" dirty="0"/>
              <a:t>裕</a:t>
            </a:r>
            <a:r>
              <a:rPr lang="en-US" altLang="zh-TW" baseline="30000" dirty="0" smtClean="0"/>
              <a:t>2</a:t>
            </a:r>
            <a:r>
              <a:rPr lang="en-US" altLang="zh-TW" dirty="0" smtClean="0"/>
              <a:t>, </a:t>
            </a:r>
            <a:endParaRPr lang="en-US" altLang="ja-JP" dirty="0" smtClean="0"/>
          </a:p>
          <a:p>
            <a:r>
              <a:rPr lang="zh-TW" altLang="en-US" dirty="0" smtClean="0"/>
              <a:t>崔 </a:t>
            </a:r>
            <a:r>
              <a:rPr lang="zh-TW" altLang="en-US" dirty="0"/>
              <a:t>恩瀞</a:t>
            </a:r>
            <a:r>
              <a:rPr lang="en-US" altLang="zh-TW" baseline="30000" dirty="0" smtClean="0"/>
              <a:t>1</a:t>
            </a:r>
            <a:r>
              <a:rPr lang="en-US" altLang="zh-TW" dirty="0" smtClean="0"/>
              <a:t>,  </a:t>
            </a:r>
            <a:r>
              <a:rPr lang="zh-TW" altLang="en-US" dirty="0" smtClean="0"/>
              <a:t>井上 克郎</a:t>
            </a:r>
            <a:r>
              <a:rPr lang="en-US" altLang="zh-TW" baseline="30000" dirty="0" smtClean="0"/>
              <a:t>1</a:t>
            </a:r>
            <a:endParaRPr lang="en-US" altLang="ja-JP" baseline="30000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2411760" y="4581128"/>
            <a:ext cx="52565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2800" dirty="0">
                <a:latin typeface="+mj-lt"/>
              </a:rPr>
              <a:t>1 </a:t>
            </a:r>
            <a:r>
              <a:rPr kumimoji="1" lang="ja-JP" altLang="en-US" sz="2800" dirty="0">
                <a:latin typeface="+mj-lt"/>
              </a:rPr>
              <a:t>大阪大学　  </a:t>
            </a:r>
            <a:endParaRPr kumimoji="1" lang="en-US" altLang="ja-JP" sz="2800" dirty="0">
              <a:latin typeface="+mj-lt"/>
            </a:endParaRPr>
          </a:p>
          <a:p>
            <a:r>
              <a:rPr lang="en-US" altLang="ja-JP" sz="2800" dirty="0">
                <a:latin typeface="+mj-lt"/>
              </a:rPr>
              <a:t>2</a:t>
            </a:r>
            <a:r>
              <a:rPr lang="ja-JP" altLang="en-US" sz="2800" dirty="0">
                <a:latin typeface="+mj-lt"/>
              </a:rPr>
              <a:t> 奈良先端科学</a:t>
            </a:r>
            <a:r>
              <a:rPr lang="ja-JP" altLang="en-US" sz="2800" dirty="0" smtClean="0">
                <a:latin typeface="+mj-lt"/>
              </a:rPr>
              <a:t>技術大学院大学</a:t>
            </a:r>
            <a:endParaRPr lang="en-US" altLang="ja-JP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6397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既存のクローン検出</a:t>
            </a:r>
            <a:r>
              <a:rPr lang="ja-JP" altLang="en-US" dirty="0"/>
              <a:t>手法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構文的</a:t>
            </a:r>
            <a:r>
              <a:rPr lang="ja-JP" altLang="en-US" dirty="0" smtClean="0"/>
              <a:t>な類似性に着目した手法</a:t>
            </a:r>
            <a:r>
              <a:rPr lang="en-US" altLang="ja-JP" dirty="0" smtClean="0"/>
              <a:t>[2][3]</a:t>
            </a:r>
          </a:p>
          <a:p>
            <a:pPr lvl="1"/>
            <a:r>
              <a:rPr lang="ja-JP" altLang="en-US" dirty="0" smtClean="0"/>
              <a:t>メリット：タイプ</a:t>
            </a:r>
            <a:r>
              <a:rPr lang="en-US" altLang="ja-JP" dirty="0" smtClean="0"/>
              <a:t>1,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2</a:t>
            </a:r>
            <a:r>
              <a:rPr lang="ja-JP" altLang="en-US" dirty="0" smtClean="0"/>
              <a:t>のクローンを高速に検出可能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デメリット：</a:t>
            </a:r>
            <a:r>
              <a:rPr lang="ja-JP" altLang="en-US" b="1" i="1" u="sng" dirty="0" smtClean="0"/>
              <a:t>タイプ</a:t>
            </a:r>
            <a:r>
              <a:rPr lang="en-US" altLang="ja-JP" b="1" i="1" u="sng" dirty="0" smtClean="0"/>
              <a:t>3,</a:t>
            </a:r>
            <a:r>
              <a:rPr lang="ja-JP" altLang="en-US" b="1" i="1" u="sng" dirty="0" smtClean="0"/>
              <a:t>タイプ</a:t>
            </a:r>
            <a:r>
              <a:rPr lang="en-US" altLang="ja-JP" b="1" i="1" u="sng" dirty="0" smtClean="0"/>
              <a:t>4</a:t>
            </a:r>
            <a:r>
              <a:rPr lang="ja-JP" altLang="en-US" b="1" i="1" u="sng" dirty="0" smtClean="0"/>
              <a:t>のクローンを検出が困難</a:t>
            </a:r>
            <a:endParaRPr lang="en-US" altLang="ja-JP" b="1" i="1" u="sng" dirty="0" smtClean="0"/>
          </a:p>
          <a:p>
            <a:pPr lvl="2"/>
            <a:endParaRPr lang="en-US" altLang="ja-JP" b="1" i="1" u="sng" dirty="0" smtClean="0"/>
          </a:p>
          <a:p>
            <a:r>
              <a:rPr lang="ja-JP" altLang="en-US" dirty="0" smtClean="0"/>
              <a:t>意味的な類似性に着目した手法</a:t>
            </a:r>
            <a:r>
              <a:rPr lang="en-US" altLang="ja-JP" dirty="0" smtClean="0"/>
              <a:t>[4]</a:t>
            </a:r>
          </a:p>
          <a:p>
            <a:pPr lvl="1"/>
            <a:r>
              <a:rPr lang="ja-JP" altLang="en-US" dirty="0" smtClean="0"/>
              <a:t>メリット：タイプ</a:t>
            </a:r>
            <a:r>
              <a:rPr lang="en-US" altLang="ja-JP" dirty="0" smtClean="0"/>
              <a:t>1- 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4</a:t>
            </a:r>
            <a:r>
              <a:rPr lang="ja-JP" altLang="en-US" dirty="0" smtClean="0"/>
              <a:t>のクローンを検出可能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デメリット：</a:t>
            </a:r>
            <a:r>
              <a:rPr lang="ja-JP" altLang="en-US" b="1" i="1" u="sng" dirty="0" smtClean="0"/>
              <a:t>検出時間に膨大な時間が</a:t>
            </a:r>
            <a:r>
              <a:rPr lang="ja-JP" altLang="en-US" b="1" i="1" u="sng" dirty="0"/>
              <a:t>かかる</a:t>
            </a:r>
            <a:endParaRPr lang="en-US" altLang="ja-JP" sz="3200" b="1" i="1" u="sng" dirty="0" smtClean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387" y="5157192"/>
            <a:ext cx="8785225" cy="10156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[2] T.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Kamiya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,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S.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Kusumoto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,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K. 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Inoue.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CCFinder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: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a </a:t>
            </a:r>
            <a:r>
              <a:rPr lang="en-US" altLang="ja-JP" sz="1200" dirty="0" err="1" smtClean="0">
                <a:solidFill>
                  <a:schemeClr val="tx2"/>
                </a:solidFill>
                <a:latin typeface="+mn-lt"/>
                <a:ea typeface="+mn-ea"/>
              </a:rPr>
              <a:t>multilinguistic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 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token-based code clone detection system for large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scale source 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code. IEEE Trans.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Softw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. Eng., Vol. 28, No. 7, pp.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654–670, 2002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. </a:t>
            </a:r>
            <a:endParaRPr lang="en-US" altLang="ja-JP" sz="1200" dirty="0" smtClean="0">
              <a:solidFill>
                <a:schemeClr val="tx2"/>
              </a:solidFill>
              <a:latin typeface="+mn-lt"/>
              <a:ea typeface="+mn-ea"/>
            </a:endParaRPr>
          </a:p>
          <a:p>
            <a:pPr>
              <a:defRPr/>
            </a:pP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[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3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] L. 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Jiang,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G.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Misherghi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,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Z. 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Su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, S. </a:t>
            </a:r>
            <a:r>
              <a:rPr lang="en-US" altLang="ja-JP" sz="1200" dirty="0" err="1" smtClean="0">
                <a:solidFill>
                  <a:schemeClr val="tx2"/>
                </a:solidFill>
                <a:latin typeface="+mn-lt"/>
                <a:ea typeface="+mn-ea"/>
              </a:rPr>
              <a:t>Glondu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. DECKARD: scalable and accurate tree-based detection of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code clones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. In Proc. of ICSE ’07, pp.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96-105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, 2007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.</a:t>
            </a:r>
          </a:p>
          <a:p>
            <a:pPr>
              <a:defRPr/>
            </a:pP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[4] R. </a:t>
            </a:r>
            <a:r>
              <a:rPr lang="en-US" altLang="ja-JP" sz="1200" dirty="0" err="1" smtClean="0">
                <a:solidFill>
                  <a:schemeClr val="tx2"/>
                </a:solidFill>
                <a:latin typeface="+mn-lt"/>
                <a:ea typeface="+mn-ea"/>
              </a:rPr>
              <a:t>Komondoor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, S. </a:t>
            </a:r>
            <a:r>
              <a:rPr lang="en-US" altLang="ja-JP" sz="1200" dirty="0" err="1">
                <a:solidFill>
                  <a:schemeClr val="tx2"/>
                </a:solidFill>
                <a:latin typeface="+mn-lt"/>
                <a:ea typeface="+mn-ea"/>
              </a:rPr>
              <a:t>Horwitz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. Using slicing to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identify</a:t>
            </a:r>
            <a:r>
              <a:rPr lang="ja-JP" altLang="en-US" sz="1200" dirty="0">
                <a:solidFill>
                  <a:schemeClr val="tx2"/>
                </a:solidFill>
                <a:latin typeface="+mn-lt"/>
                <a:ea typeface="+mn-ea"/>
              </a:rPr>
              <a:t> </a:t>
            </a:r>
            <a:r>
              <a:rPr lang="en-US" altLang="ja-JP" sz="1200" dirty="0" smtClean="0">
                <a:solidFill>
                  <a:schemeClr val="tx2"/>
                </a:solidFill>
                <a:latin typeface="+mn-lt"/>
                <a:ea typeface="+mn-ea"/>
              </a:rPr>
              <a:t>duplication </a:t>
            </a:r>
            <a:r>
              <a:rPr lang="en-US" altLang="ja-JP" sz="1200" dirty="0">
                <a:solidFill>
                  <a:schemeClr val="tx2"/>
                </a:solidFill>
                <a:latin typeface="+mn-lt"/>
                <a:ea typeface="+mn-ea"/>
              </a:rPr>
              <a:t>in source code. In Proc. of SAS ’01, pp. 40–56, 2001.</a:t>
            </a:r>
          </a:p>
        </p:txBody>
      </p:sp>
    </p:spTree>
    <p:extLst>
      <p:ext uri="{BB962C8B-B14F-4D97-AF65-F5344CB8AC3E}">
        <p14:creationId xmlns:p14="http://schemas.microsoft.com/office/powerpoint/2010/main" val="325203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</a:t>
            </a:r>
            <a:r>
              <a:rPr lang="ja-JP" altLang="en-US" dirty="0"/>
              <a:t>手法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400" y="1268760"/>
            <a:ext cx="9289156" cy="5040312"/>
          </a:xfrm>
        </p:spPr>
        <p:txBody>
          <a:bodyPr/>
          <a:lstStyle/>
          <a:p>
            <a:r>
              <a:rPr lang="ja-JP" altLang="en-US" dirty="0"/>
              <a:t>メソッド中の</a:t>
            </a:r>
            <a:r>
              <a:rPr lang="ja-JP" altLang="en-US" b="1" u="sng" dirty="0"/>
              <a:t>ワード</a:t>
            </a:r>
            <a:r>
              <a:rPr lang="ja-JP" altLang="en-US" dirty="0"/>
              <a:t>に重みを付け特徴ベクトルを計算</a:t>
            </a:r>
            <a:endParaRPr lang="en-US" altLang="ja-JP" dirty="0"/>
          </a:p>
          <a:p>
            <a:pPr lvl="1"/>
            <a:r>
              <a:rPr lang="ja-JP" altLang="en-US" dirty="0"/>
              <a:t>識別子名を構成する</a:t>
            </a:r>
            <a:r>
              <a:rPr lang="ja-JP" altLang="en-US" dirty="0" smtClean="0"/>
              <a:t>単語 （ 関</a:t>
            </a:r>
            <a:r>
              <a:rPr lang="ja-JP" altLang="en-US" dirty="0"/>
              <a:t>数名，変</a:t>
            </a:r>
            <a:r>
              <a:rPr lang="ja-JP" altLang="en-US" dirty="0" smtClean="0"/>
              <a:t>数名 ）</a:t>
            </a:r>
            <a:endParaRPr lang="en-US" altLang="ja-JP" dirty="0"/>
          </a:p>
          <a:p>
            <a:pPr lvl="1"/>
            <a:r>
              <a:rPr lang="ja-JP" altLang="en-US" dirty="0"/>
              <a:t>予約語に含まれる</a:t>
            </a:r>
            <a:r>
              <a:rPr lang="ja-JP" altLang="en-US" dirty="0" smtClean="0"/>
              <a:t>単語 （ </a:t>
            </a:r>
            <a:r>
              <a:rPr lang="en-US" altLang="ja-JP" dirty="0" smtClean="0"/>
              <a:t>if, while </a:t>
            </a:r>
            <a:r>
              <a:rPr lang="ja-JP" altLang="en-US" dirty="0" smtClean="0"/>
              <a:t>）</a:t>
            </a:r>
            <a:endParaRPr lang="en-US" altLang="ja-JP" dirty="0"/>
          </a:p>
          <a:p>
            <a:r>
              <a:rPr lang="ja-JP" altLang="en-US" dirty="0" smtClean="0"/>
              <a:t>近似アルゴリズム</a:t>
            </a:r>
            <a:r>
              <a:rPr lang="ja-JP" altLang="en-US" dirty="0"/>
              <a:t>を用いて特徴ベクトルをクラスタリング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4" name="下矢印 3"/>
          <p:cNvSpPr/>
          <p:nvPr/>
        </p:nvSpPr>
        <p:spPr bwMode="auto">
          <a:xfrm>
            <a:off x="2663825" y="3646661"/>
            <a:ext cx="3816350" cy="1006475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 bwMode="auto">
          <a:xfrm>
            <a:off x="50800" y="4796358"/>
            <a:ext cx="8913813" cy="1296988"/>
          </a:xfrm>
          <a:prstGeom prst="roundRect">
            <a:avLst/>
          </a:prstGeom>
          <a:solidFill>
            <a:srgbClr val="FEE9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タイプ</a:t>
            </a:r>
            <a:r>
              <a:rPr lang="en-US" altLang="ja-JP" sz="3200" dirty="0" smtClean="0">
                <a:latin typeface="+mn-lt"/>
                <a:ea typeface="ＭＳ Ｐゴシック" panose="020B0600070205080204" pitchFamily="50" charset="-128"/>
              </a:rPr>
              <a:t>1</a:t>
            </a: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からタイプ</a:t>
            </a:r>
            <a:r>
              <a:rPr lang="en-US" altLang="ja-JP" sz="3200" dirty="0" smtClean="0">
                <a:latin typeface="+mn-lt"/>
                <a:ea typeface="ＭＳ Ｐゴシック" panose="020B0600070205080204" pitchFamily="50" charset="-128"/>
              </a:rPr>
              <a:t>4</a:t>
            </a: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のメソッドクローンを検出</a:t>
            </a:r>
            <a:endParaRPr lang="en-US" altLang="ja-JP" sz="3200" dirty="0" smtClean="0">
              <a:latin typeface="+mn-lt"/>
              <a:ea typeface="ＭＳ Ｐゴシック" panose="020B0600070205080204" pitchFamily="50" charset="-128"/>
            </a:endParaRP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近似</a:t>
            </a:r>
            <a:r>
              <a:rPr lang="ja-JP" altLang="en-US" sz="3200" dirty="0">
                <a:latin typeface="+mn-lt"/>
                <a:ea typeface="ＭＳ Ｐゴシック" panose="020B0600070205080204" pitchFamily="50" charset="-128"/>
              </a:rPr>
              <a:t>アルゴリズムにより</a:t>
            </a: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高速</a:t>
            </a:r>
            <a:r>
              <a:rPr lang="ja-JP" altLang="en-US" sz="3200" dirty="0">
                <a:latin typeface="+mn-lt"/>
              </a:rPr>
              <a:t>な</a:t>
            </a: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検出を実現</a:t>
            </a:r>
            <a:endParaRPr lang="en-US" altLang="ja-JP" sz="3200" dirty="0">
              <a:latin typeface="+mn-lt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650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検出</a:t>
            </a:r>
            <a:r>
              <a:rPr lang="ja-JP" altLang="en-US" dirty="0" smtClean="0"/>
              <a:t>アルゴリズム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931837"/>
              </p:ext>
            </p:extLst>
          </p:nvPr>
        </p:nvGraphicFramePr>
        <p:xfrm>
          <a:off x="1944607" y="4352656"/>
          <a:ext cx="730510" cy="676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966"/>
                <a:gridCol w="305544"/>
              </a:tblGrid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回数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xxx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yyy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・・・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・・・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メモ 5"/>
          <p:cNvSpPr/>
          <p:nvPr/>
        </p:nvSpPr>
        <p:spPr>
          <a:xfrm rot="10800000">
            <a:off x="159531" y="4238417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7" name="メモ 6"/>
          <p:cNvSpPr/>
          <p:nvPr/>
        </p:nvSpPr>
        <p:spPr>
          <a:xfrm rot="10800000">
            <a:off x="251847" y="4363324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8" name="メモ 7"/>
          <p:cNvSpPr/>
          <p:nvPr/>
        </p:nvSpPr>
        <p:spPr>
          <a:xfrm rot="10800000">
            <a:off x="381855" y="4514483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9" name="右矢印 8"/>
          <p:cNvSpPr/>
          <p:nvPr/>
        </p:nvSpPr>
        <p:spPr>
          <a:xfrm rot="1168095">
            <a:off x="1223512" y="5330175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3" name="角丸四角形 12"/>
          <p:cNvSpPr/>
          <p:nvPr/>
        </p:nvSpPr>
        <p:spPr>
          <a:xfrm>
            <a:off x="5151328" y="4354645"/>
            <a:ext cx="993115" cy="670970"/>
          </a:xfrm>
          <a:prstGeom prst="roundRect">
            <a:avLst/>
          </a:prstGeom>
          <a:solidFill>
            <a:srgbClr val="D3FD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メソッド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A</a:t>
            </a: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メソッド</a:t>
            </a:r>
            <a:r>
              <a:rPr lang="en-US" altLang="ja-JP" sz="1200" dirty="0" smtClean="0">
                <a:solidFill>
                  <a:schemeClr val="tx1"/>
                </a:solidFill>
              </a:rPr>
              <a:t>B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318140"/>
              </p:ext>
            </p:extLst>
          </p:nvPr>
        </p:nvGraphicFramePr>
        <p:xfrm>
          <a:off x="1959777" y="5404840"/>
          <a:ext cx="730761" cy="6871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"/>
                <a:gridCol w="298713"/>
              </a:tblGrid>
              <a:tr h="17474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回数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xxx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yyy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・・・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・・・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右矢印 15"/>
          <p:cNvSpPr/>
          <p:nvPr/>
        </p:nvSpPr>
        <p:spPr>
          <a:xfrm rot="20182872">
            <a:off x="1183201" y="4593926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7" name="右矢印 16"/>
          <p:cNvSpPr/>
          <p:nvPr/>
        </p:nvSpPr>
        <p:spPr>
          <a:xfrm>
            <a:off x="2837964" y="5377192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8" name="右矢印 17"/>
          <p:cNvSpPr/>
          <p:nvPr/>
        </p:nvSpPr>
        <p:spPr>
          <a:xfrm>
            <a:off x="2814646" y="4328108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9" name="右矢印 18"/>
          <p:cNvSpPr/>
          <p:nvPr/>
        </p:nvSpPr>
        <p:spPr>
          <a:xfrm rot="1791982">
            <a:off x="4510830" y="4480588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20" name="右矢印 19"/>
          <p:cNvSpPr/>
          <p:nvPr/>
        </p:nvSpPr>
        <p:spPr>
          <a:xfrm rot="19439055">
            <a:off x="4519418" y="5162969"/>
            <a:ext cx="587149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21" name="角丸四角形 20"/>
          <p:cNvSpPr/>
          <p:nvPr/>
        </p:nvSpPr>
        <p:spPr>
          <a:xfrm>
            <a:off x="5143688" y="5151332"/>
            <a:ext cx="993115" cy="806781"/>
          </a:xfrm>
          <a:prstGeom prst="roundRect">
            <a:avLst/>
          </a:prstGeom>
          <a:solidFill>
            <a:srgbClr val="D3FD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メソッド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C</a:t>
            </a: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メソッド</a:t>
            </a:r>
            <a:r>
              <a:rPr lang="en-US" altLang="ja-JP" sz="1200" dirty="0" smtClean="0">
                <a:solidFill>
                  <a:schemeClr val="tx1"/>
                </a:solidFill>
              </a:rPr>
              <a:t>D</a:t>
            </a: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メソッド</a:t>
            </a:r>
            <a:r>
              <a:rPr lang="en-US" altLang="ja-JP" sz="1200" dirty="0" smtClean="0">
                <a:solidFill>
                  <a:schemeClr val="tx1"/>
                </a:solidFill>
              </a:rPr>
              <a:t>E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6247363" y="4887404"/>
            <a:ext cx="637508" cy="304959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891866"/>
              </p:ext>
            </p:extLst>
          </p:nvPr>
        </p:nvGraphicFramePr>
        <p:xfrm>
          <a:off x="7164288" y="3990810"/>
          <a:ext cx="1873178" cy="19959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5397"/>
                <a:gridCol w="832108"/>
                <a:gridCol w="555673"/>
              </a:tblGrid>
              <a:tr h="2642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 smtClean="0">
                          <a:effectLst/>
                        </a:rPr>
                        <a:t>類似度</a:t>
                      </a:r>
                      <a:endParaRPr lang="en-US" altLang="ja-JP" sz="1200" u="none" strike="noStrike" dirty="0" smtClean="0">
                        <a:effectLst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メソッド対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クローン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171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0.95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dirty="0" smtClean="0">
                          <a:latin typeface="+mn-lt"/>
                        </a:rPr>
                        <a:t>メソッド</a:t>
                      </a:r>
                      <a:r>
                        <a:rPr lang="en-US" sz="1200" u="none" strike="noStrike" dirty="0" smtClean="0">
                          <a:effectLst/>
                        </a:rPr>
                        <a:t>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</a:rPr>
                        <a:t>✓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dirty="0" smtClean="0">
                          <a:latin typeface="+mn-lt"/>
                        </a:rPr>
                        <a:t>メソッド</a:t>
                      </a:r>
                      <a:r>
                        <a:rPr lang="en-US" sz="1200" u="none" strike="noStrike" dirty="0" smtClean="0">
                          <a:effectLst/>
                        </a:rPr>
                        <a:t>B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1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>
                          <a:effectLst/>
                        </a:rPr>
                        <a:t>0.70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dirty="0" smtClean="0">
                          <a:latin typeface="+mn-lt"/>
                        </a:rPr>
                        <a:t>メソッド</a:t>
                      </a:r>
                      <a:r>
                        <a:rPr lang="en-US" sz="1200" u="none" strike="noStrike" dirty="0" smtClean="0">
                          <a:effectLst/>
                        </a:rPr>
                        <a:t>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dirty="0" smtClean="0">
                          <a:latin typeface="+mn-lt"/>
                        </a:rPr>
                        <a:t>メソッド</a:t>
                      </a:r>
                      <a:r>
                        <a:rPr lang="en-US" sz="1200" u="none" strike="noStrike" dirty="0" smtClean="0">
                          <a:effectLst/>
                        </a:rPr>
                        <a:t>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1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>
                          <a:effectLst/>
                        </a:rPr>
                        <a:t>0.70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dirty="0" smtClean="0">
                          <a:latin typeface="+mn-lt"/>
                        </a:rPr>
                        <a:t>メソッド</a:t>
                      </a:r>
                      <a:r>
                        <a:rPr lang="en-US" sz="1200" u="none" strike="noStrike" dirty="0" smtClean="0">
                          <a:effectLst/>
                        </a:rPr>
                        <a:t>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dirty="0" smtClean="0">
                          <a:latin typeface="+mn-lt"/>
                        </a:rPr>
                        <a:t>メソッド</a:t>
                      </a:r>
                      <a:r>
                        <a:rPr lang="en-US" sz="1200" u="none" strike="noStrike" dirty="0" smtClean="0">
                          <a:effectLst/>
                        </a:rPr>
                        <a:t>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14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0.90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dirty="0" smtClean="0">
                          <a:latin typeface="+mn-lt"/>
                        </a:rPr>
                        <a:t>メソッド</a:t>
                      </a:r>
                      <a:r>
                        <a:rPr lang="en-US" sz="1200" u="none" strike="noStrike" dirty="0" smtClean="0">
                          <a:effectLst/>
                        </a:rPr>
                        <a:t>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</a:rPr>
                        <a:t>✓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dirty="0" smtClean="0">
                          <a:latin typeface="+mn-lt"/>
                        </a:rPr>
                        <a:t>メソッド</a:t>
                      </a:r>
                      <a:r>
                        <a:rPr lang="en-US" sz="1200" u="none" strike="noStrike" dirty="0" smtClean="0">
                          <a:effectLst/>
                        </a:rPr>
                        <a:t>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</a:rPr>
                        <a:t>・・・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</a:rPr>
                        <a:t>・・・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</a:rPr>
                        <a:t>・・・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415528"/>
              </p:ext>
            </p:extLst>
          </p:nvPr>
        </p:nvGraphicFramePr>
        <p:xfrm>
          <a:off x="3458792" y="4515590"/>
          <a:ext cx="987494" cy="281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4" name="数式" r:id="rId4" imgW="876240" imgH="228600" progId="Equation.3">
                  <p:embed/>
                </p:oleObj>
              </mc:Choice>
              <mc:Fallback>
                <p:oleObj name="数式" r:id="rId4" imgW="8762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58792" y="4515590"/>
                        <a:ext cx="987494" cy="281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055630"/>
              </p:ext>
            </p:extLst>
          </p:nvPr>
        </p:nvGraphicFramePr>
        <p:xfrm>
          <a:off x="3517659" y="5514052"/>
          <a:ext cx="952641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" name="数式" r:id="rId6" imgW="838080" imgH="228600" progId="Equation.3">
                  <p:embed/>
                </p:oleObj>
              </mc:Choice>
              <mc:Fallback>
                <p:oleObj name="数式" r:id="rId6" imgW="83808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17659" y="5514052"/>
                        <a:ext cx="952641" cy="280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正方形/長方形 33"/>
          <p:cNvSpPr/>
          <p:nvPr/>
        </p:nvSpPr>
        <p:spPr>
          <a:xfrm>
            <a:off x="1923756" y="4077646"/>
            <a:ext cx="7789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latin typeface="+mn-lt"/>
              </a:rPr>
              <a:t>メソッド</a:t>
            </a:r>
            <a:r>
              <a:rPr lang="en-US" altLang="ja-JP" sz="1200" dirty="0" smtClean="0">
                <a:latin typeface="+mn-lt"/>
              </a:rPr>
              <a:t> </a:t>
            </a:r>
            <a:r>
              <a:rPr kumimoji="1" lang="en-US" altLang="ja-JP" sz="1200" dirty="0">
                <a:latin typeface="+mn-lt"/>
              </a:rPr>
              <a:t>A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1931004" y="5134716"/>
            <a:ext cx="74411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/>
              <a:t>メソッド</a:t>
            </a:r>
            <a:r>
              <a:rPr kumimoji="1" lang="en-US" altLang="ja-JP" sz="1200" dirty="0" smtClean="0">
                <a:latin typeface="+mn-lt"/>
              </a:rPr>
              <a:t>B</a:t>
            </a:r>
            <a:endParaRPr kumimoji="1" lang="en-US" altLang="ja-JP" sz="1200" dirty="0">
              <a:latin typeface="+mn-lt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570848" y="5193555"/>
            <a:ext cx="8370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/>
              <a:t>メソッド</a:t>
            </a:r>
            <a:r>
              <a:rPr kumimoji="1" lang="en-US" altLang="ja-JP" sz="1400" dirty="0" smtClean="0">
                <a:latin typeface="+mn-lt"/>
              </a:rPr>
              <a:t>B</a:t>
            </a:r>
            <a:endParaRPr kumimoji="1" lang="en-US" altLang="ja-JP" sz="1400" dirty="0">
              <a:latin typeface="+mn-lt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514085" y="4244176"/>
            <a:ext cx="8769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 smtClean="0">
                <a:latin typeface="+mn-lt"/>
              </a:rPr>
              <a:t>メソッド</a:t>
            </a:r>
            <a:r>
              <a:rPr lang="en-US" altLang="ja-JP" sz="1400" dirty="0" smtClean="0">
                <a:latin typeface="+mn-lt"/>
              </a:rPr>
              <a:t> </a:t>
            </a:r>
            <a:r>
              <a:rPr kumimoji="1" lang="en-US" altLang="ja-JP" sz="1400" dirty="0">
                <a:latin typeface="+mn-lt"/>
              </a:rPr>
              <a:t>A</a:t>
            </a:r>
          </a:p>
        </p:txBody>
      </p:sp>
      <p:sp>
        <p:nvSpPr>
          <p:cNvPr id="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6439" y="1340768"/>
            <a:ext cx="8785225" cy="2088703"/>
          </a:xfrm>
          <a:solidFill>
            <a:srgbClr val="FFFF99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ja-JP" sz="2800" dirty="0" smtClean="0"/>
              <a:t>STEP1</a:t>
            </a:r>
            <a:r>
              <a:rPr lang="ja-JP" altLang="en-US" sz="2800" dirty="0" smtClean="0"/>
              <a:t>：各メソッドからワードの抽出</a:t>
            </a:r>
            <a:endParaRPr lang="en-US" altLang="ja-JP" sz="28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800" dirty="0" smtClean="0"/>
              <a:t>STEP2: </a:t>
            </a:r>
            <a:r>
              <a:rPr lang="ja-JP" altLang="en-US" sz="2800" dirty="0" smtClean="0"/>
              <a:t>ワードに対して重みを計算し特徴ベクトルに変換</a:t>
            </a:r>
            <a:endParaRPr lang="en-US" altLang="ja-JP" sz="28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800" dirty="0" smtClean="0"/>
              <a:t>STEP3: </a:t>
            </a:r>
            <a:r>
              <a:rPr lang="ja-JP" altLang="en-US" sz="2800" dirty="0" smtClean="0"/>
              <a:t>各</a:t>
            </a:r>
            <a:r>
              <a:rPr lang="ja-JP" altLang="en-US" sz="2800" dirty="0"/>
              <a:t>メソッド</a:t>
            </a:r>
            <a:r>
              <a:rPr lang="ja-JP" altLang="en-US" sz="2800" dirty="0" smtClean="0"/>
              <a:t>の特徴ベクトルをクラスタリング</a:t>
            </a:r>
            <a:endParaRPr lang="en-US" altLang="ja-JP" sz="28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800" dirty="0" smtClean="0"/>
              <a:t>STEP4: </a:t>
            </a:r>
            <a:r>
              <a:rPr lang="ja-JP" altLang="en-US" sz="2800" dirty="0" smtClean="0"/>
              <a:t>クラスタ中の特徴ベクトル間の類似度を計算</a:t>
            </a:r>
          </a:p>
        </p:txBody>
      </p:sp>
      <p:sp>
        <p:nvSpPr>
          <p:cNvPr id="39" name="角丸四角形 38"/>
          <p:cNvSpPr/>
          <p:nvPr/>
        </p:nvSpPr>
        <p:spPr bwMode="auto">
          <a:xfrm>
            <a:off x="976868" y="3793842"/>
            <a:ext cx="841874" cy="317897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400" dirty="0">
                <a:latin typeface="+mn-lt"/>
                <a:ea typeface="ＭＳ Ｐゴシック" panose="020B0600070205080204" pitchFamily="50" charset="-128"/>
              </a:rPr>
              <a:t>STEP1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 bwMode="auto">
          <a:xfrm>
            <a:off x="2714050" y="3810988"/>
            <a:ext cx="841874" cy="317897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STEP2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44" name="角丸四角形 43"/>
          <p:cNvSpPr/>
          <p:nvPr/>
        </p:nvSpPr>
        <p:spPr bwMode="auto">
          <a:xfrm>
            <a:off x="4399873" y="3810988"/>
            <a:ext cx="841874" cy="317897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STEP3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 bwMode="auto">
          <a:xfrm>
            <a:off x="6136803" y="3846509"/>
            <a:ext cx="841874" cy="317897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400" dirty="0" smtClean="0">
                <a:latin typeface="+mn-lt"/>
                <a:ea typeface="ＭＳ Ｐゴシック" panose="020B0600070205080204" pitchFamily="50" charset="-128"/>
              </a:rPr>
              <a:t>STEP4</a:t>
            </a:r>
            <a:endParaRPr kumimoji="0" lang="ja-JP" altLang="en-US" sz="14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9530" y="5682151"/>
            <a:ext cx="1369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00" dirty="0" smtClean="0"/>
              <a:t>ソースコード</a:t>
            </a:r>
            <a:endParaRPr kumimoji="1" lang="ja-JP" altLang="en-US" sz="18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752299" y="6180274"/>
            <a:ext cx="135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ワードリスト</a:t>
            </a:r>
            <a:endParaRPr kumimoji="1" lang="ja-JP" altLang="en-US" sz="18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425113" y="6156578"/>
            <a:ext cx="153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特徴ベクトル</a:t>
            </a:r>
            <a:endParaRPr kumimoji="1" lang="ja-JP" altLang="en-US" sz="18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241747" y="6156427"/>
            <a:ext cx="153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クラスタ</a:t>
            </a:r>
            <a:endParaRPr kumimoji="1" lang="ja-JP" altLang="en-US" sz="18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164288" y="6051483"/>
            <a:ext cx="1979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クローンペアリスト</a:t>
            </a:r>
            <a:endParaRPr kumimoji="1" lang="ja-JP" altLang="en-US" sz="1800" dirty="0"/>
          </a:p>
        </p:txBody>
      </p:sp>
      <p:sp>
        <p:nvSpPr>
          <p:cNvPr id="47" name="Freeform 13"/>
          <p:cNvSpPr>
            <a:spLocks/>
          </p:cNvSpPr>
          <p:nvPr/>
        </p:nvSpPr>
        <p:spPr bwMode="auto">
          <a:xfrm>
            <a:off x="528201" y="4746405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8" name="Freeform 13"/>
          <p:cNvSpPr>
            <a:spLocks/>
          </p:cNvSpPr>
          <p:nvPr/>
        </p:nvSpPr>
        <p:spPr bwMode="auto">
          <a:xfrm>
            <a:off x="533663" y="5120210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175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STEP1</a:t>
            </a:r>
            <a:r>
              <a:rPr kumimoji="1" lang="ja-JP" altLang="en-US" dirty="0" smtClean="0"/>
              <a:t>：ワードの抽出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379" y="1331038"/>
            <a:ext cx="8785225" cy="2527051"/>
          </a:xfrm>
        </p:spPr>
        <p:txBody>
          <a:bodyPr/>
          <a:lstStyle/>
          <a:p>
            <a:r>
              <a:rPr lang="ja-JP" altLang="en-US" dirty="0" smtClean="0"/>
              <a:t>各</a:t>
            </a:r>
            <a:r>
              <a:rPr lang="ja-JP" altLang="en-US" dirty="0"/>
              <a:t>メソッド</a:t>
            </a:r>
            <a:r>
              <a:rPr lang="ja-JP" altLang="en-US" dirty="0" smtClean="0"/>
              <a:t>から識別子名・予約語を抽出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smtClean="0"/>
              <a:t>文字以下</a:t>
            </a:r>
            <a:r>
              <a:rPr lang="ja-JP" altLang="en-US" dirty="0"/>
              <a:t>の識別子は</a:t>
            </a:r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メタワードとして扱う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複数の単語の場合</a:t>
            </a:r>
            <a:r>
              <a:rPr lang="ja-JP" altLang="en-US" dirty="0" smtClean="0"/>
              <a:t>，</a:t>
            </a:r>
            <a:r>
              <a:rPr lang="ja-JP" altLang="en-US" dirty="0"/>
              <a:t>区切り</a:t>
            </a:r>
            <a:r>
              <a:rPr lang="ja-JP" altLang="en-US" dirty="0" smtClean="0"/>
              <a:t>文字や</a:t>
            </a:r>
            <a:r>
              <a:rPr kumimoji="1" lang="ja-JP" altLang="en-US" dirty="0" smtClean="0"/>
              <a:t>大文字で分割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例：</a:t>
            </a:r>
            <a:r>
              <a:rPr lang="en-US" altLang="ja-JP" dirty="0" err="1" smtClean="0"/>
              <a:t>dataSize</a:t>
            </a:r>
            <a:r>
              <a:rPr lang="en-US" altLang="ja-JP" dirty="0" smtClean="0"/>
              <a:t> </a:t>
            </a:r>
            <a:r>
              <a:rPr lang="ja-JP" altLang="en-US" dirty="0" smtClean="0"/>
              <a:t>⇒ </a:t>
            </a:r>
            <a:r>
              <a:rPr lang="en-US" altLang="ja-JP" dirty="0" smtClean="0"/>
              <a:t>data + size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064365"/>
              </p:ext>
            </p:extLst>
          </p:nvPr>
        </p:nvGraphicFramePr>
        <p:xfrm>
          <a:off x="5508104" y="4046473"/>
          <a:ext cx="3312368" cy="2270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4661"/>
                <a:gridCol w="1226423"/>
                <a:gridCol w="941284"/>
              </a:tblGrid>
              <a:tr h="231861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出現回数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20651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予約語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int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for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return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row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分割した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識別子名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data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sum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size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メタワード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39924" y="4298743"/>
            <a:ext cx="3960440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sum(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[] data, 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</a:t>
            </a:r>
            <a:r>
              <a:rPr lang="en-US" altLang="ja-JP" sz="1800" dirty="0" err="1">
                <a:latin typeface="+mn-ea"/>
              </a:rPr>
              <a:t>dataSize</a:t>
            </a:r>
            <a:r>
              <a:rPr lang="en-US" altLang="ja-JP" sz="1800" dirty="0">
                <a:latin typeface="+mn-ea"/>
              </a:rPr>
              <a:t>){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sum = 0;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for(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i=0; i&lt;</a:t>
            </a:r>
            <a:r>
              <a:rPr lang="en-US" altLang="ja-JP" sz="1800" dirty="0" err="1">
                <a:latin typeface="+mn-ea"/>
              </a:rPr>
              <a:t>dataSize</a:t>
            </a:r>
            <a:r>
              <a:rPr lang="en-US" altLang="ja-JP" sz="1800" dirty="0">
                <a:latin typeface="+mn-ea"/>
              </a:rPr>
              <a:t>; i++)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   sum += data[i];     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}</a:t>
            </a:r>
            <a:endParaRPr lang="ja-JP" altLang="en-US" sz="1800" dirty="0">
              <a:latin typeface="+mn-ea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84168" y="3640196"/>
            <a:ext cx="2471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>
                <a:latin typeface="+mn-lt"/>
              </a:rPr>
              <a:t>メソッド</a:t>
            </a:r>
            <a:r>
              <a:rPr kumimoji="1" lang="en-US" altLang="ja-JP" sz="1800" dirty="0" smtClean="0">
                <a:latin typeface="+mn-lt"/>
              </a:rPr>
              <a:t>A</a:t>
            </a:r>
            <a:r>
              <a:rPr kumimoji="1" lang="ja-JP" altLang="en-US" sz="1800" dirty="0" smtClean="0">
                <a:latin typeface="+mn-lt"/>
              </a:rPr>
              <a:t>のワードリスト</a:t>
            </a:r>
            <a:endParaRPr kumimoji="1" lang="ja-JP" altLang="en-US" sz="1800" dirty="0">
              <a:latin typeface="+mn-lt"/>
            </a:endParaRPr>
          </a:p>
        </p:txBody>
      </p:sp>
      <p:sp>
        <p:nvSpPr>
          <p:cNvPr id="9" name="右矢印 8"/>
          <p:cNvSpPr/>
          <p:nvPr/>
        </p:nvSpPr>
        <p:spPr bwMode="auto">
          <a:xfrm>
            <a:off x="4499992" y="4298743"/>
            <a:ext cx="864096" cy="1512168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331640" y="3858089"/>
            <a:ext cx="2452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800" dirty="0">
                <a:latin typeface="+mn-lt"/>
              </a:rPr>
              <a:t>メソッド</a:t>
            </a:r>
            <a:r>
              <a:rPr kumimoji="1" lang="en-US" altLang="ja-JP" sz="1800" dirty="0" smtClean="0">
                <a:latin typeface="+mn-lt"/>
              </a:rPr>
              <a:t>A</a:t>
            </a:r>
            <a:r>
              <a:rPr kumimoji="1" lang="ja-JP" altLang="en-US" sz="1800" dirty="0" smtClean="0">
                <a:latin typeface="+mn-lt"/>
              </a:rPr>
              <a:t>のソースコード</a:t>
            </a:r>
            <a:endParaRPr lang="ja-JP" alt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661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STEP1</a:t>
            </a:r>
            <a:r>
              <a:rPr kumimoji="1" lang="ja-JP" altLang="en-US" dirty="0" smtClean="0"/>
              <a:t>：ワードの抽出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379" y="1331038"/>
            <a:ext cx="8785225" cy="2527051"/>
          </a:xfrm>
        </p:spPr>
        <p:txBody>
          <a:bodyPr/>
          <a:lstStyle/>
          <a:p>
            <a:r>
              <a:rPr lang="ja-JP" altLang="en-US" dirty="0" smtClean="0"/>
              <a:t>各</a:t>
            </a:r>
            <a:r>
              <a:rPr lang="ja-JP" altLang="en-US" dirty="0"/>
              <a:t>メソッド</a:t>
            </a:r>
            <a:r>
              <a:rPr lang="ja-JP" altLang="en-US" dirty="0" smtClean="0"/>
              <a:t>から識別子名・予約語を抽出</a:t>
            </a:r>
            <a:endParaRPr lang="en-US" altLang="ja-JP" dirty="0" smtClean="0"/>
          </a:p>
          <a:p>
            <a:pPr lvl="1"/>
            <a:r>
              <a:rPr lang="en-US" altLang="ja-JP" b="1" u="sng" dirty="0" smtClean="0">
                <a:solidFill>
                  <a:srgbClr val="FF0000"/>
                </a:solidFill>
              </a:rPr>
              <a:t>2</a:t>
            </a:r>
            <a:r>
              <a:rPr lang="ja-JP" altLang="en-US" b="1" u="sng" dirty="0" smtClean="0">
                <a:solidFill>
                  <a:srgbClr val="FF0000"/>
                </a:solidFill>
              </a:rPr>
              <a:t>文字以下の識別子は</a:t>
            </a:r>
            <a:r>
              <a:rPr lang="en-US" altLang="ja-JP" b="1" u="sng" dirty="0" smtClean="0">
                <a:solidFill>
                  <a:srgbClr val="FF0000"/>
                </a:solidFill>
              </a:rPr>
              <a:t>1</a:t>
            </a:r>
            <a:r>
              <a:rPr lang="ja-JP" altLang="en-US" b="1" u="sng" dirty="0" err="1" smtClean="0">
                <a:solidFill>
                  <a:srgbClr val="FF0000"/>
                </a:solidFill>
              </a:rPr>
              <a:t>つの</a:t>
            </a:r>
            <a:r>
              <a:rPr lang="ja-JP" altLang="en-US" b="1" u="sng" dirty="0" smtClean="0">
                <a:solidFill>
                  <a:srgbClr val="FF0000"/>
                </a:solidFill>
              </a:rPr>
              <a:t>メタワードとして扱う</a:t>
            </a:r>
            <a:endParaRPr lang="en-US" altLang="ja-JP" b="1" u="sng" dirty="0" smtClean="0">
              <a:solidFill>
                <a:srgbClr val="FF0000"/>
              </a:solidFill>
            </a:endParaRPr>
          </a:p>
          <a:p>
            <a:pPr lvl="1"/>
            <a:r>
              <a:rPr kumimoji="1" lang="ja-JP" altLang="en-US" dirty="0" smtClean="0"/>
              <a:t>複数の単語の場合</a:t>
            </a:r>
            <a:r>
              <a:rPr lang="ja-JP" altLang="en-US" dirty="0" smtClean="0"/>
              <a:t>，</a:t>
            </a:r>
            <a:r>
              <a:rPr lang="ja-JP" altLang="en-US" dirty="0"/>
              <a:t>区切り</a:t>
            </a:r>
            <a:r>
              <a:rPr lang="ja-JP" altLang="en-US" dirty="0" smtClean="0"/>
              <a:t>文字や</a:t>
            </a:r>
            <a:r>
              <a:rPr kumimoji="1" lang="ja-JP" altLang="en-US" dirty="0" smtClean="0"/>
              <a:t>大文字で分割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例：</a:t>
            </a:r>
            <a:r>
              <a:rPr lang="en-US" altLang="ja-JP" dirty="0" err="1" smtClean="0"/>
              <a:t>dataSize</a:t>
            </a:r>
            <a:r>
              <a:rPr lang="en-US" altLang="ja-JP" dirty="0" smtClean="0"/>
              <a:t> </a:t>
            </a:r>
            <a:r>
              <a:rPr lang="ja-JP" altLang="en-US" dirty="0" smtClean="0"/>
              <a:t>⇒ </a:t>
            </a:r>
            <a:r>
              <a:rPr lang="en-US" altLang="ja-JP" dirty="0" smtClean="0"/>
              <a:t>data + size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/>
          </p:nvPr>
        </p:nvGraphicFramePr>
        <p:xfrm>
          <a:off x="5508104" y="4046473"/>
          <a:ext cx="3312368" cy="2270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4661"/>
                <a:gridCol w="1226423"/>
                <a:gridCol w="941284"/>
              </a:tblGrid>
              <a:tr h="231861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出現回数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20651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予約語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int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for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return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row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分割した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識別子名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data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sum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size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メタワード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39924" y="4298743"/>
            <a:ext cx="3960440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sum(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[] data, 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</a:t>
            </a:r>
            <a:r>
              <a:rPr lang="en-US" altLang="ja-JP" sz="1800" dirty="0" err="1">
                <a:latin typeface="+mn-ea"/>
              </a:rPr>
              <a:t>dataSize</a:t>
            </a:r>
            <a:r>
              <a:rPr lang="en-US" altLang="ja-JP" sz="1800" dirty="0">
                <a:latin typeface="+mn-ea"/>
              </a:rPr>
              <a:t>){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sum = 0;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for(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</a:t>
            </a:r>
            <a:r>
              <a:rPr lang="en-US" altLang="ja-JP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i</a:t>
            </a:r>
            <a:r>
              <a:rPr lang="en-US" altLang="ja-JP" sz="1800" dirty="0">
                <a:latin typeface="+mn-ea"/>
              </a:rPr>
              <a:t>=0; </a:t>
            </a:r>
            <a:r>
              <a:rPr lang="en-US" altLang="ja-JP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i</a:t>
            </a:r>
            <a:r>
              <a:rPr lang="en-US" altLang="ja-JP" sz="1800" dirty="0" smtClean="0">
                <a:latin typeface="+mn-ea"/>
              </a:rPr>
              <a:t>&lt;</a:t>
            </a:r>
            <a:r>
              <a:rPr lang="en-US" altLang="ja-JP" sz="1800" dirty="0" err="1" smtClean="0">
                <a:latin typeface="+mn-ea"/>
              </a:rPr>
              <a:t>dataSize</a:t>
            </a:r>
            <a:r>
              <a:rPr lang="en-US" altLang="ja-JP" sz="1800" dirty="0">
                <a:latin typeface="+mn-ea"/>
              </a:rPr>
              <a:t>; </a:t>
            </a:r>
            <a:r>
              <a:rPr lang="en-US" altLang="ja-JP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i</a:t>
            </a:r>
            <a:r>
              <a:rPr lang="en-US" altLang="ja-JP" sz="1800" dirty="0" smtClean="0">
                <a:latin typeface="+mn-ea"/>
              </a:rPr>
              <a:t>++)</a:t>
            </a:r>
            <a:endParaRPr lang="en-US" altLang="ja-JP" sz="1800" dirty="0">
              <a:latin typeface="+mn-ea"/>
            </a:endParaRP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   sum += </a:t>
            </a:r>
            <a:r>
              <a:rPr lang="en-US" altLang="ja-JP" sz="1800" dirty="0" smtClean="0">
                <a:latin typeface="+mn-ea"/>
              </a:rPr>
              <a:t>data[</a:t>
            </a:r>
            <a:r>
              <a:rPr lang="en-US" altLang="ja-JP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i</a:t>
            </a:r>
            <a:r>
              <a:rPr lang="en-US" altLang="ja-JP" sz="1800" dirty="0" smtClean="0">
                <a:latin typeface="+mn-ea"/>
              </a:rPr>
              <a:t>];     </a:t>
            </a:r>
            <a:endParaRPr lang="en-US" altLang="ja-JP" sz="1800" dirty="0">
              <a:latin typeface="+mn-ea"/>
            </a:endParaRP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}</a:t>
            </a:r>
            <a:endParaRPr lang="ja-JP" altLang="en-US" sz="1800" dirty="0">
              <a:latin typeface="+mn-ea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84168" y="3640196"/>
            <a:ext cx="2471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>
                <a:latin typeface="+mn-lt"/>
              </a:rPr>
              <a:t>メソッド</a:t>
            </a:r>
            <a:r>
              <a:rPr kumimoji="1" lang="en-US" altLang="ja-JP" sz="1800" dirty="0" smtClean="0">
                <a:latin typeface="+mn-lt"/>
              </a:rPr>
              <a:t>A</a:t>
            </a:r>
            <a:r>
              <a:rPr kumimoji="1" lang="ja-JP" altLang="en-US" sz="1800" dirty="0" smtClean="0">
                <a:latin typeface="+mn-lt"/>
              </a:rPr>
              <a:t>のワードリスト</a:t>
            </a:r>
            <a:endParaRPr kumimoji="1" lang="ja-JP" altLang="en-US" sz="1800" dirty="0">
              <a:latin typeface="+mn-lt"/>
            </a:endParaRPr>
          </a:p>
        </p:txBody>
      </p:sp>
      <p:sp>
        <p:nvSpPr>
          <p:cNvPr id="9" name="右矢印 8"/>
          <p:cNvSpPr/>
          <p:nvPr/>
        </p:nvSpPr>
        <p:spPr bwMode="auto">
          <a:xfrm>
            <a:off x="4499992" y="4298743"/>
            <a:ext cx="864096" cy="1512168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331640" y="3858089"/>
            <a:ext cx="2452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800" dirty="0">
                <a:latin typeface="+mn-lt"/>
              </a:rPr>
              <a:t>メソッド</a:t>
            </a:r>
            <a:r>
              <a:rPr kumimoji="1" lang="en-US" altLang="ja-JP" sz="1800" dirty="0" smtClean="0">
                <a:latin typeface="+mn-lt"/>
              </a:rPr>
              <a:t>A</a:t>
            </a:r>
            <a:r>
              <a:rPr kumimoji="1" lang="ja-JP" altLang="en-US" sz="1800" dirty="0" smtClean="0">
                <a:latin typeface="+mn-lt"/>
              </a:rPr>
              <a:t>のソースコード</a:t>
            </a:r>
            <a:endParaRPr lang="ja-JP" altLang="en-US" sz="1800" dirty="0">
              <a:latin typeface="+mn-lt"/>
            </a:endParaRPr>
          </a:p>
        </p:txBody>
      </p:sp>
      <p:sp>
        <p:nvSpPr>
          <p:cNvPr id="11" name="角丸四角形 10"/>
          <p:cNvSpPr/>
          <p:nvPr/>
        </p:nvSpPr>
        <p:spPr bwMode="auto">
          <a:xfrm>
            <a:off x="6516216" y="5999469"/>
            <a:ext cx="2448397" cy="319217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877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STEP1</a:t>
            </a:r>
            <a:r>
              <a:rPr kumimoji="1" lang="ja-JP" altLang="en-US" dirty="0" smtClean="0"/>
              <a:t>：ワードの抽出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379" y="1331038"/>
            <a:ext cx="8785225" cy="2527051"/>
          </a:xfrm>
        </p:spPr>
        <p:txBody>
          <a:bodyPr/>
          <a:lstStyle/>
          <a:p>
            <a:r>
              <a:rPr lang="ja-JP" altLang="en-US" dirty="0" smtClean="0"/>
              <a:t>各</a:t>
            </a:r>
            <a:r>
              <a:rPr lang="ja-JP" altLang="en-US" dirty="0"/>
              <a:t>メソッド</a:t>
            </a:r>
            <a:r>
              <a:rPr lang="ja-JP" altLang="en-US" dirty="0" smtClean="0"/>
              <a:t>から識別子名・予約語を抽出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smtClean="0"/>
              <a:t>文字以下の</a:t>
            </a:r>
            <a:r>
              <a:rPr lang="ja-JP" altLang="en-US" dirty="0"/>
              <a:t>識別子</a:t>
            </a:r>
            <a:r>
              <a:rPr lang="ja-JP" altLang="en-US" dirty="0" smtClean="0"/>
              <a:t>は</a:t>
            </a:r>
            <a:r>
              <a:rPr lang="en-US" altLang="ja-JP" dirty="0" smtClean="0"/>
              <a:t>1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メタワードとして扱う</a:t>
            </a:r>
            <a:endParaRPr lang="en-US" altLang="ja-JP" dirty="0" smtClean="0"/>
          </a:p>
          <a:p>
            <a:pPr lvl="1"/>
            <a:r>
              <a:rPr kumimoji="1" lang="ja-JP" altLang="en-US" b="1" u="sng" dirty="0" smtClean="0">
                <a:solidFill>
                  <a:srgbClr val="FF0000"/>
                </a:solidFill>
              </a:rPr>
              <a:t>複数の単語の場合</a:t>
            </a:r>
            <a:r>
              <a:rPr lang="ja-JP" altLang="en-US" b="1" u="sng" dirty="0" smtClean="0">
                <a:solidFill>
                  <a:srgbClr val="FF0000"/>
                </a:solidFill>
              </a:rPr>
              <a:t>，</a:t>
            </a:r>
            <a:r>
              <a:rPr lang="ja-JP" altLang="en-US" b="1" u="sng" dirty="0">
                <a:solidFill>
                  <a:srgbClr val="FF0000"/>
                </a:solidFill>
              </a:rPr>
              <a:t>区切り</a:t>
            </a:r>
            <a:r>
              <a:rPr lang="ja-JP" altLang="en-US" b="1" u="sng" dirty="0" smtClean="0">
                <a:solidFill>
                  <a:srgbClr val="FF0000"/>
                </a:solidFill>
              </a:rPr>
              <a:t>文字や</a:t>
            </a:r>
            <a:r>
              <a:rPr kumimoji="1" lang="ja-JP" altLang="en-US" b="1" u="sng" dirty="0" smtClean="0">
                <a:solidFill>
                  <a:srgbClr val="FF0000"/>
                </a:solidFill>
              </a:rPr>
              <a:t>大文字で分割</a:t>
            </a:r>
            <a:endParaRPr kumimoji="1" lang="en-US" altLang="ja-JP" b="1" u="sng" dirty="0" smtClean="0">
              <a:solidFill>
                <a:srgbClr val="FF0000"/>
              </a:solidFill>
            </a:endParaRPr>
          </a:p>
          <a:p>
            <a:pPr lvl="2"/>
            <a:r>
              <a:rPr lang="ja-JP" altLang="en-US" dirty="0" smtClean="0"/>
              <a:t>例：</a:t>
            </a:r>
            <a:r>
              <a:rPr lang="en-US" altLang="ja-JP" dirty="0" err="1" smtClean="0"/>
              <a:t>dataSize</a:t>
            </a:r>
            <a:r>
              <a:rPr lang="en-US" altLang="ja-JP" dirty="0" smtClean="0"/>
              <a:t> </a:t>
            </a:r>
            <a:r>
              <a:rPr lang="ja-JP" altLang="en-US" dirty="0" smtClean="0"/>
              <a:t>⇒ </a:t>
            </a:r>
            <a:r>
              <a:rPr lang="en-US" altLang="ja-JP" dirty="0" smtClean="0"/>
              <a:t>data + size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242262"/>
              </p:ext>
            </p:extLst>
          </p:nvPr>
        </p:nvGraphicFramePr>
        <p:xfrm>
          <a:off x="5508104" y="4046473"/>
          <a:ext cx="3312368" cy="2270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4661"/>
                <a:gridCol w="1226423"/>
                <a:gridCol w="941284"/>
              </a:tblGrid>
              <a:tr h="231861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出現回数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20651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予約語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int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for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return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row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分割した</a:t>
                      </a:r>
                      <a:endParaRPr lang="en-US" altLang="ja-JP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識別子名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data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sum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size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511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メタワード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339924" y="4298743"/>
            <a:ext cx="3960440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sum(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[] data, 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</a:t>
            </a:r>
            <a:r>
              <a:rPr lang="en-US" altLang="ja-JP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dataSize</a:t>
            </a:r>
            <a:r>
              <a:rPr lang="en-US" altLang="ja-JP" sz="1800" dirty="0">
                <a:latin typeface="+mn-ea"/>
              </a:rPr>
              <a:t>){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sum = 0;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for(</a:t>
            </a:r>
            <a:r>
              <a:rPr lang="en-US" altLang="ja-JP" sz="1800" dirty="0" err="1">
                <a:latin typeface="+mn-ea"/>
              </a:rPr>
              <a:t>int</a:t>
            </a:r>
            <a:r>
              <a:rPr lang="en-US" altLang="ja-JP" sz="1800" dirty="0">
                <a:latin typeface="+mn-ea"/>
              </a:rPr>
              <a:t> i=0; </a:t>
            </a:r>
            <a:r>
              <a:rPr lang="en-US" altLang="ja-JP" sz="1800" dirty="0" err="1" smtClean="0">
                <a:latin typeface="+mn-ea"/>
              </a:rPr>
              <a:t>i</a:t>
            </a:r>
            <a:r>
              <a:rPr lang="en-US" altLang="ja-JP" sz="1800" dirty="0" smtClean="0">
                <a:latin typeface="+mn-ea"/>
              </a:rPr>
              <a:t>&lt;</a:t>
            </a:r>
            <a:r>
              <a:rPr lang="en-US" altLang="ja-JP" sz="1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dataSize</a:t>
            </a:r>
            <a:r>
              <a:rPr lang="en-US" altLang="ja-JP" sz="1800" dirty="0">
                <a:latin typeface="+mn-ea"/>
              </a:rPr>
              <a:t>); i++)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   sum += data[i];     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1800" dirty="0">
                <a:latin typeface="+mn-ea"/>
              </a:rPr>
              <a:t>}</a:t>
            </a:r>
            <a:endParaRPr lang="ja-JP" altLang="en-US" sz="1800" dirty="0">
              <a:latin typeface="+mn-ea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84168" y="3640196"/>
            <a:ext cx="2471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>
                <a:latin typeface="+mn-lt"/>
              </a:rPr>
              <a:t>メソッド</a:t>
            </a:r>
            <a:r>
              <a:rPr kumimoji="1" lang="en-US" altLang="ja-JP" sz="1800" dirty="0" smtClean="0">
                <a:latin typeface="+mn-lt"/>
              </a:rPr>
              <a:t>A</a:t>
            </a:r>
            <a:r>
              <a:rPr kumimoji="1" lang="ja-JP" altLang="en-US" sz="1800" dirty="0" smtClean="0">
                <a:latin typeface="+mn-lt"/>
              </a:rPr>
              <a:t>のワードリスト</a:t>
            </a:r>
            <a:endParaRPr kumimoji="1" lang="ja-JP" altLang="en-US" sz="1800" dirty="0">
              <a:latin typeface="+mn-lt"/>
            </a:endParaRPr>
          </a:p>
        </p:txBody>
      </p:sp>
      <p:sp>
        <p:nvSpPr>
          <p:cNvPr id="9" name="右矢印 8"/>
          <p:cNvSpPr/>
          <p:nvPr/>
        </p:nvSpPr>
        <p:spPr bwMode="auto">
          <a:xfrm>
            <a:off x="4499992" y="4298743"/>
            <a:ext cx="864096" cy="1512168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331640" y="3858089"/>
            <a:ext cx="2452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sz="1800" dirty="0">
                <a:latin typeface="+mn-lt"/>
              </a:rPr>
              <a:t>メソッド</a:t>
            </a:r>
            <a:r>
              <a:rPr kumimoji="1" lang="en-US" altLang="ja-JP" sz="1800" dirty="0" smtClean="0">
                <a:latin typeface="+mn-lt"/>
              </a:rPr>
              <a:t>A</a:t>
            </a:r>
            <a:r>
              <a:rPr kumimoji="1" lang="ja-JP" altLang="en-US" sz="1800" dirty="0" smtClean="0">
                <a:latin typeface="+mn-lt"/>
              </a:rPr>
              <a:t>のソースコード</a:t>
            </a:r>
            <a:endParaRPr lang="ja-JP" altLang="en-US" sz="1800" dirty="0">
              <a:latin typeface="+mn-lt"/>
            </a:endParaRPr>
          </a:p>
        </p:txBody>
      </p:sp>
      <p:sp>
        <p:nvSpPr>
          <p:cNvPr id="11" name="角丸四角形 10"/>
          <p:cNvSpPr/>
          <p:nvPr/>
        </p:nvSpPr>
        <p:spPr bwMode="auto">
          <a:xfrm>
            <a:off x="6543600" y="5733256"/>
            <a:ext cx="2448397" cy="319813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 bwMode="auto">
          <a:xfrm>
            <a:off x="6558953" y="5133129"/>
            <a:ext cx="2448397" cy="342671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162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STEP2</a:t>
            </a:r>
            <a:r>
              <a:rPr kumimoji="1" lang="ja-JP" altLang="en-US" dirty="0" smtClean="0"/>
              <a:t>：特徴ベクトルの計算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1412776"/>
            <a:ext cx="9217149" cy="1296491"/>
          </a:xfrm>
        </p:spPr>
        <p:txBody>
          <a:bodyPr/>
          <a:lstStyle/>
          <a:p>
            <a:r>
              <a:rPr kumimoji="1" lang="en-US" altLang="ja-JP" dirty="0" smtClean="0"/>
              <a:t>TF-IDF</a:t>
            </a:r>
            <a:r>
              <a:rPr kumimoji="1" lang="ja-JP" altLang="en-US" dirty="0" smtClean="0"/>
              <a:t>法</a:t>
            </a:r>
            <a:r>
              <a:rPr lang="ja-JP" altLang="en-US" dirty="0" smtClean="0"/>
              <a:t>を利用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文書中の単語に関する重み付けの手法</a:t>
            </a:r>
            <a:endParaRPr kumimoji="1" lang="en-US" altLang="ja-JP" dirty="0" smtClean="0"/>
          </a:p>
          <a:p>
            <a:pPr lvl="1"/>
            <a:r>
              <a:rPr lang="en-US" altLang="ja-JP" b="1" dirty="0" smtClean="0">
                <a:solidFill>
                  <a:srgbClr val="FF0000"/>
                </a:solidFill>
              </a:rPr>
              <a:t>TF</a:t>
            </a:r>
            <a:r>
              <a:rPr lang="ja-JP" altLang="en-US" b="1" dirty="0" smtClean="0">
                <a:solidFill>
                  <a:srgbClr val="FF0000"/>
                </a:solidFill>
              </a:rPr>
              <a:t>値</a:t>
            </a:r>
            <a:r>
              <a:rPr lang="ja-JP" altLang="en-US" dirty="0" smtClean="0"/>
              <a:t>と</a:t>
            </a:r>
            <a:r>
              <a:rPr lang="en-US" altLang="ja-JP" b="1" dirty="0" smtClean="0">
                <a:solidFill>
                  <a:schemeClr val="bg2">
                    <a:lumMod val="50000"/>
                  </a:schemeClr>
                </a:solidFill>
              </a:rPr>
              <a:t>IDF</a:t>
            </a:r>
            <a:r>
              <a:rPr lang="ja-JP" altLang="en-US" b="1" dirty="0" smtClean="0">
                <a:solidFill>
                  <a:schemeClr val="bg2">
                    <a:lumMod val="50000"/>
                  </a:schemeClr>
                </a:solidFill>
              </a:rPr>
              <a:t>値</a:t>
            </a:r>
            <a:r>
              <a:rPr lang="ja-JP" altLang="en-US" dirty="0" smtClean="0"/>
              <a:t>の積で表される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6" name="下矢印 5"/>
          <p:cNvSpPr/>
          <p:nvPr/>
        </p:nvSpPr>
        <p:spPr bwMode="auto">
          <a:xfrm>
            <a:off x="2281274" y="4365104"/>
            <a:ext cx="3888432" cy="648072"/>
          </a:xfrm>
          <a:prstGeom prst="down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899591" y="5256480"/>
            <a:ext cx="7344817" cy="1070508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lvl="1" algn="ctr">
              <a:defRPr/>
            </a:pP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各ワードの重みを特徴量として</a:t>
            </a:r>
            <a:endParaRPr lang="en-US" altLang="ja-JP" sz="3200" dirty="0" smtClean="0">
              <a:latin typeface="+mn-lt"/>
              <a:ea typeface="ＭＳ Ｐゴシック" panose="020B0600070205080204" pitchFamily="50" charset="-128"/>
            </a:endParaRPr>
          </a:p>
          <a:p>
            <a:pPr lvl="1" algn="ctr">
              <a:defRPr/>
            </a:pPr>
            <a:r>
              <a:rPr lang="ja-JP" altLang="en-US" sz="3200" dirty="0" smtClean="0">
                <a:latin typeface="+mn-lt"/>
                <a:ea typeface="ＭＳ Ｐゴシック" panose="020B0600070205080204" pitchFamily="50" charset="-128"/>
              </a:rPr>
              <a:t>各メソッドを特徴ベクトルに変換</a:t>
            </a:r>
            <a:endParaRPr lang="en-US" altLang="ja-JP" sz="32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1547664" y="3194308"/>
            <a:ext cx="2422959" cy="864096"/>
          </a:xfrm>
          <a:prstGeom prst="roundRect">
            <a:avLst/>
          </a:prstGeom>
          <a:solidFill>
            <a:srgbClr val="FFE1F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2000" dirty="0" smtClean="0">
                <a:latin typeface="+mn-lt"/>
              </a:rPr>
              <a:t>メソッド中の</a:t>
            </a:r>
            <a:endParaRPr lang="en-US" altLang="ja-JP" sz="2000" dirty="0" smtClean="0">
              <a:latin typeface="+mn-lt"/>
            </a:endParaRPr>
          </a:p>
          <a:p>
            <a:pPr algn="ctr" eaLnBrk="1" hangingPunct="1">
              <a:defRPr/>
            </a:pPr>
            <a:r>
              <a:rPr kumimoji="0" lang="ja-JP" altLang="en-US" sz="2000" dirty="0">
                <a:latin typeface="+mn-lt"/>
              </a:rPr>
              <a:t>ワード</a:t>
            </a:r>
            <a:r>
              <a:rPr kumimoji="0" lang="ja-JP" altLang="en-US" sz="2000" dirty="0" smtClean="0">
                <a:latin typeface="+mn-lt"/>
              </a:rPr>
              <a:t>の出現頻度</a:t>
            </a:r>
            <a:endParaRPr kumimoji="0" lang="ja-JP" altLang="en-US" sz="2000" dirty="0">
              <a:latin typeface="+mn-lt"/>
            </a:endParaRPr>
          </a:p>
        </p:txBody>
      </p:sp>
      <p:sp>
        <p:nvSpPr>
          <p:cNvPr id="11" name="角丸四角形 10"/>
          <p:cNvSpPr/>
          <p:nvPr/>
        </p:nvSpPr>
        <p:spPr bwMode="auto">
          <a:xfrm>
            <a:off x="4427984" y="3163821"/>
            <a:ext cx="3096246" cy="876673"/>
          </a:xfrm>
          <a:prstGeom prst="roundRect">
            <a:avLst/>
          </a:prstGeom>
          <a:solidFill>
            <a:srgbClr val="E1F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ja-JP" altLang="en-US" sz="2000" dirty="0" smtClean="0">
                <a:latin typeface="+mn-lt"/>
              </a:rPr>
              <a:t>ソースコード全体の</a:t>
            </a:r>
            <a:endParaRPr kumimoji="0" lang="en-US" altLang="ja-JP" sz="2000" dirty="0" smtClean="0">
              <a:latin typeface="+mn-lt"/>
            </a:endParaRPr>
          </a:p>
          <a:p>
            <a:pPr algn="ctr" eaLnBrk="1" hangingPunct="1">
              <a:defRPr/>
            </a:pPr>
            <a:r>
              <a:rPr lang="ja-JP" altLang="en-US" sz="2000" dirty="0">
                <a:latin typeface="+mn-lt"/>
              </a:rPr>
              <a:t>ワード</a:t>
            </a:r>
            <a:r>
              <a:rPr lang="ja-JP" altLang="en-US" sz="2000" dirty="0" smtClean="0">
                <a:latin typeface="+mn-lt"/>
              </a:rPr>
              <a:t>の希少さ</a:t>
            </a:r>
            <a:endParaRPr kumimoji="0" lang="ja-JP" altLang="en-US" sz="2000" dirty="0">
              <a:latin typeface="+mn-lt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613422" y="3332609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 smtClean="0"/>
              <a:t>×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3859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TF-IDF</a:t>
            </a:r>
            <a:r>
              <a:rPr lang="ja-JP" altLang="en-US" dirty="0" smtClean="0"/>
              <a:t>の計算例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995358"/>
              </p:ext>
            </p:extLst>
          </p:nvPr>
        </p:nvGraphicFramePr>
        <p:xfrm>
          <a:off x="683568" y="2549872"/>
          <a:ext cx="3312368" cy="1813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/>
                <a:gridCol w="1152128"/>
                <a:gridCol w="1296144"/>
              </a:tblGrid>
              <a:tr h="208727"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出現回数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20649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予約語</a:t>
                      </a:r>
                      <a:endParaRPr lang="en-US" altLang="ja-JP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int</a:t>
                      </a:r>
                      <a:endParaRPr lang="en-US" altLang="ja-JP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498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for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498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return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498">
                <a:tc row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分割した</a:t>
                      </a:r>
                      <a:endParaRPr lang="en-US" altLang="ja-JP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識別子名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data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498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sum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498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size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498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メタワード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751237"/>
              </p:ext>
            </p:extLst>
          </p:nvPr>
        </p:nvGraphicFramePr>
        <p:xfrm>
          <a:off x="4597823" y="2548040"/>
          <a:ext cx="3740628" cy="13331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6293"/>
                <a:gridCol w="720080"/>
                <a:gridCol w="793025"/>
                <a:gridCol w="791151"/>
                <a:gridCol w="720079"/>
              </a:tblGrid>
              <a:tr h="19866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 smtClean="0"/>
                        <a:t>ワード</a:t>
                      </a:r>
                      <a:endParaRPr lang="ja-JP" alt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メソッド</a:t>
                      </a:r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メソッド</a:t>
                      </a:r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メソッド</a:t>
                      </a:r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メソッド</a:t>
                      </a:r>
                      <a:r>
                        <a:rPr lang="en-US" altLang="ja-JP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EB3"/>
                    </a:solidFill>
                  </a:tcPr>
                </a:tc>
              </a:tr>
              <a:tr h="289320"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62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sum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✔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✔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1017"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800"/>
                        </a:lnSpc>
                      </a:pP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 fontAlgn="ctr">
                        <a:lnSpc>
                          <a:spcPts val="800"/>
                        </a:lnSpc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086751"/>
              </p:ext>
            </p:extLst>
          </p:nvPr>
        </p:nvGraphicFramePr>
        <p:xfrm>
          <a:off x="1153254" y="4433526"/>
          <a:ext cx="2503017" cy="881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" name="数式" r:id="rId4" imgW="1117440" imgH="393480" progId="Equation.3">
                  <p:embed/>
                </p:oleObj>
              </mc:Choice>
              <mc:Fallback>
                <p:oleObj name="数式" r:id="rId4" imgW="11174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53254" y="4433526"/>
                        <a:ext cx="2503017" cy="8817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183666"/>
              </p:ext>
            </p:extLst>
          </p:nvPr>
        </p:nvGraphicFramePr>
        <p:xfrm>
          <a:off x="4946650" y="4343400"/>
          <a:ext cx="329882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" name="数式" r:id="rId6" imgW="1473120" imgH="431640" progId="Equation.3">
                  <p:embed/>
                </p:oleObj>
              </mc:Choice>
              <mc:Fallback>
                <p:oleObj name="数式" r:id="rId6" imgW="1473120" imgH="431640" progId="Equation.3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650" y="4343400"/>
                        <a:ext cx="3298825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556971"/>
              </p:ext>
            </p:extLst>
          </p:nvPr>
        </p:nvGraphicFramePr>
        <p:xfrm>
          <a:off x="2806700" y="5921375"/>
          <a:ext cx="291623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" name="数式" r:id="rId8" imgW="1155600" imgH="228600" progId="Equation.3">
                  <p:embed/>
                </p:oleObj>
              </mc:Choice>
              <mc:Fallback>
                <p:oleObj name="数式" r:id="rId8" imgW="11556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06700" y="5921375"/>
                        <a:ext cx="2916238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テキスト ボックス 19"/>
          <p:cNvSpPr txBox="1"/>
          <p:nvPr/>
        </p:nvSpPr>
        <p:spPr>
          <a:xfrm>
            <a:off x="3654220" y="4492031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 smtClean="0"/>
              <a:t>×</a:t>
            </a:r>
            <a:endParaRPr kumimoji="1" lang="ja-JP" altLang="en-US" sz="4000" dirty="0"/>
          </a:p>
        </p:txBody>
      </p:sp>
      <p:sp>
        <p:nvSpPr>
          <p:cNvPr id="21" name="右矢印 20"/>
          <p:cNvSpPr/>
          <p:nvPr/>
        </p:nvSpPr>
        <p:spPr bwMode="auto">
          <a:xfrm rot="5400000">
            <a:off x="4102500" y="4721417"/>
            <a:ext cx="466209" cy="1427925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 bwMode="auto">
          <a:xfrm>
            <a:off x="6053725" y="5834806"/>
            <a:ext cx="2088232" cy="749945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2000" dirty="0" smtClean="0">
                <a:latin typeface="+mn-lt"/>
              </a:rPr>
              <a:t>ワード</a:t>
            </a:r>
            <a:r>
              <a:rPr lang="en-US" altLang="ja-JP" sz="2000" dirty="0" smtClean="0">
                <a:latin typeface="+mn-lt"/>
              </a:rPr>
              <a:t>sum</a:t>
            </a:r>
            <a:r>
              <a:rPr lang="ja-JP" altLang="en-US" sz="2000" dirty="0" smtClean="0">
                <a:latin typeface="+mn-lt"/>
              </a:rPr>
              <a:t>の</a:t>
            </a:r>
            <a:endParaRPr lang="en-US" altLang="ja-JP" sz="2000" dirty="0" smtClean="0">
              <a:latin typeface="+mn-lt"/>
            </a:endParaRPr>
          </a:p>
          <a:p>
            <a:pPr algn="ctr" eaLnBrk="1" hangingPunct="1">
              <a:defRPr/>
            </a:pPr>
            <a:r>
              <a:rPr lang="ja-JP" altLang="en-US" sz="2000" dirty="0" smtClean="0">
                <a:latin typeface="+mn-lt"/>
              </a:rPr>
              <a:t>特徴量</a:t>
            </a:r>
            <a:endParaRPr kumimoji="0" lang="ja-JP" altLang="en-US" sz="2000" dirty="0">
              <a:latin typeface="+mn-lt"/>
            </a:endParaRPr>
          </a:p>
        </p:txBody>
      </p:sp>
      <p:sp>
        <p:nvSpPr>
          <p:cNvPr id="23" name="角丸四角形 22"/>
          <p:cNvSpPr/>
          <p:nvPr/>
        </p:nvSpPr>
        <p:spPr bwMode="auto">
          <a:xfrm>
            <a:off x="868156" y="1372828"/>
            <a:ext cx="7344817" cy="633541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/>
            <a:r>
              <a:rPr lang="ja-JP" altLang="en-US" dirty="0">
                <a:latin typeface="+mn-lt"/>
              </a:rPr>
              <a:t>メソッド</a:t>
            </a:r>
            <a:r>
              <a:rPr lang="en-US" altLang="ja-JP" dirty="0">
                <a:latin typeface="+mn-lt"/>
              </a:rPr>
              <a:t>A</a:t>
            </a:r>
            <a:r>
              <a:rPr lang="ja-JP" altLang="en-US" dirty="0">
                <a:latin typeface="+mn-lt"/>
              </a:rPr>
              <a:t>におけるワード </a:t>
            </a:r>
            <a:r>
              <a:rPr lang="en-US" altLang="ja-JP" dirty="0">
                <a:latin typeface="+mn-lt"/>
              </a:rPr>
              <a:t>sum </a:t>
            </a:r>
            <a:r>
              <a:rPr lang="ja-JP" altLang="en-US" dirty="0">
                <a:latin typeface="+mn-lt"/>
              </a:rPr>
              <a:t>の</a:t>
            </a:r>
            <a:r>
              <a:rPr kumimoji="1" lang="en-US" altLang="ja-JP" dirty="0">
                <a:latin typeface="+mn-lt"/>
              </a:rPr>
              <a:t>TF-IDF</a:t>
            </a:r>
            <a:r>
              <a:rPr kumimoji="1" lang="ja-JP" altLang="en-US" dirty="0">
                <a:latin typeface="+mn-lt"/>
              </a:rPr>
              <a:t>値を求める</a:t>
            </a:r>
            <a:endParaRPr kumimoji="1" lang="en-US" altLang="ja-JP" dirty="0">
              <a:latin typeface="+mn-lt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495839" y="3593856"/>
            <a:ext cx="2592288" cy="35075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07204" y="2125617"/>
            <a:ext cx="31951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+mn-lt"/>
              </a:rPr>
              <a:t>メソッド</a:t>
            </a:r>
            <a:r>
              <a:rPr kumimoji="1" lang="en-US" altLang="ja-JP" sz="2000" dirty="0" smtClean="0">
                <a:latin typeface="+mn-lt"/>
              </a:rPr>
              <a:t>A</a:t>
            </a:r>
            <a:r>
              <a:rPr kumimoji="1" lang="ja-JP" altLang="en-US" sz="2000" dirty="0" smtClean="0">
                <a:latin typeface="+mn-lt"/>
              </a:rPr>
              <a:t>のワードリスト</a:t>
            </a:r>
            <a:endParaRPr kumimoji="1" lang="ja-JP" altLang="en-US" sz="2000" dirty="0">
              <a:latin typeface="+mn-lt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04692" y="2114883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+mn-lt"/>
              </a:rPr>
              <a:t>全メソッドのワード含有のチェック</a:t>
            </a:r>
            <a:endParaRPr kumimoji="1" lang="ja-JP" altLang="en-US" sz="2000" dirty="0">
              <a:latin typeface="+mn-lt"/>
            </a:endParaRPr>
          </a:p>
        </p:txBody>
      </p:sp>
      <p:sp>
        <p:nvSpPr>
          <p:cNvPr id="15" name="角丸四角形 14"/>
          <p:cNvSpPr/>
          <p:nvPr/>
        </p:nvSpPr>
        <p:spPr bwMode="auto">
          <a:xfrm>
            <a:off x="4505552" y="3127291"/>
            <a:ext cx="3954879" cy="35075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" name="四角形吹き出し 2"/>
          <p:cNvSpPr/>
          <p:nvPr/>
        </p:nvSpPr>
        <p:spPr bwMode="auto">
          <a:xfrm>
            <a:off x="395536" y="3752762"/>
            <a:ext cx="2432960" cy="529772"/>
          </a:xfrm>
          <a:prstGeom prst="wedgeRectCallout">
            <a:avLst>
              <a:gd name="adj1" fmla="val 36320"/>
              <a:gd name="adj2" fmla="val 77343"/>
            </a:avLst>
          </a:prstGeom>
          <a:solidFill>
            <a:srgbClr val="FFFF99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 smtClean="0">
                <a:latin typeface="+mn-lt"/>
              </a:rPr>
              <a:t>sum</a:t>
            </a:r>
            <a:r>
              <a:rPr lang="ja-JP" altLang="en-US" dirty="0" smtClean="0"/>
              <a:t>の出現回数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9" name="四角形吹き出し 18"/>
          <p:cNvSpPr/>
          <p:nvPr/>
        </p:nvSpPr>
        <p:spPr bwMode="auto">
          <a:xfrm>
            <a:off x="81591" y="5568435"/>
            <a:ext cx="2828496" cy="529772"/>
          </a:xfrm>
          <a:prstGeom prst="wedgeRectCallout">
            <a:avLst>
              <a:gd name="adj1" fmla="val 32508"/>
              <a:gd name="adj2" fmla="val -89866"/>
            </a:avLst>
          </a:prstGeom>
          <a:solidFill>
            <a:srgbClr val="FFFF99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 smtClean="0">
                <a:latin typeface="+mn-lt"/>
              </a:rPr>
              <a:t>全ワード</a:t>
            </a:r>
            <a:r>
              <a:rPr lang="ja-JP" altLang="en-US" dirty="0" smtClean="0"/>
              <a:t>の出現回数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4" name="四角形吹き出し 23"/>
          <p:cNvSpPr/>
          <p:nvPr/>
        </p:nvSpPr>
        <p:spPr bwMode="auto">
          <a:xfrm>
            <a:off x="4088127" y="3731209"/>
            <a:ext cx="3015634" cy="529772"/>
          </a:xfrm>
          <a:prstGeom prst="wedgeRectCallout">
            <a:avLst>
              <a:gd name="adj1" fmla="val 42189"/>
              <a:gd name="adj2" fmla="val 85695"/>
            </a:avLst>
          </a:prstGeom>
          <a:solidFill>
            <a:srgbClr val="FFFF99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latin typeface="+mn-lt"/>
              </a:rPr>
              <a:t>全</a:t>
            </a:r>
            <a:r>
              <a:rPr lang="ja-JP" altLang="en-US" dirty="0" smtClean="0"/>
              <a:t>メソッド数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6" name="四角形吹き出し 25"/>
          <p:cNvSpPr/>
          <p:nvPr/>
        </p:nvSpPr>
        <p:spPr bwMode="auto">
          <a:xfrm>
            <a:off x="4088127" y="5541408"/>
            <a:ext cx="3015634" cy="529772"/>
          </a:xfrm>
          <a:prstGeom prst="wedgeRectCallout">
            <a:avLst>
              <a:gd name="adj1" fmla="val 43900"/>
              <a:gd name="adj2" fmla="val -106047"/>
            </a:avLst>
          </a:prstGeom>
          <a:solidFill>
            <a:srgbClr val="FFFF99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dirty="0">
                <a:latin typeface="+mn-lt"/>
              </a:rPr>
              <a:t>s</a:t>
            </a:r>
            <a:r>
              <a:rPr lang="en-US" altLang="ja-JP" dirty="0" smtClean="0">
                <a:latin typeface="+mn-lt"/>
              </a:rPr>
              <a:t>um</a:t>
            </a:r>
            <a:r>
              <a:rPr lang="ja-JP" altLang="en-US" dirty="0" smtClean="0"/>
              <a:t>を含むメソッド数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153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9" grpId="0" animBg="1"/>
      <p:bldP spid="19" grpId="1" animBg="1"/>
      <p:bldP spid="24" grpId="0" animBg="1"/>
      <p:bldP spid="24" grpId="1" animBg="1"/>
      <p:bldP spid="26" grpId="0" animBg="1"/>
      <p:bldP spid="2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STEP3</a:t>
            </a:r>
            <a:r>
              <a:rPr lang="ja-JP" altLang="en-US" smtClean="0"/>
              <a:t>：特徴ベクトルのクラスタリング</a:t>
            </a:r>
          </a:p>
        </p:txBody>
      </p:sp>
      <p:sp>
        <p:nvSpPr>
          <p:cNvPr id="286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196752"/>
            <a:ext cx="8964612" cy="1728787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/>
              <a:t>LSH(Locality-Sensitive </a:t>
            </a:r>
            <a:r>
              <a:rPr lang="en-US" altLang="ja-JP" dirty="0"/>
              <a:t>Hashing</a:t>
            </a:r>
            <a:r>
              <a:rPr lang="en-US" altLang="ja-JP" dirty="0" smtClean="0"/>
              <a:t>)[5]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1">
              <a:defRPr/>
            </a:pPr>
            <a:r>
              <a:rPr lang="ja-JP" altLang="en-US" dirty="0" smtClean="0"/>
              <a:t>近似最近傍探索アルゴリズムの一つ</a:t>
            </a:r>
            <a:endParaRPr lang="en-US" altLang="ja-JP" dirty="0" smtClean="0"/>
          </a:p>
          <a:p>
            <a:pPr lvl="2">
              <a:defRPr/>
            </a:pPr>
            <a:r>
              <a:rPr lang="ja-JP" altLang="en-US" dirty="0"/>
              <a:t>ハッシュ関数</a:t>
            </a:r>
            <a:r>
              <a:rPr lang="ja-JP" altLang="en-US" dirty="0" smtClean="0"/>
              <a:t>を用いて高速にクラスタリング可能</a:t>
            </a:r>
            <a:endParaRPr lang="en-US" altLang="ja-JP" dirty="0"/>
          </a:p>
          <a:p>
            <a:pPr lvl="1">
              <a:defRPr/>
            </a:pPr>
            <a:r>
              <a:rPr lang="ja-JP" altLang="en-US" dirty="0" smtClean="0"/>
              <a:t>クローンペアと成りうる候補を絞ることが目的</a:t>
            </a:r>
            <a:endParaRPr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269326"/>
              </p:ext>
            </p:extLst>
          </p:nvPr>
        </p:nvGraphicFramePr>
        <p:xfrm>
          <a:off x="458788" y="3394075"/>
          <a:ext cx="3540125" cy="2195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745"/>
                <a:gridCol w="2042380"/>
              </a:tblGrid>
              <a:tr h="3659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</a:rPr>
                        <a:t>メソッド名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</a:rPr>
                        <a:t>特徴ベクトル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70" marR="91470" marT="45768" marB="45768"/>
                </a:tc>
              </a:tr>
              <a:tr h="3659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メソッド</a:t>
                      </a:r>
                      <a:r>
                        <a:rPr kumimoji="1" lang="en-US" altLang="ja-JP" sz="1800" dirty="0" smtClean="0"/>
                        <a:t>A</a:t>
                      </a:r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(5,4,2,1,</a:t>
                      </a:r>
                      <a:r>
                        <a:rPr kumimoji="1" lang="ja-JP" altLang="en-US" sz="1800" dirty="0" smtClean="0"/>
                        <a:t>・・・</a:t>
                      </a:r>
                      <a:r>
                        <a:rPr kumimoji="1" lang="en-US" altLang="ja-JP" sz="1800" dirty="0" smtClean="0"/>
                        <a:t> )</a:t>
                      </a:r>
                      <a:endParaRPr kumimoji="1" lang="ja-JP" altLang="en-US" sz="1800" dirty="0"/>
                    </a:p>
                  </a:txBody>
                  <a:tcPr marL="91470" marR="91470" marT="45768" marB="45768"/>
                </a:tc>
              </a:tr>
              <a:tr h="3659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メソッド</a:t>
                      </a:r>
                      <a:r>
                        <a:rPr kumimoji="1" lang="en-US" altLang="ja-JP" sz="1800" dirty="0" smtClean="0"/>
                        <a:t>B</a:t>
                      </a:r>
                      <a:endParaRPr kumimoji="1" lang="ja-JP" altLang="en-US" sz="1800" dirty="0"/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smtClean="0"/>
                        <a:t>(0,0,2,2,</a:t>
                      </a:r>
                      <a:r>
                        <a:rPr kumimoji="1" lang="ja-JP" altLang="en-US" sz="1800" dirty="0" smtClean="0"/>
                        <a:t>・・・</a:t>
                      </a:r>
                      <a:r>
                        <a:rPr kumimoji="1" lang="en-US" altLang="ja-JP" sz="1800" dirty="0" smtClean="0"/>
                        <a:t> )</a:t>
                      </a:r>
                      <a:endParaRPr kumimoji="1" lang="ja-JP" altLang="en-US" sz="1800" dirty="0"/>
                    </a:p>
                  </a:txBody>
                  <a:tcPr marL="91470" marR="91470" marT="45768" marB="45768"/>
                </a:tc>
              </a:tr>
              <a:tr h="3659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メソッド</a:t>
                      </a:r>
                      <a:r>
                        <a:rPr kumimoji="1" lang="en-US" altLang="ja-JP" sz="1800" dirty="0" smtClean="0"/>
                        <a:t>C</a:t>
                      </a:r>
                      <a:endParaRPr kumimoji="1" lang="ja-JP" altLang="en-US" sz="1800" dirty="0"/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smtClean="0"/>
                        <a:t>(0,0,2,2,</a:t>
                      </a:r>
                      <a:r>
                        <a:rPr kumimoji="1" lang="ja-JP" altLang="en-US" sz="1800" dirty="0" smtClean="0"/>
                        <a:t>・・・</a:t>
                      </a:r>
                      <a:r>
                        <a:rPr kumimoji="1" lang="en-US" altLang="ja-JP" sz="1800" dirty="0" smtClean="0"/>
                        <a:t> )</a:t>
                      </a:r>
                      <a:endParaRPr kumimoji="1" lang="ja-JP" altLang="en-US" sz="1800" dirty="0"/>
                    </a:p>
                  </a:txBody>
                  <a:tcPr marL="91470" marR="91470" marT="45768" marB="45768"/>
                </a:tc>
              </a:tr>
              <a:tr h="3659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メソッド</a:t>
                      </a:r>
                      <a:r>
                        <a:rPr kumimoji="1" lang="en-US" altLang="ja-JP" sz="1800" dirty="0" smtClean="0"/>
                        <a:t>D</a:t>
                      </a:r>
                      <a:endParaRPr kumimoji="1" lang="ja-JP" altLang="en-US" sz="1800" dirty="0"/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dirty="0" smtClean="0"/>
                        <a:t>(3,4,2,1,</a:t>
                      </a:r>
                      <a:r>
                        <a:rPr kumimoji="1" lang="ja-JP" altLang="en-US" sz="1800" dirty="0" smtClean="0"/>
                        <a:t>・・・</a:t>
                      </a:r>
                      <a:r>
                        <a:rPr kumimoji="1" lang="en-US" altLang="ja-JP" sz="1800" dirty="0" smtClean="0"/>
                        <a:t> )</a:t>
                      </a:r>
                      <a:endParaRPr kumimoji="1" lang="ja-JP" altLang="en-US" sz="1800" dirty="0" smtClean="0"/>
                    </a:p>
                  </a:txBody>
                  <a:tcPr marL="91470" marR="91470" marT="45768" marB="45768"/>
                </a:tc>
              </a:tr>
              <a:tr h="3659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・・・</a:t>
                      </a:r>
                      <a:endParaRPr kumimoji="1" lang="ja-JP" altLang="en-US" sz="1800" dirty="0"/>
                    </a:p>
                  </a:txBody>
                  <a:tcPr marL="91470" marR="91470" marT="45768" marB="4576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/>
                        <a:t>・・・</a:t>
                      </a:r>
                    </a:p>
                  </a:txBody>
                  <a:tcPr marL="91470" marR="91470" marT="45768" marB="45768"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758825" y="5562600"/>
            <a:ext cx="3024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dirty="0">
                <a:latin typeface="+mn-lt"/>
                <a:ea typeface="ＭＳ Ｐゴシック" panose="020B0600070205080204" pitchFamily="50" charset="-128"/>
              </a:rPr>
              <a:t>各メソッドの特徴ベクトル</a:t>
            </a:r>
          </a:p>
        </p:txBody>
      </p:sp>
      <p:sp>
        <p:nvSpPr>
          <p:cNvPr id="2" name="右矢印 1"/>
          <p:cNvSpPr/>
          <p:nvPr/>
        </p:nvSpPr>
        <p:spPr bwMode="auto">
          <a:xfrm>
            <a:off x="4570412" y="3937348"/>
            <a:ext cx="1728788" cy="792162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dirty="0">
              <a:solidFill>
                <a:schemeClr val="bg2">
                  <a:lumMod val="50000"/>
                </a:schemeClr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 bwMode="auto">
          <a:xfrm>
            <a:off x="4392091" y="4821453"/>
            <a:ext cx="1871663" cy="576262"/>
          </a:xfrm>
          <a:prstGeom prst="roundRect">
            <a:avLst/>
          </a:prstGeom>
          <a:solidFill>
            <a:srgbClr val="F2FF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kumimoji="0" lang="ja-JP" altLang="en-US" sz="2000" dirty="0">
                <a:latin typeface="+mn-lt"/>
                <a:ea typeface="ＭＳ Ｐゴシック" panose="020B0600070205080204" pitchFamily="50" charset="-128"/>
              </a:rPr>
              <a:t>クラスタリング</a:t>
            </a:r>
            <a:endParaRPr kumimoji="0" lang="en-US" altLang="ja-JP" sz="20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326336" y="5562600"/>
            <a:ext cx="23764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dirty="0" smtClean="0">
                <a:latin typeface="+mn-lt"/>
                <a:ea typeface="ＭＳ Ｐゴシック" panose="020B0600070205080204" pitchFamily="50" charset="-128"/>
              </a:rPr>
              <a:t>メソッドのクラスタ</a:t>
            </a:r>
            <a:endParaRPr lang="ja-JP" altLang="en-US" sz="20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758825" y="6073775"/>
            <a:ext cx="7559675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[5] P. </a:t>
            </a:r>
            <a:r>
              <a:rPr lang="en-US" altLang="ja-JP" sz="1600" dirty="0" err="1" smtClean="0">
                <a:solidFill>
                  <a:schemeClr val="tx2"/>
                </a:solidFill>
                <a:latin typeface="+mn-lt"/>
                <a:ea typeface="+mn-ea"/>
              </a:rPr>
              <a:t>Indyk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, R. </a:t>
            </a:r>
            <a:r>
              <a:rPr lang="en-US" altLang="ja-JP" sz="1600" dirty="0" err="1">
                <a:solidFill>
                  <a:schemeClr val="tx2"/>
                </a:solidFill>
                <a:latin typeface="+mn-lt"/>
                <a:ea typeface="+mn-ea"/>
              </a:rPr>
              <a:t>Motwani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. Approximate nearest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neighbors: towards 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removing the curse of dimensionality. In Proc. of STOC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’98, pp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.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604-613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, 1998.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6751983" y="3485158"/>
            <a:ext cx="1456267" cy="848271"/>
          </a:xfrm>
          <a:prstGeom prst="roundRect">
            <a:avLst/>
          </a:prstGeom>
          <a:solidFill>
            <a:srgbClr val="D3FD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</a:rPr>
              <a:t>メソッド</a:t>
            </a:r>
            <a:r>
              <a:rPr kumimoji="1" lang="en-US" altLang="ja-JP" sz="1800" dirty="0" smtClean="0">
                <a:solidFill>
                  <a:schemeClr val="tx1"/>
                </a:solidFill>
              </a:rPr>
              <a:t>A</a:t>
            </a:r>
          </a:p>
          <a:p>
            <a:pPr algn="ctr"/>
            <a:r>
              <a:rPr lang="ja-JP" altLang="en-US" sz="1800" dirty="0" smtClean="0">
                <a:solidFill>
                  <a:schemeClr val="tx1"/>
                </a:solidFill>
              </a:rPr>
              <a:t>メソッド</a:t>
            </a:r>
            <a:r>
              <a:rPr lang="en-US" altLang="ja-JP" sz="1800" dirty="0" smtClean="0">
                <a:solidFill>
                  <a:schemeClr val="tx1"/>
                </a:solidFill>
              </a:rPr>
              <a:t>D</a:t>
            </a:r>
            <a:endParaRPr kumimoji="1" lang="ja-JP" altLang="en-US" sz="1800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6766637" y="4565303"/>
            <a:ext cx="1441613" cy="832412"/>
          </a:xfrm>
          <a:prstGeom prst="roundRect">
            <a:avLst/>
          </a:prstGeom>
          <a:solidFill>
            <a:srgbClr val="D3FD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 smtClean="0">
                <a:solidFill>
                  <a:schemeClr val="tx1"/>
                </a:solidFill>
              </a:rPr>
              <a:t>メソッド</a:t>
            </a:r>
            <a:r>
              <a:rPr lang="en-US" altLang="ja-JP" sz="1800" dirty="0" smtClean="0">
                <a:solidFill>
                  <a:schemeClr val="tx1"/>
                </a:solidFill>
              </a:rPr>
              <a:t>B</a:t>
            </a:r>
            <a:endParaRPr kumimoji="1" lang="en-US" altLang="ja-JP" sz="18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800" dirty="0" smtClean="0">
                <a:solidFill>
                  <a:schemeClr val="tx1"/>
                </a:solidFill>
              </a:rPr>
              <a:t>メソッド</a:t>
            </a:r>
            <a:r>
              <a:rPr lang="en-US" altLang="ja-JP" sz="1800" dirty="0">
                <a:solidFill>
                  <a:schemeClr val="tx1"/>
                </a:solidFill>
              </a:rPr>
              <a:t>C</a:t>
            </a:r>
            <a:endParaRPr lang="en-US" altLang="ja-JP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69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STEP4: </a:t>
            </a:r>
            <a:r>
              <a:rPr kumimoji="1" lang="ja-JP" altLang="en-US" dirty="0" smtClean="0"/>
              <a:t>ベクトル間の類似度計算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1224483"/>
          </a:xfrm>
        </p:spPr>
        <p:txBody>
          <a:bodyPr/>
          <a:lstStyle/>
          <a:p>
            <a:r>
              <a:rPr kumimoji="1" lang="ja-JP" altLang="en-US" dirty="0" smtClean="0"/>
              <a:t>各クラスタ内で</a:t>
            </a:r>
            <a:r>
              <a:rPr lang="ja-JP" altLang="en-US" dirty="0"/>
              <a:t>特徴</a:t>
            </a:r>
            <a:r>
              <a:rPr kumimoji="1" lang="ja-JP" altLang="en-US" dirty="0" smtClean="0"/>
              <a:t>ベクトル間の類似度を計算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コサイン</a:t>
            </a:r>
            <a:r>
              <a:rPr lang="ja-JP" altLang="en-US" dirty="0"/>
              <a:t>類似度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1"/>
            <a:r>
              <a:rPr lang="ja-JP" altLang="en-US" dirty="0"/>
              <a:t>特徴</a:t>
            </a:r>
            <a:r>
              <a:rPr lang="ja-JP" altLang="en-US" dirty="0" smtClean="0"/>
              <a:t>ベクトル          間の類似度の計算方法</a:t>
            </a:r>
            <a:endParaRPr lang="en-US" altLang="ja-JP" dirty="0" smtClean="0"/>
          </a:p>
          <a:p>
            <a:pPr marL="457200" lvl="1" indent="0">
              <a:buNone/>
            </a:pPr>
            <a:endParaRPr kumimoji="1" lang="ja-JP" altLang="en-US" dirty="0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844198"/>
              </p:ext>
            </p:extLst>
          </p:nvPr>
        </p:nvGraphicFramePr>
        <p:xfrm>
          <a:off x="1538131" y="2924944"/>
          <a:ext cx="5553075" cy="1490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1" name="数式" r:id="rId4" imgW="1688760" imgH="583920" progId="Equation.3">
                  <p:embed/>
                </p:oleObj>
              </mc:Choice>
              <mc:Fallback>
                <p:oleObj name="数式" r:id="rId4" imgW="1688760" imgH="583920" progId="Equation.3">
                  <p:embed/>
                  <p:pic>
                    <p:nvPicPr>
                      <p:cNvPr id="0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131" y="2924944"/>
                        <a:ext cx="5553075" cy="1490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右矢印 5"/>
          <p:cNvSpPr/>
          <p:nvPr/>
        </p:nvSpPr>
        <p:spPr bwMode="auto">
          <a:xfrm rot="5400000">
            <a:off x="4055241" y="3203615"/>
            <a:ext cx="691480" cy="3114346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382034" y="5229200"/>
            <a:ext cx="8379932" cy="110872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lvl="1" algn="ctr">
              <a:defRPr/>
            </a:pPr>
            <a:r>
              <a:rPr lang="ja-JP" altLang="en-US" sz="3200" dirty="0" smtClean="0">
                <a:latin typeface="+mn-lt"/>
              </a:rPr>
              <a:t>閾値</a:t>
            </a:r>
            <a:r>
              <a:rPr lang="ja-JP" altLang="en-US" sz="3200" dirty="0"/>
              <a:t>（</a:t>
            </a:r>
            <a:r>
              <a:rPr lang="en-US" altLang="ja-JP" sz="3200" dirty="0"/>
              <a:t>0.9</a:t>
            </a:r>
            <a:r>
              <a:rPr lang="ja-JP" altLang="en-US" sz="3200" dirty="0"/>
              <a:t>）</a:t>
            </a:r>
            <a:r>
              <a:rPr lang="ja-JP" altLang="en-US" sz="3200" dirty="0" smtClean="0">
                <a:latin typeface="+mn-lt"/>
              </a:rPr>
              <a:t>以上であればクローン</a:t>
            </a:r>
            <a:r>
              <a:rPr lang="ja-JP" altLang="en-US" sz="3200" dirty="0">
                <a:latin typeface="+mn-lt"/>
              </a:rPr>
              <a:t>と</a:t>
            </a:r>
            <a:r>
              <a:rPr lang="ja-JP" altLang="en-US" sz="3200" dirty="0" smtClean="0">
                <a:latin typeface="+mn-lt"/>
              </a:rPr>
              <a:t>して検出</a:t>
            </a:r>
            <a:endParaRPr lang="en-US" altLang="ja-JP" sz="3200" dirty="0">
              <a:latin typeface="+mn-lt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729621"/>
              </p:ext>
            </p:extLst>
          </p:nvPr>
        </p:nvGraphicFramePr>
        <p:xfrm>
          <a:off x="2915816" y="2348880"/>
          <a:ext cx="819522" cy="552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" name="数式" r:id="rId6" imgW="342720" imgH="241200" progId="Equation.3">
                  <p:embed/>
                </p:oleObj>
              </mc:Choice>
              <mc:Fallback>
                <p:oleObj name="数式" r:id="rId6" imgW="3427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15816" y="2348880"/>
                        <a:ext cx="819522" cy="5526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777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メソッドクローン</a:t>
            </a:r>
          </a:p>
        </p:txBody>
      </p:sp>
      <p:sp>
        <p:nvSpPr>
          <p:cNvPr id="1229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7825" y="1392238"/>
            <a:ext cx="9251950" cy="1295400"/>
          </a:xfrm>
        </p:spPr>
        <p:txBody>
          <a:bodyPr/>
          <a:lstStyle/>
          <a:p>
            <a:r>
              <a:rPr lang="ja-JP" altLang="en-US" dirty="0" smtClean="0"/>
              <a:t>メソッド単位のコードクローン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互いに一致または類似した処理を行うメソッド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ソースコードのコピーアンドペーストなどによって発生</a:t>
            </a:r>
            <a:endParaRPr lang="ja-JP" altLang="en-US" sz="3600" dirty="0" smtClean="0"/>
          </a:p>
        </p:txBody>
      </p:sp>
      <p:sp>
        <p:nvSpPr>
          <p:cNvPr id="12292" name="メモ 1"/>
          <p:cNvSpPr>
            <a:spLocks noChangeArrowheads="1"/>
          </p:cNvSpPr>
          <p:nvPr/>
        </p:nvSpPr>
        <p:spPr bwMode="auto">
          <a:xfrm>
            <a:off x="1403350" y="3284538"/>
            <a:ext cx="2232025" cy="2520950"/>
          </a:xfrm>
          <a:prstGeom prst="foldedCorner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12293" name="メモ 4"/>
          <p:cNvSpPr>
            <a:spLocks noChangeArrowheads="1"/>
          </p:cNvSpPr>
          <p:nvPr/>
        </p:nvSpPr>
        <p:spPr bwMode="auto">
          <a:xfrm>
            <a:off x="4945063" y="3241675"/>
            <a:ext cx="2232025" cy="2520950"/>
          </a:xfrm>
          <a:prstGeom prst="foldedCorner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cxnSp>
        <p:nvCxnSpPr>
          <p:cNvPr id="12297" name="直線矢印コネクタ 3"/>
          <p:cNvCxnSpPr>
            <a:cxnSpLocks noChangeShapeType="1"/>
          </p:cNvCxnSpPr>
          <p:nvPr/>
        </p:nvCxnSpPr>
        <p:spPr bwMode="auto">
          <a:xfrm>
            <a:off x="2490788" y="4221163"/>
            <a:ext cx="0" cy="493712"/>
          </a:xfrm>
          <a:prstGeom prst="straightConnector1">
            <a:avLst/>
          </a:prstGeom>
          <a:noFill/>
          <a:ln w="50800" algn="ctr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298" name="直線矢印コネクタ 14"/>
          <p:cNvCxnSpPr>
            <a:cxnSpLocks noChangeShapeType="1"/>
          </p:cNvCxnSpPr>
          <p:nvPr/>
        </p:nvCxnSpPr>
        <p:spPr bwMode="auto">
          <a:xfrm flipV="1">
            <a:off x="3317875" y="3921125"/>
            <a:ext cx="1974850" cy="12700"/>
          </a:xfrm>
          <a:prstGeom prst="straightConnector1">
            <a:avLst/>
          </a:prstGeom>
          <a:noFill/>
          <a:ln w="50800" algn="ctr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299" name="直線矢印コネクタ 19"/>
          <p:cNvCxnSpPr>
            <a:cxnSpLocks noChangeShapeType="1"/>
          </p:cNvCxnSpPr>
          <p:nvPr/>
        </p:nvCxnSpPr>
        <p:spPr bwMode="auto">
          <a:xfrm flipV="1">
            <a:off x="3317875" y="4208463"/>
            <a:ext cx="2803525" cy="795337"/>
          </a:xfrm>
          <a:prstGeom prst="straightConnector1">
            <a:avLst/>
          </a:prstGeom>
          <a:noFill/>
          <a:ln w="50800" algn="ctr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2300" name="角丸四角形 27"/>
          <p:cNvSpPr>
            <a:spLocks noChangeArrowheads="1"/>
          </p:cNvSpPr>
          <p:nvPr/>
        </p:nvSpPr>
        <p:spPr bwMode="auto">
          <a:xfrm>
            <a:off x="4211638" y="4797425"/>
            <a:ext cx="2447925" cy="573088"/>
          </a:xfrm>
          <a:prstGeom prst="roundRect">
            <a:avLst>
              <a:gd name="adj" fmla="val 16667"/>
            </a:avLst>
          </a:prstGeom>
          <a:solidFill>
            <a:srgbClr val="FEE9B4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ja-JP" altLang="en-US" sz="2400" dirty="0" smtClean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クローン</a:t>
            </a:r>
            <a:r>
              <a:rPr kumimoji="0" lang="ja-JP" altLang="en-US" sz="2400" dirty="0">
                <a:latin typeface="Times New Roman" panose="02020603050405020304" pitchFamily="18" charset="0"/>
                <a:ea typeface="ＭＳ Ｐゴシック" panose="020B0600070205080204" pitchFamily="50" charset="-128"/>
              </a:rPr>
              <a:t>ペア</a:t>
            </a:r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1811819" y="3700361"/>
            <a:ext cx="1506056" cy="520802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1766333" y="4714875"/>
            <a:ext cx="1551541" cy="59690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>
            <a:off x="5303284" y="3602038"/>
            <a:ext cx="1551541" cy="59690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502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評価実験：リサーチクエッション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693" y="1529061"/>
            <a:ext cx="8964613" cy="5328939"/>
          </a:xfrm>
        </p:spPr>
        <p:txBody>
          <a:bodyPr/>
          <a:lstStyle/>
          <a:p>
            <a:r>
              <a:rPr lang="en-US" altLang="ja-JP" sz="3600" dirty="0" smtClean="0"/>
              <a:t>RQ1:</a:t>
            </a:r>
          </a:p>
          <a:p>
            <a:pPr lvl="1"/>
            <a:r>
              <a:rPr lang="ja-JP" altLang="en-US" sz="3200" dirty="0" smtClean="0"/>
              <a:t>タイプ</a:t>
            </a:r>
            <a:r>
              <a:rPr lang="en-US" altLang="ja-JP" sz="3200" dirty="0" smtClean="0"/>
              <a:t>1-</a:t>
            </a:r>
            <a:r>
              <a:rPr lang="ja-JP" altLang="en-US" sz="3200" dirty="0" smtClean="0"/>
              <a:t>タイプ</a:t>
            </a:r>
            <a:r>
              <a:rPr lang="en-US" altLang="ja-JP" sz="3200" dirty="0" smtClean="0"/>
              <a:t>4</a:t>
            </a:r>
            <a:r>
              <a:rPr lang="ja-JP" altLang="en-US" sz="3200" dirty="0" smtClean="0"/>
              <a:t>のクローンを検出できるか</a:t>
            </a:r>
            <a:endParaRPr lang="en-US" altLang="ja-JP" sz="3200" dirty="0" smtClean="0"/>
          </a:p>
          <a:p>
            <a:r>
              <a:rPr lang="en-US" altLang="ja-JP" sz="3600" dirty="0" smtClean="0"/>
              <a:t>RQ2</a:t>
            </a:r>
            <a:r>
              <a:rPr lang="ja-JP" altLang="en-US" sz="3600" dirty="0" smtClean="0"/>
              <a:t>：</a:t>
            </a:r>
            <a:endParaRPr lang="en-US" altLang="ja-JP" sz="3600" dirty="0" smtClean="0"/>
          </a:p>
          <a:p>
            <a:pPr lvl="1"/>
            <a:r>
              <a:rPr lang="ja-JP" altLang="en-US" sz="3200" dirty="0" smtClean="0"/>
              <a:t>既存手法と比較して本手法は有用であるか</a:t>
            </a:r>
            <a:endParaRPr lang="en-US" altLang="ja-JP" sz="3200" dirty="0"/>
          </a:p>
          <a:p>
            <a:r>
              <a:rPr lang="en-US" altLang="ja-JP" sz="3600" dirty="0" smtClean="0"/>
              <a:t>RQ3:</a:t>
            </a:r>
          </a:p>
          <a:p>
            <a:pPr lvl="1"/>
            <a:r>
              <a:rPr lang="ja-JP" altLang="en-US" sz="3200" dirty="0" smtClean="0"/>
              <a:t>どのようなメソッドクローンを検出できるか</a:t>
            </a:r>
            <a:endParaRPr lang="en-US" altLang="ja-JP" sz="3200" dirty="0" smtClean="0"/>
          </a:p>
        </p:txBody>
      </p:sp>
    </p:spTree>
    <p:extLst>
      <p:ext uri="{BB962C8B-B14F-4D97-AF65-F5344CB8AC3E}">
        <p14:creationId xmlns:p14="http://schemas.microsoft.com/office/powerpoint/2010/main" val="5259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RQ1: </a:t>
            </a:r>
            <a:r>
              <a:rPr lang="ja-JP" altLang="en-US" dirty="0" smtClean="0"/>
              <a:t>検出性の</a:t>
            </a:r>
            <a:r>
              <a:rPr lang="ja-JP" altLang="en-US" dirty="0"/>
              <a:t>評価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3363" y="1340768"/>
            <a:ext cx="8964613" cy="5040312"/>
          </a:xfrm>
        </p:spPr>
        <p:txBody>
          <a:bodyPr/>
          <a:lstStyle/>
          <a:p>
            <a:r>
              <a:rPr lang="en-US" altLang="ja-JP" dirty="0" smtClean="0"/>
              <a:t>Roy</a:t>
            </a:r>
            <a:r>
              <a:rPr lang="ja-JP" altLang="en-US" dirty="0" err="1" smtClean="0"/>
              <a:t>らのベンチ</a:t>
            </a:r>
            <a:r>
              <a:rPr lang="ja-JP" altLang="en-US" dirty="0" smtClean="0"/>
              <a:t>マーク</a:t>
            </a:r>
            <a:r>
              <a:rPr lang="en-US" altLang="ja-JP" dirty="0" smtClean="0"/>
              <a:t>[6]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タイプ</a:t>
            </a:r>
            <a:r>
              <a:rPr lang="en-US" altLang="ja-JP" dirty="0" smtClean="0"/>
              <a:t>1-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4</a:t>
            </a:r>
            <a:r>
              <a:rPr lang="ja-JP" altLang="en-US" dirty="0" smtClean="0"/>
              <a:t>の</a:t>
            </a:r>
            <a:r>
              <a:rPr lang="en-US" altLang="ja-JP" dirty="0" smtClean="0"/>
              <a:t>16</a:t>
            </a:r>
            <a:r>
              <a:rPr lang="ja-JP" altLang="en-US" dirty="0" smtClean="0"/>
              <a:t>個のクローンペアが用意</a:t>
            </a:r>
            <a:endParaRPr lang="en-US" altLang="ja-JP" dirty="0" smtClean="0"/>
          </a:p>
          <a:p>
            <a:pPr marL="457200" lvl="1" indent="0">
              <a:buNone/>
            </a:pPr>
            <a:endParaRPr kumimoji="1" lang="en-US" altLang="ja-JP" dirty="0" smtClean="0"/>
          </a:p>
        </p:txBody>
      </p:sp>
      <p:sp>
        <p:nvSpPr>
          <p:cNvPr id="5" name="角丸四角形 4"/>
          <p:cNvSpPr/>
          <p:nvPr/>
        </p:nvSpPr>
        <p:spPr bwMode="auto">
          <a:xfrm>
            <a:off x="179388" y="4509120"/>
            <a:ext cx="8641085" cy="1008112"/>
          </a:xfrm>
          <a:prstGeom prst="roundRect">
            <a:avLst/>
          </a:prstGeom>
          <a:solidFill>
            <a:srgbClr val="FBDE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ja-JP" altLang="en-US" sz="3200" dirty="0" smtClean="0">
                <a:latin typeface="+mn-lt"/>
              </a:rPr>
              <a:t>全タイプのクローンを検出することを確認</a:t>
            </a:r>
            <a:endParaRPr lang="en-US" altLang="ja-JP" sz="3200" dirty="0">
              <a:latin typeface="+mn-lt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08017"/>
              </p:ext>
            </p:extLst>
          </p:nvPr>
        </p:nvGraphicFramePr>
        <p:xfrm>
          <a:off x="486629" y="2636912"/>
          <a:ext cx="7848946" cy="1554480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2288087"/>
                <a:gridCol w="1322854"/>
                <a:gridCol w="1411044"/>
                <a:gridCol w="1327727"/>
                <a:gridCol w="1499234"/>
              </a:tblGrid>
              <a:tr h="396240"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タイプ</a:t>
                      </a:r>
                      <a:r>
                        <a:rPr kumimoji="1" lang="en-US" altLang="ja-JP" sz="2800" dirty="0" smtClean="0"/>
                        <a:t>1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タイプ</a:t>
                      </a:r>
                      <a:r>
                        <a:rPr kumimoji="1" lang="en-US" altLang="ja-JP" sz="2800" dirty="0" smtClean="0"/>
                        <a:t>2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タイプ</a:t>
                      </a:r>
                      <a:r>
                        <a:rPr kumimoji="1" lang="en-US" altLang="ja-JP" sz="2800" dirty="0" smtClean="0"/>
                        <a:t>3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タイプ</a:t>
                      </a:r>
                      <a:r>
                        <a:rPr kumimoji="1" lang="en-US" altLang="ja-JP" sz="2800" dirty="0" smtClean="0"/>
                        <a:t>4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ベンチマーク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3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5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検出結果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3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2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5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83199" y="5732462"/>
            <a:ext cx="8856539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[6] C. K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. Roy,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J. 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R. </a:t>
            </a:r>
            <a:r>
              <a:rPr lang="en-US" altLang="ja-JP" sz="1400" dirty="0" err="1">
                <a:solidFill>
                  <a:schemeClr val="tx2"/>
                </a:solidFill>
                <a:latin typeface="+mn-lt"/>
                <a:ea typeface="+mn-ea"/>
              </a:rPr>
              <a:t>Cordy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,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 R. </a:t>
            </a:r>
            <a:r>
              <a:rPr lang="en-US" altLang="ja-JP" sz="1400" dirty="0" err="1">
                <a:solidFill>
                  <a:schemeClr val="tx2"/>
                </a:solidFill>
                <a:latin typeface="+mn-lt"/>
                <a:ea typeface="+mn-ea"/>
              </a:rPr>
              <a:t>Koschke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.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Comparison and 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evaluation of code clone detection techniques and tools: a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qualitative approach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. Science of Computer Programming, Vol. 74, No. 7, 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pp.470-495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, 2009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74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RQ2</a:t>
            </a:r>
            <a:r>
              <a:rPr lang="en-US" altLang="ja-JP" dirty="0" smtClean="0"/>
              <a:t>: </a:t>
            </a:r>
            <a:r>
              <a:rPr kumimoji="1" lang="ja-JP" altLang="en-US" dirty="0" smtClean="0"/>
              <a:t>既存手法との比較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8775" y="1268760"/>
            <a:ext cx="8785225" cy="5040312"/>
          </a:xfrm>
        </p:spPr>
        <p:txBody>
          <a:bodyPr/>
          <a:lstStyle/>
          <a:p>
            <a:r>
              <a:rPr lang="ja-JP" altLang="en-US" dirty="0" smtClean="0"/>
              <a:t>メモリ</a:t>
            </a:r>
            <a:r>
              <a:rPr lang="ja-JP" altLang="en-US" dirty="0"/>
              <a:t>ベース</a:t>
            </a:r>
            <a:r>
              <a:rPr lang="ja-JP" altLang="en-US" dirty="0" smtClean="0"/>
              <a:t>の検出ツール</a:t>
            </a:r>
            <a:r>
              <a:rPr lang="en-US" altLang="ja-JP" dirty="0" err="1" smtClean="0"/>
              <a:t>MeCC</a:t>
            </a:r>
            <a:r>
              <a:rPr lang="en-US" altLang="ja-JP" dirty="0" smtClean="0"/>
              <a:t>[7]</a:t>
            </a:r>
            <a:r>
              <a:rPr lang="ja-JP" altLang="en-US" dirty="0" smtClean="0"/>
              <a:t>と比較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1-</a:t>
            </a:r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の手続き（関数</a:t>
            </a:r>
            <a:r>
              <a:rPr lang="ja-JP" altLang="en-US" dirty="0"/>
              <a:t>）</a:t>
            </a:r>
            <a:r>
              <a:rPr kumimoji="1" lang="ja-JP" altLang="en-US" dirty="0" smtClean="0"/>
              <a:t>単位のクローン検出</a:t>
            </a:r>
            <a:endParaRPr kumimoji="1" lang="en-US" altLang="ja-JP" dirty="0" smtClean="0"/>
          </a:p>
          <a:p>
            <a:r>
              <a:rPr lang="en-US" altLang="ja-JP" dirty="0" err="1" smtClean="0"/>
              <a:t>MeCC</a:t>
            </a:r>
            <a:r>
              <a:rPr lang="ja-JP" altLang="en-US" dirty="0" smtClean="0"/>
              <a:t>の評価実験で利用された</a:t>
            </a:r>
            <a:r>
              <a:rPr lang="en-US" altLang="ja-JP" dirty="0" smtClean="0"/>
              <a:t>OSS</a:t>
            </a:r>
            <a:r>
              <a:rPr lang="ja-JP" altLang="en-US" dirty="0" smtClean="0"/>
              <a:t>に適用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検出精度と検出時間を比較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678828"/>
              </p:ext>
            </p:extLst>
          </p:nvPr>
        </p:nvGraphicFramePr>
        <p:xfrm>
          <a:off x="1295636" y="3645024"/>
          <a:ext cx="6552728" cy="2072640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3546691"/>
                <a:gridCol w="1133829"/>
                <a:gridCol w="187220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プロジェクト名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言語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サイズ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smtClean="0"/>
                        <a:t>Apache</a:t>
                      </a:r>
                      <a:r>
                        <a:rPr kumimoji="1" lang="en-US" altLang="ja-JP" sz="2800" baseline="0" smtClean="0"/>
                        <a:t>HTTPD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C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343KLOC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Python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C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435KLOC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err="1" smtClean="0"/>
                        <a:t>PostgreSQL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C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937KLOC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8825" y="6073775"/>
            <a:ext cx="7559675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[7] H. 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Kim,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Y. 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Jung,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S. 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Kim,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K. Yi. </a:t>
            </a:r>
            <a:r>
              <a:rPr lang="en-US" altLang="ja-JP" sz="1600" dirty="0" err="1" smtClean="0">
                <a:solidFill>
                  <a:schemeClr val="tx2"/>
                </a:solidFill>
                <a:latin typeface="+mn-lt"/>
                <a:ea typeface="+mn-ea"/>
              </a:rPr>
              <a:t>MeCC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: memory comparison-based clone detector. In Proc. of </a:t>
            </a:r>
            <a:r>
              <a:rPr lang="en-US" altLang="ja-JP" sz="1600" dirty="0" smtClean="0">
                <a:solidFill>
                  <a:schemeClr val="tx2"/>
                </a:solidFill>
                <a:latin typeface="+mn-lt"/>
                <a:ea typeface="+mn-ea"/>
              </a:rPr>
              <a:t>ICSE ’11</a:t>
            </a:r>
            <a:r>
              <a:rPr lang="en-US" altLang="ja-JP" sz="1600" dirty="0">
                <a:solidFill>
                  <a:schemeClr val="tx2"/>
                </a:solidFill>
                <a:latin typeface="+mn-lt"/>
                <a:ea typeface="+mn-ea"/>
              </a:rPr>
              <a:t>, pp. 301–310, 2011.</a:t>
            </a:r>
          </a:p>
        </p:txBody>
      </p:sp>
    </p:spTree>
    <p:extLst>
      <p:ext uri="{BB962C8B-B14F-4D97-AF65-F5344CB8AC3E}">
        <p14:creationId xmlns:p14="http://schemas.microsoft.com/office/powerpoint/2010/main" val="115909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RQ2: </a:t>
            </a:r>
            <a:r>
              <a:rPr lang="ja-JP" altLang="en-US" dirty="0" smtClean="0"/>
              <a:t>検出精度の比較結果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648419"/>
          </a:xfrm>
        </p:spPr>
        <p:txBody>
          <a:bodyPr/>
          <a:lstStyle/>
          <a:p>
            <a:r>
              <a:rPr lang="ja-JP" altLang="en-US" dirty="0" smtClean="0"/>
              <a:t>適合率と各タイプの正解検出クローン数を比較</a:t>
            </a:r>
            <a:endParaRPr lang="en-US" altLang="ja-JP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958970"/>
              </p:ext>
            </p:extLst>
          </p:nvPr>
        </p:nvGraphicFramePr>
        <p:xfrm>
          <a:off x="827584" y="1844824"/>
          <a:ext cx="7200799" cy="2838450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983479"/>
                <a:gridCol w="1639131"/>
                <a:gridCol w="1229348"/>
                <a:gridCol w="901522"/>
                <a:gridCol w="886221"/>
                <a:gridCol w="780549"/>
                <a:gridCol w="780549"/>
              </a:tblGrid>
              <a:tr h="171450">
                <a:tc rowSpan="2"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 smtClean="0">
                          <a:effectLst/>
                        </a:rPr>
                        <a:t>プロジェクト名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/>
                        </a:rPr>
                        <a:t>適合率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ＭＳ Ｐゴシック"/>
                        </a:rPr>
                        <a:t>検出クローン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1450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</a:rPr>
                        <a:t>タイプ</a:t>
                      </a:r>
                      <a:r>
                        <a:rPr lang="en-US" altLang="ja-JP" sz="1800" u="none" strike="noStrike" dirty="0">
                          <a:effectLst/>
                        </a:rPr>
                        <a:t>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>
                          <a:effectLst/>
                        </a:rPr>
                        <a:t>タイプ</a:t>
                      </a:r>
                      <a:r>
                        <a:rPr lang="en-US" altLang="ja-JP" sz="1800" u="none" strike="noStrike">
                          <a:effectLst/>
                        </a:rPr>
                        <a:t>2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>
                          <a:effectLst/>
                        </a:rPr>
                        <a:t>タイプ</a:t>
                      </a:r>
                      <a:r>
                        <a:rPr lang="en-US" altLang="ja-JP" sz="1800" u="none" strike="noStrike">
                          <a:effectLst/>
                        </a:rPr>
                        <a:t>3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>
                          <a:effectLst/>
                        </a:rPr>
                        <a:t>タイプ</a:t>
                      </a:r>
                      <a:r>
                        <a:rPr lang="en-US" altLang="ja-JP" sz="1800" u="none" strike="noStrike">
                          <a:effectLst/>
                        </a:rPr>
                        <a:t>4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</a:rPr>
                        <a:t>本手法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Python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94.5%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103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159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21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ApacheHTTPD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95.4%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71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100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190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11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PostgreSQL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94.7%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57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230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341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17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</a:rPr>
                        <a:t>合計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94.6%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147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433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690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49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17145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 err="1">
                          <a:effectLst/>
                        </a:rPr>
                        <a:t>MeCC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Python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85.3%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3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127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82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13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ApacheHTTPD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87.5%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2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84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71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PostgreSQL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83.1%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9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120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>
                          <a:effectLst/>
                        </a:rPr>
                        <a:t>88</a:t>
                      </a:r>
                      <a:endParaRPr lang="en-US" altLang="ja-JP" sz="18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u="none" strike="noStrike" dirty="0">
                          <a:effectLst/>
                        </a:rPr>
                        <a:t>合計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85.00%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14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331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241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u="none" strike="noStrike" dirty="0">
                          <a:effectLst/>
                        </a:rPr>
                        <a:t>37</a:t>
                      </a:r>
                      <a:endParaRPr lang="en-US" altLang="ja-JP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角丸四角形 5"/>
          <p:cNvSpPr/>
          <p:nvPr/>
        </p:nvSpPr>
        <p:spPr bwMode="auto">
          <a:xfrm>
            <a:off x="323528" y="4869160"/>
            <a:ext cx="8584461" cy="1296144"/>
          </a:xfrm>
          <a:prstGeom prst="roundRect">
            <a:avLst/>
          </a:prstGeom>
          <a:solidFill>
            <a:srgbClr val="FBDE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ja-JP" sz="3200" dirty="0" err="1" smtClean="0">
                <a:latin typeface="+mn-lt"/>
              </a:rPr>
              <a:t>MeCC</a:t>
            </a:r>
            <a:r>
              <a:rPr lang="ja-JP" altLang="en-US" sz="3200" dirty="0" smtClean="0">
                <a:latin typeface="+mn-lt"/>
              </a:rPr>
              <a:t>よりも高い適合</a:t>
            </a:r>
            <a:r>
              <a:rPr lang="ja-JP" altLang="en-US" sz="3200" dirty="0">
                <a:latin typeface="+mn-lt"/>
              </a:rPr>
              <a:t>率</a:t>
            </a:r>
            <a:r>
              <a:rPr lang="ja-JP" altLang="en-US" sz="3200" dirty="0" smtClean="0">
                <a:latin typeface="+mn-lt"/>
              </a:rPr>
              <a:t>でクローンを検出</a:t>
            </a:r>
            <a:endParaRPr lang="en-US" altLang="ja-JP" sz="32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ja-JP" altLang="en-US" sz="3200" dirty="0" smtClean="0">
                <a:latin typeface="+mn-lt"/>
              </a:rPr>
              <a:t>各</a:t>
            </a:r>
            <a:r>
              <a:rPr lang="ja-JP" altLang="en-US" sz="3200" dirty="0">
                <a:latin typeface="+mn-lt"/>
              </a:rPr>
              <a:t>タイプ</a:t>
            </a:r>
            <a:r>
              <a:rPr lang="ja-JP" altLang="en-US" sz="3200" dirty="0" smtClean="0">
                <a:latin typeface="+mn-lt"/>
              </a:rPr>
              <a:t>のクローン検出数も</a:t>
            </a:r>
            <a:r>
              <a:rPr lang="en-US" altLang="ja-JP" sz="3200" dirty="0" err="1" smtClean="0">
                <a:latin typeface="+mn-lt"/>
              </a:rPr>
              <a:t>MeCC</a:t>
            </a:r>
            <a:r>
              <a:rPr lang="ja-JP" altLang="en-US" sz="3200" dirty="0" smtClean="0">
                <a:latin typeface="+mn-lt"/>
              </a:rPr>
              <a:t>より多い</a:t>
            </a:r>
            <a:endParaRPr lang="en-US" altLang="ja-JP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159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0790" y="188640"/>
            <a:ext cx="8785225" cy="936625"/>
          </a:xfrm>
        </p:spPr>
        <p:txBody>
          <a:bodyPr/>
          <a:lstStyle/>
          <a:p>
            <a:r>
              <a:rPr lang="en-US" altLang="ja-JP" dirty="0" smtClean="0"/>
              <a:t>RQ2: </a:t>
            </a:r>
            <a:r>
              <a:rPr lang="ja-JP" altLang="en-US" dirty="0" smtClean="0"/>
              <a:t>検出時間の</a:t>
            </a:r>
            <a:r>
              <a:rPr lang="ja-JP" altLang="en-US" dirty="0"/>
              <a:t>比較結果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6928"/>
              </p:ext>
            </p:extLst>
          </p:nvPr>
        </p:nvGraphicFramePr>
        <p:xfrm>
          <a:off x="323529" y="2420888"/>
          <a:ext cx="8424935" cy="2232247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1728191"/>
                <a:gridCol w="2736304"/>
                <a:gridCol w="1733529"/>
                <a:gridCol w="2226911"/>
              </a:tblGrid>
              <a:tr h="745623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ApacheHTTPD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Python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PostgreSQL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7410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本手法</a:t>
                      </a:r>
                      <a:endParaRPr kumimoji="1" lang="en-US" altLang="ja-JP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1m43s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2m13s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4m39s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4562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MeCC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310m34s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65m26s</a:t>
                      </a:r>
                      <a:endParaRPr kumimoji="1" lang="ja-JP" alt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428m32s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角丸四角形 5"/>
          <p:cNvSpPr/>
          <p:nvPr/>
        </p:nvSpPr>
        <p:spPr bwMode="auto">
          <a:xfrm>
            <a:off x="279893" y="5013176"/>
            <a:ext cx="8584461" cy="1224136"/>
          </a:xfrm>
          <a:prstGeom prst="roundRect">
            <a:avLst/>
          </a:prstGeom>
          <a:solidFill>
            <a:srgbClr val="FBDEB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en-US" altLang="ja-JP" sz="3200" dirty="0" err="1" smtClean="0">
                <a:latin typeface="+mn-lt"/>
              </a:rPr>
              <a:t>MeCC</a:t>
            </a:r>
            <a:r>
              <a:rPr lang="ja-JP" altLang="en-US" sz="3200" dirty="0" smtClean="0">
                <a:latin typeface="+mn-lt"/>
              </a:rPr>
              <a:t>よりも高速に</a:t>
            </a:r>
            <a:endParaRPr lang="en-US" altLang="ja-JP" sz="3200" dirty="0" smtClean="0">
              <a:latin typeface="+mn-lt"/>
            </a:endParaRPr>
          </a:p>
          <a:p>
            <a:pPr algn="ctr">
              <a:defRPr/>
            </a:pPr>
            <a:r>
              <a:rPr lang="ja-JP" altLang="en-US" sz="3200" dirty="0" smtClean="0">
                <a:latin typeface="+mn-lt"/>
              </a:rPr>
              <a:t>クローン検出を行うことが</a:t>
            </a:r>
            <a:r>
              <a:rPr lang="ja-JP" altLang="en-US" sz="3200" dirty="0">
                <a:latin typeface="+mn-lt"/>
              </a:rPr>
              <a:t>可能</a:t>
            </a:r>
            <a:endParaRPr lang="en-US" altLang="ja-JP" sz="3200" dirty="0">
              <a:latin typeface="+mn-lt"/>
            </a:endParaRPr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340768"/>
            <a:ext cx="8785225" cy="432048"/>
          </a:xfrm>
        </p:spPr>
        <p:txBody>
          <a:bodyPr/>
          <a:lstStyle/>
          <a:p>
            <a:r>
              <a:rPr lang="en-US" altLang="ja-JP" sz="2800" dirty="0" err="1" smtClean="0"/>
              <a:t>MeCC</a:t>
            </a:r>
            <a:r>
              <a:rPr lang="ja-JP" altLang="en-US" sz="2800" dirty="0" smtClean="0"/>
              <a:t>の実行環境と同一のものを利用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Ubuntu 64-bit ( RAM: 8.0GB, CPU: Intel Xeon 2.4GHz)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6418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RQ3: </a:t>
            </a:r>
            <a:r>
              <a:rPr kumimoji="1" lang="ja-JP" altLang="en-US" dirty="0" smtClean="0"/>
              <a:t>検出クローンの例</a:t>
            </a:r>
            <a:r>
              <a:rPr kumimoji="1"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504403"/>
          </a:xfrm>
        </p:spPr>
        <p:txBody>
          <a:bodyPr/>
          <a:lstStyle/>
          <a:p>
            <a:r>
              <a:rPr kumimoji="1" lang="ja-JP" altLang="en-US" dirty="0" smtClean="0"/>
              <a:t>繰り返し処理の置き換え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4506144" y="1916832"/>
            <a:ext cx="4248472" cy="34563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static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const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XML_Char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 FASTCALL</a:t>
            </a:r>
          </a:p>
          <a:p>
            <a:pPr fontAlgn="ctr"/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poolCopyString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(STRING_POOL *pool,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const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	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XML_Char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*s)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</a:t>
            </a:r>
            <a:r>
              <a:rPr lang="en-US" altLang="ja-JP" sz="1600" b="1" dirty="0">
                <a:solidFill>
                  <a:srgbClr val="00B050"/>
                </a:solidFill>
                <a:latin typeface="+mj-ea"/>
              </a:rPr>
              <a:t>// </a:t>
            </a:r>
            <a:r>
              <a:rPr lang="ja-JP" altLang="en-US" sz="1600" b="1" dirty="0">
                <a:solidFill>
                  <a:srgbClr val="00B050"/>
                </a:solidFill>
                <a:latin typeface="+mj-ea"/>
              </a:rPr>
              <a:t>例外</a:t>
            </a:r>
            <a:r>
              <a:rPr lang="ja-JP" altLang="en-US" sz="1600" b="1" dirty="0" smtClean="0">
                <a:solidFill>
                  <a:srgbClr val="00B050"/>
                </a:solidFill>
                <a:latin typeface="+mj-ea"/>
              </a:rPr>
              <a:t>処理漏れの可能性がある</a:t>
            </a:r>
            <a:r>
              <a:rPr lang="en-US" altLang="ja-JP" sz="1600" b="1" dirty="0" smtClean="0">
                <a:solidFill>
                  <a:srgbClr val="00B050"/>
                </a:solidFill>
                <a:latin typeface="+mj-ea"/>
              </a:rPr>
              <a:t>!</a:t>
            </a:r>
            <a:endParaRPr lang="en-US" altLang="ja-JP" sz="1600" b="1" dirty="0">
              <a:solidFill>
                <a:srgbClr val="00B050"/>
              </a:solidFill>
              <a:latin typeface="+mj-ea"/>
            </a:endParaRPr>
          </a:p>
          <a:p>
            <a:pPr fontAlgn="ctr"/>
            <a:r>
              <a:rPr lang="en-US" altLang="ja-JP" sz="1600" b="1" dirty="0" smtClean="0">
                <a:solidFill>
                  <a:schemeClr val="tx1"/>
                </a:solidFill>
                <a:latin typeface="+mj-ea"/>
                <a:ea typeface="+mj-ea"/>
              </a:rPr>
              <a:t>    </a:t>
            </a:r>
          </a:p>
          <a:p>
            <a:pPr fontAlgn="ctr"/>
            <a:r>
              <a:rPr lang="en-US" altLang="ja-JP" sz="16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b="1" dirty="0" smtClean="0">
                <a:solidFill>
                  <a:schemeClr val="tx1"/>
                </a:solidFill>
                <a:latin typeface="+mj-ea"/>
                <a:ea typeface="+mj-ea"/>
              </a:rPr>
              <a:t>    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do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if (!</a:t>
            </a:r>
            <a:r>
              <a:rPr lang="en-US" altLang="ja-JP" sz="1600" b="1" dirty="0" err="1">
                <a:solidFill>
                  <a:srgbClr val="4E31F9"/>
                </a:solidFill>
                <a:latin typeface="+mj-ea"/>
                <a:ea typeface="+mj-ea"/>
              </a:rPr>
              <a:t>poolAppendChar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(pool, *s))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   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  return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NULL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;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}while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(*s++);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s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= pool-&gt;start;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poolFinish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(pool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}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72677" y="1916832"/>
            <a:ext cx="4103751" cy="34563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static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const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XML_Char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</a:t>
            </a:r>
          </a:p>
          <a:p>
            <a:pPr fontAlgn="ctr"/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poolCopyStringN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(STRING_POOL *pool,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const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　　　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XML_Char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*s,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int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n)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if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(!pool-&gt;</a:t>
            </a:r>
            <a:r>
              <a:rPr lang="en-US" altLang="ja-JP" sz="1600" b="1" dirty="0" err="1">
                <a:solidFill>
                  <a:srgbClr val="4E31F9"/>
                </a:solidFill>
                <a:latin typeface="+mj-ea"/>
                <a:ea typeface="+mj-ea"/>
              </a:rPr>
              <a:t>ptr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&amp;&amp; !</a:t>
            </a:r>
            <a:r>
              <a:rPr lang="en-US" altLang="ja-JP" sz="1600" b="1" dirty="0" err="1">
                <a:solidFill>
                  <a:srgbClr val="4E31F9"/>
                </a:solidFill>
                <a:latin typeface="+mj-ea"/>
                <a:ea typeface="+mj-ea"/>
              </a:rPr>
              <a:t>poolGrow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(pool))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 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return NULL;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for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(; n &gt; 0; --n, s++) {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  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if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(!</a:t>
            </a:r>
            <a:r>
              <a:rPr lang="en-US" altLang="ja-JP" sz="1600" b="1" dirty="0" err="1">
                <a:solidFill>
                  <a:srgbClr val="4E31F9"/>
                </a:solidFill>
                <a:latin typeface="+mj-ea"/>
                <a:ea typeface="+mj-ea"/>
              </a:rPr>
              <a:t>poolAppendChar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(pool, *s))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    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 return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NULL;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}</a:t>
            </a:r>
            <a:endParaRPr lang="en-US" altLang="ja-JP" sz="1600" b="1" dirty="0">
              <a:solidFill>
                <a:srgbClr val="4E31F9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s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= pool-&gt;start;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poolFinish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(pool);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 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return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s;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}</a:t>
            </a:r>
          </a:p>
        </p:txBody>
      </p:sp>
      <p:sp>
        <p:nvSpPr>
          <p:cNvPr id="9" name="角丸四角形 8"/>
          <p:cNvSpPr/>
          <p:nvPr/>
        </p:nvSpPr>
        <p:spPr bwMode="auto">
          <a:xfrm>
            <a:off x="683568" y="3403600"/>
            <a:ext cx="3320033" cy="96150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4788024" y="3351659"/>
            <a:ext cx="3320033" cy="1008112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 bwMode="auto">
          <a:xfrm>
            <a:off x="372677" y="5589240"/>
            <a:ext cx="3610014" cy="720080"/>
          </a:xfrm>
          <a:prstGeom prst="roundRect">
            <a:avLst/>
          </a:prstGeom>
          <a:solidFill>
            <a:srgbClr val="FEE9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en-US" altLang="ja-JP" dirty="0" smtClean="0">
                <a:latin typeface="+mn-lt"/>
              </a:rPr>
              <a:t>for</a:t>
            </a:r>
            <a:r>
              <a:rPr lang="ja-JP" altLang="en-US" dirty="0" smtClean="0">
                <a:latin typeface="+mn-lt"/>
              </a:rPr>
              <a:t>文を用いた繰り返し</a:t>
            </a:r>
            <a:endParaRPr lang="en-US" altLang="ja-JP" dirty="0">
              <a:latin typeface="+mn-lt"/>
            </a:endParaRPr>
          </a:p>
        </p:txBody>
      </p:sp>
      <p:sp>
        <p:nvSpPr>
          <p:cNvPr id="12" name="角丸四角形 11"/>
          <p:cNvSpPr/>
          <p:nvPr/>
        </p:nvSpPr>
        <p:spPr bwMode="auto">
          <a:xfrm>
            <a:off x="4551090" y="5589240"/>
            <a:ext cx="4176464" cy="720080"/>
          </a:xfrm>
          <a:prstGeom prst="roundRect">
            <a:avLst/>
          </a:prstGeom>
          <a:solidFill>
            <a:srgbClr val="FEE9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en-US" altLang="ja-JP" dirty="0" smtClean="0">
                <a:latin typeface="+mn-lt"/>
              </a:rPr>
              <a:t>do-while</a:t>
            </a:r>
            <a:r>
              <a:rPr lang="ja-JP" altLang="en-US" dirty="0" smtClean="0">
                <a:latin typeface="+mn-lt"/>
              </a:rPr>
              <a:t>文を用いた</a:t>
            </a:r>
            <a:r>
              <a:rPr lang="ja-JP" altLang="en-US" dirty="0"/>
              <a:t>繰り返し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2910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RQ3: </a:t>
            </a:r>
            <a:r>
              <a:rPr lang="ja-JP" altLang="en-US" dirty="0"/>
              <a:t>検出クローンの例</a:t>
            </a:r>
            <a:r>
              <a:rPr lang="en-US" altLang="ja-JP" dirty="0" smtClean="0"/>
              <a:t>(2/2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576411"/>
          </a:xfrm>
        </p:spPr>
        <p:txBody>
          <a:bodyPr/>
          <a:lstStyle/>
          <a:p>
            <a:r>
              <a:rPr kumimoji="1" lang="ja-JP" altLang="en-US" dirty="0" smtClean="0"/>
              <a:t>文の並び替え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4562475" y="1993851"/>
            <a:ext cx="4185989" cy="46085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static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PyObject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</a:t>
            </a:r>
          </a:p>
          <a:p>
            <a:pPr fontAlgn="ctr"/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dequereviter_next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dequeiterobject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*it)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PyObject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*item;</a:t>
            </a:r>
          </a:p>
          <a:p>
            <a:pPr fontAlgn="ctr"/>
            <a:r>
              <a:rPr lang="en-US" altLang="ja-JP" sz="1600" b="1" dirty="0" smtClean="0">
                <a:solidFill>
                  <a:srgbClr val="C00000"/>
                </a:solidFill>
                <a:latin typeface="+mj-ea"/>
                <a:ea typeface="+mj-ea"/>
              </a:rPr>
              <a:t>    if </a:t>
            </a:r>
            <a:r>
              <a:rPr lang="en-US" altLang="ja-JP" sz="1600" b="1" dirty="0">
                <a:solidFill>
                  <a:srgbClr val="C00000"/>
                </a:solidFill>
                <a:latin typeface="+mj-ea"/>
                <a:ea typeface="+mj-ea"/>
              </a:rPr>
              <a:t>(it-&gt;counter == 0)</a:t>
            </a:r>
          </a:p>
          <a:p>
            <a:pPr fontAlgn="ctr"/>
            <a:r>
              <a:rPr lang="en-US" altLang="ja-JP" sz="1600" b="1" dirty="0" smtClean="0">
                <a:solidFill>
                  <a:srgbClr val="C00000"/>
                </a:solidFill>
                <a:latin typeface="+mj-ea"/>
                <a:ea typeface="+mj-ea"/>
              </a:rPr>
              <a:t>        return </a:t>
            </a:r>
            <a:r>
              <a:rPr lang="en-US" altLang="ja-JP" sz="1600" b="1" dirty="0">
                <a:solidFill>
                  <a:srgbClr val="C00000"/>
                </a:solidFill>
                <a:latin typeface="+mj-ea"/>
                <a:ea typeface="+mj-ea"/>
              </a:rPr>
              <a:t>NULL;</a:t>
            </a:r>
          </a:p>
          <a:p>
            <a:pPr fontAlgn="ctr"/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if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(it-&gt;</a:t>
            </a:r>
            <a:r>
              <a:rPr lang="en-US" altLang="ja-JP" sz="1600" b="1" dirty="0" err="1">
                <a:solidFill>
                  <a:srgbClr val="4E31F9"/>
                </a:solidFill>
                <a:latin typeface="+mj-ea"/>
                <a:ea typeface="+mj-ea"/>
              </a:rPr>
              <a:t>deque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-&gt;state != it-&gt;state) {</a:t>
            </a:r>
          </a:p>
          <a:p>
            <a:pPr fontAlgn="ctr"/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it-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&gt;counter = 0;</a:t>
            </a:r>
          </a:p>
          <a:p>
            <a:pPr fontAlgn="ctr"/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</a:t>
            </a:r>
            <a:r>
              <a:rPr lang="en-US" altLang="ja-JP" sz="1600" b="1" dirty="0" err="1" smtClean="0">
                <a:solidFill>
                  <a:srgbClr val="4E31F9"/>
                </a:solidFill>
                <a:latin typeface="+mj-ea"/>
                <a:ea typeface="+mj-ea"/>
              </a:rPr>
              <a:t>PyErr_SetString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(</a:t>
            </a:r>
            <a:r>
              <a:rPr lang="en-US" altLang="ja-JP" sz="1600" b="1" dirty="0" err="1" smtClean="0">
                <a:solidFill>
                  <a:srgbClr val="4E31F9"/>
                </a:solidFill>
                <a:latin typeface="+mj-ea"/>
                <a:ea typeface="+mj-ea"/>
              </a:rPr>
              <a:t>PyExc_RuntimeError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,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	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"</a:t>
            </a:r>
            <a:r>
              <a:rPr lang="en-US" altLang="ja-JP" sz="1600" b="1" dirty="0" err="1">
                <a:solidFill>
                  <a:srgbClr val="4E31F9"/>
                </a:solidFill>
                <a:latin typeface="+mj-ea"/>
                <a:ea typeface="+mj-ea"/>
              </a:rPr>
              <a:t>deque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mutated during iteration");</a:t>
            </a:r>
          </a:p>
          <a:p>
            <a:pPr fontAlgn="ctr"/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return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NULL;</a:t>
            </a:r>
          </a:p>
          <a:p>
            <a:pPr fontAlgn="ctr"/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}</a:t>
            </a:r>
            <a:endParaRPr lang="en-US" altLang="ja-JP" sz="1600" b="1" dirty="0">
              <a:solidFill>
                <a:srgbClr val="4E31F9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assert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(!(it-&gt;b == 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leftblock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&amp;&amp;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            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it-&gt;index &lt; 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leftindex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));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}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23529" y="1992288"/>
            <a:ext cx="4238946" cy="46085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static 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PyObject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</a:t>
            </a:r>
          </a:p>
          <a:p>
            <a:pPr fontAlgn="ctr"/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dequeiter_next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dequeiterobject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*it)</a:t>
            </a: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{</a:t>
            </a:r>
          </a:p>
          <a:p>
            <a:pPr fontAlgn="ctr"/>
            <a:r>
              <a:rPr lang="ja-JP" altLang="en-US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   </a:t>
            </a:r>
            <a:r>
              <a:rPr lang="en-US" altLang="ja-JP" sz="1600" dirty="0" err="1" smtClean="0">
                <a:solidFill>
                  <a:schemeClr val="tx1"/>
                </a:solidFill>
                <a:latin typeface="+mj-ea"/>
                <a:ea typeface="+mj-ea"/>
              </a:rPr>
              <a:t>PyObject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*item</a:t>
            </a:r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;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if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(it-&gt;</a:t>
            </a:r>
            <a:r>
              <a:rPr lang="en-US" altLang="ja-JP" sz="1600" b="1" dirty="0" err="1">
                <a:solidFill>
                  <a:srgbClr val="4E31F9"/>
                </a:solidFill>
                <a:latin typeface="+mj-ea"/>
                <a:ea typeface="+mj-ea"/>
              </a:rPr>
              <a:t>deque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-&gt;state != it-&gt;state) {</a:t>
            </a:r>
          </a:p>
          <a:p>
            <a:pPr fontAlgn="ctr"/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it-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&gt;counter = 0;</a:t>
            </a:r>
          </a:p>
          <a:p>
            <a:pPr fontAlgn="ctr"/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</a:t>
            </a:r>
            <a:r>
              <a:rPr lang="en-US" altLang="ja-JP" sz="1600" b="1" dirty="0" err="1" smtClean="0">
                <a:solidFill>
                  <a:srgbClr val="4E31F9"/>
                </a:solidFill>
                <a:latin typeface="+mj-ea"/>
                <a:ea typeface="+mj-ea"/>
              </a:rPr>
              <a:t>PyErr_SetString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(</a:t>
            </a:r>
            <a:r>
              <a:rPr lang="en-US" altLang="ja-JP" sz="1600" b="1" dirty="0" err="1" smtClean="0">
                <a:solidFill>
                  <a:srgbClr val="4E31F9"/>
                </a:solidFill>
                <a:latin typeface="+mj-ea"/>
                <a:ea typeface="+mj-ea"/>
              </a:rPr>
              <a:t>PyExc_RuntimeError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,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     "</a:t>
            </a:r>
            <a:r>
              <a:rPr lang="en-US" altLang="ja-JP" sz="1600" b="1" dirty="0" err="1">
                <a:solidFill>
                  <a:srgbClr val="4E31F9"/>
                </a:solidFill>
                <a:latin typeface="+mj-ea"/>
                <a:ea typeface="+mj-ea"/>
              </a:rPr>
              <a:t>deque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mutated during iteration");</a:t>
            </a:r>
          </a:p>
          <a:p>
            <a:pPr fontAlgn="ctr"/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     return </a:t>
            </a:r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NULL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;</a:t>
            </a:r>
          </a:p>
          <a:p>
            <a:pPr fontAlgn="ctr"/>
            <a:r>
              <a:rPr lang="en-US" altLang="ja-JP" sz="1600" b="1" dirty="0">
                <a:solidFill>
                  <a:srgbClr val="4E31F9"/>
                </a:solidFill>
                <a:latin typeface="+mj-ea"/>
                <a:ea typeface="+mj-ea"/>
              </a:rPr>
              <a:t> </a:t>
            </a:r>
            <a:r>
              <a:rPr lang="en-US" altLang="ja-JP" sz="1600" b="1" dirty="0" smtClean="0">
                <a:solidFill>
                  <a:srgbClr val="4E31F9"/>
                </a:solidFill>
                <a:latin typeface="+mj-ea"/>
                <a:ea typeface="+mj-ea"/>
              </a:rPr>
              <a:t>   }</a:t>
            </a:r>
            <a:endParaRPr lang="en-US" altLang="ja-JP" sz="1600" b="1" dirty="0">
              <a:solidFill>
                <a:srgbClr val="4E31F9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b="1" dirty="0" smtClean="0">
                <a:solidFill>
                  <a:srgbClr val="C00000"/>
                </a:solidFill>
                <a:latin typeface="+mj-ea"/>
                <a:ea typeface="+mj-ea"/>
              </a:rPr>
              <a:t>    if </a:t>
            </a:r>
            <a:r>
              <a:rPr lang="en-US" altLang="ja-JP" sz="1600" b="1" dirty="0">
                <a:solidFill>
                  <a:srgbClr val="C00000"/>
                </a:solidFill>
                <a:latin typeface="+mj-ea"/>
                <a:ea typeface="+mj-ea"/>
              </a:rPr>
              <a:t>(it-&gt;counter == 0)</a:t>
            </a:r>
          </a:p>
          <a:p>
            <a:pPr fontAlgn="ctr"/>
            <a:r>
              <a:rPr lang="en-US" altLang="ja-JP" sz="1600" b="1" dirty="0" smtClean="0">
                <a:solidFill>
                  <a:srgbClr val="C00000"/>
                </a:solidFill>
                <a:latin typeface="+mj-ea"/>
                <a:ea typeface="+mj-ea"/>
              </a:rPr>
              <a:t>        return </a:t>
            </a:r>
            <a:r>
              <a:rPr lang="en-US" altLang="ja-JP" sz="1600" b="1" dirty="0">
                <a:solidFill>
                  <a:srgbClr val="C00000"/>
                </a:solidFill>
                <a:latin typeface="+mj-ea"/>
                <a:ea typeface="+mj-ea"/>
              </a:rPr>
              <a:t>NULL;        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    assert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(!(it-&gt;b == 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rightblock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 &amp;&amp;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 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it-&gt;index &gt; it-&gt;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deque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-&gt;</a:t>
            </a:r>
            <a:r>
              <a:rPr lang="en-US" altLang="ja-JP" sz="1600" dirty="0" err="1">
                <a:solidFill>
                  <a:schemeClr val="tx1"/>
                </a:solidFill>
                <a:latin typeface="+mj-ea"/>
                <a:ea typeface="+mj-ea"/>
              </a:rPr>
              <a:t>rightindex</a:t>
            </a:r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));</a:t>
            </a: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>
                <a:solidFill>
                  <a:schemeClr val="tx1"/>
                </a:solidFill>
                <a:latin typeface="+mj-ea"/>
                <a:ea typeface="+mj-ea"/>
              </a:rPr>
              <a:t>	</a:t>
            </a:r>
            <a:r>
              <a:rPr lang="ja-JP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・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ctr"/>
            <a:r>
              <a:rPr lang="en-US" altLang="ja-JP" sz="1600" dirty="0" smtClean="0">
                <a:solidFill>
                  <a:schemeClr val="tx1"/>
                </a:solidFill>
                <a:latin typeface="+mj-ea"/>
                <a:ea typeface="+mj-ea"/>
              </a:rPr>
              <a:t>}</a:t>
            </a:r>
            <a:endParaRPr lang="en-US" altLang="ja-JP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" name="角丸四角形 5"/>
          <p:cNvSpPr/>
          <p:nvPr/>
        </p:nvSpPr>
        <p:spPr bwMode="auto">
          <a:xfrm>
            <a:off x="611560" y="4509120"/>
            <a:ext cx="3816423" cy="57606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4644008" y="3044180"/>
            <a:ext cx="4104456" cy="57606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" name="角丸四角形 7"/>
          <p:cNvSpPr/>
          <p:nvPr/>
        </p:nvSpPr>
        <p:spPr bwMode="auto">
          <a:xfrm>
            <a:off x="4644008" y="3604617"/>
            <a:ext cx="4104456" cy="1440160"/>
          </a:xfrm>
          <a:prstGeom prst="roundRect">
            <a:avLst/>
          </a:prstGeom>
          <a:noFill/>
          <a:ln w="381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611560" y="3070101"/>
            <a:ext cx="3816423" cy="1440160"/>
          </a:xfrm>
          <a:prstGeom prst="roundRect">
            <a:avLst/>
          </a:prstGeom>
          <a:noFill/>
          <a:ln w="381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1" name="直線矢印コネクタ 10"/>
          <p:cNvCxnSpPr>
            <a:stCxn id="7" idx="1"/>
          </p:cNvCxnSpPr>
          <p:nvPr/>
        </p:nvCxnSpPr>
        <p:spPr bwMode="auto">
          <a:xfrm flipH="1">
            <a:off x="4427983" y="3332212"/>
            <a:ext cx="216025" cy="1464940"/>
          </a:xfrm>
          <a:prstGeom prst="straightConnector1">
            <a:avLst/>
          </a:prstGeom>
          <a:solidFill>
            <a:schemeClr val="accent2"/>
          </a:solidFill>
          <a:ln w="34925" cap="flat" cmpd="sng" algn="ctr">
            <a:solidFill>
              <a:srgbClr val="FF0000"/>
            </a:solidFill>
            <a:prstDash val="solid"/>
            <a:round/>
            <a:headEnd type="triangle" w="lg" len="lg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2" name="角丸四角形 11"/>
          <p:cNvSpPr/>
          <p:nvPr/>
        </p:nvSpPr>
        <p:spPr bwMode="auto">
          <a:xfrm>
            <a:off x="3185104" y="5775473"/>
            <a:ext cx="2304256" cy="720080"/>
          </a:xfrm>
          <a:prstGeom prst="roundRect">
            <a:avLst/>
          </a:prstGeom>
          <a:solidFill>
            <a:srgbClr val="FEE9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ja-JP" altLang="en-US" dirty="0" smtClean="0">
                <a:latin typeface="+mn-lt"/>
              </a:rPr>
              <a:t>例外処理の</a:t>
            </a:r>
            <a:endParaRPr lang="en-US" altLang="ja-JP" dirty="0" smtClean="0">
              <a:latin typeface="+mn-lt"/>
            </a:endParaRPr>
          </a:p>
          <a:p>
            <a:pPr algn="ctr">
              <a:defRPr/>
            </a:pPr>
            <a:r>
              <a:rPr lang="ja-JP" altLang="en-US" dirty="0" smtClean="0">
                <a:latin typeface="+mn-lt"/>
              </a:rPr>
              <a:t>位置が異なる</a:t>
            </a:r>
            <a:endParaRPr lang="en-US" altLang="ja-JP" dirty="0">
              <a:latin typeface="+mn-lt"/>
            </a:endParaRPr>
          </a:p>
        </p:txBody>
      </p:sp>
      <p:cxnSp>
        <p:nvCxnSpPr>
          <p:cNvPr id="13" name="直線矢印コネクタ 12"/>
          <p:cNvCxnSpPr>
            <a:endCxn id="8" idx="1"/>
          </p:cNvCxnSpPr>
          <p:nvPr/>
        </p:nvCxnSpPr>
        <p:spPr bwMode="auto">
          <a:xfrm>
            <a:off x="4427983" y="3790181"/>
            <a:ext cx="216025" cy="534516"/>
          </a:xfrm>
          <a:prstGeom prst="straightConnector1">
            <a:avLst/>
          </a:prstGeom>
          <a:solidFill>
            <a:schemeClr val="accent2"/>
          </a:solidFill>
          <a:ln w="34925" cap="flat" cmpd="sng" algn="ctr">
            <a:solidFill>
              <a:schemeClr val="accent6"/>
            </a:solidFill>
            <a:prstDash val="solid"/>
            <a:round/>
            <a:headEnd type="triangle" w="lg" len="lg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6265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268760"/>
            <a:ext cx="8352928" cy="5040312"/>
          </a:xfrm>
        </p:spPr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テキストマイニング技術を用いたタイプ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のクローン検出手法を提案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既存手法と比較して高精度・高速なクローン検出が可能</a:t>
            </a:r>
            <a:endParaRPr lang="en-US" altLang="ja-JP" dirty="0" smtClean="0"/>
          </a:p>
          <a:p>
            <a:pPr lvl="5"/>
            <a:endParaRPr kumimoji="1" lang="en-US" altLang="ja-JP" sz="900" dirty="0" smtClean="0"/>
          </a:p>
          <a:p>
            <a:r>
              <a:rPr lang="ja-JP" altLang="en-US" dirty="0"/>
              <a:t>今後</a:t>
            </a:r>
            <a:r>
              <a:rPr lang="ja-JP" altLang="en-US" dirty="0" smtClean="0"/>
              <a:t>の課題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他のクローン検出ツールとの比較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タイプ</a:t>
            </a:r>
            <a:r>
              <a:rPr lang="en-US" altLang="ja-JP" dirty="0" smtClean="0"/>
              <a:t>2</a:t>
            </a:r>
            <a:r>
              <a:rPr lang="ja-JP" altLang="en-US" dirty="0" smtClean="0"/>
              <a:t>のクローン検出精度の向上</a:t>
            </a:r>
            <a:endParaRPr lang="en-US" altLang="ja-JP" dirty="0" smtClean="0"/>
          </a:p>
          <a:p>
            <a:pPr lvl="2"/>
            <a:r>
              <a:rPr lang="ja-JP" altLang="en-US" dirty="0"/>
              <a:t>辞書</a:t>
            </a:r>
            <a:r>
              <a:rPr lang="ja-JP" altLang="en-US" dirty="0" smtClean="0"/>
              <a:t>を用いたワードのクラスタリングなどを利用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26721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ご清聴ありがとうございました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18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メソッドクローンの定義</a:t>
            </a:r>
            <a:r>
              <a:rPr lang="en-US" altLang="ja-JP" dirty="0" smtClean="0"/>
              <a:t>[1]</a:t>
            </a:r>
            <a:endParaRPr lang="ja-JP" altLang="en-US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437570"/>
              </p:ext>
            </p:extLst>
          </p:nvPr>
        </p:nvGraphicFramePr>
        <p:xfrm>
          <a:off x="467544" y="1484784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レイアウト・空白・コメントの違いを除き完全に一致している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  <a:r>
                        <a:rPr kumimoji="1" lang="ja-JP" altLang="en-US" sz="2200" dirty="0" smtClean="0"/>
                        <a:t>に加え変数名・型の違いを除き構文的に一致している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3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r>
                        <a:rPr kumimoji="1" lang="ja-JP" altLang="en-US" sz="2200" dirty="0" smtClean="0"/>
                        <a:t>に加え文が挿入・削除・変更されている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4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構文上異なる実装だが，同一処理を実行している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611560" y="4941168"/>
            <a:ext cx="8136904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altLang="ja-JP" sz="1800" dirty="0" smtClean="0">
                <a:latin typeface="+mn-lt"/>
              </a:rPr>
              <a:t>[1]C. </a:t>
            </a:r>
            <a:r>
              <a:rPr lang="en-US" altLang="ja-JP" sz="1800" dirty="0">
                <a:latin typeface="+mn-lt"/>
              </a:rPr>
              <a:t>K. Roy, </a:t>
            </a:r>
            <a:r>
              <a:rPr lang="en-US" altLang="ja-JP" sz="1800" dirty="0" smtClean="0">
                <a:latin typeface="+mn-lt"/>
              </a:rPr>
              <a:t>J. </a:t>
            </a:r>
            <a:r>
              <a:rPr lang="en-US" altLang="ja-JP" sz="1800" dirty="0">
                <a:latin typeface="+mn-lt"/>
              </a:rPr>
              <a:t>R. </a:t>
            </a:r>
            <a:r>
              <a:rPr lang="en-US" altLang="ja-JP" sz="1800" dirty="0" err="1">
                <a:latin typeface="+mn-lt"/>
              </a:rPr>
              <a:t>Cordy</a:t>
            </a:r>
            <a:r>
              <a:rPr lang="en-US" altLang="ja-JP" sz="1800" dirty="0">
                <a:latin typeface="+mn-lt"/>
              </a:rPr>
              <a:t>, </a:t>
            </a:r>
            <a:r>
              <a:rPr lang="en-US" altLang="ja-JP" sz="1800" dirty="0" smtClean="0">
                <a:latin typeface="+mn-lt"/>
              </a:rPr>
              <a:t>R. </a:t>
            </a:r>
            <a:r>
              <a:rPr lang="en-US" altLang="ja-JP" sz="1800" dirty="0" err="1">
                <a:latin typeface="+mn-lt"/>
              </a:rPr>
              <a:t>Koschke</a:t>
            </a:r>
            <a:r>
              <a:rPr lang="en-US" altLang="ja-JP" sz="1800" dirty="0">
                <a:latin typeface="+mn-lt"/>
              </a:rPr>
              <a:t>. </a:t>
            </a:r>
            <a:r>
              <a:rPr lang="en-US" altLang="ja-JP" sz="1800" dirty="0" smtClean="0">
                <a:latin typeface="+mn-lt"/>
              </a:rPr>
              <a:t>Comparison and </a:t>
            </a:r>
            <a:r>
              <a:rPr lang="en-US" altLang="ja-JP" sz="1800" dirty="0">
                <a:latin typeface="+mn-lt"/>
              </a:rPr>
              <a:t>evaluation of code clone detection techniques and tools: a </a:t>
            </a:r>
            <a:r>
              <a:rPr lang="en-US" altLang="ja-JP" sz="1800" dirty="0" smtClean="0">
                <a:latin typeface="+mn-lt"/>
              </a:rPr>
              <a:t>qualitative approach</a:t>
            </a:r>
            <a:r>
              <a:rPr lang="en-US" altLang="ja-JP" sz="1800" dirty="0">
                <a:latin typeface="+mn-lt"/>
              </a:rPr>
              <a:t>. Science of Computer Programming, Vol. 74, No. 7, </a:t>
            </a:r>
            <a:r>
              <a:rPr lang="en-US" altLang="ja-JP" sz="1800" dirty="0" smtClean="0">
                <a:latin typeface="+mn-lt"/>
              </a:rPr>
              <a:t>pp. 470–495</a:t>
            </a:r>
            <a:r>
              <a:rPr lang="en-US" altLang="ja-JP" sz="1800" dirty="0">
                <a:latin typeface="+mn-lt"/>
              </a:rPr>
              <a:t>, 2009.</a:t>
            </a:r>
            <a:endParaRPr lang="ja-JP" alt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576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68313" y="1412875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i="1" u="sng" dirty="0" smtClean="0">
                          <a:solidFill>
                            <a:schemeClr val="tx1"/>
                          </a:solidFill>
                        </a:rPr>
                        <a:t>タイプ</a:t>
                      </a:r>
                      <a:r>
                        <a:rPr kumimoji="1" lang="en-US" altLang="ja-JP" sz="2200" b="1" i="1" u="sng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b="1" i="1" u="sng" dirty="0" smtClean="0">
                          <a:solidFill>
                            <a:schemeClr val="tx1"/>
                          </a:solidFill>
                        </a:rPr>
                        <a:t>レイアウト・空白・コメントの違いを除き完全に一致している</a:t>
                      </a:r>
                      <a:endParaRPr kumimoji="1" lang="ja-JP" altLang="en-US" sz="2200" b="1" i="1" u="sng" dirty="0">
                        <a:solidFill>
                          <a:schemeClr val="tx1"/>
                        </a:solidFill>
                      </a:endParaRPr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  <a:r>
                        <a:rPr kumimoji="1" lang="ja-JP" altLang="en-US" sz="2200" dirty="0" smtClean="0"/>
                        <a:t>に加え変数名・型の違いを除き構文的に一致している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3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r>
                        <a:rPr kumimoji="1" lang="ja-JP" altLang="en-US" sz="2200" dirty="0" smtClean="0"/>
                        <a:t>に加え文が挿入・削除・変更されている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4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構文上異なる実装だが，同一処理を実行している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492125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for(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i=0; i&lt;</a:t>
            </a:r>
            <a:r>
              <a:rPr lang="en-US" altLang="ja-JP" sz="2000" dirty="0" err="1">
                <a:latin typeface="+mn-ea"/>
                <a:ea typeface="+mn-ea"/>
              </a:rPr>
              <a:t>data.length</a:t>
            </a:r>
            <a:r>
              <a:rPr lang="en-US" altLang="ja-JP" sz="2000" dirty="0">
                <a:latin typeface="+mn-ea"/>
                <a:ea typeface="+mn-ea"/>
              </a:rPr>
              <a:t>; i++){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   sum = sum + data[i]	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00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for(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i=0; i&lt;</a:t>
            </a:r>
            <a:r>
              <a:rPr lang="en-US" altLang="ja-JP" sz="2000" dirty="0" err="1">
                <a:latin typeface="+mn-ea"/>
              </a:rPr>
              <a:t>data.length</a:t>
            </a:r>
            <a:r>
              <a:rPr lang="en-US" altLang="ja-JP" sz="2000" dirty="0">
                <a:latin typeface="+mn-ea"/>
              </a:rPr>
              <a:t>; i++){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   sum = sum + data[i]	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}</a:t>
            </a:r>
            <a:endParaRPr lang="ja-JP" altLang="en-US" sz="2000" dirty="0">
              <a:latin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54163" y="6021388"/>
            <a:ext cx="20891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+mn-lt"/>
              </a:rPr>
              <a:t>メソッド</a:t>
            </a:r>
            <a:r>
              <a:rPr lang="en-US" altLang="ja-JP" dirty="0">
                <a:latin typeface="+mn-lt"/>
              </a:rPr>
              <a:t>1</a:t>
            </a:r>
            <a:endParaRPr lang="ja-JP" altLang="en-US" dirty="0">
              <a:latin typeface="+mn-lt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473700" y="6002338"/>
            <a:ext cx="20875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+mn-lt"/>
              </a:rPr>
              <a:t>メソッド</a:t>
            </a:r>
            <a:r>
              <a:rPr lang="en-US" altLang="ja-JP" dirty="0">
                <a:latin typeface="+mn-lt"/>
              </a:rPr>
              <a:t>2</a:t>
            </a:r>
            <a:endParaRPr lang="ja-JP" altLang="en-US" dirty="0">
              <a:latin typeface="+mn-lt"/>
            </a:endParaRPr>
          </a:p>
        </p:txBody>
      </p:sp>
      <p:sp>
        <p:nvSpPr>
          <p:cNvPr id="14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メソッドクローン：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1</a:t>
            </a:r>
            <a:endParaRPr lang="ja-JP" altLang="en-US" dirty="0" smtClean="0"/>
          </a:p>
        </p:txBody>
      </p:sp>
      <p:sp>
        <p:nvSpPr>
          <p:cNvPr id="14363" name="左右矢印 6"/>
          <p:cNvSpPr>
            <a:spLocks noChangeArrowheads="1"/>
          </p:cNvSpPr>
          <p:nvPr/>
        </p:nvSpPr>
        <p:spPr bwMode="auto">
          <a:xfrm>
            <a:off x="4143375" y="4662488"/>
            <a:ext cx="757238" cy="43180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589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68313" y="1412875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レイアウト・空白・コメントの違いを除き完全に一致している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2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1</a:t>
                      </a:r>
                      <a:r>
                        <a:rPr kumimoji="1" lang="ja-JP" altLang="en-US" sz="2200" b="1" i="1" u="sng" dirty="0" smtClean="0"/>
                        <a:t>に加え変数名・型の違いを除き構文的に一致している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3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r>
                        <a:rPr kumimoji="1" lang="ja-JP" altLang="en-US" sz="2200" dirty="0" smtClean="0"/>
                        <a:t>に加え文の挿入・削除・変更されている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4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構文上異なる実装だが，同一処理を実行している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1373188" y="6032500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+mn-lt"/>
              </a:rPr>
              <a:t>メソッド</a:t>
            </a:r>
            <a:r>
              <a:rPr lang="en-US" altLang="ja-JP" dirty="0">
                <a:latin typeface="+mn-lt"/>
              </a:rPr>
              <a:t>1</a:t>
            </a:r>
            <a:endParaRPr lang="ja-JP" altLang="en-US" dirty="0">
              <a:latin typeface="+mn-lt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292725" y="6021388"/>
            <a:ext cx="2087563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+mn-lt"/>
              </a:rPr>
              <a:t>メソッド</a:t>
            </a:r>
            <a:r>
              <a:rPr lang="en-US" altLang="ja-JP" dirty="0">
                <a:latin typeface="+mn-lt"/>
              </a:rPr>
              <a:t>2</a:t>
            </a:r>
            <a:endParaRPr lang="ja-JP" altLang="en-US" dirty="0">
              <a:latin typeface="+mn-lt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39750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</a:t>
            </a: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for(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</a:t>
            </a:r>
            <a:r>
              <a:rPr lang="en-US" altLang="ja-JP" sz="2000" dirty="0">
                <a:latin typeface="+mn-ea"/>
                <a:ea typeface="+mn-ea"/>
              </a:rPr>
              <a:t>=0; 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</a:t>
            </a:r>
            <a:r>
              <a:rPr lang="en-US" altLang="ja-JP" sz="2000" dirty="0">
                <a:latin typeface="+mn-ea"/>
                <a:ea typeface="+mn-ea"/>
              </a:rPr>
              <a:t>&lt;</a:t>
            </a:r>
            <a:r>
              <a:rPr lang="en-US" altLang="ja-JP" sz="2000" dirty="0" err="1">
                <a:latin typeface="+mn-ea"/>
                <a:ea typeface="+mn-ea"/>
              </a:rPr>
              <a:t>data.length</a:t>
            </a:r>
            <a:r>
              <a:rPr lang="en-US" altLang="ja-JP" sz="2000" dirty="0">
                <a:latin typeface="+mn-ea"/>
                <a:ea typeface="+mn-ea"/>
              </a:rPr>
              <a:t>; 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</a:t>
            </a:r>
            <a:r>
              <a:rPr lang="en-US" altLang="ja-JP" sz="2000" dirty="0">
                <a:latin typeface="+mn-ea"/>
                <a:ea typeface="+mn-ea"/>
              </a:rPr>
              <a:t>++){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   sum = sum + data[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</a:t>
            </a:r>
            <a:r>
              <a:rPr lang="en-US" altLang="ja-JP" sz="2000" dirty="0">
                <a:latin typeface="+mn-ea"/>
                <a:ea typeface="+mn-ea"/>
              </a:rPr>
              <a:t>]	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double</a:t>
            </a:r>
            <a:r>
              <a:rPr lang="en-US" altLang="ja-JP" sz="2000" dirty="0">
                <a:latin typeface="+mn-ea"/>
              </a:rPr>
              <a:t> sum(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double</a:t>
            </a:r>
            <a:r>
              <a:rPr lang="en-US" altLang="ja-JP" sz="2000" dirty="0">
                <a:latin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double </a:t>
            </a:r>
            <a:r>
              <a:rPr lang="en-US" altLang="ja-JP" sz="2000" dirty="0">
                <a:latin typeface="+mn-ea"/>
              </a:rPr>
              <a:t>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for(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j</a:t>
            </a:r>
            <a:r>
              <a:rPr lang="en-US" altLang="ja-JP" sz="2000" dirty="0">
                <a:latin typeface="+mn-ea"/>
              </a:rPr>
              <a:t>=0;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j</a:t>
            </a:r>
            <a:r>
              <a:rPr lang="en-US" altLang="ja-JP" sz="2000" dirty="0">
                <a:latin typeface="+mn-ea"/>
              </a:rPr>
              <a:t>&lt;</a:t>
            </a:r>
            <a:r>
              <a:rPr lang="en-US" altLang="ja-JP" sz="2000" dirty="0" err="1">
                <a:latin typeface="+mn-ea"/>
              </a:rPr>
              <a:t>data.length</a:t>
            </a:r>
            <a:r>
              <a:rPr lang="en-US" altLang="ja-JP" sz="2000" dirty="0">
                <a:latin typeface="+mn-ea"/>
              </a:rPr>
              <a:t>;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j</a:t>
            </a:r>
            <a:r>
              <a:rPr lang="en-US" altLang="ja-JP" sz="2000" dirty="0">
                <a:latin typeface="+mn-ea"/>
              </a:rPr>
              <a:t>++){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   sum = sum + data[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j</a:t>
            </a:r>
            <a:r>
              <a:rPr lang="en-US" altLang="ja-JP" sz="2000" dirty="0">
                <a:latin typeface="+mn-ea"/>
              </a:rPr>
              <a:t>]	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}</a:t>
            </a:r>
            <a:endParaRPr lang="ja-JP" altLang="en-US" sz="2000" dirty="0">
              <a:latin typeface="+mn-ea"/>
            </a:endParaRPr>
          </a:p>
        </p:txBody>
      </p:sp>
      <p:sp>
        <p:nvSpPr>
          <p:cNvPr id="153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メソッドクローン：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2</a:t>
            </a:r>
            <a:endParaRPr lang="ja-JP" altLang="en-US" dirty="0" smtClean="0"/>
          </a:p>
        </p:txBody>
      </p:sp>
      <p:sp>
        <p:nvSpPr>
          <p:cNvPr id="15387" name="左右矢印 14"/>
          <p:cNvSpPr>
            <a:spLocks noChangeArrowheads="1"/>
          </p:cNvSpPr>
          <p:nvPr/>
        </p:nvSpPr>
        <p:spPr bwMode="auto">
          <a:xfrm>
            <a:off x="4143375" y="4662488"/>
            <a:ext cx="757238" cy="43180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76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68313" y="1412875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レイアウト・空白・コメントの違いを除き完全に一致している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  <a:r>
                        <a:rPr kumimoji="1" lang="ja-JP" altLang="en-US" sz="2200" dirty="0" smtClean="0"/>
                        <a:t>に加え変数名・型の違いを除き構文的に一致している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3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2</a:t>
                      </a:r>
                      <a:r>
                        <a:rPr kumimoji="1" lang="ja-JP" altLang="en-US" sz="2200" b="1" i="1" u="sng" dirty="0" smtClean="0"/>
                        <a:t>に加え文が挿入・削除・変更されている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effectLst/>
                        </a:rPr>
                        <a:t>タイプ</a:t>
                      </a:r>
                      <a:r>
                        <a:rPr kumimoji="1" lang="en-US" altLang="ja-JP" sz="2200" dirty="0" smtClean="0">
                          <a:effectLst/>
                        </a:rPr>
                        <a:t>4</a:t>
                      </a:r>
                      <a:endParaRPr kumimoji="1" lang="ja-JP" altLang="en-US" sz="2200" dirty="0">
                        <a:effectLst/>
                      </a:endParaRP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構文上異なる実装だが，</a:t>
                      </a:r>
                      <a:r>
                        <a:rPr kumimoji="1" lang="ja-JP" altLang="en-US" sz="2200" dirty="0" smtClean="0">
                          <a:effectLst/>
                        </a:rPr>
                        <a:t>同一処理を実行している</a:t>
                      </a:r>
                      <a:endParaRPr kumimoji="1" lang="ja-JP" altLang="en-US" sz="2200" dirty="0">
                        <a:effectLst/>
                      </a:endParaRPr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373188" y="6032500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+mn-lt"/>
              </a:rPr>
              <a:t>メソッド</a:t>
            </a:r>
            <a:r>
              <a:rPr lang="en-US" altLang="ja-JP" dirty="0">
                <a:latin typeface="+mn-lt"/>
              </a:rPr>
              <a:t>1</a:t>
            </a:r>
            <a:endParaRPr lang="ja-JP" altLang="en-US" dirty="0">
              <a:latin typeface="+mn-lt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92725" y="6021388"/>
            <a:ext cx="2087563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+mn-lt"/>
              </a:rPr>
              <a:t>メソッド</a:t>
            </a:r>
            <a:r>
              <a:rPr lang="en-US" altLang="ja-JP" dirty="0">
                <a:latin typeface="+mn-lt"/>
              </a:rPr>
              <a:t>2</a:t>
            </a:r>
            <a:endParaRPr lang="ja-JP" altLang="en-US" dirty="0">
              <a:latin typeface="+mn-lt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39750" y="3716338"/>
            <a:ext cx="3946525" cy="22463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for(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i=0; i&lt;</a:t>
            </a:r>
            <a:r>
              <a:rPr lang="en-US" altLang="ja-JP" sz="2000" dirty="0" err="1">
                <a:latin typeface="+mn-ea"/>
                <a:ea typeface="+mn-ea"/>
              </a:rPr>
              <a:t>data.length</a:t>
            </a:r>
            <a:r>
              <a:rPr lang="en-US" altLang="ja-JP" sz="2000" dirty="0">
                <a:latin typeface="+mn-ea"/>
                <a:ea typeface="+mn-ea"/>
              </a:rPr>
              <a:t>; i++){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   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sum = sum + data[i];</a:t>
            </a:r>
            <a:r>
              <a:rPr lang="en-US" altLang="ja-JP" sz="2000" dirty="0">
                <a:latin typeface="+mn-ea"/>
                <a:ea typeface="+mn-ea"/>
              </a:rPr>
              <a:t>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43438" y="371633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 = 0;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for(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i=0; i&lt;</a:t>
            </a:r>
            <a:r>
              <a:rPr lang="en-US" altLang="ja-JP" sz="2000" dirty="0" err="1">
                <a:latin typeface="+mn-ea"/>
              </a:rPr>
              <a:t>data.length</a:t>
            </a:r>
            <a:r>
              <a:rPr lang="en-US" altLang="ja-JP" sz="2000" dirty="0">
                <a:latin typeface="+mn-ea"/>
              </a:rPr>
              <a:t>; i++){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  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sum += data[i];</a:t>
            </a:r>
            <a:r>
              <a:rPr lang="en-US" altLang="ja-JP" sz="20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}</a:t>
            </a:r>
            <a:endParaRPr lang="ja-JP" altLang="en-US" sz="2000" dirty="0">
              <a:latin typeface="+mn-ea"/>
            </a:endParaRPr>
          </a:p>
        </p:txBody>
      </p:sp>
      <p:sp>
        <p:nvSpPr>
          <p:cNvPr id="1641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メソッドクローン：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3</a:t>
            </a:r>
            <a:endParaRPr lang="ja-JP" altLang="en-US" dirty="0" smtClean="0"/>
          </a:p>
        </p:txBody>
      </p:sp>
      <p:sp>
        <p:nvSpPr>
          <p:cNvPr id="16411" name="左右矢印 12"/>
          <p:cNvSpPr>
            <a:spLocks noChangeArrowheads="1"/>
          </p:cNvSpPr>
          <p:nvPr/>
        </p:nvSpPr>
        <p:spPr bwMode="auto">
          <a:xfrm>
            <a:off x="4143375" y="4662488"/>
            <a:ext cx="757238" cy="43180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957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68313" y="1412875"/>
          <a:ext cx="8064500" cy="21716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8063"/>
                <a:gridCol w="7056437"/>
              </a:tblGrid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種類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意味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レイアウト・空白・コメントの違いを除き完全に一致している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9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1</a:t>
                      </a:r>
                      <a:r>
                        <a:rPr kumimoji="1" lang="ja-JP" altLang="en-US" sz="2200" dirty="0" smtClean="0"/>
                        <a:t>に加え変数名・型の違いを除き構文的に一致している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267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3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dirty="0" smtClean="0"/>
                        <a:t>タイプ</a:t>
                      </a:r>
                      <a:r>
                        <a:rPr kumimoji="1" lang="en-US" altLang="ja-JP" sz="2200" dirty="0" smtClean="0"/>
                        <a:t>2</a:t>
                      </a:r>
                      <a:r>
                        <a:rPr kumimoji="1" lang="ja-JP" altLang="en-US" sz="2200" dirty="0" smtClean="0"/>
                        <a:t>に加え文が挿入・削除・変更されている</a:t>
                      </a:r>
                      <a:endParaRPr kumimoji="1" lang="ja-JP" altLang="en-US" sz="2200" dirty="0"/>
                    </a:p>
                  </a:txBody>
                  <a:tcPr marL="91423" marR="91423" marT="45741" marB="45741" anchor="ctr"/>
                </a:tc>
              </a:tr>
              <a:tr h="4393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1" i="1" u="sng" dirty="0" smtClean="0"/>
                        <a:t>タイプ</a:t>
                      </a:r>
                      <a:r>
                        <a:rPr kumimoji="1" lang="en-US" altLang="ja-JP" sz="2200" b="1" i="1" u="sng" dirty="0" smtClean="0"/>
                        <a:t>4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200" b="1" i="1" u="sng" dirty="0" smtClean="0"/>
                        <a:t>構文上異なる実装だが，同一処理を実行している</a:t>
                      </a:r>
                      <a:endParaRPr kumimoji="1" lang="ja-JP" altLang="en-US" sz="2200" b="1" i="1" u="sng" dirty="0"/>
                    </a:p>
                  </a:txBody>
                  <a:tcPr marL="91423" marR="91423" marT="45741" marB="45741" anchor="ctr"/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539750" y="3711575"/>
            <a:ext cx="3946525" cy="22463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 = 0;</a:t>
            </a:r>
          </a:p>
          <a:p>
            <a:pPr>
              <a:defRPr/>
            </a:pP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    for(</a:t>
            </a: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int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i=0; i&lt;</a:t>
            </a:r>
            <a:r>
              <a:rPr lang="en-US" altLang="ja-JP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data.length</a:t>
            </a: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; i++){</a:t>
            </a:r>
          </a:p>
          <a:p>
            <a:pPr>
              <a:defRPr/>
            </a:pP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       sum = sum + data[i];	</a:t>
            </a:r>
          </a:p>
          <a:p>
            <a:pPr>
              <a:defRPr/>
            </a:pPr>
            <a:r>
              <a:rPr lang="en-US" altLang="ja-JP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43438" y="3709988"/>
            <a:ext cx="3946525" cy="2247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sum(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</a:t>
            </a:r>
            <a:r>
              <a:rPr lang="en-US" altLang="ja-JP" sz="2000" dirty="0" err="1">
                <a:latin typeface="+mn-ea"/>
              </a:rPr>
              <a:t>int</a:t>
            </a:r>
            <a:r>
              <a:rPr lang="en-US" altLang="ja-JP" sz="2000" dirty="0">
                <a:latin typeface="+mn-ea"/>
              </a:rPr>
              <a:t> sum = 0,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i=0;</a:t>
            </a:r>
          </a:p>
          <a:p>
            <a:pPr>
              <a:defRPr/>
            </a:pP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while(i&lt;</a:t>
            </a:r>
            <a:r>
              <a:rPr lang="en-US" altLang="ja-JP" sz="2000" b="1" dirty="0" err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data.length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){</a:t>
            </a:r>
          </a:p>
          <a:p>
            <a:pPr>
              <a:defRPr/>
            </a:pPr>
            <a:r>
              <a:rPr lang="ja-JP" altLang="en-US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    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sum += data[i];</a:t>
            </a:r>
            <a:r>
              <a:rPr lang="ja-JP" altLang="en-US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　</a:t>
            </a: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i++;</a:t>
            </a:r>
          </a:p>
          <a:p>
            <a:pPr>
              <a:defRPr/>
            </a:pPr>
            <a:r>
              <a:rPr lang="en-US" altLang="ja-JP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    }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     return sum;	</a:t>
            </a:r>
          </a:p>
          <a:p>
            <a:pPr>
              <a:defRPr/>
            </a:pPr>
            <a:r>
              <a:rPr lang="en-US" altLang="ja-JP" sz="2000" dirty="0">
                <a:latin typeface="+mn-ea"/>
              </a:rPr>
              <a:t>}</a:t>
            </a:r>
            <a:endParaRPr lang="ja-JP" altLang="en-US" sz="2000" dirty="0">
              <a:latin typeface="+mn-ea"/>
            </a:endParaRPr>
          </a:p>
        </p:txBody>
      </p:sp>
      <p:sp>
        <p:nvSpPr>
          <p:cNvPr id="1743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メソッドクローン：</a:t>
            </a:r>
            <a:r>
              <a:rPr lang="ja-JP" altLang="en-US" dirty="0" smtClean="0"/>
              <a:t>タイプ</a:t>
            </a:r>
            <a:r>
              <a:rPr lang="en-US" altLang="ja-JP" dirty="0" smtClean="0"/>
              <a:t>4</a:t>
            </a:r>
            <a:endParaRPr lang="ja-JP" altLang="en-US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73188" y="6032500"/>
            <a:ext cx="2087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+mn-lt"/>
              </a:rPr>
              <a:t>メソッド</a:t>
            </a:r>
            <a:r>
              <a:rPr lang="en-US" altLang="ja-JP" dirty="0">
                <a:latin typeface="+mn-lt"/>
              </a:rPr>
              <a:t>1</a:t>
            </a:r>
            <a:endParaRPr lang="ja-JP" altLang="en-US" dirty="0">
              <a:latin typeface="+mn-lt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292725" y="6021388"/>
            <a:ext cx="2087563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latin typeface="+mn-lt"/>
              </a:rPr>
              <a:t>メソッド</a:t>
            </a:r>
            <a:r>
              <a:rPr lang="en-US" altLang="ja-JP" dirty="0">
                <a:latin typeface="+mn-lt"/>
              </a:rPr>
              <a:t>2</a:t>
            </a:r>
            <a:endParaRPr lang="ja-JP" altLang="en-US" dirty="0">
              <a:latin typeface="+mn-lt"/>
            </a:endParaRPr>
          </a:p>
        </p:txBody>
      </p:sp>
      <p:sp>
        <p:nvSpPr>
          <p:cNvPr id="17435" name="左右矢印 11"/>
          <p:cNvSpPr>
            <a:spLocks noChangeArrowheads="1"/>
          </p:cNvSpPr>
          <p:nvPr/>
        </p:nvSpPr>
        <p:spPr bwMode="auto">
          <a:xfrm>
            <a:off x="4143375" y="4662488"/>
            <a:ext cx="757238" cy="43180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14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本研究の概要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1132" y="1340768"/>
            <a:ext cx="8785225" cy="5040312"/>
          </a:xfrm>
        </p:spPr>
        <p:txBody>
          <a:bodyPr/>
          <a:lstStyle/>
          <a:p>
            <a:r>
              <a:rPr lang="ja-JP" altLang="en-US" dirty="0" smtClean="0"/>
              <a:t>タイプ</a:t>
            </a:r>
            <a:r>
              <a:rPr lang="en-US" altLang="ja-JP" dirty="0" smtClean="0"/>
              <a:t>1-</a:t>
            </a:r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のメソッドクローン検出</a:t>
            </a:r>
            <a:r>
              <a:rPr lang="ja-JP" altLang="en-US" dirty="0"/>
              <a:t>手法</a:t>
            </a:r>
            <a:r>
              <a:rPr lang="ja-JP" altLang="en-US" dirty="0" smtClean="0"/>
              <a:t>の提案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テキストマイニング技術を利用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メソッド</a:t>
            </a:r>
            <a:r>
              <a:rPr lang="ja-JP" altLang="en-US" dirty="0" smtClean="0"/>
              <a:t>を特徴ベクトルに変換し，類似度を計算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</p:txBody>
      </p:sp>
      <p:sp>
        <p:nvSpPr>
          <p:cNvPr id="4" name="下矢印 3"/>
          <p:cNvSpPr/>
          <p:nvPr/>
        </p:nvSpPr>
        <p:spPr bwMode="auto">
          <a:xfrm>
            <a:off x="2339752" y="3356992"/>
            <a:ext cx="4752528" cy="1080120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5" name="角丸四角形 4"/>
          <p:cNvSpPr/>
          <p:nvPr/>
        </p:nvSpPr>
        <p:spPr bwMode="auto">
          <a:xfrm>
            <a:off x="799195" y="4829244"/>
            <a:ext cx="7473528" cy="984282"/>
          </a:xfrm>
          <a:prstGeom prst="roundRect">
            <a:avLst/>
          </a:prstGeom>
          <a:solidFill>
            <a:srgbClr val="FEE9B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lvl="1">
              <a:defRPr/>
            </a:pPr>
            <a:r>
              <a:rPr lang="ja-JP" altLang="en-US" sz="3200" dirty="0" smtClean="0">
                <a:latin typeface="+mn-lt"/>
              </a:rPr>
              <a:t>処理が類似したメソッドを高速に検出</a:t>
            </a:r>
            <a:endParaRPr lang="en-US" altLang="ja-JP" sz="3200" dirty="0">
              <a:latin typeface="+mn-lt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688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メソッドクローン検出の目的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504403"/>
          </a:xfrm>
        </p:spPr>
        <p:txBody>
          <a:bodyPr/>
          <a:lstStyle/>
          <a:p>
            <a:r>
              <a:rPr lang="ja-JP" altLang="en-US" dirty="0" smtClean="0"/>
              <a:t>リファクタリング支援</a:t>
            </a:r>
            <a:endParaRPr lang="en-US" altLang="ja-JP" dirty="0" smtClean="0"/>
          </a:p>
          <a:p>
            <a:pPr lvl="3"/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一貫した修正漏れによるバグの検出（タイプ</a:t>
            </a:r>
            <a:r>
              <a:rPr lang="en-US" altLang="ja-JP" dirty="0" smtClean="0"/>
              <a:t>3,4</a:t>
            </a:r>
            <a:r>
              <a:rPr lang="ja-JP" altLang="en-US" dirty="0" smtClean="0"/>
              <a:t>）</a:t>
            </a:r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4" name="正方形/長方形 3"/>
          <p:cNvSpPr/>
          <p:nvPr/>
        </p:nvSpPr>
        <p:spPr bwMode="auto">
          <a:xfrm>
            <a:off x="942244" y="2641178"/>
            <a:ext cx="1295400" cy="2270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 bwMode="auto">
          <a:xfrm>
            <a:off x="2524981" y="2601491"/>
            <a:ext cx="1296988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 bwMode="auto">
          <a:xfrm>
            <a:off x="942244" y="2355428"/>
            <a:ext cx="1295400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A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942244" y="2830091"/>
            <a:ext cx="1295400" cy="323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 err="1">
                <a:latin typeface="+mn-lt"/>
                <a:ea typeface="ＭＳ Ｐゴシック" panose="020B0600070205080204" pitchFamily="50" charset="-128"/>
              </a:rPr>
              <a:t>hoge</a:t>
            </a: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()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2524981" y="2355428"/>
            <a:ext cx="1296988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B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2524981" y="2830091"/>
            <a:ext cx="1296988" cy="323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 err="1">
                <a:latin typeface="+mn-lt"/>
                <a:ea typeface="ＭＳ Ｐゴシック" panose="020B0600070205080204" pitchFamily="50" charset="-128"/>
              </a:rPr>
              <a:t>hoge</a:t>
            </a: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()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5422169" y="3396828"/>
            <a:ext cx="1296987" cy="2270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5422169" y="3111078"/>
            <a:ext cx="1296987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A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5422169" y="3585741"/>
            <a:ext cx="1296987" cy="23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6358794" y="2201441"/>
            <a:ext cx="1296987" cy="227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6358794" y="1915691"/>
            <a:ext cx="1296987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S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6358794" y="2390353"/>
            <a:ext cx="1296987" cy="323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 err="1">
                <a:latin typeface="+mn-lt"/>
                <a:ea typeface="ＭＳ Ｐゴシック" panose="020B0600070205080204" pitchFamily="50" charset="-128"/>
              </a:rPr>
              <a:t>hoge</a:t>
            </a: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()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7222394" y="3396828"/>
            <a:ext cx="1296987" cy="22701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2000" dirty="0">
              <a:ea typeface="ＭＳ Ｐゴシック" panose="020B060007020508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 bwMode="auto">
          <a:xfrm>
            <a:off x="7222394" y="3111078"/>
            <a:ext cx="1296987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r>
              <a:rPr kumimoji="0" lang="en-US" altLang="ja-JP" sz="1800" dirty="0">
                <a:latin typeface="+mn-lt"/>
                <a:ea typeface="ＭＳ Ｐゴシック" panose="020B0600070205080204" pitchFamily="50" charset="-128"/>
              </a:rPr>
              <a:t>Class B</a:t>
            </a: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 bwMode="auto">
          <a:xfrm>
            <a:off x="7222394" y="3585741"/>
            <a:ext cx="1296987" cy="23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defRPr/>
            </a:pPr>
            <a:endParaRPr kumimoji="0" lang="ja-JP" altLang="en-US" sz="1800" dirty="0">
              <a:latin typeface="+mn-lt"/>
              <a:ea typeface="ＭＳ Ｐゴシック" panose="020B0600070205080204" pitchFamily="50" charset="-128"/>
            </a:endParaRPr>
          </a:p>
        </p:txBody>
      </p:sp>
      <p:cxnSp>
        <p:nvCxnSpPr>
          <p:cNvPr id="19" name="カギ線コネクタ 3"/>
          <p:cNvCxnSpPr>
            <a:cxnSpLocks noChangeShapeType="1"/>
            <a:stCxn id="11" idx="0"/>
            <a:endCxn id="15" idx="2"/>
          </p:cNvCxnSpPr>
          <p:nvPr/>
        </p:nvCxnSpPr>
        <p:spPr bwMode="auto">
          <a:xfrm rot="5400000" flipH="1" flipV="1">
            <a:off x="6340537" y="2445122"/>
            <a:ext cx="396875" cy="935038"/>
          </a:xfrm>
          <a:prstGeom prst="bentConnector3">
            <a:avLst>
              <a:gd name="adj1" fmla="val 3581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0" name="カギ線コネクタ 31"/>
          <p:cNvCxnSpPr>
            <a:cxnSpLocks noChangeShapeType="1"/>
            <a:stCxn id="17" idx="0"/>
            <a:endCxn id="15" idx="2"/>
          </p:cNvCxnSpPr>
          <p:nvPr/>
        </p:nvCxnSpPr>
        <p:spPr bwMode="auto">
          <a:xfrm rot="16200000" flipV="1">
            <a:off x="7240650" y="2480047"/>
            <a:ext cx="396875" cy="865187"/>
          </a:xfrm>
          <a:prstGeom prst="bentConnector3">
            <a:avLst>
              <a:gd name="adj1" fmla="val 35810"/>
            </a:avLst>
          </a:prstGeom>
          <a:noFill/>
          <a:ln w="12700" algn="ctr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1" name="右矢印 32"/>
          <p:cNvSpPr>
            <a:spLocks noChangeArrowheads="1"/>
          </p:cNvSpPr>
          <p:nvPr/>
        </p:nvSpPr>
        <p:spPr bwMode="auto">
          <a:xfrm>
            <a:off x="4245831" y="2992016"/>
            <a:ext cx="1008063" cy="474662"/>
          </a:xfrm>
          <a:prstGeom prst="rightArrow">
            <a:avLst>
              <a:gd name="adj1" fmla="val 50000"/>
              <a:gd name="adj2" fmla="val 49967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kumimoji="0" lang="ja-JP" altLang="en-US"/>
          </a:p>
        </p:txBody>
      </p:sp>
      <p:cxnSp>
        <p:nvCxnSpPr>
          <p:cNvPr id="22" name="曲線コネクタ 34"/>
          <p:cNvCxnSpPr>
            <a:cxnSpLocks noChangeShapeType="1"/>
            <a:stCxn id="7" idx="2"/>
            <a:endCxn id="9" idx="2"/>
          </p:cNvCxnSpPr>
          <p:nvPr/>
        </p:nvCxnSpPr>
        <p:spPr bwMode="auto">
          <a:xfrm rot="16200000" flipH="1">
            <a:off x="2382107" y="2361778"/>
            <a:ext cx="12700" cy="1584325"/>
          </a:xfrm>
          <a:prstGeom prst="curvedConnector3">
            <a:avLst>
              <a:gd name="adj1" fmla="val 1800000"/>
            </a:avLst>
          </a:prstGeom>
          <a:noFill/>
          <a:ln w="31750" algn="ctr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3" name="テキスト ボックス 22"/>
          <p:cNvSpPr txBox="1"/>
          <p:nvPr/>
        </p:nvSpPr>
        <p:spPr>
          <a:xfrm>
            <a:off x="1247044" y="3384128"/>
            <a:ext cx="20875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2000" dirty="0">
                <a:latin typeface="+mn-lt"/>
                <a:ea typeface="ＭＳ Ｐゴシック" panose="020B0600070205080204" pitchFamily="50" charset="-128"/>
              </a:rPr>
              <a:t>クローン</a:t>
            </a:r>
          </a:p>
        </p:txBody>
      </p:sp>
      <p:sp>
        <p:nvSpPr>
          <p:cNvPr id="24" name="角丸四角形 23"/>
          <p:cNvSpPr/>
          <p:nvPr/>
        </p:nvSpPr>
        <p:spPr bwMode="auto">
          <a:xfrm>
            <a:off x="4104544" y="2249066"/>
            <a:ext cx="1581150" cy="644525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kumimoji="0" lang="ja-JP" altLang="en-US" sz="2000" dirty="0">
                <a:latin typeface="+mn-lt"/>
                <a:ea typeface="ＭＳ Ｐゴシック" panose="020B0600070205080204" pitchFamily="50" charset="-128"/>
              </a:rPr>
              <a:t>メソッド</a:t>
            </a:r>
            <a:endParaRPr kumimoji="0" lang="en-US" altLang="ja-JP" sz="2000" dirty="0">
              <a:latin typeface="+mn-lt"/>
              <a:ea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kumimoji="0" lang="ja-JP" altLang="en-US" sz="2000" dirty="0">
                <a:latin typeface="+mn-lt"/>
                <a:ea typeface="ＭＳ Ｐゴシック" panose="020B0600070205080204" pitchFamily="50" charset="-128"/>
              </a:rPr>
              <a:t>の引上げ</a:t>
            </a:r>
            <a:endParaRPr kumimoji="0" lang="en-US" altLang="ja-JP" sz="20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25" name="二等辺三角形 7194"/>
          <p:cNvSpPr>
            <a:spLocks noChangeArrowheads="1"/>
          </p:cNvSpPr>
          <p:nvPr/>
        </p:nvSpPr>
        <p:spPr bwMode="auto">
          <a:xfrm>
            <a:off x="6842981" y="2703091"/>
            <a:ext cx="328613" cy="17145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kumimoji="0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149413" y="4735090"/>
            <a:ext cx="2640870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</a:t>
            </a:r>
            <a:r>
              <a:rPr lang="en-US" altLang="ja-JP" sz="2000" dirty="0" smtClean="0">
                <a:latin typeface="+mn-ea"/>
                <a:ea typeface="+mn-ea"/>
              </a:rPr>
              <a:t>   if ( data == null)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</a:t>
            </a:r>
            <a:r>
              <a:rPr lang="en-US" altLang="ja-JP" sz="2000" dirty="0" smtClean="0">
                <a:latin typeface="+mn-ea"/>
                <a:ea typeface="+mn-ea"/>
              </a:rPr>
              <a:t>        return null;</a:t>
            </a:r>
          </a:p>
          <a:p>
            <a:pPr>
              <a:defRPr/>
            </a:pPr>
            <a:r>
              <a:rPr lang="en-US" altLang="ja-JP" sz="2000" dirty="0">
                <a:latin typeface="+mn-ea"/>
                <a:ea typeface="+mn-ea"/>
              </a:rPr>
              <a:t> </a:t>
            </a:r>
            <a:r>
              <a:rPr lang="en-US" altLang="ja-JP" sz="2000" dirty="0" smtClean="0">
                <a:latin typeface="+mn-ea"/>
                <a:ea typeface="+mn-ea"/>
              </a:rPr>
              <a:t>   </a:t>
            </a:r>
            <a:r>
              <a:rPr lang="ja-JP" altLang="en-US" sz="2000" dirty="0" smtClean="0">
                <a:latin typeface="+mn-ea"/>
                <a:ea typeface="+mn-ea"/>
              </a:rPr>
              <a:t>・・・</a:t>
            </a:r>
            <a:endParaRPr lang="en-US" altLang="ja-JP" sz="200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85694" y="4735090"/>
            <a:ext cx="2640870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 sum(</a:t>
            </a:r>
            <a:r>
              <a:rPr lang="en-US" altLang="ja-JP" sz="2000" dirty="0" err="1">
                <a:latin typeface="+mn-ea"/>
                <a:ea typeface="+mn-ea"/>
              </a:rPr>
              <a:t>int</a:t>
            </a:r>
            <a:r>
              <a:rPr lang="en-US" altLang="ja-JP" sz="2000" dirty="0">
                <a:latin typeface="+mn-ea"/>
                <a:ea typeface="+mn-ea"/>
              </a:rPr>
              <a:t>[] data){</a:t>
            </a: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    </a:t>
            </a: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    </a:t>
            </a:r>
            <a:r>
              <a:rPr lang="en-US" altLang="ja-JP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//</a:t>
            </a:r>
            <a:r>
              <a:rPr lang="ja-JP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例外処理漏れ</a:t>
            </a:r>
            <a:endParaRPr lang="en-US" altLang="ja-JP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    </a:t>
            </a:r>
            <a:r>
              <a:rPr lang="ja-JP" altLang="en-US" sz="2000" dirty="0" smtClean="0">
                <a:latin typeface="+mn-ea"/>
                <a:ea typeface="+mn-ea"/>
              </a:rPr>
              <a:t>・・・</a:t>
            </a:r>
            <a:endParaRPr lang="en-US" altLang="ja-JP" sz="2000" dirty="0" smtClean="0">
              <a:latin typeface="+mn-ea"/>
              <a:ea typeface="+mn-ea"/>
            </a:endParaRPr>
          </a:p>
          <a:p>
            <a:pPr>
              <a:defRPr/>
            </a:pPr>
            <a:r>
              <a:rPr lang="en-US" altLang="ja-JP" sz="2000" dirty="0" smtClean="0">
                <a:latin typeface="+mn-ea"/>
                <a:ea typeface="+mn-ea"/>
              </a:rPr>
              <a:t>}</a:t>
            </a:r>
            <a:endParaRPr lang="ja-JP" altLang="en-US" sz="2000" dirty="0">
              <a:latin typeface="+mn-ea"/>
              <a:ea typeface="+mn-ea"/>
            </a:endParaRPr>
          </a:p>
        </p:txBody>
      </p:sp>
      <p:sp>
        <p:nvSpPr>
          <p:cNvPr id="45" name="左右矢印 12"/>
          <p:cNvSpPr>
            <a:spLocks noChangeArrowheads="1"/>
          </p:cNvSpPr>
          <p:nvPr/>
        </p:nvSpPr>
        <p:spPr bwMode="auto">
          <a:xfrm>
            <a:off x="3632340" y="5408189"/>
            <a:ext cx="2245506" cy="463550"/>
          </a:xfrm>
          <a:prstGeom prst="leftRightArrow">
            <a:avLst>
              <a:gd name="adj1" fmla="val 50000"/>
              <a:gd name="adj2" fmla="val 50020"/>
            </a:avLst>
          </a:prstGeom>
          <a:solidFill>
            <a:schemeClr val="accent2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85000"/>
              <a:buFont typeface="Arial" panose="020B0604020202020204" pitchFamily="34" charset="0"/>
              <a:buChar char="►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UI Gothic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50" name="角丸四角形 49"/>
          <p:cNvSpPr/>
          <p:nvPr/>
        </p:nvSpPr>
        <p:spPr bwMode="auto">
          <a:xfrm>
            <a:off x="3964518" y="4760911"/>
            <a:ext cx="1581150" cy="644525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kumimoji="0" lang="ja-JP" altLang="en-US" sz="2000" dirty="0" smtClean="0">
                <a:latin typeface="+mn-lt"/>
                <a:ea typeface="ＭＳ Ｐゴシック" panose="020B0600070205080204" pitchFamily="50" charset="-128"/>
              </a:rPr>
              <a:t>例外処理の</a:t>
            </a:r>
            <a:endParaRPr kumimoji="0" lang="en-US" altLang="ja-JP" sz="2000" dirty="0" smtClean="0">
              <a:latin typeface="+mn-lt"/>
              <a:ea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2000" dirty="0" smtClean="0">
                <a:latin typeface="+mn-lt"/>
              </a:rPr>
              <a:t>追加漏れ</a:t>
            </a:r>
            <a:endParaRPr kumimoji="0" lang="en-US" altLang="ja-JP" sz="2000" dirty="0">
              <a:latin typeface="+mn-lt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342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2006-white">
  <a:themeElements>
    <a:clrScheme name="sel2006-white 13">
      <a:dk1>
        <a:srgbClr val="000000"/>
      </a:dk1>
      <a:lt1>
        <a:srgbClr val="FFFFFF"/>
      </a:lt1>
      <a:dk2>
        <a:srgbClr val="000000"/>
      </a:dk2>
      <a:lt2>
        <a:srgbClr val="EDEDFF"/>
      </a:lt2>
      <a:accent1>
        <a:srgbClr val="BBE0E3"/>
      </a:accent1>
      <a:accent2>
        <a:srgbClr val="0000FF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00E7"/>
      </a:accent6>
      <a:hlink>
        <a:srgbClr val="003366"/>
      </a:hlink>
      <a:folHlink>
        <a:srgbClr val="99CC00"/>
      </a:folHlink>
    </a:clrScheme>
    <a:fontScheme name="sel2006-white">
      <a:majorFont>
        <a:latin typeface="Arial"/>
        <a:ea typeface="MS UI Gothic"/>
        <a:cs typeface=""/>
      </a:majorFont>
      <a:minorFont>
        <a:latin typeface="Arial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sel2006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3">
        <a:dk1>
          <a:srgbClr val="000000"/>
        </a:dk1>
        <a:lt1>
          <a:srgbClr val="FFFFFF"/>
        </a:lt1>
        <a:dk2>
          <a:srgbClr val="000000"/>
        </a:dk2>
        <a:lt2>
          <a:srgbClr val="EDEDFF"/>
        </a:lt2>
        <a:accent1>
          <a:srgbClr val="BBE0E3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00E7"/>
        </a:accent6>
        <a:hlink>
          <a:srgbClr val="0033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15921</TotalTime>
  <Words>2457</Words>
  <Application>Microsoft Office PowerPoint</Application>
  <PresentationFormat>画面に合わせる (4:3)</PresentationFormat>
  <Paragraphs>669</Paragraphs>
  <Slides>28</Slides>
  <Notes>9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0" baseType="lpstr">
      <vt:lpstr>sel2006-white</vt:lpstr>
      <vt:lpstr>数式</vt:lpstr>
      <vt:lpstr>テキストマイニング技術を応用した メソッドクローン検出手法の提案</vt:lpstr>
      <vt:lpstr>メソッドクローン</vt:lpstr>
      <vt:lpstr>メソッドクローンの定義[1]</vt:lpstr>
      <vt:lpstr>メソッドクローン：タイプ1</vt:lpstr>
      <vt:lpstr>メソッドクローン：タイプ2</vt:lpstr>
      <vt:lpstr>メソッドクローン：タイプ3</vt:lpstr>
      <vt:lpstr>メソッドクローン：タイプ4</vt:lpstr>
      <vt:lpstr>本研究の概要</vt:lpstr>
      <vt:lpstr>メソッドクローン検出の目的</vt:lpstr>
      <vt:lpstr>既存のクローン検出手法</vt:lpstr>
      <vt:lpstr>提案手法の概要</vt:lpstr>
      <vt:lpstr>検出アルゴリズム</vt:lpstr>
      <vt:lpstr>STEP1：ワードの抽出</vt:lpstr>
      <vt:lpstr>STEP1：ワードの抽出</vt:lpstr>
      <vt:lpstr>STEP1：ワードの抽出</vt:lpstr>
      <vt:lpstr>STEP2：特徴ベクトルの計算</vt:lpstr>
      <vt:lpstr>TF-IDFの計算例</vt:lpstr>
      <vt:lpstr>STEP3：特徴ベクトルのクラスタリング</vt:lpstr>
      <vt:lpstr>STEP4: ベクトル間の類似度計算</vt:lpstr>
      <vt:lpstr>評価実験：リサーチクエッション</vt:lpstr>
      <vt:lpstr>RQ1: 検出性の評価</vt:lpstr>
      <vt:lpstr>RQ2: 既存手法との比較</vt:lpstr>
      <vt:lpstr>RQ2: 検出精度の比較結果</vt:lpstr>
      <vt:lpstr>RQ2: 検出時間の比較結果</vt:lpstr>
      <vt:lpstr>RQ3: 検出クローンの例(1/2)</vt:lpstr>
      <vt:lpstr>RQ3: 検出クローンの例(2/2)</vt:lpstr>
      <vt:lpstr>まとめと今後の課題</vt:lpstr>
      <vt:lpstr>ご清聴ありがとうございました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ソードコードの編集に基づいた コードクローンの分類とその分析システム</dc:title>
  <dc:creator>Yamanaka</dc:creator>
  <cp:lastModifiedBy>y-yuki</cp:lastModifiedBy>
  <cp:revision>573</cp:revision>
  <cp:lastPrinted>2013-10-17T04:32:36Z</cp:lastPrinted>
  <dcterms:created xsi:type="dcterms:W3CDTF">2012-02-11T07:01:38Z</dcterms:created>
  <dcterms:modified xsi:type="dcterms:W3CDTF">2013-10-25T06:47:23Z</dcterms:modified>
</cp:coreProperties>
</file>