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1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1" autoAdjust="0"/>
    <p:restoredTop sz="94660"/>
  </p:normalViewPr>
  <p:slideViewPr>
    <p:cSldViewPr snapToGrid="0">
      <p:cViewPr varScale="1">
        <p:scale>
          <a:sx n="45" d="100"/>
          <a:sy n="45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Book1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3.2347628617306584E-2"/>
          <c:y val="0.13425523896908234"/>
          <c:w val="0.93530474276538689"/>
          <c:h val="0.75847700398353324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Commit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5.0000437445319332E-2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4.7222440944881941E-2"/>
                  <c:y val="-3.9918964502060815E-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5.0000437445319332E-2"/>
                  <c:y val="-5.0697084917617234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5.0000000000000051E-2"/>
                  <c:y val="-8.4875562720133283E-1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0.13611176727909011"/>
                  <c:y val="-4.3990698881275666E-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F</c:v>
                </c:pt>
                <c:pt idx="1">
                  <c:v>E</c:v>
                </c:pt>
                <c:pt idx="2">
                  <c:v>D</c:v>
                </c:pt>
                <c:pt idx="3">
                  <c:v>C</c:v>
                </c:pt>
                <c:pt idx="4">
                  <c:v>B</c:v>
                </c:pt>
                <c:pt idx="5">
                  <c:v>A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66</c:v>
                </c:pt>
                <c:pt idx="1">
                  <c:v>68</c:v>
                </c:pt>
                <c:pt idx="2">
                  <c:v>74</c:v>
                </c:pt>
                <c:pt idx="3">
                  <c:v>76</c:v>
                </c:pt>
                <c:pt idx="4">
                  <c:v>370</c:v>
                </c:pt>
                <c:pt idx="5">
                  <c:v>764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396723264"/>
        <c:axId val="396722704"/>
      </c:barChart>
      <c:barChart>
        <c:barDir val="bar"/>
        <c:grouping val="stack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# Create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2.4900353863238473E-3"/>
                  <c:y val="2.49172328483989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1096509929192035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1096509929192035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F</c:v>
                </c:pt>
                <c:pt idx="1">
                  <c:v>E</c:v>
                </c:pt>
                <c:pt idx="2">
                  <c:v>D</c:v>
                </c:pt>
                <c:pt idx="3">
                  <c:v>C</c:v>
                </c:pt>
                <c:pt idx="4">
                  <c:v>B</c:v>
                </c:pt>
                <c:pt idx="5">
                  <c:v>A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4</c:v>
                </c:pt>
                <c:pt idx="1">
                  <c:v>0</c:v>
                </c:pt>
                <c:pt idx="2">
                  <c:v>0</c:v>
                </c:pt>
                <c:pt idx="3">
                  <c:v>9</c:v>
                </c:pt>
                <c:pt idx="4">
                  <c:v>20</c:v>
                </c:pt>
                <c:pt idx="5">
                  <c:v>37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# Reuse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5.6042860902137063E-3"/>
                  <c:y val="3.17476146599118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2.4988990864164739E-2"/>
                  <c:y val="2.7134474790239508E-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2.7770545144446851E-2"/>
                  <c:y val="-2.7134474790239508E-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F</c:v>
                </c:pt>
                <c:pt idx="1">
                  <c:v>E</c:v>
                </c:pt>
                <c:pt idx="2">
                  <c:v>D</c:v>
                </c:pt>
                <c:pt idx="3">
                  <c:v>C</c:v>
                </c:pt>
                <c:pt idx="4">
                  <c:v>B</c:v>
                </c:pt>
                <c:pt idx="5">
                  <c:v>A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8</c:v>
                </c:pt>
                <c:pt idx="1">
                  <c:v>5</c:v>
                </c:pt>
                <c:pt idx="2">
                  <c:v>0</c:v>
                </c:pt>
                <c:pt idx="3">
                  <c:v>38</c:v>
                </c:pt>
                <c:pt idx="4">
                  <c:v>247</c:v>
                </c:pt>
                <c:pt idx="5">
                  <c:v>163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337026416"/>
        <c:axId val="396722144"/>
      </c:barChart>
      <c:catAx>
        <c:axId val="396723264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ja-JP"/>
          </a:p>
        </c:txPr>
        <c:crossAx val="396722704"/>
        <c:crosses val="autoZero"/>
        <c:auto val="1"/>
        <c:lblAlgn val="ctr"/>
        <c:lblOffset val="100"/>
        <c:noMultiLvlLbl val="0"/>
      </c:catAx>
      <c:valAx>
        <c:axId val="396722704"/>
        <c:scaling>
          <c:orientation val="maxMin"/>
          <c:max val="800"/>
          <c:min val="-900"/>
        </c:scaling>
        <c:delete val="0"/>
        <c:axPos val="b"/>
        <c:numFmt formatCode="#,##0;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ja-JP"/>
          </a:p>
        </c:txPr>
        <c:crossAx val="396723264"/>
        <c:crosses val="autoZero"/>
        <c:crossBetween val="between"/>
        <c:majorUnit val="100"/>
        <c:minorUnit val="20"/>
      </c:valAx>
      <c:valAx>
        <c:axId val="396722144"/>
        <c:scaling>
          <c:orientation val="minMax"/>
          <c:max val="289"/>
          <c:min val="-350"/>
        </c:scaling>
        <c:delete val="0"/>
        <c:axPos val="t"/>
        <c:numFmt formatCode="#,##0;" sourceLinked="0"/>
        <c:majorTickMark val="out"/>
        <c:minorTickMark val="none"/>
        <c:tickLblPos val="high"/>
        <c:txPr>
          <a:bodyPr/>
          <a:lstStyle/>
          <a:p>
            <a:pPr>
              <a:defRPr sz="1400"/>
            </a:pPr>
            <a:endParaRPr lang="ja-JP"/>
          </a:p>
        </c:txPr>
        <c:crossAx val="337026416"/>
        <c:crosses val="max"/>
        <c:crossBetween val="between"/>
        <c:majorUnit val="50"/>
        <c:minorUnit val="1"/>
      </c:valAx>
      <c:catAx>
        <c:axId val="33702641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96722144"/>
        <c:crosses val="autoZero"/>
        <c:auto val="1"/>
        <c:lblAlgn val="ctr"/>
        <c:lblOffset val="100"/>
        <c:noMultiLvlLbl val="0"/>
      </c:catAx>
    </c:plotArea>
    <c:legend>
      <c:legendPos val="t"/>
      <c:layout>
        <c:manualLayout>
          <c:xMode val="edge"/>
          <c:yMode val="edge"/>
          <c:x val="0.71254272650283601"/>
          <c:y val="0.49890340354515472"/>
          <c:w val="0.23365047802371358"/>
          <c:h val="0.35827196268269129"/>
        </c:manualLayout>
      </c:layout>
      <c:overlay val="0"/>
      <c:txPr>
        <a:bodyPr/>
        <a:lstStyle/>
        <a:p>
          <a:pPr>
            <a:defRPr sz="2000"/>
          </a:pPr>
          <a:endParaRPr lang="ja-JP"/>
        </a:p>
      </c:txPr>
    </c:legend>
    <c:plotVisOnly val="1"/>
    <c:dispBlanksAs val="gap"/>
    <c:showDLblsOverMax val="0"/>
  </c:chart>
  <c:spPr>
    <a:solidFill>
      <a:srgbClr val="FFFFFF"/>
    </a:solidFill>
  </c:sp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A39DFF-1143-45C5-B27A-746527752AA2}" type="datetimeFigureOut">
              <a:rPr kumimoji="1" lang="ja-JP" altLang="en-US" smtClean="0"/>
              <a:t>2014/2/10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FA4B9F-C174-4B3C-8C10-2DFCC26D3E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1977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Thank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you,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chair</a:t>
            </a:r>
            <a:r>
              <a:rPr kumimoji="1" lang="en-US" altLang="ja-JP" baseline="0" dirty="0" smtClean="0"/>
              <a:t>person.</a:t>
            </a:r>
          </a:p>
          <a:p>
            <a:r>
              <a:rPr kumimoji="1" lang="en-US" altLang="ja-JP" dirty="0" smtClean="0"/>
              <a:t>I am Takuya </a:t>
            </a:r>
            <a:r>
              <a:rPr kumimoji="1" lang="en-US" altLang="ja-JP" dirty="0" err="1" smtClean="0"/>
              <a:t>Moriwaki</a:t>
            </a:r>
            <a:r>
              <a:rPr kumimoji="1" lang="en-US" altLang="ja-JP" dirty="0" smtClean="0"/>
              <a:t> at</a:t>
            </a:r>
            <a:r>
              <a:rPr kumimoji="1" lang="en-US" altLang="ja-JP" baseline="0" dirty="0" smtClean="0"/>
              <a:t> Osaka University in Japan.</a:t>
            </a:r>
          </a:p>
          <a:p>
            <a:r>
              <a:rPr kumimoji="1" lang="en-US" altLang="ja-JP" baseline="0" dirty="0" smtClean="0"/>
              <a:t>Today, I’ll talk about software reuse analysis.</a:t>
            </a:r>
          </a:p>
          <a:p>
            <a:r>
              <a:rPr kumimoji="1" lang="en-US" altLang="ja-JP" baseline="0" dirty="0" smtClean="0"/>
              <a:t>The title is “</a:t>
            </a:r>
            <a:r>
              <a:rPr kumimoji="1" lang="en-US" altLang="ja-JP" b="1" baseline="0" dirty="0" smtClean="0"/>
              <a:t>Towards an Analysis of Who Creates Clone and Who Reuses it</a:t>
            </a:r>
            <a:r>
              <a:rPr kumimoji="1" lang="en-US" altLang="ja-JP" baseline="0" dirty="0" smtClean="0"/>
              <a:t>”.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19CACD-9D7C-4E90-A537-BE09679D4D0B}" type="slidenum">
              <a:rPr kumimoji="1" lang="ja-JP" altLang="en-US" smtClean="0">
                <a:solidFill>
                  <a:prstClr val="black"/>
                </a:solidFill>
              </a:rPr>
              <a:pPr/>
              <a:t>1</a:t>
            </a:fld>
            <a:endParaRPr kumimoji="1"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9379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Conclusion,</a:t>
            </a:r>
          </a:p>
          <a:p>
            <a:endParaRPr kumimoji="1" lang="en-US" altLang="ja-JP" dirty="0" smtClean="0"/>
          </a:p>
          <a:p>
            <a:r>
              <a:rPr kumimoji="1" lang="en-US" altLang="ja-JP" b="1" dirty="0" smtClean="0"/>
              <a:t>We proposed source code reuse analysis over multiple projects taking into consideration difference among developers</a:t>
            </a:r>
            <a:r>
              <a:rPr kumimoji="1" lang="en-US" altLang="ja-JP" dirty="0" smtClean="0"/>
              <a:t>.</a:t>
            </a:r>
          </a:p>
          <a:p>
            <a:r>
              <a:rPr kumimoji="1" lang="en-US" altLang="ja-JP" b="1" dirty="0" smtClean="0"/>
              <a:t>We conducted a pilot case study.</a:t>
            </a:r>
          </a:p>
          <a:p>
            <a:r>
              <a:rPr kumimoji="1" lang="en-US" altLang="ja-JP" b="1" dirty="0" smtClean="0"/>
              <a:t>Currently, a larger case study </a:t>
            </a:r>
            <a:r>
              <a:rPr kumimoji="1" lang="en-US" altLang="ja-JP" dirty="0" smtClean="0"/>
              <a:t>which includes 10 projects </a:t>
            </a:r>
            <a:r>
              <a:rPr kumimoji="1" lang="en-US" altLang="ja-JP" b="1" dirty="0" smtClean="0"/>
              <a:t>is being performed</a:t>
            </a:r>
            <a:r>
              <a:rPr kumimoji="1" lang="en-US" altLang="ja-JP" dirty="0" smtClean="0"/>
              <a:t>.</a:t>
            </a:r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In our future research, </a:t>
            </a:r>
            <a:r>
              <a:rPr kumimoji="1" lang="en-US" altLang="ja-JP" b="1" dirty="0" smtClean="0"/>
              <a:t>We are planning to create a system which promotes source code reuse </a:t>
            </a:r>
            <a:r>
              <a:rPr kumimoji="1" lang="en-US" altLang="ja-JP" dirty="0" smtClean="0"/>
              <a:t>for developers.</a:t>
            </a:r>
          </a:p>
          <a:p>
            <a:r>
              <a:rPr kumimoji="1" lang="en-US" altLang="ja-JP" dirty="0" smtClean="0"/>
              <a:t>In our thought, the system has two functionalities.</a:t>
            </a:r>
          </a:p>
          <a:p>
            <a:r>
              <a:rPr kumimoji="1" lang="en-US" altLang="ja-JP" dirty="0" smtClean="0"/>
              <a:t>First one is calculating </a:t>
            </a:r>
            <a:r>
              <a:rPr kumimoji="1" lang="en-US" altLang="ja-JP" b="1" dirty="0" smtClean="0"/>
              <a:t>impact factor on source code reuse</a:t>
            </a:r>
            <a:r>
              <a:rPr kumimoji="1" lang="en-US" altLang="ja-JP" dirty="0" smtClean="0"/>
              <a:t>.</a:t>
            </a:r>
          </a:p>
          <a:p>
            <a:r>
              <a:rPr kumimoji="1" lang="en-US" altLang="ja-JP" dirty="0" smtClean="0"/>
              <a:t>Second one is visualizing </a:t>
            </a:r>
            <a:r>
              <a:rPr kumimoji="1" lang="en-US" altLang="ja-JP" b="1" dirty="0" smtClean="0"/>
              <a:t>reuse relationships</a:t>
            </a:r>
            <a:r>
              <a:rPr kumimoji="1" lang="en-US" altLang="ja-JP" dirty="0" smtClean="0"/>
              <a:t> between clone set authors and users.</a:t>
            </a:r>
          </a:p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19CACD-9D7C-4E90-A537-BE09679D4D0B}" type="slidenum">
              <a:rPr kumimoji="1" lang="ja-JP" altLang="en-US" smtClean="0">
                <a:solidFill>
                  <a:prstClr val="black"/>
                </a:solidFill>
              </a:rPr>
              <a:pPr/>
              <a:t>10</a:t>
            </a:fld>
            <a:endParaRPr kumimoji="1"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57156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In some situations,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="1" dirty="0" smtClean="0"/>
              <a:t>Source code reuse can be a reasonable decision</a:t>
            </a:r>
            <a:r>
              <a:rPr kumimoji="1" lang="en-US" altLang="ja-JP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Actually, it is said that adequate(</a:t>
            </a:r>
            <a:r>
              <a:rPr kumimoji="1" lang="ja-JP" altLang="en-US" dirty="0" smtClean="0"/>
              <a:t>適切な</a:t>
            </a:r>
            <a:r>
              <a:rPr kumimoji="1" lang="en-US" altLang="ja-JP" dirty="0" smtClean="0"/>
              <a:t>) code reuse </a:t>
            </a:r>
            <a:r>
              <a:rPr kumimoji="1" lang="en-US" altLang="ja-JP" b="1" dirty="0" smtClean="0"/>
              <a:t>can improve productivity and reliability of software development</a:t>
            </a:r>
            <a:r>
              <a:rPr kumimoji="1" lang="en-US" altLang="ja-JP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="1" dirty="0" smtClean="0"/>
              <a:t>However, Code reuse is considered difficult</a:t>
            </a:r>
            <a:r>
              <a:rPr kumimoji="1" lang="en-US" altLang="ja-JP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So, several research is conducted for studying </a:t>
            </a:r>
            <a:r>
              <a:rPr kumimoji="1" lang="en-US" altLang="ja-JP" b="1" dirty="0" smtClean="0"/>
              <a:t>how developers reuse existing source code</a:t>
            </a:r>
            <a:r>
              <a:rPr kumimoji="1" lang="en-US" altLang="ja-JP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As qualitative study, </a:t>
            </a:r>
            <a:r>
              <a:rPr kumimoji="1" lang="en-US" altLang="ja-JP" b="1" dirty="0" err="1" smtClean="0"/>
              <a:t>Sojer</a:t>
            </a:r>
            <a:r>
              <a:rPr kumimoji="1" lang="en-US" altLang="ja-JP" b="1" dirty="0" smtClean="0"/>
              <a:t>  reported</a:t>
            </a:r>
            <a:r>
              <a:rPr kumimoji="1" lang="en-US" altLang="ja-JP" dirty="0" smtClean="0"/>
              <a:t> the following findings based on </a:t>
            </a:r>
            <a:r>
              <a:rPr kumimoji="1" lang="en-US" altLang="ja-JP" b="1" dirty="0" smtClean="0"/>
              <a:t>a survey-based empirical study </a:t>
            </a:r>
            <a:r>
              <a:rPr kumimoji="1" lang="en-US" altLang="ja-JP" dirty="0" smtClean="0"/>
              <a:t>of code reuse </a:t>
            </a:r>
            <a:r>
              <a:rPr kumimoji="1" lang="en-US" altLang="ja-JP" b="1" dirty="0" smtClean="0"/>
              <a:t>in</a:t>
            </a:r>
            <a:r>
              <a:rPr kumimoji="1" lang="en-US" altLang="ja-JP" dirty="0" smtClean="0"/>
              <a:t> public </a:t>
            </a:r>
            <a:r>
              <a:rPr kumimoji="1" lang="en-US" altLang="ja-JP" b="1" dirty="0" smtClean="0"/>
              <a:t>OSS development</a:t>
            </a:r>
            <a:r>
              <a:rPr kumimoji="1" lang="en-US" altLang="ja-JP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="1" dirty="0" smtClean="0"/>
              <a:t>Developers who believe</a:t>
            </a:r>
            <a:r>
              <a:rPr kumimoji="1" lang="en-US" altLang="ja-JP" dirty="0" smtClean="0"/>
              <a:t> in the effectiveness, efficiency, and quality </a:t>
            </a:r>
            <a:r>
              <a:rPr kumimoji="1" lang="en-US" altLang="ja-JP" b="1" dirty="0" smtClean="0"/>
              <a:t>benefits of reuse rely more</a:t>
            </a:r>
            <a:r>
              <a:rPr kumimoji="1" lang="en-US" altLang="ja-JP" dirty="0" smtClean="0"/>
              <a:t> on </a:t>
            </a:r>
            <a:r>
              <a:rPr kumimoji="1" lang="en-US" altLang="ja-JP" b="1" dirty="0" smtClean="0"/>
              <a:t>existing code</a:t>
            </a:r>
            <a:r>
              <a:rPr kumimoji="1" lang="en-US" altLang="ja-JP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="1" dirty="0" smtClean="0"/>
              <a:t>Developers with experience in a greater number of </a:t>
            </a:r>
            <a:r>
              <a:rPr kumimoji="1" lang="en-US" altLang="ja-JP" dirty="0" smtClean="0"/>
              <a:t>OSS </a:t>
            </a:r>
            <a:r>
              <a:rPr kumimoji="1" lang="en-US" altLang="ja-JP" b="1" dirty="0" smtClean="0"/>
              <a:t>projects reuse existing code more</a:t>
            </a:r>
            <a:r>
              <a:rPr kumimoji="1" lang="en-US" altLang="ja-JP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="1" dirty="0" smtClean="0"/>
              <a:t>These results</a:t>
            </a:r>
            <a:r>
              <a:rPr kumimoji="1" lang="en-US" altLang="ja-JP" dirty="0" smtClean="0"/>
              <a:t> strongly </a:t>
            </a:r>
            <a:r>
              <a:rPr kumimoji="1" lang="en-US" altLang="ja-JP" b="1" dirty="0" smtClean="0"/>
              <a:t>motivated us to quantitatively clarify  individual developer differences on source code reuse with code clone detection</a:t>
            </a:r>
            <a:r>
              <a:rPr kumimoji="1" lang="en-US" altLang="ja-JP" dirty="0" smtClean="0"/>
              <a:t>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19CACD-9D7C-4E90-A537-BE09679D4D0B}" type="slidenum">
              <a:rPr kumimoji="1" lang="ja-JP" altLang="en-US" smtClean="0">
                <a:solidFill>
                  <a:prstClr val="black"/>
                </a:solidFill>
              </a:rPr>
              <a:pPr/>
              <a:t>2</a:t>
            </a:fld>
            <a:endParaRPr kumimoji="1"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96988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 smtClean="0"/>
              <a:t>In our research, we have two objectives to analyze how each developer reuses existing code.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 smtClean="0"/>
              <a:t>//First objective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 smtClean="0"/>
              <a:t>In software industries and OSS projects, most of </a:t>
            </a:r>
            <a:r>
              <a:rPr kumimoji="1" lang="en-US" altLang="ja-JP" b="1" baseline="0" dirty="0" smtClean="0"/>
              <a:t>developers</a:t>
            </a:r>
            <a:r>
              <a:rPr kumimoji="1" lang="en-US" altLang="ja-JP" baseline="0" dirty="0" smtClean="0"/>
              <a:t> usually </a:t>
            </a:r>
            <a:r>
              <a:rPr kumimoji="1" lang="en-US" altLang="ja-JP" b="1" baseline="0" dirty="0" smtClean="0"/>
              <a:t>join multiple projects</a:t>
            </a:r>
            <a:r>
              <a:rPr kumimoji="1" lang="en-US" altLang="ja-JP" baseline="0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 smtClean="0"/>
              <a:t>In such case, developers might reuse existing code across multiple projects.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 smtClean="0"/>
              <a:t>Therefore, we aim to </a:t>
            </a:r>
            <a:r>
              <a:rPr kumimoji="1" lang="en-US" altLang="ja-JP" b="1" baseline="0" dirty="0" smtClean="0"/>
              <a:t>analyze repositories across multiple projects</a:t>
            </a:r>
            <a:r>
              <a:rPr kumimoji="1" lang="en-US" altLang="ja-JP" b="0" baseline="0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 smtClean="0"/>
              <a:t>//Second objective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 smtClean="0"/>
              <a:t>Our second objective is </a:t>
            </a:r>
            <a:r>
              <a:rPr kumimoji="1" lang="en-US" altLang="ja-JP" b="1" baseline="0" dirty="0" smtClean="0"/>
              <a:t>investigation about reuse behaviors of each developer</a:t>
            </a:r>
            <a:r>
              <a:rPr kumimoji="1" lang="en-US" altLang="ja-JP" baseline="0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 smtClean="0"/>
              <a:t>In this example, Developer A originally implemented this code</a:t>
            </a:r>
            <a:r>
              <a:rPr kumimoji="1" lang="ja-JP" altLang="en-US" baseline="0" dirty="0" smtClean="0"/>
              <a:t> </a:t>
            </a:r>
            <a:r>
              <a:rPr kumimoji="1" lang="en-US" altLang="ja-JP" baseline="0" dirty="0" smtClean="0"/>
              <a:t>as an author, and Developer B and  C reused the code.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 smtClean="0"/>
              <a:t>Such investigation might enable us to specify whose code is worthy to be reused.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baseline="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19CACD-9D7C-4E90-A537-BE09679D4D0B}" type="slidenum">
              <a:rPr kumimoji="1" lang="ja-JP" altLang="en-US" smtClean="0">
                <a:solidFill>
                  <a:prstClr val="black"/>
                </a:solidFill>
              </a:rPr>
              <a:pPr/>
              <a:t>3</a:t>
            </a:fld>
            <a:endParaRPr kumimoji="1"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61126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Our reuse analysis method consists of three steps.</a:t>
            </a:r>
          </a:p>
          <a:p>
            <a:r>
              <a:rPr kumimoji="1" lang="en-US" altLang="ja-JP" dirty="0" smtClean="0"/>
              <a:t>In Step1,</a:t>
            </a:r>
            <a:r>
              <a:rPr kumimoji="1" lang="en-US" altLang="ja-JP" baseline="0" dirty="0" smtClean="0"/>
              <a:t> multiple repositories are concatenated into one virtual composite repository.</a:t>
            </a:r>
          </a:p>
          <a:p>
            <a:r>
              <a:rPr kumimoji="1" lang="en-US" altLang="ja-JP" baseline="0" dirty="0" smtClean="0"/>
              <a:t>In Step2, Code clone genealogies are derived from the composite repository.</a:t>
            </a:r>
          </a:p>
          <a:p>
            <a:r>
              <a:rPr kumimoji="1" lang="en-US" altLang="ja-JP" baseline="0" dirty="0" smtClean="0"/>
              <a:t>In Step3, Individual reuse behaviors are extracted for each genealogy.</a:t>
            </a:r>
          </a:p>
          <a:p>
            <a:r>
              <a:rPr kumimoji="1" lang="en-US" altLang="ja-JP" baseline="0" dirty="0" smtClean="0"/>
              <a:t>That is, who reused the existing code, and who originally implemented the code.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19CACD-9D7C-4E90-A537-BE09679D4D0B}" type="slidenum">
              <a:rPr kumimoji="1" lang="ja-JP" altLang="en-US" smtClean="0">
                <a:solidFill>
                  <a:prstClr val="black"/>
                </a:solidFill>
              </a:rPr>
              <a:pPr/>
              <a:t>4</a:t>
            </a:fld>
            <a:endParaRPr kumimoji="1"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06574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In Step1, commits of multiple repositories are concatenated.</a:t>
            </a:r>
          </a:p>
          <a:p>
            <a:r>
              <a:rPr kumimoji="1" lang="en-US" altLang="ja-JP" dirty="0" smtClean="0"/>
              <a:t>Please suppose that there exist these two different repositories A and B.</a:t>
            </a:r>
          </a:p>
          <a:p>
            <a:r>
              <a:rPr kumimoji="1" lang="en-US" altLang="ja-JP" dirty="0" smtClean="0"/>
              <a:t>In this example, revision B1,A2 and B2 </a:t>
            </a:r>
            <a:r>
              <a:rPr kumimoji="1" lang="en-US" altLang="ja-JP" b="0" dirty="0" smtClean="0"/>
              <a:t>are</a:t>
            </a:r>
            <a:r>
              <a:rPr kumimoji="1" lang="en-US" altLang="ja-JP" b="1" dirty="0" smtClean="0"/>
              <a:t> merged sequentially </a:t>
            </a:r>
            <a:r>
              <a:rPr kumimoji="1" lang="en-US" altLang="ja-JP" dirty="0" smtClean="0"/>
              <a:t>to revision A1.</a:t>
            </a:r>
          </a:p>
          <a:p>
            <a:r>
              <a:rPr kumimoji="1" lang="en-US" altLang="ja-JP" dirty="0" smtClean="0"/>
              <a:t>Based on the concatenated repository, </a:t>
            </a:r>
            <a:r>
              <a:rPr kumimoji="1" lang="en-US" altLang="ja-JP" b="1" dirty="0" smtClean="0"/>
              <a:t>we can check-out files from multiple repositories</a:t>
            </a:r>
            <a:r>
              <a:rPr kumimoji="1" lang="en-US" altLang="ja-JP" dirty="0" smtClean="0"/>
              <a:t>.</a:t>
            </a:r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In the following steps, our method uses this composite repository.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19CACD-9D7C-4E90-A537-BE09679D4D0B}" type="slidenum">
              <a:rPr kumimoji="1" lang="ja-JP" altLang="en-US" smtClean="0">
                <a:solidFill>
                  <a:prstClr val="black"/>
                </a:solidFill>
              </a:rPr>
              <a:pPr/>
              <a:t>5</a:t>
            </a:fld>
            <a:endParaRPr kumimoji="1"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67054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baseline="0" smtClean="0"/>
              <a:t>In </a:t>
            </a:r>
            <a:r>
              <a:rPr kumimoji="1" lang="en-US" altLang="ja-JP" baseline="0" dirty="0" smtClean="0"/>
              <a:t>Step2, our method </a:t>
            </a:r>
            <a:r>
              <a:rPr kumimoji="1" lang="en-US" altLang="ja-JP" b="1" baseline="0" dirty="0" smtClean="0"/>
              <a:t>derive</a:t>
            </a:r>
            <a:r>
              <a:rPr kumimoji="1" lang="en-US" altLang="ja-JP" baseline="0" dirty="0" smtClean="0"/>
              <a:t>s every </a:t>
            </a:r>
            <a:r>
              <a:rPr kumimoji="1" lang="en-US" altLang="ja-JP" b="1" baseline="0" dirty="0" smtClean="0"/>
              <a:t>clone genealogy from</a:t>
            </a:r>
            <a:r>
              <a:rPr kumimoji="1" lang="en-US" altLang="ja-JP" baseline="0" dirty="0" smtClean="0"/>
              <a:t> a composite </a:t>
            </a:r>
            <a:r>
              <a:rPr kumimoji="1" lang="en-US" altLang="ja-JP" b="1" baseline="0" dirty="0" smtClean="0"/>
              <a:t>repository</a:t>
            </a:r>
            <a:r>
              <a:rPr kumimoji="1" lang="en-US" altLang="ja-JP" baseline="0" dirty="0" smtClean="0"/>
              <a:t>.</a:t>
            </a:r>
          </a:p>
          <a:p>
            <a:r>
              <a:rPr kumimoji="1" lang="en-US" altLang="ja-JP" baseline="0" dirty="0" smtClean="0"/>
              <a:t>As you know, the genealogy of code clones describes how clone sets change over multiple versions of a program.</a:t>
            </a:r>
          </a:p>
          <a:p>
            <a:r>
              <a:rPr kumimoji="1" lang="en-US" altLang="ja-JP" baseline="0" dirty="0" smtClean="0"/>
              <a:t>Here, we use only three patterns in the genealogy research; “Same”, “Add”, and “Subtract”.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In this example, “Same”, “Add”, and “Subtract” are detected like this.</a:t>
            </a:r>
          </a:p>
          <a:p>
            <a:r>
              <a:rPr kumimoji="1" lang="en-US" altLang="ja-JP" b="1" baseline="0" dirty="0" smtClean="0"/>
              <a:t>By detecting the evolution pattern “Add”, </a:t>
            </a:r>
            <a:r>
              <a:rPr kumimoji="1" lang="en-US" altLang="ja-JP" b="0" baseline="0" dirty="0" smtClean="0"/>
              <a:t>our method identified reuse behavior.</a:t>
            </a:r>
          </a:p>
          <a:p>
            <a:r>
              <a:rPr kumimoji="1" lang="en-US" altLang="ja-JP" baseline="0" dirty="0" smtClean="0"/>
              <a:t>Currently, we target only type-2 clone to derive clone genealogies.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//</a:t>
            </a:r>
            <a:r>
              <a:rPr kumimoji="1" lang="ja-JP" altLang="en-US" baseline="0" dirty="0" smtClean="0"/>
              <a:t>つなぎ</a:t>
            </a:r>
          </a:p>
          <a:p>
            <a:r>
              <a:rPr kumimoji="1" lang="en-US" altLang="ja-JP" baseline="0" dirty="0" smtClean="0"/>
              <a:t>In the next step, our method clarifies who reused the existing code, and who originally created it.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19CACD-9D7C-4E90-A537-BE09679D4D0B}" type="slidenum">
              <a:rPr kumimoji="1" lang="ja-JP" altLang="en-US" smtClean="0">
                <a:solidFill>
                  <a:prstClr val="black"/>
                </a:solidFill>
              </a:rPr>
              <a:pPr/>
              <a:t>6</a:t>
            </a:fld>
            <a:endParaRPr kumimoji="1"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1089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 smtClean="0"/>
              <a:t>Version Control System such as subversion and </a:t>
            </a:r>
            <a:r>
              <a:rPr lang="en-US" altLang="ja-JP" sz="1200" dirty="0" err="1" smtClean="0"/>
              <a:t>git</a:t>
            </a:r>
            <a:r>
              <a:rPr lang="en-US" altLang="ja-JP" sz="1200" dirty="0" smtClean="0"/>
              <a:t>, usually has blame command which specify </a:t>
            </a:r>
            <a:r>
              <a:rPr lang="en-US" altLang="ja-JP" sz="1200" b="1" dirty="0" smtClean="0"/>
              <a:t>who implemented source code, and when</a:t>
            </a:r>
            <a:r>
              <a:rPr lang="en-US" altLang="ja-JP" sz="1200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 smtClean="0"/>
              <a:t>//rev. i+2</a:t>
            </a:r>
            <a:r>
              <a:rPr lang="ja-JP" altLang="en-US" sz="1200" dirty="0" smtClean="0"/>
              <a:t>の</a:t>
            </a:r>
            <a:r>
              <a:rPr lang="en-US" altLang="ja-JP" sz="1200" dirty="0" smtClean="0"/>
              <a:t>developer name, date</a:t>
            </a:r>
            <a:r>
              <a:rPr lang="ja-JP" altLang="en-US" sz="1200" dirty="0" smtClean="0"/>
              <a:t>を表示　⇒ 全</a:t>
            </a:r>
            <a:r>
              <a:rPr lang="en-US" altLang="ja-JP" sz="1200" dirty="0" smtClean="0"/>
              <a:t>rev</a:t>
            </a:r>
            <a:r>
              <a:rPr lang="ja-JP" altLang="en-US" sz="1200" dirty="0" smtClean="0"/>
              <a:t>の表示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ja-JP" altLang="en-US" sz="120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 smtClean="0"/>
              <a:t>//Author</a:t>
            </a:r>
            <a:r>
              <a:rPr lang="ja-JP" altLang="en-US" sz="1200" dirty="0" smtClean="0"/>
              <a:t>の吹き出し表示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 smtClean="0"/>
              <a:t>Next, we detect clone set authors and users based on these development date.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 smtClean="0"/>
              <a:t>Here, the clone set author means a </a:t>
            </a:r>
            <a:r>
              <a:rPr lang="en-US" altLang="ja-JP" sz="1200" b="1" dirty="0" smtClean="0"/>
              <a:t>developer who implemented code snippet which was developed first in a clone genealogy</a:t>
            </a:r>
            <a:r>
              <a:rPr lang="en-US" altLang="ja-JP" sz="1200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 smtClean="0"/>
              <a:t>The clone set user means a </a:t>
            </a:r>
            <a:r>
              <a:rPr lang="en-US" altLang="ja-JP" sz="1200" b="1" dirty="0" smtClean="0"/>
              <a:t>developer who reuses code snippet </a:t>
            </a:r>
            <a:r>
              <a:rPr lang="en-US" altLang="ja-JP" sz="1200" dirty="0" smtClean="0"/>
              <a:t>in the genealogy.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120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 smtClean="0"/>
              <a:t>In this example, the clone set author of this clone set is Developer A, the clone set users of the clone set are Developer B and C.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120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 smtClean="0"/>
              <a:t>//self</a:t>
            </a:r>
            <a:r>
              <a:rPr lang="ja-JP" altLang="en-US" sz="1200" dirty="0" smtClean="0"/>
              <a:t>で</a:t>
            </a:r>
            <a:r>
              <a:rPr lang="en-US" altLang="ja-JP" sz="1200" dirty="0" smtClean="0"/>
              <a:t>copy</a:t>
            </a:r>
            <a:r>
              <a:rPr lang="ja-JP" altLang="en-US" sz="1200" dirty="0" smtClean="0"/>
              <a:t>の説明</a:t>
            </a:r>
            <a:r>
              <a:rPr lang="en-US" altLang="ja-JP" sz="1200" dirty="0" smtClean="0"/>
              <a:t>(</a:t>
            </a:r>
            <a:r>
              <a:rPr lang="ja-JP" altLang="en-US" sz="1200" dirty="0" smtClean="0"/>
              <a:t>省略してもいいです</a:t>
            </a:r>
            <a:r>
              <a:rPr lang="en-US" altLang="ja-JP" sz="1200" dirty="0" smtClean="0"/>
              <a:t>)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 smtClean="0"/>
              <a:t>In our method, if a developer reused his own code, the developer is identified as both of the author and the user of the clone set.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19CACD-9D7C-4E90-A537-BE09679D4D0B}" type="slidenum">
              <a:rPr kumimoji="1" lang="ja-JP" altLang="en-US" smtClean="0">
                <a:solidFill>
                  <a:prstClr val="black"/>
                </a:solidFill>
              </a:rPr>
              <a:pPr/>
              <a:t>7</a:t>
            </a:fld>
            <a:endParaRPr kumimoji="1"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4199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We conducted a pilot case study.</a:t>
            </a:r>
          </a:p>
          <a:p>
            <a:r>
              <a:rPr kumimoji="1" lang="en-US" altLang="ja-JP" dirty="0" smtClean="0"/>
              <a:t>In this case study, we made a virtual composite repository which consists of only 2 </a:t>
            </a:r>
            <a:r>
              <a:rPr kumimoji="1" lang="en-US" altLang="ja-JP" dirty="0" err="1" smtClean="0"/>
              <a:t>reoisitories</a:t>
            </a:r>
            <a:r>
              <a:rPr kumimoji="1" lang="en-US" altLang="ja-JP" dirty="0" smtClean="0"/>
              <a:t>; “</a:t>
            </a:r>
            <a:r>
              <a:rPr kumimoji="1" lang="en-US" altLang="ja-JP" dirty="0" err="1" smtClean="0"/>
              <a:t>eclipse.platform.text</a:t>
            </a:r>
            <a:r>
              <a:rPr kumimoji="1" lang="en-US" altLang="ja-JP" dirty="0" smtClean="0"/>
              <a:t>” and “</a:t>
            </a:r>
            <a:r>
              <a:rPr kumimoji="1" lang="en-US" altLang="ja-JP" dirty="0" err="1" smtClean="0"/>
              <a:t>eclipse.pde</a:t>
            </a:r>
            <a:r>
              <a:rPr kumimoji="1" lang="en-US" altLang="ja-JP" dirty="0" smtClean="0"/>
              <a:t>”.</a:t>
            </a:r>
          </a:p>
          <a:p>
            <a:r>
              <a:rPr kumimoji="1" lang="en-US" altLang="ja-JP" dirty="0" smtClean="0"/>
              <a:t>“</a:t>
            </a:r>
            <a:r>
              <a:rPr kumimoji="1" lang="en-US" altLang="ja-JP" dirty="0" err="1" smtClean="0"/>
              <a:t>eclipse.platform.text</a:t>
            </a:r>
            <a:r>
              <a:rPr kumimoji="1" lang="en-US" altLang="ja-JP" dirty="0" smtClean="0"/>
              <a:t>” includes 1369 revisions and 19 developers,</a:t>
            </a:r>
          </a:p>
          <a:p>
            <a:r>
              <a:rPr kumimoji="1" lang="en-US" altLang="ja-JP" dirty="0" smtClean="0"/>
              <a:t>“</a:t>
            </a:r>
            <a:r>
              <a:rPr kumimoji="1" lang="en-US" altLang="ja-JP" dirty="0" err="1" smtClean="0"/>
              <a:t>eclipse.pde</a:t>
            </a:r>
            <a:r>
              <a:rPr kumimoji="1" lang="en-US" altLang="ja-JP" dirty="0" smtClean="0"/>
              <a:t>” includes 144 revisions and 3 developers.</a:t>
            </a:r>
          </a:p>
          <a:p>
            <a:r>
              <a:rPr kumimoji="1" lang="en-US" altLang="ja-JP" dirty="0" smtClean="0"/>
              <a:t>2 developers join both projects.</a:t>
            </a:r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In our case study, first, we concatenated these two repositories as one composite repository.</a:t>
            </a:r>
          </a:p>
          <a:p>
            <a:r>
              <a:rPr kumimoji="1" lang="en-US" altLang="ja-JP" dirty="0" smtClean="0"/>
              <a:t>Next, we derived 156 clone genealogies by using </a:t>
            </a:r>
            <a:r>
              <a:rPr kumimoji="1" lang="en-US" altLang="ja-JP" dirty="0" err="1" smtClean="0"/>
              <a:t>CCfinder</a:t>
            </a:r>
            <a:r>
              <a:rPr kumimoji="1" lang="en-US" altLang="ja-JP" dirty="0" smtClean="0"/>
              <a:t>.</a:t>
            </a:r>
          </a:p>
          <a:p>
            <a:r>
              <a:rPr kumimoji="1" lang="en-US" altLang="ja-JP" dirty="0" smtClean="0"/>
              <a:t>Out of them, in 5 genealogies, reuse behavior over projects is observed.</a:t>
            </a:r>
          </a:p>
          <a:p>
            <a:r>
              <a:rPr kumimoji="1" lang="en-US" altLang="ja-JP" dirty="0" smtClean="0"/>
              <a:t>Lastly, we identified clone set authors and users for the 156 genealogies.</a:t>
            </a:r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We show the result about the individual differences for each developer.</a:t>
            </a:r>
            <a:endParaRPr kumimoji="1" lang="en-US" altLang="ja-JP" baseline="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19CACD-9D7C-4E90-A537-BE09679D4D0B}" type="slidenum">
              <a:rPr kumimoji="1" lang="ja-JP" altLang="en-US" smtClean="0">
                <a:solidFill>
                  <a:prstClr val="black"/>
                </a:solidFill>
              </a:rPr>
              <a:pPr/>
              <a:t>8</a:t>
            </a:fld>
            <a:endParaRPr kumimoji="1"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80509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We calculated #reuse and #create for each developer.</a:t>
            </a:r>
          </a:p>
          <a:p>
            <a:r>
              <a:rPr kumimoji="1" lang="en-US" altLang="ja-JP" dirty="0" smtClean="0"/>
              <a:t>This figure indicates the number of times when developer A~F committed, created, and reused in the composite repository.</a:t>
            </a:r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In this result, </a:t>
            </a:r>
            <a:r>
              <a:rPr kumimoji="1" lang="en-US" altLang="ja-JP" b="1" dirty="0" smtClean="0"/>
              <a:t>developers who committed below 10 times were omitted</a:t>
            </a:r>
            <a:r>
              <a:rPr kumimoji="1" lang="en-US" altLang="ja-JP" dirty="0" smtClean="0"/>
              <a:t>.</a:t>
            </a:r>
          </a:p>
          <a:p>
            <a:r>
              <a:rPr kumimoji="1" lang="en-US" altLang="ja-JP" dirty="0" smtClean="0"/>
              <a:t>As you</a:t>
            </a:r>
            <a:r>
              <a:rPr kumimoji="1" lang="en-US" altLang="ja-JP" baseline="0" dirty="0" smtClean="0"/>
              <a:t> see, </a:t>
            </a:r>
            <a:r>
              <a:rPr kumimoji="1" lang="en-US" altLang="ja-JP" b="1" baseline="0" dirty="0" smtClean="0"/>
              <a:t>s</a:t>
            </a:r>
            <a:r>
              <a:rPr kumimoji="1" lang="en-US" altLang="ja-JP" b="1" dirty="0" smtClean="0"/>
              <a:t>ome active reuse developers have their code frequently reused, </a:t>
            </a:r>
            <a:br>
              <a:rPr kumimoji="1" lang="en-US" altLang="ja-JP" b="1" dirty="0" smtClean="0"/>
            </a:br>
            <a:r>
              <a:rPr kumimoji="1" lang="en-US" altLang="ja-JP" b="1" dirty="0" smtClean="0"/>
              <a:t>while there exist developers who never reuse the code</a:t>
            </a:r>
            <a:r>
              <a:rPr kumimoji="1" lang="en-US" altLang="ja-JP" dirty="0" smtClean="0"/>
              <a:t>.</a:t>
            </a:r>
          </a:p>
          <a:p>
            <a:r>
              <a:rPr kumimoji="1" lang="en-US" altLang="ja-JP" dirty="0" smtClean="0"/>
              <a:t>In this figure, </a:t>
            </a:r>
            <a:r>
              <a:rPr kumimoji="1" lang="en-US" altLang="ja-JP" b="1" dirty="0" smtClean="0"/>
              <a:t>though #commits by developer A is more than twice than B, #reuse by A are less than the number of them by B</a:t>
            </a:r>
            <a:r>
              <a:rPr kumimoji="1" lang="en-US" altLang="ja-JP" dirty="0" smtClean="0"/>
              <a:t>.</a:t>
            </a:r>
          </a:p>
          <a:p>
            <a:endParaRPr kumimoji="1" lang="en-US" altLang="ja-JP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This</a:t>
            </a:r>
            <a:r>
              <a:rPr kumimoji="1" lang="en-US" altLang="ja-JP" baseline="0" dirty="0" smtClean="0"/>
              <a:t> </a:t>
            </a:r>
            <a:r>
              <a:rPr kumimoji="1" lang="en-US" altLang="ja-JP" b="1" baseline="0" dirty="0" smtClean="0"/>
              <a:t>r</a:t>
            </a:r>
            <a:r>
              <a:rPr kumimoji="1" lang="en-US" altLang="ja-JP" b="1" dirty="0" smtClean="0"/>
              <a:t>esult</a:t>
            </a:r>
            <a:r>
              <a:rPr kumimoji="1" lang="en-US" altLang="ja-JP" dirty="0" smtClean="0"/>
              <a:t> </a:t>
            </a:r>
            <a:r>
              <a:rPr kumimoji="1" lang="en-US" altLang="ja-JP" b="1" dirty="0" smtClean="0"/>
              <a:t>shows there exist little relationships among #commit, #creation, and #reuse</a:t>
            </a:r>
            <a:r>
              <a:rPr kumimoji="1" lang="en-US" altLang="ja-JP" dirty="0" smtClean="0"/>
              <a:t>.</a:t>
            </a:r>
          </a:p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19CACD-9D7C-4E90-A537-BE09679D4D0B}" type="slidenum">
              <a:rPr kumimoji="1" lang="ja-JP" altLang="en-US" smtClean="0">
                <a:solidFill>
                  <a:prstClr val="black"/>
                </a:solidFill>
              </a:rPr>
              <a:pPr/>
              <a:t>9</a:t>
            </a:fld>
            <a:endParaRPr kumimoji="1"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125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14918" y="908050"/>
            <a:ext cx="10562167" cy="144145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83566" y="3429000"/>
            <a:ext cx="7969251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256367" y="6381750"/>
            <a:ext cx="2844800" cy="2159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1200">
                <a:latin typeface="Comic Sans MS" pitchFamily="66" charset="0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232400" y="6381750"/>
            <a:ext cx="6096000" cy="2159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200">
                <a:latin typeface="Comic Sans MS" pitchFamily="66" charset="0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521017" y="6337300"/>
            <a:ext cx="624416" cy="2603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400" b="1">
                <a:latin typeface="Comic Sans MS" pitchFamily="66" charset="0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BDC94EA-32A6-4968-9083-2612ABC92494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084" name="AutoShape 12"/>
          <p:cNvSpPr>
            <a:spLocks noChangeArrowheads="1"/>
          </p:cNvSpPr>
          <p:nvPr/>
        </p:nvSpPr>
        <p:spPr bwMode="auto">
          <a:xfrm>
            <a:off x="814918" y="2349500"/>
            <a:ext cx="10562167" cy="71438"/>
          </a:xfrm>
          <a:custGeom>
            <a:avLst/>
            <a:gdLst>
              <a:gd name="G0" fmla="+- 672 0 0"/>
            </a:gdLst>
            <a:ahLst/>
            <a:cxnLst>
              <a:cxn ang="0">
                <a:pos x="0" y="0"/>
              </a:cxn>
              <a:cxn ang="0">
                <a:pos x="672" y="0"/>
              </a:cxn>
              <a:cxn ang="0">
                <a:pos x="672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72" y="0"/>
                </a:lnTo>
                <a:lnTo>
                  <a:pt x="672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0" lang="ja-JP" altLang="ja-JP" sz="2400">
              <a:solidFill>
                <a:srgbClr val="000000"/>
              </a:solidFill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3090" name="Text Box 18"/>
          <p:cNvSpPr txBox="1">
            <a:spLocks noChangeArrowheads="1"/>
          </p:cNvSpPr>
          <p:nvPr/>
        </p:nvSpPr>
        <p:spPr bwMode="auto">
          <a:xfrm>
            <a:off x="4646701" y="6643688"/>
            <a:ext cx="7454284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800" b="1">
                <a:solidFill>
                  <a:srgbClr val="000000"/>
                </a:solidFill>
                <a:latin typeface="Comic Sans MS" pitchFamily="66" charset="0"/>
                <a:ea typeface="ＭＳ Ｐゴシック" pitchFamily="50" charset="-128"/>
              </a:rPr>
              <a:t>Software Engineering Laboratory, Department of Computer Science, Graduate School of Information Science and Technology, Osaka University</a:t>
            </a:r>
            <a:endParaRPr kumimoji="0" lang="en-US" altLang="ja-JP" sz="2400">
              <a:solidFill>
                <a:srgbClr val="000000"/>
              </a:solidFill>
              <a:latin typeface="Times New Roman" pitchFamily="18" charset="0"/>
              <a:ea typeface="ＭＳ Ｐゴシック" pitchFamily="50" charset="-128"/>
            </a:endParaRPr>
          </a:p>
        </p:txBody>
      </p:sp>
      <p:pic>
        <p:nvPicPr>
          <p:cNvPr id="3091" name="Picture 19" descr="sel-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367" y="6330950"/>
            <a:ext cx="1871133" cy="482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2650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91952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9025467" y="188913"/>
            <a:ext cx="2927351" cy="6119812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39184" y="188913"/>
            <a:ext cx="8583083" cy="6119812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56605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49271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98281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39184" y="1268413"/>
            <a:ext cx="5755216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1" y="1268413"/>
            <a:ext cx="5755217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52113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80661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6488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6339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147437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74744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rgbClr val="EDED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9185" y="188914"/>
            <a:ext cx="11713633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9185" y="1268413"/>
            <a:ext cx="11713633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33" name="AutoShape 9"/>
          <p:cNvSpPr>
            <a:spLocks noChangeArrowheads="1"/>
          </p:cNvSpPr>
          <p:nvPr/>
        </p:nvSpPr>
        <p:spPr bwMode="auto">
          <a:xfrm>
            <a:off x="239185" y="1125539"/>
            <a:ext cx="11713633" cy="71437"/>
          </a:xfrm>
          <a:custGeom>
            <a:avLst/>
            <a:gdLst>
              <a:gd name="G0" fmla="+- 666 0 0"/>
            </a:gdLst>
            <a:ahLst/>
            <a:cxnLst>
              <a:cxn ang="0">
                <a:pos x="0" y="0"/>
              </a:cxn>
              <a:cxn ang="0">
                <a:pos x="666" y="0"/>
              </a:cxn>
              <a:cxn ang="0">
                <a:pos x="666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66" y="0"/>
                </a:lnTo>
                <a:lnTo>
                  <a:pt x="666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0" lang="ja-JP" altLang="ja-JP" sz="2400">
              <a:solidFill>
                <a:srgbClr val="000000"/>
              </a:solidFill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302933" y="6408738"/>
            <a:ext cx="28448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ja-JP" sz="120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5278967" y="6408738"/>
            <a:ext cx="60960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endParaRPr lang="en-US" altLang="ja-JP" sz="120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11567584" y="6364288"/>
            <a:ext cx="624416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fld id="{E0022E40-C5C6-4958-8E7E-F18BF7A40AA5}" type="slidenum">
              <a:rPr lang="en-US" altLang="ja-JP" sz="1400" b="1">
                <a:solidFill>
                  <a:srgbClr val="000000"/>
                </a:solidFill>
                <a:latin typeface="Comic Sans MS" pitchFamily="66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ja-JP" sz="1400" b="1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1039" name="Text Box 15"/>
          <p:cNvSpPr txBox="1">
            <a:spLocks noChangeArrowheads="1"/>
          </p:cNvSpPr>
          <p:nvPr/>
        </p:nvSpPr>
        <p:spPr bwMode="auto">
          <a:xfrm>
            <a:off x="4693267" y="6670676"/>
            <a:ext cx="7454284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800" b="1">
                <a:solidFill>
                  <a:srgbClr val="000000"/>
                </a:solidFill>
                <a:latin typeface="Comic Sans MS" pitchFamily="66" charset="0"/>
                <a:ea typeface="ＭＳ Ｐゴシック" pitchFamily="50" charset="-128"/>
              </a:rPr>
              <a:t>Software Engineering Laboratory, Department of Computer Science, Graduate School of Information Science and Technology, Osaka University</a:t>
            </a:r>
            <a:endParaRPr kumimoji="0" lang="en-US" altLang="ja-JP" sz="2400">
              <a:solidFill>
                <a:srgbClr val="000000"/>
              </a:solidFill>
              <a:latin typeface="Times New Roman" pitchFamily="18" charset="0"/>
              <a:ea typeface="ＭＳ Ｐゴシック" pitchFamily="50" charset="-128"/>
            </a:endParaRPr>
          </a:p>
        </p:txBody>
      </p:sp>
      <p:pic>
        <p:nvPicPr>
          <p:cNvPr id="1040" name="Picture 16" descr="sel-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43934" y="6357938"/>
            <a:ext cx="1871133" cy="482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14480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UI Gothic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UI Gothic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UI Gothic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UI Gothic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UI Gothic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UI Gothic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UI Gothic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UI Gothic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5"/>
        </a:buBlip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6"/>
        </a:buBlip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620688"/>
            <a:ext cx="9144000" cy="1656184"/>
          </a:xfrm>
        </p:spPr>
        <p:txBody>
          <a:bodyPr/>
          <a:lstStyle/>
          <a:p>
            <a:r>
              <a:rPr lang="en-US" altLang="ja-JP" sz="3600" b="1" dirty="0"/>
              <a:t>Towards an Analysis of </a:t>
            </a:r>
            <a:br>
              <a:rPr lang="en-US" altLang="ja-JP" sz="3600" b="1" dirty="0"/>
            </a:br>
            <a:r>
              <a:rPr lang="en-US" altLang="ja-JP" sz="3600" b="1" dirty="0"/>
              <a:t>Who Creates Clone and Who Reuses it</a:t>
            </a:r>
            <a:endParaRPr lang="ja-JP" altLang="en-US" sz="3600" b="1" dirty="0"/>
          </a:p>
        </p:txBody>
      </p:sp>
      <p:sp>
        <p:nvSpPr>
          <p:cNvPr id="6" name="サブタイトル 2"/>
          <p:cNvSpPr txBox="1">
            <a:spLocks/>
          </p:cNvSpPr>
          <p:nvPr/>
        </p:nvSpPr>
        <p:spPr bwMode="auto">
          <a:xfrm>
            <a:off x="1776028" y="5085184"/>
            <a:ext cx="8856476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Tx/>
              <a:buNone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algn="r"/>
            <a:r>
              <a:rPr lang="en-US" altLang="ja-JP" sz="2000" kern="0" dirty="0">
                <a:solidFill>
                  <a:srgbClr val="000000"/>
                </a:solidFill>
              </a:rPr>
              <a:t>†</a:t>
            </a:r>
            <a:r>
              <a:rPr lang="ja-JP" altLang="en-US" sz="2000" kern="0" dirty="0">
                <a:solidFill>
                  <a:srgbClr val="000000"/>
                </a:solidFill>
              </a:rPr>
              <a:t> </a:t>
            </a:r>
            <a:r>
              <a:rPr lang="en-US" altLang="ja-JP" sz="2000" kern="0" dirty="0">
                <a:solidFill>
                  <a:srgbClr val="000000"/>
                </a:solidFill>
              </a:rPr>
              <a:t>Graduate School of Information Science and Technology,</a:t>
            </a:r>
            <a:r>
              <a:rPr lang="ja-JP" altLang="en-US" sz="2000" kern="0" dirty="0">
                <a:solidFill>
                  <a:srgbClr val="000000"/>
                </a:solidFill>
              </a:rPr>
              <a:t> </a:t>
            </a:r>
            <a:r>
              <a:rPr lang="en-US" altLang="ja-JP" sz="2000" kern="0" dirty="0">
                <a:solidFill>
                  <a:srgbClr val="000000"/>
                </a:solidFill>
              </a:rPr>
              <a:t>Osaka University</a:t>
            </a:r>
          </a:p>
          <a:p>
            <a:pPr algn="r"/>
            <a:r>
              <a:rPr lang="en-US" altLang="ja-JP" sz="2000" kern="0" dirty="0">
                <a:solidFill>
                  <a:srgbClr val="000000"/>
                </a:solidFill>
              </a:rPr>
              <a:t>††</a:t>
            </a:r>
            <a:r>
              <a:rPr lang="ja-JP" altLang="en-US" sz="2000" kern="0" dirty="0">
                <a:solidFill>
                  <a:srgbClr val="000000"/>
                </a:solidFill>
              </a:rPr>
              <a:t> </a:t>
            </a:r>
            <a:r>
              <a:rPr lang="en-US" altLang="ja-JP" sz="2000" kern="0" dirty="0">
                <a:solidFill>
                  <a:srgbClr val="000000"/>
                </a:solidFill>
              </a:rPr>
              <a:t>Nara Institute of Science and Technology</a:t>
            </a:r>
          </a:p>
        </p:txBody>
      </p:sp>
      <p:sp>
        <p:nvSpPr>
          <p:cNvPr id="9" name="サブタイトル 2"/>
          <p:cNvSpPr txBox="1">
            <a:spLocks/>
          </p:cNvSpPr>
          <p:nvPr/>
        </p:nvSpPr>
        <p:spPr bwMode="auto">
          <a:xfrm>
            <a:off x="1271464" y="3284984"/>
            <a:ext cx="9144000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Tx/>
              <a:buNone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algn="r"/>
            <a:r>
              <a:rPr lang="ja-JP" altLang="en-US" sz="2800" kern="0" dirty="0">
                <a:solidFill>
                  <a:srgbClr val="000000"/>
                </a:solidFill>
              </a:rPr>
              <a:t>○</a:t>
            </a:r>
            <a:r>
              <a:rPr lang="en-US" altLang="ja-JP" sz="2800" kern="0" dirty="0">
                <a:solidFill>
                  <a:srgbClr val="000000"/>
                </a:solidFill>
              </a:rPr>
              <a:t>Takuya </a:t>
            </a:r>
            <a:r>
              <a:rPr lang="en-US" altLang="ja-JP" sz="2800" kern="0" dirty="0" err="1">
                <a:solidFill>
                  <a:srgbClr val="000000"/>
                </a:solidFill>
              </a:rPr>
              <a:t>Moriwaki</a:t>
            </a:r>
            <a:r>
              <a:rPr lang="en-US" altLang="ja-JP" sz="2800" kern="0" baseline="30000" dirty="0">
                <a:solidFill>
                  <a:srgbClr val="000000"/>
                </a:solidFill>
              </a:rPr>
              <a:t>†</a:t>
            </a:r>
            <a:r>
              <a:rPr lang="ja-JP" altLang="en-US" sz="2800" kern="0" dirty="0">
                <a:solidFill>
                  <a:srgbClr val="000000"/>
                </a:solidFill>
              </a:rPr>
              <a:t>    </a:t>
            </a:r>
            <a:r>
              <a:rPr lang="en-US" altLang="ja-JP" sz="2800" kern="0" dirty="0">
                <a:solidFill>
                  <a:srgbClr val="000000"/>
                </a:solidFill>
              </a:rPr>
              <a:t>Hiroshi</a:t>
            </a:r>
            <a:r>
              <a:rPr lang="ja-JP" altLang="en-US" sz="2800" kern="0" dirty="0">
                <a:solidFill>
                  <a:srgbClr val="000000"/>
                </a:solidFill>
              </a:rPr>
              <a:t> </a:t>
            </a:r>
            <a:r>
              <a:rPr lang="en-US" altLang="ja-JP" sz="2800" kern="0" dirty="0" err="1">
                <a:solidFill>
                  <a:srgbClr val="000000"/>
                </a:solidFill>
              </a:rPr>
              <a:t>Igaki</a:t>
            </a:r>
            <a:r>
              <a:rPr lang="en-US" altLang="ja-JP" sz="2800" kern="0" baseline="30000" dirty="0">
                <a:solidFill>
                  <a:srgbClr val="000000"/>
                </a:solidFill>
              </a:rPr>
              <a:t>†</a:t>
            </a:r>
            <a:r>
              <a:rPr lang="ja-JP" altLang="en-US" sz="2800" kern="0" dirty="0">
                <a:solidFill>
                  <a:srgbClr val="000000"/>
                </a:solidFill>
              </a:rPr>
              <a:t>   </a:t>
            </a:r>
            <a:r>
              <a:rPr lang="en-US" altLang="ja-JP" sz="2800" kern="0" dirty="0">
                <a:solidFill>
                  <a:srgbClr val="000000"/>
                </a:solidFill>
              </a:rPr>
              <a:t>Yuki</a:t>
            </a:r>
            <a:r>
              <a:rPr lang="ja-JP" altLang="en-US" sz="2800" kern="0" dirty="0">
                <a:solidFill>
                  <a:srgbClr val="000000"/>
                </a:solidFill>
              </a:rPr>
              <a:t> </a:t>
            </a:r>
            <a:r>
              <a:rPr lang="en-US" altLang="ja-JP" sz="2800" kern="0" dirty="0">
                <a:solidFill>
                  <a:srgbClr val="000000"/>
                </a:solidFill>
              </a:rPr>
              <a:t>Yamanaka</a:t>
            </a:r>
            <a:r>
              <a:rPr lang="en-US" altLang="ja-JP" sz="2800" kern="0" baseline="30000" dirty="0">
                <a:solidFill>
                  <a:srgbClr val="000000"/>
                </a:solidFill>
              </a:rPr>
              <a:t>†</a:t>
            </a:r>
          </a:p>
          <a:p>
            <a:pPr algn="r"/>
            <a:r>
              <a:rPr lang="ja-JP" altLang="en-US" sz="2800" kern="0" dirty="0">
                <a:solidFill>
                  <a:srgbClr val="000000"/>
                </a:solidFill>
              </a:rPr>
              <a:t>    </a:t>
            </a:r>
            <a:r>
              <a:rPr lang="en-US" altLang="ja-JP" sz="2800" kern="0" dirty="0" err="1">
                <a:solidFill>
                  <a:srgbClr val="000000"/>
                </a:solidFill>
              </a:rPr>
              <a:t>Norihiro</a:t>
            </a:r>
            <a:r>
              <a:rPr lang="ja-JP" altLang="en-US" sz="2800" kern="0" dirty="0">
                <a:solidFill>
                  <a:srgbClr val="000000"/>
                </a:solidFill>
              </a:rPr>
              <a:t> </a:t>
            </a:r>
            <a:r>
              <a:rPr lang="en-US" altLang="ja-JP" sz="2800" kern="0" dirty="0">
                <a:solidFill>
                  <a:srgbClr val="000000"/>
                </a:solidFill>
              </a:rPr>
              <a:t>Yoshida</a:t>
            </a:r>
            <a:r>
              <a:rPr lang="en-US" altLang="ja-JP" sz="2800" kern="0" baseline="30000" dirty="0">
                <a:solidFill>
                  <a:srgbClr val="000000"/>
                </a:solidFill>
              </a:rPr>
              <a:t>††</a:t>
            </a:r>
            <a:r>
              <a:rPr lang="ja-JP" altLang="en-US" sz="2800" kern="0" dirty="0">
                <a:solidFill>
                  <a:srgbClr val="000000"/>
                </a:solidFill>
              </a:rPr>
              <a:t> </a:t>
            </a:r>
            <a:r>
              <a:rPr lang="en-US" altLang="ja-JP" sz="2800" kern="0" dirty="0" err="1">
                <a:solidFill>
                  <a:srgbClr val="000000"/>
                </a:solidFill>
              </a:rPr>
              <a:t>Katsuro</a:t>
            </a:r>
            <a:r>
              <a:rPr lang="ja-JP" altLang="en-US" sz="2800" kern="0" dirty="0">
                <a:solidFill>
                  <a:srgbClr val="000000"/>
                </a:solidFill>
              </a:rPr>
              <a:t> </a:t>
            </a:r>
            <a:r>
              <a:rPr lang="en-US" altLang="ja-JP" sz="2800" kern="0" dirty="0">
                <a:solidFill>
                  <a:srgbClr val="000000"/>
                </a:solidFill>
              </a:rPr>
              <a:t>Inoue</a:t>
            </a:r>
            <a:r>
              <a:rPr lang="en-US" altLang="ja-JP" sz="2800" kern="0" baseline="30000" dirty="0">
                <a:solidFill>
                  <a:srgbClr val="000000"/>
                </a:solidFill>
              </a:rPr>
              <a:t>†</a:t>
            </a:r>
            <a:r>
              <a:rPr lang="ja-JP" altLang="en-US" sz="2800" kern="0" dirty="0">
                <a:solidFill>
                  <a:srgbClr val="000000"/>
                </a:solidFill>
              </a:rPr>
              <a:t> </a:t>
            </a:r>
            <a:r>
              <a:rPr lang="en-US" altLang="ja-JP" sz="2800" kern="0" dirty="0">
                <a:solidFill>
                  <a:srgbClr val="000000"/>
                </a:solidFill>
              </a:rPr>
              <a:t>Shinji</a:t>
            </a:r>
            <a:r>
              <a:rPr lang="ja-JP" altLang="en-US" sz="2800" kern="0" dirty="0">
                <a:solidFill>
                  <a:srgbClr val="000000"/>
                </a:solidFill>
              </a:rPr>
              <a:t> </a:t>
            </a:r>
            <a:r>
              <a:rPr lang="en-US" altLang="ja-JP" sz="2800" kern="0" dirty="0" err="1">
                <a:solidFill>
                  <a:srgbClr val="000000"/>
                </a:solidFill>
              </a:rPr>
              <a:t>Kusumoto</a:t>
            </a:r>
            <a:r>
              <a:rPr lang="en-US" altLang="ja-JP" sz="2800" kern="0" baseline="30000" dirty="0">
                <a:solidFill>
                  <a:srgbClr val="000000"/>
                </a:solidFill>
              </a:rPr>
              <a:t>†</a:t>
            </a:r>
            <a:endParaRPr lang="en-US" altLang="ja-JP" sz="280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63829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2477"/>
    </mc:Choice>
    <mc:Fallback>
      <p:transition spd="slow" advTm="12477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Conclusion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631504" y="1268413"/>
            <a:ext cx="9145140" cy="5040312"/>
          </a:xfrm>
        </p:spPr>
        <p:txBody>
          <a:bodyPr/>
          <a:lstStyle/>
          <a:p>
            <a:r>
              <a:rPr lang="en-US" altLang="ja-JP" sz="2400" dirty="0"/>
              <a:t>We proposed </a:t>
            </a:r>
            <a:r>
              <a:rPr lang="en-US" altLang="ja-JP" sz="2400" dirty="0"/>
              <a:t>source code reuse analysis over multiple projects taking into consideration difference among </a:t>
            </a:r>
            <a:r>
              <a:rPr lang="en-US" altLang="ja-JP" sz="2400" dirty="0"/>
              <a:t>developers</a:t>
            </a:r>
          </a:p>
          <a:p>
            <a:r>
              <a:rPr lang="en-US" altLang="ja-JP" sz="2400" dirty="0"/>
              <a:t>We conducted a pilot case study</a:t>
            </a:r>
          </a:p>
          <a:p>
            <a:pPr lvl="1"/>
            <a:r>
              <a:rPr lang="en-US" altLang="ja-JP" sz="2000" dirty="0"/>
              <a:t>Currently, </a:t>
            </a:r>
            <a:r>
              <a:rPr lang="en-US" altLang="ja-JP" sz="2000" dirty="0"/>
              <a:t>a larger </a:t>
            </a:r>
            <a:r>
              <a:rPr lang="en-US" altLang="ja-JP" sz="2000" dirty="0"/>
              <a:t>case study is being </a:t>
            </a:r>
            <a:r>
              <a:rPr lang="en-US" altLang="ja-JP" sz="2000" dirty="0"/>
              <a:t>performed</a:t>
            </a:r>
          </a:p>
          <a:p>
            <a:endParaRPr lang="en-US" altLang="ja-JP" sz="2400" dirty="0"/>
          </a:p>
          <a:p>
            <a:r>
              <a:rPr lang="en-US" altLang="ja-JP" sz="2400" dirty="0"/>
              <a:t>We are planning to create a system which promotes source code reuse</a:t>
            </a:r>
          </a:p>
          <a:p>
            <a:pPr lvl="1"/>
            <a:r>
              <a:rPr lang="en-US" altLang="ja-JP" sz="2000" dirty="0"/>
              <a:t>calculate Impact Factor</a:t>
            </a:r>
            <a:br>
              <a:rPr lang="en-US" altLang="ja-JP" sz="2000" dirty="0"/>
            </a:br>
            <a:r>
              <a:rPr lang="en-US" altLang="ja-JP" sz="2000" dirty="0"/>
              <a:t>on source code reuse</a:t>
            </a:r>
          </a:p>
          <a:p>
            <a:pPr lvl="1"/>
            <a:r>
              <a:rPr lang="en-US" altLang="ja-JP" sz="2000" dirty="0"/>
              <a:t>visualize reuse</a:t>
            </a:r>
            <a:br>
              <a:rPr lang="en-US" altLang="ja-JP" sz="2000" dirty="0"/>
            </a:br>
            <a:r>
              <a:rPr lang="en-US" altLang="ja-JP" sz="2000" dirty="0"/>
              <a:t>relationships</a:t>
            </a:r>
          </a:p>
          <a:p>
            <a:pPr lvl="1"/>
            <a:endParaRPr lang="ja-JP" altLang="en-US" sz="2000" dirty="0"/>
          </a:p>
        </p:txBody>
      </p:sp>
      <p:grpSp>
        <p:nvGrpSpPr>
          <p:cNvPr id="30" name="グループ化 29"/>
          <p:cNvGrpSpPr/>
          <p:nvPr/>
        </p:nvGrpSpPr>
        <p:grpSpPr>
          <a:xfrm>
            <a:off x="4893960" y="3645024"/>
            <a:ext cx="5694221" cy="3084150"/>
            <a:chOff x="467544" y="2328748"/>
            <a:chExt cx="7530157" cy="4567755"/>
          </a:xfrm>
        </p:grpSpPr>
        <p:grpSp>
          <p:nvGrpSpPr>
            <p:cNvPr id="4" name="グループ化 3"/>
            <p:cNvGrpSpPr/>
            <p:nvPr/>
          </p:nvGrpSpPr>
          <p:grpSpPr>
            <a:xfrm>
              <a:off x="2751662" y="2745154"/>
              <a:ext cx="804870" cy="884430"/>
              <a:chOff x="1487967" y="3042367"/>
              <a:chExt cx="983580" cy="1143668"/>
            </a:xfrm>
          </p:grpSpPr>
          <p:sp>
            <p:nvSpPr>
              <p:cNvPr id="5" name="Document"/>
              <p:cNvSpPr>
                <a:spLocks noEditPoints="1" noChangeArrowheads="1"/>
              </p:cNvSpPr>
              <p:nvPr/>
            </p:nvSpPr>
            <p:spPr bwMode="auto">
              <a:xfrm>
                <a:off x="1487967" y="3042367"/>
                <a:ext cx="983580" cy="1143668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FFFFC8"/>
              </a:solidFill>
              <a:ln>
                <a:headEnd/>
                <a:tailEnd/>
              </a:ln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0" lang="en-US" altLang="ja-JP" sz="11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6" name="Freeform 13"/>
              <p:cNvSpPr>
                <a:spLocks/>
              </p:cNvSpPr>
              <p:nvPr/>
            </p:nvSpPr>
            <p:spPr bwMode="auto">
              <a:xfrm>
                <a:off x="1583015" y="3174590"/>
                <a:ext cx="793485" cy="356342"/>
              </a:xfrm>
              <a:custGeom>
                <a:avLst/>
                <a:gdLst>
                  <a:gd name="T0" fmla="*/ 0 w 732"/>
                  <a:gd name="T1" fmla="*/ 0 h 149"/>
                  <a:gd name="T2" fmla="*/ 6125 w 732"/>
                  <a:gd name="T3" fmla="*/ 0 h 149"/>
                  <a:gd name="T4" fmla="*/ 6125 w 732"/>
                  <a:gd name="T5" fmla="*/ 3282 h 149"/>
                  <a:gd name="T6" fmla="*/ 3930 w 732"/>
                  <a:gd name="T7" fmla="*/ 3282 h 149"/>
                  <a:gd name="T8" fmla="*/ 3930 w 732"/>
                  <a:gd name="T9" fmla="*/ 4925 h 149"/>
                  <a:gd name="T10" fmla="*/ 0 w 732"/>
                  <a:gd name="T11" fmla="*/ 4925 h 149"/>
                  <a:gd name="T12" fmla="*/ 0 w 732"/>
                  <a:gd name="T13" fmla="*/ 0 h 14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32"/>
                  <a:gd name="T22" fmla="*/ 0 h 149"/>
                  <a:gd name="T23" fmla="*/ 732 w 732"/>
                  <a:gd name="T24" fmla="*/ 149 h 14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32" h="149">
                    <a:moveTo>
                      <a:pt x="0" y="0"/>
                    </a:moveTo>
                    <a:lnTo>
                      <a:pt x="732" y="0"/>
                    </a:lnTo>
                    <a:lnTo>
                      <a:pt x="732" y="99"/>
                    </a:lnTo>
                    <a:lnTo>
                      <a:pt x="470" y="99"/>
                    </a:lnTo>
                    <a:lnTo>
                      <a:pt x="470" y="149"/>
                    </a:lnTo>
                    <a:lnTo>
                      <a:pt x="0" y="14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C000">
                  <a:alpha val="50000"/>
                </a:srgbClr>
              </a:solidFill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/>
              <a:lstStyle>
                <a:defPPr>
                  <a:defRPr lang="ja-JP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ＭＳ Ｐゴシック" pitchFamily="50" charset="-128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ＭＳ Ｐゴシック" pitchFamily="50" charset="-128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ＭＳ Ｐゴシック" pitchFamily="50" charset="-128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ＭＳ Ｐゴシック" pitchFamily="50" charset="-128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ＭＳ Ｐゴシック" pitchFamily="50" charset="-128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ＭＳ Ｐゴシック" pitchFamily="50" charset="-128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ＭＳ Ｐゴシック" pitchFamily="50" charset="-128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ＭＳ Ｐゴシック" pitchFamily="50" charset="-128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ＭＳ Ｐゴシック" pitchFamily="50" charset="-128"/>
                    <a:cs typeface="+mn-cs"/>
                  </a:defRPr>
                </a:lvl9pPr>
              </a:lstStyle>
              <a:p>
                <a:endParaRPr kumimoji="0" lang="ja-JP" altLang="ja-JP" sz="1800" u="sng">
                  <a:solidFill>
                    <a:srgbClr val="000000"/>
                  </a:solidFill>
                  <a:latin typeface="Arial" charset="0"/>
                  <a:ea typeface="MS UI Gothic" pitchFamily="50" charset="-128"/>
                </a:endParaRPr>
              </a:p>
            </p:txBody>
          </p:sp>
        </p:grpSp>
        <p:sp>
          <p:nvSpPr>
            <p:cNvPr id="7" name="Document"/>
            <p:cNvSpPr>
              <a:spLocks noEditPoints="1" noChangeArrowheads="1"/>
            </p:cNvSpPr>
            <p:nvPr/>
          </p:nvSpPr>
          <p:spPr bwMode="auto">
            <a:xfrm>
              <a:off x="5276337" y="2715407"/>
              <a:ext cx="804870" cy="884430"/>
            </a:xfrm>
            <a:custGeom>
              <a:avLst/>
              <a:gdLst>
                <a:gd name="T0" fmla="*/ 10757 w 21600"/>
                <a:gd name="T1" fmla="*/ 21632 h 21600"/>
                <a:gd name="T2" fmla="*/ 85 w 21600"/>
                <a:gd name="T3" fmla="*/ 10849 h 21600"/>
                <a:gd name="T4" fmla="*/ 10757 w 21600"/>
                <a:gd name="T5" fmla="*/ 81 h 21600"/>
                <a:gd name="T6" fmla="*/ 21706 w 21600"/>
                <a:gd name="T7" fmla="*/ 10652 h 21600"/>
                <a:gd name="T8" fmla="*/ 10757 w 21600"/>
                <a:gd name="T9" fmla="*/ 21632 h 21600"/>
                <a:gd name="T10" fmla="*/ 0 w 21600"/>
                <a:gd name="T11" fmla="*/ 0 h 21600"/>
                <a:gd name="T12" fmla="*/ 21600 w 21600"/>
                <a:gd name="T13" fmla="*/ 0 h 21600"/>
                <a:gd name="T14" fmla="*/ 21600 w 21600"/>
                <a:gd name="T15" fmla="*/ 21600 h 21600"/>
                <a:gd name="T16" fmla="*/ 977 w 21600"/>
                <a:gd name="T17" fmla="*/ 818 h 21600"/>
                <a:gd name="T18" fmla="*/ 20622 w 21600"/>
                <a:gd name="T19" fmla="*/ 1642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0757" y="21632"/>
                  </a:moveTo>
                  <a:lnTo>
                    <a:pt x="5187" y="21632"/>
                  </a:lnTo>
                  <a:lnTo>
                    <a:pt x="85" y="17509"/>
                  </a:lnTo>
                  <a:lnTo>
                    <a:pt x="85" y="10849"/>
                  </a:lnTo>
                  <a:lnTo>
                    <a:pt x="85" y="81"/>
                  </a:lnTo>
                  <a:lnTo>
                    <a:pt x="10757" y="81"/>
                  </a:lnTo>
                  <a:lnTo>
                    <a:pt x="21706" y="81"/>
                  </a:lnTo>
                  <a:lnTo>
                    <a:pt x="21706" y="10652"/>
                  </a:lnTo>
                  <a:lnTo>
                    <a:pt x="21706" y="21632"/>
                  </a:lnTo>
                  <a:lnTo>
                    <a:pt x="10757" y="21632"/>
                  </a:lnTo>
                  <a:close/>
                </a:path>
                <a:path w="21600" h="21600">
                  <a:moveTo>
                    <a:pt x="85" y="17509"/>
                  </a:moveTo>
                  <a:lnTo>
                    <a:pt x="5187" y="17509"/>
                  </a:lnTo>
                  <a:lnTo>
                    <a:pt x="5187" y="21632"/>
                  </a:lnTo>
                  <a:lnTo>
                    <a:pt x="85" y="17509"/>
                  </a:lnTo>
                  <a:close/>
                </a:path>
              </a:pathLst>
            </a:custGeom>
            <a:solidFill>
              <a:srgbClr val="FFFFC8"/>
            </a:solidFill>
            <a:ln>
              <a:headEnd/>
              <a:tailEnd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0" lang="en-US" altLang="ja-JP" sz="1100" dirty="0">
                <a:solidFill>
                  <a:srgbClr val="000000"/>
                </a:solidFill>
              </a:endParaRPr>
            </a:p>
          </p:txBody>
        </p:sp>
        <p:cxnSp>
          <p:nvCxnSpPr>
            <p:cNvPr id="8" name="直線矢印コネクタ 7"/>
            <p:cNvCxnSpPr/>
            <p:nvPr/>
          </p:nvCxnSpPr>
          <p:spPr>
            <a:xfrm>
              <a:off x="3478754" y="2943148"/>
              <a:ext cx="1899311" cy="0"/>
            </a:xfrm>
            <a:prstGeom prst="straightConnector1">
              <a:avLst/>
            </a:prstGeom>
            <a:ln>
              <a:solidFill>
                <a:srgbClr val="0070C0"/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テキスト ボックス 8"/>
            <p:cNvSpPr txBox="1"/>
            <p:nvPr/>
          </p:nvSpPr>
          <p:spPr>
            <a:xfrm>
              <a:off x="3527032" y="2896868"/>
              <a:ext cx="1797583" cy="546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dirty="0">
                  <a:solidFill>
                    <a:srgbClr val="000000"/>
                  </a:solidFill>
                  <a:latin typeface="Times New Roman" pitchFamily="18" charset="0"/>
                  <a:ea typeface="ＭＳ Ｐゴシック" pitchFamily="50" charset="-128"/>
                </a:rPr>
                <a:t>Code Clone</a:t>
              </a:r>
              <a:endParaRPr lang="ja-JP" altLang="en-US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  <p:sp>
          <p:nvSpPr>
            <p:cNvPr id="10" name="テキスト ボックス 9"/>
            <p:cNvSpPr txBox="1"/>
            <p:nvPr/>
          </p:nvSpPr>
          <p:spPr>
            <a:xfrm>
              <a:off x="3961646" y="2328748"/>
              <a:ext cx="958594" cy="5925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2000" dirty="0">
                  <a:solidFill>
                    <a:srgbClr val="000000"/>
                  </a:solidFill>
                  <a:latin typeface="Times New Roman" pitchFamily="18" charset="0"/>
                  <a:ea typeface="ＭＳ Ｐゴシック" pitchFamily="50" charset="-128"/>
                </a:rPr>
                <a:t>reuse</a:t>
              </a:r>
              <a:endParaRPr lang="ja-JP" altLang="en-US" sz="2000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  <p:sp>
          <p:nvSpPr>
            <p:cNvPr id="11" name="Freeform 13"/>
            <p:cNvSpPr>
              <a:spLocks/>
            </p:cNvSpPr>
            <p:nvPr/>
          </p:nvSpPr>
          <p:spPr bwMode="auto">
            <a:xfrm>
              <a:off x="5378065" y="2847407"/>
              <a:ext cx="649314" cy="275570"/>
            </a:xfrm>
            <a:custGeom>
              <a:avLst/>
              <a:gdLst>
                <a:gd name="T0" fmla="*/ 0 w 732"/>
                <a:gd name="T1" fmla="*/ 0 h 149"/>
                <a:gd name="T2" fmla="*/ 6125 w 732"/>
                <a:gd name="T3" fmla="*/ 0 h 149"/>
                <a:gd name="T4" fmla="*/ 6125 w 732"/>
                <a:gd name="T5" fmla="*/ 3282 h 149"/>
                <a:gd name="T6" fmla="*/ 3930 w 732"/>
                <a:gd name="T7" fmla="*/ 3282 h 149"/>
                <a:gd name="T8" fmla="*/ 3930 w 732"/>
                <a:gd name="T9" fmla="*/ 4925 h 149"/>
                <a:gd name="T10" fmla="*/ 0 w 732"/>
                <a:gd name="T11" fmla="*/ 4925 h 149"/>
                <a:gd name="T12" fmla="*/ 0 w 732"/>
                <a:gd name="T13" fmla="*/ 0 h 14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32"/>
                <a:gd name="T22" fmla="*/ 0 h 149"/>
                <a:gd name="T23" fmla="*/ 732 w 732"/>
                <a:gd name="T24" fmla="*/ 149 h 14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32" h="149">
                  <a:moveTo>
                    <a:pt x="0" y="0"/>
                  </a:moveTo>
                  <a:lnTo>
                    <a:pt x="732" y="0"/>
                  </a:lnTo>
                  <a:lnTo>
                    <a:pt x="732" y="99"/>
                  </a:lnTo>
                  <a:lnTo>
                    <a:pt x="470" y="99"/>
                  </a:lnTo>
                  <a:lnTo>
                    <a:pt x="470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/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9pPr>
            </a:lstStyle>
            <a:p>
              <a:endParaRPr kumimoji="0" lang="ja-JP" altLang="ja-JP" sz="1800" u="sng">
                <a:solidFill>
                  <a:srgbClr val="000000"/>
                </a:solidFill>
                <a:latin typeface="Arial" charset="0"/>
                <a:ea typeface="MS UI Gothic" pitchFamily="50" charset="-128"/>
              </a:endParaRPr>
            </a:p>
          </p:txBody>
        </p:sp>
        <p:sp>
          <p:nvSpPr>
            <p:cNvPr id="12" name="上カーブ矢印 11"/>
            <p:cNvSpPr/>
            <p:nvPr/>
          </p:nvSpPr>
          <p:spPr bwMode="auto">
            <a:xfrm flipV="1">
              <a:off x="3349393" y="2435395"/>
              <a:ext cx="2196195" cy="412013"/>
            </a:xfrm>
            <a:prstGeom prst="curvedUpArrow">
              <a:avLst/>
            </a:prstGeom>
            <a:solidFill>
              <a:srgbClr val="92D050"/>
            </a:solidFill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0" lang="ja-JP" altLang="en-US" sz="240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  <p:grpSp>
          <p:nvGrpSpPr>
            <p:cNvPr id="13" name="グループ化 12"/>
            <p:cNvGrpSpPr/>
            <p:nvPr/>
          </p:nvGrpSpPr>
          <p:grpSpPr>
            <a:xfrm>
              <a:off x="948545" y="2608837"/>
              <a:ext cx="1906250" cy="1334884"/>
              <a:chOff x="646852" y="2218996"/>
              <a:chExt cx="1906250" cy="1334884"/>
            </a:xfrm>
          </p:grpSpPr>
          <p:pic>
            <p:nvPicPr>
              <p:cNvPr id="14" name="Picture 3" descr="C:\Users\m-takuya\AppData\Local\Microsoft\Windows\Temporary Internet Files\Content.IE5\V9TSFUNJ\MC900441944[1].wmf"/>
              <p:cNvPicPr>
                <a:picLocks noChangeAspect="1" noChangeArrowheads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17719" r="63356" b="15875"/>
              <a:stretch/>
            </p:blipFill>
            <p:spPr bwMode="auto">
              <a:xfrm>
                <a:off x="1320122" y="2218996"/>
                <a:ext cx="559705" cy="93095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5" name="テキスト ボックス 14"/>
              <p:cNvSpPr txBox="1"/>
              <p:nvPr/>
            </p:nvSpPr>
            <p:spPr>
              <a:xfrm>
                <a:off x="646852" y="3006884"/>
                <a:ext cx="1906250" cy="546996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ja-JP" dirty="0">
                    <a:solidFill>
                      <a:srgbClr val="000000"/>
                    </a:solidFill>
                  </a:rPr>
                  <a:t>Developer A</a:t>
                </a:r>
                <a:endParaRPr lang="ja-JP" altLang="en-US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6" name="グループ化 15"/>
            <p:cNvGrpSpPr/>
            <p:nvPr/>
          </p:nvGrpSpPr>
          <p:grpSpPr>
            <a:xfrm>
              <a:off x="6074577" y="2608838"/>
              <a:ext cx="1923124" cy="1359696"/>
              <a:chOff x="959392" y="4238698"/>
              <a:chExt cx="1923124" cy="1359696"/>
            </a:xfrm>
          </p:grpSpPr>
          <p:pic>
            <p:nvPicPr>
              <p:cNvPr id="17" name="Picture 3" descr="C:\Users\m-takuya\AppData\Local\Microsoft\Windows\Temporary Internet Files\Content.IE5\V9TSFUNJ\MC900441944[1].wmf"/>
              <p:cNvPicPr>
                <a:picLocks noChangeAspect="1" noChangeArrowheads="1"/>
              </p:cNvPicPr>
              <p:nvPr/>
            </p:nvPicPr>
            <p:blipFill rotWithShape="1">
              <a:blip r:embed="rId3" cstate="print">
                <a:duotone>
                  <a:prstClr val="black"/>
                  <a:srgbClr val="FFC000">
                    <a:tint val="45000"/>
                    <a:satMod val="400000"/>
                  </a:srgb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17719" r="63356" b="15875"/>
              <a:stretch/>
            </p:blipFill>
            <p:spPr bwMode="auto">
              <a:xfrm>
                <a:off x="1641102" y="4238698"/>
                <a:ext cx="559705" cy="93095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8" name="テキスト ボックス 17"/>
              <p:cNvSpPr txBox="1"/>
              <p:nvPr/>
            </p:nvSpPr>
            <p:spPr>
              <a:xfrm>
                <a:off x="959392" y="5051398"/>
                <a:ext cx="1923124" cy="546996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ja-JP" dirty="0">
                    <a:solidFill>
                      <a:srgbClr val="000000"/>
                    </a:solidFill>
                  </a:rPr>
                  <a:t>Developer B</a:t>
                </a:r>
                <a:endParaRPr lang="ja-JP" altLang="en-US" dirty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9" name="円柱 18"/>
            <p:cNvSpPr/>
            <p:nvPr/>
          </p:nvSpPr>
          <p:spPr bwMode="auto">
            <a:xfrm>
              <a:off x="6545985" y="4884485"/>
              <a:ext cx="999433" cy="1103381"/>
            </a:xfrm>
            <a:prstGeom prst="can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0" lang="ja-JP" altLang="en-US" sz="240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  <p:sp>
          <p:nvSpPr>
            <p:cNvPr id="20" name="下矢印 19"/>
            <p:cNvSpPr/>
            <p:nvPr/>
          </p:nvSpPr>
          <p:spPr bwMode="auto">
            <a:xfrm>
              <a:off x="6857521" y="3904981"/>
              <a:ext cx="357234" cy="936104"/>
            </a:xfrm>
            <a:prstGeom prst="downArrow">
              <a:avLst/>
            </a:prstGeom>
            <a:solidFill>
              <a:schemeClr val="accent2"/>
            </a:solidFill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0" lang="ja-JP" altLang="en-US" sz="240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  <p:sp>
          <p:nvSpPr>
            <p:cNvPr id="21" name="テキスト ボックス 20"/>
            <p:cNvSpPr txBox="1"/>
            <p:nvPr/>
          </p:nvSpPr>
          <p:spPr>
            <a:xfrm>
              <a:off x="5580469" y="4141744"/>
              <a:ext cx="1797583" cy="546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dirty="0">
                  <a:solidFill>
                    <a:srgbClr val="000000"/>
                  </a:solidFill>
                  <a:latin typeface="Times New Roman" pitchFamily="18" charset="0"/>
                  <a:ea typeface="ＭＳ Ｐゴシック" pitchFamily="50" charset="-128"/>
                </a:rPr>
                <a:t>commit</a:t>
              </a:r>
              <a:endParaRPr lang="ja-JP" altLang="en-US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  <p:sp>
          <p:nvSpPr>
            <p:cNvPr id="22" name="テキスト ボックス 21"/>
            <p:cNvSpPr txBox="1"/>
            <p:nvPr/>
          </p:nvSpPr>
          <p:spPr>
            <a:xfrm>
              <a:off x="6158793" y="5953143"/>
              <a:ext cx="1797583" cy="592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2000" dirty="0">
                  <a:solidFill>
                    <a:srgbClr val="000000"/>
                  </a:solidFill>
                  <a:latin typeface="Times New Roman" pitchFamily="18" charset="0"/>
                  <a:ea typeface="ＭＳ Ｐゴシック" pitchFamily="50" charset="-128"/>
                </a:rPr>
                <a:t>Repository</a:t>
              </a:r>
              <a:endParaRPr lang="ja-JP" altLang="en-US" sz="2000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  <p:pic>
          <p:nvPicPr>
            <p:cNvPr id="23" name="Picture 3" descr="C:\Users\m-takuya\AppData\Local\Microsoft\Windows\Temporary Internet Files\Content.IE5\8ER3XZ2Y\MC900433877[1]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54991" y="4793527"/>
              <a:ext cx="1293352" cy="12933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4" name="テキスト ボックス 23"/>
            <p:cNvSpPr txBox="1"/>
            <p:nvPr/>
          </p:nvSpPr>
          <p:spPr>
            <a:xfrm>
              <a:off x="467544" y="5848094"/>
              <a:ext cx="2882937" cy="10484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2000" dirty="0">
                  <a:solidFill>
                    <a:srgbClr val="000000"/>
                  </a:solidFill>
                  <a:latin typeface="Times New Roman" pitchFamily="18" charset="0"/>
                  <a:ea typeface="ＭＳ Ｐゴシック" pitchFamily="50" charset="-128"/>
                </a:rPr>
                <a:t>Reuse Promoting System</a:t>
              </a:r>
              <a:endParaRPr lang="ja-JP" altLang="en-US" sz="2000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  <p:sp>
          <p:nvSpPr>
            <p:cNvPr id="25" name="テキスト ボックス 24"/>
            <p:cNvSpPr txBox="1"/>
            <p:nvPr/>
          </p:nvSpPr>
          <p:spPr>
            <a:xfrm>
              <a:off x="3566505" y="5362161"/>
              <a:ext cx="1797583" cy="592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2000" dirty="0">
                  <a:solidFill>
                    <a:srgbClr val="000000"/>
                  </a:solidFill>
                  <a:latin typeface="Times New Roman" pitchFamily="18" charset="0"/>
                  <a:ea typeface="ＭＳ Ｐゴシック" pitchFamily="50" charset="-128"/>
                </a:rPr>
                <a:t>analyze</a:t>
              </a:r>
              <a:endParaRPr lang="ja-JP" altLang="en-US" sz="2000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  <p:cxnSp>
          <p:nvCxnSpPr>
            <p:cNvPr id="26" name="直線矢印コネクタ 25"/>
            <p:cNvCxnSpPr>
              <a:stCxn id="23" idx="3"/>
              <a:endCxn id="19" idx="2"/>
            </p:cNvCxnSpPr>
            <p:nvPr/>
          </p:nvCxnSpPr>
          <p:spPr bwMode="auto">
            <a:xfrm flipV="1">
              <a:off x="2548343" y="5436176"/>
              <a:ext cx="3997642" cy="4027"/>
            </a:xfrm>
            <a:prstGeom prst="straightConnector1">
              <a:avLst/>
            </a:prstGeom>
            <a:solidFill>
              <a:schemeClr val="accent2"/>
            </a:solidFill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7" name="直線矢印コネクタ 26"/>
            <p:cNvCxnSpPr>
              <a:stCxn id="23" idx="0"/>
            </p:cNvCxnSpPr>
            <p:nvPr/>
          </p:nvCxnSpPr>
          <p:spPr bwMode="auto">
            <a:xfrm flipV="1">
              <a:off x="1901667" y="3904981"/>
              <a:ext cx="1" cy="888546"/>
            </a:xfrm>
            <a:prstGeom prst="straightConnector1">
              <a:avLst/>
            </a:prstGeom>
            <a:solidFill>
              <a:schemeClr val="accent2"/>
            </a:solidFill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8" name="テキスト ボックス 27"/>
            <p:cNvSpPr txBox="1"/>
            <p:nvPr/>
          </p:nvSpPr>
          <p:spPr>
            <a:xfrm>
              <a:off x="1866698" y="3928451"/>
              <a:ext cx="2409167" cy="10484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2000" dirty="0">
                  <a:solidFill>
                    <a:srgbClr val="000000"/>
                  </a:solidFill>
                  <a:latin typeface="Times New Roman" pitchFamily="18" charset="0"/>
                  <a:ea typeface="ＭＳ Ｐゴシック" pitchFamily="50" charset="-128"/>
                </a:rPr>
                <a:t>i</a:t>
              </a:r>
              <a:r>
                <a:rPr lang="en-US" altLang="ja-JP" sz="2000" dirty="0">
                  <a:solidFill>
                    <a:srgbClr val="000000"/>
                  </a:solidFill>
                  <a:latin typeface="Times New Roman" pitchFamily="18" charset="0"/>
                  <a:ea typeface="ＭＳ Ｐゴシック" pitchFamily="50" charset="-128"/>
                </a:rPr>
                <a:t>nform analysis result</a:t>
              </a:r>
              <a:endParaRPr lang="ja-JP" altLang="en-US" sz="2000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  <p:cxnSp>
          <p:nvCxnSpPr>
            <p:cNvPr id="29" name="直線矢印コネクタ 28"/>
            <p:cNvCxnSpPr>
              <a:stCxn id="23" idx="0"/>
            </p:cNvCxnSpPr>
            <p:nvPr/>
          </p:nvCxnSpPr>
          <p:spPr bwMode="auto">
            <a:xfrm flipV="1">
              <a:off x="1901667" y="3904981"/>
              <a:ext cx="4137645" cy="888546"/>
            </a:xfrm>
            <a:prstGeom prst="straightConnector1">
              <a:avLst/>
            </a:prstGeom>
            <a:solidFill>
              <a:schemeClr val="accent2"/>
            </a:solidFill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860386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Background</a:t>
            </a:r>
            <a:endParaRPr kumimoji="1" lang="ja-JP" altLang="en-US" baseline="30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25348" y="1340770"/>
            <a:ext cx="8785225" cy="3096342"/>
          </a:xfrm>
        </p:spPr>
        <p:txBody>
          <a:bodyPr/>
          <a:lstStyle/>
          <a:p>
            <a:r>
              <a:rPr lang="en-US" altLang="ja-JP" sz="2400" dirty="0"/>
              <a:t>Source Code</a:t>
            </a:r>
            <a:r>
              <a:rPr lang="ja-JP" altLang="en-US" sz="2400" dirty="0"/>
              <a:t> </a:t>
            </a:r>
            <a:r>
              <a:rPr lang="en-US" altLang="ja-JP" sz="2400" dirty="0"/>
              <a:t>R</a:t>
            </a:r>
            <a:r>
              <a:rPr lang="en-US" altLang="ja-JP" sz="2400" dirty="0"/>
              <a:t>euse can </a:t>
            </a:r>
            <a:r>
              <a:rPr lang="en-US" altLang="ja-JP" sz="2400" dirty="0"/>
              <a:t>be a reasonable </a:t>
            </a:r>
            <a:r>
              <a:rPr lang="en-US" altLang="ja-JP" sz="2400" dirty="0"/>
              <a:t>decision</a:t>
            </a:r>
            <a:r>
              <a:rPr lang="en-US" altLang="ja-JP" sz="2400" baseline="30000" dirty="0"/>
              <a:t>[1]</a:t>
            </a:r>
          </a:p>
          <a:p>
            <a:pPr lvl="1"/>
            <a:r>
              <a:rPr lang="en-US" altLang="ja-JP" sz="2000" dirty="0"/>
              <a:t>Can improve productivity and reliability of software development</a:t>
            </a:r>
          </a:p>
          <a:p>
            <a:r>
              <a:rPr lang="en-US" altLang="ja-JP" sz="2400" dirty="0"/>
              <a:t>However, Code </a:t>
            </a:r>
            <a:r>
              <a:rPr lang="en-US" altLang="ja-JP" sz="2400" dirty="0"/>
              <a:t>Reuse is considered </a:t>
            </a:r>
            <a:r>
              <a:rPr lang="en-US" altLang="ja-JP" sz="2400" dirty="0"/>
              <a:t>difficult</a:t>
            </a:r>
            <a:r>
              <a:rPr lang="en-US" altLang="ja-JP" sz="2400" baseline="30000" dirty="0"/>
              <a:t>[2]</a:t>
            </a:r>
            <a:endParaRPr lang="en-US" altLang="ja-JP" sz="2400" dirty="0"/>
          </a:p>
          <a:p>
            <a:pPr lvl="1"/>
            <a:r>
              <a:rPr lang="en-US" altLang="ja-JP" sz="2000" dirty="0"/>
              <a:t>how </a:t>
            </a:r>
            <a:r>
              <a:rPr lang="en-US" altLang="ja-JP" sz="2000" dirty="0"/>
              <a:t>developers reuse existing source code</a:t>
            </a:r>
            <a:endParaRPr lang="en-US" altLang="ja-JP" sz="2000" dirty="0"/>
          </a:p>
          <a:p>
            <a:r>
              <a:rPr lang="en-US" altLang="ja-JP" sz="2400" dirty="0" err="1"/>
              <a:t>Sojer</a:t>
            </a:r>
            <a:r>
              <a:rPr lang="en-US" altLang="ja-JP" sz="2400" dirty="0"/>
              <a:t> reported a survey-based empirical study in OSS development</a:t>
            </a:r>
            <a:r>
              <a:rPr lang="en-US" altLang="ja-JP" sz="2400" baseline="30000" dirty="0"/>
              <a:t>[3</a:t>
            </a:r>
            <a:r>
              <a:rPr lang="en-US" altLang="ja-JP" sz="2600" baseline="30000" dirty="0"/>
              <a:t>]</a:t>
            </a:r>
          </a:p>
          <a:p>
            <a:pPr lvl="1"/>
            <a:r>
              <a:rPr lang="en-US" altLang="ja-JP" sz="2000" dirty="0"/>
              <a:t>Developers who believe benefits of reuse rely more existing code</a:t>
            </a:r>
          </a:p>
          <a:p>
            <a:pPr lvl="1"/>
            <a:r>
              <a:rPr lang="en-US" altLang="ja-JP" sz="2000" dirty="0"/>
              <a:t>Developers with experience in a greater  number of projects reuse existing code more</a:t>
            </a:r>
            <a:endParaRPr lang="en-US" altLang="ja-JP" dirty="0"/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endParaRPr lang="en-US" altLang="ja-JP" sz="2400" dirty="0"/>
          </a:p>
        </p:txBody>
      </p:sp>
      <p:sp>
        <p:nvSpPr>
          <p:cNvPr id="16" name="Rectangle 4"/>
          <p:cNvSpPr>
            <a:spLocks noChangeArrowheads="1"/>
          </p:cNvSpPr>
          <p:nvPr/>
        </p:nvSpPr>
        <p:spPr bwMode="auto">
          <a:xfrm>
            <a:off x="1559496" y="5661249"/>
            <a:ext cx="8856985" cy="1061829"/>
          </a:xfrm>
          <a:prstGeom prst="rect">
            <a:avLst/>
          </a:prstGeom>
          <a:solidFill>
            <a:srgbClr val="FFFFC8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r>
              <a:rPr kumimoji="0" lang="en-US" altLang="ja-JP" sz="1050" dirty="0">
                <a:solidFill>
                  <a:srgbClr val="000000"/>
                </a:solidFill>
                <a:latin typeface="MS UI Gothic"/>
                <a:ea typeface="MS UI Gothic"/>
              </a:rPr>
              <a:t>[1] C. </a:t>
            </a:r>
            <a:r>
              <a:rPr kumimoji="0" lang="en-US" altLang="ja-JP" sz="1050" dirty="0" err="1">
                <a:solidFill>
                  <a:srgbClr val="000000"/>
                </a:solidFill>
                <a:latin typeface="MS UI Gothic"/>
                <a:ea typeface="MS UI Gothic"/>
              </a:rPr>
              <a:t>Kapser</a:t>
            </a:r>
            <a:r>
              <a:rPr kumimoji="0" lang="en-US" altLang="ja-JP" sz="1050" dirty="0">
                <a:solidFill>
                  <a:srgbClr val="000000"/>
                </a:solidFill>
                <a:latin typeface="MS UI Gothic"/>
                <a:ea typeface="MS UI Gothic"/>
              </a:rPr>
              <a:t>, M. W. Godfrey. “Cloning considered harmful” considered harmful: patterns of cloning in software.</a:t>
            </a:r>
          </a:p>
          <a:p>
            <a:r>
              <a:rPr kumimoji="0" lang="en-US" altLang="ja-JP" sz="1050" dirty="0">
                <a:solidFill>
                  <a:srgbClr val="000000"/>
                </a:solidFill>
                <a:latin typeface="MS UI Gothic"/>
                <a:ea typeface="MS UI Gothic"/>
              </a:rPr>
              <a:t> Empirical Software Engineering 13(6):645–692, December2008.</a:t>
            </a:r>
          </a:p>
          <a:p>
            <a:r>
              <a:rPr kumimoji="0" lang="en-US" altLang="ja-JP" sz="1050" dirty="0">
                <a:solidFill>
                  <a:srgbClr val="000000"/>
                </a:solidFill>
                <a:latin typeface="MS UI Gothic"/>
              </a:rPr>
              <a:t>[2] W. </a:t>
            </a:r>
            <a:r>
              <a:rPr kumimoji="0" lang="en-US" altLang="ja-JP" sz="1050" dirty="0" err="1">
                <a:solidFill>
                  <a:srgbClr val="000000"/>
                </a:solidFill>
                <a:latin typeface="MS UI Gothic"/>
              </a:rPr>
              <a:t>Tracz</a:t>
            </a:r>
            <a:r>
              <a:rPr kumimoji="0" lang="en-US" altLang="ja-JP" sz="1050" dirty="0">
                <a:solidFill>
                  <a:srgbClr val="000000"/>
                </a:solidFill>
                <a:latin typeface="MS UI Gothic"/>
              </a:rPr>
              <a:t>. Confessions of a used-program salesman: Lessons learned. </a:t>
            </a:r>
            <a:br>
              <a:rPr kumimoji="0" lang="en-US" altLang="ja-JP" sz="1050" dirty="0">
                <a:solidFill>
                  <a:srgbClr val="000000"/>
                </a:solidFill>
                <a:latin typeface="MS UI Gothic"/>
              </a:rPr>
            </a:br>
            <a:r>
              <a:rPr kumimoji="0" lang="en-US" altLang="ja-JP" sz="1050" dirty="0">
                <a:solidFill>
                  <a:srgbClr val="000000"/>
                </a:solidFill>
                <a:latin typeface="MS UI Gothic"/>
              </a:rPr>
              <a:t>In Proceedings</a:t>
            </a:r>
            <a:r>
              <a:rPr kumimoji="0" lang="ja-JP" altLang="en-US" sz="1050" dirty="0">
                <a:solidFill>
                  <a:srgbClr val="000000"/>
                </a:solidFill>
                <a:latin typeface="MS UI Gothic"/>
              </a:rPr>
              <a:t> </a:t>
            </a:r>
            <a:r>
              <a:rPr kumimoji="0" lang="en-US" altLang="ja-JP" sz="1050" dirty="0">
                <a:solidFill>
                  <a:srgbClr val="000000"/>
                </a:solidFill>
                <a:latin typeface="MS UI Gothic"/>
              </a:rPr>
              <a:t>of the 1995 Symposium on Software Reusability, SSR ’95:</a:t>
            </a:r>
            <a:r>
              <a:rPr kumimoji="0" lang="ja-JP" altLang="en-US" sz="1050" dirty="0">
                <a:solidFill>
                  <a:srgbClr val="000000"/>
                </a:solidFill>
                <a:latin typeface="MS UI Gothic"/>
              </a:rPr>
              <a:t> </a:t>
            </a:r>
            <a:r>
              <a:rPr kumimoji="0" lang="en-US" altLang="ja-JP" sz="1050" dirty="0">
                <a:solidFill>
                  <a:srgbClr val="000000"/>
                </a:solidFill>
                <a:latin typeface="MS UI Gothic"/>
              </a:rPr>
              <a:t>11–13, 1995.</a:t>
            </a:r>
          </a:p>
          <a:p>
            <a:r>
              <a:rPr kumimoji="0" lang="en-US" altLang="ja-JP" sz="1050" dirty="0">
                <a:solidFill>
                  <a:srgbClr val="000000"/>
                </a:solidFill>
                <a:latin typeface="MS UI Gothic"/>
              </a:rPr>
              <a:t>[3]</a:t>
            </a:r>
            <a:r>
              <a:rPr kumimoji="0" lang="ja-JP" altLang="en-US" sz="1050" dirty="0">
                <a:solidFill>
                  <a:srgbClr val="000000"/>
                </a:solidFill>
                <a:latin typeface="MS UI Gothic"/>
              </a:rPr>
              <a:t> </a:t>
            </a:r>
            <a:r>
              <a:rPr kumimoji="0" lang="en-US" altLang="ja-JP" sz="1050" dirty="0">
                <a:solidFill>
                  <a:srgbClr val="000000"/>
                </a:solidFill>
                <a:latin typeface="MS UI Gothic"/>
              </a:rPr>
              <a:t>M. </a:t>
            </a:r>
            <a:r>
              <a:rPr kumimoji="0" lang="en-US" altLang="ja-JP" sz="1050" dirty="0" err="1">
                <a:solidFill>
                  <a:srgbClr val="000000"/>
                </a:solidFill>
                <a:latin typeface="MS UI Gothic"/>
              </a:rPr>
              <a:t>Sojer</a:t>
            </a:r>
            <a:r>
              <a:rPr kumimoji="0" lang="en-US" altLang="ja-JP" sz="1050" dirty="0">
                <a:solidFill>
                  <a:srgbClr val="000000"/>
                </a:solidFill>
                <a:latin typeface="MS UI Gothic"/>
              </a:rPr>
              <a:t>, J. Henkel. Code Reuse in Open Source Software Development: Quantitative</a:t>
            </a:r>
            <a:r>
              <a:rPr kumimoji="0" lang="ja-JP" altLang="en-US" sz="1050" dirty="0">
                <a:solidFill>
                  <a:srgbClr val="000000"/>
                </a:solidFill>
                <a:latin typeface="MS UI Gothic"/>
              </a:rPr>
              <a:t> </a:t>
            </a:r>
            <a:r>
              <a:rPr kumimoji="0" lang="en-US" altLang="ja-JP" sz="1050" dirty="0">
                <a:solidFill>
                  <a:srgbClr val="000000"/>
                </a:solidFill>
                <a:latin typeface="MS UI Gothic"/>
              </a:rPr>
              <a:t>Evidence, Drivers, and Impediments. </a:t>
            </a:r>
            <a:br>
              <a:rPr kumimoji="0" lang="en-US" altLang="ja-JP" sz="1050" dirty="0">
                <a:solidFill>
                  <a:srgbClr val="000000"/>
                </a:solidFill>
                <a:latin typeface="MS UI Gothic"/>
              </a:rPr>
            </a:br>
            <a:r>
              <a:rPr kumimoji="0" lang="en-US" altLang="ja-JP" sz="1050" dirty="0">
                <a:solidFill>
                  <a:srgbClr val="000000"/>
                </a:solidFill>
                <a:latin typeface="MS UI Gothic"/>
              </a:rPr>
              <a:t>Journal of the Association for Information</a:t>
            </a:r>
            <a:r>
              <a:rPr kumimoji="0" lang="ja-JP" altLang="en-US" sz="1050" dirty="0">
                <a:solidFill>
                  <a:srgbClr val="000000"/>
                </a:solidFill>
                <a:latin typeface="MS UI Gothic"/>
              </a:rPr>
              <a:t> </a:t>
            </a:r>
            <a:r>
              <a:rPr kumimoji="0" lang="en-US" altLang="ja-JP" sz="1050" dirty="0">
                <a:solidFill>
                  <a:srgbClr val="000000"/>
                </a:solidFill>
                <a:latin typeface="MS UI Gothic"/>
              </a:rPr>
              <a:t>Systems 11(12):868–901, 2010.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1631505" y="4845023"/>
            <a:ext cx="8928993" cy="73866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1" fontAlgn="base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2100" dirty="0">
                <a:solidFill>
                  <a:srgbClr val="000000"/>
                </a:solidFill>
              </a:rPr>
              <a:t>These results motivated us to </a:t>
            </a:r>
            <a:r>
              <a:rPr kumimoji="0" lang="en-US" altLang="ja-JP" sz="2100" dirty="0">
                <a:solidFill>
                  <a:srgbClr val="FF0000"/>
                </a:solidFill>
              </a:rPr>
              <a:t>quantitatively</a:t>
            </a:r>
            <a:r>
              <a:rPr kumimoji="0" lang="en-US" altLang="ja-JP" sz="2100" dirty="0">
                <a:solidFill>
                  <a:srgbClr val="000000"/>
                </a:solidFill>
              </a:rPr>
              <a:t> clarify </a:t>
            </a:r>
            <a:r>
              <a:rPr kumimoji="0" lang="en-US" altLang="ja-JP" sz="2100" u="sng" dirty="0">
                <a:solidFill>
                  <a:srgbClr val="FF0000"/>
                </a:solidFill>
              </a:rPr>
              <a:t>individual developer differences</a:t>
            </a:r>
            <a:r>
              <a:rPr kumimoji="0" lang="en-US" altLang="ja-JP" sz="2100" dirty="0">
                <a:solidFill>
                  <a:srgbClr val="000000"/>
                </a:solidFill>
              </a:rPr>
              <a:t> </a:t>
            </a:r>
            <a:r>
              <a:rPr kumimoji="0" lang="en-US" altLang="ja-JP" sz="2100" dirty="0">
                <a:solidFill>
                  <a:srgbClr val="000000"/>
                </a:solidFill>
              </a:rPr>
              <a:t>on source code reuse with code clone detection</a:t>
            </a:r>
          </a:p>
        </p:txBody>
      </p:sp>
    </p:spTree>
    <p:extLst>
      <p:ext uri="{BB962C8B-B14F-4D97-AF65-F5344CB8AC3E}">
        <p14:creationId xmlns:p14="http://schemas.microsoft.com/office/powerpoint/2010/main" val="12751534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67427"/>
    </mc:Choice>
    <mc:Fallback>
      <p:transition spd="slow" advTm="67427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/>
        </p:nvSpPr>
        <p:spPr bwMode="auto">
          <a:xfrm>
            <a:off x="1631504" y="2852936"/>
            <a:ext cx="8928992" cy="388843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0" lang="ja-JP" altLang="en-US" sz="2400" dirty="0">
              <a:solidFill>
                <a:srgbClr val="000000"/>
              </a:solidFill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Objectives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03388" y="1124745"/>
            <a:ext cx="8857108" cy="1008459"/>
          </a:xfrm>
        </p:spPr>
        <p:txBody>
          <a:bodyPr/>
          <a:lstStyle/>
          <a:p>
            <a:r>
              <a:rPr lang="en-US" altLang="ja-JP" sz="2400" dirty="0"/>
              <a:t>Analyze repositories across </a:t>
            </a:r>
            <a:r>
              <a:rPr lang="en-US" altLang="ja-JP" sz="2400" dirty="0"/>
              <a:t>multiple </a:t>
            </a:r>
            <a:r>
              <a:rPr lang="en-US" altLang="ja-JP" sz="2400" dirty="0"/>
              <a:t>projects</a:t>
            </a:r>
          </a:p>
          <a:p>
            <a:pPr lvl="1"/>
            <a:r>
              <a:rPr lang="en-US" altLang="ja-JP" sz="2000" dirty="0"/>
              <a:t>Developers may join multiple projects</a:t>
            </a:r>
          </a:p>
          <a:p>
            <a:r>
              <a:rPr lang="en-US" altLang="ja-JP" sz="2400" dirty="0"/>
              <a:t>Investigate about </a:t>
            </a:r>
            <a:r>
              <a:rPr lang="en-US" altLang="ja-JP" sz="2400" dirty="0"/>
              <a:t>reuse behaviors of each developer</a:t>
            </a:r>
            <a:endParaRPr lang="en-US" altLang="ja-JP" sz="2400" dirty="0"/>
          </a:p>
          <a:p>
            <a:pPr lvl="1"/>
            <a:r>
              <a:rPr lang="en-US" altLang="ja-JP" sz="2000" dirty="0"/>
              <a:t>Who reuse existing code and who </a:t>
            </a:r>
            <a:r>
              <a:rPr lang="en-US" altLang="ja-JP" sz="2000" dirty="0"/>
              <a:t>originally implemented reused </a:t>
            </a:r>
            <a:r>
              <a:rPr lang="en-US" altLang="ja-JP" sz="2000" dirty="0"/>
              <a:t>code</a:t>
            </a:r>
            <a:endParaRPr lang="en-US" altLang="ja-JP" sz="2000" dirty="0"/>
          </a:p>
          <a:p>
            <a:endParaRPr lang="en-US" altLang="ja-JP" sz="2400" dirty="0"/>
          </a:p>
        </p:txBody>
      </p:sp>
      <p:grpSp>
        <p:nvGrpSpPr>
          <p:cNvPr id="6" name="グループ化 5"/>
          <p:cNvGrpSpPr/>
          <p:nvPr/>
        </p:nvGrpSpPr>
        <p:grpSpPr>
          <a:xfrm>
            <a:off x="6455709" y="3356993"/>
            <a:ext cx="3653092" cy="3312369"/>
            <a:chOff x="2915818" y="2104289"/>
            <a:chExt cx="2968667" cy="2682189"/>
          </a:xfrm>
        </p:grpSpPr>
        <p:sp>
          <p:nvSpPr>
            <p:cNvPr id="8" name="円柱 7"/>
            <p:cNvSpPr/>
            <p:nvPr/>
          </p:nvSpPr>
          <p:spPr bwMode="auto">
            <a:xfrm>
              <a:off x="2915818" y="2104289"/>
              <a:ext cx="2968667" cy="2682189"/>
            </a:xfrm>
            <a:prstGeom prst="can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0" lang="ja-JP" altLang="en-US" sz="240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3934967" y="2270039"/>
              <a:ext cx="930369" cy="32398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2000" dirty="0">
                  <a:solidFill>
                    <a:srgbClr val="000000"/>
                  </a:solidFill>
                  <a:latin typeface="Times New Roman" pitchFamily="18" charset="0"/>
                  <a:ea typeface="ＭＳ Ｐゴシック" pitchFamily="50" charset="-128"/>
                </a:rPr>
                <a:t>Project</a:t>
              </a:r>
              <a:r>
                <a:rPr lang="ja-JP" altLang="en-US" sz="2000" dirty="0">
                  <a:solidFill>
                    <a:srgbClr val="000000"/>
                  </a:solidFill>
                  <a:latin typeface="Times New Roman" pitchFamily="18" charset="0"/>
                  <a:ea typeface="ＭＳ Ｐゴシック" pitchFamily="50" charset="-128"/>
                </a:rPr>
                <a:t> </a:t>
              </a:r>
              <a:r>
                <a:rPr lang="en-US" altLang="ja-JP" sz="2000" dirty="0">
                  <a:solidFill>
                    <a:srgbClr val="000000"/>
                  </a:solidFill>
                  <a:latin typeface="Times New Roman" pitchFamily="18" charset="0"/>
                  <a:ea typeface="ＭＳ Ｐゴシック" pitchFamily="50" charset="-128"/>
                </a:rPr>
                <a:t>B</a:t>
              </a:r>
              <a:endParaRPr lang="ja-JP" altLang="en-US" sz="2000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</p:grpSp>
      <p:sp>
        <p:nvSpPr>
          <p:cNvPr id="7" name="Document"/>
          <p:cNvSpPr>
            <a:spLocks noEditPoints="1" noChangeArrowheads="1"/>
          </p:cNvSpPr>
          <p:nvPr/>
        </p:nvSpPr>
        <p:spPr bwMode="auto">
          <a:xfrm>
            <a:off x="7500526" y="4350131"/>
            <a:ext cx="1010236" cy="1311119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FFFFC8"/>
          </a:solidFill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0" lang="en-US" altLang="ja-JP" sz="1100" dirty="0">
              <a:solidFill>
                <a:srgbClr val="000000"/>
              </a:solidFill>
            </a:endParaRPr>
          </a:p>
        </p:txBody>
      </p:sp>
      <p:grpSp>
        <p:nvGrpSpPr>
          <p:cNvPr id="10" name="グループ化 9"/>
          <p:cNvGrpSpPr/>
          <p:nvPr/>
        </p:nvGrpSpPr>
        <p:grpSpPr>
          <a:xfrm>
            <a:off x="2271777" y="3356993"/>
            <a:ext cx="3606597" cy="3312368"/>
            <a:chOff x="3458138" y="2367012"/>
            <a:chExt cx="1800200" cy="1988001"/>
          </a:xfrm>
        </p:grpSpPr>
        <p:sp>
          <p:nvSpPr>
            <p:cNvPr id="11" name="円柱 10"/>
            <p:cNvSpPr/>
            <p:nvPr/>
          </p:nvSpPr>
          <p:spPr bwMode="auto">
            <a:xfrm>
              <a:off x="3458138" y="2367012"/>
              <a:ext cx="1800200" cy="1988001"/>
            </a:xfrm>
            <a:prstGeom prst="can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0" lang="ja-JP" altLang="en-US" sz="240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4072449" y="2471704"/>
              <a:ext cx="571577" cy="24013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2000" dirty="0">
                  <a:solidFill>
                    <a:srgbClr val="000000"/>
                  </a:solidFill>
                  <a:latin typeface="Times New Roman" pitchFamily="18" charset="0"/>
                  <a:ea typeface="ＭＳ Ｐゴシック" pitchFamily="50" charset="-128"/>
                </a:rPr>
                <a:t>Project</a:t>
              </a:r>
              <a:r>
                <a:rPr lang="ja-JP" altLang="en-US" sz="2000" dirty="0">
                  <a:solidFill>
                    <a:srgbClr val="000000"/>
                  </a:solidFill>
                  <a:latin typeface="Times New Roman" pitchFamily="18" charset="0"/>
                  <a:ea typeface="ＭＳ Ｐゴシック" pitchFamily="50" charset="-128"/>
                </a:rPr>
                <a:t> </a:t>
              </a:r>
              <a:r>
                <a:rPr lang="en-US" altLang="ja-JP" sz="2000" dirty="0">
                  <a:solidFill>
                    <a:srgbClr val="000000"/>
                  </a:solidFill>
                  <a:latin typeface="Times New Roman" pitchFamily="18" charset="0"/>
                  <a:ea typeface="ＭＳ Ｐゴシック" pitchFamily="50" charset="-128"/>
                </a:rPr>
                <a:t>A</a:t>
              </a:r>
              <a:endParaRPr lang="ja-JP" altLang="en-US" sz="2000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</p:grpSp>
      <p:sp>
        <p:nvSpPr>
          <p:cNvPr id="13" name="Document"/>
          <p:cNvSpPr>
            <a:spLocks noEditPoints="1" noChangeArrowheads="1"/>
          </p:cNvSpPr>
          <p:nvPr/>
        </p:nvSpPr>
        <p:spPr bwMode="auto">
          <a:xfrm>
            <a:off x="4007768" y="4380959"/>
            <a:ext cx="1010236" cy="1311119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FFFFC8"/>
          </a:solidFill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0" lang="en-US" altLang="ja-JP" sz="1100" dirty="0">
              <a:solidFill>
                <a:srgbClr val="000000"/>
              </a:solidFill>
            </a:endParaRPr>
          </a:p>
        </p:txBody>
      </p:sp>
      <p:grpSp>
        <p:nvGrpSpPr>
          <p:cNvPr id="29" name="グループ化 28"/>
          <p:cNvGrpSpPr/>
          <p:nvPr/>
        </p:nvGrpSpPr>
        <p:grpSpPr>
          <a:xfrm>
            <a:off x="4592052" y="4005064"/>
            <a:ext cx="3267204" cy="576064"/>
            <a:chOff x="3151162" y="3988877"/>
            <a:chExt cx="3267204" cy="576064"/>
          </a:xfrm>
        </p:grpSpPr>
        <p:sp>
          <p:nvSpPr>
            <p:cNvPr id="22" name="テキスト ボックス 21"/>
            <p:cNvSpPr txBox="1"/>
            <p:nvPr/>
          </p:nvSpPr>
          <p:spPr>
            <a:xfrm>
              <a:off x="4266885" y="3988877"/>
              <a:ext cx="88117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2000" dirty="0">
                  <a:solidFill>
                    <a:srgbClr val="000000"/>
                  </a:solidFill>
                  <a:latin typeface="Times New Roman" pitchFamily="18" charset="0"/>
                  <a:ea typeface="ＭＳ Ｐゴシック" pitchFamily="50" charset="-128"/>
                </a:rPr>
                <a:t>clone</a:t>
              </a:r>
              <a:endParaRPr lang="ja-JP" altLang="en-US" sz="2000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  <p:sp>
          <p:nvSpPr>
            <p:cNvPr id="24" name="下カーブ矢印 23"/>
            <p:cNvSpPr/>
            <p:nvPr/>
          </p:nvSpPr>
          <p:spPr bwMode="auto">
            <a:xfrm>
              <a:off x="3151162" y="4075989"/>
              <a:ext cx="3267204" cy="488952"/>
            </a:xfrm>
            <a:prstGeom prst="curvedDownArrow">
              <a:avLst>
                <a:gd name="adj1" fmla="val 35478"/>
                <a:gd name="adj2" fmla="val 72174"/>
                <a:gd name="adj3" fmla="val 22234"/>
              </a:avLst>
            </a:prstGeom>
            <a:solidFill>
              <a:srgbClr val="92D050"/>
            </a:solidFill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0" lang="ja-JP" altLang="en-US" sz="240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</p:grpSp>
      <p:sp>
        <p:nvSpPr>
          <p:cNvPr id="17" name="テキスト ボックス 16"/>
          <p:cNvSpPr txBox="1"/>
          <p:nvPr/>
        </p:nvSpPr>
        <p:spPr>
          <a:xfrm>
            <a:off x="5210750" y="2708921"/>
            <a:ext cx="1953160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400" dirty="0">
                <a:solidFill>
                  <a:srgbClr val="000000"/>
                </a:solidFill>
              </a:rPr>
              <a:t>Organization</a:t>
            </a:r>
            <a:endParaRPr lang="ja-JP" altLang="en-US" sz="2400" dirty="0">
              <a:solidFill>
                <a:srgbClr val="000000"/>
              </a:solidFill>
            </a:endParaRPr>
          </a:p>
        </p:txBody>
      </p:sp>
      <p:grpSp>
        <p:nvGrpSpPr>
          <p:cNvPr id="32" name="グループ化 31"/>
          <p:cNvGrpSpPr/>
          <p:nvPr/>
        </p:nvGrpSpPr>
        <p:grpSpPr>
          <a:xfrm>
            <a:off x="2279577" y="4276910"/>
            <a:ext cx="1228093" cy="845581"/>
            <a:chOff x="467544" y="2786750"/>
            <a:chExt cx="2526960" cy="1538332"/>
          </a:xfrm>
        </p:grpSpPr>
        <p:pic>
          <p:nvPicPr>
            <p:cNvPr id="35" name="Picture 3" descr="C:\Users\m-takuya\AppData\Local\Microsoft\Windows\Temporary Internet Files\Content.IE5\V9TSFUNJ\MC900441944[1].wmf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7719" r="63356" b="15875"/>
            <a:stretch/>
          </p:blipFill>
          <p:spPr bwMode="auto">
            <a:xfrm>
              <a:off x="1356537" y="2786750"/>
              <a:ext cx="665495" cy="11069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8" name="テキスト ボックス 37"/>
            <p:cNvSpPr txBox="1"/>
            <p:nvPr/>
          </p:nvSpPr>
          <p:spPr>
            <a:xfrm>
              <a:off x="467544" y="3709164"/>
              <a:ext cx="2526960" cy="615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1600" dirty="0">
                  <a:solidFill>
                    <a:srgbClr val="000000"/>
                  </a:solidFill>
                  <a:latin typeface="Times New Roman" pitchFamily="18" charset="0"/>
                  <a:ea typeface="ＭＳ Ｐゴシック" pitchFamily="50" charset="-128"/>
                </a:rPr>
                <a:t>Developer A</a:t>
              </a:r>
              <a:endParaRPr lang="ja-JP" altLang="en-US" sz="1600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</p:grpSp>
      <p:grpSp>
        <p:nvGrpSpPr>
          <p:cNvPr id="27" name="グループ化 26"/>
          <p:cNvGrpSpPr/>
          <p:nvPr/>
        </p:nvGrpSpPr>
        <p:grpSpPr>
          <a:xfrm>
            <a:off x="3008756" y="4298395"/>
            <a:ext cx="1903858" cy="602976"/>
            <a:chOff x="1484756" y="4298395"/>
            <a:chExt cx="1903858" cy="602976"/>
          </a:xfrm>
        </p:grpSpPr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2573624" y="4591701"/>
              <a:ext cx="814990" cy="309670"/>
            </a:xfrm>
            <a:custGeom>
              <a:avLst/>
              <a:gdLst>
                <a:gd name="T0" fmla="*/ 0 w 732"/>
                <a:gd name="T1" fmla="*/ 0 h 149"/>
                <a:gd name="T2" fmla="*/ 6125 w 732"/>
                <a:gd name="T3" fmla="*/ 0 h 149"/>
                <a:gd name="T4" fmla="*/ 6125 w 732"/>
                <a:gd name="T5" fmla="*/ 3282 h 149"/>
                <a:gd name="T6" fmla="*/ 3930 w 732"/>
                <a:gd name="T7" fmla="*/ 3282 h 149"/>
                <a:gd name="T8" fmla="*/ 3930 w 732"/>
                <a:gd name="T9" fmla="*/ 4925 h 149"/>
                <a:gd name="T10" fmla="*/ 0 w 732"/>
                <a:gd name="T11" fmla="*/ 4925 h 149"/>
                <a:gd name="T12" fmla="*/ 0 w 732"/>
                <a:gd name="T13" fmla="*/ 0 h 14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32"/>
                <a:gd name="T22" fmla="*/ 0 h 149"/>
                <a:gd name="T23" fmla="*/ 732 w 732"/>
                <a:gd name="T24" fmla="*/ 149 h 14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32" h="149">
                  <a:moveTo>
                    <a:pt x="0" y="0"/>
                  </a:moveTo>
                  <a:lnTo>
                    <a:pt x="732" y="0"/>
                  </a:lnTo>
                  <a:lnTo>
                    <a:pt x="732" y="99"/>
                  </a:lnTo>
                  <a:lnTo>
                    <a:pt x="470" y="99"/>
                  </a:lnTo>
                  <a:lnTo>
                    <a:pt x="470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00">
                <a:alpha val="50000"/>
              </a:srgbClr>
            </a:solidFill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/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9pPr>
            </a:lstStyle>
            <a:p>
              <a:endParaRPr kumimoji="0" lang="ja-JP" altLang="ja-JP" sz="1800" u="sng">
                <a:solidFill>
                  <a:srgbClr val="000000"/>
                </a:solidFill>
                <a:latin typeface="Arial" charset="0"/>
                <a:ea typeface="MS UI Gothic" pitchFamily="50" charset="-128"/>
              </a:endParaRPr>
            </a:p>
          </p:txBody>
        </p:sp>
        <p:grpSp>
          <p:nvGrpSpPr>
            <p:cNvPr id="21" name="グループ化 20"/>
            <p:cNvGrpSpPr/>
            <p:nvPr/>
          </p:nvGrpSpPr>
          <p:grpSpPr>
            <a:xfrm>
              <a:off x="1484756" y="4298395"/>
              <a:ext cx="1088868" cy="338554"/>
              <a:chOff x="1484756" y="4298395"/>
              <a:chExt cx="1088868" cy="338554"/>
            </a:xfrm>
          </p:grpSpPr>
          <p:cxnSp>
            <p:nvCxnSpPr>
              <p:cNvPr id="39" name="直線矢印コネクタ 38"/>
              <p:cNvCxnSpPr>
                <a:stCxn id="35" idx="3"/>
                <a:endCxn id="14" idx="0"/>
              </p:cNvCxnSpPr>
              <p:nvPr/>
            </p:nvCxnSpPr>
            <p:spPr bwMode="auto">
              <a:xfrm>
                <a:off x="1511051" y="4581129"/>
                <a:ext cx="1062573" cy="10572"/>
              </a:xfrm>
              <a:prstGeom prst="straightConnector1">
                <a:avLst/>
              </a:prstGeom>
              <a:ln>
                <a:headEnd type="none" w="med" len="med"/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0" name="テキスト ボックス 39"/>
              <p:cNvSpPr txBox="1"/>
              <p:nvPr/>
            </p:nvSpPr>
            <p:spPr>
              <a:xfrm>
                <a:off x="1484756" y="4298395"/>
                <a:ext cx="106631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ja-JP" sz="1600" dirty="0">
                    <a:solidFill>
                      <a:srgbClr val="000000"/>
                    </a:solidFill>
                    <a:latin typeface="Times New Roman" pitchFamily="18" charset="0"/>
                    <a:ea typeface="ＭＳ Ｐゴシック" pitchFamily="50" charset="-128"/>
                  </a:rPr>
                  <a:t>implement</a:t>
                </a:r>
                <a:endParaRPr lang="ja-JP" altLang="en-US" sz="1600" dirty="0">
                  <a:solidFill>
                    <a:srgbClr val="000000"/>
                  </a:solidFill>
                  <a:latin typeface="Times New Roman" pitchFamily="18" charset="0"/>
                  <a:ea typeface="ＭＳ Ｐゴシック" pitchFamily="50" charset="-128"/>
                </a:endParaRPr>
              </a:p>
            </p:txBody>
          </p:sp>
        </p:grpSp>
      </p:grpSp>
      <p:sp>
        <p:nvSpPr>
          <p:cNvPr id="15" name="Freeform 13"/>
          <p:cNvSpPr>
            <a:spLocks/>
          </p:cNvSpPr>
          <p:nvPr/>
        </p:nvSpPr>
        <p:spPr bwMode="auto">
          <a:xfrm>
            <a:off x="7568073" y="5027649"/>
            <a:ext cx="837539" cy="305770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rgbClr val="E7C751"/>
          </a:solidFill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endParaRPr kumimoji="0" lang="ja-JP" altLang="ja-JP" sz="1800" u="sng">
              <a:solidFill>
                <a:srgbClr val="000000"/>
              </a:solidFill>
              <a:latin typeface="Arial" charset="0"/>
              <a:ea typeface="MS UI Gothic" pitchFamily="50" charset="-128"/>
            </a:endParaRPr>
          </a:p>
        </p:txBody>
      </p:sp>
      <p:grpSp>
        <p:nvGrpSpPr>
          <p:cNvPr id="18" name="グループ化 17"/>
          <p:cNvGrpSpPr/>
          <p:nvPr/>
        </p:nvGrpSpPr>
        <p:grpSpPr>
          <a:xfrm>
            <a:off x="6386145" y="4105542"/>
            <a:ext cx="1228221" cy="864096"/>
            <a:chOff x="755576" y="5357029"/>
            <a:chExt cx="1228221" cy="864096"/>
          </a:xfrm>
        </p:grpSpPr>
        <p:sp>
          <p:nvSpPr>
            <p:cNvPr id="59" name="テキスト ボックス 58"/>
            <p:cNvSpPr txBox="1"/>
            <p:nvPr/>
          </p:nvSpPr>
          <p:spPr>
            <a:xfrm>
              <a:off x="755576" y="5882571"/>
              <a:ext cx="122822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1600" dirty="0">
                  <a:solidFill>
                    <a:srgbClr val="000000"/>
                  </a:solidFill>
                  <a:latin typeface="Times New Roman" pitchFamily="18" charset="0"/>
                  <a:ea typeface="ＭＳ Ｐゴシック" pitchFamily="50" charset="-128"/>
                </a:rPr>
                <a:t>Developer B</a:t>
              </a:r>
              <a:endParaRPr lang="ja-JP" altLang="en-US" sz="1600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  <p:pic>
          <p:nvPicPr>
            <p:cNvPr id="76" name="Picture 3" descr="C:\Users\m-takuya\AppData\Local\Microsoft\Windows\Temporary Internet Files\Content.IE5\V9TSFUNJ\MC900441944[1].wmf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92D050">
                  <a:tint val="45000"/>
                  <a:satMod val="40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7719" r="63356" b="15875"/>
            <a:stretch/>
          </p:blipFill>
          <p:spPr bwMode="auto">
            <a:xfrm>
              <a:off x="1187625" y="5357029"/>
              <a:ext cx="297132" cy="6029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3" name="Freeform 13"/>
          <p:cNvSpPr>
            <a:spLocks/>
          </p:cNvSpPr>
          <p:nvPr/>
        </p:nvSpPr>
        <p:spPr bwMode="auto">
          <a:xfrm>
            <a:off x="7578277" y="4595601"/>
            <a:ext cx="837539" cy="305770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rgbClr val="E7C751"/>
          </a:solidFill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endParaRPr kumimoji="0" lang="ja-JP" altLang="ja-JP" sz="1800" u="sng">
              <a:solidFill>
                <a:srgbClr val="000000"/>
              </a:solidFill>
              <a:latin typeface="Arial" charset="0"/>
              <a:ea typeface="MS UI Gothic" pitchFamily="50" charset="-128"/>
            </a:endParaRPr>
          </a:p>
        </p:txBody>
      </p:sp>
      <p:grpSp>
        <p:nvGrpSpPr>
          <p:cNvPr id="91" name="グループ化 90"/>
          <p:cNvGrpSpPr/>
          <p:nvPr/>
        </p:nvGrpSpPr>
        <p:grpSpPr>
          <a:xfrm>
            <a:off x="6888089" y="5679764"/>
            <a:ext cx="1228093" cy="845581"/>
            <a:chOff x="467544" y="2786750"/>
            <a:chExt cx="2526960" cy="1538332"/>
          </a:xfrm>
        </p:grpSpPr>
        <p:pic>
          <p:nvPicPr>
            <p:cNvPr id="92" name="Picture 3" descr="C:\Users\m-takuya\AppData\Local\Microsoft\Windows\Temporary Internet Files\Content.IE5\V9TSFUNJ\MC900441944[1].wmf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7719" r="63356" b="15875"/>
            <a:stretch/>
          </p:blipFill>
          <p:spPr bwMode="auto">
            <a:xfrm>
              <a:off x="1356537" y="2786750"/>
              <a:ext cx="665495" cy="11069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3" name="テキスト ボックス 92"/>
            <p:cNvSpPr txBox="1"/>
            <p:nvPr/>
          </p:nvSpPr>
          <p:spPr>
            <a:xfrm>
              <a:off x="467544" y="3709164"/>
              <a:ext cx="2526960" cy="615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1600" dirty="0">
                  <a:solidFill>
                    <a:srgbClr val="000000"/>
                  </a:solidFill>
                  <a:latin typeface="Times New Roman" pitchFamily="18" charset="0"/>
                  <a:ea typeface="ＭＳ Ｐゴシック" pitchFamily="50" charset="-128"/>
                </a:rPr>
                <a:t>Developer A</a:t>
              </a:r>
              <a:endParaRPr lang="ja-JP" altLang="en-US" sz="1600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</p:grpSp>
      <p:grpSp>
        <p:nvGrpSpPr>
          <p:cNvPr id="30" name="グループ化 29"/>
          <p:cNvGrpSpPr/>
          <p:nvPr/>
        </p:nvGrpSpPr>
        <p:grpSpPr>
          <a:xfrm>
            <a:off x="8415815" y="4349965"/>
            <a:ext cx="866715" cy="879236"/>
            <a:chOff x="3161409" y="4412560"/>
            <a:chExt cx="941405" cy="879236"/>
          </a:xfrm>
        </p:grpSpPr>
        <p:sp>
          <p:nvSpPr>
            <p:cNvPr id="16" name="右カーブ矢印 15"/>
            <p:cNvSpPr/>
            <p:nvPr/>
          </p:nvSpPr>
          <p:spPr bwMode="auto">
            <a:xfrm flipH="1">
              <a:off x="3161409" y="4693680"/>
              <a:ext cx="722439" cy="598116"/>
            </a:xfrm>
            <a:prstGeom prst="curvedRightArrow">
              <a:avLst/>
            </a:prstGeom>
            <a:solidFill>
              <a:srgbClr val="92D050"/>
            </a:solidFill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0" lang="ja-JP" altLang="en-US" sz="240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  <p:sp>
          <p:nvSpPr>
            <p:cNvPr id="19" name="テキスト ボックス 18"/>
            <p:cNvSpPr txBox="1"/>
            <p:nvPr/>
          </p:nvSpPr>
          <p:spPr>
            <a:xfrm>
              <a:off x="3221637" y="4412560"/>
              <a:ext cx="88117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2000" dirty="0">
                  <a:solidFill>
                    <a:srgbClr val="000000"/>
                  </a:solidFill>
                  <a:latin typeface="Times New Roman" pitchFamily="18" charset="0"/>
                  <a:ea typeface="ＭＳ Ｐゴシック" pitchFamily="50" charset="-128"/>
                </a:rPr>
                <a:t>clone</a:t>
              </a:r>
              <a:endParaRPr lang="ja-JP" altLang="en-US" sz="2000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</p:grpSp>
      <p:sp>
        <p:nvSpPr>
          <p:cNvPr id="5" name="テキスト ボックス 4"/>
          <p:cNvSpPr txBox="1"/>
          <p:nvPr/>
        </p:nvSpPr>
        <p:spPr>
          <a:xfrm>
            <a:off x="6552048" y="4819539"/>
            <a:ext cx="8386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dirty="0">
                <a:solidFill>
                  <a:srgbClr val="FF0000"/>
                </a:solidFill>
                <a:latin typeface="Times New Roman" pitchFamily="18" charset="0"/>
                <a:ea typeface="ＭＳ Ｐゴシック" pitchFamily="50" charset="-128"/>
              </a:rPr>
              <a:t>(User)</a:t>
            </a:r>
            <a:endParaRPr lang="ja-JP" altLang="en-US" sz="2000" dirty="0">
              <a:solidFill>
                <a:srgbClr val="FF0000"/>
              </a:solidFill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2312827" y="4984835"/>
            <a:ext cx="10807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dirty="0">
                <a:solidFill>
                  <a:srgbClr val="FF0000"/>
                </a:solidFill>
                <a:latin typeface="Times New Roman" pitchFamily="18" charset="0"/>
                <a:ea typeface="ＭＳ Ｐゴシック" pitchFamily="50" charset="-128"/>
              </a:rPr>
              <a:t>(Author)</a:t>
            </a:r>
            <a:endParaRPr lang="ja-JP" altLang="en-US" sz="2000" dirty="0">
              <a:solidFill>
                <a:srgbClr val="FF0000"/>
              </a:solidFill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8810068" y="5468067"/>
            <a:ext cx="8386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dirty="0">
                <a:solidFill>
                  <a:srgbClr val="FF0000"/>
                </a:solidFill>
                <a:latin typeface="Times New Roman" pitchFamily="18" charset="0"/>
                <a:ea typeface="ＭＳ Ｐゴシック" pitchFamily="50" charset="-128"/>
              </a:rPr>
              <a:t>(User)</a:t>
            </a:r>
            <a:endParaRPr lang="ja-JP" altLang="en-US" sz="2000" dirty="0">
              <a:solidFill>
                <a:srgbClr val="FF0000"/>
              </a:solidFill>
              <a:latin typeface="Times New Roman" pitchFamily="18" charset="0"/>
              <a:ea typeface="ＭＳ Ｐゴシック" pitchFamily="50" charset="-128"/>
            </a:endParaRPr>
          </a:p>
        </p:txBody>
      </p:sp>
      <p:grpSp>
        <p:nvGrpSpPr>
          <p:cNvPr id="53" name="グループ化 52"/>
          <p:cNvGrpSpPr/>
          <p:nvPr/>
        </p:nvGrpSpPr>
        <p:grpSpPr>
          <a:xfrm>
            <a:off x="2790885" y="5542763"/>
            <a:ext cx="1228221" cy="864096"/>
            <a:chOff x="755576" y="5357029"/>
            <a:chExt cx="1228221" cy="864096"/>
          </a:xfrm>
        </p:grpSpPr>
        <p:sp>
          <p:nvSpPr>
            <p:cNvPr id="54" name="テキスト ボックス 53"/>
            <p:cNvSpPr txBox="1"/>
            <p:nvPr/>
          </p:nvSpPr>
          <p:spPr>
            <a:xfrm>
              <a:off x="755576" y="5882571"/>
              <a:ext cx="122822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1600" dirty="0">
                  <a:solidFill>
                    <a:srgbClr val="000000"/>
                  </a:solidFill>
                  <a:latin typeface="Times New Roman" pitchFamily="18" charset="0"/>
                  <a:ea typeface="ＭＳ Ｐゴシック" pitchFamily="50" charset="-128"/>
                </a:rPr>
                <a:t>Developer B</a:t>
              </a:r>
              <a:endParaRPr lang="ja-JP" altLang="en-US" sz="1600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  <p:pic>
          <p:nvPicPr>
            <p:cNvPr id="55" name="Picture 3" descr="C:\Users\m-takuya\AppData\Local\Microsoft\Windows\Temporary Internet Files\Content.IE5\V9TSFUNJ\MC900441944[1].wmf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92D050">
                  <a:tint val="45000"/>
                  <a:satMod val="40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7719" r="63356" b="15875"/>
            <a:stretch/>
          </p:blipFill>
          <p:spPr bwMode="auto">
            <a:xfrm>
              <a:off x="1187625" y="5357029"/>
              <a:ext cx="297132" cy="6029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90" name="グループ化 89"/>
          <p:cNvGrpSpPr/>
          <p:nvPr/>
        </p:nvGrpSpPr>
        <p:grpSpPr>
          <a:xfrm>
            <a:off x="8635653" y="4719380"/>
            <a:ext cx="1228221" cy="864096"/>
            <a:chOff x="7160331" y="3861048"/>
            <a:chExt cx="1228221" cy="864096"/>
          </a:xfrm>
        </p:grpSpPr>
        <p:sp>
          <p:nvSpPr>
            <p:cNvPr id="79" name="テキスト ボックス 78"/>
            <p:cNvSpPr txBox="1"/>
            <p:nvPr/>
          </p:nvSpPr>
          <p:spPr>
            <a:xfrm>
              <a:off x="7160331" y="4386590"/>
              <a:ext cx="122822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1600" dirty="0">
                  <a:solidFill>
                    <a:srgbClr val="000000"/>
                  </a:solidFill>
                  <a:latin typeface="Times New Roman" pitchFamily="18" charset="0"/>
                  <a:ea typeface="ＭＳ Ｐゴシック" pitchFamily="50" charset="-128"/>
                </a:rPr>
                <a:t>Developer C</a:t>
              </a:r>
              <a:endParaRPr lang="ja-JP" altLang="en-US" sz="1600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  <p:pic>
          <p:nvPicPr>
            <p:cNvPr id="89" name="Picture 3" descr="C:\Users\m-takuya\AppData\Local\Microsoft\Windows\Temporary Internet Files\Content.IE5\V9TSFUNJ\MC900441944[1].wmf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7719" r="63356" b="15875"/>
            <a:stretch/>
          </p:blipFill>
          <p:spPr bwMode="auto">
            <a:xfrm>
              <a:off x="7592378" y="3861048"/>
              <a:ext cx="323428" cy="6084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01988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3" grpId="0" animBg="1"/>
      <p:bldP spid="15" grpId="0" animBg="1"/>
      <p:bldP spid="23" grpId="0" animBg="1"/>
      <p:bldP spid="5" grpId="0"/>
      <p:bldP spid="51" grpId="0"/>
      <p:bldP spid="5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正方形/長方形 98"/>
          <p:cNvSpPr/>
          <p:nvPr/>
        </p:nvSpPr>
        <p:spPr bwMode="auto">
          <a:xfrm>
            <a:off x="1635018" y="4215735"/>
            <a:ext cx="4881392" cy="168292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0" lang="ja-JP" altLang="en-US" sz="2400">
              <a:solidFill>
                <a:srgbClr val="000000"/>
              </a:solidFill>
              <a:latin typeface="Times New Roman" pitchFamily="18" charset="0"/>
              <a:ea typeface="ＭＳ Ｐゴシック" pitchFamily="50" charset="-128"/>
            </a:endParaRPr>
          </a:p>
        </p:txBody>
      </p:sp>
      <p:grpSp>
        <p:nvGrpSpPr>
          <p:cNvPr id="4" name="グループ化 3"/>
          <p:cNvGrpSpPr/>
          <p:nvPr/>
        </p:nvGrpSpPr>
        <p:grpSpPr>
          <a:xfrm>
            <a:off x="5568708" y="2422300"/>
            <a:ext cx="5025408" cy="1910839"/>
            <a:chOff x="3995936" y="2166233"/>
            <a:chExt cx="5025408" cy="1910839"/>
          </a:xfrm>
        </p:grpSpPr>
        <p:sp>
          <p:nvSpPr>
            <p:cNvPr id="98" name="正方形/長方形 97"/>
            <p:cNvSpPr/>
            <p:nvPr/>
          </p:nvSpPr>
          <p:spPr bwMode="auto">
            <a:xfrm>
              <a:off x="4139952" y="2166233"/>
              <a:ext cx="4881392" cy="1622807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0" lang="ja-JP" altLang="en-US" sz="240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  <p:sp>
          <p:nvSpPr>
            <p:cNvPr id="97" name="正方形/長方形 96"/>
            <p:cNvSpPr/>
            <p:nvPr/>
          </p:nvSpPr>
          <p:spPr bwMode="auto">
            <a:xfrm>
              <a:off x="4067944" y="2276872"/>
              <a:ext cx="4881392" cy="1622807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0" lang="ja-JP" altLang="en-US" sz="240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  <p:sp>
          <p:nvSpPr>
            <p:cNvPr id="3" name="正方形/長方形 2"/>
            <p:cNvSpPr/>
            <p:nvPr/>
          </p:nvSpPr>
          <p:spPr bwMode="auto">
            <a:xfrm>
              <a:off x="3995936" y="2394146"/>
              <a:ext cx="4881392" cy="1682926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0" lang="ja-JP" altLang="en-US" sz="240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</p:grp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Overview of Our Reuse Analysis</a:t>
            </a:r>
            <a:endParaRPr kumimoji="1" lang="ja-JP" altLang="en-US" dirty="0"/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6879784" y="1193965"/>
            <a:ext cx="37882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b="1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STEP2</a:t>
            </a:r>
            <a:r>
              <a:rPr lang="ja-JP" altLang="en-US" sz="2000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：</a:t>
            </a:r>
            <a:r>
              <a:rPr lang="en-US" altLang="ja-JP" sz="2000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Derive Clone </a:t>
            </a:r>
            <a:r>
              <a:rPr lang="en-US" altLang="ja-JP" sz="2000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G</a:t>
            </a:r>
            <a:r>
              <a:rPr lang="en-US" altLang="ja-JP" sz="2000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enealogies</a:t>
            </a:r>
            <a:endParaRPr lang="ja-JP" altLang="en-US" sz="2000" dirty="0">
              <a:solidFill>
                <a:srgbClr val="000000"/>
              </a:solidFill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2154909" y="1223198"/>
            <a:ext cx="24923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b="1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STEP1</a:t>
            </a:r>
            <a:r>
              <a:rPr lang="ja-JP" altLang="en-US" sz="2000" b="1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： </a:t>
            </a:r>
            <a:endParaRPr lang="en-US" altLang="ja-JP" sz="2000" b="1" dirty="0">
              <a:solidFill>
                <a:srgbClr val="000000"/>
              </a:solidFill>
              <a:latin typeface="Times New Roman" pitchFamily="18" charset="0"/>
              <a:ea typeface="ＭＳ Ｐゴシック" pitchFamily="50" charset="-128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Repository Concatenation</a:t>
            </a:r>
            <a:endParaRPr lang="ja-JP" altLang="en-US" sz="2000" dirty="0">
              <a:solidFill>
                <a:srgbClr val="000000"/>
              </a:solidFill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8161679" y="4643569"/>
            <a:ext cx="208903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b="1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STEP3</a:t>
            </a:r>
            <a:r>
              <a:rPr lang="ja-JP" altLang="en-US" sz="2000" b="1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：</a:t>
            </a:r>
            <a:endParaRPr lang="en-US" altLang="ja-JP" sz="2000" b="1" dirty="0">
              <a:solidFill>
                <a:srgbClr val="000000"/>
              </a:solidFill>
              <a:latin typeface="Times New Roman" pitchFamily="18" charset="0"/>
              <a:ea typeface="ＭＳ Ｐゴシック" pitchFamily="50" charset="-128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Extract individual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reuse behaviors</a:t>
            </a:r>
            <a:endParaRPr lang="ja-JP" altLang="en-US" sz="2000" dirty="0">
              <a:solidFill>
                <a:srgbClr val="000000"/>
              </a:solidFill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68" name="円柱 67"/>
          <p:cNvSpPr/>
          <p:nvPr/>
        </p:nvSpPr>
        <p:spPr bwMode="auto">
          <a:xfrm>
            <a:off x="1690208" y="2062612"/>
            <a:ext cx="562645" cy="685898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0" lang="ja-JP" altLang="en-US" sz="2400">
              <a:solidFill>
                <a:srgbClr val="000000"/>
              </a:solidFill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69" name="円柱 68"/>
          <p:cNvSpPr/>
          <p:nvPr/>
        </p:nvSpPr>
        <p:spPr bwMode="auto">
          <a:xfrm>
            <a:off x="1975378" y="2427770"/>
            <a:ext cx="562645" cy="685898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0" lang="ja-JP" altLang="en-US" sz="2400">
              <a:solidFill>
                <a:srgbClr val="000000"/>
              </a:solidFill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70" name="右矢印 69"/>
          <p:cNvSpPr/>
          <p:nvPr/>
        </p:nvSpPr>
        <p:spPr bwMode="auto">
          <a:xfrm>
            <a:off x="2641597" y="2382479"/>
            <a:ext cx="998315" cy="468052"/>
          </a:xfrm>
          <a:prstGeom prst="rightArrow">
            <a:avLst/>
          </a:prstGeom>
          <a:solidFill>
            <a:srgbClr val="92D050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0" lang="ja-JP" altLang="en-US" sz="2400">
              <a:solidFill>
                <a:srgbClr val="000000"/>
              </a:solidFill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1682206" y="3181814"/>
            <a:ext cx="3616696" cy="707886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dirty="0">
                <a:solidFill>
                  <a:srgbClr val="000000"/>
                </a:solidFill>
              </a:rPr>
              <a:t>Input</a:t>
            </a:r>
            <a:r>
              <a:rPr lang="ja-JP" altLang="en-US" sz="2000" dirty="0">
                <a:solidFill>
                  <a:srgbClr val="000000"/>
                </a:solidFill>
              </a:rPr>
              <a:t>：</a:t>
            </a:r>
            <a:r>
              <a:rPr lang="en-US" altLang="ja-JP" sz="2000" dirty="0">
                <a:solidFill>
                  <a:srgbClr val="FF0000"/>
                </a:solidFill>
              </a:rPr>
              <a:t>multiple repositories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dirty="0">
                <a:solidFill>
                  <a:srgbClr val="000000"/>
                </a:solidFill>
              </a:rPr>
              <a:t>Output: </a:t>
            </a:r>
            <a:r>
              <a:rPr lang="en-US" altLang="ja-JP" sz="2000" dirty="0">
                <a:solidFill>
                  <a:srgbClr val="FF0000"/>
                </a:solidFill>
              </a:rPr>
              <a:t>Composite</a:t>
            </a:r>
            <a:r>
              <a:rPr lang="ja-JP" altLang="en-US" sz="2000" dirty="0">
                <a:solidFill>
                  <a:srgbClr val="FF0000"/>
                </a:solidFill>
              </a:rPr>
              <a:t> </a:t>
            </a:r>
            <a:r>
              <a:rPr lang="en-US" altLang="ja-JP" sz="2000" dirty="0">
                <a:solidFill>
                  <a:srgbClr val="FF0000"/>
                </a:solidFill>
              </a:rPr>
              <a:t>Repository</a:t>
            </a:r>
            <a:endParaRPr lang="ja-JP" altLang="en-US" sz="2000" dirty="0">
              <a:solidFill>
                <a:srgbClr val="000000"/>
              </a:solidFill>
            </a:endParaRPr>
          </a:p>
        </p:txBody>
      </p:sp>
      <p:sp>
        <p:nvSpPr>
          <p:cNvPr id="80" name="テキスト ボックス 79"/>
          <p:cNvSpPr txBox="1"/>
          <p:nvPr/>
        </p:nvSpPr>
        <p:spPr>
          <a:xfrm>
            <a:off x="7200959" y="5725777"/>
            <a:ext cx="3121001" cy="1015663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dirty="0">
                <a:solidFill>
                  <a:srgbClr val="000000"/>
                </a:solidFill>
              </a:rPr>
              <a:t>Input: </a:t>
            </a:r>
            <a:r>
              <a:rPr lang="en-US" altLang="ja-JP" sz="2000" dirty="0">
                <a:solidFill>
                  <a:srgbClr val="FF0000"/>
                </a:solidFill>
              </a:rPr>
              <a:t>Clone </a:t>
            </a:r>
            <a:r>
              <a:rPr lang="en-US" altLang="ja-JP" sz="2000" dirty="0">
                <a:solidFill>
                  <a:srgbClr val="FF0000"/>
                </a:solidFill>
              </a:rPr>
              <a:t>Genealogies</a:t>
            </a:r>
            <a:endParaRPr lang="en-US" altLang="ja-JP" sz="2000" dirty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dirty="0">
                <a:solidFill>
                  <a:srgbClr val="000000"/>
                </a:solidFill>
              </a:rPr>
              <a:t>Output:</a:t>
            </a:r>
            <a:r>
              <a:rPr lang="ja-JP" altLang="en-US" sz="2000" dirty="0">
                <a:solidFill>
                  <a:srgbClr val="000000"/>
                </a:solidFill>
              </a:rPr>
              <a:t> </a:t>
            </a:r>
            <a:r>
              <a:rPr lang="en-US" altLang="ja-JP" sz="2000" dirty="0">
                <a:solidFill>
                  <a:srgbClr val="FF0000"/>
                </a:solidFill>
              </a:rPr>
              <a:t>Clone set Author</a:t>
            </a:r>
            <a:r>
              <a:rPr lang="en-US" altLang="ja-JP" sz="2000" dirty="0">
                <a:solidFill>
                  <a:srgbClr val="FF0000"/>
                </a:solidFill>
              </a:rPr>
              <a:t> </a:t>
            </a:r>
            <a:endParaRPr lang="en-US" altLang="ja-JP" sz="2000" dirty="0">
              <a:solidFill>
                <a:srgbClr val="FF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dirty="0">
                <a:solidFill>
                  <a:srgbClr val="FF0000"/>
                </a:solidFill>
              </a:rPr>
              <a:t>and Clone</a:t>
            </a:r>
            <a:r>
              <a:rPr lang="ja-JP" altLang="en-US" sz="2000" dirty="0">
                <a:solidFill>
                  <a:srgbClr val="FF0000"/>
                </a:solidFill>
              </a:rPr>
              <a:t> </a:t>
            </a:r>
            <a:r>
              <a:rPr lang="en-US" altLang="ja-JP" sz="2000" dirty="0">
                <a:solidFill>
                  <a:srgbClr val="FF0000"/>
                </a:solidFill>
              </a:rPr>
              <a:t>set</a:t>
            </a:r>
            <a:r>
              <a:rPr lang="ja-JP" altLang="en-US" sz="2000" dirty="0">
                <a:solidFill>
                  <a:srgbClr val="FF0000"/>
                </a:solidFill>
              </a:rPr>
              <a:t> </a:t>
            </a:r>
            <a:r>
              <a:rPr lang="en-US" altLang="ja-JP" sz="2000" dirty="0">
                <a:solidFill>
                  <a:srgbClr val="FF0000"/>
                </a:solidFill>
              </a:rPr>
              <a:t>Users</a:t>
            </a:r>
          </a:p>
        </p:txBody>
      </p:sp>
      <p:grpSp>
        <p:nvGrpSpPr>
          <p:cNvPr id="152" name="グループ化 151"/>
          <p:cNvGrpSpPr/>
          <p:nvPr/>
        </p:nvGrpSpPr>
        <p:grpSpPr>
          <a:xfrm>
            <a:off x="3813081" y="1931996"/>
            <a:ext cx="921905" cy="1105677"/>
            <a:chOff x="2311345" y="2085340"/>
            <a:chExt cx="814023" cy="1203249"/>
          </a:xfrm>
        </p:grpSpPr>
        <p:sp>
          <p:nvSpPr>
            <p:cNvPr id="153" name="片側の 2 つの角を切り取った四角形 152"/>
            <p:cNvSpPr/>
            <p:nvPr/>
          </p:nvSpPr>
          <p:spPr bwMode="auto">
            <a:xfrm>
              <a:off x="2335355" y="2085340"/>
              <a:ext cx="439537" cy="201037"/>
            </a:xfrm>
            <a:prstGeom prst="snip2SameRect">
              <a:avLst/>
            </a:prstGeom>
            <a:solidFill>
              <a:srgbClr val="F0F0FF"/>
            </a:solidFill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0" lang="ja-JP" altLang="en-US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  <p:sp>
          <p:nvSpPr>
            <p:cNvPr id="154" name="正方形/長方形 153"/>
            <p:cNvSpPr/>
            <p:nvPr/>
          </p:nvSpPr>
          <p:spPr bwMode="auto">
            <a:xfrm>
              <a:off x="2311345" y="2288105"/>
              <a:ext cx="814023" cy="1000484"/>
            </a:xfrm>
            <a:prstGeom prst="rect">
              <a:avLst/>
            </a:prstGeom>
            <a:solidFill>
              <a:srgbClr val="F0F0FF"/>
            </a:solidFill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0" lang="ja-JP" altLang="en-US" sz="240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</p:grpSp>
      <p:grpSp>
        <p:nvGrpSpPr>
          <p:cNvPr id="157" name="グループ化 156"/>
          <p:cNvGrpSpPr/>
          <p:nvPr/>
        </p:nvGrpSpPr>
        <p:grpSpPr>
          <a:xfrm>
            <a:off x="5624571" y="2721702"/>
            <a:ext cx="4626140" cy="1633390"/>
            <a:chOff x="232218" y="3429000"/>
            <a:chExt cx="8679562" cy="2573804"/>
          </a:xfrm>
        </p:grpSpPr>
        <p:grpSp>
          <p:nvGrpSpPr>
            <p:cNvPr id="159" name="グループ化 158"/>
            <p:cNvGrpSpPr/>
            <p:nvPr/>
          </p:nvGrpSpPr>
          <p:grpSpPr>
            <a:xfrm>
              <a:off x="6959509" y="3429000"/>
              <a:ext cx="1932971" cy="2016224"/>
              <a:chOff x="5137376" y="3477312"/>
              <a:chExt cx="1642235" cy="1590477"/>
            </a:xfrm>
          </p:grpSpPr>
          <p:sp>
            <p:nvSpPr>
              <p:cNvPr id="183" name="角丸四角形 182"/>
              <p:cNvSpPr/>
              <p:nvPr/>
            </p:nvSpPr>
            <p:spPr>
              <a:xfrm>
                <a:off x="5137376" y="3477312"/>
                <a:ext cx="1642235" cy="1590477"/>
              </a:xfrm>
              <a:prstGeom prst="roundRect">
                <a:avLst/>
              </a:prstGeom>
              <a:solidFill>
                <a:schemeClr val="bg1"/>
              </a:solidFill>
              <a:ln w="25400" cap="flat" cmpd="sng" algn="ctr">
                <a:solidFill>
                  <a:srgbClr val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ja-JP" altLang="en-US" sz="3200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84" name="Freeform 13"/>
              <p:cNvSpPr>
                <a:spLocks/>
              </p:cNvSpPr>
              <p:nvPr/>
            </p:nvSpPr>
            <p:spPr bwMode="auto">
              <a:xfrm>
                <a:off x="5256309" y="3661786"/>
                <a:ext cx="1404368" cy="272020"/>
              </a:xfrm>
              <a:custGeom>
                <a:avLst/>
                <a:gdLst>
                  <a:gd name="T0" fmla="*/ 0 w 732"/>
                  <a:gd name="T1" fmla="*/ 0 h 149"/>
                  <a:gd name="T2" fmla="*/ 6125 w 732"/>
                  <a:gd name="T3" fmla="*/ 0 h 149"/>
                  <a:gd name="T4" fmla="*/ 6125 w 732"/>
                  <a:gd name="T5" fmla="*/ 3282 h 149"/>
                  <a:gd name="T6" fmla="*/ 3930 w 732"/>
                  <a:gd name="T7" fmla="*/ 3282 h 149"/>
                  <a:gd name="T8" fmla="*/ 3930 w 732"/>
                  <a:gd name="T9" fmla="*/ 4925 h 149"/>
                  <a:gd name="T10" fmla="*/ 0 w 732"/>
                  <a:gd name="T11" fmla="*/ 4925 h 149"/>
                  <a:gd name="T12" fmla="*/ 0 w 732"/>
                  <a:gd name="T13" fmla="*/ 0 h 14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32"/>
                  <a:gd name="T22" fmla="*/ 0 h 149"/>
                  <a:gd name="T23" fmla="*/ 732 w 732"/>
                  <a:gd name="T24" fmla="*/ 149 h 14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32" h="149">
                    <a:moveTo>
                      <a:pt x="0" y="0"/>
                    </a:moveTo>
                    <a:lnTo>
                      <a:pt x="732" y="0"/>
                    </a:lnTo>
                    <a:lnTo>
                      <a:pt x="732" y="99"/>
                    </a:lnTo>
                    <a:lnTo>
                      <a:pt x="470" y="99"/>
                    </a:lnTo>
                    <a:lnTo>
                      <a:pt x="470" y="149"/>
                    </a:lnTo>
                    <a:lnTo>
                      <a:pt x="0" y="14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9696"/>
              </a:solidFill>
              <a:ln w="254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kumimoji="0" lang="ja-JP" altLang="ja-JP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185" name="Freeform 13"/>
              <p:cNvSpPr>
                <a:spLocks/>
              </p:cNvSpPr>
              <p:nvPr/>
            </p:nvSpPr>
            <p:spPr bwMode="auto">
              <a:xfrm>
                <a:off x="5256308" y="4136633"/>
                <a:ext cx="1404368" cy="272020"/>
              </a:xfrm>
              <a:custGeom>
                <a:avLst/>
                <a:gdLst>
                  <a:gd name="T0" fmla="*/ 0 w 732"/>
                  <a:gd name="T1" fmla="*/ 0 h 149"/>
                  <a:gd name="T2" fmla="*/ 6125 w 732"/>
                  <a:gd name="T3" fmla="*/ 0 h 149"/>
                  <a:gd name="T4" fmla="*/ 6125 w 732"/>
                  <a:gd name="T5" fmla="*/ 3282 h 149"/>
                  <a:gd name="T6" fmla="*/ 3930 w 732"/>
                  <a:gd name="T7" fmla="*/ 3282 h 149"/>
                  <a:gd name="T8" fmla="*/ 3930 w 732"/>
                  <a:gd name="T9" fmla="*/ 4925 h 149"/>
                  <a:gd name="T10" fmla="*/ 0 w 732"/>
                  <a:gd name="T11" fmla="*/ 4925 h 149"/>
                  <a:gd name="T12" fmla="*/ 0 w 732"/>
                  <a:gd name="T13" fmla="*/ 0 h 14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32"/>
                  <a:gd name="T22" fmla="*/ 0 h 149"/>
                  <a:gd name="T23" fmla="*/ 732 w 732"/>
                  <a:gd name="T24" fmla="*/ 149 h 14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32" h="149">
                    <a:moveTo>
                      <a:pt x="0" y="0"/>
                    </a:moveTo>
                    <a:lnTo>
                      <a:pt x="732" y="0"/>
                    </a:lnTo>
                    <a:lnTo>
                      <a:pt x="732" y="99"/>
                    </a:lnTo>
                    <a:lnTo>
                      <a:pt x="470" y="99"/>
                    </a:lnTo>
                    <a:lnTo>
                      <a:pt x="470" y="149"/>
                    </a:lnTo>
                    <a:lnTo>
                      <a:pt x="0" y="14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9696"/>
              </a:solidFill>
              <a:ln w="254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kumimoji="0" lang="ja-JP" altLang="ja-JP" kern="0">
                  <a:solidFill>
                    <a:sysClr val="windowText" lastClr="000000"/>
                  </a:solidFill>
                </a:endParaRPr>
              </a:p>
            </p:txBody>
          </p:sp>
        </p:grpSp>
        <p:grpSp>
          <p:nvGrpSpPr>
            <p:cNvPr id="160" name="グループ化 159"/>
            <p:cNvGrpSpPr/>
            <p:nvPr/>
          </p:nvGrpSpPr>
          <p:grpSpPr>
            <a:xfrm>
              <a:off x="4716016" y="3429000"/>
              <a:ext cx="1932971" cy="2016224"/>
              <a:chOff x="5137376" y="3477312"/>
              <a:chExt cx="1642235" cy="1590477"/>
            </a:xfrm>
          </p:grpSpPr>
          <p:sp>
            <p:nvSpPr>
              <p:cNvPr id="179" name="角丸四角形 178"/>
              <p:cNvSpPr/>
              <p:nvPr/>
            </p:nvSpPr>
            <p:spPr>
              <a:xfrm>
                <a:off x="5137376" y="3477312"/>
                <a:ext cx="1642235" cy="1590477"/>
              </a:xfrm>
              <a:prstGeom prst="roundRect">
                <a:avLst/>
              </a:prstGeom>
              <a:solidFill>
                <a:schemeClr val="bg1"/>
              </a:solidFill>
              <a:ln w="25400" cap="flat" cmpd="sng" algn="ctr">
                <a:solidFill>
                  <a:srgbClr val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ja-JP" altLang="en-US" sz="3200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80" name="Freeform 13"/>
              <p:cNvSpPr>
                <a:spLocks/>
              </p:cNvSpPr>
              <p:nvPr/>
            </p:nvSpPr>
            <p:spPr bwMode="auto">
              <a:xfrm>
                <a:off x="5256309" y="4571853"/>
                <a:ext cx="1404368" cy="272020"/>
              </a:xfrm>
              <a:custGeom>
                <a:avLst/>
                <a:gdLst>
                  <a:gd name="T0" fmla="*/ 0 w 732"/>
                  <a:gd name="T1" fmla="*/ 0 h 149"/>
                  <a:gd name="T2" fmla="*/ 6125 w 732"/>
                  <a:gd name="T3" fmla="*/ 0 h 149"/>
                  <a:gd name="T4" fmla="*/ 6125 w 732"/>
                  <a:gd name="T5" fmla="*/ 3282 h 149"/>
                  <a:gd name="T6" fmla="*/ 3930 w 732"/>
                  <a:gd name="T7" fmla="*/ 3282 h 149"/>
                  <a:gd name="T8" fmla="*/ 3930 w 732"/>
                  <a:gd name="T9" fmla="*/ 4925 h 149"/>
                  <a:gd name="T10" fmla="*/ 0 w 732"/>
                  <a:gd name="T11" fmla="*/ 4925 h 149"/>
                  <a:gd name="T12" fmla="*/ 0 w 732"/>
                  <a:gd name="T13" fmla="*/ 0 h 14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32"/>
                  <a:gd name="T22" fmla="*/ 0 h 149"/>
                  <a:gd name="T23" fmla="*/ 732 w 732"/>
                  <a:gd name="T24" fmla="*/ 149 h 14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32" h="149">
                    <a:moveTo>
                      <a:pt x="0" y="0"/>
                    </a:moveTo>
                    <a:lnTo>
                      <a:pt x="732" y="0"/>
                    </a:lnTo>
                    <a:lnTo>
                      <a:pt x="732" y="99"/>
                    </a:lnTo>
                    <a:lnTo>
                      <a:pt x="470" y="99"/>
                    </a:lnTo>
                    <a:lnTo>
                      <a:pt x="470" y="149"/>
                    </a:lnTo>
                    <a:lnTo>
                      <a:pt x="0" y="14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9696"/>
              </a:solidFill>
              <a:ln w="254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kumimoji="0" lang="ja-JP" altLang="ja-JP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181" name="Freeform 13"/>
              <p:cNvSpPr>
                <a:spLocks/>
              </p:cNvSpPr>
              <p:nvPr/>
            </p:nvSpPr>
            <p:spPr bwMode="auto">
              <a:xfrm>
                <a:off x="5256309" y="3661786"/>
                <a:ext cx="1404368" cy="272020"/>
              </a:xfrm>
              <a:custGeom>
                <a:avLst/>
                <a:gdLst>
                  <a:gd name="T0" fmla="*/ 0 w 732"/>
                  <a:gd name="T1" fmla="*/ 0 h 149"/>
                  <a:gd name="T2" fmla="*/ 6125 w 732"/>
                  <a:gd name="T3" fmla="*/ 0 h 149"/>
                  <a:gd name="T4" fmla="*/ 6125 w 732"/>
                  <a:gd name="T5" fmla="*/ 3282 h 149"/>
                  <a:gd name="T6" fmla="*/ 3930 w 732"/>
                  <a:gd name="T7" fmla="*/ 3282 h 149"/>
                  <a:gd name="T8" fmla="*/ 3930 w 732"/>
                  <a:gd name="T9" fmla="*/ 4925 h 149"/>
                  <a:gd name="T10" fmla="*/ 0 w 732"/>
                  <a:gd name="T11" fmla="*/ 4925 h 149"/>
                  <a:gd name="T12" fmla="*/ 0 w 732"/>
                  <a:gd name="T13" fmla="*/ 0 h 14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32"/>
                  <a:gd name="T22" fmla="*/ 0 h 149"/>
                  <a:gd name="T23" fmla="*/ 732 w 732"/>
                  <a:gd name="T24" fmla="*/ 149 h 14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32" h="149">
                    <a:moveTo>
                      <a:pt x="0" y="0"/>
                    </a:moveTo>
                    <a:lnTo>
                      <a:pt x="732" y="0"/>
                    </a:lnTo>
                    <a:lnTo>
                      <a:pt x="732" y="99"/>
                    </a:lnTo>
                    <a:lnTo>
                      <a:pt x="470" y="99"/>
                    </a:lnTo>
                    <a:lnTo>
                      <a:pt x="470" y="149"/>
                    </a:lnTo>
                    <a:lnTo>
                      <a:pt x="0" y="14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9696"/>
              </a:solidFill>
              <a:ln w="254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kumimoji="0" lang="ja-JP" altLang="ja-JP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182" name="Freeform 13"/>
              <p:cNvSpPr>
                <a:spLocks/>
              </p:cNvSpPr>
              <p:nvPr/>
            </p:nvSpPr>
            <p:spPr bwMode="auto">
              <a:xfrm>
                <a:off x="5256308" y="4136633"/>
                <a:ext cx="1404368" cy="272020"/>
              </a:xfrm>
              <a:custGeom>
                <a:avLst/>
                <a:gdLst>
                  <a:gd name="T0" fmla="*/ 0 w 732"/>
                  <a:gd name="T1" fmla="*/ 0 h 149"/>
                  <a:gd name="T2" fmla="*/ 6125 w 732"/>
                  <a:gd name="T3" fmla="*/ 0 h 149"/>
                  <a:gd name="T4" fmla="*/ 6125 w 732"/>
                  <a:gd name="T5" fmla="*/ 3282 h 149"/>
                  <a:gd name="T6" fmla="*/ 3930 w 732"/>
                  <a:gd name="T7" fmla="*/ 3282 h 149"/>
                  <a:gd name="T8" fmla="*/ 3930 w 732"/>
                  <a:gd name="T9" fmla="*/ 4925 h 149"/>
                  <a:gd name="T10" fmla="*/ 0 w 732"/>
                  <a:gd name="T11" fmla="*/ 4925 h 149"/>
                  <a:gd name="T12" fmla="*/ 0 w 732"/>
                  <a:gd name="T13" fmla="*/ 0 h 14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32"/>
                  <a:gd name="T22" fmla="*/ 0 h 149"/>
                  <a:gd name="T23" fmla="*/ 732 w 732"/>
                  <a:gd name="T24" fmla="*/ 149 h 14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32" h="149">
                    <a:moveTo>
                      <a:pt x="0" y="0"/>
                    </a:moveTo>
                    <a:lnTo>
                      <a:pt x="732" y="0"/>
                    </a:lnTo>
                    <a:lnTo>
                      <a:pt x="732" y="99"/>
                    </a:lnTo>
                    <a:lnTo>
                      <a:pt x="470" y="99"/>
                    </a:lnTo>
                    <a:lnTo>
                      <a:pt x="470" y="149"/>
                    </a:lnTo>
                    <a:lnTo>
                      <a:pt x="0" y="14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9696"/>
              </a:solidFill>
              <a:ln w="254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kumimoji="0" lang="ja-JP" altLang="ja-JP" kern="0">
                  <a:solidFill>
                    <a:sysClr val="windowText" lastClr="000000"/>
                  </a:solidFill>
                </a:endParaRPr>
              </a:p>
            </p:txBody>
          </p:sp>
        </p:grpSp>
        <p:grpSp>
          <p:nvGrpSpPr>
            <p:cNvPr id="161" name="グループ化 160"/>
            <p:cNvGrpSpPr/>
            <p:nvPr/>
          </p:nvGrpSpPr>
          <p:grpSpPr>
            <a:xfrm>
              <a:off x="2483768" y="3429000"/>
              <a:ext cx="1932971" cy="2016224"/>
              <a:chOff x="5137376" y="3477312"/>
              <a:chExt cx="1642235" cy="1590477"/>
            </a:xfrm>
          </p:grpSpPr>
          <p:sp>
            <p:nvSpPr>
              <p:cNvPr id="176" name="角丸四角形 175"/>
              <p:cNvSpPr/>
              <p:nvPr/>
            </p:nvSpPr>
            <p:spPr>
              <a:xfrm>
                <a:off x="5137376" y="3477312"/>
                <a:ext cx="1642235" cy="1590477"/>
              </a:xfrm>
              <a:prstGeom prst="roundRect">
                <a:avLst/>
              </a:prstGeom>
              <a:solidFill>
                <a:schemeClr val="bg1"/>
              </a:solidFill>
              <a:ln w="25400" cap="flat" cmpd="sng" algn="ctr">
                <a:solidFill>
                  <a:srgbClr val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ja-JP" altLang="en-US" sz="3200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77" name="Freeform 13"/>
              <p:cNvSpPr>
                <a:spLocks/>
              </p:cNvSpPr>
              <p:nvPr/>
            </p:nvSpPr>
            <p:spPr bwMode="auto">
              <a:xfrm>
                <a:off x="5256309" y="3661786"/>
                <a:ext cx="1404368" cy="272020"/>
              </a:xfrm>
              <a:custGeom>
                <a:avLst/>
                <a:gdLst>
                  <a:gd name="T0" fmla="*/ 0 w 732"/>
                  <a:gd name="T1" fmla="*/ 0 h 149"/>
                  <a:gd name="T2" fmla="*/ 6125 w 732"/>
                  <a:gd name="T3" fmla="*/ 0 h 149"/>
                  <a:gd name="T4" fmla="*/ 6125 w 732"/>
                  <a:gd name="T5" fmla="*/ 3282 h 149"/>
                  <a:gd name="T6" fmla="*/ 3930 w 732"/>
                  <a:gd name="T7" fmla="*/ 3282 h 149"/>
                  <a:gd name="T8" fmla="*/ 3930 w 732"/>
                  <a:gd name="T9" fmla="*/ 4925 h 149"/>
                  <a:gd name="T10" fmla="*/ 0 w 732"/>
                  <a:gd name="T11" fmla="*/ 4925 h 149"/>
                  <a:gd name="T12" fmla="*/ 0 w 732"/>
                  <a:gd name="T13" fmla="*/ 0 h 14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32"/>
                  <a:gd name="T22" fmla="*/ 0 h 149"/>
                  <a:gd name="T23" fmla="*/ 732 w 732"/>
                  <a:gd name="T24" fmla="*/ 149 h 14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32" h="149">
                    <a:moveTo>
                      <a:pt x="0" y="0"/>
                    </a:moveTo>
                    <a:lnTo>
                      <a:pt x="732" y="0"/>
                    </a:lnTo>
                    <a:lnTo>
                      <a:pt x="732" y="99"/>
                    </a:lnTo>
                    <a:lnTo>
                      <a:pt x="470" y="99"/>
                    </a:lnTo>
                    <a:lnTo>
                      <a:pt x="470" y="149"/>
                    </a:lnTo>
                    <a:lnTo>
                      <a:pt x="0" y="14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9696"/>
              </a:solidFill>
              <a:ln w="254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kumimoji="0" lang="ja-JP" altLang="ja-JP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178" name="Freeform 13"/>
              <p:cNvSpPr>
                <a:spLocks/>
              </p:cNvSpPr>
              <p:nvPr/>
            </p:nvSpPr>
            <p:spPr bwMode="auto">
              <a:xfrm>
                <a:off x="5256308" y="4136633"/>
                <a:ext cx="1404368" cy="272020"/>
              </a:xfrm>
              <a:custGeom>
                <a:avLst/>
                <a:gdLst>
                  <a:gd name="T0" fmla="*/ 0 w 732"/>
                  <a:gd name="T1" fmla="*/ 0 h 149"/>
                  <a:gd name="T2" fmla="*/ 6125 w 732"/>
                  <a:gd name="T3" fmla="*/ 0 h 149"/>
                  <a:gd name="T4" fmla="*/ 6125 w 732"/>
                  <a:gd name="T5" fmla="*/ 3282 h 149"/>
                  <a:gd name="T6" fmla="*/ 3930 w 732"/>
                  <a:gd name="T7" fmla="*/ 3282 h 149"/>
                  <a:gd name="T8" fmla="*/ 3930 w 732"/>
                  <a:gd name="T9" fmla="*/ 4925 h 149"/>
                  <a:gd name="T10" fmla="*/ 0 w 732"/>
                  <a:gd name="T11" fmla="*/ 4925 h 149"/>
                  <a:gd name="T12" fmla="*/ 0 w 732"/>
                  <a:gd name="T13" fmla="*/ 0 h 14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32"/>
                  <a:gd name="T22" fmla="*/ 0 h 149"/>
                  <a:gd name="T23" fmla="*/ 732 w 732"/>
                  <a:gd name="T24" fmla="*/ 149 h 14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32" h="149">
                    <a:moveTo>
                      <a:pt x="0" y="0"/>
                    </a:moveTo>
                    <a:lnTo>
                      <a:pt x="732" y="0"/>
                    </a:lnTo>
                    <a:lnTo>
                      <a:pt x="732" y="99"/>
                    </a:lnTo>
                    <a:lnTo>
                      <a:pt x="470" y="99"/>
                    </a:lnTo>
                    <a:lnTo>
                      <a:pt x="470" y="149"/>
                    </a:lnTo>
                    <a:lnTo>
                      <a:pt x="0" y="14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9696"/>
              </a:solidFill>
              <a:ln w="254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kumimoji="0" lang="ja-JP" altLang="ja-JP" kern="0">
                  <a:solidFill>
                    <a:sysClr val="windowText" lastClr="000000"/>
                  </a:solidFill>
                </a:endParaRPr>
              </a:p>
            </p:txBody>
          </p:sp>
        </p:grpSp>
        <p:grpSp>
          <p:nvGrpSpPr>
            <p:cNvPr id="162" name="グループ化 161"/>
            <p:cNvGrpSpPr/>
            <p:nvPr/>
          </p:nvGrpSpPr>
          <p:grpSpPr>
            <a:xfrm>
              <a:off x="251520" y="3429000"/>
              <a:ext cx="1932971" cy="2016224"/>
              <a:chOff x="5137376" y="3477312"/>
              <a:chExt cx="1642235" cy="1590477"/>
            </a:xfrm>
          </p:grpSpPr>
          <p:sp>
            <p:nvSpPr>
              <p:cNvPr id="173" name="角丸四角形 172"/>
              <p:cNvSpPr/>
              <p:nvPr/>
            </p:nvSpPr>
            <p:spPr>
              <a:xfrm>
                <a:off x="5137376" y="3477312"/>
                <a:ext cx="1642235" cy="1590477"/>
              </a:xfrm>
              <a:prstGeom prst="roundRect">
                <a:avLst/>
              </a:prstGeom>
              <a:solidFill>
                <a:schemeClr val="bg1"/>
              </a:solidFill>
              <a:ln w="25400" cap="flat" cmpd="sng" algn="ctr">
                <a:solidFill>
                  <a:srgbClr val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ja-JP" altLang="en-US" sz="3200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74" name="Freeform 13"/>
              <p:cNvSpPr>
                <a:spLocks/>
              </p:cNvSpPr>
              <p:nvPr/>
            </p:nvSpPr>
            <p:spPr bwMode="auto">
              <a:xfrm>
                <a:off x="5256309" y="3661786"/>
                <a:ext cx="1404368" cy="272020"/>
              </a:xfrm>
              <a:custGeom>
                <a:avLst/>
                <a:gdLst>
                  <a:gd name="T0" fmla="*/ 0 w 732"/>
                  <a:gd name="T1" fmla="*/ 0 h 149"/>
                  <a:gd name="T2" fmla="*/ 6125 w 732"/>
                  <a:gd name="T3" fmla="*/ 0 h 149"/>
                  <a:gd name="T4" fmla="*/ 6125 w 732"/>
                  <a:gd name="T5" fmla="*/ 3282 h 149"/>
                  <a:gd name="T6" fmla="*/ 3930 w 732"/>
                  <a:gd name="T7" fmla="*/ 3282 h 149"/>
                  <a:gd name="T8" fmla="*/ 3930 w 732"/>
                  <a:gd name="T9" fmla="*/ 4925 h 149"/>
                  <a:gd name="T10" fmla="*/ 0 w 732"/>
                  <a:gd name="T11" fmla="*/ 4925 h 149"/>
                  <a:gd name="T12" fmla="*/ 0 w 732"/>
                  <a:gd name="T13" fmla="*/ 0 h 14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32"/>
                  <a:gd name="T22" fmla="*/ 0 h 149"/>
                  <a:gd name="T23" fmla="*/ 732 w 732"/>
                  <a:gd name="T24" fmla="*/ 149 h 14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32" h="149">
                    <a:moveTo>
                      <a:pt x="0" y="0"/>
                    </a:moveTo>
                    <a:lnTo>
                      <a:pt x="732" y="0"/>
                    </a:lnTo>
                    <a:lnTo>
                      <a:pt x="732" y="99"/>
                    </a:lnTo>
                    <a:lnTo>
                      <a:pt x="470" y="99"/>
                    </a:lnTo>
                    <a:lnTo>
                      <a:pt x="470" y="149"/>
                    </a:lnTo>
                    <a:lnTo>
                      <a:pt x="0" y="14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9696"/>
              </a:solidFill>
              <a:ln w="254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kumimoji="0" lang="ja-JP" altLang="ja-JP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175" name="Freeform 13"/>
              <p:cNvSpPr>
                <a:spLocks/>
              </p:cNvSpPr>
              <p:nvPr/>
            </p:nvSpPr>
            <p:spPr bwMode="auto">
              <a:xfrm>
                <a:off x="5256308" y="4136633"/>
                <a:ext cx="1404368" cy="272020"/>
              </a:xfrm>
              <a:custGeom>
                <a:avLst/>
                <a:gdLst>
                  <a:gd name="T0" fmla="*/ 0 w 732"/>
                  <a:gd name="T1" fmla="*/ 0 h 149"/>
                  <a:gd name="T2" fmla="*/ 6125 w 732"/>
                  <a:gd name="T3" fmla="*/ 0 h 149"/>
                  <a:gd name="T4" fmla="*/ 6125 w 732"/>
                  <a:gd name="T5" fmla="*/ 3282 h 149"/>
                  <a:gd name="T6" fmla="*/ 3930 w 732"/>
                  <a:gd name="T7" fmla="*/ 3282 h 149"/>
                  <a:gd name="T8" fmla="*/ 3930 w 732"/>
                  <a:gd name="T9" fmla="*/ 4925 h 149"/>
                  <a:gd name="T10" fmla="*/ 0 w 732"/>
                  <a:gd name="T11" fmla="*/ 4925 h 149"/>
                  <a:gd name="T12" fmla="*/ 0 w 732"/>
                  <a:gd name="T13" fmla="*/ 0 h 14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32"/>
                  <a:gd name="T22" fmla="*/ 0 h 149"/>
                  <a:gd name="T23" fmla="*/ 732 w 732"/>
                  <a:gd name="T24" fmla="*/ 149 h 14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32" h="149">
                    <a:moveTo>
                      <a:pt x="0" y="0"/>
                    </a:moveTo>
                    <a:lnTo>
                      <a:pt x="732" y="0"/>
                    </a:lnTo>
                    <a:lnTo>
                      <a:pt x="732" y="99"/>
                    </a:lnTo>
                    <a:lnTo>
                      <a:pt x="470" y="99"/>
                    </a:lnTo>
                    <a:lnTo>
                      <a:pt x="470" y="149"/>
                    </a:lnTo>
                    <a:lnTo>
                      <a:pt x="0" y="14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9696"/>
              </a:solidFill>
              <a:ln w="254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kumimoji="0" lang="ja-JP" altLang="ja-JP" kern="0">
                  <a:solidFill>
                    <a:sysClr val="windowText" lastClr="000000"/>
                  </a:solidFill>
                </a:endParaRPr>
              </a:p>
            </p:txBody>
          </p:sp>
        </p:grpSp>
        <p:sp>
          <p:nvSpPr>
            <p:cNvPr id="163" name="正方形/長方形 162"/>
            <p:cNvSpPr/>
            <p:nvPr/>
          </p:nvSpPr>
          <p:spPr>
            <a:xfrm>
              <a:off x="232218" y="5372333"/>
              <a:ext cx="1971572" cy="630471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marL="514350" indent="-514350" algn="ctr">
                <a:defRPr/>
              </a:pPr>
              <a:r>
                <a:rPr kumimoji="0" lang="en-US" altLang="ja-JP" sz="2000" kern="0" dirty="0">
                  <a:solidFill>
                    <a:sysClr val="windowText" lastClr="000000"/>
                  </a:solidFill>
                  <a:latin typeface="Times New Roman" pitchFamily="18" charset="0"/>
                  <a:ea typeface="ＭＳ Ｐゴシック" pitchFamily="50" charset="-128"/>
                </a:rPr>
                <a:t>rev. </a:t>
              </a:r>
              <a:r>
                <a:rPr kumimoji="0" lang="en-US" altLang="ja-JP" sz="2000" kern="0" dirty="0" err="1">
                  <a:solidFill>
                    <a:sysClr val="windowText" lastClr="000000"/>
                  </a:solidFill>
                  <a:latin typeface="Times New Roman" pitchFamily="18" charset="0"/>
                  <a:ea typeface="ＭＳ Ｐゴシック" pitchFamily="50" charset="-128"/>
                </a:rPr>
                <a:t>i</a:t>
              </a:r>
              <a:endParaRPr kumimoji="0" lang="en-US" altLang="ja-JP" sz="2000" kern="0" dirty="0">
                <a:solidFill>
                  <a:sysClr val="windowText" lastClr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  <p:sp>
          <p:nvSpPr>
            <p:cNvPr id="164" name="正方形/長方形 163"/>
            <p:cNvSpPr/>
            <p:nvPr/>
          </p:nvSpPr>
          <p:spPr>
            <a:xfrm>
              <a:off x="2483768" y="5335056"/>
              <a:ext cx="1932972" cy="630471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marL="514350" indent="-514350" algn="ctr">
                <a:defRPr/>
              </a:pPr>
              <a:r>
                <a:rPr kumimoji="0" lang="en-US" altLang="ja-JP" sz="2000" kern="0" dirty="0">
                  <a:solidFill>
                    <a:sysClr val="windowText" lastClr="000000"/>
                  </a:solidFill>
                  <a:latin typeface="Times New Roman" pitchFamily="18" charset="0"/>
                  <a:ea typeface="ＭＳ Ｐゴシック" pitchFamily="50" charset="-128"/>
                </a:rPr>
                <a:t>rev. </a:t>
              </a:r>
              <a:r>
                <a:rPr kumimoji="0" lang="en-US" altLang="ja-JP" sz="2000" kern="0" dirty="0" err="1">
                  <a:solidFill>
                    <a:sysClr val="windowText" lastClr="000000"/>
                  </a:solidFill>
                  <a:latin typeface="Times New Roman" pitchFamily="18" charset="0"/>
                  <a:ea typeface="ＭＳ Ｐゴシック" pitchFamily="50" charset="-128"/>
                </a:rPr>
                <a:t>i</a:t>
              </a:r>
              <a:r>
                <a:rPr kumimoji="0" lang="en-US" altLang="ja-JP" sz="2000" kern="0" dirty="0">
                  <a:solidFill>
                    <a:sysClr val="windowText" lastClr="000000"/>
                  </a:solidFill>
                  <a:latin typeface="Times New Roman" pitchFamily="18" charset="0"/>
                  <a:ea typeface="ＭＳ Ｐゴシック" pitchFamily="50" charset="-128"/>
                </a:rPr>
                <a:t>+1</a:t>
              </a:r>
            </a:p>
          </p:txBody>
        </p:sp>
        <p:sp>
          <p:nvSpPr>
            <p:cNvPr id="165" name="正方形/長方形 164"/>
            <p:cNvSpPr/>
            <p:nvPr/>
          </p:nvSpPr>
          <p:spPr>
            <a:xfrm>
              <a:off x="4688659" y="5341100"/>
              <a:ext cx="1971572" cy="630471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marL="514350" indent="-514350" algn="ctr">
                <a:defRPr/>
              </a:pPr>
              <a:r>
                <a:rPr kumimoji="0" lang="en-US" altLang="ja-JP" sz="2000" kern="0" dirty="0">
                  <a:solidFill>
                    <a:sysClr val="windowText" lastClr="000000"/>
                  </a:solidFill>
                  <a:latin typeface="Times New Roman" pitchFamily="18" charset="0"/>
                  <a:ea typeface="ＭＳ Ｐゴシック" pitchFamily="50" charset="-128"/>
                </a:rPr>
                <a:t>rev. i+2</a:t>
              </a:r>
            </a:p>
          </p:txBody>
        </p:sp>
        <p:sp>
          <p:nvSpPr>
            <p:cNvPr id="166" name="正方形/長方形 165"/>
            <p:cNvSpPr/>
            <p:nvPr/>
          </p:nvSpPr>
          <p:spPr>
            <a:xfrm>
              <a:off x="6940208" y="5326443"/>
              <a:ext cx="1971572" cy="630471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marL="514350" indent="-514350" algn="ctr">
                <a:defRPr/>
              </a:pPr>
              <a:r>
                <a:rPr kumimoji="0" lang="en-US" altLang="ja-JP" sz="2000" kern="0" dirty="0">
                  <a:solidFill>
                    <a:sysClr val="windowText" lastClr="000000"/>
                  </a:solidFill>
                  <a:latin typeface="Times New Roman" pitchFamily="18" charset="0"/>
                  <a:ea typeface="ＭＳ Ｐゴシック" pitchFamily="50" charset="-128"/>
                </a:rPr>
                <a:t>rev. i+3</a:t>
              </a:r>
            </a:p>
          </p:txBody>
        </p:sp>
        <p:cxnSp>
          <p:nvCxnSpPr>
            <p:cNvPr id="167" name="直線矢印コネクタ 166"/>
            <p:cNvCxnSpPr/>
            <p:nvPr/>
          </p:nvCxnSpPr>
          <p:spPr bwMode="auto">
            <a:xfrm>
              <a:off x="6516216" y="3789040"/>
              <a:ext cx="574390" cy="0"/>
            </a:xfrm>
            <a:prstGeom prst="straightConnector1">
              <a:avLst/>
            </a:prstGeom>
            <a:solidFill>
              <a:srgbClr val="0000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arrow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68" name="直線矢印コネクタ 167"/>
            <p:cNvCxnSpPr/>
            <p:nvPr/>
          </p:nvCxnSpPr>
          <p:spPr bwMode="auto">
            <a:xfrm>
              <a:off x="6516216" y="4365104"/>
              <a:ext cx="574390" cy="0"/>
            </a:xfrm>
            <a:prstGeom prst="straightConnector1">
              <a:avLst/>
            </a:prstGeom>
            <a:solidFill>
              <a:srgbClr val="0000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arrow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69" name="直線矢印コネクタ 168"/>
            <p:cNvCxnSpPr/>
            <p:nvPr/>
          </p:nvCxnSpPr>
          <p:spPr bwMode="auto">
            <a:xfrm>
              <a:off x="4283968" y="3789040"/>
              <a:ext cx="574390" cy="0"/>
            </a:xfrm>
            <a:prstGeom prst="straightConnector1">
              <a:avLst/>
            </a:prstGeom>
            <a:solidFill>
              <a:srgbClr val="0000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arrow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70" name="直線矢印コネクタ 169"/>
            <p:cNvCxnSpPr/>
            <p:nvPr/>
          </p:nvCxnSpPr>
          <p:spPr bwMode="auto">
            <a:xfrm>
              <a:off x="4283968" y="4365104"/>
              <a:ext cx="574390" cy="0"/>
            </a:xfrm>
            <a:prstGeom prst="straightConnector1">
              <a:avLst/>
            </a:prstGeom>
            <a:solidFill>
              <a:srgbClr val="0000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arrow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71" name="直線矢印コネクタ 170"/>
            <p:cNvCxnSpPr/>
            <p:nvPr/>
          </p:nvCxnSpPr>
          <p:spPr bwMode="auto">
            <a:xfrm>
              <a:off x="2051720" y="3789040"/>
              <a:ext cx="574390" cy="0"/>
            </a:xfrm>
            <a:prstGeom prst="straightConnector1">
              <a:avLst/>
            </a:prstGeom>
            <a:solidFill>
              <a:srgbClr val="0000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arrow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72" name="直線矢印コネクタ 171"/>
            <p:cNvCxnSpPr/>
            <p:nvPr/>
          </p:nvCxnSpPr>
          <p:spPr bwMode="auto">
            <a:xfrm>
              <a:off x="2051720" y="4365104"/>
              <a:ext cx="574390" cy="0"/>
            </a:xfrm>
            <a:prstGeom prst="straightConnector1">
              <a:avLst/>
            </a:prstGeom>
            <a:solidFill>
              <a:srgbClr val="0000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arrow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</p:grpSp>
      <p:sp>
        <p:nvSpPr>
          <p:cNvPr id="186" name="右矢印 185"/>
          <p:cNvSpPr/>
          <p:nvPr/>
        </p:nvSpPr>
        <p:spPr bwMode="auto">
          <a:xfrm>
            <a:off x="4809654" y="2168860"/>
            <a:ext cx="684387" cy="468052"/>
          </a:xfrm>
          <a:prstGeom prst="rightArrow">
            <a:avLst/>
          </a:prstGeom>
          <a:solidFill>
            <a:srgbClr val="92D050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0" lang="ja-JP" altLang="en-US" sz="2400">
              <a:solidFill>
                <a:srgbClr val="000000"/>
              </a:solidFill>
              <a:latin typeface="Times New Roman" pitchFamily="18" charset="0"/>
              <a:ea typeface="ＭＳ Ｐゴシック" pitchFamily="50" charset="-128"/>
            </a:endParaRPr>
          </a:p>
        </p:txBody>
      </p:sp>
      <p:grpSp>
        <p:nvGrpSpPr>
          <p:cNvPr id="187" name="グループ化 186"/>
          <p:cNvGrpSpPr/>
          <p:nvPr/>
        </p:nvGrpSpPr>
        <p:grpSpPr>
          <a:xfrm>
            <a:off x="1685884" y="4312262"/>
            <a:ext cx="4626140" cy="1633390"/>
            <a:chOff x="232218" y="3429000"/>
            <a:chExt cx="8679562" cy="2573804"/>
          </a:xfrm>
        </p:grpSpPr>
        <p:grpSp>
          <p:nvGrpSpPr>
            <p:cNvPr id="188" name="グループ化 187"/>
            <p:cNvGrpSpPr/>
            <p:nvPr/>
          </p:nvGrpSpPr>
          <p:grpSpPr>
            <a:xfrm>
              <a:off x="6959509" y="3429000"/>
              <a:ext cx="1932971" cy="2016224"/>
              <a:chOff x="5137376" y="3477312"/>
              <a:chExt cx="1642235" cy="1590477"/>
            </a:xfrm>
          </p:grpSpPr>
          <p:sp>
            <p:nvSpPr>
              <p:cNvPr id="212" name="角丸四角形 211"/>
              <p:cNvSpPr/>
              <p:nvPr/>
            </p:nvSpPr>
            <p:spPr>
              <a:xfrm>
                <a:off x="5137376" y="3477312"/>
                <a:ext cx="1642235" cy="1590477"/>
              </a:xfrm>
              <a:prstGeom prst="roundRect">
                <a:avLst/>
              </a:prstGeom>
              <a:solidFill>
                <a:schemeClr val="bg1"/>
              </a:solidFill>
              <a:ln w="25400" cap="flat" cmpd="sng" algn="ctr">
                <a:solidFill>
                  <a:srgbClr val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ja-JP" altLang="en-US" sz="3200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13" name="Freeform 13"/>
              <p:cNvSpPr>
                <a:spLocks/>
              </p:cNvSpPr>
              <p:nvPr/>
            </p:nvSpPr>
            <p:spPr bwMode="auto">
              <a:xfrm>
                <a:off x="5256309" y="3661786"/>
                <a:ext cx="1404368" cy="272020"/>
              </a:xfrm>
              <a:custGeom>
                <a:avLst/>
                <a:gdLst>
                  <a:gd name="T0" fmla="*/ 0 w 732"/>
                  <a:gd name="T1" fmla="*/ 0 h 149"/>
                  <a:gd name="T2" fmla="*/ 6125 w 732"/>
                  <a:gd name="T3" fmla="*/ 0 h 149"/>
                  <a:gd name="T4" fmla="*/ 6125 w 732"/>
                  <a:gd name="T5" fmla="*/ 3282 h 149"/>
                  <a:gd name="T6" fmla="*/ 3930 w 732"/>
                  <a:gd name="T7" fmla="*/ 3282 h 149"/>
                  <a:gd name="T8" fmla="*/ 3930 w 732"/>
                  <a:gd name="T9" fmla="*/ 4925 h 149"/>
                  <a:gd name="T10" fmla="*/ 0 w 732"/>
                  <a:gd name="T11" fmla="*/ 4925 h 149"/>
                  <a:gd name="T12" fmla="*/ 0 w 732"/>
                  <a:gd name="T13" fmla="*/ 0 h 14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32"/>
                  <a:gd name="T22" fmla="*/ 0 h 149"/>
                  <a:gd name="T23" fmla="*/ 732 w 732"/>
                  <a:gd name="T24" fmla="*/ 149 h 14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32" h="149">
                    <a:moveTo>
                      <a:pt x="0" y="0"/>
                    </a:moveTo>
                    <a:lnTo>
                      <a:pt x="732" y="0"/>
                    </a:lnTo>
                    <a:lnTo>
                      <a:pt x="732" y="99"/>
                    </a:lnTo>
                    <a:lnTo>
                      <a:pt x="470" y="99"/>
                    </a:lnTo>
                    <a:lnTo>
                      <a:pt x="470" y="149"/>
                    </a:lnTo>
                    <a:lnTo>
                      <a:pt x="0" y="14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9696"/>
              </a:solidFill>
              <a:ln w="254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kumimoji="0" lang="ja-JP" altLang="ja-JP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214" name="Freeform 13"/>
              <p:cNvSpPr>
                <a:spLocks/>
              </p:cNvSpPr>
              <p:nvPr/>
            </p:nvSpPr>
            <p:spPr bwMode="auto">
              <a:xfrm>
                <a:off x="5256308" y="4136633"/>
                <a:ext cx="1404368" cy="272020"/>
              </a:xfrm>
              <a:custGeom>
                <a:avLst/>
                <a:gdLst>
                  <a:gd name="T0" fmla="*/ 0 w 732"/>
                  <a:gd name="T1" fmla="*/ 0 h 149"/>
                  <a:gd name="T2" fmla="*/ 6125 w 732"/>
                  <a:gd name="T3" fmla="*/ 0 h 149"/>
                  <a:gd name="T4" fmla="*/ 6125 w 732"/>
                  <a:gd name="T5" fmla="*/ 3282 h 149"/>
                  <a:gd name="T6" fmla="*/ 3930 w 732"/>
                  <a:gd name="T7" fmla="*/ 3282 h 149"/>
                  <a:gd name="T8" fmla="*/ 3930 w 732"/>
                  <a:gd name="T9" fmla="*/ 4925 h 149"/>
                  <a:gd name="T10" fmla="*/ 0 w 732"/>
                  <a:gd name="T11" fmla="*/ 4925 h 149"/>
                  <a:gd name="T12" fmla="*/ 0 w 732"/>
                  <a:gd name="T13" fmla="*/ 0 h 14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32"/>
                  <a:gd name="T22" fmla="*/ 0 h 149"/>
                  <a:gd name="T23" fmla="*/ 732 w 732"/>
                  <a:gd name="T24" fmla="*/ 149 h 14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32" h="149">
                    <a:moveTo>
                      <a:pt x="0" y="0"/>
                    </a:moveTo>
                    <a:lnTo>
                      <a:pt x="732" y="0"/>
                    </a:lnTo>
                    <a:lnTo>
                      <a:pt x="732" y="99"/>
                    </a:lnTo>
                    <a:lnTo>
                      <a:pt x="470" y="99"/>
                    </a:lnTo>
                    <a:lnTo>
                      <a:pt x="470" y="149"/>
                    </a:lnTo>
                    <a:lnTo>
                      <a:pt x="0" y="14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9696"/>
              </a:solidFill>
              <a:ln w="254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kumimoji="0" lang="ja-JP" altLang="ja-JP" kern="0">
                  <a:solidFill>
                    <a:sysClr val="windowText" lastClr="000000"/>
                  </a:solidFill>
                </a:endParaRPr>
              </a:p>
            </p:txBody>
          </p:sp>
        </p:grpSp>
        <p:grpSp>
          <p:nvGrpSpPr>
            <p:cNvPr id="189" name="グループ化 188"/>
            <p:cNvGrpSpPr/>
            <p:nvPr/>
          </p:nvGrpSpPr>
          <p:grpSpPr>
            <a:xfrm>
              <a:off x="4716016" y="3429000"/>
              <a:ext cx="1932971" cy="2016224"/>
              <a:chOff x="5137376" y="3477312"/>
              <a:chExt cx="1642235" cy="1590477"/>
            </a:xfrm>
          </p:grpSpPr>
          <p:sp>
            <p:nvSpPr>
              <p:cNvPr id="208" name="角丸四角形 207"/>
              <p:cNvSpPr/>
              <p:nvPr/>
            </p:nvSpPr>
            <p:spPr>
              <a:xfrm>
                <a:off x="5137376" y="3477312"/>
                <a:ext cx="1642235" cy="1590477"/>
              </a:xfrm>
              <a:prstGeom prst="roundRect">
                <a:avLst/>
              </a:prstGeom>
              <a:solidFill>
                <a:schemeClr val="bg1"/>
              </a:solidFill>
              <a:ln w="25400" cap="flat" cmpd="sng" algn="ctr">
                <a:solidFill>
                  <a:srgbClr val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ja-JP" altLang="en-US" sz="3200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09" name="Freeform 13"/>
              <p:cNvSpPr>
                <a:spLocks/>
              </p:cNvSpPr>
              <p:nvPr/>
            </p:nvSpPr>
            <p:spPr bwMode="auto">
              <a:xfrm>
                <a:off x="5256309" y="4571853"/>
                <a:ext cx="1404368" cy="272020"/>
              </a:xfrm>
              <a:custGeom>
                <a:avLst/>
                <a:gdLst>
                  <a:gd name="T0" fmla="*/ 0 w 732"/>
                  <a:gd name="T1" fmla="*/ 0 h 149"/>
                  <a:gd name="T2" fmla="*/ 6125 w 732"/>
                  <a:gd name="T3" fmla="*/ 0 h 149"/>
                  <a:gd name="T4" fmla="*/ 6125 w 732"/>
                  <a:gd name="T5" fmla="*/ 3282 h 149"/>
                  <a:gd name="T6" fmla="*/ 3930 w 732"/>
                  <a:gd name="T7" fmla="*/ 3282 h 149"/>
                  <a:gd name="T8" fmla="*/ 3930 w 732"/>
                  <a:gd name="T9" fmla="*/ 4925 h 149"/>
                  <a:gd name="T10" fmla="*/ 0 w 732"/>
                  <a:gd name="T11" fmla="*/ 4925 h 149"/>
                  <a:gd name="T12" fmla="*/ 0 w 732"/>
                  <a:gd name="T13" fmla="*/ 0 h 14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32"/>
                  <a:gd name="T22" fmla="*/ 0 h 149"/>
                  <a:gd name="T23" fmla="*/ 732 w 732"/>
                  <a:gd name="T24" fmla="*/ 149 h 14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32" h="149">
                    <a:moveTo>
                      <a:pt x="0" y="0"/>
                    </a:moveTo>
                    <a:lnTo>
                      <a:pt x="732" y="0"/>
                    </a:lnTo>
                    <a:lnTo>
                      <a:pt x="732" y="99"/>
                    </a:lnTo>
                    <a:lnTo>
                      <a:pt x="470" y="99"/>
                    </a:lnTo>
                    <a:lnTo>
                      <a:pt x="470" y="149"/>
                    </a:lnTo>
                    <a:lnTo>
                      <a:pt x="0" y="14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9696"/>
              </a:solidFill>
              <a:ln w="254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kumimoji="0" lang="ja-JP" altLang="ja-JP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210" name="Freeform 13"/>
              <p:cNvSpPr>
                <a:spLocks/>
              </p:cNvSpPr>
              <p:nvPr/>
            </p:nvSpPr>
            <p:spPr bwMode="auto">
              <a:xfrm>
                <a:off x="5256309" y="3661786"/>
                <a:ext cx="1404368" cy="272020"/>
              </a:xfrm>
              <a:custGeom>
                <a:avLst/>
                <a:gdLst>
                  <a:gd name="T0" fmla="*/ 0 w 732"/>
                  <a:gd name="T1" fmla="*/ 0 h 149"/>
                  <a:gd name="T2" fmla="*/ 6125 w 732"/>
                  <a:gd name="T3" fmla="*/ 0 h 149"/>
                  <a:gd name="T4" fmla="*/ 6125 w 732"/>
                  <a:gd name="T5" fmla="*/ 3282 h 149"/>
                  <a:gd name="T6" fmla="*/ 3930 w 732"/>
                  <a:gd name="T7" fmla="*/ 3282 h 149"/>
                  <a:gd name="T8" fmla="*/ 3930 w 732"/>
                  <a:gd name="T9" fmla="*/ 4925 h 149"/>
                  <a:gd name="T10" fmla="*/ 0 w 732"/>
                  <a:gd name="T11" fmla="*/ 4925 h 149"/>
                  <a:gd name="T12" fmla="*/ 0 w 732"/>
                  <a:gd name="T13" fmla="*/ 0 h 14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32"/>
                  <a:gd name="T22" fmla="*/ 0 h 149"/>
                  <a:gd name="T23" fmla="*/ 732 w 732"/>
                  <a:gd name="T24" fmla="*/ 149 h 14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32" h="149">
                    <a:moveTo>
                      <a:pt x="0" y="0"/>
                    </a:moveTo>
                    <a:lnTo>
                      <a:pt x="732" y="0"/>
                    </a:lnTo>
                    <a:lnTo>
                      <a:pt x="732" y="99"/>
                    </a:lnTo>
                    <a:lnTo>
                      <a:pt x="470" y="99"/>
                    </a:lnTo>
                    <a:lnTo>
                      <a:pt x="470" y="149"/>
                    </a:lnTo>
                    <a:lnTo>
                      <a:pt x="0" y="14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9696"/>
              </a:solidFill>
              <a:ln w="254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kumimoji="0" lang="ja-JP" altLang="ja-JP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211" name="Freeform 13"/>
              <p:cNvSpPr>
                <a:spLocks/>
              </p:cNvSpPr>
              <p:nvPr/>
            </p:nvSpPr>
            <p:spPr bwMode="auto">
              <a:xfrm>
                <a:off x="5256308" y="4136633"/>
                <a:ext cx="1404368" cy="272020"/>
              </a:xfrm>
              <a:custGeom>
                <a:avLst/>
                <a:gdLst>
                  <a:gd name="T0" fmla="*/ 0 w 732"/>
                  <a:gd name="T1" fmla="*/ 0 h 149"/>
                  <a:gd name="T2" fmla="*/ 6125 w 732"/>
                  <a:gd name="T3" fmla="*/ 0 h 149"/>
                  <a:gd name="T4" fmla="*/ 6125 w 732"/>
                  <a:gd name="T5" fmla="*/ 3282 h 149"/>
                  <a:gd name="T6" fmla="*/ 3930 w 732"/>
                  <a:gd name="T7" fmla="*/ 3282 h 149"/>
                  <a:gd name="T8" fmla="*/ 3930 w 732"/>
                  <a:gd name="T9" fmla="*/ 4925 h 149"/>
                  <a:gd name="T10" fmla="*/ 0 w 732"/>
                  <a:gd name="T11" fmla="*/ 4925 h 149"/>
                  <a:gd name="T12" fmla="*/ 0 w 732"/>
                  <a:gd name="T13" fmla="*/ 0 h 14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32"/>
                  <a:gd name="T22" fmla="*/ 0 h 149"/>
                  <a:gd name="T23" fmla="*/ 732 w 732"/>
                  <a:gd name="T24" fmla="*/ 149 h 14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32" h="149">
                    <a:moveTo>
                      <a:pt x="0" y="0"/>
                    </a:moveTo>
                    <a:lnTo>
                      <a:pt x="732" y="0"/>
                    </a:lnTo>
                    <a:lnTo>
                      <a:pt x="732" y="99"/>
                    </a:lnTo>
                    <a:lnTo>
                      <a:pt x="470" y="99"/>
                    </a:lnTo>
                    <a:lnTo>
                      <a:pt x="470" y="149"/>
                    </a:lnTo>
                    <a:lnTo>
                      <a:pt x="0" y="14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9696"/>
              </a:solidFill>
              <a:ln w="254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kumimoji="0" lang="ja-JP" altLang="ja-JP" kern="0">
                  <a:solidFill>
                    <a:sysClr val="windowText" lastClr="000000"/>
                  </a:solidFill>
                </a:endParaRPr>
              </a:p>
            </p:txBody>
          </p:sp>
        </p:grpSp>
        <p:grpSp>
          <p:nvGrpSpPr>
            <p:cNvPr id="190" name="グループ化 189"/>
            <p:cNvGrpSpPr/>
            <p:nvPr/>
          </p:nvGrpSpPr>
          <p:grpSpPr>
            <a:xfrm>
              <a:off x="2483768" y="3429000"/>
              <a:ext cx="1932971" cy="2016224"/>
              <a:chOff x="5137376" y="3477312"/>
              <a:chExt cx="1642235" cy="1590477"/>
            </a:xfrm>
          </p:grpSpPr>
          <p:sp>
            <p:nvSpPr>
              <p:cNvPr id="205" name="角丸四角形 204"/>
              <p:cNvSpPr/>
              <p:nvPr/>
            </p:nvSpPr>
            <p:spPr>
              <a:xfrm>
                <a:off x="5137376" y="3477312"/>
                <a:ext cx="1642235" cy="1590477"/>
              </a:xfrm>
              <a:prstGeom prst="roundRect">
                <a:avLst/>
              </a:prstGeom>
              <a:solidFill>
                <a:schemeClr val="bg1"/>
              </a:solidFill>
              <a:ln w="25400" cap="flat" cmpd="sng" algn="ctr">
                <a:solidFill>
                  <a:srgbClr val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ja-JP" altLang="en-US" sz="3200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06" name="Freeform 13"/>
              <p:cNvSpPr>
                <a:spLocks/>
              </p:cNvSpPr>
              <p:nvPr/>
            </p:nvSpPr>
            <p:spPr bwMode="auto">
              <a:xfrm>
                <a:off x="5256309" y="3661786"/>
                <a:ext cx="1404368" cy="272020"/>
              </a:xfrm>
              <a:custGeom>
                <a:avLst/>
                <a:gdLst>
                  <a:gd name="T0" fmla="*/ 0 w 732"/>
                  <a:gd name="T1" fmla="*/ 0 h 149"/>
                  <a:gd name="T2" fmla="*/ 6125 w 732"/>
                  <a:gd name="T3" fmla="*/ 0 h 149"/>
                  <a:gd name="T4" fmla="*/ 6125 w 732"/>
                  <a:gd name="T5" fmla="*/ 3282 h 149"/>
                  <a:gd name="T6" fmla="*/ 3930 w 732"/>
                  <a:gd name="T7" fmla="*/ 3282 h 149"/>
                  <a:gd name="T8" fmla="*/ 3930 w 732"/>
                  <a:gd name="T9" fmla="*/ 4925 h 149"/>
                  <a:gd name="T10" fmla="*/ 0 w 732"/>
                  <a:gd name="T11" fmla="*/ 4925 h 149"/>
                  <a:gd name="T12" fmla="*/ 0 w 732"/>
                  <a:gd name="T13" fmla="*/ 0 h 14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32"/>
                  <a:gd name="T22" fmla="*/ 0 h 149"/>
                  <a:gd name="T23" fmla="*/ 732 w 732"/>
                  <a:gd name="T24" fmla="*/ 149 h 14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32" h="149">
                    <a:moveTo>
                      <a:pt x="0" y="0"/>
                    </a:moveTo>
                    <a:lnTo>
                      <a:pt x="732" y="0"/>
                    </a:lnTo>
                    <a:lnTo>
                      <a:pt x="732" y="99"/>
                    </a:lnTo>
                    <a:lnTo>
                      <a:pt x="470" y="99"/>
                    </a:lnTo>
                    <a:lnTo>
                      <a:pt x="470" y="149"/>
                    </a:lnTo>
                    <a:lnTo>
                      <a:pt x="0" y="14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9696"/>
              </a:solidFill>
              <a:ln w="254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kumimoji="0" lang="ja-JP" altLang="ja-JP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207" name="Freeform 13"/>
              <p:cNvSpPr>
                <a:spLocks/>
              </p:cNvSpPr>
              <p:nvPr/>
            </p:nvSpPr>
            <p:spPr bwMode="auto">
              <a:xfrm>
                <a:off x="5256308" y="4136633"/>
                <a:ext cx="1404368" cy="272020"/>
              </a:xfrm>
              <a:custGeom>
                <a:avLst/>
                <a:gdLst>
                  <a:gd name="T0" fmla="*/ 0 w 732"/>
                  <a:gd name="T1" fmla="*/ 0 h 149"/>
                  <a:gd name="T2" fmla="*/ 6125 w 732"/>
                  <a:gd name="T3" fmla="*/ 0 h 149"/>
                  <a:gd name="T4" fmla="*/ 6125 w 732"/>
                  <a:gd name="T5" fmla="*/ 3282 h 149"/>
                  <a:gd name="T6" fmla="*/ 3930 w 732"/>
                  <a:gd name="T7" fmla="*/ 3282 h 149"/>
                  <a:gd name="T8" fmla="*/ 3930 w 732"/>
                  <a:gd name="T9" fmla="*/ 4925 h 149"/>
                  <a:gd name="T10" fmla="*/ 0 w 732"/>
                  <a:gd name="T11" fmla="*/ 4925 h 149"/>
                  <a:gd name="T12" fmla="*/ 0 w 732"/>
                  <a:gd name="T13" fmla="*/ 0 h 14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32"/>
                  <a:gd name="T22" fmla="*/ 0 h 149"/>
                  <a:gd name="T23" fmla="*/ 732 w 732"/>
                  <a:gd name="T24" fmla="*/ 149 h 14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32" h="149">
                    <a:moveTo>
                      <a:pt x="0" y="0"/>
                    </a:moveTo>
                    <a:lnTo>
                      <a:pt x="732" y="0"/>
                    </a:lnTo>
                    <a:lnTo>
                      <a:pt x="732" y="99"/>
                    </a:lnTo>
                    <a:lnTo>
                      <a:pt x="470" y="99"/>
                    </a:lnTo>
                    <a:lnTo>
                      <a:pt x="470" y="149"/>
                    </a:lnTo>
                    <a:lnTo>
                      <a:pt x="0" y="14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9696"/>
              </a:solidFill>
              <a:ln w="254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kumimoji="0" lang="ja-JP" altLang="ja-JP" kern="0">
                  <a:solidFill>
                    <a:sysClr val="windowText" lastClr="000000"/>
                  </a:solidFill>
                </a:endParaRPr>
              </a:p>
            </p:txBody>
          </p:sp>
        </p:grpSp>
        <p:grpSp>
          <p:nvGrpSpPr>
            <p:cNvPr id="191" name="グループ化 190"/>
            <p:cNvGrpSpPr/>
            <p:nvPr/>
          </p:nvGrpSpPr>
          <p:grpSpPr>
            <a:xfrm>
              <a:off x="251520" y="3429000"/>
              <a:ext cx="1932971" cy="2016224"/>
              <a:chOff x="5137376" y="3477312"/>
              <a:chExt cx="1642235" cy="1590477"/>
            </a:xfrm>
          </p:grpSpPr>
          <p:sp>
            <p:nvSpPr>
              <p:cNvPr id="202" name="角丸四角形 201"/>
              <p:cNvSpPr/>
              <p:nvPr/>
            </p:nvSpPr>
            <p:spPr>
              <a:xfrm>
                <a:off x="5137376" y="3477312"/>
                <a:ext cx="1642235" cy="1590477"/>
              </a:xfrm>
              <a:prstGeom prst="roundRect">
                <a:avLst/>
              </a:prstGeom>
              <a:solidFill>
                <a:schemeClr val="bg1"/>
              </a:solidFill>
              <a:ln w="25400" cap="flat" cmpd="sng" algn="ctr">
                <a:solidFill>
                  <a:srgbClr val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ja-JP" altLang="en-US" sz="3200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03" name="Freeform 13"/>
              <p:cNvSpPr>
                <a:spLocks/>
              </p:cNvSpPr>
              <p:nvPr/>
            </p:nvSpPr>
            <p:spPr bwMode="auto">
              <a:xfrm>
                <a:off x="5256309" y="3661786"/>
                <a:ext cx="1404368" cy="272020"/>
              </a:xfrm>
              <a:custGeom>
                <a:avLst/>
                <a:gdLst>
                  <a:gd name="T0" fmla="*/ 0 w 732"/>
                  <a:gd name="T1" fmla="*/ 0 h 149"/>
                  <a:gd name="T2" fmla="*/ 6125 w 732"/>
                  <a:gd name="T3" fmla="*/ 0 h 149"/>
                  <a:gd name="T4" fmla="*/ 6125 w 732"/>
                  <a:gd name="T5" fmla="*/ 3282 h 149"/>
                  <a:gd name="T6" fmla="*/ 3930 w 732"/>
                  <a:gd name="T7" fmla="*/ 3282 h 149"/>
                  <a:gd name="T8" fmla="*/ 3930 w 732"/>
                  <a:gd name="T9" fmla="*/ 4925 h 149"/>
                  <a:gd name="T10" fmla="*/ 0 w 732"/>
                  <a:gd name="T11" fmla="*/ 4925 h 149"/>
                  <a:gd name="T12" fmla="*/ 0 w 732"/>
                  <a:gd name="T13" fmla="*/ 0 h 14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32"/>
                  <a:gd name="T22" fmla="*/ 0 h 149"/>
                  <a:gd name="T23" fmla="*/ 732 w 732"/>
                  <a:gd name="T24" fmla="*/ 149 h 14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32" h="149">
                    <a:moveTo>
                      <a:pt x="0" y="0"/>
                    </a:moveTo>
                    <a:lnTo>
                      <a:pt x="732" y="0"/>
                    </a:lnTo>
                    <a:lnTo>
                      <a:pt x="732" y="99"/>
                    </a:lnTo>
                    <a:lnTo>
                      <a:pt x="470" y="99"/>
                    </a:lnTo>
                    <a:lnTo>
                      <a:pt x="470" y="149"/>
                    </a:lnTo>
                    <a:lnTo>
                      <a:pt x="0" y="14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9696"/>
              </a:solidFill>
              <a:ln w="254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kumimoji="0" lang="ja-JP" altLang="ja-JP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204" name="Freeform 13"/>
              <p:cNvSpPr>
                <a:spLocks/>
              </p:cNvSpPr>
              <p:nvPr/>
            </p:nvSpPr>
            <p:spPr bwMode="auto">
              <a:xfrm>
                <a:off x="5256308" y="4136633"/>
                <a:ext cx="1404368" cy="272020"/>
              </a:xfrm>
              <a:custGeom>
                <a:avLst/>
                <a:gdLst>
                  <a:gd name="T0" fmla="*/ 0 w 732"/>
                  <a:gd name="T1" fmla="*/ 0 h 149"/>
                  <a:gd name="T2" fmla="*/ 6125 w 732"/>
                  <a:gd name="T3" fmla="*/ 0 h 149"/>
                  <a:gd name="T4" fmla="*/ 6125 w 732"/>
                  <a:gd name="T5" fmla="*/ 3282 h 149"/>
                  <a:gd name="T6" fmla="*/ 3930 w 732"/>
                  <a:gd name="T7" fmla="*/ 3282 h 149"/>
                  <a:gd name="T8" fmla="*/ 3930 w 732"/>
                  <a:gd name="T9" fmla="*/ 4925 h 149"/>
                  <a:gd name="T10" fmla="*/ 0 w 732"/>
                  <a:gd name="T11" fmla="*/ 4925 h 149"/>
                  <a:gd name="T12" fmla="*/ 0 w 732"/>
                  <a:gd name="T13" fmla="*/ 0 h 14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32"/>
                  <a:gd name="T22" fmla="*/ 0 h 149"/>
                  <a:gd name="T23" fmla="*/ 732 w 732"/>
                  <a:gd name="T24" fmla="*/ 149 h 14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32" h="149">
                    <a:moveTo>
                      <a:pt x="0" y="0"/>
                    </a:moveTo>
                    <a:lnTo>
                      <a:pt x="732" y="0"/>
                    </a:lnTo>
                    <a:lnTo>
                      <a:pt x="732" y="99"/>
                    </a:lnTo>
                    <a:lnTo>
                      <a:pt x="470" y="99"/>
                    </a:lnTo>
                    <a:lnTo>
                      <a:pt x="470" y="149"/>
                    </a:lnTo>
                    <a:lnTo>
                      <a:pt x="0" y="14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9696"/>
              </a:solidFill>
              <a:ln w="254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kumimoji="0" lang="ja-JP" altLang="ja-JP" kern="0">
                  <a:solidFill>
                    <a:sysClr val="windowText" lastClr="000000"/>
                  </a:solidFill>
                </a:endParaRPr>
              </a:p>
            </p:txBody>
          </p:sp>
        </p:grpSp>
        <p:sp>
          <p:nvSpPr>
            <p:cNvPr id="192" name="正方形/長方形 191"/>
            <p:cNvSpPr/>
            <p:nvPr/>
          </p:nvSpPr>
          <p:spPr>
            <a:xfrm>
              <a:off x="232218" y="5372333"/>
              <a:ext cx="1971572" cy="630471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marL="514350" indent="-514350" algn="ctr">
                <a:defRPr/>
              </a:pPr>
              <a:r>
                <a:rPr kumimoji="0" lang="en-US" altLang="ja-JP" sz="2000" kern="0" dirty="0">
                  <a:solidFill>
                    <a:sysClr val="windowText" lastClr="000000"/>
                  </a:solidFill>
                  <a:latin typeface="Times New Roman" pitchFamily="18" charset="0"/>
                  <a:ea typeface="ＭＳ Ｐゴシック" pitchFamily="50" charset="-128"/>
                </a:rPr>
                <a:t>rev. </a:t>
              </a:r>
              <a:r>
                <a:rPr kumimoji="0" lang="en-US" altLang="ja-JP" sz="2000" kern="0" dirty="0" err="1">
                  <a:solidFill>
                    <a:sysClr val="windowText" lastClr="000000"/>
                  </a:solidFill>
                  <a:latin typeface="Times New Roman" pitchFamily="18" charset="0"/>
                  <a:ea typeface="ＭＳ Ｐゴシック" pitchFamily="50" charset="-128"/>
                </a:rPr>
                <a:t>i</a:t>
              </a:r>
              <a:endParaRPr kumimoji="0" lang="en-US" altLang="ja-JP" sz="2000" kern="0" dirty="0">
                <a:solidFill>
                  <a:sysClr val="windowText" lastClr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  <p:sp>
          <p:nvSpPr>
            <p:cNvPr id="193" name="正方形/長方形 192"/>
            <p:cNvSpPr/>
            <p:nvPr/>
          </p:nvSpPr>
          <p:spPr>
            <a:xfrm>
              <a:off x="2338914" y="5335056"/>
              <a:ext cx="1988252" cy="630471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marL="514350" indent="-514350" algn="ctr">
                <a:defRPr/>
              </a:pPr>
              <a:r>
                <a:rPr kumimoji="0" lang="en-US" altLang="ja-JP" sz="2000" kern="0" dirty="0">
                  <a:solidFill>
                    <a:sysClr val="windowText" lastClr="000000"/>
                  </a:solidFill>
                  <a:latin typeface="Times New Roman" pitchFamily="18" charset="0"/>
                  <a:ea typeface="ＭＳ Ｐゴシック" pitchFamily="50" charset="-128"/>
                </a:rPr>
                <a:t>rev.</a:t>
              </a:r>
              <a:r>
                <a:rPr kumimoji="0" lang="ja-JP" altLang="en-US" sz="2000" kern="0" dirty="0">
                  <a:solidFill>
                    <a:sysClr val="windowText" lastClr="000000"/>
                  </a:solidFill>
                  <a:latin typeface="Times New Roman" pitchFamily="18" charset="0"/>
                  <a:ea typeface="ＭＳ Ｐゴシック" pitchFamily="50" charset="-128"/>
                </a:rPr>
                <a:t> </a:t>
              </a:r>
              <a:r>
                <a:rPr kumimoji="0" lang="en-US" altLang="ja-JP" sz="2000" kern="0" dirty="0" err="1">
                  <a:solidFill>
                    <a:sysClr val="windowText" lastClr="000000"/>
                  </a:solidFill>
                  <a:latin typeface="Times New Roman" pitchFamily="18" charset="0"/>
                  <a:ea typeface="ＭＳ Ｐゴシック" pitchFamily="50" charset="-128"/>
                </a:rPr>
                <a:t>i</a:t>
              </a:r>
              <a:r>
                <a:rPr kumimoji="0" lang="en-US" altLang="ja-JP" sz="2000" kern="0" dirty="0">
                  <a:solidFill>
                    <a:sysClr val="windowText" lastClr="000000"/>
                  </a:solidFill>
                  <a:latin typeface="Times New Roman" pitchFamily="18" charset="0"/>
                  <a:ea typeface="ＭＳ Ｐゴシック" pitchFamily="50" charset="-128"/>
                </a:rPr>
                <a:t>+1</a:t>
              </a:r>
            </a:p>
          </p:txBody>
        </p:sp>
        <p:sp>
          <p:nvSpPr>
            <p:cNvPr id="194" name="正方形/長方形 193"/>
            <p:cNvSpPr/>
            <p:nvPr/>
          </p:nvSpPr>
          <p:spPr>
            <a:xfrm>
              <a:off x="4688659" y="5341100"/>
              <a:ext cx="1971572" cy="630471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marL="514350" indent="-514350" algn="ctr">
                <a:defRPr/>
              </a:pPr>
              <a:r>
                <a:rPr kumimoji="0" lang="en-US" altLang="ja-JP" sz="2000" kern="0" dirty="0">
                  <a:solidFill>
                    <a:sysClr val="windowText" lastClr="000000"/>
                  </a:solidFill>
                  <a:latin typeface="Times New Roman" pitchFamily="18" charset="0"/>
                  <a:ea typeface="ＭＳ Ｐゴシック" pitchFamily="50" charset="-128"/>
                </a:rPr>
                <a:t>rev. i+2</a:t>
              </a:r>
            </a:p>
          </p:txBody>
        </p:sp>
        <p:sp>
          <p:nvSpPr>
            <p:cNvPr id="195" name="正方形/長方形 194"/>
            <p:cNvSpPr/>
            <p:nvPr/>
          </p:nvSpPr>
          <p:spPr>
            <a:xfrm>
              <a:off x="6940208" y="5326443"/>
              <a:ext cx="1971572" cy="630471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marL="514350" indent="-514350" algn="ctr">
                <a:defRPr/>
              </a:pPr>
              <a:r>
                <a:rPr kumimoji="0" lang="en-US" altLang="ja-JP" sz="2000" kern="0" dirty="0">
                  <a:solidFill>
                    <a:sysClr val="windowText" lastClr="000000"/>
                  </a:solidFill>
                  <a:latin typeface="Times New Roman" pitchFamily="18" charset="0"/>
                  <a:ea typeface="ＭＳ Ｐゴシック" pitchFamily="50" charset="-128"/>
                </a:rPr>
                <a:t>rev. i+3</a:t>
              </a:r>
            </a:p>
          </p:txBody>
        </p:sp>
        <p:cxnSp>
          <p:nvCxnSpPr>
            <p:cNvPr id="196" name="直線矢印コネクタ 195"/>
            <p:cNvCxnSpPr/>
            <p:nvPr/>
          </p:nvCxnSpPr>
          <p:spPr bwMode="auto">
            <a:xfrm>
              <a:off x="6516216" y="3789040"/>
              <a:ext cx="574390" cy="0"/>
            </a:xfrm>
            <a:prstGeom prst="straightConnector1">
              <a:avLst/>
            </a:prstGeom>
            <a:solidFill>
              <a:srgbClr val="0000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arrow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97" name="直線矢印コネクタ 196"/>
            <p:cNvCxnSpPr/>
            <p:nvPr/>
          </p:nvCxnSpPr>
          <p:spPr bwMode="auto">
            <a:xfrm>
              <a:off x="6516216" y="4365104"/>
              <a:ext cx="574390" cy="0"/>
            </a:xfrm>
            <a:prstGeom prst="straightConnector1">
              <a:avLst/>
            </a:prstGeom>
            <a:solidFill>
              <a:srgbClr val="0000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arrow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98" name="直線矢印コネクタ 197"/>
            <p:cNvCxnSpPr/>
            <p:nvPr/>
          </p:nvCxnSpPr>
          <p:spPr bwMode="auto">
            <a:xfrm>
              <a:off x="4283968" y="3789040"/>
              <a:ext cx="574390" cy="0"/>
            </a:xfrm>
            <a:prstGeom prst="straightConnector1">
              <a:avLst/>
            </a:prstGeom>
            <a:solidFill>
              <a:srgbClr val="0000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arrow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99" name="直線矢印コネクタ 198"/>
            <p:cNvCxnSpPr/>
            <p:nvPr/>
          </p:nvCxnSpPr>
          <p:spPr bwMode="auto">
            <a:xfrm>
              <a:off x="4283968" y="4365104"/>
              <a:ext cx="574390" cy="0"/>
            </a:xfrm>
            <a:prstGeom prst="straightConnector1">
              <a:avLst/>
            </a:prstGeom>
            <a:solidFill>
              <a:srgbClr val="0000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arrow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200" name="直線矢印コネクタ 199"/>
            <p:cNvCxnSpPr/>
            <p:nvPr/>
          </p:nvCxnSpPr>
          <p:spPr bwMode="auto">
            <a:xfrm>
              <a:off x="2051720" y="3789040"/>
              <a:ext cx="574390" cy="0"/>
            </a:xfrm>
            <a:prstGeom prst="straightConnector1">
              <a:avLst/>
            </a:prstGeom>
            <a:solidFill>
              <a:srgbClr val="0000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arrow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201" name="直線矢印コネクタ 200"/>
            <p:cNvCxnSpPr/>
            <p:nvPr/>
          </p:nvCxnSpPr>
          <p:spPr bwMode="auto">
            <a:xfrm>
              <a:off x="2051720" y="4365104"/>
              <a:ext cx="574390" cy="0"/>
            </a:xfrm>
            <a:prstGeom prst="straightConnector1">
              <a:avLst/>
            </a:prstGeom>
            <a:solidFill>
              <a:srgbClr val="0000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arrow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</p:grpSp>
      <p:pic>
        <p:nvPicPr>
          <p:cNvPr id="215" name="Picture 3" descr="C:\Users\m-takuya\AppData\Local\Microsoft\Windows\Temporary Internet Files\Content.IE5\V9TSFUNJ\MC900441944[1].wmf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719" r="63356" b="15875"/>
          <a:stretch/>
        </p:blipFill>
        <p:spPr bwMode="auto">
          <a:xfrm>
            <a:off x="1647205" y="4025958"/>
            <a:ext cx="332748" cy="553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6" name="Picture 3" descr="C:\Users\m-takuya\AppData\Local\Microsoft\Windows\Temporary Internet Files\Content.IE5\V9TSFUNJ\MC900441944[1].wmf"/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prstClr val="black"/>
              <a:srgbClr val="92D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719" r="63356" b="15875"/>
          <a:stretch/>
        </p:blipFill>
        <p:spPr bwMode="auto">
          <a:xfrm>
            <a:off x="1662949" y="4782900"/>
            <a:ext cx="317005" cy="527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7" name="Picture 3" descr="C:\Users\m-takuya\AppData\Local\Microsoft\Windows\Temporary Internet Files\Content.IE5\V9TSFUNJ\MC900441944[1].wmf"/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719" r="63356" b="15875"/>
          <a:stretch/>
        </p:blipFill>
        <p:spPr bwMode="auto">
          <a:xfrm>
            <a:off x="4034683" y="5077637"/>
            <a:ext cx="317005" cy="527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8" name="屈折矢印 217"/>
          <p:cNvSpPr/>
          <p:nvPr/>
        </p:nvSpPr>
        <p:spPr bwMode="auto">
          <a:xfrm rot="16200000" flipH="1">
            <a:off x="6306000" y="3919160"/>
            <a:ext cx="1658922" cy="1943067"/>
          </a:xfrm>
          <a:prstGeom prst="bentUpArrow">
            <a:avLst>
              <a:gd name="adj1" fmla="val 19513"/>
              <a:gd name="adj2" fmla="val 20666"/>
              <a:gd name="adj3" fmla="val 23588"/>
            </a:avLst>
          </a:prstGeom>
          <a:solidFill>
            <a:srgbClr val="92D050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0" lang="ja-JP" altLang="en-US" sz="2400">
              <a:solidFill>
                <a:srgbClr val="000000"/>
              </a:solidFill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81" name="テキスト ボックス 70"/>
          <p:cNvSpPr txBox="1"/>
          <p:nvPr/>
        </p:nvSpPr>
        <p:spPr>
          <a:xfrm>
            <a:off x="7087667" y="1617925"/>
            <a:ext cx="3405099" cy="707886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dirty="0">
                <a:solidFill>
                  <a:srgbClr val="000000"/>
                </a:solidFill>
              </a:rPr>
              <a:t>Input</a:t>
            </a:r>
            <a:r>
              <a:rPr lang="ja-JP" altLang="en-US" sz="2000" dirty="0">
                <a:solidFill>
                  <a:srgbClr val="000000"/>
                </a:solidFill>
              </a:rPr>
              <a:t>：</a:t>
            </a:r>
            <a:r>
              <a:rPr lang="en-US" altLang="ja-JP" sz="2000" dirty="0">
                <a:solidFill>
                  <a:srgbClr val="FF0000"/>
                </a:solidFill>
              </a:rPr>
              <a:t>Composite </a:t>
            </a:r>
            <a:r>
              <a:rPr lang="en-US" altLang="ja-JP" sz="2000" dirty="0">
                <a:solidFill>
                  <a:srgbClr val="FF0000"/>
                </a:solidFill>
              </a:rPr>
              <a:t>Repository</a:t>
            </a:r>
            <a:endParaRPr lang="ja-JP" altLang="en-US" sz="2000" dirty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dirty="0">
                <a:solidFill>
                  <a:srgbClr val="000000"/>
                </a:solidFill>
              </a:rPr>
              <a:t>Output: </a:t>
            </a:r>
            <a:r>
              <a:rPr lang="en-US" altLang="ja-JP" sz="2000" dirty="0">
                <a:solidFill>
                  <a:srgbClr val="FF0000"/>
                </a:solidFill>
              </a:rPr>
              <a:t>Clone Genealogies</a:t>
            </a:r>
            <a:endParaRPr lang="ja-JP" alt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5945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nimBg="1"/>
      <p:bldP spid="64" grpId="0"/>
      <p:bldP spid="65" grpId="0"/>
      <p:bldP spid="66" grpId="0"/>
      <p:bldP spid="70" grpId="0" animBg="1"/>
      <p:bldP spid="71" grpId="0" animBg="1"/>
      <p:bldP spid="80" grpId="0" animBg="1"/>
      <p:bldP spid="186" grpId="0" animBg="1"/>
      <p:bldP spid="218" grpId="0" animBg="1"/>
      <p:bldP spid="8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直線矢印コネクタ 31"/>
          <p:cNvCxnSpPr/>
          <p:nvPr/>
        </p:nvCxnSpPr>
        <p:spPr bwMode="auto">
          <a:xfrm>
            <a:off x="3388768" y="4191471"/>
            <a:ext cx="6955705" cy="0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3600" dirty="0"/>
              <a:t>STEP1: Repository</a:t>
            </a:r>
            <a:r>
              <a:rPr lang="en-US" altLang="ja-JP" sz="3600" dirty="0"/>
              <a:t> </a:t>
            </a:r>
            <a:r>
              <a:rPr lang="en-US" altLang="ja-JP" sz="3600" dirty="0"/>
              <a:t>Concatenation</a:t>
            </a:r>
            <a:endParaRPr lang="ja-JP" altLang="en-US" sz="3600" dirty="0"/>
          </a:p>
        </p:txBody>
      </p:sp>
      <p:grpSp>
        <p:nvGrpSpPr>
          <p:cNvPr id="11" name="グループ化 10"/>
          <p:cNvGrpSpPr/>
          <p:nvPr/>
        </p:nvGrpSpPr>
        <p:grpSpPr>
          <a:xfrm>
            <a:off x="3287688" y="4480243"/>
            <a:ext cx="1518844" cy="1940456"/>
            <a:chOff x="46386" y="4725144"/>
            <a:chExt cx="1518844" cy="1940456"/>
          </a:xfrm>
        </p:grpSpPr>
        <p:sp>
          <p:nvSpPr>
            <p:cNvPr id="20" name="片側の 2 つの角を切り取った四角形 19"/>
            <p:cNvSpPr/>
            <p:nvPr/>
          </p:nvSpPr>
          <p:spPr bwMode="auto">
            <a:xfrm>
              <a:off x="179511" y="4725144"/>
              <a:ext cx="1019001" cy="458853"/>
            </a:xfrm>
            <a:prstGeom prst="snip2SameRect">
              <a:avLst/>
            </a:prstGeom>
            <a:solidFill>
              <a:srgbClr val="F0F0FF"/>
            </a:solidFill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0" lang="ja-JP" altLang="en-US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 bwMode="auto">
            <a:xfrm>
              <a:off x="179930" y="5183997"/>
              <a:ext cx="1385300" cy="1481603"/>
            </a:xfrm>
            <a:prstGeom prst="rect">
              <a:avLst/>
            </a:prstGeom>
            <a:solidFill>
              <a:srgbClr val="F0F0FF"/>
            </a:solidFill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0" lang="ja-JP" altLang="en-US" sz="240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  <p:sp>
          <p:nvSpPr>
            <p:cNvPr id="66" name="テキスト ボックス 65"/>
            <p:cNvSpPr txBox="1"/>
            <p:nvPr/>
          </p:nvSpPr>
          <p:spPr>
            <a:xfrm>
              <a:off x="46386" y="4747331"/>
              <a:ext cx="115212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2000" dirty="0">
                  <a:solidFill>
                    <a:srgbClr val="000000"/>
                  </a:solidFill>
                  <a:ea typeface="ＭＳ Ｐゴシック" pitchFamily="50" charset="-128"/>
                </a:rPr>
                <a:t>Rev. 1</a:t>
              </a: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1552707" y="1124744"/>
            <a:ext cx="7258733" cy="1236984"/>
            <a:chOff x="28706" y="1124744"/>
            <a:chExt cx="7258733" cy="1236984"/>
          </a:xfrm>
        </p:grpSpPr>
        <p:grpSp>
          <p:nvGrpSpPr>
            <p:cNvPr id="31" name="グループ化 30"/>
            <p:cNvGrpSpPr/>
            <p:nvPr/>
          </p:nvGrpSpPr>
          <p:grpSpPr>
            <a:xfrm>
              <a:off x="1887261" y="1268760"/>
              <a:ext cx="1395270" cy="1076360"/>
              <a:chOff x="1462007" y="1743084"/>
              <a:chExt cx="1213220" cy="1253446"/>
            </a:xfrm>
          </p:grpSpPr>
          <p:sp>
            <p:nvSpPr>
              <p:cNvPr id="29" name="円柱 28"/>
              <p:cNvSpPr/>
              <p:nvPr/>
            </p:nvSpPr>
            <p:spPr bwMode="auto">
              <a:xfrm>
                <a:off x="1462007" y="1772424"/>
                <a:ext cx="1213220" cy="1224106"/>
              </a:xfrm>
              <a:prstGeom prst="can">
                <a:avLst>
                  <a:gd name="adj" fmla="val 33913"/>
                </a:avLst>
              </a:prstGeom>
              <a:ln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0" lang="en-US" altLang="ja-JP" sz="2400" dirty="0">
                  <a:solidFill>
                    <a:srgbClr val="000000"/>
                  </a:solidFill>
                  <a:ea typeface="ＭＳ Ｐゴシック" pitchFamily="50" charset="-128"/>
                </a:endParaRPr>
              </a:p>
            </p:txBody>
          </p:sp>
          <p:sp>
            <p:nvSpPr>
              <p:cNvPr id="30" name="テキスト ボックス 29"/>
              <p:cNvSpPr txBox="1"/>
              <p:nvPr/>
            </p:nvSpPr>
            <p:spPr>
              <a:xfrm>
                <a:off x="1629799" y="1743084"/>
                <a:ext cx="924791" cy="4659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ja-JP" sz="2000" dirty="0">
                    <a:solidFill>
                      <a:srgbClr val="000000"/>
                    </a:solidFill>
                    <a:ea typeface="ＭＳ Ｐゴシック" pitchFamily="50" charset="-128"/>
                  </a:rPr>
                  <a:t>Rev. A1</a:t>
                </a:r>
                <a:endParaRPr lang="ja-JP" altLang="en-US" sz="2000" dirty="0">
                  <a:solidFill>
                    <a:srgbClr val="000000"/>
                  </a:solidFill>
                  <a:ea typeface="ＭＳ Ｐゴシック" pitchFamily="50" charset="-128"/>
                </a:endParaRPr>
              </a:p>
            </p:txBody>
          </p:sp>
        </p:grpSp>
        <p:sp>
          <p:nvSpPr>
            <p:cNvPr id="167" name="Document"/>
            <p:cNvSpPr>
              <a:spLocks noEditPoints="1" noChangeArrowheads="1"/>
            </p:cNvSpPr>
            <p:nvPr/>
          </p:nvSpPr>
          <p:spPr bwMode="auto">
            <a:xfrm>
              <a:off x="1972556" y="1844824"/>
              <a:ext cx="1145416" cy="341372"/>
            </a:xfrm>
            <a:custGeom>
              <a:avLst/>
              <a:gdLst>
                <a:gd name="T0" fmla="*/ 10757 w 21600"/>
                <a:gd name="T1" fmla="*/ 21632 h 21600"/>
                <a:gd name="T2" fmla="*/ 85 w 21600"/>
                <a:gd name="T3" fmla="*/ 10849 h 21600"/>
                <a:gd name="T4" fmla="*/ 10757 w 21600"/>
                <a:gd name="T5" fmla="*/ 81 h 21600"/>
                <a:gd name="T6" fmla="*/ 21706 w 21600"/>
                <a:gd name="T7" fmla="*/ 10652 h 21600"/>
                <a:gd name="T8" fmla="*/ 10757 w 21600"/>
                <a:gd name="T9" fmla="*/ 21632 h 21600"/>
                <a:gd name="T10" fmla="*/ 0 w 21600"/>
                <a:gd name="T11" fmla="*/ 0 h 21600"/>
                <a:gd name="T12" fmla="*/ 21600 w 21600"/>
                <a:gd name="T13" fmla="*/ 0 h 21600"/>
                <a:gd name="T14" fmla="*/ 21600 w 21600"/>
                <a:gd name="T15" fmla="*/ 21600 h 21600"/>
                <a:gd name="T16" fmla="*/ 977 w 21600"/>
                <a:gd name="T17" fmla="*/ 818 h 21600"/>
                <a:gd name="T18" fmla="*/ 20622 w 21600"/>
                <a:gd name="T19" fmla="*/ 1642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0757" y="21632"/>
                  </a:moveTo>
                  <a:lnTo>
                    <a:pt x="5187" y="21632"/>
                  </a:lnTo>
                  <a:lnTo>
                    <a:pt x="85" y="17509"/>
                  </a:lnTo>
                  <a:lnTo>
                    <a:pt x="85" y="10849"/>
                  </a:lnTo>
                  <a:lnTo>
                    <a:pt x="85" y="81"/>
                  </a:lnTo>
                  <a:lnTo>
                    <a:pt x="10757" y="81"/>
                  </a:lnTo>
                  <a:lnTo>
                    <a:pt x="21706" y="81"/>
                  </a:lnTo>
                  <a:lnTo>
                    <a:pt x="21706" y="10652"/>
                  </a:lnTo>
                  <a:lnTo>
                    <a:pt x="21706" y="21632"/>
                  </a:lnTo>
                  <a:lnTo>
                    <a:pt x="10757" y="21632"/>
                  </a:lnTo>
                  <a:close/>
                </a:path>
                <a:path w="21600" h="21600">
                  <a:moveTo>
                    <a:pt x="85" y="17509"/>
                  </a:moveTo>
                  <a:lnTo>
                    <a:pt x="5187" y="17509"/>
                  </a:lnTo>
                  <a:lnTo>
                    <a:pt x="5187" y="21632"/>
                  </a:lnTo>
                  <a:lnTo>
                    <a:pt x="85" y="17509"/>
                  </a:lnTo>
                  <a:close/>
                </a:path>
              </a:pathLst>
            </a:custGeom>
            <a:solidFill>
              <a:srgbClr val="FFFF00"/>
            </a:solidFill>
            <a:ln>
              <a:headEnd/>
              <a:tailEnd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0" lang="en-US" altLang="ja-JP" dirty="0">
                  <a:solidFill>
                    <a:srgbClr val="000000"/>
                  </a:solidFill>
                </a:rPr>
                <a:t>a1.java</a:t>
              </a:r>
            </a:p>
          </p:txBody>
        </p:sp>
        <p:grpSp>
          <p:nvGrpSpPr>
            <p:cNvPr id="117" name="グループ化 116"/>
            <p:cNvGrpSpPr/>
            <p:nvPr/>
          </p:nvGrpSpPr>
          <p:grpSpPr>
            <a:xfrm>
              <a:off x="5534141" y="1278294"/>
              <a:ext cx="1395270" cy="1083434"/>
              <a:chOff x="1422034" y="1758595"/>
              <a:chExt cx="1213220" cy="1261682"/>
            </a:xfrm>
          </p:grpSpPr>
          <p:sp>
            <p:nvSpPr>
              <p:cNvPr id="118" name="円柱 117"/>
              <p:cNvSpPr/>
              <p:nvPr/>
            </p:nvSpPr>
            <p:spPr bwMode="auto">
              <a:xfrm>
                <a:off x="1422034" y="1758595"/>
                <a:ext cx="1213220" cy="1261682"/>
              </a:xfrm>
              <a:prstGeom prst="can">
                <a:avLst>
                  <a:gd name="adj" fmla="val 33913"/>
                </a:avLst>
              </a:prstGeom>
              <a:ln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0" lang="en-US" altLang="ja-JP" sz="2400" dirty="0">
                  <a:solidFill>
                    <a:srgbClr val="000000"/>
                  </a:solidFill>
                  <a:ea typeface="ＭＳ Ｐゴシック" pitchFamily="50" charset="-128"/>
                </a:endParaRPr>
              </a:p>
            </p:txBody>
          </p:sp>
          <p:sp>
            <p:nvSpPr>
              <p:cNvPr id="119" name="テキスト ボックス 118"/>
              <p:cNvSpPr txBox="1"/>
              <p:nvPr/>
            </p:nvSpPr>
            <p:spPr>
              <a:xfrm>
                <a:off x="1589826" y="1766446"/>
                <a:ext cx="924791" cy="4659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ja-JP" sz="2000" dirty="0">
                    <a:solidFill>
                      <a:srgbClr val="000000"/>
                    </a:solidFill>
                    <a:ea typeface="ＭＳ Ｐゴシック" pitchFamily="50" charset="-128"/>
                  </a:rPr>
                  <a:t>Rev.</a:t>
                </a:r>
                <a:r>
                  <a:rPr lang="ja-JP" altLang="en-US" sz="2000" dirty="0">
                    <a:solidFill>
                      <a:srgbClr val="000000"/>
                    </a:solidFill>
                    <a:ea typeface="ＭＳ Ｐゴシック" pitchFamily="50" charset="-128"/>
                  </a:rPr>
                  <a:t> </a:t>
                </a:r>
                <a:r>
                  <a:rPr lang="en-US" altLang="ja-JP" sz="2000" dirty="0">
                    <a:solidFill>
                      <a:srgbClr val="000000"/>
                    </a:solidFill>
                    <a:ea typeface="ＭＳ Ｐゴシック" pitchFamily="50" charset="-128"/>
                  </a:rPr>
                  <a:t>A2</a:t>
                </a:r>
                <a:endParaRPr lang="ja-JP" altLang="en-US" sz="2000" dirty="0">
                  <a:solidFill>
                    <a:srgbClr val="000000"/>
                  </a:solidFill>
                  <a:ea typeface="ＭＳ Ｐゴシック" pitchFamily="50" charset="-128"/>
                </a:endParaRPr>
              </a:p>
            </p:txBody>
          </p:sp>
        </p:grpSp>
        <p:sp>
          <p:nvSpPr>
            <p:cNvPr id="121" name="Document"/>
            <p:cNvSpPr>
              <a:spLocks noEditPoints="1" noChangeArrowheads="1"/>
            </p:cNvSpPr>
            <p:nvPr/>
          </p:nvSpPr>
          <p:spPr bwMode="auto">
            <a:xfrm>
              <a:off x="5619436" y="1829159"/>
              <a:ext cx="1145416" cy="341372"/>
            </a:xfrm>
            <a:custGeom>
              <a:avLst/>
              <a:gdLst>
                <a:gd name="T0" fmla="*/ 10757 w 21600"/>
                <a:gd name="T1" fmla="*/ 21632 h 21600"/>
                <a:gd name="T2" fmla="*/ 85 w 21600"/>
                <a:gd name="T3" fmla="*/ 10849 h 21600"/>
                <a:gd name="T4" fmla="*/ 10757 w 21600"/>
                <a:gd name="T5" fmla="*/ 81 h 21600"/>
                <a:gd name="T6" fmla="*/ 21706 w 21600"/>
                <a:gd name="T7" fmla="*/ 10652 h 21600"/>
                <a:gd name="T8" fmla="*/ 10757 w 21600"/>
                <a:gd name="T9" fmla="*/ 21632 h 21600"/>
                <a:gd name="T10" fmla="*/ 0 w 21600"/>
                <a:gd name="T11" fmla="*/ 0 h 21600"/>
                <a:gd name="T12" fmla="*/ 21600 w 21600"/>
                <a:gd name="T13" fmla="*/ 0 h 21600"/>
                <a:gd name="T14" fmla="*/ 21600 w 21600"/>
                <a:gd name="T15" fmla="*/ 21600 h 21600"/>
                <a:gd name="T16" fmla="*/ 977 w 21600"/>
                <a:gd name="T17" fmla="*/ 818 h 21600"/>
                <a:gd name="T18" fmla="*/ 20622 w 21600"/>
                <a:gd name="T19" fmla="*/ 1642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0757" y="21632"/>
                  </a:moveTo>
                  <a:lnTo>
                    <a:pt x="5187" y="21632"/>
                  </a:lnTo>
                  <a:lnTo>
                    <a:pt x="85" y="17509"/>
                  </a:lnTo>
                  <a:lnTo>
                    <a:pt x="85" y="10849"/>
                  </a:lnTo>
                  <a:lnTo>
                    <a:pt x="85" y="81"/>
                  </a:lnTo>
                  <a:lnTo>
                    <a:pt x="10757" y="81"/>
                  </a:lnTo>
                  <a:lnTo>
                    <a:pt x="21706" y="81"/>
                  </a:lnTo>
                  <a:lnTo>
                    <a:pt x="21706" y="10652"/>
                  </a:lnTo>
                  <a:lnTo>
                    <a:pt x="21706" y="21632"/>
                  </a:lnTo>
                  <a:lnTo>
                    <a:pt x="10757" y="21632"/>
                  </a:lnTo>
                  <a:close/>
                </a:path>
                <a:path w="21600" h="21600">
                  <a:moveTo>
                    <a:pt x="85" y="17509"/>
                  </a:moveTo>
                  <a:lnTo>
                    <a:pt x="5187" y="17509"/>
                  </a:lnTo>
                  <a:lnTo>
                    <a:pt x="5187" y="21632"/>
                  </a:lnTo>
                  <a:lnTo>
                    <a:pt x="85" y="17509"/>
                  </a:lnTo>
                  <a:close/>
                </a:path>
              </a:pathLst>
            </a:custGeom>
            <a:solidFill>
              <a:srgbClr val="FFC000"/>
            </a:solidFill>
            <a:ln>
              <a:headEnd/>
              <a:tailEnd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0" lang="en-US" altLang="ja-JP" dirty="0">
                  <a:solidFill>
                    <a:srgbClr val="000000"/>
                  </a:solidFill>
                </a:rPr>
                <a:t>a1’.java</a:t>
              </a: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3263678" y="1124744"/>
              <a:ext cx="37221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2400" dirty="0">
                  <a:solidFill>
                    <a:srgbClr val="000000"/>
                  </a:solidFill>
                  <a:latin typeface="Times New Roman" pitchFamily="18" charset="0"/>
                  <a:ea typeface="ＭＳ Ｐゴシック" pitchFamily="50" charset="-128"/>
                </a:rPr>
                <a:t>t</a:t>
              </a:r>
              <a:r>
                <a:rPr kumimoji="0" lang="en-US" altLang="ja-JP" sz="2400" baseline="-25000" dirty="0">
                  <a:solidFill>
                    <a:srgbClr val="000000"/>
                  </a:solidFill>
                  <a:latin typeface="Times New Roman" pitchFamily="18" charset="0"/>
                  <a:ea typeface="ＭＳ Ｐゴシック" pitchFamily="50" charset="-128"/>
                </a:rPr>
                <a:t>1</a:t>
              </a:r>
              <a:endParaRPr lang="ja-JP" altLang="en-US" sz="2400" baseline="-25000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  <p:sp>
          <p:nvSpPr>
            <p:cNvPr id="148" name="テキスト ボックス 147"/>
            <p:cNvSpPr txBox="1"/>
            <p:nvPr/>
          </p:nvSpPr>
          <p:spPr>
            <a:xfrm>
              <a:off x="6915221" y="1143005"/>
              <a:ext cx="37221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2400" dirty="0">
                  <a:solidFill>
                    <a:srgbClr val="000000"/>
                  </a:solidFill>
                  <a:latin typeface="Times New Roman" pitchFamily="18" charset="0"/>
                  <a:ea typeface="ＭＳ Ｐゴシック" pitchFamily="50" charset="-128"/>
                </a:rPr>
                <a:t>t</a:t>
              </a:r>
              <a:r>
                <a:rPr kumimoji="0" lang="en-US" altLang="ja-JP" sz="2400" baseline="-25000" dirty="0">
                  <a:solidFill>
                    <a:srgbClr val="000000"/>
                  </a:solidFill>
                  <a:latin typeface="Times New Roman" pitchFamily="18" charset="0"/>
                  <a:ea typeface="ＭＳ Ｐゴシック" pitchFamily="50" charset="-128"/>
                </a:rPr>
                <a:t>3</a:t>
              </a:r>
              <a:endParaRPr lang="ja-JP" altLang="en-US" sz="2400" baseline="-25000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  <p:cxnSp>
          <p:nvCxnSpPr>
            <p:cNvPr id="7" name="直線矢印コネクタ 6"/>
            <p:cNvCxnSpPr>
              <a:stCxn id="29" idx="4"/>
              <a:endCxn id="118" idx="2"/>
            </p:cNvCxnSpPr>
            <p:nvPr/>
          </p:nvCxnSpPr>
          <p:spPr bwMode="auto">
            <a:xfrm>
              <a:off x="3282531" y="1819538"/>
              <a:ext cx="2251610" cy="473"/>
            </a:xfrm>
            <a:prstGeom prst="straightConnector1">
              <a:avLst/>
            </a:prstGeom>
            <a:ln>
              <a:headEnd type="none" w="med" len="med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2" name="正方形/長方形 11"/>
            <p:cNvSpPr/>
            <p:nvPr/>
          </p:nvSpPr>
          <p:spPr bwMode="auto">
            <a:xfrm>
              <a:off x="28706" y="1268760"/>
              <a:ext cx="1806990" cy="507816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0" lang="en-US" altLang="ja-JP" sz="2400" dirty="0">
                  <a:solidFill>
                    <a:srgbClr val="000000"/>
                  </a:solidFill>
                  <a:latin typeface="Times New Roman" pitchFamily="18" charset="0"/>
                  <a:ea typeface="ＭＳ Ｐゴシック" pitchFamily="50" charset="-128"/>
                </a:rPr>
                <a:t>Repository A</a:t>
              </a:r>
              <a:endParaRPr kumimoji="0" lang="ja-JP" altLang="en-US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</p:grpSp>
      <p:grpSp>
        <p:nvGrpSpPr>
          <p:cNvPr id="8" name="グループ化 7"/>
          <p:cNvGrpSpPr/>
          <p:nvPr/>
        </p:nvGrpSpPr>
        <p:grpSpPr>
          <a:xfrm>
            <a:off x="1559496" y="2319263"/>
            <a:ext cx="8869162" cy="1649244"/>
            <a:chOff x="35496" y="2319263"/>
            <a:chExt cx="8869162" cy="1649244"/>
          </a:xfrm>
        </p:grpSpPr>
        <p:sp>
          <p:nvSpPr>
            <p:cNvPr id="149" name="テキスト ボックス 148"/>
            <p:cNvSpPr txBox="1"/>
            <p:nvPr/>
          </p:nvSpPr>
          <p:spPr>
            <a:xfrm>
              <a:off x="4919862" y="2319263"/>
              <a:ext cx="37221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2400" dirty="0">
                  <a:solidFill>
                    <a:srgbClr val="000000"/>
                  </a:solidFill>
                  <a:latin typeface="Times New Roman" pitchFamily="18" charset="0"/>
                  <a:ea typeface="ＭＳ Ｐゴシック" pitchFamily="50" charset="-128"/>
                </a:rPr>
                <a:t>t</a:t>
              </a:r>
              <a:r>
                <a:rPr kumimoji="0" lang="en-US" altLang="ja-JP" sz="2400" baseline="-25000" dirty="0">
                  <a:solidFill>
                    <a:srgbClr val="000000"/>
                  </a:solidFill>
                  <a:latin typeface="Times New Roman" pitchFamily="18" charset="0"/>
                  <a:ea typeface="ＭＳ Ｐゴシック" pitchFamily="50" charset="-128"/>
                </a:rPr>
                <a:t>2</a:t>
              </a:r>
              <a:endParaRPr lang="ja-JP" altLang="en-US" sz="2400" baseline="-25000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  <p:grpSp>
          <p:nvGrpSpPr>
            <p:cNvPr id="14" name="グループ化 13"/>
            <p:cNvGrpSpPr/>
            <p:nvPr/>
          </p:nvGrpSpPr>
          <p:grpSpPr>
            <a:xfrm>
              <a:off x="35496" y="2348880"/>
              <a:ext cx="8869162" cy="1619627"/>
              <a:chOff x="35496" y="2348880"/>
              <a:chExt cx="8869162" cy="1619627"/>
            </a:xfrm>
          </p:grpSpPr>
          <p:sp>
            <p:nvSpPr>
              <p:cNvPr id="150" name="テキスト ボックス 149"/>
              <p:cNvSpPr txBox="1"/>
              <p:nvPr/>
            </p:nvSpPr>
            <p:spPr>
              <a:xfrm>
                <a:off x="8532440" y="2348880"/>
                <a:ext cx="37221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ja-JP" sz="2400" dirty="0">
                    <a:solidFill>
                      <a:srgbClr val="000000"/>
                    </a:solidFill>
                    <a:latin typeface="Times New Roman" pitchFamily="18" charset="0"/>
                    <a:ea typeface="ＭＳ Ｐゴシック" pitchFamily="50" charset="-128"/>
                  </a:rPr>
                  <a:t>t</a:t>
                </a:r>
                <a:r>
                  <a:rPr kumimoji="0" lang="en-US" altLang="ja-JP" sz="2400" baseline="-25000" dirty="0">
                    <a:solidFill>
                      <a:srgbClr val="000000"/>
                    </a:solidFill>
                    <a:latin typeface="Times New Roman" pitchFamily="18" charset="0"/>
                    <a:ea typeface="ＭＳ Ｐゴシック" pitchFamily="50" charset="-128"/>
                  </a:rPr>
                  <a:t>4</a:t>
                </a:r>
                <a:endParaRPr lang="ja-JP" altLang="en-US" sz="2400" baseline="-25000" dirty="0">
                  <a:solidFill>
                    <a:srgbClr val="000000"/>
                  </a:solidFill>
                  <a:latin typeface="Times New Roman" pitchFamily="18" charset="0"/>
                  <a:ea typeface="ＭＳ Ｐゴシック" pitchFamily="50" charset="-128"/>
                </a:endParaRPr>
              </a:p>
            </p:txBody>
          </p:sp>
          <p:grpSp>
            <p:nvGrpSpPr>
              <p:cNvPr id="9" name="グループ化 8"/>
              <p:cNvGrpSpPr/>
              <p:nvPr/>
            </p:nvGrpSpPr>
            <p:grpSpPr>
              <a:xfrm>
                <a:off x="35496" y="2492896"/>
                <a:ext cx="8603541" cy="1475611"/>
                <a:chOff x="35496" y="2492896"/>
                <a:chExt cx="8603541" cy="1475611"/>
              </a:xfrm>
            </p:grpSpPr>
            <p:grpSp>
              <p:nvGrpSpPr>
                <p:cNvPr id="135" name="グループ化 134"/>
                <p:cNvGrpSpPr/>
                <p:nvPr/>
              </p:nvGrpSpPr>
              <p:grpSpPr>
                <a:xfrm>
                  <a:off x="3633315" y="2492896"/>
                  <a:ext cx="1395270" cy="1475611"/>
                  <a:chOff x="1462007" y="1772424"/>
                  <a:chExt cx="1213220" cy="1718382"/>
                </a:xfrm>
              </p:grpSpPr>
              <p:sp>
                <p:nvSpPr>
                  <p:cNvPr id="136" name="円柱 135"/>
                  <p:cNvSpPr/>
                  <p:nvPr/>
                </p:nvSpPr>
                <p:spPr bwMode="auto">
                  <a:xfrm>
                    <a:off x="1462007" y="1772424"/>
                    <a:ext cx="1213220" cy="1718382"/>
                  </a:xfrm>
                  <a:prstGeom prst="can">
                    <a:avLst>
                      <a:gd name="adj" fmla="val 33913"/>
                    </a:avLst>
                  </a:prstGeom>
                  <a:ln>
                    <a:headEnd type="none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2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dk1"/>
                  </a:fontRef>
                </p:style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algn="ctr"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kumimoji="0" lang="en-US" altLang="ja-JP" sz="2400" dirty="0">
                      <a:solidFill>
                        <a:srgbClr val="000000"/>
                      </a:solidFill>
                      <a:ea typeface="ＭＳ Ｐゴシック" pitchFamily="50" charset="-128"/>
                    </a:endParaRPr>
                  </a:p>
                </p:txBody>
              </p:sp>
              <p:sp>
                <p:nvSpPr>
                  <p:cNvPr id="137" name="テキスト ボックス 136"/>
                  <p:cNvSpPr txBox="1"/>
                  <p:nvPr/>
                </p:nvSpPr>
                <p:spPr>
                  <a:xfrm>
                    <a:off x="1623638" y="1831630"/>
                    <a:ext cx="937112" cy="46593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 algn="ctr"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altLang="ja-JP" sz="2000" dirty="0">
                        <a:solidFill>
                          <a:srgbClr val="000000"/>
                        </a:solidFill>
                        <a:ea typeface="ＭＳ Ｐゴシック" pitchFamily="50" charset="-128"/>
                      </a:rPr>
                      <a:t>Rev.</a:t>
                    </a:r>
                    <a:r>
                      <a:rPr lang="ja-JP" altLang="en-US" sz="2000" dirty="0">
                        <a:solidFill>
                          <a:srgbClr val="000000"/>
                        </a:solidFill>
                        <a:ea typeface="ＭＳ Ｐゴシック" pitchFamily="50" charset="-128"/>
                      </a:rPr>
                      <a:t> </a:t>
                    </a:r>
                    <a:r>
                      <a:rPr lang="en-US" altLang="ja-JP" sz="2000" dirty="0">
                        <a:solidFill>
                          <a:srgbClr val="000000"/>
                        </a:solidFill>
                        <a:ea typeface="ＭＳ Ｐゴシック" pitchFamily="50" charset="-128"/>
                      </a:rPr>
                      <a:t>B1</a:t>
                    </a:r>
                    <a:endParaRPr lang="ja-JP" altLang="en-US" sz="2000" dirty="0">
                      <a:solidFill>
                        <a:srgbClr val="000000"/>
                      </a:solidFill>
                      <a:ea typeface="ＭＳ Ｐゴシック" pitchFamily="50" charset="-128"/>
                    </a:endParaRPr>
                  </a:p>
                </p:txBody>
              </p:sp>
            </p:grpSp>
            <p:sp>
              <p:nvSpPr>
                <p:cNvPr id="142" name="Document"/>
                <p:cNvSpPr>
                  <a:spLocks noEditPoints="1" noChangeArrowheads="1"/>
                </p:cNvSpPr>
                <p:nvPr/>
              </p:nvSpPr>
              <p:spPr bwMode="auto">
                <a:xfrm>
                  <a:off x="3718610" y="3041590"/>
                  <a:ext cx="1145416" cy="341372"/>
                </a:xfrm>
                <a:custGeom>
                  <a:avLst/>
                  <a:gdLst>
                    <a:gd name="T0" fmla="*/ 10757 w 21600"/>
                    <a:gd name="T1" fmla="*/ 21632 h 21600"/>
                    <a:gd name="T2" fmla="*/ 85 w 21600"/>
                    <a:gd name="T3" fmla="*/ 10849 h 21600"/>
                    <a:gd name="T4" fmla="*/ 10757 w 21600"/>
                    <a:gd name="T5" fmla="*/ 81 h 21600"/>
                    <a:gd name="T6" fmla="*/ 21706 w 21600"/>
                    <a:gd name="T7" fmla="*/ 10652 h 21600"/>
                    <a:gd name="T8" fmla="*/ 10757 w 21600"/>
                    <a:gd name="T9" fmla="*/ 21632 h 21600"/>
                    <a:gd name="T10" fmla="*/ 0 w 21600"/>
                    <a:gd name="T11" fmla="*/ 0 h 21600"/>
                    <a:gd name="T12" fmla="*/ 21600 w 21600"/>
                    <a:gd name="T13" fmla="*/ 0 h 21600"/>
                    <a:gd name="T14" fmla="*/ 21600 w 21600"/>
                    <a:gd name="T15" fmla="*/ 21600 h 21600"/>
                    <a:gd name="T16" fmla="*/ 977 w 21600"/>
                    <a:gd name="T17" fmla="*/ 818 h 21600"/>
                    <a:gd name="T18" fmla="*/ 20622 w 21600"/>
                    <a:gd name="T19" fmla="*/ 16429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T16" t="T17" r="T18" b="T19"/>
                  <a:pathLst>
                    <a:path w="21600" h="21600">
                      <a:moveTo>
                        <a:pt x="10757" y="21632"/>
                      </a:moveTo>
                      <a:lnTo>
                        <a:pt x="5187" y="21632"/>
                      </a:lnTo>
                      <a:lnTo>
                        <a:pt x="85" y="17509"/>
                      </a:lnTo>
                      <a:lnTo>
                        <a:pt x="85" y="10849"/>
                      </a:lnTo>
                      <a:lnTo>
                        <a:pt x="85" y="81"/>
                      </a:lnTo>
                      <a:lnTo>
                        <a:pt x="10757" y="81"/>
                      </a:lnTo>
                      <a:lnTo>
                        <a:pt x="21706" y="81"/>
                      </a:lnTo>
                      <a:lnTo>
                        <a:pt x="21706" y="10652"/>
                      </a:lnTo>
                      <a:lnTo>
                        <a:pt x="21706" y="21632"/>
                      </a:lnTo>
                      <a:lnTo>
                        <a:pt x="10757" y="21632"/>
                      </a:lnTo>
                      <a:close/>
                    </a:path>
                    <a:path w="21600" h="21600">
                      <a:moveTo>
                        <a:pt x="85" y="17509"/>
                      </a:moveTo>
                      <a:lnTo>
                        <a:pt x="5187" y="17509"/>
                      </a:lnTo>
                      <a:lnTo>
                        <a:pt x="5187" y="21632"/>
                      </a:lnTo>
                      <a:lnTo>
                        <a:pt x="85" y="17509"/>
                      </a:lnTo>
                      <a:close/>
                    </a:path>
                  </a:pathLst>
                </a:cu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headEnd/>
                  <a:tailEnd/>
                </a:ln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kumimoji="0" lang="en-US" altLang="ja-JP" dirty="0">
                      <a:solidFill>
                        <a:srgbClr val="000000"/>
                      </a:solidFill>
                    </a:rPr>
                    <a:t>b</a:t>
                  </a:r>
                  <a:r>
                    <a:rPr kumimoji="0" lang="en-US" altLang="ja-JP" dirty="0">
                      <a:solidFill>
                        <a:srgbClr val="000000"/>
                      </a:solidFill>
                    </a:rPr>
                    <a:t>1.java</a:t>
                  </a:r>
                </a:p>
              </p:txBody>
            </p:sp>
            <p:grpSp>
              <p:nvGrpSpPr>
                <p:cNvPr id="143" name="グループ化 142"/>
                <p:cNvGrpSpPr/>
                <p:nvPr/>
              </p:nvGrpSpPr>
              <p:grpSpPr>
                <a:xfrm>
                  <a:off x="7243767" y="2511654"/>
                  <a:ext cx="1395270" cy="1436087"/>
                  <a:chOff x="1468503" y="1789525"/>
                  <a:chExt cx="1213220" cy="1672356"/>
                </a:xfrm>
              </p:grpSpPr>
              <p:sp>
                <p:nvSpPr>
                  <p:cNvPr id="144" name="円柱 143"/>
                  <p:cNvSpPr/>
                  <p:nvPr/>
                </p:nvSpPr>
                <p:spPr bwMode="auto">
                  <a:xfrm>
                    <a:off x="1468503" y="1789525"/>
                    <a:ext cx="1213220" cy="1672356"/>
                  </a:xfrm>
                  <a:prstGeom prst="can">
                    <a:avLst>
                      <a:gd name="adj" fmla="val 33913"/>
                    </a:avLst>
                  </a:prstGeom>
                  <a:ln>
                    <a:headEnd type="none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2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dk1"/>
                  </a:fontRef>
                </p:style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algn="ctr"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kumimoji="0" lang="en-US" altLang="ja-JP" sz="2400" dirty="0">
                      <a:solidFill>
                        <a:srgbClr val="000000"/>
                      </a:solidFill>
                      <a:ea typeface="ＭＳ Ｐゴシック" pitchFamily="50" charset="-128"/>
                    </a:endParaRPr>
                  </a:p>
                </p:txBody>
              </p:sp>
              <p:sp>
                <p:nvSpPr>
                  <p:cNvPr id="145" name="テキスト ボックス 144"/>
                  <p:cNvSpPr txBox="1"/>
                  <p:nvPr/>
                </p:nvSpPr>
                <p:spPr>
                  <a:xfrm>
                    <a:off x="1630134" y="1848729"/>
                    <a:ext cx="937112" cy="46593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 algn="ctr"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altLang="ja-JP" sz="2000" dirty="0">
                        <a:solidFill>
                          <a:srgbClr val="000000"/>
                        </a:solidFill>
                        <a:ea typeface="ＭＳ Ｐゴシック" pitchFamily="50" charset="-128"/>
                      </a:rPr>
                      <a:t>Rev.</a:t>
                    </a:r>
                    <a:r>
                      <a:rPr lang="ja-JP" altLang="en-US" sz="2000" dirty="0">
                        <a:solidFill>
                          <a:srgbClr val="000000"/>
                        </a:solidFill>
                        <a:ea typeface="ＭＳ Ｐゴシック" pitchFamily="50" charset="-128"/>
                      </a:rPr>
                      <a:t> </a:t>
                    </a:r>
                    <a:r>
                      <a:rPr lang="en-US" altLang="ja-JP" sz="2000" dirty="0">
                        <a:solidFill>
                          <a:srgbClr val="000000"/>
                        </a:solidFill>
                        <a:ea typeface="ＭＳ Ｐゴシック" pitchFamily="50" charset="-128"/>
                      </a:rPr>
                      <a:t>B2</a:t>
                    </a:r>
                    <a:endParaRPr lang="ja-JP" altLang="en-US" sz="2000" dirty="0">
                      <a:solidFill>
                        <a:srgbClr val="000000"/>
                      </a:solidFill>
                      <a:ea typeface="ＭＳ Ｐゴシック" pitchFamily="50" charset="-128"/>
                    </a:endParaRPr>
                  </a:p>
                </p:txBody>
              </p:sp>
            </p:grpSp>
            <p:sp>
              <p:nvSpPr>
                <p:cNvPr id="147" name="Document"/>
                <p:cNvSpPr>
                  <a:spLocks noEditPoints="1" noChangeArrowheads="1"/>
                </p:cNvSpPr>
                <p:nvPr/>
              </p:nvSpPr>
              <p:spPr bwMode="auto">
                <a:xfrm>
                  <a:off x="7329062" y="3056274"/>
                  <a:ext cx="1145416" cy="341372"/>
                </a:xfrm>
                <a:custGeom>
                  <a:avLst/>
                  <a:gdLst>
                    <a:gd name="T0" fmla="*/ 10757 w 21600"/>
                    <a:gd name="T1" fmla="*/ 21632 h 21600"/>
                    <a:gd name="T2" fmla="*/ 85 w 21600"/>
                    <a:gd name="T3" fmla="*/ 10849 h 21600"/>
                    <a:gd name="T4" fmla="*/ 10757 w 21600"/>
                    <a:gd name="T5" fmla="*/ 81 h 21600"/>
                    <a:gd name="T6" fmla="*/ 21706 w 21600"/>
                    <a:gd name="T7" fmla="*/ 10652 h 21600"/>
                    <a:gd name="T8" fmla="*/ 10757 w 21600"/>
                    <a:gd name="T9" fmla="*/ 21632 h 21600"/>
                    <a:gd name="T10" fmla="*/ 0 w 21600"/>
                    <a:gd name="T11" fmla="*/ 0 h 21600"/>
                    <a:gd name="T12" fmla="*/ 21600 w 21600"/>
                    <a:gd name="T13" fmla="*/ 0 h 21600"/>
                    <a:gd name="T14" fmla="*/ 21600 w 21600"/>
                    <a:gd name="T15" fmla="*/ 21600 h 21600"/>
                    <a:gd name="T16" fmla="*/ 977 w 21600"/>
                    <a:gd name="T17" fmla="*/ 818 h 21600"/>
                    <a:gd name="T18" fmla="*/ 20622 w 21600"/>
                    <a:gd name="T19" fmla="*/ 16429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T16" t="T17" r="T18" b="T19"/>
                  <a:pathLst>
                    <a:path w="21600" h="21600">
                      <a:moveTo>
                        <a:pt x="10757" y="21632"/>
                      </a:moveTo>
                      <a:lnTo>
                        <a:pt x="5187" y="21632"/>
                      </a:lnTo>
                      <a:lnTo>
                        <a:pt x="85" y="17509"/>
                      </a:lnTo>
                      <a:lnTo>
                        <a:pt x="85" y="10849"/>
                      </a:lnTo>
                      <a:lnTo>
                        <a:pt x="85" y="81"/>
                      </a:lnTo>
                      <a:lnTo>
                        <a:pt x="10757" y="81"/>
                      </a:lnTo>
                      <a:lnTo>
                        <a:pt x="21706" y="81"/>
                      </a:lnTo>
                      <a:lnTo>
                        <a:pt x="21706" y="10652"/>
                      </a:lnTo>
                      <a:lnTo>
                        <a:pt x="21706" y="21632"/>
                      </a:lnTo>
                      <a:lnTo>
                        <a:pt x="10757" y="21632"/>
                      </a:lnTo>
                      <a:close/>
                    </a:path>
                    <a:path w="21600" h="21600">
                      <a:moveTo>
                        <a:pt x="85" y="17509"/>
                      </a:moveTo>
                      <a:lnTo>
                        <a:pt x="5187" y="17509"/>
                      </a:lnTo>
                      <a:lnTo>
                        <a:pt x="5187" y="21632"/>
                      </a:lnTo>
                      <a:lnTo>
                        <a:pt x="85" y="17509"/>
                      </a:lnTo>
                      <a:close/>
                    </a:path>
                  </a:pathLst>
                </a:cu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headEnd/>
                  <a:tailEnd/>
                </a:ln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kumimoji="0" lang="en-US" altLang="ja-JP" dirty="0">
                      <a:solidFill>
                        <a:srgbClr val="000000"/>
                      </a:solidFill>
                    </a:rPr>
                    <a:t>b1.java</a:t>
                  </a:r>
                </a:p>
              </p:txBody>
            </p:sp>
            <p:sp>
              <p:nvSpPr>
                <p:cNvPr id="151" name="Document"/>
                <p:cNvSpPr>
                  <a:spLocks noEditPoints="1" noChangeArrowheads="1"/>
                </p:cNvSpPr>
                <p:nvPr/>
              </p:nvSpPr>
              <p:spPr bwMode="auto">
                <a:xfrm>
                  <a:off x="7343514" y="3488322"/>
                  <a:ext cx="1145416" cy="341372"/>
                </a:xfrm>
                <a:custGeom>
                  <a:avLst/>
                  <a:gdLst>
                    <a:gd name="T0" fmla="*/ 10757 w 21600"/>
                    <a:gd name="T1" fmla="*/ 21632 h 21600"/>
                    <a:gd name="T2" fmla="*/ 85 w 21600"/>
                    <a:gd name="T3" fmla="*/ 10849 h 21600"/>
                    <a:gd name="T4" fmla="*/ 10757 w 21600"/>
                    <a:gd name="T5" fmla="*/ 81 h 21600"/>
                    <a:gd name="T6" fmla="*/ 21706 w 21600"/>
                    <a:gd name="T7" fmla="*/ 10652 h 21600"/>
                    <a:gd name="T8" fmla="*/ 10757 w 21600"/>
                    <a:gd name="T9" fmla="*/ 21632 h 21600"/>
                    <a:gd name="T10" fmla="*/ 0 w 21600"/>
                    <a:gd name="T11" fmla="*/ 0 h 21600"/>
                    <a:gd name="T12" fmla="*/ 21600 w 21600"/>
                    <a:gd name="T13" fmla="*/ 0 h 21600"/>
                    <a:gd name="T14" fmla="*/ 21600 w 21600"/>
                    <a:gd name="T15" fmla="*/ 21600 h 21600"/>
                    <a:gd name="T16" fmla="*/ 977 w 21600"/>
                    <a:gd name="T17" fmla="*/ 818 h 21600"/>
                    <a:gd name="T18" fmla="*/ 20622 w 21600"/>
                    <a:gd name="T19" fmla="*/ 16429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T16" t="T17" r="T18" b="T19"/>
                  <a:pathLst>
                    <a:path w="21600" h="21600">
                      <a:moveTo>
                        <a:pt x="10757" y="21632"/>
                      </a:moveTo>
                      <a:lnTo>
                        <a:pt x="5187" y="21632"/>
                      </a:lnTo>
                      <a:lnTo>
                        <a:pt x="85" y="17509"/>
                      </a:lnTo>
                      <a:lnTo>
                        <a:pt x="85" y="10849"/>
                      </a:lnTo>
                      <a:lnTo>
                        <a:pt x="85" y="81"/>
                      </a:lnTo>
                      <a:lnTo>
                        <a:pt x="10757" y="81"/>
                      </a:lnTo>
                      <a:lnTo>
                        <a:pt x="21706" y="81"/>
                      </a:lnTo>
                      <a:lnTo>
                        <a:pt x="21706" y="10652"/>
                      </a:lnTo>
                      <a:lnTo>
                        <a:pt x="21706" y="21632"/>
                      </a:lnTo>
                      <a:lnTo>
                        <a:pt x="10757" y="21632"/>
                      </a:lnTo>
                      <a:close/>
                    </a:path>
                    <a:path w="21600" h="21600">
                      <a:moveTo>
                        <a:pt x="85" y="17509"/>
                      </a:moveTo>
                      <a:lnTo>
                        <a:pt x="5187" y="17509"/>
                      </a:lnTo>
                      <a:lnTo>
                        <a:pt x="5187" y="21632"/>
                      </a:lnTo>
                      <a:lnTo>
                        <a:pt x="85" y="17509"/>
                      </a:lnTo>
                      <a:close/>
                    </a:path>
                  </a:pathLst>
                </a:cu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headEnd/>
                  <a:tailEnd/>
                </a:ln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kumimoji="0" lang="en-US" altLang="ja-JP" dirty="0">
                      <a:solidFill>
                        <a:srgbClr val="000000"/>
                      </a:solidFill>
                    </a:rPr>
                    <a:t>b</a:t>
                  </a:r>
                  <a:r>
                    <a:rPr kumimoji="0" lang="en-US" altLang="ja-JP" dirty="0">
                      <a:solidFill>
                        <a:srgbClr val="000000"/>
                      </a:solidFill>
                    </a:rPr>
                    <a:t>2</a:t>
                  </a:r>
                  <a:r>
                    <a:rPr kumimoji="0" lang="en-US" altLang="ja-JP" dirty="0">
                      <a:solidFill>
                        <a:srgbClr val="000000"/>
                      </a:solidFill>
                    </a:rPr>
                    <a:t>.java</a:t>
                  </a:r>
                </a:p>
              </p:txBody>
            </p:sp>
            <p:cxnSp>
              <p:nvCxnSpPr>
                <p:cNvPr id="152" name="直線矢印コネクタ 151"/>
                <p:cNvCxnSpPr>
                  <a:stCxn id="136" idx="4"/>
                  <a:endCxn id="144" idx="2"/>
                </p:cNvCxnSpPr>
                <p:nvPr/>
              </p:nvCxnSpPr>
              <p:spPr bwMode="auto">
                <a:xfrm flipV="1">
                  <a:off x="5028585" y="3229698"/>
                  <a:ext cx="2215182" cy="1004"/>
                </a:xfrm>
                <a:prstGeom prst="straightConnector1">
                  <a:avLst/>
                </a:prstGeom>
                <a:ln>
                  <a:headEnd type="none" w="med" len="med"/>
                  <a:tailEnd type="triangle"/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53" name="正方形/長方形 152"/>
                <p:cNvSpPr/>
                <p:nvPr/>
              </p:nvSpPr>
              <p:spPr bwMode="auto">
                <a:xfrm>
                  <a:off x="35496" y="2492896"/>
                  <a:ext cx="1806990" cy="507816"/>
                </a:xfrm>
                <a:prstGeom prst="rect">
                  <a:avLst/>
                </a:prstGeom>
                <a:ln>
                  <a:headEnd type="none" w="med" len="med"/>
                  <a:tailEnd type="none" w="med" len="med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kumimoji="0" lang="en-US" altLang="ja-JP" sz="2400" dirty="0">
                      <a:solidFill>
                        <a:srgbClr val="000000"/>
                      </a:solidFill>
                      <a:latin typeface="Times New Roman" pitchFamily="18" charset="0"/>
                      <a:ea typeface="ＭＳ Ｐゴシック" pitchFamily="50" charset="-128"/>
                    </a:rPr>
                    <a:t>Repository B</a:t>
                  </a:r>
                  <a:endParaRPr kumimoji="0" lang="ja-JP" altLang="en-US" sz="2400" dirty="0">
                    <a:solidFill>
                      <a:srgbClr val="000000"/>
                    </a:solidFill>
                    <a:latin typeface="Times New Roman" pitchFamily="18" charset="0"/>
                    <a:ea typeface="ＭＳ Ｐゴシック" pitchFamily="50" charset="-128"/>
                  </a:endParaRPr>
                </a:p>
              </p:txBody>
            </p:sp>
          </p:grpSp>
        </p:grpSp>
      </p:grpSp>
      <p:sp>
        <p:nvSpPr>
          <p:cNvPr id="154" name="正方形/長方形 153"/>
          <p:cNvSpPr/>
          <p:nvPr/>
        </p:nvSpPr>
        <p:spPr bwMode="auto">
          <a:xfrm>
            <a:off x="1559496" y="4365104"/>
            <a:ext cx="1806990" cy="795848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Composite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Repository</a:t>
            </a:r>
            <a:endParaRPr kumimoji="0" lang="ja-JP" altLang="en-US" sz="2400" dirty="0">
              <a:solidFill>
                <a:srgbClr val="000000"/>
              </a:solidFill>
              <a:latin typeface="Times New Roman" pitchFamily="18" charset="0"/>
              <a:ea typeface="ＭＳ Ｐゴシック" pitchFamily="50" charset="-128"/>
            </a:endParaRPr>
          </a:p>
        </p:txBody>
      </p:sp>
      <p:grpSp>
        <p:nvGrpSpPr>
          <p:cNvPr id="157" name="グループ化 156"/>
          <p:cNvGrpSpPr/>
          <p:nvPr/>
        </p:nvGrpSpPr>
        <p:grpSpPr>
          <a:xfrm>
            <a:off x="5120055" y="4476483"/>
            <a:ext cx="1518844" cy="1944216"/>
            <a:chOff x="46386" y="4725144"/>
            <a:chExt cx="1518844" cy="1944216"/>
          </a:xfrm>
        </p:grpSpPr>
        <p:sp>
          <p:nvSpPr>
            <p:cNvPr id="158" name="片側の 2 つの角を切り取った四角形 157"/>
            <p:cNvSpPr/>
            <p:nvPr/>
          </p:nvSpPr>
          <p:spPr bwMode="auto">
            <a:xfrm>
              <a:off x="179511" y="4725144"/>
              <a:ext cx="1019001" cy="458853"/>
            </a:xfrm>
            <a:prstGeom prst="snip2SameRect">
              <a:avLst/>
            </a:prstGeom>
            <a:solidFill>
              <a:srgbClr val="F0F0FF"/>
            </a:solidFill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0" lang="ja-JP" altLang="en-US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  <p:sp>
          <p:nvSpPr>
            <p:cNvPr id="159" name="正方形/長方形 158"/>
            <p:cNvSpPr/>
            <p:nvPr/>
          </p:nvSpPr>
          <p:spPr bwMode="auto">
            <a:xfrm>
              <a:off x="179930" y="5183997"/>
              <a:ext cx="1385300" cy="1485363"/>
            </a:xfrm>
            <a:prstGeom prst="rect">
              <a:avLst/>
            </a:prstGeom>
            <a:solidFill>
              <a:srgbClr val="F0F0FF"/>
            </a:solidFill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0" lang="ja-JP" altLang="en-US" sz="240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  <p:sp>
          <p:nvSpPr>
            <p:cNvPr id="160" name="テキスト ボックス 159"/>
            <p:cNvSpPr txBox="1"/>
            <p:nvPr/>
          </p:nvSpPr>
          <p:spPr>
            <a:xfrm>
              <a:off x="46386" y="4747331"/>
              <a:ext cx="115212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2000" dirty="0">
                  <a:solidFill>
                    <a:srgbClr val="000000"/>
                  </a:solidFill>
                  <a:ea typeface="ＭＳ Ｐゴシック" pitchFamily="50" charset="-128"/>
                </a:rPr>
                <a:t>Rev. 2</a:t>
              </a:r>
            </a:p>
          </p:txBody>
        </p:sp>
      </p:grpSp>
      <p:grpSp>
        <p:nvGrpSpPr>
          <p:cNvPr id="162" name="グループ化 161"/>
          <p:cNvGrpSpPr/>
          <p:nvPr/>
        </p:nvGrpSpPr>
        <p:grpSpPr>
          <a:xfrm>
            <a:off x="6969444" y="4476483"/>
            <a:ext cx="1518844" cy="1944216"/>
            <a:chOff x="46386" y="4725144"/>
            <a:chExt cx="1518844" cy="1944216"/>
          </a:xfrm>
        </p:grpSpPr>
        <p:sp>
          <p:nvSpPr>
            <p:cNvPr id="163" name="片側の 2 つの角を切り取った四角形 162"/>
            <p:cNvSpPr/>
            <p:nvPr/>
          </p:nvSpPr>
          <p:spPr bwMode="auto">
            <a:xfrm>
              <a:off x="179511" y="4725144"/>
              <a:ext cx="1019001" cy="458853"/>
            </a:xfrm>
            <a:prstGeom prst="snip2SameRect">
              <a:avLst/>
            </a:prstGeom>
            <a:solidFill>
              <a:srgbClr val="F0F0FF"/>
            </a:solidFill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0" lang="ja-JP" altLang="en-US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  <p:sp>
          <p:nvSpPr>
            <p:cNvPr id="164" name="正方形/長方形 163"/>
            <p:cNvSpPr/>
            <p:nvPr/>
          </p:nvSpPr>
          <p:spPr bwMode="auto">
            <a:xfrm>
              <a:off x="179930" y="5183997"/>
              <a:ext cx="1385300" cy="1485363"/>
            </a:xfrm>
            <a:prstGeom prst="rect">
              <a:avLst/>
            </a:prstGeom>
            <a:solidFill>
              <a:srgbClr val="F0F0FF"/>
            </a:solidFill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0" lang="ja-JP" altLang="en-US" sz="240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  <p:sp>
          <p:nvSpPr>
            <p:cNvPr id="165" name="テキスト ボックス 164"/>
            <p:cNvSpPr txBox="1"/>
            <p:nvPr/>
          </p:nvSpPr>
          <p:spPr>
            <a:xfrm>
              <a:off x="46386" y="4747331"/>
              <a:ext cx="115212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2000" dirty="0">
                  <a:solidFill>
                    <a:srgbClr val="000000"/>
                  </a:solidFill>
                  <a:ea typeface="ＭＳ Ｐゴシック" pitchFamily="50" charset="-128"/>
                </a:rPr>
                <a:t>Rev. 3</a:t>
              </a:r>
            </a:p>
          </p:txBody>
        </p:sp>
      </p:grpSp>
      <p:grpSp>
        <p:nvGrpSpPr>
          <p:cNvPr id="168" name="グループ化 167"/>
          <p:cNvGrpSpPr/>
          <p:nvPr/>
        </p:nvGrpSpPr>
        <p:grpSpPr>
          <a:xfrm>
            <a:off x="8825628" y="4476483"/>
            <a:ext cx="1518844" cy="1944216"/>
            <a:chOff x="46386" y="4725144"/>
            <a:chExt cx="1518844" cy="1944216"/>
          </a:xfrm>
        </p:grpSpPr>
        <p:sp>
          <p:nvSpPr>
            <p:cNvPr id="169" name="片側の 2 つの角を切り取った四角形 168"/>
            <p:cNvSpPr/>
            <p:nvPr/>
          </p:nvSpPr>
          <p:spPr bwMode="auto">
            <a:xfrm>
              <a:off x="179511" y="4725144"/>
              <a:ext cx="1019001" cy="458853"/>
            </a:xfrm>
            <a:prstGeom prst="snip2SameRect">
              <a:avLst/>
            </a:prstGeom>
            <a:solidFill>
              <a:srgbClr val="F0F0FF"/>
            </a:solidFill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0" lang="ja-JP" altLang="en-US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  <p:sp>
          <p:nvSpPr>
            <p:cNvPr id="170" name="正方形/長方形 169"/>
            <p:cNvSpPr/>
            <p:nvPr/>
          </p:nvSpPr>
          <p:spPr bwMode="auto">
            <a:xfrm>
              <a:off x="179930" y="5183997"/>
              <a:ext cx="1385300" cy="1485363"/>
            </a:xfrm>
            <a:prstGeom prst="rect">
              <a:avLst/>
            </a:prstGeom>
            <a:solidFill>
              <a:srgbClr val="F0F0FF"/>
            </a:solidFill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0" lang="ja-JP" altLang="en-US" sz="240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  <p:sp>
          <p:nvSpPr>
            <p:cNvPr id="171" name="テキスト ボックス 170"/>
            <p:cNvSpPr txBox="1"/>
            <p:nvPr/>
          </p:nvSpPr>
          <p:spPr>
            <a:xfrm>
              <a:off x="46386" y="4747331"/>
              <a:ext cx="115212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2000" dirty="0">
                  <a:solidFill>
                    <a:srgbClr val="000000"/>
                  </a:solidFill>
                  <a:ea typeface="ＭＳ Ｐゴシック" pitchFamily="50" charset="-128"/>
                </a:rPr>
                <a:t>Rev. 4</a:t>
              </a:r>
            </a:p>
          </p:txBody>
        </p:sp>
      </p:grpSp>
      <p:sp>
        <p:nvSpPr>
          <p:cNvPr id="174" name="Document"/>
          <p:cNvSpPr>
            <a:spLocks noEditPoints="1" noChangeArrowheads="1"/>
          </p:cNvSpPr>
          <p:nvPr/>
        </p:nvSpPr>
        <p:spPr bwMode="auto">
          <a:xfrm>
            <a:off x="3546670" y="5052547"/>
            <a:ext cx="1145416" cy="341372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FFFF00"/>
          </a:solidFill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en-US" altLang="ja-JP" dirty="0">
                <a:solidFill>
                  <a:srgbClr val="000000"/>
                </a:solidFill>
              </a:rPr>
              <a:t>a1.java</a:t>
            </a:r>
          </a:p>
        </p:txBody>
      </p:sp>
      <p:sp>
        <p:nvSpPr>
          <p:cNvPr id="177" name="テキスト ボックス 176"/>
          <p:cNvSpPr txBox="1"/>
          <p:nvPr/>
        </p:nvSpPr>
        <p:spPr>
          <a:xfrm>
            <a:off x="4463019" y="4437116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t</a:t>
            </a:r>
            <a:r>
              <a:rPr kumimoji="0" lang="en-US" altLang="ja-JP" sz="2400" baseline="-25000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1</a:t>
            </a:r>
            <a:endParaRPr lang="ja-JP" altLang="en-US" sz="2400" baseline="-25000" dirty="0">
              <a:solidFill>
                <a:srgbClr val="000000"/>
              </a:solidFill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178" name="テキスト ボックス 177"/>
          <p:cNvSpPr txBox="1"/>
          <p:nvPr/>
        </p:nvSpPr>
        <p:spPr>
          <a:xfrm>
            <a:off x="8172054" y="4437114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t</a:t>
            </a:r>
            <a:r>
              <a:rPr kumimoji="0" lang="en-US" altLang="ja-JP" sz="2400" baseline="-25000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3</a:t>
            </a:r>
            <a:endParaRPr lang="ja-JP" altLang="en-US" sz="2400" baseline="-25000" dirty="0">
              <a:solidFill>
                <a:srgbClr val="000000"/>
              </a:solidFill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179" name="テキスト ボックス 178"/>
          <p:cNvSpPr txBox="1"/>
          <p:nvPr/>
        </p:nvSpPr>
        <p:spPr>
          <a:xfrm>
            <a:off x="6299846" y="4437115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t</a:t>
            </a:r>
            <a:r>
              <a:rPr kumimoji="0" lang="en-US" altLang="ja-JP" sz="2400" baseline="-25000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2</a:t>
            </a:r>
            <a:endParaRPr lang="ja-JP" altLang="en-US" sz="2400" baseline="-25000" dirty="0">
              <a:solidFill>
                <a:srgbClr val="000000"/>
              </a:solidFill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182" name="テキスト ボックス 181"/>
          <p:cNvSpPr txBox="1"/>
          <p:nvPr/>
        </p:nvSpPr>
        <p:spPr>
          <a:xfrm>
            <a:off x="9961923" y="4437113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t</a:t>
            </a:r>
            <a:r>
              <a:rPr kumimoji="0" lang="en-US" altLang="ja-JP" sz="2400" baseline="-25000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4</a:t>
            </a:r>
            <a:endParaRPr lang="ja-JP" altLang="en-US" sz="2400" baseline="-25000" dirty="0">
              <a:solidFill>
                <a:srgbClr val="000000"/>
              </a:solidFill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6" name="四角形吹き出し 5"/>
          <p:cNvSpPr/>
          <p:nvPr/>
        </p:nvSpPr>
        <p:spPr bwMode="auto">
          <a:xfrm>
            <a:off x="1559497" y="5972132"/>
            <a:ext cx="3082476" cy="697229"/>
          </a:xfrm>
          <a:prstGeom prst="wedgeRectCallout">
            <a:avLst>
              <a:gd name="adj1" fmla="val -29569"/>
              <a:gd name="adj2" fmla="val -171975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dirty="0">
                <a:solidFill>
                  <a:srgbClr val="000000"/>
                </a:solidFill>
              </a:rPr>
              <a:t>we can </a:t>
            </a:r>
            <a:r>
              <a:rPr lang="en-US" altLang="ja-JP" sz="2000" dirty="0">
                <a:solidFill>
                  <a:srgbClr val="000000"/>
                </a:solidFill>
              </a:rPr>
              <a:t>check-out files </a:t>
            </a:r>
            <a:r>
              <a:rPr lang="en-US" altLang="ja-JP" sz="2000" dirty="0">
                <a:solidFill>
                  <a:srgbClr val="000000"/>
                </a:solidFill>
              </a:rPr>
              <a:t>from </a:t>
            </a:r>
            <a:r>
              <a:rPr lang="en-US" altLang="ja-JP" sz="2000" dirty="0">
                <a:solidFill>
                  <a:srgbClr val="000000"/>
                </a:solidFill>
              </a:rPr>
              <a:t>multiple </a:t>
            </a:r>
            <a:r>
              <a:rPr lang="en-US" altLang="ja-JP" sz="2000" dirty="0">
                <a:solidFill>
                  <a:srgbClr val="000000"/>
                </a:solidFill>
              </a:rPr>
              <a:t>repositories</a:t>
            </a:r>
            <a:endParaRPr lang="en-US" altLang="ja-JP" sz="2000" dirty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0" lang="ja-JP" altLang="en-US" sz="2000" dirty="0">
              <a:solidFill>
                <a:srgbClr val="000000"/>
              </a:solidFill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183" name="Document"/>
          <p:cNvSpPr>
            <a:spLocks noEditPoints="1" noChangeArrowheads="1"/>
          </p:cNvSpPr>
          <p:nvPr/>
        </p:nvSpPr>
        <p:spPr bwMode="auto">
          <a:xfrm>
            <a:off x="5368529" y="5052547"/>
            <a:ext cx="1145416" cy="341372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FFFF00"/>
          </a:solidFill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en-US" altLang="ja-JP" dirty="0">
                <a:solidFill>
                  <a:srgbClr val="000000"/>
                </a:solidFill>
              </a:rPr>
              <a:t>a1.java</a:t>
            </a:r>
          </a:p>
        </p:txBody>
      </p:sp>
      <p:sp>
        <p:nvSpPr>
          <p:cNvPr id="184" name="Document"/>
          <p:cNvSpPr>
            <a:spLocks noEditPoints="1" noChangeArrowheads="1"/>
          </p:cNvSpPr>
          <p:nvPr/>
        </p:nvSpPr>
        <p:spPr bwMode="auto">
          <a:xfrm>
            <a:off x="7222930" y="5052547"/>
            <a:ext cx="1145416" cy="341372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FFC000"/>
          </a:solidFill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en-US" altLang="ja-JP" dirty="0">
                <a:solidFill>
                  <a:srgbClr val="000000"/>
                </a:solidFill>
              </a:rPr>
              <a:t>a1’.java</a:t>
            </a:r>
          </a:p>
        </p:txBody>
      </p:sp>
      <p:sp>
        <p:nvSpPr>
          <p:cNvPr id="185" name="Document"/>
          <p:cNvSpPr>
            <a:spLocks noEditPoints="1" noChangeArrowheads="1"/>
          </p:cNvSpPr>
          <p:nvPr/>
        </p:nvSpPr>
        <p:spPr bwMode="auto">
          <a:xfrm>
            <a:off x="9083690" y="5052547"/>
            <a:ext cx="1145416" cy="341372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FFC000"/>
          </a:solidFill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en-US" altLang="ja-JP" dirty="0">
                <a:solidFill>
                  <a:srgbClr val="000000"/>
                </a:solidFill>
              </a:rPr>
              <a:t>a1’.java</a:t>
            </a:r>
          </a:p>
        </p:txBody>
      </p:sp>
      <p:sp>
        <p:nvSpPr>
          <p:cNvPr id="186" name="Document"/>
          <p:cNvSpPr>
            <a:spLocks noEditPoints="1" noChangeArrowheads="1"/>
          </p:cNvSpPr>
          <p:nvPr/>
        </p:nvSpPr>
        <p:spPr bwMode="auto">
          <a:xfrm>
            <a:off x="5368529" y="5487093"/>
            <a:ext cx="1145416" cy="341372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en-US" altLang="ja-JP" dirty="0">
                <a:solidFill>
                  <a:srgbClr val="000000"/>
                </a:solidFill>
              </a:rPr>
              <a:t>b</a:t>
            </a:r>
            <a:r>
              <a:rPr kumimoji="0" lang="en-US" altLang="ja-JP" dirty="0">
                <a:solidFill>
                  <a:srgbClr val="000000"/>
                </a:solidFill>
              </a:rPr>
              <a:t>1.java</a:t>
            </a:r>
          </a:p>
        </p:txBody>
      </p:sp>
      <p:sp>
        <p:nvSpPr>
          <p:cNvPr id="187" name="Document"/>
          <p:cNvSpPr>
            <a:spLocks noEditPoints="1" noChangeArrowheads="1"/>
          </p:cNvSpPr>
          <p:nvPr/>
        </p:nvSpPr>
        <p:spPr bwMode="auto">
          <a:xfrm>
            <a:off x="7222930" y="5507331"/>
            <a:ext cx="1145416" cy="341372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en-US" altLang="ja-JP" dirty="0">
                <a:solidFill>
                  <a:srgbClr val="000000"/>
                </a:solidFill>
              </a:rPr>
              <a:t>b</a:t>
            </a:r>
            <a:r>
              <a:rPr kumimoji="0" lang="en-US" altLang="ja-JP" dirty="0">
                <a:solidFill>
                  <a:srgbClr val="000000"/>
                </a:solidFill>
              </a:rPr>
              <a:t>1.java</a:t>
            </a:r>
          </a:p>
        </p:txBody>
      </p:sp>
      <p:sp>
        <p:nvSpPr>
          <p:cNvPr id="188" name="Document"/>
          <p:cNvSpPr>
            <a:spLocks noEditPoints="1" noChangeArrowheads="1"/>
          </p:cNvSpPr>
          <p:nvPr/>
        </p:nvSpPr>
        <p:spPr bwMode="auto">
          <a:xfrm>
            <a:off x="9079114" y="5487093"/>
            <a:ext cx="1145416" cy="341372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en-US" altLang="ja-JP" dirty="0">
                <a:solidFill>
                  <a:srgbClr val="000000"/>
                </a:solidFill>
              </a:rPr>
              <a:t>b</a:t>
            </a:r>
            <a:r>
              <a:rPr kumimoji="0" lang="en-US" altLang="ja-JP" dirty="0">
                <a:solidFill>
                  <a:srgbClr val="000000"/>
                </a:solidFill>
              </a:rPr>
              <a:t>1.java</a:t>
            </a:r>
          </a:p>
        </p:txBody>
      </p:sp>
      <p:sp>
        <p:nvSpPr>
          <p:cNvPr id="189" name="Document"/>
          <p:cNvSpPr>
            <a:spLocks noEditPoints="1" noChangeArrowheads="1"/>
          </p:cNvSpPr>
          <p:nvPr/>
        </p:nvSpPr>
        <p:spPr bwMode="auto">
          <a:xfrm>
            <a:off x="9079114" y="5955228"/>
            <a:ext cx="1145416" cy="341372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en-US" altLang="ja-JP" dirty="0">
                <a:solidFill>
                  <a:srgbClr val="000000"/>
                </a:solidFill>
              </a:rPr>
              <a:t>b</a:t>
            </a:r>
            <a:r>
              <a:rPr kumimoji="0" lang="en-US" altLang="ja-JP" dirty="0">
                <a:solidFill>
                  <a:srgbClr val="000000"/>
                </a:solidFill>
              </a:rPr>
              <a:t>2</a:t>
            </a:r>
            <a:r>
              <a:rPr kumimoji="0" lang="en-US" altLang="ja-JP" dirty="0">
                <a:solidFill>
                  <a:srgbClr val="000000"/>
                </a:solidFill>
              </a:rPr>
              <a:t>.java</a:t>
            </a:r>
          </a:p>
        </p:txBody>
      </p:sp>
      <p:cxnSp>
        <p:nvCxnSpPr>
          <p:cNvPr id="190" name="直線矢印コネクタ 189"/>
          <p:cNvCxnSpPr>
            <a:stCxn id="19" idx="3"/>
            <a:endCxn id="159" idx="1"/>
          </p:cNvCxnSpPr>
          <p:nvPr/>
        </p:nvCxnSpPr>
        <p:spPr bwMode="auto">
          <a:xfrm flipV="1">
            <a:off x="4806533" y="5678018"/>
            <a:ext cx="447067" cy="1880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2" name="直線矢印コネクタ 191"/>
          <p:cNvCxnSpPr>
            <a:stCxn id="159" idx="3"/>
            <a:endCxn id="164" idx="1"/>
          </p:cNvCxnSpPr>
          <p:nvPr/>
        </p:nvCxnSpPr>
        <p:spPr bwMode="auto">
          <a:xfrm>
            <a:off x="6638900" y="5678018"/>
            <a:ext cx="464089" cy="0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3" name="直線矢印コネクタ 192"/>
          <p:cNvCxnSpPr>
            <a:stCxn id="164" idx="3"/>
            <a:endCxn id="170" idx="1"/>
          </p:cNvCxnSpPr>
          <p:nvPr/>
        </p:nvCxnSpPr>
        <p:spPr bwMode="auto">
          <a:xfrm>
            <a:off x="8488288" y="5678018"/>
            <a:ext cx="470884" cy="0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6" name="加算記号 25"/>
          <p:cNvSpPr/>
          <p:nvPr/>
        </p:nvSpPr>
        <p:spPr bwMode="auto">
          <a:xfrm>
            <a:off x="1627651" y="1809213"/>
            <a:ext cx="679886" cy="648072"/>
          </a:xfrm>
          <a:prstGeom prst="mathPlus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0" lang="ja-JP" altLang="en-US" sz="2400">
              <a:solidFill>
                <a:srgbClr val="000000"/>
              </a:solidFill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27" name="下矢印 26"/>
          <p:cNvSpPr/>
          <p:nvPr/>
        </p:nvSpPr>
        <p:spPr bwMode="auto">
          <a:xfrm>
            <a:off x="1665778" y="3093424"/>
            <a:ext cx="541790" cy="911641"/>
          </a:xfrm>
          <a:prstGeom prst="downArrow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0" lang="ja-JP" altLang="en-US" sz="2400">
              <a:solidFill>
                <a:srgbClr val="000000"/>
              </a:solidFill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5" name="四角形吹き出し 4"/>
          <p:cNvSpPr/>
          <p:nvPr/>
        </p:nvSpPr>
        <p:spPr bwMode="auto">
          <a:xfrm>
            <a:off x="2307537" y="3165431"/>
            <a:ext cx="2748758" cy="677626"/>
          </a:xfrm>
          <a:prstGeom prst="wedgeRectCallout">
            <a:avLst>
              <a:gd name="adj1" fmla="val -61283"/>
              <a:gd name="adj2" fmla="val -3798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dirty="0">
                <a:solidFill>
                  <a:srgbClr val="000000"/>
                </a:solidFill>
              </a:rPr>
              <a:t>Every </a:t>
            </a:r>
            <a:r>
              <a:rPr lang="en-US" altLang="ja-JP" sz="2000" dirty="0">
                <a:solidFill>
                  <a:srgbClr val="000000"/>
                </a:solidFill>
              </a:rPr>
              <a:t>r</a:t>
            </a:r>
            <a:r>
              <a:rPr lang="en-US" altLang="ja-JP" sz="2000" dirty="0">
                <a:solidFill>
                  <a:srgbClr val="000000"/>
                </a:solidFill>
              </a:rPr>
              <a:t>evision is merged sequentially</a:t>
            </a:r>
            <a:endParaRPr kumimoji="0" lang="ja-JP" altLang="en-US" sz="2000" dirty="0">
              <a:solidFill>
                <a:srgbClr val="000000"/>
              </a:solidFill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6590450" y="3789041"/>
            <a:ext cx="7296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time</a:t>
            </a:r>
            <a:endParaRPr lang="ja-JP" altLang="en-US" sz="2400" dirty="0">
              <a:solidFill>
                <a:srgbClr val="000000"/>
              </a:solidFill>
              <a:latin typeface="Times New Roman" pitchFamily="18" charset="0"/>
              <a:ea typeface="ＭＳ Ｐゴシック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276758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9399"/>
    </mc:Choice>
    <mc:Fallback>
      <p:transition spd="slow" advTm="3939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" grpId="0" animBg="1"/>
      <p:bldP spid="174" grpId="0" animBg="1"/>
      <p:bldP spid="177" grpId="0"/>
      <p:bldP spid="178" grpId="0"/>
      <p:bldP spid="179" grpId="0"/>
      <p:bldP spid="182" grpId="0"/>
      <p:bldP spid="6" grpId="0" animBg="1"/>
      <p:bldP spid="183" grpId="0" animBg="1"/>
      <p:bldP spid="184" grpId="0" animBg="1"/>
      <p:bldP spid="185" grpId="0" animBg="1"/>
      <p:bldP spid="186" grpId="0" animBg="1"/>
      <p:bldP spid="187" grpId="0" animBg="1"/>
      <p:bldP spid="188" grpId="0" animBg="1"/>
      <p:bldP spid="189" grpId="0" animBg="1"/>
      <p:bldP spid="26" grpId="0" animBg="1"/>
      <p:bldP spid="27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3600" dirty="0"/>
              <a:t>STEP2: Derive Clone Genealogy</a:t>
            </a:r>
            <a:endParaRPr lang="ja-JP" altLang="en-US" sz="3600" dirty="0"/>
          </a:p>
        </p:txBody>
      </p:sp>
      <p:sp>
        <p:nvSpPr>
          <p:cNvPr id="19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03388" y="1159859"/>
            <a:ext cx="8841842" cy="756974"/>
          </a:xfrm>
        </p:spPr>
        <p:txBody>
          <a:bodyPr/>
          <a:lstStyle/>
          <a:p>
            <a:r>
              <a:rPr lang="en-US" altLang="ja-JP" sz="2400" dirty="0"/>
              <a:t>Derive</a:t>
            </a:r>
            <a:r>
              <a:rPr lang="ja-JP" altLang="en-US" sz="2400" dirty="0"/>
              <a:t> </a:t>
            </a:r>
            <a:r>
              <a:rPr lang="en-US" altLang="ja-JP" sz="2400" dirty="0"/>
              <a:t>Clone</a:t>
            </a:r>
            <a:r>
              <a:rPr lang="ja-JP" altLang="en-US" sz="2400" dirty="0"/>
              <a:t> </a:t>
            </a:r>
            <a:r>
              <a:rPr lang="en-US" altLang="ja-JP" sz="2400" dirty="0"/>
              <a:t>Genealogies from the</a:t>
            </a:r>
            <a:r>
              <a:rPr lang="ja-JP" altLang="en-US" sz="2400" dirty="0"/>
              <a:t> </a:t>
            </a:r>
            <a:r>
              <a:rPr lang="en-US" altLang="ja-JP" sz="2400" dirty="0"/>
              <a:t>repository</a:t>
            </a:r>
            <a:r>
              <a:rPr lang="en-US" altLang="ja-JP" sz="2400" baseline="30000" dirty="0"/>
              <a:t>[4]</a:t>
            </a:r>
          </a:p>
          <a:p>
            <a:pPr lvl="1"/>
            <a:r>
              <a:rPr lang="en-US" altLang="ja-JP" sz="1800" dirty="0"/>
              <a:t>T</a:t>
            </a:r>
            <a:r>
              <a:rPr lang="en-US" altLang="ja-JP" sz="1800" dirty="0"/>
              <a:t>hree patterns; “Same”, “Add”, and “Subtract” are used to identify reuse</a:t>
            </a:r>
          </a:p>
          <a:p>
            <a:pPr lvl="1"/>
            <a:r>
              <a:rPr lang="en-US" altLang="ja-JP" sz="1800" dirty="0"/>
              <a:t>By detecting the evolution pattern “Add”, reuse behavior is extracted</a:t>
            </a:r>
            <a:endParaRPr lang="en-US" altLang="ja-JP" sz="1800" dirty="0"/>
          </a:p>
          <a:p>
            <a:pPr lvl="1"/>
            <a:r>
              <a:rPr lang="en-US" altLang="ja-JP" sz="1800" dirty="0"/>
              <a:t>The </a:t>
            </a:r>
            <a:r>
              <a:rPr lang="en-US" altLang="ja-JP" sz="1800" dirty="0"/>
              <a:t>target is </a:t>
            </a:r>
            <a:r>
              <a:rPr lang="en-US" altLang="ja-JP" sz="1800" dirty="0"/>
              <a:t>type-2 clones</a:t>
            </a:r>
          </a:p>
        </p:txBody>
      </p:sp>
      <p:sp>
        <p:nvSpPr>
          <p:cNvPr id="49" name="Rectangle 4"/>
          <p:cNvSpPr>
            <a:spLocks noChangeArrowheads="1"/>
          </p:cNvSpPr>
          <p:nvPr/>
        </p:nvSpPr>
        <p:spPr bwMode="auto">
          <a:xfrm>
            <a:off x="1559497" y="6325870"/>
            <a:ext cx="8857109" cy="415498"/>
          </a:xfrm>
          <a:prstGeom prst="rect">
            <a:avLst/>
          </a:prstGeom>
          <a:solidFill>
            <a:srgbClr val="FFFFC8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r>
              <a:rPr kumimoji="0" lang="en-US" altLang="ja-JP" sz="1050" dirty="0">
                <a:solidFill>
                  <a:srgbClr val="000000"/>
                </a:solidFill>
                <a:latin typeface="MS UI Gothic"/>
              </a:rPr>
              <a:t>[4] </a:t>
            </a:r>
            <a:r>
              <a:rPr kumimoji="0" lang="en-US" altLang="ja-JP" sz="1050" dirty="0">
                <a:solidFill>
                  <a:srgbClr val="000000"/>
                </a:solidFill>
              </a:rPr>
              <a:t>M. Kim, V. </a:t>
            </a:r>
            <a:r>
              <a:rPr kumimoji="0" lang="en-US" altLang="ja-JP" sz="1050" dirty="0" err="1">
                <a:solidFill>
                  <a:srgbClr val="000000"/>
                </a:solidFill>
              </a:rPr>
              <a:t>Sazawal</a:t>
            </a:r>
            <a:r>
              <a:rPr kumimoji="0" lang="en-US" altLang="ja-JP" sz="1050" dirty="0">
                <a:solidFill>
                  <a:srgbClr val="000000"/>
                </a:solidFill>
              </a:rPr>
              <a:t>, D. </a:t>
            </a:r>
            <a:r>
              <a:rPr kumimoji="0" lang="en-US" altLang="ja-JP" sz="1050" dirty="0" err="1">
                <a:solidFill>
                  <a:srgbClr val="000000"/>
                </a:solidFill>
              </a:rPr>
              <a:t>Notkin</a:t>
            </a:r>
            <a:r>
              <a:rPr kumimoji="0" lang="en-US" altLang="ja-JP" sz="1050" dirty="0">
                <a:solidFill>
                  <a:srgbClr val="000000"/>
                </a:solidFill>
              </a:rPr>
              <a:t>, G. Murphy. An Empirical Study of Code Clone Genealogies. In Proceedings of the 10th European Software Engineering Conference Held Jointly with 13th ACM SIGSOFT International Symposium on Foundations of Software Engineering. ESEC/FSE-13, pp. 187–196. 2005.</a:t>
            </a:r>
            <a:endParaRPr kumimoji="0" lang="en-US" altLang="ja-JP" sz="1050" dirty="0">
              <a:solidFill>
                <a:srgbClr val="000000"/>
              </a:solidFill>
              <a:latin typeface="MS UI Gothic"/>
            </a:endParaRPr>
          </a:p>
        </p:txBody>
      </p:sp>
      <p:grpSp>
        <p:nvGrpSpPr>
          <p:cNvPr id="133" name="グループ化 132"/>
          <p:cNvGrpSpPr/>
          <p:nvPr/>
        </p:nvGrpSpPr>
        <p:grpSpPr>
          <a:xfrm>
            <a:off x="1840556" y="5572482"/>
            <a:ext cx="2651969" cy="808846"/>
            <a:chOff x="191839" y="5572482"/>
            <a:chExt cx="2651969" cy="808846"/>
          </a:xfrm>
        </p:grpSpPr>
        <p:sp>
          <p:nvSpPr>
            <p:cNvPr id="134" name="角丸四角形 133"/>
            <p:cNvSpPr/>
            <p:nvPr/>
          </p:nvSpPr>
          <p:spPr>
            <a:xfrm>
              <a:off x="1812945" y="5877272"/>
              <a:ext cx="1030863" cy="429774"/>
            </a:xfrm>
            <a:prstGeom prst="round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2000" dirty="0">
                  <a:solidFill>
                    <a:srgbClr val="000000"/>
                  </a:solidFill>
                </a:rPr>
                <a:t>Same</a:t>
              </a:r>
              <a:endParaRPr lang="ja-JP" alt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135" name="テキスト ボックス 134"/>
            <p:cNvSpPr txBox="1"/>
            <p:nvPr/>
          </p:nvSpPr>
          <p:spPr>
            <a:xfrm>
              <a:off x="191839" y="5796553"/>
              <a:ext cx="99578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1600" dirty="0">
                  <a:solidFill>
                    <a:srgbClr val="000000"/>
                  </a:solidFill>
                  <a:latin typeface="Times New Roman" pitchFamily="18" charset="0"/>
                  <a:ea typeface="ＭＳ Ｐゴシック" pitchFamily="50" charset="-128"/>
                </a:rPr>
                <a:t>Evolution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1600" dirty="0">
                  <a:solidFill>
                    <a:srgbClr val="000000"/>
                  </a:solidFill>
                  <a:latin typeface="Times New Roman" pitchFamily="18" charset="0"/>
                  <a:ea typeface="ＭＳ Ｐゴシック" pitchFamily="50" charset="-128"/>
                </a:rPr>
                <a:t>Patterns</a:t>
              </a:r>
              <a:endParaRPr lang="ja-JP" altLang="en-US" sz="1600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  <p:cxnSp>
          <p:nvCxnSpPr>
            <p:cNvPr id="136" name="直線矢印コネクタ 135"/>
            <p:cNvCxnSpPr>
              <a:stCxn id="135" idx="3"/>
              <a:endCxn id="134" idx="1"/>
            </p:cNvCxnSpPr>
            <p:nvPr/>
          </p:nvCxnSpPr>
          <p:spPr bwMode="auto">
            <a:xfrm>
              <a:off x="1187624" y="6088941"/>
              <a:ext cx="625321" cy="3218"/>
            </a:xfrm>
            <a:prstGeom prst="straightConnector1">
              <a:avLst/>
            </a:prstGeom>
            <a:solidFill>
              <a:schemeClr val="accent2"/>
            </a:solidFill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37" name="右矢印 136"/>
            <p:cNvSpPr/>
            <p:nvPr/>
          </p:nvSpPr>
          <p:spPr bwMode="auto">
            <a:xfrm>
              <a:off x="1946445" y="5572482"/>
              <a:ext cx="815928" cy="304790"/>
            </a:xfrm>
            <a:prstGeom prst="rightArrow">
              <a:avLst/>
            </a:prstGeom>
            <a:solidFill>
              <a:schemeClr val="accent2"/>
            </a:solidFill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0" lang="ja-JP" altLang="en-US" sz="240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</p:grpSp>
      <p:sp>
        <p:nvSpPr>
          <p:cNvPr id="139" name="角丸四角形 138"/>
          <p:cNvSpPr/>
          <p:nvPr/>
        </p:nvSpPr>
        <p:spPr>
          <a:xfrm>
            <a:off x="5677156" y="5877272"/>
            <a:ext cx="1082966" cy="455958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dirty="0">
                <a:solidFill>
                  <a:srgbClr val="000000"/>
                </a:solidFill>
              </a:rPr>
              <a:t>Add</a:t>
            </a:r>
            <a:endParaRPr lang="ja-JP" altLang="en-US" sz="2000" dirty="0">
              <a:solidFill>
                <a:srgbClr val="000000"/>
              </a:solidFill>
            </a:endParaRPr>
          </a:p>
        </p:txBody>
      </p:sp>
      <p:sp>
        <p:nvSpPr>
          <p:cNvPr id="140" name="右矢印 139"/>
          <p:cNvSpPr/>
          <p:nvPr/>
        </p:nvSpPr>
        <p:spPr bwMode="auto">
          <a:xfrm>
            <a:off x="5812312" y="5572482"/>
            <a:ext cx="815928" cy="304790"/>
          </a:xfrm>
          <a:prstGeom prst="rightArrow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0" lang="ja-JP" altLang="en-US" sz="2400">
              <a:solidFill>
                <a:srgbClr val="000000"/>
              </a:solidFill>
              <a:latin typeface="Times New Roman" pitchFamily="18" charset="0"/>
              <a:ea typeface="ＭＳ Ｐゴシック" pitchFamily="50" charset="-128"/>
            </a:endParaRPr>
          </a:p>
        </p:txBody>
      </p:sp>
      <p:grpSp>
        <p:nvGrpSpPr>
          <p:cNvPr id="141" name="グループ化 140"/>
          <p:cNvGrpSpPr/>
          <p:nvPr/>
        </p:nvGrpSpPr>
        <p:grpSpPr>
          <a:xfrm>
            <a:off x="7858128" y="5548573"/>
            <a:ext cx="1289021" cy="731169"/>
            <a:chOff x="6209411" y="5548572"/>
            <a:chExt cx="1289021" cy="731169"/>
          </a:xfrm>
        </p:grpSpPr>
        <p:sp>
          <p:nvSpPr>
            <p:cNvPr id="142" name="右矢印 141"/>
            <p:cNvSpPr/>
            <p:nvPr/>
          </p:nvSpPr>
          <p:spPr bwMode="auto">
            <a:xfrm>
              <a:off x="6440744" y="5548572"/>
              <a:ext cx="815928" cy="304790"/>
            </a:xfrm>
            <a:prstGeom prst="rightArrow">
              <a:avLst/>
            </a:prstGeom>
            <a:solidFill>
              <a:schemeClr val="accent2"/>
            </a:solidFill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0" lang="ja-JP" altLang="en-US" sz="240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  <p:sp>
          <p:nvSpPr>
            <p:cNvPr id="143" name="角丸四角形 142"/>
            <p:cNvSpPr/>
            <p:nvPr/>
          </p:nvSpPr>
          <p:spPr>
            <a:xfrm>
              <a:off x="6209411" y="5878447"/>
              <a:ext cx="1289021" cy="401294"/>
            </a:xfrm>
            <a:prstGeom prst="round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2000" dirty="0">
                  <a:solidFill>
                    <a:srgbClr val="000000"/>
                  </a:solidFill>
                </a:rPr>
                <a:t>Subtract</a:t>
              </a:r>
              <a:endParaRPr lang="ja-JP" altLang="en-US" sz="200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144" name="グループ化 143"/>
          <p:cNvGrpSpPr/>
          <p:nvPr/>
        </p:nvGrpSpPr>
        <p:grpSpPr>
          <a:xfrm>
            <a:off x="1684213" y="2593238"/>
            <a:ext cx="1531607" cy="751560"/>
            <a:chOff x="4644008" y="1988840"/>
            <a:chExt cx="2854366" cy="3789505"/>
          </a:xfrm>
        </p:grpSpPr>
        <p:sp>
          <p:nvSpPr>
            <p:cNvPr id="145" name="片側の 2 つの角を切り取った四角形 144"/>
            <p:cNvSpPr/>
            <p:nvPr/>
          </p:nvSpPr>
          <p:spPr bwMode="auto">
            <a:xfrm>
              <a:off x="4644008" y="1988840"/>
              <a:ext cx="1594132" cy="705093"/>
            </a:xfrm>
            <a:prstGeom prst="snip2SameRect">
              <a:avLst/>
            </a:prstGeom>
            <a:solidFill>
              <a:srgbClr val="F0F0FF"/>
            </a:solidFill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0" lang="ja-JP" altLang="en-US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  <p:sp>
          <p:nvSpPr>
            <p:cNvPr id="146" name="正方形/長方形 145"/>
            <p:cNvSpPr/>
            <p:nvPr/>
          </p:nvSpPr>
          <p:spPr bwMode="auto">
            <a:xfrm>
              <a:off x="4644010" y="2693934"/>
              <a:ext cx="2854364" cy="3084411"/>
            </a:xfrm>
            <a:prstGeom prst="rect">
              <a:avLst/>
            </a:prstGeom>
            <a:solidFill>
              <a:srgbClr val="F0F0FF"/>
            </a:solidFill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0" lang="en-US" altLang="ja-JP" sz="2400" dirty="0">
                  <a:solidFill>
                    <a:srgbClr val="000000"/>
                  </a:solidFill>
                  <a:latin typeface="Times New Roman" pitchFamily="18" charset="0"/>
                  <a:ea typeface="ＭＳ Ｐゴシック" pitchFamily="50" charset="-128"/>
                </a:rPr>
                <a:t>Repository</a:t>
              </a:r>
              <a:endParaRPr kumimoji="0" lang="ja-JP" altLang="en-US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</p:grpSp>
      <p:sp>
        <p:nvSpPr>
          <p:cNvPr id="147" name="曲折矢印 146"/>
          <p:cNvSpPr/>
          <p:nvPr/>
        </p:nvSpPr>
        <p:spPr bwMode="auto">
          <a:xfrm rot="5400000">
            <a:off x="3653971" y="2539361"/>
            <a:ext cx="403715" cy="1174880"/>
          </a:xfrm>
          <a:prstGeom prst="bentArrow">
            <a:avLst>
              <a:gd name="adj1" fmla="val 36761"/>
              <a:gd name="adj2" fmla="val 50000"/>
              <a:gd name="adj3" fmla="val 25000"/>
              <a:gd name="adj4" fmla="val 43750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0" lang="ja-JP" altLang="en-US" sz="2400">
              <a:solidFill>
                <a:srgbClr val="000000"/>
              </a:solidFill>
              <a:latin typeface="Times New Roman" pitchFamily="18" charset="0"/>
              <a:ea typeface="ＭＳ Ｐゴシック" pitchFamily="50" charset="-128"/>
            </a:endParaRPr>
          </a:p>
        </p:txBody>
      </p:sp>
      <p:grpSp>
        <p:nvGrpSpPr>
          <p:cNvPr id="148" name="グループ化 147"/>
          <p:cNvGrpSpPr/>
          <p:nvPr/>
        </p:nvGrpSpPr>
        <p:grpSpPr>
          <a:xfrm>
            <a:off x="1880934" y="2636913"/>
            <a:ext cx="8679562" cy="3250711"/>
            <a:chOff x="232218" y="2636912"/>
            <a:chExt cx="8679562" cy="3250711"/>
          </a:xfrm>
        </p:grpSpPr>
        <p:sp>
          <p:nvSpPr>
            <p:cNvPr id="149" name="テキスト ボックス 148"/>
            <p:cNvSpPr txBox="1"/>
            <p:nvPr/>
          </p:nvSpPr>
          <p:spPr>
            <a:xfrm>
              <a:off x="2987824" y="2636912"/>
              <a:ext cx="168438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2000" dirty="0">
                  <a:solidFill>
                    <a:srgbClr val="000000"/>
                  </a:solidFill>
                  <a:latin typeface="Times New Roman" pitchFamily="18" charset="0"/>
                  <a:ea typeface="ＭＳ Ｐゴシック" pitchFamily="50" charset="-128"/>
                </a:rPr>
                <a:t>Overlapping</a:t>
              </a:r>
              <a:br>
                <a:rPr lang="en-US" altLang="ja-JP" sz="2000" dirty="0">
                  <a:solidFill>
                    <a:srgbClr val="000000"/>
                  </a:solidFill>
                  <a:latin typeface="Times New Roman" pitchFamily="18" charset="0"/>
                  <a:ea typeface="ＭＳ Ｐゴシック" pitchFamily="50" charset="-128"/>
                </a:rPr>
              </a:br>
              <a:r>
                <a:rPr lang="en-US" altLang="ja-JP" sz="2000" dirty="0">
                  <a:solidFill>
                    <a:srgbClr val="000000"/>
                  </a:solidFill>
                  <a:latin typeface="Times New Roman" pitchFamily="18" charset="0"/>
                  <a:ea typeface="ＭＳ Ｐゴシック" pitchFamily="50" charset="-128"/>
                </a:rPr>
                <a:t>relation</a:t>
              </a:r>
              <a:endParaRPr lang="ja-JP" altLang="en-US" sz="2000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  <p:grpSp>
          <p:nvGrpSpPr>
            <p:cNvPr id="150" name="グループ化 149"/>
            <p:cNvGrpSpPr/>
            <p:nvPr/>
          </p:nvGrpSpPr>
          <p:grpSpPr>
            <a:xfrm>
              <a:off x="232218" y="3429000"/>
              <a:ext cx="8679562" cy="2458623"/>
              <a:chOff x="232218" y="3429000"/>
              <a:chExt cx="8679562" cy="2458623"/>
            </a:xfrm>
          </p:grpSpPr>
          <p:grpSp>
            <p:nvGrpSpPr>
              <p:cNvPr id="152" name="グループ化 151"/>
              <p:cNvGrpSpPr/>
              <p:nvPr/>
            </p:nvGrpSpPr>
            <p:grpSpPr>
              <a:xfrm>
                <a:off x="6959509" y="3429000"/>
                <a:ext cx="1932971" cy="2016224"/>
                <a:chOff x="5137376" y="3477312"/>
                <a:chExt cx="1642235" cy="1590477"/>
              </a:xfrm>
            </p:grpSpPr>
            <p:sp>
              <p:nvSpPr>
                <p:cNvPr id="176" name="角丸四角形 175"/>
                <p:cNvSpPr/>
                <p:nvPr/>
              </p:nvSpPr>
              <p:spPr>
                <a:xfrm>
                  <a:off x="5137376" y="3477312"/>
                  <a:ext cx="1642235" cy="1590477"/>
                </a:xfrm>
                <a:prstGeom prst="round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rgbClr val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algn="ctr">
                    <a:defRPr/>
                  </a:pPr>
                  <a:endParaRPr lang="ja-JP" altLang="en-US" sz="3200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77" name="Freeform 13"/>
                <p:cNvSpPr>
                  <a:spLocks/>
                </p:cNvSpPr>
                <p:nvPr/>
              </p:nvSpPr>
              <p:spPr bwMode="auto">
                <a:xfrm>
                  <a:off x="5256309" y="3661786"/>
                  <a:ext cx="1404368" cy="272020"/>
                </a:xfrm>
                <a:custGeom>
                  <a:avLst/>
                  <a:gdLst>
                    <a:gd name="T0" fmla="*/ 0 w 732"/>
                    <a:gd name="T1" fmla="*/ 0 h 149"/>
                    <a:gd name="T2" fmla="*/ 6125 w 732"/>
                    <a:gd name="T3" fmla="*/ 0 h 149"/>
                    <a:gd name="T4" fmla="*/ 6125 w 732"/>
                    <a:gd name="T5" fmla="*/ 3282 h 149"/>
                    <a:gd name="T6" fmla="*/ 3930 w 732"/>
                    <a:gd name="T7" fmla="*/ 3282 h 149"/>
                    <a:gd name="T8" fmla="*/ 3930 w 732"/>
                    <a:gd name="T9" fmla="*/ 4925 h 149"/>
                    <a:gd name="T10" fmla="*/ 0 w 732"/>
                    <a:gd name="T11" fmla="*/ 4925 h 149"/>
                    <a:gd name="T12" fmla="*/ 0 w 732"/>
                    <a:gd name="T13" fmla="*/ 0 h 149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32"/>
                    <a:gd name="T22" fmla="*/ 0 h 149"/>
                    <a:gd name="T23" fmla="*/ 732 w 732"/>
                    <a:gd name="T24" fmla="*/ 149 h 149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32" h="149">
                      <a:moveTo>
                        <a:pt x="0" y="0"/>
                      </a:moveTo>
                      <a:lnTo>
                        <a:pt x="732" y="0"/>
                      </a:lnTo>
                      <a:lnTo>
                        <a:pt x="732" y="99"/>
                      </a:lnTo>
                      <a:lnTo>
                        <a:pt x="470" y="99"/>
                      </a:lnTo>
                      <a:lnTo>
                        <a:pt x="470" y="149"/>
                      </a:lnTo>
                      <a:lnTo>
                        <a:pt x="0" y="14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9696"/>
                </a:solidFill>
                <a:ln w="2540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kumimoji="0" lang="ja-JP" altLang="ja-JP" kern="0">
                    <a:solidFill>
                      <a:sysClr val="windowText" lastClr="000000"/>
                    </a:solidFill>
                  </a:endParaRPr>
                </a:p>
              </p:txBody>
            </p:sp>
            <p:sp>
              <p:nvSpPr>
                <p:cNvPr id="178" name="Freeform 13"/>
                <p:cNvSpPr>
                  <a:spLocks/>
                </p:cNvSpPr>
                <p:nvPr/>
              </p:nvSpPr>
              <p:spPr bwMode="auto">
                <a:xfrm>
                  <a:off x="5256308" y="4136633"/>
                  <a:ext cx="1404368" cy="272020"/>
                </a:xfrm>
                <a:custGeom>
                  <a:avLst/>
                  <a:gdLst>
                    <a:gd name="T0" fmla="*/ 0 w 732"/>
                    <a:gd name="T1" fmla="*/ 0 h 149"/>
                    <a:gd name="T2" fmla="*/ 6125 w 732"/>
                    <a:gd name="T3" fmla="*/ 0 h 149"/>
                    <a:gd name="T4" fmla="*/ 6125 w 732"/>
                    <a:gd name="T5" fmla="*/ 3282 h 149"/>
                    <a:gd name="T6" fmla="*/ 3930 w 732"/>
                    <a:gd name="T7" fmla="*/ 3282 h 149"/>
                    <a:gd name="T8" fmla="*/ 3930 w 732"/>
                    <a:gd name="T9" fmla="*/ 4925 h 149"/>
                    <a:gd name="T10" fmla="*/ 0 w 732"/>
                    <a:gd name="T11" fmla="*/ 4925 h 149"/>
                    <a:gd name="T12" fmla="*/ 0 w 732"/>
                    <a:gd name="T13" fmla="*/ 0 h 149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32"/>
                    <a:gd name="T22" fmla="*/ 0 h 149"/>
                    <a:gd name="T23" fmla="*/ 732 w 732"/>
                    <a:gd name="T24" fmla="*/ 149 h 149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32" h="149">
                      <a:moveTo>
                        <a:pt x="0" y="0"/>
                      </a:moveTo>
                      <a:lnTo>
                        <a:pt x="732" y="0"/>
                      </a:lnTo>
                      <a:lnTo>
                        <a:pt x="732" y="99"/>
                      </a:lnTo>
                      <a:lnTo>
                        <a:pt x="470" y="99"/>
                      </a:lnTo>
                      <a:lnTo>
                        <a:pt x="470" y="149"/>
                      </a:lnTo>
                      <a:lnTo>
                        <a:pt x="0" y="14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9696"/>
                </a:solidFill>
                <a:ln w="2540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kumimoji="0" lang="ja-JP" altLang="ja-JP" kern="0">
                    <a:solidFill>
                      <a:sysClr val="windowText" lastClr="000000"/>
                    </a:solidFill>
                  </a:endParaRPr>
                </a:p>
              </p:txBody>
            </p:sp>
          </p:grpSp>
          <p:grpSp>
            <p:nvGrpSpPr>
              <p:cNvPr id="153" name="グループ化 152"/>
              <p:cNvGrpSpPr/>
              <p:nvPr/>
            </p:nvGrpSpPr>
            <p:grpSpPr>
              <a:xfrm>
                <a:off x="4716016" y="3429000"/>
                <a:ext cx="1932971" cy="2016224"/>
                <a:chOff x="5137376" y="3477312"/>
                <a:chExt cx="1642235" cy="1590477"/>
              </a:xfrm>
            </p:grpSpPr>
            <p:sp>
              <p:nvSpPr>
                <p:cNvPr id="172" name="角丸四角形 171"/>
                <p:cNvSpPr/>
                <p:nvPr/>
              </p:nvSpPr>
              <p:spPr>
                <a:xfrm>
                  <a:off x="5137376" y="3477312"/>
                  <a:ext cx="1642235" cy="1590477"/>
                </a:xfrm>
                <a:prstGeom prst="round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rgbClr val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algn="ctr">
                    <a:defRPr/>
                  </a:pPr>
                  <a:endParaRPr lang="ja-JP" altLang="en-US" sz="3200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73" name="Freeform 13"/>
                <p:cNvSpPr>
                  <a:spLocks/>
                </p:cNvSpPr>
                <p:nvPr/>
              </p:nvSpPr>
              <p:spPr bwMode="auto">
                <a:xfrm>
                  <a:off x="5256309" y="4571853"/>
                  <a:ext cx="1404368" cy="272020"/>
                </a:xfrm>
                <a:custGeom>
                  <a:avLst/>
                  <a:gdLst>
                    <a:gd name="T0" fmla="*/ 0 w 732"/>
                    <a:gd name="T1" fmla="*/ 0 h 149"/>
                    <a:gd name="T2" fmla="*/ 6125 w 732"/>
                    <a:gd name="T3" fmla="*/ 0 h 149"/>
                    <a:gd name="T4" fmla="*/ 6125 w 732"/>
                    <a:gd name="T5" fmla="*/ 3282 h 149"/>
                    <a:gd name="T6" fmla="*/ 3930 w 732"/>
                    <a:gd name="T7" fmla="*/ 3282 h 149"/>
                    <a:gd name="T8" fmla="*/ 3930 w 732"/>
                    <a:gd name="T9" fmla="*/ 4925 h 149"/>
                    <a:gd name="T10" fmla="*/ 0 w 732"/>
                    <a:gd name="T11" fmla="*/ 4925 h 149"/>
                    <a:gd name="T12" fmla="*/ 0 w 732"/>
                    <a:gd name="T13" fmla="*/ 0 h 149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32"/>
                    <a:gd name="T22" fmla="*/ 0 h 149"/>
                    <a:gd name="T23" fmla="*/ 732 w 732"/>
                    <a:gd name="T24" fmla="*/ 149 h 149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32" h="149">
                      <a:moveTo>
                        <a:pt x="0" y="0"/>
                      </a:moveTo>
                      <a:lnTo>
                        <a:pt x="732" y="0"/>
                      </a:lnTo>
                      <a:lnTo>
                        <a:pt x="732" y="99"/>
                      </a:lnTo>
                      <a:lnTo>
                        <a:pt x="470" y="99"/>
                      </a:lnTo>
                      <a:lnTo>
                        <a:pt x="470" y="149"/>
                      </a:lnTo>
                      <a:lnTo>
                        <a:pt x="0" y="14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9696"/>
                </a:solidFill>
                <a:ln w="2540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kumimoji="0" lang="ja-JP" altLang="ja-JP" kern="0">
                    <a:solidFill>
                      <a:sysClr val="windowText" lastClr="000000"/>
                    </a:solidFill>
                  </a:endParaRPr>
                </a:p>
              </p:txBody>
            </p:sp>
            <p:sp>
              <p:nvSpPr>
                <p:cNvPr id="174" name="Freeform 13"/>
                <p:cNvSpPr>
                  <a:spLocks/>
                </p:cNvSpPr>
                <p:nvPr/>
              </p:nvSpPr>
              <p:spPr bwMode="auto">
                <a:xfrm>
                  <a:off x="5256309" y="3661786"/>
                  <a:ext cx="1404368" cy="272020"/>
                </a:xfrm>
                <a:custGeom>
                  <a:avLst/>
                  <a:gdLst>
                    <a:gd name="T0" fmla="*/ 0 w 732"/>
                    <a:gd name="T1" fmla="*/ 0 h 149"/>
                    <a:gd name="T2" fmla="*/ 6125 w 732"/>
                    <a:gd name="T3" fmla="*/ 0 h 149"/>
                    <a:gd name="T4" fmla="*/ 6125 w 732"/>
                    <a:gd name="T5" fmla="*/ 3282 h 149"/>
                    <a:gd name="T6" fmla="*/ 3930 w 732"/>
                    <a:gd name="T7" fmla="*/ 3282 h 149"/>
                    <a:gd name="T8" fmla="*/ 3930 w 732"/>
                    <a:gd name="T9" fmla="*/ 4925 h 149"/>
                    <a:gd name="T10" fmla="*/ 0 w 732"/>
                    <a:gd name="T11" fmla="*/ 4925 h 149"/>
                    <a:gd name="T12" fmla="*/ 0 w 732"/>
                    <a:gd name="T13" fmla="*/ 0 h 149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32"/>
                    <a:gd name="T22" fmla="*/ 0 h 149"/>
                    <a:gd name="T23" fmla="*/ 732 w 732"/>
                    <a:gd name="T24" fmla="*/ 149 h 149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32" h="149">
                      <a:moveTo>
                        <a:pt x="0" y="0"/>
                      </a:moveTo>
                      <a:lnTo>
                        <a:pt x="732" y="0"/>
                      </a:lnTo>
                      <a:lnTo>
                        <a:pt x="732" y="99"/>
                      </a:lnTo>
                      <a:lnTo>
                        <a:pt x="470" y="99"/>
                      </a:lnTo>
                      <a:lnTo>
                        <a:pt x="470" y="149"/>
                      </a:lnTo>
                      <a:lnTo>
                        <a:pt x="0" y="14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9696"/>
                </a:solidFill>
                <a:ln w="2540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kumimoji="0" lang="ja-JP" altLang="ja-JP" kern="0">
                    <a:solidFill>
                      <a:sysClr val="windowText" lastClr="000000"/>
                    </a:solidFill>
                  </a:endParaRPr>
                </a:p>
              </p:txBody>
            </p:sp>
            <p:sp>
              <p:nvSpPr>
                <p:cNvPr id="175" name="Freeform 13"/>
                <p:cNvSpPr>
                  <a:spLocks/>
                </p:cNvSpPr>
                <p:nvPr/>
              </p:nvSpPr>
              <p:spPr bwMode="auto">
                <a:xfrm>
                  <a:off x="5256308" y="4136633"/>
                  <a:ext cx="1404368" cy="272020"/>
                </a:xfrm>
                <a:custGeom>
                  <a:avLst/>
                  <a:gdLst>
                    <a:gd name="T0" fmla="*/ 0 w 732"/>
                    <a:gd name="T1" fmla="*/ 0 h 149"/>
                    <a:gd name="T2" fmla="*/ 6125 w 732"/>
                    <a:gd name="T3" fmla="*/ 0 h 149"/>
                    <a:gd name="T4" fmla="*/ 6125 w 732"/>
                    <a:gd name="T5" fmla="*/ 3282 h 149"/>
                    <a:gd name="T6" fmla="*/ 3930 w 732"/>
                    <a:gd name="T7" fmla="*/ 3282 h 149"/>
                    <a:gd name="T8" fmla="*/ 3930 w 732"/>
                    <a:gd name="T9" fmla="*/ 4925 h 149"/>
                    <a:gd name="T10" fmla="*/ 0 w 732"/>
                    <a:gd name="T11" fmla="*/ 4925 h 149"/>
                    <a:gd name="T12" fmla="*/ 0 w 732"/>
                    <a:gd name="T13" fmla="*/ 0 h 149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32"/>
                    <a:gd name="T22" fmla="*/ 0 h 149"/>
                    <a:gd name="T23" fmla="*/ 732 w 732"/>
                    <a:gd name="T24" fmla="*/ 149 h 149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32" h="149">
                      <a:moveTo>
                        <a:pt x="0" y="0"/>
                      </a:moveTo>
                      <a:lnTo>
                        <a:pt x="732" y="0"/>
                      </a:lnTo>
                      <a:lnTo>
                        <a:pt x="732" y="99"/>
                      </a:lnTo>
                      <a:lnTo>
                        <a:pt x="470" y="99"/>
                      </a:lnTo>
                      <a:lnTo>
                        <a:pt x="470" y="149"/>
                      </a:lnTo>
                      <a:lnTo>
                        <a:pt x="0" y="14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9696"/>
                </a:solidFill>
                <a:ln w="2540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kumimoji="0" lang="ja-JP" altLang="ja-JP" kern="0">
                    <a:solidFill>
                      <a:sysClr val="windowText" lastClr="000000"/>
                    </a:solidFill>
                  </a:endParaRPr>
                </a:p>
              </p:txBody>
            </p:sp>
          </p:grpSp>
          <p:grpSp>
            <p:nvGrpSpPr>
              <p:cNvPr id="154" name="グループ化 153"/>
              <p:cNvGrpSpPr/>
              <p:nvPr/>
            </p:nvGrpSpPr>
            <p:grpSpPr>
              <a:xfrm>
                <a:off x="2483768" y="3429000"/>
                <a:ext cx="1932971" cy="2016224"/>
                <a:chOff x="5137376" y="3477312"/>
                <a:chExt cx="1642235" cy="1590477"/>
              </a:xfrm>
            </p:grpSpPr>
            <p:sp>
              <p:nvSpPr>
                <p:cNvPr id="169" name="角丸四角形 168"/>
                <p:cNvSpPr/>
                <p:nvPr/>
              </p:nvSpPr>
              <p:spPr>
                <a:xfrm>
                  <a:off x="5137376" y="3477312"/>
                  <a:ext cx="1642235" cy="1590477"/>
                </a:xfrm>
                <a:prstGeom prst="round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rgbClr val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algn="ctr">
                    <a:defRPr/>
                  </a:pPr>
                  <a:endParaRPr lang="ja-JP" altLang="en-US" sz="3200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70" name="Freeform 13"/>
                <p:cNvSpPr>
                  <a:spLocks/>
                </p:cNvSpPr>
                <p:nvPr/>
              </p:nvSpPr>
              <p:spPr bwMode="auto">
                <a:xfrm>
                  <a:off x="5256309" y="3661786"/>
                  <a:ext cx="1404368" cy="272020"/>
                </a:xfrm>
                <a:custGeom>
                  <a:avLst/>
                  <a:gdLst>
                    <a:gd name="T0" fmla="*/ 0 w 732"/>
                    <a:gd name="T1" fmla="*/ 0 h 149"/>
                    <a:gd name="T2" fmla="*/ 6125 w 732"/>
                    <a:gd name="T3" fmla="*/ 0 h 149"/>
                    <a:gd name="T4" fmla="*/ 6125 w 732"/>
                    <a:gd name="T5" fmla="*/ 3282 h 149"/>
                    <a:gd name="T6" fmla="*/ 3930 w 732"/>
                    <a:gd name="T7" fmla="*/ 3282 h 149"/>
                    <a:gd name="T8" fmla="*/ 3930 w 732"/>
                    <a:gd name="T9" fmla="*/ 4925 h 149"/>
                    <a:gd name="T10" fmla="*/ 0 w 732"/>
                    <a:gd name="T11" fmla="*/ 4925 h 149"/>
                    <a:gd name="T12" fmla="*/ 0 w 732"/>
                    <a:gd name="T13" fmla="*/ 0 h 149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32"/>
                    <a:gd name="T22" fmla="*/ 0 h 149"/>
                    <a:gd name="T23" fmla="*/ 732 w 732"/>
                    <a:gd name="T24" fmla="*/ 149 h 149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32" h="149">
                      <a:moveTo>
                        <a:pt x="0" y="0"/>
                      </a:moveTo>
                      <a:lnTo>
                        <a:pt x="732" y="0"/>
                      </a:lnTo>
                      <a:lnTo>
                        <a:pt x="732" y="99"/>
                      </a:lnTo>
                      <a:lnTo>
                        <a:pt x="470" y="99"/>
                      </a:lnTo>
                      <a:lnTo>
                        <a:pt x="470" y="149"/>
                      </a:lnTo>
                      <a:lnTo>
                        <a:pt x="0" y="14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9696"/>
                </a:solidFill>
                <a:ln w="2540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kumimoji="0" lang="ja-JP" altLang="ja-JP" kern="0">
                    <a:solidFill>
                      <a:sysClr val="windowText" lastClr="000000"/>
                    </a:solidFill>
                  </a:endParaRPr>
                </a:p>
              </p:txBody>
            </p:sp>
            <p:sp>
              <p:nvSpPr>
                <p:cNvPr id="171" name="Freeform 13"/>
                <p:cNvSpPr>
                  <a:spLocks/>
                </p:cNvSpPr>
                <p:nvPr/>
              </p:nvSpPr>
              <p:spPr bwMode="auto">
                <a:xfrm>
                  <a:off x="5256308" y="4136633"/>
                  <a:ext cx="1404368" cy="272020"/>
                </a:xfrm>
                <a:custGeom>
                  <a:avLst/>
                  <a:gdLst>
                    <a:gd name="T0" fmla="*/ 0 w 732"/>
                    <a:gd name="T1" fmla="*/ 0 h 149"/>
                    <a:gd name="T2" fmla="*/ 6125 w 732"/>
                    <a:gd name="T3" fmla="*/ 0 h 149"/>
                    <a:gd name="T4" fmla="*/ 6125 w 732"/>
                    <a:gd name="T5" fmla="*/ 3282 h 149"/>
                    <a:gd name="T6" fmla="*/ 3930 w 732"/>
                    <a:gd name="T7" fmla="*/ 3282 h 149"/>
                    <a:gd name="T8" fmla="*/ 3930 w 732"/>
                    <a:gd name="T9" fmla="*/ 4925 h 149"/>
                    <a:gd name="T10" fmla="*/ 0 w 732"/>
                    <a:gd name="T11" fmla="*/ 4925 h 149"/>
                    <a:gd name="T12" fmla="*/ 0 w 732"/>
                    <a:gd name="T13" fmla="*/ 0 h 149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32"/>
                    <a:gd name="T22" fmla="*/ 0 h 149"/>
                    <a:gd name="T23" fmla="*/ 732 w 732"/>
                    <a:gd name="T24" fmla="*/ 149 h 149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32" h="149">
                      <a:moveTo>
                        <a:pt x="0" y="0"/>
                      </a:moveTo>
                      <a:lnTo>
                        <a:pt x="732" y="0"/>
                      </a:lnTo>
                      <a:lnTo>
                        <a:pt x="732" y="99"/>
                      </a:lnTo>
                      <a:lnTo>
                        <a:pt x="470" y="99"/>
                      </a:lnTo>
                      <a:lnTo>
                        <a:pt x="470" y="149"/>
                      </a:lnTo>
                      <a:lnTo>
                        <a:pt x="0" y="14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9696"/>
                </a:solidFill>
                <a:ln w="2540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kumimoji="0" lang="ja-JP" altLang="ja-JP" kern="0">
                    <a:solidFill>
                      <a:sysClr val="windowText" lastClr="000000"/>
                    </a:solidFill>
                  </a:endParaRPr>
                </a:p>
              </p:txBody>
            </p:sp>
          </p:grpSp>
          <p:grpSp>
            <p:nvGrpSpPr>
              <p:cNvPr id="155" name="グループ化 154"/>
              <p:cNvGrpSpPr/>
              <p:nvPr/>
            </p:nvGrpSpPr>
            <p:grpSpPr>
              <a:xfrm>
                <a:off x="251520" y="3429000"/>
                <a:ext cx="1932971" cy="2016224"/>
                <a:chOff x="5137376" y="3477312"/>
                <a:chExt cx="1642235" cy="1590477"/>
              </a:xfrm>
            </p:grpSpPr>
            <p:sp>
              <p:nvSpPr>
                <p:cNvPr id="166" name="角丸四角形 165"/>
                <p:cNvSpPr/>
                <p:nvPr/>
              </p:nvSpPr>
              <p:spPr>
                <a:xfrm>
                  <a:off x="5137376" y="3477312"/>
                  <a:ext cx="1642235" cy="1590477"/>
                </a:xfrm>
                <a:prstGeom prst="round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rgbClr val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algn="ctr">
                    <a:defRPr/>
                  </a:pPr>
                  <a:endParaRPr lang="ja-JP" altLang="en-US" sz="3200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67" name="Freeform 13"/>
                <p:cNvSpPr>
                  <a:spLocks/>
                </p:cNvSpPr>
                <p:nvPr/>
              </p:nvSpPr>
              <p:spPr bwMode="auto">
                <a:xfrm>
                  <a:off x="5256309" y="3661786"/>
                  <a:ext cx="1404368" cy="272020"/>
                </a:xfrm>
                <a:custGeom>
                  <a:avLst/>
                  <a:gdLst>
                    <a:gd name="T0" fmla="*/ 0 w 732"/>
                    <a:gd name="T1" fmla="*/ 0 h 149"/>
                    <a:gd name="T2" fmla="*/ 6125 w 732"/>
                    <a:gd name="T3" fmla="*/ 0 h 149"/>
                    <a:gd name="T4" fmla="*/ 6125 w 732"/>
                    <a:gd name="T5" fmla="*/ 3282 h 149"/>
                    <a:gd name="T6" fmla="*/ 3930 w 732"/>
                    <a:gd name="T7" fmla="*/ 3282 h 149"/>
                    <a:gd name="T8" fmla="*/ 3930 w 732"/>
                    <a:gd name="T9" fmla="*/ 4925 h 149"/>
                    <a:gd name="T10" fmla="*/ 0 w 732"/>
                    <a:gd name="T11" fmla="*/ 4925 h 149"/>
                    <a:gd name="T12" fmla="*/ 0 w 732"/>
                    <a:gd name="T13" fmla="*/ 0 h 149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32"/>
                    <a:gd name="T22" fmla="*/ 0 h 149"/>
                    <a:gd name="T23" fmla="*/ 732 w 732"/>
                    <a:gd name="T24" fmla="*/ 149 h 149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32" h="149">
                      <a:moveTo>
                        <a:pt x="0" y="0"/>
                      </a:moveTo>
                      <a:lnTo>
                        <a:pt x="732" y="0"/>
                      </a:lnTo>
                      <a:lnTo>
                        <a:pt x="732" y="99"/>
                      </a:lnTo>
                      <a:lnTo>
                        <a:pt x="470" y="99"/>
                      </a:lnTo>
                      <a:lnTo>
                        <a:pt x="470" y="149"/>
                      </a:lnTo>
                      <a:lnTo>
                        <a:pt x="0" y="14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9696"/>
                </a:solidFill>
                <a:ln w="2540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kumimoji="0" lang="ja-JP" altLang="ja-JP" kern="0">
                    <a:solidFill>
                      <a:sysClr val="windowText" lastClr="000000"/>
                    </a:solidFill>
                  </a:endParaRPr>
                </a:p>
              </p:txBody>
            </p:sp>
            <p:sp>
              <p:nvSpPr>
                <p:cNvPr id="168" name="Freeform 13"/>
                <p:cNvSpPr>
                  <a:spLocks/>
                </p:cNvSpPr>
                <p:nvPr/>
              </p:nvSpPr>
              <p:spPr bwMode="auto">
                <a:xfrm>
                  <a:off x="5256308" y="4136633"/>
                  <a:ext cx="1404368" cy="272020"/>
                </a:xfrm>
                <a:custGeom>
                  <a:avLst/>
                  <a:gdLst>
                    <a:gd name="T0" fmla="*/ 0 w 732"/>
                    <a:gd name="T1" fmla="*/ 0 h 149"/>
                    <a:gd name="T2" fmla="*/ 6125 w 732"/>
                    <a:gd name="T3" fmla="*/ 0 h 149"/>
                    <a:gd name="T4" fmla="*/ 6125 w 732"/>
                    <a:gd name="T5" fmla="*/ 3282 h 149"/>
                    <a:gd name="T6" fmla="*/ 3930 w 732"/>
                    <a:gd name="T7" fmla="*/ 3282 h 149"/>
                    <a:gd name="T8" fmla="*/ 3930 w 732"/>
                    <a:gd name="T9" fmla="*/ 4925 h 149"/>
                    <a:gd name="T10" fmla="*/ 0 w 732"/>
                    <a:gd name="T11" fmla="*/ 4925 h 149"/>
                    <a:gd name="T12" fmla="*/ 0 w 732"/>
                    <a:gd name="T13" fmla="*/ 0 h 149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32"/>
                    <a:gd name="T22" fmla="*/ 0 h 149"/>
                    <a:gd name="T23" fmla="*/ 732 w 732"/>
                    <a:gd name="T24" fmla="*/ 149 h 149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32" h="149">
                      <a:moveTo>
                        <a:pt x="0" y="0"/>
                      </a:moveTo>
                      <a:lnTo>
                        <a:pt x="732" y="0"/>
                      </a:lnTo>
                      <a:lnTo>
                        <a:pt x="732" y="99"/>
                      </a:lnTo>
                      <a:lnTo>
                        <a:pt x="470" y="99"/>
                      </a:lnTo>
                      <a:lnTo>
                        <a:pt x="470" y="149"/>
                      </a:lnTo>
                      <a:lnTo>
                        <a:pt x="0" y="14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9696"/>
                </a:solidFill>
                <a:ln w="2540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kumimoji="0" lang="ja-JP" altLang="ja-JP" kern="0">
                    <a:solidFill>
                      <a:sysClr val="windowText" lastClr="000000"/>
                    </a:solidFill>
                  </a:endParaRPr>
                </a:p>
              </p:txBody>
            </p:sp>
          </p:grpSp>
          <p:sp>
            <p:nvSpPr>
              <p:cNvPr id="156" name="正方形/長方形 155"/>
              <p:cNvSpPr/>
              <p:nvPr/>
            </p:nvSpPr>
            <p:spPr>
              <a:xfrm>
                <a:off x="232218" y="5487513"/>
                <a:ext cx="1971573" cy="400110"/>
              </a:xfrm>
              <a:prstGeom prst="rect">
                <a:avLst/>
              </a:prstGeom>
            </p:spPr>
            <p:txBody>
              <a:bodyPr wrap="square" anchor="ctr">
                <a:spAutoFit/>
              </a:bodyPr>
              <a:lstStyle/>
              <a:p>
                <a:pPr marL="514350" indent="-514350" algn="ctr">
                  <a:defRPr/>
                </a:pPr>
                <a:r>
                  <a:rPr kumimoji="0" lang="en-US" altLang="ja-JP" sz="2000" kern="0" dirty="0">
                    <a:solidFill>
                      <a:sysClr val="windowText" lastClr="000000"/>
                    </a:solidFill>
                    <a:latin typeface="Times New Roman" pitchFamily="18" charset="0"/>
                    <a:ea typeface="ＭＳ Ｐゴシック" pitchFamily="50" charset="-128"/>
                  </a:rPr>
                  <a:t>rev. </a:t>
                </a:r>
                <a:r>
                  <a:rPr kumimoji="0" lang="en-US" altLang="ja-JP" sz="2000" kern="0" dirty="0" err="1">
                    <a:solidFill>
                      <a:sysClr val="windowText" lastClr="000000"/>
                    </a:solidFill>
                    <a:latin typeface="Times New Roman" pitchFamily="18" charset="0"/>
                    <a:ea typeface="ＭＳ Ｐゴシック" pitchFamily="50" charset="-128"/>
                  </a:rPr>
                  <a:t>i</a:t>
                </a:r>
                <a:endParaRPr kumimoji="0" lang="en-US" altLang="ja-JP" sz="2000" kern="0" dirty="0">
                  <a:solidFill>
                    <a:sysClr val="windowText" lastClr="000000"/>
                  </a:solidFill>
                  <a:latin typeface="Times New Roman" pitchFamily="18" charset="0"/>
                  <a:ea typeface="ＭＳ Ｐゴシック" pitchFamily="50" charset="-128"/>
                </a:endParaRPr>
              </a:p>
            </p:txBody>
          </p:sp>
          <p:sp>
            <p:nvSpPr>
              <p:cNvPr id="157" name="正方形/長方形 156"/>
              <p:cNvSpPr/>
              <p:nvPr/>
            </p:nvSpPr>
            <p:spPr>
              <a:xfrm>
                <a:off x="2595830" y="5450236"/>
                <a:ext cx="1731336" cy="400110"/>
              </a:xfrm>
              <a:prstGeom prst="rect">
                <a:avLst/>
              </a:prstGeom>
            </p:spPr>
            <p:txBody>
              <a:bodyPr wrap="square" anchor="ctr">
                <a:spAutoFit/>
              </a:bodyPr>
              <a:lstStyle/>
              <a:p>
                <a:pPr marL="514350" indent="-514350" algn="ctr">
                  <a:defRPr/>
                </a:pPr>
                <a:r>
                  <a:rPr kumimoji="0" lang="en-US" altLang="ja-JP" sz="2000" kern="0" dirty="0">
                    <a:solidFill>
                      <a:sysClr val="windowText" lastClr="000000"/>
                    </a:solidFill>
                    <a:latin typeface="Times New Roman" pitchFamily="18" charset="0"/>
                    <a:ea typeface="ＭＳ Ｐゴシック" pitchFamily="50" charset="-128"/>
                  </a:rPr>
                  <a:t>rev. </a:t>
                </a:r>
                <a:r>
                  <a:rPr kumimoji="0" lang="en-US" altLang="ja-JP" sz="2000" kern="0" dirty="0" err="1">
                    <a:solidFill>
                      <a:sysClr val="windowText" lastClr="000000"/>
                    </a:solidFill>
                    <a:latin typeface="Times New Roman" pitchFamily="18" charset="0"/>
                    <a:ea typeface="ＭＳ Ｐゴシック" pitchFamily="50" charset="-128"/>
                  </a:rPr>
                  <a:t>i</a:t>
                </a:r>
                <a:r>
                  <a:rPr kumimoji="0" lang="en-US" altLang="ja-JP" sz="2000" kern="0" dirty="0">
                    <a:solidFill>
                      <a:sysClr val="windowText" lastClr="000000"/>
                    </a:solidFill>
                    <a:latin typeface="Times New Roman" pitchFamily="18" charset="0"/>
                    <a:ea typeface="ＭＳ Ｐゴシック" pitchFamily="50" charset="-128"/>
                  </a:rPr>
                  <a:t>+1</a:t>
                </a:r>
              </a:p>
            </p:txBody>
          </p:sp>
          <p:sp>
            <p:nvSpPr>
              <p:cNvPr id="158" name="正方形/長方形 157"/>
              <p:cNvSpPr/>
              <p:nvPr/>
            </p:nvSpPr>
            <p:spPr>
              <a:xfrm>
                <a:off x="4688659" y="5456281"/>
                <a:ext cx="1971573" cy="400110"/>
              </a:xfrm>
              <a:prstGeom prst="rect">
                <a:avLst/>
              </a:prstGeom>
            </p:spPr>
            <p:txBody>
              <a:bodyPr wrap="square" anchor="ctr">
                <a:spAutoFit/>
              </a:bodyPr>
              <a:lstStyle/>
              <a:p>
                <a:pPr marL="514350" indent="-514350" algn="ctr">
                  <a:defRPr/>
                </a:pPr>
                <a:r>
                  <a:rPr kumimoji="0" lang="en-US" altLang="ja-JP" sz="2000" kern="0" dirty="0">
                    <a:solidFill>
                      <a:sysClr val="windowText" lastClr="000000"/>
                    </a:solidFill>
                    <a:latin typeface="Times New Roman" pitchFamily="18" charset="0"/>
                    <a:ea typeface="ＭＳ Ｐゴシック" pitchFamily="50" charset="-128"/>
                  </a:rPr>
                  <a:t>rev. i+2</a:t>
                </a:r>
              </a:p>
            </p:txBody>
          </p:sp>
          <p:sp>
            <p:nvSpPr>
              <p:cNvPr id="159" name="正方形/長方形 158"/>
              <p:cNvSpPr/>
              <p:nvPr/>
            </p:nvSpPr>
            <p:spPr>
              <a:xfrm>
                <a:off x="6940207" y="5441623"/>
                <a:ext cx="1971573" cy="400110"/>
              </a:xfrm>
              <a:prstGeom prst="rect">
                <a:avLst/>
              </a:prstGeom>
            </p:spPr>
            <p:txBody>
              <a:bodyPr wrap="square" anchor="ctr">
                <a:spAutoFit/>
              </a:bodyPr>
              <a:lstStyle/>
              <a:p>
                <a:pPr marL="514350" indent="-514350" algn="ctr">
                  <a:defRPr/>
                </a:pPr>
                <a:r>
                  <a:rPr kumimoji="0" lang="en-US" altLang="ja-JP" sz="2000" kern="0" dirty="0">
                    <a:solidFill>
                      <a:sysClr val="windowText" lastClr="000000"/>
                    </a:solidFill>
                    <a:latin typeface="Times New Roman" pitchFamily="18" charset="0"/>
                    <a:ea typeface="ＭＳ Ｐゴシック" pitchFamily="50" charset="-128"/>
                  </a:rPr>
                  <a:t>rev. i+3</a:t>
                </a:r>
              </a:p>
            </p:txBody>
          </p:sp>
          <p:cxnSp>
            <p:nvCxnSpPr>
              <p:cNvPr id="160" name="直線矢印コネクタ 159"/>
              <p:cNvCxnSpPr/>
              <p:nvPr/>
            </p:nvCxnSpPr>
            <p:spPr bwMode="auto">
              <a:xfrm>
                <a:off x="6516216" y="3789040"/>
                <a:ext cx="574390" cy="0"/>
              </a:xfrm>
              <a:prstGeom prst="straightConnector1">
                <a:avLst/>
              </a:prstGeom>
              <a:solidFill>
                <a:srgbClr val="0000FF"/>
              </a:solidFill>
              <a:ln w="38100" cap="flat" cmpd="sng" algn="ctr">
                <a:solidFill>
                  <a:srgbClr val="000000"/>
                </a:solidFill>
                <a:prstDash val="solid"/>
                <a:round/>
                <a:headEnd type="arrow" w="med" len="med"/>
                <a:tailEnd type="arrow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61" name="直線矢印コネクタ 160"/>
              <p:cNvCxnSpPr/>
              <p:nvPr/>
            </p:nvCxnSpPr>
            <p:spPr bwMode="auto">
              <a:xfrm>
                <a:off x="6516216" y="4365104"/>
                <a:ext cx="574390" cy="0"/>
              </a:xfrm>
              <a:prstGeom prst="straightConnector1">
                <a:avLst/>
              </a:prstGeom>
              <a:solidFill>
                <a:srgbClr val="0000FF"/>
              </a:solidFill>
              <a:ln w="38100" cap="flat" cmpd="sng" algn="ctr">
                <a:solidFill>
                  <a:srgbClr val="000000"/>
                </a:solidFill>
                <a:prstDash val="solid"/>
                <a:round/>
                <a:headEnd type="arrow" w="med" len="med"/>
                <a:tailEnd type="arrow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62" name="直線矢印コネクタ 161"/>
              <p:cNvCxnSpPr/>
              <p:nvPr/>
            </p:nvCxnSpPr>
            <p:spPr bwMode="auto">
              <a:xfrm>
                <a:off x="4283968" y="3789040"/>
                <a:ext cx="574390" cy="0"/>
              </a:xfrm>
              <a:prstGeom prst="straightConnector1">
                <a:avLst/>
              </a:prstGeom>
              <a:solidFill>
                <a:srgbClr val="0000FF"/>
              </a:solidFill>
              <a:ln w="38100" cap="flat" cmpd="sng" algn="ctr">
                <a:solidFill>
                  <a:srgbClr val="000000"/>
                </a:solidFill>
                <a:prstDash val="solid"/>
                <a:round/>
                <a:headEnd type="arrow" w="med" len="med"/>
                <a:tailEnd type="arrow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63" name="直線矢印コネクタ 162"/>
              <p:cNvCxnSpPr/>
              <p:nvPr/>
            </p:nvCxnSpPr>
            <p:spPr bwMode="auto">
              <a:xfrm>
                <a:off x="4283968" y="4365104"/>
                <a:ext cx="574390" cy="0"/>
              </a:xfrm>
              <a:prstGeom prst="straightConnector1">
                <a:avLst/>
              </a:prstGeom>
              <a:solidFill>
                <a:srgbClr val="0000FF"/>
              </a:solidFill>
              <a:ln w="38100" cap="flat" cmpd="sng" algn="ctr">
                <a:solidFill>
                  <a:srgbClr val="000000"/>
                </a:solidFill>
                <a:prstDash val="solid"/>
                <a:round/>
                <a:headEnd type="arrow" w="med" len="med"/>
                <a:tailEnd type="arrow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64" name="直線矢印コネクタ 163"/>
              <p:cNvCxnSpPr/>
              <p:nvPr/>
            </p:nvCxnSpPr>
            <p:spPr bwMode="auto">
              <a:xfrm>
                <a:off x="2051720" y="3789040"/>
                <a:ext cx="574390" cy="0"/>
              </a:xfrm>
              <a:prstGeom prst="straightConnector1">
                <a:avLst/>
              </a:prstGeom>
              <a:solidFill>
                <a:srgbClr val="0000FF"/>
              </a:solidFill>
              <a:ln w="38100" cap="flat" cmpd="sng" algn="ctr">
                <a:solidFill>
                  <a:srgbClr val="000000"/>
                </a:solidFill>
                <a:prstDash val="solid"/>
                <a:round/>
                <a:headEnd type="arrow" w="med" len="med"/>
                <a:tailEnd type="arrow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65" name="直線矢印コネクタ 164"/>
              <p:cNvCxnSpPr/>
              <p:nvPr/>
            </p:nvCxnSpPr>
            <p:spPr bwMode="auto">
              <a:xfrm>
                <a:off x="2051720" y="4365104"/>
                <a:ext cx="574390" cy="0"/>
              </a:xfrm>
              <a:prstGeom prst="straightConnector1">
                <a:avLst/>
              </a:prstGeom>
              <a:solidFill>
                <a:srgbClr val="0000FF"/>
              </a:solidFill>
              <a:ln w="38100" cap="flat" cmpd="sng" algn="ctr">
                <a:solidFill>
                  <a:srgbClr val="000000"/>
                </a:solidFill>
                <a:prstDash val="solid"/>
                <a:round/>
                <a:headEnd type="arrow" w="med" len="med"/>
                <a:tailEnd type="arrow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cxnSp>
        </p:grpSp>
        <p:cxnSp>
          <p:nvCxnSpPr>
            <p:cNvPr id="151" name="直線矢印コネクタ 150"/>
            <p:cNvCxnSpPr/>
            <p:nvPr/>
          </p:nvCxnSpPr>
          <p:spPr bwMode="auto">
            <a:xfrm>
              <a:off x="4028440" y="3062391"/>
              <a:ext cx="586364" cy="726649"/>
            </a:xfrm>
            <a:prstGeom prst="straightConnector1">
              <a:avLst/>
            </a:prstGeom>
            <a:solidFill>
              <a:schemeClr val="accent2"/>
            </a:solidFill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179" name="グループ化 178"/>
          <p:cNvGrpSpPr/>
          <p:nvPr/>
        </p:nvGrpSpPr>
        <p:grpSpPr>
          <a:xfrm>
            <a:off x="6263520" y="2996952"/>
            <a:ext cx="2856817" cy="2025514"/>
            <a:chOff x="5282818" y="3279539"/>
            <a:chExt cx="2340215" cy="1757154"/>
          </a:xfrm>
        </p:grpSpPr>
        <p:sp>
          <p:nvSpPr>
            <p:cNvPr id="180" name="テキスト ボックス 179"/>
            <p:cNvSpPr txBox="1"/>
            <p:nvPr/>
          </p:nvSpPr>
          <p:spPr>
            <a:xfrm>
              <a:off x="5282818" y="3279539"/>
              <a:ext cx="1710799" cy="3203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dirty="0">
                  <a:solidFill>
                    <a:srgbClr val="000000"/>
                  </a:solidFill>
                  <a:latin typeface="Times New Roman" pitchFamily="18" charset="0"/>
                  <a:ea typeface="ＭＳ Ｐゴシック" pitchFamily="50" charset="-128"/>
                </a:rPr>
                <a:t>Clone Set in rev. i+1</a:t>
              </a:r>
              <a:endParaRPr lang="ja-JP" altLang="en-US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  <p:pic>
          <p:nvPicPr>
            <p:cNvPr id="181" name="Picture 2" descr="C:\Users\Shared\Dropbox\YandI\m-takuya\2014_IWSC\fig\ya4.png"/>
            <p:cNvPicPr>
              <a:picLocks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34480" y="4244251"/>
              <a:ext cx="419768" cy="76336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82" name="円/楕円 181"/>
            <p:cNvSpPr/>
            <p:nvPr/>
          </p:nvSpPr>
          <p:spPr bwMode="auto">
            <a:xfrm>
              <a:off x="5352495" y="3591876"/>
              <a:ext cx="1595769" cy="1197465"/>
            </a:xfrm>
            <a:prstGeom prst="ellipse">
              <a:avLst/>
            </a:prstGeom>
            <a:noFill/>
            <a:ln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0" lang="ja-JP" altLang="en-US" sz="240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  <p:sp>
          <p:nvSpPr>
            <p:cNvPr id="183" name="テキスト ボックス 182"/>
            <p:cNvSpPr txBox="1"/>
            <p:nvPr/>
          </p:nvSpPr>
          <p:spPr>
            <a:xfrm>
              <a:off x="7062064" y="4716294"/>
              <a:ext cx="560969" cy="3203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dirty="0">
                  <a:solidFill>
                    <a:srgbClr val="000000"/>
                  </a:solidFill>
                  <a:latin typeface="Times New Roman" pitchFamily="18" charset="0"/>
                  <a:ea typeface="ＭＳ Ｐゴシック" pitchFamily="50" charset="-128"/>
                </a:rPr>
                <a:t>clone</a:t>
              </a:r>
              <a:endParaRPr lang="ja-JP" altLang="en-US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97338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8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2" dur="500" fill="hold"/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" grpId="0" animBg="1"/>
      <p:bldP spid="139" grpId="1" animBg="1"/>
      <p:bldP spid="140" grpId="0" animBg="1"/>
      <p:bldP spid="14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636732" y="188914"/>
            <a:ext cx="8923764" cy="936625"/>
          </a:xfrm>
        </p:spPr>
        <p:txBody>
          <a:bodyPr/>
          <a:lstStyle/>
          <a:p>
            <a:r>
              <a:rPr lang="en-US" altLang="ja-JP" sz="3600" dirty="0"/>
              <a:t>STEP3: Identify Clone set Author</a:t>
            </a:r>
            <a:endParaRPr lang="ja-JP" altLang="en-US" sz="3600" dirty="0"/>
          </a:p>
        </p:txBody>
      </p:sp>
      <p:sp>
        <p:nvSpPr>
          <p:cNvPr id="19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03388" y="1159859"/>
            <a:ext cx="8964612" cy="1224483"/>
          </a:xfrm>
        </p:spPr>
        <p:txBody>
          <a:bodyPr/>
          <a:lstStyle/>
          <a:p>
            <a:r>
              <a:rPr lang="en-US" altLang="ja-JP" sz="2200" dirty="0"/>
              <a:t>By using the blame command in VCS</a:t>
            </a:r>
            <a:r>
              <a:rPr lang="ja-JP" altLang="en-US" sz="2200" dirty="0"/>
              <a:t> </a:t>
            </a:r>
            <a:r>
              <a:rPr lang="en-US" altLang="ja-JP" sz="2200" dirty="0"/>
              <a:t>to identify reuse behaviors</a:t>
            </a:r>
          </a:p>
          <a:p>
            <a:pPr lvl="1"/>
            <a:r>
              <a:rPr lang="en-US" altLang="ja-JP" sz="2000" dirty="0"/>
              <a:t>who implemented</a:t>
            </a:r>
            <a:r>
              <a:rPr lang="en-US" altLang="ja-JP" sz="2000" dirty="0"/>
              <a:t> </a:t>
            </a:r>
            <a:r>
              <a:rPr lang="en-US" altLang="ja-JP" sz="2000" dirty="0"/>
              <a:t>source code, and when</a:t>
            </a:r>
          </a:p>
          <a:p>
            <a:r>
              <a:rPr lang="en-US" altLang="ja-JP" sz="2400" dirty="0"/>
              <a:t>Detect clone set authors and clone set users</a:t>
            </a:r>
            <a:endParaRPr lang="en-US" altLang="ja-JP" sz="2400" dirty="0"/>
          </a:p>
        </p:txBody>
      </p:sp>
      <p:grpSp>
        <p:nvGrpSpPr>
          <p:cNvPr id="72" name="グループ化 71"/>
          <p:cNvGrpSpPr/>
          <p:nvPr/>
        </p:nvGrpSpPr>
        <p:grpSpPr>
          <a:xfrm>
            <a:off x="1880934" y="3429002"/>
            <a:ext cx="8679562" cy="2458623"/>
            <a:chOff x="232218" y="3429000"/>
            <a:chExt cx="8679562" cy="2458623"/>
          </a:xfrm>
        </p:grpSpPr>
        <p:grpSp>
          <p:nvGrpSpPr>
            <p:cNvPr id="74" name="グループ化 73"/>
            <p:cNvGrpSpPr/>
            <p:nvPr/>
          </p:nvGrpSpPr>
          <p:grpSpPr>
            <a:xfrm>
              <a:off x="6959509" y="3429000"/>
              <a:ext cx="1932971" cy="2016224"/>
              <a:chOff x="5137376" y="3477312"/>
              <a:chExt cx="1642235" cy="1590477"/>
            </a:xfrm>
          </p:grpSpPr>
          <p:sp>
            <p:nvSpPr>
              <p:cNvPr id="98" name="角丸四角形 97"/>
              <p:cNvSpPr/>
              <p:nvPr/>
            </p:nvSpPr>
            <p:spPr>
              <a:xfrm>
                <a:off x="5137376" y="3477312"/>
                <a:ext cx="1642235" cy="1590477"/>
              </a:xfrm>
              <a:prstGeom prst="roundRect">
                <a:avLst/>
              </a:prstGeom>
              <a:solidFill>
                <a:schemeClr val="bg1"/>
              </a:solidFill>
              <a:ln w="25400" cap="flat" cmpd="sng" algn="ctr">
                <a:solidFill>
                  <a:srgbClr val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ja-JP" altLang="en-US" sz="3200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99" name="Freeform 13"/>
              <p:cNvSpPr>
                <a:spLocks/>
              </p:cNvSpPr>
              <p:nvPr/>
            </p:nvSpPr>
            <p:spPr bwMode="auto">
              <a:xfrm>
                <a:off x="5256309" y="3661786"/>
                <a:ext cx="1404368" cy="272020"/>
              </a:xfrm>
              <a:custGeom>
                <a:avLst/>
                <a:gdLst>
                  <a:gd name="T0" fmla="*/ 0 w 732"/>
                  <a:gd name="T1" fmla="*/ 0 h 149"/>
                  <a:gd name="T2" fmla="*/ 6125 w 732"/>
                  <a:gd name="T3" fmla="*/ 0 h 149"/>
                  <a:gd name="T4" fmla="*/ 6125 w 732"/>
                  <a:gd name="T5" fmla="*/ 3282 h 149"/>
                  <a:gd name="T6" fmla="*/ 3930 w 732"/>
                  <a:gd name="T7" fmla="*/ 3282 h 149"/>
                  <a:gd name="T8" fmla="*/ 3930 w 732"/>
                  <a:gd name="T9" fmla="*/ 4925 h 149"/>
                  <a:gd name="T10" fmla="*/ 0 w 732"/>
                  <a:gd name="T11" fmla="*/ 4925 h 149"/>
                  <a:gd name="T12" fmla="*/ 0 w 732"/>
                  <a:gd name="T13" fmla="*/ 0 h 14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32"/>
                  <a:gd name="T22" fmla="*/ 0 h 149"/>
                  <a:gd name="T23" fmla="*/ 732 w 732"/>
                  <a:gd name="T24" fmla="*/ 149 h 14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32" h="149">
                    <a:moveTo>
                      <a:pt x="0" y="0"/>
                    </a:moveTo>
                    <a:lnTo>
                      <a:pt x="732" y="0"/>
                    </a:lnTo>
                    <a:lnTo>
                      <a:pt x="732" y="99"/>
                    </a:lnTo>
                    <a:lnTo>
                      <a:pt x="470" y="99"/>
                    </a:lnTo>
                    <a:lnTo>
                      <a:pt x="470" y="149"/>
                    </a:lnTo>
                    <a:lnTo>
                      <a:pt x="0" y="14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9696"/>
              </a:solidFill>
              <a:ln w="254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kumimoji="0" lang="ja-JP" altLang="ja-JP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100" name="Freeform 13"/>
              <p:cNvSpPr>
                <a:spLocks/>
              </p:cNvSpPr>
              <p:nvPr/>
            </p:nvSpPr>
            <p:spPr bwMode="auto">
              <a:xfrm>
                <a:off x="5256308" y="4136633"/>
                <a:ext cx="1404368" cy="272020"/>
              </a:xfrm>
              <a:custGeom>
                <a:avLst/>
                <a:gdLst>
                  <a:gd name="T0" fmla="*/ 0 w 732"/>
                  <a:gd name="T1" fmla="*/ 0 h 149"/>
                  <a:gd name="T2" fmla="*/ 6125 w 732"/>
                  <a:gd name="T3" fmla="*/ 0 h 149"/>
                  <a:gd name="T4" fmla="*/ 6125 w 732"/>
                  <a:gd name="T5" fmla="*/ 3282 h 149"/>
                  <a:gd name="T6" fmla="*/ 3930 w 732"/>
                  <a:gd name="T7" fmla="*/ 3282 h 149"/>
                  <a:gd name="T8" fmla="*/ 3930 w 732"/>
                  <a:gd name="T9" fmla="*/ 4925 h 149"/>
                  <a:gd name="T10" fmla="*/ 0 w 732"/>
                  <a:gd name="T11" fmla="*/ 4925 h 149"/>
                  <a:gd name="T12" fmla="*/ 0 w 732"/>
                  <a:gd name="T13" fmla="*/ 0 h 14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32"/>
                  <a:gd name="T22" fmla="*/ 0 h 149"/>
                  <a:gd name="T23" fmla="*/ 732 w 732"/>
                  <a:gd name="T24" fmla="*/ 149 h 14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32" h="149">
                    <a:moveTo>
                      <a:pt x="0" y="0"/>
                    </a:moveTo>
                    <a:lnTo>
                      <a:pt x="732" y="0"/>
                    </a:lnTo>
                    <a:lnTo>
                      <a:pt x="732" y="99"/>
                    </a:lnTo>
                    <a:lnTo>
                      <a:pt x="470" y="99"/>
                    </a:lnTo>
                    <a:lnTo>
                      <a:pt x="470" y="149"/>
                    </a:lnTo>
                    <a:lnTo>
                      <a:pt x="0" y="14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9696"/>
              </a:solidFill>
              <a:ln w="254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kumimoji="0" lang="ja-JP" altLang="ja-JP" kern="0">
                  <a:solidFill>
                    <a:sysClr val="windowText" lastClr="000000"/>
                  </a:solidFill>
                </a:endParaRPr>
              </a:p>
            </p:txBody>
          </p:sp>
        </p:grpSp>
        <p:grpSp>
          <p:nvGrpSpPr>
            <p:cNvPr id="75" name="グループ化 74"/>
            <p:cNvGrpSpPr/>
            <p:nvPr/>
          </p:nvGrpSpPr>
          <p:grpSpPr>
            <a:xfrm>
              <a:off x="4716016" y="3429000"/>
              <a:ext cx="1932971" cy="2016224"/>
              <a:chOff x="5137376" y="3477312"/>
              <a:chExt cx="1642235" cy="1590477"/>
            </a:xfrm>
          </p:grpSpPr>
          <p:sp>
            <p:nvSpPr>
              <p:cNvPr id="94" name="角丸四角形 93"/>
              <p:cNvSpPr/>
              <p:nvPr/>
            </p:nvSpPr>
            <p:spPr>
              <a:xfrm>
                <a:off x="5137376" y="3477312"/>
                <a:ext cx="1642235" cy="1590477"/>
              </a:xfrm>
              <a:prstGeom prst="roundRect">
                <a:avLst/>
              </a:prstGeom>
              <a:solidFill>
                <a:schemeClr val="bg1"/>
              </a:solidFill>
              <a:ln w="25400" cap="flat" cmpd="sng" algn="ctr">
                <a:solidFill>
                  <a:srgbClr val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ja-JP" altLang="en-US" sz="3200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95" name="Freeform 13"/>
              <p:cNvSpPr>
                <a:spLocks/>
              </p:cNvSpPr>
              <p:nvPr/>
            </p:nvSpPr>
            <p:spPr bwMode="auto">
              <a:xfrm>
                <a:off x="5256309" y="4571853"/>
                <a:ext cx="1404368" cy="272020"/>
              </a:xfrm>
              <a:custGeom>
                <a:avLst/>
                <a:gdLst>
                  <a:gd name="T0" fmla="*/ 0 w 732"/>
                  <a:gd name="T1" fmla="*/ 0 h 149"/>
                  <a:gd name="T2" fmla="*/ 6125 w 732"/>
                  <a:gd name="T3" fmla="*/ 0 h 149"/>
                  <a:gd name="T4" fmla="*/ 6125 w 732"/>
                  <a:gd name="T5" fmla="*/ 3282 h 149"/>
                  <a:gd name="T6" fmla="*/ 3930 w 732"/>
                  <a:gd name="T7" fmla="*/ 3282 h 149"/>
                  <a:gd name="T8" fmla="*/ 3930 w 732"/>
                  <a:gd name="T9" fmla="*/ 4925 h 149"/>
                  <a:gd name="T10" fmla="*/ 0 w 732"/>
                  <a:gd name="T11" fmla="*/ 4925 h 149"/>
                  <a:gd name="T12" fmla="*/ 0 w 732"/>
                  <a:gd name="T13" fmla="*/ 0 h 14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32"/>
                  <a:gd name="T22" fmla="*/ 0 h 149"/>
                  <a:gd name="T23" fmla="*/ 732 w 732"/>
                  <a:gd name="T24" fmla="*/ 149 h 14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32" h="149">
                    <a:moveTo>
                      <a:pt x="0" y="0"/>
                    </a:moveTo>
                    <a:lnTo>
                      <a:pt x="732" y="0"/>
                    </a:lnTo>
                    <a:lnTo>
                      <a:pt x="732" y="99"/>
                    </a:lnTo>
                    <a:lnTo>
                      <a:pt x="470" y="99"/>
                    </a:lnTo>
                    <a:lnTo>
                      <a:pt x="470" y="149"/>
                    </a:lnTo>
                    <a:lnTo>
                      <a:pt x="0" y="14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9696"/>
              </a:solidFill>
              <a:ln w="254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kumimoji="0" lang="ja-JP" altLang="ja-JP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96" name="Freeform 13"/>
              <p:cNvSpPr>
                <a:spLocks/>
              </p:cNvSpPr>
              <p:nvPr/>
            </p:nvSpPr>
            <p:spPr bwMode="auto">
              <a:xfrm>
                <a:off x="5256309" y="3661786"/>
                <a:ext cx="1404368" cy="272020"/>
              </a:xfrm>
              <a:custGeom>
                <a:avLst/>
                <a:gdLst>
                  <a:gd name="T0" fmla="*/ 0 w 732"/>
                  <a:gd name="T1" fmla="*/ 0 h 149"/>
                  <a:gd name="T2" fmla="*/ 6125 w 732"/>
                  <a:gd name="T3" fmla="*/ 0 h 149"/>
                  <a:gd name="T4" fmla="*/ 6125 w 732"/>
                  <a:gd name="T5" fmla="*/ 3282 h 149"/>
                  <a:gd name="T6" fmla="*/ 3930 w 732"/>
                  <a:gd name="T7" fmla="*/ 3282 h 149"/>
                  <a:gd name="T8" fmla="*/ 3930 w 732"/>
                  <a:gd name="T9" fmla="*/ 4925 h 149"/>
                  <a:gd name="T10" fmla="*/ 0 w 732"/>
                  <a:gd name="T11" fmla="*/ 4925 h 149"/>
                  <a:gd name="T12" fmla="*/ 0 w 732"/>
                  <a:gd name="T13" fmla="*/ 0 h 14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32"/>
                  <a:gd name="T22" fmla="*/ 0 h 149"/>
                  <a:gd name="T23" fmla="*/ 732 w 732"/>
                  <a:gd name="T24" fmla="*/ 149 h 14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32" h="149">
                    <a:moveTo>
                      <a:pt x="0" y="0"/>
                    </a:moveTo>
                    <a:lnTo>
                      <a:pt x="732" y="0"/>
                    </a:lnTo>
                    <a:lnTo>
                      <a:pt x="732" y="99"/>
                    </a:lnTo>
                    <a:lnTo>
                      <a:pt x="470" y="99"/>
                    </a:lnTo>
                    <a:lnTo>
                      <a:pt x="470" y="149"/>
                    </a:lnTo>
                    <a:lnTo>
                      <a:pt x="0" y="14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9696"/>
              </a:solidFill>
              <a:ln w="254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kumimoji="0" lang="ja-JP" altLang="ja-JP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97" name="Freeform 13"/>
              <p:cNvSpPr>
                <a:spLocks/>
              </p:cNvSpPr>
              <p:nvPr/>
            </p:nvSpPr>
            <p:spPr bwMode="auto">
              <a:xfrm>
                <a:off x="5256308" y="4136633"/>
                <a:ext cx="1404368" cy="272020"/>
              </a:xfrm>
              <a:custGeom>
                <a:avLst/>
                <a:gdLst>
                  <a:gd name="T0" fmla="*/ 0 w 732"/>
                  <a:gd name="T1" fmla="*/ 0 h 149"/>
                  <a:gd name="T2" fmla="*/ 6125 w 732"/>
                  <a:gd name="T3" fmla="*/ 0 h 149"/>
                  <a:gd name="T4" fmla="*/ 6125 w 732"/>
                  <a:gd name="T5" fmla="*/ 3282 h 149"/>
                  <a:gd name="T6" fmla="*/ 3930 w 732"/>
                  <a:gd name="T7" fmla="*/ 3282 h 149"/>
                  <a:gd name="T8" fmla="*/ 3930 w 732"/>
                  <a:gd name="T9" fmla="*/ 4925 h 149"/>
                  <a:gd name="T10" fmla="*/ 0 w 732"/>
                  <a:gd name="T11" fmla="*/ 4925 h 149"/>
                  <a:gd name="T12" fmla="*/ 0 w 732"/>
                  <a:gd name="T13" fmla="*/ 0 h 14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32"/>
                  <a:gd name="T22" fmla="*/ 0 h 149"/>
                  <a:gd name="T23" fmla="*/ 732 w 732"/>
                  <a:gd name="T24" fmla="*/ 149 h 14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32" h="149">
                    <a:moveTo>
                      <a:pt x="0" y="0"/>
                    </a:moveTo>
                    <a:lnTo>
                      <a:pt x="732" y="0"/>
                    </a:lnTo>
                    <a:lnTo>
                      <a:pt x="732" y="99"/>
                    </a:lnTo>
                    <a:lnTo>
                      <a:pt x="470" y="99"/>
                    </a:lnTo>
                    <a:lnTo>
                      <a:pt x="470" y="149"/>
                    </a:lnTo>
                    <a:lnTo>
                      <a:pt x="0" y="14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9696"/>
              </a:solidFill>
              <a:ln w="254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kumimoji="0" lang="ja-JP" altLang="ja-JP" kern="0">
                  <a:solidFill>
                    <a:sysClr val="windowText" lastClr="000000"/>
                  </a:solidFill>
                </a:endParaRPr>
              </a:p>
            </p:txBody>
          </p:sp>
        </p:grpSp>
        <p:grpSp>
          <p:nvGrpSpPr>
            <p:cNvPr id="76" name="グループ化 75"/>
            <p:cNvGrpSpPr/>
            <p:nvPr/>
          </p:nvGrpSpPr>
          <p:grpSpPr>
            <a:xfrm>
              <a:off x="2483768" y="3429000"/>
              <a:ext cx="1932971" cy="2016224"/>
              <a:chOff x="5137376" y="3477312"/>
              <a:chExt cx="1642235" cy="1590477"/>
            </a:xfrm>
          </p:grpSpPr>
          <p:sp>
            <p:nvSpPr>
              <p:cNvPr id="91" name="角丸四角形 90"/>
              <p:cNvSpPr/>
              <p:nvPr/>
            </p:nvSpPr>
            <p:spPr>
              <a:xfrm>
                <a:off x="5137376" y="3477312"/>
                <a:ext cx="1642235" cy="1590477"/>
              </a:xfrm>
              <a:prstGeom prst="roundRect">
                <a:avLst/>
              </a:prstGeom>
              <a:solidFill>
                <a:schemeClr val="bg1"/>
              </a:solidFill>
              <a:ln w="25400" cap="flat" cmpd="sng" algn="ctr">
                <a:solidFill>
                  <a:srgbClr val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ja-JP" altLang="en-US" sz="3200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92" name="Freeform 13"/>
              <p:cNvSpPr>
                <a:spLocks/>
              </p:cNvSpPr>
              <p:nvPr/>
            </p:nvSpPr>
            <p:spPr bwMode="auto">
              <a:xfrm>
                <a:off x="5256309" y="3661786"/>
                <a:ext cx="1404368" cy="272020"/>
              </a:xfrm>
              <a:custGeom>
                <a:avLst/>
                <a:gdLst>
                  <a:gd name="T0" fmla="*/ 0 w 732"/>
                  <a:gd name="T1" fmla="*/ 0 h 149"/>
                  <a:gd name="T2" fmla="*/ 6125 w 732"/>
                  <a:gd name="T3" fmla="*/ 0 h 149"/>
                  <a:gd name="T4" fmla="*/ 6125 w 732"/>
                  <a:gd name="T5" fmla="*/ 3282 h 149"/>
                  <a:gd name="T6" fmla="*/ 3930 w 732"/>
                  <a:gd name="T7" fmla="*/ 3282 h 149"/>
                  <a:gd name="T8" fmla="*/ 3930 w 732"/>
                  <a:gd name="T9" fmla="*/ 4925 h 149"/>
                  <a:gd name="T10" fmla="*/ 0 w 732"/>
                  <a:gd name="T11" fmla="*/ 4925 h 149"/>
                  <a:gd name="T12" fmla="*/ 0 w 732"/>
                  <a:gd name="T13" fmla="*/ 0 h 14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32"/>
                  <a:gd name="T22" fmla="*/ 0 h 149"/>
                  <a:gd name="T23" fmla="*/ 732 w 732"/>
                  <a:gd name="T24" fmla="*/ 149 h 14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32" h="149">
                    <a:moveTo>
                      <a:pt x="0" y="0"/>
                    </a:moveTo>
                    <a:lnTo>
                      <a:pt x="732" y="0"/>
                    </a:lnTo>
                    <a:lnTo>
                      <a:pt x="732" y="99"/>
                    </a:lnTo>
                    <a:lnTo>
                      <a:pt x="470" y="99"/>
                    </a:lnTo>
                    <a:lnTo>
                      <a:pt x="470" y="149"/>
                    </a:lnTo>
                    <a:lnTo>
                      <a:pt x="0" y="14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9696"/>
              </a:solidFill>
              <a:ln w="254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kumimoji="0" lang="ja-JP" altLang="ja-JP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93" name="Freeform 13"/>
              <p:cNvSpPr>
                <a:spLocks/>
              </p:cNvSpPr>
              <p:nvPr/>
            </p:nvSpPr>
            <p:spPr bwMode="auto">
              <a:xfrm>
                <a:off x="5256308" y="4136633"/>
                <a:ext cx="1404368" cy="272020"/>
              </a:xfrm>
              <a:custGeom>
                <a:avLst/>
                <a:gdLst>
                  <a:gd name="T0" fmla="*/ 0 w 732"/>
                  <a:gd name="T1" fmla="*/ 0 h 149"/>
                  <a:gd name="T2" fmla="*/ 6125 w 732"/>
                  <a:gd name="T3" fmla="*/ 0 h 149"/>
                  <a:gd name="T4" fmla="*/ 6125 w 732"/>
                  <a:gd name="T5" fmla="*/ 3282 h 149"/>
                  <a:gd name="T6" fmla="*/ 3930 w 732"/>
                  <a:gd name="T7" fmla="*/ 3282 h 149"/>
                  <a:gd name="T8" fmla="*/ 3930 w 732"/>
                  <a:gd name="T9" fmla="*/ 4925 h 149"/>
                  <a:gd name="T10" fmla="*/ 0 w 732"/>
                  <a:gd name="T11" fmla="*/ 4925 h 149"/>
                  <a:gd name="T12" fmla="*/ 0 w 732"/>
                  <a:gd name="T13" fmla="*/ 0 h 14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32"/>
                  <a:gd name="T22" fmla="*/ 0 h 149"/>
                  <a:gd name="T23" fmla="*/ 732 w 732"/>
                  <a:gd name="T24" fmla="*/ 149 h 14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32" h="149">
                    <a:moveTo>
                      <a:pt x="0" y="0"/>
                    </a:moveTo>
                    <a:lnTo>
                      <a:pt x="732" y="0"/>
                    </a:lnTo>
                    <a:lnTo>
                      <a:pt x="732" y="99"/>
                    </a:lnTo>
                    <a:lnTo>
                      <a:pt x="470" y="99"/>
                    </a:lnTo>
                    <a:lnTo>
                      <a:pt x="470" y="149"/>
                    </a:lnTo>
                    <a:lnTo>
                      <a:pt x="0" y="14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9696"/>
              </a:solidFill>
              <a:ln w="254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kumimoji="0" lang="ja-JP" altLang="ja-JP" kern="0">
                  <a:solidFill>
                    <a:sysClr val="windowText" lastClr="000000"/>
                  </a:solidFill>
                </a:endParaRPr>
              </a:p>
            </p:txBody>
          </p:sp>
        </p:grpSp>
        <p:grpSp>
          <p:nvGrpSpPr>
            <p:cNvPr id="77" name="グループ化 76"/>
            <p:cNvGrpSpPr/>
            <p:nvPr/>
          </p:nvGrpSpPr>
          <p:grpSpPr>
            <a:xfrm>
              <a:off x="251520" y="3429000"/>
              <a:ext cx="1932971" cy="2016224"/>
              <a:chOff x="5137376" y="3477312"/>
              <a:chExt cx="1642235" cy="1590477"/>
            </a:xfrm>
          </p:grpSpPr>
          <p:sp>
            <p:nvSpPr>
              <p:cNvPr id="88" name="角丸四角形 87"/>
              <p:cNvSpPr/>
              <p:nvPr/>
            </p:nvSpPr>
            <p:spPr>
              <a:xfrm>
                <a:off x="5137376" y="3477312"/>
                <a:ext cx="1642235" cy="1590477"/>
              </a:xfrm>
              <a:prstGeom prst="roundRect">
                <a:avLst/>
              </a:prstGeom>
              <a:solidFill>
                <a:schemeClr val="bg1"/>
              </a:solidFill>
              <a:ln w="25400" cap="flat" cmpd="sng" algn="ctr">
                <a:solidFill>
                  <a:srgbClr val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ja-JP" altLang="en-US" sz="3200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89" name="Freeform 13"/>
              <p:cNvSpPr>
                <a:spLocks/>
              </p:cNvSpPr>
              <p:nvPr/>
            </p:nvSpPr>
            <p:spPr bwMode="auto">
              <a:xfrm>
                <a:off x="5256309" y="3661786"/>
                <a:ext cx="1404368" cy="272020"/>
              </a:xfrm>
              <a:custGeom>
                <a:avLst/>
                <a:gdLst>
                  <a:gd name="T0" fmla="*/ 0 w 732"/>
                  <a:gd name="T1" fmla="*/ 0 h 149"/>
                  <a:gd name="T2" fmla="*/ 6125 w 732"/>
                  <a:gd name="T3" fmla="*/ 0 h 149"/>
                  <a:gd name="T4" fmla="*/ 6125 w 732"/>
                  <a:gd name="T5" fmla="*/ 3282 h 149"/>
                  <a:gd name="T6" fmla="*/ 3930 w 732"/>
                  <a:gd name="T7" fmla="*/ 3282 h 149"/>
                  <a:gd name="T8" fmla="*/ 3930 w 732"/>
                  <a:gd name="T9" fmla="*/ 4925 h 149"/>
                  <a:gd name="T10" fmla="*/ 0 w 732"/>
                  <a:gd name="T11" fmla="*/ 4925 h 149"/>
                  <a:gd name="T12" fmla="*/ 0 w 732"/>
                  <a:gd name="T13" fmla="*/ 0 h 14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32"/>
                  <a:gd name="T22" fmla="*/ 0 h 149"/>
                  <a:gd name="T23" fmla="*/ 732 w 732"/>
                  <a:gd name="T24" fmla="*/ 149 h 14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32" h="149">
                    <a:moveTo>
                      <a:pt x="0" y="0"/>
                    </a:moveTo>
                    <a:lnTo>
                      <a:pt x="732" y="0"/>
                    </a:lnTo>
                    <a:lnTo>
                      <a:pt x="732" y="99"/>
                    </a:lnTo>
                    <a:lnTo>
                      <a:pt x="470" y="99"/>
                    </a:lnTo>
                    <a:lnTo>
                      <a:pt x="470" y="149"/>
                    </a:lnTo>
                    <a:lnTo>
                      <a:pt x="0" y="14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9696"/>
              </a:solidFill>
              <a:ln w="254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kumimoji="0" lang="ja-JP" altLang="ja-JP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90" name="Freeform 13"/>
              <p:cNvSpPr>
                <a:spLocks/>
              </p:cNvSpPr>
              <p:nvPr/>
            </p:nvSpPr>
            <p:spPr bwMode="auto">
              <a:xfrm>
                <a:off x="5256308" y="4136633"/>
                <a:ext cx="1404368" cy="272020"/>
              </a:xfrm>
              <a:custGeom>
                <a:avLst/>
                <a:gdLst>
                  <a:gd name="T0" fmla="*/ 0 w 732"/>
                  <a:gd name="T1" fmla="*/ 0 h 149"/>
                  <a:gd name="T2" fmla="*/ 6125 w 732"/>
                  <a:gd name="T3" fmla="*/ 0 h 149"/>
                  <a:gd name="T4" fmla="*/ 6125 w 732"/>
                  <a:gd name="T5" fmla="*/ 3282 h 149"/>
                  <a:gd name="T6" fmla="*/ 3930 w 732"/>
                  <a:gd name="T7" fmla="*/ 3282 h 149"/>
                  <a:gd name="T8" fmla="*/ 3930 w 732"/>
                  <a:gd name="T9" fmla="*/ 4925 h 149"/>
                  <a:gd name="T10" fmla="*/ 0 w 732"/>
                  <a:gd name="T11" fmla="*/ 4925 h 149"/>
                  <a:gd name="T12" fmla="*/ 0 w 732"/>
                  <a:gd name="T13" fmla="*/ 0 h 14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32"/>
                  <a:gd name="T22" fmla="*/ 0 h 149"/>
                  <a:gd name="T23" fmla="*/ 732 w 732"/>
                  <a:gd name="T24" fmla="*/ 149 h 14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32" h="149">
                    <a:moveTo>
                      <a:pt x="0" y="0"/>
                    </a:moveTo>
                    <a:lnTo>
                      <a:pt x="732" y="0"/>
                    </a:lnTo>
                    <a:lnTo>
                      <a:pt x="732" y="99"/>
                    </a:lnTo>
                    <a:lnTo>
                      <a:pt x="470" y="99"/>
                    </a:lnTo>
                    <a:lnTo>
                      <a:pt x="470" y="149"/>
                    </a:lnTo>
                    <a:lnTo>
                      <a:pt x="0" y="14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9696"/>
              </a:solidFill>
              <a:ln w="254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kumimoji="0" lang="ja-JP" altLang="ja-JP" kern="0">
                  <a:solidFill>
                    <a:sysClr val="windowText" lastClr="000000"/>
                  </a:solidFill>
                </a:endParaRPr>
              </a:p>
            </p:txBody>
          </p:sp>
        </p:grpSp>
        <p:sp>
          <p:nvSpPr>
            <p:cNvPr id="78" name="正方形/長方形 77"/>
            <p:cNvSpPr/>
            <p:nvPr/>
          </p:nvSpPr>
          <p:spPr>
            <a:xfrm>
              <a:off x="232218" y="5487513"/>
              <a:ext cx="1971573" cy="400110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marL="514350" indent="-514350" algn="ctr">
                <a:defRPr/>
              </a:pPr>
              <a:r>
                <a:rPr kumimoji="0" lang="en-US" altLang="ja-JP" sz="2000" kern="0" dirty="0">
                  <a:solidFill>
                    <a:sysClr val="windowText" lastClr="000000"/>
                  </a:solidFill>
                  <a:latin typeface="Times New Roman" pitchFamily="18" charset="0"/>
                  <a:ea typeface="ＭＳ Ｐゴシック" pitchFamily="50" charset="-128"/>
                </a:rPr>
                <a:t>rev. </a:t>
              </a:r>
              <a:r>
                <a:rPr kumimoji="0" lang="en-US" altLang="ja-JP" sz="2000" kern="0" dirty="0" err="1">
                  <a:solidFill>
                    <a:sysClr val="windowText" lastClr="000000"/>
                  </a:solidFill>
                  <a:latin typeface="Times New Roman" pitchFamily="18" charset="0"/>
                  <a:ea typeface="ＭＳ Ｐゴシック" pitchFamily="50" charset="-128"/>
                </a:rPr>
                <a:t>i</a:t>
              </a:r>
              <a:endParaRPr kumimoji="0" lang="en-US" altLang="ja-JP" sz="2000" kern="0" dirty="0">
                <a:solidFill>
                  <a:sysClr val="windowText" lastClr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  <p:sp>
          <p:nvSpPr>
            <p:cNvPr id="79" name="正方形/長方形 78"/>
            <p:cNvSpPr/>
            <p:nvPr/>
          </p:nvSpPr>
          <p:spPr>
            <a:xfrm>
              <a:off x="2595830" y="5450236"/>
              <a:ext cx="1731336" cy="400110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marL="514350" indent="-514350" algn="ctr">
                <a:defRPr/>
              </a:pPr>
              <a:r>
                <a:rPr kumimoji="0" lang="en-US" altLang="ja-JP" sz="2000" kern="0" dirty="0">
                  <a:solidFill>
                    <a:sysClr val="windowText" lastClr="000000"/>
                  </a:solidFill>
                  <a:latin typeface="Times New Roman" pitchFamily="18" charset="0"/>
                  <a:ea typeface="ＭＳ Ｐゴシック" pitchFamily="50" charset="-128"/>
                </a:rPr>
                <a:t>rev. </a:t>
              </a:r>
              <a:r>
                <a:rPr kumimoji="0" lang="en-US" altLang="ja-JP" sz="2000" kern="0" dirty="0" err="1">
                  <a:solidFill>
                    <a:sysClr val="windowText" lastClr="000000"/>
                  </a:solidFill>
                  <a:latin typeface="Times New Roman" pitchFamily="18" charset="0"/>
                  <a:ea typeface="ＭＳ Ｐゴシック" pitchFamily="50" charset="-128"/>
                </a:rPr>
                <a:t>i</a:t>
              </a:r>
              <a:r>
                <a:rPr kumimoji="0" lang="en-US" altLang="ja-JP" sz="2000" kern="0" dirty="0">
                  <a:solidFill>
                    <a:sysClr val="windowText" lastClr="000000"/>
                  </a:solidFill>
                  <a:latin typeface="Times New Roman" pitchFamily="18" charset="0"/>
                  <a:ea typeface="ＭＳ Ｐゴシック" pitchFamily="50" charset="-128"/>
                </a:rPr>
                <a:t>+1</a:t>
              </a:r>
            </a:p>
          </p:txBody>
        </p:sp>
        <p:sp>
          <p:nvSpPr>
            <p:cNvPr id="80" name="正方形/長方形 79"/>
            <p:cNvSpPr/>
            <p:nvPr/>
          </p:nvSpPr>
          <p:spPr>
            <a:xfrm>
              <a:off x="4688659" y="5456281"/>
              <a:ext cx="1971573" cy="400110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marL="514350" indent="-514350" algn="ctr">
                <a:defRPr/>
              </a:pPr>
              <a:r>
                <a:rPr kumimoji="0" lang="en-US" altLang="ja-JP" sz="2000" kern="0" dirty="0">
                  <a:solidFill>
                    <a:sysClr val="windowText" lastClr="000000"/>
                  </a:solidFill>
                  <a:latin typeface="Times New Roman" pitchFamily="18" charset="0"/>
                  <a:ea typeface="ＭＳ Ｐゴシック" pitchFamily="50" charset="-128"/>
                </a:rPr>
                <a:t>rev. i+2</a:t>
              </a:r>
            </a:p>
          </p:txBody>
        </p:sp>
        <p:sp>
          <p:nvSpPr>
            <p:cNvPr id="81" name="正方形/長方形 80"/>
            <p:cNvSpPr/>
            <p:nvPr/>
          </p:nvSpPr>
          <p:spPr>
            <a:xfrm>
              <a:off x="6940207" y="5441623"/>
              <a:ext cx="1971573" cy="400110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marL="514350" indent="-514350" algn="ctr">
                <a:defRPr/>
              </a:pPr>
              <a:r>
                <a:rPr kumimoji="0" lang="en-US" altLang="ja-JP" sz="2000" kern="0" dirty="0">
                  <a:solidFill>
                    <a:sysClr val="windowText" lastClr="000000"/>
                  </a:solidFill>
                  <a:latin typeface="Times New Roman" pitchFamily="18" charset="0"/>
                  <a:ea typeface="ＭＳ Ｐゴシック" pitchFamily="50" charset="-128"/>
                </a:rPr>
                <a:t>rev. i+3</a:t>
              </a:r>
            </a:p>
          </p:txBody>
        </p:sp>
        <p:cxnSp>
          <p:nvCxnSpPr>
            <p:cNvPr id="82" name="直線矢印コネクタ 81"/>
            <p:cNvCxnSpPr/>
            <p:nvPr/>
          </p:nvCxnSpPr>
          <p:spPr bwMode="auto">
            <a:xfrm>
              <a:off x="6516216" y="3789040"/>
              <a:ext cx="574390" cy="0"/>
            </a:xfrm>
            <a:prstGeom prst="straightConnector1">
              <a:avLst/>
            </a:prstGeom>
            <a:solidFill>
              <a:srgbClr val="0000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arrow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83" name="直線矢印コネクタ 82"/>
            <p:cNvCxnSpPr/>
            <p:nvPr/>
          </p:nvCxnSpPr>
          <p:spPr bwMode="auto">
            <a:xfrm>
              <a:off x="6516216" y="4365104"/>
              <a:ext cx="574390" cy="0"/>
            </a:xfrm>
            <a:prstGeom prst="straightConnector1">
              <a:avLst/>
            </a:prstGeom>
            <a:solidFill>
              <a:srgbClr val="0000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arrow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84" name="直線矢印コネクタ 83"/>
            <p:cNvCxnSpPr/>
            <p:nvPr/>
          </p:nvCxnSpPr>
          <p:spPr bwMode="auto">
            <a:xfrm>
              <a:off x="4283968" y="3789040"/>
              <a:ext cx="574390" cy="0"/>
            </a:xfrm>
            <a:prstGeom prst="straightConnector1">
              <a:avLst/>
            </a:prstGeom>
            <a:solidFill>
              <a:srgbClr val="0000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arrow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85" name="直線矢印コネクタ 84"/>
            <p:cNvCxnSpPr/>
            <p:nvPr/>
          </p:nvCxnSpPr>
          <p:spPr bwMode="auto">
            <a:xfrm>
              <a:off x="4283968" y="4365104"/>
              <a:ext cx="574390" cy="0"/>
            </a:xfrm>
            <a:prstGeom prst="straightConnector1">
              <a:avLst/>
            </a:prstGeom>
            <a:solidFill>
              <a:srgbClr val="0000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arrow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86" name="直線矢印コネクタ 85"/>
            <p:cNvCxnSpPr/>
            <p:nvPr/>
          </p:nvCxnSpPr>
          <p:spPr bwMode="auto">
            <a:xfrm>
              <a:off x="2051720" y="3789040"/>
              <a:ext cx="574390" cy="0"/>
            </a:xfrm>
            <a:prstGeom prst="straightConnector1">
              <a:avLst/>
            </a:prstGeom>
            <a:solidFill>
              <a:srgbClr val="0000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arrow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87" name="直線矢印コネクタ 86"/>
            <p:cNvCxnSpPr/>
            <p:nvPr/>
          </p:nvCxnSpPr>
          <p:spPr bwMode="auto">
            <a:xfrm>
              <a:off x="2051720" y="4365104"/>
              <a:ext cx="574390" cy="0"/>
            </a:xfrm>
            <a:prstGeom prst="straightConnector1">
              <a:avLst/>
            </a:prstGeom>
            <a:solidFill>
              <a:srgbClr val="0000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arrow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</p:grpSp>
      <p:sp>
        <p:nvSpPr>
          <p:cNvPr id="106" name="Freeform 13"/>
          <p:cNvSpPr>
            <a:spLocks/>
          </p:cNvSpPr>
          <p:nvPr/>
        </p:nvSpPr>
        <p:spPr bwMode="auto">
          <a:xfrm>
            <a:off x="8748010" y="3658679"/>
            <a:ext cx="1652993" cy="349013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rgbClr val="FF9696"/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r>
              <a:rPr kumimoji="0" lang="en-US" altLang="ja-JP" sz="1600" kern="0" dirty="0">
                <a:solidFill>
                  <a:sysClr val="windowText" lastClr="000000"/>
                </a:solidFill>
              </a:rPr>
              <a:t>A:2013/1/1</a:t>
            </a:r>
            <a:endParaRPr kumimoji="0" lang="ja-JP" altLang="ja-JP" sz="1600" kern="0" dirty="0">
              <a:solidFill>
                <a:sysClr val="windowText" lastClr="000000"/>
              </a:solidFill>
            </a:endParaRPr>
          </a:p>
        </p:txBody>
      </p:sp>
      <p:sp>
        <p:nvSpPr>
          <p:cNvPr id="107" name="Freeform 13"/>
          <p:cNvSpPr>
            <a:spLocks/>
          </p:cNvSpPr>
          <p:nvPr/>
        </p:nvSpPr>
        <p:spPr bwMode="auto">
          <a:xfrm>
            <a:off x="8748008" y="4260635"/>
            <a:ext cx="1652993" cy="349013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rgbClr val="FF9696"/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r>
              <a:rPr kumimoji="0" lang="en-US" altLang="ja-JP" sz="1600" kern="0" dirty="0">
                <a:solidFill>
                  <a:sysClr val="windowText" lastClr="000000"/>
                </a:solidFill>
              </a:rPr>
              <a:t>B:2013/2/2</a:t>
            </a:r>
            <a:endParaRPr kumimoji="0" lang="ja-JP" altLang="ja-JP" sz="1600" kern="0" dirty="0">
              <a:solidFill>
                <a:sysClr val="windowText" lastClr="000000"/>
              </a:solidFill>
            </a:endParaRPr>
          </a:p>
        </p:txBody>
      </p:sp>
      <p:sp>
        <p:nvSpPr>
          <p:cNvPr id="108" name="Freeform 13"/>
          <p:cNvSpPr>
            <a:spLocks/>
          </p:cNvSpPr>
          <p:nvPr/>
        </p:nvSpPr>
        <p:spPr bwMode="auto">
          <a:xfrm>
            <a:off x="6504517" y="4816534"/>
            <a:ext cx="1652993" cy="34483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rgbClr val="FF9696"/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r>
              <a:rPr kumimoji="0" lang="en-US" altLang="ja-JP" sz="1600" kern="0" dirty="0">
                <a:solidFill>
                  <a:sysClr val="windowText" lastClr="000000"/>
                </a:solidFill>
              </a:rPr>
              <a:t>C:2013/3/3</a:t>
            </a:r>
            <a:endParaRPr kumimoji="0" lang="ja-JP" altLang="ja-JP" sz="1600" kern="0" dirty="0">
              <a:solidFill>
                <a:sysClr val="windowText" lastClr="000000"/>
              </a:solidFill>
            </a:endParaRPr>
          </a:p>
        </p:txBody>
      </p:sp>
      <p:sp>
        <p:nvSpPr>
          <p:cNvPr id="109" name="Freeform 13"/>
          <p:cNvSpPr>
            <a:spLocks/>
          </p:cNvSpPr>
          <p:nvPr/>
        </p:nvSpPr>
        <p:spPr bwMode="auto">
          <a:xfrm>
            <a:off x="6504517" y="3658679"/>
            <a:ext cx="1652993" cy="349013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rgbClr val="FF9696"/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r>
              <a:rPr kumimoji="0" lang="en-US" altLang="ja-JP" sz="1600" kern="0" dirty="0">
                <a:solidFill>
                  <a:sysClr val="windowText" lastClr="000000"/>
                </a:solidFill>
              </a:rPr>
              <a:t>A:2013/1/1</a:t>
            </a:r>
            <a:endParaRPr kumimoji="0" lang="ja-JP" altLang="ja-JP" sz="1600" kern="0" dirty="0">
              <a:solidFill>
                <a:sysClr val="windowText" lastClr="000000"/>
              </a:solidFill>
            </a:endParaRPr>
          </a:p>
        </p:txBody>
      </p:sp>
      <p:sp>
        <p:nvSpPr>
          <p:cNvPr id="110" name="Freeform 13"/>
          <p:cNvSpPr>
            <a:spLocks/>
          </p:cNvSpPr>
          <p:nvPr/>
        </p:nvSpPr>
        <p:spPr bwMode="auto">
          <a:xfrm>
            <a:off x="6504515" y="4260635"/>
            <a:ext cx="1652993" cy="349013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rgbClr val="FF9696"/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r>
              <a:rPr kumimoji="0" lang="en-US" altLang="ja-JP" sz="1600" kern="0" dirty="0">
                <a:solidFill>
                  <a:sysClr val="windowText" lastClr="000000"/>
                </a:solidFill>
              </a:rPr>
              <a:t>B:2013/2/2</a:t>
            </a:r>
            <a:endParaRPr kumimoji="0" lang="ja-JP" altLang="ja-JP" sz="1600" kern="0" dirty="0">
              <a:solidFill>
                <a:sysClr val="windowText" lastClr="000000"/>
              </a:solidFill>
            </a:endParaRPr>
          </a:p>
        </p:txBody>
      </p:sp>
      <p:sp>
        <p:nvSpPr>
          <p:cNvPr id="111" name="Freeform 13"/>
          <p:cNvSpPr>
            <a:spLocks/>
          </p:cNvSpPr>
          <p:nvPr/>
        </p:nvSpPr>
        <p:spPr bwMode="auto">
          <a:xfrm>
            <a:off x="4272269" y="3658680"/>
            <a:ext cx="1652993" cy="349013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rgbClr val="FF9696"/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r>
              <a:rPr kumimoji="0" lang="en-US" altLang="ja-JP" sz="1600" kern="0" dirty="0">
                <a:solidFill>
                  <a:sysClr val="windowText" lastClr="000000"/>
                </a:solidFill>
              </a:rPr>
              <a:t>A:2013/1/1</a:t>
            </a:r>
            <a:endParaRPr kumimoji="0" lang="ja-JP" altLang="ja-JP" sz="1600" kern="0" dirty="0">
              <a:solidFill>
                <a:sysClr val="windowText" lastClr="000000"/>
              </a:solidFill>
            </a:endParaRPr>
          </a:p>
        </p:txBody>
      </p:sp>
      <p:sp>
        <p:nvSpPr>
          <p:cNvPr id="112" name="Freeform 13"/>
          <p:cNvSpPr>
            <a:spLocks/>
          </p:cNvSpPr>
          <p:nvPr/>
        </p:nvSpPr>
        <p:spPr bwMode="auto">
          <a:xfrm>
            <a:off x="4272267" y="4260635"/>
            <a:ext cx="1652993" cy="349013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rgbClr val="FF9696"/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r>
              <a:rPr kumimoji="0" lang="en-US" altLang="ja-JP" sz="1600" kern="0" dirty="0">
                <a:solidFill>
                  <a:sysClr val="windowText" lastClr="000000"/>
                </a:solidFill>
              </a:rPr>
              <a:t>B:2013/2/2</a:t>
            </a:r>
            <a:endParaRPr kumimoji="0" lang="ja-JP" altLang="ja-JP" sz="1600" kern="0" dirty="0">
              <a:solidFill>
                <a:sysClr val="windowText" lastClr="000000"/>
              </a:solidFill>
            </a:endParaRPr>
          </a:p>
        </p:txBody>
      </p:sp>
      <p:sp>
        <p:nvSpPr>
          <p:cNvPr id="113" name="Freeform 13"/>
          <p:cNvSpPr>
            <a:spLocks/>
          </p:cNvSpPr>
          <p:nvPr/>
        </p:nvSpPr>
        <p:spPr bwMode="auto">
          <a:xfrm>
            <a:off x="2040021" y="3658679"/>
            <a:ext cx="1652993" cy="349013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rgbClr val="FF9696"/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r>
              <a:rPr kumimoji="0" lang="en-US" altLang="ja-JP" sz="1600" kern="0" dirty="0">
                <a:solidFill>
                  <a:sysClr val="windowText" lastClr="000000"/>
                </a:solidFill>
              </a:rPr>
              <a:t>A:2013/1/1</a:t>
            </a:r>
            <a:endParaRPr kumimoji="0" lang="ja-JP" altLang="ja-JP" sz="1600" kern="0" dirty="0">
              <a:solidFill>
                <a:sysClr val="windowText" lastClr="000000"/>
              </a:solidFill>
            </a:endParaRPr>
          </a:p>
        </p:txBody>
      </p:sp>
      <p:sp>
        <p:nvSpPr>
          <p:cNvPr id="114" name="Freeform 13"/>
          <p:cNvSpPr>
            <a:spLocks/>
          </p:cNvSpPr>
          <p:nvPr/>
        </p:nvSpPr>
        <p:spPr bwMode="auto">
          <a:xfrm>
            <a:off x="2040019" y="4260635"/>
            <a:ext cx="1652993" cy="349013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rgbClr val="FF9696"/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r>
              <a:rPr kumimoji="0" lang="en-US" altLang="ja-JP" sz="1600" kern="0" dirty="0">
                <a:solidFill>
                  <a:sysClr val="windowText" lastClr="000000"/>
                </a:solidFill>
              </a:rPr>
              <a:t>B:2013/2/2</a:t>
            </a:r>
            <a:endParaRPr kumimoji="0" lang="ja-JP" altLang="ja-JP" sz="1600" kern="0" dirty="0">
              <a:solidFill>
                <a:sysClr val="windowText" lastClr="000000"/>
              </a:solidFill>
            </a:endParaRPr>
          </a:p>
        </p:txBody>
      </p:sp>
      <p:grpSp>
        <p:nvGrpSpPr>
          <p:cNvPr id="101" name="グループ化 100"/>
          <p:cNvGrpSpPr/>
          <p:nvPr/>
        </p:nvGrpSpPr>
        <p:grpSpPr>
          <a:xfrm>
            <a:off x="6348578" y="3356993"/>
            <a:ext cx="2771758" cy="1665475"/>
            <a:chOff x="5352495" y="3591876"/>
            <a:chExt cx="2270537" cy="1444817"/>
          </a:xfrm>
        </p:grpSpPr>
        <p:pic>
          <p:nvPicPr>
            <p:cNvPr id="103" name="Picture 2" descr="C:\Users\Shared\Dropbox\YandI\m-takuya\2014_IWSC\fig\ya4.png"/>
            <p:cNvPicPr>
              <a:picLocks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34480" y="4244251"/>
              <a:ext cx="419768" cy="76336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4" name="円/楕円 103"/>
            <p:cNvSpPr/>
            <p:nvPr/>
          </p:nvSpPr>
          <p:spPr bwMode="auto">
            <a:xfrm>
              <a:off x="5352495" y="3591876"/>
              <a:ext cx="1595769" cy="1197465"/>
            </a:xfrm>
            <a:prstGeom prst="ellipse">
              <a:avLst/>
            </a:prstGeom>
            <a:noFill/>
            <a:ln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0" lang="ja-JP" altLang="en-US" sz="240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  <p:sp>
          <p:nvSpPr>
            <p:cNvPr id="105" name="テキスト ボックス 104"/>
            <p:cNvSpPr txBox="1"/>
            <p:nvPr/>
          </p:nvSpPr>
          <p:spPr>
            <a:xfrm>
              <a:off x="7062063" y="4716294"/>
              <a:ext cx="560969" cy="3203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dirty="0">
                  <a:solidFill>
                    <a:srgbClr val="000000"/>
                  </a:solidFill>
                  <a:latin typeface="Times New Roman" pitchFamily="18" charset="0"/>
                  <a:ea typeface="ＭＳ Ｐゴシック" pitchFamily="50" charset="-128"/>
                </a:rPr>
                <a:t>clone</a:t>
              </a:r>
              <a:endParaRPr lang="ja-JP" altLang="en-US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</p:grpSp>
      <p:grpSp>
        <p:nvGrpSpPr>
          <p:cNvPr id="115" name="グループ化 114"/>
          <p:cNvGrpSpPr/>
          <p:nvPr/>
        </p:nvGrpSpPr>
        <p:grpSpPr>
          <a:xfrm>
            <a:off x="1559496" y="2564905"/>
            <a:ext cx="8352928" cy="3888433"/>
            <a:chOff x="42753" y="2564903"/>
            <a:chExt cx="8352928" cy="3888433"/>
          </a:xfrm>
        </p:grpSpPr>
        <p:pic>
          <p:nvPicPr>
            <p:cNvPr id="116" name="Picture 3" descr="C:\Users\m-takuya\AppData\Local\Microsoft\Windows\Temporary Internet Files\Content.IE5\V9TSFUNJ\MC900441944[1].wmf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7719" r="63356" b="15875"/>
            <a:stretch/>
          </p:blipFill>
          <p:spPr bwMode="auto">
            <a:xfrm>
              <a:off x="546916" y="2564903"/>
              <a:ext cx="489845" cy="8177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7" name="テキスト ボックス 116"/>
            <p:cNvSpPr txBox="1"/>
            <p:nvPr/>
          </p:nvSpPr>
          <p:spPr>
            <a:xfrm>
              <a:off x="42753" y="3239548"/>
              <a:ext cx="1587103" cy="40011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2000" dirty="0">
                  <a:solidFill>
                    <a:srgbClr val="000000"/>
                  </a:solidFill>
                </a:rPr>
                <a:t>Developer A</a:t>
              </a:r>
              <a:endParaRPr lang="ja-JP" altLang="en-US" sz="2000" dirty="0">
                <a:solidFill>
                  <a:srgbClr val="000000"/>
                </a:solidFill>
              </a:endParaRPr>
            </a:p>
          </p:txBody>
        </p:sp>
        <p:pic>
          <p:nvPicPr>
            <p:cNvPr id="118" name="Picture 3" descr="C:\Users\m-takuya\AppData\Local\Microsoft\Windows\Temporary Internet Files\Content.IE5\V9TSFUNJ\MC900441944[1].wmf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C000">
                  <a:tint val="45000"/>
                  <a:satMod val="40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7719" r="63356" b="15875"/>
            <a:stretch/>
          </p:blipFill>
          <p:spPr bwMode="auto">
            <a:xfrm>
              <a:off x="1384935" y="4440328"/>
              <a:ext cx="489845" cy="7293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9" name="テキスト ボックス 118"/>
            <p:cNvSpPr txBox="1"/>
            <p:nvPr/>
          </p:nvSpPr>
          <p:spPr>
            <a:xfrm>
              <a:off x="831400" y="5051399"/>
              <a:ext cx="1596912" cy="40011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2000" dirty="0">
                  <a:solidFill>
                    <a:srgbClr val="000000"/>
                  </a:solidFill>
                </a:rPr>
                <a:t>Developer B</a:t>
              </a:r>
              <a:endParaRPr lang="ja-JP" alt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120" name="四角形吹き出し 119"/>
            <p:cNvSpPr/>
            <p:nvPr/>
          </p:nvSpPr>
          <p:spPr bwMode="auto">
            <a:xfrm>
              <a:off x="114761" y="5916684"/>
              <a:ext cx="1812077" cy="412013"/>
            </a:xfrm>
            <a:prstGeom prst="wedgeRectCallout">
              <a:avLst>
                <a:gd name="adj1" fmla="val -6366"/>
                <a:gd name="adj2" fmla="val -187137"/>
              </a:avLst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0" lang="en-US" altLang="ja-JP" sz="2000" dirty="0">
                  <a:solidFill>
                    <a:srgbClr val="000000"/>
                  </a:solidFill>
                  <a:latin typeface="Times New Roman" pitchFamily="18" charset="0"/>
                  <a:ea typeface="ＭＳ Ｐゴシック" pitchFamily="50" charset="-128"/>
                </a:rPr>
                <a:t>Clone Set User</a:t>
              </a:r>
              <a:endParaRPr kumimoji="0" lang="ja-JP" altLang="en-US" sz="2000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  <p:sp>
          <p:nvSpPr>
            <p:cNvPr id="121" name="四角形吹き出し 120"/>
            <p:cNvSpPr/>
            <p:nvPr/>
          </p:nvSpPr>
          <p:spPr bwMode="auto">
            <a:xfrm>
              <a:off x="1907491" y="2564903"/>
              <a:ext cx="6488190" cy="722708"/>
            </a:xfrm>
            <a:prstGeom prst="wedgeRectCallout">
              <a:avLst>
                <a:gd name="adj1" fmla="val -59313"/>
                <a:gd name="adj2" fmla="val 48977"/>
              </a:avLst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0" lang="en-US" altLang="ja-JP" sz="2000" dirty="0">
                  <a:solidFill>
                    <a:srgbClr val="000000"/>
                  </a:solidFill>
                  <a:latin typeface="Times New Roman" pitchFamily="18" charset="0"/>
                  <a:ea typeface="ＭＳ Ｐゴシック" pitchFamily="50" charset="-128"/>
                </a:rPr>
                <a:t>Clone set Author:</a:t>
              </a:r>
              <a:r>
                <a:rPr kumimoji="0" lang="ja-JP" altLang="en-US" sz="2000" dirty="0">
                  <a:solidFill>
                    <a:srgbClr val="000000"/>
                  </a:solidFill>
                  <a:latin typeface="Times New Roman" pitchFamily="18" charset="0"/>
                  <a:ea typeface="ＭＳ Ｐゴシック" pitchFamily="50" charset="-128"/>
                </a:rPr>
                <a:t> </a:t>
              </a:r>
              <a:r>
                <a:rPr kumimoji="0" lang="en-US" altLang="ja-JP" sz="2000" dirty="0">
                  <a:solidFill>
                    <a:srgbClr val="000000"/>
                  </a:solidFill>
                  <a:latin typeface="Times New Roman" pitchFamily="18" charset="0"/>
                  <a:ea typeface="ＭＳ Ｐゴシック" pitchFamily="50" charset="-128"/>
                </a:rPr>
                <a:t>Developer who </a:t>
              </a:r>
              <a:r>
                <a:rPr kumimoji="0" lang="en-US" altLang="ja-JP" sz="2000" dirty="0">
                  <a:solidFill>
                    <a:srgbClr val="000000"/>
                  </a:solidFill>
                  <a:latin typeface="Times New Roman" pitchFamily="18" charset="0"/>
                  <a:ea typeface="ＭＳ Ｐゴシック" pitchFamily="50" charset="-128"/>
                </a:rPr>
                <a:t>implemented code snippet which was developed first in a </a:t>
              </a:r>
              <a:r>
                <a:rPr kumimoji="0" lang="en-US" altLang="ja-JP" sz="2000" dirty="0">
                  <a:solidFill>
                    <a:srgbClr val="000000"/>
                  </a:solidFill>
                  <a:latin typeface="Times New Roman" pitchFamily="18" charset="0"/>
                  <a:ea typeface="ＭＳ Ｐゴシック" pitchFamily="50" charset="-128"/>
                </a:rPr>
                <a:t>clone genealogy</a:t>
              </a:r>
              <a:endParaRPr kumimoji="0" lang="ja-JP" altLang="en-US" sz="2000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  <p:pic>
          <p:nvPicPr>
            <p:cNvPr id="122" name="Picture 3" descr="C:\Users\m-takuya\AppData\Local\Microsoft\Windows\Temporary Internet Files\Content.IE5\V9TSFUNJ\MC900441944[1].wmf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7719" r="63356" b="15875"/>
            <a:stretch/>
          </p:blipFill>
          <p:spPr bwMode="auto">
            <a:xfrm>
              <a:off x="4630081" y="4528206"/>
              <a:ext cx="489845" cy="75032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3" name="テキスト ボックス 122"/>
            <p:cNvSpPr txBox="1"/>
            <p:nvPr/>
          </p:nvSpPr>
          <p:spPr>
            <a:xfrm>
              <a:off x="4069333" y="5117122"/>
              <a:ext cx="1611339" cy="40011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2000" dirty="0">
                  <a:solidFill>
                    <a:srgbClr val="000000"/>
                  </a:solidFill>
                </a:rPr>
                <a:t>Developer C</a:t>
              </a:r>
              <a:endParaRPr lang="ja-JP" alt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124" name="四角形吹き出し 123"/>
            <p:cNvSpPr/>
            <p:nvPr/>
          </p:nvSpPr>
          <p:spPr bwMode="auto">
            <a:xfrm>
              <a:off x="3923927" y="5805264"/>
              <a:ext cx="3967697" cy="648072"/>
            </a:xfrm>
            <a:prstGeom prst="wedgeRectCallout">
              <a:avLst>
                <a:gd name="adj1" fmla="val -34128"/>
                <a:gd name="adj2" fmla="val -88795"/>
              </a:avLst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0" lang="en-US" altLang="ja-JP" sz="2000" dirty="0">
                  <a:solidFill>
                    <a:srgbClr val="000000"/>
                  </a:solidFill>
                  <a:latin typeface="Times New Roman" pitchFamily="18" charset="0"/>
                  <a:ea typeface="ＭＳ Ｐゴシック" pitchFamily="50" charset="-128"/>
                </a:rPr>
                <a:t>Clone Set User: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0" lang="en-US" altLang="ja-JP" sz="2000" dirty="0">
                  <a:solidFill>
                    <a:srgbClr val="000000"/>
                  </a:solidFill>
                  <a:latin typeface="Times New Roman" pitchFamily="18" charset="0"/>
                  <a:ea typeface="ＭＳ Ｐゴシック" pitchFamily="50" charset="-128"/>
                </a:rPr>
                <a:t>Developer </a:t>
              </a:r>
              <a:r>
                <a:rPr kumimoji="0" lang="en-US" altLang="ja-JP" sz="2000" dirty="0">
                  <a:solidFill>
                    <a:srgbClr val="000000"/>
                  </a:solidFill>
                  <a:latin typeface="Times New Roman" pitchFamily="18" charset="0"/>
                  <a:ea typeface="ＭＳ Ｐゴシック" pitchFamily="50" charset="-128"/>
                </a:rPr>
                <a:t>who </a:t>
              </a:r>
              <a:r>
                <a:rPr kumimoji="0" lang="en-US" altLang="ja-JP" sz="2000" dirty="0">
                  <a:solidFill>
                    <a:srgbClr val="000000"/>
                  </a:solidFill>
                  <a:latin typeface="Times New Roman" pitchFamily="18" charset="0"/>
                  <a:ea typeface="ＭＳ Ｐゴシック" pitchFamily="50" charset="-128"/>
                </a:rPr>
                <a:t>reuse</a:t>
              </a:r>
              <a:r>
                <a:rPr kumimoji="0" lang="ja-JP" altLang="en-US" sz="2000" dirty="0" err="1">
                  <a:solidFill>
                    <a:srgbClr val="000000"/>
                  </a:solidFill>
                  <a:latin typeface="Times New Roman" pitchFamily="18" charset="0"/>
                  <a:ea typeface="ＭＳ Ｐゴシック" pitchFamily="50" charset="-128"/>
                </a:rPr>
                <a:t>ｄ</a:t>
              </a:r>
              <a:r>
                <a:rPr kumimoji="0" lang="en-US" altLang="ja-JP" sz="2000" dirty="0">
                  <a:solidFill>
                    <a:srgbClr val="000000"/>
                  </a:solidFill>
                  <a:latin typeface="Times New Roman" pitchFamily="18" charset="0"/>
                  <a:ea typeface="ＭＳ Ｐゴシック" pitchFamily="50" charset="-128"/>
                </a:rPr>
                <a:t> </a:t>
              </a:r>
              <a:r>
                <a:rPr kumimoji="0" lang="en-US" altLang="ja-JP" sz="2000" dirty="0">
                  <a:solidFill>
                    <a:srgbClr val="000000"/>
                  </a:solidFill>
                  <a:latin typeface="Times New Roman" pitchFamily="18" charset="0"/>
                  <a:ea typeface="ＭＳ Ｐゴシック" pitchFamily="50" charset="-128"/>
                </a:rPr>
                <a:t>code snippet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0" lang="ja-JP" altLang="en-US" sz="2000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180110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" grpId="0" animBg="1"/>
      <p:bldP spid="107" grpId="0" animBg="1"/>
      <p:bldP spid="108" grpId="0" animBg="1"/>
      <p:bldP spid="109" grpId="0" animBg="1"/>
      <p:bldP spid="110" grpId="0" animBg="1"/>
      <p:bldP spid="111" grpId="0" animBg="1"/>
      <p:bldP spid="112" grpId="0" animBg="1"/>
      <p:bldP spid="113" grpId="0" animBg="1"/>
      <p:bldP spid="1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P</a:t>
            </a:r>
            <a:r>
              <a:rPr lang="en-US" altLang="ja-JP" dirty="0" smtClean="0"/>
              <a:t>ilot Case Study</a:t>
            </a:r>
            <a:endParaRPr kumimoji="1" lang="ja-JP" altLang="en-US" dirty="0"/>
          </a:p>
        </p:txBody>
      </p:sp>
      <p:graphicFrame>
        <p:nvGraphicFramePr>
          <p:cNvPr id="12" name="表 11"/>
          <p:cNvGraphicFramePr>
            <a:graphicFrameLocks noGrp="1"/>
          </p:cNvGraphicFramePr>
          <p:nvPr>
            <p:extLst/>
          </p:nvPr>
        </p:nvGraphicFramePr>
        <p:xfrm>
          <a:off x="1703514" y="1304176"/>
          <a:ext cx="8784975" cy="162076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520279"/>
                <a:gridCol w="3168352"/>
                <a:gridCol w="3096344"/>
              </a:tblGrid>
              <a:tr h="432048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Project name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000" dirty="0" err="1" smtClean="0"/>
                        <a:t>eclipse.platform.text</a:t>
                      </a:r>
                      <a:endParaRPr lang="en-US" altLang="ja-JP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err="1" smtClean="0"/>
                        <a:t>eclipse.pde</a:t>
                      </a:r>
                      <a:endParaRPr kumimoji="1" lang="ja-JP" alt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Development period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000" dirty="0" smtClean="0"/>
                        <a:t>2001/5/2 </a:t>
                      </a:r>
                      <a:r>
                        <a:rPr lang="ja-JP" altLang="en-US" sz="2000" dirty="0" smtClean="0"/>
                        <a:t>～ </a:t>
                      </a:r>
                      <a:r>
                        <a:rPr lang="en-US" altLang="ja-JP" sz="2000" dirty="0" smtClean="0"/>
                        <a:t>2003/12/22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000" dirty="0" smtClean="0"/>
                        <a:t>2002/4/11 </a:t>
                      </a:r>
                      <a:r>
                        <a:rPr lang="ja-JP" altLang="en-US" sz="2000" dirty="0" smtClean="0"/>
                        <a:t>～ </a:t>
                      </a:r>
                      <a:r>
                        <a:rPr lang="en-US" altLang="ja-JP" sz="2000" dirty="0" smtClean="0"/>
                        <a:t>2003/12/18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Revisions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sz="2000" dirty="0" smtClean="0"/>
                        <a:t>1369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sz="2000" dirty="0" smtClean="0"/>
                        <a:t>144</a:t>
                      </a:r>
                      <a:endParaRPr kumimoji="1" lang="ja-JP" alt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Developers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sz="2000" dirty="0" smtClean="0"/>
                        <a:t>19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sz="2000" dirty="0" smtClean="0"/>
                        <a:t>3</a:t>
                      </a:r>
                      <a:endParaRPr kumimoji="1" lang="ja-JP" altLang="en-US" sz="2000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5" name="グループ化 4"/>
          <p:cNvGrpSpPr/>
          <p:nvPr/>
        </p:nvGrpSpPr>
        <p:grpSpPr>
          <a:xfrm>
            <a:off x="7852148" y="4797153"/>
            <a:ext cx="2634599" cy="866479"/>
            <a:chOff x="3131840" y="3933056"/>
            <a:chExt cx="2634599" cy="866479"/>
          </a:xfrm>
        </p:grpSpPr>
        <p:grpSp>
          <p:nvGrpSpPr>
            <p:cNvPr id="6" name="グループ化 5"/>
            <p:cNvGrpSpPr/>
            <p:nvPr/>
          </p:nvGrpSpPr>
          <p:grpSpPr>
            <a:xfrm>
              <a:off x="3131840" y="3933056"/>
              <a:ext cx="2634599" cy="866479"/>
              <a:chOff x="1868352" y="3717032"/>
              <a:chExt cx="2634599" cy="978616"/>
            </a:xfrm>
          </p:grpSpPr>
          <p:sp>
            <p:nvSpPr>
              <p:cNvPr id="10" name="正方形/長方形 9"/>
              <p:cNvSpPr/>
              <p:nvPr/>
            </p:nvSpPr>
            <p:spPr bwMode="auto">
              <a:xfrm>
                <a:off x="1868352" y="3717032"/>
                <a:ext cx="2634599" cy="978616"/>
              </a:xfrm>
              <a:prstGeom prst="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0" lang="ja-JP" altLang="en-US" sz="2400">
                  <a:solidFill>
                    <a:srgbClr val="000000"/>
                  </a:solidFill>
                  <a:latin typeface="Times New Roman" pitchFamily="18" charset="0"/>
                  <a:ea typeface="ＭＳ Ｐゴシック" pitchFamily="50" charset="-128"/>
                </a:endParaRPr>
              </a:p>
            </p:txBody>
          </p:sp>
          <p:cxnSp>
            <p:nvCxnSpPr>
              <p:cNvPr id="11" name="直線矢印コネクタ 10"/>
              <p:cNvCxnSpPr/>
              <p:nvPr/>
            </p:nvCxnSpPr>
            <p:spPr bwMode="auto">
              <a:xfrm>
                <a:off x="3423378" y="3974711"/>
                <a:ext cx="380483" cy="0"/>
              </a:xfrm>
              <a:prstGeom prst="straightConnector1">
                <a:avLst/>
              </a:prstGeom>
              <a:ln>
                <a:headEnd type="arrow" w="med" len="med"/>
                <a:tailEnd type="arrow"/>
              </a:ln>
              <a:extLst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3" name="角丸四角形 12"/>
              <p:cNvSpPr/>
              <p:nvPr/>
            </p:nvSpPr>
            <p:spPr>
              <a:xfrm>
                <a:off x="3660136" y="3823365"/>
                <a:ext cx="766006" cy="780318"/>
              </a:xfrm>
              <a:prstGeom prst="roundRect">
                <a:avLst/>
              </a:prstGeom>
              <a:noFill/>
              <a:ln w="25400" cap="flat" cmpd="sng" algn="ctr">
                <a:solidFill>
                  <a:srgbClr val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ja-JP" altLang="en-US" sz="3200" kern="0">
                  <a:solidFill>
                    <a:srgbClr val="FFFFFF"/>
                  </a:solidFill>
                </a:endParaRPr>
              </a:p>
            </p:txBody>
          </p:sp>
          <p:cxnSp>
            <p:nvCxnSpPr>
              <p:cNvPr id="14" name="直線矢印コネクタ 13"/>
              <p:cNvCxnSpPr/>
              <p:nvPr/>
            </p:nvCxnSpPr>
            <p:spPr bwMode="auto">
              <a:xfrm>
                <a:off x="3423378" y="4133715"/>
                <a:ext cx="378576" cy="0"/>
              </a:xfrm>
              <a:prstGeom prst="straightConnector1">
                <a:avLst/>
              </a:prstGeom>
              <a:ln>
                <a:headEnd type="arrow" w="med" len="med"/>
                <a:tailEnd type="arrow"/>
              </a:ln>
              <a:extLst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5" name="Freeform 13"/>
              <p:cNvSpPr>
                <a:spLocks/>
              </p:cNvSpPr>
              <p:nvPr/>
            </p:nvSpPr>
            <p:spPr bwMode="auto">
              <a:xfrm>
                <a:off x="3803861" y="3903356"/>
                <a:ext cx="538377" cy="115395"/>
              </a:xfrm>
              <a:custGeom>
                <a:avLst/>
                <a:gdLst>
                  <a:gd name="T0" fmla="*/ 0 w 732"/>
                  <a:gd name="T1" fmla="*/ 0 h 149"/>
                  <a:gd name="T2" fmla="*/ 6125 w 732"/>
                  <a:gd name="T3" fmla="*/ 0 h 149"/>
                  <a:gd name="T4" fmla="*/ 6125 w 732"/>
                  <a:gd name="T5" fmla="*/ 3282 h 149"/>
                  <a:gd name="T6" fmla="*/ 3930 w 732"/>
                  <a:gd name="T7" fmla="*/ 3282 h 149"/>
                  <a:gd name="T8" fmla="*/ 3930 w 732"/>
                  <a:gd name="T9" fmla="*/ 4925 h 149"/>
                  <a:gd name="T10" fmla="*/ 0 w 732"/>
                  <a:gd name="T11" fmla="*/ 4925 h 149"/>
                  <a:gd name="T12" fmla="*/ 0 w 732"/>
                  <a:gd name="T13" fmla="*/ 0 h 14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32"/>
                  <a:gd name="T22" fmla="*/ 0 h 149"/>
                  <a:gd name="T23" fmla="*/ 732 w 732"/>
                  <a:gd name="T24" fmla="*/ 149 h 14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32" h="149">
                    <a:moveTo>
                      <a:pt x="0" y="0"/>
                    </a:moveTo>
                    <a:lnTo>
                      <a:pt x="732" y="0"/>
                    </a:lnTo>
                    <a:lnTo>
                      <a:pt x="732" y="99"/>
                    </a:lnTo>
                    <a:lnTo>
                      <a:pt x="470" y="99"/>
                    </a:lnTo>
                    <a:lnTo>
                      <a:pt x="470" y="149"/>
                    </a:lnTo>
                    <a:lnTo>
                      <a:pt x="0" y="14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9696"/>
              </a:solidFill>
              <a:ln w="254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kumimoji="0" lang="ja-JP" altLang="ja-JP" u="sng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16" name="Freeform 13"/>
              <p:cNvSpPr>
                <a:spLocks/>
              </p:cNvSpPr>
              <p:nvPr/>
            </p:nvSpPr>
            <p:spPr bwMode="auto">
              <a:xfrm>
                <a:off x="3803860" y="4085634"/>
                <a:ext cx="538378" cy="115395"/>
              </a:xfrm>
              <a:custGeom>
                <a:avLst/>
                <a:gdLst>
                  <a:gd name="T0" fmla="*/ 0 w 732"/>
                  <a:gd name="T1" fmla="*/ 0 h 149"/>
                  <a:gd name="T2" fmla="*/ 6125 w 732"/>
                  <a:gd name="T3" fmla="*/ 0 h 149"/>
                  <a:gd name="T4" fmla="*/ 6125 w 732"/>
                  <a:gd name="T5" fmla="*/ 3282 h 149"/>
                  <a:gd name="T6" fmla="*/ 3930 w 732"/>
                  <a:gd name="T7" fmla="*/ 3282 h 149"/>
                  <a:gd name="T8" fmla="*/ 3930 w 732"/>
                  <a:gd name="T9" fmla="*/ 4925 h 149"/>
                  <a:gd name="T10" fmla="*/ 0 w 732"/>
                  <a:gd name="T11" fmla="*/ 4925 h 149"/>
                  <a:gd name="T12" fmla="*/ 0 w 732"/>
                  <a:gd name="T13" fmla="*/ 0 h 14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32"/>
                  <a:gd name="T22" fmla="*/ 0 h 149"/>
                  <a:gd name="T23" fmla="*/ 732 w 732"/>
                  <a:gd name="T24" fmla="*/ 149 h 14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32" h="149">
                    <a:moveTo>
                      <a:pt x="0" y="0"/>
                    </a:moveTo>
                    <a:lnTo>
                      <a:pt x="732" y="0"/>
                    </a:lnTo>
                    <a:lnTo>
                      <a:pt x="732" y="99"/>
                    </a:lnTo>
                    <a:lnTo>
                      <a:pt x="470" y="99"/>
                    </a:lnTo>
                    <a:lnTo>
                      <a:pt x="470" y="149"/>
                    </a:lnTo>
                    <a:lnTo>
                      <a:pt x="0" y="14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9696"/>
              </a:solidFill>
              <a:ln w="254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kumimoji="0" lang="ja-JP" altLang="ja-JP" u="sng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17" name="Freeform 13"/>
              <p:cNvSpPr>
                <a:spLocks/>
              </p:cNvSpPr>
              <p:nvPr/>
            </p:nvSpPr>
            <p:spPr bwMode="auto">
              <a:xfrm>
                <a:off x="2881188" y="3917013"/>
                <a:ext cx="542190" cy="115395"/>
              </a:xfrm>
              <a:custGeom>
                <a:avLst/>
                <a:gdLst>
                  <a:gd name="T0" fmla="*/ 0 w 732"/>
                  <a:gd name="T1" fmla="*/ 0 h 149"/>
                  <a:gd name="T2" fmla="*/ 6125 w 732"/>
                  <a:gd name="T3" fmla="*/ 0 h 149"/>
                  <a:gd name="T4" fmla="*/ 6125 w 732"/>
                  <a:gd name="T5" fmla="*/ 3282 h 149"/>
                  <a:gd name="T6" fmla="*/ 3930 w 732"/>
                  <a:gd name="T7" fmla="*/ 3282 h 149"/>
                  <a:gd name="T8" fmla="*/ 3930 w 732"/>
                  <a:gd name="T9" fmla="*/ 4925 h 149"/>
                  <a:gd name="T10" fmla="*/ 0 w 732"/>
                  <a:gd name="T11" fmla="*/ 4925 h 149"/>
                  <a:gd name="T12" fmla="*/ 0 w 732"/>
                  <a:gd name="T13" fmla="*/ 0 h 14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32"/>
                  <a:gd name="T22" fmla="*/ 0 h 149"/>
                  <a:gd name="T23" fmla="*/ 732 w 732"/>
                  <a:gd name="T24" fmla="*/ 149 h 14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32" h="149">
                    <a:moveTo>
                      <a:pt x="0" y="0"/>
                    </a:moveTo>
                    <a:lnTo>
                      <a:pt x="732" y="0"/>
                    </a:lnTo>
                    <a:lnTo>
                      <a:pt x="732" y="99"/>
                    </a:lnTo>
                    <a:lnTo>
                      <a:pt x="470" y="99"/>
                    </a:lnTo>
                    <a:lnTo>
                      <a:pt x="470" y="149"/>
                    </a:lnTo>
                    <a:lnTo>
                      <a:pt x="0" y="14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9696"/>
              </a:solidFill>
              <a:ln w="254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kumimoji="0" lang="ja-JP" altLang="ja-JP" u="sng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18" name="角丸四角形 17"/>
              <p:cNvSpPr/>
              <p:nvPr/>
            </p:nvSpPr>
            <p:spPr>
              <a:xfrm>
                <a:off x="2785996" y="3823365"/>
                <a:ext cx="766294" cy="780318"/>
              </a:xfrm>
              <a:prstGeom prst="roundRect">
                <a:avLst/>
              </a:prstGeom>
              <a:noFill/>
              <a:ln w="25400" cap="flat" cmpd="sng" algn="ctr">
                <a:solidFill>
                  <a:srgbClr val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ja-JP" altLang="en-US" sz="3200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9" name="Freeform 13"/>
              <p:cNvSpPr>
                <a:spLocks/>
              </p:cNvSpPr>
              <p:nvPr/>
            </p:nvSpPr>
            <p:spPr bwMode="auto">
              <a:xfrm>
                <a:off x="2885000" y="4085634"/>
                <a:ext cx="538378" cy="115395"/>
              </a:xfrm>
              <a:custGeom>
                <a:avLst/>
                <a:gdLst>
                  <a:gd name="T0" fmla="*/ 0 w 732"/>
                  <a:gd name="T1" fmla="*/ 0 h 149"/>
                  <a:gd name="T2" fmla="*/ 6125 w 732"/>
                  <a:gd name="T3" fmla="*/ 0 h 149"/>
                  <a:gd name="T4" fmla="*/ 6125 w 732"/>
                  <a:gd name="T5" fmla="*/ 3282 h 149"/>
                  <a:gd name="T6" fmla="*/ 3930 w 732"/>
                  <a:gd name="T7" fmla="*/ 3282 h 149"/>
                  <a:gd name="T8" fmla="*/ 3930 w 732"/>
                  <a:gd name="T9" fmla="*/ 4925 h 149"/>
                  <a:gd name="T10" fmla="*/ 0 w 732"/>
                  <a:gd name="T11" fmla="*/ 4925 h 149"/>
                  <a:gd name="T12" fmla="*/ 0 w 732"/>
                  <a:gd name="T13" fmla="*/ 0 h 14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32"/>
                  <a:gd name="T22" fmla="*/ 0 h 149"/>
                  <a:gd name="T23" fmla="*/ 732 w 732"/>
                  <a:gd name="T24" fmla="*/ 149 h 14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32" h="149">
                    <a:moveTo>
                      <a:pt x="0" y="0"/>
                    </a:moveTo>
                    <a:lnTo>
                      <a:pt x="732" y="0"/>
                    </a:lnTo>
                    <a:lnTo>
                      <a:pt x="732" y="99"/>
                    </a:lnTo>
                    <a:lnTo>
                      <a:pt x="470" y="99"/>
                    </a:lnTo>
                    <a:lnTo>
                      <a:pt x="470" y="149"/>
                    </a:lnTo>
                    <a:lnTo>
                      <a:pt x="0" y="14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9696"/>
              </a:solidFill>
              <a:ln w="254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kumimoji="0" lang="ja-JP" altLang="ja-JP" u="sng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20" name="角丸四角形 19"/>
              <p:cNvSpPr/>
              <p:nvPr/>
            </p:nvSpPr>
            <p:spPr>
              <a:xfrm>
                <a:off x="1932908" y="3823365"/>
                <a:ext cx="766006" cy="780318"/>
              </a:xfrm>
              <a:prstGeom prst="roundRect">
                <a:avLst/>
              </a:prstGeom>
              <a:noFill/>
              <a:ln w="25400" cap="flat" cmpd="sng" algn="ctr">
                <a:solidFill>
                  <a:srgbClr val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ja-JP" altLang="en-US" sz="3200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1" name="Freeform 13"/>
              <p:cNvSpPr>
                <a:spLocks/>
              </p:cNvSpPr>
              <p:nvPr/>
            </p:nvSpPr>
            <p:spPr bwMode="auto">
              <a:xfrm>
                <a:off x="2076632" y="3917013"/>
                <a:ext cx="538377" cy="115395"/>
              </a:xfrm>
              <a:custGeom>
                <a:avLst/>
                <a:gdLst>
                  <a:gd name="T0" fmla="*/ 0 w 732"/>
                  <a:gd name="T1" fmla="*/ 0 h 149"/>
                  <a:gd name="T2" fmla="*/ 6125 w 732"/>
                  <a:gd name="T3" fmla="*/ 0 h 149"/>
                  <a:gd name="T4" fmla="*/ 6125 w 732"/>
                  <a:gd name="T5" fmla="*/ 3282 h 149"/>
                  <a:gd name="T6" fmla="*/ 3930 w 732"/>
                  <a:gd name="T7" fmla="*/ 3282 h 149"/>
                  <a:gd name="T8" fmla="*/ 3930 w 732"/>
                  <a:gd name="T9" fmla="*/ 4925 h 149"/>
                  <a:gd name="T10" fmla="*/ 0 w 732"/>
                  <a:gd name="T11" fmla="*/ 4925 h 149"/>
                  <a:gd name="T12" fmla="*/ 0 w 732"/>
                  <a:gd name="T13" fmla="*/ 0 h 14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32"/>
                  <a:gd name="T22" fmla="*/ 0 h 149"/>
                  <a:gd name="T23" fmla="*/ 732 w 732"/>
                  <a:gd name="T24" fmla="*/ 149 h 14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32" h="149">
                    <a:moveTo>
                      <a:pt x="0" y="0"/>
                    </a:moveTo>
                    <a:lnTo>
                      <a:pt x="732" y="0"/>
                    </a:lnTo>
                    <a:lnTo>
                      <a:pt x="732" y="99"/>
                    </a:lnTo>
                    <a:lnTo>
                      <a:pt x="470" y="99"/>
                    </a:lnTo>
                    <a:lnTo>
                      <a:pt x="470" y="149"/>
                    </a:lnTo>
                    <a:lnTo>
                      <a:pt x="0" y="14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9696"/>
              </a:solidFill>
              <a:ln w="254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kumimoji="0" lang="ja-JP" altLang="ja-JP" u="sng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22" name="Freeform 13"/>
              <p:cNvSpPr>
                <a:spLocks/>
              </p:cNvSpPr>
              <p:nvPr/>
            </p:nvSpPr>
            <p:spPr bwMode="auto">
              <a:xfrm>
                <a:off x="2076631" y="4085634"/>
                <a:ext cx="538378" cy="115395"/>
              </a:xfrm>
              <a:custGeom>
                <a:avLst/>
                <a:gdLst>
                  <a:gd name="T0" fmla="*/ 0 w 732"/>
                  <a:gd name="T1" fmla="*/ 0 h 149"/>
                  <a:gd name="T2" fmla="*/ 6125 w 732"/>
                  <a:gd name="T3" fmla="*/ 0 h 149"/>
                  <a:gd name="T4" fmla="*/ 6125 w 732"/>
                  <a:gd name="T5" fmla="*/ 3282 h 149"/>
                  <a:gd name="T6" fmla="*/ 3930 w 732"/>
                  <a:gd name="T7" fmla="*/ 3282 h 149"/>
                  <a:gd name="T8" fmla="*/ 3930 w 732"/>
                  <a:gd name="T9" fmla="*/ 4925 h 149"/>
                  <a:gd name="T10" fmla="*/ 0 w 732"/>
                  <a:gd name="T11" fmla="*/ 4925 h 149"/>
                  <a:gd name="T12" fmla="*/ 0 w 732"/>
                  <a:gd name="T13" fmla="*/ 0 h 14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32"/>
                  <a:gd name="T22" fmla="*/ 0 h 149"/>
                  <a:gd name="T23" fmla="*/ 732 w 732"/>
                  <a:gd name="T24" fmla="*/ 149 h 14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32" h="149">
                    <a:moveTo>
                      <a:pt x="0" y="0"/>
                    </a:moveTo>
                    <a:lnTo>
                      <a:pt x="732" y="0"/>
                    </a:lnTo>
                    <a:lnTo>
                      <a:pt x="732" y="99"/>
                    </a:lnTo>
                    <a:lnTo>
                      <a:pt x="470" y="99"/>
                    </a:lnTo>
                    <a:lnTo>
                      <a:pt x="470" y="149"/>
                    </a:lnTo>
                    <a:lnTo>
                      <a:pt x="0" y="14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9696"/>
              </a:solidFill>
              <a:ln w="254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kumimoji="0" lang="ja-JP" altLang="ja-JP" u="sng" kern="0">
                  <a:solidFill>
                    <a:sysClr val="windowText" lastClr="000000"/>
                  </a:solidFill>
                </a:endParaRPr>
              </a:p>
            </p:txBody>
          </p:sp>
          <p:cxnSp>
            <p:nvCxnSpPr>
              <p:cNvPr id="23" name="直線矢印コネクタ 22"/>
              <p:cNvCxnSpPr/>
              <p:nvPr/>
            </p:nvCxnSpPr>
            <p:spPr bwMode="auto">
              <a:xfrm>
                <a:off x="2618821" y="3961054"/>
                <a:ext cx="266179" cy="0"/>
              </a:xfrm>
              <a:prstGeom prst="straightConnector1">
                <a:avLst/>
              </a:prstGeom>
              <a:ln>
                <a:headEnd type="arrow" w="med" len="med"/>
                <a:tailEnd type="arrow"/>
              </a:ln>
              <a:extLst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4" name="直線矢印コネクタ 23"/>
              <p:cNvCxnSpPr/>
              <p:nvPr/>
            </p:nvCxnSpPr>
            <p:spPr bwMode="auto">
              <a:xfrm>
                <a:off x="2618821" y="4131141"/>
                <a:ext cx="262367" cy="6095"/>
              </a:xfrm>
              <a:prstGeom prst="straightConnector1">
                <a:avLst/>
              </a:prstGeom>
              <a:ln>
                <a:headEnd type="arrow" w="med" len="med"/>
                <a:tailEnd type="arrow"/>
              </a:ln>
              <a:extLst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5" name="Freeform 13"/>
              <p:cNvSpPr>
                <a:spLocks/>
              </p:cNvSpPr>
              <p:nvPr/>
            </p:nvSpPr>
            <p:spPr bwMode="auto">
              <a:xfrm>
                <a:off x="3803859" y="4432313"/>
                <a:ext cx="542190" cy="115395"/>
              </a:xfrm>
              <a:custGeom>
                <a:avLst/>
                <a:gdLst>
                  <a:gd name="T0" fmla="*/ 0 w 732"/>
                  <a:gd name="T1" fmla="*/ 0 h 149"/>
                  <a:gd name="T2" fmla="*/ 6125 w 732"/>
                  <a:gd name="T3" fmla="*/ 0 h 149"/>
                  <a:gd name="T4" fmla="*/ 6125 w 732"/>
                  <a:gd name="T5" fmla="*/ 3282 h 149"/>
                  <a:gd name="T6" fmla="*/ 3930 w 732"/>
                  <a:gd name="T7" fmla="*/ 3282 h 149"/>
                  <a:gd name="T8" fmla="*/ 3930 w 732"/>
                  <a:gd name="T9" fmla="*/ 4925 h 149"/>
                  <a:gd name="T10" fmla="*/ 0 w 732"/>
                  <a:gd name="T11" fmla="*/ 4925 h 149"/>
                  <a:gd name="T12" fmla="*/ 0 w 732"/>
                  <a:gd name="T13" fmla="*/ 0 h 14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32"/>
                  <a:gd name="T22" fmla="*/ 0 h 149"/>
                  <a:gd name="T23" fmla="*/ 732 w 732"/>
                  <a:gd name="T24" fmla="*/ 149 h 14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32" h="149">
                    <a:moveTo>
                      <a:pt x="0" y="0"/>
                    </a:moveTo>
                    <a:lnTo>
                      <a:pt x="732" y="0"/>
                    </a:lnTo>
                    <a:lnTo>
                      <a:pt x="732" y="99"/>
                    </a:lnTo>
                    <a:lnTo>
                      <a:pt x="470" y="99"/>
                    </a:lnTo>
                    <a:lnTo>
                      <a:pt x="470" y="149"/>
                    </a:lnTo>
                    <a:lnTo>
                      <a:pt x="0" y="14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9696"/>
              </a:solidFill>
              <a:ln w="254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kumimoji="0" lang="ja-JP" altLang="ja-JP" u="sng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26" name="Freeform 13"/>
              <p:cNvSpPr>
                <a:spLocks/>
              </p:cNvSpPr>
              <p:nvPr/>
            </p:nvSpPr>
            <p:spPr bwMode="auto">
              <a:xfrm>
                <a:off x="3805765" y="4259221"/>
                <a:ext cx="538378" cy="115395"/>
              </a:xfrm>
              <a:custGeom>
                <a:avLst/>
                <a:gdLst>
                  <a:gd name="T0" fmla="*/ 0 w 732"/>
                  <a:gd name="T1" fmla="*/ 0 h 149"/>
                  <a:gd name="T2" fmla="*/ 6125 w 732"/>
                  <a:gd name="T3" fmla="*/ 0 h 149"/>
                  <a:gd name="T4" fmla="*/ 6125 w 732"/>
                  <a:gd name="T5" fmla="*/ 3282 h 149"/>
                  <a:gd name="T6" fmla="*/ 3930 w 732"/>
                  <a:gd name="T7" fmla="*/ 3282 h 149"/>
                  <a:gd name="T8" fmla="*/ 3930 w 732"/>
                  <a:gd name="T9" fmla="*/ 4925 h 149"/>
                  <a:gd name="T10" fmla="*/ 0 w 732"/>
                  <a:gd name="T11" fmla="*/ 4925 h 149"/>
                  <a:gd name="T12" fmla="*/ 0 w 732"/>
                  <a:gd name="T13" fmla="*/ 0 h 14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32"/>
                  <a:gd name="T22" fmla="*/ 0 h 149"/>
                  <a:gd name="T23" fmla="*/ 732 w 732"/>
                  <a:gd name="T24" fmla="*/ 149 h 14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32" h="149">
                    <a:moveTo>
                      <a:pt x="0" y="0"/>
                    </a:moveTo>
                    <a:lnTo>
                      <a:pt x="732" y="0"/>
                    </a:lnTo>
                    <a:lnTo>
                      <a:pt x="732" y="99"/>
                    </a:lnTo>
                    <a:lnTo>
                      <a:pt x="470" y="99"/>
                    </a:lnTo>
                    <a:lnTo>
                      <a:pt x="470" y="149"/>
                    </a:lnTo>
                    <a:lnTo>
                      <a:pt x="0" y="14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9696"/>
              </a:solidFill>
              <a:ln w="254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kumimoji="0" lang="ja-JP" altLang="ja-JP" u="sng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27" name="Freeform 13"/>
              <p:cNvSpPr>
                <a:spLocks/>
              </p:cNvSpPr>
              <p:nvPr/>
            </p:nvSpPr>
            <p:spPr bwMode="auto">
              <a:xfrm>
                <a:off x="2886905" y="4259221"/>
                <a:ext cx="538378" cy="115395"/>
              </a:xfrm>
              <a:custGeom>
                <a:avLst/>
                <a:gdLst>
                  <a:gd name="T0" fmla="*/ 0 w 732"/>
                  <a:gd name="T1" fmla="*/ 0 h 149"/>
                  <a:gd name="T2" fmla="*/ 6125 w 732"/>
                  <a:gd name="T3" fmla="*/ 0 h 149"/>
                  <a:gd name="T4" fmla="*/ 6125 w 732"/>
                  <a:gd name="T5" fmla="*/ 3282 h 149"/>
                  <a:gd name="T6" fmla="*/ 3930 w 732"/>
                  <a:gd name="T7" fmla="*/ 3282 h 149"/>
                  <a:gd name="T8" fmla="*/ 3930 w 732"/>
                  <a:gd name="T9" fmla="*/ 4925 h 149"/>
                  <a:gd name="T10" fmla="*/ 0 w 732"/>
                  <a:gd name="T11" fmla="*/ 4925 h 149"/>
                  <a:gd name="T12" fmla="*/ 0 w 732"/>
                  <a:gd name="T13" fmla="*/ 0 h 14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32"/>
                  <a:gd name="T22" fmla="*/ 0 h 149"/>
                  <a:gd name="T23" fmla="*/ 732 w 732"/>
                  <a:gd name="T24" fmla="*/ 149 h 14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32" h="149">
                    <a:moveTo>
                      <a:pt x="0" y="0"/>
                    </a:moveTo>
                    <a:lnTo>
                      <a:pt x="732" y="0"/>
                    </a:lnTo>
                    <a:lnTo>
                      <a:pt x="732" y="99"/>
                    </a:lnTo>
                    <a:lnTo>
                      <a:pt x="470" y="99"/>
                    </a:lnTo>
                    <a:lnTo>
                      <a:pt x="470" y="149"/>
                    </a:lnTo>
                    <a:lnTo>
                      <a:pt x="0" y="14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9696"/>
              </a:solidFill>
              <a:ln w="254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kumimoji="0" lang="ja-JP" altLang="ja-JP" u="sng" kern="0">
                  <a:solidFill>
                    <a:sysClr val="windowText" lastClr="000000"/>
                  </a:solidFill>
                </a:endParaRPr>
              </a:p>
            </p:txBody>
          </p:sp>
          <p:cxnSp>
            <p:nvCxnSpPr>
              <p:cNvPr id="28" name="直線矢印コネクタ 27"/>
              <p:cNvCxnSpPr/>
              <p:nvPr/>
            </p:nvCxnSpPr>
            <p:spPr bwMode="auto">
              <a:xfrm>
                <a:off x="3417479" y="4307961"/>
                <a:ext cx="378576" cy="0"/>
              </a:xfrm>
              <a:prstGeom prst="straightConnector1">
                <a:avLst/>
              </a:prstGeom>
              <a:ln>
                <a:headEnd type="arrow" w="med" len="med"/>
                <a:tailEnd type="arrow"/>
              </a:ln>
              <a:extLst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7" name="右カーブ矢印 6"/>
            <p:cNvSpPr/>
            <p:nvPr/>
          </p:nvSpPr>
          <p:spPr bwMode="auto">
            <a:xfrm flipH="1">
              <a:off x="3642562" y="4149080"/>
              <a:ext cx="137350" cy="197542"/>
            </a:xfrm>
            <a:prstGeom prst="curvedRightArrow">
              <a:avLst/>
            </a:prstGeom>
            <a:solidFill>
              <a:srgbClr val="92D050"/>
            </a:solidFill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0" lang="ja-JP" altLang="en-US" sz="240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  <p:sp>
          <p:nvSpPr>
            <p:cNvPr id="8" name="右カーブ矢印 7"/>
            <p:cNvSpPr/>
            <p:nvPr/>
          </p:nvSpPr>
          <p:spPr bwMode="auto">
            <a:xfrm flipH="1">
              <a:off x="5336537" y="4455594"/>
              <a:ext cx="137350" cy="197542"/>
            </a:xfrm>
            <a:prstGeom prst="curvedRightArrow">
              <a:avLst/>
            </a:prstGeom>
            <a:solidFill>
              <a:srgbClr val="92D050"/>
            </a:solidFill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0" lang="ja-JP" altLang="en-US" sz="240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  <p:sp>
          <p:nvSpPr>
            <p:cNvPr id="9" name="右カーブ矢印 8"/>
            <p:cNvSpPr/>
            <p:nvPr/>
          </p:nvSpPr>
          <p:spPr bwMode="auto">
            <a:xfrm flipH="1">
              <a:off x="4432632" y="4287933"/>
              <a:ext cx="137350" cy="197542"/>
            </a:xfrm>
            <a:prstGeom prst="curvedRightArrow">
              <a:avLst/>
            </a:prstGeom>
            <a:solidFill>
              <a:srgbClr val="92D050"/>
            </a:solidFill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0" lang="ja-JP" altLang="en-US" sz="240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</p:grpSp>
      <p:sp>
        <p:nvSpPr>
          <p:cNvPr id="29" name="左中かっこ 28"/>
          <p:cNvSpPr/>
          <p:nvPr/>
        </p:nvSpPr>
        <p:spPr bwMode="auto">
          <a:xfrm>
            <a:off x="6371637" y="4012617"/>
            <a:ext cx="544406" cy="1785789"/>
          </a:xfrm>
          <a:prstGeom prst="leftBrace">
            <a:avLst>
              <a:gd name="adj1" fmla="val 39018"/>
              <a:gd name="adj2" fmla="val 50000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0" lang="ja-JP" altLang="en-US" sz="2400">
              <a:solidFill>
                <a:srgbClr val="000000"/>
              </a:solidFill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5737702" y="4695528"/>
            <a:ext cx="6463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156</a:t>
            </a:r>
            <a:endParaRPr lang="ja-JP" altLang="en-US" sz="2400" dirty="0">
              <a:solidFill>
                <a:srgbClr val="000000"/>
              </a:solidFill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31" name="円/楕円 30"/>
          <p:cNvSpPr/>
          <p:nvPr/>
        </p:nvSpPr>
        <p:spPr bwMode="auto">
          <a:xfrm>
            <a:off x="7900206" y="4797152"/>
            <a:ext cx="1651429" cy="830122"/>
          </a:xfrm>
          <a:prstGeom prst="ellipse">
            <a:avLst/>
          </a:prstGeom>
          <a:noFill/>
          <a:ln>
            <a:solidFill>
              <a:srgbClr val="00B0F0"/>
            </a:solidFill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0" lang="ja-JP" altLang="en-US" sz="2400">
              <a:solidFill>
                <a:srgbClr val="000000"/>
              </a:solidFill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6837566" y="5007032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5</a:t>
            </a:r>
            <a:endParaRPr lang="ja-JP" altLang="en-US" sz="2400" dirty="0">
              <a:solidFill>
                <a:srgbClr val="000000"/>
              </a:solidFill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33" name="左中かっこ 32"/>
          <p:cNvSpPr/>
          <p:nvPr/>
        </p:nvSpPr>
        <p:spPr bwMode="auto">
          <a:xfrm>
            <a:off x="7163725" y="4810769"/>
            <a:ext cx="544406" cy="866479"/>
          </a:xfrm>
          <a:prstGeom prst="leftBrace">
            <a:avLst>
              <a:gd name="adj1" fmla="val 24483"/>
              <a:gd name="adj2" fmla="val 48377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0" lang="ja-JP" altLang="en-US" sz="2400">
              <a:solidFill>
                <a:srgbClr val="000000"/>
              </a:solidFill>
              <a:latin typeface="Times New Roman" pitchFamily="18" charset="0"/>
              <a:ea typeface="ＭＳ Ｐゴシック" pitchFamily="50" charset="-128"/>
            </a:endParaRPr>
          </a:p>
        </p:txBody>
      </p:sp>
      <p:cxnSp>
        <p:nvCxnSpPr>
          <p:cNvPr id="35" name="直線コネクタ 34"/>
          <p:cNvCxnSpPr>
            <a:stCxn id="29" idx="0"/>
          </p:cNvCxnSpPr>
          <p:nvPr/>
        </p:nvCxnSpPr>
        <p:spPr bwMode="auto">
          <a:xfrm>
            <a:off x="6916043" y="4012616"/>
            <a:ext cx="792088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6" name="直線コネクタ 35"/>
          <p:cNvCxnSpPr>
            <a:stCxn id="29" idx="2"/>
          </p:cNvCxnSpPr>
          <p:nvPr/>
        </p:nvCxnSpPr>
        <p:spPr bwMode="auto">
          <a:xfrm>
            <a:off x="6916043" y="5798406"/>
            <a:ext cx="792088" cy="6859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37" name="グループ化 36"/>
          <p:cNvGrpSpPr/>
          <p:nvPr/>
        </p:nvGrpSpPr>
        <p:grpSpPr>
          <a:xfrm>
            <a:off x="7852147" y="4005064"/>
            <a:ext cx="2634600" cy="703852"/>
            <a:chOff x="3131840" y="3140968"/>
            <a:chExt cx="2634600" cy="703852"/>
          </a:xfrm>
        </p:grpSpPr>
        <p:grpSp>
          <p:nvGrpSpPr>
            <p:cNvPr id="38" name="グループ化 37"/>
            <p:cNvGrpSpPr/>
            <p:nvPr/>
          </p:nvGrpSpPr>
          <p:grpSpPr>
            <a:xfrm>
              <a:off x="3131840" y="3140968"/>
              <a:ext cx="2634600" cy="703852"/>
              <a:chOff x="1855187" y="1450853"/>
              <a:chExt cx="2634600" cy="794942"/>
            </a:xfrm>
          </p:grpSpPr>
          <p:sp>
            <p:nvSpPr>
              <p:cNvPr id="41" name="正方形/長方形 40"/>
              <p:cNvSpPr/>
              <p:nvPr/>
            </p:nvSpPr>
            <p:spPr bwMode="auto">
              <a:xfrm>
                <a:off x="1855187" y="1450853"/>
                <a:ext cx="2634600" cy="794942"/>
              </a:xfrm>
              <a:prstGeom prst="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0" lang="ja-JP" altLang="en-US" sz="2400">
                  <a:solidFill>
                    <a:srgbClr val="000000"/>
                  </a:solidFill>
                  <a:latin typeface="Times New Roman" pitchFamily="18" charset="0"/>
                  <a:ea typeface="ＭＳ Ｐゴシック" pitchFamily="50" charset="-128"/>
                </a:endParaRPr>
              </a:p>
            </p:txBody>
          </p:sp>
          <p:sp>
            <p:nvSpPr>
              <p:cNvPr id="42" name="Freeform 13"/>
              <p:cNvSpPr>
                <a:spLocks/>
              </p:cNvSpPr>
              <p:nvPr/>
            </p:nvSpPr>
            <p:spPr bwMode="auto">
              <a:xfrm>
                <a:off x="3788790" y="1992546"/>
                <a:ext cx="542190" cy="115395"/>
              </a:xfrm>
              <a:custGeom>
                <a:avLst/>
                <a:gdLst>
                  <a:gd name="T0" fmla="*/ 0 w 732"/>
                  <a:gd name="T1" fmla="*/ 0 h 149"/>
                  <a:gd name="T2" fmla="*/ 6125 w 732"/>
                  <a:gd name="T3" fmla="*/ 0 h 149"/>
                  <a:gd name="T4" fmla="*/ 6125 w 732"/>
                  <a:gd name="T5" fmla="*/ 3282 h 149"/>
                  <a:gd name="T6" fmla="*/ 3930 w 732"/>
                  <a:gd name="T7" fmla="*/ 3282 h 149"/>
                  <a:gd name="T8" fmla="*/ 3930 w 732"/>
                  <a:gd name="T9" fmla="*/ 4925 h 149"/>
                  <a:gd name="T10" fmla="*/ 0 w 732"/>
                  <a:gd name="T11" fmla="*/ 4925 h 149"/>
                  <a:gd name="T12" fmla="*/ 0 w 732"/>
                  <a:gd name="T13" fmla="*/ 0 h 14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32"/>
                  <a:gd name="T22" fmla="*/ 0 h 149"/>
                  <a:gd name="T23" fmla="*/ 732 w 732"/>
                  <a:gd name="T24" fmla="*/ 149 h 14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32" h="149">
                    <a:moveTo>
                      <a:pt x="0" y="0"/>
                    </a:moveTo>
                    <a:lnTo>
                      <a:pt x="732" y="0"/>
                    </a:lnTo>
                    <a:lnTo>
                      <a:pt x="732" y="99"/>
                    </a:lnTo>
                    <a:lnTo>
                      <a:pt x="470" y="99"/>
                    </a:lnTo>
                    <a:lnTo>
                      <a:pt x="470" y="149"/>
                    </a:lnTo>
                    <a:lnTo>
                      <a:pt x="0" y="14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9696"/>
              </a:solidFill>
              <a:ln w="254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kumimoji="0" lang="ja-JP" altLang="ja-JP" u="sng" kern="0">
                  <a:solidFill>
                    <a:sysClr val="windowText" lastClr="000000"/>
                  </a:solidFill>
                </a:endParaRPr>
              </a:p>
            </p:txBody>
          </p:sp>
          <p:cxnSp>
            <p:nvCxnSpPr>
              <p:cNvPr id="43" name="直線矢印コネクタ 42"/>
              <p:cNvCxnSpPr/>
              <p:nvPr/>
            </p:nvCxnSpPr>
            <p:spPr bwMode="auto">
              <a:xfrm>
                <a:off x="3410214" y="1708531"/>
                <a:ext cx="380483" cy="0"/>
              </a:xfrm>
              <a:prstGeom prst="straightConnector1">
                <a:avLst/>
              </a:prstGeom>
              <a:ln>
                <a:headEnd type="arrow" w="med" len="med"/>
                <a:tailEnd type="arrow"/>
              </a:ln>
              <a:extLst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4" name="角丸四角形 43"/>
              <p:cNvSpPr/>
              <p:nvPr/>
            </p:nvSpPr>
            <p:spPr>
              <a:xfrm>
                <a:off x="3646972" y="1557187"/>
                <a:ext cx="766006" cy="616315"/>
              </a:xfrm>
              <a:prstGeom prst="roundRect">
                <a:avLst/>
              </a:prstGeom>
              <a:noFill/>
              <a:ln w="25400" cap="flat" cmpd="sng" algn="ctr">
                <a:solidFill>
                  <a:srgbClr val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ja-JP" altLang="en-US" sz="3200" kern="0">
                  <a:solidFill>
                    <a:srgbClr val="FFFFFF"/>
                  </a:solidFill>
                </a:endParaRPr>
              </a:p>
            </p:txBody>
          </p:sp>
          <p:cxnSp>
            <p:nvCxnSpPr>
              <p:cNvPr id="45" name="直線矢印コネクタ 44"/>
              <p:cNvCxnSpPr/>
              <p:nvPr/>
            </p:nvCxnSpPr>
            <p:spPr bwMode="auto">
              <a:xfrm>
                <a:off x="3410214" y="1867535"/>
                <a:ext cx="378576" cy="0"/>
              </a:xfrm>
              <a:prstGeom prst="straightConnector1">
                <a:avLst/>
              </a:prstGeom>
              <a:ln>
                <a:headEnd type="arrow" w="med" len="med"/>
                <a:tailEnd type="arrow"/>
              </a:ln>
              <a:extLst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6" name="Freeform 13"/>
              <p:cNvSpPr>
                <a:spLocks/>
              </p:cNvSpPr>
              <p:nvPr/>
            </p:nvSpPr>
            <p:spPr bwMode="auto">
              <a:xfrm>
                <a:off x="3790697" y="1637176"/>
                <a:ext cx="538377" cy="115395"/>
              </a:xfrm>
              <a:custGeom>
                <a:avLst/>
                <a:gdLst>
                  <a:gd name="T0" fmla="*/ 0 w 732"/>
                  <a:gd name="T1" fmla="*/ 0 h 149"/>
                  <a:gd name="T2" fmla="*/ 6125 w 732"/>
                  <a:gd name="T3" fmla="*/ 0 h 149"/>
                  <a:gd name="T4" fmla="*/ 6125 w 732"/>
                  <a:gd name="T5" fmla="*/ 3282 h 149"/>
                  <a:gd name="T6" fmla="*/ 3930 w 732"/>
                  <a:gd name="T7" fmla="*/ 3282 h 149"/>
                  <a:gd name="T8" fmla="*/ 3930 w 732"/>
                  <a:gd name="T9" fmla="*/ 4925 h 149"/>
                  <a:gd name="T10" fmla="*/ 0 w 732"/>
                  <a:gd name="T11" fmla="*/ 4925 h 149"/>
                  <a:gd name="T12" fmla="*/ 0 w 732"/>
                  <a:gd name="T13" fmla="*/ 0 h 14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32"/>
                  <a:gd name="T22" fmla="*/ 0 h 149"/>
                  <a:gd name="T23" fmla="*/ 732 w 732"/>
                  <a:gd name="T24" fmla="*/ 149 h 14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32" h="149">
                    <a:moveTo>
                      <a:pt x="0" y="0"/>
                    </a:moveTo>
                    <a:lnTo>
                      <a:pt x="732" y="0"/>
                    </a:lnTo>
                    <a:lnTo>
                      <a:pt x="732" y="99"/>
                    </a:lnTo>
                    <a:lnTo>
                      <a:pt x="470" y="99"/>
                    </a:lnTo>
                    <a:lnTo>
                      <a:pt x="470" y="149"/>
                    </a:lnTo>
                    <a:lnTo>
                      <a:pt x="0" y="14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9696"/>
              </a:solidFill>
              <a:ln w="254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kumimoji="0" lang="ja-JP" altLang="ja-JP" u="sng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47" name="Freeform 13"/>
              <p:cNvSpPr>
                <a:spLocks/>
              </p:cNvSpPr>
              <p:nvPr/>
            </p:nvSpPr>
            <p:spPr bwMode="auto">
              <a:xfrm>
                <a:off x="3790696" y="1819454"/>
                <a:ext cx="538378" cy="115395"/>
              </a:xfrm>
              <a:custGeom>
                <a:avLst/>
                <a:gdLst>
                  <a:gd name="T0" fmla="*/ 0 w 732"/>
                  <a:gd name="T1" fmla="*/ 0 h 149"/>
                  <a:gd name="T2" fmla="*/ 6125 w 732"/>
                  <a:gd name="T3" fmla="*/ 0 h 149"/>
                  <a:gd name="T4" fmla="*/ 6125 w 732"/>
                  <a:gd name="T5" fmla="*/ 3282 h 149"/>
                  <a:gd name="T6" fmla="*/ 3930 w 732"/>
                  <a:gd name="T7" fmla="*/ 3282 h 149"/>
                  <a:gd name="T8" fmla="*/ 3930 w 732"/>
                  <a:gd name="T9" fmla="*/ 4925 h 149"/>
                  <a:gd name="T10" fmla="*/ 0 w 732"/>
                  <a:gd name="T11" fmla="*/ 4925 h 149"/>
                  <a:gd name="T12" fmla="*/ 0 w 732"/>
                  <a:gd name="T13" fmla="*/ 0 h 14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32"/>
                  <a:gd name="T22" fmla="*/ 0 h 149"/>
                  <a:gd name="T23" fmla="*/ 732 w 732"/>
                  <a:gd name="T24" fmla="*/ 149 h 14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32" h="149">
                    <a:moveTo>
                      <a:pt x="0" y="0"/>
                    </a:moveTo>
                    <a:lnTo>
                      <a:pt x="732" y="0"/>
                    </a:lnTo>
                    <a:lnTo>
                      <a:pt x="732" y="99"/>
                    </a:lnTo>
                    <a:lnTo>
                      <a:pt x="470" y="99"/>
                    </a:lnTo>
                    <a:lnTo>
                      <a:pt x="470" y="149"/>
                    </a:lnTo>
                    <a:lnTo>
                      <a:pt x="0" y="14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9696"/>
              </a:solidFill>
              <a:ln w="254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kumimoji="0" lang="ja-JP" altLang="ja-JP" u="sng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48" name="Freeform 13"/>
              <p:cNvSpPr>
                <a:spLocks/>
              </p:cNvSpPr>
              <p:nvPr/>
            </p:nvSpPr>
            <p:spPr bwMode="auto">
              <a:xfrm>
                <a:off x="2868024" y="1650833"/>
                <a:ext cx="542190" cy="115395"/>
              </a:xfrm>
              <a:custGeom>
                <a:avLst/>
                <a:gdLst>
                  <a:gd name="T0" fmla="*/ 0 w 732"/>
                  <a:gd name="T1" fmla="*/ 0 h 149"/>
                  <a:gd name="T2" fmla="*/ 6125 w 732"/>
                  <a:gd name="T3" fmla="*/ 0 h 149"/>
                  <a:gd name="T4" fmla="*/ 6125 w 732"/>
                  <a:gd name="T5" fmla="*/ 3282 h 149"/>
                  <a:gd name="T6" fmla="*/ 3930 w 732"/>
                  <a:gd name="T7" fmla="*/ 3282 h 149"/>
                  <a:gd name="T8" fmla="*/ 3930 w 732"/>
                  <a:gd name="T9" fmla="*/ 4925 h 149"/>
                  <a:gd name="T10" fmla="*/ 0 w 732"/>
                  <a:gd name="T11" fmla="*/ 4925 h 149"/>
                  <a:gd name="T12" fmla="*/ 0 w 732"/>
                  <a:gd name="T13" fmla="*/ 0 h 14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32"/>
                  <a:gd name="T22" fmla="*/ 0 h 149"/>
                  <a:gd name="T23" fmla="*/ 732 w 732"/>
                  <a:gd name="T24" fmla="*/ 149 h 14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32" h="149">
                    <a:moveTo>
                      <a:pt x="0" y="0"/>
                    </a:moveTo>
                    <a:lnTo>
                      <a:pt x="732" y="0"/>
                    </a:lnTo>
                    <a:lnTo>
                      <a:pt x="732" y="99"/>
                    </a:lnTo>
                    <a:lnTo>
                      <a:pt x="470" y="99"/>
                    </a:lnTo>
                    <a:lnTo>
                      <a:pt x="470" y="149"/>
                    </a:lnTo>
                    <a:lnTo>
                      <a:pt x="0" y="14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9696"/>
              </a:solidFill>
              <a:ln w="254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kumimoji="0" lang="ja-JP" altLang="ja-JP" u="sng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49" name="角丸四角形 48"/>
              <p:cNvSpPr/>
              <p:nvPr/>
            </p:nvSpPr>
            <p:spPr>
              <a:xfrm>
                <a:off x="2772832" y="1557187"/>
                <a:ext cx="766294" cy="616317"/>
              </a:xfrm>
              <a:prstGeom prst="roundRect">
                <a:avLst/>
              </a:prstGeom>
              <a:noFill/>
              <a:ln w="25400" cap="flat" cmpd="sng" algn="ctr">
                <a:solidFill>
                  <a:srgbClr val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ja-JP" altLang="en-US" sz="3200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0" name="Freeform 13"/>
              <p:cNvSpPr>
                <a:spLocks/>
              </p:cNvSpPr>
              <p:nvPr/>
            </p:nvSpPr>
            <p:spPr bwMode="auto">
              <a:xfrm>
                <a:off x="2871836" y="1819454"/>
                <a:ext cx="538378" cy="115395"/>
              </a:xfrm>
              <a:custGeom>
                <a:avLst/>
                <a:gdLst>
                  <a:gd name="T0" fmla="*/ 0 w 732"/>
                  <a:gd name="T1" fmla="*/ 0 h 149"/>
                  <a:gd name="T2" fmla="*/ 6125 w 732"/>
                  <a:gd name="T3" fmla="*/ 0 h 149"/>
                  <a:gd name="T4" fmla="*/ 6125 w 732"/>
                  <a:gd name="T5" fmla="*/ 3282 h 149"/>
                  <a:gd name="T6" fmla="*/ 3930 w 732"/>
                  <a:gd name="T7" fmla="*/ 3282 h 149"/>
                  <a:gd name="T8" fmla="*/ 3930 w 732"/>
                  <a:gd name="T9" fmla="*/ 4925 h 149"/>
                  <a:gd name="T10" fmla="*/ 0 w 732"/>
                  <a:gd name="T11" fmla="*/ 4925 h 149"/>
                  <a:gd name="T12" fmla="*/ 0 w 732"/>
                  <a:gd name="T13" fmla="*/ 0 h 14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32"/>
                  <a:gd name="T22" fmla="*/ 0 h 149"/>
                  <a:gd name="T23" fmla="*/ 732 w 732"/>
                  <a:gd name="T24" fmla="*/ 149 h 14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32" h="149">
                    <a:moveTo>
                      <a:pt x="0" y="0"/>
                    </a:moveTo>
                    <a:lnTo>
                      <a:pt x="732" y="0"/>
                    </a:lnTo>
                    <a:lnTo>
                      <a:pt x="732" y="99"/>
                    </a:lnTo>
                    <a:lnTo>
                      <a:pt x="470" y="99"/>
                    </a:lnTo>
                    <a:lnTo>
                      <a:pt x="470" y="149"/>
                    </a:lnTo>
                    <a:lnTo>
                      <a:pt x="0" y="14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9696"/>
              </a:solidFill>
              <a:ln w="254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kumimoji="0" lang="ja-JP" altLang="ja-JP" u="sng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51" name="角丸四角形 50"/>
              <p:cNvSpPr/>
              <p:nvPr/>
            </p:nvSpPr>
            <p:spPr>
              <a:xfrm>
                <a:off x="1919744" y="1557187"/>
                <a:ext cx="766006" cy="616315"/>
              </a:xfrm>
              <a:prstGeom prst="roundRect">
                <a:avLst/>
              </a:prstGeom>
              <a:noFill/>
              <a:ln w="25400" cap="flat" cmpd="sng" algn="ctr">
                <a:solidFill>
                  <a:srgbClr val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ja-JP" altLang="en-US" sz="3200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2" name="Freeform 13"/>
              <p:cNvSpPr>
                <a:spLocks/>
              </p:cNvSpPr>
              <p:nvPr/>
            </p:nvSpPr>
            <p:spPr bwMode="auto">
              <a:xfrm>
                <a:off x="2063468" y="1650833"/>
                <a:ext cx="538377" cy="115395"/>
              </a:xfrm>
              <a:custGeom>
                <a:avLst/>
                <a:gdLst>
                  <a:gd name="T0" fmla="*/ 0 w 732"/>
                  <a:gd name="T1" fmla="*/ 0 h 149"/>
                  <a:gd name="T2" fmla="*/ 6125 w 732"/>
                  <a:gd name="T3" fmla="*/ 0 h 149"/>
                  <a:gd name="T4" fmla="*/ 6125 w 732"/>
                  <a:gd name="T5" fmla="*/ 3282 h 149"/>
                  <a:gd name="T6" fmla="*/ 3930 w 732"/>
                  <a:gd name="T7" fmla="*/ 3282 h 149"/>
                  <a:gd name="T8" fmla="*/ 3930 w 732"/>
                  <a:gd name="T9" fmla="*/ 4925 h 149"/>
                  <a:gd name="T10" fmla="*/ 0 w 732"/>
                  <a:gd name="T11" fmla="*/ 4925 h 149"/>
                  <a:gd name="T12" fmla="*/ 0 w 732"/>
                  <a:gd name="T13" fmla="*/ 0 h 14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32"/>
                  <a:gd name="T22" fmla="*/ 0 h 149"/>
                  <a:gd name="T23" fmla="*/ 732 w 732"/>
                  <a:gd name="T24" fmla="*/ 149 h 14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32" h="149">
                    <a:moveTo>
                      <a:pt x="0" y="0"/>
                    </a:moveTo>
                    <a:lnTo>
                      <a:pt x="732" y="0"/>
                    </a:lnTo>
                    <a:lnTo>
                      <a:pt x="732" y="99"/>
                    </a:lnTo>
                    <a:lnTo>
                      <a:pt x="470" y="99"/>
                    </a:lnTo>
                    <a:lnTo>
                      <a:pt x="470" y="149"/>
                    </a:lnTo>
                    <a:lnTo>
                      <a:pt x="0" y="14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9696"/>
              </a:solidFill>
              <a:ln w="254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kumimoji="0" lang="ja-JP" altLang="ja-JP" u="sng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53" name="Freeform 13"/>
              <p:cNvSpPr>
                <a:spLocks/>
              </p:cNvSpPr>
              <p:nvPr/>
            </p:nvSpPr>
            <p:spPr bwMode="auto">
              <a:xfrm>
                <a:off x="2063467" y="1819454"/>
                <a:ext cx="538378" cy="115395"/>
              </a:xfrm>
              <a:custGeom>
                <a:avLst/>
                <a:gdLst>
                  <a:gd name="T0" fmla="*/ 0 w 732"/>
                  <a:gd name="T1" fmla="*/ 0 h 149"/>
                  <a:gd name="T2" fmla="*/ 6125 w 732"/>
                  <a:gd name="T3" fmla="*/ 0 h 149"/>
                  <a:gd name="T4" fmla="*/ 6125 w 732"/>
                  <a:gd name="T5" fmla="*/ 3282 h 149"/>
                  <a:gd name="T6" fmla="*/ 3930 w 732"/>
                  <a:gd name="T7" fmla="*/ 3282 h 149"/>
                  <a:gd name="T8" fmla="*/ 3930 w 732"/>
                  <a:gd name="T9" fmla="*/ 4925 h 149"/>
                  <a:gd name="T10" fmla="*/ 0 w 732"/>
                  <a:gd name="T11" fmla="*/ 4925 h 149"/>
                  <a:gd name="T12" fmla="*/ 0 w 732"/>
                  <a:gd name="T13" fmla="*/ 0 h 14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32"/>
                  <a:gd name="T22" fmla="*/ 0 h 149"/>
                  <a:gd name="T23" fmla="*/ 732 w 732"/>
                  <a:gd name="T24" fmla="*/ 149 h 14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32" h="149">
                    <a:moveTo>
                      <a:pt x="0" y="0"/>
                    </a:moveTo>
                    <a:lnTo>
                      <a:pt x="732" y="0"/>
                    </a:lnTo>
                    <a:lnTo>
                      <a:pt x="732" y="99"/>
                    </a:lnTo>
                    <a:lnTo>
                      <a:pt x="470" y="99"/>
                    </a:lnTo>
                    <a:lnTo>
                      <a:pt x="470" y="149"/>
                    </a:lnTo>
                    <a:lnTo>
                      <a:pt x="0" y="14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9696"/>
              </a:solidFill>
              <a:ln w="254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kumimoji="0" lang="ja-JP" altLang="ja-JP" u="sng" kern="0">
                  <a:solidFill>
                    <a:sysClr val="windowText" lastClr="000000"/>
                  </a:solidFill>
                </a:endParaRPr>
              </a:p>
            </p:txBody>
          </p:sp>
          <p:cxnSp>
            <p:nvCxnSpPr>
              <p:cNvPr id="54" name="直線矢印コネクタ 53"/>
              <p:cNvCxnSpPr/>
              <p:nvPr/>
            </p:nvCxnSpPr>
            <p:spPr bwMode="auto">
              <a:xfrm>
                <a:off x="2605657" y="1694874"/>
                <a:ext cx="266179" cy="0"/>
              </a:xfrm>
              <a:prstGeom prst="straightConnector1">
                <a:avLst/>
              </a:prstGeom>
              <a:ln>
                <a:headEnd type="arrow" w="med" len="med"/>
                <a:tailEnd type="arrow"/>
              </a:ln>
              <a:extLst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5" name="直線矢印コネクタ 54"/>
              <p:cNvCxnSpPr/>
              <p:nvPr/>
            </p:nvCxnSpPr>
            <p:spPr bwMode="auto">
              <a:xfrm>
                <a:off x="2605657" y="1864961"/>
                <a:ext cx="262367" cy="6095"/>
              </a:xfrm>
              <a:prstGeom prst="straightConnector1">
                <a:avLst/>
              </a:prstGeom>
              <a:ln>
                <a:headEnd type="arrow" w="med" len="med"/>
                <a:tailEnd type="arrow"/>
              </a:ln>
              <a:extLst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39" name="右カーブ矢印 38"/>
            <p:cNvSpPr/>
            <p:nvPr/>
          </p:nvSpPr>
          <p:spPr bwMode="auto">
            <a:xfrm flipH="1">
              <a:off x="3635896" y="3356992"/>
              <a:ext cx="137350" cy="197542"/>
            </a:xfrm>
            <a:prstGeom prst="curvedRightArrow">
              <a:avLst/>
            </a:prstGeom>
            <a:solidFill>
              <a:srgbClr val="92D050"/>
            </a:solidFill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0" lang="ja-JP" altLang="en-US" sz="240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  <p:sp>
          <p:nvSpPr>
            <p:cNvPr id="40" name="右カーブ矢印 39"/>
            <p:cNvSpPr/>
            <p:nvPr/>
          </p:nvSpPr>
          <p:spPr bwMode="auto">
            <a:xfrm flipH="1">
              <a:off x="5338442" y="3501008"/>
              <a:ext cx="137350" cy="197542"/>
            </a:xfrm>
            <a:prstGeom prst="curvedRightArrow">
              <a:avLst/>
            </a:prstGeom>
            <a:solidFill>
              <a:srgbClr val="92D050"/>
            </a:solidFill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0" lang="ja-JP" altLang="en-US" sz="240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</p:grpSp>
      <p:sp>
        <p:nvSpPr>
          <p:cNvPr id="89" name="円柱 88"/>
          <p:cNvSpPr/>
          <p:nvPr/>
        </p:nvSpPr>
        <p:spPr bwMode="auto">
          <a:xfrm>
            <a:off x="1775521" y="3789040"/>
            <a:ext cx="562645" cy="685898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0" lang="ja-JP" altLang="en-US" sz="2400">
              <a:solidFill>
                <a:srgbClr val="000000"/>
              </a:solidFill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90" name="円柱 89"/>
          <p:cNvSpPr/>
          <p:nvPr/>
        </p:nvSpPr>
        <p:spPr bwMode="auto">
          <a:xfrm>
            <a:off x="2053628" y="4114812"/>
            <a:ext cx="562645" cy="685898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0" lang="ja-JP" altLang="en-US" sz="2400">
              <a:solidFill>
                <a:srgbClr val="000000"/>
              </a:solidFill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91" name="右矢印 90"/>
          <p:cNvSpPr/>
          <p:nvPr/>
        </p:nvSpPr>
        <p:spPr bwMode="auto">
          <a:xfrm>
            <a:off x="2855641" y="3969060"/>
            <a:ext cx="998315" cy="468052"/>
          </a:xfrm>
          <a:prstGeom prst="rightArrow">
            <a:avLst/>
          </a:prstGeom>
          <a:solidFill>
            <a:srgbClr val="92D050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0" lang="ja-JP" altLang="en-US" sz="2400">
              <a:solidFill>
                <a:srgbClr val="000000"/>
              </a:solidFill>
              <a:latin typeface="Times New Roman" pitchFamily="18" charset="0"/>
              <a:ea typeface="ＭＳ Ｐゴシック" pitchFamily="50" charset="-128"/>
            </a:endParaRPr>
          </a:p>
        </p:txBody>
      </p:sp>
      <p:grpSp>
        <p:nvGrpSpPr>
          <p:cNvPr id="92" name="グループ化 91"/>
          <p:cNvGrpSpPr/>
          <p:nvPr/>
        </p:nvGrpSpPr>
        <p:grpSpPr>
          <a:xfrm>
            <a:off x="4049867" y="3789041"/>
            <a:ext cx="847594" cy="1113573"/>
            <a:chOff x="2311345" y="2085340"/>
            <a:chExt cx="814023" cy="1203249"/>
          </a:xfrm>
        </p:grpSpPr>
        <p:sp>
          <p:nvSpPr>
            <p:cNvPr id="93" name="片側の 2 つの角を切り取った四角形 92"/>
            <p:cNvSpPr/>
            <p:nvPr/>
          </p:nvSpPr>
          <p:spPr bwMode="auto">
            <a:xfrm>
              <a:off x="2335355" y="2085340"/>
              <a:ext cx="439537" cy="201037"/>
            </a:xfrm>
            <a:prstGeom prst="snip2SameRect">
              <a:avLst/>
            </a:prstGeom>
            <a:solidFill>
              <a:srgbClr val="F0F0FF"/>
            </a:solidFill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0" lang="ja-JP" altLang="en-US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  <p:sp>
          <p:nvSpPr>
            <p:cNvPr id="94" name="正方形/長方形 93"/>
            <p:cNvSpPr/>
            <p:nvPr/>
          </p:nvSpPr>
          <p:spPr bwMode="auto">
            <a:xfrm>
              <a:off x="2311345" y="2288105"/>
              <a:ext cx="814023" cy="1000484"/>
            </a:xfrm>
            <a:prstGeom prst="rect">
              <a:avLst/>
            </a:prstGeom>
            <a:solidFill>
              <a:srgbClr val="F0F0FF"/>
            </a:solidFill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0" lang="ja-JP" altLang="en-US" sz="240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endParaRPr>
            </a:p>
          </p:txBody>
        </p:sp>
      </p:grpSp>
      <p:sp>
        <p:nvSpPr>
          <p:cNvPr id="95" name="右矢印 94"/>
          <p:cNvSpPr/>
          <p:nvPr/>
        </p:nvSpPr>
        <p:spPr bwMode="auto">
          <a:xfrm>
            <a:off x="5078577" y="4257092"/>
            <a:ext cx="998315" cy="468052"/>
          </a:xfrm>
          <a:prstGeom prst="rightArrow">
            <a:avLst/>
          </a:prstGeom>
          <a:solidFill>
            <a:srgbClr val="92D050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0" lang="ja-JP" altLang="en-US" sz="2400">
              <a:solidFill>
                <a:srgbClr val="000000"/>
              </a:solidFill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97" name="四角形吹き出し 96"/>
          <p:cNvSpPr/>
          <p:nvPr/>
        </p:nvSpPr>
        <p:spPr bwMode="auto">
          <a:xfrm>
            <a:off x="1631505" y="4941169"/>
            <a:ext cx="2313467" cy="505369"/>
          </a:xfrm>
          <a:prstGeom prst="wedgeRectCallout">
            <a:avLst>
              <a:gd name="adj1" fmla="val -18106"/>
              <a:gd name="adj2" fmla="val -93463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20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eclipse.platform.text</a:t>
            </a:r>
            <a:endParaRPr kumimoji="0" lang="en-US" altLang="ja-JP" sz="2000" dirty="0">
              <a:solidFill>
                <a:srgbClr val="000000"/>
              </a:solidFill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99" name="四角形吹き出し 98"/>
          <p:cNvSpPr/>
          <p:nvPr/>
        </p:nvSpPr>
        <p:spPr bwMode="auto">
          <a:xfrm>
            <a:off x="2495600" y="3284985"/>
            <a:ext cx="1512168" cy="505369"/>
          </a:xfrm>
          <a:prstGeom prst="wedgeRectCallout">
            <a:avLst>
              <a:gd name="adj1" fmla="val -79812"/>
              <a:gd name="adj2" fmla="val 64377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20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eclipse.pde</a:t>
            </a:r>
            <a:endParaRPr kumimoji="0" lang="en-US" altLang="ja-JP" sz="2000" dirty="0">
              <a:solidFill>
                <a:srgbClr val="000000"/>
              </a:solidFill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100" name="角丸四角形吹き出し 99"/>
          <p:cNvSpPr/>
          <p:nvPr/>
        </p:nvSpPr>
        <p:spPr bwMode="auto">
          <a:xfrm>
            <a:off x="4663942" y="2996953"/>
            <a:ext cx="3393896" cy="852967"/>
          </a:xfrm>
          <a:prstGeom prst="wedgeRoundRectCallout">
            <a:avLst>
              <a:gd name="adj1" fmla="val -27520"/>
              <a:gd name="adj2" fmla="val 105048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Derive clone genealogies by using </a:t>
            </a:r>
            <a:r>
              <a:rPr kumimoji="0" lang="en-US" altLang="ja-JP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CCfinder</a:t>
            </a:r>
            <a:endParaRPr kumimoji="0" lang="ja-JP" altLang="en-US" sz="2400" dirty="0">
              <a:solidFill>
                <a:srgbClr val="000000"/>
              </a:solidFill>
              <a:latin typeface="Times New Roman" pitchFamily="18" charset="0"/>
              <a:ea typeface="ＭＳ Ｐゴシック" pitchFamily="50" charset="-128"/>
            </a:endParaRPr>
          </a:p>
        </p:txBody>
      </p:sp>
      <p:grpSp>
        <p:nvGrpSpPr>
          <p:cNvPr id="56" name="グループ化 55"/>
          <p:cNvGrpSpPr/>
          <p:nvPr/>
        </p:nvGrpSpPr>
        <p:grpSpPr>
          <a:xfrm>
            <a:off x="8048115" y="3933056"/>
            <a:ext cx="1975902" cy="1801329"/>
            <a:chOff x="6525856" y="3645023"/>
            <a:chExt cx="1975902" cy="1801329"/>
          </a:xfrm>
        </p:grpSpPr>
        <p:grpSp>
          <p:nvGrpSpPr>
            <p:cNvPr id="3" name="グループ化 2"/>
            <p:cNvGrpSpPr/>
            <p:nvPr/>
          </p:nvGrpSpPr>
          <p:grpSpPr>
            <a:xfrm>
              <a:off x="6525856" y="3645023"/>
              <a:ext cx="1975902" cy="842463"/>
              <a:chOff x="1044492" y="6949848"/>
              <a:chExt cx="4734733" cy="2018744"/>
            </a:xfrm>
          </p:grpSpPr>
          <p:pic>
            <p:nvPicPr>
              <p:cNvPr id="64" name="Picture 3" descr="C:\Users\m-takuya\AppData\Local\Microsoft\Windows\Temporary Internet Files\Content.IE5\V9TSFUNJ\MC900441944[1].wmf"/>
              <p:cNvPicPr>
                <a:picLocks noChangeAspect="1" noChangeArrowheads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17719" r="63356" b="15875"/>
              <a:stretch/>
            </p:blipFill>
            <p:spPr bwMode="auto">
              <a:xfrm>
                <a:off x="1044492" y="6949848"/>
                <a:ext cx="489844" cy="81771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65" name="Picture 3" descr="C:\Users\m-takuya\AppData\Local\Microsoft\Windows\Temporary Internet Files\Content.IE5\V9TSFUNJ\MC900441944[1].wmf"/>
              <p:cNvPicPr>
                <a:picLocks noChangeAspect="1" noChangeArrowheads="1"/>
              </p:cNvPicPr>
              <p:nvPr/>
            </p:nvPicPr>
            <p:blipFill rotWithShape="1">
              <a:blip r:embed="rId3" cstate="print">
                <a:duotone>
                  <a:prstClr val="black"/>
                  <a:srgbClr val="FFC000">
                    <a:tint val="45000"/>
                    <a:satMod val="400000"/>
                  </a:srgb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17719" r="63356" b="15875"/>
              <a:stretch/>
            </p:blipFill>
            <p:spPr bwMode="auto">
              <a:xfrm>
                <a:off x="1064860" y="7969856"/>
                <a:ext cx="489844" cy="72932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66" name="Picture 3" descr="C:\Users\m-takuya\AppData\Local\Microsoft\Windows\Temporary Internet Files\Content.IE5\V9TSFUNJ\MC900441944[1].wmf"/>
              <p:cNvPicPr>
                <a:picLocks noChangeAspect="1" noChangeArrowheads="1"/>
              </p:cNvPicPr>
              <p:nvPr/>
            </p:nvPicPr>
            <p:blipFill rotWithShape="1">
              <a:blip r:embed="rId3" cstate="print"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17719" r="63356" b="15875"/>
              <a:stretch/>
            </p:blipFill>
            <p:spPr bwMode="auto">
              <a:xfrm>
                <a:off x="5289381" y="8218262"/>
                <a:ext cx="489844" cy="75033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34" name="グループ化 33"/>
            <p:cNvGrpSpPr/>
            <p:nvPr/>
          </p:nvGrpSpPr>
          <p:grpSpPr>
            <a:xfrm>
              <a:off x="6538442" y="4465298"/>
              <a:ext cx="1057400" cy="822900"/>
              <a:chOff x="6538442" y="4465298"/>
              <a:chExt cx="1057400" cy="822900"/>
            </a:xfrm>
          </p:grpSpPr>
          <p:grpSp>
            <p:nvGrpSpPr>
              <p:cNvPr id="4" name="グループ化 3"/>
              <p:cNvGrpSpPr/>
              <p:nvPr/>
            </p:nvGrpSpPr>
            <p:grpSpPr>
              <a:xfrm>
                <a:off x="6538442" y="4465298"/>
                <a:ext cx="210175" cy="716457"/>
                <a:chOff x="6538442" y="4465298"/>
                <a:chExt cx="210175" cy="716457"/>
              </a:xfrm>
            </p:grpSpPr>
            <p:pic>
              <p:nvPicPr>
                <p:cNvPr id="71" name="Picture 3" descr="C:\Users\m-takuya\AppData\Local\Microsoft\Windows\Temporary Internet Files\Content.IE5\V9TSFUNJ\MC900441944[1].wmf"/>
                <p:cNvPicPr>
                  <a:picLocks noChangeAspect="1" noChangeArrowheads="1"/>
                </p:cNvPicPr>
                <p:nvPr/>
              </p:nvPicPr>
              <p:blipFill rotWithShape="1">
                <a:blip r:embed="rId3" cstate="print">
                  <a:duotone>
                    <a:prstClr val="black"/>
                    <a:srgbClr val="FFC000">
                      <a:tint val="45000"/>
                      <a:satMod val="400000"/>
                    </a:srgbClr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17719" r="63356" b="15875"/>
                <a:stretch/>
              </p:blipFill>
              <p:spPr bwMode="auto">
                <a:xfrm>
                  <a:off x="6538442" y="4877395"/>
                  <a:ext cx="204422" cy="30436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73" name="Picture 3" descr="C:\Users\m-takuya\AppData\Local\Microsoft\Windows\Temporary Internet Files\Content.IE5\V9TSFUNJ\MC900441944[1].wmf"/>
                <p:cNvPicPr>
                  <a:picLocks noChangeAspect="1" noChangeArrowheads="1"/>
                </p:cNvPicPr>
                <p:nvPr/>
              </p:nvPicPr>
              <p:blipFill rotWithShape="1">
                <a:blip r:embed="rId3" cstate="print">
                  <a:duotone>
                    <a:prstClr val="black"/>
                    <a:srgbClr val="FFC000">
                      <a:tint val="45000"/>
                      <a:satMod val="400000"/>
                    </a:srgbClr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17719" r="63356" b="15875"/>
                <a:stretch/>
              </p:blipFill>
              <p:spPr bwMode="auto">
                <a:xfrm>
                  <a:off x="6544195" y="4465298"/>
                  <a:ext cx="204422" cy="30436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pic>
            <p:nvPicPr>
              <p:cNvPr id="74" name="Picture 3" descr="C:\Users\m-takuya\AppData\Local\Microsoft\Windows\Temporary Internet Files\Content.IE5\V9TSFUNJ\MC900441944[1].wmf"/>
              <p:cNvPicPr>
                <a:picLocks noChangeAspect="1" noChangeArrowheads="1"/>
              </p:cNvPicPr>
              <p:nvPr/>
            </p:nvPicPr>
            <p:blipFill rotWithShape="1">
              <a:blip r:embed="rId3" cstate="print">
                <a:duotone>
                  <a:prstClr val="black"/>
                  <a:schemeClr val="accent2"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17719" r="63356" b="15875"/>
              <a:stretch/>
            </p:blipFill>
            <p:spPr bwMode="auto">
              <a:xfrm>
                <a:off x="7391420" y="4983838"/>
                <a:ext cx="204422" cy="30436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76" name="Picture 3" descr="C:\Users\m-takuya\AppData\Local\Microsoft\Windows\Temporary Internet Files\Content.IE5\V9TSFUNJ\MC900441944[1].wmf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chemeClr val="accent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7719" r="63356" b="15875"/>
            <a:stretch/>
          </p:blipFill>
          <p:spPr bwMode="auto">
            <a:xfrm>
              <a:off x="8285719" y="5141992"/>
              <a:ext cx="204422" cy="3043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7" name="四角形吹き出し 56"/>
          <p:cNvSpPr/>
          <p:nvPr/>
        </p:nvSpPr>
        <p:spPr bwMode="auto">
          <a:xfrm>
            <a:off x="4799857" y="5013406"/>
            <a:ext cx="804483" cy="431818"/>
          </a:xfrm>
          <a:prstGeom prst="wedgeRectCallout">
            <a:avLst>
              <a:gd name="adj1" fmla="val 72772"/>
              <a:gd name="adj2" fmla="val -66214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Total</a:t>
            </a:r>
            <a:endParaRPr kumimoji="0" lang="ja-JP" altLang="en-US" sz="2400" dirty="0">
              <a:solidFill>
                <a:srgbClr val="000000"/>
              </a:solidFill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77" name="四角形吹き出し 76"/>
          <p:cNvSpPr/>
          <p:nvPr/>
        </p:nvSpPr>
        <p:spPr bwMode="auto">
          <a:xfrm>
            <a:off x="4780286" y="5739885"/>
            <a:ext cx="1747763" cy="431818"/>
          </a:xfrm>
          <a:prstGeom prst="wedgeRectCallout">
            <a:avLst>
              <a:gd name="adj1" fmla="val 73089"/>
              <a:gd name="adj2" fmla="val -161712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Inter-project</a:t>
            </a:r>
            <a:endParaRPr kumimoji="0" lang="ja-JP" altLang="en-US" sz="2400" dirty="0">
              <a:solidFill>
                <a:srgbClr val="000000"/>
              </a:solidFill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78" name="角丸四角形吹き出し 77"/>
          <p:cNvSpPr/>
          <p:nvPr/>
        </p:nvSpPr>
        <p:spPr bwMode="auto">
          <a:xfrm>
            <a:off x="7900205" y="5805265"/>
            <a:ext cx="2395547" cy="852967"/>
          </a:xfrm>
          <a:prstGeom prst="wedgeRoundRectCallout">
            <a:avLst>
              <a:gd name="adj1" fmla="val -11088"/>
              <a:gd name="adj2" fmla="val -61712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Identify clone set</a:t>
            </a:r>
            <a:r>
              <a:rPr kumimoji="0" lang="ja-JP" altLang="en-US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 </a:t>
            </a:r>
            <a:r>
              <a:rPr kumimoji="0" lang="en-US" altLang="ja-JP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authors and users</a:t>
            </a:r>
            <a:endParaRPr kumimoji="0" lang="ja-JP" altLang="en-US" sz="2400" dirty="0">
              <a:solidFill>
                <a:srgbClr val="000000"/>
              </a:solidFill>
              <a:latin typeface="Times New Roman" pitchFamily="18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559925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/>
      <p:bldP spid="31" grpId="0" animBg="1"/>
      <p:bldP spid="32" grpId="0"/>
      <p:bldP spid="33" grpId="0" animBg="1"/>
      <p:bldP spid="91" grpId="0" animBg="1"/>
      <p:bldP spid="95" grpId="0" animBg="1"/>
      <p:bldP spid="100" grpId="0" animBg="1"/>
      <p:bldP spid="57" grpId="0" animBg="1"/>
      <p:bldP spid="77" grpId="0" animBg="1"/>
      <p:bldP spid="7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Result</a:t>
            </a:r>
            <a:endParaRPr kumimoji="1" lang="ja-JP" altLang="en-US" dirty="0"/>
          </a:p>
        </p:txBody>
      </p:sp>
      <p:graphicFrame>
        <p:nvGraphicFramePr>
          <p:cNvPr id="5" name="グラフ 4"/>
          <p:cNvGraphicFramePr>
            <a:graphicFrameLocks/>
          </p:cNvGraphicFramePr>
          <p:nvPr>
            <p:extLst/>
          </p:nvPr>
        </p:nvGraphicFramePr>
        <p:xfrm>
          <a:off x="1825527" y="2516531"/>
          <a:ext cx="8497068" cy="35124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テキスト ボックス 2"/>
          <p:cNvSpPr txBox="1"/>
          <p:nvPr/>
        </p:nvSpPr>
        <p:spPr>
          <a:xfrm>
            <a:off x="5464931" y="2668850"/>
            <a:ext cx="12522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Developer</a:t>
            </a:r>
            <a:endParaRPr lang="ja-JP" altLang="en-US" sz="2000" dirty="0">
              <a:solidFill>
                <a:srgbClr val="000000"/>
              </a:solidFill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6" name="コンテンツ プレースホルダー 2"/>
          <p:cNvSpPr txBox="1">
            <a:spLocks/>
          </p:cNvSpPr>
          <p:nvPr/>
        </p:nvSpPr>
        <p:spPr bwMode="auto">
          <a:xfrm>
            <a:off x="1698453" y="1196406"/>
            <a:ext cx="8785225" cy="1080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6"/>
              </a:buBlip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en-US" altLang="ja-JP" sz="2000" dirty="0">
                <a:solidFill>
                  <a:srgbClr val="000000"/>
                </a:solidFill>
              </a:rPr>
              <a:t>Some active reuse developers have their code </a:t>
            </a:r>
            <a:r>
              <a:rPr lang="en-US" altLang="ja-JP" sz="2000" dirty="0">
                <a:solidFill>
                  <a:srgbClr val="FF0000"/>
                </a:solidFill>
              </a:rPr>
              <a:t>frequently reused</a:t>
            </a:r>
            <a:r>
              <a:rPr lang="en-US" altLang="ja-JP" sz="2000" dirty="0">
                <a:solidFill>
                  <a:srgbClr val="000000"/>
                </a:solidFill>
              </a:rPr>
              <a:t>, </a:t>
            </a:r>
            <a:br>
              <a:rPr lang="en-US" altLang="ja-JP" sz="2000" dirty="0">
                <a:solidFill>
                  <a:srgbClr val="000000"/>
                </a:solidFill>
              </a:rPr>
            </a:br>
            <a:r>
              <a:rPr lang="en-US" altLang="ja-JP" sz="2000" dirty="0">
                <a:solidFill>
                  <a:srgbClr val="000000"/>
                </a:solidFill>
              </a:rPr>
              <a:t>while there exist developers who </a:t>
            </a:r>
            <a:r>
              <a:rPr lang="en-US" altLang="ja-JP" sz="2000" dirty="0">
                <a:solidFill>
                  <a:srgbClr val="FF0000"/>
                </a:solidFill>
              </a:rPr>
              <a:t>never reuse</a:t>
            </a:r>
            <a:r>
              <a:rPr lang="en-US" altLang="ja-JP" sz="2000" dirty="0">
                <a:solidFill>
                  <a:srgbClr val="000000"/>
                </a:solidFill>
              </a:rPr>
              <a:t> the code</a:t>
            </a:r>
          </a:p>
          <a:p>
            <a:r>
              <a:rPr lang="en-US" altLang="ja-JP" sz="2000" dirty="0">
                <a:solidFill>
                  <a:srgbClr val="000000"/>
                </a:solidFill>
              </a:rPr>
              <a:t>Though #commits by developer A is more than twice than B, #reuse by A are less than the number of them by B</a:t>
            </a:r>
            <a:endParaRPr lang="en-US" altLang="ja-JP" sz="2000" kern="0" dirty="0">
              <a:solidFill>
                <a:srgbClr val="000000"/>
              </a:solidFill>
            </a:endParaRPr>
          </a:p>
        </p:txBody>
      </p:sp>
      <p:sp>
        <p:nvSpPr>
          <p:cNvPr id="8" name="コンテンツ プレースホルダー 2"/>
          <p:cNvSpPr txBox="1">
            <a:spLocks/>
          </p:cNvSpPr>
          <p:nvPr/>
        </p:nvSpPr>
        <p:spPr bwMode="auto">
          <a:xfrm>
            <a:off x="1524000" y="6021289"/>
            <a:ext cx="9144000" cy="1080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6"/>
              </a:buBlip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endParaRPr lang="en-US" altLang="ja-JP" sz="2000" dirty="0">
              <a:solidFill>
                <a:srgbClr val="000000"/>
              </a:solidFill>
            </a:endParaRPr>
          </a:p>
        </p:txBody>
      </p:sp>
      <p:sp>
        <p:nvSpPr>
          <p:cNvPr id="9" name="四角形吹き出し 8"/>
          <p:cNvSpPr/>
          <p:nvPr/>
        </p:nvSpPr>
        <p:spPr bwMode="auto">
          <a:xfrm>
            <a:off x="1864532" y="4221088"/>
            <a:ext cx="2791309" cy="1224136"/>
          </a:xfrm>
          <a:prstGeom prst="wedgeRectCallout">
            <a:avLst>
              <a:gd name="adj1" fmla="val 61546"/>
              <a:gd name="adj2" fmla="val -38677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Developers who committed below 10 times were omitted</a:t>
            </a:r>
            <a:endParaRPr kumimoji="0" lang="ja-JP" altLang="en-US" sz="2400" dirty="0">
              <a:solidFill>
                <a:srgbClr val="000000"/>
              </a:solidFill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2567609" y="6033482"/>
            <a:ext cx="7272809" cy="7078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2000" dirty="0">
                <a:solidFill>
                  <a:srgbClr val="000000"/>
                </a:solidFill>
              </a:rPr>
              <a:t>This result </a:t>
            </a:r>
            <a:r>
              <a:rPr kumimoji="0" lang="en-US" altLang="ja-JP" sz="2000" dirty="0">
                <a:solidFill>
                  <a:srgbClr val="000000"/>
                </a:solidFill>
              </a:rPr>
              <a:t>shows there exist  little relationships among #commit, #creation, and #reuse</a:t>
            </a:r>
          </a:p>
        </p:txBody>
      </p:sp>
    </p:spTree>
    <p:extLst>
      <p:ext uri="{BB962C8B-B14F-4D97-AF65-F5344CB8AC3E}">
        <p14:creationId xmlns:p14="http://schemas.microsoft.com/office/powerpoint/2010/main" val="3461786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1.5|4.8|1|0.7|0.5|0.3"/>
</p:tagLst>
</file>

<file path=ppt/theme/theme1.xml><?xml version="1.0" encoding="utf-8"?>
<a:theme xmlns:a="http://schemas.openxmlformats.org/drawingml/2006/main" name="sel2006-white">
  <a:themeElements>
    <a:clrScheme name="sel2002-whi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el2002-white">
      <a:majorFont>
        <a:latin typeface="Arial"/>
        <a:ea typeface="MS UI Gothic"/>
        <a:cs typeface=""/>
      </a:majorFont>
      <a:minorFont>
        <a:latin typeface="Arial"/>
        <a:ea typeface="MS UI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2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ja-JP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2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ja-JP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lnDef>
  </a:objectDefaults>
  <a:extraClrSchemeLst>
    <a:extraClrScheme>
      <a:clrScheme name="sel2002-whi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2002-whi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2002-whi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2002-whi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2002-whi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2002-whi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2002-whi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2002-whi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2002-whi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2002-whi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2002-whi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2002-whi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1612</Words>
  <Application>Microsoft Office PowerPoint</Application>
  <PresentationFormat>ワイド画面</PresentationFormat>
  <Paragraphs>296</Paragraphs>
  <Slides>10</Slides>
  <Notes>10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7" baseType="lpstr">
      <vt:lpstr>ＭＳ Ｐゴシック</vt:lpstr>
      <vt:lpstr>MS UI Gothic</vt:lpstr>
      <vt:lpstr>Arial</vt:lpstr>
      <vt:lpstr>Calibri</vt:lpstr>
      <vt:lpstr>Comic Sans MS</vt:lpstr>
      <vt:lpstr>Times New Roman</vt:lpstr>
      <vt:lpstr>sel2006-white</vt:lpstr>
      <vt:lpstr>Towards an Analysis of  Who Creates Clone and Who Reuses it</vt:lpstr>
      <vt:lpstr>Background</vt:lpstr>
      <vt:lpstr>Objectives</vt:lpstr>
      <vt:lpstr>Overview of Our Reuse Analysis</vt:lpstr>
      <vt:lpstr>STEP1: Repository Concatenation</vt:lpstr>
      <vt:lpstr>STEP2: Derive Clone Genealogy</vt:lpstr>
      <vt:lpstr>STEP3: Identify Clone set Author</vt:lpstr>
      <vt:lpstr>Pilot Case Study</vt:lpstr>
      <vt:lpstr>Result</vt:lpstr>
      <vt:lpstr>Conclusion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Towards an Analysis of  Who Creates Clone and Who Reuses it</dc:title>
  <dc:creator>m-takuya</dc:creator>
  <cp:lastModifiedBy>m-takuya</cp:lastModifiedBy>
  <cp:revision>1</cp:revision>
  <dcterms:created xsi:type="dcterms:W3CDTF">2014-02-10T09:38:20Z</dcterms:created>
  <dcterms:modified xsi:type="dcterms:W3CDTF">2014-02-10T09:38:41Z</dcterms:modified>
</cp:coreProperties>
</file>