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1" r:id="rId4"/>
    <p:sldId id="281" r:id="rId5"/>
    <p:sldId id="275" r:id="rId6"/>
    <p:sldId id="267" r:id="rId7"/>
    <p:sldId id="268" r:id="rId8"/>
    <p:sldId id="264" r:id="rId9"/>
    <p:sldId id="269" r:id="rId10"/>
    <p:sldId id="280" r:id="rId11"/>
    <p:sldId id="262" r:id="rId12"/>
    <p:sldId id="272" r:id="rId13"/>
    <p:sldId id="273" r:id="rId14"/>
    <p:sldId id="274" r:id="rId15"/>
    <p:sldId id="258" r:id="rId16"/>
    <p:sldId id="282" r:id="rId17"/>
    <p:sldId id="271" r:id="rId18"/>
    <p:sldId id="263" r:id="rId19"/>
    <p:sldId id="270" r:id="rId20"/>
    <p:sldId id="276" r:id="rId21"/>
    <p:sldId id="277" r:id="rId22"/>
    <p:sldId id="278" r:id="rId23"/>
    <p:sldId id="279" r:id="rId2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テーマ スタイル 2 - アクセント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3" autoAdjust="0"/>
    <p:restoredTop sz="68952" autoAdjust="0"/>
  </p:normalViewPr>
  <p:slideViewPr>
    <p:cSldViewPr snapToGrid="0">
      <p:cViewPr varScale="1">
        <p:scale>
          <a:sx n="53" d="100"/>
          <a:sy n="53" d="100"/>
        </p:scale>
        <p:origin x="16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77B85-1360-466F-817D-2B94F33B837C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432F9-8182-444E-9205-86770483A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67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FA1CF-0590-42F7-9888-91A673740798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DD9A9-5C64-43EB-9F65-789767AC2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57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239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071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7830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09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0952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96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2675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243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167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059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976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626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853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268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163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DD9A9-5C64-43EB-9F65-789767AC2E1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42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3CD2452A-433F-4517-86AB-B23439E55F47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471" y="430260"/>
            <a:ext cx="2051050" cy="70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78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212A83-3B75-4215-8BB6-287B7294490D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3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D80B61-4102-402A-A270-632FA43C951C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92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742A0B-D138-4E77-966D-7958056975DB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46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216000"/>
            <a:ext cx="9144000" cy="14457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A88940-6197-41C6-9E49-F89D03EC0114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8306"/>
            <a:ext cx="3394323" cy="116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50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3F8CC0-F598-4B7F-90DB-BECDDCBBB200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184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8AF128-1888-4936-8AC8-2B8F1B584FC5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051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038700-6DAD-4D62-A2F5-E95F52E705A9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78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D2EB40-6510-4143-901D-5971F93E0B0C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65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96A0CD-D3A1-4455-A874-2A482E4B262A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16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5158A9-9C23-461A-8D2D-F44A5BD098EC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05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06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1484784"/>
            <a:ext cx="8485509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12776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8599FF5-023E-42CB-B53C-CFD3BFDF63C3}" type="datetime1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9A9487-41CD-4167-9354-C769EEF36E5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8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28000" y="216000"/>
            <a:ext cx="1081087" cy="369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558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84313"/>
            <a:ext cx="9144000" cy="1470025"/>
          </a:xfrm>
        </p:spPr>
        <p:txBody>
          <a:bodyPr/>
          <a:lstStyle/>
          <a:p>
            <a:r>
              <a:rPr lang="en-US" altLang="ja-JP" sz="4000" dirty="0"/>
              <a:t>Measuring Copying of Java Archives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sz="2800" b="1" u="sng" dirty="0"/>
              <a:t>Tetsuya </a:t>
            </a:r>
            <a:r>
              <a:rPr lang="en-US" altLang="ja-JP" sz="2800" b="1" u="sng" dirty="0" smtClean="0"/>
              <a:t>Kanda</a:t>
            </a:r>
            <a:r>
              <a:rPr lang="en-US" altLang="ja-JP" sz="2800" baseline="30000" dirty="0" smtClean="0"/>
              <a:t>1</a:t>
            </a:r>
            <a:r>
              <a:rPr lang="en-US" altLang="ja-JP" sz="2800" dirty="0" smtClean="0"/>
              <a:t>, Daniel </a:t>
            </a:r>
            <a:r>
              <a:rPr lang="en-US" altLang="ja-JP" sz="2800" dirty="0"/>
              <a:t>M. </a:t>
            </a:r>
            <a:r>
              <a:rPr lang="en-US" altLang="ja-JP" sz="2800" dirty="0" smtClean="0"/>
              <a:t>German</a:t>
            </a:r>
            <a:r>
              <a:rPr lang="en-US" altLang="ja-JP" sz="2800" baseline="30000" dirty="0" smtClean="0"/>
              <a:t>2,1</a:t>
            </a:r>
            <a:r>
              <a:rPr lang="en-US" altLang="ja-JP" sz="2800" dirty="0" smtClean="0"/>
              <a:t>, </a:t>
            </a:r>
            <a:r>
              <a:rPr lang="en-US" altLang="ja-JP" sz="2800" dirty="0"/>
              <a:t>Takashi </a:t>
            </a:r>
            <a:r>
              <a:rPr lang="en-US" altLang="ja-JP" sz="2800" dirty="0" smtClean="0"/>
              <a:t>Ishio</a:t>
            </a:r>
            <a:r>
              <a:rPr lang="en-US" altLang="ja-JP" sz="2800" baseline="30000" dirty="0"/>
              <a:t>1</a:t>
            </a:r>
            <a:r>
              <a:rPr lang="en-US" altLang="ja-JP" sz="2800" dirty="0" smtClean="0"/>
              <a:t>, </a:t>
            </a:r>
            <a:r>
              <a:rPr lang="en-US" altLang="ja-JP" sz="2800" dirty="0" err="1"/>
              <a:t>Katsuro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Inoue</a:t>
            </a:r>
            <a:r>
              <a:rPr lang="en-US" altLang="ja-JP" sz="2800" baseline="30000" dirty="0"/>
              <a:t>1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400" baseline="30000" dirty="0" smtClean="0"/>
              <a:t>1 </a:t>
            </a:r>
            <a:r>
              <a:rPr lang="en-US" altLang="ja-JP" sz="2400" dirty="0" smtClean="0"/>
              <a:t>Osaka </a:t>
            </a:r>
            <a:r>
              <a:rPr lang="en-US" altLang="ja-JP" sz="2400" dirty="0"/>
              <a:t>University, </a:t>
            </a:r>
            <a:r>
              <a:rPr lang="en-US" altLang="ja-JP" sz="2400" dirty="0" smtClean="0"/>
              <a:t>Japan</a:t>
            </a:r>
            <a:br>
              <a:rPr lang="en-US" altLang="ja-JP" sz="2400" dirty="0" smtClean="0"/>
            </a:br>
            <a:r>
              <a:rPr lang="en-US" altLang="ja-JP" sz="2400" baseline="30000" dirty="0"/>
              <a:t>2</a:t>
            </a:r>
            <a:r>
              <a:rPr lang="en-US" altLang="ja-JP" sz="2400" baseline="30000" dirty="0" smtClean="0"/>
              <a:t> </a:t>
            </a:r>
            <a:r>
              <a:rPr lang="en-US" altLang="ja-JP" sz="2400" dirty="0" smtClean="0"/>
              <a:t>University </a:t>
            </a:r>
            <a:r>
              <a:rPr lang="en-US" altLang="ja-JP" sz="2400" dirty="0"/>
              <a:t>of Victoria, Canada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2023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Reused jar files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118,361 different inner jar files </a:t>
            </a:r>
            <a:r>
              <a:rPr lang="en-US" altLang="ja-JP" dirty="0" smtClean="0"/>
              <a:t>are contained </a:t>
            </a:r>
            <a:r>
              <a:rPr lang="en-US" altLang="ja-JP" dirty="0"/>
              <a:t>in other jar </a:t>
            </a:r>
            <a:r>
              <a:rPr lang="en-US" altLang="ja-JP" dirty="0" smtClean="0"/>
              <a:t>files</a:t>
            </a:r>
            <a:endParaRPr lang="en-US" altLang="ja-JP" dirty="0"/>
          </a:p>
          <a:p>
            <a:r>
              <a:rPr lang="en-US" altLang="ja-JP" dirty="0" smtClean="0"/>
              <a:t>89,054 of them are found as top-level jar files in Maven Central repository</a:t>
            </a:r>
          </a:p>
          <a:p>
            <a:pPr lvl="1"/>
            <a:r>
              <a:rPr lang="en-US" altLang="ja-JP" dirty="0"/>
              <a:t>There is a possibility of causing further duplication in software </a:t>
            </a:r>
            <a:r>
              <a:rPr lang="en-US" altLang="ja-JP" dirty="0" smtClean="0"/>
              <a:t>projects.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60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861499"/>
              </p:ext>
            </p:extLst>
          </p:nvPr>
        </p:nvGraphicFramePr>
        <p:xfrm>
          <a:off x="217755" y="1715961"/>
          <a:ext cx="8855252" cy="137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11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980" y="3596486"/>
            <a:ext cx="1077913" cy="107791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10" y="3591426"/>
            <a:ext cx="1077913" cy="107791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955" y="5225871"/>
            <a:ext cx="1077913" cy="107791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09" y="5225870"/>
            <a:ext cx="1077913" cy="107791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93863" y="3722771"/>
            <a:ext cx="2406428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2000" dirty="0"/>
              <a:t>The </a:t>
            </a:r>
            <a:r>
              <a:rPr lang="en-US" altLang="ja-JP" sz="2000" b="1" dirty="0"/>
              <a:t>same version </a:t>
            </a:r>
            <a:endParaRPr lang="ja-JP" altLang="en-US" sz="20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93863" y="5286001"/>
            <a:ext cx="2917786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2000" dirty="0" smtClean="0"/>
              <a:t>The </a:t>
            </a:r>
            <a:r>
              <a:rPr lang="en-US" altLang="ja-JP" sz="2000" b="1" dirty="0" smtClean="0"/>
              <a:t>different versions </a:t>
            </a:r>
            <a:endParaRPr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3863" y="4098789"/>
            <a:ext cx="47868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Having the same file name and</a:t>
            </a:r>
            <a:br>
              <a:rPr lang="en-US" altLang="ja-JP" sz="2400" dirty="0" smtClean="0"/>
            </a:br>
            <a:r>
              <a:rPr lang="en-US" altLang="ja-JP" sz="2400" dirty="0" smtClean="0"/>
              <a:t>the same file hash of the contents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2502" y="5585521"/>
            <a:ext cx="45496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Having the same file </a:t>
            </a:r>
            <a:r>
              <a:rPr lang="en-US" altLang="ja-JP" sz="2400" dirty="0" smtClean="0"/>
              <a:t>name with </a:t>
            </a:r>
            <a:br>
              <a:rPr lang="en-US" altLang="ja-JP" sz="2400" dirty="0" smtClean="0"/>
            </a:br>
            <a:r>
              <a:rPr lang="en-US" altLang="ja-JP" sz="2400" dirty="0" smtClean="0"/>
              <a:t>the </a:t>
            </a:r>
            <a:r>
              <a:rPr lang="en-US" altLang="ja-JP" sz="2400" dirty="0"/>
              <a:t>exception of version names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663522" y="4098789"/>
            <a:ext cx="1338828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/>
              <a:t>llibA-1.0.jar</a:t>
            </a:r>
          </a:p>
          <a:p>
            <a:r>
              <a:rPr lang="en-US" altLang="ja-JP" dirty="0"/>
              <a:t>hash:3bf7</a:t>
            </a:r>
            <a:endParaRPr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980751" y="4120111"/>
            <a:ext cx="1338828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llibA-1.0.jar</a:t>
            </a:r>
          </a:p>
          <a:p>
            <a:r>
              <a:rPr kumimoji="1" lang="en-US" altLang="ja-JP" dirty="0" smtClean="0"/>
              <a:t>hash:3bf7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80751" y="5750946"/>
            <a:ext cx="133882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llibB-1.0.jar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663522" y="5750946"/>
            <a:ext cx="133882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llibB-1.2.jar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828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524861"/>
              </p:ext>
            </p:extLst>
          </p:nvPr>
        </p:nvGraphicFramePr>
        <p:xfrm>
          <a:off x="217755" y="1715961"/>
          <a:ext cx="8855252" cy="137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" name="角丸四角形吹き出し 2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28044"/>
              <a:gd name="adj2" fmla="val -66916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581510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950255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円/楕円 14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71784" y="5230517"/>
            <a:ext cx="380390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Contain </a:t>
            </a:r>
            <a:r>
              <a:rPr lang="en-US" altLang="ja-JP" sz="2400" dirty="0"/>
              <a:t>the </a:t>
            </a:r>
            <a:r>
              <a:rPr lang="en-US" altLang="ja-JP" sz="2400" b="1" dirty="0" smtClean="0"/>
              <a:t>same version </a:t>
            </a:r>
            <a:r>
              <a:rPr lang="en-US" altLang="ja-JP" sz="2400" dirty="0"/>
              <a:t>of the same library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03353" y="5784556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39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729956"/>
              </p:ext>
            </p:extLst>
          </p:nvPr>
        </p:nvGraphicFramePr>
        <p:xfrm>
          <a:off x="217755" y="1715961"/>
          <a:ext cx="8855252" cy="137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53902"/>
              <a:gd name="adj2" fmla="val -66916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581510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950255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円/楕円 13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25696" y="5128106"/>
            <a:ext cx="4620768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Contain </a:t>
            </a:r>
            <a:r>
              <a:rPr lang="en-US" altLang="ja-JP" sz="2400" dirty="0"/>
              <a:t>the </a:t>
            </a:r>
            <a:r>
              <a:rPr lang="en-US" altLang="ja-JP" sz="2400" b="1" dirty="0" smtClean="0"/>
              <a:t>different versions </a:t>
            </a:r>
            <a:r>
              <a:rPr lang="en-US" altLang="ja-JP" sz="2400" dirty="0"/>
              <a:t>of the same library</a:t>
            </a:r>
            <a:endParaRPr kumimoji="1" lang="ja-JP" altLang="en-US" sz="2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03353" y="5784556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</a:t>
            </a:r>
            <a:r>
              <a:rPr kumimoji="1" lang="en-US" altLang="ja-JP" sz="2000" b="1" dirty="0" smtClean="0">
                <a:solidFill>
                  <a:schemeClr val="bg1"/>
                </a:solidFill>
              </a:rPr>
              <a:t>2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4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097685"/>
              </p:ext>
            </p:extLst>
          </p:nvPr>
        </p:nvGraphicFramePr>
        <p:xfrm>
          <a:off x="217755" y="1715961"/>
          <a:ext cx="8855252" cy="137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87147"/>
              <a:gd name="adj2" fmla="val -67410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699606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1068351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円/楕円 13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25696" y="5114659"/>
            <a:ext cx="4620768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/>
              <a:t>Contain </a:t>
            </a:r>
            <a:r>
              <a:rPr lang="en-US" altLang="ja-JP" sz="2400" dirty="0" smtClean="0"/>
              <a:t>both the </a:t>
            </a:r>
            <a:r>
              <a:rPr lang="en-US" altLang="ja-JP" sz="2400" b="1" dirty="0"/>
              <a:t>same version </a:t>
            </a:r>
            <a:r>
              <a:rPr lang="en-US" altLang="ja-JP" sz="2400" dirty="0" smtClean="0"/>
              <a:t>and the </a:t>
            </a:r>
            <a:r>
              <a:rPr lang="en-US" altLang="ja-JP" sz="2400" b="1" dirty="0" smtClean="0"/>
              <a:t>different versions</a:t>
            </a:r>
            <a:br>
              <a:rPr lang="en-US" altLang="ja-JP" sz="2400" b="1" dirty="0" smtClean="0"/>
            </a:br>
            <a:r>
              <a:rPr lang="en-US" altLang="ja-JP" sz="2400" dirty="0" smtClean="0"/>
              <a:t>of </a:t>
            </a:r>
            <a:r>
              <a:rPr lang="en-US" altLang="ja-JP" sz="2400" dirty="0"/>
              <a:t>the same library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03353" y="5902652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Ver.2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4829387"/>
            <a:ext cx="853903" cy="853903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2903352" y="5032433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cxnSp>
        <p:nvCxnSpPr>
          <p:cNvPr id="21" name="直線矢印コネクタ 20"/>
          <p:cNvCxnSpPr>
            <a:endCxn id="20" idx="1"/>
          </p:cNvCxnSpPr>
          <p:nvPr/>
        </p:nvCxnSpPr>
        <p:spPr>
          <a:xfrm>
            <a:off x="2001701" y="5049865"/>
            <a:ext cx="901651" cy="18262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3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Concluding remarks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484784"/>
            <a:ext cx="8485509" cy="4641379"/>
          </a:xfrm>
        </p:spPr>
        <p:txBody>
          <a:bodyPr/>
          <a:lstStyle/>
          <a:p>
            <a:r>
              <a:rPr lang="en-US" altLang="ja-JP" dirty="0" smtClean="0"/>
              <a:t>About 5,000 jar </a:t>
            </a:r>
            <a:r>
              <a:rPr lang="en-US" altLang="ja-JP" dirty="0"/>
              <a:t>files in the </a:t>
            </a:r>
            <a:r>
              <a:rPr lang="en-US" altLang="ja-JP" dirty="0" smtClean="0"/>
              <a:t>Maven</a:t>
            </a:r>
            <a:r>
              <a:rPr lang="ja-JP" altLang="en-US" dirty="0"/>
              <a:t> </a:t>
            </a:r>
            <a:r>
              <a:rPr lang="en-US" altLang="ja-JP" dirty="0" smtClean="0"/>
              <a:t>Central repository </a:t>
            </a:r>
            <a:r>
              <a:rPr lang="en-US" altLang="ja-JP" dirty="0"/>
              <a:t>contain other jar </a:t>
            </a:r>
            <a:r>
              <a:rPr lang="en-US" altLang="ja-JP" dirty="0" smtClean="0"/>
              <a:t>files</a:t>
            </a:r>
          </a:p>
          <a:p>
            <a:r>
              <a:rPr lang="en-US" altLang="ja-JP" dirty="0" smtClean="0"/>
              <a:t>About </a:t>
            </a:r>
            <a:r>
              <a:rPr lang="en-US" altLang="ja-JP" dirty="0"/>
              <a:t>470 of them </a:t>
            </a:r>
            <a:r>
              <a:rPr lang="en-US" altLang="ja-JP" dirty="0" smtClean="0"/>
              <a:t>contains </a:t>
            </a:r>
            <a:br>
              <a:rPr lang="en-US" altLang="ja-JP" dirty="0" smtClean="0"/>
            </a:br>
            <a:r>
              <a:rPr lang="en-US" altLang="ja-JP" dirty="0" smtClean="0"/>
              <a:t>duplicate libraries</a:t>
            </a:r>
          </a:p>
          <a:p>
            <a:r>
              <a:rPr kumimoji="1" lang="en-US" altLang="ja-JP" dirty="0" smtClean="0"/>
              <a:t>Most of inner jar files are also found as Maven components</a:t>
            </a:r>
          </a:p>
          <a:p>
            <a:pPr lvl="1"/>
            <a:r>
              <a:rPr lang="en-US" altLang="ja-JP" dirty="0" smtClean="0"/>
              <a:t>There are still possibility of further duplications.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6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Future </a:t>
            </a:r>
            <a:r>
              <a:rPr lang="en-US" altLang="ja-JP" dirty="0" smtClean="0"/>
              <a:t>works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Find </a:t>
            </a:r>
            <a:r>
              <a:rPr lang="en-US" altLang="ja-JP" dirty="0"/>
              <a:t>duplications of jar files and class files </a:t>
            </a:r>
            <a:r>
              <a:rPr lang="en-US" altLang="ja-JP" dirty="0" smtClean="0"/>
              <a:t>in distributed </a:t>
            </a:r>
            <a:r>
              <a:rPr lang="en-US" altLang="ja-JP" dirty="0"/>
              <a:t>software </a:t>
            </a:r>
            <a:r>
              <a:rPr lang="en-US" altLang="ja-JP" dirty="0" smtClean="0"/>
              <a:t>applications</a:t>
            </a:r>
          </a:p>
          <a:p>
            <a:pPr lvl="1"/>
            <a:r>
              <a:rPr lang="en-US" altLang="ja-JP" dirty="0" smtClean="0"/>
              <a:t>eclipse, </a:t>
            </a:r>
            <a:r>
              <a:rPr lang="en-US" altLang="ja-JP" dirty="0" err="1" smtClean="0"/>
              <a:t>JBoss</a:t>
            </a:r>
            <a:r>
              <a:rPr lang="en-US" altLang="ja-JP" dirty="0" smtClean="0"/>
              <a:t>, …</a:t>
            </a:r>
          </a:p>
          <a:p>
            <a:r>
              <a:rPr lang="en-US" altLang="ja-JP" dirty="0" smtClean="0"/>
              <a:t>Analyze the behavior of the software which contains duplicated libraries</a:t>
            </a:r>
          </a:p>
          <a:p>
            <a:pPr lvl="1"/>
            <a:r>
              <a:rPr lang="en-US" altLang="ja-JP" dirty="0"/>
              <a:t>Understanding the </a:t>
            </a:r>
            <a:r>
              <a:rPr lang="en-US" altLang="ja-JP" dirty="0" smtClean="0"/>
              <a:t>impact of duplication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98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HIDDEN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16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18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444" y="2948223"/>
            <a:ext cx="1714500" cy="17145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07" y="2810471"/>
            <a:ext cx="1714500" cy="1714500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5489815" y="4364665"/>
            <a:ext cx="2223827" cy="2053842"/>
            <a:chOff x="79775" y="3186871"/>
            <a:chExt cx="3338496" cy="3083308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963" y="3186871"/>
              <a:ext cx="3083308" cy="3083308"/>
            </a:xfrm>
            <a:prstGeom prst="rect">
              <a:avLst/>
            </a:prstGeom>
          </p:spPr>
        </p:pic>
        <p:sp>
          <p:nvSpPr>
            <p:cNvPr id="9" name="テキスト ボックス 8"/>
            <p:cNvSpPr txBox="1"/>
            <p:nvPr/>
          </p:nvSpPr>
          <p:spPr>
            <a:xfrm>
              <a:off x="79775" y="4493419"/>
              <a:ext cx="2914741" cy="693070"/>
            </a:xfrm>
            <a:prstGeom prst="rect">
              <a:avLst/>
            </a:prstGeom>
            <a:scene3d>
              <a:camera prst="orthographicFront">
                <a:rot lat="1460595" lon="3112662" rev="740718"/>
              </a:camera>
              <a:lightRig rig="threeP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>
                  <a:latin typeface="Lucida Sans" panose="020B0602030504020204" pitchFamily="34" charset="0"/>
                </a:rPr>
                <a:t>Java archive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315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Inner Jar Files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フローチャート: 磁気ディスク 4"/>
          <p:cNvSpPr/>
          <p:nvPr/>
        </p:nvSpPr>
        <p:spPr>
          <a:xfrm>
            <a:off x="6347392" y="2252849"/>
            <a:ext cx="2473080" cy="201754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3200" dirty="0" smtClean="0"/>
              <a:t>Maven2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5481" y="2876900"/>
            <a:ext cx="360123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599,498 top-level jar files</a:t>
            </a:r>
            <a:r>
              <a:rPr kumimoji="1" lang="en-US" altLang="ja-JP" sz="2000" dirty="0" smtClean="0"/>
              <a:t/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(without duplications)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41246" y="4109611"/>
            <a:ext cx="68319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defTabSz="360000">
              <a:buFont typeface="Arial" panose="020B0604020202020204" pitchFamily="34" charset="0"/>
              <a:buChar char="•"/>
            </a:pPr>
            <a:r>
              <a:rPr lang="en-US" altLang="ja-JP" sz="2400" b="1" dirty="0" smtClean="0"/>
              <a:t>4747</a:t>
            </a:r>
            <a:r>
              <a:rPr lang="en-US" altLang="ja-JP" sz="2400" dirty="0" smtClean="0"/>
              <a:t> contains jar file inside</a:t>
            </a:r>
          </a:p>
          <a:p>
            <a:pPr marL="742950" lvl="1" indent="-285750" defTabSz="3600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Max: 		282 inner jar files</a:t>
            </a:r>
          </a:p>
          <a:p>
            <a:pPr marL="742950" lvl="1" indent="-285750" defTabSz="3600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Median:	2</a:t>
            </a:r>
          </a:p>
          <a:p>
            <a:pPr marL="742950" lvl="1" indent="-285750" defTabSz="3600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Min:			1    (in 1833  of top-level jar files)</a:t>
            </a:r>
          </a:p>
        </p:txBody>
      </p:sp>
    </p:spTree>
    <p:extLst>
      <p:ext uri="{BB962C8B-B14F-4D97-AF65-F5344CB8AC3E}">
        <p14:creationId xmlns:p14="http://schemas.microsoft.com/office/powerpoint/2010/main" val="344476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Reusing </a:t>
            </a:r>
            <a:r>
              <a:rPr lang="en-US" altLang="ja-JP" dirty="0" smtClean="0"/>
              <a:t>a library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Reuse existing libraries by copying them into </a:t>
            </a:r>
            <a:r>
              <a:rPr lang="en-US" altLang="ja-JP" dirty="0"/>
              <a:t>the software development </a:t>
            </a:r>
            <a:r>
              <a:rPr lang="en-US" altLang="ja-JP" dirty="0" smtClean="0"/>
              <a:t>project</a:t>
            </a:r>
          </a:p>
          <a:p>
            <a:r>
              <a:rPr lang="en-US" altLang="ja-JP" dirty="0" smtClean="0"/>
              <a:t>Black-box reuse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2</a:t>
            </a:fld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1400610" y="3805473"/>
            <a:ext cx="2411971" cy="2411971"/>
            <a:chOff x="1164794" y="4036134"/>
            <a:chExt cx="2239748" cy="2239748"/>
          </a:xfrm>
        </p:grpSpPr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4794" y="4036134"/>
              <a:ext cx="2239748" cy="2239748"/>
            </a:xfrm>
            <a:prstGeom prst="rect">
              <a:avLst/>
            </a:prstGeom>
          </p:spPr>
        </p:pic>
        <p:sp>
          <p:nvSpPr>
            <p:cNvPr id="16" name="テキスト ボックス 15"/>
            <p:cNvSpPr txBox="1"/>
            <p:nvPr/>
          </p:nvSpPr>
          <p:spPr>
            <a:xfrm>
              <a:off x="1417009" y="5056286"/>
              <a:ext cx="1569222" cy="485860"/>
            </a:xfrm>
            <a:prstGeom prst="rect">
              <a:avLst/>
            </a:prstGeom>
            <a:scene3d>
              <a:camera prst="orthographicFront">
                <a:rot lat="20697857" lon="2453876" rev="281484"/>
              </a:camera>
              <a:lightRig rig="threePt" dir="t"/>
            </a:scene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800" dirty="0" smtClean="0">
                  <a:latin typeface="Lucida Sans" panose="020B0602030504020204" pitchFamily="34" charset="0"/>
                </a:rPr>
                <a:t>Software</a:t>
              </a:r>
              <a:endParaRPr kumimoji="1" lang="ja-JP" altLang="en-US" sz="2800" dirty="0">
                <a:latin typeface="Lucida Sans" panose="020B0602030504020204" pitchFamily="34" charset="0"/>
              </a:endParaRPr>
            </a:p>
          </p:txBody>
        </p:sp>
      </p:grpSp>
      <p:sp>
        <p:nvSpPr>
          <p:cNvPr id="18" name="下カーブ矢印 17"/>
          <p:cNvSpPr/>
          <p:nvPr/>
        </p:nvSpPr>
        <p:spPr>
          <a:xfrm flipH="1">
            <a:off x="3366710" y="4290721"/>
            <a:ext cx="1627886" cy="555787"/>
          </a:xfrm>
          <a:prstGeom prst="curvedDownArrow">
            <a:avLst>
              <a:gd name="adj1" fmla="val 41441"/>
              <a:gd name="adj2" fmla="val 110228"/>
              <a:gd name="adj3" fmla="val 38413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12001" y="3805473"/>
            <a:ext cx="1236906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2400" dirty="0" smtClean="0"/>
              <a:t>Copy</a:t>
            </a:r>
            <a:endParaRPr kumimoji="1" lang="ja-JP" altLang="en-US" sz="2400" dirty="0"/>
          </a:p>
        </p:txBody>
      </p:sp>
      <p:sp>
        <p:nvSpPr>
          <p:cNvPr id="22" name="直方体 21"/>
          <p:cNvSpPr/>
          <p:nvPr/>
        </p:nvSpPr>
        <p:spPr>
          <a:xfrm>
            <a:off x="5079588" y="4129469"/>
            <a:ext cx="2860806" cy="214071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THE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USEFUL LIBRARY</a:t>
            </a:r>
          </a:p>
        </p:txBody>
      </p:sp>
    </p:spTree>
    <p:extLst>
      <p:ext uri="{BB962C8B-B14F-4D97-AF65-F5344CB8AC3E}">
        <p14:creationId xmlns:p14="http://schemas.microsoft.com/office/powerpoint/2010/main" val="29282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22357"/>
              </p:ext>
            </p:extLst>
          </p:nvPr>
        </p:nvGraphicFramePr>
        <p:xfrm>
          <a:off x="217755" y="1715961"/>
          <a:ext cx="8855252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#projects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886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980" y="3775388"/>
            <a:ext cx="1077913" cy="107791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10" y="3770328"/>
            <a:ext cx="1077913" cy="107791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955" y="5285505"/>
            <a:ext cx="1077913" cy="107791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09" y="5285504"/>
            <a:ext cx="1077913" cy="107791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93863" y="3901673"/>
            <a:ext cx="2406428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2000" dirty="0"/>
              <a:t>The </a:t>
            </a:r>
            <a:r>
              <a:rPr lang="en-US" altLang="ja-JP" sz="2000" b="1" dirty="0"/>
              <a:t>same version </a:t>
            </a:r>
            <a:endParaRPr lang="ja-JP" altLang="en-US" sz="20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93863" y="5345635"/>
            <a:ext cx="2917786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2000" dirty="0"/>
              <a:t>The </a:t>
            </a:r>
            <a:r>
              <a:rPr lang="en-US" altLang="ja-JP" sz="2000" b="1" dirty="0"/>
              <a:t>different versions </a:t>
            </a:r>
            <a:endParaRPr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3863" y="4277691"/>
            <a:ext cx="47868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Having the same file name and</a:t>
            </a:r>
            <a:br>
              <a:rPr lang="en-US" altLang="ja-JP" sz="2400" dirty="0" smtClean="0"/>
            </a:br>
            <a:r>
              <a:rPr lang="en-US" altLang="ja-JP" sz="2400" dirty="0" smtClean="0"/>
              <a:t>the same file hash of the contents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2502" y="5645155"/>
            <a:ext cx="45496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Having the same file </a:t>
            </a:r>
            <a:r>
              <a:rPr lang="en-US" altLang="ja-JP" sz="2400" dirty="0" smtClean="0"/>
              <a:t>name with </a:t>
            </a:r>
            <a:br>
              <a:rPr lang="en-US" altLang="ja-JP" sz="2400" dirty="0" smtClean="0"/>
            </a:br>
            <a:r>
              <a:rPr lang="en-US" altLang="ja-JP" sz="2400" dirty="0" smtClean="0"/>
              <a:t>the </a:t>
            </a:r>
            <a:r>
              <a:rPr lang="en-US" altLang="ja-JP" sz="2400" dirty="0"/>
              <a:t>exception of version names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663522" y="4277691"/>
            <a:ext cx="1338828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/>
              <a:t>llibA-1.0.jar</a:t>
            </a:r>
          </a:p>
          <a:p>
            <a:r>
              <a:rPr lang="en-US" altLang="ja-JP" dirty="0"/>
              <a:t>hash:3bf7</a:t>
            </a:r>
            <a:endParaRPr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980751" y="4299013"/>
            <a:ext cx="1338828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llibA-1.0.jar</a:t>
            </a:r>
          </a:p>
          <a:p>
            <a:r>
              <a:rPr kumimoji="1" lang="en-US" altLang="ja-JP" dirty="0" smtClean="0"/>
              <a:t>hash:3bf7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80751" y="5810580"/>
            <a:ext cx="133882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llibB-1.0.jar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663522" y="5810580"/>
            <a:ext cx="133882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llibB-1.2.jar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771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303571"/>
              </p:ext>
            </p:extLst>
          </p:nvPr>
        </p:nvGraphicFramePr>
        <p:xfrm>
          <a:off x="217755" y="1715961"/>
          <a:ext cx="8855252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#projects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886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3" name="角丸四角形吹き出し 2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28044"/>
              <a:gd name="adj2" fmla="val -66916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581510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950255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円/楕円 14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71784" y="5230517"/>
            <a:ext cx="380390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Contain </a:t>
            </a:r>
            <a:r>
              <a:rPr lang="en-US" altLang="ja-JP" sz="2400" dirty="0"/>
              <a:t>the </a:t>
            </a:r>
            <a:r>
              <a:rPr lang="en-US" altLang="ja-JP" sz="2400" b="1" dirty="0" smtClean="0"/>
              <a:t>same version </a:t>
            </a:r>
            <a:r>
              <a:rPr lang="en-US" altLang="ja-JP" sz="2400" dirty="0"/>
              <a:t>of the same library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03353" y="5784556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86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977083"/>
              </p:ext>
            </p:extLst>
          </p:nvPr>
        </p:nvGraphicFramePr>
        <p:xfrm>
          <a:off x="217755" y="1715961"/>
          <a:ext cx="8855252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#projects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886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49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53902"/>
              <a:gd name="adj2" fmla="val -66916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581510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950255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円/楕円 13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25696" y="5128106"/>
            <a:ext cx="4620768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Contain </a:t>
            </a:r>
            <a:r>
              <a:rPr lang="en-US" altLang="ja-JP" sz="2400" dirty="0"/>
              <a:t>the </a:t>
            </a:r>
            <a:r>
              <a:rPr lang="en-US" altLang="ja-JP" sz="2400" b="1" dirty="0" smtClean="0"/>
              <a:t>different versions </a:t>
            </a:r>
            <a:r>
              <a:rPr lang="en-US" altLang="ja-JP" sz="2400" dirty="0"/>
              <a:t>of the same library</a:t>
            </a:r>
            <a:endParaRPr kumimoji="1" lang="ja-JP" altLang="en-US" sz="2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03353" y="5784556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</a:t>
            </a:r>
            <a:r>
              <a:rPr kumimoji="1" lang="en-US" altLang="ja-JP" sz="2000" b="1" dirty="0" smtClean="0">
                <a:solidFill>
                  <a:schemeClr val="bg1"/>
                </a:solidFill>
              </a:rPr>
              <a:t>2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Inner Jar Files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082659"/>
              </p:ext>
            </p:extLst>
          </p:nvPr>
        </p:nvGraphicFramePr>
        <p:xfrm>
          <a:off x="217755" y="1715961"/>
          <a:ext cx="8855252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280"/>
                <a:gridCol w="1816255"/>
                <a:gridCol w="1081405"/>
                <a:gridCol w="1677788"/>
                <a:gridCol w="1059693"/>
                <a:gridCol w="1559831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Top-level</a:t>
                      </a:r>
                      <a:endParaRPr kumimoji="1" lang="ja-JP" altLang="en-US" sz="2400" b="0" dirty="0"/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Contains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 Inner jar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Having Duplication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Same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bg1"/>
                          </a:solidFill>
                        </a:rPr>
                        <a:t>Both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4,747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105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394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469</a:t>
                      </a:r>
                      <a:endParaRPr kumimoji="1" lang="ja-JP" altLang="en-US" sz="2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#projects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886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621792" y="3984942"/>
            <a:ext cx="4620768" cy="2468245"/>
          </a:xfrm>
          <a:prstGeom prst="wedgeRoundRectCallout">
            <a:avLst>
              <a:gd name="adj1" fmla="val 87147"/>
              <a:gd name="adj2" fmla="val -67410"/>
              <a:gd name="adj3" fmla="val 16667"/>
            </a:avLst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7" y="4411894"/>
            <a:ext cx="1292625" cy="12926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3984942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4" y="5699606"/>
            <a:ext cx="853903" cy="853903"/>
          </a:xfrm>
          <a:prstGeom prst="rect">
            <a:avLst/>
          </a:prstGeom>
        </p:spPr>
      </p:pic>
      <p:cxnSp>
        <p:nvCxnSpPr>
          <p:cNvPr id="10" name="直線矢印コネクタ 9"/>
          <p:cNvCxnSpPr>
            <a:stCxn id="7" idx="3"/>
            <a:endCxn id="8" idx="1"/>
          </p:cNvCxnSpPr>
          <p:nvPr/>
        </p:nvCxnSpPr>
        <p:spPr>
          <a:xfrm flipV="1">
            <a:off x="2001702" y="4411894"/>
            <a:ext cx="901651" cy="64631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3"/>
            <a:endCxn id="9" idx="1"/>
          </p:cNvCxnSpPr>
          <p:nvPr/>
        </p:nvCxnSpPr>
        <p:spPr>
          <a:xfrm>
            <a:off x="2001702" y="5058207"/>
            <a:ext cx="901652" cy="1068351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263" y="3984942"/>
            <a:ext cx="853903" cy="853903"/>
          </a:xfrm>
          <a:prstGeom prst="rect">
            <a:avLst/>
          </a:prstGeom>
        </p:spPr>
      </p:pic>
      <p:cxnSp>
        <p:nvCxnSpPr>
          <p:cNvPr id="13" name="直線矢印コネクタ 12"/>
          <p:cNvCxnSpPr>
            <a:stCxn id="8" idx="3"/>
            <a:endCxn id="12" idx="1"/>
          </p:cNvCxnSpPr>
          <p:nvPr/>
        </p:nvCxnSpPr>
        <p:spPr>
          <a:xfrm>
            <a:off x="3757256" y="4411894"/>
            <a:ext cx="526007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円/楕円 13"/>
          <p:cNvSpPr/>
          <p:nvPr/>
        </p:nvSpPr>
        <p:spPr>
          <a:xfrm rot="18783370">
            <a:off x="2307647" y="4689402"/>
            <a:ext cx="3352800" cy="1059325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25696" y="5114659"/>
            <a:ext cx="4620768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/>
              <a:t>Contain </a:t>
            </a:r>
            <a:r>
              <a:rPr lang="en-US" altLang="ja-JP" sz="2400" dirty="0" smtClean="0"/>
              <a:t>both the </a:t>
            </a:r>
            <a:r>
              <a:rPr lang="en-US" altLang="ja-JP" sz="2400" b="1" dirty="0"/>
              <a:t>same version </a:t>
            </a:r>
            <a:r>
              <a:rPr lang="en-US" altLang="ja-JP" sz="2400" dirty="0" smtClean="0"/>
              <a:t>and the </a:t>
            </a:r>
            <a:r>
              <a:rPr lang="en-US" altLang="ja-JP" sz="2400" b="1" dirty="0" smtClean="0"/>
              <a:t>different versions</a:t>
            </a:r>
            <a:br>
              <a:rPr lang="en-US" altLang="ja-JP" sz="2400" b="1" dirty="0" smtClean="0"/>
            </a:br>
            <a:r>
              <a:rPr lang="en-US" altLang="ja-JP" sz="2400" dirty="0" smtClean="0"/>
              <a:t>of </a:t>
            </a:r>
            <a:r>
              <a:rPr lang="en-US" altLang="ja-JP" sz="2400" dirty="0"/>
              <a:t>the same library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4781" y="4227227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03353" y="5902652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Ver.2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53" y="4829387"/>
            <a:ext cx="853903" cy="853903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2903352" y="5032433"/>
            <a:ext cx="7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</a:rPr>
              <a:t>Ver.1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cxnSp>
        <p:nvCxnSpPr>
          <p:cNvPr id="21" name="直線矢印コネクタ 20"/>
          <p:cNvCxnSpPr>
            <a:endCxn id="20" idx="1"/>
          </p:cNvCxnSpPr>
          <p:nvPr/>
        </p:nvCxnSpPr>
        <p:spPr>
          <a:xfrm>
            <a:off x="2001701" y="5049865"/>
            <a:ext cx="901651" cy="182623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72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Library in Java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JAR files (Java archive file</a:t>
            </a:r>
            <a:r>
              <a:rPr lang="en-US" altLang="ja-JP" dirty="0"/>
              <a:t>) </a:t>
            </a:r>
            <a:r>
              <a:rPr lang="en-US" altLang="ja-JP" dirty="0" smtClean="0"/>
              <a:t>are built </a:t>
            </a:r>
            <a:r>
              <a:rPr lang="en-US" altLang="ja-JP" dirty="0"/>
              <a:t>on the ZIP file format </a:t>
            </a:r>
            <a:endParaRPr lang="en-US" altLang="ja-JP" dirty="0" smtClean="0"/>
          </a:p>
          <a:p>
            <a:r>
              <a:rPr lang="en-US" altLang="ja-JP" dirty="0" smtClean="0"/>
              <a:t>A</a:t>
            </a:r>
            <a:r>
              <a:rPr kumimoji="1" lang="en-US" altLang="ja-JP" dirty="0" smtClean="0"/>
              <a:t> Ja</a:t>
            </a:r>
            <a:r>
              <a:rPr lang="en-US" altLang="ja-JP" dirty="0" smtClean="0"/>
              <a:t>r file can contain </a:t>
            </a:r>
            <a:r>
              <a:rPr lang="en-US" altLang="ja-JP" dirty="0"/>
              <a:t>another jar </a:t>
            </a:r>
            <a:r>
              <a:rPr lang="en-US" altLang="ja-JP" dirty="0" smtClean="0"/>
              <a:t>file inside.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435" y="3813527"/>
            <a:ext cx="853903" cy="85390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464" y="5038858"/>
            <a:ext cx="853903" cy="853903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75" y="3805473"/>
            <a:ext cx="853903" cy="853903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784" y="4719567"/>
            <a:ext cx="853903" cy="853903"/>
          </a:xfrm>
          <a:prstGeom prst="rect">
            <a:avLst/>
          </a:prstGeom>
        </p:spPr>
      </p:pic>
      <p:grpSp>
        <p:nvGrpSpPr>
          <p:cNvPr id="12" name="グループ化 11"/>
          <p:cNvGrpSpPr/>
          <p:nvPr/>
        </p:nvGrpSpPr>
        <p:grpSpPr>
          <a:xfrm>
            <a:off x="5489815" y="4364665"/>
            <a:ext cx="2223827" cy="2053842"/>
            <a:chOff x="79775" y="3186871"/>
            <a:chExt cx="3338496" cy="3083308"/>
          </a:xfrm>
        </p:grpSpPr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963" y="3186871"/>
              <a:ext cx="3083308" cy="3083308"/>
            </a:xfrm>
            <a:prstGeom prst="rect">
              <a:avLst/>
            </a:prstGeom>
          </p:spPr>
        </p:pic>
        <p:sp>
          <p:nvSpPr>
            <p:cNvPr id="17" name="テキスト ボックス 16"/>
            <p:cNvSpPr txBox="1"/>
            <p:nvPr/>
          </p:nvSpPr>
          <p:spPr>
            <a:xfrm>
              <a:off x="79775" y="4493419"/>
              <a:ext cx="2914741" cy="693070"/>
            </a:xfrm>
            <a:prstGeom prst="rect">
              <a:avLst/>
            </a:prstGeom>
            <a:scene3d>
              <a:camera prst="orthographicFront">
                <a:rot lat="1460595" lon="3112662" rev="740718"/>
              </a:camera>
              <a:lightRig rig="threeP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>
                  <a:latin typeface="Lucida Sans" panose="020B0602030504020204" pitchFamily="34" charset="0"/>
                </a:rPr>
                <a:t>Java archive</a:t>
              </a:r>
            </a:p>
          </p:txBody>
        </p:sp>
      </p:grpSp>
      <p:sp>
        <p:nvSpPr>
          <p:cNvPr id="19" name="直方体 18"/>
          <p:cNvSpPr/>
          <p:nvPr/>
        </p:nvSpPr>
        <p:spPr>
          <a:xfrm>
            <a:off x="5079588" y="4129469"/>
            <a:ext cx="2860806" cy="214071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THE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USEFUL LIBRARY</a:t>
            </a:r>
          </a:p>
        </p:txBody>
      </p:sp>
      <p:sp>
        <p:nvSpPr>
          <p:cNvPr id="5" name="右矢印 4"/>
          <p:cNvSpPr/>
          <p:nvPr/>
        </p:nvSpPr>
        <p:spPr>
          <a:xfrm rot="11700000">
            <a:off x="3801874" y="4536046"/>
            <a:ext cx="1440729" cy="795873"/>
          </a:xfrm>
          <a:prstGeom prst="rightArrow">
            <a:avLst>
              <a:gd name="adj1" fmla="val 3242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1602" y="5391586"/>
            <a:ext cx="21451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jar files</a:t>
            </a:r>
          </a:p>
          <a:p>
            <a:pPr algn="ctr"/>
            <a:r>
              <a:rPr lang="en-US" altLang="ja-JP" sz="2800" dirty="0" smtClean="0"/>
              <a:t>in the library</a:t>
            </a:r>
            <a:endParaRPr kumimoji="1" lang="ja-JP" altLang="en-US" sz="2800" dirty="0"/>
          </a:p>
        </p:txBody>
      </p:sp>
      <p:sp>
        <p:nvSpPr>
          <p:cNvPr id="20" name="右矢印 19"/>
          <p:cNvSpPr/>
          <p:nvPr/>
        </p:nvSpPr>
        <p:spPr>
          <a:xfrm rot="10800000">
            <a:off x="1631377" y="4005329"/>
            <a:ext cx="628017" cy="494823"/>
          </a:xfrm>
          <a:prstGeom prst="rightArrow">
            <a:avLst>
              <a:gd name="adj1" fmla="val 3242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57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6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Duplication of jar files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Since a </a:t>
            </a:r>
            <a:r>
              <a:rPr lang="en-US" altLang="ja-JP" dirty="0"/>
              <a:t>Jar file can contain another jar file </a:t>
            </a:r>
            <a:r>
              <a:rPr lang="en-US" altLang="ja-JP" dirty="0" smtClean="0"/>
              <a:t>inside, they can be duplicated</a:t>
            </a:r>
          </a:p>
          <a:p>
            <a:pPr lvl="2"/>
            <a:endParaRPr lang="en-US" altLang="ja-JP" dirty="0"/>
          </a:p>
          <a:p>
            <a:pPr lvl="2"/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Jar files in another jar file might cause further duplication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317" y="2467601"/>
            <a:ext cx="853903" cy="85390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89" y="2474621"/>
            <a:ext cx="853903" cy="85390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317" y="3177734"/>
            <a:ext cx="853903" cy="853903"/>
          </a:xfrm>
          <a:prstGeom prst="rect">
            <a:avLst/>
          </a:prstGeom>
        </p:spPr>
      </p:pic>
      <p:cxnSp>
        <p:nvCxnSpPr>
          <p:cNvPr id="11" name="直線矢印コネクタ 10"/>
          <p:cNvCxnSpPr>
            <a:endCxn id="6" idx="1"/>
          </p:cNvCxnSpPr>
          <p:nvPr/>
        </p:nvCxnSpPr>
        <p:spPr>
          <a:xfrm flipV="1">
            <a:off x="3185274" y="2894553"/>
            <a:ext cx="649043" cy="426951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>
            <a:endCxn id="9" idx="1"/>
          </p:cNvCxnSpPr>
          <p:nvPr/>
        </p:nvCxnSpPr>
        <p:spPr>
          <a:xfrm>
            <a:off x="3185274" y="3321504"/>
            <a:ext cx="649043" cy="283182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6" idx="3"/>
            <a:endCxn id="8" idx="1"/>
          </p:cNvCxnSpPr>
          <p:nvPr/>
        </p:nvCxnSpPr>
        <p:spPr>
          <a:xfrm>
            <a:off x="4688220" y="2894553"/>
            <a:ext cx="671669" cy="702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3" name="グループ化 22"/>
          <p:cNvGrpSpPr/>
          <p:nvPr/>
        </p:nvGrpSpPr>
        <p:grpSpPr>
          <a:xfrm>
            <a:off x="1951748" y="5137736"/>
            <a:ext cx="1590768" cy="1590768"/>
            <a:chOff x="1164794" y="4036134"/>
            <a:chExt cx="2239748" cy="2239748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4794" y="4036134"/>
              <a:ext cx="2239748" cy="2239748"/>
            </a:xfrm>
            <a:prstGeom prst="rect">
              <a:avLst/>
            </a:prstGeom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1317789" y="5056286"/>
              <a:ext cx="1767662" cy="563341"/>
            </a:xfrm>
            <a:prstGeom prst="rect">
              <a:avLst/>
            </a:prstGeom>
            <a:scene3d>
              <a:camera prst="orthographicFront">
                <a:rot lat="20697857" lon="2453876" rev="281484"/>
              </a:camera>
              <a:lightRig rig="threePt" dir="t"/>
            </a:scene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dirty="0" smtClean="0">
                  <a:latin typeface="Lucida Sans" panose="020B0602030504020204" pitchFamily="34" charset="0"/>
                </a:rPr>
                <a:t>Software</a:t>
              </a:r>
              <a:endParaRPr kumimoji="1" lang="ja-JP" altLang="en-US" sz="2000" dirty="0">
                <a:latin typeface="Lucida Sans" panose="020B0602030504020204" pitchFamily="34" charset="0"/>
              </a:endParaRPr>
            </a:p>
          </p:txBody>
        </p:sp>
      </p:grpSp>
      <p:pic>
        <p:nvPicPr>
          <p:cNvPr id="28" name="図 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7" y="4830185"/>
            <a:ext cx="853903" cy="853903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245" y="5789789"/>
            <a:ext cx="853903" cy="853903"/>
          </a:xfrm>
          <a:prstGeom prst="rect">
            <a:avLst/>
          </a:prstGeom>
        </p:spPr>
      </p:pic>
      <p:sp>
        <p:nvSpPr>
          <p:cNvPr id="30" name="下カーブ矢印 29"/>
          <p:cNvSpPr/>
          <p:nvPr/>
        </p:nvSpPr>
        <p:spPr>
          <a:xfrm flipH="1">
            <a:off x="3283058" y="5469462"/>
            <a:ext cx="1257270" cy="429253"/>
          </a:xfrm>
          <a:prstGeom prst="curvedDownArrow">
            <a:avLst>
              <a:gd name="adj1" fmla="val 41441"/>
              <a:gd name="adj2" fmla="val 110228"/>
              <a:gd name="adj3" fmla="val 38413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705436" y="5916391"/>
            <a:ext cx="955303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Copy</a:t>
            </a:r>
            <a:endParaRPr kumimoji="1" lang="ja-JP" altLang="en-US" sz="2000" dirty="0"/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148" y="4830185"/>
            <a:ext cx="853903" cy="853903"/>
          </a:xfrm>
          <a:prstGeom prst="rect">
            <a:avLst/>
          </a:prstGeom>
        </p:spPr>
      </p:pic>
      <p:cxnSp>
        <p:nvCxnSpPr>
          <p:cNvPr id="33" name="直線矢印コネクタ 32"/>
          <p:cNvCxnSpPr>
            <a:endCxn id="32" idx="1"/>
          </p:cNvCxnSpPr>
          <p:nvPr/>
        </p:nvCxnSpPr>
        <p:spPr>
          <a:xfrm>
            <a:off x="5382919" y="5257137"/>
            <a:ext cx="606229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371" y="5731725"/>
            <a:ext cx="853903" cy="853903"/>
          </a:xfrm>
          <a:prstGeom prst="rect">
            <a:avLst/>
          </a:prstGeom>
        </p:spPr>
      </p:pic>
      <p:cxnSp>
        <p:nvCxnSpPr>
          <p:cNvPr id="35" name="直線矢印コネクタ 34"/>
          <p:cNvCxnSpPr>
            <a:endCxn id="34" idx="1"/>
          </p:cNvCxnSpPr>
          <p:nvPr/>
        </p:nvCxnSpPr>
        <p:spPr>
          <a:xfrm>
            <a:off x="5882142" y="6158677"/>
            <a:ext cx="606229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円/楕円 35"/>
          <p:cNvSpPr/>
          <p:nvPr/>
        </p:nvSpPr>
        <p:spPr>
          <a:xfrm rot="20176720">
            <a:off x="3674318" y="2876101"/>
            <a:ext cx="2843670" cy="712869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 rot="3619589">
            <a:off x="5604780" y="5356326"/>
            <a:ext cx="2283628" cy="712869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4" name="グループ化 43"/>
          <p:cNvGrpSpPr/>
          <p:nvPr/>
        </p:nvGrpSpPr>
        <p:grpSpPr>
          <a:xfrm>
            <a:off x="1578442" y="2467601"/>
            <a:ext cx="1863288" cy="1704616"/>
            <a:chOff x="47958" y="3186871"/>
            <a:chExt cx="3370313" cy="3083308"/>
          </a:xfrm>
        </p:grpSpPr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963" y="3186871"/>
              <a:ext cx="3083308" cy="3083308"/>
            </a:xfrm>
            <a:prstGeom prst="rect">
              <a:avLst/>
            </a:prstGeom>
          </p:spPr>
        </p:pic>
        <p:sp>
          <p:nvSpPr>
            <p:cNvPr id="46" name="テキスト ボックス 45"/>
            <p:cNvSpPr txBox="1"/>
            <p:nvPr/>
          </p:nvSpPr>
          <p:spPr>
            <a:xfrm>
              <a:off x="47958" y="4493419"/>
              <a:ext cx="2978377" cy="723719"/>
            </a:xfrm>
            <a:prstGeom prst="rect">
              <a:avLst/>
            </a:prstGeom>
            <a:scene3d>
              <a:camera prst="orthographicFront">
                <a:rot lat="1460595" lon="3112662" rev="740718"/>
              </a:camera>
              <a:lightRig rig="threeP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dirty="0" smtClean="0">
                  <a:latin typeface="Lucida Sans" panose="020B0602030504020204" pitchFamily="34" charset="0"/>
                </a:rPr>
                <a:t>Java archive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177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Question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How many jar files in a large software repository contain jar files inside?</a:t>
            </a:r>
            <a:endParaRPr kumimoji="1" lang="en-US" altLang="ja-JP" dirty="0" smtClean="0"/>
          </a:p>
          <a:p>
            <a:r>
              <a:rPr kumimoji="1" lang="en-US" altLang="ja-JP" dirty="0" smtClean="0"/>
              <a:t>Are there any </a:t>
            </a:r>
            <a:r>
              <a:rPr kumimoji="1" lang="en-US" altLang="ja-JP" u="wavyHeavy" dirty="0" smtClean="0"/>
              <a:t>duplication of jar files</a:t>
            </a:r>
            <a:r>
              <a:rPr kumimoji="1" lang="en-US" altLang="ja-JP" dirty="0" smtClean="0"/>
              <a:t> inside?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435" y="3813527"/>
            <a:ext cx="853903" cy="853903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464" y="5038858"/>
            <a:ext cx="853903" cy="85390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784" y="4719567"/>
            <a:ext cx="853903" cy="853903"/>
          </a:xfrm>
          <a:prstGeom prst="rect">
            <a:avLst/>
          </a:prstGeom>
        </p:spPr>
      </p:pic>
      <p:grpSp>
        <p:nvGrpSpPr>
          <p:cNvPr id="9" name="グループ化 8"/>
          <p:cNvGrpSpPr/>
          <p:nvPr/>
        </p:nvGrpSpPr>
        <p:grpSpPr>
          <a:xfrm>
            <a:off x="5489815" y="4364665"/>
            <a:ext cx="2223827" cy="2053842"/>
            <a:chOff x="79775" y="3186871"/>
            <a:chExt cx="3338496" cy="3083308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963" y="3186871"/>
              <a:ext cx="3083308" cy="3083308"/>
            </a:xfrm>
            <a:prstGeom prst="rect">
              <a:avLst/>
            </a:prstGeom>
          </p:spPr>
        </p:pic>
        <p:sp>
          <p:nvSpPr>
            <p:cNvPr id="11" name="テキスト ボックス 10"/>
            <p:cNvSpPr txBox="1"/>
            <p:nvPr/>
          </p:nvSpPr>
          <p:spPr>
            <a:xfrm>
              <a:off x="79775" y="4493419"/>
              <a:ext cx="2914741" cy="693070"/>
            </a:xfrm>
            <a:prstGeom prst="rect">
              <a:avLst/>
            </a:prstGeom>
            <a:scene3d>
              <a:camera prst="orthographicFront">
                <a:rot lat="1460595" lon="3112662" rev="740718"/>
              </a:camera>
              <a:lightRig rig="threeP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>
                  <a:latin typeface="Lucida Sans" panose="020B0602030504020204" pitchFamily="34" charset="0"/>
                </a:rPr>
                <a:t>Java archive</a:t>
              </a:r>
            </a:p>
          </p:txBody>
        </p:sp>
      </p:grpSp>
      <p:sp>
        <p:nvSpPr>
          <p:cNvPr id="12" name="右矢印 11"/>
          <p:cNvSpPr/>
          <p:nvPr/>
        </p:nvSpPr>
        <p:spPr>
          <a:xfrm rot="11700000">
            <a:off x="3801874" y="4536046"/>
            <a:ext cx="1440729" cy="795873"/>
          </a:xfrm>
          <a:prstGeom prst="rightArrow">
            <a:avLst>
              <a:gd name="adj1" fmla="val 3242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1602" y="5391586"/>
            <a:ext cx="21451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jar files</a:t>
            </a:r>
          </a:p>
          <a:p>
            <a:pPr algn="ctr"/>
            <a:r>
              <a:rPr lang="en-US" altLang="ja-JP" sz="2800" dirty="0" smtClean="0"/>
              <a:t>in the library</a:t>
            </a:r>
            <a:endParaRPr kumimoji="1" lang="ja-JP" altLang="en-US" sz="2800" dirty="0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75" y="3805473"/>
            <a:ext cx="853903" cy="853903"/>
          </a:xfrm>
          <a:prstGeom prst="rect">
            <a:avLst/>
          </a:prstGeom>
        </p:spPr>
      </p:pic>
      <p:sp>
        <p:nvSpPr>
          <p:cNvPr id="16" name="右矢印 15"/>
          <p:cNvSpPr/>
          <p:nvPr/>
        </p:nvSpPr>
        <p:spPr>
          <a:xfrm rot="10800000">
            <a:off x="1631377" y="4005329"/>
            <a:ext cx="628017" cy="494823"/>
          </a:xfrm>
          <a:prstGeom prst="rightArrow">
            <a:avLst>
              <a:gd name="adj1" fmla="val 3242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1631377" y="3078051"/>
            <a:ext cx="3030775" cy="735476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H="1">
            <a:off x="3580327" y="3090930"/>
            <a:ext cx="1094704" cy="162863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3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Definition</a:t>
            </a:r>
            <a:r>
              <a:rPr lang="en-US" altLang="ja-JP" dirty="0" smtClean="0"/>
              <a:t>: Top-level jar file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jar file found in the repository</a:t>
            </a:r>
          </a:p>
          <a:p>
            <a:pPr lvl="1"/>
            <a:r>
              <a:rPr lang="en-US" altLang="ja-JP" dirty="0" smtClean="0"/>
              <a:t>A </a:t>
            </a:r>
            <a:r>
              <a:rPr lang="en-US" altLang="ja-JP" dirty="0"/>
              <a:t>component ready to be </a:t>
            </a:r>
            <a:r>
              <a:rPr lang="en-US" altLang="ja-JP" dirty="0" smtClean="0"/>
              <a:t>reused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フローチャート: 磁気ディスク 4"/>
          <p:cNvSpPr/>
          <p:nvPr/>
        </p:nvSpPr>
        <p:spPr>
          <a:xfrm>
            <a:off x="1801668" y="2669598"/>
            <a:ext cx="5449454" cy="370378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591" y="3766179"/>
            <a:ext cx="1292625" cy="1292625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355" y="3766179"/>
            <a:ext cx="1292625" cy="129262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119" y="3766179"/>
            <a:ext cx="1292625" cy="129262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467" y="4582188"/>
            <a:ext cx="1292625" cy="129262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703" y="4862760"/>
            <a:ext cx="1292625" cy="1292625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486" y="4848149"/>
            <a:ext cx="1292625" cy="1292625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622" y="2586187"/>
            <a:ext cx="1292625" cy="1292625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139" y="2812153"/>
            <a:ext cx="1292625" cy="1292625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3298640" y="4399626"/>
            <a:ext cx="250605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Top-level jar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25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角丸四角形 30"/>
          <p:cNvSpPr/>
          <p:nvPr/>
        </p:nvSpPr>
        <p:spPr>
          <a:xfrm>
            <a:off x="3448930" y="2619375"/>
            <a:ext cx="3426683" cy="383381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Definition: </a:t>
            </a:r>
            <a:r>
              <a:rPr lang="en-US" altLang="ja-JP" dirty="0" smtClean="0"/>
              <a:t>Inner jar file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</a:t>
            </a:r>
            <a:r>
              <a:rPr lang="en-US" altLang="ja-JP" dirty="0" smtClean="0"/>
              <a:t> </a:t>
            </a:r>
            <a:r>
              <a:rPr lang="en-US" altLang="ja-JP" dirty="0"/>
              <a:t>jar file that is included in another jar </a:t>
            </a:r>
            <a:r>
              <a:rPr lang="en-US" altLang="ja-JP" dirty="0" smtClean="0"/>
              <a:t>file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203" y="3790421"/>
            <a:ext cx="1292625" cy="1292625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757" y="2707096"/>
            <a:ext cx="853903" cy="853903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757" y="4080959"/>
            <a:ext cx="853903" cy="853903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89" y="2707096"/>
            <a:ext cx="853903" cy="853903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757" y="5454822"/>
            <a:ext cx="853903" cy="853903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1246338" y="4612466"/>
            <a:ext cx="1751766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A.jar</a:t>
            </a:r>
            <a:br>
              <a:rPr kumimoji="1" lang="en-US" altLang="ja-JP" dirty="0" smtClean="0"/>
            </a:br>
            <a:r>
              <a:rPr kumimoji="1" lang="en-US" altLang="ja-JP" dirty="0" smtClean="0"/>
              <a:t>(Top-level jar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cxnSp>
        <p:nvCxnSpPr>
          <p:cNvPr id="7" name="直線矢印コネクタ 6"/>
          <p:cNvCxnSpPr>
            <a:stCxn id="10" idx="3"/>
            <a:endCxn id="18" idx="1"/>
          </p:cNvCxnSpPr>
          <p:nvPr/>
        </p:nvCxnSpPr>
        <p:spPr>
          <a:xfrm flipV="1">
            <a:off x="2932828" y="3134048"/>
            <a:ext cx="966929" cy="1302686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10" idx="3"/>
            <a:endCxn id="19" idx="1"/>
          </p:cNvCxnSpPr>
          <p:nvPr/>
        </p:nvCxnSpPr>
        <p:spPr>
          <a:xfrm>
            <a:off x="2932828" y="4436734"/>
            <a:ext cx="966929" cy="71177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10" idx="3"/>
            <a:endCxn id="21" idx="1"/>
          </p:cNvCxnSpPr>
          <p:nvPr/>
        </p:nvCxnSpPr>
        <p:spPr>
          <a:xfrm>
            <a:off x="2932828" y="4436734"/>
            <a:ext cx="966929" cy="144504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8" idx="3"/>
            <a:endCxn id="20" idx="1"/>
          </p:cNvCxnSpPr>
          <p:nvPr/>
        </p:nvCxnSpPr>
        <p:spPr>
          <a:xfrm>
            <a:off x="4753660" y="3134048"/>
            <a:ext cx="606229" cy="0"/>
          </a:xfrm>
          <a:prstGeom prst="straightConnector1">
            <a:avLst/>
          </a:prstGeom>
          <a:ln w="44450"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502833" y="5310360"/>
            <a:ext cx="2210980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Inner jar files of A.jar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8741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The 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Objective:</a:t>
            </a:r>
            <a:endParaRPr lang="en-US" altLang="ja-JP" dirty="0"/>
          </a:p>
          <a:p>
            <a:pPr lvl="1"/>
            <a:r>
              <a:rPr lang="en-US" altLang="ja-JP" dirty="0" smtClean="0"/>
              <a:t>Find how many top-level jar files contain duplicate inner jar files inside</a:t>
            </a:r>
          </a:p>
          <a:p>
            <a:r>
              <a:rPr lang="en-US" altLang="ja-JP" dirty="0" smtClean="0"/>
              <a:t>Target:</a:t>
            </a:r>
          </a:p>
          <a:p>
            <a:pPr lvl="1"/>
            <a:r>
              <a:rPr lang="en-US" altLang="ja-JP" dirty="0" smtClean="0"/>
              <a:t>Maven </a:t>
            </a:r>
            <a:r>
              <a:rPr lang="en-US" altLang="ja-JP" dirty="0"/>
              <a:t>Central repository</a:t>
            </a:r>
          </a:p>
          <a:p>
            <a:pPr lvl="2"/>
            <a:r>
              <a:rPr lang="en-US" altLang="ja-JP" dirty="0"/>
              <a:t>D</a:t>
            </a:r>
            <a:r>
              <a:rPr lang="en-US" altLang="ja-JP" dirty="0" smtClean="0"/>
              <a:t>efault </a:t>
            </a:r>
            <a:r>
              <a:rPr lang="en-US" altLang="ja-JP" dirty="0"/>
              <a:t>repository of Apache </a:t>
            </a:r>
            <a:r>
              <a:rPr lang="en-US" altLang="ja-JP" dirty="0" smtClean="0"/>
              <a:t>Maven</a:t>
            </a:r>
          </a:p>
          <a:p>
            <a:pPr lvl="2"/>
            <a:r>
              <a:rPr lang="en-US" altLang="ja-JP" dirty="0" smtClean="0"/>
              <a:t>Contains many </a:t>
            </a:r>
            <a:r>
              <a:rPr lang="en-US" altLang="ja-JP" dirty="0"/>
              <a:t>popular libraries and projects.</a:t>
            </a:r>
          </a:p>
          <a:p>
            <a:pPr lvl="1"/>
            <a:endParaRPr lang="en-US" altLang="ja-JP" dirty="0" smtClean="0"/>
          </a:p>
          <a:p>
            <a:pPr lvl="1"/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Counting inner </a:t>
            </a:r>
            <a:r>
              <a:rPr lang="en-US" altLang="ja-JP" dirty="0"/>
              <a:t>j</a:t>
            </a:r>
            <a:r>
              <a:rPr kumimoji="1" lang="en-US" altLang="ja-JP" dirty="0" smtClean="0"/>
              <a:t>ar </a:t>
            </a:r>
            <a:r>
              <a:rPr lang="en-US" altLang="ja-JP" dirty="0"/>
              <a:t>f</a:t>
            </a:r>
            <a:r>
              <a:rPr kumimoji="1" lang="en-US" altLang="ja-JP" dirty="0" smtClean="0"/>
              <a:t>iles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599,498 top-level jar files </a:t>
            </a:r>
            <a:r>
              <a:rPr lang="en-US" altLang="ja-JP" dirty="0"/>
              <a:t>in Maven Central </a:t>
            </a:r>
            <a:r>
              <a:rPr lang="en-US" altLang="ja-JP" dirty="0" smtClean="0"/>
              <a:t>repository</a:t>
            </a:r>
            <a:r>
              <a:rPr lang="ja-JP" altLang="en-US" dirty="0" smtClean="0"/>
              <a:t>　</a:t>
            </a:r>
            <a:r>
              <a:rPr lang="en-US" altLang="ja-JP" sz="2800" dirty="0" smtClean="0"/>
              <a:t>(without duplications)</a:t>
            </a:r>
          </a:p>
          <a:p>
            <a:r>
              <a:rPr lang="en-US" altLang="ja-JP" dirty="0" smtClean="0"/>
              <a:t>4,747 </a:t>
            </a:r>
            <a:r>
              <a:rPr lang="en-US" altLang="ja-JP" dirty="0"/>
              <a:t>contains jar </a:t>
            </a:r>
            <a:r>
              <a:rPr lang="en-US" altLang="ja-JP" dirty="0" smtClean="0"/>
              <a:t>files inside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9487-41CD-4167-9354-C769EEF36E5F}" type="slidenum">
              <a:rPr kumimoji="1" lang="ja-JP" altLang="en-US" smtClean="0"/>
              <a:t>9</a:t>
            </a:fld>
            <a:endParaRPr kumimoji="1" lang="ja-JP" altLang="en-US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686460"/>
              </p:ext>
            </p:extLst>
          </p:nvPr>
        </p:nvGraphicFramePr>
        <p:xfrm>
          <a:off x="651804" y="3345613"/>
          <a:ext cx="4293681" cy="228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97292"/>
                <a:gridCol w="26963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# inner jar files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282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9350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Average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13.1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Median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4875841" y="5148030"/>
            <a:ext cx="41007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60000"/>
            <a:r>
              <a:rPr lang="en-US" altLang="ja-JP" sz="2400" dirty="0"/>
              <a:t>(in </a:t>
            </a:r>
            <a:r>
              <a:rPr lang="en-US" altLang="ja-JP" sz="2400" dirty="0" smtClean="0"/>
              <a:t>1,833 of </a:t>
            </a:r>
            <a:r>
              <a:rPr lang="en-US" altLang="ja-JP" sz="2400" dirty="0"/>
              <a:t>top-level jar files)</a:t>
            </a:r>
          </a:p>
        </p:txBody>
      </p:sp>
    </p:spTree>
    <p:extLst>
      <p:ext uri="{BB962C8B-B14F-4D97-AF65-F5344CB8AC3E}">
        <p14:creationId xmlns:p14="http://schemas.microsoft.com/office/powerpoint/2010/main" val="217030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_COLORS3">
  <a:themeElements>
    <a:clrScheme name="t-kand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_COLORS3" id="{0DCB47B9-F865-4CCD-BD79-13183785A414}" vid="{54C9495C-45C5-4B9F-BBD5-9595D58B42C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Sel-CoolMetal-white_COLORS3</Template>
  <TotalTime>19332</TotalTime>
  <Words>691</Words>
  <Application>Microsoft Office PowerPoint</Application>
  <PresentationFormat>画面に合わせる (4:3)</PresentationFormat>
  <Paragraphs>296</Paragraphs>
  <Slides>23</Slides>
  <Notes>16</Notes>
  <HiddenSlides>7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8" baseType="lpstr">
      <vt:lpstr>ＭＳ Ｐゴシック</vt:lpstr>
      <vt:lpstr>Arial</vt:lpstr>
      <vt:lpstr>Calibri</vt:lpstr>
      <vt:lpstr>Lucida Sans</vt:lpstr>
      <vt:lpstr>Sel-CoolMetal-white_COLORS3</vt:lpstr>
      <vt:lpstr>Measuring Copying of Java Archives</vt:lpstr>
      <vt:lpstr>Reusing a library</vt:lpstr>
      <vt:lpstr>Library in Java</vt:lpstr>
      <vt:lpstr>Duplication of jar files</vt:lpstr>
      <vt:lpstr>Question</vt:lpstr>
      <vt:lpstr>Definition: Top-level jar file</vt:lpstr>
      <vt:lpstr>Definition: Inner jar file</vt:lpstr>
      <vt:lpstr>The experiment</vt:lpstr>
      <vt:lpstr>Counting inner jar files</vt:lpstr>
      <vt:lpstr>Reused jar files</vt:lpstr>
      <vt:lpstr>Duplication of inner jar files</vt:lpstr>
      <vt:lpstr>Duplication of inner jar files</vt:lpstr>
      <vt:lpstr>Duplication of inner jar files</vt:lpstr>
      <vt:lpstr>Duplication of inner jar files</vt:lpstr>
      <vt:lpstr>Concluding remarks</vt:lpstr>
      <vt:lpstr>Future works</vt:lpstr>
      <vt:lpstr>HIDDEN</vt:lpstr>
      <vt:lpstr>PowerPoint プレゼンテーション</vt:lpstr>
      <vt:lpstr>Inner Jar Files</vt:lpstr>
      <vt:lpstr>Duplication of Inner Jar Files</vt:lpstr>
      <vt:lpstr>Duplication of Inner Jar Files</vt:lpstr>
      <vt:lpstr>Duplication of Inner Jar Files</vt:lpstr>
      <vt:lpstr>Duplication of Inner Jar Files</vt:lpstr>
    </vt:vector>
  </TitlesOfParts>
  <Company>Osaka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Copying of Java Archives</dc:title>
  <dc:creator>KANDA Tetsuya</dc:creator>
  <cp:lastModifiedBy>KANDA Tetsuya</cp:lastModifiedBy>
  <cp:revision>161</cp:revision>
  <cp:lastPrinted>2014-01-28T12:31:06Z</cp:lastPrinted>
  <dcterms:created xsi:type="dcterms:W3CDTF">2014-01-06T11:09:54Z</dcterms:created>
  <dcterms:modified xsi:type="dcterms:W3CDTF">2014-02-11T08:55:27Z</dcterms:modified>
</cp:coreProperties>
</file>