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3.xml" ContentType="application/vnd.openxmlformats-officedocument.presentationml.tags+xml"/>
  <Override PartName="/ppt/notesSlides/notesSlide12.xml" ContentType="application/vnd.openxmlformats-officedocument.presentationml.notesSlide+xml"/>
  <Override PartName="/ppt/tags/tag4.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256" r:id="rId2"/>
    <p:sldId id="296" r:id="rId3"/>
    <p:sldId id="297" r:id="rId4"/>
    <p:sldId id="264" r:id="rId5"/>
    <p:sldId id="305" r:id="rId6"/>
    <p:sldId id="300" r:id="rId7"/>
    <p:sldId id="299" r:id="rId8"/>
    <p:sldId id="268" r:id="rId9"/>
    <p:sldId id="298" r:id="rId10"/>
    <p:sldId id="258" r:id="rId11"/>
    <p:sldId id="260" r:id="rId12"/>
    <p:sldId id="261" r:id="rId13"/>
    <p:sldId id="262" r:id="rId14"/>
    <p:sldId id="274" r:id="rId15"/>
    <p:sldId id="276" r:id="rId16"/>
    <p:sldId id="282" r:id="rId17"/>
    <p:sldId id="303" r:id="rId18"/>
    <p:sldId id="302" r:id="rId19"/>
    <p:sldId id="289" r:id="rId20"/>
    <p:sldId id="308" r:id="rId21"/>
    <p:sldId id="290" r:id="rId22"/>
    <p:sldId id="294" r:id="rId23"/>
    <p:sldId id="295" r:id="rId24"/>
    <p:sldId id="259" r:id="rId25"/>
    <p:sldId id="273" r:id="rId26"/>
    <p:sldId id="301" r:id="rId27"/>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6" autoAdjust="0"/>
    <p:restoredTop sz="94660"/>
  </p:normalViewPr>
  <p:slideViewPr>
    <p:cSldViewPr snapToGrid="0">
      <p:cViewPr varScale="1">
        <p:scale>
          <a:sx n="68" d="100"/>
          <a:sy n="68" d="100"/>
        </p:scale>
        <p:origin x="168" y="48"/>
      </p:cViewPr>
      <p:guideLst/>
    </p:cSldViewPr>
  </p:slideViewPr>
  <p:notesTextViewPr>
    <p:cViewPr>
      <p:scale>
        <a:sx n="1" d="1"/>
        <a:sy n="1" d="1"/>
      </p:scale>
      <p:origin x="0" y="0"/>
    </p:cViewPr>
  </p:notesTextViewPr>
  <p:sorterViewPr>
    <p:cViewPr>
      <p:scale>
        <a:sx n="75" d="100"/>
        <a:sy n="75" d="100"/>
      </p:scale>
      <p:origin x="0" y="-23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1A98B76A-DFC5-4541-AC98-7A7B1717D756}" type="datetimeFigureOut">
              <a:rPr kumimoji="1" lang="ja-JP" altLang="en-US" smtClean="0"/>
              <a:t>2014/3/12</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134FB286-53CF-415C-9352-45060A227368}" type="slidenum">
              <a:rPr kumimoji="1" lang="ja-JP" altLang="en-US" smtClean="0"/>
              <a:t>‹#›</a:t>
            </a:fld>
            <a:endParaRPr kumimoji="1" lang="ja-JP" altLang="en-US"/>
          </a:p>
        </p:txBody>
      </p:sp>
    </p:spTree>
    <p:extLst>
      <p:ext uri="{BB962C8B-B14F-4D97-AF65-F5344CB8AC3E}">
        <p14:creationId xmlns:p14="http://schemas.microsoft.com/office/powerpoint/2010/main" val="2952330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B700536E-DD6D-43D0-B7E0-AA11EFF57843}" type="datetimeFigureOut">
              <a:rPr kumimoji="1" lang="ja-JP" altLang="en-US" smtClean="0"/>
              <a:t>2014/3/12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3365A450-074F-4253-BD12-EE77A5C2F598}" type="slidenum">
              <a:rPr kumimoji="1" lang="ja-JP" altLang="en-US" smtClean="0"/>
              <a:t>‹#›</a:t>
            </a:fld>
            <a:endParaRPr kumimoji="1" lang="ja-JP" altLang="en-US"/>
          </a:p>
        </p:txBody>
      </p:sp>
    </p:spTree>
    <p:extLst>
      <p:ext uri="{BB962C8B-B14F-4D97-AF65-F5344CB8AC3E}">
        <p14:creationId xmlns:p14="http://schemas.microsoft.com/office/powerpoint/2010/main" val="39055247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8" Type="http://schemas.openxmlformats.org/officeDocument/2006/relationships/hyperlink" Target="http://ja.wikipedia.org/wiki/%E6%8A%BD%E8%B1%A1%E5%8C%96_(%E8%A8%88%E7%AE%97%E6%A9%9F%E7%A7%91%E5%AD%A6)" TargetMode="External"/><Relationship Id="rId3" Type="http://schemas.openxmlformats.org/officeDocument/2006/relationships/hyperlink" Target="http://ja.wikipedia.org/wiki/%E3%82%AF%E3%83%A9%E3%82%B9_(%E3%82%B3%E3%83%B3%E3%83%94%E3%83%A5%E3%83%BC%E3%82%BF)" TargetMode="External"/><Relationship Id="rId7" Type="http://schemas.openxmlformats.org/officeDocument/2006/relationships/hyperlink" Target="http://ja.wikipedia.org/wiki/%E4%BB%95%E6%A7%98%E8%A8%98%E8%BF%B0%E8%A8%80%E8%AA%9E" TargetMode="External"/><Relationship Id="rId12" Type="http://schemas.openxmlformats.org/officeDocument/2006/relationships/hyperlink" Target="http://ja.wikipedia.org/wiki/%E3%82%AA%E3%83%96%E3%82%B8%E3%82%A7%E3%82%AF%E3%83%88_(%E3%83%97%E3%83%AD%E3%82%B0%E3%83%A9%E3%83%9F%E3%83%B3%E3%82%B0)" TargetMode="External"/><Relationship Id="rId2" Type="http://schemas.openxmlformats.org/officeDocument/2006/relationships/slide" Target="../slides/slide26.xml"/><Relationship Id="rId1" Type="http://schemas.openxmlformats.org/officeDocument/2006/relationships/notesMaster" Target="../notesMasters/notesMaster1.xml"/><Relationship Id="rId6" Type="http://schemas.openxmlformats.org/officeDocument/2006/relationships/hyperlink" Target="http://ja.wikipedia.org/wiki/%E6%A8%99%E6%BA%96%E5%8C%96" TargetMode="External"/><Relationship Id="rId11" Type="http://schemas.openxmlformats.org/officeDocument/2006/relationships/hyperlink" Target="http://ja.wikipedia.org/wiki/%E3%82%AA%E3%83%96%E3%82%B8%E3%82%A7%E3%82%AF%E3%83%88%E6%8C%87%E5%90%91" TargetMode="External"/><Relationship Id="rId5" Type="http://schemas.openxmlformats.org/officeDocument/2006/relationships/hyperlink" Target="http://ja.wikipedia.org/wiki/%E3%83%A2%E3%83%87%E3%83%AA%E3%83%B3%E3%82%B0%E8%A8%80%E8%AA%9E" TargetMode="External"/><Relationship Id="rId10" Type="http://schemas.openxmlformats.org/officeDocument/2006/relationships/hyperlink" Target="http://ja.wikipedia.org/wiki/%E3%83%A2%E3%83%87%E3%83%AB_(%E8%87%AA%E7%84%B6%E7%A7%91%E5%AD%A6)" TargetMode="External"/><Relationship Id="rId4" Type="http://schemas.openxmlformats.org/officeDocument/2006/relationships/hyperlink" Target="http://ja.wikipedia.org/wiki/%E3%82%BD%E3%83%95%E3%83%88%E3%82%A6%E3%82%A7%E3%82%A2%E5%B7%A5%E5%AD%A6" TargetMode="External"/><Relationship Id="rId9" Type="http://schemas.openxmlformats.org/officeDocument/2006/relationships/hyperlink" Target="http://ja.wikipedia.org/wiki/%E3%82%B7%E3%82%B9%E3%83%86%E3%83%A0"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既存研究の例として</a:t>
            </a:r>
            <a:r>
              <a:rPr lang="en-US" altLang="ja-JP" sz="1400" dirty="0" smtClean="0"/>
              <a:t>, Apache Ant</a:t>
            </a:r>
            <a:r>
              <a:rPr lang="ja-JP" altLang="en-US" sz="1400" dirty="0" err="1" smtClean="0"/>
              <a:t>にも</a:t>
            </a:r>
            <a:r>
              <a:rPr lang="ja-JP" altLang="en-US" sz="1400" dirty="0" smtClean="0"/>
              <a:t>多くの過剰なアクセス修飾子を持つフィールド</a:t>
            </a:r>
            <a:r>
              <a:rPr lang="en-US" altLang="ja-JP" sz="1400" dirty="0" smtClean="0"/>
              <a:t>/</a:t>
            </a:r>
            <a:r>
              <a:rPr lang="ja-JP" altLang="en-US" sz="1400" dirty="0" smtClean="0"/>
              <a:t>メソッドの</a:t>
            </a:r>
            <a:r>
              <a:rPr lang="en-US" altLang="ja-JP" sz="1400" dirty="0" smtClean="0"/>
              <a:t/>
            </a:r>
            <a:br>
              <a:rPr lang="en-US" altLang="ja-JP" sz="1400" dirty="0" smtClean="0"/>
            </a:br>
            <a:r>
              <a:rPr lang="ja-JP" altLang="en-US" sz="1400" dirty="0" smtClean="0"/>
              <a:t>存在を確認</a:t>
            </a:r>
            <a:endParaRPr lang="en-US" altLang="ja-JP" sz="14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また、自動的にあく背エス修飾子を適切なものに修正した場合、不具合の温床となる。</a:t>
            </a:r>
            <a:endParaRPr lang="en-US" altLang="ja-JP" sz="14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altLang="ja-JP" sz="14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a:t>
            </a:fld>
            <a:endParaRPr kumimoji="1" lang="ja-JP" altLang="en-US"/>
          </a:p>
        </p:txBody>
      </p:sp>
    </p:spTree>
    <p:extLst>
      <p:ext uri="{BB962C8B-B14F-4D97-AF65-F5344CB8AC3E}">
        <p14:creationId xmlns:p14="http://schemas.microsoft.com/office/powerpoint/2010/main" val="2885222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ここで改めて、</a:t>
            </a:r>
            <a:r>
              <a:rPr kumimoji="1" lang="en-US" altLang="ja-JP" dirty="0" err="1" smtClean="0"/>
              <a:t>ModiChecker</a:t>
            </a:r>
            <a:r>
              <a:rPr kumimoji="1" lang="ja-JP" altLang="en-US" dirty="0" smtClean="0"/>
              <a:t>は全ての</a:t>
            </a:r>
            <a:r>
              <a:rPr kumimoji="1" lang="en-US" altLang="ja-JP" dirty="0" smtClean="0"/>
              <a:t>AE</a:t>
            </a:r>
            <a:r>
              <a:rPr kumimoji="1" lang="ja-JP" altLang="en-US" dirty="0" err="1" smtClean="0"/>
              <a:t>を検</a:t>
            </a:r>
            <a:r>
              <a:rPr kumimoji="1" lang="ja-JP" altLang="en-US" dirty="0" smtClean="0"/>
              <a:t>出および修正するものであるので、</a:t>
            </a:r>
            <a:endParaRPr kumimoji="1" lang="en-US" altLang="ja-JP" dirty="0" smtClean="0"/>
          </a:p>
          <a:p>
            <a:r>
              <a:rPr kumimoji="1" lang="ja-JP" altLang="en-US" dirty="0" smtClean="0"/>
              <a:t>意図的でない</a:t>
            </a:r>
            <a:r>
              <a:rPr kumimoji="1" lang="en-US" altLang="ja-JP" dirty="0" smtClean="0"/>
              <a:t>AE</a:t>
            </a:r>
            <a:r>
              <a:rPr kumimoji="1" lang="ja-JP" altLang="en-US" dirty="0" err="1" smtClean="0"/>
              <a:t>だけを</a:t>
            </a:r>
            <a:r>
              <a:rPr kumimoji="1" lang="ja-JP" altLang="en-US" dirty="0" smtClean="0"/>
              <a:t>残すことで、不要な</a:t>
            </a:r>
            <a:r>
              <a:rPr kumimoji="1" lang="en-US" altLang="ja-JP" dirty="0" smtClean="0"/>
              <a:t>AE</a:t>
            </a:r>
            <a:r>
              <a:rPr kumimoji="1" lang="ja-JP" altLang="en-US" dirty="0" smtClean="0"/>
              <a:t>のみを除去することができる。</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12</a:t>
            </a:fld>
            <a:endParaRPr kumimoji="1" lang="ja-JP" altLang="en-US"/>
          </a:p>
        </p:txBody>
      </p:sp>
    </p:spTree>
    <p:extLst>
      <p:ext uri="{BB962C8B-B14F-4D97-AF65-F5344CB8AC3E}">
        <p14:creationId xmlns:p14="http://schemas.microsoft.com/office/powerpoint/2010/main" val="3727301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設計情報に（全てとは言わないまでも）設計者の意図が表れると考える</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13</a:t>
            </a:fld>
            <a:endParaRPr kumimoji="1" lang="ja-JP" altLang="en-US"/>
          </a:p>
        </p:txBody>
      </p:sp>
    </p:spTree>
    <p:extLst>
      <p:ext uri="{BB962C8B-B14F-4D97-AF65-F5344CB8AC3E}">
        <p14:creationId xmlns:p14="http://schemas.microsoft.com/office/powerpoint/2010/main" val="3685948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従来は全部人が排除していた意図的な</a:t>
            </a:r>
            <a:r>
              <a:rPr lang="en-US" altLang="ja-JP" dirty="0" smtClean="0"/>
              <a:t>AE</a:t>
            </a:r>
            <a:r>
              <a:rPr lang="ja-JP" altLang="en-US" dirty="0" smtClean="0"/>
              <a:t>を、設計情報から解決できる</a:t>
            </a:r>
            <a:r>
              <a:rPr lang="en-US" altLang="ja-JP" dirty="0" smtClean="0"/>
              <a:t>AE</a:t>
            </a:r>
            <a:r>
              <a:rPr lang="ja-JP" altLang="en-US" dirty="0" err="1" smtClean="0"/>
              <a:t>、</a:t>
            </a:r>
            <a:r>
              <a:rPr lang="ja-JP" altLang="en-US" dirty="0" smtClean="0"/>
              <a:t>設計情報から解決できない</a:t>
            </a:r>
            <a:r>
              <a:rPr lang="en-US" altLang="ja-JP" dirty="0" smtClean="0"/>
              <a:t>AE</a:t>
            </a:r>
            <a:r>
              <a:rPr lang="ja-JP" altLang="en-US" dirty="0" smtClean="0"/>
              <a:t>に </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分けることができ、前者を自動的に排除することが 今回の研究の成果です。 </a:t>
            </a:r>
            <a:endParaRPr kumimoji="1" lang="en-US" altLang="ja-JP" dirty="0" smtClean="0"/>
          </a:p>
          <a:p>
            <a:r>
              <a:rPr lang="ja-JP" altLang="en-US" dirty="0" smtClean="0"/>
              <a:t>アナライザから出ている意図的な</a:t>
            </a:r>
            <a:r>
              <a:rPr lang="en-US" altLang="ja-JP" dirty="0" smtClean="0"/>
              <a:t>AE</a:t>
            </a:r>
            <a:r>
              <a:rPr lang="ja-JP" altLang="en-US" dirty="0" smtClean="0"/>
              <a:t>＝</a:t>
            </a:r>
            <a:endParaRPr lang="en-US" altLang="ja-JP" dirty="0" smtClean="0"/>
          </a:p>
          <a:p>
            <a:r>
              <a:rPr lang="ja-JP" altLang="en-US" dirty="0" smtClean="0"/>
              <a:t>開発者から出ている意図的な</a:t>
            </a:r>
            <a:r>
              <a:rPr lang="en-US" altLang="ja-JP" dirty="0" smtClean="0"/>
              <a:t>AE</a:t>
            </a:r>
            <a:r>
              <a:rPr lang="ja-JP" altLang="en-US" dirty="0" smtClean="0"/>
              <a:t>＝</a:t>
            </a:r>
            <a:endParaRPr kumimoji="1" lang="en-US" altLang="ja-JP" dirty="0" smtClean="0"/>
          </a:p>
          <a:p>
            <a:endParaRPr kumimoji="1" lang="en-US" altLang="ja-JP" dirty="0" smtClean="0"/>
          </a:p>
          <a:p>
            <a:r>
              <a:rPr kumimoji="1" lang="ja-JP" altLang="en-US" dirty="0" smtClean="0"/>
              <a:t>実際の手順としては、図のようになっており、</a:t>
            </a:r>
            <a:endParaRPr kumimoji="1" lang="en-US" altLang="ja-JP" dirty="0" smtClean="0"/>
          </a:p>
          <a:p>
            <a:r>
              <a:rPr kumimoji="1" lang="en-US" altLang="ja-JP" dirty="0" smtClean="0"/>
              <a:t>1</a:t>
            </a:r>
            <a:r>
              <a:rPr kumimoji="1" lang="ja-JP" altLang="en-US" dirty="0" smtClean="0"/>
              <a:t>つ目のステップとして、ソフトウェアのソースコードを入力として</a:t>
            </a:r>
            <a:r>
              <a:rPr kumimoji="1" lang="en-US" altLang="ja-JP" dirty="0" err="1" smtClean="0"/>
              <a:t>ModiChecker</a:t>
            </a:r>
            <a:r>
              <a:rPr kumimoji="1" lang="ja-JP" altLang="en-US" dirty="0" smtClean="0"/>
              <a:t>によって</a:t>
            </a:r>
            <a:r>
              <a:rPr kumimoji="1" lang="en-US" altLang="ja-JP" dirty="0" smtClean="0"/>
              <a:t>AE</a:t>
            </a:r>
            <a:r>
              <a:rPr kumimoji="1" lang="ja-JP" altLang="en-US" dirty="0" smtClean="0"/>
              <a:t>のリストを抽出し、</a:t>
            </a:r>
            <a:endParaRPr kumimoji="1" lang="en-US" altLang="ja-JP" dirty="0" smtClean="0"/>
          </a:p>
          <a:p>
            <a:r>
              <a:rPr kumimoji="1" lang="en-US" altLang="ja-JP" dirty="0" smtClean="0"/>
              <a:t>2</a:t>
            </a:r>
            <a:r>
              <a:rPr kumimoji="1" lang="ja-JP" altLang="en-US" dirty="0" smtClean="0"/>
              <a:t>つ目のステップとして、図で表現される設計情報を、</a:t>
            </a:r>
            <a:r>
              <a:rPr kumimoji="1" lang="en-US" altLang="ja-JP" dirty="0" smtClean="0"/>
              <a:t>UML</a:t>
            </a:r>
            <a:r>
              <a:rPr kumimoji="1" lang="ja-JP" altLang="en-US" dirty="0" smtClean="0"/>
              <a:t>モデリングツール </a:t>
            </a:r>
            <a:r>
              <a:rPr kumimoji="1" lang="en-US" altLang="ja-JP" dirty="0" err="1" smtClean="0"/>
              <a:t>astah</a:t>
            </a:r>
            <a:r>
              <a:rPr kumimoji="1" lang="en-US" altLang="ja-JP" dirty="0" smtClean="0"/>
              <a:t>* </a:t>
            </a:r>
            <a:r>
              <a:rPr kumimoji="1" lang="ja-JP" altLang="en-US" dirty="0" smtClean="0"/>
              <a:t>を利用して、テキストに整形し，取得する</a:t>
            </a:r>
            <a:endParaRPr kumimoji="1" lang="en-US" altLang="ja-JP" dirty="0" smtClean="0"/>
          </a:p>
          <a:p>
            <a:r>
              <a:rPr kumimoji="1" lang="en-US" altLang="ja-JP" dirty="0" smtClean="0"/>
              <a:t>3</a:t>
            </a:r>
            <a:r>
              <a:rPr kumimoji="1" lang="ja-JP" altLang="en-US" dirty="0" smtClean="0"/>
              <a:t>つ目のステップとして、</a:t>
            </a:r>
            <a:endParaRPr kumimoji="1" lang="en-US" altLang="ja-JP" dirty="0" smtClean="0"/>
          </a:p>
          <a:p>
            <a:r>
              <a:rPr kumimoji="1" lang="ja-JP" altLang="en-US" dirty="0" smtClean="0"/>
              <a:t>本研究にて実装したアナライザに、</a:t>
            </a:r>
            <a:r>
              <a:rPr kumimoji="1" lang="en-US" altLang="ja-JP" dirty="0" smtClean="0"/>
              <a:t>AE</a:t>
            </a:r>
            <a:r>
              <a:rPr kumimoji="1" lang="ja-JP" altLang="en-US" dirty="0" smtClean="0"/>
              <a:t>のリストと、設計情報を与える。</a:t>
            </a:r>
            <a:endParaRPr kumimoji="1" lang="en-US" altLang="ja-JP" dirty="0" smtClean="0"/>
          </a:p>
          <a:p>
            <a:r>
              <a:rPr kumimoji="1" lang="ja-JP" altLang="en-US" dirty="0" smtClean="0"/>
              <a:t>ここで、</a:t>
            </a:r>
            <a:r>
              <a:rPr kumimoji="1" lang="en-US" altLang="ja-JP" dirty="0" smtClean="0"/>
              <a:t>AE</a:t>
            </a:r>
            <a:r>
              <a:rPr kumimoji="1" lang="ja-JP" altLang="en-US" dirty="0" smtClean="0"/>
              <a:t>のリストは色分けして表現されているが、ソースコードや設計情報を参照しなければ、</a:t>
            </a:r>
            <a:endParaRPr kumimoji="1" lang="en-US" altLang="ja-JP" dirty="0" smtClean="0"/>
          </a:p>
          <a:p>
            <a:r>
              <a:rPr kumimoji="1" lang="ja-JP" altLang="en-US" dirty="0" smtClean="0"/>
              <a:t>開発者はそのまま区別をすることはできない。</a:t>
            </a:r>
            <a:endParaRPr kumimoji="1" lang="en-US" altLang="ja-JP" dirty="0" smtClean="0"/>
          </a:p>
          <a:p>
            <a:r>
              <a:rPr kumimoji="1" lang="ja-JP" altLang="en-US" dirty="0" smtClean="0"/>
              <a:t>それで、アナライザで、設計情報から意図的な</a:t>
            </a:r>
            <a:r>
              <a:rPr kumimoji="1" lang="en-US" altLang="ja-JP" dirty="0" smtClean="0"/>
              <a:t>AE</a:t>
            </a:r>
            <a:r>
              <a:rPr kumimoji="1" lang="ja-JP" altLang="en-US" dirty="0" smtClean="0"/>
              <a:t>と自動的に判別可能なものを選択し、</a:t>
            </a:r>
            <a:r>
              <a:rPr kumimoji="1" lang="en-US" altLang="ja-JP" dirty="0" smtClean="0"/>
              <a:t>AE</a:t>
            </a:r>
            <a:r>
              <a:rPr kumimoji="1" lang="ja-JP" altLang="en-US" dirty="0" smtClean="0"/>
              <a:t>のリストから除去し、</a:t>
            </a:r>
            <a:endParaRPr kumimoji="1" lang="en-US" altLang="ja-JP" dirty="0" smtClean="0"/>
          </a:p>
          <a:p>
            <a:r>
              <a:rPr kumimoji="1" lang="ja-JP" altLang="en-US" dirty="0" smtClean="0"/>
              <a:t>残った</a:t>
            </a:r>
            <a:r>
              <a:rPr kumimoji="1" lang="en-US" altLang="ja-JP" dirty="0" smtClean="0"/>
              <a:t>AE</a:t>
            </a:r>
            <a:r>
              <a:rPr kumimoji="1" lang="ja-JP" altLang="en-US" dirty="0" smtClean="0"/>
              <a:t>のリストを出力し、開発者に提示する</a:t>
            </a:r>
            <a:endParaRPr kumimoji="1" lang="en-US" altLang="ja-JP" dirty="0" smtClean="0"/>
          </a:p>
          <a:p>
            <a:r>
              <a:rPr kumimoji="1" lang="ja-JP" altLang="en-US" dirty="0" smtClean="0"/>
              <a:t>開発者は提示された</a:t>
            </a:r>
            <a:r>
              <a:rPr kumimoji="1" lang="en-US" altLang="ja-JP" dirty="0" smtClean="0"/>
              <a:t>AE</a:t>
            </a:r>
            <a:r>
              <a:rPr kumimoji="1" lang="ja-JP" altLang="en-US" dirty="0" smtClean="0"/>
              <a:t>から、判別する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14</a:t>
            </a:fld>
            <a:endParaRPr kumimoji="1" lang="ja-JP" altLang="en-US"/>
          </a:p>
        </p:txBody>
      </p:sp>
    </p:spTree>
    <p:extLst>
      <p:ext uri="{BB962C8B-B14F-4D97-AF65-F5344CB8AC3E}">
        <p14:creationId xmlns:p14="http://schemas.microsoft.com/office/powerpoint/2010/main" val="2842505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アナライザの具体的な処理を説明する</a:t>
            </a:r>
            <a:endParaRPr kumimoji="1" lang="en-US" altLang="ja-JP" dirty="0" smtClean="0"/>
          </a:p>
          <a:p>
            <a:r>
              <a:rPr kumimoji="1" lang="en-US" altLang="ja-JP" dirty="0" smtClean="0"/>
              <a:t>AE</a:t>
            </a:r>
            <a:r>
              <a:rPr kumimoji="1" lang="ja-JP" altLang="en-US" dirty="0" smtClean="0"/>
              <a:t>のリストから意図的な</a:t>
            </a:r>
            <a:r>
              <a:rPr kumimoji="1" lang="en-US" altLang="ja-JP" dirty="0" smtClean="0"/>
              <a:t>AE</a:t>
            </a:r>
            <a:r>
              <a:rPr kumimoji="1" lang="ja-JP" altLang="en-US" dirty="0" err="1" smtClean="0"/>
              <a:t>を検</a:t>
            </a:r>
            <a:r>
              <a:rPr kumimoji="1" lang="ja-JP" altLang="en-US" dirty="0" smtClean="0"/>
              <a:t>出したいので、</a:t>
            </a:r>
            <a:endParaRPr kumimoji="1" lang="en-US" altLang="ja-JP" dirty="0" smtClean="0"/>
          </a:p>
          <a:p>
            <a:r>
              <a:rPr kumimoji="1" lang="en-US" altLang="ja-JP" dirty="0" smtClean="0"/>
              <a:t>AE</a:t>
            </a:r>
            <a:r>
              <a:rPr kumimoji="1" lang="ja-JP" altLang="en-US" dirty="0" smtClean="0"/>
              <a:t>のリストに存在するメソッド、フィールドのそれぞれに対して、設計情報の中から同一のオブジェクトを探し出し、</a:t>
            </a:r>
            <a:endParaRPr kumimoji="1" lang="en-US" altLang="ja-JP" dirty="0" smtClean="0"/>
          </a:p>
          <a:p>
            <a:r>
              <a:rPr kumimoji="1" lang="ja-JP" altLang="en-US" dirty="0" smtClean="0"/>
              <a:t>アクセス修飾子の比較を行う</a:t>
            </a:r>
            <a:endParaRPr kumimoji="1" lang="en-US" altLang="ja-JP" dirty="0" smtClean="0"/>
          </a:p>
          <a:p>
            <a:r>
              <a:rPr kumimoji="1" lang="ja-JP" altLang="en-US" dirty="0" smtClean="0"/>
              <a:t>一致した場合、設計情報に従った</a:t>
            </a:r>
            <a:r>
              <a:rPr kumimoji="1" lang="en-US" altLang="ja-JP" dirty="0" smtClean="0"/>
              <a:t>AE</a:t>
            </a:r>
            <a:r>
              <a:rPr kumimoji="1" lang="ja-JP" altLang="en-US" dirty="0" smtClean="0"/>
              <a:t>ということで、意図的な</a:t>
            </a:r>
            <a:r>
              <a:rPr kumimoji="1" lang="en-US" altLang="ja-JP" dirty="0" smtClean="0"/>
              <a:t>AE</a:t>
            </a:r>
            <a:r>
              <a:rPr kumimoji="1" lang="ja-JP" altLang="en-US" dirty="0" smtClean="0"/>
              <a:t>と判別する</a:t>
            </a:r>
            <a:endParaRPr kumimoji="1" lang="en-US" altLang="ja-JP" dirty="0" smtClean="0"/>
          </a:p>
          <a:p>
            <a:r>
              <a:rPr kumimoji="1" lang="ja-JP" altLang="en-US" dirty="0" smtClean="0"/>
              <a:t>一致しない場合、設計情報以外に意図がある場合（テストメソッドなど）を考慮し、判別不能であるものとする</a:t>
            </a:r>
            <a:endParaRPr kumimoji="1" lang="en-US" altLang="ja-JP" dirty="0" smtClean="0"/>
          </a:p>
          <a:p>
            <a:endParaRPr kumimoji="1" lang="en-US" altLang="ja-JP" dirty="0" smtClean="0"/>
          </a:p>
          <a:p>
            <a:r>
              <a:rPr kumimoji="1" lang="ja-JP" altLang="en-US" dirty="0" smtClean="0"/>
              <a:t>アクセス修飾子が一致したものを、意図的な</a:t>
            </a:r>
            <a:r>
              <a:rPr kumimoji="1" lang="en-US" altLang="ja-JP" dirty="0" smtClean="0"/>
              <a:t>AE</a:t>
            </a:r>
            <a:r>
              <a:rPr kumimoji="1" lang="ja-JP" altLang="en-US" dirty="0" smtClean="0"/>
              <a:t>として検出・除去する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15</a:t>
            </a:fld>
            <a:endParaRPr kumimoji="1" lang="ja-JP" altLang="en-US"/>
          </a:p>
        </p:txBody>
      </p:sp>
    </p:spTree>
    <p:extLst>
      <p:ext uri="{BB962C8B-B14F-4D97-AF65-F5344CB8AC3E}">
        <p14:creationId xmlns:p14="http://schemas.microsoft.com/office/powerpoint/2010/main" val="40674765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提案手法に対して行った、分析について説明する</a:t>
            </a:r>
            <a:endParaRPr kumimoji="1" lang="en-US" altLang="ja-JP" dirty="0" smtClean="0"/>
          </a:p>
          <a:p>
            <a:r>
              <a:rPr kumimoji="1" lang="ja-JP" altLang="en-US" dirty="0" smtClean="0"/>
              <a:t>分析に当たって、</a:t>
            </a:r>
            <a:r>
              <a:rPr kumimoji="1" lang="en-US" altLang="ja-JP" dirty="0" smtClean="0"/>
              <a:t>2</a:t>
            </a:r>
            <a:r>
              <a:rPr kumimoji="1" lang="ja-JP" altLang="en-US" dirty="0" err="1" smtClean="0"/>
              <a:t>つの</a:t>
            </a:r>
            <a:r>
              <a:rPr kumimoji="1" lang="ja-JP" altLang="en-US" dirty="0" smtClean="0"/>
              <a:t>研究課題を設けた</a:t>
            </a:r>
            <a:endParaRPr kumimoji="1" lang="en-US" altLang="ja-JP" dirty="0" smtClean="0"/>
          </a:p>
          <a:p>
            <a:r>
              <a:rPr kumimoji="1" lang="ja-JP" altLang="en-US" dirty="0" smtClean="0"/>
              <a:t>手法によって、必要な</a:t>
            </a:r>
            <a:r>
              <a:rPr kumimoji="1" lang="en-US" altLang="ja-JP" dirty="0" smtClean="0"/>
              <a:t>AE</a:t>
            </a:r>
            <a:r>
              <a:rPr kumimoji="1" lang="ja-JP" altLang="en-US" dirty="0" smtClean="0"/>
              <a:t>が除去されないかについての再現率を調べるために、（手法が機能しているか）</a:t>
            </a:r>
            <a:endParaRPr kumimoji="1" lang="en-US" altLang="ja-JP" dirty="0" smtClean="0"/>
          </a:p>
          <a:p>
            <a:endParaRPr kumimoji="1" lang="en-US" altLang="ja-JP" dirty="0" smtClean="0"/>
          </a:p>
          <a:p>
            <a:r>
              <a:rPr kumimoji="1" lang="en-US" altLang="ja-JP" dirty="0" smtClean="0"/>
              <a:t>RQ1</a:t>
            </a:r>
            <a:r>
              <a:rPr kumimoji="1" lang="ja-JP" altLang="en-US" dirty="0" smtClean="0"/>
              <a:t>　意図的でない</a:t>
            </a:r>
            <a:r>
              <a:rPr kumimoji="1" lang="en-US" altLang="ja-JP" dirty="0" smtClean="0"/>
              <a:t>AE</a:t>
            </a:r>
            <a:r>
              <a:rPr kumimoji="1" lang="ja-JP" altLang="en-US" dirty="0" err="1" smtClean="0"/>
              <a:t>が削</a:t>
            </a:r>
            <a:r>
              <a:rPr kumimoji="1" lang="ja-JP" altLang="en-US" dirty="0" smtClean="0"/>
              <a:t>除されることなく、全て検出されるかどうか</a:t>
            </a:r>
            <a:endParaRPr kumimoji="1" lang="en-US" altLang="ja-JP" dirty="0" smtClean="0"/>
          </a:p>
          <a:p>
            <a:r>
              <a:rPr kumimoji="1" lang="ja-JP" altLang="en-US" dirty="0" smtClean="0"/>
              <a:t>また、手法の有効性つまり、研究の目的（である意図的でない</a:t>
            </a:r>
            <a:r>
              <a:rPr kumimoji="1" lang="en-US" altLang="ja-JP" dirty="0" smtClean="0"/>
              <a:t>AE</a:t>
            </a:r>
            <a:r>
              <a:rPr kumimoji="1" lang="ja-JP" altLang="en-US" dirty="0" smtClean="0"/>
              <a:t>の適合率）がどれくらい達成されているかを調べるために、</a:t>
            </a:r>
            <a:endParaRPr kumimoji="1" lang="en-US" altLang="ja-JP" dirty="0" smtClean="0"/>
          </a:p>
          <a:p>
            <a:r>
              <a:rPr kumimoji="1" lang="en-US" altLang="ja-JP" dirty="0" smtClean="0"/>
              <a:t>RQ2</a:t>
            </a:r>
            <a:r>
              <a:rPr kumimoji="1" lang="ja-JP" altLang="en-US" dirty="0" smtClean="0"/>
              <a:t>　最終的に提示される</a:t>
            </a:r>
            <a:r>
              <a:rPr kumimoji="1" lang="en-US" altLang="ja-JP" dirty="0" smtClean="0"/>
              <a:t>AE</a:t>
            </a:r>
            <a:r>
              <a:rPr kumimoji="1" lang="ja-JP" altLang="en-US" dirty="0" smtClean="0"/>
              <a:t>のうち、意図的でない</a:t>
            </a:r>
            <a:r>
              <a:rPr kumimoji="1" lang="en-US" altLang="ja-JP" dirty="0" smtClean="0"/>
              <a:t>AE</a:t>
            </a:r>
            <a:r>
              <a:rPr kumimoji="1" lang="ja-JP" altLang="en-US" dirty="0" smtClean="0"/>
              <a:t>はどの程度含まれるか</a:t>
            </a:r>
            <a:endParaRPr kumimoji="1" lang="en-US" altLang="ja-JP" dirty="0" smtClean="0"/>
          </a:p>
          <a:p>
            <a:r>
              <a:rPr kumimoji="1" lang="ja-JP" altLang="en-US" dirty="0" smtClean="0"/>
              <a:t>について、分析する。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16</a:t>
            </a:fld>
            <a:endParaRPr kumimoji="1" lang="ja-JP" altLang="en-US"/>
          </a:p>
        </p:txBody>
      </p:sp>
    </p:spTree>
    <p:extLst>
      <p:ext uri="{BB962C8B-B14F-4D97-AF65-F5344CB8AC3E}">
        <p14:creationId xmlns:p14="http://schemas.microsoft.com/office/powerpoint/2010/main" val="1381981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分析するメソッドとして、</a:t>
            </a:r>
            <a:r>
              <a:rPr kumimoji="1" lang="en-US" altLang="ja-JP" dirty="0" smtClean="0"/>
              <a:t>AE</a:t>
            </a:r>
            <a:r>
              <a:rPr kumimoji="1" lang="ja-JP" altLang="en-US" dirty="0" smtClean="0"/>
              <a:t>でないメソッドを</a:t>
            </a:r>
            <a:r>
              <a:rPr kumimoji="1" lang="en-US" altLang="ja-JP" dirty="0" smtClean="0"/>
              <a:t>3</a:t>
            </a:r>
            <a:r>
              <a:rPr kumimoji="1" lang="ja-JP" altLang="en-US" dirty="0" smtClean="0"/>
              <a:t>つ選択し、これのアクセス修飾子を変更することで、</a:t>
            </a:r>
            <a:endParaRPr kumimoji="1" lang="en-US" altLang="ja-JP" dirty="0" smtClean="0"/>
          </a:p>
          <a:p>
            <a:r>
              <a:rPr kumimoji="1" lang="ja-JP" altLang="en-US" dirty="0" smtClean="0"/>
              <a:t>意図的でない</a:t>
            </a:r>
            <a:r>
              <a:rPr kumimoji="1" lang="en-US" altLang="ja-JP" dirty="0" smtClean="0"/>
              <a:t>AE</a:t>
            </a:r>
            <a:r>
              <a:rPr kumimoji="1" lang="ja-JP" altLang="en-US" dirty="0" smtClean="0"/>
              <a:t>を作成</a:t>
            </a:r>
            <a:r>
              <a:rPr kumimoji="1" lang="en-US" altLang="ja-JP" dirty="0" smtClean="0"/>
              <a:t>s</a:t>
            </a:r>
            <a:r>
              <a:rPr kumimoji="1" lang="ja-JP" altLang="en-US" dirty="0" smtClean="0"/>
              <a:t>する</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18</a:t>
            </a:fld>
            <a:endParaRPr kumimoji="1" lang="ja-JP" altLang="en-US"/>
          </a:p>
        </p:txBody>
      </p:sp>
    </p:spTree>
    <p:extLst>
      <p:ext uri="{BB962C8B-B14F-4D97-AF65-F5344CB8AC3E}">
        <p14:creationId xmlns:p14="http://schemas.microsoft.com/office/powerpoint/2010/main" val="21416344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ランダムに意図的でない</a:t>
            </a:r>
            <a:r>
              <a:rPr kumimoji="1" lang="en-US" altLang="ja-JP" dirty="0" smtClean="0"/>
              <a:t>AE</a:t>
            </a:r>
            <a:r>
              <a:rPr kumimoji="1" lang="ja-JP" altLang="en-US" dirty="0" smtClean="0"/>
              <a:t>を選択し、手法適用前後での数を確認</a:t>
            </a:r>
            <a:endParaRPr kumimoji="1" lang="en-US" altLang="ja-JP" dirty="0" smtClean="0"/>
          </a:p>
          <a:p>
            <a:r>
              <a:rPr kumimoji="1" lang="ja-JP" altLang="en-US" dirty="0" smtClean="0"/>
              <a:t>メソッドは、</a:t>
            </a:r>
            <a:r>
              <a:rPr kumimoji="1" lang="en-US" altLang="ja-JP" dirty="0" smtClean="0"/>
              <a:t>1</a:t>
            </a:r>
            <a:r>
              <a:rPr kumimoji="1" lang="ja-JP" altLang="en-US" dirty="0" err="1" smtClean="0"/>
              <a:t>つも</a:t>
            </a:r>
            <a:r>
              <a:rPr kumimoji="1" lang="ja-JP" altLang="en-US" dirty="0" smtClean="0"/>
              <a:t>なかったため、故意に</a:t>
            </a:r>
            <a:r>
              <a:rPr kumimoji="1" lang="en-US" altLang="ja-JP" dirty="0" smtClean="0"/>
              <a:t>AE</a:t>
            </a:r>
            <a:r>
              <a:rPr kumimoji="1" lang="ja-JP" altLang="en-US" dirty="0" smtClean="0"/>
              <a:t>でないメソッドを、アクセス修飾子を変更することで意図的でない</a:t>
            </a:r>
            <a:r>
              <a:rPr kumimoji="1" lang="en-US" altLang="ja-JP" dirty="0" smtClean="0"/>
              <a:t>AE</a:t>
            </a:r>
            <a:r>
              <a:rPr kumimoji="1" lang="ja-JP" altLang="en-US" dirty="0" smtClean="0"/>
              <a:t>に変えて、</a:t>
            </a:r>
            <a:endParaRPr kumimoji="1" lang="en-US" altLang="ja-JP" dirty="0" smtClean="0"/>
          </a:p>
          <a:p>
            <a:r>
              <a:rPr kumimoji="1" lang="ja-JP" altLang="en-US" dirty="0" smtClean="0"/>
              <a:t>それを対象とした。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19</a:t>
            </a:fld>
            <a:endParaRPr kumimoji="1" lang="ja-JP" altLang="en-US"/>
          </a:p>
        </p:txBody>
      </p:sp>
    </p:spTree>
    <p:extLst>
      <p:ext uri="{BB962C8B-B14F-4D97-AF65-F5344CB8AC3E}">
        <p14:creationId xmlns:p14="http://schemas.microsoft.com/office/powerpoint/2010/main" val="18077214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分析するメソッドとして、</a:t>
            </a:r>
            <a:r>
              <a:rPr kumimoji="1" lang="en-US" altLang="ja-JP" dirty="0" smtClean="0"/>
              <a:t>AE</a:t>
            </a:r>
            <a:r>
              <a:rPr kumimoji="1" lang="ja-JP" altLang="en-US" dirty="0" smtClean="0"/>
              <a:t>でないメソッドを</a:t>
            </a:r>
            <a:r>
              <a:rPr kumimoji="1" lang="en-US" altLang="ja-JP" dirty="0" smtClean="0"/>
              <a:t>3</a:t>
            </a:r>
            <a:r>
              <a:rPr kumimoji="1" lang="ja-JP" altLang="en-US" dirty="0" smtClean="0"/>
              <a:t>つ選択し、これのアクセス修飾子を変更することで、</a:t>
            </a:r>
            <a:endParaRPr kumimoji="1" lang="en-US" altLang="ja-JP" dirty="0" smtClean="0"/>
          </a:p>
          <a:p>
            <a:r>
              <a:rPr kumimoji="1" lang="ja-JP" altLang="en-US" dirty="0" smtClean="0"/>
              <a:t>意図的でない</a:t>
            </a:r>
            <a:r>
              <a:rPr kumimoji="1" lang="en-US" altLang="ja-JP" dirty="0" smtClean="0"/>
              <a:t>AE</a:t>
            </a:r>
            <a:r>
              <a:rPr kumimoji="1" lang="ja-JP" altLang="en-US" dirty="0" smtClean="0"/>
              <a:t>を作成</a:t>
            </a:r>
            <a:r>
              <a:rPr kumimoji="1" lang="en-US" altLang="ja-JP" dirty="0" smtClean="0"/>
              <a:t>s</a:t>
            </a:r>
            <a:r>
              <a:rPr kumimoji="1" lang="ja-JP" altLang="en-US" dirty="0" smtClean="0"/>
              <a:t>する</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20</a:t>
            </a:fld>
            <a:endParaRPr kumimoji="1" lang="ja-JP" altLang="en-US"/>
          </a:p>
        </p:txBody>
      </p:sp>
    </p:spTree>
    <p:extLst>
      <p:ext uri="{BB962C8B-B14F-4D97-AF65-F5344CB8AC3E}">
        <p14:creationId xmlns:p14="http://schemas.microsoft.com/office/powerpoint/2010/main" val="40487450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このように、結果は、全て検出できたかあるいは全て検出できなかったという面白くない結果になっているのですが、</a:t>
            </a:r>
            <a:endParaRPr kumimoji="1" lang="en-US" altLang="ja-JP" dirty="0" smtClean="0"/>
          </a:p>
          <a:p>
            <a:r>
              <a:rPr kumimoji="1" lang="ja-JP" altLang="en-US" dirty="0" smtClean="0"/>
              <a:t>これは、とってきた題材が良くなかったというのがあります。というのは、</a:t>
            </a:r>
            <a:r>
              <a:rPr kumimoji="1" lang="en-US" altLang="ja-JP" dirty="0" smtClean="0"/>
              <a:t>MVC</a:t>
            </a:r>
            <a:r>
              <a:rPr kumimoji="1" lang="ja-JP" altLang="en-US" dirty="0" smtClean="0"/>
              <a:t>モデルで設計されているため、</a:t>
            </a:r>
            <a:endParaRPr kumimoji="1" lang="en-US" altLang="ja-JP" dirty="0" smtClean="0"/>
          </a:p>
          <a:p>
            <a:r>
              <a:rPr kumimoji="1" lang="ja-JP" altLang="en-US" dirty="0" smtClean="0"/>
              <a:t>基本的に、パッケージ内でのアクセスではなくパッケージを跨るアクセスとなっています。</a:t>
            </a:r>
            <a:r>
              <a:rPr kumimoji="1" lang="en-US" altLang="ja-JP" dirty="0" smtClean="0"/>
              <a:t>Public</a:t>
            </a:r>
            <a:r>
              <a:rPr kumimoji="1" lang="ja-JP" altLang="en-US" dirty="0" smtClean="0"/>
              <a:t>である必要があるため（一番広い範囲が要求されるため）、メソッドは</a:t>
            </a:r>
            <a:r>
              <a:rPr kumimoji="1" lang="en-US" altLang="ja-JP" dirty="0" smtClean="0"/>
              <a:t>AE</a:t>
            </a:r>
            <a:r>
              <a:rPr kumimoji="1" lang="ja-JP" altLang="en-US" dirty="0" smtClean="0"/>
              <a:t>になりづらく、なった場合は</a:t>
            </a:r>
            <a:r>
              <a:rPr kumimoji="1" lang="en-US" altLang="ja-JP" dirty="0" err="1" smtClean="0"/>
              <a:t>NoAccess</a:t>
            </a:r>
            <a:r>
              <a:rPr kumimoji="1" lang="ja-JP" altLang="en-US" dirty="0" smtClean="0"/>
              <a:t>となり、外部からのアクセスのみとなってしまいます。全て意図的な</a:t>
            </a:r>
            <a:r>
              <a:rPr kumimoji="1" lang="en-US" altLang="ja-JP" dirty="0" smtClean="0"/>
              <a:t>AE</a:t>
            </a:r>
            <a:r>
              <a:rPr kumimoji="1" lang="ja-JP" altLang="en-US" dirty="0" smtClean="0"/>
              <a:t>という結果になっているわけです。また、フィールドにおいては、開発者が一番狭い</a:t>
            </a:r>
            <a:r>
              <a:rPr kumimoji="1" lang="en-US" altLang="ja-JP" dirty="0" smtClean="0"/>
              <a:t>private</a:t>
            </a:r>
            <a:r>
              <a:rPr kumimoji="1" lang="ja-JP" altLang="en-US" dirty="0" smtClean="0"/>
              <a:t>に設定する傾向があるため、そもそも</a:t>
            </a:r>
            <a:r>
              <a:rPr kumimoji="1" lang="en-US" altLang="ja-JP" dirty="0" smtClean="0"/>
              <a:t>AE</a:t>
            </a:r>
            <a:r>
              <a:rPr kumimoji="1" lang="ja-JP" altLang="en-US" dirty="0" smtClean="0"/>
              <a:t>は発生しづらく、今回のような設計情報にないということからこのような結果になっております。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21</a:t>
            </a:fld>
            <a:endParaRPr kumimoji="1" lang="ja-JP" altLang="en-US"/>
          </a:p>
        </p:txBody>
      </p:sp>
    </p:spTree>
    <p:extLst>
      <p:ext uri="{BB962C8B-B14F-4D97-AF65-F5344CB8AC3E}">
        <p14:creationId xmlns:p14="http://schemas.microsoft.com/office/powerpoint/2010/main" val="3423124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ここでは、プログラム間の一部のアクセスについてのみ考えます。</a:t>
            </a:r>
            <a:endParaRPr kumimoji="1" lang="en-US" altLang="ja-JP" dirty="0" smtClean="0"/>
          </a:p>
          <a:p>
            <a:r>
              <a:rPr kumimoji="1" lang="en-US" altLang="ja-JP" dirty="0" smtClean="0"/>
              <a:t>MVC</a:t>
            </a:r>
            <a:r>
              <a:rPr kumimoji="1" lang="ja-JP" altLang="en-US" dirty="0" smtClean="0"/>
              <a:t>モデルで設計されたソフトウェアの一部について考えて見ます</a:t>
            </a:r>
            <a:r>
              <a:rPr kumimoji="1" lang="en-US" altLang="ja-JP" dirty="0" smtClean="0"/>
              <a:t>.</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24</a:t>
            </a:fld>
            <a:endParaRPr kumimoji="1" lang="ja-JP" altLang="en-US"/>
          </a:p>
        </p:txBody>
      </p:sp>
    </p:spTree>
    <p:extLst>
      <p:ext uri="{BB962C8B-B14F-4D97-AF65-F5344CB8AC3E}">
        <p14:creationId xmlns:p14="http://schemas.microsoft.com/office/powerpoint/2010/main" val="1447730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現在のソフトウェア開発は、複数の開発者により実施されることが多く、</a:t>
            </a:r>
            <a:endParaRPr kumimoji="1" lang="en-US" altLang="ja-JP" dirty="0" smtClean="0"/>
          </a:p>
          <a:p>
            <a:r>
              <a:rPr kumimoji="1" lang="ja-JP" altLang="en-US" dirty="0" smtClean="0"/>
              <a:t>全員が仕様を完全に把握することは難しい状態になっております。</a:t>
            </a:r>
            <a:endParaRPr kumimoji="1" lang="en-US" altLang="ja-JP" dirty="0" smtClean="0"/>
          </a:p>
          <a:p>
            <a:endParaRPr kumimoji="1" lang="en-US" altLang="ja-JP" dirty="0" smtClean="0"/>
          </a:p>
          <a:p>
            <a:r>
              <a:rPr kumimoji="1" lang="ja-JP" altLang="en-US" dirty="0" smtClean="0"/>
              <a:t>そこで、開発者の不理解により、変数やメソッドに想定していないアクセスが</a:t>
            </a:r>
            <a:endParaRPr kumimoji="1" lang="en-US" altLang="ja-JP" dirty="0" smtClean="0"/>
          </a:p>
          <a:p>
            <a:r>
              <a:rPr kumimoji="1" lang="ja-JP" altLang="en-US" dirty="0" smtClean="0"/>
              <a:t>行なわれる可能性があります。</a:t>
            </a:r>
            <a:endParaRPr kumimoji="1" lang="en-US" altLang="ja-JP" dirty="0" smtClean="0"/>
          </a:p>
          <a:p>
            <a:endParaRPr kumimoji="1" lang="en-US" altLang="ja-JP" dirty="0" smtClean="0"/>
          </a:p>
          <a:p>
            <a:r>
              <a:rPr kumimoji="1" lang="ja-JP" altLang="en-US" dirty="0" smtClean="0"/>
              <a:t>その解決策として、変数やメソッドに対してアクセス修飾子を宣言することで、</a:t>
            </a:r>
            <a:endParaRPr kumimoji="1" lang="en-US" altLang="ja-JP" dirty="0" smtClean="0"/>
          </a:p>
          <a:p>
            <a:r>
              <a:rPr kumimoji="1" lang="ja-JP" altLang="en-US" dirty="0" smtClean="0"/>
              <a:t>アクセス範囲を制限することができ、想定していないアクセスを防ぐことが出来ます。</a:t>
            </a:r>
            <a:endParaRPr kumimoji="1" lang="en-US" altLang="ja-JP" dirty="0" smtClean="0"/>
          </a:p>
          <a:p>
            <a:endParaRPr kumimoji="1" lang="en-US" altLang="ja-JP" dirty="0" smtClean="0"/>
          </a:p>
          <a:p>
            <a:r>
              <a:rPr kumimoji="1" lang="ja-JP" altLang="en-US" dirty="0" smtClean="0"/>
              <a:t>例えば、</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3</a:t>
            </a:fld>
            <a:endParaRPr kumimoji="1" lang="ja-JP" altLang="en-US"/>
          </a:p>
        </p:txBody>
      </p:sp>
    </p:spTree>
    <p:extLst>
      <p:ext uri="{BB962C8B-B14F-4D97-AF65-F5344CB8AC3E}">
        <p14:creationId xmlns:p14="http://schemas.microsoft.com/office/powerpoint/2010/main" val="4728670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hlinkClick r:id="rId3" tooltip="クラス (コンピュータ)"/>
              </a:rPr>
              <a:t>説明不要</a:t>
            </a:r>
            <a:endParaRPr lang="en-US" altLang="ja-JP" dirty="0" smtClean="0">
              <a:hlinkClick r:id=""/>
            </a:endParaRPr>
          </a:p>
          <a:p>
            <a:endParaRPr lang="en-US" altLang="ja-JP" dirty="0" smtClean="0">
              <a:hlinkClick r:id=""/>
            </a:endParaRPr>
          </a:p>
          <a:p>
            <a:r>
              <a:rPr lang="ja-JP" altLang="en-US" dirty="0" smtClean="0">
                <a:hlinkClick r:id="rId3" tooltip="クラス (コンピュータ)"/>
              </a:rPr>
              <a:t>統一モデリング言語　</a:t>
            </a:r>
            <a:r>
              <a:rPr lang="en-US" altLang="ja-JP" dirty="0" smtClean="0">
                <a:hlinkClick r:id="rId3" tooltip="クラス (コンピュータ)"/>
              </a:rPr>
              <a:t>UML</a:t>
            </a:r>
            <a:r>
              <a:rPr lang="ja-JP" altLang="en-US" dirty="0" smtClean="0">
                <a:hlinkClick r:id="rId3" tooltip="クラス (コンピュータ)"/>
              </a:rPr>
              <a:t>：</a:t>
            </a:r>
            <a:r>
              <a:rPr lang="ja-JP" altLang="en-US" dirty="0" smtClean="0">
                <a:hlinkClick r:id="rId4" tooltip="ソフトウェア工学"/>
              </a:rPr>
              <a:t>ソフトウェア工学</a:t>
            </a:r>
            <a:r>
              <a:rPr lang="ja-JP" altLang="en-US" dirty="0" smtClean="0"/>
              <a:t>における</a:t>
            </a:r>
            <a:r>
              <a:rPr lang="ja-JP" altLang="en-US" dirty="0" smtClean="0">
                <a:hlinkClick r:id="rId5" tooltip="モデリング言語"/>
              </a:rPr>
              <a:t>オブジェクトモデリング</a:t>
            </a:r>
            <a:r>
              <a:rPr lang="ja-JP" altLang="en-US" dirty="0" smtClean="0"/>
              <a:t>のために</a:t>
            </a:r>
            <a:r>
              <a:rPr lang="ja-JP" altLang="en-US" dirty="0" smtClean="0">
                <a:hlinkClick r:id="rId6" tooltip="標準化"/>
              </a:rPr>
              <a:t>標準化</a:t>
            </a:r>
            <a:r>
              <a:rPr lang="ja-JP" altLang="en-US" dirty="0" smtClean="0"/>
              <a:t>した</a:t>
            </a:r>
            <a:r>
              <a:rPr lang="ja-JP" altLang="en-US" dirty="0" smtClean="0">
                <a:hlinkClick r:id="rId7" tooltip="仕様記述言語"/>
              </a:rPr>
              <a:t>仕様記述言語</a:t>
            </a:r>
            <a:r>
              <a:rPr lang="ja-JP" altLang="en-US" dirty="0" smtClean="0"/>
              <a:t>であり、グラフィカルな記述で</a:t>
            </a:r>
            <a:r>
              <a:rPr lang="ja-JP" altLang="en-US" dirty="0" smtClean="0">
                <a:hlinkClick r:id="rId8" tooltip="抽象化 (計算機科学)"/>
              </a:rPr>
              <a:t>抽象化</a:t>
            </a:r>
            <a:r>
              <a:rPr lang="ja-JP" altLang="en-US" dirty="0" smtClean="0"/>
              <a:t>した</a:t>
            </a:r>
            <a:r>
              <a:rPr lang="ja-JP" altLang="en-US" dirty="0" smtClean="0">
                <a:hlinkClick r:id="rId9" tooltip="システム"/>
              </a:rPr>
              <a:t>システム</a:t>
            </a:r>
            <a:r>
              <a:rPr lang="ja-JP" altLang="en-US" dirty="0" smtClean="0"/>
              <a:t>の</a:t>
            </a:r>
            <a:r>
              <a:rPr lang="ja-JP" altLang="en-US" dirty="0" smtClean="0">
                <a:hlinkClick r:id="rId10" tooltip="モデル (自然科学)"/>
              </a:rPr>
              <a:t>モデル</a:t>
            </a:r>
            <a:r>
              <a:rPr lang="ja-JP" altLang="en-US" dirty="0" smtClean="0"/>
              <a:t>（</a:t>
            </a:r>
            <a:r>
              <a:rPr lang="en-US" altLang="ja-JP" dirty="0" smtClean="0"/>
              <a:t>UML</a:t>
            </a:r>
            <a:r>
              <a:rPr lang="ja-JP" altLang="en-US" dirty="0" smtClean="0"/>
              <a:t>モデル）を生成する汎用</a:t>
            </a:r>
            <a:r>
              <a:rPr lang="ja-JP" altLang="en-US" dirty="0" smtClean="0">
                <a:hlinkClick r:id="rId5" tooltip="モデリング言語"/>
              </a:rPr>
              <a:t>モデリング言語</a:t>
            </a:r>
            <a:r>
              <a:rPr lang="ja-JP" altLang="en-US" dirty="0" smtClean="0"/>
              <a:t>である</a:t>
            </a:r>
            <a:endParaRPr lang="en-US" altLang="ja-JP" dirty="0" smtClean="0">
              <a:hlinkClick r:id=""/>
            </a:endParaRPr>
          </a:p>
          <a:p>
            <a:endParaRPr lang="en-US" altLang="ja-JP" dirty="0" smtClean="0">
              <a:hlinkClick r:id=""/>
            </a:endParaRPr>
          </a:p>
          <a:p>
            <a:r>
              <a:rPr lang="ja-JP" altLang="en-US" dirty="0" smtClean="0">
                <a:hlinkClick r:id="rId3" tooltip="クラス (コンピュータ)"/>
              </a:rPr>
              <a:t>クラス図：クラス</a:t>
            </a:r>
            <a:r>
              <a:rPr lang="ja-JP" altLang="en-US" dirty="0" smtClean="0"/>
              <a:t>、属性、クラス間の関係からシステムの構造を記述する</a:t>
            </a:r>
            <a:r>
              <a:rPr lang="ja-JP" altLang="en-US" b="1" dirty="0" smtClean="0"/>
              <a:t>静的な構造図</a:t>
            </a:r>
            <a:endParaRPr lang="en-US" altLang="ja-JP"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hlinkClick r:id="rId11" tooltip="オブジェクト指向"/>
              </a:rPr>
              <a:t>クラス：オブジェクト指向</a:t>
            </a:r>
            <a:r>
              <a:rPr lang="ja-JP" altLang="en-US" dirty="0" smtClean="0"/>
              <a:t>において</a:t>
            </a:r>
            <a:r>
              <a:rPr lang="ja-JP" altLang="en-US" dirty="0" smtClean="0">
                <a:hlinkClick r:id="rId12" tooltip="オブジェクト (プログラミング)"/>
              </a:rPr>
              <a:t>オブジェクト</a:t>
            </a:r>
            <a:r>
              <a:rPr lang="ja-JP" altLang="en-US" dirty="0" smtClean="0"/>
              <a:t>の設計図にあたるもの（抽象データ型の１つ）</a:t>
            </a:r>
            <a:endParaRPr lang="en-US" altLang="ja-JP" dirty="0" smtClean="0">
              <a:hlinkClick r:id="rId3" tooltip="クラス (コンピュータ)"/>
            </a:endParaRPr>
          </a:p>
          <a:p>
            <a:endParaRPr kumimoji="1" lang="en-US" altLang="ja-JP" dirty="0" smtClean="0"/>
          </a:p>
          <a:p>
            <a:r>
              <a:rPr kumimoji="1" lang="en-US" altLang="ja-JP" dirty="0" smtClean="0"/>
              <a:t>Java</a:t>
            </a:r>
            <a:r>
              <a:rPr kumimoji="1" lang="ja-JP" altLang="en-US" dirty="0" smtClean="0"/>
              <a:t>を対象に扱っているので、属性はフィールドやメソッドを指します。</a:t>
            </a:r>
            <a:endParaRPr kumimoji="1" lang="en-US" altLang="ja-JP" dirty="0" smtClean="0"/>
          </a:p>
          <a:p>
            <a:r>
              <a:rPr kumimoji="1" lang="ja-JP" altLang="en-US" dirty="0" smtClean="0"/>
              <a:t>シーケンス図：クラス</a:t>
            </a:r>
            <a:r>
              <a:rPr lang="ja-JP" altLang="en-US" dirty="0" smtClean="0"/>
              <a:t>やオブジェクト間のやりとりを時間軸に沿って表現する図</a:t>
            </a:r>
            <a:endParaRPr kumimoji="1" lang="ja-JP" altLang="en-US" dirty="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26</a:t>
            </a:fld>
            <a:endParaRPr kumimoji="1" lang="ja-JP" altLang="en-US"/>
          </a:p>
        </p:txBody>
      </p:sp>
    </p:spTree>
    <p:extLst>
      <p:ext uri="{BB962C8B-B14F-4D97-AF65-F5344CB8AC3E}">
        <p14:creationId xmlns:p14="http://schemas.microsoft.com/office/powerpoint/2010/main" val="2722395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アクセス可能な範囲を示すアクセス修飾子が、実際のアクセス範囲よりも広いことを過剰といい、過剰に設定すると不具合の原因となります。</a:t>
            </a:r>
            <a:endParaRPr kumimoji="1" lang="en-US" altLang="ja-JP" dirty="0" smtClean="0"/>
          </a:p>
          <a:p>
            <a:r>
              <a:rPr kumimoji="1" lang="ja-JP" altLang="en-US" dirty="0" smtClean="0"/>
              <a:t>本研究では、このアクセス修飾子の定義にあるように</a:t>
            </a:r>
            <a:r>
              <a:rPr kumimoji="1" lang="en-US" altLang="ja-JP" dirty="0" smtClean="0"/>
              <a:t>Java</a:t>
            </a:r>
            <a:r>
              <a:rPr kumimoji="1" lang="ja-JP" altLang="en-US" dirty="0" smtClean="0"/>
              <a:t>を対象にしております。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4</a:t>
            </a:fld>
            <a:endParaRPr kumimoji="1" lang="ja-JP" altLang="en-US"/>
          </a:p>
        </p:txBody>
      </p:sp>
    </p:spTree>
    <p:extLst>
      <p:ext uri="{BB962C8B-B14F-4D97-AF65-F5344CB8AC3E}">
        <p14:creationId xmlns:p14="http://schemas.microsoft.com/office/powerpoint/2010/main" val="3192281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メソッド</a:t>
            </a:r>
            <a:r>
              <a:rPr kumimoji="1" lang="en-US" altLang="ja-JP" dirty="0" smtClean="0"/>
              <a:t>A</a:t>
            </a:r>
            <a:r>
              <a:rPr kumimoji="1" lang="ja-JP" altLang="en-US" dirty="0" smtClean="0"/>
              <a:t>を呼び、初期値の</a:t>
            </a:r>
            <a:r>
              <a:rPr kumimoji="1" lang="en-US" altLang="ja-JP" dirty="0" smtClean="0"/>
              <a:t>null</a:t>
            </a:r>
            <a:r>
              <a:rPr kumimoji="1" lang="ja-JP" altLang="en-US" dirty="0" smtClean="0"/>
              <a:t>の変数</a:t>
            </a:r>
            <a:r>
              <a:rPr kumimoji="1" lang="en-US" altLang="ja-JP" dirty="0" smtClean="0"/>
              <a:t>y</a:t>
            </a:r>
            <a:r>
              <a:rPr kumimoji="1" lang="en-US" altLang="ja-JP" baseline="0" dirty="0" smtClean="0"/>
              <a:t> </a:t>
            </a:r>
            <a:r>
              <a:rPr kumimoji="1" lang="ja-JP" altLang="en-US" baseline="0" dirty="0" smtClean="0"/>
              <a:t>に</a:t>
            </a:r>
            <a:r>
              <a:rPr kumimoji="1" lang="en-US" altLang="ja-JP" baseline="0" dirty="0" smtClean="0"/>
              <a:t>String</a:t>
            </a:r>
            <a:r>
              <a:rPr kumimoji="1" lang="ja-JP" altLang="en-US" baseline="0" dirty="0" smtClean="0"/>
              <a:t>オブジェクトを代入します</a:t>
            </a:r>
            <a:endParaRPr kumimoji="1" lang="en-US" altLang="ja-JP" baseline="0" dirty="0" smtClean="0"/>
          </a:p>
          <a:p>
            <a:r>
              <a:rPr kumimoji="1" lang="ja-JP" altLang="en-US" baseline="0" dirty="0" smtClean="0"/>
              <a:t>その後、</a:t>
            </a:r>
            <a:r>
              <a:rPr kumimoji="1" lang="en-US" altLang="ja-JP" baseline="0" dirty="0" err="1" smtClean="0"/>
              <a:t>methodB</a:t>
            </a:r>
            <a:r>
              <a:rPr kumimoji="1" lang="ja-JP" altLang="en-US" baseline="0" dirty="0" smtClean="0"/>
              <a:t>を読んで、</a:t>
            </a:r>
            <a:r>
              <a:rPr kumimoji="1" lang="en-US" altLang="ja-JP" baseline="0" dirty="0" smtClean="0"/>
              <a:t>y</a:t>
            </a:r>
            <a:r>
              <a:rPr kumimoji="1" lang="ja-JP" altLang="en-US" baseline="0" dirty="0" smtClean="0"/>
              <a:t>の長さを取得するという手順です。</a:t>
            </a:r>
            <a:endParaRPr kumimoji="1" lang="en-US" altLang="ja-JP" baseline="0" dirty="0" smtClean="0"/>
          </a:p>
          <a:p>
            <a:r>
              <a:rPr kumimoji="1" lang="ja-JP" altLang="en-US" dirty="0" smtClean="0"/>
              <a:t>この手順は、</a:t>
            </a:r>
            <a:r>
              <a:rPr kumimoji="1" lang="en-US" altLang="ja-JP" dirty="0" err="1" smtClean="0"/>
              <a:t>methodC</a:t>
            </a:r>
            <a:r>
              <a:rPr kumimoji="1" lang="ja-JP" altLang="en-US" dirty="0" smtClean="0"/>
              <a:t>を呼ぶことで順番どおりに実現できます。</a:t>
            </a:r>
            <a:endParaRPr kumimoji="1" lang="en-US" altLang="ja-JP" dirty="0" smtClean="0"/>
          </a:p>
          <a:p>
            <a:endParaRPr kumimoji="1" lang="en-US" altLang="ja-JP" dirty="0" smtClean="0"/>
          </a:p>
          <a:p>
            <a:r>
              <a:rPr kumimoji="1" lang="ja-JP" altLang="en-US" dirty="0" smtClean="0"/>
              <a:t>しかし、このプログラムでは、</a:t>
            </a:r>
            <a:r>
              <a:rPr kumimoji="1" lang="en-US" altLang="ja-JP" dirty="0" err="1" smtClean="0"/>
              <a:t>methodB</a:t>
            </a:r>
            <a:r>
              <a:rPr kumimoji="1" lang="ja-JP" altLang="en-US" dirty="0" smtClean="0"/>
              <a:t>のアクセス修飾子が（宣言クラス内からしか呼び出せない）</a:t>
            </a:r>
            <a:r>
              <a:rPr kumimoji="1" lang="en-US" altLang="ja-JP" dirty="0" smtClean="0"/>
              <a:t>private</a:t>
            </a:r>
            <a:r>
              <a:rPr kumimoji="1" lang="ja-JP" altLang="en-US" dirty="0" smtClean="0"/>
              <a:t>ではなく</a:t>
            </a:r>
            <a:r>
              <a:rPr kumimoji="1" lang="en-US" altLang="ja-JP" dirty="0" smtClean="0"/>
              <a:t>public</a:t>
            </a:r>
            <a:r>
              <a:rPr kumimoji="1" lang="ja-JP" altLang="en-US" dirty="0" smtClean="0"/>
              <a:t>であるため，</a:t>
            </a:r>
            <a:endParaRPr kumimoji="1" lang="en-US" altLang="ja-JP" dirty="0" smtClean="0"/>
          </a:p>
          <a:p>
            <a:r>
              <a:rPr kumimoji="1" lang="ja-JP" altLang="en-US" dirty="0" smtClean="0"/>
              <a:t>クラス外から</a:t>
            </a:r>
            <a:r>
              <a:rPr kumimoji="1" lang="en-US" altLang="ja-JP" dirty="0" smtClean="0"/>
              <a:t>1</a:t>
            </a:r>
            <a:r>
              <a:rPr kumimoji="1" lang="ja-JP" altLang="en-US" dirty="0" smtClean="0"/>
              <a:t>番目を飛ばして、</a:t>
            </a:r>
            <a:r>
              <a:rPr kumimoji="1" lang="en-US" altLang="ja-JP" dirty="0" smtClean="0"/>
              <a:t>2</a:t>
            </a:r>
            <a:r>
              <a:rPr kumimoji="1" lang="ja-JP" altLang="en-US" dirty="0" smtClean="0"/>
              <a:t>番目のメソッド</a:t>
            </a:r>
            <a:r>
              <a:rPr kumimoji="1" lang="en-US" altLang="ja-JP" dirty="0" smtClean="0"/>
              <a:t>B</a:t>
            </a:r>
            <a:r>
              <a:rPr kumimoji="1" lang="ja-JP" altLang="en-US" dirty="0" smtClean="0"/>
              <a:t>を直接呼ぶことができてしまい、</a:t>
            </a:r>
            <a:endParaRPr kumimoji="1" lang="en-US" altLang="ja-JP" dirty="0" smtClean="0"/>
          </a:p>
          <a:p>
            <a:r>
              <a:rPr kumimoji="1" lang="en-US" altLang="ja-JP" dirty="0" err="1" smtClean="0"/>
              <a:t>NullPointerException</a:t>
            </a:r>
            <a:r>
              <a:rPr kumimoji="1" lang="ja-JP" altLang="en-US" dirty="0" smtClean="0"/>
              <a:t>が発生します。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5</a:t>
            </a:fld>
            <a:endParaRPr kumimoji="1" lang="ja-JP" altLang="en-US"/>
          </a:p>
        </p:txBody>
      </p:sp>
    </p:spTree>
    <p:extLst>
      <p:ext uri="{BB962C8B-B14F-4D97-AF65-F5344CB8AC3E}">
        <p14:creationId xmlns:p14="http://schemas.microsoft.com/office/powerpoint/2010/main" val="1137189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しかし、このようなアクセス修飾子の予防・発見が容易かというとそうではなく、</a:t>
            </a:r>
            <a:endParaRPr kumimoji="1" lang="en-US" altLang="ja-JP" dirty="0" smtClean="0"/>
          </a:p>
          <a:p>
            <a:r>
              <a:rPr kumimoji="1" lang="ja-JP" altLang="en-US" dirty="0" smtClean="0"/>
              <a:t>コンパイラによる機械的な検出が困難</a:t>
            </a:r>
            <a:endParaRPr kumimoji="1" lang="en-US" altLang="ja-JP" dirty="0" smtClean="0"/>
          </a:p>
          <a:p>
            <a:r>
              <a:rPr kumimoji="1" lang="ja-JP" altLang="en-US" dirty="0" smtClean="0"/>
              <a:t>（構文上は問題ないので）</a:t>
            </a:r>
            <a:endParaRPr kumimoji="1" lang="en-US" altLang="ja-JP" dirty="0" smtClean="0"/>
          </a:p>
          <a:p>
            <a:r>
              <a:rPr kumimoji="1" lang="ja-JP" altLang="en-US" dirty="0" smtClean="0"/>
              <a:t>また、全てのアクセス修飾子について手作業で確認していくのは非現実的です。</a:t>
            </a:r>
            <a:endParaRPr kumimoji="1" lang="en-US" altLang="ja-JP" dirty="0" smtClean="0"/>
          </a:p>
          <a:p>
            <a:r>
              <a:rPr kumimoji="1" lang="ja-JP" altLang="en-US" dirty="0" smtClean="0"/>
              <a:t>そこで、既存研究では</a:t>
            </a:r>
            <a:r>
              <a:rPr kumimoji="1" lang="en-US" altLang="ja-JP" dirty="0" smtClean="0"/>
              <a:t>AE</a:t>
            </a:r>
            <a:r>
              <a:rPr kumimoji="1" lang="ja-JP" altLang="en-US" dirty="0" err="1" smtClean="0"/>
              <a:t>を抽</a:t>
            </a:r>
            <a:r>
              <a:rPr kumimoji="1" lang="ja-JP" altLang="en-US" dirty="0" smtClean="0"/>
              <a:t>出可能ツール</a:t>
            </a:r>
            <a:r>
              <a:rPr kumimoji="1" lang="en-US" altLang="ja-JP" dirty="0" err="1" smtClean="0"/>
              <a:t>ModiChecker</a:t>
            </a:r>
            <a:r>
              <a:rPr kumimoji="1" lang="ja-JP" altLang="en-US" dirty="0" err="1" smtClean="0"/>
              <a:t>を開</a:t>
            </a:r>
            <a:r>
              <a:rPr kumimoji="1" lang="ja-JP" altLang="en-US" dirty="0" smtClean="0"/>
              <a:t>発しております。</a:t>
            </a:r>
            <a:endParaRPr kumimoji="1" lang="en-US" altLang="ja-JP" dirty="0" smtClean="0"/>
          </a:p>
          <a:p>
            <a:r>
              <a:rPr kumimoji="1" lang="ja-JP" altLang="en-US" dirty="0" smtClean="0"/>
              <a:t>どのようなものかというと、</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6</a:t>
            </a:fld>
            <a:endParaRPr kumimoji="1" lang="ja-JP" altLang="en-US"/>
          </a:p>
        </p:txBody>
      </p:sp>
    </p:spTree>
    <p:extLst>
      <p:ext uri="{BB962C8B-B14F-4D97-AF65-F5344CB8AC3E}">
        <p14:creationId xmlns:p14="http://schemas.microsoft.com/office/powerpoint/2010/main" val="990324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過剰なアクセス修飾子、既存研究で</a:t>
            </a:r>
            <a:r>
              <a:rPr kumimoji="1" lang="en-US" altLang="ja-JP" dirty="0" smtClean="0"/>
              <a:t>AE</a:t>
            </a:r>
            <a:r>
              <a:rPr kumimoji="1" lang="ja-JP" altLang="en-US" dirty="0" smtClean="0"/>
              <a:t>の定義について説明させていただきます。</a:t>
            </a:r>
            <a:endParaRPr kumimoji="1" lang="en-US" altLang="ja-JP" dirty="0" smtClean="0"/>
          </a:p>
          <a:p>
            <a:r>
              <a:rPr kumimoji="1" lang="ja-JP" altLang="en-US" dirty="0" smtClean="0"/>
              <a:t>ツールでは、</a:t>
            </a:r>
            <a:r>
              <a:rPr kumimoji="1" lang="en-US" altLang="ja-JP" dirty="0" smtClean="0"/>
              <a:t>Java</a:t>
            </a:r>
            <a:r>
              <a:rPr kumimoji="1" lang="ja-JP" altLang="en-US" dirty="0" smtClean="0"/>
              <a:t>プログラム内部におけるアクセスを検出するので、内部アクセスは行われていないことを示します。</a:t>
            </a:r>
            <a:endParaRPr kumimoji="1" lang="en-US" altLang="ja-JP" dirty="0" smtClean="0"/>
          </a:p>
          <a:p>
            <a:endParaRPr kumimoji="1" lang="en-US" altLang="ja-JP" dirty="0" smtClean="0"/>
          </a:p>
          <a:p>
            <a:endParaRPr kumimoji="1" lang="en-US" altLang="ja-JP" dirty="0" smtClean="0"/>
          </a:p>
          <a:p>
            <a:r>
              <a:rPr kumimoji="1" lang="ja-JP" altLang="en-US" dirty="0" smtClean="0"/>
              <a:t>そこで、既存研究では、</a:t>
            </a:r>
            <a:endParaRPr kumimoji="1" lang="en-US" altLang="ja-JP" dirty="0" smtClean="0"/>
          </a:p>
          <a:p>
            <a:r>
              <a:rPr kumimoji="1" lang="ja-JP" altLang="en-US" dirty="0" smtClean="0"/>
              <a:t>このようなアクセス修飾子を</a:t>
            </a:r>
            <a:r>
              <a:rPr kumimoji="1" lang="en-US" altLang="ja-JP" dirty="0" smtClean="0"/>
              <a:t>AE</a:t>
            </a:r>
            <a:r>
              <a:rPr kumimoji="1" lang="ja-JP" altLang="en-US" dirty="0" smtClean="0"/>
              <a:t>と定義しております。</a:t>
            </a:r>
            <a:endParaRPr kumimoji="1" lang="en-US" altLang="ja-JP" dirty="0" smtClean="0"/>
          </a:p>
          <a:p>
            <a:r>
              <a:rPr kumimoji="1" lang="ja-JP" altLang="en-US" dirty="0" smtClean="0"/>
              <a:t>つまり、アクセス可能な範囲が過剰に広く設定されているアクセス修飾子のことを言います。</a:t>
            </a:r>
            <a:endParaRPr kumimoji="1" lang="en-US" altLang="ja-JP" dirty="0" smtClean="0"/>
          </a:p>
          <a:p>
            <a:r>
              <a:rPr kumimoji="1" lang="ja-JP" altLang="en-US" dirty="0" smtClean="0"/>
              <a:t>過剰に広くというのは、アクセス可能な範囲が実際のアクセス範囲よりも広いことをいいます。</a:t>
            </a:r>
            <a:endParaRPr kumimoji="1" lang="en-US" altLang="ja-JP" dirty="0" smtClean="0"/>
          </a:p>
          <a:p>
            <a:r>
              <a:rPr kumimoji="1" lang="ja-JP" altLang="en-US" dirty="0" smtClean="0"/>
              <a:t>行がプログラムで宣言されているアクセス修飾子、</a:t>
            </a:r>
            <a:endParaRPr kumimoji="1" lang="en-US" altLang="ja-JP" dirty="0" smtClean="0"/>
          </a:p>
          <a:p>
            <a:r>
              <a:rPr kumimoji="1" lang="ja-JP" altLang="en-US" dirty="0" smtClean="0"/>
              <a:t>対して列がプログラム内での実際のアクセス範囲に対応するアクセス修飾子です。</a:t>
            </a:r>
            <a:endParaRPr kumimoji="1" lang="en-US" altLang="ja-JP" dirty="0" smtClean="0"/>
          </a:p>
          <a:p>
            <a:r>
              <a:rPr kumimoji="1" lang="en-US" altLang="ja-JP" dirty="0" err="1" smtClean="0"/>
              <a:t>NoAccess</a:t>
            </a:r>
            <a:r>
              <a:rPr kumimoji="1" lang="ja-JP" altLang="en-US" dirty="0" smtClean="0"/>
              <a:t>とあるのは、考えているオブジェクトがプログラム内でアクセスが行なわれていないことさします。</a:t>
            </a:r>
            <a:endParaRPr kumimoji="1" lang="en-US" altLang="ja-JP" dirty="0" smtClean="0"/>
          </a:p>
          <a:p>
            <a:r>
              <a:rPr kumimoji="1" lang="ja-JP" altLang="en-US" dirty="0" smtClean="0"/>
              <a:t>そして、色つきの部分を</a:t>
            </a:r>
            <a:r>
              <a:rPr kumimoji="1" lang="en-US" altLang="ja-JP" dirty="0" smtClean="0"/>
              <a:t>AE</a:t>
            </a:r>
            <a:r>
              <a:rPr kumimoji="1" lang="ja-JP" altLang="en-US" dirty="0" smtClean="0"/>
              <a:t>の部分です。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en-US" altLang="ja-JP" dirty="0" smtClean="0"/>
              <a:t>AE</a:t>
            </a:r>
            <a:r>
              <a:rPr kumimoji="1" lang="ja-JP" altLang="en-US" dirty="0" smtClean="0"/>
              <a:t>がよくないという例を出した後説明している。</a:t>
            </a:r>
            <a:endParaRPr kumimoji="1" lang="en-US" altLang="ja-JP" dirty="0" smtClean="0"/>
          </a:p>
          <a:p>
            <a:r>
              <a:rPr kumimoji="1" lang="ja-JP" altLang="en-US" dirty="0" smtClean="0"/>
              <a:t>で、この後、</a:t>
            </a:r>
            <a:r>
              <a:rPr kumimoji="1" lang="en-US" altLang="ja-JP" dirty="0" smtClean="0"/>
              <a:t>AE</a:t>
            </a:r>
            <a:r>
              <a:rPr kumimoji="1" lang="ja-JP" altLang="en-US" dirty="0" smtClean="0"/>
              <a:t>となっているアクセス修飾子を見地するのは難しいという流れになって、</a:t>
            </a:r>
            <a:endParaRPr kumimoji="1" lang="en-US" altLang="ja-JP" dirty="0" smtClean="0"/>
          </a:p>
          <a:p>
            <a:r>
              <a:rPr kumimoji="1" lang="ja-JP" altLang="en-US" dirty="0" smtClean="0"/>
              <a:t>そのためには、</a:t>
            </a:r>
            <a:r>
              <a:rPr kumimoji="1" lang="en-US" altLang="ja-JP" dirty="0" err="1" smtClean="0"/>
              <a:t>ModiChecker</a:t>
            </a:r>
            <a:r>
              <a:rPr kumimoji="1" lang="ja-JP" altLang="en-US" dirty="0" smtClean="0"/>
              <a:t>という既存のツールが使えるよ。ということをいう。</a:t>
            </a:r>
            <a:endParaRPr kumimoji="1" lang="en-US" altLang="ja-JP" dirty="0" smtClean="0"/>
          </a:p>
          <a:p>
            <a:r>
              <a:rPr kumimoji="1" lang="ja-JP" altLang="en-US" dirty="0" smtClean="0"/>
              <a:t>少しその説明をする。</a:t>
            </a:r>
            <a:endParaRPr kumimoji="1" lang="en-US" altLang="ja-JP" dirty="0" smtClean="0"/>
          </a:p>
          <a:p>
            <a:endParaRPr kumimoji="1" lang="en-US" altLang="ja-JP" dirty="0" smtClean="0"/>
          </a:p>
          <a:p>
            <a:endParaRPr kumimoji="1" lang="en-US" altLang="ja-JP" dirty="0" smtClean="0"/>
          </a:p>
          <a:p>
            <a:r>
              <a:rPr kumimoji="1" lang="ja-JP" altLang="en-US" dirty="0" smtClean="0"/>
              <a:t>だけどここが不十分だよね。というのをいいたいけど、</a:t>
            </a:r>
            <a:endParaRPr kumimoji="1" lang="en-US" altLang="ja-JP" dirty="0" smtClean="0"/>
          </a:p>
          <a:p>
            <a:r>
              <a:rPr kumimoji="1" lang="ja-JP" altLang="en-US" dirty="0" smtClean="0"/>
              <a:t>そのためには、</a:t>
            </a:r>
            <a:r>
              <a:rPr kumimoji="1" lang="en-US" altLang="ja-JP" dirty="0" err="1" smtClean="0"/>
              <a:t>ModiChecker</a:t>
            </a:r>
            <a:r>
              <a:rPr kumimoji="1" lang="ja-JP" altLang="en-US" dirty="0" smtClean="0"/>
              <a:t>では何ができて、何ができないというのをはっきりさせる必要がある。</a:t>
            </a:r>
            <a:endParaRPr kumimoji="1" lang="en-US" altLang="ja-JP" dirty="0" smtClean="0"/>
          </a:p>
          <a:p>
            <a:r>
              <a:rPr kumimoji="1" lang="ja-JP" altLang="en-US" dirty="0" smtClean="0"/>
              <a:t>何ができて、というのは、どういううれしさ。貢献ができるかというのをいう。（しかし、こういうところで詰まっているということをいう）</a:t>
            </a:r>
            <a:endParaRPr kumimoji="1" lang="en-US" altLang="ja-JP" dirty="0" smtClean="0"/>
          </a:p>
          <a:p>
            <a:r>
              <a:rPr kumimoji="1" lang="en-US" altLang="ja-JP" dirty="0" smtClean="0"/>
              <a:t>AE</a:t>
            </a:r>
            <a:r>
              <a:rPr kumimoji="1" lang="ja-JP" altLang="en-US" dirty="0" smtClean="0"/>
              <a:t>を減らすことで、バグを減らせるのではないかという話を入れてもいいかもしれない。</a:t>
            </a:r>
            <a:endParaRPr kumimoji="1" lang="en-US" altLang="ja-JP" dirty="0" smtClean="0"/>
          </a:p>
          <a:p>
            <a:r>
              <a:rPr kumimoji="1" lang="ja-JP" altLang="en-US" dirty="0" smtClean="0"/>
              <a:t>しかし、その調査で、微妙だったので、もっと正確な</a:t>
            </a:r>
            <a:r>
              <a:rPr kumimoji="1" lang="en-US" altLang="ja-JP" dirty="0" smtClean="0"/>
              <a:t>AE</a:t>
            </a:r>
            <a:r>
              <a:rPr kumimoji="1" lang="ja-JP" altLang="en-US" dirty="0" smtClean="0"/>
              <a:t>を対象に考えることで、</a:t>
            </a:r>
            <a:endParaRPr kumimoji="1" lang="en-US" altLang="ja-JP" dirty="0" smtClean="0"/>
          </a:p>
          <a:p>
            <a:r>
              <a:rPr kumimoji="1" lang="ja-JP" altLang="en-US" dirty="0" smtClean="0"/>
              <a:t>それを減らすことによって、バグを減らせるのではないかという話に持ち込む。</a:t>
            </a:r>
            <a:endParaRPr kumimoji="1" lang="en-US" altLang="ja-JP" dirty="0" smtClean="0"/>
          </a:p>
          <a:p>
            <a:endParaRPr kumimoji="1" lang="en-US" altLang="ja-JP" dirty="0" smtClean="0"/>
          </a:p>
          <a:p>
            <a:r>
              <a:rPr kumimoji="1" lang="ja-JP" altLang="en-US" dirty="0" smtClean="0"/>
              <a:t>そのためには、このような（意図的な）</a:t>
            </a:r>
            <a:r>
              <a:rPr kumimoji="1" lang="en-US" altLang="ja-JP" dirty="0" smtClean="0"/>
              <a:t>AE</a:t>
            </a:r>
            <a:r>
              <a:rPr kumimoji="1" lang="ja-JP" altLang="en-US" dirty="0" err="1" smtClean="0"/>
              <a:t>を抽</a:t>
            </a:r>
            <a:r>
              <a:rPr kumimoji="1" lang="ja-JP" altLang="en-US" dirty="0" smtClean="0"/>
              <a:t>出する必要がある。</a:t>
            </a:r>
            <a:endParaRPr kumimoji="1" lang="en-US" altLang="ja-JP" dirty="0" smtClean="0"/>
          </a:p>
          <a:p>
            <a:r>
              <a:rPr kumimoji="1" lang="ja-JP" altLang="en-US" dirty="0" smtClean="0"/>
              <a:t>そのための手法を提案するという流れ。になるはず。</a:t>
            </a:r>
            <a:endParaRPr kumimoji="1" lang="en-US" altLang="ja-JP" dirty="0" smtClean="0"/>
          </a:p>
          <a:p>
            <a:endParaRPr kumimoji="1" lang="en-US" altLang="ja-JP" dirty="0" smtClean="0"/>
          </a:p>
          <a:p>
            <a:r>
              <a:rPr kumimoji="1" lang="ja-JP" altLang="en-US" dirty="0" smtClean="0"/>
              <a:t>その概略図を示して、ステップごとに説明する。</a:t>
            </a:r>
            <a:endParaRPr kumimoji="1" lang="en-US" altLang="ja-JP" dirty="0" smtClean="0"/>
          </a:p>
          <a:p>
            <a:endParaRPr kumimoji="1" lang="en-US" altLang="ja-JP" dirty="0" smtClean="0"/>
          </a:p>
          <a:p>
            <a:endParaRPr kumimoji="1" lang="en-US" altLang="ja-JP" dirty="0" smtClean="0"/>
          </a:p>
          <a:p>
            <a:r>
              <a:rPr kumimoji="1" lang="ja-JP" altLang="en-US" dirty="0" smtClean="0"/>
              <a:t>で、そうすると課題と今後の目標が分かってくる。</a:t>
            </a:r>
            <a:endParaRPr kumimoji="1" lang="en-US" altLang="ja-JP" dirty="0" smtClean="0"/>
          </a:p>
          <a:p>
            <a:r>
              <a:rPr kumimoji="1" lang="ja-JP" altLang="en-US" dirty="0" smtClean="0"/>
              <a:t>研究予定も。</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8</a:t>
            </a:fld>
            <a:endParaRPr kumimoji="1" lang="ja-JP" altLang="en-US"/>
          </a:p>
        </p:txBody>
      </p:sp>
    </p:spTree>
    <p:extLst>
      <p:ext uri="{BB962C8B-B14F-4D97-AF65-F5344CB8AC3E}">
        <p14:creationId xmlns:p14="http://schemas.microsoft.com/office/powerpoint/2010/main" val="1033876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既存研究では、</a:t>
            </a:r>
            <a:r>
              <a:rPr kumimoji="1" lang="en-US" altLang="ja-JP" dirty="0" smtClean="0"/>
              <a:t>Java</a:t>
            </a:r>
            <a:r>
              <a:rPr kumimoji="1" lang="ja-JP" altLang="en-US" dirty="0" smtClean="0"/>
              <a:t>プログラムに対して分析を行ったが、</a:t>
            </a:r>
            <a:endParaRPr kumimoji="1" lang="en-US" altLang="ja-JP" dirty="0" smtClean="0"/>
          </a:p>
          <a:p>
            <a:r>
              <a:rPr kumimoji="1" lang="ja-JP" altLang="en-US" dirty="0" smtClean="0"/>
              <a:t>静的解析により分析を行ったため、</a:t>
            </a:r>
            <a:r>
              <a:rPr kumimoji="1" lang="en-US" altLang="ja-JP" dirty="0" smtClean="0"/>
              <a:t>Java</a:t>
            </a:r>
            <a:r>
              <a:rPr kumimoji="1" lang="ja-JP" altLang="en-US" dirty="0" smtClean="0"/>
              <a:t>プログラム外からのアクセスや、</a:t>
            </a:r>
            <a:endParaRPr kumimoji="1" lang="en-US" altLang="ja-JP" dirty="0" smtClean="0"/>
          </a:p>
          <a:p>
            <a:r>
              <a:rPr kumimoji="1" lang="en-US" altLang="ja-JP" dirty="0" err="1" smtClean="0"/>
              <a:t>Junit</a:t>
            </a:r>
            <a:r>
              <a:rPr kumimoji="1" lang="ja-JP" altLang="en-US" dirty="0" smtClean="0"/>
              <a:t>などを用いるテストクラスからのアクセスなどは考慮できていない</a:t>
            </a:r>
            <a:endParaRPr kumimoji="1" lang="en-US" altLang="ja-JP" dirty="0" smtClean="0"/>
          </a:p>
          <a:p>
            <a:r>
              <a:rPr kumimoji="1" lang="ja-JP" altLang="en-US" dirty="0" smtClean="0"/>
              <a:t>そのため、フレームワークなど外部からのアクセスがある場合、アクセスが行われていないという結果になる</a:t>
            </a:r>
            <a:endParaRPr kumimoji="1" lang="ja-JP" altLang="en-US" dirty="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9</a:t>
            </a:fld>
            <a:endParaRPr kumimoji="1" lang="ja-JP" altLang="en-US"/>
          </a:p>
        </p:txBody>
      </p:sp>
    </p:spTree>
    <p:extLst>
      <p:ext uri="{BB962C8B-B14F-4D97-AF65-F5344CB8AC3E}">
        <p14:creationId xmlns:p14="http://schemas.microsoft.com/office/powerpoint/2010/main" val="584597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ModiChecker</a:t>
            </a:r>
            <a:r>
              <a:rPr kumimoji="1" lang="ja-JP" altLang="en-US" dirty="0" smtClean="0"/>
              <a:t>では、</a:t>
            </a:r>
            <a:r>
              <a:rPr kumimoji="1" lang="en-US" altLang="ja-JP" dirty="0" smtClean="0"/>
              <a:t>Java</a:t>
            </a:r>
            <a:r>
              <a:rPr kumimoji="1" lang="ja-JP" altLang="en-US" dirty="0" smtClean="0"/>
              <a:t>プログラム内部のアクセス関係を静的解析することにより、アクセス範囲を求めているため、</a:t>
            </a:r>
            <a:endParaRPr kumimoji="1" lang="en-US" altLang="ja-JP" dirty="0" smtClean="0"/>
          </a:p>
          <a:p>
            <a:r>
              <a:rPr kumimoji="1" lang="en-US" altLang="ja-JP" dirty="0" smtClean="0"/>
              <a:t>Java</a:t>
            </a:r>
            <a:r>
              <a:rPr kumimoji="1" lang="ja-JP" altLang="en-US" dirty="0" smtClean="0"/>
              <a:t>プログラム外部からのアクセスは</a:t>
            </a:r>
            <a:r>
              <a:rPr kumimoji="1" lang="en-US" altLang="ja-JP" dirty="0" err="1" smtClean="0"/>
              <a:t>NoAccess</a:t>
            </a:r>
            <a:r>
              <a:rPr kumimoji="1" lang="ja-JP" altLang="en-US" dirty="0" smtClean="0"/>
              <a:t>に分類されてしまいます。このようなアクセス修飾子を修正すると、不具合の原因になりえます。</a:t>
            </a:r>
            <a:endParaRPr kumimoji="1" lang="en-US" altLang="ja-JP" dirty="0" smtClean="0"/>
          </a:p>
          <a:p>
            <a:r>
              <a:rPr kumimoji="1" lang="ja-JP" altLang="en-US" dirty="0" smtClean="0"/>
              <a:t>なので、設計者が意図して設定した</a:t>
            </a:r>
            <a:r>
              <a:rPr kumimoji="1" lang="en-US" altLang="ja-JP" dirty="0" smtClean="0"/>
              <a:t>AE</a:t>
            </a:r>
            <a:r>
              <a:rPr kumimoji="1" lang="ja-JP" altLang="en-US" dirty="0" err="1" smtClean="0"/>
              <a:t>、</a:t>
            </a:r>
            <a:r>
              <a:rPr kumimoji="1" lang="ja-JP" altLang="en-US" dirty="0" smtClean="0"/>
              <a:t>つまり意図的な</a:t>
            </a:r>
            <a:r>
              <a:rPr kumimoji="1" lang="en-US" altLang="ja-JP" dirty="0" smtClean="0"/>
              <a:t>AE</a:t>
            </a:r>
            <a:r>
              <a:rPr kumimoji="1" lang="ja-JP" altLang="en-US" dirty="0" smtClean="0"/>
              <a:t>を考慮する必要があります。</a:t>
            </a:r>
            <a:endParaRPr kumimoji="1" lang="en-US" altLang="ja-JP" dirty="0" smtClean="0"/>
          </a:p>
          <a:p>
            <a:r>
              <a:rPr kumimoji="1" lang="ja-JP" altLang="en-US" dirty="0" smtClean="0"/>
              <a:t>既存ツールでは、</a:t>
            </a:r>
            <a:r>
              <a:rPr kumimoji="1" lang="en-US" altLang="ja-JP" dirty="0" smtClean="0"/>
              <a:t>Java</a:t>
            </a:r>
            <a:r>
              <a:rPr kumimoji="1" lang="ja-JP" altLang="en-US" dirty="0" smtClean="0"/>
              <a:t>プログラム外からのアクセスは考慮していないので、アクセスしていないものとして扱われる</a:t>
            </a:r>
            <a:endParaRPr kumimoji="1" lang="en-US" altLang="ja-JP" dirty="0" smtClean="0"/>
          </a:p>
          <a:p>
            <a:r>
              <a:rPr kumimoji="1" lang="en-US" altLang="ja-JP" dirty="0" smtClean="0"/>
              <a:t>Java</a:t>
            </a:r>
            <a:r>
              <a:rPr kumimoji="1" lang="ja-JP" altLang="en-US" dirty="0" smtClean="0"/>
              <a:t>プログラム外からのアクセスが多いことが分かり、これらを修正すると不具合の原因になる</a:t>
            </a:r>
            <a:endParaRPr kumimoji="1" lang="en-US" altLang="ja-JP" dirty="0" smtClean="0"/>
          </a:p>
          <a:p>
            <a:r>
              <a:rPr kumimoji="1" lang="en-US" altLang="ja-JP" dirty="0" smtClean="0"/>
              <a:t>Java</a:t>
            </a:r>
            <a:r>
              <a:rPr kumimoji="1" lang="ja-JP" altLang="en-US" dirty="0" smtClean="0"/>
              <a:t>プログラム外からのアクセスをはじめとする設計者が意図して設定したアクセス修飾子によって、発生する</a:t>
            </a:r>
            <a:r>
              <a:rPr kumimoji="1" lang="en-US" altLang="ja-JP" dirty="0" smtClean="0"/>
              <a:t>AE</a:t>
            </a:r>
            <a:r>
              <a:rPr kumimoji="1" lang="ja-JP" altLang="en-US" dirty="0" smtClean="0"/>
              <a:t>の存在を考慮する必要がある</a:t>
            </a:r>
            <a:endParaRPr kumimoji="1" lang="en-US" altLang="ja-JP" dirty="0" smtClean="0"/>
          </a:p>
          <a:p>
            <a:r>
              <a:rPr kumimoji="1" lang="en-US" altLang="ja-JP" dirty="0" smtClean="0"/>
              <a:t>Java</a:t>
            </a:r>
            <a:r>
              <a:rPr kumimoji="1" lang="ja-JP" altLang="en-US" dirty="0" smtClean="0"/>
              <a:t>プログラム外からのアクセスの場合、</a:t>
            </a:r>
            <a:r>
              <a:rPr kumimoji="1" lang="en-US" altLang="ja-JP" dirty="0" smtClean="0"/>
              <a:t>AE</a:t>
            </a:r>
            <a:r>
              <a:rPr kumimoji="1" lang="ja-JP" altLang="en-US" dirty="0" smtClean="0"/>
              <a:t>を意図的に作らざるを得ません。</a:t>
            </a:r>
            <a:endParaRPr kumimoji="1" lang="en-US" altLang="ja-JP" dirty="0" smtClean="0"/>
          </a:p>
          <a:p>
            <a:endParaRPr kumimoji="1" lang="en-US" altLang="ja-JP" dirty="0" smtClean="0"/>
          </a:p>
          <a:p>
            <a:r>
              <a:rPr kumimoji="1" lang="ja-JP" altLang="en-US" dirty="0" smtClean="0"/>
              <a:t>まず意図的な</a:t>
            </a:r>
            <a:r>
              <a:rPr kumimoji="1" lang="en-US" altLang="ja-JP" dirty="0" smtClean="0"/>
              <a:t>AE</a:t>
            </a:r>
            <a:r>
              <a:rPr kumimoji="1" lang="ja-JP" altLang="en-US" dirty="0" smtClean="0"/>
              <a:t>の具体的な例について説明させていただきます。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10</a:t>
            </a:fld>
            <a:endParaRPr kumimoji="1" lang="ja-JP" altLang="en-US"/>
          </a:p>
        </p:txBody>
      </p:sp>
    </p:spTree>
    <p:extLst>
      <p:ext uri="{BB962C8B-B14F-4D97-AF65-F5344CB8AC3E}">
        <p14:creationId xmlns:p14="http://schemas.microsoft.com/office/powerpoint/2010/main" val="4286649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設計情報が正しいということを前提に、開発者が設計情報どおりに実装できていないなど実装ミスによる発生するもの</a:t>
            </a:r>
            <a:endParaRPr kumimoji="1" lang="en-US" altLang="ja-JP" dirty="0" smtClean="0"/>
          </a:p>
          <a:p>
            <a:r>
              <a:rPr kumimoji="1" lang="ja-JP" altLang="en-US" dirty="0" smtClean="0"/>
              <a:t>これらは修正すべき</a:t>
            </a:r>
            <a:r>
              <a:rPr kumimoji="1" lang="en-US" altLang="ja-JP" dirty="0" smtClean="0"/>
              <a:t>AE</a:t>
            </a:r>
            <a:r>
              <a:rPr kumimoji="1" lang="ja-JP" altLang="en-US" dirty="0" smtClean="0"/>
              <a:t>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11</a:t>
            </a:fld>
            <a:endParaRPr kumimoji="1" lang="ja-JP" altLang="en-US"/>
          </a:p>
        </p:txBody>
      </p:sp>
    </p:spTree>
    <p:extLst>
      <p:ext uri="{BB962C8B-B14F-4D97-AF65-F5344CB8AC3E}">
        <p14:creationId xmlns:p14="http://schemas.microsoft.com/office/powerpoint/2010/main" val="1688081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r>
              <a:rPr kumimoji="1" lang="ja-JP" altLang="en-US" smtClean="0"/>
              <a:t>２</a:t>
            </a:r>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1247024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3460960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2352438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l">
              <a:defRPr sz="4000"/>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a:xfrm>
            <a:off x="457200" y="1600200"/>
            <a:ext cx="8229600" cy="4638675"/>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a:xfrm>
            <a:off x="7453312" y="6345237"/>
            <a:ext cx="1104900" cy="261937"/>
          </a:xfrm>
        </p:spPr>
        <p:txBody>
          <a:bodyPr/>
          <a:lstStyle>
            <a:lvl1pPr>
              <a:defRPr/>
            </a:lvl1pPr>
          </a:lstStyle>
          <a:p>
            <a:r>
              <a:rPr kumimoji="1" lang="ja-JP" altLang="en-US" smtClean="0"/>
              <a:t>２</a:t>
            </a:r>
            <a:endParaRPr kumimoji="1" lang="ja-JP" altLang="en-US" dirty="0"/>
          </a:p>
        </p:txBody>
      </p:sp>
      <p:sp>
        <p:nvSpPr>
          <p:cNvPr id="5" name="フッター プレースホルダ 4"/>
          <p:cNvSpPr>
            <a:spLocks noGrp="1"/>
          </p:cNvSpPr>
          <p:nvPr>
            <p:ph type="ftr" sz="quarter" idx="11"/>
          </p:nvPr>
        </p:nvSpPr>
        <p:spPr>
          <a:xfrm>
            <a:off x="1620837" y="6345237"/>
            <a:ext cx="5832475" cy="285751"/>
          </a:xfrm>
        </p:spPr>
        <p:txBody>
          <a:bodyPr/>
          <a:lstStyle>
            <a:lvl1pPr>
              <a:defRPr/>
            </a:lvl1pPr>
          </a:lstStyle>
          <a:p>
            <a:endParaRPr kumimoji="1" lang="ja-JP" altLang="en-US" dirty="0"/>
          </a:p>
        </p:txBody>
      </p:sp>
      <p:sp>
        <p:nvSpPr>
          <p:cNvPr id="6" name="スライド番号プレースホルダ 5"/>
          <p:cNvSpPr>
            <a:spLocks noGrp="1"/>
          </p:cNvSpPr>
          <p:nvPr>
            <p:ph type="sldNum" sz="quarter" idx="12"/>
          </p:nvPr>
        </p:nvSpPr>
        <p:spPr>
          <a:xfrm>
            <a:off x="8558212" y="6345238"/>
            <a:ext cx="484187" cy="285750"/>
          </a:xfrm>
        </p:spPr>
        <p:txBody>
          <a:bodyPr/>
          <a:lstStyle>
            <a:lvl1pPr>
              <a:defRPr sz="1800"/>
            </a:lvl1pPr>
          </a:lstStyle>
          <a:p>
            <a:fld id="{10BF1CB8-4175-44FF-84F3-313DE1255CF5}" type="slidenum">
              <a:rPr lang="ja-JP" altLang="en-US" smtClean="0"/>
              <a:pPr/>
              <a:t>‹#›</a:t>
            </a:fld>
            <a:endParaRPr lang="ja-JP" altLang="en-US" dirty="0"/>
          </a:p>
        </p:txBody>
      </p:sp>
    </p:spTree>
    <p:extLst>
      <p:ext uri="{BB962C8B-B14F-4D97-AF65-F5344CB8AC3E}">
        <p14:creationId xmlns:p14="http://schemas.microsoft.com/office/powerpoint/2010/main" val="50216174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7262480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0792652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8902387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84875549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37325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010494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195866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r>
              <a:rPr kumimoji="1" lang="ja-JP" altLang="en-US" dirty="0" smtClean="0"/>
              <a:t>２</a:t>
            </a:r>
            <a:endParaRPr kumimoji="1" lang="ja-JP" altLang="en-US" dirty="0"/>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000"/>
            </a:lvl1pPr>
          </a:lstStyle>
          <a:p>
            <a:fld id="{10BF1CB8-4175-44FF-84F3-313DE1255CF5}" type="slidenum">
              <a:rPr lang="ja-JP" altLang="en-US" smtClean="0"/>
              <a:pPr/>
              <a:t>‹#›</a:t>
            </a:fld>
            <a:endParaRPr lang="ja-JP" altLang="en-US" dirty="0"/>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6823711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6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pPr algn="l"/>
            <a:r>
              <a:rPr lang="en-US" altLang="ja-JP" sz="4000" dirty="0"/>
              <a:t>Java </a:t>
            </a:r>
            <a:r>
              <a:rPr lang="ja-JP" altLang="en-US" sz="4000" dirty="0"/>
              <a:t>プログラムに</a:t>
            </a:r>
            <a:r>
              <a:rPr lang="ja-JP" altLang="en-US" sz="4000" dirty="0" smtClean="0"/>
              <a:t>おける</a:t>
            </a:r>
            <a:r>
              <a:rPr lang="en-US" altLang="ja-JP" sz="4000" dirty="0" smtClean="0"/>
              <a:t/>
            </a:r>
            <a:br>
              <a:rPr lang="en-US" altLang="ja-JP" sz="4000" dirty="0" smtClean="0"/>
            </a:br>
            <a:r>
              <a:rPr lang="ja-JP" altLang="en-US" sz="4000" dirty="0" smtClean="0"/>
              <a:t>設計</a:t>
            </a:r>
            <a:r>
              <a:rPr lang="ja-JP" altLang="en-US" sz="4000" dirty="0"/>
              <a:t>情報を</a:t>
            </a:r>
            <a:r>
              <a:rPr lang="ja-JP" altLang="en-US" sz="4000" dirty="0" smtClean="0"/>
              <a:t>用いた意図的な</a:t>
            </a:r>
            <a:r>
              <a:rPr lang="en-US" altLang="ja-JP" sz="4000" dirty="0" smtClean="0"/>
              <a:t/>
            </a:r>
            <a:br>
              <a:rPr lang="en-US" altLang="ja-JP" sz="4000" dirty="0" smtClean="0"/>
            </a:br>
            <a:r>
              <a:rPr lang="ja-JP" altLang="en-US" sz="4000" dirty="0" smtClean="0"/>
              <a:t>アクセス</a:t>
            </a:r>
            <a:r>
              <a:rPr lang="ja-JP" altLang="en-US" sz="4000" dirty="0"/>
              <a:t>修飾子過剰性の抽出手法</a:t>
            </a:r>
            <a:endParaRPr kumimoji="1" lang="ja-JP" altLang="en-US" sz="4000" dirty="0"/>
          </a:p>
        </p:txBody>
      </p:sp>
      <mc:AlternateContent xmlns:mc="http://schemas.openxmlformats.org/markup-compatibility/2006" xmlns:a14="http://schemas.microsoft.com/office/drawing/2010/main">
        <mc:Choice Requires="a14">
          <p:sp>
            <p:nvSpPr>
              <p:cNvPr id="3" name="サブタイトル 2"/>
              <p:cNvSpPr>
                <a:spLocks noGrp="1"/>
              </p:cNvSpPr>
              <p:nvPr>
                <p:ph type="subTitle" idx="1"/>
              </p:nvPr>
            </p:nvSpPr>
            <p:spPr>
              <a:xfrm>
                <a:off x="1234440" y="3573463"/>
                <a:ext cx="7223760" cy="2300212"/>
              </a:xfrm>
            </p:spPr>
            <p:txBody>
              <a:bodyPr>
                <a:normAutofit/>
              </a:bodyPr>
              <a:lstStyle/>
              <a:p>
                <a:pPr algn="r"/>
                <a14:m>
                  <m:oMathPara xmlns:m="http://schemas.openxmlformats.org/officeDocument/2006/math">
                    <m:oMathParaPr>
                      <m:jc m:val="right"/>
                    </m:oMathParaPr>
                    <m:oMath xmlns:m="http://schemas.openxmlformats.org/officeDocument/2006/math">
                      <m:sSup>
                        <m:sSupPr>
                          <m:ctrlPr>
                            <a:rPr lang="en-US" altLang="ja-JP" sz="2800" i="1" dirty="0" smtClean="0">
                              <a:latin typeface="Cambria Math" panose="02040503050406030204" pitchFamily="18" charset="0"/>
                            </a:rPr>
                          </m:ctrlPr>
                        </m:sSupPr>
                        <m:e>
                          <m:r>
                            <m:rPr>
                              <m:nor/>
                            </m:rPr>
                            <a:rPr lang="ja-JP" altLang="en-US" sz="2800" dirty="0"/>
                            <m:t>大阪大学大学院情報科学研究科</m:t>
                          </m:r>
                        </m:e>
                        <m:sup>
                          <m:r>
                            <a:rPr lang="en-US" altLang="ja-JP" sz="2800" i="1" dirty="0" smtClean="0">
                              <a:latin typeface="Cambria Math" panose="02040503050406030204" pitchFamily="18" charset="0"/>
                              <a:ea typeface="Cambria Math" panose="02040503050406030204" pitchFamily="18" charset="0"/>
                            </a:rPr>
                            <m:t>†</m:t>
                          </m:r>
                        </m:sup>
                      </m:sSup>
                    </m:oMath>
                  </m:oMathPara>
                </a14:m>
                <a:endParaRPr lang="en-US" altLang="ja-JP" sz="2800" dirty="0"/>
              </a:p>
              <a:p>
                <a:pPr algn="r"/>
                <a14:m>
                  <m:oMathPara xmlns:m="http://schemas.openxmlformats.org/officeDocument/2006/math">
                    <m:oMathParaPr>
                      <m:jc m:val="right"/>
                    </m:oMathParaPr>
                    <m:oMath xmlns:m="http://schemas.openxmlformats.org/officeDocument/2006/math">
                      <m:sSup>
                        <m:sSupPr>
                          <m:ctrlPr>
                            <a:rPr lang="en-US" altLang="ja-JP" sz="2800" i="1" dirty="0" smtClean="0">
                              <a:latin typeface="Cambria Math" panose="02040503050406030204" pitchFamily="18" charset="0"/>
                            </a:rPr>
                          </m:ctrlPr>
                        </m:sSupPr>
                        <m:e>
                          <m:r>
                            <a:rPr lang="ja-JP" altLang="en-US" sz="2800" i="1" dirty="0">
                              <a:latin typeface="Cambria Math" panose="02040503050406030204" pitchFamily="18" charset="0"/>
                            </a:rPr>
                            <m:t>株式会社</m:t>
                          </m:r>
                          <m:r>
                            <a:rPr lang="ja-JP" altLang="en-US" sz="2800" i="1" dirty="0">
                              <a:latin typeface="Cambria Math" panose="02040503050406030204" pitchFamily="18" charset="0"/>
                            </a:rPr>
                            <m:t> </m:t>
                          </m:r>
                          <m:r>
                            <m:rPr>
                              <m:sty m:val="p"/>
                            </m:rPr>
                            <a:rPr lang="en-US" altLang="ja-JP" sz="2800" i="1" dirty="0" smtClean="0">
                              <a:latin typeface="Cambria Math" panose="02040503050406030204" pitchFamily="18" charset="0"/>
                            </a:rPr>
                            <m:t>NTT</m:t>
                          </m:r>
                          <m:r>
                            <a:rPr lang="ja-JP" altLang="en-US" sz="2800" i="1" dirty="0">
                              <a:latin typeface="Cambria Math" panose="02040503050406030204" pitchFamily="18" charset="0"/>
                            </a:rPr>
                            <m:t>データ</m:t>
                          </m:r>
                          <m:r>
                            <a:rPr lang="en-US" altLang="ja-JP" sz="2800" b="0" i="1" dirty="0" smtClean="0">
                              <a:latin typeface="Cambria Math" panose="02040503050406030204" pitchFamily="18" charset="0"/>
                            </a:rPr>
                            <m:t> </m:t>
                          </m:r>
                        </m:e>
                        <m:sup>
                          <m:r>
                            <a:rPr lang="en-US" altLang="ja-JP" sz="2800" i="1" dirty="0">
                              <a:latin typeface="Cambria Math" panose="02040503050406030204" pitchFamily="18" charset="0"/>
                              <a:ea typeface="Cambria Math" panose="02040503050406030204" pitchFamily="18" charset="0"/>
                            </a:rPr>
                            <m:t>†</m:t>
                          </m:r>
                          <m:r>
                            <a:rPr lang="en-US" altLang="ja-JP" sz="2800" i="1" dirty="0" smtClean="0">
                              <a:latin typeface="Cambria Math" panose="02040503050406030204" pitchFamily="18" charset="0"/>
                              <a:ea typeface="Cambria Math" panose="02040503050406030204" pitchFamily="18" charset="0"/>
                            </a:rPr>
                            <m:t>†</m:t>
                          </m:r>
                        </m:sup>
                      </m:sSup>
                    </m:oMath>
                  </m:oMathPara>
                </a14:m>
                <a:endParaRPr kumimoji="1" lang="en-US" altLang="ja-JP" sz="2800" dirty="0" smtClean="0"/>
              </a:p>
              <a:p>
                <a:pPr algn="r"/>
                <a14:m>
                  <m:oMathPara xmlns:m="http://schemas.openxmlformats.org/officeDocument/2006/math">
                    <m:oMathParaPr>
                      <m:jc m:val="centerGroup"/>
                    </m:oMathParaPr>
                    <m:oMath xmlns:m="http://schemas.openxmlformats.org/officeDocument/2006/math">
                      <m:sSup>
                        <m:sSupPr>
                          <m:ctrlPr>
                            <a:rPr kumimoji="1" lang="en-US" altLang="ja-JP" sz="2800" i="1" smtClean="0">
                              <a:latin typeface="Cambria Math" panose="02040503050406030204" pitchFamily="18" charset="0"/>
                            </a:rPr>
                          </m:ctrlPr>
                        </m:sSupPr>
                        <m:e>
                          <m:r>
                            <m:rPr>
                              <m:nor/>
                            </m:rPr>
                            <a:rPr lang="ja-JP" altLang="en-US" sz="2800" dirty="0"/>
                            <m:t>大西理功</m:t>
                          </m:r>
                        </m:e>
                        <m:sup>
                          <m:r>
                            <a:rPr lang="en-US" altLang="ja-JP" sz="2800" i="1">
                              <a:latin typeface="Cambria Math" panose="02040503050406030204" pitchFamily="18" charset="0"/>
                              <a:ea typeface="Cambria Math" panose="02040503050406030204" pitchFamily="18" charset="0"/>
                            </a:rPr>
                            <m:t>†</m:t>
                          </m:r>
                        </m:sup>
                      </m:sSup>
                      <m:r>
                        <a:rPr kumimoji="1" lang="en-US" altLang="ja-JP" sz="2800" b="0" i="1" smtClean="0">
                          <a:latin typeface="Cambria Math" panose="02040503050406030204" pitchFamily="18" charset="0"/>
                        </a:rPr>
                        <m:t>,</m:t>
                      </m:r>
                      <m:sSup>
                        <m:sSupPr>
                          <m:ctrlPr>
                            <a:rPr lang="en-US" altLang="ja-JP" sz="2800" i="1">
                              <a:latin typeface="Cambria Math" panose="02040503050406030204" pitchFamily="18" charset="0"/>
                            </a:rPr>
                          </m:ctrlPr>
                        </m:sSupPr>
                        <m:e>
                          <m:r>
                            <m:rPr>
                              <m:nor/>
                            </m:rPr>
                            <a:rPr lang="ja-JP" altLang="en-US" sz="2800" dirty="0"/>
                            <m:t>小堀一雄</m:t>
                          </m:r>
                        </m:e>
                        <m:sup>
                          <m:r>
                            <a:rPr lang="en-US" altLang="ja-JP" sz="2800" i="1" dirty="0">
                              <a:latin typeface="Cambria Math" panose="02040503050406030204" pitchFamily="18" charset="0"/>
                              <a:ea typeface="Cambria Math" panose="02040503050406030204" pitchFamily="18" charset="0"/>
                            </a:rPr>
                            <m:t>†</m:t>
                          </m:r>
                          <m:r>
                            <a:rPr lang="en-US" altLang="ja-JP" sz="2800" i="1" dirty="0" smtClean="0">
                              <a:latin typeface="Cambria Math" panose="02040503050406030204" pitchFamily="18" charset="0"/>
                              <a:ea typeface="Cambria Math" panose="02040503050406030204" pitchFamily="18" charset="0"/>
                            </a:rPr>
                            <m:t>†</m:t>
                          </m:r>
                        </m:sup>
                      </m:sSup>
                      <m:r>
                        <a:rPr lang="en-US" altLang="ja-JP" sz="2800" b="0" i="1" smtClean="0">
                          <a:latin typeface="Cambria Math" panose="02040503050406030204" pitchFamily="18" charset="0"/>
                        </a:rPr>
                        <m:t>,</m:t>
                      </m:r>
                      <m:sSup>
                        <m:sSupPr>
                          <m:ctrlPr>
                            <a:rPr lang="en-US" altLang="ja-JP" sz="2800" i="1">
                              <a:latin typeface="Cambria Math" panose="02040503050406030204" pitchFamily="18" charset="0"/>
                            </a:rPr>
                          </m:ctrlPr>
                        </m:sSupPr>
                        <m:e>
                          <m:r>
                            <m:rPr>
                              <m:nor/>
                            </m:rPr>
                            <a:rPr lang="ja-JP" altLang="en-US" sz="2800" dirty="0"/>
                            <m:t>松下誠</m:t>
                          </m:r>
                        </m:e>
                        <m:sup>
                          <m:r>
                            <a:rPr lang="en-US" altLang="ja-JP" sz="2800" i="1" dirty="0" smtClean="0">
                              <a:latin typeface="Cambria Math" panose="02040503050406030204" pitchFamily="18" charset="0"/>
                              <a:ea typeface="Cambria Math" panose="02040503050406030204" pitchFamily="18" charset="0"/>
                            </a:rPr>
                            <m:t>†</m:t>
                          </m:r>
                        </m:sup>
                      </m:sSup>
                      <m:r>
                        <a:rPr lang="en-US" altLang="ja-JP" sz="2800" b="0" i="1" smtClean="0">
                          <a:latin typeface="Cambria Math" panose="02040503050406030204" pitchFamily="18" charset="0"/>
                        </a:rPr>
                        <m:t>,</m:t>
                      </m:r>
                      <m:sSup>
                        <m:sSupPr>
                          <m:ctrlPr>
                            <a:rPr lang="en-US" altLang="ja-JP" sz="2800" i="1">
                              <a:latin typeface="Cambria Math" panose="02040503050406030204" pitchFamily="18" charset="0"/>
                            </a:rPr>
                          </m:ctrlPr>
                        </m:sSupPr>
                        <m:e>
                          <m:r>
                            <a:rPr lang="ja-JP" altLang="en-US" sz="2800" i="1" smtClean="0">
                              <a:latin typeface="Cambria Math" panose="02040503050406030204" pitchFamily="18" charset="0"/>
                            </a:rPr>
                            <m:t>井上</m:t>
                          </m:r>
                          <m:r>
                            <a:rPr lang="ja-JP" altLang="en-US" sz="2800" i="1">
                              <a:latin typeface="Cambria Math" panose="02040503050406030204" pitchFamily="18" charset="0"/>
                            </a:rPr>
                            <m:t>克郎</m:t>
                          </m:r>
                        </m:e>
                        <m:sup>
                          <m:r>
                            <a:rPr lang="en-US" altLang="ja-JP" sz="2800" i="1" dirty="0" smtClean="0">
                              <a:latin typeface="Cambria Math" panose="02040503050406030204" pitchFamily="18" charset="0"/>
                              <a:ea typeface="Cambria Math" panose="02040503050406030204" pitchFamily="18" charset="0"/>
                            </a:rPr>
                            <m:t>†</m:t>
                          </m:r>
                        </m:sup>
                      </m:sSup>
                    </m:oMath>
                  </m:oMathPara>
                </a14:m>
                <a:endParaRPr kumimoji="1" lang="ja-JP" altLang="en-US" sz="2800" dirty="0"/>
              </a:p>
            </p:txBody>
          </p:sp>
        </mc:Choice>
        <mc:Fallback xmlns="">
          <p:sp>
            <p:nvSpPr>
              <p:cNvPr id="3" name="サブタイトル 2"/>
              <p:cNvSpPr>
                <a:spLocks noGrp="1" noRot="1" noChangeAspect="1" noMove="1" noResize="1" noEditPoints="1" noAdjustHandles="1" noChangeArrowheads="1" noChangeShapeType="1" noTextEdit="1"/>
              </p:cNvSpPr>
              <p:nvPr>
                <p:ph type="subTitle" idx="1"/>
              </p:nvPr>
            </p:nvSpPr>
            <p:spPr>
              <a:xfrm>
                <a:off x="1234440" y="3573463"/>
                <a:ext cx="7223760" cy="2300212"/>
              </a:xfrm>
              <a:blipFill rotWithShape="0">
                <a:blip r:embed="rId2"/>
                <a:stretch>
                  <a:fillRect/>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4"/>
          </p:nvPr>
        </p:nvSpPr>
        <p:spPr/>
        <p:txBody>
          <a:bodyPr/>
          <a:lstStyle/>
          <a:p>
            <a:fld id="{10BF1CB8-4175-44FF-84F3-313DE1255CF5}" type="slidenum">
              <a:rPr kumimoji="1" lang="ja-JP" altLang="en-US" smtClean="0"/>
              <a:t>1</a:t>
            </a:fld>
            <a:endParaRPr kumimoji="1" lang="ja-JP" altLang="en-US"/>
          </a:p>
        </p:txBody>
      </p:sp>
    </p:spTree>
    <p:extLst>
      <p:ext uri="{BB962C8B-B14F-4D97-AF65-F5344CB8AC3E}">
        <p14:creationId xmlns:p14="http://schemas.microsoft.com/office/powerpoint/2010/main" val="2452409186"/>
      </p:ext>
    </p:extLst>
  </p:cSld>
  <p:clrMapOvr>
    <a:masterClrMapping/>
  </p:clrMapOvr>
  <mc:AlternateContent xmlns:mc="http://schemas.openxmlformats.org/markup-compatibility/2006" xmlns:p14="http://schemas.microsoft.com/office/powerpoint/2010/main">
    <mc:Choice Requires="p14">
      <p:transition spd="slow" p14:dur="2000" advTm="9174"/>
    </mc:Choice>
    <mc:Fallback xmlns="">
      <p:transition spd="slow" advTm="917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sz="3200" dirty="0" smtClean="0"/>
              <a:t>意図的な</a:t>
            </a:r>
            <a:r>
              <a:rPr kumimoji="1" lang="en-US" altLang="ja-JP" sz="3200" dirty="0" smtClean="0"/>
              <a:t>AE</a:t>
            </a:r>
            <a:endParaRPr kumimoji="1" lang="ja-JP" altLang="en-US" sz="3200" dirty="0"/>
          </a:p>
        </p:txBody>
      </p:sp>
      <p:sp>
        <p:nvSpPr>
          <p:cNvPr id="3" name="コンテンツ プレースホルダー 2"/>
          <p:cNvSpPr>
            <a:spLocks noGrp="1"/>
          </p:cNvSpPr>
          <p:nvPr>
            <p:ph idx="1"/>
          </p:nvPr>
        </p:nvSpPr>
        <p:spPr/>
        <p:txBody>
          <a:bodyPr/>
          <a:lstStyle/>
          <a:p>
            <a:r>
              <a:rPr kumimoji="1" lang="en-US" altLang="ja-JP" dirty="0" smtClean="0"/>
              <a:t>AE</a:t>
            </a:r>
            <a:r>
              <a:rPr kumimoji="1" lang="ja-JP" altLang="en-US" dirty="0" smtClean="0"/>
              <a:t>は多く存在する</a:t>
            </a:r>
            <a:endParaRPr kumimoji="1" lang="en-US" altLang="ja-JP" dirty="0" smtClean="0"/>
          </a:p>
          <a:p>
            <a:r>
              <a:rPr kumimoji="1" lang="en-US" altLang="ja-JP" dirty="0" err="1" smtClean="0"/>
              <a:t>NoAccess</a:t>
            </a:r>
            <a:r>
              <a:rPr kumimoji="1" lang="ja-JP" altLang="en-US" dirty="0" smtClean="0"/>
              <a:t>の</a:t>
            </a:r>
            <a:r>
              <a:rPr kumimoji="1" lang="en-US" altLang="ja-JP" dirty="0" smtClean="0"/>
              <a:t>AE</a:t>
            </a:r>
            <a:r>
              <a:rPr kumimoji="1" lang="ja-JP" altLang="en-US" dirty="0" smtClean="0"/>
              <a:t>が多い</a:t>
            </a:r>
            <a:endParaRPr kumimoji="1" lang="en-US" altLang="ja-JP" dirty="0" smtClean="0"/>
          </a:p>
          <a:p>
            <a:pPr lvl="1"/>
            <a:r>
              <a:rPr lang="en-US" altLang="ja-JP" dirty="0" smtClean="0"/>
              <a:t>Java</a:t>
            </a:r>
            <a:r>
              <a:rPr lang="ja-JP" altLang="en-US" dirty="0" smtClean="0"/>
              <a:t>プログラム外からのアクセスの可能性</a:t>
            </a:r>
            <a:endParaRPr lang="en-US" altLang="ja-JP" dirty="0" smtClean="0"/>
          </a:p>
          <a:p>
            <a:pPr lvl="1"/>
            <a:r>
              <a:rPr lang="ja-JP" altLang="en-US" dirty="0" smtClean="0"/>
              <a:t>修正すると不具合の原因になる</a:t>
            </a:r>
            <a:endParaRPr lang="en-US" altLang="ja-JP" dirty="0" smtClean="0"/>
          </a:p>
          <a:p>
            <a:pPr marL="0" indent="0">
              <a:buNone/>
            </a:pPr>
            <a:r>
              <a:rPr kumimoji="1" lang="en-US" altLang="ja-JP" dirty="0" smtClean="0"/>
              <a:t/>
            </a:r>
            <a:br>
              <a:rPr kumimoji="1" lang="en-US" altLang="ja-JP" dirty="0" smtClean="0"/>
            </a:br>
            <a:r>
              <a:rPr lang="ja-JP" altLang="en-US" dirty="0" smtClean="0"/>
              <a:t>設計者が意図して設定した</a:t>
            </a:r>
            <a:r>
              <a:rPr lang="en-US" altLang="ja-JP" dirty="0" smtClean="0"/>
              <a:t>AE</a:t>
            </a:r>
            <a:r>
              <a:rPr lang="ja-JP" altLang="en-US" dirty="0" smtClean="0"/>
              <a:t>の存在を考慮</a:t>
            </a:r>
            <a:endParaRPr kumimoji="1" lang="en-US" altLang="ja-JP" dirty="0" smtClean="0"/>
          </a:p>
          <a:p>
            <a:pPr lvl="1"/>
            <a:r>
              <a:rPr kumimoji="1" lang="en-US" altLang="ja-JP" dirty="0" smtClean="0"/>
              <a:t>Java</a:t>
            </a:r>
            <a:r>
              <a:rPr kumimoji="1" lang="ja-JP" altLang="en-US" dirty="0" smtClean="0"/>
              <a:t>プログラム外からのアクセスの場合，</a:t>
            </a:r>
            <a:r>
              <a:rPr kumimoji="1" lang="en-US" altLang="ja-JP" dirty="0" smtClean="0"/>
              <a:t/>
            </a:r>
            <a:br>
              <a:rPr kumimoji="1" lang="en-US" altLang="ja-JP" dirty="0" smtClean="0"/>
            </a:br>
            <a:r>
              <a:rPr kumimoji="1" lang="en-US" altLang="ja-JP" dirty="0" smtClean="0"/>
              <a:t>AE</a:t>
            </a:r>
            <a:r>
              <a:rPr kumimoji="1" lang="ja-JP" altLang="en-US" dirty="0" smtClean="0"/>
              <a:t>を意図的に作らざるを得ない</a:t>
            </a:r>
            <a:r>
              <a:rPr kumimoji="1" lang="en-US" altLang="ja-JP" dirty="0" smtClean="0"/>
              <a:t/>
            </a:r>
            <a:br>
              <a:rPr kumimoji="1" lang="en-US" altLang="ja-JP" dirty="0" smtClean="0"/>
            </a:br>
            <a:endParaRPr kumimoji="1"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10</a:t>
            </a:fld>
            <a:endParaRPr lang="ja-JP" altLang="en-US" dirty="0"/>
          </a:p>
        </p:txBody>
      </p:sp>
    </p:spTree>
    <p:extLst>
      <p:ext uri="{BB962C8B-B14F-4D97-AF65-F5344CB8AC3E}">
        <p14:creationId xmlns:p14="http://schemas.microsoft.com/office/powerpoint/2010/main" val="1853133027"/>
      </p:ext>
    </p:extLst>
  </p:cSld>
  <p:clrMapOvr>
    <a:masterClrMapping/>
  </p:clrMapOvr>
  <mc:AlternateContent xmlns:mc="http://schemas.openxmlformats.org/markup-compatibility/2006" xmlns:p14="http://schemas.microsoft.com/office/powerpoint/2010/main">
    <mc:Choice Requires="p14">
      <p:transition spd="slow" p14:dur="2000" advTm="83019"/>
    </mc:Choice>
    <mc:Fallback xmlns="">
      <p:transition spd="slow" advTm="8301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en-US" altLang="ja-JP" sz="3200" dirty="0" smtClean="0"/>
              <a:t>AE</a:t>
            </a:r>
            <a:r>
              <a:rPr kumimoji="1" lang="ja-JP" altLang="en-US" sz="3200" dirty="0" smtClean="0"/>
              <a:t>の区別</a:t>
            </a:r>
            <a:endParaRPr kumimoji="1" lang="ja-JP" altLang="en-US" sz="3200" dirty="0"/>
          </a:p>
        </p:txBody>
      </p:sp>
      <p:sp>
        <p:nvSpPr>
          <p:cNvPr id="3" name="コンテンツ プレースホルダー 2"/>
          <p:cNvSpPr>
            <a:spLocks noGrp="1"/>
          </p:cNvSpPr>
          <p:nvPr>
            <p:ph idx="1"/>
          </p:nvPr>
        </p:nvSpPr>
        <p:spPr/>
        <p:txBody>
          <a:bodyPr/>
          <a:lstStyle/>
          <a:p>
            <a:r>
              <a:rPr kumimoji="1" lang="ja-JP" altLang="en-US" dirty="0" smtClean="0"/>
              <a:t>意図的な</a:t>
            </a:r>
            <a:r>
              <a:rPr kumimoji="1" lang="en-US" altLang="ja-JP" dirty="0" smtClean="0"/>
              <a:t>AE</a:t>
            </a:r>
          </a:p>
          <a:p>
            <a:pPr lvl="1"/>
            <a:r>
              <a:rPr lang="ja-JP" altLang="en-US" dirty="0" smtClean="0"/>
              <a:t>設計者が意図したアクセスにより発生</a:t>
            </a:r>
            <a:endParaRPr lang="en-US" altLang="ja-JP" dirty="0" smtClean="0"/>
          </a:p>
          <a:p>
            <a:pPr lvl="1"/>
            <a:r>
              <a:rPr kumimoji="1" lang="ja-JP" altLang="en-US" dirty="0" smtClean="0"/>
              <a:t>修正すると不具合の可能性がある</a:t>
            </a:r>
            <a:endParaRPr kumimoji="1" lang="en-US" altLang="ja-JP" dirty="0" smtClean="0"/>
          </a:p>
          <a:p>
            <a:r>
              <a:rPr lang="ja-JP" altLang="en-US" dirty="0"/>
              <a:t>意図的</a:t>
            </a:r>
            <a:r>
              <a:rPr lang="ja-JP" altLang="en-US" dirty="0" smtClean="0"/>
              <a:t>でない</a:t>
            </a:r>
            <a:r>
              <a:rPr lang="en-US" altLang="ja-JP" dirty="0" smtClean="0"/>
              <a:t>AE</a:t>
            </a:r>
          </a:p>
          <a:p>
            <a:pPr lvl="1"/>
            <a:r>
              <a:rPr kumimoji="1" lang="ja-JP" altLang="en-US" dirty="0" smtClean="0"/>
              <a:t>実装ミスにより発生</a:t>
            </a:r>
            <a:endParaRPr kumimoji="1" lang="en-US" altLang="ja-JP" dirty="0" smtClean="0"/>
          </a:p>
          <a:p>
            <a:pPr lvl="1"/>
            <a:r>
              <a:rPr lang="ja-JP" altLang="en-US" dirty="0" smtClean="0"/>
              <a:t>修正すべき</a:t>
            </a:r>
            <a:r>
              <a:rPr lang="en-US" altLang="ja-JP" dirty="0" smtClean="0"/>
              <a:t>AE</a:t>
            </a:r>
          </a:p>
          <a:p>
            <a:pPr lvl="2"/>
            <a:endParaRPr kumimoji="1" lang="en-US" altLang="ja-JP" dirty="0" smtClean="0"/>
          </a:p>
          <a:p>
            <a:pPr lvl="2"/>
            <a:endParaRPr kumimoji="1" lang="en-US" altLang="ja-JP" dirty="0" smtClean="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11</a:t>
            </a:fld>
            <a:endParaRPr lang="ja-JP" altLang="en-US" dirty="0"/>
          </a:p>
        </p:txBody>
      </p:sp>
    </p:spTree>
    <p:extLst>
      <p:ext uri="{BB962C8B-B14F-4D97-AF65-F5344CB8AC3E}">
        <p14:creationId xmlns:p14="http://schemas.microsoft.com/office/powerpoint/2010/main" val="3785848771"/>
      </p:ext>
    </p:extLst>
  </p:cSld>
  <p:clrMapOvr>
    <a:masterClrMapping/>
  </p:clrMapOvr>
  <mc:AlternateContent xmlns:mc="http://schemas.openxmlformats.org/markup-compatibility/2006" xmlns:p14="http://schemas.microsoft.com/office/powerpoint/2010/main">
    <mc:Choice Requires="p14">
      <p:transition spd="slow" p14:dur="2000" advTm="21049"/>
    </mc:Choice>
    <mc:Fallback xmlns="">
      <p:transition spd="slow" advTm="21049"/>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sz="3200" dirty="0" smtClean="0"/>
              <a:t>本研究の</a:t>
            </a:r>
            <a:r>
              <a:rPr lang="ja-JP" altLang="en-US" sz="3200" dirty="0"/>
              <a:t>目的</a:t>
            </a:r>
            <a:endParaRPr kumimoji="1" lang="ja-JP" altLang="en-US" sz="3200" dirty="0"/>
          </a:p>
        </p:txBody>
      </p:sp>
      <p:sp>
        <p:nvSpPr>
          <p:cNvPr id="3" name="コンテンツ プレースホルダー 2"/>
          <p:cNvSpPr>
            <a:spLocks noGrp="1"/>
          </p:cNvSpPr>
          <p:nvPr>
            <p:ph idx="1"/>
          </p:nvPr>
        </p:nvSpPr>
        <p:spPr/>
        <p:txBody>
          <a:bodyPr>
            <a:normAutofit/>
          </a:bodyPr>
          <a:lstStyle/>
          <a:p>
            <a:pPr marL="0" indent="0">
              <a:buNone/>
            </a:pPr>
            <a:r>
              <a:rPr lang="ja-JP" altLang="en-US" b="1" dirty="0" smtClean="0"/>
              <a:t>本当に</a:t>
            </a:r>
            <a:r>
              <a:rPr lang="ja-JP" altLang="en-US" b="1" dirty="0"/>
              <a:t>修正しなければならない</a:t>
            </a:r>
            <a:r>
              <a:rPr lang="en-US" altLang="ja-JP" b="1" dirty="0"/>
              <a:t>AE</a:t>
            </a:r>
            <a:r>
              <a:rPr lang="ja-JP" altLang="en-US" b="1" dirty="0"/>
              <a:t>（意図的</a:t>
            </a:r>
            <a:r>
              <a:rPr lang="ja-JP" altLang="en-US" b="1" dirty="0" smtClean="0"/>
              <a:t>でない</a:t>
            </a:r>
            <a:r>
              <a:rPr lang="en-US" altLang="ja-JP" b="1" dirty="0"/>
              <a:t>AE</a:t>
            </a:r>
            <a:r>
              <a:rPr lang="ja-JP" altLang="en-US" b="1" dirty="0"/>
              <a:t>）を開発者に推薦する際の適合率を上げる</a:t>
            </a:r>
            <a:endParaRPr lang="en-US" altLang="ja-JP" b="1" dirty="0" smtClean="0"/>
          </a:p>
          <a:p>
            <a:endParaRPr lang="en-US" altLang="ja-JP" dirty="0" smtClean="0"/>
          </a:p>
          <a:p>
            <a:pPr marL="0" indent="0">
              <a:buNone/>
            </a:pPr>
            <a:r>
              <a:rPr lang="ja-JP" altLang="en-US" dirty="0" smtClean="0"/>
              <a:t>意図的な</a:t>
            </a:r>
            <a:r>
              <a:rPr lang="en-US" altLang="ja-JP" dirty="0" smtClean="0"/>
              <a:t>AE</a:t>
            </a:r>
            <a:r>
              <a:rPr lang="ja-JP" altLang="en-US" dirty="0" smtClean="0"/>
              <a:t>を全て除去することができれば，</a:t>
            </a:r>
            <a:r>
              <a:rPr lang="en-US" altLang="ja-JP" dirty="0"/>
              <a:t/>
            </a:r>
            <a:br>
              <a:rPr lang="en-US" altLang="ja-JP" dirty="0"/>
            </a:br>
            <a:r>
              <a:rPr lang="ja-JP" altLang="en-US" dirty="0" smtClean="0"/>
              <a:t>既存研究で開発されたツール</a:t>
            </a:r>
            <a:r>
              <a:rPr lang="en-US" altLang="ja-JP" dirty="0"/>
              <a:t> </a:t>
            </a:r>
            <a:r>
              <a:rPr lang="en-US" altLang="ja-JP" dirty="0" err="1" smtClean="0"/>
              <a:t>ModiChecker</a:t>
            </a:r>
            <a:r>
              <a:rPr lang="en-US" altLang="ja-JP" dirty="0" smtClean="0"/>
              <a:t/>
            </a:r>
            <a:br>
              <a:rPr lang="en-US" altLang="ja-JP" dirty="0" smtClean="0"/>
            </a:br>
            <a:r>
              <a:rPr lang="ja-JP" altLang="en-US" dirty="0" smtClean="0"/>
              <a:t>により意図的でない</a:t>
            </a:r>
            <a:r>
              <a:rPr lang="en-US" altLang="ja-JP" dirty="0" smtClean="0"/>
              <a:t>AE</a:t>
            </a:r>
            <a:r>
              <a:rPr lang="ja-JP" altLang="en-US" dirty="0" smtClean="0"/>
              <a:t>を修正することができる</a:t>
            </a:r>
            <a:endParaRPr lang="en-US" altLang="ja-JP" dirty="0" smtClean="0"/>
          </a:p>
        </p:txBody>
      </p:sp>
      <p:sp>
        <p:nvSpPr>
          <p:cNvPr id="4" name="正方形/長方形 3"/>
          <p:cNvSpPr/>
          <p:nvPr/>
        </p:nvSpPr>
        <p:spPr>
          <a:xfrm>
            <a:off x="457200" y="1600200"/>
            <a:ext cx="8026400" cy="14986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10BF1CB8-4175-44FF-84F3-313DE1255CF5}" type="slidenum">
              <a:rPr lang="ja-JP" altLang="en-US" smtClean="0"/>
              <a:pPr/>
              <a:t>12</a:t>
            </a:fld>
            <a:endParaRPr lang="ja-JP" altLang="en-US" dirty="0"/>
          </a:p>
        </p:txBody>
      </p:sp>
    </p:spTree>
    <p:extLst>
      <p:ext uri="{BB962C8B-B14F-4D97-AF65-F5344CB8AC3E}">
        <p14:creationId xmlns:p14="http://schemas.microsoft.com/office/powerpoint/2010/main" val="2214771862"/>
      </p:ext>
    </p:extLst>
  </p:cSld>
  <p:clrMapOvr>
    <a:masterClrMapping/>
  </p:clrMapOvr>
  <mc:AlternateContent xmlns:mc="http://schemas.openxmlformats.org/markup-compatibility/2006" xmlns:p14="http://schemas.microsoft.com/office/powerpoint/2010/main">
    <mc:Choice Requires="p14">
      <p:transition spd="slow" p14:dur="2000" advTm="22136"/>
    </mc:Choice>
    <mc:Fallback xmlns="">
      <p:transition spd="slow" advTm="22136"/>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b="1" dirty="0" smtClean="0"/>
              <a:t>提案手法</a:t>
            </a:r>
            <a:r>
              <a:rPr lang="en-US" altLang="ja-JP" sz="3200" dirty="0" smtClean="0"/>
              <a:t/>
            </a:r>
            <a:br>
              <a:rPr lang="en-US" altLang="ja-JP" sz="3200" dirty="0" smtClean="0"/>
            </a:br>
            <a:r>
              <a:rPr lang="ja-JP" altLang="en-US" sz="3200" dirty="0" smtClean="0"/>
              <a:t>概略</a:t>
            </a:r>
            <a:endParaRPr kumimoji="1" lang="ja-JP" altLang="en-US" sz="3200" dirty="0"/>
          </a:p>
        </p:txBody>
      </p:sp>
      <p:sp>
        <p:nvSpPr>
          <p:cNvPr id="3" name="コンテンツ プレースホルダー 2"/>
          <p:cNvSpPr>
            <a:spLocks noGrp="1"/>
          </p:cNvSpPr>
          <p:nvPr>
            <p:ph idx="1"/>
          </p:nvPr>
        </p:nvSpPr>
        <p:spPr/>
        <p:txBody>
          <a:bodyPr>
            <a:normAutofit/>
          </a:bodyPr>
          <a:lstStyle/>
          <a:p>
            <a:pPr marL="0" indent="0">
              <a:buNone/>
            </a:pPr>
            <a:r>
              <a:rPr kumimoji="1" lang="ja-JP" altLang="en-US" sz="3200" b="1" dirty="0" smtClean="0"/>
              <a:t>設計情報（</a:t>
            </a:r>
            <a:r>
              <a:rPr kumimoji="1" lang="en-US" altLang="ja-JP" sz="3200" b="1" dirty="0" smtClean="0"/>
              <a:t>UML</a:t>
            </a:r>
            <a:r>
              <a:rPr kumimoji="1" lang="ja-JP" altLang="en-US" sz="3200" b="1" dirty="0" smtClean="0"/>
              <a:t>）を利用して，すべての</a:t>
            </a:r>
            <a:r>
              <a:rPr kumimoji="1" lang="en-US" altLang="ja-JP" sz="3200" b="1" dirty="0" smtClean="0"/>
              <a:t>AE</a:t>
            </a:r>
            <a:r>
              <a:rPr kumimoji="1" lang="ja-JP" altLang="en-US" sz="3200" b="1" dirty="0" smtClean="0"/>
              <a:t>から</a:t>
            </a:r>
            <a:r>
              <a:rPr kumimoji="1" lang="en-US" altLang="ja-JP" sz="3200" b="1" dirty="0" smtClean="0"/>
              <a:t/>
            </a:r>
            <a:br>
              <a:rPr kumimoji="1" lang="en-US" altLang="ja-JP" sz="3200" b="1" dirty="0" smtClean="0"/>
            </a:br>
            <a:r>
              <a:rPr kumimoji="1" lang="ja-JP" altLang="en-US" sz="3200" b="1" dirty="0" smtClean="0"/>
              <a:t>意図的な</a:t>
            </a:r>
            <a:r>
              <a:rPr kumimoji="1" lang="en-US" altLang="ja-JP" sz="3200" b="1" dirty="0" smtClean="0"/>
              <a:t>AE</a:t>
            </a:r>
            <a:r>
              <a:rPr kumimoji="1" lang="ja-JP" altLang="en-US" sz="3200" b="1" dirty="0" err="1" smtClean="0"/>
              <a:t>を検</a:t>
            </a:r>
            <a:r>
              <a:rPr kumimoji="1" lang="ja-JP" altLang="en-US" sz="3200" b="1" dirty="0" smtClean="0"/>
              <a:t>出・除去する</a:t>
            </a:r>
            <a:endParaRPr kumimoji="1" lang="en-US" altLang="ja-JP" sz="3200" b="1" dirty="0" smtClean="0"/>
          </a:p>
          <a:p>
            <a:pPr lvl="1"/>
            <a:r>
              <a:rPr lang="en-US" altLang="ja-JP" dirty="0" err="1" smtClean="0"/>
              <a:t>ModiChecker</a:t>
            </a:r>
            <a:r>
              <a:rPr lang="ja-JP" altLang="en-US" dirty="0" err="1" smtClean="0"/>
              <a:t>で検</a:t>
            </a:r>
            <a:r>
              <a:rPr lang="ja-JP" altLang="en-US" dirty="0" smtClean="0"/>
              <a:t>出されたソフトウェア内の</a:t>
            </a:r>
            <a:r>
              <a:rPr lang="en-US" altLang="ja-JP" dirty="0" smtClean="0"/>
              <a:t>AE</a:t>
            </a:r>
            <a:r>
              <a:rPr lang="ja-JP" altLang="en-US" dirty="0" smtClean="0"/>
              <a:t>を対象</a:t>
            </a:r>
            <a:endParaRPr lang="en-US" altLang="ja-JP" dirty="0" smtClean="0"/>
          </a:p>
          <a:p>
            <a:pPr lvl="1"/>
            <a:r>
              <a:rPr lang="ja-JP" altLang="en-US" dirty="0"/>
              <a:t>設計情報に設計意図が反映されると</a:t>
            </a:r>
            <a:r>
              <a:rPr lang="ja-JP" altLang="en-US" dirty="0" smtClean="0"/>
              <a:t>想定</a:t>
            </a:r>
            <a:endParaRPr lang="en-US" altLang="ja-JP" dirty="0" smtClean="0"/>
          </a:p>
          <a:p>
            <a:pPr lvl="2"/>
            <a:r>
              <a:rPr lang="ja-JP" altLang="en-US" dirty="0" smtClean="0"/>
              <a:t>クラス図、シーケンス図を利用</a:t>
            </a:r>
            <a:endParaRPr lang="en-US" altLang="ja-JP" dirty="0"/>
          </a:p>
          <a:p>
            <a:pPr lvl="1"/>
            <a:r>
              <a:rPr lang="ja-JP" altLang="en-US" dirty="0" smtClean="0"/>
              <a:t>意図的な</a:t>
            </a:r>
            <a:r>
              <a:rPr lang="en-US" altLang="ja-JP" dirty="0" smtClean="0"/>
              <a:t>AE</a:t>
            </a:r>
            <a:r>
              <a:rPr lang="ja-JP" altLang="en-US" dirty="0" smtClean="0"/>
              <a:t>を除去することで，意図的でない</a:t>
            </a:r>
            <a:r>
              <a:rPr lang="en-US" altLang="ja-JP" dirty="0" smtClean="0"/>
              <a:t>AE</a:t>
            </a:r>
            <a:br>
              <a:rPr lang="en-US" altLang="ja-JP" dirty="0" smtClean="0"/>
            </a:br>
            <a:r>
              <a:rPr lang="ja-JP" altLang="en-US" dirty="0" smtClean="0"/>
              <a:t>の適合率を上げる</a:t>
            </a:r>
            <a:endParaRPr lang="en-US" altLang="ja-JP" dirty="0"/>
          </a:p>
          <a:p>
            <a:pPr marL="0" indent="0">
              <a:buNone/>
            </a:pPr>
            <a:r>
              <a:rPr kumimoji="1" lang="ja-JP" altLang="en-US" sz="3200" b="1" dirty="0" smtClean="0"/>
              <a:t>　　　</a:t>
            </a:r>
            <a:endParaRPr kumimoji="1" lang="ja-JP" altLang="en-US" sz="3200" b="1"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13</a:t>
            </a:fld>
            <a:endParaRPr lang="ja-JP" altLang="en-US" dirty="0"/>
          </a:p>
        </p:txBody>
      </p:sp>
    </p:spTree>
    <p:extLst>
      <p:ext uri="{BB962C8B-B14F-4D97-AF65-F5344CB8AC3E}">
        <p14:creationId xmlns:p14="http://schemas.microsoft.com/office/powerpoint/2010/main" val="1581394490"/>
      </p:ext>
    </p:extLst>
  </p:cSld>
  <p:clrMapOvr>
    <a:masterClrMapping/>
  </p:clrMapOvr>
  <mc:AlternateContent xmlns:mc="http://schemas.openxmlformats.org/markup-compatibility/2006" xmlns:p14="http://schemas.microsoft.com/office/powerpoint/2010/main">
    <mc:Choice Requires="p14">
      <p:transition spd="slow" p14:dur="2000" advTm="60144"/>
    </mc:Choice>
    <mc:Fallback xmlns="">
      <p:transition spd="slow" advTm="60144"/>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b="1" dirty="0" smtClean="0"/>
              <a:t>提案手法</a:t>
            </a:r>
            <a:r>
              <a:rPr kumimoji="1" lang="en-US" altLang="ja-JP" sz="3200" b="1" dirty="0" smtClean="0"/>
              <a:t/>
            </a:r>
            <a:br>
              <a:rPr kumimoji="1" lang="en-US" altLang="ja-JP" sz="3200" b="1" dirty="0" smtClean="0"/>
            </a:br>
            <a:r>
              <a:rPr lang="ja-JP" altLang="en-US" sz="3200" dirty="0" smtClean="0"/>
              <a:t>処理手順</a:t>
            </a:r>
            <a:endParaRPr kumimoji="1" lang="ja-JP" altLang="en-US" sz="3200" dirty="0"/>
          </a:p>
        </p:txBody>
      </p:sp>
      <p:sp>
        <p:nvSpPr>
          <p:cNvPr id="5" name="正方形/長方形 4"/>
          <p:cNvSpPr/>
          <p:nvPr/>
        </p:nvSpPr>
        <p:spPr>
          <a:xfrm>
            <a:off x="1157635" y="5400803"/>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p:cNvSpPr/>
          <p:nvPr/>
        </p:nvSpPr>
        <p:spPr>
          <a:xfrm>
            <a:off x="3285733" y="5400803"/>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776199" y="5943097"/>
            <a:ext cx="1330814" cy="369332"/>
          </a:xfrm>
          <a:prstGeom prst="rect">
            <a:avLst/>
          </a:prstGeom>
          <a:noFill/>
        </p:spPr>
        <p:txBody>
          <a:bodyPr wrap="none" rtlCol="0">
            <a:spAutoFit/>
          </a:bodyPr>
          <a:lstStyle/>
          <a:p>
            <a:r>
              <a:rPr kumimoji="1" lang="ja-JP" altLang="en-US" dirty="0" smtClean="0"/>
              <a:t>意図</a:t>
            </a:r>
            <a:r>
              <a:rPr lang="ja-JP" altLang="en-US" dirty="0"/>
              <a:t>的</a:t>
            </a:r>
            <a:r>
              <a:rPr lang="ja-JP" altLang="en-US" dirty="0" smtClean="0"/>
              <a:t>な</a:t>
            </a:r>
            <a:r>
              <a:rPr kumimoji="1" lang="en-US" altLang="ja-JP" dirty="0" smtClean="0"/>
              <a:t>AE</a:t>
            </a:r>
          </a:p>
        </p:txBody>
      </p:sp>
      <p:sp>
        <p:nvSpPr>
          <p:cNvPr id="8" name="テキスト ボックス 7"/>
          <p:cNvSpPr txBox="1"/>
          <p:nvPr/>
        </p:nvSpPr>
        <p:spPr>
          <a:xfrm>
            <a:off x="2439774" y="5943097"/>
            <a:ext cx="1757212" cy="369332"/>
          </a:xfrm>
          <a:prstGeom prst="rect">
            <a:avLst/>
          </a:prstGeom>
          <a:noFill/>
        </p:spPr>
        <p:txBody>
          <a:bodyPr wrap="none" rtlCol="0">
            <a:spAutoFit/>
          </a:bodyPr>
          <a:lstStyle/>
          <a:p>
            <a:r>
              <a:rPr kumimoji="1" lang="ja-JP" altLang="en-US" dirty="0" smtClean="0"/>
              <a:t>意図</a:t>
            </a:r>
            <a:r>
              <a:rPr lang="ja-JP" altLang="en-US" dirty="0" smtClean="0"/>
              <a:t>的でない</a:t>
            </a:r>
            <a:r>
              <a:rPr kumimoji="1" lang="en-US" altLang="ja-JP" dirty="0" smtClean="0"/>
              <a:t>AE</a:t>
            </a:r>
          </a:p>
        </p:txBody>
      </p:sp>
      <p:sp>
        <p:nvSpPr>
          <p:cNvPr id="9" name="テキスト ボックス 8"/>
          <p:cNvSpPr txBox="1"/>
          <p:nvPr/>
        </p:nvSpPr>
        <p:spPr>
          <a:xfrm>
            <a:off x="1837011" y="1534234"/>
            <a:ext cx="4719950" cy="400110"/>
          </a:xfrm>
          <a:prstGeom prst="rect">
            <a:avLst/>
          </a:prstGeom>
          <a:noFill/>
          <a:ln>
            <a:solidFill>
              <a:schemeClr val="tx1">
                <a:lumMod val="95000"/>
                <a:lumOff val="5000"/>
              </a:schemeClr>
            </a:solidFill>
          </a:ln>
        </p:spPr>
        <p:txBody>
          <a:bodyPr wrap="square" rtlCol="0">
            <a:spAutoFit/>
          </a:bodyPr>
          <a:lstStyle/>
          <a:p>
            <a:r>
              <a:rPr lang="en-US" altLang="ja-JP" sz="2000" dirty="0" smtClean="0"/>
              <a:t>1</a:t>
            </a:r>
            <a:r>
              <a:rPr lang="ja-JP" altLang="en-US" sz="2000" dirty="0" err="1" smtClean="0"/>
              <a:t>．</a:t>
            </a:r>
            <a:r>
              <a:rPr lang="en-US" altLang="ja-JP" sz="2000" dirty="0" err="1" smtClean="0"/>
              <a:t>ModiChecker</a:t>
            </a:r>
            <a:r>
              <a:rPr lang="ja-JP" altLang="en-US" sz="2000" dirty="0"/>
              <a:t>による</a:t>
            </a:r>
            <a:r>
              <a:rPr lang="en-US" altLang="ja-JP" sz="2000" dirty="0"/>
              <a:t>AE</a:t>
            </a:r>
            <a:r>
              <a:rPr lang="ja-JP" altLang="en-US" sz="2000" dirty="0"/>
              <a:t>のリストの取得</a:t>
            </a:r>
            <a:endParaRPr kumimoji="1" lang="ja-JP" altLang="en-US" sz="2000" dirty="0"/>
          </a:p>
        </p:txBody>
      </p:sp>
      <p:sp>
        <p:nvSpPr>
          <p:cNvPr id="10" name="テキスト ボックス 9"/>
          <p:cNvSpPr txBox="1"/>
          <p:nvPr/>
        </p:nvSpPr>
        <p:spPr>
          <a:xfrm>
            <a:off x="1229762" y="4849761"/>
            <a:ext cx="2292615" cy="400110"/>
          </a:xfrm>
          <a:prstGeom prst="rect">
            <a:avLst/>
          </a:prstGeom>
          <a:noFill/>
          <a:ln>
            <a:solidFill>
              <a:schemeClr val="tx1"/>
            </a:solidFill>
          </a:ln>
        </p:spPr>
        <p:txBody>
          <a:bodyPr wrap="none" rtlCol="0">
            <a:spAutoFit/>
          </a:bodyPr>
          <a:lstStyle/>
          <a:p>
            <a:r>
              <a:rPr lang="en-US" altLang="ja-JP" sz="2000" dirty="0" smtClean="0"/>
              <a:t>2</a:t>
            </a:r>
            <a:r>
              <a:rPr lang="ja-JP" altLang="en-US" sz="2000" dirty="0" err="1" smtClean="0"/>
              <a:t>．</a:t>
            </a:r>
            <a:r>
              <a:rPr lang="ja-JP" altLang="en-US" sz="2000" dirty="0" smtClean="0"/>
              <a:t>設計情報の抽出</a:t>
            </a:r>
            <a:endParaRPr lang="en-US" altLang="ja-JP" sz="2000" dirty="0"/>
          </a:p>
        </p:txBody>
      </p:sp>
      <p:sp>
        <p:nvSpPr>
          <p:cNvPr id="11" name="テキスト ボックス 10"/>
          <p:cNvSpPr txBox="1"/>
          <p:nvPr/>
        </p:nvSpPr>
        <p:spPr>
          <a:xfrm>
            <a:off x="5358384" y="2014586"/>
            <a:ext cx="3595856" cy="707886"/>
          </a:xfrm>
          <a:prstGeom prst="rect">
            <a:avLst/>
          </a:prstGeom>
          <a:noFill/>
          <a:ln>
            <a:solidFill>
              <a:schemeClr val="tx1"/>
            </a:solidFill>
          </a:ln>
        </p:spPr>
        <p:txBody>
          <a:bodyPr wrap="none" rtlCol="0">
            <a:spAutoFit/>
          </a:bodyPr>
          <a:lstStyle/>
          <a:p>
            <a:r>
              <a:rPr lang="en-US" altLang="ja-JP" sz="2000" dirty="0" smtClean="0"/>
              <a:t>3</a:t>
            </a:r>
            <a:r>
              <a:rPr lang="ja-JP" altLang="en-US" sz="2000" dirty="0" err="1" smtClean="0"/>
              <a:t>．</a:t>
            </a:r>
            <a:r>
              <a:rPr lang="en-US" altLang="ja-JP" sz="2000" dirty="0" smtClean="0"/>
              <a:t>AE</a:t>
            </a:r>
            <a:r>
              <a:rPr lang="ja-JP" altLang="en-US" sz="2000" dirty="0"/>
              <a:t>のリストと設計情報の</a:t>
            </a:r>
            <a:r>
              <a:rPr lang="ja-JP" altLang="en-US" sz="2000" dirty="0" smtClean="0"/>
              <a:t>比較</a:t>
            </a:r>
            <a:r>
              <a:rPr lang="en-US" altLang="ja-JP" sz="2000" dirty="0" smtClean="0"/>
              <a:t/>
            </a:r>
            <a:br>
              <a:rPr lang="en-US" altLang="ja-JP" sz="2000" dirty="0" smtClean="0"/>
            </a:br>
            <a:r>
              <a:rPr lang="ja-JP" altLang="en-US" sz="2000" dirty="0" smtClean="0"/>
              <a:t>による</a:t>
            </a:r>
            <a:r>
              <a:rPr lang="ja-JP" altLang="en-US" sz="2000" dirty="0" smtClean="0">
                <a:solidFill>
                  <a:srgbClr val="FF0000"/>
                </a:solidFill>
              </a:rPr>
              <a:t>意図的</a:t>
            </a:r>
            <a:r>
              <a:rPr lang="ja-JP" altLang="en-US" sz="2000" dirty="0">
                <a:solidFill>
                  <a:srgbClr val="FF0000"/>
                </a:solidFill>
              </a:rPr>
              <a:t>な</a:t>
            </a:r>
            <a:r>
              <a:rPr lang="en-US" altLang="ja-JP" sz="2000" dirty="0">
                <a:solidFill>
                  <a:srgbClr val="FF0000"/>
                </a:solidFill>
              </a:rPr>
              <a:t>AE</a:t>
            </a:r>
            <a:r>
              <a:rPr lang="ja-JP" altLang="en-US" sz="2000" dirty="0" err="1" smtClean="0"/>
              <a:t>の検</a:t>
            </a:r>
            <a:r>
              <a:rPr lang="ja-JP" altLang="en-US" sz="2000" dirty="0" smtClean="0"/>
              <a:t>出・除去</a:t>
            </a:r>
            <a:endParaRPr kumimoji="1" lang="ja-JP" altLang="en-US" dirty="0"/>
          </a:p>
        </p:txBody>
      </p:sp>
      <p:pic>
        <p:nvPicPr>
          <p:cNvPr id="12" name="コンテンツ プレースホルダー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471653" y="1961091"/>
            <a:ext cx="7734290" cy="4351338"/>
          </a:xfrm>
          <a:prstGeom prst="rect">
            <a:avLst/>
          </a:prstGeom>
          <a:noFill/>
          <a:ln w="9525">
            <a:noFill/>
            <a:miter lim="800000"/>
            <a:headEnd/>
            <a:tailEnd/>
          </a:ln>
          <a:effectLst/>
        </p:spPr>
      </p:pic>
      <p:sp>
        <p:nvSpPr>
          <p:cNvPr id="19" name="フリーフォーム 18"/>
          <p:cNvSpPr/>
          <p:nvPr/>
        </p:nvSpPr>
        <p:spPr>
          <a:xfrm>
            <a:off x="3318933" y="1913467"/>
            <a:ext cx="5524425" cy="3539066"/>
          </a:xfrm>
          <a:custGeom>
            <a:avLst/>
            <a:gdLst>
              <a:gd name="connsiteX0" fmla="*/ 2015067 w 5524425"/>
              <a:gd name="connsiteY0" fmla="*/ 287866 h 3539066"/>
              <a:gd name="connsiteX1" fmla="*/ 1811867 w 5524425"/>
              <a:gd name="connsiteY1" fmla="*/ 203200 h 3539066"/>
              <a:gd name="connsiteX2" fmla="*/ 1761067 w 5524425"/>
              <a:gd name="connsiteY2" fmla="*/ 186266 h 3539066"/>
              <a:gd name="connsiteX3" fmla="*/ 1710267 w 5524425"/>
              <a:gd name="connsiteY3" fmla="*/ 169333 h 3539066"/>
              <a:gd name="connsiteX4" fmla="*/ 1608667 w 5524425"/>
              <a:gd name="connsiteY4" fmla="*/ 101600 h 3539066"/>
              <a:gd name="connsiteX5" fmla="*/ 1456267 w 5524425"/>
              <a:gd name="connsiteY5" fmla="*/ 50800 h 3539066"/>
              <a:gd name="connsiteX6" fmla="*/ 1354667 w 5524425"/>
              <a:gd name="connsiteY6" fmla="*/ 16933 h 3539066"/>
              <a:gd name="connsiteX7" fmla="*/ 1286934 w 5524425"/>
              <a:gd name="connsiteY7" fmla="*/ 0 h 3539066"/>
              <a:gd name="connsiteX8" fmla="*/ 660400 w 5524425"/>
              <a:gd name="connsiteY8" fmla="*/ 16933 h 3539066"/>
              <a:gd name="connsiteX9" fmla="*/ 609600 w 5524425"/>
              <a:gd name="connsiteY9" fmla="*/ 33866 h 3539066"/>
              <a:gd name="connsiteX10" fmla="*/ 575734 w 5524425"/>
              <a:gd name="connsiteY10" fmla="*/ 135466 h 3539066"/>
              <a:gd name="connsiteX11" fmla="*/ 541867 w 5524425"/>
              <a:gd name="connsiteY11" fmla="*/ 287866 h 3539066"/>
              <a:gd name="connsiteX12" fmla="*/ 491067 w 5524425"/>
              <a:gd name="connsiteY12" fmla="*/ 999066 h 3539066"/>
              <a:gd name="connsiteX13" fmla="*/ 457200 w 5524425"/>
              <a:gd name="connsiteY13" fmla="*/ 1100666 h 3539066"/>
              <a:gd name="connsiteX14" fmla="*/ 372534 w 5524425"/>
              <a:gd name="connsiteY14" fmla="*/ 1202266 h 3539066"/>
              <a:gd name="connsiteX15" fmla="*/ 355600 w 5524425"/>
              <a:gd name="connsiteY15" fmla="*/ 1253066 h 3539066"/>
              <a:gd name="connsiteX16" fmla="*/ 321734 w 5524425"/>
              <a:gd name="connsiteY16" fmla="*/ 1405466 h 3539066"/>
              <a:gd name="connsiteX17" fmla="*/ 304800 w 5524425"/>
              <a:gd name="connsiteY17" fmla="*/ 1591733 h 3539066"/>
              <a:gd name="connsiteX18" fmla="*/ 287867 w 5524425"/>
              <a:gd name="connsiteY18" fmla="*/ 2065866 h 3539066"/>
              <a:gd name="connsiteX19" fmla="*/ 270934 w 5524425"/>
              <a:gd name="connsiteY19" fmla="*/ 2116666 h 3539066"/>
              <a:gd name="connsiteX20" fmla="*/ 220134 w 5524425"/>
              <a:gd name="connsiteY20" fmla="*/ 2252133 h 3539066"/>
              <a:gd name="connsiteX21" fmla="*/ 118534 w 5524425"/>
              <a:gd name="connsiteY21" fmla="*/ 2319866 h 3539066"/>
              <a:gd name="connsiteX22" fmla="*/ 67734 w 5524425"/>
              <a:gd name="connsiteY22" fmla="*/ 2421466 h 3539066"/>
              <a:gd name="connsiteX23" fmla="*/ 16934 w 5524425"/>
              <a:gd name="connsiteY23" fmla="*/ 2607733 h 3539066"/>
              <a:gd name="connsiteX24" fmla="*/ 0 w 5524425"/>
              <a:gd name="connsiteY24" fmla="*/ 2709333 h 3539066"/>
              <a:gd name="connsiteX25" fmla="*/ 16934 w 5524425"/>
              <a:gd name="connsiteY25" fmla="*/ 2827866 h 3539066"/>
              <a:gd name="connsiteX26" fmla="*/ 67734 w 5524425"/>
              <a:gd name="connsiteY26" fmla="*/ 2861733 h 3539066"/>
              <a:gd name="connsiteX27" fmla="*/ 84667 w 5524425"/>
              <a:gd name="connsiteY27" fmla="*/ 2912533 h 3539066"/>
              <a:gd name="connsiteX28" fmla="*/ 135467 w 5524425"/>
              <a:gd name="connsiteY28" fmla="*/ 2946400 h 3539066"/>
              <a:gd name="connsiteX29" fmla="*/ 186267 w 5524425"/>
              <a:gd name="connsiteY29" fmla="*/ 2997200 h 3539066"/>
              <a:gd name="connsiteX30" fmla="*/ 254000 w 5524425"/>
              <a:gd name="connsiteY30" fmla="*/ 3014133 h 3539066"/>
              <a:gd name="connsiteX31" fmla="*/ 524934 w 5524425"/>
              <a:gd name="connsiteY31" fmla="*/ 3064933 h 3539066"/>
              <a:gd name="connsiteX32" fmla="*/ 575734 w 5524425"/>
              <a:gd name="connsiteY32" fmla="*/ 3081866 h 3539066"/>
              <a:gd name="connsiteX33" fmla="*/ 626534 w 5524425"/>
              <a:gd name="connsiteY33" fmla="*/ 3115733 h 3539066"/>
              <a:gd name="connsiteX34" fmla="*/ 728134 w 5524425"/>
              <a:gd name="connsiteY34" fmla="*/ 3149600 h 3539066"/>
              <a:gd name="connsiteX35" fmla="*/ 795867 w 5524425"/>
              <a:gd name="connsiteY35" fmla="*/ 3200400 h 3539066"/>
              <a:gd name="connsiteX36" fmla="*/ 897467 w 5524425"/>
              <a:gd name="connsiteY36" fmla="*/ 3234266 h 3539066"/>
              <a:gd name="connsiteX37" fmla="*/ 948267 w 5524425"/>
              <a:gd name="connsiteY37" fmla="*/ 3302000 h 3539066"/>
              <a:gd name="connsiteX38" fmla="*/ 1032934 w 5524425"/>
              <a:gd name="connsiteY38" fmla="*/ 3352800 h 3539066"/>
              <a:gd name="connsiteX39" fmla="*/ 1049867 w 5524425"/>
              <a:gd name="connsiteY39" fmla="*/ 3403600 h 3539066"/>
              <a:gd name="connsiteX40" fmla="*/ 1100667 w 5524425"/>
              <a:gd name="connsiteY40" fmla="*/ 3437466 h 3539066"/>
              <a:gd name="connsiteX41" fmla="*/ 1151467 w 5524425"/>
              <a:gd name="connsiteY41" fmla="*/ 3488266 h 3539066"/>
              <a:gd name="connsiteX42" fmla="*/ 1320800 w 5524425"/>
              <a:gd name="connsiteY42" fmla="*/ 3539066 h 3539066"/>
              <a:gd name="connsiteX43" fmla="*/ 1524000 w 5524425"/>
              <a:gd name="connsiteY43" fmla="*/ 3505200 h 3539066"/>
              <a:gd name="connsiteX44" fmla="*/ 1574800 w 5524425"/>
              <a:gd name="connsiteY44" fmla="*/ 3488266 h 3539066"/>
              <a:gd name="connsiteX45" fmla="*/ 1659467 w 5524425"/>
              <a:gd name="connsiteY45" fmla="*/ 3471333 h 3539066"/>
              <a:gd name="connsiteX46" fmla="*/ 1727200 w 5524425"/>
              <a:gd name="connsiteY46" fmla="*/ 3454400 h 3539066"/>
              <a:gd name="connsiteX47" fmla="*/ 1778000 w 5524425"/>
              <a:gd name="connsiteY47" fmla="*/ 3420533 h 3539066"/>
              <a:gd name="connsiteX48" fmla="*/ 1845734 w 5524425"/>
              <a:gd name="connsiteY48" fmla="*/ 3403600 h 3539066"/>
              <a:gd name="connsiteX49" fmla="*/ 1947334 w 5524425"/>
              <a:gd name="connsiteY49" fmla="*/ 3369733 h 3539066"/>
              <a:gd name="connsiteX50" fmla="*/ 1998134 w 5524425"/>
              <a:gd name="connsiteY50" fmla="*/ 3352800 h 3539066"/>
              <a:gd name="connsiteX51" fmla="*/ 2048934 w 5524425"/>
              <a:gd name="connsiteY51" fmla="*/ 3335866 h 3539066"/>
              <a:gd name="connsiteX52" fmla="*/ 2184400 w 5524425"/>
              <a:gd name="connsiteY52" fmla="*/ 3302000 h 3539066"/>
              <a:gd name="connsiteX53" fmla="*/ 2235200 w 5524425"/>
              <a:gd name="connsiteY53" fmla="*/ 3285066 h 3539066"/>
              <a:gd name="connsiteX54" fmla="*/ 2302934 w 5524425"/>
              <a:gd name="connsiteY54" fmla="*/ 3268133 h 3539066"/>
              <a:gd name="connsiteX55" fmla="*/ 2455334 w 5524425"/>
              <a:gd name="connsiteY55" fmla="*/ 3200400 h 3539066"/>
              <a:gd name="connsiteX56" fmla="*/ 2506134 w 5524425"/>
              <a:gd name="connsiteY56" fmla="*/ 3183466 h 3539066"/>
              <a:gd name="connsiteX57" fmla="*/ 2556934 w 5524425"/>
              <a:gd name="connsiteY57" fmla="*/ 3149600 h 3539066"/>
              <a:gd name="connsiteX58" fmla="*/ 2624667 w 5524425"/>
              <a:gd name="connsiteY58" fmla="*/ 3132666 h 3539066"/>
              <a:gd name="connsiteX59" fmla="*/ 2675467 w 5524425"/>
              <a:gd name="connsiteY59" fmla="*/ 3115733 h 3539066"/>
              <a:gd name="connsiteX60" fmla="*/ 2844800 w 5524425"/>
              <a:gd name="connsiteY60" fmla="*/ 3081866 h 3539066"/>
              <a:gd name="connsiteX61" fmla="*/ 3031067 w 5524425"/>
              <a:gd name="connsiteY61" fmla="*/ 3048000 h 3539066"/>
              <a:gd name="connsiteX62" fmla="*/ 3302000 w 5524425"/>
              <a:gd name="connsiteY62" fmla="*/ 2997200 h 3539066"/>
              <a:gd name="connsiteX63" fmla="*/ 3471334 w 5524425"/>
              <a:gd name="connsiteY63" fmla="*/ 2963333 h 3539066"/>
              <a:gd name="connsiteX64" fmla="*/ 3589867 w 5524425"/>
              <a:gd name="connsiteY64" fmla="*/ 2946400 h 3539066"/>
              <a:gd name="connsiteX65" fmla="*/ 3674534 w 5524425"/>
              <a:gd name="connsiteY65" fmla="*/ 2929466 h 3539066"/>
              <a:gd name="connsiteX66" fmla="*/ 3894667 w 5524425"/>
              <a:gd name="connsiteY66" fmla="*/ 2895600 h 3539066"/>
              <a:gd name="connsiteX67" fmla="*/ 4030134 w 5524425"/>
              <a:gd name="connsiteY67" fmla="*/ 2861733 h 3539066"/>
              <a:gd name="connsiteX68" fmla="*/ 4097867 w 5524425"/>
              <a:gd name="connsiteY68" fmla="*/ 2844800 h 3539066"/>
              <a:gd name="connsiteX69" fmla="*/ 4148667 w 5524425"/>
              <a:gd name="connsiteY69" fmla="*/ 2827866 h 3539066"/>
              <a:gd name="connsiteX70" fmla="*/ 4351867 w 5524425"/>
              <a:gd name="connsiteY70" fmla="*/ 2794000 h 3539066"/>
              <a:gd name="connsiteX71" fmla="*/ 4453467 w 5524425"/>
              <a:gd name="connsiteY71" fmla="*/ 2760133 h 3539066"/>
              <a:gd name="connsiteX72" fmla="*/ 4588934 w 5524425"/>
              <a:gd name="connsiteY72" fmla="*/ 2726266 h 3539066"/>
              <a:gd name="connsiteX73" fmla="*/ 4809067 w 5524425"/>
              <a:gd name="connsiteY73" fmla="*/ 2607733 h 3539066"/>
              <a:gd name="connsiteX74" fmla="*/ 4944534 w 5524425"/>
              <a:gd name="connsiteY74" fmla="*/ 2523066 h 3539066"/>
              <a:gd name="connsiteX75" fmla="*/ 5012267 w 5524425"/>
              <a:gd name="connsiteY75" fmla="*/ 2472266 h 3539066"/>
              <a:gd name="connsiteX76" fmla="*/ 5164667 w 5524425"/>
              <a:gd name="connsiteY76" fmla="*/ 2302933 h 3539066"/>
              <a:gd name="connsiteX77" fmla="*/ 5215467 w 5524425"/>
              <a:gd name="connsiteY77" fmla="*/ 2235200 h 3539066"/>
              <a:gd name="connsiteX78" fmla="*/ 5266267 w 5524425"/>
              <a:gd name="connsiteY78" fmla="*/ 2184400 h 3539066"/>
              <a:gd name="connsiteX79" fmla="*/ 5334000 w 5524425"/>
              <a:gd name="connsiteY79" fmla="*/ 2048933 h 3539066"/>
              <a:gd name="connsiteX80" fmla="*/ 5435600 w 5524425"/>
              <a:gd name="connsiteY80" fmla="*/ 1896533 h 3539066"/>
              <a:gd name="connsiteX81" fmla="*/ 5503334 w 5524425"/>
              <a:gd name="connsiteY81" fmla="*/ 1778000 h 3539066"/>
              <a:gd name="connsiteX82" fmla="*/ 5503334 w 5524425"/>
              <a:gd name="connsiteY82" fmla="*/ 1574800 h 3539066"/>
              <a:gd name="connsiteX83" fmla="*/ 5486400 w 5524425"/>
              <a:gd name="connsiteY83" fmla="*/ 1524000 h 3539066"/>
              <a:gd name="connsiteX84" fmla="*/ 5435600 w 5524425"/>
              <a:gd name="connsiteY84" fmla="*/ 1473200 h 3539066"/>
              <a:gd name="connsiteX85" fmla="*/ 5367867 w 5524425"/>
              <a:gd name="connsiteY85" fmla="*/ 1337733 h 3539066"/>
              <a:gd name="connsiteX86" fmla="*/ 5266267 w 5524425"/>
              <a:gd name="connsiteY86" fmla="*/ 1202266 h 3539066"/>
              <a:gd name="connsiteX87" fmla="*/ 5181600 w 5524425"/>
              <a:gd name="connsiteY87" fmla="*/ 1083733 h 3539066"/>
              <a:gd name="connsiteX88" fmla="*/ 5147734 w 5524425"/>
              <a:gd name="connsiteY88" fmla="*/ 1032933 h 3539066"/>
              <a:gd name="connsiteX89" fmla="*/ 5130800 w 5524425"/>
              <a:gd name="connsiteY89" fmla="*/ 965200 h 3539066"/>
              <a:gd name="connsiteX90" fmla="*/ 5113867 w 5524425"/>
              <a:gd name="connsiteY90" fmla="*/ 914400 h 3539066"/>
              <a:gd name="connsiteX91" fmla="*/ 5113867 w 5524425"/>
              <a:gd name="connsiteY91" fmla="*/ 846666 h 3539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5524425" h="3539066">
                <a:moveTo>
                  <a:pt x="2015067" y="287866"/>
                </a:moveTo>
                <a:cubicBezTo>
                  <a:pt x="1881532" y="221098"/>
                  <a:pt x="1949394" y="249042"/>
                  <a:pt x="1811867" y="203200"/>
                </a:cubicBezTo>
                <a:lnTo>
                  <a:pt x="1761067" y="186266"/>
                </a:lnTo>
                <a:lnTo>
                  <a:pt x="1710267" y="169333"/>
                </a:lnTo>
                <a:cubicBezTo>
                  <a:pt x="1676400" y="146755"/>
                  <a:pt x="1647281" y="114471"/>
                  <a:pt x="1608667" y="101600"/>
                </a:cubicBezTo>
                <a:lnTo>
                  <a:pt x="1456267" y="50800"/>
                </a:lnTo>
                <a:lnTo>
                  <a:pt x="1354667" y="16933"/>
                </a:lnTo>
                <a:lnTo>
                  <a:pt x="1286934" y="0"/>
                </a:lnTo>
                <a:cubicBezTo>
                  <a:pt x="1078089" y="5644"/>
                  <a:pt x="869060" y="6500"/>
                  <a:pt x="660400" y="16933"/>
                </a:cubicBezTo>
                <a:cubicBezTo>
                  <a:pt x="642573" y="17824"/>
                  <a:pt x="619975" y="19341"/>
                  <a:pt x="609600" y="33866"/>
                </a:cubicBezTo>
                <a:cubicBezTo>
                  <a:pt x="588851" y="62915"/>
                  <a:pt x="584392" y="100833"/>
                  <a:pt x="575734" y="135466"/>
                </a:cubicBezTo>
                <a:cubicBezTo>
                  <a:pt x="551819" y="231122"/>
                  <a:pt x="563364" y="180379"/>
                  <a:pt x="541867" y="287866"/>
                </a:cubicBezTo>
                <a:cubicBezTo>
                  <a:pt x="534268" y="546250"/>
                  <a:pt x="568906" y="765552"/>
                  <a:pt x="491067" y="999066"/>
                </a:cubicBezTo>
                <a:cubicBezTo>
                  <a:pt x="479778" y="1032933"/>
                  <a:pt x="477002" y="1070963"/>
                  <a:pt x="457200" y="1100666"/>
                </a:cubicBezTo>
                <a:cubicBezTo>
                  <a:pt x="410051" y="1171392"/>
                  <a:pt x="437724" y="1137076"/>
                  <a:pt x="372534" y="1202266"/>
                </a:cubicBezTo>
                <a:cubicBezTo>
                  <a:pt x="366889" y="1219199"/>
                  <a:pt x="360504" y="1235903"/>
                  <a:pt x="355600" y="1253066"/>
                </a:cubicBezTo>
                <a:cubicBezTo>
                  <a:pt x="339660" y="1308857"/>
                  <a:pt x="333371" y="1347278"/>
                  <a:pt x="321734" y="1405466"/>
                </a:cubicBezTo>
                <a:cubicBezTo>
                  <a:pt x="316089" y="1467555"/>
                  <a:pt x="307993" y="1529470"/>
                  <a:pt x="304800" y="1591733"/>
                </a:cubicBezTo>
                <a:cubicBezTo>
                  <a:pt x="296701" y="1749671"/>
                  <a:pt x="298049" y="1908049"/>
                  <a:pt x="287867" y="2065866"/>
                </a:cubicBezTo>
                <a:cubicBezTo>
                  <a:pt x="286718" y="2083678"/>
                  <a:pt x="275263" y="2099350"/>
                  <a:pt x="270934" y="2116666"/>
                </a:cubicBezTo>
                <a:cubicBezTo>
                  <a:pt x="257409" y="2170767"/>
                  <a:pt x="264732" y="2213109"/>
                  <a:pt x="220134" y="2252133"/>
                </a:cubicBezTo>
                <a:cubicBezTo>
                  <a:pt x="189502" y="2278936"/>
                  <a:pt x="118534" y="2319866"/>
                  <a:pt x="118534" y="2319866"/>
                </a:cubicBezTo>
                <a:cubicBezTo>
                  <a:pt x="56772" y="2505145"/>
                  <a:pt x="155274" y="2224499"/>
                  <a:pt x="67734" y="2421466"/>
                </a:cubicBezTo>
                <a:cubicBezTo>
                  <a:pt x="39247" y="2485563"/>
                  <a:pt x="29193" y="2540310"/>
                  <a:pt x="16934" y="2607733"/>
                </a:cubicBezTo>
                <a:cubicBezTo>
                  <a:pt x="10792" y="2641513"/>
                  <a:pt x="5645" y="2675466"/>
                  <a:pt x="0" y="2709333"/>
                </a:cubicBezTo>
                <a:cubicBezTo>
                  <a:pt x="5645" y="2748844"/>
                  <a:pt x="724" y="2791394"/>
                  <a:pt x="16934" y="2827866"/>
                </a:cubicBezTo>
                <a:cubicBezTo>
                  <a:pt x="25200" y="2846463"/>
                  <a:pt x="55021" y="2845841"/>
                  <a:pt x="67734" y="2861733"/>
                </a:cubicBezTo>
                <a:cubicBezTo>
                  <a:pt x="78884" y="2875671"/>
                  <a:pt x="73517" y="2898595"/>
                  <a:pt x="84667" y="2912533"/>
                </a:cubicBezTo>
                <a:cubicBezTo>
                  <a:pt x="97380" y="2928425"/>
                  <a:pt x="119833" y="2933371"/>
                  <a:pt x="135467" y="2946400"/>
                </a:cubicBezTo>
                <a:cubicBezTo>
                  <a:pt x="153864" y="2961731"/>
                  <a:pt x="165475" y="2985319"/>
                  <a:pt x="186267" y="2997200"/>
                </a:cubicBezTo>
                <a:cubicBezTo>
                  <a:pt x="206473" y="3008746"/>
                  <a:pt x="231709" y="3007446"/>
                  <a:pt x="254000" y="3014133"/>
                </a:cubicBezTo>
                <a:cubicBezTo>
                  <a:pt x="435319" y="3068529"/>
                  <a:pt x="278916" y="3040332"/>
                  <a:pt x="524934" y="3064933"/>
                </a:cubicBezTo>
                <a:cubicBezTo>
                  <a:pt x="541867" y="3070577"/>
                  <a:pt x="559769" y="3073884"/>
                  <a:pt x="575734" y="3081866"/>
                </a:cubicBezTo>
                <a:cubicBezTo>
                  <a:pt x="593937" y="3090967"/>
                  <a:pt x="607937" y="3107467"/>
                  <a:pt x="626534" y="3115733"/>
                </a:cubicBezTo>
                <a:cubicBezTo>
                  <a:pt x="659156" y="3130232"/>
                  <a:pt x="728134" y="3149600"/>
                  <a:pt x="728134" y="3149600"/>
                </a:cubicBezTo>
                <a:cubicBezTo>
                  <a:pt x="750712" y="3166533"/>
                  <a:pt x="770624" y="3187779"/>
                  <a:pt x="795867" y="3200400"/>
                </a:cubicBezTo>
                <a:cubicBezTo>
                  <a:pt x="827797" y="3216365"/>
                  <a:pt x="897467" y="3234266"/>
                  <a:pt x="897467" y="3234266"/>
                </a:cubicBezTo>
                <a:cubicBezTo>
                  <a:pt x="914400" y="3256844"/>
                  <a:pt x="927028" y="3283415"/>
                  <a:pt x="948267" y="3302000"/>
                </a:cubicBezTo>
                <a:cubicBezTo>
                  <a:pt x="973036" y="3323673"/>
                  <a:pt x="1009661" y="3329527"/>
                  <a:pt x="1032934" y="3352800"/>
                </a:cubicBezTo>
                <a:cubicBezTo>
                  <a:pt x="1045555" y="3365421"/>
                  <a:pt x="1038717" y="3389662"/>
                  <a:pt x="1049867" y="3403600"/>
                </a:cubicBezTo>
                <a:cubicBezTo>
                  <a:pt x="1062580" y="3419492"/>
                  <a:pt x="1085033" y="3424438"/>
                  <a:pt x="1100667" y="3437466"/>
                </a:cubicBezTo>
                <a:cubicBezTo>
                  <a:pt x="1119064" y="3452797"/>
                  <a:pt x="1130533" y="3476636"/>
                  <a:pt x="1151467" y="3488266"/>
                </a:cubicBezTo>
                <a:cubicBezTo>
                  <a:pt x="1185200" y="3507006"/>
                  <a:pt x="1277071" y="3528134"/>
                  <a:pt x="1320800" y="3539066"/>
                </a:cubicBezTo>
                <a:cubicBezTo>
                  <a:pt x="1388533" y="3527777"/>
                  <a:pt x="1458856" y="3526915"/>
                  <a:pt x="1524000" y="3505200"/>
                </a:cubicBezTo>
                <a:cubicBezTo>
                  <a:pt x="1540933" y="3499555"/>
                  <a:pt x="1557484" y="3492595"/>
                  <a:pt x="1574800" y="3488266"/>
                </a:cubicBezTo>
                <a:cubicBezTo>
                  <a:pt x="1602722" y="3481285"/>
                  <a:pt x="1631371" y="3477576"/>
                  <a:pt x="1659467" y="3471333"/>
                </a:cubicBezTo>
                <a:cubicBezTo>
                  <a:pt x="1682185" y="3466285"/>
                  <a:pt x="1704622" y="3460044"/>
                  <a:pt x="1727200" y="3454400"/>
                </a:cubicBezTo>
                <a:cubicBezTo>
                  <a:pt x="1744133" y="3443111"/>
                  <a:pt x="1759294" y="3428550"/>
                  <a:pt x="1778000" y="3420533"/>
                </a:cubicBezTo>
                <a:cubicBezTo>
                  <a:pt x="1799391" y="3411365"/>
                  <a:pt x="1823443" y="3410287"/>
                  <a:pt x="1845734" y="3403600"/>
                </a:cubicBezTo>
                <a:cubicBezTo>
                  <a:pt x="1879927" y="3393342"/>
                  <a:pt x="1913467" y="3381022"/>
                  <a:pt x="1947334" y="3369733"/>
                </a:cubicBezTo>
                <a:lnTo>
                  <a:pt x="1998134" y="3352800"/>
                </a:lnTo>
                <a:cubicBezTo>
                  <a:pt x="2015067" y="3347155"/>
                  <a:pt x="2031618" y="3340195"/>
                  <a:pt x="2048934" y="3335866"/>
                </a:cubicBezTo>
                <a:cubicBezTo>
                  <a:pt x="2094089" y="3324577"/>
                  <a:pt x="2140244" y="3316719"/>
                  <a:pt x="2184400" y="3302000"/>
                </a:cubicBezTo>
                <a:cubicBezTo>
                  <a:pt x="2201333" y="3296355"/>
                  <a:pt x="2218037" y="3289970"/>
                  <a:pt x="2235200" y="3285066"/>
                </a:cubicBezTo>
                <a:cubicBezTo>
                  <a:pt x="2257577" y="3278672"/>
                  <a:pt x="2280643" y="3274820"/>
                  <a:pt x="2302934" y="3268133"/>
                </a:cubicBezTo>
                <a:cubicBezTo>
                  <a:pt x="2521355" y="3202607"/>
                  <a:pt x="2319240" y="3268447"/>
                  <a:pt x="2455334" y="3200400"/>
                </a:cubicBezTo>
                <a:cubicBezTo>
                  <a:pt x="2471299" y="3192418"/>
                  <a:pt x="2490169" y="3191448"/>
                  <a:pt x="2506134" y="3183466"/>
                </a:cubicBezTo>
                <a:cubicBezTo>
                  <a:pt x="2524337" y="3174365"/>
                  <a:pt x="2538228" y="3157617"/>
                  <a:pt x="2556934" y="3149600"/>
                </a:cubicBezTo>
                <a:cubicBezTo>
                  <a:pt x="2578325" y="3140432"/>
                  <a:pt x="2602290" y="3139060"/>
                  <a:pt x="2624667" y="3132666"/>
                </a:cubicBezTo>
                <a:cubicBezTo>
                  <a:pt x="2641829" y="3127762"/>
                  <a:pt x="2658075" y="3119747"/>
                  <a:pt x="2675467" y="3115733"/>
                </a:cubicBezTo>
                <a:cubicBezTo>
                  <a:pt x="2731555" y="3102790"/>
                  <a:pt x="2790192" y="3100068"/>
                  <a:pt x="2844800" y="3081866"/>
                </a:cubicBezTo>
                <a:cubicBezTo>
                  <a:pt x="2953793" y="3045536"/>
                  <a:pt x="2839591" y="3079913"/>
                  <a:pt x="3031067" y="3048000"/>
                </a:cubicBezTo>
                <a:cubicBezTo>
                  <a:pt x="3121702" y="3032894"/>
                  <a:pt x="3211900" y="3015220"/>
                  <a:pt x="3302000" y="2997200"/>
                </a:cubicBezTo>
                <a:cubicBezTo>
                  <a:pt x="3358445" y="2985911"/>
                  <a:pt x="3414647" y="2973337"/>
                  <a:pt x="3471334" y="2963333"/>
                </a:cubicBezTo>
                <a:cubicBezTo>
                  <a:pt x="3510639" y="2956397"/>
                  <a:pt x="3550498" y="2952962"/>
                  <a:pt x="3589867" y="2946400"/>
                </a:cubicBezTo>
                <a:cubicBezTo>
                  <a:pt x="3618257" y="2941668"/>
                  <a:pt x="3646144" y="2934198"/>
                  <a:pt x="3674534" y="2929466"/>
                </a:cubicBezTo>
                <a:cubicBezTo>
                  <a:pt x="3739443" y="2918648"/>
                  <a:pt x="3829065" y="2909657"/>
                  <a:pt x="3894667" y="2895600"/>
                </a:cubicBezTo>
                <a:cubicBezTo>
                  <a:pt x="3940179" y="2885847"/>
                  <a:pt x="3984978" y="2873022"/>
                  <a:pt x="4030134" y="2861733"/>
                </a:cubicBezTo>
                <a:cubicBezTo>
                  <a:pt x="4052712" y="2856089"/>
                  <a:pt x="4075789" y="2852160"/>
                  <a:pt x="4097867" y="2844800"/>
                </a:cubicBezTo>
                <a:cubicBezTo>
                  <a:pt x="4114800" y="2839155"/>
                  <a:pt x="4131164" y="2831367"/>
                  <a:pt x="4148667" y="2827866"/>
                </a:cubicBezTo>
                <a:cubicBezTo>
                  <a:pt x="4239525" y="2809694"/>
                  <a:pt x="4268566" y="2816718"/>
                  <a:pt x="4351867" y="2794000"/>
                </a:cubicBezTo>
                <a:cubicBezTo>
                  <a:pt x="4386308" y="2784607"/>
                  <a:pt x="4419142" y="2769940"/>
                  <a:pt x="4453467" y="2760133"/>
                </a:cubicBezTo>
                <a:cubicBezTo>
                  <a:pt x="4498222" y="2747346"/>
                  <a:pt x="4547302" y="2747082"/>
                  <a:pt x="4588934" y="2726266"/>
                </a:cubicBezTo>
                <a:cubicBezTo>
                  <a:pt x="4883262" y="2579103"/>
                  <a:pt x="4671320" y="2693825"/>
                  <a:pt x="4809067" y="2607733"/>
                </a:cubicBezTo>
                <a:cubicBezTo>
                  <a:pt x="4872351" y="2568181"/>
                  <a:pt x="4890362" y="2561760"/>
                  <a:pt x="4944534" y="2523066"/>
                </a:cubicBezTo>
                <a:cubicBezTo>
                  <a:pt x="4967499" y="2506662"/>
                  <a:pt x="4991028" y="2490850"/>
                  <a:pt x="5012267" y="2472266"/>
                </a:cubicBezTo>
                <a:cubicBezTo>
                  <a:pt x="5068053" y="2423453"/>
                  <a:pt x="5119093" y="2359901"/>
                  <a:pt x="5164667" y="2302933"/>
                </a:cubicBezTo>
                <a:cubicBezTo>
                  <a:pt x="5182297" y="2280895"/>
                  <a:pt x="5197100" y="2256628"/>
                  <a:pt x="5215467" y="2235200"/>
                </a:cubicBezTo>
                <a:cubicBezTo>
                  <a:pt x="5231052" y="2217018"/>
                  <a:pt x="5253410" y="2204603"/>
                  <a:pt x="5266267" y="2184400"/>
                </a:cubicBezTo>
                <a:cubicBezTo>
                  <a:pt x="5293371" y="2141807"/>
                  <a:pt x="5305996" y="2090939"/>
                  <a:pt x="5334000" y="2048933"/>
                </a:cubicBezTo>
                <a:cubicBezTo>
                  <a:pt x="5367867" y="1998133"/>
                  <a:pt x="5416292" y="1954454"/>
                  <a:pt x="5435600" y="1896533"/>
                </a:cubicBezTo>
                <a:cubicBezTo>
                  <a:pt x="5461459" y="1818959"/>
                  <a:pt x="5441824" y="1860012"/>
                  <a:pt x="5503334" y="1778000"/>
                </a:cubicBezTo>
                <a:cubicBezTo>
                  <a:pt x="5534229" y="1685312"/>
                  <a:pt x="5528540" y="1726034"/>
                  <a:pt x="5503334" y="1574800"/>
                </a:cubicBezTo>
                <a:cubicBezTo>
                  <a:pt x="5500400" y="1557193"/>
                  <a:pt x="5496301" y="1538852"/>
                  <a:pt x="5486400" y="1524000"/>
                </a:cubicBezTo>
                <a:cubicBezTo>
                  <a:pt x="5473116" y="1504075"/>
                  <a:pt x="5452533" y="1490133"/>
                  <a:pt x="5435600" y="1473200"/>
                </a:cubicBezTo>
                <a:cubicBezTo>
                  <a:pt x="5403612" y="1377235"/>
                  <a:pt x="5436419" y="1463412"/>
                  <a:pt x="5367867" y="1337733"/>
                </a:cubicBezTo>
                <a:cubicBezTo>
                  <a:pt x="5299408" y="1212225"/>
                  <a:pt x="5353171" y="1260203"/>
                  <a:pt x="5266267" y="1202266"/>
                </a:cubicBezTo>
                <a:cubicBezTo>
                  <a:pt x="5186440" y="1082527"/>
                  <a:pt x="5286636" y="1230784"/>
                  <a:pt x="5181600" y="1083733"/>
                </a:cubicBezTo>
                <a:cubicBezTo>
                  <a:pt x="5169771" y="1067173"/>
                  <a:pt x="5159023" y="1049866"/>
                  <a:pt x="5147734" y="1032933"/>
                </a:cubicBezTo>
                <a:cubicBezTo>
                  <a:pt x="5142089" y="1010355"/>
                  <a:pt x="5137194" y="987577"/>
                  <a:pt x="5130800" y="965200"/>
                </a:cubicBezTo>
                <a:cubicBezTo>
                  <a:pt x="5125896" y="948038"/>
                  <a:pt x="5116391" y="932070"/>
                  <a:pt x="5113867" y="914400"/>
                </a:cubicBezTo>
                <a:cubicBezTo>
                  <a:pt x="5110674" y="892049"/>
                  <a:pt x="5113867" y="869244"/>
                  <a:pt x="5113867" y="846666"/>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fld id="{10BF1CB8-4175-44FF-84F3-313DE1255CF5}" type="slidenum">
              <a:rPr lang="ja-JP" altLang="en-US" smtClean="0"/>
              <a:pPr/>
              <a:t>14</a:t>
            </a:fld>
            <a:endParaRPr lang="ja-JP" altLang="en-US" dirty="0"/>
          </a:p>
        </p:txBody>
      </p:sp>
    </p:spTree>
    <p:custDataLst>
      <p:tags r:id="rId1"/>
    </p:custDataLst>
    <p:extLst>
      <p:ext uri="{BB962C8B-B14F-4D97-AF65-F5344CB8AC3E}">
        <p14:creationId xmlns:p14="http://schemas.microsoft.com/office/powerpoint/2010/main" val="2117507442"/>
      </p:ext>
    </p:extLst>
  </p:cSld>
  <p:clrMapOvr>
    <a:masterClrMapping/>
  </p:clrMapOvr>
  <mc:AlternateContent xmlns:mc="http://schemas.openxmlformats.org/markup-compatibility/2006" xmlns:p14="http://schemas.microsoft.com/office/powerpoint/2010/main">
    <mc:Choice Requires="p14">
      <p:transition spd="slow" p14:dur="2000" advTm="139522"/>
    </mc:Choice>
    <mc:Fallback xmlns="">
      <p:transition spd="slow" advTm="13952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円/楕円 35"/>
          <p:cNvSpPr/>
          <p:nvPr/>
        </p:nvSpPr>
        <p:spPr>
          <a:xfrm>
            <a:off x="5749091" y="4180967"/>
            <a:ext cx="931497" cy="89453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ja-JP" altLang="en-US" sz="3200" b="1" dirty="0" smtClean="0"/>
              <a:t>提案手法</a:t>
            </a:r>
            <a:r>
              <a:rPr lang="en-US" altLang="ja-JP" sz="3200" dirty="0" smtClean="0"/>
              <a:t/>
            </a:r>
            <a:br>
              <a:rPr lang="en-US" altLang="ja-JP" sz="3200" dirty="0" smtClean="0"/>
            </a:br>
            <a:r>
              <a:rPr lang="ja-JP" altLang="en-US" sz="3200" dirty="0" smtClean="0">
                <a:solidFill>
                  <a:schemeClr val="tx1"/>
                </a:solidFill>
              </a:rPr>
              <a:t>意図的</a:t>
            </a:r>
            <a:r>
              <a:rPr lang="ja-JP" altLang="en-US" sz="3200" dirty="0">
                <a:solidFill>
                  <a:schemeClr val="tx1"/>
                </a:solidFill>
              </a:rPr>
              <a:t>な</a:t>
            </a:r>
            <a:r>
              <a:rPr lang="en-US" altLang="ja-JP" sz="3200" dirty="0">
                <a:solidFill>
                  <a:schemeClr val="tx1"/>
                </a:solidFill>
              </a:rPr>
              <a:t>AE</a:t>
            </a:r>
            <a:r>
              <a:rPr lang="ja-JP" altLang="en-US" sz="3200" dirty="0" err="1" smtClean="0"/>
              <a:t>の</a:t>
            </a:r>
            <a:r>
              <a:rPr lang="ja-JP" altLang="en-US" sz="3200" dirty="0" err="1"/>
              <a:t>検</a:t>
            </a:r>
            <a:r>
              <a:rPr lang="ja-JP" altLang="en-US" sz="3200" dirty="0"/>
              <a:t>出</a:t>
            </a:r>
            <a:r>
              <a:rPr lang="ja-JP" altLang="en-US" sz="3200" dirty="0" smtClean="0"/>
              <a:t>・</a:t>
            </a:r>
            <a:r>
              <a:rPr lang="ja-JP" altLang="en-US" sz="3200" dirty="0"/>
              <a:t>除去</a:t>
            </a:r>
            <a:endParaRPr lang="en-US" altLang="ja-JP" sz="3200" dirty="0"/>
          </a:p>
        </p:txBody>
      </p:sp>
      <p:sp>
        <p:nvSpPr>
          <p:cNvPr id="3" name="コンテンツ プレースホルダー 2"/>
          <p:cNvSpPr>
            <a:spLocks noGrp="1"/>
          </p:cNvSpPr>
          <p:nvPr>
            <p:ph idx="1"/>
          </p:nvPr>
        </p:nvSpPr>
        <p:spPr/>
        <p:txBody>
          <a:bodyPr>
            <a:normAutofit/>
          </a:bodyPr>
          <a:lstStyle/>
          <a:p>
            <a:pPr marL="0" indent="0">
              <a:buNone/>
            </a:pPr>
            <a:r>
              <a:rPr kumimoji="1" lang="en-US" altLang="ja-JP" sz="3000" dirty="0" smtClean="0"/>
              <a:t>AE</a:t>
            </a:r>
            <a:r>
              <a:rPr kumimoji="1" lang="ja-JP" altLang="en-US" sz="3000" dirty="0" smtClean="0"/>
              <a:t>のリストと設計情報の同一のメソッド，フィールドに対して，アクセス修飾子の比較を行う</a:t>
            </a:r>
            <a:endParaRPr lang="en-US" altLang="ja-JP" sz="3000" dirty="0" smtClean="0"/>
          </a:p>
          <a:p>
            <a:pPr marL="0" indent="0">
              <a:buNone/>
            </a:pPr>
            <a:endParaRPr lang="en-US" altLang="ja-JP" b="1" dirty="0" smtClean="0">
              <a:solidFill>
                <a:srgbClr val="FF0000"/>
              </a:solidFill>
            </a:endParaRPr>
          </a:p>
          <a:p>
            <a:pPr marL="0" indent="0">
              <a:buNone/>
            </a:pPr>
            <a:endParaRPr lang="en-US" altLang="ja-JP" b="1" dirty="0">
              <a:solidFill>
                <a:srgbClr val="FF0000"/>
              </a:solidFill>
            </a:endParaRPr>
          </a:p>
          <a:p>
            <a:endParaRPr lang="en-US" altLang="ja-JP" dirty="0" smtClean="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15</a:t>
            </a:fld>
            <a:endParaRPr lang="ja-JP" altLang="en-US" dirty="0"/>
          </a:p>
        </p:txBody>
      </p:sp>
      <p:sp>
        <p:nvSpPr>
          <p:cNvPr id="6" name="テキスト ボックス 5"/>
          <p:cNvSpPr txBox="1"/>
          <p:nvPr/>
        </p:nvSpPr>
        <p:spPr>
          <a:xfrm>
            <a:off x="2265113" y="2862408"/>
            <a:ext cx="787395" cy="369332"/>
          </a:xfrm>
          <a:prstGeom prst="rect">
            <a:avLst/>
          </a:prstGeom>
          <a:noFill/>
        </p:spPr>
        <p:txBody>
          <a:bodyPr wrap="none" rtlCol="0">
            <a:spAutoFit/>
          </a:bodyPr>
          <a:lstStyle/>
          <a:p>
            <a:r>
              <a:rPr kumimoji="1" lang="en-US" altLang="ja-JP" dirty="0" smtClean="0"/>
              <a:t>public</a:t>
            </a:r>
            <a:endParaRPr kumimoji="1" lang="ja-JP" altLang="en-US" dirty="0"/>
          </a:p>
        </p:txBody>
      </p:sp>
      <p:sp>
        <p:nvSpPr>
          <p:cNvPr id="8" name="テキスト ボックス 7"/>
          <p:cNvSpPr txBox="1"/>
          <p:nvPr/>
        </p:nvSpPr>
        <p:spPr>
          <a:xfrm>
            <a:off x="3058840" y="2849109"/>
            <a:ext cx="787395" cy="369332"/>
          </a:xfrm>
          <a:prstGeom prst="rect">
            <a:avLst/>
          </a:prstGeom>
          <a:noFill/>
        </p:spPr>
        <p:txBody>
          <a:bodyPr wrap="none" rtlCol="0">
            <a:spAutoFit/>
          </a:bodyPr>
          <a:lstStyle/>
          <a:p>
            <a:r>
              <a:rPr kumimoji="1" lang="en-US" altLang="ja-JP" dirty="0" smtClean="0"/>
              <a:t>public</a:t>
            </a:r>
          </a:p>
        </p:txBody>
      </p:sp>
      <p:sp>
        <p:nvSpPr>
          <p:cNvPr id="10" name="円/楕円 9"/>
          <p:cNvSpPr/>
          <p:nvPr/>
        </p:nvSpPr>
        <p:spPr>
          <a:xfrm>
            <a:off x="1958818" y="3417301"/>
            <a:ext cx="2104097" cy="19757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2464422" y="3287114"/>
            <a:ext cx="447640" cy="4478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7" name="正方形/長方形 6"/>
          <p:cNvSpPr/>
          <p:nvPr/>
        </p:nvSpPr>
        <p:spPr>
          <a:xfrm>
            <a:off x="3198360" y="3287115"/>
            <a:ext cx="447640" cy="44787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12" name="正方形/長方形 11"/>
          <p:cNvSpPr/>
          <p:nvPr/>
        </p:nvSpPr>
        <p:spPr>
          <a:xfrm>
            <a:off x="886471" y="2921984"/>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p:cNvSpPr/>
          <p:nvPr/>
        </p:nvSpPr>
        <p:spPr>
          <a:xfrm>
            <a:off x="810833" y="3015972"/>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735195" y="3096978"/>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p:cNvSpPr/>
          <p:nvPr/>
        </p:nvSpPr>
        <p:spPr>
          <a:xfrm>
            <a:off x="678144" y="3151380"/>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p:cNvSpPr/>
          <p:nvPr/>
        </p:nvSpPr>
        <p:spPr>
          <a:xfrm>
            <a:off x="605552" y="3215327"/>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388482" y="3781819"/>
            <a:ext cx="1292341" cy="369332"/>
          </a:xfrm>
          <a:prstGeom prst="rect">
            <a:avLst/>
          </a:prstGeom>
          <a:noFill/>
        </p:spPr>
        <p:txBody>
          <a:bodyPr wrap="none" rtlCol="0">
            <a:spAutoFit/>
          </a:bodyPr>
          <a:lstStyle/>
          <a:p>
            <a:r>
              <a:rPr kumimoji="1" lang="en-US" altLang="ja-JP" dirty="0" smtClean="0"/>
              <a:t>AE</a:t>
            </a:r>
            <a:r>
              <a:rPr kumimoji="1" lang="ja-JP" altLang="en-US" dirty="0" smtClean="0"/>
              <a:t>のリスト</a:t>
            </a:r>
            <a:endParaRPr kumimoji="1" lang="ja-JP" altLang="en-US" dirty="0"/>
          </a:p>
        </p:txBody>
      </p:sp>
      <p:sp>
        <p:nvSpPr>
          <p:cNvPr id="18" name="正方形/長方形 17"/>
          <p:cNvSpPr/>
          <p:nvPr/>
        </p:nvSpPr>
        <p:spPr>
          <a:xfrm>
            <a:off x="776531" y="4514498"/>
            <a:ext cx="525949" cy="752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19" name="正方形/長方形 18"/>
          <p:cNvSpPr/>
          <p:nvPr/>
        </p:nvSpPr>
        <p:spPr>
          <a:xfrm>
            <a:off x="680278" y="4608916"/>
            <a:ext cx="525949" cy="752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正方形/長方形 19"/>
          <p:cNvSpPr/>
          <p:nvPr/>
        </p:nvSpPr>
        <p:spPr>
          <a:xfrm>
            <a:off x="584025" y="4703334"/>
            <a:ext cx="525949" cy="752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テキスト ボックス 20"/>
          <p:cNvSpPr txBox="1"/>
          <p:nvPr/>
        </p:nvSpPr>
        <p:spPr>
          <a:xfrm>
            <a:off x="457200" y="5551480"/>
            <a:ext cx="1107996" cy="369332"/>
          </a:xfrm>
          <a:prstGeom prst="rect">
            <a:avLst/>
          </a:prstGeom>
          <a:noFill/>
        </p:spPr>
        <p:txBody>
          <a:bodyPr wrap="none" rtlCol="0">
            <a:spAutoFit/>
          </a:bodyPr>
          <a:lstStyle/>
          <a:p>
            <a:r>
              <a:rPr lang="ja-JP" altLang="en-US" dirty="0" smtClean="0"/>
              <a:t>設計</a:t>
            </a:r>
            <a:r>
              <a:rPr lang="ja-JP" altLang="en-US" dirty="0"/>
              <a:t>情報</a:t>
            </a:r>
            <a:endParaRPr kumimoji="1" lang="ja-JP" altLang="en-US" dirty="0"/>
          </a:p>
        </p:txBody>
      </p:sp>
      <p:sp>
        <p:nvSpPr>
          <p:cNvPr id="22" name="右矢印 21"/>
          <p:cNvSpPr/>
          <p:nvPr/>
        </p:nvSpPr>
        <p:spPr>
          <a:xfrm>
            <a:off x="1479417" y="3297959"/>
            <a:ext cx="766225" cy="286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rot="20005869">
            <a:off x="1418507" y="4768073"/>
            <a:ext cx="604554" cy="346899"/>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1970516" y="4047347"/>
            <a:ext cx="2193229" cy="830997"/>
          </a:xfrm>
          <a:prstGeom prst="rect">
            <a:avLst/>
          </a:prstGeom>
          <a:noFill/>
        </p:spPr>
        <p:txBody>
          <a:bodyPr wrap="none" rtlCol="0">
            <a:spAutoFit/>
          </a:bodyPr>
          <a:lstStyle/>
          <a:p>
            <a:pPr marL="0" lvl="1"/>
            <a:r>
              <a:rPr lang="ja-JP" altLang="en-US" sz="2400" dirty="0"/>
              <a:t>アクセス</a:t>
            </a:r>
            <a:r>
              <a:rPr lang="ja-JP" altLang="en-US" sz="2400" dirty="0" smtClean="0"/>
              <a:t>修飾子</a:t>
            </a:r>
            <a:r>
              <a:rPr lang="en-US" altLang="ja-JP" sz="2400" dirty="0" smtClean="0"/>
              <a:t/>
            </a:r>
            <a:br>
              <a:rPr lang="en-US" altLang="ja-JP" sz="2400" dirty="0" smtClean="0"/>
            </a:br>
            <a:r>
              <a:rPr lang="ja-JP" altLang="en-US" sz="2400" dirty="0" smtClean="0"/>
              <a:t>が一致</a:t>
            </a:r>
            <a:endParaRPr kumimoji="1" lang="ja-JP" altLang="en-US" dirty="0"/>
          </a:p>
        </p:txBody>
      </p:sp>
      <p:sp>
        <p:nvSpPr>
          <p:cNvPr id="25" name="右矢印 24"/>
          <p:cNvSpPr/>
          <p:nvPr/>
        </p:nvSpPr>
        <p:spPr>
          <a:xfrm rot="5400000">
            <a:off x="2688309" y="5071149"/>
            <a:ext cx="623274" cy="645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154666" y="5792301"/>
            <a:ext cx="1795684" cy="461665"/>
          </a:xfrm>
          <a:prstGeom prst="rect">
            <a:avLst/>
          </a:prstGeom>
          <a:noFill/>
        </p:spPr>
        <p:txBody>
          <a:bodyPr wrap="none" rtlCol="0">
            <a:spAutoFit/>
          </a:bodyPr>
          <a:lstStyle/>
          <a:p>
            <a:pPr marL="0" lvl="1"/>
            <a:r>
              <a:rPr lang="ja-JP" altLang="en-US" sz="2400" dirty="0"/>
              <a:t>意図的</a:t>
            </a:r>
            <a:r>
              <a:rPr lang="ja-JP" altLang="en-US" sz="2400" dirty="0" smtClean="0"/>
              <a:t>な</a:t>
            </a:r>
            <a:r>
              <a:rPr lang="en-US" altLang="ja-JP" sz="2400" dirty="0" smtClean="0"/>
              <a:t>AE</a:t>
            </a:r>
            <a:endParaRPr kumimoji="1" lang="ja-JP" altLang="en-US" dirty="0"/>
          </a:p>
        </p:txBody>
      </p:sp>
      <p:sp>
        <p:nvSpPr>
          <p:cNvPr id="28" name="テキスト ボックス 27"/>
          <p:cNvSpPr txBox="1"/>
          <p:nvPr/>
        </p:nvSpPr>
        <p:spPr>
          <a:xfrm>
            <a:off x="5823619" y="2836241"/>
            <a:ext cx="787395" cy="369332"/>
          </a:xfrm>
          <a:prstGeom prst="rect">
            <a:avLst/>
          </a:prstGeom>
          <a:noFill/>
        </p:spPr>
        <p:txBody>
          <a:bodyPr wrap="none" rtlCol="0">
            <a:spAutoFit/>
          </a:bodyPr>
          <a:lstStyle/>
          <a:p>
            <a:r>
              <a:rPr kumimoji="1" lang="en-US" altLang="ja-JP" dirty="0" smtClean="0"/>
              <a:t>public</a:t>
            </a:r>
          </a:p>
        </p:txBody>
      </p:sp>
      <p:sp>
        <p:nvSpPr>
          <p:cNvPr id="29" name="円/楕円 28"/>
          <p:cNvSpPr/>
          <p:nvPr/>
        </p:nvSpPr>
        <p:spPr>
          <a:xfrm>
            <a:off x="5166790" y="3414187"/>
            <a:ext cx="2104097" cy="19757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5991019" y="4016641"/>
            <a:ext cx="447640" cy="4478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31" name="正方形/長方形 30"/>
          <p:cNvSpPr/>
          <p:nvPr/>
        </p:nvSpPr>
        <p:spPr>
          <a:xfrm>
            <a:off x="6008633" y="3210448"/>
            <a:ext cx="447640" cy="44787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33" name="右矢印 32"/>
          <p:cNvSpPr/>
          <p:nvPr/>
        </p:nvSpPr>
        <p:spPr>
          <a:xfrm rot="5400000">
            <a:off x="5903202" y="5132821"/>
            <a:ext cx="623274" cy="645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5823619" y="3697585"/>
            <a:ext cx="877163" cy="369332"/>
          </a:xfrm>
          <a:prstGeom prst="rect">
            <a:avLst/>
          </a:prstGeom>
          <a:noFill/>
        </p:spPr>
        <p:txBody>
          <a:bodyPr wrap="none" rtlCol="0">
            <a:spAutoFit/>
          </a:bodyPr>
          <a:lstStyle/>
          <a:p>
            <a:r>
              <a:rPr kumimoji="1" lang="en-US" altLang="ja-JP" dirty="0" smtClean="0"/>
              <a:t>private</a:t>
            </a:r>
          </a:p>
        </p:txBody>
      </p:sp>
      <p:sp>
        <p:nvSpPr>
          <p:cNvPr id="37" name="テキスト ボックス 36"/>
          <p:cNvSpPr txBox="1"/>
          <p:nvPr/>
        </p:nvSpPr>
        <p:spPr>
          <a:xfrm>
            <a:off x="5195241" y="5809468"/>
            <a:ext cx="2133918" cy="461665"/>
          </a:xfrm>
          <a:prstGeom prst="rect">
            <a:avLst/>
          </a:prstGeom>
          <a:noFill/>
        </p:spPr>
        <p:txBody>
          <a:bodyPr wrap="none" rtlCol="0">
            <a:spAutoFit/>
          </a:bodyPr>
          <a:lstStyle/>
          <a:p>
            <a:pPr marL="0" lvl="1"/>
            <a:r>
              <a:rPr lang="en-US" altLang="ja-JP" sz="2400" dirty="0" smtClean="0"/>
              <a:t>AE</a:t>
            </a:r>
            <a:r>
              <a:rPr lang="ja-JP" altLang="en-US" sz="2400" dirty="0" smtClean="0"/>
              <a:t>の判別不能</a:t>
            </a:r>
            <a:endParaRPr kumimoji="1" lang="ja-JP" altLang="en-US" dirty="0"/>
          </a:p>
        </p:txBody>
      </p:sp>
      <p:sp>
        <p:nvSpPr>
          <p:cNvPr id="38" name="テキスト ボックス 37"/>
          <p:cNvSpPr txBox="1"/>
          <p:nvPr/>
        </p:nvSpPr>
        <p:spPr>
          <a:xfrm>
            <a:off x="6961135" y="2994693"/>
            <a:ext cx="2193229" cy="830997"/>
          </a:xfrm>
          <a:prstGeom prst="rect">
            <a:avLst/>
          </a:prstGeom>
          <a:noFill/>
        </p:spPr>
        <p:txBody>
          <a:bodyPr wrap="none" rtlCol="0">
            <a:spAutoFit/>
          </a:bodyPr>
          <a:lstStyle/>
          <a:p>
            <a:pPr marL="0" lvl="1"/>
            <a:r>
              <a:rPr lang="ja-JP" altLang="en-US" sz="2400" dirty="0"/>
              <a:t>アクセス</a:t>
            </a:r>
            <a:r>
              <a:rPr lang="ja-JP" altLang="en-US" sz="2400" dirty="0" smtClean="0"/>
              <a:t>修飾子</a:t>
            </a:r>
            <a:r>
              <a:rPr lang="en-US" altLang="ja-JP" sz="2400" dirty="0" smtClean="0"/>
              <a:t/>
            </a:r>
            <a:br>
              <a:rPr lang="en-US" altLang="ja-JP" sz="2400" dirty="0" smtClean="0"/>
            </a:br>
            <a:r>
              <a:rPr lang="ja-JP" altLang="en-US" sz="2400" dirty="0" smtClean="0"/>
              <a:t>が不一致</a:t>
            </a:r>
            <a:endParaRPr kumimoji="1" lang="ja-JP" altLang="en-US" dirty="0"/>
          </a:p>
        </p:txBody>
      </p:sp>
      <p:sp>
        <p:nvSpPr>
          <p:cNvPr id="39" name="四角形吹き出し 38"/>
          <p:cNvSpPr/>
          <p:nvPr/>
        </p:nvSpPr>
        <p:spPr>
          <a:xfrm>
            <a:off x="7405980" y="4703333"/>
            <a:ext cx="1657115" cy="1088967"/>
          </a:xfrm>
          <a:prstGeom prst="wedgeRectCallout">
            <a:avLst>
              <a:gd name="adj1" fmla="val -96207"/>
              <a:gd name="adj2" fmla="val 32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設計者の意図は設計情報に限定されない</a:t>
            </a:r>
            <a:endParaRPr kumimoji="1" lang="ja-JP" altLang="en-US" dirty="0">
              <a:solidFill>
                <a:schemeClr val="tx1"/>
              </a:solidFill>
            </a:endParaRPr>
          </a:p>
        </p:txBody>
      </p:sp>
      <p:sp>
        <p:nvSpPr>
          <p:cNvPr id="40" name="四角形吹き出し 39"/>
          <p:cNvSpPr/>
          <p:nvPr/>
        </p:nvSpPr>
        <p:spPr>
          <a:xfrm>
            <a:off x="4090152" y="4703332"/>
            <a:ext cx="1015670" cy="1088967"/>
          </a:xfrm>
          <a:prstGeom prst="wedgeRectCallout">
            <a:avLst>
              <a:gd name="adj1" fmla="val -117763"/>
              <a:gd name="adj2" fmla="val 266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設計者</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の意図</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に一致</a:t>
            </a:r>
            <a:endParaRPr kumimoji="1" lang="ja-JP" altLang="en-US" dirty="0">
              <a:solidFill>
                <a:schemeClr val="tx1"/>
              </a:solidFill>
            </a:endParaRPr>
          </a:p>
        </p:txBody>
      </p:sp>
      <p:sp>
        <p:nvSpPr>
          <p:cNvPr id="41" name="テキスト ボックス 40"/>
          <p:cNvSpPr txBox="1"/>
          <p:nvPr/>
        </p:nvSpPr>
        <p:spPr>
          <a:xfrm>
            <a:off x="388482" y="3926027"/>
            <a:ext cx="851468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r>
              <a:rPr lang="ja-JP" altLang="en-US" sz="2800" b="1" dirty="0" smtClean="0">
                <a:solidFill>
                  <a:schemeClr val="accent6"/>
                </a:solidFill>
              </a:rPr>
              <a:t>自動的に判別できる意図的な</a:t>
            </a:r>
            <a:r>
              <a:rPr lang="en-US" altLang="ja-JP" sz="2800" b="1" dirty="0" smtClean="0">
                <a:solidFill>
                  <a:schemeClr val="accent6"/>
                </a:solidFill>
              </a:rPr>
              <a:t>AE</a:t>
            </a:r>
            <a:r>
              <a:rPr lang="ja-JP" altLang="en-US" sz="2800" b="1" dirty="0" smtClean="0">
                <a:solidFill>
                  <a:schemeClr val="accent6"/>
                </a:solidFill>
              </a:rPr>
              <a:t>のみを検出・除去する</a:t>
            </a:r>
            <a:endParaRPr lang="en-US" altLang="ja-JP" sz="2800" b="1" dirty="0">
              <a:solidFill>
                <a:schemeClr val="accent6"/>
              </a:solidFill>
            </a:endParaRPr>
          </a:p>
        </p:txBody>
      </p:sp>
    </p:spTree>
    <p:custDataLst>
      <p:tags r:id="rId1"/>
    </p:custDataLst>
    <p:extLst>
      <p:ext uri="{BB962C8B-B14F-4D97-AF65-F5344CB8AC3E}">
        <p14:creationId xmlns:p14="http://schemas.microsoft.com/office/powerpoint/2010/main" val="2160834306"/>
      </p:ext>
    </p:extLst>
  </p:cSld>
  <p:clrMapOvr>
    <a:masterClrMapping/>
  </p:clrMapOvr>
  <mc:AlternateContent xmlns:mc="http://schemas.openxmlformats.org/markup-compatibility/2006" xmlns:p14="http://schemas.microsoft.com/office/powerpoint/2010/main">
    <mc:Choice Requires="p14">
      <p:transition spd="slow" p14:dur="2000" advTm="6856"/>
    </mc:Choice>
    <mc:Fallback xmlns="">
      <p:transition spd="slow" advTm="68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1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2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4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8"/>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7"/>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39"/>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33"/>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animBg="1"/>
      <p:bldP spid="18" grpId="0" animBg="1"/>
      <p:bldP spid="19" grpId="0" animBg="1"/>
      <p:bldP spid="20" grpId="0" animBg="1"/>
      <p:bldP spid="21" grpId="0"/>
      <p:bldP spid="23" grpId="0" animBg="1"/>
      <p:bldP spid="24" grpId="0"/>
      <p:bldP spid="25" grpId="0" animBg="1"/>
      <p:bldP spid="26" grpId="0"/>
      <p:bldP spid="28" grpId="0"/>
      <p:bldP spid="29" grpId="0" animBg="1"/>
      <p:bldP spid="31" grpId="0" animBg="1"/>
      <p:bldP spid="33" grpId="0" animBg="1"/>
      <p:bldP spid="37" grpId="0"/>
      <p:bldP spid="38" grpId="0"/>
      <p:bldP spid="39" grpId="0" animBg="1"/>
      <p:bldP spid="40" grpId="0" animBg="1"/>
      <p:bldP spid="4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b="1" dirty="0" smtClean="0"/>
              <a:t>提案手法を用いた</a:t>
            </a:r>
            <a:r>
              <a:rPr lang="en-US" altLang="ja-JP" sz="3200" b="1" dirty="0" smtClean="0"/>
              <a:t>AE</a:t>
            </a:r>
            <a:r>
              <a:rPr lang="ja-JP" altLang="en-US" sz="3200" b="1" dirty="0" smtClean="0"/>
              <a:t>の</a:t>
            </a:r>
            <a:r>
              <a:rPr kumimoji="1" lang="ja-JP" altLang="en-US" sz="3200" b="1" dirty="0" smtClean="0"/>
              <a:t>分析実験</a:t>
            </a:r>
            <a:endParaRPr kumimoji="1" lang="ja-JP" altLang="en-US" sz="3200" b="1" dirty="0"/>
          </a:p>
        </p:txBody>
      </p:sp>
      <p:sp>
        <p:nvSpPr>
          <p:cNvPr id="3" name="コンテンツ プレースホルダー 2"/>
          <p:cNvSpPr>
            <a:spLocks noGrp="1"/>
          </p:cNvSpPr>
          <p:nvPr>
            <p:ph idx="1"/>
          </p:nvPr>
        </p:nvSpPr>
        <p:spPr/>
        <p:txBody>
          <a:bodyPr/>
          <a:lstStyle/>
          <a:p>
            <a:pPr marL="0" indent="0">
              <a:buNone/>
            </a:pPr>
            <a:r>
              <a:rPr lang="ja-JP" altLang="en-US" sz="2800" dirty="0" smtClean="0"/>
              <a:t>検出手法によって必要な</a:t>
            </a:r>
            <a:r>
              <a:rPr lang="en-US" altLang="ja-JP" sz="2800" dirty="0" smtClean="0"/>
              <a:t>AE</a:t>
            </a:r>
            <a:r>
              <a:rPr lang="ja-JP" altLang="en-US" sz="2800" dirty="0" smtClean="0"/>
              <a:t>が除去されないかおよび</a:t>
            </a:r>
            <a:r>
              <a:rPr lang="en-US" altLang="ja-JP" sz="2800" dirty="0" smtClean="0"/>
              <a:t/>
            </a:r>
            <a:br>
              <a:rPr lang="en-US" altLang="ja-JP" sz="2800" dirty="0" smtClean="0"/>
            </a:br>
            <a:r>
              <a:rPr lang="ja-JP" altLang="en-US" sz="2800" dirty="0" smtClean="0"/>
              <a:t>手法の有効性を調べるために</a:t>
            </a:r>
            <a:r>
              <a:rPr lang="en-US" altLang="ja-JP" sz="2800" dirty="0" smtClean="0"/>
              <a:t>RQ1, RQ2</a:t>
            </a:r>
            <a:r>
              <a:rPr lang="ja-JP" altLang="en-US" sz="2800" dirty="0" smtClean="0"/>
              <a:t>について</a:t>
            </a:r>
            <a:r>
              <a:rPr lang="en-US" altLang="ja-JP" sz="2800" dirty="0" smtClean="0"/>
              <a:t/>
            </a:r>
            <a:br>
              <a:rPr lang="en-US" altLang="ja-JP" sz="2800" dirty="0" smtClean="0"/>
            </a:br>
            <a:r>
              <a:rPr lang="ja-JP" altLang="en-US" sz="2800" dirty="0" smtClean="0"/>
              <a:t>分析を行った</a:t>
            </a:r>
            <a:endParaRPr lang="en-US" altLang="ja-JP" dirty="0" smtClean="0"/>
          </a:p>
          <a:p>
            <a:pPr marL="0" indent="0">
              <a:buNone/>
            </a:pPr>
            <a:r>
              <a:rPr lang="en-US" altLang="ja-JP" dirty="0" smtClean="0"/>
              <a:t>RQ1 </a:t>
            </a:r>
            <a:r>
              <a:rPr lang="ja-JP" altLang="en-US" dirty="0" smtClean="0"/>
              <a:t>：</a:t>
            </a:r>
            <a:endParaRPr lang="en-US" altLang="ja-JP" dirty="0" smtClean="0"/>
          </a:p>
          <a:p>
            <a:pPr marL="457200" lvl="1" indent="0">
              <a:buNone/>
            </a:pPr>
            <a:r>
              <a:rPr lang="ja-JP" altLang="en-US" dirty="0" smtClean="0"/>
              <a:t>検出</a:t>
            </a:r>
            <a:r>
              <a:rPr lang="ja-JP" altLang="en-US" dirty="0"/>
              <a:t>手法により意図的でない</a:t>
            </a:r>
            <a:r>
              <a:rPr lang="en-US" altLang="ja-JP" dirty="0" smtClean="0"/>
              <a:t>AE</a:t>
            </a:r>
            <a:r>
              <a:rPr lang="ja-JP" altLang="en-US" dirty="0" err="1" smtClean="0"/>
              <a:t>が</a:t>
            </a:r>
            <a:r>
              <a:rPr lang="ja-JP" altLang="en-US" dirty="0" err="1"/>
              <a:t>削</a:t>
            </a:r>
            <a:r>
              <a:rPr lang="ja-JP" altLang="en-US" dirty="0"/>
              <a:t>除されること</a:t>
            </a:r>
            <a:r>
              <a:rPr lang="ja-JP" altLang="en-US" dirty="0" smtClean="0"/>
              <a:t>なく</a:t>
            </a:r>
            <a:r>
              <a:rPr lang="ja-JP" altLang="en-US" dirty="0"/>
              <a:t>，すべて検出されるかどうか</a:t>
            </a:r>
          </a:p>
          <a:p>
            <a:pPr marL="0" indent="0">
              <a:buNone/>
            </a:pPr>
            <a:r>
              <a:rPr lang="en-US" altLang="ja-JP" dirty="0"/>
              <a:t>RQ2 </a:t>
            </a:r>
            <a:r>
              <a:rPr lang="ja-JP" altLang="en-US" dirty="0" smtClean="0"/>
              <a:t>：</a:t>
            </a:r>
            <a:endParaRPr lang="en-US" altLang="ja-JP" dirty="0" smtClean="0"/>
          </a:p>
          <a:p>
            <a:pPr marL="457200" lvl="1" indent="0">
              <a:buNone/>
            </a:pPr>
            <a:r>
              <a:rPr lang="ja-JP" altLang="en-US" dirty="0" smtClean="0"/>
              <a:t>検出</a:t>
            </a:r>
            <a:r>
              <a:rPr lang="ja-JP" altLang="en-US" dirty="0"/>
              <a:t>手法の適用前後で，最終的に提示される</a:t>
            </a:r>
            <a:r>
              <a:rPr lang="en-US" altLang="ja-JP" dirty="0"/>
              <a:t>AE </a:t>
            </a:r>
            <a:r>
              <a:rPr lang="ja-JP" altLang="en-US" dirty="0" smtClean="0"/>
              <a:t>のうち</a:t>
            </a:r>
            <a:r>
              <a:rPr lang="ja-JP" altLang="en-US" dirty="0"/>
              <a:t>，意図的でない</a:t>
            </a:r>
            <a:r>
              <a:rPr lang="en-US" altLang="ja-JP" dirty="0" smtClean="0"/>
              <a:t>AE</a:t>
            </a:r>
            <a:r>
              <a:rPr lang="ja-JP" altLang="en-US" dirty="0" smtClean="0"/>
              <a:t>は</a:t>
            </a:r>
            <a:r>
              <a:rPr lang="ja-JP" altLang="en-US" dirty="0"/>
              <a:t>どの程度含まれるか</a:t>
            </a:r>
            <a:endParaRPr kumimoji="1"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16</a:t>
            </a:fld>
            <a:endParaRPr lang="ja-JP" altLang="en-US" dirty="0"/>
          </a:p>
        </p:txBody>
      </p:sp>
    </p:spTree>
    <p:extLst>
      <p:ext uri="{BB962C8B-B14F-4D97-AF65-F5344CB8AC3E}">
        <p14:creationId xmlns:p14="http://schemas.microsoft.com/office/powerpoint/2010/main" val="1767803764"/>
      </p:ext>
    </p:extLst>
  </p:cSld>
  <p:clrMapOvr>
    <a:masterClrMapping/>
  </p:clrMapOvr>
  <mc:AlternateContent xmlns:mc="http://schemas.openxmlformats.org/markup-compatibility/2006" xmlns:p14="http://schemas.microsoft.com/office/powerpoint/2010/main">
    <mc:Choice Requires="p14">
      <p:transition spd="slow" p14:dur="2000" advTm="35000"/>
    </mc:Choice>
    <mc:Fallback xmlns="">
      <p:transition spd="slow" advTm="3500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t>実験</a:t>
            </a:r>
            <a:r>
              <a:rPr lang="ja-JP" altLang="en-US" sz="3200" dirty="0" smtClean="0"/>
              <a:t>対象</a:t>
            </a:r>
            <a:endParaRPr kumimoji="1" lang="ja-JP" altLang="en-US" sz="3200" dirty="0"/>
          </a:p>
        </p:txBody>
      </p:sp>
      <p:sp>
        <p:nvSpPr>
          <p:cNvPr id="3" name="コンテンツ プレースホルダー 2"/>
          <p:cNvSpPr>
            <a:spLocks noGrp="1"/>
          </p:cNvSpPr>
          <p:nvPr>
            <p:ph idx="1"/>
          </p:nvPr>
        </p:nvSpPr>
        <p:spPr/>
        <p:txBody>
          <a:bodyPr/>
          <a:lstStyle/>
          <a:p>
            <a:pPr marL="0" indent="0">
              <a:buNone/>
            </a:pPr>
            <a:r>
              <a:rPr lang="ja-JP" altLang="en-US" dirty="0"/>
              <a:t>文部科学省の助成事業</a:t>
            </a:r>
            <a:r>
              <a:rPr lang="en-US" altLang="ja-JP" dirty="0" err="1" smtClean="0"/>
              <a:t>enPiT</a:t>
            </a:r>
            <a:r>
              <a:rPr lang="ja-JP" altLang="en-US" dirty="0" smtClean="0"/>
              <a:t>のプログラム</a:t>
            </a:r>
            <a:r>
              <a:rPr lang="en-US" altLang="ja-JP" dirty="0"/>
              <a:t/>
            </a:r>
            <a:br>
              <a:rPr lang="en-US" altLang="ja-JP" dirty="0"/>
            </a:br>
            <a:r>
              <a:rPr lang="en-US" altLang="ja-JP" dirty="0" smtClean="0"/>
              <a:t>”</a:t>
            </a:r>
            <a:r>
              <a:rPr lang="en-US" altLang="ja-JP" dirty="0" err="1" smtClean="0"/>
              <a:t>enPiT</a:t>
            </a:r>
            <a:r>
              <a:rPr lang="en-US" altLang="ja-JP" dirty="0" smtClean="0"/>
              <a:t> Cloud“</a:t>
            </a:r>
            <a:r>
              <a:rPr lang="ja-JP" altLang="en-US" dirty="0" smtClean="0"/>
              <a:t>で用いられたソフトウェア</a:t>
            </a:r>
            <a:r>
              <a:rPr lang="en-US" altLang="ja-JP" dirty="0"/>
              <a:t/>
            </a:r>
            <a:br>
              <a:rPr lang="en-US" altLang="ja-JP" dirty="0"/>
            </a:br>
            <a:r>
              <a:rPr lang="en-US" altLang="ja-JP" dirty="0" smtClean="0"/>
              <a:t>“</a:t>
            </a:r>
            <a:r>
              <a:rPr lang="en-US" altLang="ja-JP" dirty="0" err="1" smtClean="0"/>
              <a:t>EventSpiral</a:t>
            </a:r>
            <a:r>
              <a:rPr lang="en-US" altLang="ja-JP" dirty="0" smtClean="0"/>
              <a:t>”</a:t>
            </a:r>
            <a:r>
              <a:rPr lang="ja-JP" altLang="en-US" dirty="0" smtClean="0"/>
              <a:t>を対象</a:t>
            </a:r>
            <a:endParaRPr lang="en-US" altLang="ja-JP" dirty="0" smtClean="0"/>
          </a:p>
          <a:p>
            <a:pPr lvl="1"/>
            <a:r>
              <a:rPr lang="ja-JP" altLang="en-US" dirty="0" smtClean="0"/>
              <a:t>主に</a:t>
            </a:r>
            <a:r>
              <a:rPr lang="en-US" altLang="ja-JP" dirty="0" smtClean="0"/>
              <a:t>Java</a:t>
            </a:r>
            <a:r>
              <a:rPr lang="ja-JP" altLang="en-US" dirty="0" smtClean="0"/>
              <a:t>言語で記述されたプログラム</a:t>
            </a:r>
            <a:endParaRPr lang="en-US" altLang="ja-JP" dirty="0"/>
          </a:p>
          <a:p>
            <a:pPr lvl="1"/>
            <a:r>
              <a:rPr lang="en-US" altLang="ja-JP" dirty="0" smtClean="0"/>
              <a:t>UML</a:t>
            </a:r>
            <a:r>
              <a:rPr lang="ja-JP" altLang="en-US" dirty="0" smtClean="0"/>
              <a:t>モデル</a:t>
            </a:r>
            <a:r>
              <a:rPr lang="ja-JP" altLang="en-US" dirty="0"/>
              <a:t>の設計</a:t>
            </a:r>
            <a:r>
              <a:rPr lang="ja-JP" altLang="en-US" dirty="0" smtClean="0"/>
              <a:t>情報</a:t>
            </a:r>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17</a:t>
            </a:fld>
            <a:endParaRPr lang="ja-JP" altLang="en-US" dirty="0"/>
          </a:p>
        </p:txBody>
      </p:sp>
    </p:spTree>
    <p:extLst>
      <p:ext uri="{BB962C8B-B14F-4D97-AF65-F5344CB8AC3E}">
        <p14:creationId xmlns:p14="http://schemas.microsoft.com/office/powerpoint/2010/main" val="1445287655"/>
      </p:ext>
    </p:extLst>
  </p:cSld>
  <p:clrMapOvr>
    <a:masterClrMapping/>
  </p:clrMapOvr>
  <mc:AlternateContent xmlns:mc="http://schemas.openxmlformats.org/markup-compatibility/2006" xmlns:p14="http://schemas.microsoft.com/office/powerpoint/2010/main">
    <mc:Choice Requires="p14">
      <p:transition spd="slow" p14:dur="2000" advTm="16108"/>
    </mc:Choice>
    <mc:Fallback xmlns="">
      <p:transition spd="slow" advTm="16108"/>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200" dirty="0" smtClean="0"/>
              <a:t>RQ1</a:t>
            </a:r>
            <a:r>
              <a:rPr lang="ja-JP" altLang="en-US" sz="3200" dirty="0" smtClean="0"/>
              <a:t>：実験</a:t>
            </a:r>
            <a:r>
              <a:rPr kumimoji="1" lang="ja-JP" altLang="en-US" sz="3200" dirty="0" smtClean="0"/>
              <a:t>方法</a:t>
            </a:r>
            <a:endParaRPr kumimoji="1" lang="ja-JP" altLang="en-US" sz="3200" dirty="0"/>
          </a:p>
        </p:txBody>
      </p:sp>
      <p:sp>
        <p:nvSpPr>
          <p:cNvPr id="3" name="コンテンツ プレースホルダー 2"/>
          <p:cNvSpPr>
            <a:spLocks noGrp="1"/>
          </p:cNvSpPr>
          <p:nvPr>
            <p:ph idx="1"/>
          </p:nvPr>
        </p:nvSpPr>
        <p:spPr/>
        <p:txBody>
          <a:bodyPr/>
          <a:lstStyle/>
          <a:p>
            <a:pPr marL="0" indent="0">
              <a:buNone/>
            </a:pPr>
            <a:r>
              <a:rPr lang="en-US" altLang="ja-JP" dirty="0" smtClean="0"/>
              <a:t/>
            </a:r>
            <a:br>
              <a:rPr lang="en-US" altLang="ja-JP" dirty="0" smtClean="0"/>
            </a:br>
            <a:endParaRPr lang="en-US" altLang="ja-JP" dirty="0" smtClean="0"/>
          </a:p>
          <a:p>
            <a:pPr marL="0" indent="0">
              <a:buNone/>
            </a:pPr>
            <a:endParaRPr lang="en-US" altLang="ja-JP" dirty="0" smtClean="0"/>
          </a:p>
          <a:p>
            <a:pPr marL="971550" lvl="1" indent="-514350">
              <a:buFont typeface="+mj-lt"/>
              <a:buAutoNum type="romanUcPeriod"/>
            </a:pPr>
            <a:endParaRPr lang="en-US" altLang="ja-JP" sz="2000" dirty="0" smtClean="0"/>
          </a:p>
          <a:p>
            <a:pPr marL="971550" lvl="1" indent="-514350">
              <a:buFont typeface="+mj-lt"/>
              <a:buAutoNum type="romanUcPeriod"/>
            </a:pPr>
            <a:endParaRPr lang="en-US" altLang="ja-JP" sz="2000" dirty="0"/>
          </a:p>
          <a:p>
            <a:pPr marL="971550" lvl="1" indent="-514350">
              <a:buFont typeface="+mj-lt"/>
              <a:buAutoNum type="romanUcPeriod"/>
            </a:pPr>
            <a:endParaRPr lang="en-US" altLang="ja-JP" sz="2000" dirty="0" smtClean="0"/>
          </a:p>
          <a:p>
            <a:pPr marL="971550" lvl="1" indent="-514350">
              <a:buFont typeface="+mj-lt"/>
              <a:buAutoNum type="romanUcPeriod"/>
            </a:pPr>
            <a:endParaRPr lang="en-US" altLang="ja-JP" sz="2000" dirty="0" smtClean="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18</a:t>
            </a:fld>
            <a:endParaRPr lang="ja-JP" altLang="en-US" dirty="0"/>
          </a:p>
        </p:txBody>
      </p:sp>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96" y="3291636"/>
            <a:ext cx="6710457" cy="3254127"/>
          </a:xfrm>
          <a:prstGeom prst="rect">
            <a:avLst/>
          </a:prstGeom>
        </p:spPr>
      </p:pic>
      <p:sp>
        <p:nvSpPr>
          <p:cNvPr id="14" name="テキスト ボックス 13"/>
          <p:cNvSpPr txBox="1"/>
          <p:nvPr/>
        </p:nvSpPr>
        <p:spPr>
          <a:xfrm>
            <a:off x="4354664" y="2700052"/>
            <a:ext cx="1819729" cy="369332"/>
          </a:xfrm>
          <a:prstGeom prst="rect">
            <a:avLst/>
          </a:prstGeom>
          <a:noFill/>
        </p:spPr>
        <p:txBody>
          <a:bodyPr wrap="none" rtlCol="0">
            <a:spAutoFit/>
          </a:bodyPr>
          <a:lstStyle/>
          <a:p>
            <a:r>
              <a:rPr kumimoji="1" lang="ja-JP" altLang="en-US" dirty="0" smtClean="0"/>
              <a:t>意図的でない</a:t>
            </a:r>
            <a:r>
              <a:rPr kumimoji="1" lang="en-US" altLang="ja-JP" dirty="0" smtClean="0"/>
              <a:t>AE</a:t>
            </a:r>
            <a:endParaRPr kumimoji="1" lang="ja-JP" altLang="en-US" dirty="0"/>
          </a:p>
        </p:txBody>
      </p:sp>
      <p:cxnSp>
        <p:nvCxnSpPr>
          <p:cNvPr id="17" name="直線矢印コネクタ 16"/>
          <p:cNvCxnSpPr/>
          <p:nvPr/>
        </p:nvCxnSpPr>
        <p:spPr>
          <a:xfrm>
            <a:off x="2715344" y="2548024"/>
            <a:ext cx="1195474" cy="395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1031893" y="2328039"/>
            <a:ext cx="447640" cy="44787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A</a:t>
            </a:r>
            <a:endParaRPr kumimoji="1" lang="ja-JP" altLang="en-US" dirty="0"/>
          </a:p>
        </p:txBody>
      </p:sp>
      <p:sp>
        <p:nvSpPr>
          <p:cNvPr id="19" name="正方形/長方形 18"/>
          <p:cNvSpPr/>
          <p:nvPr/>
        </p:nvSpPr>
        <p:spPr>
          <a:xfrm>
            <a:off x="1554566" y="2328039"/>
            <a:ext cx="447640" cy="44787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B</a:t>
            </a:r>
            <a:endParaRPr kumimoji="1" lang="ja-JP" altLang="en-US" dirty="0"/>
          </a:p>
        </p:txBody>
      </p:sp>
      <p:sp>
        <p:nvSpPr>
          <p:cNvPr id="20" name="正方形/長方形 19"/>
          <p:cNvSpPr/>
          <p:nvPr/>
        </p:nvSpPr>
        <p:spPr>
          <a:xfrm>
            <a:off x="2096520" y="2328038"/>
            <a:ext cx="447640" cy="44787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ja-JP" altLang="en-US" dirty="0"/>
          </a:p>
        </p:txBody>
      </p:sp>
      <p:sp>
        <p:nvSpPr>
          <p:cNvPr id="21" name="テキスト ボックス 20"/>
          <p:cNvSpPr txBox="1"/>
          <p:nvPr/>
        </p:nvSpPr>
        <p:spPr>
          <a:xfrm>
            <a:off x="902027" y="2862044"/>
            <a:ext cx="1813317" cy="369332"/>
          </a:xfrm>
          <a:prstGeom prst="rect">
            <a:avLst/>
          </a:prstGeom>
          <a:noFill/>
        </p:spPr>
        <p:txBody>
          <a:bodyPr wrap="none" rtlCol="0">
            <a:spAutoFit/>
          </a:bodyPr>
          <a:lstStyle/>
          <a:p>
            <a:r>
              <a:rPr kumimoji="1" lang="en-US" altLang="ja-JP" dirty="0" smtClean="0"/>
              <a:t>AE</a:t>
            </a:r>
            <a:r>
              <a:rPr kumimoji="1" lang="ja-JP" altLang="en-US" dirty="0" smtClean="0"/>
              <a:t>でない</a:t>
            </a:r>
            <a:r>
              <a:rPr lang="ja-JP" altLang="en-US" dirty="0"/>
              <a:t>メソッド</a:t>
            </a:r>
            <a:endParaRPr kumimoji="1" lang="ja-JP" altLang="en-US" dirty="0"/>
          </a:p>
        </p:txBody>
      </p:sp>
      <p:sp>
        <p:nvSpPr>
          <p:cNvPr id="22" name="右カーブ矢印 21"/>
          <p:cNvSpPr/>
          <p:nvPr/>
        </p:nvSpPr>
        <p:spPr>
          <a:xfrm rot="10800000" flipH="1">
            <a:off x="301778" y="2551976"/>
            <a:ext cx="623570" cy="125239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四角形吹き出し 30"/>
          <p:cNvSpPr/>
          <p:nvPr/>
        </p:nvSpPr>
        <p:spPr>
          <a:xfrm>
            <a:off x="4185789" y="1758462"/>
            <a:ext cx="1988604" cy="1419712"/>
          </a:xfrm>
          <a:prstGeom prst="wedge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6735498" y="4233226"/>
            <a:ext cx="1819729" cy="369332"/>
          </a:xfrm>
          <a:prstGeom prst="rect">
            <a:avLst/>
          </a:prstGeom>
          <a:noFill/>
        </p:spPr>
        <p:txBody>
          <a:bodyPr wrap="none" rtlCol="0">
            <a:spAutoFit/>
          </a:bodyPr>
          <a:lstStyle/>
          <a:p>
            <a:r>
              <a:rPr kumimoji="1" lang="ja-JP" altLang="en-US" dirty="0" smtClean="0"/>
              <a:t>意図的でない</a:t>
            </a:r>
            <a:r>
              <a:rPr kumimoji="1" lang="en-US" altLang="ja-JP" dirty="0" smtClean="0"/>
              <a:t>AE</a:t>
            </a:r>
            <a:endParaRPr kumimoji="1" lang="ja-JP" altLang="en-US" dirty="0"/>
          </a:p>
        </p:txBody>
      </p:sp>
      <p:sp>
        <p:nvSpPr>
          <p:cNvPr id="35" name="正方形/長方形 34"/>
          <p:cNvSpPr/>
          <p:nvPr/>
        </p:nvSpPr>
        <p:spPr>
          <a:xfrm>
            <a:off x="6803691" y="3580434"/>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endParaRPr kumimoji="1" lang="ja-JP" altLang="en-US" dirty="0"/>
          </a:p>
        </p:txBody>
      </p:sp>
      <p:sp>
        <p:nvSpPr>
          <p:cNvPr id="36" name="正方形/長方形 35"/>
          <p:cNvSpPr/>
          <p:nvPr/>
        </p:nvSpPr>
        <p:spPr>
          <a:xfrm>
            <a:off x="7393740" y="3584969"/>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a:t>
            </a:r>
            <a:endParaRPr kumimoji="1" lang="ja-JP" altLang="en-US" dirty="0"/>
          </a:p>
        </p:txBody>
      </p:sp>
      <p:sp>
        <p:nvSpPr>
          <p:cNvPr id="37" name="正方形/長方形 36"/>
          <p:cNvSpPr/>
          <p:nvPr/>
        </p:nvSpPr>
        <p:spPr>
          <a:xfrm>
            <a:off x="8007682" y="3584969"/>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a:t>
            </a:r>
            <a:endParaRPr kumimoji="1" lang="ja-JP" altLang="en-US" dirty="0"/>
          </a:p>
        </p:txBody>
      </p:sp>
      <p:sp>
        <p:nvSpPr>
          <p:cNvPr id="38" name="四角形吹き出し 37"/>
          <p:cNvSpPr/>
          <p:nvPr/>
        </p:nvSpPr>
        <p:spPr>
          <a:xfrm>
            <a:off x="6680786" y="3291636"/>
            <a:ext cx="1988604" cy="1419712"/>
          </a:xfrm>
          <a:prstGeom prst="wedgeRectCallout">
            <a:avLst>
              <a:gd name="adj1" fmla="val -82379"/>
              <a:gd name="adj2" fmla="val 14870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4394253" y="2141277"/>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A</a:t>
            </a:r>
            <a:endParaRPr kumimoji="1" lang="ja-JP" altLang="en-US" dirty="0"/>
          </a:p>
        </p:txBody>
      </p:sp>
      <p:sp>
        <p:nvSpPr>
          <p:cNvPr id="41" name="正方形/長方形 40"/>
          <p:cNvSpPr/>
          <p:nvPr/>
        </p:nvSpPr>
        <p:spPr>
          <a:xfrm>
            <a:off x="4984302" y="2145812"/>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B</a:t>
            </a:r>
            <a:endParaRPr kumimoji="1" lang="ja-JP" altLang="en-US" dirty="0"/>
          </a:p>
        </p:txBody>
      </p:sp>
      <p:sp>
        <p:nvSpPr>
          <p:cNvPr id="42" name="正方形/長方形 41"/>
          <p:cNvSpPr/>
          <p:nvPr/>
        </p:nvSpPr>
        <p:spPr>
          <a:xfrm>
            <a:off x="5598244" y="2145812"/>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ja-JP" altLang="en-US" dirty="0"/>
          </a:p>
        </p:txBody>
      </p:sp>
      <p:sp>
        <p:nvSpPr>
          <p:cNvPr id="43" name="テキスト ボックス 42"/>
          <p:cNvSpPr txBox="1"/>
          <p:nvPr/>
        </p:nvSpPr>
        <p:spPr>
          <a:xfrm>
            <a:off x="6777384" y="1545326"/>
            <a:ext cx="2364750" cy="1200329"/>
          </a:xfrm>
          <a:prstGeom prst="rect">
            <a:avLst/>
          </a:prstGeom>
          <a:noFill/>
        </p:spPr>
        <p:txBody>
          <a:bodyPr wrap="none" rtlCol="0">
            <a:spAutoFit/>
          </a:bodyPr>
          <a:lstStyle/>
          <a:p>
            <a:r>
              <a:rPr lang="ja-JP" altLang="en-US" sz="2400" dirty="0" smtClean="0"/>
              <a:t>選択した意図的</a:t>
            </a:r>
            <a:endParaRPr lang="en-US" altLang="ja-JP" sz="2400" dirty="0"/>
          </a:p>
          <a:p>
            <a:r>
              <a:rPr lang="ja-JP" altLang="en-US" sz="2400" dirty="0" smtClean="0"/>
              <a:t>でない</a:t>
            </a:r>
            <a:r>
              <a:rPr lang="en-US" altLang="ja-JP" sz="2400" dirty="0" smtClean="0"/>
              <a:t>AE</a:t>
            </a:r>
            <a:r>
              <a:rPr lang="ja-JP" altLang="en-US" sz="2400" dirty="0" err="1" smtClean="0"/>
              <a:t>の検</a:t>
            </a:r>
            <a:r>
              <a:rPr lang="ja-JP" altLang="en-US" sz="2400" dirty="0" smtClean="0"/>
              <a:t>出</a:t>
            </a:r>
            <a:r>
              <a:rPr lang="en-US" altLang="ja-JP" sz="2400" dirty="0" smtClean="0"/>
              <a:t/>
            </a:r>
            <a:br>
              <a:rPr lang="en-US" altLang="ja-JP" sz="2400" dirty="0" smtClean="0"/>
            </a:br>
            <a:r>
              <a:rPr lang="ja-JP" altLang="en-US" sz="2400" dirty="0" smtClean="0"/>
              <a:t>率＝再現率</a:t>
            </a:r>
            <a:endParaRPr kumimoji="1" lang="ja-JP" altLang="en-US" sz="2400" dirty="0"/>
          </a:p>
        </p:txBody>
      </p:sp>
      <p:sp>
        <p:nvSpPr>
          <p:cNvPr id="44" name="正方形/長方形 43"/>
          <p:cNvSpPr/>
          <p:nvPr/>
        </p:nvSpPr>
        <p:spPr>
          <a:xfrm>
            <a:off x="2544160" y="5719362"/>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p:cNvSpPr txBox="1"/>
          <p:nvPr/>
        </p:nvSpPr>
        <p:spPr>
          <a:xfrm>
            <a:off x="2162724" y="6261656"/>
            <a:ext cx="1330814" cy="369332"/>
          </a:xfrm>
          <a:prstGeom prst="rect">
            <a:avLst/>
          </a:prstGeom>
          <a:noFill/>
        </p:spPr>
        <p:txBody>
          <a:bodyPr wrap="none" rtlCol="0">
            <a:spAutoFit/>
          </a:bodyPr>
          <a:lstStyle/>
          <a:p>
            <a:r>
              <a:rPr kumimoji="1" lang="ja-JP" altLang="en-US" dirty="0" smtClean="0"/>
              <a:t>意図</a:t>
            </a:r>
            <a:r>
              <a:rPr lang="ja-JP" altLang="en-US" dirty="0"/>
              <a:t>的</a:t>
            </a:r>
            <a:r>
              <a:rPr lang="ja-JP" altLang="en-US" dirty="0" smtClean="0"/>
              <a:t>な</a:t>
            </a:r>
            <a:r>
              <a:rPr kumimoji="1" lang="en-US" altLang="ja-JP" dirty="0" smtClean="0"/>
              <a:t>AE</a:t>
            </a:r>
          </a:p>
        </p:txBody>
      </p:sp>
      <p:sp>
        <p:nvSpPr>
          <p:cNvPr id="49" name="左矢印 48"/>
          <p:cNvSpPr/>
          <p:nvPr/>
        </p:nvSpPr>
        <p:spPr>
          <a:xfrm rot="13042330">
            <a:off x="6225064" y="260325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77265570"/>
      </p:ext>
    </p:extLst>
  </p:cSld>
  <p:clrMapOvr>
    <a:masterClrMapping/>
  </p:clrMapOvr>
  <mc:AlternateContent xmlns:mc="http://schemas.openxmlformats.org/markup-compatibility/2006" xmlns:p14="http://schemas.microsoft.com/office/powerpoint/2010/main">
    <mc:Choice Requires="p14">
      <p:transition spd="slow" p14:dur="2000" advTm="107183"/>
    </mc:Choice>
    <mc:Fallback xmlns="">
      <p:transition spd="slow" advTm="107183"/>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200" dirty="0" smtClean="0"/>
              <a:t>RQ1</a:t>
            </a:r>
            <a:r>
              <a:rPr kumimoji="1" lang="ja-JP" altLang="en-US" sz="3200" dirty="0" smtClean="0"/>
              <a:t>の分析</a:t>
            </a:r>
            <a:endParaRPr kumimoji="1" lang="ja-JP" altLang="en-US" sz="3200" dirty="0"/>
          </a:p>
        </p:txBody>
      </p:sp>
      <p:sp>
        <p:nvSpPr>
          <p:cNvPr id="3" name="コンテンツ プレースホルダー 2"/>
          <p:cNvSpPr>
            <a:spLocks noGrp="1"/>
          </p:cNvSpPr>
          <p:nvPr>
            <p:ph idx="1"/>
          </p:nvPr>
        </p:nvSpPr>
        <p:spPr/>
        <p:txBody>
          <a:bodyPr/>
          <a:lstStyle/>
          <a:p>
            <a:pPr marL="0" indent="0">
              <a:buNone/>
            </a:pPr>
            <a:r>
              <a:rPr lang="en-US" altLang="ja-JP" dirty="0" smtClean="0"/>
              <a:t>RQ1 </a:t>
            </a:r>
            <a:r>
              <a:rPr lang="ja-JP" altLang="en-US" dirty="0" smtClean="0"/>
              <a:t>：</a:t>
            </a:r>
            <a:endParaRPr lang="en-US" altLang="ja-JP" dirty="0" smtClean="0"/>
          </a:p>
          <a:p>
            <a:pPr marL="457200" lvl="1" indent="0">
              <a:buNone/>
            </a:pPr>
            <a:r>
              <a:rPr lang="ja-JP" altLang="en-US" dirty="0" smtClean="0"/>
              <a:t>検出</a:t>
            </a:r>
            <a:r>
              <a:rPr lang="ja-JP" altLang="en-US" dirty="0"/>
              <a:t>手法により意図的でない</a:t>
            </a:r>
            <a:r>
              <a:rPr lang="en-US" altLang="ja-JP" dirty="0" smtClean="0"/>
              <a:t>AE</a:t>
            </a:r>
            <a:r>
              <a:rPr lang="ja-JP" altLang="en-US" dirty="0" err="1" smtClean="0"/>
              <a:t>が</a:t>
            </a:r>
            <a:r>
              <a:rPr lang="ja-JP" altLang="en-US" dirty="0" err="1"/>
              <a:t>削</a:t>
            </a:r>
            <a:r>
              <a:rPr lang="ja-JP" altLang="en-US" dirty="0"/>
              <a:t>除されること</a:t>
            </a:r>
            <a:r>
              <a:rPr lang="ja-JP" altLang="en-US" dirty="0" smtClean="0"/>
              <a:t>なく</a:t>
            </a:r>
            <a:r>
              <a:rPr lang="ja-JP" altLang="en-US" dirty="0"/>
              <a:t>，すべて検出されるか</a:t>
            </a:r>
            <a:r>
              <a:rPr lang="ja-JP" altLang="en-US" dirty="0" smtClean="0"/>
              <a:t>どうか</a:t>
            </a:r>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800888297"/>
              </p:ext>
            </p:extLst>
          </p:nvPr>
        </p:nvGraphicFramePr>
        <p:xfrm>
          <a:off x="898457" y="3120750"/>
          <a:ext cx="7659755" cy="2011680"/>
        </p:xfrm>
        <a:graphic>
          <a:graphicData uri="http://schemas.openxmlformats.org/drawingml/2006/table">
            <a:tbl>
              <a:tblPr firstRow="1" bandRow="1">
                <a:tableStyleId>{5C22544A-7EE6-4342-B048-85BDC9FD1C3A}</a:tableStyleId>
              </a:tblPr>
              <a:tblGrid>
                <a:gridCol w="1297115"/>
                <a:gridCol w="3010713"/>
                <a:gridCol w="3351927"/>
              </a:tblGrid>
              <a:tr h="821446">
                <a:tc>
                  <a:txBody>
                    <a:bodyPr/>
                    <a:lstStyle/>
                    <a:p>
                      <a:pPr algn="ctr"/>
                      <a:r>
                        <a:rPr kumimoji="1" lang="ja-JP" altLang="en-US" dirty="0" smtClean="0"/>
                        <a:t>テスト</a:t>
                      </a:r>
                      <a:endParaRPr kumimoji="1" lang="ja-JP" altLang="en-US" dirty="0"/>
                    </a:p>
                  </a:txBody>
                  <a:tcPr>
                    <a:solidFill>
                      <a:schemeClr val="accent6">
                        <a:lumMod val="60000"/>
                        <a:lumOff val="40000"/>
                      </a:schemeClr>
                    </a:solidFill>
                  </a:tcPr>
                </a:tc>
                <a:tc>
                  <a:txBody>
                    <a:bodyPr/>
                    <a:lstStyle/>
                    <a:p>
                      <a:pPr algn="ctr"/>
                      <a:r>
                        <a:rPr kumimoji="1" lang="ja-JP" altLang="en-US" dirty="0" smtClean="0"/>
                        <a:t>手法適用前の</a:t>
                      </a:r>
                      <a:endParaRPr kumimoji="1" lang="en-US" altLang="ja-JP" dirty="0" smtClean="0"/>
                    </a:p>
                    <a:p>
                      <a:pPr algn="ctr"/>
                      <a:r>
                        <a:rPr kumimoji="1" lang="ja-JP" altLang="en-US" dirty="0" smtClean="0"/>
                        <a:t>意図的でない</a:t>
                      </a:r>
                      <a:r>
                        <a:rPr kumimoji="1" lang="en-US" altLang="ja-JP" dirty="0" smtClean="0"/>
                        <a:t>AE</a:t>
                      </a:r>
                      <a:r>
                        <a:rPr kumimoji="1" lang="ja-JP" altLang="en-US" dirty="0" smtClean="0"/>
                        <a:t>数</a:t>
                      </a:r>
                      <a:endParaRPr kumimoji="1" lang="en-US" altLang="ja-JP" dirty="0" smtClean="0"/>
                    </a:p>
                    <a:p>
                      <a:pPr algn="ctr"/>
                      <a:r>
                        <a:rPr kumimoji="1" lang="en-US" altLang="ja-JP" dirty="0" smtClean="0"/>
                        <a:t>(</a:t>
                      </a:r>
                      <a:r>
                        <a:rPr kumimoji="1" lang="ja-JP" altLang="en-US" dirty="0" smtClean="0"/>
                        <a:t>ランダムに選択</a:t>
                      </a:r>
                      <a:r>
                        <a:rPr kumimoji="1" lang="en-US" altLang="ja-JP" dirty="0" smtClean="0"/>
                        <a:t>)</a:t>
                      </a:r>
                      <a:endParaRPr kumimoji="1" lang="ja-JP" altLang="en-US" dirty="0"/>
                    </a:p>
                  </a:txBody>
                  <a:tcPr>
                    <a:solidFill>
                      <a:schemeClr val="accent6">
                        <a:lumMod val="60000"/>
                        <a:lumOff val="40000"/>
                      </a:schemeClr>
                    </a:solidFill>
                  </a:tcPr>
                </a:tc>
                <a:tc>
                  <a:txBody>
                    <a:bodyPr/>
                    <a:lstStyle/>
                    <a:p>
                      <a:pPr algn="ctr"/>
                      <a:r>
                        <a:rPr kumimoji="1" lang="ja-JP" altLang="en-US" dirty="0" smtClean="0"/>
                        <a:t>手法適用後の同じ</a:t>
                      </a:r>
                      <a:endParaRPr kumimoji="1" lang="en-US" altLang="ja-JP" dirty="0" smtClean="0"/>
                    </a:p>
                    <a:p>
                      <a:pPr algn="ctr"/>
                      <a:r>
                        <a:rPr kumimoji="1" lang="ja-JP" altLang="en-US" dirty="0" smtClean="0"/>
                        <a:t>意図的でない</a:t>
                      </a:r>
                      <a:r>
                        <a:rPr kumimoji="1" lang="en-US" altLang="ja-JP" dirty="0" smtClean="0"/>
                        <a:t>AE</a:t>
                      </a:r>
                      <a:r>
                        <a:rPr kumimoji="1" lang="ja-JP" altLang="en-US" dirty="0" smtClean="0"/>
                        <a:t>の数</a:t>
                      </a:r>
                    </a:p>
                    <a:p>
                      <a:pPr algn="ctr"/>
                      <a:endParaRPr kumimoji="1" lang="ja-JP" altLang="en-US" dirty="0"/>
                    </a:p>
                  </a:txBody>
                  <a:tcPr>
                    <a:solidFill>
                      <a:schemeClr val="accent6">
                        <a:lumMod val="60000"/>
                        <a:lumOff val="40000"/>
                      </a:schemeClr>
                    </a:solidFill>
                  </a:tcPr>
                </a:tc>
              </a:tr>
              <a:tr h="306080">
                <a:tc>
                  <a:txBody>
                    <a:bodyPr/>
                    <a:lstStyle/>
                    <a:p>
                      <a:pPr algn="ctr"/>
                      <a:r>
                        <a:rPr kumimoji="1" lang="ja-JP" altLang="en-US" dirty="0" smtClean="0"/>
                        <a:t>メソッド</a:t>
                      </a:r>
                      <a:r>
                        <a:rPr kumimoji="1" lang="en-US" altLang="ja-JP" dirty="0" smtClean="0"/>
                        <a:t>1</a:t>
                      </a:r>
                      <a:endParaRPr kumimoji="1" lang="ja-JP" altLang="en-US" dirty="0"/>
                    </a:p>
                  </a:txBody>
                  <a:tcPr/>
                </a:tc>
                <a:tc>
                  <a:txBody>
                    <a:bodyPr/>
                    <a:lstStyle/>
                    <a:p>
                      <a:pPr algn="ctr"/>
                      <a:r>
                        <a:rPr kumimoji="1" lang="en-US" altLang="ja-JP" dirty="0" smtClean="0"/>
                        <a:t>3</a:t>
                      </a:r>
                      <a:endParaRPr kumimoji="1" lang="ja-JP" altLang="en-US" dirty="0"/>
                    </a:p>
                  </a:txBody>
                  <a:tcPr/>
                </a:tc>
                <a:tc>
                  <a:txBody>
                    <a:bodyPr/>
                    <a:lstStyle/>
                    <a:p>
                      <a:pPr algn="ctr"/>
                      <a:r>
                        <a:rPr kumimoji="1" lang="en-US" altLang="ja-JP" dirty="0" smtClean="0"/>
                        <a:t>3</a:t>
                      </a:r>
                      <a:endParaRPr kumimoji="1" lang="ja-JP" altLang="en-US" dirty="0"/>
                    </a:p>
                  </a:txBody>
                  <a:tcPr/>
                </a:tc>
              </a:tr>
              <a:tr h="306080">
                <a:tc>
                  <a:txBody>
                    <a:bodyPr/>
                    <a:lstStyle/>
                    <a:p>
                      <a:pPr algn="ctr"/>
                      <a:r>
                        <a:rPr kumimoji="1" lang="ja-JP" altLang="en-US" dirty="0" smtClean="0"/>
                        <a:t>フィールド</a:t>
                      </a:r>
                      <a:r>
                        <a:rPr kumimoji="1" lang="en-US" altLang="ja-JP" dirty="0" smtClean="0"/>
                        <a:t>1</a:t>
                      </a:r>
                      <a:endParaRPr kumimoji="1" lang="ja-JP" altLang="en-US" dirty="0"/>
                    </a:p>
                  </a:txBody>
                  <a:tcPr/>
                </a:tc>
                <a:tc>
                  <a:txBody>
                    <a:bodyPr/>
                    <a:lstStyle/>
                    <a:p>
                      <a:pPr algn="ctr"/>
                      <a:r>
                        <a:rPr kumimoji="1" lang="en-US" altLang="ja-JP" dirty="0" smtClean="0"/>
                        <a:t>10</a:t>
                      </a:r>
                      <a:endParaRPr kumimoji="1" lang="ja-JP" altLang="en-US" dirty="0"/>
                    </a:p>
                  </a:txBody>
                  <a:tcPr/>
                </a:tc>
                <a:tc>
                  <a:txBody>
                    <a:bodyPr/>
                    <a:lstStyle/>
                    <a:p>
                      <a:pPr algn="ctr"/>
                      <a:r>
                        <a:rPr kumimoji="1" lang="en-US" altLang="ja-JP" dirty="0" smtClean="0"/>
                        <a:t>10</a:t>
                      </a:r>
                      <a:endParaRPr kumimoji="1" lang="ja-JP" altLang="en-US" dirty="0"/>
                    </a:p>
                  </a:txBody>
                  <a:tcPr/>
                </a:tc>
              </a:tr>
              <a:tr h="306080">
                <a:tc>
                  <a:txBody>
                    <a:bodyPr/>
                    <a:lstStyle/>
                    <a:p>
                      <a:pPr algn="ctr"/>
                      <a:r>
                        <a:rPr kumimoji="1" lang="ja-JP" altLang="en-US" dirty="0" smtClean="0"/>
                        <a:t>フィールド</a:t>
                      </a:r>
                      <a:r>
                        <a:rPr kumimoji="1" lang="en-US" altLang="ja-JP" dirty="0" smtClean="0"/>
                        <a:t>2</a:t>
                      </a:r>
                      <a:endParaRPr kumimoji="1" lang="ja-JP" altLang="en-US" dirty="0"/>
                    </a:p>
                  </a:txBody>
                  <a:tcPr/>
                </a:tc>
                <a:tc>
                  <a:txBody>
                    <a:bodyPr/>
                    <a:lstStyle/>
                    <a:p>
                      <a:pPr algn="ctr"/>
                      <a:r>
                        <a:rPr kumimoji="1" lang="en-US" altLang="ja-JP" dirty="0" smtClean="0"/>
                        <a:t>10</a:t>
                      </a:r>
                      <a:endParaRPr kumimoji="1" lang="ja-JP" altLang="en-US" dirty="0"/>
                    </a:p>
                  </a:txBody>
                  <a:tcPr/>
                </a:tc>
                <a:tc>
                  <a:txBody>
                    <a:bodyPr/>
                    <a:lstStyle/>
                    <a:p>
                      <a:pPr algn="ctr"/>
                      <a:r>
                        <a:rPr kumimoji="1" lang="en-US" altLang="ja-JP" dirty="0" smtClean="0"/>
                        <a:t>10</a:t>
                      </a:r>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19</a:t>
            </a:fld>
            <a:endParaRPr lang="ja-JP" altLang="en-US" dirty="0"/>
          </a:p>
        </p:txBody>
      </p:sp>
      <p:sp>
        <p:nvSpPr>
          <p:cNvPr id="9" name="テキスト ボックス 8"/>
          <p:cNvSpPr txBox="1"/>
          <p:nvPr/>
        </p:nvSpPr>
        <p:spPr>
          <a:xfrm>
            <a:off x="1572267" y="5257596"/>
            <a:ext cx="6582251" cy="830997"/>
          </a:xfrm>
          <a:prstGeom prst="rect">
            <a:avLst/>
          </a:prstGeom>
          <a:solidFill>
            <a:schemeClr val="accent6">
              <a:lumMod val="60000"/>
              <a:lumOff val="40000"/>
            </a:schemeClr>
          </a:solidFill>
        </p:spPr>
        <p:txBody>
          <a:bodyPr wrap="none" rtlCol="0">
            <a:spAutoFit/>
          </a:bodyPr>
          <a:lstStyle/>
          <a:p>
            <a:r>
              <a:rPr kumimoji="1" lang="ja-JP" altLang="en-US" sz="2400" b="1" dirty="0" smtClean="0">
                <a:solidFill>
                  <a:schemeClr val="bg1"/>
                </a:solidFill>
              </a:rPr>
              <a:t>全て</a:t>
            </a:r>
            <a:r>
              <a:rPr lang="ja-JP" altLang="en-US" sz="2400" b="1" dirty="0" smtClean="0">
                <a:solidFill>
                  <a:schemeClr val="bg1"/>
                </a:solidFill>
              </a:rPr>
              <a:t>削除されることなく、検出できている</a:t>
            </a:r>
            <a:endParaRPr lang="en-US" altLang="ja-JP" sz="2400" b="1" dirty="0" smtClean="0">
              <a:solidFill>
                <a:schemeClr val="bg1"/>
              </a:solidFill>
            </a:endParaRPr>
          </a:p>
          <a:p>
            <a:r>
              <a:rPr lang="ja-JP" altLang="en-US" sz="2400" b="1" dirty="0" smtClean="0">
                <a:solidFill>
                  <a:schemeClr val="bg1"/>
                </a:solidFill>
              </a:rPr>
              <a:t>意図的でない</a:t>
            </a:r>
            <a:r>
              <a:rPr lang="en-US" altLang="ja-JP" sz="2400" b="1" dirty="0" smtClean="0">
                <a:solidFill>
                  <a:schemeClr val="bg1"/>
                </a:solidFill>
              </a:rPr>
              <a:t>AE</a:t>
            </a:r>
            <a:r>
              <a:rPr lang="ja-JP" altLang="en-US" sz="2400" b="1" dirty="0">
                <a:solidFill>
                  <a:schemeClr val="bg1"/>
                </a:solidFill>
              </a:rPr>
              <a:t>検出</a:t>
            </a:r>
            <a:r>
              <a:rPr lang="ja-JP" altLang="en-US" sz="2400" b="1" dirty="0" smtClean="0">
                <a:solidFill>
                  <a:schemeClr val="bg1"/>
                </a:solidFill>
              </a:rPr>
              <a:t>の再現率を高い水準で保障</a:t>
            </a:r>
            <a:endParaRPr kumimoji="1" lang="ja-JP" altLang="en-US" sz="2400" b="1" dirty="0">
              <a:solidFill>
                <a:schemeClr val="bg1"/>
              </a:solidFill>
            </a:endParaRPr>
          </a:p>
        </p:txBody>
      </p:sp>
    </p:spTree>
    <p:extLst>
      <p:ext uri="{BB962C8B-B14F-4D97-AF65-F5344CB8AC3E}">
        <p14:creationId xmlns:p14="http://schemas.microsoft.com/office/powerpoint/2010/main" val="3352930525"/>
      </p:ext>
    </p:extLst>
  </p:cSld>
  <p:clrMapOvr>
    <a:masterClrMapping/>
  </p:clrMapOvr>
  <mc:AlternateContent xmlns:mc="http://schemas.openxmlformats.org/markup-compatibility/2006" xmlns:p14="http://schemas.microsoft.com/office/powerpoint/2010/main">
    <mc:Choice Requires="p14">
      <p:transition spd="slow" p14:dur="2000" advTm="71"/>
    </mc:Choice>
    <mc:Fallback xmlns="">
      <p:transition spd="slow" advTm="7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本発表の概要</a:t>
            </a:r>
            <a:endParaRPr kumimoji="1" lang="ja-JP" altLang="en-US" sz="3200" dirty="0"/>
          </a:p>
        </p:txBody>
      </p:sp>
      <p:sp>
        <p:nvSpPr>
          <p:cNvPr id="3" name="コンテンツ プレースホルダー 2"/>
          <p:cNvSpPr>
            <a:spLocks noGrp="1"/>
          </p:cNvSpPr>
          <p:nvPr>
            <p:ph idx="1"/>
          </p:nvPr>
        </p:nvSpPr>
        <p:spPr/>
        <p:txBody>
          <a:bodyPr/>
          <a:lstStyle/>
          <a:p>
            <a:pPr indent="-288000">
              <a:lnSpc>
                <a:spcPct val="80000"/>
              </a:lnSpc>
            </a:pPr>
            <a:r>
              <a:rPr lang="ja-JP" altLang="en-US" sz="2400" dirty="0" smtClean="0"/>
              <a:t>研究</a:t>
            </a:r>
            <a:r>
              <a:rPr lang="ja-JP" altLang="en-US" sz="2400" dirty="0"/>
              <a:t>背景</a:t>
            </a:r>
            <a:endParaRPr lang="en-US" altLang="ja-JP" sz="2400" dirty="0"/>
          </a:p>
          <a:p>
            <a:pPr lvl="1" indent="-288000">
              <a:spcBef>
                <a:spcPts val="0"/>
              </a:spcBef>
            </a:pPr>
            <a:r>
              <a:rPr kumimoji="1" lang="ja-JP" altLang="en-US" sz="2000" dirty="0" smtClean="0"/>
              <a:t>高品質なソフトウェアを作成するためには，</a:t>
            </a:r>
            <a:r>
              <a:rPr lang="en-US" altLang="ja-JP" sz="2000" dirty="0" smtClean="0"/>
              <a:t/>
            </a:r>
            <a:br>
              <a:rPr lang="en-US" altLang="ja-JP" sz="2000" dirty="0" smtClean="0"/>
            </a:br>
            <a:r>
              <a:rPr lang="ja-JP" altLang="en-US" sz="2000" dirty="0" smtClean="0"/>
              <a:t>アクセス修飾子を適切に設定することが望ましい</a:t>
            </a:r>
            <a:endParaRPr lang="en-US" altLang="ja-JP" sz="2000" dirty="0"/>
          </a:p>
          <a:p>
            <a:pPr indent="-288000">
              <a:spcBef>
                <a:spcPts val="20"/>
              </a:spcBef>
            </a:pPr>
            <a:r>
              <a:rPr lang="ja-JP" altLang="en-US" sz="2400" dirty="0" smtClean="0"/>
              <a:t>既存研究</a:t>
            </a:r>
            <a:endParaRPr lang="en-US" altLang="ja-JP" sz="2400" dirty="0" smtClean="0"/>
          </a:p>
          <a:p>
            <a:pPr lvl="1" indent="-288000"/>
            <a:r>
              <a:rPr lang="ja-JP" altLang="en-US" sz="2000" dirty="0" smtClean="0"/>
              <a:t>ソフトウェアに存在する過剰なアクセス修飾子をもつ，</a:t>
            </a:r>
            <a:r>
              <a:rPr lang="en-US" altLang="ja-JP" sz="2000" dirty="0" smtClean="0"/>
              <a:t/>
            </a:r>
            <a:br>
              <a:rPr lang="en-US" altLang="ja-JP" sz="2000" dirty="0" smtClean="0"/>
            </a:br>
            <a:r>
              <a:rPr lang="ja-JP" altLang="en-US" sz="2000" dirty="0" smtClean="0"/>
              <a:t>フィールド</a:t>
            </a:r>
            <a:r>
              <a:rPr lang="en-US" altLang="ja-JP" sz="2000" dirty="0" smtClean="0"/>
              <a:t>/</a:t>
            </a:r>
            <a:r>
              <a:rPr lang="ja-JP" altLang="en-US" sz="2000" dirty="0" smtClean="0"/>
              <a:t>メソッドの分析を行った</a:t>
            </a:r>
            <a:endParaRPr lang="en-US" altLang="ja-JP" sz="2000" dirty="0"/>
          </a:p>
          <a:p>
            <a:pPr indent="-288000"/>
            <a:endParaRPr lang="en-US" altLang="ja-JP" sz="2800" dirty="0" smtClean="0"/>
          </a:p>
          <a:p>
            <a:pPr indent="-288000"/>
            <a:r>
              <a:rPr lang="ja-JP" altLang="en-US" sz="2800" dirty="0" smtClean="0"/>
              <a:t>今回の研究アプローチ</a:t>
            </a:r>
            <a:endParaRPr lang="en-US" altLang="ja-JP" sz="2800" dirty="0"/>
          </a:p>
          <a:p>
            <a:pPr marL="454950" lvl="1" indent="0">
              <a:buNone/>
            </a:pPr>
            <a:r>
              <a:rPr lang="ja-JP" altLang="en-US" sz="2000" dirty="0" smtClean="0"/>
              <a:t>過剰なアクセス修飾子をもつフィールド</a:t>
            </a:r>
            <a:r>
              <a:rPr lang="en-US" altLang="ja-JP" sz="2000" dirty="0" smtClean="0"/>
              <a:t>/</a:t>
            </a:r>
            <a:r>
              <a:rPr lang="ja-JP" altLang="en-US" sz="2000" dirty="0" smtClean="0"/>
              <a:t>メソッドについて</a:t>
            </a:r>
            <a:endParaRPr lang="en-US" altLang="ja-JP" sz="2000" dirty="0"/>
          </a:p>
          <a:p>
            <a:pPr lvl="2" indent="-288000"/>
            <a:r>
              <a:rPr lang="ja-JP" altLang="en-US" sz="2000" dirty="0" smtClean="0"/>
              <a:t>設計者の意図に即しているか否かで分類する手法を提案</a:t>
            </a:r>
            <a:endParaRPr lang="en-US" altLang="ja-JP" sz="2000" dirty="0" smtClean="0"/>
          </a:p>
          <a:p>
            <a:pPr lvl="2" indent="-288000"/>
            <a:r>
              <a:rPr lang="ja-JP" altLang="en-US" sz="2000" dirty="0" smtClean="0"/>
              <a:t>手法を用いた分析</a:t>
            </a:r>
            <a:r>
              <a:rPr lang="en-US" altLang="ja-JP" sz="2000" dirty="0"/>
              <a:t/>
            </a:r>
            <a:br>
              <a:rPr lang="en-US" altLang="ja-JP" sz="2000" dirty="0"/>
            </a:br>
            <a:endParaRPr lang="en-US" altLang="ja-JP" sz="2000" dirty="0" smtClean="0"/>
          </a:p>
          <a:p>
            <a:pPr lvl="1" indent="-288000"/>
            <a:endParaRPr lang="en-US" altLang="ja-JP" sz="2000" dirty="0" smtClean="0"/>
          </a:p>
          <a:p>
            <a:pPr lvl="1" indent="-288000">
              <a:lnSpc>
                <a:spcPct val="80000"/>
              </a:lnSpc>
            </a:pPr>
            <a:endParaRPr lang="en-US" altLang="ja-JP" sz="2000" dirty="0" smtClean="0"/>
          </a:p>
          <a:p>
            <a:pPr lvl="1" indent="-288000"/>
            <a:endParaRPr lang="en-US" altLang="ja-JP" sz="2400" dirty="0"/>
          </a:p>
          <a:p>
            <a:pPr marL="0" indent="-288000">
              <a:buNone/>
            </a:pPr>
            <a:endParaRPr lang="en-US" altLang="ja-JP" dirty="0" smtClean="0"/>
          </a:p>
        </p:txBody>
      </p:sp>
      <p:sp>
        <p:nvSpPr>
          <p:cNvPr id="4" name="正方形/長方形 3"/>
          <p:cNvSpPr/>
          <p:nvPr/>
        </p:nvSpPr>
        <p:spPr>
          <a:xfrm>
            <a:off x="457201" y="4122837"/>
            <a:ext cx="8105510" cy="167305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10BF1CB8-4175-44FF-84F3-313DE1255CF5}" type="slidenum">
              <a:rPr lang="ja-JP" altLang="en-US" smtClean="0"/>
              <a:pPr/>
              <a:t>2</a:t>
            </a:fld>
            <a:endParaRPr lang="ja-JP" altLang="en-US" dirty="0"/>
          </a:p>
        </p:txBody>
      </p:sp>
    </p:spTree>
    <p:extLst>
      <p:ext uri="{BB962C8B-B14F-4D97-AF65-F5344CB8AC3E}">
        <p14:creationId xmlns:p14="http://schemas.microsoft.com/office/powerpoint/2010/main" val="868310338"/>
      </p:ext>
    </p:extLst>
  </p:cSld>
  <p:clrMapOvr>
    <a:masterClrMapping/>
  </p:clrMapOvr>
  <mc:AlternateContent xmlns:mc="http://schemas.openxmlformats.org/markup-compatibility/2006" xmlns:p14="http://schemas.microsoft.com/office/powerpoint/2010/main">
    <mc:Choice Requires="p14">
      <p:transition spd="slow" p14:dur="2000" advTm="43212"/>
    </mc:Choice>
    <mc:Fallback xmlns="">
      <p:transition spd="slow" advTm="4321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200" dirty="0" smtClean="0"/>
              <a:t>RQ2</a:t>
            </a:r>
            <a:r>
              <a:rPr lang="ja-JP" altLang="en-US" sz="3200" dirty="0" smtClean="0"/>
              <a:t>：実験</a:t>
            </a:r>
            <a:r>
              <a:rPr kumimoji="1" lang="ja-JP" altLang="en-US" sz="3200" dirty="0" smtClean="0"/>
              <a:t>方法</a:t>
            </a:r>
            <a:endParaRPr kumimoji="1" lang="ja-JP" altLang="en-US" sz="3200" dirty="0"/>
          </a:p>
        </p:txBody>
      </p:sp>
      <p:sp>
        <p:nvSpPr>
          <p:cNvPr id="3" name="コンテンツ プレースホルダー 2"/>
          <p:cNvSpPr>
            <a:spLocks noGrp="1"/>
          </p:cNvSpPr>
          <p:nvPr>
            <p:ph idx="1"/>
          </p:nvPr>
        </p:nvSpPr>
        <p:spPr/>
        <p:txBody>
          <a:bodyPr/>
          <a:lstStyle/>
          <a:p>
            <a:pPr marL="0" indent="0">
              <a:buNone/>
            </a:pPr>
            <a:r>
              <a:rPr lang="en-US" altLang="ja-JP" dirty="0" smtClean="0"/>
              <a:t/>
            </a:r>
            <a:br>
              <a:rPr lang="en-US" altLang="ja-JP" dirty="0" smtClean="0"/>
            </a:br>
            <a:endParaRPr lang="en-US" altLang="ja-JP" dirty="0" smtClean="0"/>
          </a:p>
          <a:p>
            <a:pPr marL="0" indent="0">
              <a:buNone/>
            </a:pPr>
            <a:endParaRPr lang="en-US" altLang="ja-JP" dirty="0" smtClean="0"/>
          </a:p>
          <a:p>
            <a:pPr marL="971550" lvl="1" indent="-514350">
              <a:buFont typeface="+mj-lt"/>
              <a:buAutoNum type="romanUcPeriod"/>
            </a:pPr>
            <a:endParaRPr lang="en-US" altLang="ja-JP" sz="2000" dirty="0" smtClean="0"/>
          </a:p>
          <a:p>
            <a:pPr marL="971550" lvl="1" indent="-514350">
              <a:buFont typeface="+mj-lt"/>
              <a:buAutoNum type="romanUcPeriod"/>
            </a:pPr>
            <a:endParaRPr lang="en-US" altLang="ja-JP" sz="2000" dirty="0"/>
          </a:p>
          <a:p>
            <a:pPr marL="971550" lvl="1" indent="-514350">
              <a:buFont typeface="+mj-lt"/>
              <a:buAutoNum type="romanUcPeriod"/>
            </a:pPr>
            <a:endParaRPr lang="en-US" altLang="ja-JP" sz="2000" dirty="0" smtClean="0"/>
          </a:p>
          <a:p>
            <a:pPr marL="971550" lvl="1" indent="-514350">
              <a:buFont typeface="+mj-lt"/>
              <a:buAutoNum type="romanUcPeriod"/>
            </a:pPr>
            <a:endParaRPr lang="en-US" altLang="ja-JP" sz="2000" dirty="0" smtClean="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20</a:t>
            </a:fld>
            <a:endParaRPr lang="ja-JP" altLang="en-US" dirty="0"/>
          </a:p>
        </p:txBody>
      </p:sp>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522" y="2374428"/>
            <a:ext cx="6710457" cy="3254127"/>
          </a:xfrm>
          <a:prstGeom prst="rect">
            <a:avLst/>
          </a:prstGeom>
        </p:spPr>
      </p:pic>
      <p:sp>
        <p:nvSpPr>
          <p:cNvPr id="14" name="テキスト ボックス 13"/>
          <p:cNvSpPr txBox="1"/>
          <p:nvPr/>
        </p:nvSpPr>
        <p:spPr>
          <a:xfrm>
            <a:off x="5659666" y="1613737"/>
            <a:ext cx="1935145" cy="1200329"/>
          </a:xfrm>
          <a:prstGeom prst="rect">
            <a:avLst/>
          </a:prstGeom>
          <a:noFill/>
        </p:spPr>
        <p:txBody>
          <a:bodyPr wrap="none" rtlCol="0">
            <a:spAutoFit/>
          </a:bodyPr>
          <a:lstStyle/>
          <a:p>
            <a:r>
              <a:rPr kumimoji="1" lang="en-US" altLang="ja-JP" dirty="0" smtClean="0"/>
              <a:t>AE</a:t>
            </a:r>
            <a:r>
              <a:rPr kumimoji="1" lang="ja-JP" altLang="en-US" dirty="0" smtClean="0"/>
              <a:t>の数を記録</a:t>
            </a:r>
            <a:endParaRPr kumimoji="1" lang="en-US" altLang="ja-JP" dirty="0" smtClean="0"/>
          </a:p>
          <a:p>
            <a:r>
              <a:rPr lang="ja-JP" altLang="en-US" dirty="0" smtClean="0"/>
              <a:t>（意図的でない</a:t>
            </a:r>
            <a:r>
              <a:rPr lang="en-US" altLang="ja-JP" dirty="0" smtClean="0"/>
              <a:t>AE</a:t>
            </a:r>
          </a:p>
          <a:p>
            <a:r>
              <a:rPr lang="ja-JP" altLang="en-US" dirty="0" smtClean="0"/>
              <a:t>の候補は</a:t>
            </a:r>
            <a:r>
              <a:rPr lang="en-US" altLang="ja-JP" dirty="0" smtClean="0"/>
              <a:t>AE</a:t>
            </a:r>
            <a:r>
              <a:rPr lang="ja-JP" altLang="en-US" dirty="0" smtClean="0"/>
              <a:t>の数</a:t>
            </a:r>
            <a:endParaRPr lang="en-US" altLang="ja-JP" dirty="0" smtClean="0"/>
          </a:p>
          <a:p>
            <a:r>
              <a:rPr lang="ja-JP" altLang="en-US" dirty="0" smtClean="0"/>
              <a:t>に等しい）</a:t>
            </a:r>
            <a:endParaRPr kumimoji="1" lang="ja-JP" altLang="en-US" dirty="0"/>
          </a:p>
        </p:txBody>
      </p:sp>
      <p:sp>
        <p:nvSpPr>
          <p:cNvPr id="31" name="四角形吹き出し 30"/>
          <p:cNvSpPr/>
          <p:nvPr/>
        </p:nvSpPr>
        <p:spPr>
          <a:xfrm>
            <a:off x="5632937" y="1558505"/>
            <a:ext cx="1988604" cy="1351941"/>
          </a:xfrm>
          <a:prstGeom prst="wedgeRectCallout">
            <a:avLst>
              <a:gd name="adj1" fmla="val -104308"/>
              <a:gd name="adj2" fmla="val 3723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四角形吹き出し 37"/>
          <p:cNvSpPr/>
          <p:nvPr/>
        </p:nvSpPr>
        <p:spPr>
          <a:xfrm>
            <a:off x="5852940" y="5160401"/>
            <a:ext cx="1988604" cy="1419712"/>
          </a:xfrm>
          <a:prstGeom prst="wedgeRectCallout">
            <a:avLst>
              <a:gd name="adj1" fmla="val -69645"/>
              <a:gd name="adj2" fmla="val -306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641769" y="3093008"/>
            <a:ext cx="2089033" cy="1200329"/>
          </a:xfrm>
          <a:prstGeom prst="rect">
            <a:avLst/>
          </a:prstGeom>
          <a:noFill/>
        </p:spPr>
        <p:txBody>
          <a:bodyPr wrap="none" rtlCol="0">
            <a:spAutoFit/>
          </a:bodyPr>
          <a:lstStyle/>
          <a:p>
            <a:r>
              <a:rPr lang="en-US" altLang="ja-JP" sz="2400" dirty="0" smtClean="0"/>
              <a:t>AE</a:t>
            </a:r>
            <a:r>
              <a:rPr lang="ja-JP" altLang="en-US" sz="2400" dirty="0" smtClean="0"/>
              <a:t>数の減量を</a:t>
            </a:r>
            <a:endParaRPr lang="en-US" altLang="ja-JP" sz="2400" dirty="0" smtClean="0"/>
          </a:p>
          <a:p>
            <a:r>
              <a:rPr lang="ja-JP" altLang="en-US" sz="2400" dirty="0" smtClean="0"/>
              <a:t>見ることで</a:t>
            </a:r>
            <a:endParaRPr lang="en-US" altLang="ja-JP" sz="2400" dirty="0" smtClean="0"/>
          </a:p>
          <a:p>
            <a:r>
              <a:rPr lang="ja-JP" altLang="en-US" sz="2400" dirty="0" smtClean="0"/>
              <a:t>適合率を評価</a:t>
            </a:r>
            <a:endParaRPr kumimoji="1" lang="ja-JP" altLang="en-US" sz="2400" dirty="0"/>
          </a:p>
        </p:txBody>
      </p:sp>
      <p:sp>
        <p:nvSpPr>
          <p:cNvPr id="44" name="正方形/長方形 43"/>
          <p:cNvSpPr/>
          <p:nvPr/>
        </p:nvSpPr>
        <p:spPr>
          <a:xfrm>
            <a:off x="623446" y="5343218"/>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p:cNvSpPr txBox="1"/>
          <p:nvPr/>
        </p:nvSpPr>
        <p:spPr>
          <a:xfrm>
            <a:off x="242010" y="5885512"/>
            <a:ext cx="1330814" cy="369332"/>
          </a:xfrm>
          <a:prstGeom prst="rect">
            <a:avLst/>
          </a:prstGeom>
          <a:noFill/>
        </p:spPr>
        <p:txBody>
          <a:bodyPr wrap="none" rtlCol="0">
            <a:spAutoFit/>
          </a:bodyPr>
          <a:lstStyle/>
          <a:p>
            <a:r>
              <a:rPr kumimoji="1" lang="ja-JP" altLang="en-US" dirty="0" smtClean="0"/>
              <a:t>意図</a:t>
            </a:r>
            <a:r>
              <a:rPr lang="ja-JP" altLang="en-US" dirty="0"/>
              <a:t>的</a:t>
            </a:r>
            <a:r>
              <a:rPr lang="ja-JP" altLang="en-US" dirty="0" smtClean="0"/>
              <a:t>な</a:t>
            </a:r>
            <a:r>
              <a:rPr kumimoji="1" lang="en-US" altLang="ja-JP" dirty="0" smtClean="0"/>
              <a:t>AE</a:t>
            </a:r>
          </a:p>
        </p:txBody>
      </p:sp>
      <p:sp>
        <p:nvSpPr>
          <p:cNvPr id="25" name="正方形/長方形 24"/>
          <p:cNvSpPr/>
          <p:nvPr/>
        </p:nvSpPr>
        <p:spPr>
          <a:xfrm>
            <a:off x="2120506" y="5343170"/>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p:cNvSpPr txBox="1"/>
          <p:nvPr/>
        </p:nvSpPr>
        <p:spPr>
          <a:xfrm>
            <a:off x="1572824" y="5899940"/>
            <a:ext cx="1819729" cy="369332"/>
          </a:xfrm>
          <a:prstGeom prst="rect">
            <a:avLst/>
          </a:prstGeom>
          <a:noFill/>
        </p:spPr>
        <p:txBody>
          <a:bodyPr wrap="none" rtlCol="0">
            <a:spAutoFit/>
          </a:bodyPr>
          <a:lstStyle/>
          <a:p>
            <a:r>
              <a:rPr kumimoji="1" lang="ja-JP" altLang="en-US" dirty="0" smtClean="0"/>
              <a:t>意図</a:t>
            </a:r>
            <a:r>
              <a:rPr lang="ja-JP" altLang="en-US" dirty="0" smtClean="0"/>
              <a:t>的でな</a:t>
            </a:r>
            <a:r>
              <a:rPr lang="ja-JP" altLang="en-US" dirty="0"/>
              <a:t>い</a:t>
            </a:r>
            <a:r>
              <a:rPr kumimoji="1" lang="en-US" altLang="ja-JP" dirty="0" smtClean="0"/>
              <a:t>AE</a:t>
            </a:r>
          </a:p>
        </p:txBody>
      </p:sp>
      <p:sp>
        <p:nvSpPr>
          <p:cNvPr id="27" name="テキスト ボックス 26"/>
          <p:cNvSpPr txBox="1"/>
          <p:nvPr/>
        </p:nvSpPr>
        <p:spPr>
          <a:xfrm>
            <a:off x="5906399" y="5253234"/>
            <a:ext cx="1935145" cy="1200329"/>
          </a:xfrm>
          <a:prstGeom prst="rect">
            <a:avLst/>
          </a:prstGeom>
          <a:noFill/>
        </p:spPr>
        <p:txBody>
          <a:bodyPr wrap="none" rtlCol="0">
            <a:spAutoFit/>
          </a:bodyPr>
          <a:lstStyle/>
          <a:p>
            <a:r>
              <a:rPr kumimoji="1" lang="en-US" altLang="ja-JP" dirty="0" smtClean="0"/>
              <a:t>AE</a:t>
            </a:r>
            <a:r>
              <a:rPr kumimoji="1" lang="ja-JP" altLang="en-US" dirty="0" smtClean="0"/>
              <a:t>の数を記録</a:t>
            </a:r>
            <a:endParaRPr kumimoji="1" lang="en-US" altLang="ja-JP" dirty="0" smtClean="0"/>
          </a:p>
          <a:p>
            <a:r>
              <a:rPr lang="ja-JP" altLang="en-US" dirty="0" smtClean="0"/>
              <a:t>（意図的でない</a:t>
            </a:r>
            <a:r>
              <a:rPr lang="en-US" altLang="ja-JP" dirty="0" smtClean="0"/>
              <a:t>AE</a:t>
            </a:r>
          </a:p>
          <a:p>
            <a:r>
              <a:rPr lang="ja-JP" altLang="en-US" dirty="0" smtClean="0"/>
              <a:t>の候補は</a:t>
            </a:r>
            <a:r>
              <a:rPr lang="en-US" altLang="ja-JP" dirty="0" smtClean="0"/>
              <a:t>AE</a:t>
            </a:r>
            <a:r>
              <a:rPr lang="ja-JP" altLang="en-US" dirty="0" smtClean="0"/>
              <a:t>の数</a:t>
            </a:r>
            <a:endParaRPr lang="en-US" altLang="ja-JP" dirty="0" smtClean="0"/>
          </a:p>
          <a:p>
            <a:r>
              <a:rPr lang="ja-JP" altLang="en-US" dirty="0" smtClean="0"/>
              <a:t>に等しい）</a:t>
            </a:r>
            <a:endParaRPr kumimoji="1" lang="ja-JP" altLang="en-US" dirty="0"/>
          </a:p>
        </p:txBody>
      </p:sp>
      <p:sp>
        <p:nvSpPr>
          <p:cNvPr id="6" name="左カーブ矢印 5"/>
          <p:cNvSpPr/>
          <p:nvPr/>
        </p:nvSpPr>
        <p:spPr>
          <a:xfrm>
            <a:off x="7963886" y="1976284"/>
            <a:ext cx="986796" cy="365227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1221985266"/>
      </p:ext>
    </p:extLst>
  </p:cSld>
  <p:clrMapOvr>
    <a:masterClrMapping/>
  </p:clrMapOvr>
  <mc:AlternateContent xmlns:mc="http://schemas.openxmlformats.org/markup-compatibility/2006" xmlns:p14="http://schemas.microsoft.com/office/powerpoint/2010/main">
    <mc:Choice Requires="p14">
      <p:transition spd="slow" p14:dur="2000" advTm="95058"/>
    </mc:Choice>
    <mc:Fallback xmlns="">
      <p:transition spd="slow" advTm="95058"/>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200" dirty="0" smtClean="0"/>
              <a:t>RQ2</a:t>
            </a:r>
            <a:r>
              <a:rPr kumimoji="1" lang="ja-JP" altLang="en-US" sz="3200" dirty="0" smtClean="0"/>
              <a:t>の分析</a:t>
            </a:r>
            <a:endParaRPr kumimoji="1" lang="ja-JP" altLang="en-US" sz="3200" dirty="0"/>
          </a:p>
        </p:txBody>
      </p:sp>
      <p:sp>
        <p:nvSpPr>
          <p:cNvPr id="3" name="コンテンツ プレースホルダー 2"/>
          <p:cNvSpPr>
            <a:spLocks noGrp="1"/>
          </p:cNvSpPr>
          <p:nvPr>
            <p:ph idx="1"/>
          </p:nvPr>
        </p:nvSpPr>
        <p:spPr/>
        <p:txBody>
          <a:bodyPr/>
          <a:lstStyle/>
          <a:p>
            <a:pPr marL="0" indent="0">
              <a:buNone/>
            </a:pPr>
            <a:r>
              <a:rPr lang="en-US" altLang="ja-JP" dirty="0"/>
              <a:t>RQ2 </a:t>
            </a:r>
            <a:r>
              <a:rPr lang="ja-JP" altLang="en-US" dirty="0"/>
              <a:t>：</a:t>
            </a:r>
            <a:endParaRPr lang="en-US" altLang="ja-JP" dirty="0"/>
          </a:p>
          <a:p>
            <a:pPr marL="457200" lvl="1" indent="0">
              <a:buNone/>
            </a:pPr>
            <a:r>
              <a:rPr lang="ja-JP" altLang="en-US" dirty="0"/>
              <a:t>検出手法の適用前後で，最終的に提示される</a:t>
            </a:r>
            <a:r>
              <a:rPr lang="en-US" altLang="ja-JP" dirty="0"/>
              <a:t>AE </a:t>
            </a:r>
            <a:r>
              <a:rPr lang="ja-JP" altLang="en-US" dirty="0"/>
              <a:t>のうち，意図的でない</a:t>
            </a:r>
            <a:r>
              <a:rPr lang="en-US" altLang="ja-JP" dirty="0" smtClean="0"/>
              <a:t>AE</a:t>
            </a:r>
            <a:r>
              <a:rPr lang="ja-JP" altLang="en-US" dirty="0" smtClean="0"/>
              <a:t>は</a:t>
            </a:r>
            <a:r>
              <a:rPr lang="ja-JP" altLang="en-US" dirty="0"/>
              <a:t>どの程度含まれるか</a:t>
            </a:r>
          </a:p>
          <a:p>
            <a:pPr marL="0" indent="0">
              <a:buNone/>
            </a:pPr>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632719427"/>
              </p:ext>
            </p:extLst>
          </p:nvPr>
        </p:nvGraphicFramePr>
        <p:xfrm>
          <a:off x="1356021" y="3117088"/>
          <a:ext cx="6939839" cy="1112520"/>
        </p:xfrm>
        <a:graphic>
          <a:graphicData uri="http://schemas.openxmlformats.org/drawingml/2006/table">
            <a:tbl>
              <a:tblPr firstRow="1" bandRow="1">
                <a:tableStyleId>{5C22544A-7EE6-4342-B048-85BDC9FD1C3A}</a:tableStyleId>
              </a:tblPr>
              <a:tblGrid>
                <a:gridCol w="2085915"/>
                <a:gridCol w="2085915"/>
                <a:gridCol w="2768009"/>
              </a:tblGrid>
              <a:tr h="370840">
                <a:tc>
                  <a:txBody>
                    <a:bodyPr/>
                    <a:lstStyle/>
                    <a:p>
                      <a:pPr algn="ctr"/>
                      <a:r>
                        <a:rPr kumimoji="1" lang="ja-JP" altLang="en-US" dirty="0" smtClean="0"/>
                        <a:t>状況</a:t>
                      </a:r>
                      <a:endParaRPr kumimoji="1" lang="ja-JP" altLang="en-US" dirty="0"/>
                    </a:p>
                  </a:txBody>
                  <a:tcPr>
                    <a:solidFill>
                      <a:schemeClr val="accent6">
                        <a:lumMod val="60000"/>
                        <a:lumOff val="40000"/>
                      </a:schemeClr>
                    </a:solidFill>
                  </a:tcPr>
                </a:tc>
                <a:tc>
                  <a:txBody>
                    <a:bodyPr/>
                    <a:lstStyle/>
                    <a:p>
                      <a:pPr algn="ctr"/>
                      <a:r>
                        <a:rPr kumimoji="1" lang="ja-JP" altLang="en-US" dirty="0" smtClean="0"/>
                        <a:t>全</a:t>
                      </a:r>
                      <a:r>
                        <a:rPr kumimoji="1" lang="en-US" altLang="ja-JP" dirty="0" smtClean="0"/>
                        <a:t>AE</a:t>
                      </a:r>
                      <a:r>
                        <a:rPr kumimoji="1" lang="ja-JP" altLang="en-US" dirty="0" smtClean="0"/>
                        <a:t>の数</a:t>
                      </a:r>
                      <a:endParaRPr kumimoji="1" lang="ja-JP" altLang="en-US" dirty="0"/>
                    </a:p>
                  </a:txBody>
                  <a:tcPr>
                    <a:solidFill>
                      <a:schemeClr val="accent6">
                        <a:lumMod val="60000"/>
                        <a:lumOff val="40000"/>
                      </a:schemeClr>
                    </a:solidFill>
                  </a:tcPr>
                </a:tc>
                <a:tc>
                  <a:txBody>
                    <a:bodyPr/>
                    <a:lstStyle/>
                    <a:p>
                      <a:pPr algn="ctr"/>
                      <a:r>
                        <a:rPr kumimoji="1" lang="ja-JP" altLang="en-US" dirty="0" smtClean="0"/>
                        <a:t>意図的でない</a:t>
                      </a:r>
                      <a:r>
                        <a:rPr kumimoji="1" lang="en-US" altLang="ja-JP" dirty="0" smtClean="0"/>
                        <a:t>AE</a:t>
                      </a:r>
                      <a:r>
                        <a:rPr kumimoji="1" lang="ja-JP" altLang="en-US" dirty="0" err="1" smtClean="0"/>
                        <a:t>の候</a:t>
                      </a:r>
                      <a:r>
                        <a:rPr kumimoji="1" lang="ja-JP" altLang="en-US" dirty="0" smtClean="0"/>
                        <a:t>補数</a:t>
                      </a:r>
                      <a:endParaRPr kumimoji="1" lang="ja-JP" altLang="en-US" dirty="0"/>
                    </a:p>
                  </a:txBody>
                  <a:tcPr>
                    <a:solidFill>
                      <a:schemeClr val="accent6">
                        <a:lumMod val="60000"/>
                        <a:lumOff val="40000"/>
                      </a:schemeClr>
                    </a:solidFill>
                  </a:tcPr>
                </a:tc>
              </a:tr>
              <a:tr h="370840">
                <a:tc>
                  <a:txBody>
                    <a:bodyPr/>
                    <a:lstStyle/>
                    <a:p>
                      <a:pPr algn="ctr"/>
                      <a:r>
                        <a:rPr kumimoji="1" lang="ja-JP" altLang="en-US" dirty="0" smtClean="0"/>
                        <a:t>手法適用前</a:t>
                      </a:r>
                      <a:endParaRPr kumimoji="1" lang="ja-JP" altLang="en-US" dirty="0"/>
                    </a:p>
                  </a:txBody>
                  <a:tcPr/>
                </a:tc>
                <a:tc>
                  <a:txBody>
                    <a:bodyPr/>
                    <a:lstStyle/>
                    <a:p>
                      <a:pPr algn="ctr"/>
                      <a:r>
                        <a:rPr kumimoji="1" lang="en-US" altLang="ja-JP" dirty="0" smtClean="0"/>
                        <a:t>92</a:t>
                      </a:r>
                      <a:endParaRPr kumimoji="1" lang="ja-JP" altLang="en-US" dirty="0"/>
                    </a:p>
                  </a:txBody>
                  <a:tcPr/>
                </a:tc>
                <a:tc>
                  <a:txBody>
                    <a:bodyPr/>
                    <a:lstStyle/>
                    <a:p>
                      <a:pPr algn="ctr"/>
                      <a:r>
                        <a:rPr kumimoji="1" lang="en-US" altLang="ja-JP" dirty="0" smtClean="0"/>
                        <a:t>92</a:t>
                      </a:r>
                      <a:endParaRPr kumimoji="1" lang="ja-JP" altLang="en-US" dirty="0"/>
                    </a:p>
                  </a:txBody>
                  <a:tcPr/>
                </a:tc>
              </a:tr>
              <a:tr h="370840">
                <a:tc>
                  <a:txBody>
                    <a:bodyPr/>
                    <a:lstStyle/>
                    <a:p>
                      <a:pPr algn="ctr"/>
                      <a:r>
                        <a:rPr kumimoji="1" lang="ja-JP" altLang="en-US" dirty="0" smtClean="0"/>
                        <a:t>手法適用後</a:t>
                      </a:r>
                      <a:endParaRPr kumimoji="1" lang="ja-JP" altLang="en-US" dirty="0"/>
                    </a:p>
                  </a:txBody>
                  <a:tcPr/>
                </a:tc>
                <a:tc>
                  <a:txBody>
                    <a:bodyPr/>
                    <a:lstStyle/>
                    <a:p>
                      <a:pPr algn="ctr"/>
                      <a:r>
                        <a:rPr kumimoji="1" lang="en-US" altLang="ja-JP" dirty="0" smtClean="0"/>
                        <a:t>0</a:t>
                      </a:r>
                      <a:endParaRPr kumimoji="1" lang="ja-JP" altLang="en-US" dirty="0"/>
                    </a:p>
                  </a:txBody>
                  <a:tcPr/>
                </a:tc>
                <a:tc>
                  <a:txBody>
                    <a:bodyPr/>
                    <a:lstStyle/>
                    <a:p>
                      <a:pPr algn="ctr"/>
                      <a:r>
                        <a:rPr kumimoji="1" lang="en-US" altLang="ja-JP" dirty="0" smtClean="0"/>
                        <a:t>0</a:t>
                      </a:r>
                      <a:endParaRPr kumimoji="1" lang="ja-JP" altLang="en-US" dirty="0"/>
                    </a:p>
                  </a:txBody>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180310471"/>
              </p:ext>
            </p:extLst>
          </p:nvPr>
        </p:nvGraphicFramePr>
        <p:xfrm>
          <a:off x="1391107" y="4603137"/>
          <a:ext cx="6983580" cy="1112520"/>
        </p:xfrm>
        <a:graphic>
          <a:graphicData uri="http://schemas.openxmlformats.org/drawingml/2006/table">
            <a:tbl>
              <a:tblPr firstRow="1" bandRow="1">
                <a:tableStyleId>{5C22544A-7EE6-4342-B048-85BDC9FD1C3A}</a:tableStyleId>
              </a:tblPr>
              <a:tblGrid>
                <a:gridCol w="2099062"/>
                <a:gridCol w="2099062"/>
                <a:gridCol w="2785456"/>
              </a:tblGrid>
              <a:tr h="370840">
                <a:tc>
                  <a:txBody>
                    <a:bodyPr/>
                    <a:lstStyle/>
                    <a:p>
                      <a:pPr algn="ctr"/>
                      <a:r>
                        <a:rPr kumimoji="1" lang="ja-JP" altLang="en-US" dirty="0" smtClean="0"/>
                        <a:t>状況</a:t>
                      </a:r>
                      <a:endParaRPr kumimoji="1" lang="ja-JP" altLang="en-US" dirty="0"/>
                    </a:p>
                  </a:txBody>
                  <a:tcPr>
                    <a:solidFill>
                      <a:schemeClr val="accent6">
                        <a:lumMod val="60000"/>
                        <a:lumOff val="40000"/>
                      </a:schemeClr>
                    </a:solidFill>
                  </a:tcPr>
                </a:tc>
                <a:tc>
                  <a:txBody>
                    <a:bodyPr/>
                    <a:lstStyle/>
                    <a:p>
                      <a:pPr algn="ctr"/>
                      <a:r>
                        <a:rPr kumimoji="1" lang="ja-JP" altLang="en-US" dirty="0" smtClean="0"/>
                        <a:t>全</a:t>
                      </a:r>
                      <a:r>
                        <a:rPr kumimoji="1" lang="en-US" altLang="ja-JP" dirty="0" smtClean="0"/>
                        <a:t>AE</a:t>
                      </a:r>
                      <a:r>
                        <a:rPr kumimoji="1" lang="ja-JP" altLang="en-US" dirty="0" smtClean="0"/>
                        <a:t>の数</a:t>
                      </a:r>
                      <a:endParaRPr kumimoji="1" lang="ja-JP" altLang="en-US" dirty="0"/>
                    </a:p>
                  </a:txBody>
                  <a:tcPr>
                    <a:solidFill>
                      <a:schemeClr val="accent6">
                        <a:lumMod val="60000"/>
                        <a:lumOff val="40000"/>
                      </a:schemeClr>
                    </a:solidFill>
                  </a:tcPr>
                </a:tc>
                <a:tc>
                  <a:txBody>
                    <a:bodyPr/>
                    <a:lstStyle/>
                    <a:p>
                      <a:pPr algn="ctr"/>
                      <a:r>
                        <a:rPr kumimoji="1" lang="ja-JP" altLang="en-US" dirty="0" smtClean="0"/>
                        <a:t>意図的でない</a:t>
                      </a:r>
                      <a:r>
                        <a:rPr kumimoji="1" lang="en-US" altLang="ja-JP" dirty="0" smtClean="0"/>
                        <a:t>AE</a:t>
                      </a:r>
                      <a:r>
                        <a:rPr kumimoji="1" lang="ja-JP" altLang="en-US" dirty="0" err="1" smtClean="0"/>
                        <a:t>の候</a:t>
                      </a:r>
                      <a:r>
                        <a:rPr kumimoji="1" lang="ja-JP" altLang="en-US" dirty="0" smtClean="0"/>
                        <a:t>補数</a:t>
                      </a:r>
                      <a:endParaRPr kumimoji="1" lang="ja-JP" altLang="en-US" dirty="0"/>
                    </a:p>
                  </a:txBody>
                  <a:tcPr>
                    <a:solidFill>
                      <a:schemeClr val="accent6">
                        <a:lumMod val="60000"/>
                        <a:lumOff val="40000"/>
                      </a:schemeClr>
                    </a:solidFill>
                  </a:tcPr>
                </a:tc>
              </a:tr>
              <a:tr h="370840">
                <a:tc>
                  <a:txBody>
                    <a:bodyPr/>
                    <a:lstStyle/>
                    <a:p>
                      <a:pPr algn="ctr"/>
                      <a:r>
                        <a:rPr kumimoji="1" lang="ja-JP" altLang="en-US" dirty="0" smtClean="0"/>
                        <a:t>手法適用前</a:t>
                      </a:r>
                      <a:endParaRPr kumimoji="1" lang="ja-JP" altLang="en-US" dirty="0"/>
                    </a:p>
                  </a:txBody>
                  <a:tcPr/>
                </a:tc>
                <a:tc>
                  <a:txBody>
                    <a:bodyPr/>
                    <a:lstStyle/>
                    <a:p>
                      <a:pPr algn="ctr"/>
                      <a:r>
                        <a:rPr kumimoji="1" lang="en-US" altLang="ja-JP" dirty="0" smtClean="0"/>
                        <a:t>28</a:t>
                      </a:r>
                      <a:endParaRPr kumimoji="1" lang="ja-JP" altLang="en-US" dirty="0"/>
                    </a:p>
                  </a:txBody>
                  <a:tcPr/>
                </a:tc>
                <a:tc>
                  <a:txBody>
                    <a:bodyPr/>
                    <a:lstStyle/>
                    <a:p>
                      <a:pPr algn="ctr"/>
                      <a:r>
                        <a:rPr kumimoji="1" lang="en-US" altLang="ja-JP" dirty="0" smtClean="0"/>
                        <a:t>28</a:t>
                      </a:r>
                      <a:endParaRPr kumimoji="1" lang="ja-JP" altLang="en-US" dirty="0"/>
                    </a:p>
                  </a:txBody>
                  <a:tcPr/>
                </a:tc>
              </a:tr>
              <a:tr h="370840">
                <a:tc>
                  <a:txBody>
                    <a:bodyPr/>
                    <a:lstStyle/>
                    <a:p>
                      <a:pPr algn="ctr"/>
                      <a:r>
                        <a:rPr kumimoji="1" lang="ja-JP" altLang="en-US" dirty="0" smtClean="0"/>
                        <a:t>手法適用後</a:t>
                      </a:r>
                      <a:endParaRPr kumimoji="1" lang="ja-JP" altLang="en-US" dirty="0"/>
                    </a:p>
                  </a:txBody>
                  <a:tcPr/>
                </a:tc>
                <a:tc>
                  <a:txBody>
                    <a:bodyPr/>
                    <a:lstStyle/>
                    <a:p>
                      <a:pPr algn="ctr"/>
                      <a:r>
                        <a:rPr kumimoji="1" lang="en-US" altLang="ja-JP" dirty="0" smtClean="0"/>
                        <a:t>28</a:t>
                      </a:r>
                      <a:endParaRPr kumimoji="1" lang="ja-JP" altLang="en-US" dirty="0"/>
                    </a:p>
                  </a:txBody>
                  <a:tcPr/>
                </a:tc>
                <a:tc>
                  <a:txBody>
                    <a:bodyPr/>
                    <a:lstStyle/>
                    <a:p>
                      <a:pPr algn="ctr"/>
                      <a:r>
                        <a:rPr kumimoji="1" lang="en-US" altLang="ja-JP" dirty="0" smtClean="0"/>
                        <a:t>28</a:t>
                      </a:r>
                      <a:endParaRPr kumimoji="1" lang="ja-JP" altLang="en-US" dirty="0"/>
                    </a:p>
                  </a:txBody>
                  <a:tcPr/>
                </a:tc>
              </a:tr>
            </a:tbl>
          </a:graphicData>
        </a:graphic>
      </p:graphicFrame>
      <p:sp>
        <p:nvSpPr>
          <p:cNvPr id="8" name="テキスト ボックス 7"/>
          <p:cNvSpPr txBox="1"/>
          <p:nvPr/>
        </p:nvSpPr>
        <p:spPr>
          <a:xfrm>
            <a:off x="3097793" y="4233805"/>
            <a:ext cx="3570208" cy="369332"/>
          </a:xfrm>
          <a:prstGeom prst="rect">
            <a:avLst/>
          </a:prstGeom>
          <a:noFill/>
        </p:spPr>
        <p:txBody>
          <a:bodyPr wrap="none" rtlCol="0">
            <a:spAutoFit/>
          </a:bodyPr>
          <a:lstStyle/>
          <a:p>
            <a:r>
              <a:rPr kumimoji="1" lang="ja-JP" altLang="en-US" dirty="0" smtClean="0"/>
              <a:t>メソッドにおける適合率の実験結果</a:t>
            </a:r>
            <a:endParaRPr kumimoji="1" lang="ja-JP" altLang="en-US" dirty="0"/>
          </a:p>
        </p:txBody>
      </p:sp>
      <p:sp>
        <p:nvSpPr>
          <p:cNvPr id="9" name="テキスト ボックス 8"/>
          <p:cNvSpPr txBox="1"/>
          <p:nvPr/>
        </p:nvSpPr>
        <p:spPr>
          <a:xfrm>
            <a:off x="3097793" y="5735160"/>
            <a:ext cx="3924472" cy="369332"/>
          </a:xfrm>
          <a:prstGeom prst="rect">
            <a:avLst/>
          </a:prstGeom>
          <a:noFill/>
        </p:spPr>
        <p:txBody>
          <a:bodyPr wrap="none" rtlCol="0">
            <a:spAutoFit/>
          </a:bodyPr>
          <a:lstStyle/>
          <a:p>
            <a:r>
              <a:rPr kumimoji="1" lang="ja-JP" altLang="en-US" dirty="0" smtClean="0"/>
              <a:t>フィールドにおける適合率の実験結果</a:t>
            </a:r>
            <a:endParaRPr kumimoji="1"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21</a:t>
            </a:fld>
            <a:endParaRPr lang="ja-JP" altLang="en-US" dirty="0"/>
          </a:p>
        </p:txBody>
      </p:sp>
      <p:sp>
        <p:nvSpPr>
          <p:cNvPr id="10" name="テキスト ボックス 9"/>
          <p:cNvSpPr txBox="1"/>
          <p:nvPr/>
        </p:nvSpPr>
        <p:spPr>
          <a:xfrm>
            <a:off x="927597" y="6104492"/>
            <a:ext cx="7630615" cy="400110"/>
          </a:xfrm>
          <a:prstGeom prst="rect">
            <a:avLst/>
          </a:prstGeom>
          <a:solidFill>
            <a:schemeClr val="accent6">
              <a:lumMod val="60000"/>
              <a:lumOff val="40000"/>
            </a:schemeClr>
          </a:solidFill>
        </p:spPr>
        <p:txBody>
          <a:bodyPr wrap="none" rtlCol="0">
            <a:spAutoFit/>
          </a:bodyPr>
          <a:lstStyle/>
          <a:p>
            <a:r>
              <a:rPr lang="ja-JP" altLang="en-US" sz="2000" b="1" dirty="0" smtClean="0">
                <a:solidFill>
                  <a:schemeClr val="bg1"/>
                </a:solidFill>
              </a:rPr>
              <a:t>メソッドでは全て検出できたが、フィールドでは</a:t>
            </a:r>
            <a:r>
              <a:rPr lang="en-US" altLang="ja-JP" sz="2000" b="1" dirty="0" smtClean="0">
                <a:solidFill>
                  <a:schemeClr val="bg1"/>
                </a:solidFill>
              </a:rPr>
              <a:t>1</a:t>
            </a:r>
            <a:r>
              <a:rPr lang="ja-JP" altLang="en-US" sz="2000" b="1" dirty="0" err="1" smtClean="0">
                <a:solidFill>
                  <a:schemeClr val="bg1"/>
                </a:solidFill>
              </a:rPr>
              <a:t>つも検</a:t>
            </a:r>
            <a:r>
              <a:rPr lang="ja-JP" altLang="en-US" sz="2000" b="1" dirty="0" smtClean="0">
                <a:solidFill>
                  <a:schemeClr val="bg1"/>
                </a:solidFill>
              </a:rPr>
              <a:t>出できていない</a:t>
            </a:r>
            <a:endParaRPr lang="en-US" altLang="ja-JP" sz="2000" b="1" dirty="0" smtClean="0">
              <a:solidFill>
                <a:schemeClr val="bg1"/>
              </a:solidFill>
            </a:endParaRPr>
          </a:p>
        </p:txBody>
      </p:sp>
    </p:spTree>
    <p:extLst>
      <p:ext uri="{BB962C8B-B14F-4D97-AF65-F5344CB8AC3E}">
        <p14:creationId xmlns:p14="http://schemas.microsoft.com/office/powerpoint/2010/main" val="1298057451"/>
      </p:ext>
    </p:extLst>
  </p:cSld>
  <p:clrMapOvr>
    <a:masterClrMapping/>
  </p:clrMapOvr>
  <mc:AlternateContent xmlns:mc="http://schemas.openxmlformats.org/markup-compatibility/2006" xmlns:p14="http://schemas.microsoft.com/office/powerpoint/2010/main">
    <mc:Choice Requires="p14">
      <p:transition spd="slow" p14:dur="2000" advTm="303345"/>
    </mc:Choice>
    <mc:Fallback xmlns="">
      <p:transition spd="slow" advTm="303345"/>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dirty="0" smtClean="0"/>
              <a:t>分析による考察</a:t>
            </a:r>
            <a:endParaRPr kumimoji="1" lang="ja-JP" altLang="en-US" sz="3200" dirty="0"/>
          </a:p>
        </p:txBody>
      </p:sp>
      <p:sp>
        <p:nvSpPr>
          <p:cNvPr id="3" name="コンテンツ プレースホルダー 2"/>
          <p:cNvSpPr>
            <a:spLocks noGrp="1"/>
          </p:cNvSpPr>
          <p:nvPr>
            <p:ph idx="1"/>
          </p:nvPr>
        </p:nvSpPr>
        <p:spPr/>
        <p:txBody>
          <a:bodyPr/>
          <a:lstStyle/>
          <a:p>
            <a:r>
              <a:rPr lang="en-US" altLang="ja-JP" sz="2800" dirty="0" smtClean="0"/>
              <a:t>RQ1</a:t>
            </a:r>
            <a:r>
              <a:rPr lang="ja-JP" altLang="en-US" sz="2800" dirty="0" smtClean="0"/>
              <a:t>において，提案手法の適用により意図的でない</a:t>
            </a:r>
            <a:r>
              <a:rPr lang="en-US" altLang="ja-JP" sz="2800" dirty="0" smtClean="0"/>
              <a:t>AE</a:t>
            </a:r>
            <a:r>
              <a:rPr lang="ja-JP" altLang="en-US" sz="2800" dirty="0" smtClean="0"/>
              <a:t>が取り除かれないことが高い水準で保証</a:t>
            </a:r>
            <a:endParaRPr lang="en-US" altLang="ja-JP" sz="2800" dirty="0" smtClean="0"/>
          </a:p>
          <a:p>
            <a:pPr lvl="1"/>
            <a:r>
              <a:rPr lang="ja-JP" altLang="en-US" sz="2400" dirty="0" smtClean="0"/>
              <a:t>他のプロジェクトにも適用する必要あり</a:t>
            </a:r>
            <a:endParaRPr lang="en-US" altLang="ja-JP" sz="2400" dirty="0" smtClean="0"/>
          </a:p>
          <a:p>
            <a:r>
              <a:rPr lang="en-US" altLang="ja-JP" sz="2800" dirty="0" smtClean="0"/>
              <a:t>RQ2</a:t>
            </a:r>
            <a:r>
              <a:rPr lang="ja-JP" altLang="en-US" sz="2800" dirty="0" smtClean="0"/>
              <a:t>において，メソッドの</a:t>
            </a:r>
            <a:r>
              <a:rPr lang="en-US" altLang="ja-JP" sz="2800" dirty="0" smtClean="0"/>
              <a:t>AE</a:t>
            </a:r>
            <a:r>
              <a:rPr lang="ja-JP" altLang="en-US" sz="2800" dirty="0" smtClean="0"/>
              <a:t>は全て意図的な</a:t>
            </a:r>
            <a:r>
              <a:rPr lang="en-US" altLang="ja-JP" sz="2800" dirty="0" smtClean="0"/>
              <a:t>AE</a:t>
            </a:r>
          </a:p>
          <a:p>
            <a:r>
              <a:rPr lang="en-US" altLang="ja-JP" sz="2800" dirty="0" smtClean="0"/>
              <a:t>RQ2</a:t>
            </a:r>
            <a:r>
              <a:rPr lang="ja-JP" altLang="en-US" sz="2800" dirty="0" smtClean="0"/>
              <a:t>において，フィールドの</a:t>
            </a:r>
            <a:r>
              <a:rPr lang="en-US" altLang="ja-JP" sz="2800" dirty="0" smtClean="0"/>
              <a:t>AE</a:t>
            </a:r>
            <a:r>
              <a:rPr lang="ja-JP" altLang="en-US" sz="2800" dirty="0" smtClean="0"/>
              <a:t>は設計情報に</a:t>
            </a:r>
            <a:r>
              <a:rPr lang="en-US" altLang="ja-JP" sz="2800" dirty="0" smtClean="0"/>
              <a:t/>
            </a:r>
            <a:br>
              <a:rPr lang="en-US" altLang="ja-JP" sz="2800" dirty="0" smtClean="0"/>
            </a:br>
            <a:r>
              <a:rPr lang="ja-JP" altLang="en-US" sz="2800" dirty="0" smtClean="0"/>
              <a:t>記述なし</a:t>
            </a:r>
            <a:endParaRPr lang="en-US" altLang="ja-JP" sz="2800" dirty="0" smtClean="0"/>
          </a:p>
          <a:p>
            <a:pPr lvl="1"/>
            <a:r>
              <a:rPr lang="ja-JP" altLang="en-US" sz="2400" dirty="0" smtClean="0"/>
              <a:t>設計情報の情報不足</a:t>
            </a:r>
            <a:endParaRPr lang="en-US" altLang="ja-JP" sz="2400" dirty="0" smtClean="0"/>
          </a:p>
          <a:p>
            <a:pPr lvl="1"/>
            <a:r>
              <a:rPr lang="ja-JP" altLang="en-US" sz="2400" dirty="0"/>
              <a:t>設計情報へのリバースエンジニアリングの可能性</a:t>
            </a:r>
            <a:endParaRPr lang="en-US" altLang="ja-JP" sz="2400" dirty="0"/>
          </a:p>
          <a:p>
            <a:pPr lvl="1"/>
            <a:endParaRPr lang="ja-JP" altLang="en-US" sz="2400"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22</a:t>
            </a:fld>
            <a:endParaRPr lang="ja-JP" altLang="en-US" dirty="0"/>
          </a:p>
        </p:txBody>
      </p:sp>
    </p:spTree>
    <p:extLst>
      <p:ext uri="{BB962C8B-B14F-4D97-AF65-F5344CB8AC3E}">
        <p14:creationId xmlns:p14="http://schemas.microsoft.com/office/powerpoint/2010/main" val="1037584452"/>
      </p:ext>
    </p:extLst>
  </p:cSld>
  <p:clrMapOvr>
    <a:masterClrMapping/>
  </p:clrMapOvr>
  <mc:AlternateContent xmlns:mc="http://schemas.openxmlformats.org/markup-compatibility/2006" xmlns:p14="http://schemas.microsoft.com/office/powerpoint/2010/main">
    <mc:Choice Requires="p14">
      <p:transition spd="slow" p14:dur="2000" advTm="4058"/>
    </mc:Choice>
    <mc:Fallback xmlns="">
      <p:transition spd="slow" advTm="4058"/>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dirty="0" smtClean="0"/>
              <a:t>まとめと今後の課題</a:t>
            </a:r>
            <a:endParaRPr kumimoji="1" lang="ja-JP" altLang="en-US" sz="3200" dirty="0"/>
          </a:p>
        </p:txBody>
      </p:sp>
      <p:sp>
        <p:nvSpPr>
          <p:cNvPr id="3" name="コンテンツ プレースホルダー 2"/>
          <p:cNvSpPr>
            <a:spLocks noGrp="1"/>
          </p:cNvSpPr>
          <p:nvPr>
            <p:ph idx="1"/>
          </p:nvPr>
        </p:nvSpPr>
        <p:spPr/>
        <p:txBody>
          <a:bodyPr/>
          <a:lstStyle/>
          <a:p>
            <a:r>
              <a:rPr lang="ja-JP" altLang="en-US" dirty="0" smtClean="0"/>
              <a:t>まとめ</a:t>
            </a:r>
            <a:endParaRPr lang="en-US" altLang="ja-JP" dirty="0" smtClean="0"/>
          </a:p>
          <a:p>
            <a:pPr lvl="1"/>
            <a:r>
              <a:rPr lang="ja-JP" altLang="en-US" dirty="0" smtClean="0"/>
              <a:t>設計</a:t>
            </a:r>
            <a:r>
              <a:rPr lang="ja-JP" altLang="en-US" dirty="0"/>
              <a:t>情報を用いて設計者による意図的な</a:t>
            </a:r>
            <a:r>
              <a:rPr lang="en-US" altLang="ja-JP" dirty="0" smtClean="0"/>
              <a:t>AE</a:t>
            </a:r>
            <a:r>
              <a:rPr lang="ja-JP" altLang="en-US" dirty="0" err="1" smtClean="0"/>
              <a:t>を</a:t>
            </a:r>
            <a:r>
              <a:rPr lang="ja-JP" altLang="en-US" dirty="0" err="1"/>
              <a:t>検</a:t>
            </a:r>
            <a:r>
              <a:rPr lang="ja-JP" altLang="en-US" dirty="0"/>
              <a:t>出</a:t>
            </a:r>
            <a:r>
              <a:rPr lang="ja-JP" altLang="en-US" dirty="0" smtClean="0"/>
              <a:t>する</a:t>
            </a:r>
            <a:r>
              <a:rPr lang="ja-JP" altLang="en-US" dirty="0"/>
              <a:t>手法を提案</a:t>
            </a:r>
            <a:r>
              <a:rPr lang="ja-JP" altLang="en-US" dirty="0" smtClean="0"/>
              <a:t>した</a:t>
            </a:r>
            <a:endParaRPr lang="en-US" altLang="ja-JP" dirty="0" smtClean="0"/>
          </a:p>
          <a:p>
            <a:pPr lvl="1"/>
            <a:r>
              <a:rPr lang="ja-JP" altLang="en-US" dirty="0" smtClean="0"/>
              <a:t>設計</a:t>
            </a:r>
            <a:r>
              <a:rPr lang="ja-JP" altLang="en-US" dirty="0"/>
              <a:t>情報をもと</a:t>
            </a:r>
            <a:r>
              <a:rPr lang="ja-JP" altLang="en-US" dirty="0" smtClean="0"/>
              <a:t>に修正</a:t>
            </a:r>
            <a:r>
              <a:rPr lang="ja-JP" altLang="en-US" dirty="0"/>
              <a:t>する必要がある</a:t>
            </a:r>
            <a:r>
              <a:rPr lang="en-US" altLang="ja-JP" dirty="0" smtClean="0"/>
              <a:t>AE</a:t>
            </a:r>
            <a:r>
              <a:rPr lang="ja-JP" altLang="en-US" dirty="0" err="1" smtClean="0"/>
              <a:t>を検</a:t>
            </a:r>
            <a:r>
              <a:rPr lang="ja-JP" altLang="en-US" dirty="0" smtClean="0"/>
              <a:t>出、分類</a:t>
            </a:r>
            <a:r>
              <a:rPr lang="ja-JP" altLang="en-US" dirty="0"/>
              <a:t>する機能を</a:t>
            </a:r>
            <a:r>
              <a:rPr lang="ja-JP" altLang="en-US" dirty="0" smtClean="0"/>
              <a:t>開発し、その</a:t>
            </a:r>
            <a:r>
              <a:rPr lang="ja-JP" altLang="en-US" dirty="0"/>
              <a:t>妥当性を検証</a:t>
            </a:r>
            <a:r>
              <a:rPr lang="ja-JP" altLang="en-US" dirty="0" smtClean="0"/>
              <a:t>した</a:t>
            </a:r>
            <a:endParaRPr kumimoji="1" lang="en-US" altLang="ja-JP" dirty="0"/>
          </a:p>
          <a:p>
            <a:r>
              <a:rPr lang="ja-JP" altLang="en-US" dirty="0" smtClean="0"/>
              <a:t>今後の課題</a:t>
            </a:r>
            <a:endParaRPr lang="en-US" altLang="ja-JP" dirty="0" smtClean="0"/>
          </a:p>
          <a:p>
            <a:pPr lvl="1"/>
            <a:r>
              <a:rPr lang="ja-JP" altLang="en-US" dirty="0"/>
              <a:t>他</a:t>
            </a:r>
            <a:r>
              <a:rPr lang="ja-JP" altLang="en-US" dirty="0" smtClean="0"/>
              <a:t>のプロジェクトに対する手法の適用</a:t>
            </a:r>
            <a:endParaRPr lang="en-US" altLang="ja-JP" dirty="0" smtClean="0"/>
          </a:p>
          <a:p>
            <a:pPr lvl="1"/>
            <a:r>
              <a:rPr kumimoji="1" lang="ja-JP" altLang="en-US" dirty="0" smtClean="0"/>
              <a:t>意図的な</a:t>
            </a:r>
            <a:r>
              <a:rPr kumimoji="1" lang="en-US" altLang="ja-JP" dirty="0" smtClean="0"/>
              <a:t>AE</a:t>
            </a:r>
            <a:r>
              <a:rPr kumimoji="1" lang="ja-JP" altLang="en-US" dirty="0" smtClean="0"/>
              <a:t>を全て検出するための手法拡張</a:t>
            </a:r>
            <a:endParaRPr lang="en-US" altLang="ja-JP" dirty="0" smtClean="0"/>
          </a:p>
          <a:p>
            <a:pPr lvl="1"/>
            <a:r>
              <a:rPr lang="ja-JP" altLang="en-US" dirty="0" smtClean="0"/>
              <a:t>設計情報へのリバースエンジニアリング</a:t>
            </a:r>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23</a:t>
            </a:fld>
            <a:endParaRPr lang="ja-JP" altLang="en-US" dirty="0"/>
          </a:p>
        </p:txBody>
      </p:sp>
    </p:spTree>
    <p:extLst>
      <p:ext uri="{BB962C8B-B14F-4D97-AF65-F5344CB8AC3E}">
        <p14:creationId xmlns:p14="http://schemas.microsoft.com/office/powerpoint/2010/main" val="177412442"/>
      </p:ext>
    </p:extLst>
  </p:cSld>
  <p:clrMapOvr>
    <a:masterClrMapping/>
  </p:clrMapOvr>
  <mc:AlternateContent xmlns:mc="http://schemas.openxmlformats.org/markup-compatibility/2006" xmlns:p14="http://schemas.microsoft.com/office/powerpoint/2010/main">
    <mc:Choice Requires="p14">
      <p:transition spd="slow" p14:dur="2000" advTm="2998"/>
    </mc:Choice>
    <mc:Fallback xmlns="">
      <p:transition spd="slow" advTm="2998"/>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23" name="直線矢印コネクタ 22"/>
          <p:cNvCxnSpPr>
            <a:stCxn id="5" idx="2"/>
            <a:endCxn id="7" idx="0"/>
          </p:cNvCxnSpPr>
          <p:nvPr/>
        </p:nvCxnSpPr>
        <p:spPr>
          <a:xfrm flipH="1">
            <a:off x="4193170" y="2095144"/>
            <a:ext cx="3102" cy="55539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pPr algn="l"/>
            <a:r>
              <a:rPr kumimoji="1" lang="ja-JP" altLang="en-US" sz="3200" dirty="0" smtClean="0"/>
              <a:t>例：意図的な</a:t>
            </a:r>
            <a:r>
              <a:rPr kumimoji="1" lang="en-US" altLang="ja-JP" sz="3200" dirty="0" smtClean="0"/>
              <a:t>AE</a:t>
            </a:r>
            <a:br>
              <a:rPr kumimoji="1" lang="en-US" altLang="ja-JP" sz="3200" dirty="0" smtClean="0"/>
            </a:br>
            <a:r>
              <a:rPr kumimoji="1" lang="ja-JP" altLang="en-US" sz="3200" dirty="0" smtClean="0"/>
              <a:t>（外部からのアクセス）</a:t>
            </a:r>
            <a:endParaRPr kumimoji="1" lang="ja-JP" altLang="en-US" sz="3200" dirty="0"/>
          </a:p>
        </p:txBody>
      </p:sp>
      <p:sp>
        <p:nvSpPr>
          <p:cNvPr id="5" name="メモ 4"/>
          <p:cNvSpPr/>
          <p:nvPr/>
        </p:nvSpPr>
        <p:spPr>
          <a:xfrm>
            <a:off x="3041905" y="1721845"/>
            <a:ext cx="2308733" cy="373299"/>
          </a:xfrm>
          <a:prstGeom prst="foldedCorner">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Index.html</a:t>
            </a:r>
            <a:endParaRPr kumimoji="1" lang="ja-JP" altLang="en-US" dirty="0"/>
          </a:p>
        </p:txBody>
      </p:sp>
      <p:sp>
        <p:nvSpPr>
          <p:cNvPr id="8" name="メモ 7"/>
          <p:cNvSpPr/>
          <p:nvPr/>
        </p:nvSpPr>
        <p:spPr>
          <a:xfrm>
            <a:off x="3055283" y="3536597"/>
            <a:ext cx="2308733" cy="382948"/>
          </a:xfrm>
          <a:prstGeom prst="foldedCorner">
            <a:avLst/>
          </a:prstGeom>
          <a:solidFill>
            <a:schemeClr val="accent6">
              <a:lumMod val="60000"/>
              <a:lumOff val="40000"/>
            </a:schemeClr>
          </a:solidFill>
          <a:ln>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Controller.java</a:t>
            </a:r>
            <a:endParaRPr kumimoji="1" lang="ja-JP" altLang="en-US" dirty="0"/>
          </a:p>
        </p:txBody>
      </p:sp>
      <p:cxnSp>
        <p:nvCxnSpPr>
          <p:cNvPr id="10" name="直線コネクタ 9"/>
          <p:cNvCxnSpPr/>
          <p:nvPr/>
        </p:nvCxnSpPr>
        <p:spPr>
          <a:xfrm flipV="1">
            <a:off x="1064251" y="2813945"/>
            <a:ext cx="4629135" cy="9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064251" y="4487641"/>
            <a:ext cx="4629135" cy="4045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メモ 6"/>
          <p:cNvSpPr/>
          <p:nvPr/>
        </p:nvSpPr>
        <p:spPr>
          <a:xfrm>
            <a:off x="3236261" y="2650541"/>
            <a:ext cx="1913817" cy="373299"/>
          </a:xfrm>
          <a:prstGeom prst="foldedCorner">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Form</a:t>
            </a:r>
            <a:r>
              <a:rPr kumimoji="1" lang="en-US" altLang="ja-JP" dirty="0" smtClean="0"/>
              <a:t>.java</a:t>
            </a:r>
            <a:endParaRPr kumimoji="1" lang="ja-JP" altLang="en-US" dirty="0"/>
          </a:p>
        </p:txBody>
      </p:sp>
      <p:sp>
        <p:nvSpPr>
          <p:cNvPr id="13" name="テキスト ボックス 12"/>
          <p:cNvSpPr txBox="1"/>
          <p:nvPr/>
        </p:nvSpPr>
        <p:spPr>
          <a:xfrm rot="16200000">
            <a:off x="1056081" y="1851065"/>
            <a:ext cx="1088796" cy="542954"/>
          </a:xfrm>
          <a:prstGeom prst="rect">
            <a:avLst/>
          </a:prstGeom>
          <a:noFill/>
        </p:spPr>
        <p:txBody>
          <a:bodyPr wrap="square" rtlCol="0">
            <a:spAutoFit/>
          </a:bodyPr>
          <a:lstStyle/>
          <a:p>
            <a:r>
              <a:rPr kumimoji="1" lang="en-US" altLang="ja-JP" sz="2800" dirty="0" smtClean="0"/>
              <a:t>View</a:t>
            </a:r>
            <a:endParaRPr kumimoji="1" lang="ja-JP" altLang="en-US" sz="2800" dirty="0"/>
          </a:p>
        </p:txBody>
      </p:sp>
      <p:sp>
        <p:nvSpPr>
          <p:cNvPr id="14" name="テキスト ボックス 13"/>
          <p:cNvSpPr txBox="1"/>
          <p:nvPr/>
        </p:nvSpPr>
        <p:spPr>
          <a:xfrm rot="16200000">
            <a:off x="606962" y="3290564"/>
            <a:ext cx="1984787" cy="542954"/>
          </a:xfrm>
          <a:prstGeom prst="rect">
            <a:avLst/>
          </a:prstGeom>
          <a:noFill/>
        </p:spPr>
        <p:txBody>
          <a:bodyPr wrap="square" rtlCol="0">
            <a:spAutoFit/>
          </a:bodyPr>
          <a:lstStyle/>
          <a:p>
            <a:r>
              <a:rPr kumimoji="1" lang="en-US" altLang="ja-JP" sz="2800" dirty="0" smtClean="0"/>
              <a:t>Controller</a:t>
            </a:r>
            <a:endParaRPr kumimoji="1" lang="ja-JP" altLang="en-US" sz="2800" dirty="0"/>
          </a:p>
        </p:txBody>
      </p:sp>
      <p:sp>
        <p:nvSpPr>
          <p:cNvPr id="17" name="テキスト ボックス 16"/>
          <p:cNvSpPr txBox="1"/>
          <p:nvPr/>
        </p:nvSpPr>
        <p:spPr>
          <a:xfrm rot="16200000">
            <a:off x="914122" y="4844735"/>
            <a:ext cx="1363512" cy="542954"/>
          </a:xfrm>
          <a:prstGeom prst="rect">
            <a:avLst/>
          </a:prstGeom>
          <a:noFill/>
        </p:spPr>
        <p:txBody>
          <a:bodyPr wrap="square" rtlCol="0">
            <a:spAutoFit/>
          </a:bodyPr>
          <a:lstStyle/>
          <a:p>
            <a:r>
              <a:rPr kumimoji="1" lang="en-US" altLang="ja-JP" sz="2800" dirty="0" smtClean="0"/>
              <a:t>Model</a:t>
            </a:r>
            <a:endParaRPr kumimoji="1" lang="ja-JP" altLang="en-US" sz="2800" dirty="0"/>
          </a:p>
        </p:txBody>
      </p:sp>
      <p:sp>
        <p:nvSpPr>
          <p:cNvPr id="19" name="メモ 18"/>
          <p:cNvSpPr/>
          <p:nvPr/>
        </p:nvSpPr>
        <p:spPr>
          <a:xfrm>
            <a:off x="3055283" y="5007638"/>
            <a:ext cx="2308733" cy="397570"/>
          </a:xfrm>
          <a:prstGeom prst="foldedCorner">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Model.java</a:t>
            </a:r>
            <a:endParaRPr kumimoji="1" lang="ja-JP" altLang="en-US" dirty="0"/>
          </a:p>
        </p:txBody>
      </p:sp>
      <p:cxnSp>
        <p:nvCxnSpPr>
          <p:cNvPr id="30" name="直線矢印コネクタ 29"/>
          <p:cNvCxnSpPr/>
          <p:nvPr/>
        </p:nvCxnSpPr>
        <p:spPr>
          <a:xfrm>
            <a:off x="3509095" y="3963823"/>
            <a:ext cx="0" cy="1088094"/>
          </a:xfrm>
          <a:prstGeom prst="straightConnector1">
            <a:avLst/>
          </a:prstGeom>
          <a:ln w="381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4705025" y="3839752"/>
            <a:ext cx="0" cy="7979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flipV="1">
            <a:off x="4705025" y="3919544"/>
            <a:ext cx="0" cy="1088094"/>
          </a:xfrm>
          <a:prstGeom prst="straightConnector1">
            <a:avLst/>
          </a:prstGeom>
          <a:ln w="381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4683931" y="4066550"/>
            <a:ext cx="875561" cy="400110"/>
          </a:xfrm>
          <a:prstGeom prst="rect">
            <a:avLst/>
          </a:prstGeom>
          <a:noFill/>
        </p:spPr>
        <p:txBody>
          <a:bodyPr wrap="none" rtlCol="0">
            <a:spAutoFit/>
          </a:bodyPr>
          <a:lstStyle/>
          <a:p>
            <a:r>
              <a:rPr lang="ja-JP" altLang="en-US" sz="2000" b="1" dirty="0"/>
              <a:t>データ</a:t>
            </a:r>
            <a:endParaRPr kumimoji="1" lang="ja-JP" altLang="en-US" sz="2000" b="1" dirty="0"/>
          </a:p>
        </p:txBody>
      </p:sp>
      <p:sp>
        <p:nvSpPr>
          <p:cNvPr id="56" name="正方形/長方形 55"/>
          <p:cNvSpPr/>
          <p:nvPr/>
        </p:nvSpPr>
        <p:spPr>
          <a:xfrm>
            <a:off x="2699156" y="1551072"/>
            <a:ext cx="2994230" cy="74168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正方形/長方形 68"/>
          <p:cNvSpPr/>
          <p:nvPr/>
        </p:nvSpPr>
        <p:spPr>
          <a:xfrm>
            <a:off x="1947517" y="2456159"/>
            <a:ext cx="4524265" cy="32207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四角形吹き出し 69"/>
          <p:cNvSpPr/>
          <p:nvPr/>
        </p:nvSpPr>
        <p:spPr>
          <a:xfrm>
            <a:off x="6789912" y="4576356"/>
            <a:ext cx="1784828" cy="548818"/>
          </a:xfrm>
          <a:prstGeom prst="wedgeRectCallout">
            <a:avLst>
              <a:gd name="adj1" fmla="val -67735"/>
              <a:gd name="adj2" fmla="val 9350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Java</a:t>
            </a:r>
            <a:r>
              <a:rPr kumimoji="1" lang="ja-JP" altLang="en-US" dirty="0" smtClean="0">
                <a:solidFill>
                  <a:schemeClr val="tx1"/>
                </a:solidFill>
              </a:rPr>
              <a:t>プログラム</a:t>
            </a:r>
            <a:endParaRPr kumimoji="1" lang="ja-JP" altLang="en-US" dirty="0">
              <a:solidFill>
                <a:schemeClr val="tx1"/>
              </a:solidFill>
            </a:endParaRPr>
          </a:p>
        </p:txBody>
      </p:sp>
      <p:sp>
        <p:nvSpPr>
          <p:cNvPr id="71" name="四角形吹き出し 70"/>
          <p:cNvSpPr/>
          <p:nvPr/>
        </p:nvSpPr>
        <p:spPr>
          <a:xfrm>
            <a:off x="6517485" y="1642630"/>
            <a:ext cx="1956398" cy="548818"/>
          </a:xfrm>
          <a:prstGeom prst="wedgeRectCallout">
            <a:avLst>
              <a:gd name="adj1" fmla="val -89373"/>
              <a:gd name="adj2" fmla="val 8112"/>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Java</a:t>
            </a:r>
            <a:r>
              <a:rPr kumimoji="1" lang="ja-JP" altLang="en-US" dirty="0" smtClean="0">
                <a:solidFill>
                  <a:schemeClr val="tx1"/>
                </a:solidFill>
              </a:rPr>
              <a:t>ではない</a:t>
            </a:r>
            <a:endParaRPr kumimoji="1" lang="en-US" altLang="ja-JP" dirty="0" smtClean="0">
              <a:solidFill>
                <a:schemeClr val="tx1"/>
              </a:solidFill>
            </a:endParaRPr>
          </a:p>
          <a:p>
            <a:pPr algn="ctr"/>
            <a:r>
              <a:rPr lang="ja-JP" altLang="en-US" dirty="0">
                <a:solidFill>
                  <a:schemeClr val="tx1"/>
                </a:solidFill>
              </a:rPr>
              <a:t>プログラム</a:t>
            </a:r>
            <a:endParaRPr kumimoji="1" lang="ja-JP" altLang="en-US" dirty="0">
              <a:solidFill>
                <a:schemeClr val="tx1"/>
              </a:solidFill>
            </a:endParaRPr>
          </a:p>
        </p:txBody>
      </p:sp>
      <p:sp>
        <p:nvSpPr>
          <p:cNvPr id="73" name="テキスト ボックス 72"/>
          <p:cNvSpPr txBox="1"/>
          <p:nvPr/>
        </p:nvSpPr>
        <p:spPr>
          <a:xfrm>
            <a:off x="6739758" y="3469948"/>
            <a:ext cx="954107" cy="400110"/>
          </a:xfrm>
          <a:prstGeom prst="rect">
            <a:avLst/>
          </a:prstGeom>
          <a:noFill/>
          <a:ln>
            <a:solidFill>
              <a:schemeClr val="tx1"/>
            </a:solidFill>
          </a:ln>
        </p:spPr>
        <p:txBody>
          <a:bodyPr wrap="none" rtlCol="0">
            <a:spAutoFit/>
          </a:bodyPr>
          <a:lstStyle/>
          <a:p>
            <a:r>
              <a:rPr lang="en-US" altLang="ja-JP" sz="2000" dirty="0" smtClean="0"/>
              <a:t>private</a:t>
            </a:r>
          </a:p>
        </p:txBody>
      </p:sp>
      <p:sp>
        <p:nvSpPr>
          <p:cNvPr id="75" name="テキスト ボックス 74"/>
          <p:cNvSpPr txBox="1"/>
          <p:nvPr/>
        </p:nvSpPr>
        <p:spPr>
          <a:xfrm>
            <a:off x="6547342" y="3015460"/>
            <a:ext cx="1606530" cy="400110"/>
          </a:xfrm>
          <a:prstGeom prst="rect">
            <a:avLst/>
          </a:prstGeom>
          <a:noFill/>
        </p:spPr>
        <p:txBody>
          <a:bodyPr wrap="none" rtlCol="0">
            <a:spAutoFit/>
          </a:bodyPr>
          <a:lstStyle/>
          <a:p>
            <a:r>
              <a:rPr lang="ja-JP" altLang="en-US" sz="2000" b="1" dirty="0" smtClean="0"/>
              <a:t>アクセス範囲</a:t>
            </a:r>
            <a:endParaRPr kumimoji="1" lang="ja-JP" altLang="en-US" sz="2000" b="1" dirty="0"/>
          </a:p>
        </p:txBody>
      </p:sp>
      <p:sp>
        <p:nvSpPr>
          <p:cNvPr id="36" name="テキスト ボックス 35"/>
          <p:cNvSpPr txBox="1"/>
          <p:nvPr/>
        </p:nvSpPr>
        <p:spPr>
          <a:xfrm>
            <a:off x="8124758" y="3469948"/>
            <a:ext cx="856325" cy="400110"/>
          </a:xfrm>
          <a:prstGeom prst="rect">
            <a:avLst/>
          </a:prstGeom>
          <a:noFill/>
          <a:ln>
            <a:solidFill>
              <a:srgbClr val="FF0000"/>
            </a:solidFill>
          </a:ln>
        </p:spPr>
        <p:txBody>
          <a:bodyPr wrap="none" rtlCol="0">
            <a:spAutoFit/>
          </a:bodyPr>
          <a:lstStyle/>
          <a:p>
            <a:r>
              <a:rPr lang="en-US" altLang="ja-JP" sz="2000" dirty="0" smtClean="0">
                <a:solidFill>
                  <a:srgbClr val="FF0000"/>
                </a:solidFill>
              </a:rPr>
              <a:t>public</a:t>
            </a:r>
          </a:p>
        </p:txBody>
      </p:sp>
      <p:cxnSp>
        <p:nvCxnSpPr>
          <p:cNvPr id="22" name="直線矢印コネクタ 21"/>
          <p:cNvCxnSpPr>
            <a:stCxn id="73" idx="3"/>
            <a:endCxn id="36" idx="1"/>
          </p:cNvCxnSpPr>
          <p:nvPr/>
        </p:nvCxnSpPr>
        <p:spPr>
          <a:xfrm>
            <a:off x="7693865" y="3670003"/>
            <a:ext cx="430893"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曲線コネクタ 25"/>
          <p:cNvCxnSpPr/>
          <p:nvPr/>
        </p:nvCxnSpPr>
        <p:spPr>
          <a:xfrm>
            <a:off x="5150078" y="2986316"/>
            <a:ext cx="1547091" cy="401856"/>
          </a:xfrm>
          <a:prstGeom prst="curvedConnector3">
            <a:avLst>
              <a:gd name="adj1" fmla="val 50000"/>
            </a:avLst>
          </a:prstGeom>
          <a:ln w="25400" cap="sq">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stCxn id="7" idx="2"/>
          </p:cNvCxnSpPr>
          <p:nvPr/>
        </p:nvCxnSpPr>
        <p:spPr>
          <a:xfrm>
            <a:off x="4193170" y="3023840"/>
            <a:ext cx="0" cy="512757"/>
          </a:xfrm>
          <a:prstGeom prst="straightConnector1">
            <a:avLst/>
          </a:prstGeom>
          <a:ln w="381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テキスト ボックス 56"/>
          <p:cNvSpPr txBox="1"/>
          <p:nvPr/>
        </p:nvSpPr>
        <p:spPr>
          <a:xfrm>
            <a:off x="555756" y="5825366"/>
            <a:ext cx="8372805" cy="830997"/>
          </a:xfrm>
          <a:prstGeom prst="rect">
            <a:avLst/>
          </a:prstGeom>
          <a:noFill/>
        </p:spPr>
        <p:txBody>
          <a:bodyPr wrap="none" rtlCol="0">
            <a:spAutoFit/>
          </a:bodyPr>
          <a:lstStyle/>
          <a:p>
            <a:r>
              <a:rPr lang="en-US" altLang="ja-JP" sz="2400" b="1" dirty="0" smtClean="0"/>
              <a:t>Java</a:t>
            </a:r>
            <a:r>
              <a:rPr lang="ja-JP" altLang="en-US" sz="2400" b="1" dirty="0" smtClean="0"/>
              <a:t>プログラム内での適切なアクセス修飾子は</a:t>
            </a:r>
            <a:r>
              <a:rPr lang="en-US" altLang="ja-JP" sz="2400" b="1" dirty="0" smtClean="0"/>
              <a:t>private </a:t>
            </a:r>
            <a:r>
              <a:rPr lang="ja-JP" altLang="en-US" sz="2400" b="1" dirty="0" smtClean="0"/>
              <a:t>だが，</a:t>
            </a:r>
            <a:r>
              <a:rPr lang="en-US" altLang="ja-JP" sz="2400" b="1" dirty="0" smtClean="0"/>
              <a:t/>
            </a:r>
            <a:br>
              <a:rPr lang="en-US" altLang="ja-JP" sz="2400" b="1" dirty="0" smtClean="0"/>
            </a:br>
            <a:r>
              <a:rPr lang="ja-JP" altLang="en-US" sz="2400" b="1" dirty="0" smtClean="0"/>
              <a:t>　　　　　　　外部を考慮すると</a:t>
            </a:r>
            <a:r>
              <a:rPr lang="en-US" altLang="ja-JP" sz="2400" b="1" dirty="0" smtClean="0"/>
              <a:t>public</a:t>
            </a:r>
            <a:r>
              <a:rPr lang="ja-JP" altLang="en-US" sz="2400" b="1" dirty="0" err="1" smtClean="0"/>
              <a:t>なので</a:t>
            </a:r>
            <a:r>
              <a:rPr lang="ja-JP" altLang="en-US" sz="2400" b="1" dirty="0" smtClean="0"/>
              <a:t>意図的な</a:t>
            </a:r>
            <a:r>
              <a:rPr lang="en-US" altLang="ja-JP" sz="2400" b="1" dirty="0" smtClean="0"/>
              <a:t>AE</a:t>
            </a:r>
            <a:r>
              <a:rPr lang="ja-JP" altLang="en-US" sz="2400" b="1" dirty="0" smtClean="0"/>
              <a:t>が発生</a:t>
            </a:r>
            <a:endParaRPr kumimoji="1" lang="ja-JP" altLang="en-US" sz="2400" b="1" dirty="0"/>
          </a:p>
        </p:txBody>
      </p:sp>
      <p:sp>
        <p:nvSpPr>
          <p:cNvPr id="31" name="テキスト ボックス 30"/>
          <p:cNvSpPr txBox="1"/>
          <p:nvPr/>
        </p:nvSpPr>
        <p:spPr>
          <a:xfrm>
            <a:off x="6547342" y="2234026"/>
            <a:ext cx="1864613" cy="400110"/>
          </a:xfrm>
          <a:prstGeom prst="rect">
            <a:avLst/>
          </a:prstGeom>
          <a:noFill/>
        </p:spPr>
        <p:txBody>
          <a:bodyPr wrap="none" rtlCol="0">
            <a:spAutoFit/>
          </a:bodyPr>
          <a:lstStyle/>
          <a:p>
            <a:r>
              <a:rPr lang="ja-JP" altLang="en-US" sz="2000" b="1" dirty="0" smtClean="0"/>
              <a:t>アクセス修飾</a:t>
            </a:r>
            <a:r>
              <a:rPr lang="ja-JP" altLang="en-US" sz="2000" b="1" dirty="0"/>
              <a:t>子</a:t>
            </a:r>
            <a:endParaRPr kumimoji="1" lang="ja-JP" altLang="en-US" sz="2000" b="1" dirty="0"/>
          </a:p>
        </p:txBody>
      </p:sp>
      <p:sp>
        <p:nvSpPr>
          <p:cNvPr id="32" name="テキスト ボックス 31"/>
          <p:cNvSpPr txBox="1"/>
          <p:nvPr/>
        </p:nvSpPr>
        <p:spPr>
          <a:xfrm>
            <a:off x="6739758" y="2624743"/>
            <a:ext cx="856325" cy="400110"/>
          </a:xfrm>
          <a:prstGeom prst="rect">
            <a:avLst/>
          </a:prstGeom>
          <a:noFill/>
          <a:ln>
            <a:solidFill>
              <a:srgbClr val="FF0000"/>
            </a:solidFill>
          </a:ln>
        </p:spPr>
        <p:txBody>
          <a:bodyPr wrap="none" rtlCol="0">
            <a:spAutoFit/>
          </a:bodyPr>
          <a:lstStyle/>
          <a:p>
            <a:r>
              <a:rPr lang="en-US" altLang="ja-JP" sz="2000" dirty="0" smtClean="0">
                <a:solidFill>
                  <a:srgbClr val="FF0000"/>
                </a:solidFill>
              </a:rPr>
              <a:t>public</a:t>
            </a:r>
          </a:p>
        </p:txBody>
      </p:sp>
      <p:sp>
        <p:nvSpPr>
          <p:cNvPr id="6" name="スライド番号プレースホルダー 5"/>
          <p:cNvSpPr>
            <a:spLocks noGrp="1"/>
          </p:cNvSpPr>
          <p:nvPr>
            <p:ph type="sldNum" sz="quarter" idx="12"/>
          </p:nvPr>
        </p:nvSpPr>
        <p:spPr/>
        <p:txBody>
          <a:bodyPr/>
          <a:lstStyle/>
          <a:p>
            <a:fld id="{10BF1CB8-4175-44FF-84F3-313DE1255CF5}" type="slidenum">
              <a:rPr lang="ja-JP" altLang="en-US" smtClean="0"/>
              <a:pPr/>
              <a:t>24</a:t>
            </a:fld>
            <a:endParaRPr lang="ja-JP" altLang="en-US" dirty="0"/>
          </a:p>
        </p:txBody>
      </p:sp>
    </p:spTree>
    <p:extLst>
      <p:ext uri="{BB962C8B-B14F-4D97-AF65-F5344CB8AC3E}">
        <p14:creationId xmlns:p14="http://schemas.microsoft.com/office/powerpoint/2010/main" val="2960371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6" grpId="0" animBg="1"/>
      <p:bldP spid="71" grpId="0" animBg="1"/>
      <p:bldP spid="36" grpId="0" animBg="1"/>
      <p:bldP spid="57" grpId="0"/>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dirty="0" smtClean="0"/>
              <a:t>従来手法（</a:t>
            </a:r>
            <a:r>
              <a:rPr kumimoji="1" lang="en-US" altLang="ja-JP" sz="3200" dirty="0" err="1" smtClean="0"/>
              <a:t>ModiChecker</a:t>
            </a:r>
            <a:r>
              <a:rPr kumimoji="1" lang="ja-JP" altLang="en-US" sz="3200" dirty="0" smtClean="0"/>
              <a:t>による</a:t>
            </a:r>
            <a:r>
              <a:rPr kumimoji="1" lang="en-US" altLang="ja-JP" sz="3200" dirty="0" smtClean="0"/>
              <a:t>AE</a:t>
            </a:r>
            <a:r>
              <a:rPr kumimoji="1" lang="ja-JP" altLang="en-US" sz="3200" dirty="0" smtClean="0"/>
              <a:t>推薦）</a:t>
            </a:r>
            <a:endParaRPr kumimoji="1" lang="ja-JP" altLang="en-US" sz="3200" dirty="0"/>
          </a:p>
        </p:txBody>
      </p:sp>
      <p:sp>
        <p:nvSpPr>
          <p:cNvPr id="29" name="コンテンツ プレースホルダー 28"/>
          <p:cNvSpPr>
            <a:spLocks noGrp="1"/>
          </p:cNvSpPr>
          <p:nvPr>
            <p:ph idx="1"/>
          </p:nvPr>
        </p:nvSpPr>
        <p:spPr>
          <a:xfrm>
            <a:off x="628650" y="2210966"/>
            <a:ext cx="7886700" cy="4351338"/>
          </a:xfrm>
        </p:spPr>
        <p:txBody>
          <a:bodyPr/>
          <a:lstStyle/>
          <a:p>
            <a:endParaRPr lang="en-US" altLang="ja-JP" dirty="0"/>
          </a:p>
          <a:p>
            <a:endParaRPr kumimoji="1" lang="en-US" altLang="ja-JP" dirty="0" smtClean="0"/>
          </a:p>
          <a:p>
            <a:endParaRPr lang="en-US" altLang="ja-JP" dirty="0"/>
          </a:p>
          <a:p>
            <a:pPr marL="0" indent="0">
              <a:buNone/>
            </a:pPr>
            <a:endParaRPr lang="en-US" altLang="ja-JP" dirty="0"/>
          </a:p>
          <a:p>
            <a:r>
              <a:rPr lang="en-US" altLang="ja-JP" sz="2400" dirty="0" err="1" smtClean="0"/>
              <a:t>ModiChecker</a:t>
            </a:r>
            <a:r>
              <a:rPr lang="ja-JP" altLang="en-US" sz="2400" dirty="0" smtClean="0"/>
              <a:t>により検出されるソフトウェア内の</a:t>
            </a:r>
            <a:r>
              <a:rPr lang="en-US" altLang="ja-JP" sz="2400" dirty="0" smtClean="0"/>
              <a:t/>
            </a:r>
            <a:br>
              <a:rPr lang="en-US" altLang="ja-JP" sz="2400" dirty="0" smtClean="0"/>
            </a:br>
            <a:r>
              <a:rPr lang="en-US" altLang="ja-JP" sz="2400" dirty="0" smtClean="0"/>
              <a:t>AE</a:t>
            </a:r>
            <a:r>
              <a:rPr lang="ja-JP" altLang="en-US" sz="2400" dirty="0" smtClean="0"/>
              <a:t>のリストを開発者に提示・推薦</a:t>
            </a:r>
            <a:endParaRPr lang="en-US" altLang="ja-JP" sz="2400" dirty="0"/>
          </a:p>
          <a:p>
            <a:r>
              <a:rPr kumimoji="1" lang="ja-JP" altLang="en-US" sz="2400" dirty="0" smtClean="0"/>
              <a:t>開発者は</a:t>
            </a:r>
            <a:r>
              <a:rPr kumimoji="1" lang="en-US" altLang="ja-JP" sz="2400" dirty="0" smtClean="0"/>
              <a:t>AE</a:t>
            </a:r>
            <a:r>
              <a:rPr kumimoji="1" lang="ja-JP" altLang="en-US" sz="2400" dirty="0" smtClean="0"/>
              <a:t>のリストから修正対象を選択</a:t>
            </a:r>
            <a:endParaRPr kumimoji="1" lang="en-US" altLang="ja-JP" sz="2400" dirty="0" smtClean="0"/>
          </a:p>
          <a:p>
            <a:pPr lvl="1"/>
            <a:r>
              <a:rPr lang="ja-JP" altLang="en-US" sz="2400" dirty="0" smtClean="0"/>
              <a:t>意図的な</a:t>
            </a:r>
            <a:r>
              <a:rPr lang="en-US" altLang="ja-JP" sz="2400" dirty="0" smtClean="0"/>
              <a:t>AE</a:t>
            </a:r>
            <a:r>
              <a:rPr lang="ja-JP" altLang="en-US" sz="2400" dirty="0" smtClean="0"/>
              <a:t>と意図的でない</a:t>
            </a:r>
            <a:r>
              <a:rPr lang="en-US" altLang="ja-JP" sz="2400" dirty="0" smtClean="0"/>
              <a:t>AE</a:t>
            </a:r>
            <a:r>
              <a:rPr lang="ja-JP" altLang="en-US" sz="2400" dirty="0" smtClean="0"/>
              <a:t>の判別</a:t>
            </a:r>
            <a:endParaRPr kumimoji="1" lang="ja-JP" altLang="en-US" sz="2400" dirty="0"/>
          </a:p>
        </p:txBody>
      </p:sp>
      <p:sp>
        <p:nvSpPr>
          <p:cNvPr id="31" name="正方形/長方形 30"/>
          <p:cNvSpPr/>
          <p:nvPr/>
        </p:nvSpPr>
        <p:spPr>
          <a:xfrm>
            <a:off x="4054548" y="3564011"/>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正方形/長方形 31"/>
          <p:cNvSpPr/>
          <p:nvPr/>
        </p:nvSpPr>
        <p:spPr>
          <a:xfrm>
            <a:off x="6182646" y="3564011"/>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テキスト ボックス 32"/>
          <p:cNvSpPr txBox="1"/>
          <p:nvPr/>
        </p:nvSpPr>
        <p:spPr>
          <a:xfrm>
            <a:off x="3673112" y="4106305"/>
            <a:ext cx="1330814" cy="369332"/>
          </a:xfrm>
          <a:prstGeom prst="rect">
            <a:avLst/>
          </a:prstGeom>
          <a:noFill/>
        </p:spPr>
        <p:txBody>
          <a:bodyPr wrap="none" rtlCol="0">
            <a:spAutoFit/>
          </a:bodyPr>
          <a:lstStyle/>
          <a:p>
            <a:r>
              <a:rPr kumimoji="1" lang="ja-JP" altLang="en-US" dirty="0" smtClean="0"/>
              <a:t>意図</a:t>
            </a:r>
            <a:r>
              <a:rPr lang="ja-JP" altLang="en-US" dirty="0"/>
              <a:t>的</a:t>
            </a:r>
            <a:r>
              <a:rPr lang="ja-JP" altLang="en-US" dirty="0" smtClean="0"/>
              <a:t>な</a:t>
            </a:r>
            <a:r>
              <a:rPr kumimoji="1" lang="en-US" altLang="ja-JP" dirty="0" smtClean="0"/>
              <a:t>AE</a:t>
            </a:r>
          </a:p>
        </p:txBody>
      </p:sp>
      <p:sp>
        <p:nvSpPr>
          <p:cNvPr id="34" name="テキスト ボックス 33"/>
          <p:cNvSpPr txBox="1"/>
          <p:nvPr/>
        </p:nvSpPr>
        <p:spPr>
          <a:xfrm>
            <a:off x="5336687" y="4106305"/>
            <a:ext cx="1757212" cy="369332"/>
          </a:xfrm>
          <a:prstGeom prst="rect">
            <a:avLst/>
          </a:prstGeom>
          <a:noFill/>
        </p:spPr>
        <p:txBody>
          <a:bodyPr wrap="none" rtlCol="0">
            <a:spAutoFit/>
          </a:bodyPr>
          <a:lstStyle/>
          <a:p>
            <a:r>
              <a:rPr kumimoji="1" lang="ja-JP" altLang="en-US" dirty="0" smtClean="0"/>
              <a:t>意図</a:t>
            </a:r>
            <a:r>
              <a:rPr lang="ja-JP" altLang="en-US" dirty="0" smtClean="0"/>
              <a:t>的でない</a:t>
            </a:r>
            <a:r>
              <a:rPr kumimoji="1" lang="en-US" altLang="ja-JP" dirty="0" smtClean="0"/>
              <a:t>AE</a:t>
            </a:r>
          </a:p>
        </p:txBody>
      </p:sp>
      <p:pic>
        <p:nvPicPr>
          <p:cNvPr id="9" name="コンテンツ プレースホルダー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176" y="1722052"/>
            <a:ext cx="7743436" cy="2097261"/>
          </a:xfrm>
          <a:prstGeom prst="rect">
            <a:avLst/>
          </a:prstGeom>
        </p:spPr>
      </p:pic>
      <p:sp>
        <p:nvSpPr>
          <p:cNvPr id="3" name="スライド番号プレースホルダー 2"/>
          <p:cNvSpPr>
            <a:spLocks noGrp="1"/>
          </p:cNvSpPr>
          <p:nvPr>
            <p:ph type="sldNum" sz="quarter" idx="12"/>
          </p:nvPr>
        </p:nvSpPr>
        <p:spPr/>
        <p:txBody>
          <a:bodyPr/>
          <a:lstStyle/>
          <a:p>
            <a:fld id="{10BF1CB8-4175-44FF-84F3-313DE1255CF5}" type="slidenum">
              <a:rPr lang="ja-JP" altLang="en-US" smtClean="0"/>
              <a:pPr/>
              <a:t>25</a:t>
            </a:fld>
            <a:endParaRPr lang="ja-JP" altLang="en-US" dirty="0"/>
          </a:p>
        </p:txBody>
      </p:sp>
    </p:spTree>
    <p:extLst>
      <p:ext uri="{BB962C8B-B14F-4D97-AF65-F5344CB8AC3E}">
        <p14:creationId xmlns:p14="http://schemas.microsoft.com/office/powerpoint/2010/main" val="3322401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b="1" dirty="0" smtClean="0"/>
              <a:t>提案</a:t>
            </a:r>
            <a:r>
              <a:rPr lang="ja-JP" altLang="en-US" sz="3200" b="1" dirty="0"/>
              <a:t>手法</a:t>
            </a:r>
            <a:r>
              <a:rPr kumimoji="1" lang="en-US" altLang="ja-JP" sz="3200" dirty="0" smtClean="0"/>
              <a:t/>
            </a:r>
            <a:br>
              <a:rPr kumimoji="1" lang="en-US" altLang="ja-JP" sz="3200" dirty="0" smtClean="0"/>
            </a:br>
            <a:r>
              <a:rPr kumimoji="1" lang="ja-JP" altLang="en-US" sz="3200" dirty="0" smtClean="0"/>
              <a:t>設計情報</a:t>
            </a:r>
            <a:endParaRPr kumimoji="1" lang="ja-JP" altLang="en-US" sz="3200" dirty="0"/>
          </a:p>
        </p:txBody>
      </p:sp>
      <p:sp>
        <p:nvSpPr>
          <p:cNvPr id="3" name="コンテンツ プレースホルダー 2"/>
          <p:cNvSpPr>
            <a:spLocks noGrp="1"/>
          </p:cNvSpPr>
          <p:nvPr>
            <p:ph idx="1"/>
          </p:nvPr>
        </p:nvSpPr>
        <p:spPr/>
        <p:txBody>
          <a:bodyPr/>
          <a:lstStyle/>
          <a:p>
            <a:r>
              <a:rPr kumimoji="1" lang="en-US" altLang="ja-JP" dirty="0" smtClean="0"/>
              <a:t>UML</a:t>
            </a:r>
            <a:r>
              <a:rPr kumimoji="1" lang="ja-JP" altLang="en-US" dirty="0" smtClean="0"/>
              <a:t>（</a:t>
            </a:r>
            <a:r>
              <a:rPr lang="en-US" altLang="ja-JP" dirty="0" smtClean="0"/>
              <a:t>Unified </a:t>
            </a:r>
            <a:r>
              <a:rPr lang="en-US" altLang="ja-JP" dirty="0"/>
              <a:t>Modeling </a:t>
            </a:r>
            <a:r>
              <a:rPr lang="en-US" altLang="ja-JP" dirty="0" smtClean="0"/>
              <a:t>Language</a:t>
            </a:r>
            <a:r>
              <a:rPr kumimoji="1" lang="ja-JP" altLang="en-US" dirty="0" smtClean="0"/>
              <a:t>）を採用</a:t>
            </a:r>
            <a:endParaRPr kumimoji="1" lang="en-US" altLang="ja-JP" dirty="0" smtClean="0"/>
          </a:p>
          <a:p>
            <a:pPr lvl="1"/>
            <a:r>
              <a:rPr lang="ja-JP" altLang="en-US" dirty="0" smtClean="0"/>
              <a:t>クラス図</a:t>
            </a:r>
            <a:r>
              <a:rPr lang="en-US" altLang="ja-JP" dirty="0" smtClean="0"/>
              <a:t>, </a:t>
            </a:r>
            <a:r>
              <a:rPr lang="ja-JP" altLang="en-US" dirty="0" smtClean="0"/>
              <a:t>シーケンス図 のみ使用</a:t>
            </a:r>
            <a:endParaRPr kumimoji="1" lang="en-US" altLang="ja-JP" dirty="0" smtClean="0"/>
          </a:p>
          <a:p>
            <a:pPr lvl="1"/>
            <a:endParaRPr kumimoji="1" lang="en-US" altLang="ja-JP" dirty="0" smtClean="0"/>
          </a:p>
          <a:p>
            <a:pPr marL="457200" lvl="1" indent="0">
              <a:buNone/>
            </a:pP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2AE4C31F-ED1E-4EB7-AEBD-C6C164C97A62}" type="slidenum">
              <a:rPr lang="ja-JP" altLang="en-US" smtClean="0"/>
              <a:pPr/>
              <a:t>26</a:t>
            </a:fld>
            <a:endParaRPr lang="ja-JP" altLang="en-US" dirty="0"/>
          </a:p>
        </p:txBody>
      </p:sp>
      <p:sp>
        <p:nvSpPr>
          <p:cNvPr id="7" name="フローチャート: 代替処理 6"/>
          <p:cNvSpPr/>
          <p:nvPr/>
        </p:nvSpPr>
        <p:spPr>
          <a:xfrm>
            <a:off x="1562994" y="2652112"/>
            <a:ext cx="1977887" cy="516835"/>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クラス図</a:t>
            </a:r>
            <a:endParaRPr kumimoji="1" lang="ja-JP" altLang="en-US" dirty="0"/>
          </a:p>
        </p:txBody>
      </p:sp>
      <p:sp>
        <p:nvSpPr>
          <p:cNvPr id="8" name="フローチャート: 代替処理 7"/>
          <p:cNvSpPr/>
          <p:nvPr/>
        </p:nvSpPr>
        <p:spPr>
          <a:xfrm>
            <a:off x="5800924" y="2652112"/>
            <a:ext cx="1977887" cy="516835"/>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シーケンス図</a:t>
            </a:r>
            <a:endParaRPr kumimoji="1" lang="ja-JP" altLang="en-US" dirty="0"/>
          </a:p>
        </p:txBody>
      </p:sp>
      <p:sp>
        <p:nvSpPr>
          <p:cNvPr id="11" name="テキスト ボックス 10"/>
          <p:cNvSpPr txBox="1"/>
          <p:nvPr/>
        </p:nvSpPr>
        <p:spPr>
          <a:xfrm>
            <a:off x="360109" y="5874044"/>
            <a:ext cx="4616970" cy="677108"/>
          </a:xfrm>
          <a:prstGeom prst="rect">
            <a:avLst/>
          </a:prstGeom>
          <a:noFill/>
        </p:spPr>
        <p:txBody>
          <a:bodyPr wrap="none" rtlCol="0">
            <a:spAutoFit/>
          </a:bodyPr>
          <a:lstStyle/>
          <a:p>
            <a:r>
              <a:rPr lang="ja-JP" altLang="en-US" sz="2000" dirty="0"/>
              <a:t>システムの構造を記述</a:t>
            </a:r>
            <a:r>
              <a:rPr lang="ja-JP" altLang="en-US" sz="2000" dirty="0" smtClean="0"/>
              <a:t>する</a:t>
            </a:r>
            <a:r>
              <a:rPr lang="ja-JP" altLang="en-US" sz="2000" b="1" dirty="0" smtClean="0"/>
              <a:t>静的</a:t>
            </a:r>
            <a:r>
              <a:rPr lang="ja-JP" altLang="en-US" sz="2000" b="1" dirty="0"/>
              <a:t>な構造図</a:t>
            </a:r>
            <a:endParaRPr lang="en-US" altLang="ja-JP" sz="2000" b="1" dirty="0"/>
          </a:p>
          <a:p>
            <a:endParaRPr kumimoji="1" lang="ja-JP" altLang="en-US" dirty="0"/>
          </a:p>
        </p:txBody>
      </p:sp>
      <p:sp>
        <p:nvSpPr>
          <p:cNvPr id="12" name="テキスト ボックス 11"/>
          <p:cNvSpPr txBox="1"/>
          <p:nvPr/>
        </p:nvSpPr>
        <p:spPr>
          <a:xfrm>
            <a:off x="5011825" y="5528482"/>
            <a:ext cx="3913251" cy="984885"/>
          </a:xfrm>
          <a:prstGeom prst="rect">
            <a:avLst/>
          </a:prstGeom>
          <a:noFill/>
        </p:spPr>
        <p:txBody>
          <a:bodyPr wrap="none" rtlCol="0">
            <a:spAutoFit/>
          </a:bodyPr>
          <a:lstStyle/>
          <a:p>
            <a:r>
              <a:rPr lang="ja-JP" altLang="en-US" sz="2000" dirty="0"/>
              <a:t>クラスやオブジェクト間のやりとり</a:t>
            </a:r>
            <a:r>
              <a:rPr lang="ja-JP" altLang="en-US" sz="2000" dirty="0" smtClean="0"/>
              <a:t>を</a:t>
            </a:r>
            <a:endParaRPr lang="en-US" altLang="ja-JP" sz="2000" dirty="0" smtClean="0"/>
          </a:p>
          <a:p>
            <a:r>
              <a:rPr lang="ja-JP" altLang="en-US" sz="2000" dirty="0" smtClean="0"/>
              <a:t>時間軸</a:t>
            </a:r>
            <a:r>
              <a:rPr lang="ja-JP" altLang="en-US" sz="2000" dirty="0"/>
              <a:t>に沿って表現する図</a:t>
            </a:r>
          </a:p>
          <a:p>
            <a:endParaRPr kumimoji="1" lang="ja-JP" altLang="en-US" dirty="0"/>
          </a:p>
        </p:txBody>
      </p:sp>
      <p:pic>
        <p:nvPicPr>
          <p:cNvPr id="13" name="図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925" y="3275421"/>
            <a:ext cx="3927820" cy="2553334"/>
          </a:xfrm>
          <a:prstGeom prst="rect">
            <a:avLst/>
          </a:prstGeom>
        </p:spPr>
      </p:pic>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06024" y="3317581"/>
            <a:ext cx="4294523" cy="2153608"/>
          </a:xfrm>
          <a:prstGeom prst="rect">
            <a:avLst/>
          </a:prstGeom>
        </p:spPr>
      </p:pic>
    </p:spTree>
    <p:extLst>
      <p:ext uri="{BB962C8B-B14F-4D97-AF65-F5344CB8AC3E}">
        <p14:creationId xmlns:p14="http://schemas.microsoft.com/office/powerpoint/2010/main" val="7504729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dirty="0" smtClean="0"/>
              <a:t>背景：アクセス修飾子</a:t>
            </a:r>
            <a:endParaRPr kumimoji="1" lang="ja-JP" altLang="en-US" sz="3200" dirty="0"/>
          </a:p>
        </p:txBody>
      </p:sp>
      <p:sp>
        <p:nvSpPr>
          <p:cNvPr id="3" name="コンテンツ プレースホルダー 2"/>
          <p:cNvSpPr>
            <a:spLocks noGrp="1"/>
          </p:cNvSpPr>
          <p:nvPr>
            <p:ph idx="1"/>
          </p:nvPr>
        </p:nvSpPr>
        <p:spPr/>
        <p:txBody>
          <a:bodyPr/>
          <a:lstStyle/>
          <a:p>
            <a:r>
              <a:rPr kumimoji="1" lang="ja-JP" altLang="en-US" sz="2800" dirty="0" smtClean="0"/>
              <a:t>現在のソフトウェア開発は</a:t>
            </a:r>
            <a:r>
              <a:rPr kumimoji="1" lang="en-US" altLang="ja-JP" sz="2800" dirty="0" smtClean="0"/>
              <a:t>,  </a:t>
            </a:r>
            <a:r>
              <a:rPr kumimoji="1" lang="ja-JP" altLang="en-US" sz="2800" dirty="0" smtClean="0"/>
              <a:t>複数の開発者により実施されることが多</a:t>
            </a:r>
            <a:r>
              <a:rPr lang="ja-JP" altLang="en-US" sz="2800" dirty="0" smtClean="0"/>
              <a:t>い</a:t>
            </a:r>
            <a:endParaRPr lang="en-US" altLang="ja-JP" sz="2800" dirty="0" smtClean="0"/>
          </a:p>
          <a:p>
            <a:pPr lvl="1"/>
            <a:r>
              <a:rPr kumimoji="1" lang="ja-JP" altLang="en-US" dirty="0" smtClean="0"/>
              <a:t>全員が仕様を完全に把握することは難しい</a:t>
            </a:r>
            <a:endParaRPr kumimoji="1" lang="en-US" altLang="ja-JP" dirty="0" smtClean="0"/>
          </a:p>
          <a:p>
            <a:r>
              <a:rPr lang="ja-JP" altLang="en-US" sz="2800" dirty="0"/>
              <a:t>フィールド</a:t>
            </a:r>
            <a:r>
              <a:rPr lang="ja-JP" altLang="en-US" sz="2800" dirty="0" smtClean="0"/>
              <a:t>やメソッドに想定していないアクセスが行なわれる可能性がある</a:t>
            </a:r>
            <a:endParaRPr lang="en-US" altLang="ja-JP" sz="2800" dirty="0" smtClean="0"/>
          </a:p>
          <a:p>
            <a:endParaRPr lang="en-US" altLang="ja-JP" sz="2800" dirty="0"/>
          </a:p>
          <a:p>
            <a:pPr marL="0" indent="0" algn="ctr">
              <a:buNone/>
            </a:pPr>
            <a:endParaRPr kumimoji="1" lang="en-US" altLang="ja-JP" sz="2800" dirty="0" smtClean="0"/>
          </a:p>
          <a:p>
            <a:pPr marL="0" indent="0" algn="ctr">
              <a:buNone/>
            </a:pPr>
            <a:r>
              <a:rPr lang="ja-JP" altLang="en-US" sz="2800" dirty="0"/>
              <a:t>フィールド</a:t>
            </a:r>
            <a:r>
              <a:rPr kumimoji="1" lang="ja-JP" altLang="en-US" sz="2800" dirty="0" smtClean="0"/>
              <a:t>やメソッドに対して</a:t>
            </a:r>
            <a:r>
              <a:rPr lang="ja-JP" altLang="en-US" sz="2800" dirty="0" smtClean="0">
                <a:solidFill>
                  <a:srgbClr val="FF0000"/>
                </a:solidFill>
              </a:rPr>
              <a:t>アクセス修飾子</a:t>
            </a:r>
            <a:r>
              <a:rPr lang="ja-JP" altLang="en-US" sz="2800" dirty="0" smtClean="0"/>
              <a:t>を宣言することでアクセス範囲を設計者の意図通りに制御する</a:t>
            </a:r>
            <a:endParaRPr lang="en-US" altLang="ja-JP" sz="2800" dirty="0" smtClean="0"/>
          </a:p>
          <a:p>
            <a:pPr marL="0" indent="0" algn="ctr">
              <a:buNone/>
            </a:pPr>
            <a:endParaRPr kumimoji="1" lang="en-US" altLang="ja-JP" sz="3200" dirty="0"/>
          </a:p>
        </p:txBody>
      </p:sp>
      <p:sp>
        <p:nvSpPr>
          <p:cNvPr id="4" name="下矢印 3"/>
          <p:cNvSpPr/>
          <p:nvPr/>
        </p:nvSpPr>
        <p:spPr>
          <a:xfrm>
            <a:off x="3812703" y="3978408"/>
            <a:ext cx="1132764" cy="990827"/>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945467" y="3978408"/>
            <a:ext cx="1420582" cy="584775"/>
          </a:xfrm>
          <a:prstGeom prst="rect">
            <a:avLst/>
          </a:prstGeom>
          <a:noFill/>
        </p:spPr>
        <p:txBody>
          <a:bodyPr wrap="none" rtlCol="0">
            <a:spAutoFit/>
          </a:bodyPr>
          <a:lstStyle/>
          <a:p>
            <a:r>
              <a:rPr kumimoji="1" lang="ja-JP" altLang="en-US" sz="3200" b="1" dirty="0" smtClean="0"/>
              <a:t>解決策</a:t>
            </a:r>
            <a:endParaRPr kumimoji="1" lang="ja-JP" altLang="en-US" sz="3200" b="1" dirty="0"/>
          </a:p>
        </p:txBody>
      </p:sp>
      <p:sp>
        <p:nvSpPr>
          <p:cNvPr id="6" name="スライド番号プレースホルダー 5"/>
          <p:cNvSpPr>
            <a:spLocks noGrp="1"/>
          </p:cNvSpPr>
          <p:nvPr>
            <p:ph type="sldNum" sz="quarter" idx="12"/>
          </p:nvPr>
        </p:nvSpPr>
        <p:spPr/>
        <p:txBody>
          <a:bodyPr/>
          <a:lstStyle/>
          <a:p>
            <a:fld id="{2AE4C31F-ED1E-4EB7-AEBD-C6C164C97A62}" type="slidenum">
              <a:rPr kumimoji="1" lang="ja-JP" altLang="en-US" smtClean="0"/>
              <a:t>3</a:t>
            </a:fld>
            <a:endParaRPr kumimoji="1" lang="ja-JP" altLang="en-US"/>
          </a:p>
        </p:txBody>
      </p:sp>
    </p:spTree>
    <p:extLst>
      <p:ext uri="{BB962C8B-B14F-4D97-AF65-F5344CB8AC3E}">
        <p14:creationId xmlns:p14="http://schemas.microsoft.com/office/powerpoint/2010/main" val="2605671037"/>
      </p:ext>
    </p:extLst>
  </p:cSld>
  <p:clrMapOvr>
    <a:masterClrMapping/>
  </p:clrMapOvr>
  <mc:AlternateContent xmlns:mc="http://schemas.openxmlformats.org/markup-compatibility/2006" xmlns:p14="http://schemas.microsoft.com/office/powerpoint/2010/main">
    <mc:Choice Requires="p14">
      <p:transition spd="slow" p14:dur="2000" advTm="28052"/>
    </mc:Choice>
    <mc:Fallback xmlns="">
      <p:transition spd="slow" advTm="28052"/>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dirty="0" smtClean="0"/>
              <a:t>背景：アクセス修飾子</a:t>
            </a:r>
            <a:endParaRPr kumimoji="1" lang="ja-JP" altLang="en-US" sz="3200" dirty="0"/>
          </a:p>
        </p:txBody>
      </p:sp>
      <p:sp>
        <p:nvSpPr>
          <p:cNvPr id="3" name="コンテンツ プレースホルダー 2"/>
          <p:cNvSpPr>
            <a:spLocks noGrp="1"/>
          </p:cNvSpPr>
          <p:nvPr>
            <p:ph idx="1"/>
          </p:nvPr>
        </p:nvSpPr>
        <p:spPr/>
        <p:txBody>
          <a:bodyPr/>
          <a:lstStyle/>
          <a:p>
            <a:pPr>
              <a:buFont typeface="Arial" panose="020B0604020202020204" pitchFamily="34" charset="0"/>
              <a:buChar char="•"/>
            </a:pPr>
            <a:r>
              <a:rPr lang="ja-JP" altLang="en-US" sz="2800" dirty="0" smtClean="0"/>
              <a:t>フィールド</a:t>
            </a:r>
            <a:r>
              <a:rPr lang="en-US" altLang="ja-JP" sz="2800" dirty="0" smtClean="0"/>
              <a:t>/</a:t>
            </a:r>
            <a:r>
              <a:rPr lang="ja-JP" altLang="en-US" sz="2800" dirty="0" smtClean="0"/>
              <a:t>メソッドへのアクセス範囲を制限する</a:t>
            </a:r>
            <a:endParaRPr lang="en-US" altLang="ja-JP" sz="2800" dirty="0" smtClean="0"/>
          </a:p>
          <a:p>
            <a:r>
              <a:rPr lang="en-US" altLang="ja-JP" sz="2800" dirty="0" smtClean="0"/>
              <a:t>public, protected, default(</a:t>
            </a:r>
            <a:r>
              <a:rPr lang="ja-JP" altLang="en-US" sz="2800" dirty="0" smtClean="0"/>
              <a:t>宣言なし</a:t>
            </a:r>
            <a:r>
              <a:rPr lang="en-US" altLang="ja-JP" sz="2800" dirty="0" smtClean="0"/>
              <a:t>),private</a:t>
            </a:r>
            <a:r>
              <a:rPr lang="ja-JP" altLang="en-US" sz="2800" dirty="0" smtClean="0"/>
              <a:t>が存在</a:t>
            </a:r>
            <a:endParaRPr kumimoji="1" lang="en-US" altLang="ja-JP" sz="2800" dirty="0" smtClean="0"/>
          </a:p>
          <a:p>
            <a:r>
              <a:rPr lang="ja-JP" altLang="en-US" sz="2800" dirty="0"/>
              <a:t>過剰</a:t>
            </a:r>
            <a:r>
              <a:rPr kumimoji="1" lang="ja-JP" altLang="en-US" sz="2800" dirty="0" smtClean="0"/>
              <a:t>に</a:t>
            </a:r>
            <a:r>
              <a:rPr kumimoji="1" lang="ja-JP" altLang="en-US" sz="2800" dirty="0"/>
              <a:t>設定</a:t>
            </a:r>
            <a:r>
              <a:rPr kumimoji="1" lang="ja-JP" altLang="en-US" sz="2800" dirty="0" smtClean="0"/>
              <a:t>する</a:t>
            </a:r>
            <a:r>
              <a:rPr lang="ja-JP" altLang="en-US" sz="2800" dirty="0" smtClean="0"/>
              <a:t>と不具合の原因となりうる</a:t>
            </a:r>
            <a:endParaRPr lang="en-US" altLang="ja-JP" sz="2800" dirty="0" smtClean="0"/>
          </a:p>
          <a:p>
            <a:pPr lvl="1"/>
            <a:r>
              <a:rPr lang="ja-JP" altLang="en-US" sz="2400" dirty="0"/>
              <a:t>過剰</a:t>
            </a:r>
            <a:r>
              <a:rPr lang="ja-JP" altLang="en-US" sz="2400" dirty="0" smtClean="0"/>
              <a:t> </a:t>
            </a:r>
            <a:r>
              <a:rPr lang="en-US" altLang="ja-JP" sz="2400" dirty="0" smtClean="0"/>
              <a:t>: </a:t>
            </a:r>
            <a:r>
              <a:rPr lang="ja-JP" altLang="en-US" sz="2400" dirty="0" smtClean="0"/>
              <a:t>アクセス</a:t>
            </a:r>
            <a:r>
              <a:rPr lang="ja-JP" altLang="en-US" sz="2400" dirty="0"/>
              <a:t>可能な</a:t>
            </a:r>
            <a:r>
              <a:rPr lang="ja-JP" altLang="en-US" sz="2400" dirty="0" smtClean="0"/>
              <a:t>範囲 </a:t>
            </a:r>
            <a:r>
              <a:rPr lang="en-US" altLang="ja-JP" sz="2400" dirty="0" smtClean="0"/>
              <a:t>&gt; </a:t>
            </a:r>
            <a:r>
              <a:rPr lang="ja-JP" altLang="en-US" sz="2400" dirty="0" smtClean="0"/>
              <a:t>実際</a:t>
            </a:r>
            <a:r>
              <a:rPr lang="ja-JP" altLang="en-US" sz="2400" dirty="0"/>
              <a:t>のアクセス</a:t>
            </a:r>
            <a:r>
              <a:rPr lang="ja-JP" altLang="en-US" sz="2400" dirty="0" smtClean="0"/>
              <a:t>範囲</a:t>
            </a:r>
            <a:endParaRPr lang="en-US" altLang="ja-JP" sz="2400"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2AE4C31F-ED1E-4EB7-AEBD-C6C164C97A62}" type="slidenum">
              <a:rPr kumimoji="1" lang="ja-JP" altLang="en-US" smtClean="0"/>
              <a:t>4</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286717626"/>
              </p:ext>
            </p:extLst>
          </p:nvPr>
        </p:nvGraphicFramePr>
        <p:xfrm>
          <a:off x="1846729" y="3829721"/>
          <a:ext cx="6096000" cy="2387600"/>
        </p:xfrm>
        <a:graphic>
          <a:graphicData uri="http://schemas.openxmlformats.org/drawingml/2006/table">
            <a:tbl>
              <a:tblPr firstRow="1" bandRow="1">
                <a:tableStyleId>{17292A2E-F333-43FB-9621-5CBBE7FDCDCB}</a:tableStyleId>
              </a:tblPr>
              <a:tblGrid>
                <a:gridCol w="3048000"/>
                <a:gridCol w="3048000"/>
              </a:tblGrid>
              <a:tr h="220494">
                <a:tc>
                  <a:txBody>
                    <a:bodyPr/>
                    <a:lstStyle/>
                    <a:p>
                      <a:r>
                        <a:rPr kumimoji="1" lang="ja-JP" altLang="en-US" dirty="0" smtClean="0"/>
                        <a:t>アクセス修飾子</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r>
                        <a:rPr kumimoji="1" lang="ja-JP" altLang="en-US" dirty="0" smtClean="0"/>
                        <a:t>アクセス可能な範囲</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370840">
                <a:tc>
                  <a:txBody>
                    <a:bodyPr/>
                    <a:lstStyle/>
                    <a:p>
                      <a:r>
                        <a:rPr kumimoji="1" lang="en-US" altLang="ja-JP" dirty="0" smtClean="0"/>
                        <a:t>public</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あらゆる部品</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protected</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自身と同じパッケージに属する部品及び自身のサブクラス</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default(</a:t>
                      </a:r>
                      <a:r>
                        <a:rPr kumimoji="1" lang="ja-JP" altLang="en-US" dirty="0" smtClean="0"/>
                        <a:t>指定なし</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自身と同じパッケージに所属する部品</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private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自身と同じクラス</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テキスト ボックス 5"/>
          <p:cNvSpPr txBox="1"/>
          <p:nvPr/>
        </p:nvSpPr>
        <p:spPr>
          <a:xfrm>
            <a:off x="4894729" y="6308725"/>
            <a:ext cx="3128809" cy="403284"/>
          </a:xfrm>
          <a:prstGeom prst="rect">
            <a:avLst/>
          </a:prstGeom>
          <a:solidFill>
            <a:srgbClr val="FFFFCC"/>
          </a:solidFill>
          <a:ln>
            <a:solidFill>
              <a:schemeClr val="tx1"/>
            </a:solidFill>
          </a:ln>
        </p:spPr>
        <p:txBody>
          <a:bodyPr wrap="square" rtlCol="0">
            <a:spAutoFit/>
          </a:bodyPr>
          <a:lstStyle/>
          <a:p>
            <a:r>
              <a:rPr lang="en-US" altLang="ja-JP" sz="2000" dirty="0"/>
              <a:t>※</a:t>
            </a:r>
            <a:r>
              <a:rPr lang="ja-JP" altLang="en-US" sz="2000" dirty="0" smtClean="0"/>
              <a:t>本研究では</a:t>
            </a:r>
            <a:r>
              <a:rPr lang="en-US" altLang="ja-JP" sz="2000" dirty="0" smtClean="0"/>
              <a:t>Java</a:t>
            </a:r>
            <a:r>
              <a:rPr lang="ja-JP" altLang="en-US" sz="2000" dirty="0" smtClean="0"/>
              <a:t>を対象</a:t>
            </a:r>
            <a:endParaRPr lang="en-US" altLang="ja-JP" sz="2000" dirty="0" smtClean="0"/>
          </a:p>
        </p:txBody>
      </p:sp>
    </p:spTree>
    <p:extLst>
      <p:ext uri="{BB962C8B-B14F-4D97-AF65-F5344CB8AC3E}">
        <p14:creationId xmlns:p14="http://schemas.microsoft.com/office/powerpoint/2010/main" val="622398010"/>
      </p:ext>
    </p:extLst>
  </p:cSld>
  <p:clrMapOvr>
    <a:masterClrMapping/>
  </p:clrMapOvr>
  <mc:AlternateContent xmlns:mc="http://schemas.openxmlformats.org/markup-compatibility/2006" xmlns:p14="http://schemas.microsoft.com/office/powerpoint/2010/main">
    <mc:Choice Requires="p14">
      <p:transition spd="slow" p14:dur="2000" advTm="42135"/>
    </mc:Choice>
    <mc:Fallback xmlns="">
      <p:transition spd="slow" advTm="42135"/>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sz="3200" dirty="0"/>
              <a:t>過剰</a:t>
            </a:r>
            <a:r>
              <a:rPr lang="ja-JP" altLang="en-US" sz="3200" dirty="0" smtClean="0"/>
              <a:t>なアクセス修飾子の宣言による問題例</a:t>
            </a:r>
            <a:endParaRPr kumimoji="1" lang="ja-JP" altLang="en-US" sz="3200" dirty="0"/>
          </a:p>
        </p:txBody>
      </p:sp>
      <p:sp>
        <p:nvSpPr>
          <p:cNvPr id="5" name="スライド番号プレースホルダー 4"/>
          <p:cNvSpPr>
            <a:spLocks noGrp="1"/>
          </p:cNvSpPr>
          <p:nvPr>
            <p:ph type="sldNum" sz="quarter" idx="12"/>
          </p:nvPr>
        </p:nvSpPr>
        <p:spPr>
          <a:xfrm>
            <a:off x="7820279" y="6456172"/>
            <a:ext cx="1150938" cy="288925"/>
          </a:xfrm>
        </p:spPr>
        <p:txBody>
          <a:bodyPr/>
          <a:lstStyle/>
          <a:p>
            <a:fld id="{2AE4C31F-ED1E-4EB7-AEBD-C6C164C97A62}" type="slidenum">
              <a:rPr kumimoji="1" lang="ja-JP" altLang="en-US" smtClean="0"/>
              <a:t>5</a:t>
            </a:fld>
            <a:endParaRPr kumimoji="1" lang="ja-JP" altLang="en-US" dirty="0"/>
          </a:p>
        </p:txBody>
      </p:sp>
      <p:sp>
        <p:nvSpPr>
          <p:cNvPr id="4" name="テキスト ボックス 3"/>
          <p:cNvSpPr txBox="1"/>
          <p:nvPr/>
        </p:nvSpPr>
        <p:spPr>
          <a:xfrm>
            <a:off x="397884" y="2156977"/>
            <a:ext cx="4462214" cy="4093428"/>
          </a:xfrm>
          <a:prstGeom prst="rect">
            <a:avLst/>
          </a:prstGeom>
          <a:solidFill>
            <a:schemeClr val="accent1">
              <a:lumMod val="20000"/>
              <a:lumOff val="80000"/>
            </a:schemeClr>
          </a:solidFill>
          <a:ln>
            <a:solidFill>
              <a:schemeClr val="tx1"/>
            </a:solidFill>
          </a:ln>
        </p:spPr>
        <p:txBody>
          <a:bodyPr wrap="square" rtlCol="0">
            <a:spAutoFit/>
          </a:bodyPr>
          <a:lstStyle/>
          <a:p>
            <a:r>
              <a:rPr kumimoji="1" lang="en-US" altLang="ja-JP" sz="1600" dirty="0" smtClean="0">
                <a:latin typeface="Century" pitchFamily="18" charset="0"/>
              </a:rPr>
              <a:t>public class </a:t>
            </a:r>
            <a:r>
              <a:rPr kumimoji="1" lang="en-US" altLang="ja-JP" sz="1600" dirty="0" err="1" smtClean="0">
                <a:latin typeface="Century" pitchFamily="18" charset="0"/>
              </a:rPr>
              <a:t>ClassX</a:t>
            </a:r>
            <a:r>
              <a:rPr kumimoji="1" lang="en-US" altLang="ja-JP" sz="1600" dirty="0" smtClean="0">
                <a:latin typeface="Century" pitchFamily="18" charset="0"/>
              </a:rPr>
              <a:t> {</a:t>
            </a:r>
            <a:endParaRPr lang="en-US" altLang="ja-JP" sz="1600" dirty="0">
              <a:latin typeface="Century" pitchFamily="18" charset="0"/>
            </a:endParaRPr>
          </a:p>
          <a:p>
            <a:r>
              <a:rPr kumimoji="1" lang="en-US" altLang="ja-JP" sz="1600" dirty="0" smtClean="0">
                <a:latin typeface="Century" pitchFamily="18" charset="0"/>
              </a:rPr>
              <a:t>	private String y = null ;</a:t>
            </a:r>
          </a:p>
          <a:p>
            <a:endParaRPr lang="en-US" altLang="ja-JP" sz="1600" dirty="0">
              <a:latin typeface="Century" pitchFamily="18" charset="0"/>
            </a:endParaRPr>
          </a:p>
          <a:p>
            <a:r>
              <a:rPr kumimoji="1" lang="en-US" altLang="ja-JP" sz="1600" dirty="0" smtClean="0">
                <a:latin typeface="Century" pitchFamily="18" charset="0"/>
              </a:rPr>
              <a:t>	private  </a:t>
            </a:r>
            <a:r>
              <a:rPr kumimoji="1" lang="en-US" altLang="ja-JP" sz="1600" dirty="0" err="1" smtClean="0">
                <a:latin typeface="Century" pitchFamily="18" charset="0"/>
              </a:rPr>
              <a:t>methodA</a:t>
            </a:r>
            <a:r>
              <a:rPr kumimoji="1" lang="en-US" altLang="ja-JP" sz="1600" dirty="0" smtClean="0">
                <a:latin typeface="Century" pitchFamily="18" charset="0"/>
              </a:rPr>
              <a:t>() {</a:t>
            </a:r>
            <a:r>
              <a:rPr lang="ja-JP" altLang="en-US" sz="1600" dirty="0">
                <a:latin typeface="Century" pitchFamily="18" charset="0"/>
              </a:rPr>
              <a:t> </a:t>
            </a:r>
            <a:r>
              <a:rPr lang="en-US" altLang="ja-JP" sz="1600" dirty="0" smtClean="0">
                <a:latin typeface="Century" pitchFamily="18" charset="0"/>
              </a:rPr>
              <a:t>// </a:t>
            </a:r>
            <a:r>
              <a:rPr lang="ja-JP" altLang="en-US" dirty="0" smtClean="0">
                <a:latin typeface="Century" pitchFamily="18" charset="0"/>
              </a:rPr>
              <a:t>①</a:t>
            </a:r>
            <a:endParaRPr kumimoji="1" lang="en-US" altLang="ja-JP" dirty="0" smtClean="0">
              <a:latin typeface="Century" pitchFamily="18" charset="0"/>
            </a:endParaRPr>
          </a:p>
          <a:p>
            <a:r>
              <a:rPr lang="en-US" altLang="ja-JP" sz="1600" dirty="0">
                <a:latin typeface="Century" pitchFamily="18" charset="0"/>
              </a:rPr>
              <a:t>	</a:t>
            </a:r>
            <a:r>
              <a:rPr lang="en-US" altLang="ja-JP" sz="1600" dirty="0" smtClean="0">
                <a:latin typeface="Century" pitchFamily="18" charset="0"/>
              </a:rPr>
              <a:t>	y = new String(“hello”);</a:t>
            </a:r>
          </a:p>
          <a:p>
            <a:r>
              <a:rPr kumimoji="1" lang="en-US" altLang="ja-JP" sz="1600" dirty="0">
                <a:latin typeface="Century" pitchFamily="18" charset="0"/>
              </a:rPr>
              <a:t>	</a:t>
            </a:r>
            <a:r>
              <a:rPr kumimoji="1" lang="en-US" altLang="ja-JP" sz="1600" dirty="0" smtClean="0">
                <a:latin typeface="Century" pitchFamily="18" charset="0"/>
              </a:rPr>
              <a:t>}</a:t>
            </a:r>
          </a:p>
          <a:p>
            <a:endParaRPr lang="en-US" altLang="ja-JP" sz="1600" dirty="0">
              <a:latin typeface="Century" pitchFamily="18" charset="0"/>
            </a:endParaRPr>
          </a:p>
          <a:p>
            <a:r>
              <a:rPr kumimoji="1" lang="en-US" altLang="ja-JP" sz="1600" dirty="0" smtClean="0">
                <a:latin typeface="Century" pitchFamily="18" charset="0"/>
              </a:rPr>
              <a:t>	</a:t>
            </a:r>
            <a:r>
              <a:rPr kumimoji="1" lang="en-US" altLang="ja-JP" b="1" dirty="0" smtClean="0">
                <a:solidFill>
                  <a:srgbClr val="FF0000"/>
                </a:solidFill>
                <a:latin typeface="Century" pitchFamily="18" charset="0"/>
              </a:rPr>
              <a:t>public</a:t>
            </a:r>
            <a:r>
              <a:rPr kumimoji="1" lang="en-US" altLang="ja-JP" sz="1600" dirty="0" smtClean="0">
                <a:latin typeface="Century" pitchFamily="18" charset="0"/>
              </a:rPr>
              <a:t>  String </a:t>
            </a:r>
            <a:r>
              <a:rPr kumimoji="1" lang="en-US" altLang="ja-JP" sz="1600" dirty="0" err="1" smtClean="0">
                <a:latin typeface="Century" pitchFamily="18" charset="0"/>
              </a:rPr>
              <a:t>methodB</a:t>
            </a:r>
            <a:r>
              <a:rPr kumimoji="1" lang="en-US" altLang="ja-JP" sz="1600" dirty="0" smtClean="0">
                <a:latin typeface="Century" pitchFamily="18" charset="0"/>
              </a:rPr>
              <a:t>() { // </a:t>
            </a:r>
            <a:r>
              <a:rPr kumimoji="1" lang="ja-JP" altLang="en-US" dirty="0" smtClean="0">
                <a:latin typeface="Century" pitchFamily="18" charset="0"/>
              </a:rPr>
              <a:t>②</a:t>
            </a:r>
            <a:endParaRPr kumimoji="1" lang="en-US" altLang="ja-JP" dirty="0" smtClean="0">
              <a:latin typeface="Century" pitchFamily="18" charset="0"/>
            </a:endParaRPr>
          </a:p>
          <a:p>
            <a:r>
              <a:rPr lang="en-US" altLang="ja-JP" sz="1600" dirty="0">
                <a:latin typeface="Century" pitchFamily="18" charset="0"/>
              </a:rPr>
              <a:t>		</a:t>
            </a:r>
            <a:r>
              <a:rPr lang="en-US" altLang="ja-JP" sz="1600" dirty="0" smtClean="0">
                <a:latin typeface="Century" pitchFamily="18" charset="0"/>
              </a:rPr>
              <a:t>return </a:t>
            </a:r>
            <a:r>
              <a:rPr lang="en-US" altLang="ja-JP" sz="1600" dirty="0" err="1" smtClean="0">
                <a:latin typeface="Century" pitchFamily="18" charset="0"/>
              </a:rPr>
              <a:t>y.length</a:t>
            </a:r>
            <a:r>
              <a:rPr lang="en-US" altLang="ja-JP" sz="1600" dirty="0" smtClean="0">
                <a:latin typeface="Century" pitchFamily="18" charset="0"/>
              </a:rPr>
              <a:t>();</a:t>
            </a:r>
          </a:p>
          <a:p>
            <a:r>
              <a:rPr kumimoji="1" lang="en-US" altLang="ja-JP" sz="1600" dirty="0">
                <a:latin typeface="Century" pitchFamily="18" charset="0"/>
              </a:rPr>
              <a:t>	</a:t>
            </a:r>
            <a:r>
              <a:rPr kumimoji="1" lang="en-US" altLang="ja-JP" sz="1600" dirty="0" smtClean="0">
                <a:latin typeface="Century" pitchFamily="18" charset="0"/>
              </a:rPr>
              <a:t>}</a:t>
            </a:r>
          </a:p>
          <a:p>
            <a:endParaRPr lang="en-US" altLang="ja-JP" sz="1600" dirty="0">
              <a:latin typeface="Century" pitchFamily="18" charset="0"/>
            </a:endParaRPr>
          </a:p>
          <a:p>
            <a:r>
              <a:rPr kumimoji="1" lang="en-US" altLang="ja-JP" sz="1600" dirty="0" smtClean="0">
                <a:latin typeface="Century" pitchFamily="18" charset="0"/>
              </a:rPr>
              <a:t>	public </a:t>
            </a:r>
            <a:r>
              <a:rPr lang="ja-JP" altLang="en-US" sz="1600" dirty="0" smtClean="0">
                <a:latin typeface="Century" pitchFamily="18" charset="0"/>
              </a:rPr>
              <a:t> </a:t>
            </a:r>
            <a:r>
              <a:rPr lang="en-US" altLang="ja-JP" sz="1600" dirty="0" smtClean="0">
                <a:latin typeface="Century" pitchFamily="18" charset="0"/>
              </a:rPr>
              <a:t>String </a:t>
            </a:r>
            <a:r>
              <a:rPr kumimoji="1" lang="en-US" altLang="ja-JP" sz="1600" dirty="0" err="1" smtClean="0">
                <a:latin typeface="Century" pitchFamily="18" charset="0"/>
              </a:rPr>
              <a:t>methodC</a:t>
            </a:r>
            <a:r>
              <a:rPr kumimoji="1" lang="en-US" altLang="ja-JP" sz="1600" dirty="0" smtClean="0">
                <a:latin typeface="Century" pitchFamily="18" charset="0"/>
              </a:rPr>
              <a:t>() {</a:t>
            </a:r>
          </a:p>
          <a:p>
            <a:r>
              <a:rPr lang="en-US" altLang="ja-JP" sz="1600" dirty="0">
                <a:latin typeface="Century" pitchFamily="18" charset="0"/>
              </a:rPr>
              <a:t>	</a:t>
            </a:r>
            <a:r>
              <a:rPr lang="en-US" altLang="ja-JP" sz="1600" dirty="0" smtClean="0">
                <a:latin typeface="Century" pitchFamily="18" charset="0"/>
              </a:rPr>
              <a:t>	</a:t>
            </a:r>
            <a:r>
              <a:rPr lang="en-US" altLang="ja-JP" sz="1600" dirty="0" err="1" smtClean="0">
                <a:latin typeface="Century" pitchFamily="18" charset="0"/>
              </a:rPr>
              <a:t>this.methodA</a:t>
            </a:r>
            <a:r>
              <a:rPr lang="en-US" altLang="ja-JP" sz="1600" dirty="0" smtClean="0">
                <a:latin typeface="Century" pitchFamily="18" charset="0"/>
              </a:rPr>
              <a:t>();</a:t>
            </a:r>
          </a:p>
          <a:p>
            <a:r>
              <a:rPr kumimoji="1" lang="en-US" altLang="ja-JP" sz="1600" dirty="0">
                <a:latin typeface="Century" pitchFamily="18" charset="0"/>
              </a:rPr>
              <a:t>	</a:t>
            </a:r>
            <a:r>
              <a:rPr kumimoji="1" lang="en-US" altLang="ja-JP" sz="1600" dirty="0" smtClean="0">
                <a:latin typeface="Century" pitchFamily="18" charset="0"/>
              </a:rPr>
              <a:t>	return </a:t>
            </a:r>
            <a:r>
              <a:rPr kumimoji="1" lang="en-US" altLang="ja-JP" sz="1600" dirty="0" err="1" smtClean="0">
                <a:latin typeface="Century" pitchFamily="18" charset="0"/>
              </a:rPr>
              <a:t>this.methodB</a:t>
            </a:r>
            <a:r>
              <a:rPr kumimoji="1" lang="en-US" altLang="ja-JP" sz="1600" dirty="0" smtClean="0">
                <a:latin typeface="Century" pitchFamily="18" charset="0"/>
              </a:rPr>
              <a:t>();</a:t>
            </a:r>
          </a:p>
          <a:p>
            <a:r>
              <a:rPr lang="en-US" altLang="ja-JP" sz="1600" dirty="0">
                <a:latin typeface="Century" pitchFamily="18" charset="0"/>
              </a:rPr>
              <a:t>	</a:t>
            </a:r>
            <a:r>
              <a:rPr lang="en-US" altLang="ja-JP" sz="1600" dirty="0" smtClean="0">
                <a:latin typeface="Century" pitchFamily="18" charset="0"/>
              </a:rPr>
              <a:t>}</a:t>
            </a:r>
          </a:p>
          <a:p>
            <a:r>
              <a:rPr kumimoji="1" lang="en-US" altLang="ja-JP" sz="1600" dirty="0">
                <a:latin typeface="Century" pitchFamily="18" charset="0"/>
              </a:rPr>
              <a:t>}</a:t>
            </a:r>
            <a:endParaRPr kumimoji="1" lang="ja-JP" altLang="en-US" sz="1600" dirty="0">
              <a:latin typeface="Century" pitchFamily="18" charset="0"/>
            </a:endParaRPr>
          </a:p>
        </p:txBody>
      </p:sp>
      <p:sp>
        <p:nvSpPr>
          <p:cNvPr id="3" name="正方形/長方形 2"/>
          <p:cNvSpPr/>
          <p:nvPr/>
        </p:nvSpPr>
        <p:spPr>
          <a:xfrm>
            <a:off x="1339944" y="2937224"/>
            <a:ext cx="3242814" cy="79606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339943" y="3896096"/>
            <a:ext cx="3132617" cy="8491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339944" y="4941156"/>
            <a:ext cx="3242814" cy="10434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bwMode="auto">
          <a:xfrm>
            <a:off x="5081957" y="2159948"/>
            <a:ext cx="3915783" cy="2436682"/>
          </a:xfrm>
          <a:prstGeom prst="roundRect">
            <a:avLst/>
          </a:prstGeom>
          <a:solidFill>
            <a:srgbClr val="EBFFEB"/>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&lt;</a:t>
            </a:r>
            <a:r>
              <a:rPr lang="ja-JP" altLang="en-US" sz="2000" dirty="0">
                <a:latin typeface="Arial" charset="0"/>
                <a:ea typeface="ＭＳ Ｐゴシック" pitchFamily="50" charset="-128"/>
              </a:rPr>
              <a:t>設計者</a:t>
            </a: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の意図する手順</a:t>
            </a: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&gt;</a:t>
            </a:r>
          </a:p>
          <a:p>
            <a:pPr marL="0" marR="0" indent="0" algn="l" defTabSz="914400" rtl="0" eaLnBrk="1" fontAlgn="base" latinLnBrk="0" hangingPunct="1">
              <a:lnSpc>
                <a:spcPct val="100000"/>
              </a:lnSpc>
              <a:spcBef>
                <a:spcPct val="0"/>
              </a:spcBef>
              <a:spcAft>
                <a:spcPct val="0"/>
              </a:spcAft>
              <a:buClrTx/>
              <a:buSzTx/>
              <a:buFontTx/>
              <a:buNone/>
              <a:tabLst/>
            </a:pPr>
            <a:r>
              <a:rPr lang="ja-JP" altLang="en-US" dirty="0" smtClean="0">
                <a:latin typeface="Arial" charset="0"/>
                <a:ea typeface="ＭＳ Ｐゴシック" pitchFamily="50" charset="-128"/>
              </a:rPr>
              <a:t>① </a:t>
            </a:r>
            <a:r>
              <a:rPr lang="en-US" altLang="ja-JP" dirty="0" err="1" smtClean="0">
                <a:latin typeface="Arial" charset="0"/>
                <a:ea typeface="ＭＳ Ｐゴシック" pitchFamily="50" charset="-128"/>
              </a:rPr>
              <a:t>methodA</a:t>
            </a:r>
            <a:r>
              <a:rPr lang="en-US" altLang="ja-JP" dirty="0" smtClean="0">
                <a:latin typeface="Arial" charset="0"/>
                <a:ea typeface="ＭＳ Ｐゴシック" pitchFamily="50" charset="-128"/>
              </a:rPr>
              <a:t>()</a:t>
            </a:r>
            <a:r>
              <a:rPr lang="ja-JP" altLang="en-US" dirty="0" smtClean="0">
                <a:latin typeface="Arial" charset="0"/>
                <a:ea typeface="ＭＳ Ｐゴシック" pitchFamily="50" charset="-128"/>
              </a:rPr>
              <a:t>を呼び</a:t>
            </a:r>
            <a:r>
              <a:rPr lang="en-US" altLang="ja-JP" dirty="0" smtClean="0">
                <a:latin typeface="Arial" charset="0"/>
                <a:ea typeface="ＭＳ Ｐゴシック" pitchFamily="50" charset="-128"/>
              </a:rPr>
              <a:t>, </a:t>
            </a:r>
            <a:r>
              <a:rPr lang="ja-JP" altLang="en-US" dirty="0" smtClean="0">
                <a:latin typeface="Arial" charset="0"/>
                <a:ea typeface="ＭＳ Ｐゴシック" pitchFamily="50" charset="-128"/>
              </a:rPr>
              <a:t>初期値が</a:t>
            </a:r>
            <a:r>
              <a:rPr lang="en-US" altLang="ja-JP" dirty="0" smtClean="0">
                <a:latin typeface="Arial" charset="0"/>
                <a:ea typeface="ＭＳ Ｐゴシック" pitchFamily="50" charset="-128"/>
              </a:rPr>
              <a:t>null</a:t>
            </a:r>
          </a:p>
          <a:p>
            <a:pPr marL="0" marR="0" indent="0" algn="l" defTabSz="914400" rtl="0" eaLnBrk="1" fontAlgn="base" latinLnBrk="0" hangingPunct="1">
              <a:lnSpc>
                <a:spcPct val="100000"/>
              </a:lnSpc>
              <a:spcBef>
                <a:spcPct val="0"/>
              </a:spcBef>
              <a:spcAft>
                <a:spcPct val="0"/>
              </a:spcAft>
              <a:buClrTx/>
              <a:buSzTx/>
              <a:buFontTx/>
              <a:buNone/>
              <a:tabLst/>
            </a:pPr>
            <a:r>
              <a:rPr lang="ja-JP" altLang="en-US" dirty="0">
                <a:latin typeface="Arial" charset="0"/>
                <a:ea typeface="ＭＳ Ｐゴシック" pitchFamily="50" charset="-128"/>
              </a:rPr>
              <a:t>の</a:t>
            </a:r>
            <a:r>
              <a:rPr lang="ja-JP" altLang="en-US" dirty="0" smtClean="0">
                <a:latin typeface="Arial" charset="0"/>
                <a:ea typeface="ＭＳ Ｐゴシック" pitchFamily="50" charset="-128"/>
              </a:rPr>
              <a:t>変数</a:t>
            </a:r>
            <a:r>
              <a:rPr lang="en-US" altLang="ja-JP" dirty="0" smtClean="0">
                <a:latin typeface="Arial" charset="0"/>
                <a:ea typeface="ＭＳ Ｐゴシック" pitchFamily="50" charset="-128"/>
              </a:rPr>
              <a:t>y</a:t>
            </a:r>
            <a:r>
              <a:rPr lang="ja-JP" altLang="en-US" dirty="0" smtClean="0">
                <a:latin typeface="Arial" charset="0"/>
                <a:ea typeface="ＭＳ Ｐゴシック" pitchFamily="50" charset="-128"/>
              </a:rPr>
              <a:t>に</a:t>
            </a:r>
            <a:r>
              <a:rPr lang="en-US" altLang="ja-JP" dirty="0" smtClean="0">
                <a:latin typeface="Arial" charset="0"/>
                <a:ea typeface="ＭＳ Ｐゴシック" pitchFamily="50" charset="-128"/>
              </a:rPr>
              <a:t>String </a:t>
            </a:r>
            <a:r>
              <a:rPr lang="ja-JP" altLang="en-US" dirty="0" smtClean="0">
                <a:latin typeface="Arial" charset="0"/>
                <a:ea typeface="ＭＳ Ｐゴシック" pitchFamily="50" charset="-128"/>
              </a:rPr>
              <a:t>オブジェクトを代入</a:t>
            </a:r>
            <a:endParaRPr lang="en-US" altLang="ja-JP" dirty="0" smtClean="0">
              <a:latin typeface="Arial"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1" lang="en-US" altLang="ja-JP" b="0" i="0" u="none" strike="noStrike" cap="none" normalizeH="0" baseline="0" dirty="0" smtClean="0">
              <a:ln>
                <a:noFill/>
              </a:ln>
              <a:solidFill>
                <a:schemeClr val="tx1"/>
              </a:solidFill>
              <a:effectLst/>
              <a:latin typeface="Arial"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Arial" charset="0"/>
                <a:ea typeface="ＭＳ Ｐゴシック" pitchFamily="50" charset="-128"/>
              </a:rPr>
              <a:t>② </a:t>
            </a:r>
            <a:r>
              <a:rPr kumimoji="1" lang="en-US" altLang="ja-JP" b="0" i="0" u="none" strike="noStrike" cap="none" normalizeH="0" baseline="0" dirty="0" err="1" smtClean="0">
                <a:ln>
                  <a:noFill/>
                </a:ln>
                <a:solidFill>
                  <a:schemeClr val="tx1"/>
                </a:solidFill>
                <a:effectLst/>
                <a:latin typeface="Arial" charset="0"/>
                <a:ea typeface="ＭＳ Ｐゴシック" pitchFamily="50" charset="-128"/>
              </a:rPr>
              <a:t>methodB</a:t>
            </a:r>
            <a:r>
              <a:rPr kumimoji="1" lang="en-US" altLang="ja-JP" b="0" i="0" u="none" strike="noStrike" cap="none" normalizeH="0" baseline="0" dirty="0" smtClean="0">
                <a:ln>
                  <a:noFill/>
                </a:ln>
                <a:solidFill>
                  <a:schemeClr val="tx1"/>
                </a:solidFill>
                <a:effectLst/>
                <a:latin typeface="Arial" charset="0"/>
                <a:ea typeface="ＭＳ Ｐゴシック" pitchFamily="50" charset="-128"/>
              </a:rPr>
              <a:t>()</a:t>
            </a:r>
            <a:r>
              <a:rPr kumimoji="1" lang="ja-JP" altLang="en-US" b="0" i="0" u="none" strike="noStrike" cap="none" normalizeH="0" baseline="0" dirty="0" smtClean="0">
                <a:ln>
                  <a:noFill/>
                </a:ln>
                <a:solidFill>
                  <a:schemeClr val="tx1"/>
                </a:solidFill>
                <a:effectLst/>
                <a:latin typeface="Arial" charset="0"/>
                <a:ea typeface="ＭＳ Ｐゴシック" pitchFamily="50" charset="-128"/>
              </a:rPr>
              <a:t>を呼び，</a:t>
            </a:r>
            <a:r>
              <a:rPr kumimoji="1" lang="en-US" altLang="ja-JP" b="0" i="0" u="none" strike="noStrike" cap="none" normalizeH="0" baseline="0" dirty="0" smtClean="0">
                <a:ln>
                  <a:noFill/>
                </a:ln>
                <a:solidFill>
                  <a:schemeClr val="tx1"/>
                </a:solidFill>
                <a:effectLst/>
                <a:latin typeface="Arial" charset="0"/>
                <a:ea typeface="ＭＳ Ｐゴシック" pitchFamily="50" charset="-128"/>
              </a:rPr>
              <a:t>y</a:t>
            </a:r>
            <a:r>
              <a:rPr kumimoji="1" lang="ja-JP" altLang="en-US" b="0" i="0" u="none" strike="noStrike" cap="none" normalizeH="0" baseline="0" dirty="0" smtClean="0">
                <a:ln>
                  <a:noFill/>
                </a:ln>
                <a:solidFill>
                  <a:schemeClr val="tx1"/>
                </a:solidFill>
                <a:effectLst/>
                <a:latin typeface="Arial" charset="0"/>
                <a:ea typeface="ＭＳ Ｐゴシック" pitchFamily="50" charset="-128"/>
              </a:rPr>
              <a:t>の長さを</a:t>
            </a:r>
            <a:r>
              <a:rPr lang="ja-JP" altLang="en-US" dirty="0">
                <a:latin typeface="Arial" charset="0"/>
                <a:ea typeface="ＭＳ Ｐゴシック" pitchFamily="50" charset="-128"/>
              </a:rPr>
              <a:t>取得</a:t>
            </a:r>
            <a:r>
              <a:rPr kumimoji="1" lang="en-US" altLang="ja-JP" b="0" i="0" u="none" strike="noStrike" cap="none" normalizeH="0" baseline="0" dirty="0" smtClean="0">
                <a:ln>
                  <a:noFill/>
                </a:ln>
                <a:solidFill>
                  <a:schemeClr val="tx1"/>
                </a:solidFill>
                <a:effectLst/>
                <a:latin typeface="Arial"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9" name="正方形/長方形 18"/>
          <p:cNvSpPr/>
          <p:nvPr/>
        </p:nvSpPr>
        <p:spPr>
          <a:xfrm>
            <a:off x="5226879" y="2618658"/>
            <a:ext cx="3625938" cy="6075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5460352" y="3998977"/>
            <a:ext cx="3716459" cy="369332"/>
          </a:xfrm>
          <a:prstGeom prst="rect">
            <a:avLst/>
          </a:prstGeom>
          <a:noFill/>
        </p:spPr>
        <p:txBody>
          <a:bodyPr wrap="square" rtlCol="0">
            <a:spAutoFit/>
          </a:bodyPr>
          <a:lstStyle/>
          <a:p>
            <a:r>
              <a:rPr kumimoji="1" lang="en-US" altLang="ja-JP" dirty="0" smtClean="0"/>
              <a:t>public</a:t>
            </a:r>
            <a:r>
              <a:rPr kumimoji="1" lang="ja-JP" altLang="en-US" dirty="0" smtClean="0"/>
              <a:t>な</a:t>
            </a:r>
            <a:r>
              <a:rPr lang="ja-JP" altLang="en-US" dirty="0" smtClean="0"/>
              <a:t>メソッド </a:t>
            </a:r>
            <a:r>
              <a:rPr lang="en-US" altLang="ja-JP" dirty="0" err="1" smtClean="0"/>
              <a:t>methodC</a:t>
            </a:r>
            <a:r>
              <a:rPr kumimoji="1" lang="en-US" altLang="ja-JP" dirty="0" smtClean="0"/>
              <a:t>() </a:t>
            </a:r>
            <a:endParaRPr kumimoji="1" lang="ja-JP" altLang="en-US" dirty="0"/>
          </a:p>
        </p:txBody>
      </p:sp>
      <p:sp>
        <p:nvSpPr>
          <p:cNvPr id="21" name="右矢印 20"/>
          <p:cNvSpPr/>
          <p:nvPr/>
        </p:nvSpPr>
        <p:spPr bwMode="auto">
          <a:xfrm>
            <a:off x="5209153" y="4054852"/>
            <a:ext cx="261959" cy="310835"/>
          </a:xfrm>
          <a:prstGeom prst="rightArrow">
            <a:avLst/>
          </a:prstGeom>
          <a:solidFill>
            <a:srgbClr val="FFCC99"/>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sp>
        <p:nvSpPr>
          <p:cNvPr id="22" name="正方形/長方形 21"/>
          <p:cNvSpPr/>
          <p:nvPr/>
        </p:nvSpPr>
        <p:spPr>
          <a:xfrm>
            <a:off x="5226879" y="3335257"/>
            <a:ext cx="3625938" cy="45894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330100" y="4588179"/>
            <a:ext cx="3228769" cy="646331"/>
          </a:xfrm>
          <a:prstGeom prst="rect">
            <a:avLst/>
          </a:prstGeom>
          <a:noFill/>
        </p:spPr>
        <p:txBody>
          <a:bodyPr wrap="none" rtlCol="0">
            <a:spAutoFit/>
          </a:bodyPr>
          <a:lstStyle/>
          <a:p>
            <a:pPr algn="ctr"/>
            <a:r>
              <a:rPr kumimoji="1" lang="en-US" altLang="ja-JP" dirty="0" err="1" smtClean="0"/>
              <a:t>methodB</a:t>
            </a:r>
            <a:r>
              <a:rPr kumimoji="1" lang="en-US" altLang="ja-JP" dirty="0" smtClean="0"/>
              <a:t>()</a:t>
            </a:r>
            <a:r>
              <a:rPr kumimoji="1" lang="ja-JP" altLang="en-US" dirty="0" smtClean="0"/>
              <a:t>のアクセス修飾子が</a:t>
            </a:r>
            <a:endParaRPr kumimoji="1" lang="en-US" altLang="ja-JP" dirty="0" smtClean="0"/>
          </a:p>
          <a:p>
            <a:pPr algn="ctr"/>
            <a:r>
              <a:rPr lang="en-US" altLang="ja-JP" dirty="0"/>
              <a:t>p</a:t>
            </a:r>
            <a:r>
              <a:rPr lang="en-US" altLang="ja-JP" dirty="0" smtClean="0"/>
              <a:t>rivate </a:t>
            </a:r>
            <a:r>
              <a:rPr lang="ja-JP" altLang="en-US" dirty="0" smtClean="0"/>
              <a:t>ではなく </a:t>
            </a:r>
            <a:r>
              <a:rPr lang="en-US" altLang="ja-JP" dirty="0" smtClean="0"/>
              <a:t>public</a:t>
            </a:r>
            <a:endParaRPr kumimoji="1" lang="ja-JP" altLang="en-US" dirty="0"/>
          </a:p>
        </p:txBody>
      </p:sp>
      <p:sp>
        <p:nvSpPr>
          <p:cNvPr id="8" name="下矢印 7"/>
          <p:cNvSpPr/>
          <p:nvPr/>
        </p:nvSpPr>
        <p:spPr>
          <a:xfrm>
            <a:off x="6712772" y="5234510"/>
            <a:ext cx="484632" cy="2283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4905487" y="5478188"/>
            <a:ext cx="4314001" cy="369332"/>
          </a:xfrm>
          <a:prstGeom prst="rect">
            <a:avLst/>
          </a:prstGeom>
          <a:noFill/>
        </p:spPr>
        <p:txBody>
          <a:bodyPr wrap="none" rtlCol="0">
            <a:spAutoFit/>
          </a:bodyPr>
          <a:lstStyle/>
          <a:p>
            <a:pPr algn="ctr"/>
            <a:r>
              <a:rPr lang="ja-JP" altLang="en-US" dirty="0"/>
              <a:t>外部</a:t>
            </a:r>
            <a:r>
              <a:rPr lang="ja-JP" altLang="en-US" dirty="0" smtClean="0"/>
              <a:t>から①を飛ばして②を直接実行可能</a:t>
            </a:r>
            <a:endParaRPr kumimoji="1" lang="ja-JP" altLang="en-US" dirty="0"/>
          </a:p>
        </p:txBody>
      </p:sp>
      <p:sp>
        <p:nvSpPr>
          <p:cNvPr id="24" name="下矢印 23"/>
          <p:cNvSpPr/>
          <p:nvPr/>
        </p:nvSpPr>
        <p:spPr>
          <a:xfrm>
            <a:off x="6712772" y="5849961"/>
            <a:ext cx="484632" cy="2283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002658" y="6108661"/>
            <a:ext cx="4054315" cy="461665"/>
          </a:xfrm>
          <a:prstGeom prst="rect">
            <a:avLst/>
          </a:prstGeom>
          <a:noFill/>
        </p:spPr>
        <p:txBody>
          <a:bodyPr wrap="none" rtlCol="0">
            <a:spAutoFit/>
          </a:bodyPr>
          <a:lstStyle/>
          <a:p>
            <a:pPr algn="ctr"/>
            <a:r>
              <a:rPr lang="en-US" altLang="ja-JP" sz="2400" dirty="0" err="1" smtClean="0">
                <a:solidFill>
                  <a:srgbClr val="FF0000"/>
                </a:solidFill>
              </a:rPr>
              <a:t>NullPointerException</a:t>
            </a:r>
            <a:r>
              <a:rPr lang="ja-JP" altLang="en-US" sz="2400" dirty="0">
                <a:solidFill>
                  <a:srgbClr val="FF0000"/>
                </a:solidFill>
              </a:rPr>
              <a:t> </a:t>
            </a:r>
            <a:r>
              <a:rPr lang="ja-JP" altLang="en-US" sz="2400" dirty="0" smtClean="0">
                <a:solidFill>
                  <a:srgbClr val="FF0000"/>
                </a:solidFill>
              </a:rPr>
              <a:t>の発生</a:t>
            </a:r>
            <a:endParaRPr kumimoji="1" lang="ja-JP" altLang="en-US" sz="2400" dirty="0">
              <a:solidFill>
                <a:srgbClr val="FF0000"/>
              </a:solidFill>
            </a:endParaRPr>
          </a:p>
        </p:txBody>
      </p:sp>
      <p:sp>
        <p:nvSpPr>
          <p:cNvPr id="26" name="正方形/長方形 25"/>
          <p:cNvSpPr/>
          <p:nvPr/>
        </p:nvSpPr>
        <p:spPr>
          <a:xfrm>
            <a:off x="5505612" y="3981588"/>
            <a:ext cx="2755535" cy="45894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2133271" y="1605024"/>
            <a:ext cx="4896544" cy="461665"/>
          </a:xfrm>
          <a:prstGeom prst="rect">
            <a:avLst/>
          </a:prstGeom>
          <a:solidFill>
            <a:srgbClr val="FFCCCC"/>
          </a:solidFill>
          <a:ln w="28575">
            <a:solidFill>
              <a:schemeClr val="tx1"/>
            </a:solidFill>
          </a:ln>
        </p:spPr>
        <p:txBody>
          <a:bodyPr wrap="square" rtlCol="0">
            <a:spAutoFit/>
          </a:bodyPr>
          <a:lstStyle/>
          <a:p>
            <a:pPr algn="ctr"/>
            <a:r>
              <a:rPr kumimoji="1" lang="ja-JP" altLang="en-US" sz="2400" dirty="0" smtClean="0"/>
              <a:t>文字列 </a:t>
            </a:r>
            <a:r>
              <a:rPr lang="en-US" altLang="ja-JP" sz="2400" dirty="0" smtClean="0"/>
              <a:t>y </a:t>
            </a:r>
            <a:r>
              <a:rPr kumimoji="1" lang="ja-JP" altLang="en-US" sz="2400" dirty="0" smtClean="0"/>
              <a:t>の長さを取得したい</a:t>
            </a:r>
            <a:endParaRPr kumimoji="1" lang="ja-JP" altLang="en-US" sz="2400" dirty="0"/>
          </a:p>
        </p:txBody>
      </p:sp>
      <p:sp>
        <p:nvSpPr>
          <p:cNvPr id="9" name="円/楕円 8"/>
          <p:cNvSpPr/>
          <p:nvPr/>
        </p:nvSpPr>
        <p:spPr>
          <a:xfrm>
            <a:off x="1281912" y="3929208"/>
            <a:ext cx="876131" cy="33907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曲線コネクタ 27"/>
          <p:cNvCxnSpPr>
            <a:stCxn id="9" idx="5"/>
            <a:endCxn id="7" idx="1"/>
          </p:cNvCxnSpPr>
          <p:nvPr/>
        </p:nvCxnSpPr>
        <p:spPr>
          <a:xfrm rot="16200000" flipH="1">
            <a:off x="3333561" y="2914805"/>
            <a:ext cx="692715" cy="3300363"/>
          </a:xfrm>
          <a:prstGeom prst="curvedConnector2">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067202" y="3352511"/>
            <a:ext cx="7585791"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r>
              <a:rPr lang="ja-JP" altLang="en-US" sz="2800" b="1" dirty="0">
                <a:solidFill>
                  <a:schemeClr val="accent6"/>
                </a:solidFill>
              </a:rPr>
              <a:t>高品質なソフトウェアを作成するためには，</a:t>
            </a:r>
            <a:r>
              <a:rPr lang="en-US" altLang="ja-JP" sz="2800" b="1" dirty="0">
                <a:solidFill>
                  <a:schemeClr val="accent6"/>
                </a:solidFill>
              </a:rPr>
              <a:t/>
            </a:r>
            <a:br>
              <a:rPr lang="en-US" altLang="ja-JP" sz="2800" b="1" dirty="0">
                <a:solidFill>
                  <a:schemeClr val="accent6"/>
                </a:solidFill>
              </a:rPr>
            </a:br>
            <a:r>
              <a:rPr lang="ja-JP" altLang="en-US" sz="2800" b="1" dirty="0">
                <a:solidFill>
                  <a:schemeClr val="accent6"/>
                </a:solidFill>
              </a:rPr>
              <a:t>アクセス修飾子を適切に設定することが</a:t>
            </a:r>
            <a:r>
              <a:rPr lang="ja-JP" altLang="en-US" sz="2800" b="1" dirty="0" smtClean="0">
                <a:solidFill>
                  <a:schemeClr val="accent6"/>
                </a:solidFill>
              </a:rPr>
              <a:t>望ましい</a:t>
            </a:r>
            <a:endParaRPr lang="en-US" altLang="ja-JP" sz="2800" b="1" dirty="0">
              <a:solidFill>
                <a:schemeClr val="accent6"/>
              </a:solidFill>
            </a:endParaRPr>
          </a:p>
        </p:txBody>
      </p:sp>
    </p:spTree>
    <p:custDataLst>
      <p:tags r:id="rId1"/>
    </p:custDataLst>
    <p:extLst>
      <p:ext uri="{BB962C8B-B14F-4D97-AF65-F5344CB8AC3E}">
        <p14:creationId xmlns:p14="http://schemas.microsoft.com/office/powerpoint/2010/main" val="344391018"/>
      </p:ext>
    </p:extLst>
  </p:cSld>
  <p:clrMapOvr>
    <a:masterClrMapping/>
  </p:clrMapOvr>
  <mc:AlternateContent xmlns:mc="http://schemas.openxmlformats.org/markup-compatibility/2006" xmlns:p14="http://schemas.microsoft.com/office/powerpoint/2010/main">
    <mc:Choice Requires="p14">
      <p:transition spd="slow" p14:dur="2000" advTm="58383"/>
    </mc:Choice>
    <mc:Fallback xmlns="">
      <p:transition spd="slow" advTm="5838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6" grpId="0" animBg="1"/>
      <p:bldP spid="19" grpId="0" animBg="1"/>
      <p:bldP spid="22" grpId="0" animBg="1"/>
      <p:bldP spid="26"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b="1" dirty="0" smtClean="0"/>
              <a:t>課題</a:t>
            </a:r>
            <a:endParaRPr kumimoji="1" lang="ja-JP" altLang="en-US" sz="3200" dirty="0"/>
          </a:p>
        </p:txBody>
      </p:sp>
      <p:sp>
        <p:nvSpPr>
          <p:cNvPr id="3" name="コンテンツ プレースホルダー 2"/>
          <p:cNvSpPr>
            <a:spLocks noGrp="1"/>
          </p:cNvSpPr>
          <p:nvPr>
            <p:ph idx="1"/>
          </p:nvPr>
        </p:nvSpPr>
        <p:spPr/>
        <p:txBody>
          <a:bodyPr/>
          <a:lstStyle/>
          <a:p>
            <a:r>
              <a:rPr lang="ja-JP" altLang="en-US" dirty="0" smtClean="0"/>
              <a:t>過剰なアクセス修飾子の発生</a:t>
            </a:r>
            <a:endParaRPr lang="en-US" altLang="ja-JP" dirty="0" smtClean="0"/>
          </a:p>
          <a:p>
            <a:pPr lvl="1"/>
            <a:r>
              <a:rPr lang="ja-JP" altLang="en-US" dirty="0"/>
              <a:t>ソフトウェア開発の現場では，全フィールド</a:t>
            </a:r>
            <a:r>
              <a:rPr lang="en-US" altLang="ja-JP" dirty="0"/>
              <a:t>/</a:t>
            </a:r>
            <a:r>
              <a:rPr lang="ja-JP" altLang="en-US" dirty="0"/>
              <a:t>メソッドに対するアクセス範囲の把握は</a:t>
            </a:r>
            <a:r>
              <a:rPr lang="ja-JP" altLang="en-US" dirty="0" smtClean="0"/>
              <a:t>難しい</a:t>
            </a:r>
            <a:endParaRPr kumimoji="1" lang="en-US" altLang="ja-JP" dirty="0" smtClean="0"/>
          </a:p>
          <a:p>
            <a:r>
              <a:rPr kumimoji="1" lang="ja-JP" altLang="en-US" dirty="0" smtClean="0"/>
              <a:t>コンパイラによる機械的な検出が困難</a:t>
            </a:r>
            <a:endParaRPr kumimoji="1" lang="en-US" altLang="ja-JP" dirty="0" smtClean="0"/>
          </a:p>
          <a:p>
            <a:pPr lvl="1"/>
            <a:r>
              <a:rPr lang="en-US" altLang="ja-JP" dirty="0" smtClean="0"/>
              <a:t>Java</a:t>
            </a:r>
            <a:r>
              <a:rPr lang="ja-JP" altLang="en-US" dirty="0" smtClean="0"/>
              <a:t>の構文上は問題ないため</a:t>
            </a:r>
            <a:endParaRPr kumimoji="1" lang="en-US" altLang="ja-JP" dirty="0" smtClean="0"/>
          </a:p>
          <a:p>
            <a:r>
              <a:rPr kumimoji="1" lang="ja-JP" altLang="en-US" dirty="0" smtClean="0"/>
              <a:t>すべてのアクセス修飾子について手作業で</a:t>
            </a:r>
            <a:r>
              <a:rPr kumimoji="1" lang="en-US" altLang="ja-JP" dirty="0" smtClean="0"/>
              <a:t/>
            </a:r>
            <a:br>
              <a:rPr kumimoji="1" lang="en-US" altLang="ja-JP" dirty="0" smtClean="0"/>
            </a:br>
            <a:r>
              <a:rPr kumimoji="1" lang="ja-JP" altLang="en-US" dirty="0" smtClean="0"/>
              <a:t>確認作業を行うことは非現実的</a:t>
            </a:r>
            <a:endParaRPr kumimoji="1" lang="en-US" altLang="ja-JP" dirty="0" smtClean="0"/>
          </a:p>
          <a:p>
            <a:pPr marL="0" indent="0">
              <a:buNone/>
            </a:pPr>
            <a:endParaRPr kumimoji="1"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2AE4C31F-ED1E-4EB7-AEBD-C6C164C97A62}" type="slidenum">
              <a:rPr lang="ja-JP" altLang="en-US" smtClean="0"/>
              <a:pPr/>
              <a:t>6</a:t>
            </a:fld>
            <a:endParaRPr lang="ja-JP" altLang="en-US" dirty="0"/>
          </a:p>
        </p:txBody>
      </p:sp>
    </p:spTree>
    <p:extLst>
      <p:ext uri="{BB962C8B-B14F-4D97-AF65-F5344CB8AC3E}">
        <p14:creationId xmlns:p14="http://schemas.microsoft.com/office/powerpoint/2010/main" val="1454226354"/>
      </p:ext>
    </p:extLst>
  </p:cSld>
  <p:clrMapOvr>
    <a:masterClrMapping/>
  </p:clrMapOvr>
  <mc:AlternateContent xmlns:mc="http://schemas.openxmlformats.org/markup-compatibility/2006" xmlns:p14="http://schemas.microsoft.com/office/powerpoint/2010/main">
    <mc:Choice Requires="p14">
      <p:transition spd="slow" p14:dur="2000" advTm="35088"/>
    </mc:Choice>
    <mc:Fallback xmlns="">
      <p:transition spd="slow" advTm="35088"/>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b="1" dirty="0" smtClean="0"/>
              <a:t>既存</a:t>
            </a:r>
            <a:r>
              <a:rPr lang="ja-JP" altLang="en-US" sz="3200" b="1" dirty="0"/>
              <a:t>研究</a:t>
            </a:r>
            <a:r>
              <a:rPr kumimoji="1" lang="en-US" altLang="ja-JP" dirty="0" smtClean="0"/>
              <a:t/>
            </a:r>
            <a:br>
              <a:rPr kumimoji="1" lang="en-US" altLang="ja-JP" dirty="0" smtClean="0"/>
            </a:br>
            <a:r>
              <a:rPr kumimoji="1" lang="en-US" altLang="ja-JP" sz="2900" dirty="0" err="1" smtClean="0"/>
              <a:t>ModiChecker</a:t>
            </a:r>
            <a:endParaRPr kumimoji="1" lang="ja-JP" altLang="en-US" sz="2900" dirty="0"/>
          </a:p>
        </p:txBody>
      </p:sp>
      <p:sp>
        <p:nvSpPr>
          <p:cNvPr id="3" name="コンテンツ プレースホルダー 2"/>
          <p:cNvSpPr>
            <a:spLocks noGrp="1"/>
          </p:cNvSpPr>
          <p:nvPr>
            <p:ph idx="1"/>
          </p:nvPr>
        </p:nvSpPr>
        <p:spPr/>
        <p:txBody>
          <a:bodyPr/>
          <a:lstStyle/>
          <a:p>
            <a:pPr marL="0" indent="0">
              <a:buNone/>
            </a:pPr>
            <a:r>
              <a:rPr lang="ja-JP" altLang="en-US" dirty="0" smtClean="0"/>
              <a:t>アクセス修飾子過剰性を</a:t>
            </a:r>
            <a:r>
              <a:rPr lang="ja-JP" altLang="en-US" dirty="0"/>
              <a:t>検出</a:t>
            </a:r>
            <a:r>
              <a:rPr lang="ja-JP" altLang="en-US" dirty="0" smtClean="0"/>
              <a:t>・</a:t>
            </a:r>
            <a:r>
              <a:rPr lang="ja-JP" altLang="en-US" dirty="0"/>
              <a:t>修正可能</a:t>
            </a:r>
            <a:r>
              <a:rPr lang="ja-JP" altLang="en-US" dirty="0" smtClean="0"/>
              <a:t>な</a:t>
            </a:r>
            <a:r>
              <a:rPr lang="en-US" altLang="ja-JP" dirty="0" smtClean="0"/>
              <a:t/>
            </a:r>
            <a:br>
              <a:rPr lang="en-US" altLang="ja-JP" dirty="0" smtClean="0"/>
            </a:br>
            <a:r>
              <a:rPr lang="ja-JP" altLang="en-US" dirty="0" smtClean="0"/>
              <a:t>ツール </a:t>
            </a:r>
            <a:r>
              <a:rPr lang="en-US" altLang="ja-JP" dirty="0" err="1" smtClean="0">
                <a:solidFill>
                  <a:srgbClr val="FF0000"/>
                </a:solidFill>
              </a:rPr>
              <a:t>ModiChecker</a:t>
            </a:r>
            <a:r>
              <a:rPr lang="en-US" altLang="ja-JP" sz="1800" dirty="0" smtClean="0">
                <a:solidFill>
                  <a:srgbClr val="FF0000"/>
                </a:solidFill>
              </a:rPr>
              <a:t>[1</a:t>
            </a:r>
            <a:r>
              <a:rPr lang="en-US" altLang="ja-JP" sz="1800" dirty="0">
                <a:solidFill>
                  <a:srgbClr val="FF0000"/>
                </a:solidFill>
              </a:rPr>
              <a:t>]</a:t>
            </a:r>
            <a:r>
              <a:rPr lang="ja-JP" altLang="en-US" dirty="0"/>
              <a:t>を開発</a:t>
            </a:r>
            <a:endParaRPr lang="en-US" altLang="ja-JP" dirty="0"/>
          </a:p>
          <a:p>
            <a:pPr marL="400050" lvl="1" indent="400050"/>
            <a:r>
              <a:rPr lang="en-US" altLang="ja-JP" dirty="0" smtClean="0"/>
              <a:t>Java</a:t>
            </a:r>
            <a:r>
              <a:rPr lang="ja-JP" altLang="en-US" dirty="0" smtClean="0"/>
              <a:t>プログラムのフィールド</a:t>
            </a:r>
            <a:r>
              <a:rPr lang="en-US" altLang="ja-JP" dirty="0" smtClean="0"/>
              <a:t>/</a:t>
            </a:r>
            <a:r>
              <a:rPr lang="ja-JP" altLang="en-US" dirty="0" smtClean="0"/>
              <a:t>メソッドを対象</a:t>
            </a:r>
            <a:endParaRPr lang="en-US" altLang="ja-JP" dirty="0" smtClean="0"/>
          </a:p>
          <a:p>
            <a:pPr marL="400050" lvl="1" indent="400050"/>
            <a:r>
              <a:rPr lang="ja-JP" altLang="en-US" dirty="0" smtClean="0"/>
              <a:t>プログラムの静的解析により実現</a:t>
            </a:r>
            <a:endParaRPr lang="en-US" altLang="ja-JP" dirty="0" smtClean="0"/>
          </a:p>
          <a:p>
            <a:pPr marL="0" indent="0">
              <a:buNone/>
            </a:pPr>
            <a:endParaRPr lang="en-US" altLang="ja-JP" dirty="0"/>
          </a:p>
          <a:p>
            <a:pPr marL="400050" lvl="1" indent="-400050"/>
            <a:endParaRPr lang="en-US" altLang="ja-JP" dirty="0" smtClean="0"/>
          </a:p>
          <a:p>
            <a:pPr marL="742950" lvl="2" indent="-342900"/>
            <a:endParaRPr lang="en-US" altLang="ja-JP" sz="2000" dirty="0"/>
          </a:p>
          <a:p>
            <a:pPr marL="0" indent="-400050"/>
            <a:endParaRPr lang="en-US" altLang="ja-JP" dirty="0"/>
          </a:p>
          <a:p>
            <a:endParaRPr kumimoji="1" lang="ja-JP" altLang="en-US" sz="2400" dirty="0"/>
          </a:p>
        </p:txBody>
      </p:sp>
      <p:sp>
        <p:nvSpPr>
          <p:cNvPr id="4" name="テキスト ボックス 3"/>
          <p:cNvSpPr txBox="1"/>
          <p:nvPr/>
        </p:nvSpPr>
        <p:spPr>
          <a:xfrm>
            <a:off x="438608" y="5574716"/>
            <a:ext cx="8237080" cy="461665"/>
          </a:xfrm>
          <a:prstGeom prst="rect">
            <a:avLst/>
          </a:prstGeom>
          <a:solidFill>
            <a:srgbClr val="FFFFCC"/>
          </a:solidFill>
          <a:ln>
            <a:solidFill>
              <a:schemeClr val="tx1"/>
            </a:solidFill>
          </a:ln>
        </p:spPr>
        <p:txBody>
          <a:bodyPr wrap="square" rtlCol="0">
            <a:spAutoFit/>
          </a:bodyPr>
          <a:lstStyle/>
          <a:p>
            <a:r>
              <a:rPr lang="en-US" altLang="ja-JP" sz="1200" dirty="0" smtClean="0"/>
              <a:t>[1] </a:t>
            </a:r>
            <a:r>
              <a:rPr lang="en-US" altLang="ja-JP" sz="1200" dirty="0" err="1" smtClean="0"/>
              <a:t>Dotri</a:t>
            </a:r>
            <a:r>
              <a:rPr lang="en-US" altLang="ja-JP" sz="1200" dirty="0" smtClean="0"/>
              <a:t> </a:t>
            </a:r>
            <a:r>
              <a:rPr lang="en-US" altLang="ja-JP" sz="1200" dirty="0" err="1"/>
              <a:t>Quoc</a:t>
            </a:r>
            <a:r>
              <a:rPr lang="en-US" altLang="ja-JP" sz="1200" dirty="0"/>
              <a:t>, Kazuo </a:t>
            </a:r>
            <a:r>
              <a:rPr lang="en-US" altLang="ja-JP" sz="1200" dirty="0" err="1"/>
              <a:t>Kobori</a:t>
            </a:r>
            <a:r>
              <a:rPr lang="en-US" altLang="ja-JP" sz="1200" dirty="0"/>
              <a:t>, </a:t>
            </a:r>
            <a:r>
              <a:rPr lang="en-US" altLang="ja-JP" sz="1200" dirty="0" err="1"/>
              <a:t>Norihiro</a:t>
            </a:r>
            <a:r>
              <a:rPr lang="en-US" altLang="ja-JP" sz="1200" dirty="0"/>
              <a:t> Yoshida, </a:t>
            </a:r>
            <a:r>
              <a:rPr lang="en-US" altLang="ja-JP" sz="1200" dirty="0" err="1"/>
              <a:t>Yoshiki</a:t>
            </a:r>
            <a:r>
              <a:rPr lang="en-US" altLang="ja-JP" sz="1200" dirty="0"/>
              <a:t> Higo, </a:t>
            </a:r>
            <a:r>
              <a:rPr lang="en-US" altLang="ja-JP" sz="1200" dirty="0" err="1"/>
              <a:t>Katsuro</a:t>
            </a:r>
            <a:r>
              <a:rPr lang="en-US" altLang="ja-JP" sz="1200" dirty="0"/>
              <a:t> Inoue, </a:t>
            </a:r>
            <a:r>
              <a:rPr lang="en-US" altLang="ja-JP" sz="1200" dirty="0" err="1"/>
              <a:t>ModiChecker</a:t>
            </a:r>
            <a:r>
              <a:rPr lang="en-US" altLang="ja-JP" sz="1200" dirty="0"/>
              <a:t>: Accessibility Excessiveness, Analysis Tool for Java Program</a:t>
            </a:r>
            <a:r>
              <a:rPr lang="en-US" altLang="ja-JP" sz="1200" dirty="0" smtClean="0"/>
              <a:t>, JSSST</a:t>
            </a:r>
            <a:r>
              <a:rPr lang="ja-JP" altLang="ja-JP" sz="1200" dirty="0" smtClean="0"/>
              <a:t>講演論</a:t>
            </a:r>
            <a:r>
              <a:rPr lang="ja-JP" altLang="ja-JP" sz="1200" dirty="0"/>
              <a:t>文集</a:t>
            </a:r>
            <a:r>
              <a:rPr lang="en-US" altLang="ja-JP" sz="1200" dirty="0"/>
              <a:t> vol.28, pp.78-83</a:t>
            </a:r>
            <a:r>
              <a:rPr lang="en-US" altLang="ja-JP" sz="1200" dirty="0" smtClean="0"/>
              <a:t>, 2011</a:t>
            </a:r>
          </a:p>
        </p:txBody>
      </p:sp>
      <p:sp>
        <p:nvSpPr>
          <p:cNvPr id="5" name="テキスト ボックス 4"/>
          <p:cNvSpPr txBox="1"/>
          <p:nvPr/>
        </p:nvSpPr>
        <p:spPr>
          <a:xfrm>
            <a:off x="773548" y="3919537"/>
            <a:ext cx="7585791"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400050" lvl="1" indent="0">
              <a:buNone/>
            </a:pPr>
            <a:r>
              <a:rPr lang="ja-JP" altLang="en-US" sz="2800" dirty="0"/>
              <a:t>ソフトウェアに存在する過剰なアクセス修飾子をもつ，フィールド</a:t>
            </a:r>
            <a:r>
              <a:rPr lang="en-US" altLang="ja-JP" sz="2800" dirty="0"/>
              <a:t>/</a:t>
            </a:r>
            <a:r>
              <a:rPr lang="ja-JP" altLang="en-US" sz="2800" dirty="0"/>
              <a:t>メソッドの分析を行った</a:t>
            </a:r>
            <a:endParaRPr lang="en-US" altLang="ja-JP" sz="2800" dirty="0"/>
          </a:p>
        </p:txBody>
      </p:sp>
      <p:sp>
        <p:nvSpPr>
          <p:cNvPr id="6" name="スライド番号プレースホルダー 5"/>
          <p:cNvSpPr>
            <a:spLocks noGrp="1"/>
          </p:cNvSpPr>
          <p:nvPr>
            <p:ph type="sldNum" sz="quarter" idx="12"/>
          </p:nvPr>
        </p:nvSpPr>
        <p:spPr/>
        <p:txBody>
          <a:bodyPr/>
          <a:lstStyle/>
          <a:p>
            <a:fld id="{10BF1CB8-4175-44FF-84F3-313DE1255CF5}" type="slidenum">
              <a:rPr lang="ja-JP" altLang="en-US" smtClean="0"/>
              <a:pPr/>
              <a:t>7</a:t>
            </a:fld>
            <a:endParaRPr lang="ja-JP" altLang="en-US" dirty="0"/>
          </a:p>
        </p:txBody>
      </p:sp>
    </p:spTree>
    <p:extLst>
      <p:ext uri="{BB962C8B-B14F-4D97-AF65-F5344CB8AC3E}">
        <p14:creationId xmlns:p14="http://schemas.microsoft.com/office/powerpoint/2010/main" val="2017634626"/>
      </p:ext>
    </p:extLst>
  </p:cSld>
  <p:clrMapOvr>
    <a:masterClrMapping/>
  </p:clrMapOvr>
  <mc:AlternateContent xmlns:mc="http://schemas.openxmlformats.org/markup-compatibility/2006" xmlns:p14="http://schemas.microsoft.com/office/powerpoint/2010/main">
    <mc:Choice Requires="p14">
      <p:transition spd="slow" p14:dur="2000" advTm="33056"/>
    </mc:Choice>
    <mc:Fallback xmlns="">
      <p:transition spd="slow" advTm="33056"/>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normAutofit fontScale="90000"/>
              </a:bodyPr>
              <a:lstStyle/>
              <a:p>
                <a:pPr algn="l"/>
                <a:r>
                  <a:rPr lang="ja-JP" altLang="en-US" sz="3600" b="1" dirty="0" smtClean="0"/>
                  <a:t>既存研究</a:t>
                </a:r>
                <a:r>
                  <a:rPr lang="en-US" altLang="ja-JP" sz="3200" b="1" dirty="0" smtClean="0"/>
                  <a:t/>
                </a:r>
                <a:br>
                  <a:rPr lang="en-US" altLang="ja-JP" sz="3200" b="1" dirty="0" smtClean="0"/>
                </a:br>
                <a:r>
                  <a:rPr lang="ja-JP" altLang="en-US" sz="3000" b="1" dirty="0" smtClean="0"/>
                  <a:t>アクセス修飾子過剰性</a:t>
                </a:r>
                <a:r>
                  <a:rPr lang="en-US" altLang="ja-JP" sz="3000" b="1" dirty="0" smtClean="0"/>
                  <a:t/>
                </a:r>
                <a:br>
                  <a:rPr lang="en-US" altLang="ja-JP" sz="3000" b="1" dirty="0" smtClean="0"/>
                </a:br>
                <a:r>
                  <a:rPr lang="en-US" altLang="ja-JP" sz="3000" b="1" dirty="0" smtClean="0"/>
                  <a:t>AE :</a:t>
                </a:r>
                <a:r>
                  <a:rPr lang="ja-JP" altLang="en-US" sz="3000" dirty="0" smtClean="0"/>
                  <a:t> </a:t>
                </a:r>
                <a14:m>
                  <m:oMath xmlns:m="http://schemas.openxmlformats.org/officeDocument/2006/math">
                    <m:sSub>
                      <m:sSubPr>
                        <m:ctrlPr>
                          <a:rPr lang="en-US" altLang="ja-JP" sz="3000" i="1" dirty="0" smtClean="0">
                            <a:latin typeface="Cambria Math" panose="02040503050406030204" pitchFamily="18" charset="0"/>
                          </a:rPr>
                        </m:ctrlPr>
                      </m:sSubPr>
                      <m:e>
                        <m:r>
                          <m:rPr>
                            <m:sty m:val="p"/>
                          </m:rPr>
                          <a:rPr lang="en-US" altLang="ja-JP" sz="3000" i="1" dirty="0">
                            <a:latin typeface="Cambria Math" panose="02040503050406030204" pitchFamily="18" charset="0"/>
                          </a:rPr>
                          <m:t>Accesibility</m:t>
                        </m:r>
                        <m:r>
                          <a:rPr lang="en-US" altLang="ja-JP" sz="3000" b="0" i="1" dirty="0" smtClean="0">
                            <a:latin typeface="Cambria Math" panose="02040503050406030204" pitchFamily="18" charset="0"/>
                          </a:rPr>
                          <m:t> </m:t>
                        </m:r>
                        <m:r>
                          <m:rPr>
                            <m:sty m:val="p"/>
                          </m:rPr>
                          <a:rPr lang="en-US" altLang="ja-JP" sz="3000" i="1" dirty="0">
                            <a:latin typeface="Cambria Math" panose="02040503050406030204" pitchFamily="18" charset="0"/>
                          </a:rPr>
                          <m:t>Excessiveness</m:t>
                        </m:r>
                      </m:e>
                      <m:sub>
                        <m:d>
                          <m:dPr>
                            <m:begChr m:val="["/>
                            <m:endChr m:val="]"/>
                            <m:ctrlPr>
                              <a:rPr lang="en-US" altLang="ja-JP" sz="3000" i="1" dirty="0">
                                <a:latin typeface="Cambria Math" panose="02040503050406030204" pitchFamily="18" charset="0"/>
                              </a:rPr>
                            </m:ctrlPr>
                          </m:dPr>
                          <m:e>
                            <m:r>
                              <a:rPr lang="en-US" altLang="ja-JP" sz="3000" dirty="0">
                                <a:latin typeface="Cambria Math" panose="02040503050406030204" pitchFamily="18" charset="0"/>
                              </a:rPr>
                              <m:t>1</m:t>
                            </m:r>
                          </m:e>
                        </m:d>
                      </m:sub>
                    </m:sSub>
                  </m:oMath>
                </a14:m>
                <a:endParaRPr kumimoji="1" lang="ja-JP" altLang="en-US" sz="3000" b="1"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rotWithShape="0">
                <a:blip r:embed="rId3"/>
                <a:stretch>
                  <a:fillRect l="-1855" t="-21277" b="-23404"/>
                </a:stretch>
              </a:blipFill>
            </p:spPr>
            <p:txBody>
              <a:bodyPr/>
              <a:lstStyle/>
              <a:p>
                <a:r>
                  <a:rPr lang="ja-JP" altLang="en-US">
                    <a:noFill/>
                  </a:rPr>
                  <a:t> </a:t>
                </a:r>
              </a:p>
            </p:txBody>
          </p:sp>
        </mc:Fallback>
      </mc:AlternateContent>
      <p:sp>
        <p:nvSpPr>
          <p:cNvPr id="3" name="コンテンツ プレースホルダー 2"/>
          <p:cNvSpPr>
            <a:spLocks noGrp="1"/>
          </p:cNvSpPr>
          <p:nvPr>
            <p:ph idx="1"/>
          </p:nvPr>
        </p:nvSpPr>
        <p:spPr>
          <a:xfrm>
            <a:off x="623094" y="1685197"/>
            <a:ext cx="7886700" cy="4351338"/>
          </a:xfrm>
        </p:spPr>
        <p:txBody>
          <a:bodyPr/>
          <a:lstStyle/>
          <a:p>
            <a:pPr marL="0" indent="0">
              <a:buNone/>
            </a:pPr>
            <a:r>
              <a:rPr lang="en-US" altLang="ja-JP" sz="2400" dirty="0" smtClean="0"/>
              <a:t>AE</a:t>
            </a:r>
            <a:r>
              <a:rPr lang="en-US" altLang="ja-JP" sz="2400" dirty="0" smtClean="0">
                <a:solidFill>
                  <a:srgbClr val="FF0000"/>
                </a:solidFill>
              </a:rPr>
              <a:t> </a:t>
            </a:r>
            <a:r>
              <a:rPr lang="en-US" altLang="ja-JP" sz="2400" dirty="0"/>
              <a:t>:</a:t>
            </a:r>
            <a:r>
              <a:rPr lang="en-US" altLang="ja-JP" sz="2400" dirty="0" smtClean="0">
                <a:solidFill>
                  <a:srgbClr val="FF0000"/>
                </a:solidFill>
              </a:rPr>
              <a:t> </a:t>
            </a:r>
            <a:r>
              <a:rPr kumimoji="1" lang="ja-JP" altLang="en-US" sz="2400" dirty="0" smtClean="0"/>
              <a:t>アクセス可能な範囲が</a:t>
            </a:r>
            <a:r>
              <a:rPr kumimoji="1" lang="ja-JP" altLang="en-US" sz="2400" dirty="0" smtClean="0">
                <a:solidFill>
                  <a:srgbClr val="FF0000"/>
                </a:solidFill>
              </a:rPr>
              <a:t>過剰に広く</a:t>
            </a:r>
            <a:r>
              <a:rPr kumimoji="1" lang="ja-JP" altLang="en-US" sz="2400" dirty="0" smtClean="0"/>
              <a:t>設定されている</a:t>
            </a:r>
            <a:r>
              <a:rPr lang="en-US" altLang="ja-JP" sz="2400" dirty="0"/>
              <a:t/>
            </a:r>
            <a:br>
              <a:rPr lang="en-US" altLang="ja-JP" sz="2400" dirty="0"/>
            </a:br>
            <a:r>
              <a:rPr lang="en-US" altLang="ja-JP" sz="2400" dirty="0" smtClean="0"/>
              <a:t>        </a:t>
            </a:r>
            <a:r>
              <a:rPr kumimoji="1" lang="ja-JP" altLang="en-US" sz="2400" dirty="0" smtClean="0"/>
              <a:t>アクセス修飾子</a:t>
            </a:r>
            <a:endParaRPr lang="en-US" altLang="ja-JP" sz="2400" dirty="0"/>
          </a:p>
          <a:p>
            <a:pPr lvl="1"/>
            <a:r>
              <a:rPr kumimoji="1" lang="ja-JP" altLang="en-US" sz="2400" dirty="0" smtClean="0"/>
              <a:t>アクセス可能な範囲 </a:t>
            </a:r>
            <a:r>
              <a:rPr kumimoji="1" lang="ja-JP" altLang="en-US" sz="2400" dirty="0" smtClean="0">
                <a:solidFill>
                  <a:srgbClr val="FF0000"/>
                </a:solidFill>
              </a:rPr>
              <a:t>＞</a:t>
            </a:r>
            <a:r>
              <a:rPr kumimoji="1" lang="ja-JP" altLang="en-US" sz="2400" dirty="0" smtClean="0"/>
              <a:t> 実際のアクセス範囲</a:t>
            </a:r>
            <a:endParaRPr lang="en-US" altLang="ja-JP" sz="2400" dirty="0" smtClean="0"/>
          </a:p>
          <a:p>
            <a:r>
              <a:rPr lang="en-US" altLang="ja-JP" sz="2400" dirty="0" smtClean="0"/>
              <a:t>AE</a:t>
            </a:r>
            <a:r>
              <a:rPr lang="ja-JP" altLang="en-US" sz="2400" dirty="0" smtClean="0"/>
              <a:t>は以下の表のように分類される</a:t>
            </a:r>
            <a:endParaRPr lang="en-US" altLang="ja-JP" sz="2400" dirty="0" smtClean="0"/>
          </a:p>
          <a:p>
            <a:pPr lvl="1"/>
            <a:r>
              <a:rPr lang="ja-JP" altLang="en-US" sz="2400" dirty="0" smtClean="0"/>
              <a:t>行</a:t>
            </a:r>
            <a:r>
              <a:rPr lang="en-US" altLang="ja-JP" sz="2400" dirty="0" smtClean="0"/>
              <a:t>: </a:t>
            </a:r>
            <a:r>
              <a:rPr lang="ja-JP" altLang="en-US" sz="2400" dirty="0" smtClean="0"/>
              <a:t>現在のアクセス修飾子</a:t>
            </a:r>
            <a:endParaRPr lang="en-US" altLang="ja-JP" sz="2400" dirty="0" smtClean="0"/>
          </a:p>
          <a:p>
            <a:pPr lvl="1"/>
            <a:r>
              <a:rPr lang="ja-JP" altLang="en-US" sz="2400" dirty="0" smtClean="0"/>
              <a:t>列</a:t>
            </a:r>
            <a:r>
              <a:rPr lang="en-US" altLang="ja-JP" sz="2400" dirty="0" smtClean="0"/>
              <a:t>: </a:t>
            </a:r>
            <a:r>
              <a:rPr lang="ja-JP" altLang="en-US" sz="2400" dirty="0" smtClean="0"/>
              <a:t>実際のアクセス範囲に対応するアクセス修飾子</a:t>
            </a:r>
            <a:endParaRPr lang="en-US" altLang="ja-JP" sz="2400" dirty="0" smtClean="0"/>
          </a:p>
          <a:p>
            <a:endParaRPr lang="en-US" altLang="ja-JP" dirty="0" smtClean="0"/>
          </a:p>
          <a:p>
            <a:endParaRPr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2AE4C31F-ED1E-4EB7-AEBD-C6C164C97A62}" type="slidenum">
              <a:rPr kumimoji="1" lang="ja-JP" altLang="en-US" smtClean="0"/>
              <a:t>8</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1870563209"/>
              </p:ext>
            </p:extLst>
          </p:nvPr>
        </p:nvGraphicFramePr>
        <p:xfrm>
          <a:off x="1079612" y="4365627"/>
          <a:ext cx="6984776" cy="1854200"/>
        </p:xfrm>
        <a:graphic>
          <a:graphicData uri="http://schemas.openxmlformats.org/drawingml/2006/table">
            <a:tbl>
              <a:tblPr firstRow="1" bandRow="1">
                <a:tableStyleId>{BDBED569-4797-4DF1-A0F4-6AAB3CD982D8}</a:tableStyleId>
              </a:tblPr>
              <a:tblGrid>
                <a:gridCol w="1119909"/>
                <a:gridCol w="1119909"/>
                <a:gridCol w="1119909"/>
                <a:gridCol w="1119909"/>
                <a:gridCol w="1119909"/>
                <a:gridCol w="1385231"/>
              </a:tblGrid>
              <a:tr h="370840">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Public</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Protected</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Default</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Private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err="1" smtClean="0"/>
                        <a:t>NoAccess</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r>
              <a:tr h="370840">
                <a:tc>
                  <a:txBody>
                    <a:bodyPr/>
                    <a:lstStyle/>
                    <a:p>
                      <a:r>
                        <a:rPr kumimoji="1" lang="en-US" altLang="ja-JP" sz="1600" b="1" dirty="0" smtClean="0"/>
                        <a:t>Public</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smtClean="0"/>
                        <a:t>pub-pro</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r>
                        <a:rPr kumimoji="1" lang="en-US" altLang="ja-JP" sz="1600" dirty="0" smtClean="0"/>
                        <a:t>pub-</a:t>
                      </a:r>
                      <a:r>
                        <a:rPr kumimoji="1" lang="en-US" altLang="ja-JP" sz="1600" dirty="0" err="1" smtClean="0"/>
                        <a:t>def</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r>
                        <a:rPr kumimoji="1" lang="en-US" altLang="ja-JP" sz="1600" dirty="0" smtClean="0"/>
                        <a:t>pub-</a:t>
                      </a:r>
                      <a:r>
                        <a:rPr kumimoji="1" lang="en-US" altLang="ja-JP" sz="1600" dirty="0" err="1" smtClean="0"/>
                        <a:t>pri</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r>
                        <a:rPr kumimoji="1" lang="en-US" altLang="ja-JP" sz="1600" dirty="0" smtClean="0"/>
                        <a:t>pub-</a:t>
                      </a:r>
                      <a:r>
                        <a:rPr kumimoji="1" lang="en-US" altLang="ja-JP" sz="1600" dirty="0" err="1" smtClean="0"/>
                        <a:t>na</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r h="370840">
                <a:tc>
                  <a:txBody>
                    <a:bodyPr/>
                    <a:lstStyle/>
                    <a:p>
                      <a:r>
                        <a:rPr kumimoji="1" lang="en-US" altLang="ja-JP" sz="1600" b="1" dirty="0" smtClean="0"/>
                        <a:t>Protected</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pro-</a:t>
                      </a:r>
                      <a:r>
                        <a:rPr kumimoji="1" lang="en-US" altLang="ja-JP" sz="1600" dirty="0" err="1" smtClean="0"/>
                        <a:t>def</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r>
                        <a:rPr kumimoji="1" lang="en-US" altLang="ja-JP" sz="1600" dirty="0" smtClean="0"/>
                        <a:t>pro-</a:t>
                      </a:r>
                      <a:r>
                        <a:rPr kumimoji="1" lang="en-US" altLang="ja-JP" sz="1600" dirty="0" err="1" smtClean="0"/>
                        <a:t>pri</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r>
                        <a:rPr kumimoji="1" lang="en-US" altLang="ja-JP" sz="1600" dirty="0" smtClean="0"/>
                        <a:t>pro-</a:t>
                      </a:r>
                      <a:r>
                        <a:rPr kumimoji="1" lang="en-US" altLang="ja-JP" sz="1600" dirty="0" err="1" smtClean="0"/>
                        <a:t>na</a:t>
                      </a:r>
                      <a:endParaRPr kumimoji="1" lang="en-US" altLang="ja-JP"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r h="370840">
                <a:tc>
                  <a:txBody>
                    <a:bodyPr/>
                    <a:lstStyle/>
                    <a:p>
                      <a:r>
                        <a:rPr kumimoji="1" lang="en-US" altLang="ja-JP" sz="1600" b="1" dirty="0" smtClean="0"/>
                        <a:t>Default</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err="1" smtClean="0"/>
                        <a:t>def-pri</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r>
                        <a:rPr kumimoji="1" lang="en-US" altLang="ja-JP" sz="1600" dirty="0" err="1" smtClean="0"/>
                        <a:t>def-na</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r h="370840">
                <a:tc>
                  <a:txBody>
                    <a:bodyPr/>
                    <a:lstStyle/>
                    <a:p>
                      <a:r>
                        <a:rPr kumimoji="1" lang="en-US" altLang="ja-JP" sz="1600" b="1" dirty="0" smtClean="0"/>
                        <a:t>Private</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err="1" smtClean="0"/>
                        <a:t>pri-na</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bl>
          </a:graphicData>
        </a:graphic>
      </p:graphicFrame>
      <p:sp>
        <p:nvSpPr>
          <p:cNvPr id="7" name="テキスト ボックス 6"/>
          <p:cNvSpPr txBox="1"/>
          <p:nvPr/>
        </p:nvSpPr>
        <p:spPr>
          <a:xfrm>
            <a:off x="739308" y="6264623"/>
            <a:ext cx="8171655" cy="461665"/>
          </a:xfrm>
          <a:prstGeom prst="rect">
            <a:avLst/>
          </a:prstGeom>
          <a:solidFill>
            <a:srgbClr val="FFFFCC"/>
          </a:solidFill>
          <a:ln>
            <a:solidFill>
              <a:schemeClr val="tx1"/>
            </a:solidFill>
          </a:ln>
        </p:spPr>
        <p:txBody>
          <a:bodyPr wrap="square" rtlCol="0">
            <a:spAutoFit/>
          </a:bodyPr>
          <a:lstStyle/>
          <a:p>
            <a:r>
              <a:rPr lang="en-US" altLang="ja-JP" sz="1200" dirty="0" smtClean="0"/>
              <a:t>[1] </a:t>
            </a:r>
            <a:r>
              <a:rPr lang="en-US" altLang="ja-JP" sz="1200" dirty="0" err="1" smtClean="0"/>
              <a:t>Dotri</a:t>
            </a:r>
            <a:r>
              <a:rPr lang="en-US" altLang="ja-JP" sz="1200" dirty="0" smtClean="0"/>
              <a:t> </a:t>
            </a:r>
            <a:r>
              <a:rPr lang="en-US" altLang="ja-JP" sz="1200" dirty="0" err="1"/>
              <a:t>Quoc</a:t>
            </a:r>
            <a:r>
              <a:rPr lang="en-US" altLang="ja-JP" sz="1200" dirty="0"/>
              <a:t>, Kazuo </a:t>
            </a:r>
            <a:r>
              <a:rPr lang="en-US" altLang="ja-JP" sz="1200" dirty="0" err="1"/>
              <a:t>Kobori</a:t>
            </a:r>
            <a:r>
              <a:rPr lang="en-US" altLang="ja-JP" sz="1200" dirty="0"/>
              <a:t>, </a:t>
            </a:r>
            <a:r>
              <a:rPr lang="en-US" altLang="ja-JP" sz="1200" dirty="0" err="1"/>
              <a:t>Norihiro</a:t>
            </a:r>
            <a:r>
              <a:rPr lang="en-US" altLang="ja-JP" sz="1200" dirty="0"/>
              <a:t> Yoshida, </a:t>
            </a:r>
            <a:r>
              <a:rPr lang="en-US" altLang="ja-JP" sz="1200" dirty="0" err="1"/>
              <a:t>Yoshiki</a:t>
            </a:r>
            <a:r>
              <a:rPr lang="en-US" altLang="ja-JP" sz="1200" dirty="0"/>
              <a:t> Higo, </a:t>
            </a:r>
            <a:r>
              <a:rPr lang="en-US" altLang="ja-JP" sz="1200" dirty="0" err="1"/>
              <a:t>Katsuro</a:t>
            </a:r>
            <a:r>
              <a:rPr lang="en-US" altLang="ja-JP" sz="1200" dirty="0"/>
              <a:t> Inoue, </a:t>
            </a:r>
            <a:r>
              <a:rPr lang="en-US" altLang="ja-JP" sz="1200" dirty="0" err="1"/>
              <a:t>ModiChecker</a:t>
            </a:r>
            <a:r>
              <a:rPr lang="en-US" altLang="ja-JP" sz="1200" dirty="0"/>
              <a:t>: Accessibility Excessiveness, Analysis Tool for Java Program</a:t>
            </a:r>
            <a:r>
              <a:rPr lang="en-US" altLang="ja-JP" sz="1200" dirty="0" smtClean="0"/>
              <a:t>, JSSST</a:t>
            </a:r>
            <a:r>
              <a:rPr lang="ja-JP" altLang="ja-JP" sz="1200" dirty="0" smtClean="0"/>
              <a:t>講演論</a:t>
            </a:r>
            <a:r>
              <a:rPr lang="ja-JP" altLang="ja-JP" sz="1200" dirty="0"/>
              <a:t>文集</a:t>
            </a:r>
            <a:r>
              <a:rPr lang="en-US" altLang="ja-JP" sz="1200" dirty="0"/>
              <a:t> vol.28, pp.78-83</a:t>
            </a:r>
            <a:r>
              <a:rPr lang="en-US" altLang="ja-JP" sz="1200" dirty="0" smtClean="0"/>
              <a:t>, 2011</a:t>
            </a:r>
          </a:p>
        </p:txBody>
      </p:sp>
      <p:sp>
        <p:nvSpPr>
          <p:cNvPr id="8" name="四角形吹き出し 7"/>
          <p:cNvSpPr/>
          <p:nvPr/>
        </p:nvSpPr>
        <p:spPr>
          <a:xfrm>
            <a:off x="5661394" y="247713"/>
            <a:ext cx="3436538" cy="801585"/>
          </a:xfrm>
          <a:prstGeom prst="wedgeRectCallout">
            <a:avLst>
              <a:gd name="adj1" fmla="val 332"/>
              <a:gd name="adj2" fmla="val 48160"/>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b="1" dirty="0" smtClean="0">
                <a:solidFill>
                  <a:schemeClr val="tx1"/>
                </a:solidFill>
              </a:rPr>
              <a:t>色つき</a:t>
            </a:r>
            <a:r>
              <a:rPr lang="ja-JP" altLang="en-US" b="1" dirty="0">
                <a:solidFill>
                  <a:schemeClr val="tx1"/>
                </a:solidFill>
              </a:rPr>
              <a:t>の部分のアクセス修飾子を</a:t>
            </a:r>
            <a:r>
              <a:rPr lang="en-US" altLang="ja-JP" b="1" dirty="0">
                <a:solidFill>
                  <a:srgbClr val="FF0000"/>
                </a:solidFill>
              </a:rPr>
              <a:t>AE</a:t>
            </a:r>
            <a:r>
              <a:rPr lang="ja-JP" altLang="en-US" b="1" dirty="0">
                <a:solidFill>
                  <a:schemeClr val="tx1"/>
                </a:solidFill>
              </a:rPr>
              <a:t>と定義</a:t>
            </a:r>
          </a:p>
        </p:txBody>
      </p:sp>
      <p:sp>
        <p:nvSpPr>
          <p:cNvPr id="9" name="角丸四角形 8"/>
          <p:cNvSpPr/>
          <p:nvPr/>
        </p:nvSpPr>
        <p:spPr>
          <a:xfrm>
            <a:off x="6087611" y="2898122"/>
            <a:ext cx="3010321" cy="82288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000" b="1" dirty="0" err="1" smtClean="0">
                <a:solidFill>
                  <a:schemeClr val="tx1"/>
                </a:solidFill>
              </a:rPr>
              <a:t>NoAccess</a:t>
            </a:r>
            <a:endParaRPr lang="en-US" altLang="ja-JP" sz="2000" b="1" dirty="0">
              <a:solidFill>
                <a:schemeClr val="tx1"/>
              </a:solidFill>
            </a:endParaRPr>
          </a:p>
          <a:p>
            <a:pPr algn="ctr"/>
            <a:r>
              <a:rPr kumimoji="1" lang="ja-JP" altLang="en-US" b="1" dirty="0" smtClean="0">
                <a:solidFill>
                  <a:schemeClr val="tx1"/>
                </a:solidFill>
              </a:rPr>
              <a:t>オブジェクトにアクセスが</a:t>
            </a:r>
            <a:endParaRPr kumimoji="1" lang="en-US" altLang="ja-JP" b="1" dirty="0" smtClean="0">
              <a:solidFill>
                <a:schemeClr val="tx1"/>
              </a:solidFill>
            </a:endParaRPr>
          </a:p>
          <a:p>
            <a:pPr algn="ctr"/>
            <a:r>
              <a:rPr kumimoji="1" lang="ja-JP" altLang="en-US" b="1" dirty="0" smtClean="0">
                <a:solidFill>
                  <a:schemeClr val="tx1"/>
                </a:solidFill>
              </a:rPr>
              <a:t>行われていない</a:t>
            </a:r>
            <a:r>
              <a:rPr lang="ja-JP" altLang="en-US" b="1" dirty="0" smtClean="0">
                <a:solidFill>
                  <a:schemeClr val="tx1"/>
                </a:solidFill>
              </a:rPr>
              <a:t>ことを示す</a:t>
            </a:r>
            <a:endParaRPr kumimoji="1" lang="en-US" altLang="ja-JP" b="1" dirty="0" smtClean="0">
              <a:solidFill>
                <a:schemeClr val="tx1"/>
              </a:solidFill>
            </a:endParaRPr>
          </a:p>
        </p:txBody>
      </p:sp>
      <p:cxnSp>
        <p:nvCxnSpPr>
          <p:cNvPr id="10" name="直線矢印コネクタ 9"/>
          <p:cNvCxnSpPr/>
          <p:nvPr/>
        </p:nvCxnSpPr>
        <p:spPr>
          <a:xfrm flipH="1">
            <a:off x="7592772" y="3721007"/>
            <a:ext cx="649960" cy="796903"/>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845064883"/>
      </p:ext>
    </p:extLst>
  </p:cSld>
  <p:clrMapOvr>
    <a:masterClrMapping/>
  </p:clrMapOvr>
  <mc:AlternateContent xmlns:mc="http://schemas.openxmlformats.org/markup-compatibility/2006" xmlns:p14="http://schemas.microsoft.com/office/powerpoint/2010/main">
    <mc:Choice Requires="p14">
      <p:transition spd="slow" p14:dur="2000" advTm="50159"/>
    </mc:Choice>
    <mc:Fallback xmlns="">
      <p:transition spd="slow" advTm="50159"/>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b="1" dirty="0" smtClean="0"/>
              <a:t>既存研究</a:t>
            </a:r>
            <a:r>
              <a:rPr kumimoji="1" lang="en-US" altLang="ja-JP" sz="3200" dirty="0" smtClean="0"/>
              <a:t/>
            </a:r>
            <a:br>
              <a:rPr kumimoji="1" lang="en-US" altLang="ja-JP" sz="3200" dirty="0" smtClean="0"/>
            </a:br>
            <a:r>
              <a:rPr kumimoji="1" lang="ja-JP" altLang="en-US" sz="3200" dirty="0" smtClean="0"/>
              <a:t>メソッドの</a:t>
            </a:r>
            <a:r>
              <a:rPr kumimoji="1" lang="en-US" altLang="ja-JP" sz="3200" dirty="0" smtClean="0"/>
              <a:t>AE</a:t>
            </a:r>
            <a:r>
              <a:rPr lang="ja-JP" altLang="en-US" sz="3200" dirty="0"/>
              <a:t>状況</a:t>
            </a:r>
            <a:endParaRPr kumimoji="1" lang="ja-JP" altLang="en-US" sz="3200" dirty="0"/>
          </a:p>
        </p:txBody>
      </p:sp>
      <p:sp>
        <p:nvSpPr>
          <p:cNvPr id="4" name="スライド番号プレースホルダー 3"/>
          <p:cNvSpPr>
            <a:spLocks noGrp="1"/>
          </p:cNvSpPr>
          <p:nvPr>
            <p:ph type="sldNum" sz="quarter" idx="12"/>
          </p:nvPr>
        </p:nvSpPr>
        <p:spPr/>
        <p:txBody>
          <a:bodyPr/>
          <a:lstStyle/>
          <a:p>
            <a:fld id="{2AE4C31F-ED1E-4EB7-AEBD-C6C164C97A62}" type="slidenum">
              <a:rPr kumimoji="1" lang="ja-JP" altLang="en-US" smtClean="0"/>
              <a:t>9</a:t>
            </a:fld>
            <a:endParaRPr kumimoji="1" lang="ja-JP" altLang="en-US"/>
          </a:p>
        </p:txBody>
      </p:sp>
      <p:graphicFrame>
        <p:nvGraphicFramePr>
          <p:cNvPr id="5" name="コンテンツ プレースホルダー 4"/>
          <p:cNvGraphicFramePr>
            <a:graphicFrameLocks/>
          </p:cNvGraphicFramePr>
          <p:nvPr>
            <p:extLst>
              <p:ext uri="{D42A27DB-BD31-4B8C-83A1-F6EECF244321}">
                <p14:modId xmlns:p14="http://schemas.microsoft.com/office/powerpoint/2010/main" val="235301299"/>
              </p:ext>
            </p:extLst>
          </p:nvPr>
        </p:nvGraphicFramePr>
        <p:xfrm>
          <a:off x="134471" y="1502075"/>
          <a:ext cx="8815388" cy="4522484"/>
        </p:xfrm>
        <a:graphic>
          <a:graphicData uri="http://schemas.openxmlformats.org/drawingml/2006/table">
            <a:tbl>
              <a:tblPr firstRow="1" bandRow="1">
                <a:tableStyleId>{5C22544A-7EE6-4342-B048-85BDC9FD1C3A}</a:tableStyleId>
              </a:tblPr>
              <a:tblGrid>
                <a:gridCol w="2716281"/>
                <a:gridCol w="1060712"/>
                <a:gridCol w="1149108"/>
                <a:gridCol w="1237501"/>
                <a:gridCol w="1414285"/>
                <a:gridCol w="1237501"/>
              </a:tblGrid>
              <a:tr h="1144292">
                <a:tc>
                  <a:txBody>
                    <a:bodyPr/>
                    <a:lstStyle/>
                    <a:p>
                      <a:pPr algn="l" fontAlgn="ctr"/>
                      <a:endParaRPr lang="en-US" altLang="ja-JP" sz="2400" b="0" i="0" u="none" strike="noStrike" dirty="0" smtClean="0">
                        <a:solidFill>
                          <a:srgbClr val="000000"/>
                        </a:solidFill>
                        <a:effectLst/>
                        <a:latin typeface="ＭＳ Ｐゴシック"/>
                      </a:endParaRPr>
                    </a:p>
                    <a:p>
                      <a:pPr algn="l" fontAlgn="ctr"/>
                      <a:r>
                        <a:rPr lang="ja-JP" altLang="en-US" sz="2400" b="1" i="0" u="none" strike="noStrike" dirty="0" smtClean="0">
                          <a:solidFill>
                            <a:schemeClr val="bg1"/>
                          </a:solidFill>
                          <a:effectLst/>
                          <a:latin typeface="ＭＳ Ｐゴシック"/>
                        </a:rPr>
                        <a:t>評価値</a:t>
                      </a:r>
                      <a:endParaRPr lang="en-US" altLang="ja-JP" sz="2400" b="1" i="0" u="none" strike="noStrike" dirty="0" smtClean="0">
                        <a:solidFill>
                          <a:schemeClr val="bg1"/>
                        </a:solidFill>
                        <a:effectLst/>
                        <a:latin typeface="ＭＳ Ｐゴシック"/>
                      </a:endParaRPr>
                    </a:p>
                  </a:txBody>
                  <a:tcPr marL="9525" marR="9525" marT="9525" marB="0" anchor="ctr">
                    <a:lnTlToBr w="28575" cap="flat" cmpd="sng" algn="ctr">
                      <a:solidFill>
                        <a:schemeClr val="bg1"/>
                      </a:solidFill>
                      <a:prstDash val="solid"/>
                      <a:round/>
                      <a:headEnd type="none" w="med" len="med"/>
                      <a:tailEnd type="none" w="med" len="med"/>
                    </a:lnTlToBr>
                    <a:lnBlToTr w="12700" cap="flat" cmpd="sng" algn="ctr">
                      <a:noFill/>
                      <a:prstDash val="solid"/>
                      <a:round/>
                      <a:headEnd type="none" w="med" len="med"/>
                      <a:tailEnd type="none" w="med" len="med"/>
                    </a:lnBlToTr>
                    <a:solidFill>
                      <a:schemeClr val="accent6">
                        <a:lumMod val="60000"/>
                        <a:lumOff val="40000"/>
                      </a:schemeClr>
                    </a:solidFill>
                  </a:tcPr>
                </a:tc>
                <a:tc>
                  <a:txBody>
                    <a:bodyPr/>
                    <a:lstStyle/>
                    <a:p>
                      <a:pPr algn="ctr" fontAlgn="ctr"/>
                      <a:r>
                        <a:rPr lang="en-US" sz="2400" u="none" strike="noStrike" dirty="0" smtClean="0">
                          <a:effectLst/>
                        </a:rPr>
                        <a:t>Ant</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err="1" smtClean="0">
                          <a:effectLst/>
                        </a:rPr>
                        <a:t>jEdit</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smtClean="0">
                          <a:effectLst/>
                        </a:rPr>
                        <a:t>Struts</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smtClean="0">
                          <a:effectLst/>
                        </a:rPr>
                        <a:t>JDT_</a:t>
                      </a:r>
                      <a:br>
                        <a:rPr lang="en-US" sz="2400" u="none" strike="noStrike" dirty="0" smtClean="0">
                          <a:effectLst/>
                        </a:rPr>
                      </a:br>
                      <a:r>
                        <a:rPr lang="en-US" sz="2400" u="none" strike="noStrike" dirty="0" smtClean="0">
                          <a:effectLst/>
                        </a:rPr>
                        <a:t>Core</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smtClean="0">
                          <a:effectLst/>
                        </a:rPr>
                        <a:t>Areca</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r>
              <a:tr h="862273">
                <a:tc>
                  <a:txBody>
                    <a:bodyPr/>
                    <a:lstStyle/>
                    <a:p>
                      <a:pPr algn="l" fontAlgn="ctr"/>
                      <a:r>
                        <a:rPr lang="ja-JP" altLang="en-US" sz="2400" u="none" strike="noStrike" dirty="0" smtClean="0">
                          <a:effectLst/>
                        </a:rPr>
                        <a:t>総メソッド数</a:t>
                      </a:r>
                      <a:endParaRPr lang="ja-JP" altLang="en-US" sz="2400" b="1"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14503</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8464</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25248</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14375</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a:effectLst/>
                        </a:rPr>
                        <a:t>6381</a:t>
                      </a:r>
                      <a:endParaRPr lang="en-US" altLang="ja-JP" sz="2400" b="0" i="0" u="none" strike="noStrike">
                        <a:solidFill>
                          <a:srgbClr val="000000"/>
                        </a:solidFill>
                        <a:effectLst/>
                        <a:latin typeface="ＭＳ Ｐゴシック"/>
                      </a:endParaRPr>
                    </a:p>
                  </a:txBody>
                  <a:tcPr marL="9525" marR="9525" marT="9525" marB="0" anchor="ctr"/>
                </a:tc>
              </a:tr>
              <a:tr h="1188502">
                <a:tc>
                  <a:txBody>
                    <a:bodyPr/>
                    <a:lstStyle/>
                    <a:p>
                      <a:pPr algn="l" fontAlgn="ctr"/>
                      <a:r>
                        <a:rPr lang="en-US" sz="2400" u="none" strike="noStrike" dirty="0" smtClean="0">
                          <a:effectLst/>
                        </a:rPr>
                        <a:t>AE</a:t>
                      </a:r>
                    </a:p>
                    <a:p>
                      <a:pPr algn="l" fontAlgn="ctr"/>
                      <a:r>
                        <a:rPr lang="ja-JP" altLang="en-US" sz="2400" b="0" i="0" u="none" strike="noStrike" dirty="0" smtClean="0">
                          <a:solidFill>
                            <a:srgbClr val="000000"/>
                          </a:solidFill>
                          <a:effectLst/>
                          <a:latin typeface="ＭＳ Ｐゴシック"/>
                        </a:rPr>
                        <a:t>（総メソッド数の内 </a:t>
                      </a:r>
                      <a:r>
                        <a:rPr lang="en-US" altLang="ja-JP" sz="2400" b="0" i="0" u="none" strike="noStrike" dirty="0" smtClean="0">
                          <a:solidFill>
                            <a:srgbClr val="000000"/>
                          </a:solidFill>
                          <a:effectLst/>
                          <a:latin typeface="ＭＳ Ｐゴシック"/>
                        </a:rPr>
                        <a:t>%</a:t>
                      </a:r>
                      <a:r>
                        <a:rPr lang="ja-JP" altLang="en-US" sz="2400" b="0" i="0" u="none" strike="noStrike" dirty="0" smtClean="0">
                          <a:solidFill>
                            <a:srgbClr val="000000"/>
                          </a:solidFill>
                          <a:effectLst/>
                          <a:latin typeface="ＭＳ Ｐゴシック"/>
                        </a:rPr>
                        <a:t>）</a:t>
                      </a:r>
                      <a:endParaRPr lang="ja-JP" altLang="en-US"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10222</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70.4%</a:t>
                      </a:r>
                      <a:r>
                        <a:rPr lang="en-US" altLang="ja-JP" sz="2400" b="0" i="0" u="none" strike="noStrike" dirty="0" smtClean="0">
                          <a:solidFill>
                            <a:schemeClr val="tx1"/>
                          </a:solidFill>
                          <a:effectLst/>
                          <a:latin typeface="ＭＳ Ｐゴシック"/>
                        </a:rPr>
                        <a:t>)</a:t>
                      </a:r>
                      <a:endParaRPr lang="en-US" altLang="ja-JP" sz="2400" b="0" i="0" u="none" strike="noStrike" dirty="0">
                        <a:solidFill>
                          <a:srgbClr val="FF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4654</a:t>
                      </a:r>
                    </a:p>
                    <a:p>
                      <a:pPr algn="ctr" fontAlgn="ctr"/>
                      <a:r>
                        <a:rPr lang="en-US" altLang="ja-JP" sz="2400" b="0" i="0" u="none" strike="noStrike" dirty="0" smtClean="0">
                          <a:solidFill>
                            <a:schemeClr val="tx1"/>
                          </a:solidFill>
                          <a:effectLst/>
                          <a:latin typeface="ＭＳ Ｐゴシック"/>
                        </a:rPr>
                        <a:t>(</a:t>
                      </a:r>
                      <a:r>
                        <a:rPr lang="en-US" altLang="ja-JP" sz="2400" b="0" i="0" u="none" strike="noStrike" dirty="0" smtClean="0">
                          <a:solidFill>
                            <a:srgbClr val="FF0000"/>
                          </a:solidFill>
                          <a:effectLst/>
                          <a:latin typeface="ＭＳ Ｐゴシック"/>
                        </a:rPr>
                        <a:t>54.9%</a:t>
                      </a:r>
                      <a:r>
                        <a:rPr lang="en-US" altLang="ja-JP" sz="2400" b="0" i="0" u="none" strike="noStrike" dirty="0" smtClean="0">
                          <a:solidFill>
                            <a:schemeClr val="tx1"/>
                          </a:solidFill>
                          <a:effectLst/>
                          <a:latin typeface="ＭＳ Ｐゴシック"/>
                        </a:rPr>
                        <a:t>)</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19886</a:t>
                      </a:r>
                    </a:p>
                    <a:p>
                      <a:pPr algn="ctr" fontAlgn="ctr"/>
                      <a:r>
                        <a:rPr lang="en-US" altLang="ja-JP" sz="2400" b="0" i="0" u="none" strike="noStrike" dirty="0" smtClean="0">
                          <a:solidFill>
                            <a:schemeClr val="tx1"/>
                          </a:solidFill>
                          <a:effectLst/>
                          <a:latin typeface="ＭＳ Ｐゴシック"/>
                        </a:rPr>
                        <a:t>(</a:t>
                      </a:r>
                      <a:r>
                        <a:rPr lang="en-US" altLang="ja-JP" sz="2400" b="0" i="0" u="none" strike="noStrike" dirty="0" smtClean="0">
                          <a:solidFill>
                            <a:srgbClr val="FF0000"/>
                          </a:solidFill>
                          <a:effectLst/>
                          <a:latin typeface="ＭＳ Ｐゴシック"/>
                        </a:rPr>
                        <a:t>78.7%</a:t>
                      </a:r>
                      <a:r>
                        <a:rPr lang="en-US" altLang="ja-JP" sz="2400" b="0" i="0" u="none" strike="noStrike" dirty="0" smtClean="0">
                          <a:solidFill>
                            <a:schemeClr val="tx1"/>
                          </a:solidFill>
                          <a:effectLst/>
                          <a:latin typeface="ＭＳ Ｐゴシック"/>
                        </a:rPr>
                        <a:t>)</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8409</a:t>
                      </a:r>
                    </a:p>
                    <a:p>
                      <a:pPr algn="ctr" fontAlgn="ctr"/>
                      <a:r>
                        <a:rPr lang="en-US" altLang="ja-JP" sz="2400" b="0" i="0" u="none" strike="noStrike" dirty="0" smtClean="0">
                          <a:solidFill>
                            <a:schemeClr val="tx1"/>
                          </a:solidFill>
                          <a:effectLst/>
                          <a:latin typeface="ＭＳ Ｐゴシック"/>
                        </a:rPr>
                        <a:t>(</a:t>
                      </a:r>
                      <a:r>
                        <a:rPr lang="en-US" altLang="ja-JP" sz="2400" b="0" i="0" u="none" strike="noStrike" dirty="0" smtClean="0">
                          <a:solidFill>
                            <a:srgbClr val="FF0000"/>
                          </a:solidFill>
                          <a:effectLst/>
                          <a:latin typeface="ＭＳ Ｐゴシック"/>
                        </a:rPr>
                        <a:t>58.4%</a:t>
                      </a:r>
                      <a:r>
                        <a:rPr lang="en-US" altLang="ja-JP" sz="2400" b="0" i="0" u="none" strike="noStrike" dirty="0" smtClean="0">
                          <a:solidFill>
                            <a:schemeClr val="tx1"/>
                          </a:solidFill>
                          <a:effectLst/>
                          <a:latin typeface="ＭＳ Ｐゴシック"/>
                        </a:rPr>
                        <a:t>)</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3534</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55.3%</a:t>
                      </a:r>
                      <a:r>
                        <a:rPr lang="en-US" altLang="ja-JP" sz="2400" b="0" i="0" u="none" strike="noStrike" dirty="0" smtClean="0">
                          <a:solidFill>
                            <a:schemeClr val="tx1"/>
                          </a:solidFill>
                          <a:effectLst/>
                          <a:latin typeface="ＭＳ Ｐゴシック"/>
                        </a:rPr>
                        <a:t>)</a:t>
                      </a:r>
                      <a:endParaRPr lang="en-US" altLang="ja-JP" sz="2400" b="0" i="0" u="none" strike="noStrike" dirty="0">
                        <a:solidFill>
                          <a:schemeClr val="tx1"/>
                        </a:solidFill>
                        <a:effectLst/>
                        <a:latin typeface="ＭＳ Ｐゴシック"/>
                      </a:endParaRPr>
                    </a:p>
                  </a:txBody>
                  <a:tcPr marL="9525" marR="9525" marT="9525" marB="0" anchor="ctr"/>
                </a:tc>
              </a:tr>
              <a:tr h="1327417">
                <a:tc>
                  <a:txBody>
                    <a:bodyPr/>
                    <a:lstStyle/>
                    <a:p>
                      <a:pPr algn="l" fontAlgn="ctr"/>
                      <a:r>
                        <a:rPr lang="en-US" sz="2400" u="none" strike="noStrike" dirty="0" err="1" smtClean="0">
                          <a:effectLst/>
                        </a:rPr>
                        <a:t>NoAccess</a:t>
                      </a:r>
                      <a:endParaRPr lang="en-US" sz="2400" u="none" strike="noStrike" dirty="0" smtClean="0">
                        <a:effectLst/>
                      </a:endParaRPr>
                    </a:p>
                    <a:p>
                      <a:pPr algn="l" fontAlgn="ctr"/>
                      <a:r>
                        <a:rPr lang="en-US" altLang="ja-JP" sz="2400" b="0" i="0" u="none" strike="noStrike" dirty="0" smtClean="0">
                          <a:solidFill>
                            <a:srgbClr val="000000"/>
                          </a:solidFill>
                          <a:effectLst/>
                          <a:latin typeface="ＭＳ Ｐゴシック"/>
                        </a:rPr>
                        <a:t>(AE</a:t>
                      </a:r>
                      <a:r>
                        <a:rPr lang="ja-JP" altLang="en-US" sz="2400" b="0" i="0" u="none" strike="noStrike" dirty="0" smtClean="0">
                          <a:solidFill>
                            <a:srgbClr val="000000"/>
                          </a:solidFill>
                          <a:effectLst/>
                          <a:latin typeface="ＭＳ Ｐゴシック"/>
                        </a:rPr>
                        <a:t>の内 </a:t>
                      </a:r>
                      <a:r>
                        <a:rPr lang="en-US" altLang="ja-JP" sz="2400" b="0" i="0" u="none" strike="noStrike" dirty="0" smtClean="0">
                          <a:solidFill>
                            <a:srgbClr val="000000"/>
                          </a:solidFill>
                          <a:effectLst/>
                          <a:latin typeface="ＭＳ Ｐゴシック"/>
                        </a:rPr>
                        <a:t>%)</a:t>
                      </a:r>
                      <a:endParaRPr lang="ja-JP" altLang="en-US"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8230</a:t>
                      </a:r>
                    </a:p>
                    <a:p>
                      <a:pPr algn="ctr" fontAlgn="ctr"/>
                      <a:r>
                        <a:rPr lang="en-US" altLang="ja-JP" sz="2400" b="0" i="0" u="none" strike="noStrike" dirty="0" smtClean="0">
                          <a:solidFill>
                            <a:srgbClr val="000000"/>
                          </a:solidFill>
                          <a:effectLst/>
                          <a:latin typeface="ＭＳ Ｐゴシック"/>
                        </a:rPr>
                        <a:t>(80.5%)</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3287</a:t>
                      </a:r>
                    </a:p>
                    <a:p>
                      <a:pPr algn="ctr" fontAlgn="ctr"/>
                      <a:r>
                        <a:rPr lang="en-US" altLang="ja-JP" sz="2400" b="0" i="0" u="none" strike="noStrike" dirty="0" smtClean="0">
                          <a:solidFill>
                            <a:srgbClr val="000000"/>
                          </a:solidFill>
                          <a:effectLst/>
                          <a:latin typeface="ＭＳ Ｐゴシック"/>
                        </a:rPr>
                        <a:t>(70.6%)</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15728</a:t>
                      </a:r>
                    </a:p>
                    <a:p>
                      <a:pPr algn="ctr" fontAlgn="ctr"/>
                      <a:r>
                        <a:rPr lang="en-US" altLang="ja-JP" sz="2400" b="0" i="0" u="none" strike="noStrike" dirty="0" smtClean="0">
                          <a:solidFill>
                            <a:srgbClr val="000000"/>
                          </a:solidFill>
                          <a:effectLst/>
                          <a:latin typeface="ＭＳ Ｐゴシック"/>
                        </a:rPr>
                        <a:t>(79.0%)</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6534</a:t>
                      </a:r>
                    </a:p>
                    <a:p>
                      <a:pPr algn="ctr" fontAlgn="ctr"/>
                      <a:r>
                        <a:rPr lang="en-US" altLang="ja-JP" sz="2400" b="0" i="0" u="none" strike="noStrike" dirty="0" smtClean="0">
                          <a:solidFill>
                            <a:srgbClr val="000000"/>
                          </a:solidFill>
                          <a:effectLst/>
                          <a:latin typeface="ＭＳ Ｐゴシック"/>
                        </a:rPr>
                        <a:t>(77.7%)</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2813</a:t>
                      </a:r>
                    </a:p>
                    <a:p>
                      <a:pPr algn="ctr" fontAlgn="ctr"/>
                      <a:r>
                        <a:rPr lang="en-US" altLang="ja-JP" sz="2400" b="0" i="0" u="none" strike="noStrike" dirty="0" smtClean="0">
                          <a:solidFill>
                            <a:srgbClr val="000000"/>
                          </a:solidFill>
                          <a:effectLst/>
                          <a:latin typeface="ＭＳ Ｐゴシック"/>
                        </a:rPr>
                        <a:t>(79.5%)</a:t>
                      </a:r>
                      <a:endParaRPr lang="en-US" altLang="ja-JP" sz="2400" b="0" i="0" u="none" strike="noStrike" dirty="0">
                        <a:solidFill>
                          <a:srgbClr val="000000"/>
                        </a:solidFill>
                        <a:effectLst/>
                        <a:latin typeface="ＭＳ Ｐゴシック"/>
                      </a:endParaRPr>
                    </a:p>
                  </a:txBody>
                  <a:tcPr marL="9525" marR="9525" marT="9525" marB="0" anchor="ctr"/>
                </a:tc>
              </a:tr>
            </a:tbl>
          </a:graphicData>
        </a:graphic>
      </p:graphicFrame>
      <p:sp>
        <p:nvSpPr>
          <p:cNvPr id="3" name="テキスト ボックス 2"/>
          <p:cNvSpPr txBox="1"/>
          <p:nvPr/>
        </p:nvSpPr>
        <p:spPr>
          <a:xfrm>
            <a:off x="1127867" y="1594182"/>
            <a:ext cx="2059826" cy="400110"/>
          </a:xfrm>
          <a:prstGeom prst="rect">
            <a:avLst/>
          </a:prstGeom>
          <a:noFill/>
        </p:spPr>
        <p:txBody>
          <a:bodyPr wrap="square" rtlCol="0">
            <a:spAutoFit/>
          </a:bodyPr>
          <a:lstStyle/>
          <a:p>
            <a:r>
              <a:rPr kumimoji="1" lang="ja-JP" altLang="en-US" sz="2000" b="1" dirty="0" smtClean="0">
                <a:solidFill>
                  <a:schemeClr val="bg1"/>
                </a:solidFill>
              </a:rPr>
              <a:t>プロジェクト名</a:t>
            </a:r>
            <a:endParaRPr kumimoji="1" lang="ja-JP" altLang="en-US" sz="2000" b="1" dirty="0">
              <a:solidFill>
                <a:schemeClr val="bg1"/>
              </a:solidFill>
            </a:endParaRPr>
          </a:p>
        </p:txBody>
      </p:sp>
      <p:sp>
        <p:nvSpPr>
          <p:cNvPr id="8" name="円/楕円 7"/>
          <p:cNvSpPr/>
          <p:nvPr/>
        </p:nvSpPr>
        <p:spPr>
          <a:xfrm>
            <a:off x="197224" y="3295650"/>
            <a:ext cx="2990469" cy="56925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rPr>
              <a:t>半分</a:t>
            </a:r>
            <a:r>
              <a:rPr kumimoji="1" lang="ja-JP" altLang="en-US" sz="2000" b="1" dirty="0" smtClean="0">
                <a:solidFill>
                  <a:schemeClr val="bg1"/>
                </a:solidFill>
              </a:rPr>
              <a:t>以上が</a:t>
            </a:r>
            <a:r>
              <a:rPr kumimoji="1" lang="en-US" altLang="ja-JP" sz="2000" b="1" dirty="0" smtClean="0">
                <a:solidFill>
                  <a:schemeClr val="bg1"/>
                </a:solidFill>
              </a:rPr>
              <a:t>AE</a:t>
            </a:r>
            <a:endParaRPr kumimoji="1" lang="ja-JP" altLang="en-US" sz="2000" b="1" dirty="0">
              <a:solidFill>
                <a:schemeClr val="bg1"/>
              </a:solidFill>
            </a:endParaRPr>
          </a:p>
        </p:txBody>
      </p:sp>
      <p:sp>
        <p:nvSpPr>
          <p:cNvPr id="9" name="円/楕円 8"/>
          <p:cNvSpPr/>
          <p:nvPr/>
        </p:nvSpPr>
        <p:spPr>
          <a:xfrm>
            <a:off x="197224" y="4441563"/>
            <a:ext cx="3177132" cy="6393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bg1"/>
                </a:solidFill>
              </a:rPr>
              <a:t>AE</a:t>
            </a:r>
            <a:r>
              <a:rPr lang="ja-JP" altLang="en-US" sz="2000" b="1" dirty="0" smtClean="0">
                <a:solidFill>
                  <a:schemeClr val="bg1"/>
                </a:solidFill>
              </a:rPr>
              <a:t>の７</a:t>
            </a:r>
            <a:r>
              <a:rPr lang="ja-JP" altLang="en-US" sz="2000" b="1" dirty="0">
                <a:solidFill>
                  <a:schemeClr val="bg1"/>
                </a:solidFill>
              </a:rPr>
              <a:t>割</a:t>
            </a:r>
            <a:r>
              <a:rPr kumimoji="1" lang="ja-JP" altLang="en-US" sz="2000" b="1" dirty="0" smtClean="0">
                <a:solidFill>
                  <a:schemeClr val="bg1"/>
                </a:solidFill>
              </a:rPr>
              <a:t>以上が</a:t>
            </a:r>
            <a:r>
              <a:rPr lang="en-US" altLang="ja-JP" sz="2000" b="1" dirty="0" err="1" smtClean="0">
                <a:solidFill>
                  <a:schemeClr val="bg1"/>
                </a:solidFill>
              </a:rPr>
              <a:t>NoAccess</a:t>
            </a:r>
            <a:endParaRPr kumimoji="1" lang="ja-JP" altLang="en-US" sz="2000" b="1" dirty="0">
              <a:solidFill>
                <a:schemeClr val="bg1"/>
              </a:solidFill>
            </a:endParaRPr>
          </a:p>
        </p:txBody>
      </p:sp>
      <p:sp>
        <p:nvSpPr>
          <p:cNvPr id="10" name="テキスト ボックス 9"/>
          <p:cNvSpPr txBox="1"/>
          <p:nvPr/>
        </p:nvSpPr>
        <p:spPr>
          <a:xfrm>
            <a:off x="742520" y="6024559"/>
            <a:ext cx="8057785" cy="461665"/>
          </a:xfrm>
          <a:prstGeom prst="rect">
            <a:avLst/>
          </a:prstGeom>
          <a:solidFill>
            <a:srgbClr val="FFFFCC"/>
          </a:solidFill>
          <a:ln>
            <a:solidFill>
              <a:schemeClr val="tx1"/>
            </a:solidFill>
          </a:ln>
        </p:spPr>
        <p:txBody>
          <a:bodyPr wrap="square" rtlCol="0">
            <a:spAutoFit/>
          </a:bodyPr>
          <a:lstStyle/>
          <a:p>
            <a:r>
              <a:rPr lang="en-US" altLang="ja-JP" sz="1200" dirty="0" smtClean="0"/>
              <a:t>[2] </a:t>
            </a:r>
            <a:r>
              <a:rPr lang="ja-JP" altLang="en-US" sz="1200" dirty="0" smtClean="0"/>
              <a:t>石居達也</a:t>
            </a:r>
            <a:r>
              <a:rPr lang="en-US" altLang="ja-JP" sz="1200" dirty="0" smtClean="0"/>
              <a:t>, </a:t>
            </a:r>
            <a:r>
              <a:rPr lang="ja-JP" altLang="en-US" sz="1200" dirty="0" smtClean="0"/>
              <a:t>小堀一雄</a:t>
            </a:r>
            <a:r>
              <a:rPr lang="en-US" altLang="ja-JP" sz="1200" dirty="0" smtClean="0"/>
              <a:t>, </a:t>
            </a:r>
            <a:r>
              <a:rPr lang="ja-JP" altLang="en-US" sz="1200" dirty="0"/>
              <a:t>松下</a:t>
            </a:r>
            <a:r>
              <a:rPr lang="ja-JP" altLang="en-US" sz="1200" dirty="0" smtClean="0"/>
              <a:t>誠</a:t>
            </a:r>
            <a:r>
              <a:rPr lang="en-US" altLang="ja-JP" sz="1200" dirty="0" smtClean="0"/>
              <a:t>, </a:t>
            </a:r>
            <a:r>
              <a:rPr lang="ja-JP" altLang="en-US" sz="1200" dirty="0" smtClean="0"/>
              <a:t>井上克郎</a:t>
            </a:r>
            <a:r>
              <a:rPr lang="en-US" altLang="ja-JP" sz="1200" dirty="0" smtClean="0"/>
              <a:t>,</a:t>
            </a:r>
            <a:r>
              <a:rPr lang="ja-JP" altLang="en-US" sz="1200" dirty="0"/>
              <a:t>アクセス修飾子過剰性の変遷に着目</a:t>
            </a:r>
            <a:r>
              <a:rPr lang="ja-JP" altLang="en-US" sz="1200" dirty="0" smtClean="0"/>
              <a:t>した</a:t>
            </a:r>
            <a:r>
              <a:rPr lang="en-US" altLang="ja-JP" sz="1200" b="1" dirty="0" smtClean="0"/>
              <a:t>Java</a:t>
            </a:r>
            <a:r>
              <a:rPr lang="ja-JP" altLang="en-US" sz="1200" dirty="0"/>
              <a:t>プログラム部品の</a:t>
            </a:r>
            <a:r>
              <a:rPr lang="ja-JP" altLang="en-US" sz="1200" dirty="0" smtClean="0"/>
              <a:t>分析</a:t>
            </a:r>
            <a:r>
              <a:rPr lang="en-US" altLang="ja-JP" sz="1200" dirty="0" smtClean="0"/>
              <a:t>, </a:t>
            </a:r>
            <a:r>
              <a:rPr lang="ja-JP" altLang="en-US" sz="1200" dirty="0" smtClean="0"/>
              <a:t>情報</a:t>
            </a:r>
            <a:r>
              <a:rPr lang="ja-JP" altLang="en-US" sz="1200" dirty="0"/>
              <a:t>処理学会研究報告 </a:t>
            </a:r>
            <a:r>
              <a:rPr lang="en-US" altLang="ja-JP" sz="1200" dirty="0"/>
              <a:t>Vol.2013-SE-180, No.1, </a:t>
            </a:r>
            <a:r>
              <a:rPr lang="en-US" altLang="ja-JP" sz="1200" dirty="0" smtClean="0"/>
              <a:t>pp.1-8</a:t>
            </a:r>
            <a:r>
              <a:rPr lang="en-US" altLang="ja-JP" sz="1200" dirty="0"/>
              <a:t>, 2013/5/27</a:t>
            </a:r>
          </a:p>
        </p:txBody>
      </p:sp>
      <mc:AlternateContent xmlns:mc="http://schemas.openxmlformats.org/markup-compatibility/2006" xmlns:a14="http://schemas.microsoft.com/office/drawing/2010/main">
        <mc:Choice Requires="a14">
          <p:sp>
            <p:nvSpPr>
              <p:cNvPr id="11" name="角丸四角形 10"/>
              <p:cNvSpPr/>
              <p:nvPr/>
            </p:nvSpPr>
            <p:spPr>
              <a:xfrm>
                <a:off x="4102900" y="274638"/>
                <a:ext cx="4697405" cy="92151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ja-JP" altLang="en-US" sz="2000" i="1" dirty="0">
                          <a:latin typeface="Cambria Math" panose="02040503050406030204" pitchFamily="18" charset="0"/>
                        </a:rPr>
                        <m:t>代表的なプロジェクトに対し，</m:t>
                      </m:r>
                      <m:r>
                        <m:rPr>
                          <m:sty m:val="p"/>
                        </m:rPr>
                        <a:rPr lang="en-US" altLang="ja-JP" sz="2000" i="1" dirty="0">
                          <a:latin typeface="Cambria Math" panose="02040503050406030204" pitchFamily="18" charset="0"/>
                        </a:rPr>
                        <m:t>AE</m:t>
                      </m:r>
                      <m:r>
                        <a:rPr lang="ja-JP" altLang="en-US" sz="2000" i="1" dirty="0">
                          <a:latin typeface="Cambria Math" panose="02040503050406030204" pitchFamily="18" charset="0"/>
                        </a:rPr>
                        <m:t>がどれだけ</m:t>
                      </m:r>
                    </m:oMath>
                    <m:oMath xmlns:m="http://schemas.openxmlformats.org/officeDocument/2006/math">
                      <m:r>
                        <a:rPr lang="ja-JP" altLang="en-US" sz="2000" i="1" dirty="0">
                          <a:latin typeface="Cambria Math" panose="02040503050406030204" pitchFamily="18" charset="0"/>
                        </a:rPr>
                        <m:t>存在するのかを</m:t>
                      </m:r>
                      <m:sSub>
                        <m:sSubPr>
                          <m:ctrlPr>
                            <a:rPr lang="en-US" altLang="ja-JP" sz="2000" i="1" dirty="0">
                              <a:latin typeface="Cambria Math" panose="02040503050406030204" pitchFamily="18" charset="0"/>
                            </a:rPr>
                          </m:ctrlPr>
                        </m:sSubPr>
                        <m:e>
                          <m:r>
                            <a:rPr lang="ja-JP" altLang="en-US" sz="2000" i="1" dirty="0">
                              <a:latin typeface="Cambria Math" panose="02040503050406030204" pitchFamily="18" charset="0"/>
                            </a:rPr>
                            <m:t>調査した</m:t>
                          </m:r>
                        </m:e>
                        <m:sub>
                          <m:d>
                            <m:dPr>
                              <m:begChr m:val="["/>
                              <m:endChr m:val="]"/>
                              <m:ctrlPr>
                                <a:rPr lang="en-US" altLang="ja-JP" sz="2000" i="1" dirty="0">
                                  <a:latin typeface="Cambria Math" panose="02040503050406030204" pitchFamily="18" charset="0"/>
                                </a:rPr>
                              </m:ctrlPr>
                            </m:dPr>
                            <m:e>
                              <m:r>
                                <a:rPr lang="en-US" altLang="ja-JP" sz="2000" i="1" dirty="0">
                                  <a:latin typeface="Cambria Math" panose="02040503050406030204" pitchFamily="18" charset="0"/>
                                </a:rPr>
                                <m:t>2</m:t>
                              </m:r>
                            </m:e>
                          </m:d>
                        </m:sub>
                      </m:sSub>
                    </m:oMath>
                  </m:oMathPara>
                </a14:m>
                <a:endParaRPr kumimoji="1" lang="ja-JP" altLang="en-US" sz="2000" b="1" dirty="0">
                  <a:solidFill>
                    <a:schemeClr val="tx1"/>
                  </a:solidFill>
                </a:endParaRPr>
              </a:p>
            </p:txBody>
          </p:sp>
        </mc:Choice>
        <mc:Fallback xmlns="">
          <p:sp>
            <p:nvSpPr>
              <p:cNvPr id="11" name="角丸四角形 10"/>
              <p:cNvSpPr>
                <a:spLocks noRot="1" noChangeAspect="1" noMove="1" noResize="1" noEditPoints="1" noAdjustHandles="1" noChangeArrowheads="1" noChangeShapeType="1" noTextEdit="1"/>
              </p:cNvSpPr>
              <p:nvPr/>
            </p:nvSpPr>
            <p:spPr>
              <a:xfrm>
                <a:off x="4102900" y="274638"/>
                <a:ext cx="4697405" cy="921517"/>
              </a:xfrm>
              <a:prstGeom prst="roundRect">
                <a:avLst/>
              </a:prstGeom>
              <a:blipFill rotWithShape="0">
                <a:blip r:embed="rId4"/>
                <a:stretch>
                  <a:fillRect/>
                </a:stretch>
              </a:blipFill>
            </p:spPr>
            <p:txBody>
              <a:bodyPr/>
              <a:lstStyle/>
              <a:p>
                <a:r>
                  <a:rPr lang="ja-JP" altLang="en-US">
                    <a:noFill/>
                  </a:rPr>
                  <a:t> </a:t>
                </a:r>
              </a:p>
            </p:txBody>
          </p:sp>
        </mc:Fallback>
      </mc:AlternateContent>
    </p:spTree>
    <p:custDataLst>
      <p:tags r:id="rId1"/>
    </p:custDataLst>
    <p:extLst>
      <p:ext uri="{BB962C8B-B14F-4D97-AF65-F5344CB8AC3E}">
        <p14:creationId xmlns:p14="http://schemas.microsoft.com/office/powerpoint/2010/main" val="1545343787"/>
      </p:ext>
    </p:extLst>
  </p:cSld>
  <p:clrMapOvr>
    <a:masterClrMapping/>
  </p:clrMapOvr>
  <mc:AlternateContent xmlns:mc="http://schemas.openxmlformats.org/markup-compatibility/2006" xmlns:p14="http://schemas.microsoft.com/office/powerpoint/2010/main">
    <mc:Choice Requires="p14">
      <p:transition spd="slow" p14:dur="2000" advTm="29272"/>
    </mc:Choice>
    <mc:Fallback xmlns="">
      <p:transition spd="slow" advTm="292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0.4"/>
</p:tagLst>
</file>

<file path=ppt/tags/tag2.xml><?xml version="1.0" encoding="utf-8"?>
<p:tagLst xmlns:a="http://schemas.openxmlformats.org/drawingml/2006/main" xmlns:r="http://schemas.openxmlformats.org/officeDocument/2006/relationships" xmlns:p="http://schemas.openxmlformats.org/presentationml/2006/main">
  <p:tag name="TIMING" val="|19.1|5.1"/>
</p:tagLst>
</file>

<file path=ppt/tags/tag3.xml><?xml version="1.0" encoding="utf-8"?>
<p:tagLst xmlns:a="http://schemas.openxmlformats.org/drawingml/2006/main" xmlns:r="http://schemas.openxmlformats.org/officeDocument/2006/relationships" xmlns:p="http://schemas.openxmlformats.org/presentationml/2006/main">
  <p:tag name="TIMING" val="|134.4"/>
</p:tagLst>
</file>

<file path=ppt/tags/tag4.xml><?xml version="1.0" encoding="utf-8"?>
<p:tagLst xmlns:a="http://schemas.openxmlformats.org/drawingml/2006/main" xmlns:r="http://schemas.openxmlformats.org/officeDocument/2006/relationships" xmlns:p="http://schemas.openxmlformats.org/presentationml/2006/main">
  <p:tag name="TIMING" val="|0.3|0.3|0.2|0.2|0.1|0.2|0.2"/>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3988</TotalTime>
  <Words>3271</Words>
  <Application>Microsoft Office PowerPoint</Application>
  <PresentationFormat>画面に合わせる (4:3)</PresentationFormat>
  <Paragraphs>542</Paragraphs>
  <Slides>26</Slides>
  <Notes>20</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26</vt:i4>
      </vt:variant>
    </vt:vector>
  </HeadingPairs>
  <TitlesOfParts>
    <vt:vector size="32" baseType="lpstr">
      <vt:lpstr>ＭＳ Ｐゴシック</vt:lpstr>
      <vt:lpstr>Arial</vt:lpstr>
      <vt:lpstr>Calibri</vt:lpstr>
      <vt:lpstr>Cambria Math</vt:lpstr>
      <vt:lpstr>Century</vt:lpstr>
      <vt:lpstr>Sel-CoolMetal-white</vt:lpstr>
      <vt:lpstr>Java プログラムにおける 設計情報を用いた意図的な アクセス修飾子過剰性の抽出手法</vt:lpstr>
      <vt:lpstr>本発表の概要</vt:lpstr>
      <vt:lpstr>背景：アクセス修飾子</vt:lpstr>
      <vt:lpstr>背景：アクセス修飾子</vt:lpstr>
      <vt:lpstr>過剰なアクセス修飾子の宣言による問題例</vt:lpstr>
      <vt:lpstr>課題</vt:lpstr>
      <vt:lpstr>既存研究 ModiChecker</vt:lpstr>
      <vt:lpstr>既存研究 アクセス修飾子過剰性 AE : 〖Accesibility Excessiveness〗_[1] </vt:lpstr>
      <vt:lpstr>既存研究 メソッドのAE状況</vt:lpstr>
      <vt:lpstr>意図的なAE</vt:lpstr>
      <vt:lpstr>AEの区別</vt:lpstr>
      <vt:lpstr>本研究の目的</vt:lpstr>
      <vt:lpstr>提案手法 概略</vt:lpstr>
      <vt:lpstr>提案手法 処理手順</vt:lpstr>
      <vt:lpstr>提案手法 意図的なAEの検出・除去</vt:lpstr>
      <vt:lpstr>提案手法を用いたAEの分析実験</vt:lpstr>
      <vt:lpstr>実験対象</vt:lpstr>
      <vt:lpstr>RQ1：実験方法</vt:lpstr>
      <vt:lpstr>RQ1の分析</vt:lpstr>
      <vt:lpstr>RQ2：実験方法</vt:lpstr>
      <vt:lpstr>RQ2の分析</vt:lpstr>
      <vt:lpstr>分析による考察</vt:lpstr>
      <vt:lpstr>まとめと今後の課題</vt:lpstr>
      <vt:lpstr>例：意図的なAE （外部からのアクセス）</vt:lpstr>
      <vt:lpstr>従来手法（ModiCheckerによるAE推薦）</vt:lpstr>
      <vt:lpstr>提案手法 設計情報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Riku</dc:creator>
  <cp:lastModifiedBy>Riku</cp:lastModifiedBy>
  <cp:revision>1182</cp:revision>
  <cp:lastPrinted>2014-03-07T05:59:52Z</cp:lastPrinted>
  <dcterms:created xsi:type="dcterms:W3CDTF">2014-02-27T14:41:16Z</dcterms:created>
  <dcterms:modified xsi:type="dcterms:W3CDTF">2014-03-11T23:02:22Z</dcterms:modified>
</cp:coreProperties>
</file>