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56" r:id="rId2"/>
    <p:sldId id="408" r:id="rId3"/>
    <p:sldId id="409" r:id="rId4"/>
    <p:sldId id="382" r:id="rId5"/>
    <p:sldId id="399" r:id="rId6"/>
    <p:sldId id="411" r:id="rId7"/>
    <p:sldId id="396" r:id="rId8"/>
    <p:sldId id="360" r:id="rId9"/>
    <p:sldId id="412" r:id="rId10"/>
    <p:sldId id="302" r:id="rId11"/>
    <p:sldId id="413" r:id="rId12"/>
    <p:sldId id="417" r:id="rId13"/>
    <p:sldId id="418" r:id="rId14"/>
    <p:sldId id="365" r:id="rId15"/>
    <p:sldId id="385" r:id="rId16"/>
    <p:sldId id="419" r:id="rId17"/>
    <p:sldId id="372" r:id="rId18"/>
    <p:sldId id="389" r:id="rId19"/>
    <p:sldId id="422" r:id="rId20"/>
    <p:sldId id="394" r:id="rId21"/>
    <p:sldId id="379" r:id="rId22"/>
    <p:sldId id="265" r:id="rId23"/>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6A8CF5E6-A3A6-426D-9E23-E7DC66A60DC9}">
          <p14:sldIdLst>
            <p14:sldId id="256"/>
            <p14:sldId id="408"/>
            <p14:sldId id="409"/>
            <p14:sldId id="382"/>
            <p14:sldId id="399"/>
            <p14:sldId id="411"/>
            <p14:sldId id="396"/>
            <p14:sldId id="360"/>
            <p14:sldId id="412"/>
            <p14:sldId id="302"/>
            <p14:sldId id="413"/>
            <p14:sldId id="417"/>
            <p14:sldId id="418"/>
            <p14:sldId id="365"/>
            <p14:sldId id="385"/>
            <p14:sldId id="419"/>
            <p14:sldId id="372"/>
            <p14:sldId id="389"/>
            <p14:sldId id="422"/>
            <p14:sldId id="394"/>
            <p14:sldId id="379"/>
            <p14:sldId id="26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CFF99"/>
    <a:srgbClr val="FFFF99"/>
    <a:srgbClr val="FD4B13"/>
    <a:srgbClr val="FFFFFF"/>
    <a:srgbClr val="FDF6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4" autoAdjust="0"/>
    <p:restoredTop sz="86443" autoAdjust="0"/>
  </p:normalViewPr>
  <p:slideViewPr>
    <p:cSldViewPr>
      <p:cViewPr varScale="1">
        <p:scale>
          <a:sx n="134" d="100"/>
          <a:sy n="134" d="100"/>
        </p:scale>
        <p:origin x="-18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46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C7EAFBD5-4039-4376-AF18-7DAA9BA585DC}" type="datetimeFigureOut">
              <a:rPr kumimoji="1" lang="ja-JP" altLang="en-US" smtClean="0"/>
              <a:t>2014/4/30</a:t>
            </a:fld>
            <a:endParaRPr kumimoji="1" lang="ja-JP" altLang="en-US"/>
          </a:p>
        </p:txBody>
      </p:sp>
      <p:sp>
        <p:nvSpPr>
          <p:cNvPr id="4" name="フッター プレースホルダー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F79C954F-21A7-49A3-81EC-94FCA67BC04D}" type="slidenum">
              <a:rPr kumimoji="1" lang="ja-JP" altLang="en-US" smtClean="0"/>
              <a:t>‹#›</a:t>
            </a:fld>
            <a:endParaRPr kumimoji="1" lang="ja-JP" altLang="en-US"/>
          </a:p>
        </p:txBody>
      </p:sp>
    </p:spTree>
    <p:extLst>
      <p:ext uri="{BB962C8B-B14F-4D97-AF65-F5344CB8AC3E}">
        <p14:creationId xmlns:p14="http://schemas.microsoft.com/office/powerpoint/2010/main" val="4193312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9C2CFAA7-D008-4B7F-B9D3-9EF608642EE9}" type="datetimeFigureOut">
              <a:rPr kumimoji="1" lang="ja-JP" altLang="en-US" smtClean="0"/>
              <a:t>2014/4/30</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8BD9DF3B-A0C3-476A-B58D-4B2F4F90BA45}" type="slidenum">
              <a:rPr kumimoji="1" lang="ja-JP" altLang="en-US" smtClean="0"/>
              <a:t>‹#›</a:t>
            </a:fld>
            <a:endParaRPr kumimoji="1" lang="ja-JP" altLang="en-US"/>
          </a:p>
        </p:txBody>
      </p:sp>
    </p:spTree>
    <p:extLst>
      <p:ext uri="{BB962C8B-B14F-4D97-AF65-F5344CB8AC3E}">
        <p14:creationId xmlns:p14="http://schemas.microsoft.com/office/powerpoint/2010/main" val="41151803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ソフトウェア開発において、</a:t>
            </a:r>
            <a:r>
              <a:rPr kumimoji="1" lang="en-US" altLang="ja-JP" dirty="0" smtClean="0"/>
              <a:t>Subversion</a:t>
            </a:r>
            <a:r>
              <a:rPr kumimoji="1" lang="ja-JP" altLang="en-US" dirty="0" smtClean="0"/>
              <a:t>や</a:t>
            </a:r>
            <a:r>
              <a:rPr kumimoji="1" lang="en-US" altLang="ja-JP" dirty="0" smtClean="0"/>
              <a:t>Git</a:t>
            </a:r>
            <a:r>
              <a:rPr kumimoji="1" lang="ja-JP" altLang="en-US" dirty="0" smtClean="0"/>
              <a:t>といったソースコードの変更管理を目的とした</a:t>
            </a:r>
            <a:endParaRPr kumimoji="1" lang="en-US" altLang="ja-JP" dirty="0" smtClean="0"/>
          </a:p>
          <a:p>
            <a:r>
              <a:rPr kumimoji="1" lang="ja-JP" altLang="en-US" dirty="0" smtClean="0"/>
              <a:t>版管理システム（</a:t>
            </a:r>
            <a:r>
              <a:rPr kumimoji="1" lang="en-US" altLang="ja-JP" dirty="0" smtClean="0"/>
              <a:t>VCS</a:t>
            </a:r>
            <a:r>
              <a:rPr kumimoji="1" lang="ja-JP" altLang="en-US" dirty="0" smtClean="0"/>
              <a:t>）が広く使われている．</a:t>
            </a:r>
            <a:endParaRPr kumimoji="1" lang="en-US" altLang="ja-JP" dirty="0" smtClean="0"/>
          </a:p>
          <a:p>
            <a:r>
              <a:rPr kumimoji="1" lang="ja-JP" altLang="en-US" dirty="0" smtClean="0"/>
              <a:t>半管理システムは開発が進み、プロジェクトの状態を保存したいとき</a:t>
            </a:r>
            <a:endParaRPr kumimoji="1" lang="en-US" altLang="ja-JP" dirty="0" smtClean="0"/>
          </a:p>
          <a:p>
            <a:r>
              <a:rPr kumimoji="1" lang="ja-JP" altLang="en-US" dirty="0" smtClean="0"/>
              <a:t>このようにファイルの状態とコメントを履歴として</a:t>
            </a:r>
            <a:r>
              <a:rPr kumimoji="1" lang="en-US" altLang="ja-JP" dirty="0" smtClean="0"/>
              <a:t>VCS</a:t>
            </a:r>
            <a:r>
              <a:rPr kumimoji="1" lang="ja-JP" altLang="en-US" dirty="0" err="1" smtClean="0"/>
              <a:t>へ登</a:t>
            </a:r>
            <a:r>
              <a:rPr kumimoji="1" lang="ja-JP" altLang="en-US" dirty="0" smtClean="0"/>
              <a:t>録することが可能です。</a:t>
            </a:r>
            <a:endParaRPr kumimoji="1" lang="en-US" altLang="ja-JP" dirty="0" smtClean="0"/>
          </a:p>
          <a:p>
            <a:r>
              <a:rPr kumimoji="1" lang="ja-JP" altLang="en-US" dirty="0" smtClean="0"/>
              <a:t>また、次の編集を行った時、あらためてコメントとともにプロジェクトの状態を保存することで</a:t>
            </a:r>
            <a:endParaRPr kumimoji="1" lang="en-US" altLang="ja-JP" dirty="0" smtClean="0"/>
          </a:p>
          <a:p>
            <a:r>
              <a:rPr kumimoji="1" lang="ja-JP" altLang="en-US" dirty="0" smtClean="0"/>
              <a:t>新しい履歴を生成し、それらを用いてファイル変更の道のりを記録します。</a:t>
            </a:r>
            <a:endParaRPr kumimoji="1" lang="en-US" altLang="ja-JP" dirty="0" smtClean="0"/>
          </a:p>
          <a:p>
            <a:endParaRPr kumimoji="1" lang="en-US" altLang="ja-JP" dirty="0" smtClean="0"/>
          </a:p>
          <a:p>
            <a:endParaRPr kumimoji="1" lang="en-US" altLang="ja-JP" dirty="0" smtClean="0"/>
          </a:p>
          <a:p>
            <a:r>
              <a:rPr kumimoji="1" lang="ja-JP" altLang="en-US" dirty="0" smtClean="0"/>
              <a:t>＠</a:t>
            </a:r>
            <a:r>
              <a:rPr kumimoji="1" lang="en-US" altLang="ja-JP" dirty="0" smtClean="0"/>
              <a:t>2</a:t>
            </a:r>
            <a:r>
              <a:rPr kumimoji="1" lang="ja-JP" altLang="en-US" dirty="0" smtClean="0"/>
              <a:t>つめの右矢印がコミットメッセージにかぶってしまってるので，できれば被らないようにしてください</a:t>
            </a:r>
            <a:endParaRPr kumimoji="1" lang="en-US" altLang="ja-JP" dirty="0" smtClean="0"/>
          </a:p>
          <a:p>
            <a:r>
              <a:rPr kumimoji="1" lang="en-US" altLang="ja-JP" dirty="0" smtClean="0"/>
              <a:t>---</a:t>
            </a:r>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2</a:t>
            </a:fld>
            <a:endParaRPr kumimoji="1" lang="ja-JP" altLang="en-US"/>
          </a:p>
        </p:txBody>
      </p:sp>
    </p:spTree>
    <p:extLst>
      <p:ext uri="{BB962C8B-B14F-4D97-AF65-F5344CB8AC3E}">
        <p14:creationId xmlns:p14="http://schemas.microsoft.com/office/powerpoint/2010/main" val="3018200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集約とか範囲を広げるとか、新しいワードが多い</a:t>
            </a:r>
            <a:endParaRPr kumimoji="1" lang="en-US" altLang="ja-JP" dirty="0" smtClean="0"/>
          </a:p>
          <a:p>
            <a:r>
              <a:rPr kumimoji="1" lang="ja-JP" altLang="en-US" dirty="0" smtClean="0"/>
              <a:t>ここまでで説明したコンセプトのみで説明</a:t>
            </a:r>
            <a:endParaRPr kumimoji="1" lang="en-US" altLang="ja-JP" dirty="0" smtClean="0"/>
          </a:p>
          <a:p>
            <a:r>
              <a:rPr kumimoji="1" lang="ja-JP" altLang="en-US" dirty="0" smtClean="0"/>
              <a:t>元々やりたかったことの言葉で</a:t>
            </a:r>
            <a:endParaRPr kumimoji="1" lang="ja-JP" altLang="en-US" dirty="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14</a:t>
            </a:fld>
            <a:endParaRPr kumimoji="1" lang="ja-JP" altLang="en-US"/>
          </a:p>
        </p:txBody>
      </p:sp>
    </p:spTree>
    <p:extLst>
      <p:ext uri="{BB962C8B-B14F-4D97-AF65-F5344CB8AC3E}">
        <p14:creationId xmlns:p14="http://schemas.microsoft.com/office/powerpoint/2010/main" val="2300873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分数表示にする？</a:t>
            </a:r>
            <a:endParaRPr kumimoji="1" lang="ja-JP" altLang="en-US" dirty="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18</a:t>
            </a:fld>
            <a:endParaRPr kumimoji="1" lang="ja-JP" altLang="en-US"/>
          </a:p>
        </p:txBody>
      </p:sp>
    </p:spTree>
    <p:extLst>
      <p:ext uri="{BB962C8B-B14F-4D97-AF65-F5344CB8AC3E}">
        <p14:creationId xmlns:p14="http://schemas.microsoft.com/office/powerpoint/2010/main" val="2819307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分数表示にする？</a:t>
            </a:r>
            <a:endParaRPr kumimoji="1" lang="ja-JP" altLang="en-US" dirty="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19</a:t>
            </a:fld>
            <a:endParaRPr kumimoji="1" lang="ja-JP" altLang="en-US"/>
          </a:p>
        </p:txBody>
      </p:sp>
    </p:spTree>
    <p:extLst>
      <p:ext uri="{BB962C8B-B14F-4D97-AF65-F5344CB8AC3E}">
        <p14:creationId xmlns:p14="http://schemas.microsoft.com/office/powerpoint/2010/main" val="2819307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コミットの並び替えに時間がかかってる</a:t>
            </a:r>
            <a:endParaRPr kumimoji="1" lang="ja-JP" altLang="en-US" dirty="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20</a:t>
            </a:fld>
            <a:endParaRPr kumimoji="1" lang="ja-JP" altLang="en-US"/>
          </a:p>
        </p:txBody>
      </p:sp>
    </p:spTree>
    <p:extLst>
      <p:ext uri="{BB962C8B-B14F-4D97-AF65-F5344CB8AC3E}">
        <p14:creationId xmlns:p14="http://schemas.microsoft.com/office/powerpoint/2010/main" val="2862737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次に今後の課題について説明します。</a:t>
            </a:r>
            <a:endParaRPr kumimoji="1" lang="en-US" altLang="ja-JP" dirty="0" smtClean="0"/>
          </a:p>
          <a:p>
            <a:r>
              <a:rPr kumimoji="1" lang="ja-JP" altLang="en-US" dirty="0" smtClean="0"/>
              <a:t>まず、研究を進める方向性決定のために、作業履歴を構築する際に開発者が求める粒度を調査したいと考えています。</a:t>
            </a:r>
            <a:endParaRPr kumimoji="1" lang="en-US" altLang="ja-JP" dirty="0" smtClean="0"/>
          </a:p>
          <a:p>
            <a:r>
              <a:rPr kumimoji="1" lang="ja-JP" altLang="en-US" dirty="0" smtClean="0"/>
              <a:t>調査を行った上で、現状の</a:t>
            </a:r>
            <a:r>
              <a:rPr kumimoji="1" lang="en-US" altLang="ja-JP" dirty="0" smtClean="0"/>
              <a:t>VCS</a:t>
            </a:r>
            <a:r>
              <a:rPr kumimoji="1" lang="ja-JP" altLang="en-US" dirty="0" smtClean="0"/>
              <a:t>では実現が難しいもの、実現可能でも利用が難しいものにツールを対応させていく予定です。</a:t>
            </a:r>
            <a:endParaRPr kumimoji="1" lang="en-US" altLang="ja-JP" dirty="0" smtClean="0"/>
          </a:p>
          <a:p>
            <a:endParaRPr kumimoji="1" lang="en-US" altLang="ja-JP" dirty="0" smtClean="0"/>
          </a:p>
          <a:p>
            <a:r>
              <a:rPr kumimoji="1" lang="ja-JP" altLang="en-US" dirty="0" smtClean="0"/>
              <a:t>また、</a:t>
            </a:r>
            <a:r>
              <a:rPr kumimoji="1" lang="en-US" altLang="ja-JP" dirty="0" err="1" smtClean="0"/>
              <a:t>UndoTree</a:t>
            </a:r>
            <a:r>
              <a:rPr kumimoji="1" lang="ja-JP" altLang="en-US" dirty="0" smtClean="0"/>
              <a:t>を参考に、作業の時系列の記録と表示する</a:t>
            </a:r>
            <a:r>
              <a:rPr kumimoji="1" lang="en-US" altLang="ja-JP" dirty="0" smtClean="0"/>
              <a:t>UI</a:t>
            </a:r>
            <a:r>
              <a:rPr kumimoji="1" lang="ja-JP" altLang="en-US" dirty="0" err="1" smtClean="0"/>
              <a:t>、</a:t>
            </a:r>
            <a:endParaRPr kumimoji="1" lang="en-US" altLang="ja-JP" dirty="0" smtClean="0"/>
          </a:p>
          <a:p>
            <a:r>
              <a:rPr kumimoji="1" lang="ja-JP" altLang="en-US" dirty="0" smtClean="0"/>
              <a:t>手動による作業履歴リファクタリングの支援を行うための機能と</a:t>
            </a:r>
            <a:r>
              <a:rPr kumimoji="1" lang="en-US" altLang="ja-JP" dirty="0" smtClean="0"/>
              <a:t>UI</a:t>
            </a:r>
            <a:r>
              <a:rPr kumimoji="1" lang="ja-JP" altLang="en-US" dirty="0" smtClean="0"/>
              <a:t>を構築したいと考えています。</a:t>
            </a:r>
            <a:endParaRPr kumimoji="1" lang="en-US" altLang="ja-JP" dirty="0" smtClean="0"/>
          </a:p>
          <a:p>
            <a:r>
              <a:rPr kumimoji="1" lang="ja-JP" altLang="en-US" dirty="0" smtClean="0"/>
              <a:t>↓</a:t>
            </a:r>
            <a:r>
              <a:rPr kumimoji="1" lang="en-US" altLang="ja-JP" dirty="0" smtClean="0"/>
              <a:t>2</a:t>
            </a:r>
            <a:r>
              <a:rPr kumimoji="1" lang="ja-JP" altLang="en-US" dirty="0" err="1" smtClean="0"/>
              <a:t>つの</a:t>
            </a:r>
            <a:r>
              <a:rPr kumimoji="1" lang="ja-JP" altLang="en-US" dirty="0" smtClean="0"/>
              <a:t>課題に関して少し細かく説明します。</a:t>
            </a:r>
            <a:endParaRPr kumimoji="1" lang="en-US" altLang="ja-JP" dirty="0" smtClean="0"/>
          </a:p>
          <a:p>
            <a:endParaRPr kumimoji="1" lang="en-US" altLang="ja-JP" dirty="0" smtClean="0"/>
          </a:p>
          <a:p>
            <a:r>
              <a:rPr kumimoji="1" lang="ja-JP" altLang="en-US" dirty="0" smtClean="0"/>
              <a:t>＠結局細粒度作業履歴に関する追加の話はなし？</a:t>
            </a:r>
            <a:endParaRPr kumimoji="1" lang="en-US" altLang="ja-JP" dirty="0" smtClean="0"/>
          </a:p>
          <a:p>
            <a:r>
              <a:rPr kumimoji="1" lang="ja-JP" altLang="en-US" dirty="0" smtClean="0"/>
              <a:t>削除された場合とかのバリエーションがアレばいいんですが・・．</a:t>
            </a:r>
            <a:endParaRPr kumimoji="1" lang="en-US" altLang="ja-JP" dirty="0" smtClean="0"/>
          </a:p>
          <a:p>
            <a:r>
              <a:rPr kumimoji="1" lang="ja-JP" altLang="en-US" dirty="0" smtClean="0"/>
              <a:t>・うまく説明できないので今回は説明なしで</a:t>
            </a:r>
            <a:endParaRPr kumimoji="1" lang="en-US" altLang="ja-JP" dirty="0" smtClean="0"/>
          </a:p>
          <a:p>
            <a:endParaRPr kumimoji="1" lang="en-US" altLang="ja-JP" dirty="0" smtClean="0"/>
          </a:p>
          <a:p>
            <a:r>
              <a:rPr kumimoji="1" lang="ja-JP" altLang="en-US" dirty="0" smtClean="0"/>
              <a:t>＠アンケートが何で必要なのかがこれだけだと分からない．</a:t>
            </a:r>
            <a:endParaRPr kumimoji="1" lang="en-US" altLang="ja-JP" dirty="0" smtClean="0"/>
          </a:p>
          <a:p>
            <a:r>
              <a:rPr kumimoji="1" lang="ja-JP" altLang="en-US" dirty="0" smtClean="0"/>
              <a:t>残りの</a:t>
            </a:r>
            <a:r>
              <a:rPr kumimoji="1" lang="en-US" altLang="ja-JP" dirty="0" smtClean="0"/>
              <a:t>2</a:t>
            </a:r>
            <a:r>
              <a:rPr kumimoji="1" lang="ja-JP" altLang="en-US" dirty="0" err="1" smtClean="0"/>
              <a:t>つの</a:t>
            </a:r>
            <a:r>
              <a:rPr kumimoji="1" lang="ja-JP" altLang="en-US" dirty="0" smtClean="0"/>
              <a:t>課題は良いと思いますが，伝わるかなぁ．</a:t>
            </a:r>
            <a:endParaRPr kumimoji="1" lang="en-US" altLang="ja-JP" dirty="0" smtClean="0"/>
          </a:p>
          <a:p>
            <a:r>
              <a:rPr kumimoji="1" lang="ja-JP" altLang="en-US" dirty="0" smtClean="0"/>
              <a:t>どうせなら絵で説明して欲しい</a:t>
            </a:r>
            <a:endParaRPr kumimoji="1" lang="en-US" altLang="ja-JP" dirty="0" smtClean="0"/>
          </a:p>
          <a:p>
            <a:endParaRPr kumimoji="1" lang="en-US" altLang="ja-JP" dirty="0" smtClean="0"/>
          </a:p>
          <a:p>
            <a:r>
              <a:rPr kumimoji="1" lang="ja-JP" altLang="en-US" dirty="0" smtClean="0"/>
              <a:t>あと，現状どこまで実装したかとか説明したら？</a:t>
            </a:r>
            <a:endParaRPr kumimoji="1" lang="ja-JP" altLang="en-US" dirty="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22</a:t>
            </a:fld>
            <a:endParaRPr kumimoji="1" lang="ja-JP" altLang="en-US"/>
          </a:p>
        </p:txBody>
      </p:sp>
    </p:spTree>
    <p:extLst>
      <p:ext uri="{BB962C8B-B14F-4D97-AF65-F5344CB8AC3E}">
        <p14:creationId xmlns:p14="http://schemas.microsoft.com/office/powerpoint/2010/main" val="1798068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ソフトウェア開発において、</a:t>
            </a:r>
            <a:r>
              <a:rPr kumimoji="1" lang="en-US" altLang="ja-JP" dirty="0" smtClean="0"/>
              <a:t>Subversion</a:t>
            </a:r>
            <a:r>
              <a:rPr kumimoji="1" lang="ja-JP" altLang="en-US" dirty="0" smtClean="0"/>
              <a:t>や</a:t>
            </a:r>
            <a:r>
              <a:rPr kumimoji="1" lang="en-US" altLang="ja-JP" dirty="0" smtClean="0"/>
              <a:t>Git</a:t>
            </a:r>
            <a:r>
              <a:rPr kumimoji="1" lang="ja-JP" altLang="en-US" dirty="0" smtClean="0"/>
              <a:t>といったソースコードの変更管理を目的とした</a:t>
            </a:r>
            <a:endParaRPr kumimoji="1" lang="en-US" altLang="ja-JP" dirty="0" smtClean="0"/>
          </a:p>
          <a:p>
            <a:r>
              <a:rPr kumimoji="1" lang="ja-JP" altLang="en-US" dirty="0" smtClean="0"/>
              <a:t>版管理システム（</a:t>
            </a:r>
            <a:r>
              <a:rPr kumimoji="1" lang="en-US" altLang="ja-JP" dirty="0" smtClean="0"/>
              <a:t>VCS</a:t>
            </a:r>
            <a:r>
              <a:rPr kumimoji="1" lang="ja-JP" altLang="en-US" dirty="0" smtClean="0"/>
              <a:t>）が広く使われている．</a:t>
            </a:r>
            <a:endParaRPr kumimoji="1" lang="en-US" altLang="ja-JP" dirty="0" smtClean="0"/>
          </a:p>
          <a:p>
            <a:r>
              <a:rPr kumimoji="1" lang="ja-JP" altLang="en-US" dirty="0" smtClean="0"/>
              <a:t>半管理システムは開発が進み、プロジェクトの状態を保存したいとき</a:t>
            </a:r>
            <a:endParaRPr kumimoji="1" lang="en-US" altLang="ja-JP" dirty="0" smtClean="0"/>
          </a:p>
          <a:p>
            <a:r>
              <a:rPr kumimoji="1" lang="ja-JP" altLang="en-US" dirty="0" smtClean="0"/>
              <a:t>このようにファイルの状態とコメントを履歴として</a:t>
            </a:r>
            <a:r>
              <a:rPr kumimoji="1" lang="en-US" altLang="ja-JP" dirty="0" smtClean="0"/>
              <a:t>VCS</a:t>
            </a:r>
            <a:r>
              <a:rPr kumimoji="1" lang="ja-JP" altLang="en-US" dirty="0" err="1" smtClean="0"/>
              <a:t>へ登</a:t>
            </a:r>
            <a:r>
              <a:rPr kumimoji="1" lang="ja-JP" altLang="en-US" dirty="0" smtClean="0"/>
              <a:t>録することが可能です。</a:t>
            </a:r>
            <a:endParaRPr kumimoji="1" lang="en-US" altLang="ja-JP" dirty="0" smtClean="0"/>
          </a:p>
          <a:p>
            <a:r>
              <a:rPr kumimoji="1" lang="ja-JP" altLang="en-US" dirty="0" smtClean="0"/>
              <a:t>また、次の編集を行った時、あらためてコメントとともにプロジェクトの状態を保存することで</a:t>
            </a:r>
            <a:endParaRPr kumimoji="1" lang="en-US" altLang="ja-JP" dirty="0" smtClean="0"/>
          </a:p>
          <a:p>
            <a:r>
              <a:rPr kumimoji="1" lang="ja-JP" altLang="en-US" dirty="0" smtClean="0"/>
              <a:t>新しい履歴を生成し、それらを用いてファイル変更の道のりを記録します。</a:t>
            </a:r>
            <a:endParaRPr kumimoji="1" lang="en-US" altLang="ja-JP" dirty="0" smtClean="0"/>
          </a:p>
          <a:p>
            <a:endParaRPr kumimoji="1" lang="en-US" altLang="ja-JP" dirty="0" smtClean="0"/>
          </a:p>
          <a:p>
            <a:endParaRPr kumimoji="1" lang="en-US" altLang="ja-JP" dirty="0" smtClean="0"/>
          </a:p>
          <a:p>
            <a:r>
              <a:rPr kumimoji="1" lang="ja-JP" altLang="en-US" dirty="0" smtClean="0"/>
              <a:t>＠</a:t>
            </a:r>
            <a:r>
              <a:rPr kumimoji="1" lang="en-US" altLang="ja-JP" dirty="0" smtClean="0"/>
              <a:t>2</a:t>
            </a:r>
            <a:r>
              <a:rPr kumimoji="1" lang="ja-JP" altLang="en-US" dirty="0" smtClean="0"/>
              <a:t>つめの右矢印がコミットメッセージにかぶってしまってるので，できれば被らないようにしてください</a:t>
            </a:r>
            <a:endParaRPr kumimoji="1" lang="en-US" altLang="ja-JP" dirty="0" smtClean="0"/>
          </a:p>
          <a:p>
            <a:r>
              <a:rPr kumimoji="1" lang="en-US" altLang="ja-JP" dirty="0" smtClean="0"/>
              <a:t>---</a:t>
            </a:r>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3</a:t>
            </a:fld>
            <a:endParaRPr kumimoji="1" lang="ja-JP" altLang="en-US"/>
          </a:p>
        </p:txBody>
      </p:sp>
    </p:spTree>
    <p:extLst>
      <p:ext uri="{BB962C8B-B14F-4D97-AF65-F5344CB8AC3E}">
        <p14:creationId xmlns:p14="http://schemas.microsoft.com/office/powerpoint/2010/main" val="3018200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メリット、“デメリット”の説明</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4</a:t>
            </a:fld>
            <a:endParaRPr kumimoji="1" lang="ja-JP" altLang="en-US"/>
          </a:p>
        </p:txBody>
      </p:sp>
    </p:spTree>
    <p:extLst>
      <p:ext uri="{BB962C8B-B14F-4D97-AF65-F5344CB8AC3E}">
        <p14:creationId xmlns:p14="http://schemas.microsoft.com/office/powerpoint/2010/main" val="2885227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ctr"/>
            <a:r>
              <a:rPr lang="en-US" altLang="ja-JP" sz="1200" dirty="0" smtClean="0">
                <a:solidFill>
                  <a:schemeClr val="tx1"/>
                </a:solidFill>
              </a:rPr>
              <a:t>tangled-</a:t>
            </a:r>
            <a:r>
              <a:rPr lang="en-US" altLang="ja-JP" sz="1200" dirty="0" err="1" smtClean="0">
                <a:solidFill>
                  <a:schemeClr val="tx1"/>
                </a:solidFill>
              </a:rPr>
              <a:t>changeset</a:t>
            </a:r>
            <a:r>
              <a:rPr lang="en-US" altLang="ja-JP" sz="1000" dirty="0" smtClean="0">
                <a:solidFill>
                  <a:schemeClr val="tx1"/>
                </a:solidFill>
              </a:rPr>
              <a:t>[2]</a:t>
            </a:r>
          </a:p>
          <a:p>
            <a:pPr algn="ctr"/>
            <a:r>
              <a:rPr lang="ja-JP" altLang="en-US" sz="1200" dirty="0" smtClean="0">
                <a:solidFill>
                  <a:schemeClr val="tx1"/>
                </a:solidFill>
              </a:rPr>
              <a:t>複数のタスクが混在する</a:t>
            </a:r>
            <a:endParaRPr lang="en-US" altLang="ja-JP" sz="1200" dirty="0" smtClean="0">
              <a:solidFill>
                <a:schemeClr val="tx1"/>
              </a:solidFill>
            </a:endParaRPr>
          </a:p>
          <a:p>
            <a:pPr algn="ctr"/>
            <a:r>
              <a:rPr kumimoji="1" lang="en-US" altLang="ja-JP" sz="1200" dirty="0" err="1" smtClean="0">
                <a:solidFill>
                  <a:schemeClr val="tx1"/>
                </a:solidFill>
              </a:rPr>
              <a:t>changeset</a:t>
            </a:r>
            <a:endParaRPr kumimoji="1" lang="en-US" altLang="ja-JP" sz="1200" dirty="0" smtClean="0">
              <a:solidFill>
                <a:schemeClr val="tx1"/>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5</a:t>
            </a:fld>
            <a:endParaRPr kumimoji="1" lang="ja-JP" altLang="en-US"/>
          </a:p>
        </p:txBody>
      </p:sp>
    </p:spTree>
    <p:extLst>
      <p:ext uri="{BB962C8B-B14F-4D97-AF65-F5344CB8AC3E}">
        <p14:creationId xmlns:p14="http://schemas.microsoft.com/office/powerpoint/2010/main" val="3942752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編集内容の自動収集＋履歴の再構築の支援</a:t>
            </a:r>
            <a:endParaRPr kumimoji="1" lang="ja-JP" altLang="en-US" dirty="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7</a:t>
            </a:fld>
            <a:endParaRPr kumimoji="1" lang="ja-JP" altLang="en-US"/>
          </a:p>
        </p:txBody>
      </p:sp>
    </p:spTree>
    <p:extLst>
      <p:ext uri="{BB962C8B-B14F-4D97-AF65-F5344CB8AC3E}">
        <p14:creationId xmlns:p14="http://schemas.microsoft.com/office/powerpoint/2010/main" val="1207351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TLC</a:t>
            </a:r>
            <a:r>
              <a:rPr kumimoji="1" lang="ja-JP" altLang="en-US" dirty="0" smtClean="0"/>
              <a:t>化とは何だ</a:t>
            </a:r>
            <a:endParaRPr kumimoji="1" lang="en-US" altLang="ja-JP" dirty="0" smtClean="0"/>
          </a:p>
          <a:p>
            <a:endParaRPr kumimoji="1" lang="en-US" altLang="ja-JP" dirty="0" smtClean="0"/>
          </a:p>
          <a:p>
            <a:r>
              <a:rPr kumimoji="1" lang="ja-JP" altLang="en-US" dirty="0" smtClean="0"/>
              <a:t>自動収集リポと行単位リポは説明として必要？</a:t>
            </a:r>
            <a:endParaRPr kumimoji="1" lang="en-US" altLang="ja-JP" dirty="0" smtClean="0"/>
          </a:p>
          <a:p>
            <a:endParaRPr kumimoji="1" lang="en-US" altLang="ja-JP" dirty="0" smtClean="0"/>
          </a:p>
          <a:p>
            <a:endParaRPr kumimoji="1" lang="en-US" altLang="ja-JP" dirty="0" smtClean="0"/>
          </a:p>
          <a:p>
            <a:r>
              <a:rPr kumimoji="1" lang="ja-JP" altLang="en-US" dirty="0" smtClean="0"/>
              <a:t>全体の流れは次のようになります。</a:t>
            </a:r>
            <a:endParaRPr kumimoji="1" lang="en-US" altLang="ja-JP" dirty="0" smtClean="0"/>
          </a:p>
          <a:p>
            <a:r>
              <a:rPr kumimoji="1" lang="ja-JP" altLang="en-US" dirty="0" smtClean="0"/>
              <a:t>まず</a:t>
            </a:r>
            <a:r>
              <a:rPr kumimoji="1" lang="en-US" altLang="ja-JP" dirty="0" smtClean="0"/>
              <a:t>Step1</a:t>
            </a:r>
            <a:r>
              <a:rPr kumimoji="1" lang="ja-JP" altLang="en-US" dirty="0" smtClean="0"/>
              <a:t>の細粒度作業履歴の自動収集。</a:t>
            </a:r>
            <a:endParaRPr kumimoji="1" lang="en-US" altLang="ja-JP" dirty="0" smtClean="0"/>
          </a:p>
          <a:p>
            <a:r>
              <a:rPr kumimoji="1" lang="ja-JP" altLang="en-US" dirty="0" smtClean="0"/>
              <a:t>これは</a:t>
            </a:r>
            <a:r>
              <a:rPr kumimoji="1" lang="en-US" altLang="ja-JP" dirty="0" smtClean="0"/>
              <a:t>IDE</a:t>
            </a:r>
            <a:r>
              <a:rPr kumimoji="1" lang="ja-JP" altLang="en-US" dirty="0" smtClean="0"/>
              <a:t>上で行われたファイルに対する編集を短いスパンで記録していきます。</a:t>
            </a:r>
            <a:endParaRPr kumimoji="1" lang="en-US" altLang="ja-JP" dirty="0" smtClean="0"/>
          </a:p>
          <a:p>
            <a:r>
              <a:rPr kumimoji="1" lang="ja-JP" altLang="en-US" dirty="0" smtClean="0"/>
              <a:t>この</a:t>
            </a:r>
            <a:r>
              <a:rPr kumimoji="1" lang="en-US" altLang="ja-JP" dirty="0" smtClean="0"/>
              <a:t>Step</a:t>
            </a:r>
            <a:r>
              <a:rPr kumimoji="1" lang="ja-JP" altLang="en-US" dirty="0" smtClean="0"/>
              <a:t>で収集された履歴を細粒度作業履歴と呼びます。</a:t>
            </a:r>
            <a:endParaRPr kumimoji="1" lang="en-US" altLang="ja-JP" dirty="0" smtClean="0"/>
          </a:p>
          <a:p>
            <a:endParaRPr kumimoji="1" lang="en-US" altLang="ja-JP" dirty="0" smtClean="0"/>
          </a:p>
          <a:p>
            <a:r>
              <a:rPr kumimoji="1" lang="ja-JP" altLang="en-US" dirty="0" smtClean="0"/>
              <a:t>細粒度履歴は短いスパンで履歴を収集してはいますが、</a:t>
            </a:r>
            <a:endParaRPr kumimoji="1" lang="en-US" altLang="ja-JP" dirty="0" smtClean="0"/>
          </a:p>
          <a:p>
            <a:r>
              <a:rPr kumimoji="1" lang="ja-JP" altLang="en-US" dirty="0" smtClean="0"/>
              <a:t>コーディング作業中の任意の場所への手戻りができるほどの粒度ではありませんし、</a:t>
            </a:r>
            <a:endParaRPr kumimoji="1" lang="en-US" altLang="ja-JP" dirty="0" smtClean="0"/>
          </a:p>
          <a:p>
            <a:r>
              <a:rPr kumimoji="1" lang="ja-JP" altLang="en-US" dirty="0" smtClean="0"/>
              <a:t>ご覧のとおり行の途中で履歴として保存されています。</a:t>
            </a:r>
            <a:endParaRPr kumimoji="1" lang="en-US" altLang="ja-JP" dirty="0" smtClean="0"/>
          </a:p>
          <a:p>
            <a:endParaRPr kumimoji="1" lang="en-US" altLang="ja-JP" dirty="0" smtClean="0"/>
          </a:p>
          <a:p>
            <a:r>
              <a:rPr kumimoji="1" lang="ja-JP" altLang="en-US" dirty="0" smtClean="0"/>
              <a:t>また、コードの記録と同時に開発者の行動についても随時記録を行います</a:t>
            </a:r>
            <a:endParaRPr kumimoji="1" lang="en-US" altLang="ja-JP" dirty="0" smtClean="0"/>
          </a:p>
          <a:p>
            <a:endParaRPr kumimoji="1" lang="en-US" altLang="ja-JP" dirty="0" smtClean="0"/>
          </a:p>
          <a:p>
            <a:r>
              <a:rPr kumimoji="1" lang="ja-JP" altLang="en-US" dirty="0" smtClean="0"/>
              <a:t>＠全体の流れと後ろの説明が対応づいてない</a:t>
            </a:r>
            <a:r>
              <a:rPr kumimoji="1" lang="en-US" altLang="ja-JP" dirty="0" smtClean="0"/>
              <a:t>(</a:t>
            </a:r>
            <a:r>
              <a:rPr kumimoji="1" lang="ja-JP" altLang="en-US" dirty="0" smtClean="0"/>
              <a:t>作業履歴の収集は？</a:t>
            </a:r>
            <a:r>
              <a:rPr kumimoji="1" lang="en-US" altLang="ja-JP" dirty="0" smtClean="0"/>
              <a:t>)</a:t>
            </a:r>
            <a:r>
              <a:rPr kumimoji="1" lang="ja-JP" altLang="en-US" dirty="0" err="1" smtClean="0"/>
              <a:t>．</a:t>
            </a:r>
            <a:endParaRPr kumimoji="1" lang="en-US" altLang="ja-JP" dirty="0" smtClean="0"/>
          </a:p>
          <a:p>
            <a:r>
              <a:rPr kumimoji="1" lang="en-US" altLang="ja-JP" dirty="0" smtClean="0"/>
              <a:t>----</a:t>
            </a:r>
          </a:p>
          <a:p>
            <a:endParaRPr kumimoji="1" lang="ja-JP" altLang="en-US" dirty="0"/>
          </a:p>
        </p:txBody>
      </p:sp>
      <p:sp>
        <p:nvSpPr>
          <p:cNvPr id="4" name="スライド番号プレースホルダー 3"/>
          <p:cNvSpPr>
            <a:spLocks noGrp="1"/>
          </p:cNvSpPr>
          <p:nvPr>
            <p:ph type="sldNum" sz="quarter" idx="10"/>
          </p:nvPr>
        </p:nvSpPr>
        <p:spPr/>
        <p:txBody>
          <a:bodyPr/>
          <a:lstStyle/>
          <a:p>
            <a:fld id="{946CE012-89E1-4D70-8005-B2337F0B909D}" type="slidenum">
              <a:rPr kumimoji="1" lang="ja-JP" altLang="en-US" smtClean="0"/>
              <a:t>8</a:t>
            </a:fld>
            <a:endParaRPr kumimoji="1" lang="ja-JP" altLang="en-US"/>
          </a:p>
        </p:txBody>
      </p:sp>
    </p:spTree>
    <p:extLst>
      <p:ext uri="{BB962C8B-B14F-4D97-AF65-F5344CB8AC3E}">
        <p14:creationId xmlns:p14="http://schemas.microsoft.com/office/powerpoint/2010/main" val="1289044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全体の流れは次のようになります。</a:t>
            </a:r>
            <a:endParaRPr kumimoji="1" lang="en-US" altLang="ja-JP" dirty="0" smtClean="0"/>
          </a:p>
          <a:p>
            <a:r>
              <a:rPr kumimoji="1" lang="ja-JP" altLang="en-US" dirty="0" smtClean="0"/>
              <a:t>まず</a:t>
            </a:r>
            <a:r>
              <a:rPr kumimoji="1" lang="en-US" altLang="ja-JP" dirty="0" smtClean="0"/>
              <a:t>Step1</a:t>
            </a:r>
            <a:r>
              <a:rPr kumimoji="1" lang="ja-JP" altLang="en-US" dirty="0" smtClean="0"/>
              <a:t>の細粒度作業履歴の自動収集。</a:t>
            </a:r>
            <a:endParaRPr kumimoji="1" lang="en-US" altLang="ja-JP" dirty="0" smtClean="0"/>
          </a:p>
          <a:p>
            <a:r>
              <a:rPr kumimoji="1" lang="ja-JP" altLang="en-US" dirty="0" smtClean="0"/>
              <a:t>これは</a:t>
            </a:r>
            <a:r>
              <a:rPr kumimoji="1" lang="en-US" altLang="ja-JP" dirty="0" smtClean="0"/>
              <a:t>IDE</a:t>
            </a:r>
            <a:r>
              <a:rPr kumimoji="1" lang="ja-JP" altLang="en-US" dirty="0" smtClean="0"/>
              <a:t>上で行われたファイルに対する編集を短いスパンで記録していきます。</a:t>
            </a:r>
            <a:endParaRPr kumimoji="1" lang="en-US" altLang="ja-JP" dirty="0" smtClean="0"/>
          </a:p>
          <a:p>
            <a:r>
              <a:rPr kumimoji="1" lang="ja-JP" altLang="en-US" dirty="0" smtClean="0"/>
              <a:t>この</a:t>
            </a:r>
            <a:r>
              <a:rPr kumimoji="1" lang="en-US" altLang="ja-JP" dirty="0" smtClean="0"/>
              <a:t>Step</a:t>
            </a:r>
            <a:r>
              <a:rPr kumimoji="1" lang="ja-JP" altLang="en-US" dirty="0" smtClean="0"/>
              <a:t>で収集された履歴を細粒度作業履歴と呼びます。</a:t>
            </a:r>
            <a:endParaRPr kumimoji="1" lang="en-US" altLang="ja-JP" dirty="0" smtClean="0"/>
          </a:p>
          <a:p>
            <a:endParaRPr kumimoji="1" lang="en-US" altLang="ja-JP" dirty="0" smtClean="0"/>
          </a:p>
          <a:p>
            <a:r>
              <a:rPr kumimoji="1" lang="ja-JP" altLang="en-US" dirty="0" smtClean="0"/>
              <a:t>細粒度履歴は短いスパンで履歴を収集してはいますが、</a:t>
            </a:r>
            <a:endParaRPr kumimoji="1" lang="en-US" altLang="ja-JP" dirty="0" smtClean="0"/>
          </a:p>
          <a:p>
            <a:r>
              <a:rPr kumimoji="1" lang="ja-JP" altLang="en-US" dirty="0" smtClean="0"/>
              <a:t>コーディング作業中の任意の場所への手戻りができるほどの粒度ではありませんし、</a:t>
            </a:r>
            <a:endParaRPr kumimoji="1" lang="en-US" altLang="ja-JP" dirty="0" smtClean="0"/>
          </a:p>
          <a:p>
            <a:r>
              <a:rPr kumimoji="1" lang="ja-JP" altLang="en-US" dirty="0" smtClean="0"/>
              <a:t>ご覧のとおり行の途中で履歴として保存されています。</a:t>
            </a:r>
            <a:endParaRPr kumimoji="1" lang="en-US" altLang="ja-JP" dirty="0" smtClean="0"/>
          </a:p>
          <a:p>
            <a:endParaRPr kumimoji="1" lang="en-US" altLang="ja-JP" dirty="0" smtClean="0"/>
          </a:p>
          <a:p>
            <a:r>
              <a:rPr kumimoji="1" lang="ja-JP" altLang="en-US" dirty="0" smtClean="0"/>
              <a:t>また、コードの記録と同時に開発者の行動についても随時記録を行います</a:t>
            </a:r>
            <a:endParaRPr kumimoji="1" lang="en-US" altLang="ja-JP" dirty="0" smtClean="0"/>
          </a:p>
          <a:p>
            <a:endParaRPr kumimoji="1" lang="en-US" altLang="ja-JP" dirty="0" smtClean="0"/>
          </a:p>
          <a:p>
            <a:r>
              <a:rPr kumimoji="1" lang="ja-JP" altLang="en-US" dirty="0" smtClean="0"/>
              <a:t>＠全体の流れと後ろの説明が対応づいてない</a:t>
            </a:r>
            <a:r>
              <a:rPr kumimoji="1" lang="en-US" altLang="ja-JP" dirty="0" smtClean="0"/>
              <a:t>(</a:t>
            </a:r>
            <a:r>
              <a:rPr kumimoji="1" lang="ja-JP" altLang="en-US" dirty="0" smtClean="0"/>
              <a:t>作業履歴の収集は？</a:t>
            </a:r>
            <a:r>
              <a:rPr kumimoji="1" lang="en-US" altLang="ja-JP" dirty="0" smtClean="0"/>
              <a:t>)</a:t>
            </a:r>
            <a:r>
              <a:rPr kumimoji="1" lang="ja-JP" altLang="en-US" dirty="0" err="1" smtClean="0"/>
              <a:t>．</a:t>
            </a:r>
            <a:endParaRPr kumimoji="1" lang="en-US" altLang="ja-JP" dirty="0" smtClean="0"/>
          </a:p>
          <a:p>
            <a:r>
              <a:rPr kumimoji="1" lang="en-US" altLang="ja-JP" dirty="0" smtClean="0"/>
              <a:t>----</a:t>
            </a:r>
          </a:p>
          <a:p>
            <a:endParaRPr kumimoji="1" lang="ja-JP" altLang="en-US" dirty="0"/>
          </a:p>
        </p:txBody>
      </p:sp>
      <p:sp>
        <p:nvSpPr>
          <p:cNvPr id="4" name="スライド番号プレースホルダー 3"/>
          <p:cNvSpPr>
            <a:spLocks noGrp="1"/>
          </p:cNvSpPr>
          <p:nvPr>
            <p:ph type="sldNum" sz="quarter" idx="10"/>
          </p:nvPr>
        </p:nvSpPr>
        <p:spPr/>
        <p:txBody>
          <a:bodyPr/>
          <a:lstStyle/>
          <a:p>
            <a:fld id="{946CE012-89E1-4D70-8005-B2337F0B909D}" type="slidenum">
              <a:rPr kumimoji="1" lang="ja-JP" altLang="en-US" smtClean="0"/>
              <a:t>9</a:t>
            </a:fld>
            <a:endParaRPr kumimoji="1" lang="ja-JP" altLang="en-US"/>
          </a:p>
        </p:txBody>
      </p:sp>
    </p:spTree>
    <p:extLst>
      <p:ext uri="{BB962C8B-B14F-4D97-AF65-F5344CB8AC3E}">
        <p14:creationId xmlns:p14="http://schemas.microsoft.com/office/powerpoint/2010/main" val="1289044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コミットって言っていいのか</a:t>
            </a:r>
            <a:endParaRPr lang="en-US" altLang="ja-JP" dirty="0" smtClean="0"/>
          </a:p>
          <a:p>
            <a:r>
              <a:rPr lang="ja-JP" altLang="en-US" dirty="0" smtClean="0"/>
              <a:t>中間作業なので別の言葉で</a:t>
            </a:r>
            <a:endParaRPr lang="en-US" altLang="ja-JP" dirty="0" smtClean="0"/>
          </a:p>
          <a:p>
            <a:endParaRPr lang="en-US" altLang="ja-JP" dirty="0" smtClean="0"/>
          </a:p>
          <a:p>
            <a:r>
              <a:rPr lang="ja-JP" altLang="en-US" dirty="0" smtClean="0"/>
              <a:t>次に</a:t>
            </a:r>
            <a:r>
              <a:rPr lang="en-US" altLang="ja-JP" dirty="0" smtClean="0"/>
              <a:t>Step2</a:t>
            </a:r>
            <a:r>
              <a:rPr lang="ja-JP" altLang="en-US" dirty="0" smtClean="0"/>
              <a:t>の前半、細粒度作業履歴の分割について説明します。</a:t>
            </a:r>
            <a:endParaRPr lang="en-US" altLang="ja-JP" dirty="0" smtClean="0"/>
          </a:p>
          <a:p>
            <a:r>
              <a:rPr lang="ja-JP" altLang="en-US" dirty="0" smtClean="0"/>
              <a:t>まず修正前である履歴</a:t>
            </a:r>
            <a:r>
              <a:rPr lang="en-US" altLang="ja-JP" dirty="0" smtClean="0"/>
              <a:t>B</a:t>
            </a:r>
            <a:r>
              <a:rPr lang="ja-JP" altLang="en-US" dirty="0" smtClean="0"/>
              <a:t>と修正後である履歴</a:t>
            </a:r>
            <a:r>
              <a:rPr lang="en-US" altLang="ja-JP" dirty="0" smtClean="0"/>
              <a:t>C</a:t>
            </a:r>
            <a:r>
              <a:rPr lang="ja-JP" altLang="en-US" dirty="0" smtClean="0"/>
              <a:t>の差分を取得します。</a:t>
            </a:r>
            <a:endParaRPr lang="en-US" altLang="ja-JP" dirty="0" smtClean="0"/>
          </a:p>
          <a:p>
            <a:r>
              <a:rPr lang="ja-JP" altLang="en-US" dirty="0" smtClean="0"/>
              <a:t>差分というのは削除された行と追加された行で構成されていますが、</a:t>
            </a:r>
            <a:endParaRPr lang="en-US" altLang="ja-JP" dirty="0" smtClean="0"/>
          </a:p>
          <a:p>
            <a:r>
              <a:rPr lang="ja-JP" altLang="en-US" dirty="0" smtClean="0"/>
              <a:t>今回は追加された行を基準に分割を行います。</a:t>
            </a:r>
            <a:endParaRPr lang="en-US" altLang="ja-JP" dirty="0" smtClean="0"/>
          </a:p>
          <a:p>
            <a:r>
              <a:rPr lang="ja-JP" altLang="en-US" dirty="0" smtClean="0"/>
              <a:t>その結果がこの</a:t>
            </a:r>
            <a:r>
              <a:rPr lang="en-US" altLang="ja-JP" dirty="0" smtClean="0"/>
              <a:t>3</a:t>
            </a:r>
            <a:r>
              <a:rPr lang="ja-JP" altLang="en-US" dirty="0" smtClean="0"/>
              <a:t>つです。</a:t>
            </a:r>
            <a:endParaRPr lang="en-US" altLang="ja-JP" dirty="0" smtClean="0"/>
          </a:p>
          <a:p>
            <a:r>
              <a:rPr lang="ja-JP" altLang="en-US" dirty="0" smtClean="0"/>
              <a:t>これらを修正前のコードに適用することで、行単位に分割された履歴が作成されます。</a:t>
            </a:r>
            <a:endParaRPr lang="en-US" altLang="ja-JP" dirty="0" smtClean="0"/>
          </a:p>
          <a:p>
            <a:r>
              <a:rPr lang="ja-JP" altLang="en-US" dirty="0" smtClean="0"/>
              <a:t>この時、同時に差分の場所をバージョン管理システムへのコミットコメントとして追加します。</a:t>
            </a:r>
            <a:endParaRPr lang="en-US" altLang="ja-JP" dirty="0" smtClean="0"/>
          </a:p>
          <a:p>
            <a:endParaRPr lang="en-US" altLang="ja-JP" dirty="0" smtClean="0"/>
          </a:p>
        </p:txBody>
      </p:sp>
      <p:sp>
        <p:nvSpPr>
          <p:cNvPr id="4" name="スライド番号プレースホルダー 3"/>
          <p:cNvSpPr>
            <a:spLocks noGrp="1"/>
          </p:cNvSpPr>
          <p:nvPr>
            <p:ph type="sldNum" sz="quarter" idx="10"/>
          </p:nvPr>
        </p:nvSpPr>
        <p:spPr/>
        <p:txBody>
          <a:bodyPr/>
          <a:lstStyle/>
          <a:p>
            <a:fld id="{946CE012-89E1-4D70-8005-B2337F0B909D}" type="slidenum">
              <a:rPr kumimoji="1" lang="ja-JP" altLang="en-US" smtClean="0"/>
              <a:t>10</a:t>
            </a:fld>
            <a:endParaRPr kumimoji="1" lang="ja-JP" altLang="en-US"/>
          </a:p>
        </p:txBody>
      </p:sp>
    </p:spTree>
    <p:extLst>
      <p:ext uri="{BB962C8B-B14F-4D97-AF65-F5344CB8AC3E}">
        <p14:creationId xmlns:p14="http://schemas.microsoft.com/office/powerpoint/2010/main" val="419582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デモ動画を最後に貼り付ける</a:t>
            </a:r>
            <a:endParaRPr kumimoji="1" lang="ja-JP" altLang="en-US" dirty="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13</a:t>
            </a:fld>
            <a:endParaRPr kumimoji="1" lang="ja-JP" altLang="en-US"/>
          </a:p>
        </p:txBody>
      </p:sp>
    </p:spTree>
    <p:extLst>
      <p:ext uri="{BB962C8B-B14F-4D97-AF65-F5344CB8AC3E}">
        <p14:creationId xmlns:p14="http://schemas.microsoft.com/office/powerpoint/2010/main" val="3421264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3091" name="Picture 19" descr="bottom_ban"/>
          <p:cNvPicPr>
            <a:picLocks noChangeAspect="1" noChangeArrowheads="1"/>
          </p:cNvPicPr>
          <p:nvPr/>
        </p:nvPicPr>
        <p:blipFill>
          <a:blip r:embed="rId2"/>
          <a:srcRect/>
          <a:stretch>
            <a:fillRect/>
          </a:stretch>
        </p:blipFill>
        <p:spPr bwMode="auto">
          <a:xfrm>
            <a:off x="0" y="6597650"/>
            <a:ext cx="9144000" cy="260350"/>
          </a:xfrm>
          <a:prstGeom prst="rect">
            <a:avLst/>
          </a:prstGeom>
          <a:noFill/>
        </p:spPr>
      </p:pic>
      <p:sp>
        <p:nvSpPr>
          <p:cNvPr id="3079" name="Rectangle 7" descr="ban"/>
          <p:cNvSpPr>
            <a:spLocks noChangeArrowheads="1"/>
          </p:cNvSpPr>
          <p:nvPr/>
        </p:nvSpPr>
        <p:spPr bwMode="auto">
          <a:xfrm>
            <a:off x="0" y="0"/>
            <a:ext cx="9144000" cy="188913"/>
          </a:xfrm>
          <a:prstGeom prst="rect">
            <a:avLst/>
          </a:prstGeom>
          <a:blipFill dpi="0" rotWithShape="1">
            <a:blip r:embed="rId3"/>
            <a:srcRect/>
            <a:stretch>
              <a:fillRect/>
            </a:stretch>
          </a:blipFill>
          <a:ln w="9525">
            <a:noFill/>
            <a:miter lim="800000"/>
            <a:headEnd/>
            <a:tailEnd/>
          </a:ln>
          <a:effectLst/>
        </p:spPr>
        <p:txBody>
          <a:bodyPr wrap="none" anchor="ctr"/>
          <a:lstStyle/>
          <a:p>
            <a:endParaRPr lang="ja-JP" altLang="en-US"/>
          </a:p>
        </p:txBody>
      </p:sp>
      <p:sp>
        <p:nvSpPr>
          <p:cNvPr id="3074" name="Rectangle 2"/>
          <p:cNvSpPr>
            <a:spLocks noGrp="1" noChangeArrowheads="1"/>
          </p:cNvSpPr>
          <p:nvPr>
            <p:ph type="ctrTitle"/>
          </p:nvPr>
        </p:nvSpPr>
        <p:spPr>
          <a:xfrm>
            <a:off x="685800" y="1484313"/>
            <a:ext cx="7772400" cy="1470025"/>
          </a:xfrm>
        </p:spPr>
        <p:txBody>
          <a:bodyPr/>
          <a:lstStyle>
            <a:lvl1pPr>
              <a:defRPr/>
            </a:lvl1pPr>
          </a:lstStyle>
          <a:p>
            <a:r>
              <a:rPr lang="ja-JP" altLang="en-US" smtClean="0"/>
              <a:t>マスター タイトルの書式設定</a:t>
            </a:r>
            <a:endParaRPr lang="ja-JP" altLang="en-US"/>
          </a:p>
        </p:txBody>
      </p:sp>
      <p:sp>
        <p:nvSpPr>
          <p:cNvPr id="3075" name="Rectangle 3"/>
          <p:cNvSpPr>
            <a:spLocks noGrp="1" noChangeArrowheads="1"/>
          </p:cNvSpPr>
          <p:nvPr>
            <p:ph type="subTitle" idx="1"/>
          </p:nvPr>
        </p:nvSpPr>
        <p:spPr>
          <a:xfrm>
            <a:off x="1371600" y="3573463"/>
            <a:ext cx="6400800" cy="1752600"/>
          </a:xfrm>
        </p:spPr>
        <p:txBody>
          <a:bodyPr/>
          <a:lstStyle>
            <a:lvl1pPr marL="0" indent="0" algn="ctr">
              <a:buFontTx/>
              <a:buNone/>
              <a:defRPr/>
            </a:lvl1pPr>
          </a:lstStyle>
          <a:p>
            <a:r>
              <a:rPr lang="ja-JP" altLang="en-US" smtClean="0"/>
              <a:t>マスター サブタイトルの書式設定</a:t>
            </a:r>
            <a:endParaRPr lang="ja-JP" altLang="en-US"/>
          </a:p>
        </p:txBody>
      </p:sp>
      <p:pic>
        <p:nvPicPr>
          <p:cNvPr id="3081" name="Picture 9" descr="sel-logo"/>
          <p:cNvPicPr>
            <a:picLocks noChangeAspect="1" noChangeArrowheads="1"/>
          </p:cNvPicPr>
          <p:nvPr/>
        </p:nvPicPr>
        <p:blipFill>
          <a:blip r:embed="rId4" cstate="print"/>
          <a:srcRect/>
          <a:stretch>
            <a:fillRect/>
          </a:stretch>
        </p:blipFill>
        <p:spPr bwMode="auto">
          <a:xfrm>
            <a:off x="6877050" y="260350"/>
            <a:ext cx="2051050" cy="703263"/>
          </a:xfrm>
          <a:prstGeom prst="rect">
            <a:avLst/>
          </a:prstGeom>
          <a:noFill/>
        </p:spPr>
      </p:pic>
      <p:sp>
        <p:nvSpPr>
          <p:cNvPr id="3086" name="Line 14"/>
          <p:cNvSpPr>
            <a:spLocks noChangeShapeType="1"/>
          </p:cNvSpPr>
          <p:nvPr/>
        </p:nvSpPr>
        <p:spPr bwMode="auto">
          <a:xfrm>
            <a:off x="1331913" y="3213100"/>
            <a:ext cx="6480175" cy="0"/>
          </a:xfrm>
          <a:prstGeom prst="line">
            <a:avLst/>
          </a:prstGeom>
          <a:noFill/>
          <a:ln w="9525">
            <a:solidFill>
              <a:schemeClr val="tx1"/>
            </a:solidFill>
            <a:round/>
            <a:headEnd/>
            <a:tailEnd/>
          </a:ln>
          <a:effectLst/>
        </p:spPr>
        <p:txBody>
          <a:bodyPr/>
          <a:lstStyle/>
          <a:p>
            <a:endParaRPr lang="ja-JP" altLang="en-US"/>
          </a:p>
        </p:txBody>
      </p:sp>
      <p:sp>
        <p:nvSpPr>
          <p:cNvPr id="3093" name="Text Box 21"/>
          <p:cNvSpPr txBox="1">
            <a:spLocks noChangeArrowheads="1"/>
          </p:cNvSpPr>
          <p:nvPr/>
        </p:nvSpPr>
        <p:spPr bwMode="auto">
          <a:xfrm>
            <a:off x="452438" y="6640513"/>
            <a:ext cx="8239125" cy="244475"/>
          </a:xfrm>
          <a:prstGeom prst="rect">
            <a:avLst/>
          </a:prstGeom>
          <a:noFill/>
          <a:ln w="9525">
            <a:noFill/>
            <a:miter lim="800000"/>
            <a:headEnd/>
            <a:tailEnd/>
          </a:ln>
          <a:effectLst/>
        </p:spPr>
        <p:txBody>
          <a:bodyPr wrap="none">
            <a:spAutoFit/>
          </a:bodyPr>
          <a:lstStyle/>
          <a:p>
            <a:r>
              <a:rPr lang="en-US" altLang="ja-JP" sz="1000">
                <a:solidFill>
                  <a:srgbClr val="DDDDDD"/>
                </a:solidFill>
              </a:rPr>
              <a:t>Software Engineering Laboratory, Department of Computer Science, Graduate School of Information Science and Technology, Osaka University</a:t>
            </a:r>
          </a:p>
        </p:txBody>
      </p:sp>
      <p:sp>
        <p:nvSpPr>
          <p:cNvPr id="3094" name="Rectangle 22"/>
          <p:cNvSpPr>
            <a:spLocks noGrp="1" noChangeArrowheads="1"/>
          </p:cNvSpPr>
          <p:nvPr>
            <p:ph type="dt" sz="half" idx="2"/>
          </p:nvPr>
        </p:nvSpPr>
        <p:spPr>
          <a:xfrm>
            <a:off x="457200" y="6245225"/>
            <a:ext cx="2133600" cy="279400"/>
          </a:xfrm>
        </p:spPr>
        <p:txBody>
          <a:bodyPr/>
          <a:lstStyle>
            <a:lvl1pPr algn="l">
              <a:defRPr>
                <a:solidFill>
                  <a:schemeClr val="tx1"/>
                </a:solidFill>
              </a:defRPr>
            </a:lvl1pPr>
          </a:lstStyle>
          <a:p>
            <a:fld id="{ED7650B3-5CCF-491E-A4F1-149B1DD0B4BD}" type="datetime1">
              <a:rPr kumimoji="1" lang="ja-JP" altLang="en-US" smtClean="0"/>
              <a:t>2014/4/30</a:t>
            </a:fld>
            <a:endParaRPr kumimoji="1" lang="ja-JP" altLang="en-US"/>
          </a:p>
        </p:txBody>
      </p:sp>
      <p:sp>
        <p:nvSpPr>
          <p:cNvPr id="3095" name="Rectangle 23"/>
          <p:cNvSpPr>
            <a:spLocks noGrp="1" noChangeArrowheads="1"/>
          </p:cNvSpPr>
          <p:nvPr>
            <p:ph type="ftr" sz="quarter" idx="3"/>
          </p:nvPr>
        </p:nvSpPr>
        <p:spPr>
          <a:xfrm>
            <a:off x="2700338" y="6245225"/>
            <a:ext cx="3743325" cy="279400"/>
          </a:xfrm>
        </p:spPr>
        <p:txBody>
          <a:bodyPr/>
          <a:lstStyle>
            <a:lvl1pPr>
              <a:defRPr/>
            </a:lvl1pPr>
          </a:lstStyle>
          <a:p>
            <a:r>
              <a:rPr kumimoji="1" lang="en-US" altLang="ja-JP" smtClean="0"/>
              <a:t>CS_Seminor2013</a:t>
            </a:r>
            <a:endParaRPr kumimoji="1" lang="ja-JP" altLang="en-US"/>
          </a:p>
        </p:txBody>
      </p:sp>
      <p:sp>
        <p:nvSpPr>
          <p:cNvPr id="3096" name="Rectangle 24"/>
          <p:cNvSpPr>
            <a:spLocks noGrp="1" noChangeArrowheads="1"/>
          </p:cNvSpPr>
          <p:nvPr>
            <p:ph type="sldNum" sz="quarter" idx="4"/>
          </p:nvPr>
        </p:nvSpPr>
        <p:spPr>
          <a:xfrm>
            <a:off x="6553200" y="6245225"/>
            <a:ext cx="2133600" cy="279400"/>
          </a:xfrm>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8DB4233E-68FE-4058-A7E1-6F589E96C259}" type="datetime1">
              <a:rPr kumimoji="1" lang="ja-JP" altLang="en-US" smtClean="0"/>
              <a:t>2014/4/30</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F44B9D09-2440-43FD-850B-A9E8CEA6A5A0}" type="datetime1">
              <a:rPr kumimoji="1" lang="ja-JP" altLang="en-US" smtClean="0"/>
              <a:t>2014/4/30</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7AB273D6-45DC-451D-8E77-D8DDA0C562D1}" type="datetime1">
              <a:rPr kumimoji="1" lang="ja-JP" altLang="en-US" smtClean="0"/>
              <a:t>2014/4/30</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 3"/>
          <p:cNvSpPr>
            <a:spLocks noGrp="1"/>
          </p:cNvSpPr>
          <p:nvPr>
            <p:ph type="dt" sz="half" idx="10"/>
          </p:nvPr>
        </p:nvSpPr>
        <p:spPr/>
        <p:txBody>
          <a:bodyPr/>
          <a:lstStyle>
            <a:lvl1pPr>
              <a:defRPr/>
            </a:lvl1pPr>
          </a:lstStyle>
          <a:p>
            <a:fld id="{C7C57C5D-E479-4884-8E36-C31D79E48004}" type="datetime1">
              <a:rPr kumimoji="1" lang="ja-JP" altLang="en-US" smtClean="0"/>
              <a:t>2014/4/30</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fld id="{C1ECCE97-9876-4C44-93F6-F533D907310E}" type="datetime1">
              <a:rPr kumimoji="1" lang="ja-JP" altLang="en-US" smtClean="0"/>
              <a:t>2014/4/30</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7" name="スライド番号プレースホルダ 6"/>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fld id="{AE903017-FF55-4177-B22B-FAEDF20813F2}" type="datetime1">
              <a:rPr kumimoji="1" lang="ja-JP" altLang="en-US" smtClean="0"/>
              <a:t>2014/4/30</a:t>
            </a:fld>
            <a:endParaRPr kumimoji="1" lang="ja-JP" altLang="en-US"/>
          </a:p>
        </p:txBody>
      </p:sp>
      <p:sp>
        <p:nvSpPr>
          <p:cNvPr id="8" name="フッター プレースホルダ 7"/>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9" name="スライド番号プレースホルダ 8"/>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fld id="{69967D9C-C546-4BCB-9481-677C60EF1464}" type="datetime1">
              <a:rPr kumimoji="1" lang="ja-JP" altLang="en-US" smtClean="0"/>
              <a:t>2014/4/30</a:t>
            </a:fld>
            <a:endParaRPr kumimoji="1" lang="ja-JP" altLang="en-US"/>
          </a:p>
        </p:txBody>
      </p:sp>
      <p:sp>
        <p:nvSpPr>
          <p:cNvPr id="4" name="フッター プレースホルダ 3"/>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5" name="スライド番号プレースホルダ 4"/>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08D5CE42-FEE5-46D8-979C-0C012D3D072E}" type="datetime1">
              <a:rPr kumimoji="1" lang="ja-JP" altLang="en-US" smtClean="0"/>
              <a:t>2014/4/30</a:t>
            </a:fld>
            <a:endParaRPr kumimoji="1" lang="ja-JP" altLang="en-US"/>
          </a:p>
        </p:txBody>
      </p:sp>
      <p:sp>
        <p:nvSpPr>
          <p:cNvPr id="3" name="フッター プレースホルダ 2"/>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4" name="スライド番号プレースホルダ 3"/>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14D47096-E5B6-4DC0-ABC6-959DA9AAD299}" type="datetime1">
              <a:rPr kumimoji="1" lang="ja-JP" altLang="en-US" smtClean="0"/>
              <a:t>2014/4/30</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7" name="スライド番号プレースホルダ 6"/>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4FBA7682-1358-4D63-A648-A84CF8E111F6}" type="datetime1">
              <a:rPr kumimoji="1" lang="ja-JP" altLang="en-US" smtClean="0"/>
              <a:t>2014/4/30</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7" name="スライド番号プレースホルダ 6"/>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8" name="Picture 14" descr="bottom_ban"/>
          <p:cNvPicPr>
            <a:picLocks noChangeAspect="1" noChangeArrowheads="1"/>
          </p:cNvPicPr>
          <p:nvPr/>
        </p:nvPicPr>
        <p:blipFill>
          <a:blip r:embed="rId13"/>
          <a:srcRect/>
          <a:stretch>
            <a:fillRect/>
          </a:stretch>
        </p:blipFill>
        <p:spPr bwMode="auto">
          <a:xfrm>
            <a:off x="0" y="6597650"/>
            <a:ext cx="9144000" cy="260350"/>
          </a:xfrm>
          <a:prstGeom prst="rect">
            <a:avLst/>
          </a:prstGeom>
          <a:noFill/>
        </p:spPr>
      </p:pic>
      <p:sp>
        <p:nvSpPr>
          <p:cNvPr id="1026" name="Rectangle 2"/>
          <p:cNvSpPr>
            <a:spLocks noGrp="1" noChangeArrowheads="1"/>
          </p:cNvSpPr>
          <p:nvPr>
            <p:ph type="title"/>
          </p:nvPr>
        </p:nvSpPr>
        <p:spPr bwMode="auto">
          <a:xfrm>
            <a:off x="457200" y="274638"/>
            <a:ext cx="821848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31" name="Rectangle 7" descr="ban"/>
          <p:cNvSpPr>
            <a:spLocks noChangeArrowheads="1"/>
          </p:cNvSpPr>
          <p:nvPr/>
        </p:nvSpPr>
        <p:spPr bwMode="auto">
          <a:xfrm>
            <a:off x="0" y="0"/>
            <a:ext cx="9144000" cy="188913"/>
          </a:xfrm>
          <a:prstGeom prst="rect">
            <a:avLst/>
          </a:prstGeom>
          <a:blipFill dpi="0" rotWithShape="1">
            <a:blip r:embed="rId14"/>
            <a:srcRect/>
            <a:stretch>
              <a:fillRect/>
            </a:stretch>
          </a:blipFill>
          <a:ln w="9525">
            <a:noFill/>
            <a:miter lim="800000"/>
            <a:headEnd/>
            <a:tailEnd/>
          </a:ln>
          <a:effectLst/>
        </p:spPr>
        <p:txBody>
          <a:bodyPr wrap="none" anchor="ctr"/>
          <a:lstStyle/>
          <a:p>
            <a:endParaRPr lang="ja-JP" altLang="en-US"/>
          </a:p>
        </p:txBody>
      </p:sp>
      <p:sp>
        <p:nvSpPr>
          <p:cNvPr id="1036" name="Line 12"/>
          <p:cNvSpPr>
            <a:spLocks noChangeShapeType="1"/>
          </p:cNvSpPr>
          <p:nvPr/>
        </p:nvSpPr>
        <p:spPr bwMode="auto">
          <a:xfrm>
            <a:off x="468313" y="1484313"/>
            <a:ext cx="8207375" cy="0"/>
          </a:xfrm>
          <a:prstGeom prst="line">
            <a:avLst/>
          </a:prstGeom>
          <a:noFill/>
          <a:ln w="9525">
            <a:solidFill>
              <a:schemeClr val="tx1"/>
            </a:solidFill>
            <a:round/>
            <a:headEnd/>
            <a:tailEnd/>
          </a:ln>
          <a:effectLst/>
        </p:spPr>
        <p:txBody>
          <a:bodyPr/>
          <a:lstStyle/>
          <a:p>
            <a:endParaRPr lang="ja-JP" altLang="en-US"/>
          </a:p>
        </p:txBody>
      </p:sp>
      <p:pic>
        <p:nvPicPr>
          <p:cNvPr id="1043" name="Picture 19" descr="sel-logo"/>
          <p:cNvPicPr>
            <a:picLocks noChangeAspect="1" noChangeArrowheads="1"/>
          </p:cNvPicPr>
          <p:nvPr/>
        </p:nvPicPr>
        <p:blipFill>
          <a:blip r:embed="rId15" cstate="print"/>
          <a:srcRect/>
          <a:stretch>
            <a:fillRect/>
          </a:stretch>
        </p:blipFill>
        <p:spPr bwMode="auto">
          <a:xfrm>
            <a:off x="468313" y="6299200"/>
            <a:ext cx="1081087" cy="369888"/>
          </a:xfrm>
          <a:prstGeom prst="rect">
            <a:avLst/>
          </a:prstGeom>
          <a:noFill/>
        </p:spPr>
      </p:pic>
      <p:sp>
        <p:nvSpPr>
          <p:cNvPr id="1045" name="Rectangle 21"/>
          <p:cNvSpPr>
            <a:spLocks noGrp="1" noChangeArrowheads="1"/>
          </p:cNvSpPr>
          <p:nvPr>
            <p:ph type="dt" sz="half" idx="2"/>
          </p:nvPr>
        </p:nvSpPr>
        <p:spPr bwMode="auto">
          <a:xfrm>
            <a:off x="7308850" y="6596063"/>
            <a:ext cx="1439863" cy="2619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6FDF29E7-E37D-48C9-8793-50716A0A3C1E}" type="datetime1">
              <a:rPr kumimoji="1" lang="ja-JP" altLang="en-US" smtClean="0"/>
              <a:t>2014/4/30</a:t>
            </a:fld>
            <a:endParaRPr kumimoji="1" lang="ja-JP" altLang="en-US"/>
          </a:p>
        </p:txBody>
      </p:sp>
      <p:sp>
        <p:nvSpPr>
          <p:cNvPr id="1046" name="Rectangle 22"/>
          <p:cNvSpPr>
            <a:spLocks noGrp="1" noChangeArrowheads="1"/>
          </p:cNvSpPr>
          <p:nvPr>
            <p:ph type="ftr" sz="quarter" idx="3"/>
          </p:nvPr>
        </p:nvSpPr>
        <p:spPr bwMode="auto">
          <a:xfrm>
            <a:off x="1655763" y="6310313"/>
            <a:ext cx="5832475" cy="358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kumimoji="1" lang="en-US" altLang="ja-JP" smtClean="0"/>
              <a:t>CS_Seminor2013</a:t>
            </a:r>
            <a:endParaRPr kumimoji="1" lang="ja-JP" altLang="en-US"/>
          </a:p>
        </p:txBody>
      </p:sp>
      <p:sp>
        <p:nvSpPr>
          <p:cNvPr id="1047" name="Rectangle 23"/>
          <p:cNvSpPr>
            <a:spLocks noGrp="1" noChangeArrowheads="1"/>
          </p:cNvSpPr>
          <p:nvPr>
            <p:ph type="sldNum" sz="quarter" idx="4"/>
          </p:nvPr>
        </p:nvSpPr>
        <p:spPr bwMode="auto">
          <a:xfrm>
            <a:off x="7597775" y="6308725"/>
            <a:ext cx="1150938"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15A762B-A7CB-4288-AEB4-37B69ED0735D}" type="slidenum">
              <a:rPr kumimoji="1" lang="ja-JP" altLang="en-US" smtClean="0"/>
              <a:t>‹#›</a:t>
            </a:fld>
            <a:endParaRPr kumimoji="1" lang="ja-JP" altLang="en-US"/>
          </a:p>
        </p:txBody>
      </p:sp>
      <p:sp>
        <p:nvSpPr>
          <p:cNvPr id="1048" name="Text Box 24"/>
          <p:cNvSpPr txBox="1">
            <a:spLocks noChangeArrowheads="1"/>
          </p:cNvSpPr>
          <p:nvPr/>
        </p:nvSpPr>
        <p:spPr bwMode="auto">
          <a:xfrm>
            <a:off x="334963" y="6640513"/>
            <a:ext cx="6324600" cy="244475"/>
          </a:xfrm>
          <a:prstGeom prst="rect">
            <a:avLst/>
          </a:prstGeom>
          <a:noFill/>
          <a:ln w="9525">
            <a:noFill/>
            <a:miter lim="800000"/>
            <a:headEnd/>
            <a:tailEnd/>
          </a:ln>
          <a:effectLst/>
        </p:spPr>
        <p:txBody>
          <a:bodyPr wrap="none">
            <a:spAutoFit/>
          </a:bodyPr>
          <a:lstStyle/>
          <a:p>
            <a:r>
              <a:rPr lang="en-US" altLang="ja-JP" sz="1000">
                <a:solidFill>
                  <a:srgbClr val="DDDDDD"/>
                </a:solidFill>
              </a:rPr>
              <a:t>Department of Computer Science, Graduate School of Information Science and Technology, Osaka University</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0536" y="1484313"/>
            <a:ext cx="9407305" cy="1470025"/>
          </a:xfrm>
        </p:spPr>
        <p:txBody>
          <a:bodyPr/>
          <a:lstStyle/>
          <a:p>
            <a:r>
              <a:rPr lang="ja-JP" altLang="en-US" sz="3600" dirty="0" smtClean="0"/>
              <a:t>細粒度作業履歴を用いた</a:t>
            </a:r>
            <a:r>
              <a:rPr lang="en-US" altLang="ja-JP" sz="3600" dirty="0" smtClean="0"/>
              <a:t/>
            </a:r>
            <a:br>
              <a:rPr lang="en-US" altLang="ja-JP" sz="3600" dirty="0" smtClean="0"/>
            </a:br>
            <a:r>
              <a:rPr lang="en-US" altLang="ja-JP" sz="3600" dirty="0" smtClean="0"/>
              <a:t>Task Level Commit</a:t>
            </a:r>
            <a:r>
              <a:rPr lang="ja-JP" altLang="en-US" sz="3600" dirty="0" smtClean="0"/>
              <a:t>支援手法の提案</a:t>
            </a:r>
            <a:endParaRPr lang="en-US" altLang="ja-JP" sz="3600" dirty="0"/>
          </a:p>
        </p:txBody>
      </p:sp>
      <p:sp>
        <p:nvSpPr>
          <p:cNvPr id="3" name="サブタイトル 2"/>
          <p:cNvSpPr>
            <a:spLocks noGrp="1"/>
          </p:cNvSpPr>
          <p:nvPr>
            <p:ph type="subTitle" idx="1"/>
          </p:nvPr>
        </p:nvSpPr>
        <p:spPr>
          <a:xfrm>
            <a:off x="755576" y="3573463"/>
            <a:ext cx="7704856" cy="1752600"/>
          </a:xfrm>
        </p:spPr>
        <p:txBody>
          <a:bodyPr/>
          <a:lstStyle/>
          <a:p>
            <a:r>
              <a:rPr kumimoji="1" lang="ja-JP" altLang="en-US" sz="2800" dirty="0" smtClean="0"/>
              <a:t>梅川晃一</a:t>
            </a:r>
            <a:r>
              <a:rPr kumimoji="1" lang="en-US" altLang="ja-JP" sz="2800" baseline="30000" dirty="0" smtClean="0"/>
              <a:t>†</a:t>
            </a:r>
            <a:r>
              <a:rPr kumimoji="1" lang="ja-JP" altLang="en-US" sz="2800" dirty="0" err="1" smtClean="0"/>
              <a:t>，</a:t>
            </a:r>
            <a:r>
              <a:rPr kumimoji="1" lang="ja-JP" altLang="en-US" sz="2800" dirty="0" smtClean="0">
                <a:solidFill>
                  <a:srgbClr val="FF0000"/>
                </a:solidFill>
              </a:rPr>
              <a:t>○</a:t>
            </a:r>
            <a:r>
              <a:rPr kumimoji="1" lang="ja-JP" altLang="en-US" sz="2800" dirty="0" smtClean="0"/>
              <a:t>井垣宏</a:t>
            </a:r>
            <a:r>
              <a:rPr lang="en-US" altLang="ja-JP" sz="2800" baseline="30000" dirty="0"/>
              <a:t>†</a:t>
            </a:r>
            <a:r>
              <a:rPr lang="en-US" altLang="ja-JP" sz="2800" dirty="0"/>
              <a:t> </a:t>
            </a:r>
            <a:r>
              <a:rPr kumimoji="1" lang="ja-JP" altLang="en-US" sz="2800" dirty="0" err="1" smtClean="0"/>
              <a:t>，</a:t>
            </a:r>
            <a:r>
              <a:rPr kumimoji="1" lang="ja-JP" altLang="en-US" sz="2800" dirty="0" smtClean="0"/>
              <a:t>吉田則裕</a:t>
            </a:r>
            <a:r>
              <a:rPr kumimoji="1" lang="en-US" altLang="ja-JP" sz="2800" baseline="30000" dirty="0" smtClean="0"/>
              <a:t>‡</a:t>
            </a:r>
            <a:r>
              <a:rPr kumimoji="1" lang="ja-JP" altLang="en-US" sz="2800" dirty="0" err="1" smtClean="0"/>
              <a:t>，</a:t>
            </a:r>
            <a:r>
              <a:rPr kumimoji="1" lang="ja-JP" altLang="en-US" sz="2800" dirty="0" smtClean="0"/>
              <a:t>井上克郎</a:t>
            </a:r>
            <a:r>
              <a:rPr lang="en-US" altLang="ja-JP" sz="2800" baseline="30000" dirty="0"/>
              <a:t>†</a:t>
            </a:r>
            <a:endParaRPr kumimoji="1" lang="en-US" altLang="ja-JP" sz="2800" baseline="30000" dirty="0" smtClean="0"/>
          </a:p>
          <a:p>
            <a:r>
              <a:rPr lang="en-US" altLang="ja-JP" sz="2800" dirty="0"/>
              <a:t>†</a:t>
            </a:r>
            <a:r>
              <a:rPr lang="ja-JP" altLang="en-US" sz="2800" dirty="0" smtClean="0"/>
              <a:t>大阪大学</a:t>
            </a:r>
            <a:r>
              <a:rPr lang="ja-JP" altLang="en-US" sz="2800" dirty="0"/>
              <a:t>大学院情報科学</a:t>
            </a:r>
            <a:r>
              <a:rPr lang="ja-JP" altLang="en-US" sz="2800" dirty="0" smtClean="0"/>
              <a:t>研究科</a:t>
            </a:r>
            <a:endParaRPr lang="en-US" altLang="ja-JP" sz="2800" dirty="0" smtClean="0"/>
          </a:p>
          <a:p>
            <a:r>
              <a:rPr lang="en-US" altLang="ja-JP" sz="2800" dirty="0"/>
              <a:t>‡</a:t>
            </a:r>
            <a:r>
              <a:rPr kumimoji="1" lang="ja-JP" altLang="en-US" sz="2800" dirty="0" smtClean="0"/>
              <a:t>奈良</a:t>
            </a:r>
            <a:r>
              <a:rPr kumimoji="1" lang="ja-JP" altLang="en-US" sz="2800" dirty="0"/>
              <a:t>先端科学技術大学院</a:t>
            </a:r>
            <a:r>
              <a:rPr kumimoji="1" lang="ja-JP" altLang="en-US" sz="2800" dirty="0" smtClean="0"/>
              <a:t>大学情報科学研究科</a:t>
            </a:r>
            <a:endParaRPr kumimoji="1" lang="ja-JP" altLang="en-US" sz="2800" dirty="0"/>
          </a:p>
        </p:txBody>
      </p:sp>
      <p:sp>
        <p:nvSpPr>
          <p:cNvPr id="4" name="日付プレースホルダー 3"/>
          <p:cNvSpPr>
            <a:spLocks noGrp="1"/>
          </p:cNvSpPr>
          <p:nvPr>
            <p:ph type="dt" sz="half" idx="2"/>
          </p:nvPr>
        </p:nvSpPr>
        <p:spPr/>
        <p:txBody>
          <a:bodyPr/>
          <a:lstStyle/>
          <a:p>
            <a:fld id="{6168AC56-69BD-438A-9706-86BE976EA166}" type="datetime1">
              <a:rPr kumimoji="1" lang="ja-JP" altLang="en-US" smtClean="0"/>
              <a:t>2014/4/30</a:t>
            </a:fld>
            <a:endParaRPr kumimoji="1" lang="ja-JP" altLang="en-US"/>
          </a:p>
        </p:txBody>
      </p:sp>
      <p:sp>
        <p:nvSpPr>
          <p:cNvPr id="6" name="スライド番号プレースホルダー 5"/>
          <p:cNvSpPr>
            <a:spLocks noGrp="1"/>
          </p:cNvSpPr>
          <p:nvPr>
            <p:ph type="sldNum" sz="quarter" idx="4"/>
          </p:nvPr>
        </p:nvSpPr>
        <p:spPr/>
        <p:txBody>
          <a:bodyPr/>
          <a:lstStyle/>
          <a:p>
            <a:fld id="{315A762B-A7CB-4288-AEB4-37B69ED0735D}" type="slidenum">
              <a:rPr kumimoji="1" lang="ja-JP" altLang="en-US" smtClean="0"/>
              <a:t>1</a:t>
            </a:fld>
            <a:endParaRPr kumimoji="1" lang="ja-JP" altLang="en-US"/>
          </a:p>
        </p:txBody>
      </p:sp>
    </p:spTree>
    <p:extLst>
      <p:ext uri="{BB962C8B-B14F-4D97-AF65-F5344CB8AC3E}">
        <p14:creationId xmlns:p14="http://schemas.microsoft.com/office/powerpoint/2010/main" val="1279565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74638"/>
            <a:ext cx="8856984" cy="1143000"/>
          </a:xfrm>
        </p:spPr>
        <p:txBody>
          <a:bodyPr/>
          <a:lstStyle/>
          <a:p>
            <a:r>
              <a:rPr lang="en-US" altLang="ja-JP" sz="4000" dirty="0" smtClean="0"/>
              <a:t>Step2-1:</a:t>
            </a:r>
            <a:r>
              <a:rPr lang="ja-JP" altLang="en-US" sz="4000" dirty="0"/>
              <a:t>行</a:t>
            </a:r>
            <a:r>
              <a:rPr lang="ja-JP" altLang="en-US" sz="4000" dirty="0" smtClean="0"/>
              <a:t>単位作業履歴の作成（分割）</a:t>
            </a:r>
            <a:endParaRPr kumimoji="1" lang="ja-JP" altLang="en-US" sz="4000" dirty="0"/>
          </a:p>
        </p:txBody>
      </p:sp>
      <p:sp>
        <p:nvSpPr>
          <p:cNvPr id="4" name="日付プレースホルダー 3"/>
          <p:cNvSpPr>
            <a:spLocks noGrp="1"/>
          </p:cNvSpPr>
          <p:nvPr>
            <p:ph type="dt" sz="half" idx="10"/>
          </p:nvPr>
        </p:nvSpPr>
        <p:spPr/>
        <p:txBody>
          <a:bodyPr/>
          <a:lstStyle/>
          <a:p>
            <a:fld id="{1EDA7CE5-CA7E-427E-A940-057C40FAD89F}"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p:txBody>
          <a:bodyPr/>
          <a:lstStyle/>
          <a:p>
            <a:fld id="{80351751-8530-41C5-B5C9-1F1F71554AD4}" type="slidenum">
              <a:rPr kumimoji="1" lang="ja-JP" altLang="en-US" smtClean="0"/>
              <a:t>10</a:t>
            </a:fld>
            <a:endParaRPr kumimoji="1" lang="ja-JP" altLang="en-US"/>
          </a:p>
        </p:txBody>
      </p:sp>
      <p:sp>
        <p:nvSpPr>
          <p:cNvPr id="6" name="正方形/長方形 5"/>
          <p:cNvSpPr/>
          <p:nvPr/>
        </p:nvSpPr>
        <p:spPr>
          <a:xfrm>
            <a:off x="0" y="4099466"/>
            <a:ext cx="1907703" cy="112875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履歴</a:t>
            </a:r>
            <a:r>
              <a:rPr lang="en-US" altLang="ja-JP" dirty="0">
                <a:solidFill>
                  <a:schemeClr val="tx1"/>
                </a:solidFill>
              </a:rPr>
              <a:t>B</a:t>
            </a:r>
            <a:endParaRPr kumimoji="1" lang="en-US" altLang="ja-JP" dirty="0" smtClean="0">
              <a:solidFill>
                <a:schemeClr val="tx1"/>
              </a:solidFill>
            </a:endParaRPr>
          </a:p>
          <a:p>
            <a:r>
              <a:rPr lang="en-US" altLang="ja-JP" dirty="0" err="1" smtClean="0">
                <a:solidFill>
                  <a:schemeClr val="tx1"/>
                </a:solidFill>
              </a:rPr>
              <a:t>int</a:t>
            </a:r>
            <a:r>
              <a:rPr lang="en-US" altLang="ja-JP" dirty="0" smtClean="0">
                <a:solidFill>
                  <a:schemeClr val="tx1"/>
                </a:solidFill>
              </a:rPr>
              <a:t> </a:t>
            </a:r>
            <a:r>
              <a:rPr lang="en-US" altLang="ja-JP" dirty="0" err="1" smtClean="0">
                <a:solidFill>
                  <a:schemeClr val="tx1"/>
                </a:solidFill>
              </a:rPr>
              <a:t>i</a:t>
            </a:r>
            <a:r>
              <a:rPr lang="en-US" altLang="ja-JP" dirty="0" smtClean="0">
                <a:solidFill>
                  <a:schemeClr val="tx1"/>
                </a:solidFill>
              </a:rPr>
              <a:t> = 0;</a:t>
            </a:r>
          </a:p>
          <a:p>
            <a:r>
              <a:rPr lang="en-US" altLang="ja-JP" dirty="0" smtClean="0">
                <a:solidFill>
                  <a:srgbClr val="00B050"/>
                </a:solidFill>
              </a:rPr>
              <a:t>while(</a:t>
            </a:r>
            <a:r>
              <a:rPr lang="en-US" altLang="ja-JP" dirty="0" err="1" smtClean="0">
                <a:solidFill>
                  <a:srgbClr val="00B050"/>
                </a:solidFill>
              </a:rPr>
              <a:t>i</a:t>
            </a:r>
            <a:r>
              <a:rPr lang="en-US" altLang="ja-JP" dirty="0" smtClean="0">
                <a:solidFill>
                  <a:srgbClr val="00B050"/>
                </a:solidFill>
              </a:rPr>
              <a:t> </a:t>
            </a:r>
            <a:r>
              <a:rPr lang="en-US" altLang="ja-JP" dirty="0">
                <a:solidFill>
                  <a:srgbClr val="00B050"/>
                </a:solidFill>
              </a:rPr>
              <a:t>&lt; </a:t>
            </a:r>
            <a:r>
              <a:rPr lang="en-US" altLang="ja-JP" dirty="0" smtClean="0">
                <a:solidFill>
                  <a:srgbClr val="00B050"/>
                </a:solidFill>
              </a:rPr>
              <a:t>10) {</a:t>
            </a:r>
          </a:p>
          <a:p>
            <a:r>
              <a:rPr lang="en-US" altLang="ja-JP" dirty="0">
                <a:solidFill>
                  <a:srgbClr val="00B050"/>
                </a:solidFill>
              </a:rPr>
              <a:t>	</a:t>
            </a:r>
            <a:r>
              <a:rPr lang="en-US" altLang="ja-JP" dirty="0" err="1" smtClean="0">
                <a:solidFill>
                  <a:srgbClr val="00B050"/>
                </a:solidFill>
              </a:rPr>
              <a:t>i</a:t>
            </a:r>
            <a:r>
              <a:rPr lang="en-US" altLang="ja-JP" dirty="0" smtClean="0">
                <a:solidFill>
                  <a:srgbClr val="00B050"/>
                </a:solidFill>
              </a:rPr>
              <a:t>++;</a:t>
            </a:r>
            <a:endParaRPr lang="en-US" altLang="ja-JP" dirty="0">
              <a:solidFill>
                <a:srgbClr val="00B050"/>
              </a:solidFill>
            </a:endParaRPr>
          </a:p>
          <a:p>
            <a:r>
              <a:rPr lang="en-US" altLang="ja-JP" dirty="0" smtClean="0">
                <a:solidFill>
                  <a:srgbClr val="00B050"/>
                </a:solidFill>
              </a:rPr>
              <a:t>}</a:t>
            </a:r>
          </a:p>
          <a:p>
            <a:endParaRPr lang="en-US" altLang="ja-JP" dirty="0" smtClean="0">
              <a:solidFill>
                <a:srgbClr val="00B050"/>
              </a:solidFill>
            </a:endParaRPr>
          </a:p>
        </p:txBody>
      </p:sp>
      <p:sp>
        <p:nvSpPr>
          <p:cNvPr id="7" name="正方形/長方形 6"/>
          <p:cNvSpPr/>
          <p:nvPr/>
        </p:nvSpPr>
        <p:spPr>
          <a:xfrm>
            <a:off x="0" y="2852936"/>
            <a:ext cx="1907703" cy="5879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履歴</a:t>
            </a:r>
            <a:r>
              <a:rPr lang="en-US" altLang="ja-JP" dirty="0">
                <a:solidFill>
                  <a:schemeClr val="tx1"/>
                </a:solidFill>
              </a:rPr>
              <a:t>A</a:t>
            </a:r>
            <a:endParaRPr lang="en-US" altLang="ja-JP" dirty="0" smtClean="0">
              <a:solidFill>
                <a:schemeClr val="tx1"/>
              </a:solidFill>
            </a:endParaRPr>
          </a:p>
          <a:p>
            <a:r>
              <a:rPr lang="en-US" altLang="ja-JP" dirty="0" err="1" smtClean="0">
                <a:solidFill>
                  <a:schemeClr val="tx1"/>
                </a:solidFill>
              </a:rPr>
              <a:t>int</a:t>
            </a:r>
            <a:r>
              <a:rPr lang="en-US" altLang="ja-JP" dirty="0" smtClean="0">
                <a:solidFill>
                  <a:schemeClr val="tx1"/>
                </a:solidFill>
              </a:rPr>
              <a:t> </a:t>
            </a:r>
            <a:r>
              <a:rPr lang="en-US" altLang="ja-JP" dirty="0" err="1" smtClean="0">
                <a:solidFill>
                  <a:schemeClr val="tx1"/>
                </a:solidFill>
              </a:rPr>
              <a:t>i</a:t>
            </a:r>
            <a:r>
              <a:rPr lang="en-US" altLang="ja-JP" dirty="0" smtClean="0">
                <a:solidFill>
                  <a:schemeClr val="tx1"/>
                </a:solidFill>
              </a:rPr>
              <a:t> = 0;</a:t>
            </a:r>
          </a:p>
          <a:p>
            <a:r>
              <a:rPr kumimoji="1" lang="en-US" altLang="ja-JP" dirty="0" smtClean="0">
                <a:solidFill>
                  <a:schemeClr val="tx1"/>
                </a:solidFill>
              </a:rPr>
              <a:t>while(</a:t>
            </a:r>
            <a:r>
              <a:rPr kumimoji="1" lang="en-US" altLang="ja-JP" dirty="0" err="1" smtClean="0">
                <a:solidFill>
                  <a:schemeClr val="tx1"/>
                </a:solidFill>
              </a:rPr>
              <a:t>i</a:t>
            </a:r>
            <a:r>
              <a:rPr kumimoji="1" lang="en-US" altLang="ja-JP" dirty="0" smtClean="0">
                <a:solidFill>
                  <a:schemeClr val="tx1"/>
                </a:solidFill>
              </a:rPr>
              <a:t> &lt; 10</a:t>
            </a:r>
          </a:p>
          <a:p>
            <a:endParaRPr kumimoji="1" lang="ja-JP" altLang="en-US" dirty="0">
              <a:solidFill>
                <a:schemeClr val="tx1"/>
              </a:solidFill>
            </a:endParaRPr>
          </a:p>
        </p:txBody>
      </p:sp>
      <p:sp>
        <p:nvSpPr>
          <p:cNvPr id="8" name="正方形/長方形 7"/>
          <p:cNvSpPr/>
          <p:nvPr/>
        </p:nvSpPr>
        <p:spPr>
          <a:xfrm>
            <a:off x="2123728" y="3088890"/>
            <a:ext cx="1872208" cy="111357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rPr>
              <a:t>A,B</a:t>
            </a:r>
            <a:r>
              <a:rPr lang="ja-JP" altLang="en-US" dirty="0" smtClean="0">
                <a:solidFill>
                  <a:schemeClr val="tx1"/>
                </a:solidFill>
              </a:rPr>
              <a:t>間の差分</a:t>
            </a:r>
            <a:endParaRPr lang="en-US" altLang="ja-JP" dirty="0" smtClean="0">
              <a:solidFill>
                <a:schemeClr val="tx1"/>
              </a:solidFill>
            </a:endParaRPr>
          </a:p>
          <a:p>
            <a:r>
              <a:rPr lang="en-US" altLang="ja-JP" dirty="0" smtClean="0">
                <a:solidFill>
                  <a:srgbClr val="FF0000"/>
                </a:solidFill>
              </a:rPr>
              <a:t>- while(</a:t>
            </a:r>
            <a:r>
              <a:rPr lang="en-US" altLang="ja-JP" dirty="0" err="1" smtClean="0">
                <a:solidFill>
                  <a:srgbClr val="FF0000"/>
                </a:solidFill>
              </a:rPr>
              <a:t>i</a:t>
            </a:r>
            <a:r>
              <a:rPr lang="en-US" altLang="ja-JP" dirty="0" smtClean="0">
                <a:solidFill>
                  <a:srgbClr val="FF0000"/>
                </a:solidFill>
              </a:rPr>
              <a:t> </a:t>
            </a:r>
            <a:r>
              <a:rPr lang="en-US" altLang="ja-JP" dirty="0">
                <a:solidFill>
                  <a:srgbClr val="FF0000"/>
                </a:solidFill>
              </a:rPr>
              <a:t>&lt; 10</a:t>
            </a:r>
            <a:endParaRPr lang="ja-JP" altLang="en-US" dirty="0">
              <a:solidFill>
                <a:srgbClr val="FF0000"/>
              </a:solidFill>
            </a:endParaRPr>
          </a:p>
          <a:p>
            <a:r>
              <a:rPr lang="en-US" altLang="ja-JP" dirty="0" smtClean="0">
                <a:solidFill>
                  <a:srgbClr val="00B050"/>
                </a:solidFill>
              </a:rPr>
              <a:t>+</a:t>
            </a:r>
            <a:r>
              <a:rPr lang="ja-JP" altLang="en-US" dirty="0" smtClean="0">
                <a:solidFill>
                  <a:srgbClr val="00B050"/>
                </a:solidFill>
              </a:rPr>
              <a:t> </a:t>
            </a:r>
            <a:r>
              <a:rPr lang="en-US" altLang="ja-JP" dirty="0" smtClean="0">
                <a:solidFill>
                  <a:srgbClr val="00B050"/>
                </a:solidFill>
              </a:rPr>
              <a:t>while(</a:t>
            </a:r>
            <a:r>
              <a:rPr lang="en-US" altLang="ja-JP" dirty="0" err="1" smtClean="0">
                <a:solidFill>
                  <a:srgbClr val="00B050"/>
                </a:solidFill>
              </a:rPr>
              <a:t>i</a:t>
            </a:r>
            <a:r>
              <a:rPr lang="en-US" altLang="ja-JP" dirty="0" smtClean="0">
                <a:solidFill>
                  <a:srgbClr val="00B050"/>
                </a:solidFill>
              </a:rPr>
              <a:t> </a:t>
            </a:r>
            <a:r>
              <a:rPr lang="en-US" altLang="ja-JP" dirty="0">
                <a:solidFill>
                  <a:srgbClr val="00B050"/>
                </a:solidFill>
              </a:rPr>
              <a:t>&lt; 10) {</a:t>
            </a:r>
          </a:p>
          <a:p>
            <a:r>
              <a:rPr lang="en-US" altLang="ja-JP" dirty="0" smtClean="0">
                <a:solidFill>
                  <a:srgbClr val="00B050"/>
                </a:solidFill>
              </a:rPr>
              <a:t>+ </a:t>
            </a:r>
            <a:r>
              <a:rPr lang="en-US" altLang="ja-JP" dirty="0">
                <a:solidFill>
                  <a:srgbClr val="00B050"/>
                </a:solidFill>
              </a:rPr>
              <a:t>	</a:t>
            </a:r>
            <a:r>
              <a:rPr lang="en-US" altLang="ja-JP" dirty="0" err="1">
                <a:solidFill>
                  <a:srgbClr val="00B050"/>
                </a:solidFill>
              </a:rPr>
              <a:t>i</a:t>
            </a:r>
            <a:r>
              <a:rPr lang="en-US" altLang="ja-JP" dirty="0">
                <a:solidFill>
                  <a:srgbClr val="00B050"/>
                </a:solidFill>
              </a:rPr>
              <a:t>++;</a:t>
            </a:r>
          </a:p>
          <a:p>
            <a:r>
              <a:rPr lang="en-US" altLang="ja-JP" dirty="0" smtClean="0">
                <a:solidFill>
                  <a:srgbClr val="00B050"/>
                </a:solidFill>
              </a:rPr>
              <a:t>+ }</a:t>
            </a:r>
          </a:p>
          <a:p>
            <a:endParaRPr lang="en-US" altLang="ja-JP" dirty="0">
              <a:solidFill>
                <a:srgbClr val="00B050"/>
              </a:solidFill>
            </a:endParaRPr>
          </a:p>
        </p:txBody>
      </p:sp>
      <p:sp>
        <p:nvSpPr>
          <p:cNvPr id="9" name="正方形/長方形 8"/>
          <p:cNvSpPr/>
          <p:nvPr/>
        </p:nvSpPr>
        <p:spPr>
          <a:xfrm>
            <a:off x="4713523" y="2736727"/>
            <a:ext cx="1872208" cy="75409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rgbClr val="00B050"/>
                </a:solidFill>
              </a:rPr>
              <a:t>+</a:t>
            </a:r>
            <a:r>
              <a:rPr lang="ja-JP" altLang="en-US" dirty="0" smtClean="0">
                <a:solidFill>
                  <a:srgbClr val="00B050"/>
                </a:solidFill>
              </a:rPr>
              <a:t> </a:t>
            </a:r>
            <a:r>
              <a:rPr lang="en-US" altLang="ja-JP" dirty="0" smtClean="0">
                <a:solidFill>
                  <a:srgbClr val="00B050"/>
                </a:solidFill>
              </a:rPr>
              <a:t>while(</a:t>
            </a:r>
            <a:r>
              <a:rPr lang="en-US" altLang="ja-JP" dirty="0" err="1" smtClean="0">
                <a:solidFill>
                  <a:srgbClr val="00B050"/>
                </a:solidFill>
              </a:rPr>
              <a:t>i</a:t>
            </a:r>
            <a:r>
              <a:rPr lang="en-US" altLang="ja-JP" dirty="0" smtClean="0">
                <a:solidFill>
                  <a:srgbClr val="00B050"/>
                </a:solidFill>
              </a:rPr>
              <a:t> &lt; 10) {</a:t>
            </a:r>
            <a:endParaRPr lang="en-US" altLang="ja-JP" dirty="0">
              <a:solidFill>
                <a:srgbClr val="00B050"/>
              </a:solidFill>
            </a:endParaRPr>
          </a:p>
        </p:txBody>
      </p:sp>
      <p:sp>
        <p:nvSpPr>
          <p:cNvPr id="10" name="正方形/長方形 9"/>
          <p:cNvSpPr/>
          <p:nvPr/>
        </p:nvSpPr>
        <p:spPr>
          <a:xfrm>
            <a:off x="4713523" y="3671163"/>
            <a:ext cx="1872208" cy="114402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smtClean="0">
              <a:solidFill>
                <a:srgbClr val="00B050"/>
              </a:solidFill>
            </a:endParaRPr>
          </a:p>
          <a:p>
            <a:r>
              <a:rPr lang="en-US" altLang="ja-JP" dirty="0" smtClean="0">
                <a:solidFill>
                  <a:srgbClr val="00B050"/>
                </a:solidFill>
              </a:rPr>
              <a:t>+ </a:t>
            </a:r>
            <a:r>
              <a:rPr lang="en-US" altLang="ja-JP" dirty="0">
                <a:solidFill>
                  <a:srgbClr val="00B050"/>
                </a:solidFill>
              </a:rPr>
              <a:t>	</a:t>
            </a:r>
            <a:r>
              <a:rPr lang="en-US" altLang="ja-JP" dirty="0" err="1">
                <a:solidFill>
                  <a:srgbClr val="00B050"/>
                </a:solidFill>
              </a:rPr>
              <a:t>i</a:t>
            </a:r>
            <a:r>
              <a:rPr lang="en-US" altLang="ja-JP" dirty="0" smtClean="0">
                <a:solidFill>
                  <a:srgbClr val="00B050"/>
                </a:solidFill>
              </a:rPr>
              <a:t>++;</a:t>
            </a:r>
            <a:endParaRPr lang="en-US" altLang="ja-JP" dirty="0">
              <a:solidFill>
                <a:srgbClr val="00B050"/>
              </a:solidFill>
            </a:endParaRPr>
          </a:p>
        </p:txBody>
      </p:sp>
      <p:sp>
        <p:nvSpPr>
          <p:cNvPr id="11" name="正方形/長方形 10"/>
          <p:cNvSpPr/>
          <p:nvPr/>
        </p:nvSpPr>
        <p:spPr>
          <a:xfrm>
            <a:off x="4713523" y="4995532"/>
            <a:ext cx="1872208" cy="146510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smtClean="0">
              <a:solidFill>
                <a:srgbClr val="00B050"/>
              </a:solidFill>
            </a:endParaRPr>
          </a:p>
          <a:p>
            <a:endParaRPr lang="en-US" altLang="ja-JP" dirty="0">
              <a:solidFill>
                <a:srgbClr val="00B050"/>
              </a:solidFill>
            </a:endParaRPr>
          </a:p>
          <a:p>
            <a:r>
              <a:rPr lang="en-US" altLang="ja-JP" dirty="0" smtClean="0">
                <a:solidFill>
                  <a:srgbClr val="00B050"/>
                </a:solidFill>
              </a:rPr>
              <a:t>+ }</a:t>
            </a:r>
            <a:endParaRPr lang="en-US" altLang="ja-JP" dirty="0">
              <a:solidFill>
                <a:srgbClr val="00B050"/>
              </a:solidFill>
            </a:endParaRPr>
          </a:p>
        </p:txBody>
      </p:sp>
      <p:sp>
        <p:nvSpPr>
          <p:cNvPr id="12" name="正方形/長方形 11"/>
          <p:cNvSpPr/>
          <p:nvPr/>
        </p:nvSpPr>
        <p:spPr>
          <a:xfrm>
            <a:off x="6868601" y="3685107"/>
            <a:ext cx="1612037" cy="120002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行単位履歴</a:t>
            </a:r>
            <a:r>
              <a:rPr lang="en-US" altLang="ja-JP" dirty="0" smtClean="0">
                <a:solidFill>
                  <a:schemeClr val="tx1"/>
                </a:solidFill>
              </a:rPr>
              <a:t>B</a:t>
            </a:r>
            <a:r>
              <a:rPr kumimoji="1" lang="en-US" altLang="ja-JP" dirty="0" smtClean="0">
                <a:solidFill>
                  <a:schemeClr val="tx1"/>
                </a:solidFill>
              </a:rPr>
              <a:t>3</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dirty="0">
                <a:solidFill>
                  <a:schemeClr val="tx1"/>
                </a:solidFill>
              </a:rPr>
              <a:t>while(</a:t>
            </a:r>
            <a:r>
              <a:rPr lang="en-US" altLang="ja-JP" dirty="0" err="1">
                <a:solidFill>
                  <a:schemeClr val="tx1"/>
                </a:solidFill>
              </a:rPr>
              <a:t>i</a:t>
            </a:r>
            <a:r>
              <a:rPr lang="en-US" altLang="ja-JP" dirty="0">
                <a:solidFill>
                  <a:schemeClr val="tx1"/>
                </a:solidFill>
              </a:rPr>
              <a:t> &lt; 10) {</a:t>
            </a:r>
          </a:p>
          <a:p>
            <a:r>
              <a:rPr lang="en-US" altLang="ja-JP" dirty="0">
                <a:solidFill>
                  <a:schemeClr val="tx1"/>
                </a:solidFill>
              </a:rPr>
              <a:t>	</a:t>
            </a:r>
            <a:r>
              <a:rPr lang="en-US" altLang="ja-JP" dirty="0" err="1">
                <a:solidFill>
                  <a:srgbClr val="00B050"/>
                </a:solidFill>
              </a:rPr>
              <a:t>i</a:t>
            </a:r>
            <a:r>
              <a:rPr lang="en-US" altLang="ja-JP" dirty="0">
                <a:solidFill>
                  <a:srgbClr val="00B050"/>
                </a:solidFill>
              </a:rPr>
              <a:t>++;</a:t>
            </a:r>
          </a:p>
        </p:txBody>
      </p:sp>
      <p:sp>
        <p:nvSpPr>
          <p:cNvPr id="13" name="正方形/長方形 12"/>
          <p:cNvSpPr/>
          <p:nvPr/>
        </p:nvSpPr>
        <p:spPr>
          <a:xfrm>
            <a:off x="6868601" y="2655801"/>
            <a:ext cx="1617097"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行単位履歴</a:t>
            </a:r>
            <a:r>
              <a:rPr lang="en-US" altLang="ja-JP" dirty="0">
                <a:solidFill>
                  <a:schemeClr val="tx1"/>
                </a:solidFill>
              </a:rPr>
              <a:t>B</a:t>
            </a:r>
            <a:r>
              <a:rPr lang="en-US" altLang="ja-JP" dirty="0" smtClean="0">
                <a:solidFill>
                  <a:schemeClr val="tx1"/>
                </a:solidFill>
              </a:rPr>
              <a:t>2</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dirty="0">
                <a:solidFill>
                  <a:srgbClr val="00B050"/>
                </a:solidFill>
              </a:rPr>
              <a:t>while(</a:t>
            </a:r>
            <a:r>
              <a:rPr lang="en-US" altLang="ja-JP" dirty="0" err="1">
                <a:solidFill>
                  <a:srgbClr val="00B050"/>
                </a:solidFill>
              </a:rPr>
              <a:t>i</a:t>
            </a:r>
            <a:r>
              <a:rPr lang="en-US" altLang="ja-JP" dirty="0">
                <a:solidFill>
                  <a:srgbClr val="00B050"/>
                </a:solidFill>
              </a:rPr>
              <a:t> &lt; 10) {</a:t>
            </a:r>
          </a:p>
        </p:txBody>
      </p:sp>
      <p:sp>
        <p:nvSpPr>
          <p:cNvPr id="14" name="正方形/長方形 13"/>
          <p:cNvSpPr/>
          <p:nvPr/>
        </p:nvSpPr>
        <p:spPr>
          <a:xfrm>
            <a:off x="6868601" y="5032874"/>
            <a:ext cx="1612037" cy="148001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行単位履歴</a:t>
            </a:r>
            <a:r>
              <a:rPr lang="en-US" altLang="ja-JP" dirty="0">
                <a:solidFill>
                  <a:schemeClr val="tx1"/>
                </a:solidFill>
              </a:rPr>
              <a:t>B</a:t>
            </a:r>
            <a:r>
              <a:rPr kumimoji="1" lang="en-US" altLang="ja-JP" dirty="0" smtClean="0">
                <a:solidFill>
                  <a:schemeClr val="tx1"/>
                </a:solidFill>
              </a:rPr>
              <a:t>4</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dirty="0">
                <a:solidFill>
                  <a:schemeClr val="tx1"/>
                </a:solidFill>
              </a:rPr>
              <a:t>while(</a:t>
            </a:r>
            <a:r>
              <a:rPr lang="en-US" altLang="ja-JP" dirty="0" err="1">
                <a:solidFill>
                  <a:schemeClr val="tx1"/>
                </a:solidFill>
              </a:rPr>
              <a:t>i</a:t>
            </a:r>
            <a:r>
              <a:rPr lang="en-US" altLang="ja-JP" dirty="0">
                <a:solidFill>
                  <a:schemeClr val="tx1"/>
                </a:solidFill>
              </a:rPr>
              <a:t> &lt; 10) {</a:t>
            </a:r>
          </a:p>
          <a:p>
            <a:r>
              <a:rPr lang="en-US" altLang="ja-JP" dirty="0">
                <a:solidFill>
                  <a:schemeClr val="tx1"/>
                </a:solidFill>
              </a:rPr>
              <a:t>	</a:t>
            </a:r>
            <a:r>
              <a:rPr lang="en-US" altLang="ja-JP" dirty="0" err="1">
                <a:solidFill>
                  <a:schemeClr val="tx1"/>
                </a:solidFill>
              </a:rPr>
              <a:t>i</a:t>
            </a:r>
            <a:r>
              <a:rPr lang="en-US" altLang="ja-JP" dirty="0">
                <a:solidFill>
                  <a:schemeClr val="tx1"/>
                </a:solidFill>
              </a:rPr>
              <a:t>++;</a:t>
            </a:r>
          </a:p>
          <a:p>
            <a:r>
              <a:rPr lang="en-US" altLang="ja-JP" dirty="0">
                <a:solidFill>
                  <a:srgbClr val="00B050"/>
                </a:solidFill>
              </a:rPr>
              <a:t>}</a:t>
            </a:r>
          </a:p>
        </p:txBody>
      </p:sp>
      <p:sp>
        <p:nvSpPr>
          <p:cNvPr id="21" name="四角形吹き出し 20"/>
          <p:cNvSpPr/>
          <p:nvPr/>
        </p:nvSpPr>
        <p:spPr>
          <a:xfrm>
            <a:off x="718320" y="4718412"/>
            <a:ext cx="1584176" cy="612648"/>
          </a:xfrm>
          <a:prstGeom prst="wedgeRectCallout">
            <a:avLst>
              <a:gd name="adj1" fmla="val 29151"/>
              <a:gd name="adj2" fmla="val -111629"/>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差分の取得</a:t>
            </a:r>
            <a:endParaRPr kumimoji="1" lang="ja-JP" altLang="en-US" dirty="0">
              <a:solidFill>
                <a:schemeClr val="tx1"/>
              </a:solidFill>
            </a:endParaRPr>
          </a:p>
        </p:txBody>
      </p:sp>
      <p:sp>
        <p:nvSpPr>
          <p:cNvPr id="22" name="四角形吹き出し 21"/>
          <p:cNvSpPr/>
          <p:nvPr/>
        </p:nvSpPr>
        <p:spPr>
          <a:xfrm>
            <a:off x="2077413" y="5127874"/>
            <a:ext cx="1964837" cy="778468"/>
          </a:xfrm>
          <a:prstGeom prst="wedgeRectCallout">
            <a:avLst>
              <a:gd name="adj1" fmla="val 35624"/>
              <a:gd name="adj2" fmla="val -91846"/>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追加、削除</a:t>
            </a:r>
            <a:endParaRPr kumimoji="1" lang="en-US" altLang="ja-JP" dirty="0" smtClean="0">
              <a:solidFill>
                <a:schemeClr val="tx1"/>
              </a:solidFill>
            </a:endParaRPr>
          </a:p>
          <a:p>
            <a:pPr algn="ctr"/>
            <a:r>
              <a:rPr kumimoji="1" lang="en-US" altLang="ja-JP" dirty="0" smtClean="0">
                <a:solidFill>
                  <a:schemeClr val="tx1"/>
                </a:solidFill>
              </a:rPr>
              <a:t>1</a:t>
            </a:r>
            <a:r>
              <a:rPr kumimoji="1" lang="ja-JP" altLang="en-US" dirty="0" smtClean="0">
                <a:solidFill>
                  <a:schemeClr val="tx1"/>
                </a:solidFill>
              </a:rPr>
              <a:t>行ごとに</a:t>
            </a:r>
            <a:endParaRPr kumimoji="1" lang="en-US" altLang="ja-JP" dirty="0" smtClean="0">
              <a:solidFill>
                <a:schemeClr val="tx1"/>
              </a:solidFill>
            </a:endParaRPr>
          </a:p>
          <a:p>
            <a:pPr algn="ctr"/>
            <a:r>
              <a:rPr lang="ja-JP" altLang="en-US" dirty="0">
                <a:solidFill>
                  <a:schemeClr val="tx1"/>
                </a:solidFill>
              </a:rPr>
              <a:t>差分</a:t>
            </a:r>
            <a:r>
              <a:rPr lang="ja-JP" altLang="en-US" dirty="0" smtClean="0">
                <a:solidFill>
                  <a:schemeClr val="tx1"/>
                </a:solidFill>
              </a:rPr>
              <a:t>を</a:t>
            </a:r>
            <a:r>
              <a:rPr lang="ja-JP" altLang="en-US" dirty="0">
                <a:solidFill>
                  <a:schemeClr val="tx1"/>
                </a:solidFill>
              </a:rPr>
              <a:t>分割</a:t>
            </a:r>
            <a:endParaRPr kumimoji="1" lang="ja-JP" altLang="en-US" dirty="0">
              <a:solidFill>
                <a:schemeClr val="tx1"/>
              </a:solidFill>
            </a:endParaRPr>
          </a:p>
        </p:txBody>
      </p:sp>
      <p:sp>
        <p:nvSpPr>
          <p:cNvPr id="25" name="右矢印 24"/>
          <p:cNvSpPr/>
          <p:nvPr/>
        </p:nvSpPr>
        <p:spPr>
          <a:xfrm>
            <a:off x="6408056" y="2875288"/>
            <a:ext cx="54212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右矢印 25"/>
          <p:cNvSpPr/>
          <p:nvPr/>
        </p:nvSpPr>
        <p:spPr>
          <a:xfrm>
            <a:off x="6373392" y="3945782"/>
            <a:ext cx="54212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右矢印 26"/>
          <p:cNvSpPr/>
          <p:nvPr/>
        </p:nvSpPr>
        <p:spPr>
          <a:xfrm>
            <a:off x="6408055" y="5524600"/>
            <a:ext cx="54212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三方向矢印 14"/>
          <p:cNvSpPr/>
          <p:nvPr/>
        </p:nvSpPr>
        <p:spPr>
          <a:xfrm rot="5400000">
            <a:off x="1347074" y="3390322"/>
            <a:ext cx="963540" cy="850392"/>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4713523" y="1844824"/>
            <a:ext cx="1872208" cy="71156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rgbClr val="FF0000"/>
                </a:solidFill>
              </a:rPr>
              <a:t>- while(</a:t>
            </a:r>
            <a:r>
              <a:rPr lang="en-US" altLang="ja-JP" dirty="0" err="1" smtClean="0">
                <a:solidFill>
                  <a:srgbClr val="FF0000"/>
                </a:solidFill>
              </a:rPr>
              <a:t>i</a:t>
            </a:r>
            <a:r>
              <a:rPr lang="en-US" altLang="ja-JP" dirty="0" smtClean="0">
                <a:solidFill>
                  <a:srgbClr val="FF0000"/>
                </a:solidFill>
              </a:rPr>
              <a:t> </a:t>
            </a:r>
            <a:r>
              <a:rPr lang="en-US" altLang="ja-JP" dirty="0">
                <a:solidFill>
                  <a:srgbClr val="FF0000"/>
                </a:solidFill>
              </a:rPr>
              <a:t>&lt; </a:t>
            </a:r>
            <a:r>
              <a:rPr lang="en-US" altLang="ja-JP" dirty="0" smtClean="0">
                <a:solidFill>
                  <a:srgbClr val="FF0000"/>
                </a:solidFill>
              </a:rPr>
              <a:t>10</a:t>
            </a:r>
            <a:endParaRPr lang="ja-JP" altLang="en-US" dirty="0">
              <a:solidFill>
                <a:srgbClr val="FF0000"/>
              </a:solidFill>
            </a:endParaRPr>
          </a:p>
        </p:txBody>
      </p:sp>
      <p:grpSp>
        <p:nvGrpSpPr>
          <p:cNvPr id="18" name="グループ化 17"/>
          <p:cNvGrpSpPr/>
          <p:nvPr/>
        </p:nvGrpSpPr>
        <p:grpSpPr>
          <a:xfrm>
            <a:off x="3847064" y="1993166"/>
            <a:ext cx="963168" cy="4100130"/>
            <a:chOff x="3867160" y="1916831"/>
            <a:chExt cx="963168" cy="4100130"/>
          </a:xfrm>
        </p:grpSpPr>
        <p:grpSp>
          <p:nvGrpSpPr>
            <p:cNvPr id="50" name="グループ化 49"/>
            <p:cNvGrpSpPr/>
            <p:nvPr/>
          </p:nvGrpSpPr>
          <p:grpSpPr>
            <a:xfrm>
              <a:off x="3867160" y="1916831"/>
              <a:ext cx="963168" cy="4092401"/>
              <a:chOff x="508688" y="1622585"/>
              <a:chExt cx="963168" cy="3522761"/>
            </a:xfrm>
          </p:grpSpPr>
          <p:sp>
            <p:nvSpPr>
              <p:cNvPr id="51" name="屈折矢印 50"/>
              <p:cNvSpPr/>
              <p:nvPr/>
            </p:nvSpPr>
            <p:spPr>
              <a:xfrm rot="5400000">
                <a:off x="146763" y="3820253"/>
                <a:ext cx="1918666" cy="731520"/>
              </a:xfrm>
              <a:prstGeom prst="bentUpArrow">
                <a:avLst>
                  <a:gd name="adj1" fmla="val 31250"/>
                  <a:gd name="adj2" fmla="val 30208"/>
                  <a:gd name="adj3" fmla="val 29167"/>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二方向矢印 51"/>
              <p:cNvSpPr/>
              <p:nvPr/>
            </p:nvSpPr>
            <p:spPr>
              <a:xfrm rot="10800000">
                <a:off x="606232" y="1622585"/>
                <a:ext cx="731520" cy="1746532"/>
              </a:xfrm>
              <a:prstGeom prst="leftUpArrow">
                <a:avLst>
                  <a:gd name="adj1" fmla="val 31250"/>
                  <a:gd name="adj2" fmla="val 33333"/>
                  <a:gd name="adj3" fmla="val 39583"/>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右矢印 52"/>
              <p:cNvSpPr/>
              <p:nvPr/>
            </p:nvSpPr>
            <p:spPr>
              <a:xfrm>
                <a:off x="508688" y="2986253"/>
                <a:ext cx="829064" cy="484632"/>
              </a:xfrm>
              <a:prstGeom prst="right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屈折矢印 54"/>
            <p:cNvSpPr/>
            <p:nvPr/>
          </p:nvSpPr>
          <p:spPr>
            <a:xfrm rot="5400000">
              <a:off x="3352372" y="4539006"/>
              <a:ext cx="2224391" cy="731520"/>
            </a:xfrm>
            <a:prstGeom prst="bentUpArrow">
              <a:avLst>
                <a:gd name="adj1" fmla="val 31250"/>
                <a:gd name="adj2" fmla="val 30208"/>
                <a:gd name="adj3" fmla="val 29167"/>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右矢印 56"/>
            <p:cNvSpPr/>
            <p:nvPr/>
          </p:nvSpPr>
          <p:spPr>
            <a:xfrm>
              <a:off x="3867160" y="3501008"/>
              <a:ext cx="829064" cy="561855"/>
            </a:xfrm>
            <a:prstGeom prst="rightArrow">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右矢印 36"/>
            <p:cNvSpPr/>
            <p:nvPr/>
          </p:nvSpPr>
          <p:spPr>
            <a:xfrm>
              <a:off x="4319305" y="2848280"/>
              <a:ext cx="396033" cy="484632"/>
            </a:xfrm>
            <a:prstGeom prst="right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右矢印 37"/>
            <p:cNvSpPr/>
            <p:nvPr/>
          </p:nvSpPr>
          <p:spPr>
            <a:xfrm>
              <a:off x="4295547" y="2849639"/>
              <a:ext cx="431831" cy="4846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二方向矢印 55"/>
            <p:cNvSpPr/>
            <p:nvPr/>
          </p:nvSpPr>
          <p:spPr>
            <a:xfrm rot="10800000">
              <a:off x="3964701" y="1916832"/>
              <a:ext cx="736779" cy="2028950"/>
            </a:xfrm>
            <a:prstGeom prst="leftUpArrow">
              <a:avLst>
                <a:gd name="adj1" fmla="val 31250"/>
                <a:gd name="adj2" fmla="val 33333"/>
                <a:gd name="adj3" fmla="val 39583"/>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正方形/長方形 38"/>
          <p:cNvSpPr/>
          <p:nvPr/>
        </p:nvSpPr>
        <p:spPr>
          <a:xfrm>
            <a:off x="6868601" y="1626495"/>
            <a:ext cx="1617097"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行単位履歴</a:t>
            </a:r>
            <a:r>
              <a:rPr lang="en-US" altLang="ja-JP" dirty="0" smtClean="0">
                <a:solidFill>
                  <a:schemeClr val="tx1"/>
                </a:solidFill>
              </a:rPr>
              <a:t>B1</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endParaRPr lang="ja-JP" altLang="en-US" dirty="0">
              <a:solidFill>
                <a:srgbClr val="FF0000"/>
              </a:solidFill>
            </a:endParaRPr>
          </a:p>
        </p:txBody>
      </p:sp>
      <p:sp>
        <p:nvSpPr>
          <p:cNvPr id="23" name="四角形吹き出し 22"/>
          <p:cNvSpPr/>
          <p:nvPr/>
        </p:nvSpPr>
        <p:spPr>
          <a:xfrm>
            <a:off x="4573930" y="1268759"/>
            <a:ext cx="2341591" cy="501989"/>
          </a:xfrm>
          <a:prstGeom prst="wedgeRectCallout">
            <a:avLst>
              <a:gd name="adj1" fmla="val 32491"/>
              <a:gd name="adj2" fmla="val 81162"/>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差分を適用し</a:t>
            </a:r>
            <a:endParaRPr kumimoji="1" lang="en-US" altLang="ja-JP" dirty="0" smtClean="0">
              <a:solidFill>
                <a:schemeClr val="tx1"/>
              </a:solidFill>
            </a:endParaRPr>
          </a:p>
          <a:p>
            <a:pPr algn="ctr"/>
            <a:r>
              <a:rPr lang="ja-JP" altLang="en-US" dirty="0">
                <a:solidFill>
                  <a:schemeClr val="tx1"/>
                </a:solidFill>
              </a:rPr>
              <a:t>行単作業</a:t>
            </a:r>
            <a:r>
              <a:rPr lang="ja-JP" altLang="en-US" dirty="0" smtClean="0">
                <a:solidFill>
                  <a:schemeClr val="tx1"/>
                </a:solidFill>
              </a:rPr>
              <a:t>履歴を作成</a:t>
            </a:r>
            <a:endParaRPr kumimoji="1" lang="en-US" altLang="ja-JP" dirty="0" smtClean="0">
              <a:solidFill>
                <a:schemeClr val="tx1"/>
              </a:solidFill>
            </a:endParaRPr>
          </a:p>
        </p:txBody>
      </p:sp>
      <p:sp>
        <p:nvSpPr>
          <p:cNvPr id="40" name="右矢印 39"/>
          <p:cNvSpPr/>
          <p:nvPr/>
        </p:nvSpPr>
        <p:spPr>
          <a:xfrm>
            <a:off x="6408056" y="1873134"/>
            <a:ext cx="54212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923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21" grpId="0" animBg="1"/>
      <p:bldP spid="22" grpId="0" animBg="1"/>
      <p:bldP spid="25" grpId="0" animBg="1"/>
      <p:bldP spid="26" grpId="0" animBg="1"/>
      <p:bldP spid="27" grpId="0" animBg="1"/>
      <p:bldP spid="15" grpId="0" animBg="1"/>
      <p:bldP spid="33" grpId="0" animBg="1"/>
      <p:bldP spid="39" grpId="0" animBg="1"/>
      <p:bldP spid="23"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74638"/>
            <a:ext cx="8784976" cy="1143000"/>
          </a:xfrm>
        </p:spPr>
        <p:txBody>
          <a:bodyPr/>
          <a:lstStyle/>
          <a:p>
            <a:r>
              <a:rPr lang="en-US" altLang="ja-JP" sz="4000" dirty="0"/>
              <a:t>Step2-2</a:t>
            </a:r>
            <a:r>
              <a:rPr lang="en-US" altLang="ja-JP" sz="4000" dirty="0" smtClean="0"/>
              <a:t>:</a:t>
            </a:r>
            <a:r>
              <a:rPr lang="ja-JP" altLang="en-US" sz="4000" dirty="0"/>
              <a:t>行単位</a:t>
            </a:r>
            <a:r>
              <a:rPr lang="ja-JP" altLang="en-US" sz="4000" dirty="0" smtClean="0"/>
              <a:t>作業</a:t>
            </a:r>
            <a:r>
              <a:rPr lang="ja-JP" altLang="en-US" sz="4000" dirty="0"/>
              <a:t>履歴</a:t>
            </a:r>
            <a:r>
              <a:rPr lang="ja-JP" altLang="en-US" sz="4000" dirty="0" smtClean="0"/>
              <a:t>の作成</a:t>
            </a:r>
            <a:r>
              <a:rPr lang="en-US" altLang="ja-JP" sz="4000" dirty="0" smtClean="0"/>
              <a:t>(</a:t>
            </a:r>
            <a:r>
              <a:rPr lang="ja-JP" altLang="en-US" sz="4000" dirty="0"/>
              <a:t>合成</a:t>
            </a:r>
            <a:r>
              <a:rPr lang="en-US" altLang="ja-JP" sz="4000" dirty="0" smtClean="0"/>
              <a:t>)</a:t>
            </a:r>
            <a:endParaRPr kumimoji="1" lang="ja-JP" altLang="en-US" sz="4000" dirty="0"/>
          </a:p>
        </p:txBody>
      </p:sp>
      <p:sp>
        <p:nvSpPr>
          <p:cNvPr id="4" name="日付プレースホルダー 3"/>
          <p:cNvSpPr>
            <a:spLocks noGrp="1"/>
          </p:cNvSpPr>
          <p:nvPr>
            <p:ph type="dt" sz="half" idx="10"/>
          </p:nvPr>
        </p:nvSpPr>
        <p:spPr/>
        <p:txBody>
          <a:bodyPr/>
          <a:lstStyle/>
          <a:p>
            <a:fld id="{490C8FA7-117C-4053-B6FD-284B5FE7FCC4}"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11</a:t>
            </a:fld>
            <a:endParaRPr kumimoji="1" lang="ja-JP" altLang="en-US"/>
          </a:p>
        </p:txBody>
      </p:sp>
      <p:sp>
        <p:nvSpPr>
          <p:cNvPr id="9" name="正方形/長方形 8"/>
          <p:cNvSpPr/>
          <p:nvPr/>
        </p:nvSpPr>
        <p:spPr>
          <a:xfrm>
            <a:off x="2069792" y="2859902"/>
            <a:ext cx="6889450" cy="3046988"/>
          </a:xfrm>
          <a:prstGeom prst="rect">
            <a:avLst/>
          </a:prstGeom>
        </p:spPr>
        <p:txBody>
          <a:bodyPr wrap="square">
            <a:spAutoFit/>
          </a:bodyPr>
          <a:lstStyle/>
          <a:p>
            <a:r>
              <a:rPr lang="en-US" altLang="ja-JP" sz="2400" dirty="0"/>
              <a:t>[</a:t>
            </a:r>
            <a:r>
              <a:rPr lang="en-US" altLang="ja-JP" sz="2400" dirty="0">
                <a:solidFill>
                  <a:srgbClr val="00B050"/>
                </a:solidFill>
              </a:rPr>
              <a:t>Insert</a:t>
            </a:r>
            <a:r>
              <a:rPr lang="ja-JP" altLang="en-US" sz="2400" dirty="0"/>
              <a:t> </a:t>
            </a:r>
            <a:r>
              <a:rPr lang="en-US" altLang="ja-JP" sz="2400" dirty="0"/>
              <a:t>, position: </a:t>
            </a:r>
            <a:r>
              <a:rPr lang="en-US" altLang="ja-JP" sz="2400" b="1" u="sng" dirty="0" smtClean="0"/>
              <a:t>49</a:t>
            </a:r>
            <a:r>
              <a:rPr lang="en-US" altLang="ja-JP" sz="2400" dirty="0" smtClean="0"/>
              <a:t>, </a:t>
            </a:r>
            <a:r>
              <a:rPr lang="en-US" altLang="ja-JP" sz="2400" dirty="0"/>
              <a:t>lines: </a:t>
            </a:r>
            <a:r>
              <a:rPr lang="en-US" altLang="ja-JP" sz="2400" dirty="0" smtClean="0"/>
              <a:t>[</a:t>
            </a:r>
            <a:r>
              <a:rPr lang="en-US" altLang="ja-JP" sz="2400" u="sng" dirty="0" err="1" smtClean="0">
                <a:solidFill>
                  <a:srgbClr val="00B050"/>
                </a:solidFill>
              </a:rPr>
              <a:t>int</a:t>
            </a:r>
            <a:r>
              <a:rPr lang="en-US" altLang="ja-JP" sz="2400" u="sng" dirty="0" smtClean="0">
                <a:solidFill>
                  <a:srgbClr val="00B050"/>
                </a:solidFill>
              </a:rPr>
              <a:t> </a:t>
            </a:r>
            <a:r>
              <a:rPr lang="en-US" altLang="ja-JP" sz="2400" u="sng" dirty="0" err="1" smtClean="0">
                <a:solidFill>
                  <a:srgbClr val="00B050"/>
                </a:solidFill>
              </a:rPr>
              <a:t>i</a:t>
            </a:r>
            <a:r>
              <a:rPr lang="en-US" altLang="ja-JP" sz="2400" u="sng" dirty="0" smtClean="0">
                <a:solidFill>
                  <a:srgbClr val="00B050"/>
                </a:solidFill>
              </a:rPr>
              <a:t> = 0;</a:t>
            </a:r>
            <a:r>
              <a:rPr lang="en-US" altLang="ja-JP" sz="2400" dirty="0" smtClean="0"/>
              <a:t>]]</a:t>
            </a:r>
          </a:p>
          <a:p>
            <a:endParaRPr lang="en-US" altLang="ja-JP" sz="2400" dirty="0" smtClean="0"/>
          </a:p>
          <a:p>
            <a:r>
              <a:rPr lang="en-US" altLang="ja-JP" sz="2400" dirty="0" smtClean="0"/>
              <a:t>[</a:t>
            </a:r>
            <a:r>
              <a:rPr lang="en-US" altLang="ja-JP" sz="2400" dirty="0">
                <a:solidFill>
                  <a:srgbClr val="00B050"/>
                </a:solidFill>
              </a:rPr>
              <a:t>Insert</a:t>
            </a:r>
            <a:r>
              <a:rPr lang="ja-JP" altLang="en-US" sz="2400" dirty="0"/>
              <a:t> </a:t>
            </a:r>
            <a:r>
              <a:rPr lang="en-US" altLang="ja-JP" sz="2400" dirty="0"/>
              <a:t>, position: </a:t>
            </a:r>
            <a:r>
              <a:rPr lang="en-US" altLang="ja-JP" sz="2400" b="1" u="sng" dirty="0"/>
              <a:t>59</a:t>
            </a:r>
            <a:r>
              <a:rPr lang="en-US" altLang="ja-JP" sz="2400" dirty="0"/>
              <a:t>, lines: [</a:t>
            </a:r>
            <a:r>
              <a:rPr lang="en-US" altLang="ja-JP" sz="2400" u="sng" dirty="0">
                <a:solidFill>
                  <a:srgbClr val="00B050"/>
                </a:solidFill>
              </a:rPr>
              <a:t>while(</a:t>
            </a:r>
            <a:r>
              <a:rPr lang="en-US" altLang="ja-JP" sz="2400" u="sng" dirty="0" err="1">
                <a:solidFill>
                  <a:srgbClr val="00B050"/>
                </a:solidFill>
              </a:rPr>
              <a:t>i</a:t>
            </a:r>
            <a:r>
              <a:rPr lang="en-US" altLang="ja-JP" sz="2400" u="sng" dirty="0">
                <a:solidFill>
                  <a:srgbClr val="00B050"/>
                </a:solidFill>
              </a:rPr>
              <a:t> &lt; 10</a:t>
            </a:r>
            <a:r>
              <a:rPr lang="en-US" altLang="ja-JP" sz="2400" dirty="0"/>
              <a:t>]]</a:t>
            </a:r>
          </a:p>
          <a:p>
            <a:endParaRPr lang="en-US" altLang="ja-JP" sz="2400" dirty="0" smtClean="0"/>
          </a:p>
          <a:p>
            <a:endParaRPr lang="en-US" altLang="ja-JP" sz="2400" dirty="0" smtClean="0"/>
          </a:p>
          <a:p>
            <a:r>
              <a:rPr lang="en-US" altLang="ja-JP" sz="2400" dirty="0" smtClean="0"/>
              <a:t>[</a:t>
            </a:r>
            <a:r>
              <a:rPr lang="en-US" altLang="ja-JP" sz="2400" dirty="0" smtClean="0">
                <a:solidFill>
                  <a:srgbClr val="FF0000"/>
                </a:solidFill>
              </a:rPr>
              <a:t>Delete</a:t>
            </a:r>
            <a:r>
              <a:rPr lang="en-US" altLang="ja-JP" sz="2400" dirty="0" smtClean="0"/>
              <a:t>, </a:t>
            </a:r>
            <a:r>
              <a:rPr lang="en-US" altLang="ja-JP" sz="2400" dirty="0"/>
              <a:t>position</a:t>
            </a:r>
            <a:r>
              <a:rPr lang="en-US" altLang="ja-JP" sz="2400" dirty="0" smtClean="0"/>
              <a:t>: </a:t>
            </a:r>
            <a:r>
              <a:rPr lang="en-US" altLang="ja-JP" sz="2400" b="1" u="sng" dirty="0" smtClean="0"/>
              <a:t>59</a:t>
            </a:r>
            <a:r>
              <a:rPr lang="en-US" altLang="ja-JP" sz="2400" dirty="0" smtClean="0"/>
              <a:t>, </a:t>
            </a:r>
            <a:r>
              <a:rPr lang="en-US" altLang="ja-JP" sz="2400" dirty="0"/>
              <a:t>lines: </a:t>
            </a:r>
            <a:r>
              <a:rPr lang="en-US" altLang="ja-JP" sz="2400" dirty="0" smtClean="0"/>
              <a:t>[</a:t>
            </a:r>
            <a:r>
              <a:rPr lang="en-US" altLang="ja-JP" sz="2400" dirty="0">
                <a:solidFill>
                  <a:srgbClr val="FF0000"/>
                </a:solidFill>
              </a:rPr>
              <a:t>while(</a:t>
            </a:r>
            <a:r>
              <a:rPr lang="en-US" altLang="ja-JP" sz="2400" dirty="0" err="1">
                <a:solidFill>
                  <a:srgbClr val="FF0000"/>
                </a:solidFill>
              </a:rPr>
              <a:t>i</a:t>
            </a:r>
            <a:r>
              <a:rPr lang="en-US" altLang="ja-JP" sz="2400" dirty="0">
                <a:solidFill>
                  <a:srgbClr val="FF0000"/>
                </a:solidFill>
              </a:rPr>
              <a:t> &lt; </a:t>
            </a:r>
            <a:r>
              <a:rPr lang="en-US" altLang="ja-JP" sz="2400" dirty="0" smtClean="0">
                <a:solidFill>
                  <a:srgbClr val="FF0000"/>
                </a:solidFill>
              </a:rPr>
              <a:t>10</a:t>
            </a:r>
            <a:r>
              <a:rPr lang="en-US" altLang="ja-JP" sz="2400" dirty="0" smtClean="0"/>
              <a:t>]]</a:t>
            </a:r>
            <a:endParaRPr lang="en-US" altLang="ja-JP" sz="2400" dirty="0"/>
          </a:p>
          <a:p>
            <a:endParaRPr lang="en-US" altLang="ja-JP" sz="2400" dirty="0"/>
          </a:p>
          <a:p>
            <a:r>
              <a:rPr lang="en-US" altLang="ja-JP" sz="2400" dirty="0" smtClean="0"/>
              <a:t>[</a:t>
            </a:r>
            <a:r>
              <a:rPr lang="en-US" altLang="ja-JP" sz="2400" dirty="0" smtClean="0">
                <a:solidFill>
                  <a:srgbClr val="00B050"/>
                </a:solidFill>
              </a:rPr>
              <a:t>Insert</a:t>
            </a:r>
            <a:r>
              <a:rPr lang="en-US" altLang="ja-JP" sz="2400" dirty="0" smtClean="0"/>
              <a:t> , position: </a:t>
            </a:r>
            <a:r>
              <a:rPr lang="en-US" altLang="ja-JP" sz="2400" b="1" u="sng" dirty="0" smtClean="0"/>
              <a:t>59</a:t>
            </a:r>
            <a:r>
              <a:rPr lang="en-US" altLang="ja-JP" sz="2400" dirty="0" smtClean="0"/>
              <a:t>, </a:t>
            </a:r>
            <a:r>
              <a:rPr lang="en-US" altLang="ja-JP" sz="2400" dirty="0"/>
              <a:t>lines: </a:t>
            </a:r>
            <a:r>
              <a:rPr lang="en-US" altLang="ja-JP" sz="2400" dirty="0" smtClean="0"/>
              <a:t>[</a:t>
            </a:r>
            <a:r>
              <a:rPr lang="en-US" altLang="ja-JP" sz="2400" dirty="0">
                <a:solidFill>
                  <a:srgbClr val="00B050"/>
                </a:solidFill>
              </a:rPr>
              <a:t>while(</a:t>
            </a:r>
            <a:r>
              <a:rPr lang="en-US" altLang="ja-JP" sz="2400" dirty="0" err="1">
                <a:solidFill>
                  <a:srgbClr val="00B050"/>
                </a:solidFill>
              </a:rPr>
              <a:t>i</a:t>
            </a:r>
            <a:r>
              <a:rPr lang="en-US" altLang="ja-JP" sz="2400" dirty="0">
                <a:solidFill>
                  <a:srgbClr val="00B050"/>
                </a:solidFill>
              </a:rPr>
              <a:t> &lt; 10) </a:t>
            </a:r>
            <a:r>
              <a:rPr lang="en-US" altLang="ja-JP" sz="2400" dirty="0" smtClean="0">
                <a:solidFill>
                  <a:srgbClr val="00B050"/>
                </a:solidFill>
              </a:rPr>
              <a:t>{</a:t>
            </a:r>
            <a:r>
              <a:rPr lang="en-US" altLang="ja-JP" sz="2400" dirty="0" smtClean="0"/>
              <a:t>]]</a:t>
            </a:r>
          </a:p>
        </p:txBody>
      </p:sp>
      <p:sp>
        <p:nvSpPr>
          <p:cNvPr id="22" name="正方形/長方形 21"/>
          <p:cNvSpPr/>
          <p:nvPr/>
        </p:nvSpPr>
        <p:spPr>
          <a:xfrm>
            <a:off x="335048" y="5283736"/>
            <a:ext cx="1617097"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行単位履歴</a:t>
            </a:r>
            <a:r>
              <a:rPr lang="en-US" altLang="ja-JP" dirty="0">
                <a:solidFill>
                  <a:schemeClr val="tx1"/>
                </a:solidFill>
              </a:rPr>
              <a:t>B</a:t>
            </a:r>
            <a:r>
              <a:rPr lang="en-US" altLang="ja-JP" dirty="0" smtClean="0">
                <a:solidFill>
                  <a:schemeClr val="tx1"/>
                </a:solidFill>
              </a:rPr>
              <a:t>2</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dirty="0">
                <a:solidFill>
                  <a:srgbClr val="00B050"/>
                </a:solidFill>
              </a:rPr>
              <a:t>while(</a:t>
            </a:r>
            <a:r>
              <a:rPr lang="en-US" altLang="ja-JP" dirty="0" err="1">
                <a:solidFill>
                  <a:srgbClr val="00B050"/>
                </a:solidFill>
              </a:rPr>
              <a:t>i</a:t>
            </a:r>
            <a:r>
              <a:rPr lang="en-US" altLang="ja-JP" dirty="0">
                <a:solidFill>
                  <a:srgbClr val="00B050"/>
                </a:solidFill>
              </a:rPr>
              <a:t> &lt; 10) {</a:t>
            </a:r>
          </a:p>
        </p:txBody>
      </p:sp>
      <p:sp>
        <p:nvSpPr>
          <p:cNvPr id="23" name="正方形/長方形 22"/>
          <p:cNvSpPr/>
          <p:nvPr/>
        </p:nvSpPr>
        <p:spPr>
          <a:xfrm>
            <a:off x="335048" y="4347949"/>
            <a:ext cx="1617097"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行単位履歴</a:t>
            </a:r>
            <a:r>
              <a:rPr lang="en-US" altLang="ja-JP" dirty="0" smtClean="0">
                <a:solidFill>
                  <a:schemeClr val="tx1"/>
                </a:solidFill>
              </a:rPr>
              <a:t>B1</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dirty="0" smtClean="0">
                <a:solidFill>
                  <a:srgbClr val="FF0000"/>
                </a:solidFill>
              </a:rPr>
              <a:t>while(</a:t>
            </a:r>
            <a:r>
              <a:rPr lang="en-US" altLang="ja-JP" dirty="0" err="1" smtClean="0">
                <a:solidFill>
                  <a:srgbClr val="FF0000"/>
                </a:solidFill>
              </a:rPr>
              <a:t>i</a:t>
            </a:r>
            <a:r>
              <a:rPr lang="en-US" altLang="ja-JP" dirty="0" smtClean="0">
                <a:solidFill>
                  <a:srgbClr val="FF0000"/>
                </a:solidFill>
              </a:rPr>
              <a:t> </a:t>
            </a:r>
            <a:r>
              <a:rPr lang="en-US" altLang="ja-JP" dirty="0">
                <a:solidFill>
                  <a:srgbClr val="FF0000"/>
                </a:solidFill>
              </a:rPr>
              <a:t>&lt; 10</a:t>
            </a:r>
            <a:endParaRPr lang="ja-JP" altLang="en-US" dirty="0">
              <a:solidFill>
                <a:srgbClr val="FF0000"/>
              </a:solidFill>
            </a:endParaRPr>
          </a:p>
        </p:txBody>
      </p:sp>
      <p:sp>
        <p:nvSpPr>
          <p:cNvPr id="13" name="正方形/長方形 12"/>
          <p:cNvSpPr/>
          <p:nvPr/>
        </p:nvSpPr>
        <p:spPr>
          <a:xfrm>
            <a:off x="333919" y="3411645"/>
            <a:ext cx="1617097"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行単位履歴</a:t>
            </a:r>
            <a:r>
              <a:rPr lang="en-US" altLang="ja-JP" dirty="0" smtClean="0">
                <a:solidFill>
                  <a:schemeClr val="tx1"/>
                </a:solidFill>
              </a:rPr>
              <a:t>A2</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dirty="0" smtClean="0">
                <a:solidFill>
                  <a:srgbClr val="00B050"/>
                </a:solidFill>
              </a:rPr>
              <a:t>+while(</a:t>
            </a:r>
            <a:r>
              <a:rPr lang="en-US" altLang="ja-JP" dirty="0" err="1" smtClean="0">
                <a:solidFill>
                  <a:srgbClr val="00B050"/>
                </a:solidFill>
              </a:rPr>
              <a:t>i</a:t>
            </a:r>
            <a:r>
              <a:rPr lang="en-US" altLang="ja-JP" dirty="0" smtClean="0">
                <a:solidFill>
                  <a:srgbClr val="00B050"/>
                </a:solidFill>
              </a:rPr>
              <a:t> </a:t>
            </a:r>
            <a:r>
              <a:rPr lang="en-US" altLang="ja-JP" dirty="0">
                <a:solidFill>
                  <a:srgbClr val="00B050"/>
                </a:solidFill>
              </a:rPr>
              <a:t>&lt; 10</a:t>
            </a:r>
            <a:endParaRPr lang="ja-JP" altLang="en-US" dirty="0">
              <a:solidFill>
                <a:srgbClr val="00B050"/>
              </a:solidFill>
            </a:endParaRPr>
          </a:p>
        </p:txBody>
      </p:sp>
      <p:sp>
        <p:nvSpPr>
          <p:cNvPr id="15" name="正方形/長方形 14"/>
          <p:cNvSpPr/>
          <p:nvPr/>
        </p:nvSpPr>
        <p:spPr>
          <a:xfrm>
            <a:off x="335048" y="2859902"/>
            <a:ext cx="1617097" cy="49189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行単位</a:t>
            </a:r>
            <a:r>
              <a:rPr lang="ja-JP" altLang="en-US" dirty="0" smtClean="0">
                <a:solidFill>
                  <a:schemeClr val="tx1"/>
                </a:solidFill>
              </a:rPr>
              <a:t>履歴</a:t>
            </a:r>
            <a:r>
              <a:rPr lang="en-US" altLang="ja-JP" dirty="0" smtClean="0">
                <a:solidFill>
                  <a:schemeClr val="tx1"/>
                </a:solidFill>
              </a:rPr>
              <a:t>A1</a:t>
            </a:r>
          </a:p>
          <a:p>
            <a:r>
              <a:rPr lang="en-US" altLang="ja-JP" dirty="0" smtClean="0">
                <a:solidFill>
                  <a:srgbClr val="00B050"/>
                </a:solidFill>
              </a:rPr>
              <a:t>+</a:t>
            </a:r>
            <a:r>
              <a:rPr lang="ja-JP" altLang="en-US" dirty="0" smtClean="0">
                <a:solidFill>
                  <a:srgbClr val="00B050"/>
                </a:solidFill>
              </a:rPr>
              <a:t> </a:t>
            </a:r>
            <a:r>
              <a:rPr lang="en-US" altLang="ja-JP" dirty="0" smtClean="0">
                <a:solidFill>
                  <a:srgbClr val="00B050"/>
                </a:solidFill>
              </a:rPr>
              <a:t>int </a:t>
            </a:r>
            <a:r>
              <a:rPr lang="en-US" altLang="ja-JP" dirty="0" err="1">
                <a:solidFill>
                  <a:srgbClr val="00B050"/>
                </a:solidFill>
              </a:rPr>
              <a:t>i</a:t>
            </a:r>
            <a:r>
              <a:rPr lang="en-US" altLang="ja-JP" dirty="0">
                <a:solidFill>
                  <a:srgbClr val="00B050"/>
                </a:solidFill>
              </a:rPr>
              <a:t> = 0</a:t>
            </a:r>
            <a:r>
              <a:rPr lang="en-US" altLang="ja-JP" dirty="0" smtClean="0">
                <a:solidFill>
                  <a:srgbClr val="00B050"/>
                </a:solidFill>
              </a:rPr>
              <a:t>;</a:t>
            </a:r>
            <a:endParaRPr lang="en-US" altLang="ja-JP" dirty="0">
              <a:solidFill>
                <a:srgbClr val="00B050"/>
              </a:solidFill>
            </a:endParaRPr>
          </a:p>
        </p:txBody>
      </p:sp>
      <p:sp>
        <p:nvSpPr>
          <p:cNvPr id="16" name="正方形/長方形 15"/>
          <p:cNvSpPr/>
          <p:nvPr/>
        </p:nvSpPr>
        <p:spPr>
          <a:xfrm>
            <a:off x="5148064" y="6597352"/>
            <a:ext cx="6889450" cy="4154984"/>
          </a:xfrm>
          <a:prstGeom prst="rect">
            <a:avLst/>
          </a:prstGeom>
        </p:spPr>
        <p:txBody>
          <a:bodyPr wrap="square">
            <a:spAutoFit/>
          </a:bodyPr>
          <a:lstStyle/>
          <a:p>
            <a:r>
              <a:rPr lang="en-US" altLang="ja-JP" sz="2400" dirty="0"/>
              <a:t>[</a:t>
            </a:r>
            <a:r>
              <a:rPr lang="en-US" altLang="ja-JP" sz="2400" dirty="0">
                <a:solidFill>
                  <a:srgbClr val="00B050"/>
                </a:solidFill>
              </a:rPr>
              <a:t>Insert</a:t>
            </a:r>
            <a:r>
              <a:rPr lang="ja-JP" altLang="en-US" sz="2400" dirty="0"/>
              <a:t> </a:t>
            </a:r>
            <a:r>
              <a:rPr lang="en-US" altLang="ja-JP" sz="2400" dirty="0"/>
              <a:t>, position: </a:t>
            </a:r>
            <a:r>
              <a:rPr lang="en-US" altLang="ja-JP" sz="2400" b="1" u="sng" dirty="0" smtClean="0"/>
              <a:t>49</a:t>
            </a:r>
            <a:r>
              <a:rPr lang="en-US" altLang="ja-JP" sz="2400" dirty="0" smtClean="0"/>
              <a:t>, </a:t>
            </a:r>
            <a:r>
              <a:rPr lang="en-US" altLang="ja-JP" sz="2400" dirty="0"/>
              <a:t>lines: </a:t>
            </a:r>
            <a:r>
              <a:rPr lang="en-US" altLang="ja-JP" sz="2400" dirty="0" smtClean="0"/>
              <a:t>[</a:t>
            </a:r>
            <a:r>
              <a:rPr lang="en-US" altLang="ja-JP" sz="2400" u="sng" dirty="0" err="1" smtClean="0">
                <a:solidFill>
                  <a:srgbClr val="00B050"/>
                </a:solidFill>
              </a:rPr>
              <a:t>int</a:t>
            </a:r>
            <a:r>
              <a:rPr lang="en-US" altLang="ja-JP" sz="2400" u="sng" dirty="0" smtClean="0">
                <a:solidFill>
                  <a:srgbClr val="00B050"/>
                </a:solidFill>
              </a:rPr>
              <a:t> </a:t>
            </a:r>
            <a:r>
              <a:rPr lang="en-US" altLang="ja-JP" sz="2400" u="sng" dirty="0" err="1" smtClean="0">
                <a:solidFill>
                  <a:srgbClr val="00B050"/>
                </a:solidFill>
              </a:rPr>
              <a:t>i</a:t>
            </a:r>
            <a:r>
              <a:rPr lang="en-US" altLang="ja-JP" sz="2400" u="sng" dirty="0" smtClean="0">
                <a:solidFill>
                  <a:srgbClr val="00B050"/>
                </a:solidFill>
              </a:rPr>
              <a:t> = 0;</a:t>
            </a:r>
            <a:r>
              <a:rPr lang="en-US" altLang="ja-JP" sz="2400" dirty="0" smtClean="0"/>
              <a:t>]]</a:t>
            </a:r>
          </a:p>
          <a:p>
            <a:endParaRPr lang="en-US" altLang="ja-JP" sz="2400" dirty="0" smtClean="0"/>
          </a:p>
          <a:p>
            <a:r>
              <a:rPr lang="en-US" altLang="ja-JP" sz="2400" dirty="0" smtClean="0"/>
              <a:t>[</a:t>
            </a:r>
            <a:r>
              <a:rPr lang="en-US" altLang="ja-JP" sz="2400" dirty="0">
                <a:solidFill>
                  <a:srgbClr val="00B050"/>
                </a:solidFill>
              </a:rPr>
              <a:t>Insert</a:t>
            </a:r>
            <a:r>
              <a:rPr lang="ja-JP" altLang="en-US" sz="2400" dirty="0"/>
              <a:t> </a:t>
            </a:r>
            <a:r>
              <a:rPr lang="en-US" altLang="ja-JP" sz="2400" dirty="0"/>
              <a:t>, position: </a:t>
            </a:r>
            <a:r>
              <a:rPr lang="en-US" altLang="ja-JP" sz="2400" b="1" u="sng" dirty="0"/>
              <a:t>59</a:t>
            </a:r>
            <a:r>
              <a:rPr lang="en-US" altLang="ja-JP" sz="2400" dirty="0"/>
              <a:t>, lines: [</a:t>
            </a:r>
            <a:r>
              <a:rPr lang="en-US" altLang="ja-JP" sz="2400" u="sng" dirty="0">
                <a:solidFill>
                  <a:srgbClr val="00B050"/>
                </a:solidFill>
              </a:rPr>
              <a:t>while(</a:t>
            </a:r>
            <a:r>
              <a:rPr lang="en-US" altLang="ja-JP" sz="2400" u="sng" dirty="0" err="1">
                <a:solidFill>
                  <a:srgbClr val="00B050"/>
                </a:solidFill>
              </a:rPr>
              <a:t>i</a:t>
            </a:r>
            <a:r>
              <a:rPr lang="en-US" altLang="ja-JP" sz="2400" u="sng" dirty="0">
                <a:solidFill>
                  <a:srgbClr val="00B050"/>
                </a:solidFill>
              </a:rPr>
              <a:t> &lt; 10</a:t>
            </a:r>
            <a:r>
              <a:rPr lang="en-US" altLang="ja-JP" sz="2400" dirty="0"/>
              <a:t>]]</a:t>
            </a:r>
          </a:p>
          <a:p>
            <a:endParaRPr lang="en-US" altLang="ja-JP" sz="2400" dirty="0" smtClean="0"/>
          </a:p>
          <a:p>
            <a:r>
              <a:rPr lang="en-US" altLang="ja-JP" sz="2400" dirty="0" smtClean="0"/>
              <a:t>[</a:t>
            </a:r>
            <a:r>
              <a:rPr lang="en-US" altLang="ja-JP" sz="2400" dirty="0" smtClean="0">
                <a:solidFill>
                  <a:srgbClr val="FF0000"/>
                </a:solidFill>
              </a:rPr>
              <a:t>Delete</a:t>
            </a:r>
            <a:r>
              <a:rPr lang="en-US" altLang="ja-JP" sz="2400" dirty="0" smtClean="0"/>
              <a:t>, </a:t>
            </a:r>
            <a:r>
              <a:rPr lang="en-US" altLang="ja-JP" sz="2400" dirty="0"/>
              <a:t>position</a:t>
            </a:r>
            <a:r>
              <a:rPr lang="en-US" altLang="ja-JP" sz="2400" dirty="0" smtClean="0"/>
              <a:t>: </a:t>
            </a:r>
            <a:r>
              <a:rPr lang="en-US" altLang="ja-JP" sz="2400" b="1" u="sng" dirty="0" smtClean="0"/>
              <a:t>59</a:t>
            </a:r>
            <a:r>
              <a:rPr lang="en-US" altLang="ja-JP" sz="2400" dirty="0" smtClean="0"/>
              <a:t>, </a:t>
            </a:r>
            <a:r>
              <a:rPr lang="en-US" altLang="ja-JP" sz="2400" dirty="0"/>
              <a:t>lines: </a:t>
            </a:r>
            <a:r>
              <a:rPr lang="en-US" altLang="ja-JP" sz="2400" dirty="0" smtClean="0"/>
              <a:t>[</a:t>
            </a:r>
            <a:r>
              <a:rPr lang="en-US" altLang="ja-JP" sz="2400" dirty="0">
                <a:solidFill>
                  <a:srgbClr val="FF0000"/>
                </a:solidFill>
              </a:rPr>
              <a:t>while(</a:t>
            </a:r>
            <a:r>
              <a:rPr lang="en-US" altLang="ja-JP" sz="2400" dirty="0" err="1">
                <a:solidFill>
                  <a:srgbClr val="FF0000"/>
                </a:solidFill>
              </a:rPr>
              <a:t>i</a:t>
            </a:r>
            <a:r>
              <a:rPr lang="en-US" altLang="ja-JP" sz="2400" dirty="0">
                <a:solidFill>
                  <a:srgbClr val="FF0000"/>
                </a:solidFill>
              </a:rPr>
              <a:t> &lt; </a:t>
            </a:r>
            <a:r>
              <a:rPr lang="en-US" altLang="ja-JP" sz="2400" dirty="0" smtClean="0">
                <a:solidFill>
                  <a:srgbClr val="FF0000"/>
                </a:solidFill>
              </a:rPr>
              <a:t>10</a:t>
            </a:r>
            <a:r>
              <a:rPr lang="en-US" altLang="ja-JP" sz="2400" dirty="0" smtClean="0"/>
              <a:t>]]</a:t>
            </a:r>
            <a:endParaRPr lang="en-US" altLang="ja-JP" sz="2400" dirty="0"/>
          </a:p>
          <a:p>
            <a:endParaRPr lang="en-US" altLang="ja-JP" sz="2400" dirty="0" smtClean="0"/>
          </a:p>
          <a:p>
            <a:endParaRPr lang="en-US" altLang="ja-JP" sz="2400" dirty="0"/>
          </a:p>
          <a:p>
            <a:r>
              <a:rPr lang="en-US" altLang="ja-JP" sz="2400" dirty="0" smtClean="0"/>
              <a:t>[</a:t>
            </a:r>
            <a:r>
              <a:rPr lang="en-US" altLang="ja-JP" sz="2400" dirty="0" smtClean="0">
                <a:solidFill>
                  <a:srgbClr val="00B050"/>
                </a:solidFill>
              </a:rPr>
              <a:t>Insert</a:t>
            </a:r>
            <a:r>
              <a:rPr lang="en-US" altLang="ja-JP" sz="2400" dirty="0" smtClean="0"/>
              <a:t> , position: </a:t>
            </a:r>
            <a:r>
              <a:rPr lang="en-US" altLang="ja-JP" sz="2400" b="1" u="sng" dirty="0" smtClean="0"/>
              <a:t>59</a:t>
            </a:r>
            <a:r>
              <a:rPr lang="en-US" altLang="ja-JP" sz="2400" dirty="0" smtClean="0"/>
              <a:t>, </a:t>
            </a:r>
            <a:r>
              <a:rPr lang="en-US" altLang="ja-JP" sz="2400" dirty="0"/>
              <a:t>lines: </a:t>
            </a:r>
            <a:r>
              <a:rPr lang="en-US" altLang="ja-JP" sz="2400" dirty="0" smtClean="0"/>
              <a:t>[</a:t>
            </a:r>
            <a:r>
              <a:rPr lang="en-US" altLang="ja-JP" sz="2400" dirty="0">
                <a:solidFill>
                  <a:srgbClr val="00B050"/>
                </a:solidFill>
              </a:rPr>
              <a:t>while(</a:t>
            </a:r>
            <a:r>
              <a:rPr lang="en-US" altLang="ja-JP" sz="2400" dirty="0" err="1">
                <a:solidFill>
                  <a:srgbClr val="00B050"/>
                </a:solidFill>
              </a:rPr>
              <a:t>i</a:t>
            </a:r>
            <a:r>
              <a:rPr lang="en-US" altLang="ja-JP" sz="2400" dirty="0">
                <a:solidFill>
                  <a:srgbClr val="00B050"/>
                </a:solidFill>
              </a:rPr>
              <a:t> &lt; 10) </a:t>
            </a:r>
            <a:r>
              <a:rPr lang="en-US" altLang="ja-JP" sz="2400" dirty="0" smtClean="0">
                <a:solidFill>
                  <a:srgbClr val="00B050"/>
                </a:solidFill>
              </a:rPr>
              <a:t>{</a:t>
            </a:r>
            <a:r>
              <a:rPr lang="en-US" altLang="ja-JP" sz="2400" dirty="0" smtClean="0"/>
              <a:t>]]</a:t>
            </a:r>
          </a:p>
          <a:p>
            <a:endParaRPr lang="en-US" altLang="ja-JP" sz="2400" dirty="0" smtClean="0"/>
          </a:p>
          <a:p>
            <a:r>
              <a:rPr lang="en-US" altLang="ja-JP" sz="2400" dirty="0" smtClean="0"/>
              <a:t>[</a:t>
            </a:r>
            <a:r>
              <a:rPr lang="en-US" altLang="ja-JP" sz="2400" dirty="0">
                <a:solidFill>
                  <a:srgbClr val="FF0000"/>
                </a:solidFill>
              </a:rPr>
              <a:t>Delete</a:t>
            </a:r>
            <a:r>
              <a:rPr lang="en-US" altLang="ja-JP" sz="2400" dirty="0"/>
              <a:t>, position: </a:t>
            </a:r>
            <a:r>
              <a:rPr lang="en-US" altLang="ja-JP" sz="2400" b="1" u="sng" dirty="0"/>
              <a:t>59</a:t>
            </a:r>
            <a:r>
              <a:rPr lang="en-US" altLang="ja-JP" sz="2400" dirty="0"/>
              <a:t>, lines: [</a:t>
            </a:r>
            <a:r>
              <a:rPr lang="en-US" altLang="ja-JP" sz="2400" dirty="0">
                <a:solidFill>
                  <a:srgbClr val="FF0000"/>
                </a:solidFill>
              </a:rPr>
              <a:t>while(</a:t>
            </a:r>
            <a:r>
              <a:rPr lang="en-US" altLang="ja-JP" sz="2400" dirty="0" err="1">
                <a:solidFill>
                  <a:srgbClr val="FF0000"/>
                </a:solidFill>
              </a:rPr>
              <a:t>i</a:t>
            </a:r>
            <a:r>
              <a:rPr lang="en-US" altLang="ja-JP" sz="2400" dirty="0">
                <a:solidFill>
                  <a:srgbClr val="FF0000"/>
                </a:solidFill>
              </a:rPr>
              <a:t> &lt; 10</a:t>
            </a:r>
            <a:r>
              <a:rPr lang="en-US" altLang="ja-JP" sz="2400" dirty="0"/>
              <a:t>]]</a:t>
            </a:r>
          </a:p>
          <a:p>
            <a:r>
              <a:rPr lang="en-US" altLang="ja-JP" sz="2400" dirty="0"/>
              <a:t>[</a:t>
            </a:r>
            <a:r>
              <a:rPr lang="en-US" altLang="ja-JP" sz="2400" dirty="0">
                <a:solidFill>
                  <a:srgbClr val="00B050"/>
                </a:solidFill>
              </a:rPr>
              <a:t>Insert</a:t>
            </a:r>
            <a:r>
              <a:rPr lang="en-US" altLang="ja-JP" sz="2400" dirty="0"/>
              <a:t> , position: </a:t>
            </a:r>
            <a:r>
              <a:rPr lang="en-US" altLang="ja-JP" sz="2400" b="1" u="sng" dirty="0"/>
              <a:t>59</a:t>
            </a:r>
            <a:r>
              <a:rPr lang="en-US" altLang="ja-JP" sz="2400" dirty="0"/>
              <a:t>, lines: [</a:t>
            </a:r>
            <a:r>
              <a:rPr lang="en-US" altLang="ja-JP" sz="2400" dirty="0">
                <a:solidFill>
                  <a:srgbClr val="00B050"/>
                </a:solidFill>
              </a:rPr>
              <a:t>while(</a:t>
            </a:r>
            <a:r>
              <a:rPr lang="en-US" altLang="ja-JP" sz="2400" dirty="0" err="1">
                <a:solidFill>
                  <a:srgbClr val="00B050"/>
                </a:solidFill>
              </a:rPr>
              <a:t>i</a:t>
            </a:r>
            <a:r>
              <a:rPr lang="en-US" altLang="ja-JP" sz="2400" dirty="0">
                <a:solidFill>
                  <a:srgbClr val="00B050"/>
                </a:solidFill>
              </a:rPr>
              <a:t> &lt; 10) {</a:t>
            </a:r>
            <a:r>
              <a:rPr lang="en-US" altLang="ja-JP" sz="2400" dirty="0"/>
              <a:t>]]</a:t>
            </a:r>
          </a:p>
        </p:txBody>
      </p:sp>
      <p:sp>
        <p:nvSpPr>
          <p:cNvPr id="17" name="正方形/長方形 16"/>
          <p:cNvSpPr/>
          <p:nvPr/>
        </p:nvSpPr>
        <p:spPr>
          <a:xfrm>
            <a:off x="2051720" y="3507974"/>
            <a:ext cx="5904656" cy="1775762"/>
          </a:xfrm>
          <a:prstGeom prst="rect">
            <a:avLst/>
          </a:prstGeom>
          <a:solidFill>
            <a:schemeClr val="accent3">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5"/>
          <p:cNvSpPr>
            <a:spLocks noGrp="1"/>
          </p:cNvSpPr>
          <p:nvPr>
            <p:ph idx="1"/>
          </p:nvPr>
        </p:nvSpPr>
        <p:spPr/>
        <p:txBody>
          <a:bodyPr/>
          <a:lstStyle/>
          <a:p>
            <a:r>
              <a:rPr lang="ja-JP" altLang="en-US" sz="2800" dirty="0"/>
              <a:t>連続する履歴で，同一行に関する同一編集内容が追加</a:t>
            </a:r>
            <a:r>
              <a:rPr lang="en-US" altLang="ja-JP" sz="2800" dirty="0"/>
              <a:t>-&gt;</a:t>
            </a:r>
            <a:r>
              <a:rPr lang="ja-JP" altLang="en-US" sz="2800" dirty="0"/>
              <a:t>削除されている場合，まとめて削除する</a:t>
            </a:r>
            <a:endParaRPr kumimoji="1" lang="ja-JP" altLang="en-US" sz="2800" dirty="0"/>
          </a:p>
        </p:txBody>
      </p:sp>
    </p:spTree>
    <p:extLst>
      <p:ext uri="{BB962C8B-B14F-4D97-AF65-F5344CB8AC3E}">
        <p14:creationId xmlns:p14="http://schemas.microsoft.com/office/powerpoint/2010/main" val="2151136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Step2-3:</a:t>
            </a:r>
            <a:r>
              <a:rPr kumimoji="1" lang="ja-JP" altLang="en-US" dirty="0" smtClean="0"/>
              <a:t>行単位作業履歴の提示</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12</a:t>
            </a:fld>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43637"/>
            <a:ext cx="6912768" cy="4937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1158648" y="2103880"/>
            <a:ext cx="3600400" cy="1851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60567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Step3:</a:t>
            </a:r>
            <a:r>
              <a:rPr kumimoji="1" lang="ja-JP" altLang="en-US" dirty="0" smtClean="0"/>
              <a:t>行単位作業履歴の整理</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13</a:t>
            </a:fld>
            <a:endParaRPr kumimoji="1" lang="ja-JP" altLang="en-US"/>
          </a:p>
        </p:txBody>
      </p:sp>
      <p:pic>
        <p:nvPicPr>
          <p:cNvPr id="6" name="2nd_mini.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bwMode="auto">
          <a:xfrm>
            <a:off x="1554162" y="1484784"/>
            <a:ext cx="6034087" cy="4525963"/>
          </a:xfrm>
          <a:prstGeom prst="rect">
            <a:avLst/>
          </a:prstGeom>
          <a:noFill/>
          <a:ln w="9525">
            <a:noFill/>
            <a:miter lim="800000"/>
            <a:headEnd/>
            <a:tailEnd/>
          </a:ln>
          <a:effectLst/>
        </p:spPr>
      </p:pic>
    </p:spTree>
    <p:extLst>
      <p:ext uri="{BB962C8B-B14F-4D97-AF65-F5344CB8AC3E}">
        <p14:creationId xmlns:p14="http://schemas.microsoft.com/office/powerpoint/2010/main" val="2091526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矢印コネクタ 8"/>
          <p:cNvCxnSpPr/>
          <p:nvPr/>
        </p:nvCxnSpPr>
        <p:spPr>
          <a:xfrm>
            <a:off x="7283483" y="1182744"/>
            <a:ext cx="0" cy="420123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6531148" y="1735250"/>
            <a:ext cx="2360573" cy="12676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履歴</a:t>
            </a:r>
            <a:r>
              <a:rPr lang="en-US" altLang="ja-JP" sz="1600" b="1" dirty="0" smtClean="0">
                <a:solidFill>
                  <a:schemeClr val="tx1"/>
                </a:solidFill>
              </a:rPr>
              <a:t>C </a:t>
            </a:r>
            <a:r>
              <a:rPr lang="en-US" altLang="ja-JP" sz="1500" b="1" dirty="0" smtClean="0">
                <a:solidFill>
                  <a:schemeClr val="tx1"/>
                </a:solidFill>
              </a:rPr>
              <a:t>- c(Z, A) - c(A, B)</a:t>
            </a:r>
            <a:endParaRPr kumimoji="1" lang="en-US" altLang="ja-JP" sz="1500" b="1" dirty="0" smtClean="0">
              <a:solidFill>
                <a:schemeClr val="tx1"/>
              </a:solidFill>
            </a:endParaRPr>
          </a:p>
          <a:p>
            <a:r>
              <a:rPr kumimoji="1" lang="en-US" altLang="ja-JP" sz="1600" dirty="0" smtClean="0">
                <a:solidFill>
                  <a:schemeClr val="tx1"/>
                </a:solidFill>
              </a:rPr>
              <a:t>if (true) {</a:t>
            </a:r>
          </a:p>
          <a:p>
            <a:endParaRPr kumimoji="1" lang="en-US" altLang="ja-JP" sz="1600" dirty="0" smtClean="0">
              <a:solidFill>
                <a:schemeClr val="tx1"/>
              </a:solidFill>
            </a:endParaRPr>
          </a:p>
          <a:p>
            <a:endParaRPr kumimoji="1" lang="en-US" altLang="ja-JP" sz="1600" dirty="0" smtClean="0">
              <a:solidFill>
                <a:schemeClr val="tx1"/>
              </a:solidFill>
            </a:endParaRPr>
          </a:p>
          <a:p>
            <a:r>
              <a:rPr kumimoji="1" lang="en-US" altLang="ja-JP" sz="1600" dirty="0" smtClean="0">
                <a:solidFill>
                  <a:schemeClr val="tx1"/>
                </a:solidFill>
              </a:rPr>
              <a:t>}</a:t>
            </a:r>
          </a:p>
        </p:txBody>
      </p:sp>
      <p:sp>
        <p:nvSpPr>
          <p:cNvPr id="2" name="タイトル 1"/>
          <p:cNvSpPr>
            <a:spLocks noGrp="1"/>
          </p:cNvSpPr>
          <p:nvPr>
            <p:ph type="title"/>
          </p:nvPr>
        </p:nvSpPr>
        <p:spPr>
          <a:xfrm>
            <a:off x="35496" y="260648"/>
            <a:ext cx="8640960" cy="1143000"/>
          </a:xfrm>
        </p:spPr>
        <p:txBody>
          <a:bodyPr/>
          <a:lstStyle/>
          <a:p>
            <a:pPr algn="l"/>
            <a:r>
              <a:rPr kumimoji="1" lang="en-US" altLang="ja-JP" sz="2800" dirty="0" smtClean="0"/>
              <a:t>Step3:</a:t>
            </a:r>
            <a:r>
              <a:rPr kumimoji="1" lang="ja-JP" altLang="en-US" sz="2800" dirty="0" smtClean="0"/>
              <a:t>行単位作業</a:t>
            </a:r>
            <a:r>
              <a:rPr kumimoji="1" lang="en-US" altLang="ja-JP" sz="2800" dirty="0" smtClean="0"/>
              <a:t/>
            </a:r>
            <a:br>
              <a:rPr kumimoji="1" lang="en-US" altLang="ja-JP" sz="2800" dirty="0" smtClean="0"/>
            </a:br>
            <a:r>
              <a:rPr kumimoji="1" lang="ja-JP" altLang="en-US" sz="2800" dirty="0" smtClean="0"/>
              <a:t>履歴の整理（履歴の</a:t>
            </a:r>
            <a:r>
              <a:rPr kumimoji="1" lang="en-US" altLang="ja-JP" sz="2800" dirty="0" smtClean="0"/>
              <a:t/>
            </a:r>
            <a:br>
              <a:rPr kumimoji="1" lang="en-US" altLang="ja-JP" sz="2800" dirty="0" smtClean="0"/>
            </a:br>
            <a:r>
              <a:rPr kumimoji="1" lang="ja-JP" altLang="en-US" sz="2800" dirty="0" smtClean="0"/>
              <a:t>並べかえ）</a:t>
            </a:r>
            <a:endParaRPr kumimoji="1" lang="ja-JP" altLang="en-US" sz="2800" dirty="0"/>
          </a:p>
        </p:txBody>
      </p:sp>
      <p:sp>
        <p:nvSpPr>
          <p:cNvPr id="4" name="日付プレースホルダー 3"/>
          <p:cNvSpPr>
            <a:spLocks noGrp="1"/>
          </p:cNvSpPr>
          <p:nvPr>
            <p:ph type="dt" sz="half" idx="10"/>
          </p:nvPr>
        </p:nvSpPr>
        <p:spPr>
          <a:xfrm>
            <a:off x="7308850" y="6421399"/>
            <a:ext cx="1439863" cy="261937"/>
          </a:xfrm>
        </p:spPr>
        <p:txBody>
          <a:bodyPr/>
          <a:lstStyle/>
          <a:p>
            <a:fld id="{7AB273D6-45DC-451D-8E77-D8DDA0C562D1}"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a:xfrm>
            <a:off x="7597775" y="6134061"/>
            <a:ext cx="1150938" cy="288925"/>
          </a:xfrm>
        </p:spPr>
        <p:txBody>
          <a:bodyPr/>
          <a:lstStyle/>
          <a:p>
            <a:fld id="{315A762B-A7CB-4288-AEB4-37B69ED0735D}" type="slidenum">
              <a:rPr kumimoji="1" lang="ja-JP" altLang="en-US" smtClean="0"/>
              <a:t>14</a:t>
            </a:fld>
            <a:endParaRPr kumimoji="1" lang="ja-JP" altLang="en-US"/>
          </a:p>
        </p:txBody>
      </p:sp>
      <p:sp>
        <p:nvSpPr>
          <p:cNvPr id="3" name="コンテンツ プレースホルダー 2"/>
          <p:cNvSpPr>
            <a:spLocks noGrp="1"/>
          </p:cNvSpPr>
          <p:nvPr>
            <p:ph idx="1"/>
          </p:nvPr>
        </p:nvSpPr>
        <p:spPr>
          <a:xfrm>
            <a:off x="-79544" y="1600200"/>
            <a:ext cx="3779912" cy="4525963"/>
          </a:xfrm>
        </p:spPr>
        <p:txBody>
          <a:bodyPr/>
          <a:lstStyle/>
          <a:p>
            <a:r>
              <a:rPr kumimoji="1" lang="ja-JP" altLang="en-US" sz="2800" dirty="0" smtClean="0"/>
              <a:t>同一ファイルにおける履歴の並べ替えは</a:t>
            </a:r>
            <a:r>
              <a:rPr lang="en-US" altLang="ja-JP" sz="2800" dirty="0"/>
              <a:t>V</a:t>
            </a:r>
            <a:r>
              <a:rPr kumimoji="1" lang="en-US" altLang="ja-JP" sz="2800" dirty="0" smtClean="0"/>
              <a:t>CS</a:t>
            </a:r>
            <a:r>
              <a:rPr kumimoji="1" lang="ja-JP" altLang="en-US" sz="2800" dirty="0" smtClean="0"/>
              <a:t>では自動化されていない</a:t>
            </a:r>
            <a:endParaRPr kumimoji="1" lang="en-US" altLang="ja-JP" sz="2800" dirty="0" smtClean="0"/>
          </a:p>
          <a:p>
            <a:r>
              <a:rPr lang="ja-JP" altLang="en-US" sz="2800" dirty="0" smtClean="0"/>
              <a:t>提案手法では差分情報を用いて並べ替えを実施する</a:t>
            </a:r>
            <a:endParaRPr lang="en-US" altLang="ja-JP" sz="2800" dirty="0" smtClean="0"/>
          </a:p>
          <a:p>
            <a:r>
              <a:rPr lang="ja-JP" altLang="en-US" sz="2800" dirty="0"/>
              <a:t>削除</a:t>
            </a:r>
            <a:r>
              <a:rPr lang="ja-JP" altLang="en-US" sz="2800" dirty="0" smtClean="0"/>
              <a:t>を含む履歴には未対応</a:t>
            </a:r>
            <a:endParaRPr lang="en-US" altLang="ja-JP" sz="2800" dirty="0" smtClean="0"/>
          </a:p>
        </p:txBody>
      </p:sp>
      <p:cxnSp>
        <p:nvCxnSpPr>
          <p:cNvPr id="12" name="直線矢印コネクタ 11"/>
          <p:cNvCxnSpPr/>
          <p:nvPr/>
        </p:nvCxnSpPr>
        <p:spPr>
          <a:xfrm>
            <a:off x="4360387" y="1195678"/>
            <a:ext cx="0" cy="406689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6532208" y="230504"/>
            <a:ext cx="2360272" cy="936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履歴</a:t>
            </a:r>
            <a:r>
              <a:rPr lang="en-US" altLang="ja-JP" sz="1600" b="1" dirty="0" smtClean="0">
                <a:solidFill>
                  <a:schemeClr val="tx1"/>
                </a:solidFill>
              </a:rPr>
              <a:t>Z</a:t>
            </a:r>
          </a:p>
          <a:p>
            <a:r>
              <a:rPr lang="en-US" altLang="ja-JP" sz="1600" dirty="0" smtClean="0">
                <a:solidFill>
                  <a:schemeClr val="tx1"/>
                </a:solidFill>
              </a:rPr>
              <a:t>if </a:t>
            </a:r>
            <a:r>
              <a:rPr lang="en-US" altLang="ja-JP" sz="1600" dirty="0">
                <a:solidFill>
                  <a:schemeClr val="tx1"/>
                </a:solidFill>
              </a:rPr>
              <a:t>(true</a:t>
            </a:r>
            <a:r>
              <a:rPr lang="en-US" altLang="ja-JP" sz="1600" dirty="0" smtClean="0">
                <a:solidFill>
                  <a:schemeClr val="tx1"/>
                </a:solidFill>
              </a:rPr>
              <a:t>) { </a:t>
            </a:r>
          </a:p>
          <a:p>
            <a:endParaRPr kumimoji="1" lang="en-US" altLang="ja-JP" sz="1600" dirty="0">
              <a:solidFill>
                <a:schemeClr val="tx1"/>
              </a:solidFill>
            </a:endParaRPr>
          </a:p>
          <a:p>
            <a:endParaRPr kumimoji="1" lang="ja-JP" altLang="en-US" sz="1600" dirty="0">
              <a:solidFill>
                <a:schemeClr val="tx1"/>
              </a:solidFill>
            </a:endParaRPr>
          </a:p>
        </p:txBody>
      </p:sp>
      <p:sp>
        <p:nvSpPr>
          <p:cNvPr id="15" name="正方形/長方形 14"/>
          <p:cNvSpPr/>
          <p:nvPr/>
        </p:nvSpPr>
        <p:spPr>
          <a:xfrm>
            <a:off x="3640307" y="244324"/>
            <a:ext cx="1512168" cy="936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履歴</a:t>
            </a:r>
            <a:r>
              <a:rPr lang="en-US" altLang="ja-JP" sz="1600" b="1" dirty="0" smtClean="0">
                <a:solidFill>
                  <a:schemeClr val="tx1"/>
                </a:solidFill>
              </a:rPr>
              <a:t>Z</a:t>
            </a:r>
          </a:p>
          <a:p>
            <a:r>
              <a:rPr lang="en-US" altLang="ja-JP" sz="1600" dirty="0" smtClean="0">
                <a:solidFill>
                  <a:schemeClr val="tx1"/>
                </a:solidFill>
              </a:rPr>
              <a:t>if </a:t>
            </a:r>
            <a:r>
              <a:rPr lang="en-US" altLang="ja-JP" sz="1600" dirty="0">
                <a:solidFill>
                  <a:schemeClr val="tx1"/>
                </a:solidFill>
              </a:rPr>
              <a:t>(true</a:t>
            </a:r>
            <a:r>
              <a:rPr lang="en-US" altLang="ja-JP" sz="1600" dirty="0" smtClean="0">
                <a:solidFill>
                  <a:schemeClr val="tx1"/>
                </a:solidFill>
              </a:rPr>
              <a:t>) { </a:t>
            </a:r>
          </a:p>
          <a:p>
            <a:endParaRPr kumimoji="1" lang="en-US" altLang="ja-JP" sz="1600" dirty="0">
              <a:solidFill>
                <a:schemeClr val="tx1"/>
              </a:solidFill>
            </a:endParaRPr>
          </a:p>
          <a:p>
            <a:endParaRPr kumimoji="1" lang="ja-JP" altLang="en-US" sz="1600" dirty="0">
              <a:solidFill>
                <a:schemeClr val="tx1"/>
              </a:solidFill>
            </a:endParaRPr>
          </a:p>
        </p:txBody>
      </p:sp>
      <p:sp>
        <p:nvSpPr>
          <p:cNvPr id="16" name="正方形/長方形 15"/>
          <p:cNvSpPr/>
          <p:nvPr/>
        </p:nvSpPr>
        <p:spPr>
          <a:xfrm>
            <a:off x="3625854" y="1855704"/>
            <a:ext cx="1512168" cy="936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履歴</a:t>
            </a:r>
            <a:r>
              <a:rPr kumimoji="1" lang="en-US" altLang="ja-JP" sz="1600" b="1" dirty="0" smtClean="0">
                <a:solidFill>
                  <a:schemeClr val="tx1"/>
                </a:solidFill>
              </a:rPr>
              <a:t>A</a:t>
            </a:r>
          </a:p>
          <a:p>
            <a:r>
              <a:rPr kumimoji="1" lang="en-US" altLang="ja-JP" sz="1600" dirty="0" smtClean="0">
                <a:solidFill>
                  <a:schemeClr val="tx1"/>
                </a:solidFill>
              </a:rPr>
              <a:t>if (true) {</a:t>
            </a:r>
          </a:p>
          <a:p>
            <a:r>
              <a:rPr lang="ja-JP" altLang="en-US" sz="1600" dirty="0">
                <a:solidFill>
                  <a:schemeClr val="tx1"/>
                </a:solidFill>
              </a:rPr>
              <a:t> </a:t>
            </a:r>
            <a:r>
              <a:rPr lang="ja-JP" altLang="en-US" sz="1600" dirty="0" smtClean="0">
                <a:solidFill>
                  <a:schemeClr val="tx1"/>
                </a:solidFill>
              </a:rPr>
              <a:t>  </a:t>
            </a:r>
            <a:r>
              <a:rPr lang="ja-JP" altLang="en-US" sz="1600" dirty="0" smtClean="0">
                <a:solidFill>
                  <a:srgbClr val="008000"/>
                </a:solidFill>
              </a:rPr>
              <a:t> </a:t>
            </a:r>
            <a:r>
              <a:rPr lang="en-US" altLang="ja-JP" sz="1600" dirty="0" smtClean="0">
                <a:solidFill>
                  <a:srgbClr val="008000"/>
                </a:solidFill>
              </a:rPr>
              <a:t>x = 0;</a:t>
            </a:r>
          </a:p>
          <a:p>
            <a:endParaRPr kumimoji="1" lang="en-US" altLang="ja-JP" sz="1600" dirty="0" smtClean="0">
              <a:solidFill>
                <a:schemeClr val="tx1"/>
              </a:solidFill>
            </a:endParaRPr>
          </a:p>
        </p:txBody>
      </p:sp>
      <p:sp>
        <p:nvSpPr>
          <p:cNvPr id="18" name="正方形/長方形 17"/>
          <p:cNvSpPr/>
          <p:nvPr/>
        </p:nvSpPr>
        <p:spPr>
          <a:xfrm>
            <a:off x="3627140" y="3499358"/>
            <a:ext cx="1512168" cy="10943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履歴</a:t>
            </a:r>
            <a:r>
              <a:rPr kumimoji="1" lang="en-US" altLang="ja-JP" sz="1600" b="1" dirty="0" smtClean="0">
                <a:solidFill>
                  <a:schemeClr val="tx1"/>
                </a:solidFill>
              </a:rPr>
              <a:t>B</a:t>
            </a:r>
          </a:p>
          <a:p>
            <a:r>
              <a:rPr kumimoji="1" lang="en-US" altLang="ja-JP" sz="1600" dirty="0" smtClean="0">
                <a:solidFill>
                  <a:schemeClr val="tx1"/>
                </a:solidFill>
              </a:rPr>
              <a:t>if (true) {</a:t>
            </a:r>
          </a:p>
          <a:p>
            <a:r>
              <a:rPr lang="en-US" altLang="ja-JP" sz="1600" dirty="0" smtClean="0">
                <a:solidFill>
                  <a:schemeClr val="tx1"/>
                </a:solidFill>
              </a:rPr>
              <a:t>    x = 0;</a:t>
            </a:r>
          </a:p>
          <a:p>
            <a:r>
              <a:rPr lang="en-US" altLang="ja-JP" sz="1600" dirty="0">
                <a:solidFill>
                  <a:schemeClr val="tx1"/>
                </a:solidFill>
              </a:rPr>
              <a:t> </a:t>
            </a:r>
            <a:r>
              <a:rPr lang="en-US" altLang="ja-JP" sz="1600" dirty="0" smtClean="0">
                <a:solidFill>
                  <a:schemeClr val="tx1"/>
                </a:solidFill>
              </a:rPr>
              <a:t>   </a:t>
            </a:r>
            <a:r>
              <a:rPr lang="en-US" altLang="ja-JP" sz="1600" dirty="0" smtClean="0">
                <a:solidFill>
                  <a:srgbClr val="008000"/>
                </a:solidFill>
              </a:rPr>
              <a:t>x += 1;</a:t>
            </a:r>
          </a:p>
        </p:txBody>
      </p:sp>
      <p:sp>
        <p:nvSpPr>
          <p:cNvPr id="19" name="正方形/長方形 18"/>
          <p:cNvSpPr/>
          <p:nvPr/>
        </p:nvSpPr>
        <p:spPr>
          <a:xfrm>
            <a:off x="4757148" y="1259664"/>
            <a:ext cx="1431302" cy="484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smtClean="0">
                <a:solidFill>
                  <a:schemeClr val="tx1"/>
                </a:solidFill>
              </a:rPr>
              <a:t>c(Z, A)</a:t>
            </a:r>
          </a:p>
          <a:p>
            <a:r>
              <a:rPr lang="en-US" altLang="ja-JP" sz="1600" dirty="0" smtClean="0">
                <a:solidFill>
                  <a:srgbClr val="008000"/>
                </a:solidFill>
              </a:rPr>
              <a:t>+</a:t>
            </a:r>
            <a:r>
              <a:rPr lang="ja-JP" altLang="en-US" sz="1600" dirty="0" smtClean="0">
                <a:solidFill>
                  <a:srgbClr val="008000"/>
                </a:solidFill>
              </a:rPr>
              <a:t> </a:t>
            </a:r>
            <a:r>
              <a:rPr lang="en-US" altLang="ja-JP" sz="1600" dirty="0" smtClean="0">
                <a:solidFill>
                  <a:srgbClr val="008000"/>
                </a:solidFill>
              </a:rPr>
              <a:t>x = 0;</a:t>
            </a:r>
            <a:endParaRPr kumimoji="1" lang="en-US" altLang="ja-JP" sz="1600" dirty="0" smtClean="0">
              <a:solidFill>
                <a:srgbClr val="008000"/>
              </a:solidFill>
            </a:endParaRPr>
          </a:p>
        </p:txBody>
      </p:sp>
      <p:sp>
        <p:nvSpPr>
          <p:cNvPr id="20" name="正方形/長方形 19"/>
          <p:cNvSpPr/>
          <p:nvPr/>
        </p:nvSpPr>
        <p:spPr>
          <a:xfrm>
            <a:off x="4757148" y="2903318"/>
            <a:ext cx="1431302" cy="484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smtClean="0">
                <a:solidFill>
                  <a:schemeClr val="tx1"/>
                </a:solidFill>
              </a:rPr>
              <a:t>c(A, B)</a:t>
            </a:r>
          </a:p>
          <a:p>
            <a:r>
              <a:rPr kumimoji="1" lang="en-US" altLang="ja-JP" sz="1600" dirty="0" smtClean="0">
                <a:solidFill>
                  <a:srgbClr val="008000"/>
                </a:solidFill>
              </a:rPr>
              <a:t>+</a:t>
            </a:r>
            <a:r>
              <a:rPr kumimoji="1" lang="ja-JP" altLang="en-US" sz="1600" dirty="0" smtClean="0">
                <a:solidFill>
                  <a:srgbClr val="008000"/>
                </a:solidFill>
              </a:rPr>
              <a:t> </a:t>
            </a:r>
            <a:r>
              <a:rPr kumimoji="1" lang="en-US" altLang="ja-JP" sz="1600" dirty="0" smtClean="0">
                <a:solidFill>
                  <a:srgbClr val="008000"/>
                </a:solidFill>
              </a:rPr>
              <a:t>x += 1;</a:t>
            </a:r>
          </a:p>
        </p:txBody>
      </p:sp>
      <p:sp>
        <p:nvSpPr>
          <p:cNvPr id="21" name="正方形/長方形 20"/>
          <p:cNvSpPr/>
          <p:nvPr/>
        </p:nvSpPr>
        <p:spPr>
          <a:xfrm>
            <a:off x="7628589" y="4909492"/>
            <a:ext cx="1431302" cy="484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smtClean="0">
                <a:solidFill>
                  <a:schemeClr val="tx1"/>
                </a:solidFill>
              </a:rPr>
              <a:t>c(A, B)</a:t>
            </a:r>
          </a:p>
          <a:p>
            <a:r>
              <a:rPr lang="en-US" altLang="ja-JP" sz="1600" dirty="0" smtClean="0">
                <a:solidFill>
                  <a:srgbClr val="008000"/>
                </a:solidFill>
              </a:rPr>
              <a:t>+</a:t>
            </a:r>
            <a:r>
              <a:rPr lang="ja-JP" altLang="en-US" sz="1600" dirty="0" smtClean="0">
                <a:solidFill>
                  <a:srgbClr val="008000"/>
                </a:solidFill>
              </a:rPr>
              <a:t> </a:t>
            </a:r>
            <a:r>
              <a:rPr lang="en-US" altLang="ja-JP" sz="1600" dirty="0" smtClean="0">
                <a:solidFill>
                  <a:srgbClr val="008000"/>
                </a:solidFill>
              </a:rPr>
              <a:t>x += 1;</a:t>
            </a:r>
            <a:endParaRPr kumimoji="1" lang="en-US" altLang="ja-JP" sz="1600" dirty="0" smtClean="0">
              <a:solidFill>
                <a:srgbClr val="008000"/>
              </a:solidFill>
            </a:endParaRPr>
          </a:p>
        </p:txBody>
      </p:sp>
      <p:grpSp>
        <p:nvGrpSpPr>
          <p:cNvPr id="29" name="グループ化 28"/>
          <p:cNvGrpSpPr/>
          <p:nvPr/>
        </p:nvGrpSpPr>
        <p:grpSpPr>
          <a:xfrm>
            <a:off x="5771607" y="1210535"/>
            <a:ext cx="3283497" cy="3531866"/>
            <a:chOff x="5771607" y="1210535"/>
            <a:chExt cx="3283497" cy="3531866"/>
          </a:xfrm>
        </p:grpSpPr>
        <p:cxnSp>
          <p:nvCxnSpPr>
            <p:cNvPr id="11" name="直線矢印コネクタ 10"/>
            <p:cNvCxnSpPr/>
            <p:nvPr/>
          </p:nvCxnSpPr>
          <p:spPr>
            <a:xfrm flipV="1">
              <a:off x="5771607" y="1511025"/>
              <a:ext cx="1807954" cy="3231376"/>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7623802" y="1210535"/>
              <a:ext cx="1431302" cy="48453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smtClean="0">
                  <a:solidFill>
                    <a:schemeClr val="tx1"/>
                  </a:solidFill>
                </a:rPr>
                <a:t>c(B, C)</a:t>
              </a:r>
            </a:p>
            <a:p>
              <a:r>
                <a:rPr kumimoji="1" lang="en-US" altLang="ja-JP" sz="1600" dirty="0" smtClean="0">
                  <a:solidFill>
                    <a:srgbClr val="008000"/>
                  </a:solidFill>
                </a:rPr>
                <a:t>+</a:t>
              </a:r>
              <a:r>
                <a:rPr kumimoji="1" lang="ja-JP" altLang="en-US" sz="1600" dirty="0" smtClean="0">
                  <a:solidFill>
                    <a:srgbClr val="008000"/>
                  </a:solidFill>
                </a:rPr>
                <a:t> ｝</a:t>
              </a:r>
              <a:endParaRPr kumimoji="1" lang="en-US" altLang="ja-JP" sz="1600" dirty="0" smtClean="0">
                <a:solidFill>
                  <a:srgbClr val="008000"/>
                </a:solidFill>
              </a:endParaRPr>
            </a:p>
          </p:txBody>
        </p:sp>
      </p:grpSp>
      <p:sp>
        <p:nvSpPr>
          <p:cNvPr id="24" name="正方形/長方形 23"/>
          <p:cNvSpPr/>
          <p:nvPr/>
        </p:nvSpPr>
        <p:spPr>
          <a:xfrm>
            <a:off x="3625854" y="5301208"/>
            <a:ext cx="1512168" cy="1259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履歴</a:t>
            </a:r>
            <a:r>
              <a:rPr lang="en-US" altLang="ja-JP" sz="1600" b="1" dirty="0" smtClean="0">
                <a:solidFill>
                  <a:schemeClr val="tx1"/>
                </a:solidFill>
              </a:rPr>
              <a:t>C</a:t>
            </a:r>
            <a:endParaRPr kumimoji="1" lang="en-US" altLang="ja-JP" sz="1600" b="1" dirty="0" smtClean="0">
              <a:solidFill>
                <a:schemeClr val="tx1"/>
              </a:solidFill>
            </a:endParaRPr>
          </a:p>
          <a:p>
            <a:r>
              <a:rPr kumimoji="1" lang="en-US" altLang="ja-JP" sz="1600" dirty="0" smtClean="0">
                <a:solidFill>
                  <a:schemeClr val="tx1"/>
                </a:solidFill>
              </a:rPr>
              <a:t>if (true) {</a:t>
            </a:r>
          </a:p>
          <a:p>
            <a:r>
              <a:rPr lang="en-US" altLang="ja-JP" sz="1600" dirty="0" smtClean="0">
                <a:solidFill>
                  <a:schemeClr val="tx1"/>
                </a:solidFill>
              </a:rPr>
              <a:t>    x = 0;</a:t>
            </a:r>
          </a:p>
          <a:p>
            <a:r>
              <a:rPr lang="ja-JP" altLang="en-US" sz="1600" dirty="0">
                <a:solidFill>
                  <a:schemeClr val="tx1"/>
                </a:solidFill>
              </a:rPr>
              <a:t> </a:t>
            </a:r>
            <a:r>
              <a:rPr lang="ja-JP" altLang="en-US" sz="1600" dirty="0" smtClean="0">
                <a:solidFill>
                  <a:schemeClr val="tx1"/>
                </a:solidFill>
              </a:rPr>
              <a:t>   </a:t>
            </a:r>
            <a:r>
              <a:rPr lang="en-US" altLang="ja-JP" sz="1600" dirty="0" smtClean="0">
                <a:solidFill>
                  <a:schemeClr val="tx1"/>
                </a:solidFill>
              </a:rPr>
              <a:t>x += 1;</a:t>
            </a:r>
          </a:p>
          <a:p>
            <a:r>
              <a:rPr kumimoji="1" lang="en-US" altLang="ja-JP" sz="1600" dirty="0">
                <a:solidFill>
                  <a:srgbClr val="008000"/>
                </a:solidFill>
              </a:rPr>
              <a:t>}</a:t>
            </a:r>
            <a:endParaRPr kumimoji="1" lang="ja-JP" altLang="en-US" sz="1600" dirty="0">
              <a:solidFill>
                <a:srgbClr val="008000"/>
              </a:solidFill>
            </a:endParaRPr>
          </a:p>
        </p:txBody>
      </p:sp>
      <p:sp>
        <p:nvSpPr>
          <p:cNvPr id="25" name="正方形/長方形 24"/>
          <p:cNvSpPr/>
          <p:nvPr/>
        </p:nvSpPr>
        <p:spPr>
          <a:xfrm>
            <a:off x="4757148" y="4705170"/>
            <a:ext cx="1431302" cy="484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smtClean="0">
                <a:solidFill>
                  <a:schemeClr val="tx1"/>
                </a:solidFill>
              </a:rPr>
              <a:t>c(B, C)</a:t>
            </a:r>
          </a:p>
          <a:p>
            <a:r>
              <a:rPr kumimoji="1" lang="en-US" altLang="ja-JP" sz="1600" dirty="0" smtClean="0">
                <a:solidFill>
                  <a:srgbClr val="008000"/>
                </a:solidFill>
              </a:rPr>
              <a:t>+</a:t>
            </a:r>
            <a:r>
              <a:rPr kumimoji="1" lang="ja-JP" altLang="en-US" sz="1600" dirty="0" smtClean="0">
                <a:solidFill>
                  <a:srgbClr val="008000"/>
                </a:solidFill>
              </a:rPr>
              <a:t> ｝</a:t>
            </a:r>
            <a:endParaRPr kumimoji="1" lang="en-US" altLang="ja-JP" sz="1600" dirty="0" smtClean="0">
              <a:solidFill>
                <a:srgbClr val="008000"/>
              </a:solidFill>
            </a:endParaRPr>
          </a:p>
        </p:txBody>
      </p:sp>
      <p:sp>
        <p:nvSpPr>
          <p:cNvPr id="26" name="正方形/長方形 25"/>
          <p:cNvSpPr/>
          <p:nvPr/>
        </p:nvSpPr>
        <p:spPr>
          <a:xfrm>
            <a:off x="6532251" y="3600780"/>
            <a:ext cx="2360273" cy="12685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履歴</a:t>
            </a:r>
            <a:r>
              <a:rPr lang="en-US" altLang="ja-JP" sz="1600" b="1" dirty="0" smtClean="0">
                <a:solidFill>
                  <a:schemeClr val="tx1"/>
                </a:solidFill>
              </a:rPr>
              <a:t>C</a:t>
            </a:r>
            <a:r>
              <a:rPr kumimoji="1" lang="en-US" altLang="ja-JP" sz="1600" b="1" dirty="0" smtClean="0">
                <a:solidFill>
                  <a:schemeClr val="tx1"/>
                </a:solidFill>
              </a:rPr>
              <a:t> - c(A, B)</a:t>
            </a:r>
          </a:p>
          <a:p>
            <a:r>
              <a:rPr kumimoji="1" lang="en-US" altLang="ja-JP" sz="1600" dirty="0" smtClean="0">
                <a:solidFill>
                  <a:schemeClr val="tx1"/>
                </a:solidFill>
              </a:rPr>
              <a:t>if (true) {</a:t>
            </a:r>
          </a:p>
          <a:p>
            <a:r>
              <a:rPr lang="en-US" altLang="ja-JP" sz="1600" dirty="0" smtClean="0">
                <a:solidFill>
                  <a:schemeClr val="tx1"/>
                </a:solidFill>
              </a:rPr>
              <a:t>    </a:t>
            </a:r>
            <a:r>
              <a:rPr lang="en-US" altLang="ja-JP" sz="1600" dirty="0" smtClean="0">
                <a:solidFill>
                  <a:srgbClr val="008000"/>
                </a:solidFill>
              </a:rPr>
              <a:t>x = 0;</a:t>
            </a:r>
          </a:p>
          <a:p>
            <a:endParaRPr lang="en-US" altLang="ja-JP" sz="1600" dirty="0" smtClean="0">
              <a:solidFill>
                <a:srgbClr val="008000"/>
              </a:solidFill>
            </a:endParaRPr>
          </a:p>
          <a:p>
            <a:r>
              <a:rPr lang="en-US" altLang="ja-JP" sz="1600" dirty="0" smtClean="0">
                <a:solidFill>
                  <a:schemeClr val="tx1"/>
                </a:solidFill>
              </a:rPr>
              <a:t>}</a:t>
            </a:r>
          </a:p>
        </p:txBody>
      </p:sp>
      <p:sp>
        <p:nvSpPr>
          <p:cNvPr id="27" name="正方形/長方形 26"/>
          <p:cNvSpPr/>
          <p:nvPr/>
        </p:nvSpPr>
        <p:spPr>
          <a:xfrm>
            <a:off x="6532208" y="5445224"/>
            <a:ext cx="2360272" cy="1259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履歴</a:t>
            </a:r>
            <a:r>
              <a:rPr lang="en-US" altLang="ja-JP" sz="1600" b="1" dirty="0" smtClean="0">
                <a:solidFill>
                  <a:schemeClr val="tx1"/>
                </a:solidFill>
              </a:rPr>
              <a:t>C</a:t>
            </a:r>
            <a:endParaRPr kumimoji="1" lang="en-US" altLang="ja-JP" sz="1600" b="1" dirty="0" smtClean="0">
              <a:solidFill>
                <a:schemeClr val="tx1"/>
              </a:solidFill>
            </a:endParaRPr>
          </a:p>
          <a:p>
            <a:r>
              <a:rPr kumimoji="1" lang="en-US" altLang="ja-JP" sz="1600" dirty="0" smtClean="0">
                <a:solidFill>
                  <a:schemeClr val="tx1"/>
                </a:solidFill>
              </a:rPr>
              <a:t>if (true) {</a:t>
            </a:r>
          </a:p>
          <a:p>
            <a:r>
              <a:rPr lang="en-US" altLang="ja-JP" sz="1600" dirty="0" smtClean="0">
                <a:solidFill>
                  <a:schemeClr val="tx1"/>
                </a:solidFill>
              </a:rPr>
              <a:t>    x = 0;</a:t>
            </a:r>
          </a:p>
          <a:p>
            <a:r>
              <a:rPr lang="ja-JP" altLang="en-US" sz="1600" dirty="0">
                <a:solidFill>
                  <a:schemeClr val="tx1"/>
                </a:solidFill>
              </a:rPr>
              <a:t> </a:t>
            </a:r>
            <a:r>
              <a:rPr lang="ja-JP" altLang="en-US" sz="1600" dirty="0" smtClean="0">
                <a:solidFill>
                  <a:schemeClr val="tx1"/>
                </a:solidFill>
              </a:rPr>
              <a:t>   </a:t>
            </a:r>
            <a:r>
              <a:rPr lang="en-US" altLang="ja-JP" sz="1600" dirty="0" smtClean="0">
                <a:solidFill>
                  <a:srgbClr val="008000"/>
                </a:solidFill>
              </a:rPr>
              <a:t>x</a:t>
            </a:r>
            <a:r>
              <a:rPr lang="ja-JP" altLang="en-US" sz="1600" dirty="0" smtClean="0">
                <a:solidFill>
                  <a:srgbClr val="008000"/>
                </a:solidFill>
              </a:rPr>
              <a:t> </a:t>
            </a:r>
            <a:r>
              <a:rPr lang="en-US" altLang="ja-JP" sz="1600" dirty="0" smtClean="0">
                <a:solidFill>
                  <a:srgbClr val="008000"/>
                </a:solidFill>
              </a:rPr>
              <a:t>+=</a:t>
            </a:r>
            <a:r>
              <a:rPr lang="ja-JP" altLang="en-US" sz="1600" dirty="0" smtClean="0">
                <a:solidFill>
                  <a:srgbClr val="008000"/>
                </a:solidFill>
              </a:rPr>
              <a:t> </a:t>
            </a:r>
            <a:r>
              <a:rPr lang="en-US" altLang="ja-JP" sz="1600" dirty="0" smtClean="0">
                <a:solidFill>
                  <a:srgbClr val="008000"/>
                </a:solidFill>
              </a:rPr>
              <a:t>1;</a:t>
            </a:r>
          </a:p>
          <a:p>
            <a:r>
              <a:rPr kumimoji="1" lang="en-US" altLang="ja-JP" sz="1600" dirty="0">
                <a:solidFill>
                  <a:schemeClr val="tx1"/>
                </a:solidFill>
              </a:rPr>
              <a:t>}</a:t>
            </a:r>
            <a:endParaRPr kumimoji="1" lang="ja-JP" altLang="en-US" sz="1600" dirty="0">
              <a:solidFill>
                <a:schemeClr val="tx1"/>
              </a:solidFill>
            </a:endParaRPr>
          </a:p>
        </p:txBody>
      </p:sp>
      <p:sp>
        <p:nvSpPr>
          <p:cNvPr id="28" name="正方形/長方形 27"/>
          <p:cNvSpPr/>
          <p:nvPr/>
        </p:nvSpPr>
        <p:spPr>
          <a:xfrm>
            <a:off x="7623802" y="3075333"/>
            <a:ext cx="1431302" cy="484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smtClean="0">
                <a:solidFill>
                  <a:schemeClr val="tx1"/>
                </a:solidFill>
              </a:rPr>
              <a:t>c(Z, A)</a:t>
            </a:r>
          </a:p>
          <a:p>
            <a:r>
              <a:rPr lang="en-US" altLang="ja-JP" sz="1600" dirty="0" smtClean="0">
                <a:solidFill>
                  <a:srgbClr val="008000"/>
                </a:solidFill>
              </a:rPr>
              <a:t>+</a:t>
            </a:r>
            <a:r>
              <a:rPr lang="ja-JP" altLang="en-US" sz="1600" dirty="0" smtClean="0">
                <a:solidFill>
                  <a:srgbClr val="008000"/>
                </a:solidFill>
              </a:rPr>
              <a:t> </a:t>
            </a:r>
            <a:r>
              <a:rPr lang="en-US" altLang="ja-JP" sz="1600" dirty="0" smtClean="0">
                <a:solidFill>
                  <a:srgbClr val="008000"/>
                </a:solidFill>
              </a:rPr>
              <a:t>x = 0;</a:t>
            </a:r>
            <a:endParaRPr kumimoji="1" lang="en-US" altLang="ja-JP" sz="1600" dirty="0" smtClean="0">
              <a:solidFill>
                <a:srgbClr val="008000"/>
              </a:solidFill>
            </a:endParaRPr>
          </a:p>
        </p:txBody>
      </p:sp>
      <p:cxnSp>
        <p:nvCxnSpPr>
          <p:cNvPr id="17" name="直線コネクタ 16"/>
          <p:cNvCxnSpPr/>
          <p:nvPr/>
        </p:nvCxnSpPr>
        <p:spPr>
          <a:xfrm>
            <a:off x="6300192" y="244324"/>
            <a:ext cx="0" cy="6353028"/>
          </a:xfrm>
          <a:prstGeom prst="line">
            <a:avLst/>
          </a:prstGeom>
          <a:ln/>
        </p:spPr>
        <p:style>
          <a:lnRef idx="3">
            <a:schemeClr val="dk1"/>
          </a:lnRef>
          <a:fillRef idx="0">
            <a:schemeClr val="dk1"/>
          </a:fillRef>
          <a:effectRef idx="2">
            <a:schemeClr val="dk1"/>
          </a:effectRef>
          <a:fontRef idx="minor">
            <a:schemeClr val="tx1"/>
          </a:fontRef>
        </p:style>
      </p:cxnSp>
      <p:sp>
        <p:nvSpPr>
          <p:cNvPr id="14" name="正方形/長方形 13"/>
          <p:cNvSpPr/>
          <p:nvPr/>
        </p:nvSpPr>
        <p:spPr>
          <a:xfrm>
            <a:off x="6531905" y="1751499"/>
            <a:ext cx="2360619" cy="1270689"/>
          </a:xfrm>
          <a:prstGeom prst="rect">
            <a:avLst/>
          </a:prstGeom>
          <a:solidFill>
            <a:schemeClr val="bg1">
              <a:alpha val="7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履歴</a:t>
            </a:r>
            <a:r>
              <a:rPr lang="en-US" altLang="ja-JP" sz="1600" b="1" dirty="0" smtClean="0">
                <a:solidFill>
                  <a:schemeClr val="tx1"/>
                </a:solidFill>
              </a:rPr>
              <a:t>C </a:t>
            </a:r>
            <a:r>
              <a:rPr lang="en-US" altLang="ja-JP" sz="1500" b="1" dirty="0" smtClean="0">
                <a:solidFill>
                  <a:schemeClr val="tx1"/>
                </a:solidFill>
              </a:rPr>
              <a:t>- c(Z, A) - c(A, B)</a:t>
            </a:r>
            <a:endParaRPr kumimoji="1" lang="en-US" altLang="ja-JP" sz="1500" b="1" dirty="0" smtClean="0">
              <a:solidFill>
                <a:schemeClr val="tx1"/>
              </a:solidFill>
            </a:endParaRPr>
          </a:p>
          <a:p>
            <a:r>
              <a:rPr kumimoji="1" lang="en-US" altLang="ja-JP" sz="1600" dirty="0" smtClean="0">
                <a:solidFill>
                  <a:schemeClr val="tx1"/>
                </a:solidFill>
              </a:rPr>
              <a:t>if (true) {</a:t>
            </a:r>
          </a:p>
          <a:p>
            <a:endParaRPr kumimoji="1" lang="en-US" altLang="ja-JP" sz="1600" dirty="0" smtClean="0">
              <a:solidFill>
                <a:schemeClr val="tx1"/>
              </a:solidFill>
            </a:endParaRPr>
          </a:p>
          <a:p>
            <a:endParaRPr kumimoji="1" lang="en-US" altLang="ja-JP" sz="1600" dirty="0" smtClean="0">
              <a:solidFill>
                <a:schemeClr val="tx1"/>
              </a:solidFill>
            </a:endParaRPr>
          </a:p>
          <a:p>
            <a:r>
              <a:rPr kumimoji="1" lang="en-US" altLang="ja-JP" sz="1600" dirty="0" smtClean="0">
                <a:solidFill>
                  <a:srgbClr val="008000"/>
                </a:solidFill>
              </a:rPr>
              <a:t>}</a:t>
            </a:r>
          </a:p>
        </p:txBody>
      </p:sp>
    </p:spTree>
    <p:extLst>
      <p:ext uri="{BB962C8B-B14F-4D97-AF65-F5344CB8AC3E}">
        <p14:creationId xmlns:p14="http://schemas.microsoft.com/office/powerpoint/2010/main" val="55367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9" grpId="0" animBg="1"/>
      <p:bldP spid="20" grpId="0" animBg="1"/>
      <p:bldP spid="21" grpId="0" animBg="1"/>
      <p:bldP spid="25" grpId="0" animBg="1"/>
      <p:bldP spid="26" grpId="0" animBg="1"/>
      <p:bldP spid="27" grpId="0" animBg="1"/>
      <p:bldP spid="28"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525125"/>
            <a:ext cx="9144000" cy="5332875"/>
          </a:xfrm>
          <a:solidFill>
            <a:schemeClr val="bg1"/>
          </a:solidFill>
        </p:spPr>
        <p:txBody>
          <a:bodyPr/>
          <a:lstStyle/>
          <a:p>
            <a:pPr marL="0" indent="0">
              <a:buNone/>
            </a:pPr>
            <a:r>
              <a:rPr lang="ja-JP" altLang="en-US" sz="2800" dirty="0" smtClean="0"/>
              <a:t>提案ツールの利用によって</a:t>
            </a:r>
            <a:r>
              <a:rPr lang="en-US" altLang="ja-JP" sz="2800" dirty="0" smtClean="0"/>
              <a:t>TLC</a:t>
            </a:r>
            <a:r>
              <a:rPr lang="ja-JP" altLang="en-US" sz="2800" dirty="0" smtClean="0"/>
              <a:t>の順守度合いがどの程度変化するかを評価した</a:t>
            </a:r>
            <a:endParaRPr lang="en-US" altLang="ja-JP" sz="2800" dirty="0"/>
          </a:p>
          <a:p>
            <a:r>
              <a:rPr lang="ja-JP" altLang="en-US" sz="2800" dirty="0"/>
              <a:t>実験手順</a:t>
            </a:r>
            <a:r>
              <a:rPr lang="en-US" altLang="ja-JP" sz="2800" dirty="0"/>
              <a:t>(</a:t>
            </a:r>
            <a:r>
              <a:rPr lang="ja-JP" altLang="en-US" sz="2800" dirty="0"/>
              <a:t>前後半：</a:t>
            </a:r>
            <a:r>
              <a:rPr lang="en-US" altLang="ja-JP" sz="2800" dirty="0"/>
              <a:t>2</a:t>
            </a:r>
            <a:r>
              <a:rPr lang="ja-JP" altLang="en-US" sz="2800" dirty="0"/>
              <a:t>セット</a:t>
            </a:r>
            <a:r>
              <a:rPr lang="en-US" altLang="ja-JP" sz="2800" dirty="0"/>
              <a:t>)</a:t>
            </a:r>
          </a:p>
          <a:p>
            <a:pPr lvl="1"/>
            <a:r>
              <a:rPr lang="ja-JP" altLang="en-US" sz="2400" dirty="0"/>
              <a:t>仕様書と</a:t>
            </a:r>
            <a:r>
              <a:rPr lang="ja-JP" altLang="en-US" sz="2400" dirty="0" smtClean="0"/>
              <a:t>タスクリストに</a:t>
            </a:r>
            <a:r>
              <a:rPr lang="ja-JP" altLang="en-US" sz="2400" dirty="0"/>
              <a:t>従って実装</a:t>
            </a:r>
            <a:endParaRPr lang="en-US" altLang="ja-JP" sz="2400" dirty="0"/>
          </a:p>
          <a:p>
            <a:pPr lvl="1"/>
            <a:r>
              <a:rPr lang="ja-JP" altLang="en-US" sz="2400" dirty="0"/>
              <a:t>提案ツールと</a:t>
            </a:r>
            <a:r>
              <a:rPr lang="en-US" altLang="ja-JP" sz="2400" dirty="0"/>
              <a:t>VCS</a:t>
            </a:r>
            <a:r>
              <a:rPr lang="ja-JP" altLang="en-US" sz="2400" dirty="0"/>
              <a:t>の一方</a:t>
            </a:r>
            <a:r>
              <a:rPr lang="ja-JP" altLang="en-US" sz="2400" dirty="0" smtClean="0"/>
              <a:t>で</a:t>
            </a:r>
            <a:r>
              <a:rPr lang="en-US" altLang="ja-JP" sz="2400" dirty="0" smtClean="0"/>
              <a:t>TLC</a:t>
            </a:r>
            <a:r>
              <a:rPr lang="ja-JP" altLang="en-US" sz="2400" dirty="0"/>
              <a:t>を順守しつつコミット</a:t>
            </a:r>
            <a:endParaRPr lang="en-US" altLang="ja-JP" sz="2400" dirty="0"/>
          </a:p>
          <a:p>
            <a:endParaRPr lang="en-US" altLang="ja-JP" sz="2800" dirty="0" smtClean="0"/>
          </a:p>
          <a:p>
            <a:endParaRPr lang="en-US" altLang="ja-JP" sz="2800" dirty="0"/>
          </a:p>
          <a:p>
            <a:endParaRPr lang="en-US" altLang="ja-JP" sz="2800" dirty="0" smtClean="0"/>
          </a:p>
          <a:p>
            <a:r>
              <a:rPr lang="ja-JP" altLang="en-US" sz="2800" dirty="0" smtClean="0"/>
              <a:t>評価</a:t>
            </a:r>
            <a:r>
              <a:rPr lang="ja-JP" altLang="en-US" sz="2800" dirty="0"/>
              <a:t>基準</a:t>
            </a:r>
            <a:endParaRPr lang="en-US" altLang="ja-JP" sz="2800" dirty="0"/>
          </a:p>
          <a:p>
            <a:pPr lvl="1"/>
            <a:r>
              <a:rPr lang="en-US" altLang="ja-JP" sz="2400" dirty="0"/>
              <a:t>TLC</a:t>
            </a:r>
            <a:r>
              <a:rPr lang="ja-JP" altLang="en-US" sz="2400" dirty="0"/>
              <a:t>順守率 </a:t>
            </a:r>
            <a:r>
              <a:rPr lang="en-US" altLang="ja-JP" sz="2400" dirty="0"/>
              <a:t>=</a:t>
            </a:r>
            <a:r>
              <a:rPr lang="ja-JP" altLang="en-US" sz="2400" dirty="0"/>
              <a:t> </a:t>
            </a:r>
            <a:r>
              <a:rPr lang="en-US" altLang="ja-JP" sz="2400" dirty="0"/>
              <a:t>TLC</a:t>
            </a:r>
            <a:r>
              <a:rPr lang="ja-JP" altLang="en-US" sz="2400" dirty="0"/>
              <a:t>順守タスク数 </a:t>
            </a:r>
            <a:r>
              <a:rPr lang="en-US" altLang="ja-JP" sz="2400" dirty="0"/>
              <a:t>/ </a:t>
            </a:r>
            <a:r>
              <a:rPr lang="ja-JP" altLang="en-US" sz="2400" dirty="0"/>
              <a:t>全タスク数 </a:t>
            </a:r>
            <a:r>
              <a:rPr lang="en-US" altLang="ja-JP" sz="2400" dirty="0"/>
              <a:t>×</a:t>
            </a:r>
            <a:r>
              <a:rPr lang="ja-JP" altLang="en-US" sz="2400" dirty="0"/>
              <a:t> </a:t>
            </a:r>
            <a:r>
              <a:rPr lang="en-US" altLang="ja-JP" sz="2400" dirty="0"/>
              <a:t>100%</a:t>
            </a:r>
          </a:p>
          <a:p>
            <a:pPr lvl="1"/>
            <a:r>
              <a:rPr lang="ja-JP" altLang="en-US" sz="2400" dirty="0" smtClean="0"/>
              <a:t>作業時間</a:t>
            </a:r>
            <a:endParaRPr lang="ja-JP" altLang="en-US" sz="2400" dirty="0"/>
          </a:p>
        </p:txBody>
      </p:sp>
      <p:pic>
        <p:nvPicPr>
          <p:cNvPr id="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534" y="4713289"/>
            <a:ext cx="8572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評価実験</a:t>
            </a:r>
            <a:endParaRPr kumimoji="1" lang="ja-JP" altLang="en-US" dirty="0"/>
          </a:p>
        </p:txBody>
      </p:sp>
      <p:sp>
        <p:nvSpPr>
          <p:cNvPr id="7" name="正方形/長方形 6"/>
          <p:cNvSpPr/>
          <p:nvPr/>
        </p:nvSpPr>
        <p:spPr>
          <a:xfrm>
            <a:off x="179512" y="3861049"/>
            <a:ext cx="2304256" cy="9029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タスクリスト</a:t>
            </a:r>
            <a:endParaRPr kumimoji="1" lang="en-US" altLang="ja-JP" dirty="0" smtClean="0">
              <a:solidFill>
                <a:schemeClr val="tx1"/>
              </a:solidFill>
            </a:endParaRPr>
          </a:p>
          <a:p>
            <a:pPr marL="285750" indent="-285750">
              <a:buFont typeface="Arial" panose="020B0604020202020204" pitchFamily="34" charset="0"/>
              <a:buChar char="•"/>
            </a:pPr>
            <a:r>
              <a:rPr kumimoji="1" lang="ja-JP" altLang="en-US" dirty="0" smtClean="0">
                <a:solidFill>
                  <a:schemeClr val="tx1"/>
                </a:solidFill>
              </a:rPr>
              <a:t>マスを塗りつぶす</a:t>
            </a:r>
            <a:endParaRPr kumimoji="1" lang="en-US" altLang="ja-JP" dirty="0" smtClean="0">
              <a:solidFill>
                <a:schemeClr val="tx1"/>
              </a:solidFill>
            </a:endParaRPr>
          </a:p>
          <a:p>
            <a:pPr marL="285750" indent="-285750">
              <a:buFont typeface="Arial" panose="020B0604020202020204" pitchFamily="34" charset="0"/>
              <a:buChar char="•"/>
            </a:pPr>
            <a:r>
              <a:rPr kumimoji="1" lang="ja-JP" altLang="en-US" dirty="0" smtClean="0">
                <a:solidFill>
                  <a:schemeClr val="tx1"/>
                </a:solidFill>
              </a:rPr>
              <a:t>マス枠を描画する</a:t>
            </a:r>
            <a:endParaRPr kumimoji="1" lang="en-US" altLang="ja-JP" dirty="0" smtClean="0">
              <a:solidFill>
                <a:schemeClr val="tx1"/>
              </a:solidFill>
            </a:endParaRPr>
          </a:p>
        </p:txBody>
      </p:sp>
      <p:sp>
        <p:nvSpPr>
          <p:cNvPr id="10" name="正方形/長方形 9"/>
          <p:cNvSpPr/>
          <p:nvPr/>
        </p:nvSpPr>
        <p:spPr>
          <a:xfrm>
            <a:off x="179512" y="3861049"/>
            <a:ext cx="2304256" cy="9029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タスクリスト</a:t>
            </a:r>
            <a:endParaRPr kumimoji="1" lang="en-US" altLang="ja-JP" dirty="0" smtClean="0">
              <a:solidFill>
                <a:schemeClr val="tx1"/>
              </a:solidFill>
            </a:endParaRPr>
          </a:p>
          <a:p>
            <a:pPr marL="285750" indent="-285750">
              <a:buFont typeface="Arial" panose="020B0604020202020204" pitchFamily="34" charset="0"/>
              <a:buChar char="•"/>
            </a:pPr>
            <a:r>
              <a:rPr kumimoji="1" lang="ja-JP" altLang="en-US" dirty="0" smtClean="0">
                <a:solidFill>
                  <a:schemeClr val="accent2"/>
                </a:solidFill>
              </a:rPr>
              <a:t>マスを塗りつぶす</a:t>
            </a:r>
            <a:endParaRPr kumimoji="1" lang="en-US" altLang="ja-JP" dirty="0" smtClean="0">
              <a:solidFill>
                <a:schemeClr val="accent2"/>
              </a:solidFill>
            </a:endParaRPr>
          </a:p>
          <a:p>
            <a:pPr marL="285750" indent="-285750">
              <a:buFont typeface="Arial" panose="020B0604020202020204" pitchFamily="34" charset="0"/>
              <a:buChar char="•"/>
            </a:pPr>
            <a:r>
              <a:rPr kumimoji="1" lang="ja-JP" altLang="en-US" dirty="0" smtClean="0">
                <a:solidFill>
                  <a:srgbClr val="FF0000"/>
                </a:solidFill>
              </a:rPr>
              <a:t>マス枠を描画する</a:t>
            </a:r>
            <a:endParaRPr kumimoji="1" lang="en-US" altLang="ja-JP" dirty="0" smtClean="0">
              <a:solidFill>
                <a:srgbClr val="FF0000"/>
              </a:solidFill>
            </a:endParaRPr>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15</a:t>
            </a:fld>
            <a:endParaRPr kumimoji="1" lang="ja-JP" altLang="en-US"/>
          </a:p>
        </p:txBody>
      </p:sp>
      <p:sp>
        <p:nvSpPr>
          <p:cNvPr id="43" name="円柱 42"/>
          <p:cNvSpPr/>
          <p:nvPr/>
        </p:nvSpPr>
        <p:spPr>
          <a:xfrm>
            <a:off x="6372200" y="3789040"/>
            <a:ext cx="2592288" cy="2088232"/>
          </a:xfrm>
          <a:prstGeom prst="can">
            <a:avLst>
              <a:gd name="adj" fmla="val 17934"/>
            </a:avLst>
          </a:prstGeom>
          <a:solidFill>
            <a:schemeClr val="accent3">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rPr>
              <a:t>VCS</a:t>
            </a: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p:txBody>
      </p:sp>
      <p:sp>
        <p:nvSpPr>
          <p:cNvPr id="48" name="正方形/長方形 47"/>
          <p:cNvSpPr/>
          <p:nvPr/>
        </p:nvSpPr>
        <p:spPr>
          <a:xfrm>
            <a:off x="6549035" y="4293096"/>
            <a:ext cx="2232248" cy="663721"/>
          </a:xfrm>
          <a:prstGeom prst="rect">
            <a:avLst/>
          </a:prstGeom>
          <a:solidFill>
            <a:srgbClr val="FFFFFF"/>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smtClean="0">
                <a:solidFill>
                  <a:schemeClr val="tx1"/>
                </a:solidFill>
              </a:rPr>
              <a:t>A 5/1 12:00</a:t>
            </a:r>
          </a:p>
          <a:p>
            <a:r>
              <a:rPr lang="ja-JP" altLang="en-US" dirty="0" smtClean="0">
                <a:solidFill>
                  <a:schemeClr val="tx1"/>
                </a:solidFill>
              </a:rPr>
              <a:t>マスを塗りつぶす</a:t>
            </a:r>
            <a:endParaRPr lang="en-US" altLang="ja-JP" dirty="0" smtClean="0">
              <a:solidFill>
                <a:schemeClr val="tx1"/>
              </a:solidFill>
            </a:endParaRPr>
          </a:p>
        </p:txBody>
      </p:sp>
      <p:sp>
        <p:nvSpPr>
          <p:cNvPr id="49" name="正方形/長方形 48"/>
          <p:cNvSpPr/>
          <p:nvPr/>
        </p:nvSpPr>
        <p:spPr>
          <a:xfrm>
            <a:off x="6549035" y="5010887"/>
            <a:ext cx="2232248" cy="663721"/>
          </a:xfrm>
          <a:prstGeom prst="rect">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smtClean="0">
                <a:solidFill>
                  <a:schemeClr val="tx1"/>
                </a:solidFill>
              </a:rPr>
              <a:t>B 5/1 12:30</a:t>
            </a:r>
          </a:p>
          <a:p>
            <a:r>
              <a:rPr lang="ja-JP" altLang="en-US" dirty="0" smtClean="0">
                <a:solidFill>
                  <a:schemeClr val="tx1"/>
                </a:solidFill>
              </a:rPr>
              <a:t>マス枠を描画する</a:t>
            </a:r>
            <a:endParaRPr lang="en-US" altLang="ja-JP" dirty="0" smtClean="0">
              <a:solidFill>
                <a:schemeClr val="tx1"/>
              </a:solidFill>
            </a:endParaRPr>
          </a:p>
        </p:txBody>
      </p:sp>
      <p:sp>
        <p:nvSpPr>
          <p:cNvPr id="50" name="Document"/>
          <p:cNvSpPr>
            <a:spLocks noEditPoints="1" noChangeArrowheads="1"/>
          </p:cNvSpPr>
          <p:nvPr/>
        </p:nvSpPr>
        <p:spPr bwMode="auto">
          <a:xfrm>
            <a:off x="2627784" y="3853313"/>
            <a:ext cx="3528392" cy="182129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400" dirty="0"/>
              <a:t>private void </a:t>
            </a:r>
            <a:r>
              <a:rPr lang="en-US" altLang="ja-JP" sz="1400" dirty="0" err="1"/>
              <a:t>drawBoard</a:t>
            </a:r>
            <a:r>
              <a:rPr lang="en-US" altLang="ja-JP" sz="1400" dirty="0"/>
              <a:t>(Graphics g) {</a:t>
            </a:r>
          </a:p>
          <a:p>
            <a:endParaRPr lang="en-US" altLang="ja-JP" sz="1400" dirty="0"/>
          </a:p>
          <a:p>
            <a:endParaRPr lang="en-US" altLang="ja-JP" sz="1400" dirty="0"/>
          </a:p>
          <a:p>
            <a:endParaRPr lang="en-US" altLang="ja-JP" sz="1400" dirty="0"/>
          </a:p>
          <a:p>
            <a:endParaRPr lang="en-US" altLang="ja-JP" sz="1400" dirty="0"/>
          </a:p>
          <a:p>
            <a:r>
              <a:rPr lang="en-US" altLang="ja-JP" sz="1400" dirty="0"/>
              <a:t>}</a:t>
            </a:r>
            <a:endParaRPr lang="ja-JP" altLang="en-US" sz="1400" dirty="0"/>
          </a:p>
        </p:txBody>
      </p:sp>
      <p:sp>
        <p:nvSpPr>
          <p:cNvPr id="51" name="Document"/>
          <p:cNvSpPr>
            <a:spLocks noEditPoints="1" noChangeArrowheads="1"/>
          </p:cNvSpPr>
          <p:nvPr/>
        </p:nvSpPr>
        <p:spPr bwMode="auto">
          <a:xfrm>
            <a:off x="2627784" y="3853312"/>
            <a:ext cx="3528392" cy="202396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400" dirty="0"/>
              <a:t>private void </a:t>
            </a:r>
            <a:r>
              <a:rPr lang="en-US" altLang="ja-JP" sz="1400" dirty="0" err="1"/>
              <a:t>drawBoard</a:t>
            </a:r>
            <a:r>
              <a:rPr lang="en-US" altLang="ja-JP" sz="1400" dirty="0"/>
              <a:t>(Graphics g) {</a:t>
            </a:r>
          </a:p>
          <a:p>
            <a:r>
              <a:rPr lang="ja-JP" altLang="en-US" sz="1400" dirty="0"/>
              <a:t> </a:t>
            </a:r>
            <a:r>
              <a:rPr lang="ja-JP" altLang="en-US" sz="1400" dirty="0" smtClean="0"/>
              <a:t>    </a:t>
            </a:r>
            <a:r>
              <a:rPr lang="en-US" altLang="ja-JP" sz="1400" dirty="0" smtClean="0">
                <a:solidFill>
                  <a:srgbClr val="008000"/>
                </a:solidFill>
              </a:rPr>
              <a:t>// </a:t>
            </a:r>
            <a:r>
              <a:rPr lang="ja-JP" altLang="en-US" sz="1400" dirty="0">
                <a:solidFill>
                  <a:srgbClr val="008000"/>
                </a:solidFill>
              </a:rPr>
              <a:t>マスを塗りつぶす</a:t>
            </a:r>
          </a:p>
          <a:p>
            <a:r>
              <a:rPr lang="ja-JP" altLang="en-US" sz="1400" dirty="0" smtClean="0">
                <a:solidFill>
                  <a:srgbClr val="008000"/>
                </a:solidFill>
              </a:rPr>
              <a:t>     </a:t>
            </a:r>
            <a:r>
              <a:rPr lang="en-US" altLang="ja-JP" sz="1400" dirty="0" err="1" smtClean="0">
                <a:solidFill>
                  <a:srgbClr val="008000"/>
                </a:solidFill>
              </a:rPr>
              <a:t>g.fillRect</a:t>
            </a:r>
            <a:r>
              <a:rPr lang="en-US" altLang="ja-JP" sz="1400" dirty="0" smtClean="0">
                <a:solidFill>
                  <a:srgbClr val="008000"/>
                </a:solidFill>
              </a:rPr>
              <a:t>(0</a:t>
            </a:r>
            <a:r>
              <a:rPr lang="en-US" altLang="ja-JP" sz="1400" dirty="0">
                <a:solidFill>
                  <a:srgbClr val="008000"/>
                </a:solidFill>
              </a:rPr>
              <a:t>, 0, width, height);</a:t>
            </a:r>
          </a:p>
          <a:p>
            <a:r>
              <a:rPr lang="ja-JP" altLang="en-US" sz="1400" dirty="0">
                <a:solidFill>
                  <a:srgbClr val="008000"/>
                </a:solidFill>
              </a:rPr>
              <a:t>     </a:t>
            </a:r>
            <a:r>
              <a:rPr lang="en-US" altLang="ja-JP" sz="1400" dirty="0">
                <a:solidFill>
                  <a:srgbClr val="008000"/>
                </a:solidFill>
              </a:rPr>
              <a:t>//</a:t>
            </a:r>
            <a:r>
              <a:rPr lang="ja-JP" altLang="en-US" sz="1400" dirty="0">
                <a:solidFill>
                  <a:srgbClr val="008000"/>
                </a:solidFill>
              </a:rPr>
              <a:t>マス枠を描画する</a:t>
            </a:r>
            <a:endParaRPr lang="en-US" altLang="ja-JP" sz="1400" dirty="0">
              <a:solidFill>
                <a:srgbClr val="008000"/>
              </a:solidFill>
            </a:endParaRPr>
          </a:p>
          <a:p>
            <a:r>
              <a:rPr lang="en-US" altLang="ja-JP" sz="1400" dirty="0">
                <a:solidFill>
                  <a:srgbClr val="008000"/>
                </a:solidFill>
              </a:rPr>
              <a:t>     for (int y = 0; y &lt; </a:t>
            </a:r>
            <a:r>
              <a:rPr lang="en-US" altLang="ja-JP" sz="1400" dirty="0" err="1">
                <a:solidFill>
                  <a:srgbClr val="008000"/>
                </a:solidFill>
              </a:rPr>
              <a:t>masu</a:t>
            </a:r>
            <a:r>
              <a:rPr lang="en-US" altLang="ja-JP" sz="1400" dirty="0">
                <a:solidFill>
                  <a:srgbClr val="008000"/>
                </a:solidFill>
              </a:rPr>
              <a:t>; y++) {</a:t>
            </a:r>
          </a:p>
          <a:p>
            <a:r>
              <a:rPr lang="en-US" altLang="ja-JP" sz="1400" dirty="0">
                <a:solidFill>
                  <a:srgbClr val="008000"/>
                </a:solidFill>
              </a:rPr>
              <a:t>          </a:t>
            </a:r>
            <a:r>
              <a:rPr lang="ja-JP" altLang="en-US" sz="1400" dirty="0">
                <a:solidFill>
                  <a:srgbClr val="008000"/>
                </a:solidFill>
              </a:rPr>
              <a:t>・・</a:t>
            </a:r>
            <a:r>
              <a:rPr lang="ja-JP" altLang="en-US" sz="1400" dirty="0" smtClean="0">
                <a:solidFill>
                  <a:srgbClr val="008000"/>
                </a:solidFill>
              </a:rPr>
              <a:t>・</a:t>
            </a:r>
            <a:endParaRPr lang="en-US" altLang="ja-JP" sz="1400" dirty="0" smtClean="0">
              <a:solidFill>
                <a:srgbClr val="008000"/>
              </a:solidFill>
            </a:endParaRPr>
          </a:p>
          <a:p>
            <a:r>
              <a:rPr lang="en-US" altLang="ja-JP" sz="1400" dirty="0" smtClean="0"/>
              <a:t>}</a:t>
            </a:r>
            <a:endParaRPr lang="ja-JP" altLang="en-US" sz="1400" dirty="0"/>
          </a:p>
        </p:txBody>
      </p:sp>
      <p:sp>
        <p:nvSpPr>
          <p:cNvPr id="8" name="正方形/長方形 7"/>
          <p:cNvSpPr/>
          <p:nvPr/>
        </p:nvSpPr>
        <p:spPr>
          <a:xfrm>
            <a:off x="3011678" y="4174449"/>
            <a:ext cx="2531922" cy="45050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011678" y="4624956"/>
            <a:ext cx="2531922" cy="6898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グループ化 54"/>
          <p:cNvGrpSpPr/>
          <p:nvPr/>
        </p:nvGrpSpPr>
        <p:grpSpPr>
          <a:xfrm>
            <a:off x="2627784" y="3853312"/>
            <a:ext cx="3528392" cy="2023960"/>
            <a:chOff x="2627784" y="4866160"/>
            <a:chExt cx="3528392" cy="2023960"/>
          </a:xfrm>
        </p:grpSpPr>
        <p:sp>
          <p:nvSpPr>
            <p:cNvPr id="52" name="Document"/>
            <p:cNvSpPr>
              <a:spLocks noEditPoints="1" noChangeArrowheads="1"/>
            </p:cNvSpPr>
            <p:nvPr/>
          </p:nvSpPr>
          <p:spPr bwMode="auto">
            <a:xfrm>
              <a:off x="2627784" y="4866160"/>
              <a:ext cx="3528392" cy="202396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400" dirty="0"/>
                <a:t>private void </a:t>
              </a:r>
              <a:r>
                <a:rPr lang="en-US" altLang="ja-JP" sz="1400" dirty="0" err="1"/>
                <a:t>drawBoard</a:t>
              </a:r>
              <a:r>
                <a:rPr lang="en-US" altLang="ja-JP" sz="1400" dirty="0"/>
                <a:t>(Graphics g) {</a:t>
              </a:r>
            </a:p>
            <a:p>
              <a:r>
                <a:rPr lang="ja-JP" altLang="en-US" sz="1400" dirty="0"/>
                <a:t> </a:t>
              </a:r>
              <a:r>
                <a:rPr lang="ja-JP" altLang="en-US" sz="1400" dirty="0" smtClean="0"/>
                <a:t>    </a:t>
              </a:r>
              <a:r>
                <a:rPr lang="en-US" altLang="ja-JP" sz="1400" dirty="0" smtClean="0">
                  <a:solidFill>
                    <a:srgbClr val="008000"/>
                  </a:solidFill>
                </a:rPr>
                <a:t>// </a:t>
              </a:r>
              <a:r>
                <a:rPr lang="ja-JP" altLang="en-US" sz="1400" dirty="0">
                  <a:solidFill>
                    <a:srgbClr val="008000"/>
                  </a:solidFill>
                </a:rPr>
                <a:t>マスを塗りつぶす</a:t>
              </a:r>
            </a:p>
            <a:p>
              <a:r>
                <a:rPr lang="ja-JP" altLang="en-US" sz="1400" dirty="0" smtClean="0">
                  <a:solidFill>
                    <a:srgbClr val="008000"/>
                  </a:solidFill>
                </a:rPr>
                <a:t>     </a:t>
              </a:r>
              <a:r>
                <a:rPr lang="en-US" altLang="ja-JP" sz="1400" dirty="0" err="1" smtClean="0">
                  <a:solidFill>
                    <a:srgbClr val="008000"/>
                  </a:solidFill>
                </a:rPr>
                <a:t>g.fillRect</a:t>
              </a:r>
              <a:r>
                <a:rPr lang="en-US" altLang="ja-JP" sz="1400" dirty="0" smtClean="0">
                  <a:solidFill>
                    <a:srgbClr val="008000"/>
                  </a:solidFill>
                </a:rPr>
                <a:t>(0</a:t>
              </a:r>
              <a:r>
                <a:rPr lang="en-US" altLang="ja-JP" sz="1400" dirty="0">
                  <a:solidFill>
                    <a:srgbClr val="008000"/>
                  </a:solidFill>
                </a:rPr>
                <a:t>, 0, width, height);</a:t>
              </a:r>
            </a:p>
            <a:p>
              <a:r>
                <a:rPr lang="ja-JP" altLang="en-US" sz="1400" dirty="0">
                  <a:solidFill>
                    <a:srgbClr val="008000"/>
                  </a:solidFill>
                </a:rPr>
                <a:t>     </a:t>
              </a:r>
              <a:r>
                <a:rPr lang="en-US" altLang="ja-JP" sz="1400" dirty="0">
                  <a:solidFill>
                    <a:srgbClr val="008000"/>
                  </a:solidFill>
                </a:rPr>
                <a:t>//</a:t>
              </a:r>
              <a:r>
                <a:rPr lang="ja-JP" altLang="en-US" sz="1400" dirty="0">
                  <a:solidFill>
                    <a:srgbClr val="008000"/>
                  </a:solidFill>
                </a:rPr>
                <a:t>マス枠を描画する</a:t>
              </a:r>
              <a:endParaRPr lang="en-US" altLang="ja-JP" sz="1400" dirty="0">
                <a:solidFill>
                  <a:srgbClr val="008000"/>
                </a:solidFill>
              </a:endParaRPr>
            </a:p>
            <a:p>
              <a:r>
                <a:rPr lang="en-US" altLang="ja-JP" sz="1400" dirty="0">
                  <a:solidFill>
                    <a:srgbClr val="008000"/>
                  </a:solidFill>
                </a:rPr>
                <a:t>     for (int y = 0; y &lt; </a:t>
              </a:r>
              <a:r>
                <a:rPr lang="en-US" altLang="ja-JP" sz="1400" dirty="0" err="1">
                  <a:solidFill>
                    <a:srgbClr val="008000"/>
                  </a:solidFill>
                </a:rPr>
                <a:t>masu</a:t>
              </a:r>
              <a:r>
                <a:rPr lang="en-US" altLang="ja-JP" sz="1400" dirty="0">
                  <a:solidFill>
                    <a:srgbClr val="008000"/>
                  </a:solidFill>
                </a:rPr>
                <a:t>; y++) {</a:t>
              </a:r>
            </a:p>
            <a:p>
              <a:r>
                <a:rPr lang="en-US" altLang="ja-JP" sz="1400" dirty="0">
                  <a:solidFill>
                    <a:srgbClr val="008000"/>
                  </a:solidFill>
                </a:rPr>
                <a:t>          </a:t>
              </a:r>
              <a:r>
                <a:rPr lang="ja-JP" altLang="en-US" sz="1400" dirty="0">
                  <a:solidFill>
                    <a:srgbClr val="008000"/>
                  </a:solidFill>
                </a:rPr>
                <a:t>・・</a:t>
              </a:r>
              <a:r>
                <a:rPr lang="ja-JP" altLang="en-US" sz="1400" dirty="0" smtClean="0">
                  <a:solidFill>
                    <a:srgbClr val="008000"/>
                  </a:solidFill>
                </a:rPr>
                <a:t>・</a:t>
              </a:r>
              <a:endParaRPr lang="en-US" altLang="ja-JP" sz="1400" dirty="0" smtClean="0">
                <a:solidFill>
                  <a:srgbClr val="008000"/>
                </a:solidFill>
              </a:endParaRPr>
            </a:p>
            <a:p>
              <a:r>
                <a:rPr lang="en-US" altLang="ja-JP" sz="1400" dirty="0" smtClean="0"/>
                <a:t>}</a:t>
              </a:r>
              <a:endParaRPr lang="ja-JP" altLang="en-US" sz="1400" dirty="0"/>
            </a:p>
          </p:txBody>
        </p:sp>
        <p:sp>
          <p:nvSpPr>
            <p:cNvPr id="53" name="正方形/長方形 52"/>
            <p:cNvSpPr/>
            <p:nvPr/>
          </p:nvSpPr>
          <p:spPr>
            <a:xfrm>
              <a:off x="3011678" y="5197975"/>
              <a:ext cx="2531922" cy="45050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3011678" y="5648482"/>
              <a:ext cx="2531922" cy="6898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6" name="コンテンツ プレースホルダー 1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23528" y="4763960"/>
            <a:ext cx="773946" cy="755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テキスト ボックス 56"/>
          <p:cNvSpPr txBox="1"/>
          <p:nvPr/>
        </p:nvSpPr>
        <p:spPr>
          <a:xfrm>
            <a:off x="952612" y="5013525"/>
            <a:ext cx="877163" cy="369332"/>
          </a:xfrm>
          <a:prstGeom prst="rect">
            <a:avLst/>
          </a:prstGeom>
          <a:noFill/>
        </p:spPr>
        <p:txBody>
          <a:bodyPr wrap="none" rtlCol="0">
            <a:spAutoFit/>
          </a:bodyPr>
          <a:lstStyle/>
          <a:p>
            <a:r>
              <a:rPr kumimoji="1" lang="ja-JP" altLang="en-US" dirty="0" smtClean="0"/>
              <a:t>仕様書</a:t>
            </a:r>
            <a:endParaRPr kumimoji="1" lang="ja-JP" altLang="en-US" dirty="0"/>
          </a:p>
        </p:txBody>
      </p:sp>
    </p:spTree>
    <p:extLst>
      <p:ext uri="{BB962C8B-B14F-4D97-AF65-F5344CB8AC3E}">
        <p14:creationId xmlns:p14="http://schemas.microsoft.com/office/powerpoint/2010/main" val="46668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par>
                                <p:cTn id="24" presetID="42" presetClass="path" presetSubtype="0" accel="50000" decel="50000" fill="hold" nodeType="withEffect">
                                  <p:stCondLst>
                                    <p:cond delay="0"/>
                                  </p:stCondLst>
                                  <p:childTnLst>
                                    <p:animMotion origin="layout" path="M 1.66667E-6 7.40741E-7 L 0.35833 0.02176 " pathEditMode="relative" rAng="0" ptsTypes="AA">
                                      <p:cBhvr>
                                        <p:cTn id="25" dur="1000" fill="hold"/>
                                        <p:tgtEl>
                                          <p:spTgt spid="55"/>
                                        </p:tgtEl>
                                        <p:attrNameLst>
                                          <p:attrName>ppt_x</p:attrName>
                                          <p:attrName>ppt_y</p:attrName>
                                        </p:attrNameLst>
                                      </p:cBhvr>
                                      <p:rCtr x="17917" y="1088"/>
                                    </p:animMotion>
                                  </p:childTnLst>
                                </p:cTn>
                              </p:par>
                            </p:childTnLst>
                          </p:cTn>
                        </p:par>
                        <p:par>
                          <p:cTn id="26" fill="hold">
                            <p:stCondLst>
                              <p:cond delay="1000"/>
                            </p:stCondLst>
                            <p:childTnLst>
                              <p:par>
                                <p:cTn id="27" presetID="10" presetClass="exit" presetSubtype="0" fill="hold" nodeType="afterEffect">
                                  <p:stCondLst>
                                    <p:cond delay="0"/>
                                  </p:stCondLst>
                                  <p:childTnLst>
                                    <p:animEffect transition="out" filter="fade">
                                      <p:cBhvr>
                                        <p:cTn id="28" dur="500"/>
                                        <p:tgtEl>
                                          <p:spTgt spid="55"/>
                                        </p:tgtEl>
                                      </p:cBhvr>
                                    </p:animEffect>
                                    <p:set>
                                      <p:cBhvr>
                                        <p:cTn id="29" dur="1" fill="hold">
                                          <p:stCondLst>
                                            <p:cond delay="499"/>
                                          </p:stCondLst>
                                        </p:cTn>
                                        <p:tgtEl>
                                          <p:spTgt spid="55"/>
                                        </p:tgtEl>
                                        <p:attrNameLst>
                                          <p:attrName>style.visibility</p:attrName>
                                        </p:attrNameLst>
                                      </p:cBhvr>
                                      <p:to>
                                        <p:strVal val="hidden"/>
                                      </p:to>
                                    </p:se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8" grpId="0" animBg="1"/>
      <p:bldP spid="49" grpId="0" animBg="1"/>
      <p:bldP spid="51"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仕様書及びタスクリスト例</a:t>
            </a:r>
            <a:endParaRPr kumimoji="1" lang="ja-JP" altLang="en-US" dirty="0"/>
          </a:p>
        </p:txBody>
      </p:sp>
      <p:sp>
        <p:nvSpPr>
          <p:cNvPr id="6" name="テキスト プレースホルダー 5"/>
          <p:cNvSpPr>
            <a:spLocks noGrp="1"/>
          </p:cNvSpPr>
          <p:nvPr>
            <p:ph type="body" idx="1"/>
          </p:nvPr>
        </p:nvSpPr>
        <p:spPr/>
        <p:txBody>
          <a:bodyPr/>
          <a:lstStyle/>
          <a:p>
            <a:r>
              <a:rPr kumimoji="1" lang="ja-JP" altLang="en-US" dirty="0" smtClean="0"/>
              <a:t>仕様書例</a:t>
            </a:r>
            <a:endParaRPr kumimoji="1" lang="ja-JP" altLang="en-US" dirty="0"/>
          </a:p>
        </p:txBody>
      </p:sp>
      <p:sp>
        <p:nvSpPr>
          <p:cNvPr id="7" name="コンテンツ プレースホルダー 6"/>
          <p:cNvSpPr>
            <a:spLocks noGrp="1"/>
          </p:cNvSpPr>
          <p:nvPr>
            <p:ph sz="half" idx="2"/>
          </p:nvPr>
        </p:nvSpPr>
        <p:spPr/>
        <p:txBody>
          <a:bodyPr/>
          <a:lstStyle/>
          <a:p>
            <a:endParaRPr kumimoji="1" lang="ja-JP" altLang="en-US"/>
          </a:p>
        </p:txBody>
      </p:sp>
      <p:sp>
        <p:nvSpPr>
          <p:cNvPr id="8" name="テキスト プレースホルダー 7"/>
          <p:cNvSpPr>
            <a:spLocks noGrp="1"/>
          </p:cNvSpPr>
          <p:nvPr>
            <p:ph type="body" sz="quarter" idx="3"/>
          </p:nvPr>
        </p:nvSpPr>
        <p:spPr/>
        <p:txBody>
          <a:bodyPr/>
          <a:lstStyle/>
          <a:p>
            <a:r>
              <a:rPr kumimoji="1" lang="ja-JP" altLang="en-US" dirty="0" smtClean="0"/>
              <a:t>タスクリスト例</a:t>
            </a:r>
            <a:endParaRPr kumimoji="1" lang="ja-JP" altLang="en-US" dirty="0"/>
          </a:p>
        </p:txBody>
      </p:sp>
      <p:sp>
        <p:nvSpPr>
          <p:cNvPr id="9" name="コンテンツ プレースホルダー 8"/>
          <p:cNvSpPr>
            <a:spLocks noGrp="1"/>
          </p:cNvSpPr>
          <p:nvPr>
            <p:ph sz="quarter" idx="4"/>
          </p:nvPr>
        </p:nvSpPr>
        <p:spPr>
          <a:xfrm>
            <a:off x="4510750" y="2174875"/>
            <a:ext cx="4824536" cy="3951288"/>
          </a:xfrm>
        </p:spPr>
        <p:txBody>
          <a:bodyPr/>
          <a:lstStyle/>
          <a:p>
            <a:r>
              <a:rPr lang="en-US" altLang="ja-JP" dirty="0"/>
              <a:t>I1.	</a:t>
            </a:r>
            <a:r>
              <a:rPr lang="ja-JP" altLang="en-US" dirty="0"/>
              <a:t>オセロ盤の塗りつぶし</a:t>
            </a:r>
          </a:p>
          <a:p>
            <a:r>
              <a:rPr lang="en-US" altLang="ja-JP" dirty="0"/>
              <a:t>I2.	</a:t>
            </a:r>
            <a:r>
              <a:rPr lang="ja-JP" altLang="en-US" dirty="0"/>
              <a:t>枠線の描画</a:t>
            </a:r>
          </a:p>
          <a:p>
            <a:r>
              <a:rPr lang="en-US" altLang="ja-JP" dirty="0"/>
              <a:t>I3.	</a:t>
            </a:r>
            <a:r>
              <a:rPr lang="ja-JP" altLang="en-US" dirty="0"/>
              <a:t>順番に石を置く処理</a:t>
            </a:r>
          </a:p>
          <a:p>
            <a:r>
              <a:rPr lang="en-US" altLang="ja-JP" dirty="0"/>
              <a:t>I4.	</a:t>
            </a:r>
            <a:r>
              <a:rPr lang="ja-JP" altLang="en-US" dirty="0"/>
              <a:t>初期配置</a:t>
            </a:r>
          </a:p>
          <a:p>
            <a:r>
              <a:rPr lang="en-US" altLang="ja-JP" dirty="0"/>
              <a:t>I5.	</a:t>
            </a:r>
            <a:r>
              <a:rPr lang="ja-JP" altLang="en-US" dirty="0"/>
              <a:t>石の描画</a:t>
            </a:r>
          </a:p>
          <a:p>
            <a:r>
              <a:rPr lang="en-US" altLang="ja-JP" dirty="0"/>
              <a:t>I6.	</a:t>
            </a:r>
            <a:r>
              <a:rPr lang="ja-JP" altLang="en-US" dirty="0"/>
              <a:t>石を置ける場所かの</a:t>
            </a:r>
            <a:r>
              <a:rPr lang="ja-JP" altLang="en-US" dirty="0" smtClean="0"/>
              <a:t>判定</a:t>
            </a:r>
            <a:endParaRPr lang="ja-JP" altLang="en-US" dirty="0"/>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a:xfrm>
            <a:off x="7597775" y="6452443"/>
            <a:ext cx="1150938" cy="288925"/>
          </a:xfrm>
        </p:spPr>
        <p:txBody>
          <a:bodyPr/>
          <a:lstStyle/>
          <a:p>
            <a:fld id="{315A762B-A7CB-4288-AEB4-37B69ED0735D}" type="slidenum">
              <a:rPr kumimoji="1" lang="ja-JP" altLang="en-US" smtClean="0"/>
              <a:t>16</a:t>
            </a:fld>
            <a:endParaRPr kumimoji="1" lang="ja-JP" altLang="en-US" dirty="0"/>
          </a:p>
        </p:txBody>
      </p:sp>
      <p:sp>
        <p:nvSpPr>
          <p:cNvPr id="10" name="メモ 9"/>
          <p:cNvSpPr/>
          <p:nvPr/>
        </p:nvSpPr>
        <p:spPr>
          <a:xfrm>
            <a:off x="467544" y="2132856"/>
            <a:ext cx="3744416" cy="4464496"/>
          </a:xfrm>
          <a:prstGeom prst="foldedCorner">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altLang="ja-JP" dirty="0" err="1" smtClean="0"/>
              <a:t>mouseClicked</a:t>
            </a:r>
            <a:r>
              <a:rPr lang="en-US" altLang="ja-JP" dirty="0" smtClean="0"/>
              <a:t>()</a:t>
            </a:r>
            <a:r>
              <a:rPr lang="ja-JP" altLang="en-US" dirty="0" smtClean="0"/>
              <a:t>において</a:t>
            </a:r>
            <a:r>
              <a:rPr lang="en-US" altLang="ja-JP" dirty="0" smtClean="0"/>
              <a:t>reverse()</a:t>
            </a:r>
            <a:r>
              <a:rPr lang="ja-JP" altLang="en-US" dirty="0" smtClean="0"/>
              <a:t>を呼び出すことで，対象の石がひっくり返る。</a:t>
            </a:r>
            <a:endParaRPr lang="ja-JP" altLang="en-US" dirty="0"/>
          </a:p>
          <a:p>
            <a:r>
              <a:rPr lang="en-US" altLang="ja-JP" dirty="0" smtClean="0"/>
              <a:t>public </a:t>
            </a:r>
            <a:r>
              <a:rPr lang="en-US" altLang="ja-JP" dirty="0"/>
              <a:t>void </a:t>
            </a:r>
            <a:r>
              <a:rPr lang="en-US" altLang="ja-JP" dirty="0" err="1"/>
              <a:t>mouseClicked</a:t>
            </a:r>
            <a:r>
              <a:rPr lang="en-US" altLang="ja-JP" dirty="0"/>
              <a:t>(</a:t>
            </a:r>
            <a:r>
              <a:rPr lang="en-US" altLang="ja-JP" dirty="0" err="1"/>
              <a:t>MouseEvent</a:t>
            </a:r>
            <a:r>
              <a:rPr lang="en-US" altLang="ja-JP" dirty="0"/>
              <a:t> e) {</a:t>
            </a:r>
          </a:p>
          <a:p>
            <a:r>
              <a:rPr lang="en-US" altLang="ja-JP" dirty="0"/>
              <a:t>       </a:t>
            </a:r>
            <a:r>
              <a:rPr lang="ja-JP" altLang="en-US" dirty="0"/>
              <a:t>・・・</a:t>
            </a:r>
          </a:p>
          <a:p>
            <a:r>
              <a:rPr lang="en-US" altLang="ja-JP" dirty="0" smtClean="0"/>
              <a:t>reverse</a:t>
            </a:r>
            <a:r>
              <a:rPr lang="ja-JP" altLang="en-US" dirty="0" smtClean="0"/>
              <a:t>メソッドに，</a:t>
            </a:r>
            <a:r>
              <a:rPr lang="en-US" altLang="ja-JP" dirty="0" err="1" smtClean="0"/>
              <a:t>x,y</a:t>
            </a:r>
            <a:r>
              <a:rPr lang="ja-JP" altLang="en-US" dirty="0" smtClean="0"/>
              <a:t>座標の値を渡し，ひっくり返す</a:t>
            </a:r>
            <a:endParaRPr lang="en-US" altLang="ja-JP" dirty="0"/>
          </a:p>
          <a:p>
            <a:r>
              <a:rPr lang="en-US" altLang="ja-JP" dirty="0" err="1" smtClean="0"/>
              <a:t>flagForWhite</a:t>
            </a:r>
            <a:r>
              <a:rPr lang="ja-JP" altLang="en-US" dirty="0" smtClean="0"/>
              <a:t>の真偽値を変更し，手番を変える</a:t>
            </a:r>
            <a:endParaRPr lang="ja-JP" altLang="en-US" dirty="0"/>
          </a:p>
          <a:p>
            <a:r>
              <a:rPr lang="en-US" altLang="ja-JP" dirty="0" smtClean="0"/>
              <a:t>}</a:t>
            </a:r>
            <a:endParaRPr lang="en-US" altLang="ja-JP" dirty="0"/>
          </a:p>
          <a:p>
            <a:r>
              <a:rPr lang="en-US" altLang="ja-JP" dirty="0"/>
              <a:t>        </a:t>
            </a:r>
            <a:r>
              <a:rPr lang="ja-JP" altLang="en-US" dirty="0"/>
              <a:t>・・・</a:t>
            </a:r>
          </a:p>
          <a:p>
            <a:r>
              <a:rPr lang="ja-JP" altLang="en-US" dirty="0"/>
              <a:t>    </a:t>
            </a:r>
            <a:r>
              <a:rPr lang="en-US" altLang="ja-JP" dirty="0" smtClean="0"/>
              <a:t>}</a:t>
            </a:r>
          </a:p>
        </p:txBody>
      </p:sp>
    </p:spTree>
    <p:extLst>
      <p:ext uri="{BB962C8B-B14F-4D97-AF65-F5344CB8AC3E}">
        <p14:creationId xmlns:p14="http://schemas.microsoft.com/office/powerpoint/2010/main" val="39374089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実験概要</a:t>
            </a:r>
            <a:endParaRPr kumimoji="1" lang="ja-JP" altLang="en-US" dirty="0"/>
          </a:p>
        </p:txBody>
      </p:sp>
      <p:sp>
        <p:nvSpPr>
          <p:cNvPr id="3" name="コンテンツ プレースホルダー 2"/>
          <p:cNvSpPr>
            <a:spLocks noGrp="1"/>
          </p:cNvSpPr>
          <p:nvPr>
            <p:ph idx="1"/>
          </p:nvPr>
        </p:nvSpPr>
        <p:spPr>
          <a:xfrm>
            <a:off x="0" y="1124744"/>
            <a:ext cx="9252520" cy="5544616"/>
          </a:xfrm>
          <a:solidFill>
            <a:schemeClr val="bg1"/>
          </a:solidFill>
        </p:spPr>
        <p:txBody>
          <a:bodyPr/>
          <a:lstStyle/>
          <a:p>
            <a:r>
              <a:rPr lang="ja-JP" altLang="en-US" sz="2800" dirty="0"/>
              <a:t>課題プログラム：</a:t>
            </a:r>
            <a:r>
              <a:rPr lang="ja-JP" altLang="en-US" sz="2800" dirty="0" smtClean="0"/>
              <a:t>オセロ</a:t>
            </a:r>
            <a:endParaRPr lang="en-US" altLang="ja-JP" sz="2800" dirty="0" smtClean="0"/>
          </a:p>
          <a:p>
            <a:pPr lvl="1"/>
            <a:r>
              <a:rPr lang="ja-JP" altLang="en-US" sz="2400" dirty="0" smtClean="0"/>
              <a:t>約</a:t>
            </a:r>
            <a:r>
              <a:rPr lang="en-US" altLang="ja-JP" sz="2400" dirty="0" smtClean="0"/>
              <a:t>550</a:t>
            </a:r>
            <a:r>
              <a:rPr lang="ja-JP" altLang="en-US" sz="2400" dirty="0" smtClean="0"/>
              <a:t>行の</a:t>
            </a:r>
            <a:r>
              <a:rPr lang="en-US" altLang="ja-JP" sz="2400" dirty="0" smtClean="0"/>
              <a:t>Java</a:t>
            </a:r>
            <a:r>
              <a:rPr lang="ja-JP" altLang="en-US" sz="2400" dirty="0" smtClean="0"/>
              <a:t>プログラム</a:t>
            </a:r>
            <a:endParaRPr lang="en-US" altLang="ja-JP" sz="2400" dirty="0" smtClean="0"/>
          </a:p>
          <a:p>
            <a:pPr lvl="1"/>
            <a:r>
              <a:rPr lang="ja-JP" altLang="en-US" sz="2400" dirty="0"/>
              <a:t>前半、後半の</a:t>
            </a:r>
            <a:r>
              <a:rPr lang="ja-JP" altLang="en-US" sz="2400" b="1" dirty="0" smtClean="0"/>
              <a:t>各</a:t>
            </a:r>
            <a:r>
              <a:rPr lang="en-US" altLang="ja-JP" sz="2400" b="1" dirty="0"/>
              <a:t>6</a:t>
            </a:r>
            <a:r>
              <a:rPr lang="ja-JP" altLang="en-US" sz="2400" b="1" dirty="0" smtClean="0"/>
              <a:t>タスク</a:t>
            </a:r>
            <a:r>
              <a:rPr lang="ja-JP" altLang="en-US" sz="2400" dirty="0"/>
              <a:t>ずつを</a:t>
            </a:r>
            <a:r>
              <a:rPr lang="ja-JP" altLang="en-US" sz="2400" dirty="0" smtClean="0"/>
              <a:t>実装</a:t>
            </a:r>
            <a:endParaRPr lang="en-US" altLang="ja-JP" sz="2400" dirty="0" smtClean="0"/>
          </a:p>
          <a:p>
            <a:pPr lvl="2"/>
            <a:r>
              <a:rPr lang="ja-JP" altLang="en-US" sz="2000" dirty="0" smtClean="0"/>
              <a:t>各タスクはそれぞれ</a:t>
            </a:r>
            <a:r>
              <a:rPr lang="en-US" altLang="ja-JP" sz="2000" dirty="0" smtClean="0"/>
              <a:t>20~30</a:t>
            </a:r>
            <a:r>
              <a:rPr lang="ja-JP" altLang="en-US" sz="2000" dirty="0" smtClean="0"/>
              <a:t>行程度の実装あるいは</a:t>
            </a:r>
            <a:r>
              <a:rPr lang="en-US" altLang="ja-JP" sz="2000" dirty="0" smtClean="0"/>
              <a:t>10</a:t>
            </a:r>
            <a:r>
              <a:rPr lang="ja-JP" altLang="en-US" sz="2000" dirty="0" smtClean="0"/>
              <a:t>行程度のコード修正を含む</a:t>
            </a:r>
            <a:endParaRPr lang="en-US" altLang="ja-JP" sz="2000" dirty="0" smtClean="0"/>
          </a:p>
          <a:p>
            <a:r>
              <a:rPr kumimoji="1" lang="ja-JP" altLang="en-US" sz="2800" dirty="0" smtClean="0"/>
              <a:t>被験者：大学院生</a:t>
            </a:r>
            <a:r>
              <a:rPr kumimoji="1" lang="en-US" altLang="ja-JP" sz="2800" dirty="0" smtClean="0"/>
              <a:t>4</a:t>
            </a:r>
            <a:r>
              <a:rPr kumimoji="1" lang="ja-JP" altLang="en-US" sz="2800" dirty="0" smtClean="0"/>
              <a:t>人</a:t>
            </a:r>
            <a:endParaRPr kumimoji="1" lang="en-US" altLang="ja-JP" sz="2800" dirty="0" smtClean="0"/>
          </a:p>
          <a:p>
            <a:pPr lvl="1"/>
            <a:r>
              <a:rPr lang="ja-JP" altLang="en-US" sz="2400" dirty="0" smtClean="0"/>
              <a:t>全員</a:t>
            </a:r>
            <a:r>
              <a:rPr lang="en-US" altLang="ja-JP" sz="2400" dirty="0" smtClean="0"/>
              <a:t>Java</a:t>
            </a:r>
            <a:r>
              <a:rPr lang="ja-JP" altLang="en-US" sz="2400" dirty="0" smtClean="0"/>
              <a:t>言語による開発経験はあるが</a:t>
            </a:r>
            <a:r>
              <a:rPr lang="en-US" altLang="ja-JP" sz="2400" dirty="0" err="1" smtClean="0"/>
              <a:t>Git</a:t>
            </a:r>
            <a:r>
              <a:rPr lang="ja-JP" altLang="en-US" sz="2400" dirty="0" smtClean="0"/>
              <a:t>を利用した経験はない</a:t>
            </a:r>
            <a:endParaRPr kumimoji="1" lang="en-US" altLang="ja-JP" sz="2400" dirty="0" smtClean="0"/>
          </a:p>
          <a:p>
            <a:r>
              <a:rPr lang="ja-JP" altLang="en-US" sz="2800" dirty="0" smtClean="0"/>
              <a:t>使用ツール</a:t>
            </a:r>
            <a:endParaRPr lang="en-US" altLang="ja-JP" sz="2800" dirty="0"/>
          </a:p>
          <a:p>
            <a:pPr lvl="1"/>
            <a:r>
              <a:rPr kumimoji="1" lang="ja-JP" altLang="en-US" sz="2400" dirty="0" smtClean="0"/>
              <a:t>提案ツールと</a:t>
            </a:r>
            <a:r>
              <a:rPr kumimoji="1" lang="en-US" altLang="ja-JP" sz="2400" dirty="0" smtClean="0"/>
              <a:t>VCS(Git)</a:t>
            </a:r>
          </a:p>
          <a:p>
            <a:pPr lvl="1"/>
            <a:r>
              <a:rPr lang="en-US" altLang="ja-JP" sz="2400" dirty="0" smtClean="0"/>
              <a:t>VCS</a:t>
            </a:r>
            <a:r>
              <a:rPr lang="ja-JP" altLang="en-US" sz="2400" dirty="0" smtClean="0"/>
              <a:t> </a:t>
            </a:r>
            <a:r>
              <a:rPr lang="en-US" altLang="ja-JP" sz="2400" dirty="0" smtClean="0"/>
              <a:t>(Git)</a:t>
            </a:r>
            <a:r>
              <a:rPr lang="ja-JP" altLang="en-US" sz="2400" dirty="0" smtClean="0"/>
              <a:t>のみ</a:t>
            </a:r>
            <a:endParaRPr lang="en-US" altLang="ja-JP" sz="2400" dirty="0" smtClean="0"/>
          </a:p>
          <a:p>
            <a:pPr lvl="2"/>
            <a:r>
              <a:rPr lang="ja-JP" altLang="en-US" sz="2000" dirty="0" smtClean="0"/>
              <a:t>コミット</a:t>
            </a:r>
            <a:r>
              <a:rPr lang="ja-JP" altLang="en-US" sz="2000" dirty="0"/>
              <a:t>機能のみ</a:t>
            </a:r>
            <a:r>
              <a:rPr lang="ja-JP" altLang="en-US" sz="2000" dirty="0" smtClean="0"/>
              <a:t>利用</a:t>
            </a:r>
            <a:endParaRPr lang="en-US" altLang="ja-JP" sz="2000" dirty="0" smtClean="0"/>
          </a:p>
          <a:p>
            <a:pPr lvl="2"/>
            <a:r>
              <a:rPr lang="en-US" altLang="ja-JP" sz="2000" dirty="0" smtClean="0"/>
              <a:t>TLC</a:t>
            </a:r>
            <a:r>
              <a:rPr lang="ja-JP" altLang="en-US" sz="2000" dirty="0" smtClean="0"/>
              <a:t>に準拠していないコミットの修正はできない</a:t>
            </a:r>
            <a:endParaRPr lang="en-US" altLang="ja-JP" sz="2000" dirty="0" smtClean="0"/>
          </a:p>
          <a:p>
            <a:pPr lvl="1"/>
            <a:endParaRPr kumimoji="1" lang="en-US" altLang="ja-JP" sz="2400" dirty="0" smtClean="0"/>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17</a:t>
            </a:fld>
            <a:endParaRPr kumimoji="1" lang="ja-JP" altLang="en-US"/>
          </a:p>
        </p:txBody>
      </p:sp>
    </p:spTree>
    <p:extLst>
      <p:ext uri="{BB962C8B-B14F-4D97-AF65-F5344CB8AC3E}">
        <p14:creationId xmlns:p14="http://schemas.microsoft.com/office/powerpoint/2010/main" val="26702781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38"/>
            <a:ext cx="8892480" cy="1143000"/>
          </a:xfrm>
        </p:spPr>
        <p:txBody>
          <a:bodyPr/>
          <a:lstStyle/>
          <a:p>
            <a:r>
              <a:rPr lang="ja-JP" altLang="en-US" dirty="0"/>
              <a:t>実験</a:t>
            </a:r>
            <a:r>
              <a:rPr lang="ja-JP" altLang="en-US" dirty="0" smtClean="0"/>
              <a:t>結果：</a:t>
            </a:r>
            <a:r>
              <a:rPr lang="en-US" altLang="ja-JP" dirty="0" smtClean="0"/>
              <a:t>TLC</a:t>
            </a:r>
            <a:r>
              <a:rPr lang="ja-JP" altLang="en-US" dirty="0" smtClean="0"/>
              <a:t>順守率</a:t>
            </a:r>
            <a:r>
              <a:rPr lang="en-US" altLang="ja-JP" dirty="0" smtClean="0"/>
              <a:t>(%)</a:t>
            </a:r>
            <a:r>
              <a:rPr lang="ja-JP" altLang="en-US" dirty="0" smtClean="0"/>
              <a:t>：</a:t>
            </a:r>
            <a:r>
              <a:rPr lang="en-US" altLang="ja-JP" dirty="0" smtClean="0"/>
              <a:t>VCS</a:t>
            </a:r>
            <a:r>
              <a:rPr lang="ja-JP" altLang="en-US" dirty="0" smtClean="0"/>
              <a:t>のみ</a:t>
            </a:r>
            <a:endParaRPr kumimoji="1" lang="ja-JP" altLang="en-US" dirty="0"/>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18</a:t>
            </a:fld>
            <a:endParaRPr kumimoji="1" lang="ja-JP" altLang="en-US"/>
          </a:p>
        </p:txBody>
      </p:sp>
      <p:graphicFrame>
        <p:nvGraphicFramePr>
          <p:cNvPr id="6" name="コンテンツ プレースホルダー 10"/>
          <p:cNvGraphicFramePr>
            <a:graphicFrameLocks/>
          </p:cNvGraphicFramePr>
          <p:nvPr>
            <p:extLst>
              <p:ext uri="{D42A27DB-BD31-4B8C-83A1-F6EECF244321}">
                <p14:modId xmlns:p14="http://schemas.microsoft.com/office/powerpoint/2010/main" val="1928711082"/>
              </p:ext>
            </p:extLst>
          </p:nvPr>
        </p:nvGraphicFramePr>
        <p:xfrm>
          <a:off x="762462" y="1765096"/>
          <a:ext cx="2225362" cy="2656840"/>
        </p:xfrm>
        <a:graphic>
          <a:graphicData uri="http://schemas.openxmlformats.org/drawingml/2006/table">
            <a:tbl>
              <a:tblPr firstRow="1" bandRow="1">
                <a:tableStyleId>{5C22544A-7EE6-4342-B048-85BDC9FD1C3A}</a:tableStyleId>
              </a:tblPr>
              <a:tblGrid>
                <a:gridCol w="890145"/>
                <a:gridCol w="1335217"/>
              </a:tblGrid>
              <a:tr h="370840">
                <a:tc>
                  <a:txBody>
                    <a:bodyPr/>
                    <a:lstStyle/>
                    <a:p>
                      <a:r>
                        <a:rPr lang="ja-JP" altLang="en-US" dirty="0" smtClean="0">
                          <a:solidFill>
                            <a:schemeClr val="tx1"/>
                          </a:solidFill>
                        </a:rPr>
                        <a:t>被験者</a:t>
                      </a:r>
                      <a:endParaRPr kumimoji="1" lang="ja-JP" alt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chemeClr val="tx1"/>
                          </a:solidFill>
                        </a:rPr>
                        <a:t>VCS</a:t>
                      </a:r>
                      <a:r>
                        <a:rPr kumimoji="1" lang="ja-JP" altLang="en-US" dirty="0" smtClean="0">
                          <a:solidFill>
                            <a:schemeClr val="tx1"/>
                          </a:solidFill>
                        </a:rPr>
                        <a:t>のみ</a:t>
                      </a:r>
                      <a:endParaRPr kumimoji="1" lang="ja-JP" altLang="en-US" dirty="0">
                        <a:solidFill>
                          <a:schemeClr val="tx1"/>
                        </a:solidFill>
                      </a:endParaRPr>
                    </a:p>
                  </a:txBody>
                  <a:tcPr/>
                </a:tc>
              </a:tr>
              <a:tr h="370840">
                <a:tc>
                  <a:txBody>
                    <a:bodyPr/>
                    <a:lstStyle/>
                    <a:p>
                      <a:r>
                        <a:rPr kumimoji="1" lang="en-US" altLang="ja-JP" sz="2400" dirty="0" smtClean="0"/>
                        <a:t>A</a:t>
                      </a:r>
                    </a:p>
                  </a:txBody>
                  <a:tcPr/>
                </a:tc>
                <a:tc>
                  <a:txBody>
                    <a:bodyPr/>
                    <a:lstStyle/>
                    <a:p>
                      <a:r>
                        <a:rPr kumimoji="1" lang="en-US" altLang="ja-JP" sz="2400" dirty="0" smtClean="0"/>
                        <a:t>66.7</a:t>
                      </a:r>
                      <a:endParaRPr kumimoji="1" lang="ja-JP" altLang="en-US" sz="2400" dirty="0"/>
                    </a:p>
                  </a:txBody>
                  <a:tcPr/>
                </a:tc>
              </a:tr>
              <a:tr h="370840">
                <a:tc>
                  <a:txBody>
                    <a:bodyPr/>
                    <a:lstStyle/>
                    <a:p>
                      <a:r>
                        <a:rPr kumimoji="1" lang="en-US" altLang="ja-JP" sz="2400" dirty="0" smtClean="0"/>
                        <a:t>B</a:t>
                      </a:r>
                      <a:endParaRPr kumimoji="1" lang="ja-JP" altLang="en-US" sz="2400" dirty="0"/>
                    </a:p>
                  </a:txBody>
                  <a:tcPr/>
                </a:tc>
                <a:tc>
                  <a:txBody>
                    <a:bodyPr/>
                    <a:lstStyle/>
                    <a:p>
                      <a:r>
                        <a:rPr kumimoji="1" lang="en-US" altLang="ja-JP" sz="2400" dirty="0" smtClean="0"/>
                        <a:t>83.3</a:t>
                      </a:r>
                      <a:endParaRPr kumimoji="1" lang="ja-JP" altLang="en-US" sz="2400" dirty="0"/>
                    </a:p>
                  </a:txBody>
                  <a:tcPr/>
                </a:tc>
              </a:tr>
              <a:tr h="378664">
                <a:tc>
                  <a:txBody>
                    <a:bodyPr/>
                    <a:lstStyle/>
                    <a:p>
                      <a:r>
                        <a:rPr kumimoji="1" lang="en-US" altLang="ja-JP" sz="2400" dirty="0" smtClean="0"/>
                        <a:t>C</a:t>
                      </a:r>
                      <a:endParaRPr kumimoji="1" lang="ja-JP" altLang="en-US" sz="2400" dirty="0"/>
                    </a:p>
                  </a:txBody>
                  <a:tcPr/>
                </a:tc>
                <a:tc>
                  <a:txBody>
                    <a:bodyPr/>
                    <a:lstStyle/>
                    <a:p>
                      <a:r>
                        <a:rPr kumimoji="1" lang="en-US" altLang="ja-JP" sz="2400" dirty="0" smtClean="0"/>
                        <a:t>50</a:t>
                      </a:r>
                      <a:endParaRPr kumimoji="1" lang="ja-JP" altLang="en-US" sz="2400" dirty="0"/>
                    </a:p>
                  </a:txBody>
                  <a:tcPr/>
                </a:tc>
              </a:tr>
              <a:tr h="370840">
                <a:tc>
                  <a:txBody>
                    <a:bodyPr/>
                    <a:lstStyle/>
                    <a:p>
                      <a:r>
                        <a:rPr kumimoji="1" lang="en-US" altLang="ja-JP" sz="2400" dirty="0" smtClean="0"/>
                        <a:t>D</a:t>
                      </a:r>
                      <a:endParaRPr kumimoji="1" lang="ja-JP" altLang="en-US" sz="2400" dirty="0"/>
                    </a:p>
                  </a:txBody>
                  <a:tcPr/>
                </a:tc>
                <a:tc>
                  <a:txBody>
                    <a:bodyPr/>
                    <a:lstStyle/>
                    <a:p>
                      <a:r>
                        <a:rPr kumimoji="1" lang="en-US" altLang="ja-JP" sz="2400" dirty="0" smtClean="0"/>
                        <a:t>66.7</a:t>
                      </a:r>
                      <a:endParaRPr kumimoji="1" lang="ja-JP" altLang="en-US" sz="2400" dirty="0"/>
                    </a:p>
                  </a:txBody>
                  <a:tcPr/>
                </a:tc>
              </a:tr>
              <a:tr h="370840">
                <a:tc>
                  <a:txBody>
                    <a:bodyPr/>
                    <a:lstStyle/>
                    <a:p>
                      <a:r>
                        <a:rPr kumimoji="1" lang="ja-JP" altLang="en-US" sz="2400" dirty="0" smtClean="0"/>
                        <a:t>平均</a:t>
                      </a:r>
                      <a:endParaRPr kumimoji="1" lang="ja-JP" altLang="en-US" sz="2400" dirty="0"/>
                    </a:p>
                  </a:txBody>
                  <a:tcPr/>
                </a:tc>
                <a:tc>
                  <a:txBody>
                    <a:bodyPr/>
                    <a:lstStyle/>
                    <a:p>
                      <a:r>
                        <a:rPr kumimoji="1" lang="en-US" altLang="ja-JP" sz="2400" dirty="0" smtClean="0"/>
                        <a:t>66.7</a:t>
                      </a:r>
                      <a:endParaRPr kumimoji="1" lang="ja-JP" altLang="en-US" sz="2400" dirty="0"/>
                    </a:p>
                  </a:txBody>
                  <a:tcPr/>
                </a:tc>
              </a:tr>
            </a:tbl>
          </a:graphicData>
        </a:graphic>
      </p:graphicFrame>
      <p:sp>
        <p:nvSpPr>
          <p:cNvPr id="8" name="正方形/長方形 7"/>
          <p:cNvSpPr/>
          <p:nvPr/>
        </p:nvSpPr>
        <p:spPr>
          <a:xfrm>
            <a:off x="3348504" y="3933056"/>
            <a:ext cx="5470340" cy="2000548"/>
          </a:xfrm>
          <a:prstGeom prst="rect">
            <a:avLst/>
          </a:prstGeom>
        </p:spPr>
        <p:txBody>
          <a:bodyPr wrap="square">
            <a:spAutoFit/>
          </a:bodyPr>
          <a:lstStyle/>
          <a:p>
            <a:r>
              <a:rPr lang="en-US" altLang="ja-JP" sz="2800" b="1" dirty="0" smtClean="0"/>
              <a:t>VCS</a:t>
            </a:r>
            <a:r>
              <a:rPr lang="ja-JP" altLang="en-US" sz="2800" b="1" dirty="0" smtClean="0"/>
              <a:t>のみの</a:t>
            </a:r>
            <a:r>
              <a:rPr lang="en-US" altLang="ja-JP" sz="2800" b="1" dirty="0" smtClean="0"/>
              <a:t>TLC</a:t>
            </a:r>
            <a:r>
              <a:rPr lang="ja-JP" altLang="en-US" sz="2800" b="1" dirty="0" smtClean="0"/>
              <a:t>順守失敗</a:t>
            </a:r>
            <a:r>
              <a:rPr lang="ja-JP" altLang="en-US" sz="2800" b="1" dirty="0"/>
              <a:t>事例</a:t>
            </a:r>
            <a:endParaRPr lang="en-US" altLang="ja-JP" sz="2800" b="1" dirty="0"/>
          </a:p>
          <a:p>
            <a:pPr marL="285750" indent="-285750">
              <a:buFont typeface="Arial" panose="020B0604020202020204" pitchFamily="34" charset="0"/>
              <a:buChar char="•"/>
            </a:pPr>
            <a:r>
              <a:rPr lang="ja-JP" altLang="en-US" sz="2400" dirty="0"/>
              <a:t>仕様書に従ってコードを書いて</a:t>
            </a:r>
            <a:r>
              <a:rPr lang="ja-JP" altLang="en-US" sz="2400" dirty="0" smtClean="0"/>
              <a:t>いたら</a:t>
            </a:r>
            <a:r>
              <a:rPr lang="en-US" altLang="ja-JP" sz="2400" dirty="0" smtClean="0"/>
              <a:t/>
            </a:r>
            <a:br>
              <a:rPr lang="en-US" altLang="ja-JP" sz="2400" dirty="0" smtClean="0"/>
            </a:br>
            <a:r>
              <a:rPr lang="ja-JP" altLang="en-US" sz="2400" dirty="0" smtClean="0"/>
              <a:t>次</a:t>
            </a:r>
            <a:r>
              <a:rPr lang="ja-JP" altLang="en-US" sz="2400" dirty="0"/>
              <a:t>のタスクまで実装し始めていた</a:t>
            </a:r>
            <a:endParaRPr lang="en-US" altLang="ja-JP" sz="2400" dirty="0"/>
          </a:p>
          <a:p>
            <a:pPr marL="285750" indent="-285750">
              <a:buFont typeface="Arial" panose="020B0604020202020204" pitchFamily="34" charset="0"/>
              <a:buChar char="•"/>
            </a:pPr>
            <a:r>
              <a:rPr lang="ja-JP" altLang="en-US" sz="2400" dirty="0"/>
              <a:t>機能を全て実装する前にコミット</a:t>
            </a:r>
            <a:r>
              <a:rPr lang="ja-JP" altLang="en-US" sz="2400" dirty="0" smtClean="0"/>
              <a:t>して</a:t>
            </a:r>
            <a:r>
              <a:rPr lang="en-US" altLang="ja-JP" sz="2400" dirty="0" smtClean="0"/>
              <a:t/>
            </a:r>
            <a:br>
              <a:rPr lang="en-US" altLang="ja-JP" sz="2400" dirty="0" smtClean="0"/>
            </a:br>
            <a:r>
              <a:rPr lang="ja-JP" altLang="en-US" sz="2400" dirty="0" smtClean="0"/>
              <a:t>しまった</a:t>
            </a:r>
            <a:endParaRPr lang="en-US" altLang="ja-JP" sz="2400" dirty="0"/>
          </a:p>
        </p:txBody>
      </p:sp>
      <p:sp>
        <p:nvSpPr>
          <p:cNvPr id="7" name="正方形/長方形 6"/>
          <p:cNvSpPr/>
          <p:nvPr/>
        </p:nvSpPr>
        <p:spPr>
          <a:xfrm>
            <a:off x="3348504" y="1788492"/>
            <a:ext cx="5470340" cy="830997"/>
          </a:xfrm>
          <a:prstGeom prst="rect">
            <a:avLst/>
          </a:prstGeom>
        </p:spPr>
        <p:txBody>
          <a:bodyPr wrap="square">
            <a:spAutoFit/>
          </a:bodyPr>
          <a:lstStyle/>
          <a:p>
            <a:r>
              <a:rPr lang="ja-JP" altLang="en-US" sz="2400" dirty="0" smtClean="0"/>
              <a:t>タスクごとのコミットを正確に実施することは容易ではない</a:t>
            </a:r>
            <a:endParaRPr lang="en-US" altLang="ja-JP" sz="2400" dirty="0"/>
          </a:p>
        </p:txBody>
      </p:sp>
    </p:spTree>
    <p:extLst>
      <p:ext uri="{BB962C8B-B14F-4D97-AF65-F5344CB8AC3E}">
        <p14:creationId xmlns:p14="http://schemas.microsoft.com/office/powerpoint/2010/main" val="16091295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38"/>
            <a:ext cx="8892480" cy="1143000"/>
          </a:xfrm>
        </p:spPr>
        <p:txBody>
          <a:bodyPr/>
          <a:lstStyle/>
          <a:p>
            <a:r>
              <a:rPr lang="ja-JP" altLang="en-US" sz="4000" dirty="0"/>
              <a:t>実験</a:t>
            </a:r>
            <a:r>
              <a:rPr lang="ja-JP" altLang="en-US" sz="4000" dirty="0" smtClean="0"/>
              <a:t>結果：</a:t>
            </a:r>
            <a:r>
              <a:rPr lang="en-US" altLang="ja-JP" sz="4000" dirty="0" smtClean="0"/>
              <a:t>TLC</a:t>
            </a:r>
            <a:r>
              <a:rPr lang="ja-JP" altLang="en-US" sz="4000" dirty="0" smtClean="0"/>
              <a:t>順守率</a:t>
            </a:r>
            <a:r>
              <a:rPr lang="en-US" altLang="ja-JP" sz="4000" dirty="0" smtClean="0"/>
              <a:t>(%)</a:t>
            </a:r>
            <a:r>
              <a:rPr lang="ja-JP" altLang="en-US" sz="4000" dirty="0" smtClean="0"/>
              <a:t>：提案ツール</a:t>
            </a:r>
            <a:endParaRPr kumimoji="1" lang="ja-JP" altLang="en-US" sz="4000" dirty="0"/>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19</a:t>
            </a:fld>
            <a:endParaRPr kumimoji="1" lang="ja-JP" altLang="en-US"/>
          </a:p>
        </p:txBody>
      </p:sp>
      <p:graphicFrame>
        <p:nvGraphicFramePr>
          <p:cNvPr id="7" name="コンテンツ プレースホルダー 10"/>
          <p:cNvGraphicFramePr>
            <a:graphicFrameLocks/>
          </p:cNvGraphicFramePr>
          <p:nvPr>
            <p:extLst>
              <p:ext uri="{D42A27DB-BD31-4B8C-83A1-F6EECF244321}">
                <p14:modId xmlns:p14="http://schemas.microsoft.com/office/powerpoint/2010/main" val="1290643608"/>
              </p:ext>
            </p:extLst>
          </p:nvPr>
        </p:nvGraphicFramePr>
        <p:xfrm>
          <a:off x="0" y="1765096"/>
          <a:ext cx="3673660" cy="2656840"/>
        </p:xfrm>
        <a:graphic>
          <a:graphicData uri="http://schemas.openxmlformats.org/drawingml/2006/table">
            <a:tbl>
              <a:tblPr firstRow="1" bandRow="1">
                <a:tableStyleId>{5C22544A-7EE6-4342-B048-85BDC9FD1C3A}</a:tableStyleId>
              </a:tblPr>
              <a:tblGrid>
                <a:gridCol w="890145"/>
                <a:gridCol w="1335217"/>
                <a:gridCol w="1448298"/>
              </a:tblGrid>
              <a:tr h="370840">
                <a:tc>
                  <a:txBody>
                    <a:bodyPr/>
                    <a:lstStyle/>
                    <a:p>
                      <a:r>
                        <a:rPr lang="ja-JP" altLang="en-US" dirty="0" smtClean="0">
                          <a:solidFill>
                            <a:schemeClr val="tx1"/>
                          </a:solidFill>
                        </a:rPr>
                        <a:t>被験者</a:t>
                      </a:r>
                      <a:endParaRPr kumimoji="1" lang="ja-JP" alt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chemeClr val="tx1"/>
                          </a:solidFill>
                        </a:rPr>
                        <a:t>VCS</a:t>
                      </a:r>
                      <a:r>
                        <a:rPr kumimoji="1" lang="ja-JP" altLang="en-US" dirty="0" smtClean="0">
                          <a:solidFill>
                            <a:schemeClr val="tx1"/>
                          </a:solidFill>
                        </a:rPr>
                        <a:t>のみ</a:t>
                      </a:r>
                      <a:endParaRPr kumimoji="1" lang="ja-JP" altLang="en-US" dirty="0">
                        <a:solidFill>
                          <a:schemeClr val="tx1"/>
                        </a:solidFill>
                      </a:endParaRPr>
                    </a:p>
                  </a:txBody>
                  <a:tcPr/>
                </a:tc>
                <a:tc>
                  <a:txBody>
                    <a:bodyPr/>
                    <a:lstStyle/>
                    <a:p>
                      <a:r>
                        <a:rPr lang="ja-JP" altLang="en-US" dirty="0" smtClean="0">
                          <a:solidFill>
                            <a:schemeClr val="tx1"/>
                          </a:solidFill>
                        </a:rPr>
                        <a:t>提案ツール</a:t>
                      </a:r>
                      <a:endParaRPr kumimoji="1" lang="ja-JP" altLang="en-US" dirty="0">
                        <a:solidFill>
                          <a:schemeClr val="tx1"/>
                        </a:solidFill>
                      </a:endParaRPr>
                    </a:p>
                  </a:txBody>
                  <a:tcPr/>
                </a:tc>
              </a:tr>
              <a:tr h="370840">
                <a:tc>
                  <a:txBody>
                    <a:bodyPr/>
                    <a:lstStyle/>
                    <a:p>
                      <a:r>
                        <a:rPr kumimoji="1" lang="en-US" altLang="ja-JP" sz="2400" dirty="0" smtClean="0"/>
                        <a:t>A</a:t>
                      </a:r>
                    </a:p>
                  </a:txBody>
                  <a:tcPr/>
                </a:tc>
                <a:tc>
                  <a:txBody>
                    <a:bodyPr/>
                    <a:lstStyle/>
                    <a:p>
                      <a:r>
                        <a:rPr kumimoji="1" lang="en-US" altLang="ja-JP" sz="2400" dirty="0" smtClean="0"/>
                        <a:t>66.7</a:t>
                      </a:r>
                      <a:endParaRPr kumimoji="1" lang="ja-JP" altLang="en-US" sz="2400" dirty="0"/>
                    </a:p>
                  </a:txBody>
                  <a:tcPr/>
                </a:tc>
                <a:tc>
                  <a:txBody>
                    <a:bodyPr/>
                    <a:lstStyle/>
                    <a:p>
                      <a:r>
                        <a:rPr kumimoji="1" lang="en-US" altLang="ja-JP" sz="2400" dirty="0" smtClean="0"/>
                        <a:t>100</a:t>
                      </a:r>
                      <a:endParaRPr kumimoji="1" lang="ja-JP" altLang="en-US" sz="2400" dirty="0"/>
                    </a:p>
                  </a:txBody>
                  <a:tcPr/>
                </a:tc>
              </a:tr>
              <a:tr h="370840">
                <a:tc>
                  <a:txBody>
                    <a:bodyPr/>
                    <a:lstStyle/>
                    <a:p>
                      <a:r>
                        <a:rPr kumimoji="1" lang="en-US" altLang="ja-JP" sz="2400" dirty="0" smtClean="0"/>
                        <a:t>B</a:t>
                      </a:r>
                      <a:endParaRPr kumimoji="1" lang="ja-JP" altLang="en-US" sz="2400" dirty="0"/>
                    </a:p>
                  </a:txBody>
                  <a:tcPr/>
                </a:tc>
                <a:tc>
                  <a:txBody>
                    <a:bodyPr/>
                    <a:lstStyle/>
                    <a:p>
                      <a:r>
                        <a:rPr kumimoji="1" lang="en-US" altLang="ja-JP" sz="2400" dirty="0" smtClean="0"/>
                        <a:t>83.3</a:t>
                      </a:r>
                      <a:endParaRPr kumimoji="1" lang="ja-JP" altLang="en-US" sz="2400" dirty="0"/>
                    </a:p>
                  </a:txBody>
                  <a:tcPr/>
                </a:tc>
                <a:tc>
                  <a:txBody>
                    <a:bodyPr/>
                    <a:lstStyle/>
                    <a:p>
                      <a:r>
                        <a:rPr kumimoji="1" lang="en-US" altLang="ja-JP" sz="2400" dirty="0" smtClean="0"/>
                        <a:t>100</a:t>
                      </a:r>
                      <a:endParaRPr kumimoji="1" lang="ja-JP" altLang="en-US" sz="2400" dirty="0"/>
                    </a:p>
                  </a:txBody>
                  <a:tcPr/>
                </a:tc>
              </a:tr>
              <a:tr h="378664">
                <a:tc>
                  <a:txBody>
                    <a:bodyPr/>
                    <a:lstStyle/>
                    <a:p>
                      <a:r>
                        <a:rPr kumimoji="1" lang="en-US" altLang="ja-JP" sz="2400" dirty="0" smtClean="0"/>
                        <a:t>C</a:t>
                      </a:r>
                      <a:endParaRPr kumimoji="1" lang="ja-JP" altLang="en-US" sz="2400" dirty="0"/>
                    </a:p>
                  </a:txBody>
                  <a:tcPr/>
                </a:tc>
                <a:tc>
                  <a:txBody>
                    <a:bodyPr/>
                    <a:lstStyle/>
                    <a:p>
                      <a:r>
                        <a:rPr kumimoji="1" lang="en-US" altLang="ja-JP" sz="2400" dirty="0" smtClean="0"/>
                        <a:t>50</a:t>
                      </a:r>
                      <a:endParaRPr kumimoji="1" lang="ja-JP" altLang="en-US" sz="2400" dirty="0"/>
                    </a:p>
                  </a:txBody>
                  <a:tcPr/>
                </a:tc>
                <a:tc>
                  <a:txBody>
                    <a:bodyPr/>
                    <a:lstStyle/>
                    <a:p>
                      <a:r>
                        <a:rPr kumimoji="1" lang="en-US" altLang="ja-JP" sz="2400" dirty="0" smtClean="0"/>
                        <a:t>66.7</a:t>
                      </a:r>
                      <a:endParaRPr kumimoji="1" lang="ja-JP" altLang="en-US" sz="2400" dirty="0"/>
                    </a:p>
                  </a:txBody>
                  <a:tcPr/>
                </a:tc>
              </a:tr>
              <a:tr h="370840">
                <a:tc>
                  <a:txBody>
                    <a:bodyPr/>
                    <a:lstStyle/>
                    <a:p>
                      <a:r>
                        <a:rPr kumimoji="1" lang="en-US" altLang="ja-JP" sz="2400" dirty="0" smtClean="0"/>
                        <a:t>D</a:t>
                      </a:r>
                      <a:endParaRPr kumimoji="1" lang="ja-JP" altLang="en-US" sz="2400" dirty="0"/>
                    </a:p>
                  </a:txBody>
                  <a:tcPr/>
                </a:tc>
                <a:tc>
                  <a:txBody>
                    <a:bodyPr/>
                    <a:lstStyle/>
                    <a:p>
                      <a:r>
                        <a:rPr kumimoji="1" lang="en-US" altLang="ja-JP" sz="2400" dirty="0" smtClean="0"/>
                        <a:t>66.7</a:t>
                      </a:r>
                      <a:endParaRPr kumimoji="1" lang="ja-JP" altLang="en-US" sz="2400" dirty="0"/>
                    </a:p>
                  </a:txBody>
                  <a:tcPr/>
                </a:tc>
                <a:tc>
                  <a:txBody>
                    <a:bodyPr/>
                    <a:lstStyle/>
                    <a:p>
                      <a:r>
                        <a:rPr kumimoji="1" lang="en-US" altLang="ja-JP" sz="2400" dirty="0" smtClean="0"/>
                        <a:t>83.3</a:t>
                      </a:r>
                      <a:endParaRPr kumimoji="1" lang="ja-JP" altLang="en-US" sz="2400" dirty="0"/>
                    </a:p>
                  </a:txBody>
                  <a:tcPr/>
                </a:tc>
              </a:tr>
              <a:tr h="370840">
                <a:tc>
                  <a:txBody>
                    <a:bodyPr/>
                    <a:lstStyle/>
                    <a:p>
                      <a:r>
                        <a:rPr kumimoji="1" lang="ja-JP" altLang="en-US" sz="2400" dirty="0" smtClean="0"/>
                        <a:t>平均</a:t>
                      </a:r>
                      <a:endParaRPr kumimoji="1" lang="ja-JP" altLang="en-US" sz="2400" dirty="0"/>
                    </a:p>
                  </a:txBody>
                  <a:tcPr/>
                </a:tc>
                <a:tc>
                  <a:txBody>
                    <a:bodyPr/>
                    <a:lstStyle/>
                    <a:p>
                      <a:r>
                        <a:rPr kumimoji="1" lang="en-US" altLang="ja-JP" sz="2400" dirty="0" smtClean="0"/>
                        <a:t>66.7</a:t>
                      </a:r>
                      <a:endParaRPr kumimoji="1" lang="ja-JP" altLang="en-US" sz="2400" dirty="0"/>
                    </a:p>
                  </a:txBody>
                  <a:tcPr/>
                </a:tc>
                <a:tc>
                  <a:txBody>
                    <a:bodyPr/>
                    <a:lstStyle/>
                    <a:p>
                      <a:r>
                        <a:rPr kumimoji="1" lang="en-US" altLang="ja-JP" sz="2400" dirty="0" smtClean="0"/>
                        <a:t>87.5</a:t>
                      </a:r>
                      <a:endParaRPr kumimoji="1" lang="ja-JP" altLang="en-US" sz="2400" dirty="0"/>
                    </a:p>
                  </a:txBody>
                  <a:tcPr/>
                </a:tc>
              </a:tr>
            </a:tbl>
          </a:graphicData>
        </a:graphic>
      </p:graphicFrame>
      <p:sp>
        <p:nvSpPr>
          <p:cNvPr id="9" name="正方形/長方形 8"/>
          <p:cNvSpPr/>
          <p:nvPr/>
        </p:nvSpPr>
        <p:spPr>
          <a:xfrm>
            <a:off x="3673660" y="1389984"/>
            <a:ext cx="5470340" cy="3847207"/>
          </a:xfrm>
          <a:prstGeom prst="rect">
            <a:avLst/>
          </a:prstGeom>
        </p:spPr>
        <p:txBody>
          <a:bodyPr wrap="square">
            <a:spAutoFit/>
          </a:bodyPr>
          <a:lstStyle/>
          <a:p>
            <a:r>
              <a:rPr lang="ja-JP" altLang="en-US" sz="2800" dirty="0" smtClean="0"/>
              <a:t>タスク実施ごとにコミット内容を容易に変更できることで，順守率が改善される</a:t>
            </a:r>
            <a:endParaRPr lang="en-US" altLang="ja-JP" sz="2800" dirty="0" smtClean="0"/>
          </a:p>
          <a:p>
            <a:r>
              <a:rPr lang="en-US" altLang="ja-JP" sz="2800" dirty="0" err="1" smtClean="0"/>
              <a:t>Git</a:t>
            </a:r>
            <a:r>
              <a:rPr lang="ja-JP" altLang="en-US" sz="2800" dirty="0" smtClean="0"/>
              <a:t>未経験のユーザでも簡単に利用できる</a:t>
            </a:r>
            <a:endParaRPr lang="en-US" altLang="ja-JP" sz="2800" dirty="0" smtClean="0"/>
          </a:p>
          <a:p>
            <a:endParaRPr lang="en-US" altLang="ja-JP" sz="2800" b="1" dirty="0"/>
          </a:p>
          <a:p>
            <a:r>
              <a:rPr lang="ja-JP" altLang="en-US" sz="2800" b="1" dirty="0" smtClean="0"/>
              <a:t>提案ツールの</a:t>
            </a:r>
            <a:r>
              <a:rPr lang="en-US" altLang="ja-JP" sz="2800" b="1" dirty="0"/>
              <a:t>TLC</a:t>
            </a:r>
            <a:r>
              <a:rPr lang="ja-JP" altLang="en-US" sz="2800" b="1" dirty="0"/>
              <a:t>順守</a:t>
            </a:r>
            <a:r>
              <a:rPr lang="ja-JP" altLang="en-US" sz="2800" b="1" dirty="0" smtClean="0"/>
              <a:t>失敗事例</a:t>
            </a:r>
            <a:endParaRPr lang="en-US" altLang="ja-JP" sz="2800" b="1" dirty="0"/>
          </a:p>
          <a:p>
            <a:pPr marL="342900" indent="-342900">
              <a:buFont typeface="Arial" panose="020B0604020202020204" pitchFamily="34" charset="0"/>
              <a:buChar char="•"/>
            </a:pPr>
            <a:r>
              <a:rPr lang="ja-JP" altLang="en-US" sz="2400" dirty="0"/>
              <a:t>行単位作業履歴を見てどのタスク</a:t>
            </a:r>
            <a:r>
              <a:rPr lang="ja-JP" altLang="en-US" sz="2400" dirty="0" smtClean="0"/>
              <a:t>か</a:t>
            </a:r>
            <a:r>
              <a:rPr lang="en-US" altLang="ja-JP" sz="2400" dirty="0" smtClean="0"/>
              <a:t/>
            </a:r>
            <a:br>
              <a:rPr lang="en-US" altLang="ja-JP" sz="2400" dirty="0" smtClean="0"/>
            </a:br>
            <a:r>
              <a:rPr lang="ja-JP" altLang="en-US" sz="2400" dirty="0"/>
              <a:t>把握</a:t>
            </a:r>
            <a:r>
              <a:rPr lang="ja-JP" altLang="en-US" sz="2400" dirty="0" smtClean="0"/>
              <a:t>できなかった</a:t>
            </a:r>
            <a:endParaRPr lang="en-US" altLang="ja-JP" sz="2400" dirty="0"/>
          </a:p>
        </p:txBody>
      </p:sp>
      <p:sp>
        <p:nvSpPr>
          <p:cNvPr id="10" name="正方形/長方形 9"/>
          <p:cNvSpPr/>
          <p:nvPr/>
        </p:nvSpPr>
        <p:spPr>
          <a:xfrm>
            <a:off x="325288" y="5626313"/>
            <a:ext cx="6839000" cy="9710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dirty="0" smtClean="0">
                <a:solidFill>
                  <a:schemeClr val="tx1"/>
                </a:solidFill>
              </a:rPr>
              <a:t>+    </a:t>
            </a:r>
            <a:r>
              <a:rPr lang="en-US" altLang="ja-JP" sz="2400" dirty="0">
                <a:solidFill>
                  <a:schemeClr val="tx1"/>
                </a:solidFill>
              </a:rPr>
              <a:t>public </a:t>
            </a:r>
            <a:r>
              <a:rPr lang="en-US" altLang="ja-JP" sz="2400" dirty="0" err="1">
                <a:solidFill>
                  <a:schemeClr val="tx1"/>
                </a:solidFill>
              </a:rPr>
              <a:t>MainPanel</a:t>
            </a:r>
            <a:r>
              <a:rPr lang="en-US" altLang="ja-JP" sz="2400" dirty="0">
                <a:solidFill>
                  <a:schemeClr val="tx1"/>
                </a:solidFill>
              </a:rPr>
              <a:t>(</a:t>
            </a:r>
            <a:r>
              <a:rPr lang="en-US" altLang="ja-JP" sz="2400" dirty="0" err="1">
                <a:solidFill>
                  <a:schemeClr val="tx1"/>
                </a:solidFill>
              </a:rPr>
              <a:t>InfoPanel</a:t>
            </a:r>
            <a:r>
              <a:rPr lang="en-US" altLang="ja-JP" sz="2400" dirty="0">
                <a:solidFill>
                  <a:schemeClr val="tx1"/>
                </a:solidFill>
              </a:rPr>
              <a:t> </a:t>
            </a:r>
            <a:r>
              <a:rPr lang="en-US" altLang="ja-JP" sz="2400" dirty="0" err="1">
                <a:solidFill>
                  <a:schemeClr val="tx1"/>
                </a:solidFill>
              </a:rPr>
              <a:t>infoPanel</a:t>
            </a:r>
            <a:r>
              <a:rPr lang="en-US" altLang="ja-JP" sz="2400" dirty="0">
                <a:solidFill>
                  <a:schemeClr val="tx1"/>
                </a:solidFill>
              </a:rPr>
              <a:t>) {</a:t>
            </a:r>
            <a:endParaRPr kumimoji="1" lang="ja-JP" altLang="en-US" sz="2400" dirty="0">
              <a:solidFill>
                <a:schemeClr val="tx1"/>
              </a:solidFill>
            </a:endParaRPr>
          </a:p>
        </p:txBody>
      </p:sp>
      <p:sp>
        <p:nvSpPr>
          <p:cNvPr id="11" name="正方形/長方形 10"/>
          <p:cNvSpPr/>
          <p:nvPr/>
        </p:nvSpPr>
        <p:spPr>
          <a:xfrm>
            <a:off x="295480" y="5204048"/>
            <a:ext cx="7084832" cy="461665"/>
          </a:xfrm>
          <a:prstGeom prst="rect">
            <a:avLst/>
          </a:prstGeom>
        </p:spPr>
        <p:txBody>
          <a:bodyPr wrap="square">
            <a:spAutoFit/>
          </a:bodyPr>
          <a:lstStyle/>
          <a:p>
            <a:r>
              <a:rPr lang="en-US" altLang="ja-JP" sz="2400" dirty="0"/>
              <a:t>※</a:t>
            </a:r>
            <a:r>
              <a:rPr lang="ja-JP" altLang="en-US" sz="2400" dirty="0"/>
              <a:t>被験者がタスクを把握</a:t>
            </a:r>
            <a:r>
              <a:rPr lang="ja-JP" altLang="en-US" sz="2400" dirty="0" smtClean="0"/>
              <a:t>出来なかった</a:t>
            </a:r>
            <a:r>
              <a:rPr lang="ja-JP" altLang="en-US" sz="2400" dirty="0"/>
              <a:t>変更内容</a:t>
            </a:r>
            <a:r>
              <a:rPr lang="ja-JP" altLang="en-US" sz="2400" dirty="0" smtClean="0"/>
              <a:t>例</a:t>
            </a:r>
            <a:endParaRPr lang="en-US" altLang="ja-JP" sz="2400" dirty="0"/>
          </a:p>
        </p:txBody>
      </p:sp>
      <p:sp>
        <p:nvSpPr>
          <p:cNvPr id="12" name="テキスト ボックス 11"/>
          <p:cNvSpPr txBox="1"/>
          <p:nvPr/>
        </p:nvSpPr>
        <p:spPr>
          <a:xfrm>
            <a:off x="1619672" y="2780928"/>
            <a:ext cx="750526" cy="769441"/>
          </a:xfrm>
          <a:prstGeom prst="rect">
            <a:avLst/>
          </a:prstGeom>
          <a:noFill/>
        </p:spPr>
        <p:txBody>
          <a:bodyPr wrap="none" rtlCol="0">
            <a:spAutoFit/>
          </a:bodyPr>
          <a:lstStyle/>
          <a:p>
            <a:r>
              <a:rPr kumimoji="1" lang="ja-JP" altLang="en-US" sz="4400" b="1" dirty="0" smtClean="0">
                <a:solidFill>
                  <a:srgbClr val="FF0000"/>
                </a:solidFill>
              </a:rPr>
              <a:t>＜</a:t>
            </a:r>
            <a:endParaRPr kumimoji="1" lang="ja-JP" altLang="en-US" sz="4400" b="1" dirty="0">
              <a:solidFill>
                <a:srgbClr val="FF0000"/>
              </a:solidFill>
            </a:endParaRPr>
          </a:p>
        </p:txBody>
      </p:sp>
      <p:sp>
        <p:nvSpPr>
          <p:cNvPr id="3" name="角丸四角形 2"/>
          <p:cNvSpPr/>
          <p:nvPr/>
        </p:nvSpPr>
        <p:spPr>
          <a:xfrm>
            <a:off x="2195736" y="1628800"/>
            <a:ext cx="1368152" cy="280831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6365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コンテンツ プレースホルダー 2"/>
          <p:cNvSpPr>
            <a:spLocks noGrp="1"/>
          </p:cNvSpPr>
          <p:nvPr>
            <p:ph idx="1"/>
          </p:nvPr>
        </p:nvSpPr>
        <p:spPr>
          <a:xfrm>
            <a:off x="56581" y="1412776"/>
            <a:ext cx="9041182" cy="4525963"/>
          </a:xfrm>
        </p:spPr>
        <p:txBody>
          <a:bodyPr/>
          <a:lstStyle/>
          <a:p>
            <a:pPr marL="0" indent="0">
              <a:buNone/>
            </a:pPr>
            <a:r>
              <a:rPr lang="ja-JP" altLang="en-US" dirty="0" smtClean="0"/>
              <a:t>開発者が作成するファイルの変更履歴を管理するためのシステム</a:t>
            </a:r>
            <a:endParaRPr kumimoji="1" lang="ja-JP" altLang="en-US" dirty="0"/>
          </a:p>
        </p:txBody>
      </p:sp>
      <p:sp>
        <p:nvSpPr>
          <p:cNvPr id="49" name="円柱 48"/>
          <p:cNvSpPr/>
          <p:nvPr/>
        </p:nvSpPr>
        <p:spPr>
          <a:xfrm>
            <a:off x="2785247" y="3300241"/>
            <a:ext cx="3312368" cy="3277442"/>
          </a:xfrm>
          <a:prstGeom prst="can">
            <a:avLst>
              <a:gd name="adj" fmla="val 13762"/>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3200" dirty="0" smtClean="0">
                <a:solidFill>
                  <a:schemeClr val="tx1"/>
                </a:solidFill>
              </a:rPr>
              <a:t>VCS</a:t>
            </a:r>
          </a:p>
          <a:p>
            <a:pPr algn="ctr"/>
            <a:endParaRPr lang="en-US" altLang="ja-JP" sz="2800" dirty="0">
              <a:solidFill>
                <a:schemeClr val="tx1"/>
              </a:solidFill>
            </a:endParaRPr>
          </a:p>
          <a:p>
            <a:pPr algn="ctr"/>
            <a:endParaRPr lang="en-US" altLang="ja-JP" sz="400" dirty="0">
              <a:solidFill>
                <a:schemeClr val="tx1"/>
              </a:solidFill>
            </a:endParaRPr>
          </a:p>
          <a:p>
            <a:pPr algn="ctr"/>
            <a:endParaRPr lang="en-US" altLang="ja-JP" dirty="0" smtClean="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7" y="4954860"/>
            <a:ext cx="17145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6276" y="274638"/>
            <a:ext cx="9040337" cy="1143000"/>
          </a:xfrm>
        </p:spPr>
        <p:txBody>
          <a:bodyPr/>
          <a:lstStyle/>
          <a:p>
            <a:r>
              <a:rPr lang="ja-JP" altLang="en-US" dirty="0"/>
              <a:t>バージョン管理</a:t>
            </a:r>
            <a:r>
              <a:rPr lang="ja-JP" altLang="en-US" dirty="0" smtClean="0"/>
              <a:t>システム：</a:t>
            </a:r>
            <a:r>
              <a:rPr lang="en-US" altLang="ja-JP" dirty="0" smtClean="0"/>
              <a:t>VCS</a:t>
            </a:r>
            <a:endParaRPr kumimoji="1" lang="ja-JP" altLang="en-US" dirty="0"/>
          </a:p>
        </p:txBody>
      </p:sp>
      <p:sp>
        <p:nvSpPr>
          <p:cNvPr id="4" name="日付プレースホルダー 3"/>
          <p:cNvSpPr>
            <a:spLocks noGrp="1"/>
          </p:cNvSpPr>
          <p:nvPr>
            <p:ph type="dt" sz="half" idx="10"/>
          </p:nvPr>
        </p:nvSpPr>
        <p:spPr/>
        <p:txBody>
          <a:bodyPr/>
          <a:lstStyle/>
          <a:p>
            <a:fld id="{ECA77B24-E973-46FA-A494-7B81F522C8ED}" type="datetime1">
              <a:rPr kumimoji="1" lang="ja-JP" altLang="en-US" smtClean="0"/>
              <a:t>2014/4/30</a:t>
            </a:fld>
            <a:endParaRPr kumimoji="1" lang="ja-JP" altLang="en-US"/>
          </a:p>
        </p:txBody>
      </p:sp>
      <p:sp>
        <p:nvSpPr>
          <p:cNvPr id="6" name="スライド番号プレースホルダー 5"/>
          <p:cNvSpPr>
            <a:spLocks noGrp="1"/>
          </p:cNvSpPr>
          <p:nvPr>
            <p:ph type="sldNum" sz="quarter" idx="12"/>
          </p:nvPr>
        </p:nvSpPr>
        <p:spPr/>
        <p:txBody>
          <a:bodyPr/>
          <a:lstStyle/>
          <a:p>
            <a:fld id="{315A762B-A7CB-4288-AEB4-37B69ED0735D}" type="slidenum">
              <a:rPr kumimoji="1" lang="ja-JP" altLang="en-US" smtClean="0"/>
              <a:t>2</a:t>
            </a:fld>
            <a:endParaRPr kumimoji="1" lang="ja-JP" altLang="en-US"/>
          </a:p>
        </p:txBody>
      </p:sp>
      <p:sp>
        <p:nvSpPr>
          <p:cNvPr id="34" name="Document"/>
          <p:cNvSpPr>
            <a:spLocks noEditPoints="1" noChangeArrowheads="1"/>
          </p:cNvSpPr>
          <p:nvPr/>
        </p:nvSpPr>
        <p:spPr bwMode="auto">
          <a:xfrm>
            <a:off x="0" y="3298431"/>
            <a:ext cx="2646004"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lgn="ctr"/>
            <a:endParaRPr lang="en-US" altLang="ja-JP" sz="1500" dirty="0">
              <a:ea typeface="MS UI Gothic" pitchFamily="50" charset="-128"/>
            </a:endParaRPr>
          </a:p>
        </p:txBody>
      </p:sp>
      <p:sp>
        <p:nvSpPr>
          <p:cNvPr id="35" name="Document"/>
          <p:cNvSpPr>
            <a:spLocks noEditPoints="1" noChangeArrowheads="1"/>
          </p:cNvSpPr>
          <p:nvPr/>
        </p:nvSpPr>
        <p:spPr bwMode="auto">
          <a:xfrm>
            <a:off x="0" y="3298431"/>
            <a:ext cx="2646004"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500" dirty="0" smtClean="0">
                <a:solidFill>
                  <a:srgbClr val="008000"/>
                </a:solidFill>
              </a:rPr>
              <a:t>int </a:t>
            </a:r>
            <a:r>
              <a:rPr lang="en-US" altLang="ja-JP" sz="1500" dirty="0" err="1" smtClean="0">
                <a:solidFill>
                  <a:srgbClr val="008000"/>
                </a:solidFill>
              </a:rPr>
              <a:t>methodA</a:t>
            </a:r>
            <a:r>
              <a:rPr lang="en-US" altLang="ja-JP" sz="1500" dirty="0" smtClean="0">
                <a:solidFill>
                  <a:srgbClr val="008000"/>
                </a:solidFill>
              </a:rPr>
              <a:t> (int state) {</a:t>
            </a:r>
          </a:p>
          <a:p>
            <a:pPr lvl="0"/>
            <a:r>
              <a:rPr lang="en-US" altLang="ja-JP" sz="1500" dirty="0" smtClean="0">
                <a:solidFill>
                  <a:srgbClr val="008000"/>
                </a:solidFill>
              </a:rPr>
              <a:t>    </a:t>
            </a:r>
            <a:r>
              <a:rPr lang="ja-JP" altLang="en-US" sz="1500" dirty="0" smtClean="0">
                <a:solidFill>
                  <a:srgbClr val="008000"/>
                </a:solidFill>
              </a:rPr>
              <a:t>・・・・</a:t>
            </a:r>
            <a:endParaRPr lang="en-US" altLang="ja-JP" sz="1500" dirty="0" smtClean="0">
              <a:solidFill>
                <a:srgbClr val="008000"/>
              </a:solidFill>
            </a:endParaRPr>
          </a:p>
          <a:p>
            <a:pPr lvl="0"/>
            <a:r>
              <a:rPr lang="en-US" altLang="ja-JP" sz="1500" dirty="0" smtClean="0">
                <a:solidFill>
                  <a:srgbClr val="008000"/>
                </a:solidFill>
              </a:rPr>
              <a:t>    state = bar(state, false);</a:t>
            </a:r>
          </a:p>
          <a:p>
            <a:pPr lvl="0"/>
            <a:r>
              <a:rPr lang="en-US" altLang="ja-JP" sz="1500" dirty="0" smtClean="0">
                <a:solidFill>
                  <a:srgbClr val="008000"/>
                </a:solidFill>
              </a:rPr>
              <a:t>}</a:t>
            </a:r>
            <a:endParaRPr lang="ja-JP" altLang="en-US" sz="1500" dirty="0">
              <a:solidFill>
                <a:srgbClr val="008000"/>
              </a:solidFill>
            </a:endParaRPr>
          </a:p>
        </p:txBody>
      </p:sp>
      <p:grpSp>
        <p:nvGrpSpPr>
          <p:cNvPr id="5" name="グループ化 4"/>
          <p:cNvGrpSpPr/>
          <p:nvPr/>
        </p:nvGrpSpPr>
        <p:grpSpPr>
          <a:xfrm>
            <a:off x="-1" y="3298431"/>
            <a:ext cx="2646004" cy="1576634"/>
            <a:chOff x="589820" y="2420888"/>
            <a:chExt cx="2830052" cy="1576634"/>
          </a:xfrm>
        </p:grpSpPr>
        <p:sp>
          <p:nvSpPr>
            <p:cNvPr id="38" name="Document"/>
            <p:cNvSpPr>
              <a:spLocks noEditPoints="1" noChangeArrowheads="1"/>
            </p:cNvSpPr>
            <p:nvPr/>
          </p:nvSpPr>
          <p:spPr bwMode="auto">
            <a:xfrm>
              <a:off x="589820" y="2420888"/>
              <a:ext cx="2830052"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500" dirty="0" smtClean="0">
                  <a:solidFill>
                    <a:srgbClr val="008000"/>
                  </a:solidFill>
                </a:rPr>
                <a:t>int </a:t>
              </a:r>
              <a:r>
                <a:rPr lang="en-US" altLang="ja-JP" sz="1500" dirty="0" err="1" smtClean="0">
                  <a:solidFill>
                    <a:srgbClr val="008000"/>
                  </a:solidFill>
                </a:rPr>
                <a:t>methodA</a:t>
              </a:r>
              <a:r>
                <a:rPr lang="en-US" altLang="ja-JP" sz="1500" dirty="0" smtClean="0">
                  <a:solidFill>
                    <a:srgbClr val="008000"/>
                  </a:solidFill>
                </a:rPr>
                <a:t> (int state) {</a:t>
              </a:r>
            </a:p>
            <a:p>
              <a:pPr lvl="0"/>
              <a:r>
                <a:rPr lang="en-US" altLang="ja-JP" sz="1500" dirty="0" smtClean="0">
                  <a:solidFill>
                    <a:srgbClr val="008000"/>
                  </a:solidFill>
                </a:rPr>
                <a:t>    </a:t>
              </a:r>
              <a:r>
                <a:rPr lang="ja-JP" altLang="en-US" sz="1500" dirty="0" smtClean="0">
                  <a:solidFill>
                    <a:srgbClr val="008000"/>
                  </a:solidFill>
                </a:rPr>
                <a:t>・・・・</a:t>
              </a:r>
              <a:endParaRPr lang="en-US" altLang="ja-JP" sz="1500" dirty="0" smtClean="0">
                <a:solidFill>
                  <a:srgbClr val="008000"/>
                </a:solidFill>
              </a:endParaRPr>
            </a:p>
            <a:p>
              <a:pPr lvl="0"/>
              <a:r>
                <a:rPr lang="en-US" altLang="ja-JP" sz="1500" dirty="0" smtClean="0">
                  <a:solidFill>
                    <a:srgbClr val="008000"/>
                  </a:solidFill>
                </a:rPr>
                <a:t>    state = bar(state, false);</a:t>
              </a:r>
            </a:p>
            <a:p>
              <a:pPr lvl="0"/>
              <a:r>
                <a:rPr lang="en-US" altLang="ja-JP" sz="1500" dirty="0" smtClean="0">
                  <a:solidFill>
                    <a:srgbClr val="008000"/>
                  </a:solidFill>
                </a:rPr>
                <a:t>}</a:t>
              </a:r>
              <a:endParaRPr lang="ja-JP" altLang="en-US" sz="1500" dirty="0">
                <a:solidFill>
                  <a:srgbClr val="008000"/>
                </a:solidFill>
              </a:endParaRPr>
            </a:p>
          </p:txBody>
        </p:sp>
        <p:sp>
          <p:nvSpPr>
            <p:cNvPr id="3" name="正方形/長方形 2"/>
            <p:cNvSpPr/>
            <p:nvPr/>
          </p:nvSpPr>
          <p:spPr>
            <a:xfrm>
              <a:off x="1604968" y="3601134"/>
              <a:ext cx="1814904" cy="396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methodA</a:t>
              </a:r>
              <a:r>
                <a:rPr kumimoji="1" lang="ja-JP" altLang="en-US" dirty="0" smtClean="0">
                  <a:solidFill>
                    <a:schemeClr val="tx1"/>
                  </a:solidFill>
                </a:rPr>
                <a:t>作成</a:t>
              </a:r>
              <a:endParaRPr kumimoji="1" lang="ja-JP" altLang="en-US" dirty="0">
                <a:solidFill>
                  <a:schemeClr val="tx1"/>
                </a:solidFill>
              </a:endParaRPr>
            </a:p>
          </p:txBody>
        </p:sp>
      </p:grpSp>
      <p:sp>
        <p:nvSpPr>
          <p:cNvPr id="24" name="正方形/長方形 23"/>
          <p:cNvSpPr/>
          <p:nvPr/>
        </p:nvSpPr>
        <p:spPr>
          <a:xfrm>
            <a:off x="2866962" y="3789040"/>
            <a:ext cx="3148939" cy="165618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smtClean="0">
                <a:solidFill>
                  <a:schemeClr val="tx1"/>
                </a:solidFill>
              </a:rPr>
              <a:t>A 5/1 12:00</a:t>
            </a:r>
          </a:p>
          <a:p>
            <a:r>
              <a:rPr lang="en-US" altLang="ja-JP" dirty="0">
                <a:solidFill>
                  <a:schemeClr val="tx1"/>
                </a:solidFill>
              </a:rPr>
              <a:t>Comment: </a:t>
            </a:r>
            <a:r>
              <a:rPr lang="en-US" altLang="ja-JP" dirty="0" err="1">
                <a:solidFill>
                  <a:schemeClr val="tx1"/>
                </a:solidFill>
              </a:rPr>
              <a:t>methodA</a:t>
            </a:r>
            <a:r>
              <a:rPr lang="en-US" altLang="ja-JP" dirty="0">
                <a:solidFill>
                  <a:schemeClr val="tx1"/>
                </a:solidFill>
              </a:rPr>
              <a:t> </a:t>
            </a:r>
            <a:r>
              <a:rPr lang="ja-JP" altLang="en-US" dirty="0" smtClean="0">
                <a:solidFill>
                  <a:schemeClr val="tx1"/>
                </a:solidFill>
              </a:rPr>
              <a:t>作成</a:t>
            </a:r>
            <a:endParaRPr lang="en-US" altLang="ja-JP" dirty="0" smtClean="0">
              <a:solidFill>
                <a:schemeClr val="tx1"/>
              </a:solidFill>
            </a:endParaRPr>
          </a:p>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a:t>
            </a:r>
            <a:r>
              <a:rPr lang="en-US" altLang="ja-JP" sz="1600" dirty="0">
                <a:solidFill>
                  <a:srgbClr val="008000"/>
                </a:solidFill>
              </a:rPr>
              <a:t>(int state) {</a:t>
            </a:r>
          </a:p>
          <a:p>
            <a:pPr lvl="0"/>
            <a:r>
              <a:rPr lang="en-US" altLang="ja-JP" sz="1600" dirty="0">
                <a:solidFill>
                  <a:srgbClr val="008000"/>
                </a:solidFill>
              </a:rPr>
              <a:t>    </a:t>
            </a:r>
            <a:r>
              <a:rPr lang="ja-JP" altLang="en-US" sz="1600" dirty="0">
                <a:solidFill>
                  <a:srgbClr val="008000"/>
                </a:solidFill>
              </a:rPr>
              <a:t>・・・・</a:t>
            </a:r>
            <a:endParaRPr lang="en-US" altLang="ja-JP" sz="1600" dirty="0">
              <a:solidFill>
                <a:srgbClr val="008000"/>
              </a:solidFill>
            </a:endParaRPr>
          </a:p>
          <a:p>
            <a:pPr lvl="0"/>
            <a:r>
              <a:rPr lang="en-US" altLang="ja-JP" sz="1600" dirty="0">
                <a:solidFill>
                  <a:srgbClr val="008000"/>
                </a:solidFill>
              </a:rPr>
              <a:t>    state = bar(state, false);</a:t>
            </a:r>
          </a:p>
          <a:p>
            <a:pPr lvl="0"/>
            <a:r>
              <a:rPr lang="en-US" altLang="ja-JP" sz="1600" dirty="0" smtClean="0">
                <a:solidFill>
                  <a:srgbClr val="008000"/>
                </a:solidFill>
              </a:rPr>
              <a:t>}</a:t>
            </a:r>
          </a:p>
        </p:txBody>
      </p:sp>
      <p:sp>
        <p:nvSpPr>
          <p:cNvPr id="22" name="四角形吹き出し 21"/>
          <p:cNvSpPr/>
          <p:nvPr/>
        </p:nvSpPr>
        <p:spPr>
          <a:xfrm>
            <a:off x="2048310" y="5552656"/>
            <a:ext cx="1099144" cy="612648"/>
          </a:xfrm>
          <a:prstGeom prst="wedgeRectCallout">
            <a:avLst>
              <a:gd name="adj1" fmla="val -143581"/>
              <a:gd name="adj2" fmla="val 15530"/>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コミット</a:t>
            </a:r>
            <a:endParaRPr kumimoji="1" lang="ja-JP" altLang="en-US" sz="2400" dirty="0">
              <a:solidFill>
                <a:schemeClr val="tx1"/>
              </a:solidFill>
            </a:endParaRPr>
          </a:p>
        </p:txBody>
      </p:sp>
      <p:sp>
        <p:nvSpPr>
          <p:cNvPr id="48" name="角丸四角形 47"/>
          <p:cNvSpPr/>
          <p:nvPr/>
        </p:nvSpPr>
        <p:spPr>
          <a:xfrm>
            <a:off x="611560" y="2492896"/>
            <a:ext cx="8003198" cy="720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rPr>
              <a:t>タスクリスト</a:t>
            </a:r>
            <a:endParaRPr lang="en-US" altLang="ja-JP" sz="2000" b="1" dirty="0">
              <a:solidFill>
                <a:schemeClr val="tx1"/>
              </a:solidFill>
            </a:endParaRPr>
          </a:p>
        </p:txBody>
      </p:sp>
      <p:sp>
        <p:nvSpPr>
          <p:cNvPr id="28" name="正方形/長方形 27"/>
          <p:cNvSpPr/>
          <p:nvPr/>
        </p:nvSpPr>
        <p:spPr>
          <a:xfrm>
            <a:off x="2240850" y="255108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methodA</a:t>
            </a:r>
            <a:r>
              <a:rPr kumimoji="1" lang="ja-JP" altLang="en-US" dirty="0" smtClean="0">
                <a:solidFill>
                  <a:schemeClr val="tx1"/>
                </a:solidFill>
              </a:rPr>
              <a:t>作成</a:t>
            </a:r>
            <a:endParaRPr kumimoji="1" lang="ja-JP" altLang="en-US" dirty="0">
              <a:solidFill>
                <a:schemeClr val="tx1"/>
              </a:solidFill>
            </a:endParaRPr>
          </a:p>
        </p:txBody>
      </p:sp>
      <p:sp>
        <p:nvSpPr>
          <p:cNvPr id="29" name="正方形/長方形 28"/>
          <p:cNvSpPr/>
          <p:nvPr/>
        </p:nvSpPr>
        <p:spPr>
          <a:xfrm>
            <a:off x="3482988" y="255108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ロギング機能追加</a:t>
            </a:r>
            <a:endParaRPr kumimoji="1" lang="ja-JP" altLang="en-US" dirty="0">
              <a:solidFill>
                <a:schemeClr val="tx1"/>
              </a:solidFill>
            </a:endParaRPr>
          </a:p>
        </p:txBody>
      </p:sp>
      <p:sp>
        <p:nvSpPr>
          <p:cNvPr id="31" name="正方形/長方形 30"/>
          <p:cNvSpPr/>
          <p:nvPr/>
        </p:nvSpPr>
        <p:spPr>
          <a:xfrm>
            <a:off x="4725126" y="255108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methodB</a:t>
            </a:r>
            <a:r>
              <a:rPr kumimoji="1" lang="ja-JP" altLang="en-US" dirty="0" smtClean="0">
                <a:solidFill>
                  <a:schemeClr val="tx1"/>
                </a:solidFill>
              </a:rPr>
              <a:t>作成</a:t>
            </a:r>
            <a:endParaRPr kumimoji="1" lang="ja-JP" altLang="en-US" dirty="0">
              <a:solidFill>
                <a:schemeClr val="tx1"/>
              </a:solidFill>
            </a:endParaRPr>
          </a:p>
        </p:txBody>
      </p:sp>
      <p:sp>
        <p:nvSpPr>
          <p:cNvPr id="33" name="正方形/長方形 32"/>
          <p:cNvSpPr/>
          <p:nvPr/>
        </p:nvSpPr>
        <p:spPr>
          <a:xfrm>
            <a:off x="5967264" y="255108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バグ修正</a:t>
            </a:r>
            <a:endParaRPr kumimoji="1" lang="ja-JP" altLang="en-US" dirty="0">
              <a:solidFill>
                <a:schemeClr val="tx1"/>
              </a:solidFill>
            </a:endParaRPr>
          </a:p>
        </p:txBody>
      </p:sp>
      <p:sp>
        <p:nvSpPr>
          <p:cNvPr id="36" name="正方形/長方形 35"/>
          <p:cNvSpPr/>
          <p:nvPr/>
        </p:nvSpPr>
        <p:spPr>
          <a:xfrm>
            <a:off x="7209402" y="255108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リファクタリング</a:t>
            </a:r>
            <a:endParaRPr kumimoji="1" lang="ja-JP" altLang="en-US" dirty="0">
              <a:solidFill>
                <a:schemeClr val="tx1"/>
              </a:solidFill>
            </a:endParaRPr>
          </a:p>
        </p:txBody>
      </p:sp>
      <p:pic>
        <p:nvPicPr>
          <p:cNvPr id="23" name="Picture 2" descr="C:\Users\Owner\AppData\Local\Temp\MC90043394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9234" y="5130014"/>
            <a:ext cx="1259029" cy="1259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08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28"/>
                                        </p:tgtEl>
                                        <p:attrNameLst>
                                          <p:attrName>fillcolor</p:attrName>
                                        </p:attrNameLst>
                                      </p:cBhvr>
                                      <p:to>
                                        <a:srgbClr val="CCFF99"/>
                                      </p:to>
                                    </p:animClr>
                                    <p:set>
                                      <p:cBhvr>
                                        <p:cTn id="7" dur="1000" fill="hold"/>
                                        <p:tgtEl>
                                          <p:spTgt spid="28"/>
                                        </p:tgtEl>
                                        <p:attrNameLst>
                                          <p:attrName>fill.type</p:attrName>
                                        </p:attrNameLst>
                                      </p:cBhvr>
                                      <p:to>
                                        <p:strVal val="solid"/>
                                      </p:to>
                                    </p:set>
                                    <p:set>
                                      <p:cBhvr>
                                        <p:cTn id="8" dur="1000" fill="hold"/>
                                        <p:tgtEl>
                                          <p:spTgt spid="2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100"/>
                                        <p:tgtEl>
                                          <p:spTgt spid="22"/>
                                        </p:tgtEl>
                                      </p:cBhvr>
                                    </p:animEffect>
                                  </p:childTnLst>
                                </p:cTn>
                              </p:par>
                            </p:childTnLst>
                          </p:cTn>
                        </p:par>
                        <p:par>
                          <p:cTn id="24" fill="hold">
                            <p:stCondLst>
                              <p:cond delay="100"/>
                            </p:stCondLst>
                            <p:childTnLst>
                              <p:par>
                                <p:cTn id="25" presetID="42" presetClass="path" presetSubtype="0" accel="50000" decel="50000" fill="hold" nodeType="afterEffect">
                                  <p:stCondLst>
                                    <p:cond delay="0"/>
                                  </p:stCondLst>
                                  <p:childTnLst>
                                    <p:animMotion origin="layout" path="M 2.77778E-6 2.96296E-6 L 0.3434 0.09398 " pathEditMode="relative" rAng="0" ptsTypes="AA">
                                      <p:cBhvr>
                                        <p:cTn id="26" dur="1000" fill="hold"/>
                                        <p:tgtEl>
                                          <p:spTgt spid="5"/>
                                        </p:tgtEl>
                                        <p:attrNameLst>
                                          <p:attrName>ppt_x</p:attrName>
                                          <p:attrName>ppt_y</p:attrName>
                                        </p:attrNameLst>
                                      </p:cBhvr>
                                      <p:rCtr x="17170" y="4699"/>
                                    </p:animMotion>
                                  </p:childTnLst>
                                </p:cTn>
                              </p:par>
                            </p:childTnLst>
                          </p:cTn>
                        </p:par>
                        <p:par>
                          <p:cTn id="27" fill="hold">
                            <p:stCondLst>
                              <p:cond delay="1100"/>
                            </p:stCondLst>
                            <p:childTnLst>
                              <p:par>
                                <p:cTn id="28" presetID="10" presetClass="entr" presetSubtype="0"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xit" presetSubtype="0" fill="hold"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4"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実験結果：作業時間</a:t>
            </a:r>
            <a:r>
              <a:rPr lang="en-US" altLang="ja-JP" dirty="0"/>
              <a:t>(</a:t>
            </a:r>
            <a:r>
              <a:rPr lang="ja-JP" altLang="en-US" dirty="0"/>
              <a:t>分</a:t>
            </a:r>
            <a:r>
              <a:rPr lang="en-US" altLang="ja-JP" dirty="0" smtClean="0"/>
              <a:t>)</a:t>
            </a:r>
            <a:endParaRPr kumimoji="1" lang="ja-JP" altLang="en-US" dirty="0"/>
          </a:p>
        </p:txBody>
      </p:sp>
      <p:sp>
        <p:nvSpPr>
          <p:cNvPr id="9" name="コンテンツ プレースホルダー 8"/>
          <p:cNvSpPr>
            <a:spLocks noGrp="1"/>
          </p:cNvSpPr>
          <p:nvPr>
            <p:ph idx="1"/>
          </p:nvPr>
        </p:nvSpPr>
        <p:spPr>
          <a:xfrm>
            <a:off x="457200" y="1638620"/>
            <a:ext cx="8229600" cy="5030740"/>
          </a:xfrm>
          <a:solidFill>
            <a:schemeClr val="bg1"/>
          </a:solidFill>
        </p:spPr>
        <p:txBody>
          <a:bodyPr/>
          <a:lstStyle/>
          <a:p>
            <a:pPr marL="0" indent="0">
              <a:buNone/>
            </a:pPr>
            <a:endParaRPr lang="en-US" altLang="ja-JP" sz="2800" dirty="0" smtClean="0"/>
          </a:p>
          <a:p>
            <a:endParaRPr kumimoji="1" lang="en-US" altLang="ja-JP" sz="2800" dirty="0" smtClean="0"/>
          </a:p>
          <a:p>
            <a:pPr lvl="1"/>
            <a:endParaRPr kumimoji="1" lang="en-US" altLang="ja-JP" sz="2400" dirty="0" smtClean="0"/>
          </a:p>
          <a:p>
            <a:pPr lvl="1"/>
            <a:endParaRPr lang="en-US" altLang="ja-JP" sz="2400" dirty="0"/>
          </a:p>
          <a:p>
            <a:pPr lvl="1"/>
            <a:endParaRPr kumimoji="1" lang="en-US" altLang="ja-JP" sz="2400" dirty="0" smtClean="0"/>
          </a:p>
          <a:p>
            <a:pPr lvl="1"/>
            <a:endParaRPr kumimoji="1" lang="en-US" altLang="ja-JP" sz="1050" dirty="0" smtClean="0"/>
          </a:p>
          <a:p>
            <a:r>
              <a:rPr kumimoji="1" lang="ja-JP" altLang="en-US" sz="2800" b="1" dirty="0" smtClean="0"/>
              <a:t>提案ツール</a:t>
            </a:r>
            <a:r>
              <a:rPr lang="ja-JP" altLang="en-US" sz="2800" b="1" dirty="0" smtClean="0"/>
              <a:t>を利用した際</a:t>
            </a:r>
            <a:r>
              <a:rPr kumimoji="1" lang="ja-JP" altLang="en-US" sz="2800" b="1" dirty="0" smtClean="0"/>
              <a:t>のコーディング時間は全体の半分程度</a:t>
            </a:r>
            <a:endParaRPr kumimoji="1" lang="en-US" altLang="ja-JP" sz="2800" b="1" dirty="0" smtClean="0"/>
          </a:p>
          <a:p>
            <a:endParaRPr kumimoji="1" lang="en-US" altLang="ja-JP" sz="2800" dirty="0" smtClean="0"/>
          </a:p>
          <a:p>
            <a:pPr lvl="1"/>
            <a:endParaRPr lang="en-US" altLang="ja-JP" sz="2400" dirty="0"/>
          </a:p>
          <a:p>
            <a:pPr lvl="1"/>
            <a:endParaRPr kumimoji="1" lang="en-US" altLang="ja-JP" sz="2400" dirty="0" smtClean="0"/>
          </a:p>
          <a:p>
            <a:pPr lvl="1"/>
            <a:endParaRPr lang="en-US" altLang="ja-JP" sz="2400" dirty="0"/>
          </a:p>
          <a:p>
            <a:pPr lvl="1"/>
            <a:endParaRPr kumimoji="1" lang="en-US" altLang="ja-JP" sz="2400" dirty="0" smtClean="0"/>
          </a:p>
          <a:p>
            <a:pPr lvl="1"/>
            <a:endParaRPr lang="en-US" altLang="ja-JP" sz="2400" dirty="0"/>
          </a:p>
          <a:p>
            <a:pPr marL="457200" lvl="1" indent="0">
              <a:buNone/>
            </a:pPr>
            <a:r>
              <a:rPr lang="en-US" altLang="ja-JP" sz="2400" dirty="0"/>
              <a:t>※</a:t>
            </a:r>
            <a:r>
              <a:rPr lang="ja-JP" altLang="en-US" sz="2400" dirty="0"/>
              <a:t>提案ツールの作業時間は“全体の時間</a:t>
            </a:r>
            <a:r>
              <a:rPr lang="en-US" altLang="ja-JP" sz="2400" dirty="0"/>
              <a:t>(Step3</a:t>
            </a:r>
            <a:r>
              <a:rPr lang="ja-JP" altLang="en-US" sz="2400" dirty="0"/>
              <a:t>の時間</a:t>
            </a:r>
            <a:r>
              <a:rPr lang="en-US" altLang="ja-JP" sz="2400" dirty="0"/>
              <a:t>)</a:t>
            </a:r>
            <a:r>
              <a:rPr lang="ja-JP" altLang="en-US" sz="2400" dirty="0"/>
              <a:t>”</a:t>
            </a:r>
            <a:endParaRPr lang="en-US" altLang="ja-JP" sz="2400" dirty="0"/>
          </a:p>
          <a:p>
            <a:pPr lvl="1"/>
            <a:endParaRPr kumimoji="1" lang="en-US" altLang="ja-JP" sz="2400" dirty="0" smtClean="0"/>
          </a:p>
        </p:txBody>
      </p:sp>
      <p:sp>
        <p:nvSpPr>
          <p:cNvPr id="7" name="日付プレースホルダー 6"/>
          <p:cNvSpPr>
            <a:spLocks noGrp="1"/>
          </p:cNvSpPr>
          <p:nvPr>
            <p:ph type="dt" sz="half" idx="10"/>
          </p:nvPr>
        </p:nvSpPr>
        <p:spPr/>
        <p:txBody>
          <a:bodyPr/>
          <a:lstStyle/>
          <a:p>
            <a:fld id="{AE903017-FF55-4177-B22B-FAEDF20813F2}" type="datetime1">
              <a:rPr kumimoji="1" lang="ja-JP" altLang="en-US" smtClean="0"/>
              <a:t>2014/4/30</a:t>
            </a:fld>
            <a:endParaRPr kumimoji="1" lang="ja-JP" altLang="en-US"/>
          </a:p>
        </p:txBody>
      </p:sp>
      <p:sp>
        <p:nvSpPr>
          <p:cNvPr id="8" name="スライド番号プレースホルダー 7"/>
          <p:cNvSpPr>
            <a:spLocks noGrp="1"/>
          </p:cNvSpPr>
          <p:nvPr>
            <p:ph type="sldNum" sz="quarter" idx="12"/>
          </p:nvPr>
        </p:nvSpPr>
        <p:spPr/>
        <p:txBody>
          <a:bodyPr/>
          <a:lstStyle/>
          <a:p>
            <a:fld id="{315A762B-A7CB-4288-AEB4-37B69ED0735D}" type="slidenum">
              <a:rPr kumimoji="1" lang="ja-JP" altLang="en-US" smtClean="0"/>
              <a:t>20</a:t>
            </a:fld>
            <a:endParaRPr kumimoji="1" lang="ja-JP" altLang="en-US"/>
          </a:p>
        </p:txBody>
      </p:sp>
      <p:graphicFrame>
        <p:nvGraphicFramePr>
          <p:cNvPr id="10" name="コンテンツ プレースホルダー 10"/>
          <p:cNvGraphicFramePr>
            <a:graphicFrameLocks/>
          </p:cNvGraphicFramePr>
          <p:nvPr>
            <p:extLst>
              <p:ext uri="{D42A27DB-BD31-4B8C-83A1-F6EECF244321}">
                <p14:modId xmlns:p14="http://schemas.microsoft.com/office/powerpoint/2010/main" val="2772609206"/>
              </p:ext>
            </p:extLst>
          </p:nvPr>
        </p:nvGraphicFramePr>
        <p:xfrm>
          <a:off x="1335235" y="1556792"/>
          <a:ext cx="4905058" cy="2494280"/>
        </p:xfrm>
        <a:graphic>
          <a:graphicData uri="http://schemas.openxmlformats.org/drawingml/2006/table">
            <a:tbl>
              <a:tblPr firstRow="1" bandRow="1">
                <a:tableStyleId>{5C22544A-7EE6-4342-B048-85BDC9FD1C3A}</a:tableStyleId>
              </a:tblPr>
              <a:tblGrid>
                <a:gridCol w="936943"/>
                <a:gridCol w="1176655"/>
                <a:gridCol w="1435417"/>
                <a:gridCol w="1356043"/>
              </a:tblGrid>
              <a:tr h="370840">
                <a:tc>
                  <a:txBody>
                    <a:bodyPr/>
                    <a:lstStyle/>
                    <a:p>
                      <a:pPr algn="ctr"/>
                      <a:r>
                        <a:rPr lang="ja-JP" altLang="en-US" dirty="0" smtClean="0">
                          <a:solidFill>
                            <a:schemeClr val="tx1"/>
                          </a:solidFill>
                        </a:rPr>
                        <a:t>被験者</a:t>
                      </a:r>
                      <a:endParaRPr kumimoji="1" lang="ja-JP" altLang="en-US"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chemeClr val="tx1"/>
                          </a:solidFill>
                        </a:rPr>
                        <a:t>VCS</a:t>
                      </a:r>
                      <a:r>
                        <a:rPr kumimoji="1" lang="ja-JP" altLang="en-US" dirty="0" smtClean="0">
                          <a:solidFill>
                            <a:schemeClr val="tx1"/>
                          </a:solidFill>
                        </a:rPr>
                        <a:t>のみ</a:t>
                      </a:r>
                      <a:endParaRPr kumimoji="1" lang="ja-JP" altLang="en-US" dirty="0">
                        <a:solidFill>
                          <a:schemeClr val="tx1"/>
                        </a:solidFill>
                      </a:endParaRPr>
                    </a:p>
                  </a:txBody>
                  <a:tcPr/>
                </a:tc>
                <a:tc>
                  <a:txBody>
                    <a:bodyPr/>
                    <a:lstStyle/>
                    <a:p>
                      <a:pPr algn="ctr"/>
                      <a:r>
                        <a:rPr kumimoji="1" lang="ja-JP" altLang="en-US" dirty="0" smtClean="0">
                          <a:solidFill>
                            <a:schemeClr val="tx1"/>
                          </a:solidFill>
                        </a:rPr>
                        <a:t>提案ツール</a:t>
                      </a:r>
                      <a:endParaRPr kumimoji="1" lang="en-US" altLang="ja-JP" dirty="0" smtClean="0">
                        <a:solidFill>
                          <a:schemeClr val="tx1"/>
                        </a:solidFill>
                      </a:endParaRPr>
                    </a:p>
                    <a:p>
                      <a:pPr algn="ctr"/>
                      <a:r>
                        <a:rPr kumimoji="1" lang="ja-JP" altLang="en-US" dirty="0" smtClean="0">
                          <a:solidFill>
                            <a:schemeClr val="tx1"/>
                          </a:solidFill>
                        </a:rPr>
                        <a:t>コーディング</a:t>
                      </a:r>
                      <a:endParaRPr kumimoji="1" lang="ja-JP" altLang="en-US" dirty="0">
                        <a:solidFill>
                          <a:schemeClr val="tx1"/>
                        </a:solidFill>
                      </a:endParaRPr>
                    </a:p>
                  </a:txBody>
                  <a:tcPr/>
                </a:tc>
                <a:tc>
                  <a:txBody>
                    <a:bodyPr/>
                    <a:lstStyle/>
                    <a:p>
                      <a:pPr algn="ctr"/>
                      <a:r>
                        <a:rPr kumimoji="1" lang="ja-JP" altLang="en-US" dirty="0" smtClean="0">
                          <a:solidFill>
                            <a:schemeClr val="tx1"/>
                          </a:solidFill>
                        </a:rPr>
                        <a:t>提案ツール</a:t>
                      </a:r>
                      <a:endParaRPr kumimoji="1" lang="en-US" altLang="ja-JP" dirty="0" smtClean="0">
                        <a:solidFill>
                          <a:schemeClr val="tx1"/>
                        </a:solidFill>
                      </a:endParaRPr>
                    </a:p>
                    <a:p>
                      <a:pPr algn="ctr"/>
                      <a:r>
                        <a:rPr kumimoji="1" lang="en-US" altLang="ja-JP" dirty="0" smtClean="0">
                          <a:solidFill>
                            <a:schemeClr val="tx1"/>
                          </a:solidFill>
                        </a:rPr>
                        <a:t>Step3</a:t>
                      </a:r>
                      <a:endParaRPr kumimoji="1" lang="ja-JP" altLang="en-US" dirty="0">
                        <a:solidFill>
                          <a:schemeClr val="tx1"/>
                        </a:solidFill>
                      </a:endParaRPr>
                    </a:p>
                  </a:txBody>
                  <a:tcPr/>
                </a:tc>
              </a:tr>
              <a:tr h="370840">
                <a:tc>
                  <a:txBody>
                    <a:bodyPr/>
                    <a:lstStyle/>
                    <a:p>
                      <a:r>
                        <a:rPr kumimoji="1" lang="en-US" altLang="ja-JP" dirty="0" smtClean="0"/>
                        <a:t>A</a:t>
                      </a:r>
                    </a:p>
                  </a:txBody>
                  <a:tcPr/>
                </a:tc>
                <a:tc>
                  <a:txBody>
                    <a:bodyPr/>
                    <a:lstStyle/>
                    <a:p>
                      <a:r>
                        <a:rPr kumimoji="1" lang="en-US" altLang="ja-JP" dirty="0" smtClean="0"/>
                        <a:t>24</a:t>
                      </a:r>
                      <a:endParaRPr kumimoji="1" lang="ja-JP" altLang="en-US" dirty="0"/>
                    </a:p>
                  </a:txBody>
                  <a:tcPr/>
                </a:tc>
                <a:tc>
                  <a:txBody>
                    <a:bodyPr/>
                    <a:lstStyle/>
                    <a:p>
                      <a:r>
                        <a:rPr kumimoji="1" lang="en-US" altLang="ja-JP" dirty="0" smtClean="0"/>
                        <a:t>48</a:t>
                      </a:r>
                      <a:endParaRPr kumimoji="1" lang="ja-JP" altLang="en-US" dirty="0"/>
                    </a:p>
                  </a:txBody>
                  <a:tcPr/>
                </a:tc>
                <a:tc>
                  <a:txBody>
                    <a:bodyPr/>
                    <a:lstStyle/>
                    <a:p>
                      <a:r>
                        <a:rPr kumimoji="1" lang="en-US" altLang="ja-JP" dirty="0" smtClean="0"/>
                        <a:t>62</a:t>
                      </a:r>
                      <a:endParaRPr kumimoji="1" lang="ja-JP" altLang="en-US" dirty="0"/>
                    </a:p>
                  </a:txBody>
                  <a:tcPr/>
                </a:tc>
              </a:tr>
              <a:tr h="370840">
                <a:tc>
                  <a:txBody>
                    <a:bodyPr/>
                    <a:lstStyle/>
                    <a:p>
                      <a:r>
                        <a:rPr kumimoji="1" lang="en-US" altLang="ja-JP" dirty="0" smtClean="0"/>
                        <a:t>B</a:t>
                      </a:r>
                      <a:endParaRPr kumimoji="1" lang="ja-JP" altLang="en-US" dirty="0"/>
                    </a:p>
                  </a:txBody>
                  <a:tcPr/>
                </a:tc>
                <a:tc>
                  <a:txBody>
                    <a:bodyPr/>
                    <a:lstStyle/>
                    <a:p>
                      <a:r>
                        <a:rPr kumimoji="1" lang="en-US" altLang="ja-JP" dirty="0" smtClean="0"/>
                        <a:t>51</a:t>
                      </a:r>
                      <a:endParaRPr kumimoji="1" lang="ja-JP" altLang="en-US" dirty="0"/>
                    </a:p>
                  </a:txBody>
                  <a:tcPr/>
                </a:tc>
                <a:tc>
                  <a:txBody>
                    <a:bodyPr/>
                    <a:lstStyle/>
                    <a:p>
                      <a:r>
                        <a:rPr kumimoji="1" lang="en-US" altLang="ja-JP" dirty="0" smtClean="0"/>
                        <a:t>61</a:t>
                      </a:r>
                      <a:endParaRPr kumimoji="1" lang="ja-JP" altLang="en-US" dirty="0"/>
                    </a:p>
                  </a:txBody>
                  <a:tcPr/>
                </a:tc>
                <a:tc>
                  <a:txBody>
                    <a:bodyPr/>
                    <a:lstStyle/>
                    <a:p>
                      <a:r>
                        <a:rPr kumimoji="1" lang="en-US" altLang="ja-JP" dirty="0" smtClean="0"/>
                        <a:t>53</a:t>
                      </a:r>
                      <a:endParaRPr kumimoji="1" lang="ja-JP" altLang="en-US" dirty="0"/>
                    </a:p>
                  </a:txBody>
                  <a:tcPr/>
                </a:tc>
              </a:tr>
              <a:tr h="370840">
                <a:tc>
                  <a:txBody>
                    <a:bodyPr/>
                    <a:lstStyle/>
                    <a:p>
                      <a:r>
                        <a:rPr kumimoji="1" lang="en-US" altLang="ja-JP" dirty="0" smtClean="0"/>
                        <a:t>C</a:t>
                      </a:r>
                      <a:endParaRPr kumimoji="1" lang="ja-JP" altLang="en-US" dirty="0"/>
                    </a:p>
                  </a:txBody>
                  <a:tcPr/>
                </a:tc>
                <a:tc>
                  <a:txBody>
                    <a:bodyPr/>
                    <a:lstStyle/>
                    <a:p>
                      <a:r>
                        <a:rPr kumimoji="1" lang="en-US" altLang="ja-JP" dirty="0" smtClean="0"/>
                        <a:t>84</a:t>
                      </a:r>
                      <a:endParaRPr kumimoji="1" lang="ja-JP" altLang="en-US" dirty="0"/>
                    </a:p>
                  </a:txBody>
                  <a:tcPr/>
                </a:tc>
                <a:tc>
                  <a:txBody>
                    <a:bodyPr/>
                    <a:lstStyle/>
                    <a:p>
                      <a:r>
                        <a:rPr kumimoji="1" lang="en-US" altLang="ja-JP" dirty="0" smtClean="0"/>
                        <a:t>47</a:t>
                      </a:r>
                      <a:endParaRPr kumimoji="1" lang="ja-JP" altLang="en-US" dirty="0"/>
                    </a:p>
                  </a:txBody>
                  <a:tcPr/>
                </a:tc>
                <a:tc>
                  <a:txBody>
                    <a:bodyPr/>
                    <a:lstStyle/>
                    <a:p>
                      <a:r>
                        <a:rPr kumimoji="1" lang="en-US" altLang="ja-JP" dirty="0" smtClean="0"/>
                        <a:t>13</a:t>
                      </a:r>
                      <a:endParaRPr kumimoji="1" lang="ja-JP" altLang="en-US" dirty="0"/>
                    </a:p>
                  </a:txBody>
                  <a:tcPr/>
                </a:tc>
              </a:tr>
              <a:tr h="370840">
                <a:tc>
                  <a:txBody>
                    <a:bodyPr/>
                    <a:lstStyle/>
                    <a:p>
                      <a:r>
                        <a:rPr kumimoji="1" lang="en-US" altLang="ja-JP" dirty="0" smtClean="0"/>
                        <a:t>D</a:t>
                      </a:r>
                      <a:endParaRPr kumimoji="1" lang="ja-JP" altLang="en-US" dirty="0"/>
                    </a:p>
                  </a:txBody>
                  <a:tcPr/>
                </a:tc>
                <a:tc>
                  <a:txBody>
                    <a:bodyPr/>
                    <a:lstStyle/>
                    <a:p>
                      <a:r>
                        <a:rPr kumimoji="1" lang="en-US" altLang="ja-JP" dirty="0" smtClean="0"/>
                        <a:t>78</a:t>
                      </a:r>
                      <a:endParaRPr kumimoji="1" lang="ja-JP" altLang="en-US" dirty="0"/>
                    </a:p>
                  </a:txBody>
                  <a:tcPr/>
                </a:tc>
                <a:tc>
                  <a:txBody>
                    <a:bodyPr/>
                    <a:lstStyle/>
                    <a:p>
                      <a:r>
                        <a:rPr kumimoji="1" lang="en-US" altLang="ja-JP" dirty="0" smtClean="0"/>
                        <a:t>29</a:t>
                      </a:r>
                      <a:endParaRPr kumimoji="1" lang="ja-JP" altLang="en-US" dirty="0"/>
                    </a:p>
                  </a:txBody>
                  <a:tcPr/>
                </a:tc>
                <a:tc>
                  <a:txBody>
                    <a:bodyPr/>
                    <a:lstStyle/>
                    <a:p>
                      <a:r>
                        <a:rPr kumimoji="1" lang="en-US" altLang="ja-JP" dirty="0" smtClean="0"/>
                        <a:t>29</a:t>
                      </a:r>
                      <a:endParaRPr kumimoji="1" lang="ja-JP" altLang="en-US" dirty="0"/>
                    </a:p>
                  </a:txBody>
                  <a:tcPr/>
                </a:tc>
              </a:tr>
              <a:tr h="370840">
                <a:tc>
                  <a:txBody>
                    <a:bodyPr/>
                    <a:lstStyle/>
                    <a:p>
                      <a:r>
                        <a:rPr kumimoji="1" lang="ja-JP" altLang="en-US" dirty="0" smtClean="0"/>
                        <a:t>平均</a:t>
                      </a:r>
                      <a:endParaRPr kumimoji="1" lang="ja-JP" altLang="en-US" dirty="0"/>
                    </a:p>
                  </a:txBody>
                  <a:tcPr/>
                </a:tc>
                <a:tc>
                  <a:txBody>
                    <a:bodyPr/>
                    <a:lstStyle/>
                    <a:p>
                      <a:r>
                        <a:rPr kumimoji="1" lang="en-US" altLang="ja-JP" dirty="0" smtClean="0"/>
                        <a:t>62.6</a:t>
                      </a:r>
                      <a:endParaRPr kumimoji="1" lang="ja-JP" altLang="en-US" dirty="0"/>
                    </a:p>
                  </a:txBody>
                  <a:tcPr/>
                </a:tc>
                <a:tc>
                  <a:txBody>
                    <a:bodyPr/>
                    <a:lstStyle/>
                    <a:p>
                      <a:r>
                        <a:rPr kumimoji="1" lang="en-US" altLang="ja-JP" dirty="0" smtClean="0"/>
                        <a:t>46.25</a:t>
                      </a:r>
                      <a:endParaRPr kumimoji="1" lang="ja-JP" altLang="en-US" dirty="0"/>
                    </a:p>
                  </a:txBody>
                  <a:tcPr/>
                </a:tc>
                <a:tc>
                  <a:txBody>
                    <a:bodyPr/>
                    <a:lstStyle/>
                    <a:p>
                      <a:r>
                        <a:rPr kumimoji="1" lang="en-US" altLang="ja-JP" dirty="0" smtClean="0"/>
                        <a:t>39.25</a:t>
                      </a:r>
                      <a:endParaRPr kumimoji="1" lang="ja-JP" altLang="en-US" dirty="0"/>
                    </a:p>
                  </a:txBody>
                  <a:tcPr/>
                </a:tc>
              </a:tr>
            </a:tbl>
          </a:graphicData>
        </a:graphic>
      </p:graphicFrame>
      <p:graphicFrame>
        <p:nvGraphicFramePr>
          <p:cNvPr id="12" name="コンテンツ プレースホルダー 10"/>
          <p:cNvGraphicFramePr>
            <a:graphicFrameLocks/>
          </p:cNvGraphicFramePr>
          <p:nvPr>
            <p:extLst>
              <p:ext uri="{D42A27DB-BD31-4B8C-83A1-F6EECF244321}">
                <p14:modId xmlns:p14="http://schemas.microsoft.com/office/powerpoint/2010/main" val="3383403267"/>
              </p:ext>
            </p:extLst>
          </p:nvPr>
        </p:nvGraphicFramePr>
        <p:xfrm>
          <a:off x="1335235" y="1556792"/>
          <a:ext cx="6261101" cy="2494280"/>
        </p:xfrm>
        <a:graphic>
          <a:graphicData uri="http://schemas.openxmlformats.org/drawingml/2006/table">
            <a:tbl>
              <a:tblPr firstRow="1" bandRow="1">
                <a:tableStyleId>{5C22544A-7EE6-4342-B048-85BDC9FD1C3A}</a:tableStyleId>
              </a:tblPr>
              <a:tblGrid>
                <a:gridCol w="936943"/>
                <a:gridCol w="1176655"/>
                <a:gridCol w="1356043"/>
                <a:gridCol w="1435417"/>
                <a:gridCol w="1356043"/>
              </a:tblGrid>
              <a:tr h="370840">
                <a:tc>
                  <a:txBody>
                    <a:bodyPr/>
                    <a:lstStyle/>
                    <a:p>
                      <a:pPr algn="ctr"/>
                      <a:r>
                        <a:rPr lang="ja-JP" altLang="en-US" dirty="0" smtClean="0">
                          <a:solidFill>
                            <a:schemeClr val="tx1"/>
                          </a:solidFill>
                        </a:rPr>
                        <a:t>被験者</a:t>
                      </a:r>
                      <a:endParaRPr kumimoji="1" lang="ja-JP" altLang="en-US"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chemeClr val="tx1"/>
                          </a:solidFill>
                        </a:rPr>
                        <a:t>VCS</a:t>
                      </a:r>
                      <a:r>
                        <a:rPr kumimoji="1" lang="ja-JP" altLang="en-US" dirty="0" smtClean="0">
                          <a:solidFill>
                            <a:schemeClr val="tx1"/>
                          </a:solidFill>
                        </a:rPr>
                        <a:t>のみ</a:t>
                      </a:r>
                      <a:endParaRPr kumimoji="1" lang="ja-JP" altLang="en-US" dirty="0">
                        <a:solidFill>
                          <a:schemeClr val="tx1"/>
                        </a:solidFill>
                      </a:endParaRPr>
                    </a:p>
                  </a:txBody>
                  <a:tcPr/>
                </a:tc>
                <a:tc>
                  <a:txBody>
                    <a:bodyPr/>
                    <a:lstStyle/>
                    <a:p>
                      <a:pPr algn="ctr"/>
                      <a:r>
                        <a:rPr kumimoji="1" lang="ja-JP" altLang="en-US" dirty="0" smtClean="0">
                          <a:solidFill>
                            <a:schemeClr val="tx1"/>
                          </a:solidFill>
                        </a:rPr>
                        <a:t>提案ツール</a:t>
                      </a:r>
                      <a:endParaRPr kumimoji="1" lang="en-US" altLang="ja-JP" dirty="0" smtClean="0">
                        <a:solidFill>
                          <a:schemeClr val="tx1"/>
                        </a:solidFill>
                      </a:endParaRPr>
                    </a:p>
                    <a:p>
                      <a:pPr algn="ctr"/>
                      <a:r>
                        <a:rPr kumimoji="1" lang="ja-JP" altLang="en-US" dirty="0" smtClean="0">
                          <a:solidFill>
                            <a:schemeClr val="tx1"/>
                          </a:solidFill>
                        </a:rPr>
                        <a:t>全体</a:t>
                      </a:r>
                      <a:endParaRPr kumimoji="1" lang="ja-JP" altLang="en-US" dirty="0">
                        <a:solidFill>
                          <a:schemeClr val="tx1"/>
                        </a:solidFill>
                      </a:endParaRPr>
                    </a:p>
                  </a:txBody>
                  <a:tcPr/>
                </a:tc>
                <a:tc>
                  <a:txBody>
                    <a:bodyPr/>
                    <a:lstStyle/>
                    <a:p>
                      <a:pPr algn="ctr"/>
                      <a:r>
                        <a:rPr kumimoji="1" lang="ja-JP" altLang="en-US" dirty="0" smtClean="0">
                          <a:solidFill>
                            <a:schemeClr val="tx1"/>
                          </a:solidFill>
                        </a:rPr>
                        <a:t>提案ツール</a:t>
                      </a:r>
                      <a:endParaRPr kumimoji="1" lang="en-US" altLang="ja-JP" dirty="0" smtClean="0">
                        <a:solidFill>
                          <a:schemeClr val="tx1"/>
                        </a:solidFill>
                      </a:endParaRPr>
                    </a:p>
                    <a:p>
                      <a:pPr algn="ctr"/>
                      <a:r>
                        <a:rPr kumimoji="1" lang="ja-JP" altLang="en-US" dirty="0" smtClean="0">
                          <a:solidFill>
                            <a:schemeClr val="tx1"/>
                          </a:solidFill>
                        </a:rPr>
                        <a:t>コーディング</a:t>
                      </a:r>
                      <a:endParaRPr kumimoji="1" lang="ja-JP" altLang="en-US" dirty="0">
                        <a:solidFill>
                          <a:schemeClr val="tx1"/>
                        </a:solidFill>
                      </a:endParaRPr>
                    </a:p>
                  </a:txBody>
                  <a:tcPr/>
                </a:tc>
                <a:tc>
                  <a:txBody>
                    <a:bodyPr/>
                    <a:lstStyle/>
                    <a:p>
                      <a:pPr algn="ctr"/>
                      <a:r>
                        <a:rPr kumimoji="1" lang="ja-JP" altLang="en-US" dirty="0" smtClean="0">
                          <a:solidFill>
                            <a:schemeClr val="tx1"/>
                          </a:solidFill>
                        </a:rPr>
                        <a:t>提案ツール</a:t>
                      </a:r>
                      <a:endParaRPr kumimoji="1" lang="en-US" altLang="ja-JP" dirty="0" smtClean="0">
                        <a:solidFill>
                          <a:schemeClr val="tx1"/>
                        </a:solidFill>
                      </a:endParaRPr>
                    </a:p>
                    <a:p>
                      <a:pPr algn="ctr"/>
                      <a:r>
                        <a:rPr kumimoji="1" lang="en-US" altLang="ja-JP" dirty="0" smtClean="0">
                          <a:solidFill>
                            <a:schemeClr val="tx1"/>
                          </a:solidFill>
                        </a:rPr>
                        <a:t>Step3</a:t>
                      </a:r>
                      <a:endParaRPr kumimoji="1" lang="ja-JP" altLang="en-US" dirty="0">
                        <a:solidFill>
                          <a:schemeClr val="tx1"/>
                        </a:solidFill>
                      </a:endParaRPr>
                    </a:p>
                  </a:txBody>
                  <a:tcPr/>
                </a:tc>
              </a:tr>
              <a:tr h="370840">
                <a:tc>
                  <a:txBody>
                    <a:bodyPr/>
                    <a:lstStyle/>
                    <a:p>
                      <a:r>
                        <a:rPr kumimoji="1" lang="en-US" altLang="ja-JP" dirty="0" smtClean="0"/>
                        <a:t>A</a:t>
                      </a:r>
                    </a:p>
                  </a:txBody>
                  <a:tcPr/>
                </a:tc>
                <a:tc>
                  <a:txBody>
                    <a:bodyPr/>
                    <a:lstStyle/>
                    <a:p>
                      <a:r>
                        <a:rPr kumimoji="1" lang="en-US" altLang="ja-JP" dirty="0" smtClean="0"/>
                        <a:t>24</a:t>
                      </a:r>
                      <a:endParaRPr kumimoji="1" lang="ja-JP" altLang="en-US" dirty="0"/>
                    </a:p>
                  </a:txBody>
                  <a:tcPr/>
                </a:tc>
                <a:tc>
                  <a:txBody>
                    <a:bodyPr/>
                    <a:lstStyle/>
                    <a:p>
                      <a:r>
                        <a:rPr kumimoji="1" lang="en-US" altLang="ja-JP" dirty="0" smtClean="0"/>
                        <a:t>110</a:t>
                      </a:r>
                      <a:endParaRPr kumimoji="1" lang="ja-JP" altLang="en-US" dirty="0"/>
                    </a:p>
                  </a:txBody>
                  <a:tcPr/>
                </a:tc>
                <a:tc>
                  <a:txBody>
                    <a:bodyPr/>
                    <a:lstStyle/>
                    <a:p>
                      <a:r>
                        <a:rPr kumimoji="1" lang="en-US" altLang="ja-JP" dirty="0" smtClean="0"/>
                        <a:t>48</a:t>
                      </a:r>
                      <a:endParaRPr kumimoji="1" lang="ja-JP" altLang="en-US" dirty="0"/>
                    </a:p>
                  </a:txBody>
                  <a:tcPr/>
                </a:tc>
                <a:tc>
                  <a:txBody>
                    <a:bodyPr/>
                    <a:lstStyle/>
                    <a:p>
                      <a:r>
                        <a:rPr kumimoji="1" lang="en-US" altLang="ja-JP" dirty="0" smtClean="0"/>
                        <a:t>62</a:t>
                      </a:r>
                      <a:endParaRPr kumimoji="1" lang="ja-JP" altLang="en-US" dirty="0"/>
                    </a:p>
                  </a:txBody>
                  <a:tcPr/>
                </a:tc>
              </a:tr>
              <a:tr h="370840">
                <a:tc>
                  <a:txBody>
                    <a:bodyPr/>
                    <a:lstStyle/>
                    <a:p>
                      <a:r>
                        <a:rPr kumimoji="1" lang="en-US" altLang="ja-JP" dirty="0" smtClean="0"/>
                        <a:t>B</a:t>
                      </a:r>
                      <a:endParaRPr kumimoji="1" lang="ja-JP" altLang="en-US" dirty="0"/>
                    </a:p>
                  </a:txBody>
                  <a:tcPr/>
                </a:tc>
                <a:tc>
                  <a:txBody>
                    <a:bodyPr/>
                    <a:lstStyle/>
                    <a:p>
                      <a:r>
                        <a:rPr kumimoji="1" lang="en-US" altLang="ja-JP" dirty="0" smtClean="0"/>
                        <a:t>51</a:t>
                      </a:r>
                      <a:endParaRPr kumimoji="1" lang="ja-JP" altLang="en-US" dirty="0"/>
                    </a:p>
                  </a:txBody>
                  <a:tcPr/>
                </a:tc>
                <a:tc>
                  <a:txBody>
                    <a:bodyPr/>
                    <a:lstStyle/>
                    <a:p>
                      <a:r>
                        <a:rPr kumimoji="1" lang="en-US" altLang="ja-JP" dirty="0" smtClean="0"/>
                        <a:t>114</a:t>
                      </a:r>
                      <a:endParaRPr kumimoji="1" lang="ja-JP" altLang="en-US" dirty="0"/>
                    </a:p>
                  </a:txBody>
                  <a:tcPr/>
                </a:tc>
                <a:tc>
                  <a:txBody>
                    <a:bodyPr/>
                    <a:lstStyle/>
                    <a:p>
                      <a:r>
                        <a:rPr kumimoji="1" lang="en-US" altLang="ja-JP" dirty="0" smtClean="0"/>
                        <a:t>61</a:t>
                      </a:r>
                      <a:endParaRPr kumimoji="1" lang="ja-JP" altLang="en-US" dirty="0"/>
                    </a:p>
                  </a:txBody>
                  <a:tcPr/>
                </a:tc>
                <a:tc>
                  <a:txBody>
                    <a:bodyPr/>
                    <a:lstStyle/>
                    <a:p>
                      <a:r>
                        <a:rPr kumimoji="1" lang="en-US" altLang="ja-JP" dirty="0" smtClean="0"/>
                        <a:t>53</a:t>
                      </a:r>
                      <a:endParaRPr kumimoji="1" lang="ja-JP" altLang="en-US" dirty="0"/>
                    </a:p>
                  </a:txBody>
                  <a:tcPr/>
                </a:tc>
              </a:tr>
              <a:tr h="370840">
                <a:tc>
                  <a:txBody>
                    <a:bodyPr/>
                    <a:lstStyle/>
                    <a:p>
                      <a:r>
                        <a:rPr kumimoji="1" lang="en-US" altLang="ja-JP" dirty="0" smtClean="0"/>
                        <a:t>C</a:t>
                      </a:r>
                      <a:endParaRPr kumimoji="1" lang="ja-JP" altLang="en-US" dirty="0"/>
                    </a:p>
                  </a:txBody>
                  <a:tcPr/>
                </a:tc>
                <a:tc>
                  <a:txBody>
                    <a:bodyPr/>
                    <a:lstStyle/>
                    <a:p>
                      <a:r>
                        <a:rPr kumimoji="1" lang="en-US" altLang="ja-JP" dirty="0" smtClean="0"/>
                        <a:t>84</a:t>
                      </a:r>
                      <a:endParaRPr kumimoji="1" lang="ja-JP" altLang="en-US" dirty="0"/>
                    </a:p>
                  </a:txBody>
                  <a:tcPr/>
                </a:tc>
                <a:tc>
                  <a:txBody>
                    <a:bodyPr/>
                    <a:lstStyle/>
                    <a:p>
                      <a:r>
                        <a:rPr kumimoji="1" lang="en-US" altLang="ja-JP" dirty="0" smtClean="0"/>
                        <a:t>60</a:t>
                      </a:r>
                      <a:endParaRPr kumimoji="1" lang="ja-JP" altLang="en-US" dirty="0"/>
                    </a:p>
                  </a:txBody>
                  <a:tcPr/>
                </a:tc>
                <a:tc>
                  <a:txBody>
                    <a:bodyPr/>
                    <a:lstStyle/>
                    <a:p>
                      <a:r>
                        <a:rPr kumimoji="1" lang="en-US" altLang="ja-JP" dirty="0" smtClean="0"/>
                        <a:t>47</a:t>
                      </a:r>
                      <a:endParaRPr kumimoji="1" lang="ja-JP" altLang="en-US" dirty="0"/>
                    </a:p>
                  </a:txBody>
                  <a:tcPr/>
                </a:tc>
                <a:tc>
                  <a:txBody>
                    <a:bodyPr/>
                    <a:lstStyle/>
                    <a:p>
                      <a:r>
                        <a:rPr kumimoji="1" lang="en-US" altLang="ja-JP" dirty="0" smtClean="0"/>
                        <a:t>13</a:t>
                      </a:r>
                      <a:endParaRPr kumimoji="1" lang="ja-JP" altLang="en-US" dirty="0"/>
                    </a:p>
                  </a:txBody>
                  <a:tcPr/>
                </a:tc>
              </a:tr>
              <a:tr h="370840">
                <a:tc>
                  <a:txBody>
                    <a:bodyPr/>
                    <a:lstStyle/>
                    <a:p>
                      <a:r>
                        <a:rPr kumimoji="1" lang="en-US" altLang="ja-JP" dirty="0" smtClean="0"/>
                        <a:t>D</a:t>
                      </a:r>
                      <a:endParaRPr kumimoji="1" lang="ja-JP" altLang="en-US" dirty="0"/>
                    </a:p>
                  </a:txBody>
                  <a:tcPr/>
                </a:tc>
                <a:tc>
                  <a:txBody>
                    <a:bodyPr/>
                    <a:lstStyle/>
                    <a:p>
                      <a:r>
                        <a:rPr kumimoji="1" lang="en-US" altLang="ja-JP" dirty="0" smtClean="0"/>
                        <a:t>78</a:t>
                      </a:r>
                      <a:endParaRPr kumimoji="1" lang="ja-JP" altLang="en-US" dirty="0"/>
                    </a:p>
                  </a:txBody>
                  <a:tcPr/>
                </a:tc>
                <a:tc>
                  <a:txBody>
                    <a:bodyPr/>
                    <a:lstStyle/>
                    <a:p>
                      <a:r>
                        <a:rPr kumimoji="1" lang="en-US" altLang="ja-JP" dirty="0" smtClean="0"/>
                        <a:t>58</a:t>
                      </a:r>
                      <a:endParaRPr kumimoji="1" lang="ja-JP" altLang="en-US" dirty="0"/>
                    </a:p>
                  </a:txBody>
                  <a:tcPr/>
                </a:tc>
                <a:tc>
                  <a:txBody>
                    <a:bodyPr/>
                    <a:lstStyle/>
                    <a:p>
                      <a:r>
                        <a:rPr kumimoji="1" lang="en-US" altLang="ja-JP" dirty="0" smtClean="0"/>
                        <a:t>29</a:t>
                      </a:r>
                      <a:endParaRPr kumimoji="1" lang="ja-JP" altLang="en-US" dirty="0"/>
                    </a:p>
                  </a:txBody>
                  <a:tcPr/>
                </a:tc>
                <a:tc>
                  <a:txBody>
                    <a:bodyPr/>
                    <a:lstStyle/>
                    <a:p>
                      <a:r>
                        <a:rPr kumimoji="1" lang="en-US" altLang="ja-JP" dirty="0" smtClean="0"/>
                        <a:t>29</a:t>
                      </a:r>
                      <a:endParaRPr kumimoji="1" lang="ja-JP" altLang="en-US" dirty="0"/>
                    </a:p>
                  </a:txBody>
                  <a:tcPr/>
                </a:tc>
              </a:tr>
              <a:tr h="370840">
                <a:tc>
                  <a:txBody>
                    <a:bodyPr/>
                    <a:lstStyle/>
                    <a:p>
                      <a:r>
                        <a:rPr kumimoji="1" lang="ja-JP" altLang="en-US" dirty="0" smtClean="0"/>
                        <a:t>平均</a:t>
                      </a:r>
                      <a:endParaRPr kumimoji="1" lang="ja-JP" altLang="en-US" dirty="0"/>
                    </a:p>
                  </a:txBody>
                  <a:tcPr/>
                </a:tc>
                <a:tc>
                  <a:txBody>
                    <a:bodyPr/>
                    <a:lstStyle/>
                    <a:p>
                      <a:r>
                        <a:rPr kumimoji="1" lang="en-US" altLang="ja-JP" dirty="0" smtClean="0"/>
                        <a:t>62.6</a:t>
                      </a:r>
                      <a:endParaRPr kumimoji="1" lang="ja-JP" altLang="en-US" dirty="0"/>
                    </a:p>
                  </a:txBody>
                  <a:tcPr/>
                </a:tc>
                <a:tc>
                  <a:txBody>
                    <a:bodyPr/>
                    <a:lstStyle/>
                    <a:p>
                      <a:r>
                        <a:rPr kumimoji="1" lang="en-US" altLang="ja-JP" dirty="0" smtClean="0"/>
                        <a:t>85.5</a:t>
                      </a:r>
                      <a:endParaRPr kumimoji="1" lang="ja-JP" altLang="en-US" dirty="0"/>
                    </a:p>
                  </a:txBody>
                  <a:tcPr/>
                </a:tc>
                <a:tc>
                  <a:txBody>
                    <a:bodyPr/>
                    <a:lstStyle/>
                    <a:p>
                      <a:r>
                        <a:rPr kumimoji="1" lang="en-US" altLang="ja-JP" dirty="0" smtClean="0"/>
                        <a:t>46.25</a:t>
                      </a:r>
                      <a:endParaRPr kumimoji="1" lang="ja-JP" altLang="en-US" dirty="0"/>
                    </a:p>
                  </a:txBody>
                  <a:tcPr/>
                </a:tc>
                <a:tc>
                  <a:txBody>
                    <a:bodyPr/>
                    <a:lstStyle/>
                    <a:p>
                      <a:r>
                        <a:rPr kumimoji="1" lang="en-US" altLang="ja-JP" dirty="0" smtClean="0"/>
                        <a:t>39.25</a:t>
                      </a:r>
                      <a:endParaRPr kumimoji="1" lang="ja-JP" altLang="en-US" dirty="0"/>
                    </a:p>
                  </a:txBody>
                  <a:tcPr/>
                </a:tc>
              </a:tr>
            </a:tbl>
          </a:graphicData>
        </a:graphic>
      </p:graphicFrame>
      <p:sp>
        <p:nvSpPr>
          <p:cNvPr id="13" name="正方形/長方形 12"/>
          <p:cNvSpPr/>
          <p:nvPr/>
        </p:nvSpPr>
        <p:spPr>
          <a:xfrm>
            <a:off x="4863627" y="3645024"/>
            <a:ext cx="654239" cy="4572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495475" y="3645024"/>
            <a:ext cx="654239" cy="4572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6303787" y="3645024"/>
            <a:ext cx="654239" cy="4572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129831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利用者の</a:t>
            </a:r>
            <a:r>
              <a:rPr lang="ja-JP" altLang="en-US" dirty="0" smtClean="0"/>
              <a:t>感想</a:t>
            </a:r>
            <a:endParaRPr kumimoji="1" lang="ja-JP" altLang="en-US" dirty="0"/>
          </a:p>
        </p:txBody>
      </p:sp>
      <p:sp>
        <p:nvSpPr>
          <p:cNvPr id="3" name="コンテンツ プレースホルダー 2"/>
          <p:cNvSpPr>
            <a:spLocks noGrp="1"/>
          </p:cNvSpPr>
          <p:nvPr>
            <p:ph idx="1"/>
          </p:nvPr>
        </p:nvSpPr>
        <p:spPr>
          <a:xfrm>
            <a:off x="45720" y="1600200"/>
            <a:ext cx="9052560" cy="4525963"/>
          </a:xfrm>
        </p:spPr>
        <p:txBody>
          <a:bodyPr/>
          <a:lstStyle/>
          <a:p>
            <a:r>
              <a:rPr lang="ja-JP" altLang="en-US" dirty="0" smtClean="0"/>
              <a:t>タスク</a:t>
            </a:r>
            <a:r>
              <a:rPr lang="ja-JP" altLang="en-US" dirty="0"/>
              <a:t>の境界がはっきりしているプログラム開発には有用そう</a:t>
            </a:r>
            <a:endParaRPr lang="en-US" altLang="ja-JP" dirty="0"/>
          </a:p>
          <a:p>
            <a:r>
              <a:rPr lang="ja-JP" altLang="en-US" dirty="0"/>
              <a:t>ゲーム感覚でコミットを作ることができる</a:t>
            </a:r>
            <a:endParaRPr lang="en-US" altLang="ja-JP" dirty="0"/>
          </a:p>
          <a:p>
            <a:r>
              <a:rPr lang="ja-JP" altLang="en-US" dirty="0"/>
              <a:t>タスクを気にせずコードを書くことに集中できる</a:t>
            </a:r>
            <a:endParaRPr lang="en-US" altLang="ja-JP" dirty="0"/>
          </a:p>
          <a:p>
            <a:r>
              <a:rPr lang="ja-JP" altLang="en-US" dirty="0"/>
              <a:t>行単位作業履歴の数が多すぎる、</a:t>
            </a:r>
            <a:r>
              <a:rPr lang="ja-JP" altLang="en-US" dirty="0" smtClean="0"/>
              <a:t>細かすぎる</a:t>
            </a:r>
            <a:endParaRPr lang="en-US" altLang="ja-JP" dirty="0" smtClean="0"/>
          </a:p>
          <a:p>
            <a:pPr lvl="1"/>
            <a:r>
              <a:rPr lang="ja-JP" altLang="en-US" dirty="0" smtClean="0"/>
              <a:t>履歴</a:t>
            </a:r>
            <a:r>
              <a:rPr lang="ja-JP" altLang="en-US" dirty="0"/>
              <a:t>情報</a:t>
            </a:r>
            <a:r>
              <a:rPr lang="ja-JP" altLang="en-US" dirty="0" smtClean="0"/>
              <a:t>が</a:t>
            </a:r>
            <a:r>
              <a:rPr lang="en-US" altLang="ja-JP" dirty="0" smtClean="0"/>
              <a:t>UI</a:t>
            </a:r>
            <a:r>
              <a:rPr lang="ja-JP" altLang="en-US" dirty="0" smtClean="0"/>
              <a:t>では見づらかった</a:t>
            </a:r>
            <a:endParaRPr kumimoji="1" lang="en-US" altLang="ja-JP" dirty="0" smtClean="0"/>
          </a:p>
          <a:p>
            <a:pPr marL="0" indent="0" algn="ctr">
              <a:buNone/>
            </a:pPr>
            <a:r>
              <a:rPr kumimoji="1" lang="ja-JP" altLang="en-US" dirty="0" smtClean="0">
                <a:solidFill>
                  <a:srgbClr val="FF0000"/>
                </a:solidFill>
              </a:rPr>
              <a:t>提示する作業履歴の量を減らす</a:t>
            </a:r>
            <a:endParaRPr kumimoji="1" lang="en-US" altLang="ja-JP" dirty="0" smtClean="0">
              <a:solidFill>
                <a:srgbClr val="FF0000"/>
              </a:solidFill>
            </a:endParaRPr>
          </a:p>
          <a:p>
            <a:pPr marL="0" indent="0" algn="ctr">
              <a:buNone/>
            </a:pPr>
            <a:r>
              <a:rPr kumimoji="1" lang="ja-JP" altLang="en-US" dirty="0" smtClean="0">
                <a:solidFill>
                  <a:srgbClr val="FF0000"/>
                </a:solidFill>
              </a:rPr>
              <a:t>理解しやすい作業履歴を提示する</a:t>
            </a:r>
            <a:endParaRPr kumimoji="1" lang="ja-JP" altLang="en-US" dirty="0">
              <a:solidFill>
                <a:srgbClr val="FF0000"/>
              </a:solidFill>
            </a:endParaRPr>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21</a:t>
            </a:fld>
            <a:endParaRPr kumimoji="1" lang="ja-JP" altLang="en-US"/>
          </a:p>
        </p:txBody>
      </p:sp>
    </p:spTree>
    <p:extLst>
      <p:ext uri="{BB962C8B-B14F-4D97-AF65-F5344CB8AC3E}">
        <p14:creationId xmlns:p14="http://schemas.microsoft.com/office/powerpoint/2010/main" val="14115556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56064" y="1546785"/>
            <a:ext cx="9052560" cy="4978559"/>
          </a:xfrm>
        </p:spPr>
        <p:txBody>
          <a:bodyPr>
            <a:normAutofit/>
          </a:bodyPr>
          <a:lstStyle/>
          <a:p>
            <a:r>
              <a:rPr lang="en-US" altLang="ja-JP" sz="3000" dirty="0" smtClean="0"/>
              <a:t>Task Level Commit</a:t>
            </a:r>
            <a:r>
              <a:rPr lang="ja-JP" altLang="en-US" sz="3000" dirty="0" smtClean="0"/>
              <a:t>を支援する手法</a:t>
            </a:r>
            <a:endParaRPr lang="en-US" altLang="ja-JP" sz="3000" dirty="0" smtClean="0"/>
          </a:p>
          <a:p>
            <a:pPr lvl="1"/>
            <a:r>
              <a:rPr lang="en-US" altLang="ja-JP" dirty="0" smtClean="0"/>
              <a:t>IDE </a:t>
            </a:r>
            <a:r>
              <a:rPr lang="ja-JP" altLang="en-US" dirty="0"/>
              <a:t>に</a:t>
            </a:r>
            <a:r>
              <a:rPr lang="ja-JP" altLang="en-US" dirty="0" smtClean="0"/>
              <a:t>よる作業</a:t>
            </a:r>
            <a:r>
              <a:rPr lang="ja-JP" altLang="en-US" dirty="0"/>
              <a:t>履歴の自動収集</a:t>
            </a:r>
          </a:p>
          <a:p>
            <a:pPr lvl="1"/>
            <a:r>
              <a:rPr lang="ja-JP" altLang="en-US" dirty="0" smtClean="0"/>
              <a:t>行単位作業履歴の作成</a:t>
            </a:r>
            <a:endParaRPr lang="en-US" altLang="ja-JP" dirty="0"/>
          </a:p>
          <a:p>
            <a:pPr lvl="1"/>
            <a:r>
              <a:rPr lang="ja-JP" altLang="en-US" dirty="0" smtClean="0"/>
              <a:t>行単位作業履歴の整理（タスクとの対応付け）</a:t>
            </a:r>
            <a:endParaRPr lang="en-US" altLang="ja-JP" dirty="0" smtClean="0"/>
          </a:p>
          <a:p>
            <a:r>
              <a:rPr lang="ja-JP" altLang="en-US" dirty="0"/>
              <a:t>今後の課題</a:t>
            </a:r>
          </a:p>
          <a:p>
            <a:pPr lvl="1"/>
            <a:r>
              <a:rPr lang="ja-JP" altLang="en-US" dirty="0" smtClean="0"/>
              <a:t>履歴のより良い粒度、提示方法の考案</a:t>
            </a:r>
            <a:endParaRPr lang="en-US" altLang="ja-JP" dirty="0" smtClean="0"/>
          </a:p>
          <a:p>
            <a:pPr lvl="1"/>
            <a:r>
              <a:rPr lang="en-US" altLang="ja-JP" dirty="0" smtClean="0"/>
              <a:t>GUI</a:t>
            </a:r>
            <a:r>
              <a:rPr lang="ja-JP" altLang="en-US" dirty="0" smtClean="0"/>
              <a:t>の充実</a:t>
            </a:r>
            <a:endParaRPr lang="en-US" altLang="ja-JP" dirty="0" smtClean="0"/>
          </a:p>
        </p:txBody>
      </p:sp>
      <p:sp>
        <p:nvSpPr>
          <p:cNvPr id="4" name="日付プレースホルダー 3"/>
          <p:cNvSpPr>
            <a:spLocks noGrp="1"/>
          </p:cNvSpPr>
          <p:nvPr>
            <p:ph type="dt" sz="half" idx="10"/>
          </p:nvPr>
        </p:nvSpPr>
        <p:spPr/>
        <p:txBody>
          <a:bodyPr/>
          <a:lstStyle/>
          <a:p>
            <a:fld id="{670AC802-5B03-43FD-B9C4-89669554D178}" type="datetime1">
              <a:rPr kumimoji="1" lang="ja-JP" altLang="en-US" smtClean="0"/>
              <a:t>2014/4/30</a:t>
            </a:fld>
            <a:endParaRPr kumimoji="1" lang="ja-JP" altLang="en-US"/>
          </a:p>
        </p:txBody>
      </p:sp>
      <p:sp>
        <p:nvSpPr>
          <p:cNvPr id="6" name="スライド番号プレースホルダー 5"/>
          <p:cNvSpPr>
            <a:spLocks noGrp="1"/>
          </p:cNvSpPr>
          <p:nvPr>
            <p:ph type="sldNum" sz="quarter" idx="12"/>
          </p:nvPr>
        </p:nvSpPr>
        <p:spPr/>
        <p:txBody>
          <a:bodyPr/>
          <a:lstStyle/>
          <a:p>
            <a:fld id="{315A762B-A7CB-4288-AEB4-37B69ED0735D}" type="slidenum">
              <a:rPr kumimoji="1" lang="ja-JP" altLang="en-US" smtClean="0"/>
              <a:t>22</a:t>
            </a:fld>
            <a:endParaRPr kumimoji="1" lang="ja-JP" altLang="en-US"/>
          </a:p>
        </p:txBody>
      </p:sp>
    </p:spTree>
    <p:extLst>
      <p:ext uri="{BB962C8B-B14F-4D97-AF65-F5344CB8AC3E}">
        <p14:creationId xmlns:p14="http://schemas.microsoft.com/office/powerpoint/2010/main" val="2563776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コンテンツ プレースホルダー 2"/>
          <p:cNvSpPr>
            <a:spLocks noGrp="1"/>
          </p:cNvSpPr>
          <p:nvPr>
            <p:ph idx="1"/>
          </p:nvPr>
        </p:nvSpPr>
        <p:spPr>
          <a:xfrm>
            <a:off x="56581" y="1412776"/>
            <a:ext cx="9041182" cy="4237931"/>
          </a:xfrm>
        </p:spPr>
        <p:txBody>
          <a:bodyPr/>
          <a:lstStyle/>
          <a:p>
            <a:pPr marL="0" indent="0">
              <a:buNone/>
            </a:pPr>
            <a:r>
              <a:rPr lang="ja-JP" altLang="en-US" dirty="0" smtClean="0"/>
              <a:t>コード</a:t>
            </a:r>
            <a:r>
              <a:rPr lang="ja-JP" altLang="en-US" dirty="0"/>
              <a:t>の</a:t>
            </a:r>
            <a:r>
              <a:rPr lang="ja-JP" altLang="en-US" dirty="0" smtClean="0"/>
              <a:t>共有や履歴の保存，開発</a:t>
            </a:r>
            <a:r>
              <a:rPr lang="ja-JP" altLang="en-US" dirty="0"/>
              <a:t>についての</a:t>
            </a:r>
            <a:r>
              <a:rPr lang="ja-JP" altLang="en-US" dirty="0" smtClean="0"/>
              <a:t>理解など</a:t>
            </a:r>
            <a:r>
              <a:rPr lang="ja-JP" altLang="en-US" dirty="0"/>
              <a:t>に</a:t>
            </a:r>
            <a:r>
              <a:rPr lang="ja-JP" altLang="en-US" dirty="0" smtClean="0"/>
              <a:t>利用されている</a:t>
            </a:r>
            <a:endParaRPr lang="ja-JP" altLang="en-US" dirty="0"/>
          </a:p>
        </p:txBody>
      </p:sp>
      <p:sp>
        <p:nvSpPr>
          <p:cNvPr id="30" name="円柱 29"/>
          <p:cNvSpPr/>
          <p:nvPr/>
        </p:nvSpPr>
        <p:spPr>
          <a:xfrm>
            <a:off x="2785247" y="3300241"/>
            <a:ext cx="3312368" cy="3277442"/>
          </a:xfrm>
          <a:prstGeom prst="can">
            <a:avLst>
              <a:gd name="adj" fmla="val 13762"/>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3200" dirty="0" smtClean="0">
                <a:solidFill>
                  <a:schemeClr val="tx1"/>
                </a:solidFill>
              </a:rPr>
              <a:t>VCS</a:t>
            </a:r>
          </a:p>
          <a:p>
            <a:pPr algn="ctr"/>
            <a:endParaRPr lang="en-US" altLang="ja-JP" sz="2800" dirty="0">
              <a:solidFill>
                <a:schemeClr val="tx1"/>
              </a:solidFill>
            </a:endParaRPr>
          </a:p>
          <a:p>
            <a:pPr algn="ctr"/>
            <a:endParaRPr lang="en-US" altLang="ja-JP" sz="400" dirty="0">
              <a:solidFill>
                <a:schemeClr val="tx1"/>
              </a:solidFill>
            </a:endParaRPr>
          </a:p>
          <a:p>
            <a:pPr algn="ctr"/>
            <a:endParaRPr lang="en-US" altLang="ja-JP" dirty="0" smtClean="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p:txBody>
      </p:sp>
      <p:sp>
        <p:nvSpPr>
          <p:cNvPr id="2" name="タイトル 1"/>
          <p:cNvSpPr>
            <a:spLocks noGrp="1"/>
          </p:cNvSpPr>
          <p:nvPr>
            <p:ph type="title"/>
          </p:nvPr>
        </p:nvSpPr>
        <p:spPr>
          <a:xfrm>
            <a:off x="46276" y="274638"/>
            <a:ext cx="9040337" cy="1143000"/>
          </a:xfrm>
        </p:spPr>
        <p:txBody>
          <a:bodyPr/>
          <a:lstStyle/>
          <a:p>
            <a:r>
              <a:rPr lang="ja-JP" altLang="en-US" dirty="0"/>
              <a:t>バージョン管理</a:t>
            </a:r>
            <a:r>
              <a:rPr lang="ja-JP" altLang="en-US" dirty="0" smtClean="0"/>
              <a:t>システム：</a:t>
            </a:r>
            <a:r>
              <a:rPr lang="en-US" altLang="ja-JP" dirty="0" smtClean="0"/>
              <a:t>VCS</a:t>
            </a:r>
            <a:endParaRPr kumimoji="1" lang="ja-JP" altLang="en-US" dirty="0"/>
          </a:p>
        </p:txBody>
      </p:sp>
      <p:sp>
        <p:nvSpPr>
          <p:cNvPr id="4" name="日付プレースホルダー 3"/>
          <p:cNvSpPr>
            <a:spLocks noGrp="1"/>
          </p:cNvSpPr>
          <p:nvPr>
            <p:ph type="dt" sz="half" idx="10"/>
          </p:nvPr>
        </p:nvSpPr>
        <p:spPr/>
        <p:txBody>
          <a:bodyPr/>
          <a:lstStyle/>
          <a:p>
            <a:fld id="{ECA77B24-E973-46FA-A494-7B81F522C8ED}" type="datetime1">
              <a:rPr kumimoji="1" lang="ja-JP" altLang="en-US" smtClean="0"/>
              <a:t>2014/4/30</a:t>
            </a:fld>
            <a:endParaRPr kumimoji="1" lang="ja-JP" altLang="en-US"/>
          </a:p>
        </p:txBody>
      </p:sp>
      <p:sp>
        <p:nvSpPr>
          <p:cNvPr id="6" name="スライド番号プレースホルダー 5"/>
          <p:cNvSpPr>
            <a:spLocks noGrp="1"/>
          </p:cNvSpPr>
          <p:nvPr>
            <p:ph type="sldNum" sz="quarter" idx="12"/>
          </p:nvPr>
        </p:nvSpPr>
        <p:spPr/>
        <p:txBody>
          <a:bodyPr/>
          <a:lstStyle/>
          <a:p>
            <a:fld id="{315A762B-A7CB-4288-AEB4-37B69ED0735D}" type="slidenum">
              <a:rPr kumimoji="1" lang="ja-JP" altLang="en-US" smtClean="0"/>
              <a:t>3</a:t>
            </a:fld>
            <a:endParaRPr kumimoji="1" lang="ja-JP" altLang="en-US"/>
          </a:p>
        </p:txBody>
      </p:sp>
      <p:sp>
        <p:nvSpPr>
          <p:cNvPr id="34" name="Document"/>
          <p:cNvSpPr>
            <a:spLocks noEditPoints="1" noChangeArrowheads="1"/>
          </p:cNvSpPr>
          <p:nvPr/>
        </p:nvSpPr>
        <p:spPr bwMode="auto">
          <a:xfrm>
            <a:off x="1" y="3300241"/>
            <a:ext cx="2654878"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lgn="ctr"/>
            <a:endParaRPr lang="en-US" altLang="ja-JP" sz="1500" dirty="0">
              <a:ea typeface="MS UI Gothic" pitchFamily="50" charset="-128"/>
            </a:endParaRPr>
          </a:p>
        </p:txBody>
      </p:sp>
      <p:sp>
        <p:nvSpPr>
          <p:cNvPr id="35" name="Document"/>
          <p:cNvSpPr>
            <a:spLocks noEditPoints="1" noChangeArrowheads="1"/>
          </p:cNvSpPr>
          <p:nvPr/>
        </p:nvSpPr>
        <p:spPr bwMode="auto">
          <a:xfrm>
            <a:off x="1" y="3300241"/>
            <a:ext cx="2654878"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500" dirty="0" smtClean="0">
                <a:solidFill>
                  <a:srgbClr val="008000"/>
                </a:solidFill>
              </a:rPr>
              <a:t>int </a:t>
            </a:r>
            <a:r>
              <a:rPr lang="en-US" altLang="ja-JP" sz="1500" dirty="0" err="1" smtClean="0">
                <a:solidFill>
                  <a:srgbClr val="008000"/>
                </a:solidFill>
              </a:rPr>
              <a:t>methodA</a:t>
            </a:r>
            <a:r>
              <a:rPr lang="en-US" altLang="ja-JP" sz="1500" dirty="0" smtClean="0">
                <a:solidFill>
                  <a:srgbClr val="008000"/>
                </a:solidFill>
              </a:rPr>
              <a:t> (int state) {</a:t>
            </a:r>
          </a:p>
          <a:p>
            <a:pPr lvl="0"/>
            <a:r>
              <a:rPr lang="en-US" altLang="ja-JP" sz="1500" dirty="0" smtClean="0">
                <a:solidFill>
                  <a:srgbClr val="008000"/>
                </a:solidFill>
              </a:rPr>
              <a:t>    </a:t>
            </a:r>
            <a:r>
              <a:rPr lang="ja-JP" altLang="en-US" sz="1500" dirty="0" smtClean="0">
                <a:solidFill>
                  <a:srgbClr val="008000"/>
                </a:solidFill>
              </a:rPr>
              <a:t>・・・・</a:t>
            </a:r>
            <a:endParaRPr lang="en-US" altLang="ja-JP" sz="1500" dirty="0" smtClean="0">
              <a:solidFill>
                <a:srgbClr val="008000"/>
              </a:solidFill>
            </a:endParaRPr>
          </a:p>
          <a:p>
            <a:pPr lvl="0"/>
            <a:r>
              <a:rPr lang="en-US" altLang="ja-JP" sz="1500" dirty="0" smtClean="0">
                <a:solidFill>
                  <a:srgbClr val="008000"/>
                </a:solidFill>
              </a:rPr>
              <a:t>    state = bar(state, false);</a:t>
            </a:r>
          </a:p>
          <a:p>
            <a:pPr lvl="0"/>
            <a:r>
              <a:rPr lang="en-US" altLang="ja-JP" sz="1500" dirty="0" smtClean="0">
                <a:solidFill>
                  <a:srgbClr val="008000"/>
                </a:solidFill>
              </a:rPr>
              <a:t>}</a:t>
            </a:r>
            <a:endParaRPr lang="ja-JP" altLang="en-US" sz="1500" dirty="0">
              <a:solidFill>
                <a:srgbClr val="008000"/>
              </a:solidFill>
            </a:endParaRPr>
          </a:p>
        </p:txBody>
      </p:sp>
      <p:sp>
        <p:nvSpPr>
          <p:cNvPr id="38" name="Document"/>
          <p:cNvSpPr>
            <a:spLocks noEditPoints="1" noChangeArrowheads="1"/>
          </p:cNvSpPr>
          <p:nvPr/>
        </p:nvSpPr>
        <p:spPr bwMode="auto">
          <a:xfrm>
            <a:off x="0" y="3300241"/>
            <a:ext cx="2654878"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500" dirty="0" smtClean="0">
                <a:solidFill>
                  <a:srgbClr val="008000"/>
                </a:solidFill>
              </a:rPr>
              <a:t>int </a:t>
            </a:r>
            <a:r>
              <a:rPr lang="en-US" altLang="ja-JP" sz="1500" dirty="0" err="1" smtClean="0">
                <a:solidFill>
                  <a:srgbClr val="008000"/>
                </a:solidFill>
              </a:rPr>
              <a:t>methodA</a:t>
            </a:r>
            <a:r>
              <a:rPr lang="en-US" altLang="ja-JP" sz="1500" dirty="0" smtClean="0">
                <a:solidFill>
                  <a:srgbClr val="008000"/>
                </a:solidFill>
              </a:rPr>
              <a:t> (int state) {</a:t>
            </a:r>
          </a:p>
          <a:p>
            <a:pPr lvl="0"/>
            <a:r>
              <a:rPr lang="en-US" altLang="ja-JP" sz="1500" dirty="0" smtClean="0">
                <a:solidFill>
                  <a:srgbClr val="008000"/>
                </a:solidFill>
              </a:rPr>
              <a:t>    </a:t>
            </a:r>
            <a:r>
              <a:rPr lang="ja-JP" altLang="en-US" sz="1500" dirty="0" smtClean="0">
                <a:solidFill>
                  <a:srgbClr val="008000"/>
                </a:solidFill>
              </a:rPr>
              <a:t>・・・・</a:t>
            </a:r>
            <a:endParaRPr lang="en-US" altLang="ja-JP" sz="1500" dirty="0" smtClean="0">
              <a:solidFill>
                <a:srgbClr val="008000"/>
              </a:solidFill>
            </a:endParaRPr>
          </a:p>
          <a:p>
            <a:pPr lvl="0"/>
            <a:r>
              <a:rPr lang="en-US" altLang="ja-JP" sz="1500" dirty="0" smtClean="0">
                <a:solidFill>
                  <a:srgbClr val="008000"/>
                </a:solidFill>
              </a:rPr>
              <a:t>    state = bar(state, false);</a:t>
            </a:r>
          </a:p>
          <a:p>
            <a:pPr lvl="0"/>
            <a:r>
              <a:rPr lang="en-US" altLang="ja-JP" sz="1500" dirty="0" smtClean="0">
                <a:solidFill>
                  <a:srgbClr val="008000"/>
                </a:solidFill>
              </a:rPr>
              <a:t>}</a:t>
            </a:r>
            <a:endParaRPr lang="ja-JP" altLang="en-US" sz="1500" dirty="0">
              <a:solidFill>
                <a:srgbClr val="008000"/>
              </a:solidFill>
            </a:endParaRPr>
          </a:p>
        </p:txBody>
      </p:sp>
      <p:sp>
        <p:nvSpPr>
          <p:cNvPr id="24" name="正方形/長方形 23"/>
          <p:cNvSpPr/>
          <p:nvPr/>
        </p:nvSpPr>
        <p:spPr>
          <a:xfrm>
            <a:off x="2866962" y="3795996"/>
            <a:ext cx="3148939" cy="165618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smtClean="0">
                <a:solidFill>
                  <a:schemeClr val="tx1"/>
                </a:solidFill>
              </a:rPr>
              <a:t>A 5/1 12:00</a:t>
            </a:r>
          </a:p>
          <a:p>
            <a:r>
              <a:rPr lang="en-US" altLang="ja-JP" dirty="0">
                <a:solidFill>
                  <a:schemeClr val="tx1"/>
                </a:solidFill>
              </a:rPr>
              <a:t>Comment: </a:t>
            </a:r>
            <a:r>
              <a:rPr lang="en-US" altLang="ja-JP" dirty="0" err="1">
                <a:solidFill>
                  <a:schemeClr val="tx1"/>
                </a:solidFill>
              </a:rPr>
              <a:t>methodA</a:t>
            </a:r>
            <a:r>
              <a:rPr lang="en-US" altLang="ja-JP" dirty="0">
                <a:solidFill>
                  <a:schemeClr val="tx1"/>
                </a:solidFill>
              </a:rPr>
              <a:t> </a:t>
            </a:r>
            <a:r>
              <a:rPr lang="ja-JP" altLang="en-US" dirty="0" smtClean="0">
                <a:solidFill>
                  <a:schemeClr val="tx1"/>
                </a:solidFill>
              </a:rPr>
              <a:t>作成</a:t>
            </a:r>
            <a:endParaRPr lang="en-US" altLang="ja-JP" dirty="0" smtClean="0">
              <a:solidFill>
                <a:schemeClr val="tx1"/>
              </a:solidFill>
            </a:endParaRPr>
          </a:p>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a:t>
            </a:r>
            <a:r>
              <a:rPr lang="en-US" altLang="ja-JP" sz="1600" dirty="0">
                <a:solidFill>
                  <a:srgbClr val="008000"/>
                </a:solidFill>
              </a:rPr>
              <a:t>(int state) {</a:t>
            </a:r>
          </a:p>
          <a:p>
            <a:pPr lvl="0"/>
            <a:r>
              <a:rPr lang="en-US" altLang="ja-JP" sz="1600" dirty="0">
                <a:solidFill>
                  <a:srgbClr val="008000"/>
                </a:solidFill>
              </a:rPr>
              <a:t>    </a:t>
            </a:r>
            <a:r>
              <a:rPr lang="ja-JP" altLang="en-US" sz="1600" dirty="0">
                <a:solidFill>
                  <a:srgbClr val="008000"/>
                </a:solidFill>
              </a:rPr>
              <a:t>・・・・</a:t>
            </a:r>
            <a:endParaRPr lang="en-US" altLang="ja-JP" sz="1600" dirty="0">
              <a:solidFill>
                <a:srgbClr val="008000"/>
              </a:solidFill>
            </a:endParaRPr>
          </a:p>
          <a:p>
            <a:pPr lvl="0"/>
            <a:r>
              <a:rPr lang="en-US" altLang="ja-JP" sz="1600" dirty="0">
                <a:solidFill>
                  <a:srgbClr val="008000"/>
                </a:solidFill>
              </a:rPr>
              <a:t>    state = bar(state, false);</a:t>
            </a:r>
          </a:p>
          <a:p>
            <a:pPr lvl="0"/>
            <a:r>
              <a:rPr lang="en-US" altLang="ja-JP" sz="1600" dirty="0" smtClean="0">
                <a:solidFill>
                  <a:srgbClr val="008000"/>
                </a:solidFill>
              </a:rPr>
              <a:t>}</a:t>
            </a:r>
          </a:p>
        </p:txBody>
      </p:sp>
      <p:sp>
        <p:nvSpPr>
          <p:cNvPr id="27" name="角丸四角形 26"/>
          <p:cNvSpPr/>
          <p:nvPr/>
        </p:nvSpPr>
        <p:spPr>
          <a:xfrm>
            <a:off x="611560" y="2492896"/>
            <a:ext cx="8003198" cy="720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rPr>
              <a:t>タスクリスト</a:t>
            </a:r>
            <a:endParaRPr lang="en-US" altLang="ja-JP" sz="2000" b="1" dirty="0">
              <a:solidFill>
                <a:schemeClr val="tx1"/>
              </a:solidFill>
            </a:endParaRPr>
          </a:p>
        </p:txBody>
      </p:sp>
      <p:sp>
        <p:nvSpPr>
          <p:cNvPr id="28" name="正方形/長方形 27"/>
          <p:cNvSpPr/>
          <p:nvPr/>
        </p:nvSpPr>
        <p:spPr>
          <a:xfrm>
            <a:off x="2242050" y="2555863"/>
            <a:ext cx="1152128" cy="603326"/>
          </a:xfrm>
          <a:prstGeom prst="rect">
            <a:avLst/>
          </a:prstGeom>
          <a:solidFill>
            <a:srgbClr val="CC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methodA</a:t>
            </a:r>
            <a:r>
              <a:rPr kumimoji="1" lang="ja-JP" altLang="en-US" dirty="0" smtClean="0">
                <a:solidFill>
                  <a:schemeClr val="tx1"/>
                </a:solidFill>
              </a:rPr>
              <a:t>作成</a:t>
            </a:r>
            <a:endParaRPr kumimoji="1" lang="ja-JP" altLang="en-US" dirty="0">
              <a:solidFill>
                <a:schemeClr val="tx1"/>
              </a:solidFill>
            </a:endParaRPr>
          </a:p>
        </p:txBody>
      </p:sp>
      <p:sp>
        <p:nvSpPr>
          <p:cNvPr id="29" name="正方形/長方形 28"/>
          <p:cNvSpPr/>
          <p:nvPr/>
        </p:nvSpPr>
        <p:spPr>
          <a:xfrm>
            <a:off x="3484188" y="2555863"/>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ロギング機能追加</a:t>
            </a:r>
            <a:endParaRPr kumimoji="1" lang="ja-JP" altLang="en-US" dirty="0">
              <a:solidFill>
                <a:schemeClr val="tx1"/>
              </a:solidFill>
            </a:endParaRPr>
          </a:p>
        </p:txBody>
      </p:sp>
      <p:sp>
        <p:nvSpPr>
          <p:cNvPr id="31" name="正方形/長方形 30"/>
          <p:cNvSpPr/>
          <p:nvPr/>
        </p:nvSpPr>
        <p:spPr>
          <a:xfrm>
            <a:off x="4726326" y="2555863"/>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methodB</a:t>
            </a:r>
            <a:r>
              <a:rPr kumimoji="1" lang="ja-JP" altLang="en-US" dirty="0" smtClean="0">
                <a:solidFill>
                  <a:schemeClr val="tx1"/>
                </a:solidFill>
              </a:rPr>
              <a:t>作成</a:t>
            </a:r>
            <a:endParaRPr kumimoji="1" lang="ja-JP" altLang="en-US" dirty="0">
              <a:solidFill>
                <a:schemeClr val="tx1"/>
              </a:solidFill>
            </a:endParaRPr>
          </a:p>
        </p:txBody>
      </p:sp>
      <p:sp>
        <p:nvSpPr>
          <p:cNvPr id="33" name="正方形/長方形 32"/>
          <p:cNvSpPr/>
          <p:nvPr/>
        </p:nvSpPr>
        <p:spPr>
          <a:xfrm>
            <a:off x="5968464" y="2555863"/>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バグ修正</a:t>
            </a:r>
            <a:endParaRPr kumimoji="1" lang="ja-JP" altLang="en-US" dirty="0">
              <a:solidFill>
                <a:schemeClr val="tx1"/>
              </a:solidFill>
            </a:endParaRPr>
          </a:p>
        </p:txBody>
      </p:sp>
      <p:sp>
        <p:nvSpPr>
          <p:cNvPr id="36" name="正方形/長方形 35"/>
          <p:cNvSpPr/>
          <p:nvPr/>
        </p:nvSpPr>
        <p:spPr>
          <a:xfrm>
            <a:off x="7210602" y="2555863"/>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リファクタリング</a:t>
            </a:r>
            <a:endParaRPr kumimoji="1" lang="ja-JP" altLang="en-US" dirty="0">
              <a:solidFill>
                <a:schemeClr val="tx1"/>
              </a:solidFill>
            </a:endParaRPr>
          </a:p>
        </p:txBody>
      </p:sp>
      <p:sp>
        <p:nvSpPr>
          <p:cNvPr id="26" name="Document"/>
          <p:cNvSpPr>
            <a:spLocks noEditPoints="1" noChangeArrowheads="1"/>
          </p:cNvSpPr>
          <p:nvPr/>
        </p:nvSpPr>
        <p:spPr bwMode="auto">
          <a:xfrm>
            <a:off x="2944877" y="4190440"/>
            <a:ext cx="2865550"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(int state) {</a:t>
            </a:r>
          </a:p>
          <a:p>
            <a:pPr lvl="0"/>
            <a:r>
              <a:rPr lang="en-US" altLang="ja-JP" sz="1600" dirty="0" smtClean="0">
                <a:solidFill>
                  <a:srgbClr val="008000"/>
                </a:solidFill>
              </a:rPr>
              <a:t>    </a:t>
            </a:r>
            <a:r>
              <a:rPr lang="ja-JP" altLang="en-US" sz="1600" dirty="0" smtClean="0">
                <a:solidFill>
                  <a:srgbClr val="008000"/>
                </a:solidFill>
              </a:rPr>
              <a:t>・・・・</a:t>
            </a:r>
            <a:endParaRPr lang="en-US" altLang="ja-JP" sz="1600" dirty="0" smtClean="0">
              <a:solidFill>
                <a:srgbClr val="008000"/>
              </a:solidFill>
            </a:endParaRPr>
          </a:p>
          <a:p>
            <a:pPr lvl="0"/>
            <a:r>
              <a:rPr lang="en-US" altLang="ja-JP" sz="1600" dirty="0" smtClean="0">
                <a:solidFill>
                  <a:srgbClr val="008000"/>
                </a:solidFill>
              </a:rPr>
              <a:t>    state = bar(state, false);</a:t>
            </a:r>
          </a:p>
          <a:p>
            <a:pPr lvl="0"/>
            <a:r>
              <a:rPr lang="en-US" altLang="ja-JP" sz="1600" dirty="0" smtClean="0">
                <a:solidFill>
                  <a:srgbClr val="008000"/>
                </a:solidFill>
              </a:rPr>
              <a:t>}</a:t>
            </a:r>
            <a:endParaRPr lang="ja-JP" altLang="en-US" sz="1600" dirty="0">
              <a:solidFill>
                <a:srgbClr val="008000"/>
              </a:solidFill>
            </a:endParaRPr>
          </a:p>
        </p:txBody>
      </p:sp>
      <p:sp>
        <p:nvSpPr>
          <p:cNvPr id="39" name="Document"/>
          <p:cNvSpPr>
            <a:spLocks noEditPoints="1" noChangeArrowheads="1"/>
          </p:cNvSpPr>
          <p:nvPr/>
        </p:nvSpPr>
        <p:spPr bwMode="auto">
          <a:xfrm>
            <a:off x="6153212" y="3270097"/>
            <a:ext cx="2824955"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600" dirty="0" smtClean="0"/>
              <a:t>int </a:t>
            </a:r>
            <a:r>
              <a:rPr lang="en-US" altLang="ja-JP" sz="1600" dirty="0" err="1" smtClean="0"/>
              <a:t>methodA</a:t>
            </a:r>
            <a:r>
              <a:rPr lang="en-US" altLang="ja-JP" sz="1600" dirty="0" smtClean="0"/>
              <a:t> (int state) {</a:t>
            </a:r>
          </a:p>
          <a:p>
            <a:pPr lvl="0"/>
            <a:r>
              <a:rPr lang="en-US" altLang="ja-JP" sz="1600" dirty="0" smtClean="0"/>
              <a:t>    </a:t>
            </a:r>
            <a:r>
              <a:rPr lang="ja-JP" altLang="en-US" sz="1600" dirty="0" smtClean="0"/>
              <a:t>・・・・</a:t>
            </a:r>
            <a:endParaRPr lang="en-US" altLang="ja-JP" sz="1600" dirty="0" smtClean="0"/>
          </a:p>
          <a:p>
            <a:pPr lvl="0"/>
            <a:r>
              <a:rPr lang="en-US" altLang="ja-JP" sz="1600" dirty="0" smtClean="0"/>
              <a:t>    state = bar(state, false);</a:t>
            </a:r>
          </a:p>
          <a:p>
            <a:pPr lvl="0"/>
            <a:r>
              <a:rPr lang="en-US" altLang="ja-JP" sz="1600" dirty="0" smtClean="0"/>
              <a:t>}</a:t>
            </a:r>
            <a:endParaRPr lang="ja-JP" altLang="en-US" sz="1600" dirty="0"/>
          </a:p>
        </p:txBody>
      </p:sp>
      <p:sp>
        <p:nvSpPr>
          <p:cNvPr id="40" name="Document"/>
          <p:cNvSpPr>
            <a:spLocks noEditPoints="1" noChangeArrowheads="1"/>
          </p:cNvSpPr>
          <p:nvPr/>
        </p:nvSpPr>
        <p:spPr bwMode="auto">
          <a:xfrm>
            <a:off x="6152682" y="3270097"/>
            <a:ext cx="2850586" cy="203358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500" dirty="0" smtClean="0"/>
              <a:t>int </a:t>
            </a:r>
            <a:r>
              <a:rPr lang="en-US" altLang="ja-JP" sz="1500" dirty="0" err="1" smtClean="0"/>
              <a:t>methodA</a:t>
            </a:r>
            <a:r>
              <a:rPr lang="en-US" altLang="ja-JP" sz="1500" dirty="0" smtClean="0"/>
              <a:t> (int state) {</a:t>
            </a:r>
          </a:p>
          <a:p>
            <a:r>
              <a:rPr lang="en-US" altLang="ja-JP" sz="1500" dirty="0" smtClean="0"/>
              <a:t>    </a:t>
            </a:r>
            <a:r>
              <a:rPr lang="ja-JP" altLang="en-US" sz="1500" dirty="0"/>
              <a:t>・・・・</a:t>
            </a:r>
            <a:endParaRPr lang="en-US" altLang="ja-JP" sz="1500" dirty="0"/>
          </a:p>
          <a:p>
            <a:r>
              <a:rPr lang="en-US" altLang="ja-JP" sz="1500" dirty="0"/>
              <a:t>    </a:t>
            </a:r>
            <a:r>
              <a:rPr lang="en-US" altLang="ja-JP" sz="1500" dirty="0" err="1">
                <a:solidFill>
                  <a:srgbClr val="008000"/>
                </a:solidFill>
              </a:rPr>
              <a:t>log.trace</a:t>
            </a:r>
            <a:r>
              <a:rPr lang="en-US" altLang="ja-JP" sz="1500" dirty="0">
                <a:solidFill>
                  <a:srgbClr val="008000"/>
                </a:solidFill>
              </a:rPr>
              <a:t>(“state: ”+ state);</a:t>
            </a:r>
          </a:p>
          <a:p>
            <a:r>
              <a:rPr lang="en-US" altLang="ja-JP" sz="1500" dirty="0">
                <a:solidFill>
                  <a:srgbClr val="008000"/>
                </a:solidFill>
              </a:rPr>
              <a:t>    </a:t>
            </a:r>
            <a:r>
              <a:rPr lang="en-US" altLang="ja-JP" sz="1500" dirty="0"/>
              <a:t>state = bar(state, </a:t>
            </a:r>
            <a:r>
              <a:rPr lang="en-US" altLang="ja-JP" sz="1500" dirty="0">
                <a:solidFill>
                  <a:srgbClr val="008000"/>
                </a:solidFill>
              </a:rPr>
              <a:t>true</a:t>
            </a:r>
            <a:r>
              <a:rPr lang="en-US" altLang="ja-JP" sz="1500" dirty="0"/>
              <a:t>);</a:t>
            </a:r>
          </a:p>
          <a:p>
            <a:r>
              <a:rPr lang="en-US" altLang="ja-JP" sz="1500" dirty="0">
                <a:solidFill>
                  <a:srgbClr val="008000"/>
                </a:solidFill>
              </a:rPr>
              <a:t>    </a:t>
            </a:r>
            <a:r>
              <a:rPr lang="en-US" altLang="ja-JP" sz="1500" dirty="0" err="1">
                <a:solidFill>
                  <a:srgbClr val="008000"/>
                </a:solidFill>
              </a:rPr>
              <a:t>log.trace</a:t>
            </a:r>
            <a:r>
              <a:rPr lang="en-US" altLang="ja-JP" sz="1500" dirty="0">
                <a:solidFill>
                  <a:srgbClr val="008000"/>
                </a:solidFill>
              </a:rPr>
              <a:t>(“state: ”+ state);</a:t>
            </a:r>
          </a:p>
          <a:p>
            <a:r>
              <a:rPr lang="en-US" altLang="ja-JP" sz="1500" dirty="0"/>
              <a:t>}</a:t>
            </a:r>
            <a:endParaRPr lang="ja-JP" altLang="en-US" sz="1500" dirty="0"/>
          </a:p>
        </p:txBody>
      </p:sp>
      <p:sp>
        <p:nvSpPr>
          <p:cNvPr id="41" name="正方形/長方形 40"/>
          <p:cNvSpPr/>
          <p:nvPr/>
        </p:nvSpPr>
        <p:spPr>
          <a:xfrm>
            <a:off x="2866962" y="4170453"/>
            <a:ext cx="3148939" cy="21602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a:solidFill>
                  <a:schemeClr val="tx1"/>
                </a:solidFill>
              </a:rPr>
              <a:t>B</a:t>
            </a:r>
            <a:r>
              <a:rPr lang="en-US" altLang="ja-JP" dirty="0" smtClean="0">
                <a:solidFill>
                  <a:schemeClr val="tx1"/>
                </a:solidFill>
              </a:rPr>
              <a:t> 5/2 10:00</a:t>
            </a:r>
          </a:p>
          <a:p>
            <a:r>
              <a:rPr lang="en-US" altLang="ja-JP" dirty="0">
                <a:solidFill>
                  <a:schemeClr val="tx1"/>
                </a:solidFill>
              </a:rPr>
              <a:t>Comment</a:t>
            </a:r>
            <a:r>
              <a:rPr lang="en-US" altLang="ja-JP" dirty="0" smtClean="0">
                <a:solidFill>
                  <a:schemeClr val="tx1"/>
                </a:solidFill>
              </a:rPr>
              <a:t>:</a:t>
            </a:r>
            <a:r>
              <a:rPr lang="ja-JP" altLang="en-US" dirty="0" smtClean="0">
                <a:solidFill>
                  <a:schemeClr val="tx1"/>
                </a:solidFill>
              </a:rPr>
              <a:t> ロギング機能追加</a:t>
            </a:r>
            <a:endParaRPr lang="en-US" altLang="ja-JP" dirty="0" smtClean="0">
              <a:solidFill>
                <a:schemeClr val="tx1"/>
              </a:solidFill>
            </a:endParaRPr>
          </a:p>
          <a:p>
            <a:r>
              <a:rPr lang="en-US" altLang="ja-JP" sz="1600" dirty="0" smtClean="0">
                <a:solidFill>
                  <a:srgbClr val="000000"/>
                </a:solidFill>
              </a:rPr>
              <a:t>int </a:t>
            </a:r>
            <a:r>
              <a:rPr lang="en-US" altLang="ja-JP" sz="1600" dirty="0" err="1">
                <a:solidFill>
                  <a:srgbClr val="000000"/>
                </a:solidFill>
              </a:rPr>
              <a:t>methodA</a:t>
            </a:r>
            <a:r>
              <a:rPr lang="en-US" altLang="ja-JP" sz="1600" dirty="0" smtClean="0">
                <a:solidFill>
                  <a:srgbClr val="000000"/>
                </a:solidFill>
              </a:rPr>
              <a:t> </a:t>
            </a:r>
            <a:r>
              <a:rPr lang="en-US" altLang="ja-JP" sz="1600" dirty="0">
                <a:solidFill>
                  <a:srgbClr val="000000"/>
                </a:solidFill>
              </a:rPr>
              <a:t>(int state) {</a:t>
            </a:r>
          </a:p>
          <a:p>
            <a:pPr lvl="0"/>
            <a:r>
              <a:rPr lang="en-US" altLang="ja-JP" sz="1600" dirty="0">
                <a:solidFill>
                  <a:srgbClr val="000000"/>
                </a:solidFill>
              </a:rPr>
              <a:t>    </a:t>
            </a:r>
            <a:r>
              <a:rPr lang="ja-JP" altLang="en-US" sz="1600" dirty="0">
                <a:solidFill>
                  <a:srgbClr val="000000"/>
                </a:solidFill>
              </a:rPr>
              <a:t>・・・・</a:t>
            </a:r>
            <a:endParaRPr lang="en-US" altLang="ja-JP" sz="1600" dirty="0">
              <a:solidFill>
                <a:srgbClr val="000000"/>
              </a:solidFill>
            </a:endParaRPr>
          </a:p>
          <a:p>
            <a:pPr lvl="0"/>
            <a:r>
              <a:rPr lang="en-US" altLang="ja-JP" sz="1600" dirty="0">
                <a:solidFill>
                  <a:srgbClr val="000000"/>
                </a:solidFill>
              </a:rPr>
              <a:t>    </a:t>
            </a:r>
            <a:r>
              <a:rPr lang="en-US" altLang="ja-JP" sz="1600" dirty="0" err="1">
                <a:solidFill>
                  <a:srgbClr val="008000"/>
                </a:solidFill>
              </a:rPr>
              <a:t>log.trace</a:t>
            </a:r>
            <a:r>
              <a:rPr lang="en-US" altLang="ja-JP" sz="1600" dirty="0">
                <a:solidFill>
                  <a:srgbClr val="008000"/>
                </a:solidFill>
              </a:rPr>
              <a:t>(“state: ”+ state);</a:t>
            </a:r>
          </a:p>
          <a:p>
            <a:pPr lvl="0"/>
            <a:r>
              <a:rPr lang="en-US" altLang="ja-JP" sz="1600" dirty="0">
                <a:solidFill>
                  <a:srgbClr val="008000"/>
                </a:solidFill>
              </a:rPr>
              <a:t>    </a:t>
            </a:r>
            <a:r>
              <a:rPr lang="en-US" altLang="ja-JP" sz="1600" dirty="0">
                <a:solidFill>
                  <a:srgbClr val="000000"/>
                </a:solidFill>
              </a:rPr>
              <a:t>state = </a:t>
            </a:r>
            <a:r>
              <a:rPr lang="en-US" altLang="ja-JP" sz="1600" dirty="0" smtClean="0">
                <a:solidFill>
                  <a:srgbClr val="000000"/>
                </a:solidFill>
              </a:rPr>
              <a:t>bar(state, false);</a:t>
            </a:r>
            <a:endParaRPr lang="en-US" altLang="ja-JP" sz="1600" dirty="0">
              <a:solidFill>
                <a:srgbClr val="000000"/>
              </a:solidFill>
            </a:endParaRPr>
          </a:p>
          <a:p>
            <a:pPr lvl="0"/>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pPr lvl="0"/>
            <a:r>
              <a:rPr lang="en-US" altLang="ja-JP" sz="1600" dirty="0" smtClean="0">
                <a:solidFill>
                  <a:srgbClr val="000000"/>
                </a:solidFill>
              </a:rPr>
              <a:t>}</a:t>
            </a:r>
            <a:endParaRPr lang="en-US" altLang="ja-JP" dirty="0" smtClean="0">
              <a:solidFill>
                <a:schemeClr val="tx1"/>
              </a:solidFill>
            </a:endParaRPr>
          </a:p>
        </p:txBody>
      </p:sp>
      <p:grpSp>
        <p:nvGrpSpPr>
          <p:cNvPr id="7" name="グループ化 6"/>
          <p:cNvGrpSpPr/>
          <p:nvPr/>
        </p:nvGrpSpPr>
        <p:grpSpPr>
          <a:xfrm>
            <a:off x="6152682" y="3264888"/>
            <a:ext cx="2850586" cy="2033582"/>
            <a:chOff x="6124761" y="3493293"/>
            <a:chExt cx="2974259" cy="2033582"/>
          </a:xfrm>
        </p:grpSpPr>
        <p:sp>
          <p:nvSpPr>
            <p:cNvPr id="43" name="Document"/>
            <p:cNvSpPr>
              <a:spLocks noEditPoints="1" noChangeArrowheads="1"/>
            </p:cNvSpPr>
            <p:nvPr/>
          </p:nvSpPr>
          <p:spPr bwMode="auto">
            <a:xfrm>
              <a:off x="6124761" y="3493293"/>
              <a:ext cx="2974259" cy="203358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500" dirty="0" smtClean="0"/>
                <a:t>int </a:t>
              </a:r>
              <a:r>
                <a:rPr lang="en-US" altLang="ja-JP" sz="1500" dirty="0" err="1" smtClean="0"/>
                <a:t>methodA</a:t>
              </a:r>
              <a:r>
                <a:rPr lang="en-US" altLang="ja-JP" sz="1500" dirty="0" smtClean="0"/>
                <a:t> (int state) {</a:t>
              </a:r>
            </a:p>
            <a:p>
              <a:r>
                <a:rPr lang="en-US" altLang="ja-JP" sz="1500" dirty="0" smtClean="0"/>
                <a:t>    </a:t>
              </a:r>
              <a:r>
                <a:rPr lang="ja-JP" altLang="en-US" sz="1500" dirty="0"/>
                <a:t>・・・・</a:t>
              </a:r>
              <a:endParaRPr lang="en-US" altLang="ja-JP" sz="1500" dirty="0"/>
            </a:p>
            <a:p>
              <a:r>
                <a:rPr lang="en-US" altLang="ja-JP" sz="1500" dirty="0"/>
                <a:t>    </a:t>
              </a:r>
              <a:r>
                <a:rPr lang="en-US" altLang="ja-JP" sz="1500" dirty="0" err="1">
                  <a:solidFill>
                    <a:srgbClr val="008000"/>
                  </a:solidFill>
                </a:rPr>
                <a:t>log.trace</a:t>
              </a:r>
              <a:r>
                <a:rPr lang="en-US" altLang="ja-JP" sz="1500" dirty="0">
                  <a:solidFill>
                    <a:srgbClr val="008000"/>
                  </a:solidFill>
                </a:rPr>
                <a:t>(“state: ”+ state);</a:t>
              </a:r>
            </a:p>
            <a:p>
              <a:r>
                <a:rPr lang="en-US" altLang="ja-JP" sz="1500" dirty="0">
                  <a:solidFill>
                    <a:srgbClr val="008000"/>
                  </a:solidFill>
                </a:rPr>
                <a:t>    </a:t>
              </a:r>
              <a:r>
                <a:rPr lang="en-US" altLang="ja-JP" sz="1500" dirty="0"/>
                <a:t>state = </a:t>
              </a:r>
              <a:r>
                <a:rPr lang="en-US" altLang="ja-JP" sz="1500" dirty="0" smtClean="0"/>
                <a:t>bar(state, false);</a:t>
              </a:r>
              <a:endParaRPr lang="en-US" altLang="ja-JP" sz="1500" dirty="0"/>
            </a:p>
            <a:p>
              <a:r>
                <a:rPr lang="en-US" altLang="ja-JP" sz="1500" dirty="0">
                  <a:solidFill>
                    <a:srgbClr val="008000"/>
                  </a:solidFill>
                </a:rPr>
                <a:t>    </a:t>
              </a:r>
              <a:r>
                <a:rPr lang="en-US" altLang="ja-JP" sz="1500" dirty="0" err="1">
                  <a:solidFill>
                    <a:srgbClr val="008000"/>
                  </a:solidFill>
                </a:rPr>
                <a:t>log.trace</a:t>
              </a:r>
              <a:r>
                <a:rPr lang="en-US" altLang="ja-JP" sz="1500" dirty="0">
                  <a:solidFill>
                    <a:srgbClr val="008000"/>
                  </a:solidFill>
                </a:rPr>
                <a:t>(“state: ”+ state);</a:t>
              </a:r>
            </a:p>
            <a:p>
              <a:r>
                <a:rPr lang="en-US" altLang="ja-JP" sz="1500" dirty="0"/>
                <a:t>}</a:t>
              </a:r>
              <a:endParaRPr lang="ja-JP" altLang="en-US" sz="1500" dirty="0"/>
            </a:p>
          </p:txBody>
        </p:sp>
        <p:sp>
          <p:nvSpPr>
            <p:cNvPr id="42" name="正方形/長方形 41"/>
            <p:cNvSpPr/>
            <p:nvPr/>
          </p:nvSpPr>
          <p:spPr>
            <a:xfrm>
              <a:off x="6957356" y="5100182"/>
              <a:ext cx="2079172" cy="396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ロギング機能追加</a:t>
              </a:r>
              <a:endParaRPr kumimoji="1" lang="ja-JP" altLang="en-US" dirty="0">
                <a:solidFill>
                  <a:schemeClr val="tx1"/>
                </a:solidFill>
              </a:endParaRPr>
            </a:p>
          </p:txBody>
        </p:sp>
      </p:grpSp>
      <p:pic>
        <p:nvPicPr>
          <p:cNvPr id="23" name="Picture 2" descr="C:\Users\Owner\AppData\Local\Temp\MC9004339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234" y="5130014"/>
            <a:ext cx="1259029" cy="1259029"/>
          </a:xfrm>
          <a:prstGeom prst="rect">
            <a:avLst/>
          </a:prstGeom>
          <a:noFill/>
          <a:extLst>
            <a:ext uri="{909E8E84-426E-40DD-AFC4-6F175D3DCCD1}">
              <a14:hiddenFill xmlns:a14="http://schemas.microsoft.com/office/drawing/2010/main">
                <a:solidFill>
                  <a:srgbClr val="FFFFFF"/>
                </a:solidFill>
              </a14:hiddenFill>
            </a:ext>
          </a:extLst>
        </p:spPr>
      </p:pic>
      <p:sp>
        <p:nvSpPr>
          <p:cNvPr id="44" name="四角形吹き出し 43"/>
          <p:cNvSpPr/>
          <p:nvPr/>
        </p:nvSpPr>
        <p:spPr>
          <a:xfrm>
            <a:off x="6041225" y="5453204"/>
            <a:ext cx="1099144" cy="612648"/>
          </a:xfrm>
          <a:prstGeom prst="wedgeRectCallout">
            <a:avLst>
              <a:gd name="adj1" fmla="val 112112"/>
              <a:gd name="adj2" fmla="val -2029"/>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コミット</a:t>
            </a:r>
            <a:endParaRPr kumimoji="1" lang="ja-JP" altLang="en-US" sz="2400" dirty="0">
              <a:solidFill>
                <a:schemeClr val="tx1"/>
              </a:solidFill>
            </a:endParaRPr>
          </a:p>
        </p:txBody>
      </p:sp>
      <p:pic>
        <p:nvPicPr>
          <p:cNvPr id="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7" y="4954860"/>
            <a:ext cx="17145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77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500" fill="hold"/>
                                        <p:tgtEl>
                                          <p:spTgt spid="29"/>
                                        </p:tgtEl>
                                        <p:attrNameLst>
                                          <p:attrName>fillcolor</p:attrName>
                                        </p:attrNameLst>
                                      </p:cBhvr>
                                      <p:to>
                                        <a:srgbClr val="FFFF66"/>
                                      </p:to>
                                    </p:animClr>
                                    <p:set>
                                      <p:cBhvr>
                                        <p:cTn id="7" dur="500" fill="hold"/>
                                        <p:tgtEl>
                                          <p:spTgt spid="29"/>
                                        </p:tgtEl>
                                        <p:attrNameLst>
                                          <p:attrName>fill.type</p:attrName>
                                        </p:attrNameLst>
                                      </p:cBhvr>
                                      <p:to>
                                        <p:strVal val="solid"/>
                                      </p:to>
                                    </p:set>
                                    <p:set>
                                      <p:cBhvr>
                                        <p:cTn id="8" dur="500" fill="hold"/>
                                        <p:tgtEl>
                                          <p:spTgt spid="29"/>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par>
                          <p:cTn id="14" fill="hold">
                            <p:stCondLst>
                              <p:cond delay="500"/>
                            </p:stCondLst>
                            <p:childTnLst>
                              <p:par>
                                <p:cTn id="15" presetID="63" presetClass="path" presetSubtype="0" accel="50000" decel="50000" fill="hold" grpId="0" nodeType="afterEffect">
                                  <p:stCondLst>
                                    <p:cond delay="0"/>
                                  </p:stCondLst>
                                  <p:childTnLst>
                                    <p:animMotion origin="layout" path="M 1.94444E-6 -4.81481E-6 L 0.33767 -0.13888 " pathEditMode="relative" rAng="0" ptsTypes="AA">
                                      <p:cBhvr>
                                        <p:cTn id="16" dur="2000" fill="hold"/>
                                        <p:tgtEl>
                                          <p:spTgt spid="26"/>
                                        </p:tgtEl>
                                        <p:attrNameLst>
                                          <p:attrName>ppt_x</p:attrName>
                                          <p:attrName>ppt_y</p:attrName>
                                        </p:attrNameLst>
                                      </p:cBhvr>
                                      <p:rCtr x="16875" y="-6944"/>
                                    </p:animMotion>
                                  </p:childTnLst>
                                </p:cTn>
                              </p:par>
                            </p:childTnLst>
                          </p:cTn>
                        </p:par>
                        <p:par>
                          <p:cTn id="17" fill="hold">
                            <p:stCondLst>
                              <p:cond delay="2500"/>
                            </p:stCondLst>
                            <p:childTnLst>
                              <p:par>
                                <p:cTn id="18" presetID="10" presetClass="exit" presetSubtype="0" fill="hold" grpId="2" nodeType="afterEffect">
                                  <p:stCondLst>
                                    <p:cond delay="0"/>
                                  </p:stCondLst>
                                  <p:childTnLst>
                                    <p:animEffect transition="out" filter="fade">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down)">
                                      <p:cBhvr>
                                        <p:cTn id="36" dur="100"/>
                                        <p:tgtEl>
                                          <p:spTgt spid="44"/>
                                        </p:tgtEl>
                                      </p:cBhvr>
                                    </p:animEffect>
                                  </p:childTnLst>
                                </p:cTn>
                              </p:par>
                              <p:par>
                                <p:cTn id="37" presetID="42" presetClass="path" presetSubtype="0" accel="50000" decel="50000" fill="hold" nodeType="withEffect">
                                  <p:stCondLst>
                                    <p:cond delay="0"/>
                                  </p:stCondLst>
                                  <p:childTnLst>
                                    <p:animMotion origin="layout" path="M -1.66667E-6 4.07407E-6 L -0.31493 0.12615 " pathEditMode="relative" rAng="0" ptsTypes="AA">
                                      <p:cBhvr>
                                        <p:cTn id="38" dur="2000" fill="hold"/>
                                        <p:tgtEl>
                                          <p:spTgt spid="7"/>
                                        </p:tgtEl>
                                        <p:attrNameLst>
                                          <p:attrName>ppt_x</p:attrName>
                                          <p:attrName>ppt_y</p:attrName>
                                        </p:attrNameLst>
                                      </p:cBhvr>
                                      <p:rCtr x="-15747" y="6296"/>
                                    </p:animMotion>
                                  </p:childTnLst>
                                </p:cTn>
                              </p:par>
                            </p:childTnLst>
                          </p:cTn>
                        </p:par>
                        <p:par>
                          <p:cTn id="39" fill="hold">
                            <p:stCondLst>
                              <p:cond delay="2000"/>
                            </p:stCondLst>
                            <p:childTnLst>
                              <p:par>
                                <p:cTn id="40" presetID="10" presetClass="exit" presetSubtype="0" fill="hold" nodeType="after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P spid="39" grpId="0" animBg="1"/>
      <p:bldP spid="40" grpId="0" animBg="1"/>
      <p:bldP spid="41"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Task</a:t>
            </a:r>
            <a:r>
              <a:rPr lang="ja-JP" altLang="en-US" dirty="0"/>
              <a:t> </a:t>
            </a:r>
            <a:r>
              <a:rPr lang="en-US" altLang="ja-JP" dirty="0"/>
              <a:t>Level</a:t>
            </a:r>
            <a:r>
              <a:rPr lang="ja-JP" altLang="en-US" dirty="0"/>
              <a:t> </a:t>
            </a:r>
            <a:r>
              <a:rPr lang="en-US" altLang="ja-JP" dirty="0"/>
              <a:t>Commit</a:t>
            </a:r>
            <a:r>
              <a:rPr lang="ja-JP" altLang="en-US" dirty="0"/>
              <a:t>（</a:t>
            </a:r>
            <a:r>
              <a:rPr lang="en-US" altLang="ja-JP" dirty="0"/>
              <a:t>TLC</a:t>
            </a:r>
            <a:r>
              <a:rPr lang="ja-JP" altLang="en-US" dirty="0" smtClean="0"/>
              <a:t>）</a:t>
            </a:r>
            <a:r>
              <a:rPr lang="en-US" altLang="ja-JP" sz="3200" dirty="0" smtClean="0"/>
              <a:t>[1]</a:t>
            </a:r>
            <a:endParaRPr kumimoji="1" lang="ja-JP" altLang="en-US" dirty="0"/>
          </a:p>
        </p:txBody>
      </p:sp>
      <p:sp>
        <p:nvSpPr>
          <p:cNvPr id="3" name="コンテンツ プレースホルダー 2"/>
          <p:cNvSpPr>
            <a:spLocks noGrp="1"/>
          </p:cNvSpPr>
          <p:nvPr>
            <p:ph idx="1"/>
          </p:nvPr>
        </p:nvSpPr>
        <p:spPr>
          <a:xfrm>
            <a:off x="45720" y="1396423"/>
            <a:ext cx="9052560" cy="4525963"/>
          </a:xfrm>
        </p:spPr>
        <p:txBody>
          <a:bodyPr/>
          <a:lstStyle/>
          <a:p>
            <a:pPr marL="0" indent="0">
              <a:buNone/>
            </a:pPr>
            <a:r>
              <a:rPr lang="ja-JP" altLang="en-US" dirty="0"/>
              <a:t>一貫した</a:t>
            </a:r>
            <a:r>
              <a:rPr lang="ja-JP" altLang="en-US" dirty="0" smtClean="0"/>
              <a:t>細かい粒度</a:t>
            </a:r>
            <a:r>
              <a:rPr lang="ja-JP" altLang="en-US" dirty="0"/>
              <a:t>のタスクごとにコミットを実行するべきという考え方</a:t>
            </a:r>
          </a:p>
          <a:p>
            <a:pPr lvl="1"/>
            <a:r>
              <a:rPr lang="ja-JP" altLang="en-US" dirty="0"/>
              <a:t>タスクと変更されたコードの関係が理解しやすい</a:t>
            </a:r>
          </a:p>
          <a:p>
            <a:pPr lvl="1"/>
            <a:r>
              <a:rPr lang="ja-JP" altLang="en-US" dirty="0"/>
              <a:t>タスク単位</a:t>
            </a:r>
            <a:r>
              <a:rPr lang="ja-JP" altLang="en-US" dirty="0" smtClean="0"/>
              <a:t>で</a:t>
            </a:r>
            <a:r>
              <a:rPr lang="ja-JP" altLang="en-US" dirty="0"/>
              <a:t>変更内容</a:t>
            </a:r>
            <a:r>
              <a:rPr lang="ja-JP" altLang="en-US" dirty="0" smtClean="0"/>
              <a:t>の理解、</a:t>
            </a:r>
            <a:r>
              <a:rPr lang="ja-JP" altLang="en-US" dirty="0"/>
              <a:t>変更の取り消し</a:t>
            </a:r>
            <a:r>
              <a:rPr lang="ja-JP" altLang="en-US" dirty="0" smtClean="0"/>
              <a:t>が容易になる</a:t>
            </a:r>
            <a:endParaRPr lang="en-US" altLang="ja-JP" dirty="0"/>
          </a:p>
          <a:p>
            <a:pPr marL="0" indent="0">
              <a:buNone/>
            </a:pPr>
            <a:endParaRPr kumimoji="1" lang="ja-JP" altLang="en-US" dirty="0"/>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4</a:t>
            </a:fld>
            <a:endParaRPr kumimoji="1" lang="ja-JP" altLang="en-US"/>
          </a:p>
        </p:txBody>
      </p:sp>
      <p:sp>
        <p:nvSpPr>
          <p:cNvPr id="19" name="正方形/長方形 18"/>
          <p:cNvSpPr/>
          <p:nvPr/>
        </p:nvSpPr>
        <p:spPr>
          <a:xfrm>
            <a:off x="0" y="6207386"/>
            <a:ext cx="9144000" cy="646331"/>
          </a:xfrm>
          <a:prstGeom prst="rect">
            <a:avLst/>
          </a:prstGeom>
          <a:solidFill>
            <a:schemeClr val="bg1"/>
          </a:solidFill>
        </p:spPr>
        <p:txBody>
          <a:bodyPr wrap="square">
            <a:spAutoFit/>
          </a:bodyPr>
          <a:lstStyle/>
          <a:p>
            <a:r>
              <a:rPr lang="en-US" altLang="ja-JP" dirty="0" smtClean="0"/>
              <a:t>[1]: </a:t>
            </a:r>
            <a:r>
              <a:rPr lang="en-US" altLang="ja-JP" dirty="0"/>
              <a:t>S. </a:t>
            </a:r>
            <a:r>
              <a:rPr lang="en-US" altLang="ja-JP" dirty="0" err="1"/>
              <a:t>Berczuk</a:t>
            </a:r>
            <a:r>
              <a:rPr lang="en-US" altLang="ja-JP" dirty="0"/>
              <a:t> </a:t>
            </a:r>
            <a:r>
              <a:rPr lang="en-US" altLang="ja-JP" dirty="0" smtClean="0"/>
              <a:t>et al. </a:t>
            </a:r>
            <a:r>
              <a:rPr lang="en-US" altLang="ja-JP" i="1" dirty="0"/>
              <a:t>Software Configuration </a:t>
            </a:r>
            <a:r>
              <a:rPr lang="en-US" altLang="ja-JP" i="1" dirty="0" smtClean="0"/>
              <a:t>Management Patterns</a:t>
            </a:r>
            <a:r>
              <a:rPr lang="en-US" altLang="ja-JP" i="1" dirty="0"/>
              <a:t>: E</a:t>
            </a:r>
            <a:r>
              <a:rPr lang="en-US" altLang="ja-JP" dirty="0"/>
              <a:t>ff</a:t>
            </a:r>
            <a:r>
              <a:rPr lang="en-US" altLang="ja-JP" i="1" dirty="0"/>
              <a:t>ective </a:t>
            </a:r>
            <a:r>
              <a:rPr lang="en-US" altLang="ja-JP" i="1" dirty="0" smtClean="0"/>
              <a:t>Teamwork. </a:t>
            </a:r>
            <a:r>
              <a:rPr lang="en-US" altLang="ja-JP" i="1" dirty="0"/>
              <a:t>Practical Integration</a:t>
            </a:r>
            <a:r>
              <a:rPr lang="en-US" altLang="ja-JP" dirty="0" smtClean="0"/>
              <a:t>. Addison-Wesley</a:t>
            </a:r>
            <a:r>
              <a:rPr lang="en-US" altLang="ja-JP" dirty="0"/>
              <a:t>, 2002.</a:t>
            </a:r>
            <a:endParaRPr lang="ja-JP" altLang="en-US" dirty="0"/>
          </a:p>
        </p:txBody>
      </p:sp>
      <p:sp>
        <p:nvSpPr>
          <p:cNvPr id="24" name="円柱 23"/>
          <p:cNvSpPr/>
          <p:nvPr/>
        </p:nvSpPr>
        <p:spPr>
          <a:xfrm>
            <a:off x="5652120" y="3717032"/>
            <a:ext cx="3312368" cy="2335555"/>
          </a:xfrm>
          <a:prstGeom prst="can">
            <a:avLst>
              <a:gd name="adj" fmla="val 13762"/>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3200" dirty="0">
                <a:solidFill>
                  <a:schemeClr val="tx1"/>
                </a:solidFill>
              </a:rPr>
              <a:t>VCS</a:t>
            </a: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p:txBody>
      </p:sp>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8" y="4978522"/>
            <a:ext cx="1171026" cy="1171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正方形/長方形 25"/>
          <p:cNvSpPr/>
          <p:nvPr/>
        </p:nvSpPr>
        <p:spPr>
          <a:xfrm>
            <a:off x="10798" y="3870090"/>
            <a:ext cx="2392409" cy="11790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タスクリスト</a:t>
            </a:r>
            <a:endParaRPr kumimoji="1" lang="en-US" altLang="ja-JP" dirty="0" smtClean="0">
              <a:solidFill>
                <a:schemeClr val="tx1"/>
              </a:solidFill>
            </a:endParaRPr>
          </a:p>
          <a:p>
            <a:pPr marL="285750" indent="-285750">
              <a:buFont typeface="Arial" panose="020B0604020202020204" pitchFamily="34" charset="0"/>
              <a:buChar char="•"/>
            </a:pPr>
            <a:r>
              <a:rPr lang="en-US" altLang="ja-JP" dirty="0" err="1" smtClean="0">
                <a:solidFill>
                  <a:srgbClr val="008000"/>
                </a:solidFill>
              </a:rPr>
              <a:t>methodA</a:t>
            </a:r>
            <a:r>
              <a:rPr lang="ja-JP" altLang="en-US" dirty="0" smtClean="0">
                <a:solidFill>
                  <a:srgbClr val="008000"/>
                </a:solidFill>
              </a:rPr>
              <a:t>作成</a:t>
            </a:r>
            <a:endParaRPr lang="en-US" altLang="ja-JP" dirty="0" smtClean="0">
              <a:solidFill>
                <a:srgbClr val="008000"/>
              </a:solidFill>
            </a:endParaRPr>
          </a:p>
          <a:p>
            <a:pPr marL="285750" indent="-285750">
              <a:buFont typeface="Arial" panose="020B0604020202020204" pitchFamily="34" charset="0"/>
              <a:buChar char="•"/>
            </a:pPr>
            <a:r>
              <a:rPr kumimoji="1" lang="ja-JP" altLang="en-US" dirty="0" smtClean="0">
                <a:solidFill>
                  <a:schemeClr val="tx1"/>
                </a:solidFill>
              </a:rPr>
              <a:t>ロギング機能追加</a:t>
            </a:r>
            <a:endParaRPr kumimoji="1" lang="ja-JP" altLang="en-US" dirty="0">
              <a:solidFill>
                <a:schemeClr val="tx1"/>
              </a:solidFill>
            </a:endParaRPr>
          </a:p>
        </p:txBody>
      </p:sp>
      <p:sp>
        <p:nvSpPr>
          <p:cNvPr id="28" name="Document"/>
          <p:cNvSpPr>
            <a:spLocks noEditPoints="1" noChangeArrowheads="1"/>
          </p:cNvSpPr>
          <p:nvPr/>
        </p:nvSpPr>
        <p:spPr bwMode="auto">
          <a:xfrm>
            <a:off x="2524080" y="4221088"/>
            <a:ext cx="2830052"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lgn="ctr"/>
            <a:endParaRPr lang="en-US" altLang="ja-JP" sz="2000" dirty="0">
              <a:ea typeface="MS UI Gothic" pitchFamily="50" charset="-128"/>
            </a:endParaRPr>
          </a:p>
        </p:txBody>
      </p:sp>
      <p:sp>
        <p:nvSpPr>
          <p:cNvPr id="29" name="Document"/>
          <p:cNvSpPr>
            <a:spLocks noEditPoints="1" noChangeArrowheads="1"/>
          </p:cNvSpPr>
          <p:nvPr/>
        </p:nvSpPr>
        <p:spPr bwMode="auto">
          <a:xfrm>
            <a:off x="2524080" y="4221088"/>
            <a:ext cx="2830052"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(int state) {</a:t>
            </a:r>
          </a:p>
          <a:p>
            <a:pPr lvl="0"/>
            <a:r>
              <a:rPr lang="en-US" altLang="ja-JP" sz="1600" dirty="0" smtClean="0">
                <a:solidFill>
                  <a:srgbClr val="008000"/>
                </a:solidFill>
              </a:rPr>
              <a:t>    </a:t>
            </a:r>
            <a:r>
              <a:rPr lang="ja-JP" altLang="en-US" sz="1600" dirty="0" smtClean="0">
                <a:solidFill>
                  <a:srgbClr val="008000"/>
                </a:solidFill>
              </a:rPr>
              <a:t>・・・・</a:t>
            </a:r>
            <a:endParaRPr lang="en-US" altLang="ja-JP" sz="1600" dirty="0" smtClean="0">
              <a:solidFill>
                <a:srgbClr val="008000"/>
              </a:solidFill>
            </a:endParaRPr>
          </a:p>
          <a:p>
            <a:pPr lvl="0"/>
            <a:r>
              <a:rPr lang="en-US" altLang="ja-JP" sz="1600" dirty="0" smtClean="0">
                <a:solidFill>
                  <a:srgbClr val="008000"/>
                </a:solidFill>
              </a:rPr>
              <a:t>    state = bar(state, false);</a:t>
            </a:r>
          </a:p>
          <a:p>
            <a:pPr lvl="0"/>
            <a:r>
              <a:rPr lang="en-US" altLang="ja-JP" sz="1600" dirty="0" smtClean="0">
                <a:solidFill>
                  <a:srgbClr val="008000"/>
                </a:solidFill>
              </a:rPr>
              <a:t>}</a:t>
            </a:r>
            <a:endParaRPr lang="ja-JP" altLang="en-US" sz="1600" dirty="0">
              <a:solidFill>
                <a:srgbClr val="008000"/>
              </a:solidFill>
            </a:endParaRPr>
          </a:p>
        </p:txBody>
      </p:sp>
      <p:grpSp>
        <p:nvGrpSpPr>
          <p:cNvPr id="30" name="グループ化 29"/>
          <p:cNvGrpSpPr/>
          <p:nvPr/>
        </p:nvGrpSpPr>
        <p:grpSpPr>
          <a:xfrm>
            <a:off x="2524079" y="4221088"/>
            <a:ext cx="2830052" cy="1576634"/>
            <a:chOff x="589820" y="2420888"/>
            <a:chExt cx="2830052" cy="1576634"/>
          </a:xfrm>
        </p:grpSpPr>
        <p:sp>
          <p:nvSpPr>
            <p:cNvPr id="31" name="Document"/>
            <p:cNvSpPr>
              <a:spLocks noEditPoints="1" noChangeArrowheads="1"/>
            </p:cNvSpPr>
            <p:nvPr/>
          </p:nvSpPr>
          <p:spPr bwMode="auto">
            <a:xfrm>
              <a:off x="589820" y="2420888"/>
              <a:ext cx="2830052"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(int state) {</a:t>
              </a:r>
            </a:p>
            <a:p>
              <a:pPr lvl="0"/>
              <a:r>
                <a:rPr lang="en-US" altLang="ja-JP" sz="1600" dirty="0" smtClean="0">
                  <a:solidFill>
                    <a:srgbClr val="008000"/>
                  </a:solidFill>
                </a:rPr>
                <a:t>    </a:t>
              </a:r>
              <a:r>
                <a:rPr lang="ja-JP" altLang="en-US" sz="1600" dirty="0" smtClean="0">
                  <a:solidFill>
                    <a:srgbClr val="008000"/>
                  </a:solidFill>
                </a:rPr>
                <a:t>・・・・</a:t>
              </a:r>
              <a:endParaRPr lang="en-US" altLang="ja-JP" sz="1600" dirty="0" smtClean="0">
                <a:solidFill>
                  <a:srgbClr val="008000"/>
                </a:solidFill>
              </a:endParaRPr>
            </a:p>
            <a:p>
              <a:pPr lvl="0"/>
              <a:r>
                <a:rPr lang="en-US" altLang="ja-JP" sz="1600" dirty="0" smtClean="0">
                  <a:solidFill>
                    <a:srgbClr val="008000"/>
                  </a:solidFill>
                </a:rPr>
                <a:t>    state = bar(state, false);</a:t>
              </a:r>
            </a:p>
            <a:p>
              <a:pPr lvl="0"/>
              <a:r>
                <a:rPr lang="en-US" altLang="ja-JP" sz="1600" dirty="0" smtClean="0">
                  <a:solidFill>
                    <a:srgbClr val="008000"/>
                  </a:solidFill>
                </a:rPr>
                <a:t>}</a:t>
              </a:r>
              <a:endParaRPr lang="ja-JP" altLang="en-US" sz="1600" dirty="0">
                <a:solidFill>
                  <a:srgbClr val="008000"/>
                </a:solidFill>
              </a:endParaRPr>
            </a:p>
          </p:txBody>
        </p:sp>
        <p:sp>
          <p:nvSpPr>
            <p:cNvPr id="32" name="正方形/長方形 31"/>
            <p:cNvSpPr/>
            <p:nvPr/>
          </p:nvSpPr>
          <p:spPr>
            <a:xfrm>
              <a:off x="1785393" y="3601134"/>
              <a:ext cx="1634479" cy="396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methodA</a:t>
              </a:r>
              <a:r>
                <a:rPr kumimoji="1" lang="ja-JP" altLang="en-US" dirty="0" smtClean="0">
                  <a:solidFill>
                    <a:schemeClr val="tx1"/>
                  </a:solidFill>
                </a:rPr>
                <a:t>作成</a:t>
              </a:r>
              <a:endParaRPr kumimoji="1" lang="ja-JP" altLang="en-US" dirty="0">
                <a:solidFill>
                  <a:schemeClr val="tx1"/>
                </a:solidFill>
              </a:endParaRPr>
            </a:p>
          </p:txBody>
        </p:sp>
      </p:grpSp>
      <p:sp>
        <p:nvSpPr>
          <p:cNvPr id="25" name="正方形/長方形 24"/>
          <p:cNvSpPr/>
          <p:nvPr/>
        </p:nvSpPr>
        <p:spPr>
          <a:xfrm>
            <a:off x="5733835" y="4221088"/>
            <a:ext cx="3148939" cy="165618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smtClean="0">
                <a:solidFill>
                  <a:schemeClr val="tx1"/>
                </a:solidFill>
              </a:rPr>
              <a:t>A 5/1 12:00</a:t>
            </a:r>
          </a:p>
          <a:p>
            <a:r>
              <a:rPr lang="en-US" altLang="ja-JP" dirty="0">
                <a:solidFill>
                  <a:schemeClr val="tx1"/>
                </a:solidFill>
              </a:rPr>
              <a:t>Comment: </a:t>
            </a:r>
            <a:r>
              <a:rPr lang="en-US" altLang="ja-JP" dirty="0" err="1">
                <a:solidFill>
                  <a:schemeClr val="tx1"/>
                </a:solidFill>
              </a:rPr>
              <a:t>methodA</a:t>
            </a:r>
            <a:r>
              <a:rPr lang="en-US" altLang="ja-JP" dirty="0">
                <a:solidFill>
                  <a:schemeClr val="tx1"/>
                </a:solidFill>
              </a:rPr>
              <a:t> </a:t>
            </a:r>
            <a:r>
              <a:rPr lang="ja-JP" altLang="en-US" dirty="0" smtClean="0">
                <a:solidFill>
                  <a:schemeClr val="tx1"/>
                </a:solidFill>
              </a:rPr>
              <a:t>作成</a:t>
            </a:r>
            <a:endParaRPr lang="en-US" altLang="ja-JP" dirty="0" smtClean="0">
              <a:solidFill>
                <a:schemeClr val="tx1"/>
              </a:solidFill>
            </a:endParaRPr>
          </a:p>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a:t>
            </a:r>
            <a:r>
              <a:rPr lang="en-US" altLang="ja-JP" sz="1600" dirty="0">
                <a:solidFill>
                  <a:srgbClr val="008000"/>
                </a:solidFill>
              </a:rPr>
              <a:t>(int state) {</a:t>
            </a:r>
          </a:p>
          <a:p>
            <a:pPr lvl="0"/>
            <a:r>
              <a:rPr lang="en-US" altLang="ja-JP" sz="1600" dirty="0">
                <a:solidFill>
                  <a:srgbClr val="008000"/>
                </a:solidFill>
              </a:rPr>
              <a:t>    </a:t>
            </a:r>
            <a:r>
              <a:rPr lang="ja-JP" altLang="en-US" sz="1600" dirty="0">
                <a:solidFill>
                  <a:srgbClr val="008000"/>
                </a:solidFill>
              </a:rPr>
              <a:t>・・・・</a:t>
            </a:r>
            <a:endParaRPr lang="en-US" altLang="ja-JP" sz="1600" dirty="0">
              <a:solidFill>
                <a:srgbClr val="008000"/>
              </a:solidFill>
            </a:endParaRPr>
          </a:p>
          <a:p>
            <a:pPr lvl="0"/>
            <a:r>
              <a:rPr lang="en-US" altLang="ja-JP" sz="1600" dirty="0">
                <a:solidFill>
                  <a:srgbClr val="008000"/>
                </a:solidFill>
              </a:rPr>
              <a:t>    state = bar(state, false);</a:t>
            </a:r>
          </a:p>
          <a:p>
            <a:pPr lvl="0"/>
            <a:r>
              <a:rPr lang="en-US" altLang="ja-JP" sz="1600" dirty="0" smtClean="0">
                <a:solidFill>
                  <a:srgbClr val="008000"/>
                </a:solidFill>
              </a:rPr>
              <a:t>}</a:t>
            </a:r>
          </a:p>
        </p:txBody>
      </p:sp>
      <p:sp>
        <p:nvSpPr>
          <p:cNvPr id="33" name="四角形吹き出し 32"/>
          <p:cNvSpPr/>
          <p:nvPr/>
        </p:nvSpPr>
        <p:spPr>
          <a:xfrm>
            <a:off x="1853635" y="5564035"/>
            <a:ext cx="1099144" cy="612648"/>
          </a:xfrm>
          <a:prstGeom prst="wedgeRectCallout">
            <a:avLst>
              <a:gd name="adj1" fmla="val -127677"/>
              <a:gd name="adj2" fmla="val -50317"/>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コミット</a:t>
            </a:r>
            <a:endParaRPr kumimoji="1" lang="ja-JP" altLang="en-US" sz="2400" dirty="0">
              <a:solidFill>
                <a:schemeClr val="tx1"/>
              </a:solidFill>
            </a:endParaRPr>
          </a:p>
        </p:txBody>
      </p:sp>
    </p:spTree>
    <p:extLst>
      <p:ext uri="{BB962C8B-B14F-4D97-AF65-F5344CB8AC3E}">
        <p14:creationId xmlns:p14="http://schemas.microsoft.com/office/powerpoint/2010/main" val="148844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100"/>
                                        <p:tgtEl>
                                          <p:spTgt spid="33"/>
                                        </p:tgtEl>
                                      </p:cBhvr>
                                    </p:animEffect>
                                  </p:childTnLst>
                                </p:cTn>
                              </p:par>
                            </p:childTnLst>
                          </p:cTn>
                        </p:par>
                        <p:par>
                          <p:cTn id="13" fill="hold">
                            <p:stCondLst>
                              <p:cond delay="100"/>
                            </p:stCondLst>
                            <p:childTnLst>
                              <p:par>
                                <p:cTn id="14" presetID="10"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par>
                          <p:cTn id="17" fill="hold">
                            <p:stCondLst>
                              <p:cond delay="600"/>
                            </p:stCondLst>
                            <p:childTnLst>
                              <p:par>
                                <p:cTn id="18" presetID="42" presetClass="path" presetSubtype="0" accel="50000" decel="50000" fill="hold" nodeType="afterEffect">
                                  <p:stCondLst>
                                    <p:cond delay="0"/>
                                  </p:stCondLst>
                                  <p:childTnLst>
                                    <p:animMotion origin="layout" path="M -8.33333E-7 1.11111E-6 L 0.37517 0.00463 " pathEditMode="relative" rAng="0" ptsTypes="AA">
                                      <p:cBhvr>
                                        <p:cTn id="19" dur="1000" fill="hold"/>
                                        <p:tgtEl>
                                          <p:spTgt spid="30"/>
                                        </p:tgtEl>
                                        <p:attrNameLst>
                                          <p:attrName>ppt_x</p:attrName>
                                          <p:attrName>ppt_y</p:attrName>
                                        </p:attrNameLst>
                                      </p:cBhvr>
                                      <p:rCtr x="18750" y="231"/>
                                    </p:animMotion>
                                  </p:childTnLst>
                                </p:cTn>
                              </p:par>
                            </p:childTnLst>
                          </p:cTn>
                        </p:par>
                        <p:par>
                          <p:cTn id="20" fill="hold">
                            <p:stCondLst>
                              <p:cond delay="16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5"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36" y="2348880"/>
            <a:ext cx="17145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グループ化 2"/>
          <p:cNvGrpSpPr/>
          <p:nvPr/>
        </p:nvGrpSpPr>
        <p:grpSpPr>
          <a:xfrm>
            <a:off x="61538" y="3900196"/>
            <a:ext cx="3128323" cy="1296119"/>
            <a:chOff x="-1692696" y="1834776"/>
            <a:chExt cx="3128323" cy="1296119"/>
          </a:xfrm>
        </p:grpSpPr>
        <p:sp>
          <p:nvSpPr>
            <p:cNvPr id="35" name="Document"/>
            <p:cNvSpPr>
              <a:spLocks noEditPoints="1" noChangeArrowheads="1"/>
            </p:cNvSpPr>
            <p:nvPr/>
          </p:nvSpPr>
          <p:spPr bwMode="auto">
            <a:xfrm>
              <a:off x="-1538632" y="1834776"/>
              <a:ext cx="2974259" cy="1115019"/>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600" dirty="0" smtClean="0"/>
                <a:t>int </a:t>
              </a:r>
              <a:r>
                <a:rPr lang="en-US" altLang="ja-JP" sz="1600" dirty="0" err="1" smtClean="0"/>
                <a:t>methodA</a:t>
              </a:r>
              <a:r>
                <a:rPr lang="en-US" altLang="ja-JP" sz="1600" dirty="0" smtClean="0"/>
                <a:t> (int state) {</a:t>
              </a:r>
            </a:p>
            <a:p>
              <a:r>
                <a:rPr lang="en-US" altLang="ja-JP" sz="1600" dirty="0" smtClean="0"/>
                <a:t>    </a:t>
              </a:r>
              <a:r>
                <a:rPr lang="ja-JP" altLang="en-US" sz="1600" dirty="0"/>
                <a:t>・・・</a:t>
              </a:r>
              <a:r>
                <a:rPr lang="ja-JP" altLang="en-US" sz="1600" dirty="0" smtClean="0"/>
                <a:t>・</a:t>
              </a:r>
              <a:endParaRPr lang="en-US" altLang="ja-JP" sz="1600" dirty="0"/>
            </a:p>
          </p:txBody>
        </p:sp>
        <p:sp>
          <p:nvSpPr>
            <p:cNvPr id="34" name="Document"/>
            <p:cNvSpPr>
              <a:spLocks noEditPoints="1" noChangeArrowheads="1"/>
            </p:cNvSpPr>
            <p:nvPr/>
          </p:nvSpPr>
          <p:spPr bwMode="auto">
            <a:xfrm>
              <a:off x="-1620688" y="1916832"/>
              <a:ext cx="2974259" cy="1115019"/>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600" dirty="0" smtClean="0"/>
                <a:t>int </a:t>
              </a:r>
              <a:r>
                <a:rPr lang="en-US" altLang="ja-JP" sz="1600" dirty="0" err="1" smtClean="0"/>
                <a:t>methodA</a:t>
              </a:r>
              <a:r>
                <a:rPr lang="en-US" altLang="ja-JP" sz="1600" dirty="0" smtClean="0"/>
                <a:t> (int state) {</a:t>
              </a:r>
            </a:p>
            <a:p>
              <a:r>
                <a:rPr lang="en-US" altLang="ja-JP" sz="1600" dirty="0" smtClean="0"/>
                <a:t>    </a:t>
              </a:r>
              <a:r>
                <a:rPr lang="ja-JP" altLang="en-US" sz="1600" dirty="0"/>
                <a:t>・・・</a:t>
              </a:r>
              <a:r>
                <a:rPr lang="ja-JP" altLang="en-US" sz="1600" dirty="0" smtClean="0"/>
                <a:t>・</a:t>
              </a:r>
              <a:endParaRPr lang="en-US" altLang="ja-JP" sz="1600" dirty="0"/>
            </a:p>
          </p:txBody>
        </p:sp>
        <p:sp>
          <p:nvSpPr>
            <p:cNvPr id="32" name="Document"/>
            <p:cNvSpPr>
              <a:spLocks noEditPoints="1" noChangeArrowheads="1"/>
            </p:cNvSpPr>
            <p:nvPr/>
          </p:nvSpPr>
          <p:spPr bwMode="auto">
            <a:xfrm>
              <a:off x="-1692696" y="2015876"/>
              <a:ext cx="2974259" cy="1115019"/>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600" dirty="0" smtClean="0"/>
                <a:t>int </a:t>
              </a:r>
              <a:r>
                <a:rPr lang="en-US" altLang="ja-JP" sz="1600" dirty="0" err="1" smtClean="0"/>
                <a:t>methodA</a:t>
              </a:r>
              <a:r>
                <a:rPr lang="en-US" altLang="ja-JP" sz="1600" dirty="0" smtClean="0"/>
                <a:t> (int state) {</a:t>
              </a:r>
            </a:p>
            <a:p>
              <a:r>
                <a:rPr lang="en-US" altLang="ja-JP" sz="1600" dirty="0" smtClean="0"/>
                <a:t>    </a:t>
              </a:r>
              <a:r>
                <a:rPr lang="ja-JP" altLang="en-US" sz="1600" dirty="0"/>
                <a:t>・・・</a:t>
              </a:r>
              <a:r>
                <a:rPr lang="ja-JP" altLang="en-US" sz="1600" dirty="0" smtClean="0"/>
                <a:t>・</a:t>
              </a:r>
              <a:endParaRPr lang="en-US" altLang="ja-JP" sz="1600" dirty="0"/>
            </a:p>
          </p:txBody>
        </p:sp>
      </p:grpSp>
      <p:sp>
        <p:nvSpPr>
          <p:cNvPr id="2" name="タイトル 1"/>
          <p:cNvSpPr>
            <a:spLocks noGrp="1"/>
          </p:cNvSpPr>
          <p:nvPr>
            <p:ph type="title"/>
          </p:nvPr>
        </p:nvSpPr>
        <p:spPr/>
        <p:txBody>
          <a:bodyPr/>
          <a:lstStyle/>
          <a:p>
            <a:r>
              <a:rPr lang="en-US" altLang="ja-JP" dirty="0" smtClean="0"/>
              <a:t>TLC</a:t>
            </a:r>
            <a:r>
              <a:rPr lang="ja-JP" altLang="en-US" dirty="0" smtClean="0"/>
              <a:t>における</a:t>
            </a:r>
            <a:r>
              <a:rPr kumimoji="1" lang="ja-JP" altLang="en-US" dirty="0" smtClean="0"/>
              <a:t>問題点</a:t>
            </a:r>
            <a:endParaRPr kumimoji="1" lang="ja-JP" altLang="en-US" dirty="0"/>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5</a:t>
            </a:fld>
            <a:endParaRPr kumimoji="1" lang="ja-JP" altLang="en-US"/>
          </a:p>
        </p:txBody>
      </p:sp>
      <p:sp>
        <p:nvSpPr>
          <p:cNvPr id="12" name="円柱 11"/>
          <p:cNvSpPr/>
          <p:nvPr/>
        </p:nvSpPr>
        <p:spPr>
          <a:xfrm>
            <a:off x="3131840" y="2728747"/>
            <a:ext cx="3096344" cy="3446974"/>
          </a:xfrm>
          <a:prstGeom prst="can">
            <a:avLst>
              <a:gd name="adj" fmla="val 13762"/>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3200" dirty="0">
                <a:solidFill>
                  <a:schemeClr val="tx1"/>
                </a:solidFill>
              </a:rPr>
              <a:t>VCS</a:t>
            </a:r>
          </a:p>
          <a:p>
            <a:pPr algn="ctr"/>
            <a:endParaRPr lang="en-US" altLang="ja-JP" dirty="0">
              <a:solidFill>
                <a:schemeClr val="tx1"/>
              </a:solidFill>
            </a:endParaRPr>
          </a:p>
          <a:p>
            <a:pPr algn="ctr"/>
            <a:endParaRPr lang="en-US" altLang="ja-JP" dirty="0" smtClean="0">
              <a:solidFill>
                <a:schemeClr val="tx1"/>
              </a:solidFill>
            </a:endParaRPr>
          </a:p>
          <a:p>
            <a:pPr algn="ctr"/>
            <a:endParaRPr lang="en-US" altLang="ja-JP" dirty="0">
              <a:solidFill>
                <a:schemeClr val="tx1"/>
              </a:solidFill>
            </a:endParaRPr>
          </a:p>
          <a:p>
            <a:pPr algn="ctr"/>
            <a:endParaRPr lang="en-US" altLang="ja-JP" dirty="0" smtClean="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p:txBody>
      </p:sp>
      <p:sp>
        <p:nvSpPr>
          <p:cNvPr id="15" name="Document"/>
          <p:cNvSpPr>
            <a:spLocks noEditPoints="1" noChangeArrowheads="1"/>
          </p:cNvSpPr>
          <p:nvPr/>
        </p:nvSpPr>
        <p:spPr bwMode="auto">
          <a:xfrm>
            <a:off x="4507" y="4166248"/>
            <a:ext cx="2830052"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lgn="ctr"/>
            <a:endParaRPr lang="en-US" altLang="ja-JP" sz="2000" dirty="0">
              <a:ea typeface="MS UI Gothic" pitchFamily="50" charset="-128"/>
            </a:endParaRPr>
          </a:p>
        </p:txBody>
      </p:sp>
      <p:sp>
        <p:nvSpPr>
          <p:cNvPr id="16" name="Document"/>
          <p:cNvSpPr>
            <a:spLocks noEditPoints="1" noChangeArrowheads="1"/>
          </p:cNvSpPr>
          <p:nvPr/>
        </p:nvSpPr>
        <p:spPr bwMode="auto">
          <a:xfrm>
            <a:off x="13756" y="4169862"/>
            <a:ext cx="2830052"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(int state) {</a:t>
            </a:r>
          </a:p>
          <a:p>
            <a:pPr lvl="0"/>
            <a:r>
              <a:rPr lang="en-US" altLang="ja-JP" sz="1600" dirty="0" smtClean="0">
                <a:solidFill>
                  <a:srgbClr val="008000"/>
                </a:solidFill>
              </a:rPr>
              <a:t>    </a:t>
            </a:r>
            <a:r>
              <a:rPr lang="ja-JP" altLang="en-US" sz="1600" dirty="0" smtClean="0">
                <a:solidFill>
                  <a:srgbClr val="008000"/>
                </a:solidFill>
              </a:rPr>
              <a:t>・・・・</a:t>
            </a:r>
            <a:endParaRPr lang="en-US" altLang="ja-JP" sz="1600" dirty="0" smtClean="0">
              <a:solidFill>
                <a:srgbClr val="008000"/>
              </a:solidFill>
            </a:endParaRPr>
          </a:p>
          <a:p>
            <a:pPr lvl="0"/>
            <a:r>
              <a:rPr lang="en-US" altLang="ja-JP" sz="1600" dirty="0" smtClean="0">
                <a:solidFill>
                  <a:srgbClr val="008000"/>
                </a:solidFill>
              </a:rPr>
              <a:t>    state = bar(state, false);</a:t>
            </a:r>
          </a:p>
          <a:p>
            <a:pPr lvl="0"/>
            <a:r>
              <a:rPr lang="en-US" altLang="ja-JP" sz="1600" dirty="0" smtClean="0">
                <a:solidFill>
                  <a:srgbClr val="008000"/>
                </a:solidFill>
              </a:rPr>
              <a:t>}</a:t>
            </a:r>
            <a:endParaRPr lang="ja-JP" altLang="en-US" sz="1600" dirty="0">
              <a:solidFill>
                <a:srgbClr val="008000"/>
              </a:solidFill>
            </a:endParaRPr>
          </a:p>
        </p:txBody>
      </p:sp>
      <p:sp>
        <p:nvSpPr>
          <p:cNvPr id="17" name="Document"/>
          <p:cNvSpPr>
            <a:spLocks noEditPoints="1" noChangeArrowheads="1"/>
          </p:cNvSpPr>
          <p:nvPr/>
        </p:nvSpPr>
        <p:spPr bwMode="auto">
          <a:xfrm>
            <a:off x="3517" y="4169476"/>
            <a:ext cx="2974259" cy="203358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600" dirty="0" smtClean="0"/>
              <a:t>int </a:t>
            </a:r>
            <a:r>
              <a:rPr lang="en-US" altLang="ja-JP" sz="1600" dirty="0" err="1" smtClean="0"/>
              <a:t>methodA</a:t>
            </a:r>
            <a:r>
              <a:rPr lang="en-US" altLang="ja-JP" sz="1600" dirty="0" smtClean="0"/>
              <a:t> (int state) {</a:t>
            </a:r>
          </a:p>
          <a:p>
            <a:r>
              <a:rPr lang="en-US" altLang="ja-JP" sz="1600" dirty="0" smtClean="0"/>
              <a:t>    </a:t>
            </a:r>
            <a:r>
              <a:rPr lang="ja-JP" altLang="en-US" sz="1600" dirty="0"/>
              <a:t>・・・・</a:t>
            </a:r>
            <a:endParaRPr lang="en-US" altLang="ja-JP" sz="1600" dirty="0"/>
          </a:p>
          <a:p>
            <a:r>
              <a:rPr lang="en-US" altLang="ja-JP" sz="1600" dirty="0"/>
              <a:t>    </a:t>
            </a:r>
            <a:r>
              <a:rPr lang="en-US" altLang="ja-JP" sz="1600" dirty="0" err="1">
                <a:solidFill>
                  <a:srgbClr val="008000"/>
                </a:solidFill>
              </a:rPr>
              <a:t>log.trace</a:t>
            </a:r>
            <a:r>
              <a:rPr lang="en-US" altLang="ja-JP" sz="1600" dirty="0">
                <a:solidFill>
                  <a:srgbClr val="008000"/>
                </a:solidFill>
              </a:rPr>
              <a:t>(“state: ”+ state);</a:t>
            </a:r>
          </a:p>
          <a:p>
            <a:r>
              <a:rPr lang="en-US" altLang="ja-JP" sz="1600" dirty="0">
                <a:solidFill>
                  <a:srgbClr val="008000"/>
                </a:solidFill>
              </a:rPr>
              <a:t>    </a:t>
            </a:r>
            <a:r>
              <a:rPr lang="en-US" altLang="ja-JP" sz="1600" dirty="0"/>
              <a:t>state = bar(state</a:t>
            </a:r>
            <a:r>
              <a:rPr lang="en-US" altLang="ja-JP" sz="1600" dirty="0" smtClean="0"/>
              <a:t>, false);</a:t>
            </a:r>
            <a:endParaRPr lang="en-US" altLang="ja-JP" sz="1600" dirty="0"/>
          </a:p>
          <a:p>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r>
              <a:rPr lang="en-US" altLang="ja-JP" sz="1600" dirty="0"/>
              <a:t>}</a:t>
            </a:r>
            <a:endParaRPr lang="ja-JP" altLang="en-US" sz="1600" dirty="0"/>
          </a:p>
        </p:txBody>
      </p:sp>
      <p:grpSp>
        <p:nvGrpSpPr>
          <p:cNvPr id="18" name="グループ化 17"/>
          <p:cNvGrpSpPr/>
          <p:nvPr/>
        </p:nvGrpSpPr>
        <p:grpSpPr>
          <a:xfrm>
            <a:off x="3708" y="4159428"/>
            <a:ext cx="2974259" cy="2272834"/>
            <a:chOff x="683094" y="176052"/>
            <a:chExt cx="2974259" cy="2272834"/>
          </a:xfrm>
        </p:grpSpPr>
        <p:sp>
          <p:nvSpPr>
            <p:cNvPr id="19" name="Document"/>
            <p:cNvSpPr>
              <a:spLocks noEditPoints="1" noChangeArrowheads="1"/>
            </p:cNvSpPr>
            <p:nvPr/>
          </p:nvSpPr>
          <p:spPr bwMode="auto">
            <a:xfrm>
              <a:off x="683094" y="176052"/>
              <a:ext cx="2974259" cy="2272834"/>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600" dirty="0" smtClean="0"/>
                <a:t>int </a:t>
              </a:r>
              <a:r>
                <a:rPr lang="en-US" altLang="ja-JP" sz="1600" dirty="0" err="1" smtClean="0"/>
                <a:t>methodA</a:t>
              </a:r>
              <a:r>
                <a:rPr lang="en-US" altLang="ja-JP" sz="1600" dirty="0" smtClean="0"/>
                <a:t> (int state) {</a:t>
              </a:r>
            </a:p>
            <a:p>
              <a:r>
                <a:rPr lang="en-US" altLang="ja-JP" sz="1600" dirty="0" smtClean="0"/>
                <a:t>    </a:t>
              </a:r>
              <a:r>
                <a:rPr lang="ja-JP" altLang="en-US" sz="1600" dirty="0"/>
                <a:t>・・・・</a:t>
              </a:r>
              <a:endParaRPr lang="en-US" altLang="ja-JP" sz="1600" dirty="0"/>
            </a:p>
            <a:p>
              <a:r>
                <a:rPr lang="en-US" altLang="ja-JP" sz="1600" dirty="0"/>
                <a:t>    </a:t>
              </a:r>
              <a:r>
                <a:rPr lang="en-US" altLang="ja-JP" sz="1600" dirty="0" err="1">
                  <a:solidFill>
                    <a:srgbClr val="008000"/>
                  </a:solidFill>
                </a:rPr>
                <a:t>log.trace</a:t>
              </a:r>
              <a:r>
                <a:rPr lang="en-US" altLang="ja-JP" sz="1600" dirty="0">
                  <a:solidFill>
                    <a:srgbClr val="008000"/>
                  </a:solidFill>
                </a:rPr>
                <a:t>(“state: ”+ state);</a:t>
              </a:r>
            </a:p>
            <a:p>
              <a:r>
                <a:rPr lang="en-US" altLang="ja-JP" sz="1600" dirty="0">
                  <a:solidFill>
                    <a:srgbClr val="008000"/>
                  </a:solidFill>
                </a:rPr>
                <a:t>    </a:t>
              </a:r>
              <a:r>
                <a:rPr lang="en-US" altLang="ja-JP" sz="1600" dirty="0"/>
                <a:t>state = </a:t>
              </a:r>
              <a:r>
                <a:rPr lang="en-US" altLang="ja-JP" sz="1600" dirty="0" smtClean="0"/>
                <a:t>bar(state, false);</a:t>
              </a:r>
              <a:endParaRPr lang="en-US" altLang="ja-JP" sz="1600" dirty="0"/>
            </a:p>
            <a:p>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r>
                <a:rPr lang="en-US" altLang="ja-JP" sz="1600" dirty="0"/>
                <a:t>}</a:t>
              </a:r>
              <a:endParaRPr lang="ja-JP" altLang="en-US" sz="1600" dirty="0"/>
            </a:p>
          </p:txBody>
        </p:sp>
        <p:sp>
          <p:nvSpPr>
            <p:cNvPr id="20" name="正方形/長方形 19"/>
            <p:cNvSpPr/>
            <p:nvPr/>
          </p:nvSpPr>
          <p:spPr>
            <a:xfrm>
              <a:off x="1506171" y="1624890"/>
              <a:ext cx="2061887" cy="823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smtClean="0">
                  <a:solidFill>
                    <a:schemeClr val="tx1"/>
                  </a:solidFill>
                </a:rPr>
                <a:t>methodA</a:t>
              </a:r>
              <a:r>
                <a:rPr lang="ja-JP" altLang="en-US" dirty="0" smtClean="0">
                  <a:solidFill>
                    <a:schemeClr val="tx1"/>
                  </a:solidFill>
                </a:rPr>
                <a:t>作成</a:t>
              </a:r>
              <a:endParaRPr lang="en-US" altLang="ja-JP" dirty="0" smtClean="0">
                <a:solidFill>
                  <a:schemeClr val="tx1"/>
                </a:solidFill>
              </a:endParaRPr>
            </a:p>
            <a:p>
              <a:pPr algn="ctr"/>
              <a:r>
                <a:rPr lang="en-US" altLang="ja-JP" dirty="0" smtClean="0">
                  <a:solidFill>
                    <a:schemeClr val="tx1"/>
                  </a:solidFill>
                </a:rPr>
                <a:t>+</a:t>
              </a:r>
              <a:r>
                <a:rPr lang="ja-JP" altLang="en-US" dirty="0" smtClean="0">
                  <a:solidFill>
                    <a:schemeClr val="tx1"/>
                  </a:solidFill>
                </a:rPr>
                <a:t>ロギング機能追加</a:t>
              </a:r>
              <a:r>
                <a:rPr lang="en-US" altLang="ja-JP" dirty="0" smtClean="0">
                  <a:solidFill>
                    <a:schemeClr val="tx1"/>
                  </a:solidFill>
                </a:rPr>
                <a:t/>
              </a:r>
              <a:br>
                <a:rPr lang="en-US" altLang="ja-JP" dirty="0" smtClean="0">
                  <a:solidFill>
                    <a:schemeClr val="tx1"/>
                  </a:solidFill>
                </a:rPr>
              </a:br>
              <a:r>
                <a:rPr lang="en-US" altLang="ja-JP" dirty="0" smtClean="0">
                  <a:solidFill>
                    <a:schemeClr val="tx1"/>
                  </a:solidFill>
                </a:rPr>
                <a:t>+</a:t>
              </a:r>
              <a:r>
                <a:rPr lang="ja-JP" altLang="en-US" dirty="0" smtClean="0">
                  <a:solidFill>
                    <a:schemeClr val="tx1"/>
                  </a:solidFill>
                </a:rPr>
                <a:t>バグ修正</a:t>
              </a:r>
              <a:endParaRPr kumimoji="1" lang="ja-JP" altLang="en-US" dirty="0">
                <a:solidFill>
                  <a:schemeClr val="tx1"/>
                </a:solidFill>
              </a:endParaRPr>
            </a:p>
          </p:txBody>
        </p:sp>
      </p:grpSp>
      <p:sp>
        <p:nvSpPr>
          <p:cNvPr id="21" name="正方形/長方形 20"/>
          <p:cNvSpPr/>
          <p:nvPr/>
        </p:nvSpPr>
        <p:spPr>
          <a:xfrm>
            <a:off x="3262409" y="3436434"/>
            <a:ext cx="2849136" cy="23724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a:solidFill>
                  <a:schemeClr val="tx1"/>
                </a:solidFill>
              </a:rPr>
              <a:t>B</a:t>
            </a:r>
            <a:r>
              <a:rPr lang="en-US" altLang="ja-JP" dirty="0" smtClean="0">
                <a:solidFill>
                  <a:schemeClr val="tx1"/>
                </a:solidFill>
              </a:rPr>
              <a:t> 5/2 10:00</a:t>
            </a:r>
          </a:p>
          <a:p>
            <a:r>
              <a:rPr lang="en-US" altLang="ja-JP" sz="1600" dirty="0" err="1" smtClean="0">
                <a:solidFill>
                  <a:schemeClr val="tx1"/>
                </a:solidFill>
              </a:rPr>
              <a:t>Comment:methodA</a:t>
            </a:r>
            <a:r>
              <a:rPr lang="ja-JP" altLang="en-US" sz="1600" dirty="0" smtClean="0">
                <a:solidFill>
                  <a:schemeClr val="tx1"/>
                </a:solidFill>
              </a:rPr>
              <a:t>作成</a:t>
            </a:r>
            <a:r>
              <a:rPr lang="en-US" altLang="ja-JP" sz="1600" dirty="0" smtClean="0">
                <a:solidFill>
                  <a:schemeClr val="tx1"/>
                </a:solidFill>
              </a:rPr>
              <a:t>+</a:t>
            </a:r>
          </a:p>
          <a:p>
            <a:r>
              <a:rPr lang="ja-JP" altLang="en-US" sz="1600" dirty="0" smtClean="0">
                <a:solidFill>
                  <a:schemeClr val="tx1"/>
                </a:solidFill>
              </a:rPr>
              <a:t>ロギング機能追加</a:t>
            </a:r>
            <a:r>
              <a:rPr lang="en-US" altLang="ja-JP" sz="1600" dirty="0" smtClean="0">
                <a:solidFill>
                  <a:schemeClr val="tx1"/>
                </a:solidFill>
              </a:rPr>
              <a:t>+</a:t>
            </a:r>
            <a:r>
              <a:rPr lang="ja-JP" altLang="en-US" sz="1600" dirty="0" smtClean="0">
                <a:solidFill>
                  <a:schemeClr val="tx1"/>
                </a:solidFill>
              </a:rPr>
              <a:t>バグ修正 </a:t>
            </a:r>
            <a:endParaRPr lang="en-US" altLang="ja-JP" sz="1600" dirty="0" smtClean="0">
              <a:solidFill>
                <a:schemeClr val="tx1"/>
              </a:solidFill>
            </a:endParaRPr>
          </a:p>
          <a:p>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a:t>
            </a:r>
            <a:r>
              <a:rPr lang="en-US" altLang="ja-JP" sz="1600" dirty="0">
                <a:solidFill>
                  <a:srgbClr val="008000"/>
                </a:solidFill>
              </a:rPr>
              <a:t>(int state) {</a:t>
            </a:r>
          </a:p>
          <a:p>
            <a:pPr lvl="0"/>
            <a:r>
              <a:rPr lang="en-US" altLang="ja-JP" sz="1600" dirty="0">
                <a:solidFill>
                  <a:srgbClr val="008000"/>
                </a:solidFill>
              </a:rPr>
              <a:t>    </a:t>
            </a:r>
            <a:r>
              <a:rPr lang="ja-JP" altLang="en-US" sz="1600" dirty="0">
                <a:solidFill>
                  <a:srgbClr val="008000"/>
                </a:solidFill>
              </a:rPr>
              <a:t>・・・・</a:t>
            </a:r>
            <a:endParaRPr lang="en-US" altLang="ja-JP" sz="1600" dirty="0">
              <a:solidFill>
                <a:srgbClr val="008000"/>
              </a:solidFill>
            </a:endParaRPr>
          </a:p>
          <a:p>
            <a:pPr lvl="0"/>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pPr lvl="0"/>
            <a:r>
              <a:rPr lang="en-US" altLang="ja-JP" sz="1600" dirty="0">
                <a:solidFill>
                  <a:srgbClr val="008000"/>
                </a:solidFill>
              </a:rPr>
              <a:t>    state = bar(state, </a:t>
            </a:r>
            <a:r>
              <a:rPr lang="en-US" altLang="ja-JP" sz="1600" dirty="0" smtClean="0">
                <a:solidFill>
                  <a:srgbClr val="008000"/>
                </a:solidFill>
              </a:rPr>
              <a:t>false);</a:t>
            </a:r>
            <a:endParaRPr lang="en-US" altLang="ja-JP" sz="1600" dirty="0">
              <a:solidFill>
                <a:srgbClr val="008000"/>
              </a:solidFill>
            </a:endParaRPr>
          </a:p>
          <a:p>
            <a:pPr lvl="0"/>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pPr lvl="0"/>
            <a:r>
              <a:rPr lang="en-US" altLang="ja-JP" sz="1600" dirty="0" smtClean="0">
                <a:solidFill>
                  <a:srgbClr val="008000"/>
                </a:solidFill>
              </a:rPr>
              <a:t>}</a:t>
            </a:r>
            <a:endParaRPr lang="en-US" altLang="ja-JP" dirty="0" smtClean="0">
              <a:solidFill>
                <a:srgbClr val="008000"/>
              </a:solidFill>
            </a:endParaRPr>
          </a:p>
        </p:txBody>
      </p:sp>
      <p:sp>
        <p:nvSpPr>
          <p:cNvPr id="22" name="四角形吹き出し 21"/>
          <p:cNvSpPr/>
          <p:nvPr/>
        </p:nvSpPr>
        <p:spPr>
          <a:xfrm>
            <a:off x="2175577" y="2593482"/>
            <a:ext cx="1099144" cy="612648"/>
          </a:xfrm>
          <a:prstGeom prst="wedgeRectCallout">
            <a:avLst>
              <a:gd name="adj1" fmla="val -137464"/>
              <a:gd name="adj2" fmla="val -21783"/>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コミット</a:t>
            </a:r>
            <a:endParaRPr kumimoji="1" lang="ja-JP" altLang="en-US" sz="2400" dirty="0">
              <a:solidFill>
                <a:schemeClr val="tx1"/>
              </a:solidFill>
            </a:endParaRPr>
          </a:p>
        </p:txBody>
      </p:sp>
      <p:sp>
        <p:nvSpPr>
          <p:cNvPr id="23" name="正方形/長方形 22"/>
          <p:cNvSpPr/>
          <p:nvPr/>
        </p:nvSpPr>
        <p:spPr>
          <a:xfrm>
            <a:off x="3262409" y="4302115"/>
            <a:ext cx="2641142" cy="1504729"/>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C:\Users\Owner\AppData\Local\Temp\MC90043394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328" y="3346872"/>
            <a:ext cx="1259029" cy="1259029"/>
          </a:xfrm>
          <a:prstGeom prst="rect">
            <a:avLst/>
          </a:prstGeom>
          <a:noFill/>
          <a:extLst>
            <a:ext uri="{909E8E84-426E-40DD-AFC4-6F175D3DCCD1}">
              <a14:hiddenFill xmlns:a14="http://schemas.microsoft.com/office/drawing/2010/main">
                <a:solidFill>
                  <a:srgbClr val="FFFFFF"/>
                </a:solidFill>
              </a14:hiddenFill>
            </a:ext>
          </a:extLst>
        </p:spPr>
      </p:pic>
      <p:sp>
        <p:nvSpPr>
          <p:cNvPr id="25" name="雲形吹き出し 24"/>
          <p:cNvSpPr/>
          <p:nvPr/>
        </p:nvSpPr>
        <p:spPr>
          <a:xfrm>
            <a:off x="6111545" y="2404564"/>
            <a:ext cx="2916169" cy="866819"/>
          </a:xfrm>
          <a:prstGeom prst="cloudCallout">
            <a:avLst>
              <a:gd name="adj1" fmla="val 14433"/>
              <a:gd name="adj2" fmla="val 77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バグはどう修正されたのかな？</a:t>
            </a:r>
            <a:endParaRPr kumimoji="1" lang="ja-JP" altLang="en-US" dirty="0">
              <a:solidFill>
                <a:schemeClr val="tx1"/>
              </a:solidFill>
            </a:endParaRPr>
          </a:p>
        </p:txBody>
      </p:sp>
      <p:pic>
        <p:nvPicPr>
          <p:cNvPr id="28" name="コンテンツ プレースホルダー 11"/>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187783" y="3802862"/>
            <a:ext cx="798323" cy="81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雲形吹き出し 25"/>
          <p:cNvSpPr/>
          <p:nvPr/>
        </p:nvSpPr>
        <p:spPr>
          <a:xfrm>
            <a:off x="6536627" y="2734930"/>
            <a:ext cx="2100714" cy="612648"/>
          </a:xfrm>
          <a:prstGeom prst="cloudCallout">
            <a:avLst>
              <a:gd name="adj1" fmla="val 15585"/>
              <a:gd name="adj2" fmla="val 1173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どこがバグ修正？</a:t>
            </a:r>
            <a:endParaRPr kumimoji="1" lang="ja-JP" altLang="en-US" dirty="0">
              <a:solidFill>
                <a:schemeClr val="tx1"/>
              </a:solidFill>
            </a:endParaRPr>
          </a:p>
        </p:txBody>
      </p:sp>
      <p:sp>
        <p:nvSpPr>
          <p:cNvPr id="30" name="角丸四角形 29"/>
          <p:cNvSpPr/>
          <p:nvPr/>
        </p:nvSpPr>
        <p:spPr>
          <a:xfrm>
            <a:off x="539552" y="1628800"/>
            <a:ext cx="8003198" cy="720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rPr>
              <a:t>タスクリスト</a:t>
            </a:r>
            <a:endParaRPr lang="en-US" altLang="ja-JP" sz="2000" b="1" dirty="0">
              <a:solidFill>
                <a:schemeClr val="tx1"/>
              </a:solidFill>
            </a:endParaRPr>
          </a:p>
        </p:txBody>
      </p:sp>
      <p:sp>
        <p:nvSpPr>
          <p:cNvPr id="7" name="正方形/長方形 6"/>
          <p:cNvSpPr/>
          <p:nvPr/>
        </p:nvSpPr>
        <p:spPr>
          <a:xfrm>
            <a:off x="2042368" y="169174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methodA</a:t>
            </a:r>
            <a:r>
              <a:rPr kumimoji="1" lang="ja-JP" altLang="en-US" dirty="0" smtClean="0">
                <a:solidFill>
                  <a:schemeClr val="tx1"/>
                </a:solidFill>
              </a:rPr>
              <a:t>作成</a:t>
            </a:r>
            <a:endParaRPr kumimoji="1" lang="ja-JP" altLang="en-US" dirty="0">
              <a:solidFill>
                <a:schemeClr val="tx1"/>
              </a:solidFill>
            </a:endParaRPr>
          </a:p>
        </p:txBody>
      </p:sp>
      <p:sp>
        <p:nvSpPr>
          <p:cNvPr id="8" name="正方形/長方形 7"/>
          <p:cNvSpPr/>
          <p:nvPr/>
        </p:nvSpPr>
        <p:spPr>
          <a:xfrm>
            <a:off x="3284506" y="169174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ロギング機能追加</a:t>
            </a:r>
            <a:endParaRPr kumimoji="1" lang="ja-JP" altLang="en-US" dirty="0">
              <a:solidFill>
                <a:schemeClr val="tx1"/>
              </a:solidFill>
            </a:endParaRPr>
          </a:p>
        </p:txBody>
      </p:sp>
      <p:sp>
        <p:nvSpPr>
          <p:cNvPr id="9" name="正方形/長方形 8"/>
          <p:cNvSpPr/>
          <p:nvPr/>
        </p:nvSpPr>
        <p:spPr>
          <a:xfrm>
            <a:off x="4526644" y="169174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methodB</a:t>
            </a:r>
            <a:r>
              <a:rPr kumimoji="1" lang="ja-JP" altLang="en-US" dirty="0" smtClean="0">
                <a:solidFill>
                  <a:schemeClr val="tx1"/>
                </a:solidFill>
              </a:rPr>
              <a:t>作成</a:t>
            </a:r>
            <a:endParaRPr kumimoji="1" lang="ja-JP" altLang="en-US" dirty="0">
              <a:solidFill>
                <a:schemeClr val="tx1"/>
              </a:solidFill>
            </a:endParaRPr>
          </a:p>
        </p:txBody>
      </p:sp>
      <p:sp>
        <p:nvSpPr>
          <p:cNvPr id="10" name="正方形/長方形 9"/>
          <p:cNvSpPr/>
          <p:nvPr/>
        </p:nvSpPr>
        <p:spPr>
          <a:xfrm>
            <a:off x="5768782" y="169174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バグ修正</a:t>
            </a:r>
            <a:endParaRPr kumimoji="1" lang="ja-JP" altLang="en-US" dirty="0">
              <a:solidFill>
                <a:schemeClr val="tx1"/>
              </a:solidFill>
            </a:endParaRPr>
          </a:p>
        </p:txBody>
      </p:sp>
      <p:sp>
        <p:nvSpPr>
          <p:cNvPr id="11" name="正方形/長方形 10"/>
          <p:cNvSpPr/>
          <p:nvPr/>
        </p:nvSpPr>
        <p:spPr>
          <a:xfrm>
            <a:off x="7010920" y="169174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リファクタリング</a:t>
            </a:r>
            <a:endParaRPr kumimoji="1" lang="ja-JP" altLang="en-US" dirty="0">
              <a:solidFill>
                <a:schemeClr val="tx1"/>
              </a:solidFill>
            </a:endParaRPr>
          </a:p>
        </p:txBody>
      </p:sp>
      <p:sp>
        <p:nvSpPr>
          <p:cNvPr id="29" name="雲形吹き出し 28"/>
          <p:cNvSpPr/>
          <p:nvPr/>
        </p:nvSpPr>
        <p:spPr>
          <a:xfrm>
            <a:off x="2037764" y="2581982"/>
            <a:ext cx="1479864" cy="612648"/>
          </a:xfrm>
          <a:prstGeom prst="cloudCallout">
            <a:avLst>
              <a:gd name="adj1" fmla="val -107800"/>
              <a:gd name="adj2" fmla="val -16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コミット</a:t>
            </a:r>
            <a:endParaRPr kumimoji="1" lang="en-US" altLang="ja-JP" dirty="0" smtClean="0">
              <a:solidFill>
                <a:schemeClr val="tx1"/>
              </a:solidFill>
            </a:endParaRPr>
          </a:p>
          <a:p>
            <a:pPr algn="ctr"/>
            <a:r>
              <a:rPr lang="ja-JP" altLang="en-US" dirty="0">
                <a:solidFill>
                  <a:schemeClr val="tx1"/>
                </a:solidFill>
              </a:rPr>
              <a:t>忘れ</a:t>
            </a:r>
            <a:endParaRPr kumimoji="1" lang="ja-JP" altLang="en-US" dirty="0">
              <a:solidFill>
                <a:schemeClr val="tx1"/>
              </a:solidFill>
            </a:endParaRPr>
          </a:p>
        </p:txBody>
      </p:sp>
    </p:spTree>
    <p:extLst>
      <p:ext uri="{BB962C8B-B14F-4D97-AF65-F5344CB8AC3E}">
        <p14:creationId xmlns:p14="http://schemas.microsoft.com/office/powerpoint/2010/main" val="98447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7"/>
                                        </p:tgtEl>
                                        <p:attrNameLst>
                                          <p:attrName>fillcolor</p:attrName>
                                        </p:attrNameLst>
                                      </p:cBhvr>
                                      <p:to>
                                        <a:srgbClr val="CCFF99"/>
                                      </p:to>
                                    </p:animClr>
                                    <p:set>
                                      <p:cBhvr>
                                        <p:cTn id="7" dur="1000" fill="hold"/>
                                        <p:tgtEl>
                                          <p:spTgt spid="7"/>
                                        </p:tgtEl>
                                        <p:attrNameLst>
                                          <p:attrName>fill.type</p:attrName>
                                        </p:attrNameLst>
                                      </p:cBhvr>
                                      <p:to>
                                        <p:strVal val="solid"/>
                                      </p:to>
                                    </p:set>
                                    <p:set>
                                      <p:cBhvr>
                                        <p:cTn id="8" dur="1000" fill="hold"/>
                                        <p:tgtEl>
                                          <p:spTgt spid="7"/>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1000" fill="hold"/>
                                        <p:tgtEl>
                                          <p:spTgt spid="8"/>
                                        </p:tgtEl>
                                        <p:attrNameLst>
                                          <p:attrName>fillcolor</p:attrName>
                                        </p:attrNameLst>
                                      </p:cBhvr>
                                      <p:to>
                                        <a:srgbClr val="CCFF99"/>
                                      </p:to>
                                    </p:animClr>
                                    <p:set>
                                      <p:cBhvr>
                                        <p:cTn id="11" dur="1000" fill="hold"/>
                                        <p:tgtEl>
                                          <p:spTgt spid="8"/>
                                        </p:tgtEl>
                                        <p:attrNameLst>
                                          <p:attrName>fill.type</p:attrName>
                                        </p:attrNameLst>
                                      </p:cBhvr>
                                      <p:to>
                                        <p:strVal val="solid"/>
                                      </p:to>
                                    </p:set>
                                    <p:set>
                                      <p:cBhvr>
                                        <p:cTn id="12" dur="1000" fill="hold"/>
                                        <p:tgtEl>
                                          <p:spTgt spid="8"/>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0"/>
                                        </p:tgtEl>
                                        <p:attrNameLst>
                                          <p:attrName>fillcolor</p:attrName>
                                        </p:attrNameLst>
                                      </p:cBhvr>
                                      <p:to>
                                        <a:srgbClr val="CCFF99"/>
                                      </p:to>
                                    </p:animClr>
                                    <p:set>
                                      <p:cBhvr>
                                        <p:cTn id="31" dur="2000" fill="hold"/>
                                        <p:tgtEl>
                                          <p:spTgt spid="10"/>
                                        </p:tgtEl>
                                        <p:attrNameLst>
                                          <p:attrName>fill.type</p:attrName>
                                        </p:attrNameLst>
                                      </p:cBhvr>
                                      <p:to>
                                        <p:strVal val="solid"/>
                                      </p:to>
                                    </p:set>
                                    <p:set>
                                      <p:cBhvr>
                                        <p:cTn id="32" dur="2000" fill="hold"/>
                                        <p:tgtEl>
                                          <p:spTgt spid="10"/>
                                        </p:tgtEl>
                                        <p:attrNameLst>
                                          <p:attrName>fill.on</p:attrName>
                                        </p:attrNameLst>
                                      </p:cBhvr>
                                      <p:to>
                                        <p:strVal val="true"/>
                                      </p:to>
                                    </p:se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100"/>
                                        <p:tgtEl>
                                          <p:spTgt spid="22"/>
                                        </p:tgtEl>
                                      </p:cBhvr>
                                    </p:animEffect>
                                  </p:childTnLst>
                                </p:cTn>
                              </p:par>
                              <p:par>
                                <p:cTn id="47" presetID="10" presetClass="exit" presetSubtype="0" fill="hold" grpId="1" nodeType="withEffect">
                                  <p:stCondLst>
                                    <p:cond delay="0"/>
                                  </p:stCondLst>
                                  <p:childTnLst>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5E-6 -1.11111E-6 L 0.32813 -0.09305 " pathEditMode="relative" rAng="0" ptsTypes="AA">
                                      <p:cBhvr>
                                        <p:cTn id="53" dur="1000" fill="hold"/>
                                        <p:tgtEl>
                                          <p:spTgt spid="18"/>
                                        </p:tgtEl>
                                        <p:attrNameLst>
                                          <p:attrName>ppt_x</p:attrName>
                                          <p:attrName>ppt_y</p:attrName>
                                        </p:attrNameLst>
                                      </p:cBhvr>
                                      <p:rCtr x="16406" y="-4653"/>
                                    </p:animMotion>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par>
                          <p:cTn id="58" fill="hold">
                            <p:stCondLst>
                              <p:cond delay="1500"/>
                            </p:stCondLst>
                            <p:childTnLst>
                              <p:par>
                                <p:cTn id="59" presetID="10" presetClass="exit" presetSubtype="0" fill="hold" nodeType="after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42" presetClass="path" presetSubtype="0" accel="50000" decel="50000" fill="hold" nodeType="withEffect">
                                  <p:stCondLst>
                                    <p:cond delay="0"/>
                                  </p:stCondLst>
                                  <p:childTnLst>
                                    <p:animMotion origin="layout" path="M 2.5E-6 -1.11111E-6 L 0.14739 -0.06018 " pathEditMode="relative" rAng="0" ptsTypes="AA">
                                      <p:cBhvr>
                                        <p:cTn id="80" dur="2000" fill="hold"/>
                                        <p:tgtEl>
                                          <p:spTgt spid="28"/>
                                        </p:tgtEl>
                                        <p:attrNameLst>
                                          <p:attrName>ppt_x</p:attrName>
                                          <p:attrName>ppt_y</p:attrName>
                                        </p:attrNameLst>
                                      </p:cBhvr>
                                      <p:rCtr x="7361" y="-3009"/>
                                    </p:animMotion>
                                  </p:childTnLst>
                                </p:cTn>
                              </p:par>
                            </p:childTnLst>
                          </p:cTn>
                        </p:par>
                        <p:par>
                          <p:cTn id="81" fill="hold">
                            <p:stCondLst>
                              <p:cond delay="2500"/>
                            </p:stCondLst>
                            <p:childTnLst>
                              <p:par>
                                <p:cTn id="82" presetID="10" presetClass="entr" presetSubtype="0" fill="hold" grpId="0" nodeType="after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animBg="1"/>
      <p:bldP spid="22" grpId="0" animBg="1"/>
      <p:bldP spid="23" grpId="0" animBg="1"/>
      <p:bldP spid="25" grpId="0" animBg="1"/>
      <p:bldP spid="25" grpId="1" animBg="1"/>
      <p:bldP spid="26" grpId="0" animBg="1"/>
      <p:bldP spid="29" grpId="0" animBg="1"/>
      <p:bldP spid="2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OSS</a:t>
            </a:r>
            <a:r>
              <a:rPr kumimoji="1" lang="ja-JP" altLang="en-US" dirty="0" smtClean="0"/>
              <a:t>における</a:t>
            </a:r>
            <a:r>
              <a:rPr kumimoji="1" lang="en-US" altLang="ja-JP" dirty="0" smtClean="0"/>
              <a:t>TLC</a:t>
            </a:r>
            <a:endParaRPr kumimoji="1" lang="ja-JP" altLang="en-US" dirty="0"/>
          </a:p>
        </p:txBody>
      </p:sp>
      <p:sp>
        <p:nvSpPr>
          <p:cNvPr id="3" name="コンテンツ プレースホルダー 2"/>
          <p:cNvSpPr>
            <a:spLocks noGrp="1"/>
          </p:cNvSpPr>
          <p:nvPr>
            <p:ph idx="1"/>
          </p:nvPr>
        </p:nvSpPr>
        <p:spPr>
          <a:xfrm>
            <a:off x="457200" y="1484784"/>
            <a:ext cx="8229600" cy="4525963"/>
          </a:xfrm>
        </p:spPr>
        <p:txBody>
          <a:bodyPr/>
          <a:lstStyle/>
          <a:p>
            <a:r>
              <a:rPr kumimoji="1" lang="en-US" altLang="ja-JP" sz="2800" dirty="0" smtClean="0"/>
              <a:t>KDE </a:t>
            </a:r>
            <a:r>
              <a:rPr kumimoji="1" lang="en-US" altLang="ja-JP" sz="2800" dirty="0" err="1" smtClean="0"/>
              <a:t>TechBase</a:t>
            </a:r>
            <a:r>
              <a:rPr kumimoji="1" lang="en-US" altLang="ja-JP" sz="2800" dirty="0" smtClean="0"/>
              <a:t>[2]</a:t>
            </a:r>
          </a:p>
          <a:p>
            <a:endParaRPr kumimoji="1" lang="en-US" altLang="ja-JP" sz="2800" dirty="0" smtClean="0"/>
          </a:p>
          <a:p>
            <a:endParaRPr lang="en-US" altLang="ja-JP" sz="2800" dirty="0"/>
          </a:p>
          <a:p>
            <a:endParaRPr kumimoji="1" lang="en-US" altLang="ja-JP" sz="2800" dirty="0" smtClean="0"/>
          </a:p>
          <a:p>
            <a:pPr lvl="1"/>
            <a:endParaRPr lang="en-US" altLang="ja-JP" sz="2400" dirty="0" smtClean="0"/>
          </a:p>
          <a:p>
            <a:r>
              <a:rPr kumimoji="1" lang="en-US" altLang="ja-JP" sz="2800" dirty="0" err="1" smtClean="0"/>
              <a:t>Qt</a:t>
            </a:r>
            <a:r>
              <a:rPr kumimoji="1" lang="en-US" altLang="ja-JP" sz="2800" dirty="0" smtClean="0"/>
              <a:t> [3]</a:t>
            </a:r>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6</a:t>
            </a:fld>
            <a:endParaRPr kumimoji="1" lang="ja-JP" altLang="en-US"/>
          </a:p>
        </p:txBody>
      </p:sp>
      <p:sp>
        <p:nvSpPr>
          <p:cNvPr id="6" name="テキスト ボックス 5"/>
          <p:cNvSpPr txBox="1"/>
          <p:nvPr/>
        </p:nvSpPr>
        <p:spPr>
          <a:xfrm>
            <a:off x="2411727" y="6259080"/>
            <a:ext cx="6192721" cy="461665"/>
          </a:xfrm>
          <a:prstGeom prst="rect">
            <a:avLst/>
          </a:prstGeom>
          <a:noFill/>
        </p:spPr>
        <p:txBody>
          <a:bodyPr wrap="none" rtlCol="0">
            <a:spAutoFit/>
          </a:bodyPr>
          <a:lstStyle/>
          <a:p>
            <a:r>
              <a:rPr lang="en-US" altLang="ja-JP" sz="1200" dirty="0" smtClean="0"/>
              <a:t>[2]Commit </a:t>
            </a:r>
            <a:r>
              <a:rPr lang="en-US" altLang="ja-JP" sz="1200" dirty="0"/>
              <a:t>policy — </a:t>
            </a:r>
            <a:r>
              <a:rPr lang="en-US" altLang="ja-JP" sz="1200" dirty="0" err="1"/>
              <a:t>qt</a:t>
            </a:r>
            <a:r>
              <a:rPr lang="en-US" altLang="ja-JP" sz="1200" dirty="0"/>
              <a:t> wiki —</a:t>
            </a:r>
            <a:r>
              <a:rPr lang="en-US" altLang="ja-JP" sz="1200" dirty="0" err="1"/>
              <a:t>qt</a:t>
            </a:r>
            <a:r>
              <a:rPr lang="en-US" altLang="ja-JP" sz="1200" dirty="0"/>
              <a:t> project. http://qt-project.org/wiki/Commit_Policy</a:t>
            </a:r>
          </a:p>
          <a:p>
            <a:r>
              <a:rPr lang="en-US" altLang="ja-JP" sz="1200" dirty="0" smtClean="0"/>
              <a:t>[3]Policies/commit </a:t>
            </a:r>
            <a:r>
              <a:rPr lang="en-US" altLang="ja-JP" sz="1200" dirty="0"/>
              <a:t>policy - </a:t>
            </a:r>
            <a:r>
              <a:rPr lang="en-US" altLang="ja-JP" sz="1200" dirty="0" err="1"/>
              <a:t>kde</a:t>
            </a:r>
            <a:r>
              <a:rPr lang="en-US" altLang="ja-JP" sz="1200" dirty="0"/>
              <a:t> </a:t>
            </a:r>
            <a:r>
              <a:rPr lang="en-US" altLang="ja-JP" sz="1200" dirty="0" err="1"/>
              <a:t>techbase</a:t>
            </a:r>
            <a:r>
              <a:rPr lang="en-US" altLang="ja-JP" sz="1200" dirty="0"/>
              <a:t>. http://techbase.kde.org/Policies/Commit_Policy</a:t>
            </a:r>
            <a:endParaRPr kumimoji="1" lang="ja-JP" altLang="en-US" sz="1200" dirty="0"/>
          </a:p>
        </p:txBody>
      </p:sp>
      <p:sp>
        <p:nvSpPr>
          <p:cNvPr id="7" name="テキスト ボックス 6"/>
          <p:cNvSpPr txBox="1"/>
          <p:nvPr/>
        </p:nvSpPr>
        <p:spPr>
          <a:xfrm>
            <a:off x="611560" y="1988840"/>
            <a:ext cx="8460432" cy="193899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1"/>
            <a:r>
              <a:rPr lang="en-US" altLang="ja-JP" sz="2400" i="1" dirty="0"/>
              <a:t>commits should be preferably “atomic” - not </a:t>
            </a:r>
            <a:r>
              <a:rPr lang="en-US" altLang="ja-JP" sz="2400" i="1" dirty="0" err="1"/>
              <a:t>splittable</a:t>
            </a:r>
            <a:r>
              <a:rPr lang="en-US" altLang="ja-JP" sz="2400" i="1" dirty="0"/>
              <a:t>. That means that every </a:t>
            </a:r>
            <a:r>
              <a:rPr lang="en-US" altLang="ja-JP" sz="2400" i="1" dirty="0" err="1"/>
              <a:t>bugfix</a:t>
            </a:r>
            <a:r>
              <a:rPr lang="en-US" altLang="ja-JP" sz="2400" i="1" dirty="0"/>
              <a:t>, feature, refactoring or reformatting should go into an own commit…..</a:t>
            </a:r>
          </a:p>
          <a:p>
            <a:pPr lvl="1"/>
            <a:r>
              <a:rPr lang="en-US" altLang="ja-JP" sz="2400" i="1" dirty="0"/>
              <a:t>While most KDE developers do not pay much attention to that rule ….</a:t>
            </a:r>
            <a:endParaRPr kumimoji="1" lang="ja-JP" altLang="en-US" i="1" dirty="0"/>
          </a:p>
        </p:txBody>
      </p:sp>
      <p:sp>
        <p:nvSpPr>
          <p:cNvPr id="8" name="テキスト ボックス 7"/>
          <p:cNvSpPr txBox="1"/>
          <p:nvPr/>
        </p:nvSpPr>
        <p:spPr>
          <a:xfrm>
            <a:off x="611560" y="4509120"/>
            <a:ext cx="8460432" cy="156966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1"/>
            <a:r>
              <a:rPr lang="en-US" altLang="ja-JP" sz="2400" i="1" dirty="0"/>
              <a:t>Make atomic commits. That means that each commit should contain exactly one self-contained change - do not mix unrelated changes, and do not create inconsistent states. Never“ hide ”unrelated fixes in bigger commits.</a:t>
            </a:r>
          </a:p>
        </p:txBody>
      </p:sp>
    </p:spTree>
    <p:extLst>
      <p:ext uri="{BB962C8B-B14F-4D97-AF65-F5344CB8AC3E}">
        <p14:creationId xmlns:p14="http://schemas.microsoft.com/office/powerpoint/2010/main" val="307048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7">
                                            <p:txEl>
                                              <p:pRg st="1" end="1"/>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研究の目的</a:t>
            </a:r>
            <a:endParaRPr kumimoji="1" lang="ja-JP" altLang="en-US" dirty="0"/>
          </a:p>
        </p:txBody>
      </p:sp>
      <p:sp>
        <p:nvSpPr>
          <p:cNvPr id="3" name="コンテンツ プレースホルダー 2"/>
          <p:cNvSpPr>
            <a:spLocks noGrp="1"/>
          </p:cNvSpPr>
          <p:nvPr>
            <p:ph sz="half" idx="1"/>
          </p:nvPr>
        </p:nvSpPr>
        <p:spPr/>
        <p:txBody>
          <a:bodyPr/>
          <a:lstStyle/>
          <a:p>
            <a:endParaRPr lang="en-US" altLang="ja-JP" dirty="0"/>
          </a:p>
          <a:p>
            <a:endParaRPr kumimoji="1" lang="ja-JP" altLang="en-US" dirty="0"/>
          </a:p>
        </p:txBody>
      </p:sp>
      <p:sp>
        <p:nvSpPr>
          <p:cNvPr id="12" name="コンテンツ プレースホルダー 11"/>
          <p:cNvSpPr>
            <a:spLocks noGrp="1"/>
          </p:cNvSpPr>
          <p:nvPr>
            <p:ph sz="half" idx="2"/>
          </p:nvPr>
        </p:nvSpPr>
        <p:spPr>
          <a:xfrm>
            <a:off x="611560" y="1484784"/>
            <a:ext cx="7992888" cy="764936"/>
          </a:xfrm>
        </p:spPr>
        <p:txBody>
          <a:bodyPr/>
          <a:lstStyle/>
          <a:p>
            <a:r>
              <a:rPr lang="ja-JP" altLang="en-US" dirty="0" smtClean="0"/>
              <a:t>開発者が</a:t>
            </a:r>
            <a:r>
              <a:rPr lang="en-US" altLang="ja-JP" dirty="0" smtClean="0"/>
              <a:t>TLC</a:t>
            </a:r>
            <a:r>
              <a:rPr lang="ja-JP" altLang="en-US" dirty="0" smtClean="0"/>
              <a:t>に則したコミットを容易にできるよう支援する</a:t>
            </a:r>
            <a:endParaRPr kumimoji="1" lang="ja-JP" altLang="en-US" dirty="0"/>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7</a:t>
            </a:fld>
            <a:endParaRPr kumimoji="1" lang="ja-JP" alt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5" y="2348880"/>
            <a:ext cx="17145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円柱 7"/>
          <p:cNvSpPr/>
          <p:nvPr/>
        </p:nvSpPr>
        <p:spPr>
          <a:xfrm>
            <a:off x="3131840" y="1916832"/>
            <a:ext cx="3096344" cy="4941168"/>
          </a:xfrm>
          <a:prstGeom prst="can">
            <a:avLst>
              <a:gd name="adj" fmla="val 13762"/>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3200" dirty="0" smtClean="0">
                <a:solidFill>
                  <a:schemeClr val="tx1"/>
                </a:solidFill>
              </a:rPr>
              <a:t>VCS</a:t>
            </a:r>
          </a:p>
          <a:p>
            <a:pPr algn="ctr"/>
            <a:endParaRPr lang="en-US" altLang="ja-JP" sz="3200" dirty="0">
              <a:solidFill>
                <a:schemeClr val="tx1"/>
              </a:solidFill>
            </a:endParaRPr>
          </a:p>
          <a:p>
            <a:pPr algn="ctr"/>
            <a:endParaRPr lang="en-US" altLang="ja-JP" sz="3200" dirty="0" smtClean="0">
              <a:solidFill>
                <a:schemeClr val="tx1"/>
              </a:solidFill>
            </a:endParaRPr>
          </a:p>
          <a:p>
            <a:pPr algn="ctr"/>
            <a:endParaRPr lang="en-US" altLang="ja-JP" sz="3200" dirty="0">
              <a:solidFill>
                <a:schemeClr val="tx1"/>
              </a:solidFill>
            </a:endParaRPr>
          </a:p>
          <a:p>
            <a:pPr algn="ctr"/>
            <a:endParaRPr lang="en-US" altLang="ja-JP" dirty="0">
              <a:solidFill>
                <a:schemeClr val="tx1"/>
              </a:solidFill>
            </a:endParaRPr>
          </a:p>
          <a:p>
            <a:pPr algn="ctr"/>
            <a:endParaRPr lang="en-US" altLang="ja-JP" dirty="0" smtClean="0">
              <a:solidFill>
                <a:schemeClr val="tx1"/>
              </a:solidFill>
            </a:endParaRPr>
          </a:p>
          <a:p>
            <a:pPr algn="ctr"/>
            <a:endParaRPr lang="en-US" altLang="ja-JP" dirty="0">
              <a:solidFill>
                <a:schemeClr val="tx1"/>
              </a:solidFill>
            </a:endParaRPr>
          </a:p>
          <a:p>
            <a:pPr algn="ctr"/>
            <a:endParaRPr lang="en-US" altLang="ja-JP" dirty="0" smtClean="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p:txBody>
      </p:sp>
      <p:sp>
        <p:nvSpPr>
          <p:cNvPr id="16" name="四角形吹き出し 15"/>
          <p:cNvSpPr/>
          <p:nvPr/>
        </p:nvSpPr>
        <p:spPr>
          <a:xfrm>
            <a:off x="2175577" y="2609738"/>
            <a:ext cx="1099144" cy="612648"/>
          </a:xfrm>
          <a:prstGeom prst="wedgeRectCallout">
            <a:avLst>
              <a:gd name="adj1" fmla="val -137464"/>
              <a:gd name="adj2" fmla="val -21783"/>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コミット</a:t>
            </a:r>
            <a:endParaRPr kumimoji="1" lang="ja-JP" altLang="en-US" sz="2400" dirty="0">
              <a:solidFill>
                <a:schemeClr val="tx1"/>
              </a:solidFill>
            </a:endParaRPr>
          </a:p>
        </p:txBody>
      </p:sp>
      <p:sp>
        <p:nvSpPr>
          <p:cNvPr id="23" name="正方形/長方形 22"/>
          <p:cNvSpPr/>
          <p:nvPr/>
        </p:nvSpPr>
        <p:spPr>
          <a:xfrm>
            <a:off x="3271950" y="2518780"/>
            <a:ext cx="2802215" cy="165618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smtClean="0">
                <a:solidFill>
                  <a:schemeClr val="tx1"/>
                </a:solidFill>
              </a:rPr>
              <a:t>A 5/1 12:00</a:t>
            </a:r>
          </a:p>
          <a:p>
            <a:r>
              <a:rPr lang="en-US" altLang="ja-JP" dirty="0">
                <a:solidFill>
                  <a:schemeClr val="tx1"/>
                </a:solidFill>
              </a:rPr>
              <a:t>Comment: </a:t>
            </a:r>
            <a:r>
              <a:rPr lang="en-US" altLang="ja-JP" dirty="0" err="1">
                <a:solidFill>
                  <a:schemeClr val="tx1"/>
                </a:solidFill>
              </a:rPr>
              <a:t>methodA</a:t>
            </a:r>
            <a:r>
              <a:rPr lang="en-US" altLang="ja-JP" dirty="0">
                <a:solidFill>
                  <a:schemeClr val="tx1"/>
                </a:solidFill>
              </a:rPr>
              <a:t> </a:t>
            </a:r>
            <a:r>
              <a:rPr lang="ja-JP" altLang="en-US" dirty="0" smtClean="0">
                <a:solidFill>
                  <a:schemeClr val="tx1"/>
                </a:solidFill>
              </a:rPr>
              <a:t>作成</a:t>
            </a:r>
            <a:endParaRPr lang="en-US" altLang="ja-JP" dirty="0" smtClean="0">
              <a:solidFill>
                <a:schemeClr val="tx1"/>
              </a:solidFill>
            </a:endParaRPr>
          </a:p>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a:t>
            </a:r>
            <a:r>
              <a:rPr lang="en-US" altLang="ja-JP" sz="1600" dirty="0">
                <a:solidFill>
                  <a:srgbClr val="008000"/>
                </a:solidFill>
              </a:rPr>
              <a:t>(int state) {</a:t>
            </a:r>
          </a:p>
          <a:p>
            <a:pPr lvl="0"/>
            <a:r>
              <a:rPr lang="en-US" altLang="ja-JP" sz="1600" dirty="0">
                <a:solidFill>
                  <a:srgbClr val="008000"/>
                </a:solidFill>
              </a:rPr>
              <a:t>    </a:t>
            </a:r>
            <a:r>
              <a:rPr lang="ja-JP" altLang="en-US" sz="1600" dirty="0">
                <a:solidFill>
                  <a:srgbClr val="008000"/>
                </a:solidFill>
              </a:rPr>
              <a:t>・・・・</a:t>
            </a:r>
            <a:endParaRPr lang="en-US" altLang="ja-JP" sz="1600" dirty="0">
              <a:solidFill>
                <a:srgbClr val="008000"/>
              </a:solidFill>
            </a:endParaRPr>
          </a:p>
          <a:p>
            <a:pPr lvl="0"/>
            <a:r>
              <a:rPr lang="en-US" altLang="ja-JP" sz="1600" dirty="0">
                <a:solidFill>
                  <a:srgbClr val="008000"/>
                </a:solidFill>
              </a:rPr>
              <a:t>    state = bar(state, false);</a:t>
            </a:r>
          </a:p>
          <a:p>
            <a:pPr lvl="0"/>
            <a:r>
              <a:rPr lang="en-US" altLang="ja-JP" sz="1600" dirty="0" smtClean="0">
                <a:solidFill>
                  <a:srgbClr val="008000"/>
                </a:solidFill>
              </a:rPr>
              <a:t>}</a:t>
            </a:r>
          </a:p>
        </p:txBody>
      </p:sp>
      <p:sp>
        <p:nvSpPr>
          <p:cNvPr id="30" name="四角形吹き出し 29"/>
          <p:cNvSpPr/>
          <p:nvPr/>
        </p:nvSpPr>
        <p:spPr>
          <a:xfrm>
            <a:off x="6372200" y="2564904"/>
            <a:ext cx="2771800" cy="612648"/>
          </a:xfrm>
          <a:prstGeom prst="wedgeRectCallout">
            <a:avLst>
              <a:gd name="adj1" fmla="val -4746"/>
              <a:gd name="adj2" fmla="val 1042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どのタスクで何が実装されたかよく分かる！</a:t>
            </a:r>
            <a:endParaRPr lang="ja-JP" altLang="en-US" dirty="0">
              <a:solidFill>
                <a:schemeClr val="tx1"/>
              </a:solidFill>
            </a:endParaRPr>
          </a:p>
        </p:txBody>
      </p:sp>
      <p:pic>
        <p:nvPicPr>
          <p:cNvPr id="32" name="Picture 2" descr="C:\Users\Owner\AppData\Local\Temp\MC90043394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328" y="3346872"/>
            <a:ext cx="1259029" cy="1259029"/>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3268856" y="4174964"/>
            <a:ext cx="2802215" cy="22687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a:solidFill>
                  <a:schemeClr val="tx1"/>
                </a:solidFill>
              </a:rPr>
              <a:t>B</a:t>
            </a:r>
            <a:r>
              <a:rPr lang="en-US" altLang="ja-JP" dirty="0" smtClean="0">
                <a:solidFill>
                  <a:schemeClr val="tx1"/>
                </a:solidFill>
              </a:rPr>
              <a:t> 5/1 12:45</a:t>
            </a:r>
          </a:p>
          <a:p>
            <a:r>
              <a:rPr lang="en-US" altLang="ja-JP" dirty="0">
                <a:solidFill>
                  <a:schemeClr val="tx1"/>
                </a:solidFill>
              </a:rPr>
              <a:t>Comment</a:t>
            </a:r>
            <a:r>
              <a:rPr lang="en-US" altLang="ja-JP" dirty="0" smtClean="0">
                <a:solidFill>
                  <a:schemeClr val="tx1"/>
                </a:solidFill>
              </a:rPr>
              <a:t>:</a:t>
            </a:r>
            <a:r>
              <a:rPr lang="ja-JP" altLang="en-US" dirty="0" smtClean="0">
                <a:solidFill>
                  <a:schemeClr val="tx1"/>
                </a:solidFill>
              </a:rPr>
              <a:t> ロギング機能追加</a:t>
            </a:r>
            <a:endParaRPr lang="en-US" altLang="ja-JP" dirty="0" smtClean="0">
              <a:solidFill>
                <a:schemeClr val="tx1"/>
              </a:solidFill>
            </a:endParaRPr>
          </a:p>
          <a:p>
            <a:r>
              <a:rPr lang="en-US" altLang="ja-JP" sz="1600" dirty="0" smtClean="0">
                <a:solidFill>
                  <a:srgbClr val="000000"/>
                </a:solidFill>
              </a:rPr>
              <a:t>int </a:t>
            </a:r>
            <a:r>
              <a:rPr lang="en-US" altLang="ja-JP" sz="1600" dirty="0" err="1" smtClean="0">
                <a:solidFill>
                  <a:srgbClr val="000000"/>
                </a:solidFill>
              </a:rPr>
              <a:t>methodA</a:t>
            </a:r>
            <a:r>
              <a:rPr lang="en-US" altLang="ja-JP" sz="1600" dirty="0" smtClean="0">
                <a:solidFill>
                  <a:srgbClr val="000000"/>
                </a:solidFill>
              </a:rPr>
              <a:t> </a:t>
            </a:r>
            <a:r>
              <a:rPr lang="en-US" altLang="ja-JP" sz="1600" dirty="0">
                <a:solidFill>
                  <a:srgbClr val="000000"/>
                </a:solidFill>
              </a:rPr>
              <a:t>(int state) {</a:t>
            </a:r>
          </a:p>
          <a:p>
            <a:pPr lvl="0"/>
            <a:r>
              <a:rPr lang="en-US" altLang="ja-JP" sz="1600" dirty="0">
                <a:solidFill>
                  <a:srgbClr val="000000"/>
                </a:solidFill>
              </a:rPr>
              <a:t>    </a:t>
            </a:r>
            <a:r>
              <a:rPr lang="ja-JP" altLang="en-US" sz="1600" dirty="0">
                <a:solidFill>
                  <a:srgbClr val="000000"/>
                </a:solidFill>
              </a:rPr>
              <a:t>・・・・</a:t>
            </a:r>
            <a:endParaRPr lang="en-US" altLang="ja-JP" sz="1600" dirty="0">
              <a:solidFill>
                <a:srgbClr val="000000"/>
              </a:solidFill>
            </a:endParaRPr>
          </a:p>
          <a:p>
            <a:pPr lvl="0"/>
            <a:r>
              <a:rPr lang="en-US" altLang="ja-JP" sz="1600" dirty="0">
                <a:solidFill>
                  <a:srgbClr val="000000"/>
                </a:solidFill>
              </a:rPr>
              <a:t>    </a:t>
            </a:r>
            <a:r>
              <a:rPr lang="en-US" altLang="ja-JP" sz="1600" dirty="0" err="1">
                <a:solidFill>
                  <a:srgbClr val="008000"/>
                </a:solidFill>
              </a:rPr>
              <a:t>log.trace</a:t>
            </a:r>
            <a:r>
              <a:rPr lang="en-US" altLang="ja-JP" sz="1600" dirty="0">
                <a:solidFill>
                  <a:srgbClr val="008000"/>
                </a:solidFill>
              </a:rPr>
              <a:t>(“state: ”+ state);</a:t>
            </a:r>
          </a:p>
          <a:p>
            <a:pPr lvl="0"/>
            <a:r>
              <a:rPr lang="en-US" altLang="ja-JP" sz="1600" dirty="0">
                <a:solidFill>
                  <a:srgbClr val="008000"/>
                </a:solidFill>
              </a:rPr>
              <a:t>    </a:t>
            </a:r>
            <a:r>
              <a:rPr lang="en-US" altLang="ja-JP" sz="1600" dirty="0">
                <a:solidFill>
                  <a:srgbClr val="000000"/>
                </a:solidFill>
              </a:rPr>
              <a:t>state = bar(state, </a:t>
            </a:r>
            <a:r>
              <a:rPr lang="en-US" altLang="ja-JP" sz="1600" dirty="0">
                <a:solidFill>
                  <a:srgbClr val="008000"/>
                </a:solidFill>
              </a:rPr>
              <a:t>true</a:t>
            </a:r>
            <a:r>
              <a:rPr lang="en-US" altLang="ja-JP" sz="1600" dirty="0">
                <a:solidFill>
                  <a:srgbClr val="000000"/>
                </a:solidFill>
              </a:rPr>
              <a:t>);</a:t>
            </a:r>
          </a:p>
          <a:p>
            <a:pPr lvl="0"/>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pPr lvl="0"/>
            <a:r>
              <a:rPr lang="en-US" altLang="ja-JP" sz="1600" dirty="0" smtClean="0">
                <a:solidFill>
                  <a:srgbClr val="000000"/>
                </a:solidFill>
              </a:rPr>
              <a:t>}</a:t>
            </a:r>
            <a:endParaRPr lang="en-US" altLang="ja-JP" dirty="0" smtClean="0">
              <a:solidFill>
                <a:schemeClr val="tx1"/>
              </a:solidFill>
            </a:endParaRPr>
          </a:p>
        </p:txBody>
      </p:sp>
      <p:grpSp>
        <p:nvGrpSpPr>
          <p:cNvPr id="15" name="グループ化 14"/>
          <p:cNvGrpSpPr/>
          <p:nvPr/>
        </p:nvGrpSpPr>
        <p:grpSpPr>
          <a:xfrm>
            <a:off x="82565" y="4262339"/>
            <a:ext cx="2974259" cy="2033582"/>
            <a:chOff x="82565" y="4262339"/>
            <a:chExt cx="2974259" cy="2033582"/>
          </a:xfrm>
        </p:grpSpPr>
        <p:sp>
          <p:nvSpPr>
            <p:cNvPr id="11" name="Document"/>
            <p:cNvSpPr>
              <a:spLocks noEditPoints="1" noChangeArrowheads="1"/>
            </p:cNvSpPr>
            <p:nvPr/>
          </p:nvSpPr>
          <p:spPr bwMode="auto">
            <a:xfrm>
              <a:off x="82565" y="4262339"/>
              <a:ext cx="2974259" cy="203358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600" dirty="0" smtClean="0"/>
                <a:t>int </a:t>
              </a:r>
              <a:r>
                <a:rPr lang="en-US" altLang="ja-JP" sz="1600" dirty="0" err="1" smtClean="0"/>
                <a:t>methodA</a:t>
              </a:r>
              <a:r>
                <a:rPr lang="en-US" altLang="ja-JP" sz="1600" dirty="0" smtClean="0"/>
                <a:t> (int state) {</a:t>
              </a:r>
            </a:p>
            <a:p>
              <a:r>
                <a:rPr lang="en-US" altLang="ja-JP" sz="1600" dirty="0" smtClean="0"/>
                <a:t>    </a:t>
              </a:r>
              <a:r>
                <a:rPr lang="ja-JP" altLang="en-US" sz="1600" dirty="0"/>
                <a:t>・・・・</a:t>
              </a:r>
              <a:endParaRPr lang="en-US" altLang="ja-JP" sz="1600" dirty="0"/>
            </a:p>
            <a:p>
              <a:r>
                <a:rPr lang="en-US" altLang="ja-JP" sz="1600" dirty="0"/>
                <a:t>    </a:t>
              </a:r>
              <a:r>
                <a:rPr lang="en-US" altLang="ja-JP" sz="1600" dirty="0" err="1">
                  <a:solidFill>
                    <a:srgbClr val="008000"/>
                  </a:solidFill>
                </a:rPr>
                <a:t>log.trace</a:t>
              </a:r>
              <a:r>
                <a:rPr lang="en-US" altLang="ja-JP" sz="1600" dirty="0">
                  <a:solidFill>
                    <a:srgbClr val="008000"/>
                  </a:solidFill>
                </a:rPr>
                <a:t>(“state: ”+ state);</a:t>
              </a:r>
            </a:p>
            <a:p>
              <a:r>
                <a:rPr lang="en-US" altLang="ja-JP" sz="1600" dirty="0">
                  <a:solidFill>
                    <a:srgbClr val="008000"/>
                  </a:solidFill>
                </a:rPr>
                <a:t>    state = bar(state, true);</a:t>
              </a:r>
            </a:p>
            <a:p>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r>
                <a:rPr lang="en-US" altLang="ja-JP" sz="1600" dirty="0"/>
                <a:t>}</a:t>
              </a:r>
              <a:endParaRPr lang="ja-JP" altLang="en-US" sz="1600" dirty="0"/>
            </a:p>
          </p:txBody>
        </p:sp>
        <p:sp>
          <p:nvSpPr>
            <p:cNvPr id="22" name="正方形/長方形 21"/>
            <p:cNvSpPr/>
            <p:nvPr/>
          </p:nvSpPr>
          <p:spPr>
            <a:xfrm>
              <a:off x="1169465" y="5791865"/>
              <a:ext cx="1887359"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smtClean="0">
                  <a:solidFill>
                    <a:schemeClr val="tx1"/>
                  </a:solidFill>
                </a:rPr>
                <a:t>methodA</a:t>
              </a:r>
              <a:r>
                <a:rPr lang="ja-JP" altLang="en-US" dirty="0" smtClean="0">
                  <a:solidFill>
                    <a:schemeClr val="tx1"/>
                  </a:solidFill>
                </a:rPr>
                <a:t>作成</a:t>
              </a:r>
              <a:endParaRPr lang="en-US" altLang="ja-JP" dirty="0" smtClean="0">
                <a:solidFill>
                  <a:schemeClr val="tx1"/>
                </a:solidFill>
              </a:endParaRPr>
            </a:p>
            <a:p>
              <a:pPr algn="ctr"/>
              <a:r>
                <a:rPr lang="en-US" altLang="ja-JP" dirty="0" smtClean="0">
                  <a:solidFill>
                    <a:schemeClr val="tx1"/>
                  </a:solidFill>
                </a:rPr>
                <a:t>+</a:t>
              </a:r>
              <a:r>
                <a:rPr lang="ja-JP" altLang="en-US" dirty="0" smtClean="0">
                  <a:solidFill>
                    <a:schemeClr val="tx1"/>
                  </a:solidFill>
                </a:rPr>
                <a:t>機能追加</a:t>
              </a:r>
              <a:endParaRPr kumimoji="1" lang="ja-JP" altLang="en-US" dirty="0">
                <a:solidFill>
                  <a:schemeClr val="tx1"/>
                </a:solidFill>
              </a:endParaRPr>
            </a:p>
          </p:txBody>
        </p:sp>
      </p:grpSp>
      <p:grpSp>
        <p:nvGrpSpPr>
          <p:cNvPr id="14" name="グループ化 13"/>
          <p:cNvGrpSpPr/>
          <p:nvPr/>
        </p:nvGrpSpPr>
        <p:grpSpPr>
          <a:xfrm>
            <a:off x="79892" y="3180539"/>
            <a:ext cx="2976932" cy="1562417"/>
            <a:chOff x="-1620688" y="960996"/>
            <a:chExt cx="2976932" cy="1562417"/>
          </a:xfrm>
        </p:grpSpPr>
        <p:sp>
          <p:nvSpPr>
            <p:cNvPr id="25" name="Document"/>
            <p:cNvSpPr>
              <a:spLocks noEditPoints="1" noChangeArrowheads="1"/>
            </p:cNvSpPr>
            <p:nvPr/>
          </p:nvSpPr>
          <p:spPr bwMode="auto">
            <a:xfrm>
              <a:off x="-1620688" y="960996"/>
              <a:ext cx="2976932"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(int state) {</a:t>
              </a:r>
            </a:p>
            <a:p>
              <a:pPr lvl="0"/>
              <a:r>
                <a:rPr lang="en-US" altLang="ja-JP" sz="1600" dirty="0" smtClean="0">
                  <a:solidFill>
                    <a:srgbClr val="008000"/>
                  </a:solidFill>
                </a:rPr>
                <a:t>    </a:t>
              </a:r>
              <a:r>
                <a:rPr lang="ja-JP" altLang="en-US" sz="1600" dirty="0" smtClean="0">
                  <a:solidFill>
                    <a:srgbClr val="008000"/>
                  </a:solidFill>
                </a:rPr>
                <a:t>・・・・</a:t>
              </a:r>
              <a:endParaRPr lang="en-US" altLang="ja-JP" sz="1600" dirty="0" smtClean="0">
                <a:solidFill>
                  <a:srgbClr val="008000"/>
                </a:solidFill>
              </a:endParaRPr>
            </a:p>
            <a:p>
              <a:pPr lvl="0"/>
              <a:r>
                <a:rPr lang="en-US" altLang="ja-JP" sz="1600" dirty="0" smtClean="0">
                  <a:solidFill>
                    <a:srgbClr val="008000"/>
                  </a:solidFill>
                </a:rPr>
                <a:t>    state = bar(state, false);</a:t>
              </a:r>
            </a:p>
            <a:p>
              <a:pPr lvl="0"/>
              <a:r>
                <a:rPr lang="en-US" altLang="ja-JP" sz="1600" dirty="0" smtClean="0">
                  <a:solidFill>
                    <a:srgbClr val="008000"/>
                  </a:solidFill>
                </a:rPr>
                <a:t>}</a:t>
              </a:r>
              <a:endParaRPr lang="ja-JP" altLang="en-US" sz="1600" dirty="0">
                <a:solidFill>
                  <a:srgbClr val="008000"/>
                </a:solidFill>
              </a:endParaRPr>
            </a:p>
          </p:txBody>
        </p:sp>
        <p:sp>
          <p:nvSpPr>
            <p:cNvPr id="28" name="正方形/長方形 27"/>
            <p:cNvSpPr/>
            <p:nvPr/>
          </p:nvSpPr>
          <p:spPr>
            <a:xfrm>
              <a:off x="-531115" y="2019357"/>
              <a:ext cx="1887359"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smtClean="0">
                  <a:solidFill>
                    <a:schemeClr val="tx1"/>
                  </a:solidFill>
                </a:rPr>
                <a:t>methodA</a:t>
              </a:r>
              <a:r>
                <a:rPr lang="ja-JP" altLang="en-US" dirty="0" smtClean="0">
                  <a:solidFill>
                    <a:schemeClr val="tx1"/>
                  </a:solidFill>
                </a:rPr>
                <a:t>作成</a:t>
              </a:r>
              <a:endParaRPr kumimoji="1" lang="ja-JP" altLang="en-US" dirty="0">
                <a:solidFill>
                  <a:schemeClr val="tx1"/>
                </a:solidFill>
              </a:endParaRPr>
            </a:p>
          </p:txBody>
        </p:sp>
      </p:grpSp>
      <p:grpSp>
        <p:nvGrpSpPr>
          <p:cNvPr id="13" name="グループ化 12"/>
          <p:cNvGrpSpPr/>
          <p:nvPr/>
        </p:nvGrpSpPr>
        <p:grpSpPr>
          <a:xfrm>
            <a:off x="82565" y="4706411"/>
            <a:ext cx="2976932" cy="2033582"/>
            <a:chOff x="7770005" y="4824418"/>
            <a:chExt cx="2976932" cy="2033582"/>
          </a:xfrm>
        </p:grpSpPr>
        <p:sp>
          <p:nvSpPr>
            <p:cNvPr id="26" name="Document"/>
            <p:cNvSpPr>
              <a:spLocks noEditPoints="1" noChangeArrowheads="1"/>
            </p:cNvSpPr>
            <p:nvPr/>
          </p:nvSpPr>
          <p:spPr bwMode="auto">
            <a:xfrm>
              <a:off x="7770005" y="4824418"/>
              <a:ext cx="2976932" cy="203358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600" dirty="0" smtClean="0"/>
                <a:t>int </a:t>
              </a:r>
              <a:r>
                <a:rPr lang="en-US" altLang="ja-JP" sz="1600" dirty="0" err="1" smtClean="0"/>
                <a:t>methodA</a:t>
              </a:r>
              <a:r>
                <a:rPr lang="en-US" altLang="ja-JP" sz="1600" dirty="0" smtClean="0"/>
                <a:t> (int state) {</a:t>
              </a:r>
            </a:p>
            <a:p>
              <a:r>
                <a:rPr lang="en-US" altLang="ja-JP" sz="1600" dirty="0" smtClean="0"/>
                <a:t>    </a:t>
              </a:r>
              <a:r>
                <a:rPr lang="ja-JP" altLang="en-US" sz="1600" dirty="0"/>
                <a:t>・・・・</a:t>
              </a:r>
              <a:endParaRPr lang="en-US" altLang="ja-JP" sz="1600" dirty="0"/>
            </a:p>
            <a:p>
              <a:r>
                <a:rPr lang="en-US" altLang="ja-JP" sz="1600" dirty="0"/>
                <a:t>    </a:t>
              </a:r>
              <a:r>
                <a:rPr lang="en-US" altLang="ja-JP" sz="1600" dirty="0" err="1">
                  <a:solidFill>
                    <a:srgbClr val="008000"/>
                  </a:solidFill>
                </a:rPr>
                <a:t>log.trace</a:t>
              </a:r>
              <a:r>
                <a:rPr lang="en-US" altLang="ja-JP" sz="1600" dirty="0">
                  <a:solidFill>
                    <a:srgbClr val="008000"/>
                  </a:solidFill>
                </a:rPr>
                <a:t>(“state: ”+ state);</a:t>
              </a:r>
            </a:p>
            <a:p>
              <a:r>
                <a:rPr lang="en-US" altLang="ja-JP" sz="1600" dirty="0">
                  <a:solidFill>
                    <a:srgbClr val="008000"/>
                  </a:solidFill>
                </a:rPr>
                <a:t>    </a:t>
              </a:r>
              <a:r>
                <a:rPr lang="en-US" altLang="ja-JP" sz="1600" dirty="0"/>
                <a:t>state = </a:t>
              </a:r>
              <a:r>
                <a:rPr lang="en-US" altLang="ja-JP" sz="1600" dirty="0" smtClean="0"/>
                <a:t>bar(state, false);</a:t>
              </a:r>
              <a:endParaRPr lang="en-US" altLang="ja-JP" sz="1600" dirty="0"/>
            </a:p>
            <a:p>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r>
                <a:rPr lang="en-US" altLang="ja-JP" sz="1600" dirty="0"/>
                <a:t>}</a:t>
              </a:r>
              <a:endParaRPr lang="ja-JP" altLang="en-US" sz="1600" dirty="0"/>
            </a:p>
          </p:txBody>
        </p:sp>
        <p:sp>
          <p:nvSpPr>
            <p:cNvPr id="29" name="正方形/長方形 28"/>
            <p:cNvSpPr/>
            <p:nvPr/>
          </p:nvSpPr>
          <p:spPr>
            <a:xfrm>
              <a:off x="8859578" y="6353944"/>
              <a:ext cx="1887359"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ロギング機能追加</a:t>
              </a:r>
              <a:endParaRPr kumimoji="1" lang="ja-JP" altLang="en-US" sz="1600" dirty="0">
                <a:solidFill>
                  <a:schemeClr val="tx1"/>
                </a:solidFill>
              </a:endParaRPr>
            </a:p>
          </p:txBody>
        </p:sp>
      </p:grpSp>
    </p:spTree>
    <p:extLst>
      <p:ext uri="{BB962C8B-B14F-4D97-AF65-F5344CB8AC3E}">
        <p14:creationId xmlns:p14="http://schemas.microsoft.com/office/powerpoint/2010/main" val="58554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500"/>
                            </p:stCondLst>
                            <p:childTnLst>
                              <p:par>
                                <p:cTn id="26" presetID="10" presetClass="entr" presetSubtype="0" fill="hold" grpId="0" nodeType="afterEffect">
                                  <p:stCondLst>
                                    <p:cond delay="5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30"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8601" y="4653136"/>
            <a:ext cx="1585797" cy="18114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タスクリスト</a:t>
            </a:r>
            <a:endParaRPr lang="en-US" altLang="ja-JP" dirty="0">
              <a:solidFill>
                <a:schemeClr val="tx1"/>
              </a:solidFill>
            </a:endParaRPr>
          </a:p>
          <a:p>
            <a:pPr algn="ctr"/>
            <a:endParaRPr lang="en-US" altLang="ja-JP" sz="1050" dirty="0">
              <a:solidFill>
                <a:schemeClr val="tx1"/>
              </a:solidFill>
            </a:endParaRPr>
          </a:p>
          <a:p>
            <a:pPr algn="ctr"/>
            <a:endParaRPr lang="en-US" altLang="ja-JP" sz="1050" dirty="0" smtClean="0">
              <a:solidFill>
                <a:schemeClr val="tx1"/>
              </a:solidFill>
            </a:endParaRPr>
          </a:p>
          <a:p>
            <a:pPr algn="ctr"/>
            <a:endParaRPr lang="en-US" altLang="ja-JP" sz="1050" dirty="0">
              <a:solidFill>
                <a:schemeClr val="tx1"/>
              </a:solidFill>
            </a:endParaRPr>
          </a:p>
          <a:p>
            <a:pPr algn="ctr"/>
            <a:endParaRPr kumimoji="1" lang="en-US" altLang="ja-JP" dirty="0" smtClean="0">
              <a:solidFill>
                <a:schemeClr val="tx1"/>
              </a:solidFill>
            </a:endParaRPr>
          </a:p>
          <a:p>
            <a:pPr algn="ctr"/>
            <a:endParaRPr kumimoji="1" lang="en-US" altLang="ja-JP" dirty="0" smtClean="0">
              <a:solidFill>
                <a:schemeClr val="tx1"/>
              </a:solidFill>
            </a:endParaRPr>
          </a:p>
          <a:p>
            <a:pPr algn="ctr"/>
            <a:endParaRPr lang="en-US" altLang="ja-JP" dirty="0">
              <a:solidFill>
                <a:schemeClr val="tx1"/>
              </a:solidFill>
            </a:endParaRPr>
          </a:p>
        </p:txBody>
      </p:sp>
      <p:sp>
        <p:nvSpPr>
          <p:cNvPr id="58" name="円柱 57"/>
          <p:cNvSpPr/>
          <p:nvPr/>
        </p:nvSpPr>
        <p:spPr>
          <a:xfrm>
            <a:off x="4525464" y="1567244"/>
            <a:ext cx="1588760" cy="2574795"/>
          </a:xfrm>
          <a:prstGeom prst="can">
            <a:avLst>
              <a:gd name="adj" fmla="val 22130"/>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600" dirty="0" smtClean="0">
              <a:solidFill>
                <a:schemeClr val="tx1"/>
              </a:solidFill>
            </a:endParaRPr>
          </a:p>
          <a:p>
            <a:pPr algn="ctr"/>
            <a:endParaRPr lang="en-US" altLang="ja-JP" dirty="0" smtClean="0">
              <a:solidFill>
                <a:schemeClr val="tx1"/>
              </a:solidFill>
            </a:endParaRPr>
          </a:p>
          <a:p>
            <a:pPr algn="ctr"/>
            <a:endParaRPr lang="en-US" altLang="ja-JP" dirty="0"/>
          </a:p>
          <a:p>
            <a:pPr algn="ctr"/>
            <a:endParaRPr lang="en-US" altLang="ja-JP" dirty="0" smtClean="0"/>
          </a:p>
          <a:p>
            <a:pPr algn="ctr"/>
            <a:endParaRPr lang="en-US" altLang="ja-JP" dirty="0"/>
          </a:p>
          <a:p>
            <a:pPr algn="ctr"/>
            <a:endParaRPr lang="en-US" altLang="ja-JP" dirty="0" smtClean="0"/>
          </a:p>
          <a:p>
            <a:pPr algn="ctr"/>
            <a:endParaRPr lang="en-US" altLang="ja-JP" sz="1050" dirty="0" smtClean="0"/>
          </a:p>
          <a:p>
            <a:pPr algn="ctr"/>
            <a:endParaRPr lang="en-US" altLang="ja-JP" dirty="0"/>
          </a:p>
          <a:p>
            <a:pPr algn="ctr"/>
            <a:endParaRPr kumimoji="1" lang="en-US" altLang="ja-JP" dirty="0" smtClean="0"/>
          </a:p>
          <a:p>
            <a:pPr algn="ctr"/>
            <a:endParaRPr kumimoji="1" lang="ja-JP" altLang="en-US" dirty="0"/>
          </a:p>
        </p:txBody>
      </p:sp>
      <p:sp>
        <p:nvSpPr>
          <p:cNvPr id="59" name="正方形/長方形 58"/>
          <p:cNvSpPr/>
          <p:nvPr/>
        </p:nvSpPr>
        <p:spPr>
          <a:xfrm>
            <a:off x="4653944" y="2082603"/>
            <a:ext cx="1375910" cy="4807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履歴</a:t>
            </a:r>
            <a:r>
              <a:rPr lang="en-US" altLang="ja-JP" sz="2400" dirty="0" smtClean="0">
                <a:solidFill>
                  <a:schemeClr val="tx1"/>
                </a:solidFill>
              </a:rPr>
              <a:t>A</a:t>
            </a:r>
            <a:endParaRPr lang="en-US" altLang="ja-JP" sz="2400" dirty="0">
              <a:solidFill>
                <a:schemeClr val="tx1"/>
              </a:solidFill>
            </a:endParaRPr>
          </a:p>
        </p:txBody>
      </p:sp>
      <p:sp>
        <p:nvSpPr>
          <p:cNvPr id="60" name="正方形/長方形 59"/>
          <p:cNvSpPr/>
          <p:nvPr/>
        </p:nvSpPr>
        <p:spPr>
          <a:xfrm>
            <a:off x="4653943" y="2707397"/>
            <a:ext cx="1375910" cy="4790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履歴</a:t>
            </a:r>
            <a:r>
              <a:rPr lang="en-US" altLang="ja-JP" sz="2400" dirty="0" smtClean="0">
                <a:solidFill>
                  <a:schemeClr val="tx1"/>
                </a:solidFill>
              </a:rPr>
              <a:t>B</a:t>
            </a:r>
          </a:p>
        </p:txBody>
      </p:sp>
      <p:sp>
        <p:nvSpPr>
          <p:cNvPr id="61" name="正方形/長方形 60"/>
          <p:cNvSpPr/>
          <p:nvPr/>
        </p:nvSpPr>
        <p:spPr>
          <a:xfrm>
            <a:off x="4653944" y="3355469"/>
            <a:ext cx="1375910" cy="4985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履歴</a:t>
            </a:r>
            <a:r>
              <a:rPr kumimoji="1" lang="en-US" altLang="ja-JP" sz="2400" dirty="0" smtClean="0">
                <a:solidFill>
                  <a:schemeClr val="tx1"/>
                </a:solidFill>
              </a:rPr>
              <a:t>C</a:t>
            </a:r>
          </a:p>
        </p:txBody>
      </p:sp>
      <p:grpSp>
        <p:nvGrpSpPr>
          <p:cNvPr id="25" name="グループ化 24"/>
          <p:cNvGrpSpPr/>
          <p:nvPr/>
        </p:nvGrpSpPr>
        <p:grpSpPr>
          <a:xfrm>
            <a:off x="539552" y="1567245"/>
            <a:ext cx="2941549" cy="2819986"/>
            <a:chOff x="2297813" y="2310890"/>
            <a:chExt cx="4896544" cy="4269200"/>
          </a:xfrm>
        </p:grpSpPr>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813" y="2310890"/>
              <a:ext cx="4896544" cy="426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正方形/長方形 27"/>
            <p:cNvSpPr/>
            <p:nvPr/>
          </p:nvSpPr>
          <p:spPr>
            <a:xfrm>
              <a:off x="3082575" y="3536322"/>
              <a:ext cx="3525313" cy="1343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err="1" smtClean="0">
                  <a:solidFill>
                    <a:schemeClr val="tx1"/>
                  </a:solidFill>
                </a:rPr>
                <a:t>int</a:t>
              </a:r>
              <a:r>
                <a:rPr lang="en-US" altLang="ja-JP" sz="1600" dirty="0" smtClean="0">
                  <a:solidFill>
                    <a:schemeClr val="tx1"/>
                  </a:solidFill>
                </a:rPr>
                <a:t>  </a:t>
              </a:r>
              <a:r>
                <a:rPr lang="en-US" altLang="ja-JP" sz="1600" dirty="0" err="1">
                  <a:solidFill>
                    <a:schemeClr val="tx1"/>
                  </a:solidFill>
                </a:rPr>
                <a:t>i</a:t>
              </a:r>
              <a:r>
                <a:rPr lang="en-US" altLang="ja-JP" sz="1600" dirty="0">
                  <a:solidFill>
                    <a:schemeClr val="tx1"/>
                  </a:solidFill>
                </a:rPr>
                <a:t> = 0</a:t>
              </a:r>
              <a:r>
                <a:rPr lang="en-US" altLang="ja-JP" sz="1600" dirty="0" smtClean="0">
                  <a:solidFill>
                    <a:schemeClr val="tx1"/>
                  </a:solidFill>
                </a:rPr>
                <a:t>;</a:t>
              </a:r>
              <a:r>
                <a:rPr lang="en-US" altLang="ja-JP" sz="1600" dirty="0">
                  <a:solidFill>
                    <a:schemeClr val="tx1"/>
                  </a:solidFill>
                </a:rPr>
                <a:t> </a:t>
              </a:r>
              <a:endParaRPr lang="en-US" altLang="ja-JP" sz="1600" dirty="0" smtClean="0">
                <a:solidFill>
                  <a:schemeClr val="tx1"/>
                </a:solidFill>
              </a:endParaRPr>
            </a:p>
            <a:p>
              <a:r>
                <a:rPr lang="en-US" altLang="ja-JP" sz="1600" dirty="0" smtClean="0">
                  <a:solidFill>
                    <a:schemeClr val="tx1"/>
                  </a:solidFill>
                </a:rPr>
                <a:t>while(</a:t>
              </a:r>
              <a:r>
                <a:rPr lang="en-US" altLang="ja-JP" sz="1600" dirty="0" err="1" smtClean="0">
                  <a:solidFill>
                    <a:schemeClr val="tx1"/>
                  </a:solidFill>
                </a:rPr>
                <a:t>i</a:t>
              </a:r>
              <a:r>
                <a:rPr lang="en-US" altLang="ja-JP" sz="1600" dirty="0" smtClean="0">
                  <a:solidFill>
                    <a:schemeClr val="tx1"/>
                  </a:solidFill>
                </a:rPr>
                <a:t>&lt;10</a:t>
              </a:r>
              <a:r>
                <a:rPr lang="en-US" altLang="ja-JP" sz="1600" dirty="0">
                  <a:solidFill>
                    <a:schemeClr val="tx1"/>
                  </a:solidFill>
                </a:rPr>
                <a:t>) {</a:t>
              </a:r>
            </a:p>
            <a:p>
              <a:r>
                <a:rPr lang="ja-JP" altLang="en-US" sz="1600" dirty="0">
                  <a:solidFill>
                    <a:schemeClr val="tx1"/>
                  </a:solidFill>
                </a:rPr>
                <a:t>　</a:t>
              </a:r>
              <a:r>
                <a:rPr lang="ja-JP" altLang="en-US" sz="1600" dirty="0" smtClean="0">
                  <a:solidFill>
                    <a:schemeClr val="tx1"/>
                  </a:solidFill>
                </a:rPr>
                <a:t>　</a:t>
              </a:r>
              <a:endParaRPr lang="ja-JP" altLang="en-US" sz="1400" dirty="0">
                <a:solidFill>
                  <a:schemeClr val="tx1"/>
                </a:solidFill>
              </a:endParaRPr>
            </a:p>
          </p:txBody>
        </p:sp>
      </p:grpSp>
      <p:sp>
        <p:nvSpPr>
          <p:cNvPr id="2" name="タイトル 1"/>
          <p:cNvSpPr>
            <a:spLocks noGrp="1"/>
          </p:cNvSpPr>
          <p:nvPr>
            <p:ph type="title"/>
          </p:nvPr>
        </p:nvSpPr>
        <p:spPr/>
        <p:txBody>
          <a:bodyPr/>
          <a:lstStyle/>
          <a:p>
            <a:r>
              <a:rPr kumimoji="1" lang="ja-JP" altLang="en-US" dirty="0" smtClean="0"/>
              <a:t>提案手法の流れ</a:t>
            </a:r>
            <a:endParaRPr kumimoji="1" lang="ja-JP" altLang="en-US" dirty="0"/>
          </a:p>
        </p:txBody>
      </p:sp>
      <p:sp>
        <p:nvSpPr>
          <p:cNvPr id="4" name="日付プレースホルダー 3"/>
          <p:cNvSpPr>
            <a:spLocks noGrp="1"/>
          </p:cNvSpPr>
          <p:nvPr>
            <p:ph type="dt" sz="half" idx="10"/>
          </p:nvPr>
        </p:nvSpPr>
        <p:spPr/>
        <p:txBody>
          <a:bodyPr/>
          <a:lstStyle/>
          <a:p>
            <a:fld id="{AACC58AB-28C5-4F6C-9CBD-46931F07755C}"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p:txBody>
          <a:bodyPr/>
          <a:lstStyle/>
          <a:p>
            <a:fld id="{80351751-8530-41C5-B5C9-1F1F71554AD4}" type="slidenum">
              <a:rPr kumimoji="1" lang="ja-JP" altLang="en-US" smtClean="0"/>
              <a:t>8</a:t>
            </a:fld>
            <a:endParaRPr kumimoji="1" lang="ja-JP" altLang="en-US"/>
          </a:p>
        </p:txBody>
      </p:sp>
      <p:sp>
        <p:nvSpPr>
          <p:cNvPr id="20" name="正方形/長方形 19"/>
          <p:cNvSpPr/>
          <p:nvPr/>
        </p:nvSpPr>
        <p:spPr>
          <a:xfrm>
            <a:off x="214827" y="5113548"/>
            <a:ext cx="1353344" cy="388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機能追加</a:t>
            </a:r>
            <a:endParaRPr kumimoji="1" lang="ja-JP" altLang="en-US" dirty="0">
              <a:solidFill>
                <a:schemeClr val="tx1"/>
              </a:solidFill>
            </a:endParaRPr>
          </a:p>
        </p:txBody>
      </p:sp>
      <p:sp>
        <p:nvSpPr>
          <p:cNvPr id="21" name="正方形/長方形 20"/>
          <p:cNvSpPr/>
          <p:nvPr/>
        </p:nvSpPr>
        <p:spPr>
          <a:xfrm>
            <a:off x="214827" y="5529265"/>
            <a:ext cx="1353344" cy="388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Typo</a:t>
            </a:r>
            <a:r>
              <a:rPr kumimoji="1" lang="ja-JP" altLang="en-US" dirty="0" smtClean="0">
                <a:solidFill>
                  <a:schemeClr val="tx1"/>
                </a:solidFill>
              </a:rPr>
              <a:t>修正</a:t>
            </a:r>
            <a:endParaRPr kumimoji="1" lang="ja-JP" altLang="en-US" dirty="0">
              <a:solidFill>
                <a:schemeClr val="tx1"/>
              </a:solidFill>
            </a:endParaRPr>
          </a:p>
        </p:txBody>
      </p:sp>
      <p:sp>
        <p:nvSpPr>
          <p:cNvPr id="22" name="正方形/長方形 21"/>
          <p:cNvSpPr/>
          <p:nvPr/>
        </p:nvSpPr>
        <p:spPr>
          <a:xfrm>
            <a:off x="214827" y="5944982"/>
            <a:ext cx="1353344" cy="388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Rename</a:t>
            </a:r>
            <a:endParaRPr kumimoji="1" lang="ja-JP" altLang="en-US" dirty="0">
              <a:solidFill>
                <a:schemeClr val="tx1"/>
              </a:solidFill>
            </a:endParaRPr>
          </a:p>
        </p:txBody>
      </p:sp>
      <p:sp>
        <p:nvSpPr>
          <p:cNvPr id="38" name="四角形吹き出し 37"/>
          <p:cNvSpPr/>
          <p:nvPr/>
        </p:nvSpPr>
        <p:spPr>
          <a:xfrm>
            <a:off x="19381" y="3413981"/>
            <a:ext cx="2808311" cy="1144714"/>
          </a:xfrm>
          <a:prstGeom prst="wedgeRectCallout">
            <a:avLst>
              <a:gd name="adj1" fmla="val 69314"/>
              <a:gd name="adj2" fmla="val 5238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400" dirty="0" smtClean="0">
                <a:solidFill>
                  <a:schemeClr val="tx1"/>
                </a:solidFill>
              </a:rPr>
              <a:t>Step3:</a:t>
            </a:r>
          </a:p>
          <a:p>
            <a:pPr algn="ctr"/>
            <a:r>
              <a:rPr lang="ja-JP" altLang="en-US" sz="2400" dirty="0" smtClean="0">
                <a:solidFill>
                  <a:schemeClr val="tx1"/>
                </a:solidFill>
              </a:rPr>
              <a:t>行単位作業履歴の</a:t>
            </a:r>
            <a:endParaRPr lang="en-US" altLang="ja-JP" sz="2400" dirty="0" smtClean="0">
              <a:solidFill>
                <a:schemeClr val="tx1"/>
              </a:solidFill>
            </a:endParaRPr>
          </a:p>
          <a:p>
            <a:pPr algn="ctr"/>
            <a:r>
              <a:rPr lang="ja-JP" altLang="en-US" sz="2400" dirty="0">
                <a:solidFill>
                  <a:schemeClr val="tx1"/>
                </a:solidFill>
              </a:rPr>
              <a:t>整理</a:t>
            </a:r>
          </a:p>
        </p:txBody>
      </p:sp>
      <p:sp>
        <p:nvSpPr>
          <p:cNvPr id="32" name="四角形吹き出し 31"/>
          <p:cNvSpPr/>
          <p:nvPr/>
        </p:nvSpPr>
        <p:spPr>
          <a:xfrm>
            <a:off x="5974311" y="2721422"/>
            <a:ext cx="2939985" cy="1104299"/>
          </a:xfrm>
          <a:prstGeom prst="wedgeRectCallout">
            <a:avLst>
              <a:gd name="adj1" fmla="val -66237"/>
              <a:gd name="adj2" fmla="val 6926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sz="2400" dirty="0" smtClean="0">
                <a:solidFill>
                  <a:schemeClr val="tx1"/>
                </a:solidFill>
              </a:rPr>
              <a:t>Step2:</a:t>
            </a:r>
          </a:p>
          <a:p>
            <a:pPr algn="ctr"/>
            <a:r>
              <a:rPr lang="ja-JP" altLang="en-US" sz="2400" dirty="0" smtClean="0">
                <a:solidFill>
                  <a:schemeClr val="tx1"/>
                </a:solidFill>
              </a:rPr>
              <a:t>行単位作業履歴の</a:t>
            </a:r>
            <a:endParaRPr lang="en-US" altLang="ja-JP" sz="2400" dirty="0" smtClean="0">
              <a:solidFill>
                <a:schemeClr val="tx1"/>
              </a:solidFill>
            </a:endParaRPr>
          </a:p>
          <a:p>
            <a:pPr algn="ctr"/>
            <a:r>
              <a:rPr lang="ja-JP" altLang="en-US" sz="2400" dirty="0" smtClean="0">
                <a:solidFill>
                  <a:schemeClr val="tx1"/>
                </a:solidFill>
              </a:rPr>
              <a:t>作成と表示</a:t>
            </a:r>
            <a:endParaRPr lang="ja-JP" altLang="en-US" sz="2400" dirty="0"/>
          </a:p>
        </p:txBody>
      </p:sp>
      <p:sp>
        <p:nvSpPr>
          <p:cNvPr id="42" name="四角形吹き出し 41"/>
          <p:cNvSpPr/>
          <p:nvPr/>
        </p:nvSpPr>
        <p:spPr>
          <a:xfrm>
            <a:off x="1099500" y="1443838"/>
            <a:ext cx="3456384" cy="713042"/>
          </a:xfrm>
          <a:prstGeom prst="wedgeRectCallout">
            <a:avLst>
              <a:gd name="adj1" fmla="val 21499"/>
              <a:gd name="adj2" fmla="val 125164"/>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sz="2400" dirty="0" smtClean="0">
                <a:solidFill>
                  <a:schemeClr val="tx1"/>
                </a:solidFill>
              </a:rPr>
              <a:t>Step1:</a:t>
            </a:r>
          </a:p>
          <a:p>
            <a:pPr algn="ctr"/>
            <a:r>
              <a:rPr lang="ja-JP" altLang="en-US" sz="2400" dirty="0">
                <a:solidFill>
                  <a:schemeClr val="tx1"/>
                </a:solidFill>
              </a:rPr>
              <a:t>編集</a:t>
            </a:r>
            <a:r>
              <a:rPr lang="ja-JP" altLang="en-US" sz="2400" dirty="0" smtClean="0">
                <a:solidFill>
                  <a:schemeClr val="tx1"/>
                </a:solidFill>
              </a:rPr>
              <a:t>履歴の自動収集</a:t>
            </a:r>
            <a:endParaRPr lang="en-US" altLang="ja-JP" sz="2400" dirty="0" smtClean="0">
              <a:solidFill>
                <a:schemeClr val="tx1"/>
              </a:solidFill>
            </a:endParaRPr>
          </a:p>
        </p:txBody>
      </p:sp>
      <p:sp>
        <p:nvSpPr>
          <p:cNvPr id="49" name="右矢印 48"/>
          <p:cNvSpPr/>
          <p:nvPr/>
        </p:nvSpPr>
        <p:spPr>
          <a:xfrm>
            <a:off x="3003939" y="2487256"/>
            <a:ext cx="1825749" cy="72572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smtClean="0">
                <a:solidFill>
                  <a:schemeClr val="tx1"/>
                </a:solidFill>
              </a:rPr>
              <a:t>自動保存</a:t>
            </a:r>
            <a:endParaRPr kumimoji="1" lang="ja-JP" altLang="en-US" dirty="0">
              <a:solidFill>
                <a:schemeClr val="tx1"/>
              </a:solidFill>
            </a:endParaRPr>
          </a:p>
        </p:txBody>
      </p:sp>
      <p:sp>
        <p:nvSpPr>
          <p:cNvPr id="35" name="円柱 34"/>
          <p:cNvSpPr/>
          <p:nvPr/>
        </p:nvSpPr>
        <p:spPr>
          <a:xfrm>
            <a:off x="6177992" y="4410858"/>
            <a:ext cx="2930512" cy="2203081"/>
          </a:xfrm>
          <a:prstGeom prst="can">
            <a:avLst>
              <a:gd name="adj" fmla="val 17444"/>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ja-JP" dirty="0" smtClean="0">
                <a:solidFill>
                  <a:schemeClr val="tx1"/>
                </a:solidFill>
              </a:rPr>
              <a:t>TLC</a:t>
            </a:r>
            <a:r>
              <a:rPr kumimoji="1" lang="ja-JP" altLang="en-US" dirty="0" smtClean="0">
                <a:solidFill>
                  <a:schemeClr val="tx1"/>
                </a:solidFill>
              </a:rPr>
              <a:t>リポジトリ</a:t>
            </a:r>
            <a:endParaRPr kumimoji="1" lang="en-US" altLang="ja-JP" dirty="0" smtClean="0">
              <a:solidFill>
                <a:schemeClr val="tx1"/>
              </a:solidFill>
            </a:endParaRPr>
          </a:p>
          <a:p>
            <a:pPr algn="ctr"/>
            <a:endParaRPr lang="en-US" altLang="ja-JP" dirty="0">
              <a:solidFill>
                <a:schemeClr val="tx1"/>
              </a:solidFill>
            </a:endParaRPr>
          </a:p>
          <a:p>
            <a:pPr algn="ctr"/>
            <a:endParaRPr lang="en-US" altLang="ja-JP" sz="800" dirty="0">
              <a:solidFill>
                <a:schemeClr val="tx1"/>
              </a:solidFill>
            </a:endParaRPr>
          </a:p>
          <a:p>
            <a:pPr algn="ctr"/>
            <a:endParaRPr kumimoji="1" lang="en-US" altLang="ja-JP" sz="800" dirty="0" smtClean="0">
              <a:solidFill>
                <a:schemeClr val="tx1"/>
              </a:solidFill>
            </a:endParaRPr>
          </a:p>
          <a:p>
            <a:pPr algn="ctr"/>
            <a:endParaRPr kumimoji="1" lang="en-US" altLang="ja-JP" sz="800" dirty="0" smtClean="0">
              <a:solidFill>
                <a:schemeClr val="tx1"/>
              </a:solidFill>
            </a:endParaRPr>
          </a:p>
          <a:p>
            <a:pPr algn="ctr"/>
            <a:endParaRPr kumimoji="1" lang="en-US" altLang="ja-JP" dirty="0" smtClean="0">
              <a:solidFill>
                <a:schemeClr val="tx1"/>
              </a:solidFill>
            </a:endParaRPr>
          </a:p>
          <a:p>
            <a:pPr algn="ctr"/>
            <a:endParaRPr lang="en-US" altLang="ja-JP" dirty="0">
              <a:solidFill>
                <a:schemeClr val="tx1"/>
              </a:solidFill>
            </a:endParaRPr>
          </a:p>
          <a:p>
            <a:pPr algn="ctr"/>
            <a:endParaRPr kumimoji="1" lang="en-US" altLang="ja-JP" dirty="0" smtClean="0">
              <a:solidFill>
                <a:schemeClr val="tx1"/>
              </a:solidFill>
            </a:endParaRPr>
          </a:p>
          <a:p>
            <a:pPr algn="ctr"/>
            <a:endParaRPr kumimoji="1" lang="en-US" altLang="ja-JP" dirty="0" smtClean="0">
              <a:solidFill>
                <a:schemeClr val="tx1"/>
              </a:solidFill>
            </a:endParaRPr>
          </a:p>
          <a:p>
            <a:pPr algn="ctr"/>
            <a:endParaRPr kumimoji="1" lang="ja-JP" altLang="en-US" dirty="0"/>
          </a:p>
        </p:txBody>
      </p:sp>
      <p:sp>
        <p:nvSpPr>
          <p:cNvPr id="34" name="正方形/長方形 33"/>
          <p:cNvSpPr/>
          <p:nvPr/>
        </p:nvSpPr>
        <p:spPr>
          <a:xfrm>
            <a:off x="6397463" y="4957756"/>
            <a:ext cx="2516833" cy="4370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機能追加</a:t>
            </a:r>
            <a:endParaRPr lang="en-US" altLang="ja-JP" sz="2400" dirty="0">
              <a:solidFill>
                <a:schemeClr val="tx1"/>
              </a:solidFill>
            </a:endParaRPr>
          </a:p>
        </p:txBody>
      </p:sp>
      <p:sp>
        <p:nvSpPr>
          <p:cNvPr id="40" name="正方形/長方形 39"/>
          <p:cNvSpPr/>
          <p:nvPr/>
        </p:nvSpPr>
        <p:spPr>
          <a:xfrm>
            <a:off x="6397463" y="5454028"/>
            <a:ext cx="2516833" cy="4370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solidFill>
                  <a:schemeClr val="tx1"/>
                </a:solidFill>
              </a:rPr>
              <a:t>Typo</a:t>
            </a:r>
            <a:r>
              <a:rPr lang="ja-JP" altLang="en-US" sz="2400" dirty="0" smtClean="0">
                <a:solidFill>
                  <a:schemeClr val="tx1"/>
                </a:solidFill>
              </a:rPr>
              <a:t>修正</a:t>
            </a:r>
            <a:endParaRPr lang="en-US" altLang="ja-JP" sz="2400" dirty="0">
              <a:solidFill>
                <a:schemeClr val="tx1"/>
              </a:solidFill>
            </a:endParaRPr>
          </a:p>
        </p:txBody>
      </p:sp>
      <p:sp>
        <p:nvSpPr>
          <p:cNvPr id="41" name="正方形/長方形 40"/>
          <p:cNvSpPr/>
          <p:nvPr/>
        </p:nvSpPr>
        <p:spPr>
          <a:xfrm>
            <a:off x="6397463" y="5945529"/>
            <a:ext cx="2516833" cy="4370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solidFill>
                  <a:schemeClr val="tx1"/>
                </a:solidFill>
              </a:rPr>
              <a:t>Rename</a:t>
            </a:r>
            <a:endParaRPr lang="en-US" altLang="ja-JP" sz="2400" dirty="0">
              <a:solidFill>
                <a:schemeClr val="tx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1462" y="4714619"/>
            <a:ext cx="3445501" cy="174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右矢印 36"/>
          <p:cNvSpPr/>
          <p:nvPr/>
        </p:nvSpPr>
        <p:spPr>
          <a:xfrm>
            <a:off x="5717803" y="5040875"/>
            <a:ext cx="551053" cy="711241"/>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9" name="右矢印 38"/>
          <p:cNvSpPr/>
          <p:nvPr/>
        </p:nvSpPr>
        <p:spPr>
          <a:xfrm rot="8168632">
            <a:off x="4750138" y="3920953"/>
            <a:ext cx="1047347" cy="50066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3" name="正方形/長方形 42"/>
          <p:cNvSpPr/>
          <p:nvPr/>
        </p:nvSpPr>
        <p:spPr>
          <a:xfrm>
            <a:off x="2705317" y="4920878"/>
            <a:ext cx="3230848" cy="388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機能追加</a:t>
            </a:r>
            <a:endParaRPr kumimoji="1" lang="ja-JP" altLang="en-US" dirty="0">
              <a:solidFill>
                <a:schemeClr val="tx1"/>
              </a:solidFill>
            </a:endParaRPr>
          </a:p>
        </p:txBody>
      </p:sp>
      <p:sp>
        <p:nvSpPr>
          <p:cNvPr id="48" name="正方形/長方形 47"/>
          <p:cNvSpPr/>
          <p:nvPr/>
        </p:nvSpPr>
        <p:spPr>
          <a:xfrm>
            <a:off x="2705317" y="5297038"/>
            <a:ext cx="3230848" cy="4775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solidFill>
                  <a:schemeClr val="tx1"/>
                </a:solidFill>
              </a:rPr>
              <a:t>Typo</a:t>
            </a:r>
            <a:r>
              <a:rPr kumimoji="1" lang="ja-JP" altLang="en-US" dirty="0" smtClean="0">
                <a:solidFill>
                  <a:schemeClr val="tx1"/>
                </a:solidFill>
              </a:rPr>
              <a:t>修正</a:t>
            </a:r>
            <a:endParaRPr kumimoji="1" lang="ja-JP" altLang="en-US" dirty="0">
              <a:solidFill>
                <a:schemeClr val="tx1"/>
              </a:solidFill>
            </a:endParaRPr>
          </a:p>
        </p:txBody>
      </p:sp>
      <p:sp>
        <p:nvSpPr>
          <p:cNvPr id="52" name="正方形/長方形 51"/>
          <p:cNvSpPr/>
          <p:nvPr/>
        </p:nvSpPr>
        <p:spPr>
          <a:xfrm>
            <a:off x="2705316" y="5774624"/>
            <a:ext cx="3230849" cy="388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solidFill>
                  <a:schemeClr val="tx1"/>
                </a:solidFill>
              </a:rPr>
              <a:t>Rename</a:t>
            </a:r>
            <a:endParaRPr kumimoji="1" lang="ja-JP" altLang="en-US" dirty="0">
              <a:solidFill>
                <a:schemeClr val="tx1"/>
              </a:solidFill>
            </a:endParaRPr>
          </a:p>
        </p:txBody>
      </p:sp>
      <p:sp>
        <p:nvSpPr>
          <p:cNvPr id="6" name="右矢印 5"/>
          <p:cNvSpPr/>
          <p:nvPr/>
        </p:nvSpPr>
        <p:spPr>
          <a:xfrm flipV="1">
            <a:off x="1549716" y="5157191"/>
            <a:ext cx="1141746" cy="542795"/>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pic>
        <p:nvPicPr>
          <p:cNvPr id="51" name="Picture 2" descr="C:\Users\Owner\AppData\Local\Microsoft\Windows\Temporary Internet Files\Low\Content.IE5\M1VC0CBK\MC90043394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6681" y="5514652"/>
            <a:ext cx="1226063" cy="1226063"/>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36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par>
                                <p:cTn id="36" presetID="10" presetClass="entr" presetSubtype="0"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500"/>
                                        <p:tgtEl>
                                          <p:spTgt spid="10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500"/>
                                        <p:tgtEl>
                                          <p:spTgt spid="4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500"/>
                                        <p:tgtEl>
                                          <p:spTgt spid="5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500"/>
                                        <p:tgtEl>
                                          <p:spTgt spid="4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500"/>
                                        <p:tgtEl>
                                          <p:spTgt spid="4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8" grpId="0" animBg="1"/>
      <p:bldP spid="59" grpId="0" animBg="1"/>
      <p:bldP spid="60" grpId="0" animBg="1"/>
      <p:bldP spid="61" grpId="0" animBg="1"/>
      <p:bldP spid="20" grpId="0" animBg="1"/>
      <p:bldP spid="21" grpId="0" animBg="1"/>
      <p:bldP spid="22" grpId="0" animBg="1"/>
      <p:bldP spid="38" grpId="0" animBg="1"/>
      <p:bldP spid="32" grpId="0" animBg="1"/>
      <p:bldP spid="42" grpId="0" animBg="1"/>
      <p:bldP spid="49" grpId="0" animBg="1"/>
      <p:bldP spid="35" grpId="0" animBg="1"/>
      <p:bldP spid="34" grpId="0" animBg="1"/>
      <p:bldP spid="40" grpId="0" animBg="1"/>
      <p:bldP spid="41" grpId="0" animBg="1"/>
      <p:bldP spid="37" grpId="0" animBg="1"/>
      <p:bldP spid="39" grpId="0" animBg="1"/>
      <p:bldP spid="43" grpId="0" animBg="1"/>
      <p:bldP spid="48" grpId="0" animBg="1"/>
      <p:bldP spid="5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円柱 5"/>
          <p:cNvSpPr/>
          <p:nvPr/>
        </p:nvSpPr>
        <p:spPr>
          <a:xfrm>
            <a:off x="4824536" y="2348880"/>
            <a:ext cx="3203848" cy="3960441"/>
          </a:xfrm>
          <a:prstGeom prst="can">
            <a:avLst>
              <a:gd name="adj" fmla="val 14648"/>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1099810" y="2438381"/>
            <a:ext cx="2941549" cy="2819986"/>
            <a:chOff x="2297813" y="2310890"/>
            <a:chExt cx="4896544" cy="4269200"/>
          </a:xfrm>
        </p:grpSpPr>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813" y="2310890"/>
              <a:ext cx="4896544" cy="426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8"/>
            <p:cNvSpPr/>
            <p:nvPr/>
          </p:nvSpPr>
          <p:spPr>
            <a:xfrm>
              <a:off x="3082575" y="3536322"/>
              <a:ext cx="3525313" cy="1343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err="1" smtClean="0">
                  <a:solidFill>
                    <a:schemeClr val="tx1"/>
                  </a:solidFill>
                </a:rPr>
                <a:t>int</a:t>
              </a:r>
              <a:r>
                <a:rPr lang="en-US" altLang="ja-JP" sz="1600" dirty="0" smtClean="0">
                  <a:solidFill>
                    <a:schemeClr val="tx1"/>
                  </a:solidFill>
                </a:rPr>
                <a:t>  </a:t>
              </a:r>
              <a:r>
                <a:rPr lang="en-US" altLang="ja-JP" sz="1600" dirty="0" err="1">
                  <a:solidFill>
                    <a:schemeClr val="tx1"/>
                  </a:solidFill>
                </a:rPr>
                <a:t>i</a:t>
              </a:r>
              <a:r>
                <a:rPr lang="en-US" altLang="ja-JP" sz="1600" dirty="0">
                  <a:solidFill>
                    <a:schemeClr val="tx1"/>
                  </a:solidFill>
                </a:rPr>
                <a:t> = 0</a:t>
              </a:r>
              <a:r>
                <a:rPr lang="en-US" altLang="ja-JP" sz="1600" dirty="0" smtClean="0">
                  <a:solidFill>
                    <a:schemeClr val="tx1"/>
                  </a:solidFill>
                </a:rPr>
                <a:t>;</a:t>
              </a:r>
              <a:r>
                <a:rPr lang="en-US" altLang="ja-JP" sz="1600" dirty="0">
                  <a:solidFill>
                    <a:schemeClr val="tx1"/>
                  </a:solidFill>
                </a:rPr>
                <a:t> </a:t>
              </a:r>
              <a:endParaRPr lang="en-US" altLang="ja-JP" sz="1600" dirty="0" smtClean="0">
                <a:solidFill>
                  <a:schemeClr val="tx1"/>
                </a:solidFill>
              </a:endParaRPr>
            </a:p>
            <a:p>
              <a:r>
                <a:rPr lang="en-US" altLang="ja-JP" sz="1600" dirty="0" smtClean="0">
                  <a:solidFill>
                    <a:schemeClr val="tx1"/>
                  </a:solidFill>
                </a:rPr>
                <a:t>while(</a:t>
              </a:r>
              <a:r>
                <a:rPr lang="en-US" altLang="ja-JP" sz="1600" dirty="0" err="1" smtClean="0">
                  <a:solidFill>
                    <a:schemeClr val="tx1"/>
                  </a:solidFill>
                </a:rPr>
                <a:t>i</a:t>
              </a:r>
              <a:r>
                <a:rPr lang="en-US" altLang="ja-JP" sz="1600" dirty="0" smtClean="0">
                  <a:solidFill>
                    <a:schemeClr val="tx1"/>
                  </a:solidFill>
                </a:rPr>
                <a:t>&lt;10</a:t>
              </a:r>
              <a:r>
                <a:rPr lang="en-US" altLang="ja-JP" sz="1600" dirty="0">
                  <a:solidFill>
                    <a:schemeClr val="tx1"/>
                  </a:solidFill>
                </a:rPr>
                <a:t>) {</a:t>
              </a:r>
            </a:p>
            <a:p>
              <a:r>
                <a:rPr lang="ja-JP" altLang="en-US" sz="1600" dirty="0">
                  <a:solidFill>
                    <a:schemeClr val="tx1"/>
                  </a:solidFill>
                </a:rPr>
                <a:t>　</a:t>
              </a:r>
              <a:r>
                <a:rPr lang="ja-JP" altLang="en-US" sz="1600" dirty="0" smtClean="0">
                  <a:solidFill>
                    <a:schemeClr val="tx1"/>
                  </a:solidFill>
                </a:rPr>
                <a:t>　</a:t>
              </a:r>
              <a:endParaRPr lang="ja-JP" altLang="en-US" sz="1400" dirty="0">
                <a:solidFill>
                  <a:schemeClr val="tx1"/>
                </a:solidFill>
              </a:endParaRPr>
            </a:p>
          </p:txBody>
        </p:sp>
      </p:grpSp>
      <p:sp>
        <p:nvSpPr>
          <p:cNvPr id="2" name="タイトル 1"/>
          <p:cNvSpPr>
            <a:spLocks noGrp="1"/>
          </p:cNvSpPr>
          <p:nvPr>
            <p:ph type="title"/>
          </p:nvPr>
        </p:nvSpPr>
        <p:spPr/>
        <p:txBody>
          <a:bodyPr/>
          <a:lstStyle/>
          <a:p>
            <a:r>
              <a:rPr kumimoji="1" lang="en-US" altLang="ja-JP" sz="4000" dirty="0" smtClean="0"/>
              <a:t>Step1: </a:t>
            </a:r>
            <a:r>
              <a:rPr kumimoji="1" lang="ja-JP" altLang="en-US" sz="4000" dirty="0" smtClean="0"/>
              <a:t>細粒度作業履歴の自動収集</a:t>
            </a:r>
            <a:endParaRPr kumimoji="1" lang="ja-JP" altLang="en-US" sz="4000" dirty="0"/>
          </a:p>
        </p:txBody>
      </p:sp>
      <p:sp>
        <p:nvSpPr>
          <p:cNvPr id="4" name="日付プレースホルダー 3"/>
          <p:cNvSpPr>
            <a:spLocks noGrp="1"/>
          </p:cNvSpPr>
          <p:nvPr>
            <p:ph type="dt" sz="half" idx="10"/>
          </p:nvPr>
        </p:nvSpPr>
        <p:spPr/>
        <p:txBody>
          <a:bodyPr/>
          <a:lstStyle/>
          <a:p>
            <a:fld id="{B4FCD3F9-7D75-4F2B-8E57-2B95F95234CF}" type="datetime1">
              <a:rPr kumimoji="1" lang="ja-JP" altLang="en-US" smtClean="0"/>
              <a:t>2014/4/30</a:t>
            </a:fld>
            <a:endParaRPr kumimoji="1" lang="ja-JP" altLang="en-US"/>
          </a:p>
        </p:txBody>
      </p:sp>
      <p:sp>
        <p:nvSpPr>
          <p:cNvPr id="5" name="スライド番号プレースホルダー 4"/>
          <p:cNvSpPr>
            <a:spLocks noGrp="1"/>
          </p:cNvSpPr>
          <p:nvPr>
            <p:ph type="sldNum" sz="quarter" idx="12"/>
          </p:nvPr>
        </p:nvSpPr>
        <p:spPr/>
        <p:txBody>
          <a:bodyPr/>
          <a:lstStyle/>
          <a:p>
            <a:fld id="{80351751-8530-41C5-B5C9-1F1F71554AD4}" type="slidenum">
              <a:rPr kumimoji="1" lang="ja-JP" altLang="en-US" smtClean="0"/>
              <a:t>9</a:t>
            </a:fld>
            <a:endParaRPr kumimoji="1" lang="ja-JP" altLang="en-US"/>
          </a:p>
        </p:txBody>
      </p:sp>
      <p:sp>
        <p:nvSpPr>
          <p:cNvPr id="27" name="正方形/長方形 26"/>
          <p:cNvSpPr/>
          <p:nvPr/>
        </p:nvSpPr>
        <p:spPr>
          <a:xfrm>
            <a:off x="395536" y="1503691"/>
            <a:ext cx="8064896" cy="830997"/>
          </a:xfrm>
          <a:prstGeom prst="rect">
            <a:avLst/>
          </a:prstGeom>
          <a:solidFill>
            <a:schemeClr val="bg1"/>
          </a:solidFill>
          <a:ln>
            <a:noFill/>
          </a:ln>
        </p:spPr>
        <p:txBody>
          <a:bodyPr wrap="square">
            <a:spAutoFit/>
          </a:bodyPr>
          <a:lstStyle/>
          <a:p>
            <a:r>
              <a:rPr lang="ja-JP" altLang="en-US" sz="2400" b="1" dirty="0"/>
              <a:t>細粒度作業履歴</a:t>
            </a:r>
            <a:endParaRPr lang="en-US" altLang="ja-JP" sz="2400" b="1" dirty="0"/>
          </a:p>
          <a:p>
            <a:pPr lvl="1"/>
            <a:r>
              <a:rPr lang="en-US" altLang="ja-JP" sz="2400" dirty="0"/>
              <a:t>IDE</a:t>
            </a:r>
            <a:r>
              <a:rPr lang="ja-JP" altLang="en-US" sz="2400" dirty="0"/>
              <a:t>に</a:t>
            </a:r>
            <a:r>
              <a:rPr lang="ja-JP" altLang="en-US" sz="2400" dirty="0" smtClean="0"/>
              <a:t>より</a:t>
            </a:r>
            <a:r>
              <a:rPr lang="ja-JP" altLang="en-US" sz="2400" dirty="0"/>
              <a:t>短い</a:t>
            </a:r>
            <a:r>
              <a:rPr lang="ja-JP" altLang="en-US" sz="2400" dirty="0" smtClean="0"/>
              <a:t>スパン</a:t>
            </a:r>
            <a:r>
              <a:rPr lang="ja-JP" altLang="en-US" sz="2400" dirty="0"/>
              <a:t>で</a:t>
            </a:r>
            <a:r>
              <a:rPr lang="ja-JP" altLang="en-US" sz="2400" dirty="0" smtClean="0"/>
              <a:t>保存されたコードの編集履歴</a:t>
            </a:r>
            <a:endParaRPr lang="en-US" altLang="ja-JP" sz="2400" dirty="0"/>
          </a:p>
        </p:txBody>
      </p:sp>
      <p:sp>
        <p:nvSpPr>
          <p:cNvPr id="21" name="右矢印 20"/>
          <p:cNvSpPr/>
          <p:nvPr/>
        </p:nvSpPr>
        <p:spPr>
          <a:xfrm>
            <a:off x="3456384" y="3122655"/>
            <a:ext cx="1825749" cy="72572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smtClean="0">
                <a:solidFill>
                  <a:schemeClr val="tx1"/>
                </a:solidFill>
              </a:rPr>
              <a:t>一定時間経過</a:t>
            </a:r>
            <a:endParaRPr kumimoji="1" lang="ja-JP" altLang="en-US" dirty="0">
              <a:solidFill>
                <a:schemeClr val="tx1"/>
              </a:solidFill>
            </a:endParaRPr>
          </a:p>
        </p:txBody>
      </p:sp>
      <p:sp>
        <p:nvSpPr>
          <p:cNvPr id="24" name="右矢印 23"/>
          <p:cNvSpPr/>
          <p:nvPr/>
        </p:nvSpPr>
        <p:spPr>
          <a:xfrm rot="1349666">
            <a:off x="3456383" y="4038686"/>
            <a:ext cx="1825749" cy="72572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dirty="0">
                <a:solidFill>
                  <a:schemeClr val="tx1"/>
                </a:solidFill>
              </a:rPr>
              <a:t>ファイル保存時</a:t>
            </a:r>
          </a:p>
        </p:txBody>
      </p:sp>
      <p:grpSp>
        <p:nvGrpSpPr>
          <p:cNvPr id="7" name="グループ化 6"/>
          <p:cNvGrpSpPr/>
          <p:nvPr/>
        </p:nvGrpSpPr>
        <p:grpSpPr>
          <a:xfrm>
            <a:off x="5293891" y="2927871"/>
            <a:ext cx="2266949" cy="1207547"/>
            <a:chOff x="4321275" y="2135782"/>
            <a:chExt cx="2266949" cy="1207547"/>
          </a:xfrm>
        </p:grpSpPr>
        <p:sp>
          <p:nvSpPr>
            <p:cNvPr id="16" name="正方形/長方形 15"/>
            <p:cNvSpPr/>
            <p:nvPr/>
          </p:nvSpPr>
          <p:spPr>
            <a:xfrm>
              <a:off x="4321275" y="2135782"/>
              <a:ext cx="2266949" cy="12075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smtClean="0">
                  <a:solidFill>
                    <a:schemeClr val="tx1"/>
                  </a:solidFill>
                </a:rPr>
                <a:t>履歴</a:t>
              </a:r>
              <a:r>
                <a:rPr lang="en-US" altLang="ja-JP" sz="2400" dirty="0" smtClean="0">
                  <a:solidFill>
                    <a:schemeClr val="tx1"/>
                  </a:solidFill>
                </a:rPr>
                <a:t>A</a:t>
              </a:r>
            </a:p>
            <a:p>
              <a:pPr algn="ctr"/>
              <a:endParaRPr lang="en-US" altLang="ja-JP" sz="2400" dirty="0">
                <a:solidFill>
                  <a:schemeClr val="tx1"/>
                </a:solidFill>
              </a:endParaRPr>
            </a:p>
            <a:p>
              <a:pPr algn="ctr"/>
              <a:endParaRPr lang="en-US" altLang="ja-JP" sz="2400" dirty="0">
                <a:solidFill>
                  <a:schemeClr val="tx1"/>
                </a:solidFill>
              </a:endParaRPr>
            </a:p>
          </p:txBody>
        </p:sp>
        <p:sp>
          <p:nvSpPr>
            <p:cNvPr id="3" name="メモ 2"/>
            <p:cNvSpPr/>
            <p:nvPr/>
          </p:nvSpPr>
          <p:spPr>
            <a:xfrm>
              <a:off x="4496611" y="2541280"/>
              <a:ext cx="1872208" cy="716509"/>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altLang="ja-JP" dirty="0" err="1"/>
                <a:t>int</a:t>
              </a:r>
              <a:r>
                <a:rPr lang="en-US" altLang="ja-JP" dirty="0"/>
                <a:t> </a:t>
              </a:r>
              <a:r>
                <a:rPr lang="en-US" altLang="ja-JP" dirty="0" err="1"/>
                <a:t>i</a:t>
              </a:r>
              <a:r>
                <a:rPr lang="en-US" altLang="ja-JP" dirty="0"/>
                <a:t> = 0;</a:t>
              </a:r>
            </a:p>
            <a:p>
              <a:r>
                <a:rPr lang="en-US" altLang="ja-JP" dirty="0"/>
                <a:t>while(</a:t>
              </a:r>
              <a:r>
                <a:rPr lang="en-US" altLang="ja-JP" dirty="0" err="1"/>
                <a:t>i</a:t>
              </a:r>
              <a:r>
                <a:rPr lang="en-US" altLang="ja-JP" dirty="0"/>
                <a:t> &lt; 10</a:t>
              </a:r>
              <a:endParaRPr kumimoji="1" lang="ja-JP" altLang="en-US" dirty="0"/>
            </a:p>
          </p:txBody>
        </p:sp>
      </p:grpSp>
      <p:grpSp>
        <p:nvGrpSpPr>
          <p:cNvPr id="8" name="グループ化 7"/>
          <p:cNvGrpSpPr/>
          <p:nvPr/>
        </p:nvGrpSpPr>
        <p:grpSpPr>
          <a:xfrm>
            <a:off x="5293891" y="4233348"/>
            <a:ext cx="2266949" cy="1859949"/>
            <a:chOff x="4321275" y="3369251"/>
            <a:chExt cx="2266949" cy="1931957"/>
          </a:xfrm>
        </p:grpSpPr>
        <p:sp>
          <p:nvSpPr>
            <p:cNvPr id="17" name="正方形/長方形 16"/>
            <p:cNvSpPr/>
            <p:nvPr/>
          </p:nvSpPr>
          <p:spPr>
            <a:xfrm>
              <a:off x="4321275" y="3369251"/>
              <a:ext cx="2266949" cy="19319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smtClean="0">
                  <a:solidFill>
                    <a:schemeClr val="tx1"/>
                  </a:solidFill>
                </a:rPr>
                <a:t>履歴</a:t>
              </a:r>
              <a:r>
                <a:rPr lang="en-US" altLang="ja-JP" sz="2400" dirty="0" smtClean="0">
                  <a:solidFill>
                    <a:schemeClr val="tx1"/>
                  </a:solidFill>
                </a:rPr>
                <a:t>B</a:t>
              </a:r>
            </a:p>
            <a:p>
              <a:endParaRPr lang="en-US" altLang="ja-JP" sz="2400" dirty="0" smtClean="0">
                <a:solidFill>
                  <a:schemeClr val="tx1"/>
                </a:solidFill>
              </a:endParaRPr>
            </a:p>
            <a:p>
              <a:pPr algn="ctr"/>
              <a:endParaRPr lang="en-US" altLang="ja-JP" sz="2400" dirty="0">
                <a:solidFill>
                  <a:schemeClr val="tx1"/>
                </a:solidFill>
              </a:endParaRPr>
            </a:p>
            <a:p>
              <a:pPr algn="ctr"/>
              <a:endParaRPr lang="en-US" altLang="ja-JP" sz="2400" dirty="0" smtClean="0">
                <a:solidFill>
                  <a:schemeClr val="tx1"/>
                </a:solidFill>
              </a:endParaRPr>
            </a:p>
            <a:p>
              <a:pPr algn="ctr"/>
              <a:endParaRPr lang="en-US" altLang="ja-JP" sz="2400" dirty="0" smtClean="0">
                <a:solidFill>
                  <a:schemeClr val="tx1"/>
                </a:solidFill>
              </a:endParaRPr>
            </a:p>
          </p:txBody>
        </p:sp>
        <p:sp>
          <p:nvSpPr>
            <p:cNvPr id="20" name="メモ 19"/>
            <p:cNvSpPr/>
            <p:nvPr/>
          </p:nvSpPr>
          <p:spPr>
            <a:xfrm>
              <a:off x="4496611" y="3767524"/>
              <a:ext cx="1872208" cy="1458888"/>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lstStyle/>
            <a:p>
              <a:r>
                <a:rPr lang="nn-NO" altLang="ja-JP" dirty="0"/>
                <a:t>int i = 0;</a:t>
              </a:r>
            </a:p>
            <a:p>
              <a:r>
                <a:rPr lang="nn-NO" altLang="ja-JP" dirty="0"/>
                <a:t>while(i &lt; 10) {</a:t>
              </a:r>
            </a:p>
            <a:p>
              <a:r>
                <a:rPr lang="nn-NO" altLang="ja-JP" dirty="0"/>
                <a:t>	i++;</a:t>
              </a:r>
            </a:p>
            <a:p>
              <a:r>
                <a:rPr lang="nn-NO" altLang="ja-JP" dirty="0"/>
                <a:t>}</a:t>
              </a:r>
              <a:endParaRPr kumimoji="1" lang="ja-JP" altLang="en-US" dirty="0"/>
            </a:p>
          </p:txBody>
        </p:sp>
      </p:grpSp>
    </p:spTree>
    <p:extLst>
      <p:ext uri="{BB962C8B-B14F-4D97-AF65-F5344CB8AC3E}">
        <p14:creationId xmlns:p14="http://schemas.microsoft.com/office/powerpoint/2010/main" val="197349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
</file>

<file path=ppt/theme/theme1.xml><?xml version="1.0" encoding="utf-8"?>
<a:theme xmlns:a="http://schemas.openxmlformats.org/drawingml/2006/main" name="テーマ1">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テーマ1</Template>
  <TotalTime>19918</TotalTime>
  <Words>3522</Words>
  <Application>Microsoft Office PowerPoint</Application>
  <PresentationFormat>画面に合わせる (4:3)</PresentationFormat>
  <Paragraphs>801</Paragraphs>
  <Slides>22</Slides>
  <Notes>14</Notes>
  <HiddenSlides>0</HiddenSlides>
  <MMClips>1</MMClips>
  <ScaleCrop>false</ScaleCrop>
  <HeadingPairs>
    <vt:vector size="4" baseType="variant">
      <vt:variant>
        <vt:lpstr>テーマ</vt:lpstr>
      </vt:variant>
      <vt:variant>
        <vt:i4>1</vt:i4>
      </vt:variant>
      <vt:variant>
        <vt:lpstr>スライド タイトル</vt:lpstr>
      </vt:variant>
      <vt:variant>
        <vt:i4>22</vt:i4>
      </vt:variant>
    </vt:vector>
  </HeadingPairs>
  <TitlesOfParts>
    <vt:vector size="23" baseType="lpstr">
      <vt:lpstr>テーマ1</vt:lpstr>
      <vt:lpstr>細粒度作業履歴を用いた Task Level Commit支援手法の提案</vt:lpstr>
      <vt:lpstr>バージョン管理システム：VCS</vt:lpstr>
      <vt:lpstr>バージョン管理システム：VCS</vt:lpstr>
      <vt:lpstr>Task Level Commit（TLC）[1]</vt:lpstr>
      <vt:lpstr>TLCにおける問題点</vt:lpstr>
      <vt:lpstr>OSSにおけるTLC</vt:lpstr>
      <vt:lpstr>研究の目的</vt:lpstr>
      <vt:lpstr>提案手法の流れ</vt:lpstr>
      <vt:lpstr>Step1: 細粒度作業履歴の自動収集</vt:lpstr>
      <vt:lpstr>Step2-1:行単位作業履歴の作成（分割）</vt:lpstr>
      <vt:lpstr>Step2-2:行単位作業履歴の作成(合成)</vt:lpstr>
      <vt:lpstr>Step2-3:行単位作業履歴の提示</vt:lpstr>
      <vt:lpstr>Step3:行単位作業履歴の整理</vt:lpstr>
      <vt:lpstr>Step3:行単位作業 履歴の整理（履歴の 並べかえ）</vt:lpstr>
      <vt:lpstr>評価実験</vt:lpstr>
      <vt:lpstr>仕様書及びタスクリスト例</vt:lpstr>
      <vt:lpstr>実験概要</vt:lpstr>
      <vt:lpstr>実験結果：TLC順守率(%)：VCSのみ</vt:lpstr>
      <vt:lpstr>実験結果：TLC順守率(%)：提案ツール</vt:lpstr>
      <vt:lpstr>実験結果：作業時間(分)</vt:lpstr>
      <vt:lpstr>利用者の感想</vt:lpstr>
      <vt:lpstr>まとめ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k-umekaw</dc:creator>
  <cp:lastModifiedBy>igaki</cp:lastModifiedBy>
  <cp:revision>1047</cp:revision>
  <cp:lastPrinted>2014-02-10T01:51:13Z</cp:lastPrinted>
  <dcterms:created xsi:type="dcterms:W3CDTF">2013-06-23T09:24:30Z</dcterms:created>
  <dcterms:modified xsi:type="dcterms:W3CDTF">2014-04-30T06:05:04Z</dcterms:modified>
</cp:coreProperties>
</file>