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72" r:id="rId3"/>
    <p:sldId id="258" r:id="rId4"/>
    <p:sldId id="259" r:id="rId5"/>
    <p:sldId id="261" r:id="rId6"/>
    <p:sldId id="276" r:id="rId7"/>
    <p:sldId id="280" r:id="rId8"/>
    <p:sldId id="262" r:id="rId9"/>
    <p:sldId id="263" r:id="rId10"/>
    <p:sldId id="264" r:id="rId11"/>
    <p:sldId id="266" r:id="rId12"/>
    <p:sldId id="265" r:id="rId13"/>
    <p:sldId id="279" r:id="rId14"/>
    <p:sldId id="281" r:id="rId15"/>
    <p:sldId id="282" r:id="rId16"/>
    <p:sldId id="267" r:id="rId17"/>
    <p:sldId id="269" r:id="rId18"/>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D6D"/>
    <a:srgbClr val="FFAFAF"/>
    <a:srgbClr val="97E4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94" autoAdjust="0"/>
  </p:normalViewPr>
  <p:slideViewPr>
    <p:cSldViewPr>
      <p:cViewPr varScale="1">
        <p:scale>
          <a:sx n="110" d="100"/>
          <a:sy n="110" d="100"/>
        </p:scale>
        <p:origin x="-165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7D1237DB-3462-4E7C-9BAB-79C18943EDF3}" type="datetimeFigureOut">
              <a:rPr kumimoji="1" lang="ja-JP" altLang="en-US" smtClean="0"/>
              <a:t>2014/2/28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42C8837-05C5-4C2F-A063-8B108A76472A}" type="slidenum">
              <a:rPr kumimoji="1" lang="ja-JP" altLang="en-US" smtClean="0"/>
              <a:t>‹#›</a:t>
            </a:fld>
            <a:endParaRPr kumimoji="1" lang="ja-JP" altLang="en-US"/>
          </a:p>
        </p:txBody>
      </p:sp>
    </p:spTree>
    <p:extLst>
      <p:ext uri="{BB962C8B-B14F-4D97-AF65-F5344CB8AC3E}">
        <p14:creationId xmlns:p14="http://schemas.microsoft.com/office/powerpoint/2010/main" val="1819122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D13BB7AD-4B5A-4C4A-B01D-8D43CC464283}" type="datetimeFigureOut">
              <a:rPr kumimoji="1" lang="ja-JP" altLang="en-US" smtClean="0"/>
              <a:t>2014/2/28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3BC9679E-FA76-4918-8DAD-1FA8C7F97687}" type="slidenum">
              <a:rPr kumimoji="1" lang="ja-JP" altLang="en-US" smtClean="0"/>
              <a:t>‹#›</a:t>
            </a:fld>
            <a:endParaRPr kumimoji="1" lang="ja-JP" altLang="en-US"/>
          </a:p>
        </p:txBody>
      </p:sp>
    </p:spTree>
    <p:extLst>
      <p:ext uri="{BB962C8B-B14F-4D97-AF65-F5344CB8AC3E}">
        <p14:creationId xmlns:p14="http://schemas.microsoft.com/office/powerpoint/2010/main" val="22164519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E90ED720-0104-4369-84BC-D37694168613}" type="datetimeFigureOut">
              <a:rPr kumimoji="1" lang="ja-JP" altLang="en-US" smtClean="0"/>
              <a:t>2014/2/28</a:t>
            </a:fld>
            <a:endParaRPr kumimoji="1"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D2D8002D-B5B0-4BAC-B1F6-782DDCCE6D9C}" type="slidenum">
              <a:rPr kumimoji="1" lang="ja-JP" altLang="en-US" smtClean="0"/>
              <a:t>‹#›</a:t>
            </a:fld>
            <a:endParaRPr kumimoji="1" lang="ja-JP" altLang="en-US"/>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smtClean="0"/>
              <a:t>オブジェクトの動作の比較による</a:t>
            </a:r>
            <a:r>
              <a:rPr kumimoji="1" lang="en-US" altLang="ja-JP" dirty="0" smtClean="0"/>
              <a:t/>
            </a:r>
            <a:br>
              <a:rPr kumimoji="1" lang="en-US" altLang="ja-JP" dirty="0" smtClean="0"/>
            </a:br>
            <a:r>
              <a:rPr kumimoji="1" lang="ja-JP" altLang="en-US" dirty="0" smtClean="0"/>
              <a:t>実行履歴削減手法の提案</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大阪大学大学院情報科学研究科</a:t>
            </a:r>
            <a:endParaRPr kumimoji="1" lang="en-US" altLang="ja-JP" dirty="0" smtClean="0"/>
          </a:p>
          <a:p>
            <a:r>
              <a:rPr kumimoji="1" lang="ja-JP" altLang="en-US" dirty="0" smtClean="0"/>
              <a:t>博士前期課程</a:t>
            </a:r>
            <a:r>
              <a:rPr kumimoji="1" lang="en-US" altLang="ja-JP" dirty="0" smtClean="0"/>
              <a:t>2</a:t>
            </a:r>
            <a:r>
              <a:rPr kumimoji="1" lang="ja-JP" altLang="en-US" dirty="0" smtClean="0"/>
              <a:t>年</a:t>
            </a:r>
            <a:endParaRPr kumimoji="1" lang="en-US" altLang="ja-JP" dirty="0" smtClean="0"/>
          </a:p>
          <a:p>
            <a:r>
              <a:rPr lang="ja-JP" altLang="en-US" dirty="0" smtClean="0"/>
              <a:t>井上研究室 </a:t>
            </a:r>
            <a:r>
              <a:rPr kumimoji="1" lang="ja-JP" altLang="en-US" dirty="0" smtClean="0"/>
              <a:t>脇阪 大輝</a:t>
            </a:r>
            <a:endParaRPr kumimoji="1" lang="ja-JP" altLang="en-US" dirty="0"/>
          </a:p>
        </p:txBody>
      </p:sp>
    </p:spTree>
    <p:extLst>
      <p:ext uri="{BB962C8B-B14F-4D97-AF65-F5344CB8AC3E}">
        <p14:creationId xmlns:p14="http://schemas.microsoft.com/office/powerpoint/2010/main" val="3866831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オブジェクトの動作</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オブジェクトの動作はオートマトンとして抽出する</a:t>
            </a:r>
            <a:endParaRPr kumimoji="1" lang="en-US" altLang="ja-JP" dirty="0" smtClean="0"/>
          </a:p>
          <a:p>
            <a:pPr lvl="1"/>
            <a:r>
              <a:rPr lang="ja-JP" altLang="en-US" dirty="0" smtClean="0"/>
              <a:t>入力はオブジェクトに対するメソッドの呼出し位置</a:t>
            </a:r>
            <a:endParaRPr lang="en-US" altLang="ja-JP" dirty="0" smtClean="0"/>
          </a:p>
          <a:p>
            <a:pPr lvl="1"/>
            <a:r>
              <a:rPr lang="ja-JP" altLang="en-US" dirty="0" smtClean="0"/>
              <a:t>同じメソッド呼出し位置を入力した後は全て同じ状態</a:t>
            </a:r>
            <a:endParaRPr kumimoji="1" lang="ja-JP" altLang="en-US" dirty="0"/>
          </a:p>
        </p:txBody>
      </p:sp>
      <p:sp>
        <p:nvSpPr>
          <p:cNvPr id="4" name="テキスト ボックス 3"/>
          <p:cNvSpPr txBox="1"/>
          <p:nvPr/>
        </p:nvSpPr>
        <p:spPr>
          <a:xfrm>
            <a:off x="722206" y="3068959"/>
            <a:ext cx="2409634" cy="2308324"/>
          </a:xfrm>
          <a:prstGeom prst="rect">
            <a:avLst/>
          </a:prstGeom>
          <a:solidFill>
            <a:schemeClr val="bg1"/>
          </a:solidFill>
          <a:ln>
            <a:solidFill>
              <a:schemeClr val="tx1"/>
            </a:solidFill>
          </a:ln>
        </p:spPr>
        <p:txBody>
          <a:bodyPr wrap="none" rtlCol="0">
            <a:spAutoFit/>
          </a:bodyPr>
          <a:lstStyle/>
          <a:p>
            <a:r>
              <a:rPr kumimoji="1" lang="en-US" altLang="ja-JP" dirty="0" smtClean="0"/>
              <a:t>1:Stack s;</a:t>
            </a:r>
          </a:p>
          <a:p>
            <a:r>
              <a:rPr lang="en-US" altLang="ja-JP" dirty="0" smtClean="0"/>
              <a:t>2:while(</a:t>
            </a:r>
            <a:r>
              <a:rPr lang="en-US" altLang="ja-JP" dirty="0" err="1" smtClean="0"/>
              <a:t>i</a:t>
            </a:r>
            <a:r>
              <a:rPr lang="en-US" altLang="ja-JP" dirty="0" smtClean="0"/>
              <a:t> = read()){</a:t>
            </a:r>
          </a:p>
          <a:p>
            <a:r>
              <a:rPr kumimoji="1" lang="en-US" altLang="ja-JP" dirty="0" smtClean="0"/>
              <a:t>3:    </a:t>
            </a:r>
            <a:r>
              <a:rPr kumimoji="1" lang="en-US" altLang="ja-JP" dirty="0" err="1" smtClean="0"/>
              <a:t>s.push</a:t>
            </a:r>
            <a:r>
              <a:rPr lang="en-US" altLang="ja-JP" dirty="0" smtClean="0"/>
              <a:t>(</a:t>
            </a:r>
            <a:r>
              <a:rPr lang="en-US" altLang="ja-JP" dirty="0" err="1" smtClean="0"/>
              <a:t>i</a:t>
            </a:r>
            <a:r>
              <a:rPr lang="en-US" altLang="ja-JP" dirty="0" smtClean="0"/>
              <a:t>);</a:t>
            </a:r>
          </a:p>
          <a:p>
            <a:r>
              <a:rPr lang="en-US" altLang="ja-JP" dirty="0" smtClean="0"/>
              <a:t>4:}</a:t>
            </a:r>
          </a:p>
          <a:p>
            <a:r>
              <a:rPr lang="en-US" altLang="ja-JP" dirty="0" smtClean="0"/>
              <a:t>5:</a:t>
            </a:r>
          </a:p>
          <a:p>
            <a:r>
              <a:rPr lang="en-US" altLang="ja-JP" dirty="0" smtClean="0"/>
              <a:t>6:while(!</a:t>
            </a:r>
            <a:r>
              <a:rPr lang="en-US" altLang="ja-JP" dirty="0" err="1" smtClean="0"/>
              <a:t>s.isEmpty</a:t>
            </a:r>
            <a:r>
              <a:rPr lang="en-US" altLang="ja-JP" dirty="0" smtClean="0"/>
              <a:t>()){</a:t>
            </a:r>
          </a:p>
          <a:p>
            <a:r>
              <a:rPr kumimoji="1" lang="en-US" altLang="ja-JP" dirty="0" smtClean="0"/>
              <a:t>7:    sum += </a:t>
            </a:r>
            <a:r>
              <a:rPr kumimoji="1" lang="en-US" altLang="ja-JP" dirty="0" err="1" smtClean="0"/>
              <a:t>s.pop</a:t>
            </a:r>
            <a:r>
              <a:rPr kumimoji="1" lang="en-US" altLang="ja-JP" dirty="0" smtClean="0"/>
              <a:t>();</a:t>
            </a:r>
          </a:p>
          <a:p>
            <a:r>
              <a:rPr lang="en-US" altLang="ja-JP" dirty="0" smtClean="0"/>
              <a:t>8:}</a:t>
            </a:r>
            <a:endParaRPr kumimoji="1" lang="ja-JP" altLang="en-US" dirty="0"/>
          </a:p>
        </p:txBody>
      </p:sp>
      <p:grpSp>
        <p:nvGrpSpPr>
          <p:cNvPr id="28" name="グループ化 27"/>
          <p:cNvGrpSpPr/>
          <p:nvPr/>
        </p:nvGrpSpPr>
        <p:grpSpPr>
          <a:xfrm>
            <a:off x="4139952" y="3068959"/>
            <a:ext cx="4464496" cy="2088233"/>
            <a:chOff x="4139952" y="3068959"/>
            <a:chExt cx="4464496" cy="2088233"/>
          </a:xfrm>
        </p:grpSpPr>
        <p:sp>
          <p:nvSpPr>
            <p:cNvPr id="27" name="正方形/長方形 26"/>
            <p:cNvSpPr/>
            <p:nvPr/>
          </p:nvSpPr>
          <p:spPr bwMode="auto">
            <a:xfrm>
              <a:off x="4139952" y="3068959"/>
              <a:ext cx="4464496" cy="20882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円/楕円 4"/>
            <p:cNvSpPr/>
            <p:nvPr/>
          </p:nvSpPr>
          <p:spPr bwMode="auto">
            <a:xfrm>
              <a:off x="4355976" y="378443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5580112"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5" idx="6"/>
              <a:endCxn id="6" idx="2"/>
            </p:cNvCxnSpPr>
            <p:nvPr/>
          </p:nvCxnSpPr>
          <p:spPr bwMode="auto">
            <a:xfrm flipV="1">
              <a:off x="4932040" y="4068096"/>
              <a:ext cx="648072" cy="437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4" name="テキスト ボックス 13"/>
            <p:cNvSpPr txBox="1"/>
            <p:nvPr/>
          </p:nvSpPr>
          <p:spPr>
            <a:xfrm>
              <a:off x="4801263" y="3589150"/>
              <a:ext cx="941283" cy="369332"/>
            </a:xfrm>
            <a:prstGeom prst="rect">
              <a:avLst/>
            </a:prstGeom>
            <a:noFill/>
          </p:spPr>
          <p:txBody>
            <a:bodyPr wrap="none" rtlCol="0">
              <a:spAutoFit/>
            </a:bodyPr>
            <a:lstStyle/>
            <a:p>
              <a:r>
                <a:rPr kumimoji="1" lang="en-US" altLang="ja-JP" dirty="0" smtClean="0"/>
                <a:t>push#3</a:t>
              </a:r>
              <a:endParaRPr kumimoji="1" lang="ja-JP" altLang="en-US" dirty="0"/>
            </a:p>
          </p:txBody>
        </p:sp>
        <p:sp>
          <p:nvSpPr>
            <p:cNvPr id="15" name="テキスト ボックス 14"/>
            <p:cNvSpPr txBox="1"/>
            <p:nvPr/>
          </p:nvSpPr>
          <p:spPr>
            <a:xfrm>
              <a:off x="5895386" y="3589150"/>
              <a:ext cx="1261884" cy="369332"/>
            </a:xfrm>
            <a:prstGeom prst="rect">
              <a:avLst/>
            </a:prstGeom>
            <a:noFill/>
          </p:spPr>
          <p:txBody>
            <a:bodyPr wrap="none" rtlCol="0">
              <a:spAutoFit/>
            </a:bodyPr>
            <a:lstStyle/>
            <a:p>
              <a:r>
                <a:rPr kumimoji="1" lang="en-US" altLang="ja-JP" dirty="0" smtClean="0"/>
                <a:t>isEmpty</a:t>
              </a:r>
              <a:r>
                <a:rPr lang="en-US" altLang="ja-JP" dirty="0" smtClean="0"/>
                <a:t>#6</a:t>
              </a:r>
              <a:endParaRPr kumimoji="1" lang="ja-JP" altLang="en-US" dirty="0"/>
            </a:p>
          </p:txBody>
        </p:sp>
        <p:cxnSp>
          <p:nvCxnSpPr>
            <p:cNvPr id="18" name="直線矢印コネクタ 17"/>
            <p:cNvCxnSpPr>
              <a:stCxn id="6" idx="6"/>
              <a:endCxn id="16" idx="2"/>
            </p:cNvCxnSpPr>
            <p:nvPr/>
          </p:nvCxnSpPr>
          <p:spPr bwMode="auto">
            <a:xfrm>
              <a:off x="6156176" y="4068096"/>
              <a:ext cx="612068"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9" name="テキスト ボックス 18"/>
            <p:cNvSpPr txBox="1"/>
            <p:nvPr/>
          </p:nvSpPr>
          <p:spPr>
            <a:xfrm>
              <a:off x="7236296" y="3635732"/>
              <a:ext cx="825867" cy="369332"/>
            </a:xfrm>
            <a:prstGeom prst="rect">
              <a:avLst/>
            </a:prstGeom>
            <a:noFill/>
          </p:spPr>
          <p:txBody>
            <a:bodyPr wrap="none" rtlCol="0">
              <a:spAutoFit/>
            </a:bodyPr>
            <a:lstStyle/>
            <a:p>
              <a:r>
                <a:rPr kumimoji="1" lang="en-US" altLang="ja-JP" dirty="0" smtClean="0"/>
                <a:t>pop#7</a:t>
              </a:r>
              <a:endParaRPr kumimoji="1" lang="ja-JP" altLang="en-US" dirty="0"/>
            </a:p>
          </p:txBody>
        </p:sp>
        <p:cxnSp>
          <p:nvCxnSpPr>
            <p:cNvPr id="32" name="直線矢印コネクタ 31"/>
            <p:cNvCxnSpPr>
              <a:endCxn id="5" idx="0"/>
            </p:cNvCxnSpPr>
            <p:nvPr/>
          </p:nvCxnSpPr>
          <p:spPr bwMode="auto">
            <a:xfrm>
              <a:off x="4427984" y="3085094"/>
              <a:ext cx="216024" cy="6993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nvGrpSpPr>
            <p:cNvPr id="45" name="グループ化 44"/>
            <p:cNvGrpSpPr/>
            <p:nvPr/>
          </p:nvGrpSpPr>
          <p:grpSpPr>
            <a:xfrm>
              <a:off x="6768244" y="3780064"/>
              <a:ext cx="576064" cy="576064"/>
              <a:chOff x="8064388" y="3780064"/>
              <a:chExt cx="576064" cy="576064"/>
            </a:xfrm>
          </p:grpSpPr>
          <p:sp>
            <p:nvSpPr>
              <p:cNvPr id="16" name="円/楕円 15"/>
              <p:cNvSpPr/>
              <p:nvPr/>
            </p:nvSpPr>
            <p:spPr bwMode="auto">
              <a:xfrm>
                <a:off x="8064388"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8140588" y="3856264"/>
                <a:ext cx="423664" cy="4236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1" name="円/楕円 20"/>
            <p:cNvSpPr/>
            <p:nvPr/>
          </p:nvSpPr>
          <p:spPr bwMode="auto">
            <a:xfrm>
              <a:off x="7884368" y="3789040"/>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 name="直線矢印コネクタ 7"/>
            <p:cNvCxnSpPr>
              <a:stCxn id="16" idx="6"/>
              <a:endCxn id="21" idx="2"/>
            </p:cNvCxnSpPr>
            <p:nvPr/>
          </p:nvCxnSpPr>
          <p:spPr bwMode="auto">
            <a:xfrm>
              <a:off x="7344308" y="4068096"/>
              <a:ext cx="540060" cy="89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 name="曲線コネクタ 11"/>
            <p:cNvCxnSpPr>
              <a:stCxn id="21" idx="4"/>
              <a:endCxn id="16" idx="4"/>
            </p:cNvCxnSpPr>
            <p:nvPr/>
          </p:nvCxnSpPr>
          <p:spPr bwMode="auto">
            <a:xfrm rot="5400000" flipH="1">
              <a:off x="7609850" y="3802554"/>
              <a:ext cx="8976" cy="1116124"/>
            </a:xfrm>
            <a:prstGeom prst="curvedConnector3">
              <a:avLst>
                <a:gd name="adj1" fmla="val -4412043"/>
              </a:avLst>
            </a:prstGeom>
            <a:solidFill>
              <a:schemeClr val="accent2"/>
            </a:solidFill>
            <a:ln w="9525" cap="flat" cmpd="sng" algn="ctr">
              <a:solidFill>
                <a:schemeClr val="tx1"/>
              </a:solidFill>
              <a:prstDash val="solid"/>
              <a:round/>
              <a:headEnd type="none" w="med" len="med"/>
              <a:tailEnd type="arrow"/>
            </a:ln>
            <a:effectLst/>
          </p:spPr>
        </p:cxnSp>
        <p:sp>
          <p:nvSpPr>
            <p:cNvPr id="30" name="テキスト ボックス 29"/>
            <p:cNvSpPr txBox="1"/>
            <p:nvPr/>
          </p:nvSpPr>
          <p:spPr>
            <a:xfrm>
              <a:off x="5436096" y="4653136"/>
              <a:ext cx="941283" cy="369332"/>
            </a:xfrm>
            <a:prstGeom prst="rect">
              <a:avLst/>
            </a:prstGeom>
            <a:noFill/>
          </p:spPr>
          <p:txBody>
            <a:bodyPr wrap="none" rtlCol="0">
              <a:spAutoFit/>
            </a:bodyPr>
            <a:lstStyle/>
            <a:p>
              <a:r>
                <a:rPr kumimoji="1" lang="en-US" altLang="ja-JP" dirty="0" smtClean="0"/>
                <a:t>push#3</a:t>
              </a:r>
              <a:endParaRPr kumimoji="1" lang="ja-JP" altLang="en-US" dirty="0"/>
            </a:p>
          </p:txBody>
        </p:sp>
        <p:sp>
          <p:nvSpPr>
            <p:cNvPr id="31" name="テキスト ボックス 30"/>
            <p:cNvSpPr txBox="1"/>
            <p:nvPr/>
          </p:nvSpPr>
          <p:spPr>
            <a:xfrm>
              <a:off x="7054532" y="4725144"/>
              <a:ext cx="1261884" cy="369332"/>
            </a:xfrm>
            <a:prstGeom prst="rect">
              <a:avLst/>
            </a:prstGeom>
            <a:noFill/>
          </p:spPr>
          <p:txBody>
            <a:bodyPr wrap="none" rtlCol="0">
              <a:spAutoFit/>
            </a:bodyPr>
            <a:lstStyle/>
            <a:p>
              <a:r>
                <a:rPr kumimoji="1" lang="en-US" altLang="ja-JP" dirty="0" smtClean="0"/>
                <a:t>isEmpty</a:t>
              </a:r>
              <a:r>
                <a:rPr lang="en-US" altLang="ja-JP" dirty="0" smtClean="0"/>
                <a:t>#6</a:t>
              </a:r>
              <a:endParaRPr kumimoji="1" lang="ja-JP" altLang="en-US" dirty="0"/>
            </a:p>
          </p:txBody>
        </p:sp>
        <p:cxnSp>
          <p:nvCxnSpPr>
            <p:cNvPr id="23" name="曲線コネクタ 22"/>
            <p:cNvCxnSpPr>
              <a:stCxn id="6" idx="5"/>
              <a:endCxn id="6" idx="3"/>
            </p:cNvCxnSpPr>
            <p:nvPr/>
          </p:nvCxnSpPr>
          <p:spPr bwMode="auto">
            <a:xfrm rot="5400000">
              <a:off x="5868144" y="4068096"/>
              <a:ext cx="12700" cy="407338"/>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grpSp>
      <p:sp>
        <p:nvSpPr>
          <p:cNvPr id="29" name="右矢印 28"/>
          <p:cNvSpPr/>
          <p:nvPr/>
        </p:nvSpPr>
        <p:spPr bwMode="auto">
          <a:xfrm>
            <a:off x="3436979" y="3800621"/>
            <a:ext cx="414941" cy="780507"/>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角丸四角形吹き出し 32"/>
          <p:cNvSpPr/>
          <p:nvPr/>
        </p:nvSpPr>
        <p:spPr bwMode="auto">
          <a:xfrm>
            <a:off x="2267744" y="5546243"/>
            <a:ext cx="2869780" cy="986675"/>
          </a:xfrm>
          <a:prstGeom prst="wedgeRoundRectCallout">
            <a:avLst>
              <a:gd name="adj1" fmla="val -10138"/>
              <a:gd name="adj2" fmla="val -107207"/>
              <a:gd name="adj3" fmla="val 16667"/>
            </a:avLst>
          </a:prstGeom>
          <a:solidFill>
            <a:schemeClr val="bg1"/>
          </a:solid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始めのループで</a:t>
            </a:r>
            <a:endPar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push</a:t>
            </a: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が</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2</a:t>
            </a: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回呼出されたとき</a:t>
            </a:r>
            <a:endPar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4" name="テキスト ボックス 33"/>
          <p:cNvSpPr txBox="1"/>
          <p:nvPr/>
        </p:nvSpPr>
        <p:spPr>
          <a:xfrm>
            <a:off x="5413042" y="5579582"/>
            <a:ext cx="3488455" cy="646331"/>
          </a:xfrm>
          <a:prstGeom prst="rect">
            <a:avLst/>
          </a:prstGeom>
          <a:noFill/>
          <a:ln w="28575">
            <a:solidFill>
              <a:schemeClr val="tx1"/>
            </a:solidFill>
          </a:ln>
        </p:spPr>
        <p:txBody>
          <a:bodyPr wrap="none" rtlCol="0">
            <a:spAutoFit/>
          </a:bodyPr>
          <a:lstStyle/>
          <a:p>
            <a:pPr algn="ctr"/>
            <a:r>
              <a:rPr kumimoji="1" lang="ja-JP" altLang="en-US" b="1" dirty="0" smtClean="0"/>
              <a:t>同じメソッド呼出し位置の繰り返しは</a:t>
            </a:r>
            <a:endParaRPr kumimoji="1" lang="en-US" altLang="ja-JP" b="1" dirty="0" smtClean="0"/>
          </a:p>
          <a:p>
            <a:pPr algn="ctr"/>
            <a:r>
              <a:rPr kumimoji="1" lang="ja-JP" altLang="en-US" b="1" dirty="0" smtClean="0"/>
              <a:t>ループとして表現</a:t>
            </a:r>
            <a:r>
              <a:rPr lang="ja-JP" altLang="en-US" b="1" dirty="0"/>
              <a:t>される</a:t>
            </a:r>
            <a:endParaRPr kumimoji="1" lang="ja-JP" altLang="en-US" b="1" dirty="0"/>
          </a:p>
        </p:txBody>
      </p:sp>
    </p:spTree>
    <p:extLst>
      <p:ext uri="{BB962C8B-B14F-4D97-AF65-F5344CB8AC3E}">
        <p14:creationId xmlns:p14="http://schemas.microsoft.com/office/powerpoint/2010/main" val="108650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記録の対象</a:t>
            </a:r>
            <a:endParaRPr kumimoji="1" lang="ja-JP" altLang="en-US" dirty="0"/>
          </a:p>
        </p:txBody>
      </p:sp>
      <p:sp>
        <p:nvSpPr>
          <p:cNvPr id="3" name="コンテンツ プレースホルダー 2"/>
          <p:cNvSpPr>
            <a:spLocks noGrp="1"/>
          </p:cNvSpPr>
          <p:nvPr>
            <p:ph idx="1"/>
          </p:nvPr>
        </p:nvSpPr>
        <p:spPr/>
        <p:txBody>
          <a:bodyPr/>
          <a:lstStyle/>
          <a:p>
            <a:r>
              <a:rPr kumimoji="1" lang="ja-JP" altLang="en-US" smtClean="0"/>
              <a:t>メソッドの実行</a:t>
            </a:r>
            <a:r>
              <a:rPr kumimoji="1" lang="ja-JP" altLang="en-US" dirty="0" smtClean="0"/>
              <a:t>開始時に以下のオブジェクトの動作を比較する</a:t>
            </a:r>
            <a:endParaRPr kumimoji="1" lang="en-US" altLang="ja-JP" dirty="0" smtClean="0"/>
          </a:p>
          <a:p>
            <a:endParaRPr lang="en-US" altLang="ja-JP" dirty="0" smtClean="0"/>
          </a:p>
          <a:p>
            <a:endParaRPr lang="en-US" altLang="ja-JP" dirty="0"/>
          </a:p>
          <a:p>
            <a:endParaRPr lang="en-US" altLang="ja-JP" dirty="0" smtClean="0"/>
          </a:p>
          <a:p>
            <a:endParaRPr lang="en-US" altLang="ja-JP" dirty="0"/>
          </a:p>
          <a:p>
            <a:r>
              <a:rPr lang="ja-JP" altLang="en-US" dirty="0" smtClean="0"/>
              <a:t>そのうちの１つでも未知の動作があればそのメソッドの実行を記録対象とする</a:t>
            </a:r>
            <a:endParaRPr lang="en-US" altLang="ja-JP" dirty="0" smtClean="0"/>
          </a:p>
        </p:txBody>
      </p:sp>
      <p:sp>
        <p:nvSpPr>
          <p:cNvPr id="4" name="テキスト ボックス 3"/>
          <p:cNvSpPr txBox="1"/>
          <p:nvPr/>
        </p:nvSpPr>
        <p:spPr>
          <a:xfrm>
            <a:off x="5874414" y="3892764"/>
            <a:ext cx="2672526" cy="369332"/>
          </a:xfrm>
          <a:prstGeom prst="rect">
            <a:avLst/>
          </a:prstGeom>
          <a:solidFill>
            <a:schemeClr val="bg1"/>
          </a:solidFill>
          <a:ln>
            <a:solidFill>
              <a:schemeClr val="tx1"/>
            </a:solidFill>
          </a:ln>
        </p:spPr>
        <p:txBody>
          <a:bodyPr wrap="none" rtlCol="0">
            <a:spAutoFit/>
          </a:bodyPr>
          <a:lstStyle/>
          <a:p>
            <a:r>
              <a:rPr lang="en-US" altLang="ja-JP" dirty="0" smtClean="0">
                <a:solidFill>
                  <a:srgbClr val="FF0000"/>
                </a:solidFill>
              </a:rPr>
              <a:t>o</a:t>
            </a:r>
            <a:r>
              <a:rPr kumimoji="1" lang="en-US" altLang="ja-JP" dirty="0" smtClean="0">
                <a:solidFill>
                  <a:srgbClr val="FF0000"/>
                </a:solidFill>
              </a:rPr>
              <a:t>bj1</a:t>
            </a:r>
            <a:r>
              <a:rPr kumimoji="1" lang="en-US" altLang="ja-JP" dirty="0" smtClean="0"/>
              <a:t>.method(</a:t>
            </a:r>
            <a:r>
              <a:rPr kumimoji="1" lang="en-US" altLang="ja-JP" dirty="0" smtClean="0">
                <a:solidFill>
                  <a:srgbClr val="FF0000"/>
                </a:solidFill>
              </a:rPr>
              <a:t>obj2</a:t>
            </a:r>
            <a:r>
              <a:rPr kumimoji="1" lang="en-US" altLang="ja-JP" dirty="0" smtClean="0"/>
              <a:t>, </a:t>
            </a:r>
            <a:r>
              <a:rPr kumimoji="1" lang="en-US" altLang="ja-JP" dirty="0" smtClean="0">
                <a:solidFill>
                  <a:srgbClr val="FF0000"/>
                </a:solidFill>
              </a:rPr>
              <a:t>obj3</a:t>
            </a:r>
            <a:r>
              <a:rPr kumimoji="1" lang="en-US" altLang="ja-JP" dirty="0" smtClean="0"/>
              <a:t>);</a:t>
            </a:r>
            <a:endParaRPr kumimoji="1" lang="ja-JP" altLang="en-US" dirty="0"/>
          </a:p>
        </p:txBody>
      </p:sp>
      <p:sp>
        <p:nvSpPr>
          <p:cNvPr id="5" name="テキスト ボックス 4"/>
          <p:cNvSpPr txBox="1"/>
          <p:nvPr/>
        </p:nvSpPr>
        <p:spPr>
          <a:xfrm>
            <a:off x="280108" y="2708919"/>
            <a:ext cx="3571812" cy="646331"/>
          </a:xfrm>
          <a:prstGeom prst="rect">
            <a:avLst/>
          </a:prstGeom>
          <a:solidFill>
            <a:schemeClr val="bg1"/>
          </a:solidFill>
          <a:ln>
            <a:solidFill>
              <a:schemeClr val="tx1"/>
            </a:solidFill>
          </a:ln>
        </p:spPr>
        <p:txBody>
          <a:bodyPr wrap="none" rtlCol="0">
            <a:spAutoFit/>
          </a:bodyPr>
          <a:lstStyle/>
          <a:p>
            <a:pPr algn="ctr"/>
            <a:r>
              <a:rPr kumimoji="1" lang="ja-JP" altLang="en-US" dirty="0" smtClean="0"/>
              <a:t>先の実行でそのメソッドの入力となった</a:t>
            </a:r>
            <a:endParaRPr kumimoji="1" lang="en-US" altLang="ja-JP" dirty="0" smtClean="0"/>
          </a:p>
          <a:p>
            <a:pPr algn="ctr"/>
            <a:r>
              <a:rPr kumimoji="1" lang="ja-JP" altLang="en-US" dirty="0" smtClean="0"/>
              <a:t>オブジェクトの動作</a:t>
            </a:r>
            <a:endParaRPr kumimoji="1" lang="ja-JP" altLang="en-US" dirty="0"/>
          </a:p>
        </p:txBody>
      </p:sp>
      <p:sp>
        <p:nvSpPr>
          <p:cNvPr id="6" name="テキスト ボックス 5"/>
          <p:cNvSpPr txBox="1"/>
          <p:nvPr/>
        </p:nvSpPr>
        <p:spPr>
          <a:xfrm>
            <a:off x="5076056" y="2708920"/>
            <a:ext cx="3576621" cy="646331"/>
          </a:xfrm>
          <a:prstGeom prst="rect">
            <a:avLst/>
          </a:prstGeom>
          <a:solidFill>
            <a:schemeClr val="bg1"/>
          </a:solidFill>
          <a:ln>
            <a:solidFill>
              <a:schemeClr val="tx1"/>
            </a:solidFill>
          </a:ln>
        </p:spPr>
        <p:txBody>
          <a:bodyPr wrap="none" rtlCol="0">
            <a:spAutoFit/>
          </a:bodyPr>
          <a:lstStyle/>
          <a:p>
            <a:pPr algn="ctr"/>
            <a:r>
              <a:rPr lang="ja-JP" altLang="en-US" dirty="0"/>
              <a:t>後</a:t>
            </a:r>
            <a:r>
              <a:rPr lang="ja-JP" altLang="en-US" dirty="0" smtClean="0"/>
              <a:t>の実行</a:t>
            </a:r>
            <a:r>
              <a:rPr lang="ja-JP" altLang="en-US" dirty="0"/>
              <a:t>で</a:t>
            </a:r>
            <a:r>
              <a:rPr lang="ja-JP" altLang="en-US" dirty="0" smtClean="0"/>
              <a:t>メソッドの入力となっている</a:t>
            </a:r>
            <a:endParaRPr lang="en-US" altLang="ja-JP" dirty="0" smtClean="0"/>
          </a:p>
          <a:p>
            <a:pPr algn="ctr"/>
            <a:r>
              <a:rPr kumimoji="1" lang="ja-JP" altLang="en-US" dirty="0" smtClean="0"/>
              <a:t>オブジェクトの動作</a:t>
            </a:r>
            <a:endParaRPr kumimoji="1" lang="ja-JP" altLang="en-US" dirty="0"/>
          </a:p>
        </p:txBody>
      </p:sp>
      <p:sp>
        <p:nvSpPr>
          <p:cNvPr id="7" name="左右矢印 6"/>
          <p:cNvSpPr/>
          <p:nvPr/>
        </p:nvSpPr>
        <p:spPr bwMode="auto">
          <a:xfrm>
            <a:off x="4067944" y="2831822"/>
            <a:ext cx="755135" cy="400523"/>
          </a:xfrm>
          <a:prstGeom prst="lef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4199289" y="2554823"/>
            <a:ext cx="492443" cy="276999"/>
          </a:xfrm>
          <a:prstGeom prst="rect">
            <a:avLst/>
          </a:prstGeom>
          <a:noFill/>
        </p:spPr>
        <p:txBody>
          <a:bodyPr wrap="none" rtlCol="0">
            <a:spAutoFit/>
          </a:bodyPr>
          <a:lstStyle/>
          <a:p>
            <a:r>
              <a:rPr kumimoji="1" lang="ja-JP" altLang="en-US" sz="1200" b="1" dirty="0" smtClean="0"/>
              <a:t>比較</a:t>
            </a:r>
            <a:endParaRPr kumimoji="1" lang="ja-JP" altLang="en-US" sz="1200" b="1" dirty="0"/>
          </a:p>
        </p:txBody>
      </p:sp>
      <p:sp>
        <p:nvSpPr>
          <p:cNvPr id="13" name="テキスト ボックス 12"/>
          <p:cNvSpPr txBox="1"/>
          <p:nvPr/>
        </p:nvSpPr>
        <p:spPr>
          <a:xfrm>
            <a:off x="3053943" y="3708098"/>
            <a:ext cx="2783134" cy="738664"/>
          </a:xfrm>
          <a:prstGeom prst="rect">
            <a:avLst/>
          </a:prstGeom>
          <a:solidFill>
            <a:schemeClr val="bg1"/>
          </a:solidFill>
          <a:ln>
            <a:solidFill>
              <a:schemeClr val="tx1"/>
            </a:solidFill>
          </a:ln>
        </p:spPr>
        <p:txBody>
          <a:bodyPr wrap="none" rtlCol="0">
            <a:spAutoFit/>
          </a:bodyPr>
          <a:lstStyle/>
          <a:p>
            <a:r>
              <a:rPr kumimoji="1" lang="ja-JP" altLang="en-US" sz="1400" b="1" dirty="0" smtClean="0"/>
              <a:t>メソッドの入力のオブジェクトとは</a:t>
            </a:r>
            <a:endParaRPr kumimoji="1" lang="en-US" altLang="ja-JP" sz="1400" b="1" dirty="0" smtClean="0"/>
          </a:p>
          <a:p>
            <a:pPr marL="285750" indent="-285750">
              <a:buFont typeface="Arial" pitchFamily="34" charset="0"/>
              <a:buChar char="•"/>
            </a:pPr>
            <a:r>
              <a:rPr kumimoji="1" lang="ja-JP" altLang="en-US" sz="1400" b="1" dirty="0" smtClean="0"/>
              <a:t>メソッドを実行されたオブジェクト</a:t>
            </a:r>
            <a:endParaRPr kumimoji="1" lang="en-US" altLang="ja-JP" sz="1400" b="1" dirty="0" smtClean="0"/>
          </a:p>
          <a:p>
            <a:pPr marL="285750" indent="-285750">
              <a:buFont typeface="Arial" pitchFamily="34" charset="0"/>
              <a:buChar char="•"/>
            </a:pPr>
            <a:r>
              <a:rPr lang="ja-JP" altLang="en-US" sz="1400" b="1" dirty="0" smtClean="0"/>
              <a:t>メソッドの引数となったオブジェクト</a:t>
            </a:r>
            <a:endParaRPr kumimoji="1" lang="ja-JP" altLang="en-US" sz="1400" b="1" dirty="0"/>
          </a:p>
        </p:txBody>
      </p:sp>
    </p:spTree>
    <p:extLst>
      <p:ext uri="{BB962C8B-B14F-4D97-AF65-F5344CB8AC3E}">
        <p14:creationId xmlns:p14="http://schemas.microsoft.com/office/powerpoint/2010/main" val="3862348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オブジェクトの動作の比較</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プログラム実行中に出現したオブジェクトへのメソッド呼出しを比較対象のオートマトンへ</a:t>
            </a:r>
            <a:r>
              <a:rPr lang="ja-JP" altLang="en-US" dirty="0" smtClean="0"/>
              <a:t>入力する</a:t>
            </a:r>
            <a:endParaRPr lang="en-US" altLang="ja-JP" dirty="0" smtClean="0"/>
          </a:p>
          <a:p>
            <a:pPr lvl="1"/>
            <a:r>
              <a:rPr kumimoji="1" lang="ja-JP" altLang="en-US" dirty="0" smtClean="0"/>
              <a:t>状態遷移が可能な間はそのオブジェクトの動作を既知とみなす</a:t>
            </a:r>
            <a:endParaRPr kumimoji="1" lang="en-US" altLang="ja-JP" dirty="0" smtClean="0"/>
          </a:p>
          <a:p>
            <a:pPr lvl="1"/>
            <a:r>
              <a:rPr lang="ja-JP" altLang="en-US" dirty="0"/>
              <a:t>状態</a:t>
            </a:r>
            <a:r>
              <a:rPr lang="ja-JP" altLang="en-US" dirty="0" smtClean="0"/>
              <a:t>遷移ができなかった場合，その動作を未知とみなす</a:t>
            </a:r>
            <a:endParaRPr kumimoji="1" lang="en-US" altLang="ja-JP" dirty="0" smtClean="0"/>
          </a:p>
        </p:txBody>
      </p:sp>
      <p:sp>
        <p:nvSpPr>
          <p:cNvPr id="22" name="四角形吹き出し 21"/>
          <p:cNvSpPr/>
          <p:nvPr/>
        </p:nvSpPr>
        <p:spPr bwMode="auto">
          <a:xfrm>
            <a:off x="5364088" y="3857560"/>
            <a:ext cx="2016224" cy="947643"/>
          </a:xfrm>
          <a:prstGeom prst="wedgeRectCallout">
            <a:avLst>
              <a:gd name="adj1" fmla="val -91458"/>
              <a:gd name="adj2" fmla="val 33376"/>
            </a:avLst>
          </a:prstGeom>
          <a:solidFill>
            <a:srgbClr val="97E4F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 push#3</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dirty="0" smtClean="0">
                <a:latin typeface="Times New Roman" pitchFamily="18" charset="0"/>
                <a:ea typeface="ＭＳ Ｐゴシック" pitchFamily="50" charset="-128"/>
              </a:rPr>
              <a:t>2. push#3</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3. isEmpty#6</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テキスト ボックス 23"/>
          <p:cNvSpPr txBox="1"/>
          <p:nvPr/>
        </p:nvSpPr>
        <p:spPr>
          <a:xfrm>
            <a:off x="7419641" y="4516670"/>
            <a:ext cx="1173719" cy="338554"/>
          </a:xfrm>
          <a:prstGeom prst="rect">
            <a:avLst/>
          </a:prstGeom>
          <a:noFill/>
          <a:ln>
            <a:solidFill>
              <a:schemeClr val="bg1"/>
            </a:solidFill>
          </a:ln>
        </p:spPr>
        <p:txBody>
          <a:bodyPr wrap="none" rtlCol="0">
            <a:spAutoFit/>
          </a:bodyPr>
          <a:lstStyle/>
          <a:p>
            <a:r>
              <a:rPr kumimoji="1" lang="ja-JP" altLang="en-US" sz="1600" b="1" dirty="0" smtClean="0">
                <a:solidFill>
                  <a:srgbClr val="0070C0"/>
                </a:solidFill>
              </a:rPr>
              <a:t>既知の動作</a:t>
            </a:r>
            <a:endParaRPr kumimoji="1" lang="ja-JP" altLang="en-US" sz="1600" b="1" dirty="0">
              <a:solidFill>
                <a:srgbClr val="0070C0"/>
              </a:solidFill>
            </a:endParaRPr>
          </a:p>
        </p:txBody>
      </p:sp>
      <p:sp>
        <p:nvSpPr>
          <p:cNvPr id="25" name="四角形吹き出し 24"/>
          <p:cNvSpPr/>
          <p:nvPr/>
        </p:nvSpPr>
        <p:spPr bwMode="auto">
          <a:xfrm>
            <a:off x="5364088" y="5107584"/>
            <a:ext cx="2016224" cy="947643"/>
          </a:xfrm>
          <a:prstGeom prst="wedgeRectCallout">
            <a:avLst>
              <a:gd name="adj1" fmla="val -92306"/>
              <a:gd name="adj2" fmla="val -49589"/>
            </a:avLst>
          </a:prstGeom>
          <a:solidFill>
            <a:srgbClr val="FFAFA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 isEmpty#6</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7419641" y="5877272"/>
            <a:ext cx="1173719" cy="338554"/>
          </a:xfrm>
          <a:prstGeom prst="rect">
            <a:avLst/>
          </a:prstGeom>
          <a:noFill/>
        </p:spPr>
        <p:txBody>
          <a:bodyPr wrap="none" rtlCol="0">
            <a:spAutoFit/>
          </a:bodyPr>
          <a:lstStyle/>
          <a:p>
            <a:r>
              <a:rPr kumimoji="1" lang="ja-JP" altLang="en-US" sz="1600" b="1" dirty="0" smtClean="0">
                <a:solidFill>
                  <a:srgbClr val="FF6D6D"/>
                </a:solidFill>
              </a:rPr>
              <a:t>未知の動作</a:t>
            </a:r>
            <a:endParaRPr kumimoji="1" lang="ja-JP" altLang="en-US" sz="1600" b="1" dirty="0">
              <a:solidFill>
                <a:srgbClr val="FF6D6D"/>
              </a:solidFill>
            </a:endParaRPr>
          </a:p>
        </p:txBody>
      </p:sp>
      <p:sp>
        <p:nvSpPr>
          <p:cNvPr id="27" name="テキスト ボックス 26"/>
          <p:cNvSpPr txBox="1"/>
          <p:nvPr/>
        </p:nvSpPr>
        <p:spPr>
          <a:xfrm>
            <a:off x="611560" y="5816297"/>
            <a:ext cx="3605474" cy="276999"/>
          </a:xfrm>
          <a:prstGeom prst="rect">
            <a:avLst/>
          </a:prstGeom>
          <a:noFill/>
        </p:spPr>
        <p:txBody>
          <a:bodyPr wrap="none" rtlCol="0">
            <a:spAutoFit/>
          </a:bodyPr>
          <a:lstStyle/>
          <a:p>
            <a:r>
              <a:rPr lang="ja-JP" altLang="en-US" sz="1200" b="1" dirty="0"/>
              <a:t>先</a:t>
            </a:r>
            <a:r>
              <a:rPr lang="ja-JP" altLang="en-US" sz="1200" b="1" dirty="0" smtClean="0"/>
              <a:t>の実行で得られたオブジェクトの動作を表すオートマトン</a:t>
            </a:r>
            <a:endParaRPr kumimoji="1" lang="ja-JP" altLang="en-US" sz="1200" b="1" dirty="0"/>
          </a:p>
        </p:txBody>
      </p:sp>
      <p:grpSp>
        <p:nvGrpSpPr>
          <p:cNvPr id="45" name="グループ化 44"/>
          <p:cNvGrpSpPr/>
          <p:nvPr/>
        </p:nvGrpSpPr>
        <p:grpSpPr>
          <a:xfrm>
            <a:off x="395536" y="3852628"/>
            <a:ext cx="4032448" cy="1886146"/>
            <a:chOff x="4139952" y="3068959"/>
            <a:chExt cx="4464496" cy="2088233"/>
          </a:xfrm>
        </p:grpSpPr>
        <p:sp>
          <p:nvSpPr>
            <p:cNvPr id="61" name="正方形/長方形 60"/>
            <p:cNvSpPr/>
            <p:nvPr/>
          </p:nvSpPr>
          <p:spPr bwMode="auto">
            <a:xfrm>
              <a:off x="4139952" y="3068959"/>
              <a:ext cx="4464496" cy="20882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円/楕円 45"/>
            <p:cNvSpPr/>
            <p:nvPr/>
          </p:nvSpPr>
          <p:spPr bwMode="auto">
            <a:xfrm>
              <a:off x="4355976" y="378443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7" name="円/楕円 46"/>
            <p:cNvSpPr/>
            <p:nvPr/>
          </p:nvSpPr>
          <p:spPr bwMode="auto">
            <a:xfrm>
              <a:off x="5580112"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8" name="直線矢印コネクタ 47"/>
            <p:cNvCxnSpPr>
              <a:stCxn id="46" idx="6"/>
              <a:endCxn id="47" idx="2"/>
            </p:cNvCxnSpPr>
            <p:nvPr/>
          </p:nvCxnSpPr>
          <p:spPr bwMode="auto">
            <a:xfrm flipV="1">
              <a:off x="4932040" y="4068096"/>
              <a:ext cx="648072" cy="437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9" name="テキスト ボックス 48"/>
            <p:cNvSpPr txBox="1"/>
            <p:nvPr/>
          </p:nvSpPr>
          <p:spPr>
            <a:xfrm>
              <a:off x="4801263" y="3589150"/>
              <a:ext cx="948074" cy="374828"/>
            </a:xfrm>
            <a:prstGeom prst="rect">
              <a:avLst/>
            </a:prstGeom>
            <a:noFill/>
          </p:spPr>
          <p:txBody>
            <a:bodyPr wrap="none" rtlCol="0">
              <a:spAutoFit/>
            </a:bodyPr>
            <a:lstStyle/>
            <a:p>
              <a:r>
                <a:rPr kumimoji="1" lang="en-US" altLang="ja-JP" sz="1600" dirty="0" smtClean="0"/>
                <a:t>push#3</a:t>
              </a:r>
              <a:endParaRPr kumimoji="1" lang="ja-JP" altLang="en-US" sz="1600" dirty="0"/>
            </a:p>
          </p:txBody>
        </p:sp>
        <p:sp>
          <p:nvSpPr>
            <p:cNvPr id="50" name="テキスト ボックス 49"/>
            <p:cNvSpPr txBox="1"/>
            <p:nvPr/>
          </p:nvSpPr>
          <p:spPr>
            <a:xfrm>
              <a:off x="5895386" y="3589150"/>
              <a:ext cx="1263980" cy="374828"/>
            </a:xfrm>
            <a:prstGeom prst="rect">
              <a:avLst/>
            </a:prstGeom>
            <a:noFill/>
          </p:spPr>
          <p:txBody>
            <a:bodyPr wrap="none" rtlCol="0">
              <a:spAutoFit/>
            </a:bodyPr>
            <a:lstStyle/>
            <a:p>
              <a:r>
                <a:rPr kumimoji="1" lang="en-US" altLang="ja-JP" sz="1600" dirty="0" smtClean="0"/>
                <a:t>isEmpty</a:t>
              </a:r>
              <a:r>
                <a:rPr lang="en-US" altLang="ja-JP" sz="1600" dirty="0" smtClean="0"/>
                <a:t>#6</a:t>
              </a:r>
              <a:endParaRPr kumimoji="1" lang="ja-JP" altLang="en-US" sz="1600" dirty="0"/>
            </a:p>
          </p:txBody>
        </p:sp>
        <p:cxnSp>
          <p:nvCxnSpPr>
            <p:cNvPr id="51" name="直線矢印コネクタ 50"/>
            <p:cNvCxnSpPr>
              <a:stCxn id="47" idx="6"/>
              <a:endCxn id="62" idx="2"/>
            </p:cNvCxnSpPr>
            <p:nvPr/>
          </p:nvCxnSpPr>
          <p:spPr bwMode="auto">
            <a:xfrm>
              <a:off x="6156176" y="4068096"/>
              <a:ext cx="612068"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2" name="テキスト ボックス 51"/>
            <p:cNvSpPr txBox="1"/>
            <p:nvPr/>
          </p:nvSpPr>
          <p:spPr>
            <a:xfrm>
              <a:off x="7236296" y="3635732"/>
              <a:ext cx="834489" cy="374828"/>
            </a:xfrm>
            <a:prstGeom prst="rect">
              <a:avLst/>
            </a:prstGeom>
            <a:noFill/>
          </p:spPr>
          <p:txBody>
            <a:bodyPr wrap="none" rtlCol="0">
              <a:spAutoFit/>
            </a:bodyPr>
            <a:lstStyle/>
            <a:p>
              <a:r>
                <a:rPr kumimoji="1" lang="en-US" altLang="ja-JP" sz="1600" dirty="0" smtClean="0"/>
                <a:t>pop#7</a:t>
              </a:r>
              <a:endParaRPr kumimoji="1" lang="ja-JP" altLang="en-US" sz="1600" dirty="0"/>
            </a:p>
          </p:txBody>
        </p:sp>
        <p:cxnSp>
          <p:nvCxnSpPr>
            <p:cNvPr id="53" name="直線矢印コネクタ 52"/>
            <p:cNvCxnSpPr>
              <a:endCxn id="46" idx="0"/>
            </p:cNvCxnSpPr>
            <p:nvPr/>
          </p:nvCxnSpPr>
          <p:spPr bwMode="auto">
            <a:xfrm>
              <a:off x="4427984" y="3085094"/>
              <a:ext cx="216024" cy="6993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nvGrpSpPr>
            <p:cNvPr id="54" name="グループ化 53"/>
            <p:cNvGrpSpPr/>
            <p:nvPr/>
          </p:nvGrpSpPr>
          <p:grpSpPr>
            <a:xfrm>
              <a:off x="6768244" y="3780064"/>
              <a:ext cx="576064" cy="576064"/>
              <a:chOff x="8064388" y="3780064"/>
              <a:chExt cx="576064" cy="576064"/>
            </a:xfrm>
          </p:grpSpPr>
          <p:sp>
            <p:nvSpPr>
              <p:cNvPr id="62" name="円/楕円 61"/>
              <p:cNvSpPr/>
              <p:nvPr/>
            </p:nvSpPr>
            <p:spPr bwMode="auto">
              <a:xfrm>
                <a:off x="8064388"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円/楕円 62"/>
              <p:cNvSpPr/>
              <p:nvPr/>
            </p:nvSpPr>
            <p:spPr bwMode="auto">
              <a:xfrm>
                <a:off x="8140588" y="3856264"/>
                <a:ext cx="423664" cy="4236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55" name="円/楕円 54"/>
            <p:cNvSpPr/>
            <p:nvPr/>
          </p:nvSpPr>
          <p:spPr bwMode="auto">
            <a:xfrm>
              <a:off x="7884368" y="3789040"/>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6" name="直線矢印コネクタ 55"/>
            <p:cNvCxnSpPr>
              <a:stCxn id="62" idx="6"/>
              <a:endCxn id="55" idx="2"/>
            </p:cNvCxnSpPr>
            <p:nvPr/>
          </p:nvCxnSpPr>
          <p:spPr bwMode="auto">
            <a:xfrm>
              <a:off x="7344308" y="4068096"/>
              <a:ext cx="540060" cy="89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57" name="曲線コネクタ 56"/>
            <p:cNvCxnSpPr>
              <a:stCxn id="55" idx="4"/>
              <a:endCxn id="62" idx="4"/>
            </p:cNvCxnSpPr>
            <p:nvPr/>
          </p:nvCxnSpPr>
          <p:spPr bwMode="auto">
            <a:xfrm rot="5400000" flipH="1">
              <a:off x="7609850" y="3802554"/>
              <a:ext cx="8976" cy="1116124"/>
            </a:xfrm>
            <a:prstGeom prst="curvedConnector3">
              <a:avLst>
                <a:gd name="adj1" fmla="val -4412043"/>
              </a:avLst>
            </a:prstGeom>
            <a:solidFill>
              <a:schemeClr val="accent2"/>
            </a:solidFill>
            <a:ln w="9525" cap="flat" cmpd="sng" algn="ctr">
              <a:solidFill>
                <a:schemeClr val="tx1"/>
              </a:solidFill>
              <a:prstDash val="solid"/>
              <a:round/>
              <a:headEnd type="none" w="med" len="med"/>
              <a:tailEnd type="arrow"/>
            </a:ln>
            <a:effectLst/>
          </p:spPr>
        </p:cxnSp>
        <p:sp>
          <p:nvSpPr>
            <p:cNvPr id="58" name="テキスト ボックス 57"/>
            <p:cNvSpPr txBox="1"/>
            <p:nvPr/>
          </p:nvSpPr>
          <p:spPr>
            <a:xfrm>
              <a:off x="5436096" y="4653136"/>
              <a:ext cx="948074" cy="374828"/>
            </a:xfrm>
            <a:prstGeom prst="rect">
              <a:avLst/>
            </a:prstGeom>
            <a:noFill/>
          </p:spPr>
          <p:txBody>
            <a:bodyPr wrap="none" rtlCol="0">
              <a:spAutoFit/>
            </a:bodyPr>
            <a:lstStyle/>
            <a:p>
              <a:r>
                <a:rPr kumimoji="1" lang="en-US" altLang="ja-JP" sz="1600" dirty="0" smtClean="0"/>
                <a:t>push#3</a:t>
              </a:r>
              <a:endParaRPr kumimoji="1" lang="ja-JP" altLang="en-US" sz="1600" dirty="0"/>
            </a:p>
          </p:txBody>
        </p:sp>
        <p:sp>
          <p:nvSpPr>
            <p:cNvPr id="59" name="テキスト ボックス 58"/>
            <p:cNvSpPr txBox="1"/>
            <p:nvPr/>
          </p:nvSpPr>
          <p:spPr>
            <a:xfrm>
              <a:off x="7054532" y="4725144"/>
              <a:ext cx="1263980" cy="374828"/>
            </a:xfrm>
            <a:prstGeom prst="rect">
              <a:avLst/>
            </a:prstGeom>
            <a:noFill/>
          </p:spPr>
          <p:txBody>
            <a:bodyPr wrap="none" rtlCol="0">
              <a:spAutoFit/>
            </a:bodyPr>
            <a:lstStyle/>
            <a:p>
              <a:r>
                <a:rPr kumimoji="1" lang="en-US" altLang="ja-JP" sz="1600" dirty="0" smtClean="0"/>
                <a:t>isEmpty</a:t>
              </a:r>
              <a:r>
                <a:rPr lang="en-US" altLang="ja-JP" sz="1600" dirty="0" smtClean="0"/>
                <a:t>#6</a:t>
              </a:r>
              <a:endParaRPr kumimoji="1" lang="ja-JP" altLang="en-US" sz="1600" dirty="0"/>
            </a:p>
          </p:txBody>
        </p:sp>
        <p:cxnSp>
          <p:nvCxnSpPr>
            <p:cNvPr id="60" name="曲線コネクタ 59"/>
            <p:cNvCxnSpPr>
              <a:stCxn id="47" idx="5"/>
              <a:endCxn id="47" idx="3"/>
            </p:cNvCxnSpPr>
            <p:nvPr/>
          </p:nvCxnSpPr>
          <p:spPr bwMode="auto">
            <a:xfrm rot="5400000">
              <a:off x="5868144" y="4068096"/>
              <a:ext cx="12700" cy="407338"/>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grpSp>
    </p:spTree>
    <p:extLst>
      <p:ext uri="{BB962C8B-B14F-4D97-AF65-F5344CB8AC3E}">
        <p14:creationId xmlns:p14="http://schemas.microsoft.com/office/powerpoint/2010/main" val="2273999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(1/3)</a:t>
            </a:r>
            <a:endParaRPr kumimoji="1" lang="ja-JP" altLang="en-US" dirty="0"/>
          </a:p>
        </p:txBody>
      </p:sp>
      <p:sp>
        <p:nvSpPr>
          <p:cNvPr id="26" name="テキスト ボックス 25"/>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t> </a:t>
            </a:r>
            <a:r>
              <a:rPr lang="en-US" altLang="ja-JP" dirty="0" smtClean="0"/>
              <a:t>1:String </a:t>
            </a:r>
            <a:r>
              <a:rPr lang="en-US" altLang="ja-JP" dirty="0" err="1" smtClean="0"/>
              <a:t>exp</a:t>
            </a:r>
            <a:r>
              <a:rPr lang="en-US" altLang="ja-JP" dirty="0" smtClean="0"/>
              <a:t> = </a:t>
            </a:r>
            <a:r>
              <a:rPr lang="en-US" altLang="ja-JP" dirty="0" err="1" smtClean="0"/>
              <a:t>argv</a:t>
            </a:r>
            <a:r>
              <a:rPr lang="en-US" altLang="ja-JP" dirty="0" smtClean="0"/>
              <a:t>[0];</a:t>
            </a:r>
          </a:p>
          <a:p>
            <a:r>
              <a:rPr lang="en-US" altLang="ja-JP" dirty="0"/>
              <a:t> </a:t>
            </a:r>
            <a:r>
              <a:rPr lang="en-US" altLang="ja-JP" dirty="0" smtClean="0"/>
              <a:t>2:Stack stack = new Stack();</a:t>
            </a:r>
          </a:p>
          <a:p>
            <a:r>
              <a:rPr lang="en-US" altLang="ja-JP" dirty="0"/>
              <a:t> </a:t>
            </a:r>
            <a:r>
              <a:rPr kumimoji="1" lang="en-US" altLang="ja-JP" dirty="0" smtClean="0"/>
              <a:t>3:for(</a:t>
            </a:r>
            <a:r>
              <a:rPr kumimoji="1" lang="en-US" altLang="ja-JP" dirty="0" err="1" smtClean="0"/>
              <a:t>int</a:t>
            </a:r>
            <a:r>
              <a:rPr kumimoji="1" lang="en-US" altLang="ja-JP" dirty="0" smtClean="0"/>
              <a:t> </a:t>
            </a:r>
            <a:r>
              <a:rPr kumimoji="1" lang="en-US" altLang="ja-JP" dirty="0" err="1" smtClean="0"/>
              <a:t>i</a:t>
            </a:r>
            <a:r>
              <a:rPr kumimoji="1" lang="en-US" altLang="ja-JP" dirty="0" smtClean="0"/>
              <a:t>=0;i&lt;</a:t>
            </a:r>
            <a:r>
              <a:rPr kumimoji="1" lang="en-US" altLang="ja-JP" dirty="0" err="1" smtClean="0"/>
              <a:t>exp.length</a:t>
            </a:r>
            <a:r>
              <a:rPr kumimoji="1" lang="en-US" altLang="ja-JP" dirty="0" smtClean="0"/>
              <a:t>();</a:t>
            </a:r>
            <a:r>
              <a:rPr kumimoji="1" lang="en-US" altLang="ja-JP" dirty="0" err="1" smtClean="0"/>
              <a:t>i</a:t>
            </a:r>
            <a:r>
              <a:rPr kumimoji="1" lang="en-US" altLang="ja-JP" dirty="0" smtClean="0"/>
              <a:t>++){</a:t>
            </a:r>
          </a:p>
          <a:p>
            <a:r>
              <a:rPr lang="en-US" altLang="ja-JP" dirty="0" smtClean="0"/>
              <a:t> 4:  char c = </a:t>
            </a:r>
            <a:r>
              <a:rPr lang="en-US" altLang="ja-JP" dirty="0" err="1" smtClean="0"/>
              <a:t>exp.charAt</a:t>
            </a:r>
            <a:r>
              <a:rPr lang="en-US" altLang="ja-JP" dirty="0" smtClean="0"/>
              <a:t>(</a:t>
            </a:r>
            <a:r>
              <a:rPr lang="en-US" altLang="ja-JP" dirty="0" err="1" smtClean="0"/>
              <a:t>i</a:t>
            </a:r>
            <a:r>
              <a:rPr lang="en-US" altLang="ja-JP" dirty="0" smtClean="0"/>
              <a:t>);</a:t>
            </a:r>
          </a:p>
          <a:p>
            <a:r>
              <a:rPr kumimoji="1" lang="en-US" altLang="ja-JP" dirty="0" smtClean="0"/>
              <a:t> 5:  if(c==‘+’){</a:t>
            </a:r>
          </a:p>
          <a:p>
            <a:r>
              <a:rPr lang="en-US" altLang="ja-JP" dirty="0" smtClean="0"/>
              <a:t> 6:    add(stack);</a:t>
            </a:r>
          </a:p>
          <a:p>
            <a:r>
              <a:rPr kumimoji="1" lang="en-US" altLang="ja-JP" dirty="0" smtClean="0"/>
              <a:t> 7:  }</a:t>
            </a:r>
            <a:r>
              <a:rPr lang="en-US" altLang="ja-JP" dirty="0" smtClean="0"/>
              <a:t>else{</a:t>
            </a:r>
          </a:p>
          <a:p>
            <a:r>
              <a:rPr kumimoji="1" lang="en-US" altLang="ja-JP" dirty="0" smtClean="0"/>
              <a:t> 8:    </a:t>
            </a:r>
            <a:r>
              <a:rPr kumimoji="1" lang="en-US" altLang="ja-JP" dirty="0" err="1" smtClean="0"/>
              <a:t>stack.push</a:t>
            </a:r>
            <a:r>
              <a:rPr kumimoji="1" lang="en-US" altLang="ja-JP" dirty="0" smtClean="0"/>
              <a:t>(</a:t>
            </a:r>
            <a:r>
              <a:rPr kumimoji="1" lang="en-US" altLang="ja-JP" dirty="0" err="1" smtClean="0"/>
              <a:t>Character.digit</a:t>
            </a:r>
            <a:r>
              <a:rPr kumimoji="1" lang="en-US" altLang="ja-JP" dirty="0" smtClean="0"/>
              <a:t>(c, 10));</a:t>
            </a:r>
          </a:p>
          <a:p>
            <a:r>
              <a:rPr lang="en-US" altLang="ja-JP" dirty="0" smtClean="0"/>
              <a:t> 9:  }</a:t>
            </a:r>
          </a:p>
          <a:p>
            <a:r>
              <a:rPr kumimoji="1" lang="en-US" altLang="ja-JP" dirty="0" smtClean="0"/>
              <a:t>10:}</a:t>
            </a:r>
          </a:p>
          <a:p>
            <a:r>
              <a:rPr lang="en-US" altLang="ja-JP" dirty="0" smtClean="0"/>
              <a:t>11:System.out.println(</a:t>
            </a:r>
            <a:r>
              <a:rPr lang="en-US" altLang="ja-JP" dirty="0" err="1" smtClean="0"/>
              <a:t>stack.pop</a:t>
            </a:r>
            <a:r>
              <a:rPr lang="en-US" altLang="ja-JP" dirty="0" smtClean="0"/>
              <a:t>);</a:t>
            </a:r>
            <a:endParaRPr kumimoji="1" lang="en-US" altLang="ja-JP" dirty="0" smtClean="0"/>
          </a:p>
        </p:txBody>
      </p:sp>
      <p:sp>
        <p:nvSpPr>
          <p:cNvPr id="3" name="テキスト ボックス 2"/>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t>14:static private void add(Stack stack){</a:t>
            </a:r>
          </a:p>
          <a:p>
            <a:r>
              <a:rPr kumimoji="1" lang="en-US" altLang="ja-JP" dirty="0" smtClean="0"/>
              <a:t>15:  </a:t>
            </a:r>
            <a:r>
              <a:rPr kumimoji="1" lang="en-US" altLang="ja-JP" dirty="0" err="1" smtClean="0"/>
              <a:t>int</a:t>
            </a:r>
            <a:r>
              <a:rPr kumimoji="1" lang="en-US" altLang="ja-JP" dirty="0" smtClean="0"/>
              <a:t> </a:t>
            </a:r>
            <a:r>
              <a:rPr lang="en-US" altLang="ja-JP" dirty="0" smtClean="0"/>
              <a:t>a = </a:t>
            </a:r>
            <a:r>
              <a:rPr lang="en-US" altLang="ja-JP" dirty="0" err="1" smtClean="0"/>
              <a:t>stack.pop</a:t>
            </a:r>
            <a:r>
              <a:rPr lang="en-US" altLang="ja-JP" dirty="0" smtClean="0"/>
              <a:t>();</a:t>
            </a:r>
          </a:p>
          <a:p>
            <a:r>
              <a:rPr kumimoji="1" lang="en-US" altLang="ja-JP" dirty="0" smtClean="0"/>
              <a:t>16:  </a:t>
            </a:r>
            <a:r>
              <a:rPr kumimoji="1" lang="en-US" altLang="ja-JP" dirty="0" err="1" smtClean="0"/>
              <a:t>int</a:t>
            </a:r>
            <a:r>
              <a:rPr kumimoji="1" lang="en-US" altLang="ja-JP" dirty="0" smtClean="0"/>
              <a:t> b = </a:t>
            </a:r>
            <a:r>
              <a:rPr kumimoji="1" lang="en-US" altLang="ja-JP" dirty="0" err="1" smtClean="0"/>
              <a:t>stack.pop</a:t>
            </a:r>
            <a:r>
              <a:rPr kumimoji="1" lang="en-US" altLang="ja-JP" dirty="0" smtClean="0"/>
              <a:t>();</a:t>
            </a:r>
          </a:p>
          <a:p>
            <a:r>
              <a:rPr lang="en-US" altLang="ja-JP" dirty="0" smtClean="0"/>
              <a:t>17:  </a:t>
            </a:r>
            <a:r>
              <a:rPr lang="en-US" altLang="ja-JP" dirty="0" err="1" smtClean="0"/>
              <a:t>stack.push</a:t>
            </a:r>
            <a:r>
              <a:rPr lang="en-US" altLang="ja-JP" dirty="0" smtClean="0"/>
              <a:t>(</a:t>
            </a:r>
            <a:r>
              <a:rPr lang="en-US" altLang="ja-JP" dirty="0" err="1" smtClean="0"/>
              <a:t>b+a</a:t>
            </a:r>
            <a:r>
              <a:rPr lang="en-US" altLang="ja-JP" dirty="0" smtClean="0"/>
              <a:t>);</a:t>
            </a:r>
            <a:endParaRPr kumimoji="1" lang="en-US" altLang="ja-JP" dirty="0" smtClean="0"/>
          </a:p>
          <a:p>
            <a:r>
              <a:rPr lang="en-US" altLang="ja-JP" dirty="0" smtClean="0"/>
              <a:t>18:}</a:t>
            </a:r>
          </a:p>
          <a:p>
            <a:r>
              <a:rPr kumimoji="1" lang="en-US" altLang="ja-JP" dirty="0" smtClean="0"/>
              <a:t>19:</a:t>
            </a:r>
            <a:endParaRPr kumimoji="1" lang="en-US" altLang="ja-JP" dirty="0"/>
          </a:p>
        </p:txBody>
      </p:sp>
      <p:sp>
        <p:nvSpPr>
          <p:cNvPr id="30" name="テキスト ボックス 29"/>
          <p:cNvSpPr txBox="1"/>
          <p:nvPr/>
        </p:nvSpPr>
        <p:spPr>
          <a:xfrm>
            <a:off x="275694" y="5213540"/>
            <a:ext cx="7983276" cy="369332"/>
          </a:xfrm>
          <a:prstGeom prst="rect">
            <a:avLst/>
          </a:prstGeom>
          <a:noFill/>
        </p:spPr>
        <p:txBody>
          <a:bodyPr wrap="none" rtlCol="0">
            <a:spAutoFit/>
          </a:bodyPr>
          <a:lstStyle/>
          <a:p>
            <a:r>
              <a:rPr kumimoji="1" lang="ja-JP" altLang="en-US" dirty="0" smtClean="0"/>
              <a:t>逆ポーランド記法で与えられた数式を，スタックを用いて計算するプログラムを例に用いる</a:t>
            </a:r>
            <a:endParaRPr kumimoji="1" lang="ja-JP" altLang="en-US" dirty="0"/>
          </a:p>
        </p:txBody>
      </p:sp>
    </p:spTree>
    <p:extLst>
      <p:ext uri="{BB962C8B-B14F-4D97-AF65-F5344CB8AC3E}">
        <p14:creationId xmlns:p14="http://schemas.microsoft.com/office/powerpoint/2010/main" val="1151581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(2/3)</a:t>
            </a:r>
            <a:endParaRPr kumimoji="1" lang="ja-JP" altLang="en-US" dirty="0"/>
          </a:p>
        </p:txBody>
      </p:sp>
      <p:sp>
        <p:nvSpPr>
          <p:cNvPr id="6" name="テキスト ボックス 5"/>
          <p:cNvSpPr txBox="1"/>
          <p:nvPr/>
        </p:nvSpPr>
        <p:spPr>
          <a:xfrm>
            <a:off x="251520" y="5229199"/>
            <a:ext cx="4616970" cy="646331"/>
          </a:xfrm>
          <a:prstGeom prst="rect">
            <a:avLst/>
          </a:prstGeom>
          <a:noFill/>
        </p:spPr>
        <p:txBody>
          <a:bodyPr wrap="none" rtlCol="0">
            <a:spAutoFit/>
          </a:bodyPr>
          <a:lstStyle/>
          <a:p>
            <a:r>
              <a:rPr kumimoji="1" lang="ja-JP" altLang="en-US" dirty="0" smtClean="0"/>
              <a:t>先の実行では数式として</a:t>
            </a:r>
            <a:r>
              <a:rPr kumimoji="1" lang="en-US" altLang="ja-JP" dirty="0" smtClean="0"/>
              <a:t>”12+”</a:t>
            </a:r>
            <a:r>
              <a:rPr kumimoji="1" lang="ja-JP" altLang="en-US" dirty="0" smtClean="0"/>
              <a:t>が与えられるとする</a:t>
            </a:r>
            <a:endParaRPr kumimoji="1" lang="en-US" altLang="ja-JP" dirty="0" smtClean="0"/>
          </a:p>
          <a:p>
            <a:r>
              <a:rPr lang="ja-JP" altLang="en-US" dirty="0"/>
              <a:t>そのとき</a:t>
            </a:r>
            <a:r>
              <a:rPr lang="ja-JP" altLang="en-US" dirty="0" smtClean="0"/>
              <a:t>の</a:t>
            </a:r>
            <a:r>
              <a:rPr lang="en-US" altLang="ja-JP" dirty="0" smtClean="0"/>
              <a:t>Stack</a:t>
            </a:r>
            <a:r>
              <a:rPr lang="ja-JP" altLang="en-US" dirty="0" smtClean="0"/>
              <a:t>の動作は次のオートマトンとなる</a:t>
            </a:r>
            <a:endParaRPr kumimoji="1" lang="ja-JP" altLang="en-US" dirty="0"/>
          </a:p>
        </p:txBody>
      </p:sp>
      <p:grpSp>
        <p:nvGrpSpPr>
          <p:cNvPr id="43" name="グループ化 42"/>
          <p:cNvGrpSpPr/>
          <p:nvPr/>
        </p:nvGrpSpPr>
        <p:grpSpPr>
          <a:xfrm>
            <a:off x="5296624" y="3645025"/>
            <a:ext cx="3667864" cy="1596711"/>
            <a:chOff x="4788024" y="4747826"/>
            <a:chExt cx="4032448" cy="1755422"/>
          </a:xfrm>
        </p:grpSpPr>
        <p:sp>
          <p:nvSpPr>
            <p:cNvPr id="44" name="正方形/長方形 43"/>
            <p:cNvSpPr/>
            <p:nvPr/>
          </p:nvSpPr>
          <p:spPr bwMode="auto">
            <a:xfrm>
              <a:off x="4788024" y="4747826"/>
              <a:ext cx="4032448" cy="174761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5" name="円/楕円 44"/>
            <p:cNvSpPr/>
            <p:nvPr/>
          </p:nvSpPr>
          <p:spPr bwMode="auto">
            <a:xfrm>
              <a:off x="4983142" y="5255527"/>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円/楕円 45"/>
            <p:cNvSpPr/>
            <p:nvPr/>
          </p:nvSpPr>
          <p:spPr bwMode="auto">
            <a:xfrm>
              <a:off x="6088814" y="5251579"/>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7" name="直線矢印コネクタ 46"/>
            <p:cNvCxnSpPr>
              <a:stCxn id="45" idx="6"/>
              <a:endCxn id="46" idx="2"/>
            </p:cNvCxnSpPr>
            <p:nvPr/>
          </p:nvCxnSpPr>
          <p:spPr bwMode="auto">
            <a:xfrm flipV="1">
              <a:off x="5503458" y="5511737"/>
              <a:ext cx="585355" cy="3947"/>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8" name="テキスト ボックス 47"/>
            <p:cNvSpPr txBox="1"/>
            <p:nvPr/>
          </p:nvSpPr>
          <p:spPr>
            <a:xfrm>
              <a:off x="5385337" y="5079141"/>
              <a:ext cx="941443" cy="372206"/>
            </a:xfrm>
            <a:prstGeom prst="rect">
              <a:avLst/>
            </a:prstGeom>
            <a:noFill/>
          </p:spPr>
          <p:txBody>
            <a:bodyPr wrap="none" rtlCol="0">
              <a:spAutoFit/>
            </a:bodyPr>
            <a:lstStyle/>
            <a:p>
              <a:r>
                <a:rPr kumimoji="1" lang="en-US" altLang="ja-JP" sz="1600" dirty="0" smtClean="0"/>
                <a:t>push#8</a:t>
              </a:r>
              <a:endParaRPr kumimoji="1" lang="ja-JP" altLang="en-US" sz="1600" dirty="0"/>
            </a:p>
          </p:txBody>
        </p:sp>
        <p:sp>
          <p:nvSpPr>
            <p:cNvPr id="49" name="テキスト ボックス 48"/>
            <p:cNvSpPr txBox="1"/>
            <p:nvPr/>
          </p:nvSpPr>
          <p:spPr>
            <a:xfrm>
              <a:off x="6451775" y="5059922"/>
              <a:ext cx="867545" cy="338554"/>
            </a:xfrm>
            <a:prstGeom prst="rect">
              <a:avLst/>
            </a:prstGeom>
            <a:noFill/>
          </p:spPr>
          <p:txBody>
            <a:bodyPr wrap="none" rtlCol="0">
              <a:spAutoFit/>
            </a:bodyPr>
            <a:lstStyle/>
            <a:p>
              <a:r>
                <a:rPr lang="en-US" altLang="ja-JP" sz="1600" dirty="0" smtClean="0"/>
                <a:t>pop#15</a:t>
              </a:r>
              <a:endParaRPr kumimoji="1" lang="ja-JP" altLang="en-US" sz="1600" dirty="0"/>
            </a:p>
          </p:txBody>
        </p:sp>
        <p:cxnSp>
          <p:nvCxnSpPr>
            <p:cNvPr id="50" name="直線矢印コネクタ 49"/>
            <p:cNvCxnSpPr>
              <a:stCxn id="46" idx="6"/>
              <a:endCxn id="53" idx="2"/>
            </p:cNvCxnSpPr>
            <p:nvPr/>
          </p:nvCxnSpPr>
          <p:spPr bwMode="auto">
            <a:xfrm>
              <a:off x="6609130" y="5511737"/>
              <a:ext cx="552836"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1" name="テキスト ボックス 50"/>
            <p:cNvSpPr txBox="1"/>
            <p:nvPr/>
          </p:nvSpPr>
          <p:spPr>
            <a:xfrm>
              <a:off x="7584721" y="5079141"/>
              <a:ext cx="867545" cy="338554"/>
            </a:xfrm>
            <a:prstGeom prst="rect">
              <a:avLst/>
            </a:prstGeom>
            <a:noFill/>
          </p:spPr>
          <p:txBody>
            <a:bodyPr wrap="none" rtlCol="0">
              <a:spAutoFit/>
            </a:bodyPr>
            <a:lstStyle/>
            <a:p>
              <a:r>
                <a:rPr lang="en-US" altLang="ja-JP" sz="1600" dirty="0" smtClean="0"/>
                <a:t>pop</a:t>
              </a:r>
              <a:r>
                <a:rPr kumimoji="1" lang="en-US" altLang="ja-JP" sz="1600" dirty="0" smtClean="0"/>
                <a:t>#16</a:t>
              </a:r>
              <a:endParaRPr kumimoji="1" lang="ja-JP" altLang="en-US" sz="1600" dirty="0"/>
            </a:p>
          </p:txBody>
        </p:sp>
        <p:cxnSp>
          <p:nvCxnSpPr>
            <p:cNvPr id="52" name="直線矢印コネクタ 51"/>
            <p:cNvCxnSpPr>
              <a:endCxn id="45" idx="0"/>
            </p:cNvCxnSpPr>
            <p:nvPr/>
          </p:nvCxnSpPr>
          <p:spPr bwMode="auto">
            <a:xfrm>
              <a:off x="5048182" y="4747826"/>
              <a:ext cx="195119" cy="507701"/>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3" name="円/楕円 52"/>
            <p:cNvSpPr/>
            <p:nvPr/>
          </p:nvSpPr>
          <p:spPr bwMode="auto">
            <a:xfrm>
              <a:off x="7161965" y="5251579"/>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8170077" y="5259687"/>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5" name="直線矢印コネクタ 54"/>
            <p:cNvCxnSpPr>
              <a:stCxn id="53" idx="6"/>
              <a:endCxn id="54" idx="2"/>
            </p:cNvCxnSpPr>
            <p:nvPr/>
          </p:nvCxnSpPr>
          <p:spPr bwMode="auto">
            <a:xfrm>
              <a:off x="7682281" y="5511737"/>
              <a:ext cx="487796" cy="8107"/>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6" name="テキスト ボックス 55"/>
            <p:cNvSpPr txBox="1"/>
            <p:nvPr/>
          </p:nvSpPr>
          <p:spPr>
            <a:xfrm>
              <a:off x="5958735" y="6040161"/>
              <a:ext cx="941443" cy="372206"/>
            </a:xfrm>
            <a:prstGeom prst="rect">
              <a:avLst/>
            </a:prstGeom>
            <a:noFill/>
          </p:spPr>
          <p:txBody>
            <a:bodyPr wrap="none" rtlCol="0">
              <a:spAutoFit/>
            </a:bodyPr>
            <a:lstStyle/>
            <a:p>
              <a:r>
                <a:rPr kumimoji="1" lang="en-US" altLang="ja-JP" sz="1600" dirty="0" smtClean="0"/>
                <a:t>push#8</a:t>
              </a:r>
              <a:endParaRPr kumimoji="1" lang="ja-JP" altLang="en-US" sz="1600" dirty="0"/>
            </a:p>
          </p:txBody>
        </p:sp>
        <p:cxnSp>
          <p:nvCxnSpPr>
            <p:cNvPr id="57" name="曲線コネクタ 56"/>
            <p:cNvCxnSpPr>
              <a:stCxn id="46" idx="5"/>
              <a:endCxn id="46" idx="3"/>
            </p:cNvCxnSpPr>
            <p:nvPr/>
          </p:nvCxnSpPr>
          <p:spPr bwMode="auto">
            <a:xfrm rot="5400000">
              <a:off x="6348972" y="5511737"/>
              <a:ext cx="11471" cy="367918"/>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sp>
          <p:nvSpPr>
            <p:cNvPr id="58" name="円/楕円 57"/>
            <p:cNvSpPr/>
            <p:nvPr/>
          </p:nvSpPr>
          <p:spPr bwMode="auto">
            <a:xfrm>
              <a:off x="7161965" y="5949280"/>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9" name="直線矢印コネクタ 58"/>
            <p:cNvCxnSpPr>
              <a:stCxn id="54" idx="3"/>
              <a:endCxn id="58" idx="7"/>
            </p:cNvCxnSpPr>
            <p:nvPr/>
          </p:nvCxnSpPr>
          <p:spPr bwMode="auto">
            <a:xfrm flipH="1">
              <a:off x="7606082" y="5703804"/>
              <a:ext cx="640194" cy="321675"/>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0" name="テキスト ボックス 59"/>
            <p:cNvSpPr txBox="1"/>
            <p:nvPr/>
          </p:nvSpPr>
          <p:spPr>
            <a:xfrm>
              <a:off x="7485751" y="5683330"/>
              <a:ext cx="970137" cy="338554"/>
            </a:xfrm>
            <a:prstGeom prst="rect">
              <a:avLst/>
            </a:prstGeom>
            <a:noFill/>
          </p:spPr>
          <p:txBody>
            <a:bodyPr wrap="none" rtlCol="0">
              <a:spAutoFit/>
            </a:bodyPr>
            <a:lstStyle/>
            <a:p>
              <a:r>
                <a:rPr lang="en-US" altLang="ja-JP" sz="1600" dirty="0" smtClean="0"/>
                <a:t>push</a:t>
              </a:r>
              <a:r>
                <a:rPr kumimoji="1" lang="en-US" altLang="ja-JP" sz="1600" dirty="0" smtClean="0"/>
                <a:t>#17</a:t>
              </a:r>
              <a:endParaRPr kumimoji="1" lang="ja-JP" altLang="en-US" sz="1600" dirty="0"/>
            </a:p>
          </p:txBody>
        </p:sp>
        <p:sp>
          <p:nvSpPr>
            <p:cNvPr id="61" name="円/楕円 60"/>
            <p:cNvSpPr/>
            <p:nvPr/>
          </p:nvSpPr>
          <p:spPr bwMode="auto">
            <a:xfrm>
              <a:off x="8166222" y="5949280"/>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2" name="直線矢印コネクタ 61"/>
            <p:cNvCxnSpPr>
              <a:stCxn id="58" idx="6"/>
              <a:endCxn id="61" idx="2"/>
            </p:cNvCxnSpPr>
            <p:nvPr/>
          </p:nvCxnSpPr>
          <p:spPr bwMode="auto">
            <a:xfrm>
              <a:off x="7682281" y="6209438"/>
              <a:ext cx="483941"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3" name="テキスト ボックス 62"/>
            <p:cNvSpPr txBox="1"/>
            <p:nvPr/>
          </p:nvSpPr>
          <p:spPr>
            <a:xfrm>
              <a:off x="7439182" y="6131042"/>
              <a:ext cx="937002" cy="372206"/>
            </a:xfrm>
            <a:prstGeom prst="rect">
              <a:avLst/>
            </a:prstGeom>
            <a:noFill/>
          </p:spPr>
          <p:txBody>
            <a:bodyPr wrap="none" rtlCol="0">
              <a:spAutoFit/>
            </a:bodyPr>
            <a:lstStyle/>
            <a:p>
              <a:r>
                <a:rPr lang="en-US" altLang="ja-JP" sz="1600" dirty="0" smtClean="0"/>
                <a:t>pop</a:t>
              </a:r>
              <a:r>
                <a:rPr kumimoji="1" lang="en-US" altLang="ja-JP" sz="1600" dirty="0" smtClean="0"/>
                <a:t>#11</a:t>
              </a:r>
              <a:endParaRPr kumimoji="1" lang="ja-JP" altLang="en-US" sz="1600" dirty="0"/>
            </a:p>
          </p:txBody>
        </p:sp>
        <p:sp>
          <p:nvSpPr>
            <p:cNvPr id="64" name="円/楕円 63"/>
            <p:cNvSpPr/>
            <p:nvPr/>
          </p:nvSpPr>
          <p:spPr bwMode="auto">
            <a:xfrm>
              <a:off x="8223956" y="6003159"/>
              <a:ext cx="412558" cy="412558"/>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8" name="テキスト ボックス 27"/>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t> </a:t>
            </a:r>
            <a:r>
              <a:rPr lang="en-US" altLang="ja-JP" dirty="0" smtClean="0"/>
              <a:t>1:String </a:t>
            </a:r>
            <a:r>
              <a:rPr lang="en-US" altLang="ja-JP" dirty="0" err="1" smtClean="0"/>
              <a:t>exp</a:t>
            </a:r>
            <a:r>
              <a:rPr lang="en-US" altLang="ja-JP" dirty="0" smtClean="0"/>
              <a:t> = </a:t>
            </a:r>
            <a:r>
              <a:rPr lang="en-US" altLang="ja-JP" dirty="0" err="1" smtClean="0"/>
              <a:t>argv</a:t>
            </a:r>
            <a:r>
              <a:rPr lang="en-US" altLang="ja-JP" dirty="0" smtClean="0"/>
              <a:t>[0];</a:t>
            </a:r>
          </a:p>
          <a:p>
            <a:r>
              <a:rPr lang="en-US" altLang="ja-JP" dirty="0"/>
              <a:t> </a:t>
            </a:r>
            <a:r>
              <a:rPr lang="en-US" altLang="ja-JP" dirty="0" smtClean="0"/>
              <a:t>2:Stack stack = new Stack();</a:t>
            </a:r>
          </a:p>
          <a:p>
            <a:r>
              <a:rPr lang="en-US" altLang="ja-JP" dirty="0"/>
              <a:t> </a:t>
            </a:r>
            <a:r>
              <a:rPr kumimoji="1" lang="en-US" altLang="ja-JP" dirty="0" smtClean="0"/>
              <a:t>3:for(</a:t>
            </a:r>
            <a:r>
              <a:rPr kumimoji="1" lang="en-US" altLang="ja-JP" dirty="0" err="1" smtClean="0"/>
              <a:t>int</a:t>
            </a:r>
            <a:r>
              <a:rPr kumimoji="1" lang="en-US" altLang="ja-JP" dirty="0" smtClean="0"/>
              <a:t> </a:t>
            </a:r>
            <a:r>
              <a:rPr kumimoji="1" lang="en-US" altLang="ja-JP" dirty="0" err="1" smtClean="0"/>
              <a:t>i</a:t>
            </a:r>
            <a:r>
              <a:rPr kumimoji="1" lang="en-US" altLang="ja-JP" dirty="0" smtClean="0"/>
              <a:t>=0;i&lt;</a:t>
            </a:r>
            <a:r>
              <a:rPr kumimoji="1" lang="en-US" altLang="ja-JP" dirty="0" err="1" smtClean="0"/>
              <a:t>exp.length</a:t>
            </a:r>
            <a:r>
              <a:rPr kumimoji="1" lang="en-US" altLang="ja-JP" dirty="0" smtClean="0"/>
              <a:t>();</a:t>
            </a:r>
            <a:r>
              <a:rPr kumimoji="1" lang="en-US" altLang="ja-JP" dirty="0" err="1" smtClean="0"/>
              <a:t>i</a:t>
            </a:r>
            <a:r>
              <a:rPr kumimoji="1" lang="en-US" altLang="ja-JP" dirty="0" smtClean="0"/>
              <a:t>++){</a:t>
            </a:r>
          </a:p>
          <a:p>
            <a:r>
              <a:rPr lang="en-US" altLang="ja-JP" dirty="0" smtClean="0"/>
              <a:t> 4:  char c = </a:t>
            </a:r>
            <a:r>
              <a:rPr lang="en-US" altLang="ja-JP" dirty="0" err="1" smtClean="0"/>
              <a:t>exp.charAt</a:t>
            </a:r>
            <a:r>
              <a:rPr lang="en-US" altLang="ja-JP" dirty="0" smtClean="0"/>
              <a:t>(</a:t>
            </a:r>
            <a:r>
              <a:rPr lang="en-US" altLang="ja-JP" dirty="0" err="1" smtClean="0"/>
              <a:t>i</a:t>
            </a:r>
            <a:r>
              <a:rPr lang="en-US" altLang="ja-JP" dirty="0" smtClean="0"/>
              <a:t>);</a:t>
            </a:r>
          </a:p>
          <a:p>
            <a:r>
              <a:rPr kumimoji="1" lang="en-US" altLang="ja-JP" dirty="0" smtClean="0"/>
              <a:t> 5:  if(c==‘+’){</a:t>
            </a:r>
          </a:p>
          <a:p>
            <a:r>
              <a:rPr lang="en-US" altLang="ja-JP" dirty="0" smtClean="0"/>
              <a:t> 6:    add(stack);</a:t>
            </a:r>
          </a:p>
          <a:p>
            <a:r>
              <a:rPr kumimoji="1" lang="en-US" altLang="ja-JP" dirty="0" smtClean="0"/>
              <a:t> 7:  }</a:t>
            </a:r>
            <a:r>
              <a:rPr lang="en-US" altLang="ja-JP" dirty="0" smtClean="0"/>
              <a:t>else{</a:t>
            </a:r>
          </a:p>
          <a:p>
            <a:r>
              <a:rPr kumimoji="1" lang="en-US" altLang="ja-JP" dirty="0" smtClean="0"/>
              <a:t> 8:    </a:t>
            </a:r>
            <a:r>
              <a:rPr kumimoji="1" lang="en-US" altLang="ja-JP" dirty="0" err="1" smtClean="0"/>
              <a:t>stack.push</a:t>
            </a:r>
            <a:r>
              <a:rPr kumimoji="1" lang="en-US" altLang="ja-JP" dirty="0" smtClean="0"/>
              <a:t>(</a:t>
            </a:r>
            <a:r>
              <a:rPr kumimoji="1" lang="en-US" altLang="ja-JP" dirty="0" err="1" smtClean="0"/>
              <a:t>Character.digit</a:t>
            </a:r>
            <a:r>
              <a:rPr kumimoji="1" lang="en-US" altLang="ja-JP" dirty="0" smtClean="0"/>
              <a:t>(c, 10));</a:t>
            </a:r>
          </a:p>
          <a:p>
            <a:r>
              <a:rPr lang="en-US" altLang="ja-JP" dirty="0" smtClean="0"/>
              <a:t> 9:  }</a:t>
            </a:r>
          </a:p>
          <a:p>
            <a:r>
              <a:rPr kumimoji="1" lang="en-US" altLang="ja-JP" dirty="0" smtClean="0"/>
              <a:t>10:}</a:t>
            </a:r>
          </a:p>
          <a:p>
            <a:r>
              <a:rPr lang="en-US" altLang="ja-JP" dirty="0" smtClean="0"/>
              <a:t>11:System.out.println(</a:t>
            </a:r>
            <a:r>
              <a:rPr lang="en-US" altLang="ja-JP" dirty="0" err="1" smtClean="0"/>
              <a:t>stack.pop</a:t>
            </a:r>
            <a:r>
              <a:rPr lang="en-US" altLang="ja-JP" dirty="0" smtClean="0"/>
              <a:t>);</a:t>
            </a:r>
            <a:endParaRPr kumimoji="1" lang="en-US" altLang="ja-JP" dirty="0" smtClean="0"/>
          </a:p>
        </p:txBody>
      </p:sp>
      <p:sp>
        <p:nvSpPr>
          <p:cNvPr id="29" name="テキスト ボックス 28"/>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t>14:static private void add(Stack stack){</a:t>
            </a:r>
          </a:p>
          <a:p>
            <a:r>
              <a:rPr kumimoji="1" lang="en-US" altLang="ja-JP" dirty="0" smtClean="0"/>
              <a:t>15:  </a:t>
            </a:r>
            <a:r>
              <a:rPr kumimoji="1" lang="en-US" altLang="ja-JP" dirty="0" err="1" smtClean="0"/>
              <a:t>int</a:t>
            </a:r>
            <a:r>
              <a:rPr kumimoji="1" lang="en-US" altLang="ja-JP" dirty="0" smtClean="0"/>
              <a:t> </a:t>
            </a:r>
            <a:r>
              <a:rPr lang="en-US" altLang="ja-JP" dirty="0" smtClean="0"/>
              <a:t>a = </a:t>
            </a:r>
            <a:r>
              <a:rPr lang="en-US" altLang="ja-JP" dirty="0" err="1" smtClean="0"/>
              <a:t>stack.pop</a:t>
            </a:r>
            <a:r>
              <a:rPr lang="en-US" altLang="ja-JP" dirty="0" smtClean="0"/>
              <a:t>();</a:t>
            </a:r>
          </a:p>
          <a:p>
            <a:r>
              <a:rPr kumimoji="1" lang="en-US" altLang="ja-JP" dirty="0" smtClean="0"/>
              <a:t>16:  </a:t>
            </a:r>
            <a:r>
              <a:rPr kumimoji="1" lang="en-US" altLang="ja-JP" dirty="0" err="1" smtClean="0"/>
              <a:t>int</a:t>
            </a:r>
            <a:r>
              <a:rPr kumimoji="1" lang="en-US" altLang="ja-JP" dirty="0" smtClean="0"/>
              <a:t> b = </a:t>
            </a:r>
            <a:r>
              <a:rPr kumimoji="1" lang="en-US" altLang="ja-JP" dirty="0" err="1" smtClean="0"/>
              <a:t>stack.pop</a:t>
            </a:r>
            <a:r>
              <a:rPr kumimoji="1" lang="en-US" altLang="ja-JP" dirty="0" smtClean="0"/>
              <a:t>();</a:t>
            </a:r>
          </a:p>
          <a:p>
            <a:r>
              <a:rPr lang="en-US" altLang="ja-JP" dirty="0" smtClean="0"/>
              <a:t>17:  </a:t>
            </a:r>
            <a:r>
              <a:rPr lang="en-US" altLang="ja-JP" dirty="0" err="1" smtClean="0"/>
              <a:t>stack.push</a:t>
            </a:r>
            <a:r>
              <a:rPr lang="en-US" altLang="ja-JP" dirty="0" smtClean="0"/>
              <a:t>(</a:t>
            </a:r>
            <a:r>
              <a:rPr lang="en-US" altLang="ja-JP" dirty="0" err="1" smtClean="0"/>
              <a:t>b+a</a:t>
            </a:r>
            <a:r>
              <a:rPr lang="en-US" altLang="ja-JP" dirty="0" smtClean="0"/>
              <a:t>);</a:t>
            </a:r>
            <a:endParaRPr kumimoji="1" lang="en-US" altLang="ja-JP" dirty="0" smtClean="0"/>
          </a:p>
          <a:p>
            <a:r>
              <a:rPr lang="en-US" altLang="ja-JP" dirty="0" smtClean="0"/>
              <a:t>18:}</a:t>
            </a:r>
          </a:p>
          <a:p>
            <a:r>
              <a:rPr kumimoji="1" lang="en-US" altLang="ja-JP" dirty="0" smtClean="0"/>
              <a:t>19:</a:t>
            </a:r>
            <a:endParaRPr kumimoji="1" lang="en-US" altLang="ja-JP" dirty="0"/>
          </a:p>
        </p:txBody>
      </p:sp>
    </p:spTree>
    <p:extLst>
      <p:ext uri="{BB962C8B-B14F-4D97-AF65-F5344CB8AC3E}">
        <p14:creationId xmlns:p14="http://schemas.microsoft.com/office/powerpoint/2010/main" val="24702580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(3/3)</a:t>
            </a:r>
            <a:endParaRPr kumimoji="1" lang="ja-JP" altLang="en-US" dirty="0"/>
          </a:p>
        </p:txBody>
      </p:sp>
      <p:sp>
        <p:nvSpPr>
          <p:cNvPr id="6" name="テキスト ボックス 5"/>
          <p:cNvSpPr txBox="1"/>
          <p:nvPr/>
        </p:nvSpPr>
        <p:spPr>
          <a:xfrm>
            <a:off x="107504" y="5079268"/>
            <a:ext cx="5178021" cy="1323439"/>
          </a:xfrm>
          <a:prstGeom prst="rect">
            <a:avLst/>
          </a:prstGeom>
          <a:noFill/>
        </p:spPr>
        <p:txBody>
          <a:bodyPr wrap="none" rtlCol="0">
            <a:spAutoFit/>
          </a:bodyPr>
          <a:lstStyle/>
          <a:p>
            <a:r>
              <a:rPr kumimoji="1" lang="ja-JP" altLang="en-US" sz="1600" dirty="0" smtClean="0"/>
              <a:t>後の実行では数式に</a:t>
            </a:r>
            <a:r>
              <a:rPr kumimoji="1" lang="en-US" altLang="ja-JP" sz="1600" dirty="0" smtClean="0"/>
              <a:t>”12+3+”</a:t>
            </a:r>
            <a:r>
              <a:rPr kumimoji="1" lang="ja-JP" altLang="en-US" sz="1600" dirty="0" smtClean="0"/>
              <a:t>が与えられるとする</a:t>
            </a:r>
            <a:endParaRPr kumimoji="1" lang="en-US" altLang="ja-JP" sz="1600" dirty="0" smtClean="0"/>
          </a:p>
          <a:p>
            <a:r>
              <a:rPr lang="en-US" altLang="ja-JP" sz="1600" dirty="0" smtClean="0"/>
              <a:t>“12+”</a:t>
            </a:r>
            <a:r>
              <a:rPr lang="ja-JP" altLang="en-US" sz="1600" dirty="0" err="1" smtClean="0"/>
              <a:t>までの</a:t>
            </a:r>
            <a:r>
              <a:rPr lang="ja-JP" altLang="en-US" sz="1600" dirty="0" smtClean="0"/>
              <a:t>部分の計算では，</a:t>
            </a:r>
            <a:endParaRPr lang="en-US" altLang="ja-JP" sz="1600" dirty="0" smtClean="0"/>
          </a:p>
          <a:p>
            <a:r>
              <a:rPr lang="en-US" altLang="ja-JP" sz="1600" dirty="0" smtClean="0"/>
              <a:t>Stack</a:t>
            </a:r>
            <a:r>
              <a:rPr lang="ja-JP" altLang="en-US" sz="1600" dirty="0" smtClean="0"/>
              <a:t>について先の実行と同じ動作が観測されるので，</a:t>
            </a:r>
            <a:endParaRPr lang="en-US" altLang="ja-JP" sz="1600" dirty="0" smtClean="0"/>
          </a:p>
          <a:p>
            <a:r>
              <a:rPr lang="ja-JP" altLang="en-US" sz="1600" dirty="0"/>
              <a:t>それまで</a:t>
            </a:r>
            <a:r>
              <a:rPr lang="ja-JP" altLang="en-US" sz="1600" dirty="0" smtClean="0"/>
              <a:t>の</a:t>
            </a:r>
            <a:r>
              <a:rPr lang="en-US" altLang="ja-JP" sz="1600" dirty="0" smtClean="0"/>
              <a:t>Stack</a:t>
            </a:r>
            <a:r>
              <a:rPr lang="ja-JP" altLang="en-US" sz="1600" dirty="0" smtClean="0"/>
              <a:t>のメソッドや</a:t>
            </a:r>
            <a:r>
              <a:rPr lang="en-US" altLang="ja-JP" sz="1600" dirty="0" smtClean="0"/>
              <a:t>add</a:t>
            </a:r>
            <a:r>
              <a:rPr lang="ja-JP" altLang="en-US" sz="1600" dirty="0" smtClean="0"/>
              <a:t>メソッドの実行は記録されない</a:t>
            </a:r>
            <a:endParaRPr lang="en-US" altLang="ja-JP" sz="1600" dirty="0" smtClean="0"/>
          </a:p>
          <a:p>
            <a:r>
              <a:rPr lang="en-US" altLang="ja-JP" sz="1600" dirty="0" smtClean="0"/>
              <a:t>“3+”</a:t>
            </a:r>
            <a:r>
              <a:rPr lang="ja-JP" altLang="en-US" sz="1600" dirty="0" smtClean="0"/>
              <a:t>の計算から，状態遷移できず，</a:t>
            </a:r>
            <a:r>
              <a:rPr lang="en-US" altLang="ja-JP" sz="1600" dirty="0" smtClean="0"/>
              <a:t>2</a:t>
            </a:r>
            <a:r>
              <a:rPr lang="ja-JP" altLang="en-US" sz="1600" dirty="0" smtClean="0"/>
              <a:t>度目の</a:t>
            </a:r>
            <a:r>
              <a:rPr lang="en-US" altLang="ja-JP" sz="1600" dirty="0" smtClean="0"/>
              <a:t>add</a:t>
            </a:r>
            <a:r>
              <a:rPr lang="ja-JP" altLang="en-US" sz="1600" dirty="0" smtClean="0"/>
              <a:t>が記録対象に</a:t>
            </a:r>
            <a:endParaRPr lang="en-US" altLang="ja-JP" sz="1600" dirty="0"/>
          </a:p>
        </p:txBody>
      </p:sp>
      <p:grpSp>
        <p:nvGrpSpPr>
          <p:cNvPr id="7" name="グループ化 6"/>
          <p:cNvGrpSpPr/>
          <p:nvPr/>
        </p:nvGrpSpPr>
        <p:grpSpPr>
          <a:xfrm>
            <a:off x="5296624" y="3645025"/>
            <a:ext cx="3667864" cy="1596711"/>
            <a:chOff x="4788024" y="4747826"/>
            <a:chExt cx="4032448" cy="1755422"/>
          </a:xfrm>
        </p:grpSpPr>
        <p:sp>
          <p:nvSpPr>
            <p:cNvPr id="8" name="正方形/長方形 7"/>
            <p:cNvSpPr/>
            <p:nvPr/>
          </p:nvSpPr>
          <p:spPr bwMode="auto">
            <a:xfrm>
              <a:off x="4788024" y="4747826"/>
              <a:ext cx="4032448" cy="174761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円/楕円 8"/>
            <p:cNvSpPr/>
            <p:nvPr/>
          </p:nvSpPr>
          <p:spPr bwMode="auto">
            <a:xfrm>
              <a:off x="4983142" y="5255527"/>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円/楕円 9"/>
            <p:cNvSpPr/>
            <p:nvPr/>
          </p:nvSpPr>
          <p:spPr bwMode="auto">
            <a:xfrm>
              <a:off x="6088814" y="5251579"/>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 name="直線矢印コネクタ 10"/>
            <p:cNvCxnSpPr>
              <a:stCxn id="9" idx="6"/>
              <a:endCxn id="10" idx="2"/>
            </p:cNvCxnSpPr>
            <p:nvPr/>
          </p:nvCxnSpPr>
          <p:spPr bwMode="auto">
            <a:xfrm flipV="1">
              <a:off x="5503458" y="5511737"/>
              <a:ext cx="585355" cy="3947"/>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12" name="テキスト ボックス 11"/>
            <p:cNvSpPr txBox="1"/>
            <p:nvPr/>
          </p:nvSpPr>
          <p:spPr>
            <a:xfrm>
              <a:off x="5385337" y="5079141"/>
              <a:ext cx="941443" cy="372206"/>
            </a:xfrm>
            <a:prstGeom prst="rect">
              <a:avLst/>
            </a:prstGeom>
            <a:noFill/>
          </p:spPr>
          <p:txBody>
            <a:bodyPr wrap="none" rtlCol="0">
              <a:spAutoFit/>
            </a:bodyPr>
            <a:lstStyle/>
            <a:p>
              <a:r>
                <a:rPr kumimoji="1" lang="en-US" altLang="ja-JP" sz="1600" dirty="0" smtClean="0"/>
                <a:t>push#8</a:t>
              </a:r>
              <a:endParaRPr kumimoji="1" lang="ja-JP" altLang="en-US" sz="1600" dirty="0"/>
            </a:p>
          </p:txBody>
        </p:sp>
        <p:sp>
          <p:nvSpPr>
            <p:cNvPr id="13" name="テキスト ボックス 12"/>
            <p:cNvSpPr txBox="1"/>
            <p:nvPr/>
          </p:nvSpPr>
          <p:spPr>
            <a:xfrm>
              <a:off x="6451775" y="5059922"/>
              <a:ext cx="867545" cy="338554"/>
            </a:xfrm>
            <a:prstGeom prst="rect">
              <a:avLst/>
            </a:prstGeom>
            <a:noFill/>
          </p:spPr>
          <p:txBody>
            <a:bodyPr wrap="none" rtlCol="0">
              <a:spAutoFit/>
            </a:bodyPr>
            <a:lstStyle/>
            <a:p>
              <a:r>
                <a:rPr lang="en-US" altLang="ja-JP" sz="1600" dirty="0" smtClean="0"/>
                <a:t>pop#15</a:t>
              </a:r>
              <a:endParaRPr kumimoji="1" lang="ja-JP" altLang="en-US" sz="1600" dirty="0"/>
            </a:p>
          </p:txBody>
        </p:sp>
        <p:cxnSp>
          <p:nvCxnSpPr>
            <p:cNvPr id="14" name="直線矢印コネクタ 13"/>
            <p:cNvCxnSpPr>
              <a:stCxn id="10" idx="6"/>
              <a:endCxn id="17" idx="2"/>
            </p:cNvCxnSpPr>
            <p:nvPr/>
          </p:nvCxnSpPr>
          <p:spPr bwMode="auto">
            <a:xfrm>
              <a:off x="6609130" y="5511737"/>
              <a:ext cx="552836" cy="0"/>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15" name="テキスト ボックス 14"/>
            <p:cNvSpPr txBox="1"/>
            <p:nvPr/>
          </p:nvSpPr>
          <p:spPr>
            <a:xfrm>
              <a:off x="7584721" y="5079141"/>
              <a:ext cx="867545" cy="338554"/>
            </a:xfrm>
            <a:prstGeom prst="rect">
              <a:avLst/>
            </a:prstGeom>
            <a:noFill/>
          </p:spPr>
          <p:txBody>
            <a:bodyPr wrap="none" rtlCol="0">
              <a:spAutoFit/>
            </a:bodyPr>
            <a:lstStyle/>
            <a:p>
              <a:r>
                <a:rPr lang="en-US" altLang="ja-JP" sz="1600" dirty="0" smtClean="0"/>
                <a:t>pop</a:t>
              </a:r>
              <a:r>
                <a:rPr kumimoji="1" lang="en-US" altLang="ja-JP" sz="1600" dirty="0" smtClean="0"/>
                <a:t>#16</a:t>
              </a:r>
              <a:endParaRPr kumimoji="1" lang="ja-JP" altLang="en-US" sz="1600" dirty="0"/>
            </a:p>
          </p:txBody>
        </p:sp>
        <p:cxnSp>
          <p:nvCxnSpPr>
            <p:cNvPr id="16" name="直線矢印コネクタ 15"/>
            <p:cNvCxnSpPr>
              <a:endCxn id="9" idx="0"/>
            </p:cNvCxnSpPr>
            <p:nvPr/>
          </p:nvCxnSpPr>
          <p:spPr bwMode="auto">
            <a:xfrm>
              <a:off x="5048182" y="4747826"/>
              <a:ext cx="195119" cy="507701"/>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7" name="円/楕円 16"/>
            <p:cNvSpPr/>
            <p:nvPr/>
          </p:nvSpPr>
          <p:spPr bwMode="auto">
            <a:xfrm>
              <a:off x="7161965" y="5251579"/>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 name="円/楕円 17"/>
            <p:cNvSpPr/>
            <p:nvPr/>
          </p:nvSpPr>
          <p:spPr bwMode="auto">
            <a:xfrm>
              <a:off x="8170077" y="5259687"/>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9" name="直線矢印コネクタ 18"/>
            <p:cNvCxnSpPr>
              <a:stCxn id="17" idx="6"/>
              <a:endCxn id="18" idx="2"/>
            </p:cNvCxnSpPr>
            <p:nvPr/>
          </p:nvCxnSpPr>
          <p:spPr bwMode="auto">
            <a:xfrm>
              <a:off x="7682281" y="5511737"/>
              <a:ext cx="487796" cy="8107"/>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20" name="テキスト ボックス 19"/>
            <p:cNvSpPr txBox="1"/>
            <p:nvPr/>
          </p:nvSpPr>
          <p:spPr>
            <a:xfrm>
              <a:off x="5958735" y="6040161"/>
              <a:ext cx="941443" cy="372206"/>
            </a:xfrm>
            <a:prstGeom prst="rect">
              <a:avLst/>
            </a:prstGeom>
            <a:noFill/>
          </p:spPr>
          <p:txBody>
            <a:bodyPr wrap="none" rtlCol="0">
              <a:spAutoFit/>
            </a:bodyPr>
            <a:lstStyle/>
            <a:p>
              <a:r>
                <a:rPr kumimoji="1" lang="en-US" altLang="ja-JP" sz="1600" dirty="0" smtClean="0"/>
                <a:t>push#8</a:t>
              </a:r>
              <a:endParaRPr kumimoji="1" lang="ja-JP" altLang="en-US" sz="1600" dirty="0"/>
            </a:p>
          </p:txBody>
        </p:sp>
        <p:cxnSp>
          <p:nvCxnSpPr>
            <p:cNvPr id="21" name="曲線コネクタ 20"/>
            <p:cNvCxnSpPr>
              <a:stCxn id="10" idx="5"/>
              <a:endCxn id="10" idx="3"/>
            </p:cNvCxnSpPr>
            <p:nvPr/>
          </p:nvCxnSpPr>
          <p:spPr bwMode="auto">
            <a:xfrm rot="5400000">
              <a:off x="6348972" y="5511737"/>
              <a:ext cx="11471" cy="367918"/>
            </a:xfrm>
            <a:prstGeom prst="curvedConnector3">
              <a:avLst>
                <a:gd name="adj1" fmla="val 3579772"/>
              </a:avLst>
            </a:prstGeom>
            <a:solidFill>
              <a:schemeClr val="accent2"/>
            </a:solidFill>
            <a:ln w="9525" cap="flat" cmpd="sng" algn="ctr">
              <a:solidFill>
                <a:srgbClr val="FF0000"/>
              </a:solidFill>
              <a:prstDash val="solid"/>
              <a:round/>
              <a:headEnd type="none" w="med" len="med"/>
              <a:tailEnd type="arrow"/>
            </a:ln>
            <a:effectLst/>
          </p:spPr>
        </p:cxnSp>
        <p:sp>
          <p:nvSpPr>
            <p:cNvPr id="22" name="円/楕円 21"/>
            <p:cNvSpPr/>
            <p:nvPr/>
          </p:nvSpPr>
          <p:spPr bwMode="auto">
            <a:xfrm>
              <a:off x="7161965" y="5949280"/>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3" name="直線矢印コネクタ 22"/>
            <p:cNvCxnSpPr>
              <a:stCxn id="18" idx="3"/>
              <a:endCxn id="22" idx="7"/>
            </p:cNvCxnSpPr>
            <p:nvPr/>
          </p:nvCxnSpPr>
          <p:spPr bwMode="auto">
            <a:xfrm flipH="1">
              <a:off x="7606082" y="5703804"/>
              <a:ext cx="640194" cy="321675"/>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24" name="テキスト ボックス 23"/>
            <p:cNvSpPr txBox="1"/>
            <p:nvPr/>
          </p:nvSpPr>
          <p:spPr>
            <a:xfrm>
              <a:off x="7485751" y="5683330"/>
              <a:ext cx="970137" cy="338554"/>
            </a:xfrm>
            <a:prstGeom prst="rect">
              <a:avLst/>
            </a:prstGeom>
            <a:noFill/>
          </p:spPr>
          <p:txBody>
            <a:bodyPr wrap="none" rtlCol="0">
              <a:spAutoFit/>
            </a:bodyPr>
            <a:lstStyle/>
            <a:p>
              <a:r>
                <a:rPr lang="en-US" altLang="ja-JP" sz="1600" dirty="0" smtClean="0"/>
                <a:t>push</a:t>
              </a:r>
              <a:r>
                <a:rPr kumimoji="1" lang="en-US" altLang="ja-JP" sz="1600" dirty="0" smtClean="0"/>
                <a:t>#17</a:t>
              </a:r>
              <a:endParaRPr kumimoji="1" lang="ja-JP" altLang="en-US" sz="1600" dirty="0"/>
            </a:p>
          </p:txBody>
        </p:sp>
        <p:sp>
          <p:nvSpPr>
            <p:cNvPr id="25" name="円/楕円 24"/>
            <p:cNvSpPr/>
            <p:nvPr/>
          </p:nvSpPr>
          <p:spPr bwMode="auto">
            <a:xfrm>
              <a:off x="8166222" y="5949280"/>
              <a:ext cx="520316" cy="520316"/>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6" name="直線矢印コネクタ 25"/>
            <p:cNvCxnSpPr>
              <a:stCxn id="22" idx="6"/>
              <a:endCxn id="25" idx="2"/>
            </p:cNvCxnSpPr>
            <p:nvPr/>
          </p:nvCxnSpPr>
          <p:spPr bwMode="auto">
            <a:xfrm>
              <a:off x="7682281" y="6209438"/>
              <a:ext cx="483941"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7" name="テキスト ボックス 26"/>
            <p:cNvSpPr txBox="1"/>
            <p:nvPr/>
          </p:nvSpPr>
          <p:spPr>
            <a:xfrm>
              <a:off x="7439182" y="6131042"/>
              <a:ext cx="937002" cy="372206"/>
            </a:xfrm>
            <a:prstGeom prst="rect">
              <a:avLst/>
            </a:prstGeom>
            <a:noFill/>
          </p:spPr>
          <p:txBody>
            <a:bodyPr wrap="none" rtlCol="0">
              <a:spAutoFit/>
            </a:bodyPr>
            <a:lstStyle/>
            <a:p>
              <a:r>
                <a:rPr lang="en-US" altLang="ja-JP" sz="1600" dirty="0" smtClean="0"/>
                <a:t>pop</a:t>
              </a:r>
              <a:r>
                <a:rPr kumimoji="1" lang="en-US" altLang="ja-JP" sz="1600" dirty="0" smtClean="0"/>
                <a:t>#11</a:t>
              </a:r>
              <a:endParaRPr kumimoji="1" lang="ja-JP" altLang="en-US" sz="1600" dirty="0"/>
            </a:p>
          </p:txBody>
        </p:sp>
        <p:sp>
          <p:nvSpPr>
            <p:cNvPr id="28" name="円/楕円 27"/>
            <p:cNvSpPr/>
            <p:nvPr/>
          </p:nvSpPr>
          <p:spPr bwMode="auto">
            <a:xfrm>
              <a:off x="8223956" y="6003159"/>
              <a:ext cx="412558" cy="412558"/>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9" name="テキスト ボックス 28"/>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t> </a:t>
            </a:r>
            <a:r>
              <a:rPr lang="en-US" altLang="ja-JP" dirty="0" smtClean="0"/>
              <a:t>1:String </a:t>
            </a:r>
            <a:r>
              <a:rPr lang="en-US" altLang="ja-JP" dirty="0" err="1" smtClean="0"/>
              <a:t>exp</a:t>
            </a:r>
            <a:r>
              <a:rPr lang="en-US" altLang="ja-JP" dirty="0" smtClean="0"/>
              <a:t> = </a:t>
            </a:r>
            <a:r>
              <a:rPr lang="en-US" altLang="ja-JP" dirty="0" err="1" smtClean="0"/>
              <a:t>argv</a:t>
            </a:r>
            <a:r>
              <a:rPr lang="en-US" altLang="ja-JP" dirty="0" smtClean="0"/>
              <a:t>[0];</a:t>
            </a:r>
          </a:p>
          <a:p>
            <a:r>
              <a:rPr lang="en-US" altLang="ja-JP" dirty="0"/>
              <a:t> </a:t>
            </a:r>
            <a:r>
              <a:rPr lang="en-US" altLang="ja-JP" dirty="0" smtClean="0"/>
              <a:t>2:Stack stack = new Stack();</a:t>
            </a:r>
          </a:p>
          <a:p>
            <a:r>
              <a:rPr lang="en-US" altLang="ja-JP" dirty="0"/>
              <a:t> </a:t>
            </a:r>
            <a:r>
              <a:rPr kumimoji="1" lang="en-US" altLang="ja-JP" dirty="0" smtClean="0"/>
              <a:t>3:for(</a:t>
            </a:r>
            <a:r>
              <a:rPr kumimoji="1" lang="en-US" altLang="ja-JP" dirty="0" err="1" smtClean="0"/>
              <a:t>int</a:t>
            </a:r>
            <a:r>
              <a:rPr kumimoji="1" lang="en-US" altLang="ja-JP" dirty="0" smtClean="0"/>
              <a:t> </a:t>
            </a:r>
            <a:r>
              <a:rPr kumimoji="1" lang="en-US" altLang="ja-JP" dirty="0" err="1" smtClean="0"/>
              <a:t>i</a:t>
            </a:r>
            <a:r>
              <a:rPr kumimoji="1" lang="en-US" altLang="ja-JP" dirty="0" smtClean="0"/>
              <a:t>=0;i&lt;</a:t>
            </a:r>
            <a:r>
              <a:rPr kumimoji="1" lang="en-US" altLang="ja-JP" dirty="0" err="1" smtClean="0"/>
              <a:t>exp.length</a:t>
            </a:r>
            <a:r>
              <a:rPr kumimoji="1" lang="en-US" altLang="ja-JP" dirty="0" smtClean="0"/>
              <a:t>();</a:t>
            </a:r>
            <a:r>
              <a:rPr kumimoji="1" lang="en-US" altLang="ja-JP" dirty="0" err="1" smtClean="0"/>
              <a:t>i</a:t>
            </a:r>
            <a:r>
              <a:rPr kumimoji="1" lang="en-US" altLang="ja-JP" dirty="0" smtClean="0"/>
              <a:t>++){</a:t>
            </a:r>
          </a:p>
          <a:p>
            <a:r>
              <a:rPr lang="en-US" altLang="ja-JP" dirty="0" smtClean="0"/>
              <a:t> 4:  char c = </a:t>
            </a:r>
            <a:r>
              <a:rPr lang="en-US" altLang="ja-JP" dirty="0" err="1" smtClean="0"/>
              <a:t>exp.charAt</a:t>
            </a:r>
            <a:r>
              <a:rPr lang="en-US" altLang="ja-JP" dirty="0" smtClean="0"/>
              <a:t>(</a:t>
            </a:r>
            <a:r>
              <a:rPr lang="en-US" altLang="ja-JP" dirty="0" err="1" smtClean="0"/>
              <a:t>i</a:t>
            </a:r>
            <a:r>
              <a:rPr lang="en-US" altLang="ja-JP" dirty="0" smtClean="0"/>
              <a:t>);</a:t>
            </a:r>
          </a:p>
          <a:p>
            <a:r>
              <a:rPr kumimoji="1" lang="en-US" altLang="ja-JP" dirty="0" smtClean="0"/>
              <a:t> 5:  if(c==‘+’){</a:t>
            </a:r>
          </a:p>
          <a:p>
            <a:r>
              <a:rPr lang="en-US" altLang="ja-JP" dirty="0" smtClean="0"/>
              <a:t> 6:    add(stack);</a:t>
            </a:r>
          </a:p>
          <a:p>
            <a:r>
              <a:rPr kumimoji="1" lang="en-US" altLang="ja-JP" dirty="0" smtClean="0"/>
              <a:t> 7:  }</a:t>
            </a:r>
            <a:r>
              <a:rPr lang="en-US" altLang="ja-JP" dirty="0" smtClean="0"/>
              <a:t>else{</a:t>
            </a:r>
          </a:p>
          <a:p>
            <a:r>
              <a:rPr kumimoji="1" lang="en-US" altLang="ja-JP" dirty="0" smtClean="0"/>
              <a:t> 8:    </a:t>
            </a:r>
            <a:r>
              <a:rPr kumimoji="1" lang="en-US" altLang="ja-JP" dirty="0" err="1" smtClean="0"/>
              <a:t>stack.push</a:t>
            </a:r>
            <a:r>
              <a:rPr kumimoji="1" lang="en-US" altLang="ja-JP" dirty="0" smtClean="0"/>
              <a:t>(</a:t>
            </a:r>
            <a:r>
              <a:rPr kumimoji="1" lang="en-US" altLang="ja-JP" dirty="0" err="1" smtClean="0"/>
              <a:t>Character.digit</a:t>
            </a:r>
            <a:r>
              <a:rPr kumimoji="1" lang="en-US" altLang="ja-JP" dirty="0" smtClean="0"/>
              <a:t>(c, 10));</a:t>
            </a:r>
          </a:p>
          <a:p>
            <a:r>
              <a:rPr lang="en-US" altLang="ja-JP" dirty="0" smtClean="0"/>
              <a:t> 9:  }</a:t>
            </a:r>
          </a:p>
          <a:p>
            <a:r>
              <a:rPr kumimoji="1" lang="en-US" altLang="ja-JP" dirty="0" smtClean="0"/>
              <a:t>10:}</a:t>
            </a:r>
          </a:p>
          <a:p>
            <a:r>
              <a:rPr lang="en-US" altLang="ja-JP" dirty="0" smtClean="0"/>
              <a:t>11:System.out.println(</a:t>
            </a:r>
            <a:r>
              <a:rPr lang="en-US" altLang="ja-JP" dirty="0" err="1" smtClean="0"/>
              <a:t>stack.pop</a:t>
            </a:r>
            <a:r>
              <a:rPr lang="en-US" altLang="ja-JP" dirty="0" smtClean="0"/>
              <a:t>);</a:t>
            </a:r>
            <a:endParaRPr kumimoji="1" lang="en-US" altLang="ja-JP" dirty="0" smtClean="0"/>
          </a:p>
        </p:txBody>
      </p:sp>
      <p:sp>
        <p:nvSpPr>
          <p:cNvPr id="30" name="テキスト ボックス 29"/>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t>14:static private void add(Stack stack){</a:t>
            </a:r>
          </a:p>
          <a:p>
            <a:r>
              <a:rPr kumimoji="1" lang="en-US" altLang="ja-JP" dirty="0" smtClean="0"/>
              <a:t>15:  </a:t>
            </a:r>
            <a:r>
              <a:rPr kumimoji="1" lang="en-US" altLang="ja-JP" dirty="0" err="1" smtClean="0"/>
              <a:t>int</a:t>
            </a:r>
            <a:r>
              <a:rPr kumimoji="1" lang="en-US" altLang="ja-JP" dirty="0" smtClean="0"/>
              <a:t> </a:t>
            </a:r>
            <a:r>
              <a:rPr lang="en-US" altLang="ja-JP" dirty="0" smtClean="0"/>
              <a:t>a = </a:t>
            </a:r>
            <a:r>
              <a:rPr lang="en-US" altLang="ja-JP" dirty="0" err="1" smtClean="0"/>
              <a:t>stack.pop</a:t>
            </a:r>
            <a:r>
              <a:rPr lang="en-US" altLang="ja-JP" dirty="0" smtClean="0"/>
              <a:t>();</a:t>
            </a:r>
          </a:p>
          <a:p>
            <a:r>
              <a:rPr kumimoji="1" lang="en-US" altLang="ja-JP" dirty="0" smtClean="0"/>
              <a:t>16:  </a:t>
            </a:r>
            <a:r>
              <a:rPr kumimoji="1" lang="en-US" altLang="ja-JP" dirty="0" err="1" smtClean="0"/>
              <a:t>int</a:t>
            </a:r>
            <a:r>
              <a:rPr kumimoji="1" lang="en-US" altLang="ja-JP" dirty="0" smtClean="0"/>
              <a:t> b = </a:t>
            </a:r>
            <a:r>
              <a:rPr kumimoji="1" lang="en-US" altLang="ja-JP" dirty="0" err="1" smtClean="0"/>
              <a:t>stack.pop</a:t>
            </a:r>
            <a:r>
              <a:rPr kumimoji="1" lang="en-US" altLang="ja-JP" dirty="0" smtClean="0"/>
              <a:t>();</a:t>
            </a:r>
          </a:p>
          <a:p>
            <a:r>
              <a:rPr lang="en-US" altLang="ja-JP" dirty="0" smtClean="0"/>
              <a:t>17:  </a:t>
            </a:r>
            <a:r>
              <a:rPr lang="en-US" altLang="ja-JP" dirty="0" err="1" smtClean="0"/>
              <a:t>stack.push</a:t>
            </a:r>
            <a:r>
              <a:rPr lang="en-US" altLang="ja-JP" dirty="0" smtClean="0"/>
              <a:t>(</a:t>
            </a:r>
            <a:r>
              <a:rPr lang="en-US" altLang="ja-JP" dirty="0" err="1" smtClean="0"/>
              <a:t>b+a</a:t>
            </a:r>
            <a:r>
              <a:rPr lang="en-US" altLang="ja-JP" dirty="0" smtClean="0"/>
              <a:t>);</a:t>
            </a:r>
            <a:endParaRPr kumimoji="1" lang="en-US" altLang="ja-JP" dirty="0" smtClean="0"/>
          </a:p>
          <a:p>
            <a:r>
              <a:rPr lang="en-US" altLang="ja-JP" dirty="0" smtClean="0"/>
              <a:t>18:}</a:t>
            </a:r>
          </a:p>
          <a:p>
            <a:r>
              <a:rPr kumimoji="1" lang="en-US" altLang="ja-JP" dirty="0" smtClean="0"/>
              <a:t>19:</a:t>
            </a:r>
            <a:endParaRPr kumimoji="1" lang="en-US" altLang="ja-JP" dirty="0"/>
          </a:p>
        </p:txBody>
      </p:sp>
    </p:spTree>
    <p:extLst>
      <p:ext uri="{BB962C8B-B14F-4D97-AF65-F5344CB8AC3E}">
        <p14:creationId xmlns:p14="http://schemas.microsoft.com/office/powerpoint/2010/main" val="3619838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評価実験計画</a:t>
            </a:r>
            <a:endParaRPr kumimoji="1" lang="ja-JP" altLang="en-US" dirty="0"/>
          </a:p>
        </p:txBody>
      </p:sp>
      <p:sp>
        <p:nvSpPr>
          <p:cNvPr id="3" name="コンテンツ プレースホルダー 2"/>
          <p:cNvSpPr>
            <a:spLocks noGrp="1"/>
          </p:cNvSpPr>
          <p:nvPr>
            <p:ph idx="1"/>
          </p:nvPr>
        </p:nvSpPr>
        <p:spPr/>
        <p:txBody>
          <a:bodyPr/>
          <a:lstStyle/>
          <a:p>
            <a:pPr lvl="1"/>
            <a:r>
              <a:rPr kumimoji="1" lang="ja-JP" altLang="en-US" dirty="0" smtClean="0"/>
              <a:t>目的</a:t>
            </a:r>
            <a:endParaRPr kumimoji="1" lang="en-US" altLang="ja-JP" dirty="0" smtClean="0"/>
          </a:p>
          <a:p>
            <a:pPr lvl="2"/>
            <a:r>
              <a:rPr kumimoji="1" lang="ja-JP" altLang="en-US" dirty="0" smtClean="0"/>
              <a:t>手法により実行履歴を削減できるかどうかを調査</a:t>
            </a:r>
            <a:endParaRPr kumimoji="1" lang="en-US" altLang="ja-JP" dirty="0" smtClean="0"/>
          </a:p>
          <a:p>
            <a:pPr lvl="1"/>
            <a:r>
              <a:rPr kumimoji="1" lang="ja-JP" altLang="en-US" dirty="0" smtClean="0"/>
              <a:t>対象</a:t>
            </a:r>
            <a:endParaRPr kumimoji="1" lang="en-US" altLang="ja-JP" dirty="0" smtClean="0"/>
          </a:p>
          <a:p>
            <a:pPr lvl="2"/>
            <a:r>
              <a:rPr kumimoji="1" lang="en-US" altLang="ja-JP" dirty="0" smtClean="0"/>
              <a:t>DaCapo</a:t>
            </a:r>
            <a:r>
              <a:rPr kumimoji="1" lang="ja-JP" altLang="en-US" dirty="0" smtClean="0"/>
              <a:t>ベンチマーク</a:t>
            </a:r>
            <a:endParaRPr kumimoji="1" lang="en-US" altLang="ja-JP" dirty="0" smtClean="0"/>
          </a:p>
          <a:p>
            <a:pPr lvl="3"/>
            <a:r>
              <a:rPr lang="ja-JP" altLang="en-US" dirty="0" smtClean="0"/>
              <a:t>様々</a:t>
            </a:r>
            <a:r>
              <a:rPr lang="ja-JP" altLang="en-US" dirty="0"/>
              <a:t>なアプリケーションを実行できる</a:t>
            </a:r>
            <a:r>
              <a:rPr lang="ja-JP" altLang="en-US" dirty="0" smtClean="0"/>
              <a:t>ベンチマークソフト</a:t>
            </a:r>
            <a:endParaRPr lang="en-US" altLang="ja-JP" dirty="0" smtClean="0"/>
          </a:p>
          <a:p>
            <a:pPr lvl="3"/>
            <a:r>
              <a:rPr lang="ja-JP" altLang="en-US" dirty="0" smtClean="0"/>
              <a:t>オプションで実行の規模を選択でき，規模の違いとは，たとえば画像処理アプリケーションの</a:t>
            </a:r>
            <a:r>
              <a:rPr lang="en-US" altLang="ja-JP" dirty="0" smtClean="0"/>
              <a:t>batik</a:t>
            </a:r>
            <a:r>
              <a:rPr lang="ja-JP" altLang="en-US" dirty="0"/>
              <a:t>では処理する画像の数の</a:t>
            </a:r>
            <a:r>
              <a:rPr lang="ja-JP" altLang="en-US" dirty="0" smtClean="0"/>
              <a:t>違い</a:t>
            </a:r>
            <a:endParaRPr lang="en-US" altLang="ja-JP" dirty="0" smtClean="0"/>
          </a:p>
          <a:p>
            <a:pPr lvl="1"/>
            <a:r>
              <a:rPr lang="ja-JP" altLang="en-US" dirty="0" smtClean="0"/>
              <a:t>手段</a:t>
            </a:r>
            <a:endParaRPr lang="en-US" altLang="ja-JP" dirty="0"/>
          </a:p>
          <a:p>
            <a:pPr lvl="2"/>
            <a:r>
              <a:rPr lang="en-US" altLang="ja-JP" dirty="0"/>
              <a:t>DaCapo</a:t>
            </a:r>
            <a:r>
              <a:rPr lang="ja-JP" altLang="en-US" dirty="0"/>
              <a:t>ベンチマークの小規模な実行でオブジェクトの動作を蓄積し，規模の大きい実行の履歴の量を，提案手法を用いた場合と用いない場合で比較</a:t>
            </a:r>
            <a:r>
              <a:rPr lang="ja-JP" altLang="en-US" dirty="0" smtClean="0"/>
              <a:t>する</a:t>
            </a:r>
            <a:endParaRPr lang="en-US" altLang="ja-JP" dirty="0" smtClean="0"/>
          </a:p>
        </p:txBody>
      </p:sp>
    </p:spTree>
    <p:extLst>
      <p:ext uri="{BB962C8B-B14F-4D97-AF65-F5344CB8AC3E}">
        <p14:creationId xmlns:p14="http://schemas.microsoft.com/office/powerpoint/2010/main" val="10078207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研究の今後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評価実験を行いその結果を調査する</a:t>
            </a:r>
            <a:endParaRPr kumimoji="1" lang="en-US" altLang="ja-JP" dirty="0" smtClean="0"/>
          </a:p>
          <a:p>
            <a:endParaRPr lang="en-US" altLang="ja-JP" dirty="0"/>
          </a:p>
          <a:p>
            <a:r>
              <a:rPr lang="ja-JP" altLang="en-US" dirty="0" smtClean="0"/>
              <a:t>メソッドの入力</a:t>
            </a:r>
            <a:r>
              <a:rPr lang="ja-JP" altLang="en-US" dirty="0"/>
              <a:t>と</a:t>
            </a:r>
            <a:r>
              <a:rPr lang="ja-JP" altLang="en-US" dirty="0" smtClean="0"/>
              <a:t>なるオブジェクトの振舞いと，メソッド実行のパスの関係を調査</a:t>
            </a:r>
            <a:endParaRPr lang="en-US" altLang="ja-JP" dirty="0"/>
          </a:p>
          <a:p>
            <a:endParaRPr kumimoji="1" lang="en-US" altLang="ja-JP" dirty="0" smtClean="0"/>
          </a:p>
          <a:p>
            <a:endParaRPr lang="en-US" altLang="ja-JP" dirty="0"/>
          </a:p>
          <a:p>
            <a:endParaRPr kumimoji="1" lang="ja-JP" altLang="en-US" dirty="0"/>
          </a:p>
        </p:txBody>
      </p:sp>
    </p:spTree>
    <p:extLst>
      <p:ext uri="{BB962C8B-B14F-4D97-AF65-F5344CB8AC3E}">
        <p14:creationId xmlns:p14="http://schemas.microsoft.com/office/powerpoint/2010/main" val="3208532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a:t>バグ再現のための実行</a:t>
            </a:r>
            <a:r>
              <a:rPr lang="ja-JP" altLang="en-US" dirty="0" smtClean="0"/>
              <a:t>履歴とその量の問題について</a:t>
            </a:r>
            <a:endParaRPr lang="en-US" altLang="ja-JP" dirty="0"/>
          </a:p>
          <a:p>
            <a:endParaRPr lang="en-US" altLang="ja-JP" dirty="0"/>
          </a:p>
          <a:p>
            <a:r>
              <a:rPr lang="ja-JP" altLang="en-US" dirty="0"/>
              <a:t>提案する実行履歴削減手法の詳細</a:t>
            </a:r>
            <a:endParaRPr lang="en-US" altLang="ja-JP" dirty="0"/>
          </a:p>
          <a:p>
            <a:endParaRPr lang="en-US" altLang="ja-JP" dirty="0"/>
          </a:p>
          <a:p>
            <a:r>
              <a:rPr lang="ja-JP" altLang="en-US" dirty="0"/>
              <a:t>評価実験の</a:t>
            </a:r>
            <a:r>
              <a:rPr lang="ja-JP" altLang="en-US" dirty="0" smtClean="0"/>
              <a:t>計画</a:t>
            </a:r>
            <a:endParaRPr lang="en-US" altLang="ja-JP" dirty="0" smtClean="0"/>
          </a:p>
          <a:p>
            <a:endParaRPr lang="en-US" altLang="ja-JP" dirty="0"/>
          </a:p>
          <a:p>
            <a:r>
              <a:rPr lang="ja-JP" altLang="en-US" dirty="0" smtClean="0"/>
              <a:t>今後</a:t>
            </a:r>
            <a:endParaRPr lang="en-US" altLang="ja-JP" dirty="0"/>
          </a:p>
        </p:txBody>
      </p:sp>
    </p:spTree>
    <p:extLst>
      <p:ext uri="{BB962C8B-B14F-4D97-AF65-F5344CB8AC3E}">
        <p14:creationId xmlns:p14="http://schemas.microsoft.com/office/powerpoint/2010/main" val="3924947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プログラムに障害が発生したとき</a:t>
            </a:r>
            <a:endParaRPr kumimoji="1" lang="en-US" altLang="ja-JP" dirty="0" smtClean="0"/>
          </a:p>
          <a:p>
            <a:pPr lvl="1"/>
            <a:r>
              <a:rPr lang="ja-JP" altLang="en-US" dirty="0" smtClean="0"/>
              <a:t>障害の生じた実行についての情報を実行履歴から確認</a:t>
            </a:r>
            <a:endParaRPr lang="en-US" altLang="ja-JP" dirty="0" smtClean="0"/>
          </a:p>
          <a:p>
            <a:pPr lvl="1"/>
            <a:r>
              <a:rPr kumimoji="1" lang="ja-JP" altLang="en-US" dirty="0" smtClean="0"/>
              <a:t>障害を招いたバグをデバッグ環境で再現</a:t>
            </a:r>
            <a:r>
              <a:rPr lang="ja-JP" altLang="en-US" dirty="0" smtClean="0"/>
              <a:t>し</a:t>
            </a:r>
            <a:r>
              <a:rPr lang="ja-JP" altLang="en-US" dirty="0"/>
              <a:t>，</a:t>
            </a:r>
            <a:r>
              <a:rPr lang="ja-JP" altLang="en-US" dirty="0" smtClean="0"/>
              <a:t>バグを修正</a:t>
            </a:r>
            <a:endParaRPr kumimoji="1" lang="en-US" altLang="ja-JP" dirty="0" smtClean="0"/>
          </a:p>
        </p:txBody>
      </p:sp>
      <p:pic>
        <p:nvPicPr>
          <p:cNvPr id="1026" name="Picture 2" descr="C:\Users\h-wakisk\AppData\Local\Microsoft\Windows\Temporary Internet Files\Content.IE5\G0FWY1E6\MC9004289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3439" y="3933056"/>
            <a:ext cx="1279246" cy="17739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3959320"/>
            <a:ext cx="1869034" cy="177393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h-wakisk\AppData\Local\Microsoft\Windows\Temporary Internet Files\Content.IE5\G0FWY1E6\MC900434750[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9503" y="3451574"/>
            <a:ext cx="1142857" cy="1142857"/>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h-wakisk\AppData\Local\Microsoft\Windows\Temporary Internet Files\Content.IE5\G0FWY1E6\MC900384040[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1800" y="3470002"/>
            <a:ext cx="841932" cy="978635"/>
          </a:xfrm>
          <a:prstGeom prst="rect">
            <a:avLst/>
          </a:prstGeom>
          <a:noFill/>
          <a:extLst>
            <a:ext uri="{909E8E84-426E-40DD-AFC4-6F175D3DCCD1}">
              <a14:hiddenFill xmlns:a14="http://schemas.microsoft.com/office/drawing/2010/main">
                <a:solidFill>
                  <a:srgbClr val="FFFFFF"/>
                </a:solidFill>
              </a14:hiddenFill>
            </a:ext>
          </a:extLst>
        </p:spPr>
      </p:pic>
      <p:grpSp>
        <p:nvGrpSpPr>
          <p:cNvPr id="7" name="グループ化 6"/>
          <p:cNvGrpSpPr/>
          <p:nvPr/>
        </p:nvGrpSpPr>
        <p:grpSpPr>
          <a:xfrm>
            <a:off x="3923928" y="5159198"/>
            <a:ext cx="1584176" cy="646066"/>
            <a:chOff x="3995936" y="4594431"/>
            <a:chExt cx="1584176" cy="922801"/>
          </a:xfrm>
        </p:grpSpPr>
        <p:sp>
          <p:nvSpPr>
            <p:cNvPr id="5" name="右矢印 4"/>
            <p:cNvSpPr/>
            <p:nvPr/>
          </p:nvSpPr>
          <p:spPr bwMode="auto">
            <a:xfrm rot="10800000">
              <a:off x="3995936" y="4594431"/>
              <a:ext cx="1584176" cy="922801"/>
            </a:xfrm>
            <a:prstGeom prst="rightArrow">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rgbClr val="FF0000"/>
                </a:solidFill>
                <a:effectLst/>
                <a:latin typeface="Times New Roman" pitchFamily="18" charset="0"/>
                <a:ea typeface="ＭＳ Ｐゴシック" pitchFamily="50" charset="-128"/>
              </a:endParaRPr>
            </a:p>
          </p:txBody>
        </p:sp>
        <p:sp>
          <p:nvSpPr>
            <p:cNvPr id="6" name="テキスト ボックス 5"/>
            <p:cNvSpPr txBox="1"/>
            <p:nvPr/>
          </p:nvSpPr>
          <p:spPr>
            <a:xfrm>
              <a:off x="4355976" y="4846104"/>
              <a:ext cx="1107996" cy="369333"/>
            </a:xfrm>
            <a:prstGeom prst="rect">
              <a:avLst/>
            </a:prstGeom>
            <a:noFill/>
          </p:spPr>
          <p:txBody>
            <a:bodyPr wrap="none" rtlCol="0">
              <a:spAutoFit/>
            </a:bodyPr>
            <a:lstStyle/>
            <a:p>
              <a:r>
                <a:rPr kumimoji="1" lang="ja-JP" altLang="en-US" b="1" dirty="0" smtClean="0"/>
                <a:t>実行履歴</a:t>
              </a:r>
              <a:endParaRPr kumimoji="1" lang="ja-JP" altLang="en-US" b="1" dirty="0"/>
            </a:p>
          </p:txBody>
        </p:sp>
      </p:grpSp>
      <p:grpSp>
        <p:nvGrpSpPr>
          <p:cNvPr id="11" name="グループ化 10"/>
          <p:cNvGrpSpPr/>
          <p:nvPr/>
        </p:nvGrpSpPr>
        <p:grpSpPr>
          <a:xfrm>
            <a:off x="3968060" y="4365105"/>
            <a:ext cx="1612052" cy="648072"/>
            <a:chOff x="3968060" y="4365105"/>
            <a:chExt cx="1612052" cy="648072"/>
          </a:xfrm>
        </p:grpSpPr>
        <p:sp>
          <p:nvSpPr>
            <p:cNvPr id="8" name="右矢印 7"/>
            <p:cNvSpPr/>
            <p:nvPr/>
          </p:nvSpPr>
          <p:spPr bwMode="auto">
            <a:xfrm>
              <a:off x="3968060" y="4365105"/>
              <a:ext cx="1612052" cy="648072"/>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4432436" y="4519864"/>
              <a:ext cx="595035" cy="338554"/>
            </a:xfrm>
            <a:prstGeom prst="rect">
              <a:avLst/>
            </a:prstGeom>
            <a:noFill/>
          </p:spPr>
          <p:txBody>
            <a:bodyPr wrap="none" rtlCol="0">
              <a:spAutoFit/>
            </a:bodyPr>
            <a:lstStyle/>
            <a:p>
              <a:r>
                <a:rPr kumimoji="1" lang="ja-JP" altLang="en-US" sz="1600" b="1" dirty="0" smtClean="0"/>
                <a:t>修正</a:t>
              </a:r>
              <a:endParaRPr kumimoji="1" lang="ja-JP" altLang="en-US" sz="1600" b="1" dirty="0"/>
            </a:p>
          </p:txBody>
        </p:sp>
      </p:grpSp>
    </p:spTree>
    <p:extLst>
      <p:ext uri="{BB962C8B-B14F-4D97-AF65-F5344CB8AC3E}">
        <p14:creationId xmlns:p14="http://schemas.microsoft.com/office/powerpoint/2010/main" val="2664554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実行履歴の収集</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デバッグ</a:t>
            </a:r>
            <a:r>
              <a:rPr lang="ja-JP" altLang="en-US" dirty="0"/>
              <a:t>の</a:t>
            </a:r>
            <a:r>
              <a:rPr lang="ja-JP" altLang="en-US" dirty="0" smtClean="0"/>
              <a:t>ため</a:t>
            </a:r>
            <a:r>
              <a:rPr lang="ja-JP" altLang="en-US" smtClean="0"/>
              <a:t>には詳細な情報</a:t>
            </a:r>
            <a:r>
              <a:rPr lang="ja-JP" altLang="en-US"/>
              <a:t>が</a:t>
            </a:r>
            <a:r>
              <a:rPr lang="ja-JP" altLang="en-US" smtClean="0"/>
              <a:t>ある</a:t>
            </a:r>
            <a:r>
              <a:rPr lang="ja-JP" altLang="en-US"/>
              <a:t>方</a:t>
            </a:r>
            <a:r>
              <a:rPr lang="ja-JP" altLang="en-US" smtClean="0"/>
              <a:t>が望ましい</a:t>
            </a:r>
            <a:endParaRPr lang="en-US" altLang="ja-JP" dirty="0" smtClean="0"/>
          </a:p>
          <a:p>
            <a:pPr lvl="1"/>
            <a:r>
              <a:rPr lang="ja-JP" altLang="en-US" dirty="0"/>
              <a:t>単純</a:t>
            </a:r>
            <a:r>
              <a:rPr lang="ja-JP" altLang="en-US" dirty="0" smtClean="0"/>
              <a:t>なスタックトレースだけでは再現</a:t>
            </a:r>
            <a:r>
              <a:rPr lang="ja-JP" altLang="en-US" dirty="0"/>
              <a:t>が</a:t>
            </a:r>
            <a:r>
              <a:rPr lang="ja-JP" altLang="en-US" dirty="0" smtClean="0"/>
              <a:t>難しいこともある</a:t>
            </a:r>
            <a:endParaRPr kumimoji="1" lang="en-US" altLang="ja-JP" dirty="0" smtClean="0"/>
          </a:p>
          <a:p>
            <a:r>
              <a:rPr lang="ja-JP" altLang="en-US" dirty="0"/>
              <a:t>プログラムの実行履歴はロガーツールによって収集</a:t>
            </a:r>
            <a:endParaRPr lang="en-US" altLang="ja-JP" dirty="0"/>
          </a:p>
          <a:p>
            <a:pPr lvl="1"/>
            <a:r>
              <a:rPr lang="ja-JP" altLang="en-US" dirty="0"/>
              <a:t>プログラムの実行時に記録</a:t>
            </a:r>
            <a:endParaRPr lang="en-US" altLang="ja-JP" dirty="0"/>
          </a:p>
          <a:p>
            <a:pPr lvl="1"/>
            <a:r>
              <a:rPr lang="ja-JP" altLang="en-US" dirty="0" smtClean="0"/>
              <a:t>プログラム</a:t>
            </a:r>
            <a:r>
              <a:rPr lang="ja-JP" altLang="en-US" dirty="0"/>
              <a:t>が動く間，</a:t>
            </a:r>
            <a:r>
              <a:rPr lang="ja-JP" altLang="en-US" dirty="0" smtClean="0"/>
              <a:t>記録し続けたい</a:t>
            </a:r>
            <a:endParaRPr lang="en-US" altLang="ja-JP" dirty="0" smtClean="0"/>
          </a:p>
          <a:p>
            <a:pPr lvl="2"/>
            <a:r>
              <a:rPr lang="ja-JP" altLang="en-US" dirty="0" smtClean="0"/>
              <a:t>いつ障害が生じても良いように</a:t>
            </a:r>
            <a:endParaRPr lang="en-US" altLang="ja-JP" dirty="0"/>
          </a:p>
        </p:txBody>
      </p:sp>
      <p:grpSp>
        <p:nvGrpSpPr>
          <p:cNvPr id="6" name="グループ化 5"/>
          <p:cNvGrpSpPr/>
          <p:nvPr/>
        </p:nvGrpSpPr>
        <p:grpSpPr>
          <a:xfrm>
            <a:off x="4355976" y="4310248"/>
            <a:ext cx="3744416" cy="2143088"/>
            <a:chOff x="3923928" y="3645024"/>
            <a:chExt cx="4026010" cy="2304256"/>
          </a:xfrm>
        </p:grpSpPr>
        <p:pic>
          <p:nvPicPr>
            <p:cNvPr id="2050" name="Picture 2" descr="C:\Users\h-wakisk\AppData\Local\Microsoft\Windows\Temporary Internet Files\Content.IE5\O2UFVPVA\MC9004289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3928" y="3645024"/>
              <a:ext cx="1279246" cy="177393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h-wakisk\AppData\Local\Microsoft\Windows\Temporary Internet Files\Content.IE5\DSE5EKIX\MC90039843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8" y="4725144"/>
              <a:ext cx="1145690" cy="1224136"/>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h-wakisk\AppData\Local\Microsoft\Windows\Temporary Internet Files\Content.IE5\O2UFVPVA\MC90031132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8844" y="4434381"/>
              <a:ext cx="868659" cy="984579"/>
            </a:xfrm>
            <a:prstGeom prst="rect">
              <a:avLst/>
            </a:prstGeom>
            <a:noFill/>
            <a:extLst>
              <a:ext uri="{909E8E84-426E-40DD-AFC4-6F175D3DCCD1}">
                <a14:hiddenFill xmlns:a14="http://schemas.microsoft.com/office/drawing/2010/main">
                  <a:solidFill>
                    <a:srgbClr val="FFFFFF"/>
                  </a:solidFill>
                </a14:hiddenFill>
              </a:ext>
            </a:extLst>
          </p:spPr>
        </p:pic>
        <p:sp>
          <p:nvSpPr>
            <p:cNvPr id="5" name="右矢印 4"/>
            <p:cNvSpPr/>
            <p:nvPr/>
          </p:nvSpPr>
          <p:spPr bwMode="auto">
            <a:xfrm>
              <a:off x="5652120" y="4998678"/>
              <a:ext cx="1094737" cy="662570"/>
            </a:xfrm>
            <a:prstGeom prst="rightArrow">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Times New Roman" pitchFamily="18" charset="0"/>
                  <a:ea typeface="ＭＳ Ｐゴシック" pitchFamily="50" charset="-128"/>
                </a:rPr>
                <a:t>実行履歴</a:t>
              </a:r>
            </a:p>
          </p:txBody>
        </p:sp>
      </p:grpSp>
    </p:spTree>
    <p:extLst>
      <p:ext uri="{BB962C8B-B14F-4D97-AF65-F5344CB8AC3E}">
        <p14:creationId xmlns:p14="http://schemas.microsoft.com/office/powerpoint/2010/main" val="1990661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プログラムの動作の詳細な情報の量は膨大</a:t>
            </a:r>
            <a:endParaRPr lang="en-US" altLang="ja-JP" dirty="0" smtClean="0"/>
          </a:p>
          <a:p>
            <a:pPr lvl="1"/>
            <a:r>
              <a:rPr lang="ja-JP" altLang="en-US" dirty="0"/>
              <a:t>規模の</a:t>
            </a:r>
            <a:r>
              <a:rPr lang="ja-JP" altLang="en-US" dirty="0" smtClean="0"/>
              <a:t>小さな実行でも詳細な情報の量は多い</a:t>
            </a:r>
            <a:endParaRPr lang="en-US" altLang="ja-JP" dirty="0" smtClean="0"/>
          </a:p>
          <a:p>
            <a:pPr lvl="1"/>
            <a:r>
              <a:rPr lang="ja-JP" altLang="en-US" dirty="0" smtClean="0"/>
              <a:t>実行が続く限り情報は増え続け，上限がない</a:t>
            </a:r>
            <a:endParaRPr lang="en-US" altLang="ja-JP" dirty="0" smtClean="0"/>
          </a:p>
          <a:p>
            <a:pPr marL="0" indent="0">
              <a:buNone/>
            </a:pPr>
            <a:endParaRPr lang="en-US" altLang="ja-JP" dirty="0" smtClean="0"/>
          </a:p>
          <a:p>
            <a:endParaRPr lang="en-US" altLang="ja-JP" dirty="0" smtClean="0"/>
          </a:p>
        </p:txBody>
      </p:sp>
      <p:sp>
        <p:nvSpPr>
          <p:cNvPr id="6" name="テキスト ボックス 5"/>
          <p:cNvSpPr txBox="1"/>
          <p:nvPr/>
        </p:nvSpPr>
        <p:spPr>
          <a:xfrm>
            <a:off x="323528" y="3789040"/>
            <a:ext cx="4948791" cy="584775"/>
          </a:xfrm>
          <a:prstGeom prst="rect">
            <a:avLst/>
          </a:prstGeom>
          <a:noFill/>
        </p:spPr>
        <p:txBody>
          <a:bodyPr wrap="none" rtlCol="0">
            <a:spAutoFit/>
          </a:bodyPr>
          <a:lstStyle/>
          <a:p>
            <a:r>
              <a:rPr kumimoji="1" lang="ja-JP" altLang="en-US" sz="1600" b="1" dirty="0" smtClean="0"/>
              <a:t>表：ベンチマークソフトのプログラムの実行履歴サイズの例</a:t>
            </a:r>
            <a:endParaRPr kumimoji="1" lang="en-US" altLang="ja-JP" sz="1600" b="1" dirty="0" smtClean="0"/>
          </a:p>
          <a:p>
            <a:r>
              <a:rPr lang="ja-JP" altLang="en-US" sz="1600" b="1" dirty="0" smtClean="0"/>
              <a:t>（メソッド呼出し・実行，変数読書きの発生を記録したもの）</a:t>
            </a:r>
            <a:endParaRPr kumimoji="1" lang="ja-JP" altLang="en-US" sz="1600" b="1" dirty="0"/>
          </a:p>
        </p:txBody>
      </p:sp>
      <p:graphicFrame>
        <p:nvGraphicFramePr>
          <p:cNvPr id="7" name="表 6"/>
          <p:cNvGraphicFramePr>
            <a:graphicFrameLocks noGrp="1"/>
          </p:cNvGraphicFramePr>
          <p:nvPr>
            <p:extLst>
              <p:ext uri="{D42A27DB-BD31-4B8C-83A1-F6EECF244321}">
                <p14:modId xmlns:p14="http://schemas.microsoft.com/office/powerpoint/2010/main" val="3899752222"/>
              </p:ext>
            </p:extLst>
          </p:nvPr>
        </p:nvGraphicFramePr>
        <p:xfrm>
          <a:off x="395536" y="4509120"/>
          <a:ext cx="4708336" cy="1944408"/>
        </p:xfrm>
        <a:graphic>
          <a:graphicData uri="http://schemas.openxmlformats.org/drawingml/2006/table">
            <a:tbl>
              <a:tblPr firstRow="1" bandRow="1">
                <a:tableStyleId>{21E4AEA4-8DFA-4A89-87EB-49C32662AFE0}</a:tableStyleId>
              </a:tblPr>
              <a:tblGrid>
                <a:gridCol w="2354168"/>
                <a:gridCol w="2354168"/>
              </a:tblGrid>
              <a:tr h="320918">
                <a:tc>
                  <a:txBody>
                    <a:bodyPr/>
                    <a:lstStyle/>
                    <a:p>
                      <a:r>
                        <a:rPr kumimoji="1" lang="ja-JP" altLang="en-US" sz="1600" dirty="0" smtClean="0"/>
                        <a:t>プログラム名</a:t>
                      </a:r>
                      <a:endParaRPr kumimoji="1" lang="ja-JP" altLang="en-US" sz="1600" dirty="0"/>
                    </a:p>
                  </a:txBody>
                  <a:tcPr marL="80229" marR="80229" marT="40114" marB="40114"/>
                </a:tc>
                <a:tc>
                  <a:txBody>
                    <a:bodyPr/>
                    <a:lstStyle/>
                    <a:p>
                      <a:r>
                        <a:rPr kumimoji="1" lang="ja-JP" altLang="en-US" sz="1600" dirty="0" smtClean="0"/>
                        <a:t>実行履歴のサイズ</a:t>
                      </a:r>
                      <a:endParaRPr kumimoji="1" lang="ja-JP" altLang="en-US" sz="1600" dirty="0"/>
                    </a:p>
                  </a:txBody>
                  <a:tcPr marL="80229" marR="80229" marT="40114" marB="40114"/>
                </a:tc>
              </a:tr>
              <a:tr h="320918">
                <a:tc>
                  <a:txBody>
                    <a:bodyPr/>
                    <a:lstStyle/>
                    <a:p>
                      <a:r>
                        <a:rPr kumimoji="1" lang="en-US" altLang="ja-JP" sz="1600" dirty="0" err="1" smtClean="0"/>
                        <a:t>avrora</a:t>
                      </a:r>
                      <a:endParaRPr kumimoji="1" lang="ja-JP" altLang="en-US" sz="1600" dirty="0"/>
                    </a:p>
                  </a:txBody>
                  <a:tcPr marL="80229" marR="80229" marT="40114" marB="40114"/>
                </a:tc>
                <a:tc>
                  <a:txBody>
                    <a:bodyPr/>
                    <a:lstStyle/>
                    <a:p>
                      <a:r>
                        <a:rPr kumimoji="1" lang="en-US" altLang="ja-JP" sz="1600" dirty="0" smtClean="0"/>
                        <a:t>146 GB</a:t>
                      </a:r>
                      <a:endParaRPr kumimoji="1" lang="ja-JP" altLang="en-US" sz="1600" dirty="0"/>
                    </a:p>
                  </a:txBody>
                  <a:tcPr marL="80229" marR="80229" marT="40114" marB="40114"/>
                </a:tc>
              </a:tr>
              <a:tr h="320918">
                <a:tc>
                  <a:txBody>
                    <a:bodyPr/>
                    <a:lstStyle/>
                    <a:p>
                      <a:r>
                        <a:rPr kumimoji="1" lang="en-US" altLang="ja-JP" sz="1600" dirty="0" smtClean="0"/>
                        <a:t>batik</a:t>
                      </a:r>
                      <a:endParaRPr kumimoji="1" lang="ja-JP" altLang="en-US" sz="1600" dirty="0"/>
                    </a:p>
                  </a:txBody>
                  <a:tcPr marL="80229" marR="80229" marT="40114" marB="40114"/>
                </a:tc>
                <a:tc>
                  <a:txBody>
                    <a:bodyPr/>
                    <a:lstStyle/>
                    <a:p>
                      <a:r>
                        <a:rPr kumimoji="1" lang="en-US" altLang="ja-JP" sz="1600" dirty="0" smtClean="0"/>
                        <a:t>4.19 GB</a:t>
                      </a:r>
                      <a:endParaRPr kumimoji="1" lang="ja-JP" altLang="en-US" sz="1600" dirty="0"/>
                    </a:p>
                  </a:txBody>
                  <a:tcPr marL="80229" marR="80229" marT="40114" marB="40114"/>
                </a:tc>
              </a:tr>
              <a:tr h="320918">
                <a:tc>
                  <a:txBody>
                    <a:bodyPr/>
                    <a:lstStyle/>
                    <a:p>
                      <a:r>
                        <a:rPr kumimoji="1" lang="en-US" altLang="ja-JP" sz="1600" dirty="0" smtClean="0"/>
                        <a:t>h2</a:t>
                      </a:r>
                      <a:endParaRPr kumimoji="1" lang="ja-JP" altLang="en-US" sz="1600" dirty="0"/>
                    </a:p>
                  </a:txBody>
                  <a:tcPr marL="80229" marR="80229" marT="40114" marB="40114"/>
                </a:tc>
                <a:tc>
                  <a:txBody>
                    <a:bodyPr/>
                    <a:lstStyle/>
                    <a:p>
                      <a:r>
                        <a:rPr kumimoji="1" lang="en-US" altLang="ja-JP" sz="1600" dirty="0" smtClean="0"/>
                        <a:t>261GB</a:t>
                      </a:r>
                      <a:endParaRPr kumimoji="1" lang="ja-JP" altLang="en-US" sz="1600" dirty="0"/>
                    </a:p>
                  </a:txBody>
                  <a:tcPr marL="80229" marR="80229" marT="40114" marB="40114"/>
                </a:tc>
              </a:tr>
              <a:tr h="320918">
                <a:tc>
                  <a:txBody>
                    <a:bodyPr/>
                    <a:lstStyle/>
                    <a:p>
                      <a:r>
                        <a:rPr kumimoji="1" lang="en-US" altLang="ja-JP" sz="1600" dirty="0" err="1" smtClean="0"/>
                        <a:t>luindex</a:t>
                      </a:r>
                      <a:endParaRPr kumimoji="1" lang="ja-JP" altLang="en-US" sz="1600" dirty="0"/>
                    </a:p>
                  </a:txBody>
                  <a:tcPr marL="80229" marR="80229" marT="40114" marB="40114"/>
                </a:tc>
                <a:tc>
                  <a:txBody>
                    <a:bodyPr/>
                    <a:lstStyle/>
                    <a:p>
                      <a:r>
                        <a:rPr kumimoji="1" lang="en-US" altLang="ja-JP" sz="1600" dirty="0" smtClean="0"/>
                        <a:t>1.86 GB</a:t>
                      </a:r>
                      <a:endParaRPr kumimoji="1" lang="ja-JP" altLang="en-US" sz="1600" dirty="0"/>
                    </a:p>
                  </a:txBody>
                  <a:tcPr marL="80229" marR="80229" marT="40114" marB="40114"/>
                </a:tc>
              </a:tr>
              <a:tr h="320918">
                <a:tc>
                  <a:txBody>
                    <a:bodyPr/>
                    <a:lstStyle/>
                    <a:p>
                      <a:r>
                        <a:rPr kumimoji="1" lang="en-US" altLang="ja-JP" sz="1600" dirty="0" smtClean="0"/>
                        <a:t>pmd</a:t>
                      </a:r>
                      <a:endParaRPr kumimoji="1" lang="ja-JP" altLang="en-US" sz="1600" dirty="0"/>
                    </a:p>
                  </a:txBody>
                  <a:tcPr marL="80229" marR="80229" marT="40114" marB="40114"/>
                </a:tc>
                <a:tc>
                  <a:txBody>
                    <a:bodyPr/>
                    <a:lstStyle/>
                    <a:p>
                      <a:r>
                        <a:rPr kumimoji="1" lang="en-US" altLang="ja-JP" sz="1600" dirty="0" smtClean="0"/>
                        <a:t>539 MB</a:t>
                      </a:r>
                      <a:endParaRPr kumimoji="1" lang="ja-JP" altLang="en-US" sz="1600" dirty="0"/>
                    </a:p>
                  </a:txBody>
                  <a:tcPr marL="80229" marR="80229" marT="40114" marB="40114"/>
                </a:tc>
              </a:tr>
            </a:tbl>
          </a:graphicData>
        </a:graphic>
      </p:graphicFrame>
      <p:grpSp>
        <p:nvGrpSpPr>
          <p:cNvPr id="9" name="グループ化 8"/>
          <p:cNvGrpSpPr/>
          <p:nvPr/>
        </p:nvGrpSpPr>
        <p:grpSpPr>
          <a:xfrm>
            <a:off x="5364088" y="4423488"/>
            <a:ext cx="3501874" cy="1741816"/>
            <a:chOff x="4572000" y="4423488"/>
            <a:chExt cx="3501874" cy="1741816"/>
          </a:xfrm>
        </p:grpSpPr>
        <p:grpSp>
          <p:nvGrpSpPr>
            <p:cNvPr id="23" name="グループ化 22"/>
            <p:cNvGrpSpPr/>
            <p:nvPr/>
          </p:nvGrpSpPr>
          <p:grpSpPr>
            <a:xfrm>
              <a:off x="4572000" y="4423488"/>
              <a:ext cx="3501874" cy="1741816"/>
              <a:chOff x="4644008" y="4310248"/>
              <a:chExt cx="4187052" cy="2082620"/>
            </a:xfrm>
          </p:grpSpPr>
          <p:grpSp>
            <p:nvGrpSpPr>
              <p:cNvPr id="24" name="グループ化 23"/>
              <p:cNvGrpSpPr/>
              <p:nvPr/>
            </p:nvGrpSpPr>
            <p:grpSpPr>
              <a:xfrm>
                <a:off x="4644008" y="4310248"/>
                <a:ext cx="2625483" cy="1875202"/>
                <a:chOff x="3923928" y="3645024"/>
                <a:chExt cx="2822929" cy="2016224"/>
              </a:xfrm>
            </p:grpSpPr>
            <p:pic>
              <p:nvPicPr>
                <p:cNvPr id="29" name="Picture 2" descr="C:\Users\h-wakisk\AppData\Local\Microsoft\Windows\Temporary Internet Files\Content.IE5\O2UFVPVA\MC9004289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3928" y="3645024"/>
                  <a:ext cx="1279246" cy="1773936"/>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5" descr="C:\Users\h-wakisk\AppData\Local\Microsoft\Windows\Temporary Internet Files\Content.IE5\O2UFVPVA\MC90031132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8844" y="4434381"/>
                  <a:ext cx="868659" cy="984579"/>
                </a:xfrm>
                <a:prstGeom prst="rect">
                  <a:avLst/>
                </a:prstGeom>
                <a:noFill/>
                <a:extLst>
                  <a:ext uri="{909E8E84-426E-40DD-AFC4-6F175D3DCCD1}">
                    <a14:hiddenFill xmlns:a14="http://schemas.microsoft.com/office/drawing/2010/main">
                      <a:solidFill>
                        <a:srgbClr val="FFFFFF"/>
                      </a:solidFill>
                    </a14:hiddenFill>
                  </a:ext>
                </a:extLst>
              </p:spPr>
            </p:pic>
            <p:sp>
              <p:nvSpPr>
                <p:cNvPr id="31" name="右矢印 30"/>
                <p:cNvSpPr/>
                <p:nvPr/>
              </p:nvSpPr>
              <p:spPr bwMode="auto">
                <a:xfrm>
                  <a:off x="5652120" y="4998678"/>
                  <a:ext cx="1094737" cy="662570"/>
                </a:xfrm>
                <a:prstGeom prst="rightArrow">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pic>
            <p:nvPicPr>
              <p:cNvPr id="25" name="Picture 4" descr="C:\Users\h-wakisk\AppData\Local\Microsoft\Windows\Temporary Internet Files\Content.IE5\DSE5EKIX\MC900398439[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8304" y="47971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C:\Users\h-wakisk\AppData\Local\Microsoft\Windows\Temporary Internet Files\Content.IE5\DSE5EKIX\MC900398439[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60704" y="49495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C:\Users\h-wakisk\AppData\Local\Microsoft\Windows\Temporary Internet Files\Content.IE5\DSE5EKIX\MC900398439[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13104" y="51019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C:\Users\h-wakisk\AppData\Local\Microsoft\Windows\Temporary Internet Files\Content.IE5\DSE5EKIX\MC900398439[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65504" y="5254352"/>
                <a:ext cx="1065556" cy="1138516"/>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テキスト ボックス 7"/>
            <p:cNvSpPr txBox="1"/>
            <p:nvPr/>
          </p:nvSpPr>
          <p:spPr>
            <a:xfrm>
              <a:off x="5904921" y="5595634"/>
              <a:ext cx="800219" cy="276999"/>
            </a:xfrm>
            <a:prstGeom prst="rect">
              <a:avLst/>
            </a:prstGeom>
            <a:noFill/>
          </p:spPr>
          <p:txBody>
            <a:bodyPr wrap="none" rtlCol="0">
              <a:spAutoFit/>
            </a:bodyPr>
            <a:lstStyle/>
            <a:p>
              <a:r>
                <a:rPr kumimoji="1" lang="ja-JP" altLang="en-US" sz="1200" b="1" dirty="0" smtClean="0"/>
                <a:t>実行履歴</a:t>
              </a:r>
              <a:endParaRPr kumimoji="1" lang="ja-JP" altLang="en-US" sz="1200" b="1" dirty="0"/>
            </a:p>
          </p:txBody>
        </p:sp>
      </p:grpSp>
      <p:sp>
        <p:nvSpPr>
          <p:cNvPr id="10" name="テキスト ボックス 9"/>
          <p:cNvSpPr txBox="1"/>
          <p:nvPr/>
        </p:nvSpPr>
        <p:spPr>
          <a:xfrm>
            <a:off x="2123728" y="3049796"/>
            <a:ext cx="6535764" cy="523220"/>
          </a:xfrm>
          <a:prstGeom prst="rect">
            <a:avLst/>
          </a:prstGeom>
          <a:noFill/>
          <a:ln>
            <a:solidFill>
              <a:schemeClr val="tx1"/>
            </a:solidFill>
          </a:ln>
        </p:spPr>
        <p:txBody>
          <a:bodyPr wrap="none" rtlCol="0">
            <a:spAutoFit/>
          </a:bodyPr>
          <a:lstStyle/>
          <a:p>
            <a:r>
              <a:rPr lang="ja-JP" altLang="en-US" sz="2800" dirty="0" smtClean="0"/>
              <a:t>長期間，動作</a:t>
            </a:r>
            <a:r>
              <a:rPr lang="ja-JP" altLang="en-US" sz="2800" dirty="0"/>
              <a:t>を常に記録し続けることは困難</a:t>
            </a:r>
            <a:endParaRPr kumimoji="1" lang="ja-JP" altLang="en-US" sz="2800" dirty="0"/>
          </a:p>
        </p:txBody>
      </p:sp>
      <p:sp>
        <p:nvSpPr>
          <p:cNvPr id="11" name="右矢印 10"/>
          <p:cNvSpPr/>
          <p:nvPr/>
        </p:nvSpPr>
        <p:spPr bwMode="auto">
          <a:xfrm>
            <a:off x="1100603" y="2999978"/>
            <a:ext cx="735093" cy="645046"/>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101018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アプローチ</a:t>
            </a:r>
            <a:endParaRPr kumimoji="1" lang="ja-JP" altLang="en-US" dirty="0"/>
          </a:p>
        </p:txBody>
      </p:sp>
      <p:sp>
        <p:nvSpPr>
          <p:cNvPr id="3" name="コンテンツ プレースホルダー 2"/>
          <p:cNvSpPr>
            <a:spLocks noGrp="1"/>
          </p:cNvSpPr>
          <p:nvPr>
            <p:ph idx="1"/>
          </p:nvPr>
        </p:nvSpPr>
        <p:spPr/>
        <p:txBody>
          <a:bodyPr/>
          <a:lstStyle/>
          <a:p>
            <a:pPr marL="0" indent="0" algn="ctr">
              <a:buNone/>
            </a:pPr>
            <a:r>
              <a:rPr kumimoji="1" lang="ja-JP" altLang="en-US" dirty="0" smtClean="0"/>
              <a:t>障害に備えて常に動作を記録していると</a:t>
            </a:r>
            <a:endParaRPr kumimoji="1" lang="en-US" altLang="ja-JP" dirty="0" smtClean="0"/>
          </a:p>
          <a:p>
            <a:pPr marL="0" indent="0" algn="ctr">
              <a:buNone/>
            </a:pPr>
            <a:r>
              <a:rPr kumimoji="1" lang="ja-JP" altLang="en-US" dirty="0" smtClean="0"/>
              <a:t>実行履歴には障害に関係ない履歴が大量に含まれる</a:t>
            </a:r>
            <a:endParaRPr kumimoji="1" lang="en-US" altLang="ja-JP" dirty="0" smtClean="0"/>
          </a:p>
          <a:p>
            <a:pPr marL="0" indent="0">
              <a:buNone/>
            </a:pPr>
            <a:endParaRPr lang="en-US" altLang="ja-JP" dirty="0"/>
          </a:p>
          <a:p>
            <a:pPr marL="0" indent="0">
              <a:buNone/>
            </a:pPr>
            <a:endParaRPr lang="en-US" altLang="ja-JP" dirty="0" smtClean="0"/>
          </a:p>
          <a:p>
            <a:pPr marL="0" indent="0" algn="ctr">
              <a:buNone/>
            </a:pPr>
            <a:r>
              <a:rPr lang="ja-JP" altLang="en-US" dirty="0" smtClean="0"/>
              <a:t>障害に関係しそうにない実行を</a:t>
            </a:r>
            <a:endParaRPr lang="en-US" altLang="ja-JP" dirty="0" smtClean="0"/>
          </a:p>
          <a:p>
            <a:pPr marL="0" indent="0" algn="ctr">
              <a:buNone/>
            </a:pPr>
            <a:r>
              <a:rPr lang="ja-JP" altLang="en-US" dirty="0" smtClean="0"/>
              <a:t>実行中に判定できれば，</a:t>
            </a:r>
            <a:endParaRPr lang="en-US" altLang="ja-JP" dirty="0" smtClean="0"/>
          </a:p>
          <a:p>
            <a:pPr marL="0" indent="0" algn="ctr">
              <a:buNone/>
            </a:pPr>
            <a:r>
              <a:rPr lang="ja-JP" altLang="en-US" dirty="0" smtClean="0"/>
              <a:t>その部分の記録をやめることで</a:t>
            </a:r>
            <a:endParaRPr lang="en-US" altLang="ja-JP" dirty="0" smtClean="0"/>
          </a:p>
          <a:p>
            <a:pPr marL="0" indent="0" algn="ctr">
              <a:buNone/>
            </a:pPr>
            <a:r>
              <a:rPr lang="ja-JP" altLang="en-US" dirty="0" smtClean="0"/>
              <a:t>実行履歴のサイズを減らすことができる</a:t>
            </a:r>
            <a:endParaRPr lang="en-US" altLang="ja-JP" dirty="0"/>
          </a:p>
        </p:txBody>
      </p:sp>
      <p:sp>
        <p:nvSpPr>
          <p:cNvPr id="6" name="下矢印 5"/>
          <p:cNvSpPr/>
          <p:nvPr/>
        </p:nvSpPr>
        <p:spPr bwMode="auto">
          <a:xfrm>
            <a:off x="3691004" y="2450592"/>
            <a:ext cx="1673084" cy="978408"/>
          </a:xfrm>
          <a:prstGeom prst="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60939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プログラム</a:t>
            </a:r>
            <a:r>
              <a:rPr lang="ja-JP" altLang="en-US" dirty="0" smtClean="0"/>
              <a:t>の動作の種類</a:t>
            </a:r>
            <a:endParaRPr kumimoji="1" lang="ja-JP" altLang="en-US" dirty="0"/>
          </a:p>
        </p:txBody>
      </p:sp>
      <p:sp>
        <p:nvSpPr>
          <p:cNvPr id="6" name="テキスト ボックス 5"/>
          <p:cNvSpPr txBox="1"/>
          <p:nvPr/>
        </p:nvSpPr>
        <p:spPr>
          <a:xfrm>
            <a:off x="440459" y="1772816"/>
            <a:ext cx="7938392" cy="707886"/>
          </a:xfrm>
          <a:prstGeom prst="rect">
            <a:avLst/>
          </a:prstGeom>
          <a:noFill/>
        </p:spPr>
        <p:txBody>
          <a:bodyPr wrap="none" rtlCol="0">
            <a:spAutoFit/>
          </a:bodyPr>
          <a:lstStyle/>
          <a:p>
            <a:pPr algn="ctr"/>
            <a:r>
              <a:rPr kumimoji="1" lang="ja-JP" altLang="en-US" sz="2000" dirty="0" smtClean="0"/>
              <a:t>過去の研究により，オブジェクトの動作はいくつかの種類に分類することができ，</a:t>
            </a:r>
            <a:endParaRPr kumimoji="1" lang="en-US" altLang="ja-JP" sz="2000" dirty="0" smtClean="0"/>
          </a:p>
          <a:p>
            <a:pPr algn="ctr"/>
            <a:r>
              <a:rPr lang="ja-JP" altLang="en-US" sz="2000" dirty="0" smtClean="0"/>
              <a:t>その種類はあまり多くないことがわかっている</a:t>
            </a:r>
            <a:endParaRPr kumimoji="1" lang="ja-JP" altLang="en-US" sz="2000" dirty="0"/>
          </a:p>
        </p:txBody>
      </p:sp>
      <p:grpSp>
        <p:nvGrpSpPr>
          <p:cNvPr id="26" name="グループ化 25"/>
          <p:cNvGrpSpPr/>
          <p:nvPr/>
        </p:nvGrpSpPr>
        <p:grpSpPr>
          <a:xfrm>
            <a:off x="1547664" y="4869160"/>
            <a:ext cx="1800200" cy="1418456"/>
            <a:chOff x="6948264" y="3090664"/>
            <a:chExt cx="1800200" cy="1418456"/>
          </a:xfrm>
        </p:grpSpPr>
        <p:sp>
          <p:nvSpPr>
            <p:cNvPr id="7" name="正方形/長方形 6"/>
            <p:cNvSpPr/>
            <p:nvPr/>
          </p:nvSpPr>
          <p:spPr bwMode="auto">
            <a:xfrm>
              <a:off x="6948264" y="3272790"/>
              <a:ext cx="1800200" cy="1236330"/>
            </a:xfrm>
            <a:prstGeom prst="rect">
              <a:avLst/>
            </a:prstGeom>
            <a:solidFill>
              <a:schemeClr val="bg1"/>
            </a:solid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7042603" y="3090664"/>
              <a:ext cx="835485" cy="369332"/>
            </a:xfrm>
            <a:prstGeom prst="rect">
              <a:avLst/>
            </a:prstGeom>
            <a:solidFill>
              <a:schemeClr val="bg1"/>
            </a:solidFill>
            <a:ln w="28575">
              <a:solidFill>
                <a:schemeClr val="tx1"/>
              </a:solidFill>
            </a:ln>
          </p:spPr>
          <p:txBody>
            <a:bodyPr wrap="none" rtlCol="0">
              <a:spAutoFit/>
            </a:bodyPr>
            <a:lstStyle/>
            <a:p>
              <a:r>
                <a:rPr kumimoji="1" lang="ja-JP" altLang="en-US" dirty="0" smtClean="0"/>
                <a:t>クラス</a:t>
              </a:r>
              <a:r>
                <a:rPr kumimoji="1" lang="en-US" altLang="ja-JP" dirty="0" smtClean="0"/>
                <a:t>A</a:t>
              </a:r>
              <a:endParaRPr kumimoji="1" lang="ja-JP" altLang="en-US" dirty="0"/>
            </a:p>
          </p:txBody>
        </p:sp>
        <p:sp>
          <p:nvSpPr>
            <p:cNvPr id="10" name="二等辺三角形 9"/>
            <p:cNvSpPr/>
            <p:nvPr/>
          </p:nvSpPr>
          <p:spPr bwMode="auto">
            <a:xfrm rot="20161672">
              <a:off x="7079427" y="3683409"/>
              <a:ext cx="238000" cy="20517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二等辺三角形 10"/>
            <p:cNvSpPr/>
            <p:nvPr/>
          </p:nvSpPr>
          <p:spPr bwMode="auto">
            <a:xfrm rot="1169391">
              <a:off x="7194936" y="4149079"/>
              <a:ext cx="238000" cy="20517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円/楕円 12"/>
            <p:cNvSpPr/>
            <p:nvPr/>
          </p:nvSpPr>
          <p:spPr bwMode="auto">
            <a:xfrm>
              <a:off x="7749408" y="3566341"/>
              <a:ext cx="216024" cy="216024"/>
            </a:xfrm>
            <a:prstGeom prst="ellips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円/楕円 14"/>
            <p:cNvSpPr/>
            <p:nvPr/>
          </p:nvSpPr>
          <p:spPr bwMode="auto">
            <a:xfrm>
              <a:off x="7668344" y="4062970"/>
              <a:ext cx="216024" cy="216024"/>
            </a:xfrm>
            <a:prstGeom prst="ellips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 name="正方形/長方形 15"/>
            <p:cNvSpPr/>
            <p:nvPr/>
          </p:nvSpPr>
          <p:spPr bwMode="auto">
            <a:xfrm rot="21171230">
              <a:off x="8286544" y="3579117"/>
              <a:ext cx="219069" cy="219069"/>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正方形/長方形 16"/>
            <p:cNvSpPr/>
            <p:nvPr/>
          </p:nvSpPr>
          <p:spPr bwMode="auto">
            <a:xfrm rot="850573">
              <a:off x="8318837" y="4138742"/>
              <a:ext cx="219069" cy="219069"/>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フリーフォーム 20"/>
            <p:cNvSpPr/>
            <p:nvPr/>
          </p:nvSpPr>
          <p:spPr bwMode="auto">
            <a:xfrm>
              <a:off x="7004649" y="3579962"/>
              <a:ext cx="455696" cy="879895"/>
            </a:xfrm>
            <a:custGeom>
              <a:avLst/>
              <a:gdLst>
                <a:gd name="connsiteX0" fmla="*/ 60385 w 577970"/>
                <a:gd name="connsiteY0" fmla="*/ 0 h 879895"/>
                <a:gd name="connsiteX1" fmla="*/ 0 w 577970"/>
                <a:gd name="connsiteY1" fmla="*/ 293298 h 879895"/>
                <a:gd name="connsiteX2" fmla="*/ 51759 w 577970"/>
                <a:gd name="connsiteY2" fmla="*/ 681487 h 879895"/>
                <a:gd name="connsiteX3" fmla="*/ 163902 w 577970"/>
                <a:gd name="connsiteY3" fmla="*/ 879895 h 879895"/>
                <a:gd name="connsiteX4" fmla="*/ 552091 w 577970"/>
                <a:gd name="connsiteY4" fmla="*/ 836763 h 879895"/>
                <a:gd name="connsiteX5" fmla="*/ 577970 w 577970"/>
                <a:gd name="connsiteY5" fmla="*/ 534838 h 879895"/>
                <a:gd name="connsiteX6" fmla="*/ 577970 w 577970"/>
                <a:gd name="connsiteY6" fmla="*/ 293298 h 879895"/>
                <a:gd name="connsiteX7" fmla="*/ 500332 w 577970"/>
                <a:gd name="connsiteY7" fmla="*/ 112144 h 879895"/>
                <a:gd name="connsiteX8" fmla="*/ 258793 w 577970"/>
                <a:gd name="connsiteY8" fmla="*/ 8627 h 879895"/>
                <a:gd name="connsiteX9" fmla="*/ 60385 w 577970"/>
                <a:gd name="connsiteY9" fmla="*/ 0 h 879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7970" h="879895">
                  <a:moveTo>
                    <a:pt x="60385" y="0"/>
                  </a:moveTo>
                  <a:lnTo>
                    <a:pt x="0" y="293298"/>
                  </a:lnTo>
                  <a:lnTo>
                    <a:pt x="51759" y="681487"/>
                  </a:lnTo>
                  <a:lnTo>
                    <a:pt x="163902" y="879895"/>
                  </a:lnTo>
                  <a:lnTo>
                    <a:pt x="552091" y="836763"/>
                  </a:lnTo>
                  <a:lnTo>
                    <a:pt x="577970" y="534838"/>
                  </a:lnTo>
                  <a:lnTo>
                    <a:pt x="577970" y="293298"/>
                  </a:lnTo>
                  <a:lnTo>
                    <a:pt x="500332" y="112144"/>
                  </a:lnTo>
                  <a:lnTo>
                    <a:pt x="258793" y="8627"/>
                  </a:lnTo>
                  <a:lnTo>
                    <a:pt x="60385" y="0"/>
                  </a:lnTo>
                  <a:close/>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フリーフォーム 21"/>
            <p:cNvSpPr/>
            <p:nvPr/>
          </p:nvSpPr>
          <p:spPr bwMode="auto">
            <a:xfrm>
              <a:off x="7582619" y="3528204"/>
              <a:ext cx="543464" cy="862641"/>
            </a:xfrm>
            <a:custGeom>
              <a:avLst/>
              <a:gdLst>
                <a:gd name="connsiteX0" fmla="*/ 181155 w 543464"/>
                <a:gd name="connsiteY0" fmla="*/ 0 h 862641"/>
                <a:gd name="connsiteX1" fmla="*/ 25879 w 543464"/>
                <a:gd name="connsiteY1" fmla="*/ 129396 h 862641"/>
                <a:gd name="connsiteX2" fmla="*/ 0 w 543464"/>
                <a:gd name="connsiteY2" fmla="*/ 414068 h 862641"/>
                <a:gd name="connsiteX3" fmla="*/ 17253 w 543464"/>
                <a:gd name="connsiteY3" fmla="*/ 802256 h 862641"/>
                <a:gd name="connsiteX4" fmla="*/ 232913 w 543464"/>
                <a:gd name="connsiteY4" fmla="*/ 862641 h 862641"/>
                <a:gd name="connsiteX5" fmla="*/ 474453 w 543464"/>
                <a:gd name="connsiteY5" fmla="*/ 724619 h 862641"/>
                <a:gd name="connsiteX6" fmla="*/ 543464 w 543464"/>
                <a:gd name="connsiteY6" fmla="*/ 284671 h 862641"/>
                <a:gd name="connsiteX7" fmla="*/ 457200 w 543464"/>
                <a:gd name="connsiteY7" fmla="*/ 17253 h 862641"/>
                <a:gd name="connsiteX8" fmla="*/ 181155 w 543464"/>
                <a:gd name="connsiteY8" fmla="*/ 0 h 8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3464" h="862641">
                  <a:moveTo>
                    <a:pt x="181155" y="0"/>
                  </a:moveTo>
                  <a:lnTo>
                    <a:pt x="25879" y="129396"/>
                  </a:lnTo>
                  <a:lnTo>
                    <a:pt x="0" y="414068"/>
                  </a:lnTo>
                  <a:lnTo>
                    <a:pt x="17253" y="802256"/>
                  </a:lnTo>
                  <a:lnTo>
                    <a:pt x="232913" y="862641"/>
                  </a:lnTo>
                  <a:lnTo>
                    <a:pt x="474453" y="724619"/>
                  </a:lnTo>
                  <a:lnTo>
                    <a:pt x="543464" y="284671"/>
                  </a:lnTo>
                  <a:lnTo>
                    <a:pt x="457200" y="17253"/>
                  </a:lnTo>
                  <a:lnTo>
                    <a:pt x="181155" y="0"/>
                  </a:lnTo>
                  <a:close/>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フリーフォーム 22"/>
            <p:cNvSpPr/>
            <p:nvPr/>
          </p:nvSpPr>
          <p:spPr bwMode="auto">
            <a:xfrm>
              <a:off x="8186468" y="3485072"/>
              <a:ext cx="465826" cy="983411"/>
            </a:xfrm>
            <a:custGeom>
              <a:avLst/>
              <a:gdLst>
                <a:gd name="connsiteX0" fmla="*/ 129396 w 465826"/>
                <a:gd name="connsiteY0" fmla="*/ 0 h 983411"/>
                <a:gd name="connsiteX1" fmla="*/ 129396 w 465826"/>
                <a:gd name="connsiteY1" fmla="*/ 0 h 983411"/>
                <a:gd name="connsiteX2" fmla="*/ 51758 w 465826"/>
                <a:gd name="connsiteY2" fmla="*/ 17253 h 983411"/>
                <a:gd name="connsiteX3" fmla="*/ 0 w 465826"/>
                <a:gd name="connsiteY3" fmla="*/ 155275 h 983411"/>
                <a:gd name="connsiteX4" fmla="*/ 43132 w 465826"/>
                <a:gd name="connsiteY4" fmla="*/ 457200 h 983411"/>
                <a:gd name="connsiteX5" fmla="*/ 0 w 465826"/>
                <a:gd name="connsiteY5" fmla="*/ 724619 h 983411"/>
                <a:gd name="connsiteX6" fmla="*/ 25879 w 465826"/>
                <a:gd name="connsiteY6" fmla="*/ 931653 h 983411"/>
                <a:gd name="connsiteX7" fmla="*/ 362309 w 465826"/>
                <a:gd name="connsiteY7" fmla="*/ 983411 h 983411"/>
                <a:gd name="connsiteX8" fmla="*/ 465826 w 465826"/>
                <a:gd name="connsiteY8" fmla="*/ 793630 h 983411"/>
                <a:gd name="connsiteX9" fmla="*/ 448574 w 465826"/>
                <a:gd name="connsiteY9" fmla="*/ 388188 h 983411"/>
                <a:gd name="connsiteX10" fmla="*/ 362309 w 465826"/>
                <a:gd name="connsiteY10" fmla="*/ 25879 h 983411"/>
                <a:gd name="connsiteX11" fmla="*/ 129396 w 465826"/>
                <a:gd name="connsiteY11" fmla="*/ 0 h 98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5826" h="983411">
                  <a:moveTo>
                    <a:pt x="129396" y="0"/>
                  </a:moveTo>
                  <a:lnTo>
                    <a:pt x="129396" y="0"/>
                  </a:lnTo>
                  <a:lnTo>
                    <a:pt x="51758" y="17253"/>
                  </a:lnTo>
                  <a:lnTo>
                    <a:pt x="0" y="155275"/>
                  </a:lnTo>
                  <a:lnTo>
                    <a:pt x="43132" y="457200"/>
                  </a:lnTo>
                  <a:lnTo>
                    <a:pt x="0" y="724619"/>
                  </a:lnTo>
                  <a:lnTo>
                    <a:pt x="25879" y="931653"/>
                  </a:lnTo>
                  <a:lnTo>
                    <a:pt x="362309" y="983411"/>
                  </a:lnTo>
                  <a:lnTo>
                    <a:pt x="465826" y="793630"/>
                  </a:lnTo>
                  <a:lnTo>
                    <a:pt x="448574" y="388188"/>
                  </a:lnTo>
                  <a:lnTo>
                    <a:pt x="362309" y="25879"/>
                  </a:lnTo>
                  <a:lnTo>
                    <a:pt x="129396" y="0"/>
                  </a:lnTo>
                  <a:close/>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4" name="下矢印 23"/>
          <p:cNvSpPr/>
          <p:nvPr/>
        </p:nvSpPr>
        <p:spPr bwMode="auto">
          <a:xfrm>
            <a:off x="3995936" y="2636912"/>
            <a:ext cx="792088" cy="403266"/>
          </a:xfrm>
          <a:prstGeom prst="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1927769" y="3933056"/>
            <a:ext cx="5161990" cy="707886"/>
          </a:xfrm>
          <a:prstGeom prst="rect">
            <a:avLst/>
          </a:prstGeom>
          <a:noFill/>
        </p:spPr>
        <p:txBody>
          <a:bodyPr wrap="none" rtlCol="0">
            <a:spAutoFit/>
          </a:bodyPr>
          <a:lstStyle/>
          <a:p>
            <a:pPr algn="ctr"/>
            <a:r>
              <a:rPr lang="ja-JP" altLang="en-US" sz="2000" dirty="0" smtClean="0"/>
              <a:t>オブジェクトの動作が既知の種類に当てはまる限り</a:t>
            </a:r>
            <a:endParaRPr lang="en-US" altLang="ja-JP" sz="2000" dirty="0" smtClean="0"/>
          </a:p>
          <a:p>
            <a:pPr algn="ctr"/>
            <a:r>
              <a:rPr lang="ja-JP" altLang="en-US" sz="2000" dirty="0" smtClean="0"/>
              <a:t>プログラムも似た動作をすると考えることができる</a:t>
            </a:r>
            <a:endParaRPr lang="en-US" altLang="ja-JP" sz="2000" dirty="0" smtClean="0"/>
          </a:p>
        </p:txBody>
      </p:sp>
      <p:sp>
        <p:nvSpPr>
          <p:cNvPr id="37" name="メモ 36"/>
          <p:cNvSpPr/>
          <p:nvPr/>
        </p:nvSpPr>
        <p:spPr bwMode="auto">
          <a:xfrm>
            <a:off x="4283968" y="5331785"/>
            <a:ext cx="914400" cy="914400"/>
          </a:xfrm>
          <a:prstGeom prst="foldedCorner">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function(A a){</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endParaRPr kumimoji="0" lang="en-US" altLang="ja-JP" sz="900" dirty="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900" dirty="0" smtClean="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Times New Roman" pitchFamily="18" charset="0"/>
                <a:ea typeface="ＭＳ Ｐゴシック" pitchFamily="50" charset="-128"/>
              </a:rPr>
              <a:t>}</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8" name="二等辺三角形 37"/>
          <p:cNvSpPr/>
          <p:nvPr/>
        </p:nvSpPr>
        <p:spPr bwMode="auto">
          <a:xfrm>
            <a:off x="4741168" y="4880012"/>
            <a:ext cx="238000" cy="20517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メモ 38"/>
          <p:cNvSpPr/>
          <p:nvPr/>
        </p:nvSpPr>
        <p:spPr bwMode="auto">
          <a:xfrm>
            <a:off x="5889848" y="5323315"/>
            <a:ext cx="914400" cy="914400"/>
          </a:xfrm>
          <a:prstGeom prst="foldedCorner">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function(A a){</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endParaRPr kumimoji="0" lang="en-US" altLang="ja-JP" sz="900" dirty="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900" dirty="0" smtClean="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Times New Roman" pitchFamily="18" charset="0"/>
                <a:ea typeface="ＭＳ Ｐゴシック" pitchFamily="50" charset="-128"/>
              </a:rPr>
              <a:t>}</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0" name="二等辺三角形 39"/>
          <p:cNvSpPr/>
          <p:nvPr/>
        </p:nvSpPr>
        <p:spPr bwMode="auto">
          <a:xfrm>
            <a:off x="6350224" y="4880012"/>
            <a:ext cx="238000" cy="20517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メモ 41"/>
          <p:cNvSpPr/>
          <p:nvPr/>
        </p:nvSpPr>
        <p:spPr bwMode="auto">
          <a:xfrm>
            <a:off x="7402016" y="5331785"/>
            <a:ext cx="914400" cy="914400"/>
          </a:xfrm>
          <a:prstGeom prst="foldedCorner">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function(A a){</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 </a:t>
            </a:r>
            <a:r>
              <a:rPr kumimoji="0" lang="en-US" altLang="ja-JP" sz="900" dirty="0" smtClean="0">
                <a:latin typeface="Times New Roman" pitchFamily="18" charset="0"/>
                <a:ea typeface="ＭＳ Ｐゴシック" pitchFamily="50" charset="-128"/>
              </a:rPr>
              <a:t>  //</a:t>
            </a:r>
            <a:endParaRPr kumimoji="0" lang="en-US" altLang="ja-JP" sz="900" dirty="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900" dirty="0" smtClean="0">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a:ln>
                  <a:noFill/>
                </a:ln>
                <a:solidFill>
                  <a:schemeClr val="tx1"/>
                </a:solidFill>
                <a:effectLst/>
                <a:latin typeface="Times New Roman" pitchFamily="18" charset="0"/>
                <a:ea typeface="ＭＳ Ｐゴシック" pitchFamily="50" charset="-128"/>
              </a:rPr>
              <a:t>}</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3" name="円/楕円 42"/>
          <p:cNvSpPr/>
          <p:nvPr/>
        </p:nvSpPr>
        <p:spPr bwMode="auto">
          <a:xfrm>
            <a:off x="7902675" y="4886875"/>
            <a:ext cx="216024" cy="216024"/>
          </a:xfrm>
          <a:prstGeom prst="ellips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4" name="下矢印 43"/>
          <p:cNvSpPr/>
          <p:nvPr/>
        </p:nvSpPr>
        <p:spPr bwMode="auto">
          <a:xfrm>
            <a:off x="4800668" y="5131986"/>
            <a:ext cx="119000" cy="171274"/>
          </a:xfrm>
          <a:prstGeom prst="downArrow">
            <a:avLst/>
          </a:prstGeom>
          <a:solidFill>
            <a:schemeClr val="accent1">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5" name="下矢印 44"/>
          <p:cNvSpPr/>
          <p:nvPr/>
        </p:nvSpPr>
        <p:spPr bwMode="auto">
          <a:xfrm>
            <a:off x="6420038" y="5131986"/>
            <a:ext cx="119000" cy="171274"/>
          </a:xfrm>
          <a:prstGeom prst="downArrow">
            <a:avLst/>
          </a:prstGeom>
          <a:solidFill>
            <a:schemeClr val="accent1">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下矢印 45"/>
          <p:cNvSpPr/>
          <p:nvPr/>
        </p:nvSpPr>
        <p:spPr bwMode="auto">
          <a:xfrm>
            <a:off x="7951187" y="5144075"/>
            <a:ext cx="119000" cy="171274"/>
          </a:xfrm>
          <a:prstGeom prst="downArrow">
            <a:avLst/>
          </a:prstGeom>
          <a:solidFill>
            <a:schemeClr val="accent1">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0" name="グループ化 49"/>
          <p:cNvGrpSpPr/>
          <p:nvPr/>
        </p:nvGrpSpPr>
        <p:grpSpPr>
          <a:xfrm>
            <a:off x="5282465" y="5490646"/>
            <a:ext cx="500258" cy="572477"/>
            <a:chOff x="5244453" y="5419609"/>
            <a:chExt cx="623691" cy="713729"/>
          </a:xfrm>
        </p:grpSpPr>
        <p:sp>
          <p:nvSpPr>
            <p:cNvPr id="47" name="等号 46"/>
            <p:cNvSpPr/>
            <p:nvPr/>
          </p:nvSpPr>
          <p:spPr bwMode="auto">
            <a:xfrm>
              <a:off x="5244453" y="5508792"/>
              <a:ext cx="623691" cy="560386"/>
            </a:xfrm>
            <a:prstGeom prst="mathEqual">
              <a:avLst>
                <a:gd name="adj1" fmla="val 14284"/>
                <a:gd name="adj2" fmla="val 27709"/>
              </a:avLst>
            </a:prstGeom>
            <a:solidFill>
              <a:schemeClr val="accent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8" name="円/楕円 47"/>
            <p:cNvSpPr/>
            <p:nvPr/>
          </p:nvSpPr>
          <p:spPr bwMode="auto">
            <a:xfrm>
              <a:off x="5364088" y="5419609"/>
              <a:ext cx="119966" cy="119966"/>
            </a:xfrm>
            <a:prstGeom prst="ellipse">
              <a:avLst/>
            </a:prstGeom>
            <a:solidFill>
              <a:schemeClr val="accent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9" name="円/楕円 48"/>
            <p:cNvSpPr/>
            <p:nvPr/>
          </p:nvSpPr>
          <p:spPr bwMode="auto">
            <a:xfrm>
              <a:off x="5636454" y="6013372"/>
              <a:ext cx="119966" cy="119966"/>
            </a:xfrm>
            <a:prstGeom prst="ellipse">
              <a:avLst/>
            </a:prstGeom>
            <a:solidFill>
              <a:schemeClr val="accent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51" name="不等号 50"/>
          <p:cNvSpPr/>
          <p:nvPr/>
        </p:nvSpPr>
        <p:spPr bwMode="auto">
          <a:xfrm>
            <a:off x="6841850" y="5553434"/>
            <a:ext cx="504056" cy="504056"/>
          </a:xfrm>
          <a:prstGeom prst="mathNotEqual">
            <a:avLst>
              <a:gd name="adj1" fmla="val 12200"/>
              <a:gd name="adj2" fmla="val 6482649"/>
              <a:gd name="adj3" fmla="val 20683"/>
            </a:avLst>
          </a:prstGeom>
          <a:solidFill>
            <a:schemeClr val="accent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2" name="テキスト ボックス 51"/>
          <p:cNvSpPr txBox="1"/>
          <p:nvPr/>
        </p:nvSpPr>
        <p:spPr>
          <a:xfrm>
            <a:off x="440608" y="3284984"/>
            <a:ext cx="7686720" cy="400110"/>
          </a:xfrm>
          <a:prstGeom prst="rect">
            <a:avLst/>
          </a:prstGeom>
          <a:noFill/>
        </p:spPr>
        <p:txBody>
          <a:bodyPr wrap="none" rtlCol="0">
            <a:spAutoFit/>
          </a:bodyPr>
          <a:lstStyle/>
          <a:p>
            <a:r>
              <a:rPr lang="ja-JP" altLang="en-US" sz="2000" dirty="0"/>
              <a:t>プログラムの動作は，それに関わるオブジェクトの動作の種類に影響を</a:t>
            </a:r>
            <a:r>
              <a:rPr lang="ja-JP" altLang="en-US" sz="2000" dirty="0" smtClean="0"/>
              <a:t>受ける</a:t>
            </a:r>
            <a:endParaRPr lang="en-US" altLang="ja-JP" sz="2000" dirty="0"/>
          </a:p>
        </p:txBody>
      </p:sp>
    </p:spTree>
    <p:extLst>
      <p:ext uri="{BB962C8B-B14F-4D97-AF65-F5344CB8AC3E}">
        <p14:creationId xmlns:p14="http://schemas.microsoft.com/office/powerpoint/2010/main" val="1407643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既知の実行と同じ動作すると考えられる箇所を記録の対象から除外</a:t>
            </a:r>
            <a:endParaRPr lang="en-US" altLang="ja-JP" dirty="0" smtClean="0"/>
          </a:p>
          <a:p>
            <a:pPr lvl="1"/>
            <a:r>
              <a:rPr lang="ja-JP" altLang="en-US" dirty="0" smtClean="0"/>
              <a:t>繰り返しによる同じ動作を表す履歴が多い</a:t>
            </a:r>
            <a:endParaRPr lang="en-US" altLang="ja-JP" dirty="0" smtClean="0"/>
          </a:p>
          <a:p>
            <a:pPr lvl="1"/>
            <a:r>
              <a:rPr lang="ja-JP" altLang="en-US" dirty="0" smtClean="0"/>
              <a:t>過去と同じ動作なら障害は発生しない</a:t>
            </a:r>
            <a:endParaRPr lang="en-US" altLang="ja-JP" dirty="0" smtClean="0"/>
          </a:p>
          <a:p>
            <a:pPr lvl="1"/>
            <a:endParaRPr lang="en-US" altLang="ja-JP" dirty="0"/>
          </a:p>
          <a:p>
            <a:r>
              <a:rPr lang="ja-JP" altLang="en-US" dirty="0" smtClean="0"/>
              <a:t>未知の動作のみを記録し実行履歴の量を削減する</a:t>
            </a:r>
            <a:endParaRPr lang="en-US" altLang="ja-JP" dirty="0" smtClean="0"/>
          </a:p>
        </p:txBody>
      </p:sp>
    </p:spTree>
    <p:extLst>
      <p:ext uri="{BB962C8B-B14F-4D97-AF65-F5344CB8AC3E}">
        <p14:creationId xmlns:p14="http://schemas.microsoft.com/office/powerpoint/2010/main" val="3015199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手法概要</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dirty="0" smtClean="0"/>
              <a:t>先にプログラムを</a:t>
            </a:r>
            <a:r>
              <a:rPr lang="ja-JP" altLang="en-US" dirty="0" smtClean="0"/>
              <a:t>実行</a:t>
            </a:r>
            <a:r>
              <a:rPr kumimoji="1" lang="ja-JP" altLang="en-US" dirty="0" smtClean="0"/>
              <a:t>し，オブジェクトの動作を蓄積</a:t>
            </a:r>
            <a:endParaRPr kumimoji="1" lang="en-US" altLang="ja-JP" dirty="0" smtClean="0"/>
          </a:p>
          <a:p>
            <a:pPr marL="514350" indent="-514350">
              <a:buFont typeface="+mj-lt"/>
              <a:buAutoNum type="arabicPeriod"/>
            </a:pPr>
            <a:r>
              <a:rPr lang="ja-JP" altLang="en-US" dirty="0" smtClean="0"/>
              <a:t>次</a:t>
            </a:r>
            <a:r>
              <a:rPr lang="ja-JP" altLang="en-US" dirty="0"/>
              <a:t>の</a:t>
            </a:r>
            <a:r>
              <a:rPr lang="ja-JP" altLang="en-US" dirty="0" smtClean="0"/>
              <a:t>プログラムの実行ではメソッドの実行ごとに既知の動作をしそうかを蓄積した記録を用いて判定する</a:t>
            </a:r>
            <a:endParaRPr lang="en-US" altLang="ja-JP" dirty="0" smtClean="0"/>
          </a:p>
          <a:p>
            <a:pPr marL="514350" indent="-514350">
              <a:buFont typeface="+mj-lt"/>
              <a:buAutoNum type="arabicPeriod"/>
            </a:pPr>
            <a:r>
              <a:rPr lang="ja-JP" altLang="en-US" dirty="0" smtClean="0"/>
              <a:t>先の実行にない動作をしているオブジェクトが入力となるメソッドの実行のみを詳細に記録する</a:t>
            </a:r>
            <a:endParaRPr lang="en-US" altLang="ja-JP" dirty="0" smtClean="0"/>
          </a:p>
        </p:txBody>
      </p:sp>
      <p:pic>
        <p:nvPicPr>
          <p:cNvPr id="3074" name="Picture 2" descr="C:\Users\h-wakisk\AppData\Local\Microsoft\Windows\Temporary Internet Files\Content.IE5\G0FWY1E6\MC900428969[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4365104"/>
            <a:ext cx="1123464" cy="155791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644857" y="5923016"/>
            <a:ext cx="958917" cy="338554"/>
          </a:xfrm>
          <a:prstGeom prst="rect">
            <a:avLst/>
          </a:prstGeom>
          <a:noFill/>
        </p:spPr>
        <p:txBody>
          <a:bodyPr wrap="none" rtlCol="0">
            <a:spAutoFit/>
          </a:bodyPr>
          <a:lstStyle/>
          <a:p>
            <a:r>
              <a:rPr kumimoji="1" lang="ja-JP" altLang="en-US" sz="1600" b="1" dirty="0" smtClean="0"/>
              <a:t>プログラム</a:t>
            </a:r>
            <a:endParaRPr kumimoji="1" lang="ja-JP" altLang="en-US" sz="1600" b="1" dirty="0"/>
          </a:p>
        </p:txBody>
      </p:sp>
      <p:sp>
        <p:nvSpPr>
          <p:cNvPr id="5" name="右矢印 4"/>
          <p:cNvSpPr/>
          <p:nvPr/>
        </p:nvSpPr>
        <p:spPr bwMode="auto">
          <a:xfrm>
            <a:off x="2195737" y="4191431"/>
            <a:ext cx="792088" cy="530007"/>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3075" name="Picture 3" descr="C:\Users\h-wakisk\AppData\Local\Microsoft\Windows\Temporary Internet Files\Content.IE5\O2UFVPVA\MC900398441[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97629" y="3875140"/>
            <a:ext cx="686908" cy="721253"/>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6300192" y="4674622"/>
            <a:ext cx="1952779" cy="338554"/>
          </a:xfrm>
          <a:prstGeom prst="rect">
            <a:avLst/>
          </a:prstGeom>
          <a:noFill/>
        </p:spPr>
        <p:txBody>
          <a:bodyPr wrap="none" rtlCol="0">
            <a:spAutoFit/>
          </a:bodyPr>
          <a:lstStyle/>
          <a:p>
            <a:r>
              <a:rPr kumimoji="1" lang="ja-JP" altLang="en-US" sz="1600" b="1" dirty="0" smtClean="0"/>
              <a:t>オブジェクトごとの動作</a:t>
            </a:r>
            <a:endParaRPr kumimoji="1" lang="ja-JP" altLang="en-US" sz="1600" b="1" dirty="0"/>
          </a:p>
        </p:txBody>
      </p:sp>
      <p:sp>
        <p:nvSpPr>
          <p:cNvPr id="9" name="テキスト ボックス 8"/>
          <p:cNvSpPr txBox="1"/>
          <p:nvPr/>
        </p:nvSpPr>
        <p:spPr>
          <a:xfrm>
            <a:off x="3491880" y="4271769"/>
            <a:ext cx="1066318" cy="369332"/>
          </a:xfrm>
          <a:prstGeom prst="rect">
            <a:avLst/>
          </a:prstGeom>
          <a:noFill/>
          <a:ln>
            <a:solidFill>
              <a:schemeClr val="tx1"/>
            </a:solidFill>
          </a:ln>
        </p:spPr>
        <p:txBody>
          <a:bodyPr wrap="none" rtlCol="0">
            <a:spAutoFit/>
          </a:bodyPr>
          <a:lstStyle/>
          <a:p>
            <a:r>
              <a:rPr kumimoji="1" lang="ja-JP" altLang="en-US" b="1" dirty="0" smtClean="0"/>
              <a:t>先の実行</a:t>
            </a:r>
            <a:endParaRPr kumimoji="1" lang="ja-JP" altLang="en-US" b="1" dirty="0"/>
          </a:p>
        </p:txBody>
      </p:sp>
      <p:sp>
        <p:nvSpPr>
          <p:cNvPr id="13" name="右矢印 12"/>
          <p:cNvSpPr/>
          <p:nvPr/>
        </p:nvSpPr>
        <p:spPr bwMode="auto">
          <a:xfrm>
            <a:off x="5148064" y="4195137"/>
            <a:ext cx="792088" cy="530007"/>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右矢印 13"/>
          <p:cNvSpPr/>
          <p:nvPr/>
        </p:nvSpPr>
        <p:spPr bwMode="auto">
          <a:xfrm>
            <a:off x="2195736" y="5491281"/>
            <a:ext cx="792088" cy="530007"/>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テキスト ボックス 14"/>
          <p:cNvSpPr txBox="1"/>
          <p:nvPr/>
        </p:nvSpPr>
        <p:spPr>
          <a:xfrm>
            <a:off x="3491880" y="5579948"/>
            <a:ext cx="1071127" cy="369332"/>
          </a:xfrm>
          <a:prstGeom prst="rect">
            <a:avLst/>
          </a:prstGeom>
          <a:noFill/>
          <a:ln>
            <a:solidFill>
              <a:schemeClr val="tx1"/>
            </a:solidFill>
          </a:ln>
        </p:spPr>
        <p:txBody>
          <a:bodyPr wrap="none" rtlCol="0">
            <a:spAutoFit/>
          </a:bodyPr>
          <a:lstStyle/>
          <a:p>
            <a:r>
              <a:rPr lang="ja-JP" altLang="en-US" b="1" dirty="0" smtClean="0"/>
              <a:t>後</a:t>
            </a:r>
            <a:r>
              <a:rPr kumimoji="1" lang="ja-JP" altLang="en-US" b="1" dirty="0" smtClean="0"/>
              <a:t>の実行</a:t>
            </a:r>
            <a:endParaRPr kumimoji="1" lang="ja-JP" altLang="en-US" b="1" dirty="0"/>
          </a:p>
        </p:txBody>
      </p:sp>
      <p:sp>
        <p:nvSpPr>
          <p:cNvPr id="17" name="右矢印 16"/>
          <p:cNvSpPr/>
          <p:nvPr/>
        </p:nvSpPr>
        <p:spPr bwMode="auto">
          <a:xfrm rot="8968134">
            <a:off x="5029083" y="5154892"/>
            <a:ext cx="1092196" cy="362297"/>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 name="テキスト ボックス 17"/>
          <p:cNvSpPr txBox="1"/>
          <p:nvPr/>
        </p:nvSpPr>
        <p:spPr>
          <a:xfrm>
            <a:off x="5345117" y="5144060"/>
            <a:ext cx="595035" cy="338554"/>
          </a:xfrm>
          <a:prstGeom prst="rect">
            <a:avLst/>
          </a:prstGeom>
          <a:noFill/>
        </p:spPr>
        <p:txBody>
          <a:bodyPr wrap="none" rtlCol="0">
            <a:spAutoFit/>
          </a:bodyPr>
          <a:lstStyle/>
          <a:p>
            <a:r>
              <a:rPr kumimoji="1" lang="ja-JP" altLang="en-US" sz="1600" b="1" dirty="0" smtClean="0"/>
              <a:t>比較</a:t>
            </a:r>
            <a:endParaRPr kumimoji="1" lang="ja-JP" altLang="en-US" sz="1600" b="1" dirty="0"/>
          </a:p>
        </p:txBody>
      </p:sp>
      <p:sp>
        <p:nvSpPr>
          <p:cNvPr id="19" name="右矢印 18"/>
          <p:cNvSpPr/>
          <p:nvPr/>
        </p:nvSpPr>
        <p:spPr bwMode="auto">
          <a:xfrm>
            <a:off x="4788024" y="5877272"/>
            <a:ext cx="1637598" cy="432048"/>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正方形/長方形 19"/>
          <p:cNvSpPr/>
          <p:nvPr/>
        </p:nvSpPr>
        <p:spPr bwMode="auto">
          <a:xfrm>
            <a:off x="6661252" y="5635093"/>
            <a:ext cx="1748557" cy="9144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テキスト ボックス 20"/>
          <p:cNvSpPr txBox="1"/>
          <p:nvPr/>
        </p:nvSpPr>
        <p:spPr>
          <a:xfrm>
            <a:off x="6563422" y="5661248"/>
            <a:ext cx="1944216" cy="830997"/>
          </a:xfrm>
          <a:prstGeom prst="rect">
            <a:avLst/>
          </a:prstGeom>
          <a:noFill/>
        </p:spPr>
        <p:txBody>
          <a:bodyPr wrap="square" rtlCol="0">
            <a:spAutoFit/>
          </a:bodyPr>
          <a:lstStyle/>
          <a:p>
            <a:pPr algn="ctr"/>
            <a:r>
              <a:rPr kumimoji="1" lang="ja-JP" altLang="en-US" sz="1600" b="1" dirty="0" smtClean="0"/>
              <a:t>未知の動作と</a:t>
            </a:r>
            <a:endParaRPr kumimoji="1" lang="en-US" altLang="ja-JP" sz="1600" b="1" dirty="0" smtClean="0"/>
          </a:p>
          <a:p>
            <a:pPr algn="ctr"/>
            <a:r>
              <a:rPr kumimoji="1" lang="ja-JP" altLang="en-US" sz="1600" b="1" dirty="0" smtClean="0"/>
              <a:t>考えられる</a:t>
            </a:r>
            <a:endParaRPr kumimoji="1" lang="en-US" altLang="ja-JP" sz="1600" b="1" dirty="0" smtClean="0"/>
          </a:p>
          <a:p>
            <a:pPr algn="ctr"/>
            <a:r>
              <a:rPr kumimoji="1" lang="ja-JP" altLang="en-US" sz="1600" b="1" dirty="0" smtClean="0"/>
              <a:t>実行の履歴</a:t>
            </a:r>
            <a:endParaRPr kumimoji="1" lang="ja-JP" altLang="en-US" sz="1600" b="1" dirty="0"/>
          </a:p>
        </p:txBody>
      </p:sp>
    </p:spTree>
    <p:extLst>
      <p:ext uri="{BB962C8B-B14F-4D97-AF65-F5344CB8AC3E}">
        <p14:creationId xmlns:p14="http://schemas.microsoft.com/office/powerpoint/2010/main" val="1426100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4861</TotalTime>
  <Words>1315</Words>
  <Application>Microsoft Office PowerPoint</Application>
  <PresentationFormat>画面に合わせる (4:3)</PresentationFormat>
  <Paragraphs>239</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sel2006-white</vt:lpstr>
      <vt:lpstr>オブジェクトの動作の比較による 実行履歴削減手法の提案</vt:lpstr>
      <vt:lpstr>目次</vt:lpstr>
      <vt:lpstr>背景</vt:lpstr>
      <vt:lpstr>実行履歴の収集</vt:lpstr>
      <vt:lpstr>問題点</vt:lpstr>
      <vt:lpstr>アプローチ</vt:lpstr>
      <vt:lpstr>プログラムの動作の種類</vt:lpstr>
      <vt:lpstr>提案手法</vt:lpstr>
      <vt:lpstr>手法概要</vt:lpstr>
      <vt:lpstr>オブジェクトの動作</vt:lpstr>
      <vt:lpstr>記録の対象</vt:lpstr>
      <vt:lpstr>オブジェクトの動作の比較</vt:lpstr>
      <vt:lpstr>実行履歴の削減例(1/3)</vt:lpstr>
      <vt:lpstr>実行履歴の削減例(2/3)</vt:lpstr>
      <vt:lpstr>実行履歴の削減例(3/3)</vt:lpstr>
      <vt:lpstr>評価実験計画</vt:lpstr>
      <vt:lpstr>研究の今後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オブジェクトの動作の比較を用いた 実行履歴削減手法の提案</dc:title>
  <dc:creator>h-wakisk</dc:creator>
  <cp:lastModifiedBy>h-wakisk</cp:lastModifiedBy>
  <cp:revision>291</cp:revision>
  <cp:lastPrinted>2013-06-17T02:23:28Z</cp:lastPrinted>
  <dcterms:created xsi:type="dcterms:W3CDTF">2013-06-11T06:54:07Z</dcterms:created>
  <dcterms:modified xsi:type="dcterms:W3CDTF">2014-02-28T05:37:14Z</dcterms:modified>
</cp:coreProperties>
</file>