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256" r:id="rId2"/>
    <p:sldId id="258" r:id="rId3"/>
    <p:sldId id="302" r:id="rId4"/>
    <p:sldId id="301" r:id="rId5"/>
    <p:sldId id="259" r:id="rId6"/>
    <p:sldId id="294" r:id="rId7"/>
    <p:sldId id="306" r:id="rId8"/>
    <p:sldId id="295" r:id="rId9"/>
    <p:sldId id="297" r:id="rId10"/>
    <p:sldId id="266" r:id="rId11"/>
    <p:sldId id="257" r:id="rId12"/>
    <p:sldId id="267" r:id="rId13"/>
    <p:sldId id="264" r:id="rId14"/>
    <p:sldId id="299" r:id="rId15"/>
    <p:sldId id="270" r:id="rId16"/>
    <p:sldId id="307" r:id="rId17"/>
    <p:sldId id="300" r:id="rId18"/>
    <p:sldId id="304" r:id="rId19"/>
    <p:sldId id="303" r:id="rId20"/>
    <p:sldId id="289" r:id="rId21"/>
    <p:sldId id="290" r:id="rId22"/>
    <p:sldId id="261" r:id="rId23"/>
    <p:sldId id="305" r:id="rId24"/>
    <p:sldId id="275" r:id="rId25"/>
    <p:sldId id="287" r:id="rId26"/>
    <p:sldId id="288" r:id="rId27"/>
    <p:sldId id="308" r:id="rId28"/>
    <p:sldId id="291" r:id="rId29"/>
    <p:sldId id="286" r:id="rId30"/>
    <p:sldId id="276" r:id="rId31"/>
    <p:sldId id="277" r:id="rId32"/>
    <p:sldId id="278" r:id="rId33"/>
    <p:sldId id="279" r:id="rId34"/>
    <p:sldId id="280" r:id="rId35"/>
    <p:sldId id="281" r:id="rId36"/>
    <p:sldId id="282" r:id="rId37"/>
    <p:sldId id="283" r:id="rId38"/>
    <p:sldId id="284" r:id="rId39"/>
    <p:sldId id="285" r:id="rId40"/>
    <p:sldId id="263" r:id="rId41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2" autoAdjust="0"/>
    <p:restoredTop sz="71062" autoAdjust="0"/>
  </p:normalViewPr>
  <p:slideViewPr>
    <p:cSldViewPr snapToGrid="0">
      <p:cViewPr>
        <p:scale>
          <a:sx n="75" d="100"/>
          <a:sy n="75" d="100"/>
        </p:scale>
        <p:origin x="102" y="-3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02E90-BB77-491E-9A58-186007D22BE1}" type="datetimeFigureOut">
              <a:rPr kumimoji="1" lang="ja-JP" altLang="en-US" smtClean="0"/>
              <a:t>2014/5/6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B30B11-A0A4-47D4-B35E-D4180B0DD680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23349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1BEFCF-AA17-4D90-8342-CE6EF2B317D0}" type="datetimeFigureOut">
              <a:rPr kumimoji="1" lang="ja-JP" altLang="en-US" smtClean="0"/>
              <a:t>2014/5/6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B91CA-20F3-45A5-92B9-63C3BF5848A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331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I’ll be talking about “</a:t>
            </a:r>
            <a:r>
              <a:rPr kumimoji="1" lang="en-US" altLang="ja-JP" sz="1200" dirty="0" smtClean="0"/>
              <a:t>Analyzing the relationship between the  license of packages and their files in Free and Open Source Software</a:t>
            </a:r>
            <a:r>
              <a:rPr kumimoji="1" lang="en-US" altLang="ja-JP" dirty="0" smtClean="0"/>
              <a:t>”.</a:t>
            </a:r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7481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We call a relation where</a:t>
            </a:r>
            <a:r>
              <a:rPr kumimoji="1" lang="en-US" altLang="ja-JP" baseline="0" dirty="0" smtClean="0"/>
              <a:t> 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file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under 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license A is included in software that is licensed under license B as the</a:t>
            </a:r>
            <a:r>
              <a:rPr kumimoji="1" lang="en-US" altLang="ja-JP" baseline="0" dirty="0" smtClean="0"/>
              <a:t> inclusion of license A into license B.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For example,  Such as this figure, a file under the MIT/X11 license is included in packages under GPLv2, </a:t>
            </a:r>
            <a:r>
              <a:rPr lang="en-US" altLang="ja-JP" dirty="0" smtClean="0"/>
              <a:t>The inclusion of license MIT/X11 into license GPLv2</a:t>
            </a:r>
            <a:r>
              <a:rPr kumimoji="1" lang="en-US" altLang="ja-JP" dirty="0" smtClean="0"/>
              <a:t>.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81397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represent this relation as graph. We call this graph license inclusion graph. The node is license name, the edge go from </a:t>
            </a:r>
            <a:r>
              <a:rPr lang="en-US" altLang="ja-JP" dirty="0" smtClean="0"/>
              <a:t>declared license in a file to declared license in package including the file. For example,</a:t>
            </a:r>
            <a:r>
              <a:rPr lang="en-US" altLang="ja-JP" baseline="0" dirty="0" smtClean="0"/>
              <a:t> if there is the inclusion of license MIT/X11 into license GPLv2, we can describe the following graph as license inclusion graph.</a:t>
            </a:r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690945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In previous slide, we state the case of only one source file.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Usually</a:t>
            </a:r>
            <a:r>
              <a:rPr lang="en-US" altLang="ja-JP" sz="1200" baseline="0" dirty="0" smtClean="0"/>
              <a:t> each package consist of multiple files.</a:t>
            </a:r>
            <a:endParaRPr lang="en-US" altLang="ja-JP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200" dirty="0" smtClean="0"/>
              <a:t>Same relations are aggregated to one edge.</a:t>
            </a:r>
            <a:r>
              <a:rPr lang="en-US" altLang="ja-JP" sz="1200" baseline="0" dirty="0" smtClean="0"/>
              <a:t> The number of files in each license is represented as label on edge.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aseline="0" dirty="0" smtClean="0"/>
              <a:t>In this case, when package include 3 files under  MIT/X11 and 4 files under BSD2, we describe it as this. </a:t>
            </a:r>
            <a:endParaRPr kumimoji="1" lang="en-US" altLang="ja-JP" sz="12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74487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To answer</a:t>
            </a:r>
            <a:r>
              <a:rPr kumimoji="1" lang="en-US" altLang="ja-JP" baseline="0" dirty="0" smtClean="0"/>
              <a:t> the question “</a:t>
            </a:r>
            <a:r>
              <a:rPr kumimoji="1" lang="en-US" altLang="ja-JP" dirty="0" smtClean="0"/>
              <a:t>What are the inclusion relationships between licenses of packages and licenses of source code?”, we conduct empirical</a:t>
            </a:r>
            <a:r>
              <a:rPr kumimoji="1" lang="en-US" altLang="ja-JP" baseline="0" dirty="0" smtClean="0"/>
              <a:t> study. In this empirical study we </a:t>
            </a:r>
            <a:r>
              <a:rPr lang="en-US" altLang="ja-JP" dirty="0" smtClean="0"/>
              <a:t>Extracting a license relation graph from source packages in Fedora Core 19. Especially,</a:t>
            </a:r>
            <a:r>
              <a:rPr lang="en-US" altLang="ja-JP" baseline="0" dirty="0" smtClean="0"/>
              <a:t> show </a:t>
            </a:r>
            <a:r>
              <a:rPr lang="en-US" altLang="ja-JP" baseline="0" dirty="0" err="1" smtClean="0"/>
              <a:t>subgraphs</a:t>
            </a:r>
            <a:r>
              <a:rPr lang="en-US" altLang="ja-JP" baseline="0" dirty="0" smtClean="0"/>
              <a:t> on famous license. As a subject, we use 2484 source packages in Fedora Core 19.</a:t>
            </a:r>
            <a:endParaRPr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18562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you see here is the methodology. In this empirical study, we create license inclusion graph from source packages.</a:t>
            </a: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First, we extract spec file and source files from each package in subject.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Then, we identify declared license package license from spec file. Second, we identify source file license with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Ninka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After that, we identify packages to remove. Finally, we create license inclusion graph with package license, </a:t>
            </a:r>
            <a:endParaRPr kumimoji="1" lang="ja-JP" altLang="ja-JP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Source file license and packages to remove. On next slides, we explain spec file, </a:t>
            </a:r>
            <a:r>
              <a:rPr kumimoji="1" lang="en-US" altLang="ja-JP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Ninka</a:t>
            </a:r>
            <a:r>
              <a:rPr kumimoji="1" lang="en-US" altLang="ja-JP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packages to remove. </a:t>
            </a:r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5797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Each source package</a:t>
            </a:r>
            <a:r>
              <a:rPr kumimoji="1" lang="en-US" altLang="ja-JP" baseline="0" dirty="0" smtClean="0"/>
              <a:t> include at least one spec file.</a:t>
            </a:r>
          </a:p>
          <a:p>
            <a:r>
              <a:rPr kumimoji="1" lang="en-US" altLang="ja-JP" baseline="0" dirty="0" smtClean="0"/>
              <a:t>Spec file show metadata of the package such as version, name, description, license and so on.</a:t>
            </a:r>
          </a:p>
          <a:p>
            <a:r>
              <a:rPr kumimoji="1" lang="en-US" altLang="ja-JP" dirty="0" smtClean="0"/>
              <a:t>To identify declared license,</a:t>
            </a:r>
            <a:r>
              <a:rPr kumimoji="1" lang="en-US" altLang="ja-JP" baseline="0" dirty="0" smtClean="0"/>
              <a:t> we extract line with “License” as the beginning.</a:t>
            </a:r>
          </a:p>
          <a:p>
            <a:endParaRPr kumimoji="1" lang="en-US" altLang="ja-JP" baseline="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097386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To identify source file</a:t>
            </a:r>
            <a:r>
              <a:rPr kumimoji="1" lang="en-US" altLang="ja-JP" baseline="0" dirty="0" smtClean="0"/>
              <a:t> license, we use </a:t>
            </a:r>
            <a:r>
              <a:rPr kumimoji="1" lang="en-US" altLang="ja-JP" baseline="0" dirty="0" err="1" smtClean="0"/>
              <a:t>Ninka</a:t>
            </a:r>
            <a:r>
              <a:rPr kumimoji="1" lang="en-US" altLang="ja-JP" baseline="0" dirty="0" smtClean="0"/>
              <a:t>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comparing</a:t>
            </a:r>
            <a:r>
              <a:rPr lang="en-US" altLang="ja-JP" baseline="0" dirty="0" smtClean="0"/>
              <a:t> </a:t>
            </a:r>
            <a:r>
              <a:rPr kumimoji="1" lang="en-US" altLang="ja-JP" dirty="0" smtClean="0"/>
              <a:t>the header to license knowledge base,</a:t>
            </a:r>
            <a:r>
              <a:rPr kumimoji="1" lang="en-US" altLang="ja-JP" baseline="0" dirty="0" smtClean="0"/>
              <a:t> </a:t>
            </a:r>
            <a:r>
              <a:rPr kumimoji="1" lang="en-US" altLang="ja-JP" baseline="0" dirty="0" err="1" smtClean="0"/>
              <a:t>Ninka</a:t>
            </a:r>
            <a:r>
              <a:rPr kumimoji="1" lang="en-US" altLang="ja-JP" baseline="0" dirty="0" smtClean="0"/>
              <a:t> identify license </a:t>
            </a:r>
            <a:r>
              <a:rPr lang="en-US" altLang="ja-JP" dirty="0" smtClean="0"/>
              <a:t>of source file.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err="1" smtClean="0"/>
              <a:t>Ninka</a:t>
            </a:r>
            <a:r>
              <a:rPr kumimoji="1" lang="en-US" altLang="ja-JP" dirty="0" smtClean="0"/>
              <a:t> output</a:t>
            </a:r>
            <a:r>
              <a:rPr kumimoji="1" lang="en-US" altLang="ja-JP" baseline="0" dirty="0" smtClean="0"/>
              <a:t> </a:t>
            </a:r>
            <a:r>
              <a:rPr lang="en-US" altLang="ja-JP" dirty="0" smtClean="0"/>
              <a:t>specific license name, “NONE” or “UNKNOWN”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NONE</a:t>
            </a:r>
            <a:r>
              <a:rPr kumimoji="1" lang="en-US" altLang="ja-JP" baseline="0" dirty="0" smtClean="0"/>
              <a:t> means </a:t>
            </a:r>
            <a:r>
              <a:rPr lang="en-US" altLang="ja-JP" dirty="0" smtClean="0"/>
              <a:t>The header does not include license related sentence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UNKNOWN means </a:t>
            </a:r>
            <a:r>
              <a:rPr lang="en-US" altLang="ja-JP" dirty="0" smtClean="0"/>
              <a:t>Although the header does not include license related sentence,  </a:t>
            </a:r>
            <a:r>
              <a:rPr lang="en-US" altLang="ja-JP" dirty="0" err="1" smtClean="0"/>
              <a:t>Ninka</a:t>
            </a:r>
            <a:r>
              <a:rPr lang="en-US" altLang="ja-JP" dirty="0" smtClean="0"/>
              <a:t> can’t identify license because of lack of knowledge. This is not</a:t>
            </a:r>
            <a:r>
              <a:rPr lang="en-US" altLang="ja-JP" baseline="0" dirty="0" smtClean="0"/>
              <a:t> rare. </a:t>
            </a:r>
            <a:r>
              <a:rPr kumimoji="1" lang="en-US" altLang="ja-JP" dirty="0" smtClean="0"/>
              <a:t>62.2% of packages include at least “UNKNOWN” file.</a:t>
            </a:r>
            <a:endParaRPr kumimoji="1"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232833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We identify packages to remove. These package may make relations</a:t>
            </a:r>
            <a:r>
              <a:rPr kumimoji="1" lang="en-US" altLang="ja-JP" baseline="0" dirty="0" smtClean="0"/>
              <a:t> unclear.</a:t>
            </a:r>
          </a:p>
          <a:p>
            <a:r>
              <a:rPr kumimoji="1" lang="en-US" altLang="ja-JP" dirty="0" smtClean="0"/>
              <a:t>Conditions</a:t>
            </a:r>
            <a:r>
              <a:rPr kumimoji="1" lang="en-US" altLang="ja-JP" baseline="0" dirty="0" smtClean="0"/>
              <a:t> which we determine the package to remove are the followings.</a:t>
            </a:r>
          </a:p>
          <a:p>
            <a:r>
              <a:rPr lang="en-US" altLang="ja-JP" dirty="0" smtClean="0"/>
              <a:t>packages with no source file, packages with spec files with different licenses, packages with more than one spec file</a:t>
            </a:r>
          </a:p>
          <a:p>
            <a:r>
              <a:rPr lang="en-US" altLang="ja-JP" dirty="0" smtClean="0"/>
              <a:t>And packages where more than 50% of source files are “UNKNOWN”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As a result,</a:t>
            </a:r>
            <a:r>
              <a:rPr kumimoji="1" lang="en-US" altLang="ja-JP" baseline="0" dirty="0" smtClean="0"/>
              <a:t> we remove 1000packages.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511025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baseline="0" dirty="0" smtClean="0"/>
              <a:t>We conduct empirical study along with the methodology.</a:t>
            </a:r>
          </a:p>
          <a:p>
            <a:r>
              <a:rPr kumimoji="1" lang="en-US" altLang="ja-JP" baseline="0" dirty="0" smtClean="0"/>
              <a:t>we will show some interesting result from next slide.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84992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This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the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case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LesserGPLv2+.</a:t>
            </a:r>
          </a:p>
          <a:p>
            <a:r>
              <a:rPr kumimoji="1" lang="en-US" altLang="ja-JP" dirty="0" smtClean="0"/>
              <a:t>This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graph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left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side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license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source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file,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and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the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right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side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license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of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package.</a:t>
            </a:r>
          </a:p>
          <a:p>
            <a:r>
              <a:rPr kumimoji="1" lang="en-US" altLang="ja-JP" dirty="0" smtClean="0"/>
              <a:t>Each</a:t>
            </a:r>
            <a:r>
              <a:rPr kumimoji="1" lang="en-US" altLang="ja-JP" baseline="0" dirty="0" smtClean="0"/>
              <a:t> node have the number of packages and files.</a:t>
            </a:r>
          </a:p>
          <a:p>
            <a:r>
              <a:rPr kumimoji="1" lang="en-US" altLang="ja-JP" baseline="0" dirty="0" smtClean="0"/>
              <a:t>Each edge have the rate in terms of number of files.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We can see</a:t>
            </a:r>
            <a:r>
              <a:rPr kumimoji="1" lang="en-US" altLang="ja-JP" baseline="0" dirty="0" smtClean="0"/>
              <a:t> from this graph, Source files are in many licenses.</a:t>
            </a:r>
          </a:p>
          <a:p>
            <a:r>
              <a:rPr kumimoji="1" lang="en-US" altLang="ja-JP" baseline="0" dirty="0" smtClean="0"/>
              <a:t>This is appeared in Other variant of GPL, BSD and MIT/X11.</a:t>
            </a:r>
          </a:p>
          <a:p>
            <a:r>
              <a:rPr kumimoji="1" lang="en-US" altLang="ja-JP" dirty="0" smtClean="0"/>
              <a:t>In addition, we see GPLv2+ and GPLv3+ on the left side.</a:t>
            </a:r>
          </a:p>
          <a:p>
            <a:r>
              <a:rPr kumimoji="1" lang="en-US" altLang="ja-JP" dirty="0" smtClean="0"/>
              <a:t>Usually</a:t>
            </a:r>
            <a:r>
              <a:rPr kumimoji="1" lang="en-US" altLang="ja-JP" baseline="0" dirty="0" smtClean="0"/>
              <a:t> these licenses are inconsistency with LesserGPLv3+ because these licenses are more strict than LesserGPLv2+.</a:t>
            </a:r>
          </a:p>
          <a:p>
            <a:r>
              <a:rPr kumimoji="1" lang="en-US" altLang="ja-JP" baseline="0" dirty="0" smtClean="0"/>
              <a:t>We study files under GPLv2+ and GPLv3+. As a result these files are in “demo” or “test” directories.</a:t>
            </a:r>
          </a:p>
          <a:p>
            <a:endParaRPr kumimoji="1" lang="en-US" altLang="ja-JP" baseline="0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9154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In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this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study,</a:t>
            </a:r>
            <a:r>
              <a:rPr kumimoji="1" lang="ja-JP" altLang="en-US" baseline="0" dirty="0" smtClean="0"/>
              <a:t> </a:t>
            </a:r>
            <a:r>
              <a:rPr kumimoji="1" lang="en-US" altLang="ja-JP" dirty="0" smtClean="0"/>
              <a:t>To discover the relationship between the license of a source package, and the license of the files contained</a:t>
            </a:r>
            <a:r>
              <a:rPr kumimoji="1" lang="en-US" altLang="ja-JP" baseline="0" dirty="0" smtClean="0"/>
              <a:t> in the package</a:t>
            </a:r>
            <a:r>
              <a:rPr kumimoji="1" lang="en-US" altLang="ja-JP" dirty="0" smtClean="0"/>
              <a:t>, we extract </a:t>
            </a:r>
            <a:r>
              <a:rPr lang="en-US" altLang="ja-JP" dirty="0" smtClean="0"/>
              <a:t>relations between license of package and license of the source files from packages in Fedora Core 19.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To achieve this, we</a:t>
            </a:r>
            <a:r>
              <a:rPr kumimoji="1" lang="en-US" altLang="ja-JP" baseline="0" dirty="0" smtClean="0"/>
              <a:t> define </a:t>
            </a:r>
            <a:r>
              <a:rPr lang="en-US" altLang="ja-JP" dirty="0" smtClean="0"/>
              <a:t>Inclusion relation and license inclusion graph, and then </a:t>
            </a:r>
            <a:r>
              <a:rPr kumimoji="1" lang="en-US" altLang="ja-JP" dirty="0" smtClean="0"/>
              <a:t>show license inclusion graph from source </a:t>
            </a:r>
            <a:r>
              <a:rPr lang="en-US" altLang="ja-JP" dirty="0" smtClean="0"/>
              <a:t>packages in </a:t>
            </a:r>
            <a:r>
              <a:rPr kumimoji="1" lang="en-US" altLang="ja-JP" dirty="0" smtClean="0"/>
              <a:t>Fedora Core 19.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To</a:t>
            </a:r>
            <a:r>
              <a:rPr kumimoji="1" lang="en-US" altLang="ja-JP" baseline="0" dirty="0" smtClean="0"/>
              <a:t> start with I’ll provide background information.</a:t>
            </a: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253127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Next,</a:t>
            </a:r>
            <a:r>
              <a:rPr kumimoji="1" lang="en-US" altLang="ja-JP" baseline="0" dirty="0" smtClean="0"/>
              <a:t> we show result on </a:t>
            </a:r>
            <a:r>
              <a:rPr kumimoji="1" lang="en-US" altLang="ja-JP" baseline="0" dirty="0" err="1" smtClean="0"/>
              <a:t>perl</a:t>
            </a:r>
            <a:r>
              <a:rPr kumimoji="1" lang="en-US" altLang="ja-JP" baseline="0" dirty="0" smtClean="0"/>
              <a:t>, </a:t>
            </a:r>
            <a:r>
              <a:rPr kumimoji="1" lang="en-US" altLang="ja-JP" baseline="0" dirty="0" err="1" smtClean="0"/>
              <a:t>GPLv</a:t>
            </a:r>
            <a:r>
              <a:rPr kumimoji="1" lang="en-US" altLang="ja-JP" baseline="0" dirty="0" smtClean="0"/>
              <a:t>+ or artistic license and variants of apache.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We can see from these graph, these license </a:t>
            </a:r>
            <a:r>
              <a:rPr kumimoji="1" lang="en-US" altLang="ja-JP" sz="1200" dirty="0" smtClean="0"/>
              <a:t>have a inclusion relation with the same license.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dirty="0" smtClean="0"/>
              <a:t>It</a:t>
            </a:r>
            <a:r>
              <a:rPr kumimoji="1" lang="en-US" altLang="ja-JP" sz="1200" baseline="0" dirty="0" smtClean="0"/>
              <a:t> seems that </a:t>
            </a:r>
            <a:r>
              <a:rPr lang="en-US" altLang="ja-JP" sz="1200" dirty="0" smtClean="0"/>
              <a:t>Perl or Apache community do not seem to reuse code under other licenses.</a:t>
            </a:r>
            <a:endParaRPr kumimoji="1" lang="ja-JP" altLang="en-US" sz="12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20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470547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On this empirical study, We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should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consider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some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limitation and threats</a:t>
            </a:r>
            <a:r>
              <a:rPr kumimoji="1" lang="en-US" altLang="ja-JP" baseline="0" dirty="0" smtClean="0"/>
              <a:t> to validity.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At first, </a:t>
            </a:r>
            <a:r>
              <a:rPr lang="en-US" altLang="ja-JP" dirty="0" smtClean="0"/>
              <a:t>We do not consider how source files were used.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Extracting the relations between packages and unused source files.</a:t>
            </a:r>
            <a:r>
              <a:rPr kumimoji="1" lang="en-US" altLang="ja-JP" baseline="0" dirty="0" smtClean="0"/>
              <a:t> However, We believe that </a:t>
            </a:r>
            <a:r>
              <a:rPr lang="en-US" altLang="ja-JP" dirty="0" smtClean="0"/>
              <a:t>This effect is small.</a:t>
            </a:r>
          </a:p>
          <a:p>
            <a:r>
              <a:rPr lang="en-US" altLang="ja-JP" dirty="0" smtClean="0"/>
              <a:t>Secondary, </a:t>
            </a:r>
            <a:r>
              <a:rPr kumimoji="1" lang="en-US" altLang="ja-JP" dirty="0" err="1" smtClean="0"/>
              <a:t>Ninka</a:t>
            </a:r>
            <a:r>
              <a:rPr kumimoji="1" lang="en-US" altLang="ja-JP" dirty="0" smtClean="0"/>
              <a:t> may not identify license correctly.</a:t>
            </a:r>
            <a:r>
              <a:rPr kumimoji="1" lang="en-US" altLang="ja-JP" baseline="0" dirty="0" smtClean="0"/>
              <a:t> </a:t>
            </a:r>
            <a:r>
              <a:rPr lang="en-US" altLang="ja-JP" dirty="0" smtClean="0"/>
              <a:t>The accuracy is 93% in previous research. So, we believe</a:t>
            </a:r>
            <a:r>
              <a:rPr lang="en-US" altLang="ja-JP" baseline="0" dirty="0" smtClean="0"/>
              <a:t> that </a:t>
            </a:r>
          </a:p>
          <a:p>
            <a:r>
              <a:rPr lang="en-US" altLang="ja-JP" baseline="0" dirty="0" smtClean="0"/>
              <a:t>The effect is small.  Thirdly, </a:t>
            </a:r>
            <a:r>
              <a:rPr lang="en-US" altLang="ja-JP" dirty="0" smtClean="0"/>
              <a:t>Spec files may not be correct.</a:t>
            </a:r>
            <a:r>
              <a:rPr kumimoji="1" lang="en-US" altLang="ja-JP" dirty="0" smtClean="0"/>
              <a:t> Previous research[11] shows this data is mostly </a:t>
            </a:r>
            <a:r>
              <a:rPr kumimoji="1" lang="en-US" altLang="ja-JP" dirty="0" err="1" smtClean="0"/>
              <a:t>correct.</a:t>
            </a:r>
            <a:r>
              <a:rPr lang="en-US" altLang="ja-JP" dirty="0" err="1" smtClean="0"/>
              <a:t>In</a:t>
            </a:r>
            <a:r>
              <a:rPr lang="en-US" altLang="ja-JP" dirty="0" smtClean="0"/>
              <a:t> very few cases, spec files was not upgraded when the package was upgraded. So, we can trust</a:t>
            </a:r>
            <a:r>
              <a:rPr lang="en-US" altLang="ja-JP" baseline="0" dirty="0" smtClean="0"/>
              <a:t> spec files mostly.</a:t>
            </a:r>
          </a:p>
          <a:p>
            <a:r>
              <a:rPr lang="en-US" altLang="ja-JP" baseline="0" dirty="0" smtClean="0"/>
              <a:t>Finally, in this empirical study, </a:t>
            </a:r>
            <a:r>
              <a:rPr kumimoji="1" lang="en-US" altLang="ja-JP" dirty="0" smtClean="0"/>
              <a:t>We use only </a:t>
            </a:r>
            <a:r>
              <a:rPr lang="en-US" altLang="ja-JP" dirty="0" smtClean="0"/>
              <a:t>source package in Fedora Core 19.</a:t>
            </a:r>
            <a:r>
              <a:rPr lang="en-US" altLang="ja-JP" baseline="0" dirty="0" smtClean="0"/>
              <a:t> To </a:t>
            </a:r>
            <a:r>
              <a:rPr kumimoji="1"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generalize our result,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</a:t>
            </a:r>
            <a:r>
              <a:rPr kumimoji="1" lang="en-US" altLang="ja-JP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</a:t>
            </a:r>
            <a:r>
              <a:rPr lang="en-US" altLang="ja-JP" dirty="0" smtClean="0"/>
              <a:t>lan to analyze other repositories of FOSS</a:t>
            </a:r>
            <a:endParaRPr kumimoji="1" lang="ja-JP" altLang="en-US" dirty="0" smtClean="0"/>
          </a:p>
          <a:p>
            <a:endParaRPr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842361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Let me summarize</a:t>
            </a:r>
            <a:r>
              <a:rPr kumimoji="1" lang="en-US" altLang="ja-JP" baseline="0" dirty="0" smtClean="0"/>
              <a:t> my talk. we </a:t>
            </a:r>
            <a:r>
              <a:rPr kumimoji="1" lang="en-US" altLang="ja-JP" dirty="0" smtClean="0"/>
              <a:t>Extract the relationship between the licenses of packages and the licenses of the files are composed of in the Fedora Core 19 distribution. To</a:t>
            </a:r>
            <a:r>
              <a:rPr kumimoji="1" lang="en-US" altLang="ja-JP" baseline="0" dirty="0" smtClean="0"/>
              <a:t> achieve this, we define </a:t>
            </a:r>
            <a:r>
              <a:rPr lang="en-US" altLang="ja-JP" dirty="0" smtClean="0"/>
              <a:t>inclusion relation and license inclusion graph</a:t>
            </a:r>
            <a:r>
              <a:rPr kumimoji="1" lang="en-US" altLang="ja-JP" dirty="0" smtClean="0"/>
              <a:t>.</a:t>
            </a:r>
            <a:r>
              <a:rPr kumimoji="1" lang="en-US" altLang="ja-JP" baseline="0" dirty="0" smtClean="0"/>
              <a:t> As a result </a:t>
            </a:r>
            <a:r>
              <a:rPr lang="en-US" altLang="ja-JP" dirty="0" smtClean="0"/>
              <a:t>Files occur inconsistency may be not included in the binary, The Apache and Perl community tend to contain files only under the same license.</a:t>
            </a:r>
          </a:p>
          <a:p>
            <a:r>
              <a:rPr lang="en-US" altLang="ja-JP" dirty="0" smtClean="0"/>
              <a:t>As a future work</a:t>
            </a:r>
            <a:r>
              <a:rPr lang="en-US" altLang="ja-JP" baseline="0" dirty="0" smtClean="0"/>
              <a:t> we </a:t>
            </a:r>
            <a:r>
              <a:rPr lang="en-US" altLang="ja-JP" dirty="0" smtClean="0"/>
              <a:t>Analyze the build system of packages to determine which files are actually part of the binaries</a:t>
            </a:r>
            <a:r>
              <a:rPr lang="en-US" altLang="ja-JP" baseline="0" dirty="0" smtClean="0"/>
              <a:t> and </a:t>
            </a:r>
            <a:r>
              <a:rPr lang="en-US" altLang="ja-JP" dirty="0" smtClean="0"/>
              <a:t>Repeat in other collections of FOSS.</a:t>
            </a:r>
            <a:endParaRPr kumimoji="1" lang="ja-JP" altLang="en-US" dirty="0" smtClean="0"/>
          </a:p>
          <a:p>
            <a:pPr lvl="1"/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14648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Ninka</a:t>
            </a:r>
            <a:r>
              <a:rPr kumimoji="1" lang="ja-JP" altLang="en-US" dirty="0" smtClean="0"/>
              <a:t>は知識データベースを使ってライセンスを特定する．</a:t>
            </a:r>
            <a:endParaRPr kumimoji="1" lang="en-US" altLang="ja-JP" dirty="0" smtClean="0"/>
          </a:p>
          <a:p>
            <a:r>
              <a:rPr kumimoji="1" lang="en-US" altLang="ja-JP" dirty="0" err="1" smtClean="0"/>
              <a:t>Ninka</a:t>
            </a:r>
            <a:r>
              <a:rPr kumimoji="1" lang="ja-JP" altLang="en-US" dirty="0" smtClean="0"/>
              <a:t>のアウトプットにはライセンス名以外に</a:t>
            </a:r>
            <a:r>
              <a:rPr kumimoji="1" lang="en-US" altLang="ja-JP" dirty="0" smtClean="0"/>
              <a:t>NONE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UNKNOWN</a:t>
            </a:r>
            <a:r>
              <a:rPr kumimoji="1" lang="ja-JP" altLang="en-US" dirty="0" smtClean="0"/>
              <a:t>がある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To identify source file</a:t>
            </a:r>
            <a:r>
              <a:rPr kumimoji="1" lang="en-US" altLang="ja-JP" baseline="0" dirty="0" smtClean="0"/>
              <a:t> license, we use </a:t>
            </a:r>
            <a:r>
              <a:rPr kumimoji="1" lang="en-US" altLang="ja-JP" baseline="0" dirty="0" err="1" smtClean="0"/>
              <a:t>Ninka</a:t>
            </a:r>
            <a:r>
              <a:rPr kumimoji="1" lang="en-US" altLang="ja-JP" baseline="0" dirty="0" smtClean="0"/>
              <a:t>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err="1" smtClean="0"/>
              <a:t>Ninka</a:t>
            </a:r>
            <a:r>
              <a:rPr kumimoji="1" lang="en-US" altLang="ja-JP" baseline="0" dirty="0" smtClean="0"/>
              <a:t> identify license from </a:t>
            </a:r>
            <a:r>
              <a:rPr lang="en-US" altLang="ja-JP" dirty="0" smtClean="0"/>
              <a:t>the header of source file comparing</a:t>
            </a:r>
            <a:r>
              <a:rPr lang="en-US" altLang="ja-JP" baseline="0" dirty="0" smtClean="0"/>
              <a:t> </a:t>
            </a:r>
            <a:r>
              <a:rPr kumimoji="1" lang="en-US" altLang="ja-JP" dirty="0" smtClean="0"/>
              <a:t>the header to license knowledge database.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err="1" smtClean="0"/>
              <a:t>Ninka</a:t>
            </a:r>
            <a:r>
              <a:rPr kumimoji="1" lang="en-US" altLang="ja-JP" dirty="0" smtClean="0"/>
              <a:t> output</a:t>
            </a:r>
            <a:r>
              <a:rPr kumimoji="1" lang="en-US" altLang="ja-JP" baseline="0" dirty="0" smtClean="0"/>
              <a:t> </a:t>
            </a:r>
            <a:r>
              <a:rPr lang="en-US" altLang="ja-JP" dirty="0" err="1" smtClean="0"/>
              <a:t>Output</a:t>
            </a:r>
            <a:r>
              <a:rPr lang="en-US" altLang="ja-JP" dirty="0" smtClean="0"/>
              <a:t> specific license name, “NONE” or “UNKNOWN”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NONE</a:t>
            </a:r>
            <a:r>
              <a:rPr kumimoji="1" lang="en-US" altLang="ja-JP" baseline="0" dirty="0" smtClean="0"/>
              <a:t> means </a:t>
            </a:r>
            <a:r>
              <a:rPr lang="en-US" altLang="ja-JP" dirty="0" smtClean="0"/>
              <a:t>The header does not include license related sentence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UNKNOWN means </a:t>
            </a:r>
            <a:r>
              <a:rPr lang="en-US" altLang="ja-JP" dirty="0" smtClean="0"/>
              <a:t>Although the header does not include license related sentence,  </a:t>
            </a:r>
            <a:r>
              <a:rPr lang="en-US" altLang="ja-JP" dirty="0" err="1" smtClean="0"/>
              <a:t>Ninka</a:t>
            </a:r>
            <a:r>
              <a:rPr lang="en-US" altLang="ja-JP" dirty="0" smtClean="0"/>
              <a:t> can’t identify license because of lack of knowledge. This is not</a:t>
            </a:r>
            <a:r>
              <a:rPr lang="en-US" altLang="ja-JP" baseline="0" dirty="0" smtClean="0"/>
              <a:t> rare. </a:t>
            </a:r>
            <a:r>
              <a:rPr kumimoji="1" lang="en-US" altLang="ja-JP" dirty="0" smtClean="0"/>
              <a:t>62.2% of packages include at least “UNKNOWN” file.</a:t>
            </a:r>
            <a:endParaRPr kumimoji="1" lang="ja-JP" altLang="en-US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27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199860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30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191078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GPL</a:t>
            </a:r>
            <a:r>
              <a:rPr kumimoji="1" lang="ja-JP" altLang="en-US" dirty="0" smtClean="0"/>
              <a:t>のバリエーションを見ると，どれも多様なライセンスのファイルからなっている．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40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2628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One way</a:t>
            </a:r>
            <a:r>
              <a:rPr kumimoji="1" lang="en-US" altLang="ja-JP" baseline="0" dirty="0" smtClean="0"/>
              <a:t> to reduce software development cost is reuse. Reuse is utilizing a part or whole of existing software. We can reuse Libraries as </a:t>
            </a:r>
            <a:r>
              <a:rPr kumimoji="1" lang="en-US" altLang="ja-JP" baseline="0" dirty="0" err="1" smtClean="0"/>
              <a:t>blackbox</a:t>
            </a:r>
            <a:r>
              <a:rPr kumimoji="1" lang="en-US" altLang="ja-JP" baseline="0" dirty="0" smtClean="0"/>
              <a:t>-reuse, and source files which is a part of Library as white-box reuse via Project Hosting site such as </a:t>
            </a:r>
            <a:r>
              <a:rPr kumimoji="1" lang="en-US" altLang="ja-JP" baseline="0" dirty="0" err="1" smtClean="0"/>
              <a:t>GitHub</a:t>
            </a:r>
            <a:r>
              <a:rPr kumimoji="1" lang="en-US" altLang="ja-JP" baseline="0" dirty="0" smtClean="0"/>
              <a:t>. 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23711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However we can’t simply reuse libraries</a:t>
            </a:r>
            <a:r>
              <a:rPr kumimoji="1" lang="en-US" altLang="ja-JP" baseline="0" dirty="0" smtClean="0"/>
              <a:t> and source files which the other developed. To use them, we have to understand and follow each software License. Software license is a </a:t>
            </a:r>
            <a:r>
              <a:rPr kumimoji="1" lang="en-US" altLang="ja-JP" sz="1200" dirty="0" smtClean="0"/>
              <a:t>Permissions of use, and requirements and conditions to get such </a:t>
            </a:r>
            <a:r>
              <a:rPr lang="en-US" altLang="ja-JP" sz="1200" dirty="0" smtClean="0"/>
              <a:t>Permission.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47689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Especially,</a:t>
            </a:r>
            <a:r>
              <a:rPr kumimoji="1" lang="en-US" altLang="ja-JP" baseline="0" dirty="0" smtClean="0"/>
              <a:t> Many open source software are distributed under open source software license.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Open source software license is a software license which </a:t>
            </a:r>
            <a:r>
              <a:rPr lang="en-US" altLang="ja-JP" dirty="0" smtClean="0"/>
              <a:t>meet the definition of OSS</a:t>
            </a:r>
            <a:r>
              <a:rPr kumimoji="1" lang="en-US" altLang="ja-JP" baseline="0" dirty="0" smtClean="0"/>
              <a:t> and approved </a:t>
            </a:r>
            <a:r>
              <a:rPr lang="en-US" altLang="ja-JP" dirty="0" smtClean="0"/>
              <a:t>by Open Source Initiative.</a:t>
            </a:r>
            <a:r>
              <a:rPr lang="en-US" altLang="ja-JP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Now, 69 licenses are approved license as Open source license such as Gnu</a:t>
            </a:r>
            <a:r>
              <a:rPr kumimoji="1" lang="en-US" altLang="ja-JP" baseline="0" dirty="0" smtClean="0"/>
              <a:t> General Public License version3 and BSD-2clause License.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Note</a:t>
            </a:r>
            <a:r>
              <a:rPr kumimoji="1" lang="en-US" altLang="ja-JP" baseline="0" dirty="0" smtClean="0"/>
              <a:t> that </a:t>
            </a:r>
            <a:r>
              <a:rPr lang="en-US" altLang="ja-JP" dirty="0" err="1" smtClean="0"/>
              <a:t>Blackduck</a:t>
            </a:r>
            <a:r>
              <a:rPr lang="en-US" altLang="ja-JP" dirty="0" smtClean="0"/>
              <a:t> claims that the Black Duck Knowledge Base includes data related to over 2200 licenses</a:t>
            </a:r>
            <a:r>
              <a:rPr kumimoji="1" lang="en-US" altLang="ja-JP" dirty="0" smtClean="0"/>
              <a:t>.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In addition, Some of them have a variation</a:t>
            </a:r>
            <a:r>
              <a:rPr kumimoji="1" lang="en-US" altLang="ja-JP" baseline="0" dirty="0" smtClean="0"/>
              <a:t>. In this presentation “+” means “or later”.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aseline="0" dirty="0" smtClean="0"/>
              <a:t>For example, GPLv2+ can be regard as GPLv3.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71409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Let me refresh your memory on reuse. We consider to</a:t>
            </a:r>
            <a:r>
              <a:rPr kumimoji="1" lang="en-US" altLang="ja-JP" baseline="0" dirty="0" smtClean="0"/>
              <a:t> use these library and source files.</a:t>
            </a:r>
            <a:r>
              <a:rPr kumimoji="1" lang="en-US" altLang="ja-JP" dirty="0" smtClean="0"/>
              <a:t> Each</a:t>
            </a:r>
            <a:r>
              <a:rPr kumimoji="1" lang="en-US" altLang="ja-JP" baseline="0" dirty="0" smtClean="0"/>
              <a:t> component is under License A, B, C and D. </a:t>
            </a:r>
            <a:r>
              <a:rPr kumimoji="1" lang="en-US" altLang="ja-JP" dirty="0" smtClean="0"/>
              <a:t>Which</a:t>
            </a:r>
            <a:r>
              <a:rPr kumimoji="1" lang="en-US" altLang="ja-JP" baseline="0" dirty="0" smtClean="0"/>
              <a:t> license we should choice as a license of the product? In other word, </a:t>
            </a:r>
            <a:r>
              <a:rPr lang="en-US" altLang="ja-JP" sz="1200" dirty="0" smtClean="0">
                <a:solidFill>
                  <a:schemeClr val="tx1"/>
                </a:solidFill>
              </a:rPr>
              <a:t>Which license for the product is compatible on Licenses A, B, C and D? This is a</a:t>
            </a:r>
            <a:r>
              <a:rPr lang="en-US" altLang="ja-JP" sz="1200" baseline="0" dirty="0" smtClean="0">
                <a:solidFill>
                  <a:schemeClr val="tx1"/>
                </a:solidFill>
              </a:rPr>
              <a:t> motivation in this research. This is not easy.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30327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The</a:t>
            </a:r>
            <a:r>
              <a:rPr kumimoji="1" lang="en-US" altLang="ja-JP" baseline="0" dirty="0" smtClean="0"/>
              <a:t> reason is that </a:t>
            </a:r>
            <a:r>
              <a:rPr kumimoji="1" lang="en-US" altLang="ja-JP" dirty="0" smtClean="0"/>
              <a:t>relationships</a:t>
            </a:r>
            <a:r>
              <a:rPr kumimoji="1" lang="en-US" altLang="ja-JP" baseline="0" dirty="0" smtClean="0"/>
              <a:t> between licenses are complex. License have many terms and is described as a legal document. So, it is </a:t>
            </a:r>
            <a:r>
              <a:rPr lang="en-US" altLang="ja-JP" dirty="0" smtClean="0"/>
              <a:t>difficult for developer to choice a license from many licenses correctly. 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Therefore, </a:t>
            </a:r>
            <a:r>
              <a:rPr kumimoji="1" lang="en-US" altLang="ja-JP" dirty="0" smtClean="0"/>
              <a:t>Developers need guideline which licenses are compatible a license.</a:t>
            </a:r>
            <a:endParaRPr kumimoji="1" lang="ja-JP" altLang="en-US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1283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 smtClean="0"/>
              <a:t>As</a:t>
            </a:r>
            <a:r>
              <a:rPr lang="en-US" altLang="ja-JP" baseline="0" dirty="0" smtClean="0"/>
              <a:t> a related work, </a:t>
            </a:r>
            <a:r>
              <a:rPr kumimoji="1" lang="en-US" altLang="ja-JP" dirty="0" smtClean="0"/>
              <a:t>Some authors of licenses provide guidelines that try to clarify this.</a:t>
            </a:r>
            <a:r>
              <a:rPr kumimoji="1" lang="en-US" altLang="ja-JP" baseline="0" dirty="0" smtClean="0"/>
              <a:t> For example, </a:t>
            </a:r>
            <a:r>
              <a:rPr kumimoji="1" lang="en-US" altLang="ja-JP" dirty="0" smtClean="0"/>
              <a:t>The free software foundation shows relationship between the General Public License and other licenses. However, we don’t know empirical evidence. So, we </a:t>
            </a:r>
            <a:r>
              <a:rPr kumimoji="1" lang="en-US" altLang="ja-JP" sz="1200" dirty="0" smtClean="0"/>
              <a:t>need for empirical evidence to assist license choice by Developer.</a:t>
            </a:r>
            <a:endParaRPr kumimoji="1" lang="ja-JP" altLang="en-US" sz="1200" dirty="0" smtClean="0"/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0241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&lt;script&gt;</a:t>
            </a:r>
          </a:p>
          <a:p>
            <a:r>
              <a:rPr kumimoji="1" lang="en-US" altLang="ja-JP" dirty="0" smtClean="0"/>
              <a:t>To assist developers, license compliance officers and lawyers in understanding how licenses are actually used, we </a:t>
            </a:r>
            <a:r>
              <a:rPr lang="en-US" altLang="ja-JP" dirty="0" smtClean="0"/>
              <a:t>Investigate how different software licenses are reused as white-box components in the software packages in Fedora. To</a:t>
            </a:r>
            <a:r>
              <a:rPr lang="en-US" altLang="ja-JP" baseline="0" dirty="0" smtClean="0"/>
              <a:t> achieve this goal, we d</a:t>
            </a:r>
            <a:r>
              <a:rPr lang="en-US" altLang="ja-JP" dirty="0" smtClean="0"/>
              <a:t>efine inclusion relation</a:t>
            </a:r>
            <a:r>
              <a:rPr lang="ja-JP" altLang="en-US" dirty="0" smtClean="0"/>
              <a:t> </a:t>
            </a:r>
            <a:r>
              <a:rPr lang="en-US" altLang="ja-JP" dirty="0" smtClean="0"/>
              <a:t>and Proposed license inclusion graph and </a:t>
            </a:r>
            <a:r>
              <a:rPr kumimoji="1" lang="en-US" altLang="ja-JP" dirty="0" smtClean="0"/>
              <a:t>show a license inclusion graph from source packages in Fedora Core 19.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 smtClean="0"/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B91CA-20F3-45A5-92B9-63C3BF5848AF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9110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altLang="ja-JP" dirty="0" smtClean="0"/>
              <a:t>2014/5/7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altLang="ja-JP" dirty="0" smtClean="0"/>
              <a:t>OSS2014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EC45B1FD-846E-42C7-8C41-CEC948A4439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4464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08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55511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altLang="ja-JP" dirty="0" smtClean="0"/>
              <a:t>2014/5/7</a:t>
            </a:r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800"/>
            </a:lvl1pPr>
          </a:lstStyle>
          <a:p>
            <a:r>
              <a:rPr lang="en-US" altLang="ja-JP" dirty="0" smtClean="0"/>
              <a:t>OSS2014</a:t>
            </a:r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/>
            </a:lvl1pPr>
          </a:lstStyle>
          <a:p>
            <a:fld id="{EC45B1FD-846E-42C7-8C41-CEC948A44393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23806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066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932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17139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5621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3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82399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046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45B1FD-846E-42C7-8C41-CEC948A44393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0343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kumimoji="1" lang="en-US" altLang="ja-JP" sz="4800" dirty="0" smtClean="0"/>
              <a:t>Analyzing the relationship between the  license of packages and their files in Free and Open Source Software</a:t>
            </a:r>
            <a:endParaRPr kumimoji="1" lang="ja-JP" altLang="en-US" sz="48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ja-JP" sz="2100" u="sng" dirty="0"/>
              <a:t>Yuki Manabe</a:t>
            </a:r>
            <a:r>
              <a:rPr lang="en-US" altLang="ja-JP" sz="2100" u="sng" baseline="30000" dirty="0"/>
              <a:t>*</a:t>
            </a:r>
            <a:r>
              <a:rPr lang="en-US" altLang="ja-JP" sz="2100" dirty="0"/>
              <a:t>, Daniel M. German</a:t>
            </a:r>
            <a:r>
              <a:rPr lang="en-US" altLang="ja-JP" sz="2100" baseline="30000" dirty="0"/>
              <a:t>†,‡</a:t>
            </a:r>
            <a:r>
              <a:rPr lang="en-US" altLang="ja-JP" sz="2100" dirty="0"/>
              <a:t> and Katsuro Inoue</a:t>
            </a:r>
            <a:r>
              <a:rPr lang="en-US" altLang="ja-JP" sz="2100" baseline="30000" dirty="0"/>
              <a:t>†</a:t>
            </a:r>
          </a:p>
          <a:p>
            <a:pPr algn="r"/>
            <a:r>
              <a:rPr lang="en-US" altLang="ja-JP" sz="1350" dirty="0"/>
              <a:t>*Kumamoto University, Japan</a:t>
            </a:r>
          </a:p>
          <a:p>
            <a:pPr algn="r"/>
            <a:r>
              <a:rPr lang="en-US" altLang="ja-JP" sz="1350" dirty="0"/>
              <a:t>†Osaka University, Japan</a:t>
            </a:r>
          </a:p>
          <a:p>
            <a:pPr algn="r"/>
            <a:r>
              <a:rPr lang="en-US" altLang="ja-JP" sz="1350" dirty="0"/>
              <a:t>‡University of Victoria, Canada</a:t>
            </a:r>
            <a:endParaRPr lang="ja-JP" altLang="en-US" sz="1350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92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Definition of Inclusion Relation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file</a:t>
            </a:r>
            <a:r>
              <a:rPr kumimoji="1" lang="ja-JP" altLang="en-US" dirty="0" smtClean="0"/>
              <a:t> </a:t>
            </a:r>
            <a:r>
              <a:rPr lang="en-US" altLang="ja-JP" dirty="0" smtClean="0"/>
              <a:t>under </a:t>
            </a:r>
            <a:r>
              <a:rPr lang="en-US" altLang="ja-JP" dirty="0"/>
              <a:t>a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license A is included in software that is licensed under license B</a:t>
            </a:r>
          </a:p>
          <a:p>
            <a:pPr marL="0" indent="0">
              <a:buNone/>
            </a:pPr>
            <a:r>
              <a:rPr lang="en-US" altLang="ja-JP" dirty="0" smtClean="0"/>
              <a:t>  </a:t>
            </a:r>
            <a:r>
              <a:rPr kumimoji="1" lang="ja-JP" altLang="en-US" dirty="0" smtClean="0"/>
              <a:t>⇒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>
                <a:solidFill>
                  <a:srgbClr val="FF0000"/>
                </a:solidFill>
              </a:rPr>
              <a:t>I</a:t>
            </a:r>
            <a:r>
              <a:rPr kumimoji="1" lang="en-US" altLang="ja-JP" dirty="0" smtClean="0"/>
              <a:t>nclusion </a:t>
            </a:r>
            <a:r>
              <a:rPr kumimoji="1" lang="en-US" altLang="ja-JP" dirty="0" smtClean="0"/>
              <a:t>of license A into license B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Ex</a:t>
            </a:r>
            <a:r>
              <a:rPr kumimoji="1" lang="ja-JP" altLang="en-US" dirty="0" smtClean="0"/>
              <a:t>）</a:t>
            </a:r>
            <a:r>
              <a:rPr kumimoji="1" lang="en-US" altLang="ja-JP" dirty="0" smtClean="0"/>
              <a:t>A </a:t>
            </a:r>
            <a:r>
              <a:rPr lang="en-US" altLang="ja-JP" dirty="0" smtClean="0"/>
              <a:t>file </a:t>
            </a:r>
            <a:r>
              <a:rPr lang="en-US" altLang="ja-JP" dirty="0"/>
              <a:t>of MIT/X11 license </a:t>
            </a:r>
            <a:r>
              <a:rPr lang="en-US" altLang="ja-JP" dirty="0" smtClean="0"/>
              <a:t>is included in packages under GPLv2</a:t>
            </a:r>
          </a:p>
          <a:p>
            <a:pPr marL="0" indent="0">
              <a:buNone/>
            </a:pPr>
            <a:r>
              <a:rPr kumimoji="1" lang="ja-JP" altLang="en-US" dirty="0" smtClean="0"/>
              <a:t>  </a:t>
            </a:r>
            <a:r>
              <a:rPr kumimoji="1" lang="ja-JP" altLang="en-US" dirty="0" smtClean="0"/>
              <a:t>⇒</a:t>
            </a:r>
            <a:r>
              <a:rPr lang="en-US" altLang="ja-JP" dirty="0">
                <a:solidFill>
                  <a:srgbClr val="FF0000"/>
                </a:solidFill>
              </a:rPr>
              <a:t>I</a:t>
            </a:r>
            <a:r>
              <a:rPr lang="en-US" altLang="ja-JP" dirty="0" smtClean="0"/>
              <a:t>nclusion </a:t>
            </a:r>
            <a:r>
              <a:rPr lang="en-US" altLang="ja-JP" dirty="0"/>
              <a:t>of license </a:t>
            </a:r>
            <a:r>
              <a:rPr lang="en-US" altLang="ja-JP" dirty="0" smtClean="0"/>
              <a:t>MIT/X11 </a:t>
            </a:r>
            <a:r>
              <a:rPr lang="en-US" altLang="ja-JP" dirty="0"/>
              <a:t>into license </a:t>
            </a:r>
            <a:r>
              <a:rPr lang="en-US" altLang="ja-JP" dirty="0" smtClean="0"/>
              <a:t>GPLv2</a:t>
            </a:r>
            <a:r>
              <a:rPr kumimoji="1" lang="en-US" altLang="ja-JP" dirty="0" smtClean="0"/>
              <a:t> 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7" name="直方体 6"/>
          <p:cNvSpPr/>
          <p:nvPr/>
        </p:nvSpPr>
        <p:spPr>
          <a:xfrm>
            <a:off x="4968445" y="4931590"/>
            <a:ext cx="970671" cy="936024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" name="角丸四角形吹き出し 7"/>
          <p:cNvSpPr/>
          <p:nvPr/>
        </p:nvSpPr>
        <p:spPr>
          <a:xfrm>
            <a:off x="2466203" y="4931590"/>
            <a:ext cx="1679260" cy="1222291"/>
          </a:xfrm>
          <a:prstGeom prst="wedgeRoundRectCallout">
            <a:avLst>
              <a:gd name="adj1" fmla="val 123391"/>
              <a:gd name="adj2" fmla="val -3940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76245" y="5876881"/>
            <a:ext cx="79495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/>
              <a:t>package</a:t>
            </a:r>
            <a:endParaRPr lang="ja-JP" altLang="en-US" sz="1350" dirty="0"/>
          </a:p>
        </p:txBody>
      </p:sp>
      <p:sp>
        <p:nvSpPr>
          <p:cNvPr id="10" name="メモ 9"/>
          <p:cNvSpPr/>
          <p:nvPr/>
        </p:nvSpPr>
        <p:spPr>
          <a:xfrm>
            <a:off x="3095624" y="5074706"/>
            <a:ext cx="621230" cy="741406"/>
          </a:xfrm>
          <a:prstGeom prst="foldedCorner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1" name="円/楕円 10"/>
          <p:cNvSpPr/>
          <p:nvPr/>
        </p:nvSpPr>
        <p:spPr>
          <a:xfrm>
            <a:off x="4664225" y="4797049"/>
            <a:ext cx="863088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GPLv2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12" name="円/楕円 11"/>
          <p:cNvSpPr/>
          <p:nvPr/>
        </p:nvSpPr>
        <p:spPr>
          <a:xfrm>
            <a:off x="2466202" y="4964062"/>
            <a:ext cx="1100782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MIT/X11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924948" y="5846496"/>
            <a:ext cx="99663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 dirty="0"/>
              <a:t>Source File</a:t>
            </a:r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28726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License Inclusion Graph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49" y="1825625"/>
            <a:ext cx="8132109" cy="4351338"/>
          </a:xfrm>
        </p:spPr>
        <p:txBody>
          <a:bodyPr/>
          <a:lstStyle/>
          <a:p>
            <a:r>
              <a:rPr kumimoji="1" lang="en-US" altLang="ja-JP" dirty="0" smtClean="0"/>
              <a:t>Edge:  </a:t>
            </a:r>
            <a:r>
              <a:rPr lang="en-US" altLang="ja-JP" dirty="0"/>
              <a:t>From declared license in </a:t>
            </a:r>
            <a:r>
              <a:rPr lang="en-US" altLang="ja-JP" dirty="0" smtClean="0"/>
              <a:t>a file </a:t>
            </a:r>
            <a:r>
              <a:rPr lang="en-US" altLang="ja-JP" dirty="0"/>
              <a:t>to declared license in </a:t>
            </a:r>
            <a:r>
              <a:rPr lang="en-US" altLang="ja-JP" dirty="0" smtClean="0"/>
              <a:t>package including the file</a:t>
            </a:r>
            <a:endParaRPr kumimoji="1" lang="en-US" altLang="ja-JP" dirty="0" smtClean="0"/>
          </a:p>
          <a:p>
            <a:r>
              <a:rPr lang="en-US" altLang="ja-JP" dirty="0" smtClean="0"/>
              <a:t>Node: License</a:t>
            </a:r>
            <a:r>
              <a:rPr lang="ja-JP" altLang="en-US" dirty="0"/>
              <a:t> </a:t>
            </a:r>
            <a:r>
              <a:rPr lang="en-US" altLang="ja-JP" dirty="0" smtClean="0"/>
              <a:t>name</a:t>
            </a:r>
            <a:endParaRPr lang="en-US" altLang="ja-JP" dirty="0"/>
          </a:p>
          <a:p>
            <a:endParaRPr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Ex)</a:t>
            </a:r>
            <a:r>
              <a:rPr lang="en-US" altLang="ja-JP" dirty="0"/>
              <a:t> </a:t>
            </a:r>
            <a:r>
              <a:rPr lang="en-US" altLang="ja-JP" dirty="0">
                <a:solidFill>
                  <a:srgbClr val="FF0000"/>
                </a:solidFill>
              </a:rPr>
              <a:t>I</a:t>
            </a:r>
            <a:r>
              <a:rPr lang="en-US" altLang="ja-JP" dirty="0" smtClean="0"/>
              <a:t>nclusion </a:t>
            </a:r>
            <a:r>
              <a:rPr lang="en-US" altLang="ja-JP" dirty="0"/>
              <a:t>of license MIT/X11 </a:t>
            </a:r>
            <a:r>
              <a:rPr lang="en-US" altLang="ja-JP" dirty="0" smtClean="0"/>
              <a:t>into </a:t>
            </a:r>
            <a:r>
              <a:rPr lang="en-US" altLang="ja-JP" dirty="0"/>
              <a:t>license </a:t>
            </a:r>
            <a:r>
              <a:rPr lang="en-US" altLang="ja-JP" dirty="0" smtClean="0"/>
              <a:t>GPLv2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5310200" y="5133267"/>
            <a:ext cx="1154897" cy="51070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MIT/X11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cxnSp>
        <p:nvCxnSpPr>
          <p:cNvPr id="6" name="直線矢印コネクタ 5"/>
          <p:cNvCxnSpPr>
            <a:stCxn id="4" idx="6"/>
            <a:endCxn id="7" idx="2"/>
          </p:cNvCxnSpPr>
          <p:nvPr/>
        </p:nvCxnSpPr>
        <p:spPr>
          <a:xfrm>
            <a:off x="6465097" y="5388618"/>
            <a:ext cx="88033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円/楕円 6"/>
          <p:cNvSpPr/>
          <p:nvPr/>
        </p:nvSpPr>
        <p:spPr>
          <a:xfrm>
            <a:off x="7345432" y="5133267"/>
            <a:ext cx="1154897" cy="51070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GPLv2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3130892" y="4880794"/>
            <a:ext cx="926757" cy="936024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角丸四角形吹き出し 11"/>
          <p:cNvSpPr/>
          <p:nvPr/>
        </p:nvSpPr>
        <p:spPr>
          <a:xfrm>
            <a:off x="628650" y="4880794"/>
            <a:ext cx="1603289" cy="1222291"/>
          </a:xfrm>
          <a:prstGeom prst="wedgeRoundRectCallout">
            <a:avLst>
              <a:gd name="adj1" fmla="val 141310"/>
              <a:gd name="adj2" fmla="val 4819"/>
              <a:gd name="adj3" fmla="val 16667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8692" y="5826086"/>
            <a:ext cx="75899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package</a:t>
            </a:r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1258071" y="5023911"/>
            <a:ext cx="593125" cy="741406"/>
          </a:xfrm>
          <a:prstGeom prst="foldedCorner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5" name="円/楕円 14"/>
          <p:cNvSpPr/>
          <p:nvPr/>
        </p:nvSpPr>
        <p:spPr>
          <a:xfrm>
            <a:off x="2870463" y="4871526"/>
            <a:ext cx="899404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GPLv2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16" name="円/楕円 15"/>
          <p:cNvSpPr/>
          <p:nvPr/>
        </p:nvSpPr>
        <p:spPr>
          <a:xfrm>
            <a:off x="628649" y="4913267"/>
            <a:ext cx="1120346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350" dirty="0">
                <a:solidFill>
                  <a:schemeClr val="tx1"/>
                </a:solidFill>
              </a:rPr>
              <a:t>MIT/X11</a:t>
            </a:r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4249490" y="5119365"/>
            <a:ext cx="797011" cy="550496"/>
          </a:xfrm>
          <a:prstGeom prst="rightArrow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122587" y="5780209"/>
            <a:ext cx="95154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350" dirty="0"/>
              <a:t>Source File</a:t>
            </a:r>
            <a:endParaRPr lang="ja-JP" altLang="en-US" sz="1350" dirty="0"/>
          </a:p>
        </p:txBody>
      </p:sp>
    </p:spTree>
    <p:extLst>
      <p:ext uri="{BB962C8B-B14F-4D97-AF65-F5344CB8AC3E}">
        <p14:creationId xmlns:p14="http://schemas.microsoft.com/office/powerpoint/2010/main" val="360112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License inclusion graph of</a:t>
            </a:r>
            <a:r>
              <a:rPr kumimoji="1" lang="en-US" altLang="ja-JP" baseline="0" dirty="0" smtClean="0"/>
              <a:t> a package license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11" name="スライド番号プレースホルダー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4263507" y="4251784"/>
            <a:ext cx="834082" cy="510703"/>
          </a:xfrm>
          <a:prstGeom prst="rightArrow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2" name="円/楕円 51"/>
          <p:cNvSpPr/>
          <p:nvPr/>
        </p:nvSpPr>
        <p:spPr>
          <a:xfrm>
            <a:off x="5378847" y="3783124"/>
            <a:ext cx="1347535" cy="51070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MIT/X11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53" name="直線矢印コネクタ 52"/>
          <p:cNvCxnSpPr>
            <a:stCxn id="52" idx="6"/>
            <a:endCxn id="54" idx="2"/>
          </p:cNvCxnSpPr>
          <p:nvPr/>
        </p:nvCxnSpPr>
        <p:spPr>
          <a:xfrm>
            <a:off x="6726382" y="4038476"/>
            <a:ext cx="688239" cy="51947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円/楕円 53"/>
          <p:cNvSpPr/>
          <p:nvPr/>
        </p:nvSpPr>
        <p:spPr>
          <a:xfrm>
            <a:off x="7414621" y="4302601"/>
            <a:ext cx="1154897" cy="51070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GPLv2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761465" y="37442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4</a:t>
            </a:r>
            <a:endParaRPr lang="ja-JP" altLang="en-US" dirty="0"/>
          </a:p>
        </p:txBody>
      </p:sp>
      <p:sp>
        <p:nvSpPr>
          <p:cNvPr id="55" name="直方体 54"/>
          <p:cNvSpPr/>
          <p:nvPr/>
        </p:nvSpPr>
        <p:spPr>
          <a:xfrm>
            <a:off x="2956095" y="4457850"/>
            <a:ext cx="1078550" cy="1065871"/>
          </a:xfrm>
          <a:prstGeom prst="cub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6" name="角丸四角形吹き出し 55"/>
          <p:cNvSpPr/>
          <p:nvPr/>
        </p:nvSpPr>
        <p:spPr>
          <a:xfrm>
            <a:off x="453853" y="3141856"/>
            <a:ext cx="1603289" cy="2771380"/>
          </a:xfrm>
          <a:prstGeom prst="wedgeRoundRectCallout">
            <a:avLst>
              <a:gd name="adj1" fmla="val 138420"/>
              <a:gd name="adj2" fmla="val 1835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2932540" y="5539562"/>
            <a:ext cx="8606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package</a:t>
            </a:r>
            <a:endParaRPr lang="ja-JP" altLang="en-US" sz="1600" dirty="0"/>
          </a:p>
        </p:txBody>
      </p:sp>
      <p:sp>
        <p:nvSpPr>
          <p:cNvPr id="58" name="メモ 57"/>
          <p:cNvSpPr/>
          <p:nvPr/>
        </p:nvSpPr>
        <p:spPr>
          <a:xfrm>
            <a:off x="1083274" y="3439173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59" name="円/楕円 58"/>
          <p:cNvSpPr/>
          <p:nvPr/>
        </p:nvSpPr>
        <p:spPr>
          <a:xfrm>
            <a:off x="2674837" y="4312164"/>
            <a:ext cx="1011098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GPLv2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1" name="メモ 60"/>
          <p:cNvSpPr/>
          <p:nvPr/>
        </p:nvSpPr>
        <p:spPr>
          <a:xfrm>
            <a:off x="1197574" y="3553473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2" name="メモ 61"/>
          <p:cNvSpPr/>
          <p:nvPr/>
        </p:nvSpPr>
        <p:spPr>
          <a:xfrm>
            <a:off x="1311874" y="3667773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3" name="メモ 62"/>
          <p:cNvSpPr/>
          <p:nvPr/>
        </p:nvSpPr>
        <p:spPr>
          <a:xfrm>
            <a:off x="1426174" y="3782073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0" name="円/楕円 59"/>
          <p:cNvSpPr/>
          <p:nvPr/>
        </p:nvSpPr>
        <p:spPr>
          <a:xfrm>
            <a:off x="453851" y="3328529"/>
            <a:ext cx="1276449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MIT/X11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4" name="メモ 63"/>
          <p:cNvSpPr/>
          <p:nvPr/>
        </p:nvSpPr>
        <p:spPr>
          <a:xfrm>
            <a:off x="1022875" y="4668016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5" name="メモ 64"/>
          <p:cNvSpPr/>
          <p:nvPr/>
        </p:nvSpPr>
        <p:spPr>
          <a:xfrm>
            <a:off x="1137175" y="4782316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6" name="メモ 65"/>
          <p:cNvSpPr/>
          <p:nvPr/>
        </p:nvSpPr>
        <p:spPr>
          <a:xfrm>
            <a:off x="1251475" y="4896616"/>
            <a:ext cx="593125" cy="741406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68" name="円/楕円 67"/>
          <p:cNvSpPr/>
          <p:nvPr/>
        </p:nvSpPr>
        <p:spPr>
          <a:xfrm>
            <a:off x="440235" y="4539482"/>
            <a:ext cx="1050982" cy="334026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BSD2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sp>
        <p:nvSpPr>
          <p:cNvPr id="69" name="円/楕円 68"/>
          <p:cNvSpPr/>
          <p:nvPr/>
        </p:nvSpPr>
        <p:spPr>
          <a:xfrm>
            <a:off x="5378847" y="4853912"/>
            <a:ext cx="1347535" cy="510703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600" dirty="0">
                <a:solidFill>
                  <a:schemeClr val="tx1"/>
                </a:solidFill>
              </a:rPr>
              <a:t>BSD2</a:t>
            </a:r>
            <a:endParaRPr lang="ja-JP" altLang="en-US" sz="1600" dirty="0">
              <a:solidFill>
                <a:schemeClr val="tx1"/>
              </a:solidFill>
            </a:endParaRPr>
          </a:p>
        </p:txBody>
      </p:sp>
      <p:cxnSp>
        <p:nvCxnSpPr>
          <p:cNvPr id="70" name="直線矢印コネクタ 69"/>
          <p:cNvCxnSpPr>
            <a:stCxn id="69" idx="6"/>
            <a:endCxn id="54" idx="2"/>
          </p:cNvCxnSpPr>
          <p:nvPr/>
        </p:nvCxnSpPr>
        <p:spPr>
          <a:xfrm flipV="1">
            <a:off x="6726382" y="4557953"/>
            <a:ext cx="688239" cy="55131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テキスト ボックス 70"/>
          <p:cNvSpPr txBox="1"/>
          <p:nvPr/>
        </p:nvSpPr>
        <p:spPr>
          <a:xfrm>
            <a:off x="6764225" y="45503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3</a:t>
            </a:r>
            <a:endParaRPr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827312" y="5969493"/>
            <a:ext cx="10905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/>
              <a:t>Source </a:t>
            </a:r>
            <a:r>
              <a:rPr lang="en-US" altLang="ja-JP" sz="1600" dirty="0" smtClean="0"/>
              <a:t>File</a:t>
            </a:r>
            <a:endParaRPr lang="ja-JP" altLang="en-US" sz="1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40235" y="1854751"/>
            <a:ext cx="67779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Same relations are aggregated to one edge</a:t>
            </a:r>
            <a:endParaRPr kumimoji="1" lang="en-US" altLang="ja-JP" sz="24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dirty="0" smtClean="0"/>
              <a:t>The number of files in each license is represented </a:t>
            </a:r>
          </a:p>
          <a:p>
            <a:r>
              <a:rPr kumimoji="1" lang="en-US" altLang="ja-JP" sz="2400" dirty="0" smtClean="0"/>
              <a:t>as a label on edge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32152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Empirical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Research Question</a:t>
            </a:r>
            <a:r>
              <a:rPr kumimoji="1" lang="en-US" altLang="ja-JP" dirty="0" smtClean="0"/>
              <a:t>: What are the inclusion relationships between licenses of packages and licenses of source code?</a:t>
            </a:r>
            <a:endParaRPr lang="en-US" altLang="ja-JP" dirty="0"/>
          </a:p>
          <a:p>
            <a:r>
              <a:rPr lang="en-US" altLang="ja-JP" dirty="0" smtClean="0"/>
              <a:t>Extracting a license relation graph from source packages in Fedora Core 19</a:t>
            </a:r>
          </a:p>
          <a:p>
            <a:pPr lvl="1"/>
            <a:r>
              <a:rPr kumimoji="1" lang="en-US" altLang="ja-JP" dirty="0" smtClean="0">
                <a:solidFill>
                  <a:srgbClr val="FF0000"/>
                </a:solidFill>
              </a:rPr>
              <a:t>Show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/>
              <a:t>only </a:t>
            </a:r>
            <a:r>
              <a:rPr kumimoji="1" lang="en-US" altLang="ja-JP" dirty="0" err="1" smtClean="0"/>
              <a:t>subgraphs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/>
              <a:t>on famous license </a:t>
            </a:r>
          </a:p>
          <a:p>
            <a:r>
              <a:rPr lang="en-US" altLang="ja-JP" dirty="0" smtClean="0"/>
              <a:t>Subject: 2484 source packages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927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Methodology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14</a:t>
            </a:fld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628650" y="3021941"/>
            <a:ext cx="2873358" cy="75461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Identifying declared package license from </a:t>
            </a:r>
            <a:r>
              <a:rPr lang="en-US" altLang="ja-JP" u="sng" dirty="0" smtClean="0">
                <a:solidFill>
                  <a:schemeClr val="tx1"/>
                </a:solidFill>
              </a:rPr>
              <a:t>spec file</a:t>
            </a:r>
            <a:endParaRPr lang="en-US" altLang="ja-JP" u="sng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235811" y="3011260"/>
            <a:ext cx="2763130" cy="71343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Identifying source file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License with </a:t>
            </a:r>
            <a:r>
              <a:rPr lang="en-US" altLang="ja-JP" u="sng" dirty="0" smtClean="0">
                <a:solidFill>
                  <a:schemeClr val="tx1"/>
                </a:solidFill>
              </a:rPr>
              <a:t>Ninka</a:t>
            </a:r>
            <a:endParaRPr lang="en-US" altLang="ja-JP" u="sng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954415" y="5008608"/>
            <a:ext cx="3235169" cy="33183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Creating license </a:t>
            </a:r>
            <a:r>
              <a:rPr lang="en-US" altLang="ja-JP" dirty="0" smtClean="0">
                <a:solidFill>
                  <a:schemeClr val="tx1"/>
                </a:solidFill>
              </a:rPr>
              <a:t>inclusion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graph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1947658" y="1558266"/>
            <a:ext cx="694803" cy="691070"/>
          </a:xfrm>
          <a:prstGeom prst="cub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1" name="四角形吹き出し 10"/>
          <p:cNvSpPr/>
          <p:nvPr/>
        </p:nvSpPr>
        <p:spPr>
          <a:xfrm>
            <a:off x="3571161" y="1466406"/>
            <a:ext cx="2521317" cy="1034660"/>
          </a:xfrm>
          <a:prstGeom prst="wedgeRectCallout">
            <a:avLst>
              <a:gd name="adj1" fmla="val -96358"/>
              <a:gd name="adj2" fmla="val 5795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2" name="小波 11"/>
          <p:cNvSpPr/>
          <p:nvPr/>
        </p:nvSpPr>
        <p:spPr>
          <a:xfrm>
            <a:off x="3818018" y="1613997"/>
            <a:ext cx="648929" cy="450545"/>
          </a:xfrm>
          <a:prstGeom prst="doubleWav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3" name="メモ 12"/>
          <p:cNvSpPr/>
          <p:nvPr/>
        </p:nvSpPr>
        <p:spPr>
          <a:xfrm>
            <a:off x="5101525" y="1611495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5160519" y="1662068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5" name="メモ 14"/>
          <p:cNvSpPr/>
          <p:nvPr/>
        </p:nvSpPr>
        <p:spPr>
          <a:xfrm>
            <a:off x="5226888" y="1712454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cxnSp>
        <p:nvCxnSpPr>
          <p:cNvPr id="17" name="直線矢印コネクタ 16"/>
          <p:cNvCxnSpPr>
            <a:endCxn id="7" idx="0"/>
          </p:cNvCxnSpPr>
          <p:nvPr/>
        </p:nvCxnSpPr>
        <p:spPr>
          <a:xfrm flipH="1">
            <a:off x="2065329" y="2422387"/>
            <a:ext cx="2098776" cy="5995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35" idx="2"/>
            <a:endCxn id="8" idx="0"/>
          </p:cNvCxnSpPr>
          <p:nvPr/>
        </p:nvCxnSpPr>
        <p:spPr>
          <a:xfrm>
            <a:off x="5484710" y="2456046"/>
            <a:ext cx="1132666" cy="5552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9" idx="2"/>
            <a:endCxn id="30" idx="0"/>
          </p:cNvCxnSpPr>
          <p:nvPr/>
        </p:nvCxnSpPr>
        <p:spPr>
          <a:xfrm flipH="1">
            <a:off x="4571999" y="5340447"/>
            <a:ext cx="1" cy="36216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3388440" y="5702610"/>
            <a:ext cx="2367118" cy="2949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License Inclusion graph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413893" y="2229907"/>
            <a:ext cx="163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Source Package</a:t>
            </a:r>
            <a:endParaRPr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751476" y="2045241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Spec file</a:t>
            </a:r>
            <a:endParaRPr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900351" y="2086714"/>
            <a:ext cx="1168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Source file</a:t>
            </a:r>
            <a:endParaRPr lang="en-US" altLang="ja-JP" dirty="0"/>
          </a:p>
        </p:txBody>
      </p:sp>
      <p:sp>
        <p:nvSpPr>
          <p:cNvPr id="47" name="角丸四角形 46"/>
          <p:cNvSpPr/>
          <p:nvPr/>
        </p:nvSpPr>
        <p:spPr>
          <a:xfrm>
            <a:off x="3028950" y="4321087"/>
            <a:ext cx="3086100" cy="33529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Identifying </a:t>
            </a:r>
            <a:r>
              <a:rPr lang="en-US" altLang="ja-JP" u="sng" dirty="0" smtClean="0">
                <a:solidFill>
                  <a:schemeClr val="tx1"/>
                </a:solidFill>
              </a:rPr>
              <a:t>packages to remove</a:t>
            </a:r>
            <a:endParaRPr lang="ja-JP" altLang="en-US" u="sng" dirty="0">
              <a:solidFill>
                <a:schemeClr val="tx1"/>
              </a:solidFill>
            </a:endParaRPr>
          </a:p>
        </p:txBody>
      </p:sp>
      <p:cxnSp>
        <p:nvCxnSpPr>
          <p:cNvPr id="58" name="直線矢印コネクタ 57"/>
          <p:cNvCxnSpPr>
            <a:stCxn id="7" idx="2"/>
            <a:endCxn id="47" idx="0"/>
          </p:cNvCxnSpPr>
          <p:nvPr/>
        </p:nvCxnSpPr>
        <p:spPr>
          <a:xfrm>
            <a:off x="2065329" y="3776554"/>
            <a:ext cx="2506671" cy="54453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>
            <a:stCxn id="8" idx="2"/>
            <a:endCxn id="47" idx="0"/>
          </p:cNvCxnSpPr>
          <p:nvPr/>
        </p:nvCxnSpPr>
        <p:spPr>
          <a:xfrm flipH="1">
            <a:off x="4572000" y="3724690"/>
            <a:ext cx="2045376" cy="5963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47" idx="2"/>
            <a:endCxn id="9" idx="0"/>
          </p:cNvCxnSpPr>
          <p:nvPr/>
        </p:nvCxnSpPr>
        <p:spPr>
          <a:xfrm>
            <a:off x="4572000" y="4656382"/>
            <a:ext cx="0" cy="3522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曲線コネクタ 69"/>
          <p:cNvCxnSpPr>
            <a:stCxn id="7" idx="2"/>
            <a:endCxn id="9" idx="1"/>
          </p:cNvCxnSpPr>
          <p:nvPr/>
        </p:nvCxnSpPr>
        <p:spPr>
          <a:xfrm rot="16200000" flipH="1">
            <a:off x="1810885" y="4030998"/>
            <a:ext cx="1397974" cy="889086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曲線コネクタ 71"/>
          <p:cNvCxnSpPr>
            <a:stCxn id="8" idx="2"/>
            <a:endCxn id="9" idx="3"/>
          </p:cNvCxnSpPr>
          <p:nvPr/>
        </p:nvCxnSpPr>
        <p:spPr>
          <a:xfrm rot="5400000">
            <a:off x="5678561" y="4235713"/>
            <a:ext cx="1449838" cy="427792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円/楕円 2"/>
          <p:cNvSpPr/>
          <p:nvPr/>
        </p:nvSpPr>
        <p:spPr>
          <a:xfrm>
            <a:off x="6115050" y="5521528"/>
            <a:ext cx="502326" cy="32856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6115050" y="5938939"/>
            <a:ext cx="502326" cy="32856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円/楕円 33"/>
          <p:cNvSpPr/>
          <p:nvPr/>
        </p:nvSpPr>
        <p:spPr>
          <a:xfrm>
            <a:off x="6094624" y="6346016"/>
            <a:ext cx="502326" cy="32856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6984324" y="5861338"/>
            <a:ext cx="502326" cy="328566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矢印コネクタ 17"/>
          <p:cNvCxnSpPr>
            <a:stCxn id="3" idx="6"/>
            <a:endCxn id="36" idx="2"/>
          </p:cNvCxnSpPr>
          <p:nvPr/>
        </p:nvCxnSpPr>
        <p:spPr>
          <a:xfrm>
            <a:off x="6617376" y="5685811"/>
            <a:ext cx="366948" cy="33981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矢印コネクタ 20"/>
          <p:cNvCxnSpPr>
            <a:stCxn id="33" idx="6"/>
            <a:endCxn id="36" idx="2"/>
          </p:cNvCxnSpPr>
          <p:nvPr/>
        </p:nvCxnSpPr>
        <p:spPr>
          <a:xfrm flipV="1">
            <a:off x="6617376" y="6025621"/>
            <a:ext cx="366948" cy="7760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endCxn id="36" idx="2"/>
          </p:cNvCxnSpPr>
          <p:nvPr/>
        </p:nvCxnSpPr>
        <p:spPr>
          <a:xfrm flipV="1">
            <a:off x="6581018" y="6025621"/>
            <a:ext cx="403306" cy="45104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71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ja-JP" dirty="0" smtClean="0"/>
              <a:t>Spec file</a:t>
            </a:r>
            <a:endParaRPr lang="en-US" altLang="ja-JP" dirty="0"/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dirty="0" smtClean="0"/>
              <a:t>2014/5/7</a:t>
            </a:r>
            <a:endParaRPr lang="ja-JP" altLang="en-US" dirty="0"/>
          </a:p>
        </p:txBody>
      </p:sp>
      <p:sp>
        <p:nvSpPr>
          <p:cNvPr id="10" name="フッター プレースホルダー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 smtClean="0"/>
              <a:t>OSS2014</a:t>
            </a:r>
            <a:endParaRPr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59467-A441-4E25-B028-F49ED0C95450}" type="slidenum">
              <a:rPr lang="ja-JP" altLang="en-US" smtClean="0"/>
              <a:pPr/>
              <a:t>15</a:t>
            </a:fld>
            <a:endParaRPr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297112" y="2351362"/>
            <a:ext cx="65497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#% define beta_tag rc2</a:t>
            </a:r>
          </a:p>
          <a:p>
            <a:r>
              <a:rPr lang="en-US" altLang="ja-JP" dirty="0"/>
              <a:t>%define patchleveltag .45</a:t>
            </a:r>
          </a:p>
          <a:p>
            <a:r>
              <a:rPr lang="en-US" altLang="ja-JP" dirty="0"/>
              <a:t>%define baseversion 4.2</a:t>
            </a:r>
          </a:p>
          <a:p>
            <a:r>
              <a:rPr lang="en-US" altLang="ja-JP" dirty="0"/>
              <a:t>%bcond_without tests</a:t>
            </a:r>
          </a:p>
          <a:p>
            <a:endParaRPr lang="en-US" altLang="ja-JP" dirty="0"/>
          </a:p>
          <a:p>
            <a:r>
              <a:rPr lang="en-US" altLang="ja-JP" dirty="0"/>
              <a:t>Version: %{baseversion}%{patchleveltag}</a:t>
            </a:r>
          </a:p>
          <a:p>
            <a:r>
              <a:rPr lang="en-US" altLang="ja-JP" dirty="0"/>
              <a:t>Name: bash</a:t>
            </a:r>
          </a:p>
          <a:p>
            <a:r>
              <a:rPr lang="en-US" altLang="ja-JP" dirty="0"/>
              <a:t>Summary: The GNU Bourne Again shell</a:t>
            </a:r>
          </a:p>
          <a:p>
            <a:r>
              <a:rPr lang="en-US" altLang="ja-JP" dirty="0"/>
              <a:t>Release: 1%{?dist}</a:t>
            </a:r>
          </a:p>
          <a:p>
            <a:r>
              <a:rPr lang="en-US" altLang="ja-JP" dirty="0"/>
              <a:t>Group: System Environment/Shells</a:t>
            </a:r>
          </a:p>
          <a:p>
            <a:r>
              <a:rPr lang="en-US" altLang="ja-JP" dirty="0"/>
              <a:t>License: GPLv3+</a:t>
            </a:r>
          </a:p>
          <a:p>
            <a:r>
              <a:rPr lang="en-US" altLang="ja-JP" dirty="0"/>
              <a:t>Url: http://www.gnu.org/software/bash</a:t>
            </a:r>
          </a:p>
          <a:p>
            <a:r>
              <a:rPr lang="en-US" altLang="ja-JP" dirty="0"/>
              <a:t>Source0: ftp://ftp.gnu.org/gnu/bash/bash-%{baseversion}.tar.gz</a:t>
            </a:r>
          </a:p>
          <a:p>
            <a:endParaRPr lang="en-US" altLang="ja-JP" dirty="0"/>
          </a:p>
          <a:p>
            <a:r>
              <a:rPr lang="en-US" altLang="ja-JP" dirty="0"/>
              <a:t># Official upstream patches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1379" y="6490682"/>
            <a:ext cx="492443" cy="268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ja-JP" sz="2000" dirty="0"/>
              <a:t>…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491379" y="5964035"/>
            <a:ext cx="492443" cy="268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altLang="ja-JP" sz="2000" dirty="0"/>
              <a:t>…</a:t>
            </a:r>
          </a:p>
        </p:txBody>
      </p:sp>
      <p:cxnSp>
        <p:nvCxnSpPr>
          <p:cNvPr id="11" name="直線コネクタ 10"/>
          <p:cNvCxnSpPr>
            <a:endCxn id="12" idx="1"/>
          </p:cNvCxnSpPr>
          <p:nvPr/>
        </p:nvCxnSpPr>
        <p:spPr>
          <a:xfrm flipV="1">
            <a:off x="2898507" y="5298851"/>
            <a:ext cx="2798233" cy="103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5696740" y="5129574"/>
            <a:ext cx="21264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Declared</a:t>
            </a:r>
            <a:r>
              <a:rPr lang="ja-JP" altLang="en-US" sz="1600" dirty="0" smtClean="0"/>
              <a:t> </a:t>
            </a:r>
            <a:r>
              <a:rPr lang="en-US" altLang="ja-JP" sz="1600" dirty="0" smtClean="0"/>
              <a:t>License </a:t>
            </a:r>
            <a:r>
              <a:rPr lang="en-US" altLang="ja-JP" sz="1600" dirty="0"/>
              <a:t>Name</a:t>
            </a:r>
            <a:endParaRPr lang="ja-JP" altLang="en-US" sz="1600" dirty="0"/>
          </a:p>
        </p:txBody>
      </p:sp>
      <p:sp>
        <p:nvSpPr>
          <p:cNvPr id="7" name="正方形/長方形 6"/>
          <p:cNvSpPr/>
          <p:nvPr/>
        </p:nvSpPr>
        <p:spPr>
          <a:xfrm>
            <a:off x="4862314" y="2533221"/>
            <a:ext cx="3476368" cy="634314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 smtClean="0">
                <a:solidFill>
                  <a:schemeClr val="tx1"/>
                </a:solidFill>
              </a:rPr>
              <a:t>Example of spec file </a:t>
            </a:r>
            <a:r>
              <a:rPr lang="en-US" altLang="ja-JP" sz="2000" dirty="0" smtClean="0">
                <a:solidFill>
                  <a:schemeClr val="tx1"/>
                </a:solidFill>
              </a:rPr>
              <a:t>(bash)</a:t>
            </a:r>
            <a:r>
              <a:rPr kumimoji="1" lang="en-US" altLang="ja-JP" sz="2000" dirty="0" smtClean="0">
                <a:solidFill>
                  <a:schemeClr val="tx1"/>
                </a:solidFill>
              </a:rPr>
              <a:t> 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63827" y="1690689"/>
            <a:ext cx="5636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A file where metadata for the package are described</a:t>
            </a:r>
            <a:endParaRPr kumimoji="1" lang="ja-JP" altLang="en-US" sz="2000" dirty="0"/>
          </a:p>
        </p:txBody>
      </p:sp>
      <p:sp>
        <p:nvSpPr>
          <p:cNvPr id="16" name="円/楕円 15"/>
          <p:cNvSpPr/>
          <p:nvPr/>
        </p:nvSpPr>
        <p:spPr>
          <a:xfrm>
            <a:off x="2133600" y="5129574"/>
            <a:ext cx="764907" cy="338554"/>
          </a:xfrm>
          <a:prstGeom prst="ellips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1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Ninka</a:t>
            </a:r>
            <a:r>
              <a:rPr kumimoji="1" lang="en-US" altLang="ja-JP" dirty="0" smtClean="0"/>
              <a:t>[9]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1058" y="4807673"/>
            <a:ext cx="7886700" cy="1256466"/>
          </a:xfrm>
        </p:spPr>
        <p:txBody>
          <a:bodyPr>
            <a:normAutofit/>
          </a:bodyPr>
          <a:lstStyle/>
          <a:p>
            <a:pPr marL="228600" lvl="1">
              <a:spcBef>
                <a:spcPts val="1000"/>
              </a:spcBef>
            </a:pPr>
            <a:r>
              <a:rPr lang="en-US" altLang="ja-JP" dirty="0"/>
              <a:t>The accuracy is 93</a:t>
            </a:r>
            <a:r>
              <a:rPr lang="en-US" altLang="ja-JP" dirty="0" smtClean="0"/>
              <a:t>%</a:t>
            </a:r>
          </a:p>
          <a:p>
            <a:pPr marL="228600" lvl="1">
              <a:spcBef>
                <a:spcPts val="1000"/>
              </a:spcBef>
            </a:pPr>
            <a:r>
              <a:rPr lang="en-US" altLang="ja-JP" dirty="0"/>
              <a:t>62.2% of packages include at least “UNKNOWN” </a:t>
            </a:r>
            <a:r>
              <a:rPr lang="en-US" altLang="ja-JP" dirty="0" smtClean="0"/>
              <a:t>file in Source Packages in Fedora Core 19.</a:t>
            </a:r>
            <a:endParaRPr lang="ja-JP" altLang="en-US" dirty="0"/>
          </a:p>
          <a:p>
            <a:pPr marL="0" lvl="1" indent="0">
              <a:spcBef>
                <a:spcPts val="1000"/>
              </a:spcBef>
              <a:buNone/>
            </a:pPr>
            <a:endParaRPr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2014/5/7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OSS2014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lang="ja-JP" altLang="en-US" smtClean="0"/>
              <a:pPr/>
              <a:t>16</a:t>
            </a:fld>
            <a:endParaRPr lang="ja-JP" altLang="en-US" dirty="0"/>
          </a:p>
        </p:txBody>
      </p:sp>
      <p:sp>
        <p:nvSpPr>
          <p:cNvPr id="7" name="メモ 6"/>
          <p:cNvSpPr/>
          <p:nvPr/>
        </p:nvSpPr>
        <p:spPr>
          <a:xfrm>
            <a:off x="903093" y="1776252"/>
            <a:ext cx="648486" cy="78526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744270" y="2553729"/>
            <a:ext cx="12039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Source File</a:t>
            </a:r>
            <a:endParaRPr kumimoji="1" lang="ja-JP" altLang="en-US" dirty="0"/>
          </a:p>
        </p:txBody>
      </p:sp>
      <p:sp>
        <p:nvSpPr>
          <p:cNvPr id="11" name="円柱 10"/>
          <p:cNvSpPr/>
          <p:nvPr/>
        </p:nvSpPr>
        <p:spPr>
          <a:xfrm>
            <a:off x="903093" y="3536521"/>
            <a:ext cx="770724" cy="708454"/>
          </a:xfrm>
          <a:prstGeom prst="can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11058" y="4347689"/>
            <a:ext cx="1712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Knowledge base</a:t>
            </a:r>
            <a:endParaRPr kumimoji="1" lang="ja-JP" altLang="en-US" dirty="0"/>
          </a:p>
        </p:txBody>
      </p:sp>
      <p:cxnSp>
        <p:nvCxnSpPr>
          <p:cNvPr id="14" name="曲線コネクタ 13"/>
          <p:cNvCxnSpPr>
            <a:endCxn id="11" idx="4"/>
          </p:cNvCxnSpPr>
          <p:nvPr/>
        </p:nvCxnSpPr>
        <p:spPr>
          <a:xfrm rot="16200000" flipH="1">
            <a:off x="742362" y="2959292"/>
            <a:ext cx="1740673" cy="122238"/>
          </a:xfrm>
          <a:prstGeom prst="curvedConnector4">
            <a:avLst>
              <a:gd name="adj1" fmla="val 2438"/>
              <a:gd name="adj2" fmla="val 650928"/>
            </a:avLst>
          </a:prstGeom>
          <a:ln w="28575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2322304" y="2841109"/>
            <a:ext cx="1039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Compare</a:t>
            </a:r>
            <a:endParaRPr kumimoji="1" lang="ja-JP" altLang="en-US" dirty="0"/>
          </a:p>
        </p:txBody>
      </p:sp>
      <p:sp>
        <p:nvSpPr>
          <p:cNvPr id="20" name="右矢印 19"/>
          <p:cNvSpPr/>
          <p:nvPr/>
        </p:nvSpPr>
        <p:spPr>
          <a:xfrm>
            <a:off x="3553372" y="2745262"/>
            <a:ext cx="1145060" cy="648924"/>
          </a:xfrm>
          <a:prstGeom prst="right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969942" y="1440116"/>
            <a:ext cx="336823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Specific License Name(GPLv2 etc.)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987177" y="2192185"/>
            <a:ext cx="69281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None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969942" y="3390061"/>
            <a:ext cx="1087862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Unknown</a:t>
            </a:r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171154" y="1810327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or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171154" y="2790737"/>
            <a:ext cx="386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or</a:t>
            </a:r>
            <a:endParaRPr kumimoji="1" lang="ja-JP" altLang="en-US" dirty="0"/>
          </a:p>
        </p:txBody>
      </p:sp>
      <p:sp>
        <p:nvSpPr>
          <p:cNvPr id="26" name="四角形吹き出し 25"/>
          <p:cNvSpPr/>
          <p:nvPr/>
        </p:nvSpPr>
        <p:spPr>
          <a:xfrm>
            <a:off x="6156014" y="2466590"/>
            <a:ext cx="2621544" cy="793150"/>
          </a:xfrm>
          <a:prstGeom prst="wedgeRectCallout">
            <a:avLst>
              <a:gd name="adj1" fmla="val -73246"/>
              <a:gd name="adj2" fmla="val -40135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altLang="ja-JP" dirty="0">
                <a:solidFill>
                  <a:schemeClr val="tx1"/>
                </a:solidFill>
              </a:rPr>
              <a:t>The header does not include license related </a:t>
            </a:r>
            <a:r>
              <a:rPr lang="en-US" altLang="ja-JP" dirty="0" smtClean="0">
                <a:solidFill>
                  <a:schemeClr val="tx1"/>
                </a:solidFill>
              </a:rPr>
              <a:t>sentence</a:t>
            </a:r>
            <a:endParaRPr lang="en-US" altLang="ja-JP" dirty="0">
              <a:solidFill>
                <a:schemeClr val="tx1"/>
              </a:solidFill>
            </a:endParaRPr>
          </a:p>
        </p:txBody>
      </p:sp>
      <p:sp>
        <p:nvSpPr>
          <p:cNvPr id="27" name="四角形吹き出し 26"/>
          <p:cNvSpPr/>
          <p:nvPr/>
        </p:nvSpPr>
        <p:spPr>
          <a:xfrm>
            <a:off x="6115050" y="3683582"/>
            <a:ext cx="2662508" cy="1092156"/>
          </a:xfrm>
          <a:prstGeom prst="wedgeRectCallout">
            <a:avLst>
              <a:gd name="adj1" fmla="val -73246"/>
              <a:gd name="adj2" fmla="val -40135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en-US" altLang="ja-JP" dirty="0"/>
              <a:t>Although the header </a:t>
            </a:r>
            <a:r>
              <a:rPr lang="en-US" altLang="ja-JP" dirty="0">
                <a:solidFill>
                  <a:schemeClr val="tx1"/>
                </a:solidFill>
              </a:rPr>
              <a:t>includes license related sentence,  </a:t>
            </a:r>
            <a:r>
              <a:rPr lang="en-US" altLang="ja-JP" dirty="0" err="1">
                <a:solidFill>
                  <a:schemeClr val="tx1"/>
                </a:solidFill>
              </a:rPr>
              <a:t>Ninka</a:t>
            </a:r>
            <a:r>
              <a:rPr lang="en-US" altLang="ja-JP" dirty="0">
                <a:solidFill>
                  <a:schemeClr val="tx1"/>
                </a:solidFill>
              </a:rPr>
              <a:t> can’t identify license because of lack of knowledge</a:t>
            </a:r>
          </a:p>
          <a:p>
            <a:pPr algn="ctr"/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05943" y="6077795"/>
            <a:ext cx="771313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[9] German, D. M., Manabe, Y., Inoue, K.: A sentence-matching method for </a:t>
            </a:r>
            <a:r>
              <a:rPr lang="en-US" altLang="ja-JP" sz="1600" dirty="0" smtClean="0"/>
              <a:t>Automatic license identification  of source code files. In: Proc ASE2010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43740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Identifying packages to remove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13175"/>
          </a:xfrm>
        </p:spPr>
        <p:txBody>
          <a:bodyPr/>
          <a:lstStyle/>
          <a:p>
            <a:r>
              <a:rPr lang="en-US" altLang="ja-JP" dirty="0" smtClean="0"/>
              <a:t>packages with no source file</a:t>
            </a:r>
          </a:p>
          <a:p>
            <a:r>
              <a:rPr lang="en-US" altLang="ja-JP" dirty="0"/>
              <a:t>packages with spec </a:t>
            </a:r>
            <a:r>
              <a:rPr lang="en-US" altLang="ja-JP" dirty="0" smtClean="0"/>
              <a:t>files with different licenses</a:t>
            </a:r>
          </a:p>
          <a:p>
            <a:r>
              <a:rPr lang="en-US" altLang="ja-JP" dirty="0"/>
              <a:t>packages with more </a:t>
            </a:r>
            <a:r>
              <a:rPr lang="en-US" altLang="ja-JP" dirty="0" smtClean="0"/>
              <a:t>than one spec file</a:t>
            </a:r>
          </a:p>
          <a:p>
            <a:r>
              <a:rPr lang="en-US" altLang="ja-JP" dirty="0" smtClean="0"/>
              <a:t>packages where more than 50% of source files are “UNKNOWN”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dirty="0" smtClean="0"/>
              <a:t>2014/5/7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dirty="0" smtClean="0"/>
              <a:t>OSS2014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lang="ja-JP" altLang="en-US" smtClean="0"/>
              <a:pPr/>
              <a:t>17</a:t>
            </a:fld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272603" y="5161746"/>
            <a:ext cx="6598794" cy="9541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sz="2800" dirty="0" smtClean="0"/>
              <a:t>Remove 1000 package</a:t>
            </a:r>
          </a:p>
          <a:p>
            <a:r>
              <a:rPr lang="en-US" altLang="ja-JP" sz="2800" dirty="0" smtClean="0"/>
              <a:t>(2484</a:t>
            </a:r>
            <a:r>
              <a:rPr lang="ja-JP" altLang="en-US" sz="2800" dirty="0"/>
              <a:t>⇒</a:t>
            </a:r>
            <a:r>
              <a:rPr lang="en-US" altLang="ja-JP" sz="2800" dirty="0"/>
              <a:t>1475 package (#files: 511,308 files</a:t>
            </a:r>
            <a:r>
              <a:rPr lang="en-US" altLang="ja-JP" sz="2800" dirty="0" smtClean="0"/>
              <a:t>))</a:t>
            </a:r>
            <a:endParaRPr lang="ja-JP" altLang="en-US" sz="2800" dirty="0"/>
          </a:p>
        </p:txBody>
      </p:sp>
      <p:sp>
        <p:nvSpPr>
          <p:cNvPr id="8" name="右矢印 7"/>
          <p:cNvSpPr/>
          <p:nvPr/>
        </p:nvSpPr>
        <p:spPr>
          <a:xfrm rot="5400000">
            <a:off x="3767555" y="4197286"/>
            <a:ext cx="1145060" cy="648924"/>
          </a:xfrm>
          <a:prstGeom prst="right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418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Methodology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18</a:t>
            </a:fld>
            <a:endParaRPr kumimoji="1" lang="ja-JP" altLang="en-US" dirty="0"/>
          </a:p>
        </p:txBody>
      </p:sp>
      <p:sp>
        <p:nvSpPr>
          <p:cNvPr id="7" name="角丸四角形 6"/>
          <p:cNvSpPr/>
          <p:nvPr/>
        </p:nvSpPr>
        <p:spPr>
          <a:xfrm>
            <a:off x="628650" y="3021941"/>
            <a:ext cx="2873358" cy="75461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Identifying declared package license from </a:t>
            </a:r>
            <a:r>
              <a:rPr lang="en-US" altLang="ja-JP" u="sng" dirty="0" smtClean="0">
                <a:solidFill>
                  <a:schemeClr val="tx1"/>
                </a:solidFill>
              </a:rPr>
              <a:t>spec file</a:t>
            </a:r>
            <a:endParaRPr lang="en-US" altLang="ja-JP" u="sng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235811" y="3011260"/>
            <a:ext cx="2763130" cy="713430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Identifying source file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License with </a:t>
            </a:r>
            <a:r>
              <a:rPr lang="en-US" altLang="ja-JP" u="sng" dirty="0" smtClean="0">
                <a:solidFill>
                  <a:schemeClr val="tx1"/>
                </a:solidFill>
              </a:rPr>
              <a:t>Ninka</a:t>
            </a:r>
            <a:endParaRPr lang="en-US" altLang="ja-JP" u="sng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2954415" y="5008608"/>
            <a:ext cx="3235169" cy="33183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Creating license </a:t>
            </a:r>
            <a:r>
              <a:rPr lang="en-US" altLang="ja-JP" dirty="0" smtClean="0">
                <a:solidFill>
                  <a:schemeClr val="tx1"/>
                </a:solidFill>
              </a:rPr>
              <a:t>inclusion</a:t>
            </a:r>
            <a:r>
              <a:rPr lang="ja-JP" altLang="en-US" dirty="0">
                <a:solidFill>
                  <a:schemeClr val="tx1"/>
                </a:solidFill>
              </a:rPr>
              <a:t> </a:t>
            </a:r>
            <a:r>
              <a:rPr lang="ja-JP" altLang="en-US" dirty="0" smtClean="0">
                <a:solidFill>
                  <a:schemeClr val="tx1"/>
                </a:solidFill>
              </a:rPr>
              <a:t> </a:t>
            </a:r>
            <a:r>
              <a:rPr lang="en-US" altLang="ja-JP" dirty="0" smtClean="0">
                <a:solidFill>
                  <a:schemeClr val="tx1"/>
                </a:solidFill>
              </a:rPr>
              <a:t>graph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直方体 9"/>
          <p:cNvSpPr/>
          <p:nvPr/>
        </p:nvSpPr>
        <p:spPr>
          <a:xfrm>
            <a:off x="1947658" y="1558266"/>
            <a:ext cx="694803" cy="691070"/>
          </a:xfrm>
          <a:prstGeom prst="cub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1" name="四角形吹き出し 10"/>
          <p:cNvSpPr/>
          <p:nvPr/>
        </p:nvSpPr>
        <p:spPr>
          <a:xfrm>
            <a:off x="3571161" y="1466406"/>
            <a:ext cx="2521317" cy="1034660"/>
          </a:xfrm>
          <a:prstGeom prst="wedgeRectCallout">
            <a:avLst>
              <a:gd name="adj1" fmla="val -96358"/>
              <a:gd name="adj2" fmla="val 5795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2" name="小波 11"/>
          <p:cNvSpPr/>
          <p:nvPr/>
        </p:nvSpPr>
        <p:spPr>
          <a:xfrm>
            <a:off x="3818018" y="1613997"/>
            <a:ext cx="648929" cy="450545"/>
          </a:xfrm>
          <a:prstGeom prst="doubleWave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3" name="メモ 12"/>
          <p:cNvSpPr/>
          <p:nvPr/>
        </p:nvSpPr>
        <p:spPr>
          <a:xfrm>
            <a:off x="5101525" y="1611495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5160519" y="1662068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sp>
        <p:nvSpPr>
          <p:cNvPr id="15" name="メモ 14"/>
          <p:cNvSpPr/>
          <p:nvPr/>
        </p:nvSpPr>
        <p:spPr>
          <a:xfrm>
            <a:off x="5226888" y="1712454"/>
            <a:ext cx="427703" cy="450545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1350" dirty="0"/>
          </a:p>
        </p:txBody>
      </p:sp>
      <p:cxnSp>
        <p:nvCxnSpPr>
          <p:cNvPr id="17" name="直線矢印コネクタ 16"/>
          <p:cNvCxnSpPr>
            <a:endCxn id="7" idx="0"/>
          </p:cNvCxnSpPr>
          <p:nvPr/>
        </p:nvCxnSpPr>
        <p:spPr>
          <a:xfrm flipH="1">
            <a:off x="2065329" y="2422387"/>
            <a:ext cx="2098776" cy="59955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>
            <a:stCxn id="35" idx="2"/>
            <a:endCxn id="8" idx="0"/>
          </p:cNvCxnSpPr>
          <p:nvPr/>
        </p:nvCxnSpPr>
        <p:spPr>
          <a:xfrm>
            <a:off x="5484710" y="2456046"/>
            <a:ext cx="1132666" cy="5552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/>
          <p:cNvCxnSpPr>
            <a:stCxn id="9" idx="2"/>
            <a:endCxn id="30" idx="0"/>
          </p:cNvCxnSpPr>
          <p:nvPr/>
        </p:nvCxnSpPr>
        <p:spPr>
          <a:xfrm flipH="1">
            <a:off x="4571999" y="5340447"/>
            <a:ext cx="1" cy="36216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正方形/長方形 29"/>
          <p:cNvSpPr/>
          <p:nvPr/>
        </p:nvSpPr>
        <p:spPr>
          <a:xfrm>
            <a:off x="3388440" y="5702610"/>
            <a:ext cx="2367118" cy="29496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License Inclusion graph</a:t>
            </a:r>
            <a:endParaRPr lang="ja-JP" altLang="en-US" dirty="0">
              <a:solidFill>
                <a:schemeClr val="tx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862021" y="2229907"/>
            <a:ext cx="9400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Package</a:t>
            </a:r>
            <a:endParaRPr lang="ja-JP" altLang="en-US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751476" y="2045241"/>
            <a:ext cx="970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Spec file</a:t>
            </a:r>
            <a:endParaRPr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900351" y="2086714"/>
            <a:ext cx="1168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Source file</a:t>
            </a:r>
            <a:endParaRPr lang="en-US" altLang="ja-JP" dirty="0"/>
          </a:p>
        </p:txBody>
      </p:sp>
      <p:sp>
        <p:nvSpPr>
          <p:cNvPr id="47" name="角丸四角形 46"/>
          <p:cNvSpPr/>
          <p:nvPr/>
        </p:nvSpPr>
        <p:spPr>
          <a:xfrm>
            <a:off x="3028950" y="4321087"/>
            <a:ext cx="3086100" cy="335295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altLang="ja-JP" dirty="0">
                <a:solidFill>
                  <a:schemeClr val="tx1"/>
                </a:solidFill>
              </a:rPr>
              <a:t>Identifying </a:t>
            </a:r>
            <a:r>
              <a:rPr lang="en-US" altLang="ja-JP" u="sng" dirty="0" smtClean="0">
                <a:solidFill>
                  <a:schemeClr val="tx1"/>
                </a:solidFill>
              </a:rPr>
              <a:t>packages to remove</a:t>
            </a:r>
            <a:endParaRPr lang="ja-JP" altLang="en-US" u="sng" dirty="0">
              <a:solidFill>
                <a:schemeClr val="tx1"/>
              </a:solidFill>
            </a:endParaRPr>
          </a:p>
        </p:txBody>
      </p:sp>
      <p:cxnSp>
        <p:nvCxnSpPr>
          <p:cNvPr id="58" name="直線矢印コネクタ 57"/>
          <p:cNvCxnSpPr>
            <a:stCxn id="7" idx="2"/>
            <a:endCxn id="47" idx="0"/>
          </p:cNvCxnSpPr>
          <p:nvPr/>
        </p:nvCxnSpPr>
        <p:spPr>
          <a:xfrm>
            <a:off x="2065329" y="3776554"/>
            <a:ext cx="2506671" cy="54453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矢印コネクタ 59"/>
          <p:cNvCxnSpPr>
            <a:stCxn id="8" idx="2"/>
            <a:endCxn id="47" idx="0"/>
          </p:cNvCxnSpPr>
          <p:nvPr/>
        </p:nvCxnSpPr>
        <p:spPr>
          <a:xfrm flipH="1">
            <a:off x="4572000" y="3724690"/>
            <a:ext cx="2045376" cy="59639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矢印コネクタ 61"/>
          <p:cNvCxnSpPr>
            <a:stCxn id="47" idx="2"/>
            <a:endCxn id="9" idx="0"/>
          </p:cNvCxnSpPr>
          <p:nvPr/>
        </p:nvCxnSpPr>
        <p:spPr>
          <a:xfrm>
            <a:off x="4572000" y="4656382"/>
            <a:ext cx="0" cy="3522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曲線コネクタ 69"/>
          <p:cNvCxnSpPr>
            <a:stCxn id="7" idx="2"/>
            <a:endCxn id="9" idx="1"/>
          </p:cNvCxnSpPr>
          <p:nvPr/>
        </p:nvCxnSpPr>
        <p:spPr>
          <a:xfrm rot="16200000" flipH="1">
            <a:off x="1810885" y="4030998"/>
            <a:ext cx="1397974" cy="889086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曲線コネクタ 71"/>
          <p:cNvCxnSpPr>
            <a:stCxn id="8" idx="2"/>
            <a:endCxn id="9" idx="3"/>
          </p:cNvCxnSpPr>
          <p:nvPr/>
        </p:nvCxnSpPr>
        <p:spPr>
          <a:xfrm rot="5400000">
            <a:off x="5678561" y="4235713"/>
            <a:ext cx="1449838" cy="427792"/>
          </a:xfrm>
          <a:prstGeom prst="curvedConnector2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427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(LesserGPLv2+)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1817158"/>
            <a:ext cx="4840817" cy="4351338"/>
          </a:xfrm>
        </p:spPr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Source files are in many licenses</a:t>
            </a:r>
          </a:p>
          <a:p>
            <a:pPr lvl="1"/>
            <a:r>
              <a:rPr lang="en-US" altLang="ja-JP" dirty="0" smtClean="0"/>
              <a:t>Other variant of GPL, BSD and MIT/X11 are the same tendency</a:t>
            </a:r>
            <a:endParaRPr kumimoji="1" lang="en-US" altLang="ja-JP" dirty="0" smtClean="0"/>
          </a:p>
          <a:p>
            <a:r>
              <a:rPr lang="en-US" altLang="ja-JP" dirty="0" smtClean="0"/>
              <a:t>Inconsistency between GPLv2+ or GPLv3+ and LesserGPLv2+</a:t>
            </a:r>
          </a:p>
          <a:p>
            <a:pPr lvl="1"/>
            <a:r>
              <a:rPr lang="en-US" altLang="ja-JP" dirty="0" smtClean="0"/>
              <a:t>GPLv2 or v3 is more strict than LesserGPLv2+</a:t>
            </a:r>
          </a:p>
          <a:p>
            <a:pPr marL="0" indent="0">
              <a:buNone/>
            </a:pPr>
            <a:r>
              <a:rPr lang="ja-JP" altLang="en-US" dirty="0" smtClean="0"/>
              <a:t>⇒</a:t>
            </a:r>
            <a:r>
              <a:rPr lang="en-US" altLang="ja-JP" dirty="0" smtClean="0"/>
              <a:t>These files are contained in directories “demo</a:t>
            </a:r>
            <a:r>
              <a:rPr lang="en-US" altLang="ja-JP" dirty="0" smtClean="0"/>
              <a:t>” </a:t>
            </a:r>
            <a:r>
              <a:rPr lang="en-US" altLang="ja-JP" dirty="0" smtClean="0">
                <a:solidFill>
                  <a:srgbClr val="FF0000"/>
                </a:solidFill>
              </a:rPr>
              <a:t>and</a:t>
            </a:r>
            <a:r>
              <a:rPr lang="en-US" altLang="ja-JP" dirty="0" smtClean="0"/>
              <a:t> </a:t>
            </a:r>
            <a:r>
              <a:rPr lang="en-US" altLang="ja-JP" dirty="0" smtClean="0"/>
              <a:t>“test”</a:t>
            </a:r>
          </a:p>
          <a:p>
            <a:pPr marL="0" indent="0">
              <a:buNone/>
            </a:pP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19</a:t>
            </a:fld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0625" y="832324"/>
            <a:ext cx="3361329" cy="5434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07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Overview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/>
              <a:t>Goal: discovering the relationship between the license of a source package, and the license of the files </a:t>
            </a:r>
            <a:r>
              <a:rPr lang="en-US" altLang="ja-JP" dirty="0" smtClean="0"/>
              <a:t>contained in the package</a:t>
            </a:r>
          </a:p>
          <a:p>
            <a:pPr marL="0" indent="0">
              <a:buNone/>
            </a:pPr>
            <a:r>
              <a:rPr lang="en-US" altLang="ja-JP" dirty="0" smtClean="0"/>
              <a:t>Extracting relations between license of package and license of the source files from packages in Fedora Core 19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Define Inclusion relation and license inclusion graph</a:t>
            </a:r>
          </a:p>
          <a:p>
            <a:pPr lvl="1"/>
            <a:r>
              <a:rPr kumimoji="1" lang="en-US" altLang="ja-JP" dirty="0" smtClean="0"/>
              <a:t>Show license inclusion graph from source </a:t>
            </a:r>
            <a:r>
              <a:rPr lang="en-US" altLang="ja-JP" dirty="0" smtClean="0"/>
              <a:t>packages in </a:t>
            </a:r>
            <a:r>
              <a:rPr kumimoji="1" lang="en-US" altLang="ja-JP" dirty="0" smtClean="0"/>
              <a:t>Fedora Core 19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993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</a:t>
            </a:r>
            <a:r>
              <a:rPr lang="en-US" altLang="ja-JP" dirty="0"/>
              <a:t>(</a:t>
            </a:r>
            <a:r>
              <a:rPr lang="en-US" altLang="ja-JP" dirty="0" smtClean="0"/>
              <a:t>Perl, Variants </a:t>
            </a:r>
            <a:r>
              <a:rPr kumimoji="1" lang="en-US" altLang="ja-JP" dirty="0" smtClean="0"/>
              <a:t>of Apache)</a:t>
            </a:r>
            <a:endParaRPr kumimoji="1" lang="ja-JP" altLang="en-US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20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1434" y="3664402"/>
            <a:ext cx="3517471" cy="269194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433" y="2644867"/>
            <a:ext cx="3517471" cy="879859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564776" y="1433906"/>
            <a:ext cx="50897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Variants of Apache and </a:t>
            </a:r>
            <a:r>
              <a:rPr kumimoji="1" lang="en-US" altLang="ja-JP" sz="2400" dirty="0" err="1" smtClean="0"/>
              <a:t>perl</a:t>
            </a:r>
            <a:r>
              <a:rPr kumimoji="1" lang="en-US" altLang="ja-JP" sz="2400" dirty="0" smtClean="0"/>
              <a:t> have a inclusion relation with the same license</a:t>
            </a:r>
          </a:p>
          <a:p>
            <a:r>
              <a:rPr lang="ja-JP" altLang="en-US" sz="2400" dirty="0" smtClean="0"/>
              <a:t>⇒</a:t>
            </a:r>
            <a:r>
              <a:rPr lang="en-US" altLang="ja-JP" sz="2400" dirty="0" smtClean="0"/>
              <a:t>Perl or Apache community do not seem to reuse code under other licenses?</a:t>
            </a:r>
            <a:endParaRPr kumimoji="1" lang="ja-JP" altLang="en-US" sz="2400" dirty="0"/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21316" y="3485446"/>
            <a:ext cx="3350684" cy="2859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848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Limitation and Threats to Validity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ja-JP" dirty="0"/>
              <a:t>We do not consider how source files were </a:t>
            </a:r>
            <a:r>
              <a:rPr lang="en-US" altLang="ja-JP" dirty="0" smtClean="0"/>
              <a:t>used.</a:t>
            </a:r>
            <a:endParaRPr lang="en-US" altLang="ja-JP" dirty="0"/>
          </a:p>
          <a:p>
            <a:pPr lvl="1"/>
            <a:r>
              <a:rPr kumimoji="1" lang="en-US" altLang="ja-JP" dirty="0" smtClean="0"/>
              <a:t>Extracting the relations between packages and unused source files</a:t>
            </a:r>
          </a:p>
          <a:p>
            <a:r>
              <a:rPr kumimoji="1" lang="en-US" altLang="ja-JP" dirty="0" err="1" smtClean="0"/>
              <a:t>Ninka</a:t>
            </a:r>
            <a:r>
              <a:rPr kumimoji="1" lang="en-US" altLang="ja-JP" dirty="0" smtClean="0"/>
              <a:t> may not identify license correctly.</a:t>
            </a:r>
          </a:p>
          <a:p>
            <a:pPr lvl="1"/>
            <a:r>
              <a:rPr lang="en-US" altLang="ja-JP" dirty="0" smtClean="0"/>
              <a:t>The accuracy is 93% in previous research</a:t>
            </a:r>
          </a:p>
          <a:p>
            <a:r>
              <a:rPr lang="en-US" altLang="ja-JP" dirty="0" smtClean="0"/>
              <a:t>Spec files may not be correct.</a:t>
            </a:r>
          </a:p>
          <a:p>
            <a:pPr lvl="1"/>
            <a:r>
              <a:rPr kumimoji="1" lang="en-US" altLang="ja-JP" dirty="0" smtClean="0"/>
              <a:t>Previous research[11] shows this data is mostly correct.</a:t>
            </a:r>
          </a:p>
          <a:p>
            <a:pPr lvl="1"/>
            <a:r>
              <a:rPr lang="en-US" altLang="ja-JP" dirty="0" smtClean="0"/>
              <a:t>In very few cases, spec files </a:t>
            </a:r>
            <a:r>
              <a:rPr lang="en-US" altLang="ja-JP" dirty="0" smtClean="0">
                <a:solidFill>
                  <a:srgbClr val="FF0000"/>
                </a:solidFill>
              </a:rPr>
              <a:t>were</a:t>
            </a:r>
            <a:r>
              <a:rPr lang="en-US" altLang="ja-JP" dirty="0" smtClean="0"/>
              <a:t> not </a:t>
            </a:r>
            <a:r>
              <a:rPr lang="en-US" altLang="ja-JP" dirty="0" smtClean="0"/>
              <a:t>upgraded when the package was upgraded.</a:t>
            </a:r>
          </a:p>
          <a:p>
            <a:r>
              <a:rPr kumimoji="1" lang="en-US" altLang="ja-JP" dirty="0" smtClean="0"/>
              <a:t>We use only </a:t>
            </a:r>
            <a:r>
              <a:rPr lang="en-US" altLang="ja-JP" dirty="0"/>
              <a:t>source package </a:t>
            </a:r>
            <a:r>
              <a:rPr lang="en-US" altLang="ja-JP" dirty="0" smtClean="0"/>
              <a:t>in Fedora Core 19.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Plan to analyze other repositories of FOSS 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21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28650" y="6050289"/>
            <a:ext cx="744008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[11]German, D. M. et.a</a:t>
            </a:r>
            <a:r>
              <a:rPr lang="en-US" altLang="ja-JP" sz="1400" dirty="0" smtClean="0"/>
              <a:t>l: Understanding and auditing the licensing of open source software  </a:t>
            </a:r>
            <a:r>
              <a:rPr kumimoji="1" lang="en-US" altLang="ja-JP" sz="1400" dirty="0" smtClean="0"/>
              <a:t>Distributions, In: Proc. ICPC2010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76775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Summary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en-US" altLang="ja-JP" dirty="0" smtClean="0"/>
              <a:t>Extract the relationship between the licenses of packages and the licenses of the </a:t>
            </a:r>
            <a:r>
              <a:rPr kumimoji="1" lang="en-US" altLang="ja-JP" dirty="0" smtClean="0">
                <a:solidFill>
                  <a:srgbClr val="FF0000"/>
                </a:solidFill>
              </a:rPr>
              <a:t>files </a:t>
            </a:r>
            <a:r>
              <a:rPr kumimoji="1" lang="en-US" altLang="ja-JP" dirty="0" smtClean="0">
                <a:solidFill>
                  <a:srgbClr val="FF0000"/>
                </a:solidFill>
              </a:rPr>
              <a:t>composed </a:t>
            </a:r>
            <a:r>
              <a:rPr kumimoji="1" lang="en-US" altLang="ja-JP" dirty="0" smtClean="0"/>
              <a:t>of in the Fedora Core 19 distribution</a:t>
            </a:r>
          </a:p>
          <a:p>
            <a:pPr lvl="1"/>
            <a:r>
              <a:rPr lang="en-US" altLang="ja-JP" dirty="0" smtClean="0"/>
              <a:t>Define inclusion relation and license inclusion graph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Files </a:t>
            </a:r>
            <a:r>
              <a:rPr lang="en-US" altLang="ja-JP" dirty="0" smtClean="0">
                <a:solidFill>
                  <a:srgbClr val="FF0000"/>
                </a:solidFill>
              </a:rPr>
              <a:t>with</a:t>
            </a:r>
            <a:r>
              <a:rPr lang="en-US" altLang="ja-JP" dirty="0" smtClean="0"/>
              <a:t> inconsistency </a:t>
            </a:r>
            <a:r>
              <a:rPr lang="en-US" altLang="ja-JP" dirty="0" smtClean="0"/>
              <a:t>may </a:t>
            </a:r>
            <a:r>
              <a:rPr lang="en-US" altLang="ja-JP" dirty="0">
                <a:solidFill>
                  <a:srgbClr val="FF0000"/>
                </a:solidFill>
              </a:rPr>
              <a:t>not</a:t>
            </a:r>
            <a:r>
              <a:rPr lang="en-US" altLang="ja-JP" dirty="0"/>
              <a:t> be included </a:t>
            </a:r>
            <a:r>
              <a:rPr lang="en-US" altLang="ja-JP" dirty="0" smtClean="0"/>
              <a:t>in the binary</a:t>
            </a:r>
          </a:p>
          <a:p>
            <a:pPr lvl="1"/>
            <a:r>
              <a:rPr lang="en-US" altLang="ja-JP" dirty="0" smtClean="0"/>
              <a:t>The Apache and Perl community tend to contain files only under the same license</a:t>
            </a:r>
            <a:endParaRPr lang="en-US" altLang="ja-JP" dirty="0"/>
          </a:p>
          <a:p>
            <a:r>
              <a:rPr kumimoji="1" lang="en-US" altLang="ja-JP" dirty="0" smtClean="0"/>
              <a:t>Future Work</a:t>
            </a:r>
          </a:p>
          <a:p>
            <a:pPr lvl="1"/>
            <a:r>
              <a:rPr lang="en-US" altLang="ja-JP" dirty="0" smtClean="0"/>
              <a:t>Analyze the </a:t>
            </a:r>
            <a:r>
              <a:rPr lang="en-US" altLang="ja-JP" dirty="0" smtClean="0">
                <a:solidFill>
                  <a:srgbClr val="FF0000"/>
                </a:solidFill>
              </a:rPr>
              <a:t>build-system</a:t>
            </a:r>
            <a:r>
              <a:rPr lang="en-US" altLang="ja-JP" dirty="0" smtClean="0"/>
              <a:t> </a:t>
            </a:r>
            <a:r>
              <a:rPr lang="en-US" altLang="ja-JP" dirty="0" smtClean="0"/>
              <a:t>of packages to determine which files are actually part of the binaries.</a:t>
            </a:r>
          </a:p>
          <a:p>
            <a:pPr lvl="1"/>
            <a:r>
              <a:rPr lang="en-US" altLang="ja-JP" dirty="0" smtClean="0"/>
              <a:t>Repeat in other collections of FOSS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853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2014/5/7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OSS2014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lang="ja-JP" altLang="en-US" smtClean="0"/>
              <a:pPr/>
              <a:t>23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240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24</a:t>
            </a:fld>
            <a:endParaRPr kumimoji="1" lang="ja-JP" altLang="en-US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069" y="248530"/>
            <a:ext cx="4572638" cy="3429479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81296"/>
            <a:ext cx="4572638" cy="3429479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38" y="3428521"/>
            <a:ext cx="4572638" cy="3429479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362" y="3361287"/>
            <a:ext cx="4572638" cy="3429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65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Supplemental</a:t>
            </a:r>
            <a:r>
              <a:rPr kumimoji="1" lang="en-US" altLang="ja-JP" baseline="0" dirty="0" smtClean="0"/>
              <a:t> Materials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085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Subject Detail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Package : 2484</a:t>
            </a:r>
          </a:p>
          <a:p>
            <a:pPr lvl="1"/>
            <a:r>
              <a:rPr lang="en-US" altLang="ja-JP" dirty="0" smtClean="0"/>
              <a:t>Contain at lease one source file: 2013 </a:t>
            </a:r>
          </a:p>
          <a:p>
            <a:pPr lvl="2"/>
            <a:r>
              <a:rPr kumimoji="1" lang="en-US" altLang="ja-JP" dirty="0" smtClean="0"/>
              <a:t># files per package: Median 60 files, Ave. 748, maximum 125,400</a:t>
            </a:r>
          </a:p>
          <a:p>
            <a:pPr lvl="1"/>
            <a:r>
              <a:rPr lang="en-US" altLang="ja-JP" dirty="0" smtClean="0"/>
              <a:t>More than 50% “UNKNOWN”: 328</a:t>
            </a:r>
            <a:endParaRPr lang="en-US" altLang="ja-JP" dirty="0"/>
          </a:p>
          <a:p>
            <a:pPr lvl="1"/>
            <a:r>
              <a:rPr lang="en-US" altLang="ja-JP" dirty="0" smtClean="0"/>
              <a:t>More than one spec file or spec file with different licenses: 210</a:t>
            </a:r>
          </a:p>
          <a:p>
            <a:pPr lvl="1"/>
            <a:r>
              <a:rPr lang="en-US" altLang="ja-JP" dirty="0" smtClean="0"/>
              <a:t>Other: 1475 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27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ja-JP" dirty="0" smtClean="0"/>
              <a:t>Ninka</a:t>
            </a:r>
            <a:endParaRPr lang="en-US" altLang="ja-JP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Identify license from the header of source file[9]</a:t>
            </a:r>
          </a:p>
          <a:p>
            <a:pPr lvl="1"/>
            <a:r>
              <a:rPr kumimoji="1" lang="en-US" altLang="ja-JP" dirty="0" smtClean="0"/>
              <a:t>Compare the header to license knowledge database</a:t>
            </a:r>
          </a:p>
          <a:p>
            <a:pPr lvl="1"/>
            <a:r>
              <a:rPr lang="en-US" altLang="ja-JP" dirty="0" smtClean="0"/>
              <a:t>The accuracy is 93%</a:t>
            </a:r>
            <a:endParaRPr kumimoji="1" lang="en-US" altLang="ja-JP" dirty="0"/>
          </a:p>
          <a:p>
            <a:r>
              <a:rPr lang="en-US" altLang="ja-JP" dirty="0" smtClean="0"/>
              <a:t>Output specific license name, “NONE” or “UNKNOWN”</a:t>
            </a:r>
          </a:p>
          <a:p>
            <a:pPr lvl="1"/>
            <a:r>
              <a:rPr lang="en-US" altLang="ja-JP" dirty="0" smtClean="0"/>
              <a:t>NONE: The header does not include license related sentence</a:t>
            </a:r>
          </a:p>
          <a:p>
            <a:pPr lvl="1"/>
            <a:r>
              <a:rPr lang="en-US" altLang="ja-JP" dirty="0" smtClean="0"/>
              <a:t>UNKNOWN: </a:t>
            </a:r>
            <a:r>
              <a:rPr lang="en-US" altLang="ja-JP" dirty="0"/>
              <a:t>Although the header includes license related </a:t>
            </a:r>
            <a:r>
              <a:rPr lang="en-US" altLang="ja-JP" dirty="0" smtClean="0"/>
              <a:t>sentence,  Ninka can’t identify license because of lack of knowledge</a:t>
            </a:r>
          </a:p>
          <a:p>
            <a:pPr lvl="2"/>
            <a:r>
              <a:rPr kumimoji="1" lang="en-US" altLang="ja-JP" dirty="0" smtClean="0"/>
              <a:t>62.2% of packages include at least “UNKNOWN” file.</a:t>
            </a:r>
            <a:endParaRPr kumimoji="1" lang="ja-JP" altLang="en-US" dirty="0"/>
          </a:p>
        </p:txBody>
      </p:sp>
      <p:sp>
        <p:nvSpPr>
          <p:cNvPr id="10" name="日付プレースホルダー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12" name="フッター プレースホルダー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13" name="スライド番号プレースホルダー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27</a:t>
            </a:fld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89467" y="6062495"/>
            <a:ext cx="7713133" cy="58477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/>
              <a:t>[9] German, D. M., Manabe, Y., Inoue, K.: A sentence-matching method for </a:t>
            </a:r>
            <a:r>
              <a:rPr lang="en-US" altLang="ja-JP" sz="1600" dirty="0" smtClean="0"/>
              <a:t>Automatic license identification  of source code files. In: Proc ASE2010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2350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69441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Materials…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29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40605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Reuse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37" name="フッター プレースホルダー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38" name="スライド番号プレースホルダー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pic>
        <p:nvPicPr>
          <p:cNvPr id="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28" y="2967070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メモ 5"/>
          <p:cNvSpPr/>
          <p:nvPr/>
        </p:nvSpPr>
        <p:spPr>
          <a:xfrm>
            <a:off x="2882349" y="499317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7" name="メモ 6"/>
          <p:cNvSpPr/>
          <p:nvPr/>
        </p:nvSpPr>
        <p:spPr>
          <a:xfrm>
            <a:off x="3001839" y="5080856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" name="メモ 7"/>
          <p:cNvSpPr/>
          <p:nvPr/>
        </p:nvSpPr>
        <p:spPr>
          <a:xfrm>
            <a:off x="3121329" y="5168541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メモ 8"/>
          <p:cNvSpPr/>
          <p:nvPr/>
        </p:nvSpPr>
        <p:spPr>
          <a:xfrm>
            <a:off x="3267617" y="5261434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0" name="メモ 9"/>
          <p:cNvSpPr/>
          <p:nvPr/>
        </p:nvSpPr>
        <p:spPr>
          <a:xfrm>
            <a:off x="3387106" y="534911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1" name="メモ 10"/>
          <p:cNvSpPr/>
          <p:nvPr/>
        </p:nvSpPr>
        <p:spPr>
          <a:xfrm>
            <a:off x="3506596" y="543680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メモ 11"/>
          <p:cNvSpPr/>
          <p:nvPr/>
        </p:nvSpPr>
        <p:spPr>
          <a:xfrm>
            <a:off x="5000034" y="521479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3" name="メモ 12"/>
          <p:cNvSpPr/>
          <p:nvPr/>
        </p:nvSpPr>
        <p:spPr>
          <a:xfrm>
            <a:off x="5119525" y="530247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5239015" y="539016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pic>
        <p:nvPicPr>
          <p:cNvPr id="1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11" y="4022163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694358" y="2588285"/>
            <a:ext cx="1072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Libraries</a:t>
            </a:r>
            <a:endParaRPr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79402" y="4594586"/>
            <a:ext cx="2235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Original source files</a:t>
            </a:r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32828" y="4202613"/>
            <a:ext cx="14542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Copied files </a:t>
            </a:r>
          </a:p>
          <a:p>
            <a:r>
              <a:rPr lang="en-US" altLang="ja-JP" sz="2000" dirty="0"/>
              <a:t>from other </a:t>
            </a:r>
            <a:endParaRPr lang="en-US" altLang="ja-JP" sz="2000" dirty="0" smtClean="0"/>
          </a:p>
          <a:p>
            <a:r>
              <a:rPr lang="en-US" altLang="ja-JP" sz="2000" dirty="0" smtClean="0"/>
              <a:t>projects</a:t>
            </a:r>
            <a:endParaRPr lang="ja-JP" altLang="en-US" sz="2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33759" y="3022108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38248" y="4098554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6" name="正方形/長方形 25"/>
          <p:cNvSpPr/>
          <p:nvPr/>
        </p:nvSpPr>
        <p:spPr>
          <a:xfrm>
            <a:off x="3323220" y="3538651"/>
            <a:ext cx="2455911" cy="3107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Compilation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>
            <a:stCxn id="5" idx="3"/>
            <a:endCxn id="26" idx="1"/>
          </p:cNvCxnSpPr>
          <p:nvPr/>
        </p:nvCxnSpPr>
        <p:spPr>
          <a:xfrm>
            <a:off x="1479970" y="3237885"/>
            <a:ext cx="1843250" cy="4561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5" idx="3"/>
            <a:endCxn id="26" idx="1"/>
          </p:cNvCxnSpPr>
          <p:nvPr/>
        </p:nvCxnSpPr>
        <p:spPr>
          <a:xfrm flipV="1">
            <a:off x="1522253" y="3694011"/>
            <a:ext cx="1800967" cy="5989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上矢印 28"/>
          <p:cNvSpPr/>
          <p:nvPr/>
        </p:nvSpPr>
        <p:spPr>
          <a:xfrm>
            <a:off x="4297843" y="3913073"/>
            <a:ext cx="506666" cy="399702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0" name="上矢印 29"/>
          <p:cNvSpPr/>
          <p:nvPr/>
        </p:nvSpPr>
        <p:spPr>
          <a:xfrm>
            <a:off x="4278134" y="3079363"/>
            <a:ext cx="543120" cy="332645"/>
          </a:xfrm>
          <a:prstGeom prst="upArrow">
            <a:avLst>
              <a:gd name="adj1" fmla="val 50000"/>
              <a:gd name="adj2" fmla="val 5255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323220" y="2726769"/>
            <a:ext cx="2455911" cy="30268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Product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 flipH="1" flipV="1">
            <a:off x="5977697" y="5588711"/>
            <a:ext cx="1227538" cy="76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794" y="5261434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テキスト ボックス 34"/>
          <p:cNvSpPr txBox="1"/>
          <p:nvPr/>
        </p:nvSpPr>
        <p:spPr>
          <a:xfrm>
            <a:off x="6159464" y="4874887"/>
            <a:ext cx="981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reuse</a:t>
            </a:r>
          </a:p>
          <a:p>
            <a:r>
              <a:rPr lang="en-US" altLang="ja-JP" sz="2000" dirty="0"/>
              <a:t>by copy</a:t>
            </a:r>
            <a:endParaRPr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297801" y="4892812"/>
            <a:ext cx="981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Libraries</a:t>
            </a:r>
            <a:endParaRPr lang="ja-JP" altLang="en-US" dirty="0"/>
          </a:p>
        </p:txBody>
      </p:sp>
      <p:cxnSp>
        <p:nvCxnSpPr>
          <p:cNvPr id="20" name="直線矢印コネクタ 19"/>
          <p:cNvCxnSpPr>
            <a:stCxn id="48" idx="0"/>
          </p:cNvCxnSpPr>
          <p:nvPr/>
        </p:nvCxnSpPr>
        <p:spPr>
          <a:xfrm flipH="1" flipV="1">
            <a:off x="1466335" y="4588476"/>
            <a:ext cx="842" cy="557243"/>
          </a:xfrm>
          <a:prstGeom prst="straightConnector1">
            <a:avLst/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円/楕円 47"/>
          <p:cNvSpPr/>
          <p:nvPr/>
        </p:nvSpPr>
        <p:spPr>
          <a:xfrm>
            <a:off x="99651" y="5145719"/>
            <a:ext cx="2735052" cy="1145504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Project Hosting Site(</a:t>
            </a:r>
            <a:r>
              <a:rPr lang="en-US" altLang="ja-JP" sz="2000" dirty="0" err="1">
                <a:solidFill>
                  <a:schemeClr val="tx1"/>
                </a:solidFill>
              </a:rPr>
              <a:t>GitHub</a:t>
            </a:r>
            <a:r>
              <a:rPr lang="en-US" altLang="ja-JP" sz="2000" dirty="0">
                <a:solidFill>
                  <a:schemeClr val="tx1"/>
                </a:solidFill>
              </a:rPr>
              <a:t> etc</a:t>
            </a:r>
            <a:r>
              <a:rPr lang="en-US" altLang="ja-JP" sz="2000" dirty="0" smtClean="0">
                <a:solidFill>
                  <a:schemeClr val="tx1"/>
                </a:solidFill>
              </a:rPr>
              <a:t>.)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43" name="カギ線コネクタ 42"/>
          <p:cNvCxnSpPr>
            <a:stCxn id="48" idx="5"/>
            <a:endCxn id="33" idx="2"/>
          </p:cNvCxnSpPr>
          <p:nvPr/>
        </p:nvCxnSpPr>
        <p:spPr>
          <a:xfrm rot="5400000" flipH="1" flipV="1">
            <a:off x="4915736" y="3321490"/>
            <a:ext cx="320405" cy="5283551"/>
          </a:xfrm>
          <a:prstGeom prst="bentConnector3">
            <a:avLst>
              <a:gd name="adj1" fmla="val -56856"/>
            </a:avLst>
          </a:prstGeom>
          <a:ln w="38100">
            <a:solidFill>
              <a:schemeClr val="tx1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87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30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3044" y="442800"/>
            <a:ext cx="4457912" cy="5972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3915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31</a:t>
            </a:fld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344" y="-60301"/>
            <a:ext cx="4457912" cy="720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4029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32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220" y="-155701"/>
            <a:ext cx="5087560" cy="716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0177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33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090" y="-165151"/>
            <a:ext cx="3903821" cy="7188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9305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34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5658" y="-121051"/>
            <a:ext cx="3072685" cy="7100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4642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35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7032" y="2125266"/>
            <a:ext cx="4439059" cy="3788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19690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36</a:t>
            </a:fld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6802" y="1541657"/>
            <a:ext cx="2615609" cy="415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78789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81796" y="2190928"/>
            <a:ext cx="2064744" cy="3559786"/>
          </a:xfrm>
          <a:prstGeom prst="rect">
            <a:avLst/>
          </a:prstGeom>
        </p:spPr>
      </p:pic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462753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38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8388" y="1360877"/>
            <a:ext cx="5884940" cy="4503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8307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39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62" y="2370600"/>
            <a:ext cx="8462477" cy="21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3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Software License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37" name="フッター プレースホルダー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38" name="スライド番号プレースホルダー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pic>
        <p:nvPicPr>
          <p:cNvPr id="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28" y="2967070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メモ 5"/>
          <p:cNvSpPr/>
          <p:nvPr/>
        </p:nvSpPr>
        <p:spPr>
          <a:xfrm>
            <a:off x="2882349" y="499317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7" name="メモ 6"/>
          <p:cNvSpPr/>
          <p:nvPr/>
        </p:nvSpPr>
        <p:spPr>
          <a:xfrm>
            <a:off x="3001839" y="5080856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" name="メモ 7"/>
          <p:cNvSpPr/>
          <p:nvPr/>
        </p:nvSpPr>
        <p:spPr>
          <a:xfrm>
            <a:off x="3121329" y="5168541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メモ 8"/>
          <p:cNvSpPr/>
          <p:nvPr/>
        </p:nvSpPr>
        <p:spPr>
          <a:xfrm>
            <a:off x="3267617" y="5261434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0" name="メモ 9"/>
          <p:cNvSpPr/>
          <p:nvPr/>
        </p:nvSpPr>
        <p:spPr>
          <a:xfrm>
            <a:off x="3387106" y="534911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1" name="メモ 10"/>
          <p:cNvSpPr/>
          <p:nvPr/>
        </p:nvSpPr>
        <p:spPr>
          <a:xfrm>
            <a:off x="3506596" y="543680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メモ 11"/>
          <p:cNvSpPr/>
          <p:nvPr/>
        </p:nvSpPr>
        <p:spPr>
          <a:xfrm>
            <a:off x="5000034" y="521479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3" name="メモ 12"/>
          <p:cNvSpPr/>
          <p:nvPr/>
        </p:nvSpPr>
        <p:spPr>
          <a:xfrm>
            <a:off x="5119525" y="530247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5239015" y="539016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pic>
        <p:nvPicPr>
          <p:cNvPr id="1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11" y="4022163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694358" y="2588285"/>
            <a:ext cx="1072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Libraries</a:t>
            </a:r>
            <a:endParaRPr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79402" y="4594586"/>
            <a:ext cx="2235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Original source files</a:t>
            </a:r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32828" y="4202613"/>
            <a:ext cx="14542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Copied files </a:t>
            </a:r>
          </a:p>
          <a:p>
            <a:r>
              <a:rPr lang="en-US" altLang="ja-JP" sz="2000" dirty="0"/>
              <a:t>from other </a:t>
            </a:r>
            <a:endParaRPr lang="en-US" altLang="ja-JP" sz="2000" dirty="0" smtClean="0"/>
          </a:p>
          <a:p>
            <a:r>
              <a:rPr lang="en-US" altLang="ja-JP" sz="2000" dirty="0" smtClean="0"/>
              <a:t>projects</a:t>
            </a:r>
            <a:endParaRPr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62949" y="5997136"/>
            <a:ext cx="117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A</a:t>
            </a:r>
            <a:endParaRPr lang="ja-JP" altLang="en-US" sz="20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94358" y="3486157"/>
            <a:ext cx="1165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B</a:t>
            </a:r>
            <a:endParaRPr lang="ja-JP" altLang="en-US" sz="20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0001" y="4521144"/>
            <a:ext cx="1157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C</a:t>
            </a:r>
            <a:endParaRPr lang="ja-JP" altLang="en-US" sz="2000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76296" y="5956241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D</a:t>
            </a:r>
            <a:endParaRPr lang="ja-JP" altLang="en-US" sz="20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33759" y="3022108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38248" y="4098554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6" name="正方形/長方形 25"/>
          <p:cNvSpPr/>
          <p:nvPr/>
        </p:nvSpPr>
        <p:spPr>
          <a:xfrm>
            <a:off x="3323220" y="3538651"/>
            <a:ext cx="2455911" cy="3107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Compilation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>
            <a:stCxn id="5" idx="3"/>
            <a:endCxn id="26" idx="1"/>
          </p:cNvCxnSpPr>
          <p:nvPr/>
        </p:nvCxnSpPr>
        <p:spPr>
          <a:xfrm>
            <a:off x="1479970" y="3237885"/>
            <a:ext cx="1843250" cy="4561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5" idx="3"/>
            <a:endCxn id="26" idx="1"/>
          </p:cNvCxnSpPr>
          <p:nvPr/>
        </p:nvCxnSpPr>
        <p:spPr>
          <a:xfrm flipV="1">
            <a:off x="1522253" y="3694011"/>
            <a:ext cx="1800967" cy="5989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上矢印 28"/>
          <p:cNvSpPr/>
          <p:nvPr/>
        </p:nvSpPr>
        <p:spPr>
          <a:xfrm>
            <a:off x="4297843" y="3913073"/>
            <a:ext cx="506666" cy="399702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0" name="上矢印 29"/>
          <p:cNvSpPr/>
          <p:nvPr/>
        </p:nvSpPr>
        <p:spPr>
          <a:xfrm>
            <a:off x="4278134" y="3079363"/>
            <a:ext cx="543120" cy="332645"/>
          </a:xfrm>
          <a:prstGeom prst="upArrow">
            <a:avLst>
              <a:gd name="adj1" fmla="val 50000"/>
              <a:gd name="adj2" fmla="val 5255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323220" y="2726769"/>
            <a:ext cx="2455911" cy="30268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Product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 flipH="1" flipV="1">
            <a:off x="5977697" y="5588711"/>
            <a:ext cx="1227538" cy="76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794" y="5261434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テキスト ボックス 33"/>
          <p:cNvSpPr txBox="1"/>
          <p:nvPr/>
        </p:nvSpPr>
        <p:spPr>
          <a:xfrm>
            <a:off x="7297801" y="5803063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D</a:t>
            </a:r>
            <a:endParaRPr lang="ja-JP" altLang="en-US" sz="2000" b="1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159464" y="4874887"/>
            <a:ext cx="981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reuse</a:t>
            </a:r>
          </a:p>
          <a:p>
            <a:r>
              <a:rPr lang="en-US" altLang="ja-JP" sz="2000" dirty="0"/>
              <a:t>by copy</a:t>
            </a:r>
            <a:endParaRPr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297801" y="4892812"/>
            <a:ext cx="981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Libraries</a:t>
            </a:r>
            <a:endParaRPr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35944" y="1554715"/>
            <a:ext cx="75632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/>
              <a:t>Software License: Permissions of use, and requirements and conditions to get such </a:t>
            </a:r>
            <a:r>
              <a:rPr lang="en-US" altLang="ja-JP" sz="2400" dirty="0" smtClean="0"/>
              <a:t>Permission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8950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Result (Variants of GPL)</a:t>
            </a:r>
            <a:endParaRPr kumimoji="1" lang="ja-JP" altLang="en-US" dirty="0"/>
          </a:p>
        </p:txBody>
      </p:sp>
      <p:sp>
        <p:nvSpPr>
          <p:cNvPr id="13" name="日付プレースホルダー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40</a:t>
            </a:fld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0733" y="2484682"/>
            <a:ext cx="1394630" cy="3222593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7255" y="2668266"/>
            <a:ext cx="1766182" cy="285542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1442" y="3037452"/>
            <a:ext cx="1465829" cy="2065650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1219184" y="5940761"/>
            <a:ext cx="63305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GPLv2</a:t>
            </a:r>
            <a:endParaRPr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933765" y="5940761"/>
            <a:ext cx="11812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LesserGPLv2+</a:t>
            </a:r>
            <a:endParaRPr lang="ja-JP" altLang="en-US" sz="14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64088" y="5938994"/>
            <a:ext cx="722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GPLv3+</a:t>
            </a:r>
            <a:endParaRPr lang="ja-JP" altLang="en-US" sz="1400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31682" y="2616864"/>
            <a:ext cx="1578639" cy="2906827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273924" y="5940761"/>
            <a:ext cx="722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GPLv2+</a:t>
            </a:r>
            <a:endParaRPr lang="ja-JP" altLang="en-US" sz="1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4776" y="1808629"/>
            <a:ext cx="82374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Variants of GPL have a inclusion relation with many other license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970052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Open Source Software License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28650" y="2235735"/>
            <a:ext cx="7886700" cy="3750197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ja-JP" dirty="0"/>
              <a:t>software license which </a:t>
            </a:r>
            <a:r>
              <a:rPr lang="en-US" altLang="ja-JP" dirty="0" smtClean="0"/>
              <a:t>meet</a:t>
            </a:r>
            <a:r>
              <a:rPr lang="en-US" altLang="ja-JP" dirty="0">
                <a:solidFill>
                  <a:srgbClr val="FF0000"/>
                </a:solidFill>
              </a:rPr>
              <a:t>s</a:t>
            </a:r>
            <a:r>
              <a:rPr lang="en-US" altLang="ja-JP" dirty="0"/>
              <a:t> </a:t>
            </a:r>
            <a:r>
              <a:rPr lang="en-US" altLang="ja-JP" dirty="0" smtClean="0"/>
              <a:t>the </a:t>
            </a:r>
            <a:r>
              <a:rPr lang="en-US" altLang="ja-JP" dirty="0"/>
              <a:t>definition of OSS.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ja-JP" dirty="0"/>
              <a:t> and approved by Open Source </a:t>
            </a:r>
            <a:r>
              <a:rPr lang="en-US" altLang="ja-JP" dirty="0" smtClean="0"/>
              <a:t>Initiative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defRPr/>
            </a:pPr>
            <a:r>
              <a:rPr kumimoji="1" lang="en-US" altLang="ja-JP" dirty="0" smtClean="0"/>
              <a:t>69 licenses</a:t>
            </a:r>
          </a:p>
          <a:p>
            <a:pPr marL="914400" lvl="2" indent="0">
              <a:buNone/>
            </a:pPr>
            <a:r>
              <a:rPr lang="en-US" altLang="ja-JP" dirty="0" smtClean="0"/>
              <a:t>(Ex) Gnu </a:t>
            </a:r>
            <a:r>
              <a:rPr lang="en-US" altLang="ja-JP" dirty="0"/>
              <a:t>General Public License </a:t>
            </a:r>
            <a:r>
              <a:rPr lang="en-US" altLang="ja-JP" dirty="0" smtClean="0"/>
              <a:t>version3(GPLv3), BSD </a:t>
            </a:r>
            <a:r>
              <a:rPr lang="en-US" altLang="ja-JP" dirty="0"/>
              <a:t>2-clauses License(BSD2</a:t>
            </a:r>
            <a:r>
              <a:rPr lang="en-US" altLang="ja-JP" dirty="0" smtClean="0"/>
              <a:t>)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Blackduck claims that the Black Duck Knowledge Base includes data related to over 2200 licenses</a:t>
            </a:r>
          </a:p>
          <a:p>
            <a:r>
              <a:rPr lang="en-US" altLang="ja-JP" dirty="0" smtClean="0"/>
              <a:t>Some </a:t>
            </a:r>
            <a:r>
              <a:rPr lang="en-US" altLang="ja-JP" dirty="0" smtClean="0"/>
              <a:t>license</a:t>
            </a:r>
            <a:r>
              <a:rPr lang="en-US" altLang="ja-JP" dirty="0" smtClean="0">
                <a:solidFill>
                  <a:srgbClr val="FF0000"/>
                </a:solidFill>
              </a:rPr>
              <a:t>s</a:t>
            </a:r>
            <a:r>
              <a:rPr lang="en-US" altLang="ja-JP" dirty="0" smtClean="0"/>
              <a:t> have a </a:t>
            </a:r>
            <a:r>
              <a:rPr lang="en-US" altLang="ja-JP" dirty="0" smtClean="0"/>
              <a:t>variation</a:t>
            </a:r>
          </a:p>
          <a:p>
            <a:pPr lvl="1"/>
            <a:r>
              <a:rPr lang="en-US" altLang="ja-JP" dirty="0" smtClean="0"/>
              <a:t>GPLv2, GPLv3, GPLv2+(v2 or later)</a:t>
            </a:r>
          </a:p>
          <a:p>
            <a:pPr lvl="1"/>
            <a:r>
              <a:rPr lang="en-US" altLang="ja-JP" dirty="0" smtClean="0"/>
              <a:t>BSD 2, BSD3, BSD4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4291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Motivating Example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37" name="フッター プレースホルダー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38" name="スライド番号プレースホルダー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  <p:pic>
        <p:nvPicPr>
          <p:cNvPr id="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128" y="2967070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メモ 5"/>
          <p:cNvSpPr/>
          <p:nvPr/>
        </p:nvSpPr>
        <p:spPr>
          <a:xfrm>
            <a:off x="2882349" y="499317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7" name="メモ 6"/>
          <p:cNvSpPr/>
          <p:nvPr/>
        </p:nvSpPr>
        <p:spPr>
          <a:xfrm>
            <a:off x="3001839" y="5080856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8" name="メモ 7"/>
          <p:cNvSpPr/>
          <p:nvPr/>
        </p:nvSpPr>
        <p:spPr>
          <a:xfrm>
            <a:off x="3121329" y="5168541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9" name="メモ 8"/>
          <p:cNvSpPr/>
          <p:nvPr/>
        </p:nvSpPr>
        <p:spPr>
          <a:xfrm>
            <a:off x="3267617" y="5261434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0" name="メモ 9"/>
          <p:cNvSpPr/>
          <p:nvPr/>
        </p:nvSpPr>
        <p:spPr>
          <a:xfrm>
            <a:off x="3387106" y="534911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1" name="メモ 10"/>
          <p:cNvSpPr/>
          <p:nvPr/>
        </p:nvSpPr>
        <p:spPr>
          <a:xfrm>
            <a:off x="3506596" y="543680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2" name="メモ 11"/>
          <p:cNvSpPr/>
          <p:nvPr/>
        </p:nvSpPr>
        <p:spPr>
          <a:xfrm>
            <a:off x="5000034" y="5214793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3" name="メモ 12"/>
          <p:cNvSpPr/>
          <p:nvPr/>
        </p:nvSpPr>
        <p:spPr>
          <a:xfrm>
            <a:off x="5119525" y="5302477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sp>
        <p:nvSpPr>
          <p:cNvPr id="14" name="メモ 13"/>
          <p:cNvSpPr/>
          <p:nvPr/>
        </p:nvSpPr>
        <p:spPr>
          <a:xfrm>
            <a:off x="5239015" y="5390160"/>
            <a:ext cx="508123" cy="526102"/>
          </a:xfrm>
          <a:prstGeom prst="foldedCorner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/>
          </a:p>
        </p:txBody>
      </p:sp>
      <p:pic>
        <p:nvPicPr>
          <p:cNvPr id="15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411" y="4022163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694358" y="2588285"/>
            <a:ext cx="1072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Libraries</a:t>
            </a:r>
            <a:endParaRPr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79402" y="4594586"/>
            <a:ext cx="2235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Original source files</a:t>
            </a:r>
            <a:endParaRPr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732828" y="4202613"/>
            <a:ext cx="14542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Copied files </a:t>
            </a:r>
          </a:p>
          <a:p>
            <a:r>
              <a:rPr lang="en-US" altLang="ja-JP" sz="2000" dirty="0"/>
              <a:t>from other </a:t>
            </a:r>
            <a:endParaRPr lang="en-US" altLang="ja-JP" sz="2000" dirty="0" smtClean="0"/>
          </a:p>
          <a:p>
            <a:r>
              <a:rPr lang="en-US" altLang="ja-JP" sz="2000" dirty="0" smtClean="0"/>
              <a:t>projects</a:t>
            </a:r>
            <a:endParaRPr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62949" y="5997136"/>
            <a:ext cx="11769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A</a:t>
            </a:r>
            <a:endParaRPr lang="ja-JP" altLang="en-US" sz="20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94358" y="3486157"/>
            <a:ext cx="11657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B</a:t>
            </a:r>
            <a:endParaRPr lang="ja-JP" altLang="en-US" sz="20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70001" y="4521144"/>
            <a:ext cx="1157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C</a:t>
            </a:r>
            <a:endParaRPr lang="ja-JP" altLang="en-US" sz="2000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4876296" y="5956241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D</a:t>
            </a:r>
            <a:endParaRPr lang="ja-JP" altLang="en-US" sz="2000" b="1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33759" y="3022108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038248" y="4098554"/>
            <a:ext cx="917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Linking</a:t>
            </a:r>
            <a:endParaRPr lang="ja-JP" altLang="en-US" sz="2000" dirty="0"/>
          </a:p>
        </p:txBody>
      </p:sp>
      <p:sp>
        <p:nvSpPr>
          <p:cNvPr id="25" name="四角形吹き出し 24"/>
          <p:cNvSpPr/>
          <p:nvPr/>
        </p:nvSpPr>
        <p:spPr>
          <a:xfrm>
            <a:off x="1833947" y="1454582"/>
            <a:ext cx="5338400" cy="949931"/>
          </a:xfrm>
          <a:prstGeom prst="wedgeRectCallout">
            <a:avLst>
              <a:gd name="adj1" fmla="val -1219"/>
              <a:gd name="adj2" fmla="val 78370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tx1"/>
                </a:solidFill>
              </a:rPr>
              <a:t>Which license for the product is compatible on Licenses A, B, C and D?</a:t>
            </a:r>
            <a:endParaRPr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3323220" y="3538651"/>
            <a:ext cx="2455911" cy="31071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Compilation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27" name="直線矢印コネクタ 26"/>
          <p:cNvCxnSpPr>
            <a:stCxn id="5" idx="3"/>
            <a:endCxn id="26" idx="1"/>
          </p:cNvCxnSpPr>
          <p:nvPr/>
        </p:nvCxnSpPr>
        <p:spPr>
          <a:xfrm>
            <a:off x="1479970" y="3237885"/>
            <a:ext cx="1843250" cy="45612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15" idx="3"/>
            <a:endCxn id="26" idx="1"/>
          </p:cNvCxnSpPr>
          <p:nvPr/>
        </p:nvCxnSpPr>
        <p:spPr>
          <a:xfrm flipV="1">
            <a:off x="1522253" y="3694011"/>
            <a:ext cx="1800967" cy="59896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上矢印 28"/>
          <p:cNvSpPr/>
          <p:nvPr/>
        </p:nvSpPr>
        <p:spPr>
          <a:xfrm>
            <a:off x="4297843" y="3913073"/>
            <a:ext cx="506666" cy="399702"/>
          </a:xfrm>
          <a:prstGeom prst="upArrow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0" name="上矢印 29"/>
          <p:cNvSpPr/>
          <p:nvPr/>
        </p:nvSpPr>
        <p:spPr>
          <a:xfrm>
            <a:off x="4278134" y="3079363"/>
            <a:ext cx="543120" cy="332645"/>
          </a:xfrm>
          <a:prstGeom prst="upArrow">
            <a:avLst>
              <a:gd name="adj1" fmla="val 50000"/>
              <a:gd name="adj2" fmla="val 5255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 dirty="0">
              <a:solidFill>
                <a:schemeClr val="tx1"/>
              </a:solidFill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3323220" y="2726769"/>
            <a:ext cx="2455911" cy="302689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>
                <a:solidFill>
                  <a:schemeClr val="tx1"/>
                </a:solidFill>
              </a:rPr>
              <a:t>Product</a:t>
            </a:r>
            <a:endParaRPr lang="ja-JP" altLang="en-US" sz="2000" dirty="0">
              <a:solidFill>
                <a:schemeClr val="tx1"/>
              </a:solidFill>
            </a:endParaRPr>
          </a:p>
        </p:txBody>
      </p:sp>
      <p:cxnSp>
        <p:nvCxnSpPr>
          <p:cNvPr id="32" name="直線矢印コネクタ 31"/>
          <p:cNvCxnSpPr/>
          <p:nvPr/>
        </p:nvCxnSpPr>
        <p:spPr>
          <a:xfrm flipH="1" flipV="1">
            <a:off x="5977697" y="5588711"/>
            <a:ext cx="1227538" cy="763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Users\y-manabe\AppData\Local\Microsoft\Windows\Temporary Internet Files\Content.IE5\SOALDF0I\MC90038938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794" y="5261434"/>
            <a:ext cx="563842" cy="541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テキスト ボックス 33"/>
          <p:cNvSpPr txBox="1"/>
          <p:nvPr/>
        </p:nvSpPr>
        <p:spPr>
          <a:xfrm>
            <a:off x="7297801" y="5803063"/>
            <a:ext cx="1183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="1" dirty="0"/>
              <a:t>License D</a:t>
            </a:r>
            <a:endParaRPr lang="ja-JP" altLang="en-US" sz="2000" b="1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159464" y="4874887"/>
            <a:ext cx="98148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reuse</a:t>
            </a:r>
          </a:p>
          <a:p>
            <a:r>
              <a:rPr lang="en-US" altLang="ja-JP" sz="2000" dirty="0"/>
              <a:t>by copy</a:t>
            </a:r>
            <a:endParaRPr lang="ja-JP" altLang="en-US" sz="20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297801" y="4892812"/>
            <a:ext cx="981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Libraries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5387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Relationship between licenses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It </a:t>
            </a:r>
            <a:r>
              <a:rPr lang="en-US" altLang="ja-JP" dirty="0"/>
              <a:t>is difficult for developer to </a:t>
            </a:r>
            <a:r>
              <a:rPr lang="en-US" altLang="ja-JP" dirty="0" smtClean="0">
                <a:solidFill>
                  <a:srgbClr val="FF0000"/>
                </a:solidFill>
              </a:rPr>
              <a:t>choose</a:t>
            </a:r>
            <a:r>
              <a:rPr lang="en-US" altLang="ja-JP" dirty="0" smtClean="0"/>
              <a:t> a </a:t>
            </a:r>
            <a:r>
              <a:rPr lang="en-US" altLang="ja-JP" dirty="0"/>
              <a:t>license from many licenses </a:t>
            </a:r>
            <a:r>
              <a:rPr lang="en-US" altLang="ja-JP" dirty="0" smtClean="0"/>
              <a:t>correctly</a:t>
            </a:r>
          </a:p>
          <a:p>
            <a:pPr lvl="1"/>
            <a:r>
              <a:rPr lang="en-US" altLang="ja-JP" dirty="0" smtClean="0"/>
              <a:t>Many terms (#terms </a:t>
            </a:r>
            <a:r>
              <a:rPr kumimoji="1" lang="en-US" altLang="ja-JP" dirty="0" smtClean="0"/>
              <a:t>BSD2:2, Apachev2:9 GPLv3:17…)</a:t>
            </a:r>
          </a:p>
          <a:p>
            <a:pPr lvl="1"/>
            <a:r>
              <a:rPr kumimoji="1" lang="en-US" altLang="ja-JP" dirty="0" smtClean="0"/>
              <a:t>Legal document</a:t>
            </a:r>
          </a:p>
          <a:p>
            <a:pPr lvl="1"/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/>
          </a:p>
          <a:p>
            <a:pPr marL="0" indent="0">
              <a:buNone/>
            </a:pPr>
            <a:r>
              <a:rPr kumimoji="1" lang="en-US" altLang="ja-JP" dirty="0" smtClean="0"/>
              <a:t>Developers need guideline </a:t>
            </a:r>
            <a:r>
              <a:rPr kumimoji="1" lang="en-US" altLang="ja-JP" dirty="0" smtClean="0">
                <a:solidFill>
                  <a:srgbClr val="FF0000"/>
                </a:solidFill>
              </a:rPr>
              <a:t>of </a:t>
            </a:r>
            <a:r>
              <a:rPr kumimoji="1" lang="en-US" altLang="ja-JP" dirty="0" smtClean="0"/>
              <a:t>which </a:t>
            </a:r>
            <a:r>
              <a:rPr kumimoji="1" lang="en-US" altLang="ja-JP" dirty="0" smtClean="0"/>
              <a:t>licenses are compatible a license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2014/5/7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smtClean="0"/>
              <a:t>OSS2014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lang="ja-JP" altLang="en-US" smtClean="0"/>
              <a:pPr/>
              <a:t>7</a:t>
            </a:fld>
            <a:endParaRPr lang="ja-JP" altLang="en-US" dirty="0"/>
          </a:p>
        </p:txBody>
      </p:sp>
      <p:sp>
        <p:nvSpPr>
          <p:cNvPr id="7" name="下矢印 6"/>
          <p:cNvSpPr/>
          <p:nvPr/>
        </p:nvSpPr>
        <p:spPr>
          <a:xfrm>
            <a:off x="3525795" y="3764692"/>
            <a:ext cx="1194486" cy="634313"/>
          </a:xfrm>
          <a:prstGeom prst="down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252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Relationship between licenses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Some authors of licenses provide guidelines that try to clarify this</a:t>
            </a:r>
          </a:p>
          <a:p>
            <a:pPr marL="342900" lvl="1" indent="0">
              <a:buNone/>
            </a:pPr>
            <a:r>
              <a:rPr kumimoji="1" lang="en-US" altLang="ja-JP" dirty="0" smtClean="0"/>
              <a:t>(Ex)The free software foundation shows relationship between the General Public License and other licenses[2].</a:t>
            </a:r>
            <a:endParaRPr lang="en-US" altLang="ja-JP" dirty="0"/>
          </a:p>
          <a:p>
            <a:r>
              <a:rPr kumimoji="1" lang="en-US" altLang="ja-JP" dirty="0" smtClean="0"/>
              <a:t>Lack of empirical evidence</a:t>
            </a:r>
          </a:p>
          <a:p>
            <a:r>
              <a:rPr lang="en-US" altLang="ja-JP" dirty="0" smtClean="0"/>
              <a:t>Developers can’t create other guideline for other license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  <a:p>
            <a:pPr marL="342900" lvl="1" indent="0">
              <a:buNone/>
            </a:pPr>
            <a:endParaRPr lang="en-US" altLang="ja-JP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7" name="下矢印 6"/>
          <p:cNvSpPr/>
          <p:nvPr/>
        </p:nvSpPr>
        <p:spPr>
          <a:xfrm>
            <a:off x="3831770" y="4727731"/>
            <a:ext cx="786653" cy="383241"/>
          </a:xfrm>
          <a:prstGeom prst="down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2424" y="5245908"/>
            <a:ext cx="6855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N</a:t>
            </a:r>
            <a:r>
              <a:rPr kumimoji="1" lang="en-US" altLang="ja-JP" sz="2400" dirty="0" smtClean="0"/>
              <a:t>eed for empirical evidence to create other guideline</a:t>
            </a:r>
            <a:endParaRPr kumimoji="1"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02425" y="6093035"/>
            <a:ext cx="6224524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[2]Free Software Foundation: Various license and comments about them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6619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Approach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en-US" altLang="ja-JP" dirty="0" smtClean="0"/>
              <a:t>Goal: To assist developers, license compliance </a:t>
            </a:r>
            <a:r>
              <a:rPr kumimoji="1" lang="en-US" altLang="ja-JP" dirty="0" smtClean="0"/>
              <a:t>officers</a:t>
            </a:r>
            <a:r>
              <a:rPr kumimoji="1" lang="en-US" altLang="ja-JP" dirty="0" smtClean="0">
                <a:solidFill>
                  <a:srgbClr val="FF0000"/>
                </a:solidFill>
              </a:rPr>
              <a:t>,</a:t>
            </a:r>
            <a:r>
              <a:rPr kumimoji="1" lang="en-US" altLang="ja-JP" dirty="0" smtClean="0"/>
              <a:t> </a:t>
            </a:r>
            <a:r>
              <a:rPr kumimoji="1" lang="en-US" altLang="ja-JP" dirty="0" smtClean="0"/>
              <a:t>and lawyers in understanding how licenses are actually used.</a:t>
            </a:r>
          </a:p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 smtClean="0"/>
              <a:t>Investigating how different software licenses are reused as white-box components in the software packages in Fedora</a:t>
            </a:r>
          </a:p>
          <a:p>
            <a:pPr lvl="1"/>
            <a:r>
              <a:rPr lang="en-US" altLang="ja-JP" dirty="0" smtClean="0"/>
              <a:t>Define inclusion relation</a:t>
            </a:r>
            <a:r>
              <a:rPr lang="ja-JP" altLang="en-US" dirty="0"/>
              <a:t> </a:t>
            </a:r>
            <a:r>
              <a:rPr lang="en-US" altLang="ja-JP" dirty="0" smtClean="0"/>
              <a:t>and </a:t>
            </a:r>
            <a:r>
              <a:rPr lang="en-US" altLang="ja-JP" dirty="0" smtClean="0">
                <a:solidFill>
                  <a:srgbClr val="FF0000"/>
                </a:solidFill>
              </a:rPr>
              <a:t>p</a:t>
            </a:r>
            <a:r>
              <a:rPr lang="en-US" altLang="ja-JP" dirty="0" smtClean="0"/>
              <a:t>roposed </a:t>
            </a:r>
            <a:r>
              <a:rPr lang="en-US" altLang="ja-JP" dirty="0" smtClean="0"/>
              <a:t>license inclusion graph</a:t>
            </a:r>
          </a:p>
          <a:p>
            <a:pPr lvl="1"/>
            <a:r>
              <a:rPr kumimoji="1" lang="en-US" altLang="ja-JP" dirty="0" smtClean="0"/>
              <a:t>Show a license inclusion graph from source packages in Fedora Core 19</a:t>
            </a:r>
            <a:endParaRPr kumimoji="1" lang="en-US" altLang="ja-JP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 dirty="0" smtClean="0"/>
              <a:t>2014/5/7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 dirty="0" smtClean="0"/>
              <a:t>OSS2014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45B1FD-846E-42C7-8C41-CEC948A44393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7" name="下矢印 6"/>
          <p:cNvSpPr/>
          <p:nvPr/>
        </p:nvSpPr>
        <p:spPr>
          <a:xfrm>
            <a:off x="3801533" y="2971800"/>
            <a:ext cx="1210734" cy="448733"/>
          </a:xfrm>
          <a:prstGeom prst="downArrow">
            <a:avLst/>
          </a:prstGeom>
          <a:solidFill>
            <a:srgbClr val="FFC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8347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5837</TotalTime>
  <Words>3299</Words>
  <Application>Microsoft Office PowerPoint</Application>
  <PresentationFormat>画面に合わせる (4:3)</PresentationFormat>
  <Paragraphs>502</Paragraphs>
  <Slides>40</Slides>
  <Notes>25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40</vt:i4>
      </vt:variant>
    </vt:vector>
  </HeadingPairs>
  <TitlesOfParts>
    <vt:vector size="45" baseType="lpstr">
      <vt:lpstr>ＭＳ Ｐゴシック</vt:lpstr>
      <vt:lpstr>Arial</vt:lpstr>
      <vt:lpstr>Calibri</vt:lpstr>
      <vt:lpstr>Calibri Light</vt:lpstr>
      <vt:lpstr>Office テーマ</vt:lpstr>
      <vt:lpstr>Analyzing the relationship between the  license of packages and their files in Free and Open Source Software</vt:lpstr>
      <vt:lpstr>Overview</vt:lpstr>
      <vt:lpstr>Reuse</vt:lpstr>
      <vt:lpstr>Software License</vt:lpstr>
      <vt:lpstr>Open Source Software License</vt:lpstr>
      <vt:lpstr>Motivating Example</vt:lpstr>
      <vt:lpstr>Relationship between licenses</vt:lpstr>
      <vt:lpstr>Relationship between licenses</vt:lpstr>
      <vt:lpstr>Approach</vt:lpstr>
      <vt:lpstr>Definition of Inclusion Relation</vt:lpstr>
      <vt:lpstr>License Inclusion Graph</vt:lpstr>
      <vt:lpstr>License inclusion graph of a package license</vt:lpstr>
      <vt:lpstr>Empirical Study</vt:lpstr>
      <vt:lpstr>Methodology</vt:lpstr>
      <vt:lpstr>Spec file</vt:lpstr>
      <vt:lpstr>Ninka[9]</vt:lpstr>
      <vt:lpstr>Identifying packages to remove</vt:lpstr>
      <vt:lpstr>Methodology</vt:lpstr>
      <vt:lpstr>Result (LesserGPLv2+)</vt:lpstr>
      <vt:lpstr>Result (Perl, Variants of Apache)</vt:lpstr>
      <vt:lpstr>Limitation and Threats to Validity</vt:lpstr>
      <vt:lpstr>Summary</vt:lpstr>
      <vt:lpstr>PowerPoint プレゼンテーション</vt:lpstr>
      <vt:lpstr>PowerPoint プレゼンテーション</vt:lpstr>
      <vt:lpstr>Supplemental Materials</vt:lpstr>
      <vt:lpstr>Subject Detail</vt:lpstr>
      <vt:lpstr>Ninka</vt:lpstr>
      <vt:lpstr>PowerPoint プレゼンテーション</vt:lpstr>
      <vt:lpstr>Materials…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Result (Variants of GPL)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眞鍋雄貴</dc:creator>
  <cp:lastModifiedBy>inoue</cp:lastModifiedBy>
  <cp:revision>107</cp:revision>
  <cp:lastPrinted>2014-05-03T04:59:00Z</cp:lastPrinted>
  <dcterms:created xsi:type="dcterms:W3CDTF">2014-04-23T07:47:17Z</dcterms:created>
  <dcterms:modified xsi:type="dcterms:W3CDTF">2014-05-06T14:17:38Z</dcterms:modified>
</cp:coreProperties>
</file>