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handoutMasterIdLst>
    <p:handoutMasterId r:id="rId35"/>
  </p:handoutMasterIdLst>
  <p:sldIdLst>
    <p:sldId id="293" r:id="rId3"/>
    <p:sldId id="314" r:id="rId4"/>
    <p:sldId id="381" r:id="rId5"/>
    <p:sldId id="329" r:id="rId6"/>
    <p:sldId id="342" r:id="rId7"/>
    <p:sldId id="356" r:id="rId8"/>
    <p:sldId id="385" r:id="rId9"/>
    <p:sldId id="386" r:id="rId10"/>
    <p:sldId id="384" r:id="rId11"/>
    <p:sldId id="360" r:id="rId12"/>
    <p:sldId id="344" r:id="rId13"/>
    <p:sldId id="345" r:id="rId14"/>
    <p:sldId id="371" r:id="rId15"/>
    <p:sldId id="324" r:id="rId16"/>
    <p:sldId id="389" r:id="rId17"/>
    <p:sldId id="350" r:id="rId18"/>
    <p:sldId id="363" r:id="rId19"/>
    <p:sldId id="361" r:id="rId20"/>
    <p:sldId id="390" r:id="rId21"/>
    <p:sldId id="351" r:id="rId22"/>
    <p:sldId id="388" r:id="rId23"/>
    <p:sldId id="382" r:id="rId24"/>
    <p:sldId id="366" r:id="rId25"/>
    <p:sldId id="377" r:id="rId26"/>
    <p:sldId id="380" r:id="rId27"/>
    <p:sldId id="369" r:id="rId28"/>
    <p:sldId id="362" r:id="rId29"/>
    <p:sldId id="378" r:id="rId30"/>
    <p:sldId id="368" r:id="rId31"/>
    <p:sldId id="348" r:id="rId32"/>
    <p:sldId id="349" r:id="rId3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1" autoAdjust="0"/>
    <p:restoredTop sz="71044" autoAdjust="0"/>
  </p:normalViewPr>
  <p:slideViewPr>
    <p:cSldViewPr snapToGrid="0">
      <p:cViewPr varScale="1">
        <p:scale>
          <a:sx n="60" d="100"/>
          <a:sy n="60" d="100"/>
        </p:scale>
        <p:origin x="-78" y="-588"/>
      </p:cViewPr>
      <p:guideLst>
        <p:guide orient="horz" pos="2160"/>
        <p:guide pos="2880"/>
      </p:guideLst>
    </p:cSldViewPr>
  </p:slideViewPr>
  <p:outlineViewPr>
    <p:cViewPr>
      <p:scale>
        <a:sx n="33" d="100"/>
        <a:sy n="33" d="100"/>
      </p:scale>
      <p:origin x="0" y="-6996"/>
    </p:cViewPr>
  </p:outlineViewPr>
  <p:notesTextViewPr>
    <p:cViewPr>
      <p:scale>
        <a:sx n="125" d="100"/>
        <a:sy n="125" d="100"/>
      </p:scale>
      <p:origin x="0" y="0"/>
    </p:cViewPr>
  </p:notesTextViewPr>
  <p:sorterViewPr>
    <p:cViewPr varScale="1">
      <p:scale>
        <a:sx n="1" d="1"/>
        <a:sy n="1" d="1"/>
      </p:scale>
      <p:origin x="0" y="-4104"/>
    </p:cViewPr>
  </p:sorterViewPr>
  <p:notesViewPr>
    <p:cSldViewPr snapToGrid="0">
      <p:cViewPr>
        <p:scale>
          <a:sx n="60" d="100"/>
          <a:sy n="60" d="100"/>
        </p:scale>
        <p:origin x="233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saika\Dropbox\t-saika&#21330;&#26989;&#30740;&#31350;\&#21330;&#35542;&#22259;&#3492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36696149154278"/>
          <c:y val="3.545136961536699E-2"/>
          <c:w val="0.81446139606356005"/>
          <c:h val="0.6286903737351619"/>
        </c:manualLayout>
      </c:layout>
      <c:lineChart>
        <c:grouping val="standard"/>
        <c:varyColors val="0"/>
        <c:ser>
          <c:idx val="1"/>
          <c:order val="0"/>
          <c:tx>
            <c:v>Users-同種のみ</c:v>
          </c:tx>
          <c:spPr>
            <a:ln w="31750" cap="rnd" cmpd="dbl">
              <a:solidFill>
                <a:srgbClr val="7030A0"/>
              </a:solidFill>
              <a:prstDash val="dash"/>
              <a:round/>
            </a:ln>
            <a:effectLst/>
          </c:spPr>
          <c:marker>
            <c:symbol val="none"/>
          </c:marker>
          <c:cat>
            <c:numRef>
              <c:f>Sheet1!$A$3:$A$26</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Sheet1!$B$3:$B$26</c:f>
              <c:numCache>
                <c:formatCode>General</c:formatCode>
                <c:ptCount val="24"/>
                <c:pt idx="0">
                  <c:v>21.493989696622702</c:v>
                </c:pt>
                <c:pt idx="1">
                  <c:v>34.602175157412702</c:v>
                </c:pt>
                <c:pt idx="2">
                  <c:v>39.095592444189997</c:v>
                </c:pt>
                <c:pt idx="3">
                  <c:v>42.558672009158499</c:v>
                </c:pt>
                <c:pt idx="4">
                  <c:v>44.161419576416698</c:v>
                </c:pt>
                <c:pt idx="5">
                  <c:v>45.477962220950197</c:v>
                </c:pt>
                <c:pt idx="6">
                  <c:v>47.109330280480798</c:v>
                </c:pt>
                <c:pt idx="7">
                  <c:v>48.111047510017102</c:v>
                </c:pt>
                <c:pt idx="8">
                  <c:v>48.883800801373702</c:v>
                </c:pt>
                <c:pt idx="9">
                  <c:v>49.513451631368</c:v>
                </c:pt>
                <c:pt idx="10">
                  <c:v>49.885518030910099</c:v>
                </c:pt>
                <c:pt idx="11">
                  <c:v>50.5724098454493</c:v>
                </c:pt>
                <c:pt idx="12">
                  <c:v>50.5724098454493</c:v>
                </c:pt>
                <c:pt idx="13">
                  <c:v>51.202060675443597</c:v>
                </c:pt>
                <c:pt idx="14">
                  <c:v>52.003434459072601</c:v>
                </c:pt>
                <c:pt idx="15">
                  <c:v>52.6617057813394</c:v>
                </c:pt>
                <c:pt idx="16">
                  <c:v>53.176874642243803</c:v>
                </c:pt>
                <c:pt idx="17">
                  <c:v>53.5203205495134</c:v>
                </c:pt>
                <c:pt idx="18">
                  <c:v>54.0927303949627</c:v>
                </c:pt>
                <c:pt idx="19">
                  <c:v>54.522037779049803</c:v>
                </c:pt>
                <c:pt idx="20">
                  <c:v>55.008586147681697</c:v>
                </c:pt>
                <c:pt idx="21">
                  <c:v>55.552375500858602</c:v>
                </c:pt>
                <c:pt idx="22">
                  <c:v>55.981682884945599</c:v>
                </c:pt>
                <c:pt idx="23">
                  <c:v>56.038923869490503</c:v>
                </c:pt>
              </c:numCache>
            </c:numRef>
          </c:val>
          <c:smooth val="0"/>
        </c:ser>
        <c:ser>
          <c:idx val="0"/>
          <c:order val="1"/>
          <c:tx>
            <c:v>Users-種類関係なし</c:v>
          </c:tx>
          <c:spPr>
            <a:ln w="31750" cap="rnd" cmpd="dbl">
              <a:solidFill>
                <a:srgbClr val="7030A0"/>
              </a:solidFill>
              <a:round/>
            </a:ln>
            <a:effectLst/>
          </c:spPr>
          <c:marker>
            <c:symbol val="none"/>
          </c:marker>
          <c:cat>
            <c:numRef>
              <c:f>Sheet1!$A$3:$A$26</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Sheet1!$C$3:$C$26</c:f>
              <c:numCache>
                <c:formatCode>General</c:formatCode>
                <c:ptCount val="24"/>
                <c:pt idx="0">
                  <c:v>24.985689753863699</c:v>
                </c:pt>
                <c:pt idx="1">
                  <c:v>40.583858042358301</c:v>
                </c:pt>
                <c:pt idx="2">
                  <c:v>46.708643388666196</c:v>
                </c:pt>
                <c:pt idx="3">
                  <c:v>51.173440183171103</c:v>
                </c:pt>
                <c:pt idx="4">
                  <c:v>53.777904979965598</c:v>
                </c:pt>
                <c:pt idx="5">
                  <c:v>55.8099599313108</c:v>
                </c:pt>
                <c:pt idx="6">
                  <c:v>57.698912421293599</c:v>
                </c:pt>
                <c:pt idx="7">
                  <c:v>59.473382942186603</c:v>
                </c:pt>
                <c:pt idx="8">
                  <c:v>60.589582140812801</c:v>
                </c:pt>
                <c:pt idx="9">
                  <c:v>61.734401831711502</c:v>
                </c:pt>
                <c:pt idx="10">
                  <c:v>62.650257584430399</c:v>
                </c:pt>
                <c:pt idx="11">
                  <c:v>63.737836290784202</c:v>
                </c:pt>
                <c:pt idx="12">
                  <c:v>63.938179736691403</c:v>
                </c:pt>
                <c:pt idx="13">
                  <c:v>64.682312535775594</c:v>
                </c:pt>
                <c:pt idx="14">
                  <c:v>65.741270749856895</c:v>
                </c:pt>
                <c:pt idx="15">
                  <c:v>66.542644533485898</c:v>
                </c:pt>
                <c:pt idx="16">
                  <c:v>67.029192902117899</c:v>
                </c:pt>
                <c:pt idx="17">
                  <c:v>67.458500286204895</c:v>
                </c:pt>
                <c:pt idx="18">
                  <c:v>68.345735546651397</c:v>
                </c:pt>
                <c:pt idx="19">
                  <c:v>68.717801946193404</c:v>
                </c:pt>
                <c:pt idx="20">
                  <c:v>69.318832283915199</c:v>
                </c:pt>
                <c:pt idx="21">
                  <c:v>69.719519175729801</c:v>
                </c:pt>
                <c:pt idx="22">
                  <c:v>70.3777904979965</c:v>
                </c:pt>
                <c:pt idx="23">
                  <c:v>70.492272467086394</c:v>
                </c:pt>
              </c:numCache>
            </c:numRef>
          </c:val>
          <c:smooth val="0"/>
        </c:ser>
        <c:ser>
          <c:idx val="2"/>
          <c:order val="2"/>
          <c:tx>
            <c:v>Mylyn-同種のみ</c:v>
          </c:tx>
          <c:spPr>
            <a:ln>
              <a:solidFill>
                <a:srgbClr val="0070C0"/>
              </a:solidFill>
              <a:prstDash val="lgDash"/>
            </a:ln>
          </c:spPr>
          <c:marker>
            <c:symbol val="none"/>
          </c:marker>
          <c:cat>
            <c:numRef>
              <c:f>Sheet1!$A$3:$A$26</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Sheet1!$F$3:$F$26</c:f>
              <c:numCache>
                <c:formatCode>General</c:formatCode>
                <c:ptCount val="24"/>
                <c:pt idx="0">
                  <c:v>13.047228811731699</c:v>
                </c:pt>
                <c:pt idx="1">
                  <c:v>25.080871252965199</c:v>
                </c:pt>
                <c:pt idx="2">
                  <c:v>30.7526417942635</c:v>
                </c:pt>
                <c:pt idx="3">
                  <c:v>33.340521889152399</c:v>
                </c:pt>
                <c:pt idx="4">
                  <c:v>35.9284019840414</c:v>
                </c:pt>
                <c:pt idx="5">
                  <c:v>37.696786715548797</c:v>
                </c:pt>
                <c:pt idx="6">
                  <c:v>38.990726762993297</c:v>
                </c:pt>
                <c:pt idx="7">
                  <c:v>40.263101142980297</c:v>
                </c:pt>
                <c:pt idx="8">
                  <c:v>41.104162173819198</c:v>
                </c:pt>
                <c:pt idx="9">
                  <c:v>41.837394867371103</c:v>
                </c:pt>
                <c:pt idx="10">
                  <c:v>42.204011214147002</c:v>
                </c:pt>
                <c:pt idx="11">
                  <c:v>42.549061893465598</c:v>
                </c:pt>
                <c:pt idx="12">
                  <c:v>43.368557256847097</c:v>
                </c:pt>
                <c:pt idx="13">
                  <c:v>43.799870605995203</c:v>
                </c:pt>
                <c:pt idx="14">
                  <c:v>44.382143627345201</c:v>
                </c:pt>
                <c:pt idx="15">
                  <c:v>44.662497304291499</c:v>
                </c:pt>
                <c:pt idx="16">
                  <c:v>45.050679318524899</c:v>
                </c:pt>
                <c:pt idx="17">
                  <c:v>45.223204658184102</c:v>
                </c:pt>
                <c:pt idx="18">
                  <c:v>45.546689670045197</c:v>
                </c:pt>
                <c:pt idx="19">
                  <c:v>45.8054776795341</c:v>
                </c:pt>
                <c:pt idx="20">
                  <c:v>46.064265689023003</c:v>
                </c:pt>
                <c:pt idx="21">
                  <c:v>46.215225361224903</c:v>
                </c:pt>
                <c:pt idx="22">
                  <c:v>46.366185033426703</c:v>
                </c:pt>
                <c:pt idx="23">
                  <c:v>46.517144705628603</c:v>
                </c:pt>
              </c:numCache>
            </c:numRef>
          </c:val>
          <c:smooth val="0"/>
        </c:ser>
        <c:ser>
          <c:idx val="3"/>
          <c:order val="3"/>
          <c:tx>
            <c:v>Mylyn-種類関係なし</c:v>
          </c:tx>
          <c:spPr>
            <a:ln>
              <a:solidFill>
                <a:srgbClr val="0070C0"/>
              </a:solidFill>
            </a:ln>
          </c:spPr>
          <c:marker>
            <c:symbol val="none"/>
          </c:marker>
          <c:cat>
            <c:numRef>
              <c:f>Sheet1!$A$3:$A$26</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Sheet1!$G$3:$G$26</c:f>
              <c:numCache>
                <c:formatCode>General</c:formatCode>
                <c:ptCount val="24"/>
                <c:pt idx="0">
                  <c:v>14.6646538710373</c:v>
                </c:pt>
                <c:pt idx="1">
                  <c:v>30.213500107828299</c:v>
                </c:pt>
                <c:pt idx="2">
                  <c:v>37.696786715548797</c:v>
                </c:pt>
                <c:pt idx="3">
                  <c:v>41.902091869743302</c:v>
                </c:pt>
                <c:pt idx="4">
                  <c:v>45.697649342247097</c:v>
                </c:pt>
                <c:pt idx="5">
                  <c:v>48.544317446624902</c:v>
                </c:pt>
                <c:pt idx="6">
                  <c:v>50.355833513047202</c:v>
                </c:pt>
                <c:pt idx="7">
                  <c:v>52.016389907267602</c:v>
                </c:pt>
                <c:pt idx="8">
                  <c:v>53.6553806340306</c:v>
                </c:pt>
                <c:pt idx="9">
                  <c:v>54.733664006901002</c:v>
                </c:pt>
                <c:pt idx="10">
                  <c:v>55.747250377399098</c:v>
                </c:pt>
                <c:pt idx="11">
                  <c:v>56.653008410610298</c:v>
                </c:pt>
                <c:pt idx="12">
                  <c:v>57.4293724390769</c:v>
                </c:pt>
                <c:pt idx="13">
                  <c:v>58.270433469915801</c:v>
                </c:pt>
                <c:pt idx="14">
                  <c:v>58.9389691610955</c:v>
                </c:pt>
                <c:pt idx="15">
                  <c:v>59.607504852275099</c:v>
                </c:pt>
                <c:pt idx="16">
                  <c:v>60.383868880741801</c:v>
                </c:pt>
                <c:pt idx="17">
                  <c:v>60.9014448997196</c:v>
                </c:pt>
                <c:pt idx="18">
                  <c:v>61.634677593271498</c:v>
                </c:pt>
                <c:pt idx="19">
                  <c:v>62.238516282078898</c:v>
                </c:pt>
                <c:pt idx="20">
                  <c:v>62.691395298684398</c:v>
                </c:pt>
                <c:pt idx="21">
                  <c:v>63.122708647832603</c:v>
                </c:pt>
                <c:pt idx="22">
                  <c:v>63.618718999353</c:v>
                </c:pt>
                <c:pt idx="23">
                  <c:v>63.9206383437567</c:v>
                </c:pt>
              </c:numCache>
            </c:numRef>
          </c:val>
          <c:smooth val="0"/>
        </c:ser>
        <c:dLbls>
          <c:showLegendKey val="0"/>
          <c:showVal val="0"/>
          <c:showCatName val="0"/>
          <c:showSerName val="0"/>
          <c:showPercent val="0"/>
          <c:showBubbleSize val="0"/>
        </c:dLbls>
        <c:marker val="1"/>
        <c:smooth val="0"/>
        <c:axId val="103715584"/>
        <c:axId val="103717504"/>
      </c:lineChart>
      <c:catAx>
        <c:axId val="1037155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ja-JP" altLang="en-US" sz="1600" b="0" i="0" baseline="0" dirty="0" smtClean="0"/>
                  <a:t>間隔</a:t>
                </a:r>
                <a:r>
                  <a:rPr lang="ja-JP" altLang="en-US" sz="1600" b="0" i="0" baseline="0" dirty="0"/>
                  <a:t>（秒）</a:t>
                </a:r>
                <a:endParaRPr lang="ja-JP" sz="1600" b="0" i="0" baseline="0" dirty="0"/>
              </a:p>
            </c:rich>
          </c:tx>
          <c:layout>
            <c:manualLayout>
              <c:xMode val="edge"/>
              <c:yMode val="edge"/>
              <c:x val="0.32749665725746546"/>
              <c:y val="0.74516296574039353"/>
            </c:manualLayout>
          </c:layout>
          <c:overlay val="0"/>
          <c:spPr>
            <a:solidFill>
              <a:sysClr val="window" lastClr="FFFFFF"/>
            </a:solidFill>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ja-JP"/>
          </a:p>
        </c:txPr>
        <c:crossAx val="103717504"/>
        <c:crosses val="autoZero"/>
        <c:auto val="1"/>
        <c:lblAlgn val="ctr"/>
        <c:lblOffset val="100"/>
        <c:noMultiLvlLbl val="0"/>
      </c:catAx>
      <c:valAx>
        <c:axId val="103717504"/>
        <c:scaling>
          <c:orientation val="minMax"/>
        </c:scaling>
        <c:delete val="0"/>
        <c:axPos val="l"/>
        <c:majorGridlines>
          <c:spPr>
            <a:ln w="9525" cap="flat" cmpd="sng" algn="ctr">
              <a:solidFill>
                <a:sysClr val="window" lastClr="FFFFFF">
                  <a:lumMod val="75000"/>
                </a:sysClr>
              </a:solidFill>
              <a:round/>
            </a:ln>
            <a:effectLst/>
          </c:spPr>
        </c:majorGridlines>
        <c:title>
          <c:tx>
            <c:rich>
              <a:bodyPr rot="0" spcFirstLastPara="1" vertOverflow="ellipsis" vert="eaVert" wrap="square" anchor="ctr" anchorCtr="1"/>
              <a:lstStyle/>
              <a:p>
                <a:pPr>
                  <a:defRPr sz="1600" b="1" i="0" u="none" strike="noStrike" kern="1200" baseline="0">
                    <a:solidFill>
                      <a:schemeClr val="tx2"/>
                    </a:solidFill>
                    <a:latin typeface="+mn-lt"/>
                    <a:ea typeface="+mn-ea"/>
                    <a:cs typeface="+mn-cs"/>
                  </a:defRPr>
                </a:pPr>
                <a:r>
                  <a:rPr lang="ja-JP" altLang="en-US" sz="1400" b="0" baseline="0" dirty="0" smtClean="0"/>
                  <a:t>連続して実施された割合（％）</a:t>
                </a:r>
                <a:endParaRPr lang="en-US" altLang="ja-JP" sz="1400" b="0" baseline="0" dirty="0"/>
              </a:p>
            </c:rich>
          </c:tx>
          <c:layout>
            <c:manualLayout>
              <c:xMode val="edge"/>
              <c:yMode val="edge"/>
              <c:x val="1.9750149257093935E-2"/>
              <c:y val="7.6992848779637565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ja-JP"/>
          </a:p>
        </c:txPr>
        <c:crossAx val="1037155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ja-JP"/>
          </a:p>
        </c:txPr>
      </c:legendEntry>
      <c:legendEntry>
        <c:idx val="1"/>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ja-JP"/>
          </a:p>
        </c:txPr>
      </c:legendEntry>
      <c:layout>
        <c:manualLayout>
          <c:xMode val="edge"/>
          <c:yMode val="edge"/>
          <c:x val="8.7487211635740372E-3"/>
          <c:y val="0.82764720115900714"/>
          <c:w val="0.98001280845711014"/>
          <c:h val="0.159386457217708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AD001A0-84A0-4BBB-947C-BA461191EDB8}" type="datetimeFigureOut">
              <a:rPr kumimoji="1" lang="ja-JP" altLang="en-US" smtClean="0"/>
              <a:t>2014/5/11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8B6787D1-790E-4ACE-829F-723771856346}" type="slidenum">
              <a:rPr kumimoji="1" lang="ja-JP" altLang="en-US" smtClean="0"/>
              <a:t>‹#›</a:t>
            </a:fld>
            <a:endParaRPr kumimoji="1" lang="ja-JP" altLang="en-US"/>
          </a:p>
        </p:txBody>
      </p:sp>
    </p:spTree>
    <p:extLst>
      <p:ext uri="{BB962C8B-B14F-4D97-AF65-F5344CB8AC3E}">
        <p14:creationId xmlns:p14="http://schemas.microsoft.com/office/powerpoint/2010/main" val="3975116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AF6FE187-F869-42F0-95D3-B36AE7F06729}" type="datetimeFigureOut">
              <a:rPr kumimoji="1" lang="ja-JP" altLang="en-US" smtClean="0"/>
              <a:t>2014/5/11</a:t>
            </a:fld>
            <a:endParaRPr kumimoji="1" lang="ja-JP" altLang="en-US"/>
          </a:p>
        </p:txBody>
      </p:sp>
      <p:sp>
        <p:nvSpPr>
          <p:cNvPr id="4" name="スライド イメージ プレースホルダー 3"/>
          <p:cNvSpPr>
            <a:spLocks noGrp="1" noRot="1" noChangeAspect="1"/>
          </p:cNvSpPr>
          <p:nvPr>
            <p:ph type="sldImg" idx="2"/>
          </p:nvPr>
        </p:nvSpPr>
        <p:spPr>
          <a:xfrm>
            <a:off x="680562" y="611871"/>
            <a:ext cx="5444490" cy="4083851"/>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F697584-4F9B-4904-BD9F-29E33B2498A8}" type="slidenum">
              <a:rPr kumimoji="1" lang="ja-JP" altLang="en-US" smtClean="0"/>
              <a:t>‹#›</a:t>
            </a:fld>
            <a:endParaRPr kumimoji="1" lang="ja-JP" altLang="en-US"/>
          </a:p>
        </p:txBody>
      </p:sp>
    </p:spTree>
    <p:extLst>
      <p:ext uri="{BB962C8B-B14F-4D97-AF65-F5344CB8AC3E}">
        <p14:creationId xmlns:p14="http://schemas.microsoft.com/office/powerpoint/2010/main" val="2970426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0:10</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「組み合わせて実施されたリファクタリングの調査」という題目で、</a:t>
            </a:r>
            <a:r>
              <a:rPr kumimoji="1" lang="ja-JP" altLang="en-US" dirty="0" smtClean="0"/>
              <a:t>大阪大学の雑賀</a:t>
            </a:r>
            <a:r>
              <a:rPr kumimoji="1" lang="ja-JP" altLang="en-US" smtClean="0"/>
              <a:t>が</a:t>
            </a:r>
            <a:r>
              <a:rPr kumimoji="1" lang="ja-JP" altLang="en-US" smtClean="0"/>
              <a:t>発表致します。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a:t>
            </a:fld>
            <a:endParaRPr kumimoji="1" lang="ja-JP" altLang="en-US" dirty="0"/>
          </a:p>
        </p:txBody>
      </p:sp>
    </p:spTree>
    <p:extLst>
      <p:ext uri="{BB962C8B-B14F-4D97-AF65-F5344CB8AC3E}">
        <p14:creationId xmlns:p14="http://schemas.microsoft.com/office/powerpoint/2010/main" val="202197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5:23</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例のように、互いに異なる種類のリファクタリングが，組み合わせて実施されることは多いと推測されます。しかし、現状のリファクタリング支援ツールは，組み合わせて実施されるリファクタリングを，まとめて実施することができないという問題があります。これを解決するためにはまず、ツールで支援するべき，互いに異なる種類のリファクタリングの組み合わせを明らかにする必要があります。</a:t>
            </a:r>
            <a:endParaRPr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10</a:t>
            </a:fld>
            <a:endParaRPr kumimoji="1" lang="ja-JP" altLang="en-US"/>
          </a:p>
        </p:txBody>
      </p:sp>
    </p:spTree>
    <p:extLst>
      <p:ext uri="{BB962C8B-B14F-4D97-AF65-F5344CB8AC3E}">
        <p14:creationId xmlns:p14="http://schemas.microsoft.com/office/powerpoint/2010/main" val="134537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5:59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ため本研究では、開発履歴中の，連続して実施された，互いに異なる種類のリファクタリングの組み合わせを調査しました。まず、調査１では、連続して実施された頻度の高い組み合わせを調べました。次に、調査</a:t>
            </a:r>
            <a:r>
              <a:rPr kumimoji="1" lang="en-US" altLang="ja-JP" dirty="0" smtClean="0"/>
              <a:t>2</a:t>
            </a:r>
            <a:r>
              <a:rPr kumimoji="1" lang="ja-JP" altLang="en-US" dirty="0" smtClean="0"/>
              <a:t>では、調査</a:t>
            </a:r>
            <a:r>
              <a:rPr kumimoji="1" lang="en-US" altLang="ja-JP" dirty="0" smtClean="0"/>
              <a:t>1</a:t>
            </a:r>
            <a:r>
              <a:rPr kumimoji="1" lang="ja-JP" altLang="en-US" dirty="0" smtClean="0"/>
              <a:t>の結果の</a:t>
            </a:r>
            <a:r>
              <a:rPr lang="ja-JP" altLang="en-US" dirty="0" smtClean="0"/>
              <a:t>頻度の高い組み合わせについて，実施履歴の詳細から，作業内容を調べました。そして、それらの調査結果に基づき、必要と考えられる支援ツールを考察しました。</a:t>
            </a:r>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11</a:t>
            </a:fld>
            <a:endParaRPr kumimoji="1" lang="ja-JP" altLang="en-US"/>
          </a:p>
        </p:txBody>
      </p:sp>
    </p:spTree>
    <p:extLst>
      <p:ext uri="{BB962C8B-B14F-4D97-AF65-F5344CB8AC3E}">
        <p14:creationId xmlns:p14="http://schemas.microsoft.com/office/powerpoint/2010/main" val="282399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7:22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研究の調査対象である、２つのデータセットは、実際のソフトウェア開発履歴中の，リファクタリングの実施された履歴です。下の表はそれぞれのデータセットの概要として、開発者数とデータの収集期間、リファクタリングの実施された総回数とその種類の数を示しています。１つ目の</a:t>
            </a:r>
            <a:r>
              <a:rPr kumimoji="1" lang="en-US" altLang="ja-JP" dirty="0" smtClean="0"/>
              <a:t>Users</a:t>
            </a:r>
            <a:r>
              <a:rPr kumimoji="1" lang="ja-JP" altLang="en-US" dirty="0" smtClean="0"/>
              <a:t>というデータセットは、</a:t>
            </a:r>
            <a:r>
              <a:rPr kumimoji="1" lang="en-US" altLang="ja-JP" dirty="0" smtClean="0"/>
              <a:t>Eclipse</a:t>
            </a:r>
            <a:r>
              <a:rPr kumimoji="1" lang="ja-JP" altLang="en-US" dirty="0" smtClean="0"/>
              <a:t>の利用者である、様々のバックグランドの</a:t>
            </a:r>
            <a:r>
              <a:rPr kumimoji="1" lang="en-US" altLang="ja-JP" dirty="0" smtClean="0"/>
              <a:t>41</a:t>
            </a:r>
            <a:r>
              <a:rPr kumimoji="1" lang="ja-JP" altLang="en-US" dirty="0" smtClean="0"/>
              <a:t>人の開発者のリファクタリング実施履歴です。データの収集期間は</a:t>
            </a:r>
            <a:r>
              <a:rPr kumimoji="1" lang="en-US" altLang="ja-JP" sz="1800" dirty="0" smtClean="0"/>
              <a:t>2005</a:t>
            </a:r>
            <a:r>
              <a:rPr kumimoji="1" lang="ja-JP" altLang="en-US" sz="1800" dirty="0" smtClean="0"/>
              <a:t>年</a:t>
            </a:r>
            <a:r>
              <a:rPr kumimoji="1" lang="en-US" altLang="ja-JP" sz="1800" dirty="0" smtClean="0"/>
              <a:t>7</a:t>
            </a:r>
            <a:r>
              <a:rPr kumimoji="1" lang="ja-JP" altLang="en-US" sz="1800" dirty="0" smtClean="0"/>
              <a:t>月～</a:t>
            </a:r>
            <a:r>
              <a:rPr kumimoji="1" lang="en-US" altLang="ja-JP" sz="1800" dirty="0" smtClean="0"/>
              <a:t>2005</a:t>
            </a:r>
            <a:r>
              <a:rPr kumimoji="1" lang="ja-JP" altLang="en-US" sz="1800" dirty="0" smtClean="0"/>
              <a:t>年</a:t>
            </a:r>
            <a:r>
              <a:rPr kumimoji="1" lang="en-US" altLang="ja-JP" sz="1800" dirty="0" smtClean="0"/>
              <a:t>9</a:t>
            </a:r>
            <a:r>
              <a:rPr kumimoji="1" lang="ja-JP" altLang="en-US" sz="1800" dirty="0" smtClean="0"/>
              <a:t>月</a:t>
            </a:r>
            <a:r>
              <a:rPr kumimoji="1" lang="ja-JP" altLang="en-US" dirty="0" smtClean="0"/>
              <a:t>、リファクタリングの実施された総回数は</a:t>
            </a:r>
            <a:r>
              <a:rPr kumimoji="1" lang="en-US" altLang="ja-JP" dirty="0" smtClean="0"/>
              <a:t>3494</a:t>
            </a:r>
            <a:r>
              <a:rPr kumimoji="1" lang="ja-JP" altLang="en-US" dirty="0" smtClean="0"/>
              <a:t>回で、種類の数は</a:t>
            </a:r>
            <a:r>
              <a:rPr kumimoji="1" lang="en-US" altLang="ja-JP" dirty="0" smtClean="0"/>
              <a:t>22</a:t>
            </a:r>
            <a:r>
              <a:rPr kumimoji="1" lang="ja-JP" altLang="en-US" dirty="0" smtClean="0"/>
              <a:t>種類です。２つ目の</a:t>
            </a:r>
            <a:r>
              <a:rPr kumimoji="1" lang="en-US" altLang="ja-JP" dirty="0" err="1" smtClean="0"/>
              <a:t>Mylyn</a:t>
            </a:r>
            <a:r>
              <a:rPr kumimoji="1" lang="ja-JP" altLang="en-US" dirty="0" smtClean="0"/>
              <a:t>というデータセットは、</a:t>
            </a:r>
            <a:r>
              <a:rPr kumimoji="1" lang="en-US" altLang="ja-JP" dirty="0" smtClean="0"/>
              <a:t>Eclipse</a:t>
            </a:r>
            <a:r>
              <a:rPr kumimoji="1" lang="ja-JP" altLang="en-US" dirty="0" smtClean="0"/>
              <a:t>の</a:t>
            </a:r>
            <a:r>
              <a:rPr kumimoji="1" lang="en-US" altLang="ja-JP" dirty="0" err="1" smtClean="0"/>
              <a:t>Mylyn</a:t>
            </a:r>
            <a:r>
              <a:rPr kumimoji="1" lang="ja-JP" altLang="en-US" dirty="0" smtClean="0"/>
              <a:t>プラグインの開発者</a:t>
            </a:r>
            <a:r>
              <a:rPr kumimoji="1" lang="en-US" altLang="ja-JP" dirty="0" smtClean="0"/>
              <a:t>8</a:t>
            </a:r>
            <a:r>
              <a:rPr kumimoji="1" lang="ja-JP" altLang="en-US" dirty="0" smtClean="0"/>
              <a:t>人のリファクタリング実施履歴です。データの収集期間は</a:t>
            </a:r>
            <a:r>
              <a:rPr kumimoji="1" lang="en-US" altLang="ja-JP" sz="1800" dirty="0" smtClean="0"/>
              <a:t>2006</a:t>
            </a:r>
            <a:r>
              <a:rPr kumimoji="1" lang="ja-JP" altLang="en-US" sz="1800" dirty="0" smtClean="0"/>
              <a:t>年</a:t>
            </a:r>
            <a:r>
              <a:rPr kumimoji="1" lang="en-US" altLang="ja-JP" sz="1800" dirty="0" smtClean="0"/>
              <a:t>2</a:t>
            </a:r>
            <a:r>
              <a:rPr kumimoji="1" lang="ja-JP" altLang="en-US" sz="1800" dirty="0" smtClean="0"/>
              <a:t>月～</a:t>
            </a:r>
            <a:r>
              <a:rPr kumimoji="1" lang="en-US" altLang="ja-JP" sz="1800" dirty="0" smtClean="0"/>
              <a:t>2009</a:t>
            </a:r>
            <a:r>
              <a:rPr kumimoji="1" lang="ja-JP" altLang="en-US" sz="1800" dirty="0" smtClean="0"/>
              <a:t>年</a:t>
            </a:r>
            <a:r>
              <a:rPr kumimoji="1" lang="en-US" altLang="ja-JP" sz="1800" dirty="0" smtClean="0"/>
              <a:t>8</a:t>
            </a:r>
            <a:r>
              <a:rPr kumimoji="1" lang="ja-JP" altLang="en-US" sz="1800" dirty="0" smtClean="0"/>
              <a:t>月</a:t>
            </a:r>
            <a:r>
              <a:rPr kumimoji="1" lang="ja-JP" altLang="en-US" dirty="0" smtClean="0"/>
              <a:t>、リファクタリングの実施された総回数は</a:t>
            </a:r>
            <a:r>
              <a:rPr kumimoji="1" lang="en-US" altLang="ja-JP" dirty="0" smtClean="0"/>
              <a:t>4637</a:t>
            </a:r>
            <a:r>
              <a:rPr kumimoji="1" lang="ja-JP" altLang="en-US" dirty="0" smtClean="0"/>
              <a:t>回で、種類の数は</a:t>
            </a:r>
            <a:r>
              <a:rPr kumimoji="1" lang="en-US" altLang="ja-JP" dirty="0" smtClean="0"/>
              <a:t>19</a:t>
            </a:r>
            <a:r>
              <a:rPr kumimoji="1" lang="ja-JP" altLang="en-US" dirty="0" smtClean="0"/>
              <a:t>種類です。</a:t>
            </a:r>
            <a:r>
              <a:rPr lang="ja-JP" altLang="en-US" dirty="0" smtClean="0"/>
              <a:t>これらは</a:t>
            </a:r>
            <a:r>
              <a:rPr lang="en-US" altLang="ja-JP" dirty="0" smtClean="0"/>
              <a:t>Eclipse</a:t>
            </a:r>
            <a:r>
              <a:rPr lang="ja-JP" altLang="en-US" dirty="0" smtClean="0"/>
              <a:t>のリファクタリング機能の利用履歴で、</a:t>
            </a:r>
            <a:r>
              <a:rPr lang="en-US" altLang="ja-JP" dirty="0" err="1" smtClean="0"/>
              <a:t>Eclipce</a:t>
            </a:r>
            <a:r>
              <a:rPr lang="ja-JP" altLang="en-US" dirty="0" smtClean="0"/>
              <a:t>のタスク管理プラグインで記録されていました。この、リファクタリングの履歴というのは、具体的には、実施されたリファクタリングの種類や、リファクタリングが実施された日時などです。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12</a:t>
            </a:fld>
            <a:endParaRPr kumimoji="1" lang="ja-JP" altLang="en-US"/>
          </a:p>
        </p:txBody>
      </p:sp>
    </p:spTree>
    <p:extLst>
      <p:ext uri="{BB962C8B-B14F-4D97-AF65-F5344CB8AC3E}">
        <p14:creationId xmlns:p14="http://schemas.microsoft.com/office/powerpoint/2010/main" val="133913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sz="1400" dirty="0" smtClean="0"/>
              <a:t>7:58</a:t>
            </a:r>
          </a:p>
          <a:p>
            <a:r>
              <a:rPr kumimoji="1" lang="ja-JP" altLang="en-US" sz="1400" dirty="0" smtClean="0"/>
              <a:t>これら表はそれぞれのデータセットについて、実施された頻度の高いリファクタリングの種類を示したものです。共通するリファクタリングの種類を、表の間の直線で結んでいます。それぞれでの順位は異なりますが、共通するものが多くあることがわかります。また、</a:t>
            </a:r>
            <a:r>
              <a:rPr kumimoji="1" lang="en-US" altLang="ja-JP" sz="1400" dirty="0" smtClean="0"/>
              <a:t>Rename,</a:t>
            </a:r>
            <a:r>
              <a:rPr kumimoji="1" lang="en-US" altLang="ja-JP" sz="1400" baseline="0" dirty="0" smtClean="0"/>
              <a:t> Move, Extract</a:t>
            </a:r>
            <a:r>
              <a:rPr kumimoji="1" lang="ja-JP" altLang="en-US" sz="1400" baseline="0" dirty="0" smtClean="0"/>
              <a:t>が実施される頻度の高い種類だとわかります。</a:t>
            </a:r>
            <a:r>
              <a:rPr lang="ja-JP" altLang="en-US" sz="1400" dirty="0" smtClean="0"/>
              <a:t>なお、</a:t>
            </a:r>
            <a:r>
              <a:rPr lang="en-US" altLang="ja-JP" sz="1400" dirty="0" smtClean="0"/>
              <a:t>Extract</a:t>
            </a:r>
            <a:r>
              <a:rPr lang="ja-JP" altLang="en-US" sz="1400" dirty="0" smtClean="0"/>
              <a:t>とは、コードの一部を抽出し、新しい要素として作成するリファクタリングです。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13</a:t>
            </a:fld>
            <a:endParaRPr kumimoji="1" lang="ja-JP" altLang="en-US"/>
          </a:p>
        </p:txBody>
      </p:sp>
    </p:spTree>
    <p:extLst>
      <p:ext uri="{BB962C8B-B14F-4D97-AF65-F5344CB8AC3E}">
        <p14:creationId xmlns:p14="http://schemas.microsoft.com/office/powerpoint/2010/main" val="254541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8:41</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次に連続して実施されたリファクタリングとはどういうことかを説明します。図は開発者の作業の時間の流れを表しています。リファクタリングが</a:t>
            </a:r>
            <a:r>
              <a:rPr kumimoji="1" lang="en-US" altLang="ja-JP" dirty="0" smtClean="0"/>
              <a:t>90</a:t>
            </a:r>
            <a:r>
              <a:rPr kumimoji="1" lang="ja-JP" altLang="en-US" dirty="0" smtClean="0"/>
              <a:t>秒以内に続けて実施されれば、連続して実施されたと判断しています。この図では、緑の丸で括っている、リファクタリングが、連続して実施されたと判断されます。一方、</a:t>
            </a:r>
            <a:r>
              <a:rPr kumimoji="1" lang="en-US" altLang="ja-JP" dirty="0" smtClean="0"/>
              <a:t>90</a:t>
            </a:r>
            <a:r>
              <a:rPr kumimoji="1" lang="ja-JP" altLang="en-US" dirty="0" smtClean="0"/>
              <a:t>秒より長い時間の後に実施されたリファクタリングは、連続とはされません。</a:t>
            </a:r>
            <a:r>
              <a:rPr lang="ja-JP" altLang="en-US" dirty="0" smtClean="0"/>
              <a:t>事前調査において，間隔を</a:t>
            </a:r>
            <a:r>
              <a:rPr lang="en-US" altLang="ja-JP" dirty="0" smtClean="0"/>
              <a:t>60</a:t>
            </a:r>
            <a:r>
              <a:rPr lang="ja-JP" altLang="en-US" dirty="0" smtClean="0"/>
              <a:t>秒から</a:t>
            </a:r>
            <a:r>
              <a:rPr lang="en-US" altLang="ja-JP" dirty="0" smtClean="0"/>
              <a:t>120</a:t>
            </a:r>
            <a:r>
              <a:rPr lang="ja-JP" altLang="en-US" dirty="0" smtClean="0"/>
              <a:t>秒の間で変化させましたが，結果に大きな影響はありませんでした。</a:t>
            </a:r>
            <a:endParaRPr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14</a:t>
            </a:fld>
            <a:endParaRPr kumimoji="1" lang="ja-JP" altLang="en-US"/>
          </a:p>
        </p:txBody>
      </p:sp>
    </p:spTree>
    <p:extLst>
      <p:ext uri="{BB962C8B-B14F-4D97-AF65-F5344CB8AC3E}">
        <p14:creationId xmlns:p14="http://schemas.microsoft.com/office/powerpoint/2010/main" val="106289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10:01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は、２つのデータセットで、連続と判断する時間間隔毎に、データセット中のリファクタリングが連続して実施された割合を調査した結果です。グラフの横軸が時間間隔で、縦軸が時間間隔ごとのリファクタリングが連続して実施された割合です。</a:t>
            </a:r>
            <a:r>
              <a:rPr kumimoji="1" lang="en-US" altLang="ja-JP" dirty="0" smtClean="0"/>
              <a:t>Users</a:t>
            </a:r>
            <a:r>
              <a:rPr kumimoji="1" lang="ja-JP" altLang="en-US" dirty="0" smtClean="0"/>
              <a:t>のデータを紫色で、</a:t>
            </a:r>
            <a:r>
              <a:rPr kumimoji="1" lang="en-US" altLang="ja-JP" sz="1800" dirty="0" err="1" smtClean="0"/>
              <a:t>Mylyn</a:t>
            </a:r>
            <a:r>
              <a:rPr kumimoji="1" lang="ja-JP" altLang="en-US" sz="1800" dirty="0" smtClean="0"/>
              <a:t>のデータを青色で示しています。破線が同種のみの場合で、実線が互いに異なる種類も含めた場合です。縦線は</a:t>
            </a:r>
            <a:r>
              <a:rPr kumimoji="1" lang="en-US" altLang="ja-JP" sz="1800" dirty="0" smtClean="0"/>
              <a:t>90</a:t>
            </a:r>
            <a:r>
              <a:rPr kumimoji="1" lang="ja-JP" altLang="en-US" sz="1800" dirty="0" smtClean="0"/>
              <a:t>秒を示していて、連続と判断する時間を</a:t>
            </a:r>
            <a:r>
              <a:rPr kumimoji="1" lang="en-US" altLang="ja-JP" sz="1800" dirty="0" smtClean="0"/>
              <a:t>90</a:t>
            </a:r>
            <a:r>
              <a:rPr kumimoji="1" lang="ja-JP" altLang="en-US" sz="1800" dirty="0" smtClean="0"/>
              <a:t>秒としたときでは、</a:t>
            </a:r>
            <a:r>
              <a:rPr lang="ja-JP" altLang="en-US" sz="1800" dirty="0" smtClean="0">
                <a:solidFill>
                  <a:srgbClr val="000000"/>
                </a:solidFill>
              </a:rPr>
              <a:t>リファクタリングが同じ種類のものと連続して実施される割合は</a:t>
            </a:r>
            <a:r>
              <a:rPr lang="en-US" altLang="ja-JP" sz="1800" dirty="0" smtClean="0">
                <a:solidFill>
                  <a:srgbClr val="000000"/>
                </a:solidFill>
              </a:rPr>
              <a:t>40</a:t>
            </a:r>
            <a:r>
              <a:rPr lang="ja-JP" altLang="en-US" sz="1800" dirty="0" smtClean="0">
                <a:solidFill>
                  <a:srgbClr val="000000"/>
                </a:solidFill>
              </a:rPr>
              <a:t>～</a:t>
            </a:r>
            <a:r>
              <a:rPr lang="en-US" altLang="ja-JP" sz="1800" dirty="0" smtClean="0">
                <a:solidFill>
                  <a:srgbClr val="000000"/>
                </a:solidFill>
              </a:rPr>
              <a:t>50%</a:t>
            </a:r>
            <a:r>
              <a:rPr lang="ja-JP" altLang="en-US" sz="1800" dirty="0" smtClean="0">
                <a:solidFill>
                  <a:srgbClr val="000000"/>
                </a:solidFill>
              </a:rPr>
              <a:t>で、異なる種類の連続も含めると，連続して実施される割合は</a:t>
            </a:r>
            <a:r>
              <a:rPr lang="en-US" altLang="ja-JP" sz="1800" dirty="0" smtClean="0">
                <a:solidFill>
                  <a:srgbClr val="000000"/>
                </a:solidFill>
              </a:rPr>
              <a:t>55</a:t>
            </a:r>
            <a:r>
              <a:rPr lang="ja-JP" altLang="en-US" sz="1800" dirty="0" smtClean="0">
                <a:solidFill>
                  <a:srgbClr val="000000"/>
                </a:solidFill>
              </a:rPr>
              <a:t>～</a:t>
            </a:r>
            <a:r>
              <a:rPr lang="en-US" altLang="ja-JP" sz="1800" dirty="0" smtClean="0">
                <a:solidFill>
                  <a:srgbClr val="000000"/>
                </a:solidFill>
              </a:rPr>
              <a:t>60%</a:t>
            </a:r>
            <a:r>
              <a:rPr lang="ja-JP" altLang="en-US" sz="1800" dirty="0" smtClean="0">
                <a:solidFill>
                  <a:srgbClr val="000000"/>
                </a:solidFill>
              </a:rPr>
              <a:t>に増加しました。これらはまだツールによる支援がされていない状態での割合で、もし異なる種類のリファクタリングの連続した実施をツールで支援できれば、その割合が増えることが期待されます。</a:t>
            </a:r>
            <a:endParaRPr lang="en-US" altLang="ja-JP" sz="1800" dirty="0" smtClean="0">
              <a:solidFill>
                <a:srgbClr val="000000"/>
              </a:solidFill>
            </a:endParaRPr>
          </a:p>
        </p:txBody>
      </p:sp>
      <p:sp>
        <p:nvSpPr>
          <p:cNvPr id="4" name="スライド番号プレースホルダー 3"/>
          <p:cNvSpPr>
            <a:spLocks noGrp="1"/>
          </p:cNvSpPr>
          <p:nvPr>
            <p:ph type="sldNum" sz="quarter" idx="10"/>
          </p:nvPr>
        </p:nvSpPr>
        <p:spPr/>
        <p:txBody>
          <a:bodyPr/>
          <a:lstStyle/>
          <a:p>
            <a:fld id="{DF697584-4F9B-4904-BD9F-29E33B2498A8}"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67475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lang="en-US" altLang="ja-JP" dirty="0" smtClean="0"/>
              <a:t>10:33</a:t>
            </a:r>
          </a:p>
          <a:p>
            <a:r>
              <a:rPr lang="ja-JP" altLang="en-US" dirty="0" smtClean="0"/>
              <a:t>では、調査</a:t>
            </a:r>
            <a:r>
              <a:rPr lang="en-US" altLang="ja-JP" dirty="0" smtClean="0"/>
              <a:t>1</a:t>
            </a:r>
            <a:r>
              <a:rPr lang="ja-JP" altLang="en-US" dirty="0" smtClean="0"/>
              <a:t>の結果について説明します。この表は、連続して実施されたリファクタリングの組み合わせを、頻度の高い順に</a:t>
            </a:r>
            <a:r>
              <a:rPr lang="en-US" altLang="ja-JP" dirty="0" smtClean="0"/>
              <a:t>5</a:t>
            </a:r>
            <a:r>
              <a:rPr lang="ja-JP" altLang="en-US" dirty="0" smtClean="0"/>
              <a:t>位まで載せています。上の表が</a:t>
            </a:r>
            <a:r>
              <a:rPr lang="en-US" altLang="ja-JP" dirty="0" smtClean="0"/>
              <a:t>Users</a:t>
            </a:r>
            <a:r>
              <a:rPr lang="ja-JP" altLang="en-US" dirty="0" smtClean="0"/>
              <a:t>のデータセットの調査結果で、下の表が</a:t>
            </a:r>
            <a:r>
              <a:rPr lang="en-US" altLang="ja-JP" dirty="0" err="1" smtClean="0"/>
              <a:t>Mylyn</a:t>
            </a:r>
            <a:r>
              <a:rPr lang="ja-JP" altLang="en-US" dirty="0" smtClean="0"/>
              <a:t>のデータセットの調査結果です。先程示したとおり、</a:t>
            </a:r>
            <a:r>
              <a:rPr lang="en-US" altLang="ja-JP" dirty="0" smtClean="0"/>
              <a:t>Rename</a:t>
            </a:r>
            <a:r>
              <a:rPr lang="ja-JP" altLang="en-US" dirty="0" err="1" smtClean="0"/>
              <a:t>，</a:t>
            </a:r>
            <a:r>
              <a:rPr lang="en-US" altLang="ja-JP" dirty="0" smtClean="0"/>
              <a:t>Move</a:t>
            </a:r>
            <a:r>
              <a:rPr lang="ja-JP" altLang="en-US" dirty="0" err="1" smtClean="0"/>
              <a:t>，</a:t>
            </a:r>
            <a:r>
              <a:rPr lang="en-US" altLang="ja-JP" dirty="0" smtClean="0"/>
              <a:t>Extract</a:t>
            </a:r>
            <a:r>
              <a:rPr lang="ja-JP" altLang="en-US" dirty="0" smtClean="0"/>
              <a:t>は実施される頻度の高いリファクタリングですが、それらの種類を色分けするとこのようになります。それら３種類のうち２つから成る組み合わせが多いことが分かります。また、ここでも順位には差がありますが、どちらのデータセットでも類似した組み合わせが多く出てきていました。</a:t>
            </a:r>
            <a:endParaRPr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16</a:t>
            </a:fld>
            <a:endParaRPr kumimoji="1" lang="ja-JP" altLang="en-US"/>
          </a:p>
        </p:txBody>
      </p:sp>
    </p:spTree>
    <p:extLst>
      <p:ext uri="{BB962C8B-B14F-4D97-AF65-F5344CB8AC3E}">
        <p14:creationId xmlns:p14="http://schemas.microsoft.com/office/powerpoint/2010/main" val="204706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lang="en-US" altLang="ja-JP" sz="1600" dirty="0" smtClean="0"/>
              <a:t>10:53</a:t>
            </a:r>
          </a:p>
          <a:p>
            <a:r>
              <a:rPr lang="ja-JP" altLang="en-US" sz="1600" dirty="0" smtClean="0"/>
              <a:t>それら３種類のうち２つから成る組み合わせが多いことが分かります。また、ここでも順位には差がありますが、どちらのデータセットでも類似した組み合わせが多く出てきていました。</a:t>
            </a:r>
            <a:endParaRPr lang="en-US" altLang="ja-JP" sz="16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17</a:t>
            </a:fld>
            <a:endParaRPr kumimoji="1" lang="ja-JP" altLang="en-US"/>
          </a:p>
        </p:txBody>
      </p:sp>
    </p:spTree>
    <p:extLst>
      <p:ext uri="{BB962C8B-B14F-4D97-AF65-F5344CB8AC3E}">
        <p14:creationId xmlns:p14="http://schemas.microsoft.com/office/powerpoint/2010/main" val="192968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dirty="0" smtClean="0"/>
              <a:t>11:23</a:t>
            </a:r>
          </a:p>
          <a:p>
            <a:r>
              <a:rPr kumimoji="1" lang="ja-JP" altLang="en-US" dirty="0" smtClean="0"/>
              <a:t>調査</a:t>
            </a:r>
            <a:r>
              <a:rPr kumimoji="1" lang="en-US" altLang="ja-JP" dirty="0" smtClean="0"/>
              <a:t>2</a:t>
            </a:r>
            <a:r>
              <a:rPr kumimoji="1" lang="ja-JP" altLang="en-US" dirty="0" smtClean="0"/>
              <a:t>ではツールの考察を行うための作業内容の調査として、調査</a:t>
            </a:r>
            <a:r>
              <a:rPr kumimoji="1" lang="en-US" altLang="ja-JP" dirty="0" smtClean="0"/>
              <a:t>1</a:t>
            </a:r>
            <a:r>
              <a:rPr kumimoji="1" lang="ja-JP" altLang="en-US" dirty="0" smtClean="0"/>
              <a:t>の</a:t>
            </a:r>
            <a:r>
              <a:rPr kumimoji="1" lang="en-US" altLang="ja-JP" dirty="0" err="1" smtClean="0"/>
              <a:t>Mylyn</a:t>
            </a:r>
            <a:r>
              <a:rPr kumimoji="1" lang="ja-JP" altLang="en-US" dirty="0" smtClean="0"/>
              <a:t>データセットの結果の連続して実施された頻度の高い組み合わせについて、リファクタリングの対象の情報を調べました。</a:t>
            </a:r>
            <a:r>
              <a:rPr lang="ja-JP" altLang="en-US" dirty="0" smtClean="0"/>
              <a:t>そして、連続して実施されたリファクタリングが支援可能かを調べるため、リファクタリングの対象が同じであるか，関係あるかを分類しました。</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18</a:t>
            </a:fld>
            <a:endParaRPr kumimoji="1" lang="ja-JP" altLang="en-US"/>
          </a:p>
        </p:txBody>
      </p:sp>
    </p:spTree>
    <p:extLst>
      <p:ext uri="{BB962C8B-B14F-4D97-AF65-F5344CB8AC3E}">
        <p14:creationId xmlns:p14="http://schemas.microsoft.com/office/powerpoint/2010/main" val="234012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dirty="0" smtClean="0"/>
              <a:t>11:51</a:t>
            </a:r>
          </a:p>
          <a:p>
            <a:r>
              <a:rPr kumimoji="1" lang="ja-JP" altLang="en-US" dirty="0" smtClean="0"/>
              <a:t>同じ対象というのは、リファクタリングの対象が同じである場合です。図は同じ対象のリファクタリングの組み合わせの例で、あるクラスを他のパッケージに移動して、続けてそのクラスの名前を変更しています。この</a:t>
            </a:r>
            <a:r>
              <a:rPr kumimoji="1" lang="en-US" altLang="ja-JP" dirty="0" smtClean="0"/>
              <a:t>Move</a:t>
            </a:r>
            <a:r>
              <a:rPr kumimoji="1" lang="ja-JP" altLang="en-US" dirty="0" smtClean="0"/>
              <a:t>と</a:t>
            </a:r>
            <a:r>
              <a:rPr kumimoji="1" lang="en-US" altLang="ja-JP" dirty="0" smtClean="0"/>
              <a:t>Rename</a:t>
            </a:r>
            <a:r>
              <a:rPr kumimoji="1" lang="ja-JP" altLang="en-US" dirty="0" smtClean="0"/>
              <a:t>のリファクタリングは同じ対象のものです。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19</a:t>
            </a:fld>
            <a:endParaRPr kumimoji="1" lang="ja-JP" altLang="en-US"/>
          </a:p>
        </p:txBody>
      </p:sp>
    </p:spTree>
    <p:extLst>
      <p:ext uri="{BB962C8B-B14F-4D97-AF65-F5344CB8AC3E}">
        <p14:creationId xmlns:p14="http://schemas.microsoft.com/office/powerpoint/2010/main" val="167365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0:37</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リファクタリングとは、ソフトウェアの外部から見た動作を変えずに，ソースコードを整理する作業のことです。リファクタリングは、</a:t>
            </a:r>
            <a:r>
              <a:rPr kumimoji="1" lang="ja-JP" altLang="en-US" dirty="0" smtClean="0"/>
              <a:t>クラスやメンバなどの、プログラム要素を対象に</a:t>
            </a:r>
            <a:r>
              <a:rPr lang="ja-JP" altLang="en-US" dirty="0" smtClean="0"/>
              <a:t>実施されます。理解しにくいソースコードに対して開発者がリファクタリングを実施することによって、理解しやすいソースコードへと変換することができます。それにより、機能の追加やバグの修正などがしやすくなります。</a:t>
            </a:r>
            <a:endParaRPr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a:t>
            </a:fld>
            <a:endParaRPr kumimoji="1" lang="ja-JP" altLang="en-US"/>
          </a:p>
        </p:txBody>
      </p:sp>
    </p:spTree>
    <p:extLst>
      <p:ext uri="{BB962C8B-B14F-4D97-AF65-F5344CB8AC3E}">
        <p14:creationId xmlns:p14="http://schemas.microsoft.com/office/powerpoint/2010/main" val="70596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12:36</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関係ありというのは、対象の名前が類似である、または一方のリファクタリングの対象が所属するパッケージやクラスがもう一方のリファクタリングの対象である場合です。図は関係のあるリファクタリングの組み合わせの作業内容の例で、</a:t>
            </a:r>
            <a:r>
              <a:rPr lang="ja-JP" altLang="en-US" sz="1800" dirty="0" smtClean="0">
                <a:solidFill>
                  <a:srgbClr val="000000"/>
                </a:solidFill>
              </a:rPr>
              <a:t>２つのリファクタリングの対象の名前が類似する場合で</a:t>
            </a:r>
            <a:r>
              <a:rPr kumimoji="1" lang="ja-JP" altLang="en-US" dirty="0" smtClean="0"/>
              <a:t>す。フィールド名とその</a:t>
            </a:r>
            <a:r>
              <a:rPr kumimoji="1" lang="en-US" altLang="ja-JP" dirty="0" smtClean="0"/>
              <a:t>getter</a:t>
            </a:r>
            <a:r>
              <a:rPr kumimoji="1" lang="ja-JP" altLang="en-US" dirty="0" smtClean="0"/>
              <a:t>のメソッド名には</a:t>
            </a:r>
            <a:r>
              <a:rPr kumimoji="1" lang="en-US" altLang="ja-JP" dirty="0" smtClean="0"/>
              <a:t>number</a:t>
            </a:r>
            <a:r>
              <a:rPr kumimoji="1" lang="ja-JP" altLang="en-US" dirty="0" smtClean="0"/>
              <a:t>という単語が共通していて、これらは類似の名前です。これらを連続して</a:t>
            </a:r>
            <a:r>
              <a:rPr kumimoji="1" lang="en-US" altLang="ja-JP" dirty="0" smtClean="0"/>
              <a:t>Rename</a:t>
            </a:r>
            <a:r>
              <a:rPr kumimoji="1" lang="ja-JP" altLang="en-US" dirty="0" smtClean="0"/>
              <a:t>して、変更後もこれらが類似の名前となるようにしています。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20</a:t>
            </a:fld>
            <a:endParaRPr kumimoji="1" lang="ja-JP" altLang="en-US" dirty="0"/>
          </a:p>
        </p:txBody>
      </p:sp>
    </p:spTree>
    <p:extLst>
      <p:ext uri="{BB962C8B-B14F-4D97-AF65-F5344CB8AC3E}">
        <p14:creationId xmlns:p14="http://schemas.microsoft.com/office/powerpoint/2010/main" val="155763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13:25</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この表は、頻度の高い組み合わせについて、それぞれ実例を無作為に</a:t>
            </a:r>
            <a:r>
              <a:rPr kumimoji="1" lang="en-US" altLang="ja-JP" dirty="0" smtClean="0"/>
              <a:t>10</a:t>
            </a:r>
            <a:r>
              <a:rPr kumimoji="1" lang="ja-JP" altLang="en-US" dirty="0" smtClean="0"/>
              <a:t>個づつ選び、リファクタリングの対象が関係するものかを調べたものです。</a:t>
            </a:r>
            <a:r>
              <a:rPr kumimoji="1" lang="en-US" altLang="ja-JP" dirty="0" smtClean="0"/>
              <a:t>Rename</a:t>
            </a:r>
            <a:r>
              <a:rPr kumimoji="1" lang="ja-JP" altLang="en-US" dirty="0" smtClean="0"/>
              <a:t>は対象の種類ごとに多少異なる支援がされているため、</a:t>
            </a:r>
            <a:r>
              <a:rPr lang="en-US" altLang="ja-JP" dirty="0" smtClean="0"/>
              <a:t>Rename</a:t>
            </a:r>
            <a:r>
              <a:rPr lang="ja-JP" altLang="en-US" dirty="0" smtClean="0"/>
              <a:t>を対象の種類で分類して、対象の種類が異なる</a:t>
            </a:r>
            <a:r>
              <a:rPr lang="en-US" altLang="ja-JP" dirty="0" smtClean="0"/>
              <a:t>Rename</a:t>
            </a:r>
            <a:r>
              <a:rPr lang="ja-JP" altLang="en-US" dirty="0" smtClean="0"/>
              <a:t>の組み合わせを含めています。表には</a:t>
            </a:r>
            <a:r>
              <a:rPr kumimoji="1" lang="ja-JP" altLang="en-US" dirty="0" smtClean="0"/>
              <a:t>調査した数と、同じ対象の数、関係ありの数を示しています。結果として、ツールによる支援が行えそうな、同じ対象のものと、関係ありのものが半数以上ありました。例えば、</a:t>
            </a:r>
            <a:r>
              <a:rPr kumimoji="1" lang="en-US" altLang="ja-JP" dirty="0" smtClean="0"/>
              <a:t>Move</a:t>
            </a:r>
            <a:r>
              <a:rPr kumimoji="1" lang="ja-JP" altLang="en-US" dirty="0" smtClean="0"/>
              <a:t>と</a:t>
            </a:r>
            <a:r>
              <a:rPr kumimoji="1" lang="en-US" altLang="ja-JP" dirty="0" smtClean="0"/>
              <a:t>Rename Type</a:t>
            </a:r>
            <a:r>
              <a:rPr kumimoji="1" lang="ja-JP" altLang="en-US" dirty="0" smtClean="0"/>
              <a:t>の組合せでは、同じ対象が</a:t>
            </a:r>
            <a:r>
              <a:rPr kumimoji="1" lang="en-US" altLang="ja-JP" dirty="0" smtClean="0"/>
              <a:t>4</a:t>
            </a:r>
            <a:r>
              <a:rPr kumimoji="1" lang="ja-JP" altLang="en-US" dirty="0" smtClean="0"/>
              <a:t>つ、関係ありが</a:t>
            </a:r>
            <a:r>
              <a:rPr kumimoji="1" lang="en-US" altLang="ja-JP" dirty="0" smtClean="0"/>
              <a:t>1</a:t>
            </a:r>
            <a:r>
              <a:rPr kumimoji="1" lang="ja-JP" altLang="en-US" dirty="0" smtClean="0"/>
              <a:t>つありました。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21</a:t>
            </a:fld>
            <a:endParaRPr kumimoji="1" lang="ja-JP" altLang="en-US" dirty="0"/>
          </a:p>
        </p:txBody>
      </p:sp>
    </p:spTree>
    <p:extLst>
      <p:ext uri="{BB962C8B-B14F-4D97-AF65-F5344CB8AC3E}">
        <p14:creationId xmlns:p14="http://schemas.microsoft.com/office/powerpoint/2010/main" val="1843348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13:54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組み合わせて実施されるリファクタリングを支援するツールの考察として、</a:t>
            </a:r>
            <a:r>
              <a:rPr kumimoji="1" lang="en-US" altLang="ja-JP" dirty="0" smtClean="0"/>
              <a:t>Eclipse</a:t>
            </a:r>
            <a:r>
              <a:rPr kumimoji="1" lang="ja-JP" altLang="en-US" dirty="0" smtClean="0"/>
              <a:t>のリファクタリング機能の改善を考察しました。実施される頻度の高い、</a:t>
            </a:r>
            <a:r>
              <a:rPr kumimoji="1" lang="en-US" altLang="ja-JP" dirty="0" smtClean="0"/>
              <a:t>Move</a:t>
            </a:r>
            <a:r>
              <a:rPr kumimoji="1" lang="ja-JP" altLang="en-US" dirty="0" smtClean="0"/>
              <a:t>と</a:t>
            </a:r>
            <a:r>
              <a:rPr kumimoji="1" lang="en-US" altLang="ja-JP" dirty="0" smtClean="0"/>
              <a:t>Rename</a:t>
            </a:r>
            <a:r>
              <a:rPr kumimoji="1" lang="ja-JP" altLang="en-US" dirty="0" smtClean="0"/>
              <a:t>の組み合わせと、</a:t>
            </a:r>
            <a:r>
              <a:rPr lang="ja-JP" altLang="en-US" dirty="0" smtClean="0"/>
              <a:t>対象の種類が異なる</a:t>
            </a:r>
            <a:r>
              <a:rPr kumimoji="1" lang="en-US" altLang="ja-JP" dirty="0" smtClean="0"/>
              <a:t>Rename</a:t>
            </a:r>
            <a:r>
              <a:rPr kumimoji="1" lang="ja-JP" altLang="en-US" dirty="0" smtClean="0"/>
              <a:t>と</a:t>
            </a:r>
            <a:r>
              <a:rPr kumimoji="1" lang="en-US" altLang="ja-JP" dirty="0" smtClean="0"/>
              <a:t>Rename</a:t>
            </a:r>
            <a:r>
              <a:rPr kumimoji="1" lang="ja-JP" altLang="en-US" dirty="0" smtClean="0"/>
              <a:t>の組み合わせについて、作業内容の実例から考察した支援方法について説明します。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22</a:t>
            </a:fld>
            <a:endParaRPr kumimoji="1" lang="ja-JP" altLang="en-US"/>
          </a:p>
        </p:txBody>
      </p:sp>
    </p:spTree>
    <p:extLst>
      <p:ext uri="{BB962C8B-B14F-4D97-AF65-F5344CB8AC3E}">
        <p14:creationId xmlns:p14="http://schemas.microsoft.com/office/powerpoint/2010/main" val="41082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dirty="0" smtClean="0"/>
              <a:t>14:43</a:t>
            </a:r>
          </a:p>
          <a:p>
            <a:r>
              <a:rPr kumimoji="1" lang="en-US" altLang="ja-JP" dirty="0" smtClean="0"/>
              <a:t>Move</a:t>
            </a:r>
            <a:r>
              <a:rPr kumimoji="1" lang="ja-JP" altLang="en-US" dirty="0" smtClean="0"/>
              <a:t>と</a:t>
            </a:r>
            <a:r>
              <a:rPr kumimoji="1" lang="en-US" altLang="ja-JP" dirty="0" smtClean="0"/>
              <a:t>Rename</a:t>
            </a:r>
            <a:r>
              <a:rPr kumimoji="1" lang="ja-JP" altLang="en-US" dirty="0" smtClean="0"/>
              <a:t>の組み合わせの作業内容から、ある要素を移動したとき、それに合わせて名前を変更する場合が多いことが分かりました。</a:t>
            </a:r>
            <a:r>
              <a:rPr kumimoji="1" lang="en-US" altLang="ja-JP" dirty="0" smtClean="0"/>
              <a:t>Move</a:t>
            </a:r>
            <a:r>
              <a:rPr kumimoji="1" lang="ja-JP" altLang="en-US" dirty="0" smtClean="0"/>
              <a:t>と</a:t>
            </a:r>
            <a:r>
              <a:rPr kumimoji="1" lang="en-US" altLang="ja-JP" dirty="0" smtClean="0"/>
              <a:t>Rename</a:t>
            </a:r>
            <a:r>
              <a:rPr kumimoji="1" lang="ja-JP" altLang="en-US" dirty="0" smtClean="0"/>
              <a:t>の対象が同じ場合だと、パッケージ，クラス</a:t>
            </a:r>
            <a:r>
              <a:rPr kumimoji="1" lang="en-US" altLang="ja-JP" dirty="0" smtClean="0"/>
              <a:t>,</a:t>
            </a:r>
            <a:r>
              <a:rPr kumimoji="1" lang="ja-JP" altLang="en-US" dirty="0" smtClean="0"/>
              <a:t>フィールドなどを移動した後に、その移動した要素の名前を変更していました。</a:t>
            </a:r>
            <a:r>
              <a:rPr kumimoji="1" lang="en-US" altLang="ja-JP" dirty="0" smtClean="0"/>
              <a:t>Move</a:t>
            </a:r>
            <a:r>
              <a:rPr kumimoji="1" lang="ja-JP" altLang="en-US" dirty="0" smtClean="0"/>
              <a:t>と</a:t>
            </a:r>
            <a:r>
              <a:rPr kumimoji="1" lang="en-US" altLang="ja-JP" dirty="0" smtClean="0"/>
              <a:t>Rename</a:t>
            </a:r>
            <a:r>
              <a:rPr kumimoji="1" lang="ja-JP" altLang="en-US" dirty="0" smtClean="0"/>
              <a:t>の対象が関係する場合だと、クラス，フィールド，メソッドなどの移動の後に、その宛先のパッケージやクラスの名前を変更していました。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23</a:t>
            </a:fld>
            <a:endParaRPr kumimoji="1" lang="ja-JP" altLang="en-US"/>
          </a:p>
        </p:txBody>
      </p:sp>
    </p:spTree>
    <p:extLst>
      <p:ext uri="{BB962C8B-B14F-4D97-AF65-F5344CB8AC3E}">
        <p14:creationId xmlns:p14="http://schemas.microsoft.com/office/powerpoint/2010/main" val="381435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15:29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この図は</a:t>
            </a:r>
            <a:r>
              <a:rPr kumimoji="1" lang="en-US" altLang="ja-JP" dirty="0" smtClean="0"/>
              <a:t>Move</a:t>
            </a:r>
            <a:r>
              <a:rPr kumimoji="1" lang="ja-JP" altLang="en-US" dirty="0" smtClean="0"/>
              <a:t>と</a:t>
            </a:r>
            <a:r>
              <a:rPr kumimoji="1" lang="en-US" altLang="ja-JP" dirty="0" smtClean="0"/>
              <a:t>Rename</a:t>
            </a:r>
            <a:r>
              <a:rPr kumimoji="1" lang="ja-JP" altLang="en-US" dirty="0" smtClean="0"/>
              <a:t>が同じ対象の場合の作業内容の一例を示しています。</a:t>
            </a:r>
            <a:r>
              <a:rPr kumimoji="1" lang="en-US" altLang="ja-JP" dirty="0" err="1" smtClean="0"/>
              <a:t>Mylyn</a:t>
            </a:r>
            <a:r>
              <a:rPr kumimoji="1" lang="ja-JP" altLang="en-US" smtClean="0"/>
              <a:t>プロジェクトは</a:t>
            </a:r>
            <a:r>
              <a:rPr kumimoji="1" lang="ja-JP" altLang="en-US" dirty="0" smtClean="0"/>
              <a:t>タスク管理を行うもので、この</a:t>
            </a:r>
            <a:r>
              <a:rPr lang="en-US" altLang="ja-JP" dirty="0" err="1" smtClean="0"/>
              <a:t>ProjectPreferencesLinkProvider</a:t>
            </a:r>
            <a:r>
              <a:rPr lang="ja-JP" altLang="en-US" dirty="0" smtClean="0"/>
              <a:t>クラスは、</a:t>
            </a:r>
            <a:r>
              <a:rPr kumimoji="1" lang="ja-JP" altLang="en-US" dirty="0" smtClean="0"/>
              <a:t>タスクを記録するリポジトリへのリンクを管理すると推測されるクラスです。このクラスを別のパッケージに移動した後、連続して名前変更をしていました。開発者は名前の一貫性を気にしていたようで、変更後の名前には移動先のパッケージの名前と共通する単語が含まれています。</a:t>
            </a:r>
            <a:endParaRPr kumimoji="1" lang="en-US" altLang="ja-JP" dirty="0" smtClean="0"/>
          </a:p>
          <a:p>
            <a:endParaRPr kumimoji="1" lang="en-US" altLang="ja-JP" dirty="0" smtClean="0"/>
          </a:p>
          <a:p>
            <a:r>
              <a:rPr kumimoji="1" lang="en-US" altLang="ja-JP" sz="1200" dirty="0" smtClean="0"/>
              <a:t>http://git.eclipse.org/c/mylyn/org.eclipse.mylyn.tasks.git/tree/org.eclipse.mylyn.tasks.ui/src/org/eclipse/mylyn/internal/tasks/ui/properties/ProjectPropertiesLinkProvider.java?id=a4907cc0d72cdc9e6eb7c1e62234edd01214b072</a:t>
            </a:r>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24</a:t>
            </a:fld>
            <a:endParaRPr kumimoji="1" lang="ja-JP" altLang="en-US"/>
          </a:p>
        </p:txBody>
      </p:sp>
    </p:spTree>
    <p:extLst>
      <p:ext uri="{BB962C8B-B14F-4D97-AF65-F5344CB8AC3E}">
        <p14:creationId xmlns:p14="http://schemas.microsoft.com/office/powerpoint/2010/main" val="2140132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16:14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この図は</a:t>
            </a:r>
            <a:r>
              <a:rPr kumimoji="1" lang="en-US" altLang="ja-JP" dirty="0" smtClean="0"/>
              <a:t>Move</a:t>
            </a:r>
            <a:r>
              <a:rPr kumimoji="1" lang="ja-JP" altLang="en-US" dirty="0" smtClean="0"/>
              <a:t>と</a:t>
            </a:r>
            <a:r>
              <a:rPr kumimoji="1" lang="en-US" altLang="ja-JP" dirty="0" smtClean="0"/>
              <a:t>Rename</a:t>
            </a:r>
            <a:r>
              <a:rPr kumimoji="1" lang="ja-JP" altLang="en-US" dirty="0" smtClean="0"/>
              <a:t>の対象が関係する場合の作業内容の一例を示しています。</a:t>
            </a:r>
            <a:r>
              <a:rPr kumimoji="1" lang="en-US" altLang="ja-JP" dirty="0" err="1" smtClean="0"/>
              <a:t>WebClientUtil</a:t>
            </a:r>
            <a:r>
              <a:rPr kumimoji="1" lang="ja-JP" altLang="en-US" dirty="0" smtClean="0"/>
              <a:t>というのは、</a:t>
            </a:r>
            <a:r>
              <a:rPr kumimoji="1" lang="en-US" altLang="ja-JP" dirty="0" err="1" smtClean="0"/>
              <a:t>WebClient</a:t>
            </a:r>
            <a:r>
              <a:rPr kumimoji="1" lang="ja-JP" altLang="en-US" dirty="0" smtClean="0"/>
              <a:t>というクラスのユーティリティクラスです。</a:t>
            </a:r>
            <a:r>
              <a:rPr kumimoji="1" lang="en-US" altLang="ja-JP" dirty="0" err="1" smtClean="0"/>
              <a:t>WebClient</a:t>
            </a:r>
            <a:r>
              <a:rPr kumimoji="1" lang="ja-JP" altLang="en-US" dirty="0" smtClean="0"/>
              <a:t>クラスを</a:t>
            </a:r>
            <a:r>
              <a:rPr kumimoji="1" lang="en-US" altLang="ja-JP" dirty="0" smtClean="0"/>
              <a:t>internal</a:t>
            </a:r>
            <a:r>
              <a:rPr kumimoji="1" lang="ja-JP" altLang="en-US" dirty="0" smtClean="0"/>
              <a:t>パッケージに含まれるクラスに依存させないよう変更した時に、そのユーティリティクラスを</a:t>
            </a:r>
            <a:r>
              <a:rPr kumimoji="1" lang="en-US" altLang="ja-JP" dirty="0" smtClean="0"/>
              <a:t>internal</a:t>
            </a:r>
            <a:r>
              <a:rPr kumimoji="1" lang="ja-JP" altLang="en-US" dirty="0" smtClean="0"/>
              <a:t>パッケージから移動していました。その後、連続してその移動先のパッケージの名前を変更していました。これは、ある機能を表現するのに</a:t>
            </a:r>
            <a:r>
              <a:rPr kumimoji="1" lang="en-US" altLang="ja-JP" dirty="0" smtClean="0"/>
              <a:t>web</a:t>
            </a:r>
            <a:r>
              <a:rPr kumimoji="1" lang="ja-JP" altLang="en-US" dirty="0" smtClean="0"/>
              <a:t>と</a:t>
            </a:r>
            <a:r>
              <a:rPr kumimoji="1" lang="en-US" altLang="ja-JP" dirty="0" smtClean="0"/>
              <a:t>html</a:t>
            </a:r>
            <a:r>
              <a:rPr kumimoji="1" lang="ja-JP" altLang="en-US" dirty="0" smtClean="0"/>
              <a:t>という</a:t>
            </a:r>
            <a:r>
              <a:rPr lang="ja-JP" altLang="en-US" dirty="0" smtClean="0"/>
              <a:t>意味が似た</a:t>
            </a:r>
            <a:r>
              <a:rPr kumimoji="1" lang="ja-JP" altLang="en-US" dirty="0" smtClean="0"/>
              <a:t>単語が</a:t>
            </a:r>
            <a:r>
              <a:rPr lang="ja-JP" altLang="en-US" dirty="0" smtClean="0"/>
              <a:t>混在して</a:t>
            </a:r>
            <a:r>
              <a:rPr kumimoji="1" lang="ja-JP" altLang="en-US" dirty="0" smtClean="0"/>
              <a:t>いたのを、</a:t>
            </a:r>
            <a:r>
              <a:rPr kumimoji="1" lang="en-US" altLang="ja-JP" dirty="0" smtClean="0"/>
              <a:t>web</a:t>
            </a:r>
            <a:r>
              <a:rPr kumimoji="1" lang="ja-JP" altLang="en-US" dirty="0" smtClean="0"/>
              <a:t>の方に統一したようです。</a:t>
            </a:r>
            <a:endParaRPr kumimoji="1" lang="en-US" altLang="ja-JP" dirty="0" smtClean="0"/>
          </a:p>
          <a:p>
            <a:endParaRPr kumimoji="1" lang="en-US" altLang="ja-JP" dirty="0" smtClean="0"/>
          </a:p>
          <a:p>
            <a:r>
              <a:rPr kumimoji="1" lang="en-US" altLang="ja-JP" sz="1200" dirty="0" smtClean="0"/>
              <a:t>http://git.eclipse.org/c/mylyn/org.eclipse.mylyn.tasks.git/tree/org.eclipse.mylyn.tasks.core/src/org/eclipse/mylyn/tasks/core/web/WebClientUtil.java?id=ba2b7747237915fe12bbfad524cb9c56879cfe16</a:t>
            </a:r>
            <a:endParaRPr kumimoji="1" lang="ja-JP" altLang="en-US" sz="12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25</a:t>
            </a:fld>
            <a:endParaRPr kumimoji="1" lang="ja-JP" altLang="en-US"/>
          </a:p>
        </p:txBody>
      </p:sp>
    </p:spTree>
    <p:extLst>
      <p:ext uri="{BB962C8B-B14F-4D97-AF65-F5344CB8AC3E}">
        <p14:creationId xmlns:p14="http://schemas.microsoft.com/office/powerpoint/2010/main" val="477054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16:45</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この組み合わせに対する支援方法としては、まず</a:t>
            </a:r>
            <a:r>
              <a:rPr lang="en-US" altLang="ja-JP" dirty="0" smtClean="0"/>
              <a:t>Move</a:t>
            </a:r>
            <a:r>
              <a:rPr lang="ja-JP" altLang="en-US" dirty="0" smtClean="0"/>
              <a:t>と</a:t>
            </a:r>
            <a:r>
              <a:rPr lang="en-US" altLang="ja-JP" dirty="0" smtClean="0"/>
              <a:t>Rename</a:t>
            </a:r>
            <a:r>
              <a:rPr lang="ja-JP" altLang="en-US" dirty="0" smtClean="0"/>
              <a:t>が同じ対象の場合</a:t>
            </a:r>
            <a:r>
              <a:rPr kumimoji="1" lang="ja-JP" altLang="en-US" dirty="0" smtClean="0"/>
              <a:t>には、</a:t>
            </a:r>
            <a:r>
              <a:rPr lang="en-US" altLang="ja-JP" dirty="0" smtClean="0"/>
              <a:t>Move</a:t>
            </a:r>
            <a:r>
              <a:rPr lang="ja-JP" altLang="en-US" dirty="0" smtClean="0"/>
              <a:t>のダイアログに新しい名前を入力する項目を追加して、</a:t>
            </a:r>
            <a:r>
              <a:rPr lang="en-US" altLang="ja-JP" dirty="0" smtClean="0"/>
              <a:t>Move</a:t>
            </a:r>
            <a:r>
              <a:rPr lang="ja-JP" altLang="en-US" dirty="0" smtClean="0"/>
              <a:t>と</a:t>
            </a:r>
            <a:r>
              <a:rPr lang="en-US" altLang="ja-JP" dirty="0" smtClean="0"/>
              <a:t>Rename</a:t>
            </a:r>
            <a:r>
              <a:rPr lang="ja-JP" altLang="en-US" dirty="0" smtClean="0"/>
              <a:t>のリファクタリングをまとめて実施できるようにすることが考えられます。また</a:t>
            </a:r>
            <a:r>
              <a:rPr lang="en-US" altLang="ja-JP" dirty="0" smtClean="0"/>
              <a:t>Move</a:t>
            </a:r>
            <a:r>
              <a:rPr lang="ja-JP" altLang="en-US" dirty="0" smtClean="0"/>
              <a:t>と</a:t>
            </a:r>
            <a:r>
              <a:rPr lang="en-US" altLang="ja-JP" dirty="0" smtClean="0"/>
              <a:t>Rename</a:t>
            </a:r>
            <a:r>
              <a:rPr lang="ja-JP" altLang="en-US" dirty="0" smtClean="0"/>
              <a:t>の対象が関係ありの場合には、</a:t>
            </a:r>
            <a:r>
              <a:rPr lang="en-US" altLang="ja-JP" kern="0" dirty="0" smtClean="0"/>
              <a:t>Move</a:t>
            </a:r>
            <a:r>
              <a:rPr lang="ja-JP" altLang="en-US" kern="0" dirty="0" smtClean="0"/>
              <a:t>の後に</a:t>
            </a:r>
            <a:r>
              <a:rPr lang="en-US" altLang="ja-JP" kern="0" dirty="0" smtClean="0"/>
              <a:t>,</a:t>
            </a:r>
            <a:r>
              <a:rPr lang="ja-JP" altLang="en-US" kern="0" dirty="0" smtClean="0"/>
              <a:t>関係する要素へ</a:t>
            </a:r>
            <a:r>
              <a:rPr lang="en-US" altLang="ja-JP" kern="0" dirty="0" smtClean="0"/>
              <a:t>Rename</a:t>
            </a:r>
            <a:r>
              <a:rPr lang="ja-JP" altLang="en-US" kern="0" dirty="0" smtClean="0"/>
              <a:t>を推薦することが考えられます。</a:t>
            </a:r>
            <a:endParaRPr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26</a:t>
            </a:fld>
            <a:endParaRPr kumimoji="1" lang="ja-JP" altLang="en-US" dirty="0"/>
          </a:p>
        </p:txBody>
      </p:sp>
    </p:spTree>
    <p:extLst>
      <p:ext uri="{BB962C8B-B14F-4D97-AF65-F5344CB8AC3E}">
        <p14:creationId xmlns:p14="http://schemas.microsoft.com/office/powerpoint/2010/main" val="2122869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17:14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異なる種類の要素を対象とした、</a:t>
            </a:r>
            <a:r>
              <a:rPr kumimoji="1" lang="en-US" altLang="ja-JP" sz="1800" dirty="0" smtClean="0"/>
              <a:t>Rename</a:t>
            </a:r>
            <a:r>
              <a:rPr kumimoji="1" lang="ja-JP" altLang="en-US" sz="1800" dirty="0" smtClean="0"/>
              <a:t>と</a:t>
            </a:r>
            <a:r>
              <a:rPr kumimoji="1" lang="en-US" altLang="ja-JP" sz="1800" dirty="0" smtClean="0"/>
              <a:t>Rename</a:t>
            </a:r>
            <a:r>
              <a:rPr kumimoji="1" lang="ja-JP" altLang="en-US" sz="1800" dirty="0" smtClean="0"/>
              <a:t>の組み合わせの作業内容から、</a:t>
            </a:r>
            <a:r>
              <a:rPr lang="en-US" altLang="ja-JP" sz="1800" dirty="0" smtClean="0"/>
              <a:t>Rename</a:t>
            </a:r>
            <a:r>
              <a:rPr lang="ja-JP" altLang="en-US" sz="1800" dirty="0" smtClean="0"/>
              <a:t>は対象の種類に関係なく、関連する要素を対象に連続して実施される場合が多いことがわかりました。例えば、ローカル変数名とフィールド名の</a:t>
            </a:r>
            <a:r>
              <a:rPr lang="en-US" altLang="ja-JP" sz="1800" dirty="0" smtClean="0"/>
              <a:t>Rename</a:t>
            </a:r>
            <a:r>
              <a:rPr lang="ja-JP" altLang="en-US" sz="1800" dirty="0" smtClean="0"/>
              <a:t>では、コンストラクタや</a:t>
            </a:r>
            <a:r>
              <a:rPr lang="en-US" altLang="ja-JP" sz="1800" dirty="0" smtClean="0"/>
              <a:t>getter</a:t>
            </a:r>
            <a:r>
              <a:rPr lang="ja-JP" altLang="en-US" sz="1800" dirty="0" err="1" smtClean="0"/>
              <a:t>，</a:t>
            </a:r>
            <a:r>
              <a:rPr lang="en-US" altLang="ja-JP" sz="1800" dirty="0" smtClean="0"/>
              <a:t>setter</a:t>
            </a:r>
            <a:r>
              <a:rPr lang="ja-JP" altLang="en-US" sz="1800" dirty="0" smtClean="0"/>
              <a:t>のローカル変数名と，それに対応するフィールドの名前を連続して変更していました。</a:t>
            </a:r>
            <a:endParaRPr lang="en-US" altLang="ja-JP" sz="18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27</a:t>
            </a:fld>
            <a:endParaRPr kumimoji="1" lang="ja-JP" altLang="en-US"/>
          </a:p>
        </p:txBody>
      </p:sp>
    </p:spTree>
    <p:extLst>
      <p:ext uri="{BB962C8B-B14F-4D97-AF65-F5344CB8AC3E}">
        <p14:creationId xmlns:p14="http://schemas.microsoft.com/office/powerpoint/2010/main" val="122784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17:50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この図はその作業内容の一例を示しています。</a:t>
            </a:r>
            <a:r>
              <a:rPr lang="en-US" altLang="ja-JP" dirty="0" err="1" smtClean="0"/>
              <a:t>TaskElementLabelProvider</a:t>
            </a:r>
            <a:r>
              <a:rPr lang="ja-JP" altLang="en-US" dirty="0" smtClean="0"/>
              <a:t>は</a:t>
            </a:r>
            <a:r>
              <a:rPr kumimoji="1" lang="ja-JP" altLang="en-US" sz="1800" dirty="0" smtClean="0"/>
              <a:t>タスクの属性、例えばその進行状況などを表すラベルを管理すると推測されるクラスです。このクラスの、</a:t>
            </a:r>
            <a:r>
              <a:rPr lang="ja-JP" altLang="en-US" dirty="0" smtClean="0"/>
              <a:t>同一名を含む異なる</a:t>
            </a:r>
            <a:r>
              <a:rPr kumimoji="1" lang="ja-JP" altLang="en-US" sz="1800" dirty="0" smtClean="0"/>
              <a:t>ローカル変数とフィールドを、変更後も同じ名前になるように連続して名前変更していました。</a:t>
            </a:r>
            <a:r>
              <a:rPr kumimoji="1" lang="en-US" altLang="ja-JP" sz="1800" dirty="0" smtClean="0"/>
              <a:t>Java</a:t>
            </a:r>
            <a:r>
              <a:rPr kumimoji="1" lang="ja-JP" altLang="en-US" sz="1800" dirty="0" smtClean="0"/>
              <a:t>ではフィールド名とそれに対するローカル変数名は同じにするのが一般的です。</a:t>
            </a:r>
            <a:endParaRPr kumimoji="1" lang="en-US" altLang="ja-JP" sz="1800" dirty="0" smtClean="0"/>
          </a:p>
          <a:p>
            <a:endParaRPr kumimoji="1" lang="en-US" altLang="ja-JP" sz="1800" dirty="0" smtClean="0"/>
          </a:p>
          <a:p>
            <a:r>
              <a:rPr kumimoji="1" lang="en-US" altLang="ja-JP" sz="1200" dirty="0" smtClean="0"/>
              <a:t>http://git.eclipse.org/c/mylyn/org.eclipse.mylyn.tasks.git/diff/org.eclipse.mylyn.tasks.ui/src/org/eclipse/mylyn/internal/tasks/ui/views/TaskElementLabelProvider.java?id=62f11037485847c03b5e9f7c309ac1f25ee9a242</a:t>
            </a:r>
            <a:endParaRPr kumimoji="1" lang="ja-JP" altLang="en-US" sz="12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28</a:t>
            </a:fld>
            <a:endParaRPr kumimoji="1" lang="ja-JP" altLang="en-US"/>
          </a:p>
        </p:txBody>
      </p:sp>
    </p:spTree>
    <p:extLst>
      <p:ext uri="{BB962C8B-B14F-4D97-AF65-F5344CB8AC3E}">
        <p14:creationId xmlns:p14="http://schemas.microsoft.com/office/powerpoint/2010/main" val="542849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sz="1800" dirty="0" smtClean="0"/>
              <a:t>18:18</a:t>
            </a:r>
          </a:p>
          <a:p>
            <a:r>
              <a:rPr kumimoji="1" lang="ja-JP" altLang="en-US" sz="1800" dirty="0" smtClean="0"/>
              <a:t>この組み合わせに対する支援方法としては、ある要素を</a:t>
            </a:r>
            <a:r>
              <a:rPr kumimoji="1" lang="en-US" altLang="ja-JP" sz="1800" dirty="0" smtClean="0"/>
              <a:t>Rename</a:t>
            </a:r>
            <a:r>
              <a:rPr kumimoji="1" lang="ja-JP" altLang="en-US" sz="1800" dirty="0" smtClean="0"/>
              <a:t>するとき，名前が類似した要素をまとめて</a:t>
            </a:r>
            <a:r>
              <a:rPr kumimoji="1" lang="en-US" altLang="ja-JP" sz="1800" dirty="0" smtClean="0"/>
              <a:t>Rename</a:t>
            </a:r>
            <a:r>
              <a:rPr kumimoji="1" lang="ja-JP" altLang="en-US" sz="1800" dirty="0" smtClean="0"/>
              <a:t>できるようにすることが考えられます。既に，クラスを対象とした</a:t>
            </a:r>
            <a:r>
              <a:rPr kumimoji="1" lang="en-US" altLang="ja-JP" sz="1800" dirty="0" smtClean="0"/>
              <a:t>Rename</a:t>
            </a:r>
            <a:r>
              <a:rPr kumimoji="1" lang="ja-JP" altLang="en-US" sz="1800" dirty="0" smtClean="0"/>
              <a:t>のダイアログでは，類似の名前の要素をまとめて</a:t>
            </a:r>
            <a:r>
              <a:rPr kumimoji="1" lang="en-US" altLang="ja-JP" sz="1800" dirty="0" smtClean="0"/>
              <a:t>Rename</a:t>
            </a:r>
            <a:r>
              <a:rPr kumimoji="1" lang="ja-JP" altLang="en-US" sz="1800" dirty="0" smtClean="0"/>
              <a:t>できます。しかし、フィールドやメソッドなどにはこのような支援がされていないため、同様に類似の名前の</a:t>
            </a:r>
            <a:r>
              <a:rPr kumimoji="1" lang="en-US" altLang="ja-JP" sz="1800" dirty="0" smtClean="0"/>
              <a:t>Rename</a:t>
            </a:r>
            <a:r>
              <a:rPr kumimoji="1" lang="ja-JP" altLang="en-US" sz="1800" dirty="0" smtClean="0"/>
              <a:t>をまとめてできるようにすることが考えられます。</a:t>
            </a:r>
          </a:p>
          <a:p>
            <a:endParaRPr kumimoji="1" lang="ja-JP" altLang="en-US" sz="20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29</a:t>
            </a:fld>
            <a:endParaRPr kumimoji="1" lang="ja-JP" altLang="en-US"/>
          </a:p>
        </p:txBody>
      </p:sp>
    </p:spTree>
    <p:extLst>
      <p:ext uri="{BB962C8B-B14F-4D97-AF65-F5344CB8AC3E}">
        <p14:creationId xmlns:p14="http://schemas.microsoft.com/office/powerpoint/2010/main" val="416559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smtClean="0"/>
              <a:t>1:31</a:t>
            </a: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リファクタリングの例として名前変更を紹介します。名前変更は識別子の名前を変更するリファクタリングです。例えば、大きな処理を複数のメソッドに分割することは良くありますが、そのときにメソッドの中身をいちいち調べずに済むように名前を付けることで、作業の効率が良くなります。最初から良い名前を付けることは難しいですが、リファクタリングで後からその名前を変更できます。図の例では、まず</a:t>
            </a:r>
            <a:r>
              <a:rPr lang="en-US" altLang="ja-JP" dirty="0" smtClean="0"/>
              <a:t>Customer</a:t>
            </a:r>
            <a:r>
              <a:rPr lang="ja-JP" altLang="en-US" dirty="0" smtClean="0"/>
              <a:t>というクラスに名前からは何をするか良く分からないメソッドがあり、それを名前変更によって何をするメソッドかわかりやすい名前に変更しています。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3</a:t>
            </a:fld>
            <a:endParaRPr kumimoji="1" lang="ja-JP" altLang="en-US"/>
          </a:p>
        </p:txBody>
      </p:sp>
    </p:spTree>
    <p:extLst>
      <p:ext uri="{BB962C8B-B14F-4D97-AF65-F5344CB8AC3E}">
        <p14:creationId xmlns:p14="http://schemas.microsoft.com/office/powerpoint/2010/main" val="407762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a:xfrm>
            <a:off x="680562" y="4783307"/>
            <a:ext cx="5444490" cy="3913614"/>
          </a:xfrm>
        </p:spPr>
        <p:txBody>
          <a:bodyPr/>
          <a:lstStyle/>
          <a:p>
            <a:r>
              <a:rPr kumimoji="1" lang="en-US" altLang="ja-JP" sz="1800" dirty="0" smtClean="0"/>
              <a:t>18:52</a:t>
            </a:r>
          </a:p>
          <a:p>
            <a:r>
              <a:rPr kumimoji="1" lang="ja-JP" altLang="en-US" sz="1800" dirty="0" smtClean="0"/>
              <a:t>まとめです。本研究では，互いに異なる種類のリファクタリングの組み合わせを，一度にまとめて実施することを支援するために，ソフトウェア開発履歴中の，連続して実施された頻度の高いリファクタリングの組み合わせを調査しました</a:t>
            </a:r>
            <a:r>
              <a:rPr kumimoji="1" lang="en-US" altLang="ja-JP" sz="1800" dirty="0" smtClean="0"/>
              <a:t>.</a:t>
            </a:r>
            <a:r>
              <a:rPr kumimoji="1" lang="ja-JP" altLang="en-US" sz="1800" dirty="0" smtClean="0"/>
              <a:t>本調査の結果、</a:t>
            </a:r>
            <a:r>
              <a:rPr kumimoji="1" lang="en-US" altLang="ja-JP" sz="1800" dirty="0" smtClean="0"/>
              <a:t>Rename</a:t>
            </a:r>
            <a:r>
              <a:rPr kumimoji="1" lang="ja-JP" altLang="en-US" sz="1800" dirty="0" err="1" smtClean="0"/>
              <a:t>，</a:t>
            </a:r>
            <a:r>
              <a:rPr kumimoji="1" lang="en-US" altLang="ja-JP" sz="1800" dirty="0" smtClean="0"/>
              <a:t>Move</a:t>
            </a:r>
            <a:r>
              <a:rPr kumimoji="1" lang="ja-JP" altLang="en-US" sz="1800" dirty="0" err="1" smtClean="0"/>
              <a:t>，</a:t>
            </a:r>
            <a:r>
              <a:rPr kumimoji="1" lang="en-US" altLang="ja-JP" sz="1800" dirty="0" smtClean="0"/>
              <a:t>Extract</a:t>
            </a:r>
            <a:r>
              <a:rPr kumimoji="1" lang="ja-JP" altLang="en-US" sz="1800" dirty="0" smtClean="0"/>
              <a:t>の内の二つから成る組み合わせが連続して実施される頻度が高いことがわかりました。そして、リファクタリング実施履歴の詳細から、作業内容を調べて支援方法を考察しました。</a:t>
            </a:r>
          </a:p>
          <a:p>
            <a:endParaRPr kumimoji="1" lang="ja-JP" altLang="en-US" sz="16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30</a:t>
            </a:fld>
            <a:endParaRPr kumimoji="1" lang="ja-JP" altLang="en-US" dirty="0"/>
          </a:p>
        </p:txBody>
      </p:sp>
    </p:spTree>
    <p:extLst>
      <p:ext uri="{BB962C8B-B14F-4D97-AF65-F5344CB8AC3E}">
        <p14:creationId xmlns:p14="http://schemas.microsoft.com/office/powerpoint/2010/main" val="3588929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sz="1800" dirty="0" smtClean="0"/>
              <a:t>19:20</a:t>
            </a:r>
          </a:p>
          <a:p>
            <a:r>
              <a:rPr kumimoji="1" lang="ja-JP" altLang="en-US" sz="1800" dirty="0" smtClean="0"/>
              <a:t>今後の課題としては、研究結果を利用したリファクタリング支援ツールを、実際に開発する予定です。また、ツールを利用することで、ソフトウェアの開発効率が向上するかを、評価実験を行って確かめる必要があります。また、開発者のリファクタリングについての経験と，リファクタリングの傾向の関係を調査する予定です。これで発表を終わります。ご清聴どうも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31</a:t>
            </a:fld>
            <a:endParaRPr kumimoji="1" lang="ja-JP" altLang="en-US" dirty="0"/>
          </a:p>
        </p:txBody>
      </p:sp>
    </p:spTree>
    <p:extLst>
      <p:ext uri="{BB962C8B-B14F-4D97-AF65-F5344CB8AC3E}">
        <p14:creationId xmlns:p14="http://schemas.microsoft.com/office/powerpoint/2010/main" val="298501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2:01</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次にリファクタリング支援ツールについて説明します。ツールは、開発者の入力したリファクタリングの設定に基づいて、自動的にソースコードを変換してくれます。例えば、統合開発環境である</a:t>
            </a:r>
            <a:r>
              <a:rPr lang="en-US" altLang="ja-JP" dirty="0" smtClean="0"/>
              <a:t>Eclipse</a:t>
            </a:r>
            <a:r>
              <a:rPr lang="ja-JP" altLang="en-US" dirty="0" smtClean="0"/>
              <a:t>のリファクタリング機能などがあります。手作業でリファクタリングを実施するとバグを発生させやすいため，リファクタリング支援ツールを利用することが推奨されています。</a:t>
            </a:r>
            <a:endParaRPr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4</a:t>
            </a:fld>
            <a:endParaRPr kumimoji="1" lang="ja-JP" altLang="en-US"/>
          </a:p>
        </p:txBody>
      </p:sp>
    </p:spTree>
    <p:extLst>
      <p:ext uri="{BB962C8B-B14F-4D97-AF65-F5344CB8AC3E}">
        <p14:creationId xmlns:p14="http://schemas.microsoft.com/office/powerpoint/2010/main" val="169026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2:39</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既存の研究として、</a:t>
            </a:r>
            <a:r>
              <a:rPr kumimoji="1" lang="en-US" altLang="ja-JP" dirty="0" smtClean="0"/>
              <a:t>Murphy-hill</a:t>
            </a:r>
            <a:r>
              <a:rPr kumimoji="1" lang="ja-JP" altLang="en-US" dirty="0" smtClean="0"/>
              <a:t>らは、実際のソフトウェア開発履歴中のリファクタリングを調査し、同じ種類のリファクタリングが連続して実施されることを明らかにしました。またその中で、</a:t>
            </a:r>
            <a:r>
              <a:rPr lang="ja-JP" altLang="en-US" dirty="0" smtClean="0"/>
              <a:t>名前変更が連続して実施された頻度が最も高いことが分かりました</a:t>
            </a:r>
            <a:r>
              <a:rPr kumimoji="1" lang="ja-JP" altLang="en-US" dirty="0" smtClean="0"/>
              <a:t>。しかし、互いに異なる種類のリファクタリングが連続して実施されるか、またどのような組み合わせで実施されるかについてはまだ調査がされていません。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5</a:t>
            </a:fld>
            <a:endParaRPr kumimoji="1" lang="ja-JP" altLang="en-US"/>
          </a:p>
        </p:txBody>
      </p:sp>
    </p:spTree>
    <p:extLst>
      <p:ext uri="{BB962C8B-B14F-4D97-AF65-F5344CB8AC3E}">
        <p14:creationId xmlns:p14="http://schemas.microsoft.com/office/powerpoint/2010/main" val="332582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dirty="0" smtClean="0"/>
              <a:t>3:28</a:t>
            </a:r>
          </a:p>
          <a:p>
            <a:r>
              <a:rPr kumimoji="1" lang="ja-JP" altLang="en-US" dirty="0" smtClean="0"/>
              <a:t>互いに異なる種類のリファクタリングを組み合わせて実施する例として、</a:t>
            </a:r>
            <a:r>
              <a:rPr lang="en-US" altLang="ja-JP" dirty="0" smtClean="0"/>
              <a:t>Move</a:t>
            </a:r>
            <a:r>
              <a:rPr lang="ja-JP" altLang="en-US" dirty="0" smtClean="0"/>
              <a:t>の後に</a:t>
            </a:r>
            <a:r>
              <a:rPr lang="en-US" altLang="ja-JP" dirty="0" smtClean="0"/>
              <a:t>Rename</a:t>
            </a:r>
            <a:r>
              <a:rPr lang="ja-JP" altLang="en-US" dirty="0" smtClean="0"/>
              <a:t>を連続して実施する</a:t>
            </a:r>
            <a:r>
              <a:rPr kumimoji="1" lang="ja-JP" altLang="en-US" dirty="0" smtClean="0"/>
              <a:t>例を示します。</a:t>
            </a:r>
            <a:r>
              <a:rPr kumimoji="1" lang="en-US" altLang="ja-JP" dirty="0" smtClean="0"/>
              <a:t>Move</a:t>
            </a:r>
            <a:r>
              <a:rPr kumimoji="1" lang="ja-JP" altLang="en-US" dirty="0" smtClean="0"/>
              <a:t>は、要素を他の場所に移動するリファクタリングです。図は、クラスを対象にして</a:t>
            </a:r>
            <a:r>
              <a:rPr kumimoji="1" lang="en-US" altLang="ja-JP" dirty="0" smtClean="0"/>
              <a:t>Move</a:t>
            </a:r>
            <a:r>
              <a:rPr kumimoji="1" lang="ja-JP" altLang="en-US" dirty="0" smtClean="0"/>
              <a:t>と</a:t>
            </a:r>
            <a:r>
              <a:rPr kumimoji="1" lang="en-US" altLang="ja-JP" dirty="0" smtClean="0"/>
              <a:t>Rename</a:t>
            </a:r>
            <a:r>
              <a:rPr kumimoji="1" lang="ja-JP" altLang="en-US" dirty="0" smtClean="0"/>
              <a:t>を連続して実施する場合で、クラスを他のパッケージに移動して、続けてクラスの名前を変更しています。次に、この例のリファクタリングを</a:t>
            </a:r>
            <a:r>
              <a:rPr kumimoji="1" lang="en-US" altLang="ja-JP" dirty="0" smtClean="0"/>
              <a:t>Eclipse</a:t>
            </a:r>
            <a:r>
              <a:rPr kumimoji="1" lang="ja-JP" altLang="en-US" dirty="0" smtClean="0"/>
              <a:t>で実施する場合の操作を説明します。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6</a:t>
            </a:fld>
            <a:endParaRPr kumimoji="1" lang="ja-JP" altLang="en-US"/>
          </a:p>
        </p:txBody>
      </p:sp>
    </p:spTree>
    <p:extLst>
      <p:ext uri="{BB962C8B-B14F-4D97-AF65-F5344CB8AC3E}">
        <p14:creationId xmlns:p14="http://schemas.microsoft.com/office/powerpoint/2010/main" val="345500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3:51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クラスを対象とした</a:t>
            </a:r>
            <a:r>
              <a:rPr kumimoji="1" lang="en-US" altLang="ja-JP" dirty="0" smtClean="0"/>
              <a:t>Move</a:t>
            </a:r>
            <a:r>
              <a:rPr kumimoji="1" lang="ja-JP" altLang="en-US" dirty="0" smtClean="0"/>
              <a:t>のリファクタリングは，</a:t>
            </a:r>
            <a:r>
              <a:rPr kumimoji="1" lang="en-US" altLang="ja-JP" dirty="0" smtClean="0"/>
              <a:t>Eclipse</a:t>
            </a:r>
            <a:r>
              <a:rPr kumimoji="1" lang="ja-JP" altLang="en-US" dirty="0" smtClean="0"/>
              <a:t>のパッケージ・エクスプローラー上でドラッグ＆ドロップで実施可能です。するとこのような、移動対象への参照を更新するかを選択するダイアログが表示されます。</a:t>
            </a:r>
          </a:p>
          <a:p>
            <a:endParaRPr kumimoji="1" lang="ja-JP" altLang="en-US" sz="20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7</a:t>
            </a:fld>
            <a:endParaRPr kumimoji="1" lang="ja-JP" altLang="en-US"/>
          </a:p>
        </p:txBody>
      </p:sp>
    </p:spTree>
    <p:extLst>
      <p:ext uri="{BB962C8B-B14F-4D97-AF65-F5344CB8AC3E}">
        <p14:creationId xmlns:p14="http://schemas.microsoft.com/office/powerpoint/2010/main" val="342671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dirty="0" smtClean="0"/>
              <a:t>4:09</a:t>
            </a:r>
          </a:p>
          <a:p>
            <a:r>
              <a:rPr kumimoji="1" lang="ja-JP" altLang="en-US" dirty="0" smtClean="0"/>
              <a:t>一方、</a:t>
            </a:r>
            <a:r>
              <a:rPr kumimoji="1" lang="en-US" altLang="ja-JP" dirty="0" smtClean="0"/>
              <a:t>Rename</a:t>
            </a:r>
            <a:r>
              <a:rPr kumimoji="1" lang="ja-JP" altLang="en-US" dirty="0" smtClean="0"/>
              <a:t>のリファクタリングは対象を選択して，ショートカットキーを入力することで</a:t>
            </a:r>
            <a:r>
              <a:rPr lang="ja-JP" altLang="en-US" dirty="0" smtClean="0"/>
              <a:t>実施可能です。クラスを対象とした</a:t>
            </a:r>
            <a:r>
              <a:rPr lang="en-US" altLang="ja-JP" dirty="0" smtClean="0"/>
              <a:t>Rename</a:t>
            </a:r>
            <a:r>
              <a:rPr lang="ja-JP" altLang="en-US" dirty="0" smtClean="0"/>
              <a:t>では、このような</a:t>
            </a:r>
            <a:r>
              <a:rPr kumimoji="1" lang="ja-JP" altLang="en-US" dirty="0" smtClean="0"/>
              <a:t>新しい名前を入力するためのダイアログが表示されます。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8</a:t>
            </a:fld>
            <a:endParaRPr kumimoji="1" lang="ja-JP" altLang="en-US"/>
          </a:p>
        </p:txBody>
      </p:sp>
    </p:spTree>
    <p:extLst>
      <p:ext uri="{BB962C8B-B14F-4D97-AF65-F5344CB8AC3E}">
        <p14:creationId xmlns:p14="http://schemas.microsoft.com/office/powerpoint/2010/main" val="266956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r>
              <a:rPr kumimoji="1" lang="en-US" altLang="ja-JP" dirty="0" smtClean="0"/>
              <a:t>4:52</a:t>
            </a:r>
          </a:p>
          <a:p>
            <a:r>
              <a:rPr kumimoji="1" lang="ja-JP" altLang="en-US" dirty="0" smtClean="0"/>
              <a:t>これらのリファクタリングの操作手順をまとめるとこのようになります。</a:t>
            </a:r>
            <a:r>
              <a:rPr kumimoji="1" lang="en-US" altLang="ja-JP" dirty="0" smtClean="0"/>
              <a:t>Move</a:t>
            </a:r>
            <a:r>
              <a:rPr kumimoji="1" lang="ja-JP" altLang="en-US" dirty="0" smtClean="0"/>
              <a:t>と</a:t>
            </a:r>
            <a:r>
              <a:rPr kumimoji="1" lang="en-US" altLang="ja-JP" dirty="0" smtClean="0"/>
              <a:t>Rename</a:t>
            </a:r>
            <a:r>
              <a:rPr kumimoji="1" lang="ja-JP" altLang="en-US" dirty="0" smtClean="0"/>
              <a:t>のリファクタリングでそれぞれ別々に、クラスの選択やダイアログで設定を行わなければなりません。</a:t>
            </a:r>
            <a:r>
              <a:rPr kumimoji="1" lang="en-US" altLang="ja-JP" dirty="0" smtClean="0"/>
              <a:t>Move</a:t>
            </a:r>
            <a:r>
              <a:rPr kumimoji="1" lang="ja-JP" altLang="en-US" dirty="0" smtClean="0"/>
              <a:t>と</a:t>
            </a:r>
            <a:r>
              <a:rPr kumimoji="1" lang="en-US" altLang="ja-JP" dirty="0" smtClean="0"/>
              <a:t>Rename</a:t>
            </a:r>
            <a:r>
              <a:rPr kumimoji="1" lang="ja-JP" altLang="en-US" dirty="0" smtClean="0"/>
              <a:t>が組み合わせて実施される前後では、</a:t>
            </a:r>
            <a:r>
              <a:rPr kumimoji="1" lang="en-US" altLang="ja-JP" dirty="0" smtClean="0"/>
              <a:t>Move</a:t>
            </a:r>
            <a:r>
              <a:rPr kumimoji="1" lang="ja-JP" altLang="en-US" dirty="0" smtClean="0"/>
              <a:t>と</a:t>
            </a:r>
            <a:r>
              <a:rPr kumimoji="1" lang="en-US" altLang="ja-JP" dirty="0" smtClean="0"/>
              <a:t>Rename</a:t>
            </a:r>
            <a:r>
              <a:rPr kumimoji="1" lang="ja-JP" altLang="en-US" dirty="0" smtClean="0"/>
              <a:t>がそれぞれ連続して実施されることも多いため、これらの手順を何度も何度も行わなくてはなりません。</a:t>
            </a:r>
            <a:endParaRPr kumimoji="1" lang="en-US" altLang="ja-JP" dirty="0" smtClean="0"/>
          </a:p>
          <a:p>
            <a:endParaRPr kumimoji="1" lang="en-US" altLang="ja-JP" dirty="0" smtClean="0"/>
          </a:p>
          <a:p>
            <a:r>
              <a:rPr kumimoji="1" lang="ja-JP" altLang="en-US" smtClean="0"/>
              <a:t>（これ</a:t>
            </a:r>
            <a:r>
              <a:rPr kumimoji="1" lang="ja-JP" altLang="en-US" dirty="0" smtClean="0"/>
              <a:t>以外の手順でリファクタリングを実施することも可能ですが、リファクタリングメニューを開いて選択するためにこれよりも手順は多くなります。）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9</a:t>
            </a:fld>
            <a:endParaRPr kumimoji="1" lang="ja-JP" altLang="en-US"/>
          </a:p>
        </p:txBody>
      </p:sp>
    </p:spTree>
    <p:extLst>
      <p:ext uri="{BB962C8B-B14F-4D97-AF65-F5344CB8AC3E}">
        <p14:creationId xmlns:p14="http://schemas.microsoft.com/office/powerpoint/2010/main" val="2083731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sp>
        <p:nvSpPr>
          <p:cNvPr id="3093" name="Text Box 21"/>
          <p:cNvSpPr txBox="1">
            <a:spLocks noChangeArrowheads="1"/>
          </p:cNvSpPr>
          <p:nvPr userDrawn="1"/>
        </p:nvSpPr>
        <p:spPr bwMode="auto">
          <a:xfrm>
            <a:off x="452439" y="6640515"/>
            <a:ext cx="8318303"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dirty="0">
                <a:solidFill>
                  <a:srgbClr val="DDDDDD"/>
                </a:solidFill>
              </a:rPr>
              <a:t>Software Engineering </a:t>
            </a:r>
            <a:r>
              <a:rPr lang="en-US" altLang="ja-JP" sz="1000" dirty="0" smtClean="0">
                <a:solidFill>
                  <a:srgbClr val="DDDDDD"/>
                </a:solidFill>
              </a:rPr>
              <a:t>Laboratory</a:t>
            </a:r>
            <a:r>
              <a:rPr lang="ja-JP" altLang="en-US" sz="1000" dirty="0" err="1" smtClean="0">
                <a:solidFill>
                  <a:srgbClr val="DDDDDD"/>
                </a:solidFill>
              </a:rPr>
              <a:t>，</a:t>
            </a:r>
            <a:r>
              <a:rPr lang="en-US" altLang="ja-JP" sz="1000" dirty="0" smtClean="0">
                <a:solidFill>
                  <a:srgbClr val="DDDDDD"/>
                </a:solidFill>
              </a:rPr>
              <a:t>Department </a:t>
            </a:r>
            <a:r>
              <a:rPr lang="en-US" altLang="ja-JP" sz="1000" dirty="0">
                <a:solidFill>
                  <a:srgbClr val="DDDDDD"/>
                </a:solidFill>
              </a:rPr>
              <a:t>of Computer </a:t>
            </a:r>
            <a:r>
              <a:rPr lang="en-US" altLang="ja-JP" sz="1000" dirty="0" smtClean="0">
                <a:solidFill>
                  <a:srgbClr val="DDDDDD"/>
                </a:solidFill>
              </a:rPr>
              <a:t>Science</a:t>
            </a:r>
            <a:r>
              <a:rPr lang="ja-JP" altLang="en-US" sz="1000" dirty="0" err="1" smtClean="0">
                <a:solidFill>
                  <a:srgbClr val="DDDDDD"/>
                </a:solidFill>
              </a:rPr>
              <a:t>，</a:t>
            </a:r>
            <a:r>
              <a:rPr lang="en-US" altLang="ja-JP" sz="1000" dirty="0" smtClean="0">
                <a:solidFill>
                  <a:srgbClr val="DDDDDD"/>
                </a:solidFill>
              </a:rPr>
              <a:t>Graduate </a:t>
            </a:r>
            <a:r>
              <a:rPr lang="en-US" altLang="ja-JP" sz="1000" dirty="0">
                <a:solidFill>
                  <a:srgbClr val="DDDDDD"/>
                </a:solidFill>
              </a:rPr>
              <a:t>School of Information Science and </a:t>
            </a:r>
            <a:r>
              <a:rPr lang="en-US" altLang="ja-JP" sz="1000" dirty="0" smtClean="0">
                <a:solidFill>
                  <a:srgbClr val="DDDDDD"/>
                </a:solidFill>
              </a:rPr>
              <a:t>Technology</a:t>
            </a:r>
            <a:r>
              <a:rPr lang="ja-JP" altLang="en-US" sz="1000" dirty="0" err="1" smtClean="0">
                <a:solidFill>
                  <a:srgbClr val="DDDDDD"/>
                </a:solidFill>
              </a:rPr>
              <a:t>，</a:t>
            </a:r>
            <a:r>
              <a:rPr lang="en-US" altLang="ja-JP" sz="1000" dirty="0" smtClean="0">
                <a:solidFill>
                  <a:srgbClr val="DDDDDD"/>
                </a:solidFill>
              </a:rPr>
              <a:t>Osaka </a:t>
            </a:r>
            <a:r>
              <a:rPr lang="en-US" altLang="ja-JP" sz="1000" dirty="0">
                <a:solidFill>
                  <a:srgbClr val="DDDDDD"/>
                </a:solidFill>
              </a:rPr>
              <a:t>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solidFill>
                <a:srgbClr val="000000"/>
              </a:solidFill>
            </a:endParaRPr>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3375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0813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59835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a:solidFill>
                <a:srgbClr val="000000"/>
              </a:solidFill>
            </a:endParaRPr>
          </a:p>
        </p:txBody>
      </p:sp>
      <p:sp>
        <p:nvSpPr>
          <p:cNvPr id="3093" name="Text Box 21"/>
          <p:cNvSpPr txBox="1">
            <a:spLocks noChangeArrowheads="1"/>
          </p:cNvSpPr>
          <p:nvPr userDrawn="1"/>
        </p:nvSpPr>
        <p:spPr bwMode="auto">
          <a:xfrm>
            <a:off x="452439" y="6640515"/>
            <a:ext cx="8318303"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solidFill>
                <a:srgbClr val="000000"/>
              </a:solidFill>
            </a:endParaRPr>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4418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75538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88658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58999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FFFFFF"/>
              </a:solidFill>
            </a:endParaRPr>
          </a:p>
        </p:txBody>
      </p:sp>
      <p:sp>
        <p:nvSpPr>
          <p:cNvPr id="8" name="フッター プレースホルダ 7"/>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4301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FFFFFF"/>
              </a:solidFill>
            </a:endParaRPr>
          </a:p>
        </p:txBody>
      </p:sp>
      <p:sp>
        <p:nvSpPr>
          <p:cNvPr id="4" name="フッター プレースホルダ 3"/>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596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FFFFFF"/>
              </a:solidFill>
            </a:endParaRPr>
          </a:p>
        </p:txBody>
      </p:sp>
      <p:sp>
        <p:nvSpPr>
          <p:cNvPr id="3" name="フッター プレースホルダ 2"/>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782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4312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050809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2990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4251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3934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1465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249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FFFFFF"/>
              </a:solidFill>
            </a:endParaRPr>
          </a:p>
        </p:txBody>
      </p:sp>
      <p:sp>
        <p:nvSpPr>
          <p:cNvPr id="8" name="フッター プレースホルダ 7"/>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9327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FFFFFF"/>
              </a:solidFill>
            </a:endParaRPr>
          </a:p>
        </p:txBody>
      </p:sp>
      <p:sp>
        <p:nvSpPr>
          <p:cNvPr id="4" name="フッター プレースホルダ 3"/>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3516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FFFFFF"/>
              </a:solidFill>
            </a:endParaRPr>
          </a:p>
        </p:txBody>
      </p:sp>
      <p:sp>
        <p:nvSpPr>
          <p:cNvPr id="3" name="フッター プレースホルダ 2"/>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4110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5737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2660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endParaRPr lang="en-US" altLang="ja-JP">
              <a:solidFill>
                <a:srgbClr val="FFFFFF"/>
              </a:solidFill>
            </a:endParaRPr>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altLang="ja-JP" dirty="0">
                <a:solidFill>
                  <a:srgbClr val="000000"/>
                </a:solidFill>
              </a:rPr>
              <a:t>Software Engineering </a:t>
            </a:r>
            <a:r>
              <a:rPr lang="en-US" altLang="ja-JP" dirty="0" smtClean="0">
                <a:solidFill>
                  <a:srgbClr val="000000"/>
                </a:solidFill>
              </a:rPr>
              <a:t>Laboratory</a:t>
            </a:r>
            <a:r>
              <a:rPr lang="ja-JP" altLang="en-US" dirty="0" err="1" smtClean="0">
                <a:solidFill>
                  <a:srgbClr val="000000"/>
                </a:solidFill>
              </a:rPr>
              <a:t>，</a:t>
            </a:r>
            <a:r>
              <a:rPr lang="en-US" altLang="ja-JP" dirty="0" smtClean="0">
                <a:solidFill>
                  <a:srgbClr val="000000"/>
                </a:solidFill>
              </a:rPr>
              <a:t>Department </a:t>
            </a:r>
            <a:r>
              <a:rPr lang="en-US" altLang="ja-JP" dirty="0">
                <a:solidFill>
                  <a:srgbClr val="000000"/>
                </a:solidFill>
              </a:rPr>
              <a:t>of Computer </a:t>
            </a:r>
            <a:r>
              <a:rPr lang="en-US" altLang="ja-JP" dirty="0" smtClean="0">
                <a:solidFill>
                  <a:srgbClr val="000000"/>
                </a:solidFill>
              </a:rPr>
              <a:t>Science</a:t>
            </a:r>
            <a:r>
              <a:rPr lang="ja-JP" altLang="en-US" dirty="0" err="1" smtClean="0">
                <a:solidFill>
                  <a:srgbClr val="000000"/>
                </a:solidFill>
              </a:rPr>
              <a:t>，</a:t>
            </a:r>
            <a:r>
              <a:rPr lang="en-US" altLang="ja-JP" dirty="0" smtClean="0">
                <a:solidFill>
                  <a:srgbClr val="000000"/>
                </a:solidFill>
              </a:rPr>
              <a:t>Graduate </a:t>
            </a:r>
            <a:r>
              <a:rPr lang="en-US" altLang="ja-JP" dirty="0">
                <a:solidFill>
                  <a:srgbClr val="000000"/>
                </a:solidFill>
              </a:rPr>
              <a:t>School of Information Science and </a:t>
            </a:r>
            <a:r>
              <a:rPr lang="en-US" altLang="ja-JP" dirty="0" smtClean="0">
                <a:solidFill>
                  <a:srgbClr val="000000"/>
                </a:solidFill>
              </a:rPr>
              <a:t>Technology</a:t>
            </a:r>
            <a:r>
              <a:rPr lang="ja-JP" altLang="en-US" dirty="0" err="1" smtClean="0">
                <a:solidFill>
                  <a:srgbClr val="000000"/>
                </a:solidFill>
              </a:rPr>
              <a:t>，</a:t>
            </a:r>
            <a:r>
              <a:rPr lang="en-US" altLang="ja-JP" dirty="0" smtClean="0">
                <a:solidFill>
                  <a:srgbClr val="000000"/>
                </a:solidFill>
              </a:rPr>
              <a:t>Osaka </a:t>
            </a:r>
            <a:r>
              <a:rPr lang="en-US" altLang="ja-JP" dirty="0">
                <a:solidFill>
                  <a:srgbClr val="000000"/>
                </a:solidFill>
              </a:rPr>
              <a:t>University</a:t>
            </a:r>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5496B1-25AB-42E4-9FB2-6D8F98E71759}" type="slidenum">
              <a:rPr lang="en-US" altLang="ja-JP">
                <a:solidFill>
                  <a:srgbClr val="000000"/>
                </a:solidFill>
              </a:rPr>
              <a:pPr fontAlgn="base">
                <a:spcBef>
                  <a:spcPct val="0"/>
                </a:spcBef>
                <a:spcAft>
                  <a:spcPct val="0"/>
                </a:spcAft>
              </a:pPr>
              <a:t>‹#›</a:t>
            </a:fld>
            <a:endParaRPr lang="en-US" altLang="ja-JP">
              <a:solidFill>
                <a:srgbClr val="000000"/>
              </a:solidFill>
            </a:endParaRPr>
          </a:p>
        </p:txBody>
      </p:sp>
      <p:sp>
        <p:nvSpPr>
          <p:cNvPr id="1048" name="Text Box 24"/>
          <p:cNvSpPr txBox="1">
            <a:spLocks noChangeArrowheads="1"/>
          </p:cNvSpPr>
          <p:nvPr/>
        </p:nvSpPr>
        <p:spPr bwMode="auto">
          <a:xfrm>
            <a:off x="334963" y="6640515"/>
            <a:ext cx="638508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dirty="0">
                <a:solidFill>
                  <a:srgbClr val="DDDDDD"/>
                </a:solidFill>
              </a:rPr>
              <a:t>Department of Computer </a:t>
            </a:r>
            <a:r>
              <a:rPr lang="en-US" altLang="ja-JP" sz="1000" dirty="0" smtClean="0">
                <a:solidFill>
                  <a:srgbClr val="DDDDDD"/>
                </a:solidFill>
              </a:rPr>
              <a:t>Science</a:t>
            </a:r>
            <a:r>
              <a:rPr lang="ja-JP" altLang="en-US" sz="1000" dirty="0" err="1" smtClean="0">
                <a:solidFill>
                  <a:srgbClr val="DDDDDD"/>
                </a:solidFill>
              </a:rPr>
              <a:t>，</a:t>
            </a:r>
            <a:r>
              <a:rPr lang="en-US" altLang="ja-JP" sz="1000" dirty="0" smtClean="0">
                <a:solidFill>
                  <a:srgbClr val="DDDDDD"/>
                </a:solidFill>
              </a:rPr>
              <a:t>Graduate </a:t>
            </a:r>
            <a:r>
              <a:rPr lang="en-US" altLang="ja-JP" sz="1000" dirty="0">
                <a:solidFill>
                  <a:srgbClr val="DDDDDD"/>
                </a:solidFill>
              </a:rPr>
              <a:t>School of Information Science and </a:t>
            </a:r>
            <a:r>
              <a:rPr lang="en-US" altLang="ja-JP" sz="1000" dirty="0" smtClean="0">
                <a:solidFill>
                  <a:srgbClr val="DDDDDD"/>
                </a:solidFill>
              </a:rPr>
              <a:t>Technology</a:t>
            </a:r>
            <a:r>
              <a:rPr lang="ja-JP" altLang="en-US" sz="1000" dirty="0" err="1" smtClean="0">
                <a:solidFill>
                  <a:srgbClr val="DDDDDD"/>
                </a:solidFill>
              </a:rPr>
              <a:t>，</a:t>
            </a:r>
            <a:r>
              <a:rPr lang="en-US" altLang="ja-JP" sz="1000" dirty="0" smtClean="0">
                <a:solidFill>
                  <a:srgbClr val="DDDDDD"/>
                </a:solidFill>
              </a:rPr>
              <a:t>Osaka </a:t>
            </a:r>
            <a:r>
              <a:rPr lang="en-US" altLang="ja-JP" sz="1000" dirty="0">
                <a:solidFill>
                  <a:srgbClr val="DDDDDD"/>
                </a:solidFill>
              </a:rPr>
              <a:t>University</a:t>
            </a:r>
          </a:p>
        </p:txBody>
      </p:sp>
    </p:spTree>
    <p:extLst>
      <p:ext uri="{BB962C8B-B14F-4D97-AF65-F5344CB8AC3E}">
        <p14:creationId xmlns:p14="http://schemas.microsoft.com/office/powerpoint/2010/main" val="4272413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a:solidFill>
                <a:srgbClr val="000000"/>
              </a:solidFill>
            </a:endParaRPr>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a:solidFill>
                <a:srgbClr val="000000"/>
              </a:solidFill>
            </a:endParaRPr>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endParaRPr lang="en-US" altLang="ja-JP">
              <a:solidFill>
                <a:srgbClr val="FFFFFF"/>
              </a:solidFill>
            </a:endParaRPr>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altLang="ja-JP">
                <a:solidFill>
                  <a:srgbClr val="000000"/>
                </a:solidFill>
              </a:rPr>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5496B1-25AB-42E4-9FB2-6D8F98E71759}" type="slidenum">
              <a:rPr lang="en-US" altLang="ja-JP">
                <a:solidFill>
                  <a:srgbClr val="000000"/>
                </a:solidFill>
              </a:rPr>
              <a:pPr fontAlgn="base">
                <a:spcBef>
                  <a:spcPct val="0"/>
                </a:spcBef>
                <a:spcAft>
                  <a:spcPct val="0"/>
                </a:spcAft>
              </a:pPr>
              <a:t>‹#›</a:t>
            </a:fld>
            <a:endParaRPr lang="en-US" altLang="ja-JP">
              <a:solidFill>
                <a:srgbClr val="000000"/>
              </a:solidFill>
            </a:endParaRPr>
          </a:p>
        </p:txBody>
      </p:sp>
      <p:sp>
        <p:nvSpPr>
          <p:cNvPr id="1048" name="Text Box 24"/>
          <p:cNvSpPr txBox="1">
            <a:spLocks noChangeArrowheads="1"/>
          </p:cNvSpPr>
          <p:nvPr/>
        </p:nvSpPr>
        <p:spPr bwMode="auto">
          <a:xfrm>
            <a:off x="334963" y="6640515"/>
            <a:ext cx="638508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765805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3620" y="1484315"/>
            <a:ext cx="8243180" cy="1470025"/>
          </a:xfrm>
        </p:spPr>
        <p:txBody>
          <a:bodyPr/>
          <a:lstStyle/>
          <a:p>
            <a:r>
              <a:rPr lang="ja-JP" altLang="en-US" dirty="0" smtClean="0"/>
              <a:t>組み合わせて実施された</a:t>
            </a:r>
            <a:r>
              <a:rPr lang="en-US" altLang="ja-JP" dirty="0" smtClean="0"/>
              <a:t/>
            </a:r>
            <a:br>
              <a:rPr lang="en-US" altLang="ja-JP" dirty="0" smtClean="0"/>
            </a:br>
            <a:r>
              <a:rPr lang="ja-JP" altLang="en-US" dirty="0" smtClean="0"/>
              <a:t>リファクタリングの</a:t>
            </a:r>
            <a:r>
              <a:rPr lang="ja-JP" altLang="en-US" dirty="0"/>
              <a:t>調査</a:t>
            </a:r>
            <a:endParaRPr kumimoji="1" lang="ja-JP" altLang="en-US" dirty="0"/>
          </a:p>
        </p:txBody>
      </p:sp>
      <p:sp>
        <p:nvSpPr>
          <p:cNvPr id="3" name="サブタイトル 2"/>
          <p:cNvSpPr>
            <a:spLocks noGrp="1"/>
          </p:cNvSpPr>
          <p:nvPr>
            <p:ph type="subTitle" idx="1"/>
          </p:nvPr>
        </p:nvSpPr>
        <p:spPr>
          <a:xfrm>
            <a:off x="617220" y="3573463"/>
            <a:ext cx="8069580" cy="1752600"/>
          </a:xfrm>
        </p:spPr>
        <p:txBody>
          <a:bodyPr/>
          <a:lstStyle/>
          <a:p>
            <a:r>
              <a:rPr lang="ja-JP" altLang="en-US" sz="2800" dirty="0" smtClean="0"/>
              <a:t>○雜賀翼</a:t>
            </a:r>
            <a:r>
              <a:rPr lang="en-US" altLang="ja-JP" sz="2800" baseline="30000" dirty="0" smtClean="0"/>
              <a:t>1</a:t>
            </a:r>
            <a:r>
              <a:rPr lang="ja-JP" altLang="en-US" sz="2000" dirty="0" smtClean="0"/>
              <a:t>　</a:t>
            </a:r>
            <a:r>
              <a:rPr lang="ja-JP" altLang="en-US" sz="2800" dirty="0" smtClean="0"/>
              <a:t> 崔恩瀞</a:t>
            </a:r>
            <a:r>
              <a:rPr lang="en-US" altLang="ja-JP" sz="2800" baseline="30000" dirty="0"/>
              <a:t>1</a:t>
            </a:r>
            <a:r>
              <a:rPr lang="ja-JP" altLang="en-US" sz="2800" dirty="0" smtClean="0"/>
              <a:t> 後藤祥</a:t>
            </a:r>
            <a:r>
              <a:rPr lang="en-US" altLang="ja-JP" sz="2800" baseline="30000" dirty="0"/>
              <a:t>1</a:t>
            </a:r>
            <a:r>
              <a:rPr lang="ja-JP" altLang="en-US" sz="2800" dirty="0" smtClean="0"/>
              <a:t> 吉田則裕</a:t>
            </a:r>
            <a:r>
              <a:rPr lang="en-US" altLang="ja-JP" sz="2800" baseline="30000" dirty="0" smtClean="0"/>
              <a:t>2</a:t>
            </a:r>
            <a:r>
              <a:rPr lang="ja-JP" altLang="en-US" sz="2800" dirty="0" smtClean="0"/>
              <a:t> 井上克郎</a:t>
            </a:r>
            <a:r>
              <a:rPr lang="en-US" altLang="ja-JP" sz="2800" baseline="30000" dirty="0">
                <a:solidFill>
                  <a:srgbClr val="000000"/>
                </a:solidFill>
              </a:rPr>
              <a:t>1</a:t>
            </a:r>
            <a:endParaRPr lang="en-US" altLang="ja-JP" sz="2000" dirty="0" smtClean="0">
              <a:solidFill>
                <a:srgbClr val="000000"/>
              </a:solidFill>
            </a:endParaRPr>
          </a:p>
          <a:p>
            <a:r>
              <a:rPr lang="en-US" altLang="ja-JP" sz="2800" baseline="30000" dirty="0" smtClean="0"/>
              <a:t>1</a:t>
            </a:r>
            <a:r>
              <a:rPr lang="ja-JP" altLang="en-US" sz="2800" dirty="0" smtClean="0"/>
              <a:t>大阪大学</a:t>
            </a:r>
            <a:r>
              <a:rPr lang="ja-JP" altLang="en-US" sz="2800" dirty="0"/>
              <a:t>　</a:t>
            </a:r>
            <a:r>
              <a:rPr lang="en-US" altLang="ja-JP" sz="2800" baseline="30000" dirty="0"/>
              <a:t> </a:t>
            </a:r>
            <a:r>
              <a:rPr lang="en-US" altLang="ja-JP" sz="2800" baseline="30000" dirty="0" smtClean="0"/>
              <a:t>2</a:t>
            </a:r>
            <a:r>
              <a:rPr lang="ja-JP" altLang="en-US" sz="2800" dirty="0" smtClean="0"/>
              <a:t>名古屋大学</a:t>
            </a:r>
          </a:p>
        </p:txBody>
      </p:sp>
      <p:sp>
        <p:nvSpPr>
          <p:cNvPr id="4" name="スライド番号プレースホルダー 3"/>
          <p:cNvSpPr>
            <a:spLocks noGrp="1"/>
          </p:cNvSpPr>
          <p:nvPr>
            <p:ph type="sldNum" sz="quarter" idx="4"/>
          </p:nvPr>
        </p:nvSpPr>
        <p:spPr/>
        <p:txBody>
          <a:bodyPr/>
          <a:lstStyle/>
          <a:p>
            <a:fld id="{1D4BE88F-AC79-404B-A366-58BAA02F4B18}" type="slidenum">
              <a:rPr lang="en-US" altLang="ja-JP" smtClean="0">
                <a:solidFill>
                  <a:srgbClr val="000000"/>
                </a:solidFill>
              </a:rPr>
              <a:pPr/>
              <a:t>1</a:t>
            </a:fld>
            <a:endParaRPr lang="en-US" altLang="ja-JP" dirty="0">
              <a:solidFill>
                <a:srgbClr val="000000"/>
              </a:solidFill>
            </a:endParaRPr>
          </a:p>
        </p:txBody>
      </p:sp>
    </p:spTree>
    <p:extLst>
      <p:ext uri="{BB962C8B-B14F-4D97-AF65-F5344CB8AC3E}">
        <p14:creationId xmlns:p14="http://schemas.microsoft.com/office/powerpoint/2010/main" val="3377262832"/>
      </p:ext>
    </p:extLst>
  </p:cSld>
  <p:clrMapOvr>
    <a:masterClrMapping/>
  </p:clrMapOvr>
  <mc:AlternateContent xmlns:mc="http://schemas.openxmlformats.org/markup-compatibility/2006" xmlns:p14="http://schemas.microsoft.com/office/powerpoint/2010/main">
    <mc:Choice Requires="p14">
      <p:transition spd="slow" p14:dur="2000" advTm="10468"/>
    </mc:Choice>
    <mc:Fallback xmlns="">
      <p:transition spd="slow" advTm="104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研究動機</a:t>
            </a:r>
            <a:endParaRPr kumimoji="1" lang="ja-JP" altLang="en-US" dirty="0"/>
          </a:p>
        </p:txBody>
      </p:sp>
      <p:sp>
        <p:nvSpPr>
          <p:cNvPr id="3" name="コンテンツ プレースホルダー 2"/>
          <p:cNvSpPr>
            <a:spLocks noGrp="1"/>
          </p:cNvSpPr>
          <p:nvPr>
            <p:ph idx="1"/>
          </p:nvPr>
        </p:nvSpPr>
        <p:spPr>
          <a:xfrm>
            <a:off x="346415" y="1600201"/>
            <a:ext cx="8440057" cy="4525963"/>
          </a:xfrm>
        </p:spPr>
        <p:txBody>
          <a:bodyPr/>
          <a:lstStyle/>
          <a:p>
            <a:r>
              <a:rPr lang="ja-JP" altLang="en-US" dirty="0" smtClean="0"/>
              <a:t>互いに</a:t>
            </a:r>
            <a:r>
              <a:rPr lang="ja-JP" altLang="en-US" dirty="0"/>
              <a:t>異なる種類の</a:t>
            </a:r>
            <a:r>
              <a:rPr lang="ja-JP" altLang="en-US" dirty="0" smtClean="0"/>
              <a:t>リファクタリングが，組み合わせて実施されることは多い</a:t>
            </a:r>
            <a:r>
              <a:rPr lang="ja-JP" altLang="en-US" dirty="0"/>
              <a:t>と推測</a:t>
            </a:r>
            <a:r>
              <a:rPr lang="ja-JP" altLang="en-US" dirty="0" smtClean="0"/>
              <a:t>される</a:t>
            </a:r>
            <a:endParaRPr lang="en-US" altLang="ja-JP" dirty="0" smtClean="0"/>
          </a:p>
          <a:p>
            <a:endParaRPr lang="en-US" altLang="ja-JP" dirty="0" smtClean="0"/>
          </a:p>
          <a:p>
            <a:r>
              <a:rPr lang="ja-JP" altLang="en-US" dirty="0"/>
              <a:t>組み合</a:t>
            </a:r>
            <a:r>
              <a:rPr lang="ja-JP" altLang="en-US" dirty="0" smtClean="0"/>
              <a:t>わせて実施</a:t>
            </a:r>
            <a:r>
              <a:rPr lang="ja-JP" altLang="en-US" dirty="0"/>
              <a:t>されるリファクタリング</a:t>
            </a:r>
            <a:r>
              <a:rPr lang="ja-JP" altLang="en-US" dirty="0" smtClean="0"/>
              <a:t>を</a:t>
            </a:r>
            <a:r>
              <a:rPr lang="ja-JP" altLang="en-US" dirty="0"/>
              <a:t>，</a:t>
            </a:r>
            <a:r>
              <a:rPr lang="ja-JP" altLang="en-US" dirty="0" smtClean="0"/>
              <a:t>支援</a:t>
            </a:r>
            <a:r>
              <a:rPr lang="ja-JP" altLang="en-US" dirty="0"/>
              <a:t>ツールはまとめて実施することができない</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10</a:t>
            </a:fld>
            <a:endParaRPr lang="en-US" altLang="ja-JP">
              <a:solidFill>
                <a:srgbClr val="000000"/>
              </a:solidFill>
            </a:endParaRPr>
          </a:p>
        </p:txBody>
      </p:sp>
      <p:sp>
        <p:nvSpPr>
          <p:cNvPr id="6" name="テキスト ボックス 5"/>
          <p:cNvSpPr txBox="1"/>
          <p:nvPr/>
        </p:nvSpPr>
        <p:spPr>
          <a:xfrm>
            <a:off x="457200" y="4951563"/>
            <a:ext cx="8218488" cy="1077218"/>
          </a:xfrm>
          <a:prstGeom prst="rect">
            <a:avLst/>
          </a:prstGeom>
          <a:solidFill>
            <a:srgbClr val="FFFFCC"/>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fontAlgn="base">
              <a:spcBef>
                <a:spcPct val="20000"/>
              </a:spcBef>
              <a:spcAft>
                <a:spcPct val="0"/>
              </a:spcAft>
            </a:pPr>
            <a:r>
              <a:rPr lang="ja-JP" altLang="en-US" sz="3200" kern="0" dirty="0">
                <a:solidFill>
                  <a:srgbClr val="000000"/>
                </a:solidFill>
              </a:rPr>
              <a:t>ツールで支援す</a:t>
            </a:r>
            <a:r>
              <a:rPr lang="ja-JP" altLang="en-US" sz="3200" kern="0" dirty="0" smtClean="0">
                <a:solidFill>
                  <a:srgbClr val="000000"/>
                </a:solidFill>
              </a:rPr>
              <a:t>べき，異なる種類の</a:t>
            </a:r>
            <a:r>
              <a:rPr lang="ja-JP" altLang="en-US" sz="3200" kern="0" dirty="0">
                <a:solidFill>
                  <a:srgbClr val="000000"/>
                </a:solidFill>
              </a:rPr>
              <a:t>リファクタリングの組み合わせを明らかにする必要が</a:t>
            </a:r>
            <a:r>
              <a:rPr lang="ja-JP" altLang="en-US" sz="3200" kern="0" dirty="0" smtClean="0">
                <a:solidFill>
                  <a:srgbClr val="000000"/>
                </a:solidFill>
              </a:rPr>
              <a:t>ある</a:t>
            </a:r>
            <a:endParaRPr lang="en-US" altLang="ja-JP" sz="3200" kern="0" dirty="0">
              <a:solidFill>
                <a:srgbClr val="000000"/>
              </a:solidFill>
            </a:endParaRPr>
          </a:p>
        </p:txBody>
      </p:sp>
    </p:spTree>
    <p:extLst>
      <p:ext uri="{BB962C8B-B14F-4D97-AF65-F5344CB8AC3E}">
        <p14:creationId xmlns:p14="http://schemas.microsoft.com/office/powerpoint/2010/main" val="4042286991"/>
      </p:ext>
    </p:extLst>
  </p:cSld>
  <p:clrMapOvr>
    <a:masterClrMapping/>
  </p:clrMapOvr>
  <mc:AlternateContent xmlns:mc="http://schemas.openxmlformats.org/markup-compatibility/2006" xmlns:p14="http://schemas.microsoft.com/office/powerpoint/2010/main">
    <mc:Choice Requires="p14">
      <p:transition spd="slow" p14:dur="2000" advTm="23380"/>
    </mc:Choice>
    <mc:Fallback xmlns="">
      <p:transition spd="slow" advTm="2338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研究概要</a:t>
            </a:r>
            <a:endParaRPr kumimoji="1" lang="ja-JP" altLang="en-US" dirty="0"/>
          </a:p>
        </p:txBody>
      </p:sp>
      <p:sp>
        <p:nvSpPr>
          <p:cNvPr id="3" name="コンテンツ プレースホルダー 2"/>
          <p:cNvSpPr>
            <a:spLocks noGrp="1"/>
          </p:cNvSpPr>
          <p:nvPr>
            <p:ph idx="1"/>
          </p:nvPr>
        </p:nvSpPr>
        <p:spPr>
          <a:xfrm>
            <a:off x="411887" y="1600201"/>
            <a:ext cx="8309113" cy="4997451"/>
          </a:xfrm>
        </p:spPr>
        <p:txBody>
          <a:bodyPr/>
          <a:lstStyle/>
          <a:p>
            <a:r>
              <a:rPr lang="ja-JP" altLang="en-US" sz="3000" dirty="0" smtClean="0"/>
              <a:t>開発履歴中の</a:t>
            </a:r>
            <a:r>
              <a:rPr lang="ja-JP" altLang="en-US" sz="3000" dirty="0"/>
              <a:t>，</a:t>
            </a:r>
            <a:r>
              <a:rPr lang="ja-JP" altLang="en-US" sz="3000" dirty="0" smtClean="0"/>
              <a:t>連続して実施された，互いに異なる</a:t>
            </a:r>
            <a:r>
              <a:rPr lang="ja-JP" altLang="en-US" sz="3000" dirty="0"/>
              <a:t>種類の</a:t>
            </a:r>
            <a:r>
              <a:rPr lang="ja-JP" altLang="en-US" sz="3000" dirty="0" smtClean="0"/>
              <a:t>リファクタリングの組み合わせを調査</a:t>
            </a:r>
            <a:endParaRPr lang="en-US" altLang="ja-JP" sz="2600" dirty="0"/>
          </a:p>
          <a:p>
            <a:pPr marL="400050" lvl="1" indent="0">
              <a:buNone/>
            </a:pPr>
            <a:r>
              <a:rPr lang="ja-JP" altLang="en-US" sz="2600" dirty="0" smtClean="0"/>
              <a:t>調査</a:t>
            </a:r>
            <a:r>
              <a:rPr lang="en-US" altLang="ja-JP" sz="2600" dirty="0" smtClean="0"/>
              <a:t>1.  </a:t>
            </a:r>
            <a:r>
              <a:rPr lang="ja-JP" altLang="en-US" sz="2600" dirty="0" smtClean="0"/>
              <a:t>連続</a:t>
            </a:r>
            <a:r>
              <a:rPr lang="ja-JP" altLang="en-US" sz="2600" dirty="0"/>
              <a:t>して実施された頻度の</a:t>
            </a:r>
            <a:r>
              <a:rPr lang="ja-JP" altLang="en-US" sz="2600" dirty="0" smtClean="0"/>
              <a:t>高い，異なる</a:t>
            </a:r>
            <a:r>
              <a:rPr lang="ja-JP" altLang="en-US" sz="2600" dirty="0"/>
              <a:t>種類</a:t>
            </a:r>
            <a:r>
              <a:rPr lang="ja-JP" altLang="en-US" sz="2600" dirty="0" smtClean="0"/>
              <a:t>の  </a:t>
            </a:r>
            <a:r>
              <a:rPr lang="en-US" altLang="ja-JP" sz="2600" dirty="0" smtClean="0"/>
              <a:t>	       </a:t>
            </a:r>
            <a:r>
              <a:rPr lang="ja-JP" altLang="en-US" sz="2600" dirty="0" smtClean="0"/>
              <a:t>リファクタリング</a:t>
            </a:r>
            <a:r>
              <a:rPr lang="ja-JP" altLang="en-US" sz="2600" dirty="0"/>
              <a:t>の</a:t>
            </a:r>
            <a:r>
              <a:rPr lang="ja-JP" altLang="en-US" sz="2600" dirty="0" smtClean="0"/>
              <a:t>組み合わせを調べた</a:t>
            </a:r>
            <a:endParaRPr lang="en-US" altLang="ja-JP" sz="2600" dirty="0"/>
          </a:p>
          <a:p>
            <a:pPr marL="400050" lvl="1" indent="0">
              <a:buNone/>
            </a:pPr>
            <a:r>
              <a:rPr lang="ja-JP" altLang="en-US" sz="2600" dirty="0" smtClean="0"/>
              <a:t>調査</a:t>
            </a:r>
            <a:r>
              <a:rPr lang="en-US" altLang="ja-JP" sz="2600" dirty="0" smtClean="0"/>
              <a:t>2.  </a:t>
            </a:r>
            <a:r>
              <a:rPr lang="ja-JP" altLang="en-US" sz="2600" dirty="0" smtClean="0"/>
              <a:t>頻度</a:t>
            </a:r>
            <a:r>
              <a:rPr lang="ja-JP" altLang="en-US" sz="2600" dirty="0"/>
              <a:t>の高い組み合わせに</a:t>
            </a:r>
            <a:r>
              <a:rPr lang="ja-JP" altLang="en-US" sz="2600" dirty="0" smtClean="0"/>
              <a:t>ついて，実施履歴の  </a:t>
            </a:r>
            <a:r>
              <a:rPr lang="en-US" altLang="ja-JP" sz="2600" dirty="0" smtClean="0"/>
              <a:t>	       </a:t>
            </a:r>
            <a:r>
              <a:rPr lang="ja-JP" altLang="en-US" sz="2600" dirty="0" smtClean="0"/>
              <a:t>詳細から作業</a:t>
            </a:r>
            <a:r>
              <a:rPr lang="ja-JP" altLang="en-US" sz="2600" dirty="0"/>
              <a:t>内容</a:t>
            </a:r>
            <a:r>
              <a:rPr lang="ja-JP" altLang="en-US" sz="2600" dirty="0" smtClean="0"/>
              <a:t>を</a:t>
            </a:r>
            <a:r>
              <a:rPr lang="ja-JP" altLang="en-US" sz="2600" dirty="0"/>
              <a:t>調</a:t>
            </a:r>
            <a:r>
              <a:rPr lang="ja-JP" altLang="en-US" sz="2600" dirty="0" smtClean="0"/>
              <a:t>べた</a:t>
            </a:r>
            <a:endParaRPr lang="en-US" altLang="ja-JP" sz="2600" dirty="0"/>
          </a:p>
          <a:p>
            <a:pPr marL="342900" lvl="1" indent="-342900">
              <a:buFontTx/>
              <a:buChar char="•"/>
            </a:pPr>
            <a:endParaRPr lang="en-US" altLang="ja-JP" sz="3000" dirty="0" smtClean="0"/>
          </a:p>
          <a:p>
            <a:pPr marL="342900" lvl="1" indent="-342900">
              <a:buFontTx/>
              <a:buChar char="•"/>
            </a:pPr>
            <a:r>
              <a:rPr lang="ja-JP" altLang="en-US" sz="3000" dirty="0" smtClean="0"/>
              <a:t>調査結果に基づき，必要と</a:t>
            </a:r>
            <a:r>
              <a:rPr lang="ja-JP" altLang="en-US" sz="3000" dirty="0"/>
              <a:t>考</a:t>
            </a:r>
            <a:r>
              <a:rPr lang="ja-JP" altLang="en-US" sz="3000" dirty="0" smtClean="0"/>
              <a:t>えられる支援ツールを考察した</a:t>
            </a:r>
            <a:endParaRPr lang="en-US" altLang="ja-JP" sz="3000" dirty="0"/>
          </a:p>
          <a:p>
            <a:endParaRPr lang="ja-JP" altLang="en-US" sz="28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11</a:t>
            </a:fld>
            <a:endParaRPr lang="en-US" altLang="ja-JP">
              <a:solidFill>
                <a:srgbClr val="000000"/>
              </a:solidFill>
            </a:endParaRPr>
          </a:p>
        </p:txBody>
      </p:sp>
    </p:spTree>
    <p:extLst>
      <p:ext uri="{BB962C8B-B14F-4D97-AF65-F5344CB8AC3E}">
        <p14:creationId xmlns:p14="http://schemas.microsoft.com/office/powerpoint/2010/main" val="2174619695"/>
      </p:ext>
    </p:extLst>
  </p:cSld>
  <p:clrMapOvr>
    <a:masterClrMapping/>
  </p:clrMapOvr>
  <mc:AlternateContent xmlns:mc="http://schemas.openxmlformats.org/markup-compatibility/2006" xmlns:p14="http://schemas.microsoft.com/office/powerpoint/2010/main">
    <mc:Choice Requires="p14">
      <p:transition spd="slow" p14:dur="2000" advTm="32666"/>
    </mc:Choice>
    <mc:Fallback xmlns="">
      <p:transition spd="slow" advTm="3266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調査</a:t>
            </a:r>
            <a:r>
              <a:rPr lang="ja-JP" altLang="en-US" dirty="0"/>
              <a:t>対象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実際のソフトウェア開発履歴中のリファクタリングの実施された履歴</a:t>
            </a:r>
            <a:endParaRPr kumimoji="1" lang="en-US" altLang="ja-JP" dirty="0" smtClean="0"/>
          </a:p>
          <a:p>
            <a:pPr marL="971550" lvl="1" indent="-514350">
              <a:buFont typeface="+mj-lt"/>
              <a:buAutoNum type="arabicPeriod"/>
            </a:pPr>
            <a:r>
              <a:rPr lang="en-US" altLang="ja-JP" dirty="0" smtClean="0"/>
              <a:t>Users: Eclipse</a:t>
            </a:r>
            <a:r>
              <a:rPr lang="ja-JP" altLang="en-US" dirty="0" smtClean="0"/>
              <a:t>の様々な利用者の履歴 </a:t>
            </a:r>
            <a:r>
              <a:rPr lang="en-US" altLang="ja-JP" dirty="0" smtClean="0"/>
              <a:t>[4]</a:t>
            </a:r>
          </a:p>
          <a:p>
            <a:pPr marL="971550" lvl="1" indent="-514350">
              <a:buFont typeface="+mj-lt"/>
              <a:buAutoNum type="arabicPeriod"/>
            </a:pPr>
            <a:r>
              <a:rPr lang="en-US" altLang="ja-JP" dirty="0" err="1" smtClean="0"/>
              <a:t>Mylyn</a:t>
            </a:r>
            <a:r>
              <a:rPr lang="en-US" altLang="ja-JP" dirty="0"/>
              <a:t>: </a:t>
            </a:r>
            <a:r>
              <a:rPr lang="en-US" altLang="ja-JP" dirty="0" smtClean="0"/>
              <a:t>Mylyn</a:t>
            </a:r>
            <a:r>
              <a:rPr lang="en-US" altLang="ja-JP" baseline="30000" dirty="0" smtClean="0"/>
              <a:t>1</a:t>
            </a:r>
            <a:r>
              <a:rPr lang="ja-JP" altLang="en-US" dirty="0" smtClean="0"/>
              <a:t>プラグイン</a:t>
            </a:r>
            <a:r>
              <a:rPr lang="ja-JP" altLang="en-US" dirty="0"/>
              <a:t>の開発者の</a:t>
            </a:r>
            <a:r>
              <a:rPr lang="ja-JP" altLang="en-US" dirty="0" smtClean="0"/>
              <a:t>履歴</a:t>
            </a:r>
            <a:endParaRPr lang="en-US" altLang="ja-JP" dirty="0" smtClean="0"/>
          </a:p>
          <a:p>
            <a:pPr marL="571500" indent="-514350"/>
            <a:r>
              <a:rPr lang="en-US" altLang="ja-JP" dirty="0" smtClean="0"/>
              <a:t>Eclipse</a:t>
            </a:r>
            <a:r>
              <a:rPr lang="ja-JP" altLang="en-US" dirty="0" smtClean="0"/>
              <a:t>のタスク</a:t>
            </a:r>
            <a:r>
              <a:rPr lang="ja-JP" altLang="en-US" dirty="0"/>
              <a:t>管理</a:t>
            </a:r>
            <a:r>
              <a:rPr lang="ja-JP" altLang="en-US" dirty="0" smtClean="0"/>
              <a:t>プラグインで記録</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12</a:t>
            </a:fld>
            <a:endParaRPr lang="en-US" altLang="ja-JP">
              <a:solidFill>
                <a:srgbClr val="000000"/>
              </a:solidFill>
            </a:endParaRPr>
          </a:p>
        </p:txBody>
      </p:sp>
      <p:sp>
        <p:nvSpPr>
          <p:cNvPr id="6" name="テキスト ボックス 5"/>
          <p:cNvSpPr txBox="1"/>
          <p:nvPr/>
        </p:nvSpPr>
        <p:spPr>
          <a:xfrm>
            <a:off x="306316" y="5775006"/>
            <a:ext cx="8035255" cy="861774"/>
          </a:xfrm>
          <a:prstGeom prst="rect">
            <a:avLst/>
          </a:prstGeom>
          <a:solidFill>
            <a:schemeClr val="bg1"/>
          </a:solidFill>
        </p:spPr>
        <p:txBody>
          <a:bodyPr wrap="square" rtlCol="0">
            <a:spAutoFit/>
          </a:bodyPr>
          <a:lstStyle/>
          <a:p>
            <a:r>
              <a:rPr lang="en-US" altLang="ja-JP" sz="1600" baseline="30000" dirty="0"/>
              <a:t>1</a:t>
            </a:r>
            <a:r>
              <a:rPr lang="en-US" altLang="ja-JP" sz="1600" dirty="0" smtClean="0"/>
              <a:t>http</a:t>
            </a:r>
            <a:r>
              <a:rPr lang="en-US" altLang="ja-JP" sz="1600" dirty="0"/>
              <a:t>://www.eclipse.org/mylyn/</a:t>
            </a:r>
            <a:endParaRPr lang="en-US" altLang="ja-JP" sz="1600" dirty="0" smtClean="0">
              <a:solidFill>
                <a:srgbClr val="000000"/>
              </a:solidFill>
            </a:endParaRPr>
          </a:p>
          <a:p>
            <a:r>
              <a:rPr lang="en-US" altLang="ja-JP" sz="1600" dirty="0" smtClean="0">
                <a:solidFill>
                  <a:srgbClr val="000000"/>
                </a:solidFill>
              </a:rPr>
              <a:t>[4] </a:t>
            </a:r>
            <a:r>
              <a:rPr lang="en-US" altLang="ja-JP" sz="1600" dirty="0">
                <a:solidFill>
                  <a:srgbClr val="000000"/>
                </a:solidFill>
              </a:rPr>
              <a:t>G.C. </a:t>
            </a:r>
            <a:r>
              <a:rPr lang="en-US" altLang="ja-JP" sz="1600" dirty="0" smtClean="0">
                <a:solidFill>
                  <a:srgbClr val="000000"/>
                </a:solidFill>
              </a:rPr>
              <a:t>Murphy et al. “How </a:t>
            </a:r>
            <a:r>
              <a:rPr lang="en-US" altLang="ja-JP" sz="1600" dirty="0">
                <a:solidFill>
                  <a:srgbClr val="000000"/>
                </a:solidFill>
              </a:rPr>
              <a:t>Are </a:t>
            </a:r>
            <a:r>
              <a:rPr lang="en-US" altLang="ja-JP" sz="1600" dirty="0" smtClean="0">
                <a:solidFill>
                  <a:srgbClr val="000000"/>
                </a:solidFill>
              </a:rPr>
              <a:t>Java Software </a:t>
            </a:r>
            <a:r>
              <a:rPr lang="en-US" altLang="ja-JP" sz="1600" dirty="0">
                <a:solidFill>
                  <a:srgbClr val="000000"/>
                </a:solidFill>
              </a:rPr>
              <a:t>Developers Using the Eclipse IDE?” IEEE </a:t>
            </a:r>
            <a:r>
              <a:rPr lang="en-US" altLang="ja-JP" sz="1600" dirty="0" smtClean="0">
                <a:solidFill>
                  <a:srgbClr val="000000"/>
                </a:solidFill>
              </a:rPr>
              <a:t>Software</a:t>
            </a:r>
            <a:r>
              <a:rPr lang="ja-JP" altLang="en-US" sz="1600" dirty="0" err="1" smtClean="0">
                <a:solidFill>
                  <a:srgbClr val="000000"/>
                </a:solidFill>
              </a:rPr>
              <a:t>，</a:t>
            </a:r>
            <a:r>
              <a:rPr lang="en-US" altLang="ja-JP" sz="1600" dirty="0" smtClean="0">
                <a:solidFill>
                  <a:srgbClr val="000000"/>
                </a:solidFill>
              </a:rPr>
              <a:t>2006</a:t>
            </a:r>
            <a:r>
              <a:rPr lang="en-US" altLang="ja-JP" sz="1600" dirty="0">
                <a:solidFill>
                  <a:srgbClr val="000000"/>
                </a:solidFill>
              </a:rPr>
              <a:t>.</a:t>
            </a:r>
            <a:endParaRPr lang="ja-JP" altLang="en-US" sz="1600" dirty="0">
              <a:solidFill>
                <a:srgbClr val="000000"/>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490319205"/>
              </p:ext>
            </p:extLst>
          </p:nvPr>
        </p:nvGraphicFramePr>
        <p:xfrm>
          <a:off x="160494" y="4346439"/>
          <a:ext cx="8756245" cy="1430402"/>
        </p:xfrm>
        <a:graphic>
          <a:graphicData uri="http://schemas.openxmlformats.org/drawingml/2006/table">
            <a:tbl>
              <a:tblPr firstRow="1" bandRow="1">
                <a:tableStyleId>{21E4AEA4-8DFA-4A89-87EB-49C32662AFE0}</a:tableStyleId>
              </a:tblPr>
              <a:tblGrid>
                <a:gridCol w="1479424"/>
                <a:gridCol w="996526"/>
                <a:gridCol w="2659380"/>
                <a:gridCol w="1898160"/>
                <a:gridCol w="1722755"/>
              </a:tblGrid>
              <a:tr h="395161">
                <a:tc>
                  <a:txBody>
                    <a:bodyPr/>
                    <a:lstStyle/>
                    <a:p>
                      <a:r>
                        <a:rPr kumimoji="1" lang="ja-JP" altLang="en-US" sz="1800" dirty="0" smtClean="0">
                          <a:solidFill>
                            <a:schemeClr val="bg1"/>
                          </a:solidFill>
                        </a:rPr>
                        <a:t>データセット</a:t>
                      </a:r>
                      <a:endParaRPr kumimoji="1" lang="ja-JP" altLang="en-US" sz="1800" dirty="0">
                        <a:solidFill>
                          <a:schemeClr val="bg1"/>
                        </a:solidFill>
                      </a:endParaRPr>
                    </a:p>
                  </a:txBody>
                  <a:tcPr/>
                </a:tc>
                <a:tc>
                  <a:txBody>
                    <a:bodyPr/>
                    <a:lstStyle/>
                    <a:p>
                      <a:r>
                        <a:rPr kumimoji="1" lang="ja-JP" altLang="en-US" sz="1800" dirty="0" smtClean="0">
                          <a:solidFill>
                            <a:schemeClr val="bg1"/>
                          </a:solidFill>
                        </a:rPr>
                        <a:t>開発者</a:t>
                      </a:r>
                      <a:endParaRPr kumimoji="1" lang="en-US" altLang="ja-JP" sz="1800" dirty="0" smtClean="0">
                        <a:solidFill>
                          <a:schemeClr val="bg1"/>
                        </a:solidFill>
                      </a:endParaRPr>
                    </a:p>
                    <a:p>
                      <a:r>
                        <a:rPr kumimoji="1" lang="ja-JP" altLang="en-US" sz="1800" dirty="0" smtClean="0">
                          <a:solidFill>
                            <a:schemeClr val="bg1"/>
                          </a:solidFill>
                        </a:rPr>
                        <a:t>の人数</a:t>
                      </a:r>
                      <a:endParaRPr kumimoji="1" lang="ja-JP" altLang="en-US" sz="1800" dirty="0">
                        <a:solidFill>
                          <a:schemeClr val="bg1"/>
                        </a:solidFill>
                      </a:endParaRPr>
                    </a:p>
                  </a:txBody>
                  <a:tcPr/>
                </a:tc>
                <a:tc>
                  <a:txBody>
                    <a:bodyPr/>
                    <a:lstStyle/>
                    <a:p>
                      <a:r>
                        <a:rPr kumimoji="1" lang="ja-JP" altLang="en-US" sz="1800" dirty="0" smtClean="0"/>
                        <a:t>データの収集期間</a:t>
                      </a:r>
                      <a:endParaRPr kumimoji="1" lang="ja-JP" altLang="en-US" sz="1800" dirty="0">
                        <a:solidFill>
                          <a:schemeClr val="tx1"/>
                        </a:solidFill>
                      </a:endParaRPr>
                    </a:p>
                  </a:txBody>
                  <a:tcPr/>
                </a:tc>
                <a:tc>
                  <a:txBody>
                    <a:bodyPr/>
                    <a:lstStyle/>
                    <a:p>
                      <a:r>
                        <a:rPr kumimoji="1" lang="ja-JP" altLang="en-US" sz="1800" dirty="0" smtClean="0"/>
                        <a:t>リファクタリング</a:t>
                      </a:r>
                      <a:endParaRPr kumimoji="1" lang="en-US" altLang="ja-JP" sz="1800" dirty="0" smtClean="0"/>
                    </a:p>
                    <a:p>
                      <a:r>
                        <a:rPr kumimoji="1" lang="ja-JP" altLang="en-US" sz="1800" dirty="0" smtClean="0"/>
                        <a:t>の実施された数</a:t>
                      </a:r>
                      <a:endParaRPr kumimoji="1" lang="ja-JP" altLang="en-US" sz="1800" dirty="0">
                        <a:solidFill>
                          <a:schemeClr val="tx1"/>
                        </a:solidFill>
                      </a:endParaRPr>
                    </a:p>
                  </a:txBody>
                  <a:tcPr/>
                </a:tc>
                <a:tc>
                  <a:txBody>
                    <a:bodyPr/>
                    <a:lstStyle/>
                    <a:p>
                      <a:r>
                        <a:rPr kumimoji="1" lang="ja-JP" altLang="en-US" sz="1800" dirty="0" smtClean="0"/>
                        <a:t>リファクタリング</a:t>
                      </a:r>
                      <a:endParaRPr kumimoji="1" lang="en-US" altLang="ja-JP" sz="1800" dirty="0" smtClean="0"/>
                    </a:p>
                    <a:p>
                      <a:r>
                        <a:rPr kumimoji="1" lang="ja-JP" altLang="en-US" sz="1800" dirty="0" smtClean="0"/>
                        <a:t>の種類の数</a:t>
                      </a:r>
                      <a:endParaRPr kumimoji="1" lang="ja-JP" altLang="en-US" sz="1800" dirty="0">
                        <a:solidFill>
                          <a:schemeClr val="tx1"/>
                        </a:solidFill>
                      </a:endParaRPr>
                    </a:p>
                  </a:txBody>
                  <a:tcPr/>
                </a:tc>
              </a:tr>
              <a:tr h="395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Users</a:t>
                      </a:r>
                      <a:endParaRPr kumimoji="1" lang="ja-JP" altLang="en-US" sz="1800" b="0" dirty="0" smtClean="0">
                        <a:solidFill>
                          <a:schemeClr val="tx1"/>
                        </a:solidFill>
                      </a:endParaRPr>
                    </a:p>
                  </a:txBody>
                  <a:tcPr/>
                </a:tc>
                <a:tc>
                  <a:txBody>
                    <a:bodyPr/>
                    <a:lstStyle/>
                    <a:p>
                      <a:r>
                        <a:rPr kumimoji="1" lang="en-US" altLang="ja-JP" sz="1800" dirty="0" smtClean="0"/>
                        <a:t>41</a:t>
                      </a:r>
                      <a:r>
                        <a:rPr kumimoji="1" lang="ja-JP" altLang="en-US" sz="1800" dirty="0" smtClean="0"/>
                        <a:t>人</a:t>
                      </a:r>
                      <a:endParaRPr kumimoji="1" lang="ja-JP" altLang="en-US" sz="18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2005</a:t>
                      </a:r>
                      <a:r>
                        <a:rPr kumimoji="1" lang="ja-JP" altLang="en-US" sz="1800" dirty="0" smtClean="0"/>
                        <a:t>年</a:t>
                      </a:r>
                      <a:r>
                        <a:rPr kumimoji="1" lang="en-US" altLang="ja-JP" sz="1800" dirty="0" smtClean="0"/>
                        <a:t>7</a:t>
                      </a:r>
                      <a:r>
                        <a:rPr kumimoji="1" lang="ja-JP" altLang="en-US" sz="1800" dirty="0" smtClean="0"/>
                        <a:t>月～</a:t>
                      </a:r>
                      <a:r>
                        <a:rPr kumimoji="1" lang="en-US" altLang="ja-JP" sz="1800" dirty="0" smtClean="0"/>
                        <a:t>2005</a:t>
                      </a:r>
                      <a:r>
                        <a:rPr kumimoji="1" lang="ja-JP" altLang="en-US" sz="1800" dirty="0" smtClean="0"/>
                        <a:t>年</a:t>
                      </a:r>
                      <a:r>
                        <a:rPr kumimoji="1" lang="en-US" altLang="ja-JP" sz="1800" dirty="0" smtClean="0"/>
                        <a:t>9</a:t>
                      </a:r>
                      <a:r>
                        <a:rPr kumimoji="1" lang="ja-JP" altLang="en-US" sz="1800" dirty="0" smtClean="0"/>
                        <a:t>月</a:t>
                      </a:r>
                      <a:endParaRPr lang="en-US" altLang="ja-JP" sz="1800" b="0" dirty="0" smtClean="0">
                        <a:solidFill>
                          <a:schemeClr val="tx1"/>
                        </a:solidFill>
                      </a:endParaRPr>
                    </a:p>
                  </a:txBody>
                  <a:tcPr/>
                </a:tc>
                <a:tc>
                  <a:txBody>
                    <a:bodyPr/>
                    <a:lstStyle/>
                    <a:p>
                      <a:r>
                        <a:rPr kumimoji="1" lang="en-US" altLang="ja-JP" sz="1800" b="0" dirty="0" smtClean="0">
                          <a:solidFill>
                            <a:schemeClr val="tx1"/>
                          </a:solidFill>
                        </a:rPr>
                        <a:t>3494</a:t>
                      </a:r>
                      <a:endParaRPr kumimoji="1" lang="ja-JP" altLang="en-US" sz="1800" b="0" dirty="0">
                        <a:solidFill>
                          <a:schemeClr val="tx1"/>
                        </a:solidFill>
                      </a:endParaRPr>
                    </a:p>
                  </a:txBody>
                  <a:tcPr/>
                </a:tc>
                <a:tc>
                  <a:txBody>
                    <a:bodyPr/>
                    <a:lstStyle/>
                    <a:p>
                      <a:r>
                        <a:rPr kumimoji="1" lang="en-US" altLang="ja-JP" sz="1800" dirty="0" smtClean="0"/>
                        <a:t>22</a:t>
                      </a:r>
                      <a:endParaRPr kumimoji="1" lang="ja-JP" altLang="en-US" sz="1800" b="0" dirty="0">
                        <a:solidFill>
                          <a:schemeClr val="tx1"/>
                        </a:solidFill>
                      </a:endParaRPr>
                    </a:p>
                  </a:txBody>
                  <a:tcPr/>
                </a:tc>
              </a:tr>
              <a:tr h="395161">
                <a:tc>
                  <a:txBody>
                    <a:bodyPr/>
                    <a:lstStyle/>
                    <a:p>
                      <a:r>
                        <a:rPr kumimoji="1" lang="en-US" altLang="ja-JP" sz="1800" b="0" dirty="0" err="1" smtClean="0">
                          <a:solidFill>
                            <a:schemeClr val="tx1"/>
                          </a:solidFill>
                        </a:rPr>
                        <a:t>Mylyn</a:t>
                      </a:r>
                      <a:endParaRPr kumimoji="1" lang="ja-JP" altLang="en-US" sz="1800" b="0" dirty="0">
                        <a:solidFill>
                          <a:schemeClr val="tx1"/>
                        </a:solidFill>
                      </a:endParaRPr>
                    </a:p>
                  </a:txBody>
                  <a:tcPr/>
                </a:tc>
                <a:tc>
                  <a:txBody>
                    <a:bodyPr/>
                    <a:lstStyle/>
                    <a:p>
                      <a:r>
                        <a:rPr kumimoji="1" lang="en-US" altLang="ja-JP" sz="1800" dirty="0" smtClean="0"/>
                        <a:t>8</a:t>
                      </a:r>
                      <a:r>
                        <a:rPr kumimoji="1" lang="ja-JP" altLang="en-US" sz="1800" dirty="0" smtClean="0"/>
                        <a:t>人</a:t>
                      </a:r>
                      <a:endParaRPr kumimoji="1" lang="ja-JP" altLang="en-US" sz="18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2006</a:t>
                      </a:r>
                      <a:r>
                        <a:rPr kumimoji="1" lang="ja-JP" altLang="en-US" sz="1800" dirty="0" smtClean="0"/>
                        <a:t>年</a:t>
                      </a:r>
                      <a:r>
                        <a:rPr kumimoji="1" lang="en-US" altLang="ja-JP" sz="1800" dirty="0" smtClean="0"/>
                        <a:t>2</a:t>
                      </a:r>
                      <a:r>
                        <a:rPr kumimoji="1" lang="ja-JP" altLang="en-US" sz="1800" dirty="0" smtClean="0"/>
                        <a:t>月～</a:t>
                      </a:r>
                      <a:r>
                        <a:rPr kumimoji="1" lang="en-US" altLang="ja-JP" sz="1800" dirty="0" smtClean="0"/>
                        <a:t>2009</a:t>
                      </a:r>
                      <a:r>
                        <a:rPr kumimoji="1" lang="ja-JP" altLang="en-US" sz="1800" dirty="0" smtClean="0"/>
                        <a:t>年</a:t>
                      </a:r>
                      <a:r>
                        <a:rPr kumimoji="1" lang="en-US" altLang="ja-JP" sz="1800" dirty="0" smtClean="0"/>
                        <a:t>8</a:t>
                      </a:r>
                      <a:r>
                        <a:rPr kumimoji="1" lang="ja-JP" altLang="en-US" sz="1800" dirty="0" smtClean="0"/>
                        <a:t>月</a:t>
                      </a:r>
                      <a:endParaRPr lang="en-US" altLang="ja-JP" sz="1800" b="0" dirty="0" smtClean="0">
                        <a:solidFill>
                          <a:schemeClr val="tx1"/>
                        </a:solidFill>
                      </a:endParaRPr>
                    </a:p>
                  </a:txBody>
                  <a:tcPr/>
                </a:tc>
                <a:tc>
                  <a:txBody>
                    <a:bodyPr/>
                    <a:lstStyle/>
                    <a:p>
                      <a:r>
                        <a:rPr kumimoji="1" lang="en-US" altLang="ja-JP" sz="1800" dirty="0" smtClean="0"/>
                        <a:t>4637</a:t>
                      </a:r>
                      <a:endParaRPr kumimoji="1" lang="ja-JP" altLang="en-US" sz="1800" b="0" dirty="0">
                        <a:solidFill>
                          <a:schemeClr val="tx1"/>
                        </a:solidFill>
                      </a:endParaRPr>
                    </a:p>
                  </a:txBody>
                  <a:tcPr/>
                </a:tc>
                <a:tc>
                  <a:txBody>
                    <a:bodyPr/>
                    <a:lstStyle/>
                    <a:p>
                      <a:r>
                        <a:rPr kumimoji="1" lang="en-US" altLang="ja-JP" sz="1800" dirty="0" smtClean="0"/>
                        <a:t>19</a:t>
                      </a:r>
                      <a:endParaRPr kumimoji="1" lang="ja-JP" altLang="en-US" sz="1800" b="0" dirty="0">
                        <a:solidFill>
                          <a:schemeClr val="tx1"/>
                        </a:solidFill>
                      </a:endParaRPr>
                    </a:p>
                  </a:txBody>
                  <a:tcPr/>
                </a:tc>
              </a:tr>
            </a:tbl>
          </a:graphicData>
        </a:graphic>
      </p:graphicFrame>
    </p:spTree>
    <p:extLst>
      <p:ext uri="{BB962C8B-B14F-4D97-AF65-F5344CB8AC3E}">
        <p14:creationId xmlns:p14="http://schemas.microsoft.com/office/powerpoint/2010/main" val="1590297844"/>
      </p:ext>
    </p:extLst>
  </p:cSld>
  <p:clrMapOvr>
    <a:masterClrMapping/>
  </p:clrMapOvr>
  <mc:AlternateContent xmlns:mc="http://schemas.openxmlformats.org/markup-compatibility/2006" xmlns:p14="http://schemas.microsoft.com/office/powerpoint/2010/main">
    <mc:Choice Requires="p14">
      <p:transition spd="slow" p14:dur="2000" advTm="96906"/>
    </mc:Choice>
    <mc:Fallback xmlns="">
      <p:transition spd="slow" advTm="9690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4006735" y="3789947"/>
            <a:ext cx="847898" cy="65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直線コネクタ 10"/>
          <p:cNvCxnSpPr/>
          <p:nvPr/>
        </p:nvCxnSpPr>
        <p:spPr>
          <a:xfrm flipV="1">
            <a:off x="4006735" y="4139738"/>
            <a:ext cx="847898" cy="65116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直線コネクタ 12"/>
          <p:cNvCxnSpPr/>
          <p:nvPr/>
        </p:nvCxnSpPr>
        <p:spPr>
          <a:xfrm>
            <a:off x="4006735" y="4125884"/>
            <a:ext cx="847898" cy="66501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4006735" y="4475018"/>
            <a:ext cx="84789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直線コネクタ 15"/>
          <p:cNvCxnSpPr/>
          <p:nvPr/>
        </p:nvCxnSpPr>
        <p:spPr>
          <a:xfrm>
            <a:off x="4006735" y="5090161"/>
            <a:ext cx="847898" cy="103600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直線コネクタ 17"/>
          <p:cNvCxnSpPr/>
          <p:nvPr/>
        </p:nvCxnSpPr>
        <p:spPr>
          <a:xfrm flipV="1">
            <a:off x="4006735" y="5090161"/>
            <a:ext cx="847898" cy="631766"/>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タイトル 1"/>
          <p:cNvSpPr>
            <a:spLocks noGrp="1"/>
          </p:cNvSpPr>
          <p:nvPr>
            <p:ph type="title"/>
          </p:nvPr>
        </p:nvSpPr>
        <p:spPr/>
        <p:txBody>
          <a:bodyPr/>
          <a:lstStyle/>
          <a:p>
            <a:r>
              <a:rPr lang="ja-JP" altLang="en-US" dirty="0" smtClean="0"/>
              <a:t>頻度</a:t>
            </a:r>
            <a:r>
              <a:rPr lang="ja-JP" altLang="en-US" dirty="0"/>
              <a:t>の高いリファクタリング</a:t>
            </a:r>
            <a:r>
              <a:rPr kumimoji="1" lang="ja-JP" altLang="en-US" dirty="0" smtClean="0"/>
              <a:t>の種類</a:t>
            </a:r>
            <a:endParaRPr kumimoji="1" lang="ja-JP" altLang="en-US" dirty="0"/>
          </a:p>
        </p:txBody>
      </p:sp>
      <p:sp>
        <p:nvSpPr>
          <p:cNvPr id="3" name="コンテンツ プレースホルダー 2"/>
          <p:cNvSpPr>
            <a:spLocks noGrp="1"/>
          </p:cNvSpPr>
          <p:nvPr>
            <p:ph idx="1"/>
          </p:nvPr>
        </p:nvSpPr>
        <p:spPr>
          <a:xfrm>
            <a:off x="420687" y="1568117"/>
            <a:ext cx="8291513" cy="4525963"/>
          </a:xfrm>
        </p:spPr>
        <p:txBody>
          <a:bodyPr/>
          <a:lstStyle/>
          <a:p>
            <a:r>
              <a:rPr lang="ja-JP" altLang="en-US" dirty="0" smtClean="0"/>
              <a:t>順位は異なるが，共通する種類が多い</a:t>
            </a:r>
            <a:r>
              <a:rPr lang="en-US" altLang="ja-JP" dirty="0" smtClean="0"/>
              <a:t> </a:t>
            </a:r>
          </a:p>
          <a:p>
            <a:r>
              <a:rPr kumimoji="1" lang="en-US" altLang="ja-JP" dirty="0" smtClean="0"/>
              <a:t>Rename, Move, Extract</a:t>
            </a:r>
            <a:r>
              <a:rPr kumimoji="1" lang="ja-JP" altLang="en-US" dirty="0" smtClean="0"/>
              <a:t>が多い</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13</a:t>
            </a:fld>
            <a:endParaRPr lang="en-US" altLang="ja-JP"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103467428"/>
              </p:ext>
            </p:extLst>
          </p:nvPr>
        </p:nvGraphicFramePr>
        <p:xfrm>
          <a:off x="458349" y="2998786"/>
          <a:ext cx="3584385" cy="3225720"/>
        </p:xfrm>
        <a:graphic>
          <a:graphicData uri="http://schemas.openxmlformats.org/drawingml/2006/table">
            <a:tbl>
              <a:tblPr firstRow="1" bandRow="1">
                <a:tableStyleId>{21E4AEA4-8DFA-4A89-87EB-49C32662AFE0}</a:tableStyleId>
              </a:tblPr>
              <a:tblGrid>
                <a:gridCol w="706755"/>
                <a:gridCol w="2170875"/>
                <a:gridCol w="706755"/>
              </a:tblGrid>
              <a:tr h="565609">
                <a:tc>
                  <a:txBody>
                    <a:bodyPr/>
                    <a:lstStyle/>
                    <a:p>
                      <a:r>
                        <a:rPr kumimoji="1" lang="ja-JP" altLang="en-US" sz="1800" dirty="0" smtClean="0"/>
                        <a:t>順位</a:t>
                      </a:r>
                      <a:endParaRPr kumimoji="1" lang="ja-JP" altLang="en-US" sz="1800" dirty="0"/>
                    </a:p>
                  </a:txBody>
                  <a:tcPr/>
                </a:tc>
                <a:tc>
                  <a:txBody>
                    <a:bodyPr/>
                    <a:lstStyle/>
                    <a:p>
                      <a:r>
                        <a:rPr kumimoji="1" lang="ja-JP" altLang="en-US" sz="1800" dirty="0" smtClean="0"/>
                        <a:t>リファクタリング</a:t>
                      </a:r>
                      <a:endParaRPr kumimoji="1" lang="en-US" altLang="ja-JP" sz="1800" dirty="0" smtClean="0"/>
                    </a:p>
                    <a:p>
                      <a:r>
                        <a:rPr kumimoji="1" lang="ja-JP" altLang="en-US" sz="1800" dirty="0" smtClean="0"/>
                        <a:t>の種類</a:t>
                      </a:r>
                      <a:endParaRPr kumimoji="1" lang="ja-JP" altLang="en-US" sz="1800" dirty="0"/>
                    </a:p>
                  </a:txBody>
                  <a:tcPr/>
                </a:tc>
                <a:tc>
                  <a:txBody>
                    <a:bodyPr/>
                    <a:lstStyle/>
                    <a:p>
                      <a:r>
                        <a:rPr kumimoji="1" lang="ja-JP" altLang="en-US" sz="1800" dirty="0" smtClean="0"/>
                        <a:t>実施</a:t>
                      </a:r>
                      <a:endParaRPr kumimoji="1" lang="en-US" altLang="ja-JP" sz="1800" dirty="0" smtClean="0"/>
                    </a:p>
                    <a:p>
                      <a:r>
                        <a:rPr kumimoji="1" lang="ja-JP" altLang="en-US" sz="1800" dirty="0" smtClean="0"/>
                        <a:t>回数</a:t>
                      </a:r>
                      <a:endParaRPr kumimoji="1" lang="ja-JP" altLang="en-US" sz="1800" dirty="0"/>
                    </a:p>
                  </a:txBody>
                  <a:tcPr/>
                </a:tc>
              </a:tr>
              <a:tr h="323205">
                <a:tc>
                  <a:txBody>
                    <a:bodyPr/>
                    <a:lstStyle/>
                    <a:p>
                      <a:pPr algn="r" fontAlgn="ctr"/>
                      <a:r>
                        <a:rPr lang="en-US" sz="1600" b="0" i="0" u="none" strike="noStrike" dirty="0" smtClean="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Rename</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1992</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2</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Extract Local Variable</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449</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Extract Method</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305</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4</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Move</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180</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5</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Inline</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174</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6</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Promote Local Variable</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95</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7</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Extract Constant</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59</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u="none" strike="noStrike" dirty="0">
                          <a:effectLst/>
                          <a:latin typeface="+mn-lt"/>
                        </a:rPr>
                        <a:t>Modify Parameters</a:t>
                      </a:r>
                      <a:endParaRPr lang="en-US" sz="1600" b="0" i="0" u="none" strike="noStrike" dirty="0">
                        <a:solidFill>
                          <a:srgbClr val="000000"/>
                        </a:solidFill>
                        <a:effectLst/>
                        <a:latin typeface="+mn-lt"/>
                      </a:endParaRPr>
                    </a:p>
                  </a:txBody>
                  <a:tcPr marL="9525" marR="9525" marT="9525" marB="0" anchor="ctr"/>
                </a:tc>
                <a:tc>
                  <a:txBody>
                    <a:bodyPr/>
                    <a:lstStyle/>
                    <a:p>
                      <a:pPr algn="r" fontAlgn="ctr"/>
                      <a:r>
                        <a:rPr lang="en-US" altLang="ja-JP" sz="1600" b="0" i="0" u="none" strike="noStrike" dirty="0">
                          <a:solidFill>
                            <a:srgbClr val="000000"/>
                          </a:solidFill>
                          <a:effectLst/>
                          <a:latin typeface="+mn-lt"/>
                        </a:rPr>
                        <a:t>40</a:t>
                      </a: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92698798"/>
              </p:ext>
            </p:extLst>
          </p:nvPr>
        </p:nvGraphicFramePr>
        <p:xfrm>
          <a:off x="4852352" y="2991103"/>
          <a:ext cx="3859848" cy="3225720"/>
        </p:xfrm>
        <a:graphic>
          <a:graphicData uri="http://schemas.openxmlformats.org/drawingml/2006/table">
            <a:tbl>
              <a:tblPr firstRow="1" bandRow="1">
                <a:tableStyleId>{21E4AEA4-8DFA-4A89-87EB-49C32662AFE0}</a:tableStyleId>
              </a:tblPr>
              <a:tblGrid>
                <a:gridCol w="706755"/>
                <a:gridCol w="2446338"/>
                <a:gridCol w="706755"/>
              </a:tblGrid>
              <a:tr h="633813">
                <a:tc>
                  <a:txBody>
                    <a:bodyPr/>
                    <a:lstStyle/>
                    <a:p>
                      <a:r>
                        <a:rPr kumimoji="1" lang="ja-JP" altLang="en-US" sz="1800" dirty="0" smtClean="0"/>
                        <a:t>順位</a:t>
                      </a:r>
                      <a:endParaRPr kumimoji="1" lang="ja-JP" altLang="en-US" sz="1800" dirty="0"/>
                    </a:p>
                  </a:txBody>
                  <a:tcPr/>
                </a:tc>
                <a:tc>
                  <a:txBody>
                    <a:bodyPr/>
                    <a:lstStyle/>
                    <a:p>
                      <a:r>
                        <a:rPr kumimoji="1" lang="ja-JP" altLang="en-US" sz="1800" dirty="0" smtClean="0"/>
                        <a:t>リファクタリング</a:t>
                      </a:r>
                      <a:endParaRPr kumimoji="1" lang="en-US" altLang="ja-JP" sz="1800" dirty="0" smtClean="0"/>
                    </a:p>
                    <a:p>
                      <a:r>
                        <a:rPr kumimoji="1" lang="ja-JP" altLang="en-US" sz="1800" dirty="0" smtClean="0"/>
                        <a:t>の種類</a:t>
                      </a:r>
                      <a:endParaRPr kumimoji="1" lang="ja-JP" altLang="en-US" sz="1800" dirty="0"/>
                    </a:p>
                  </a:txBody>
                  <a:tcPr/>
                </a:tc>
                <a:tc>
                  <a:txBody>
                    <a:bodyPr/>
                    <a:lstStyle/>
                    <a:p>
                      <a:r>
                        <a:rPr kumimoji="1" lang="ja-JP" altLang="en-US" sz="1800" dirty="0" smtClean="0"/>
                        <a:t>実施</a:t>
                      </a:r>
                      <a:endParaRPr kumimoji="1" lang="en-US" altLang="ja-JP" sz="1800" dirty="0" smtClean="0"/>
                    </a:p>
                    <a:p>
                      <a:r>
                        <a:rPr kumimoji="1" lang="ja-JP" altLang="en-US" sz="1800" dirty="0" smtClean="0"/>
                        <a:t>回数</a:t>
                      </a:r>
                      <a:endParaRPr kumimoji="1" lang="ja-JP" altLang="en-US" sz="1800" dirty="0"/>
                    </a:p>
                  </a:txBody>
                  <a:tcPr/>
                </a:tc>
              </a:tr>
              <a:tr h="323205">
                <a:tc>
                  <a:txBody>
                    <a:bodyPr/>
                    <a:lstStyle/>
                    <a:p>
                      <a:pPr algn="r" fontAlgn="ctr"/>
                      <a:r>
                        <a:rPr lang="en-US" sz="1600" b="0" i="0" u="none" strike="noStrike" dirty="0" smtClean="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Rename</a:t>
                      </a:r>
                    </a:p>
                  </a:txBody>
                  <a:tcPr marL="9525" marR="9525" marT="9525" marB="0" anchor="ctr"/>
                </a:tc>
                <a:tc>
                  <a:txBody>
                    <a:bodyPr/>
                    <a:lstStyle/>
                    <a:p>
                      <a:pPr algn="r" fontAlgn="ctr"/>
                      <a:r>
                        <a:rPr lang="en-US" altLang="ja-JP" sz="1600" b="0" i="0" u="none" strike="noStrike" dirty="0">
                          <a:solidFill>
                            <a:srgbClr val="000000"/>
                          </a:solidFill>
                          <a:effectLst/>
                          <a:latin typeface="+mn-lt"/>
                        </a:rPr>
                        <a:t>2401</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2</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Move</a:t>
                      </a:r>
                    </a:p>
                  </a:txBody>
                  <a:tcPr marL="9525" marR="9525" marT="9525" marB="0" anchor="ctr"/>
                </a:tc>
                <a:tc>
                  <a:txBody>
                    <a:bodyPr/>
                    <a:lstStyle/>
                    <a:p>
                      <a:pPr algn="r" fontAlgn="ctr"/>
                      <a:r>
                        <a:rPr lang="en-US" altLang="ja-JP" sz="1600" b="0" i="0" u="none" strike="noStrike" dirty="0">
                          <a:solidFill>
                            <a:srgbClr val="000000"/>
                          </a:solidFill>
                          <a:effectLst/>
                          <a:latin typeface="+mn-lt"/>
                        </a:rPr>
                        <a:t>691</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Extract Method</a:t>
                      </a:r>
                    </a:p>
                  </a:txBody>
                  <a:tcPr marL="9525" marR="9525" marT="9525" marB="0" anchor="ctr"/>
                </a:tc>
                <a:tc>
                  <a:txBody>
                    <a:bodyPr/>
                    <a:lstStyle/>
                    <a:p>
                      <a:pPr algn="r" fontAlgn="ctr"/>
                      <a:r>
                        <a:rPr lang="en-US" altLang="ja-JP" sz="1600" b="0" i="0" u="none" strike="noStrike" dirty="0">
                          <a:solidFill>
                            <a:srgbClr val="000000"/>
                          </a:solidFill>
                          <a:effectLst/>
                          <a:latin typeface="+mn-lt"/>
                        </a:rPr>
                        <a:t>305</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4</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Extract Local Variable</a:t>
                      </a:r>
                    </a:p>
                  </a:txBody>
                  <a:tcPr marL="9525" marR="9525" marT="9525" marB="0" anchor="ctr"/>
                </a:tc>
                <a:tc>
                  <a:txBody>
                    <a:bodyPr/>
                    <a:lstStyle/>
                    <a:p>
                      <a:pPr algn="r" fontAlgn="ctr"/>
                      <a:r>
                        <a:rPr lang="en-US" altLang="ja-JP" sz="1600" b="0" i="0" u="none" strike="noStrike" dirty="0">
                          <a:solidFill>
                            <a:srgbClr val="000000"/>
                          </a:solidFill>
                          <a:effectLst/>
                          <a:latin typeface="+mn-lt"/>
                        </a:rPr>
                        <a:t>254</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5</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Extract Constant</a:t>
                      </a:r>
                    </a:p>
                  </a:txBody>
                  <a:tcPr marL="9525" marR="9525" marT="9525" marB="0" anchor="ctr"/>
                </a:tc>
                <a:tc>
                  <a:txBody>
                    <a:bodyPr/>
                    <a:lstStyle/>
                    <a:p>
                      <a:pPr algn="r" fontAlgn="ctr"/>
                      <a:r>
                        <a:rPr lang="en-US" altLang="ja-JP" sz="1600" b="0" i="0" u="none" strike="noStrike" dirty="0">
                          <a:solidFill>
                            <a:srgbClr val="000000"/>
                          </a:solidFill>
                          <a:effectLst/>
                          <a:latin typeface="+mn-lt"/>
                        </a:rPr>
                        <a:t>245</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6</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Move Static Member</a:t>
                      </a:r>
                    </a:p>
                  </a:txBody>
                  <a:tcPr marL="9525" marR="9525" marT="9525" marB="0" anchor="ctr"/>
                </a:tc>
                <a:tc>
                  <a:txBody>
                    <a:bodyPr/>
                    <a:lstStyle/>
                    <a:p>
                      <a:pPr algn="r" fontAlgn="ctr"/>
                      <a:r>
                        <a:rPr lang="en-US" altLang="ja-JP" sz="1600" b="0" i="0" u="none" strike="noStrike" dirty="0">
                          <a:solidFill>
                            <a:srgbClr val="000000"/>
                          </a:solidFill>
                          <a:effectLst/>
                          <a:latin typeface="+mn-lt"/>
                        </a:rPr>
                        <a:t>235</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7</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Change Method Signature</a:t>
                      </a:r>
                    </a:p>
                  </a:txBody>
                  <a:tcPr marL="9525" marR="9525" marT="9525" marB="0" anchor="ctr"/>
                </a:tc>
                <a:tc>
                  <a:txBody>
                    <a:bodyPr/>
                    <a:lstStyle/>
                    <a:p>
                      <a:pPr algn="r" fontAlgn="ctr"/>
                      <a:r>
                        <a:rPr lang="en-US" altLang="ja-JP" sz="1600" b="0" i="0" u="none" strike="noStrike" dirty="0">
                          <a:solidFill>
                            <a:srgbClr val="000000"/>
                          </a:solidFill>
                          <a:effectLst/>
                          <a:latin typeface="+mn-lt"/>
                        </a:rPr>
                        <a:t>191</a:t>
                      </a:r>
                    </a:p>
                  </a:txBody>
                  <a:tcPr marL="9525" marR="9525" marT="9525" marB="0" anchor="ctr"/>
                </a:tc>
              </a:tr>
              <a:tr h="323205">
                <a:tc>
                  <a:txBody>
                    <a:bodyPr/>
                    <a:lstStyle/>
                    <a:p>
                      <a:pPr algn="r" fontAlgn="ctr"/>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Inline</a:t>
                      </a:r>
                    </a:p>
                  </a:txBody>
                  <a:tcPr marL="9525" marR="9525" marT="9525" marB="0" anchor="ctr"/>
                </a:tc>
                <a:tc>
                  <a:txBody>
                    <a:bodyPr/>
                    <a:lstStyle/>
                    <a:p>
                      <a:pPr algn="r" fontAlgn="ctr"/>
                      <a:r>
                        <a:rPr lang="en-US" altLang="ja-JP" sz="1600" b="0" i="0" u="none" strike="noStrike" dirty="0">
                          <a:solidFill>
                            <a:srgbClr val="000000"/>
                          </a:solidFill>
                          <a:effectLst/>
                          <a:latin typeface="+mn-lt"/>
                        </a:rPr>
                        <a:t>110</a:t>
                      </a:r>
                    </a:p>
                  </a:txBody>
                  <a:tcPr marL="9525" marR="9525" marT="9525" marB="0" anchor="ctr"/>
                </a:tc>
              </a:tr>
            </a:tbl>
          </a:graphicData>
        </a:graphic>
      </p:graphicFrame>
      <p:sp>
        <p:nvSpPr>
          <p:cNvPr id="7" name="テキスト ボックス 6"/>
          <p:cNvSpPr txBox="1"/>
          <p:nvPr/>
        </p:nvSpPr>
        <p:spPr>
          <a:xfrm>
            <a:off x="1792514" y="2621771"/>
            <a:ext cx="901569" cy="369332"/>
          </a:xfrm>
          <a:prstGeom prst="rect">
            <a:avLst/>
          </a:prstGeom>
          <a:noFill/>
        </p:spPr>
        <p:txBody>
          <a:bodyPr wrap="square" rtlCol="0">
            <a:spAutoFit/>
          </a:bodyPr>
          <a:lstStyle/>
          <a:p>
            <a:r>
              <a:rPr kumimoji="1" lang="en-US" altLang="ja-JP" dirty="0" smtClean="0"/>
              <a:t>Users</a:t>
            </a:r>
            <a:endParaRPr kumimoji="1" lang="ja-JP" altLang="en-US" dirty="0"/>
          </a:p>
        </p:txBody>
      </p:sp>
      <p:sp>
        <p:nvSpPr>
          <p:cNvPr id="8" name="テキスト ボックス 7"/>
          <p:cNvSpPr txBox="1"/>
          <p:nvPr/>
        </p:nvSpPr>
        <p:spPr>
          <a:xfrm>
            <a:off x="5994215" y="2621771"/>
            <a:ext cx="1215595" cy="369332"/>
          </a:xfrm>
          <a:prstGeom prst="rect">
            <a:avLst/>
          </a:prstGeom>
          <a:noFill/>
        </p:spPr>
        <p:txBody>
          <a:bodyPr wrap="square" rtlCol="0">
            <a:spAutoFit/>
          </a:bodyPr>
          <a:lstStyle/>
          <a:p>
            <a:r>
              <a:rPr kumimoji="1" lang="en-US" altLang="ja-JP" dirty="0" err="1" smtClean="0"/>
              <a:t>Mylyn</a:t>
            </a:r>
            <a:endParaRPr kumimoji="1" lang="en-US" altLang="ja-JP" dirty="0" smtClean="0"/>
          </a:p>
        </p:txBody>
      </p:sp>
    </p:spTree>
    <p:extLst>
      <p:ext uri="{BB962C8B-B14F-4D97-AF65-F5344CB8AC3E}">
        <p14:creationId xmlns:p14="http://schemas.microsoft.com/office/powerpoint/2010/main" val="2746005622"/>
      </p:ext>
    </p:extLst>
  </p:cSld>
  <p:clrMapOvr>
    <a:masterClrMapping/>
  </p:clrMapOvr>
  <mc:AlternateContent xmlns:mc="http://schemas.openxmlformats.org/markup-compatibility/2006" xmlns:p14="http://schemas.microsoft.com/office/powerpoint/2010/main">
    <mc:Choice Requires="p14">
      <p:transition spd="slow" p14:dur="2000" advTm="39055"/>
    </mc:Choice>
    <mc:Fallback xmlns="">
      <p:transition spd="slow" advTm="390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コンテンツ プレースホルダー 2"/>
          <p:cNvSpPr>
            <a:spLocks noGrp="1"/>
          </p:cNvSpPr>
          <p:nvPr>
            <p:ph idx="1"/>
          </p:nvPr>
        </p:nvSpPr>
        <p:spPr>
          <a:xfrm>
            <a:off x="457200" y="1600202"/>
            <a:ext cx="8229600" cy="2186325"/>
          </a:xfrm>
        </p:spPr>
        <p:txBody>
          <a:bodyPr/>
          <a:lstStyle/>
          <a:p>
            <a:r>
              <a:rPr lang="ja-JP" altLang="en-US" dirty="0" smtClean="0"/>
              <a:t>リファクタリングが</a:t>
            </a:r>
            <a:r>
              <a:rPr lang="en-US" altLang="ja-JP" dirty="0" smtClean="0"/>
              <a:t>90</a:t>
            </a:r>
            <a:r>
              <a:rPr lang="ja-JP" altLang="en-US" dirty="0" smtClean="0"/>
              <a:t>秒以内に続けて</a:t>
            </a:r>
            <a:r>
              <a:rPr lang="ja-JP" altLang="en-US" dirty="0"/>
              <a:t>実施</a:t>
            </a:r>
            <a:r>
              <a:rPr lang="ja-JP" altLang="en-US" dirty="0" smtClean="0"/>
              <a:t>されれば，連続</a:t>
            </a:r>
            <a:r>
              <a:rPr lang="ja-JP" altLang="en-US" dirty="0"/>
              <a:t>して実施</a:t>
            </a:r>
            <a:r>
              <a:rPr lang="ja-JP" altLang="en-US" dirty="0" smtClean="0"/>
              <a:t>されたと判断する</a:t>
            </a:r>
            <a:endParaRPr lang="en-US" altLang="ja-JP" dirty="0" smtClean="0"/>
          </a:p>
          <a:p>
            <a:pPr lvl="1"/>
            <a:r>
              <a:rPr lang="ja-JP" altLang="en-US" dirty="0" smtClean="0"/>
              <a:t>事前調査において，間隔を</a:t>
            </a:r>
            <a:r>
              <a:rPr lang="en-US" altLang="ja-JP" dirty="0" smtClean="0"/>
              <a:t>60</a:t>
            </a:r>
            <a:r>
              <a:rPr lang="ja-JP" altLang="en-US" dirty="0" smtClean="0"/>
              <a:t>秒から</a:t>
            </a:r>
            <a:r>
              <a:rPr lang="en-US" altLang="ja-JP" dirty="0" smtClean="0"/>
              <a:t>120</a:t>
            </a:r>
            <a:r>
              <a:rPr lang="ja-JP" altLang="en-US" dirty="0" smtClean="0"/>
              <a:t>秒の間で変化させたが，大きな影響がなかった</a:t>
            </a:r>
            <a:endParaRPr lang="en-US" altLang="ja-JP" dirty="0" smtClean="0"/>
          </a:p>
        </p:txBody>
      </p:sp>
      <p:sp>
        <p:nvSpPr>
          <p:cNvPr id="2" name="タイトル 1"/>
          <p:cNvSpPr>
            <a:spLocks noGrp="1"/>
          </p:cNvSpPr>
          <p:nvPr>
            <p:ph type="title"/>
          </p:nvPr>
        </p:nvSpPr>
        <p:spPr>
          <a:xfrm>
            <a:off x="322943" y="289344"/>
            <a:ext cx="8498114" cy="1143000"/>
          </a:xfrm>
        </p:spPr>
        <p:txBody>
          <a:bodyPr/>
          <a:lstStyle/>
          <a:p>
            <a:r>
              <a:rPr lang="ja-JP" altLang="en-US" dirty="0"/>
              <a:t>連続して実施されたリファクタリング</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14</a:t>
            </a:fld>
            <a:endParaRPr lang="en-US" altLang="ja-JP">
              <a:solidFill>
                <a:srgbClr val="000000"/>
              </a:solidFill>
            </a:endParaRPr>
          </a:p>
        </p:txBody>
      </p:sp>
      <p:cxnSp>
        <p:nvCxnSpPr>
          <p:cNvPr id="6" name="直線コネクタ 5"/>
          <p:cNvCxnSpPr/>
          <p:nvPr/>
        </p:nvCxnSpPr>
        <p:spPr>
          <a:xfrm flipV="1">
            <a:off x="1713027" y="4757458"/>
            <a:ext cx="5292970" cy="8794"/>
          </a:xfrm>
          <a:prstGeom prst="line">
            <a:avLst/>
          </a:prstGeom>
          <a:ln>
            <a:tailEnd type="triangle" w="lg" len="med"/>
          </a:ln>
        </p:spPr>
        <p:style>
          <a:lnRef idx="2">
            <a:schemeClr val="accent2"/>
          </a:lnRef>
          <a:fillRef idx="0">
            <a:schemeClr val="accent2"/>
          </a:fillRef>
          <a:effectRef idx="1">
            <a:schemeClr val="accent2"/>
          </a:effectRef>
          <a:fontRef idx="minor">
            <a:schemeClr val="tx1"/>
          </a:fontRef>
        </p:style>
      </p:cxn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59" y="4202784"/>
            <a:ext cx="880748" cy="880748"/>
          </a:xfrm>
          <a:prstGeom prst="rect">
            <a:avLst/>
          </a:prstGeom>
        </p:spPr>
      </p:pic>
      <p:sp>
        <p:nvSpPr>
          <p:cNvPr id="17" name="円/楕円 16"/>
          <p:cNvSpPr/>
          <p:nvPr/>
        </p:nvSpPr>
        <p:spPr>
          <a:xfrm>
            <a:off x="2460625" y="4511603"/>
            <a:ext cx="1733797" cy="55765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23" name="直線矢印コネクタ 22"/>
          <p:cNvCxnSpPr/>
          <p:nvPr/>
        </p:nvCxnSpPr>
        <p:spPr>
          <a:xfrm>
            <a:off x="2985913" y="4441744"/>
            <a:ext cx="721770" cy="0"/>
          </a:xfrm>
          <a:prstGeom prst="straightConnector1">
            <a:avLst/>
          </a:prstGeom>
          <a:ln>
            <a:solidFill>
              <a:srgbClr val="92D05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9" name="直線矢印コネクタ 28"/>
          <p:cNvCxnSpPr/>
          <p:nvPr/>
        </p:nvCxnSpPr>
        <p:spPr>
          <a:xfrm>
            <a:off x="3684328" y="4441744"/>
            <a:ext cx="2047942" cy="0"/>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38" name="角丸四角形 37"/>
          <p:cNvSpPr/>
          <p:nvPr/>
        </p:nvSpPr>
        <p:spPr>
          <a:xfrm>
            <a:off x="6626225" y="4948814"/>
            <a:ext cx="1943100" cy="465632"/>
          </a:xfrm>
          <a:prstGeom prst="roundRect">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t>連続ではない</a:t>
            </a:r>
            <a:endParaRPr lang="ja-JP" altLang="en-US" dirty="0"/>
          </a:p>
        </p:txBody>
      </p:sp>
      <p:sp>
        <p:nvSpPr>
          <p:cNvPr id="40" name="テキスト ボックス 39"/>
          <p:cNvSpPr txBox="1"/>
          <p:nvPr/>
        </p:nvSpPr>
        <p:spPr>
          <a:xfrm>
            <a:off x="988982" y="5094918"/>
            <a:ext cx="9343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開発者</a:t>
            </a:r>
            <a:endParaRPr kumimoji="1" lang="ja-JP" altLang="en-US" dirty="0"/>
          </a:p>
        </p:txBody>
      </p:sp>
      <p:cxnSp>
        <p:nvCxnSpPr>
          <p:cNvPr id="50" name="直線コネクタ 49"/>
          <p:cNvCxnSpPr>
            <a:stCxn id="43" idx="3"/>
            <a:endCxn id="38" idx="1"/>
          </p:cNvCxnSpPr>
          <p:nvPr/>
        </p:nvCxnSpPr>
        <p:spPr>
          <a:xfrm>
            <a:off x="6034447" y="4817987"/>
            <a:ext cx="591778" cy="363643"/>
          </a:xfrm>
          <a:prstGeom prst="line">
            <a:avLst/>
          </a:prstGeom>
        </p:spPr>
        <p:style>
          <a:lnRef idx="2">
            <a:schemeClr val="dk1"/>
          </a:lnRef>
          <a:fillRef idx="0">
            <a:schemeClr val="dk1"/>
          </a:fillRef>
          <a:effectRef idx="1">
            <a:schemeClr val="dk1"/>
          </a:effectRef>
          <a:fontRef idx="minor">
            <a:schemeClr val="tx1"/>
          </a:fontRef>
        </p:style>
      </p:cxnSp>
      <p:sp>
        <p:nvSpPr>
          <p:cNvPr id="57" name="テキスト ボックス 56"/>
          <p:cNvSpPr txBox="1"/>
          <p:nvPr/>
        </p:nvSpPr>
        <p:spPr>
          <a:xfrm>
            <a:off x="4076397" y="4032927"/>
            <a:ext cx="1251934" cy="369332"/>
          </a:xfrm>
          <a:prstGeom prst="rect">
            <a:avLst/>
          </a:prstGeom>
          <a:noFill/>
        </p:spPr>
        <p:txBody>
          <a:bodyPr wrap="square" rtlCol="0">
            <a:spAutoFit/>
          </a:bodyPr>
          <a:lstStyle/>
          <a:p>
            <a:r>
              <a:rPr kumimoji="1" lang="en-US" altLang="ja-JP" dirty="0" smtClean="0">
                <a:solidFill>
                  <a:srgbClr val="FF0000"/>
                </a:solidFill>
              </a:rPr>
              <a:t>90</a:t>
            </a:r>
            <a:r>
              <a:rPr kumimoji="1" lang="ja-JP" altLang="en-US" dirty="0" smtClean="0">
                <a:solidFill>
                  <a:srgbClr val="FF0000"/>
                </a:solidFill>
              </a:rPr>
              <a:t>秒以上</a:t>
            </a:r>
            <a:endParaRPr kumimoji="1" lang="ja-JP" altLang="en-US" dirty="0">
              <a:solidFill>
                <a:srgbClr val="FF0000"/>
              </a:solidFill>
            </a:endParaRPr>
          </a:p>
        </p:txBody>
      </p:sp>
      <p:sp>
        <p:nvSpPr>
          <p:cNvPr id="58" name="テキスト ボックス 57"/>
          <p:cNvSpPr txBox="1"/>
          <p:nvPr/>
        </p:nvSpPr>
        <p:spPr>
          <a:xfrm>
            <a:off x="2678863" y="4019344"/>
            <a:ext cx="1355566" cy="369332"/>
          </a:xfrm>
          <a:prstGeom prst="rect">
            <a:avLst/>
          </a:prstGeom>
          <a:noFill/>
        </p:spPr>
        <p:txBody>
          <a:bodyPr wrap="square" rtlCol="0">
            <a:spAutoFit/>
          </a:bodyPr>
          <a:lstStyle/>
          <a:p>
            <a:r>
              <a:rPr lang="en-US" altLang="ja-JP" dirty="0" smtClean="0">
                <a:solidFill>
                  <a:srgbClr val="00B050"/>
                </a:solidFill>
              </a:rPr>
              <a:t>90</a:t>
            </a:r>
            <a:r>
              <a:rPr lang="ja-JP" altLang="en-US" dirty="0" smtClean="0">
                <a:solidFill>
                  <a:srgbClr val="00B050"/>
                </a:solidFill>
              </a:rPr>
              <a:t>秒以内</a:t>
            </a:r>
            <a:endParaRPr kumimoji="1" lang="ja-JP" altLang="en-US" dirty="0">
              <a:solidFill>
                <a:srgbClr val="00B050"/>
              </a:solidFill>
            </a:endParaRPr>
          </a:p>
        </p:txBody>
      </p:sp>
      <p:sp>
        <p:nvSpPr>
          <p:cNvPr id="59" name="角丸四角形 58"/>
          <p:cNvSpPr/>
          <p:nvPr/>
        </p:nvSpPr>
        <p:spPr>
          <a:xfrm>
            <a:off x="1405053" y="5516893"/>
            <a:ext cx="3844940" cy="465632"/>
          </a:xfrm>
          <a:prstGeom prst="round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t>連続して実施されたリファクタリング</a:t>
            </a:r>
            <a:endParaRPr lang="ja-JP" altLang="en-US" dirty="0"/>
          </a:p>
        </p:txBody>
      </p:sp>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407" y="4561781"/>
            <a:ext cx="532795" cy="532795"/>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6075" y="4561781"/>
            <a:ext cx="532795" cy="532795"/>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652" y="4551589"/>
            <a:ext cx="532795" cy="532795"/>
          </a:xfrm>
          <a:prstGeom prst="rect">
            <a:avLst/>
          </a:prstGeom>
        </p:spPr>
      </p:pic>
      <p:cxnSp>
        <p:nvCxnSpPr>
          <p:cNvPr id="68" name="直線コネクタ 67"/>
          <p:cNvCxnSpPr>
            <a:stCxn id="17" idx="4"/>
            <a:endCxn id="59" idx="0"/>
          </p:cNvCxnSpPr>
          <p:nvPr/>
        </p:nvCxnSpPr>
        <p:spPr>
          <a:xfrm flipH="1">
            <a:off x="3327523" y="5069258"/>
            <a:ext cx="1" cy="447635"/>
          </a:xfrm>
          <a:prstGeom prst="line">
            <a:avLst/>
          </a:prstGeom>
        </p:spPr>
        <p:style>
          <a:lnRef idx="2">
            <a:schemeClr val="dk1"/>
          </a:lnRef>
          <a:fillRef idx="0">
            <a:schemeClr val="dk1"/>
          </a:fillRef>
          <a:effectRef idx="1">
            <a:schemeClr val="dk1"/>
          </a:effectRef>
          <a:fontRef idx="minor">
            <a:schemeClr val="tx1"/>
          </a:fontRef>
        </p:style>
      </p:cxnSp>
      <p:cxnSp>
        <p:nvCxnSpPr>
          <p:cNvPr id="82" name="直線コネクタ 81"/>
          <p:cNvCxnSpPr/>
          <p:nvPr/>
        </p:nvCxnSpPr>
        <p:spPr>
          <a:xfrm>
            <a:off x="2985913" y="4377137"/>
            <a:ext cx="1" cy="38911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86" name="直線コネクタ 85"/>
          <p:cNvCxnSpPr/>
          <p:nvPr/>
        </p:nvCxnSpPr>
        <p:spPr>
          <a:xfrm>
            <a:off x="3687987" y="4377137"/>
            <a:ext cx="1" cy="38911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87" name="直線コネクタ 86"/>
          <p:cNvCxnSpPr/>
          <p:nvPr/>
        </p:nvCxnSpPr>
        <p:spPr>
          <a:xfrm>
            <a:off x="5716740" y="4356637"/>
            <a:ext cx="1" cy="38911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3" name="テキスト ボックス 2"/>
          <p:cNvSpPr txBox="1"/>
          <p:nvPr/>
        </p:nvSpPr>
        <p:spPr>
          <a:xfrm>
            <a:off x="2460625" y="5094576"/>
            <a:ext cx="886173" cy="369332"/>
          </a:xfrm>
          <a:prstGeom prst="rect">
            <a:avLst/>
          </a:prstGeom>
          <a:noFill/>
        </p:spPr>
        <p:txBody>
          <a:bodyPr wrap="square" rtlCol="0">
            <a:spAutoFit/>
          </a:bodyPr>
          <a:lstStyle/>
          <a:p>
            <a:r>
              <a:rPr kumimoji="1" lang="en-US" altLang="ja-JP" dirty="0" smtClean="0"/>
              <a:t>Move</a:t>
            </a:r>
            <a:endParaRPr kumimoji="1" lang="ja-JP" altLang="en-US" dirty="0"/>
          </a:p>
        </p:txBody>
      </p:sp>
      <p:sp>
        <p:nvSpPr>
          <p:cNvPr id="47" name="テキスト ボックス 46"/>
          <p:cNvSpPr txBox="1"/>
          <p:nvPr/>
        </p:nvSpPr>
        <p:spPr>
          <a:xfrm>
            <a:off x="3275943" y="5089367"/>
            <a:ext cx="1090742" cy="369332"/>
          </a:xfrm>
          <a:prstGeom prst="rect">
            <a:avLst/>
          </a:prstGeom>
          <a:noFill/>
        </p:spPr>
        <p:txBody>
          <a:bodyPr wrap="square" rtlCol="0">
            <a:spAutoFit/>
          </a:bodyPr>
          <a:lstStyle/>
          <a:p>
            <a:r>
              <a:rPr lang="en-US" altLang="ja-JP" dirty="0" smtClean="0"/>
              <a:t>Rename</a:t>
            </a:r>
            <a:endParaRPr kumimoji="1" lang="ja-JP" altLang="en-US" dirty="0"/>
          </a:p>
        </p:txBody>
      </p:sp>
      <p:sp>
        <p:nvSpPr>
          <p:cNvPr id="48" name="テキスト ボックス 47"/>
          <p:cNvSpPr txBox="1"/>
          <p:nvPr/>
        </p:nvSpPr>
        <p:spPr>
          <a:xfrm>
            <a:off x="5222678" y="5086037"/>
            <a:ext cx="1090742" cy="369332"/>
          </a:xfrm>
          <a:prstGeom prst="rect">
            <a:avLst/>
          </a:prstGeom>
          <a:noFill/>
        </p:spPr>
        <p:txBody>
          <a:bodyPr wrap="square" rtlCol="0">
            <a:spAutoFit/>
          </a:bodyPr>
          <a:lstStyle/>
          <a:p>
            <a:r>
              <a:rPr lang="en-US" altLang="ja-JP" dirty="0" smtClean="0"/>
              <a:t>Rename</a:t>
            </a:r>
            <a:endParaRPr kumimoji="1" lang="ja-JP" altLang="en-US" dirty="0"/>
          </a:p>
        </p:txBody>
      </p:sp>
    </p:spTree>
    <p:extLst>
      <p:ext uri="{BB962C8B-B14F-4D97-AF65-F5344CB8AC3E}">
        <p14:creationId xmlns:p14="http://schemas.microsoft.com/office/powerpoint/2010/main" val="2971724778"/>
      </p:ext>
    </p:extLst>
  </p:cSld>
  <p:clrMapOvr>
    <a:masterClrMapping/>
  </p:clrMapOvr>
  <mc:AlternateContent xmlns:mc="http://schemas.openxmlformats.org/markup-compatibility/2006" xmlns:p14="http://schemas.microsoft.com/office/powerpoint/2010/main">
    <mc:Choice Requires="p14">
      <p:transition spd="slow" p14:dur="2000" advTm="45942"/>
    </mc:Choice>
    <mc:Fallback xmlns="">
      <p:transition spd="slow" advTm="4594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連続</a:t>
            </a:r>
            <a:r>
              <a:rPr lang="ja-JP" altLang="en-US" dirty="0" smtClean="0"/>
              <a:t>して</a:t>
            </a:r>
            <a:r>
              <a:rPr lang="ja-JP" altLang="en-US" dirty="0"/>
              <a:t>実施</a:t>
            </a:r>
            <a:r>
              <a:rPr lang="ja-JP" altLang="en-US" dirty="0" smtClean="0"/>
              <a:t>された</a:t>
            </a:r>
            <a:r>
              <a:rPr kumimoji="1" lang="ja-JP" altLang="en-US" dirty="0" smtClean="0"/>
              <a:t>割合</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15</a:t>
            </a:fld>
            <a:endParaRPr lang="en-US" altLang="ja-JP">
              <a:solidFill>
                <a:srgbClr val="000000"/>
              </a:solidFill>
            </a:endParaRPr>
          </a:p>
        </p:txBody>
      </p:sp>
      <p:sp>
        <p:nvSpPr>
          <p:cNvPr id="8" name="コンテンツ プレースホルダー 2"/>
          <p:cNvSpPr>
            <a:spLocks noGrp="1"/>
          </p:cNvSpPr>
          <p:nvPr>
            <p:ph idx="1"/>
          </p:nvPr>
        </p:nvSpPr>
        <p:spPr>
          <a:xfrm>
            <a:off x="441960" y="1508763"/>
            <a:ext cx="8229600" cy="1065880"/>
          </a:xfrm>
        </p:spPr>
        <p:txBody>
          <a:bodyPr/>
          <a:lstStyle/>
          <a:p>
            <a:r>
              <a:rPr kumimoji="1" lang="ja-JP" altLang="en-US" dirty="0" smtClean="0"/>
              <a:t>２つのデータセットでリファクタリングが連続して実施された割合を調査</a:t>
            </a:r>
            <a:endParaRPr kumimoji="1" lang="ja-JP" altLang="en-US" dirty="0"/>
          </a:p>
        </p:txBody>
      </p:sp>
      <p:sp>
        <p:nvSpPr>
          <p:cNvPr id="9" name="コンテンツ プレースホルダー 2"/>
          <p:cNvSpPr txBox="1">
            <a:spLocks/>
          </p:cNvSpPr>
          <p:nvPr/>
        </p:nvSpPr>
        <p:spPr bwMode="auto">
          <a:xfrm>
            <a:off x="4677135" y="2603543"/>
            <a:ext cx="4173788" cy="3598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dirty="0" smtClean="0">
                <a:solidFill>
                  <a:srgbClr val="000000"/>
                </a:solidFill>
              </a:rPr>
              <a:t>連続と判断する時間を</a:t>
            </a:r>
            <a:r>
              <a:rPr lang="en-US" altLang="ja-JP" sz="2000" dirty="0" smtClean="0">
                <a:solidFill>
                  <a:srgbClr val="000000"/>
                </a:solidFill>
              </a:rPr>
              <a:t>90</a:t>
            </a:r>
            <a:r>
              <a:rPr lang="ja-JP" altLang="en-US" sz="2000" dirty="0" smtClean="0">
                <a:solidFill>
                  <a:srgbClr val="000000"/>
                </a:solidFill>
              </a:rPr>
              <a:t>秒としたとき</a:t>
            </a:r>
            <a:endParaRPr lang="en-US" altLang="ja-JP" sz="2000" dirty="0" smtClean="0">
              <a:solidFill>
                <a:srgbClr val="000000"/>
              </a:solidFill>
            </a:endParaRPr>
          </a:p>
          <a:p>
            <a:pPr marL="0" indent="0">
              <a:buFontTx/>
              <a:buNone/>
            </a:pPr>
            <a:endParaRPr lang="en-US" altLang="ja-JP" sz="2000" dirty="0" smtClean="0">
              <a:solidFill>
                <a:srgbClr val="000000"/>
              </a:solidFill>
            </a:endParaRPr>
          </a:p>
          <a:p>
            <a:pPr marL="0" indent="0">
              <a:buFontTx/>
              <a:buNone/>
            </a:pPr>
            <a:r>
              <a:rPr lang="ja-JP" altLang="en-US" sz="2000" dirty="0" smtClean="0">
                <a:solidFill>
                  <a:srgbClr val="000000"/>
                </a:solidFill>
              </a:rPr>
              <a:t>リファクタリングが同じ種類のものと連続して実施される割合は</a:t>
            </a:r>
            <a:r>
              <a:rPr lang="en-US" altLang="ja-JP" sz="2000" dirty="0" smtClean="0">
                <a:solidFill>
                  <a:srgbClr val="000000"/>
                </a:solidFill>
              </a:rPr>
              <a:t>40</a:t>
            </a:r>
            <a:r>
              <a:rPr lang="ja-JP" altLang="en-US" sz="2000" dirty="0" smtClean="0">
                <a:solidFill>
                  <a:srgbClr val="000000"/>
                </a:solidFill>
              </a:rPr>
              <a:t>～</a:t>
            </a:r>
            <a:r>
              <a:rPr lang="en-US" altLang="ja-JP" sz="2000" dirty="0" smtClean="0">
                <a:solidFill>
                  <a:srgbClr val="000000"/>
                </a:solidFill>
              </a:rPr>
              <a:t>50%</a:t>
            </a:r>
          </a:p>
          <a:p>
            <a:pPr marL="0" indent="0">
              <a:buFontTx/>
              <a:buNone/>
            </a:pPr>
            <a:endParaRPr lang="en-US" altLang="ja-JP" sz="2000" dirty="0">
              <a:solidFill>
                <a:srgbClr val="000000"/>
              </a:solidFill>
            </a:endParaRPr>
          </a:p>
          <a:p>
            <a:pPr marL="0" indent="0">
              <a:buFontTx/>
              <a:buNone/>
            </a:pPr>
            <a:r>
              <a:rPr lang="ja-JP" altLang="en-US" sz="2000" dirty="0" smtClean="0">
                <a:solidFill>
                  <a:srgbClr val="000000"/>
                </a:solidFill>
              </a:rPr>
              <a:t>異なる種類の連続も含めると，連続して実施される割合は</a:t>
            </a:r>
            <a:r>
              <a:rPr lang="en-US" altLang="ja-JP" sz="2000" dirty="0" smtClean="0">
                <a:solidFill>
                  <a:srgbClr val="000000"/>
                </a:solidFill>
              </a:rPr>
              <a:t>55</a:t>
            </a:r>
            <a:r>
              <a:rPr lang="ja-JP" altLang="en-US" sz="2000" dirty="0" smtClean="0">
                <a:solidFill>
                  <a:srgbClr val="000000"/>
                </a:solidFill>
              </a:rPr>
              <a:t>～</a:t>
            </a:r>
            <a:r>
              <a:rPr lang="en-US" altLang="ja-JP" sz="2000" dirty="0" smtClean="0">
                <a:solidFill>
                  <a:srgbClr val="000000"/>
                </a:solidFill>
              </a:rPr>
              <a:t>60%</a:t>
            </a:r>
            <a:r>
              <a:rPr lang="ja-JP" altLang="en-US" sz="2000" dirty="0" smtClean="0">
                <a:solidFill>
                  <a:srgbClr val="000000"/>
                </a:solidFill>
              </a:rPr>
              <a:t>に増加</a:t>
            </a:r>
            <a:endParaRPr lang="en-US" altLang="ja-JP" sz="2000" dirty="0" smtClean="0">
              <a:solidFill>
                <a:srgbClr val="000000"/>
              </a:solidFill>
            </a:endParaRPr>
          </a:p>
          <a:p>
            <a:pPr marL="0" indent="0">
              <a:buFontTx/>
              <a:buNone/>
            </a:pPr>
            <a:endParaRPr lang="en-US" altLang="ja-JP" sz="2000" dirty="0">
              <a:solidFill>
                <a:srgbClr val="000000"/>
              </a:solidFill>
            </a:endParaRPr>
          </a:p>
          <a:p>
            <a:pPr marL="0" indent="0">
              <a:buFontTx/>
              <a:buNone/>
            </a:pPr>
            <a:r>
              <a:rPr lang="ja-JP" altLang="en-US" sz="2000" dirty="0" smtClean="0">
                <a:solidFill>
                  <a:srgbClr val="000000"/>
                </a:solidFill>
              </a:rPr>
              <a:t>支援ツールができれば，異なる種類の割合が増えることが期待される</a:t>
            </a:r>
            <a:endParaRPr lang="en-US" altLang="ja-JP" sz="2000" dirty="0" smtClean="0">
              <a:solidFill>
                <a:srgbClr val="000000"/>
              </a:solidFill>
            </a:endParaRPr>
          </a:p>
        </p:txBody>
      </p:sp>
      <p:grpSp>
        <p:nvGrpSpPr>
          <p:cNvPr id="13" name="グループ化 12"/>
          <p:cNvGrpSpPr/>
          <p:nvPr/>
        </p:nvGrpSpPr>
        <p:grpSpPr>
          <a:xfrm>
            <a:off x="265528" y="2672156"/>
            <a:ext cx="4451230" cy="3613351"/>
            <a:chOff x="-69011" y="-63260"/>
            <a:chExt cx="4451230" cy="3709358"/>
          </a:xfrm>
        </p:grpSpPr>
        <p:graphicFrame>
          <p:nvGraphicFramePr>
            <p:cNvPr id="15" name="グラフ 14"/>
            <p:cNvGraphicFramePr>
              <a:graphicFrameLocks/>
            </p:cNvGraphicFramePr>
            <p:nvPr>
              <p:extLst>
                <p:ext uri="{D42A27DB-BD31-4B8C-83A1-F6EECF244321}">
                  <p14:modId xmlns:p14="http://schemas.microsoft.com/office/powerpoint/2010/main" val="3645588307"/>
                </p:ext>
              </p:extLst>
            </p:nvPr>
          </p:nvGraphicFramePr>
          <p:xfrm>
            <a:off x="-69011" y="-63260"/>
            <a:ext cx="4451230" cy="3709358"/>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線コネクタ 16"/>
            <p:cNvCxnSpPr/>
            <p:nvPr/>
          </p:nvCxnSpPr>
          <p:spPr>
            <a:xfrm flipH="1" flipV="1">
              <a:off x="1912926" y="50800"/>
              <a:ext cx="8954" cy="2345612"/>
            </a:xfrm>
            <a:prstGeom prst="line">
              <a:avLst/>
            </a:prstGeom>
            <a:noFill/>
            <a:ln w="28575" cap="flat" cmpd="sng" algn="ctr">
              <a:solidFill>
                <a:srgbClr val="92D050"/>
              </a:solidFill>
              <a:prstDash val="solid"/>
            </a:ln>
            <a:effectLst/>
          </p:spPr>
        </p:cxnSp>
      </p:grpSp>
    </p:spTree>
    <p:extLst>
      <p:ext uri="{BB962C8B-B14F-4D97-AF65-F5344CB8AC3E}">
        <p14:creationId xmlns:p14="http://schemas.microsoft.com/office/powerpoint/2010/main" val="3522650926"/>
      </p:ext>
    </p:extLst>
  </p:cSld>
  <p:clrMapOvr>
    <a:masterClrMapping/>
  </p:clrMapOvr>
  <mc:AlternateContent xmlns:mc="http://schemas.openxmlformats.org/markup-compatibility/2006" xmlns:p14="http://schemas.microsoft.com/office/powerpoint/2010/main">
    <mc:Choice Requires="p14">
      <p:transition spd="slow" p14:dur="2000" advTm="70202"/>
    </mc:Choice>
    <mc:Fallback xmlns="">
      <p:transition spd="slow" advTm="7020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756" y="274638"/>
            <a:ext cx="8678487" cy="1143000"/>
          </a:xfrm>
        </p:spPr>
        <p:txBody>
          <a:bodyPr/>
          <a:lstStyle/>
          <a:p>
            <a:r>
              <a:rPr lang="ja-JP" altLang="en-US" sz="4000" dirty="0" smtClean="0"/>
              <a:t>調査</a:t>
            </a:r>
            <a:r>
              <a:rPr lang="en-US" altLang="ja-JP" sz="4000" dirty="0" smtClean="0"/>
              <a:t>1:</a:t>
            </a:r>
            <a:r>
              <a:rPr lang="ja-JP" altLang="en-US" sz="4000" dirty="0"/>
              <a:t>頻度の高い組み合わせ</a:t>
            </a:r>
            <a:endParaRPr kumimoji="1" lang="ja-JP" altLang="en-US" sz="4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16</a:t>
            </a:fld>
            <a:endParaRPr lang="en-US" altLang="ja-JP">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961231946"/>
              </p:ext>
            </p:extLst>
          </p:nvPr>
        </p:nvGraphicFramePr>
        <p:xfrm>
          <a:off x="1245303" y="1609961"/>
          <a:ext cx="6336597" cy="1784985"/>
        </p:xfrm>
        <a:graphic>
          <a:graphicData uri="http://schemas.openxmlformats.org/drawingml/2006/table">
            <a:tbl>
              <a:tblPr firstRow="1">
                <a:tableStyleId>{21E4AEA4-8DFA-4A89-87EB-49C32662AFE0}</a:tableStyleId>
              </a:tblPr>
              <a:tblGrid>
                <a:gridCol w="706755"/>
                <a:gridCol w="2288096"/>
                <a:gridCol w="2179696"/>
                <a:gridCol w="1162050"/>
              </a:tblGrid>
              <a:tr h="207019">
                <a:tc>
                  <a:txBody>
                    <a:bodyPr/>
                    <a:lstStyle/>
                    <a:p>
                      <a:r>
                        <a:rPr kumimoji="1" lang="ja-JP" altLang="en-US" sz="1800" dirty="0" smtClean="0">
                          <a:latin typeface="+mj-lt"/>
                        </a:rPr>
                        <a:t>順位</a:t>
                      </a:r>
                      <a:endParaRPr kumimoji="1" lang="en-US" altLang="ja-JP" sz="1800" dirty="0" smtClean="0">
                        <a:latin typeface="+mj-lt"/>
                      </a:endParaRPr>
                    </a:p>
                  </a:txBody>
                  <a:tcPr/>
                </a:tc>
                <a:tc>
                  <a:txBody>
                    <a:bodyPr/>
                    <a:lstStyle/>
                    <a:p>
                      <a:r>
                        <a:rPr kumimoji="1" lang="ja-JP" altLang="en-US" sz="1800" dirty="0" smtClean="0">
                          <a:latin typeface="+mj-lt"/>
                        </a:rPr>
                        <a:t>リファクタリング</a:t>
                      </a:r>
                      <a:r>
                        <a:rPr kumimoji="1" lang="en-US" altLang="ja-JP" sz="1800" dirty="0" smtClean="0">
                          <a:latin typeface="+mj-lt"/>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j-lt"/>
                        </a:rPr>
                        <a:t>リファクタリング</a:t>
                      </a:r>
                      <a:r>
                        <a:rPr kumimoji="1" lang="en-US" altLang="ja-JP" sz="1800" dirty="0" smtClean="0">
                          <a:latin typeface="+mj-lt"/>
                        </a:rPr>
                        <a:t>2</a:t>
                      </a:r>
                    </a:p>
                  </a:txBody>
                  <a:tcPr/>
                </a:tc>
                <a:tc>
                  <a:txBody>
                    <a:bodyPr/>
                    <a:lstStyle/>
                    <a:p>
                      <a:r>
                        <a:rPr kumimoji="1" lang="ja-JP" altLang="en-US" sz="1800" dirty="0" smtClean="0">
                          <a:latin typeface="+mj-lt"/>
                        </a:rPr>
                        <a:t>実施回数</a:t>
                      </a:r>
                      <a:endParaRPr kumimoji="1" lang="ja-JP" altLang="en-US" sz="1800" dirty="0">
                        <a:latin typeface="+mj-lt"/>
                      </a:endParaRPr>
                    </a:p>
                  </a:txBody>
                  <a:tcP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1</a:t>
                      </a: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Method</a:t>
                      </a: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52</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2</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tc>
                <a:tc>
                  <a:txBody>
                    <a:bodyPr/>
                    <a:lstStyle/>
                    <a:p>
                      <a:pPr algn="l" fontAlgn="ctr"/>
                      <a:r>
                        <a:rPr lang="en-US" sz="1800" b="0" i="0" u="none" strike="noStrike">
                          <a:solidFill>
                            <a:srgbClr val="000000"/>
                          </a:solidFill>
                          <a:effectLst/>
                          <a:latin typeface="+mn-lt"/>
                          <a:ea typeface="ＭＳ Ｐゴシック" panose="020B0600070205080204" pitchFamily="50" charset="-128"/>
                        </a:rPr>
                        <a:t>Rename</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33</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3</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Method</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4</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tc>
                <a:tc>
                  <a:txBody>
                    <a:bodyPr/>
                    <a:lstStyle/>
                    <a:p>
                      <a:pPr algn="l" fontAlgn="ctr"/>
                      <a:r>
                        <a:rPr lang="en-US" sz="1800" b="0" i="0" u="none" strike="noStrike">
                          <a:solidFill>
                            <a:srgbClr val="000000"/>
                          </a:solidFill>
                          <a:effectLst/>
                          <a:latin typeface="+mn-lt"/>
                          <a:ea typeface="ＭＳ Ｐゴシック" panose="020B0600070205080204" pitchFamily="50" charset="-128"/>
                        </a:rPr>
                        <a:t>Inline</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5</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Move</a:t>
                      </a: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27</a:t>
                      </a:r>
                    </a:p>
                  </a:txBody>
                  <a:tcPr marL="9525" marR="9525" marT="9525" marB="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912863523"/>
              </p:ext>
            </p:extLst>
          </p:nvPr>
        </p:nvGraphicFramePr>
        <p:xfrm>
          <a:off x="1233270" y="3390505"/>
          <a:ext cx="6360060" cy="1784985"/>
        </p:xfrm>
        <a:graphic>
          <a:graphicData uri="http://schemas.openxmlformats.org/drawingml/2006/table">
            <a:tbl>
              <a:tblPr firstRow="1">
                <a:tableStyleId>{21E4AEA4-8DFA-4A89-87EB-49C32662AFE0}</a:tableStyleId>
              </a:tblPr>
              <a:tblGrid>
                <a:gridCol w="706755"/>
                <a:gridCol w="2346225"/>
                <a:gridCol w="2139950"/>
                <a:gridCol w="1167130"/>
              </a:tblGrid>
              <a:tr h="322213">
                <a:tc>
                  <a:txBody>
                    <a:bodyPr/>
                    <a:lstStyle/>
                    <a:p>
                      <a:r>
                        <a:rPr kumimoji="1" lang="ja-JP" altLang="en-US" sz="1800" dirty="0" smtClean="0"/>
                        <a:t>順位</a:t>
                      </a:r>
                      <a:endParaRPr kumimoji="1" lang="en-US" altLang="ja-JP" sz="1800" dirty="0" smtClean="0"/>
                    </a:p>
                  </a:txBody>
                  <a:tcPr/>
                </a:tc>
                <a:tc>
                  <a:txBody>
                    <a:bodyPr/>
                    <a:lstStyle/>
                    <a:p>
                      <a:r>
                        <a:rPr kumimoji="1" lang="ja-JP" altLang="en-US" sz="1800" dirty="0" smtClean="0"/>
                        <a:t>リファクタリング</a:t>
                      </a:r>
                      <a:r>
                        <a:rPr kumimoji="1" lang="en-US" altLang="ja-JP" sz="18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リファクタリング</a:t>
                      </a:r>
                      <a:r>
                        <a:rPr kumimoji="1" lang="en-US" altLang="ja-JP" sz="1800" dirty="0" smtClean="0"/>
                        <a:t>2</a:t>
                      </a:r>
                    </a:p>
                  </a:txBody>
                  <a:tcPr/>
                </a:tc>
                <a:tc>
                  <a:txBody>
                    <a:bodyPr/>
                    <a:lstStyle/>
                    <a:p>
                      <a:r>
                        <a:rPr kumimoji="1" lang="ja-JP" altLang="en-US" sz="1800" dirty="0" smtClean="0"/>
                        <a:t>実施回数</a:t>
                      </a:r>
                      <a:endParaRPr kumimoji="1" lang="ja-JP" altLang="en-US" sz="1800" dirty="0"/>
                    </a:p>
                  </a:txBody>
                  <a:tcP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1</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u="none" strike="noStrike" dirty="0">
                          <a:effectLst/>
                        </a:rPr>
                        <a:t>115</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2</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u="none" strike="noStrike" dirty="0">
                          <a:effectLst/>
                        </a:rPr>
                        <a:t>21</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3</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Extract Constant</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u="none" strike="noStrike" dirty="0">
                          <a:effectLst/>
                        </a:rPr>
                        <a:t>14</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4</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Extract Interface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u="none" strike="noStrike" dirty="0">
                          <a:effectLst/>
                        </a:rPr>
                        <a:t>14</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5</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u="none" strike="noStrike" dirty="0">
                          <a:effectLst/>
                        </a:rPr>
                        <a:t>12</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bl>
          </a:graphicData>
        </a:graphic>
      </p:graphicFrame>
      <p:sp>
        <p:nvSpPr>
          <p:cNvPr id="9" name="テキスト ボックス 8"/>
          <p:cNvSpPr txBox="1"/>
          <p:nvPr/>
        </p:nvSpPr>
        <p:spPr>
          <a:xfrm>
            <a:off x="457200" y="1754903"/>
            <a:ext cx="887104" cy="369332"/>
          </a:xfrm>
          <a:prstGeom prst="rect">
            <a:avLst/>
          </a:prstGeom>
          <a:noFill/>
        </p:spPr>
        <p:txBody>
          <a:bodyPr wrap="square" rtlCol="0">
            <a:spAutoFit/>
          </a:bodyPr>
          <a:lstStyle/>
          <a:p>
            <a:r>
              <a:rPr kumimoji="1" lang="en-US" altLang="ja-JP" b="1" dirty="0" smtClean="0"/>
              <a:t>Users</a:t>
            </a:r>
          </a:p>
        </p:txBody>
      </p:sp>
      <p:sp>
        <p:nvSpPr>
          <p:cNvPr id="10" name="テキスト ボックス 9"/>
          <p:cNvSpPr txBox="1"/>
          <p:nvPr/>
        </p:nvSpPr>
        <p:spPr>
          <a:xfrm>
            <a:off x="457200" y="3299770"/>
            <a:ext cx="887104" cy="369332"/>
          </a:xfrm>
          <a:prstGeom prst="rect">
            <a:avLst/>
          </a:prstGeom>
          <a:noFill/>
        </p:spPr>
        <p:txBody>
          <a:bodyPr wrap="square" rtlCol="0">
            <a:spAutoFit/>
          </a:bodyPr>
          <a:lstStyle/>
          <a:p>
            <a:r>
              <a:rPr kumimoji="1" lang="en-US" altLang="ja-JP" b="1" dirty="0" err="1" smtClean="0"/>
              <a:t>Mylyn</a:t>
            </a:r>
            <a:endParaRPr kumimoji="1" lang="en-US" altLang="ja-JP" b="1" dirty="0" smtClean="0"/>
          </a:p>
        </p:txBody>
      </p:sp>
      <p:sp>
        <p:nvSpPr>
          <p:cNvPr id="11" name="コンテンツ プレースホルダー 2"/>
          <p:cNvSpPr txBox="1">
            <a:spLocks/>
          </p:cNvSpPr>
          <p:nvPr/>
        </p:nvSpPr>
        <p:spPr bwMode="auto">
          <a:xfrm>
            <a:off x="232756" y="5324957"/>
            <a:ext cx="8791323" cy="9837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2800" kern="0" dirty="0" smtClean="0"/>
              <a:t>Rename, Move, Extract</a:t>
            </a:r>
            <a:r>
              <a:rPr lang="ja-JP" altLang="en-US" sz="2800" kern="0" dirty="0" smtClean="0"/>
              <a:t>のうち</a:t>
            </a:r>
            <a:r>
              <a:rPr lang="ja-JP" altLang="en-US" sz="2800" kern="0" dirty="0"/>
              <a:t>，</a:t>
            </a:r>
            <a:r>
              <a:rPr lang="en-US" altLang="ja-JP" sz="2800" kern="0" dirty="0" smtClean="0"/>
              <a:t>2</a:t>
            </a:r>
            <a:r>
              <a:rPr lang="ja-JP" altLang="en-US" sz="2800" kern="0" dirty="0" err="1" smtClean="0"/>
              <a:t>つの</a:t>
            </a:r>
            <a:r>
              <a:rPr lang="ja-JP" altLang="en-US" sz="2800" kern="0" dirty="0" smtClean="0"/>
              <a:t>組み合わせが多い</a:t>
            </a:r>
            <a:endParaRPr lang="en-US" altLang="ja-JP" sz="2800" kern="0" dirty="0" smtClean="0"/>
          </a:p>
          <a:p>
            <a:pPr lvl="1"/>
            <a:r>
              <a:rPr lang="ja-JP" altLang="en-US" sz="2400" kern="0" dirty="0" smtClean="0"/>
              <a:t>順位は異なるが、類似した種類の組み合わせが多い</a:t>
            </a:r>
            <a:endParaRPr lang="en-US" altLang="ja-JP" sz="2400" kern="0" dirty="0" smtClean="0"/>
          </a:p>
        </p:txBody>
      </p:sp>
    </p:spTree>
    <p:extLst>
      <p:ext uri="{BB962C8B-B14F-4D97-AF65-F5344CB8AC3E}">
        <p14:creationId xmlns:p14="http://schemas.microsoft.com/office/powerpoint/2010/main" val="2004412204"/>
      </p:ext>
    </p:extLst>
  </p:cSld>
  <p:clrMapOvr>
    <a:masterClrMapping/>
  </p:clrMapOvr>
  <mc:AlternateContent xmlns:mc="http://schemas.openxmlformats.org/markup-compatibility/2006" xmlns:p14="http://schemas.microsoft.com/office/powerpoint/2010/main">
    <mc:Choice Requires="p14">
      <p:transition spd="slow" p14:dur="2000" advTm="40691"/>
    </mc:Choice>
    <mc:Fallback xmlns="">
      <p:transition spd="slow" advTm="4069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17</a:t>
            </a:fld>
            <a:endParaRPr lang="en-US" altLang="ja-JP">
              <a:solidFill>
                <a:srgbClr val="000000"/>
              </a:solidFill>
            </a:endParaRPr>
          </a:p>
        </p:txBody>
      </p:sp>
      <p:sp>
        <p:nvSpPr>
          <p:cNvPr id="9" name="テキスト ボックス 8"/>
          <p:cNvSpPr txBox="1"/>
          <p:nvPr/>
        </p:nvSpPr>
        <p:spPr>
          <a:xfrm>
            <a:off x="457200" y="1703144"/>
            <a:ext cx="887104" cy="369332"/>
          </a:xfrm>
          <a:prstGeom prst="rect">
            <a:avLst/>
          </a:prstGeom>
          <a:noFill/>
        </p:spPr>
        <p:txBody>
          <a:bodyPr wrap="square" rtlCol="0">
            <a:spAutoFit/>
          </a:bodyPr>
          <a:lstStyle/>
          <a:p>
            <a:r>
              <a:rPr kumimoji="1" lang="en-US" altLang="ja-JP" b="1" dirty="0" smtClean="0"/>
              <a:t>Users</a:t>
            </a:r>
          </a:p>
        </p:txBody>
      </p:sp>
      <p:sp>
        <p:nvSpPr>
          <p:cNvPr id="10" name="テキスト ボックス 9"/>
          <p:cNvSpPr txBox="1"/>
          <p:nvPr/>
        </p:nvSpPr>
        <p:spPr>
          <a:xfrm>
            <a:off x="457200" y="3248011"/>
            <a:ext cx="887104" cy="369332"/>
          </a:xfrm>
          <a:prstGeom prst="rect">
            <a:avLst/>
          </a:prstGeom>
          <a:noFill/>
        </p:spPr>
        <p:txBody>
          <a:bodyPr wrap="square" rtlCol="0">
            <a:spAutoFit/>
          </a:bodyPr>
          <a:lstStyle/>
          <a:p>
            <a:r>
              <a:rPr kumimoji="1" lang="en-US" altLang="ja-JP" b="1" dirty="0" err="1" smtClean="0"/>
              <a:t>Mylyn</a:t>
            </a:r>
            <a:endParaRPr kumimoji="1" lang="en-US" altLang="ja-JP" b="1" dirty="0" smtClean="0"/>
          </a:p>
        </p:txBody>
      </p:sp>
      <p:graphicFrame>
        <p:nvGraphicFramePr>
          <p:cNvPr id="12" name="表 11"/>
          <p:cNvGraphicFramePr>
            <a:graphicFrameLocks noGrp="1"/>
          </p:cNvGraphicFramePr>
          <p:nvPr>
            <p:extLst>
              <p:ext uri="{D42A27DB-BD31-4B8C-83A1-F6EECF244321}">
                <p14:modId xmlns:p14="http://schemas.microsoft.com/office/powerpoint/2010/main" val="1573441221"/>
              </p:ext>
            </p:extLst>
          </p:nvPr>
        </p:nvGraphicFramePr>
        <p:xfrm>
          <a:off x="1245303" y="1609961"/>
          <a:ext cx="6336597" cy="1784985"/>
        </p:xfrm>
        <a:graphic>
          <a:graphicData uri="http://schemas.openxmlformats.org/drawingml/2006/table">
            <a:tbl>
              <a:tblPr firstRow="1">
                <a:tableStyleId>{21E4AEA4-8DFA-4A89-87EB-49C32662AFE0}</a:tableStyleId>
              </a:tblPr>
              <a:tblGrid>
                <a:gridCol w="706755"/>
                <a:gridCol w="2288096"/>
                <a:gridCol w="2179696"/>
                <a:gridCol w="1162050"/>
              </a:tblGrid>
              <a:tr h="207019">
                <a:tc>
                  <a:txBody>
                    <a:bodyPr/>
                    <a:lstStyle/>
                    <a:p>
                      <a:r>
                        <a:rPr kumimoji="1" lang="ja-JP" altLang="en-US" sz="1800" dirty="0" smtClean="0">
                          <a:latin typeface="+mj-lt"/>
                        </a:rPr>
                        <a:t>順位</a:t>
                      </a:r>
                      <a:endParaRPr kumimoji="1" lang="en-US" altLang="ja-JP" sz="1800" dirty="0" smtClean="0">
                        <a:latin typeface="+mj-lt"/>
                      </a:endParaRPr>
                    </a:p>
                  </a:txBody>
                  <a:tcPr/>
                </a:tc>
                <a:tc>
                  <a:txBody>
                    <a:bodyPr/>
                    <a:lstStyle/>
                    <a:p>
                      <a:r>
                        <a:rPr kumimoji="1" lang="ja-JP" altLang="en-US" sz="1800" dirty="0" smtClean="0">
                          <a:latin typeface="+mj-lt"/>
                        </a:rPr>
                        <a:t>リファクタリング</a:t>
                      </a:r>
                      <a:r>
                        <a:rPr kumimoji="1" lang="en-US" altLang="ja-JP" sz="1800" dirty="0" smtClean="0">
                          <a:latin typeface="+mj-lt"/>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j-lt"/>
                        </a:rPr>
                        <a:t>リファクタリング</a:t>
                      </a:r>
                      <a:r>
                        <a:rPr kumimoji="1" lang="en-US" altLang="ja-JP" sz="1800" dirty="0" smtClean="0">
                          <a:latin typeface="+mj-lt"/>
                        </a:rPr>
                        <a:t>2</a:t>
                      </a:r>
                    </a:p>
                  </a:txBody>
                  <a:tcPr/>
                </a:tc>
                <a:tc>
                  <a:txBody>
                    <a:bodyPr/>
                    <a:lstStyle/>
                    <a:p>
                      <a:r>
                        <a:rPr kumimoji="1" lang="ja-JP" altLang="en-US" sz="1800" dirty="0" smtClean="0">
                          <a:latin typeface="+mj-lt"/>
                        </a:rPr>
                        <a:t>実施回数</a:t>
                      </a:r>
                      <a:endParaRPr kumimoji="1" lang="ja-JP" altLang="en-US" sz="1800" dirty="0">
                        <a:latin typeface="+mj-lt"/>
                      </a:endParaRPr>
                    </a:p>
                  </a:txBody>
                  <a:tcP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1</a:t>
                      </a: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Method</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52</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2</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33</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3</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Method</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4</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Inline</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5</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Move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27</a:t>
                      </a:r>
                    </a:p>
                  </a:txBody>
                  <a:tcPr marL="9525" marR="9525" marT="9525" marB="0" anchor="ct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8605442"/>
              </p:ext>
            </p:extLst>
          </p:nvPr>
        </p:nvGraphicFramePr>
        <p:xfrm>
          <a:off x="1233270" y="3390505"/>
          <a:ext cx="6360060" cy="1784985"/>
        </p:xfrm>
        <a:graphic>
          <a:graphicData uri="http://schemas.openxmlformats.org/drawingml/2006/table">
            <a:tbl>
              <a:tblPr firstRow="1">
                <a:tableStyleId>{21E4AEA4-8DFA-4A89-87EB-49C32662AFE0}</a:tableStyleId>
              </a:tblPr>
              <a:tblGrid>
                <a:gridCol w="706755"/>
                <a:gridCol w="2346225"/>
                <a:gridCol w="2139950"/>
                <a:gridCol w="1167130"/>
              </a:tblGrid>
              <a:tr h="322213">
                <a:tc>
                  <a:txBody>
                    <a:bodyPr/>
                    <a:lstStyle/>
                    <a:p>
                      <a:r>
                        <a:rPr kumimoji="1" lang="ja-JP" altLang="en-US" sz="1800" dirty="0" smtClean="0"/>
                        <a:t>順位</a:t>
                      </a:r>
                      <a:endParaRPr kumimoji="1" lang="en-US" altLang="ja-JP" sz="1800" dirty="0" smtClean="0"/>
                    </a:p>
                  </a:txBody>
                  <a:tcPr/>
                </a:tc>
                <a:tc>
                  <a:txBody>
                    <a:bodyPr/>
                    <a:lstStyle/>
                    <a:p>
                      <a:r>
                        <a:rPr kumimoji="1" lang="ja-JP" altLang="en-US" sz="1800" dirty="0" smtClean="0"/>
                        <a:t>リファクタリング</a:t>
                      </a:r>
                      <a:r>
                        <a:rPr kumimoji="1" lang="en-US" altLang="ja-JP" sz="18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リファクタリング</a:t>
                      </a:r>
                      <a:r>
                        <a:rPr kumimoji="1" lang="en-US" altLang="ja-JP" sz="1800" dirty="0" smtClean="0"/>
                        <a:t>2</a:t>
                      </a:r>
                    </a:p>
                  </a:txBody>
                  <a:tcPr/>
                </a:tc>
                <a:tc>
                  <a:txBody>
                    <a:bodyPr/>
                    <a:lstStyle/>
                    <a:p>
                      <a:r>
                        <a:rPr kumimoji="1" lang="ja-JP" altLang="en-US" sz="1800" dirty="0" smtClean="0"/>
                        <a:t>実施回数</a:t>
                      </a:r>
                      <a:endParaRPr kumimoji="1" lang="ja-JP" altLang="en-US" sz="1800" dirty="0"/>
                    </a:p>
                  </a:txBody>
                  <a:tcP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1</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115</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2</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21</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3</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Extract Constant</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14</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4</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Extract Interface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14</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5</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12</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bl>
          </a:graphicData>
        </a:graphic>
      </p:graphicFrame>
      <p:sp>
        <p:nvSpPr>
          <p:cNvPr id="17" name="タイトル 1"/>
          <p:cNvSpPr>
            <a:spLocks noGrp="1"/>
          </p:cNvSpPr>
          <p:nvPr>
            <p:ph type="title"/>
          </p:nvPr>
        </p:nvSpPr>
        <p:spPr>
          <a:xfrm>
            <a:off x="232756" y="274638"/>
            <a:ext cx="8678487" cy="1143000"/>
          </a:xfrm>
        </p:spPr>
        <p:txBody>
          <a:bodyPr/>
          <a:lstStyle/>
          <a:p>
            <a:r>
              <a:rPr lang="ja-JP" altLang="en-US" sz="4000" dirty="0" smtClean="0"/>
              <a:t>調査</a:t>
            </a:r>
            <a:r>
              <a:rPr lang="en-US" altLang="ja-JP" sz="4000" dirty="0" smtClean="0"/>
              <a:t>1:</a:t>
            </a:r>
            <a:r>
              <a:rPr lang="ja-JP" altLang="en-US" sz="4000" dirty="0"/>
              <a:t>頻度の高い組み合わせ</a:t>
            </a:r>
            <a:endParaRPr kumimoji="1" lang="ja-JP" altLang="en-US" sz="4000" dirty="0"/>
          </a:p>
        </p:txBody>
      </p:sp>
      <p:sp>
        <p:nvSpPr>
          <p:cNvPr id="11" name="コンテンツ プレースホルダー 2"/>
          <p:cNvSpPr txBox="1">
            <a:spLocks/>
          </p:cNvSpPr>
          <p:nvPr/>
        </p:nvSpPr>
        <p:spPr bwMode="auto">
          <a:xfrm>
            <a:off x="232756" y="5324957"/>
            <a:ext cx="8791323" cy="9837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2800" kern="0" dirty="0" smtClean="0"/>
              <a:t>Rename, Move, Extract</a:t>
            </a:r>
            <a:r>
              <a:rPr lang="ja-JP" altLang="en-US" sz="2800" kern="0" dirty="0" smtClean="0"/>
              <a:t>のうち</a:t>
            </a:r>
            <a:r>
              <a:rPr lang="ja-JP" altLang="en-US" sz="2800" kern="0" dirty="0"/>
              <a:t>，</a:t>
            </a:r>
            <a:r>
              <a:rPr lang="en-US" altLang="ja-JP" sz="2800" kern="0" dirty="0" smtClean="0"/>
              <a:t>2</a:t>
            </a:r>
            <a:r>
              <a:rPr lang="ja-JP" altLang="en-US" sz="2800" kern="0" dirty="0" err="1" smtClean="0"/>
              <a:t>つの</a:t>
            </a:r>
            <a:r>
              <a:rPr lang="ja-JP" altLang="en-US" sz="2800" kern="0" dirty="0" smtClean="0"/>
              <a:t>組み合わせが多い</a:t>
            </a:r>
            <a:endParaRPr lang="en-US" altLang="ja-JP" sz="2800" kern="0" dirty="0" smtClean="0"/>
          </a:p>
          <a:p>
            <a:pPr lvl="1"/>
            <a:r>
              <a:rPr lang="ja-JP" altLang="en-US" sz="2400" kern="0" dirty="0" smtClean="0"/>
              <a:t>順位は異なるが、類似した種類の組み合わせが多い</a:t>
            </a:r>
            <a:endParaRPr lang="en-US" altLang="ja-JP" sz="2400" kern="0" dirty="0" smtClean="0"/>
          </a:p>
        </p:txBody>
      </p:sp>
    </p:spTree>
    <p:extLst>
      <p:ext uri="{BB962C8B-B14F-4D97-AF65-F5344CB8AC3E}">
        <p14:creationId xmlns:p14="http://schemas.microsoft.com/office/powerpoint/2010/main" val="3382663150"/>
      </p:ext>
    </p:extLst>
  </p:cSld>
  <p:clrMapOvr>
    <a:masterClrMapping/>
  </p:clrMapOvr>
  <mc:AlternateContent xmlns:mc="http://schemas.openxmlformats.org/markup-compatibility/2006" xmlns:p14="http://schemas.microsoft.com/office/powerpoint/2010/main">
    <mc:Choice Requires="p14">
      <p:transition spd="slow" p14:dur="2000" advTm="14695"/>
    </mc:Choice>
    <mc:Fallback xmlns="">
      <p:transition spd="slow" advTm="1469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a:t>
            </a:r>
            <a:r>
              <a:rPr kumimoji="1" lang="en-US" altLang="ja-JP" dirty="0" smtClean="0"/>
              <a:t>2: </a:t>
            </a:r>
            <a:r>
              <a:rPr kumimoji="1" lang="ja-JP" altLang="en-US" dirty="0" smtClean="0"/>
              <a:t>作業内容の調査</a:t>
            </a:r>
            <a:r>
              <a:rPr lang="en-US" altLang="ja-JP" dirty="0" smtClean="0"/>
              <a:t>(1/4)</a:t>
            </a:r>
            <a:endParaRPr kumimoji="1" lang="ja-JP" altLang="en-US" dirty="0"/>
          </a:p>
        </p:txBody>
      </p:sp>
      <p:sp>
        <p:nvSpPr>
          <p:cNvPr id="3" name="コンテンツ プレースホルダー 2"/>
          <p:cNvSpPr>
            <a:spLocks noGrp="1"/>
          </p:cNvSpPr>
          <p:nvPr>
            <p:ph idx="1"/>
          </p:nvPr>
        </p:nvSpPr>
        <p:spPr>
          <a:xfrm>
            <a:off x="229971" y="1600201"/>
            <a:ext cx="8672946" cy="4516820"/>
          </a:xfrm>
        </p:spPr>
        <p:txBody>
          <a:bodyPr/>
          <a:lstStyle/>
          <a:p>
            <a:r>
              <a:rPr lang="en-US" altLang="ja-JP" sz="2800" dirty="0" err="1" smtClean="0"/>
              <a:t>Mylyn</a:t>
            </a:r>
            <a:r>
              <a:rPr lang="ja-JP" altLang="en-US" sz="2800" dirty="0" smtClean="0"/>
              <a:t>データセットのリファクタリング対象の</a:t>
            </a:r>
            <a:r>
              <a:rPr lang="ja-JP" altLang="en-US" sz="2800" dirty="0"/>
              <a:t>情報</a:t>
            </a:r>
            <a:r>
              <a:rPr lang="ja-JP" altLang="en-US" sz="2800" dirty="0" smtClean="0"/>
              <a:t>を調査</a:t>
            </a:r>
            <a:endParaRPr lang="en-US" altLang="ja-JP" sz="2800" dirty="0" smtClean="0"/>
          </a:p>
          <a:p>
            <a:pPr lvl="1"/>
            <a:endParaRPr lang="en-US" altLang="ja-JP" sz="2400" dirty="0" smtClean="0"/>
          </a:p>
          <a:p>
            <a:pPr lvl="1"/>
            <a:r>
              <a:rPr lang="ja-JP" altLang="en-US" sz="2400" dirty="0" smtClean="0"/>
              <a:t>調査</a:t>
            </a:r>
            <a:r>
              <a:rPr lang="en-US" altLang="ja-JP" sz="2400" dirty="0" smtClean="0"/>
              <a:t>1</a:t>
            </a:r>
            <a:r>
              <a:rPr lang="ja-JP" altLang="en-US" sz="2400" dirty="0" smtClean="0"/>
              <a:t>の結果の頻度の高い組み合わせに</a:t>
            </a:r>
            <a:r>
              <a:rPr lang="ja-JP" altLang="en-US" sz="2400" dirty="0"/>
              <a:t>ついて</a:t>
            </a:r>
            <a:r>
              <a:rPr lang="ja-JP" altLang="en-US" sz="2400" dirty="0" smtClean="0"/>
              <a:t>調査</a:t>
            </a:r>
            <a:endParaRPr lang="en-US" altLang="ja-JP" sz="2400" dirty="0" smtClean="0"/>
          </a:p>
          <a:p>
            <a:pPr lvl="1"/>
            <a:endParaRPr lang="en-US" altLang="ja-JP" sz="2400" dirty="0" smtClean="0"/>
          </a:p>
          <a:p>
            <a:pPr lvl="1"/>
            <a:r>
              <a:rPr lang="ja-JP" altLang="en-US" sz="2400" dirty="0" smtClean="0"/>
              <a:t>連続して実施されたリファクタリングが支援可能かを調べる</a:t>
            </a:r>
            <a:endParaRPr lang="en-US" altLang="ja-JP" sz="2400" dirty="0" smtClean="0"/>
          </a:p>
          <a:p>
            <a:pPr lvl="1"/>
            <a:endParaRPr lang="en-US" altLang="ja-JP" sz="2400" dirty="0" smtClean="0"/>
          </a:p>
          <a:p>
            <a:pPr lvl="1"/>
            <a:r>
              <a:rPr lang="ja-JP" altLang="en-US" sz="2400" dirty="0" smtClean="0"/>
              <a:t>連続</a:t>
            </a:r>
            <a:r>
              <a:rPr lang="ja-JP" altLang="en-US" sz="2400" dirty="0"/>
              <a:t>して実施</a:t>
            </a:r>
            <a:r>
              <a:rPr lang="ja-JP" altLang="en-US" sz="2400" dirty="0" smtClean="0"/>
              <a:t>された２つのリファクタリングの対象を，</a:t>
            </a:r>
            <a:r>
              <a:rPr lang="ja-JP" altLang="en-US" sz="2400" u="sng" dirty="0" smtClean="0">
                <a:solidFill>
                  <a:srgbClr val="000000"/>
                </a:solidFill>
              </a:rPr>
              <a:t>同じ対象</a:t>
            </a:r>
            <a:r>
              <a:rPr lang="ja-JP" altLang="en-US" sz="2400" dirty="0" smtClean="0">
                <a:solidFill>
                  <a:srgbClr val="000000"/>
                </a:solidFill>
              </a:rPr>
              <a:t>，</a:t>
            </a:r>
            <a:r>
              <a:rPr lang="ja-JP" altLang="en-US" sz="2400" u="sng" dirty="0" smtClean="0">
                <a:solidFill>
                  <a:srgbClr val="000000"/>
                </a:solidFill>
              </a:rPr>
              <a:t>関係あり</a:t>
            </a:r>
            <a:r>
              <a:rPr lang="ja-JP" altLang="en-US" sz="2400" dirty="0" smtClean="0">
                <a:solidFill>
                  <a:srgbClr val="000000"/>
                </a:solidFill>
              </a:rPr>
              <a:t>，それ以外に分類</a:t>
            </a:r>
            <a:endParaRPr lang="en-US" altLang="ja-JP" sz="2400" dirty="0" smtClean="0">
              <a:solidFill>
                <a:srgbClr val="000000"/>
              </a:solidFill>
            </a:endParaRPr>
          </a:p>
          <a:p>
            <a:pPr lvl="1"/>
            <a:endParaRPr lang="en-US" altLang="ja-JP" sz="2400" dirty="0">
              <a:solidFill>
                <a:srgbClr val="000000"/>
              </a:solidFill>
            </a:endParaRP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18</a:t>
            </a:fld>
            <a:endParaRPr lang="en-US" altLang="ja-JP">
              <a:solidFill>
                <a:srgbClr val="000000"/>
              </a:solidFill>
            </a:endParaRPr>
          </a:p>
        </p:txBody>
      </p:sp>
    </p:spTree>
    <p:extLst>
      <p:ext uri="{BB962C8B-B14F-4D97-AF65-F5344CB8AC3E}">
        <p14:creationId xmlns:p14="http://schemas.microsoft.com/office/powerpoint/2010/main" val="1293007230"/>
      </p:ext>
    </p:extLst>
  </p:cSld>
  <p:clrMapOvr>
    <a:masterClrMapping/>
  </p:clrMapOvr>
  <mc:AlternateContent xmlns:mc="http://schemas.openxmlformats.org/markup-compatibility/2006" xmlns:p14="http://schemas.microsoft.com/office/powerpoint/2010/main">
    <mc:Choice Requires="p14">
      <p:transition spd="slow" p14:dur="2000" advTm="66546"/>
    </mc:Choice>
    <mc:Fallback xmlns="">
      <p:transition spd="slow" advTm="6654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a:t>
            </a:r>
            <a:r>
              <a:rPr kumimoji="1" lang="en-US" altLang="ja-JP" dirty="0" smtClean="0"/>
              <a:t>2: </a:t>
            </a:r>
            <a:r>
              <a:rPr kumimoji="1" lang="ja-JP" altLang="en-US" dirty="0" smtClean="0"/>
              <a:t>作業内容の調査</a:t>
            </a:r>
            <a:r>
              <a:rPr lang="en-US" altLang="ja-JP" dirty="0" smtClean="0"/>
              <a:t>(2/4)</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19</a:t>
            </a:fld>
            <a:endParaRPr lang="en-US" altLang="ja-JP">
              <a:solidFill>
                <a:srgbClr val="000000"/>
              </a:solidFill>
            </a:endParaRPr>
          </a:p>
        </p:txBody>
      </p:sp>
      <p:sp>
        <p:nvSpPr>
          <p:cNvPr id="19" name="コンテンツ プレースホルダー 2"/>
          <p:cNvSpPr txBox="1">
            <a:spLocks/>
          </p:cNvSpPr>
          <p:nvPr/>
        </p:nvSpPr>
        <p:spPr bwMode="auto">
          <a:xfrm>
            <a:off x="229971" y="1561956"/>
            <a:ext cx="8672946" cy="1883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u="sng" kern="0" dirty="0" smtClean="0">
                <a:solidFill>
                  <a:srgbClr val="000000"/>
                </a:solidFill>
              </a:rPr>
              <a:t>同じ対象</a:t>
            </a:r>
            <a:r>
              <a:rPr lang="ja-JP" altLang="en-US" sz="2800" kern="0" dirty="0" smtClean="0">
                <a:solidFill>
                  <a:srgbClr val="000000"/>
                </a:solidFill>
              </a:rPr>
              <a:t>：</a:t>
            </a:r>
            <a:r>
              <a:rPr lang="ja-JP" altLang="en-US" sz="2800" kern="0" dirty="0">
                <a:solidFill>
                  <a:srgbClr val="000000"/>
                </a:solidFill>
              </a:rPr>
              <a:t>連続</a:t>
            </a:r>
            <a:r>
              <a:rPr lang="ja-JP" altLang="en-US" sz="2800" kern="0" dirty="0" smtClean="0">
                <a:solidFill>
                  <a:srgbClr val="000000"/>
                </a:solidFill>
              </a:rPr>
              <a:t>したリファクタリングの対象が</a:t>
            </a:r>
            <a:r>
              <a:rPr lang="ja-JP" altLang="en-US" sz="2800" kern="0" dirty="0">
                <a:solidFill>
                  <a:srgbClr val="000000"/>
                </a:solidFill>
              </a:rPr>
              <a:t>同一</a:t>
            </a:r>
            <a:endParaRPr lang="en-US" altLang="ja-JP" sz="2800" kern="0" dirty="0" smtClean="0">
              <a:solidFill>
                <a:srgbClr val="000000"/>
              </a:solidFill>
            </a:endParaRPr>
          </a:p>
          <a:p>
            <a:pPr marL="114300" indent="0">
              <a:lnSpc>
                <a:spcPct val="150000"/>
              </a:lnSpc>
              <a:buNone/>
            </a:pPr>
            <a:r>
              <a:rPr lang="ja-JP" altLang="en-US" sz="2400" kern="0" dirty="0" smtClean="0"/>
              <a:t>例）クラス</a:t>
            </a:r>
            <a:r>
              <a:rPr lang="en-US" altLang="ja-JP" sz="2400" kern="0" dirty="0" smtClean="0"/>
              <a:t>A</a:t>
            </a:r>
            <a:r>
              <a:rPr lang="ja-JP" altLang="en-US" sz="2400" kern="0" dirty="0" smtClean="0"/>
              <a:t>のパッケージを</a:t>
            </a:r>
            <a:r>
              <a:rPr lang="ja-JP" altLang="en-US" sz="2400" kern="0" dirty="0"/>
              <a:t>移動</a:t>
            </a:r>
            <a:r>
              <a:rPr lang="ja-JP" altLang="en-US" sz="2400" kern="0" dirty="0" smtClean="0"/>
              <a:t>し，連続する名前を変更する</a:t>
            </a:r>
            <a:endParaRPr lang="en-US" altLang="ja-JP" sz="2400" kern="0" dirty="0" smtClean="0"/>
          </a:p>
        </p:txBody>
      </p:sp>
      <p:grpSp>
        <p:nvGrpSpPr>
          <p:cNvPr id="21" name="グループ化 20"/>
          <p:cNvGrpSpPr/>
          <p:nvPr/>
        </p:nvGrpSpPr>
        <p:grpSpPr>
          <a:xfrm>
            <a:off x="457199" y="3115591"/>
            <a:ext cx="3814175" cy="3363238"/>
            <a:chOff x="457199" y="3028772"/>
            <a:chExt cx="3814175" cy="3363238"/>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3814175" cy="3363238"/>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549" y="4094391"/>
              <a:ext cx="717394" cy="931265"/>
            </a:xfrm>
            <a:prstGeom prst="rect">
              <a:avLst/>
            </a:prstGeom>
          </p:spPr>
        </p:pic>
        <p:sp>
          <p:nvSpPr>
            <p:cNvPr id="24" name="テキスト ボックス 23"/>
            <p:cNvSpPr txBox="1"/>
            <p:nvPr/>
          </p:nvSpPr>
          <p:spPr>
            <a:xfrm>
              <a:off x="576827" y="3144721"/>
              <a:ext cx="24482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dirty="0" smtClean="0"/>
                <a:t>パッケージ</a:t>
              </a:r>
              <a:r>
                <a:rPr kumimoji="1" lang="en-US" altLang="ja-JP" dirty="0" smtClean="0"/>
                <a:t>1</a:t>
              </a:r>
              <a:endParaRPr kumimoji="1" lang="ja-JP" altLang="en-US" dirty="0"/>
            </a:p>
          </p:txBody>
        </p:sp>
        <p:sp>
          <p:nvSpPr>
            <p:cNvPr id="25" name="テキスト ボックス 24"/>
            <p:cNvSpPr txBox="1"/>
            <p:nvPr/>
          </p:nvSpPr>
          <p:spPr>
            <a:xfrm>
              <a:off x="930090" y="5011640"/>
              <a:ext cx="102431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dirty="0" smtClean="0"/>
                <a:t>クラス</a:t>
              </a:r>
              <a:r>
                <a:rPr lang="en-US" altLang="ja-JP" dirty="0" smtClean="0"/>
                <a:t>A</a:t>
              </a:r>
              <a:endParaRPr kumimoji="1" lang="ja-JP" altLang="en-US" dirty="0"/>
            </a:p>
          </p:txBody>
        </p:sp>
      </p:grpSp>
      <p:grpSp>
        <p:nvGrpSpPr>
          <p:cNvPr id="26" name="グループ化 25"/>
          <p:cNvGrpSpPr/>
          <p:nvPr/>
        </p:nvGrpSpPr>
        <p:grpSpPr>
          <a:xfrm>
            <a:off x="4897724" y="3115591"/>
            <a:ext cx="3789076" cy="3363238"/>
            <a:chOff x="31362" y="3028772"/>
            <a:chExt cx="3789076" cy="3363238"/>
          </a:xfrm>
        </p:grpSpPr>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2" y="3028772"/>
              <a:ext cx="3789076" cy="3363238"/>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14" y="4094391"/>
              <a:ext cx="717394" cy="931265"/>
            </a:xfrm>
            <a:prstGeom prst="rect">
              <a:avLst/>
            </a:prstGeom>
          </p:spPr>
        </p:pic>
        <p:sp>
          <p:nvSpPr>
            <p:cNvPr id="29" name="テキスト ボックス 28"/>
            <p:cNvSpPr txBox="1"/>
            <p:nvPr/>
          </p:nvSpPr>
          <p:spPr>
            <a:xfrm>
              <a:off x="283181" y="3133359"/>
              <a:ext cx="24482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dirty="0" smtClean="0"/>
                <a:t>パッケージ</a:t>
              </a:r>
              <a:r>
                <a:rPr kumimoji="1" lang="en-US" altLang="ja-JP" dirty="0" smtClean="0"/>
                <a:t>2</a:t>
              </a:r>
              <a:endParaRPr kumimoji="1" lang="ja-JP" altLang="en-US" dirty="0"/>
            </a:p>
          </p:txBody>
        </p:sp>
        <p:sp>
          <p:nvSpPr>
            <p:cNvPr id="30" name="テキスト ボックス 29"/>
            <p:cNvSpPr txBox="1"/>
            <p:nvPr/>
          </p:nvSpPr>
          <p:spPr>
            <a:xfrm>
              <a:off x="446309" y="5011640"/>
              <a:ext cx="10243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dirty="0" smtClean="0"/>
                <a:t>クラス</a:t>
              </a:r>
              <a:r>
                <a:rPr lang="en-US" altLang="ja-JP" dirty="0" smtClean="0"/>
                <a:t>A</a:t>
              </a:r>
              <a:endParaRPr kumimoji="1" lang="ja-JP" altLang="en-US" dirty="0"/>
            </a:p>
          </p:txBody>
        </p:sp>
      </p:grpSp>
      <p:sp>
        <p:nvSpPr>
          <p:cNvPr id="31" name="右矢印 30"/>
          <p:cNvSpPr/>
          <p:nvPr/>
        </p:nvSpPr>
        <p:spPr>
          <a:xfrm>
            <a:off x="1800943" y="4481219"/>
            <a:ext cx="3682332" cy="315991"/>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2" name="右矢印 31"/>
          <p:cNvSpPr/>
          <p:nvPr/>
        </p:nvSpPr>
        <p:spPr>
          <a:xfrm>
            <a:off x="6386735" y="5151800"/>
            <a:ext cx="831580" cy="315991"/>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774" y="4184737"/>
            <a:ext cx="717394" cy="931265"/>
          </a:xfrm>
          <a:prstGeom prst="rect">
            <a:avLst/>
          </a:prstGeom>
        </p:spPr>
      </p:pic>
      <p:sp>
        <p:nvSpPr>
          <p:cNvPr id="34" name="テキスト ボックス 33"/>
          <p:cNvSpPr txBox="1"/>
          <p:nvPr/>
        </p:nvSpPr>
        <p:spPr>
          <a:xfrm>
            <a:off x="7218315" y="5098459"/>
            <a:ext cx="10243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dirty="0" smtClean="0"/>
              <a:t>クラス</a:t>
            </a:r>
            <a:r>
              <a:rPr lang="en-US" altLang="ja-JP" dirty="0" smtClean="0"/>
              <a:t>B</a:t>
            </a:r>
            <a:endParaRPr kumimoji="1" lang="ja-JP" altLang="en-US" dirty="0"/>
          </a:p>
        </p:txBody>
      </p:sp>
      <p:sp>
        <p:nvSpPr>
          <p:cNvPr id="35" name="テキスト ボックス 34"/>
          <p:cNvSpPr txBox="1"/>
          <p:nvPr/>
        </p:nvSpPr>
        <p:spPr>
          <a:xfrm>
            <a:off x="3115945" y="4799066"/>
            <a:ext cx="7545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dirty="0" smtClean="0"/>
              <a:t>Move</a:t>
            </a:r>
            <a:endParaRPr kumimoji="1" lang="ja-JP" altLang="en-US" dirty="0"/>
          </a:p>
        </p:txBody>
      </p:sp>
      <p:sp>
        <p:nvSpPr>
          <p:cNvPr id="36" name="テキスト ボックス 35"/>
          <p:cNvSpPr txBox="1"/>
          <p:nvPr/>
        </p:nvSpPr>
        <p:spPr>
          <a:xfrm>
            <a:off x="6228441" y="5603978"/>
            <a:ext cx="112764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ja-JP" dirty="0" smtClean="0"/>
              <a:t>Rename</a:t>
            </a:r>
            <a:endParaRPr kumimoji="1" lang="ja-JP" altLang="en-US" dirty="0"/>
          </a:p>
        </p:txBody>
      </p:sp>
      <p:sp>
        <p:nvSpPr>
          <p:cNvPr id="37" name="テキスト ボックス 36"/>
          <p:cNvSpPr txBox="1"/>
          <p:nvPr/>
        </p:nvSpPr>
        <p:spPr>
          <a:xfrm>
            <a:off x="2303243" y="5168398"/>
            <a:ext cx="237997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smtClean="0"/>
              <a:t>クラスを</a:t>
            </a:r>
            <a:endParaRPr kumimoji="1" lang="en-US" altLang="ja-JP" dirty="0" smtClean="0"/>
          </a:p>
          <a:p>
            <a:pPr algn="ctr"/>
            <a:r>
              <a:rPr lang="ja-JP" altLang="en-US" dirty="0"/>
              <a:t>他</a:t>
            </a:r>
            <a:r>
              <a:rPr kumimoji="1" lang="ja-JP" altLang="en-US" dirty="0" smtClean="0"/>
              <a:t>のパッケージに移動</a:t>
            </a:r>
            <a:endParaRPr kumimoji="1" lang="ja-JP" altLang="en-US" dirty="0"/>
          </a:p>
        </p:txBody>
      </p:sp>
      <p:sp>
        <p:nvSpPr>
          <p:cNvPr id="38" name="テキスト ボックス 37"/>
          <p:cNvSpPr txBox="1"/>
          <p:nvPr/>
        </p:nvSpPr>
        <p:spPr>
          <a:xfrm>
            <a:off x="5741098" y="5973310"/>
            <a:ext cx="210232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smtClean="0"/>
              <a:t>クラスの名前を変更</a:t>
            </a:r>
            <a:endParaRPr kumimoji="1" lang="ja-JP" altLang="en-US" dirty="0"/>
          </a:p>
        </p:txBody>
      </p:sp>
    </p:spTree>
    <p:extLst>
      <p:ext uri="{BB962C8B-B14F-4D97-AF65-F5344CB8AC3E}">
        <p14:creationId xmlns:p14="http://schemas.microsoft.com/office/powerpoint/2010/main" val="1816476839"/>
      </p:ext>
    </p:extLst>
  </p:cSld>
  <p:clrMapOvr>
    <a:masterClrMapping/>
  </p:clrMapOvr>
  <mc:AlternateContent xmlns:mc="http://schemas.openxmlformats.org/markup-compatibility/2006" xmlns:p14="http://schemas.microsoft.com/office/powerpoint/2010/main">
    <mc:Choice Requires="p14">
      <p:transition spd="slow" p14:dur="2000" advTm="66546"/>
    </mc:Choice>
    <mc:Fallback xmlns="">
      <p:transition spd="slow" advTm="665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p:cNvCxnSpPr>
            <a:stCxn id="17" idx="2"/>
            <a:endCxn id="36" idx="0"/>
          </p:cNvCxnSpPr>
          <p:nvPr/>
        </p:nvCxnSpPr>
        <p:spPr>
          <a:xfrm>
            <a:off x="6692038" y="5470564"/>
            <a:ext cx="0" cy="167578"/>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線コネクタ 30"/>
          <p:cNvCxnSpPr>
            <a:stCxn id="25" idx="3"/>
            <a:endCxn id="17" idx="0"/>
          </p:cNvCxnSpPr>
          <p:nvPr/>
        </p:nvCxnSpPr>
        <p:spPr>
          <a:xfrm>
            <a:off x="5912898" y="3685509"/>
            <a:ext cx="779140" cy="1138724"/>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直線コネクタ 26"/>
          <p:cNvCxnSpPr>
            <a:stCxn id="25" idx="1"/>
            <a:endCxn id="16" idx="0"/>
          </p:cNvCxnSpPr>
          <p:nvPr/>
        </p:nvCxnSpPr>
        <p:spPr>
          <a:xfrm flipH="1">
            <a:off x="1991037" y="3685509"/>
            <a:ext cx="820119" cy="1138724"/>
          </a:xfrm>
          <a:prstGeom prst="line">
            <a:avLst/>
          </a:prstGeom>
        </p:spPr>
        <p:style>
          <a:lnRef idx="3">
            <a:schemeClr val="accent1"/>
          </a:lnRef>
          <a:fillRef idx="0">
            <a:schemeClr val="accent1"/>
          </a:fillRef>
          <a:effectRef idx="2">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smtClean="0"/>
              <a:t>リファクタリング</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ソフトウェア</a:t>
            </a:r>
            <a:r>
              <a:rPr lang="ja-JP" altLang="en-US" dirty="0"/>
              <a:t>の</a:t>
            </a:r>
            <a:r>
              <a:rPr lang="ja-JP" altLang="en-US" dirty="0" smtClean="0"/>
              <a:t>外部から見た動作を</a:t>
            </a:r>
            <a:r>
              <a:rPr lang="ja-JP" altLang="en-US" dirty="0"/>
              <a:t>変えず</a:t>
            </a:r>
            <a:r>
              <a:rPr lang="ja-JP" altLang="en-US" dirty="0" smtClean="0"/>
              <a:t>に，ソースコードを整理する作業</a:t>
            </a:r>
            <a:r>
              <a:rPr lang="en-US" altLang="ja-JP" dirty="0"/>
              <a:t>[1</a:t>
            </a:r>
            <a:r>
              <a:rPr lang="en-US" altLang="ja-JP" dirty="0" smtClean="0"/>
              <a:t>]</a:t>
            </a:r>
          </a:p>
          <a:p>
            <a:pPr lvl="1"/>
            <a:r>
              <a:rPr kumimoji="1" lang="ja-JP" altLang="en-US" dirty="0" smtClean="0"/>
              <a:t>クラスやメンバなどのプログラム要素</a:t>
            </a:r>
            <a:r>
              <a:rPr lang="ja-JP" altLang="en-US" dirty="0"/>
              <a:t>が</a:t>
            </a:r>
            <a:r>
              <a:rPr kumimoji="1" lang="ja-JP" altLang="en-US" dirty="0" smtClean="0"/>
              <a:t>対象</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a:t>
            </a:fld>
            <a:endParaRPr lang="en-US" altLang="ja-JP" dirty="0">
              <a:solidFill>
                <a:srgbClr val="000000"/>
              </a:solidFill>
            </a:endParaRPr>
          </a:p>
        </p:txBody>
      </p:sp>
      <p:sp>
        <p:nvSpPr>
          <p:cNvPr id="5" name="テキスト ボックス 4"/>
          <p:cNvSpPr txBox="1"/>
          <p:nvPr/>
        </p:nvSpPr>
        <p:spPr>
          <a:xfrm>
            <a:off x="0" y="6305826"/>
            <a:ext cx="8395855" cy="338554"/>
          </a:xfrm>
          <a:prstGeom prst="rect">
            <a:avLst/>
          </a:prstGeom>
          <a:solidFill>
            <a:schemeClr val="bg1"/>
          </a:solidFill>
        </p:spPr>
        <p:txBody>
          <a:bodyPr wrap="square" rtlCol="0">
            <a:spAutoFit/>
          </a:bodyPr>
          <a:lstStyle/>
          <a:p>
            <a:r>
              <a:rPr lang="en-US" altLang="ja-JP" sz="1600" dirty="0"/>
              <a:t>[1] M. </a:t>
            </a:r>
            <a:r>
              <a:rPr lang="en-US" altLang="ja-JP" sz="1600" dirty="0" smtClean="0"/>
              <a:t>Fowler</a:t>
            </a:r>
            <a:r>
              <a:rPr lang="ja-JP" altLang="en-US" sz="1600" dirty="0" err="1" smtClean="0"/>
              <a:t>，</a:t>
            </a:r>
            <a:r>
              <a:rPr lang="en-US" altLang="ja-JP" sz="1600" dirty="0" smtClean="0"/>
              <a:t>“</a:t>
            </a:r>
            <a:r>
              <a:rPr lang="en-US" altLang="ja-JP" sz="1600" i="1" dirty="0" err="1" smtClean="0"/>
              <a:t>Refactoring:Improving</a:t>
            </a:r>
            <a:r>
              <a:rPr lang="en-US" altLang="ja-JP" sz="1600" i="1" dirty="0" smtClean="0"/>
              <a:t> </a:t>
            </a:r>
            <a:r>
              <a:rPr lang="en-US" altLang="ja-JP" sz="1600" i="1" dirty="0"/>
              <a:t>the Design of Existing Code</a:t>
            </a:r>
            <a:r>
              <a:rPr lang="en-US" altLang="ja-JP" sz="1600" dirty="0" smtClean="0"/>
              <a:t>.” Addison Wesley</a:t>
            </a:r>
            <a:r>
              <a:rPr lang="ja-JP" altLang="en-US" sz="1600" dirty="0" err="1" smtClean="0"/>
              <a:t>，</a:t>
            </a:r>
            <a:r>
              <a:rPr lang="en-US" altLang="ja-JP" sz="1600" dirty="0" smtClean="0"/>
              <a:t>1999</a:t>
            </a:r>
            <a:r>
              <a:rPr lang="en-US" altLang="ja-JP" sz="1600" dirty="0"/>
              <a:t>.</a:t>
            </a:r>
            <a:endParaRPr kumimoji="1" lang="ja-JP" altLang="en-US" sz="1600"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340" y="3941110"/>
            <a:ext cx="717394" cy="931265"/>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324" y="3941110"/>
            <a:ext cx="717394" cy="931265"/>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441" y="4708667"/>
            <a:ext cx="1241941" cy="1241941"/>
          </a:xfrm>
          <a:prstGeom prst="rect">
            <a:avLst/>
          </a:prstGeom>
        </p:spPr>
      </p:pic>
      <p:sp>
        <p:nvSpPr>
          <p:cNvPr id="16" name="テキスト ボックス 15"/>
          <p:cNvSpPr txBox="1"/>
          <p:nvPr/>
        </p:nvSpPr>
        <p:spPr>
          <a:xfrm>
            <a:off x="1257868" y="4824233"/>
            <a:ext cx="146633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smtClean="0"/>
              <a:t>理解しにくい</a:t>
            </a:r>
            <a:endParaRPr kumimoji="1" lang="en-US" altLang="ja-JP" dirty="0" smtClean="0"/>
          </a:p>
          <a:p>
            <a:r>
              <a:rPr kumimoji="1" lang="ja-JP" altLang="en-US" dirty="0" smtClean="0"/>
              <a:t>ソースコード</a:t>
            </a:r>
            <a:endParaRPr kumimoji="1" lang="en-US" altLang="ja-JP" dirty="0" smtClean="0"/>
          </a:p>
        </p:txBody>
      </p:sp>
      <p:sp>
        <p:nvSpPr>
          <p:cNvPr id="17" name="テキスト ボックス 16"/>
          <p:cNvSpPr txBox="1"/>
          <p:nvPr/>
        </p:nvSpPr>
        <p:spPr>
          <a:xfrm>
            <a:off x="5933480" y="4824233"/>
            <a:ext cx="151711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smtClean="0"/>
              <a:t>理解しやすい</a:t>
            </a:r>
            <a:endParaRPr kumimoji="1" lang="en-US" altLang="ja-JP" dirty="0" smtClean="0"/>
          </a:p>
          <a:p>
            <a:r>
              <a:rPr kumimoji="1" lang="ja-JP" altLang="en-US" dirty="0" smtClean="0"/>
              <a:t>ソースコード</a:t>
            </a:r>
            <a:endParaRPr kumimoji="1" lang="en-US" altLang="ja-JP" dirty="0" smtClean="0"/>
          </a:p>
        </p:txBody>
      </p:sp>
      <p:sp>
        <p:nvSpPr>
          <p:cNvPr id="21" name="右矢印 20"/>
          <p:cNvSpPr/>
          <p:nvPr/>
        </p:nvSpPr>
        <p:spPr>
          <a:xfrm>
            <a:off x="2919111" y="4697772"/>
            <a:ext cx="2927839" cy="183314"/>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3" name="角丸四角形 22"/>
          <p:cNvSpPr/>
          <p:nvPr/>
        </p:nvSpPr>
        <p:spPr>
          <a:xfrm>
            <a:off x="3401685" y="4273919"/>
            <a:ext cx="1943100" cy="465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smtClean="0"/>
              <a:t>リファクタリング</a:t>
            </a:r>
            <a:endParaRPr lang="ja-JP" altLang="en-US" dirty="0"/>
          </a:p>
        </p:txBody>
      </p:sp>
      <p:sp>
        <p:nvSpPr>
          <p:cNvPr id="24" name="テキスト ボックス 23"/>
          <p:cNvSpPr txBox="1"/>
          <p:nvPr/>
        </p:nvSpPr>
        <p:spPr>
          <a:xfrm>
            <a:off x="3923159" y="5936494"/>
            <a:ext cx="8777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開発者</a:t>
            </a:r>
            <a:endParaRPr kumimoji="1" lang="ja-JP" altLang="en-US" dirty="0"/>
          </a:p>
        </p:txBody>
      </p:sp>
      <p:sp>
        <p:nvSpPr>
          <p:cNvPr id="25" name="角丸四角形 24"/>
          <p:cNvSpPr/>
          <p:nvPr/>
        </p:nvSpPr>
        <p:spPr>
          <a:xfrm>
            <a:off x="2811156" y="3452693"/>
            <a:ext cx="3101742" cy="46563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a:t>外部</a:t>
            </a:r>
            <a:r>
              <a:rPr lang="ja-JP" altLang="en-US" b="1" dirty="0" smtClean="0"/>
              <a:t>から見た</a:t>
            </a:r>
            <a:r>
              <a:rPr lang="ja-JP" altLang="en-US" b="1" dirty="0"/>
              <a:t>動作</a:t>
            </a:r>
            <a:r>
              <a:rPr lang="ja-JP" altLang="en-US" b="1" dirty="0" smtClean="0"/>
              <a:t>は</a:t>
            </a:r>
            <a:r>
              <a:rPr lang="ja-JP" altLang="en-US" b="1" dirty="0"/>
              <a:t>同</a:t>
            </a:r>
            <a:r>
              <a:rPr lang="ja-JP" altLang="en-US" b="1" dirty="0" smtClean="0"/>
              <a:t>じ</a:t>
            </a:r>
            <a:endParaRPr lang="ja-JP" altLang="en-US" b="1" dirty="0"/>
          </a:p>
        </p:txBody>
      </p:sp>
      <p:sp>
        <p:nvSpPr>
          <p:cNvPr id="36" name="角丸四角形 35"/>
          <p:cNvSpPr/>
          <p:nvPr/>
        </p:nvSpPr>
        <p:spPr>
          <a:xfrm>
            <a:off x="5350295" y="5638142"/>
            <a:ext cx="2683485" cy="57347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機能</a:t>
            </a:r>
            <a:r>
              <a:rPr lang="ja-JP" altLang="en-US" dirty="0" smtClean="0"/>
              <a:t>の追加、バグの修正がしやすい</a:t>
            </a:r>
            <a:endParaRPr lang="ja-JP" altLang="en-US" dirty="0"/>
          </a:p>
        </p:txBody>
      </p:sp>
    </p:spTree>
    <p:extLst>
      <p:ext uri="{BB962C8B-B14F-4D97-AF65-F5344CB8AC3E}">
        <p14:creationId xmlns:p14="http://schemas.microsoft.com/office/powerpoint/2010/main" val="399755963"/>
      </p:ext>
    </p:extLst>
  </p:cSld>
  <p:clrMapOvr>
    <a:masterClrMapping/>
  </p:clrMapOvr>
  <mc:AlternateContent xmlns:mc="http://schemas.openxmlformats.org/markup-compatibility/2006" xmlns:p14="http://schemas.microsoft.com/office/powerpoint/2010/main">
    <mc:Choice Requires="p14">
      <p:transition spd="slow" p14:dur="2000" advTm="30231"/>
    </mc:Choice>
    <mc:Fallback xmlns="">
      <p:transition spd="slow" advTm="302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調査</a:t>
            </a:r>
            <a:r>
              <a:rPr lang="en-US" altLang="ja-JP" dirty="0"/>
              <a:t>2</a:t>
            </a:r>
            <a:r>
              <a:rPr lang="en-US" altLang="ja-JP" dirty="0" smtClean="0"/>
              <a:t>: </a:t>
            </a:r>
            <a:r>
              <a:rPr lang="ja-JP" altLang="en-US" dirty="0" smtClean="0"/>
              <a:t>作業内容の調査</a:t>
            </a:r>
            <a:r>
              <a:rPr lang="en-US" altLang="ja-JP" dirty="0" smtClean="0"/>
              <a:t>(3/4)</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20</a:t>
            </a:fld>
            <a:endParaRPr lang="en-US" altLang="ja-JP">
              <a:solidFill>
                <a:srgbClr val="000000"/>
              </a:solidFill>
            </a:endParaRPr>
          </a:p>
        </p:txBody>
      </p:sp>
      <p:sp>
        <p:nvSpPr>
          <p:cNvPr id="6" name="コンテンツ プレースホルダー 2"/>
          <p:cNvSpPr>
            <a:spLocks noGrp="1"/>
          </p:cNvSpPr>
          <p:nvPr>
            <p:ph idx="1"/>
          </p:nvPr>
        </p:nvSpPr>
        <p:spPr>
          <a:xfrm>
            <a:off x="301468" y="1566768"/>
            <a:ext cx="8702290" cy="1843502"/>
          </a:xfrm>
        </p:spPr>
        <p:txBody>
          <a:bodyPr/>
          <a:lstStyle/>
          <a:p>
            <a:r>
              <a:rPr lang="ja-JP" altLang="en-US" sz="2800" u="sng" dirty="0" smtClean="0">
                <a:solidFill>
                  <a:srgbClr val="000000"/>
                </a:solidFill>
              </a:rPr>
              <a:t>関係あり</a:t>
            </a:r>
            <a:r>
              <a:rPr lang="ja-JP" altLang="en-US" sz="2800" dirty="0" smtClean="0">
                <a:solidFill>
                  <a:srgbClr val="000000"/>
                </a:solidFill>
              </a:rPr>
              <a:t>：連続したリファクタリングの対象</a:t>
            </a:r>
            <a:r>
              <a:rPr lang="ja-JP" altLang="en-US" sz="2800" dirty="0">
                <a:solidFill>
                  <a:srgbClr val="000000"/>
                </a:solidFill>
              </a:rPr>
              <a:t>の名前が</a:t>
            </a:r>
            <a:r>
              <a:rPr lang="ja-JP" altLang="en-US" sz="2800" dirty="0" smtClean="0">
                <a:solidFill>
                  <a:srgbClr val="000000"/>
                </a:solidFill>
              </a:rPr>
              <a:t>類</a:t>
            </a:r>
            <a:r>
              <a:rPr lang="en-US" altLang="ja-JP" sz="2800" dirty="0" smtClean="0">
                <a:solidFill>
                  <a:srgbClr val="000000"/>
                </a:solidFill>
              </a:rPr>
              <a:t>		</a:t>
            </a:r>
            <a:r>
              <a:rPr lang="ja-JP" altLang="en-US" sz="2800" dirty="0" smtClean="0">
                <a:solidFill>
                  <a:srgbClr val="000000"/>
                </a:solidFill>
              </a:rPr>
              <a:t>似</a:t>
            </a:r>
            <a:r>
              <a:rPr lang="ja-JP" altLang="en-US" sz="2800" dirty="0">
                <a:solidFill>
                  <a:srgbClr val="000000"/>
                </a:solidFill>
              </a:rPr>
              <a:t>，また</a:t>
            </a:r>
            <a:r>
              <a:rPr lang="ja-JP" altLang="en-US" sz="2800" dirty="0" smtClean="0">
                <a:solidFill>
                  <a:srgbClr val="000000"/>
                </a:solidFill>
              </a:rPr>
              <a:t>は一方の対象が，所属するパッケー</a:t>
            </a:r>
            <a:r>
              <a:rPr lang="en-US" altLang="ja-JP" sz="2800" dirty="0" smtClean="0">
                <a:solidFill>
                  <a:srgbClr val="000000"/>
                </a:solidFill>
              </a:rPr>
              <a:t>		</a:t>
            </a:r>
            <a:r>
              <a:rPr lang="ja-JP" altLang="en-US" sz="2800" dirty="0" smtClean="0">
                <a:solidFill>
                  <a:srgbClr val="000000"/>
                </a:solidFill>
              </a:rPr>
              <a:t>ジ</a:t>
            </a:r>
            <a:r>
              <a:rPr lang="ja-JP" altLang="en-US" sz="2800" dirty="0">
                <a:solidFill>
                  <a:srgbClr val="000000"/>
                </a:solidFill>
              </a:rPr>
              <a:t>や</a:t>
            </a:r>
            <a:r>
              <a:rPr lang="ja-JP" altLang="en-US" sz="2800" dirty="0" smtClean="0">
                <a:solidFill>
                  <a:srgbClr val="000000"/>
                </a:solidFill>
              </a:rPr>
              <a:t>クラスが他方の対象</a:t>
            </a:r>
            <a:endParaRPr lang="en-US" altLang="ja-JP" sz="1200" dirty="0" smtClean="0">
              <a:solidFill>
                <a:srgbClr val="000000"/>
              </a:solidFill>
            </a:endParaRPr>
          </a:p>
          <a:p>
            <a:pPr marL="57150" indent="0">
              <a:buNone/>
            </a:pPr>
            <a:r>
              <a:rPr lang="ja-JP" altLang="en-US" sz="2400" dirty="0" smtClean="0">
                <a:solidFill>
                  <a:srgbClr val="000000"/>
                </a:solidFill>
              </a:rPr>
              <a:t>例）２つのリファクタリングの対象の名前が類似する場合</a:t>
            </a:r>
            <a:endParaRPr lang="en-US" altLang="ja-JP" sz="2400" dirty="0" smtClean="0">
              <a:solidFill>
                <a:srgbClr val="000000"/>
              </a:solidFill>
            </a:endParaRPr>
          </a:p>
          <a:p>
            <a:endParaRPr lang="en-US" altLang="ja-JP" sz="2800" dirty="0">
              <a:solidFill>
                <a:srgbClr val="000000"/>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83" y="3855660"/>
            <a:ext cx="2445464" cy="2450319"/>
          </a:xfrm>
          <a:prstGeom prst="rect">
            <a:avLst/>
          </a:prstGeom>
        </p:spPr>
      </p:pic>
      <p:sp>
        <p:nvSpPr>
          <p:cNvPr id="10" name="テキスト ボックス 9"/>
          <p:cNvSpPr txBox="1"/>
          <p:nvPr/>
        </p:nvSpPr>
        <p:spPr>
          <a:xfrm>
            <a:off x="353848" y="4037116"/>
            <a:ext cx="205287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err="1" smtClean="0"/>
              <a:t>int</a:t>
            </a:r>
            <a:r>
              <a:rPr kumimoji="1" lang="en-US" altLang="ja-JP" sz="2000" dirty="0" smtClean="0"/>
              <a:t> </a:t>
            </a:r>
            <a:r>
              <a:rPr kumimoji="1" lang="en-US" altLang="ja-JP" sz="2000" dirty="0" smtClean="0">
                <a:solidFill>
                  <a:srgbClr val="0070C0"/>
                </a:solidFill>
              </a:rPr>
              <a:t>number</a:t>
            </a:r>
            <a:r>
              <a:rPr kumimoji="1" lang="en-US" altLang="ja-JP" sz="2000" dirty="0" smtClean="0"/>
              <a:t>;</a:t>
            </a:r>
            <a:endParaRPr kumimoji="1" lang="ja-JP" altLang="en-US" sz="2000" dirty="0"/>
          </a:p>
        </p:txBody>
      </p:sp>
      <p:sp>
        <p:nvSpPr>
          <p:cNvPr id="11" name="テキスト ボックス 10"/>
          <p:cNvSpPr txBox="1"/>
          <p:nvPr/>
        </p:nvSpPr>
        <p:spPr>
          <a:xfrm>
            <a:off x="353849" y="5051810"/>
            <a:ext cx="2052871" cy="10431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000" dirty="0" err="1"/>
              <a:t>i</a:t>
            </a:r>
            <a:r>
              <a:rPr lang="en-US" altLang="ja-JP" sz="2000" dirty="0" err="1" smtClean="0"/>
              <a:t>nt</a:t>
            </a:r>
            <a:r>
              <a:rPr lang="en-US" altLang="ja-JP" sz="2000" dirty="0" smtClean="0"/>
              <a:t> </a:t>
            </a:r>
            <a:r>
              <a:rPr lang="en-US" altLang="ja-JP" sz="2000" dirty="0" err="1" smtClean="0"/>
              <a:t>get</a:t>
            </a:r>
            <a:r>
              <a:rPr lang="en-US" altLang="ja-JP" sz="2000" dirty="0" err="1" smtClean="0">
                <a:solidFill>
                  <a:srgbClr val="0070C0"/>
                </a:solidFill>
              </a:rPr>
              <a:t>Number</a:t>
            </a:r>
            <a:r>
              <a:rPr lang="en-US" altLang="ja-JP" sz="2000" dirty="0" smtClean="0"/>
              <a:t>(){</a:t>
            </a:r>
          </a:p>
          <a:p>
            <a:r>
              <a:rPr lang="en-US" altLang="ja-JP" sz="2000" dirty="0" smtClean="0"/>
              <a:t>  return number;</a:t>
            </a:r>
          </a:p>
          <a:p>
            <a:r>
              <a:rPr kumimoji="1" lang="en-US" altLang="ja-JP" sz="2000" dirty="0"/>
              <a:t>}</a:t>
            </a:r>
            <a:endParaRPr kumimoji="1" lang="en-US" altLang="ja-JP" sz="2000" dirty="0" smtClean="0"/>
          </a:p>
        </p:txBody>
      </p:sp>
      <p:cxnSp>
        <p:nvCxnSpPr>
          <p:cNvPr id="18" name="直線コネクタ 17"/>
          <p:cNvCxnSpPr/>
          <p:nvPr/>
        </p:nvCxnSpPr>
        <p:spPr>
          <a:xfrm>
            <a:off x="1312861" y="4357973"/>
            <a:ext cx="1" cy="735355"/>
          </a:xfrm>
          <a:prstGeom prst="line">
            <a:avLst/>
          </a:prstGeom>
        </p:spPr>
        <p:style>
          <a:lnRef idx="2">
            <a:schemeClr val="accent2"/>
          </a:lnRef>
          <a:fillRef idx="0">
            <a:schemeClr val="accent2"/>
          </a:fillRef>
          <a:effectRef idx="1">
            <a:schemeClr val="accent2"/>
          </a:effectRef>
          <a:fontRef idx="minor">
            <a:schemeClr val="tx1"/>
          </a:fontRef>
        </p:style>
      </p:cxnSp>
      <p:sp>
        <p:nvSpPr>
          <p:cNvPr id="19" name="テキスト ボックス 18"/>
          <p:cNvSpPr txBox="1"/>
          <p:nvPr/>
        </p:nvSpPr>
        <p:spPr>
          <a:xfrm>
            <a:off x="441006" y="4513685"/>
            <a:ext cx="172389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400" dirty="0"/>
              <a:t>類似</a:t>
            </a:r>
            <a:r>
              <a:rPr lang="ja-JP" altLang="en-US" sz="2400" dirty="0" smtClean="0"/>
              <a:t>の</a:t>
            </a:r>
            <a:r>
              <a:rPr lang="ja-JP" altLang="en-US" sz="2400" dirty="0"/>
              <a:t>名前</a:t>
            </a:r>
            <a:endParaRPr kumimoji="1" lang="ja-JP" altLang="en-US" sz="2400" dirty="0"/>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6752" y="3858408"/>
            <a:ext cx="2445464" cy="2450319"/>
          </a:xfrm>
          <a:prstGeom prst="rect">
            <a:avLst/>
          </a:prstGeom>
        </p:spPr>
      </p:pic>
      <p:sp>
        <p:nvSpPr>
          <p:cNvPr id="24" name="テキスト ボックス 23"/>
          <p:cNvSpPr txBox="1"/>
          <p:nvPr/>
        </p:nvSpPr>
        <p:spPr>
          <a:xfrm>
            <a:off x="3559117" y="4071948"/>
            <a:ext cx="205287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err="1" smtClean="0"/>
              <a:t>int</a:t>
            </a:r>
            <a:r>
              <a:rPr kumimoji="1" lang="en-US" altLang="ja-JP" sz="2000" dirty="0" smtClean="0"/>
              <a:t> </a:t>
            </a:r>
            <a:r>
              <a:rPr kumimoji="1" lang="en-US" altLang="ja-JP" sz="2000" dirty="0" smtClean="0">
                <a:solidFill>
                  <a:srgbClr val="FF0000"/>
                </a:solidFill>
              </a:rPr>
              <a:t>id</a:t>
            </a:r>
            <a:r>
              <a:rPr kumimoji="1" lang="en-US" altLang="ja-JP" sz="2000" dirty="0" smtClean="0"/>
              <a:t>;</a:t>
            </a:r>
            <a:endParaRPr kumimoji="1" lang="ja-JP" altLang="en-US" sz="2000" dirty="0"/>
          </a:p>
        </p:txBody>
      </p:sp>
      <p:sp>
        <p:nvSpPr>
          <p:cNvPr id="25" name="テキスト ボックス 24"/>
          <p:cNvSpPr txBox="1"/>
          <p:nvPr/>
        </p:nvSpPr>
        <p:spPr>
          <a:xfrm>
            <a:off x="3559118" y="5086642"/>
            <a:ext cx="205287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000" dirty="0" err="1"/>
              <a:t>i</a:t>
            </a:r>
            <a:r>
              <a:rPr lang="en-US" altLang="ja-JP" sz="2000" dirty="0" err="1" smtClean="0"/>
              <a:t>nt</a:t>
            </a:r>
            <a:r>
              <a:rPr lang="en-US" altLang="ja-JP" sz="2000" dirty="0" smtClean="0"/>
              <a:t> </a:t>
            </a:r>
            <a:r>
              <a:rPr lang="en-US" altLang="ja-JP" sz="2000" dirty="0" err="1" smtClean="0"/>
              <a:t>get</a:t>
            </a:r>
            <a:r>
              <a:rPr lang="en-US" altLang="ja-JP" sz="2000" dirty="0" err="1" smtClean="0">
                <a:solidFill>
                  <a:srgbClr val="0070C0"/>
                </a:solidFill>
              </a:rPr>
              <a:t>Number</a:t>
            </a:r>
            <a:r>
              <a:rPr lang="en-US" altLang="ja-JP" sz="2000" dirty="0" smtClean="0"/>
              <a:t>(){</a:t>
            </a:r>
          </a:p>
          <a:p>
            <a:r>
              <a:rPr lang="en-US" altLang="ja-JP" sz="2000" dirty="0" smtClean="0"/>
              <a:t>  return id;</a:t>
            </a:r>
          </a:p>
          <a:p>
            <a:r>
              <a:rPr kumimoji="1" lang="en-US" altLang="ja-JP" sz="2000" dirty="0"/>
              <a:t>}</a:t>
            </a:r>
            <a:endParaRPr kumimoji="1" lang="en-US" altLang="ja-JP" sz="2000" dirty="0" smtClean="0"/>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536" y="3847640"/>
            <a:ext cx="2445464" cy="2450319"/>
          </a:xfrm>
          <a:prstGeom prst="rect">
            <a:avLst/>
          </a:prstGeom>
        </p:spPr>
      </p:pic>
      <p:sp>
        <p:nvSpPr>
          <p:cNvPr id="30" name="テキスト ボックス 29"/>
          <p:cNvSpPr txBox="1"/>
          <p:nvPr/>
        </p:nvSpPr>
        <p:spPr>
          <a:xfrm>
            <a:off x="6850901" y="4061180"/>
            <a:ext cx="205287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err="1" smtClean="0"/>
              <a:t>int</a:t>
            </a:r>
            <a:r>
              <a:rPr kumimoji="1" lang="en-US" altLang="ja-JP" sz="2000" dirty="0" smtClean="0"/>
              <a:t> </a:t>
            </a:r>
            <a:r>
              <a:rPr lang="en-US" altLang="ja-JP" sz="2000" dirty="0" smtClean="0">
                <a:solidFill>
                  <a:srgbClr val="FF0000"/>
                </a:solidFill>
              </a:rPr>
              <a:t>id</a:t>
            </a:r>
            <a:r>
              <a:rPr kumimoji="1" lang="en-US" altLang="ja-JP" sz="2000" dirty="0" smtClean="0"/>
              <a:t>;</a:t>
            </a:r>
            <a:endParaRPr kumimoji="1" lang="ja-JP" altLang="en-US" sz="2000" dirty="0"/>
          </a:p>
        </p:txBody>
      </p:sp>
      <p:sp>
        <p:nvSpPr>
          <p:cNvPr id="31" name="テキスト ボックス 30"/>
          <p:cNvSpPr txBox="1"/>
          <p:nvPr/>
        </p:nvSpPr>
        <p:spPr>
          <a:xfrm>
            <a:off x="6850902" y="5075874"/>
            <a:ext cx="205287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000" dirty="0" err="1"/>
              <a:t>i</a:t>
            </a:r>
            <a:r>
              <a:rPr lang="en-US" altLang="ja-JP" sz="2000" dirty="0" err="1" smtClean="0"/>
              <a:t>nt</a:t>
            </a:r>
            <a:r>
              <a:rPr lang="en-US" altLang="ja-JP" sz="2000" dirty="0" smtClean="0"/>
              <a:t> </a:t>
            </a:r>
            <a:r>
              <a:rPr lang="en-US" altLang="ja-JP" sz="2000" dirty="0" err="1" smtClean="0"/>
              <a:t>get</a:t>
            </a:r>
            <a:r>
              <a:rPr lang="en-US" altLang="ja-JP" sz="2000" dirty="0" err="1" smtClean="0">
                <a:solidFill>
                  <a:srgbClr val="FF0000"/>
                </a:solidFill>
              </a:rPr>
              <a:t>Id</a:t>
            </a:r>
            <a:r>
              <a:rPr lang="en-US" altLang="ja-JP" sz="2000" dirty="0" smtClean="0"/>
              <a:t>(){</a:t>
            </a:r>
          </a:p>
          <a:p>
            <a:r>
              <a:rPr lang="en-US" altLang="ja-JP" sz="2000" dirty="0" smtClean="0"/>
              <a:t>  return id;</a:t>
            </a:r>
          </a:p>
          <a:p>
            <a:r>
              <a:rPr kumimoji="1" lang="en-US" altLang="ja-JP" sz="2000" dirty="0"/>
              <a:t>}</a:t>
            </a:r>
            <a:endParaRPr kumimoji="1" lang="en-US" altLang="ja-JP" sz="2000" dirty="0" smtClean="0"/>
          </a:p>
        </p:txBody>
      </p:sp>
      <p:sp>
        <p:nvSpPr>
          <p:cNvPr id="17" name="下矢印 16"/>
          <p:cNvSpPr/>
          <p:nvPr/>
        </p:nvSpPr>
        <p:spPr>
          <a:xfrm rot="16200000">
            <a:off x="2806329" y="3684439"/>
            <a:ext cx="400112" cy="1105465"/>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2" name="下矢印 31"/>
          <p:cNvSpPr/>
          <p:nvPr/>
        </p:nvSpPr>
        <p:spPr>
          <a:xfrm rot="16200000">
            <a:off x="6041008" y="4733965"/>
            <a:ext cx="400112" cy="1105465"/>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5" name="テキスト ボックス 14"/>
          <p:cNvSpPr txBox="1"/>
          <p:nvPr/>
        </p:nvSpPr>
        <p:spPr>
          <a:xfrm>
            <a:off x="3715736" y="4548517"/>
            <a:ext cx="297765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sz="2400" b="1" dirty="0" smtClean="0"/>
              <a:t>メソッド名の</a:t>
            </a:r>
            <a:r>
              <a:rPr kumimoji="1" lang="en-US" altLang="ja-JP" sz="2400" b="1" dirty="0" smtClean="0"/>
              <a:t>Rename</a:t>
            </a:r>
            <a:endParaRPr kumimoji="1" lang="ja-JP" altLang="en-US" sz="2400" b="1" dirty="0"/>
          </a:p>
        </p:txBody>
      </p:sp>
      <p:sp>
        <p:nvSpPr>
          <p:cNvPr id="33" name="テキスト ボックス 32"/>
          <p:cNvSpPr txBox="1"/>
          <p:nvPr/>
        </p:nvSpPr>
        <p:spPr>
          <a:xfrm>
            <a:off x="1273155" y="3498991"/>
            <a:ext cx="329980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sz="2400" b="1" dirty="0"/>
              <a:t>フィールド</a:t>
            </a:r>
            <a:r>
              <a:rPr lang="ja-JP" altLang="en-US" sz="2400" b="1" dirty="0" smtClean="0"/>
              <a:t>名の</a:t>
            </a:r>
            <a:r>
              <a:rPr kumimoji="1" lang="en-US" altLang="ja-JP" sz="2400" b="1" dirty="0" smtClean="0"/>
              <a:t>Rename</a:t>
            </a:r>
            <a:endParaRPr kumimoji="1" lang="ja-JP" altLang="en-US" sz="2400" b="1" dirty="0"/>
          </a:p>
        </p:txBody>
      </p:sp>
      <p:cxnSp>
        <p:nvCxnSpPr>
          <p:cNvPr id="20" name="直線コネクタ 19"/>
          <p:cNvCxnSpPr/>
          <p:nvPr/>
        </p:nvCxnSpPr>
        <p:spPr>
          <a:xfrm>
            <a:off x="7650024" y="4357973"/>
            <a:ext cx="1" cy="73535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1" name="テキスト ボックス 20"/>
          <p:cNvSpPr txBox="1"/>
          <p:nvPr/>
        </p:nvSpPr>
        <p:spPr>
          <a:xfrm>
            <a:off x="6778169" y="4513685"/>
            <a:ext cx="1723896" cy="461665"/>
          </a:xfrm>
          <a:prstGeom prst="rect">
            <a:avLst/>
          </a:prstGeom>
          <a:solidFill>
            <a:srgbClr val="FF5D5D"/>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400" dirty="0"/>
              <a:t>類似</a:t>
            </a:r>
            <a:r>
              <a:rPr lang="ja-JP" altLang="en-US" sz="2400" dirty="0" smtClean="0"/>
              <a:t>の</a:t>
            </a:r>
            <a:r>
              <a:rPr lang="ja-JP" altLang="en-US" sz="2400" dirty="0"/>
              <a:t>名前</a:t>
            </a:r>
            <a:endParaRPr kumimoji="1" lang="ja-JP" altLang="en-US" sz="2400" dirty="0"/>
          </a:p>
        </p:txBody>
      </p:sp>
    </p:spTree>
    <p:extLst>
      <p:ext uri="{BB962C8B-B14F-4D97-AF65-F5344CB8AC3E}">
        <p14:creationId xmlns:p14="http://schemas.microsoft.com/office/powerpoint/2010/main" val="3531269500"/>
      </p:ext>
    </p:extLst>
  </p:cSld>
  <p:clrMapOvr>
    <a:masterClrMapping/>
  </p:clrMapOvr>
  <mc:AlternateContent xmlns:mc="http://schemas.openxmlformats.org/markup-compatibility/2006" xmlns:p14="http://schemas.microsoft.com/office/powerpoint/2010/main">
    <mc:Choice Requires="p14">
      <p:transition spd="slow" p14:dur="2000" advTm="37265"/>
    </mc:Choice>
    <mc:Fallback xmlns="">
      <p:transition spd="slow" advTm="3726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調査</a:t>
            </a:r>
            <a:r>
              <a:rPr lang="en-US" altLang="ja-JP" dirty="0"/>
              <a:t>2</a:t>
            </a:r>
            <a:r>
              <a:rPr lang="en-US" altLang="ja-JP" dirty="0" smtClean="0"/>
              <a:t>: </a:t>
            </a:r>
            <a:r>
              <a:rPr lang="ja-JP" altLang="en-US" dirty="0" smtClean="0"/>
              <a:t>作業内容の調査</a:t>
            </a:r>
            <a:r>
              <a:rPr lang="en-US" altLang="ja-JP" dirty="0" smtClean="0"/>
              <a:t>(</a:t>
            </a:r>
            <a:r>
              <a:rPr lang="en-US" altLang="ja-JP" dirty="0"/>
              <a:t>4</a:t>
            </a:r>
            <a:r>
              <a:rPr lang="en-US" altLang="ja-JP" dirty="0" smtClean="0"/>
              <a:t>/4)</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21</a:t>
            </a:fld>
            <a:endParaRPr lang="en-US" altLang="ja-JP">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996383832"/>
              </p:ext>
            </p:extLst>
          </p:nvPr>
        </p:nvGraphicFramePr>
        <p:xfrm>
          <a:off x="425668" y="3052753"/>
          <a:ext cx="8218487" cy="3133250"/>
        </p:xfrm>
        <a:graphic>
          <a:graphicData uri="http://schemas.openxmlformats.org/drawingml/2006/table">
            <a:tbl>
              <a:tblPr firstRow="1" bandRow="1">
                <a:tableStyleId>{21E4AEA4-8DFA-4A89-87EB-49C32662AFE0}</a:tableStyleId>
              </a:tblPr>
              <a:tblGrid>
                <a:gridCol w="2942680"/>
                <a:gridCol w="2371913"/>
                <a:gridCol w="658786"/>
                <a:gridCol w="936150"/>
                <a:gridCol w="658786"/>
                <a:gridCol w="650172"/>
              </a:tblGrid>
              <a:tr h="383672">
                <a:tc>
                  <a:txBody>
                    <a:bodyPr/>
                    <a:lstStyle/>
                    <a:p>
                      <a:pPr algn="l" fontAlgn="ctr"/>
                      <a:r>
                        <a:rPr lang="ja-JP" altLang="en-US" sz="2000" u="none" strike="noStrike" dirty="0" smtClean="0">
                          <a:effectLst/>
                        </a:rPr>
                        <a:t>リファクタリング１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c>
                  <a:txBody>
                    <a:bodyPr/>
                    <a:lstStyle/>
                    <a:p>
                      <a:pPr algn="l" fontAlgn="ctr"/>
                      <a:r>
                        <a:rPr lang="ja-JP" altLang="en-US" sz="2000" u="none" strike="noStrike" dirty="0" smtClean="0">
                          <a:effectLst/>
                        </a:rPr>
                        <a:t>リファクタリング２</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c>
                  <a:txBody>
                    <a:bodyPr/>
                    <a:lstStyle/>
                    <a:p>
                      <a:pPr algn="l" fontAlgn="ctr"/>
                      <a:r>
                        <a:rPr lang="ja-JP" altLang="en-US" sz="2000" u="none" strike="noStrike" dirty="0" smtClean="0">
                          <a:effectLst/>
                        </a:rPr>
                        <a:t>実施</a:t>
                      </a:r>
                      <a:endParaRPr lang="en-US" altLang="ja-JP" sz="2000" u="none" strike="noStrike" dirty="0" smtClean="0">
                        <a:effectLst/>
                      </a:endParaRPr>
                    </a:p>
                    <a:p>
                      <a:pPr algn="l" fontAlgn="ctr"/>
                      <a:r>
                        <a:rPr lang="ja-JP" altLang="en-US" sz="2000" u="none" strike="noStrike" dirty="0" smtClean="0">
                          <a:effectLst/>
                        </a:rPr>
                        <a:t>回数</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l" fontAlgn="ctr"/>
                      <a:r>
                        <a:rPr lang="ja-JP" altLang="en-US" sz="2000" u="none" strike="noStrike" dirty="0" smtClean="0">
                          <a:effectLst/>
                        </a:rPr>
                        <a:t>標本数</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l" fontAlgn="ctr"/>
                      <a:r>
                        <a:rPr lang="ja-JP" altLang="en-US" sz="2000" u="sng" strike="noStrike" dirty="0" smtClean="0">
                          <a:effectLst/>
                        </a:rPr>
                        <a:t>同じ</a:t>
                      </a:r>
                      <a:endParaRPr lang="en-US" altLang="ja-JP" sz="2000" u="sng" strike="noStrike" dirty="0" smtClean="0">
                        <a:effectLst/>
                      </a:endParaRPr>
                    </a:p>
                    <a:p>
                      <a:pPr algn="l" fontAlgn="ctr"/>
                      <a:r>
                        <a:rPr lang="ja-JP" altLang="en-US" sz="2000" u="sng" strike="noStrike" dirty="0" smtClean="0">
                          <a:effectLst/>
                        </a:rPr>
                        <a:t>対象</a:t>
                      </a:r>
                      <a:endParaRPr lang="ja-JP" altLang="en-US" sz="2000" b="0" i="0" u="sng"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l" fontAlgn="ctr"/>
                      <a:r>
                        <a:rPr lang="ja-JP" altLang="en-US" sz="2000" u="sng" strike="noStrike" dirty="0" smtClean="0">
                          <a:effectLst/>
                        </a:rPr>
                        <a:t>関係</a:t>
                      </a:r>
                      <a:endParaRPr lang="en-US" altLang="ja-JP" sz="2000" u="sng" strike="noStrike" dirty="0" smtClean="0">
                        <a:effectLst/>
                      </a:endParaRPr>
                    </a:p>
                    <a:p>
                      <a:pPr algn="l" fontAlgn="ctr"/>
                      <a:r>
                        <a:rPr lang="ja-JP" altLang="en-US" sz="2000" u="sng" strike="noStrike" dirty="0" smtClean="0">
                          <a:effectLst/>
                        </a:rPr>
                        <a:t>あり</a:t>
                      </a:r>
                      <a:endParaRPr lang="ja-JP" altLang="en-US" sz="2000" b="0" i="0" u="sng"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b="0" i="0" u="none" strike="noStrike" dirty="0" smtClean="0">
                          <a:solidFill>
                            <a:srgbClr val="000000"/>
                          </a:solidFill>
                          <a:effectLst/>
                          <a:latin typeface="+mn-lt"/>
                          <a:ea typeface="ＭＳ Ｐゴシック" panose="020B0600070205080204" pitchFamily="50" charset="-128"/>
                        </a:rPr>
                        <a:t>Move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2000" u="none" strike="noStrike" dirty="0" smtClean="0">
                          <a:effectLst/>
                        </a:rPr>
                        <a:t>Rename Type</a:t>
                      </a:r>
                      <a:endParaRPr lang="en-US" altLang="ja-JP" sz="2000" b="0" i="0" u="none" strike="noStrike" dirty="0" smtClean="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smtClean="0">
                          <a:effectLst/>
                        </a:rPr>
                        <a:t>58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dirty="0" smtClean="0">
                          <a:effectLst/>
                        </a:rPr>
                        <a:t>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u="none" strike="noStrike" smtClean="0">
                          <a:effectLst/>
                        </a:rPr>
                        <a:t>Rename Field</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2000" u="none" strike="noStrike" smtClean="0">
                          <a:effectLst/>
                        </a:rPr>
                        <a:t>Rename Method</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smtClean="0">
                          <a:effectLst/>
                        </a:rPr>
                        <a:t>48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smtClean="0">
                          <a:effectLst/>
                        </a:rPr>
                        <a:t>5</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u="none" strike="noStrike" smtClean="0">
                          <a:effectLst/>
                        </a:rPr>
                        <a:t>Rename Type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2000" u="none" strike="noStrike" smtClean="0">
                          <a:effectLst/>
                        </a:rPr>
                        <a:t>Rename Method</a:t>
                      </a:r>
                      <a:endParaRPr lang="en-US" sz="2000" b="0" i="0" u="none" strike="noStrike">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smtClean="0">
                          <a:effectLst/>
                        </a:rPr>
                        <a:t>32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smtClean="0">
                          <a:effectLst/>
                        </a:rPr>
                        <a:t>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u="none" strike="noStrike" dirty="0" smtClean="0">
                          <a:effectLst/>
                        </a:rPr>
                        <a:t>Move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2000" u="none" strike="noStrike" dirty="0" smtClean="0">
                          <a:effectLst/>
                        </a:rPr>
                        <a:t>Rename Package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smtClean="0">
                          <a:effectLst/>
                        </a:rPr>
                        <a:t>29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smtClean="0">
                          <a:effectLst/>
                        </a:rPr>
                        <a:t>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altLang="ja-JP" sz="2000" u="none" strike="noStrike" smtClean="0">
                          <a:effectLst/>
                        </a:rPr>
                        <a:t>Rename Type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2000" u="none" strike="noStrike" smtClean="0">
                          <a:effectLst/>
                        </a:rPr>
                        <a:t>Rename Field</a:t>
                      </a:r>
                      <a:endParaRPr lang="en-US" altLang="ja-JP" sz="2000" b="0" i="0" u="none" strike="noStrike" dirty="0" smtClean="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smtClean="0">
                          <a:effectLst/>
                        </a:rPr>
                        <a:t>26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smtClean="0">
                          <a:effectLst/>
                        </a:rPr>
                        <a:t>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smtClean="0">
                          <a:effectLst/>
                        </a:rPr>
                        <a:t>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u="none" strike="noStrike" dirty="0" smtClean="0">
                          <a:effectLst/>
                        </a:rPr>
                        <a:t>Move Static Member</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2000" u="none" strike="noStrike" smtClean="0">
                          <a:effectLst/>
                        </a:rPr>
                        <a:t>Rename Field</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smtClean="0">
                          <a:effectLst/>
                        </a:rPr>
                        <a:t>15</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10</a:t>
                      </a: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smtClean="0">
                          <a:effectLst/>
                        </a:rPr>
                        <a:t>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u="none" strike="noStrike" dirty="0" smtClean="0">
                          <a:effectLst/>
                        </a:rPr>
                        <a:t>Extract Interface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2000" u="none" strike="noStrike" smtClean="0">
                          <a:effectLst/>
                        </a:rPr>
                        <a:t>Move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smtClean="0">
                          <a:effectLst/>
                        </a:rPr>
                        <a:t>14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dirty="0" smtClean="0">
                          <a:effectLst/>
                        </a:rPr>
                        <a:t>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r h="194937">
                <a:tc>
                  <a:txBody>
                    <a:bodyPr/>
                    <a:lstStyle/>
                    <a:p>
                      <a:pPr algn="l" fontAlgn="ctr"/>
                      <a:r>
                        <a:rPr lang="en-US" sz="2000" u="none" strike="noStrike" dirty="0" smtClean="0">
                          <a:effectLst/>
                        </a:rPr>
                        <a:t>Rename Local Variable</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2000" u="none" strike="noStrike" dirty="0" smtClean="0">
                          <a:effectLst/>
                        </a:rPr>
                        <a:t>Rename Field</a:t>
                      </a:r>
                      <a:endParaRPr lang="en-US" sz="2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smtClean="0">
                          <a:effectLst/>
                        </a:rPr>
                        <a:t>12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US" altLang="ja-JP" sz="2000" u="none" strike="noStrike" dirty="0" smtClean="0">
                          <a:effectLst/>
                        </a:rPr>
                        <a:t>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2000" u="none" strike="noStrike" dirty="0" smtClean="0">
                          <a:effectLst/>
                        </a:rPr>
                        <a:t>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tc>
              </a:tr>
            </a:tbl>
          </a:graphicData>
        </a:graphic>
      </p:graphicFrame>
      <p:sp>
        <p:nvSpPr>
          <p:cNvPr id="8" name="コンテンツ プレースホルダー 2"/>
          <p:cNvSpPr>
            <a:spLocks noGrp="1"/>
          </p:cNvSpPr>
          <p:nvPr>
            <p:ph idx="1"/>
          </p:nvPr>
        </p:nvSpPr>
        <p:spPr>
          <a:xfrm>
            <a:off x="399231" y="1549110"/>
            <a:ext cx="8334426" cy="1338469"/>
          </a:xfrm>
        </p:spPr>
        <p:txBody>
          <a:bodyPr/>
          <a:lstStyle/>
          <a:p>
            <a:r>
              <a:rPr lang="ja-JP" altLang="en-US" sz="2400" dirty="0" smtClean="0">
                <a:solidFill>
                  <a:srgbClr val="000000"/>
                </a:solidFill>
              </a:rPr>
              <a:t>各組み合わせについて実例を無作為に</a:t>
            </a:r>
            <a:r>
              <a:rPr lang="en-US" altLang="ja-JP" sz="2400" dirty="0" smtClean="0">
                <a:solidFill>
                  <a:srgbClr val="000000"/>
                </a:solidFill>
              </a:rPr>
              <a:t>10</a:t>
            </a:r>
            <a:r>
              <a:rPr lang="ja-JP" altLang="en-US" sz="2400" dirty="0" smtClean="0">
                <a:solidFill>
                  <a:srgbClr val="000000"/>
                </a:solidFill>
              </a:rPr>
              <a:t>個ずつ選び調査</a:t>
            </a:r>
            <a:endParaRPr lang="en-US" altLang="ja-JP" sz="2400" dirty="0" smtClean="0">
              <a:solidFill>
                <a:srgbClr val="000000"/>
              </a:solidFill>
            </a:endParaRPr>
          </a:p>
          <a:p>
            <a:r>
              <a:rPr lang="ja-JP" altLang="en-US" sz="2400" dirty="0" smtClean="0">
                <a:solidFill>
                  <a:srgbClr val="000000"/>
                </a:solidFill>
              </a:rPr>
              <a:t>支援方法を考察するため</a:t>
            </a:r>
            <a:r>
              <a:rPr lang="en-US" altLang="ja-JP" sz="2400" dirty="0" smtClean="0">
                <a:solidFill>
                  <a:srgbClr val="000000"/>
                </a:solidFill>
              </a:rPr>
              <a:t>Rename</a:t>
            </a:r>
            <a:r>
              <a:rPr lang="ja-JP" altLang="en-US" sz="2400" dirty="0" smtClean="0">
                <a:solidFill>
                  <a:srgbClr val="000000"/>
                </a:solidFill>
              </a:rPr>
              <a:t>を対象の種類で分類</a:t>
            </a:r>
            <a:endParaRPr lang="en-US" altLang="ja-JP" sz="2400" dirty="0" smtClean="0">
              <a:solidFill>
                <a:srgbClr val="000000"/>
              </a:solidFill>
            </a:endParaRPr>
          </a:p>
          <a:p>
            <a:r>
              <a:rPr lang="ja-JP" altLang="en-US" sz="2400" dirty="0" smtClean="0">
                <a:solidFill>
                  <a:srgbClr val="000000"/>
                </a:solidFill>
              </a:rPr>
              <a:t>支援できそうな</a:t>
            </a:r>
            <a:r>
              <a:rPr lang="ja-JP" altLang="en-US" sz="2400" u="sng" dirty="0" smtClean="0">
                <a:solidFill>
                  <a:srgbClr val="000000"/>
                </a:solidFill>
              </a:rPr>
              <a:t>同じ</a:t>
            </a:r>
            <a:r>
              <a:rPr lang="ja-JP" altLang="en-US" sz="2400" u="sng" dirty="0">
                <a:solidFill>
                  <a:srgbClr val="000000"/>
                </a:solidFill>
              </a:rPr>
              <a:t>対象</a:t>
            </a:r>
            <a:r>
              <a:rPr lang="ja-JP" altLang="en-US" sz="2400" dirty="0">
                <a:solidFill>
                  <a:srgbClr val="000000"/>
                </a:solidFill>
              </a:rPr>
              <a:t>，</a:t>
            </a:r>
            <a:r>
              <a:rPr lang="ja-JP" altLang="en-US" sz="2400" u="sng" dirty="0">
                <a:solidFill>
                  <a:srgbClr val="000000"/>
                </a:solidFill>
              </a:rPr>
              <a:t>関係あり</a:t>
            </a:r>
            <a:r>
              <a:rPr lang="ja-JP" altLang="en-US" sz="2400" dirty="0">
                <a:solidFill>
                  <a:srgbClr val="000000"/>
                </a:solidFill>
              </a:rPr>
              <a:t>の組み合わせが半数</a:t>
            </a:r>
            <a:r>
              <a:rPr lang="ja-JP" altLang="en-US" sz="2400" dirty="0" smtClean="0">
                <a:solidFill>
                  <a:srgbClr val="000000"/>
                </a:solidFill>
              </a:rPr>
              <a:t>以上</a:t>
            </a:r>
            <a:endParaRPr lang="en-US" altLang="ja-JP" sz="2400" dirty="0">
              <a:solidFill>
                <a:srgbClr val="000000"/>
              </a:solidFill>
            </a:endParaRPr>
          </a:p>
        </p:txBody>
      </p:sp>
    </p:spTree>
    <p:extLst>
      <p:ext uri="{BB962C8B-B14F-4D97-AF65-F5344CB8AC3E}">
        <p14:creationId xmlns:p14="http://schemas.microsoft.com/office/powerpoint/2010/main" val="2018814856"/>
      </p:ext>
    </p:extLst>
  </p:cSld>
  <p:clrMapOvr>
    <a:masterClrMapping/>
  </p:clrMapOvr>
  <mc:AlternateContent xmlns:mc="http://schemas.openxmlformats.org/markup-compatibility/2006" xmlns:p14="http://schemas.microsoft.com/office/powerpoint/2010/main">
    <mc:Choice Requires="p14">
      <p:transition spd="slow" p14:dur="2000" advTm="66794"/>
    </mc:Choice>
    <mc:Fallback xmlns="">
      <p:transition spd="slow" advTm="6679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ツールの考察</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Eclipse</a:t>
            </a:r>
            <a:r>
              <a:rPr kumimoji="1" lang="ja-JP" altLang="en-US" dirty="0" smtClean="0"/>
              <a:t>のリファクタリング機能の改善を考察</a:t>
            </a:r>
            <a:endParaRPr kumimoji="1" lang="en-US" altLang="ja-JP" dirty="0" smtClean="0"/>
          </a:p>
          <a:p>
            <a:endParaRPr kumimoji="1" lang="en-US" altLang="ja-JP" sz="2000" dirty="0" smtClean="0"/>
          </a:p>
          <a:p>
            <a:pPr lvl="1"/>
            <a:r>
              <a:rPr kumimoji="1" lang="ja-JP" altLang="en-US" dirty="0" smtClean="0"/>
              <a:t>リファクタリングの組み合わせ</a:t>
            </a:r>
            <a:endParaRPr kumimoji="1" lang="en-US" altLang="ja-JP" dirty="0" smtClean="0"/>
          </a:p>
          <a:p>
            <a:pPr lvl="2"/>
            <a:r>
              <a:rPr lang="en-US" altLang="ja-JP" dirty="0" smtClean="0"/>
              <a:t>Move</a:t>
            </a:r>
            <a:r>
              <a:rPr lang="ja-JP" altLang="en-US" dirty="0"/>
              <a:t>と</a:t>
            </a:r>
            <a:r>
              <a:rPr lang="en-US" altLang="ja-JP" dirty="0" smtClean="0"/>
              <a:t>Rename</a:t>
            </a:r>
          </a:p>
          <a:p>
            <a:pPr lvl="2"/>
            <a:r>
              <a:rPr lang="en-US" altLang="ja-JP" dirty="0" smtClean="0"/>
              <a:t>Rename</a:t>
            </a:r>
            <a:r>
              <a:rPr lang="ja-JP" altLang="en-US" dirty="0"/>
              <a:t>と</a:t>
            </a:r>
            <a:r>
              <a:rPr lang="en-US" altLang="ja-JP" dirty="0" smtClean="0"/>
              <a:t>Rename</a:t>
            </a:r>
          </a:p>
          <a:p>
            <a:pPr lvl="3"/>
            <a:r>
              <a:rPr lang="ja-JP" altLang="en-US" dirty="0"/>
              <a:t>対象の種類が</a:t>
            </a:r>
            <a:r>
              <a:rPr lang="ja-JP" altLang="en-US" dirty="0" smtClean="0"/>
              <a:t>異なる</a:t>
            </a:r>
            <a:endParaRPr lang="en-US" altLang="ja-JP" dirty="0" smtClean="0"/>
          </a:p>
          <a:p>
            <a:pPr lvl="3"/>
            <a:endParaRPr lang="en-US" altLang="ja-JP" dirty="0" smtClean="0"/>
          </a:p>
          <a:p>
            <a:pPr lvl="1"/>
            <a:r>
              <a:rPr lang="ja-JP" altLang="en-US" dirty="0" smtClean="0"/>
              <a:t>作業</a:t>
            </a:r>
            <a:r>
              <a:rPr lang="ja-JP" altLang="en-US" dirty="0"/>
              <a:t>内容の実例から支援方法を考察</a:t>
            </a:r>
          </a:p>
          <a:p>
            <a:pPr lvl="3"/>
            <a:endParaRPr lang="en-US" altLang="ja-JP" dirty="0" smtClean="0"/>
          </a:p>
          <a:p>
            <a:pPr marL="914400" lvl="2" indent="0">
              <a:buNone/>
            </a:pPr>
            <a:endParaRPr lang="en-US" altLang="ja-JP"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22</a:t>
            </a:fld>
            <a:endParaRPr lang="en-US" altLang="ja-JP">
              <a:solidFill>
                <a:srgbClr val="000000"/>
              </a:solidFill>
            </a:endParaRPr>
          </a:p>
        </p:txBody>
      </p:sp>
    </p:spTree>
    <p:extLst>
      <p:ext uri="{BB962C8B-B14F-4D97-AF65-F5344CB8AC3E}">
        <p14:creationId xmlns:p14="http://schemas.microsoft.com/office/powerpoint/2010/main" val="493480955"/>
      </p:ext>
    </p:extLst>
  </p:cSld>
  <p:clrMapOvr>
    <a:masterClrMapping/>
  </p:clrMapOvr>
  <mc:AlternateContent xmlns:mc="http://schemas.openxmlformats.org/markup-compatibility/2006" xmlns:p14="http://schemas.microsoft.com/office/powerpoint/2010/main">
    <mc:Choice Requires="p14">
      <p:transition spd="slow" p14:dur="2000" advTm="69004"/>
    </mc:Choice>
    <mc:Fallback xmlns="">
      <p:transition spd="slow" advTm="690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sz="3000" dirty="0" smtClean="0"/>
              <a:t>ある要素を移動したとき，それに合わせて名前を変更する場合が多い</a:t>
            </a:r>
            <a:endParaRPr lang="en-US" altLang="ja-JP" sz="3000" dirty="0" smtClean="0"/>
          </a:p>
          <a:p>
            <a:pPr lvl="1"/>
            <a:r>
              <a:rPr lang="en-US" altLang="ja-JP" sz="2600" dirty="0" smtClean="0"/>
              <a:t>Move</a:t>
            </a:r>
            <a:r>
              <a:rPr lang="ja-JP" altLang="en-US" sz="2600" dirty="0" smtClean="0"/>
              <a:t>と</a:t>
            </a:r>
            <a:r>
              <a:rPr lang="en-US" altLang="ja-JP" sz="2600" dirty="0" smtClean="0"/>
              <a:t>Rename</a:t>
            </a:r>
            <a:r>
              <a:rPr lang="ja-JP" altLang="en-US" sz="2600" dirty="0" smtClean="0"/>
              <a:t>が</a:t>
            </a:r>
            <a:r>
              <a:rPr lang="ja-JP" altLang="en-US" sz="2600" u="sng" dirty="0" smtClean="0"/>
              <a:t>同じ対象</a:t>
            </a:r>
            <a:r>
              <a:rPr lang="ja-JP" altLang="en-US" sz="2600" dirty="0" smtClean="0"/>
              <a:t>の場合</a:t>
            </a:r>
            <a:endParaRPr lang="en-US" altLang="ja-JP" sz="2600" dirty="0" smtClean="0"/>
          </a:p>
          <a:p>
            <a:pPr lvl="2"/>
            <a:r>
              <a:rPr lang="ja-JP" altLang="en-US" sz="2200" dirty="0" smtClean="0"/>
              <a:t>パッケージ，クラス</a:t>
            </a:r>
            <a:r>
              <a:rPr lang="en-US" altLang="ja-JP" sz="2200" dirty="0" smtClean="0"/>
              <a:t>,</a:t>
            </a:r>
            <a:r>
              <a:rPr lang="ja-JP" altLang="en-US" sz="2200" dirty="0" smtClean="0"/>
              <a:t>フィールドなどの移動</a:t>
            </a:r>
            <a:endParaRPr lang="en-US" altLang="ja-JP" sz="2200" dirty="0" smtClean="0"/>
          </a:p>
          <a:p>
            <a:pPr lvl="2"/>
            <a:r>
              <a:rPr lang="ja-JP" altLang="en-US" sz="2200" dirty="0" smtClean="0"/>
              <a:t>移動した要素の名前を変更する</a:t>
            </a:r>
            <a:endParaRPr lang="en-US" altLang="ja-JP" sz="2200" dirty="0" smtClean="0"/>
          </a:p>
          <a:p>
            <a:pPr lvl="2"/>
            <a:endParaRPr lang="en-US" altLang="ja-JP" sz="2200" dirty="0" smtClean="0"/>
          </a:p>
          <a:p>
            <a:pPr lvl="1"/>
            <a:r>
              <a:rPr lang="en-US" altLang="ja-JP" sz="2600" dirty="0" smtClean="0"/>
              <a:t>Move</a:t>
            </a:r>
            <a:r>
              <a:rPr lang="ja-JP" altLang="en-US" sz="2600" dirty="0" smtClean="0"/>
              <a:t>と</a:t>
            </a:r>
            <a:r>
              <a:rPr lang="en-US" altLang="ja-JP" sz="2600" dirty="0" smtClean="0"/>
              <a:t>Rename</a:t>
            </a:r>
            <a:r>
              <a:rPr lang="ja-JP" altLang="en-US" sz="2600" dirty="0" smtClean="0"/>
              <a:t>の対象が</a:t>
            </a:r>
            <a:r>
              <a:rPr lang="ja-JP" altLang="en-US" sz="2600" u="sng" dirty="0" smtClean="0"/>
              <a:t>関係あり</a:t>
            </a:r>
            <a:r>
              <a:rPr lang="ja-JP" altLang="en-US" sz="2600" dirty="0" smtClean="0"/>
              <a:t>の場合</a:t>
            </a:r>
            <a:endParaRPr lang="en-US" altLang="ja-JP" sz="2600" dirty="0" smtClean="0"/>
          </a:p>
          <a:p>
            <a:pPr lvl="2"/>
            <a:r>
              <a:rPr lang="ja-JP" altLang="en-US" sz="2200" dirty="0" smtClean="0"/>
              <a:t>クラス，フィールド，メソッドなどの移動</a:t>
            </a:r>
            <a:endParaRPr lang="en-US" altLang="ja-JP" sz="2200" dirty="0" smtClean="0"/>
          </a:p>
          <a:p>
            <a:pPr lvl="2"/>
            <a:r>
              <a:rPr lang="ja-JP" altLang="en-US" sz="2200" dirty="0" smtClean="0"/>
              <a:t>宛先のパッケージやクラスの名前を変更する</a:t>
            </a:r>
            <a:endParaRPr lang="en-US" altLang="ja-JP" sz="22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23</a:t>
            </a:fld>
            <a:endParaRPr lang="en-US" altLang="ja-JP" dirty="0">
              <a:solidFill>
                <a:srgbClr val="000000"/>
              </a:solidFill>
            </a:endParaRPr>
          </a:p>
        </p:txBody>
      </p:sp>
      <p:sp>
        <p:nvSpPr>
          <p:cNvPr id="6" name="タイトル 1"/>
          <p:cNvSpPr txBox="1">
            <a:spLocks/>
          </p:cNvSpPr>
          <p:nvPr/>
        </p:nvSpPr>
        <p:spPr bwMode="auto">
          <a:xfrm>
            <a:off x="246743" y="274638"/>
            <a:ext cx="854891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en-US" altLang="ja-JP" sz="3600" kern="0" dirty="0" smtClean="0"/>
              <a:t>Move</a:t>
            </a:r>
            <a:r>
              <a:rPr lang="ja-JP" altLang="en-US" sz="3600" kern="0" dirty="0" smtClean="0"/>
              <a:t>と</a:t>
            </a:r>
            <a:r>
              <a:rPr lang="en-US" altLang="ja-JP" sz="3600" kern="0" dirty="0" smtClean="0"/>
              <a:t>Rename</a:t>
            </a:r>
            <a:r>
              <a:rPr lang="ja-JP" altLang="en-US" sz="3600" kern="0" dirty="0"/>
              <a:t>の作業内容</a:t>
            </a:r>
          </a:p>
        </p:txBody>
      </p:sp>
    </p:spTree>
    <p:extLst>
      <p:ext uri="{BB962C8B-B14F-4D97-AF65-F5344CB8AC3E}">
        <p14:creationId xmlns:p14="http://schemas.microsoft.com/office/powerpoint/2010/main" val="2569871829"/>
      </p:ext>
    </p:extLst>
  </p:cSld>
  <p:clrMapOvr>
    <a:masterClrMapping/>
  </p:clrMapOvr>
  <mc:AlternateContent xmlns:mc="http://schemas.openxmlformats.org/markup-compatibility/2006" xmlns:p14="http://schemas.microsoft.com/office/powerpoint/2010/main">
    <mc:Choice Requires="p14">
      <p:transition spd="slow" p14:dur="2000" advTm="26508"/>
    </mc:Choice>
    <mc:Fallback xmlns="">
      <p:transition spd="slow" advTm="2650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95" y="272901"/>
            <a:ext cx="8446518" cy="1143000"/>
          </a:xfrm>
        </p:spPr>
        <p:txBody>
          <a:bodyPr/>
          <a:lstStyle/>
          <a:p>
            <a:r>
              <a:rPr lang="en-US" altLang="ja-JP" sz="4000" dirty="0"/>
              <a:t>Move</a:t>
            </a:r>
            <a:r>
              <a:rPr lang="ja-JP" altLang="en-US" sz="4000" dirty="0"/>
              <a:t>と</a:t>
            </a:r>
            <a:r>
              <a:rPr lang="en-US" altLang="ja-JP" sz="4000" dirty="0"/>
              <a:t>Rename</a:t>
            </a:r>
            <a:r>
              <a:rPr lang="ja-JP" altLang="en-US" sz="4000" dirty="0"/>
              <a:t>の作業内容の</a:t>
            </a:r>
            <a:r>
              <a:rPr lang="ja-JP" altLang="en-US" sz="4000" dirty="0" smtClean="0"/>
              <a:t>例</a:t>
            </a:r>
            <a:r>
              <a:rPr lang="en-US" altLang="ja-JP" sz="4000" dirty="0" smtClean="0"/>
              <a:t>(1/2)</a:t>
            </a:r>
            <a:endParaRPr kumimoji="1" lang="ja-JP" altLang="en-US" sz="4000"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sz="3200" dirty="0"/>
              <a:t>Move</a:t>
            </a:r>
            <a:r>
              <a:rPr lang="ja-JP" altLang="en-US" sz="3200" dirty="0"/>
              <a:t>と</a:t>
            </a:r>
            <a:r>
              <a:rPr lang="en-US" altLang="ja-JP" sz="3200" dirty="0" smtClean="0"/>
              <a:t>Rename</a:t>
            </a:r>
            <a:r>
              <a:rPr lang="ja-JP" altLang="en-US" sz="3200" dirty="0" smtClean="0"/>
              <a:t>が</a:t>
            </a:r>
            <a:r>
              <a:rPr lang="ja-JP" altLang="en-US" sz="3200" u="sng" dirty="0" smtClean="0"/>
              <a:t>同じ対象</a:t>
            </a:r>
            <a:r>
              <a:rPr lang="ja-JP" altLang="en-US" sz="3200" dirty="0" smtClean="0"/>
              <a:t>の場合</a:t>
            </a:r>
            <a:endParaRPr lang="en-US" altLang="ja-JP" sz="3200" dirty="0" smtClean="0"/>
          </a:p>
          <a:p>
            <a:pPr marL="742950" lvl="2" indent="-342900"/>
            <a:r>
              <a:rPr lang="ja-JP" altLang="en-US" dirty="0" smtClean="0"/>
              <a:t>移動先のパッケージ名に合わせてクラス名を変更</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24</a:t>
            </a:fld>
            <a:endParaRPr lang="en-US" altLang="ja-JP">
              <a:solidFill>
                <a:srgbClr val="000000"/>
              </a:solidFill>
            </a:endParaRPr>
          </a:p>
        </p:txBody>
      </p:sp>
      <p:grpSp>
        <p:nvGrpSpPr>
          <p:cNvPr id="5" name="グループ化 4"/>
          <p:cNvGrpSpPr/>
          <p:nvPr/>
        </p:nvGrpSpPr>
        <p:grpSpPr>
          <a:xfrm>
            <a:off x="229170" y="3234414"/>
            <a:ext cx="3189874" cy="3363238"/>
            <a:chOff x="457199" y="3028772"/>
            <a:chExt cx="3351500" cy="3363238"/>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3207317" cy="336323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3141" y="4121488"/>
              <a:ext cx="717394" cy="931265"/>
            </a:xfrm>
            <a:prstGeom prst="rect">
              <a:avLst/>
            </a:prstGeom>
          </p:spPr>
        </p:pic>
        <p:sp>
          <p:nvSpPr>
            <p:cNvPr id="8" name="テキスト ボックス 7"/>
            <p:cNvSpPr txBox="1"/>
            <p:nvPr/>
          </p:nvSpPr>
          <p:spPr>
            <a:xfrm>
              <a:off x="576827" y="3144721"/>
              <a:ext cx="32318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a:t>org.eclipse.mylyn.tasks.ui</a:t>
              </a:r>
              <a:endParaRPr kumimoji="1" lang="ja-JP" altLang="en-US" dirty="0"/>
            </a:p>
          </p:txBody>
        </p:sp>
        <p:sp>
          <p:nvSpPr>
            <p:cNvPr id="9" name="テキスト ボックス 8"/>
            <p:cNvSpPr txBox="1"/>
            <p:nvPr/>
          </p:nvSpPr>
          <p:spPr>
            <a:xfrm>
              <a:off x="832023" y="5025656"/>
              <a:ext cx="229847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a:t>ProjectPreferencesLinkProvider.java</a:t>
              </a:r>
              <a:endParaRPr kumimoji="1" lang="ja-JP" altLang="en-US" dirty="0"/>
            </a:p>
          </p:txBody>
        </p:sp>
      </p:grpSp>
      <p:grpSp>
        <p:nvGrpSpPr>
          <p:cNvPr id="10" name="グループ化 9"/>
          <p:cNvGrpSpPr/>
          <p:nvPr/>
        </p:nvGrpSpPr>
        <p:grpSpPr>
          <a:xfrm>
            <a:off x="3813230" y="3234414"/>
            <a:ext cx="4862458" cy="3363238"/>
            <a:chOff x="-1042020" y="3028772"/>
            <a:chExt cx="4862458" cy="3363238"/>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54" y="3028772"/>
              <a:ext cx="4653692" cy="3363238"/>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253" y="4094391"/>
              <a:ext cx="717394" cy="931265"/>
            </a:xfrm>
            <a:prstGeom prst="rect">
              <a:avLst/>
            </a:prstGeom>
          </p:spPr>
        </p:pic>
        <p:sp>
          <p:nvSpPr>
            <p:cNvPr id="13" name="テキスト ボックス 12"/>
            <p:cNvSpPr txBox="1"/>
            <p:nvPr/>
          </p:nvSpPr>
          <p:spPr>
            <a:xfrm>
              <a:off x="-1042020" y="3100031"/>
              <a:ext cx="482875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a:solidFill>
                    <a:schemeClr val="tx1"/>
                  </a:solidFill>
                </a:rPr>
                <a:t>org.eclipse.mylyn.internal.tasks.ui.</a:t>
              </a:r>
              <a:r>
                <a:rPr lang="en-US" altLang="ja-JP" dirty="0" err="1">
                  <a:solidFill>
                    <a:srgbClr val="FF0000"/>
                  </a:solidFill>
                </a:rPr>
                <a:t>properties</a:t>
              </a:r>
              <a:endParaRPr kumimoji="1" lang="ja-JP" altLang="en-US" dirty="0">
                <a:solidFill>
                  <a:srgbClr val="FF0000"/>
                </a:solidFill>
              </a:endParaRPr>
            </a:p>
          </p:txBody>
        </p:sp>
      </p:grpSp>
      <p:sp>
        <p:nvSpPr>
          <p:cNvPr id="15" name="右矢印 14"/>
          <p:cNvSpPr/>
          <p:nvPr/>
        </p:nvSpPr>
        <p:spPr>
          <a:xfrm>
            <a:off x="2332620" y="4600420"/>
            <a:ext cx="2249893" cy="434678"/>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6" name="右矢印 15"/>
          <p:cNvSpPr/>
          <p:nvPr/>
        </p:nvSpPr>
        <p:spPr>
          <a:xfrm>
            <a:off x="5811815" y="5455844"/>
            <a:ext cx="831580" cy="315991"/>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3212" y="4300033"/>
            <a:ext cx="717394" cy="931265"/>
          </a:xfrm>
          <a:prstGeom prst="rect">
            <a:avLst/>
          </a:prstGeom>
        </p:spPr>
      </p:pic>
      <p:sp>
        <p:nvSpPr>
          <p:cNvPr id="18" name="テキスト ボックス 17"/>
          <p:cNvSpPr txBox="1"/>
          <p:nvPr/>
        </p:nvSpPr>
        <p:spPr>
          <a:xfrm>
            <a:off x="6667979" y="5290675"/>
            <a:ext cx="222533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dirty="0" smtClean="0"/>
              <a:t>Project</a:t>
            </a:r>
            <a:r>
              <a:rPr lang="en-US" altLang="ja-JP" dirty="0" smtClean="0">
                <a:solidFill>
                  <a:srgbClr val="FF0000"/>
                </a:solidFill>
              </a:rPr>
              <a:t>Properties</a:t>
            </a:r>
            <a:r>
              <a:rPr lang="en-US" altLang="ja-JP" dirty="0" smtClean="0"/>
              <a:t>LinkProvider.java</a:t>
            </a:r>
            <a:endParaRPr kumimoji="1" lang="ja-JP" altLang="en-US" dirty="0"/>
          </a:p>
        </p:txBody>
      </p:sp>
      <p:sp>
        <p:nvSpPr>
          <p:cNvPr id="19" name="テキスト ボックス 18"/>
          <p:cNvSpPr txBox="1"/>
          <p:nvPr/>
        </p:nvSpPr>
        <p:spPr>
          <a:xfrm>
            <a:off x="3150295" y="4131829"/>
            <a:ext cx="7545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dirty="0" smtClean="0"/>
              <a:t>Move</a:t>
            </a:r>
            <a:endParaRPr kumimoji="1" lang="ja-JP" altLang="en-US" dirty="0"/>
          </a:p>
        </p:txBody>
      </p:sp>
      <p:sp>
        <p:nvSpPr>
          <p:cNvPr id="23" name="テキスト ボックス 22"/>
          <p:cNvSpPr txBox="1"/>
          <p:nvPr/>
        </p:nvSpPr>
        <p:spPr>
          <a:xfrm>
            <a:off x="3527581" y="5290676"/>
            <a:ext cx="219411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a:t>ProjectPreferencesLinkProvider.java</a:t>
            </a:r>
            <a:endParaRPr kumimoji="1" lang="ja-JP" altLang="en-US" dirty="0"/>
          </a:p>
        </p:txBody>
      </p:sp>
      <p:sp>
        <p:nvSpPr>
          <p:cNvPr id="22" name="テキスト ボックス 21"/>
          <p:cNvSpPr txBox="1"/>
          <p:nvPr/>
        </p:nvSpPr>
        <p:spPr>
          <a:xfrm>
            <a:off x="378100" y="2973052"/>
            <a:ext cx="153523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dirty="0"/>
              <a:t>パッケージ</a:t>
            </a:r>
            <a:endParaRPr kumimoji="1" lang="ja-JP" altLang="en-US" dirty="0"/>
          </a:p>
        </p:txBody>
      </p:sp>
      <p:sp>
        <p:nvSpPr>
          <p:cNvPr id="24" name="テキスト ボックス 23"/>
          <p:cNvSpPr txBox="1"/>
          <p:nvPr/>
        </p:nvSpPr>
        <p:spPr>
          <a:xfrm>
            <a:off x="585918" y="5882410"/>
            <a:ext cx="153523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dirty="0"/>
              <a:t>クラス</a:t>
            </a:r>
            <a:endParaRPr kumimoji="1" lang="ja-JP" altLang="en-US" dirty="0"/>
          </a:p>
        </p:txBody>
      </p:sp>
      <p:cxnSp>
        <p:nvCxnSpPr>
          <p:cNvPr id="26" name="直線矢印コネクタ 25"/>
          <p:cNvCxnSpPr/>
          <p:nvPr/>
        </p:nvCxnSpPr>
        <p:spPr>
          <a:xfrm>
            <a:off x="8024648" y="3683428"/>
            <a:ext cx="0" cy="158339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0" name="テキスト ボックス 19"/>
          <p:cNvSpPr txBox="1"/>
          <p:nvPr/>
        </p:nvSpPr>
        <p:spPr>
          <a:xfrm>
            <a:off x="5668876" y="5858757"/>
            <a:ext cx="1061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ja-JP" dirty="0" smtClean="0"/>
              <a:t>Rename</a:t>
            </a:r>
            <a:endParaRPr kumimoji="1" lang="ja-JP" altLang="en-US" dirty="0"/>
          </a:p>
        </p:txBody>
      </p:sp>
    </p:spTree>
    <p:extLst>
      <p:ext uri="{BB962C8B-B14F-4D97-AF65-F5344CB8AC3E}">
        <p14:creationId xmlns:p14="http://schemas.microsoft.com/office/powerpoint/2010/main" val="1813099716"/>
      </p:ext>
    </p:extLst>
  </p:cSld>
  <p:clrMapOvr>
    <a:masterClrMapping/>
  </p:clrMapOvr>
  <mc:AlternateContent xmlns:mc="http://schemas.openxmlformats.org/markup-compatibility/2006" xmlns:p14="http://schemas.microsoft.com/office/powerpoint/2010/main">
    <mc:Choice Requires="p14">
      <p:transition spd="slow" p14:dur="2000" advTm="23361"/>
    </mc:Choice>
    <mc:Fallback xmlns="">
      <p:transition spd="slow" advTm="2336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3366892" y="3545479"/>
            <a:ext cx="2542700" cy="2801410"/>
            <a:chOff x="457199" y="3028772"/>
            <a:chExt cx="2671535" cy="2801410"/>
          </a:xfrm>
        </p:grpSpPr>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2671535" cy="2801410"/>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2337" y="3951190"/>
              <a:ext cx="717394" cy="931265"/>
            </a:xfrm>
            <a:prstGeom prst="rect">
              <a:avLst/>
            </a:prstGeom>
          </p:spPr>
        </p:pic>
        <p:sp>
          <p:nvSpPr>
            <p:cNvPr id="31" name="テキスト ボックス 30"/>
            <p:cNvSpPr txBox="1"/>
            <p:nvPr/>
          </p:nvSpPr>
          <p:spPr>
            <a:xfrm>
              <a:off x="616863" y="4951675"/>
              <a:ext cx="22984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a:solidFill>
                    <a:srgbClr val="FF0000"/>
                  </a:solidFill>
                </a:rPr>
                <a:t>Web</a:t>
              </a:r>
              <a:r>
                <a:rPr lang="en-US" altLang="ja-JP" dirty="0"/>
                <a:t>ClientUtil.java</a:t>
              </a:r>
              <a:endParaRPr kumimoji="1" lang="ja-JP" altLang="en-US" dirty="0"/>
            </a:p>
          </p:txBody>
        </p:sp>
      </p:grpSp>
      <p:grpSp>
        <p:nvGrpSpPr>
          <p:cNvPr id="32" name="グループ化 31"/>
          <p:cNvGrpSpPr/>
          <p:nvPr/>
        </p:nvGrpSpPr>
        <p:grpSpPr>
          <a:xfrm>
            <a:off x="6308500" y="3562435"/>
            <a:ext cx="2542700" cy="2801410"/>
            <a:chOff x="457199" y="3028772"/>
            <a:chExt cx="2671535" cy="2801410"/>
          </a:xfrm>
        </p:grpSpPr>
        <p:pic>
          <p:nvPicPr>
            <p:cNvPr id="33" name="図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2671535" cy="280141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2337" y="3951190"/>
              <a:ext cx="717394" cy="931265"/>
            </a:xfrm>
            <a:prstGeom prst="rect">
              <a:avLst/>
            </a:prstGeom>
          </p:spPr>
        </p:pic>
        <p:sp>
          <p:nvSpPr>
            <p:cNvPr id="36" name="テキスト ボックス 35"/>
            <p:cNvSpPr txBox="1"/>
            <p:nvPr/>
          </p:nvSpPr>
          <p:spPr>
            <a:xfrm>
              <a:off x="616863" y="4951675"/>
              <a:ext cx="22984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a:t>WebClientUtil.java</a:t>
              </a:r>
              <a:endParaRPr kumimoji="1" lang="ja-JP" altLang="en-US" dirty="0"/>
            </a:p>
          </p:txBody>
        </p:sp>
      </p:grpSp>
      <p:sp>
        <p:nvSpPr>
          <p:cNvPr id="2" name="タイトル 1"/>
          <p:cNvSpPr>
            <a:spLocks noGrp="1"/>
          </p:cNvSpPr>
          <p:nvPr>
            <p:ph type="title"/>
          </p:nvPr>
        </p:nvSpPr>
        <p:spPr>
          <a:xfrm>
            <a:off x="340765" y="274638"/>
            <a:ext cx="8407948" cy="1143000"/>
          </a:xfrm>
        </p:spPr>
        <p:txBody>
          <a:bodyPr/>
          <a:lstStyle/>
          <a:p>
            <a:r>
              <a:rPr lang="en-US" altLang="ja-JP" sz="4000" dirty="0"/>
              <a:t>Move</a:t>
            </a:r>
            <a:r>
              <a:rPr lang="ja-JP" altLang="en-US" sz="4000" dirty="0"/>
              <a:t>と</a:t>
            </a:r>
            <a:r>
              <a:rPr lang="en-US" altLang="ja-JP" sz="4000" dirty="0"/>
              <a:t>Rename</a:t>
            </a:r>
            <a:r>
              <a:rPr lang="ja-JP" altLang="en-US" sz="4000" dirty="0"/>
              <a:t>の作業内容の</a:t>
            </a:r>
            <a:r>
              <a:rPr lang="ja-JP" altLang="en-US" sz="4000" dirty="0" smtClean="0"/>
              <a:t>例</a:t>
            </a:r>
            <a:r>
              <a:rPr lang="en-US" altLang="ja-JP" sz="4000" dirty="0" smtClean="0"/>
              <a:t>(2/2)</a:t>
            </a:r>
            <a:endParaRPr kumimoji="1" lang="ja-JP" altLang="en-US" sz="4000"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sz="3200" dirty="0"/>
              <a:t>Move</a:t>
            </a:r>
            <a:r>
              <a:rPr lang="ja-JP" altLang="en-US" sz="3200" dirty="0"/>
              <a:t>と</a:t>
            </a:r>
            <a:r>
              <a:rPr lang="en-US" altLang="ja-JP" sz="3200" dirty="0"/>
              <a:t>Rename</a:t>
            </a:r>
            <a:r>
              <a:rPr lang="ja-JP" altLang="en-US" sz="3200" dirty="0"/>
              <a:t>の対象</a:t>
            </a:r>
            <a:r>
              <a:rPr lang="ja-JP" altLang="en-US" sz="3200" dirty="0" smtClean="0"/>
              <a:t>が</a:t>
            </a:r>
            <a:r>
              <a:rPr lang="ja-JP" altLang="en-US" sz="3200" u="sng" dirty="0" smtClean="0"/>
              <a:t>関係あり</a:t>
            </a:r>
            <a:r>
              <a:rPr lang="ja-JP" altLang="en-US" sz="3200" dirty="0" smtClean="0"/>
              <a:t>の場合</a:t>
            </a:r>
            <a:endParaRPr lang="en-US" altLang="ja-JP" sz="3200" dirty="0" smtClean="0"/>
          </a:p>
          <a:p>
            <a:pPr marL="742950" lvl="2" indent="-342900"/>
            <a:r>
              <a:rPr lang="ja-JP" altLang="en-US" dirty="0" smtClean="0"/>
              <a:t>移動先のパッケージの名前を変更</a:t>
            </a:r>
            <a:endParaRPr lang="en-US" altLang="ja-JP" dirty="0" smtClean="0"/>
          </a:p>
          <a:p>
            <a:pPr marL="1200150" lvl="3" indent="-342900"/>
            <a:r>
              <a:rPr lang="en-US" altLang="ja-JP" dirty="0" smtClean="0"/>
              <a:t>web</a:t>
            </a:r>
            <a:r>
              <a:rPr lang="ja-JP" altLang="en-US" dirty="0" smtClean="0"/>
              <a:t>と</a:t>
            </a:r>
            <a:r>
              <a:rPr lang="en-US" altLang="ja-JP" dirty="0" smtClean="0"/>
              <a:t>html</a:t>
            </a:r>
            <a:r>
              <a:rPr lang="ja-JP" altLang="en-US" dirty="0" smtClean="0"/>
              <a:t>という意味が似た単語が混在したのを</a:t>
            </a:r>
            <a:r>
              <a:rPr lang="en-US" altLang="ja-JP" dirty="0" smtClean="0"/>
              <a:t>web</a:t>
            </a:r>
            <a:r>
              <a:rPr lang="ja-JP" altLang="en-US" dirty="0" smtClean="0"/>
              <a:t>に統一</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25</a:t>
            </a:fld>
            <a:endParaRPr lang="en-US" altLang="ja-JP">
              <a:solidFill>
                <a:srgbClr val="000000"/>
              </a:solidFill>
            </a:endParaRPr>
          </a:p>
        </p:txBody>
      </p:sp>
      <p:grpSp>
        <p:nvGrpSpPr>
          <p:cNvPr id="12" name="グループ化 11"/>
          <p:cNvGrpSpPr/>
          <p:nvPr/>
        </p:nvGrpSpPr>
        <p:grpSpPr>
          <a:xfrm>
            <a:off x="324082" y="3560536"/>
            <a:ext cx="2542700" cy="2835323"/>
            <a:chOff x="457199" y="2994859"/>
            <a:chExt cx="2671535" cy="2835323"/>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2671535" cy="2801410"/>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2337" y="3951190"/>
              <a:ext cx="717394" cy="931265"/>
            </a:xfrm>
            <a:prstGeom prst="rect">
              <a:avLst/>
            </a:prstGeom>
          </p:spPr>
        </p:pic>
        <p:sp>
          <p:nvSpPr>
            <p:cNvPr id="15" name="テキスト ボックス 14"/>
            <p:cNvSpPr txBox="1"/>
            <p:nvPr/>
          </p:nvSpPr>
          <p:spPr>
            <a:xfrm>
              <a:off x="634390" y="2994859"/>
              <a:ext cx="223328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smtClean="0"/>
                <a:t>org.eclipse.mylar</a:t>
              </a:r>
              <a:r>
                <a:rPr lang="en-US" altLang="ja-JP" dirty="0" smtClean="0"/>
                <a:t>.</a:t>
              </a:r>
            </a:p>
            <a:p>
              <a:r>
                <a:rPr lang="en-US" altLang="ja-JP" dirty="0" err="1" smtClean="0">
                  <a:solidFill>
                    <a:srgbClr val="FF0000"/>
                  </a:solidFill>
                </a:rPr>
                <a:t>internal</a:t>
              </a:r>
              <a:r>
                <a:rPr lang="en-US" altLang="ja-JP" dirty="0" err="1" smtClean="0"/>
                <a:t>.tasks.core</a:t>
              </a:r>
              <a:endParaRPr kumimoji="1" lang="ja-JP" altLang="en-US" dirty="0"/>
            </a:p>
          </p:txBody>
        </p:sp>
        <p:sp>
          <p:nvSpPr>
            <p:cNvPr id="16" name="テキスト ボックス 15"/>
            <p:cNvSpPr txBox="1"/>
            <p:nvPr/>
          </p:nvSpPr>
          <p:spPr>
            <a:xfrm>
              <a:off x="616863" y="4951675"/>
              <a:ext cx="22984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a:t>WebClientUtil.java</a:t>
              </a:r>
              <a:endParaRPr kumimoji="1" lang="ja-JP" altLang="en-US" dirty="0"/>
            </a:p>
          </p:txBody>
        </p:sp>
      </p:grpSp>
      <p:sp>
        <p:nvSpPr>
          <p:cNvPr id="21" name="右矢印 20"/>
          <p:cNvSpPr/>
          <p:nvPr/>
        </p:nvSpPr>
        <p:spPr>
          <a:xfrm>
            <a:off x="2231220" y="4745801"/>
            <a:ext cx="1663992" cy="434678"/>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5" name="テキスト ボックス 24"/>
          <p:cNvSpPr txBox="1"/>
          <p:nvPr/>
        </p:nvSpPr>
        <p:spPr>
          <a:xfrm>
            <a:off x="2700317" y="4338896"/>
            <a:ext cx="7545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dirty="0" smtClean="0"/>
              <a:t>Move</a:t>
            </a:r>
            <a:endParaRPr kumimoji="1" lang="ja-JP" altLang="en-US" dirty="0"/>
          </a:p>
        </p:txBody>
      </p:sp>
      <p:sp>
        <p:nvSpPr>
          <p:cNvPr id="26" name="テキスト ボックス 25"/>
          <p:cNvSpPr txBox="1"/>
          <p:nvPr/>
        </p:nvSpPr>
        <p:spPr>
          <a:xfrm>
            <a:off x="5545235" y="3184493"/>
            <a:ext cx="1061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ja-JP" dirty="0" smtClean="0"/>
              <a:t>Rename</a:t>
            </a:r>
            <a:endParaRPr kumimoji="1" lang="ja-JP" altLang="en-US" dirty="0"/>
          </a:p>
        </p:txBody>
      </p:sp>
      <p:sp>
        <p:nvSpPr>
          <p:cNvPr id="29" name="テキスト ボックス 28"/>
          <p:cNvSpPr txBox="1"/>
          <p:nvPr/>
        </p:nvSpPr>
        <p:spPr>
          <a:xfrm>
            <a:off x="6583491" y="3599868"/>
            <a:ext cx="19927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a:t>org.eclipse.mylar</a:t>
            </a:r>
            <a:r>
              <a:rPr lang="en-US" altLang="ja-JP" dirty="0" smtClean="0"/>
              <a:t>.</a:t>
            </a:r>
          </a:p>
          <a:p>
            <a:r>
              <a:rPr lang="en-US" altLang="ja-JP" dirty="0" err="1" smtClean="0"/>
              <a:t>tasks.core.</a:t>
            </a:r>
            <a:r>
              <a:rPr lang="en-US" altLang="ja-JP" dirty="0" err="1" smtClean="0">
                <a:solidFill>
                  <a:srgbClr val="FF0000"/>
                </a:solidFill>
              </a:rPr>
              <a:t>web</a:t>
            </a:r>
            <a:endParaRPr kumimoji="1" lang="ja-JP" altLang="en-US" dirty="0">
              <a:solidFill>
                <a:srgbClr val="FF0000"/>
              </a:solidFill>
            </a:endParaRPr>
          </a:p>
        </p:txBody>
      </p:sp>
      <p:sp>
        <p:nvSpPr>
          <p:cNvPr id="38" name="テキスト ボックス 37"/>
          <p:cNvSpPr txBox="1"/>
          <p:nvPr/>
        </p:nvSpPr>
        <p:spPr>
          <a:xfrm>
            <a:off x="3601973" y="3596237"/>
            <a:ext cx="19927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a:t>org.eclipse.mylar</a:t>
            </a:r>
            <a:r>
              <a:rPr lang="en-US" altLang="ja-JP" dirty="0" smtClean="0"/>
              <a:t>.</a:t>
            </a:r>
          </a:p>
          <a:p>
            <a:r>
              <a:rPr lang="en-US" altLang="ja-JP" dirty="0" smtClean="0"/>
              <a:t>tasks.core.</a:t>
            </a:r>
            <a:r>
              <a:rPr lang="en-US" altLang="ja-JP" dirty="0" smtClean="0">
                <a:solidFill>
                  <a:srgbClr val="FF0000"/>
                </a:solidFill>
              </a:rPr>
              <a:t>html</a:t>
            </a:r>
            <a:endParaRPr kumimoji="1" lang="ja-JP" altLang="en-US" dirty="0">
              <a:solidFill>
                <a:srgbClr val="FF0000"/>
              </a:solidFill>
            </a:endParaRPr>
          </a:p>
        </p:txBody>
      </p:sp>
      <p:sp>
        <p:nvSpPr>
          <p:cNvPr id="37" name="右矢印 36"/>
          <p:cNvSpPr/>
          <p:nvPr/>
        </p:nvSpPr>
        <p:spPr>
          <a:xfrm>
            <a:off x="5625606" y="3765478"/>
            <a:ext cx="957885" cy="434678"/>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8" name="テキスト ボックス 27"/>
          <p:cNvSpPr txBox="1"/>
          <p:nvPr/>
        </p:nvSpPr>
        <p:spPr>
          <a:xfrm>
            <a:off x="502817" y="3193306"/>
            <a:ext cx="153523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dirty="0"/>
              <a:t>パッケージ</a:t>
            </a:r>
            <a:endParaRPr kumimoji="1" lang="ja-JP" altLang="en-US" dirty="0"/>
          </a:p>
        </p:txBody>
      </p:sp>
      <p:sp>
        <p:nvSpPr>
          <p:cNvPr id="30" name="テキスト ボックス 29"/>
          <p:cNvSpPr txBox="1"/>
          <p:nvPr/>
        </p:nvSpPr>
        <p:spPr>
          <a:xfrm>
            <a:off x="453653" y="5871990"/>
            <a:ext cx="153523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dirty="0"/>
              <a:t>クラス</a:t>
            </a:r>
            <a:endParaRPr kumimoji="1" lang="ja-JP" altLang="en-US" dirty="0"/>
          </a:p>
        </p:txBody>
      </p:sp>
      <p:sp>
        <p:nvSpPr>
          <p:cNvPr id="7" name="円弧 6"/>
          <p:cNvSpPr/>
          <p:nvPr/>
        </p:nvSpPr>
        <p:spPr>
          <a:xfrm>
            <a:off x="3077603" y="3204410"/>
            <a:ext cx="2028924" cy="2329280"/>
          </a:xfrm>
          <a:prstGeom prst="arc">
            <a:avLst>
              <a:gd name="adj1" fmla="val 20840244"/>
              <a:gd name="adj2" fmla="val 5158765"/>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35" name="テキスト ボックス 34"/>
          <p:cNvSpPr txBox="1"/>
          <p:nvPr/>
        </p:nvSpPr>
        <p:spPr>
          <a:xfrm>
            <a:off x="4939731" y="4658681"/>
            <a:ext cx="19067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dirty="0"/>
              <a:t>意味</a:t>
            </a:r>
            <a:r>
              <a:rPr lang="ja-JP" altLang="en-US" dirty="0" smtClean="0"/>
              <a:t>が似た単語</a:t>
            </a:r>
            <a:endParaRPr kumimoji="1" lang="ja-JP" altLang="en-US" dirty="0"/>
          </a:p>
        </p:txBody>
      </p:sp>
    </p:spTree>
    <p:extLst>
      <p:ext uri="{BB962C8B-B14F-4D97-AF65-F5344CB8AC3E}">
        <p14:creationId xmlns:p14="http://schemas.microsoft.com/office/powerpoint/2010/main" val="2999857036"/>
      </p:ext>
    </p:extLst>
  </p:cSld>
  <p:clrMapOvr>
    <a:masterClrMapping/>
  </p:clrMapOvr>
  <mc:AlternateContent xmlns:mc="http://schemas.openxmlformats.org/markup-compatibility/2006" xmlns:p14="http://schemas.microsoft.com/office/powerpoint/2010/main">
    <mc:Choice Requires="p14">
      <p:transition spd="slow" p14:dur="2000" advTm="21838"/>
    </mc:Choice>
    <mc:Fallback xmlns="">
      <p:transition spd="slow" advTm="2183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l="26836" t="20138" r="13638" b="36038"/>
          <a:stretch/>
        </p:blipFill>
        <p:spPr>
          <a:xfrm>
            <a:off x="4641149" y="2799158"/>
            <a:ext cx="4107564" cy="1889980"/>
          </a:xfrm>
          <a:prstGeom prst="rect">
            <a:avLst/>
          </a:prstGeom>
        </p:spPr>
      </p:pic>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l="26698" t="18712" r="28219" b="47754"/>
          <a:stretch/>
        </p:blipFill>
        <p:spPr>
          <a:xfrm>
            <a:off x="359378" y="2781984"/>
            <a:ext cx="4099789" cy="1905947"/>
          </a:xfrm>
          <a:prstGeom prst="rect">
            <a:avLst/>
          </a:prstGeom>
        </p:spPr>
      </p:pic>
      <p:sp>
        <p:nvSpPr>
          <p:cNvPr id="3" name="コンテンツ プレースホルダー 2"/>
          <p:cNvSpPr>
            <a:spLocks noGrp="1"/>
          </p:cNvSpPr>
          <p:nvPr>
            <p:ph idx="1"/>
          </p:nvPr>
        </p:nvSpPr>
        <p:spPr>
          <a:xfrm>
            <a:off x="359378" y="1600202"/>
            <a:ext cx="8436279" cy="975000"/>
          </a:xfrm>
        </p:spPr>
        <p:txBody>
          <a:bodyPr/>
          <a:lstStyle/>
          <a:p>
            <a:r>
              <a:rPr lang="en-US" altLang="ja-JP" sz="3000" dirty="0"/>
              <a:t>Move</a:t>
            </a:r>
            <a:r>
              <a:rPr lang="ja-JP" altLang="en-US" sz="3000" dirty="0"/>
              <a:t>と</a:t>
            </a:r>
            <a:r>
              <a:rPr lang="en-US" altLang="ja-JP" sz="3000" dirty="0" smtClean="0"/>
              <a:t>Rename</a:t>
            </a:r>
            <a:r>
              <a:rPr lang="ja-JP" altLang="en-US" sz="3000" dirty="0" smtClean="0"/>
              <a:t>が</a:t>
            </a:r>
            <a:r>
              <a:rPr lang="ja-JP" altLang="en-US" sz="3000" u="sng" dirty="0" smtClean="0"/>
              <a:t>同じ対象</a:t>
            </a:r>
            <a:r>
              <a:rPr lang="ja-JP" altLang="en-US" sz="3000" dirty="0" smtClean="0"/>
              <a:t>の場合</a:t>
            </a:r>
            <a:endParaRPr lang="en-US" altLang="ja-JP" sz="3000" dirty="0"/>
          </a:p>
          <a:p>
            <a:pPr lvl="1"/>
            <a:r>
              <a:rPr lang="en-US" altLang="ja-JP" sz="2600" dirty="0" smtClean="0"/>
              <a:t>Move</a:t>
            </a:r>
            <a:r>
              <a:rPr lang="ja-JP" altLang="en-US" sz="2400" dirty="0" smtClean="0"/>
              <a:t>のダイアログで新しい名前を入力できる</a:t>
            </a:r>
            <a:r>
              <a:rPr lang="ja-JP" altLang="en-US" sz="2400" dirty="0"/>
              <a:t>ように</a:t>
            </a:r>
            <a:r>
              <a:rPr lang="ja-JP" altLang="en-US" sz="2400" dirty="0" smtClean="0"/>
              <a:t>する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26</a:t>
            </a:fld>
            <a:endParaRPr lang="en-US" altLang="ja-JP" dirty="0">
              <a:solidFill>
                <a:srgbClr val="000000"/>
              </a:solidFill>
            </a:endParaRPr>
          </a:p>
        </p:txBody>
      </p:sp>
      <p:sp>
        <p:nvSpPr>
          <p:cNvPr id="6" name="タイトル 1"/>
          <p:cNvSpPr txBox="1">
            <a:spLocks/>
          </p:cNvSpPr>
          <p:nvPr/>
        </p:nvSpPr>
        <p:spPr bwMode="auto">
          <a:xfrm>
            <a:off x="246743" y="274638"/>
            <a:ext cx="854891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en-US" altLang="ja-JP" sz="3600" kern="0" dirty="0" smtClean="0"/>
              <a:t>Move</a:t>
            </a:r>
            <a:r>
              <a:rPr lang="ja-JP" altLang="en-US" sz="3600" kern="0" dirty="0" smtClean="0"/>
              <a:t>と</a:t>
            </a:r>
            <a:r>
              <a:rPr lang="en-US" altLang="ja-JP" sz="3600" kern="0" dirty="0" smtClean="0"/>
              <a:t>Rename</a:t>
            </a:r>
            <a:r>
              <a:rPr lang="ja-JP" altLang="en-US" sz="3600" kern="0" dirty="0" smtClean="0"/>
              <a:t>の支援方法の考察</a:t>
            </a:r>
            <a:endParaRPr lang="ja-JP" altLang="en-US" sz="3600" kern="0" dirty="0"/>
          </a:p>
        </p:txBody>
      </p:sp>
      <p:sp>
        <p:nvSpPr>
          <p:cNvPr id="5" name="正方形/長方形 4"/>
          <p:cNvSpPr/>
          <p:nvPr/>
        </p:nvSpPr>
        <p:spPr>
          <a:xfrm>
            <a:off x="4673193" y="2906663"/>
            <a:ext cx="4043476" cy="254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テキスト ボックス 6"/>
          <p:cNvSpPr txBox="1"/>
          <p:nvPr/>
        </p:nvSpPr>
        <p:spPr>
          <a:xfrm>
            <a:off x="2409272" y="3287684"/>
            <a:ext cx="3965548"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新しい名前を入力する項目を追加する</a:t>
            </a:r>
            <a:endParaRPr kumimoji="1" lang="ja-JP" altLang="en-US" dirty="0"/>
          </a:p>
        </p:txBody>
      </p:sp>
      <p:sp>
        <p:nvSpPr>
          <p:cNvPr id="8" name="正方形/長方形 7"/>
          <p:cNvSpPr/>
          <p:nvPr/>
        </p:nvSpPr>
        <p:spPr>
          <a:xfrm>
            <a:off x="448485" y="2986447"/>
            <a:ext cx="3255319" cy="457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右矢印 8"/>
          <p:cNvSpPr/>
          <p:nvPr/>
        </p:nvSpPr>
        <p:spPr>
          <a:xfrm rot="10800000">
            <a:off x="3758425" y="2944533"/>
            <a:ext cx="848238" cy="216988"/>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1" name="コンテンツ プレースホルダー 2"/>
          <p:cNvSpPr txBox="1">
            <a:spLocks/>
          </p:cNvSpPr>
          <p:nvPr/>
        </p:nvSpPr>
        <p:spPr bwMode="auto">
          <a:xfrm>
            <a:off x="359378" y="4911887"/>
            <a:ext cx="8436279" cy="11274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800" dirty="0"/>
              <a:t>Move</a:t>
            </a:r>
            <a:r>
              <a:rPr lang="ja-JP" altLang="en-US" sz="2800" dirty="0"/>
              <a:t>と</a:t>
            </a:r>
            <a:r>
              <a:rPr lang="en-US" altLang="ja-JP" sz="2800" dirty="0"/>
              <a:t>Rename</a:t>
            </a:r>
            <a:r>
              <a:rPr lang="ja-JP" altLang="en-US" sz="2800" dirty="0"/>
              <a:t>の対象</a:t>
            </a:r>
            <a:r>
              <a:rPr lang="ja-JP" altLang="en-US" sz="2800" dirty="0" smtClean="0"/>
              <a:t>が</a:t>
            </a:r>
            <a:r>
              <a:rPr lang="ja-JP" altLang="en-US" sz="2800" u="sng" dirty="0" smtClean="0"/>
              <a:t>関係あり</a:t>
            </a:r>
            <a:r>
              <a:rPr lang="ja-JP" altLang="en-US" sz="2800" dirty="0" smtClean="0"/>
              <a:t>の場合</a:t>
            </a:r>
            <a:endParaRPr lang="en-US" altLang="ja-JP" sz="2800" dirty="0"/>
          </a:p>
          <a:p>
            <a:pPr lvl="1"/>
            <a:r>
              <a:rPr lang="en-US" altLang="ja-JP" sz="2600" kern="0" dirty="0" smtClean="0"/>
              <a:t>Move</a:t>
            </a:r>
            <a:r>
              <a:rPr lang="ja-JP" altLang="en-US" sz="2600" kern="0" dirty="0" smtClean="0"/>
              <a:t>の後に</a:t>
            </a:r>
            <a:r>
              <a:rPr lang="en-US" altLang="ja-JP" sz="2600" kern="0" dirty="0" smtClean="0"/>
              <a:t>,</a:t>
            </a:r>
            <a:r>
              <a:rPr lang="ja-JP" altLang="en-US" sz="2600" kern="0" dirty="0"/>
              <a:t>関係する要素へ</a:t>
            </a:r>
            <a:r>
              <a:rPr lang="en-US" altLang="ja-JP" sz="2600" kern="0" dirty="0" smtClean="0"/>
              <a:t>Rename</a:t>
            </a:r>
            <a:r>
              <a:rPr lang="ja-JP" altLang="en-US" sz="2600" kern="0" dirty="0"/>
              <a:t>を</a:t>
            </a:r>
            <a:r>
              <a:rPr lang="ja-JP" altLang="en-US" sz="2600" kern="0" dirty="0" smtClean="0"/>
              <a:t>推薦する</a:t>
            </a:r>
            <a:endParaRPr lang="en-US" altLang="ja-JP" sz="2600" kern="0" dirty="0" smtClean="0"/>
          </a:p>
        </p:txBody>
      </p:sp>
    </p:spTree>
    <p:extLst>
      <p:ext uri="{BB962C8B-B14F-4D97-AF65-F5344CB8AC3E}">
        <p14:creationId xmlns:p14="http://schemas.microsoft.com/office/powerpoint/2010/main" val="3301637066"/>
      </p:ext>
    </p:extLst>
  </p:cSld>
  <p:clrMapOvr>
    <a:masterClrMapping/>
  </p:clrMapOvr>
  <mc:AlternateContent xmlns:mc="http://schemas.openxmlformats.org/markup-compatibility/2006" xmlns:p14="http://schemas.microsoft.com/office/powerpoint/2010/main">
    <mc:Choice Requires="p14">
      <p:transition spd="slow" p14:dur="2000" advTm="50144"/>
    </mc:Choice>
    <mc:Fallback xmlns="">
      <p:transition spd="slow" advTm="5014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0687" y="1600201"/>
            <a:ext cx="8291513" cy="4689388"/>
          </a:xfrm>
        </p:spPr>
        <p:txBody>
          <a:bodyPr/>
          <a:lstStyle/>
          <a:p>
            <a:r>
              <a:rPr lang="en-US" altLang="ja-JP" sz="3000" dirty="0"/>
              <a:t>Rename</a:t>
            </a:r>
            <a:r>
              <a:rPr lang="ja-JP" altLang="en-US" sz="3000" dirty="0"/>
              <a:t>は対象</a:t>
            </a:r>
            <a:r>
              <a:rPr lang="ja-JP" altLang="en-US" sz="3000" dirty="0" smtClean="0"/>
              <a:t>の種類</a:t>
            </a:r>
            <a:r>
              <a:rPr lang="ja-JP" altLang="en-US" sz="3000" dirty="0"/>
              <a:t>に関係</a:t>
            </a:r>
            <a:r>
              <a:rPr lang="ja-JP" altLang="en-US" sz="3000" dirty="0" smtClean="0"/>
              <a:t>なく，関連する要素を対象に</a:t>
            </a:r>
            <a:r>
              <a:rPr lang="ja-JP" altLang="en-US" sz="3000" dirty="0"/>
              <a:t>連続して実施される場合が</a:t>
            </a:r>
            <a:r>
              <a:rPr lang="ja-JP" altLang="en-US" sz="3000" dirty="0" smtClean="0"/>
              <a:t>多い</a:t>
            </a:r>
            <a:endParaRPr lang="en-US" altLang="ja-JP" sz="3000" dirty="0" smtClean="0"/>
          </a:p>
          <a:p>
            <a:endParaRPr lang="en-US" altLang="ja-JP" sz="3000" dirty="0"/>
          </a:p>
          <a:p>
            <a:r>
              <a:rPr lang="ja-JP" altLang="en-US" sz="3000" dirty="0" smtClean="0"/>
              <a:t>例）ローカル変数名とフィールド名の</a:t>
            </a:r>
            <a:r>
              <a:rPr lang="en-US" altLang="ja-JP" sz="3000" dirty="0" smtClean="0"/>
              <a:t>Rename</a:t>
            </a:r>
          </a:p>
          <a:p>
            <a:pPr lvl="1"/>
            <a:r>
              <a:rPr lang="ja-JP" altLang="en-US" sz="2600" dirty="0" smtClean="0"/>
              <a:t>コンストラクタや</a:t>
            </a:r>
            <a:r>
              <a:rPr lang="en-US" altLang="ja-JP" sz="2600" dirty="0" smtClean="0"/>
              <a:t>getter, setter</a:t>
            </a:r>
            <a:r>
              <a:rPr lang="ja-JP" altLang="en-US" sz="2600" dirty="0" smtClean="0"/>
              <a:t>のローカル変数名と，それに対応</a:t>
            </a:r>
            <a:r>
              <a:rPr lang="ja-JP" altLang="en-US" sz="2600" dirty="0"/>
              <a:t>する</a:t>
            </a:r>
            <a:r>
              <a:rPr lang="ja-JP" altLang="en-US" sz="2600" dirty="0" smtClean="0"/>
              <a:t>フィールドの名前を連続して変更する</a:t>
            </a:r>
            <a:endParaRPr lang="en-US" altLang="ja-JP" sz="26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27</a:t>
            </a:fld>
            <a:endParaRPr lang="en-US" altLang="ja-JP" dirty="0">
              <a:solidFill>
                <a:srgbClr val="000000"/>
              </a:solidFill>
            </a:endParaRPr>
          </a:p>
        </p:txBody>
      </p:sp>
      <p:sp>
        <p:nvSpPr>
          <p:cNvPr id="6" name="タイトル 1"/>
          <p:cNvSpPr>
            <a:spLocks noGrp="1"/>
          </p:cNvSpPr>
          <p:nvPr>
            <p:ph type="title"/>
          </p:nvPr>
        </p:nvSpPr>
        <p:spPr>
          <a:xfrm>
            <a:off x="246743" y="274638"/>
            <a:ext cx="8548914" cy="1143000"/>
          </a:xfrm>
        </p:spPr>
        <p:txBody>
          <a:bodyPr/>
          <a:lstStyle/>
          <a:p>
            <a:r>
              <a:rPr lang="en-US" altLang="ja-JP" sz="3600" dirty="0" smtClean="0"/>
              <a:t>Rename</a:t>
            </a:r>
            <a:r>
              <a:rPr lang="ja-JP" altLang="en-US" sz="3600" dirty="0" smtClean="0"/>
              <a:t>と</a:t>
            </a:r>
            <a:r>
              <a:rPr lang="en-US" altLang="ja-JP" sz="3600" dirty="0" smtClean="0"/>
              <a:t>Rename</a:t>
            </a:r>
            <a:r>
              <a:rPr lang="ja-JP" altLang="en-US" sz="3600" dirty="0" smtClean="0"/>
              <a:t>の作業内容</a:t>
            </a:r>
            <a:endParaRPr kumimoji="1" lang="ja-JP" altLang="en-US" sz="3600" dirty="0"/>
          </a:p>
        </p:txBody>
      </p:sp>
    </p:spTree>
    <p:extLst>
      <p:ext uri="{BB962C8B-B14F-4D97-AF65-F5344CB8AC3E}">
        <p14:creationId xmlns:p14="http://schemas.microsoft.com/office/powerpoint/2010/main" val="2616541866"/>
      </p:ext>
    </p:extLst>
  </p:cSld>
  <p:clrMapOvr>
    <a:masterClrMapping/>
  </p:clrMapOvr>
  <mc:AlternateContent xmlns:mc="http://schemas.openxmlformats.org/markup-compatibility/2006" xmlns:p14="http://schemas.microsoft.com/office/powerpoint/2010/main">
    <mc:Choice Requires="p14">
      <p:transition spd="slow" p14:dur="2000" advTm="26249"/>
    </mc:Choice>
    <mc:Fallback xmlns="">
      <p:transition spd="slow" advTm="2624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058" y="2294021"/>
            <a:ext cx="4959458" cy="5197341"/>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8125" y="3123549"/>
            <a:ext cx="3721965" cy="3493820"/>
          </a:xfrm>
          <a:prstGeom prst="rect">
            <a:avLst/>
          </a:prstGeom>
        </p:spPr>
      </p:pic>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28</a:t>
            </a:fld>
            <a:endParaRPr lang="en-US" altLang="ja-JP">
              <a:solidFill>
                <a:srgbClr val="000000"/>
              </a:solidFill>
            </a:endParaRPr>
          </a:p>
        </p:txBody>
      </p:sp>
      <p:sp>
        <p:nvSpPr>
          <p:cNvPr id="5" name="タイトル 1"/>
          <p:cNvSpPr>
            <a:spLocks noGrp="1"/>
          </p:cNvSpPr>
          <p:nvPr>
            <p:ph type="title"/>
          </p:nvPr>
        </p:nvSpPr>
        <p:spPr>
          <a:xfrm>
            <a:off x="457200" y="274638"/>
            <a:ext cx="8218488" cy="1143000"/>
          </a:xfrm>
        </p:spPr>
        <p:txBody>
          <a:bodyPr/>
          <a:lstStyle/>
          <a:p>
            <a:r>
              <a:rPr lang="en-US" altLang="ja-JP" sz="3600" dirty="0">
                <a:solidFill>
                  <a:srgbClr val="000000"/>
                </a:solidFill>
              </a:rPr>
              <a:t>Rename</a:t>
            </a:r>
            <a:r>
              <a:rPr lang="ja-JP" altLang="en-US" sz="3600" dirty="0">
                <a:solidFill>
                  <a:srgbClr val="000000"/>
                </a:solidFill>
              </a:rPr>
              <a:t>と</a:t>
            </a:r>
            <a:r>
              <a:rPr lang="en-US" altLang="ja-JP" sz="3600" dirty="0">
                <a:solidFill>
                  <a:srgbClr val="000000"/>
                </a:solidFill>
              </a:rPr>
              <a:t>Rename</a:t>
            </a:r>
            <a:r>
              <a:rPr lang="ja-JP" altLang="en-US" sz="3600" dirty="0">
                <a:solidFill>
                  <a:srgbClr val="000000"/>
                </a:solidFill>
              </a:rPr>
              <a:t>の作業内容</a:t>
            </a:r>
            <a:r>
              <a:rPr lang="ja-JP" altLang="en-US" sz="3600" dirty="0" smtClean="0"/>
              <a:t>の</a:t>
            </a:r>
            <a:r>
              <a:rPr lang="ja-JP" altLang="en-US" sz="3600" dirty="0"/>
              <a:t>例</a:t>
            </a:r>
            <a:endParaRPr kumimoji="1" lang="ja-JP" altLang="en-US" sz="3600" dirty="0"/>
          </a:p>
        </p:txBody>
      </p:sp>
      <p:sp>
        <p:nvSpPr>
          <p:cNvPr id="6" name="テキスト ボックス 5"/>
          <p:cNvSpPr txBox="1"/>
          <p:nvPr/>
        </p:nvSpPr>
        <p:spPr>
          <a:xfrm>
            <a:off x="1811062" y="4541901"/>
            <a:ext cx="351860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TaskElementLabelProvider</a:t>
            </a:r>
            <a:r>
              <a:rPr lang="en-US" altLang="ja-JP" dirty="0" smtClean="0"/>
              <a:t>(…){</a:t>
            </a:r>
          </a:p>
          <a:p>
            <a:endParaRPr lang="en-US" altLang="ja-JP" dirty="0" smtClean="0"/>
          </a:p>
          <a:p>
            <a:r>
              <a:rPr lang="en-US" altLang="ja-JP" dirty="0" smtClean="0"/>
              <a:t>   …</a:t>
            </a:r>
          </a:p>
          <a:p>
            <a:r>
              <a:rPr lang="en-US" altLang="ja-JP" dirty="0"/>
              <a:t> </a:t>
            </a:r>
            <a:r>
              <a:rPr lang="en-US" altLang="ja-JP" dirty="0" smtClean="0"/>
              <a:t>  </a:t>
            </a:r>
            <a:r>
              <a:rPr lang="en-US" altLang="ja-JP" dirty="0" err="1" smtClean="0"/>
              <a:t>compositeImages</a:t>
            </a:r>
            <a:endParaRPr lang="en-US" altLang="ja-JP" dirty="0" smtClean="0"/>
          </a:p>
          <a:p>
            <a:r>
              <a:rPr kumimoji="1" lang="en-US" altLang="ja-JP" dirty="0" smtClean="0"/>
              <a:t>   …</a:t>
            </a:r>
            <a:endParaRPr kumimoji="1" lang="en-US" altLang="ja-JP" dirty="0"/>
          </a:p>
          <a:p>
            <a:r>
              <a:rPr lang="en-US" altLang="ja-JP" dirty="0" smtClean="0"/>
              <a:t>}</a:t>
            </a:r>
            <a:endParaRPr kumimoji="1" lang="ja-JP" altLang="en-US" dirty="0"/>
          </a:p>
        </p:txBody>
      </p:sp>
      <p:sp>
        <p:nvSpPr>
          <p:cNvPr id="7" name="テキスト ボックス 6"/>
          <p:cNvSpPr txBox="1"/>
          <p:nvPr/>
        </p:nvSpPr>
        <p:spPr>
          <a:xfrm>
            <a:off x="6211230" y="5423082"/>
            <a:ext cx="1504480" cy="3705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wideImages</a:t>
            </a:r>
            <a:endParaRPr kumimoji="1" lang="ja-JP" altLang="en-US" dirty="0"/>
          </a:p>
        </p:txBody>
      </p:sp>
      <p:sp>
        <p:nvSpPr>
          <p:cNvPr id="8" name="テキスト ボックス 7"/>
          <p:cNvSpPr txBox="1"/>
          <p:nvPr/>
        </p:nvSpPr>
        <p:spPr>
          <a:xfrm>
            <a:off x="1104816" y="2680804"/>
            <a:ext cx="425060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defRPr/>
            </a:pPr>
            <a:r>
              <a:rPr lang="en-US" altLang="ja-JP" dirty="0" err="1" smtClean="0"/>
              <a:t>org.eclipse.mylyn.internal.tasks.ui.views</a:t>
            </a:r>
            <a:endParaRPr lang="en-US" altLang="ja-JP" dirty="0" smtClean="0"/>
          </a:p>
        </p:txBody>
      </p:sp>
      <p:sp>
        <p:nvSpPr>
          <p:cNvPr id="9" name="テキスト ボックス 8"/>
          <p:cNvSpPr txBox="1"/>
          <p:nvPr/>
        </p:nvSpPr>
        <p:spPr>
          <a:xfrm>
            <a:off x="1838614" y="4083440"/>
            <a:ext cx="20771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compositeImages</a:t>
            </a:r>
            <a:endParaRPr kumimoji="1" lang="ja-JP" altLang="en-US" dirty="0"/>
          </a:p>
        </p:txBody>
      </p:sp>
      <p:sp>
        <p:nvSpPr>
          <p:cNvPr id="10" name="テキスト ボックス 9"/>
          <p:cNvSpPr txBox="1"/>
          <p:nvPr/>
        </p:nvSpPr>
        <p:spPr>
          <a:xfrm>
            <a:off x="6117005" y="4133513"/>
            <a:ext cx="15480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wideImages</a:t>
            </a:r>
            <a:endParaRPr kumimoji="1" lang="ja-JP" altLang="en-US" dirty="0"/>
          </a:p>
        </p:txBody>
      </p:sp>
      <p:sp>
        <p:nvSpPr>
          <p:cNvPr id="11" name="右矢印 10"/>
          <p:cNvSpPr/>
          <p:nvPr/>
        </p:nvSpPr>
        <p:spPr>
          <a:xfrm>
            <a:off x="4046350" y="5400063"/>
            <a:ext cx="2033342" cy="393609"/>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テキスト ボックス 11"/>
          <p:cNvSpPr txBox="1"/>
          <p:nvPr/>
        </p:nvSpPr>
        <p:spPr>
          <a:xfrm>
            <a:off x="4541976" y="5793672"/>
            <a:ext cx="1061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ja-JP" dirty="0" smtClean="0"/>
              <a:t>Rename</a:t>
            </a:r>
            <a:endParaRPr kumimoji="1" lang="ja-JP" altLang="en-US" dirty="0"/>
          </a:p>
        </p:txBody>
      </p:sp>
      <p:sp>
        <p:nvSpPr>
          <p:cNvPr id="13" name="右矢印 12"/>
          <p:cNvSpPr/>
          <p:nvPr/>
        </p:nvSpPr>
        <p:spPr>
          <a:xfrm>
            <a:off x="3991772" y="4055072"/>
            <a:ext cx="2060897" cy="421290"/>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ボックス 13"/>
          <p:cNvSpPr txBox="1"/>
          <p:nvPr/>
        </p:nvSpPr>
        <p:spPr>
          <a:xfrm>
            <a:off x="4193416" y="3720679"/>
            <a:ext cx="1061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ja-JP" dirty="0" smtClean="0"/>
              <a:t>Rename</a:t>
            </a:r>
            <a:endParaRPr kumimoji="1" lang="ja-JP" altLang="en-US" dirty="0"/>
          </a:p>
        </p:txBody>
      </p:sp>
      <p:sp>
        <p:nvSpPr>
          <p:cNvPr id="17" name="テキスト ボックス 16"/>
          <p:cNvSpPr txBox="1"/>
          <p:nvPr/>
        </p:nvSpPr>
        <p:spPr>
          <a:xfrm>
            <a:off x="1718975" y="3202862"/>
            <a:ext cx="354026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en-US" altLang="ja-JP" dirty="0" smtClean="0"/>
              <a:t>TaskElementLabelProvider.java</a:t>
            </a:r>
            <a:endParaRPr lang="en-US" altLang="ja-JP" dirty="0"/>
          </a:p>
        </p:txBody>
      </p:sp>
      <p:sp>
        <p:nvSpPr>
          <p:cNvPr id="18" name="テキスト ボックス 17"/>
          <p:cNvSpPr txBox="1"/>
          <p:nvPr/>
        </p:nvSpPr>
        <p:spPr>
          <a:xfrm>
            <a:off x="1799455" y="3705417"/>
            <a:ext cx="115375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dirty="0" smtClean="0"/>
              <a:t>フィールド</a:t>
            </a:r>
            <a:endParaRPr kumimoji="1" lang="ja-JP" altLang="en-US" dirty="0"/>
          </a:p>
        </p:txBody>
      </p:sp>
      <p:sp>
        <p:nvSpPr>
          <p:cNvPr id="19" name="テキスト ボックス 18"/>
          <p:cNvSpPr txBox="1"/>
          <p:nvPr/>
        </p:nvSpPr>
        <p:spPr>
          <a:xfrm>
            <a:off x="1882725" y="5009831"/>
            <a:ext cx="153523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dirty="0" smtClean="0"/>
              <a:t>ローカル</a:t>
            </a:r>
            <a:r>
              <a:rPr lang="ja-JP" altLang="en-US" dirty="0"/>
              <a:t>変数</a:t>
            </a:r>
            <a:endParaRPr kumimoji="1" lang="ja-JP" altLang="en-US" dirty="0"/>
          </a:p>
        </p:txBody>
      </p:sp>
      <p:sp>
        <p:nvSpPr>
          <p:cNvPr id="22" name="円弧 21"/>
          <p:cNvSpPr/>
          <p:nvPr/>
        </p:nvSpPr>
        <p:spPr>
          <a:xfrm flipH="1">
            <a:off x="1104816" y="4254640"/>
            <a:ext cx="1572738" cy="1352680"/>
          </a:xfrm>
          <a:prstGeom prst="arc">
            <a:avLst>
              <a:gd name="adj1" fmla="val 16200000"/>
              <a:gd name="adj2" fmla="val 5637642"/>
            </a:avLst>
          </a:prstGeom>
          <a:ln w="76200" cmpd="dbl"/>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1" name="円弧 20"/>
          <p:cNvSpPr/>
          <p:nvPr/>
        </p:nvSpPr>
        <p:spPr>
          <a:xfrm>
            <a:off x="6712166" y="4362959"/>
            <a:ext cx="1374148" cy="1293744"/>
          </a:xfrm>
          <a:prstGeom prst="arc">
            <a:avLst>
              <a:gd name="adj1" fmla="val 16651417"/>
              <a:gd name="adj2" fmla="val 4386046"/>
            </a:avLst>
          </a:prstGeom>
          <a:ln w="76200" cmpd="dbl"/>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7841084" y="4685793"/>
            <a:ext cx="1061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smtClean="0"/>
              <a:t>同じ</a:t>
            </a:r>
            <a:r>
              <a:rPr lang="ja-JP" altLang="en-US" dirty="0"/>
              <a:t>名前</a:t>
            </a:r>
            <a:endParaRPr kumimoji="1" lang="ja-JP" altLang="en-US" dirty="0"/>
          </a:p>
        </p:txBody>
      </p:sp>
      <p:sp>
        <p:nvSpPr>
          <p:cNvPr id="24" name="テキスト ボックス 23"/>
          <p:cNvSpPr txBox="1"/>
          <p:nvPr/>
        </p:nvSpPr>
        <p:spPr>
          <a:xfrm>
            <a:off x="416124" y="4623610"/>
            <a:ext cx="1061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smtClean="0"/>
              <a:t>同じ</a:t>
            </a:r>
            <a:r>
              <a:rPr lang="ja-JP" altLang="en-US" dirty="0"/>
              <a:t>名前</a:t>
            </a:r>
            <a:endParaRPr kumimoji="1" lang="ja-JP" altLang="en-US" dirty="0"/>
          </a:p>
        </p:txBody>
      </p:sp>
      <p:sp>
        <p:nvSpPr>
          <p:cNvPr id="25" name="コンテンツ プレースホルダー 2"/>
          <p:cNvSpPr>
            <a:spLocks noGrp="1"/>
          </p:cNvSpPr>
          <p:nvPr>
            <p:ph idx="1"/>
          </p:nvPr>
        </p:nvSpPr>
        <p:spPr>
          <a:xfrm>
            <a:off x="457200" y="1600202"/>
            <a:ext cx="8229600" cy="4525963"/>
          </a:xfrm>
        </p:spPr>
        <p:txBody>
          <a:bodyPr/>
          <a:lstStyle/>
          <a:p>
            <a:r>
              <a:rPr lang="ja-JP" altLang="en-US" sz="3000" dirty="0"/>
              <a:t>ローカル変数名とフィールド名の</a:t>
            </a:r>
            <a:r>
              <a:rPr lang="en-US" altLang="ja-JP" sz="3000" dirty="0"/>
              <a:t>Rename</a:t>
            </a:r>
          </a:p>
          <a:p>
            <a:pPr marL="742950" lvl="2" indent="-342900"/>
            <a:r>
              <a:rPr lang="ja-JP" altLang="en-US" dirty="0" smtClean="0"/>
              <a:t>同一名を含む異なるプログラム要素を同時に名前変更</a:t>
            </a:r>
            <a:endParaRPr lang="en-US" altLang="ja-JP" dirty="0" smtClean="0"/>
          </a:p>
        </p:txBody>
      </p:sp>
    </p:spTree>
    <p:extLst>
      <p:ext uri="{BB962C8B-B14F-4D97-AF65-F5344CB8AC3E}">
        <p14:creationId xmlns:p14="http://schemas.microsoft.com/office/powerpoint/2010/main" val="4258795298"/>
      </p:ext>
    </p:extLst>
  </p:cSld>
  <p:clrMapOvr>
    <a:masterClrMapping/>
  </p:clrMapOvr>
  <mc:AlternateContent xmlns:mc="http://schemas.openxmlformats.org/markup-compatibility/2006" xmlns:p14="http://schemas.microsoft.com/office/powerpoint/2010/main">
    <mc:Choice Requires="p14">
      <p:transition spd="slow" p14:dur="2000" advTm="18133"/>
    </mc:Choice>
    <mc:Fallback xmlns="">
      <p:transition spd="slow" advTm="1813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0687" y="1600201"/>
            <a:ext cx="8291513" cy="4525963"/>
          </a:xfrm>
        </p:spPr>
        <p:txBody>
          <a:bodyPr/>
          <a:lstStyle/>
          <a:p>
            <a:r>
              <a:rPr lang="ja-JP" altLang="en-US" sz="3000" dirty="0" smtClean="0"/>
              <a:t>ある要素を</a:t>
            </a:r>
            <a:r>
              <a:rPr lang="en-US" altLang="ja-JP" sz="3000" dirty="0" smtClean="0"/>
              <a:t>Rename</a:t>
            </a:r>
            <a:r>
              <a:rPr lang="ja-JP" altLang="en-US" sz="3000" dirty="0" smtClean="0"/>
              <a:t>するとき，名前</a:t>
            </a:r>
            <a:r>
              <a:rPr lang="ja-JP" altLang="en-US" sz="3000" dirty="0"/>
              <a:t>が</a:t>
            </a:r>
            <a:r>
              <a:rPr lang="ja-JP" altLang="en-US" sz="3000" dirty="0" smtClean="0"/>
              <a:t>類似した要素をまとめて</a:t>
            </a:r>
            <a:r>
              <a:rPr lang="en-US" altLang="ja-JP" sz="3000" dirty="0" smtClean="0"/>
              <a:t>Rename</a:t>
            </a:r>
            <a:r>
              <a:rPr lang="ja-JP" altLang="en-US" sz="3000" dirty="0"/>
              <a:t>できるように</a:t>
            </a:r>
            <a:r>
              <a:rPr lang="ja-JP" altLang="en-US" sz="3000" dirty="0" smtClean="0"/>
              <a:t>する</a:t>
            </a:r>
            <a:endParaRPr lang="en-US" altLang="ja-JP" sz="3000" dirty="0" smtClean="0"/>
          </a:p>
          <a:p>
            <a:pPr lvl="1"/>
            <a:r>
              <a:rPr lang="ja-JP" altLang="en-US" dirty="0" smtClean="0"/>
              <a:t>既に，クラス</a:t>
            </a:r>
            <a:r>
              <a:rPr lang="ja-JP" altLang="en-US" dirty="0"/>
              <a:t>を対象とした</a:t>
            </a:r>
            <a:r>
              <a:rPr lang="en-US" altLang="ja-JP" dirty="0"/>
              <a:t>Rename</a:t>
            </a:r>
            <a:r>
              <a:rPr lang="ja-JP" altLang="en-US" dirty="0" smtClean="0"/>
              <a:t>のダイアログでは，類似</a:t>
            </a:r>
            <a:r>
              <a:rPr lang="ja-JP" altLang="en-US" dirty="0"/>
              <a:t>の名前の要素をまとめて</a:t>
            </a:r>
            <a:r>
              <a:rPr lang="en-US" altLang="ja-JP" dirty="0"/>
              <a:t>Rename</a:t>
            </a:r>
            <a:r>
              <a:rPr lang="ja-JP" altLang="en-US" dirty="0" smtClean="0"/>
              <a:t>できる</a:t>
            </a:r>
            <a:endParaRPr lang="en-US" altLang="ja-JP" dirty="0" smtClean="0"/>
          </a:p>
          <a:p>
            <a:pPr lvl="1"/>
            <a:r>
              <a:rPr lang="ja-JP" altLang="en-US" dirty="0" smtClean="0"/>
              <a:t>フィールドやメソッドなどには支援がない</a:t>
            </a:r>
            <a:endParaRPr lang="en-US" altLang="ja-JP" dirty="0" smtClean="0"/>
          </a:p>
          <a:p>
            <a:pPr lvl="1"/>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29</a:t>
            </a:fld>
            <a:endParaRPr lang="en-US" altLang="ja-JP" dirty="0">
              <a:solidFill>
                <a:srgbClr val="000000"/>
              </a:solidFill>
            </a:endParaRPr>
          </a:p>
        </p:txBody>
      </p:sp>
      <p:sp>
        <p:nvSpPr>
          <p:cNvPr id="6" name="タイトル 1"/>
          <p:cNvSpPr>
            <a:spLocks noGrp="1"/>
          </p:cNvSpPr>
          <p:nvPr>
            <p:ph type="title"/>
          </p:nvPr>
        </p:nvSpPr>
        <p:spPr>
          <a:xfrm>
            <a:off x="246743" y="274638"/>
            <a:ext cx="8548914" cy="1143000"/>
          </a:xfrm>
        </p:spPr>
        <p:txBody>
          <a:bodyPr/>
          <a:lstStyle/>
          <a:p>
            <a:r>
              <a:rPr lang="en-US" altLang="ja-JP" sz="3600" dirty="0" smtClean="0"/>
              <a:t>Rename</a:t>
            </a:r>
            <a:r>
              <a:rPr lang="ja-JP" altLang="en-US" sz="3600" dirty="0" smtClean="0"/>
              <a:t>と</a:t>
            </a:r>
            <a:r>
              <a:rPr lang="en-US" altLang="ja-JP" sz="3600" dirty="0" smtClean="0"/>
              <a:t>Rename</a:t>
            </a:r>
            <a:r>
              <a:rPr lang="ja-JP" altLang="en-US" sz="3600" dirty="0" smtClean="0"/>
              <a:t>の支援方法の考察</a:t>
            </a:r>
            <a:endParaRPr kumimoji="1" lang="ja-JP" altLang="en-US" sz="3600"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7523" t="20137" r="12476" b="35368"/>
          <a:stretch/>
        </p:blipFill>
        <p:spPr>
          <a:xfrm>
            <a:off x="246743" y="4168162"/>
            <a:ext cx="5549778" cy="2204793"/>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16546" t="21035" r="11613" b="46457"/>
          <a:stretch/>
        </p:blipFill>
        <p:spPr>
          <a:xfrm>
            <a:off x="1815365" y="4915074"/>
            <a:ext cx="6569242" cy="1857831"/>
          </a:xfrm>
          <a:prstGeom prst="rect">
            <a:avLst/>
          </a:prstGeom>
        </p:spPr>
      </p:pic>
      <p:sp>
        <p:nvSpPr>
          <p:cNvPr id="8" name="右矢印 7"/>
          <p:cNvSpPr/>
          <p:nvPr/>
        </p:nvSpPr>
        <p:spPr>
          <a:xfrm rot="5400000">
            <a:off x="2829714" y="4836626"/>
            <a:ext cx="555044" cy="312821"/>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テキスト ボックス 8"/>
          <p:cNvSpPr txBox="1"/>
          <p:nvPr/>
        </p:nvSpPr>
        <p:spPr>
          <a:xfrm>
            <a:off x="1815365" y="4374350"/>
            <a:ext cx="3537283"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類似</a:t>
            </a:r>
            <a:r>
              <a:rPr lang="ja-JP" altLang="en-US" dirty="0" smtClean="0"/>
              <a:t>の名前を検索する条件を選択</a:t>
            </a:r>
            <a:endParaRPr kumimoji="1" lang="ja-JP" altLang="en-US" dirty="0"/>
          </a:p>
        </p:txBody>
      </p:sp>
      <p:sp>
        <p:nvSpPr>
          <p:cNvPr id="11" name="テキスト ボックス 10"/>
          <p:cNvSpPr txBox="1"/>
          <p:nvPr/>
        </p:nvSpPr>
        <p:spPr>
          <a:xfrm>
            <a:off x="5564233" y="4959780"/>
            <a:ext cx="1768641"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構成</a:t>
            </a:r>
            <a:r>
              <a:rPr lang="ja-JP" altLang="en-US" dirty="0" smtClean="0"/>
              <a:t>を変更する</a:t>
            </a:r>
            <a:endParaRPr kumimoji="1" lang="ja-JP" altLang="en-US" dirty="0"/>
          </a:p>
        </p:txBody>
      </p:sp>
      <p:sp>
        <p:nvSpPr>
          <p:cNvPr id="12" name="正方形/長方形 11"/>
          <p:cNvSpPr/>
          <p:nvPr/>
        </p:nvSpPr>
        <p:spPr>
          <a:xfrm>
            <a:off x="5383300" y="4743682"/>
            <a:ext cx="361867" cy="20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p:cNvSpPr/>
          <p:nvPr/>
        </p:nvSpPr>
        <p:spPr>
          <a:xfrm>
            <a:off x="246743" y="4737741"/>
            <a:ext cx="1712028" cy="177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4" name="テキスト ボックス 13"/>
          <p:cNvSpPr txBox="1"/>
          <p:nvPr/>
        </p:nvSpPr>
        <p:spPr>
          <a:xfrm>
            <a:off x="246743" y="6170722"/>
            <a:ext cx="4197197"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類似の名前の要素を</a:t>
            </a:r>
            <a:r>
              <a:rPr lang="en-US" altLang="ja-JP" dirty="0" smtClean="0"/>
              <a:t>Rename</a:t>
            </a:r>
            <a:r>
              <a:rPr lang="ja-JP" altLang="en-US" dirty="0" smtClean="0"/>
              <a:t>するか選択</a:t>
            </a:r>
            <a:endParaRPr kumimoji="1" lang="ja-JP" altLang="en-US" dirty="0"/>
          </a:p>
        </p:txBody>
      </p:sp>
      <p:cxnSp>
        <p:nvCxnSpPr>
          <p:cNvPr id="15" name="直線矢印コネクタ 14"/>
          <p:cNvCxnSpPr/>
          <p:nvPr/>
        </p:nvCxnSpPr>
        <p:spPr>
          <a:xfrm flipV="1">
            <a:off x="1102757" y="4953480"/>
            <a:ext cx="1" cy="121724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79298910"/>
      </p:ext>
    </p:extLst>
  </p:cSld>
  <p:clrMapOvr>
    <a:masterClrMapping/>
  </p:clrMapOvr>
  <mc:AlternateContent xmlns:mc="http://schemas.openxmlformats.org/markup-compatibility/2006" xmlns:p14="http://schemas.microsoft.com/office/powerpoint/2010/main">
    <mc:Choice Requires="p14">
      <p:transition spd="slow" p14:dur="2000" advTm="20167"/>
    </mc:Choice>
    <mc:Fallback xmlns="">
      <p:transition spd="slow" advTm="2016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リファクタリングの例</a:t>
            </a:r>
            <a:endParaRPr kumimoji="1" lang="ja-JP" altLang="en-US" dirty="0"/>
          </a:p>
        </p:txBody>
      </p:sp>
      <p:sp>
        <p:nvSpPr>
          <p:cNvPr id="3" name="コンテンツ プレースホルダー 2"/>
          <p:cNvSpPr>
            <a:spLocks noGrp="1"/>
          </p:cNvSpPr>
          <p:nvPr>
            <p:ph idx="1"/>
          </p:nvPr>
        </p:nvSpPr>
        <p:spPr>
          <a:xfrm>
            <a:off x="-1" y="1619294"/>
            <a:ext cx="9031705" cy="4525963"/>
          </a:xfrm>
        </p:spPr>
        <p:txBody>
          <a:bodyPr/>
          <a:lstStyle/>
          <a:p>
            <a:pPr>
              <a:lnSpc>
                <a:spcPct val="150000"/>
              </a:lnSpc>
            </a:pPr>
            <a:r>
              <a:rPr kumimoji="1" lang="ja-JP" altLang="en-US" dirty="0" smtClean="0"/>
              <a:t>名前変更</a:t>
            </a:r>
            <a:r>
              <a:rPr kumimoji="1" lang="en-US" altLang="ja-JP" dirty="0" smtClean="0"/>
              <a:t>(Rename)</a:t>
            </a:r>
            <a:r>
              <a:rPr kumimoji="1" lang="ja-JP" altLang="en-US" dirty="0" smtClean="0"/>
              <a:t>：</a:t>
            </a:r>
            <a:r>
              <a:rPr lang="ja-JP" altLang="en-US" dirty="0" smtClean="0"/>
              <a:t>識別子の名前を変更する</a:t>
            </a:r>
            <a:endParaRPr lang="en-US" altLang="ja-JP" dirty="0" smtClean="0"/>
          </a:p>
          <a:p>
            <a:pPr lvl="1">
              <a:lnSpc>
                <a:spcPct val="150000"/>
              </a:lnSpc>
            </a:pPr>
            <a:r>
              <a:rPr lang="ja-JP" altLang="en-US" sz="2400" dirty="0" smtClean="0"/>
              <a:t>分割されたコードを調べなくとも分かる名前が作業効率は良い</a:t>
            </a:r>
            <a:endParaRPr lang="en-US" altLang="ja-JP" sz="2400" dirty="0" smtClean="0"/>
          </a:p>
          <a:p>
            <a:pPr lvl="1">
              <a:lnSpc>
                <a:spcPct val="150000"/>
              </a:lnSpc>
            </a:pPr>
            <a:r>
              <a:rPr kumimoji="1" lang="ja-JP" altLang="en-US" sz="2400" dirty="0" smtClean="0"/>
              <a:t>最初から良い名前を付けるのは難しいが、後から変更可能</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3</a:t>
            </a:fld>
            <a:endParaRPr lang="en-US" altLang="ja-JP">
              <a:solidFill>
                <a:srgbClr val="000000"/>
              </a:solidFill>
            </a:endParaRPr>
          </a:p>
        </p:txBody>
      </p:sp>
      <p:grpSp>
        <p:nvGrpSpPr>
          <p:cNvPr id="5" name="グループ化 4"/>
          <p:cNvGrpSpPr/>
          <p:nvPr/>
        </p:nvGrpSpPr>
        <p:grpSpPr>
          <a:xfrm>
            <a:off x="433134" y="3951050"/>
            <a:ext cx="2206878" cy="1046270"/>
            <a:chOff x="457199" y="3788969"/>
            <a:chExt cx="2909768" cy="1046270"/>
          </a:xfrm>
        </p:grpSpPr>
        <p:sp>
          <p:nvSpPr>
            <p:cNvPr id="6" name="テキスト ボックス 5"/>
            <p:cNvSpPr txBox="1"/>
            <p:nvPr/>
          </p:nvSpPr>
          <p:spPr>
            <a:xfrm>
              <a:off x="457199" y="3788969"/>
              <a:ext cx="290976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2800" dirty="0" smtClean="0"/>
                <a:t>Customer</a:t>
              </a:r>
              <a:endParaRPr kumimoji="1" lang="ja-JP" altLang="en-US" sz="2800" dirty="0"/>
            </a:p>
          </p:txBody>
        </p:sp>
        <p:sp>
          <p:nvSpPr>
            <p:cNvPr id="7" name="テキスト ボックス 6"/>
            <p:cNvSpPr txBox="1"/>
            <p:nvPr/>
          </p:nvSpPr>
          <p:spPr>
            <a:xfrm>
              <a:off x="457199" y="4257884"/>
              <a:ext cx="2905795" cy="1846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600" dirty="0"/>
            </a:p>
          </p:txBody>
        </p:sp>
        <p:sp>
          <p:nvSpPr>
            <p:cNvPr id="8" name="テキスト ボックス 7"/>
            <p:cNvSpPr txBox="1"/>
            <p:nvPr/>
          </p:nvSpPr>
          <p:spPr>
            <a:xfrm>
              <a:off x="457199" y="4435129"/>
              <a:ext cx="290579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000" dirty="0" err="1" smtClean="0"/>
                <a:t>getinvcdtlmt</a:t>
              </a:r>
              <a:r>
                <a:rPr lang="en-US" altLang="ja-JP" sz="2000" dirty="0" smtClean="0"/>
                <a:t>()</a:t>
              </a:r>
              <a:endParaRPr kumimoji="1" lang="ja-JP" altLang="en-US" sz="2000" dirty="0"/>
            </a:p>
          </p:txBody>
        </p:sp>
      </p:grpSp>
      <p:sp>
        <p:nvSpPr>
          <p:cNvPr id="10" name="角丸四角形 9"/>
          <p:cNvSpPr/>
          <p:nvPr/>
        </p:nvSpPr>
        <p:spPr>
          <a:xfrm>
            <a:off x="2822500" y="4016112"/>
            <a:ext cx="2181187" cy="465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smtClean="0"/>
              <a:t>Rename</a:t>
            </a:r>
            <a:endParaRPr lang="ja-JP" altLang="en-US" dirty="0"/>
          </a:p>
        </p:txBody>
      </p:sp>
      <p:grpSp>
        <p:nvGrpSpPr>
          <p:cNvPr id="19" name="グループ化 18"/>
          <p:cNvGrpSpPr/>
          <p:nvPr/>
        </p:nvGrpSpPr>
        <p:grpSpPr>
          <a:xfrm>
            <a:off x="5186175" y="3941802"/>
            <a:ext cx="3500625" cy="1046270"/>
            <a:chOff x="457199" y="3788969"/>
            <a:chExt cx="2909768" cy="1046270"/>
          </a:xfrm>
        </p:grpSpPr>
        <p:sp>
          <p:nvSpPr>
            <p:cNvPr id="20" name="テキスト ボックス 19"/>
            <p:cNvSpPr txBox="1"/>
            <p:nvPr/>
          </p:nvSpPr>
          <p:spPr>
            <a:xfrm>
              <a:off x="457199" y="3788969"/>
              <a:ext cx="290976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2800" dirty="0" smtClean="0"/>
                <a:t>Customer</a:t>
              </a:r>
              <a:endParaRPr kumimoji="1" lang="ja-JP" altLang="en-US" sz="2800" dirty="0"/>
            </a:p>
          </p:txBody>
        </p:sp>
        <p:sp>
          <p:nvSpPr>
            <p:cNvPr id="21" name="テキスト ボックス 20"/>
            <p:cNvSpPr txBox="1"/>
            <p:nvPr/>
          </p:nvSpPr>
          <p:spPr>
            <a:xfrm>
              <a:off x="457199" y="4257884"/>
              <a:ext cx="2905795" cy="1846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sz="600" dirty="0"/>
            </a:p>
          </p:txBody>
        </p:sp>
        <p:sp>
          <p:nvSpPr>
            <p:cNvPr id="22" name="テキスト ボックス 21"/>
            <p:cNvSpPr txBox="1"/>
            <p:nvPr/>
          </p:nvSpPr>
          <p:spPr>
            <a:xfrm>
              <a:off x="457199" y="4435129"/>
              <a:ext cx="290579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000" dirty="0" err="1" smtClean="0"/>
                <a:t>getInvoiceableCreditLimit</a:t>
              </a:r>
              <a:r>
                <a:rPr lang="en-US" altLang="ja-JP" sz="2000" dirty="0" smtClean="0"/>
                <a:t>()</a:t>
              </a:r>
              <a:endParaRPr kumimoji="1" lang="ja-JP" altLang="en-US" sz="2000" dirty="0"/>
            </a:p>
          </p:txBody>
        </p:sp>
      </p:grpSp>
      <p:sp>
        <p:nvSpPr>
          <p:cNvPr id="9" name="右矢印 8"/>
          <p:cNvSpPr/>
          <p:nvPr/>
        </p:nvSpPr>
        <p:spPr>
          <a:xfrm>
            <a:off x="2726737" y="4542221"/>
            <a:ext cx="2369700" cy="510087"/>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4" name="テキスト ボックス 23"/>
          <p:cNvSpPr txBox="1"/>
          <p:nvPr/>
        </p:nvSpPr>
        <p:spPr>
          <a:xfrm>
            <a:off x="407252" y="5330558"/>
            <a:ext cx="325462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dirty="0" smtClean="0"/>
              <a:t>後から見たときに、</a:t>
            </a:r>
            <a:endParaRPr kumimoji="1" lang="en-US" altLang="ja-JP" dirty="0" smtClean="0"/>
          </a:p>
          <a:p>
            <a:pPr algn="ctr"/>
            <a:r>
              <a:rPr kumimoji="1" lang="ja-JP" altLang="en-US" dirty="0" smtClean="0"/>
              <a:t>何をするメソッドかわかりにくい</a:t>
            </a:r>
            <a:endParaRPr kumimoji="1" lang="en-US" altLang="ja-JP" dirty="0" smtClean="0"/>
          </a:p>
        </p:txBody>
      </p:sp>
      <p:sp>
        <p:nvSpPr>
          <p:cNvPr id="25" name="テキスト ボックス 24"/>
          <p:cNvSpPr txBox="1"/>
          <p:nvPr/>
        </p:nvSpPr>
        <p:spPr>
          <a:xfrm>
            <a:off x="5306783" y="5335456"/>
            <a:ext cx="325462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dirty="0" smtClean="0"/>
              <a:t>明確な名前で、</a:t>
            </a:r>
            <a:endParaRPr kumimoji="1" lang="en-US" altLang="ja-JP" dirty="0" smtClean="0"/>
          </a:p>
          <a:p>
            <a:pPr algn="ctr"/>
            <a:r>
              <a:rPr kumimoji="1" lang="ja-JP" altLang="en-US" dirty="0" smtClean="0"/>
              <a:t>何をするメソッドかわかりやすい</a:t>
            </a:r>
            <a:endParaRPr kumimoji="1" lang="en-US" altLang="ja-JP" dirty="0" smtClean="0"/>
          </a:p>
        </p:txBody>
      </p:sp>
      <p:cxnSp>
        <p:nvCxnSpPr>
          <p:cNvPr id="27" name="直線コネクタ 26"/>
          <p:cNvCxnSpPr>
            <a:stCxn id="8" idx="2"/>
          </p:cNvCxnSpPr>
          <p:nvPr/>
        </p:nvCxnSpPr>
        <p:spPr>
          <a:xfrm>
            <a:off x="1535067" y="4997320"/>
            <a:ext cx="0" cy="333238"/>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直線コネクタ 31"/>
          <p:cNvCxnSpPr/>
          <p:nvPr/>
        </p:nvCxnSpPr>
        <p:spPr>
          <a:xfrm>
            <a:off x="6804899" y="4975392"/>
            <a:ext cx="0" cy="333238"/>
          </a:xfrm>
          <a:prstGeom prst="line">
            <a:avLst/>
          </a:prstGeom>
        </p:spPr>
        <p:style>
          <a:lnRef idx="3">
            <a:schemeClr val="accent2"/>
          </a:lnRef>
          <a:fillRef idx="0">
            <a:schemeClr val="accent2"/>
          </a:fillRef>
          <a:effectRef idx="2">
            <a:schemeClr val="accent2"/>
          </a:effectRef>
          <a:fontRef idx="minor">
            <a:schemeClr val="tx1"/>
          </a:fontRef>
        </p:style>
      </p:cxnSp>
      <p:sp>
        <p:nvSpPr>
          <p:cNvPr id="23" name="テキスト ボックス 22"/>
          <p:cNvSpPr txBox="1"/>
          <p:nvPr/>
        </p:nvSpPr>
        <p:spPr>
          <a:xfrm>
            <a:off x="165557" y="6309218"/>
            <a:ext cx="8213946" cy="338554"/>
          </a:xfrm>
          <a:prstGeom prst="rect">
            <a:avLst/>
          </a:prstGeom>
          <a:solidFill>
            <a:schemeClr val="bg1"/>
          </a:solidFill>
        </p:spPr>
        <p:txBody>
          <a:bodyPr wrap="square" rtlCol="0">
            <a:spAutoFit/>
          </a:bodyPr>
          <a:lstStyle/>
          <a:p>
            <a:r>
              <a:rPr lang="en-US" altLang="ja-JP" sz="1600" dirty="0" smtClean="0"/>
              <a:t> </a:t>
            </a:r>
            <a:r>
              <a:rPr lang="en-US" altLang="ja-JP" sz="1600" dirty="0"/>
              <a:t>M. </a:t>
            </a:r>
            <a:r>
              <a:rPr lang="en-US" altLang="ja-JP" sz="1600" dirty="0" smtClean="0"/>
              <a:t>Fowler</a:t>
            </a:r>
            <a:r>
              <a:rPr lang="ja-JP" altLang="en-US" sz="1600" dirty="0" err="1" smtClean="0"/>
              <a:t>，</a:t>
            </a:r>
            <a:r>
              <a:rPr lang="en-US" altLang="ja-JP" sz="1600" dirty="0" smtClean="0"/>
              <a:t>“</a:t>
            </a:r>
            <a:r>
              <a:rPr lang="en-US" altLang="ja-JP" sz="1600" i="1" dirty="0" err="1" smtClean="0"/>
              <a:t>Refactoring:Improving</a:t>
            </a:r>
            <a:r>
              <a:rPr lang="en-US" altLang="ja-JP" sz="1600" i="1" dirty="0" smtClean="0"/>
              <a:t> </a:t>
            </a:r>
            <a:r>
              <a:rPr lang="en-US" altLang="ja-JP" sz="1600" i="1" dirty="0"/>
              <a:t>the Design of Existing Code</a:t>
            </a:r>
            <a:r>
              <a:rPr lang="en-US" altLang="ja-JP" sz="1600" dirty="0" smtClean="0"/>
              <a:t>.” Addison Wesley</a:t>
            </a:r>
            <a:r>
              <a:rPr lang="ja-JP" altLang="en-US" sz="1600" dirty="0" err="1" smtClean="0"/>
              <a:t>，</a:t>
            </a:r>
            <a:r>
              <a:rPr lang="en-US" altLang="ja-JP" sz="1600" dirty="0" smtClean="0"/>
              <a:t>1999</a:t>
            </a:r>
            <a:r>
              <a:rPr lang="en-US" altLang="ja-JP" sz="1600" dirty="0"/>
              <a:t>.</a:t>
            </a:r>
            <a:endParaRPr kumimoji="1" lang="ja-JP" altLang="en-US" sz="1600" dirty="0"/>
          </a:p>
        </p:txBody>
      </p:sp>
    </p:spTree>
    <p:extLst>
      <p:ext uri="{BB962C8B-B14F-4D97-AF65-F5344CB8AC3E}">
        <p14:creationId xmlns:p14="http://schemas.microsoft.com/office/powerpoint/2010/main" val="1048517206"/>
      </p:ext>
    </p:extLst>
  </p:cSld>
  <p:clrMapOvr>
    <a:masterClrMapping/>
  </p:clrMapOvr>
  <mc:AlternateContent xmlns:mc="http://schemas.openxmlformats.org/markup-compatibility/2006" xmlns:p14="http://schemas.microsoft.com/office/powerpoint/2010/main">
    <mc:Choice Requires="p14">
      <p:transition spd="slow" p14:dur="2000" advTm="47926"/>
    </mc:Choice>
    <mc:Fallback xmlns="">
      <p:transition spd="slow" advTm="4792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52697" y="1600201"/>
            <a:ext cx="8427493" cy="4525963"/>
          </a:xfrm>
        </p:spPr>
        <p:txBody>
          <a:bodyPr/>
          <a:lstStyle/>
          <a:p>
            <a:r>
              <a:rPr lang="ja-JP" altLang="en-US" sz="3000" dirty="0" smtClean="0"/>
              <a:t>ツールで支援すべき，連続して</a:t>
            </a:r>
            <a:r>
              <a:rPr lang="ja-JP" altLang="en-US" sz="3000" dirty="0"/>
              <a:t>実施</a:t>
            </a:r>
            <a:r>
              <a:rPr lang="ja-JP" altLang="en-US" sz="3000" dirty="0" smtClean="0"/>
              <a:t>されたリファクタリングの組み合わせを調査した</a:t>
            </a:r>
            <a:endParaRPr kumimoji="1" lang="en-US" altLang="ja-JP" sz="3000" dirty="0" smtClean="0"/>
          </a:p>
          <a:p>
            <a:endParaRPr lang="en-US" altLang="ja-JP" dirty="0"/>
          </a:p>
          <a:p>
            <a:pPr lvl="1"/>
            <a:r>
              <a:rPr lang="en-US" altLang="ja-JP" dirty="0" smtClean="0"/>
              <a:t>Rename, Move, Extract</a:t>
            </a:r>
            <a:r>
              <a:rPr lang="ja-JP" altLang="en-US" dirty="0" smtClean="0"/>
              <a:t>のうち，</a:t>
            </a:r>
            <a:r>
              <a:rPr lang="en-US" altLang="ja-JP" dirty="0" smtClean="0"/>
              <a:t>2</a:t>
            </a:r>
            <a:r>
              <a:rPr lang="ja-JP" altLang="en-US" dirty="0" err="1" smtClean="0"/>
              <a:t>つの</a:t>
            </a:r>
            <a:r>
              <a:rPr lang="ja-JP" altLang="en-US" dirty="0" smtClean="0"/>
              <a:t>組み合わせ</a:t>
            </a:r>
            <a:r>
              <a:rPr lang="ja-JP" altLang="en-US" dirty="0"/>
              <a:t>が連続して実施される頻度が高い</a:t>
            </a:r>
            <a:endParaRPr lang="en-US" altLang="ja-JP" dirty="0"/>
          </a:p>
          <a:p>
            <a:endParaRPr lang="en-US" altLang="ja-JP" dirty="0"/>
          </a:p>
          <a:p>
            <a:r>
              <a:rPr lang="ja-JP" altLang="en-US" dirty="0"/>
              <a:t>リファクタリング実施履歴の詳細</a:t>
            </a:r>
            <a:r>
              <a:rPr lang="ja-JP" altLang="en-US" dirty="0" smtClean="0"/>
              <a:t>から，作業</a:t>
            </a:r>
            <a:r>
              <a:rPr lang="ja-JP" altLang="en-US" dirty="0"/>
              <a:t>内容を調べて支援方法</a:t>
            </a:r>
            <a:r>
              <a:rPr lang="ja-JP" altLang="en-US" dirty="0" smtClean="0"/>
              <a:t>を考察した</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30</a:t>
            </a:fld>
            <a:endParaRPr lang="en-US" altLang="ja-JP" dirty="0">
              <a:solidFill>
                <a:srgbClr val="000000"/>
              </a:solidFill>
            </a:endParaRPr>
          </a:p>
        </p:txBody>
      </p:sp>
    </p:spTree>
    <p:extLst>
      <p:ext uri="{BB962C8B-B14F-4D97-AF65-F5344CB8AC3E}">
        <p14:creationId xmlns:p14="http://schemas.microsoft.com/office/powerpoint/2010/main" val="670048131"/>
      </p:ext>
    </p:extLst>
  </p:cSld>
  <p:clrMapOvr>
    <a:masterClrMapping/>
  </p:clrMapOvr>
  <mc:AlternateContent xmlns:mc="http://schemas.openxmlformats.org/markup-compatibility/2006" xmlns:p14="http://schemas.microsoft.com/office/powerpoint/2010/main">
    <mc:Choice Requires="p14">
      <p:transition spd="slow" p14:dur="2000" advTm="29356"/>
    </mc:Choice>
    <mc:Fallback xmlns="">
      <p:transition spd="slow" advTm="2935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a:t>
            </a:r>
            <a:r>
              <a:rPr lang="ja-JP" altLang="en-US" dirty="0" smtClean="0"/>
              <a:t>の</a:t>
            </a:r>
            <a:r>
              <a:rPr lang="ja-JP" altLang="en-US" dirty="0"/>
              <a:t>課題</a:t>
            </a:r>
            <a:endParaRPr kumimoji="1" lang="ja-JP" altLang="en-US" dirty="0"/>
          </a:p>
        </p:txBody>
      </p:sp>
      <p:sp>
        <p:nvSpPr>
          <p:cNvPr id="3" name="コンテンツ プレースホルダー 2"/>
          <p:cNvSpPr>
            <a:spLocks noGrp="1"/>
          </p:cNvSpPr>
          <p:nvPr>
            <p:ph idx="1"/>
          </p:nvPr>
        </p:nvSpPr>
        <p:spPr>
          <a:xfrm>
            <a:off x="420687" y="1600201"/>
            <a:ext cx="8291513" cy="4525963"/>
          </a:xfrm>
        </p:spPr>
        <p:txBody>
          <a:bodyPr/>
          <a:lstStyle/>
          <a:p>
            <a:r>
              <a:rPr lang="ja-JP" altLang="en-US" dirty="0" smtClean="0"/>
              <a:t>研究</a:t>
            </a:r>
            <a:r>
              <a:rPr lang="ja-JP" altLang="en-US" dirty="0"/>
              <a:t>結果を利用</a:t>
            </a:r>
            <a:r>
              <a:rPr lang="ja-JP" altLang="en-US" dirty="0" smtClean="0"/>
              <a:t>した支援ツールを開発する</a:t>
            </a:r>
            <a:endParaRPr kumimoji="1" lang="en-US" altLang="ja-JP" dirty="0" smtClean="0"/>
          </a:p>
          <a:p>
            <a:endParaRPr lang="en-US" altLang="ja-JP" sz="2000" dirty="0" smtClean="0"/>
          </a:p>
          <a:p>
            <a:r>
              <a:rPr lang="ja-JP" altLang="en-US" dirty="0" smtClean="0"/>
              <a:t>ツールの利用により開発効率が向上するか，被験者実験を通して確かめる</a:t>
            </a:r>
            <a:endParaRPr lang="en-US" altLang="ja-JP" dirty="0"/>
          </a:p>
          <a:p>
            <a:pPr lvl="1"/>
            <a:r>
              <a:rPr lang="ja-JP" altLang="en-US" dirty="0"/>
              <a:t>開発者のリファクタリングについての経験と，リファクタリングの傾向の関係を調査する</a:t>
            </a:r>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31</a:t>
            </a:fld>
            <a:endParaRPr lang="en-US" altLang="ja-JP" dirty="0">
              <a:solidFill>
                <a:srgbClr val="000000"/>
              </a:solidFill>
            </a:endParaRPr>
          </a:p>
        </p:txBody>
      </p:sp>
    </p:spTree>
    <p:extLst>
      <p:ext uri="{BB962C8B-B14F-4D97-AF65-F5344CB8AC3E}">
        <p14:creationId xmlns:p14="http://schemas.microsoft.com/office/powerpoint/2010/main" val="1902459996"/>
      </p:ext>
    </p:extLst>
  </p:cSld>
  <p:clrMapOvr>
    <a:masterClrMapping/>
  </p:clrMapOvr>
  <mc:AlternateContent xmlns:mc="http://schemas.openxmlformats.org/markup-compatibility/2006" xmlns:p14="http://schemas.microsoft.com/office/powerpoint/2010/main">
    <mc:Choice Requires="p14">
      <p:transition spd="slow" p14:dur="2000" advTm="24161"/>
    </mc:Choice>
    <mc:Fallback xmlns="">
      <p:transition spd="slow" advTm="241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リファクタリング支援</a:t>
            </a:r>
            <a:r>
              <a:rPr lang="ja-JP" altLang="en-US" dirty="0" smtClean="0"/>
              <a:t>ツール</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4</a:t>
            </a:fld>
            <a:endParaRPr lang="en-US" altLang="ja-JP">
              <a:solidFill>
                <a:srgbClr val="000000"/>
              </a:solidFill>
            </a:endParaRPr>
          </a:p>
        </p:txBody>
      </p:sp>
      <p:sp>
        <p:nvSpPr>
          <p:cNvPr id="19" name="コンテンツ プレースホルダー 2"/>
          <p:cNvSpPr txBox="1">
            <a:spLocks/>
          </p:cNvSpPr>
          <p:nvPr/>
        </p:nvSpPr>
        <p:spPr bwMode="auto">
          <a:xfrm>
            <a:off x="494175" y="1521370"/>
            <a:ext cx="8254538" cy="41093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ツール</a:t>
            </a:r>
            <a:r>
              <a:rPr lang="ja-JP" altLang="en-US" sz="2800" kern="0" dirty="0"/>
              <a:t>は開発者の入力したリファクタリングの設定に</a:t>
            </a:r>
            <a:r>
              <a:rPr lang="ja-JP" altLang="en-US" sz="2800" kern="0" dirty="0" smtClean="0"/>
              <a:t>基づいて，自動的</a:t>
            </a:r>
            <a:r>
              <a:rPr lang="ja-JP" altLang="en-US" sz="2800" kern="0" dirty="0"/>
              <a:t>にソースコードを変換する</a:t>
            </a:r>
            <a:endParaRPr lang="en-US" altLang="ja-JP" sz="2800" dirty="0"/>
          </a:p>
          <a:p>
            <a:pPr lvl="1"/>
            <a:r>
              <a:rPr lang="ja-JP" altLang="en-US" sz="2400" dirty="0" smtClean="0"/>
              <a:t>統合開発</a:t>
            </a:r>
            <a:r>
              <a:rPr lang="ja-JP" altLang="en-US" sz="2400" dirty="0"/>
              <a:t>環境</a:t>
            </a:r>
            <a:r>
              <a:rPr lang="en-US" altLang="ja-JP" sz="2400" dirty="0"/>
              <a:t>Eclipse</a:t>
            </a:r>
            <a:r>
              <a:rPr lang="ja-JP" altLang="en-US" sz="2400" dirty="0"/>
              <a:t>のリファクタリング機能など</a:t>
            </a:r>
            <a:endParaRPr lang="en-US" altLang="ja-JP" sz="2400" dirty="0"/>
          </a:p>
          <a:p>
            <a:endParaRPr lang="en-US" altLang="ja-JP" sz="2800" kern="0" dirty="0" smtClean="0"/>
          </a:p>
          <a:p>
            <a:r>
              <a:rPr lang="ja-JP" altLang="en-US" sz="2800" kern="0" dirty="0" smtClean="0"/>
              <a:t>手作業</a:t>
            </a:r>
            <a:r>
              <a:rPr lang="ja-JP" altLang="en-US" sz="2800" kern="0" dirty="0"/>
              <a:t>で</a:t>
            </a:r>
            <a:r>
              <a:rPr lang="ja-JP" altLang="en-US" sz="2800" kern="0" dirty="0" smtClean="0"/>
              <a:t>のリファクタリングは欠陥が混入しやすいため，リファクタリング</a:t>
            </a:r>
            <a:r>
              <a:rPr lang="ja-JP" altLang="en-US" sz="2800" kern="0" dirty="0"/>
              <a:t>支援</a:t>
            </a:r>
            <a:r>
              <a:rPr lang="ja-JP" altLang="en-US" sz="2800" kern="0" dirty="0" smtClean="0"/>
              <a:t>ツールを利用すべき</a:t>
            </a:r>
            <a:r>
              <a:rPr lang="en-US" altLang="ja-JP" sz="2800" kern="0" dirty="0"/>
              <a:t>[2</a:t>
            </a:r>
            <a:r>
              <a:rPr lang="en-US" altLang="ja-JP" sz="2800" kern="0" dirty="0" smtClean="0"/>
              <a:t>]</a:t>
            </a:r>
            <a:endParaRPr lang="en-US" altLang="ja-JP" sz="2800" kern="0" dirty="0"/>
          </a:p>
          <a:p>
            <a:pPr marL="0" indent="0">
              <a:buNone/>
            </a:pPr>
            <a:endParaRPr lang="en-US" altLang="ja-JP" sz="2800" dirty="0" smtClean="0"/>
          </a:p>
        </p:txBody>
      </p:sp>
      <p:sp>
        <p:nvSpPr>
          <p:cNvPr id="5" name="テキスト ボックス 4"/>
          <p:cNvSpPr txBox="1"/>
          <p:nvPr/>
        </p:nvSpPr>
        <p:spPr>
          <a:xfrm>
            <a:off x="296883" y="5762157"/>
            <a:ext cx="8378806" cy="584775"/>
          </a:xfrm>
          <a:prstGeom prst="rect">
            <a:avLst/>
          </a:prstGeom>
          <a:noFill/>
        </p:spPr>
        <p:txBody>
          <a:bodyPr wrap="square" rtlCol="0">
            <a:spAutoFit/>
          </a:bodyPr>
          <a:lstStyle/>
          <a:p>
            <a:r>
              <a:rPr lang="en-US" altLang="ja-JP" sz="1600" dirty="0"/>
              <a:t>[2] G. </a:t>
            </a:r>
            <a:r>
              <a:rPr lang="en-US" altLang="ja-JP" sz="1600" dirty="0" err="1" smtClean="0"/>
              <a:t>Bavota</a:t>
            </a:r>
            <a:r>
              <a:rPr lang="en-US" altLang="ja-JP" sz="1600" dirty="0"/>
              <a:t> </a:t>
            </a:r>
            <a:r>
              <a:rPr lang="en-US" altLang="ja-JP" sz="1600" dirty="0" smtClean="0"/>
              <a:t>et al. </a:t>
            </a:r>
            <a:r>
              <a:rPr lang="en-US" altLang="ja-JP" sz="1600" dirty="0"/>
              <a:t>“When does a refactoring induce bugs? an </a:t>
            </a:r>
            <a:r>
              <a:rPr lang="en-US" altLang="ja-JP" sz="1600" dirty="0" smtClean="0"/>
              <a:t>empirical study</a:t>
            </a:r>
            <a:r>
              <a:rPr lang="en-US" altLang="ja-JP" sz="1600" dirty="0"/>
              <a:t>.” in </a:t>
            </a:r>
            <a:r>
              <a:rPr lang="en-US" altLang="ja-JP" sz="1600" i="1" dirty="0"/>
              <a:t>Proc. of </a:t>
            </a:r>
            <a:r>
              <a:rPr lang="en-US" altLang="ja-JP" sz="1600" i="1" dirty="0" smtClean="0"/>
              <a:t>SCAM</a:t>
            </a:r>
            <a:r>
              <a:rPr lang="ja-JP" altLang="en-US" sz="1600" dirty="0" err="1" smtClean="0"/>
              <a:t>，</a:t>
            </a:r>
            <a:r>
              <a:rPr lang="en-US" altLang="ja-JP" sz="1600" dirty="0" smtClean="0"/>
              <a:t>2012</a:t>
            </a:r>
            <a:endParaRPr kumimoji="1" lang="ja-JP" altLang="en-US" sz="1600" dirty="0"/>
          </a:p>
        </p:txBody>
      </p:sp>
    </p:spTree>
    <p:extLst>
      <p:ext uri="{BB962C8B-B14F-4D97-AF65-F5344CB8AC3E}">
        <p14:creationId xmlns:p14="http://schemas.microsoft.com/office/powerpoint/2010/main" val="1827644051"/>
      </p:ext>
    </p:extLst>
  </p:cSld>
  <p:clrMapOvr>
    <a:masterClrMapping/>
  </p:clrMapOvr>
  <mc:AlternateContent xmlns:mc="http://schemas.openxmlformats.org/markup-compatibility/2006" xmlns:p14="http://schemas.microsoft.com/office/powerpoint/2010/main">
    <mc:Choice Requires="p14">
      <p:transition spd="slow" p14:dur="2000" advTm="28451"/>
    </mc:Choice>
    <mc:Fallback xmlns="">
      <p:transition spd="slow" advTm="2845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既存研究</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5</a:t>
            </a:fld>
            <a:endParaRPr lang="en-US" altLang="ja-JP">
              <a:solidFill>
                <a:srgbClr val="000000"/>
              </a:solidFill>
            </a:endParaRPr>
          </a:p>
        </p:txBody>
      </p:sp>
      <p:sp>
        <p:nvSpPr>
          <p:cNvPr id="5" name="テキスト ボックス 4"/>
          <p:cNvSpPr txBox="1"/>
          <p:nvPr/>
        </p:nvSpPr>
        <p:spPr>
          <a:xfrm>
            <a:off x="204628" y="5723951"/>
            <a:ext cx="8723632" cy="338554"/>
          </a:xfrm>
          <a:prstGeom prst="rect">
            <a:avLst/>
          </a:prstGeom>
          <a:noFill/>
        </p:spPr>
        <p:txBody>
          <a:bodyPr wrap="square" rtlCol="0">
            <a:spAutoFit/>
          </a:bodyPr>
          <a:lstStyle/>
          <a:p>
            <a:r>
              <a:rPr lang="en-US" altLang="ja-JP" sz="1600" dirty="0" smtClean="0"/>
              <a:t>[3] </a:t>
            </a:r>
            <a:r>
              <a:rPr lang="en-US" altLang="ja-JP" sz="1600" dirty="0"/>
              <a:t>E. </a:t>
            </a:r>
            <a:r>
              <a:rPr lang="en-US" altLang="ja-JP" sz="1600" dirty="0" smtClean="0"/>
              <a:t>Murphy-Hill</a:t>
            </a:r>
            <a:r>
              <a:rPr lang="ja-JP" altLang="en-US" sz="1600" dirty="0"/>
              <a:t> </a:t>
            </a:r>
            <a:r>
              <a:rPr lang="en-US" altLang="ja-JP" sz="1600" dirty="0" smtClean="0"/>
              <a:t>et al. </a:t>
            </a:r>
            <a:r>
              <a:rPr lang="en-US" altLang="ja-JP" sz="1600" dirty="0"/>
              <a:t>“How we </a:t>
            </a:r>
            <a:r>
              <a:rPr lang="en-US" altLang="ja-JP" sz="1600" dirty="0" smtClean="0"/>
              <a:t>refactor</a:t>
            </a:r>
            <a:r>
              <a:rPr lang="ja-JP" altLang="en-US" sz="1600" dirty="0" err="1" smtClean="0"/>
              <a:t>，</a:t>
            </a:r>
            <a:r>
              <a:rPr lang="en-US" altLang="ja-JP" sz="1600" dirty="0" smtClean="0"/>
              <a:t>and how we </a:t>
            </a:r>
            <a:r>
              <a:rPr lang="en-US" altLang="ja-JP" sz="1600" dirty="0"/>
              <a:t>know it,” </a:t>
            </a:r>
            <a:r>
              <a:rPr lang="en-US" altLang="ja-JP" sz="1600" i="1" dirty="0"/>
              <a:t>IEEE Trans. </a:t>
            </a:r>
            <a:r>
              <a:rPr lang="en-US" altLang="ja-JP" sz="1600" i="1" dirty="0" err="1"/>
              <a:t>Softw</a:t>
            </a:r>
            <a:r>
              <a:rPr lang="en-US" altLang="ja-JP" sz="1600" i="1" dirty="0"/>
              <a:t>. Eng</a:t>
            </a:r>
            <a:r>
              <a:rPr lang="en-US" altLang="ja-JP" sz="1600" i="1" dirty="0" smtClean="0"/>
              <a:t>.</a:t>
            </a:r>
            <a:r>
              <a:rPr lang="ja-JP" altLang="en-US" sz="1600" dirty="0" err="1" smtClean="0"/>
              <a:t>，</a:t>
            </a:r>
            <a:r>
              <a:rPr lang="en-US" altLang="ja-JP" sz="1600" dirty="0" smtClean="0"/>
              <a:t>2012</a:t>
            </a:r>
            <a:endParaRPr kumimoji="1" lang="ja-JP" altLang="en-US" sz="1600" dirty="0"/>
          </a:p>
        </p:txBody>
      </p:sp>
      <p:sp>
        <p:nvSpPr>
          <p:cNvPr id="6" name="コンテンツ プレースホルダー 2"/>
          <p:cNvSpPr>
            <a:spLocks noGrp="1"/>
          </p:cNvSpPr>
          <p:nvPr>
            <p:ph idx="1"/>
          </p:nvPr>
        </p:nvSpPr>
        <p:spPr>
          <a:xfrm>
            <a:off x="235182" y="1575623"/>
            <a:ext cx="8626691" cy="3990343"/>
          </a:xfrm>
        </p:spPr>
        <p:txBody>
          <a:bodyPr/>
          <a:lstStyle/>
          <a:p>
            <a:r>
              <a:rPr lang="en-US" altLang="ja-JP" sz="3000" dirty="0" smtClean="0"/>
              <a:t>Murphy-Hill</a:t>
            </a:r>
            <a:r>
              <a:rPr lang="ja-JP" altLang="en-US" sz="3000" dirty="0" smtClean="0"/>
              <a:t>らは，</a:t>
            </a:r>
            <a:r>
              <a:rPr lang="ja-JP" altLang="en-US" sz="3000" u="sng" dirty="0" smtClean="0"/>
              <a:t>同じ種類</a:t>
            </a:r>
            <a:r>
              <a:rPr lang="ja-JP" altLang="en-US" sz="3000" dirty="0" smtClean="0"/>
              <a:t>のリファクタリングが連続して実施されることが多いことを明らかにした </a:t>
            </a:r>
            <a:r>
              <a:rPr lang="en-US" altLang="ja-JP" sz="3000" dirty="0" smtClean="0"/>
              <a:t>[</a:t>
            </a:r>
            <a:r>
              <a:rPr lang="en-US" altLang="ja-JP" sz="3000" dirty="0"/>
              <a:t>3</a:t>
            </a:r>
            <a:r>
              <a:rPr lang="en-US" altLang="ja-JP" sz="3000" dirty="0" smtClean="0"/>
              <a:t>]</a:t>
            </a:r>
            <a:endParaRPr lang="en-US" altLang="ja-JP" sz="2600" dirty="0" smtClean="0"/>
          </a:p>
          <a:p>
            <a:pPr lvl="1"/>
            <a:r>
              <a:rPr lang="ja-JP" altLang="en-US" sz="2600" dirty="0" smtClean="0"/>
              <a:t>ソフトウェア開発履歴中のリファクタリングを調査</a:t>
            </a:r>
            <a:endParaRPr lang="en-US" altLang="ja-JP" sz="2600" dirty="0"/>
          </a:p>
          <a:p>
            <a:pPr lvl="1"/>
            <a:r>
              <a:rPr lang="ja-JP" altLang="en-US" sz="2600" dirty="0" smtClean="0"/>
              <a:t>名前変更が連続して実施された頻度が最も高い</a:t>
            </a:r>
            <a:endParaRPr lang="en-US" altLang="ja-JP" sz="2600" dirty="0" smtClean="0"/>
          </a:p>
          <a:p>
            <a:pPr marL="0" indent="0">
              <a:buNone/>
            </a:pPr>
            <a:endParaRPr lang="en-US" altLang="ja-JP" sz="2800" dirty="0" smtClean="0"/>
          </a:p>
          <a:p>
            <a:r>
              <a:rPr lang="ja-JP" altLang="en-US" sz="3000" dirty="0" smtClean="0"/>
              <a:t>しかし，</a:t>
            </a:r>
            <a:r>
              <a:rPr lang="ja-JP" altLang="en-US" sz="3000" u="sng" dirty="0" smtClean="0"/>
              <a:t>互いに異なる種類</a:t>
            </a:r>
            <a:r>
              <a:rPr lang="ja-JP" altLang="en-US" sz="3000" dirty="0" smtClean="0"/>
              <a:t>のリファクタリングの連続については調査されていない</a:t>
            </a:r>
            <a:endParaRPr lang="en-US" altLang="ja-JP" sz="3000" dirty="0" smtClean="0"/>
          </a:p>
          <a:p>
            <a:endParaRPr lang="en-US" altLang="ja-JP" sz="2800" dirty="0" smtClean="0"/>
          </a:p>
        </p:txBody>
      </p:sp>
    </p:spTree>
    <p:extLst>
      <p:ext uri="{BB962C8B-B14F-4D97-AF65-F5344CB8AC3E}">
        <p14:creationId xmlns:p14="http://schemas.microsoft.com/office/powerpoint/2010/main" val="3658441622"/>
      </p:ext>
    </p:extLst>
  </p:cSld>
  <p:clrMapOvr>
    <a:masterClrMapping/>
  </p:clrMapOvr>
  <mc:AlternateContent xmlns:mc="http://schemas.openxmlformats.org/markup-compatibility/2006" xmlns:p14="http://schemas.microsoft.com/office/powerpoint/2010/main">
    <mc:Choice Requires="p14">
      <p:transition spd="slow" p14:dur="2000" advTm="29619"/>
    </mc:Choice>
    <mc:Fallback xmlns="">
      <p:transition spd="slow" advTm="2961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276754"/>
            <a:ext cx="8534400" cy="1143000"/>
          </a:xfrm>
        </p:spPr>
        <p:txBody>
          <a:bodyPr/>
          <a:lstStyle/>
          <a:p>
            <a:r>
              <a:rPr lang="ja-JP" altLang="en-US" sz="3600" dirty="0"/>
              <a:t>異なる種類のリファクタリング</a:t>
            </a:r>
            <a:r>
              <a:rPr lang="ja-JP" altLang="en-US" sz="3600" dirty="0" smtClean="0"/>
              <a:t>の</a:t>
            </a:r>
            <a:r>
              <a:rPr lang="ja-JP" altLang="en-US" sz="3600" dirty="0"/>
              <a:t>組み合</a:t>
            </a:r>
            <a:r>
              <a:rPr lang="ja-JP" altLang="en-US" sz="3600" dirty="0" smtClean="0"/>
              <a:t>わせ</a:t>
            </a:r>
            <a:endParaRPr kumimoji="1" lang="ja-JP" altLang="en-US" sz="3600" dirty="0"/>
          </a:p>
        </p:txBody>
      </p:sp>
      <p:sp>
        <p:nvSpPr>
          <p:cNvPr id="3" name="コンテンツ プレースホルダー 2"/>
          <p:cNvSpPr>
            <a:spLocks noGrp="1"/>
          </p:cNvSpPr>
          <p:nvPr>
            <p:ph idx="1"/>
          </p:nvPr>
        </p:nvSpPr>
        <p:spPr>
          <a:xfrm>
            <a:off x="342169" y="1555941"/>
            <a:ext cx="8534400" cy="1312448"/>
          </a:xfrm>
        </p:spPr>
        <p:txBody>
          <a:bodyPr/>
          <a:lstStyle/>
          <a:p>
            <a:r>
              <a:rPr lang="en-US" altLang="ja-JP" dirty="0" smtClean="0"/>
              <a:t>Move</a:t>
            </a:r>
            <a:r>
              <a:rPr lang="ja-JP" altLang="en-US" dirty="0" smtClean="0"/>
              <a:t>の後に</a:t>
            </a:r>
            <a:r>
              <a:rPr lang="en-US" altLang="ja-JP" dirty="0" smtClean="0"/>
              <a:t>Rename</a:t>
            </a:r>
            <a:r>
              <a:rPr lang="ja-JP" altLang="en-US" dirty="0"/>
              <a:t>を</a:t>
            </a:r>
            <a:r>
              <a:rPr lang="ja-JP" altLang="en-US" dirty="0" smtClean="0"/>
              <a:t>連続して実施する例</a:t>
            </a:r>
            <a:endParaRPr lang="en-US" altLang="ja-JP" dirty="0" smtClean="0"/>
          </a:p>
          <a:p>
            <a:pPr lvl="1"/>
            <a:r>
              <a:rPr lang="en-US" altLang="ja-JP" dirty="0" smtClean="0"/>
              <a:t>Move</a:t>
            </a:r>
            <a:r>
              <a:rPr lang="ja-JP" altLang="en-US" dirty="0" smtClean="0"/>
              <a:t>：プログラム要素を</a:t>
            </a:r>
            <a:r>
              <a:rPr lang="ja-JP" altLang="en-US" dirty="0"/>
              <a:t>他の場所に移動</a:t>
            </a:r>
            <a:r>
              <a:rPr lang="ja-JP" altLang="en-US" dirty="0" smtClean="0"/>
              <a:t>する</a:t>
            </a:r>
            <a:endParaRPr lang="en-US" altLang="ja-JP" dirty="0"/>
          </a:p>
          <a:p>
            <a:endParaRPr kumimoji="1"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6</a:t>
            </a:fld>
            <a:endParaRPr lang="en-US" altLang="ja-JP">
              <a:solidFill>
                <a:srgbClr val="000000"/>
              </a:solidFill>
            </a:endParaRPr>
          </a:p>
        </p:txBody>
      </p:sp>
      <p:sp>
        <p:nvSpPr>
          <p:cNvPr id="5" name="スライド番号プレースホルダー 3"/>
          <p:cNvSpPr txBox="1">
            <a:spLocks/>
          </p:cNvSpPr>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F5033E9-932D-4E41-95C3-341F9A6DAE17}" type="slidenum">
              <a:rPr lang="en-US" altLang="ja-JP" smtClean="0">
                <a:solidFill>
                  <a:srgbClr val="000000"/>
                </a:solidFill>
              </a:rPr>
              <a:pPr/>
              <a:t>6</a:t>
            </a:fld>
            <a:endParaRPr lang="en-US" altLang="ja-JP">
              <a:solidFill>
                <a:srgbClr val="000000"/>
              </a:solidFill>
            </a:endParaRPr>
          </a:p>
        </p:txBody>
      </p:sp>
      <p:grpSp>
        <p:nvGrpSpPr>
          <p:cNvPr id="18" name="グループ化 17"/>
          <p:cNvGrpSpPr/>
          <p:nvPr/>
        </p:nvGrpSpPr>
        <p:grpSpPr>
          <a:xfrm>
            <a:off x="457199" y="3115591"/>
            <a:ext cx="3814175" cy="3363238"/>
            <a:chOff x="457199" y="3028772"/>
            <a:chExt cx="3814175" cy="3363238"/>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3814175" cy="3363238"/>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549" y="4094391"/>
              <a:ext cx="717394" cy="931265"/>
            </a:xfrm>
            <a:prstGeom prst="rect">
              <a:avLst/>
            </a:prstGeom>
          </p:spPr>
        </p:pic>
        <p:sp>
          <p:nvSpPr>
            <p:cNvPr id="11" name="テキスト ボックス 10"/>
            <p:cNvSpPr txBox="1"/>
            <p:nvPr/>
          </p:nvSpPr>
          <p:spPr>
            <a:xfrm>
              <a:off x="576827" y="3144721"/>
              <a:ext cx="24482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dirty="0" smtClean="0"/>
                <a:t>パッケージ</a:t>
              </a:r>
              <a:r>
                <a:rPr kumimoji="1" lang="en-US" altLang="ja-JP" dirty="0" smtClean="0"/>
                <a:t>1</a:t>
              </a:r>
              <a:endParaRPr kumimoji="1" lang="ja-JP" altLang="en-US" dirty="0"/>
            </a:p>
          </p:txBody>
        </p:sp>
        <p:sp>
          <p:nvSpPr>
            <p:cNvPr id="12" name="テキスト ボックス 11"/>
            <p:cNvSpPr txBox="1"/>
            <p:nvPr/>
          </p:nvSpPr>
          <p:spPr>
            <a:xfrm>
              <a:off x="930090" y="5011640"/>
              <a:ext cx="102431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dirty="0" smtClean="0"/>
                <a:t>クラス</a:t>
              </a:r>
              <a:r>
                <a:rPr lang="en-US" altLang="ja-JP" dirty="0" smtClean="0"/>
                <a:t>A</a:t>
              </a:r>
              <a:endParaRPr kumimoji="1" lang="ja-JP" altLang="en-US" dirty="0"/>
            </a:p>
          </p:txBody>
        </p:sp>
      </p:grpSp>
      <p:grpSp>
        <p:nvGrpSpPr>
          <p:cNvPr id="69" name="グループ化 68"/>
          <p:cNvGrpSpPr/>
          <p:nvPr/>
        </p:nvGrpSpPr>
        <p:grpSpPr>
          <a:xfrm>
            <a:off x="4897724" y="3115591"/>
            <a:ext cx="3789076" cy="3363238"/>
            <a:chOff x="31362" y="3028772"/>
            <a:chExt cx="3789076" cy="3363238"/>
          </a:xfrm>
        </p:grpSpPr>
        <p:pic>
          <p:nvPicPr>
            <p:cNvPr id="70" name="図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2" y="3028772"/>
              <a:ext cx="3789076" cy="3363238"/>
            </a:xfrm>
            <a:prstGeom prst="rect">
              <a:avLst/>
            </a:prstGeom>
          </p:spPr>
        </p:pic>
        <p:pic>
          <p:nvPicPr>
            <p:cNvPr id="71" name="図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14" y="4094391"/>
              <a:ext cx="717394" cy="931265"/>
            </a:xfrm>
            <a:prstGeom prst="rect">
              <a:avLst/>
            </a:prstGeom>
          </p:spPr>
        </p:pic>
        <p:sp>
          <p:nvSpPr>
            <p:cNvPr id="72" name="テキスト ボックス 71"/>
            <p:cNvSpPr txBox="1"/>
            <p:nvPr/>
          </p:nvSpPr>
          <p:spPr>
            <a:xfrm>
              <a:off x="283181" y="3133359"/>
              <a:ext cx="24482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dirty="0" smtClean="0"/>
                <a:t>パッケージ</a:t>
              </a:r>
              <a:r>
                <a:rPr kumimoji="1" lang="en-US" altLang="ja-JP" dirty="0" smtClean="0"/>
                <a:t>2</a:t>
              </a:r>
              <a:endParaRPr kumimoji="1" lang="ja-JP" altLang="en-US" dirty="0"/>
            </a:p>
          </p:txBody>
        </p:sp>
        <p:sp>
          <p:nvSpPr>
            <p:cNvPr id="73" name="テキスト ボックス 72"/>
            <p:cNvSpPr txBox="1"/>
            <p:nvPr/>
          </p:nvSpPr>
          <p:spPr>
            <a:xfrm>
              <a:off x="446309" y="5011640"/>
              <a:ext cx="10243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dirty="0" smtClean="0"/>
                <a:t>クラス</a:t>
              </a:r>
              <a:r>
                <a:rPr lang="en-US" altLang="ja-JP" dirty="0" smtClean="0"/>
                <a:t>A</a:t>
              </a:r>
              <a:endParaRPr kumimoji="1" lang="ja-JP" altLang="en-US" dirty="0"/>
            </a:p>
          </p:txBody>
        </p:sp>
      </p:grpSp>
      <p:sp>
        <p:nvSpPr>
          <p:cNvPr id="59" name="右矢印 58"/>
          <p:cNvSpPr/>
          <p:nvPr/>
        </p:nvSpPr>
        <p:spPr>
          <a:xfrm>
            <a:off x="1800943" y="4481219"/>
            <a:ext cx="3682332" cy="315991"/>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4" name="右矢印 73"/>
          <p:cNvSpPr/>
          <p:nvPr/>
        </p:nvSpPr>
        <p:spPr>
          <a:xfrm>
            <a:off x="6386735" y="5151800"/>
            <a:ext cx="831580" cy="315991"/>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75" name="図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774" y="4184737"/>
            <a:ext cx="717394" cy="931265"/>
          </a:xfrm>
          <a:prstGeom prst="rect">
            <a:avLst/>
          </a:prstGeom>
        </p:spPr>
      </p:pic>
      <p:sp>
        <p:nvSpPr>
          <p:cNvPr id="76" name="テキスト ボックス 75"/>
          <p:cNvSpPr txBox="1"/>
          <p:nvPr/>
        </p:nvSpPr>
        <p:spPr>
          <a:xfrm>
            <a:off x="7218315" y="5098459"/>
            <a:ext cx="10243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dirty="0" smtClean="0"/>
              <a:t>クラス</a:t>
            </a:r>
            <a:r>
              <a:rPr lang="en-US" altLang="ja-JP" dirty="0" smtClean="0"/>
              <a:t>B</a:t>
            </a:r>
            <a:endParaRPr kumimoji="1" lang="ja-JP" altLang="en-US" dirty="0"/>
          </a:p>
        </p:txBody>
      </p:sp>
      <p:sp>
        <p:nvSpPr>
          <p:cNvPr id="77" name="テキスト ボックス 76"/>
          <p:cNvSpPr txBox="1"/>
          <p:nvPr/>
        </p:nvSpPr>
        <p:spPr>
          <a:xfrm>
            <a:off x="3115945" y="4799066"/>
            <a:ext cx="7545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dirty="0" smtClean="0"/>
              <a:t>Move</a:t>
            </a:r>
            <a:endParaRPr kumimoji="1" lang="ja-JP" altLang="en-US" dirty="0"/>
          </a:p>
        </p:txBody>
      </p:sp>
      <p:sp>
        <p:nvSpPr>
          <p:cNvPr id="78" name="テキスト ボックス 77"/>
          <p:cNvSpPr txBox="1"/>
          <p:nvPr/>
        </p:nvSpPr>
        <p:spPr>
          <a:xfrm>
            <a:off x="6228441" y="5603978"/>
            <a:ext cx="112764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en-US" altLang="ja-JP" dirty="0" smtClean="0"/>
              <a:t>Rename</a:t>
            </a:r>
            <a:endParaRPr kumimoji="1" lang="ja-JP" altLang="en-US" dirty="0"/>
          </a:p>
        </p:txBody>
      </p:sp>
      <p:sp>
        <p:nvSpPr>
          <p:cNvPr id="79" name="テキスト ボックス 78"/>
          <p:cNvSpPr txBox="1"/>
          <p:nvPr/>
        </p:nvSpPr>
        <p:spPr>
          <a:xfrm>
            <a:off x="2303243" y="5168398"/>
            <a:ext cx="237997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smtClean="0"/>
              <a:t>クラスを</a:t>
            </a:r>
            <a:endParaRPr kumimoji="1" lang="en-US" altLang="ja-JP" dirty="0" smtClean="0"/>
          </a:p>
          <a:p>
            <a:pPr algn="ctr"/>
            <a:r>
              <a:rPr lang="ja-JP" altLang="en-US" dirty="0"/>
              <a:t>他</a:t>
            </a:r>
            <a:r>
              <a:rPr kumimoji="1" lang="ja-JP" altLang="en-US" dirty="0" smtClean="0"/>
              <a:t>のパッケージに移動</a:t>
            </a:r>
            <a:endParaRPr kumimoji="1" lang="ja-JP" altLang="en-US" dirty="0"/>
          </a:p>
        </p:txBody>
      </p:sp>
      <p:sp>
        <p:nvSpPr>
          <p:cNvPr id="80" name="テキスト ボックス 79"/>
          <p:cNvSpPr txBox="1"/>
          <p:nvPr/>
        </p:nvSpPr>
        <p:spPr>
          <a:xfrm>
            <a:off x="5741098" y="5973310"/>
            <a:ext cx="210232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smtClean="0"/>
              <a:t>クラスの名前を変更</a:t>
            </a:r>
            <a:endParaRPr kumimoji="1" lang="ja-JP" altLang="en-US" dirty="0"/>
          </a:p>
        </p:txBody>
      </p:sp>
    </p:spTree>
    <p:extLst>
      <p:ext uri="{BB962C8B-B14F-4D97-AF65-F5344CB8AC3E}">
        <p14:creationId xmlns:p14="http://schemas.microsoft.com/office/powerpoint/2010/main" val="1104667343"/>
      </p:ext>
    </p:extLst>
  </p:cSld>
  <p:clrMapOvr>
    <a:masterClrMapping/>
  </p:clrMapOvr>
  <mc:AlternateContent xmlns:mc="http://schemas.openxmlformats.org/markup-compatibility/2006" xmlns:p14="http://schemas.microsoft.com/office/powerpoint/2010/main">
    <mc:Choice Requires="p14">
      <p:transition spd="slow" p14:dur="2000" advTm="33027"/>
    </mc:Choice>
    <mc:Fallback xmlns="">
      <p:transition spd="slow" advTm="3302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Eclipse</a:t>
            </a:r>
            <a:r>
              <a:rPr lang="ja-JP" altLang="en-US" sz="3600" dirty="0" smtClean="0"/>
              <a:t>のリファクタリング操作の例</a:t>
            </a:r>
            <a:r>
              <a:rPr lang="en-US" altLang="ja-JP" sz="3600" dirty="0" smtClean="0"/>
              <a:t>(1/3)</a:t>
            </a:r>
            <a:endParaRPr kumimoji="1" lang="ja-JP" altLang="en-US" sz="3600" dirty="0"/>
          </a:p>
        </p:txBody>
      </p:sp>
      <p:sp>
        <p:nvSpPr>
          <p:cNvPr id="3" name="コンテンツ プレースホルダー 2"/>
          <p:cNvSpPr>
            <a:spLocks noGrp="1"/>
          </p:cNvSpPr>
          <p:nvPr>
            <p:ph idx="1"/>
          </p:nvPr>
        </p:nvSpPr>
        <p:spPr/>
        <p:txBody>
          <a:bodyPr/>
          <a:lstStyle/>
          <a:p>
            <a:r>
              <a:rPr lang="ja-JP" altLang="en-US" sz="2800" dirty="0" smtClean="0"/>
              <a:t>クラスを対象とした</a:t>
            </a:r>
            <a:r>
              <a:rPr lang="en-US" altLang="ja-JP" sz="2800" dirty="0" smtClean="0"/>
              <a:t>Move</a:t>
            </a:r>
            <a:r>
              <a:rPr lang="ja-JP" altLang="en-US" sz="2800" dirty="0" smtClean="0"/>
              <a:t>は，</a:t>
            </a:r>
            <a:r>
              <a:rPr lang="en-US" altLang="ja-JP" sz="2800" dirty="0" smtClean="0"/>
              <a:t>Eclipse</a:t>
            </a:r>
            <a:r>
              <a:rPr lang="ja-JP" altLang="en-US" sz="2800" dirty="0" smtClean="0"/>
              <a:t>上でドラッグ＆ドロップで実施可能</a:t>
            </a:r>
            <a:endParaRPr lang="en-US" altLang="ja-JP" sz="2800" dirty="0" smtClean="0"/>
          </a:p>
          <a:p>
            <a:pPr lvl="1"/>
            <a:r>
              <a:rPr kumimoji="1" lang="ja-JP" altLang="en-US" sz="2400" dirty="0" smtClean="0"/>
              <a:t>移動対象への参照を更新するダイアログが表示される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7</a:t>
            </a:fld>
            <a:endParaRPr lang="en-US" altLang="ja-JP">
              <a:solidFill>
                <a:srgbClr val="000000"/>
              </a:solidFill>
            </a:endParaRPr>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7124" t="18712" r="28219" b="47754"/>
          <a:stretch/>
        </p:blipFill>
        <p:spPr>
          <a:xfrm>
            <a:off x="516698" y="3341539"/>
            <a:ext cx="8099491" cy="2625470"/>
          </a:xfrm>
          <a:prstGeom prst="rect">
            <a:avLst/>
          </a:prstGeom>
        </p:spPr>
      </p:pic>
      <p:sp>
        <p:nvSpPr>
          <p:cNvPr id="10" name="円弧 9"/>
          <p:cNvSpPr/>
          <p:nvPr/>
        </p:nvSpPr>
        <p:spPr>
          <a:xfrm flipV="1">
            <a:off x="313152" y="3863182"/>
            <a:ext cx="1197494" cy="377241"/>
          </a:xfrm>
          <a:prstGeom prst="arc">
            <a:avLst>
              <a:gd name="adj1" fmla="val 6148286"/>
              <a:gd name="adj2" fmla="val 16340573"/>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48219" y="4549718"/>
            <a:ext cx="194362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ドラッグ＆ドロップ</a:t>
            </a:r>
            <a:endParaRPr kumimoji="1" lang="ja-JP" altLang="en-US" dirty="0"/>
          </a:p>
        </p:txBody>
      </p:sp>
    </p:spTree>
    <p:extLst>
      <p:ext uri="{BB962C8B-B14F-4D97-AF65-F5344CB8AC3E}">
        <p14:creationId xmlns:p14="http://schemas.microsoft.com/office/powerpoint/2010/main" val="3684104424"/>
      </p:ext>
    </p:extLst>
  </p:cSld>
  <p:clrMapOvr>
    <a:masterClrMapping/>
  </p:clrMapOvr>
  <mc:AlternateContent xmlns:mc="http://schemas.openxmlformats.org/markup-compatibility/2006" xmlns:p14="http://schemas.microsoft.com/office/powerpoint/2010/main">
    <mc:Choice Requires="p14">
      <p:transition spd="slow" p14:dur="2000" advTm="19746"/>
    </mc:Choice>
    <mc:Fallback xmlns="">
      <p:transition spd="slow" advTm="1974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solidFill>
                  <a:srgbClr val="000000"/>
                </a:solidFill>
              </a:rPr>
              <a:t>Eclipse</a:t>
            </a:r>
            <a:r>
              <a:rPr lang="ja-JP" altLang="en-US" sz="3600" dirty="0">
                <a:solidFill>
                  <a:srgbClr val="000000"/>
                </a:solidFill>
              </a:rPr>
              <a:t>の</a:t>
            </a:r>
            <a:r>
              <a:rPr lang="ja-JP" altLang="en-US" sz="3600" dirty="0" smtClean="0">
                <a:solidFill>
                  <a:srgbClr val="000000"/>
                </a:solidFill>
              </a:rPr>
              <a:t>リファクタリング</a:t>
            </a:r>
            <a:r>
              <a:rPr lang="ja-JP" altLang="en-US" sz="3600" dirty="0"/>
              <a:t>操作</a:t>
            </a:r>
            <a:r>
              <a:rPr lang="ja-JP" altLang="en-US" sz="3600" dirty="0" smtClean="0">
                <a:solidFill>
                  <a:srgbClr val="000000"/>
                </a:solidFill>
              </a:rPr>
              <a:t>の</a:t>
            </a:r>
            <a:r>
              <a:rPr lang="ja-JP" altLang="en-US" sz="3600" dirty="0">
                <a:solidFill>
                  <a:srgbClr val="000000"/>
                </a:solidFill>
              </a:rPr>
              <a:t>例</a:t>
            </a:r>
            <a:r>
              <a:rPr lang="en-US" altLang="ja-JP" sz="3600" dirty="0" smtClean="0">
                <a:solidFill>
                  <a:srgbClr val="000000"/>
                </a:solidFill>
              </a:rPr>
              <a:t>(2/3)</a:t>
            </a:r>
            <a:endParaRPr kumimoji="1" lang="ja-JP" altLang="en-US" dirty="0"/>
          </a:p>
        </p:txBody>
      </p:sp>
      <p:sp>
        <p:nvSpPr>
          <p:cNvPr id="3" name="コンテンツ プレースホルダー 2"/>
          <p:cNvSpPr>
            <a:spLocks noGrp="1"/>
          </p:cNvSpPr>
          <p:nvPr>
            <p:ph idx="1"/>
          </p:nvPr>
        </p:nvSpPr>
        <p:spPr>
          <a:xfrm>
            <a:off x="457200" y="1584542"/>
            <a:ext cx="8229600" cy="4525963"/>
          </a:xfrm>
        </p:spPr>
        <p:txBody>
          <a:bodyPr/>
          <a:lstStyle/>
          <a:p>
            <a:r>
              <a:rPr kumimoji="1" lang="en-US" altLang="ja-JP" sz="2800" dirty="0" smtClean="0"/>
              <a:t>Rename</a:t>
            </a:r>
            <a:r>
              <a:rPr kumimoji="1" lang="ja-JP" altLang="en-US" sz="2800" dirty="0" smtClean="0"/>
              <a:t>は対象を選択して，ショートカットキーを入力することで</a:t>
            </a:r>
            <a:r>
              <a:rPr lang="ja-JP" altLang="en-US" sz="2800" dirty="0" smtClean="0"/>
              <a:t>実施可能</a:t>
            </a:r>
            <a:endParaRPr lang="en-US" altLang="ja-JP" sz="2800" dirty="0" smtClean="0"/>
          </a:p>
          <a:p>
            <a:pPr lvl="1"/>
            <a:r>
              <a:rPr kumimoji="1" lang="ja-JP" altLang="en-US" sz="2400" dirty="0" smtClean="0"/>
              <a:t>新しい名前を入力するためのダイアログが表示される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8</a:t>
            </a:fld>
            <a:endParaRPr lang="en-US" altLang="ja-JP">
              <a:solidFill>
                <a:srgbClr val="000000"/>
              </a:solidFill>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7321" t="19030" r="13638" b="36038"/>
          <a:stretch/>
        </p:blipFill>
        <p:spPr>
          <a:xfrm>
            <a:off x="643035" y="3070882"/>
            <a:ext cx="7846818" cy="3039623"/>
          </a:xfrm>
          <a:prstGeom prst="rect">
            <a:avLst/>
          </a:prstGeom>
        </p:spPr>
      </p:pic>
      <p:sp>
        <p:nvSpPr>
          <p:cNvPr id="8" name="テキスト ボックス 7"/>
          <p:cNvSpPr txBox="1"/>
          <p:nvPr/>
        </p:nvSpPr>
        <p:spPr>
          <a:xfrm>
            <a:off x="4680055" y="3645284"/>
            <a:ext cx="1939863"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新しい名前を入力</a:t>
            </a:r>
            <a:endParaRPr kumimoji="1" lang="ja-JP" altLang="en-US" dirty="0"/>
          </a:p>
        </p:txBody>
      </p:sp>
      <p:sp>
        <p:nvSpPr>
          <p:cNvPr id="9" name="正方形/長方形 8"/>
          <p:cNvSpPr/>
          <p:nvPr/>
        </p:nvSpPr>
        <p:spPr>
          <a:xfrm>
            <a:off x="2627464" y="3359476"/>
            <a:ext cx="5792816" cy="285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正方形/長方形 11"/>
          <p:cNvSpPr/>
          <p:nvPr/>
        </p:nvSpPr>
        <p:spPr>
          <a:xfrm>
            <a:off x="968992" y="3717952"/>
            <a:ext cx="1323832" cy="21592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ボックス 13"/>
          <p:cNvSpPr txBox="1"/>
          <p:nvPr/>
        </p:nvSpPr>
        <p:spPr>
          <a:xfrm>
            <a:off x="457200" y="3949700"/>
            <a:ext cx="2523246" cy="369332"/>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ショートカットキーを入力</a:t>
            </a:r>
            <a:endParaRPr kumimoji="1" lang="ja-JP" altLang="en-US" dirty="0"/>
          </a:p>
        </p:txBody>
      </p:sp>
    </p:spTree>
    <p:extLst>
      <p:ext uri="{BB962C8B-B14F-4D97-AF65-F5344CB8AC3E}">
        <p14:creationId xmlns:p14="http://schemas.microsoft.com/office/powerpoint/2010/main" val="4167998153"/>
      </p:ext>
    </p:extLst>
  </p:cSld>
  <p:clrMapOvr>
    <a:masterClrMapping/>
  </p:clrMapOvr>
  <mc:AlternateContent xmlns:mc="http://schemas.openxmlformats.org/markup-compatibility/2006" xmlns:p14="http://schemas.microsoft.com/office/powerpoint/2010/main">
    <mc:Choice Requires="p14">
      <p:transition spd="slow" p14:dur="2000" advTm="12994"/>
    </mc:Choice>
    <mc:Fallback xmlns="">
      <p:transition spd="slow" advTm="1299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2"/>
            <a:ext cx="8229600" cy="2166319"/>
          </a:xfrm>
        </p:spPr>
        <p:txBody>
          <a:bodyPr/>
          <a:lstStyle/>
          <a:p>
            <a:r>
              <a:rPr kumimoji="1" lang="ja-JP" altLang="en-US" dirty="0" smtClean="0"/>
              <a:t>操作手順</a:t>
            </a:r>
            <a:endParaRPr kumimoji="1" lang="en-US" altLang="ja-JP" dirty="0" smtClean="0"/>
          </a:p>
          <a:p>
            <a:pPr lvl="1"/>
            <a:r>
              <a:rPr lang="en-US" altLang="ja-JP" dirty="0" smtClean="0"/>
              <a:t>Move</a:t>
            </a:r>
          </a:p>
          <a:p>
            <a:pPr lvl="1"/>
            <a:endParaRPr kumimoji="1" lang="en-US" altLang="ja-JP" dirty="0"/>
          </a:p>
          <a:p>
            <a:pPr lvl="1"/>
            <a:r>
              <a:rPr lang="en-US" altLang="ja-JP" dirty="0" smtClean="0"/>
              <a:t>Rename</a:t>
            </a:r>
          </a:p>
          <a:p>
            <a:pPr lvl="1"/>
            <a:endParaRPr kumimoji="1"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9</a:t>
            </a:fld>
            <a:endParaRPr lang="en-US" altLang="ja-JP">
              <a:solidFill>
                <a:srgbClr val="000000"/>
              </a:solidFill>
            </a:endParaRPr>
          </a:p>
        </p:txBody>
      </p:sp>
      <p:sp>
        <p:nvSpPr>
          <p:cNvPr id="5" name="テキスト ボックス 4"/>
          <p:cNvSpPr txBox="1"/>
          <p:nvPr/>
        </p:nvSpPr>
        <p:spPr>
          <a:xfrm>
            <a:off x="465783" y="2754115"/>
            <a:ext cx="15751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クラスの選択</a:t>
            </a:r>
            <a:endParaRPr kumimoji="1" lang="ja-JP" altLang="en-US" dirty="0"/>
          </a:p>
        </p:txBody>
      </p:sp>
      <p:sp>
        <p:nvSpPr>
          <p:cNvPr id="6" name="テキスト ボックス 5"/>
          <p:cNvSpPr txBox="1"/>
          <p:nvPr/>
        </p:nvSpPr>
        <p:spPr>
          <a:xfrm>
            <a:off x="2721237" y="2754115"/>
            <a:ext cx="18531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ドラッグ</a:t>
            </a:r>
            <a:r>
              <a:rPr lang="en-US" altLang="ja-JP" dirty="0"/>
              <a:t>&amp;</a:t>
            </a:r>
            <a:r>
              <a:rPr lang="ja-JP" altLang="en-US" dirty="0"/>
              <a:t>ドロップ</a:t>
            </a:r>
            <a:endParaRPr kumimoji="1" lang="ja-JP" altLang="en-US" dirty="0"/>
          </a:p>
        </p:txBody>
      </p:sp>
      <p:sp>
        <p:nvSpPr>
          <p:cNvPr id="7" name="テキスト ボックス 6"/>
          <p:cNvSpPr txBox="1"/>
          <p:nvPr/>
        </p:nvSpPr>
        <p:spPr>
          <a:xfrm>
            <a:off x="5239694" y="2756301"/>
            <a:ext cx="188593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ダイアログで設定</a:t>
            </a:r>
            <a:endParaRPr kumimoji="1" lang="ja-JP" altLang="en-US" dirty="0"/>
          </a:p>
        </p:txBody>
      </p:sp>
      <p:cxnSp>
        <p:nvCxnSpPr>
          <p:cNvPr id="8" name="直線矢印コネクタ 7"/>
          <p:cNvCxnSpPr>
            <a:stCxn id="5" idx="3"/>
            <a:endCxn id="6" idx="1"/>
          </p:cNvCxnSpPr>
          <p:nvPr/>
        </p:nvCxnSpPr>
        <p:spPr>
          <a:xfrm>
            <a:off x="2040932" y="2938781"/>
            <a:ext cx="68030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テキスト ボックス 8"/>
          <p:cNvSpPr txBox="1"/>
          <p:nvPr/>
        </p:nvSpPr>
        <p:spPr>
          <a:xfrm>
            <a:off x="7539920" y="2745391"/>
            <a:ext cx="11542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smtClean="0"/>
              <a:t>自動変換</a:t>
            </a:r>
            <a:endParaRPr kumimoji="1" lang="ja-JP" altLang="en-US" dirty="0"/>
          </a:p>
        </p:txBody>
      </p:sp>
      <p:cxnSp>
        <p:nvCxnSpPr>
          <p:cNvPr id="10" name="直線矢印コネクタ 9"/>
          <p:cNvCxnSpPr>
            <a:stCxn id="6" idx="3"/>
          </p:cNvCxnSpPr>
          <p:nvPr/>
        </p:nvCxnSpPr>
        <p:spPr>
          <a:xfrm>
            <a:off x="4574401" y="2938781"/>
            <a:ext cx="66366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直線矢印コネクタ 10"/>
          <p:cNvCxnSpPr/>
          <p:nvPr/>
        </p:nvCxnSpPr>
        <p:spPr>
          <a:xfrm>
            <a:off x="7125631" y="2930057"/>
            <a:ext cx="41428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テキスト ボックス 11"/>
          <p:cNvSpPr txBox="1"/>
          <p:nvPr/>
        </p:nvSpPr>
        <p:spPr>
          <a:xfrm>
            <a:off x="462627" y="3746886"/>
            <a:ext cx="15751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クラスの選択</a:t>
            </a:r>
            <a:endParaRPr kumimoji="1" lang="ja-JP" altLang="en-US" dirty="0"/>
          </a:p>
        </p:txBody>
      </p:sp>
      <p:sp>
        <p:nvSpPr>
          <p:cNvPr id="13" name="テキスト ボックス 12"/>
          <p:cNvSpPr txBox="1"/>
          <p:nvPr/>
        </p:nvSpPr>
        <p:spPr>
          <a:xfrm>
            <a:off x="2494844" y="3755610"/>
            <a:ext cx="23272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ショートカットキー入力</a:t>
            </a:r>
            <a:endParaRPr kumimoji="1" lang="ja-JP" altLang="en-US" dirty="0"/>
          </a:p>
        </p:txBody>
      </p:sp>
      <p:sp>
        <p:nvSpPr>
          <p:cNvPr id="14" name="テキスト ボックス 13"/>
          <p:cNvSpPr txBox="1"/>
          <p:nvPr/>
        </p:nvSpPr>
        <p:spPr>
          <a:xfrm>
            <a:off x="5238060" y="3757796"/>
            <a:ext cx="188593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ダイアログで設定</a:t>
            </a:r>
            <a:endParaRPr kumimoji="1" lang="ja-JP" altLang="en-US" dirty="0"/>
          </a:p>
        </p:txBody>
      </p:sp>
      <p:cxnSp>
        <p:nvCxnSpPr>
          <p:cNvPr id="15" name="直線矢印コネクタ 14"/>
          <p:cNvCxnSpPr/>
          <p:nvPr/>
        </p:nvCxnSpPr>
        <p:spPr>
          <a:xfrm>
            <a:off x="2037776" y="3942462"/>
            <a:ext cx="45706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テキスト ボックス 15"/>
          <p:cNvSpPr txBox="1"/>
          <p:nvPr/>
        </p:nvSpPr>
        <p:spPr>
          <a:xfrm>
            <a:off x="7538286" y="3746886"/>
            <a:ext cx="11542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smtClean="0"/>
              <a:t>自動変換</a:t>
            </a:r>
            <a:endParaRPr kumimoji="1" lang="ja-JP" altLang="en-US" dirty="0"/>
          </a:p>
        </p:txBody>
      </p:sp>
      <p:cxnSp>
        <p:nvCxnSpPr>
          <p:cNvPr id="17" name="直線矢印コネクタ 16"/>
          <p:cNvCxnSpPr/>
          <p:nvPr/>
        </p:nvCxnSpPr>
        <p:spPr>
          <a:xfrm>
            <a:off x="4822144" y="3940276"/>
            <a:ext cx="41428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直線矢印コネクタ 17"/>
          <p:cNvCxnSpPr/>
          <p:nvPr/>
        </p:nvCxnSpPr>
        <p:spPr>
          <a:xfrm>
            <a:off x="7123997" y="3931552"/>
            <a:ext cx="41428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テキスト ボックス 19"/>
          <p:cNvSpPr txBox="1"/>
          <p:nvPr/>
        </p:nvSpPr>
        <p:spPr>
          <a:xfrm>
            <a:off x="457200" y="4418550"/>
            <a:ext cx="8520545" cy="104028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lvl="0" indent="-457200" fontAlgn="base">
              <a:spcBef>
                <a:spcPct val="20000"/>
              </a:spcBef>
              <a:spcAft>
                <a:spcPct val="0"/>
              </a:spcAft>
              <a:buFont typeface="Arial" panose="020B0604020202020204" pitchFamily="34" charset="0"/>
              <a:buChar char="•"/>
            </a:pPr>
            <a:r>
              <a:rPr lang="en-US" altLang="ja-JP" sz="2800" kern="0" dirty="0" smtClean="0">
                <a:solidFill>
                  <a:srgbClr val="000000"/>
                </a:solidFill>
              </a:rPr>
              <a:t>Move</a:t>
            </a:r>
            <a:r>
              <a:rPr lang="ja-JP" altLang="en-US" sz="2800" kern="0" dirty="0" smtClean="0">
                <a:solidFill>
                  <a:srgbClr val="000000"/>
                </a:solidFill>
              </a:rPr>
              <a:t>と</a:t>
            </a:r>
            <a:r>
              <a:rPr lang="en-US" altLang="ja-JP" sz="2800" kern="0" dirty="0" smtClean="0">
                <a:solidFill>
                  <a:srgbClr val="000000"/>
                </a:solidFill>
              </a:rPr>
              <a:t>Rename</a:t>
            </a:r>
            <a:r>
              <a:rPr lang="ja-JP" altLang="en-US" sz="2800" kern="0" dirty="0" smtClean="0">
                <a:solidFill>
                  <a:srgbClr val="000000"/>
                </a:solidFill>
              </a:rPr>
              <a:t>は別々に実施しなくてはいけない</a:t>
            </a:r>
            <a:endParaRPr lang="en-US" altLang="ja-JP" sz="2800" kern="0" dirty="0" smtClean="0">
              <a:solidFill>
                <a:srgbClr val="000000"/>
              </a:solidFill>
            </a:endParaRPr>
          </a:p>
          <a:p>
            <a:pPr marL="457200" lvl="0" indent="-457200" fontAlgn="base">
              <a:spcBef>
                <a:spcPct val="20000"/>
              </a:spcBef>
              <a:spcAft>
                <a:spcPct val="0"/>
              </a:spcAft>
              <a:buFont typeface="Arial" panose="020B0604020202020204" pitchFamily="34" charset="0"/>
              <a:buChar char="•"/>
            </a:pPr>
            <a:r>
              <a:rPr lang="en-US" altLang="ja-JP" sz="2800" kern="0" dirty="0" smtClean="0">
                <a:solidFill>
                  <a:srgbClr val="000000"/>
                </a:solidFill>
              </a:rPr>
              <a:t>Move</a:t>
            </a:r>
            <a:r>
              <a:rPr lang="ja-JP" altLang="en-US" sz="2800" kern="0" dirty="0" smtClean="0">
                <a:solidFill>
                  <a:srgbClr val="000000"/>
                </a:solidFill>
              </a:rPr>
              <a:t>と</a:t>
            </a:r>
            <a:r>
              <a:rPr lang="en-US" altLang="ja-JP" sz="2800" kern="0" dirty="0" smtClean="0">
                <a:solidFill>
                  <a:srgbClr val="000000"/>
                </a:solidFill>
              </a:rPr>
              <a:t>Rename</a:t>
            </a:r>
            <a:r>
              <a:rPr lang="ja-JP" altLang="en-US" sz="2800" kern="0" dirty="0" smtClean="0">
                <a:solidFill>
                  <a:srgbClr val="000000"/>
                </a:solidFill>
              </a:rPr>
              <a:t>を繰り返すことが多く，手順も多い</a:t>
            </a:r>
            <a:endParaRPr lang="en-US" altLang="ja-JP" sz="2800" kern="0" dirty="0">
              <a:solidFill>
                <a:srgbClr val="000000"/>
              </a:solidFill>
            </a:endParaRPr>
          </a:p>
        </p:txBody>
      </p:sp>
      <p:sp>
        <p:nvSpPr>
          <p:cNvPr id="21" name="タイトル 1"/>
          <p:cNvSpPr>
            <a:spLocks noGrp="1"/>
          </p:cNvSpPr>
          <p:nvPr>
            <p:ph type="title"/>
          </p:nvPr>
        </p:nvSpPr>
        <p:spPr>
          <a:xfrm>
            <a:off x="457200" y="274638"/>
            <a:ext cx="8218488" cy="1143000"/>
          </a:xfrm>
        </p:spPr>
        <p:txBody>
          <a:bodyPr/>
          <a:lstStyle/>
          <a:p>
            <a:r>
              <a:rPr lang="en-US" altLang="ja-JP" sz="3600" dirty="0">
                <a:solidFill>
                  <a:srgbClr val="000000"/>
                </a:solidFill>
              </a:rPr>
              <a:t>Eclipse</a:t>
            </a:r>
            <a:r>
              <a:rPr lang="ja-JP" altLang="en-US" sz="3600" dirty="0">
                <a:solidFill>
                  <a:srgbClr val="000000"/>
                </a:solidFill>
              </a:rPr>
              <a:t>の</a:t>
            </a:r>
            <a:r>
              <a:rPr lang="ja-JP" altLang="en-US" sz="3600" dirty="0" smtClean="0">
                <a:solidFill>
                  <a:srgbClr val="000000"/>
                </a:solidFill>
              </a:rPr>
              <a:t>リファクタリング</a:t>
            </a:r>
            <a:r>
              <a:rPr lang="ja-JP" altLang="en-US" sz="3600" dirty="0"/>
              <a:t>操作</a:t>
            </a:r>
            <a:r>
              <a:rPr lang="ja-JP" altLang="en-US" sz="3600" dirty="0" smtClean="0">
                <a:solidFill>
                  <a:srgbClr val="000000"/>
                </a:solidFill>
              </a:rPr>
              <a:t>の</a:t>
            </a:r>
            <a:r>
              <a:rPr lang="ja-JP" altLang="en-US" sz="3600" dirty="0">
                <a:solidFill>
                  <a:srgbClr val="000000"/>
                </a:solidFill>
              </a:rPr>
              <a:t>例</a:t>
            </a:r>
            <a:r>
              <a:rPr lang="en-US" altLang="ja-JP" sz="3600" dirty="0" smtClean="0">
                <a:solidFill>
                  <a:srgbClr val="000000"/>
                </a:solidFill>
              </a:rPr>
              <a:t>(3/3)</a:t>
            </a:r>
            <a:endParaRPr kumimoji="1" lang="ja-JP" altLang="en-US" dirty="0"/>
          </a:p>
        </p:txBody>
      </p:sp>
    </p:spTree>
    <p:extLst>
      <p:ext uri="{BB962C8B-B14F-4D97-AF65-F5344CB8AC3E}">
        <p14:creationId xmlns:p14="http://schemas.microsoft.com/office/powerpoint/2010/main" val="3621359660"/>
      </p:ext>
    </p:extLst>
  </p:cSld>
  <p:clrMapOvr>
    <a:masterClrMapping/>
  </p:clrMapOvr>
  <mc:AlternateContent xmlns:mc="http://schemas.openxmlformats.org/markup-compatibility/2006" xmlns:p14="http://schemas.microsoft.com/office/powerpoint/2010/main">
    <mc:Choice Requires="p14">
      <p:transition spd="slow" p14:dur="2000" advTm="38854"/>
    </mc:Choice>
    <mc:Fallback xmlns="">
      <p:transition spd="slow" advTm="38854"/>
    </mc:Fallback>
  </mc:AlternateContent>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9214</TotalTime>
  <Words>5111</Words>
  <Application>Microsoft Office PowerPoint</Application>
  <PresentationFormat>画面に合わせる (4:3)</PresentationFormat>
  <Paragraphs>637</Paragraphs>
  <Slides>31</Slides>
  <Notes>31</Notes>
  <HiddenSlides>0</HiddenSlides>
  <MMClips>0</MMClips>
  <ScaleCrop>false</ScaleCrop>
  <HeadingPairs>
    <vt:vector size="4" baseType="variant">
      <vt:variant>
        <vt:lpstr>テーマ</vt:lpstr>
      </vt:variant>
      <vt:variant>
        <vt:i4>2</vt:i4>
      </vt:variant>
      <vt:variant>
        <vt:lpstr>スライド タイトル</vt:lpstr>
      </vt:variant>
      <vt:variant>
        <vt:i4>31</vt:i4>
      </vt:variant>
    </vt:vector>
  </HeadingPairs>
  <TitlesOfParts>
    <vt:vector size="33" baseType="lpstr">
      <vt:lpstr>Sel-CoolMetal-white</vt:lpstr>
      <vt:lpstr>1_Sel-CoolMetal-white</vt:lpstr>
      <vt:lpstr>組み合わせて実施された リファクタリングの調査</vt:lpstr>
      <vt:lpstr>リファクタリング</vt:lpstr>
      <vt:lpstr>リファクタリングの例</vt:lpstr>
      <vt:lpstr>リファクタリング支援ツール</vt:lpstr>
      <vt:lpstr>既存研究</vt:lpstr>
      <vt:lpstr>異なる種類のリファクタリングの組み合わせ</vt:lpstr>
      <vt:lpstr>Eclipseのリファクタリング操作の例(1/3)</vt:lpstr>
      <vt:lpstr>Eclipseのリファクタリング操作の例(2/3)</vt:lpstr>
      <vt:lpstr>Eclipseのリファクタリング操作の例(3/3)</vt:lpstr>
      <vt:lpstr>研究動機</vt:lpstr>
      <vt:lpstr>研究概要</vt:lpstr>
      <vt:lpstr>調査対象</vt:lpstr>
      <vt:lpstr>頻度の高いリファクタリングの種類</vt:lpstr>
      <vt:lpstr>連続して実施されたリファクタリング</vt:lpstr>
      <vt:lpstr>連続して実施された割合</vt:lpstr>
      <vt:lpstr>調査1:頻度の高い組み合わせ</vt:lpstr>
      <vt:lpstr>調査1:頻度の高い組み合わせ</vt:lpstr>
      <vt:lpstr>調査2: 作業内容の調査(1/4)</vt:lpstr>
      <vt:lpstr>調査2: 作業内容の調査(2/4)</vt:lpstr>
      <vt:lpstr>調査2: 作業内容の調査(3/4)</vt:lpstr>
      <vt:lpstr>調査2: 作業内容の調査(4/4)</vt:lpstr>
      <vt:lpstr>ツールの考察</vt:lpstr>
      <vt:lpstr>PowerPoint プレゼンテーション</vt:lpstr>
      <vt:lpstr>MoveとRenameの作業内容の例(1/2)</vt:lpstr>
      <vt:lpstr>MoveとRenameの作業内容の例(2/2)</vt:lpstr>
      <vt:lpstr>PowerPoint プレゼンテーション</vt:lpstr>
      <vt:lpstr>RenameとRenameの作業内容</vt:lpstr>
      <vt:lpstr>RenameとRenameの作業内容の例</vt:lpstr>
      <vt:lpstr>RenameとRenameの支援方法の考察</vt:lpstr>
      <vt:lpstr>まとめ</vt:lpstr>
      <vt:lpstr>今後の課題</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t-saika</dc:creator>
  <cp:lastModifiedBy>TSUBASA</cp:lastModifiedBy>
  <cp:revision>1274</cp:revision>
  <cp:lastPrinted>2014-05-02T04:02:10Z</cp:lastPrinted>
  <dcterms:created xsi:type="dcterms:W3CDTF">2013-11-06T01:20:33Z</dcterms:created>
  <dcterms:modified xsi:type="dcterms:W3CDTF">2014-05-10T21:43:53Z</dcterms:modified>
</cp:coreProperties>
</file>