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handoutMasterIdLst>
    <p:handoutMasterId r:id="rId35"/>
  </p:handoutMasterIdLst>
  <p:sldIdLst>
    <p:sldId id="256" r:id="rId2"/>
    <p:sldId id="257" r:id="rId3"/>
    <p:sldId id="285" r:id="rId4"/>
    <p:sldId id="260" r:id="rId5"/>
    <p:sldId id="29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93" r:id="rId21"/>
    <p:sldId id="277" r:id="rId22"/>
    <p:sldId id="278" r:id="rId23"/>
    <p:sldId id="279" r:id="rId24"/>
    <p:sldId id="287" r:id="rId25"/>
    <p:sldId id="286" r:id="rId26"/>
    <p:sldId id="294" r:id="rId27"/>
    <p:sldId id="295" r:id="rId28"/>
    <p:sldId id="296" r:id="rId29"/>
    <p:sldId id="282" r:id="rId30"/>
    <p:sldId id="284" r:id="rId31"/>
    <p:sldId id="280" r:id="rId32"/>
    <p:sldId id="283" r:id="rId33"/>
  </p:sldIdLst>
  <p:sldSz cx="9144000" cy="6858000" type="screen4x3"/>
  <p:notesSz cx="6858000" cy="9874250"/>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1" autoAdjust="0"/>
    <p:restoredTop sz="77235" autoAdjust="0"/>
  </p:normalViewPr>
  <p:slideViewPr>
    <p:cSldViewPr snapToGrid="0">
      <p:cViewPr varScale="1">
        <p:scale>
          <a:sx n="51" d="100"/>
          <a:sy n="51" d="100"/>
        </p:scale>
        <p:origin x="8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542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95427"/>
          </a:xfrm>
          <a:prstGeom prst="rect">
            <a:avLst/>
          </a:prstGeom>
        </p:spPr>
        <p:txBody>
          <a:bodyPr vert="horz" lIns="91440" tIns="45720" rIns="91440" bIns="45720" rtlCol="0"/>
          <a:lstStyle>
            <a:lvl1pPr algn="r">
              <a:defRPr sz="1200"/>
            </a:lvl1pPr>
          </a:lstStyle>
          <a:p>
            <a:fld id="{A80C9BD4-1ABF-4C6F-BFA3-B6959325AE55}" type="datetimeFigureOut">
              <a:rPr kumimoji="1" lang="ja-JP" altLang="en-US" smtClean="0"/>
              <a:t>2014/5/21</a:t>
            </a:fld>
            <a:endParaRPr kumimoji="1" lang="ja-JP" altLang="en-US"/>
          </a:p>
        </p:txBody>
      </p:sp>
      <p:sp>
        <p:nvSpPr>
          <p:cNvPr id="4" name="フッター プレースホルダー 3"/>
          <p:cNvSpPr>
            <a:spLocks noGrp="1"/>
          </p:cNvSpPr>
          <p:nvPr>
            <p:ph type="ftr" sz="quarter" idx="2"/>
          </p:nvPr>
        </p:nvSpPr>
        <p:spPr>
          <a:xfrm>
            <a:off x="0" y="9378824"/>
            <a:ext cx="2971800" cy="49542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9378824"/>
            <a:ext cx="2971800" cy="495426"/>
          </a:xfrm>
          <a:prstGeom prst="rect">
            <a:avLst/>
          </a:prstGeom>
        </p:spPr>
        <p:txBody>
          <a:bodyPr vert="horz" lIns="91440" tIns="45720" rIns="91440" bIns="45720" rtlCol="0" anchor="b"/>
          <a:lstStyle>
            <a:lvl1pPr algn="r">
              <a:defRPr sz="1200"/>
            </a:lvl1pPr>
          </a:lstStyle>
          <a:p>
            <a:fld id="{DDF7A4E3-D321-498F-AC73-44F01126671F}" type="slidenum">
              <a:rPr kumimoji="1" lang="ja-JP" altLang="en-US" smtClean="0"/>
              <a:t>‹#›</a:t>
            </a:fld>
            <a:endParaRPr kumimoji="1" lang="ja-JP" altLang="en-US"/>
          </a:p>
        </p:txBody>
      </p:sp>
    </p:spTree>
    <p:extLst>
      <p:ext uri="{BB962C8B-B14F-4D97-AF65-F5344CB8AC3E}">
        <p14:creationId xmlns:p14="http://schemas.microsoft.com/office/powerpoint/2010/main" val="3785139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542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5427"/>
          </a:xfrm>
          <a:prstGeom prst="rect">
            <a:avLst/>
          </a:prstGeom>
        </p:spPr>
        <p:txBody>
          <a:bodyPr vert="horz" lIns="91440" tIns="45720" rIns="91440" bIns="45720" rtlCol="0"/>
          <a:lstStyle>
            <a:lvl1pPr algn="r">
              <a:defRPr sz="1200"/>
            </a:lvl1pPr>
          </a:lstStyle>
          <a:p>
            <a:fld id="{41762335-214F-48B9-8988-24604764B3A0}" type="datetimeFigureOut">
              <a:rPr kumimoji="1" lang="ja-JP" altLang="en-US" smtClean="0"/>
              <a:t>2014/5/21</a:t>
            </a:fld>
            <a:endParaRPr kumimoji="1" lang="ja-JP" altLang="en-US"/>
          </a:p>
        </p:txBody>
      </p:sp>
      <p:sp>
        <p:nvSpPr>
          <p:cNvPr id="4" name="スライド イメージ プレースホルダー 3"/>
          <p:cNvSpPr>
            <a:spLocks noGrp="1" noRot="1" noChangeAspect="1"/>
          </p:cNvSpPr>
          <p:nvPr>
            <p:ph type="sldImg" idx="2"/>
          </p:nvPr>
        </p:nvSpPr>
        <p:spPr>
          <a:xfrm>
            <a:off x="1206500" y="1233488"/>
            <a:ext cx="4445000" cy="33337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8824"/>
            <a:ext cx="2971800" cy="49542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378824"/>
            <a:ext cx="2971800" cy="495426"/>
          </a:xfrm>
          <a:prstGeom prst="rect">
            <a:avLst/>
          </a:prstGeom>
        </p:spPr>
        <p:txBody>
          <a:bodyPr vert="horz" lIns="91440" tIns="45720" rIns="91440" bIns="45720" rtlCol="0" anchor="b"/>
          <a:lstStyle>
            <a:lvl1pPr algn="r">
              <a:defRPr sz="1200"/>
            </a:lvl1pPr>
          </a:lstStyle>
          <a:p>
            <a:fld id="{3CC87773-5E80-4587-948B-BCF2CC02DFBC}" type="slidenum">
              <a:rPr kumimoji="1" lang="ja-JP" altLang="en-US" smtClean="0"/>
              <a:t>‹#›</a:t>
            </a:fld>
            <a:endParaRPr kumimoji="1" lang="ja-JP" altLang="en-US"/>
          </a:p>
        </p:txBody>
      </p:sp>
    </p:spTree>
    <p:extLst>
      <p:ext uri="{BB962C8B-B14F-4D97-AF65-F5344CB8AC3E}">
        <p14:creationId xmlns:p14="http://schemas.microsoft.com/office/powerpoint/2010/main" val="22281650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3CC87773-5E80-4587-948B-BCF2CC02DFBC}" type="slidenum">
              <a:rPr kumimoji="1" lang="ja-JP" altLang="en-US" smtClean="0"/>
              <a:t>1</a:t>
            </a:fld>
            <a:endParaRPr kumimoji="1" lang="ja-JP" altLang="en-US"/>
          </a:p>
        </p:txBody>
      </p:sp>
    </p:spTree>
    <p:extLst>
      <p:ext uri="{BB962C8B-B14F-4D97-AF65-F5344CB8AC3E}">
        <p14:creationId xmlns:p14="http://schemas.microsoft.com/office/powerpoint/2010/main" val="919392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FBA73D0C-0D1A-4707-9DFE-A37E14CD16A7}" type="slidenum">
              <a:rPr kumimoji="1" lang="ja-JP" altLang="en-US" smtClean="0"/>
              <a:t>10</a:t>
            </a:fld>
            <a:endParaRPr kumimoji="1" lang="ja-JP" altLang="en-US"/>
          </a:p>
        </p:txBody>
      </p:sp>
    </p:spTree>
    <p:extLst>
      <p:ext uri="{BB962C8B-B14F-4D97-AF65-F5344CB8AC3E}">
        <p14:creationId xmlns:p14="http://schemas.microsoft.com/office/powerpoint/2010/main" val="809669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FBA73D0C-0D1A-4707-9DFE-A37E14CD16A7}" type="slidenum">
              <a:rPr kumimoji="1" lang="ja-JP" altLang="en-US" smtClean="0"/>
              <a:t>11</a:t>
            </a:fld>
            <a:endParaRPr kumimoji="1" lang="ja-JP" altLang="en-US"/>
          </a:p>
        </p:txBody>
      </p:sp>
    </p:spTree>
    <p:extLst>
      <p:ext uri="{BB962C8B-B14F-4D97-AF65-F5344CB8AC3E}">
        <p14:creationId xmlns:p14="http://schemas.microsoft.com/office/powerpoint/2010/main" val="2817010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BA73D0C-0D1A-4707-9DFE-A37E14CD16A7}" type="slidenum">
              <a:rPr kumimoji="1" lang="ja-JP" altLang="en-US" smtClean="0"/>
              <a:t>12</a:t>
            </a:fld>
            <a:endParaRPr kumimoji="1" lang="ja-JP" altLang="en-US"/>
          </a:p>
        </p:txBody>
      </p:sp>
    </p:spTree>
    <p:extLst>
      <p:ext uri="{BB962C8B-B14F-4D97-AF65-F5344CB8AC3E}">
        <p14:creationId xmlns:p14="http://schemas.microsoft.com/office/powerpoint/2010/main" val="1571724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FBA73D0C-0D1A-4707-9DFE-A37E14CD16A7}" type="slidenum">
              <a:rPr kumimoji="1" lang="ja-JP" altLang="en-US" smtClean="0"/>
              <a:t>13</a:t>
            </a:fld>
            <a:endParaRPr kumimoji="1" lang="ja-JP" altLang="en-US"/>
          </a:p>
        </p:txBody>
      </p:sp>
    </p:spTree>
    <p:extLst>
      <p:ext uri="{BB962C8B-B14F-4D97-AF65-F5344CB8AC3E}">
        <p14:creationId xmlns:p14="http://schemas.microsoft.com/office/powerpoint/2010/main" val="3372323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FBA73D0C-0D1A-4707-9DFE-A37E14CD16A7}" type="slidenum">
              <a:rPr kumimoji="1" lang="ja-JP" altLang="en-US" smtClean="0"/>
              <a:t>14</a:t>
            </a:fld>
            <a:endParaRPr kumimoji="1" lang="ja-JP" altLang="en-US"/>
          </a:p>
        </p:txBody>
      </p:sp>
    </p:spTree>
    <p:extLst>
      <p:ext uri="{BB962C8B-B14F-4D97-AF65-F5344CB8AC3E}">
        <p14:creationId xmlns:p14="http://schemas.microsoft.com/office/powerpoint/2010/main" val="2278207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p:txBody>
      </p:sp>
      <p:sp>
        <p:nvSpPr>
          <p:cNvPr id="4" name="スライド番号プレースホルダー 3"/>
          <p:cNvSpPr>
            <a:spLocks noGrp="1"/>
          </p:cNvSpPr>
          <p:nvPr>
            <p:ph type="sldNum" sz="quarter" idx="10"/>
          </p:nvPr>
        </p:nvSpPr>
        <p:spPr/>
        <p:txBody>
          <a:bodyPr/>
          <a:lstStyle/>
          <a:p>
            <a:fld id="{FBA73D0C-0D1A-4707-9DFE-A37E14CD16A7}" type="slidenum">
              <a:rPr kumimoji="1" lang="ja-JP" altLang="en-US" smtClean="0"/>
              <a:t>15</a:t>
            </a:fld>
            <a:endParaRPr kumimoji="1" lang="ja-JP" altLang="en-US"/>
          </a:p>
        </p:txBody>
      </p:sp>
    </p:spTree>
    <p:extLst>
      <p:ext uri="{BB962C8B-B14F-4D97-AF65-F5344CB8AC3E}">
        <p14:creationId xmlns:p14="http://schemas.microsoft.com/office/powerpoint/2010/main" val="2991869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FBA73D0C-0D1A-4707-9DFE-A37E14CD16A7}" type="slidenum">
              <a:rPr kumimoji="1" lang="ja-JP" altLang="en-US" smtClean="0"/>
              <a:t>16</a:t>
            </a:fld>
            <a:endParaRPr kumimoji="1" lang="ja-JP" altLang="en-US"/>
          </a:p>
        </p:txBody>
      </p:sp>
    </p:spTree>
    <p:extLst>
      <p:ext uri="{BB962C8B-B14F-4D97-AF65-F5344CB8AC3E}">
        <p14:creationId xmlns:p14="http://schemas.microsoft.com/office/powerpoint/2010/main" val="1478969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FBA73D0C-0D1A-4707-9DFE-A37E14CD16A7}" type="slidenum">
              <a:rPr kumimoji="1" lang="ja-JP" altLang="en-US" smtClean="0"/>
              <a:t>17</a:t>
            </a:fld>
            <a:endParaRPr kumimoji="1" lang="ja-JP" altLang="en-US"/>
          </a:p>
        </p:txBody>
      </p:sp>
    </p:spTree>
    <p:extLst>
      <p:ext uri="{BB962C8B-B14F-4D97-AF65-F5344CB8AC3E}">
        <p14:creationId xmlns:p14="http://schemas.microsoft.com/office/powerpoint/2010/main" val="3270680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FBA73D0C-0D1A-4707-9DFE-A37E14CD16A7}" type="slidenum">
              <a:rPr kumimoji="1" lang="ja-JP" altLang="en-US" smtClean="0"/>
              <a:t>18</a:t>
            </a:fld>
            <a:endParaRPr kumimoji="1" lang="ja-JP" altLang="en-US"/>
          </a:p>
        </p:txBody>
      </p:sp>
    </p:spTree>
    <p:extLst>
      <p:ext uri="{BB962C8B-B14F-4D97-AF65-F5344CB8AC3E}">
        <p14:creationId xmlns:p14="http://schemas.microsoft.com/office/powerpoint/2010/main" val="1095786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FBA73D0C-0D1A-4707-9DFE-A37E14CD16A7}" type="slidenum">
              <a:rPr kumimoji="1" lang="ja-JP" altLang="en-US" smtClean="0"/>
              <a:t>19</a:t>
            </a:fld>
            <a:endParaRPr kumimoji="1" lang="ja-JP" altLang="en-US"/>
          </a:p>
        </p:txBody>
      </p:sp>
    </p:spTree>
    <p:extLst>
      <p:ext uri="{BB962C8B-B14F-4D97-AF65-F5344CB8AC3E}">
        <p14:creationId xmlns:p14="http://schemas.microsoft.com/office/powerpoint/2010/main" val="1032872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3CC87773-5E80-4587-948B-BCF2CC02DFBC}" type="slidenum">
              <a:rPr kumimoji="1" lang="ja-JP" altLang="en-US" smtClean="0"/>
              <a:t>2</a:t>
            </a:fld>
            <a:endParaRPr kumimoji="1" lang="ja-JP" altLang="en-US"/>
          </a:p>
        </p:txBody>
      </p:sp>
    </p:spTree>
    <p:extLst>
      <p:ext uri="{BB962C8B-B14F-4D97-AF65-F5344CB8AC3E}">
        <p14:creationId xmlns:p14="http://schemas.microsoft.com/office/powerpoint/2010/main" val="3498105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3CC87773-5E80-4587-948B-BCF2CC02DFBC}" type="slidenum">
              <a:rPr kumimoji="1" lang="ja-JP" altLang="en-US" smtClean="0"/>
              <a:t>20</a:t>
            </a:fld>
            <a:endParaRPr kumimoji="1" lang="ja-JP" altLang="en-US"/>
          </a:p>
        </p:txBody>
      </p:sp>
    </p:spTree>
    <p:extLst>
      <p:ext uri="{BB962C8B-B14F-4D97-AF65-F5344CB8AC3E}">
        <p14:creationId xmlns:p14="http://schemas.microsoft.com/office/powerpoint/2010/main" val="4135590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FBA73D0C-0D1A-4707-9DFE-A37E14CD16A7}" type="slidenum">
              <a:rPr kumimoji="1" lang="ja-JP" altLang="en-US" smtClean="0"/>
              <a:t>21</a:t>
            </a:fld>
            <a:endParaRPr kumimoji="1" lang="ja-JP" altLang="en-US"/>
          </a:p>
        </p:txBody>
      </p:sp>
    </p:spTree>
    <p:extLst>
      <p:ext uri="{BB962C8B-B14F-4D97-AF65-F5344CB8AC3E}">
        <p14:creationId xmlns:p14="http://schemas.microsoft.com/office/powerpoint/2010/main" val="215041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FBA73D0C-0D1A-4707-9DFE-A37E14CD16A7}" type="slidenum">
              <a:rPr kumimoji="1" lang="ja-JP" altLang="en-US" smtClean="0"/>
              <a:t>22</a:t>
            </a:fld>
            <a:endParaRPr kumimoji="1" lang="ja-JP" altLang="en-US"/>
          </a:p>
        </p:txBody>
      </p:sp>
    </p:spTree>
    <p:extLst>
      <p:ext uri="{BB962C8B-B14F-4D97-AF65-F5344CB8AC3E}">
        <p14:creationId xmlns:p14="http://schemas.microsoft.com/office/powerpoint/2010/main" val="1312765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FBA73D0C-0D1A-4707-9DFE-A37E14CD16A7}" type="slidenum">
              <a:rPr kumimoji="1" lang="ja-JP" altLang="en-US" smtClean="0"/>
              <a:t>23</a:t>
            </a:fld>
            <a:endParaRPr kumimoji="1" lang="ja-JP" altLang="en-US"/>
          </a:p>
        </p:txBody>
      </p:sp>
    </p:spTree>
    <p:extLst>
      <p:ext uri="{BB962C8B-B14F-4D97-AF65-F5344CB8AC3E}">
        <p14:creationId xmlns:p14="http://schemas.microsoft.com/office/powerpoint/2010/main" val="37947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3CC87773-5E80-4587-948B-BCF2CC02DFBC}" type="slidenum">
              <a:rPr kumimoji="1" lang="ja-JP" altLang="en-US" smtClean="0"/>
              <a:t>24</a:t>
            </a:fld>
            <a:endParaRPr kumimoji="1" lang="ja-JP" altLang="en-US"/>
          </a:p>
        </p:txBody>
      </p:sp>
    </p:spTree>
    <p:extLst>
      <p:ext uri="{BB962C8B-B14F-4D97-AF65-F5344CB8AC3E}">
        <p14:creationId xmlns:p14="http://schemas.microsoft.com/office/powerpoint/2010/main" val="1625961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3CC87773-5E80-4587-948B-BCF2CC02DFBC}" type="slidenum">
              <a:rPr kumimoji="1" lang="ja-JP" altLang="en-US" smtClean="0"/>
              <a:t>25</a:t>
            </a:fld>
            <a:endParaRPr kumimoji="1" lang="ja-JP" altLang="en-US"/>
          </a:p>
        </p:txBody>
      </p:sp>
    </p:spTree>
    <p:extLst>
      <p:ext uri="{BB962C8B-B14F-4D97-AF65-F5344CB8AC3E}">
        <p14:creationId xmlns:p14="http://schemas.microsoft.com/office/powerpoint/2010/main" val="39002350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3CC87773-5E80-4587-948B-BCF2CC02DFBC}" type="slidenum">
              <a:rPr kumimoji="1" lang="ja-JP" altLang="en-US" smtClean="0"/>
              <a:t>26</a:t>
            </a:fld>
            <a:endParaRPr kumimoji="1" lang="ja-JP" altLang="en-US"/>
          </a:p>
        </p:txBody>
      </p:sp>
    </p:spTree>
    <p:extLst>
      <p:ext uri="{BB962C8B-B14F-4D97-AF65-F5344CB8AC3E}">
        <p14:creationId xmlns:p14="http://schemas.microsoft.com/office/powerpoint/2010/main" val="24111599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3CC87773-5E80-4587-948B-BCF2CC02DFBC}" type="slidenum">
              <a:rPr kumimoji="1" lang="ja-JP" altLang="en-US" smtClean="0"/>
              <a:t>27</a:t>
            </a:fld>
            <a:endParaRPr kumimoji="1" lang="ja-JP" altLang="en-US"/>
          </a:p>
        </p:txBody>
      </p:sp>
    </p:spTree>
    <p:extLst>
      <p:ext uri="{BB962C8B-B14F-4D97-AF65-F5344CB8AC3E}">
        <p14:creationId xmlns:p14="http://schemas.microsoft.com/office/powerpoint/2010/main" val="3810335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smtClean="0"/>
          </a:p>
        </p:txBody>
      </p:sp>
      <p:sp>
        <p:nvSpPr>
          <p:cNvPr id="4" name="スライド番号プレースホルダー 3"/>
          <p:cNvSpPr>
            <a:spLocks noGrp="1"/>
          </p:cNvSpPr>
          <p:nvPr>
            <p:ph type="sldNum" sz="quarter" idx="10"/>
          </p:nvPr>
        </p:nvSpPr>
        <p:spPr/>
        <p:txBody>
          <a:bodyPr/>
          <a:lstStyle/>
          <a:p>
            <a:fld id="{3CC87773-5E80-4587-948B-BCF2CC02DFBC}" type="slidenum">
              <a:rPr kumimoji="1" lang="ja-JP" altLang="en-US" smtClean="0"/>
              <a:t>28</a:t>
            </a:fld>
            <a:endParaRPr kumimoji="1" lang="ja-JP" altLang="en-US"/>
          </a:p>
        </p:txBody>
      </p:sp>
    </p:spTree>
    <p:extLst>
      <p:ext uri="{BB962C8B-B14F-4D97-AF65-F5344CB8AC3E}">
        <p14:creationId xmlns:p14="http://schemas.microsoft.com/office/powerpoint/2010/main" val="381853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BA73D0C-0D1A-4707-9DFE-A37E14CD16A7}" type="slidenum">
              <a:rPr kumimoji="1" lang="ja-JP" altLang="en-US" smtClean="0"/>
              <a:t>29</a:t>
            </a:fld>
            <a:endParaRPr kumimoji="1" lang="ja-JP" altLang="en-US"/>
          </a:p>
        </p:txBody>
      </p:sp>
    </p:spTree>
    <p:extLst>
      <p:ext uri="{BB962C8B-B14F-4D97-AF65-F5344CB8AC3E}">
        <p14:creationId xmlns:p14="http://schemas.microsoft.com/office/powerpoint/2010/main" val="3387514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3CC87773-5E80-4587-948B-BCF2CC02DFBC}" type="slidenum">
              <a:rPr kumimoji="1" lang="ja-JP" altLang="en-US" smtClean="0"/>
              <a:t>3</a:t>
            </a:fld>
            <a:endParaRPr kumimoji="1" lang="ja-JP" altLang="en-US"/>
          </a:p>
        </p:txBody>
      </p:sp>
    </p:spTree>
    <p:extLst>
      <p:ext uri="{BB962C8B-B14F-4D97-AF65-F5344CB8AC3E}">
        <p14:creationId xmlns:p14="http://schemas.microsoft.com/office/powerpoint/2010/main" val="16845602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FBA73D0C-0D1A-4707-9DFE-A37E14CD16A7}" type="slidenum">
              <a:rPr kumimoji="1" lang="ja-JP" altLang="en-US" smtClean="0"/>
              <a:t>30</a:t>
            </a:fld>
            <a:endParaRPr kumimoji="1" lang="ja-JP" altLang="en-US"/>
          </a:p>
        </p:txBody>
      </p:sp>
    </p:spTree>
    <p:extLst>
      <p:ext uri="{BB962C8B-B14F-4D97-AF65-F5344CB8AC3E}">
        <p14:creationId xmlns:p14="http://schemas.microsoft.com/office/powerpoint/2010/main" val="32274786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FBA73D0C-0D1A-4707-9DFE-A37E14CD16A7}" type="slidenum">
              <a:rPr kumimoji="1" lang="ja-JP" altLang="en-US" smtClean="0"/>
              <a:t>31</a:t>
            </a:fld>
            <a:endParaRPr kumimoji="1" lang="ja-JP" altLang="en-US"/>
          </a:p>
        </p:txBody>
      </p:sp>
    </p:spTree>
    <p:extLst>
      <p:ext uri="{BB962C8B-B14F-4D97-AF65-F5344CB8AC3E}">
        <p14:creationId xmlns:p14="http://schemas.microsoft.com/office/powerpoint/2010/main" val="20119554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FBA73D0C-0D1A-4707-9DFE-A37E14CD16A7}" type="slidenum">
              <a:rPr kumimoji="1" lang="ja-JP" altLang="en-US" smtClean="0"/>
              <a:t>32</a:t>
            </a:fld>
            <a:endParaRPr kumimoji="1" lang="ja-JP" altLang="en-US"/>
          </a:p>
        </p:txBody>
      </p:sp>
    </p:spTree>
    <p:extLst>
      <p:ext uri="{BB962C8B-B14F-4D97-AF65-F5344CB8AC3E}">
        <p14:creationId xmlns:p14="http://schemas.microsoft.com/office/powerpoint/2010/main" val="4082165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3CC87773-5E80-4587-948B-BCF2CC02DFBC}" type="slidenum">
              <a:rPr kumimoji="1" lang="ja-JP" altLang="en-US" smtClean="0"/>
              <a:t>4</a:t>
            </a:fld>
            <a:endParaRPr kumimoji="1" lang="ja-JP" altLang="en-US"/>
          </a:p>
        </p:txBody>
      </p:sp>
    </p:spTree>
    <p:extLst>
      <p:ext uri="{BB962C8B-B14F-4D97-AF65-F5344CB8AC3E}">
        <p14:creationId xmlns:p14="http://schemas.microsoft.com/office/powerpoint/2010/main" val="3282460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3CC87773-5E80-4587-948B-BCF2CC02DFBC}" type="slidenum">
              <a:rPr kumimoji="1" lang="ja-JP" altLang="en-US" smtClean="0"/>
              <a:t>5</a:t>
            </a:fld>
            <a:endParaRPr kumimoji="1" lang="ja-JP" altLang="en-US"/>
          </a:p>
        </p:txBody>
      </p:sp>
    </p:spTree>
    <p:extLst>
      <p:ext uri="{BB962C8B-B14F-4D97-AF65-F5344CB8AC3E}">
        <p14:creationId xmlns:p14="http://schemas.microsoft.com/office/powerpoint/2010/main" val="1773991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FBA73D0C-0D1A-4707-9DFE-A37E14CD16A7}" type="slidenum">
              <a:rPr kumimoji="1" lang="ja-JP" altLang="en-US" smtClean="0"/>
              <a:t>6</a:t>
            </a:fld>
            <a:endParaRPr kumimoji="1" lang="ja-JP" altLang="en-US"/>
          </a:p>
        </p:txBody>
      </p:sp>
    </p:spTree>
    <p:extLst>
      <p:ext uri="{BB962C8B-B14F-4D97-AF65-F5344CB8AC3E}">
        <p14:creationId xmlns:p14="http://schemas.microsoft.com/office/powerpoint/2010/main" val="3054646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FBA73D0C-0D1A-4707-9DFE-A37E14CD16A7}" type="slidenum">
              <a:rPr kumimoji="1" lang="ja-JP" altLang="en-US" smtClean="0"/>
              <a:t>7</a:t>
            </a:fld>
            <a:endParaRPr kumimoji="1" lang="ja-JP" altLang="en-US"/>
          </a:p>
        </p:txBody>
      </p:sp>
    </p:spTree>
    <p:extLst>
      <p:ext uri="{BB962C8B-B14F-4D97-AF65-F5344CB8AC3E}">
        <p14:creationId xmlns:p14="http://schemas.microsoft.com/office/powerpoint/2010/main" val="1453107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FBA73D0C-0D1A-4707-9DFE-A37E14CD16A7}" type="slidenum">
              <a:rPr kumimoji="1" lang="ja-JP" altLang="en-US" smtClean="0"/>
              <a:t>8</a:t>
            </a:fld>
            <a:endParaRPr kumimoji="1" lang="ja-JP" altLang="en-US"/>
          </a:p>
        </p:txBody>
      </p:sp>
    </p:spTree>
    <p:extLst>
      <p:ext uri="{BB962C8B-B14F-4D97-AF65-F5344CB8AC3E}">
        <p14:creationId xmlns:p14="http://schemas.microsoft.com/office/powerpoint/2010/main" val="1682307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FBA73D0C-0D1A-4707-9DFE-A37E14CD16A7}" type="slidenum">
              <a:rPr kumimoji="1" lang="ja-JP" altLang="en-US" smtClean="0"/>
              <a:t>9</a:t>
            </a:fld>
            <a:endParaRPr kumimoji="1" lang="ja-JP" altLang="en-US"/>
          </a:p>
        </p:txBody>
      </p:sp>
    </p:spTree>
    <p:extLst>
      <p:ext uri="{BB962C8B-B14F-4D97-AF65-F5344CB8AC3E}">
        <p14:creationId xmlns:p14="http://schemas.microsoft.com/office/powerpoint/2010/main" val="39446042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091" name="Picture 19" descr="bottom_ban"/>
          <p:cNvPicPr>
            <a:picLocks noChangeAspect="1" noChangeArrowheads="1"/>
          </p:cNvPicPr>
          <p:nvPr/>
        </p:nvPicPr>
        <p:blipFill>
          <a:blip r:embed="rId2"/>
          <a:srcRect/>
          <a:stretch>
            <a:fillRect/>
          </a:stretch>
        </p:blipFill>
        <p:spPr bwMode="auto">
          <a:xfrm>
            <a:off x="0" y="6597650"/>
            <a:ext cx="9144000" cy="260350"/>
          </a:xfrm>
          <a:prstGeom prst="rect">
            <a:avLst/>
          </a:prstGeom>
          <a:noFill/>
        </p:spPr>
      </p:pic>
      <p:sp>
        <p:nvSpPr>
          <p:cNvPr id="3079" name="Rectangle 7" descr="ban"/>
          <p:cNvSpPr>
            <a:spLocks noChangeArrowheads="1"/>
          </p:cNvSpPr>
          <p:nvPr/>
        </p:nvSpPr>
        <p:spPr bwMode="auto">
          <a:xfrm>
            <a:off x="0" y="0"/>
            <a:ext cx="9144000" cy="188913"/>
          </a:xfrm>
          <a:prstGeom prst="rect">
            <a:avLst/>
          </a:prstGeom>
          <a:blipFill dpi="0" rotWithShape="1">
            <a:blip r:embed="rId3"/>
            <a:srcRect/>
            <a:stretch>
              <a:fillRect/>
            </a:stretch>
          </a:blipFill>
          <a:ln w="9525">
            <a:noFill/>
            <a:miter lim="800000"/>
            <a:headEnd/>
            <a:tailEnd/>
          </a:ln>
          <a:effectLst/>
        </p:spPr>
        <p:txBody>
          <a:bodyPr wrap="none" anchor="ctr"/>
          <a:lstStyle/>
          <a:p>
            <a:endParaRPr lang="ja-JP" altLang="en-US"/>
          </a:p>
        </p:txBody>
      </p:sp>
      <p:sp>
        <p:nvSpPr>
          <p:cNvPr id="3074" name="Rectangle 2"/>
          <p:cNvSpPr>
            <a:spLocks noGrp="1" noChangeArrowheads="1"/>
          </p:cNvSpPr>
          <p:nvPr>
            <p:ph type="ctrTitle"/>
          </p:nvPr>
        </p:nvSpPr>
        <p:spPr>
          <a:xfrm>
            <a:off x="685800" y="1484313"/>
            <a:ext cx="7772400" cy="1470025"/>
          </a:xfrm>
        </p:spPr>
        <p:txBody>
          <a:bodyPr/>
          <a:lstStyle>
            <a:lvl1pPr>
              <a:defRPr/>
            </a:lvl1pPr>
          </a:lstStyle>
          <a:p>
            <a:r>
              <a:rPr lang="ja-JP" altLang="en-US" smtClean="0"/>
              <a:t>マスター タイトルの書式設定</a:t>
            </a:r>
            <a:endParaRPr lang="ja-JP" altLang="en-US"/>
          </a:p>
        </p:txBody>
      </p:sp>
      <p:sp>
        <p:nvSpPr>
          <p:cNvPr id="3075" name="Rectangle 3"/>
          <p:cNvSpPr>
            <a:spLocks noGrp="1" noChangeArrowheads="1"/>
          </p:cNvSpPr>
          <p:nvPr>
            <p:ph type="subTitle" idx="1"/>
          </p:nvPr>
        </p:nvSpPr>
        <p:spPr>
          <a:xfrm>
            <a:off x="1371600" y="3573463"/>
            <a:ext cx="6400800" cy="1752600"/>
          </a:xfrm>
        </p:spPr>
        <p:txBody>
          <a:bodyPr/>
          <a:lstStyle>
            <a:lvl1pPr marL="0" indent="0" algn="ctr">
              <a:buFontTx/>
              <a:buNone/>
              <a:defRPr/>
            </a:lvl1pPr>
          </a:lstStyle>
          <a:p>
            <a:r>
              <a:rPr lang="ja-JP" altLang="en-US" smtClean="0"/>
              <a:t>マスター サブタイトルの書式設定</a:t>
            </a:r>
            <a:endParaRPr lang="ja-JP" altLang="en-US"/>
          </a:p>
        </p:txBody>
      </p:sp>
      <p:pic>
        <p:nvPicPr>
          <p:cNvPr id="3081" name="Picture 9" descr="sel-logo"/>
          <p:cNvPicPr>
            <a:picLocks noChangeAspect="1" noChangeArrowheads="1"/>
          </p:cNvPicPr>
          <p:nvPr/>
        </p:nvPicPr>
        <p:blipFill>
          <a:blip r:embed="rId4" cstate="print"/>
          <a:srcRect/>
          <a:stretch>
            <a:fillRect/>
          </a:stretch>
        </p:blipFill>
        <p:spPr bwMode="auto">
          <a:xfrm>
            <a:off x="6877050" y="260350"/>
            <a:ext cx="2051050" cy="703263"/>
          </a:xfrm>
          <a:prstGeom prst="rect">
            <a:avLst/>
          </a:prstGeom>
          <a:noFill/>
        </p:spPr>
      </p:pic>
      <p:sp>
        <p:nvSpPr>
          <p:cNvPr id="3086" name="Line 14"/>
          <p:cNvSpPr>
            <a:spLocks noChangeShapeType="1"/>
          </p:cNvSpPr>
          <p:nvPr/>
        </p:nvSpPr>
        <p:spPr bwMode="auto">
          <a:xfrm>
            <a:off x="1331913" y="3213100"/>
            <a:ext cx="6480175" cy="0"/>
          </a:xfrm>
          <a:prstGeom prst="line">
            <a:avLst/>
          </a:prstGeom>
          <a:noFill/>
          <a:ln w="9525">
            <a:solidFill>
              <a:schemeClr val="tx1"/>
            </a:solidFill>
            <a:round/>
            <a:headEnd/>
            <a:tailEnd/>
          </a:ln>
          <a:effectLst/>
        </p:spPr>
        <p:txBody>
          <a:bodyPr/>
          <a:lstStyle/>
          <a:p>
            <a:endParaRPr lang="ja-JP" altLang="en-US"/>
          </a:p>
        </p:txBody>
      </p:sp>
      <p:sp>
        <p:nvSpPr>
          <p:cNvPr id="3093" name="Text Box 21"/>
          <p:cNvSpPr txBox="1">
            <a:spLocks noChangeArrowheads="1"/>
          </p:cNvSpPr>
          <p:nvPr userDrawn="1"/>
        </p:nvSpPr>
        <p:spPr bwMode="auto">
          <a:xfrm>
            <a:off x="452438" y="6640513"/>
            <a:ext cx="8239125" cy="244475"/>
          </a:xfrm>
          <a:prstGeom prst="rect">
            <a:avLst/>
          </a:prstGeom>
          <a:noFill/>
          <a:ln w="9525">
            <a:noFill/>
            <a:miter lim="800000"/>
            <a:headEnd/>
            <a:tailEnd/>
          </a:ln>
          <a:effectLst/>
        </p:spPr>
        <p:txBody>
          <a:bodyPr wrap="none">
            <a:spAutoFit/>
          </a:bodyPr>
          <a:lstStyle/>
          <a:p>
            <a:r>
              <a:rPr lang="en-US" altLang="ja-JP" sz="1000">
                <a:solidFill>
                  <a:srgbClr val="DDDDDD"/>
                </a:solidFill>
              </a:rPr>
              <a:t>Software Engineering Laboratory, Department of Computer Science, Graduate School of Information Science and Technology, Osaka University</a:t>
            </a:r>
          </a:p>
        </p:txBody>
      </p:sp>
      <p:sp>
        <p:nvSpPr>
          <p:cNvPr id="3094" name="Rectangle 22"/>
          <p:cNvSpPr>
            <a:spLocks noGrp="1" noChangeArrowheads="1"/>
          </p:cNvSpPr>
          <p:nvPr>
            <p:ph type="dt" sz="half" idx="2"/>
          </p:nvPr>
        </p:nvSpPr>
        <p:spPr>
          <a:xfrm>
            <a:off x="457200" y="6245225"/>
            <a:ext cx="2133600" cy="279400"/>
          </a:xfrm>
        </p:spPr>
        <p:txBody>
          <a:bodyPr/>
          <a:lstStyle>
            <a:lvl1pPr algn="l">
              <a:defRPr>
                <a:solidFill>
                  <a:schemeClr val="tx1"/>
                </a:solidFill>
              </a:defRPr>
            </a:lvl1pPr>
          </a:lstStyle>
          <a:p>
            <a:endParaRPr lang="en-US" altLang="ja-JP"/>
          </a:p>
        </p:txBody>
      </p:sp>
      <p:sp>
        <p:nvSpPr>
          <p:cNvPr id="3095" name="Rectangle 23"/>
          <p:cNvSpPr>
            <a:spLocks noGrp="1" noChangeArrowheads="1"/>
          </p:cNvSpPr>
          <p:nvPr>
            <p:ph type="ftr" sz="quarter" idx="3"/>
          </p:nvPr>
        </p:nvSpPr>
        <p:spPr>
          <a:xfrm>
            <a:off x="2700338" y="6245225"/>
            <a:ext cx="3743325" cy="279400"/>
          </a:xfrm>
        </p:spPr>
        <p:txBody>
          <a:bodyPr/>
          <a:lstStyle>
            <a:lvl1pPr>
              <a:defRPr/>
            </a:lvl1pPr>
          </a:lstStyle>
          <a:p>
            <a:r>
              <a:rPr lang="en-US" altLang="ja-JP"/>
              <a:t>Software Engineering Laboratory, Department of Computer Science, Graduate School of Information Science and Technology, Osaka University</a:t>
            </a:r>
          </a:p>
        </p:txBody>
      </p:sp>
      <p:sp>
        <p:nvSpPr>
          <p:cNvPr id="3096" name="Rectangle 24"/>
          <p:cNvSpPr>
            <a:spLocks noGrp="1" noChangeArrowheads="1"/>
          </p:cNvSpPr>
          <p:nvPr>
            <p:ph type="sldNum" sz="quarter" idx="4"/>
          </p:nvPr>
        </p:nvSpPr>
        <p:spPr>
          <a:xfrm>
            <a:off x="6553200" y="6245225"/>
            <a:ext cx="2133600" cy="279400"/>
          </a:xfrm>
        </p:spPr>
        <p:txBody>
          <a:bodyPr/>
          <a:lstStyle>
            <a:lvl1pPr>
              <a:defRPr/>
            </a:lvl1pPr>
          </a:lstStyle>
          <a:p>
            <a:fld id="{1D4BE88F-AC79-404B-A366-58BAA02F4B18}"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995FCEDA-DDFE-4B7C-AE5E-57A6BEDB3E14}"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6750888B-3E6B-4ACB-8BA9-DE98B16EC5AE}"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9F5033E9-932D-4E41-95C3-341F9A6DAE17}" type="slidenum">
              <a:rPr lang="en-US" altLang="ja-JP"/>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F14C7DCA-020D-4247-A22F-0BC24CC97F92}"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7" name="スライド番号プレースホルダ 6"/>
          <p:cNvSpPr>
            <a:spLocks noGrp="1"/>
          </p:cNvSpPr>
          <p:nvPr>
            <p:ph type="sldNum" sz="quarter" idx="12"/>
          </p:nvPr>
        </p:nvSpPr>
        <p:spPr/>
        <p:txBody>
          <a:bodyPr/>
          <a:lstStyle>
            <a:lvl1pPr>
              <a:defRPr/>
            </a:lvl1pPr>
          </a:lstStyle>
          <a:p>
            <a:fld id="{A08A75B4-47F8-43D9-9E5B-0E2C9B0AE409}"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a:p>
        </p:txBody>
      </p:sp>
      <p:sp>
        <p:nvSpPr>
          <p:cNvPr id="8" name="フッター プレースホルダ 7"/>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9" name="スライド番号プレースホルダ 8"/>
          <p:cNvSpPr>
            <a:spLocks noGrp="1"/>
          </p:cNvSpPr>
          <p:nvPr>
            <p:ph type="sldNum" sz="quarter" idx="12"/>
          </p:nvPr>
        </p:nvSpPr>
        <p:spPr/>
        <p:txBody>
          <a:bodyPr/>
          <a:lstStyle>
            <a:lvl1pPr>
              <a:defRPr/>
            </a:lvl1pPr>
          </a:lstStyle>
          <a:p>
            <a:fld id="{C8ECBEA5-8BEA-4480-82CA-444B6C1D4F6C}"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a:p>
        </p:txBody>
      </p:sp>
      <p:sp>
        <p:nvSpPr>
          <p:cNvPr id="4" name="フッター プレースホルダ 3"/>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5" name="スライド番号プレースホルダ 4"/>
          <p:cNvSpPr>
            <a:spLocks noGrp="1"/>
          </p:cNvSpPr>
          <p:nvPr>
            <p:ph type="sldNum" sz="quarter" idx="12"/>
          </p:nvPr>
        </p:nvSpPr>
        <p:spPr/>
        <p:txBody>
          <a:bodyPr/>
          <a:lstStyle>
            <a:lvl1pPr>
              <a:defRPr/>
            </a:lvl1pPr>
          </a:lstStyle>
          <a:p>
            <a:fld id="{F4FF597C-9423-4BA2-89DC-CB3C381FCB2F}"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p>
        </p:txBody>
      </p:sp>
      <p:sp>
        <p:nvSpPr>
          <p:cNvPr id="3" name="フッター プレースホルダ 2"/>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4" name="スライド番号プレースホルダ 3"/>
          <p:cNvSpPr>
            <a:spLocks noGrp="1"/>
          </p:cNvSpPr>
          <p:nvPr>
            <p:ph type="sldNum" sz="quarter" idx="12"/>
          </p:nvPr>
        </p:nvSpPr>
        <p:spPr/>
        <p:txBody>
          <a:bodyPr/>
          <a:lstStyle>
            <a:lvl1pPr>
              <a:defRPr/>
            </a:lvl1pPr>
          </a:lstStyle>
          <a:p>
            <a:fld id="{97BD3AAF-9B93-4EBD-9D6A-7C8E767CC810}"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7" name="スライド番号プレースホルダ 6"/>
          <p:cNvSpPr>
            <a:spLocks noGrp="1"/>
          </p:cNvSpPr>
          <p:nvPr>
            <p:ph type="sldNum" sz="quarter" idx="12"/>
          </p:nvPr>
        </p:nvSpPr>
        <p:spPr/>
        <p:txBody>
          <a:bodyPr/>
          <a:lstStyle>
            <a:lvl1pPr>
              <a:defRPr/>
            </a:lvl1pPr>
          </a:lstStyle>
          <a:p>
            <a:fld id="{1EEF7108-8B0F-4C66-BCD7-C2DCCA69B2C3}"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7" name="スライド番号プレースホルダ 6"/>
          <p:cNvSpPr>
            <a:spLocks noGrp="1"/>
          </p:cNvSpPr>
          <p:nvPr>
            <p:ph type="sldNum" sz="quarter" idx="12"/>
          </p:nvPr>
        </p:nvSpPr>
        <p:spPr/>
        <p:txBody>
          <a:bodyPr/>
          <a:lstStyle>
            <a:lvl1pPr>
              <a:defRPr/>
            </a:lvl1pPr>
          </a:lstStyle>
          <a:p>
            <a:fld id="{4C0558E3-F664-4FB8-BEDB-E46489ABEAB3}"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8" name="Picture 14" descr="bottom_ban"/>
          <p:cNvPicPr>
            <a:picLocks noChangeAspect="1" noChangeArrowheads="1"/>
          </p:cNvPicPr>
          <p:nvPr/>
        </p:nvPicPr>
        <p:blipFill>
          <a:blip r:embed="rId13"/>
          <a:srcRect/>
          <a:stretch>
            <a:fillRect/>
          </a:stretch>
        </p:blipFill>
        <p:spPr bwMode="auto">
          <a:xfrm>
            <a:off x="0" y="6597650"/>
            <a:ext cx="9144000" cy="260350"/>
          </a:xfrm>
          <a:prstGeom prst="rect">
            <a:avLst/>
          </a:prstGeom>
          <a:noFill/>
        </p:spPr>
      </p:pic>
      <p:sp>
        <p:nvSpPr>
          <p:cNvPr id="1026" name="Rectangle 2"/>
          <p:cNvSpPr>
            <a:spLocks noGrp="1" noChangeArrowheads="1"/>
          </p:cNvSpPr>
          <p:nvPr>
            <p:ph type="title"/>
          </p:nvPr>
        </p:nvSpPr>
        <p:spPr bwMode="auto">
          <a:xfrm>
            <a:off x="457200" y="274638"/>
            <a:ext cx="82184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31" name="Rectangle 7" descr="ban"/>
          <p:cNvSpPr>
            <a:spLocks noChangeArrowheads="1"/>
          </p:cNvSpPr>
          <p:nvPr/>
        </p:nvSpPr>
        <p:spPr bwMode="auto">
          <a:xfrm>
            <a:off x="0" y="0"/>
            <a:ext cx="9144000" cy="188913"/>
          </a:xfrm>
          <a:prstGeom prst="rect">
            <a:avLst/>
          </a:prstGeom>
          <a:blipFill dpi="0" rotWithShape="1">
            <a:blip r:embed="rId14"/>
            <a:srcRect/>
            <a:stretch>
              <a:fillRect/>
            </a:stretch>
          </a:blipFill>
          <a:ln w="9525">
            <a:noFill/>
            <a:miter lim="800000"/>
            <a:headEnd/>
            <a:tailEnd/>
          </a:ln>
          <a:effectLst/>
        </p:spPr>
        <p:txBody>
          <a:bodyPr wrap="none" anchor="ctr"/>
          <a:lstStyle/>
          <a:p>
            <a:endParaRPr lang="ja-JP" altLang="en-US"/>
          </a:p>
        </p:txBody>
      </p:sp>
      <p:sp>
        <p:nvSpPr>
          <p:cNvPr id="1036" name="Line 12"/>
          <p:cNvSpPr>
            <a:spLocks noChangeShapeType="1"/>
          </p:cNvSpPr>
          <p:nvPr/>
        </p:nvSpPr>
        <p:spPr bwMode="auto">
          <a:xfrm>
            <a:off x="468313" y="1484313"/>
            <a:ext cx="8207375" cy="0"/>
          </a:xfrm>
          <a:prstGeom prst="line">
            <a:avLst/>
          </a:prstGeom>
          <a:noFill/>
          <a:ln w="9525">
            <a:solidFill>
              <a:schemeClr val="tx1"/>
            </a:solidFill>
            <a:round/>
            <a:headEnd/>
            <a:tailEnd/>
          </a:ln>
          <a:effectLst/>
        </p:spPr>
        <p:txBody>
          <a:bodyPr/>
          <a:lstStyle/>
          <a:p>
            <a:endParaRPr lang="ja-JP" altLang="en-US"/>
          </a:p>
        </p:txBody>
      </p:sp>
      <p:pic>
        <p:nvPicPr>
          <p:cNvPr id="1043" name="Picture 19" descr="sel-logo"/>
          <p:cNvPicPr>
            <a:picLocks noChangeAspect="1" noChangeArrowheads="1"/>
          </p:cNvPicPr>
          <p:nvPr/>
        </p:nvPicPr>
        <p:blipFill>
          <a:blip r:embed="rId15" cstate="print"/>
          <a:srcRect/>
          <a:stretch>
            <a:fillRect/>
          </a:stretch>
        </p:blipFill>
        <p:spPr bwMode="auto">
          <a:xfrm>
            <a:off x="468313" y="6299200"/>
            <a:ext cx="1081087" cy="369888"/>
          </a:xfrm>
          <a:prstGeom prst="rect">
            <a:avLst/>
          </a:prstGeom>
          <a:noFill/>
        </p:spPr>
      </p:pic>
      <p:sp>
        <p:nvSpPr>
          <p:cNvPr id="1045" name="Rectangle 21"/>
          <p:cNvSpPr>
            <a:spLocks noGrp="1" noChangeArrowheads="1"/>
          </p:cNvSpPr>
          <p:nvPr>
            <p:ph type="dt" sz="half" idx="2"/>
          </p:nvPr>
        </p:nvSpPr>
        <p:spPr bwMode="auto">
          <a:xfrm>
            <a:off x="7308850" y="6596063"/>
            <a:ext cx="1439863"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endParaRPr lang="en-US" altLang="ja-JP"/>
          </a:p>
        </p:txBody>
      </p:sp>
      <p:sp>
        <p:nvSpPr>
          <p:cNvPr id="1046" name="Rectangle 22"/>
          <p:cNvSpPr>
            <a:spLocks noGrp="1" noChangeArrowheads="1"/>
          </p:cNvSpPr>
          <p:nvPr>
            <p:ph type="ftr" sz="quarter" idx="3"/>
          </p:nvPr>
        </p:nvSpPr>
        <p:spPr bwMode="auto">
          <a:xfrm>
            <a:off x="1655763" y="6310313"/>
            <a:ext cx="583247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ltLang="ja-JP"/>
              <a:t>Software Engineering Laboratory, Department of Computer Science, Graduate School of Information Science and Technology, Osaka University</a:t>
            </a:r>
          </a:p>
        </p:txBody>
      </p:sp>
      <p:sp>
        <p:nvSpPr>
          <p:cNvPr id="1047" name="Rectangle 23"/>
          <p:cNvSpPr>
            <a:spLocks noGrp="1" noChangeArrowheads="1"/>
          </p:cNvSpPr>
          <p:nvPr>
            <p:ph type="sldNum" sz="quarter" idx="4"/>
          </p:nvPr>
        </p:nvSpPr>
        <p:spPr bwMode="auto">
          <a:xfrm>
            <a:off x="7597775" y="6308725"/>
            <a:ext cx="1150938"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D5496B1-25AB-42E4-9FB2-6D8F98E71759}" type="slidenum">
              <a:rPr lang="en-US" altLang="ja-JP"/>
              <a:pPr/>
              <a:t>‹#›</a:t>
            </a:fld>
            <a:endParaRPr lang="en-US" altLang="ja-JP"/>
          </a:p>
        </p:txBody>
      </p:sp>
      <p:sp>
        <p:nvSpPr>
          <p:cNvPr id="1048" name="Text Box 24"/>
          <p:cNvSpPr txBox="1">
            <a:spLocks noChangeArrowheads="1"/>
          </p:cNvSpPr>
          <p:nvPr userDrawn="1"/>
        </p:nvSpPr>
        <p:spPr bwMode="auto">
          <a:xfrm>
            <a:off x="334963" y="6640513"/>
            <a:ext cx="6324600" cy="244475"/>
          </a:xfrm>
          <a:prstGeom prst="rect">
            <a:avLst/>
          </a:prstGeom>
          <a:noFill/>
          <a:ln w="9525">
            <a:noFill/>
            <a:miter lim="800000"/>
            <a:headEnd/>
            <a:tailEnd/>
          </a:ln>
          <a:effectLst/>
        </p:spPr>
        <p:txBody>
          <a:bodyPr wrap="none">
            <a:spAutoFit/>
          </a:bodyPr>
          <a:lstStyle/>
          <a:p>
            <a:r>
              <a:rPr lang="en-US" altLang="ja-JP" sz="1000">
                <a:solidFill>
                  <a:srgbClr val="DDDDDD"/>
                </a:solidFill>
              </a:rPr>
              <a:t>Department of Computer Science, Graduate School of Information Science and Technology, Osaka University</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wordle.net/"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514457"/>
            <a:ext cx="9144000" cy="1470025"/>
          </a:xfrm>
        </p:spPr>
        <p:txBody>
          <a:bodyPr/>
          <a:lstStyle/>
          <a:p>
            <a:r>
              <a:rPr lang="ja-JP" altLang="en-US" sz="4000" dirty="0" smtClean="0"/>
              <a:t>識別子</a:t>
            </a:r>
            <a:r>
              <a:rPr lang="ja-JP" altLang="en-US" sz="4000" dirty="0"/>
              <a:t>名</a:t>
            </a:r>
            <a:r>
              <a:rPr lang="ja-JP" altLang="en-US" sz="4000" dirty="0" smtClean="0"/>
              <a:t>の</a:t>
            </a:r>
            <a:r>
              <a:rPr lang="ja-JP" altLang="en-US" sz="4000" dirty="0"/>
              <a:t>タグクラウド</a:t>
            </a:r>
            <a:r>
              <a:rPr lang="ja-JP" altLang="en-US" sz="4000" dirty="0" smtClean="0"/>
              <a:t>を用いた</a:t>
            </a:r>
            <a:r>
              <a:rPr lang="en-US" altLang="ja-JP" sz="4000" dirty="0" smtClean="0"/>
              <a:t/>
            </a:r>
            <a:br>
              <a:rPr lang="en-US" altLang="ja-JP" sz="4000" dirty="0" smtClean="0"/>
            </a:br>
            <a:r>
              <a:rPr lang="ja-JP" altLang="en-US" sz="4000" dirty="0" smtClean="0"/>
              <a:t>コードクローン理解支援ツールの</a:t>
            </a:r>
            <a:r>
              <a:rPr lang="ja-JP" altLang="en-US" sz="4000" dirty="0"/>
              <a:t>開発</a:t>
            </a:r>
            <a:endParaRPr kumimoji="1" lang="ja-JP" altLang="en-US" sz="4000" dirty="0"/>
          </a:p>
        </p:txBody>
      </p:sp>
      <p:sp>
        <p:nvSpPr>
          <p:cNvPr id="3" name="サブタイトル 2"/>
          <p:cNvSpPr>
            <a:spLocks noGrp="1"/>
          </p:cNvSpPr>
          <p:nvPr>
            <p:ph type="subTitle" idx="1"/>
          </p:nvPr>
        </p:nvSpPr>
        <p:spPr>
          <a:xfrm>
            <a:off x="1371600" y="3573463"/>
            <a:ext cx="6400800" cy="1229649"/>
          </a:xfrm>
        </p:spPr>
        <p:txBody>
          <a:bodyPr/>
          <a:lstStyle/>
          <a:p>
            <a:r>
              <a:rPr kumimoji="1" lang="ja-JP" altLang="en-US" dirty="0" smtClean="0"/>
              <a:t>○佐野 真夢</a:t>
            </a:r>
            <a:r>
              <a:rPr kumimoji="1" lang="en-US" altLang="ja-JP" baseline="30000" dirty="0" smtClean="0"/>
              <a:t>1</a:t>
            </a:r>
            <a:r>
              <a:rPr kumimoji="1" lang="en-US" altLang="ja-JP" dirty="0" smtClean="0"/>
              <a:t>, </a:t>
            </a:r>
            <a:r>
              <a:rPr lang="ja-JP" altLang="en-US" dirty="0" smtClean="0"/>
              <a:t>崔 恩瀞</a:t>
            </a:r>
            <a:r>
              <a:rPr lang="en-US" altLang="ja-JP" baseline="30000" dirty="0" smtClean="0"/>
              <a:t>1</a:t>
            </a:r>
            <a:r>
              <a:rPr lang="en-US" altLang="ja-JP" dirty="0" smtClean="0"/>
              <a:t>, </a:t>
            </a:r>
            <a:r>
              <a:rPr lang="ja-JP" altLang="en-US" dirty="0" smtClean="0"/>
              <a:t>山中 裕樹</a:t>
            </a:r>
            <a:r>
              <a:rPr lang="en-US" altLang="ja-JP" baseline="30000" dirty="0" smtClean="0"/>
              <a:t>1</a:t>
            </a:r>
            <a:r>
              <a:rPr lang="en-US" altLang="ja-JP" dirty="0" smtClean="0"/>
              <a:t>,</a:t>
            </a:r>
          </a:p>
          <a:p>
            <a:r>
              <a:rPr kumimoji="1" lang="ja-JP" altLang="en-US" dirty="0" smtClean="0"/>
              <a:t>吉田 </a:t>
            </a:r>
            <a:r>
              <a:rPr lang="ja-JP" altLang="en-US" dirty="0"/>
              <a:t>則</a:t>
            </a:r>
            <a:r>
              <a:rPr lang="ja-JP" altLang="en-US" dirty="0" smtClean="0"/>
              <a:t>裕</a:t>
            </a:r>
            <a:r>
              <a:rPr lang="en-US" altLang="ja-JP" baseline="30000" dirty="0" smtClean="0"/>
              <a:t>2</a:t>
            </a:r>
            <a:r>
              <a:rPr lang="en-US" altLang="ja-JP" dirty="0" smtClean="0"/>
              <a:t>, </a:t>
            </a:r>
            <a:r>
              <a:rPr lang="ja-JP" altLang="en-US" dirty="0" smtClean="0"/>
              <a:t>井上 克郎</a:t>
            </a:r>
            <a:r>
              <a:rPr lang="en-US" altLang="ja-JP" baseline="30000" dirty="0" smtClean="0"/>
              <a:t>1</a:t>
            </a:r>
            <a:endParaRPr kumimoji="1" lang="ja-JP" altLang="en-US" baseline="30000" dirty="0"/>
          </a:p>
        </p:txBody>
      </p:sp>
      <p:sp>
        <p:nvSpPr>
          <p:cNvPr id="4" name="テキスト ボックス 3"/>
          <p:cNvSpPr txBox="1"/>
          <p:nvPr/>
        </p:nvSpPr>
        <p:spPr>
          <a:xfrm>
            <a:off x="906605" y="5392093"/>
            <a:ext cx="7778091" cy="954107"/>
          </a:xfrm>
          <a:prstGeom prst="rect">
            <a:avLst/>
          </a:prstGeom>
          <a:noFill/>
        </p:spPr>
        <p:txBody>
          <a:bodyPr wrap="none" rtlCol="0">
            <a:spAutoFit/>
          </a:bodyPr>
          <a:lstStyle/>
          <a:p>
            <a:r>
              <a:rPr kumimoji="1" lang="en-US" altLang="ja-JP" sz="2800" baseline="30000" dirty="0" smtClean="0"/>
              <a:t>1</a:t>
            </a:r>
            <a:r>
              <a:rPr kumimoji="1" lang="en-US" altLang="ja-JP" sz="2800" dirty="0" smtClean="0"/>
              <a:t> </a:t>
            </a:r>
            <a:r>
              <a:rPr kumimoji="1" lang="ja-JP" altLang="en-US" sz="2800" dirty="0" smtClean="0"/>
              <a:t>大阪大学</a:t>
            </a:r>
            <a:endParaRPr kumimoji="1" lang="en-US" altLang="ja-JP" sz="2800" dirty="0" smtClean="0"/>
          </a:p>
          <a:p>
            <a:r>
              <a:rPr lang="en-US" altLang="zh-CN" sz="2800" baseline="30000" dirty="0" smtClean="0"/>
              <a:t>2</a:t>
            </a:r>
            <a:r>
              <a:rPr lang="en-US" altLang="zh-CN" sz="2800" dirty="0" smtClean="0"/>
              <a:t> </a:t>
            </a:r>
            <a:r>
              <a:rPr lang="zh-CN" altLang="en-US" sz="2800" dirty="0" smtClean="0"/>
              <a:t>奈良</a:t>
            </a:r>
            <a:r>
              <a:rPr lang="zh-CN" altLang="en-US" sz="2800" dirty="0"/>
              <a:t>先端科学技術大学院</a:t>
            </a:r>
            <a:r>
              <a:rPr lang="zh-CN" altLang="en-US" sz="2800" dirty="0" smtClean="0"/>
              <a:t>大学</a:t>
            </a:r>
            <a:r>
              <a:rPr lang="ja-JP" altLang="en-US" sz="2800" dirty="0" smtClean="0"/>
              <a:t>（現：名古屋大学）</a:t>
            </a:r>
            <a:endParaRPr kumimoji="1" lang="ja-JP" altLang="en-US" sz="2800" dirty="0"/>
          </a:p>
        </p:txBody>
      </p:sp>
    </p:spTree>
    <p:extLst>
      <p:ext uri="{BB962C8B-B14F-4D97-AF65-F5344CB8AC3E}">
        <p14:creationId xmlns:p14="http://schemas.microsoft.com/office/powerpoint/2010/main" val="116829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Step1: </a:t>
            </a:r>
            <a:r>
              <a:rPr kumimoji="1" lang="ja-JP" altLang="en-US" dirty="0" smtClean="0"/>
              <a:t>コードクローンの検出</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分析するソースコードを含むソースコード集合から</a:t>
            </a:r>
            <a:r>
              <a:rPr kumimoji="1" lang="en-US" altLang="ja-JP" dirty="0" smtClean="0"/>
              <a:t>, </a:t>
            </a:r>
            <a:r>
              <a:rPr kumimoji="1" lang="ja-JP" altLang="en-US" dirty="0" smtClean="0"/>
              <a:t>コードクローンを</a:t>
            </a:r>
            <a:r>
              <a:rPr lang="ja-JP" altLang="en-US" dirty="0"/>
              <a:t>検出</a:t>
            </a:r>
            <a:r>
              <a:rPr kumimoji="1" lang="ja-JP" altLang="en-US" dirty="0" smtClean="0"/>
              <a:t>する</a:t>
            </a:r>
            <a:endParaRPr kumimoji="1" lang="en-US" altLang="ja-JP" dirty="0" smtClean="0"/>
          </a:p>
          <a:p>
            <a:pPr lvl="1"/>
            <a:r>
              <a:rPr lang="en-US" altLang="ja-JP" dirty="0" err="1" smtClean="0"/>
              <a:t>CCFinder</a:t>
            </a:r>
            <a:r>
              <a:rPr lang="en-US" altLang="ja-JP" baseline="30000" dirty="0" smtClean="0"/>
              <a:t>[</a:t>
            </a:r>
            <a:r>
              <a:rPr lang="en-US" altLang="ja-JP" baseline="30000" dirty="0"/>
              <a:t>1</a:t>
            </a:r>
            <a:r>
              <a:rPr lang="en-US" altLang="ja-JP" baseline="30000" dirty="0" smtClean="0"/>
              <a:t>]</a:t>
            </a:r>
            <a:r>
              <a:rPr lang="en-US" altLang="ja-JP" dirty="0" smtClean="0"/>
              <a:t> </a:t>
            </a:r>
            <a:r>
              <a:rPr lang="ja-JP" altLang="en-US" dirty="0" smtClean="0"/>
              <a:t>を利用する</a:t>
            </a:r>
            <a:endParaRPr lang="en-US" altLang="ja-JP" dirty="0" smtClean="0"/>
          </a:p>
          <a:p>
            <a:pPr lvl="1"/>
            <a:r>
              <a:rPr lang="ja-JP" altLang="en-US" dirty="0" smtClean="0"/>
              <a:t>分析するディレクトリ間にまたがるコードクローンのみを</a:t>
            </a:r>
            <a:r>
              <a:rPr lang="ja-JP" altLang="en-US" dirty="0"/>
              <a:t>抽出</a:t>
            </a:r>
            <a:endParaRPr kumimoji="1" lang="en-US" altLang="ja-JP" dirty="0" smtClean="0"/>
          </a:p>
        </p:txBody>
      </p:sp>
      <p:grpSp>
        <p:nvGrpSpPr>
          <p:cNvPr id="4" name="グループ化 3"/>
          <p:cNvGrpSpPr/>
          <p:nvPr/>
        </p:nvGrpSpPr>
        <p:grpSpPr>
          <a:xfrm>
            <a:off x="1362534" y="4297452"/>
            <a:ext cx="1114170" cy="1308448"/>
            <a:chOff x="1609163" y="3734097"/>
            <a:chExt cx="1133475" cy="1331119"/>
          </a:xfrm>
        </p:grpSpPr>
        <p:sp>
          <p:nvSpPr>
            <p:cNvPr id="5" name="メモ 4"/>
            <p:cNvSpPr/>
            <p:nvPr/>
          </p:nvSpPr>
          <p:spPr bwMode="auto">
            <a:xfrm>
              <a:off x="1828238" y="3734097"/>
              <a:ext cx="914400" cy="1095375"/>
            </a:xfrm>
            <a:prstGeom prst="foldedCorne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6" name="メモ 5"/>
            <p:cNvSpPr/>
            <p:nvPr/>
          </p:nvSpPr>
          <p:spPr bwMode="auto">
            <a:xfrm>
              <a:off x="1723463" y="3857922"/>
              <a:ext cx="914400" cy="1095375"/>
            </a:xfrm>
            <a:prstGeom prst="foldedCorne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7" name="メモ 6"/>
            <p:cNvSpPr/>
            <p:nvPr/>
          </p:nvSpPr>
          <p:spPr bwMode="auto">
            <a:xfrm>
              <a:off x="1609163" y="3969841"/>
              <a:ext cx="914400" cy="1095375"/>
            </a:xfrm>
            <a:prstGeom prst="foldedCorne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grpSp>
      <p:sp>
        <p:nvSpPr>
          <p:cNvPr id="8" name="テキスト ボックス 7"/>
          <p:cNvSpPr txBox="1"/>
          <p:nvPr/>
        </p:nvSpPr>
        <p:spPr>
          <a:xfrm>
            <a:off x="605470" y="5764398"/>
            <a:ext cx="2207656" cy="461665"/>
          </a:xfrm>
          <a:prstGeom prst="rect">
            <a:avLst/>
          </a:prstGeom>
          <a:noFill/>
        </p:spPr>
        <p:txBody>
          <a:bodyPr wrap="none" rtlCol="0">
            <a:spAutoFit/>
          </a:bodyPr>
          <a:lstStyle/>
          <a:p>
            <a:r>
              <a:rPr lang="ja-JP" altLang="en-US" sz="2400" dirty="0" smtClean="0"/>
              <a:t>ソースコード</a:t>
            </a:r>
            <a:r>
              <a:rPr lang="ja-JP" altLang="en-US" sz="2400" dirty="0"/>
              <a:t>集合</a:t>
            </a:r>
            <a:endParaRPr kumimoji="1" lang="ja-JP" altLang="en-US" sz="2400" dirty="0"/>
          </a:p>
        </p:txBody>
      </p:sp>
      <p:sp>
        <p:nvSpPr>
          <p:cNvPr id="9" name="右矢印 8"/>
          <p:cNvSpPr/>
          <p:nvPr/>
        </p:nvSpPr>
        <p:spPr bwMode="auto">
          <a:xfrm>
            <a:off x="3213430" y="4894113"/>
            <a:ext cx="1685925" cy="543222"/>
          </a:xfrm>
          <a:prstGeom prst="rightArrow">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7" name="テキスト ボックス 16"/>
          <p:cNvSpPr txBox="1"/>
          <p:nvPr/>
        </p:nvSpPr>
        <p:spPr>
          <a:xfrm>
            <a:off x="5152168" y="5870956"/>
            <a:ext cx="3053369" cy="461665"/>
          </a:xfrm>
          <a:prstGeom prst="rect">
            <a:avLst/>
          </a:prstGeom>
          <a:noFill/>
        </p:spPr>
        <p:txBody>
          <a:bodyPr wrap="square" rtlCol="0">
            <a:spAutoFit/>
          </a:bodyPr>
          <a:lstStyle/>
          <a:p>
            <a:r>
              <a:rPr kumimoji="1" lang="ja-JP" altLang="en-US" sz="2400" dirty="0" smtClean="0"/>
              <a:t>コードクローンの情報</a:t>
            </a:r>
            <a:endParaRPr kumimoji="1" lang="ja-JP" altLang="en-US" sz="2400" dirty="0"/>
          </a:p>
        </p:txBody>
      </p:sp>
      <p:grpSp>
        <p:nvGrpSpPr>
          <p:cNvPr id="16" name="グループ化 15"/>
          <p:cNvGrpSpPr/>
          <p:nvPr/>
        </p:nvGrpSpPr>
        <p:grpSpPr>
          <a:xfrm>
            <a:off x="5152168" y="3987616"/>
            <a:ext cx="2916439" cy="1853597"/>
            <a:chOff x="5616583" y="3562349"/>
            <a:chExt cx="2524238" cy="1604326"/>
          </a:xfrm>
        </p:grpSpPr>
        <p:sp>
          <p:nvSpPr>
            <p:cNvPr id="21" name="L 字 20"/>
            <p:cNvSpPr/>
            <p:nvPr/>
          </p:nvSpPr>
          <p:spPr bwMode="auto">
            <a:xfrm>
              <a:off x="6975155" y="3562350"/>
              <a:ext cx="1165666" cy="1566378"/>
            </a:xfrm>
            <a:prstGeom prst="corner">
              <a:avLst>
                <a:gd name="adj1" fmla="val 122928"/>
                <a:gd name="adj2" fmla="val 2803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9" name="L 字 18"/>
            <p:cNvSpPr/>
            <p:nvPr/>
          </p:nvSpPr>
          <p:spPr bwMode="auto">
            <a:xfrm>
              <a:off x="5635184" y="3562349"/>
              <a:ext cx="1165666" cy="1566379"/>
            </a:xfrm>
            <a:prstGeom prst="corner">
              <a:avLst>
                <a:gd name="adj1" fmla="val 123745"/>
                <a:gd name="adj2" fmla="val 2803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0" name="メモ 9"/>
            <p:cNvSpPr/>
            <p:nvPr/>
          </p:nvSpPr>
          <p:spPr bwMode="auto">
            <a:xfrm>
              <a:off x="5766680" y="3774951"/>
              <a:ext cx="914400" cy="1095375"/>
            </a:xfrm>
            <a:prstGeom prst="foldedCorne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1" name="L 字 10"/>
            <p:cNvSpPr/>
            <p:nvPr/>
          </p:nvSpPr>
          <p:spPr bwMode="auto">
            <a:xfrm rot="10800000" flipH="1">
              <a:off x="5907248" y="3918791"/>
              <a:ext cx="637651" cy="194864"/>
            </a:xfrm>
            <a:prstGeom prst="corner">
              <a:avLst>
                <a:gd name="adj1" fmla="val 50000"/>
                <a:gd name="adj2" fmla="val 166112"/>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3" name="メモ 12"/>
            <p:cNvSpPr/>
            <p:nvPr/>
          </p:nvSpPr>
          <p:spPr bwMode="auto">
            <a:xfrm>
              <a:off x="7077514" y="3774951"/>
              <a:ext cx="914400" cy="1095375"/>
            </a:xfrm>
            <a:prstGeom prst="foldedCorne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4" name="L 字 13"/>
            <p:cNvSpPr/>
            <p:nvPr/>
          </p:nvSpPr>
          <p:spPr bwMode="auto">
            <a:xfrm rot="10800000" flipH="1">
              <a:off x="7218083" y="4146252"/>
              <a:ext cx="637651" cy="194864"/>
            </a:xfrm>
            <a:prstGeom prst="corner">
              <a:avLst>
                <a:gd name="adj1" fmla="val 50000"/>
                <a:gd name="adj2" fmla="val 166112"/>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15" name="直線矢印コネクタ 14"/>
            <p:cNvCxnSpPr/>
            <p:nvPr/>
          </p:nvCxnSpPr>
          <p:spPr bwMode="auto">
            <a:xfrm flipH="1" flipV="1">
              <a:off x="6542705" y="4035165"/>
              <a:ext cx="675377" cy="184410"/>
            </a:xfrm>
            <a:prstGeom prst="straightConnector1">
              <a:avLst/>
            </a:prstGeom>
            <a:solidFill>
              <a:schemeClr val="accent2"/>
            </a:solidFill>
            <a:ln w="12700" cap="flat" cmpd="sng" algn="ctr">
              <a:solidFill>
                <a:srgbClr val="0070C0"/>
              </a:solidFill>
              <a:prstDash val="solid"/>
              <a:round/>
              <a:headEnd type="triangle"/>
              <a:tailEnd type="triangle"/>
            </a:ln>
            <a:effectLst/>
          </p:spPr>
        </p:cxnSp>
        <p:sp>
          <p:nvSpPr>
            <p:cNvPr id="20" name="テキスト ボックス 19"/>
            <p:cNvSpPr txBox="1"/>
            <p:nvPr/>
          </p:nvSpPr>
          <p:spPr>
            <a:xfrm>
              <a:off x="5616583" y="4858898"/>
              <a:ext cx="1030795" cy="307777"/>
            </a:xfrm>
            <a:prstGeom prst="rect">
              <a:avLst/>
            </a:prstGeom>
            <a:noFill/>
          </p:spPr>
          <p:txBody>
            <a:bodyPr wrap="none" rtlCol="0">
              <a:spAutoFit/>
            </a:bodyPr>
            <a:lstStyle/>
            <a:p>
              <a:r>
                <a:rPr kumimoji="1" lang="en-US" altLang="ja-JP" sz="1400" dirty="0" smtClean="0"/>
                <a:t>directory A</a:t>
              </a:r>
              <a:endParaRPr kumimoji="1" lang="ja-JP" altLang="en-US" sz="1400" dirty="0"/>
            </a:p>
          </p:txBody>
        </p:sp>
        <p:sp>
          <p:nvSpPr>
            <p:cNvPr id="22" name="テキスト ボックス 21"/>
            <p:cNvSpPr txBox="1"/>
            <p:nvPr/>
          </p:nvSpPr>
          <p:spPr>
            <a:xfrm>
              <a:off x="6938689" y="4858898"/>
              <a:ext cx="1040670" cy="307777"/>
            </a:xfrm>
            <a:prstGeom prst="rect">
              <a:avLst/>
            </a:prstGeom>
            <a:noFill/>
          </p:spPr>
          <p:txBody>
            <a:bodyPr wrap="none" rtlCol="0">
              <a:spAutoFit/>
            </a:bodyPr>
            <a:lstStyle/>
            <a:p>
              <a:r>
                <a:rPr kumimoji="1" lang="en-US" altLang="ja-JP" sz="1400" dirty="0" smtClean="0"/>
                <a:t>directory B</a:t>
              </a:r>
              <a:endParaRPr kumimoji="1" lang="ja-JP" altLang="en-US" sz="1400" dirty="0"/>
            </a:p>
          </p:txBody>
        </p:sp>
      </p:grpSp>
      <p:sp>
        <p:nvSpPr>
          <p:cNvPr id="12" name="テキスト ボックス 11"/>
          <p:cNvSpPr txBox="1"/>
          <p:nvPr/>
        </p:nvSpPr>
        <p:spPr>
          <a:xfrm>
            <a:off x="3019332" y="4144140"/>
            <a:ext cx="2021707" cy="830997"/>
          </a:xfrm>
          <a:prstGeom prst="rect">
            <a:avLst/>
          </a:prstGeom>
          <a:noFill/>
        </p:spPr>
        <p:txBody>
          <a:bodyPr wrap="none" rtlCol="0">
            <a:spAutoFit/>
          </a:bodyPr>
          <a:lstStyle/>
          <a:p>
            <a:r>
              <a:rPr kumimoji="1" lang="ja-JP" altLang="en-US" sz="2400" dirty="0" smtClean="0"/>
              <a:t>コードクローン</a:t>
            </a:r>
            <a:endParaRPr kumimoji="1" lang="en-US" altLang="ja-JP" sz="2400" dirty="0" smtClean="0"/>
          </a:p>
          <a:p>
            <a:r>
              <a:rPr kumimoji="1" lang="ja-JP" altLang="en-US" sz="2400" dirty="0" err="1" smtClean="0"/>
              <a:t>の検</a:t>
            </a:r>
            <a:r>
              <a:rPr kumimoji="1" lang="ja-JP" altLang="en-US" sz="2400" dirty="0" smtClean="0"/>
              <a:t>出</a:t>
            </a:r>
            <a:endParaRPr kumimoji="1" lang="ja-JP" altLang="en-US" sz="2400" dirty="0"/>
          </a:p>
        </p:txBody>
      </p:sp>
      <p:sp>
        <p:nvSpPr>
          <p:cNvPr id="18" name="スライド番号プレースホルダー 17"/>
          <p:cNvSpPr>
            <a:spLocks noGrp="1"/>
          </p:cNvSpPr>
          <p:nvPr>
            <p:ph type="sldNum" sz="quarter" idx="12"/>
          </p:nvPr>
        </p:nvSpPr>
        <p:spPr/>
        <p:txBody>
          <a:bodyPr/>
          <a:lstStyle/>
          <a:p>
            <a:fld id="{9F5033E9-932D-4E41-95C3-341F9A6DAE17}" type="slidenum">
              <a:rPr lang="en-US" altLang="ja-JP" smtClean="0"/>
              <a:pPr/>
              <a:t>10</a:t>
            </a:fld>
            <a:endParaRPr lang="en-US" altLang="ja-JP"/>
          </a:p>
        </p:txBody>
      </p:sp>
      <p:sp>
        <p:nvSpPr>
          <p:cNvPr id="23" name="テキスト ボックス 22"/>
          <p:cNvSpPr txBox="1"/>
          <p:nvPr/>
        </p:nvSpPr>
        <p:spPr>
          <a:xfrm>
            <a:off x="179388" y="6318029"/>
            <a:ext cx="8136000" cy="446591"/>
          </a:xfrm>
          <a:prstGeom prst="rect">
            <a:avLst/>
          </a:prstGeom>
          <a:solidFill>
            <a:srgbClr val="FFFFCC"/>
          </a:solidFill>
          <a:ln w="12700"/>
        </p:spPr>
        <p:style>
          <a:lnRef idx="2">
            <a:schemeClr val="dk1"/>
          </a:lnRef>
          <a:fillRef idx="1">
            <a:schemeClr val="lt1"/>
          </a:fillRef>
          <a:effectRef idx="0">
            <a:schemeClr val="dk1"/>
          </a:effectRef>
          <a:fontRef idx="minor">
            <a:schemeClr val="dk1"/>
          </a:fontRef>
        </p:style>
        <p:txBody>
          <a:bodyPr wrap="square" rtlCol="0">
            <a:noAutofit/>
          </a:bodyPr>
          <a:lstStyle/>
          <a:p>
            <a:r>
              <a:rPr lang="en-US" altLang="ja-JP" sz="1200" dirty="0" smtClean="0"/>
              <a:t>[1] </a:t>
            </a:r>
            <a:r>
              <a:rPr lang="en-US" altLang="ja-JP" sz="1200" dirty="0" err="1" smtClean="0"/>
              <a:t>Kamiya</a:t>
            </a:r>
            <a:r>
              <a:rPr lang="en-US" altLang="ja-JP" sz="1200" dirty="0" smtClean="0"/>
              <a:t>, et al., </a:t>
            </a:r>
            <a:r>
              <a:rPr lang="en-US" altLang="ja-JP" sz="1200" dirty="0" err="1" smtClean="0"/>
              <a:t>CCFinder</a:t>
            </a:r>
            <a:r>
              <a:rPr lang="en-US" altLang="ja-JP" sz="1200" dirty="0"/>
              <a:t>: A </a:t>
            </a:r>
            <a:r>
              <a:rPr lang="en-US" altLang="ja-JP" sz="1200" dirty="0" err="1"/>
              <a:t>multilinguistic</a:t>
            </a:r>
            <a:r>
              <a:rPr lang="en-US" altLang="ja-JP" sz="1200" dirty="0"/>
              <a:t> </a:t>
            </a:r>
            <a:r>
              <a:rPr lang="en-US" altLang="ja-JP" sz="1200" dirty="0" smtClean="0"/>
              <a:t>token-based code </a:t>
            </a:r>
            <a:r>
              <a:rPr lang="en-US" altLang="ja-JP" sz="1200" dirty="0"/>
              <a:t>clone detection system for large scale source code. IEEE </a:t>
            </a:r>
            <a:r>
              <a:rPr lang="en-US" altLang="ja-JP" sz="1200" dirty="0" smtClean="0"/>
              <a:t>Trans. </a:t>
            </a:r>
            <a:r>
              <a:rPr lang="en-US" altLang="ja-JP" sz="1200" dirty="0" err="1" smtClean="0"/>
              <a:t>Softw</a:t>
            </a:r>
            <a:r>
              <a:rPr lang="en-US" altLang="ja-JP" sz="1200" dirty="0" smtClean="0"/>
              <a:t>. </a:t>
            </a:r>
            <a:r>
              <a:rPr lang="nl-NL" altLang="ja-JP" sz="1200" dirty="0" smtClean="0"/>
              <a:t>Eng., 2002.</a:t>
            </a:r>
          </a:p>
        </p:txBody>
      </p:sp>
    </p:spTree>
    <p:extLst>
      <p:ext uri="{BB962C8B-B14F-4D97-AF65-F5344CB8AC3E}">
        <p14:creationId xmlns:p14="http://schemas.microsoft.com/office/powerpoint/2010/main" val="3881767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Step2: </a:t>
            </a:r>
            <a:r>
              <a:rPr kumimoji="1" lang="ja-JP" altLang="en-US" dirty="0" smtClean="0"/>
              <a:t>識別子名の抽出</a:t>
            </a:r>
            <a:endParaRPr kumimoji="1" lang="ja-JP" altLang="en-US" dirty="0"/>
          </a:p>
        </p:txBody>
      </p:sp>
      <p:sp>
        <p:nvSpPr>
          <p:cNvPr id="3" name="コンテンツ プレースホルダー 2"/>
          <p:cNvSpPr>
            <a:spLocks noGrp="1"/>
          </p:cNvSpPr>
          <p:nvPr>
            <p:ph idx="1"/>
          </p:nvPr>
        </p:nvSpPr>
        <p:spPr>
          <a:xfrm>
            <a:off x="336880" y="1600200"/>
            <a:ext cx="8578516" cy="4525963"/>
          </a:xfrm>
        </p:spPr>
        <p:txBody>
          <a:bodyPr/>
          <a:lstStyle/>
          <a:p>
            <a:r>
              <a:rPr lang="ja-JP" altLang="en-US" dirty="0" smtClean="0"/>
              <a:t>ソースコード集合中に出現する識別子名を抽出</a:t>
            </a:r>
            <a:endParaRPr lang="en-US" altLang="ja-JP" dirty="0"/>
          </a:p>
          <a:p>
            <a:r>
              <a:rPr lang="ja-JP" altLang="en-US" dirty="0" smtClean="0"/>
              <a:t>重要度の低い識別子名は除去する</a:t>
            </a:r>
            <a:endParaRPr lang="en-US" altLang="ja-JP" dirty="0" smtClean="0"/>
          </a:p>
          <a:p>
            <a:pPr lvl="1"/>
            <a:r>
              <a:rPr lang="ja-JP" altLang="en-US" dirty="0" smtClean="0"/>
              <a:t>長さが</a:t>
            </a:r>
            <a:r>
              <a:rPr lang="en-US" altLang="ja-JP" dirty="0" smtClean="0"/>
              <a:t>2</a:t>
            </a:r>
            <a:r>
              <a:rPr lang="ja-JP" altLang="en-US" dirty="0" smtClean="0"/>
              <a:t>文字以下の識別子名</a:t>
            </a:r>
            <a:endParaRPr lang="en-US" altLang="ja-JP" dirty="0" smtClean="0"/>
          </a:p>
          <a:p>
            <a:pPr lvl="1"/>
            <a:r>
              <a:rPr lang="ja-JP" altLang="en-US" dirty="0" smtClean="0"/>
              <a:t>多くのファイルに出現する識別子名</a:t>
            </a:r>
            <a:endParaRPr lang="en-US" altLang="ja-JP" dirty="0"/>
          </a:p>
        </p:txBody>
      </p:sp>
      <p:sp>
        <p:nvSpPr>
          <p:cNvPr id="5" name="メモ 4"/>
          <p:cNvSpPr/>
          <p:nvPr/>
        </p:nvSpPr>
        <p:spPr bwMode="auto">
          <a:xfrm>
            <a:off x="1485338" y="4524383"/>
            <a:ext cx="914400" cy="1095375"/>
          </a:xfrm>
          <a:prstGeom prst="foldedCorne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6" name="メモ 5"/>
          <p:cNvSpPr/>
          <p:nvPr/>
        </p:nvSpPr>
        <p:spPr bwMode="auto">
          <a:xfrm>
            <a:off x="1380563" y="4648208"/>
            <a:ext cx="914400" cy="1095375"/>
          </a:xfrm>
          <a:prstGeom prst="foldedCorne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7" name="メモ 6"/>
          <p:cNvSpPr/>
          <p:nvPr/>
        </p:nvSpPr>
        <p:spPr bwMode="auto">
          <a:xfrm>
            <a:off x="1266263" y="4760127"/>
            <a:ext cx="914400" cy="1095375"/>
          </a:xfrm>
          <a:prstGeom prst="foldedCorne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8" name="テキスト ボックス 7"/>
          <p:cNvSpPr txBox="1"/>
          <p:nvPr/>
        </p:nvSpPr>
        <p:spPr>
          <a:xfrm>
            <a:off x="748793" y="5885160"/>
            <a:ext cx="2207656" cy="461665"/>
          </a:xfrm>
          <a:prstGeom prst="rect">
            <a:avLst/>
          </a:prstGeom>
          <a:noFill/>
        </p:spPr>
        <p:txBody>
          <a:bodyPr wrap="none" rtlCol="0">
            <a:spAutoFit/>
          </a:bodyPr>
          <a:lstStyle/>
          <a:p>
            <a:r>
              <a:rPr lang="ja-JP" altLang="en-US" sz="2400" dirty="0" smtClean="0"/>
              <a:t>ソースコード</a:t>
            </a:r>
            <a:r>
              <a:rPr lang="ja-JP" altLang="en-US" sz="2400" dirty="0"/>
              <a:t>集合</a:t>
            </a:r>
            <a:endParaRPr kumimoji="1" lang="ja-JP" altLang="en-US" sz="2400" dirty="0"/>
          </a:p>
        </p:txBody>
      </p:sp>
      <p:sp>
        <p:nvSpPr>
          <p:cNvPr id="9" name="右矢印 8"/>
          <p:cNvSpPr/>
          <p:nvPr/>
        </p:nvSpPr>
        <p:spPr bwMode="auto">
          <a:xfrm>
            <a:off x="2771775" y="5029200"/>
            <a:ext cx="933913" cy="466733"/>
          </a:xfrm>
          <a:prstGeom prst="rightArrow">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graphicFrame>
        <p:nvGraphicFramePr>
          <p:cNvPr id="10" name="表 9"/>
          <p:cNvGraphicFramePr>
            <a:graphicFrameLocks noGrp="1"/>
          </p:cNvGraphicFramePr>
          <p:nvPr>
            <p:extLst/>
          </p:nvPr>
        </p:nvGraphicFramePr>
        <p:xfrm>
          <a:off x="4105271" y="4105276"/>
          <a:ext cx="1188000" cy="2133600"/>
        </p:xfrm>
        <a:graphic>
          <a:graphicData uri="http://schemas.openxmlformats.org/drawingml/2006/table">
            <a:tbl>
              <a:tblPr firstRow="1">
                <a:tableStyleId>{21E4AEA4-8DFA-4A89-87EB-49C32662AFE0}</a:tableStyleId>
              </a:tblPr>
              <a:tblGrid>
                <a:gridCol w="1188000"/>
              </a:tblGrid>
              <a:tr h="288000">
                <a:tc>
                  <a:txBody>
                    <a:bodyPr/>
                    <a:lstStyle/>
                    <a:p>
                      <a:r>
                        <a:rPr kumimoji="1" lang="ja-JP" altLang="en-US" sz="1400" dirty="0" smtClean="0"/>
                        <a:t>識別子名</a:t>
                      </a:r>
                      <a:endParaRPr kumimoji="1" lang="ja-JP" altLang="en-US" sz="1400" dirty="0"/>
                    </a:p>
                  </a:txBody>
                  <a:tcPr/>
                </a:tc>
              </a:tr>
              <a:tr h="288000">
                <a:tc>
                  <a:txBody>
                    <a:bodyPr/>
                    <a:lstStyle/>
                    <a:p>
                      <a:r>
                        <a:rPr kumimoji="1" lang="en-US" altLang="ja-JP" sz="1400" dirty="0" err="1" smtClean="0"/>
                        <a:t>JarFile</a:t>
                      </a:r>
                      <a:endParaRPr kumimoji="1" lang="ja-JP" altLang="en-US" sz="1400" dirty="0"/>
                    </a:p>
                  </a:txBody>
                  <a:tcPr>
                    <a:solidFill>
                      <a:srgbClr val="E8E8EF"/>
                    </a:solidFill>
                  </a:tcPr>
                </a:tc>
              </a:tr>
              <a:tr h="288000">
                <a:tc>
                  <a:txBody>
                    <a:bodyPr/>
                    <a:lstStyle/>
                    <a:p>
                      <a:r>
                        <a:rPr kumimoji="1" lang="en-US" altLang="ja-JP" sz="1400" dirty="0" smtClean="0"/>
                        <a:t>a</a:t>
                      </a:r>
                      <a:endParaRPr kumimoji="1" lang="ja-JP" altLang="en-US" sz="1400" dirty="0"/>
                    </a:p>
                  </a:txBody>
                  <a:tcPr/>
                </a:tc>
              </a:tr>
              <a:tr h="288000">
                <a:tc>
                  <a:txBody>
                    <a:bodyPr/>
                    <a:lstStyle/>
                    <a:p>
                      <a:r>
                        <a:rPr kumimoji="1" lang="en-US" altLang="ja-JP" sz="1400" dirty="0" err="1" smtClean="0"/>
                        <a:t>getResource</a:t>
                      </a:r>
                      <a:endParaRPr kumimoji="1" lang="ja-JP" altLang="en-US" sz="1400" dirty="0"/>
                    </a:p>
                  </a:txBody>
                  <a:tcPr/>
                </a:tc>
              </a:tr>
              <a:tr h="288000">
                <a:tc>
                  <a:txBody>
                    <a:bodyPr/>
                    <a:lstStyle/>
                    <a:p>
                      <a:r>
                        <a:rPr kumimoji="1" lang="en-US" altLang="ja-JP" sz="1400" dirty="0" err="1" smtClean="0"/>
                        <a:t>InputStream</a:t>
                      </a:r>
                      <a:endParaRPr kumimoji="1" lang="ja-JP" altLang="en-US" sz="1400" dirty="0"/>
                    </a:p>
                  </a:txBody>
                  <a:tcPr/>
                </a:tc>
              </a:tr>
              <a:tr h="288000">
                <a:tc>
                  <a:txBody>
                    <a:bodyPr/>
                    <a:lstStyle/>
                    <a:p>
                      <a:r>
                        <a:rPr kumimoji="1" lang="en-US" altLang="ja-JP" sz="1400" dirty="0" smtClean="0"/>
                        <a:t>String</a:t>
                      </a:r>
                      <a:endParaRPr kumimoji="1" lang="ja-JP" altLang="en-US" sz="1400" dirty="0"/>
                    </a:p>
                  </a:txBody>
                  <a:tcPr/>
                </a:tc>
              </a:tr>
              <a:tr h="288000">
                <a:tc>
                  <a:txBody>
                    <a:bodyPr/>
                    <a:lstStyle/>
                    <a:p>
                      <a:r>
                        <a:rPr kumimoji="1" lang="en-US" altLang="ja-JP" sz="1400" dirty="0" smtClean="0"/>
                        <a:t>...</a:t>
                      </a:r>
                      <a:endParaRPr kumimoji="1" lang="ja-JP" altLang="en-US" sz="1400" dirty="0"/>
                    </a:p>
                  </a:txBody>
                  <a:tcPr/>
                </a:tc>
              </a:tr>
            </a:tbl>
          </a:graphicData>
        </a:graphic>
      </p:graphicFrame>
      <p:sp>
        <p:nvSpPr>
          <p:cNvPr id="11" name="テキスト ボックス 10"/>
          <p:cNvSpPr txBox="1"/>
          <p:nvPr/>
        </p:nvSpPr>
        <p:spPr>
          <a:xfrm>
            <a:off x="3581216" y="6230292"/>
            <a:ext cx="2358338" cy="461665"/>
          </a:xfrm>
          <a:prstGeom prst="rect">
            <a:avLst/>
          </a:prstGeom>
          <a:noFill/>
        </p:spPr>
        <p:txBody>
          <a:bodyPr wrap="none" rtlCol="0">
            <a:spAutoFit/>
          </a:bodyPr>
          <a:lstStyle/>
          <a:p>
            <a:r>
              <a:rPr lang="ja-JP" altLang="en-US" sz="2400" dirty="0" smtClean="0"/>
              <a:t>全識別子名リスト</a:t>
            </a:r>
            <a:endParaRPr kumimoji="1" lang="ja-JP" altLang="en-US" sz="2400" dirty="0"/>
          </a:p>
        </p:txBody>
      </p:sp>
      <p:sp>
        <p:nvSpPr>
          <p:cNvPr id="13" name="右矢印 12"/>
          <p:cNvSpPr/>
          <p:nvPr/>
        </p:nvSpPr>
        <p:spPr bwMode="auto">
          <a:xfrm>
            <a:off x="5676900" y="5029199"/>
            <a:ext cx="933913" cy="466733"/>
          </a:xfrm>
          <a:prstGeom prst="rightArrow">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graphicFrame>
        <p:nvGraphicFramePr>
          <p:cNvPr id="14" name="表 13"/>
          <p:cNvGraphicFramePr>
            <a:graphicFrameLocks noGrp="1"/>
          </p:cNvGraphicFramePr>
          <p:nvPr>
            <p:extLst/>
          </p:nvPr>
        </p:nvGraphicFramePr>
        <p:xfrm>
          <a:off x="6938641" y="4458642"/>
          <a:ext cx="1188000" cy="1524000"/>
        </p:xfrm>
        <a:graphic>
          <a:graphicData uri="http://schemas.openxmlformats.org/drawingml/2006/table">
            <a:tbl>
              <a:tblPr firstRow="1">
                <a:tableStyleId>{21E4AEA4-8DFA-4A89-87EB-49C32662AFE0}</a:tableStyleId>
              </a:tblPr>
              <a:tblGrid>
                <a:gridCol w="1188000"/>
              </a:tblGrid>
              <a:tr h="288000">
                <a:tc>
                  <a:txBody>
                    <a:bodyPr/>
                    <a:lstStyle/>
                    <a:p>
                      <a:r>
                        <a:rPr kumimoji="1" lang="ja-JP" altLang="en-US" sz="1400" dirty="0" smtClean="0"/>
                        <a:t>識別子名</a:t>
                      </a:r>
                      <a:endParaRPr kumimoji="1" lang="ja-JP" altLang="en-US" sz="1400" dirty="0"/>
                    </a:p>
                  </a:txBody>
                  <a:tcPr/>
                </a:tc>
              </a:tr>
              <a:tr h="288000">
                <a:tc>
                  <a:txBody>
                    <a:bodyPr/>
                    <a:lstStyle/>
                    <a:p>
                      <a:r>
                        <a:rPr kumimoji="1" lang="en-US" altLang="ja-JP" sz="1400" dirty="0" err="1" smtClean="0"/>
                        <a:t>JarFile</a:t>
                      </a:r>
                      <a:endParaRPr kumimoji="1" lang="ja-JP" altLang="en-US" sz="1400" dirty="0"/>
                    </a:p>
                  </a:txBody>
                  <a:tcPr/>
                </a:tc>
              </a:tr>
              <a:tr h="288000">
                <a:tc>
                  <a:txBody>
                    <a:bodyPr/>
                    <a:lstStyle/>
                    <a:p>
                      <a:r>
                        <a:rPr kumimoji="1" lang="en-US" altLang="ja-JP" sz="1400" dirty="0" err="1" smtClean="0"/>
                        <a:t>getResource</a:t>
                      </a:r>
                      <a:endParaRPr kumimoji="1" lang="ja-JP" altLang="en-US" sz="1400" dirty="0"/>
                    </a:p>
                  </a:txBody>
                  <a:tcPr/>
                </a:tc>
              </a:tr>
              <a:tr h="288000">
                <a:tc>
                  <a:txBody>
                    <a:bodyPr/>
                    <a:lstStyle/>
                    <a:p>
                      <a:r>
                        <a:rPr kumimoji="1" lang="en-US" altLang="ja-JP" sz="1400" dirty="0" err="1" smtClean="0"/>
                        <a:t>InputStream</a:t>
                      </a:r>
                      <a:endParaRPr kumimoji="1" lang="ja-JP" altLang="en-US" sz="1400" dirty="0"/>
                    </a:p>
                  </a:txBody>
                  <a:tcPr/>
                </a:tc>
              </a:tr>
              <a:tr h="288000">
                <a:tc>
                  <a:txBody>
                    <a:bodyPr/>
                    <a:lstStyle/>
                    <a:p>
                      <a:r>
                        <a:rPr kumimoji="1" lang="en-US" altLang="ja-JP" sz="1400" dirty="0" smtClean="0"/>
                        <a:t>...</a:t>
                      </a:r>
                      <a:endParaRPr kumimoji="1" lang="ja-JP" altLang="en-US" sz="1400" dirty="0"/>
                    </a:p>
                  </a:txBody>
                  <a:tcPr/>
                </a:tc>
              </a:tr>
            </a:tbl>
          </a:graphicData>
        </a:graphic>
      </p:graphicFrame>
      <p:sp>
        <p:nvSpPr>
          <p:cNvPr id="15" name="テキスト ボックス 14"/>
          <p:cNvSpPr txBox="1"/>
          <p:nvPr/>
        </p:nvSpPr>
        <p:spPr>
          <a:xfrm>
            <a:off x="6605086" y="6002130"/>
            <a:ext cx="2050561" cy="461665"/>
          </a:xfrm>
          <a:prstGeom prst="rect">
            <a:avLst/>
          </a:prstGeom>
          <a:noFill/>
        </p:spPr>
        <p:txBody>
          <a:bodyPr wrap="none" rtlCol="0">
            <a:spAutoFit/>
          </a:bodyPr>
          <a:lstStyle/>
          <a:p>
            <a:r>
              <a:rPr lang="ja-JP" altLang="en-US" sz="2400" dirty="0" smtClean="0"/>
              <a:t>識別子名リスト</a:t>
            </a:r>
            <a:endParaRPr kumimoji="1" lang="ja-JP" altLang="en-US" sz="2400" dirty="0"/>
          </a:p>
        </p:txBody>
      </p:sp>
      <p:sp>
        <p:nvSpPr>
          <p:cNvPr id="16" name="テキスト ボックス 15"/>
          <p:cNvSpPr txBox="1"/>
          <p:nvPr/>
        </p:nvSpPr>
        <p:spPr>
          <a:xfrm>
            <a:off x="5400704" y="4216406"/>
            <a:ext cx="1486304" cy="923330"/>
          </a:xfrm>
          <a:prstGeom prst="rect">
            <a:avLst/>
          </a:prstGeom>
          <a:noFill/>
        </p:spPr>
        <p:txBody>
          <a:bodyPr wrap="none" rtlCol="0">
            <a:spAutoFit/>
          </a:bodyPr>
          <a:lstStyle/>
          <a:p>
            <a:r>
              <a:rPr lang="ja-JP" altLang="en-US" dirty="0" smtClean="0"/>
              <a:t>重要度の低い</a:t>
            </a:r>
            <a:endParaRPr lang="en-US" altLang="ja-JP" dirty="0"/>
          </a:p>
          <a:p>
            <a:r>
              <a:rPr kumimoji="1" lang="ja-JP" altLang="en-US" dirty="0" smtClean="0"/>
              <a:t>識別子名の</a:t>
            </a:r>
            <a:endParaRPr kumimoji="1" lang="en-US" altLang="ja-JP" dirty="0" smtClean="0"/>
          </a:p>
          <a:p>
            <a:r>
              <a:rPr kumimoji="1" lang="ja-JP" altLang="en-US" dirty="0" smtClean="0"/>
              <a:t>除去</a:t>
            </a:r>
            <a:endParaRPr kumimoji="1" lang="ja-JP" altLang="en-US" dirty="0"/>
          </a:p>
        </p:txBody>
      </p:sp>
      <p:sp>
        <p:nvSpPr>
          <p:cNvPr id="17" name="テキスト ボックス 16"/>
          <p:cNvSpPr txBox="1"/>
          <p:nvPr/>
        </p:nvSpPr>
        <p:spPr>
          <a:xfrm>
            <a:off x="2590156" y="4466164"/>
            <a:ext cx="1297150" cy="646331"/>
          </a:xfrm>
          <a:prstGeom prst="rect">
            <a:avLst/>
          </a:prstGeom>
          <a:noFill/>
        </p:spPr>
        <p:txBody>
          <a:bodyPr wrap="none" rtlCol="0">
            <a:spAutoFit/>
          </a:bodyPr>
          <a:lstStyle/>
          <a:p>
            <a:r>
              <a:rPr kumimoji="1" lang="ja-JP" altLang="en-US" dirty="0" smtClean="0"/>
              <a:t>識別子名の</a:t>
            </a:r>
            <a:endParaRPr kumimoji="1" lang="en-US" altLang="ja-JP" dirty="0" smtClean="0"/>
          </a:p>
          <a:p>
            <a:r>
              <a:rPr kumimoji="1" lang="ja-JP" altLang="en-US" dirty="0" smtClean="0"/>
              <a:t>抽出</a:t>
            </a:r>
            <a:endParaRPr kumimoji="1" lang="ja-JP" altLang="en-US" dirty="0"/>
          </a:p>
        </p:txBody>
      </p:sp>
      <p:sp>
        <p:nvSpPr>
          <p:cNvPr id="36" name="テキスト ボックス 35"/>
          <p:cNvSpPr txBox="1"/>
          <p:nvPr/>
        </p:nvSpPr>
        <p:spPr>
          <a:xfrm>
            <a:off x="4103363" y="4714940"/>
            <a:ext cx="1188000" cy="306000"/>
          </a:xfrm>
          <a:prstGeom prst="rect">
            <a:avLst/>
          </a:prstGeom>
          <a:solidFill>
            <a:srgbClr val="E8E8EF"/>
          </a:solidFill>
          <a:ln>
            <a:solidFill>
              <a:schemeClr val="bg1"/>
            </a:solidFill>
          </a:ln>
        </p:spPr>
        <p:txBody>
          <a:bodyPr wrap="square" rtlCol="0" anchor="t" anchorCtr="0">
            <a:noAutofit/>
          </a:bodyPr>
          <a:lstStyle/>
          <a:p>
            <a:r>
              <a:rPr kumimoji="1" lang="en-US" altLang="ja-JP" sz="1400" dirty="0" smtClean="0">
                <a:solidFill>
                  <a:schemeClr val="bg2">
                    <a:lumMod val="75000"/>
                  </a:schemeClr>
                </a:solidFill>
              </a:rPr>
              <a:t>a</a:t>
            </a:r>
            <a:endParaRPr kumimoji="1" lang="ja-JP" altLang="en-US" sz="1400" dirty="0">
              <a:solidFill>
                <a:schemeClr val="bg2">
                  <a:lumMod val="75000"/>
                </a:schemeClr>
              </a:solidFill>
            </a:endParaRPr>
          </a:p>
        </p:txBody>
      </p:sp>
      <p:cxnSp>
        <p:nvCxnSpPr>
          <p:cNvPr id="18" name="直線コネクタ 17"/>
          <p:cNvCxnSpPr/>
          <p:nvPr/>
        </p:nvCxnSpPr>
        <p:spPr bwMode="auto">
          <a:xfrm>
            <a:off x="3482940" y="4890498"/>
            <a:ext cx="1404000"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37" name="テキスト ボックス 36"/>
          <p:cNvSpPr txBox="1"/>
          <p:nvPr/>
        </p:nvSpPr>
        <p:spPr>
          <a:xfrm>
            <a:off x="4099560" y="5628533"/>
            <a:ext cx="1188000" cy="306000"/>
          </a:xfrm>
          <a:prstGeom prst="rect">
            <a:avLst/>
          </a:prstGeom>
          <a:solidFill>
            <a:srgbClr val="E8E8EF"/>
          </a:solidFill>
          <a:ln>
            <a:solidFill>
              <a:schemeClr val="bg1"/>
            </a:solidFill>
          </a:ln>
        </p:spPr>
        <p:txBody>
          <a:bodyPr wrap="square" rtlCol="0" anchor="t" anchorCtr="0">
            <a:noAutofit/>
          </a:bodyPr>
          <a:lstStyle/>
          <a:p>
            <a:r>
              <a:rPr lang="en-US" altLang="ja-JP" sz="1400" dirty="0" smtClean="0">
                <a:solidFill>
                  <a:schemeClr val="bg2">
                    <a:lumMod val="75000"/>
                  </a:schemeClr>
                </a:solidFill>
              </a:rPr>
              <a:t>String</a:t>
            </a:r>
            <a:endParaRPr kumimoji="1" lang="ja-JP" altLang="en-US" sz="1400" dirty="0">
              <a:solidFill>
                <a:schemeClr val="bg2">
                  <a:lumMod val="75000"/>
                </a:schemeClr>
              </a:solidFill>
            </a:endParaRPr>
          </a:p>
        </p:txBody>
      </p:sp>
      <p:cxnSp>
        <p:nvCxnSpPr>
          <p:cNvPr id="34" name="直線コネクタ 33"/>
          <p:cNvCxnSpPr/>
          <p:nvPr/>
        </p:nvCxnSpPr>
        <p:spPr bwMode="auto">
          <a:xfrm>
            <a:off x="3482940" y="5793240"/>
            <a:ext cx="1404000"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11</a:t>
            </a:fld>
            <a:endParaRPr lang="en-US" altLang="ja-JP"/>
          </a:p>
        </p:txBody>
      </p:sp>
    </p:spTree>
    <p:extLst>
      <p:ext uri="{BB962C8B-B14F-4D97-AF65-F5344CB8AC3E}">
        <p14:creationId xmlns:p14="http://schemas.microsoft.com/office/powerpoint/2010/main" val="97441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63" presetClass="path" presetSubtype="0" accel="50000" decel="50000" fill="hold" nodeType="withEffect">
                                  <p:stCondLst>
                                    <p:cond delay="0"/>
                                  </p:stCondLst>
                                  <p:childTnLst>
                                    <p:animMotion origin="layout" path="M 1.11111E-6 -4.44444E-6 L 0.05694 -4.44444E-6 " pathEditMode="relative" rAng="0" ptsTypes="AA">
                                      <p:cBhvr>
                                        <p:cTn id="9" dur="500" fill="hold"/>
                                        <p:tgtEl>
                                          <p:spTgt spid="18"/>
                                        </p:tgtEl>
                                        <p:attrNameLst>
                                          <p:attrName>ppt_x</p:attrName>
                                          <p:attrName>ppt_y</p:attrName>
                                        </p:attrNameLst>
                                      </p:cBhvr>
                                      <p:rCtr x="2847" y="0"/>
                                    </p:animMotion>
                                  </p:childTnLst>
                                </p:cTn>
                              </p:par>
                              <p:par>
                                <p:cTn id="10" presetID="10"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par>
                                <p:cTn id="18" presetID="63" presetClass="path" presetSubtype="0" accel="50000" decel="50000" fill="hold" nodeType="withEffect">
                                  <p:stCondLst>
                                    <p:cond delay="0"/>
                                  </p:stCondLst>
                                  <p:childTnLst>
                                    <p:animMotion origin="layout" path="M 1.11111E-6 4.07407E-6 L 0.05694 4.07407E-6 " pathEditMode="relative" rAng="0" ptsTypes="AA">
                                      <p:cBhvr>
                                        <p:cTn id="19" dur="500" fill="hold"/>
                                        <p:tgtEl>
                                          <p:spTgt spid="34"/>
                                        </p:tgtEl>
                                        <p:attrNameLst>
                                          <p:attrName>ppt_x</p:attrName>
                                          <p:attrName>ppt_y</p:attrName>
                                        </p:attrNameLst>
                                      </p:cBhvr>
                                      <p:rCtr x="2847" y="0"/>
                                    </p:animMotion>
                                  </p:childTnLst>
                                </p:cTn>
                              </p:par>
                              <p:par>
                                <p:cTn id="20" presetID="10"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Step3: </a:t>
            </a:r>
            <a:r>
              <a:rPr kumimoji="1" lang="ja-JP" altLang="en-US" dirty="0" smtClean="0"/>
              <a:t>タグクラウドの</a:t>
            </a:r>
            <a:r>
              <a:rPr lang="ja-JP" altLang="en-US" dirty="0"/>
              <a:t>生成</a:t>
            </a:r>
            <a:endParaRPr kumimoji="1" lang="ja-JP" altLang="en-US" dirty="0"/>
          </a:p>
        </p:txBody>
      </p:sp>
      <p:sp>
        <p:nvSpPr>
          <p:cNvPr id="3" name="コンテンツ プレースホルダー 2"/>
          <p:cNvSpPr>
            <a:spLocks noGrp="1"/>
          </p:cNvSpPr>
          <p:nvPr>
            <p:ph idx="1"/>
          </p:nvPr>
        </p:nvSpPr>
        <p:spPr>
          <a:xfrm>
            <a:off x="407996" y="1533105"/>
            <a:ext cx="8376571" cy="1499092"/>
          </a:xfrm>
        </p:spPr>
        <p:txBody>
          <a:bodyPr/>
          <a:lstStyle/>
          <a:p>
            <a:r>
              <a:rPr kumimoji="1" lang="ja-JP" altLang="en-US" dirty="0" smtClean="0"/>
              <a:t>識別子名のタグクラウドを生成する</a:t>
            </a:r>
            <a:endParaRPr kumimoji="1" lang="en-US" altLang="ja-JP" dirty="0" smtClean="0"/>
          </a:p>
          <a:p>
            <a:r>
              <a:rPr lang="ja-JP" altLang="en-US" dirty="0"/>
              <a:t>全</a:t>
            </a:r>
            <a:r>
              <a:rPr lang="ja-JP" altLang="en-US" dirty="0" smtClean="0"/>
              <a:t>ての識別子</a:t>
            </a:r>
            <a:r>
              <a:rPr lang="ja-JP" altLang="en-US" dirty="0"/>
              <a:t>名</a:t>
            </a:r>
            <a:r>
              <a:rPr lang="ja-JP" altLang="en-US" dirty="0" smtClean="0"/>
              <a:t>を</a:t>
            </a:r>
            <a:r>
              <a:rPr lang="ja-JP" altLang="en-US" dirty="0"/>
              <a:t>表示</a:t>
            </a:r>
            <a:r>
              <a:rPr lang="ja-JP" altLang="en-US" dirty="0" smtClean="0"/>
              <a:t>するのは</a:t>
            </a:r>
            <a:r>
              <a:rPr lang="ja-JP" altLang="en-US" dirty="0"/>
              <a:t>非現実的</a:t>
            </a:r>
            <a:endParaRPr kumimoji="1" lang="en-US" altLang="ja-JP" dirty="0" smtClean="0"/>
          </a:p>
          <a:p>
            <a:pPr lvl="1"/>
            <a:r>
              <a:rPr lang="ja-JP" altLang="en-US" dirty="0" smtClean="0"/>
              <a:t>出現回数の</a:t>
            </a:r>
            <a:r>
              <a:rPr lang="ja-JP" altLang="en-US" dirty="0"/>
              <a:t>多</a:t>
            </a:r>
            <a:r>
              <a:rPr lang="ja-JP" altLang="en-US" dirty="0" smtClean="0"/>
              <a:t>い識別子名を優先的に表示</a:t>
            </a: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3067448971"/>
              </p:ext>
            </p:extLst>
          </p:nvPr>
        </p:nvGraphicFramePr>
        <p:xfrm>
          <a:off x="1280791" y="3327030"/>
          <a:ext cx="1188000" cy="1524000"/>
        </p:xfrm>
        <a:graphic>
          <a:graphicData uri="http://schemas.openxmlformats.org/drawingml/2006/table">
            <a:tbl>
              <a:tblPr firstRow="1">
                <a:tableStyleId>{21E4AEA4-8DFA-4A89-87EB-49C32662AFE0}</a:tableStyleId>
              </a:tblPr>
              <a:tblGrid>
                <a:gridCol w="1188000"/>
              </a:tblGrid>
              <a:tr h="288000">
                <a:tc>
                  <a:txBody>
                    <a:bodyPr/>
                    <a:lstStyle/>
                    <a:p>
                      <a:r>
                        <a:rPr kumimoji="1" lang="ja-JP" altLang="en-US" sz="1400" dirty="0" smtClean="0"/>
                        <a:t>識別子名</a:t>
                      </a:r>
                      <a:endParaRPr kumimoji="1" lang="ja-JP" altLang="en-US" sz="1400" dirty="0"/>
                    </a:p>
                  </a:txBody>
                  <a:tcPr/>
                </a:tc>
              </a:tr>
              <a:tr h="288000">
                <a:tc>
                  <a:txBody>
                    <a:bodyPr/>
                    <a:lstStyle/>
                    <a:p>
                      <a:r>
                        <a:rPr kumimoji="1" lang="en-US" altLang="ja-JP" sz="1400" dirty="0" err="1" smtClean="0"/>
                        <a:t>JarFile</a:t>
                      </a:r>
                      <a:endParaRPr kumimoji="1" lang="ja-JP" altLang="en-US" sz="1400" dirty="0"/>
                    </a:p>
                  </a:txBody>
                  <a:tcPr/>
                </a:tc>
              </a:tr>
              <a:tr h="288000">
                <a:tc>
                  <a:txBody>
                    <a:bodyPr/>
                    <a:lstStyle/>
                    <a:p>
                      <a:r>
                        <a:rPr kumimoji="1" lang="en-US" altLang="ja-JP" sz="1400" dirty="0" err="1" smtClean="0"/>
                        <a:t>getResource</a:t>
                      </a:r>
                      <a:endParaRPr kumimoji="1" lang="ja-JP" altLang="en-US" sz="1400" dirty="0"/>
                    </a:p>
                  </a:txBody>
                  <a:tcPr/>
                </a:tc>
              </a:tr>
              <a:tr h="288000">
                <a:tc>
                  <a:txBody>
                    <a:bodyPr/>
                    <a:lstStyle/>
                    <a:p>
                      <a:r>
                        <a:rPr kumimoji="1" lang="en-US" altLang="ja-JP" sz="1400" dirty="0" err="1" smtClean="0"/>
                        <a:t>InputStream</a:t>
                      </a:r>
                      <a:endParaRPr kumimoji="1" lang="ja-JP" altLang="en-US" sz="1400" dirty="0"/>
                    </a:p>
                  </a:txBody>
                  <a:tcPr/>
                </a:tc>
              </a:tr>
              <a:tr h="288000">
                <a:tc>
                  <a:txBody>
                    <a:bodyPr/>
                    <a:lstStyle/>
                    <a:p>
                      <a:r>
                        <a:rPr kumimoji="1" lang="en-US" altLang="ja-JP" sz="1400" dirty="0" smtClean="0"/>
                        <a:t>...</a:t>
                      </a:r>
                      <a:endParaRPr kumimoji="1" lang="ja-JP" altLang="en-US" sz="1400" dirty="0"/>
                    </a:p>
                  </a:txBody>
                  <a:tcPr/>
                </a:tc>
              </a:tr>
            </a:tbl>
          </a:graphicData>
        </a:graphic>
      </p:graphicFrame>
      <p:sp>
        <p:nvSpPr>
          <p:cNvPr id="6" name="テキスト ボックス 5"/>
          <p:cNvSpPr txBox="1"/>
          <p:nvPr/>
        </p:nvSpPr>
        <p:spPr>
          <a:xfrm>
            <a:off x="959771" y="4847460"/>
            <a:ext cx="1798890" cy="400110"/>
          </a:xfrm>
          <a:prstGeom prst="rect">
            <a:avLst/>
          </a:prstGeom>
          <a:noFill/>
        </p:spPr>
        <p:txBody>
          <a:bodyPr wrap="none" rtlCol="0">
            <a:spAutoFit/>
          </a:bodyPr>
          <a:lstStyle/>
          <a:p>
            <a:r>
              <a:rPr lang="ja-JP" altLang="en-US" sz="2000" dirty="0" smtClean="0"/>
              <a:t>識別子名リスト</a:t>
            </a:r>
            <a:endParaRPr kumimoji="1" lang="ja-JP" altLang="en-US" sz="2000" dirty="0"/>
          </a:p>
        </p:txBody>
      </p:sp>
      <p:sp>
        <p:nvSpPr>
          <p:cNvPr id="14" name="テキスト ボックス 13"/>
          <p:cNvSpPr txBox="1"/>
          <p:nvPr/>
        </p:nvSpPr>
        <p:spPr>
          <a:xfrm>
            <a:off x="6182509" y="4834779"/>
            <a:ext cx="2483372" cy="400110"/>
          </a:xfrm>
          <a:prstGeom prst="rect">
            <a:avLst/>
          </a:prstGeom>
          <a:noFill/>
        </p:spPr>
        <p:txBody>
          <a:bodyPr wrap="none" rtlCol="0">
            <a:spAutoFit/>
          </a:bodyPr>
          <a:lstStyle/>
          <a:p>
            <a:r>
              <a:rPr kumimoji="1" lang="ja-JP" altLang="en-US" sz="2000" dirty="0" smtClean="0"/>
              <a:t>コードクローンの情報</a:t>
            </a:r>
            <a:endParaRPr kumimoji="1" lang="ja-JP" altLang="en-US" sz="2000" dirty="0"/>
          </a:p>
        </p:txBody>
      </p:sp>
      <p:sp>
        <p:nvSpPr>
          <p:cNvPr id="17" name="正方形/長方形 16"/>
          <p:cNvSpPr/>
          <p:nvPr/>
        </p:nvSpPr>
        <p:spPr bwMode="auto">
          <a:xfrm>
            <a:off x="3421009" y="4583720"/>
            <a:ext cx="2552261" cy="147944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
        <p:nvSpPr>
          <p:cNvPr id="18" name="テキスト ボックス 17"/>
          <p:cNvSpPr txBox="1"/>
          <p:nvPr/>
        </p:nvSpPr>
        <p:spPr>
          <a:xfrm>
            <a:off x="3724931" y="4971444"/>
            <a:ext cx="1569660" cy="646331"/>
          </a:xfrm>
          <a:prstGeom prst="rect">
            <a:avLst/>
          </a:prstGeom>
          <a:noFill/>
        </p:spPr>
        <p:txBody>
          <a:bodyPr wrap="none" rtlCol="0">
            <a:spAutoFit/>
          </a:bodyPr>
          <a:lstStyle/>
          <a:p>
            <a:r>
              <a:rPr kumimoji="1" lang="en-US" altLang="ja-JP" sz="3600" dirty="0" err="1" smtClean="0">
                <a:solidFill>
                  <a:srgbClr val="C00000"/>
                </a:solidFill>
              </a:rPr>
              <a:t>JarFile</a:t>
            </a:r>
            <a:endParaRPr kumimoji="1" lang="ja-JP" altLang="en-US" sz="3600" dirty="0">
              <a:solidFill>
                <a:srgbClr val="C00000"/>
              </a:solidFill>
            </a:endParaRPr>
          </a:p>
        </p:txBody>
      </p:sp>
      <p:sp>
        <p:nvSpPr>
          <p:cNvPr id="19" name="テキスト ボックス 18"/>
          <p:cNvSpPr txBox="1"/>
          <p:nvPr/>
        </p:nvSpPr>
        <p:spPr>
          <a:xfrm>
            <a:off x="4415435" y="4767728"/>
            <a:ext cx="1492716" cy="369332"/>
          </a:xfrm>
          <a:prstGeom prst="rect">
            <a:avLst/>
          </a:prstGeom>
          <a:noFill/>
        </p:spPr>
        <p:txBody>
          <a:bodyPr wrap="none" rtlCol="0">
            <a:spAutoFit/>
          </a:bodyPr>
          <a:lstStyle/>
          <a:p>
            <a:r>
              <a:rPr kumimoji="1" lang="en-US" altLang="ja-JP" dirty="0" err="1" smtClean="0"/>
              <a:t>getResource</a:t>
            </a:r>
            <a:endParaRPr kumimoji="1" lang="ja-JP" altLang="en-US" dirty="0"/>
          </a:p>
        </p:txBody>
      </p:sp>
      <p:sp>
        <p:nvSpPr>
          <p:cNvPr id="20" name="テキスト ボックス 19"/>
          <p:cNvSpPr txBox="1"/>
          <p:nvPr/>
        </p:nvSpPr>
        <p:spPr>
          <a:xfrm>
            <a:off x="3482424" y="5494664"/>
            <a:ext cx="1159292" cy="307777"/>
          </a:xfrm>
          <a:prstGeom prst="rect">
            <a:avLst/>
          </a:prstGeom>
          <a:noFill/>
        </p:spPr>
        <p:txBody>
          <a:bodyPr wrap="none" rtlCol="0">
            <a:spAutoFit/>
          </a:bodyPr>
          <a:lstStyle/>
          <a:p>
            <a:r>
              <a:rPr lang="en-US" altLang="ja-JP" sz="1400" dirty="0" err="1" smtClean="0"/>
              <a:t>InputStream</a:t>
            </a:r>
            <a:endParaRPr kumimoji="1" lang="ja-JP" altLang="en-US" sz="1400" dirty="0"/>
          </a:p>
        </p:txBody>
      </p:sp>
      <p:sp>
        <p:nvSpPr>
          <p:cNvPr id="21" name="テキスト ボックス 20"/>
          <p:cNvSpPr txBox="1"/>
          <p:nvPr/>
        </p:nvSpPr>
        <p:spPr>
          <a:xfrm>
            <a:off x="3198972" y="6063160"/>
            <a:ext cx="2996333" cy="461665"/>
          </a:xfrm>
          <a:prstGeom prst="rect">
            <a:avLst/>
          </a:prstGeom>
          <a:noFill/>
        </p:spPr>
        <p:txBody>
          <a:bodyPr wrap="none" rtlCol="0">
            <a:spAutoFit/>
          </a:bodyPr>
          <a:lstStyle/>
          <a:p>
            <a:r>
              <a:rPr kumimoji="1" lang="ja-JP" altLang="en-US" sz="2400" dirty="0" smtClean="0"/>
              <a:t>識別子名のタグクラウド</a:t>
            </a:r>
            <a:endParaRPr kumimoji="1" lang="ja-JP" altLang="en-US" sz="2400" dirty="0"/>
          </a:p>
        </p:txBody>
      </p:sp>
      <p:sp>
        <p:nvSpPr>
          <p:cNvPr id="22" name="曲折矢印 21"/>
          <p:cNvSpPr/>
          <p:nvPr/>
        </p:nvSpPr>
        <p:spPr bwMode="auto">
          <a:xfrm flipV="1">
            <a:off x="1840085" y="5233736"/>
            <a:ext cx="1235672" cy="452684"/>
          </a:xfrm>
          <a:prstGeom prst="bentArrow">
            <a:avLst>
              <a:gd name="adj1" fmla="val 40362"/>
              <a:gd name="adj2" fmla="val 41444"/>
              <a:gd name="adj3" fmla="val 28622"/>
              <a:gd name="adj4" fmla="val 43750"/>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3" name="テキスト ボックス 22"/>
          <p:cNvSpPr txBox="1"/>
          <p:nvPr/>
        </p:nvSpPr>
        <p:spPr>
          <a:xfrm>
            <a:off x="526021" y="5760533"/>
            <a:ext cx="1983235" cy="92333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kumimoji="1" lang="en-US" altLang="ja-JP" dirty="0" smtClean="0"/>
              <a:t>Step3-1.</a:t>
            </a:r>
          </a:p>
          <a:p>
            <a:r>
              <a:rPr lang="ja-JP" altLang="en-US" dirty="0"/>
              <a:t>キーワード</a:t>
            </a:r>
            <a:r>
              <a:rPr lang="ja-JP" altLang="en-US" dirty="0" smtClean="0"/>
              <a:t>の</a:t>
            </a:r>
            <a:endParaRPr lang="en-US" altLang="ja-JP" dirty="0" smtClean="0"/>
          </a:p>
          <a:p>
            <a:r>
              <a:rPr lang="ja-JP" altLang="en-US" dirty="0" smtClean="0"/>
              <a:t>表示サイズの決定</a:t>
            </a:r>
            <a:endParaRPr kumimoji="1" lang="ja-JP" altLang="en-US" dirty="0"/>
          </a:p>
        </p:txBody>
      </p:sp>
      <p:sp>
        <p:nvSpPr>
          <p:cNvPr id="25" name="曲折矢印 24"/>
          <p:cNvSpPr/>
          <p:nvPr/>
        </p:nvSpPr>
        <p:spPr bwMode="auto">
          <a:xfrm flipH="1" flipV="1">
            <a:off x="6219106" y="5168070"/>
            <a:ext cx="1236004" cy="518350"/>
          </a:xfrm>
          <a:prstGeom prst="bentArrow">
            <a:avLst>
              <a:gd name="adj1" fmla="val 34196"/>
              <a:gd name="adj2" fmla="val 36828"/>
              <a:gd name="adj3" fmla="val 22111"/>
              <a:gd name="adj4" fmla="val 43750"/>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7" name="L 字 26"/>
          <p:cNvSpPr/>
          <p:nvPr/>
        </p:nvSpPr>
        <p:spPr bwMode="auto">
          <a:xfrm>
            <a:off x="7502735" y="3265531"/>
            <a:ext cx="1165666" cy="1566378"/>
          </a:xfrm>
          <a:prstGeom prst="corner">
            <a:avLst>
              <a:gd name="adj1" fmla="val 122928"/>
              <a:gd name="adj2" fmla="val 2803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8" name="L 字 27"/>
          <p:cNvSpPr/>
          <p:nvPr/>
        </p:nvSpPr>
        <p:spPr bwMode="auto">
          <a:xfrm>
            <a:off x="6162764" y="3265530"/>
            <a:ext cx="1165666" cy="1566379"/>
          </a:xfrm>
          <a:prstGeom prst="corner">
            <a:avLst>
              <a:gd name="adj1" fmla="val 123745"/>
              <a:gd name="adj2" fmla="val 2803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9" name="メモ 28"/>
          <p:cNvSpPr/>
          <p:nvPr/>
        </p:nvSpPr>
        <p:spPr bwMode="auto">
          <a:xfrm>
            <a:off x="6294260" y="3478132"/>
            <a:ext cx="914400" cy="1095375"/>
          </a:xfrm>
          <a:prstGeom prst="foldedCorne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30" name="L 字 29"/>
          <p:cNvSpPr/>
          <p:nvPr/>
        </p:nvSpPr>
        <p:spPr bwMode="auto">
          <a:xfrm rot="10800000" flipH="1">
            <a:off x="6434828" y="3621972"/>
            <a:ext cx="637651" cy="194864"/>
          </a:xfrm>
          <a:prstGeom prst="corner">
            <a:avLst>
              <a:gd name="adj1" fmla="val 50000"/>
              <a:gd name="adj2" fmla="val 166112"/>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31" name="メモ 30"/>
          <p:cNvSpPr/>
          <p:nvPr/>
        </p:nvSpPr>
        <p:spPr bwMode="auto">
          <a:xfrm>
            <a:off x="7605094" y="3478132"/>
            <a:ext cx="914400" cy="1095375"/>
          </a:xfrm>
          <a:prstGeom prst="foldedCorne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32" name="L 字 31"/>
          <p:cNvSpPr/>
          <p:nvPr/>
        </p:nvSpPr>
        <p:spPr bwMode="auto">
          <a:xfrm rot="10800000" flipH="1">
            <a:off x="7745663" y="3849433"/>
            <a:ext cx="637651" cy="194864"/>
          </a:xfrm>
          <a:prstGeom prst="corner">
            <a:avLst>
              <a:gd name="adj1" fmla="val 50000"/>
              <a:gd name="adj2" fmla="val 166112"/>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33" name="直線矢印コネクタ 32"/>
          <p:cNvCxnSpPr/>
          <p:nvPr/>
        </p:nvCxnSpPr>
        <p:spPr bwMode="auto">
          <a:xfrm flipH="1" flipV="1">
            <a:off x="7070285" y="3738346"/>
            <a:ext cx="675377" cy="184410"/>
          </a:xfrm>
          <a:prstGeom prst="straightConnector1">
            <a:avLst/>
          </a:prstGeom>
          <a:solidFill>
            <a:schemeClr val="accent2"/>
          </a:solidFill>
          <a:ln w="12700" cap="flat" cmpd="sng" algn="ctr">
            <a:solidFill>
              <a:srgbClr val="0070C0"/>
            </a:solidFill>
            <a:prstDash val="solid"/>
            <a:round/>
            <a:headEnd type="triangle"/>
            <a:tailEnd type="triangle"/>
          </a:ln>
          <a:effectLst/>
        </p:spPr>
      </p:cxnSp>
      <p:sp>
        <p:nvSpPr>
          <p:cNvPr id="34" name="テキスト ボックス 33"/>
          <p:cNvSpPr txBox="1"/>
          <p:nvPr/>
        </p:nvSpPr>
        <p:spPr>
          <a:xfrm>
            <a:off x="6144163" y="4562079"/>
            <a:ext cx="1030795" cy="307777"/>
          </a:xfrm>
          <a:prstGeom prst="rect">
            <a:avLst/>
          </a:prstGeom>
          <a:noFill/>
        </p:spPr>
        <p:txBody>
          <a:bodyPr wrap="none" rtlCol="0">
            <a:spAutoFit/>
          </a:bodyPr>
          <a:lstStyle/>
          <a:p>
            <a:r>
              <a:rPr kumimoji="1" lang="en-US" altLang="ja-JP" sz="1400" dirty="0" smtClean="0"/>
              <a:t>directory A</a:t>
            </a:r>
            <a:endParaRPr kumimoji="1" lang="ja-JP" altLang="en-US" sz="1400" dirty="0"/>
          </a:p>
        </p:txBody>
      </p:sp>
      <p:sp>
        <p:nvSpPr>
          <p:cNvPr id="35" name="テキスト ボックス 34"/>
          <p:cNvSpPr txBox="1"/>
          <p:nvPr/>
        </p:nvSpPr>
        <p:spPr>
          <a:xfrm>
            <a:off x="7466269" y="4562079"/>
            <a:ext cx="1040670" cy="307777"/>
          </a:xfrm>
          <a:prstGeom prst="rect">
            <a:avLst/>
          </a:prstGeom>
          <a:noFill/>
        </p:spPr>
        <p:txBody>
          <a:bodyPr wrap="none" rtlCol="0">
            <a:spAutoFit/>
          </a:bodyPr>
          <a:lstStyle/>
          <a:p>
            <a:r>
              <a:rPr kumimoji="1" lang="en-US" altLang="ja-JP" sz="1400" dirty="0" smtClean="0"/>
              <a:t>directory B</a:t>
            </a:r>
            <a:endParaRPr kumimoji="1" lang="ja-JP" altLang="en-US" sz="14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12</a:t>
            </a:fld>
            <a:endParaRPr lang="en-US" altLang="ja-JP"/>
          </a:p>
        </p:txBody>
      </p:sp>
      <p:sp>
        <p:nvSpPr>
          <p:cNvPr id="26" name="テキスト ボックス 25"/>
          <p:cNvSpPr txBox="1"/>
          <p:nvPr/>
        </p:nvSpPr>
        <p:spPr>
          <a:xfrm>
            <a:off x="6469177" y="5719050"/>
            <a:ext cx="2432034"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kumimoji="1" lang="en-US" altLang="ja-JP" dirty="0" smtClean="0"/>
              <a:t>Step3-2.</a:t>
            </a:r>
          </a:p>
          <a:p>
            <a:r>
              <a:rPr lang="ja-JP" altLang="en-US" dirty="0"/>
              <a:t>キーワード</a:t>
            </a:r>
            <a:r>
              <a:rPr lang="ja-JP" altLang="en-US" dirty="0" smtClean="0"/>
              <a:t>の色の決定</a:t>
            </a:r>
            <a:endParaRPr kumimoji="1" lang="ja-JP" altLang="en-US" dirty="0"/>
          </a:p>
        </p:txBody>
      </p:sp>
    </p:spTree>
    <p:extLst>
      <p:ext uri="{BB962C8B-B14F-4D97-AF65-F5344CB8AC3E}">
        <p14:creationId xmlns:p14="http://schemas.microsoft.com/office/powerpoint/2010/main" val="1588791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4000" dirty="0" smtClean="0"/>
              <a:t>Step3-1: </a:t>
            </a:r>
            <a:r>
              <a:rPr kumimoji="1" lang="ja-JP" altLang="en-US" sz="4000" dirty="0" smtClean="0"/>
              <a:t>キーワードの表示サイズの決定</a:t>
            </a:r>
            <a:endParaRPr kumimoji="1" lang="ja-JP" altLang="en-US" sz="4000" dirty="0"/>
          </a:p>
        </p:txBody>
      </p:sp>
      <p:sp>
        <p:nvSpPr>
          <p:cNvPr id="3" name="コンテンツ プレースホルダー 2"/>
          <p:cNvSpPr>
            <a:spLocks noGrp="1"/>
          </p:cNvSpPr>
          <p:nvPr>
            <p:ph idx="1"/>
          </p:nvPr>
        </p:nvSpPr>
        <p:spPr>
          <a:xfrm>
            <a:off x="360944" y="1600200"/>
            <a:ext cx="8686800" cy="4525963"/>
          </a:xfrm>
        </p:spPr>
        <p:txBody>
          <a:bodyPr/>
          <a:lstStyle/>
          <a:p>
            <a:r>
              <a:rPr kumimoji="1" lang="en-US" altLang="ja-JP" dirty="0" smtClean="0"/>
              <a:t>TF-IDF</a:t>
            </a:r>
            <a:r>
              <a:rPr kumimoji="1" lang="ja-JP" altLang="en-US" dirty="0" smtClean="0"/>
              <a:t>法</a:t>
            </a:r>
            <a:r>
              <a:rPr kumimoji="1" lang="en-US" altLang="ja-JP" baseline="30000" dirty="0" smtClean="0"/>
              <a:t>[6] </a:t>
            </a:r>
            <a:r>
              <a:rPr kumimoji="1" lang="ja-JP" altLang="en-US" dirty="0" smtClean="0"/>
              <a:t>を利用する</a:t>
            </a:r>
            <a:endParaRPr kumimoji="1" lang="en-US" altLang="ja-JP" dirty="0" smtClean="0"/>
          </a:p>
          <a:p>
            <a:pPr lvl="1"/>
            <a:r>
              <a:rPr lang="ja-JP" altLang="en-US" dirty="0"/>
              <a:t>文書中</a:t>
            </a:r>
            <a:r>
              <a:rPr lang="ja-JP" altLang="en-US" dirty="0" smtClean="0"/>
              <a:t>の単語に関する重み付け手法</a:t>
            </a:r>
            <a:endParaRPr lang="en-US" altLang="ja-JP" dirty="0" smtClean="0"/>
          </a:p>
          <a:p>
            <a:pPr lvl="1"/>
            <a:r>
              <a:rPr kumimoji="1" lang="en-US" altLang="ja-JP" dirty="0" smtClean="0"/>
              <a:t>TF</a:t>
            </a:r>
            <a:r>
              <a:rPr kumimoji="1" lang="ja-JP" altLang="en-US" dirty="0" smtClean="0"/>
              <a:t>値</a:t>
            </a:r>
            <a:r>
              <a:rPr kumimoji="1" lang="en-US" altLang="ja-JP" dirty="0" smtClean="0"/>
              <a:t>(</a:t>
            </a:r>
            <a:r>
              <a:rPr kumimoji="1" lang="ja-JP" altLang="en-US" dirty="0" smtClean="0"/>
              <a:t>出現頻度</a:t>
            </a:r>
            <a:r>
              <a:rPr kumimoji="1" lang="en-US" altLang="ja-JP" dirty="0" smtClean="0"/>
              <a:t>)</a:t>
            </a:r>
            <a:r>
              <a:rPr kumimoji="1" lang="ja-JP" altLang="en-US" dirty="0" smtClean="0"/>
              <a:t>と</a:t>
            </a:r>
            <a:r>
              <a:rPr kumimoji="1" lang="en-US" altLang="ja-JP" dirty="0" smtClean="0"/>
              <a:t>IDF</a:t>
            </a:r>
            <a:r>
              <a:rPr kumimoji="1" lang="ja-JP" altLang="en-US" dirty="0" smtClean="0"/>
              <a:t>値</a:t>
            </a:r>
            <a:r>
              <a:rPr kumimoji="1" lang="en-US" altLang="ja-JP" dirty="0" smtClean="0"/>
              <a:t>(</a:t>
            </a:r>
            <a:r>
              <a:rPr kumimoji="1" lang="ja-JP" altLang="en-US" dirty="0" smtClean="0"/>
              <a:t>非一般度</a:t>
            </a:r>
            <a:r>
              <a:rPr kumimoji="1" lang="en-US" altLang="ja-JP" dirty="0" smtClean="0"/>
              <a:t>)</a:t>
            </a:r>
            <a:r>
              <a:rPr kumimoji="1" lang="ja-JP" altLang="en-US" dirty="0" smtClean="0"/>
              <a:t>の積で表される</a:t>
            </a:r>
            <a:endParaRPr kumimoji="1" lang="ja-JP" altLang="en-US" dirty="0"/>
          </a:p>
        </p:txBody>
      </p:sp>
      <mc:AlternateContent xmlns:mc="http://schemas.openxmlformats.org/markup-compatibility/2006" xmlns:a14="http://schemas.microsoft.com/office/drawing/2010/main">
        <mc:Choice Requires="a14">
          <p:sp>
            <p:nvSpPr>
              <p:cNvPr id="7" name="テキスト ボックス 6"/>
              <p:cNvSpPr txBox="1"/>
              <p:nvPr/>
            </p:nvSpPr>
            <p:spPr>
              <a:xfrm>
                <a:off x="1406902" y="3410984"/>
                <a:ext cx="6325899" cy="10259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3200" b="0" i="1" smtClean="0">
                              <a:latin typeface="Cambria Math" panose="02040503050406030204" pitchFamily="18" charset="0"/>
                            </a:rPr>
                          </m:ctrlPr>
                        </m:sSubPr>
                        <m:e>
                          <m:r>
                            <a:rPr kumimoji="1" lang="en-US" altLang="ja-JP" sz="3200" b="0" i="1" smtClean="0">
                              <a:latin typeface="Cambria Math" panose="02040503050406030204" pitchFamily="18" charset="0"/>
                            </a:rPr>
                            <m:t>𝑇𝐹</m:t>
                          </m:r>
                        </m:e>
                        <m:sub>
                          <m:r>
                            <a:rPr kumimoji="1" lang="en-US" altLang="ja-JP" sz="3200" b="0" i="1" smtClean="0">
                              <a:latin typeface="Cambria Math" panose="02040503050406030204" pitchFamily="18" charset="0"/>
                            </a:rPr>
                            <m:t>𝑖</m:t>
                          </m:r>
                        </m:sub>
                      </m:sSub>
                      <m:r>
                        <a:rPr kumimoji="1" lang="en-US" altLang="ja-JP" sz="3200" b="0" i="1" smtClean="0">
                          <a:latin typeface="Cambria Math" panose="02040503050406030204" pitchFamily="18" charset="0"/>
                        </a:rPr>
                        <m:t>=</m:t>
                      </m:r>
                      <m:f>
                        <m:fPr>
                          <m:ctrlPr>
                            <a:rPr kumimoji="1" lang="en-US" altLang="ja-JP" sz="3200" b="0" i="1" smtClean="0">
                              <a:latin typeface="Cambria Math" panose="02040503050406030204" pitchFamily="18" charset="0"/>
                            </a:rPr>
                          </m:ctrlPr>
                        </m:fPr>
                        <m:num>
                          <m:r>
                            <a:rPr lang="ja-JP" altLang="en-US" sz="3200" i="1">
                              <a:latin typeface="Cambria Math" panose="02040503050406030204" pitchFamily="18" charset="0"/>
                            </a:rPr>
                            <m:t>識別子名</m:t>
                          </m:r>
                          <m:r>
                            <a:rPr lang="en-US" altLang="ja-JP" sz="3200" b="0" i="1" smtClean="0">
                              <a:latin typeface="Cambria Math" panose="02040503050406030204" pitchFamily="18" charset="0"/>
                            </a:rPr>
                            <m:t>𝑖</m:t>
                          </m:r>
                          <m:r>
                            <a:rPr lang="en-US" altLang="ja-JP" sz="3200" b="0" i="1" smtClean="0">
                              <a:latin typeface="Cambria Math" panose="02040503050406030204" pitchFamily="18" charset="0"/>
                            </a:rPr>
                            <m:t> </m:t>
                          </m:r>
                          <m:r>
                            <a:rPr lang="ja-JP" altLang="en-US" sz="3200" i="1">
                              <a:latin typeface="Cambria Math" panose="02040503050406030204" pitchFamily="18" charset="0"/>
                            </a:rPr>
                            <m:t>の</m:t>
                          </m:r>
                          <m:r>
                            <a:rPr lang="ja-JP" altLang="en-US" sz="3200" i="1" smtClean="0">
                              <a:latin typeface="Cambria Math" panose="02040503050406030204" pitchFamily="18" charset="0"/>
                            </a:rPr>
                            <m:t>出現回数</m:t>
                          </m:r>
                        </m:num>
                        <m:den>
                          <m:r>
                            <a:rPr lang="ja-JP" altLang="en-US" sz="3200" i="1">
                              <a:latin typeface="Cambria Math" panose="02040503050406030204" pitchFamily="18" charset="0"/>
                            </a:rPr>
                            <m:t>全ての識別子名の</m:t>
                          </m:r>
                          <m:r>
                            <a:rPr lang="ja-JP" altLang="en-US" sz="3200" i="1" smtClean="0">
                              <a:latin typeface="Cambria Math" panose="02040503050406030204" pitchFamily="18" charset="0"/>
                            </a:rPr>
                            <m:t>総出現回数</m:t>
                          </m:r>
                        </m:den>
                      </m:f>
                    </m:oMath>
                  </m:oMathPara>
                </a14:m>
                <a:endParaRPr kumimoji="1" lang="ja-JP" altLang="en-US" sz="3200"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1406902" y="3410984"/>
                <a:ext cx="6325899" cy="1025922"/>
              </a:xfrm>
              <a:prstGeom prst="rect">
                <a:avLst/>
              </a:prstGeom>
              <a:blipFill rotWithShape="0">
                <a:blip r:embed="rId3"/>
                <a:stretch>
                  <a:fillRect r="-28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p:cNvSpPr txBox="1"/>
              <p:nvPr/>
            </p:nvSpPr>
            <p:spPr>
              <a:xfrm>
                <a:off x="1225518" y="4769616"/>
                <a:ext cx="6516336" cy="10259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3200" b="0" i="1" smtClean="0">
                              <a:latin typeface="Cambria Math" panose="02040503050406030204" pitchFamily="18" charset="0"/>
                            </a:rPr>
                          </m:ctrlPr>
                        </m:sSubPr>
                        <m:e>
                          <m:r>
                            <a:rPr kumimoji="1" lang="en-US" altLang="ja-JP" sz="3200" b="0" i="1" smtClean="0">
                              <a:latin typeface="Cambria Math" panose="02040503050406030204" pitchFamily="18" charset="0"/>
                            </a:rPr>
                            <m:t>𝐼𝐷𝐹</m:t>
                          </m:r>
                        </m:e>
                        <m:sub>
                          <m:r>
                            <a:rPr kumimoji="1" lang="en-US" altLang="ja-JP" sz="3200" b="0" i="1" smtClean="0">
                              <a:latin typeface="Cambria Math" panose="02040503050406030204" pitchFamily="18" charset="0"/>
                            </a:rPr>
                            <m:t>𝑖</m:t>
                          </m:r>
                        </m:sub>
                      </m:sSub>
                      <m:r>
                        <a:rPr kumimoji="1" lang="en-US" altLang="ja-JP" sz="3200" b="0" i="1" smtClean="0">
                          <a:latin typeface="Cambria Math" panose="02040503050406030204" pitchFamily="18" charset="0"/>
                        </a:rPr>
                        <m:t>=</m:t>
                      </m:r>
                      <m:func>
                        <m:funcPr>
                          <m:ctrlPr>
                            <a:rPr kumimoji="1" lang="en-US" altLang="ja-JP" sz="3200" b="0" i="1" smtClean="0">
                              <a:latin typeface="Cambria Math" panose="02040503050406030204" pitchFamily="18" charset="0"/>
                            </a:rPr>
                          </m:ctrlPr>
                        </m:funcPr>
                        <m:fName>
                          <m:r>
                            <m:rPr>
                              <m:sty m:val="p"/>
                            </m:rPr>
                            <a:rPr kumimoji="1" lang="en-US" altLang="ja-JP" sz="3200" b="0" i="0" smtClean="0">
                              <a:latin typeface="Cambria Math" panose="02040503050406030204" pitchFamily="18" charset="0"/>
                            </a:rPr>
                            <m:t>log</m:t>
                          </m:r>
                        </m:fName>
                        <m:e>
                          <m:f>
                            <m:fPr>
                              <m:ctrlPr>
                                <a:rPr lang="en-US" altLang="ja-JP" sz="3200" i="1">
                                  <a:latin typeface="Cambria Math" panose="02040503050406030204" pitchFamily="18" charset="0"/>
                                </a:rPr>
                              </m:ctrlPr>
                            </m:fPr>
                            <m:num>
                              <m:r>
                                <a:rPr lang="ja-JP" altLang="en-US" sz="3200" i="1">
                                  <a:latin typeface="Cambria Math" panose="02040503050406030204" pitchFamily="18" charset="0"/>
                                </a:rPr>
                                <m:t>ファイルの総数</m:t>
                              </m:r>
                            </m:num>
                            <m:den>
                              <m:r>
                                <a:rPr lang="ja-JP" altLang="en-US" sz="3200" i="1">
                                  <a:latin typeface="Cambria Math" panose="02040503050406030204" pitchFamily="18" charset="0"/>
                                </a:rPr>
                                <m:t>識別子名</m:t>
                              </m:r>
                              <m:r>
                                <a:rPr lang="en-US" altLang="ja-JP" sz="3200" i="1">
                                  <a:latin typeface="Cambria Math" panose="02040503050406030204" pitchFamily="18" charset="0"/>
                                </a:rPr>
                                <m:t>𝑖</m:t>
                              </m:r>
                              <m:r>
                                <a:rPr lang="en-US" altLang="ja-JP" sz="3200" i="1">
                                  <a:latin typeface="Cambria Math" panose="02040503050406030204" pitchFamily="18" charset="0"/>
                                </a:rPr>
                                <m:t> </m:t>
                              </m:r>
                              <m:r>
                                <a:rPr lang="ja-JP" altLang="en-US" sz="3200" i="1">
                                  <a:latin typeface="Cambria Math" panose="02040503050406030204" pitchFamily="18" charset="0"/>
                                </a:rPr>
                                <m:t>を含むファイル数</m:t>
                              </m:r>
                            </m:den>
                          </m:f>
                        </m:e>
                      </m:func>
                    </m:oMath>
                  </m:oMathPara>
                </a14:m>
                <a:endParaRPr kumimoji="1" lang="ja-JP" altLang="en-US" sz="3200"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1225518" y="4769616"/>
                <a:ext cx="6516336" cy="1025922"/>
              </a:xfrm>
              <a:prstGeom prst="rect">
                <a:avLst/>
              </a:prstGeom>
              <a:blipFill rotWithShape="0">
                <a:blip r:embed="rId4"/>
                <a:stretch>
                  <a:fillRect r="-2713"/>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13</a:t>
            </a:fld>
            <a:endParaRPr lang="en-US" altLang="ja-JP"/>
          </a:p>
        </p:txBody>
      </p:sp>
      <p:sp>
        <p:nvSpPr>
          <p:cNvPr id="6" name="テキスト ボックス 5"/>
          <p:cNvSpPr txBox="1"/>
          <p:nvPr/>
        </p:nvSpPr>
        <p:spPr>
          <a:xfrm>
            <a:off x="179388" y="6393565"/>
            <a:ext cx="4212000" cy="282688"/>
          </a:xfrm>
          <a:prstGeom prst="rect">
            <a:avLst/>
          </a:prstGeom>
          <a:solidFill>
            <a:srgbClr val="FFFFCC"/>
          </a:solidFill>
          <a:ln w="12700"/>
        </p:spPr>
        <p:style>
          <a:lnRef idx="2">
            <a:schemeClr val="dk1"/>
          </a:lnRef>
          <a:fillRef idx="1">
            <a:schemeClr val="lt1"/>
          </a:fillRef>
          <a:effectRef idx="0">
            <a:schemeClr val="dk1"/>
          </a:effectRef>
          <a:fontRef idx="minor">
            <a:schemeClr val="dk1"/>
          </a:fontRef>
        </p:style>
        <p:txBody>
          <a:bodyPr wrap="square" rtlCol="0">
            <a:noAutofit/>
          </a:bodyPr>
          <a:lstStyle/>
          <a:p>
            <a:r>
              <a:rPr lang="en-US" altLang="ja-JP" sz="1200" dirty="0" smtClean="0"/>
              <a:t>[6] </a:t>
            </a:r>
            <a:r>
              <a:rPr lang="ja-JP" altLang="en-US" sz="1200" dirty="0" smtClean="0"/>
              <a:t>徳永</a:t>
            </a:r>
            <a:r>
              <a:rPr lang="ja-JP" altLang="en-US" sz="1200" dirty="0"/>
              <a:t>健</a:t>
            </a:r>
            <a:r>
              <a:rPr lang="ja-JP" altLang="en-US" sz="1200" dirty="0" smtClean="0"/>
              <a:t>伸</a:t>
            </a:r>
            <a:r>
              <a:rPr lang="en-US" altLang="ja-JP" sz="1200" dirty="0"/>
              <a:t>,</a:t>
            </a:r>
            <a:r>
              <a:rPr lang="en-US" altLang="ja-JP" sz="1200" dirty="0" smtClean="0"/>
              <a:t> </a:t>
            </a:r>
            <a:r>
              <a:rPr lang="ja-JP" altLang="en-US" sz="1200" dirty="0"/>
              <a:t>情報検索と言語</a:t>
            </a:r>
            <a:r>
              <a:rPr lang="ja-JP" altLang="en-US" sz="1200" dirty="0" smtClean="0"/>
              <a:t>処理</a:t>
            </a:r>
            <a:r>
              <a:rPr lang="en-US" altLang="ja-JP" sz="1200" dirty="0"/>
              <a:t>,</a:t>
            </a:r>
            <a:r>
              <a:rPr lang="en-US" altLang="ja-JP" sz="1200" dirty="0" smtClean="0"/>
              <a:t> </a:t>
            </a:r>
            <a:r>
              <a:rPr lang="ja-JP" altLang="en-US" sz="1200" dirty="0"/>
              <a:t>東京大学</a:t>
            </a:r>
            <a:r>
              <a:rPr lang="ja-JP" altLang="en-US" sz="1200" dirty="0" smtClean="0"/>
              <a:t>出版会</a:t>
            </a:r>
            <a:r>
              <a:rPr lang="en-US" altLang="ja-JP" sz="1200" dirty="0"/>
              <a:t>,</a:t>
            </a:r>
            <a:r>
              <a:rPr lang="en-US" altLang="ja-JP" sz="1200" dirty="0" smtClean="0"/>
              <a:t> </a:t>
            </a:r>
            <a:r>
              <a:rPr lang="en-US" altLang="ja-JP" sz="1200" dirty="0"/>
              <a:t>1999.</a:t>
            </a:r>
            <a:endParaRPr lang="nl-NL" altLang="ja-JP" sz="1200" dirty="0" smtClean="0"/>
          </a:p>
        </p:txBody>
      </p:sp>
    </p:spTree>
    <p:extLst>
      <p:ext uri="{BB962C8B-B14F-4D97-AF65-F5344CB8AC3E}">
        <p14:creationId xmlns:p14="http://schemas.microsoft.com/office/powerpoint/2010/main" val="15751784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Step3-2: </a:t>
            </a:r>
            <a:r>
              <a:rPr kumimoji="1" lang="ja-JP" altLang="en-US" dirty="0" smtClean="0"/>
              <a:t>キーワードの色の決定</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コードクローンに含まれる識別子名に対して着色を行う</a:t>
            </a:r>
            <a:endParaRPr kumimoji="1" lang="en-US" altLang="ja-JP" dirty="0" smtClean="0"/>
          </a:p>
          <a:p>
            <a:pPr lvl="1"/>
            <a:r>
              <a:rPr lang="ja-JP" altLang="en-US" dirty="0" smtClean="0"/>
              <a:t>識別子名がコードクローン中に含まれているか否かを判別できるように色分けする</a:t>
            </a:r>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52251132"/>
              </p:ext>
            </p:extLst>
          </p:nvPr>
        </p:nvGraphicFramePr>
        <p:xfrm>
          <a:off x="697214" y="4289062"/>
          <a:ext cx="3492000" cy="2146107"/>
        </p:xfrm>
        <a:graphic>
          <a:graphicData uri="http://schemas.openxmlformats.org/drawingml/2006/table">
            <a:tbl>
              <a:tblPr firstRow="1">
                <a:tableStyleId>{21E4AEA4-8DFA-4A89-87EB-49C32662AFE0}</a:tableStyleId>
              </a:tblPr>
              <a:tblGrid>
                <a:gridCol w="1476000"/>
                <a:gridCol w="2016000"/>
              </a:tblGrid>
              <a:tr h="640067">
                <a:tc>
                  <a:txBody>
                    <a:bodyPr/>
                    <a:lstStyle/>
                    <a:p>
                      <a:pPr algn="l"/>
                      <a:r>
                        <a:rPr kumimoji="1" lang="ja-JP" altLang="en-US" sz="1700" dirty="0" smtClean="0"/>
                        <a:t>識別子名</a:t>
                      </a:r>
                      <a:endParaRPr kumimoji="1" lang="ja-JP" altLang="en-US" sz="1700" dirty="0"/>
                    </a:p>
                  </a:txBody>
                  <a:tcPr marL="112953" marR="112953" marT="56477" marB="56477" anchor="ctr"/>
                </a:tc>
                <a:tc>
                  <a:txBody>
                    <a:bodyPr/>
                    <a:lstStyle/>
                    <a:p>
                      <a:r>
                        <a:rPr kumimoji="1" lang="en-US" altLang="ja-JP" sz="1700" dirty="0" smtClean="0"/>
                        <a:t>2</a:t>
                      </a:r>
                      <a:r>
                        <a:rPr kumimoji="1" lang="ja-JP" altLang="en-US" sz="1700" dirty="0" smtClean="0"/>
                        <a:t>ディレクトリ間の</a:t>
                      </a:r>
                      <a:endParaRPr kumimoji="1" lang="en-US" altLang="ja-JP" sz="1700" dirty="0" smtClean="0"/>
                    </a:p>
                    <a:p>
                      <a:r>
                        <a:rPr kumimoji="1" lang="ja-JP" altLang="en-US" sz="1700" dirty="0" smtClean="0"/>
                        <a:t>クローンに含まれる</a:t>
                      </a:r>
                      <a:endParaRPr kumimoji="1" lang="ja-JP" altLang="en-US" sz="1700" dirty="0"/>
                    </a:p>
                  </a:txBody>
                  <a:tcPr marL="112953" marR="112953" marT="56477" marB="56477"/>
                </a:tc>
              </a:tr>
              <a:tr h="376510">
                <a:tc>
                  <a:txBody>
                    <a:bodyPr/>
                    <a:lstStyle/>
                    <a:p>
                      <a:r>
                        <a:rPr kumimoji="1" lang="en-US" altLang="ja-JP" sz="1700" dirty="0" err="1" smtClean="0"/>
                        <a:t>JarFile</a:t>
                      </a:r>
                      <a:endParaRPr kumimoji="1" lang="ja-JP" altLang="en-US" sz="1700" dirty="0"/>
                    </a:p>
                  </a:txBody>
                  <a:tcPr marL="112953" marR="112953" marT="56477" marB="56477"/>
                </a:tc>
                <a:tc>
                  <a:txBody>
                    <a:bodyPr/>
                    <a:lstStyle/>
                    <a:p>
                      <a:r>
                        <a:rPr kumimoji="1" lang="en-US" altLang="ja-JP" sz="1700" dirty="0" smtClean="0"/>
                        <a:t>true</a:t>
                      </a:r>
                      <a:endParaRPr kumimoji="1" lang="ja-JP" altLang="en-US" sz="1700" dirty="0"/>
                    </a:p>
                  </a:txBody>
                  <a:tcPr marL="112953" marR="112953" marT="56477" marB="56477"/>
                </a:tc>
              </a:tr>
              <a:tr h="376510">
                <a:tc>
                  <a:txBody>
                    <a:bodyPr/>
                    <a:lstStyle/>
                    <a:p>
                      <a:r>
                        <a:rPr kumimoji="1" lang="en-US" altLang="ja-JP" sz="1700" dirty="0" err="1" smtClean="0"/>
                        <a:t>getResource</a:t>
                      </a:r>
                      <a:endParaRPr kumimoji="1" lang="ja-JP" altLang="en-US" sz="1700" dirty="0"/>
                    </a:p>
                  </a:txBody>
                  <a:tcPr marL="112953" marR="112953" marT="56477" marB="56477"/>
                </a:tc>
                <a:tc>
                  <a:txBody>
                    <a:bodyPr/>
                    <a:lstStyle/>
                    <a:p>
                      <a:r>
                        <a:rPr kumimoji="1" lang="en-US" altLang="ja-JP" sz="1700" dirty="0" smtClean="0"/>
                        <a:t>false</a:t>
                      </a:r>
                      <a:endParaRPr kumimoji="1" lang="ja-JP" altLang="en-US" sz="1700" dirty="0"/>
                    </a:p>
                  </a:txBody>
                  <a:tcPr marL="112953" marR="112953" marT="56477" marB="56477"/>
                </a:tc>
              </a:tr>
              <a:tr h="376510">
                <a:tc>
                  <a:txBody>
                    <a:bodyPr/>
                    <a:lstStyle/>
                    <a:p>
                      <a:r>
                        <a:rPr kumimoji="1" lang="en-US" altLang="ja-JP" sz="1700" dirty="0" err="1" smtClean="0"/>
                        <a:t>InputStream</a:t>
                      </a:r>
                      <a:endParaRPr kumimoji="1" lang="ja-JP" altLang="en-US" sz="1700" dirty="0"/>
                    </a:p>
                  </a:txBody>
                  <a:tcPr marL="112953" marR="112953" marT="56477" marB="56477"/>
                </a:tc>
                <a:tc>
                  <a:txBody>
                    <a:bodyPr/>
                    <a:lstStyle/>
                    <a:p>
                      <a:r>
                        <a:rPr kumimoji="1" lang="en-US" altLang="ja-JP" sz="1700" dirty="0" smtClean="0"/>
                        <a:t>false</a:t>
                      </a:r>
                      <a:endParaRPr kumimoji="1" lang="ja-JP" altLang="en-US" sz="1700" dirty="0"/>
                    </a:p>
                  </a:txBody>
                  <a:tcPr marL="112953" marR="112953" marT="56477" marB="56477"/>
                </a:tc>
              </a:tr>
              <a:tr h="376510">
                <a:tc>
                  <a:txBody>
                    <a:bodyPr/>
                    <a:lstStyle/>
                    <a:p>
                      <a:r>
                        <a:rPr kumimoji="1" lang="en-US" altLang="ja-JP" sz="1700" dirty="0" smtClean="0"/>
                        <a:t>...</a:t>
                      </a:r>
                      <a:endParaRPr kumimoji="1" lang="ja-JP" altLang="en-US" sz="1700" dirty="0"/>
                    </a:p>
                  </a:txBody>
                  <a:tcPr marL="112953" marR="112953" marT="56477" marB="56477"/>
                </a:tc>
                <a:tc>
                  <a:txBody>
                    <a:bodyPr/>
                    <a:lstStyle/>
                    <a:p>
                      <a:r>
                        <a:rPr kumimoji="1" lang="en-US" altLang="ja-JP" sz="1700" dirty="0" smtClean="0"/>
                        <a:t>...</a:t>
                      </a:r>
                      <a:endParaRPr kumimoji="1" lang="ja-JP" altLang="en-US" sz="1700" dirty="0"/>
                    </a:p>
                  </a:txBody>
                  <a:tcPr marL="112953" marR="112953" marT="56477" marB="56477"/>
                </a:tc>
              </a:tr>
            </a:tbl>
          </a:graphicData>
        </a:graphic>
      </p:graphicFrame>
      <p:sp>
        <p:nvSpPr>
          <p:cNvPr id="8" name="テキスト ボックス 7"/>
          <p:cNvSpPr txBox="1"/>
          <p:nvPr/>
        </p:nvSpPr>
        <p:spPr>
          <a:xfrm>
            <a:off x="1219948" y="3848854"/>
            <a:ext cx="2050561" cy="461665"/>
          </a:xfrm>
          <a:prstGeom prst="rect">
            <a:avLst/>
          </a:prstGeom>
          <a:noFill/>
        </p:spPr>
        <p:txBody>
          <a:bodyPr wrap="none" rtlCol="0">
            <a:spAutoFit/>
          </a:bodyPr>
          <a:lstStyle/>
          <a:p>
            <a:r>
              <a:rPr lang="ja-JP" altLang="en-US" sz="2400" dirty="0" smtClean="0"/>
              <a:t>識別子名リスト</a:t>
            </a:r>
            <a:endParaRPr kumimoji="1" lang="ja-JP" altLang="en-US" sz="2400" dirty="0"/>
          </a:p>
        </p:txBody>
      </p:sp>
      <p:sp>
        <p:nvSpPr>
          <p:cNvPr id="9" name="正方形/長方形 8"/>
          <p:cNvSpPr/>
          <p:nvPr/>
        </p:nvSpPr>
        <p:spPr bwMode="auto">
          <a:xfrm>
            <a:off x="5491201" y="4563237"/>
            <a:ext cx="2552261" cy="147944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
        <p:nvSpPr>
          <p:cNvPr id="10" name="テキスト ボックス 9"/>
          <p:cNvSpPr txBox="1"/>
          <p:nvPr/>
        </p:nvSpPr>
        <p:spPr>
          <a:xfrm>
            <a:off x="5795123" y="4950961"/>
            <a:ext cx="1569660" cy="646331"/>
          </a:xfrm>
          <a:prstGeom prst="rect">
            <a:avLst/>
          </a:prstGeom>
          <a:noFill/>
        </p:spPr>
        <p:txBody>
          <a:bodyPr wrap="none" rtlCol="0">
            <a:spAutoFit/>
          </a:bodyPr>
          <a:lstStyle/>
          <a:p>
            <a:r>
              <a:rPr kumimoji="1" lang="en-US" altLang="ja-JP" sz="3600" dirty="0" err="1" smtClean="0">
                <a:solidFill>
                  <a:srgbClr val="C00000"/>
                </a:solidFill>
              </a:rPr>
              <a:t>JarFile</a:t>
            </a:r>
            <a:endParaRPr kumimoji="1" lang="ja-JP" altLang="en-US" sz="3600" dirty="0">
              <a:solidFill>
                <a:srgbClr val="C00000"/>
              </a:solidFill>
            </a:endParaRPr>
          </a:p>
        </p:txBody>
      </p:sp>
      <p:sp>
        <p:nvSpPr>
          <p:cNvPr id="11" name="テキスト ボックス 10"/>
          <p:cNvSpPr txBox="1"/>
          <p:nvPr/>
        </p:nvSpPr>
        <p:spPr>
          <a:xfrm>
            <a:off x="6485627" y="4747245"/>
            <a:ext cx="1492716" cy="369332"/>
          </a:xfrm>
          <a:prstGeom prst="rect">
            <a:avLst/>
          </a:prstGeom>
          <a:noFill/>
        </p:spPr>
        <p:txBody>
          <a:bodyPr wrap="none" rtlCol="0">
            <a:spAutoFit/>
          </a:bodyPr>
          <a:lstStyle/>
          <a:p>
            <a:r>
              <a:rPr kumimoji="1" lang="en-US" altLang="ja-JP" dirty="0" err="1" smtClean="0"/>
              <a:t>getResource</a:t>
            </a:r>
            <a:endParaRPr kumimoji="1" lang="ja-JP" altLang="en-US" dirty="0"/>
          </a:p>
        </p:txBody>
      </p:sp>
      <p:sp>
        <p:nvSpPr>
          <p:cNvPr id="12" name="テキスト ボックス 11"/>
          <p:cNvSpPr txBox="1"/>
          <p:nvPr/>
        </p:nvSpPr>
        <p:spPr>
          <a:xfrm>
            <a:off x="5552616" y="5474181"/>
            <a:ext cx="1159292" cy="307777"/>
          </a:xfrm>
          <a:prstGeom prst="rect">
            <a:avLst/>
          </a:prstGeom>
          <a:noFill/>
        </p:spPr>
        <p:txBody>
          <a:bodyPr wrap="none" rtlCol="0">
            <a:spAutoFit/>
          </a:bodyPr>
          <a:lstStyle/>
          <a:p>
            <a:r>
              <a:rPr lang="en-US" altLang="ja-JP" sz="1400" dirty="0" err="1" smtClean="0"/>
              <a:t>InputStream</a:t>
            </a:r>
            <a:endParaRPr kumimoji="1" lang="ja-JP" altLang="en-US" sz="1400" dirty="0"/>
          </a:p>
        </p:txBody>
      </p:sp>
      <p:sp>
        <p:nvSpPr>
          <p:cNvPr id="13" name="テキスト ボックス 12"/>
          <p:cNvSpPr txBox="1"/>
          <p:nvPr/>
        </p:nvSpPr>
        <p:spPr>
          <a:xfrm>
            <a:off x="5269164" y="4079686"/>
            <a:ext cx="2996333" cy="461665"/>
          </a:xfrm>
          <a:prstGeom prst="rect">
            <a:avLst/>
          </a:prstGeom>
          <a:noFill/>
        </p:spPr>
        <p:txBody>
          <a:bodyPr wrap="none" rtlCol="0">
            <a:spAutoFit/>
          </a:bodyPr>
          <a:lstStyle/>
          <a:p>
            <a:r>
              <a:rPr kumimoji="1" lang="ja-JP" altLang="en-US" sz="2400" dirty="0" smtClean="0"/>
              <a:t>識別子名のタグクラウド</a:t>
            </a:r>
            <a:endParaRPr kumimoji="1" lang="ja-JP" altLang="en-US" sz="2400" dirty="0"/>
          </a:p>
        </p:txBody>
      </p:sp>
      <p:sp>
        <p:nvSpPr>
          <p:cNvPr id="14" name="右矢印 13"/>
          <p:cNvSpPr/>
          <p:nvPr/>
        </p:nvSpPr>
        <p:spPr bwMode="auto">
          <a:xfrm>
            <a:off x="4315419" y="4980300"/>
            <a:ext cx="953745" cy="542925"/>
          </a:xfrm>
          <a:prstGeom prst="rightArrow">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14</a:t>
            </a:fld>
            <a:endParaRPr lang="en-US" altLang="ja-JP"/>
          </a:p>
        </p:txBody>
      </p:sp>
    </p:spTree>
    <p:extLst>
      <p:ext uri="{BB962C8B-B14F-4D97-AF65-F5344CB8AC3E}">
        <p14:creationId xmlns:p14="http://schemas.microsoft.com/office/powerpoint/2010/main" val="2599785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提案ツールの概要</a:t>
            </a:r>
            <a:endParaRPr kumimoji="1" lang="ja-JP" altLang="en-US" dirty="0"/>
          </a:p>
        </p:txBody>
      </p:sp>
      <p:pic>
        <p:nvPicPr>
          <p:cNvPr id="4" name="図 3"/>
          <p:cNvPicPr>
            <a:picLocks noChangeAspect="1"/>
          </p:cNvPicPr>
          <p:nvPr/>
        </p:nvPicPr>
        <p:blipFill rotWithShape="1">
          <a:blip r:embed="rId3"/>
          <a:srcRect l="576" t="6958" r="68873" b="59667"/>
          <a:stretch/>
        </p:blipFill>
        <p:spPr>
          <a:xfrm>
            <a:off x="571500" y="1457324"/>
            <a:ext cx="2001952" cy="1993339"/>
          </a:xfrm>
          <a:prstGeom prst="rect">
            <a:avLst/>
          </a:prstGeom>
        </p:spPr>
      </p:pic>
      <p:sp>
        <p:nvSpPr>
          <p:cNvPr id="5" name="テキスト ボックス 4"/>
          <p:cNvSpPr txBox="1"/>
          <p:nvPr/>
        </p:nvSpPr>
        <p:spPr>
          <a:xfrm>
            <a:off x="393966" y="3494770"/>
            <a:ext cx="2374368" cy="369332"/>
          </a:xfrm>
          <a:prstGeom prst="rect">
            <a:avLst/>
          </a:prstGeom>
          <a:noFill/>
        </p:spPr>
        <p:txBody>
          <a:bodyPr wrap="none" rtlCol="0">
            <a:spAutoFit/>
          </a:bodyPr>
          <a:lstStyle/>
          <a:p>
            <a:r>
              <a:rPr kumimoji="1" lang="ja-JP" altLang="en-US" dirty="0" smtClean="0"/>
              <a:t>クローン散布図表示部</a:t>
            </a:r>
            <a:endParaRPr kumimoji="1" lang="ja-JP" altLang="en-US" baseline="30000" dirty="0"/>
          </a:p>
        </p:txBody>
      </p:sp>
      <p:pic>
        <p:nvPicPr>
          <p:cNvPr id="6" name="図 5"/>
          <p:cNvPicPr>
            <a:picLocks noChangeAspect="1"/>
          </p:cNvPicPr>
          <p:nvPr/>
        </p:nvPicPr>
        <p:blipFill rotWithShape="1">
          <a:blip r:embed="rId4"/>
          <a:srcRect l="19454" t="14805" r="21946" b="14487"/>
          <a:stretch/>
        </p:blipFill>
        <p:spPr>
          <a:xfrm>
            <a:off x="3100387" y="3207481"/>
            <a:ext cx="2901685" cy="2334163"/>
          </a:xfrm>
          <a:prstGeom prst="rect">
            <a:avLst/>
          </a:prstGeom>
        </p:spPr>
      </p:pic>
      <p:sp>
        <p:nvSpPr>
          <p:cNvPr id="10" name="曲折矢印 9"/>
          <p:cNvSpPr/>
          <p:nvPr/>
        </p:nvSpPr>
        <p:spPr bwMode="auto">
          <a:xfrm flipV="1">
            <a:off x="1304925" y="4159246"/>
            <a:ext cx="1666875" cy="647700"/>
          </a:xfrm>
          <a:prstGeom prst="bentArrow">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1" name="テキスト ボックス 10"/>
          <p:cNvSpPr txBox="1"/>
          <p:nvPr/>
        </p:nvSpPr>
        <p:spPr>
          <a:xfrm>
            <a:off x="3353889" y="5572125"/>
            <a:ext cx="2344553" cy="646331"/>
          </a:xfrm>
          <a:prstGeom prst="rect">
            <a:avLst/>
          </a:prstGeom>
          <a:noFill/>
        </p:spPr>
        <p:txBody>
          <a:bodyPr wrap="none" rtlCol="0">
            <a:spAutoFit/>
          </a:bodyPr>
          <a:lstStyle/>
          <a:p>
            <a:r>
              <a:rPr kumimoji="1" lang="ja-JP" altLang="en-US" dirty="0" smtClean="0"/>
              <a:t>タグクラウド表示部</a:t>
            </a:r>
            <a:endParaRPr kumimoji="1" lang="en-US" altLang="ja-JP" dirty="0" smtClean="0"/>
          </a:p>
          <a:p>
            <a:r>
              <a:rPr lang="en-US" altLang="ja-JP" dirty="0" smtClean="0"/>
              <a:t>(</a:t>
            </a:r>
            <a:r>
              <a:rPr lang="en-US" altLang="ja-JP" dirty="0" err="1" smtClean="0"/>
              <a:t>WordCram</a:t>
            </a:r>
            <a:r>
              <a:rPr lang="en-US" altLang="ja-JP" baseline="30000" dirty="0" smtClean="0"/>
              <a:t>[8]</a:t>
            </a:r>
            <a:r>
              <a:rPr lang="en-US" altLang="ja-JP" dirty="0" smtClean="0"/>
              <a:t> </a:t>
            </a:r>
            <a:r>
              <a:rPr lang="ja-JP" altLang="en-US" dirty="0"/>
              <a:t>を</a:t>
            </a:r>
            <a:r>
              <a:rPr lang="ja-JP" altLang="en-US" dirty="0" smtClean="0"/>
              <a:t>利用</a:t>
            </a:r>
            <a:r>
              <a:rPr lang="en-US" altLang="ja-JP" dirty="0" smtClean="0"/>
              <a:t>)</a:t>
            </a:r>
            <a:endParaRPr kumimoji="1" lang="ja-JP" altLang="en-US" dirty="0"/>
          </a:p>
        </p:txBody>
      </p:sp>
      <p:sp>
        <p:nvSpPr>
          <p:cNvPr id="13" name="テキスト ボックス 12"/>
          <p:cNvSpPr txBox="1"/>
          <p:nvPr/>
        </p:nvSpPr>
        <p:spPr>
          <a:xfrm>
            <a:off x="302086" y="4792658"/>
            <a:ext cx="2176419"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kumimoji="1" lang="ja-JP" altLang="en-US" dirty="0" smtClean="0"/>
              <a:t>ディレクトリ対を選択</a:t>
            </a:r>
            <a:endParaRPr kumimoji="1" lang="ja-JP" altLang="en-US" dirty="0"/>
          </a:p>
        </p:txBody>
      </p:sp>
      <p:sp>
        <p:nvSpPr>
          <p:cNvPr id="14" name="曲折矢印 13"/>
          <p:cNvSpPr/>
          <p:nvPr/>
        </p:nvSpPr>
        <p:spPr bwMode="auto">
          <a:xfrm rot="16200000" flipV="1">
            <a:off x="6521280" y="3403426"/>
            <a:ext cx="949665" cy="1695450"/>
          </a:xfrm>
          <a:prstGeom prst="bentArrow">
            <a:avLst>
              <a:gd name="adj1" fmla="val 15973"/>
              <a:gd name="adj2" fmla="val 19484"/>
              <a:gd name="adj3" fmla="val 25000"/>
              <a:gd name="adj4" fmla="val 43750"/>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pic>
        <p:nvPicPr>
          <p:cNvPr id="15" name="図 14"/>
          <p:cNvPicPr>
            <a:picLocks noChangeAspect="1"/>
          </p:cNvPicPr>
          <p:nvPr/>
        </p:nvPicPr>
        <p:blipFill rotWithShape="1">
          <a:blip r:embed="rId5"/>
          <a:srcRect l="24393" t="18911" r="25183" b="47603"/>
          <a:stretch/>
        </p:blipFill>
        <p:spPr>
          <a:xfrm>
            <a:off x="5311905" y="1590675"/>
            <a:ext cx="3747959" cy="1511297"/>
          </a:xfrm>
          <a:prstGeom prst="rect">
            <a:avLst/>
          </a:prstGeom>
        </p:spPr>
      </p:pic>
      <p:sp>
        <p:nvSpPr>
          <p:cNvPr id="17" name="テキスト ボックス 16"/>
          <p:cNvSpPr txBox="1"/>
          <p:nvPr/>
        </p:nvSpPr>
        <p:spPr>
          <a:xfrm>
            <a:off x="7124700" y="4753998"/>
            <a:ext cx="1749197"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kumimoji="1" lang="ja-JP" altLang="en-US" dirty="0" smtClean="0"/>
              <a:t>識別子名を選択</a:t>
            </a:r>
            <a:endParaRPr kumimoji="1" lang="ja-JP" altLang="en-US" dirty="0"/>
          </a:p>
        </p:txBody>
      </p:sp>
      <p:sp>
        <p:nvSpPr>
          <p:cNvPr id="18" name="テキスト ボックス 17"/>
          <p:cNvSpPr txBox="1"/>
          <p:nvPr/>
        </p:nvSpPr>
        <p:spPr>
          <a:xfrm>
            <a:off x="6529007" y="3129987"/>
            <a:ext cx="2223686" cy="646331"/>
          </a:xfrm>
          <a:prstGeom prst="rect">
            <a:avLst/>
          </a:prstGeom>
          <a:noFill/>
        </p:spPr>
        <p:txBody>
          <a:bodyPr wrap="none" rtlCol="0">
            <a:spAutoFit/>
          </a:bodyPr>
          <a:lstStyle/>
          <a:p>
            <a:r>
              <a:rPr kumimoji="1" lang="ja-JP" altLang="en-US" dirty="0" smtClean="0"/>
              <a:t>選択識別子名を含む</a:t>
            </a:r>
            <a:endParaRPr kumimoji="1" lang="en-US" altLang="ja-JP" dirty="0" smtClean="0"/>
          </a:p>
          <a:p>
            <a:r>
              <a:rPr lang="ja-JP" altLang="en-US" dirty="0" smtClean="0"/>
              <a:t>ソースコード表示</a:t>
            </a:r>
            <a:r>
              <a:rPr lang="ja-JP" altLang="en-US" dirty="0"/>
              <a:t>部</a:t>
            </a:r>
            <a:endParaRPr kumimoji="1" lang="ja-JP" altLang="en-US" dirty="0"/>
          </a:p>
        </p:txBody>
      </p:sp>
      <p:sp>
        <p:nvSpPr>
          <p:cNvPr id="3" name="スライド番号プレースホルダー 2"/>
          <p:cNvSpPr>
            <a:spLocks noGrp="1"/>
          </p:cNvSpPr>
          <p:nvPr>
            <p:ph type="sldNum" sz="quarter" idx="12"/>
          </p:nvPr>
        </p:nvSpPr>
        <p:spPr/>
        <p:txBody>
          <a:bodyPr/>
          <a:lstStyle/>
          <a:p>
            <a:fld id="{9F5033E9-932D-4E41-95C3-341F9A6DAE17}" type="slidenum">
              <a:rPr lang="en-US" altLang="ja-JP" smtClean="0"/>
              <a:pPr/>
              <a:t>15</a:t>
            </a:fld>
            <a:endParaRPr lang="en-US" altLang="ja-JP"/>
          </a:p>
        </p:txBody>
      </p:sp>
      <p:sp>
        <p:nvSpPr>
          <p:cNvPr id="16" name="テキスト ボックス 15"/>
          <p:cNvSpPr txBox="1"/>
          <p:nvPr/>
        </p:nvSpPr>
        <p:spPr>
          <a:xfrm>
            <a:off x="179388" y="6308724"/>
            <a:ext cx="3174501" cy="281035"/>
          </a:xfrm>
          <a:prstGeom prst="rect">
            <a:avLst/>
          </a:prstGeom>
          <a:solidFill>
            <a:srgbClr val="FFFFCC"/>
          </a:solidFill>
          <a:ln w="12700"/>
        </p:spPr>
        <p:style>
          <a:lnRef idx="2">
            <a:schemeClr val="dk1"/>
          </a:lnRef>
          <a:fillRef idx="1">
            <a:schemeClr val="lt1"/>
          </a:fillRef>
          <a:effectRef idx="0">
            <a:schemeClr val="dk1"/>
          </a:effectRef>
          <a:fontRef idx="minor">
            <a:schemeClr val="dk1"/>
          </a:fontRef>
        </p:style>
        <p:txBody>
          <a:bodyPr wrap="square" rtlCol="0">
            <a:noAutofit/>
          </a:bodyPr>
          <a:lstStyle/>
          <a:p>
            <a:r>
              <a:rPr lang="nl-NL" altLang="ja-JP" sz="1200" dirty="0" smtClean="0"/>
              <a:t>[</a:t>
            </a:r>
            <a:r>
              <a:rPr lang="nl-NL" altLang="ja-JP" sz="1200" dirty="0"/>
              <a:t>8</a:t>
            </a:r>
            <a:r>
              <a:rPr lang="nl-NL" altLang="ja-JP" sz="1200" dirty="0" smtClean="0"/>
              <a:t>] </a:t>
            </a:r>
            <a:r>
              <a:rPr lang="nl-NL" altLang="ja-JP" sz="1200" dirty="0"/>
              <a:t>WordCram.org, http://wordcram.org</a:t>
            </a:r>
            <a:r>
              <a:rPr lang="nl-NL" altLang="ja-JP" sz="1200" dirty="0" smtClean="0"/>
              <a:t>/</a:t>
            </a:r>
            <a:endParaRPr lang="nl-NL" altLang="ja-JP" sz="1200" dirty="0"/>
          </a:p>
        </p:txBody>
      </p:sp>
    </p:spTree>
    <p:extLst>
      <p:ext uri="{BB962C8B-B14F-4D97-AF65-F5344CB8AC3E}">
        <p14:creationId xmlns:p14="http://schemas.microsoft.com/office/powerpoint/2010/main" val="2405584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利用例：クローン散布図表示部</a:t>
            </a:r>
            <a:endParaRPr kumimoji="1" lang="ja-JP" altLang="en-US" dirty="0"/>
          </a:p>
        </p:txBody>
      </p:sp>
      <p:sp>
        <p:nvSpPr>
          <p:cNvPr id="3" name="コンテンツ プレースホルダー 2"/>
          <p:cNvSpPr>
            <a:spLocks noGrp="1"/>
          </p:cNvSpPr>
          <p:nvPr>
            <p:ph idx="1"/>
          </p:nvPr>
        </p:nvSpPr>
        <p:spPr>
          <a:xfrm>
            <a:off x="457200" y="1600200"/>
            <a:ext cx="5089358" cy="4525963"/>
          </a:xfrm>
        </p:spPr>
        <p:txBody>
          <a:bodyPr/>
          <a:lstStyle/>
          <a:p>
            <a:r>
              <a:rPr kumimoji="1" lang="ja-JP" altLang="en-US" dirty="0" smtClean="0"/>
              <a:t>ディレクトリ</a:t>
            </a:r>
            <a:r>
              <a:rPr lang="ja-JP" altLang="en-US" dirty="0" smtClean="0"/>
              <a:t>ごと</a:t>
            </a:r>
            <a:r>
              <a:rPr lang="ja-JP" altLang="en-US" dirty="0"/>
              <a:t>の</a:t>
            </a:r>
            <a:r>
              <a:rPr kumimoji="1" lang="ja-JP" altLang="en-US" dirty="0" smtClean="0"/>
              <a:t>クローン密度を示している</a:t>
            </a:r>
            <a:endParaRPr kumimoji="1" lang="en-US" altLang="ja-JP" dirty="0" smtClean="0"/>
          </a:p>
          <a:p>
            <a:pPr lvl="1"/>
            <a:r>
              <a:rPr lang="en-US" altLang="ja-JP" dirty="0" smtClean="0"/>
              <a:t>Live Scatterplot</a:t>
            </a:r>
            <a:r>
              <a:rPr lang="en-US" altLang="ja-JP" baseline="30000" dirty="0" smtClean="0"/>
              <a:t>[7]</a:t>
            </a:r>
            <a:r>
              <a:rPr lang="en-US" altLang="ja-JP" dirty="0" smtClean="0"/>
              <a:t> </a:t>
            </a:r>
            <a:r>
              <a:rPr lang="ja-JP" altLang="en-US" dirty="0" smtClean="0"/>
              <a:t>を参考</a:t>
            </a:r>
            <a:endParaRPr lang="en-US" altLang="ja-JP" dirty="0"/>
          </a:p>
          <a:p>
            <a:r>
              <a:rPr kumimoji="1" lang="ja-JP" altLang="en-US" dirty="0" smtClean="0"/>
              <a:t>密度の高い場所に注目</a:t>
            </a:r>
            <a:endParaRPr kumimoji="1" lang="ja-JP" altLang="en-US" dirty="0"/>
          </a:p>
        </p:txBody>
      </p:sp>
      <p:pic>
        <p:nvPicPr>
          <p:cNvPr id="4" name="図 3"/>
          <p:cNvPicPr>
            <a:picLocks noChangeAspect="1"/>
          </p:cNvPicPr>
          <p:nvPr/>
        </p:nvPicPr>
        <p:blipFill>
          <a:blip r:embed="rId3"/>
          <a:stretch>
            <a:fillRect/>
          </a:stretch>
        </p:blipFill>
        <p:spPr>
          <a:xfrm>
            <a:off x="1101293" y="4027224"/>
            <a:ext cx="2640234" cy="481343"/>
          </a:xfrm>
          <a:prstGeom prst="rect">
            <a:avLst/>
          </a:prstGeom>
        </p:spPr>
      </p:pic>
      <p:sp>
        <p:nvSpPr>
          <p:cNvPr id="5" name="テキスト ボックス 4"/>
          <p:cNvSpPr txBox="1"/>
          <p:nvPr/>
        </p:nvSpPr>
        <p:spPr>
          <a:xfrm>
            <a:off x="1377863" y="4722901"/>
            <a:ext cx="2249095" cy="461665"/>
          </a:xfrm>
          <a:prstGeom prst="rect">
            <a:avLst/>
          </a:prstGeom>
          <a:noFill/>
        </p:spPr>
        <p:txBody>
          <a:bodyPr wrap="square" rtlCol="0">
            <a:spAutoFit/>
          </a:bodyPr>
          <a:lstStyle/>
          <a:p>
            <a:r>
              <a:rPr lang="ja-JP" altLang="en-US" sz="2400" dirty="0" smtClean="0"/>
              <a:t>クローンの密度</a:t>
            </a:r>
            <a:endParaRPr kumimoji="1" lang="ja-JP" altLang="en-US" sz="2400" dirty="0"/>
          </a:p>
        </p:txBody>
      </p:sp>
      <p:sp>
        <p:nvSpPr>
          <p:cNvPr id="6" name="左右矢印 5"/>
          <p:cNvSpPr/>
          <p:nvPr/>
        </p:nvSpPr>
        <p:spPr>
          <a:xfrm flipV="1">
            <a:off x="876871" y="4599094"/>
            <a:ext cx="3067483" cy="116654"/>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702958" y="4722901"/>
            <a:ext cx="284582" cy="461665"/>
          </a:xfrm>
          <a:prstGeom prst="rect">
            <a:avLst/>
          </a:prstGeom>
          <a:noFill/>
        </p:spPr>
        <p:txBody>
          <a:bodyPr wrap="square" rtlCol="0">
            <a:spAutoFit/>
          </a:bodyPr>
          <a:lstStyle/>
          <a:p>
            <a:r>
              <a:rPr lang="ja-JP" altLang="en-US" sz="2400" dirty="0"/>
              <a:t>低</a:t>
            </a:r>
            <a:endParaRPr kumimoji="1" lang="ja-JP" altLang="en-US" sz="2400" dirty="0"/>
          </a:p>
        </p:txBody>
      </p:sp>
      <p:sp>
        <p:nvSpPr>
          <p:cNvPr id="8" name="テキスト ボックス 7"/>
          <p:cNvSpPr txBox="1"/>
          <p:nvPr/>
        </p:nvSpPr>
        <p:spPr>
          <a:xfrm>
            <a:off x="3689588" y="4742779"/>
            <a:ext cx="284582" cy="461665"/>
          </a:xfrm>
          <a:prstGeom prst="rect">
            <a:avLst/>
          </a:prstGeom>
          <a:noFill/>
        </p:spPr>
        <p:txBody>
          <a:bodyPr wrap="square" rtlCol="0">
            <a:spAutoFit/>
          </a:bodyPr>
          <a:lstStyle/>
          <a:p>
            <a:r>
              <a:rPr lang="ja-JP" altLang="en-US" sz="2400" dirty="0"/>
              <a:t>高</a:t>
            </a:r>
            <a:endParaRPr lang="en-US" altLang="ja-JP" sz="2400" dirty="0" smtClean="0"/>
          </a:p>
        </p:txBody>
      </p:sp>
      <p:pic>
        <p:nvPicPr>
          <p:cNvPr id="9" name="図 8"/>
          <p:cNvPicPr>
            <a:picLocks noChangeAspect="1"/>
          </p:cNvPicPr>
          <p:nvPr/>
        </p:nvPicPr>
        <p:blipFill rotWithShape="1">
          <a:blip r:embed="rId4"/>
          <a:srcRect l="577" t="6958" r="69112" b="59612"/>
          <a:stretch/>
        </p:blipFill>
        <p:spPr>
          <a:xfrm>
            <a:off x="5265270" y="1927710"/>
            <a:ext cx="3806838" cy="3826566"/>
          </a:xfrm>
          <a:prstGeom prst="rect">
            <a:avLst/>
          </a:prstGeom>
        </p:spPr>
      </p:pic>
      <p:sp>
        <p:nvSpPr>
          <p:cNvPr id="11" name="スライド番号プレースホルダー 10"/>
          <p:cNvSpPr>
            <a:spLocks noGrp="1"/>
          </p:cNvSpPr>
          <p:nvPr>
            <p:ph type="sldNum" sz="quarter" idx="12"/>
          </p:nvPr>
        </p:nvSpPr>
        <p:spPr/>
        <p:txBody>
          <a:bodyPr/>
          <a:lstStyle/>
          <a:p>
            <a:fld id="{9F5033E9-932D-4E41-95C3-341F9A6DAE17}" type="slidenum">
              <a:rPr lang="en-US" altLang="ja-JP" smtClean="0"/>
              <a:pPr/>
              <a:t>16</a:t>
            </a:fld>
            <a:endParaRPr lang="en-US" altLang="ja-JP"/>
          </a:p>
        </p:txBody>
      </p:sp>
      <p:sp>
        <p:nvSpPr>
          <p:cNvPr id="10" name="テキスト ボックス 9"/>
          <p:cNvSpPr txBox="1"/>
          <p:nvPr/>
        </p:nvSpPr>
        <p:spPr>
          <a:xfrm>
            <a:off x="3077369" y="5798375"/>
            <a:ext cx="5994590"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altLang="ja-JP" sz="2400" dirty="0"/>
              <a:t>Apache </a:t>
            </a:r>
            <a:r>
              <a:rPr lang="en-US" altLang="ja-JP" sz="2400" dirty="0" smtClean="0"/>
              <a:t>Ant</a:t>
            </a:r>
            <a:r>
              <a:rPr lang="en-US" altLang="ja-JP" sz="2400" baseline="30000" dirty="0" smtClean="0"/>
              <a:t>[9]</a:t>
            </a:r>
            <a:r>
              <a:rPr lang="en-US" altLang="ja-JP" sz="2400" dirty="0" smtClean="0"/>
              <a:t> </a:t>
            </a:r>
            <a:r>
              <a:rPr lang="en-US" altLang="ja-JP" sz="2400" dirty="0"/>
              <a:t>(</a:t>
            </a:r>
            <a:r>
              <a:rPr lang="ja-JP" altLang="en-US" sz="2400" dirty="0"/>
              <a:t>ビルドツール</a:t>
            </a:r>
            <a:r>
              <a:rPr lang="en-US" altLang="ja-JP" sz="2400" dirty="0"/>
              <a:t>)</a:t>
            </a:r>
            <a:r>
              <a:rPr lang="ja-JP" altLang="en-US" sz="2400" dirty="0" smtClean="0"/>
              <a:t>を対象</a:t>
            </a:r>
            <a:r>
              <a:rPr lang="ja-JP" altLang="en-US" sz="2400" dirty="0"/>
              <a:t>とした</a:t>
            </a:r>
            <a:r>
              <a:rPr lang="ja-JP" altLang="en-US" sz="2400" dirty="0" smtClean="0"/>
              <a:t>例</a:t>
            </a:r>
            <a:endParaRPr lang="en-US" altLang="ja-JP" sz="2400" dirty="0"/>
          </a:p>
        </p:txBody>
      </p:sp>
      <p:sp>
        <p:nvSpPr>
          <p:cNvPr id="12" name="テキスト ボックス 11"/>
          <p:cNvSpPr txBox="1"/>
          <p:nvPr/>
        </p:nvSpPr>
        <p:spPr>
          <a:xfrm>
            <a:off x="179388" y="6372225"/>
            <a:ext cx="4359361" cy="432000"/>
          </a:xfrm>
          <a:prstGeom prst="rect">
            <a:avLst/>
          </a:prstGeom>
          <a:solidFill>
            <a:srgbClr val="FFFFCC"/>
          </a:solidFill>
          <a:ln w="12700"/>
        </p:spPr>
        <p:style>
          <a:lnRef idx="2">
            <a:schemeClr val="dk1"/>
          </a:lnRef>
          <a:fillRef idx="1">
            <a:schemeClr val="lt1"/>
          </a:fillRef>
          <a:effectRef idx="0">
            <a:schemeClr val="dk1"/>
          </a:effectRef>
          <a:fontRef idx="minor">
            <a:schemeClr val="dk1"/>
          </a:fontRef>
        </p:style>
        <p:txBody>
          <a:bodyPr wrap="square" rtlCol="0">
            <a:noAutofit/>
          </a:bodyPr>
          <a:lstStyle/>
          <a:p>
            <a:r>
              <a:rPr lang="en-US" altLang="ja-JP" sz="1200" dirty="0"/>
              <a:t>[7] </a:t>
            </a:r>
            <a:r>
              <a:rPr lang="en-US" altLang="ja-JP" sz="1200" dirty="0" err="1"/>
              <a:t>Cordy</a:t>
            </a:r>
            <a:r>
              <a:rPr lang="en-US" altLang="ja-JP" sz="1200" dirty="0"/>
              <a:t>, J. R., Live Scatterplots, Proc. of IWSC 2011, 2011.</a:t>
            </a:r>
            <a:endParaRPr lang="nl-NL" altLang="ja-JP" sz="1200" dirty="0" smtClean="0"/>
          </a:p>
          <a:p>
            <a:r>
              <a:rPr lang="nl-NL" altLang="ja-JP" sz="1200" dirty="0" smtClean="0"/>
              <a:t>[</a:t>
            </a:r>
            <a:r>
              <a:rPr lang="en-US" altLang="ja-JP" sz="1200" dirty="0" smtClean="0"/>
              <a:t>9</a:t>
            </a:r>
            <a:r>
              <a:rPr lang="nl-NL" altLang="ja-JP" sz="1200" dirty="0" smtClean="0"/>
              <a:t>] Apache Ant, </a:t>
            </a:r>
            <a:r>
              <a:rPr lang="nl-NL" altLang="ja-JP" sz="1200" dirty="0"/>
              <a:t>http://ant.apache.org/</a:t>
            </a:r>
          </a:p>
        </p:txBody>
      </p:sp>
    </p:spTree>
    <p:extLst>
      <p:ext uri="{BB962C8B-B14F-4D97-AF65-F5344CB8AC3E}">
        <p14:creationId xmlns:p14="http://schemas.microsoft.com/office/powerpoint/2010/main" val="2020283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利用例：タグクラウド表示部</a:t>
            </a:r>
            <a:endParaRPr kumimoji="1" lang="ja-JP" altLang="en-US" dirty="0"/>
          </a:p>
        </p:txBody>
      </p:sp>
      <p:sp>
        <p:nvSpPr>
          <p:cNvPr id="3" name="コンテンツ プレースホルダー 2"/>
          <p:cNvSpPr>
            <a:spLocks noGrp="1"/>
          </p:cNvSpPr>
          <p:nvPr>
            <p:ph idx="1"/>
          </p:nvPr>
        </p:nvSpPr>
        <p:spPr>
          <a:xfrm>
            <a:off x="457200" y="1515976"/>
            <a:ext cx="8398042" cy="4525963"/>
          </a:xfrm>
        </p:spPr>
        <p:txBody>
          <a:bodyPr/>
          <a:lstStyle/>
          <a:p>
            <a:r>
              <a:rPr kumimoji="1" lang="ja-JP" altLang="en-US" dirty="0" smtClean="0"/>
              <a:t>クローンとなっている処理の傾向を把握で</a:t>
            </a:r>
            <a:r>
              <a:rPr lang="ja-JP" altLang="en-US" dirty="0" smtClean="0"/>
              <a:t>きる</a:t>
            </a:r>
            <a:endParaRPr lang="en-US" altLang="ja-JP" dirty="0" smtClean="0"/>
          </a:p>
        </p:txBody>
      </p:sp>
      <p:pic>
        <p:nvPicPr>
          <p:cNvPr id="4" name="図 3"/>
          <p:cNvPicPr>
            <a:picLocks noChangeAspect="1"/>
          </p:cNvPicPr>
          <p:nvPr/>
        </p:nvPicPr>
        <p:blipFill rotWithShape="1">
          <a:blip r:embed="rId3"/>
          <a:srcRect t="2684"/>
          <a:stretch/>
        </p:blipFill>
        <p:spPr>
          <a:xfrm>
            <a:off x="1296380" y="2129589"/>
            <a:ext cx="6599732" cy="4659198"/>
          </a:xfrm>
          <a:prstGeom prst="rect">
            <a:avLst/>
          </a:prstGeom>
        </p:spPr>
      </p:pic>
      <p:sp>
        <p:nvSpPr>
          <p:cNvPr id="5" name="円/楕円 4"/>
          <p:cNvSpPr/>
          <p:nvPr/>
        </p:nvSpPr>
        <p:spPr bwMode="auto">
          <a:xfrm>
            <a:off x="2365241" y="3530899"/>
            <a:ext cx="3407673" cy="699013"/>
          </a:xfrm>
          <a:prstGeom prst="ellipse">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1"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
        <p:nvSpPr>
          <p:cNvPr id="6" name="円/楕円 5"/>
          <p:cNvSpPr/>
          <p:nvPr/>
        </p:nvSpPr>
        <p:spPr bwMode="auto">
          <a:xfrm>
            <a:off x="2140561" y="4731282"/>
            <a:ext cx="3832071" cy="547145"/>
          </a:xfrm>
          <a:prstGeom prst="ellipse">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7" name="四角形吹き出し 6"/>
          <p:cNvSpPr/>
          <p:nvPr/>
        </p:nvSpPr>
        <p:spPr bwMode="auto">
          <a:xfrm>
            <a:off x="5066850" y="2392313"/>
            <a:ext cx="2970245" cy="860612"/>
          </a:xfrm>
          <a:prstGeom prst="wedgeRectCallout">
            <a:avLst>
              <a:gd name="adj1" fmla="val -38704"/>
              <a:gd name="adj2" fmla="val 93750"/>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ja-JP" altLang="en-US" sz="2400" dirty="0"/>
              <a:t>特徴的な識別子名</a:t>
            </a:r>
            <a:r>
              <a:rPr lang="ja-JP" altLang="en-US" sz="2400" dirty="0" smtClean="0"/>
              <a:t>を</a:t>
            </a:r>
            <a:endParaRPr lang="en-US" altLang="ja-JP" sz="2400" dirty="0" smtClean="0"/>
          </a:p>
          <a:p>
            <a:pPr fontAlgn="base">
              <a:spcBef>
                <a:spcPct val="0"/>
              </a:spcBef>
              <a:spcAft>
                <a:spcPct val="0"/>
              </a:spcAft>
            </a:pPr>
            <a:r>
              <a:rPr lang="ja-JP" altLang="en-US" sz="2400" dirty="0" smtClean="0"/>
              <a:t>見る</a:t>
            </a:r>
            <a:r>
              <a:rPr lang="ja-JP" altLang="en-US" sz="2400" dirty="0"/>
              <a:t>ことができる</a:t>
            </a:r>
            <a:endParaRPr lang="en-US" altLang="ja-JP" sz="2400" dirty="0"/>
          </a:p>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
        <p:nvSpPr>
          <p:cNvPr id="8" name="スライド番号プレースホルダー 7"/>
          <p:cNvSpPr>
            <a:spLocks noGrp="1"/>
          </p:cNvSpPr>
          <p:nvPr>
            <p:ph type="sldNum" sz="quarter" idx="12"/>
          </p:nvPr>
        </p:nvSpPr>
        <p:spPr>
          <a:xfrm>
            <a:off x="7597775" y="6296693"/>
            <a:ext cx="1150938" cy="288925"/>
          </a:xfrm>
        </p:spPr>
        <p:txBody>
          <a:bodyPr/>
          <a:lstStyle/>
          <a:p>
            <a:fld id="{9F5033E9-932D-4E41-95C3-341F9A6DAE17}" type="slidenum">
              <a:rPr lang="en-US" altLang="ja-JP" smtClean="0"/>
              <a:pPr/>
              <a:t>17</a:t>
            </a:fld>
            <a:endParaRPr lang="en-US" altLang="ja-JP"/>
          </a:p>
        </p:txBody>
      </p:sp>
      <p:sp>
        <p:nvSpPr>
          <p:cNvPr id="9" name="円/楕円 8"/>
          <p:cNvSpPr/>
          <p:nvPr/>
        </p:nvSpPr>
        <p:spPr bwMode="auto">
          <a:xfrm>
            <a:off x="4409522" y="4266627"/>
            <a:ext cx="1512000" cy="540000"/>
          </a:xfrm>
          <a:prstGeom prst="ellipse">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1"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Tree>
    <p:extLst>
      <p:ext uri="{BB962C8B-B14F-4D97-AF65-F5344CB8AC3E}">
        <p14:creationId xmlns:p14="http://schemas.microsoft.com/office/powerpoint/2010/main" val="96105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1969" y="236538"/>
            <a:ext cx="8588101" cy="1143000"/>
          </a:xfrm>
        </p:spPr>
        <p:txBody>
          <a:bodyPr/>
          <a:lstStyle/>
          <a:p>
            <a:r>
              <a:rPr lang="ja-JP" altLang="en-US" sz="4000" dirty="0" smtClean="0"/>
              <a:t>利用例：識別子名を含む</a:t>
            </a:r>
            <a:r>
              <a:rPr lang="en-US" altLang="ja-JP" sz="4000" dirty="0" smtClean="0"/>
              <a:t/>
            </a:r>
            <a:br>
              <a:rPr lang="en-US" altLang="ja-JP" sz="4000" dirty="0" smtClean="0"/>
            </a:br>
            <a:r>
              <a:rPr lang="ja-JP" altLang="en-US" sz="4000" dirty="0" smtClean="0"/>
              <a:t>ソースコード表示部</a:t>
            </a:r>
            <a:endParaRPr kumimoji="1" lang="ja-JP" altLang="en-US" sz="4000" dirty="0"/>
          </a:p>
        </p:txBody>
      </p:sp>
      <p:sp>
        <p:nvSpPr>
          <p:cNvPr id="3" name="コンテンツ プレースホルダー 2"/>
          <p:cNvSpPr>
            <a:spLocks noGrp="1"/>
          </p:cNvSpPr>
          <p:nvPr>
            <p:ph idx="1"/>
          </p:nvPr>
        </p:nvSpPr>
        <p:spPr/>
        <p:txBody>
          <a:bodyPr/>
          <a:lstStyle/>
          <a:p>
            <a:endParaRPr lang="en-US" altLang="ja-JP" dirty="0"/>
          </a:p>
        </p:txBody>
      </p:sp>
      <p:pic>
        <p:nvPicPr>
          <p:cNvPr id="4" name="図 3"/>
          <p:cNvPicPr>
            <a:picLocks noChangeAspect="1"/>
          </p:cNvPicPr>
          <p:nvPr/>
        </p:nvPicPr>
        <p:blipFill rotWithShape="1">
          <a:blip r:embed="rId3"/>
          <a:srcRect l="710" t="10062" r="19722" b="17567"/>
          <a:stretch/>
        </p:blipFill>
        <p:spPr>
          <a:xfrm>
            <a:off x="408791" y="1361197"/>
            <a:ext cx="8394457" cy="5312723"/>
          </a:xfrm>
          <a:prstGeom prst="rect">
            <a:avLst/>
          </a:prstGeom>
        </p:spPr>
      </p:pic>
      <p:sp>
        <p:nvSpPr>
          <p:cNvPr id="10" name="四角形吹き出し 9"/>
          <p:cNvSpPr/>
          <p:nvPr/>
        </p:nvSpPr>
        <p:spPr bwMode="auto">
          <a:xfrm>
            <a:off x="5171376" y="3825082"/>
            <a:ext cx="3564000" cy="1152000"/>
          </a:xfrm>
          <a:prstGeom prst="wedgeRectCallout">
            <a:avLst>
              <a:gd name="adj1" fmla="val -13564"/>
              <a:gd name="adj2" fmla="val 71078"/>
            </a:avLst>
          </a:prstGeom>
          <a:solidFill>
            <a:srgbClr val="92D050"/>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altLang="ja-JP" sz="2400" dirty="0" smtClean="0">
              <a:latin typeface="Times New Roman" pitchFamily="18" charset="0"/>
              <a:ea typeface="ＭＳ Ｐゴシック" pitchFamily="50" charset="-128"/>
            </a:endParaRPr>
          </a:p>
        </p:txBody>
      </p:sp>
      <p:sp>
        <p:nvSpPr>
          <p:cNvPr id="5" name="四角形吹き出し 4"/>
          <p:cNvSpPr/>
          <p:nvPr/>
        </p:nvSpPr>
        <p:spPr bwMode="auto">
          <a:xfrm>
            <a:off x="5171376" y="3828366"/>
            <a:ext cx="3564000" cy="1152000"/>
          </a:xfrm>
          <a:prstGeom prst="wedgeRectCallout">
            <a:avLst>
              <a:gd name="adj1" fmla="val -23093"/>
              <a:gd name="adj2" fmla="val -75355"/>
            </a:avLst>
          </a:prstGeom>
          <a:solidFill>
            <a:srgbClr val="92D050"/>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2400" dirty="0" smtClean="0">
                <a:latin typeface="Times New Roman" pitchFamily="18" charset="0"/>
                <a:ea typeface="ＭＳ Ｐゴシック" pitchFamily="50" charset="-128"/>
              </a:rPr>
              <a:t>外部ツールを起動する</a:t>
            </a:r>
            <a:endParaRPr kumimoji="0" lang="en-US" altLang="ja-JP" sz="2400" dirty="0" smtClean="0">
              <a:latin typeface="Times New Roman" pitchFamily="18" charset="0"/>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2400" dirty="0" smtClean="0">
                <a:latin typeface="Times New Roman" pitchFamily="18" charset="0"/>
                <a:ea typeface="ＭＳ Ｐゴシック" pitchFamily="50" charset="-128"/>
              </a:rPr>
              <a:t>コマンド</a:t>
            </a:r>
            <a:r>
              <a:rPr kumimoji="0" lang="ja-JP" altLang="en-US" sz="2400" dirty="0">
                <a:latin typeface="Times New Roman" pitchFamily="18" charset="0"/>
                <a:ea typeface="ＭＳ Ｐゴシック" pitchFamily="50" charset="-128"/>
              </a:rPr>
              <a:t>を</a:t>
            </a:r>
            <a:r>
              <a:rPr kumimoji="0" lang="ja-JP" altLang="en-US" sz="2400" dirty="0" smtClean="0">
                <a:latin typeface="Times New Roman" pitchFamily="18" charset="0"/>
                <a:ea typeface="ＭＳ Ｐゴシック" pitchFamily="50" charset="-128"/>
              </a:rPr>
              <a:t>生成する処理が</a:t>
            </a:r>
            <a:endParaRPr kumimoji="0" lang="en-US" altLang="ja-JP" sz="2400" dirty="0" smtClean="0">
              <a:latin typeface="Times New Roman" pitchFamily="18" charset="0"/>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2400" dirty="0" smtClean="0">
                <a:latin typeface="Times New Roman" pitchFamily="18" charset="0"/>
                <a:ea typeface="ＭＳ Ｐゴシック" pitchFamily="50" charset="-128"/>
              </a:rPr>
              <a:t>クローンになっている</a:t>
            </a:r>
            <a:endParaRPr kumimoji="0" lang="ja-JP" altLang="en-US" sz="2400" b="0"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
        <p:nvSpPr>
          <p:cNvPr id="6" name="四角形吹き出し 5"/>
          <p:cNvSpPr/>
          <p:nvPr/>
        </p:nvSpPr>
        <p:spPr bwMode="auto">
          <a:xfrm>
            <a:off x="3146608" y="1383205"/>
            <a:ext cx="2614108" cy="429768"/>
          </a:xfrm>
          <a:prstGeom prst="wedgeRectCallout">
            <a:avLst>
              <a:gd name="adj1" fmla="val -58693"/>
              <a:gd name="adj2" fmla="val 39972"/>
            </a:avLst>
          </a:prstGeom>
          <a:solidFill>
            <a:srgbClr val="FFC000"/>
          </a:solid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2400" dirty="0">
                <a:latin typeface="Times New Roman" pitchFamily="18" charset="0"/>
                <a:ea typeface="ＭＳ Ｐゴシック" pitchFamily="50" charset="-128"/>
              </a:rPr>
              <a:t>選択</a:t>
            </a:r>
            <a:r>
              <a:rPr kumimoji="0" lang="ja-JP" altLang="en-US" sz="2400" dirty="0" smtClean="0">
                <a:latin typeface="Times New Roman" pitchFamily="18" charset="0"/>
                <a:ea typeface="ＭＳ Ｐゴシック" pitchFamily="50" charset="-128"/>
              </a:rPr>
              <a:t>した</a:t>
            </a:r>
            <a:r>
              <a:rPr kumimoji="0" lang="ja-JP" altLang="en-US" sz="2400" b="0" i="0" u="none" strike="noStrike" cap="none" normalizeH="0" baseline="0" dirty="0" smtClean="0">
                <a:ln>
                  <a:noFill/>
                </a:ln>
                <a:solidFill>
                  <a:schemeClr val="tx1"/>
                </a:solidFill>
                <a:effectLst/>
                <a:latin typeface="Times New Roman" pitchFamily="18" charset="0"/>
                <a:ea typeface="ＭＳ Ｐゴシック" pitchFamily="50" charset="-128"/>
              </a:rPr>
              <a:t>識別子名</a:t>
            </a:r>
          </a:p>
        </p:txBody>
      </p:sp>
      <p:sp>
        <p:nvSpPr>
          <p:cNvPr id="9" name="四角形吹き出し 8"/>
          <p:cNvSpPr/>
          <p:nvPr/>
        </p:nvSpPr>
        <p:spPr bwMode="auto">
          <a:xfrm>
            <a:off x="5061014" y="5946514"/>
            <a:ext cx="3165549" cy="793287"/>
          </a:xfrm>
          <a:prstGeom prst="wedgeRectCallout">
            <a:avLst>
              <a:gd name="adj1" fmla="val 20396"/>
              <a:gd name="adj2" fmla="val -83002"/>
            </a:avLst>
          </a:prstGeom>
          <a:solidFill>
            <a:srgbClr val="FFC000"/>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2400" b="0" i="0" u="none" strike="noStrike" cap="none" normalizeH="0" baseline="0" dirty="0" smtClean="0">
                <a:ln>
                  <a:noFill/>
                </a:ln>
                <a:solidFill>
                  <a:schemeClr val="tx1"/>
                </a:solidFill>
                <a:effectLst/>
                <a:latin typeface="Times New Roman" pitchFamily="18" charset="0"/>
                <a:ea typeface="ＭＳ Ｐゴシック" pitchFamily="50" charset="-128"/>
              </a:rPr>
              <a:t>上と同じクローンセットに属する他のクローン</a:t>
            </a:r>
          </a:p>
        </p:txBody>
      </p:sp>
      <p:sp>
        <p:nvSpPr>
          <p:cNvPr id="7" name="四角形吹き出し 6"/>
          <p:cNvSpPr/>
          <p:nvPr/>
        </p:nvSpPr>
        <p:spPr bwMode="auto">
          <a:xfrm>
            <a:off x="311969" y="3198927"/>
            <a:ext cx="2803936" cy="827801"/>
          </a:xfrm>
          <a:prstGeom prst="wedgeRectCallout">
            <a:avLst>
              <a:gd name="adj1" fmla="val 16210"/>
              <a:gd name="adj2" fmla="val -92638"/>
            </a:avLst>
          </a:prstGeom>
          <a:solidFill>
            <a:srgbClr val="FFC000"/>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2400" dirty="0">
                <a:latin typeface="Times New Roman" pitchFamily="18" charset="0"/>
                <a:ea typeface="ＭＳ Ｐゴシック" pitchFamily="50" charset="-128"/>
              </a:rPr>
              <a:t>選択</a:t>
            </a:r>
            <a:r>
              <a:rPr kumimoji="0" lang="ja-JP" altLang="en-US" sz="2400" dirty="0" smtClean="0">
                <a:latin typeface="Times New Roman" pitchFamily="18" charset="0"/>
                <a:ea typeface="ＭＳ Ｐゴシック" pitchFamily="50" charset="-128"/>
              </a:rPr>
              <a:t>した識別子名</a:t>
            </a:r>
            <a:endParaRPr kumimoji="0" lang="en-US" altLang="ja-JP" sz="2400" dirty="0" smtClean="0">
              <a:latin typeface="Times New Roman" pitchFamily="18" charset="0"/>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2400" dirty="0" smtClean="0">
                <a:latin typeface="Times New Roman" pitchFamily="18" charset="0"/>
                <a:ea typeface="ＭＳ Ｐゴシック" pitchFamily="50" charset="-128"/>
              </a:rPr>
              <a:t>を含むクローン一覧</a:t>
            </a:r>
            <a:endParaRPr kumimoji="0" lang="ja-JP" altLang="en-US" sz="2400" b="0"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
        <p:nvSpPr>
          <p:cNvPr id="8" name="スライド番号プレースホルダー 7"/>
          <p:cNvSpPr>
            <a:spLocks noGrp="1"/>
          </p:cNvSpPr>
          <p:nvPr>
            <p:ph type="sldNum" sz="quarter" idx="12"/>
          </p:nvPr>
        </p:nvSpPr>
        <p:spPr/>
        <p:txBody>
          <a:bodyPr/>
          <a:lstStyle/>
          <a:p>
            <a:fld id="{9F5033E9-932D-4E41-95C3-341F9A6DAE17}" type="slidenum">
              <a:rPr lang="en-US" altLang="ja-JP" smtClean="0"/>
              <a:pPr/>
              <a:t>18</a:t>
            </a:fld>
            <a:endParaRPr lang="en-US" altLang="ja-JP"/>
          </a:p>
        </p:txBody>
      </p:sp>
      <p:sp>
        <p:nvSpPr>
          <p:cNvPr id="11" name="四角形吹き出し 10"/>
          <p:cNvSpPr/>
          <p:nvPr/>
        </p:nvSpPr>
        <p:spPr bwMode="auto">
          <a:xfrm>
            <a:off x="6221412" y="1379538"/>
            <a:ext cx="2581836" cy="827801"/>
          </a:xfrm>
          <a:prstGeom prst="wedgeRectCallout">
            <a:avLst>
              <a:gd name="adj1" fmla="val -41831"/>
              <a:gd name="adj2" fmla="val 107335"/>
            </a:avLst>
          </a:prstGeom>
          <a:solidFill>
            <a:srgbClr val="FFC000"/>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2400" dirty="0">
                <a:latin typeface="Times New Roman" pitchFamily="18" charset="0"/>
                <a:ea typeface="ＭＳ Ｐゴシック" pitchFamily="50" charset="-128"/>
              </a:rPr>
              <a:t>選択</a:t>
            </a:r>
            <a:r>
              <a:rPr kumimoji="0" lang="ja-JP" altLang="en-US" sz="2400" dirty="0" smtClean="0">
                <a:latin typeface="Times New Roman" pitchFamily="18" charset="0"/>
                <a:ea typeface="ＭＳ Ｐゴシック" pitchFamily="50" charset="-128"/>
              </a:rPr>
              <a:t>した識別子名</a:t>
            </a:r>
            <a:endParaRPr kumimoji="0" lang="en-US" altLang="ja-JP" sz="2400" dirty="0" smtClean="0">
              <a:latin typeface="Times New Roman" pitchFamily="18" charset="0"/>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2400" dirty="0" smtClean="0">
                <a:latin typeface="Times New Roman" pitchFamily="18" charset="0"/>
                <a:ea typeface="ＭＳ Ｐゴシック" pitchFamily="50" charset="-128"/>
              </a:rPr>
              <a:t>を含む</a:t>
            </a:r>
            <a:r>
              <a:rPr kumimoji="0" lang="ja-JP" altLang="en-US" sz="2400" dirty="0">
                <a:latin typeface="Times New Roman" pitchFamily="18" charset="0"/>
                <a:ea typeface="ＭＳ Ｐゴシック" pitchFamily="50" charset="-128"/>
              </a:rPr>
              <a:t>クローン</a:t>
            </a:r>
            <a:endParaRPr kumimoji="0" lang="ja-JP" altLang="en-US" sz="2400" b="0"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
        <p:nvSpPr>
          <p:cNvPr id="12" name="四角形吹き出し 11"/>
          <p:cNvSpPr/>
          <p:nvPr/>
        </p:nvSpPr>
        <p:spPr bwMode="auto">
          <a:xfrm>
            <a:off x="311968" y="4177171"/>
            <a:ext cx="3420000" cy="793287"/>
          </a:xfrm>
          <a:prstGeom prst="wedgeRectCallout">
            <a:avLst>
              <a:gd name="adj1" fmla="val 15786"/>
              <a:gd name="adj2" fmla="val 109772"/>
            </a:avLst>
          </a:prstGeom>
          <a:solidFill>
            <a:srgbClr val="FFC000"/>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2400" b="0" i="0" u="none" strike="noStrike" cap="none" normalizeH="0" baseline="0" dirty="0" smtClean="0">
                <a:ln>
                  <a:noFill/>
                </a:ln>
                <a:solidFill>
                  <a:schemeClr val="tx1"/>
                </a:solidFill>
                <a:effectLst/>
                <a:latin typeface="Times New Roman" pitchFamily="18" charset="0"/>
                <a:ea typeface="ＭＳ Ｐゴシック" pitchFamily="50" charset="-128"/>
              </a:rPr>
              <a:t>上と同じクローンセットに属する他のクローン一覧</a:t>
            </a:r>
          </a:p>
        </p:txBody>
      </p:sp>
    </p:spTree>
    <p:extLst>
      <p:ext uri="{BB962C8B-B14F-4D97-AF65-F5344CB8AC3E}">
        <p14:creationId xmlns:p14="http://schemas.microsoft.com/office/powerpoint/2010/main" val="298593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評価実験</a:t>
            </a:r>
            <a:endParaRPr kumimoji="1" lang="ja-JP" altLang="en-US" dirty="0"/>
          </a:p>
        </p:txBody>
      </p:sp>
      <p:sp>
        <p:nvSpPr>
          <p:cNvPr id="3" name="コンテンツ プレースホルダー 2"/>
          <p:cNvSpPr>
            <a:spLocks noGrp="1"/>
          </p:cNvSpPr>
          <p:nvPr>
            <p:ph idx="1"/>
          </p:nvPr>
        </p:nvSpPr>
        <p:spPr>
          <a:xfrm>
            <a:off x="457199" y="1600200"/>
            <a:ext cx="8386011" cy="4997450"/>
          </a:xfrm>
        </p:spPr>
        <p:txBody>
          <a:bodyPr/>
          <a:lstStyle/>
          <a:p>
            <a:r>
              <a:rPr lang="ja-JP" altLang="en-US" dirty="0" smtClean="0"/>
              <a:t>タグクラウド</a:t>
            </a:r>
            <a:r>
              <a:rPr lang="ja-JP" altLang="en-US" dirty="0"/>
              <a:t>として表示する識別子名が</a:t>
            </a:r>
            <a:r>
              <a:rPr lang="en-US" altLang="ja-JP" dirty="0"/>
              <a:t>, </a:t>
            </a:r>
            <a:r>
              <a:rPr lang="ja-JP" altLang="en-US" dirty="0"/>
              <a:t>クローンの理解に有益であるか</a:t>
            </a:r>
            <a:r>
              <a:rPr lang="ja-JP" altLang="en-US" dirty="0" smtClean="0"/>
              <a:t>調査する</a:t>
            </a:r>
            <a:endParaRPr lang="en-US" altLang="ja-JP" dirty="0" smtClean="0"/>
          </a:p>
          <a:p>
            <a:endParaRPr lang="en-US" altLang="ja-JP" dirty="0" smtClean="0"/>
          </a:p>
          <a:p>
            <a:r>
              <a:rPr lang="ja-JP" altLang="en-US" dirty="0" smtClean="0"/>
              <a:t>実験対象： </a:t>
            </a:r>
            <a:r>
              <a:rPr lang="en-US" altLang="ja-JP" dirty="0" smtClean="0"/>
              <a:t>Apache Ant</a:t>
            </a:r>
            <a:endParaRPr lang="en-US" altLang="ja-JP" baseline="30000" dirty="0" smtClean="0"/>
          </a:p>
          <a:p>
            <a:pPr lvl="1"/>
            <a:r>
              <a:rPr lang="en-US" altLang="ja-JP" dirty="0" smtClean="0"/>
              <a:t>Java</a:t>
            </a:r>
            <a:r>
              <a:rPr lang="ja-JP" altLang="en-US" dirty="0" smtClean="0"/>
              <a:t>のビルドツールの</a:t>
            </a:r>
            <a:r>
              <a:rPr lang="en-US" altLang="ja-JP" dirty="0" smtClean="0"/>
              <a:t>1</a:t>
            </a:r>
            <a:r>
              <a:rPr lang="ja-JP" altLang="en-US" dirty="0" smtClean="0"/>
              <a:t>つ</a:t>
            </a:r>
            <a:endParaRPr lang="en-US" altLang="ja-JP" dirty="0" smtClean="0"/>
          </a:p>
          <a:p>
            <a:pPr lvl="1"/>
            <a:r>
              <a:rPr lang="ja-JP" altLang="en-US" dirty="0" smtClean="0"/>
              <a:t>クローン密度の高い</a:t>
            </a:r>
            <a:r>
              <a:rPr lang="en-US" altLang="ja-JP" dirty="0" smtClean="0"/>
              <a:t>10</a:t>
            </a:r>
            <a:r>
              <a:rPr lang="ja-JP" altLang="en-US" dirty="0" smtClean="0"/>
              <a:t>組のディレクトリ対を実験対象に選択</a:t>
            </a:r>
            <a:endParaRPr lang="en-US" altLang="ja-JP" dirty="0" smtClean="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19</a:t>
            </a:fld>
            <a:endParaRPr lang="en-US" altLang="ja-JP"/>
          </a:p>
        </p:txBody>
      </p:sp>
    </p:spTree>
    <p:extLst>
      <p:ext uri="{BB962C8B-B14F-4D97-AF65-F5344CB8AC3E}">
        <p14:creationId xmlns:p14="http://schemas.microsoft.com/office/powerpoint/2010/main" val="2194152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コードクローン</a:t>
            </a:r>
            <a:endParaRPr kumimoji="1" lang="ja-JP" altLang="en-US" dirty="0"/>
          </a:p>
        </p:txBody>
      </p:sp>
      <p:sp>
        <p:nvSpPr>
          <p:cNvPr id="3" name="コンテンツ プレースホルダー 2"/>
          <p:cNvSpPr>
            <a:spLocks noGrp="1"/>
          </p:cNvSpPr>
          <p:nvPr>
            <p:ph idx="1"/>
          </p:nvPr>
        </p:nvSpPr>
        <p:spPr>
          <a:xfrm>
            <a:off x="316528" y="1600200"/>
            <a:ext cx="8686800" cy="4525963"/>
          </a:xfrm>
        </p:spPr>
        <p:txBody>
          <a:bodyPr/>
          <a:lstStyle/>
          <a:p>
            <a:r>
              <a:rPr kumimoji="1" lang="ja-JP" altLang="en-US" dirty="0" smtClean="0"/>
              <a:t>同一または類似した部分を持つコード片のこと</a:t>
            </a:r>
            <a:endParaRPr kumimoji="1" lang="en-US" altLang="ja-JP" dirty="0" smtClean="0"/>
          </a:p>
          <a:p>
            <a:pPr lvl="1"/>
            <a:r>
              <a:rPr kumimoji="1" lang="ja-JP" altLang="en-US" dirty="0" smtClean="0"/>
              <a:t>ソースコードのコピーアンドペーストなどにより生じる</a:t>
            </a:r>
            <a:endParaRPr kumimoji="1" lang="en-US" altLang="ja-JP" dirty="0" smtClean="0"/>
          </a:p>
          <a:p>
            <a:r>
              <a:rPr lang="ja-JP" altLang="en-US" dirty="0" smtClean="0"/>
              <a:t>ソフトウェアの保守コストを大きくする要因</a:t>
            </a:r>
            <a:endParaRPr lang="en-US" altLang="ja-JP" dirty="0"/>
          </a:p>
          <a:p>
            <a:pPr lvl="1"/>
            <a:r>
              <a:rPr kumimoji="1" lang="en-US" altLang="ja-JP" dirty="0" smtClean="0"/>
              <a:t>1</a:t>
            </a:r>
            <a:r>
              <a:rPr kumimoji="1" lang="ja-JP" altLang="en-US" dirty="0" smtClean="0"/>
              <a:t>箇所にバグがあれば</a:t>
            </a:r>
            <a:r>
              <a:rPr kumimoji="1" lang="en-US" altLang="ja-JP" dirty="0" smtClean="0"/>
              <a:t>,</a:t>
            </a:r>
            <a:r>
              <a:rPr lang="ja-JP" altLang="en-US" dirty="0"/>
              <a:t> </a:t>
            </a:r>
            <a:r>
              <a:rPr lang="ja-JP" altLang="en-US" dirty="0" smtClean="0"/>
              <a:t>他のクローンにもバグがある可能性がある</a:t>
            </a:r>
            <a:endParaRPr kumimoji="1" lang="ja-JP" altLang="en-US" dirty="0"/>
          </a:p>
        </p:txBody>
      </p:sp>
      <p:sp>
        <p:nvSpPr>
          <p:cNvPr id="4" name="メモ 3"/>
          <p:cNvSpPr/>
          <p:nvPr/>
        </p:nvSpPr>
        <p:spPr bwMode="auto">
          <a:xfrm>
            <a:off x="2281473" y="4289808"/>
            <a:ext cx="1774486" cy="1910281"/>
          </a:xfrm>
          <a:prstGeom prst="foldedCorne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5" name="L 字 4"/>
          <p:cNvSpPr/>
          <p:nvPr/>
        </p:nvSpPr>
        <p:spPr bwMode="auto">
          <a:xfrm rot="10800000" flipH="1">
            <a:off x="2498751" y="4594330"/>
            <a:ext cx="1348966" cy="412239"/>
          </a:xfrm>
          <a:prstGeom prst="corner">
            <a:avLst>
              <a:gd name="adj1" fmla="val 50000"/>
              <a:gd name="adj2" fmla="val 166112"/>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6" name="L 字 5"/>
          <p:cNvSpPr/>
          <p:nvPr/>
        </p:nvSpPr>
        <p:spPr bwMode="auto">
          <a:xfrm rot="10800000" flipH="1">
            <a:off x="2498751" y="5419732"/>
            <a:ext cx="1348966" cy="412239"/>
          </a:xfrm>
          <a:prstGeom prst="corner">
            <a:avLst>
              <a:gd name="adj1" fmla="val 50000"/>
              <a:gd name="adj2" fmla="val 166112"/>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7" name="直線矢印コネクタ 6"/>
          <p:cNvCxnSpPr/>
          <p:nvPr/>
        </p:nvCxnSpPr>
        <p:spPr bwMode="auto">
          <a:xfrm>
            <a:off x="3159656" y="5006569"/>
            <a:ext cx="0" cy="413163"/>
          </a:xfrm>
          <a:prstGeom prst="straightConnector1">
            <a:avLst/>
          </a:prstGeom>
          <a:solidFill>
            <a:schemeClr val="accent2"/>
          </a:solidFill>
          <a:ln w="38100" cap="flat" cmpd="sng" algn="ctr">
            <a:solidFill>
              <a:srgbClr val="0070C0"/>
            </a:solidFill>
            <a:prstDash val="solid"/>
            <a:round/>
            <a:headEnd type="triangle"/>
            <a:tailEnd type="triangle"/>
          </a:ln>
          <a:effectLst/>
        </p:spPr>
      </p:cxnSp>
      <p:sp>
        <p:nvSpPr>
          <p:cNvPr id="8" name="メモ 7"/>
          <p:cNvSpPr/>
          <p:nvPr/>
        </p:nvSpPr>
        <p:spPr bwMode="auto">
          <a:xfrm>
            <a:off x="5282703" y="4280755"/>
            <a:ext cx="1774486" cy="1910281"/>
          </a:xfrm>
          <a:prstGeom prst="foldedCorne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9" name="L 字 8"/>
          <p:cNvSpPr/>
          <p:nvPr/>
        </p:nvSpPr>
        <p:spPr bwMode="auto">
          <a:xfrm rot="10800000" flipH="1">
            <a:off x="5499981" y="4594330"/>
            <a:ext cx="1348966" cy="412239"/>
          </a:xfrm>
          <a:prstGeom prst="corner">
            <a:avLst>
              <a:gd name="adj1" fmla="val 50000"/>
              <a:gd name="adj2" fmla="val 166112"/>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10" name="直線矢印コネクタ 9"/>
          <p:cNvCxnSpPr>
            <a:stCxn id="9" idx="2"/>
          </p:cNvCxnSpPr>
          <p:nvPr/>
        </p:nvCxnSpPr>
        <p:spPr bwMode="auto">
          <a:xfrm flipH="1">
            <a:off x="3843192" y="4800449"/>
            <a:ext cx="1656789" cy="8824"/>
          </a:xfrm>
          <a:prstGeom prst="straightConnector1">
            <a:avLst/>
          </a:prstGeom>
          <a:solidFill>
            <a:schemeClr val="accent2"/>
          </a:solidFill>
          <a:ln w="38100" cap="flat" cmpd="sng" algn="ctr">
            <a:solidFill>
              <a:srgbClr val="0070C0"/>
            </a:solidFill>
            <a:prstDash val="solid"/>
            <a:round/>
            <a:headEnd type="triangle"/>
            <a:tailEnd type="triangle"/>
          </a:ln>
          <a:effectLst/>
        </p:spPr>
      </p:cxnSp>
      <p:sp>
        <p:nvSpPr>
          <p:cNvPr id="11" name="角丸四角形 10"/>
          <p:cNvSpPr/>
          <p:nvPr/>
        </p:nvSpPr>
        <p:spPr bwMode="auto">
          <a:xfrm>
            <a:off x="315081" y="5094255"/>
            <a:ext cx="1603656" cy="467342"/>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72000" rIns="91440" bIns="72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dirty="0" smtClean="0">
                <a:latin typeface="Times New Roman" pitchFamily="18" charset="0"/>
                <a:ea typeface="ＭＳ Ｐゴシック" pitchFamily="50" charset="-128"/>
              </a:rPr>
              <a:t>コード</a:t>
            </a:r>
            <a:r>
              <a:rPr kumimoji="0" lang="ja-JP" altLang="en-US" dirty="0">
                <a:latin typeface="Times New Roman" pitchFamily="18" charset="0"/>
                <a:ea typeface="ＭＳ Ｐゴシック" pitchFamily="50" charset="-128"/>
              </a:rPr>
              <a:t>クローン</a:t>
            </a:r>
            <a:endParaRPr kumimoji="0" lang="ja-JP" altLang="en-US" b="0"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cxnSp>
        <p:nvCxnSpPr>
          <p:cNvPr id="12" name="直線矢印コネクタ 11"/>
          <p:cNvCxnSpPr>
            <a:stCxn id="11" idx="3"/>
            <a:endCxn id="5" idx="2"/>
          </p:cNvCxnSpPr>
          <p:nvPr/>
        </p:nvCxnSpPr>
        <p:spPr bwMode="auto">
          <a:xfrm flipV="1">
            <a:off x="1918737" y="4800449"/>
            <a:ext cx="580014" cy="527477"/>
          </a:xfrm>
          <a:prstGeom prst="straightConnector1">
            <a:avLst/>
          </a:prstGeom>
          <a:solidFill>
            <a:schemeClr val="accent2"/>
          </a:solidFill>
          <a:ln w="9525" cap="flat" cmpd="sng" algn="ctr">
            <a:solidFill>
              <a:schemeClr val="accent2"/>
            </a:solidFill>
            <a:prstDash val="solid"/>
            <a:round/>
            <a:headEnd type="none" w="med" len="med"/>
            <a:tailEnd type="triangle"/>
          </a:ln>
          <a:effectLst/>
        </p:spPr>
      </p:cxnSp>
      <p:cxnSp>
        <p:nvCxnSpPr>
          <p:cNvPr id="13" name="直線矢印コネクタ 12"/>
          <p:cNvCxnSpPr>
            <a:stCxn id="11" idx="3"/>
            <a:endCxn id="6" idx="2"/>
          </p:cNvCxnSpPr>
          <p:nvPr/>
        </p:nvCxnSpPr>
        <p:spPr bwMode="auto">
          <a:xfrm>
            <a:off x="1918737" y="5327926"/>
            <a:ext cx="580014" cy="297925"/>
          </a:xfrm>
          <a:prstGeom prst="straightConnector1">
            <a:avLst/>
          </a:prstGeom>
          <a:solidFill>
            <a:schemeClr val="accent2"/>
          </a:solidFill>
          <a:ln w="9525" cap="flat" cmpd="sng" algn="ctr">
            <a:solidFill>
              <a:schemeClr val="accent2"/>
            </a:solidFill>
            <a:prstDash val="solid"/>
            <a:round/>
            <a:headEnd type="none" w="med" len="med"/>
            <a:tailEnd type="triangle"/>
          </a:ln>
          <a:effectLst/>
        </p:spPr>
      </p:cxnSp>
      <p:cxnSp>
        <p:nvCxnSpPr>
          <p:cNvPr id="14" name="直線矢印コネクタ 13"/>
          <p:cNvCxnSpPr>
            <a:stCxn id="11" idx="3"/>
          </p:cNvCxnSpPr>
          <p:nvPr/>
        </p:nvCxnSpPr>
        <p:spPr bwMode="auto">
          <a:xfrm flipV="1">
            <a:off x="1918737" y="4942315"/>
            <a:ext cx="3581243" cy="385611"/>
          </a:xfrm>
          <a:prstGeom prst="straightConnector1">
            <a:avLst/>
          </a:prstGeom>
          <a:solidFill>
            <a:schemeClr val="accent2"/>
          </a:solidFill>
          <a:ln w="9525" cap="flat" cmpd="sng" algn="ctr">
            <a:solidFill>
              <a:schemeClr val="accent2"/>
            </a:solidFill>
            <a:prstDash val="solid"/>
            <a:round/>
            <a:headEnd type="none" w="med" len="med"/>
            <a:tailEnd type="triangle"/>
          </a:ln>
          <a:effectLst/>
        </p:spPr>
      </p:cxnSp>
      <p:sp>
        <p:nvSpPr>
          <p:cNvPr id="15" name="角丸四角形 14"/>
          <p:cNvSpPr/>
          <p:nvPr/>
        </p:nvSpPr>
        <p:spPr bwMode="auto">
          <a:xfrm>
            <a:off x="2145671" y="4481467"/>
            <a:ext cx="5060887" cy="1475715"/>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6" name="角丸四角形 15"/>
          <p:cNvSpPr/>
          <p:nvPr/>
        </p:nvSpPr>
        <p:spPr bwMode="auto">
          <a:xfrm>
            <a:off x="7411512" y="5569353"/>
            <a:ext cx="1613093" cy="467342"/>
          </a:xfrm>
          <a:prstGeom prst="roundRect">
            <a:avLst/>
          </a:prstGeom>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72000" rIns="91440" bIns="72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dirty="0" smtClean="0">
                <a:latin typeface="Times New Roman" pitchFamily="18" charset="0"/>
                <a:ea typeface="ＭＳ Ｐゴシック" pitchFamily="50" charset="-128"/>
              </a:rPr>
              <a:t>クローン</a:t>
            </a:r>
            <a:r>
              <a:rPr kumimoji="0" lang="ja-JP" altLang="en-US" dirty="0">
                <a:latin typeface="Times New Roman" pitchFamily="18" charset="0"/>
                <a:ea typeface="ＭＳ Ｐゴシック" pitchFamily="50" charset="-128"/>
              </a:rPr>
              <a:t>セット</a:t>
            </a:r>
            <a:endParaRPr kumimoji="0" lang="ja-JP" altLang="en-US" b="0"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cxnSp>
        <p:nvCxnSpPr>
          <p:cNvPr id="17" name="直線矢印コネクタ 16"/>
          <p:cNvCxnSpPr>
            <a:stCxn id="16" idx="0"/>
            <a:endCxn id="15" idx="3"/>
          </p:cNvCxnSpPr>
          <p:nvPr/>
        </p:nvCxnSpPr>
        <p:spPr bwMode="auto">
          <a:xfrm flipH="1" flipV="1">
            <a:off x="7206558" y="5219325"/>
            <a:ext cx="1011501" cy="350028"/>
          </a:xfrm>
          <a:prstGeom prst="straightConnector1">
            <a:avLst/>
          </a:prstGeom>
          <a:solidFill>
            <a:schemeClr val="accent2"/>
          </a:solidFill>
          <a:ln w="28575" cap="flat" cmpd="sng" algn="ctr">
            <a:solidFill>
              <a:srgbClr val="FF0000"/>
            </a:solidFill>
            <a:prstDash val="solid"/>
            <a:round/>
            <a:headEnd type="none" w="med" len="med"/>
            <a:tailEnd type="triangle"/>
          </a:ln>
          <a:effectLst/>
        </p:spPr>
      </p:cxnSp>
      <p:cxnSp>
        <p:nvCxnSpPr>
          <p:cNvPr id="18" name="直線矢印コネクタ 17"/>
          <p:cNvCxnSpPr>
            <a:endCxn id="6" idx="0"/>
          </p:cNvCxnSpPr>
          <p:nvPr/>
        </p:nvCxnSpPr>
        <p:spPr bwMode="auto">
          <a:xfrm flipH="1">
            <a:off x="3847717" y="5064187"/>
            <a:ext cx="1679427" cy="458605"/>
          </a:xfrm>
          <a:prstGeom prst="straightConnector1">
            <a:avLst/>
          </a:prstGeom>
          <a:solidFill>
            <a:schemeClr val="accent2"/>
          </a:solidFill>
          <a:ln w="38100" cap="flat" cmpd="sng" algn="ctr">
            <a:solidFill>
              <a:srgbClr val="0070C0"/>
            </a:solidFill>
            <a:prstDash val="solid"/>
            <a:round/>
            <a:headEnd type="triangle"/>
            <a:tailEnd type="triangle"/>
          </a:ln>
          <a:effectLst/>
        </p:spPr>
      </p:cxnSp>
      <p:sp>
        <p:nvSpPr>
          <p:cNvPr id="19" name="スライド番号プレースホルダー 18"/>
          <p:cNvSpPr>
            <a:spLocks noGrp="1"/>
          </p:cNvSpPr>
          <p:nvPr>
            <p:ph type="sldNum" sz="quarter" idx="12"/>
          </p:nvPr>
        </p:nvSpPr>
        <p:spPr/>
        <p:txBody>
          <a:bodyPr/>
          <a:lstStyle/>
          <a:p>
            <a:fld id="{9F5033E9-932D-4E41-95C3-341F9A6DAE17}" type="slidenum">
              <a:rPr lang="en-US" altLang="ja-JP" smtClean="0"/>
              <a:pPr/>
              <a:t>2</a:t>
            </a:fld>
            <a:endParaRPr lang="en-US" altLang="ja-JP"/>
          </a:p>
        </p:txBody>
      </p:sp>
      <p:sp>
        <p:nvSpPr>
          <p:cNvPr id="20" name="角丸四角形 19"/>
          <p:cNvSpPr/>
          <p:nvPr/>
        </p:nvSpPr>
        <p:spPr>
          <a:xfrm>
            <a:off x="4815058" y="5288986"/>
            <a:ext cx="1477108" cy="46119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dirty="0" smtClean="0"/>
              <a:t>クローン</a:t>
            </a:r>
            <a:r>
              <a:rPr lang="ja-JP" altLang="en-US" dirty="0"/>
              <a:t>ペア</a:t>
            </a:r>
            <a:endParaRPr kumimoji="1" lang="ja-JP" altLang="en-US" dirty="0"/>
          </a:p>
        </p:txBody>
      </p:sp>
    </p:spTree>
    <p:extLst>
      <p:ext uri="{BB962C8B-B14F-4D97-AF65-F5344CB8AC3E}">
        <p14:creationId xmlns:p14="http://schemas.microsoft.com/office/powerpoint/2010/main" val="42101306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実験手順</a:t>
            </a:r>
            <a:endParaRPr kumimoji="1" lang="ja-JP" altLang="en-US" dirty="0"/>
          </a:p>
        </p:txBody>
      </p:sp>
      <p:sp>
        <p:nvSpPr>
          <p:cNvPr id="3" name="コンテンツ プレースホルダー 2"/>
          <p:cNvSpPr>
            <a:spLocks noGrp="1"/>
          </p:cNvSpPr>
          <p:nvPr>
            <p:ph idx="1"/>
          </p:nvPr>
        </p:nvSpPr>
        <p:spPr>
          <a:xfrm>
            <a:off x="457200" y="1600200"/>
            <a:ext cx="8420100" cy="4525963"/>
          </a:xfrm>
        </p:spPr>
        <p:txBody>
          <a:bodyPr/>
          <a:lstStyle/>
          <a:p>
            <a:pPr marL="514350" indent="-514350">
              <a:buFont typeface="+mj-lt"/>
              <a:buAutoNum type="arabicPeriod"/>
            </a:pPr>
            <a:r>
              <a:rPr kumimoji="1" lang="ja-JP" altLang="en-US" dirty="0" smtClean="0"/>
              <a:t>クローン分析の専門家に</a:t>
            </a:r>
            <a:r>
              <a:rPr kumimoji="1" lang="en-US" altLang="ja-JP" dirty="0" smtClean="0"/>
              <a:t>, </a:t>
            </a:r>
            <a:r>
              <a:rPr kumimoji="1" lang="ja-JP" altLang="en-US" dirty="0" smtClean="0"/>
              <a:t>ディレクトリ対におけるクローンの説明文を書いてもらう</a:t>
            </a:r>
            <a:endParaRPr kumimoji="1" lang="en-US" altLang="ja-JP" dirty="0" smtClean="0"/>
          </a:p>
          <a:p>
            <a:pPr lvl="1"/>
            <a:r>
              <a:rPr lang="ja-JP" altLang="en-US" dirty="0" smtClean="0"/>
              <a:t>どのような</a:t>
            </a:r>
            <a:r>
              <a:rPr lang="ja-JP" altLang="en-US" dirty="0"/>
              <a:t>処理</a:t>
            </a:r>
            <a:r>
              <a:rPr lang="ja-JP" altLang="en-US" dirty="0" smtClean="0"/>
              <a:t>が</a:t>
            </a:r>
            <a:r>
              <a:rPr lang="ja-JP" altLang="en-US" dirty="0"/>
              <a:t>クローン</a:t>
            </a:r>
            <a:r>
              <a:rPr lang="ja-JP" altLang="en-US" dirty="0" smtClean="0"/>
              <a:t>となっているか</a:t>
            </a:r>
            <a:endParaRPr lang="en-US" altLang="ja-JP" dirty="0" smtClean="0"/>
          </a:p>
          <a:p>
            <a:pPr lvl="1"/>
            <a:r>
              <a:rPr lang="ja-JP" altLang="en-US" dirty="0" smtClean="0"/>
              <a:t>例：</a:t>
            </a:r>
            <a:r>
              <a:rPr lang="en-US" altLang="ja-JP" dirty="0" smtClean="0"/>
              <a:t>create argument of command and show result.</a:t>
            </a:r>
            <a:endParaRPr lang="en-US" altLang="ja-JP" dirty="0"/>
          </a:p>
          <a:p>
            <a:pPr marL="514350" indent="-514350">
              <a:buFont typeface="+mj-lt"/>
              <a:buAutoNum type="arabicPeriod"/>
            </a:pPr>
            <a:r>
              <a:rPr lang="ja-JP" altLang="en-US" dirty="0"/>
              <a:t>説明文</a:t>
            </a:r>
            <a:r>
              <a:rPr lang="ja-JP" altLang="en-US" dirty="0" smtClean="0"/>
              <a:t>の</a:t>
            </a:r>
            <a:r>
              <a:rPr lang="ja-JP" altLang="en-US" dirty="0"/>
              <a:t>キーワード</a:t>
            </a:r>
            <a:r>
              <a:rPr lang="ja-JP" altLang="en-US" dirty="0" smtClean="0"/>
              <a:t>を</a:t>
            </a:r>
            <a:r>
              <a:rPr lang="ja-JP" altLang="en-US" dirty="0"/>
              <a:t>抽出</a:t>
            </a:r>
            <a:endParaRPr kumimoji="1" lang="en-US" altLang="ja-JP" dirty="0" smtClean="0"/>
          </a:p>
          <a:p>
            <a:pPr lvl="1"/>
            <a:r>
              <a:rPr lang="ja-JP" altLang="en-US" dirty="0" smtClean="0"/>
              <a:t>名詞・動詞のみを対象とする</a:t>
            </a:r>
            <a:endParaRPr lang="en-US" altLang="ja-JP" dirty="0" smtClean="0"/>
          </a:p>
          <a:p>
            <a:pPr lvl="2"/>
            <a:r>
              <a:rPr lang="en-US" altLang="ja-JP" dirty="0" smtClean="0"/>
              <a:t>be</a:t>
            </a:r>
            <a:r>
              <a:rPr lang="ja-JP" altLang="en-US" dirty="0" smtClean="0"/>
              <a:t>動詞</a:t>
            </a:r>
            <a:r>
              <a:rPr lang="en-US" altLang="ja-JP" dirty="0" smtClean="0"/>
              <a:t>, </a:t>
            </a:r>
            <a:r>
              <a:rPr lang="ja-JP" altLang="en-US" dirty="0" smtClean="0"/>
              <a:t>代名詞を除く</a:t>
            </a:r>
            <a:endParaRPr lang="en-US" altLang="ja-JP" dirty="0" smtClean="0"/>
          </a:p>
          <a:p>
            <a:pPr marL="514350" indent="-514350">
              <a:buFont typeface="+mj-lt"/>
              <a:buAutoNum type="arabicPeriod"/>
            </a:pPr>
            <a:r>
              <a:rPr lang="ja-JP" altLang="en-US" dirty="0" smtClean="0"/>
              <a:t>適合率・再現率を計算する</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20</a:t>
            </a:fld>
            <a:endParaRPr lang="en-US" altLang="ja-JP"/>
          </a:p>
        </p:txBody>
      </p:sp>
    </p:spTree>
    <p:extLst>
      <p:ext uri="{BB962C8B-B14F-4D97-AF65-F5344CB8AC3E}">
        <p14:creationId xmlns:p14="http://schemas.microsoft.com/office/powerpoint/2010/main" val="21875724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a:t>
            </a:r>
            <a:r>
              <a:rPr kumimoji="1" lang="en-US" altLang="ja-JP" dirty="0" smtClean="0"/>
              <a:t>: </a:t>
            </a:r>
            <a:r>
              <a:rPr lang="ja-JP" altLang="en-US" dirty="0" smtClean="0"/>
              <a:t>評価</a:t>
            </a:r>
            <a:r>
              <a:rPr lang="ja-JP" altLang="en-US" dirty="0"/>
              <a:t>尺度</a:t>
            </a:r>
            <a:endParaRPr kumimoji="1" lang="ja-JP" altLang="en-US" dirty="0"/>
          </a:p>
        </p:txBody>
      </p:sp>
      <p:sp>
        <p:nvSpPr>
          <p:cNvPr id="3" name="コンテンツ プレースホルダー 2"/>
          <p:cNvSpPr>
            <a:spLocks noGrp="1"/>
          </p:cNvSpPr>
          <p:nvPr>
            <p:ph idx="1"/>
          </p:nvPr>
        </p:nvSpPr>
        <p:spPr>
          <a:xfrm>
            <a:off x="335804" y="4044086"/>
            <a:ext cx="8785225" cy="2363448"/>
          </a:xfrm>
        </p:spPr>
        <p:txBody>
          <a:bodyPr/>
          <a:lstStyle/>
          <a:p>
            <a:r>
              <a:rPr lang="ja-JP" altLang="en-US" sz="2800" dirty="0"/>
              <a:t>タグクラウド</a:t>
            </a:r>
            <a:r>
              <a:rPr lang="ja-JP" altLang="en-US" sz="2800" dirty="0" smtClean="0"/>
              <a:t>の識別子名は</a:t>
            </a:r>
            <a:r>
              <a:rPr lang="en-US" altLang="ja-JP" sz="2800" dirty="0" smtClean="0"/>
              <a:t>, </a:t>
            </a:r>
            <a:r>
              <a:rPr lang="ja-JP" altLang="en-US" sz="2800" dirty="0" smtClean="0"/>
              <a:t>クローンに含まれるもののみを対象とする</a:t>
            </a:r>
            <a:endParaRPr lang="en-US" altLang="ja-JP" sz="2800" dirty="0" smtClean="0"/>
          </a:p>
          <a:p>
            <a:pPr lvl="1"/>
            <a:r>
              <a:rPr lang="ja-JP" altLang="en-US" sz="2400" dirty="0"/>
              <a:t>説明文</a:t>
            </a:r>
            <a:r>
              <a:rPr lang="ja-JP" altLang="en-US" sz="2400" dirty="0" smtClean="0"/>
              <a:t>がクローンのみを対象とするため</a:t>
            </a:r>
            <a:endParaRPr lang="en-US" altLang="ja-JP" sz="2400" dirty="0" smtClean="0"/>
          </a:p>
          <a:p>
            <a:r>
              <a:rPr lang="ja-JP" altLang="en-US" sz="2800" dirty="0" smtClean="0"/>
              <a:t>一致しないが</a:t>
            </a:r>
            <a:r>
              <a:rPr lang="en-US" altLang="ja-JP" sz="2800" dirty="0" smtClean="0"/>
              <a:t>, </a:t>
            </a:r>
            <a:r>
              <a:rPr lang="ja-JP" altLang="en-US" sz="2800" dirty="0" smtClean="0"/>
              <a:t>推測可能な場合も数に含める</a:t>
            </a:r>
            <a:endParaRPr lang="en-US" altLang="ja-JP" sz="2800" dirty="0" smtClean="0"/>
          </a:p>
          <a:p>
            <a:pPr lvl="1"/>
            <a:r>
              <a:rPr kumimoji="1" lang="ja-JP" altLang="en-US" sz="2400" dirty="0" smtClean="0"/>
              <a:t>例</a:t>
            </a:r>
            <a:r>
              <a:rPr kumimoji="1" lang="en-US" altLang="ja-JP" sz="2400" dirty="0" smtClean="0"/>
              <a:t>: </a:t>
            </a:r>
            <a:r>
              <a:rPr kumimoji="1" lang="en-US" altLang="ja-JP" sz="2400" dirty="0" err="1" smtClean="0"/>
              <a:t>cmd</a:t>
            </a:r>
            <a:r>
              <a:rPr kumimoji="1" lang="en-US" altLang="ja-JP" sz="2400" dirty="0" smtClean="0"/>
              <a:t> </a:t>
            </a:r>
            <a:r>
              <a:rPr lang="ja-JP" altLang="en-US" sz="2400" dirty="0" smtClean="0"/>
              <a:t>と </a:t>
            </a:r>
            <a:r>
              <a:rPr lang="en-US" altLang="ja-JP" sz="2400" dirty="0" smtClean="0"/>
              <a:t>command, </a:t>
            </a:r>
            <a:r>
              <a:rPr lang="en-US" altLang="ja-JP" sz="2400" dirty="0" err="1" smtClean="0"/>
              <a:t>msg</a:t>
            </a:r>
            <a:r>
              <a:rPr lang="en-US" altLang="ja-JP" sz="2400" dirty="0" smtClean="0"/>
              <a:t> </a:t>
            </a:r>
            <a:r>
              <a:rPr lang="ja-JP" altLang="en-US" sz="2400" dirty="0" smtClean="0"/>
              <a:t>と </a:t>
            </a:r>
            <a:r>
              <a:rPr lang="en-US" altLang="ja-JP" sz="2400" dirty="0" smtClean="0"/>
              <a:t>message</a:t>
            </a:r>
            <a:endParaRPr kumimoji="1" lang="en-US" altLang="ja-JP" sz="2400" dirty="0" smtClean="0"/>
          </a:p>
        </p:txBody>
      </p:sp>
      <mc:AlternateContent xmlns:mc="http://schemas.openxmlformats.org/markup-compatibility/2006" xmlns:a14="http://schemas.microsoft.com/office/drawing/2010/main">
        <mc:Choice Requires="a14">
          <p:sp>
            <p:nvSpPr>
              <p:cNvPr id="4" name="テキスト ボックス 3"/>
              <p:cNvSpPr txBox="1"/>
              <p:nvPr/>
            </p:nvSpPr>
            <p:spPr>
              <a:xfrm>
                <a:off x="143211" y="2943185"/>
                <a:ext cx="8923918" cy="8792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ja-JP" altLang="en-US" sz="2700" i="1" smtClean="0">
                          <a:latin typeface="Cambria Math" panose="02040503050406030204" pitchFamily="18" charset="0"/>
                        </a:rPr>
                        <m:t>再現率</m:t>
                      </m:r>
                      <m:r>
                        <a:rPr lang="en-US" altLang="ja-JP" sz="2700" b="0" i="1" smtClean="0">
                          <a:latin typeface="Cambria Math" panose="02040503050406030204" pitchFamily="18" charset="0"/>
                        </a:rPr>
                        <m:t>=</m:t>
                      </m:r>
                      <m:f>
                        <m:fPr>
                          <m:ctrlPr>
                            <a:rPr lang="en-US" altLang="ja-JP" sz="2700" b="0" i="1" smtClean="0">
                              <a:latin typeface="Cambria Math" panose="02040503050406030204" pitchFamily="18" charset="0"/>
                            </a:rPr>
                          </m:ctrlPr>
                        </m:fPr>
                        <m:num>
                          <m:r>
                            <a:rPr lang="ja-JP" altLang="en-US" sz="2700" i="1">
                              <a:latin typeface="Cambria Math" panose="02040503050406030204" pitchFamily="18" charset="0"/>
                            </a:rPr>
                            <m:t>タグクラウド</m:t>
                          </m:r>
                          <m:r>
                            <a:rPr lang="ja-JP" altLang="en-US" sz="2700" i="1" smtClean="0">
                              <a:latin typeface="Cambria Math" panose="02040503050406030204" pitchFamily="18" charset="0"/>
                            </a:rPr>
                            <m:t>の識別子名</m:t>
                          </m:r>
                          <m:r>
                            <a:rPr lang="ja-JP" altLang="en-US" sz="2700" i="1">
                              <a:latin typeface="Cambria Math" panose="02040503050406030204" pitchFamily="18" charset="0"/>
                            </a:rPr>
                            <m:t>に含まれる</m:t>
                          </m:r>
                          <m:r>
                            <a:rPr lang="ja-JP" altLang="en-US" sz="2700" i="1" smtClean="0">
                              <a:latin typeface="Cambria Math" panose="02040503050406030204" pitchFamily="18" charset="0"/>
                            </a:rPr>
                            <m:t>キーワード</m:t>
                          </m:r>
                          <m:r>
                            <a:rPr lang="ja-JP" altLang="en-US" sz="2700" i="1">
                              <a:latin typeface="Cambria Math" panose="02040503050406030204" pitchFamily="18" charset="0"/>
                            </a:rPr>
                            <m:t>の数</m:t>
                          </m:r>
                        </m:num>
                        <m:den>
                          <m:r>
                            <a:rPr lang="ja-JP" altLang="en-US" sz="2700" i="1">
                              <a:latin typeface="Cambria Math" panose="02040503050406030204" pitchFamily="18" charset="0"/>
                            </a:rPr>
                            <m:t>説明文のキーワードの</m:t>
                          </m:r>
                          <m:r>
                            <a:rPr lang="ja-JP" altLang="en-US" sz="2700" i="1" smtClean="0">
                              <a:latin typeface="Cambria Math" panose="02040503050406030204" pitchFamily="18" charset="0"/>
                            </a:rPr>
                            <m:t>総数</m:t>
                          </m:r>
                        </m:den>
                      </m:f>
                    </m:oMath>
                  </m:oMathPara>
                </a14:m>
                <a:endParaRPr kumimoji="1" lang="ja-JP" altLang="en-US" sz="2700"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143211" y="2943185"/>
                <a:ext cx="8923918" cy="879215"/>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p:cNvSpPr txBox="1"/>
              <p:nvPr/>
            </p:nvSpPr>
            <p:spPr>
              <a:xfrm>
                <a:off x="143211" y="1748338"/>
                <a:ext cx="8207375" cy="8792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ja-JP" altLang="en-US" sz="2700" i="1" smtClean="0">
                          <a:latin typeface="Cambria Math" panose="02040503050406030204" pitchFamily="18" charset="0"/>
                        </a:rPr>
                        <m:t>適合率</m:t>
                      </m:r>
                      <m:r>
                        <a:rPr lang="en-US" altLang="ja-JP" sz="2700" b="0" i="1" smtClean="0">
                          <a:latin typeface="Cambria Math" panose="02040503050406030204" pitchFamily="18" charset="0"/>
                        </a:rPr>
                        <m:t>=</m:t>
                      </m:r>
                      <m:f>
                        <m:fPr>
                          <m:ctrlPr>
                            <a:rPr lang="en-US" altLang="ja-JP" sz="2700" b="0" i="1" smtClean="0">
                              <a:latin typeface="Cambria Math" panose="02040503050406030204" pitchFamily="18" charset="0"/>
                            </a:rPr>
                          </m:ctrlPr>
                        </m:fPr>
                        <m:num>
                          <m:r>
                            <a:rPr lang="ja-JP" altLang="en-US" sz="2700" i="1">
                              <a:latin typeface="Cambria Math" panose="02040503050406030204" pitchFamily="18" charset="0"/>
                            </a:rPr>
                            <m:t>説明文のキーワード</m:t>
                          </m:r>
                          <m:r>
                            <a:rPr lang="ja-JP" altLang="en-US" sz="2700" i="1" smtClean="0">
                              <a:latin typeface="Cambria Math" panose="02040503050406030204" pitchFamily="18" charset="0"/>
                            </a:rPr>
                            <m:t>と一致する識別子名の</m:t>
                          </m:r>
                          <m:r>
                            <a:rPr lang="ja-JP" altLang="en-US" sz="2700" i="1">
                              <a:latin typeface="Cambria Math" panose="02040503050406030204" pitchFamily="18" charset="0"/>
                            </a:rPr>
                            <m:t>数</m:t>
                          </m:r>
                        </m:num>
                        <m:den>
                          <m:r>
                            <a:rPr lang="ja-JP" altLang="en-US" sz="2700" i="1">
                              <a:latin typeface="Cambria Math" panose="02040503050406030204" pitchFamily="18" charset="0"/>
                            </a:rPr>
                            <m:t>タグクラウドの</m:t>
                          </m:r>
                          <m:r>
                            <a:rPr lang="ja-JP" altLang="en-US" sz="2700" i="1" smtClean="0">
                              <a:latin typeface="Cambria Math" panose="02040503050406030204" pitchFamily="18" charset="0"/>
                            </a:rPr>
                            <m:t>識別子名</m:t>
                          </m:r>
                          <m:r>
                            <a:rPr lang="ja-JP" altLang="en-US" sz="2700" i="1">
                              <a:latin typeface="Cambria Math" panose="02040503050406030204" pitchFamily="18" charset="0"/>
                            </a:rPr>
                            <m:t>の</m:t>
                          </m:r>
                          <m:r>
                            <a:rPr lang="ja-JP" altLang="en-US" sz="2700" i="1" smtClean="0">
                              <a:latin typeface="Cambria Math" panose="02040503050406030204" pitchFamily="18" charset="0"/>
                            </a:rPr>
                            <m:t>総数</m:t>
                          </m:r>
                        </m:den>
                      </m:f>
                    </m:oMath>
                  </m:oMathPara>
                </a14:m>
                <a:endParaRPr kumimoji="1" lang="ja-JP" altLang="en-US" sz="27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143211" y="1748338"/>
                <a:ext cx="8207375" cy="879215"/>
              </a:xfrm>
              <a:prstGeom prst="rect">
                <a:avLst/>
              </a:prstGeom>
              <a:blipFill rotWithShape="0">
                <a:blip r:embed="rId4"/>
                <a:stretch>
                  <a:fillRect/>
                </a:stretch>
              </a:blipFill>
            </p:spPr>
            <p:txBody>
              <a:bodyPr/>
              <a:lstStyle/>
              <a:p>
                <a:r>
                  <a:rPr lang="ja-JP" altLang="en-US">
                    <a:noFill/>
                  </a:rPr>
                  <a:t> </a:t>
                </a:r>
              </a:p>
            </p:txBody>
          </p:sp>
        </mc:Fallback>
      </mc:AlternateContent>
      <p:sp>
        <p:nvSpPr>
          <p:cNvPr id="6" name="スライド番号プレースホルダー 5"/>
          <p:cNvSpPr>
            <a:spLocks noGrp="1"/>
          </p:cNvSpPr>
          <p:nvPr>
            <p:ph type="sldNum" sz="quarter" idx="12"/>
          </p:nvPr>
        </p:nvSpPr>
        <p:spPr/>
        <p:txBody>
          <a:bodyPr/>
          <a:lstStyle/>
          <a:p>
            <a:fld id="{9F5033E9-932D-4E41-95C3-341F9A6DAE17}" type="slidenum">
              <a:rPr lang="en-US" altLang="ja-JP" smtClean="0"/>
              <a:pPr/>
              <a:t>21</a:t>
            </a:fld>
            <a:endParaRPr lang="en-US" altLang="ja-JP"/>
          </a:p>
        </p:txBody>
      </p:sp>
    </p:spTree>
    <p:extLst>
      <p:ext uri="{BB962C8B-B14F-4D97-AF65-F5344CB8AC3E}">
        <p14:creationId xmlns:p14="http://schemas.microsoft.com/office/powerpoint/2010/main" val="42542135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実験</a:t>
            </a:r>
            <a:r>
              <a:rPr lang="en-US" altLang="ja-JP" dirty="0" smtClean="0"/>
              <a:t>: </a:t>
            </a:r>
            <a:r>
              <a:rPr lang="ja-JP" altLang="en-US" dirty="0" smtClean="0"/>
              <a:t>結果</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適合率・再現率ともに平均値は高い</a:t>
            </a:r>
            <a:endParaRPr kumimoji="1" lang="en-US" altLang="ja-JP" dirty="0" smtClean="0"/>
          </a:p>
          <a:p>
            <a:pPr lvl="1"/>
            <a:r>
              <a:rPr lang="ja-JP" altLang="en-US" dirty="0"/>
              <a:t>有益</a:t>
            </a:r>
            <a:r>
              <a:rPr lang="ja-JP" altLang="en-US" dirty="0" smtClean="0"/>
              <a:t>な識別子名を表示できており</a:t>
            </a:r>
            <a:r>
              <a:rPr lang="en-US" altLang="ja-JP" dirty="0" smtClean="0"/>
              <a:t>, </a:t>
            </a:r>
            <a:r>
              <a:rPr lang="ja-JP" altLang="en-US" dirty="0" smtClean="0"/>
              <a:t>不要な識別子名は少ない</a:t>
            </a:r>
            <a:endParaRPr kumimoji="1" lang="en-US" altLang="ja-JP" dirty="0" smtClean="0"/>
          </a:p>
        </p:txBody>
      </p:sp>
      <p:graphicFrame>
        <p:nvGraphicFramePr>
          <p:cNvPr id="4" name="表 3"/>
          <p:cNvGraphicFramePr>
            <a:graphicFrameLocks noGrp="1"/>
          </p:cNvGraphicFramePr>
          <p:nvPr>
            <p:extLst>
              <p:ext uri="{D42A27DB-BD31-4B8C-83A1-F6EECF244321}">
                <p14:modId xmlns:p14="http://schemas.microsoft.com/office/powerpoint/2010/main" val="55526039"/>
              </p:ext>
            </p:extLst>
          </p:nvPr>
        </p:nvGraphicFramePr>
        <p:xfrm>
          <a:off x="1770214" y="3947604"/>
          <a:ext cx="5256000" cy="1036320"/>
        </p:xfrm>
        <a:graphic>
          <a:graphicData uri="http://schemas.openxmlformats.org/drawingml/2006/table">
            <a:tbl>
              <a:tblPr firstRow="1">
                <a:tableStyleId>{21E4AEA4-8DFA-4A89-87EB-49C32662AFE0}</a:tableStyleId>
              </a:tblPr>
              <a:tblGrid>
                <a:gridCol w="2628000"/>
                <a:gridCol w="2628000"/>
              </a:tblGrid>
              <a:tr h="251460">
                <a:tc>
                  <a:txBody>
                    <a:bodyPr/>
                    <a:lstStyle/>
                    <a:p>
                      <a:r>
                        <a:rPr kumimoji="1" lang="ja-JP" altLang="en-US" sz="2800" dirty="0" smtClean="0"/>
                        <a:t>適合率平均 </a:t>
                      </a:r>
                      <a:r>
                        <a:rPr kumimoji="1" lang="en-US" altLang="ja-JP" sz="2800" dirty="0" smtClean="0"/>
                        <a:t>(%)</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800" dirty="0" smtClean="0"/>
                        <a:t>再現率平均 </a:t>
                      </a:r>
                      <a:r>
                        <a:rPr kumimoji="1" lang="en-US" altLang="ja-JP" sz="2800" dirty="0" smtClean="0"/>
                        <a:t>(%)</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000">
                <a:tc>
                  <a:txBody>
                    <a:bodyPr/>
                    <a:lstStyle/>
                    <a:p>
                      <a:r>
                        <a:rPr kumimoji="1" lang="en-US" altLang="ja-JP" sz="2800" dirty="0" smtClean="0"/>
                        <a:t>83.3</a:t>
                      </a:r>
                      <a:endParaRPr kumimoji="1" lang="ja-JP" alt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800" dirty="0" smtClean="0"/>
                        <a:t>79.8</a:t>
                      </a:r>
                      <a:endParaRPr kumimoji="1" lang="ja-JP" alt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スライド番号プレースホルダー 4"/>
          <p:cNvSpPr>
            <a:spLocks noGrp="1"/>
          </p:cNvSpPr>
          <p:nvPr>
            <p:ph type="sldNum" sz="quarter" idx="12"/>
          </p:nvPr>
        </p:nvSpPr>
        <p:spPr/>
        <p:txBody>
          <a:bodyPr/>
          <a:lstStyle/>
          <a:p>
            <a:fld id="{9F5033E9-932D-4E41-95C3-341F9A6DAE17}" type="slidenum">
              <a:rPr lang="en-US" altLang="ja-JP" smtClean="0"/>
              <a:pPr/>
              <a:t>22</a:t>
            </a:fld>
            <a:endParaRPr lang="en-US" altLang="ja-JP"/>
          </a:p>
        </p:txBody>
      </p:sp>
    </p:spTree>
    <p:extLst>
      <p:ext uri="{BB962C8B-B14F-4D97-AF65-F5344CB8AC3E}">
        <p14:creationId xmlns:p14="http://schemas.microsoft.com/office/powerpoint/2010/main" val="3111847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a:xfrm>
            <a:off x="371895" y="1545145"/>
            <a:ext cx="8543504" cy="5040312"/>
          </a:xfrm>
        </p:spPr>
        <p:txBody>
          <a:bodyPr/>
          <a:lstStyle/>
          <a:p>
            <a:r>
              <a:rPr lang="ja-JP" altLang="en-US" dirty="0" smtClean="0"/>
              <a:t>識別子名のタグクラウドを利用した</a:t>
            </a:r>
            <a:r>
              <a:rPr lang="en-US" altLang="ja-JP" dirty="0" smtClean="0"/>
              <a:t>, </a:t>
            </a:r>
            <a:r>
              <a:rPr lang="ja-JP" altLang="en-US" dirty="0" smtClean="0"/>
              <a:t>コードクローンの理解支援手法を提案</a:t>
            </a:r>
            <a:endParaRPr lang="en-US" altLang="ja-JP" dirty="0" smtClean="0"/>
          </a:p>
          <a:p>
            <a:r>
              <a:rPr lang="ja-JP" altLang="en-US" dirty="0" smtClean="0"/>
              <a:t>提案手法を実装したツールを開発</a:t>
            </a:r>
            <a:endParaRPr lang="en-US" altLang="ja-JP" dirty="0" smtClean="0"/>
          </a:p>
          <a:p>
            <a:r>
              <a:rPr kumimoji="1" lang="ja-JP" altLang="en-US" dirty="0" smtClean="0"/>
              <a:t>提案手法</a:t>
            </a:r>
            <a:r>
              <a:rPr lang="ja-JP" altLang="en-US" dirty="0"/>
              <a:t>が</a:t>
            </a:r>
            <a:r>
              <a:rPr kumimoji="1" lang="ja-JP" altLang="en-US" dirty="0" smtClean="0"/>
              <a:t>抽出する識別子名の有用性を確認</a:t>
            </a:r>
            <a:endParaRPr kumimoji="1" lang="en-US" altLang="ja-JP" dirty="0" smtClean="0"/>
          </a:p>
          <a:p>
            <a:pPr lvl="1"/>
            <a:endParaRPr lang="en-US" altLang="ja-JP"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23</a:t>
            </a:fld>
            <a:endParaRPr lang="en-US" altLang="ja-JP"/>
          </a:p>
        </p:txBody>
      </p:sp>
    </p:spTree>
    <p:extLst>
      <p:ext uri="{BB962C8B-B14F-4D97-AF65-F5344CB8AC3E}">
        <p14:creationId xmlns:p14="http://schemas.microsoft.com/office/powerpoint/2010/main" val="8065287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今後の課題</a:t>
            </a:r>
            <a:endParaRPr kumimoji="1" lang="ja-JP" altLang="en-US" dirty="0"/>
          </a:p>
        </p:txBody>
      </p:sp>
      <p:sp>
        <p:nvSpPr>
          <p:cNvPr id="3" name="コンテンツ プレースホルダー 2"/>
          <p:cNvSpPr>
            <a:spLocks noGrp="1"/>
          </p:cNvSpPr>
          <p:nvPr>
            <p:ph idx="1"/>
          </p:nvPr>
        </p:nvSpPr>
        <p:spPr/>
        <p:txBody>
          <a:bodyPr/>
          <a:lstStyle/>
          <a:p>
            <a:r>
              <a:rPr lang="ja-JP" altLang="en-US" dirty="0"/>
              <a:t>様々</a:t>
            </a:r>
            <a:r>
              <a:rPr lang="ja-JP" altLang="en-US" dirty="0" smtClean="0"/>
              <a:t>な</a:t>
            </a:r>
            <a:r>
              <a:rPr lang="ja-JP" altLang="en-US" dirty="0"/>
              <a:t>人</a:t>
            </a:r>
            <a:r>
              <a:rPr lang="ja-JP" altLang="en-US" dirty="0" smtClean="0"/>
              <a:t>が書いた説明文を用いた評価実験</a:t>
            </a:r>
            <a:endParaRPr lang="en-US" altLang="ja-JP" dirty="0" smtClean="0"/>
          </a:p>
          <a:p>
            <a:r>
              <a:rPr lang="ja-JP" altLang="en-US" dirty="0" smtClean="0"/>
              <a:t>他</a:t>
            </a:r>
            <a:r>
              <a:rPr lang="ja-JP" altLang="en-US" dirty="0"/>
              <a:t>のソースコードや</a:t>
            </a:r>
            <a:r>
              <a:rPr lang="en-US" altLang="ja-JP" dirty="0"/>
              <a:t>, </a:t>
            </a:r>
            <a:r>
              <a:rPr lang="ja-JP" altLang="en-US" dirty="0"/>
              <a:t>クローン検出ツールへの適用</a:t>
            </a:r>
            <a:endParaRPr lang="en-US" altLang="ja-JP" dirty="0"/>
          </a:p>
          <a:p>
            <a:r>
              <a:rPr lang="ja-JP" altLang="en-US" dirty="0"/>
              <a:t>他のクローン可視化ツールとの比較実験</a:t>
            </a:r>
            <a:endParaRPr lang="en-US" altLang="ja-JP" dirty="0"/>
          </a:p>
          <a:p>
            <a:r>
              <a:rPr lang="ja-JP" altLang="en-US" dirty="0"/>
              <a:t>企業の開発現場への適用</a:t>
            </a:r>
            <a:endParaRPr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24</a:t>
            </a:fld>
            <a:endParaRPr lang="en-US" altLang="ja-JP"/>
          </a:p>
        </p:txBody>
      </p:sp>
    </p:spTree>
    <p:extLst>
      <p:ext uri="{BB962C8B-B14F-4D97-AF65-F5344CB8AC3E}">
        <p14:creationId xmlns:p14="http://schemas.microsoft.com/office/powerpoint/2010/main" val="23114969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25</a:t>
            </a:fld>
            <a:endParaRPr lang="en-US" altLang="ja-JP"/>
          </a:p>
        </p:txBody>
      </p:sp>
    </p:spTree>
    <p:extLst>
      <p:ext uri="{BB962C8B-B14F-4D97-AF65-F5344CB8AC3E}">
        <p14:creationId xmlns:p14="http://schemas.microsoft.com/office/powerpoint/2010/main" val="319242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ツールの利用目的</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例</a:t>
            </a:r>
            <a:r>
              <a:rPr lang="en-US" altLang="ja-JP" dirty="0" smtClean="0"/>
              <a:t>: </a:t>
            </a:r>
            <a:r>
              <a:rPr lang="ja-JP" altLang="en-US" dirty="0" smtClean="0"/>
              <a:t>重複するディレクトリの集約</a:t>
            </a:r>
            <a:endParaRPr lang="en-US" altLang="ja-JP" dirty="0" smtClean="0"/>
          </a:p>
          <a:p>
            <a:endParaRPr lang="en-US" altLang="ja-JP" dirty="0"/>
          </a:p>
          <a:p>
            <a:r>
              <a:rPr lang="ja-JP" altLang="en-US" dirty="0" smtClean="0"/>
              <a:t>シナリオ</a:t>
            </a:r>
            <a:endParaRPr lang="en-US" altLang="ja-JP" dirty="0" smtClean="0"/>
          </a:p>
          <a:p>
            <a:pPr lvl="1"/>
            <a:r>
              <a:rPr lang="ja-JP" altLang="en-US" dirty="0" smtClean="0"/>
              <a:t>類似したディレクトリを集約したい</a:t>
            </a:r>
            <a:endParaRPr lang="en-US" altLang="ja-JP" dirty="0" smtClean="0"/>
          </a:p>
          <a:p>
            <a:pPr lvl="1"/>
            <a:r>
              <a:rPr lang="ja-JP" altLang="en-US" dirty="0" smtClean="0"/>
              <a:t>クローン密度の高いディレクトリを調査</a:t>
            </a:r>
            <a:endParaRPr lang="en-US" altLang="ja-JP" dirty="0" smtClean="0"/>
          </a:p>
          <a:p>
            <a:pPr lvl="1"/>
            <a:r>
              <a:rPr lang="ja-JP" altLang="en-US" dirty="0" smtClean="0"/>
              <a:t>タグクラウドを見て</a:t>
            </a:r>
            <a:r>
              <a:rPr lang="en-US" altLang="ja-JP" dirty="0" smtClean="0"/>
              <a:t>, </a:t>
            </a:r>
            <a:r>
              <a:rPr lang="ja-JP" altLang="en-US" dirty="0" smtClean="0"/>
              <a:t>類似したものがあれば集約を検討</a:t>
            </a:r>
            <a:endParaRPr lang="en-US" altLang="ja-JP" dirty="0" smtClean="0"/>
          </a:p>
          <a:p>
            <a:endParaRPr lang="en-US" altLang="ja-JP" dirty="0"/>
          </a:p>
          <a:p>
            <a:endParaRPr lang="en-US" altLang="ja-JP"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26</a:t>
            </a:fld>
            <a:endParaRPr lang="en-US" altLang="ja-JP"/>
          </a:p>
        </p:txBody>
      </p:sp>
    </p:spTree>
    <p:extLst>
      <p:ext uri="{BB962C8B-B14F-4D97-AF65-F5344CB8AC3E}">
        <p14:creationId xmlns:p14="http://schemas.microsoft.com/office/powerpoint/2010/main" val="441196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ツールの実行時間</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Apache Ant </a:t>
            </a:r>
            <a:r>
              <a:rPr kumimoji="1" lang="ja-JP" altLang="en-US" dirty="0" smtClean="0"/>
              <a:t>の場合</a:t>
            </a:r>
            <a:endParaRPr kumimoji="1" lang="en-US" altLang="ja-JP" dirty="0" smtClean="0"/>
          </a:p>
          <a:p>
            <a:pPr lvl="1"/>
            <a:r>
              <a:rPr lang="ja-JP" altLang="en-US" dirty="0" smtClean="0"/>
              <a:t>規模</a:t>
            </a:r>
            <a:r>
              <a:rPr lang="en-US" altLang="ja-JP" dirty="0" smtClean="0"/>
              <a:t>: 858</a:t>
            </a:r>
            <a:r>
              <a:rPr lang="ja-JP" altLang="en-US" dirty="0" smtClean="0"/>
              <a:t>ファイル</a:t>
            </a:r>
            <a:endParaRPr lang="en-US" altLang="ja-JP" dirty="0"/>
          </a:p>
          <a:p>
            <a:pPr lvl="1"/>
            <a:r>
              <a:rPr lang="en-US" altLang="ja-JP" dirty="0" smtClean="0"/>
              <a:t>CPU: 2.67GHz</a:t>
            </a:r>
          </a:p>
          <a:p>
            <a:pPr lvl="1"/>
            <a:endParaRPr kumimoji="1" lang="en-US" altLang="ja-JP" dirty="0"/>
          </a:p>
          <a:p>
            <a:r>
              <a:rPr lang="ja-JP" altLang="en-US" dirty="0" smtClean="0"/>
              <a:t>実行時間</a:t>
            </a:r>
            <a:endParaRPr lang="en-US" altLang="ja-JP" dirty="0" smtClean="0"/>
          </a:p>
          <a:p>
            <a:pPr lvl="1"/>
            <a:r>
              <a:rPr kumimoji="1" lang="ja-JP" altLang="en-US" dirty="0" smtClean="0"/>
              <a:t>散布図表示</a:t>
            </a:r>
            <a:r>
              <a:rPr lang="en-US" altLang="ja-JP" dirty="0" smtClean="0"/>
              <a:t>: </a:t>
            </a:r>
            <a:r>
              <a:rPr lang="ja-JP" altLang="en-US" dirty="0" smtClean="0"/>
              <a:t>約</a:t>
            </a:r>
            <a:r>
              <a:rPr lang="en-US" altLang="ja-JP" dirty="0" smtClean="0"/>
              <a:t>5</a:t>
            </a:r>
            <a:r>
              <a:rPr kumimoji="1" lang="ja-JP" altLang="en-US" dirty="0" smtClean="0"/>
              <a:t>秒</a:t>
            </a:r>
            <a:endParaRPr kumimoji="1" lang="en-US" altLang="ja-JP" dirty="0" smtClean="0"/>
          </a:p>
          <a:p>
            <a:pPr lvl="1"/>
            <a:r>
              <a:rPr lang="ja-JP" altLang="en-US" dirty="0" smtClean="0"/>
              <a:t>タグクラウド表示</a:t>
            </a:r>
            <a:r>
              <a:rPr lang="en-US" altLang="ja-JP" dirty="0" smtClean="0"/>
              <a:t>: </a:t>
            </a:r>
            <a:r>
              <a:rPr lang="ja-JP" altLang="en-US" dirty="0" smtClean="0"/>
              <a:t>約</a:t>
            </a:r>
            <a:r>
              <a:rPr lang="en-US" altLang="ja-JP" dirty="0" smtClean="0"/>
              <a:t>10</a:t>
            </a:r>
            <a:r>
              <a:rPr lang="ja-JP" altLang="en-US" dirty="0" smtClean="0"/>
              <a:t>秒</a:t>
            </a:r>
            <a:endParaRPr kumimoji="1" lang="en-US" altLang="ja-JP" dirty="0" smtClean="0"/>
          </a:p>
          <a:p>
            <a:pPr lvl="1"/>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27</a:t>
            </a:fld>
            <a:endParaRPr lang="en-US" altLang="ja-JP"/>
          </a:p>
        </p:txBody>
      </p:sp>
    </p:spTree>
    <p:extLst>
      <p:ext uri="{BB962C8B-B14F-4D97-AF65-F5344CB8AC3E}">
        <p14:creationId xmlns:p14="http://schemas.microsoft.com/office/powerpoint/2010/main" val="1063466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タグクラウドを使う理由</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クローンの概要を確認したい場合</a:t>
            </a:r>
            <a:endParaRPr lang="en-US" altLang="ja-JP" dirty="0" smtClean="0"/>
          </a:p>
          <a:p>
            <a:pPr lvl="1"/>
            <a:r>
              <a:rPr lang="ja-JP" altLang="en-US" dirty="0" smtClean="0"/>
              <a:t>クローンを</a:t>
            </a:r>
            <a:r>
              <a:rPr lang="en-US" altLang="ja-JP" dirty="0" smtClean="0"/>
              <a:t>1</a:t>
            </a:r>
            <a:r>
              <a:rPr lang="ja-JP" altLang="en-US" dirty="0" err="1" smtClean="0"/>
              <a:t>つずつ</a:t>
            </a:r>
            <a:r>
              <a:rPr lang="ja-JP" altLang="en-US" dirty="0" smtClean="0"/>
              <a:t>確認すると時間がかかる</a:t>
            </a:r>
            <a:endParaRPr lang="en-US" altLang="ja-JP" dirty="0" smtClean="0"/>
          </a:p>
          <a:p>
            <a:pPr lvl="1"/>
            <a:endParaRPr lang="en-US" altLang="ja-JP" dirty="0"/>
          </a:p>
          <a:p>
            <a:r>
              <a:rPr lang="ja-JP" altLang="en-US" dirty="0" smtClean="0"/>
              <a:t>プログラマは識別子名の意味からプログラム要素の役割を推測する</a:t>
            </a:r>
            <a:endParaRPr lang="en-US" altLang="ja-JP" dirty="0" smtClean="0"/>
          </a:p>
          <a:p>
            <a:pPr lvl="1"/>
            <a:r>
              <a:rPr lang="ja-JP" altLang="en-US" dirty="0" smtClean="0"/>
              <a:t>タグクラウドが</a:t>
            </a:r>
            <a:r>
              <a:rPr lang="en-US" altLang="ja-JP" dirty="0" smtClean="0"/>
              <a:t>, </a:t>
            </a:r>
            <a:r>
              <a:rPr lang="ja-JP" altLang="en-US" dirty="0" smtClean="0"/>
              <a:t>自然文と同じような働きをすると考えられる</a:t>
            </a:r>
            <a:endParaRPr lang="en-US" altLang="ja-JP" dirty="0" smtClean="0"/>
          </a:p>
          <a:p>
            <a:pPr lvl="1"/>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28</a:t>
            </a:fld>
            <a:endParaRPr lang="en-US" altLang="ja-JP"/>
          </a:p>
        </p:txBody>
      </p:sp>
    </p:spTree>
    <p:extLst>
      <p:ext uri="{BB962C8B-B14F-4D97-AF65-F5344CB8AC3E}">
        <p14:creationId xmlns:p14="http://schemas.microsoft.com/office/powerpoint/2010/main" val="3814229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RNR</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コードクローンの非繰り返し度を表すメトリクス</a:t>
            </a:r>
            <a:endParaRPr lang="en-US" altLang="ja-JP" dirty="0"/>
          </a:p>
          <a:p>
            <a:r>
              <a:rPr lang="en-US" altLang="ja-JP" dirty="0" smtClean="0"/>
              <a:t>RNR </a:t>
            </a:r>
            <a:r>
              <a:rPr lang="ja-JP" altLang="en-US" dirty="0" smtClean="0"/>
              <a:t>の低いクローンは繰り返し文が多く</a:t>
            </a:r>
            <a:r>
              <a:rPr lang="en-US" altLang="ja-JP" dirty="0" smtClean="0"/>
              <a:t>, </a:t>
            </a:r>
            <a:r>
              <a:rPr lang="ja-JP" altLang="en-US" dirty="0" smtClean="0"/>
              <a:t>重要度が低い</a:t>
            </a:r>
            <a:endParaRPr lang="en-US" altLang="ja-JP" dirty="0" smtClean="0"/>
          </a:p>
          <a:p>
            <a:pPr lvl="1"/>
            <a:r>
              <a:rPr kumimoji="1" lang="ja-JP" altLang="en-US" dirty="0"/>
              <a:t>連続</a:t>
            </a:r>
            <a:r>
              <a:rPr kumimoji="1" lang="ja-JP" altLang="en-US" dirty="0" smtClean="0"/>
              <a:t>した </a:t>
            </a:r>
            <a:r>
              <a:rPr kumimoji="1" lang="en-US" altLang="ja-JP" dirty="0" err="1" smtClean="0"/>
              <a:t>printf</a:t>
            </a:r>
            <a:r>
              <a:rPr kumimoji="1" lang="ja-JP" altLang="en-US" dirty="0" smtClean="0"/>
              <a:t>文</a:t>
            </a:r>
            <a:r>
              <a:rPr kumimoji="1" lang="en-US" altLang="ja-JP" dirty="0" smtClean="0"/>
              <a:t>, import</a:t>
            </a:r>
            <a:r>
              <a:rPr kumimoji="1" lang="ja-JP" altLang="en-US" dirty="0" smtClean="0"/>
              <a:t>文</a:t>
            </a:r>
            <a:endParaRPr kumimoji="1" lang="en-US" altLang="ja-JP" dirty="0" smtClean="0"/>
          </a:p>
          <a:p>
            <a:pPr lvl="1"/>
            <a:r>
              <a:rPr lang="en-US" altLang="ja-JP" dirty="0" smtClean="0"/>
              <a:t>switch</a:t>
            </a:r>
            <a:r>
              <a:rPr lang="ja-JP" altLang="en-US" dirty="0" smtClean="0"/>
              <a:t>文の </a:t>
            </a:r>
            <a:r>
              <a:rPr lang="en-US" altLang="ja-JP" dirty="0" smtClean="0"/>
              <a:t>case</a:t>
            </a:r>
            <a:r>
              <a:rPr lang="ja-JP" altLang="en-US" dirty="0" smtClean="0"/>
              <a:t>エントリ</a:t>
            </a:r>
            <a:endParaRPr kumimoji="1" lang="en-US" altLang="ja-JP" dirty="0"/>
          </a:p>
          <a:p>
            <a:r>
              <a:rPr lang="ja-JP" altLang="en-US" dirty="0" smtClean="0"/>
              <a:t>本手法では</a:t>
            </a:r>
            <a:r>
              <a:rPr lang="en-US" altLang="ja-JP" dirty="0" smtClean="0"/>
              <a:t>, RNR </a:t>
            </a:r>
            <a:r>
              <a:rPr lang="ja-JP" altLang="en-US" dirty="0" smtClean="0"/>
              <a:t>によるコードクローンのフィルタリングを行っている</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29</a:t>
            </a:fld>
            <a:endParaRPr lang="en-US" altLang="ja-JP"/>
          </a:p>
        </p:txBody>
      </p:sp>
    </p:spTree>
    <p:extLst>
      <p:ext uri="{BB962C8B-B14F-4D97-AF65-F5344CB8AC3E}">
        <p14:creationId xmlns:p14="http://schemas.microsoft.com/office/powerpoint/2010/main" val="4206898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コードクローン検出</a:t>
            </a:r>
            <a:r>
              <a:rPr lang="ja-JP" altLang="en-US" dirty="0"/>
              <a:t>ツール</a:t>
            </a:r>
            <a:endParaRPr kumimoji="1" lang="ja-JP" altLang="en-US" dirty="0"/>
          </a:p>
        </p:txBody>
      </p:sp>
      <p:sp>
        <p:nvSpPr>
          <p:cNvPr id="3" name="コンテンツ プレースホルダー 2"/>
          <p:cNvSpPr>
            <a:spLocks noGrp="1"/>
          </p:cNvSpPr>
          <p:nvPr>
            <p:ph idx="1"/>
          </p:nvPr>
        </p:nvSpPr>
        <p:spPr>
          <a:xfrm>
            <a:off x="457200" y="1600200"/>
            <a:ext cx="7907867" cy="4525963"/>
          </a:xfrm>
        </p:spPr>
        <p:txBody>
          <a:bodyPr/>
          <a:lstStyle/>
          <a:p>
            <a:r>
              <a:rPr lang="en-US" altLang="ja-JP" dirty="0" err="1" smtClean="0"/>
              <a:t>CCFinder</a:t>
            </a:r>
            <a:r>
              <a:rPr lang="en-US" altLang="ja-JP" baseline="30000" dirty="0" smtClean="0"/>
              <a:t>[1]</a:t>
            </a:r>
          </a:p>
          <a:p>
            <a:pPr lvl="1"/>
            <a:r>
              <a:rPr kumimoji="1" lang="ja-JP" altLang="en-US" dirty="0" smtClean="0"/>
              <a:t>字句解析</a:t>
            </a:r>
            <a:r>
              <a:rPr kumimoji="1" lang="ja-JP" altLang="en-US" dirty="0"/>
              <a:t>ベース</a:t>
            </a:r>
            <a:r>
              <a:rPr kumimoji="1" lang="ja-JP" altLang="en-US" dirty="0" smtClean="0"/>
              <a:t>のコードクローン検出ツール</a:t>
            </a:r>
            <a:endParaRPr kumimoji="1" lang="en-US" altLang="ja-JP" dirty="0" smtClean="0"/>
          </a:p>
          <a:p>
            <a:pPr lvl="2"/>
            <a:r>
              <a:rPr lang="en-US" altLang="ja-JP" dirty="0" smtClean="0"/>
              <a:t>2</a:t>
            </a:r>
            <a:r>
              <a:rPr lang="ja-JP" altLang="en-US" dirty="0" err="1" smtClean="0"/>
              <a:t>つの</a:t>
            </a:r>
            <a:r>
              <a:rPr lang="ja-JP" altLang="en-US" dirty="0" smtClean="0"/>
              <a:t>トークン列が一致する場合</a:t>
            </a:r>
            <a:r>
              <a:rPr lang="en-US" altLang="ja-JP" dirty="0" smtClean="0"/>
              <a:t>, </a:t>
            </a:r>
            <a:r>
              <a:rPr lang="ja-JP" altLang="en-US" dirty="0" smtClean="0"/>
              <a:t>それらをクローンとし</a:t>
            </a:r>
            <a:r>
              <a:rPr lang="ja-JP" altLang="en-US" dirty="0"/>
              <a:t>て</a:t>
            </a:r>
            <a:r>
              <a:rPr lang="ja-JP" altLang="en-US" dirty="0" smtClean="0"/>
              <a:t>検出する</a:t>
            </a:r>
            <a:endParaRPr lang="en-US" altLang="ja-JP" dirty="0" smtClean="0"/>
          </a:p>
          <a:p>
            <a:pPr lvl="1"/>
            <a:r>
              <a:rPr kumimoji="1" lang="ja-JP" altLang="en-US" dirty="0" smtClean="0"/>
              <a:t>識別子名</a:t>
            </a:r>
            <a:r>
              <a:rPr lang="ja-JP" altLang="en-US" dirty="0" smtClean="0"/>
              <a:t>が異なるクローンも検出できる</a:t>
            </a:r>
            <a:endParaRPr kumimoji="1" lang="en-US" altLang="ja-JP" dirty="0" smtClean="0"/>
          </a:p>
          <a:p>
            <a:pPr lvl="1"/>
            <a:r>
              <a:rPr lang="ja-JP" altLang="en-US" dirty="0" smtClean="0"/>
              <a:t>大規模ソフトウェアに対しても実用的な時間で検出可能</a:t>
            </a:r>
            <a:endParaRPr lang="en-US" altLang="ja-JP" dirty="0" smtClean="0"/>
          </a:p>
          <a:p>
            <a:pPr lvl="1"/>
            <a:r>
              <a:rPr kumimoji="1" lang="ja-JP" altLang="en-US" dirty="0" smtClean="0"/>
              <a:t>様々なソフトウェアに対して有用性が確認されている</a:t>
            </a:r>
            <a:r>
              <a:rPr kumimoji="1" lang="en-US" altLang="ja-JP" baseline="30000" dirty="0" smtClean="0"/>
              <a:t>[2]</a:t>
            </a:r>
          </a:p>
          <a:p>
            <a:pPr lvl="1"/>
            <a:endParaRPr kumimoji="1" lang="ja-JP" altLang="en-US" dirty="0"/>
          </a:p>
        </p:txBody>
      </p:sp>
      <p:sp>
        <p:nvSpPr>
          <p:cNvPr id="5" name="スライド番号プレースホルダー 4"/>
          <p:cNvSpPr>
            <a:spLocks noGrp="1"/>
          </p:cNvSpPr>
          <p:nvPr>
            <p:ph type="sldNum" sz="quarter" idx="12"/>
          </p:nvPr>
        </p:nvSpPr>
        <p:spPr/>
        <p:txBody>
          <a:bodyPr/>
          <a:lstStyle/>
          <a:p>
            <a:fld id="{9F5033E9-932D-4E41-95C3-341F9A6DAE17}" type="slidenum">
              <a:rPr lang="en-US" altLang="ja-JP" smtClean="0"/>
              <a:pPr/>
              <a:t>3</a:t>
            </a:fld>
            <a:endParaRPr lang="en-US" altLang="ja-JP"/>
          </a:p>
        </p:txBody>
      </p:sp>
      <p:sp>
        <p:nvSpPr>
          <p:cNvPr id="4" name="テキスト ボックス 3"/>
          <p:cNvSpPr txBox="1"/>
          <p:nvPr/>
        </p:nvSpPr>
        <p:spPr>
          <a:xfrm>
            <a:off x="179388" y="5981778"/>
            <a:ext cx="8280000" cy="792000"/>
          </a:xfrm>
          <a:prstGeom prst="rect">
            <a:avLst/>
          </a:prstGeom>
          <a:solidFill>
            <a:srgbClr val="FFFFCC"/>
          </a:solidFill>
          <a:ln w="12700"/>
        </p:spPr>
        <p:style>
          <a:lnRef idx="2">
            <a:schemeClr val="dk1"/>
          </a:lnRef>
          <a:fillRef idx="1">
            <a:schemeClr val="lt1"/>
          </a:fillRef>
          <a:effectRef idx="0">
            <a:schemeClr val="dk1"/>
          </a:effectRef>
          <a:fontRef idx="minor">
            <a:schemeClr val="dk1"/>
          </a:fontRef>
        </p:style>
        <p:txBody>
          <a:bodyPr wrap="square" rtlCol="0">
            <a:noAutofit/>
          </a:bodyPr>
          <a:lstStyle/>
          <a:p>
            <a:r>
              <a:rPr lang="en-US" altLang="ja-JP" sz="1200" dirty="0" smtClean="0"/>
              <a:t>[1] </a:t>
            </a:r>
            <a:r>
              <a:rPr lang="en-US" altLang="ja-JP" sz="1200" dirty="0" err="1" smtClean="0"/>
              <a:t>Kamiya</a:t>
            </a:r>
            <a:r>
              <a:rPr lang="en-US" altLang="ja-JP" sz="1200" dirty="0"/>
              <a:t>, et al</a:t>
            </a:r>
            <a:r>
              <a:rPr lang="en-US" altLang="ja-JP" sz="1200" dirty="0" smtClean="0"/>
              <a:t>., </a:t>
            </a:r>
            <a:r>
              <a:rPr lang="en-US" altLang="ja-JP" sz="1200" dirty="0" err="1"/>
              <a:t>CCFinder</a:t>
            </a:r>
            <a:r>
              <a:rPr lang="en-US" altLang="ja-JP" sz="1200" dirty="0"/>
              <a:t>: a </a:t>
            </a:r>
            <a:r>
              <a:rPr lang="en-US" altLang="ja-JP" sz="1200" dirty="0" err="1"/>
              <a:t>multilinguistic</a:t>
            </a:r>
            <a:r>
              <a:rPr lang="en-US" altLang="ja-JP" sz="1200" dirty="0"/>
              <a:t> token-based code clone detection system for large scale source code, IEEE Trans. </a:t>
            </a:r>
            <a:r>
              <a:rPr lang="en-US" altLang="ja-JP" sz="1200" dirty="0" err="1"/>
              <a:t>Sofw</a:t>
            </a:r>
            <a:r>
              <a:rPr lang="en-US" altLang="ja-JP" sz="1200" dirty="0"/>
              <a:t>. Eng., 2002</a:t>
            </a:r>
            <a:r>
              <a:rPr lang="en-US" altLang="ja-JP" sz="1200" dirty="0" smtClean="0"/>
              <a:t>.</a:t>
            </a:r>
          </a:p>
          <a:p>
            <a:r>
              <a:rPr lang="en-US" altLang="ja-JP" sz="1200" dirty="0" smtClean="0"/>
              <a:t>[2] Yoshida, et al., </a:t>
            </a:r>
            <a:r>
              <a:rPr lang="en-US" altLang="ja-JP" sz="1200" dirty="0"/>
              <a:t>An Experience Report on Analyzing Industrial Software Systems Using Code Clone Detection </a:t>
            </a:r>
            <a:r>
              <a:rPr lang="en-US" altLang="ja-JP" sz="1200" dirty="0" smtClean="0"/>
              <a:t>Techniques, Proc. of ASPEC 2012, 2012</a:t>
            </a:r>
            <a:endParaRPr lang="en-US" altLang="ja-JP" sz="1200" dirty="0"/>
          </a:p>
        </p:txBody>
      </p:sp>
    </p:spTree>
    <p:extLst>
      <p:ext uri="{BB962C8B-B14F-4D97-AF65-F5344CB8AC3E}">
        <p14:creationId xmlns:p14="http://schemas.microsoft.com/office/powerpoint/2010/main" val="27413524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実験</a:t>
            </a:r>
            <a:r>
              <a:rPr lang="en-US" altLang="ja-JP" dirty="0" smtClean="0"/>
              <a:t>1: </a:t>
            </a:r>
            <a:r>
              <a:rPr lang="ja-JP" altLang="en-US" dirty="0" smtClean="0"/>
              <a:t>結果</a:t>
            </a: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853635982"/>
              </p:ext>
            </p:extLst>
          </p:nvPr>
        </p:nvGraphicFramePr>
        <p:xfrm>
          <a:off x="457200" y="1788160"/>
          <a:ext cx="8424000" cy="4520565"/>
        </p:xfrm>
        <a:graphic>
          <a:graphicData uri="http://schemas.openxmlformats.org/drawingml/2006/table">
            <a:tbl>
              <a:tblPr firstRow="1">
                <a:tableStyleId>{21E4AEA4-8DFA-4A89-87EB-49C32662AFE0}</a:tableStyleId>
              </a:tblPr>
              <a:tblGrid>
                <a:gridCol w="2916000"/>
                <a:gridCol w="2916000"/>
                <a:gridCol w="1296000"/>
                <a:gridCol w="1296000"/>
              </a:tblGrid>
              <a:tr h="0">
                <a:tc gridSpan="2">
                  <a:txBody>
                    <a:bodyPr/>
                    <a:lstStyle/>
                    <a:p>
                      <a:r>
                        <a:rPr kumimoji="1" lang="ja-JP" altLang="en-US" dirty="0" smtClean="0"/>
                        <a:t>対象ディレクトリ</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a:txBody>
                    <a:bodyPr/>
                    <a:lstStyle/>
                    <a:p>
                      <a:r>
                        <a:rPr kumimoji="1" lang="ja-JP" altLang="en-US" dirty="0" smtClean="0"/>
                        <a:t>適合率 </a:t>
                      </a:r>
                      <a:r>
                        <a:rPr kumimoji="1" lang="en-US" altLang="ja-JP" dirty="0" smtClean="0"/>
                        <a:t>(%)</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smtClean="0"/>
                        <a:t>再現率 </a:t>
                      </a:r>
                      <a:r>
                        <a:rPr kumimoji="1" lang="en-US" altLang="ja-JP" dirty="0" smtClean="0"/>
                        <a:t>(%)</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1600" b="0" i="0" u="none" strike="noStrike" dirty="0" smtClean="0">
                          <a:solidFill>
                            <a:srgbClr val="000000"/>
                          </a:solidFill>
                          <a:effectLst/>
                          <a:latin typeface="+mn-lt"/>
                          <a:ea typeface="ＭＳ Ｐゴシック" panose="020B0600070205080204" pitchFamily="50" charset="-128"/>
                        </a:rPr>
                        <a:t>ant/</a:t>
                      </a:r>
                      <a:r>
                        <a:rPr lang="en-US" sz="1600" b="0" i="0" u="none" strike="noStrike" dirty="0" err="1" smtClean="0">
                          <a:solidFill>
                            <a:srgbClr val="000000"/>
                          </a:solidFill>
                          <a:effectLst/>
                          <a:latin typeface="+mn-lt"/>
                          <a:ea typeface="ＭＳ Ｐゴシック" panose="020B0600070205080204" pitchFamily="50" charset="-128"/>
                        </a:rPr>
                        <a:t>taskdefs</a:t>
                      </a:r>
                      <a:r>
                        <a:rPr lang="en-US" sz="1600" b="0" i="0" u="none" strike="noStrike" dirty="0" smtClean="0">
                          <a:solidFill>
                            <a:srgbClr val="000000"/>
                          </a:solidFill>
                          <a:effectLst/>
                          <a:latin typeface="+mn-lt"/>
                          <a:ea typeface="ＭＳ Ｐゴシック" panose="020B0600070205080204" pitchFamily="50" charset="-128"/>
                        </a:rPr>
                        <a:t>/optional/</a:t>
                      </a:r>
                      <a:r>
                        <a:rPr lang="en-US" sz="1600" b="0" i="0" u="none" strike="noStrike" dirty="0" err="1" smtClean="0">
                          <a:solidFill>
                            <a:srgbClr val="000000"/>
                          </a:solidFill>
                          <a:effectLst/>
                          <a:latin typeface="+mn-lt"/>
                          <a:ea typeface="ＭＳ Ｐゴシック" panose="020B0600070205080204" pitchFamily="50" charset="-128"/>
                        </a:rPr>
                        <a:t>clearcase</a:t>
                      </a:r>
                      <a:endParaRPr lang="en-US" sz="1600" b="0" i="0" u="none" strike="noStrike" dirty="0">
                        <a:solidFill>
                          <a:srgbClr val="000000"/>
                        </a:solidFill>
                        <a:effectLst/>
                        <a:latin typeface="+mn-lt"/>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b="0" i="0" u="none" strike="noStrike" dirty="0" smtClean="0">
                          <a:solidFill>
                            <a:srgbClr val="000000"/>
                          </a:solidFill>
                          <a:effectLst/>
                          <a:latin typeface="+mn-lt"/>
                          <a:ea typeface="ＭＳ Ｐゴシック" panose="020B0600070205080204" pitchFamily="50" charset="-128"/>
                        </a:rPr>
                        <a:t>ant/</a:t>
                      </a:r>
                      <a:r>
                        <a:rPr lang="en-US" altLang="ja-JP" sz="1600" b="0" i="0" u="none" strike="noStrike" dirty="0" err="1" smtClean="0">
                          <a:solidFill>
                            <a:srgbClr val="000000"/>
                          </a:solidFill>
                          <a:effectLst/>
                          <a:latin typeface="+mn-lt"/>
                          <a:ea typeface="ＭＳ Ｐゴシック" panose="020B0600070205080204" pitchFamily="50" charset="-128"/>
                        </a:rPr>
                        <a:t>taskdefs</a:t>
                      </a:r>
                      <a:r>
                        <a:rPr lang="en-US" altLang="ja-JP" sz="1600" b="0" i="0" u="none" strike="noStrike" dirty="0" smtClean="0">
                          <a:solidFill>
                            <a:srgbClr val="000000"/>
                          </a:solidFill>
                          <a:effectLst/>
                          <a:latin typeface="+mn-lt"/>
                          <a:ea typeface="ＭＳ Ｐゴシック" panose="020B0600070205080204" pitchFamily="50" charset="-128"/>
                        </a:rPr>
                        <a:t>/optional/</a:t>
                      </a:r>
                      <a:r>
                        <a:rPr lang="en-US" altLang="ja-JP" sz="1600" b="0" i="0" u="none" strike="noStrike" dirty="0" err="1" smtClean="0">
                          <a:solidFill>
                            <a:srgbClr val="000000"/>
                          </a:solidFill>
                          <a:effectLst/>
                          <a:latin typeface="+mn-lt"/>
                          <a:ea typeface="ＭＳ Ｐゴシック" panose="020B0600070205080204" pitchFamily="50" charset="-128"/>
                        </a:rPr>
                        <a:t>clearcase</a:t>
                      </a:r>
                      <a:endParaRPr lang="en-US" altLang="ja-JP" sz="1600" b="0" i="0" u="none" strike="noStrike" dirty="0">
                        <a:solidFill>
                          <a:srgbClr val="000000"/>
                        </a:solidFill>
                        <a:effectLst/>
                        <a:latin typeface="+mn-lt"/>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smtClean="0"/>
                        <a:t>84.3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smtClean="0"/>
                        <a:t>88.0</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1600" b="0" i="0" u="none" strike="noStrike" dirty="0" smtClean="0">
                          <a:solidFill>
                            <a:srgbClr val="000000"/>
                          </a:solidFill>
                          <a:effectLst/>
                          <a:latin typeface="+mn-lt"/>
                          <a:ea typeface="ＭＳ Ｐゴシック" panose="020B0600070205080204" pitchFamily="50" charset="-128"/>
                        </a:rPr>
                        <a:t>ant/</a:t>
                      </a:r>
                      <a:r>
                        <a:rPr lang="en-US" sz="1600" b="0" i="0" u="none" strike="noStrike" dirty="0" err="1" smtClean="0">
                          <a:solidFill>
                            <a:srgbClr val="000000"/>
                          </a:solidFill>
                          <a:effectLst/>
                          <a:latin typeface="+mn-lt"/>
                          <a:ea typeface="ＭＳ Ｐゴシック" panose="020B0600070205080204" pitchFamily="50" charset="-128"/>
                        </a:rPr>
                        <a:t>taskdefs</a:t>
                      </a:r>
                      <a:r>
                        <a:rPr lang="en-US" sz="1600" b="0" i="0" u="none" strike="noStrike" dirty="0" smtClean="0">
                          <a:solidFill>
                            <a:srgbClr val="000000"/>
                          </a:solidFill>
                          <a:effectLst/>
                          <a:latin typeface="+mn-lt"/>
                          <a:ea typeface="ＭＳ Ｐゴシック" panose="020B0600070205080204" pitchFamily="50" charset="-128"/>
                        </a:rPr>
                        <a:t>/optional/</a:t>
                      </a:r>
                      <a:r>
                        <a:rPr lang="en-US" sz="1600" b="0" i="0" u="none" strike="noStrike" dirty="0" err="1" smtClean="0">
                          <a:solidFill>
                            <a:srgbClr val="000000"/>
                          </a:solidFill>
                          <a:effectLst/>
                          <a:latin typeface="+mn-lt"/>
                          <a:ea typeface="ＭＳ Ｐゴシック" panose="020B0600070205080204" pitchFamily="50" charset="-128"/>
                        </a:rPr>
                        <a:t>javah</a:t>
                      </a:r>
                      <a:endParaRPr lang="en-US" sz="1600" b="0" i="0" u="none" strike="noStrike" dirty="0">
                        <a:solidFill>
                          <a:srgbClr val="000000"/>
                        </a:solidFill>
                        <a:effectLst/>
                        <a:latin typeface="+mn-lt"/>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mn-lt"/>
                          <a:ea typeface="ＭＳ Ｐゴシック" panose="020B0600070205080204" pitchFamily="50" charset="-128"/>
                        </a:rPr>
                        <a:t>ant/</a:t>
                      </a:r>
                      <a:r>
                        <a:rPr lang="en-US" sz="1600" b="0" i="0" u="none" strike="noStrike" dirty="0" err="1" smtClean="0">
                          <a:solidFill>
                            <a:srgbClr val="000000"/>
                          </a:solidFill>
                          <a:effectLst/>
                          <a:latin typeface="+mn-lt"/>
                          <a:ea typeface="ＭＳ Ｐゴシック" panose="020B0600070205080204" pitchFamily="50" charset="-128"/>
                        </a:rPr>
                        <a:t>taskdefs</a:t>
                      </a:r>
                      <a:r>
                        <a:rPr lang="en-US" sz="1600" b="0" i="0" u="none" strike="noStrike" dirty="0" smtClean="0">
                          <a:solidFill>
                            <a:srgbClr val="000000"/>
                          </a:solidFill>
                          <a:effectLst/>
                          <a:latin typeface="+mn-lt"/>
                          <a:ea typeface="ＭＳ Ｐゴシック" panose="020B0600070205080204" pitchFamily="50" charset="-128"/>
                        </a:rPr>
                        <a:t>/optional/</a:t>
                      </a:r>
                      <a:r>
                        <a:rPr lang="en-US" sz="1600" b="0" i="0" u="none" strike="noStrike" dirty="0" err="1" smtClean="0">
                          <a:solidFill>
                            <a:srgbClr val="000000"/>
                          </a:solidFill>
                          <a:effectLst/>
                          <a:latin typeface="+mn-lt"/>
                          <a:ea typeface="ＭＳ Ｐゴシック" panose="020B0600070205080204" pitchFamily="50" charset="-128"/>
                        </a:rPr>
                        <a:t>javah</a:t>
                      </a:r>
                      <a:endParaRPr lang="en-US" sz="1600" b="0" i="0" u="none" strike="noStrike" dirty="0">
                        <a:solidFill>
                          <a:srgbClr val="000000"/>
                        </a:solidFill>
                        <a:effectLst/>
                        <a:latin typeface="+mn-lt"/>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smtClean="0"/>
                        <a:t>75.0</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smtClean="0"/>
                        <a:t>90.0</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1600" b="0" i="0" u="none" strike="noStrike" dirty="0" smtClean="0">
                          <a:solidFill>
                            <a:srgbClr val="000000"/>
                          </a:solidFill>
                          <a:effectLst/>
                          <a:latin typeface="+mn-lt"/>
                          <a:ea typeface="ＭＳ Ｐゴシック" panose="020B0600070205080204" pitchFamily="50" charset="-128"/>
                        </a:rPr>
                        <a:t>ant/</a:t>
                      </a:r>
                      <a:r>
                        <a:rPr lang="en-US" sz="1600" b="0" i="0" u="none" strike="noStrike" dirty="0" err="1" smtClean="0">
                          <a:solidFill>
                            <a:srgbClr val="000000"/>
                          </a:solidFill>
                          <a:effectLst/>
                          <a:latin typeface="+mn-lt"/>
                          <a:ea typeface="ＭＳ Ｐゴシック" panose="020B0600070205080204" pitchFamily="50" charset="-128"/>
                        </a:rPr>
                        <a:t>taskdefs</a:t>
                      </a:r>
                      <a:r>
                        <a:rPr lang="en-US" sz="1600" b="0" i="0" u="none" strike="noStrike" dirty="0" smtClean="0">
                          <a:solidFill>
                            <a:srgbClr val="000000"/>
                          </a:solidFill>
                          <a:effectLst/>
                          <a:latin typeface="+mn-lt"/>
                          <a:ea typeface="ＭＳ Ｐゴシック" panose="020B0600070205080204" pitchFamily="50" charset="-128"/>
                        </a:rPr>
                        <a:t>/optional/</a:t>
                      </a:r>
                      <a:r>
                        <a:rPr lang="en-US" sz="1600" b="0" i="0" u="none" strike="noStrike" dirty="0" err="1" smtClean="0">
                          <a:solidFill>
                            <a:srgbClr val="000000"/>
                          </a:solidFill>
                          <a:effectLst/>
                          <a:latin typeface="+mn-lt"/>
                          <a:ea typeface="ＭＳ Ｐゴシック" panose="020B0600070205080204" pitchFamily="50" charset="-128"/>
                        </a:rPr>
                        <a:t>sos</a:t>
                      </a:r>
                      <a:endParaRPr lang="en-US" sz="1600" b="0" i="0" u="none" strike="noStrike" dirty="0">
                        <a:solidFill>
                          <a:srgbClr val="000000"/>
                        </a:solidFill>
                        <a:effectLst/>
                        <a:latin typeface="+mn-lt"/>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mn-lt"/>
                          <a:ea typeface="ＭＳ Ｐゴシック" panose="020B0600070205080204" pitchFamily="50" charset="-128"/>
                        </a:rPr>
                        <a:t>ant/</a:t>
                      </a:r>
                      <a:r>
                        <a:rPr lang="en-US" sz="1600" b="0" i="0" u="none" strike="noStrike" dirty="0" err="1" smtClean="0">
                          <a:solidFill>
                            <a:srgbClr val="000000"/>
                          </a:solidFill>
                          <a:effectLst/>
                          <a:latin typeface="+mn-lt"/>
                          <a:ea typeface="ＭＳ Ｐゴシック" panose="020B0600070205080204" pitchFamily="50" charset="-128"/>
                        </a:rPr>
                        <a:t>taskdefs</a:t>
                      </a:r>
                      <a:r>
                        <a:rPr lang="en-US" sz="1600" b="0" i="0" u="none" strike="noStrike" dirty="0" smtClean="0">
                          <a:solidFill>
                            <a:srgbClr val="000000"/>
                          </a:solidFill>
                          <a:effectLst/>
                          <a:latin typeface="+mn-lt"/>
                          <a:ea typeface="ＭＳ Ｐゴシック" panose="020B0600070205080204" pitchFamily="50" charset="-128"/>
                        </a:rPr>
                        <a:t>/optional/</a:t>
                      </a:r>
                      <a:r>
                        <a:rPr lang="en-US" sz="1600" b="0" i="0" u="none" strike="noStrike" dirty="0" err="1" smtClean="0">
                          <a:solidFill>
                            <a:srgbClr val="000000"/>
                          </a:solidFill>
                          <a:effectLst/>
                          <a:latin typeface="+mn-lt"/>
                          <a:ea typeface="ＭＳ Ｐゴシック" panose="020B0600070205080204" pitchFamily="50" charset="-128"/>
                        </a:rPr>
                        <a:t>sos</a:t>
                      </a:r>
                      <a:endParaRPr lang="en-US" sz="1600" b="0" i="0" u="none" strike="noStrike" dirty="0">
                        <a:solidFill>
                          <a:srgbClr val="000000"/>
                        </a:solidFill>
                        <a:effectLst/>
                        <a:latin typeface="+mn-lt"/>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smtClean="0"/>
                        <a:t>100.0</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smtClean="0"/>
                        <a:t>95.0</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1600" b="0" i="0" u="none" strike="noStrike" dirty="0" smtClean="0">
                          <a:solidFill>
                            <a:srgbClr val="000000"/>
                          </a:solidFill>
                          <a:effectLst/>
                          <a:latin typeface="+mn-lt"/>
                          <a:ea typeface="ＭＳ Ｐゴシック" panose="020B0600070205080204" pitchFamily="50" charset="-128"/>
                        </a:rPr>
                        <a:t>ant/types/</a:t>
                      </a:r>
                      <a:r>
                        <a:rPr lang="en-US" sz="1600" b="0" i="0" u="none" strike="noStrike" dirty="0" err="1" smtClean="0">
                          <a:solidFill>
                            <a:srgbClr val="000000"/>
                          </a:solidFill>
                          <a:effectLst/>
                          <a:latin typeface="+mn-lt"/>
                          <a:ea typeface="ＭＳ Ｐゴシック" panose="020B0600070205080204" pitchFamily="50" charset="-128"/>
                        </a:rPr>
                        <a:t>spi</a:t>
                      </a:r>
                      <a:endParaRPr lang="en-US" sz="1600" b="0" i="0" u="none" strike="noStrike" dirty="0">
                        <a:solidFill>
                          <a:srgbClr val="000000"/>
                        </a:solidFill>
                        <a:effectLst/>
                        <a:latin typeface="+mn-lt"/>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mn-lt"/>
                          <a:ea typeface="ＭＳ Ｐゴシック" panose="020B0600070205080204" pitchFamily="50" charset="-128"/>
                        </a:rPr>
                        <a:t>ant/types/</a:t>
                      </a:r>
                      <a:r>
                        <a:rPr lang="en-US" sz="1600" b="0" i="0" u="none" strike="noStrike" dirty="0" err="1" smtClean="0">
                          <a:solidFill>
                            <a:srgbClr val="000000"/>
                          </a:solidFill>
                          <a:effectLst/>
                          <a:latin typeface="+mn-lt"/>
                          <a:ea typeface="ＭＳ Ｐゴシック" panose="020B0600070205080204" pitchFamily="50" charset="-128"/>
                        </a:rPr>
                        <a:t>spi</a:t>
                      </a:r>
                      <a:endParaRPr lang="en-US" sz="1600" b="0" i="0" u="none" strike="noStrike" dirty="0">
                        <a:solidFill>
                          <a:srgbClr val="000000"/>
                        </a:solidFill>
                        <a:effectLst/>
                        <a:latin typeface="+mn-lt"/>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smtClean="0"/>
                        <a:t>100.0</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smtClean="0"/>
                        <a:t>66.7</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1600" b="0" i="0" u="none" strike="noStrike" dirty="0" smtClean="0">
                          <a:solidFill>
                            <a:srgbClr val="000000"/>
                          </a:solidFill>
                          <a:effectLst/>
                          <a:latin typeface="+mn-lt"/>
                          <a:ea typeface="ＭＳ Ｐゴシック" panose="020B0600070205080204" pitchFamily="50" charset="-128"/>
                        </a:rPr>
                        <a:t>ant/types/optional/image</a:t>
                      </a:r>
                      <a:endParaRPr lang="en-US" sz="1600" b="0" i="0" u="none" strike="noStrike" dirty="0">
                        <a:solidFill>
                          <a:srgbClr val="000000"/>
                        </a:solidFill>
                        <a:effectLst/>
                        <a:latin typeface="+mn-lt"/>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mn-lt"/>
                          <a:ea typeface="ＭＳ Ｐゴシック" panose="020B0600070205080204" pitchFamily="50" charset="-128"/>
                        </a:rPr>
                        <a:t>ant/types/optional/image</a:t>
                      </a:r>
                      <a:endParaRPr lang="en-US" sz="1600" b="0" i="0" u="none" strike="noStrike" dirty="0">
                        <a:solidFill>
                          <a:srgbClr val="000000"/>
                        </a:solidFill>
                        <a:effectLst/>
                        <a:latin typeface="+mn-lt"/>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smtClean="0"/>
                        <a:t>78.8</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smtClean="0"/>
                        <a:t>92.9</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1600" b="0" i="0" u="none" strike="noStrike" dirty="0" smtClean="0">
                          <a:solidFill>
                            <a:srgbClr val="000000"/>
                          </a:solidFill>
                          <a:effectLst/>
                          <a:latin typeface="+mn-lt"/>
                          <a:ea typeface="ＭＳ Ｐゴシック" panose="020B0600070205080204" pitchFamily="50" charset="-128"/>
                        </a:rPr>
                        <a:t>ant/</a:t>
                      </a:r>
                      <a:r>
                        <a:rPr lang="en-US" sz="1600" b="0" i="0" u="none" strike="noStrike" dirty="0" err="1" smtClean="0">
                          <a:solidFill>
                            <a:srgbClr val="000000"/>
                          </a:solidFill>
                          <a:effectLst/>
                          <a:latin typeface="+mn-lt"/>
                          <a:ea typeface="ＭＳ Ｐゴシック" panose="020B0600070205080204" pitchFamily="50" charset="-128"/>
                        </a:rPr>
                        <a:t>taskdefs</a:t>
                      </a:r>
                      <a:r>
                        <a:rPr lang="en-US" sz="1600" b="0" i="0" u="none" strike="noStrike" dirty="0" smtClean="0">
                          <a:solidFill>
                            <a:srgbClr val="000000"/>
                          </a:solidFill>
                          <a:effectLst/>
                          <a:latin typeface="+mn-lt"/>
                          <a:ea typeface="ＭＳ Ｐゴシック" panose="020B0600070205080204" pitchFamily="50" charset="-128"/>
                        </a:rPr>
                        <a:t>/optional/depend/</a:t>
                      </a:r>
                    </a:p>
                    <a:p>
                      <a:pPr algn="ctr" fontAlgn="ctr"/>
                      <a:r>
                        <a:rPr lang="en-US" sz="1600" b="0" i="0" u="none" strike="noStrike" dirty="0" err="1" smtClean="0">
                          <a:solidFill>
                            <a:srgbClr val="000000"/>
                          </a:solidFill>
                          <a:effectLst/>
                          <a:latin typeface="+mn-lt"/>
                          <a:ea typeface="ＭＳ Ｐゴシック" panose="020B0600070205080204" pitchFamily="50" charset="-128"/>
                        </a:rPr>
                        <a:t>constantpool</a:t>
                      </a:r>
                      <a:endParaRPr lang="en-US" sz="1600" b="0" i="0" u="none" strike="noStrike" dirty="0">
                        <a:solidFill>
                          <a:srgbClr val="000000"/>
                        </a:solidFill>
                        <a:effectLst/>
                        <a:latin typeface="+mn-lt"/>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b="0" i="0" u="none" strike="noStrike" dirty="0" smtClean="0">
                          <a:solidFill>
                            <a:srgbClr val="000000"/>
                          </a:solidFill>
                          <a:effectLst/>
                          <a:latin typeface="+mn-lt"/>
                          <a:ea typeface="ＭＳ Ｐゴシック" panose="020B0600070205080204" pitchFamily="50" charset="-128"/>
                        </a:rPr>
                        <a:t>ant/</a:t>
                      </a:r>
                      <a:r>
                        <a:rPr lang="en-US" altLang="ja-JP" sz="1600" b="0" i="0" u="none" strike="noStrike" dirty="0" err="1" smtClean="0">
                          <a:solidFill>
                            <a:srgbClr val="000000"/>
                          </a:solidFill>
                          <a:effectLst/>
                          <a:latin typeface="+mn-lt"/>
                          <a:ea typeface="ＭＳ Ｐゴシック" panose="020B0600070205080204" pitchFamily="50" charset="-128"/>
                        </a:rPr>
                        <a:t>taskdefs</a:t>
                      </a:r>
                      <a:r>
                        <a:rPr lang="en-US" altLang="ja-JP" sz="1600" b="0" i="0" u="none" strike="noStrike" dirty="0" smtClean="0">
                          <a:solidFill>
                            <a:srgbClr val="000000"/>
                          </a:solidFill>
                          <a:effectLst/>
                          <a:latin typeface="+mn-lt"/>
                          <a:ea typeface="ＭＳ Ｐゴシック" panose="020B0600070205080204" pitchFamily="50" charset="-128"/>
                        </a:rPr>
                        <a:t>/optional/depend/</a:t>
                      </a:r>
                    </a:p>
                    <a:p>
                      <a:pPr algn="ctr" fontAlgn="ctr"/>
                      <a:r>
                        <a:rPr lang="en-US" altLang="ja-JP" sz="1600" b="0" i="0" u="none" strike="noStrike" dirty="0" err="1" smtClean="0">
                          <a:solidFill>
                            <a:srgbClr val="000000"/>
                          </a:solidFill>
                          <a:effectLst/>
                          <a:latin typeface="+mn-lt"/>
                          <a:ea typeface="ＭＳ Ｐゴシック" panose="020B0600070205080204" pitchFamily="50" charset="-128"/>
                        </a:rPr>
                        <a:t>constantpool</a:t>
                      </a:r>
                      <a:endParaRPr lang="en-US" altLang="ja-JP" sz="1600" b="0" i="0" u="none" strike="noStrike" dirty="0">
                        <a:solidFill>
                          <a:srgbClr val="000000"/>
                        </a:solidFill>
                        <a:effectLst/>
                        <a:latin typeface="+mn-lt"/>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smtClean="0"/>
                        <a:t>100.0</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smtClean="0"/>
                        <a:t>71.4</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1600" b="0" i="0" u="none" strike="noStrike" dirty="0" smtClean="0">
                          <a:solidFill>
                            <a:srgbClr val="000000"/>
                          </a:solidFill>
                          <a:effectLst/>
                          <a:latin typeface="+mn-lt"/>
                          <a:ea typeface="ＭＳ Ｐゴシック" panose="020B0600070205080204" pitchFamily="50" charset="-128"/>
                        </a:rPr>
                        <a:t>ant/</a:t>
                      </a:r>
                      <a:r>
                        <a:rPr lang="en-US" sz="1600" b="0" i="0" u="none" strike="noStrike" dirty="0" err="1" smtClean="0">
                          <a:solidFill>
                            <a:srgbClr val="000000"/>
                          </a:solidFill>
                          <a:effectLst/>
                          <a:latin typeface="+mn-lt"/>
                          <a:ea typeface="ＭＳ Ｐゴシック" panose="020B0600070205080204" pitchFamily="50" charset="-128"/>
                        </a:rPr>
                        <a:t>util</a:t>
                      </a:r>
                      <a:r>
                        <a:rPr lang="en-US" sz="1600" b="0" i="0" u="none" strike="noStrike" dirty="0" smtClean="0">
                          <a:solidFill>
                            <a:srgbClr val="000000"/>
                          </a:solidFill>
                          <a:effectLst/>
                          <a:latin typeface="+mn-lt"/>
                          <a:ea typeface="ＭＳ Ｐゴシック" panose="020B0600070205080204" pitchFamily="50" charset="-128"/>
                        </a:rPr>
                        <a:t>/</a:t>
                      </a:r>
                      <a:r>
                        <a:rPr lang="en-US" sz="1600" b="0" i="0" u="none" strike="noStrike" dirty="0" err="1" smtClean="0">
                          <a:solidFill>
                            <a:srgbClr val="000000"/>
                          </a:solidFill>
                          <a:effectLst/>
                          <a:latin typeface="+mn-lt"/>
                          <a:ea typeface="ＭＳ Ｐゴシック" panose="020B0600070205080204" pitchFamily="50" charset="-128"/>
                        </a:rPr>
                        <a:t>regexp</a:t>
                      </a:r>
                      <a:endParaRPr lang="en-US" sz="1600" b="0" i="0" u="none" strike="noStrike" dirty="0">
                        <a:solidFill>
                          <a:srgbClr val="000000"/>
                        </a:solidFill>
                        <a:effectLst/>
                        <a:latin typeface="+mn-lt"/>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mn-lt"/>
                          <a:ea typeface="ＭＳ Ｐゴシック" panose="020B0600070205080204" pitchFamily="50" charset="-128"/>
                        </a:rPr>
                        <a:t>ant/</a:t>
                      </a:r>
                      <a:r>
                        <a:rPr lang="en-US" sz="1600" b="0" i="0" u="none" strike="noStrike" dirty="0" err="1" smtClean="0">
                          <a:solidFill>
                            <a:srgbClr val="000000"/>
                          </a:solidFill>
                          <a:effectLst/>
                          <a:latin typeface="+mn-lt"/>
                          <a:ea typeface="ＭＳ Ｐゴシック" panose="020B0600070205080204" pitchFamily="50" charset="-128"/>
                        </a:rPr>
                        <a:t>util</a:t>
                      </a:r>
                      <a:r>
                        <a:rPr lang="en-US" sz="1600" b="0" i="0" u="none" strike="noStrike" dirty="0" smtClean="0">
                          <a:solidFill>
                            <a:srgbClr val="000000"/>
                          </a:solidFill>
                          <a:effectLst/>
                          <a:latin typeface="+mn-lt"/>
                          <a:ea typeface="ＭＳ Ｐゴシック" panose="020B0600070205080204" pitchFamily="50" charset="-128"/>
                        </a:rPr>
                        <a:t>/</a:t>
                      </a:r>
                      <a:r>
                        <a:rPr lang="en-US" sz="1600" b="0" i="0" u="none" strike="noStrike" dirty="0" err="1" smtClean="0">
                          <a:solidFill>
                            <a:srgbClr val="000000"/>
                          </a:solidFill>
                          <a:effectLst/>
                          <a:latin typeface="+mn-lt"/>
                          <a:ea typeface="ＭＳ Ｐゴシック" panose="020B0600070205080204" pitchFamily="50" charset="-128"/>
                        </a:rPr>
                        <a:t>regexp</a:t>
                      </a:r>
                      <a:endParaRPr lang="en-US" sz="1600" b="0" i="0" u="none" strike="noStrike" dirty="0">
                        <a:solidFill>
                          <a:srgbClr val="000000"/>
                        </a:solidFill>
                        <a:effectLst/>
                        <a:latin typeface="+mn-lt"/>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smtClean="0"/>
                        <a:t>66.7</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smtClean="0"/>
                        <a:t>47.8</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1600" b="0" i="0" u="none" strike="noStrike" dirty="0" smtClean="0">
                          <a:solidFill>
                            <a:srgbClr val="000000"/>
                          </a:solidFill>
                          <a:effectLst/>
                          <a:latin typeface="+mn-lt"/>
                          <a:ea typeface="ＭＳ Ｐゴシック" panose="020B0600070205080204" pitchFamily="50" charset="-128"/>
                        </a:rPr>
                        <a:t>ant/</a:t>
                      </a:r>
                      <a:r>
                        <a:rPr lang="en-US" sz="1600" b="0" i="0" u="none" strike="noStrike" dirty="0" err="1" smtClean="0">
                          <a:solidFill>
                            <a:srgbClr val="000000"/>
                          </a:solidFill>
                          <a:effectLst/>
                          <a:latin typeface="+mn-lt"/>
                          <a:ea typeface="ＭＳ Ｐゴシック" panose="020B0600070205080204" pitchFamily="50" charset="-128"/>
                        </a:rPr>
                        <a:t>taskdefs</a:t>
                      </a:r>
                      <a:r>
                        <a:rPr lang="en-US" sz="1600" b="0" i="0" u="none" strike="noStrike" dirty="0" smtClean="0">
                          <a:solidFill>
                            <a:srgbClr val="000000"/>
                          </a:solidFill>
                          <a:effectLst/>
                          <a:latin typeface="+mn-lt"/>
                          <a:ea typeface="ＭＳ Ｐゴシック" panose="020B0600070205080204" pitchFamily="50" charset="-128"/>
                        </a:rPr>
                        <a:t>/launcher</a:t>
                      </a:r>
                      <a:endParaRPr lang="en-US" sz="1600" b="0" i="0" u="none" strike="noStrike" dirty="0">
                        <a:solidFill>
                          <a:srgbClr val="000000"/>
                        </a:solidFill>
                        <a:effectLst/>
                        <a:latin typeface="+mn-lt"/>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mn-lt"/>
                          <a:ea typeface="ＭＳ Ｐゴシック" panose="020B0600070205080204" pitchFamily="50" charset="-128"/>
                        </a:rPr>
                        <a:t>ant/</a:t>
                      </a:r>
                      <a:r>
                        <a:rPr lang="en-US" sz="1600" b="0" i="0" u="none" strike="noStrike" dirty="0" err="1" smtClean="0">
                          <a:solidFill>
                            <a:srgbClr val="000000"/>
                          </a:solidFill>
                          <a:effectLst/>
                          <a:latin typeface="+mn-lt"/>
                          <a:ea typeface="ＭＳ Ｐゴシック" panose="020B0600070205080204" pitchFamily="50" charset="-128"/>
                        </a:rPr>
                        <a:t>taskdefs</a:t>
                      </a:r>
                      <a:r>
                        <a:rPr lang="en-US" sz="1600" b="0" i="0" u="none" strike="noStrike" dirty="0" smtClean="0">
                          <a:solidFill>
                            <a:srgbClr val="000000"/>
                          </a:solidFill>
                          <a:effectLst/>
                          <a:latin typeface="+mn-lt"/>
                          <a:ea typeface="ＭＳ Ｐゴシック" panose="020B0600070205080204" pitchFamily="50" charset="-128"/>
                        </a:rPr>
                        <a:t>/launcher</a:t>
                      </a:r>
                      <a:endParaRPr lang="en-US" sz="1600" b="0" i="0" u="none" strike="noStrike" dirty="0">
                        <a:solidFill>
                          <a:srgbClr val="000000"/>
                        </a:solidFill>
                        <a:effectLst/>
                        <a:latin typeface="+mn-lt"/>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smtClean="0"/>
                        <a:t>66.7</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smtClean="0"/>
                        <a:t>80.0</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1600" b="0" i="0" u="none" strike="noStrike" dirty="0" smtClean="0">
                          <a:solidFill>
                            <a:srgbClr val="000000"/>
                          </a:solidFill>
                          <a:effectLst/>
                          <a:latin typeface="+mn-lt"/>
                          <a:ea typeface="ＭＳ Ｐゴシック" panose="020B0600070205080204" pitchFamily="50" charset="-128"/>
                        </a:rPr>
                        <a:t>ant/</a:t>
                      </a:r>
                      <a:r>
                        <a:rPr lang="en-US" sz="1600" b="0" i="0" u="none" strike="noStrike" dirty="0" err="1" smtClean="0">
                          <a:solidFill>
                            <a:srgbClr val="000000"/>
                          </a:solidFill>
                          <a:effectLst/>
                          <a:latin typeface="+mn-lt"/>
                          <a:ea typeface="ＭＳ Ｐゴシック" panose="020B0600070205080204" pitchFamily="50" charset="-128"/>
                        </a:rPr>
                        <a:t>taskdefs</a:t>
                      </a:r>
                      <a:r>
                        <a:rPr lang="en-US" sz="1600" b="0" i="0" u="none" strike="noStrike" dirty="0" smtClean="0">
                          <a:solidFill>
                            <a:srgbClr val="000000"/>
                          </a:solidFill>
                          <a:effectLst/>
                          <a:latin typeface="+mn-lt"/>
                          <a:ea typeface="ＭＳ Ｐゴシック" panose="020B0600070205080204" pitchFamily="50" charset="-128"/>
                        </a:rPr>
                        <a:t>/optional/</a:t>
                      </a:r>
                      <a:r>
                        <a:rPr lang="en-US" sz="1600" b="0" i="0" u="none" strike="noStrike" dirty="0" err="1" smtClean="0">
                          <a:solidFill>
                            <a:srgbClr val="000000"/>
                          </a:solidFill>
                          <a:effectLst/>
                          <a:latin typeface="+mn-lt"/>
                          <a:ea typeface="ＭＳ Ｐゴシック" panose="020B0600070205080204" pitchFamily="50" charset="-128"/>
                        </a:rPr>
                        <a:t>ccm</a:t>
                      </a:r>
                      <a:endParaRPr lang="en-US" sz="1600" b="0" i="0" u="none" strike="noStrike" dirty="0">
                        <a:solidFill>
                          <a:srgbClr val="000000"/>
                        </a:solidFill>
                        <a:effectLst/>
                        <a:latin typeface="+mn-lt"/>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mn-lt"/>
                          <a:ea typeface="ＭＳ Ｐゴシック" panose="020B0600070205080204" pitchFamily="50" charset="-128"/>
                        </a:rPr>
                        <a:t>ant/</a:t>
                      </a:r>
                      <a:r>
                        <a:rPr lang="en-US" sz="1600" b="0" i="0" u="none" strike="noStrike" dirty="0" err="1" smtClean="0">
                          <a:solidFill>
                            <a:srgbClr val="000000"/>
                          </a:solidFill>
                          <a:effectLst/>
                          <a:latin typeface="+mn-lt"/>
                          <a:ea typeface="ＭＳ Ｐゴシック" panose="020B0600070205080204" pitchFamily="50" charset="-128"/>
                        </a:rPr>
                        <a:t>taskdefs</a:t>
                      </a:r>
                      <a:r>
                        <a:rPr lang="en-US" sz="1600" b="0" i="0" u="none" strike="noStrike" dirty="0" smtClean="0">
                          <a:solidFill>
                            <a:srgbClr val="000000"/>
                          </a:solidFill>
                          <a:effectLst/>
                          <a:latin typeface="+mn-lt"/>
                          <a:ea typeface="ＭＳ Ｐゴシック" panose="020B0600070205080204" pitchFamily="50" charset="-128"/>
                        </a:rPr>
                        <a:t>/optional/</a:t>
                      </a:r>
                      <a:r>
                        <a:rPr lang="en-US" sz="1600" b="0" i="0" u="none" strike="noStrike" dirty="0" err="1" smtClean="0">
                          <a:solidFill>
                            <a:srgbClr val="000000"/>
                          </a:solidFill>
                          <a:effectLst/>
                          <a:latin typeface="+mn-lt"/>
                          <a:ea typeface="ＭＳ Ｐゴシック" panose="020B0600070205080204" pitchFamily="50" charset="-128"/>
                        </a:rPr>
                        <a:t>ccm</a:t>
                      </a:r>
                      <a:endParaRPr lang="en-US" sz="1600" b="0" i="0" u="none" strike="noStrike" dirty="0">
                        <a:solidFill>
                          <a:srgbClr val="000000"/>
                        </a:solidFill>
                        <a:effectLst/>
                        <a:latin typeface="+mn-lt"/>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smtClean="0"/>
                        <a:t>90.9</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smtClean="0"/>
                        <a:t>100.0</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1600" b="0" i="0" u="none" strike="noStrike" dirty="0" smtClean="0">
                          <a:solidFill>
                            <a:srgbClr val="000000"/>
                          </a:solidFill>
                          <a:effectLst/>
                          <a:latin typeface="+mn-lt"/>
                          <a:ea typeface="ＭＳ Ｐゴシック" panose="020B0600070205080204" pitchFamily="50" charset="-128"/>
                        </a:rPr>
                        <a:t>ant/types/resolver</a:t>
                      </a:r>
                      <a:endParaRPr lang="en-US" sz="1600" b="0" i="0" u="none" strike="noStrike" dirty="0">
                        <a:solidFill>
                          <a:srgbClr val="000000"/>
                        </a:solidFill>
                        <a:effectLst/>
                        <a:latin typeface="+mn-lt"/>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mn-lt"/>
                          <a:ea typeface="ＭＳ Ｐゴシック" panose="020B0600070205080204" pitchFamily="50" charset="-128"/>
                        </a:rPr>
                        <a:t>ant/types/resolver</a:t>
                      </a:r>
                      <a:endParaRPr lang="en-US" sz="1600" b="0" i="0" u="none" strike="noStrike" dirty="0">
                        <a:solidFill>
                          <a:srgbClr val="000000"/>
                        </a:solidFill>
                        <a:effectLst/>
                        <a:latin typeface="+mn-lt"/>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smtClean="0"/>
                        <a:t>70.6</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smtClean="0"/>
                        <a:t>66.7</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endParaRPr lang="en-US" sz="1600" b="0" i="0" u="none" strike="noStrike" dirty="0">
                        <a:solidFill>
                          <a:srgbClr val="000000"/>
                        </a:solidFill>
                        <a:effectLst/>
                        <a:latin typeface="+mn-lt"/>
                        <a:ea typeface="ＭＳ Ｐゴシック" panose="020B0600070205080204" pitchFamily="50" charset="-128"/>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ja-JP" altLang="en-US" sz="1600" b="0" i="0" u="none" strike="noStrike" dirty="0" smtClean="0">
                          <a:solidFill>
                            <a:srgbClr val="000000"/>
                          </a:solidFill>
                          <a:effectLst/>
                          <a:latin typeface="+mn-lt"/>
                          <a:ea typeface="ＭＳ Ｐゴシック" panose="020B0600070205080204" pitchFamily="50" charset="-128"/>
                        </a:rPr>
                        <a:t>平均</a:t>
                      </a:r>
                      <a:endParaRPr lang="en-US" sz="1600" b="0" i="0" u="none" strike="noStrike" dirty="0">
                        <a:solidFill>
                          <a:srgbClr val="000000"/>
                        </a:solidFill>
                        <a:effectLst/>
                        <a:latin typeface="+mn-lt"/>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smtClean="0"/>
                        <a:t>83.3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smtClean="0"/>
                        <a:t>79.8</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円/楕円 4"/>
          <p:cNvSpPr/>
          <p:nvPr/>
        </p:nvSpPr>
        <p:spPr bwMode="auto">
          <a:xfrm>
            <a:off x="7514899" y="4845595"/>
            <a:ext cx="762000" cy="390525"/>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6" name="スライド番号プレースホルダー 5"/>
          <p:cNvSpPr>
            <a:spLocks noGrp="1"/>
          </p:cNvSpPr>
          <p:nvPr>
            <p:ph type="sldNum" sz="quarter" idx="12"/>
          </p:nvPr>
        </p:nvSpPr>
        <p:spPr/>
        <p:txBody>
          <a:bodyPr/>
          <a:lstStyle/>
          <a:p>
            <a:fld id="{9F5033E9-932D-4E41-95C3-341F9A6DAE17}" type="slidenum">
              <a:rPr lang="en-US" altLang="ja-JP" smtClean="0"/>
              <a:pPr/>
              <a:t>30</a:t>
            </a:fld>
            <a:endParaRPr lang="en-US" altLang="ja-JP"/>
          </a:p>
        </p:txBody>
      </p:sp>
    </p:spTree>
    <p:extLst>
      <p:ext uri="{BB962C8B-B14F-4D97-AF65-F5344CB8AC3E}">
        <p14:creationId xmlns:p14="http://schemas.microsoft.com/office/powerpoint/2010/main" val="1565079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r="8569"/>
          <a:stretch/>
        </p:blipFill>
        <p:spPr>
          <a:xfrm>
            <a:off x="5387226" y="1310433"/>
            <a:ext cx="3013467" cy="1631564"/>
          </a:xfrm>
          <a:prstGeom prst="rect">
            <a:avLst/>
          </a:prstGeom>
        </p:spPr>
      </p:pic>
      <p:sp>
        <p:nvSpPr>
          <p:cNvPr id="2" name="タイトル 1"/>
          <p:cNvSpPr>
            <a:spLocks noGrp="1"/>
          </p:cNvSpPr>
          <p:nvPr>
            <p:ph type="title"/>
          </p:nvPr>
        </p:nvSpPr>
        <p:spPr/>
        <p:txBody>
          <a:bodyPr/>
          <a:lstStyle/>
          <a:p>
            <a:r>
              <a:rPr kumimoji="1" lang="ja-JP" altLang="en-US" dirty="0" smtClean="0"/>
              <a:t>評価方法</a:t>
            </a:r>
            <a:r>
              <a:rPr lang="ja-JP" altLang="en-US" dirty="0"/>
              <a:t>の</a:t>
            </a:r>
            <a:r>
              <a:rPr kumimoji="1" lang="ja-JP" altLang="en-US" dirty="0" smtClean="0"/>
              <a:t>例</a:t>
            </a:r>
            <a:endParaRPr kumimoji="1" lang="ja-JP" altLang="en-US" dirty="0"/>
          </a:p>
        </p:txBody>
      </p:sp>
      <p:sp>
        <p:nvSpPr>
          <p:cNvPr id="7" name="テキスト ボックス 6"/>
          <p:cNvSpPr txBox="1"/>
          <p:nvPr/>
        </p:nvSpPr>
        <p:spPr>
          <a:xfrm>
            <a:off x="148566" y="1325367"/>
            <a:ext cx="4291559" cy="120032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400" dirty="0" smtClean="0"/>
              <a:t>説明文</a:t>
            </a:r>
            <a:endParaRPr kumimoji="1" lang="en-US" altLang="ja-JP" sz="2400" dirty="0" smtClean="0"/>
          </a:p>
          <a:p>
            <a:r>
              <a:rPr lang="en-US" altLang="ja-JP" sz="2400" dirty="0" smtClean="0"/>
              <a:t>create argument of command </a:t>
            </a:r>
          </a:p>
          <a:p>
            <a:r>
              <a:rPr lang="en-US" altLang="ja-JP" sz="2400" dirty="0" smtClean="0"/>
              <a:t>and show result. </a:t>
            </a:r>
            <a:endParaRPr kumimoji="1" lang="ja-JP" altLang="en-US" sz="2400" dirty="0"/>
          </a:p>
        </p:txBody>
      </p:sp>
      <p:graphicFrame>
        <p:nvGraphicFramePr>
          <p:cNvPr id="8" name="表 7"/>
          <p:cNvGraphicFramePr>
            <a:graphicFrameLocks noGrp="1"/>
          </p:cNvGraphicFramePr>
          <p:nvPr>
            <p:extLst>
              <p:ext uri="{D42A27DB-BD31-4B8C-83A1-F6EECF244321}">
                <p14:modId xmlns:p14="http://schemas.microsoft.com/office/powerpoint/2010/main" val="5359482"/>
              </p:ext>
            </p:extLst>
          </p:nvPr>
        </p:nvGraphicFramePr>
        <p:xfrm>
          <a:off x="539147" y="3815686"/>
          <a:ext cx="2808000" cy="2743200"/>
        </p:xfrm>
        <a:graphic>
          <a:graphicData uri="http://schemas.openxmlformats.org/drawingml/2006/table">
            <a:tbl>
              <a:tblPr firstRow="1">
                <a:tableStyleId>{21E4AEA4-8DFA-4A89-87EB-49C32662AFE0}</a:tableStyleId>
              </a:tblPr>
              <a:tblGrid>
                <a:gridCol w="2808000"/>
              </a:tblGrid>
              <a:tr h="370840">
                <a:tc>
                  <a:txBody>
                    <a:bodyPr/>
                    <a:lstStyle/>
                    <a:p>
                      <a:r>
                        <a:rPr kumimoji="1" lang="ja-JP" altLang="en-US" sz="2400" dirty="0" smtClean="0"/>
                        <a:t>説明文のキーワード</a:t>
                      </a:r>
                      <a:endParaRPr kumimoji="1" lang="ja-JP" altLang="en-US" sz="2400" dirty="0"/>
                    </a:p>
                  </a:txBody>
                  <a:tcPr/>
                </a:tc>
              </a:tr>
              <a:tr h="370840">
                <a:tc>
                  <a:txBody>
                    <a:bodyPr/>
                    <a:lstStyle/>
                    <a:p>
                      <a:r>
                        <a:rPr kumimoji="1" lang="en-US" altLang="ja-JP" sz="2400" dirty="0" smtClean="0">
                          <a:solidFill>
                            <a:srgbClr val="FF0000"/>
                          </a:solidFill>
                        </a:rPr>
                        <a:t>create</a:t>
                      </a:r>
                      <a:endParaRPr kumimoji="1" lang="ja-JP" altLang="en-US" sz="2400" dirty="0">
                        <a:solidFill>
                          <a:srgbClr val="FF0000"/>
                        </a:solidFill>
                      </a:endParaRPr>
                    </a:p>
                  </a:txBody>
                  <a:tcPr/>
                </a:tc>
              </a:tr>
              <a:tr h="370840">
                <a:tc>
                  <a:txBody>
                    <a:bodyPr/>
                    <a:lstStyle/>
                    <a:p>
                      <a:r>
                        <a:rPr kumimoji="1" lang="en-US" altLang="ja-JP" sz="2400" dirty="0" smtClean="0">
                          <a:solidFill>
                            <a:srgbClr val="FF0000"/>
                          </a:solidFill>
                        </a:rPr>
                        <a:t>argument</a:t>
                      </a:r>
                    </a:p>
                  </a:txBody>
                  <a:tcPr/>
                </a:tc>
              </a:tr>
              <a:tr h="370840">
                <a:tc>
                  <a:txBody>
                    <a:bodyPr/>
                    <a:lstStyle/>
                    <a:p>
                      <a:r>
                        <a:rPr kumimoji="1" lang="en-US" altLang="ja-JP" sz="2400" dirty="0" smtClean="0">
                          <a:solidFill>
                            <a:srgbClr val="006600"/>
                          </a:solidFill>
                        </a:rPr>
                        <a:t>command</a:t>
                      </a:r>
                    </a:p>
                  </a:txBody>
                  <a:tcPr/>
                </a:tc>
              </a:tr>
              <a:tr h="370840">
                <a:tc>
                  <a:txBody>
                    <a:bodyPr/>
                    <a:lstStyle/>
                    <a:p>
                      <a:r>
                        <a:rPr kumimoji="1" lang="en-US" altLang="ja-JP" sz="2400" dirty="0" smtClean="0"/>
                        <a:t>show</a:t>
                      </a:r>
                      <a:endParaRPr kumimoji="1" lang="ja-JP" altLang="en-US" sz="2400" dirty="0"/>
                    </a:p>
                  </a:txBody>
                  <a:tcPr/>
                </a:tc>
              </a:tr>
              <a:tr h="370840">
                <a:tc>
                  <a:txBody>
                    <a:bodyPr/>
                    <a:lstStyle/>
                    <a:p>
                      <a:r>
                        <a:rPr kumimoji="1" lang="en-US" altLang="ja-JP" sz="2400" dirty="0" smtClean="0">
                          <a:solidFill>
                            <a:srgbClr val="0070C0"/>
                          </a:solidFill>
                        </a:rPr>
                        <a:t>result</a:t>
                      </a:r>
                      <a:endParaRPr kumimoji="1" lang="ja-JP" altLang="en-US" sz="2400" dirty="0">
                        <a:solidFill>
                          <a:srgbClr val="0070C0"/>
                        </a:solidFill>
                      </a:endParaRPr>
                    </a:p>
                  </a:txBody>
                  <a:tcPr/>
                </a:tc>
              </a:tr>
            </a:tbl>
          </a:graphicData>
        </a:graphic>
      </p:graphicFrame>
      <p:sp>
        <p:nvSpPr>
          <p:cNvPr id="9" name="下矢印 8"/>
          <p:cNvSpPr/>
          <p:nvPr/>
        </p:nvSpPr>
        <p:spPr bwMode="auto">
          <a:xfrm>
            <a:off x="1746607" y="2725525"/>
            <a:ext cx="534256" cy="660787"/>
          </a:xfrm>
          <a:prstGeom prst="downArrow">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252339311"/>
              </p:ext>
            </p:extLst>
          </p:nvPr>
        </p:nvGraphicFramePr>
        <p:xfrm>
          <a:off x="5145763" y="3907404"/>
          <a:ext cx="3240000" cy="2286000"/>
        </p:xfrm>
        <a:graphic>
          <a:graphicData uri="http://schemas.openxmlformats.org/drawingml/2006/table">
            <a:tbl>
              <a:tblPr firstRow="1">
                <a:tableStyleId>{21E4AEA4-8DFA-4A89-87EB-49C32662AFE0}</a:tableStyleId>
              </a:tblPr>
              <a:tblGrid>
                <a:gridCol w="3240000"/>
              </a:tblGrid>
              <a:tr h="370840">
                <a:tc>
                  <a:txBody>
                    <a:bodyPr/>
                    <a:lstStyle/>
                    <a:p>
                      <a:r>
                        <a:rPr kumimoji="1" lang="ja-JP" altLang="en-US" sz="2400" dirty="0" smtClean="0"/>
                        <a:t>タグクラウドの識別子名</a:t>
                      </a:r>
                      <a:endParaRPr kumimoji="1" lang="ja-JP" altLang="en-US" sz="2400" dirty="0"/>
                    </a:p>
                  </a:txBody>
                  <a:tcPr/>
                </a:tc>
              </a:tr>
              <a:tr h="370840">
                <a:tc>
                  <a:txBody>
                    <a:bodyPr/>
                    <a:lstStyle/>
                    <a:p>
                      <a:r>
                        <a:rPr kumimoji="1" lang="en-US" altLang="ja-JP" sz="2400" dirty="0" err="1" smtClean="0">
                          <a:solidFill>
                            <a:srgbClr val="006600"/>
                          </a:solidFill>
                        </a:rPr>
                        <a:t>cmd</a:t>
                      </a:r>
                      <a:endParaRPr kumimoji="1" lang="ja-JP" altLang="en-US" sz="2400" dirty="0">
                        <a:solidFill>
                          <a:srgbClr val="006600"/>
                        </a:solidFill>
                      </a:endParaRPr>
                    </a:p>
                  </a:txBody>
                  <a:tcPr/>
                </a:tc>
              </a:tr>
              <a:tr h="370840">
                <a:tc>
                  <a:txBody>
                    <a:bodyPr/>
                    <a:lstStyle/>
                    <a:p>
                      <a:r>
                        <a:rPr kumimoji="1" lang="en-US" altLang="ja-JP" sz="2400" dirty="0" err="1" smtClean="0"/>
                        <a:t>msg</a:t>
                      </a:r>
                      <a:endParaRPr kumimoji="1" lang="ja-JP" altLang="en-US" sz="2400" dirty="0"/>
                    </a:p>
                  </a:txBody>
                  <a:tcPr/>
                </a:tc>
              </a:tr>
              <a:tr h="370840">
                <a:tc>
                  <a:txBody>
                    <a:bodyPr/>
                    <a:lstStyle/>
                    <a:p>
                      <a:r>
                        <a:rPr kumimoji="1" lang="en-US" altLang="ja-JP" sz="2400" dirty="0" smtClean="0">
                          <a:solidFill>
                            <a:srgbClr val="0070C0"/>
                          </a:solidFill>
                        </a:rPr>
                        <a:t>result</a:t>
                      </a:r>
                      <a:endParaRPr kumimoji="1" lang="ja-JP" altLang="en-US" sz="2400" dirty="0">
                        <a:solidFill>
                          <a:srgbClr val="0070C0"/>
                        </a:solidFill>
                      </a:endParaRPr>
                    </a:p>
                  </a:txBody>
                  <a:tcPr/>
                </a:tc>
              </a:tr>
              <a:tr h="370840">
                <a:tc>
                  <a:txBody>
                    <a:bodyPr/>
                    <a:lstStyle/>
                    <a:p>
                      <a:r>
                        <a:rPr kumimoji="1" lang="en-US" altLang="ja-JP" sz="2400" dirty="0" err="1" smtClean="0">
                          <a:solidFill>
                            <a:srgbClr val="FF0000"/>
                          </a:solidFill>
                        </a:rPr>
                        <a:t>createArgument</a:t>
                      </a:r>
                      <a:endParaRPr kumimoji="1" lang="ja-JP" altLang="en-US" sz="2400" dirty="0">
                        <a:solidFill>
                          <a:srgbClr val="FF0000"/>
                        </a:solidFill>
                      </a:endParaRPr>
                    </a:p>
                  </a:txBody>
                  <a:tcPr/>
                </a:tc>
              </a:tr>
            </a:tbl>
          </a:graphicData>
        </a:graphic>
      </p:graphicFrame>
      <p:sp>
        <p:nvSpPr>
          <p:cNvPr id="11" name="下矢印 10"/>
          <p:cNvSpPr/>
          <p:nvPr/>
        </p:nvSpPr>
        <p:spPr bwMode="auto">
          <a:xfrm>
            <a:off x="6503542" y="3002401"/>
            <a:ext cx="441788" cy="464682"/>
          </a:xfrm>
          <a:prstGeom prst="downArrow">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2" name="四角形吹き出し 11"/>
          <p:cNvSpPr/>
          <p:nvPr/>
        </p:nvSpPr>
        <p:spPr bwMode="auto">
          <a:xfrm>
            <a:off x="3901177" y="2902507"/>
            <a:ext cx="2753474" cy="842086"/>
          </a:xfrm>
          <a:prstGeom prst="wedgeRectCallout">
            <a:avLst>
              <a:gd name="adj1" fmla="val 23423"/>
              <a:gd name="adj2" fmla="val 79443"/>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2400" b="0" i="0" u="none" strike="noStrike" cap="none" normalizeH="0" baseline="0" dirty="0" smtClean="0">
                <a:ln>
                  <a:noFill/>
                </a:ln>
                <a:solidFill>
                  <a:schemeClr val="tx1"/>
                </a:solidFill>
                <a:effectLst/>
                <a:latin typeface="Times New Roman" pitchFamily="18" charset="0"/>
                <a:ea typeface="ＭＳ Ｐゴシック" pitchFamily="50" charset="-128"/>
              </a:rPr>
              <a:t>クローンに含まれる</a:t>
            </a:r>
            <a:endParaRPr kumimoji="0" lang="en-US" altLang="ja-JP" sz="2400" b="0" i="0" u="none" strike="noStrike" cap="none" normalizeH="0" baseline="0" dirty="0" smtClean="0">
              <a:ln>
                <a:noFill/>
              </a:ln>
              <a:solidFill>
                <a:schemeClr val="tx1"/>
              </a:solidFill>
              <a:effectLst/>
              <a:latin typeface="Times New Roman" pitchFamily="18" charset="0"/>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2400" dirty="0" smtClean="0">
                <a:latin typeface="Times New Roman" pitchFamily="18" charset="0"/>
                <a:ea typeface="ＭＳ Ｐゴシック" pitchFamily="50" charset="-128"/>
              </a:rPr>
              <a:t>識別子名のみ</a:t>
            </a:r>
            <a:endParaRPr kumimoji="0" lang="ja-JP" altLang="en-US" sz="2400" b="0"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cxnSp>
        <p:nvCxnSpPr>
          <p:cNvPr id="14" name="直線矢印コネクタ 13"/>
          <p:cNvCxnSpPr/>
          <p:nvPr/>
        </p:nvCxnSpPr>
        <p:spPr bwMode="auto">
          <a:xfrm>
            <a:off x="3373030" y="4484318"/>
            <a:ext cx="1774323" cy="1484968"/>
          </a:xfrm>
          <a:prstGeom prst="straightConnector1">
            <a:avLst/>
          </a:prstGeom>
          <a:solidFill>
            <a:schemeClr val="accent2"/>
          </a:solidFill>
          <a:ln w="9525" cap="flat" cmpd="sng" algn="ctr">
            <a:solidFill>
              <a:srgbClr val="FF0000"/>
            </a:solidFill>
            <a:prstDash val="solid"/>
            <a:round/>
            <a:headEnd type="triangle"/>
            <a:tailEnd type="triangle"/>
          </a:ln>
          <a:effectLst/>
        </p:spPr>
      </p:cxnSp>
      <p:cxnSp>
        <p:nvCxnSpPr>
          <p:cNvPr id="16" name="直線矢印コネクタ 15"/>
          <p:cNvCxnSpPr/>
          <p:nvPr/>
        </p:nvCxnSpPr>
        <p:spPr bwMode="auto">
          <a:xfrm>
            <a:off x="3373030" y="5001658"/>
            <a:ext cx="1774323" cy="967628"/>
          </a:xfrm>
          <a:prstGeom prst="straightConnector1">
            <a:avLst/>
          </a:prstGeom>
          <a:solidFill>
            <a:schemeClr val="accent2"/>
          </a:solidFill>
          <a:ln w="9525" cap="flat" cmpd="sng" algn="ctr">
            <a:solidFill>
              <a:srgbClr val="FF0000"/>
            </a:solidFill>
            <a:prstDash val="solid"/>
            <a:round/>
            <a:headEnd type="triangle"/>
            <a:tailEnd type="triangle"/>
          </a:ln>
          <a:effectLst/>
        </p:spPr>
      </p:cxnSp>
      <p:sp>
        <p:nvSpPr>
          <p:cNvPr id="21" name="四角形吹き出し 20"/>
          <p:cNvSpPr/>
          <p:nvPr/>
        </p:nvSpPr>
        <p:spPr bwMode="auto">
          <a:xfrm>
            <a:off x="6256962" y="4553215"/>
            <a:ext cx="2887038" cy="848953"/>
          </a:xfrm>
          <a:prstGeom prst="wedgeRectCallout">
            <a:avLst>
              <a:gd name="adj1" fmla="val -31865"/>
              <a:gd name="adj2" fmla="val 104858"/>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2400" dirty="0" smtClean="0">
                <a:latin typeface="Times New Roman" pitchFamily="18" charset="0"/>
                <a:ea typeface="ＭＳ Ｐゴシック" pitchFamily="50" charset="-128"/>
              </a:rPr>
              <a:t>キーワードが</a:t>
            </a:r>
            <a:endParaRPr kumimoji="0" lang="en-US" altLang="ja-JP" sz="2400" dirty="0" smtClean="0">
              <a:latin typeface="Times New Roman" pitchFamily="18" charset="0"/>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2400" dirty="0" smtClean="0">
                <a:latin typeface="Times New Roman" pitchFamily="18" charset="0"/>
                <a:ea typeface="ＭＳ Ｐゴシック" pitchFamily="50" charset="-128"/>
              </a:rPr>
              <a:t>含まれていれば一致</a:t>
            </a:r>
            <a:endParaRPr kumimoji="0" lang="ja-JP" altLang="en-US" sz="2400" b="0"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cxnSp>
        <p:nvCxnSpPr>
          <p:cNvPr id="25" name="直線矢印コネクタ 24"/>
          <p:cNvCxnSpPr/>
          <p:nvPr/>
        </p:nvCxnSpPr>
        <p:spPr bwMode="auto">
          <a:xfrm flipV="1">
            <a:off x="3380198" y="5473875"/>
            <a:ext cx="1767155" cy="926925"/>
          </a:xfrm>
          <a:prstGeom prst="straightConnector1">
            <a:avLst/>
          </a:prstGeom>
          <a:solidFill>
            <a:schemeClr val="accent2"/>
          </a:solidFill>
          <a:ln w="9525" cap="flat" cmpd="sng" algn="ctr">
            <a:solidFill>
              <a:schemeClr val="accent2"/>
            </a:solidFill>
            <a:prstDash val="solid"/>
            <a:round/>
            <a:headEnd type="triangle"/>
            <a:tailEnd type="triangle"/>
          </a:ln>
          <a:effectLst/>
        </p:spPr>
      </p:cxnSp>
      <mc:AlternateContent xmlns:mc="http://schemas.openxmlformats.org/markup-compatibility/2006" xmlns:a14="http://schemas.microsoft.com/office/drawing/2010/main">
        <mc:Choice Requires="a14">
          <p:sp>
            <p:nvSpPr>
              <p:cNvPr id="26" name="テキスト ボックス 25"/>
              <p:cNvSpPr txBox="1"/>
              <p:nvPr/>
            </p:nvSpPr>
            <p:spPr>
              <a:xfrm>
                <a:off x="5068527" y="6077574"/>
                <a:ext cx="1578381" cy="691471"/>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ja-JP" altLang="en-US" sz="2400" i="1" smtClean="0">
                          <a:latin typeface="Cambria Math" panose="02040503050406030204" pitchFamily="18" charset="0"/>
                        </a:rPr>
                        <m:t>適合率</m:t>
                      </m:r>
                      <m:r>
                        <a:rPr lang="en-US" altLang="ja-JP" sz="2400" b="0" i="1" smtClean="0">
                          <a:latin typeface="Cambria Math" panose="02040503050406030204" pitchFamily="18" charset="0"/>
                        </a:rPr>
                        <m:t>=</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3</m:t>
                          </m:r>
                        </m:num>
                        <m:den>
                          <m:r>
                            <a:rPr lang="en-US" altLang="ja-JP" sz="2400" b="0" i="1" smtClean="0">
                              <a:latin typeface="Cambria Math" panose="02040503050406030204" pitchFamily="18" charset="0"/>
                            </a:rPr>
                            <m:t>4</m:t>
                          </m:r>
                        </m:den>
                      </m:f>
                    </m:oMath>
                  </m:oMathPara>
                </a14:m>
                <a:endParaRPr kumimoji="1" lang="ja-JP" altLang="en-US" sz="2400"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5068527" y="6077574"/>
                <a:ext cx="1578381" cy="691471"/>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テキスト ボックス 26"/>
              <p:cNvSpPr txBox="1"/>
              <p:nvPr/>
            </p:nvSpPr>
            <p:spPr>
              <a:xfrm>
                <a:off x="6721222" y="6077574"/>
                <a:ext cx="1578381" cy="692497"/>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ja-JP" altLang="en-US" sz="2400" i="1" smtClean="0">
                          <a:latin typeface="Cambria Math" panose="02040503050406030204" pitchFamily="18" charset="0"/>
                        </a:rPr>
                        <m:t>再現率</m:t>
                      </m:r>
                      <m:r>
                        <a:rPr lang="en-US" altLang="ja-JP" sz="2400" b="0" i="1" smtClean="0">
                          <a:latin typeface="Cambria Math" panose="02040503050406030204" pitchFamily="18" charset="0"/>
                        </a:rPr>
                        <m:t>=</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4</m:t>
                          </m:r>
                        </m:num>
                        <m:den>
                          <m:r>
                            <a:rPr lang="en-US" altLang="ja-JP" sz="2400" b="0" i="1" smtClean="0">
                              <a:latin typeface="Cambria Math" panose="02040503050406030204" pitchFamily="18" charset="0"/>
                            </a:rPr>
                            <m:t>5</m:t>
                          </m:r>
                        </m:den>
                      </m:f>
                    </m:oMath>
                  </m:oMathPara>
                </a14:m>
                <a:endParaRPr kumimoji="1" lang="ja-JP" altLang="en-US" sz="2400" dirty="0"/>
              </a:p>
            </p:txBody>
          </p:sp>
        </mc:Choice>
        <mc:Fallback xmlns="">
          <p:sp>
            <p:nvSpPr>
              <p:cNvPr id="27" name="テキスト ボックス 26"/>
              <p:cNvSpPr txBox="1">
                <a:spLocks noRot="1" noChangeAspect="1" noMove="1" noResize="1" noEditPoints="1" noAdjustHandles="1" noChangeArrowheads="1" noChangeShapeType="1" noTextEdit="1"/>
              </p:cNvSpPr>
              <p:nvPr/>
            </p:nvSpPr>
            <p:spPr>
              <a:xfrm>
                <a:off x="6721222" y="6077574"/>
                <a:ext cx="1578381" cy="692497"/>
              </a:xfrm>
              <a:prstGeom prst="rect">
                <a:avLst/>
              </a:prstGeom>
              <a:blipFill rotWithShape="0">
                <a:blip r:embed="rId5"/>
                <a:stretch>
                  <a:fillRect/>
                </a:stretch>
              </a:blipFill>
            </p:spPr>
            <p:txBody>
              <a:bodyPr/>
              <a:lstStyle/>
              <a:p>
                <a:r>
                  <a:rPr lang="ja-JP" altLang="en-US">
                    <a:noFill/>
                  </a:rPr>
                  <a:t> </a:t>
                </a:r>
              </a:p>
            </p:txBody>
          </p:sp>
        </mc:Fallback>
      </mc:AlternateContent>
      <p:sp>
        <p:nvSpPr>
          <p:cNvPr id="28" name="テキスト ボックス 27"/>
          <p:cNvSpPr txBox="1"/>
          <p:nvPr/>
        </p:nvSpPr>
        <p:spPr>
          <a:xfrm>
            <a:off x="3901177" y="5655415"/>
            <a:ext cx="800219" cy="461665"/>
          </a:xfrm>
          <a:prstGeom prst="rect">
            <a:avLst/>
          </a:prstGeom>
          <a:noFill/>
        </p:spPr>
        <p:txBody>
          <a:bodyPr wrap="none" rtlCol="0">
            <a:spAutoFit/>
          </a:bodyPr>
          <a:lstStyle/>
          <a:p>
            <a:r>
              <a:rPr kumimoji="1" lang="ja-JP" altLang="en-US" sz="2400" dirty="0" smtClean="0"/>
              <a:t>一致</a:t>
            </a:r>
            <a:endParaRPr kumimoji="1" lang="ja-JP" altLang="en-US" sz="2400" dirty="0"/>
          </a:p>
        </p:txBody>
      </p:sp>
      <p:cxnSp>
        <p:nvCxnSpPr>
          <p:cNvPr id="22" name="直線矢印コネクタ 21"/>
          <p:cNvCxnSpPr/>
          <p:nvPr/>
        </p:nvCxnSpPr>
        <p:spPr bwMode="auto">
          <a:xfrm flipV="1">
            <a:off x="3380198" y="4620105"/>
            <a:ext cx="1767155" cy="853770"/>
          </a:xfrm>
          <a:prstGeom prst="straightConnector1">
            <a:avLst/>
          </a:prstGeom>
          <a:solidFill>
            <a:schemeClr val="accent2"/>
          </a:solidFill>
          <a:ln w="9525" cap="flat" cmpd="sng" algn="ctr">
            <a:solidFill>
              <a:srgbClr val="006600"/>
            </a:solidFill>
            <a:prstDash val="solid"/>
            <a:round/>
            <a:headEnd type="triangle"/>
            <a:tailEnd type="triangle"/>
          </a:ln>
          <a:effectLst/>
        </p:spPr>
      </p:cxnSp>
      <p:sp>
        <p:nvSpPr>
          <p:cNvPr id="29" name="四角形吹き出し 28"/>
          <p:cNvSpPr/>
          <p:nvPr/>
        </p:nvSpPr>
        <p:spPr bwMode="auto">
          <a:xfrm>
            <a:off x="3864444" y="3678615"/>
            <a:ext cx="1404000" cy="468000"/>
          </a:xfrm>
          <a:prstGeom prst="wedgeRectCallout">
            <a:avLst>
              <a:gd name="adj1" fmla="val 46491"/>
              <a:gd name="adj2" fmla="val 117383"/>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solidFill>
              <a:srgbClr val="0066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2400" b="0" i="0" u="none" strike="noStrike" cap="none" normalizeH="0" baseline="0" dirty="0" smtClean="0">
                <a:ln>
                  <a:noFill/>
                </a:ln>
                <a:solidFill>
                  <a:schemeClr val="tx1"/>
                </a:solidFill>
                <a:effectLst/>
                <a:latin typeface="Times New Roman" pitchFamily="18" charset="0"/>
                <a:ea typeface="ＭＳ Ｐゴシック" pitchFamily="50" charset="-128"/>
              </a:rPr>
              <a:t>推測可能</a:t>
            </a:r>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31</a:t>
            </a:fld>
            <a:endParaRPr lang="en-US" altLang="ja-JP" dirty="0"/>
          </a:p>
        </p:txBody>
      </p:sp>
    </p:spTree>
    <p:extLst>
      <p:ext uri="{BB962C8B-B14F-4D97-AF65-F5344CB8AC3E}">
        <p14:creationId xmlns:p14="http://schemas.microsoft.com/office/powerpoint/2010/main" val="1361950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animBg="1"/>
      <p:bldP spid="26" grpId="0" animBg="1"/>
      <p:bldP spid="27" grpId="0" animBg="1"/>
      <p:bldP spid="29"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Live Scatterplot</a:t>
            </a:r>
            <a:endParaRPr kumimoji="1" lang="ja-JP" altLang="en-US" dirty="0"/>
          </a:p>
        </p:txBody>
      </p:sp>
      <p:sp>
        <p:nvSpPr>
          <p:cNvPr id="3" name="コンテンツ プレースホルダー 2"/>
          <p:cNvSpPr>
            <a:spLocks noGrp="1"/>
          </p:cNvSpPr>
          <p:nvPr>
            <p:ph idx="1"/>
          </p:nvPr>
        </p:nvSpPr>
        <p:spPr>
          <a:xfrm>
            <a:off x="457200" y="1600200"/>
            <a:ext cx="8229600" cy="1350491"/>
          </a:xfrm>
        </p:spPr>
        <p:txBody>
          <a:bodyPr/>
          <a:lstStyle/>
          <a:p>
            <a:r>
              <a:rPr kumimoji="1" lang="ja-JP" altLang="en-US" dirty="0" smtClean="0"/>
              <a:t>本ツールのクローン散布図は</a:t>
            </a:r>
            <a:r>
              <a:rPr kumimoji="1" lang="en-US" altLang="ja-JP" dirty="0" smtClean="0"/>
              <a:t>, Live Scatterplot</a:t>
            </a:r>
            <a:r>
              <a:rPr kumimoji="1" lang="en-US" altLang="ja-JP" baseline="30000" dirty="0" smtClean="0"/>
              <a:t>[7]</a:t>
            </a:r>
            <a:r>
              <a:rPr kumimoji="1" lang="en-US" altLang="ja-JP" dirty="0" smtClean="0"/>
              <a:t> </a:t>
            </a:r>
            <a:r>
              <a:rPr kumimoji="1" lang="ja-JP" altLang="en-US" dirty="0" smtClean="0"/>
              <a:t>を参考にしている</a:t>
            </a:r>
            <a:endParaRPr kumimoji="1" lang="en-US" altLang="ja-JP" dirty="0" smtClean="0"/>
          </a:p>
        </p:txBody>
      </p:sp>
      <p:sp>
        <p:nvSpPr>
          <p:cNvPr id="4" name="テキスト ボックス 3"/>
          <p:cNvSpPr txBox="1"/>
          <p:nvPr/>
        </p:nvSpPr>
        <p:spPr>
          <a:xfrm>
            <a:off x="179388" y="6308035"/>
            <a:ext cx="4716000" cy="302820"/>
          </a:xfrm>
          <a:prstGeom prst="rect">
            <a:avLst/>
          </a:prstGeom>
          <a:solidFill>
            <a:srgbClr val="FFFFCC"/>
          </a:solidFill>
          <a:ln w="12700"/>
        </p:spPr>
        <p:style>
          <a:lnRef idx="2">
            <a:schemeClr val="dk1"/>
          </a:lnRef>
          <a:fillRef idx="1">
            <a:schemeClr val="lt1"/>
          </a:fillRef>
          <a:effectRef idx="0">
            <a:schemeClr val="dk1"/>
          </a:effectRef>
          <a:fontRef idx="minor">
            <a:schemeClr val="dk1"/>
          </a:fontRef>
        </p:style>
        <p:txBody>
          <a:bodyPr wrap="square" rtlCol="0">
            <a:noAutofit/>
          </a:bodyPr>
          <a:lstStyle/>
          <a:p>
            <a:r>
              <a:rPr lang="en-US" altLang="ja-JP" sz="1200" dirty="0" smtClean="0"/>
              <a:t>[7] </a:t>
            </a:r>
            <a:r>
              <a:rPr lang="en-US" altLang="ja-JP" sz="1200" dirty="0" err="1" smtClean="0"/>
              <a:t>Cordy</a:t>
            </a:r>
            <a:r>
              <a:rPr lang="en-US" altLang="ja-JP" sz="1200" dirty="0" smtClean="0"/>
              <a:t>, J. R., Live Scatterplots, Proc. of IWSC 2011, 2011.</a:t>
            </a:r>
            <a:endParaRPr lang="en-US" altLang="ja-JP" sz="1200" dirty="0"/>
          </a:p>
        </p:txBody>
      </p:sp>
      <p:pic>
        <p:nvPicPr>
          <p:cNvPr id="5" name="図 4"/>
          <p:cNvPicPr>
            <a:picLocks noChangeAspect="1"/>
          </p:cNvPicPr>
          <p:nvPr/>
        </p:nvPicPr>
        <p:blipFill rotWithShape="1">
          <a:blip r:embed="rId3"/>
          <a:srcRect r="11027"/>
          <a:stretch/>
        </p:blipFill>
        <p:spPr>
          <a:xfrm>
            <a:off x="5339442" y="2577256"/>
            <a:ext cx="3527832" cy="3270558"/>
          </a:xfrm>
          <a:prstGeom prst="rect">
            <a:avLst/>
          </a:prstGeom>
        </p:spPr>
      </p:pic>
      <p:sp>
        <p:nvSpPr>
          <p:cNvPr id="6" name="テキスト ボックス 5"/>
          <p:cNvSpPr txBox="1"/>
          <p:nvPr/>
        </p:nvSpPr>
        <p:spPr>
          <a:xfrm>
            <a:off x="4052542" y="5862595"/>
            <a:ext cx="5091458" cy="307777"/>
          </a:xfrm>
          <a:prstGeom prst="rect">
            <a:avLst/>
          </a:prstGeom>
          <a:noFill/>
        </p:spPr>
        <p:txBody>
          <a:bodyPr wrap="none" rtlCol="0">
            <a:spAutoFit/>
          </a:bodyPr>
          <a:lstStyle/>
          <a:p>
            <a:r>
              <a:rPr lang="ja-JP" altLang="en-US" sz="1400" dirty="0" smtClean="0"/>
              <a:t>出典</a:t>
            </a:r>
            <a:r>
              <a:rPr lang="en-US" altLang="ja-JP" sz="1400" dirty="0" smtClean="0"/>
              <a:t>:[4] Figure 1: Live Scatterplot of block clones in </a:t>
            </a:r>
            <a:r>
              <a:rPr lang="en-US" altLang="ja-JP" sz="1400" dirty="0" err="1" smtClean="0"/>
              <a:t>JHotDraw</a:t>
            </a:r>
            <a:endParaRPr kumimoji="1" lang="ja-JP" altLang="en-US" sz="1400" dirty="0"/>
          </a:p>
        </p:txBody>
      </p:sp>
      <p:sp>
        <p:nvSpPr>
          <p:cNvPr id="7" name="コンテンツ プレースホルダー 2"/>
          <p:cNvSpPr txBox="1">
            <a:spLocks/>
          </p:cNvSpPr>
          <p:nvPr/>
        </p:nvSpPr>
        <p:spPr bwMode="auto">
          <a:xfrm>
            <a:off x="457200" y="2950691"/>
            <a:ext cx="5161547" cy="27051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r>
              <a:rPr lang="ja-JP" altLang="en-US" kern="0" dirty="0" smtClean="0"/>
              <a:t>特徴</a:t>
            </a:r>
            <a:endParaRPr lang="en-US" altLang="ja-JP" kern="0" dirty="0" smtClean="0"/>
          </a:p>
          <a:p>
            <a:pPr lvl="1"/>
            <a:r>
              <a:rPr lang="ja-JP" altLang="en-US" kern="0" dirty="0" smtClean="0"/>
              <a:t>ディレクトリ単位でクローンの密度を表示</a:t>
            </a:r>
            <a:endParaRPr lang="en-US" altLang="ja-JP" kern="0" dirty="0" smtClean="0"/>
          </a:p>
          <a:p>
            <a:pPr lvl="1"/>
            <a:r>
              <a:rPr lang="ja-JP" altLang="en-US" kern="0" dirty="0" smtClean="0"/>
              <a:t>散布図を高速に生成可能</a:t>
            </a:r>
            <a:endParaRPr lang="ja-JP" altLang="en-US" kern="0" dirty="0"/>
          </a:p>
        </p:txBody>
      </p:sp>
      <p:sp>
        <p:nvSpPr>
          <p:cNvPr id="8" name="スライド番号プレースホルダー 7"/>
          <p:cNvSpPr>
            <a:spLocks noGrp="1"/>
          </p:cNvSpPr>
          <p:nvPr>
            <p:ph type="sldNum" sz="quarter" idx="12"/>
          </p:nvPr>
        </p:nvSpPr>
        <p:spPr/>
        <p:txBody>
          <a:bodyPr/>
          <a:lstStyle/>
          <a:p>
            <a:fld id="{9F5033E9-932D-4E41-95C3-341F9A6DAE17}" type="slidenum">
              <a:rPr lang="en-US" altLang="ja-JP" smtClean="0"/>
              <a:pPr/>
              <a:t>32</a:t>
            </a:fld>
            <a:endParaRPr lang="en-US" altLang="ja-JP"/>
          </a:p>
        </p:txBody>
      </p:sp>
    </p:spTree>
    <p:extLst>
      <p:ext uri="{BB962C8B-B14F-4D97-AF65-F5344CB8AC3E}">
        <p14:creationId xmlns:p14="http://schemas.microsoft.com/office/powerpoint/2010/main" val="2393896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クローン散布図</a:t>
            </a:r>
            <a:endParaRPr kumimoji="1" lang="ja-JP" altLang="en-US" dirty="0"/>
          </a:p>
        </p:txBody>
      </p:sp>
      <p:sp>
        <p:nvSpPr>
          <p:cNvPr id="3" name="コンテンツ プレースホルダー 2"/>
          <p:cNvSpPr>
            <a:spLocks noGrp="1"/>
          </p:cNvSpPr>
          <p:nvPr>
            <p:ph idx="1"/>
          </p:nvPr>
        </p:nvSpPr>
        <p:spPr>
          <a:xfrm>
            <a:off x="457200" y="1600200"/>
            <a:ext cx="3813349" cy="4708525"/>
          </a:xfrm>
        </p:spPr>
        <p:txBody>
          <a:bodyPr/>
          <a:lstStyle/>
          <a:p>
            <a:r>
              <a:rPr lang="ja-JP" altLang="en-US" sz="2400" dirty="0" smtClean="0"/>
              <a:t>コードクローンの可視化手法としてクローン散布図がある</a:t>
            </a:r>
            <a:endParaRPr kumimoji="1" lang="en-US" altLang="ja-JP" sz="2400" dirty="0" smtClean="0"/>
          </a:p>
          <a:p>
            <a:r>
              <a:rPr kumimoji="1" lang="ja-JP" altLang="en-US" sz="2400" dirty="0" smtClean="0"/>
              <a:t>水平・垂直方向にソースコード中のトークンを出現順に配置</a:t>
            </a:r>
            <a:endParaRPr kumimoji="1" lang="en-US" altLang="ja-JP" sz="2400" dirty="0" smtClean="0"/>
          </a:p>
          <a:p>
            <a:pPr lvl="1"/>
            <a:r>
              <a:rPr lang="ja-JP" altLang="en-US" sz="2000" dirty="0"/>
              <a:t>原点</a:t>
            </a:r>
            <a:r>
              <a:rPr lang="ja-JP" altLang="en-US" sz="2000" dirty="0" smtClean="0"/>
              <a:t>は左上隅</a:t>
            </a:r>
            <a:endParaRPr lang="en-US" altLang="ja-JP" sz="2000" dirty="0" smtClean="0"/>
          </a:p>
          <a:p>
            <a:r>
              <a:rPr kumimoji="1" lang="ja-JP" altLang="en-US" sz="2400" dirty="0" smtClean="0"/>
              <a:t>水平・垂直方向のトークンが等しければ点を描く</a:t>
            </a:r>
            <a:endParaRPr kumimoji="1" lang="en-US" altLang="ja-JP" sz="2400" dirty="0" smtClean="0"/>
          </a:p>
          <a:p>
            <a:pPr lvl="1"/>
            <a:r>
              <a:rPr lang="ja-JP" altLang="en-US" sz="2000" dirty="0" smtClean="0"/>
              <a:t>常に</a:t>
            </a:r>
            <a:r>
              <a:rPr lang="ja-JP" altLang="en-US" sz="2000" dirty="0"/>
              <a:t>対角線</a:t>
            </a:r>
            <a:r>
              <a:rPr lang="ja-JP" altLang="en-US" sz="2000" dirty="0" smtClean="0"/>
              <a:t>が引かれる</a:t>
            </a:r>
            <a:endParaRPr lang="en-US" altLang="ja-JP" sz="2000" dirty="0" smtClean="0"/>
          </a:p>
          <a:p>
            <a:pPr lvl="1"/>
            <a:r>
              <a:rPr kumimoji="1" lang="ja-JP" altLang="en-US" sz="2000" dirty="0"/>
              <a:t>クローン</a:t>
            </a:r>
            <a:r>
              <a:rPr kumimoji="1" lang="ja-JP" altLang="en-US" sz="2000" dirty="0" smtClean="0"/>
              <a:t>は</a:t>
            </a:r>
            <a:r>
              <a:rPr kumimoji="1" lang="ja-JP" altLang="en-US" sz="2000" dirty="0"/>
              <a:t>線分</a:t>
            </a:r>
            <a:r>
              <a:rPr kumimoji="1" lang="ja-JP" altLang="en-US" sz="2000" dirty="0" smtClean="0"/>
              <a:t>として出現</a:t>
            </a:r>
            <a:endParaRPr kumimoji="1" lang="en-US" altLang="ja-JP" sz="2000" dirty="0" smtClean="0"/>
          </a:p>
          <a:p>
            <a:pPr lvl="1"/>
            <a:r>
              <a:rPr lang="ja-JP" altLang="en-US" sz="2000" dirty="0"/>
              <a:t>対角線に</a:t>
            </a:r>
            <a:r>
              <a:rPr lang="ja-JP" altLang="en-US" sz="2000" dirty="0" smtClean="0"/>
              <a:t>対して</a:t>
            </a:r>
            <a:r>
              <a:rPr lang="ja-JP" altLang="en-US" sz="2000" dirty="0"/>
              <a:t>線対称</a:t>
            </a:r>
            <a:endParaRPr kumimoji="1" lang="ja-JP" altLang="en-US" sz="2000" dirty="0"/>
          </a:p>
        </p:txBody>
      </p:sp>
      <p:graphicFrame>
        <p:nvGraphicFramePr>
          <p:cNvPr id="4" name="表 3"/>
          <p:cNvGraphicFramePr>
            <a:graphicFrameLocks noGrp="1"/>
          </p:cNvGraphicFramePr>
          <p:nvPr>
            <p:extLst>
              <p:ext uri="{D42A27DB-BD31-4B8C-83A1-F6EECF244321}">
                <p14:modId xmlns:p14="http://schemas.microsoft.com/office/powerpoint/2010/main" val="4016741178"/>
              </p:ext>
            </p:extLst>
          </p:nvPr>
        </p:nvGraphicFramePr>
        <p:xfrm>
          <a:off x="4608613" y="1741031"/>
          <a:ext cx="4356000" cy="4356000"/>
        </p:xfrm>
        <a:graphic>
          <a:graphicData uri="http://schemas.openxmlformats.org/drawingml/2006/table">
            <a:tbl>
              <a:tblPr firstRow="1" bandRow="1">
                <a:tableStyleId>{5940675A-B579-460E-94D1-54222C63F5DA}</a:tableStyleId>
              </a:tblPr>
              <a:tblGrid>
                <a:gridCol w="396000"/>
                <a:gridCol w="396000"/>
                <a:gridCol w="396000"/>
                <a:gridCol w="396000"/>
                <a:gridCol w="396000"/>
                <a:gridCol w="396000"/>
                <a:gridCol w="396000"/>
                <a:gridCol w="396000"/>
                <a:gridCol w="396000"/>
                <a:gridCol w="396000"/>
                <a:gridCol w="396000"/>
              </a:tblGrid>
              <a:tr h="396000">
                <a:tc>
                  <a:txBody>
                    <a:bodyPr/>
                    <a:lstStyle/>
                    <a:p>
                      <a:pPr algn="ctr"/>
                      <a:endParaRPr kumimoji="1" lang="ja-JP" altLang="en-US" dirty="0"/>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dirty="0" smtClean="0"/>
                        <a:t>a</a:t>
                      </a:r>
                      <a:endParaRPr kumimoji="1" lang="ja-JP" altLang="en-US"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dirty="0" smtClean="0"/>
                        <a:t>b</a:t>
                      </a:r>
                      <a:endParaRPr kumimoji="1" lang="ja-JP" altLang="en-US"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dirty="0" smtClean="0"/>
                        <a:t>c</a:t>
                      </a:r>
                      <a:endParaRPr kumimoji="1" lang="ja-JP" altLang="en-US"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dirty="0" smtClean="0"/>
                        <a:t>a</a:t>
                      </a:r>
                      <a:endParaRPr kumimoji="1" lang="ja-JP" altLang="en-US"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dirty="0" smtClean="0"/>
                        <a:t>b</a:t>
                      </a:r>
                      <a:endParaRPr kumimoji="1" lang="ja-JP" altLang="en-US"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dirty="0" smtClean="0"/>
                        <a:t>c</a:t>
                      </a:r>
                      <a:endParaRPr kumimoji="1" lang="ja-JP" altLang="en-US"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dirty="0" smtClean="0"/>
                        <a:t>a</a:t>
                      </a:r>
                      <a:endParaRPr kumimoji="1" lang="ja-JP" altLang="en-US"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dirty="0" smtClean="0"/>
                        <a:t>d</a:t>
                      </a:r>
                      <a:endParaRPr kumimoji="1" lang="ja-JP" altLang="en-US"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dirty="0" smtClean="0"/>
                        <a:t>e</a:t>
                      </a:r>
                      <a:endParaRPr kumimoji="1" lang="ja-JP" altLang="en-US"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dirty="0" smtClean="0"/>
                        <a:t>c</a:t>
                      </a:r>
                      <a:endParaRPr kumimoji="1" lang="ja-JP" altLang="en-US"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p>
                      <a:pPr algn="ctr"/>
                      <a:r>
                        <a:rPr kumimoji="1" lang="en-US" altLang="ja-JP" dirty="0" smtClean="0"/>
                        <a:t>a</a:t>
                      </a:r>
                      <a:endParaRPr kumimoji="1" lang="ja-JP" altLang="en-US" dirty="0"/>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kumimoji="1" lang="ja-JP" altLang="en-US" dirty="0" smtClean="0">
                          <a:solidFill>
                            <a:srgbClr val="0070C0"/>
                          </a:solidFill>
                        </a:rPr>
                        <a:t>●</a:t>
                      </a:r>
                      <a:endParaRPr kumimoji="1" lang="ja-JP" altLang="en-US" dirty="0">
                        <a:solidFill>
                          <a:srgbClr val="0070C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algn="ctr"/>
                      <a:endParaRPr kumimoji="1" lang="ja-JP" altLang="en-US" dirty="0"/>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endParaRPr kumimoji="1" lang="ja-JP" altLang="en-US" dirty="0"/>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kumimoji="1" lang="ja-JP" altLang="en-US" dirty="0" smtClean="0"/>
                        <a:t>●</a:t>
                      </a:r>
                      <a:endParaRPr kumimoji="1" lang="ja-JP" altLang="en-US" dirty="0"/>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endParaRPr kumimoji="1" lang="ja-JP" altLang="en-US" dirty="0"/>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endParaRPr kumimoji="1" lang="ja-JP" altLang="en-US" dirty="0"/>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kumimoji="1" lang="ja-JP" altLang="en-US" dirty="0" smtClean="0"/>
                        <a:t>●</a:t>
                      </a:r>
                      <a:endParaRPr kumimoji="1" lang="ja-JP" altLang="en-US" dirty="0"/>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endParaRPr kumimoji="1" lang="ja-JP" altLang="en-US"/>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endParaRPr kumimoji="1" lang="ja-JP" altLang="en-US"/>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endParaRPr kumimoji="1" lang="ja-JP" altLang="en-US"/>
                    </a:p>
                  </a:txBody>
                  <a:tcPr anchor="ctr">
                    <a:lnT w="12700" cap="flat" cmpd="sng" algn="ctr">
                      <a:solidFill>
                        <a:schemeClr val="tx1"/>
                      </a:solidFill>
                      <a:prstDash val="solid"/>
                      <a:round/>
                      <a:headEnd type="none" w="med" len="med"/>
                      <a:tailEnd type="none" w="med" len="med"/>
                    </a:lnT>
                    <a:solidFill>
                      <a:schemeClr val="bg1"/>
                    </a:solidFill>
                  </a:tcPr>
                </a:tc>
              </a:tr>
              <a:tr h="396000">
                <a:tc>
                  <a:txBody>
                    <a:bodyPr/>
                    <a:lstStyle/>
                    <a:p>
                      <a:pPr algn="ctr"/>
                      <a:r>
                        <a:rPr kumimoji="1" lang="en-US" altLang="ja-JP" dirty="0" smtClean="0"/>
                        <a:t>b</a:t>
                      </a:r>
                      <a:endParaRPr kumimoji="1" lang="ja-JP" altLang="en-US"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ctr"/>
                      <a:r>
                        <a:rPr kumimoji="1" lang="ja-JP" altLang="en-US" dirty="0" smtClean="0">
                          <a:solidFill>
                            <a:srgbClr val="0070C0"/>
                          </a:solidFill>
                        </a:rPr>
                        <a:t>●</a:t>
                      </a:r>
                      <a:endParaRPr kumimoji="1" lang="ja-JP" altLang="en-US" dirty="0">
                        <a:solidFill>
                          <a:srgbClr val="0070C0"/>
                        </a:solidFill>
                      </a:endParaRPr>
                    </a:p>
                  </a:txBody>
                  <a:tcPr anchor="ctr">
                    <a:solidFill>
                      <a:schemeClr val="bg1"/>
                    </a:solidFill>
                  </a:tcPr>
                </a:tc>
                <a:tc>
                  <a:txBody>
                    <a:bodyPr/>
                    <a:lstStyle/>
                    <a:p>
                      <a:pPr algn="ctr"/>
                      <a:endParaRPr kumimoji="1" lang="ja-JP" altLang="en-US" dirty="0"/>
                    </a:p>
                  </a:txBody>
                  <a:tcPr anchor="ctr">
                    <a:solidFill>
                      <a:schemeClr val="bg1"/>
                    </a:solidFill>
                  </a:tcPr>
                </a:tc>
                <a:tc>
                  <a:txBody>
                    <a:bodyPr/>
                    <a:lstStyle/>
                    <a:p>
                      <a:pPr algn="ctr"/>
                      <a:endParaRPr kumimoji="1" lang="ja-JP" altLang="en-US" dirty="0"/>
                    </a:p>
                  </a:txBody>
                  <a:tcPr anchor="ctr">
                    <a:solidFill>
                      <a:schemeClr val="bg1"/>
                    </a:solidFill>
                  </a:tcPr>
                </a:tc>
                <a:tc>
                  <a:txBody>
                    <a:bodyPr/>
                    <a:lstStyle/>
                    <a:p>
                      <a:pPr algn="ctr"/>
                      <a:r>
                        <a:rPr kumimoji="1" lang="ja-JP" altLang="en-US" dirty="0" smtClean="0"/>
                        <a:t>●</a:t>
                      </a:r>
                      <a:endParaRPr kumimoji="1" lang="ja-JP" altLang="en-US" dirty="0"/>
                    </a:p>
                  </a:txBody>
                  <a:tcPr anchor="ctr">
                    <a:solidFill>
                      <a:schemeClr val="bg1"/>
                    </a:solidFill>
                  </a:tcPr>
                </a:tc>
                <a:tc>
                  <a:txBody>
                    <a:bodyPr/>
                    <a:lstStyle/>
                    <a:p>
                      <a:pPr algn="ctr"/>
                      <a:endParaRPr kumimoji="1" lang="ja-JP" altLang="en-US" dirty="0"/>
                    </a:p>
                  </a:txBody>
                  <a:tcPr anchor="ctr">
                    <a:solidFill>
                      <a:schemeClr val="bg1"/>
                    </a:solidFill>
                  </a:tcPr>
                </a:tc>
                <a:tc>
                  <a:txBody>
                    <a:bodyPr/>
                    <a:lstStyle/>
                    <a:p>
                      <a:pPr algn="ctr"/>
                      <a:endParaRPr kumimoji="1" lang="ja-JP" altLang="en-US" dirty="0"/>
                    </a:p>
                  </a:txBody>
                  <a:tcPr anchor="ctr">
                    <a:solidFill>
                      <a:schemeClr val="bg1"/>
                    </a:solidFill>
                  </a:tcPr>
                </a:tc>
                <a:tc>
                  <a:txBody>
                    <a:bodyPr/>
                    <a:lstStyle/>
                    <a:p>
                      <a:pPr algn="ctr"/>
                      <a:endParaRPr kumimoji="1" lang="ja-JP" altLang="en-US"/>
                    </a:p>
                  </a:txBody>
                  <a:tcPr anchor="ctr">
                    <a:solidFill>
                      <a:schemeClr val="bg1"/>
                    </a:solidFill>
                  </a:tcPr>
                </a:tc>
                <a:tc>
                  <a:txBody>
                    <a:bodyPr/>
                    <a:lstStyle/>
                    <a:p>
                      <a:pPr algn="ctr"/>
                      <a:endParaRPr kumimoji="1" lang="ja-JP" altLang="en-US"/>
                    </a:p>
                  </a:txBody>
                  <a:tcPr anchor="ctr">
                    <a:solidFill>
                      <a:schemeClr val="bg1"/>
                    </a:solidFill>
                  </a:tcPr>
                </a:tc>
                <a:tc>
                  <a:txBody>
                    <a:bodyPr/>
                    <a:lstStyle/>
                    <a:p>
                      <a:pPr algn="ctr"/>
                      <a:endParaRPr kumimoji="1" lang="ja-JP" altLang="en-US"/>
                    </a:p>
                  </a:txBody>
                  <a:tcPr anchor="ctr">
                    <a:solidFill>
                      <a:schemeClr val="bg1"/>
                    </a:solidFill>
                  </a:tcPr>
                </a:tc>
              </a:tr>
              <a:tr h="396000">
                <a:tc>
                  <a:txBody>
                    <a:bodyPr/>
                    <a:lstStyle/>
                    <a:p>
                      <a:pPr algn="ctr"/>
                      <a:r>
                        <a:rPr kumimoji="1" lang="en-US" altLang="ja-JP" dirty="0" smtClean="0"/>
                        <a:t>c</a:t>
                      </a:r>
                      <a:endParaRPr kumimoji="1" lang="ja-JP" altLang="en-US"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kumimoji="1" lang="ja-JP" altLang="en-US"/>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ctr"/>
                      <a:endParaRPr kumimoji="1" lang="ja-JP" altLang="en-US" dirty="0"/>
                    </a:p>
                  </a:txBody>
                  <a:tcPr anchor="ctr">
                    <a:solidFill>
                      <a:schemeClr val="bg1"/>
                    </a:solidFill>
                  </a:tcPr>
                </a:tc>
                <a:tc>
                  <a:txBody>
                    <a:bodyPr/>
                    <a:lstStyle/>
                    <a:p>
                      <a:pPr algn="ctr"/>
                      <a:r>
                        <a:rPr kumimoji="1" lang="ja-JP" altLang="en-US" dirty="0" smtClean="0">
                          <a:solidFill>
                            <a:srgbClr val="0070C0"/>
                          </a:solidFill>
                        </a:rPr>
                        <a:t>●</a:t>
                      </a:r>
                      <a:endParaRPr kumimoji="1" lang="ja-JP" altLang="en-US" dirty="0">
                        <a:solidFill>
                          <a:srgbClr val="0070C0"/>
                        </a:solidFill>
                      </a:endParaRPr>
                    </a:p>
                  </a:txBody>
                  <a:tcPr anchor="ctr">
                    <a:solidFill>
                      <a:schemeClr val="bg1"/>
                    </a:solidFill>
                  </a:tcPr>
                </a:tc>
                <a:tc>
                  <a:txBody>
                    <a:bodyPr/>
                    <a:lstStyle/>
                    <a:p>
                      <a:pPr algn="ctr"/>
                      <a:endParaRPr kumimoji="1" lang="ja-JP" altLang="en-US" dirty="0"/>
                    </a:p>
                  </a:txBody>
                  <a:tcPr anchor="ctr">
                    <a:solidFill>
                      <a:schemeClr val="bg1"/>
                    </a:solidFill>
                  </a:tcPr>
                </a:tc>
                <a:tc>
                  <a:txBody>
                    <a:bodyPr/>
                    <a:lstStyle/>
                    <a:p>
                      <a:pPr algn="ctr"/>
                      <a:endParaRPr kumimoji="1" lang="ja-JP" altLang="en-US" dirty="0"/>
                    </a:p>
                  </a:txBody>
                  <a:tcPr anchor="ctr">
                    <a:solidFill>
                      <a:schemeClr val="bg1"/>
                    </a:solidFill>
                  </a:tcPr>
                </a:tc>
                <a:tc>
                  <a:txBody>
                    <a:bodyPr/>
                    <a:lstStyle/>
                    <a:p>
                      <a:pPr algn="ctr"/>
                      <a:r>
                        <a:rPr kumimoji="1" lang="ja-JP" altLang="en-US" dirty="0" smtClean="0"/>
                        <a:t>●</a:t>
                      </a:r>
                      <a:endParaRPr kumimoji="1" lang="ja-JP" altLang="en-US" dirty="0"/>
                    </a:p>
                  </a:txBody>
                  <a:tcPr anchor="ctr">
                    <a:solidFill>
                      <a:schemeClr val="bg1"/>
                    </a:solidFill>
                  </a:tcPr>
                </a:tc>
                <a:tc>
                  <a:txBody>
                    <a:bodyPr/>
                    <a:lstStyle/>
                    <a:p>
                      <a:pPr algn="ctr"/>
                      <a:endParaRPr kumimoji="1" lang="ja-JP" altLang="en-US" dirty="0"/>
                    </a:p>
                  </a:txBody>
                  <a:tcPr anchor="ctr">
                    <a:solidFill>
                      <a:schemeClr val="bg1"/>
                    </a:solidFill>
                  </a:tcPr>
                </a:tc>
                <a:tc>
                  <a:txBody>
                    <a:bodyPr/>
                    <a:lstStyle/>
                    <a:p>
                      <a:pPr algn="ctr"/>
                      <a:endParaRPr kumimoji="1" lang="ja-JP" altLang="en-US" dirty="0"/>
                    </a:p>
                  </a:txBody>
                  <a:tcPr anchor="ctr">
                    <a:solidFill>
                      <a:schemeClr val="bg1"/>
                    </a:solidFill>
                  </a:tcPr>
                </a:tc>
                <a:tc>
                  <a:txBody>
                    <a:bodyPr/>
                    <a:lstStyle/>
                    <a:p>
                      <a:pPr algn="ctr"/>
                      <a:endParaRPr kumimoji="1" lang="ja-JP" altLang="en-US" dirty="0"/>
                    </a:p>
                  </a:txBody>
                  <a:tcPr anchor="ctr">
                    <a:solidFill>
                      <a:schemeClr val="bg1"/>
                    </a:solidFill>
                  </a:tcPr>
                </a:tc>
                <a:tc>
                  <a:txBody>
                    <a:bodyPr/>
                    <a:lstStyle/>
                    <a:p>
                      <a:pPr algn="ctr"/>
                      <a:r>
                        <a:rPr kumimoji="1" lang="ja-JP" altLang="en-US" dirty="0" smtClean="0"/>
                        <a:t>●</a:t>
                      </a:r>
                      <a:endParaRPr kumimoji="1" lang="ja-JP" altLang="en-US" dirty="0"/>
                    </a:p>
                  </a:txBody>
                  <a:tcPr anchor="ctr">
                    <a:solidFill>
                      <a:schemeClr val="bg1"/>
                    </a:solidFill>
                  </a:tcPr>
                </a:tc>
              </a:tr>
              <a:tr h="396000">
                <a:tc>
                  <a:txBody>
                    <a:bodyPr/>
                    <a:lstStyle/>
                    <a:p>
                      <a:pPr algn="ctr"/>
                      <a:r>
                        <a:rPr kumimoji="1" lang="en-US" altLang="ja-JP" dirty="0" smtClean="0"/>
                        <a:t>a</a:t>
                      </a:r>
                      <a:endParaRPr kumimoji="1" lang="ja-JP" altLang="en-US"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kumimoji="1" lang="ja-JP" altLang="en-US" dirty="0" smtClean="0">
                          <a:solidFill>
                            <a:srgbClr val="C00000"/>
                          </a:solidFill>
                        </a:rPr>
                        <a:t>●</a:t>
                      </a:r>
                      <a:endParaRPr kumimoji="1" lang="ja-JP" altLang="en-US" dirty="0">
                        <a:solidFill>
                          <a:srgbClr val="C00000"/>
                        </a:solidFill>
                      </a:endParaRPr>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ctr"/>
                      <a:endParaRPr kumimoji="1" lang="ja-JP" altLang="en-US" dirty="0"/>
                    </a:p>
                  </a:txBody>
                  <a:tcPr anchor="ctr">
                    <a:solidFill>
                      <a:schemeClr val="bg1"/>
                    </a:solidFill>
                  </a:tcPr>
                </a:tc>
                <a:tc>
                  <a:txBody>
                    <a:bodyPr/>
                    <a:lstStyle/>
                    <a:p>
                      <a:pPr algn="ctr"/>
                      <a:endParaRPr kumimoji="1" lang="ja-JP" altLang="en-US" dirty="0"/>
                    </a:p>
                  </a:txBody>
                  <a:tcPr anchor="ctr">
                    <a:solidFill>
                      <a:schemeClr val="bg1"/>
                    </a:solidFill>
                  </a:tcPr>
                </a:tc>
                <a:tc>
                  <a:txBody>
                    <a:bodyPr/>
                    <a:lstStyle/>
                    <a:p>
                      <a:pPr algn="ctr"/>
                      <a:r>
                        <a:rPr kumimoji="1" lang="ja-JP" altLang="en-US" dirty="0" smtClean="0">
                          <a:solidFill>
                            <a:srgbClr val="0070C0"/>
                          </a:solidFill>
                        </a:rPr>
                        <a:t>●</a:t>
                      </a:r>
                      <a:endParaRPr kumimoji="1" lang="ja-JP" altLang="en-US" dirty="0">
                        <a:solidFill>
                          <a:srgbClr val="0070C0"/>
                        </a:solidFill>
                      </a:endParaRPr>
                    </a:p>
                  </a:txBody>
                  <a:tcPr anchor="ctr">
                    <a:solidFill>
                      <a:schemeClr val="bg1"/>
                    </a:solidFill>
                  </a:tcPr>
                </a:tc>
                <a:tc>
                  <a:txBody>
                    <a:bodyPr/>
                    <a:lstStyle/>
                    <a:p>
                      <a:pPr algn="ctr"/>
                      <a:endParaRPr kumimoji="1" lang="ja-JP" altLang="en-US" dirty="0"/>
                    </a:p>
                  </a:txBody>
                  <a:tcPr anchor="ctr">
                    <a:solidFill>
                      <a:schemeClr val="bg1"/>
                    </a:solidFill>
                  </a:tcPr>
                </a:tc>
                <a:tc>
                  <a:txBody>
                    <a:bodyPr/>
                    <a:lstStyle/>
                    <a:p>
                      <a:pPr algn="ctr"/>
                      <a:endParaRPr kumimoji="1" lang="ja-JP" altLang="en-US" dirty="0"/>
                    </a:p>
                  </a:txBody>
                  <a:tcPr anchor="ctr">
                    <a:solidFill>
                      <a:schemeClr val="bg1"/>
                    </a:solidFill>
                  </a:tcPr>
                </a:tc>
                <a:tc>
                  <a:txBody>
                    <a:bodyPr/>
                    <a:lstStyle/>
                    <a:p>
                      <a:pPr algn="ctr"/>
                      <a:r>
                        <a:rPr kumimoji="1" lang="ja-JP" altLang="en-US" dirty="0" smtClean="0"/>
                        <a:t>●</a:t>
                      </a:r>
                      <a:endParaRPr kumimoji="1" lang="ja-JP" altLang="en-US" dirty="0"/>
                    </a:p>
                  </a:txBody>
                  <a:tcPr anchor="ctr">
                    <a:solidFill>
                      <a:schemeClr val="bg1"/>
                    </a:solidFill>
                  </a:tcPr>
                </a:tc>
                <a:tc>
                  <a:txBody>
                    <a:bodyPr/>
                    <a:lstStyle/>
                    <a:p>
                      <a:pPr algn="ctr"/>
                      <a:endParaRPr kumimoji="1" lang="ja-JP" altLang="en-US" dirty="0"/>
                    </a:p>
                  </a:txBody>
                  <a:tcPr anchor="ctr">
                    <a:solidFill>
                      <a:schemeClr val="bg1"/>
                    </a:solidFill>
                  </a:tcPr>
                </a:tc>
                <a:tc>
                  <a:txBody>
                    <a:bodyPr/>
                    <a:lstStyle/>
                    <a:p>
                      <a:pPr algn="ctr"/>
                      <a:endParaRPr kumimoji="1" lang="ja-JP" altLang="en-US" dirty="0"/>
                    </a:p>
                  </a:txBody>
                  <a:tcPr anchor="ctr">
                    <a:solidFill>
                      <a:schemeClr val="bg1"/>
                    </a:solidFill>
                  </a:tcPr>
                </a:tc>
                <a:tc>
                  <a:txBody>
                    <a:bodyPr/>
                    <a:lstStyle/>
                    <a:p>
                      <a:pPr algn="ctr"/>
                      <a:endParaRPr kumimoji="1" lang="ja-JP" altLang="en-US" dirty="0"/>
                    </a:p>
                  </a:txBody>
                  <a:tcPr anchor="ctr">
                    <a:solidFill>
                      <a:schemeClr val="bg1"/>
                    </a:solidFill>
                  </a:tcPr>
                </a:tc>
              </a:tr>
              <a:tr h="396000">
                <a:tc>
                  <a:txBody>
                    <a:bodyPr/>
                    <a:lstStyle/>
                    <a:p>
                      <a:pPr algn="ctr"/>
                      <a:r>
                        <a:rPr kumimoji="1" lang="en-US" altLang="ja-JP" dirty="0" smtClean="0"/>
                        <a:t>b</a:t>
                      </a:r>
                      <a:endParaRPr kumimoji="1" lang="ja-JP" altLang="en-US"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ctr"/>
                      <a:r>
                        <a:rPr kumimoji="1" lang="ja-JP" altLang="en-US" dirty="0" smtClean="0">
                          <a:solidFill>
                            <a:srgbClr val="C00000"/>
                          </a:solidFill>
                        </a:rPr>
                        <a:t>●</a:t>
                      </a:r>
                      <a:endParaRPr kumimoji="1" lang="ja-JP" altLang="en-US" dirty="0">
                        <a:solidFill>
                          <a:srgbClr val="C00000"/>
                        </a:solidFill>
                      </a:endParaRPr>
                    </a:p>
                  </a:txBody>
                  <a:tcPr anchor="ctr">
                    <a:solidFill>
                      <a:schemeClr val="bg1"/>
                    </a:solidFill>
                  </a:tcPr>
                </a:tc>
                <a:tc>
                  <a:txBody>
                    <a:bodyPr/>
                    <a:lstStyle/>
                    <a:p>
                      <a:pPr algn="ctr"/>
                      <a:endParaRPr kumimoji="1" lang="ja-JP" altLang="en-US" dirty="0"/>
                    </a:p>
                  </a:txBody>
                  <a:tcPr anchor="ctr">
                    <a:solidFill>
                      <a:schemeClr val="bg1"/>
                    </a:solidFill>
                  </a:tcPr>
                </a:tc>
                <a:tc>
                  <a:txBody>
                    <a:bodyPr/>
                    <a:lstStyle/>
                    <a:p>
                      <a:pPr algn="ctr"/>
                      <a:endParaRPr kumimoji="1" lang="ja-JP" altLang="en-US" dirty="0"/>
                    </a:p>
                  </a:txBody>
                  <a:tcPr anchor="ctr">
                    <a:solidFill>
                      <a:schemeClr val="bg1"/>
                    </a:solidFill>
                  </a:tcPr>
                </a:tc>
                <a:tc>
                  <a:txBody>
                    <a:bodyPr/>
                    <a:lstStyle/>
                    <a:p>
                      <a:pPr algn="ctr"/>
                      <a:r>
                        <a:rPr kumimoji="1" lang="ja-JP" altLang="en-US" dirty="0" smtClean="0">
                          <a:solidFill>
                            <a:srgbClr val="0070C0"/>
                          </a:solidFill>
                        </a:rPr>
                        <a:t>●</a:t>
                      </a:r>
                      <a:endParaRPr kumimoji="1" lang="ja-JP" altLang="en-US" dirty="0">
                        <a:solidFill>
                          <a:srgbClr val="0070C0"/>
                        </a:solidFill>
                      </a:endParaRPr>
                    </a:p>
                  </a:txBody>
                  <a:tcPr anchor="ctr">
                    <a:solidFill>
                      <a:schemeClr val="bg1"/>
                    </a:solidFill>
                  </a:tcPr>
                </a:tc>
                <a:tc>
                  <a:txBody>
                    <a:bodyPr/>
                    <a:lstStyle/>
                    <a:p>
                      <a:pPr algn="ctr"/>
                      <a:endParaRPr kumimoji="1" lang="ja-JP" altLang="en-US"/>
                    </a:p>
                  </a:txBody>
                  <a:tcPr anchor="ctr">
                    <a:solidFill>
                      <a:schemeClr val="bg1"/>
                    </a:solidFill>
                  </a:tcPr>
                </a:tc>
                <a:tc>
                  <a:txBody>
                    <a:bodyPr/>
                    <a:lstStyle/>
                    <a:p>
                      <a:pPr algn="ctr"/>
                      <a:endParaRPr kumimoji="1" lang="ja-JP" altLang="en-US"/>
                    </a:p>
                  </a:txBody>
                  <a:tcPr anchor="ctr">
                    <a:solidFill>
                      <a:schemeClr val="bg1"/>
                    </a:solidFill>
                  </a:tcPr>
                </a:tc>
                <a:tc>
                  <a:txBody>
                    <a:bodyPr/>
                    <a:lstStyle/>
                    <a:p>
                      <a:pPr algn="ctr"/>
                      <a:endParaRPr kumimoji="1" lang="ja-JP" altLang="en-US"/>
                    </a:p>
                  </a:txBody>
                  <a:tcPr anchor="ctr">
                    <a:solidFill>
                      <a:schemeClr val="bg1"/>
                    </a:solidFill>
                  </a:tcPr>
                </a:tc>
                <a:tc>
                  <a:txBody>
                    <a:bodyPr/>
                    <a:lstStyle/>
                    <a:p>
                      <a:pPr algn="ctr"/>
                      <a:endParaRPr kumimoji="1" lang="ja-JP" altLang="en-US"/>
                    </a:p>
                  </a:txBody>
                  <a:tcPr anchor="ctr">
                    <a:solidFill>
                      <a:schemeClr val="bg1"/>
                    </a:solidFill>
                  </a:tcPr>
                </a:tc>
                <a:tc>
                  <a:txBody>
                    <a:bodyPr/>
                    <a:lstStyle/>
                    <a:p>
                      <a:pPr algn="ctr"/>
                      <a:endParaRPr kumimoji="1" lang="ja-JP" altLang="en-US"/>
                    </a:p>
                  </a:txBody>
                  <a:tcPr anchor="ctr">
                    <a:solidFill>
                      <a:schemeClr val="bg1"/>
                    </a:solidFill>
                  </a:tcPr>
                </a:tc>
              </a:tr>
              <a:tr h="396000">
                <a:tc>
                  <a:txBody>
                    <a:bodyPr/>
                    <a:lstStyle/>
                    <a:p>
                      <a:pPr algn="ctr"/>
                      <a:r>
                        <a:rPr kumimoji="1" lang="en-US" altLang="ja-JP" dirty="0" smtClean="0"/>
                        <a:t>c</a:t>
                      </a:r>
                      <a:endParaRPr kumimoji="1" lang="ja-JP" altLang="en-US"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kumimoji="1" lang="ja-JP" altLang="en-US"/>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ctr"/>
                      <a:endParaRPr kumimoji="1" lang="ja-JP" altLang="en-US" dirty="0"/>
                    </a:p>
                  </a:txBody>
                  <a:tcPr anchor="ctr">
                    <a:solidFill>
                      <a:schemeClr val="bg1"/>
                    </a:solidFill>
                  </a:tcPr>
                </a:tc>
                <a:tc>
                  <a:txBody>
                    <a:bodyPr/>
                    <a:lstStyle/>
                    <a:p>
                      <a:pPr algn="ctr"/>
                      <a:r>
                        <a:rPr kumimoji="1" lang="ja-JP" altLang="en-US" dirty="0" smtClean="0">
                          <a:solidFill>
                            <a:srgbClr val="C00000"/>
                          </a:solidFill>
                        </a:rPr>
                        <a:t>●</a:t>
                      </a:r>
                      <a:endParaRPr kumimoji="1" lang="ja-JP" altLang="en-US" dirty="0">
                        <a:solidFill>
                          <a:srgbClr val="C00000"/>
                        </a:solidFill>
                      </a:endParaRPr>
                    </a:p>
                  </a:txBody>
                  <a:tcPr anchor="ctr">
                    <a:solidFill>
                      <a:schemeClr val="bg1"/>
                    </a:solidFill>
                  </a:tcPr>
                </a:tc>
                <a:tc>
                  <a:txBody>
                    <a:bodyPr/>
                    <a:lstStyle/>
                    <a:p>
                      <a:pPr algn="ctr"/>
                      <a:endParaRPr kumimoji="1" lang="ja-JP" altLang="en-US" dirty="0"/>
                    </a:p>
                  </a:txBody>
                  <a:tcPr anchor="ctr">
                    <a:solidFill>
                      <a:schemeClr val="bg1"/>
                    </a:solidFill>
                  </a:tcPr>
                </a:tc>
                <a:tc>
                  <a:txBody>
                    <a:bodyPr/>
                    <a:lstStyle/>
                    <a:p>
                      <a:pPr algn="ctr"/>
                      <a:endParaRPr kumimoji="1" lang="ja-JP" altLang="en-US" dirty="0"/>
                    </a:p>
                  </a:txBody>
                  <a:tcPr anchor="ctr">
                    <a:solidFill>
                      <a:schemeClr val="bg1"/>
                    </a:solidFill>
                  </a:tcPr>
                </a:tc>
                <a:tc>
                  <a:txBody>
                    <a:bodyPr/>
                    <a:lstStyle/>
                    <a:p>
                      <a:pPr algn="ctr"/>
                      <a:r>
                        <a:rPr kumimoji="1" lang="ja-JP" altLang="en-US" dirty="0" smtClean="0">
                          <a:solidFill>
                            <a:srgbClr val="0070C0"/>
                          </a:solidFill>
                        </a:rPr>
                        <a:t>●</a:t>
                      </a:r>
                      <a:endParaRPr kumimoji="1" lang="ja-JP" altLang="en-US" dirty="0">
                        <a:solidFill>
                          <a:srgbClr val="0070C0"/>
                        </a:solidFill>
                      </a:endParaRPr>
                    </a:p>
                  </a:txBody>
                  <a:tcPr anchor="ctr">
                    <a:solidFill>
                      <a:schemeClr val="bg1"/>
                    </a:solidFill>
                  </a:tcPr>
                </a:tc>
                <a:tc>
                  <a:txBody>
                    <a:bodyPr/>
                    <a:lstStyle/>
                    <a:p>
                      <a:pPr algn="ctr"/>
                      <a:endParaRPr kumimoji="1" lang="ja-JP" altLang="en-US" dirty="0"/>
                    </a:p>
                  </a:txBody>
                  <a:tcPr anchor="ctr">
                    <a:solidFill>
                      <a:schemeClr val="bg1"/>
                    </a:solidFill>
                  </a:tcPr>
                </a:tc>
                <a:tc>
                  <a:txBody>
                    <a:bodyPr/>
                    <a:lstStyle/>
                    <a:p>
                      <a:pPr algn="ctr"/>
                      <a:endParaRPr kumimoji="1" lang="ja-JP" altLang="en-US" dirty="0"/>
                    </a:p>
                  </a:txBody>
                  <a:tcPr anchor="ctr">
                    <a:solidFill>
                      <a:schemeClr val="bg1"/>
                    </a:solidFill>
                  </a:tcPr>
                </a:tc>
                <a:tc>
                  <a:txBody>
                    <a:bodyPr/>
                    <a:lstStyle/>
                    <a:p>
                      <a:pPr algn="ctr"/>
                      <a:endParaRPr kumimoji="1" lang="ja-JP" altLang="en-US" dirty="0"/>
                    </a:p>
                  </a:txBody>
                  <a:tcPr anchor="ctr">
                    <a:solidFill>
                      <a:schemeClr val="bg1"/>
                    </a:solidFill>
                  </a:tcPr>
                </a:tc>
                <a:tc>
                  <a:txBody>
                    <a:bodyPr/>
                    <a:lstStyle/>
                    <a:p>
                      <a:pPr algn="ctr"/>
                      <a:r>
                        <a:rPr kumimoji="1" lang="ja-JP" altLang="en-US" dirty="0" smtClean="0"/>
                        <a:t>●</a:t>
                      </a:r>
                      <a:endParaRPr kumimoji="1" lang="ja-JP" altLang="en-US" dirty="0"/>
                    </a:p>
                  </a:txBody>
                  <a:tcPr anchor="ctr">
                    <a:solidFill>
                      <a:schemeClr val="bg1"/>
                    </a:solidFill>
                  </a:tcPr>
                </a:tc>
              </a:tr>
              <a:tr h="396000">
                <a:tc>
                  <a:txBody>
                    <a:bodyPr/>
                    <a:lstStyle/>
                    <a:p>
                      <a:pPr algn="ctr"/>
                      <a:r>
                        <a:rPr kumimoji="1" lang="en-US" altLang="ja-JP" dirty="0" smtClean="0"/>
                        <a:t>a</a:t>
                      </a:r>
                      <a:endParaRPr kumimoji="1" lang="ja-JP" altLang="en-US"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kumimoji="1" lang="ja-JP" altLang="en-US" dirty="0" smtClean="0"/>
                        <a:t>●</a:t>
                      </a:r>
                      <a:endParaRPr kumimoji="1" lang="ja-JP" altLang="en-US" dirty="0"/>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ctr"/>
                      <a:endParaRPr kumimoji="1" lang="ja-JP" altLang="en-US" dirty="0"/>
                    </a:p>
                  </a:txBody>
                  <a:tcPr anchor="ctr">
                    <a:solidFill>
                      <a:schemeClr val="bg1"/>
                    </a:solidFill>
                  </a:tcPr>
                </a:tc>
                <a:tc>
                  <a:txBody>
                    <a:bodyPr/>
                    <a:lstStyle/>
                    <a:p>
                      <a:pPr algn="ctr"/>
                      <a:endParaRPr kumimoji="1" lang="ja-JP" altLang="en-US" dirty="0"/>
                    </a:p>
                  </a:txBody>
                  <a:tcPr anchor="ctr">
                    <a:solidFill>
                      <a:schemeClr val="bg1"/>
                    </a:solidFill>
                  </a:tcPr>
                </a:tc>
                <a:tc>
                  <a:txBody>
                    <a:bodyPr/>
                    <a:lstStyle/>
                    <a:p>
                      <a:pPr algn="ctr"/>
                      <a:r>
                        <a:rPr kumimoji="1" lang="ja-JP" altLang="en-US" dirty="0" smtClean="0">
                          <a:solidFill>
                            <a:srgbClr val="C00000"/>
                          </a:solidFill>
                        </a:rPr>
                        <a:t>●</a:t>
                      </a:r>
                      <a:endParaRPr kumimoji="1" lang="ja-JP" altLang="en-US" dirty="0">
                        <a:solidFill>
                          <a:srgbClr val="C00000"/>
                        </a:solidFill>
                      </a:endParaRPr>
                    </a:p>
                  </a:txBody>
                  <a:tcPr anchor="ctr">
                    <a:solidFill>
                      <a:schemeClr val="bg1"/>
                    </a:solidFill>
                  </a:tcPr>
                </a:tc>
                <a:tc>
                  <a:txBody>
                    <a:bodyPr/>
                    <a:lstStyle/>
                    <a:p>
                      <a:pPr algn="ctr"/>
                      <a:endParaRPr kumimoji="1" lang="ja-JP" altLang="en-US" dirty="0"/>
                    </a:p>
                  </a:txBody>
                  <a:tcPr anchor="ctr">
                    <a:solidFill>
                      <a:schemeClr val="bg1"/>
                    </a:solidFill>
                  </a:tcPr>
                </a:tc>
                <a:tc>
                  <a:txBody>
                    <a:bodyPr/>
                    <a:lstStyle/>
                    <a:p>
                      <a:pPr algn="ctr"/>
                      <a:endParaRPr kumimoji="1" lang="ja-JP" altLang="en-US" dirty="0"/>
                    </a:p>
                  </a:txBody>
                  <a:tcPr anchor="ctr">
                    <a:solidFill>
                      <a:schemeClr val="bg1"/>
                    </a:solidFill>
                  </a:tcPr>
                </a:tc>
                <a:tc>
                  <a:txBody>
                    <a:bodyPr/>
                    <a:lstStyle/>
                    <a:p>
                      <a:pPr algn="ctr"/>
                      <a:r>
                        <a:rPr kumimoji="1" lang="ja-JP" altLang="en-US" dirty="0" smtClean="0">
                          <a:solidFill>
                            <a:srgbClr val="0070C0"/>
                          </a:solidFill>
                        </a:rPr>
                        <a:t>●</a:t>
                      </a:r>
                      <a:endParaRPr kumimoji="1" lang="ja-JP" altLang="en-US" dirty="0">
                        <a:solidFill>
                          <a:srgbClr val="0070C0"/>
                        </a:solidFill>
                      </a:endParaRPr>
                    </a:p>
                  </a:txBody>
                  <a:tcPr anchor="ctr">
                    <a:solidFill>
                      <a:schemeClr val="bg1"/>
                    </a:solidFill>
                  </a:tcPr>
                </a:tc>
                <a:tc>
                  <a:txBody>
                    <a:bodyPr/>
                    <a:lstStyle/>
                    <a:p>
                      <a:pPr algn="ctr"/>
                      <a:endParaRPr kumimoji="1" lang="ja-JP" altLang="en-US" dirty="0"/>
                    </a:p>
                  </a:txBody>
                  <a:tcPr anchor="ctr">
                    <a:solidFill>
                      <a:schemeClr val="bg1"/>
                    </a:solidFill>
                  </a:tcPr>
                </a:tc>
                <a:tc>
                  <a:txBody>
                    <a:bodyPr/>
                    <a:lstStyle/>
                    <a:p>
                      <a:pPr algn="ctr"/>
                      <a:endParaRPr kumimoji="1" lang="ja-JP" altLang="en-US" dirty="0"/>
                    </a:p>
                  </a:txBody>
                  <a:tcPr anchor="ctr">
                    <a:solidFill>
                      <a:schemeClr val="bg1"/>
                    </a:solidFill>
                  </a:tcPr>
                </a:tc>
                <a:tc>
                  <a:txBody>
                    <a:bodyPr/>
                    <a:lstStyle/>
                    <a:p>
                      <a:pPr algn="ctr"/>
                      <a:endParaRPr kumimoji="1" lang="ja-JP" altLang="en-US" dirty="0"/>
                    </a:p>
                  </a:txBody>
                  <a:tcPr anchor="ctr">
                    <a:solidFill>
                      <a:schemeClr val="bg1"/>
                    </a:solidFill>
                  </a:tcPr>
                </a:tc>
              </a:tr>
              <a:tr h="396000">
                <a:tc>
                  <a:txBody>
                    <a:bodyPr/>
                    <a:lstStyle/>
                    <a:p>
                      <a:pPr algn="ctr"/>
                      <a:r>
                        <a:rPr kumimoji="1" lang="en-US" altLang="ja-JP" dirty="0" smtClean="0"/>
                        <a:t>d</a:t>
                      </a:r>
                      <a:endParaRPr kumimoji="1" lang="ja-JP" altLang="en-US"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kumimoji="1" lang="ja-JP" altLang="en-US"/>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ctr"/>
                      <a:endParaRPr kumimoji="1" lang="ja-JP" altLang="en-US"/>
                    </a:p>
                  </a:txBody>
                  <a:tcPr anchor="ctr">
                    <a:solidFill>
                      <a:schemeClr val="bg1"/>
                    </a:solidFill>
                  </a:tcPr>
                </a:tc>
                <a:tc>
                  <a:txBody>
                    <a:bodyPr/>
                    <a:lstStyle/>
                    <a:p>
                      <a:pPr algn="ctr"/>
                      <a:endParaRPr kumimoji="1" lang="ja-JP" altLang="en-US"/>
                    </a:p>
                  </a:txBody>
                  <a:tcPr anchor="ctr">
                    <a:solidFill>
                      <a:schemeClr val="bg1"/>
                    </a:solidFill>
                  </a:tcPr>
                </a:tc>
                <a:tc>
                  <a:txBody>
                    <a:bodyPr/>
                    <a:lstStyle/>
                    <a:p>
                      <a:pPr algn="ctr"/>
                      <a:endParaRPr kumimoji="1" lang="ja-JP" altLang="en-US"/>
                    </a:p>
                  </a:txBody>
                  <a:tcPr anchor="ctr">
                    <a:solidFill>
                      <a:schemeClr val="bg1"/>
                    </a:solidFill>
                  </a:tcPr>
                </a:tc>
                <a:tc>
                  <a:txBody>
                    <a:bodyPr/>
                    <a:lstStyle/>
                    <a:p>
                      <a:pPr algn="ctr"/>
                      <a:endParaRPr kumimoji="1" lang="ja-JP" altLang="en-US"/>
                    </a:p>
                  </a:txBody>
                  <a:tcPr anchor="ctr">
                    <a:solidFill>
                      <a:schemeClr val="bg1"/>
                    </a:solidFill>
                  </a:tcPr>
                </a:tc>
                <a:tc>
                  <a:txBody>
                    <a:bodyPr/>
                    <a:lstStyle/>
                    <a:p>
                      <a:pPr algn="ctr"/>
                      <a:endParaRPr kumimoji="1" lang="ja-JP" altLang="en-US"/>
                    </a:p>
                  </a:txBody>
                  <a:tcPr anchor="ctr">
                    <a:solidFill>
                      <a:schemeClr val="bg1"/>
                    </a:solidFill>
                  </a:tcPr>
                </a:tc>
                <a:tc>
                  <a:txBody>
                    <a:bodyPr/>
                    <a:lstStyle/>
                    <a:p>
                      <a:pPr algn="ctr"/>
                      <a:endParaRPr kumimoji="1" lang="ja-JP" altLang="en-US" dirty="0"/>
                    </a:p>
                  </a:txBody>
                  <a:tcPr anchor="ctr">
                    <a:solidFill>
                      <a:schemeClr val="bg1"/>
                    </a:solidFill>
                  </a:tcPr>
                </a:tc>
                <a:tc>
                  <a:txBody>
                    <a:bodyPr/>
                    <a:lstStyle/>
                    <a:p>
                      <a:pPr algn="ctr"/>
                      <a:r>
                        <a:rPr kumimoji="1" lang="ja-JP" altLang="en-US" dirty="0" smtClean="0">
                          <a:solidFill>
                            <a:srgbClr val="0070C0"/>
                          </a:solidFill>
                        </a:rPr>
                        <a:t>●</a:t>
                      </a:r>
                      <a:endParaRPr kumimoji="1" lang="ja-JP" altLang="en-US" dirty="0">
                        <a:solidFill>
                          <a:srgbClr val="0070C0"/>
                        </a:solidFill>
                      </a:endParaRPr>
                    </a:p>
                  </a:txBody>
                  <a:tcPr anchor="ctr">
                    <a:solidFill>
                      <a:schemeClr val="bg1"/>
                    </a:solidFill>
                  </a:tcPr>
                </a:tc>
                <a:tc>
                  <a:txBody>
                    <a:bodyPr/>
                    <a:lstStyle/>
                    <a:p>
                      <a:pPr algn="ctr"/>
                      <a:endParaRPr kumimoji="1" lang="ja-JP" altLang="en-US" dirty="0"/>
                    </a:p>
                  </a:txBody>
                  <a:tcPr anchor="ctr">
                    <a:solidFill>
                      <a:schemeClr val="bg1"/>
                    </a:solidFill>
                  </a:tcPr>
                </a:tc>
                <a:tc>
                  <a:txBody>
                    <a:bodyPr/>
                    <a:lstStyle/>
                    <a:p>
                      <a:pPr algn="ctr"/>
                      <a:endParaRPr kumimoji="1" lang="ja-JP" altLang="en-US" dirty="0"/>
                    </a:p>
                  </a:txBody>
                  <a:tcPr anchor="ctr">
                    <a:solidFill>
                      <a:schemeClr val="bg1"/>
                    </a:solidFill>
                  </a:tcPr>
                </a:tc>
              </a:tr>
              <a:tr h="396000">
                <a:tc>
                  <a:txBody>
                    <a:bodyPr/>
                    <a:lstStyle/>
                    <a:p>
                      <a:pPr algn="ctr"/>
                      <a:r>
                        <a:rPr kumimoji="1" lang="en-US" altLang="ja-JP" dirty="0" smtClean="0"/>
                        <a:t>e</a:t>
                      </a:r>
                      <a:endParaRPr kumimoji="1" lang="ja-JP" altLang="en-US"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kumimoji="1" lang="ja-JP" altLang="en-US"/>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ctr"/>
                      <a:endParaRPr kumimoji="1" lang="ja-JP" altLang="en-US"/>
                    </a:p>
                  </a:txBody>
                  <a:tcPr anchor="ctr">
                    <a:solidFill>
                      <a:schemeClr val="bg1"/>
                    </a:solidFill>
                  </a:tcPr>
                </a:tc>
                <a:tc>
                  <a:txBody>
                    <a:bodyPr/>
                    <a:lstStyle/>
                    <a:p>
                      <a:pPr algn="ctr"/>
                      <a:endParaRPr kumimoji="1" lang="ja-JP" altLang="en-US"/>
                    </a:p>
                  </a:txBody>
                  <a:tcPr anchor="ctr">
                    <a:solidFill>
                      <a:schemeClr val="bg1"/>
                    </a:solidFill>
                  </a:tcPr>
                </a:tc>
                <a:tc>
                  <a:txBody>
                    <a:bodyPr/>
                    <a:lstStyle/>
                    <a:p>
                      <a:pPr algn="ctr"/>
                      <a:endParaRPr kumimoji="1" lang="ja-JP" altLang="en-US"/>
                    </a:p>
                  </a:txBody>
                  <a:tcPr anchor="ctr">
                    <a:solidFill>
                      <a:schemeClr val="bg1"/>
                    </a:solidFill>
                  </a:tcPr>
                </a:tc>
                <a:tc>
                  <a:txBody>
                    <a:bodyPr/>
                    <a:lstStyle/>
                    <a:p>
                      <a:pPr algn="ctr"/>
                      <a:endParaRPr kumimoji="1" lang="ja-JP" altLang="en-US"/>
                    </a:p>
                  </a:txBody>
                  <a:tcPr anchor="ctr">
                    <a:solidFill>
                      <a:schemeClr val="bg1"/>
                    </a:solidFill>
                  </a:tcPr>
                </a:tc>
                <a:tc>
                  <a:txBody>
                    <a:bodyPr/>
                    <a:lstStyle/>
                    <a:p>
                      <a:pPr algn="ctr"/>
                      <a:endParaRPr kumimoji="1" lang="ja-JP" altLang="en-US"/>
                    </a:p>
                  </a:txBody>
                  <a:tcPr anchor="ctr">
                    <a:solidFill>
                      <a:schemeClr val="bg1"/>
                    </a:solidFill>
                  </a:tcPr>
                </a:tc>
                <a:tc>
                  <a:txBody>
                    <a:bodyPr/>
                    <a:lstStyle/>
                    <a:p>
                      <a:pPr algn="ctr"/>
                      <a:endParaRPr kumimoji="1" lang="ja-JP" altLang="en-US"/>
                    </a:p>
                  </a:txBody>
                  <a:tcPr anchor="ctr">
                    <a:solidFill>
                      <a:schemeClr val="bg1"/>
                    </a:solidFill>
                  </a:tcPr>
                </a:tc>
                <a:tc>
                  <a:txBody>
                    <a:bodyPr/>
                    <a:lstStyle/>
                    <a:p>
                      <a:pPr algn="ctr"/>
                      <a:endParaRPr kumimoji="1" lang="ja-JP" altLang="en-US" dirty="0"/>
                    </a:p>
                  </a:txBody>
                  <a:tcPr anchor="ctr">
                    <a:solidFill>
                      <a:schemeClr val="bg1"/>
                    </a:solidFill>
                  </a:tcPr>
                </a:tc>
                <a:tc>
                  <a:txBody>
                    <a:bodyPr/>
                    <a:lstStyle/>
                    <a:p>
                      <a:pPr algn="ctr"/>
                      <a:r>
                        <a:rPr kumimoji="1" lang="ja-JP" altLang="en-US" dirty="0" smtClean="0">
                          <a:solidFill>
                            <a:srgbClr val="0070C0"/>
                          </a:solidFill>
                        </a:rPr>
                        <a:t>●</a:t>
                      </a:r>
                      <a:endParaRPr kumimoji="1" lang="ja-JP" altLang="en-US" dirty="0">
                        <a:solidFill>
                          <a:srgbClr val="0070C0"/>
                        </a:solidFill>
                      </a:endParaRPr>
                    </a:p>
                  </a:txBody>
                  <a:tcPr anchor="ctr">
                    <a:solidFill>
                      <a:schemeClr val="bg1"/>
                    </a:solidFill>
                  </a:tcPr>
                </a:tc>
                <a:tc>
                  <a:txBody>
                    <a:bodyPr/>
                    <a:lstStyle/>
                    <a:p>
                      <a:pPr algn="ctr"/>
                      <a:endParaRPr kumimoji="1" lang="ja-JP" altLang="en-US"/>
                    </a:p>
                  </a:txBody>
                  <a:tcPr anchor="ctr">
                    <a:solidFill>
                      <a:schemeClr val="bg1"/>
                    </a:solidFill>
                  </a:tcPr>
                </a:tc>
              </a:tr>
              <a:tr h="396000">
                <a:tc>
                  <a:txBody>
                    <a:bodyPr/>
                    <a:lstStyle/>
                    <a:p>
                      <a:pPr algn="ctr"/>
                      <a:r>
                        <a:rPr kumimoji="1" lang="en-US" altLang="ja-JP" dirty="0" smtClean="0"/>
                        <a:t>c</a:t>
                      </a:r>
                      <a:endParaRPr kumimoji="1" lang="ja-JP" altLang="en-US"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ctr"/>
                      <a:endParaRPr kumimoji="1" lang="ja-JP" altLang="en-US"/>
                    </a:p>
                  </a:txBody>
                  <a:tcPr anchor="ctr">
                    <a:solidFill>
                      <a:schemeClr val="bg1"/>
                    </a:solidFill>
                  </a:tcPr>
                </a:tc>
                <a:tc>
                  <a:txBody>
                    <a:bodyPr/>
                    <a:lstStyle/>
                    <a:p>
                      <a:pPr algn="ctr"/>
                      <a:r>
                        <a:rPr kumimoji="1" lang="ja-JP" altLang="en-US" dirty="0" smtClean="0"/>
                        <a:t>●</a:t>
                      </a:r>
                      <a:endParaRPr kumimoji="1" lang="ja-JP" altLang="en-US" dirty="0"/>
                    </a:p>
                  </a:txBody>
                  <a:tcPr anchor="ctr">
                    <a:solidFill>
                      <a:schemeClr val="bg1"/>
                    </a:solidFill>
                  </a:tcPr>
                </a:tc>
                <a:tc>
                  <a:txBody>
                    <a:bodyPr/>
                    <a:lstStyle/>
                    <a:p>
                      <a:pPr algn="ctr"/>
                      <a:endParaRPr kumimoji="1" lang="ja-JP" altLang="en-US" dirty="0"/>
                    </a:p>
                  </a:txBody>
                  <a:tcPr anchor="ctr">
                    <a:solidFill>
                      <a:schemeClr val="bg1"/>
                    </a:solidFill>
                  </a:tcPr>
                </a:tc>
                <a:tc>
                  <a:txBody>
                    <a:bodyPr/>
                    <a:lstStyle/>
                    <a:p>
                      <a:pPr algn="ctr"/>
                      <a:endParaRPr kumimoji="1" lang="ja-JP" altLang="en-US" dirty="0"/>
                    </a:p>
                  </a:txBody>
                  <a:tcPr anchor="ctr">
                    <a:solidFill>
                      <a:schemeClr val="bg1"/>
                    </a:solidFill>
                  </a:tcPr>
                </a:tc>
                <a:tc>
                  <a:txBody>
                    <a:bodyPr/>
                    <a:lstStyle/>
                    <a:p>
                      <a:pPr algn="ctr"/>
                      <a:r>
                        <a:rPr kumimoji="1" lang="ja-JP" altLang="en-US" dirty="0" smtClean="0"/>
                        <a:t>●</a:t>
                      </a:r>
                      <a:endParaRPr kumimoji="1" lang="ja-JP" altLang="en-US" dirty="0"/>
                    </a:p>
                  </a:txBody>
                  <a:tcPr anchor="ctr">
                    <a:solidFill>
                      <a:schemeClr val="bg1"/>
                    </a:solidFill>
                  </a:tcPr>
                </a:tc>
                <a:tc>
                  <a:txBody>
                    <a:bodyPr/>
                    <a:lstStyle/>
                    <a:p>
                      <a:pPr algn="ctr"/>
                      <a:endParaRPr kumimoji="1" lang="ja-JP" altLang="en-US" dirty="0"/>
                    </a:p>
                  </a:txBody>
                  <a:tcPr anchor="ctr">
                    <a:solidFill>
                      <a:schemeClr val="bg1"/>
                    </a:solidFill>
                  </a:tcPr>
                </a:tc>
                <a:tc>
                  <a:txBody>
                    <a:bodyPr/>
                    <a:lstStyle/>
                    <a:p>
                      <a:pPr algn="ctr"/>
                      <a:endParaRPr kumimoji="1" lang="ja-JP" altLang="en-US" dirty="0"/>
                    </a:p>
                  </a:txBody>
                  <a:tcPr anchor="ctr">
                    <a:solidFill>
                      <a:schemeClr val="bg1"/>
                    </a:solidFill>
                  </a:tcPr>
                </a:tc>
                <a:tc>
                  <a:txBody>
                    <a:bodyPr/>
                    <a:lstStyle/>
                    <a:p>
                      <a:pPr algn="ctr"/>
                      <a:endParaRPr kumimoji="1" lang="ja-JP" altLang="en-US" dirty="0"/>
                    </a:p>
                  </a:txBody>
                  <a:tcPr anchor="ctr">
                    <a:solidFill>
                      <a:schemeClr val="bg1"/>
                    </a:solidFill>
                  </a:tcPr>
                </a:tc>
                <a:tc>
                  <a:txBody>
                    <a:bodyPr/>
                    <a:lstStyle/>
                    <a:p>
                      <a:pPr algn="ctr"/>
                      <a:r>
                        <a:rPr kumimoji="1" lang="ja-JP" altLang="en-US" dirty="0" smtClean="0">
                          <a:solidFill>
                            <a:srgbClr val="0070C0"/>
                          </a:solidFill>
                        </a:rPr>
                        <a:t>●</a:t>
                      </a:r>
                      <a:endParaRPr kumimoji="1" lang="ja-JP" altLang="en-US" dirty="0">
                        <a:solidFill>
                          <a:srgbClr val="0070C0"/>
                        </a:solidFill>
                      </a:endParaRPr>
                    </a:p>
                  </a:txBody>
                  <a:tcPr anchor="ctr">
                    <a:solidFill>
                      <a:schemeClr val="bg1"/>
                    </a:solidFill>
                  </a:tcPr>
                </a:tc>
              </a:tr>
            </a:tbl>
          </a:graphicData>
        </a:graphic>
      </p:graphicFrame>
      <p:sp>
        <p:nvSpPr>
          <p:cNvPr id="5" name="右矢印 4"/>
          <p:cNvSpPr/>
          <p:nvPr/>
        </p:nvSpPr>
        <p:spPr bwMode="auto">
          <a:xfrm>
            <a:off x="5078994" y="1548142"/>
            <a:ext cx="3811510" cy="117695"/>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6" name="下矢印 5"/>
          <p:cNvSpPr/>
          <p:nvPr/>
        </p:nvSpPr>
        <p:spPr bwMode="auto">
          <a:xfrm>
            <a:off x="4436198" y="2227152"/>
            <a:ext cx="135801" cy="3775296"/>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7" name="角丸四角形 6"/>
          <p:cNvSpPr/>
          <p:nvPr/>
        </p:nvSpPr>
        <p:spPr bwMode="auto">
          <a:xfrm>
            <a:off x="5078994" y="1801640"/>
            <a:ext cx="1439501" cy="289710"/>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8" name="角丸四角形 7"/>
          <p:cNvSpPr/>
          <p:nvPr/>
        </p:nvSpPr>
        <p:spPr bwMode="auto">
          <a:xfrm rot="5400000">
            <a:off x="4085375" y="3985787"/>
            <a:ext cx="1439501" cy="294237"/>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9" name="テキスト ボックス 8"/>
          <p:cNvSpPr txBox="1"/>
          <p:nvPr/>
        </p:nvSpPr>
        <p:spPr>
          <a:xfrm>
            <a:off x="5260060" y="6083928"/>
            <a:ext cx="1645002" cy="338554"/>
          </a:xfrm>
          <a:prstGeom prst="rect">
            <a:avLst/>
          </a:prstGeom>
          <a:noFill/>
        </p:spPr>
        <p:txBody>
          <a:bodyPr wrap="none" rtlCol="0">
            <a:spAutoFit/>
          </a:bodyPr>
          <a:lstStyle/>
          <a:p>
            <a:r>
              <a:rPr kumimoji="1" lang="en-US" altLang="ja-JP" sz="1600" dirty="0" err="1" smtClean="0"/>
              <a:t>a,b,c</a:t>
            </a:r>
            <a:r>
              <a:rPr kumimoji="1" lang="en-US" altLang="ja-JP" sz="1600" dirty="0" smtClean="0"/>
              <a:t>,... : </a:t>
            </a:r>
            <a:r>
              <a:rPr kumimoji="1" lang="ja-JP" altLang="en-US" sz="1600" dirty="0" smtClean="0"/>
              <a:t>トークン</a:t>
            </a:r>
            <a:endParaRPr kumimoji="1" lang="en-US" altLang="ja-JP" sz="1600" dirty="0" smtClean="0"/>
          </a:p>
        </p:txBody>
      </p:sp>
      <p:sp>
        <p:nvSpPr>
          <p:cNvPr id="10" name="テキスト ボックス 9"/>
          <p:cNvSpPr txBox="1"/>
          <p:nvPr/>
        </p:nvSpPr>
        <p:spPr>
          <a:xfrm>
            <a:off x="5730833" y="6335884"/>
            <a:ext cx="1867819" cy="338554"/>
          </a:xfrm>
          <a:prstGeom prst="rect">
            <a:avLst/>
          </a:prstGeom>
          <a:noFill/>
        </p:spPr>
        <p:txBody>
          <a:bodyPr wrap="none" rtlCol="0">
            <a:spAutoFit/>
          </a:bodyPr>
          <a:lstStyle/>
          <a:p>
            <a:r>
              <a:rPr lang="ja-JP" altLang="en-US" sz="1600" dirty="0"/>
              <a:t>● </a:t>
            </a:r>
            <a:r>
              <a:rPr lang="en-US" altLang="ja-JP" sz="1600" dirty="0"/>
              <a:t>: </a:t>
            </a:r>
            <a:r>
              <a:rPr lang="ja-JP" altLang="en-US" sz="1600" dirty="0"/>
              <a:t>トークンが</a:t>
            </a:r>
            <a:r>
              <a:rPr lang="ja-JP" altLang="en-US" sz="1600" dirty="0" smtClean="0"/>
              <a:t>等しい</a:t>
            </a:r>
            <a:endParaRPr lang="ja-JP" altLang="en-US" sz="1600" dirty="0"/>
          </a:p>
        </p:txBody>
      </p:sp>
      <p:sp>
        <p:nvSpPr>
          <p:cNvPr id="11" name="スライド番号プレースホルダー 10"/>
          <p:cNvSpPr>
            <a:spLocks noGrp="1"/>
          </p:cNvSpPr>
          <p:nvPr>
            <p:ph type="sldNum" sz="quarter" idx="12"/>
          </p:nvPr>
        </p:nvSpPr>
        <p:spPr/>
        <p:txBody>
          <a:bodyPr/>
          <a:lstStyle/>
          <a:p>
            <a:fld id="{9F5033E9-932D-4E41-95C3-341F9A6DAE17}" type="slidenum">
              <a:rPr lang="en-US" altLang="ja-JP" smtClean="0"/>
              <a:pPr/>
              <a:t>4</a:t>
            </a:fld>
            <a:endParaRPr lang="en-US" altLang="ja-JP"/>
          </a:p>
        </p:txBody>
      </p:sp>
      <p:sp>
        <p:nvSpPr>
          <p:cNvPr id="12" name="円/楕円 11"/>
          <p:cNvSpPr/>
          <p:nvPr/>
        </p:nvSpPr>
        <p:spPr>
          <a:xfrm rot="2668052">
            <a:off x="4791571" y="3916294"/>
            <a:ext cx="2033803" cy="413763"/>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吹き出し 12"/>
          <p:cNvSpPr/>
          <p:nvPr/>
        </p:nvSpPr>
        <p:spPr>
          <a:xfrm>
            <a:off x="5078994" y="5438341"/>
            <a:ext cx="1709527" cy="408368"/>
          </a:xfrm>
          <a:prstGeom prst="wedgeRectCallout">
            <a:avLst>
              <a:gd name="adj1" fmla="val 26396"/>
              <a:gd name="adj2" fmla="val -18523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dirty="0" smtClean="0"/>
              <a:t>コード</a:t>
            </a:r>
            <a:r>
              <a:rPr lang="ja-JP" altLang="en-US" dirty="0"/>
              <a:t>クローン</a:t>
            </a:r>
            <a:endParaRPr kumimoji="1" lang="ja-JP" altLang="en-US" dirty="0"/>
          </a:p>
        </p:txBody>
      </p:sp>
    </p:spTree>
    <p:extLst>
      <p:ext uri="{BB962C8B-B14F-4D97-AF65-F5344CB8AC3E}">
        <p14:creationId xmlns:p14="http://schemas.microsoft.com/office/powerpoint/2010/main" val="4293670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10519" y="1622425"/>
            <a:ext cx="4686300" cy="4686300"/>
          </a:xfrm>
          <a:prstGeom prst="rect">
            <a:avLst/>
          </a:prstGeom>
        </p:spPr>
      </p:pic>
      <p:sp>
        <p:nvSpPr>
          <p:cNvPr id="2" name="タイトル 1"/>
          <p:cNvSpPr>
            <a:spLocks noGrp="1"/>
          </p:cNvSpPr>
          <p:nvPr>
            <p:ph type="title"/>
          </p:nvPr>
        </p:nvSpPr>
        <p:spPr/>
        <p:txBody>
          <a:bodyPr/>
          <a:lstStyle/>
          <a:p>
            <a:r>
              <a:rPr kumimoji="1" lang="ja-JP" altLang="en-US" sz="4000" dirty="0" smtClean="0"/>
              <a:t>散布図を用いたクローン分析の例（</a:t>
            </a:r>
            <a:r>
              <a:rPr kumimoji="1" lang="en-US" altLang="ja-JP" sz="4000" dirty="0" smtClean="0"/>
              <a:t>Gemini</a:t>
            </a:r>
            <a:r>
              <a:rPr kumimoji="1" lang="en-US" altLang="ja-JP" sz="4000" baseline="30000" dirty="0" smtClean="0"/>
              <a:t>[3]</a:t>
            </a:r>
            <a:r>
              <a:rPr kumimoji="1" lang="ja-JP" altLang="en-US" sz="4000" dirty="0" smtClean="0"/>
              <a:t>の場合）</a:t>
            </a:r>
            <a:endParaRPr kumimoji="1" lang="ja-JP" altLang="en-US" sz="40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5</a:t>
            </a:fld>
            <a:endParaRPr lang="en-US" altLang="ja-JP"/>
          </a:p>
        </p:txBody>
      </p:sp>
      <p:sp>
        <p:nvSpPr>
          <p:cNvPr id="7" name="角丸四角形吹き出し 6"/>
          <p:cNvSpPr/>
          <p:nvPr/>
        </p:nvSpPr>
        <p:spPr>
          <a:xfrm>
            <a:off x="4539564" y="1450085"/>
            <a:ext cx="4582936" cy="1765388"/>
          </a:xfrm>
          <a:prstGeom prst="wedgeRoundRectCallout">
            <a:avLst>
              <a:gd name="adj1" fmla="val -79892"/>
              <a:gd name="adj2" fmla="val 125949"/>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8" name="テキスト ボックス 7"/>
          <p:cNvSpPr txBox="1"/>
          <p:nvPr/>
        </p:nvSpPr>
        <p:spPr>
          <a:xfrm>
            <a:off x="179388" y="6516714"/>
            <a:ext cx="6408000" cy="256283"/>
          </a:xfrm>
          <a:prstGeom prst="rect">
            <a:avLst/>
          </a:prstGeom>
          <a:solidFill>
            <a:srgbClr val="FFFFCC"/>
          </a:solidFill>
          <a:ln w="12700"/>
        </p:spPr>
        <p:style>
          <a:lnRef idx="2">
            <a:schemeClr val="dk1"/>
          </a:lnRef>
          <a:fillRef idx="1">
            <a:schemeClr val="lt1"/>
          </a:fillRef>
          <a:effectRef idx="0">
            <a:schemeClr val="dk1"/>
          </a:effectRef>
          <a:fontRef idx="minor">
            <a:schemeClr val="dk1"/>
          </a:fontRef>
        </p:style>
        <p:txBody>
          <a:bodyPr wrap="square" rtlCol="0">
            <a:noAutofit/>
          </a:bodyPr>
          <a:lstStyle/>
          <a:p>
            <a:r>
              <a:rPr lang="en-US" altLang="ja-JP" sz="1200" dirty="0" smtClean="0"/>
              <a:t>[3] </a:t>
            </a:r>
            <a:r>
              <a:rPr lang="ja-JP" altLang="en-US" sz="1200" dirty="0" smtClean="0"/>
              <a:t>植田ら</a:t>
            </a:r>
            <a:r>
              <a:rPr lang="en-US" altLang="ja-JP" sz="1200" dirty="0"/>
              <a:t>,</a:t>
            </a:r>
            <a:r>
              <a:rPr lang="en-US" altLang="ja-JP" sz="1200" dirty="0" smtClean="0"/>
              <a:t> </a:t>
            </a:r>
            <a:r>
              <a:rPr lang="ja-JP" altLang="en-US" sz="1200" dirty="0"/>
              <a:t>開発保守支援を目指したコードクローン</a:t>
            </a:r>
            <a:r>
              <a:rPr lang="ja-JP" altLang="en-US" sz="1200" dirty="0" smtClean="0"/>
              <a:t>分析環境</a:t>
            </a:r>
            <a:r>
              <a:rPr lang="en-US" altLang="ja-JP" sz="1200" dirty="0" smtClean="0"/>
              <a:t>, </a:t>
            </a:r>
            <a:r>
              <a:rPr lang="ja-JP" altLang="en-US" sz="1200" dirty="0"/>
              <a:t>電子情報通信学会</a:t>
            </a:r>
            <a:r>
              <a:rPr lang="ja-JP" altLang="en-US" sz="1200" dirty="0" smtClean="0"/>
              <a:t>論文誌</a:t>
            </a:r>
            <a:r>
              <a:rPr lang="en-US" altLang="ja-JP" sz="1200" dirty="0" smtClean="0"/>
              <a:t>, </a:t>
            </a:r>
            <a:r>
              <a:rPr lang="en-US" altLang="ja-JP" sz="1200" dirty="0"/>
              <a:t>2003.</a:t>
            </a:r>
          </a:p>
        </p:txBody>
      </p:sp>
      <p:pic>
        <p:nvPicPr>
          <p:cNvPr id="9" name="図 8"/>
          <p:cNvPicPr>
            <a:picLocks noChangeAspect="1"/>
          </p:cNvPicPr>
          <p:nvPr/>
        </p:nvPicPr>
        <p:blipFill rotWithShape="1">
          <a:blip r:embed="rId4"/>
          <a:srcRect l="36081" t="11558" r="43229" b="76209"/>
          <a:stretch/>
        </p:blipFill>
        <p:spPr>
          <a:xfrm>
            <a:off x="4815848" y="1667087"/>
            <a:ext cx="4030368" cy="1331384"/>
          </a:xfrm>
          <a:prstGeom prst="rect">
            <a:avLst/>
          </a:prstGeom>
        </p:spPr>
      </p:pic>
      <p:sp>
        <p:nvSpPr>
          <p:cNvPr id="11" name="角丸四角形吹き出し 10"/>
          <p:cNvSpPr/>
          <p:nvPr/>
        </p:nvSpPr>
        <p:spPr>
          <a:xfrm>
            <a:off x="5122202" y="3292015"/>
            <a:ext cx="3700252" cy="3165094"/>
          </a:xfrm>
          <a:prstGeom prst="wedgeRoundRectCallout">
            <a:avLst>
              <a:gd name="adj1" fmla="val -12143"/>
              <a:gd name="adj2" fmla="val -7528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pic>
        <p:nvPicPr>
          <p:cNvPr id="6" name="図 5"/>
          <p:cNvPicPr>
            <a:picLocks noChangeAspect="1"/>
          </p:cNvPicPr>
          <p:nvPr/>
        </p:nvPicPr>
        <p:blipFill rotWithShape="1">
          <a:blip r:embed="rId5"/>
          <a:srcRect l="48743" t="13533" r="7351" b="21327"/>
          <a:stretch/>
        </p:blipFill>
        <p:spPr>
          <a:xfrm>
            <a:off x="5572968" y="3362002"/>
            <a:ext cx="2787261" cy="3017061"/>
          </a:xfrm>
          <a:prstGeom prst="rect">
            <a:avLst/>
          </a:prstGeom>
        </p:spPr>
      </p:pic>
      <p:sp>
        <p:nvSpPr>
          <p:cNvPr id="12" name="正方形/長方形 11"/>
          <p:cNvSpPr/>
          <p:nvPr/>
        </p:nvSpPr>
        <p:spPr bwMode="auto">
          <a:xfrm>
            <a:off x="378665" y="3035752"/>
            <a:ext cx="8122024" cy="1216318"/>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3200" b="0" i="0" u="none" strike="noStrike" cap="none" normalizeH="0" baseline="0" dirty="0" smtClean="0">
                <a:ln>
                  <a:noFill/>
                </a:ln>
                <a:solidFill>
                  <a:schemeClr val="tx1"/>
                </a:solidFill>
                <a:effectLst/>
                <a:latin typeface="Times New Roman" pitchFamily="18" charset="0"/>
                <a:ea typeface="ＭＳ Ｐゴシック" pitchFamily="50" charset="-128"/>
              </a:rPr>
              <a:t>実際のコードを</a:t>
            </a:r>
            <a:r>
              <a:rPr kumimoji="0" lang="ja-JP" altLang="en-US" sz="3200" dirty="0">
                <a:solidFill>
                  <a:schemeClr val="tx1"/>
                </a:solidFill>
                <a:latin typeface="Times New Roman" pitchFamily="18" charset="0"/>
                <a:ea typeface="ＭＳ Ｐゴシック" pitchFamily="50" charset="-128"/>
              </a:rPr>
              <a:t>読</a:t>
            </a:r>
            <a:r>
              <a:rPr kumimoji="0" lang="ja-JP" altLang="en-US" sz="3200" dirty="0" smtClean="0">
                <a:solidFill>
                  <a:schemeClr val="tx1"/>
                </a:solidFill>
                <a:latin typeface="Times New Roman" pitchFamily="18" charset="0"/>
                <a:ea typeface="ＭＳ Ｐゴシック" pitchFamily="50" charset="-128"/>
              </a:rPr>
              <a:t>む</a:t>
            </a:r>
            <a:r>
              <a:rPr kumimoji="0" lang="ja-JP" altLang="en-US" sz="3200" b="0" i="0" u="none" strike="noStrike" cap="none" normalizeH="0" baseline="0" dirty="0" smtClean="0">
                <a:ln>
                  <a:noFill/>
                </a:ln>
                <a:solidFill>
                  <a:schemeClr val="tx1"/>
                </a:solidFill>
                <a:effectLst/>
                <a:latin typeface="Times New Roman" pitchFamily="18" charset="0"/>
                <a:ea typeface="ＭＳ Ｐゴシック" pitchFamily="50" charset="-128"/>
              </a:rPr>
              <a:t>まで</a:t>
            </a:r>
            <a:r>
              <a:rPr kumimoji="0" lang="en-US" altLang="ja-JP" sz="3200" b="0" i="0" u="none" strike="noStrike" cap="none" normalizeH="0" baseline="0" dirty="0" smtClean="0">
                <a:ln>
                  <a:noFill/>
                </a:ln>
                <a:solidFill>
                  <a:schemeClr val="tx1"/>
                </a:solidFill>
                <a:effectLst/>
                <a:latin typeface="Times New Roman" pitchFamily="18" charset="0"/>
                <a:ea typeface="ＭＳ Ｐゴシック" pitchFamily="50" charset="-128"/>
              </a:rPr>
              <a:t>,</a:t>
            </a:r>
            <a:r>
              <a:rPr kumimoji="0" lang="en-US" altLang="ja-JP" sz="3200" b="0" i="0" u="none" strike="noStrike" cap="none" normalizeH="0" dirty="0" smtClean="0">
                <a:ln>
                  <a:noFill/>
                </a:ln>
                <a:solidFill>
                  <a:schemeClr val="tx1"/>
                </a:solidFill>
                <a:effectLst/>
                <a:latin typeface="Times New Roman" pitchFamily="18" charset="0"/>
                <a:ea typeface="ＭＳ Ｐゴシック" pitchFamily="50" charset="-128"/>
              </a:rPr>
              <a:t> </a:t>
            </a:r>
            <a:r>
              <a:rPr kumimoji="0" lang="ja-JP" altLang="en-US" sz="3200" b="0" i="0" u="none" strike="noStrike" cap="none" normalizeH="0" dirty="0" smtClean="0">
                <a:ln>
                  <a:noFill/>
                </a:ln>
                <a:solidFill>
                  <a:schemeClr val="tx1"/>
                </a:solidFill>
                <a:effectLst/>
                <a:latin typeface="Times New Roman" pitchFamily="18" charset="0"/>
                <a:ea typeface="ＭＳ Ｐゴシック" pitchFamily="50" charset="-128"/>
              </a:rPr>
              <a:t>ク</a:t>
            </a:r>
            <a:r>
              <a:rPr kumimoji="0" lang="ja-JP" altLang="en-US" sz="3200" b="0" i="0" u="none" strike="noStrike" cap="none" normalizeH="0" baseline="0" dirty="0" smtClean="0">
                <a:ln>
                  <a:noFill/>
                </a:ln>
                <a:solidFill>
                  <a:schemeClr val="tx1"/>
                </a:solidFill>
                <a:effectLst/>
                <a:latin typeface="Times New Roman" pitchFamily="18" charset="0"/>
                <a:ea typeface="ＭＳ Ｐゴシック" pitchFamily="50" charset="-128"/>
              </a:rPr>
              <a:t>ローンとなっている</a:t>
            </a:r>
            <a:endParaRPr kumimoji="0" lang="en-US" altLang="ja-JP" sz="3200" b="0" i="0" u="none" strike="noStrike" cap="none" normalizeH="0" baseline="0" dirty="0" smtClean="0">
              <a:ln>
                <a:noFill/>
              </a:ln>
              <a:solidFill>
                <a:schemeClr val="tx1"/>
              </a:solidFill>
              <a:effectLst/>
              <a:latin typeface="Times New Roman" pitchFamily="18" charset="0"/>
              <a:ea typeface="ＭＳ Ｐゴシック"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3200" b="0" i="0" u="none" strike="noStrike" cap="none" normalizeH="0" baseline="0" dirty="0" smtClean="0">
                <a:ln>
                  <a:noFill/>
                </a:ln>
                <a:solidFill>
                  <a:schemeClr val="tx1"/>
                </a:solidFill>
                <a:effectLst/>
                <a:latin typeface="Times New Roman" pitchFamily="18" charset="0"/>
                <a:ea typeface="ＭＳ Ｐゴシック" pitchFamily="50" charset="-128"/>
              </a:rPr>
              <a:t>処理の内容は把握できない</a:t>
            </a:r>
          </a:p>
        </p:txBody>
      </p:sp>
    </p:spTree>
    <p:extLst>
      <p:ext uri="{BB962C8B-B14F-4D97-AF65-F5344CB8AC3E}">
        <p14:creationId xmlns:p14="http://schemas.microsoft.com/office/powerpoint/2010/main" val="322200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研究</a:t>
            </a:r>
            <a:r>
              <a:rPr lang="ja-JP" altLang="en-US" dirty="0"/>
              <a:t>動機</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クローン散布図は</a:t>
            </a:r>
            <a:r>
              <a:rPr kumimoji="1" lang="en-US" altLang="ja-JP" dirty="0" smtClean="0"/>
              <a:t>, </a:t>
            </a:r>
            <a:r>
              <a:rPr kumimoji="1" lang="ja-JP" altLang="en-US" dirty="0" smtClean="0"/>
              <a:t>識別子名の情報を提示しない</a:t>
            </a:r>
            <a:endParaRPr kumimoji="1" lang="en-US" altLang="ja-JP" dirty="0" smtClean="0"/>
          </a:p>
          <a:p>
            <a:r>
              <a:rPr kumimoji="1" lang="ja-JP" altLang="en-US" dirty="0" smtClean="0"/>
              <a:t>ソフトウェア開発者はプログラムを読む際</a:t>
            </a:r>
            <a:r>
              <a:rPr kumimoji="1" lang="en-US" altLang="ja-JP" dirty="0" smtClean="0"/>
              <a:t>, </a:t>
            </a:r>
            <a:r>
              <a:rPr kumimoji="1" lang="ja-JP" altLang="en-US" dirty="0" smtClean="0"/>
              <a:t>識別子名の意味からプログラム要素の役割を推測する</a:t>
            </a:r>
            <a:r>
              <a:rPr kumimoji="1" lang="en-US" altLang="ja-JP" baseline="30000" dirty="0" smtClean="0"/>
              <a:t>[4][</a:t>
            </a:r>
            <a:r>
              <a:rPr lang="en-US" altLang="ja-JP" baseline="30000" dirty="0"/>
              <a:t>5</a:t>
            </a:r>
            <a:r>
              <a:rPr kumimoji="1" lang="en-US" altLang="ja-JP" baseline="30000" dirty="0" smtClean="0"/>
              <a:t>]</a:t>
            </a:r>
            <a:endParaRPr kumimoji="1" lang="ja-JP" altLang="en-US" baseline="30000" dirty="0"/>
          </a:p>
        </p:txBody>
      </p:sp>
      <p:sp>
        <p:nvSpPr>
          <p:cNvPr id="5" name="正方形/長方形 4"/>
          <p:cNvSpPr/>
          <p:nvPr/>
        </p:nvSpPr>
        <p:spPr bwMode="auto">
          <a:xfrm>
            <a:off x="1099996" y="4269309"/>
            <a:ext cx="6944008" cy="1399263"/>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72000" rIns="9144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3200" dirty="0" smtClean="0">
                <a:solidFill>
                  <a:schemeClr val="tx1"/>
                </a:solidFill>
                <a:latin typeface="Times New Roman" pitchFamily="18" charset="0"/>
                <a:ea typeface="ＭＳ Ｐゴシック" pitchFamily="50" charset="-128"/>
              </a:rPr>
              <a:t>識別子名は</a:t>
            </a:r>
            <a:r>
              <a:rPr kumimoji="0" lang="en-US" altLang="ja-JP" sz="3200" dirty="0" smtClean="0">
                <a:solidFill>
                  <a:schemeClr val="tx1"/>
                </a:solidFill>
                <a:latin typeface="Times New Roman" pitchFamily="18" charset="0"/>
                <a:ea typeface="ＭＳ Ｐゴシック" pitchFamily="50" charset="-128"/>
              </a:rPr>
              <a:t>, </a:t>
            </a:r>
            <a:r>
              <a:rPr kumimoji="0" lang="ja-JP" altLang="en-US" sz="3200" dirty="0" smtClean="0">
                <a:solidFill>
                  <a:schemeClr val="tx1"/>
                </a:solidFill>
                <a:latin typeface="Times New Roman" pitchFamily="18" charset="0"/>
                <a:ea typeface="ＭＳ Ｐゴシック" pitchFamily="50" charset="-128"/>
              </a:rPr>
              <a:t>コードクローンを</a:t>
            </a:r>
            <a:endParaRPr kumimoji="0" lang="en-US" altLang="ja-JP" sz="3200" dirty="0" smtClean="0">
              <a:solidFill>
                <a:schemeClr val="tx1"/>
              </a:solidFill>
              <a:latin typeface="Times New Roman" pitchFamily="18" charset="0"/>
              <a:ea typeface="ＭＳ Ｐゴシック"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3200" dirty="0" smtClean="0">
                <a:solidFill>
                  <a:schemeClr val="tx1"/>
                </a:solidFill>
                <a:latin typeface="Times New Roman" pitchFamily="18" charset="0"/>
                <a:ea typeface="ＭＳ Ｐゴシック" pitchFamily="50" charset="-128"/>
              </a:rPr>
              <a:t>理解するために必要であ</a:t>
            </a:r>
            <a:r>
              <a:rPr kumimoji="0" lang="ja-JP" altLang="en-US" sz="3200" dirty="0">
                <a:solidFill>
                  <a:schemeClr val="tx1"/>
                </a:solidFill>
                <a:latin typeface="Times New Roman" pitchFamily="18" charset="0"/>
                <a:ea typeface="ＭＳ Ｐゴシック" pitchFamily="50" charset="-128"/>
              </a:rPr>
              <a:t>る</a:t>
            </a:r>
            <a:endParaRPr kumimoji="0" lang="en-US" altLang="ja-JP" sz="3200" dirty="0" smtClean="0">
              <a:solidFill>
                <a:schemeClr val="tx1"/>
              </a:solidFill>
              <a:latin typeface="Times New Roman" pitchFamily="18" charset="0"/>
              <a:ea typeface="ＭＳ Ｐゴシック" pitchFamily="50" charset="-128"/>
            </a:endParaRPr>
          </a:p>
        </p:txBody>
      </p:sp>
      <p:sp>
        <p:nvSpPr>
          <p:cNvPr id="6" name="スライド番号プレースホルダー 5"/>
          <p:cNvSpPr>
            <a:spLocks noGrp="1"/>
          </p:cNvSpPr>
          <p:nvPr>
            <p:ph type="sldNum" sz="quarter" idx="12"/>
          </p:nvPr>
        </p:nvSpPr>
        <p:spPr/>
        <p:txBody>
          <a:bodyPr/>
          <a:lstStyle/>
          <a:p>
            <a:fld id="{9F5033E9-932D-4E41-95C3-341F9A6DAE17}" type="slidenum">
              <a:rPr lang="en-US" altLang="ja-JP" smtClean="0"/>
              <a:pPr/>
              <a:t>6</a:t>
            </a:fld>
            <a:endParaRPr lang="en-US" altLang="ja-JP"/>
          </a:p>
        </p:txBody>
      </p:sp>
      <p:sp>
        <p:nvSpPr>
          <p:cNvPr id="4" name="テキスト ボックス 3"/>
          <p:cNvSpPr txBox="1"/>
          <p:nvPr/>
        </p:nvSpPr>
        <p:spPr>
          <a:xfrm>
            <a:off x="179388" y="5973566"/>
            <a:ext cx="8244000" cy="677470"/>
          </a:xfrm>
          <a:prstGeom prst="rect">
            <a:avLst/>
          </a:prstGeom>
          <a:solidFill>
            <a:srgbClr val="FFFFCC"/>
          </a:solidFill>
          <a:ln w="12700"/>
        </p:spPr>
        <p:style>
          <a:lnRef idx="2">
            <a:schemeClr val="dk1"/>
          </a:lnRef>
          <a:fillRef idx="1">
            <a:schemeClr val="lt1"/>
          </a:fillRef>
          <a:effectRef idx="0">
            <a:schemeClr val="dk1"/>
          </a:effectRef>
          <a:fontRef idx="minor">
            <a:schemeClr val="dk1"/>
          </a:fontRef>
        </p:style>
        <p:txBody>
          <a:bodyPr wrap="square" rtlCol="0">
            <a:noAutofit/>
          </a:bodyPr>
          <a:lstStyle/>
          <a:p>
            <a:r>
              <a:rPr lang="en-US" altLang="ja-JP" sz="1200" dirty="0" smtClean="0"/>
              <a:t>[4] von </a:t>
            </a:r>
            <a:r>
              <a:rPr lang="en-US" altLang="ja-JP" sz="1200" dirty="0" err="1" smtClean="0"/>
              <a:t>Mayrhauser</a:t>
            </a:r>
            <a:r>
              <a:rPr lang="en-US" altLang="ja-JP" sz="1200" dirty="0" smtClean="0"/>
              <a:t>, et al., Identification of Dynamic Comprehension Processes During Large Scale Maintenance, IEEE Trans. </a:t>
            </a:r>
            <a:r>
              <a:rPr lang="en-US" altLang="ja-JP" sz="1200" dirty="0" err="1" smtClean="0"/>
              <a:t>Softw</a:t>
            </a:r>
            <a:r>
              <a:rPr lang="en-US" altLang="ja-JP" sz="1200" dirty="0" smtClean="0"/>
              <a:t>. Eng., 1996.</a:t>
            </a:r>
          </a:p>
          <a:p>
            <a:r>
              <a:rPr lang="en-US" altLang="ja-JP" sz="1200" dirty="0" smtClean="0"/>
              <a:t>[5] N. Pennington, Empirical studies of programmers: 2nd workshop, </a:t>
            </a:r>
            <a:r>
              <a:rPr lang="en-US" altLang="ja-JP" sz="1200" dirty="0" err="1" smtClean="0"/>
              <a:t>Ablex</a:t>
            </a:r>
            <a:r>
              <a:rPr lang="en-US" altLang="ja-JP" sz="1200" dirty="0" smtClean="0"/>
              <a:t> Publishing Corp., 1987.</a:t>
            </a:r>
          </a:p>
          <a:p>
            <a:endParaRPr kumimoji="1" lang="ja-JP" altLang="en-US" sz="1200" dirty="0"/>
          </a:p>
        </p:txBody>
      </p:sp>
    </p:spTree>
    <p:extLst>
      <p:ext uri="{BB962C8B-B14F-4D97-AF65-F5344CB8AC3E}">
        <p14:creationId xmlns:p14="http://schemas.microsoft.com/office/powerpoint/2010/main" val="37423729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研究</a:t>
            </a:r>
            <a:r>
              <a:rPr lang="ja-JP" altLang="en-US" dirty="0"/>
              <a:t>概要</a:t>
            </a:r>
            <a:endParaRPr kumimoji="1" lang="ja-JP" altLang="en-US" dirty="0"/>
          </a:p>
        </p:txBody>
      </p:sp>
      <p:sp>
        <p:nvSpPr>
          <p:cNvPr id="3" name="コンテンツ プレースホルダー 2"/>
          <p:cNvSpPr>
            <a:spLocks noGrp="1"/>
          </p:cNvSpPr>
          <p:nvPr>
            <p:ph idx="1"/>
          </p:nvPr>
        </p:nvSpPr>
        <p:spPr>
          <a:xfrm>
            <a:off x="457199" y="1528008"/>
            <a:ext cx="8598665" cy="4997450"/>
          </a:xfrm>
        </p:spPr>
        <p:txBody>
          <a:bodyPr/>
          <a:lstStyle/>
          <a:p>
            <a:r>
              <a:rPr kumimoji="1" lang="ja-JP" altLang="en-US" dirty="0" smtClean="0"/>
              <a:t>目的</a:t>
            </a:r>
            <a:endParaRPr kumimoji="1" lang="en-US" altLang="ja-JP" dirty="0" smtClean="0"/>
          </a:p>
          <a:p>
            <a:pPr lvl="1"/>
            <a:r>
              <a:rPr lang="ja-JP" altLang="en-US" dirty="0" smtClean="0"/>
              <a:t>コードクローンの処理内容に対する直観的な理解を支援する</a:t>
            </a:r>
            <a:endParaRPr lang="en-US" altLang="ja-JP" dirty="0" smtClean="0"/>
          </a:p>
          <a:p>
            <a:r>
              <a:rPr lang="ja-JP" altLang="en-US" dirty="0" smtClean="0"/>
              <a:t>提案</a:t>
            </a:r>
            <a:r>
              <a:rPr lang="ja-JP" altLang="en-US" dirty="0"/>
              <a:t>手法</a:t>
            </a:r>
            <a:endParaRPr kumimoji="1" lang="en-US" altLang="ja-JP" dirty="0" smtClean="0"/>
          </a:p>
          <a:p>
            <a:pPr lvl="1"/>
            <a:r>
              <a:rPr kumimoji="1" lang="ja-JP" altLang="en-US" dirty="0" smtClean="0"/>
              <a:t>ソースコード中に出現する識別子名を抽出し</a:t>
            </a:r>
            <a:r>
              <a:rPr kumimoji="1" lang="en-US" altLang="ja-JP" dirty="0" smtClean="0"/>
              <a:t>, </a:t>
            </a:r>
            <a:r>
              <a:rPr kumimoji="1" lang="ja-JP" altLang="en-US" dirty="0" smtClean="0"/>
              <a:t>タグクラウドとして可視化する</a:t>
            </a:r>
            <a:endParaRPr kumimoji="1" lang="en-US" altLang="ja-JP" dirty="0" smtClean="0"/>
          </a:p>
          <a:p>
            <a:pPr lvl="1"/>
            <a:r>
              <a:rPr lang="ja-JP" altLang="en-US" dirty="0" smtClean="0"/>
              <a:t>ディレクトリ</a:t>
            </a:r>
            <a:r>
              <a:rPr lang="ja-JP" altLang="en-US" dirty="0"/>
              <a:t>単位</a:t>
            </a:r>
            <a:r>
              <a:rPr lang="ja-JP" altLang="en-US" dirty="0" smtClean="0"/>
              <a:t>で</a:t>
            </a:r>
            <a:r>
              <a:rPr lang="ja-JP" altLang="en-US" dirty="0"/>
              <a:t>タグクラウド</a:t>
            </a:r>
            <a:r>
              <a:rPr lang="ja-JP" altLang="en-US" dirty="0" smtClean="0"/>
              <a:t>を</a:t>
            </a:r>
            <a:r>
              <a:rPr lang="ja-JP" altLang="en-US" dirty="0"/>
              <a:t>生成</a:t>
            </a:r>
            <a:r>
              <a:rPr lang="ja-JP" altLang="en-US" dirty="0" smtClean="0"/>
              <a:t>する</a:t>
            </a:r>
            <a:endParaRPr lang="en-US" altLang="ja-JP" dirty="0" smtClean="0"/>
          </a:p>
          <a:p>
            <a:pPr lvl="2"/>
            <a:r>
              <a:rPr kumimoji="1" lang="ja-JP" altLang="en-US" dirty="0"/>
              <a:t>多</a:t>
            </a:r>
            <a:r>
              <a:rPr kumimoji="1" lang="ja-JP" altLang="en-US" dirty="0" smtClean="0"/>
              <a:t>くの場合</a:t>
            </a:r>
            <a:r>
              <a:rPr kumimoji="1" lang="en-US" altLang="ja-JP" dirty="0" smtClean="0"/>
              <a:t>, 1</a:t>
            </a:r>
            <a:r>
              <a:rPr kumimoji="1" lang="ja-JP" altLang="en-US" dirty="0" err="1" smtClean="0"/>
              <a:t>つの</a:t>
            </a:r>
            <a:r>
              <a:rPr kumimoji="1" lang="ja-JP" altLang="en-US" dirty="0" smtClean="0"/>
              <a:t>機能は</a:t>
            </a:r>
            <a:r>
              <a:rPr kumimoji="1" lang="en-US" altLang="ja-JP" dirty="0" smtClean="0"/>
              <a:t>1</a:t>
            </a:r>
            <a:r>
              <a:rPr kumimoji="1" lang="ja-JP" altLang="en-US" dirty="0" smtClean="0"/>
              <a:t>ディレクトリ内に収まる</a:t>
            </a:r>
            <a:endParaRPr kumimoji="1" lang="en-US" altLang="ja-JP" dirty="0" smtClean="0"/>
          </a:p>
          <a:p>
            <a:pPr lvl="2"/>
            <a:r>
              <a:rPr lang="ja-JP" altLang="en-US" dirty="0" smtClean="0"/>
              <a:t>大きな単位では特徴的な識別子名が膨大な数になりうる</a:t>
            </a:r>
            <a:endParaRPr kumimoji="1" lang="en-US" altLang="ja-JP" dirty="0" smtClean="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7</a:t>
            </a:fld>
            <a:endParaRPr lang="en-US" altLang="ja-JP"/>
          </a:p>
        </p:txBody>
      </p:sp>
    </p:spTree>
    <p:extLst>
      <p:ext uri="{BB962C8B-B14F-4D97-AF65-F5344CB8AC3E}">
        <p14:creationId xmlns:p14="http://schemas.microsoft.com/office/powerpoint/2010/main" val="3621011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タグクラウド</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文書中のキーワードに</a:t>
            </a:r>
            <a:r>
              <a:rPr lang="ja-JP" altLang="en-US" dirty="0"/>
              <a:t>対</a:t>
            </a:r>
            <a:r>
              <a:rPr lang="ja-JP" altLang="en-US" dirty="0" smtClean="0"/>
              <a:t>する</a:t>
            </a:r>
            <a:r>
              <a:rPr kumimoji="1" lang="ja-JP" altLang="en-US" dirty="0" smtClean="0"/>
              <a:t>視覚的表現</a:t>
            </a:r>
            <a:endParaRPr kumimoji="1" lang="en-US" altLang="ja-JP" dirty="0" smtClean="0"/>
          </a:p>
          <a:p>
            <a:pPr lvl="1"/>
            <a:r>
              <a:rPr kumimoji="1" lang="ja-JP" altLang="en-US" dirty="0" smtClean="0"/>
              <a:t>小さな領域に多くのキーワードを表示できる</a:t>
            </a:r>
            <a:endParaRPr kumimoji="1" lang="en-US" altLang="ja-JP" dirty="0" smtClean="0"/>
          </a:p>
          <a:p>
            <a:pPr lvl="1"/>
            <a:r>
              <a:rPr kumimoji="1" lang="ja-JP" altLang="en-US" dirty="0" smtClean="0"/>
              <a:t>重要なキーワードが直観的に理解できる</a:t>
            </a:r>
            <a:endParaRPr kumimoji="1" lang="ja-JP" altLang="en-US" dirty="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144" y="3189394"/>
            <a:ext cx="5199541" cy="3289416"/>
          </a:xfrm>
          <a:prstGeom prst="rect">
            <a:avLst/>
          </a:prstGeom>
        </p:spPr>
      </p:pic>
      <p:sp>
        <p:nvSpPr>
          <p:cNvPr id="5" name="テキスト ボックス 4"/>
          <p:cNvSpPr txBox="1"/>
          <p:nvPr/>
        </p:nvSpPr>
        <p:spPr>
          <a:xfrm>
            <a:off x="5551977" y="5586034"/>
            <a:ext cx="2738250" cy="400110"/>
          </a:xfrm>
          <a:prstGeom prst="rect">
            <a:avLst/>
          </a:prstGeom>
          <a:noFill/>
        </p:spPr>
        <p:txBody>
          <a:bodyPr wrap="none" rtlCol="0">
            <a:spAutoFit/>
          </a:bodyPr>
          <a:lstStyle/>
          <a:p>
            <a:r>
              <a:rPr kumimoji="1" lang="ja-JP" altLang="en-US" sz="2000" dirty="0" smtClean="0"/>
              <a:t>自然文のタグクラウドの例</a:t>
            </a:r>
            <a:endParaRPr lang="en-US" altLang="ja-JP" sz="2000" baseline="30000" dirty="0"/>
          </a:p>
        </p:txBody>
      </p:sp>
      <p:sp>
        <p:nvSpPr>
          <p:cNvPr id="7" name="テキスト ボックス 6"/>
          <p:cNvSpPr txBox="1"/>
          <p:nvPr/>
        </p:nvSpPr>
        <p:spPr>
          <a:xfrm>
            <a:off x="5598157" y="5983297"/>
            <a:ext cx="2850332" cy="523220"/>
          </a:xfrm>
          <a:prstGeom prst="rect">
            <a:avLst/>
          </a:prstGeom>
          <a:noFill/>
        </p:spPr>
        <p:txBody>
          <a:bodyPr wrap="none" rtlCol="0">
            <a:spAutoFit/>
          </a:bodyPr>
          <a:lstStyle/>
          <a:p>
            <a:r>
              <a:rPr lang="ja-JP" altLang="en-US" sz="1400" dirty="0" smtClean="0"/>
              <a:t>タグクラウド生成</a:t>
            </a:r>
            <a:r>
              <a:rPr lang="en-US" altLang="ja-JP" sz="1400" dirty="0" smtClean="0"/>
              <a:t>Web</a:t>
            </a:r>
            <a:r>
              <a:rPr lang="ja-JP" altLang="en-US" sz="1400" dirty="0" smtClean="0"/>
              <a:t>サービス</a:t>
            </a:r>
            <a:r>
              <a:rPr lang="en-US" altLang="ja-JP" sz="1400" dirty="0"/>
              <a:t> </a:t>
            </a:r>
            <a:r>
              <a:rPr lang="en-US" altLang="ja-JP" sz="1400" dirty="0" smtClean="0"/>
              <a:t>Wordle</a:t>
            </a:r>
          </a:p>
          <a:p>
            <a:r>
              <a:rPr lang="en-US" altLang="ja-JP" sz="1400" dirty="0" smtClean="0"/>
              <a:t>(</a:t>
            </a:r>
            <a:r>
              <a:rPr lang="en-US" altLang="ja-JP" sz="1400" dirty="0" smtClean="0">
                <a:hlinkClick r:id="rId4"/>
              </a:rPr>
              <a:t>http://www.wordle.net/</a:t>
            </a:r>
            <a:r>
              <a:rPr lang="en-US" altLang="ja-JP" sz="1400" dirty="0" smtClean="0"/>
              <a:t>) </a:t>
            </a:r>
            <a:r>
              <a:rPr lang="ja-JP" altLang="en-US" sz="1400" dirty="0" smtClean="0"/>
              <a:t>を利用</a:t>
            </a:r>
            <a:endParaRPr lang="ja-JP" altLang="en-US" sz="1400" dirty="0"/>
          </a:p>
        </p:txBody>
      </p:sp>
      <p:sp>
        <p:nvSpPr>
          <p:cNvPr id="6" name="スライド番号プレースホルダー 5"/>
          <p:cNvSpPr>
            <a:spLocks noGrp="1"/>
          </p:cNvSpPr>
          <p:nvPr>
            <p:ph type="sldNum" sz="quarter" idx="12"/>
          </p:nvPr>
        </p:nvSpPr>
        <p:spPr/>
        <p:txBody>
          <a:bodyPr/>
          <a:lstStyle/>
          <a:p>
            <a:fld id="{9F5033E9-932D-4E41-95C3-341F9A6DAE17}" type="slidenum">
              <a:rPr lang="en-US" altLang="ja-JP" smtClean="0"/>
              <a:pPr/>
              <a:t>8</a:t>
            </a:fld>
            <a:endParaRPr lang="en-US" altLang="ja-JP"/>
          </a:p>
        </p:txBody>
      </p:sp>
    </p:spTree>
    <p:extLst>
      <p:ext uri="{BB962C8B-B14F-4D97-AF65-F5344CB8AC3E}">
        <p14:creationId xmlns:p14="http://schemas.microsoft.com/office/powerpoint/2010/main" val="737635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可視化手順</a:t>
            </a:r>
            <a:endParaRPr kumimoji="1" lang="ja-JP" altLang="en-US" dirty="0"/>
          </a:p>
        </p:txBody>
      </p:sp>
      <p:sp>
        <p:nvSpPr>
          <p:cNvPr id="4" name="メモ 3"/>
          <p:cNvSpPr/>
          <p:nvPr/>
        </p:nvSpPr>
        <p:spPr bwMode="auto">
          <a:xfrm>
            <a:off x="1285313" y="1581447"/>
            <a:ext cx="914400" cy="1095375"/>
          </a:xfrm>
          <a:prstGeom prst="foldedCorne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5" name="メモ 4"/>
          <p:cNvSpPr/>
          <p:nvPr/>
        </p:nvSpPr>
        <p:spPr bwMode="auto">
          <a:xfrm>
            <a:off x="1180538" y="1705272"/>
            <a:ext cx="914400" cy="1095375"/>
          </a:xfrm>
          <a:prstGeom prst="foldedCorne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6" name="メモ 5"/>
          <p:cNvSpPr/>
          <p:nvPr/>
        </p:nvSpPr>
        <p:spPr bwMode="auto">
          <a:xfrm>
            <a:off x="1066238" y="1817191"/>
            <a:ext cx="914400" cy="1095375"/>
          </a:xfrm>
          <a:prstGeom prst="foldedCorne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8" name="テキスト ボックス 7"/>
          <p:cNvSpPr txBox="1"/>
          <p:nvPr/>
        </p:nvSpPr>
        <p:spPr>
          <a:xfrm>
            <a:off x="548768" y="2961274"/>
            <a:ext cx="2207656" cy="461665"/>
          </a:xfrm>
          <a:prstGeom prst="rect">
            <a:avLst/>
          </a:prstGeom>
          <a:noFill/>
        </p:spPr>
        <p:txBody>
          <a:bodyPr wrap="none" rtlCol="0">
            <a:spAutoFit/>
          </a:bodyPr>
          <a:lstStyle/>
          <a:p>
            <a:r>
              <a:rPr lang="ja-JP" altLang="en-US" sz="2400" dirty="0" smtClean="0"/>
              <a:t>ソースコード</a:t>
            </a:r>
            <a:r>
              <a:rPr lang="ja-JP" altLang="en-US" sz="2400" dirty="0"/>
              <a:t>集合</a:t>
            </a:r>
            <a:endParaRPr kumimoji="1" lang="ja-JP" altLang="en-US" sz="2400" dirty="0"/>
          </a:p>
        </p:txBody>
      </p:sp>
      <p:sp>
        <p:nvSpPr>
          <p:cNvPr id="30" name="テキスト ボックス 29"/>
          <p:cNvSpPr txBox="1"/>
          <p:nvPr/>
        </p:nvSpPr>
        <p:spPr>
          <a:xfrm>
            <a:off x="5427094" y="3020729"/>
            <a:ext cx="2656496" cy="461665"/>
          </a:xfrm>
          <a:prstGeom prst="rect">
            <a:avLst/>
          </a:prstGeom>
          <a:noFill/>
        </p:spPr>
        <p:txBody>
          <a:bodyPr wrap="none" rtlCol="0">
            <a:spAutoFit/>
          </a:bodyPr>
          <a:lstStyle/>
          <a:p>
            <a:r>
              <a:rPr kumimoji="1" lang="ja-JP" altLang="en-US" sz="2400" dirty="0" smtClean="0"/>
              <a:t>コードクローンの情報</a:t>
            </a:r>
            <a:endParaRPr kumimoji="1" lang="ja-JP" altLang="en-US" sz="2400" dirty="0"/>
          </a:p>
        </p:txBody>
      </p:sp>
      <p:sp>
        <p:nvSpPr>
          <p:cNvPr id="31" name="テキスト ボックス 30"/>
          <p:cNvSpPr txBox="1"/>
          <p:nvPr/>
        </p:nvSpPr>
        <p:spPr>
          <a:xfrm>
            <a:off x="2162088" y="5918057"/>
            <a:ext cx="2282997" cy="461665"/>
          </a:xfrm>
          <a:prstGeom prst="rect">
            <a:avLst/>
          </a:prstGeom>
          <a:noFill/>
        </p:spPr>
        <p:txBody>
          <a:bodyPr wrap="none" rtlCol="0">
            <a:spAutoFit/>
          </a:bodyPr>
          <a:lstStyle/>
          <a:p>
            <a:r>
              <a:rPr lang="ja-JP" altLang="en-US" sz="2400" dirty="0" smtClean="0"/>
              <a:t>識別子名の</a:t>
            </a:r>
            <a:r>
              <a:rPr lang="ja-JP" altLang="en-US" sz="2400" dirty="0"/>
              <a:t>情報</a:t>
            </a:r>
            <a:endParaRPr kumimoji="1" lang="ja-JP" altLang="en-US" sz="2400" dirty="0"/>
          </a:p>
        </p:txBody>
      </p:sp>
      <p:sp>
        <p:nvSpPr>
          <p:cNvPr id="33" name="正方形/長方形 32"/>
          <p:cNvSpPr/>
          <p:nvPr/>
        </p:nvSpPr>
        <p:spPr bwMode="auto">
          <a:xfrm>
            <a:off x="2441943" y="4512558"/>
            <a:ext cx="1506737" cy="1299349"/>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err="1" smtClean="0">
                <a:ln>
                  <a:noFill/>
                </a:ln>
                <a:solidFill>
                  <a:schemeClr val="tx1"/>
                </a:solidFill>
                <a:effectLst/>
                <a:ea typeface="ＭＳ Ｐゴシック" pitchFamily="50" charset="-128"/>
              </a:rPr>
              <a:t>JarFile</a:t>
            </a:r>
            <a:endParaRPr kumimoji="0" lang="en-US" altLang="ja-JP" sz="1600" b="0" i="0" u="none" strike="noStrike" cap="none" normalizeH="0" baseline="0" dirty="0" smtClean="0">
              <a:ln>
                <a:noFill/>
              </a:ln>
              <a:solidFill>
                <a:schemeClr val="tx1"/>
              </a:solidFill>
              <a:effectLst/>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0" lang="en-US" altLang="ja-JP" sz="1600" dirty="0" err="1" smtClean="0">
                <a:solidFill>
                  <a:schemeClr val="tx1"/>
                </a:solidFill>
                <a:ea typeface="ＭＳ Ｐゴシック" pitchFamily="50" charset="-128"/>
              </a:rPr>
              <a:t>getResource</a:t>
            </a:r>
            <a:endParaRPr kumimoji="0" lang="en-US" altLang="ja-JP" sz="1600" dirty="0" smtClean="0">
              <a:solidFill>
                <a:schemeClr val="tx1"/>
              </a:solidFill>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err="1" smtClean="0">
                <a:ln>
                  <a:noFill/>
                </a:ln>
                <a:solidFill>
                  <a:schemeClr val="tx1"/>
                </a:solidFill>
                <a:effectLst/>
                <a:ea typeface="ＭＳ Ｐゴシック" pitchFamily="50" charset="-128"/>
              </a:rPr>
              <a:t>InputStream</a:t>
            </a:r>
            <a:endParaRPr kumimoji="0" lang="en-US" altLang="ja-JP" sz="1600" b="0" i="0" u="none" strike="noStrike" cap="none" normalizeH="0" baseline="0" dirty="0" smtClean="0">
              <a:ln>
                <a:noFill/>
              </a:ln>
              <a:solidFill>
                <a:schemeClr val="tx1"/>
              </a:solidFill>
              <a:effectLst/>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ea typeface="ＭＳ Ｐゴシック" pitchFamily="50" charset="-128"/>
              </a:rPr>
              <a:t>...</a:t>
            </a:r>
          </a:p>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600" b="0" i="0" u="none" strike="noStrike" cap="none" normalizeH="0" baseline="0" dirty="0" smtClean="0">
              <a:ln>
                <a:noFill/>
              </a:ln>
              <a:solidFill>
                <a:schemeClr val="tx1"/>
              </a:solidFill>
              <a:effectLst/>
              <a:ea typeface="ＭＳ Ｐゴシック" pitchFamily="50" charset="-128"/>
            </a:endParaRPr>
          </a:p>
        </p:txBody>
      </p:sp>
      <p:sp>
        <p:nvSpPr>
          <p:cNvPr id="34" name="右矢印 33"/>
          <p:cNvSpPr/>
          <p:nvPr/>
        </p:nvSpPr>
        <p:spPr bwMode="auto">
          <a:xfrm>
            <a:off x="2663792" y="2133833"/>
            <a:ext cx="2382923" cy="375540"/>
          </a:xfrm>
          <a:prstGeom prst="rightArrow">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35" name="テキスト ボックス 34"/>
          <p:cNvSpPr txBox="1"/>
          <p:nvPr/>
        </p:nvSpPr>
        <p:spPr>
          <a:xfrm>
            <a:off x="2544119" y="1438794"/>
            <a:ext cx="2292576"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kumimoji="1" lang="en-US" altLang="ja-JP" dirty="0" smtClean="0"/>
              <a:t>Step1.</a:t>
            </a:r>
          </a:p>
          <a:p>
            <a:r>
              <a:rPr lang="ja-JP" altLang="en-US" dirty="0" smtClean="0"/>
              <a:t>コード</a:t>
            </a:r>
            <a:r>
              <a:rPr lang="ja-JP" altLang="en-US" dirty="0"/>
              <a:t>クローン</a:t>
            </a:r>
            <a:r>
              <a:rPr lang="ja-JP" altLang="en-US" dirty="0" smtClean="0"/>
              <a:t>の</a:t>
            </a:r>
            <a:r>
              <a:rPr lang="ja-JP" altLang="en-US" dirty="0"/>
              <a:t>検出</a:t>
            </a:r>
            <a:endParaRPr kumimoji="1" lang="ja-JP" altLang="en-US" dirty="0"/>
          </a:p>
        </p:txBody>
      </p:sp>
      <p:sp>
        <p:nvSpPr>
          <p:cNvPr id="37" name="曲折矢印 36"/>
          <p:cNvSpPr/>
          <p:nvPr/>
        </p:nvSpPr>
        <p:spPr bwMode="auto">
          <a:xfrm flipV="1">
            <a:off x="1523438" y="3492300"/>
            <a:ext cx="753037" cy="1751534"/>
          </a:xfrm>
          <a:prstGeom prst="bentArrow">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38" name="正方形/長方形 37"/>
          <p:cNvSpPr/>
          <p:nvPr/>
        </p:nvSpPr>
        <p:spPr bwMode="auto">
          <a:xfrm>
            <a:off x="5987838" y="4512558"/>
            <a:ext cx="2552261" cy="147944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
        <p:nvSpPr>
          <p:cNvPr id="39" name="テキスト ボックス 38"/>
          <p:cNvSpPr txBox="1"/>
          <p:nvPr/>
        </p:nvSpPr>
        <p:spPr>
          <a:xfrm>
            <a:off x="6291760" y="4900282"/>
            <a:ext cx="1569660" cy="646331"/>
          </a:xfrm>
          <a:prstGeom prst="rect">
            <a:avLst/>
          </a:prstGeom>
          <a:noFill/>
        </p:spPr>
        <p:txBody>
          <a:bodyPr wrap="none" rtlCol="0">
            <a:spAutoFit/>
          </a:bodyPr>
          <a:lstStyle/>
          <a:p>
            <a:r>
              <a:rPr kumimoji="1" lang="en-US" altLang="ja-JP" sz="3600" dirty="0" err="1" smtClean="0">
                <a:solidFill>
                  <a:srgbClr val="C00000"/>
                </a:solidFill>
              </a:rPr>
              <a:t>JarFile</a:t>
            </a:r>
            <a:endParaRPr kumimoji="1" lang="ja-JP" altLang="en-US" sz="3600" dirty="0">
              <a:solidFill>
                <a:srgbClr val="C00000"/>
              </a:solidFill>
            </a:endParaRPr>
          </a:p>
        </p:txBody>
      </p:sp>
      <p:sp>
        <p:nvSpPr>
          <p:cNvPr id="40" name="テキスト ボックス 39"/>
          <p:cNvSpPr txBox="1"/>
          <p:nvPr/>
        </p:nvSpPr>
        <p:spPr>
          <a:xfrm>
            <a:off x="6982264" y="4696566"/>
            <a:ext cx="1492716" cy="369332"/>
          </a:xfrm>
          <a:prstGeom prst="rect">
            <a:avLst/>
          </a:prstGeom>
          <a:noFill/>
        </p:spPr>
        <p:txBody>
          <a:bodyPr wrap="none" rtlCol="0">
            <a:spAutoFit/>
          </a:bodyPr>
          <a:lstStyle/>
          <a:p>
            <a:r>
              <a:rPr kumimoji="1" lang="en-US" altLang="ja-JP" dirty="0" err="1" smtClean="0"/>
              <a:t>getResource</a:t>
            </a:r>
            <a:endParaRPr kumimoji="1" lang="ja-JP" altLang="en-US" dirty="0"/>
          </a:p>
        </p:txBody>
      </p:sp>
      <p:sp>
        <p:nvSpPr>
          <p:cNvPr id="41" name="テキスト ボックス 40"/>
          <p:cNvSpPr txBox="1"/>
          <p:nvPr/>
        </p:nvSpPr>
        <p:spPr>
          <a:xfrm>
            <a:off x="6049253" y="5423502"/>
            <a:ext cx="1159292" cy="307777"/>
          </a:xfrm>
          <a:prstGeom prst="rect">
            <a:avLst/>
          </a:prstGeom>
          <a:noFill/>
        </p:spPr>
        <p:txBody>
          <a:bodyPr wrap="none" rtlCol="0">
            <a:spAutoFit/>
          </a:bodyPr>
          <a:lstStyle/>
          <a:p>
            <a:r>
              <a:rPr lang="en-US" altLang="ja-JP" sz="1400" dirty="0" err="1" smtClean="0"/>
              <a:t>InputStream</a:t>
            </a:r>
            <a:endParaRPr kumimoji="1" lang="ja-JP" altLang="en-US" sz="1400" dirty="0"/>
          </a:p>
        </p:txBody>
      </p:sp>
      <p:sp>
        <p:nvSpPr>
          <p:cNvPr id="42" name="テキスト ボックス 41"/>
          <p:cNvSpPr txBox="1"/>
          <p:nvPr/>
        </p:nvSpPr>
        <p:spPr>
          <a:xfrm>
            <a:off x="5765801" y="5991998"/>
            <a:ext cx="2996333" cy="461665"/>
          </a:xfrm>
          <a:prstGeom prst="rect">
            <a:avLst/>
          </a:prstGeom>
          <a:noFill/>
        </p:spPr>
        <p:txBody>
          <a:bodyPr wrap="none" rtlCol="0">
            <a:spAutoFit/>
          </a:bodyPr>
          <a:lstStyle/>
          <a:p>
            <a:r>
              <a:rPr kumimoji="1" lang="ja-JP" altLang="en-US" sz="2400" dirty="0" smtClean="0"/>
              <a:t>識別子名のタグクラウド</a:t>
            </a:r>
            <a:endParaRPr kumimoji="1" lang="ja-JP" altLang="en-US" sz="2400" dirty="0"/>
          </a:p>
        </p:txBody>
      </p:sp>
      <p:sp>
        <p:nvSpPr>
          <p:cNvPr id="43" name="右矢印 42"/>
          <p:cNvSpPr/>
          <p:nvPr/>
        </p:nvSpPr>
        <p:spPr bwMode="auto">
          <a:xfrm>
            <a:off x="4143375" y="4990029"/>
            <a:ext cx="1727368" cy="433473"/>
          </a:xfrm>
          <a:prstGeom prst="rightArrow">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46" name="下矢印 45"/>
          <p:cNvSpPr/>
          <p:nvPr/>
        </p:nvSpPr>
        <p:spPr bwMode="auto">
          <a:xfrm>
            <a:off x="5214229" y="3301255"/>
            <a:ext cx="318826" cy="2011939"/>
          </a:xfrm>
          <a:prstGeom prst="downArrow">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47" name="テキスト ボックス 46"/>
          <p:cNvSpPr txBox="1"/>
          <p:nvPr/>
        </p:nvSpPr>
        <p:spPr>
          <a:xfrm>
            <a:off x="5533055" y="3783109"/>
            <a:ext cx="204395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ja-JP" dirty="0" smtClean="0"/>
              <a:t>Step3.</a:t>
            </a:r>
          </a:p>
          <a:p>
            <a:r>
              <a:rPr kumimoji="1" lang="ja-JP" altLang="en-US" dirty="0" smtClean="0"/>
              <a:t>タグクラウドの生成</a:t>
            </a:r>
            <a:endParaRPr kumimoji="1" lang="ja-JP" altLang="en-US" dirty="0"/>
          </a:p>
        </p:txBody>
      </p:sp>
      <p:sp>
        <p:nvSpPr>
          <p:cNvPr id="36" name="テキスト ボックス 35"/>
          <p:cNvSpPr txBox="1"/>
          <p:nvPr/>
        </p:nvSpPr>
        <p:spPr>
          <a:xfrm>
            <a:off x="270442" y="3778119"/>
            <a:ext cx="1758815"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kumimoji="1" lang="en-US" altLang="ja-JP" dirty="0" smtClean="0"/>
              <a:t>Step2.</a:t>
            </a:r>
          </a:p>
          <a:p>
            <a:r>
              <a:rPr lang="ja-JP" altLang="en-US" dirty="0" smtClean="0"/>
              <a:t>識別子名の</a:t>
            </a:r>
            <a:r>
              <a:rPr lang="ja-JP" altLang="en-US" dirty="0"/>
              <a:t>抽出</a:t>
            </a:r>
            <a:endParaRPr kumimoji="1" lang="ja-JP" altLang="en-US" dirty="0"/>
          </a:p>
        </p:txBody>
      </p:sp>
      <p:sp>
        <p:nvSpPr>
          <p:cNvPr id="52" name="L 字 51"/>
          <p:cNvSpPr/>
          <p:nvPr/>
        </p:nvSpPr>
        <p:spPr bwMode="auto">
          <a:xfrm>
            <a:off x="6572801" y="1426254"/>
            <a:ext cx="1165666" cy="1566378"/>
          </a:xfrm>
          <a:prstGeom prst="corner">
            <a:avLst>
              <a:gd name="adj1" fmla="val 122928"/>
              <a:gd name="adj2" fmla="val 2803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53" name="L 字 52"/>
          <p:cNvSpPr/>
          <p:nvPr/>
        </p:nvSpPr>
        <p:spPr bwMode="auto">
          <a:xfrm>
            <a:off x="5232830" y="1426253"/>
            <a:ext cx="1165666" cy="1566379"/>
          </a:xfrm>
          <a:prstGeom prst="corner">
            <a:avLst>
              <a:gd name="adj1" fmla="val 123745"/>
              <a:gd name="adj2" fmla="val 2803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54" name="メモ 53"/>
          <p:cNvSpPr/>
          <p:nvPr/>
        </p:nvSpPr>
        <p:spPr bwMode="auto">
          <a:xfrm>
            <a:off x="5364326" y="1638855"/>
            <a:ext cx="914400" cy="1095375"/>
          </a:xfrm>
          <a:prstGeom prst="foldedCorne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55" name="L 字 54"/>
          <p:cNvSpPr/>
          <p:nvPr/>
        </p:nvSpPr>
        <p:spPr bwMode="auto">
          <a:xfrm rot="10800000" flipH="1">
            <a:off x="5504894" y="1782695"/>
            <a:ext cx="637651" cy="194864"/>
          </a:xfrm>
          <a:prstGeom prst="corner">
            <a:avLst>
              <a:gd name="adj1" fmla="val 50000"/>
              <a:gd name="adj2" fmla="val 166112"/>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56" name="メモ 55"/>
          <p:cNvSpPr/>
          <p:nvPr/>
        </p:nvSpPr>
        <p:spPr bwMode="auto">
          <a:xfrm>
            <a:off x="6675160" y="1638855"/>
            <a:ext cx="914400" cy="1095375"/>
          </a:xfrm>
          <a:prstGeom prst="foldedCorne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57" name="L 字 56"/>
          <p:cNvSpPr/>
          <p:nvPr/>
        </p:nvSpPr>
        <p:spPr bwMode="auto">
          <a:xfrm rot="10800000" flipH="1">
            <a:off x="6815729" y="2010156"/>
            <a:ext cx="637651" cy="194864"/>
          </a:xfrm>
          <a:prstGeom prst="corner">
            <a:avLst>
              <a:gd name="adj1" fmla="val 50000"/>
              <a:gd name="adj2" fmla="val 166112"/>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58" name="直線矢印コネクタ 57"/>
          <p:cNvCxnSpPr/>
          <p:nvPr/>
        </p:nvCxnSpPr>
        <p:spPr bwMode="auto">
          <a:xfrm flipH="1" flipV="1">
            <a:off x="6140351" y="1899069"/>
            <a:ext cx="675377" cy="184410"/>
          </a:xfrm>
          <a:prstGeom prst="straightConnector1">
            <a:avLst/>
          </a:prstGeom>
          <a:solidFill>
            <a:schemeClr val="accent2"/>
          </a:solidFill>
          <a:ln w="12700" cap="flat" cmpd="sng" algn="ctr">
            <a:solidFill>
              <a:srgbClr val="0070C0"/>
            </a:solidFill>
            <a:prstDash val="solid"/>
            <a:round/>
            <a:headEnd type="triangle"/>
            <a:tailEnd type="triangle"/>
          </a:ln>
          <a:effectLst/>
        </p:spPr>
      </p:cxnSp>
      <p:sp>
        <p:nvSpPr>
          <p:cNvPr id="59" name="テキスト ボックス 58"/>
          <p:cNvSpPr txBox="1"/>
          <p:nvPr/>
        </p:nvSpPr>
        <p:spPr>
          <a:xfrm>
            <a:off x="5214229" y="2722802"/>
            <a:ext cx="1030795" cy="307777"/>
          </a:xfrm>
          <a:prstGeom prst="rect">
            <a:avLst/>
          </a:prstGeom>
          <a:noFill/>
        </p:spPr>
        <p:txBody>
          <a:bodyPr wrap="none" rtlCol="0">
            <a:spAutoFit/>
          </a:bodyPr>
          <a:lstStyle/>
          <a:p>
            <a:r>
              <a:rPr kumimoji="1" lang="en-US" altLang="ja-JP" sz="1400" dirty="0" smtClean="0"/>
              <a:t>directory A</a:t>
            </a:r>
            <a:endParaRPr kumimoji="1" lang="ja-JP" altLang="en-US" sz="1400" dirty="0"/>
          </a:p>
        </p:txBody>
      </p:sp>
      <p:sp>
        <p:nvSpPr>
          <p:cNvPr id="60" name="テキスト ボックス 59"/>
          <p:cNvSpPr txBox="1"/>
          <p:nvPr/>
        </p:nvSpPr>
        <p:spPr>
          <a:xfrm>
            <a:off x="6536335" y="2722802"/>
            <a:ext cx="1040670" cy="307777"/>
          </a:xfrm>
          <a:prstGeom prst="rect">
            <a:avLst/>
          </a:prstGeom>
          <a:noFill/>
        </p:spPr>
        <p:txBody>
          <a:bodyPr wrap="none" rtlCol="0">
            <a:spAutoFit/>
          </a:bodyPr>
          <a:lstStyle/>
          <a:p>
            <a:r>
              <a:rPr kumimoji="1" lang="en-US" altLang="ja-JP" sz="1400" dirty="0" smtClean="0"/>
              <a:t>directory B</a:t>
            </a:r>
            <a:endParaRPr kumimoji="1" lang="ja-JP" altLang="en-US" sz="1400" dirty="0"/>
          </a:p>
        </p:txBody>
      </p:sp>
      <p:sp>
        <p:nvSpPr>
          <p:cNvPr id="3" name="スライド番号プレースホルダー 2"/>
          <p:cNvSpPr>
            <a:spLocks noGrp="1"/>
          </p:cNvSpPr>
          <p:nvPr>
            <p:ph type="sldNum" sz="quarter" idx="12"/>
          </p:nvPr>
        </p:nvSpPr>
        <p:spPr/>
        <p:txBody>
          <a:bodyPr/>
          <a:lstStyle/>
          <a:p>
            <a:fld id="{9F5033E9-932D-4E41-95C3-341F9A6DAE17}" type="slidenum">
              <a:rPr lang="en-US" altLang="ja-JP" smtClean="0"/>
              <a:pPr/>
              <a:t>9</a:t>
            </a:fld>
            <a:endParaRPr lang="en-US" altLang="ja-JP"/>
          </a:p>
        </p:txBody>
      </p:sp>
    </p:spTree>
    <p:extLst>
      <p:ext uri="{BB962C8B-B14F-4D97-AF65-F5344CB8AC3E}">
        <p14:creationId xmlns:p14="http://schemas.microsoft.com/office/powerpoint/2010/main" val="2914770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Sel-CoolMetal-white">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Sel-CoolMetal-white</Template>
  <TotalTime>1795</TotalTime>
  <Words>1814</Words>
  <Application>Microsoft Office PowerPoint</Application>
  <PresentationFormat>画面に合わせる (4:3)</PresentationFormat>
  <Paragraphs>450</Paragraphs>
  <Slides>32</Slides>
  <Notes>32</Notes>
  <HiddenSlides>8</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32</vt:i4>
      </vt:variant>
    </vt:vector>
  </HeadingPairs>
  <TitlesOfParts>
    <vt:vector size="38" baseType="lpstr">
      <vt:lpstr>ＭＳ Ｐゴシック</vt:lpstr>
      <vt:lpstr>Arial</vt:lpstr>
      <vt:lpstr>Calibri</vt:lpstr>
      <vt:lpstr>Cambria Math</vt:lpstr>
      <vt:lpstr>Times New Roman</vt:lpstr>
      <vt:lpstr>Sel-CoolMetal-white</vt:lpstr>
      <vt:lpstr>識別子名のタグクラウドを用いた コードクローン理解支援ツールの開発</vt:lpstr>
      <vt:lpstr>コードクローン</vt:lpstr>
      <vt:lpstr>コードクローン検出ツール</vt:lpstr>
      <vt:lpstr>クローン散布図</vt:lpstr>
      <vt:lpstr>散布図を用いたクローン分析の例（Gemini[3]の場合）</vt:lpstr>
      <vt:lpstr>研究動機</vt:lpstr>
      <vt:lpstr>研究概要</vt:lpstr>
      <vt:lpstr>タグクラウド</vt:lpstr>
      <vt:lpstr>可視化手順</vt:lpstr>
      <vt:lpstr>Step1: コードクローンの検出</vt:lpstr>
      <vt:lpstr>Step2: 識別子名の抽出</vt:lpstr>
      <vt:lpstr>Step3: タグクラウドの生成</vt:lpstr>
      <vt:lpstr>Step3-1: キーワードの表示サイズの決定</vt:lpstr>
      <vt:lpstr>Step3-2: キーワードの色の決定</vt:lpstr>
      <vt:lpstr>提案ツールの概要</vt:lpstr>
      <vt:lpstr>利用例：クローン散布図表示部</vt:lpstr>
      <vt:lpstr>利用例：タグクラウド表示部</vt:lpstr>
      <vt:lpstr>利用例：識別子名を含む ソースコード表示部</vt:lpstr>
      <vt:lpstr>評価実験</vt:lpstr>
      <vt:lpstr>実験手順</vt:lpstr>
      <vt:lpstr>実験: 評価尺度</vt:lpstr>
      <vt:lpstr>実験: 結果</vt:lpstr>
      <vt:lpstr>まとめ</vt:lpstr>
      <vt:lpstr>今後の課題</vt:lpstr>
      <vt:lpstr>PowerPoint プレゼンテーション</vt:lpstr>
      <vt:lpstr>ツールの利用目的</vt:lpstr>
      <vt:lpstr>ツールの実行時間</vt:lpstr>
      <vt:lpstr>タグクラウドを使う理由</vt:lpstr>
      <vt:lpstr>RNR</vt:lpstr>
      <vt:lpstr>実験1: 結果</vt:lpstr>
      <vt:lpstr>評価方法の例</vt:lpstr>
      <vt:lpstr>Live Scatterplot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dc:creator>
  <cp:lastModifiedBy>Owner</cp:lastModifiedBy>
  <cp:revision>428</cp:revision>
  <cp:lastPrinted>2014-05-06T07:11:30Z</cp:lastPrinted>
  <dcterms:created xsi:type="dcterms:W3CDTF">2014-04-27T05:31:41Z</dcterms:created>
  <dcterms:modified xsi:type="dcterms:W3CDTF">2014-05-21T04:21:25Z</dcterms:modified>
</cp:coreProperties>
</file>