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87" r:id="rId2"/>
    <p:sldId id="288" r:id="rId3"/>
    <p:sldId id="292" r:id="rId4"/>
    <p:sldId id="281" r:id="rId5"/>
    <p:sldId id="279" r:id="rId6"/>
    <p:sldId id="302" r:id="rId7"/>
    <p:sldId id="280" r:id="rId8"/>
    <p:sldId id="266" r:id="rId9"/>
    <p:sldId id="267" r:id="rId10"/>
    <p:sldId id="268" r:id="rId11"/>
    <p:sldId id="269" r:id="rId12"/>
    <p:sldId id="270" r:id="rId13"/>
    <p:sldId id="271" r:id="rId14"/>
    <p:sldId id="301" r:id="rId15"/>
    <p:sldId id="272" r:id="rId16"/>
    <p:sldId id="273" r:id="rId17"/>
    <p:sldId id="274" r:id="rId18"/>
    <p:sldId id="275" r:id="rId19"/>
    <p:sldId id="276" r:id="rId20"/>
    <p:sldId id="285" r:id="rId21"/>
    <p:sldId id="258" r:id="rId22"/>
    <p:sldId id="278" r:id="rId23"/>
    <p:sldId id="291" r:id="rId24"/>
    <p:sldId id="295" r:id="rId25"/>
    <p:sldId id="257" r:id="rId26"/>
    <p:sldId id="262" r:id="rId27"/>
    <p:sldId id="286" r:id="rId28"/>
    <p:sldId id="296" r:id="rId29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65251" autoAdjust="0"/>
  </p:normalViewPr>
  <p:slideViewPr>
    <p:cSldViewPr snapToGrid="0">
      <p:cViewPr varScale="1">
        <p:scale>
          <a:sx n="52" d="100"/>
          <a:sy n="52" d="100"/>
        </p:scale>
        <p:origin x="15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-3546"/>
    </p:cViewPr>
  </p:sorterViewPr>
  <p:notesViewPr>
    <p:cSldViewPr snapToGrid="0">
      <p:cViewPr varScale="1">
        <p:scale>
          <a:sx n="88" d="100"/>
          <a:sy n="88" d="100"/>
        </p:scale>
        <p:origin x="254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scam_fi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Consistent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Sheet1!$C$2:$C$9</c:f>
              <c:strCache>
                <c:ptCount val="8"/>
                <c:pt idx="0">
                  <c:v>cocos2d-iphone</c:v>
                </c:pt>
                <c:pt idx="1">
                  <c:v>apitrace</c:v>
                </c:pt>
                <c:pt idx="2">
                  <c:v>guliverkli2</c:v>
                </c:pt>
                <c:pt idx="3">
                  <c:v>fs2open</c:v>
                </c:pt>
                <c:pt idx="4">
                  <c:v>v8monkey</c:v>
                </c:pt>
                <c:pt idx="5">
                  <c:v>Haiku-services-branch</c:v>
                </c:pt>
                <c:pt idx="6">
                  <c:v>Enemy-Territory</c:v>
                </c:pt>
                <c:pt idx="7">
                  <c:v>doom3.gpl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127</c:v>
                </c:pt>
                <c:pt idx="1">
                  <c:v>39</c:v>
                </c:pt>
                <c:pt idx="2">
                  <c:v>71</c:v>
                </c:pt>
                <c:pt idx="3">
                  <c:v>57</c:v>
                </c:pt>
                <c:pt idx="4">
                  <c:v>183</c:v>
                </c:pt>
                <c:pt idx="5">
                  <c:v>218</c:v>
                </c:pt>
                <c:pt idx="6">
                  <c:v>150</c:v>
                </c:pt>
                <c:pt idx="7">
                  <c:v>159</c:v>
                </c:pt>
              </c:numCache>
            </c:numRef>
          </c:val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Inconsistent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Sheet1!$C$2:$C$9</c:f>
              <c:strCache>
                <c:ptCount val="8"/>
                <c:pt idx="0">
                  <c:v>cocos2d-iphone</c:v>
                </c:pt>
                <c:pt idx="1">
                  <c:v>apitrace</c:v>
                </c:pt>
                <c:pt idx="2">
                  <c:v>guliverkli2</c:v>
                </c:pt>
                <c:pt idx="3">
                  <c:v>fs2open</c:v>
                </c:pt>
                <c:pt idx="4">
                  <c:v>v8monkey</c:v>
                </c:pt>
                <c:pt idx="5">
                  <c:v>Haiku-services-branch</c:v>
                </c:pt>
                <c:pt idx="6">
                  <c:v>Enemy-Territory</c:v>
                </c:pt>
                <c:pt idx="7">
                  <c:v>doom3.gpl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18</c:v>
                </c:pt>
                <c:pt idx="5">
                  <c:v>1</c:v>
                </c:pt>
                <c:pt idx="6">
                  <c:v>26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Redundant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Sheet1!$C$2:$C$9</c:f>
              <c:strCache>
                <c:ptCount val="8"/>
                <c:pt idx="0">
                  <c:v>cocos2d-iphone</c:v>
                </c:pt>
                <c:pt idx="1">
                  <c:v>apitrace</c:v>
                </c:pt>
                <c:pt idx="2">
                  <c:v>guliverkli2</c:v>
                </c:pt>
                <c:pt idx="3">
                  <c:v>fs2open</c:v>
                </c:pt>
                <c:pt idx="4">
                  <c:v>v8monkey</c:v>
                </c:pt>
                <c:pt idx="5">
                  <c:v>Haiku-services-branch</c:v>
                </c:pt>
                <c:pt idx="6">
                  <c:v>Enemy-Territory</c:v>
                </c:pt>
                <c:pt idx="7">
                  <c:v>doom3.gpl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34</c:v>
                </c:pt>
                <c:pt idx="7">
                  <c:v>30</c:v>
                </c:pt>
              </c:numCache>
            </c:numRef>
          </c:val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Unrecorded</c:v>
                </c:pt>
              </c:strCache>
            </c:strRef>
          </c:tx>
          <c:spPr>
            <a:noFill/>
            <a:ln>
              <a:solidFill>
                <a:srgbClr val="FF0000"/>
              </a:solidFill>
            </a:ln>
            <a:effectLst/>
          </c:spPr>
          <c:invertIfNegative val="0"/>
          <c:cat>
            <c:strRef>
              <c:f>Sheet1!$C$2:$C$9</c:f>
              <c:strCache>
                <c:ptCount val="8"/>
                <c:pt idx="0">
                  <c:v>cocos2d-iphone</c:v>
                </c:pt>
                <c:pt idx="1">
                  <c:v>apitrace</c:v>
                </c:pt>
                <c:pt idx="2">
                  <c:v>guliverkli2</c:v>
                </c:pt>
                <c:pt idx="3">
                  <c:v>fs2open</c:v>
                </c:pt>
                <c:pt idx="4">
                  <c:v>v8monkey</c:v>
                </c:pt>
                <c:pt idx="5">
                  <c:v>Haiku-services-branch</c:v>
                </c:pt>
                <c:pt idx="6">
                  <c:v>Enemy-Territory</c:v>
                </c:pt>
                <c:pt idx="7">
                  <c:v>doom3.gpl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20</c:v>
                </c:pt>
                <c:pt idx="1">
                  <c:v>39</c:v>
                </c:pt>
                <c:pt idx="2">
                  <c:v>60</c:v>
                </c:pt>
                <c:pt idx="3">
                  <c:v>0</c:v>
                </c:pt>
                <c:pt idx="4">
                  <c:v>74</c:v>
                </c:pt>
                <c:pt idx="5">
                  <c:v>87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5131792"/>
        <c:axId val="185132352"/>
      </c:barChart>
      <c:catAx>
        <c:axId val="185131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5132352"/>
        <c:crosses val="autoZero"/>
        <c:auto val="1"/>
        <c:lblAlgn val="ctr"/>
        <c:lblOffset val="100"/>
        <c:noMultiLvlLbl val="0"/>
      </c:catAx>
      <c:valAx>
        <c:axId val="1851323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85131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99908-1708-4E2C-B4B8-1EF4E9FCA599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8E3CF-4970-488F-9F76-EB2C1F7D12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348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837B8-47A2-42C3-953C-7D3F9E7DE98B}" type="datetimeFigureOut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B354D-1C6F-41BE-87D7-9DE45681B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877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96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743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440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913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1896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18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7772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048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9196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745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538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238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2216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9232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2405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6903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8869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9921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129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4958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630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1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019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98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765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7B354D-1C6F-41BE-87D7-9DE45681BFA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42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586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4A2AC-3094-4D93-B2BF-789EEE88C157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90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35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9" y="6640515"/>
            <a:ext cx="6298519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75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304C31D5-8CCD-4373-B6E3-DA7D754A27D4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45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CE0E57-C46D-4D3B-9EFB-DFCCA15CC885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75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FE19C0-0CED-472E-ADF9-4FD9C23A2B91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1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6038A8-BB76-47A0-AFEA-BCA4056EE285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46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18C0AF-26BF-4F65-8A22-8D22DCEE24C9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42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0E4475-AFE8-44A3-84A0-10EFB16375FB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08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C061C3-E9B5-44B8-B7CF-E03D8886D2E9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367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BE2B88-0233-4262-8BE4-F9473C38E1AE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32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312675-2E22-4C63-9F70-1D0A1435B285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98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50BF7D-7FBE-48B2-AEE9-2F9EA942124D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88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25D70F-8361-4D8F-8A89-1924D55BD4F4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23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135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135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8F7A05B6-97B0-493C-8F26-EFB2817A961E}" type="datetime1">
              <a:rPr kumimoji="1" lang="ja-JP" altLang="en-US" smtClean="0"/>
              <a:t>2014/10/6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892103BF-EFED-4DEB-9C98-4B1F7CDA0C3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4846198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75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73506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585" y="1484315"/>
            <a:ext cx="9108830" cy="1470025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Identifying Source Code Reuse </a:t>
            </a:r>
            <a:r>
              <a:rPr lang="en-US" altLang="ja-JP" dirty="0" smtClean="0"/>
              <a:t>across</a:t>
            </a:r>
            <a:r>
              <a:rPr lang="ja-JP" altLang="en-US" dirty="0" smtClean="0"/>
              <a:t> </a:t>
            </a:r>
            <a:r>
              <a:rPr lang="en-US" altLang="ja-JP" dirty="0" smtClean="0"/>
              <a:t>Repositories </a:t>
            </a:r>
            <a:br>
              <a:rPr lang="en-US" altLang="ja-JP" dirty="0" smtClean="0"/>
            </a:br>
            <a:r>
              <a:rPr lang="en-US" altLang="ja-JP" dirty="0" smtClean="0"/>
              <a:t>using </a:t>
            </a:r>
            <a:r>
              <a:rPr lang="en-US" altLang="ja-JP" dirty="0"/>
              <a:t>LCS-based Source Code Similarity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u="sng" dirty="0" err="1" smtClean="0"/>
              <a:t>Naohiro</a:t>
            </a:r>
            <a:r>
              <a:rPr lang="en-US" altLang="ja-JP" u="sng" dirty="0" smtClean="0"/>
              <a:t> </a:t>
            </a:r>
            <a:r>
              <a:rPr lang="en-US" altLang="ja-JP" u="sng" dirty="0" err="1"/>
              <a:t>Kawamitsu</a:t>
            </a:r>
            <a:r>
              <a:rPr lang="en-US" altLang="ja-JP" dirty="0"/>
              <a:t>, Takashi </a:t>
            </a:r>
            <a:r>
              <a:rPr lang="en-US" altLang="ja-JP" dirty="0" err="1"/>
              <a:t>Ishio</a:t>
            </a:r>
            <a:r>
              <a:rPr lang="en-US" altLang="ja-JP" dirty="0"/>
              <a:t>, </a:t>
            </a:r>
            <a:endParaRPr lang="en-US" altLang="ja-JP" dirty="0" smtClean="0"/>
          </a:p>
          <a:p>
            <a:r>
              <a:rPr lang="en-US" altLang="ja-JP" dirty="0" smtClean="0"/>
              <a:t>Tetsuya </a:t>
            </a:r>
            <a:r>
              <a:rPr lang="en-US" altLang="ja-JP" dirty="0"/>
              <a:t>Kanda, </a:t>
            </a:r>
            <a:r>
              <a:rPr lang="en-US" altLang="ja-JP" dirty="0" err="1"/>
              <a:t>Raula</a:t>
            </a:r>
            <a:r>
              <a:rPr lang="en-US" altLang="ja-JP" dirty="0"/>
              <a:t> </a:t>
            </a:r>
            <a:r>
              <a:rPr lang="en-US" altLang="ja-JP" dirty="0" err="1"/>
              <a:t>Gaikovina</a:t>
            </a:r>
            <a:r>
              <a:rPr lang="en-US" altLang="ja-JP" dirty="0"/>
              <a:t> Kula, </a:t>
            </a:r>
            <a:endParaRPr lang="en-US" altLang="ja-JP" dirty="0" smtClean="0"/>
          </a:p>
          <a:p>
            <a:r>
              <a:rPr lang="en-US" altLang="ja-JP" dirty="0" err="1" smtClean="0"/>
              <a:t>Coen</a:t>
            </a:r>
            <a:r>
              <a:rPr lang="en-US" altLang="ja-JP" dirty="0" smtClean="0"/>
              <a:t> </a:t>
            </a:r>
            <a:r>
              <a:rPr lang="en-US" altLang="ja-JP" dirty="0"/>
              <a:t>De </a:t>
            </a:r>
            <a:r>
              <a:rPr lang="en-US" altLang="ja-JP" dirty="0" err="1"/>
              <a:t>Roover</a:t>
            </a:r>
            <a:r>
              <a:rPr lang="en-US" altLang="ja-JP" dirty="0"/>
              <a:t> and </a:t>
            </a:r>
            <a:r>
              <a:rPr lang="en-US" altLang="ja-JP" dirty="0" err="1"/>
              <a:t>Katsuro</a:t>
            </a:r>
            <a:r>
              <a:rPr lang="en-US" altLang="ja-JP" dirty="0"/>
              <a:t> Inoue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400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テキスト ボックス 45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An example result</a:t>
            </a:r>
            <a:r>
              <a:rPr lang="ja-JP" altLang="en-US" dirty="0" smtClean="0"/>
              <a:t> </a:t>
            </a:r>
            <a:r>
              <a:rPr lang="en-US" altLang="ja-JP" dirty="0" smtClean="0"/>
              <a:t>of step 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Comput</a:t>
            </a:r>
            <a:r>
              <a:rPr lang="en-US" altLang="ja-JP" dirty="0" smtClean="0"/>
              <a:t>e similarity between all pairs of revisions</a:t>
            </a:r>
          </a:p>
          <a:p>
            <a:pPr lvl="1"/>
            <a:r>
              <a:rPr lang="en-US" altLang="ja-JP" dirty="0" smtClean="0"/>
              <a:t>A pair of file revisions is considered as similar if similarity is higher than the threshold </a:t>
            </a:r>
            <a:r>
              <a:rPr lang="en-US" altLang="ja-JP" dirty="0"/>
              <a:t>0.8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cxnSp>
        <p:nvCxnSpPr>
          <p:cNvPr id="97" name="直線コネクタ 96"/>
          <p:cNvCxnSpPr>
            <a:stCxn id="66" idx="0"/>
            <a:endCxn id="27" idx="2"/>
          </p:cNvCxnSpPr>
          <p:nvPr/>
        </p:nvCxnSpPr>
        <p:spPr>
          <a:xfrm>
            <a:off x="1778617" y="4813461"/>
            <a:ext cx="4704360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/>
          <p:cNvCxnSpPr>
            <a:stCxn id="66" idx="0"/>
            <a:endCxn id="49" idx="2"/>
          </p:cNvCxnSpPr>
          <p:nvPr/>
        </p:nvCxnSpPr>
        <p:spPr>
          <a:xfrm>
            <a:off x="1778617" y="4813461"/>
            <a:ext cx="584071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>
            <a:stCxn id="66" idx="0"/>
            <a:endCxn id="26" idx="2"/>
          </p:cNvCxnSpPr>
          <p:nvPr/>
        </p:nvCxnSpPr>
        <p:spPr>
          <a:xfrm>
            <a:off x="1778617" y="4813461"/>
            <a:ext cx="341119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61" idx="0"/>
            <a:endCxn id="26" idx="2"/>
          </p:cNvCxnSpPr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>
            <a:stCxn id="61" idx="0"/>
            <a:endCxn id="27" idx="2"/>
          </p:cNvCxnSpPr>
          <p:nvPr/>
        </p:nvCxnSpPr>
        <p:spPr>
          <a:xfrm>
            <a:off x="3150674" y="4813461"/>
            <a:ext cx="333230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stCxn id="61" idx="0"/>
            <a:endCxn id="49" idx="2"/>
          </p:cNvCxnSpPr>
          <p:nvPr/>
        </p:nvCxnSpPr>
        <p:spPr>
          <a:xfrm>
            <a:off x="3150674" y="4813461"/>
            <a:ext cx="4468662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>
            <a:stCxn id="22" idx="0"/>
            <a:endCxn id="27" idx="2"/>
          </p:cNvCxnSpPr>
          <p:nvPr/>
        </p:nvCxnSpPr>
        <p:spPr>
          <a:xfrm>
            <a:off x="4500292" y="4813461"/>
            <a:ext cx="1982685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22" idx="0"/>
            <a:endCxn id="26" idx="2"/>
          </p:cNvCxnSpPr>
          <p:nvPr/>
        </p:nvCxnSpPr>
        <p:spPr>
          <a:xfrm>
            <a:off x="4500292" y="4813461"/>
            <a:ext cx="6895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>
            <a:stCxn id="22" idx="0"/>
            <a:endCxn id="49" idx="2"/>
          </p:cNvCxnSpPr>
          <p:nvPr/>
        </p:nvCxnSpPr>
        <p:spPr>
          <a:xfrm>
            <a:off x="4500292" y="4813461"/>
            <a:ext cx="3119044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stCxn id="23" idx="0"/>
            <a:endCxn id="27" idx="2"/>
          </p:cNvCxnSpPr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23" idx="0"/>
            <a:endCxn id="26" idx="2"/>
          </p:cNvCxnSpPr>
          <p:nvPr/>
        </p:nvCxnSpPr>
        <p:spPr>
          <a:xfrm flipH="1">
            <a:off x="5189810" y="4813461"/>
            <a:ext cx="64746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>
            <a:stCxn id="23" idx="0"/>
            <a:endCxn id="49" idx="2"/>
          </p:cNvCxnSpPr>
          <p:nvPr/>
        </p:nvCxnSpPr>
        <p:spPr>
          <a:xfrm>
            <a:off x="5837279" y="4813461"/>
            <a:ext cx="1782057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>
            <a:stCxn id="48" idx="0"/>
            <a:endCxn id="27" idx="2"/>
          </p:cNvCxnSpPr>
          <p:nvPr/>
        </p:nvCxnSpPr>
        <p:spPr>
          <a:xfrm flipH="1">
            <a:off x="6482977" y="4813461"/>
            <a:ext cx="631951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48" idx="0"/>
            <a:endCxn id="26" idx="2"/>
          </p:cNvCxnSpPr>
          <p:nvPr/>
        </p:nvCxnSpPr>
        <p:spPr>
          <a:xfrm flipH="1">
            <a:off x="5189810" y="4813461"/>
            <a:ext cx="19251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stCxn id="48" idx="0"/>
            <a:endCxn id="49" idx="2"/>
          </p:cNvCxnSpPr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11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50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2. </a:t>
            </a:r>
            <a:r>
              <a:rPr lang="en-US" altLang="ja-JP" dirty="0"/>
              <a:t>Filtering by </a:t>
            </a:r>
            <a:r>
              <a:rPr lang="en-US" altLang="ja-JP" dirty="0" smtClean="0"/>
              <a:t>timestamp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Extract pairs of revisions whose similarity is higher than the threshold 0.8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cxnSp>
        <p:nvCxnSpPr>
          <p:cNvPr id="97" name="直線コネクタ 96"/>
          <p:cNvCxnSpPr>
            <a:stCxn id="66" idx="0"/>
            <a:endCxn id="27" idx="2"/>
          </p:cNvCxnSpPr>
          <p:nvPr/>
        </p:nvCxnSpPr>
        <p:spPr>
          <a:xfrm>
            <a:off x="1778617" y="4813461"/>
            <a:ext cx="4704360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/>
          <p:cNvCxnSpPr>
            <a:stCxn id="66" idx="0"/>
            <a:endCxn id="49" idx="2"/>
          </p:cNvCxnSpPr>
          <p:nvPr/>
        </p:nvCxnSpPr>
        <p:spPr>
          <a:xfrm>
            <a:off x="1778617" y="4813461"/>
            <a:ext cx="584071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>
            <a:stCxn id="66" idx="0"/>
            <a:endCxn id="26" idx="2"/>
          </p:cNvCxnSpPr>
          <p:nvPr/>
        </p:nvCxnSpPr>
        <p:spPr>
          <a:xfrm>
            <a:off x="1778617" y="4813461"/>
            <a:ext cx="341119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61" idx="0"/>
            <a:endCxn id="26" idx="2"/>
          </p:cNvCxnSpPr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>
            <a:stCxn id="61" idx="0"/>
            <a:endCxn id="27" idx="2"/>
          </p:cNvCxnSpPr>
          <p:nvPr/>
        </p:nvCxnSpPr>
        <p:spPr>
          <a:xfrm>
            <a:off x="3150674" y="4813461"/>
            <a:ext cx="333230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stCxn id="61" idx="0"/>
            <a:endCxn id="49" idx="2"/>
          </p:cNvCxnSpPr>
          <p:nvPr/>
        </p:nvCxnSpPr>
        <p:spPr>
          <a:xfrm>
            <a:off x="3150674" y="4813461"/>
            <a:ext cx="4468662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>
            <a:stCxn id="22" idx="0"/>
            <a:endCxn id="27" idx="2"/>
          </p:cNvCxnSpPr>
          <p:nvPr/>
        </p:nvCxnSpPr>
        <p:spPr>
          <a:xfrm>
            <a:off x="4500292" y="4813461"/>
            <a:ext cx="1982685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22" idx="0"/>
            <a:endCxn id="26" idx="2"/>
          </p:cNvCxnSpPr>
          <p:nvPr/>
        </p:nvCxnSpPr>
        <p:spPr>
          <a:xfrm>
            <a:off x="4500292" y="4813461"/>
            <a:ext cx="68951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>
            <a:stCxn id="22" idx="0"/>
            <a:endCxn id="49" idx="2"/>
          </p:cNvCxnSpPr>
          <p:nvPr/>
        </p:nvCxnSpPr>
        <p:spPr>
          <a:xfrm>
            <a:off x="4500292" y="4813461"/>
            <a:ext cx="3119044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stCxn id="23" idx="0"/>
            <a:endCxn id="27" idx="2"/>
          </p:cNvCxnSpPr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23" idx="0"/>
            <a:endCxn id="26" idx="2"/>
          </p:cNvCxnSpPr>
          <p:nvPr/>
        </p:nvCxnSpPr>
        <p:spPr>
          <a:xfrm flipH="1">
            <a:off x="5189810" y="4813461"/>
            <a:ext cx="647469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>
            <a:stCxn id="23" idx="0"/>
            <a:endCxn id="49" idx="2"/>
          </p:cNvCxnSpPr>
          <p:nvPr/>
        </p:nvCxnSpPr>
        <p:spPr>
          <a:xfrm>
            <a:off x="5837279" y="4813461"/>
            <a:ext cx="1782057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>
            <a:stCxn id="48" idx="0"/>
            <a:endCxn id="27" idx="2"/>
          </p:cNvCxnSpPr>
          <p:nvPr/>
        </p:nvCxnSpPr>
        <p:spPr>
          <a:xfrm flipH="1">
            <a:off x="6482977" y="4813461"/>
            <a:ext cx="631951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48" idx="0"/>
            <a:endCxn id="26" idx="2"/>
          </p:cNvCxnSpPr>
          <p:nvPr/>
        </p:nvCxnSpPr>
        <p:spPr>
          <a:xfrm flipH="1">
            <a:off x="5189810" y="4813461"/>
            <a:ext cx="19251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10"/>
          <p:cNvGrpSpPr/>
          <p:nvPr/>
        </p:nvGrpSpPr>
        <p:grpSpPr>
          <a:xfrm>
            <a:off x="344223" y="4941168"/>
            <a:ext cx="2725432" cy="646331"/>
            <a:chOff x="344223" y="4941168"/>
            <a:chExt cx="2725432" cy="646331"/>
          </a:xfrm>
        </p:grpSpPr>
        <p:sp>
          <p:nvSpPr>
            <p:cNvPr id="118" name="テキスト ボックス 117"/>
            <p:cNvSpPr txBox="1"/>
            <p:nvPr/>
          </p:nvSpPr>
          <p:spPr>
            <a:xfrm>
              <a:off x="889768" y="4941168"/>
              <a:ext cx="21798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: low similarity</a:t>
              </a:r>
            </a:p>
            <a:p>
              <a:r>
                <a:rPr kumimoji="1" lang="en-US" altLang="ja-JP" dirty="0" smtClean="0"/>
                <a:t>: high similarity</a:t>
              </a:r>
              <a:endParaRPr kumimoji="1" lang="ja-JP" altLang="en-US" dirty="0"/>
            </a:p>
          </p:txBody>
        </p:sp>
        <p:cxnSp>
          <p:nvCxnSpPr>
            <p:cNvPr id="107" name="直線コネクタ 106"/>
            <p:cNvCxnSpPr/>
            <p:nvPr/>
          </p:nvCxnSpPr>
          <p:spPr>
            <a:xfrm>
              <a:off x="344223" y="5389234"/>
              <a:ext cx="5687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344223" y="5128979"/>
              <a:ext cx="561996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直線コネクタ 49"/>
          <p:cNvCxnSpPr/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48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2. </a:t>
            </a:r>
            <a:r>
              <a:rPr lang="en-US" altLang="ja-JP" dirty="0"/>
              <a:t>Filtering by </a:t>
            </a:r>
            <a:r>
              <a:rPr lang="en-US" altLang="ja-JP" dirty="0" smtClean="0"/>
              <a:t>timestamp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altLang="ja-JP" dirty="0" smtClean="0"/>
              <a:t>Select the oldest revisions of F and G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cxnSp>
        <p:nvCxnSpPr>
          <p:cNvPr id="74" name="直線コネクタ 73"/>
          <p:cNvCxnSpPr>
            <a:stCxn id="61" idx="0"/>
            <a:endCxn id="26" idx="2"/>
          </p:cNvCxnSpPr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>
            <a:stCxn id="22" idx="0"/>
            <a:endCxn id="27" idx="2"/>
          </p:cNvCxnSpPr>
          <p:nvPr/>
        </p:nvCxnSpPr>
        <p:spPr>
          <a:xfrm>
            <a:off x="4500292" y="4813461"/>
            <a:ext cx="1982685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22" idx="0"/>
            <a:endCxn id="26" idx="2"/>
          </p:cNvCxnSpPr>
          <p:nvPr/>
        </p:nvCxnSpPr>
        <p:spPr>
          <a:xfrm>
            <a:off x="4500292" y="4813461"/>
            <a:ext cx="68951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stCxn id="23" idx="0"/>
            <a:endCxn id="27" idx="2"/>
          </p:cNvCxnSpPr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23" idx="0"/>
            <a:endCxn id="26" idx="2"/>
          </p:cNvCxnSpPr>
          <p:nvPr/>
        </p:nvCxnSpPr>
        <p:spPr>
          <a:xfrm flipH="1">
            <a:off x="5189810" y="4813461"/>
            <a:ext cx="647469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>
            <a:stCxn id="23" idx="0"/>
            <a:endCxn id="49" idx="2"/>
          </p:cNvCxnSpPr>
          <p:nvPr/>
        </p:nvCxnSpPr>
        <p:spPr>
          <a:xfrm>
            <a:off x="5837279" y="4813461"/>
            <a:ext cx="1782057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>
            <a:stCxn id="48" idx="0"/>
            <a:endCxn id="27" idx="2"/>
          </p:cNvCxnSpPr>
          <p:nvPr/>
        </p:nvCxnSpPr>
        <p:spPr>
          <a:xfrm flipH="1">
            <a:off x="6482977" y="4813461"/>
            <a:ext cx="631951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stCxn id="48" idx="0"/>
            <a:endCxn id="49" idx="2"/>
          </p:cNvCxnSpPr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グループ化 39"/>
          <p:cNvGrpSpPr/>
          <p:nvPr/>
        </p:nvGrpSpPr>
        <p:grpSpPr>
          <a:xfrm>
            <a:off x="344223" y="4941168"/>
            <a:ext cx="2725432" cy="646331"/>
            <a:chOff x="344223" y="4941168"/>
            <a:chExt cx="2725432" cy="646331"/>
          </a:xfrm>
        </p:grpSpPr>
        <p:sp>
          <p:nvSpPr>
            <p:cNvPr id="41" name="テキスト ボックス 40"/>
            <p:cNvSpPr txBox="1"/>
            <p:nvPr/>
          </p:nvSpPr>
          <p:spPr>
            <a:xfrm>
              <a:off x="889768" y="4941168"/>
              <a:ext cx="21798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: low similarity</a:t>
              </a:r>
            </a:p>
            <a:p>
              <a:r>
                <a:rPr kumimoji="1" lang="en-US" altLang="ja-JP" dirty="0" smtClean="0"/>
                <a:t>: high similarity</a:t>
              </a:r>
              <a:endParaRPr kumimoji="1" lang="ja-JP" altLang="en-US" dirty="0"/>
            </a:p>
          </p:txBody>
        </p:sp>
        <p:cxnSp>
          <p:nvCxnSpPr>
            <p:cNvPr id="42" name="直線コネクタ 41"/>
            <p:cNvCxnSpPr/>
            <p:nvPr/>
          </p:nvCxnSpPr>
          <p:spPr>
            <a:xfrm>
              <a:off x="344223" y="5389234"/>
              <a:ext cx="5687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>
              <a:off x="344223" y="5128979"/>
              <a:ext cx="561996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718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>
                <a:solidFill>
                  <a:srgbClr val="FF0000"/>
                </a:solidFill>
              </a:rPr>
              <a:t>Destination</a:t>
            </a:r>
            <a:endParaRPr kumimoji="1" lang="ja-JP" altLang="en-US" sz="2000" u="sng" dirty="0">
              <a:solidFill>
                <a:srgbClr val="FF0000"/>
              </a:solidFill>
            </a:endParaRPr>
          </a:p>
        </p:txBody>
      </p:sp>
      <p:sp>
        <p:nvSpPr>
          <p:cNvPr id="88" name="正方形/長方形 87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2. </a:t>
            </a:r>
            <a:r>
              <a:rPr lang="en-US" altLang="ja-JP" dirty="0"/>
              <a:t>Filtering by </a:t>
            </a:r>
            <a:r>
              <a:rPr lang="en-US" altLang="ja-JP" dirty="0" smtClean="0"/>
              <a:t>timestamp</a:t>
            </a:r>
            <a:endParaRPr kumimoji="1" lang="ja-JP" altLang="en-US" dirty="0"/>
          </a:p>
        </p:txBody>
      </p:sp>
      <p:sp>
        <p:nvSpPr>
          <p:cNvPr id="8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altLang="ja-JP" dirty="0" smtClean="0"/>
              <a:t>Compare the timestamps of the revisions.</a:t>
            </a:r>
          </a:p>
          <a:p>
            <a:pPr marL="814388" lvl="1" indent="-514350"/>
            <a:r>
              <a:rPr lang="en-US" altLang="ja-JP" dirty="0" smtClean="0"/>
              <a:t>Assumption</a:t>
            </a:r>
            <a:r>
              <a:rPr lang="en-US" altLang="ja-JP" dirty="0"/>
              <a:t>: A copy is younger than the original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87" name="メモ 86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9" name="正方形/長方形 88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>
                <a:solidFill>
                  <a:srgbClr val="FF0000"/>
                </a:solidFill>
              </a:rPr>
              <a:t>Source</a:t>
            </a:r>
            <a:endParaRPr kumimoji="1" lang="ja-JP" altLang="en-US" sz="2000" u="sng" dirty="0">
              <a:solidFill>
                <a:srgbClr val="FF0000"/>
              </a:solidFill>
            </a:endParaRPr>
          </a:p>
        </p:txBody>
      </p:sp>
      <p:sp>
        <p:nvSpPr>
          <p:cNvPr id="92" name="メモ 91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15081" y="5092202"/>
            <a:ext cx="2671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G1 is younger than F2</a:t>
            </a:r>
            <a:endParaRPr kumimoji="1" lang="ja-JP" altLang="en-US" dirty="0"/>
          </a:p>
        </p:txBody>
      </p:sp>
      <p:sp>
        <p:nvSpPr>
          <p:cNvPr id="3" name="下矢印 2"/>
          <p:cNvSpPr/>
          <p:nvPr/>
        </p:nvSpPr>
        <p:spPr>
          <a:xfrm>
            <a:off x="4206404" y="5005525"/>
            <a:ext cx="720080" cy="517615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500618" y="4968160"/>
            <a:ext cx="3105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dirty="0" smtClean="0">
                <a:solidFill>
                  <a:srgbClr val="00B050"/>
                </a:solidFill>
              </a:rPr>
              <a:t>identified as reuse</a:t>
            </a:r>
            <a:endParaRPr kumimoji="1" lang="ja-JP" altLang="en-US" sz="2800" dirty="0">
              <a:solidFill>
                <a:srgbClr val="00B050"/>
              </a:solidFill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265774" y="5005525"/>
            <a:ext cx="720080" cy="517615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0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1956585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Y</a:t>
            </a:r>
          </a:p>
          <a:p>
            <a:pPr algn="ctr"/>
            <a:r>
              <a:rPr lang="en-US" altLang="ja-JP" sz="2000" u="sng" dirty="0" smtClean="0">
                <a:solidFill>
                  <a:srgbClr val="FF0000"/>
                </a:solidFill>
              </a:rPr>
              <a:t>Destination</a:t>
            </a:r>
            <a:endParaRPr kumimoji="1" lang="ja-JP" altLang="en-US" sz="2000" u="sng" dirty="0">
              <a:solidFill>
                <a:srgbClr val="FF0000"/>
              </a:solidFill>
            </a:endParaRPr>
          </a:p>
        </p:txBody>
      </p:sp>
      <p:sp>
        <p:nvSpPr>
          <p:cNvPr id="88" name="正方形/長方形 87"/>
          <p:cNvSpPr>
            <a:spLocks/>
          </p:cNvSpPr>
          <p:nvPr/>
        </p:nvSpPr>
        <p:spPr>
          <a:xfrm>
            <a:off x="3859631" y="5602799"/>
            <a:ext cx="244792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2. </a:t>
            </a:r>
            <a:r>
              <a:rPr lang="en-US" altLang="ja-JP" dirty="0"/>
              <a:t>Filtering by </a:t>
            </a:r>
            <a:r>
              <a:rPr lang="en-US" altLang="ja-JP" dirty="0" smtClean="0"/>
              <a:t>timestamp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87" name="メモ 86"/>
          <p:cNvSpPr>
            <a:spLocks/>
          </p:cNvSpPr>
          <p:nvPr/>
        </p:nvSpPr>
        <p:spPr>
          <a:xfrm rot="10800000" flipH="1">
            <a:off x="4095921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9" name="正方形/長方形 88"/>
          <p:cNvSpPr>
            <a:spLocks/>
          </p:cNvSpPr>
          <p:nvPr/>
        </p:nvSpPr>
        <p:spPr>
          <a:xfrm>
            <a:off x="3867149" y="4035185"/>
            <a:ext cx="244792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メモ 91"/>
          <p:cNvSpPr>
            <a:spLocks/>
          </p:cNvSpPr>
          <p:nvPr/>
        </p:nvSpPr>
        <p:spPr>
          <a:xfrm rot="10800000" flipH="1">
            <a:off x="552452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524523" y="436510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4093536" y="587727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92225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X</a:t>
            </a:r>
          </a:p>
          <a:p>
            <a:pPr algn="ctr"/>
            <a:r>
              <a:rPr lang="en-US" altLang="ja-JP" sz="2000" u="sng" dirty="0" smtClean="0">
                <a:solidFill>
                  <a:srgbClr val="FF0000"/>
                </a:solidFill>
              </a:rPr>
              <a:t>Source</a:t>
            </a:r>
            <a:endParaRPr kumimoji="1" lang="ja-JP" altLang="en-US" sz="2000" u="sng" dirty="0">
              <a:solidFill>
                <a:srgbClr val="FF0000"/>
              </a:solidFill>
            </a:endParaRPr>
          </a:p>
        </p:txBody>
      </p:sp>
      <p:cxnSp>
        <p:nvCxnSpPr>
          <p:cNvPr id="7" name="直線矢印コネクタ 6"/>
          <p:cNvCxnSpPr>
            <a:stCxn id="87" idx="2"/>
            <a:endCxn id="92" idx="0"/>
          </p:cNvCxnSpPr>
          <p:nvPr/>
        </p:nvCxnSpPr>
        <p:spPr>
          <a:xfrm flipV="1">
            <a:off x="4332560" y="4813461"/>
            <a:ext cx="1428602" cy="889662"/>
          </a:xfrm>
          <a:prstGeom prst="straightConnector1">
            <a:avLst/>
          </a:prstGeom>
          <a:ln w="1428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乗算記号 9"/>
          <p:cNvSpPr/>
          <p:nvPr/>
        </p:nvSpPr>
        <p:spPr>
          <a:xfrm>
            <a:off x="4405567" y="4734436"/>
            <a:ext cx="1159726" cy="1159726"/>
          </a:xfrm>
          <a:prstGeom prst="mathMultiply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2330879" y="5005525"/>
            <a:ext cx="720080" cy="517615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/>
              <a:t>If the destination revision is older, the file pair is filtered out.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50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4175" y="274638"/>
            <a:ext cx="8364538" cy="11430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</a:t>
            </a:r>
            <a:r>
              <a:rPr lang="en-US" altLang="ja-JP" dirty="0" smtClean="0"/>
              <a:t>the original revision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For each revision of the destination file, </a:t>
            </a:r>
            <a:r>
              <a:rPr lang="en-US" altLang="ja-JP" dirty="0"/>
              <a:t>identify </a:t>
            </a:r>
            <a:r>
              <a:rPr lang="en-US" altLang="ja-JP" dirty="0" smtClean="0"/>
              <a:t>its original revision.</a:t>
            </a:r>
            <a:endParaRPr lang="en-US" altLang="ja-JP" dirty="0"/>
          </a:p>
          <a:p>
            <a:r>
              <a:rPr lang="en-US" altLang="ja-JP" dirty="0"/>
              <a:t>Heuristic</a:t>
            </a:r>
          </a:p>
          <a:p>
            <a:pPr lvl="1"/>
            <a:r>
              <a:rPr lang="en-US" altLang="ja-JP" dirty="0"/>
              <a:t>The revision of the source file </a:t>
            </a:r>
            <a:r>
              <a:rPr lang="en-US" altLang="ja-JP" dirty="0" smtClean="0"/>
              <a:t>that </a:t>
            </a:r>
            <a:r>
              <a:rPr lang="en-US" altLang="ja-JP" dirty="0"/>
              <a:t>is the </a:t>
            </a:r>
            <a:r>
              <a:rPr lang="en-US" altLang="ja-JP" dirty="0" smtClean="0"/>
              <a:t>most similar to the destination is the original revision</a:t>
            </a: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>
            <a:stCxn id="66" idx="0"/>
            <a:endCxn id="26" idx="2"/>
          </p:cNvCxnSpPr>
          <p:nvPr/>
        </p:nvCxnSpPr>
        <p:spPr>
          <a:xfrm>
            <a:off x="1778617" y="4813461"/>
            <a:ext cx="341119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61" idx="0"/>
            <a:endCxn id="26" idx="2"/>
          </p:cNvCxnSpPr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22" idx="0"/>
            <a:endCxn id="26" idx="2"/>
          </p:cNvCxnSpPr>
          <p:nvPr/>
        </p:nvCxnSpPr>
        <p:spPr>
          <a:xfrm>
            <a:off x="4500292" y="4813461"/>
            <a:ext cx="6895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23" idx="0"/>
            <a:endCxn id="26" idx="2"/>
          </p:cNvCxnSpPr>
          <p:nvPr/>
        </p:nvCxnSpPr>
        <p:spPr>
          <a:xfrm flipH="1">
            <a:off x="5189810" y="4813461"/>
            <a:ext cx="64746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48" idx="0"/>
            <a:endCxn id="26" idx="2"/>
          </p:cNvCxnSpPr>
          <p:nvPr/>
        </p:nvCxnSpPr>
        <p:spPr>
          <a:xfrm flipH="1">
            <a:off x="5189810" y="4813461"/>
            <a:ext cx="19251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6989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the original revision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/>
              <a:t>For each revision of the destination file, identify its original revision.</a:t>
            </a:r>
          </a:p>
          <a:p>
            <a:r>
              <a:rPr lang="en-US" altLang="ja-JP" dirty="0"/>
              <a:t>Heuristic</a:t>
            </a:r>
          </a:p>
          <a:p>
            <a:pPr lvl="1"/>
            <a:r>
              <a:rPr lang="en-US" altLang="ja-JP" dirty="0"/>
              <a:t>The revision of the source file that is the most similar to the destination is the original revision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/>
          <p:cNvCxnSpPr>
            <a:stCxn id="66" idx="0"/>
            <a:endCxn id="26" idx="2"/>
          </p:cNvCxnSpPr>
          <p:nvPr/>
        </p:nvCxnSpPr>
        <p:spPr>
          <a:xfrm>
            <a:off x="1778617" y="4813461"/>
            <a:ext cx="341119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61" idx="0"/>
            <a:endCxn id="26" idx="2"/>
          </p:cNvCxnSpPr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22" idx="0"/>
            <a:endCxn id="26" idx="2"/>
          </p:cNvCxnSpPr>
          <p:nvPr/>
        </p:nvCxnSpPr>
        <p:spPr>
          <a:xfrm>
            <a:off x="4500292" y="4813461"/>
            <a:ext cx="6895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23" idx="0"/>
            <a:endCxn id="26" idx="2"/>
          </p:cNvCxnSpPr>
          <p:nvPr/>
        </p:nvCxnSpPr>
        <p:spPr>
          <a:xfrm flipH="1">
            <a:off x="5189810" y="4813461"/>
            <a:ext cx="64746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>
            <a:stCxn id="48" idx="0"/>
            <a:endCxn id="26" idx="2"/>
          </p:cNvCxnSpPr>
          <p:nvPr/>
        </p:nvCxnSpPr>
        <p:spPr>
          <a:xfrm flipH="1">
            <a:off x="5189810" y="4813461"/>
            <a:ext cx="1925118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grpSp>
        <p:nvGrpSpPr>
          <p:cNvPr id="41" name="グループ化 40"/>
          <p:cNvGrpSpPr/>
          <p:nvPr/>
        </p:nvGrpSpPr>
        <p:grpSpPr>
          <a:xfrm>
            <a:off x="6481" y="4927243"/>
            <a:ext cx="1800493" cy="646331"/>
            <a:chOff x="6481" y="4927243"/>
            <a:chExt cx="1800493" cy="646331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6481" y="4927243"/>
              <a:ext cx="18004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	:</a:t>
              </a:r>
              <a:br>
                <a:rPr lang="en-US" altLang="ja-JP" dirty="0" smtClean="0">
                  <a:solidFill>
                    <a:srgbClr val="FF0000"/>
                  </a:solidFill>
                </a:rPr>
              </a:br>
              <a:r>
                <a:rPr lang="en-US" altLang="ja-JP" dirty="0" smtClean="0">
                  <a:solidFill>
                    <a:srgbClr val="FF0000"/>
                  </a:solidFill>
                </a:rPr>
                <a:t>the most similar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43" name="直線コネクタ 42"/>
            <p:cNvCxnSpPr/>
            <p:nvPr/>
          </p:nvCxnSpPr>
          <p:spPr>
            <a:xfrm>
              <a:off x="176815" y="5111678"/>
              <a:ext cx="73987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336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the original revision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/>
              <a:t>For each revision of the destination file, identify its original revision.</a:t>
            </a:r>
          </a:p>
          <a:p>
            <a:r>
              <a:rPr lang="en-US" altLang="ja-JP" dirty="0"/>
              <a:t>Heuristic</a:t>
            </a:r>
          </a:p>
          <a:p>
            <a:pPr lvl="1"/>
            <a:r>
              <a:rPr lang="en-US" altLang="ja-JP" dirty="0"/>
              <a:t>The revision of the source file that is the most similar to the destination is the original revision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/>
          <p:cNvCxnSpPr>
            <a:stCxn id="66" idx="0"/>
            <a:endCxn id="27" idx="2"/>
          </p:cNvCxnSpPr>
          <p:nvPr/>
        </p:nvCxnSpPr>
        <p:spPr>
          <a:xfrm>
            <a:off x="1778617" y="4813461"/>
            <a:ext cx="4704360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>
            <a:stCxn id="61" idx="0"/>
            <a:endCxn id="27" idx="2"/>
          </p:cNvCxnSpPr>
          <p:nvPr/>
        </p:nvCxnSpPr>
        <p:spPr>
          <a:xfrm>
            <a:off x="3150674" y="4813461"/>
            <a:ext cx="3332303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>
            <a:stCxn id="22" idx="0"/>
            <a:endCxn id="27" idx="2"/>
          </p:cNvCxnSpPr>
          <p:nvPr/>
        </p:nvCxnSpPr>
        <p:spPr>
          <a:xfrm>
            <a:off x="4500292" y="4813461"/>
            <a:ext cx="1982685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>
            <a:stCxn id="23" idx="0"/>
            <a:endCxn id="27" idx="2"/>
          </p:cNvCxnSpPr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線コネクタ 104"/>
          <p:cNvCxnSpPr>
            <a:stCxn id="48" idx="0"/>
            <a:endCxn id="27" idx="2"/>
          </p:cNvCxnSpPr>
          <p:nvPr/>
        </p:nvCxnSpPr>
        <p:spPr>
          <a:xfrm flipH="1">
            <a:off x="6482977" y="4813461"/>
            <a:ext cx="631951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grpSp>
        <p:nvGrpSpPr>
          <p:cNvPr id="46" name="グループ化 45"/>
          <p:cNvGrpSpPr/>
          <p:nvPr/>
        </p:nvGrpSpPr>
        <p:grpSpPr>
          <a:xfrm>
            <a:off x="6481" y="4927243"/>
            <a:ext cx="1800493" cy="646331"/>
            <a:chOff x="6481" y="4927243"/>
            <a:chExt cx="1800493" cy="646331"/>
          </a:xfrm>
        </p:grpSpPr>
        <p:sp>
          <p:nvSpPr>
            <p:cNvPr id="47" name="テキスト ボックス 46"/>
            <p:cNvSpPr txBox="1"/>
            <p:nvPr/>
          </p:nvSpPr>
          <p:spPr>
            <a:xfrm>
              <a:off x="6481" y="4927243"/>
              <a:ext cx="18004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	:</a:t>
              </a:r>
              <a:br>
                <a:rPr lang="en-US" altLang="ja-JP" dirty="0" smtClean="0">
                  <a:solidFill>
                    <a:srgbClr val="FF0000"/>
                  </a:solidFill>
                </a:rPr>
              </a:br>
              <a:r>
                <a:rPr lang="en-US" altLang="ja-JP" dirty="0" smtClean="0">
                  <a:solidFill>
                    <a:srgbClr val="FF0000"/>
                  </a:solidFill>
                </a:rPr>
                <a:t>the most similar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50" name="直線コネクタ 49"/>
            <p:cNvCxnSpPr/>
            <p:nvPr/>
          </p:nvCxnSpPr>
          <p:spPr>
            <a:xfrm>
              <a:off x="176815" y="5111678"/>
              <a:ext cx="73987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68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テキスト ボックス 38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the original revision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/>
              <a:t>For each revision of the destination file, identify its original revision.</a:t>
            </a:r>
          </a:p>
          <a:p>
            <a:r>
              <a:rPr lang="en-US" altLang="ja-JP" dirty="0"/>
              <a:t>Heuristic</a:t>
            </a:r>
          </a:p>
          <a:p>
            <a:pPr lvl="1"/>
            <a:r>
              <a:rPr lang="en-US" altLang="ja-JP" dirty="0"/>
              <a:t>The revision of the source file that is the most similar to the destination is the original revision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/>
          <p:cNvCxnSpPr>
            <a:stCxn id="66" idx="0"/>
            <a:endCxn id="49" idx="2"/>
          </p:cNvCxnSpPr>
          <p:nvPr/>
        </p:nvCxnSpPr>
        <p:spPr>
          <a:xfrm>
            <a:off x="1778617" y="4813461"/>
            <a:ext cx="5840719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stCxn id="61" idx="0"/>
            <a:endCxn id="49" idx="2"/>
          </p:cNvCxnSpPr>
          <p:nvPr/>
        </p:nvCxnSpPr>
        <p:spPr>
          <a:xfrm>
            <a:off x="3150674" y="4813461"/>
            <a:ext cx="4468662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コネクタ 84"/>
          <p:cNvCxnSpPr>
            <a:stCxn id="22" idx="0"/>
            <a:endCxn id="49" idx="2"/>
          </p:cNvCxnSpPr>
          <p:nvPr/>
        </p:nvCxnSpPr>
        <p:spPr>
          <a:xfrm>
            <a:off x="4500292" y="4813461"/>
            <a:ext cx="3119044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>
            <a:stCxn id="23" idx="0"/>
            <a:endCxn id="49" idx="2"/>
          </p:cNvCxnSpPr>
          <p:nvPr/>
        </p:nvCxnSpPr>
        <p:spPr>
          <a:xfrm>
            <a:off x="5837279" y="4813461"/>
            <a:ext cx="1782057" cy="88966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stCxn id="48" idx="0"/>
            <a:endCxn id="49" idx="2"/>
          </p:cNvCxnSpPr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grpSp>
        <p:nvGrpSpPr>
          <p:cNvPr id="37" name="グループ化 36"/>
          <p:cNvGrpSpPr/>
          <p:nvPr/>
        </p:nvGrpSpPr>
        <p:grpSpPr>
          <a:xfrm>
            <a:off x="6481" y="4927243"/>
            <a:ext cx="1800493" cy="646331"/>
            <a:chOff x="6481" y="4927243"/>
            <a:chExt cx="1800493" cy="646331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6481" y="4927243"/>
              <a:ext cx="18004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	:</a:t>
              </a:r>
              <a:br>
                <a:rPr lang="en-US" altLang="ja-JP" dirty="0" smtClean="0">
                  <a:solidFill>
                    <a:srgbClr val="FF0000"/>
                  </a:solidFill>
                </a:rPr>
              </a:br>
              <a:r>
                <a:rPr lang="en-US" altLang="ja-JP" dirty="0" smtClean="0">
                  <a:solidFill>
                    <a:srgbClr val="FF0000"/>
                  </a:solidFill>
                </a:rPr>
                <a:t>the most similar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41" name="直線コネクタ 40"/>
            <p:cNvCxnSpPr/>
            <p:nvPr/>
          </p:nvCxnSpPr>
          <p:spPr>
            <a:xfrm>
              <a:off x="176815" y="5111678"/>
              <a:ext cx="73987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72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40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4" name="正方形/長方形 33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the original revision</a:t>
            </a:r>
            <a:endParaRPr kumimoji="1" lang="ja-JP" altLang="en-US" dirty="0"/>
          </a:p>
        </p:txBody>
      </p:sp>
      <p:sp>
        <p:nvSpPr>
          <p:cNvPr id="10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687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Result</a:t>
            </a:r>
          </a:p>
          <a:p>
            <a:pPr lvl="1"/>
            <a:r>
              <a:rPr lang="en-US" altLang="ja-JP" dirty="0" smtClean="0"/>
              <a:t>G1’s origin = F2</a:t>
            </a:r>
          </a:p>
          <a:p>
            <a:pPr lvl="1"/>
            <a:r>
              <a:rPr lang="en-US" altLang="ja-JP" dirty="0" smtClean="0"/>
              <a:t>G2’s origin = F4</a:t>
            </a:r>
          </a:p>
          <a:p>
            <a:pPr lvl="1"/>
            <a:r>
              <a:rPr lang="en-US" altLang="ja-JP" dirty="0" smtClean="0"/>
              <a:t>G3’s origin = F5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22" name="メモ 21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4" name="直線矢印コネクタ 23"/>
          <p:cNvCxnSpPr>
            <a:cxnSpLocks/>
            <a:stCxn id="22" idx="3"/>
            <a:endCxn id="23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メモ 25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メモ 26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28" name="直線矢印コネクタ 27"/>
          <p:cNvCxnSpPr>
            <a:cxnSpLocks/>
            <a:stCxn id="26" idx="3"/>
            <a:endCxn id="27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メモ 47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9" name="メモ 48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52" name="直線矢印コネクタ 51"/>
          <p:cNvCxnSpPr>
            <a:cxnSpLocks/>
            <a:stCxn id="23" idx="3"/>
            <a:endCxn id="48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/>
          <p:cNvCxnSpPr>
            <a:cxnSpLocks/>
            <a:stCxn id="27" idx="3"/>
            <a:endCxn id="49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メモ 60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8" name="直線矢印コネクタ 67"/>
          <p:cNvCxnSpPr>
            <a:cxnSpLocks/>
            <a:stCxn id="61" idx="3"/>
            <a:endCxn id="22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テキスト ボックス 11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1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>
            <a:stCxn id="48" idx="0"/>
            <a:endCxn id="49" idx="2"/>
          </p:cNvCxnSpPr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cxnSp>
        <p:nvCxnSpPr>
          <p:cNvPr id="39" name="直線コネクタ 38"/>
          <p:cNvCxnSpPr/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153108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Background: Software Reuse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Developers often reuse existing source code.</a:t>
            </a:r>
          </a:p>
          <a:p>
            <a:pPr lvl="1"/>
            <a:r>
              <a:rPr lang="en-US" altLang="ja-JP" dirty="0" smtClean="0"/>
              <a:t>Clone-and-own approach</a:t>
            </a:r>
          </a:p>
          <a:p>
            <a:pPr lvl="1"/>
            <a:r>
              <a:rPr lang="en-US" altLang="ja-JP" dirty="0" smtClean="0"/>
              <a:t>Source code reuse reduces cost and enables quick software development.</a:t>
            </a:r>
          </a:p>
          <a:p>
            <a:pPr marL="457200" lvl="1" indent="0">
              <a:buNone/>
            </a:pPr>
            <a:endParaRPr lang="en-US" altLang="ja-JP" dirty="0" smtClean="0"/>
          </a:p>
          <a:p>
            <a:r>
              <a:rPr lang="en-US" altLang="ja-JP" dirty="0" smtClean="0"/>
              <a:t>Reused code may include vulnerability</a:t>
            </a:r>
          </a:p>
          <a:p>
            <a:pPr lvl="1"/>
            <a:r>
              <a:rPr lang="en-US" altLang="ja-JP" dirty="0" smtClean="0"/>
              <a:t>Developers have to keep the reused code up-to-date.</a:t>
            </a:r>
          </a:p>
        </p:txBody>
      </p:sp>
      <p:sp>
        <p:nvSpPr>
          <p:cNvPr id="25" name="スライド番号プレースホルダ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3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3</a:t>
            </a:r>
            <a:r>
              <a:rPr lang="en-US" altLang="ja-JP" dirty="0"/>
              <a:t>. Identifying of the original revision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Original revisions are identified into version numbers using tags in the source repository.</a:t>
            </a:r>
          </a:p>
          <a:p>
            <a:pPr lvl="1"/>
            <a:r>
              <a:rPr lang="en-US" altLang="ja-JP" sz="2000" dirty="0" smtClean="0"/>
              <a:t>G1’s </a:t>
            </a:r>
            <a:r>
              <a:rPr lang="en-US" altLang="ja-JP" sz="2000" dirty="0"/>
              <a:t>origin’s version = 1.1</a:t>
            </a:r>
          </a:p>
          <a:p>
            <a:pPr lvl="1"/>
            <a:r>
              <a:rPr lang="en-US" altLang="ja-JP" sz="2000" dirty="0" smtClean="0"/>
              <a:t>G2’s </a:t>
            </a:r>
            <a:r>
              <a:rPr lang="en-US" altLang="ja-JP" sz="2000" dirty="0"/>
              <a:t>origin’s version = </a:t>
            </a:r>
            <a:r>
              <a:rPr lang="en-US" altLang="ja-JP" sz="2000" dirty="0" smtClean="0"/>
              <a:t>1.3</a:t>
            </a:r>
            <a:endParaRPr lang="en-US" altLang="ja-JP" sz="2000" dirty="0"/>
          </a:p>
          <a:p>
            <a:pPr lvl="1"/>
            <a:r>
              <a:rPr lang="en-US" altLang="ja-JP" sz="2000" dirty="0" smtClean="0"/>
              <a:t>G3’s </a:t>
            </a:r>
            <a:r>
              <a:rPr lang="en-US" altLang="ja-JP" sz="2000" dirty="0"/>
              <a:t>origin’s version = </a:t>
            </a:r>
            <a:r>
              <a:rPr lang="en-US" altLang="ja-JP" sz="2000" dirty="0" smtClean="0"/>
              <a:t>1.4</a:t>
            </a:r>
            <a:endParaRPr lang="en-US" altLang="ja-JP" sz="2000" dirty="0"/>
          </a:p>
          <a:p>
            <a:endParaRPr kumimoji="1" lang="ja-JP" altLang="en-US" dirty="0"/>
          </a:p>
        </p:txBody>
      </p:sp>
      <p:sp>
        <p:nvSpPr>
          <p:cNvPr id="34" name="スライド番号プレースホルダー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-108520" y="5661248"/>
            <a:ext cx="146867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G</a:t>
            </a:r>
          </a:p>
          <a:p>
            <a:pPr algn="ctr"/>
            <a:r>
              <a:rPr lang="en-US" altLang="ja-JP" sz="2000" u="sng" dirty="0" smtClean="0"/>
              <a:t>Destination</a:t>
            </a:r>
            <a:endParaRPr kumimoji="1" lang="ja-JP" altLang="en-US" sz="2000" u="sng" dirty="0"/>
          </a:p>
        </p:txBody>
      </p:sp>
      <p:sp>
        <p:nvSpPr>
          <p:cNvPr id="36" name="正方形/長方形 35"/>
          <p:cNvSpPr>
            <a:spLocks/>
          </p:cNvSpPr>
          <p:nvPr/>
        </p:nvSpPr>
        <p:spPr>
          <a:xfrm>
            <a:off x="1308236" y="5602799"/>
            <a:ext cx="6856645" cy="8535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メモ 36"/>
          <p:cNvSpPr>
            <a:spLocks/>
          </p:cNvSpPr>
          <p:nvPr/>
        </p:nvSpPr>
        <p:spPr>
          <a:xfrm rot="10800000" flipH="1">
            <a:off x="4263653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8" name="メモ 37"/>
          <p:cNvSpPr>
            <a:spLocks/>
          </p:cNvSpPr>
          <p:nvPr/>
        </p:nvSpPr>
        <p:spPr>
          <a:xfrm rot="10800000" flipH="1">
            <a:off x="5600640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39" name="直線矢印コネクタ 38"/>
          <p:cNvCxnSpPr>
            <a:cxnSpLocks/>
            <a:stCxn id="37" idx="3"/>
            <a:endCxn id="38" idx="1"/>
          </p:cNvCxnSpPr>
          <p:nvPr/>
        </p:nvCxnSpPr>
        <p:spPr>
          <a:xfrm>
            <a:off x="4736930" y="4497942"/>
            <a:ext cx="86371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メモ 39"/>
          <p:cNvSpPr>
            <a:spLocks/>
          </p:cNvSpPr>
          <p:nvPr/>
        </p:nvSpPr>
        <p:spPr>
          <a:xfrm rot="10800000" flipH="1">
            <a:off x="4953171" y="570312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メモ 40"/>
          <p:cNvSpPr>
            <a:spLocks/>
          </p:cNvSpPr>
          <p:nvPr/>
        </p:nvSpPr>
        <p:spPr>
          <a:xfrm rot="10800000" flipH="1">
            <a:off x="6246338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42" name="直線矢印コネクタ 41"/>
          <p:cNvCxnSpPr>
            <a:cxnSpLocks/>
            <a:stCxn id="40" idx="3"/>
            <a:endCxn id="41" idx="1"/>
          </p:cNvCxnSpPr>
          <p:nvPr/>
        </p:nvCxnSpPr>
        <p:spPr>
          <a:xfrm>
            <a:off x="5426448" y="6018641"/>
            <a:ext cx="8198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正方形/長方形 42"/>
          <p:cNvSpPr>
            <a:spLocks/>
          </p:cNvSpPr>
          <p:nvPr/>
        </p:nvSpPr>
        <p:spPr>
          <a:xfrm>
            <a:off x="1315754" y="4035185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メモ 43"/>
          <p:cNvSpPr>
            <a:spLocks/>
          </p:cNvSpPr>
          <p:nvPr/>
        </p:nvSpPr>
        <p:spPr>
          <a:xfrm rot="10800000" flipH="1">
            <a:off x="6878289" y="4182424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メモ 44"/>
          <p:cNvSpPr>
            <a:spLocks/>
          </p:cNvSpPr>
          <p:nvPr/>
        </p:nvSpPr>
        <p:spPr>
          <a:xfrm rot="10800000" flipH="1">
            <a:off x="7382697" y="5703123"/>
            <a:ext cx="473277" cy="631037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46" name="直線矢印コネクタ 45"/>
          <p:cNvCxnSpPr>
            <a:cxnSpLocks/>
            <a:stCxn id="38" idx="3"/>
            <a:endCxn id="44" idx="1"/>
          </p:cNvCxnSpPr>
          <p:nvPr/>
        </p:nvCxnSpPr>
        <p:spPr>
          <a:xfrm>
            <a:off x="6073917" y="4497942"/>
            <a:ext cx="80437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cxnSpLocks/>
            <a:stCxn id="41" idx="3"/>
            <a:endCxn id="45" idx="1"/>
          </p:cNvCxnSpPr>
          <p:nvPr/>
        </p:nvCxnSpPr>
        <p:spPr>
          <a:xfrm>
            <a:off x="6719615" y="6018641"/>
            <a:ext cx="66308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メモ 47"/>
          <p:cNvSpPr>
            <a:spLocks/>
          </p:cNvSpPr>
          <p:nvPr/>
        </p:nvSpPr>
        <p:spPr>
          <a:xfrm rot="10800000" flipH="1">
            <a:off x="2914035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9" name="直線矢印コネクタ 48"/>
          <p:cNvCxnSpPr>
            <a:cxnSpLocks/>
            <a:stCxn id="48" idx="3"/>
            <a:endCxn id="37" idx="1"/>
          </p:cNvCxnSpPr>
          <p:nvPr/>
        </p:nvCxnSpPr>
        <p:spPr>
          <a:xfrm>
            <a:off x="3387312" y="4497942"/>
            <a:ext cx="87634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914035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F2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263653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F3</a:t>
            </a:r>
            <a:endParaRPr kumimoji="1" lang="ja-JP" altLang="en-US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600640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F4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878289" y="4365104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F5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7380312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G3</a:t>
            </a:r>
            <a:endParaRPr kumimoji="1"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43953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G2</a:t>
            </a:r>
            <a:endParaRPr kumimoji="1" lang="ja-JP" altLang="en-US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950786" y="5877272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G1</a:t>
            </a:r>
            <a:endParaRPr kumimoji="1" lang="ja-JP" altLang="en-US" dirty="0"/>
          </a:p>
        </p:txBody>
      </p:sp>
      <p:sp>
        <p:nvSpPr>
          <p:cNvPr id="57" name="メモ 56"/>
          <p:cNvSpPr>
            <a:spLocks/>
          </p:cNvSpPr>
          <p:nvPr/>
        </p:nvSpPr>
        <p:spPr>
          <a:xfrm rot="10800000" flipH="1">
            <a:off x="1541978" y="4182424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8" name="直線矢印コネクタ 57"/>
          <p:cNvCxnSpPr>
            <a:cxnSpLocks/>
            <a:stCxn id="57" idx="3"/>
            <a:endCxn id="48" idx="1"/>
          </p:cNvCxnSpPr>
          <p:nvPr/>
        </p:nvCxnSpPr>
        <p:spPr>
          <a:xfrm>
            <a:off x="2015255" y="4497942"/>
            <a:ext cx="8987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44" idx="0"/>
            <a:endCxn id="45" idx="2"/>
          </p:cNvCxnSpPr>
          <p:nvPr/>
        </p:nvCxnSpPr>
        <p:spPr>
          <a:xfrm>
            <a:off x="7114928" y="4813461"/>
            <a:ext cx="50440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1511728" y="4365104"/>
            <a:ext cx="467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F1</a:t>
            </a:r>
            <a:endParaRPr kumimoji="1" lang="ja-JP" altLang="en-US" dirty="0"/>
          </a:p>
        </p:txBody>
      </p:sp>
      <p:cxnSp>
        <p:nvCxnSpPr>
          <p:cNvPr id="61" name="直線コネクタ 60"/>
          <p:cNvCxnSpPr/>
          <p:nvPr/>
        </p:nvCxnSpPr>
        <p:spPr>
          <a:xfrm>
            <a:off x="5837279" y="4813461"/>
            <a:ext cx="645698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3150674" y="4813461"/>
            <a:ext cx="2039136" cy="889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127120" y="4149080"/>
            <a:ext cx="997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 smtClean="0"/>
              <a:t>File F</a:t>
            </a:r>
          </a:p>
          <a:p>
            <a:pPr algn="ctr"/>
            <a:r>
              <a:rPr lang="en-US" altLang="ja-JP" sz="2000" u="sng" dirty="0" smtClean="0"/>
              <a:t>Source</a:t>
            </a:r>
            <a:endParaRPr kumimoji="1" lang="ja-JP" altLang="en-US" sz="2000" u="sng" dirty="0"/>
          </a:p>
        </p:txBody>
      </p:sp>
      <p:sp>
        <p:nvSpPr>
          <p:cNvPr id="65" name="四角形吹き出し 64"/>
          <p:cNvSpPr/>
          <p:nvPr/>
        </p:nvSpPr>
        <p:spPr>
          <a:xfrm>
            <a:off x="1443002" y="3675696"/>
            <a:ext cx="925298" cy="42770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9" name="四角形吹き出し 68"/>
          <p:cNvSpPr/>
          <p:nvPr/>
        </p:nvSpPr>
        <p:spPr>
          <a:xfrm>
            <a:off x="2764205" y="3675696"/>
            <a:ext cx="925298" cy="42770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1.1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0" name="四角形吹き出し 69"/>
          <p:cNvSpPr/>
          <p:nvPr/>
        </p:nvSpPr>
        <p:spPr>
          <a:xfrm>
            <a:off x="4103795" y="3675696"/>
            <a:ext cx="925298" cy="42770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1.2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1" name="四角形吹き出し 70"/>
          <p:cNvSpPr/>
          <p:nvPr/>
        </p:nvSpPr>
        <p:spPr>
          <a:xfrm>
            <a:off x="5435804" y="3675696"/>
            <a:ext cx="925298" cy="42770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1.3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2" name="四角形吹き出し 71"/>
          <p:cNvSpPr/>
          <p:nvPr/>
        </p:nvSpPr>
        <p:spPr>
          <a:xfrm>
            <a:off x="6804101" y="3675696"/>
            <a:ext cx="925298" cy="427703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1.4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04800" y="367569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tags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288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r>
              <a:rPr lang="en-US" altLang="ja-JP" sz="2000" dirty="0"/>
              <a:t>We evaluated the effectiveness of our approach.</a:t>
            </a:r>
            <a:endParaRPr lang="en-US" altLang="ja-JP" sz="2000" dirty="0" smtClean="0"/>
          </a:p>
          <a:p>
            <a:pPr lvl="1"/>
            <a:r>
              <a:rPr kumimoji="1" lang="en-US" altLang="ja-JP" sz="2000" dirty="0" smtClean="0"/>
              <a:t>Evaluated with precision and recall</a:t>
            </a:r>
          </a:p>
          <a:p>
            <a:r>
              <a:rPr lang="en-US" altLang="ja-JP" sz="2000" kern="1200" dirty="0"/>
              <a:t>We compared reuse instances with version numbers recorded by developers</a:t>
            </a:r>
            <a:r>
              <a:rPr lang="en-US" altLang="ja-JP" sz="2000" kern="1200" dirty="0" smtClean="0"/>
              <a:t>.</a:t>
            </a:r>
            <a:endParaRPr lang="en-US" altLang="ja-JP" sz="2000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424909"/>
              </p:ext>
            </p:extLst>
          </p:nvPr>
        </p:nvGraphicFramePr>
        <p:xfrm>
          <a:off x="1501775" y="3017617"/>
          <a:ext cx="6096000" cy="3332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0194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Destination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smtClean="0"/>
                        <a:t>Source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cocos2d-iphone</a:t>
                      </a: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err="1" smtClean="0"/>
                        <a:t>libpng</a:t>
                      </a:r>
                      <a:endParaRPr kumimoji="1" lang="ja-JP" altLang="en-US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apitrace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guliverkli2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fs2open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v8monkey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Haiku-services-branch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Enemy-Territory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 err="1" smtClean="0"/>
                        <a:t>libcurl</a:t>
                      </a:r>
                      <a:endParaRPr kumimoji="1" lang="ja-JP" altLang="en-US" sz="1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doom3.gpl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10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Classes of instances of source code reuse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For evaluation of </a:t>
            </a:r>
            <a:r>
              <a:rPr lang="en-US" altLang="ja-JP" dirty="0" smtClean="0"/>
              <a:t>precision and recall, </a:t>
            </a:r>
            <a:r>
              <a:rPr kumimoji="1" lang="en-US" altLang="ja-JP" dirty="0" smtClean="0"/>
              <a:t>reported reuse instances are classified into four groups as follows</a:t>
            </a:r>
          </a:p>
          <a:p>
            <a:pPr lvl="1"/>
            <a:r>
              <a:rPr lang="en-US" altLang="ja-JP" dirty="0" smtClean="0"/>
              <a:t>Consistent</a:t>
            </a:r>
          </a:p>
          <a:p>
            <a:pPr lvl="1"/>
            <a:r>
              <a:rPr kumimoji="1" lang="en-US" altLang="ja-JP" dirty="0" smtClean="0"/>
              <a:t>Inconsistent</a:t>
            </a:r>
          </a:p>
          <a:p>
            <a:pPr lvl="1"/>
            <a:r>
              <a:rPr lang="en-US" altLang="ja-JP" dirty="0"/>
              <a:t>Redundant</a:t>
            </a:r>
            <a:endParaRPr lang="ja-JP" altLang="en-US" dirty="0"/>
          </a:p>
          <a:p>
            <a:pPr lvl="1"/>
            <a:r>
              <a:rPr lang="en-US" altLang="ja-JP" dirty="0" smtClean="0"/>
              <a:t>Unrecorded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0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正方形/長方形 46"/>
          <p:cNvSpPr>
            <a:spLocks/>
          </p:cNvSpPr>
          <p:nvPr/>
        </p:nvSpPr>
        <p:spPr>
          <a:xfrm>
            <a:off x="1819043" y="4761001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>
            <a:spLocks/>
          </p:cNvSpPr>
          <p:nvPr/>
        </p:nvSpPr>
        <p:spPr>
          <a:xfrm>
            <a:off x="1819043" y="2434224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Consistent, Inconsistent and Unrecorded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6" name="メモ 5"/>
          <p:cNvSpPr>
            <a:spLocks/>
          </p:cNvSpPr>
          <p:nvPr/>
        </p:nvSpPr>
        <p:spPr>
          <a:xfrm rot="10800000" flipH="1">
            <a:off x="2115893" y="2537270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メモ 12"/>
          <p:cNvSpPr>
            <a:spLocks/>
          </p:cNvSpPr>
          <p:nvPr/>
        </p:nvSpPr>
        <p:spPr>
          <a:xfrm rot="10800000" flipH="1">
            <a:off x="6395732" y="4879392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メモ 14"/>
          <p:cNvSpPr>
            <a:spLocks/>
          </p:cNvSpPr>
          <p:nvPr/>
        </p:nvSpPr>
        <p:spPr>
          <a:xfrm rot="10800000" flipH="1">
            <a:off x="7943970" y="4879393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1937268" y="1924935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1.2.0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3564722" y="1924935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1.3.0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9" name="メモ 18"/>
          <p:cNvSpPr>
            <a:spLocks/>
          </p:cNvSpPr>
          <p:nvPr/>
        </p:nvSpPr>
        <p:spPr>
          <a:xfrm rot="10800000" flipH="1">
            <a:off x="4828316" y="2537270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四角形吹き出し 19"/>
          <p:cNvSpPr/>
          <p:nvPr/>
        </p:nvSpPr>
        <p:spPr>
          <a:xfrm>
            <a:off x="4649691" y="1924935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1.3.1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1" name="メモ 20"/>
          <p:cNvSpPr>
            <a:spLocks/>
          </p:cNvSpPr>
          <p:nvPr/>
        </p:nvSpPr>
        <p:spPr>
          <a:xfrm rot="10800000" flipH="1">
            <a:off x="6998254" y="2537270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3" name="メモ 22"/>
          <p:cNvSpPr>
            <a:spLocks/>
          </p:cNvSpPr>
          <p:nvPr/>
        </p:nvSpPr>
        <p:spPr>
          <a:xfrm rot="10800000" flipH="1">
            <a:off x="5913285" y="2551325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5734660" y="1938990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1.4.0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四角形吹き出し 24"/>
          <p:cNvSpPr/>
          <p:nvPr/>
        </p:nvSpPr>
        <p:spPr>
          <a:xfrm>
            <a:off x="2852533" y="5933423"/>
            <a:ext cx="2198039" cy="369332"/>
          </a:xfrm>
          <a:prstGeom prst="wedgeRectCallout">
            <a:avLst>
              <a:gd name="adj1" fmla="val 40880"/>
              <a:gd name="adj2" fmla="val -1584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Imported from 1.3.0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四角形吹き出し 25"/>
          <p:cNvSpPr/>
          <p:nvPr/>
        </p:nvSpPr>
        <p:spPr>
          <a:xfrm>
            <a:off x="5190646" y="5933423"/>
            <a:ext cx="1851789" cy="369332"/>
          </a:xfrm>
          <a:prstGeom prst="wedgeRectCallout">
            <a:avLst>
              <a:gd name="adj1" fmla="val 29704"/>
              <a:gd name="adj2" fmla="val -15478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updated to 1.4.0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/>
          <p:nvPr/>
        </p:nvCxnSpPr>
        <p:spPr>
          <a:xfrm flipH="1" flipV="1">
            <a:off x="3872959" y="3168308"/>
            <a:ext cx="967708" cy="171108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H="1" flipV="1">
            <a:off x="4025356" y="3182362"/>
            <a:ext cx="950697" cy="169703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stCxn id="13" idx="2"/>
            <a:endCxn id="19" idx="0"/>
          </p:cNvCxnSpPr>
          <p:nvPr/>
        </p:nvCxnSpPr>
        <p:spPr>
          <a:xfrm flipH="1" flipV="1">
            <a:off x="5064955" y="3168307"/>
            <a:ext cx="1567416" cy="171108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stCxn id="13" idx="2"/>
            <a:endCxn id="23" idx="0"/>
          </p:cNvCxnSpPr>
          <p:nvPr/>
        </p:nvCxnSpPr>
        <p:spPr>
          <a:xfrm flipH="1" flipV="1">
            <a:off x="6149924" y="3182362"/>
            <a:ext cx="482447" cy="1697030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stCxn id="15" idx="2"/>
            <a:endCxn id="21" idx="0"/>
          </p:cNvCxnSpPr>
          <p:nvPr/>
        </p:nvCxnSpPr>
        <p:spPr>
          <a:xfrm flipH="1" flipV="1">
            <a:off x="7234893" y="3168307"/>
            <a:ext cx="945716" cy="171108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751290" y="268217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foo.c</a:t>
            </a:r>
            <a:endParaRPr kumimoji="1" lang="ja-JP" altLang="en-US" dirty="0"/>
          </a:p>
        </p:txBody>
      </p:sp>
      <p:cxnSp>
        <p:nvCxnSpPr>
          <p:cNvPr id="55" name="直線矢印コネクタ 54"/>
          <p:cNvCxnSpPr>
            <a:cxnSpLocks/>
            <a:stCxn id="6" idx="3"/>
            <a:endCxn id="17" idx="1"/>
          </p:cNvCxnSpPr>
          <p:nvPr/>
        </p:nvCxnSpPr>
        <p:spPr>
          <a:xfrm>
            <a:off x="2589170" y="2852788"/>
            <a:ext cx="1154177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矢印コネクタ 55"/>
          <p:cNvCxnSpPr>
            <a:cxnSpLocks/>
            <a:stCxn id="17" idx="3"/>
            <a:endCxn id="19" idx="1"/>
          </p:cNvCxnSpPr>
          <p:nvPr/>
        </p:nvCxnSpPr>
        <p:spPr>
          <a:xfrm>
            <a:off x="4216624" y="2852788"/>
            <a:ext cx="611692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>
            <a:cxnSpLocks/>
            <a:stCxn id="19" idx="3"/>
            <a:endCxn id="23" idx="1"/>
          </p:cNvCxnSpPr>
          <p:nvPr/>
        </p:nvCxnSpPr>
        <p:spPr>
          <a:xfrm>
            <a:off x="5301593" y="2852788"/>
            <a:ext cx="611692" cy="1405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>
            <a:cxnSpLocks/>
            <a:stCxn id="23" idx="3"/>
            <a:endCxn id="21" idx="1"/>
          </p:cNvCxnSpPr>
          <p:nvPr/>
        </p:nvCxnSpPr>
        <p:spPr>
          <a:xfrm flipV="1">
            <a:off x="6386562" y="2852788"/>
            <a:ext cx="611692" cy="1405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cxnSpLocks/>
            <a:stCxn id="13" idx="3"/>
            <a:endCxn id="15" idx="1"/>
          </p:cNvCxnSpPr>
          <p:nvPr/>
        </p:nvCxnSpPr>
        <p:spPr>
          <a:xfrm>
            <a:off x="6869009" y="5194910"/>
            <a:ext cx="1074961" cy="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>
            <a:cxnSpLocks/>
            <a:stCxn id="14" idx="3"/>
            <a:endCxn id="13" idx="1"/>
          </p:cNvCxnSpPr>
          <p:nvPr/>
        </p:nvCxnSpPr>
        <p:spPr>
          <a:xfrm>
            <a:off x="5195956" y="5194910"/>
            <a:ext cx="119977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四角形吹き出し 39"/>
          <p:cNvSpPr/>
          <p:nvPr/>
        </p:nvSpPr>
        <p:spPr>
          <a:xfrm>
            <a:off x="2393760" y="4084485"/>
            <a:ext cx="1223412" cy="369332"/>
          </a:xfrm>
          <a:prstGeom prst="wedgeRectCallout">
            <a:avLst>
              <a:gd name="adj1" fmla="val 99545"/>
              <a:gd name="adj2" fmla="val -140371"/>
            </a:avLst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consistent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四角形吹き出し 41"/>
          <p:cNvSpPr/>
          <p:nvPr/>
        </p:nvSpPr>
        <p:spPr>
          <a:xfrm>
            <a:off x="4966180" y="4138156"/>
            <a:ext cx="1402948" cy="369332"/>
          </a:xfrm>
          <a:prstGeom prst="wedgeRectCallout">
            <a:avLst>
              <a:gd name="adj1" fmla="val -15426"/>
              <a:gd name="adj2" fmla="val -184086"/>
            </a:avLst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inconsistent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四角形吹き出し 42"/>
          <p:cNvSpPr/>
          <p:nvPr/>
        </p:nvSpPr>
        <p:spPr>
          <a:xfrm>
            <a:off x="7687919" y="3456040"/>
            <a:ext cx="1351652" cy="369332"/>
          </a:xfrm>
          <a:prstGeom prst="wedgeRectCallout">
            <a:avLst>
              <a:gd name="adj1" fmla="val -45776"/>
              <a:gd name="adj2" fmla="val 131038"/>
            </a:avLst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unrecorded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0" name="四角形吹き出し 49"/>
          <p:cNvSpPr/>
          <p:nvPr/>
        </p:nvSpPr>
        <p:spPr>
          <a:xfrm>
            <a:off x="6819629" y="1938990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1.5.0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45" name="グループ化 44"/>
          <p:cNvGrpSpPr/>
          <p:nvPr/>
        </p:nvGrpSpPr>
        <p:grpSpPr>
          <a:xfrm>
            <a:off x="3743347" y="2537270"/>
            <a:ext cx="473277" cy="631037"/>
            <a:chOff x="3005705" y="2537270"/>
            <a:chExt cx="473277" cy="631037"/>
          </a:xfrm>
        </p:grpSpPr>
        <p:sp>
          <p:nvSpPr>
            <p:cNvPr id="17" name="メモ 16"/>
            <p:cNvSpPr>
              <a:spLocks/>
            </p:cNvSpPr>
            <p:nvPr/>
          </p:nvSpPr>
          <p:spPr>
            <a:xfrm rot="10800000" flipH="1">
              <a:off x="3005705" y="2537270"/>
              <a:ext cx="473277" cy="631037"/>
            </a:xfrm>
            <a:prstGeom prst="foldedCorner">
              <a:avLst>
                <a:gd name="adj" fmla="val 35259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直線コネクタ 35"/>
            <p:cNvCxnSpPr/>
            <p:nvPr/>
          </p:nvCxnSpPr>
          <p:spPr>
            <a:xfrm>
              <a:off x="3109913" y="3168307"/>
              <a:ext cx="2667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メモ 13"/>
          <p:cNvSpPr>
            <a:spLocks/>
          </p:cNvSpPr>
          <p:nvPr/>
        </p:nvSpPr>
        <p:spPr>
          <a:xfrm rot="10800000" flipH="1">
            <a:off x="4722679" y="4879392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0037" y="207914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Source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614149" y="2434224"/>
            <a:ext cx="95908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51290" y="501024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foo.c</a:t>
            </a:r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614149" y="4762291"/>
            <a:ext cx="95908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40037" y="431604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Destination</a:t>
            </a:r>
            <a:endParaRPr kumimoji="1" lang="ja-JP" altLang="en-US" dirty="0"/>
          </a:p>
        </p:txBody>
      </p:sp>
      <p:grpSp>
        <p:nvGrpSpPr>
          <p:cNvPr id="44" name="グループ化 43"/>
          <p:cNvGrpSpPr/>
          <p:nvPr/>
        </p:nvGrpSpPr>
        <p:grpSpPr>
          <a:xfrm>
            <a:off x="31173" y="3394860"/>
            <a:ext cx="3135085" cy="646331"/>
            <a:chOff x="499470" y="5863794"/>
            <a:chExt cx="3135085" cy="646331"/>
          </a:xfrm>
          <a:solidFill>
            <a:schemeClr val="bg1"/>
          </a:solidFill>
        </p:grpSpPr>
        <p:sp>
          <p:nvSpPr>
            <p:cNvPr id="52" name="テキスト ボックス 51"/>
            <p:cNvSpPr txBox="1"/>
            <p:nvPr/>
          </p:nvSpPr>
          <p:spPr>
            <a:xfrm>
              <a:off x="499470" y="5863794"/>
              <a:ext cx="313508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     r</a:t>
              </a:r>
              <a:r>
                <a:rPr kumimoji="1" lang="en-US" altLang="ja-JP" dirty="0" smtClean="0">
                  <a:solidFill>
                    <a:srgbClr val="FF0000"/>
                  </a:solidFill>
                </a:rPr>
                <a:t>ecorded by developers</a:t>
              </a:r>
            </a:p>
            <a:p>
              <a:r>
                <a:rPr lang="en-US" altLang="ja-JP" dirty="0" smtClean="0">
                  <a:solidFill>
                    <a:srgbClr val="0070C0"/>
                  </a:solidFill>
                </a:rPr>
                <a:t>     identified reuse instance</a:t>
              </a:r>
              <a:endParaRPr kumimoji="1" lang="ja-JP" altLang="en-US" dirty="0">
                <a:solidFill>
                  <a:srgbClr val="0070C0"/>
                </a:solidFill>
              </a:endParaRPr>
            </a:p>
          </p:txBody>
        </p:sp>
        <p:cxnSp>
          <p:nvCxnSpPr>
            <p:cNvPr id="54" name="直線コネクタ 53"/>
            <p:cNvCxnSpPr/>
            <p:nvPr/>
          </p:nvCxnSpPr>
          <p:spPr>
            <a:xfrm flipH="1" flipV="1">
              <a:off x="557835" y="6048412"/>
              <a:ext cx="249025" cy="10496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H="1">
              <a:off x="597854" y="6294285"/>
              <a:ext cx="211598" cy="6307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32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>
            <a:spLocks/>
          </p:cNvSpPr>
          <p:nvPr/>
        </p:nvSpPr>
        <p:spPr>
          <a:xfrm>
            <a:off x="1892068" y="3445130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Redundant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6" name="メモ 5"/>
          <p:cNvSpPr>
            <a:spLocks/>
          </p:cNvSpPr>
          <p:nvPr/>
        </p:nvSpPr>
        <p:spPr>
          <a:xfrm rot="10800000" flipH="1">
            <a:off x="2245638" y="3548176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メモ 13"/>
          <p:cNvSpPr>
            <a:spLocks/>
          </p:cNvSpPr>
          <p:nvPr/>
        </p:nvSpPr>
        <p:spPr>
          <a:xfrm rot="10800000" flipH="1">
            <a:off x="6497197" y="5002222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6" name="メモ 15"/>
          <p:cNvSpPr>
            <a:spLocks/>
          </p:cNvSpPr>
          <p:nvPr/>
        </p:nvSpPr>
        <p:spPr>
          <a:xfrm rot="10800000" flipH="1">
            <a:off x="4306159" y="1946574"/>
            <a:ext cx="473277" cy="631038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四角形吹き出し 1"/>
          <p:cNvSpPr/>
          <p:nvPr/>
        </p:nvSpPr>
        <p:spPr>
          <a:xfrm>
            <a:off x="2067013" y="2935841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1.2.0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7" name="メモ 16"/>
          <p:cNvSpPr>
            <a:spLocks/>
          </p:cNvSpPr>
          <p:nvPr/>
        </p:nvSpPr>
        <p:spPr>
          <a:xfrm rot="10800000" flipH="1">
            <a:off x="3873092" y="3548176"/>
            <a:ext cx="473277" cy="631037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3694467" y="2935841"/>
            <a:ext cx="830525" cy="429771"/>
          </a:xfrm>
          <a:prstGeom prst="wedgeRectCallout">
            <a:avLst>
              <a:gd name="adj1" fmla="val -979"/>
              <a:gd name="adj2" fmla="val 938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1.3.0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四角形吹き出し 24"/>
          <p:cNvSpPr/>
          <p:nvPr/>
        </p:nvSpPr>
        <p:spPr>
          <a:xfrm>
            <a:off x="5068445" y="6056253"/>
            <a:ext cx="1672253" cy="369332"/>
          </a:xfrm>
          <a:prstGeom prst="wedgeRectCallout">
            <a:avLst>
              <a:gd name="adj1" fmla="val 29704"/>
              <a:gd name="adj2" fmla="val -13631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Imported 1.3.0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" name="直線コネクタ 3"/>
          <p:cNvCxnSpPr>
            <a:stCxn id="14" idx="2"/>
          </p:cNvCxnSpPr>
          <p:nvPr/>
        </p:nvCxnSpPr>
        <p:spPr>
          <a:xfrm flipH="1" flipV="1">
            <a:off x="4001972" y="4216043"/>
            <a:ext cx="2731864" cy="78617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14" idx="2"/>
          </p:cNvCxnSpPr>
          <p:nvPr/>
        </p:nvCxnSpPr>
        <p:spPr>
          <a:xfrm flipH="1" flipV="1">
            <a:off x="4229268" y="4201343"/>
            <a:ext cx="2504568" cy="800879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14" idx="2"/>
            <a:endCxn id="16" idx="0"/>
          </p:cNvCxnSpPr>
          <p:nvPr/>
        </p:nvCxnSpPr>
        <p:spPr>
          <a:xfrm flipH="1" flipV="1">
            <a:off x="4542798" y="2577612"/>
            <a:ext cx="2191038" cy="242461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>
            <a:spLocks/>
          </p:cNvSpPr>
          <p:nvPr/>
        </p:nvSpPr>
        <p:spPr>
          <a:xfrm>
            <a:off x="1892068" y="4883831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>
            <a:spLocks/>
          </p:cNvSpPr>
          <p:nvPr/>
        </p:nvSpPr>
        <p:spPr>
          <a:xfrm>
            <a:off x="1892068" y="1840462"/>
            <a:ext cx="685664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48494" y="208841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foo2.c</a:t>
            </a:r>
            <a:endParaRPr kumimoji="1" lang="ja-JP" altLang="en-US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812614" y="3679028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foo.c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12614" y="5133074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foo.c</a:t>
            </a:r>
            <a:endParaRPr kumimoji="1" lang="ja-JP" altLang="en-US" dirty="0"/>
          </a:p>
        </p:txBody>
      </p:sp>
      <p:cxnSp>
        <p:nvCxnSpPr>
          <p:cNvPr id="55" name="直線矢印コネクタ 54"/>
          <p:cNvCxnSpPr>
            <a:cxnSpLocks/>
            <a:stCxn id="6" idx="3"/>
            <a:endCxn id="17" idx="1"/>
          </p:cNvCxnSpPr>
          <p:nvPr/>
        </p:nvCxnSpPr>
        <p:spPr>
          <a:xfrm>
            <a:off x="2718915" y="3863694"/>
            <a:ext cx="1154177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四角形吹き出し 39"/>
          <p:cNvSpPr/>
          <p:nvPr/>
        </p:nvSpPr>
        <p:spPr>
          <a:xfrm>
            <a:off x="2107209" y="4514499"/>
            <a:ext cx="1223412" cy="369332"/>
          </a:xfrm>
          <a:prstGeom prst="wedgeRectCallout">
            <a:avLst>
              <a:gd name="adj1" fmla="val 147816"/>
              <a:gd name="adj2" fmla="val -68160"/>
            </a:avLst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consistent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四角形吹き出し 40"/>
          <p:cNvSpPr/>
          <p:nvPr/>
        </p:nvSpPr>
        <p:spPr>
          <a:xfrm>
            <a:off x="6564016" y="2955343"/>
            <a:ext cx="1223412" cy="369332"/>
          </a:xfrm>
          <a:prstGeom prst="wedgeRectCallout">
            <a:avLst>
              <a:gd name="adj1" fmla="val -118273"/>
              <a:gd name="adj2" fmla="val 190246"/>
            </a:avLst>
          </a:prstGeom>
          <a:solidFill>
            <a:srgbClr val="FFFF99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redundant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75473" y="1840462"/>
            <a:ext cx="959085" cy="24699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675473" y="4885121"/>
            <a:ext cx="959085" cy="8652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40037" y="152034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Source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0037" y="4546721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Destination</a:t>
            </a:r>
            <a:endParaRPr kumimoji="1" lang="ja-JP" altLang="en-US" dirty="0"/>
          </a:p>
        </p:txBody>
      </p:sp>
      <p:grpSp>
        <p:nvGrpSpPr>
          <p:cNvPr id="35" name="グループ化 34"/>
          <p:cNvGrpSpPr/>
          <p:nvPr/>
        </p:nvGrpSpPr>
        <p:grpSpPr>
          <a:xfrm>
            <a:off x="499470" y="5863794"/>
            <a:ext cx="3135085" cy="646331"/>
            <a:chOff x="499470" y="5863794"/>
            <a:chExt cx="3135085" cy="646331"/>
          </a:xfrm>
          <a:solidFill>
            <a:schemeClr val="bg1"/>
          </a:solidFill>
        </p:grpSpPr>
        <p:sp>
          <p:nvSpPr>
            <p:cNvPr id="28" name="テキスト ボックス 27"/>
            <p:cNvSpPr txBox="1"/>
            <p:nvPr/>
          </p:nvSpPr>
          <p:spPr>
            <a:xfrm>
              <a:off x="499470" y="5863794"/>
              <a:ext cx="313508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solidFill>
                    <a:srgbClr val="FF0000"/>
                  </a:solidFill>
                </a:rPr>
                <a:t>     r</a:t>
              </a:r>
              <a:r>
                <a:rPr kumimoji="1" lang="en-US" altLang="ja-JP" dirty="0" smtClean="0">
                  <a:solidFill>
                    <a:srgbClr val="FF0000"/>
                  </a:solidFill>
                </a:rPr>
                <a:t>ecorded by developers</a:t>
              </a:r>
            </a:p>
            <a:p>
              <a:r>
                <a:rPr lang="en-US" altLang="ja-JP" dirty="0" smtClean="0">
                  <a:solidFill>
                    <a:srgbClr val="0070C0"/>
                  </a:solidFill>
                </a:rPr>
                <a:t>     identified reuse instance</a:t>
              </a:r>
              <a:endParaRPr kumimoji="1" lang="ja-JP" altLang="en-US" dirty="0">
                <a:solidFill>
                  <a:srgbClr val="0070C0"/>
                </a:solidFill>
              </a:endParaRPr>
            </a:p>
          </p:txBody>
        </p:sp>
        <p:cxnSp>
          <p:nvCxnSpPr>
            <p:cNvPr id="29" name="直線コネクタ 28"/>
            <p:cNvCxnSpPr/>
            <p:nvPr/>
          </p:nvCxnSpPr>
          <p:spPr>
            <a:xfrm flipH="1" flipV="1">
              <a:off x="557835" y="6048412"/>
              <a:ext cx="249025" cy="10496"/>
            </a:xfrm>
            <a:prstGeom prst="line">
              <a:avLst/>
            </a:prstGeom>
            <a:grpFill/>
            <a:ln w="254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flipH="1">
              <a:off x="597854" y="6294285"/>
              <a:ext cx="211598" cy="6307"/>
            </a:xfrm>
            <a:prstGeom prst="line">
              <a:avLst/>
            </a:prstGeom>
            <a:grpFill/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93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Results</a:t>
            </a:r>
            <a:endParaRPr kumimoji="1" lang="ja-JP" altLang="en-US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Precision = 0.901</a:t>
            </a:r>
          </a:p>
          <a:p>
            <a:r>
              <a:rPr kumimoji="1" lang="en-US" altLang="ja-JP" dirty="0" smtClean="0"/>
              <a:t>Estimated recall = 0.943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25</a:t>
            </a:fld>
            <a:endParaRPr kumimoji="1" lang="ja-JP" altLang="en-US"/>
          </a:p>
        </p:txBody>
      </p:sp>
      <p:graphicFrame>
        <p:nvGraphicFramePr>
          <p:cNvPr id="6" name="グラフ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186975"/>
              </p:ext>
            </p:extLst>
          </p:nvPr>
        </p:nvGraphicFramePr>
        <p:xfrm>
          <a:off x="1342473" y="2552131"/>
          <a:ext cx="6255302" cy="3574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228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 example of </a:t>
            </a:r>
            <a:br>
              <a:rPr lang="en-US" altLang="ja-JP" dirty="0" smtClean="0"/>
            </a:br>
            <a:r>
              <a:rPr lang="en-US" altLang="ja-JP" dirty="0" smtClean="0"/>
              <a:t>incorrectly recorded version number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円柱 3"/>
          <p:cNvSpPr/>
          <p:nvPr/>
        </p:nvSpPr>
        <p:spPr>
          <a:xfrm>
            <a:off x="4846320" y="2971800"/>
            <a:ext cx="1234440" cy="211836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吹き出し 5"/>
          <p:cNvSpPr/>
          <p:nvPr/>
        </p:nvSpPr>
        <p:spPr>
          <a:xfrm>
            <a:off x="6080760" y="2362200"/>
            <a:ext cx="2046288" cy="1143000"/>
          </a:xfrm>
          <a:prstGeom prst="wedgeRectCallout">
            <a:avLst>
              <a:gd name="adj1" fmla="val -72970"/>
              <a:gd name="adj2" fmla="val 95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Commit log: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Update to 1.2.31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四角形吹き出し 11"/>
          <p:cNvSpPr/>
          <p:nvPr/>
        </p:nvSpPr>
        <p:spPr>
          <a:xfrm>
            <a:off x="3444240" y="5272724"/>
            <a:ext cx="1744980" cy="427036"/>
          </a:xfrm>
          <a:prstGeom prst="wedgeRectCallout">
            <a:avLst>
              <a:gd name="adj1" fmla="val -35680"/>
              <a:gd name="adj2" fmla="val -158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Identical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四角形吹き出し 14"/>
          <p:cNvSpPr/>
          <p:nvPr/>
        </p:nvSpPr>
        <p:spPr>
          <a:xfrm>
            <a:off x="3078480" y="2657201"/>
            <a:ext cx="1611630" cy="461245"/>
          </a:xfrm>
          <a:prstGeom prst="wedgeRectCallout">
            <a:avLst>
              <a:gd name="adj1" fmla="val -35698"/>
              <a:gd name="adj2" fmla="val 1384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Not Identical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17" name="メモ 16"/>
          <p:cNvSpPr>
            <a:spLocks/>
          </p:cNvSpPr>
          <p:nvPr/>
        </p:nvSpPr>
        <p:spPr>
          <a:xfrm rot="10800000" flipH="1">
            <a:off x="1855555" y="4476782"/>
            <a:ext cx="944477" cy="1259304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8" name="メモ 17"/>
          <p:cNvSpPr>
            <a:spLocks/>
          </p:cNvSpPr>
          <p:nvPr/>
        </p:nvSpPr>
        <p:spPr>
          <a:xfrm rot="10800000" flipH="1">
            <a:off x="5057817" y="3735965"/>
            <a:ext cx="811445" cy="1081928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cxnSp>
        <p:nvCxnSpPr>
          <p:cNvPr id="19" name="直線コネクタ 18"/>
          <p:cNvCxnSpPr>
            <a:stCxn id="18" idx="1"/>
            <a:endCxn id="17" idx="3"/>
          </p:cNvCxnSpPr>
          <p:nvPr/>
        </p:nvCxnSpPr>
        <p:spPr>
          <a:xfrm flipH="1">
            <a:off x="2800032" y="4276929"/>
            <a:ext cx="2257785" cy="82950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8" idx="1"/>
            <a:endCxn id="22" idx="3"/>
          </p:cNvCxnSpPr>
          <p:nvPr/>
        </p:nvCxnSpPr>
        <p:spPr>
          <a:xfrm flipH="1" flipV="1">
            <a:off x="2775122" y="3252984"/>
            <a:ext cx="2282695" cy="1023945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メモ 21"/>
          <p:cNvSpPr>
            <a:spLocks/>
          </p:cNvSpPr>
          <p:nvPr/>
        </p:nvSpPr>
        <p:spPr>
          <a:xfrm rot="10800000" flipH="1">
            <a:off x="1830645" y="2623332"/>
            <a:ext cx="944477" cy="1259304"/>
          </a:xfrm>
          <a:prstGeom prst="foldedCorner">
            <a:avLst>
              <a:gd name="adj" fmla="val 35259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89949" y="509016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1.0.38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889949" y="306831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1.2.31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951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Performance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have employed an optimization to speed up.</a:t>
            </a:r>
          </a:p>
          <a:p>
            <a:pPr lvl="1"/>
            <a:r>
              <a:rPr lang="en-US" altLang="ja-JP" dirty="0" smtClean="0"/>
              <a:t>In the worst case, the method compares all file revision pairs.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27</a:t>
            </a:fld>
            <a:endParaRPr kumimoji="1" lang="ja-JP" altLang="en-US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813603"/>
              </p:ext>
            </p:extLst>
          </p:nvPr>
        </p:nvGraphicFramePr>
        <p:xfrm>
          <a:off x="2382684" y="3052916"/>
          <a:ext cx="4378632" cy="255460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273300"/>
                <a:gridCol w="2105332"/>
              </a:tblGrid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Destination</a:t>
                      </a:r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Execution Time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cocos2d-iphone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40min 51sec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apitrace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55min</a:t>
                      </a:r>
                      <a:r>
                        <a:rPr lang="ja-JP" alt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6sec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guliverkli2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38min 13sec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fs2open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23min 43sec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v8monkey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225min 33sec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Haiku-services-branch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139min 45sec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Enemy-Territory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5min 26sec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714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doom3.gpl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4min 35sec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3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proposed a method to extractin</a:t>
            </a:r>
            <a:r>
              <a:rPr lang="en-US" altLang="ja-JP" dirty="0" smtClean="0"/>
              <a:t>g reuse instances.</a:t>
            </a:r>
          </a:p>
          <a:p>
            <a:pPr lvl="1"/>
            <a:r>
              <a:rPr kumimoji="1" lang="en-US" altLang="ja-JP" dirty="0" smtClean="0"/>
              <a:t>It is based on LCS-based source code similarity.</a:t>
            </a:r>
          </a:p>
          <a:p>
            <a:pPr lvl="1"/>
            <a:endParaRPr lang="en-US" altLang="ja-JP" dirty="0"/>
          </a:p>
          <a:p>
            <a:r>
              <a:rPr kumimoji="1" lang="en-US" altLang="ja-JP" dirty="0" smtClean="0"/>
              <a:t>The results show tha</a:t>
            </a:r>
            <a:r>
              <a:rPr lang="en-US" altLang="ja-JP" dirty="0" smtClean="0"/>
              <a:t>t our method is enough accurate.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smtClean="0"/>
              <a:t>Our method can notify developers to update their copy of a library.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2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It is important to keep track of the library version developers copied from.</a:t>
            </a:r>
          </a:p>
          <a:p>
            <a:pPr lvl="1"/>
            <a:r>
              <a:rPr lang="en-US" altLang="ja-JP" dirty="0" smtClean="0"/>
              <a:t>To keep files up-to-date</a:t>
            </a:r>
          </a:p>
          <a:p>
            <a:pPr lvl="1"/>
            <a:endParaRPr kumimoji="1" lang="en-US" altLang="ja-JP" dirty="0"/>
          </a:p>
          <a:p>
            <a:r>
              <a:rPr lang="en-US" altLang="ja-JP" dirty="0" smtClean="0"/>
              <a:t>A study shows 18.7% of projects had no records of version of the third-party code.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>
                <a:latin typeface="Lucida Console" panose="020B0609040504020204" pitchFamily="49" charset="0"/>
              </a:rPr>
              <a:t>diff</a:t>
            </a:r>
            <a:r>
              <a:rPr kumimoji="1" lang="en-US" altLang="ja-JP" b="1" dirty="0" smtClean="0"/>
              <a:t> </a:t>
            </a:r>
            <a:r>
              <a:rPr kumimoji="1" lang="en-US" altLang="ja-JP" dirty="0" smtClean="0"/>
              <a:t>command is often insufficient.</a:t>
            </a:r>
          </a:p>
          <a:p>
            <a:pPr lvl="1"/>
            <a:r>
              <a:rPr kumimoji="1" lang="en-US" altLang="ja-JP" dirty="0" smtClean="0"/>
              <a:t>Many copies are modified for project-specific enhancements.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70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Proposed method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Automatically </a:t>
            </a:r>
            <a:r>
              <a:rPr lang="en-US" altLang="ja-JP" dirty="0"/>
              <a:t>e</a:t>
            </a:r>
            <a:r>
              <a:rPr lang="en-US" altLang="ja-JP" dirty="0" smtClean="0"/>
              <a:t>xtract source code </a:t>
            </a:r>
            <a:r>
              <a:rPr kumimoji="1" lang="en-US" altLang="ja-JP" dirty="0" smtClean="0"/>
              <a:t>reuse instances</a:t>
            </a:r>
          </a:p>
          <a:p>
            <a:r>
              <a:rPr kumimoji="1" lang="en-US" altLang="ja-JP" dirty="0" smtClean="0"/>
              <a:t>Input</a:t>
            </a:r>
          </a:p>
          <a:p>
            <a:pPr lvl="1"/>
            <a:r>
              <a:rPr lang="en-US" altLang="ja-JP" dirty="0"/>
              <a:t>Source </a:t>
            </a:r>
            <a:r>
              <a:rPr lang="en-US" altLang="ja-JP" dirty="0" smtClean="0"/>
              <a:t>repository: a library</a:t>
            </a:r>
          </a:p>
          <a:p>
            <a:pPr lvl="1"/>
            <a:r>
              <a:rPr lang="en-US" altLang="ja-JP" dirty="0" smtClean="0"/>
              <a:t>Destination repository: an application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Output</a:t>
            </a:r>
          </a:p>
          <a:p>
            <a:pPr lvl="1"/>
            <a:r>
              <a:rPr lang="en-US" altLang="ja-JP" dirty="0" smtClean="0"/>
              <a:t>Instances of reuse</a:t>
            </a:r>
          </a:p>
          <a:p>
            <a:pPr lvl="2"/>
            <a:r>
              <a:rPr kumimoji="1" lang="en-US" altLang="ja-JP" dirty="0" smtClean="0"/>
              <a:t>Original files and its versions (tags)</a:t>
            </a:r>
          </a:p>
          <a:p>
            <a:pPr lvl="2"/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15714"/>
              </p:ext>
            </p:extLst>
          </p:nvPr>
        </p:nvGraphicFramePr>
        <p:xfrm>
          <a:off x="1524000" y="4806614"/>
          <a:ext cx="60960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Source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path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Tags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Destination Path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Commit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png.h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v1.5.7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libpng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en-US" altLang="ja-JP" dirty="0" err="1" smtClean="0"/>
                        <a:t>png.h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58f9e77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pngrio.c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v1.0.52,</a:t>
                      </a:r>
                    </a:p>
                    <a:p>
                      <a:r>
                        <a:rPr kumimoji="1" lang="en-US" altLang="ja-JP" dirty="0" smtClean="0"/>
                        <a:t>v1.2.42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libpng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en-US" altLang="ja-JP" dirty="0" err="1" smtClean="0"/>
                        <a:t>pngrio.c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101018d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99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Key Ideas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mtClean="0"/>
              <a:t>Two </a:t>
            </a:r>
            <a:r>
              <a:rPr kumimoji="1" lang="en-US" altLang="ja-JP" dirty="0" smtClean="0"/>
              <a:t>assumptions to identify reuse</a:t>
            </a:r>
          </a:p>
          <a:p>
            <a:pPr lvl="1"/>
            <a:r>
              <a:rPr lang="en-US" altLang="ja-JP" dirty="0" smtClean="0"/>
              <a:t>Timestamp</a:t>
            </a:r>
          </a:p>
          <a:p>
            <a:pPr lvl="2"/>
            <a:r>
              <a:rPr lang="en-US" altLang="ja-JP" dirty="0" smtClean="0"/>
              <a:t>A copy is younger than the original.</a:t>
            </a:r>
          </a:p>
          <a:p>
            <a:pPr lvl="1"/>
            <a:r>
              <a:rPr kumimoji="1" lang="en-US" altLang="ja-JP" dirty="0" smtClean="0"/>
              <a:t>Contents of file</a:t>
            </a:r>
          </a:p>
          <a:p>
            <a:pPr lvl="2"/>
            <a:r>
              <a:rPr lang="en-US" altLang="ja-JP" dirty="0"/>
              <a:t>The most similar file </a:t>
            </a:r>
            <a:r>
              <a:rPr lang="en-US" altLang="ja-JP" dirty="0" smtClean="0"/>
              <a:t>revision is the original.</a:t>
            </a:r>
          </a:p>
          <a:p>
            <a:pPr lvl="2"/>
            <a:endParaRPr kumimoji="1" lang="en-US" altLang="ja-JP" dirty="0" smtClean="0"/>
          </a:p>
          <a:p>
            <a:r>
              <a:rPr lang="en-US" altLang="ja-JP" dirty="0" smtClean="0"/>
              <a:t>We use pairwise comparison using LCS-based similarity.</a:t>
            </a:r>
          </a:p>
          <a:p>
            <a:pPr lvl="1"/>
            <a:r>
              <a:rPr kumimoji="1" lang="en-US" altLang="ja-JP" dirty="0" smtClean="0"/>
              <a:t>LCS stands for Longest Common Subsequence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99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Similarity Metric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 smtClean="0"/>
                  <a:t>Similarity metric of two file revisions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ja-JP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altLang="ja-JP" dirty="0" smtClean="0"/>
              </a:p>
              <a:p>
                <a:pPr marL="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>
                          <a:latin typeface="Cambria Math" panose="02040503050406030204" pitchFamily="18" charset="0"/>
                        </a:rPr>
                        <m:t>𝑠𝑖𝑚</m:t>
                      </m:r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𝐿𝐶𝑆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num>
                        <m:den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  <m: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𝐿𝐶𝑆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altLang="ja-JP" dirty="0"/>
              </a:p>
              <a:p>
                <a:pPr marL="342900" lvl="1" indent="0">
                  <a:buNone/>
                </a:pPr>
                <a:r>
                  <a:rPr lang="en-US" altLang="ja-JP" dirty="0" smtClean="0"/>
                  <a:t>where 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ja-JP" dirty="0" smtClean="0"/>
                  <a:t> are the number of tokens in the file revisions.</a:t>
                </a:r>
              </a:p>
              <a:p>
                <a:pPr lvl="2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𝐿𝐶𝑆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altLang="ja-JP" dirty="0" smtClean="0"/>
                  <a:t> is the length of LCS of tokens in the file revisions.</a:t>
                </a:r>
              </a:p>
              <a:p>
                <a:pPr lvl="2"/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37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Why isn’t clone detection used?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The problem is ‘which is the most similar file revision?’.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Clone detection ignores small differences.</a:t>
            </a:r>
          </a:p>
          <a:p>
            <a:pPr lvl="1"/>
            <a:r>
              <a:rPr kumimoji="1" lang="en-US" altLang="ja-JP" dirty="0" smtClean="0"/>
              <a:t>Most revisions are considered as code clones.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03BF-EFED-4DEB-9C98-4B1F7CDA0C3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Process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>
            <a:norm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Computing pairs of similar file revisions</a:t>
            </a:r>
          </a:p>
          <a:p>
            <a:pPr marL="871538" lvl="1" indent="-514350"/>
            <a:r>
              <a:rPr lang="en-US" altLang="ja-JP" dirty="0" smtClean="0"/>
              <a:t>To find reuse candidates</a:t>
            </a:r>
          </a:p>
          <a:p>
            <a:pPr marL="871538" lvl="1" indent="-514350"/>
            <a:endParaRPr lang="en-US" altLang="ja-JP" dirty="0" smtClean="0"/>
          </a:p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Filtering candidates by timestamp</a:t>
            </a:r>
          </a:p>
          <a:p>
            <a:pPr marL="871538" lvl="1" indent="-514350"/>
            <a:r>
              <a:rPr lang="en-US" altLang="ja-JP" dirty="0" smtClean="0"/>
              <a:t>To remove instances which contradict to provided information</a:t>
            </a:r>
          </a:p>
          <a:p>
            <a:pPr marL="871538" lvl="1" indent="-514350"/>
            <a:endParaRPr lang="en-US" altLang="ja-JP" dirty="0" smtClean="0"/>
          </a:p>
          <a:p>
            <a:pPr marL="571500" indent="-514350">
              <a:buFont typeface="+mj-lt"/>
              <a:buAutoNum type="arabicPeriod"/>
            </a:pPr>
            <a:r>
              <a:rPr lang="en-US" altLang="ja-JP" dirty="0" smtClean="0"/>
              <a:t>Identifying original revision</a:t>
            </a:r>
          </a:p>
          <a:p>
            <a:pPr marL="871538" lvl="1" indent="-514350"/>
            <a:r>
              <a:rPr lang="en-US" altLang="ja-JP" dirty="0" smtClean="0"/>
              <a:t>To find which version is origin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973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角丸四角形 53"/>
          <p:cNvSpPr/>
          <p:nvPr/>
        </p:nvSpPr>
        <p:spPr>
          <a:xfrm>
            <a:off x="1331871" y="3506166"/>
            <a:ext cx="6833010" cy="1464786"/>
          </a:xfrm>
          <a:prstGeom prst="roundRect">
            <a:avLst>
              <a:gd name="adj" fmla="val 37810"/>
            </a:avLst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>
            <a:spLocks/>
          </p:cNvSpPr>
          <p:nvPr/>
        </p:nvSpPr>
        <p:spPr>
          <a:xfrm>
            <a:off x="1812762" y="3644709"/>
            <a:ext cx="5911086" cy="6296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角丸四角形 52"/>
          <p:cNvSpPr/>
          <p:nvPr/>
        </p:nvSpPr>
        <p:spPr>
          <a:xfrm>
            <a:off x="1331871" y="4988402"/>
            <a:ext cx="6833010" cy="1464786"/>
          </a:xfrm>
          <a:prstGeom prst="roundRect">
            <a:avLst>
              <a:gd name="adj" fmla="val 37810"/>
            </a:avLst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1. Computing pairs of similar file revisions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5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Pair-wise comparison of each revision of each file with each revision of all other files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72100-8A3D-4F15-A90F-A69097BA2441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-1203" y="4094703"/>
            <a:ext cx="13919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dirty="0" smtClean="0"/>
              <a:t>Repository</a:t>
            </a:r>
            <a:r>
              <a:rPr kumimoji="1" lang="en-US" altLang="ja-JP" sz="2000" dirty="0" smtClean="0"/>
              <a:t> A</a:t>
            </a:r>
            <a:endParaRPr kumimoji="1" lang="ja-JP" altLang="en-US" sz="2000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-8290" y="5591732"/>
            <a:ext cx="140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dirty="0" smtClean="0"/>
              <a:t>Repository</a:t>
            </a:r>
            <a:r>
              <a:rPr kumimoji="1" lang="en-US" altLang="ja-JP" sz="2000" dirty="0" smtClean="0"/>
              <a:t> B</a:t>
            </a:r>
            <a:endParaRPr kumimoji="1" lang="ja-JP" altLang="en-US" sz="2000" dirty="0"/>
          </a:p>
        </p:txBody>
      </p:sp>
      <p:sp>
        <p:nvSpPr>
          <p:cNvPr id="52" name="メモ 51"/>
          <p:cNvSpPr>
            <a:spLocks/>
          </p:cNvSpPr>
          <p:nvPr/>
        </p:nvSpPr>
        <p:spPr>
          <a:xfrm rot="10800000" flipH="1">
            <a:off x="4354134" y="3713508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5" name="メモ 54"/>
          <p:cNvSpPr>
            <a:spLocks/>
          </p:cNvSpPr>
          <p:nvPr/>
        </p:nvSpPr>
        <p:spPr>
          <a:xfrm rot="10800000" flipH="1">
            <a:off x="5506745" y="3713508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6" name="直線矢印コネクタ 55"/>
          <p:cNvCxnSpPr>
            <a:cxnSpLocks/>
            <a:stCxn id="52" idx="3"/>
            <a:endCxn id="55" idx="1"/>
          </p:cNvCxnSpPr>
          <p:nvPr/>
        </p:nvCxnSpPr>
        <p:spPr>
          <a:xfrm>
            <a:off x="4762144" y="3985515"/>
            <a:ext cx="74460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メモ 57"/>
          <p:cNvSpPr>
            <a:spLocks/>
          </p:cNvSpPr>
          <p:nvPr/>
        </p:nvSpPr>
        <p:spPr>
          <a:xfrm rot="10800000" flipH="1">
            <a:off x="6608201" y="3713508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9" name="直線矢印コネクタ 58"/>
          <p:cNvCxnSpPr>
            <a:cxnSpLocks/>
            <a:stCxn id="55" idx="3"/>
            <a:endCxn id="58" idx="1"/>
          </p:cNvCxnSpPr>
          <p:nvPr/>
        </p:nvCxnSpPr>
        <p:spPr>
          <a:xfrm>
            <a:off x="5914755" y="3985515"/>
            <a:ext cx="69344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メモ 59"/>
          <p:cNvSpPr>
            <a:spLocks/>
          </p:cNvSpPr>
          <p:nvPr/>
        </p:nvSpPr>
        <p:spPr>
          <a:xfrm rot="10800000" flipH="1">
            <a:off x="3190634" y="3713508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1" name="直線矢印コネクタ 60"/>
          <p:cNvCxnSpPr>
            <a:cxnSpLocks/>
            <a:stCxn id="60" idx="3"/>
            <a:endCxn id="52" idx="1"/>
          </p:cNvCxnSpPr>
          <p:nvPr/>
        </p:nvCxnSpPr>
        <p:spPr>
          <a:xfrm>
            <a:off x="3598644" y="3985515"/>
            <a:ext cx="7554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3190634" y="387099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354134" y="387099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506745" y="387099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608201" y="387099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66" name="メモ 65"/>
          <p:cNvSpPr>
            <a:spLocks/>
          </p:cNvSpPr>
          <p:nvPr/>
        </p:nvSpPr>
        <p:spPr>
          <a:xfrm rot="10800000" flipH="1">
            <a:off x="2007789" y="3713508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67" name="直線矢印コネクタ 66"/>
          <p:cNvCxnSpPr>
            <a:cxnSpLocks/>
            <a:stCxn id="66" idx="3"/>
            <a:endCxn id="60" idx="1"/>
          </p:cNvCxnSpPr>
          <p:nvPr/>
        </p:nvCxnSpPr>
        <p:spPr>
          <a:xfrm>
            <a:off x="2415799" y="3985515"/>
            <a:ext cx="77483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1981710" y="3870996"/>
            <a:ext cx="403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F</a:t>
            </a:r>
            <a:endParaRPr kumimoji="1" lang="ja-JP" altLang="en-US" dirty="0"/>
          </a:p>
        </p:txBody>
      </p:sp>
      <p:sp>
        <p:nvSpPr>
          <p:cNvPr id="70" name="メモ 69"/>
          <p:cNvSpPr>
            <a:spLocks/>
          </p:cNvSpPr>
          <p:nvPr/>
        </p:nvSpPr>
        <p:spPr>
          <a:xfrm rot="10800000" flipH="1">
            <a:off x="4514653" y="4274357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1" name="メモ 70"/>
          <p:cNvSpPr>
            <a:spLocks/>
          </p:cNvSpPr>
          <p:nvPr/>
        </p:nvSpPr>
        <p:spPr>
          <a:xfrm rot="10800000" flipH="1">
            <a:off x="5667264" y="4274357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2" name="直線矢印コネクタ 71"/>
          <p:cNvCxnSpPr>
            <a:cxnSpLocks/>
            <a:stCxn id="70" idx="3"/>
            <a:endCxn id="71" idx="1"/>
          </p:cNvCxnSpPr>
          <p:nvPr/>
        </p:nvCxnSpPr>
        <p:spPr>
          <a:xfrm>
            <a:off x="4922663" y="4546364"/>
            <a:ext cx="744601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メモ 73"/>
          <p:cNvSpPr>
            <a:spLocks/>
          </p:cNvSpPr>
          <p:nvPr/>
        </p:nvSpPr>
        <p:spPr>
          <a:xfrm rot="10800000" flipH="1">
            <a:off x="6768720" y="4274357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5" name="直線矢印コネクタ 74"/>
          <p:cNvCxnSpPr>
            <a:cxnSpLocks/>
            <a:stCxn id="71" idx="3"/>
            <a:endCxn id="74" idx="1"/>
          </p:cNvCxnSpPr>
          <p:nvPr/>
        </p:nvCxnSpPr>
        <p:spPr>
          <a:xfrm>
            <a:off x="6075274" y="4546364"/>
            <a:ext cx="693446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メモ 75"/>
          <p:cNvSpPr>
            <a:spLocks/>
          </p:cNvSpPr>
          <p:nvPr/>
        </p:nvSpPr>
        <p:spPr>
          <a:xfrm rot="10800000" flipH="1">
            <a:off x="3351153" y="4274357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77" name="直線矢印コネクタ 76"/>
          <p:cNvCxnSpPr>
            <a:cxnSpLocks/>
            <a:stCxn id="76" idx="3"/>
            <a:endCxn id="70" idx="1"/>
          </p:cNvCxnSpPr>
          <p:nvPr/>
        </p:nvCxnSpPr>
        <p:spPr>
          <a:xfrm>
            <a:off x="3759163" y="4546364"/>
            <a:ext cx="75549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3351153" y="44318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514653" y="44318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667264" y="44318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768720" y="44318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84" name="メモ 83"/>
          <p:cNvSpPr>
            <a:spLocks/>
          </p:cNvSpPr>
          <p:nvPr/>
        </p:nvSpPr>
        <p:spPr>
          <a:xfrm rot="10800000" flipH="1">
            <a:off x="2168308" y="4274357"/>
            <a:ext cx="408010" cy="544014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5" name="直線矢印コネクタ 84"/>
          <p:cNvCxnSpPr>
            <a:cxnSpLocks/>
            <a:stCxn id="84" idx="3"/>
            <a:endCxn id="76" idx="1"/>
          </p:cNvCxnSpPr>
          <p:nvPr/>
        </p:nvCxnSpPr>
        <p:spPr>
          <a:xfrm>
            <a:off x="2576318" y="4546364"/>
            <a:ext cx="77483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テキスト ボックス 85"/>
          <p:cNvSpPr txBox="1"/>
          <p:nvPr/>
        </p:nvSpPr>
        <p:spPr>
          <a:xfrm>
            <a:off x="2142229" y="4431845"/>
            <a:ext cx="403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X</a:t>
            </a:r>
            <a:endParaRPr kumimoji="1" lang="ja-JP" altLang="en-US" dirty="0"/>
          </a:p>
        </p:txBody>
      </p:sp>
      <p:sp>
        <p:nvSpPr>
          <p:cNvPr id="95" name="正方形/長方形 94"/>
          <p:cNvSpPr>
            <a:spLocks/>
          </p:cNvSpPr>
          <p:nvPr/>
        </p:nvSpPr>
        <p:spPr>
          <a:xfrm>
            <a:off x="1812762" y="5100341"/>
            <a:ext cx="5911086" cy="64596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メモ 97"/>
          <p:cNvSpPr>
            <a:spLocks/>
          </p:cNvSpPr>
          <p:nvPr/>
        </p:nvSpPr>
        <p:spPr>
          <a:xfrm rot="10800000" flipH="1">
            <a:off x="4916914" y="5131574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9" name="メモ 98"/>
          <p:cNvSpPr>
            <a:spLocks/>
          </p:cNvSpPr>
          <p:nvPr/>
        </p:nvSpPr>
        <p:spPr>
          <a:xfrm rot="10800000" flipH="1">
            <a:off x="6100502" y="5131574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03" name="直線矢印コネクタ 102"/>
          <p:cNvCxnSpPr>
            <a:cxnSpLocks/>
            <a:stCxn id="98" idx="3"/>
            <a:endCxn id="99" idx="1"/>
          </p:cNvCxnSpPr>
          <p:nvPr/>
        </p:nvCxnSpPr>
        <p:spPr>
          <a:xfrm>
            <a:off x="5350087" y="5420356"/>
            <a:ext cx="75041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メモ 103"/>
          <p:cNvSpPr>
            <a:spLocks/>
          </p:cNvSpPr>
          <p:nvPr/>
        </p:nvSpPr>
        <p:spPr>
          <a:xfrm rot="10800000" flipH="1">
            <a:off x="7140570" y="5131574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06" name="直線矢印コネクタ 105"/>
          <p:cNvCxnSpPr>
            <a:cxnSpLocks/>
            <a:stCxn id="99" idx="3"/>
            <a:endCxn id="104" idx="1"/>
          </p:cNvCxnSpPr>
          <p:nvPr/>
        </p:nvCxnSpPr>
        <p:spPr>
          <a:xfrm>
            <a:off x="6533675" y="5420356"/>
            <a:ext cx="60689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テキスト ボックス 106"/>
          <p:cNvSpPr txBox="1"/>
          <p:nvPr/>
        </p:nvSpPr>
        <p:spPr>
          <a:xfrm>
            <a:off x="7138387" y="529096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</a:t>
            </a:r>
            <a:endParaRPr kumimoji="1" lang="ja-JP" altLang="en-US" dirty="0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6098319" y="529096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</a:t>
            </a:r>
            <a:endParaRPr kumimoji="1" lang="ja-JP" altLang="en-US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4914731" y="529096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G</a:t>
            </a:r>
            <a:endParaRPr kumimoji="1" lang="ja-JP" altLang="en-US" dirty="0"/>
          </a:p>
        </p:txBody>
      </p:sp>
      <p:sp>
        <p:nvSpPr>
          <p:cNvPr id="112" name="メモ 111"/>
          <p:cNvSpPr>
            <a:spLocks/>
          </p:cNvSpPr>
          <p:nvPr/>
        </p:nvSpPr>
        <p:spPr>
          <a:xfrm rot="10800000" flipH="1">
            <a:off x="5051464" y="5763755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3" name="メモ 112"/>
          <p:cNvSpPr>
            <a:spLocks/>
          </p:cNvSpPr>
          <p:nvPr/>
        </p:nvSpPr>
        <p:spPr>
          <a:xfrm rot="10800000" flipH="1">
            <a:off x="6235052" y="5763755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14" name="直線矢印コネクタ 113"/>
          <p:cNvCxnSpPr>
            <a:cxnSpLocks/>
            <a:stCxn id="112" idx="3"/>
            <a:endCxn id="113" idx="1"/>
          </p:cNvCxnSpPr>
          <p:nvPr/>
        </p:nvCxnSpPr>
        <p:spPr>
          <a:xfrm>
            <a:off x="5484637" y="6052537"/>
            <a:ext cx="75041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メモ 114"/>
          <p:cNvSpPr>
            <a:spLocks/>
          </p:cNvSpPr>
          <p:nvPr/>
        </p:nvSpPr>
        <p:spPr>
          <a:xfrm rot="10800000" flipH="1">
            <a:off x="7275120" y="5763755"/>
            <a:ext cx="433173" cy="577565"/>
          </a:xfrm>
          <a:prstGeom prst="foldedCorner">
            <a:avLst>
              <a:gd name="adj" fmla="val 352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16" name="直線矢印コネクタ 115"/>
          <p:cNvCxnSpPr>
            <a:cxnSpLocks/>
            <a:stCxn id="113" idx="3"/>
            <a:endCxn id="115" idx="1"/>
          </p:cNvCxnSpPr>
          <p:nvPr/>
        </p:nvCxnSpPr>
        <p:spPr>
          <a:xfrm>
            <a:off x="6668225" y="6052537"/>
            <a:ext cx="60689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テキスト ボックス 116"/>
          <p:cNvSpPr txBox="1"/>
          <p:nvPr/>
        </p:nvSpPr>
        <p:spPr>
          <a:xfrm>
            <a:off x="7272937" y="592314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6232869" y="592314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5049281" y="592314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076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29116</TotalTime>
  <Words>1081</Words>
  <Application>Microsoft Office PowerPoint</Application>
  <PresentationFormat>画面に合わせる (4:3)</PresentationFormat>
  <Paragraphs>406</Paragraphs>
  <Slides>28</Slides>
  <Notes>28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Cambria Math</vt:lpstr>
      <vt:lpstr>Lucida Console</vt:lpstr>
      <vt:lpstr>Sel-CoolMetal-white</vt:lpstr>
      <vt:lpstr>Identifying Source Code Reuse across Repositories  using LCS-based Source Code Similarity</vt:lpstr>
      <vt:lpstr>Background: Software Reuse</vt:lpstr>
      <vt:lpstr>Motivation</vt:lpstr>
      <vt:lpstr>Proposed method</vt:lpstr>
      <vt:lpstr>Key Ideas</vt:lpstr>
      <vt:lpstr>Similarity Metric</vt:lpstr>
      <vt:lpstr>Why isn’t clone detection used?</vt:lpstr>
      <vt:lpstr>Process</vt:lpstr>
      <vt:lpstr>1. Computing pairs of similar file revisions</vt:lpstr>
      <vt:lpstr>An example result of step 1</vt:lpstr>
      <vt:lpstr>2. Filtering by timestamp</vt:lpstr>
      <vt:lpstr>2. Filtering by timestamp</vt:lpstr>
      <vt:lpstr>2. Filtering by timestamp</vt:lpstr>
      <vt:lpstr>2. Filtering by timestamp</vt:lpstr>
      <vt:lpstr>3. Identifying of the original revision</vt:lpstr>
      <vt:lpstr>3. Identifying of the original revision</vt:lpstr>
      <vt:lpstr>3. Identifying of the original revision</vt:lpstr>
      <vt:lpstr>3. Identifying of the original revision</vt:lpstr>
      <vt:lpstr>3. Identifying of the original revision</vt:lpstr>
      <vt:lpstr>3. Identifying of the original revision</vt:lpstr>
      <vt:lpstr>Evaluation</vt:lpstr>
      <vt:lpstr>Classes of instances of source code reuse</vt:lpstr>
      <vt:lpstr>Consistent, Inconsistent and Unrecorded</vt:lpstr>
      <vt:lpstr>Redundant</vt:lpstr>
      <vt:lpstr>Results</vt:lpstr>
      <vt:lpstr>An example of  incorrectly recorded version number</vt:lpstr>
      <vt:lpstr>Performance</vt:lpstr>
      <vt:lpstr>Conclusion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n-kawamt</dc:creator>
  <cp:lastModifiedBy>n-kawamt</cp:lastModifiedBy>
  <cp:revision>637</cp:revision>
  <cp:lastPrinted>2014-09-26T10:05:21Z</cp:lastPrinted>
  <dcterms:created xsi:type="dcterms:W3CDTF">2014-09-04T07:07:54Z</dcterms:created>
  <dcterms:modified xsi:type="dcterms:W3CDTF">2014-10-07T03:57:02Z</dcterms:modified>
</cp:coreProperties>
</file>