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4" r:id="rId3"/>
    <p:sldId id="265" r:id="rId4"/>
    <p:sldId id="288" r:id="rId5"/>
    <p:sldId id="266" r:id="rId6"/>
    <p:sldId id="267" r:id="rId7"/>
    <p:sldId id="280" r:id="rId8"/>
    <p:sldId id="268" r:id="rId9"/>
    <p:sldId id="269" r:id="rId10"/>
    <p:sldId id="278" r:id="rId11"/>
    <p:sldId id="271" r:id="rId12"/>
    <p:sldId id="270" r:id="rId13"/>
    <p:sldId id="291" r:id="rId14"/>
    <p:sldId id="272" r:id="rId15"/>
    <p:sldId id="281" r:id="rId16"/>
    <p:sldId id="282" r:id="rId17"/>
    <p:sldId id="284" r:id="rId18"/>
    <p:sldId id="285" r:id="rId19"/>
    <p:sldId id="286" r:id="rId20"/>
    <p:sldId id="287" r:id="rId21"/>
    <p:sldId id="274" r:id="rId22"/>
    <p:sldId id="275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992" autoAdjust="0"/>
  </p:normalViewPr>
  <p:slideViewPr>
    <p:cSldViewPr snapToGrid="0">
      <p:cViewPr varScale="1">
        <p:scale>
          <a:sx n="70" d="100"/>
          <a:sy n="70" d="100"/>
        </p:scale>
        <p:origin x="120" y="53"/>
      </p:cViewPr>
      <p:guideLst/>
    </p:cSldViewPr>
  </p:slideViewPr>
  <p:outlineViewPr>
    <p:cViewPr>
      <p:scale>
        <a:sx n="33" d="100"/>
        <a:sy n="33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6"/>
    </p:cViewPr>
  </p:sorterViewPr>
  <p:notesViewPr>
    <p:cSldViewPr snapToGrid="0">
      <p:cViewPr varScale="1">
        <p:scale>
          <a:sx n="48" d="100"/>
          <a:sy n="48" d="100"/>
        </p:scale>
        <p:origin x="25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37B8-47A2-42C3-953C-7D3F9E7DE98B}" type="datetimeFigureOut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354D-1C6F-41BE-87D7-9DE45681B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7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354D-1C6F-41BE-87D7-9DE45681BF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4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2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35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9" y="6640515"/>
            <a:ext cx="629851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EDDB869-60C6-4903-BDAC-4C569D288B46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6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85C88F-6A22-4581-AC47-1816CCD6660B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75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4CEAD-6AA5-4F67-AFF6-AD6F7ED39517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1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AE5C6-4628-4BF2-ABBB-E120948F2840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46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7FF52-5987-4C2A-8235-7ABFC5E56AA8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4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6709D-6E93-46F8-8E12-C64F18555CDC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08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15B3E-7667-4BFA-94C0-350FF88BFBAC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36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E5F0A-AC3E-4080-9B39-8909C001C52D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2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4D88-1D0D-41E9-9899-2571D1351ADE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98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605CD-E665-42CD-99F7-E9327F4FC8EB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8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AEBA1-76B6-4BE6-822C-796D758DB3ED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3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350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5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4B6ADD0-65CE-405E-AAD8-8A15A50F6928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5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7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892103BF-EFED-4DEB-9C98-4B1F7CDA0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5"/>
            <a:ext cx="484619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73506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el.ist.osaka-u.ac.jp/SARF/index.html.en" TargetMode="External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boto Condensed" pitchFamily="2" charset="0"/>
                <a:ea typeface="Roboto Condensed" pitchFamily="2" charset="0"/>
              </a:rPr>
              <a:t>Visualizing the Evolution of Systems and their Library Dependencies</a:t>
            </a:r>
            <a:endParaRPr kumimoji="1" lang="ja-JP" altLang="en-US" dirty="0">
              <a:latin typeface="Roboto Condensed" pitchFamily="2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9730" y="4690244"/>
            <a:ext cx="8144540" cy="1752600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</a:rPr>
              <a:t>Raula Gaikovina Kula</a:t>
            </a:r>
            <a:r>
              <a:rPr lang="en-US" altLang="ja-JP" dirty="0" smtClean="0"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altLang="ja-JP" dirty="0">
                <a:latin typeface="Roboto Condensed" pitchFamily="2" charset="0"/>
                <a:ea typeface="Roboto Condensed" pitchFamily="2" charset="0"/>
              </a:rPr>
              <a:t>Coen De </a:t>
            </a:r>
            <a:r>
              <a:rPr lang="en-US" altLang="ja-JP" dirty="0" smtClean="0">
                <a:latin typeface="Roboto Condensed" pitchFamily="2" charset="0"/>
                <a:ea typeface="Roboto Condensed" pitchFamily="2" charset="0"/>
              </a:rPr>
              <a:t>Roover, Daniel German, </a:t>
            </a:r>
            <a:r>
              <a:rPr lang="en-US" altLang="ja-JP" dirty="0">
                <a:latin typeface="Roboto Condensed" pitchFamily="2" charset="0"/>
                <a:ea typeface="Roboto Condensed" pitchFamily="2" charset="0"/>
              </a:rPr>
              <a:t>Takashi </a:t>
            </a:r>
            <a:r>
              <a:rPr lang="en-US" altLang="ja-JP" dirty="0" smtClean="0">
                <a:latin typeface="Roboto Condensed" pitchFamily="2" charset="0"/>
                <a:ea typeface="Roboto Condensed" pitchFamily="2" charset="0"/>
              </a:rPr>
              <a:t>Ishio and </a:t>
            </a:r>
            <a:r>
              <a:rPr lang="en-US" altLang="ja-JP" dirty="0">
                <a:latin typeface="Roboto Condensed" pitchFamily="2" charset="0"/>
                <a:ea typeface="Roboto Condensed" pitchFamily="2" charset="0"/>
              </a:rPr>
              <a:t>Katsuro Inoue</a:t>
            </a:r>
            <a:endParaRPr kumimoji="1" lang="ja-JP" altLang="en-US" dirty="0">
              <a:latin typeface="Roboto Condense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33" y="208634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VISSOFT2014, 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Victoria, Canada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172" y="5945006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Osaka University, 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Osaka, Japan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3295" y="5945005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Vrije Universiteit Brussel, 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Brussels, Belgium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4005" y="5945005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University of Victoria, 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Victoria, Canada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Scenario Types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To explore intuitive insights from these visualizations</a:t>
            </a:r>
          </a:p>
          <a:p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 Centric (SDP)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S1. Regularity of updates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S2. Structural dependency changes</a:t>
            </a:r>
          </a:p>
          <a:p>
            <a:pPr marL="0" indent="0">
              <a:buNone/>
            </a:pPr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pPr marL="0" indent="0">
              <a:buNone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Library Centric (LDP)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S3. </a:t>
            </a:r>
            <a:r>
              <a:rPr lang="en-US" i="1" dirty="0" smtClean="0">
                <a:latin typeface="Roboto Condensed" pitchFamily="2" charset="0"/>
                <a:ea typeface="Roboto Condensed" pitchFamily="2" charset="0"/>
              </a:rPr>
              <a:t>Attractiveness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 of different library versions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S4. Identify opportunities to updating</a:t>
            </a:r>
          </a:p>
          <a:p>
            <a:pPr lvl="1"/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30" y="3010540"/>
            <a:ext cx="1483758" cy="120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4C1D-4B45-4622-A40D-FB26219D47B4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6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5" y="2211754"/>
            <a:ext cx="4487786" cy="322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91" y="2211754"/>
            <a:ext cx="4094814" cy="298547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4270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Roboto Condensed" pitchFamily="2" charset="0"/>
                <a:ea typeface="Roboto Condensed" pitchFamily="2" charset="0"/>
              </a:rPr>
              <a:t>Scenario 1: Regularity of dependency changes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014" y="1706230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OpenCMS System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1320" y="167680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Findbugs System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044" y="6081224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of release times and risk of updating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3B5D-3B59-4A58-98B6-3E4A43A5142F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9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Scenario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1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: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Regularity of dependency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9" y="1655042"/>
            <a:ext cx="8203399" cy="46363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F236-444F-44DD-A380-D223BF6F190B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0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27" y="1498078"/>
            <a:ext cx="6273529" cy="45739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4270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smtClean="0">
                <a:latin typeface="Roboto Condensed" pitchFamily="2" charset="0"/>
                <a:ea typeface="Roboto Condensed" pitchFamily="2" charset="0"/>
              </a:rPr>
              <a:t>Scenario 2: Structural dependency changes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5510" y="6072030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history consider:</a:t>
            </a:r>
          </a:p>
          <a:p>
            <a:r>
              <a:rPr lang="en-US" dirty="0"/>
              <a:t>	</a:t>
            </a:r>
            <a:r>
              <a:rPr lang="en-US" dirty="0" smtClean="0"/>
              <a:t>what are more risker library types and associated libraries.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7C95-6D1D-41B0-878A-55BFAB853F77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8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Scenario 3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 &amp;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 4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07" y="1600202"/>
            <a:ext cx="6273529" cy="457395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10153" y="1787771"/>
            <a:ext cx="906585" cy="291121"/>
          </a:xfrm>
          <a:prstGeom prst="wedgeRoundRectCallout">
            <a:avLst>
              <a:gd name="adj1" fmla="val 42960"/>
              <a:gd name="adj2" fmla="val 7592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asm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77692" y="6301156"/>
            <a:ext cx="1871785" cy="291121"/>
          </a:xfrm>
          <a:prstGeom prst="wedgeRoundRectCallout">
            <a:avLst>
              <a:gd name="adj1" fmla="val -54187"/>
              <a:gd name="adj2" fmla="val -10931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ommons-</a:t>
            </a:r>
            <a:r>
              <a:rPr lang="en-US" dirty="0" err="1" smtClean="0"/>
              <a:t>lang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13584" y="5539156"/>
            <a:ext cx="1871785" cy="291121"/>
          </a:xfrm>
          <a:prstGeom prst="wedgeRoundRectCallout">
            <a:avLst>
              <a:gd name="adj1" fmla="val -54187"/>
              <a:gd name="adj2" fmla="val -10931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om-4j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6324-EFA7-40E4-8CA5-9C24A9934582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4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2574" y="1584569"/>
            <a:ext cx="2049863" cy="151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02708"/>
            <a:ext cx="8515237" cy="3301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2064" y="3013928"/>
            <a:ext cx="1406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795387"/>
            <a:ext cx="6286406" cy="82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err="1"/>
              <a:t>a</a:t>
            </a:r>
            <a:r>
              <a:rPr lang="en-US" kern="0" dirty="0" err="1" smtClean="0"/>
              <a:t>sm</a:t>
            </a:r>
            <a:r>
              <a:rPr lang="en-US" kern="0" dirty="0" smtClean="0"/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86656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Roboto Condensed" pitchFamily="2" charset="0"/>
                <a:ea typeface="Roboto Condensed" pitchFamily="2" charset="0"/>
              </a:rPr>
              <a:t>Scenario 3: Attractiveness of different library versions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2D99-067D-4C3C-99CB-CEBAFC6E79C4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7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commons-</a:t>
            </a:r>
            <a:r>
              <a:rPr lang="en-US" dirty="0" err="1" smtClean="0"/>
              <a:t>lang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7" y="2654957"/>
            <a:ext cx="8946713" cy="347120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96850" y="1482969"/>
            <a:ext cx="2049863" cy="151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86656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Roboto Condensed" pitchFamily="2" charset="0"/>
                <a:ea typeface="Roboto Condensed" pitchFamily="2" charset="0"/>
              </a:rPr>
              <a:t>Scenario 3: Attractiveness of different library versions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1725" y="2709662"/>
            <a:ext cx="1406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C0D-7904-4416-BCDA-01C15F55C949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1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om4-j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96850" y="1482969"/>
            <a:ext cx="2049863" cy="151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86656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Roboto Condensed" pitchFamily="2" charset="0"/>
                <a:ea typeface="Roboto Condensed" pitchFamily="2" charset="0"/>
              </a:rPr>
              <a:t>Scenario 3: Attractiveness of different library versions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1" y="3001108"/>
            <a:ext cx="8674312" cy="3125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5757" y="2900897"/>
            <a:ext cx="1406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66B7-29A6-4D00-993F-E40B82937CA8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2574" y="1584569"/>
            <a:ext cx="2049863" cy="151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02708"/>
            <a:ext cx="8515237" cy="3301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2064" y="3013928"/>
            <a:ext cx="1406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6088" y="1584569"/>
            <a:ext cx="8229600" cy="82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err="1"/>
              <a:t>a</a:t>
            </a:r>
            <a:r>
              <a:rPr lang="en-US" kern="0" dirty="0" err="1" smtClean="0"/>
              <a:t>sm</a:t>
            </a:r>
            <a:endParaRPr lang="en-US" kern="0" dirty="0" smtClean="0"/>
          </a:p>
          <a:p>
            <a:r>
              <a:rPr lang="en-US" dirty="0"/>
              <a:t>Candidate </a:t>
            </a:r>
            <a:r>
              <a:rPr lang="en-US" dirty="0" smtClean="0"/>
              <a:t>versions are </a:t>
            </a:r>
            <a:r>
              <a:rPr lang="en-US" kern="0" dirty="0" smtClean="0"/>
              <a:t>3.3.1 </a:t>
            </a:r>
            <a:r>
              <a:rPr lang="en-US" kern="0" dirty="0"/>
              <a:t>and 4.1</a:t>
            </a:r>
          </a:p>
          <a:p>
            <a:endParaRPr lang="en-US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86656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Roboto Condensed" pitchFamily="2" charset="0"/>
                <a:ea typeface="Roboto Condensed" pitchFamily="2" charset="0"/>
              </a:rPr>
              <a:t>Scenario 4: Opportunities to update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2AD-C755-430F-A072-1FE66A6C69F1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4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commons-</a:t>
            </a:r>
            <a:r>
              <a:rPr lang="en-US" dirty="0" err="1" smtClean="0"/>
              <a:t>lang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andidate versions are 2.5 and 2.6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7" y="2654957"/>
            <a:ext cx="8946713" cy="347120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96850" y="1482969"/>
            <a:ext cx="2049863" cy="151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51725" y="2709662"/>
            <a:ext cx="1406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86656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Roboto Condensed" pitchFamily="2" charset="0"/>
                <a:ea typeface="Roboto Condensed" pitchFamily="2" charset="0"/>
              </a:rPr>
              <a:t>Scenario 4: Opportunities to update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3F2-F0B2-4113-837C-AA205433EFE9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8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gnetic Disk 7"/>
          <p:cNvSpPr/>
          <p:nvPr/>
        </p:nvSpPr>
        <p:spPr>
          <a:xfrm>
            <a:off x="534641" y="1970337"/>
            <a:ext cx="3024349" cy="120317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Building Systems with 3</a:t>
            </a:r>
            <a:r>
              <a:rPr lang="en-US" baseline="30000" dirty="0" smtClean="0">
                <a:latin typeface="Roboto Condensed" pitchFamily="2" charset="0"/>
                <a:ea typeface="Roboto Condensed" pitchFamily="2" charset="0"/>
              </a:rPr>
              <a:t>rd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 Party Software Libraries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026" name="Picture 2" descr="MavenReposi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4" y="2408539"/>
            <a:ext cx="2813649" cy="5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61" y="5201754"/>
            <a:ext cx="1790091" cy="11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693" y="4302931"/>
            <a:ext cx="3200400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318" y="2787177"/>
            <a:ext cx="15811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899" y="3488896"/>
            <a:ext cx="2146516" cy="6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467" y="5537435"/>
            <a:ext cx="1533525" cy="39052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99" y="2267121"/>
            <a:ext cx="1319835" cy="103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5" y="3704604"/>
            <a:ext cx="1447800" cy="164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3" y="1665536"/>
            <a:ext cx="1474413" cy="105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934" y="1995181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 Condensed" pitchFamily="2" charset="0"/>
                <a:ea typeface="Roboto Condensed" pitchFamily="2" charset="0"/>
              </a:rPr>
              <a:t>MAVEN JVM Repository</a:t>
            </a:r>
            <a:endParaRPr lang="en-US" b="1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1C7-4849-49FC-A8D4-E8101A6A9F27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0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dom4-j</a:t>
            </a:r>
          </a:p>
          <a:p>
            <a:r>
              <a:rPr lang="en-US" dirty="0"/>
              <a:t>D</a:t>
            </a:r>
            <a:r>
              <a:rPr lang="en-US" dirty="0" smtClean="0"/>
              <a:t>ominant version is evident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96850" y="1482969"/>
            <a:ext cx="2049863" cy="151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1" y="3001108"/>
            <a:ext cx="8674312" cy="3125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5757" y="2900897"/>
            <a:ext cx="1406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86656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Roboto Condensed" pitchFamily="2" charset="0"/>
                <a:ea typeface="Roboto Condensed" pitchFamily="2" charset="0"/>
              </a:rPr>
              <a:t>Scenario 4: Opportunities to update</a:t>
            </a:r>
            <a:endParaRPr lang="en-US" kern="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FAEE-6719-4A3D-891B-ECBFA492085A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Discussion Points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Generality –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G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ranularity of our data, understanding the dataset</a:t>
            </a:r>
          </a:p>
          <a:p>
            <a:pPr marL="0" indent="0">
              <a:buNone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Visual Scalability – Interactivity and reducing clutter of information</a:t>
            </a:r>
          </a:p>
          <a:p>
            <a:pPr marL="0" indent="0">
              <a:buNone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Practicality – Incremental size of evolution data</a:t>
            </a:r>
          </a:p>
          <a:p>
            <a:pPr marL="0" indent="0">
              <a:buNone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Ease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of Use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- Assessment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by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practitioners and researchers</a:t>
            </a:r>
          </a:p>
          <a:p>
            <a:pPr marL="0" indent="0">
              <a:buNone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Additional Scenarios – Peeking on other systems, multiple libraries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791D-F491-4239-B195-92441E7A0796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Summary and Future Work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6258"/>
            <a:ext cx="8229600" cy="1802217"/>
          </a:xfrm>
        </p:spPr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Towards the effective reuse of software libraries.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 and Library Centric Views.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4 case scenarios with real world examples.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Regularity, Structural Dependency changes, 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Attractive and Update Opportunities based on Usage.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Current State: Feedback and Implementation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Investigating co-existing matrix libraries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Any questions/comments and feedback ……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5083965"/>
            <a:ext cx="1676400" cy="10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2565" y="6321132"/>
            <a:ext cx="593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http://sel.ist.osaka-u.ac.jp/SARF/index.html.en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402-1AE0-4D91-A977-5E27318A3E7D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4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Why understand the evolution of system dependencies?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Software Maintenance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Patched vulnerabilities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New features</a:t>
            </a:r>
          </a:p>
          <a:p>
            <a:pPr lvl="1"/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pPr lvl="1"/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Roadblocks: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Newbie to a project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API Breakages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Cannot identify opportunities for upgrade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Current state of library</a:t>
            </a:r>
          </a:p>
          <a:p>
            <a:pPr lvl="2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Documentation, maintenance</a:t>
            </a:r>
          </a:p>
          <a:p>
            <a:pPr lvl="1"/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028" name="Picture 4" descr="http://www.svetandroida.cz/media/2014/09/iphone-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48728" y="1748899"/>
            <a:ext cx="1294966" cy="86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rs.web.cern.ch/urs/Pictures/Erics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44" y="1633356"/>
            <a:ext cx="1290945" cy="10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6087508" y="1902808"/>
            <a:ext cx="1304326" cy="555119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vetmed.illinois.edu/wildlifeencounters/images/domino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35" y="4603683"/>
            <a:ext cx="1811753" cy="15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aula-k\AppData\Local\Microsoft\Windows\Temporary Internet Files\Content.IE5\QXFK68P4\MC9004419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94" y="3202251"/>
            <a:ext cx="1036299" cy="12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aula-k\AppData\Local\Microsoft\Windows\Temporary Internet Files\Content.IE5\OAA66UN1\MC9004419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87" y="3256891"/>
            <a:ext cx="1206846" cy="11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7D42-A1C8-467E-9C6A-814AA367EF62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2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Motivation of the work 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 Condensed" pitchFamily="2" charset="0"/>
                <a:ea typeface="Roboto Condensed" pitchFamily="2" charset="0"/>
              </a:rPr>
              <a:t>Lessons from history</a:t>
            </a:r>
          </a:p>
          <a:p>
            <a:r>
              <a:rPr lang="en-US" dirty="0">
                <a:latin typeface="Roboto Condensed" pitchFamily="2" charset="0"/>
                <a:ea typeface="Roboto Condensed" pitchFamily="2" charset="0"/>
              </a:rPr>
              <a:t>Informed decision</a:t>
            </a:r>
          </a:p>
          <a:p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Adoption, Diffusion of Innovation, Popularity: ‘Wisdom of the crowd’ 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We started with statistical plots, later then realized specialized plots are needed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Journey in Visualization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pPr marL="0" indent="0">
              <a:buNone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 evolution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Library evolution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h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istory</a:t>
            </a:r>
          </a:p>
          <a:p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41" y="190237"/>
            <a:ext cx="880147" cy="12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MavenReposi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21" y="4224924"/>
            <a:ext cx="2813649" cy="5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aula-k\AppData\Local\Microsoft\Windows\Temporary Internet Files\Content.IE5\IK0PKQ0I\MC900355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51" y="3914043"/>
            <a:ext cx="1796186" cy="22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B0C7-5F6D-43E8-A1EC-5953C7410705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Systems and Libraries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808013" y="4631905"/>
            <a:ext cx="1252506" cy="694448"/>
            <a:chOff x="508958" y="1009292"/>
            <a:chExt cx="2380891" cy="2389516"/>
          </a:xfrm>
        </p:grpSpPr>
        <p:sp>
          <p:nvSpPr>
            <p:cNvPr id="130" name="Rounded Rectangle 129"/>
            <p:cNvSpPr/>
            <p:nvPr/>
          </p:nvSpPr>
          <p:spPr>
            <a:xfrm>
              <a:off x="508958" y="1009292"/>
              <a:ext cx="2380891" cy="238951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31" name="Flowchart: Multidocument 130"/>
            <p:cNvSpPr/>
            <p:nvPr/>
          </p:nvSpPr>
          <p:spPr>
            <a:xfrm>
              <a:off x="987089" y="2284587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32" name="Flowchart: Multidocument 131"/>
            <p:cNvSpPr/>
            <p:nvPr/>
          </p:nvSpPr>
          <p:spPr>
            <a:xfrm>
              <a:off x="987089" y="1161740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909465" y="2092099"/>
            <a:ext cx="1252506" cy="694448"/>
            <a:chOff x="508958" y="1009292"/>
            <a:chExt cx="2380891" cy="2389516"/>
          </a:xfrm>
        </p:grpSpPr>
        <p:sp>
          <p:nvSpPr>
            <p:cNvPr id="127" name="Rounded Rectangle 126"/>
            <p:cNvSpPr/>
            <p:nvPr/>
          </p:nvSpPr>
          <p:spPr>
            <a:xfrm>
              <a:off x="508958" y="1009292"/>
              <a:ext cx="2380891" cy="238951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28" name="Flowchart: Multidocument 127"/>
            <p:cNvSpPr/>
            <p:nvPr/>
          </p:nvSpPr>
          <p:spPr>
            <a:xfrm>
              <a:off x="987089" y="2284587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29" name="Flowchart: Multidocument 128"/>
            <p:cNvSpPr/>
            <p:nvPr/>
          </p:nvSpPr>
          <p:spPr>
            <a:xfrm>
              <a:off x="987089" y="1161740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259040" y="2036422"/>
            <a:ext cx="1252506" cy="694448"/>
            <a:chOff x="508958" y="1009292"/>
            <a:chExt cx="2380891" cy="2389516"/>
          </a:xfrm>
        </p:grpSpPr>
        <p:sp>
          <p:nvSpPr>
            <p:cNvPr id="124" name="Rounded Rectangle 123"/>
            <p:cNvSpPr/>
            <p:nvPr/>
          </p:nvSpPr>
          <p:spPr>
            <a:xfrm>
              <a:off x="508958" y="1009292"/>
              <a:ext cx="2380891" cy="238951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25" name="Flowchart: Multidocument 124"/>
            <p:cNvSpPr/>
            <p:nvPr/>
          </p:nvSpPr>
          <p:spPr>
            <a:xfrm>
              <a:off x="987089" y="2284587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26" name="Flowchart: Multidocument 125"/>
            <p:cNvSpPr/>
            <p:nvPr/>
          </p:nvSpPr>
          <p:spPr>
            <a:xfrm>
              <a:off x="987089" y="1161740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253988" y="1641207"/>
                <a:ext cx="2286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itchFamily="2" charset="0"/>
                  <a:ea typeface="Roboto Condensed" pitchFamily="2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88" y="1641207"/>
                <a:ext cx="22862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8649" r="-7027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765087" y="4199943"/>
                <a:ext cx="3220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itchFamily="2" charset="0"/>
                  <a:ea typeface="Roboto Condensed" pitchFamily="2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87" y="4199943"/>
                <a:ext cx="32202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615" r="-2115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347182" y="4187237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A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itchFamily="2" charset="0"/>
                  <a:ea typeface="Roboto Condensed" pitchFamily="2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82" y="4187237"/>
                <a:ext cx="3878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8" r="-781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/>
          <p:cNvGrpSpPr/>
          <p:nvPr/>
        </p:nvGrpSpPr>
        <p:grpSpPr>
          <a:xfrm>
            <a:off x="5138092" y="4630992"/>
            <a:ext cx="1252506" cy="694448"/>
            <a:chOff x="508958" y="1009292"/>
            <a:chExt cx="2380891" cy="2389516"/>
          </a:xfrm>
        </p:grpSpPr>
        <p:sp>
          <p:nvSpPr>
            <p:cNvPr id="121" name="Rounded Rectangle 120"/>
            <p:cNvSpPr/>
            <p:nvPr/>
          </p:nvSpPr>
          <p:spPr>
            <a:xfrm>
              <a:off x="508958" y="1009292"/>
              <a:ext cx="2380891" cy="238951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22" name="Flowchart: Multidocument 121"/>
            <p:cNvSpPr/>
            <p:nvPr/>
          </p:nvSpPr>
          <p:spPr>
            <a:xfrm>
              <a:off x="987089" y="2284587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23" name="Flowchart: Multidocument 122"/>
            <p:cNvSpPr/>
            <p:nvPr/>
          </p:nvSpPr>
          <p:spPr>
            <a:xfrm>
              <a:off x="987089" y="1161740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043744" y="4225839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A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itchFamily="2" charset="0"/>
                  <a:ea typeface="Roboto Condensed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44" y="4225839"/>
                <a:ext cx="3878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188" r="-7813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/>
          <p:cNvSpPr/>
          <p:nvPr/>
        </p:nvSpPr>
        <p:spPr>
          <a:xfrm>
            <a:off x="1765088" y="6097476"/>
            <a:ext cx="6624000" cy="567860"/>
          </a:xfrm>
          <a:prstGeom prst="rightArrow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rPr>
              <a:t>TIME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7582" y="3551985"/>
            <a:ext cx="8390758" cy="3757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grpSp>
        <p:nvGrpSpPr>
          <p:cNvPr id="102" name="Group 101"/>
          <p:cNvGrpSpPr/>
          <p:nvPr/>
        </p:nvGrpSpPr>
        <p:grpSpPr>
          <a:xfrm>
            <a:off x="3450558" y="4610945"/>
            <a:ext cx="1252506" cy="694448"/>
            <a:chOff x="508958" y="1009292"/>
            <a:chExt cx="2380891" cy="2389516"/>
          </a:xfrm>
        </p:grpSpPr>
        <p:sp>
          <p:nvSpPr>
            <p:cNvPr id="118" name="Rounded Rectangle 117"/>
            <p:cNvSpPr/>
            <p:nvPr/>
          </p:nvSpPr>
          <p:spPr>
            <a:xfrm>
              <a:off x="508958" y="1009292"/>
              <a:ext cx="2380891" cy="238951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19" name="Flowchart: Multidocument 118"/>
            <p:cNvSpPr/>
            <p:nvPr/>
          </p:nvSpPr>
          <p:spPr>
            <a:xfrm>
              <a:off x="987089" y="2284587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20" name="Flowchart: Multidocument 119"/>
            <p:cNvSpPr/>
            <p:nvPr/>
          </p:nvSpPr>
          <p:spPr>
            <a:xfrm>
              <a:off x="987089" y="1161740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909465" y="1699683"/>
                <a:ext cx="2286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0" lang="en-A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itchFamily="2" charset="0"/>
                  <a:ea typeface="Roboto Condensed" pitchFamily="2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65" y="1699683"/>
                <a:ext cx="22862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4737" r="-6578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0" y="5398004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rPr>
              <a:t>System 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0" y="161083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rPr>
              <a:t>Library L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3248336" y="2779610"/>
            <a:ext cx="791091" cy="1662205"/>
          </a:xfrm>
          <a:prstGeom prst="straightConnector1">
            <a:avLst/>
          </a:prstGeom>
          <a:noFill/>
          <a:ln w="98425" cap="flat" cmpd="sng" algn="ctr">
            <a:solidFill>
              <a:srgbClr val="ED7D31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16" name="Straight Arrow Connector 115"/>
          <p:cNvCxnSpPr/>
          <p:nvPr/>
        </p:nvCxnSpPr>
        <p:spPr>
          <a:xfrm>
            <a:off x="2645260" y="2811261"/>
            <a:ext cx="5869" cy="1687460"/>
          </a:xfrm>
          <a:prstGeom prst="straightConnector1">
            <a:avLst/>
          </a:prstGeom>
          <a:noFill/>
          <a:ln w="9842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117" name="TextBox 116"/>
          <p:cNvSpPr txBox="1"/>
          <p:nvPr/>
        </p:nvSpPr>
        <p:spPr>
          <a:xfrm rot="16200000">
            <a:off x="886087" y="3291508"/>
            <a:ext cx="1463862" cy="3674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rPr>
              <a:t>Depends(S,L)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5348691" y="2821973"/>
            <a:ext cx="368000" cy="1623495"/>
          </a:xfrm>
          <a:prstGeom prst="straightConnector1">
            <a:avLst/>
          </a:prstGeom>
          <a:noFill/>
          <a:ln w="98425" cap="flat" cmpd="sng" algn="ctr">
            <a:solidFill>
              <a:srgbClr val="70AD47"/>
            </a:solidFill>
            <a:prstDash val="solid"/>
            <a:miter lim="800000"/>
            <a:headEnd type="triangle"/>
            <a:tailEnd type="none"/>
          </a:ln>
          <a:effectLst/>
        </p:spPr>
      </p:cxnSp>
      <p:grpSp>
        <p:nvGrpSpPr>
          <p:cNvPr id="109" name="Group 108"/>
          <p:cNvGrpSpPr/>
          <p:nvPr/>
        </p:nvGrpSpPr>
        <p:grpSpPr>
          <a:xfrm>
            <a:off x="6784032" y="4613811"/>
            <a:ext cx="1500626" cy="694448"/>
            <a:chOff x="508958" y="1009292"/>
            <a:chExt cx="2380891" cy="2389516"/>
          </a:xfrm>
        </p:grpSpPr>
        <p:sp>
          <p:nvSpPr>
            <p:cNvPr id="113" name="Rounded Rectangle 112"/>
            <p:cNvSpPr/>
            <p:nvPr/>
          </p:nvSpPr>
          <p:spPr>
            <a:xfrm>
              <a:off x="508958" y="1009292"/>
              <a:ext cx="2380891" cy="238951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14" name="Flowchart: Multidocument 113"/>
            <p:cNvSpPr/>
            <p:nvPr/>
          </p:nvSpPr>
          <p:spPr>
            <a:xfrm>
              <a:off x="987089" y="2284587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115" name="Flowchart: Multidocument 114"/>
            <p:cNvSpPr/>
            <p:nvPr/>
          </p:nvSpPr>
          <p:spPr>
            <a:xfrm>
              <a:off x="987089" y="1161740"/>
              <a:ext cx="1362894" cy="941692"/>
            </a:xfrm>
            <a:prstGeom prst="flowChartMultidocumen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824223" y="4221493"/>
                <a:ext cx="387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A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itchFamily="2" charset="0"/>
                  <a:ea typeface="Roboto Condensed" pitchFamily="2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223" y="4221493"/>
                <a:ext cx="38786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9048" r="-9524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/>
          <p:nvPr/>
        </p:nvCxnSpPr>
        <p:spPr>
          <a:xfrm>
            <a:off x="3643882" y="2718205"/>
            <a:ext cx="3563609" cy="1727263"/>
          </a:xfrm>
          <a:prstGeom prst="straightConnector1">
            <a:avLst/>
          </a:prstGeom>
          <a:noFill/>
          <a:ln w="98425" cap="flat" cmpd="sng" algn="ctr">
            <a:solidFill>
              <a:srgbClr val="70AD47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2052925" y="5456472"/>
            <a:ext cx="10075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rPr>
              <a:t>Adopter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719690" y="5421163"/>
            <a:ext cx="1007593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rPr>
              <a:t>Idler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336357" y="5427578"/>
            <a:ext cx="1244881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kern="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updater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itchFamily="2" charset="0"/>
                <a:ea typeface="Roboto Condensed" pitchFamily="2" charset="0"/>
              </a:rPr>
              <a:t>(upgrader)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965243" y="5427578"/>
            <a:ext cx="1423845" cy="64633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 err="1" smtClean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downgrader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itchFamily="2" charset="0"/>
              <a:ea typeface="Roboto Condensed" pitchFamily="2" charset="0"/>
            </a:endParaRPr>
          </a:p>
          <a:p>
            <a:pPr lvl="0">
              <a:defRPr/>
            </a:pPr>
            <a:r>
              <a:rPr kumimoji="0" lang="en-US" kern="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(</a:t>
            </a:r>
            <a:r>
              <a:rPr kumimoji="0" lang="en-US" kern="0" dirty="0" smtClean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upgrader)</a:t>
            </a:r>
            <a:endParaRPr kumimoji="0" lang="en-US" kern="0" dirty="0">
              <a:solidFill>
                <a:prstClr val="black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39" name="Right Arrow 138"/>
          <p:cNvSpPr/>
          <p:nvPr/>
        </p:nvSpPr>
        <p:spPr>
          <a:xfrm>
            <a:off x="3667377" y="2354404"/>
            <a:ext cx="1123454" cy="1894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Arrow 139"/>
          <p:cNvSpPr/>
          <p:nvPr/>
        </p:nvSpPr>
        <p:spPr>
          <a:xfrm>
            <a:off x="3124872" y="4874752"/>
            <a:ext cx="325686" cy="2133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/>
          <p:cNvSpPr/>
          <p:nvPr/>
        </p:nvSpPr>
        <p:spPr>
          <a:xfrm>
            <a:off x="4763671" y="4871519"/>
            <a:ext cx="325686" cy="2133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/>
          <p:cNvSpPr/>
          <p:nvPr/>
        </p:nvSpPr>
        <p:spPr>
          <a:xfrm>
            <a:off x="6424472" y="4842277"/>
            <a:ext cx="325686" cy="2133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33655" y="3647446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 Centric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33655" y="1641207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Library Centric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C56-783F-4F6D-854F-4E3E810729AF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0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2" grpId="0" animBg="1"/>
      <p:bldP spid="134" grpId="0" animBg="1"/>
      <p:bldP spid="135" grpId="0" animBg="1"/>
      <p:bldP spid="136" grpId="0" animBg="1"/>
      <p:bldP spid="3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System-centric Dependency Plot (SDP)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4965405" cy="1313118"/>
          </a:xfrm>
        </p:spPr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Layout/Metaphor Design : Tree Rings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Shape Design: Adopter types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Color/Lines: Version rings</a:t>
            </a:r>
          </a:p>
          <a:p>
            <a:pPr lvl="1"/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65" y="3346762"/>
            <a:ext cx="880147" cy="12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7" y="2962291"/>
            <a:ext cx="5047949" cy="3691408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7239574" y="5619646"/>
            <a:ext cx="1904425" cy="648677"/>
          </a:xfrm>
          <a:prstGeom prst="wedgeRoundRectCallout">
            <a:avLst>
              <a:gd name="adj1" fmla="val -71019"/>
              <a:gd name="adj2" fmla="val 9833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</a:rPr>
              <a:t>Usage at the current version</a:t>
            </a:r>
            <a:endParaRPr lang="en-US" dirty="0">
              <a:solidFill>
                <a:schemeClr val="tx1"/>
              </a:solidFill>
              <a:latin typeface="Roboto Condensed" pitchFamily="2" charset="0"/>
              <a:ea typeface="Roboto Condense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0307" y="6130735"/>
                <a:ext cx="863313" cy="522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𝑢𝑠𝑎𝑔𝑒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𝑢𝑠𝑎𝑔𝑒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307" y="6130735"/>
                <a:ext cx="863313" cy="522964"/>
              </a:xfrm>
              <a:prstGeom prst="rect">
                <a:avLst/>
              </a:prstGeom>
              <a:blipFill rotWithShape="0">
                <a:blip r:embed="rId4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97169" y="6320162"/>
            <a:ext cx="25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Library Version Usage=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563097" y="4790278"/>
            <a:ext cx="1940514" cy="797859"/>
          </a:xfrm>
          <a:prstGeom prst="wedgeRoundRectCallout">
            <a:avLst>
              <a:gd name="adj1" fmla="val -16444"/>
              <a:gd name="adj2" fmla="val 10894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</a:rPr>
              <a:t>Usage at that point in time</a:t>
            </a:r>
            <a:endParaRPr lang="en-US" dirty="0">
              <a:solidFill>
                <a:schemeClr val="tx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984600" y="1362459"/>
            <a:ext cx="1940514" cy="1618736"/>
          </a:xfrm>
          <a:prstGeom prst="wedgeRoundRectCallout">
            <a:avLst>
              <a:gd name="adj1" fmla="val -23373"/>
              <a:gd name="adj2" fmla="val 8154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</a:rPr>
              <a:t>Usage is a count of other systems that have also adopted the same library version</a:t>
            </a:r>
            <a:endParaRPr lang="en-US" dirty="0">
              <a:solidFill>
                <a:schemeClr val="tx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8217-DC9A-4A02-8F0A-65904444A4C3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System-centric Dependency Plot (SDP)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4965405" cy="1313118"/>
          </a:xfrm>
        </p:spPr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Layout/Metaphor Design : Tree Rings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Shape Design: Adopter types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Color/Lines: Version rings</a:t>
            </a:r>
          </a:p>
          <a:p>
            <a:pPr lvl="1"/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41" y="190237"/>
            <a:ext cx="880147" cy="12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35" y="2913321"/>
            <a:ext cx="6542795" cy="369781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4198-F812-4B9C-B71C-1D46745A1A9A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0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itchFamily="2" charset="0"/>
                <a:ea typeface="Roboto Condensed" pitchFamily="2" charset="0"/>
              </a:rPr>
              <a:t>Library-centric Dependency Plot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(LDP)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3"/>
            <a:ext cx="8086165" cy="1313118"/>
          </a:xfrm>
        </p:spPr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Layout/Metaphor Design: Time-series plot /Growth Curve</a:t>
            </a:r>
          </a:p>
          <a:p>
            <a:r>
              <a:rPr lang="en-US" dirty="0">
                <a:latin typeface="Roboto Condensed" pitchFamily="2" charset="0"/>
                <a:ea typeface="Roboto Condensed" pitchFamily="2" charset="0"/>
              </a:rPr>
              <a:t>Shape Design: Adopter types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Color/Lines: Library Version</a:t>
            </a:r>
          </a:p>
          <a:p>
            <a:pPr lvl="1"/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92" y="232437"/>
            <a:ext cx="880147" cy="12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9" y="3095886"/>
            <a:ext cx="8627370" cy="3195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173" y="2869020"/>
            <a:ext cx="1312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859C-A97A-453D-BD54-7872B896ED29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6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Cognitive Walkthrough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530" y="1591266"/>
            <a:ext cx="6624084" cy="1004775"/>
          </a:xfrm>
        </p:spPr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Rusty the new systems maintainer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Through real-world examples</a:t>
            </a: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Four scenarios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4" name="Picture 2" descr="C:\Users\Raula-k\AppData\Local\Microsoft\Windows\Temporary Internet Files\Content.IE5\M6AKPFQW\MC9004419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9" y="1591266"/>
            <a:ext cx="1392201" cy="10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946" y="3105349"/>
            <a:ext cx="8288996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Rusty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is a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new maintainer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to a software project. Rusty notices that some of the system's library dependencies are outdated. </a:t>
            </a: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pPr algn="just"/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Simply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upgrading to the latest versions of all dependencies seems natural, however, Rusty does not know where to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start.</a:t>
            </a:r>
          </a:p>
          <a:p>
            <a:pPr algn="just"/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How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to help Rusty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?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97" y="5280105"/>
            <a:ext cx="1345058" cy="1254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759" y="5423647"/>
            <a:ext cx="558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We extracted dependency information of systems and libraries</a:t>
            </a:r>
          </a:p>
          <a:p>
            <a:r>
              <a:rPr lang="en-US" dirty="0">
                <a:latin typeface="Roboto Condensed" pitchFamily="2" charset="0"/>
                <a:ea typeface="Roboto Condensed" pitchFamily="2" charset="0"/>
              </a:rPr>
              <a:t>w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ithin the Maven Repository (2005-11 to 2013-11)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F3DB-AE30-4C44-A950-1B8444700DB8}" type="datetime1">
              <a:rPr kumimoji="1" lang="ja-JP" altLang="en-US" smtClean="0"/>
              <a:t>2015/1/27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03BF-EFED-4DEB-9C98-4B1F7CDA0C3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24496</TotalTime>
  <Words>632</Words>
  <Application>Microsoft Office PowerPoint</Application>
  <PresentationFormat>On-screen Show (4:3)</PresentationFormat>
  <Paragraphs>183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Roboto Condensed</vt:lpstr>
      <vt:lpstr>Sel-CoolMetal-white</vt:lpstr>
      <vt:lpstr>Visualizing the Evolution of Systems and their Library Dependencies</vt:lpstr>
      <vt:lpstr>Building Systems with 3rd Party Software Libraries</vt:lpstr>
      <vt:lpstr>Why understand the evolution of system dependencies?</vt:lpstr>
      <vt:lpstr>Motivation of the work </vt:lpstr>
      <vt:lpstr>Systems and Libraries</vt:lpstr>
      <vt:lpstr>System-centric Dependency Plot (SDP)</vt:lpstr>
      <vt:lpstr>System-centric Dependency Plot (SDP)</vt:lpstr>
      <vt:lpstr>Library-centric Dependency Plot (LDP)</vt:lpstr>
      <vt:lpstr>Cognitive Walkthrough</vt:lpstr>
      <vt:lpstr>Scenario Types</vt:lpstr>
      <vt:lpstr>PowerPoint Presentation</vt:lpstr>
      <vt:lpstr>Scenario 1: Regularity of dependency changes</vt:lpstr>
      <vt:lpstr>PowerPoint Presentation</vt:lpstr>
      <vt:lpstr>Scenario 3 &amp;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Points</vt:lpstr>
      <vt:lpstr>Summary and Future Work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n-kawamt</dc:creator>
  <cp:lastModifiedBy>kula</cp:lastModifiedBy>
  <cp:revision>234</cp:revision>
  <dcterms:created xsi:type="dcterms:W3CDTF">2014-09-04T07:07:54Z</dcterms:created>
  <dcterms:modified xsi:type="dcterms:W3CDTF">2015-01-27T01:19:20Z</dcterms:modified>
</cp:coreProperties>
</file>