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92" r:id="rId2"/>
    <p:sldId id="313" r:id="rId3"/>
    <p:sldId id="317" r:id="rId4"/>
    <p:sldId id="326" r:id="rId5"/>
    <p:sldId id="312" r:id="rId6"/>
    <p:sldId id="307" r:id="rId7"/>
    <p:sldId id="320" r:id="rId8"/>
    <p:sldId id="296" r:id="rId9"/>
    <p:sldId id="318" r:id="rId10"/>
    <p:sldId id="302" r:id="rId11"/>
    <p:sldId id="322" r:id="rId12"/>
    <p:sldId id="303" r:id="rId13"/>
    <p:sldId id="304" r:id="rId14"/>
    <p:sldId id="316" r:id="rId15"/>
    <p:sldId id="323" r:id="rId16"/>
    <p:sldId id="329" r:id="rId17"/>
    <p:sldId id="330" r:id="rId18"/>
    <p:sldId id="328" r:id="rId1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71"/>
    <a:srgbClr val="B6B6B6"/>
    <a:srgbClr val="FF3300"/>
    <a:srgbClr val="D2BCFA"/>
    <a:srgbClr val="FFFFCC"/>
    <a:srgbClr val="EEDF6E"/>
    <a:srgbClr val="E8E8EF"/>
    <a:srgbClr val="B7B7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52006" autoAdjust="0"/>
  </p:normalViewPr>
  <p:slideViewPr>
    <p:cSldViewPr snapToGrid="0">
      <p:cViewPr varScale="1">
        <p:scale>
          <a:sx n="37" d="100"/>
          <a:sy n="37" d="100"/>
        </p:scale>
        <p:origin x="1026"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FBFAD3E8-3ABD-4297-A02D-D495F58AACE9}" type="datetimeFigureOut">
              <a:rPr kumimoji="1" lang="ja-JP" altLang="en-US" smtClean="0"/>
              <a:t>2014/11/12</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AEA9AD08-0D49-4887-83C8-9948DBA4A935}" type="slidenum">
              <a:rPr kumimoji="1" lang="ja-JP" altLang="en-US" smtClean="0"/>
              <a:t>‹#›</a:t>
            </a:fld>
            <a:endParaRPr kumimoji="1" lang="ja-JP" altLang="en-US"/>
          </a:p>
        </p:txBody>
      </p:sp>
    </p:spTree>
    <p:extLst>
      <p:ext uri="{BB962C8B-B14F-4D97-AF65-F5344CB8AC3E}">
        <p14:creationId xmlns:p14="http://schemas.microsoft.com/office/powerpoint/2010/main" val="34381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AF6FE187-F869-42F0-95D3-B36AE7F06729}" type="datetimeFigureOut">
              <a:rPr kumimoji="1" lang="ja-JP" altLang="en-US" smtClean="0"/>
              <a:t>2014/11/12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F697584-4F9B-4904-BD9F-29E33B2498A8}" type="slidenum">
              <a:rPr kumimoji="1" lang="ja-JP" altLang="en-US" smtClean="0"/>
              <a:t>‹#›</a:t>
            </a:fld>
            <a:endParaRPr kumimoji="1" lang="ja-JP" altLang="en-US"/>
          </a:p>
        </p:txBody>
      </p:sp>
    </p:spTree>
    <p:extLst>
      <p:ext uri="{BB962C8B-B14F-4D97-AF65-F5344CB8AC3E}">
        <p14:creationId xmlns:p14="http://schemas.microsoft.com/office/powerpoint/2010/main" val="29704267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smtClean="0"/>
              <a:t>(Thank </a:t>
            </a:r>
            <a:r>
              <a:rPr lang="en-US" altLang="ja-JP" sz="1800" dirty="0" smtClean="0"/>
              <a:t>you for the introduction.</a:t>
            </a:r>
            <a:r>
              <a:rPr lang="ja-JP" altLang="en-US" sz="1800" baseline="0" dirty="0" smtClean="0"/>
              <a:t> </a:t>
            </a:r>
            <a:r>
              <a:rPr lang="en-US" altLang="ja-JP" sz="1800" baseline="0" dirty="0" smtClean="0"/>
              <a:t>)</a:t>
            </a:r>
          </a:p>
          <a:p>
            <a:r>
              <a:rPr lang="en-US" altLang="ja-JP" sz="1800" baseline="0" dirty="0" smtClean="0"/>
              <a:t>(Hello, I’m </a:t>
            </a:r>
            <a:r>
              <a:rPr lang="en-US" altLang="ja-JP" sz="1800" baseline="0" dirty="0" err="1" smtClean="0"/>
              <a:t>Tsubasa</a:t>
            </a:r>
            <a:r>
              <a:rPr lang="en-US" altLang="ja-JP" sz="1800" baseline="0" dirty="0" smtClean="0"/>
              <a:t> </a:t>
            </a:r>
            <a:r>
              <a:rPr lang="en-US" altLang="ja-JP" sz="1800" baseline="0" dirty="0" err="1" smtClean="0"/>
              <a:t>Saika</a:t>
            </a:r>
            <a:r>
              <a:rPr lang="en-US" altLang="ja-JP" sz="1800" baseline="0" dirty="0" smtClean="0"/>
              <a:t>. I’m a graduate student at Osaka University.)</a:t>
            </a:r>
          </a:p>
          <a:p>
            <a:r>
              <a:rPr lang="en-US" altLang="ja-JP" sz="1800" smtClean="0"/>
              <a:t>Now, </a:t>
            </a:r>
            <a:r>
              <a:rPr lang="en-US" altLang="ja-JP" sz="1800" dirty="0" smtClean="0"/>
              <a:t>I would like to talk about our research entitled</a:t>
            </a:r>
            <a:r>
              <a:rPr kumimoji="1" lang="en-US" altLang="ja-JP" sz="1800" kern="1200" baseline="0" dirty="0" smtClean="0">
                <a:solidFill>
                  <a:schemeClr val="tx1"/>
                </a:solidFill>
                <a:effectLst/>
                <a:latin typeface="+mn-lt"/>
                <a:ea typeface="+mn-ea"/>
                <a:cs typeface="+mn-cs"/>
              </a:rPr>
              <a:t> </a:t>
            </a:r>
            <a:r>
              <a:rPr kumimoji="1" lang="en-US" altLang="ja-JP" sz="1800" kern="1200" dirty="0" smtClean="0">
                <a:solidFill>
                  <a:schemeClr val="tx1"/>
                </a:solidFill>
                <a:effectLst/>
                <a:latin typeface="+mn-lt"/>
                <a:ea typeface="+mn-ea"/>
                <a:cs typeface="+mn-cs"/>
              </a:rPr>
              <a:t>“What Kinds of Refactorings are Co-occurred? An Analysis of Eclipse Usage Datasets”.</a:t>
            </a:r>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a:t>
            </a:fld>
            <a:endParaRPr kumimoji="1" lang="ja-JP" altLang="en-US"/>
          </a:p>
        </p:txBody>
      </p:sp>
    </p:spTree>
    <p:extLst>
      <p:ext uri="{BB962C8B-B14F-4D97-AF65-F5344CB8AC3E}">
        <p14:creationId xmlns:p14="http://schemas.microsoft.com/office/powerpoint/2010/main" val="367618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smtClean="0"/>
              <a:t>These</a:t>
            </a:r>
            <a:r>
              <a:rPr kumimoji="1" lang="en-US" altLang="ja-JP" sz="1800" baseline="0" dirty="0" smtClean="0"/>
              <a:t> tables show the top 5 combinations of f</a:t>
            </a:r>
            <a:r>
              <a:rPr lang="en-US" altLang="ja-JP" sz="1800" dirty="0" smtClean="0"/>
              <a:t>requently co-occurred </a:t>
            </a:r>
            <a:r>
              <a:rPr lang="en-US" altLang="ja-JP" sz="1800" dirty="0" err="1" smtClean="0"/>
              <a:t>refactorings</a:t>
            </a:r>
            <a:r>
              <a:rPr lang="en-US" altLang="ja-JP" sz="1800" dirty="0" smtClean="0"/>
              <a:t>. The upper</a:t>
            </a:r>
            <a:r>
              <a:rPr lang="en-US" altLang="ja-JP" sz="1800" baseline="0" dirty="0" smtClean="0"/>
              <a:t> table shows the result of Users dataset. The lower table shows the result of </a:t>
            </a:r>
            <a:r>
              <a:rPr lang="en-US" altLang="ja-JP" sz="1800" baseline="0" dirty="0" err="1" smtClean="0"/>
              <a:t>Mylyn</a:t>
            </a:r>
            <a:r>
              <a:rPr lang="en-US" altLang="ja-JP" sz="1800" baseline="0" dirty="0" smtClean="0"/>
              <a:t> dataset. </a:t>
            </a:r>
            <a:r>
              <a:rPr lang="en-US" altLang="ja-JP" sz="1800" dirty="0" smtClean="0"/>
              <a:t>These</a:t>
            </a:r>
            <a:r>
              <a:rPr lang="en-US" altLang="ja-JP" sz="1800" baseline="0" dirty="0" smtClean="0"/>
              <a:t> two</a:t>
            </a:r>
            <a:r>
              <a:rPr lang="en-US" altLang="ja-JP" sz="1800" dirty="0" smtClean="0"/>
              <a:t> columns, Refactoring 1 and 2, show the patterns of refactoring but they do not indicate the</a:t>
            </a:r>
            <a:r>
              <a:rPr lang="en-US" altLang="ja-JP" sz="1800" baseline="0" dirty="0" smtClean="0"/>
              <a:t> </a:t>
            </a:r>
            <a:r>
              <a:rPr lang="en-US" altLang="ja-JP" sz="1800" dirty="0" smtClean="0"/>
              <a:t>order of execution. </a:t>
            </a:r>
            <a:r>
              <a:rPr kumimoji="1" lang="en-US" altLang="ja-JP" sz="1800" b="0" i="0" u="none" strike="noStrike" kern="1200" baseline="0" dirty="0" smtClean="0">
                <a:solidFill>
                  <a:schemeClr val="tx1"/>
                </a:solidFill>
                <a:latin typeface="+mn-lt"/>
                <a:ea typeface="+mn-ea"/>
                <a:cs typeface="+mn-cs"/>
              </a:rPr>
              <a:t>These two tables show similar combinations of co-occurred refactorings. That is, most combinations of co-occurred refactorings contain at least one of Rename, Move, and Extract refactorings which are highlighted in yellow. Also, these refactoring patterns are known as the most frequently occurred refactoring patterns.</a:t>
            </a:r>
            <a:endParaRPr kumimoji="1" lang="ja-JP" altLang="en-US" sz="18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10</a:t>
            </a:fld>
            <a:endParaRPr kumimoji="1" lang="ja-JP" altLang="en-US"/>
          </a:p>
        </p:txBody>
      </p:sp>
    </p:spTree>
    <p:extLst>
      <p:ext uri="{BB962C8B-B14F-4D97-AF65-F5344CB8AC3E}">
        <p14:creationId xmlns:p14="http://schemas.microsoft.com/office/powerpoint/2010/main" val="288991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t>ここまで</a:t>
            </a:r>
            <a:r>
              <a:rPr lang="en-US" altLang="ja-JP" sz="1800" dirty="0" smtClean="0"/>
              <a:t>7:10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Next, I‘m going to explain the investigation</a:t>
            </a:r>
            <a:r>
              <a:rPr lang="en-US" altLang="ja-JP" sz="1800" baseline="0" dirty="0" smtClean="0"/>
              <a:t> </a:t>
            </a:r>
            <a:r>
              <a:rPr lang="en-US" altLang="ja-JP" sz="1800" dirty="0" smtClean="0"/>
              <a:t>and its findings in Step2. </a:t>
            </a:r>
            <a:r>
              <a:rPr kumimoji="1" lang="en-US" altLang="ja-JP" sz="1800" dirty="0" smtClean="0"/>
              <a:t>In this step, we</a:t>
            </a:r>
            <a:r>
              <a:rPr kumimoji="1" lang="en-US" altLang="ja-JP" sz="1800" baseline="0" dirty="0" smtClean="0"/>
              <a:t> i</a:t>
            </a:r>
            <a:r>
              <a:rPr kumimoji="1" lang="en-US" altLang="ja-JP" sz="1800" dirty="0" smtClean="0"/>
              <a:t>nvestigated details of frequently co-occurred refactorings to devise tool supports. However, this investigation was carried out only for </a:t>
            </a:r>
            <a:r>
              <a:rPr kumimoji="1" lang="en-US" altLang="ja-JP" sz="1800" dirty="0" err="1" smtClean="0"/>
              <a:t>Mylyn</a:t>
            </a:r>
            <a:r>
              <a:rPr kumimoji="1" lang="en-US" altLang="ja-JP" sz="1800" baseline="0" dirty="0" smtClean="0"/>
              <a:t> </a:t>
            </a:r>
            <a:r>
              <a:rPr kumimoji="1" lang="en-US" altLang="ja-JP" sz="1800" dirty="0" smtClean="0"/>
              <a:t>dataset because Users dataset doesn’t contain information about program elements altered by refactoring instances.</a:t>
            </a:r>
            <a:r>
              <a:rPr kumimoji="1" lang="en-US" altLang="ja-JP" sz="1800" baseline="0" dirty="0" smtClean="0"/>
              <a:t> </a:t>
            </a:r>
            <a:r>
              <a:rPr kumimoji="1" lang="en-US" altLang="ja-JP" sz="1800" dirty="0" smtClean="0"/>
              <a:t>We manually</a:t>
            </a:r>
            <a:r>
              <a:rPr kumimoji="1" lang="en-US" altLang="ja-JP" sz="1800" baseline="0" dirty="0" smtClean="0"/>
              <a:t> analyzed the details of the 10 most frequently co-occurred refactorings. </a:t>
            </a:r>
            <a:r>
              <a:rPr kumimoji="1" lang="en-US" altLang="ja-JP" sz="1800" dirty="0" smtClean="0"/>
              <a:t>And then we checked targets of each refactoring and classified them into</a:t>
            </a:r>
            <a:r>
              <a:rPr kumimoji="1" lang="en-US" altLang="ja-JP" sz="1800" baseline="0" dirty="0" smtClean="0"/>
              <a:t> three types:</a:t>
            </a:r>
            <a:r>
              <a:rPr kumimoji="1" lang="en-US" altLang="ja-JP" sz="1800" dirty="0" smtClean="0"/>
              <a:t> Same, Related and Others.</a:t>
            </a:r>
            <a:endParaRPr kumimoji="1" lang="en-US" altLang="ja-JP" sz="18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11</a:t>
            </a:fld>
            <a:endParaRPr kumimoji="1" lang="ja-JP" altLang="en-US"/>
          </a:p>
        </p:txBody>
      </p:sp>
    </p:spTree>
    <p:extLst>
      <p:ext uri="{BB962C8B-B14F-4D97-AF65-F5344CB8AC3E}">
        <p14:creationId xmlns:p14="http://schemas.microsoft.com/office/powerpoint/2010/main" val="242405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If</a:t>
            </a:r>
            <a:r>
              <a:rPr kumimoji="1" lang="en-US" altLang="ja-JP" sz="1800" baseline="0" dirty="0" smtClean="0"/>
              <a:t> </a:t>
            </a:r>
            <a:r>
              <a:rPr kumimoji="1" lang="en-US" altLang="ja-JP" sz="1800" dirty="0" smtClean="0"/>
              <a:t>each refactoring </a:t>
            </a:r>
            <a:r>
              <a:rPr lang="en-US" altLang="ja-JP" sz="1800" dirty="0" smtClean="0"/>
              <a:t>alters</a:t>
            </a:r>
            <a:r>
              <a:rPr kumimoji="1" lang="en-US" altLang="ja-JP" sz="1800" dirty="0" smtClean="0"/>
              <a:t> the same program element, we classified them as Same. Meanwhile</a:t>
            </a:r>
            <a:r>
              <a:rPr kumimoji="1" lang="en-US" altLang="ja-JP" sz="1800" baseline="0" dirty="0" smtClean="0"/>
              <a:t>, </a:t>
            </a:r>
            <a:r>
              <a:rPr kumimoji="1" lang="en-US" altLang="ja-JP" sz="1800" dirty="0" smtClean="0"/>
              <a:t>targets</a:t>
            </a:r>
            <a:r>
              <a:rPr kumimoji="1" lang="en-US" altLang="ja-JP" sz="1800" baseline="0" dirty="0" smtClean="0"/>
              <a:t> are determined as related program elements if they </a:t>
            </a:r>
            <a:r>
              <a:rPr kumimoji="1" lang="en-US" altLang="ja-JP" sz="1800" dirty="0" smtClean="0"/>
              <a:t>have similar names or belong to the same package or class</a:t>
            </a:r>
            <a:r>
              <a:rPr kumimoji="1" lang="en-US" altLang="ja-JP" sz="1800" baseline="0" dirty="0" smtClean="0"/>
              <a:t>. </a:t>
            </a:r>
            <a:r>
              <a:rPr kumimoji="1" lang="en-US" altLang="ja-JP" sz="1800" dirty="0" smtClean="0"/>
              <a:t>In the rest cases, we could not identify the relationship between</a:t>
            </a:r>
            <a:r>
              <a:rPr kumimoji="1" lang="en-US" altLang="ja-JP" sz="1800" baseline="0" dirty="0" smtClean="0"/>
              <a:t> </a:t>
            </a:r>
            <a:r>
              <a:rPr kumimoji="1" lang="en-US" altLang="ja-JP" sz="1800" dirty="0" smtClean="0"/>
              <a:t>targets and classified them as “Others”. This figure illustrates an</a:t>
            </a:r>
            <a:r>
              <a:rPr kumimoji="1" lang="en-US" altLang="ja-JP" sz="1800" baseline="0" dirty="0" smtClean="0"/>
              <a:t> example of refactoring instance of Rename and Rename pair. Since, these refactorings renames different kinds of program element, they are considered as different kinds of refactoring and this pair is classified as related. First, a developer renames a field named number. Then, he or she renames a method named </a:t>
            </a:r>
            <a:r>
              <a:rPr kumimoji="1" lang="en-US" altLang="ja-JP" sz="1800" baseline="0" dirty="0" err="1" smtClean="0"/>
              <a:t>getNumber</a:t>
            </a:r>
            <a:r>
              <a:rPr kumimoji="1" lang="en-US" altLang="ja-JP" sz="1800" baseline="0" dirty="0" smtClean="0"/>
              <a:t> that is similar to the name of the field.</a:t>
            </a:r>
          </a:p>
          <a:p>
            <a:endParaRPr kumimoji="1" lang="ja-JP" altLang="en-US"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12</a:t>
            </a:fld>
            <a:endParaRPr kumimoji="1" lang="ja-JP" altLang="en-US"/>
          </a:p>
        </p:txBody>
      </p:sp>
    </p:spTree>
    <p:extLst>
      <p:ext uri="{BB962C8B-B14F-4D97-AF65-F5344CB8AC3E}">
        <p14:creationId xmlns:p14="http://schemas.microsoft.com/office/powerpoint/2010/main" val="145042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smtClean="0"/>
              <a:t>This table shows the</a:t>
            </a:r>
            <a:r>
              <a:rPr kumimoji="1" lang="en-US" altLang="ja-JP" sz="1800" baseline="0" dirty="0" smtClean="0"/>
              <a:t> result of investigation on details of</a:t>
            </a:r>
            <a:r>
              <a:rPr kumimoji="1" lang="en-US" altLang="ja-JP" sz="1800" dirty="0" smtClean="0"/>
              <a:t> frequently</a:t>
            </a:r>
            <a:r>
              <a:rPr kumimoji="1" lang="en-US" altLang="ja-JP" sz="1800" baseline="0" dirty="0" smtClean="0"/>
              <a:t> co-occurred refactorings. </a:t>
            </a:r>
            <a:r>
              <a:rPr kumimoji="1" lang="en-US" altLang="ja-JP" sz="1800" baseline="0" smtClean="0"/>
              <a:t>Rename refactorings </a:t>
            </a:r>
            <a:r>
              <a:rPr kumimoji="1" lang="en-US" altLang="ja-JP" sz="1800" baseline="0" dirty="0" smtClean="0"/>
              <a:t>are classified according to their applied elements. The numbers of performed refactoring, investigated refactoring, same targets, and related targets are shown. For example, Move and Rename Type refactoring pairs are co-occurred fifty eight times in </a:t>
            </a:r>
            <a:r>
              <a:rPr kumimoji="1" lang="en-US" altLang="ja-JP" sz="1800" baseline="0" dirty="0" err="1" smtClean="0"/>
              <a:t>Mylyn</a:t>
            </a:r>
            <a:r>
              <a:rPr kumimoji="1" lang="en-US" altLang="ja-JP" sz="1800" baseline="0" dirty="0" smtClean="0"/>
              <a:t> dataset and we manually investigated ten instances. 4 instances are classified as Same and 1 instance is classified as Related. </a:t>
            </a:r>
            <a:r>
              <a:rPr lang="en-US" altLang="ja-JP" sz="1800" dirty="0" smtClean="0"/>
              <a:t>Overall, m</a:t>
            </a:r>
            <a:r>
              <a:rPr kumimoji="1" lang="en-US" altLang="ja-JP" sz="1800" baseline="0" dirty="0" smtClean="0"/>
              <a:t>ore than half of all investigated refactoring-pairs are same or related. </a:t>
            </a:r>
            <a:r>
              <a:rPr kumimoji="1" lang="en-US" altLang="ja-JP" sz="1800" dirty="0" smtClean="0"/>
              <a:t>I</a:t>
            </a:r>
            <a:r>
              <a:rPr kumimoji="1" lang="en-US" altLang="ja-JP" sz="1800" baseline="0" dirty="0" smtClean="0"/>
              <a:t> will explain </a:t>
            </a:r>
            <a:r>
              <a:rPr kumimoji="1" lang="en-US" altLang="ja-JP" sz="1800" dirty="0" smtClean="0"/>
              <a:t>focus on</a:t>
            </a:r>
            <a:r>
              <a:rPr kumimoji="1" lang="en-US" altLang="ja-JP" sz="1800" baseline="0" dirty="0" smtClean="0"/>
              <a:t> (Move, Rename) pairs highlighted in red and (</a:t>
            </a:r>
            <a:r>
              <a:rPr kumimoji="1" lang="en-US" altLang="ja-JP" sz="1800" baseline="0" dirty="0" err="1" smtClean="0"/>
              <a:t>Rename,Rename</a:t>
            </a:r>
            <a:r>
              <a:rPr kumimoji="1" lang="en-US" altLang="ja-JP" sz="1800" baseline="0" dirty="0" smtClean="0"/>
              <a:t>) pairs highlighted in blue which are the most frequently co-occurred refactoring patterns and devise tool support for them.</a:t>
            </a:r>
            <a:endParaRPr kumimoji="1" lang="en-US" altLang="ja-JP" sz="18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13</a:t>
            </a:fld>
            <a:endParaRPr kumimoji="1" lang="ja-JP" altLang="en-US"/>
          </a:p>
        </p:txBody>
      </p:sp>
    </p:spTree>
    <p:extLst>
      <p:ext uri="{BB962C8B-B14F-4D97-AF65-F5344CB8AC3E}">
        <p14:creationId xmlns:p14="http://schemas.microsoft.com/office/powerpoint/2010/main" val="28810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ここまで</a:t>
            </a:r>
            <a:r>
              <a:rPr kumimoji="1" lang="en-US" altLang="ja-JP" sz="1800" dirty="0" smtClean="0"/>
              <a:t>10:35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In the</a:t>
            </a:r>
            <a:r>
              <a:rPr kumimoji="1" lang="en-US" altLang="ja-JP" sz="1800" baseline="0" dirty="0" smtClean="0"/>
              <a:t> case where targets of Move and Rename refactorings were the same program element,</a:t>
            </a:r>
            <a:r>
              <a:rPr kumimoji="1" lang="en-US" altLang="ja-JP" sz="1800" dirty="0" smtClean="0"/>
              <a:t> </a:t>
            </a:r>
            <a:r>
              <a:rPr lang="en-US" altLang="ja-JP" sz="1800" dirty="0" smtClean="0"/>
              <a:t>Rename was occurred to change the names of program element that were previously</a:t>
            </a:r>
            <a:r>
              <a:rPr lang="ja-JP" altLang="en-US" sz="1800" baseline="0" dirty="0" smtClean="0"/>
              <a:t> </a:t>
            </a:r>
            <a:r>
              <a:rPr lang="en-US" altLang="ja-JP" sz="1800" dirty="0" smtClean="0"/>
              <a:t>moved. This figure depicts</a:t>
            </a:r>
            <a:r>
              <a:rPr lang="en-US" altLang="ja-JP" sz="1800" baseline="0" dirty="0" smtClean="0"/>
              <a:t> an example of Move and Rename refactorings pair recorded in the </a:t>
            </a:r>
            <a:r>
              <a:rPr lang="en-US" altLang="ja-JP" sz="1800" baseline="0" dirty="0" err="1" smtClean="0"/>
              <a:t>Git</a:t>
            </a:r>
            <a:r>
              <a:rPr lang="en-US" altLang="ja-JP" sz="1800" baseline="0" dirty="0" smtClean="0"/>
              <a:t> repository of </a:t>
            </a:r>
            <a:r>
              <a:rPr lang="en-US" altLang="ja-JP" sz="1800" baseline="0" dirty="0" err="1" smtClean="0"/>
              <a:t>Mylyn</a:t>
            </a:r>
            <a:r>
              <a:rPr lang="en-US" altLang="ja-JP" sz="1800" baseline="0" dirty="0" smtClean="0"/>
              <a:t> project. A class named </a:t>
            </a:r>
            <a:r>
              <a:rPr lang="en-US" altLang="ja-JP" sz="1800" baseline="0" dirty="0" err="1" smtClean="0"/>
              <a:t>ProjectpreferencesLinkProvider</a:t>
            </a:r>
            <a:r>
              <a:rPr lang="en-US" altLang="ja-JP" sz="1800" baseline="0" dirty="0" smtClean="0"/>
              <a:t> was moved from a </a:t>
            </a:r>
            <a:r>
              <a:rPr lang="en-US" altLang="ja-JP" sz="1800" baseline="0" dirty="0" err="1" smtClean="0"/>
              <a:t>ppackage</a:t>
            </a:r>
            <a:r>
              <a:rPr lang="en-US" altLang="ja-JP" sz="1800" baseline="0" dirty="0" smtClean="0"/>
              <a:t> named </a:t>
            </a:r>
            <a:r>
              <a:rPr lang="en-US" altLang="ja-JP" sz="1800" baseline="0" dirty="0" err="1" smtClean="0"/>
              <a:t>mylyn.task.ui</a:t>
            </a:r>
            <a:r>
              <a:rPr lang="en-US" altLang="ja-JP" sz="1800" baseline="0" dirty="0" smtClean="0"/>
              <a:t> into another package named </a:t>
            </a:r>
            <a:r>
              <a:rPr lang="en-US" altLang="ja-JP" sz="1800" baseline="0" dirty="0" err="1" smtClean="0"/>
              <a:t>mylyn.internal.tasks.ui.properties</a:t>
            </a:r>
            <a:r>
              <a:rPr lang="en-US" altLang="ja-JP" sz="1800" baseline="0" dirty="0" smtClean="0"/>
              <a:t> and its class name was changed to </a:t>
            </a:r>
            <a:r>
              <a:rPr lang="en-US" altLang="ja-JP" sz="1800" baseline="0" dirty="0" err="1" smtClean="0"/>
              <a:t>ProjectPropertiesLinkProvider</a:t>
            </a:r>
            <a:r>
              <a:rPr lang="en-US" altLang="ja-JP" sz="1800" baseline="0" dirty="0" smtClean="0"/>
              <a:t> including a word , “properties” which came from the name of its new package.</a:t>
            </a:r>
            <a:r>
              <a:rPr lang="ja-JP" altLang="en-US" sz="1800" baseline="0" dirty="0" smtClean="0"/>
              <a:t> </a:t>
            </a:r>
            <a:endParaRPr lang="en-US" altLang="ja-JP" sz="1800" kern="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14</a:t>
            </a:fld>
            <a:endParaRPr kumimoji="1" lang="ja-JP" altLang="en-US"/>
          </a:p>
        </p:txBody>
      </p:sp>
    </p:spTree>
    <p:extLst>
      <p:ext uri="{BB962C8B-B14F-4D97-AF65-F5344CB8AC3E}">
        <p14:creationId xmlns:p14="http://schemas.microsoft.com/office/powerpoint/2010/main" val="366118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Currently, Eclipse does not provide interaction between Move and Rename refactorings. Therefore, developers need to perform Move and Rename refactoring separately and configuration dialog appear twice even though developers often do not configure refactoring tools. For supporting this combinations of refactorings, we suggest to develop a new menu which simultaneously performs Move and Rename refactorings in Eclipse. If the name of the program element can be changed in the dialog of Move refactoring, it is unnecessary to perform Rename refactoring separately. </a:t>
            </a:r>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15</a:t>
            </a:fld>
            <a:endParaRPr kumimoji="1" lang="ja-JP" altLang="en-US"/>
          </a:p>
        </p:txBody>
      </p:sp>
    </p:spTree>
    <p:extLst>
      <p:ext uri="{BB962C8B-B14F-4D97-AF65-F5344CB8AC3E}">
        <p14:creationId xmlns:p14="http://schemas.microsoft.com/office/powerpoint/2010/main" val="80791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ここまで</a:t>
            </a:r>
            <a:r>
              <a:rPr kumimoji="1" lang="en-US" altLang="ja-JP" sz="1800" dirty="0" smtClean="0"/>
              <a:t>12:35</a:t>
            </a:r>
          </a:p>
          <a:p>
            <a:r>
              <a:rPr kumimoji="1" lang="en-US" altLang="ja-JP" sz="1800" dirty="0" smtClean="0"/>
              <a:t>About refactoring pair of Rename and Rename, it turned out that Rename refactorings are often performed together regardless of types of targeted program elements. In addition, those program elements tend to have similar names and some relationship. This</a:t>
            </a:r>
            <a:r>
              <a:rPr kumimoji="1" lang="en-US" altLang="ja-JP" sz="1800" baseline="0" dirty="0" smtClean="0"/>
              <a:t> f</a:t>
            </a:r>
            <a:r>
              <a:rPr kumimoji="1" lang="en-US" altLang="ja-JP" sz="1800" dirty="0" smtClean="0"/>
              <a:t>igure shows an instance where Rename Field and Rename Local Variable refactorings were used together. This instance is also recorded in the </a:t>
            </a:r>
            <a:r>
              <a:rPr kumimoji="1" lang="en-US" altLang="ja-JP" sz="1800" dirty="0" err="1" smtClean="0"/>
              <a:t>Git</a:t>
            </a:r>
            <a:r>
              <a:rPr kumimoji="1" lang="en-US" altLang="ja-JP" sz="1800" dirty="0" smtClean="0"/>
              <a:t> repository of </a:t>
            </a:r>
            <a:r>
              <a:rPr kumimoji="1" lang="en-US" altLang="ja-JP" sz="1800" dirty="0" err="1" smtClean="0"/>
              <a:t>Mylyn</a:t>
            </a:r>
            <a:r>
              <a:rPr kumimoji="1" lang="en-US" altLang="ja-JP" sz="1800" dirty="0" smtClean="0"/>
              <a:t> project. In this figure, a field variable named </a:t>
            </a:r>
            <a:r>
              <a:rPr kumimoji="1" lang="en-US" altLang="ja-JP" sz="1800" dirty="0" err="1" smtClean="0"/>
              <a:t>compositeImages</a:t>
            </a:r>
            <a:r>
              <a:rPr kumimoji="1" lang="en-US" altLang="ja-JP" sz="1800" dirty="0" smtClean="0"/>
              <a:t> is renamed to </a:t>
            </a:r>
            <a:r>
              <a:rPr kumimoji="1" lang="en-US" altLang="ja-JP" sz="1800" dirty="0" err="1" smtClean="0"/>
              <a:t>wideImages</a:t>
            </a:r>
            <a:r>
              <a:rPr kumimoji="1" lang="en-US" altLang="ja-JP" sz="1800" dirty="0" smtClean="0"/>
              <a:t> using Rename Field refactoring. Moreover, a local variable also named </a:t>
            </a:r>
            <a:r>
              <a:rPr kumimoji="1" lang="en-US" altLang="ja-JP" sz="1800" dirty="0" err="1" smtClean="0"/>
              <a:t>compositeImages</a:t>
            </a:r>
            <a:r>
              <a:rPr kumimoji="1" lang="en-US" altLang="ja-JP" sz="1800" dirty="0" smtClean="0"/>
              <a:t> is similarly renamed to </a:t>
            </a:r>
            <a:r>
              <a:rPr kumimoji="1" lang="en-US" altLang="ja-JP" sz="1800" dirty="0" err="1" smtClean="0"/>
              <a:t>wideImages</a:t>
            </a:r>
            <a:r>
              <a:rPr kumimoji="1" lang="en-US" altLang="ja-JP" sz="1800" dirty="0" smtClean="0"/>
              <a:t> using Rename Local Variable refactoring.</a:t>
            </a:r>
            <a:endParaRPr kumimoji="1" lang="ja-JP" altLang="en-US" sz="18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16</a:t>
            </a:fld>
            <a:endParaRPr kumimoji="1" lang="ja-JP" altLang="en-US"/>
          </a:p>
        </p:txBody>
      </p:sp>
    </p:spTree>
    <p:extLst>
      <p:ext uri="{BB962C8B-B14F-4D97-AF65-F5344CB8AC3E}">
        <p14:creationId xmlns:p14="http://schemas.microsoft.com/office/powerpoint/2010/main" val="8186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smtClean="0"/>
              <a:t>For supporting these refactorings, we suggest to develop a refactoring</a:t>
            </a:r>
            <a:r>
              <a:rPr kumimoji="1" lang="en-US" altLang="ja-JP" sz="1800" baseline="0" dirty="0" smtClean="0"/>
              <a:t> feature for renaming </a:t>
            </a:r>
            <a:r>
              <a:rPr kumimoji="1" lang="en-US" altLang="ja-JP" sz="1800" dirty="0" smtClean="0"/>
              <a:t>several program elements at</a:t>
            </a:r>
            <a:r>
              <a:rPr kumimoji="1" lang="en-US" altLang="ja-JP" sz="1800" baseline="0" dirty="0" smtClean="0"/>
              <a:t> once </a:t>
            </a:r>
            <a:r>
              <a:rPr kumimoji="1" lang="en-US" altLang="ja-JP" sz="1800" dirty="0" smtClean="0"/>
              <a:t>regardless of their types. In the current specification of refactorings of Eclipse, only the Rename refactoring intended for class can update similarly named</a:t>
            </a:r>
            <a:r>
              <a:rPr kumimoji="1" lang="en-US" altLang="ja-JP" sz="1800" baseline="0" dirty="0" smtClean="0"/>
              <a:t> elements</a:t>
            </a:r>
            <a:r>
              <a:rPr kumimoji="1" lang="en-US" altLang="ja-JP" sz="1800" dirty="0" smtClean="0"/>
              <a:t> automatically</a:t>
            </a:r>
            <a:r>
              <a:rPr kumimoji="1" lang="en-US" altLang="ja-JP" sz="1800" baseline="0" dirty="0" smtClean="0"/>
              <a:t>. </a:t>
            </a:r>
            <a:r>
              <a:rPr kumimoji="1" lang="en-US" altLang="ja-JP" sz="1800" dirty="0" smtClean="0"/>
              <a:t>However, there is no such support for Rename refactoring intended for other types of program elements such as fields or methods.</a:t>
            </a:r>
            <a:r>
              <a:rPr kumimoji="1" lang="en-US" altLang="ja-JP" sz="1800" baseline="0" dirty="0" smtClean="0"/>
              <a:t> </a:t>
            </a:r>
            <a:r>
              <a:rPr kumimoji="1" lang="en-US" altLang="ja-JP" sz="1800" dirty="0" smtClean="0"/>
              <a:t>Therefore, it is necessary to support them in the same way.</a:t>
            </a:r>
            <a:endParaRPr kumimoji="1" lang="ja-JP" altLang="en-US" sz="18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17</a:t>
            </a:fld>
            <a:endParaRPr kumimoji="1" lang="ja-JP" altLang="en-US"/>
          </a:p>
        </p:txBody>
      </p:sp>
    </p:spTree>
    <p:extLst>
      <p:ext uri="{BB962C8B-B14F-4D97-AF65-F5344CB8AC3E}">
        <p14:creationId xmlns:p14="http://schemas.microsoft.com/office/powerpoint/2010/main" val="2151556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t>ここまで</a:t>
            </a:r>
            <a:r>
              <a:rPr lang="en-US" altLang="ja-JP" sz="1800" smtClean="0"/>
              <a:t>14:20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In conclusion,</a:t>
            </a:r>
            <a:r>
              <a:rPr lang="en-US" altLang="ja-JP" sz="1800" baseline="0" dirty="0" smtClean="0"/>
              <a:t> t</a:t>
            </a:r>
            <a:r>
              <a:rPr lang="en-US" altLang="ja-JP" sz="1800" dirty="0" smtClean="0"/>
              <a:t>his study investigated consecutively co-occurred refactoring combinations. Moreover,</a:t>
            </a:r>
            <a:r>
              <a:rPr lang="en-US" altLang="ja-JP" sz="1800" baseline="0" dirty="0" smtClean="0"/>
              <a:t> b</a:t>
            </a:r>
            <a:r>
              <a:rPr lang="en-US" altLang="ja-JP" sz="1800" dirty="0" smtClean="0"/>
              <a:t>ased on the results of manual analysis, we devised suggestion</a:t>
            </a:r>
            <a:r>
              <a:rPr lang="en-US" altLang="ja-JP" sz="1800" baseline="0" dirty="0" smtClean="0"/>
              <a:t> </a:t>
            </a:r>
            <a:r>
              <a:rPr lang="en-US" altLang="ja-JP" sz="1800" dirty="0" smtClean="0"/>
              <a:t>for the improvement of the refactoring feature of Eclipse. </a:t>
            </a:r>
            <a:r>
              <a:rPr kumimoji="1" lang="en-US" altLang="ja-JP" sz="1800" dirty="0" smtClean="0"/>
              <a:t>As future work, </a:t>
            </a:r>
            <a:r>
              <a:rPr kumimoji="1" lang="en-US" altLang="ja-JP" sz="1800" baseline="0" dirty="0" smtClean="0"/>
              <a:t>we will collect additional datasets to achieve generality of the findings. </a:t>
            </a:r>
            <a:r>
              <a:rPr kumimoji="1" lang="en-US" altLang="ja-JP" sz="1800" dirty="0" smtClean="0"/>
              <a:t>Also,</a:t>
            </a:r>
            <a:r>
              <a:rPr kumimoji="1" lang="en-US" altLang="ja-JP" sz="1800" baseline="0" dirty="0" smtClean="0"/>
              <a:t> t</a:t>
            </a:r>
            <a:r>
              <a:rPr kumimoji="1" lang="en-US" altLang="ja-JP" sz="1800" dirty="0" smtClean="0"/>
              <a:t>he actual tool that </a:t>
            </a:r>
            <a:r>
              <a:rPr lang="en-US" altLang="ja-JP" sz="1800" dirty="0" smtClean="0"/>
              <a:t>supports frequently co-occurred refactoring should be developed and examined according to our</a:t>
            </a:r>
            <a:r>
              <a:rPr lang="en-US" altLang="ja-JP" sz="1800" baseline="0" dirty="0" smtClean="0"/>
              <a:t> </a:t>
            </a:r>
            <a:r>
              <a:rPr lang="en-US" altLang="ja-JP" sz="1800" dirty="0" smtClean="0"/>
              <a:t>investigation results.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Thank you very much for your attention. </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18</a:t>
            </a:fld>
            <a:endParaRPr kumimoji="1" lang="ja-JP" altLang="en-US"/>
          </a:p>
        </p:txBody>
      </p:sp>
    </p:spTree>
    <p:extLst>
      <p:ext uri="{BB962C8B-B14F-4D97-AF65-F5344CB8AC3E}">
        <p14:creationId xmlns:p14="http://schemas.microsoft.com/office/powerpoint/2010/main" val="226162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At first, I will explain about the background of the research, refactoring. Refactoring is a process of changing the internal structure of software without altering the external behavior. </a:t>
            </a:r>
            <a:r>
              <a:rPr kumimoji="1" lang="en-US" altLang="ja-JP" sz="1800" dirty="0" smtClean="0"/>
              <a:t>It is a promising way to improve the maintainability of a software system. By performing Refactoring, a developer can modify complicated source code into</a:t>
            </a:r>
            <a:r>
              <a:rPr kumimoji="1" lang="en-US" altLang="ja-JP" sz="1800" baseline="0" dirty="0" smtClean="0"/>
              <a:t> sophisticated source code which is easy to be maintained.</a:t>
            </a:r>
            <a:endParaRPr kumimoji="1" lang="ja-JP" altLang="en-US" sz="18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2</a:t>
            </a:fld>
            <a:endParaRPr kumimoji="1" lang="ja-JP" altLang="en-US"/>
          </a:p>
        </p:txBody>
      </p:sp>
    </p:spTree>
    <p:extLst>
      <p:ext uri="{BB962C8B-B14F-4D97-AF65-F5344CB8AC3E}">
        <p14:creationId xmlns:p14="http://schemas.microsoft.com/office/powerpoint/2010/main" val="15519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smtClean="0"/>
              <a:t>However, manually performed refactoring is not only time-consuming but also error-prone. </a:t>
            </a:r>
            <a:r>
              <a:rPr kumimoji="1" lang="en-US" altLang="ja-JP" sz="1800" dirty="0" smtClean="0"/>
              <a:t>To alleviate this problem, several modern IDEs, such</a:t>
            </a:r>
            <a:r>
              <a:rPr kumimoji="1" lang="en-US" altLang="ja-JP" sz="1800" baseline="0" dirty="0" smtClean="0"/>
              <a:t> as Eclipse, support many refactoring patterns that rename, move, or split program elements such as methods, classes, and packages. </a:t>
            </a:r>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3</a:t>
            </a:fld>
            <a:endParaRPr kumimoji="1" lang="ja-JP" altLang="en-US"/>
          </a:p>
        </p:txBody>
      </p:sp>
    </p:spTree>
    <p:extLst>
      <p:ext uri="{BB962C8B-B14F-4D97-AF65-F5344CB8AC3E}">
        <p14:creationId xmlns:p14="http://schemas.microsoft.com/office/powerpoint/2010/main" val="131434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To improve refactoring support tools, Murphy-Hill et al. investigated Eclipse usage datasets and found that developers often repeat same kinds of refactoring. However, it has not been examined what different kinds of refactoring are frequently co-occurred in their datasets.</a:t>
            </a:r>
            <a:endParaRPr kumimoji="1" lang="ja-JP" altLang="en-US" sz="18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4</a:t>
            </a:fld>
            <a:endParaRPr kumimoji="1" lang="ja-JP" altLang="en-US"/>
          </a:p>
        </p:txBody>
      </p:sp>
    </p:spTree>
    <p:extLst>
      <p:ext uri="{BB962C8B-B14F-4D97-AF65-F5344CB8AC3E}">
        <p14:creationId xmlns:p14="http://schemas.microsoft.com/office/powerpoint/2010/main" val="285097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611188"/>
            <a:ext cx="5443537" cy="408463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t>ここまで</a:t>
            </a:r>
            <a:r>
              <a:rPr lang="en-US" altLang="ja-JP" sz="1800" dirty="0" smtClean="0"/>
              <a:t>1:40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I will explain an example of</a:t>
            </a:r>
            <a:r>
              <a:rPr lang="en-US" altLang="ja-JP" sz="1800" baseline="0" dirty="0" smtClean="0"/>
              <a:t> co-occurred refactorings. </a:t>
            </a:r>
            <a:r>
              <a:rPr lang="en-US" altLang="ja-JP" sz="1800" dirty="0" smtClean="0"/>
              <a:t>This figure depicts a</a:t>
            </a:r>
            <a:r>
              <a:rPr lang="en-US" altLang="ja-JP" sz="1800" baseline="0" dirty="0" smtClean="0"/>
              <a:t> consecutive </a:t>
            </a:r>
            <a:r>
              <a:rPr lang="en-US" altLang="ja-JP" sz="1800" dirty="0" smtClean="0"/>
              <a:t>executions</a:t>
            </a:r>
            <a:r>
              <a:rPr lang="en-US" altLang="ja-JP" sz="1800" baseline="0" dirty="0" smtClean="0"/>
              <a:t> of Move and Rename refactorings</a:t>
            </a:r>
            <a:r>
              <a:rPr lang="en-US" altLang="ja-JP" sz="1800" dirty="0" smtClean="0"/>
              <a:t>. In this figure, a developer moves a class named</a:t>
            </a:r>
            <a:r>
              <a:rPr lang="en-US" altLang="ja-JP" sz="1800" baseline="0" dirty="0" smtClean="0"/>
              <a:t> </a:t>
            </a:r>
            <a:r>
              <a:rPr lang="en-US" altLang="ja-JP" sz="1800" baseline="0" dirty="0" err="1" smtClean="0"/>
              <a:t>classA</a:t>
            </a:r>
            <a:r>
              <a:rPr lang="en-US" altLang="ja-JP" sz="1800" baseline="0" dirty="0" smtClean="0"/>
              <a:t> from package1 </a:t>
            </a:r>
            <a:r>
              <a:rPr lang="en-US" altLang="ja-JP" sz="1800" dirty="0" smtClean="0"/>
              <a:t>to package2 and then change its name to </a:t>
            </a:r>
            <a:r>
              <a:rPr lang="en-US" altLang="ja-JP" sz="1800" dirty="0" err="1" smtClean="0"/>
              <a:t>classB</a:t>
            </a:r>
            <a:r>
              <a:rPr lang="en-US" altLang="ja-JP" sz="1800" dirty="0" smtClean="0"/>
              <a:t>. Currently to perform these refactorings, a developer needs to repeatedly select the targets,</a:t>
            </a:r>
            <a:r>
              <a:rPr lang="en-US" altLang="ja-JP" sz="1800" baseline="0" dirty="0" smtClean="0"/>
              <a:t> then</a:t>
            </a:r>
            <a:r>
              <a:rPr lang="en-US" altLang="ja-JP" sz="1800" dirty="0" smtClean="0"/>
              <a:t> invoke refactoring feature and configure its setting.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5</a:t>
            </a:fld>
            <a:endParaRPr kumimoji="1" lang="ja-JP" altLang="en-US"/>
          </a:p>
        </p:txBody>
      </p:sp>
    </p:spTree>
    <p:extLst>
      <p:ext uri="{BB962C8B-B14F-4D97-AF65-F5344CB8AC3E}">
        <p14:creationId xmlns:p14="http://schemas.microsoft.com/office/powerpoint/2010/main" val="390977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Existing refactoring support tools don’t support consecutively co-occurred refactoring. </a:t>
            </a:r>
            <a:r>
              <a:rPr kumimoji="1" lang="en-US" altLang="ja-JP" sz="1800" dirty="0" smtClean="0"/>
              <a:t>To alleviate this problem, a tool which supports consecutively co-occurred</a:t>
            </a:r>
            <a:r>
              <a:rPr kumimoji="1" lang="en-US" altLang="ja-JP" sz="1800" baseline="0" dirty="0" smtClean="0"/>
              <a:t> </a:t>
            </a:r>
            <a:r>
              <a:rPr kumimoji="1" lang="en-US" altLang="ja-JP" sz="1800" dirty="0" smtClean="0"/>
              <a:t>refactorings is required. </a:t>
            </a:r>
            <a:r>
              <a:rPr lang="en-US" altLang="ja-JP" sz="1800" dirty="0" smtClean="0"/>
              <a:t>Supporting co-occurred refactoring should improve software development efficiency. In order to develop the tool, the most frequently co-occurred refactoring should be clarified. </a:t>
            </a:r>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6</a:t>
            </a:fld>
            <a:endParaRPr kumimoji="1" lang="ja-JP" altLang="en-US"/>
          </a:p>
        </p:txBody>
      </p:sp>
    </p:spTree>
    <p:extLst>
      <p:ext uri="{BB962C8B-B14F-4D97-AF65-F5344CB8AC3E}">
        <p14:creationId xmlns:p14="http://schemas.microsoft.com/office/powerpoint/2010/main" val="326272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smtClean="0"/>
              <a:t>Next, I</a:t>
            </a:r>
            <a:r>
              <a:rPr lang="en-US" altLang="ja-JP" sz="1800" baseline="0" dirty="0" smtClean="0"/>
              <a:t> will give an overview of this research. </a:t>
            </a:r>
            <a:r>
              <a:rPr lang="en-US" altLang="ja-JP" sz="1800" dirty="0" smtClean="0"/>
              <a:t>The investigation is comprised of two steps. In the first step, we identified frequency of co-occurred refactoring in software development history. In the second step, we manually analyzed details</a:t>
            </a:r>
            <a:r>
              <a:rPr lang="en-US" altLang="ja-JP" sz="1800" baseline="0" dirty="0" smtClean="0"/>
              <a:t> of f</a:t>
            </a:r>
            <a:r>
              <a:rPr lang="en-US" altLang="ja-JP" sz="1800" dirty="0" smtClean="0"/>
              <a:t>requently co-occurred refactoring. Then, we devised suggestions for improving refactoring support tools to support frequently co-occurred refactoring based on the investigation results. </a:t>
            </a:r>
            <a:endParaRPr kumimoji="1" lang="ja-JP" altLang="en-US" sz="1800" dirty="0" smtClean="0"/>
          </a:p>
          <a:p>
            <a:endParaRPr kumimoji="1" lang="ja-JP" altLang="en-US" sz="1600" dirty="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7</a:t>
            </a:fld>
            <a:endParaRPr kumimoji="1" lang="ja-JP" altLang="en-US"/>
          </a:p>
        </p:txBody>
      </p:sp>
    </p:spTree>
    <p:extLst>
      <p:ext uri="{BB962C8B-B14F-4D97-AF65-F5344CB8AC3E}">
        <p14:creationId xmlns:p14="http://schemas.microsoft.com/office/powerpoint/2010/main" val="278260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In the investigation, we</a:t>
            </a:r>
            <a:r>
              <a:rPr lang="en-US" altLang="ja-JP" sz="1800" baseline="0" dirty="0" smtClean="0"/>
              <a:t> </a:t>
            </a:r>
            <a:r>
              <a:rPr lang="en-US" altLang="ja-JP" sz="1800" dirty="0" smtClean="0"/>
              <a:t>analyzed usage data of Eclipse which includes usage logs of refactoring features.</a:t>
            </a:r>
            <a:r>
              <a:rPr kumimoji="1" lang="en-US" altLang="ja-JP" sz="1800" dirty="0" smtClean="0"/>
              <a:t> It is </a:t>
            </a:r>
            <a:r>
              <a:rPr kumimoji="1" lang="en-US" altLang="ja-JP" sz="1800" kern="1200" dirty="0" smtClean="0">
                <a:solidFill>
                  <a:schemeClr val="tx1"/>
                </a:solidFill>
                <a:effectLst/>
                <a:latin typeface="+mn-lt"/>
                <a:ea typeface="+mn-ea"/>
                <a:cs typeface="+mn-cs"/>
              </a:rPr>
              <a:t>rare that</a:t>
            </a:r>
            <a:r>
              <a:rPr kumimoji="1" lang="en-US" altLang="ja-JP" sz="1800" kern="1200" baseline="0" dirty="0" smtClean="0">
                <a:solidFill>
                  <a:schemeClr val="tx1"/>
                </a:solidFill>
                <a:effectLst/>
                <a:latin typeface="+mn-lt"/>
                <a:ea typeface="+mn-ea"/>
                <a:cs typeface="+mn-cs"/>
              </a:rPr>
              <a:t> a</a:t>
            </a:r>
            <a:r>
              <a:rPr kumimoji="1" lang="en-US" altLang="ja-JP" sz="1800" dirty="0" smtClean="0"/>
              <a:t> </a:t>
            </a:r>
            <a:r>
              <a:rPr kumimoji="1" lang="en-US" altLang="ja-JP" sz="1800" kern="1200" dirty="0" smtClean="0">
                <a:solidFill>
                  <a:schemeClr val="tx1"/>
                </a:solidFill>
                <a:effectLst/>
                <a:latin typeface="+mn-lt"/>
                <a:ea typeface="+mn-ea"/>
                <a:cs typeface="+mn-cs"/>
              </a:rPr>
              <a:t>dataset</a:t>
            </a:r>
            <a:r>
              <a:rPr kumimoji="1" lang="en-US" altLang="ja-JP" sz="1800" kern="1200" baseline="0" dirty="0" smtClean="0">
                <a:solidFill>
                  <a:schemeClr val="tx1"/>
                </a:solidFill>
                <a:effectLst/>
                <a:latin typeface="+mn-lt"/>
                <a:ea typeface="+mn-ea"/>
                <a:cs typeface="+mn-cs"/>
              </a:rPr>
              <a:t> includes</a:t>
            </a:r>
            <a:r>
              <a:rPr kumimoji="1" lang="en-US" altLang="ja-JP" sz="1800" kern="1200" dirty="0" smtClean="0">
                <a:solidFill>
                  <a:schemeClr val="tx1"/>
                </a:solidFill>
                <a:effectLst/>
                <a:latin typeface="+mn-lt"/>
                <a:ea typeface="+mn-ea"/>
                <a:cs typeface="+mn-cs"/>
              </a:rPr>
              <a:t> refactoring usages. Moreover, these datasets </a:t>
            </a:r>
            <a:r>
              <a:rPr kumimoji="1" lang="en-US" altLang="ja-JP" sz="1800" kern="1200" baseline="0" dirty="0" smtClean="0">
                <a:solidFill>
                  <a:schemeClr val="tx1"/>
                </a:solidFill>
                <a:effectLst/>
                <a:latin typeface="+mn-lt"/>
                <a:ea typeface="+mn-ea"/>
                <a:cs typeface="+mn-cs"/>
              </a:rPr>
              <a:t>are</a:t>
            </a:r>
            <a:r>
              <a:rPr kumimoji="1" lang="en-US" altLang="ja-JP" sz="1800" kern="1200" dirty="0" smtClean="0">
                <a:solidFill>
                  <a:schemeClr val="tx1"/>
                </a:solidFill>
                <a:effectLst/>
                <a:latin typeface="+mn-lt"/>
                <a:ea typeface="+mn-ea"/>
                <a:cs typeface="+mn-cs"/>
              </a:rPr>
              <a:t> the actual development histories.</a:t>
            </a:r>
            <a:r>
              <a:rPr kumimoji="1" lang="ja-JP" altLang="en-US" sz="1800" kern="1200" baseline="0" dirty="0" smtClean="0">
                <a:solidFill>
                  <a:schemeClr val="tx1"/>
                </a:solidFill>
                <a:effectLst/>
                <a:latin typeface="+mn-lt"/>
                <a:ea typeface="+mn-ea"/>
                <a:cs typeface="+mn-cs"/>
              </a:rPr>
              <a:t> </a:t>
            </a:r>
            <a:r>
              <a:rPr kumimoji="1" lang="en-US" altLang="ja-JP" sz="1800" dirty="0" smtClean="0"/>
              <a:t>The</a:t>
            </a:r>
            <a:r>
              <a:rPr kumimoji="1" lang="en-US" altLang="ja-JP" sz="1800" baseline="0" dirty="0" smtClean="0"/>
              <a:t> table below is the summary of the datasets. The f</a:t>
            </a:r>
            <a:r>
              <a:rPr kumimoji="1" lang="en-US" altLang="ja-JP" sz="1800" dirty="0" smtClean="0"/>
              <a:t>irst dataset is called Users which contains usage logs of 41 Eclipse-users. Developers in this dataset work</a:t>
            </a:r>
            <a:r>
              <a:rPr kumimoji="1" lang="en-US" altLang="ja-JP" sz="1800" baseline="0" dirty="0" smtClean="0"/>
              <a:t> at different organizations with various backgrounds. It contains total 3494 refactoring instances that are comprised of 22 types of refactoring. The s</a:t>
            </a:r>
            <a:r>
              <a:rPr kumimoji="1" lang="en-US" altLang="ja-JP" sz="1800" dirty="0" smtClean="0"/>
              <a:t>econd dataset is called </a:t>
            </a:r>
            <a:r>
              <a:rPr kumimoji="1" lang="en-US" altLang="ja-JP" sz="1800" dirty="0" err="1" smtClean="0"/>
              <a:t>Mylyn</a:t>
            </a:r>
            <a:r>
              <a:rPr kumimoji="1" lang="en-US" altLang="ja-JP" sz="1800" dirty="0" smtClean="0"/>
              <a:t> which contains usage logs of 8 developers of</a:t>
            </a:r>
            <a:r>
              <a:rPr kumimoji="1" lang="en-US" altLang="ja-JP" sz="1800" baseline="0" dirty="0" smtClean="0"/>
              <a:t> </a:t>
            </a:r>
            <a:r>
              <a:rPr kumimoji="1" lang="en-US" altLang="ja-JP" sz="1800" baseline="0" dirty="0" err="1" smtClean="0"/>
              <a:t>Mylyn</a:t>
            </a:r>
            <a:r>
              <a:rPr kumimoji="1" lang="en-US" altLang="ja-JP" sz="1800" baseline="0" dirty="0" smtClean="0"/>
              <a:t> project. </a:t>
            </a:r>
            <a:r>
              <a:rPr kumimoji="1" lang="en-US" altLang="ja-JP" sz="1800" baseline="0" dirty="0" err="1" smtClean="0"/>
              <a:t>Mylyn</a:t>
            </a:r>
            <a:r>
              <a:rPr kumimoji="1" lang="en-US" altLang="ja-JP" sz="1800" baseline="0" dirty="0" smtClean="0"/>
              <a:t> plugin is a task management plugin for Eclipse. It contains total 4637 refactoring instances that are comprised of 19 types of refactoring.</a:t>
            </a:r>
            <a:endParaRPr kumimoji="1" lang="en-US" altLang="ja-JP" sz="18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8</a:t>
            </a:fld>
            <a:endParaRPr kumimoji="1" lang="ja-JP" altLang="en-US"/>
          </a:p>
        </p:txBody>
      </p:sp>
    </p:spTree>
    <p:extLst>
      <p:ext uri="{BB962C8B-B14F-4D97-AF65-F5344CB8AC3E}">
        <p14:creationId xmlns:p14="http://schemas.microsoft.com/office/powerpoint/2010/main" val="420485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800" dirty="0" smtClean="0"/>
              <a:t>ここまで</a:t>
            </a:r>
            <a:r>
              <a:rPr lang="en-US" altLang="ja-JP" sz="1800" dirty="0" smtClean="0"/>
              <a:t>4:50</a:t>
            </a:r>
          </a:p>
          <a:p>
            <a:pPr marL="0" indent="0">
              <a:buNone/>
            </a:pPr>
            <a:r>
              <a:rPr lang="en-US" altLang="ja-JP" sz="1800" dirty="0" smtClean="0"/>
              <a:t>Now, I will explain the details of</a:t>
            </a:r>
            <a:r>
              <a:rPr lang="en-US" altLang="ja-JP" sz="1800" baseline="0" dirty="0" smtClean="0"/>
              <a:t> </a:t>
            </a:r>
            <a:r>
              <a:rPr lang="en-US" altLang="ja-JP" sz="1800" dirty="0" smtClean="0"/>
              <a:t>investigation</a:t>
            </a:r>
            <a:r>
              <a:rPr lang="en-US" altLang="ja-JP" sz="1800" baseline="0" dirty="0" smtClean="0"/>
              <a:t> </a:t>
            </a:r>
            <a:r>
              <a:rPr lang="en-US" altLang="ja-JP" sz="1800" dirty="0" smtClean="0"/>
              <a:t>and its findings in Step1. </a:t>
            </a:r>
            <a:r>
              <a:rPr kumimoji="1" lang="en-US" altLang="ja-JP" sz="1800" dirty="0" smtClean="0"/>
              <a:t>In this</a:t>
            </a:r>
            <a:r>
              <a:rPr kumimoji="1" lang="en-US" altLang="ja-JP" sz="1800" baseline="0" dirty="0" smtClean="0"/>
              <a:t> step, we identified consecutively co-occurred refactoring combinations based on the time stamps </a:t>
            </a:r>
            <a:r>
              <a:rPr lang="en-US" altLang="ja-JP" sz="1800" dirty="0" smtClean="0"/>
              <a:t>of refactoring instances</a:t>
            </a:r>
            <a:r>
              <a:rPr kumimoji="1" lang="en-US" altLang="ja-JP" sz="1800" baseline="0" dirty="0" smtClean="0"/>
              <a:t>. </a:t>
            </a:r>
            <a:r>
              <a:rPr lang="en-US" altLang="ja-JP" sz="1800" kern="0" dirty="0" smtClean="0"/>
              <a:t>We regarded refactorings successively occurred within 90 seconds as co-occurred refactorings. </a:t>
            </a:r>
            <a:r>
              <a:rPr lang="en-US" altLang="ja-JP" sz="1800" dirty="0" smtClean="0"/>
              <a:t>This figure represents an instance</a:t>
            </a:r>
            <a:r>
              <a:rPr lang="en-US" altLang="ja-JP" sz="1800" baseline="0" dirty="0" smtClean="0"/>
              <a:t> of work</a:t>
            </a:r>
            <a:r>
              <a:rPr lang="en-US" altLang="ja-JP" sz="1800" dirty="0" smtClean="0"/>
              <a:t> flow of a developer.</a:t>
            </a:r>
            <a:r>
              <a:rPr lang="en-US" altLang="ja-JP" sz="1800" baseline="0" dirty="0" smtClean="0"/>
              <a:t> </a:t>
            </a:r>
            <a:r>
              <a:rPr lang="en-US" altLang="ja-JP" sz="1800" dirty="0" smtClean="0"/>
              <a:t>In this figure, the refactorings enclosed in this green circle are </a:t>
            </a:r>
            <a:r>
              <a:rPr lang="en-US" altLang="ja-JP" sz="1800" kern="0" dirty="0" smtClean="0"/>
              <a:t>occurred within 90 seconds</a:t>
            </a:r>
            <a:r>
              <a:rPr lang="en-US" altLang="ja-JP" sz="1800" dirty="0" smtClean="0"/>
              <a:t>.</a:t>
            </a:r>
            <a:r>
              <a:rPr lang="en-US" altLang="ja-JP" sz="1800" baseline="0" dirty="0" smtClean="0"/>
              <a:t> So, </a:t>
            </a:r>
            <a:r>
              <a:rPr lang="en-US" altLang="ja-JP" sz="1800" dirty="0" smtClean="0"/>
              <a:t>they are determined as </a:t>
            </a:r>
            <a:r>
              <a:rPr lang="en-US" altLang="ja-JP" sz="1800" kern="0" dirty="0" smtClean="0"/>
              <a:t>co-occurred</a:t>
            </a:r>
            <a:r>
              <a:rPr lang="en-US" altLang="ja-JP" sz="1800" dirty="0" smtClean="0"/>
              <a:t> refactoring by our</a:t>
            </a:r>
            <a:r>
              <a:rPr lang="en-US" altLang="ja-JP" sz="1800" baseline="0" dirty="0" smtClean="0"/>
              <a:t> </a:t>
            </a:r>
            <a:r>
              <a:rPr lang="en-US" altLang="ja-JP" sz="1800" dirty="0" smtClean="0"/>
              <a:t>definition. On the other hand, this refactoring which is carried</a:t>
            </a:r>
            <a:r>
              <a:rPr lang="en-US" altLang="ja-JP" sz="1800" baseline="0" dirty="0" smtClean="0"/>
              <a:t> out</a:t>
            </a:r>
            <a:r>
              <a:rPr lang="en-US" altLang="ja-JP" sz="1800" dirty="0" smtClean="0"/>
              <a:t> after longer</a:t>
            </a:r>
            <a:r>
              <a:rPr lang="en-US" altLang="ja-JP" sz="1800" baseline="0" dirty="0" smtClean="0"/>
              <a:t> than 90 seconds is not regarded as </a:t>
            </a:r>
            <a:r>
              <a:rPr lang="en-US" altLang="ja-JP" sz="1800" kern="0" dirty="0" smtClean="0"/>
              <a:t>co-occurred refactoring in this study</a:t>
            </a:r>
            <a:r>
              <a:rPr lang="en-US" altLang="ja-JP" sz="1800" baseline="0" dirty="0" smtClean="0"/>
              <a:t>.</a:t>
            </a:r>
            <a:r>
              <a:rPr lang="en-US" altLang="ja-JP" sz="1800" kern="0" baseline="0" dirty="0" smtClean="0"/>
              <a:t> </a:t>
            </a:r>
            <a:r>
              <a:rPr lang="en-US" altLang="ja-JP" sz="1800" kern="0" dirty="0" smtClean="0"/>
              <a:t>Then, we </a:t>
            </a:r>
            <a:r>
              <a:rPr lang="en-US" altLang="ja-JP" sz="1800" dirty="0" smtClean="0"/>
              <a:t>investigated the</a:t>
            </a:r>
            <a:r>
              <a:rPr lang="en-US" altLang="ja-JP" sz="1800" baseline="0" dirty="0" smtClean="0"/>
              <a:t> number of instances</a:t>
            </a:r>
            <a:r>
              <a:rPr lang="en-US" altLang="ja-JP" sz="1800" dirty="0" smtClean="0"/>
              <a:t> for each combinations of co-occurred refactorings found in the datasets</a:t>
            </a:r>
            <a:r>
              <a:rPr lang="en-US" altLang="ja-JP" sz="1800" kern="0" dirty="0" smtClean="0"/>
              <a:t>.</a:t>
            </a:r>
            <a:endParaRPr lang="en-US" altLang="ja-JP" sz="1800" dirty="0" smtClean="0"/>
          </a:p>
        </p:txBody>
      </p:sp>
      <p:sp>
        <p:nvSpPr>
          <p:cNvPr id="4" name="スライド番号プレースホルダー 3"/>
          <p:cNvSpPr>
            <a:spLocks noGrp="1"/>
          </p:cNvSpPr>
          <p:nvPr>
            <p:ph type="sldNum" sz="quarter" idx="10"/>
          </p:nvPr>
        </p:nvSpPr>
        <p:spPr/>
        <p:txBody>
          <a:bodyPr/>
          <a:lstStyle/>
          <a:p>
            <a:fld id="{DF697584-4F9B-4904-BD9F-29E33B2498A8}" type="slidenum">
              <a:rPr kumimoji="1" lang="ja-JP" altLang="en-US" smtClean="0"/>
              <a:t>9</a:t>
            </a:fld>
            <a:endParaRPr kumimoji="1" lang="ja-JP" altLang="en-US"/>
          </a:p>
        </p:txBody>
      </p:sp>
    </p:spTree>
    <p:extLst>
      <p:ext uri="{BB962C8B-B14F-4D97-AF65-F5344CB8AC3E}">
        <p14:creationId xmlns:p14="http://schemas.microsoft.com/office/powerpoint/2010/main" val="1551993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sp>
        <p:nvSpPr>
          <p:cNvPr id="3093" name="Text Box 21"/>
          <p:cNvSpPr txBox="1">
            <a:spLocks noChangeArrowheads="1"/>
          </p:cNvSpPr>
          <p:nvPr userDrawn="1"/>
        </p:nvSpPr>
        <p:spPr bwMode="auto">
          <a:xfrm>
            <a:off x="452439" y="6640515"/>
            <a:ext cx="8318303"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solidFill>
                <a:srgbClr val="000000"/>
              </a:solidFill>
            </a:endParaRPr>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3375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0813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5983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05080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1465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249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FFFFFF"/>
              </a:solidFill>
            </a:endParaRPr>
          </a:p>
        </p:txBody>
      </p:sp>
      <p:sp>
        <p:nvSpPr>
          <p:cNvPr id="8" name="フッター プレースホルダ 7"/>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9327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FFFFFF"/>
              </a:solidFill>
            </a:endParaRPr>
          </a:p>
        </p:txBody>
      </p:sp>
      <p:sp>
        <p:nvSpPr>
          <p:cNvPr id="4" name="フッター プレースホルダ 3"/>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3516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FFFFFF"/>
              </a:solidFill>
            </a:endParaRPr>
          </a:p>
        </p:txBody>
      </p:sp>
      <p:sp>
        <p:nvSpPr>
          <p:cNvPr id="3" name="フッター プレースホルダ 2"/>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4110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5737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 5"/>
          <p:cNvSpPr>
            <a:spLocks noGrp="1"/>
          </p:cNvSpPr>
          <p:nvPr>
            <p:ph type="ftr" sz="quarter" idx="11"/>
          </p:nvPr>
        </p:nvSpPr>
        <p:spPr/>
        <p:txBody>
          <a:bodyPr/>
          <a:lstStyle>
            <a:lvl1pPr>
              <a:defRPr/>
            </a:lvl1pPr>
          </a:lstStyle>
          <a:p>
            <a:r>
              <a:rPr lang="en-US" altLang="ja-JP">
                <a:solidFill>
                  <a:srgbClr val="000000"/>
                </a:solidFill>
              </a:rPr>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2660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pic>
        <p:nvPicPr>
          <p:cNvPr id="1043" name="Picture 19" descr="sel-logo"/>
          <p:cNvPicPr>
            <a:picLocks noChangeAspect="1" noChangeArrowheads="1"/>
          </p:cNvPicPr>
          <p:nvPr/>
        </p:nvPicPr>
        <p:blipFill>
          <a:blip r:embed="rId15" cstate="print"/>
          <a:srcRect/>
          <a:stretch>
            <a:fillRect/>
          </a:stretch>
        </p:blipFill>
        <p:spPr bwMode="auto">
          <a:xfrm>
            <a:off x="468314" y="6299200"/>
            <a:ext cx="1081087" cy="369888"/>
          </a:xfrm>
          <a:prstGeom prst="rect">
            <a:avLst/>
          </a:prstGeom>
          <a:noFill/>
        </p:spPr>
      </p:pic>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endParaRPr lang="en-US" altLang="ja-JP">
              <a:solidFill>
                <a:srgbClr val="FFFFFF"/>
              </a:solidFill>
            </a:endParaRPr>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altLang="ja-JP">
                <a:solidFill>
                  <a:srgbClr val="000000"/>
                </a:solidFill>
              </a:rPr>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5496B1-25AB-42E4-9FB2-6D8F98E71759}" type="slidenum">
              <a:rPr lang="en-US" altLang="ja-JP">
                <a:solidFill>
                  <a:srgbClr val="000000"/>
                </a:solidFill>
              </a:rPr>
              <a:pPr fontAlgn="base">
                <a:spcBef>
                  <a:spcPct val="0"/>
                </a:spcBef>
                <a:spcAft>
                  <a:spcPct val="0"/>
                </a:spcAft>
              </a:pPr>
              <a:t>‹#›</a:t>
            </a:fld>
            <a:endParaRPr lang="en-US" altLang="ja-JP">
              <a:solidFill>
                <a:srgbClr val="000000"/>
              </a:solidFill>
            </a:endParaRPr>
          </a:p>
        </p:txBody>
      </p:sp>
      <p:sp>
        <p:nvSpPr>
          <p:cNvPr id="1048" name="Text Box 24"/>
          <p:cNvSpPr txBox="1">
            <a:spLocks noChangeArrowheads="1"/>
          </p:cNvSpPr>
          <p:nvPr/>
        </p:nvSpPr>
        <p:spPr bwMode="auto">
          <a:xfrm>
            <a:off x="334963" y="6640515"/>
            <a:ext cx="6385081"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4272413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4945" y="1068947"/>
            <a:ext cx="8574110" cy="2009104"/>
          </a:xfrm>
        </p:spPr>
        <p:txBody>
          <a:bodyPr/>
          <a:lstStyle/>
          <a:p>
            <a:r>
              <a:rPr lang="en-US" altLang="ja-JP" dirty="0"/>
              <a:t>What Kinds of Refactorings </a:t>
            </a:r>
            <a:r>
              <a:rPr lang="en-US" altLang="ja-JP" dirty="0" smtClean="0"/>
              <a:t>are Co-occurred?</a:t>
            </a:r>
            <a:r>
              <a:rPr lang="ja-JP" altLang="en-US" dirty="0" smtClean="0"/>
              <a:t> </a:t>
            </a:r>
            <a:r>
              <a:rPr lang="en-US" altLang="ja-JP" dirty="0" smtClean="0"/>
              <a:t>An </a:t>
            </a:r>
            <a:r>
              <a:rPr lang="en-US" altLang="ja-JP" dirty="0"/>
              <a:t>Analysis of </a:t>
            </a:r>
            <a:r>
              <a:rPr lang="en-US" altLang="ja-JP" dirty="0" smtClean="0"/>
              <a:t>Eclipse </a:t>
            </a:r>
            <a:r>
              <a:rPr lang="en-US" altLang="ja-JP" dirty="0"/>
              <a:t>Usage Datasets</a:t>
            </a:r>
            <a:endParaRPr kumimoji="1" lang="ja-JP" altLang="en-US" dirty="0"/>
          </a:p>
        </p:txBody>
      </p:sp>
      <p:sp>
        <p:nvSpPr>
          <p:cNvPr id="3" name="サブタイトル 2"/>
          <p:cNvSpPr>
            <a:spLocks noGrp="1"/>
          </p:cNvSpPr>
          <p:nvPr>
            <p:ph type="subTitle" idx="1"/>
          </p:nvPr>
        </p:nvSpPr>
        <p:spPr>
          <a:xfrm>
            <a:off x="415635" y="3573463"/>
            <a:ext cx="8562109" cy="1752600"/>
          </a:xfrm>
        </p:spPr>
        <p:txBody>
          <a:bodyPr/>
          <a:lstStyle/>
          <a:p>
            <a:r>
              <a:rPr lang="en-US" altLang="ja-JP" sz="2400" u="sng" dirty="0" err="1" smtClean="0"/>
              <a:t>Tsubasa</a:t>
            </a:r>
            <a:r>
              <a:rPr lang="en-US" altLang="ja-JP" sz="2400" u="sng" dirty="0" smtClean="0"/>
              <a:t> Saika</a:t>
            </a:r>
            <a:r>
              <a:rPr lang="en-US" altLang="ja-JP" sz="2400" u="sng" baseline="30000" dirty="0" smtClean="0"/>
              <a:t>1</a:t>
            </a:r>
            <a:r>
              <a:rPr lang="en-US" altLang="ja-JP" sz="2400" dirty="0" smtClean="0"/>
              <a:t>, </a:t>
            </a:r>
            <a:r>
              <a:rPr lang="en-US" altLang="ja-JP" sz="2400" dirty="0" err="1" smtClean="0"/>
              <a:t>Eunjong</a:t>
            </a:r>
            <a:r>
              <a:rPr lang="en-US" altLang="ja-JP" sz="2400" dirty="0" smtClean="0"/>
              <a:t> </a:t>
            </a:r>
            <a:r>
              <a:rPr lang="en-US" altLang="ja-JP" sz="2400" dirty="0"/>
              <a:t>Choi</a:t>
            </a:r>
            <a:r>
              <a:rPr lang="en-US" altLang="ja-JP" sz="2400" baseline="30000" dirty="0"/>
              <a:t>1</a:t>
            </a:r>
            <a:r>
              <a:rPr lang="en-US" altLang="ja-JP" sz="2400" dirty="0"/>
              <a:t>, </a:t>
            </a:r>
            <a:r>
              <a:rPr lang="en-US" altLang="ja-JP" sz="2400" dirty="0" err="1" smtClean="0"/>
              <a:t>Norihiro</a:t>
            </a:r>
            <a:r>
              <a:rPr lang="en-US" altLang="ja-JP" sz="2400" dirty="0" smtClean="0"/>
              <a:t> </a:t>
            </a:r>
            <a:r>
              <a:rPr lang="en-US" altLang="ja-JP" sz="2400" dirty="0"/>
              <a:t>Yoshida</a:t>
            </a:r>
            <a:r>
              <a:rPr lang="en-US" altLang="ja-JP" sz="2400" baseline="30000" dirty="0"/>
              <a:t>2</a:t>
            </a:r>
            <a:r>
              <a:rPr lang="en-US" altLang="ja-JP" sz="2400" dirty="0"/>
              <a:t>, </a:t>
            </a:r>
            <a:endParaRPr lang="en-US" altLang="ja-JP" sz="2400" dirty="0" smtClean="0"/>
          </a:p>
          <a:p>
            <a:r>
              <a:rPr lang="en-US" altLang="ja-JP" sz="2400" dirty="0" smtClean="0"/>
              <a:t>Akira </a:t>
            </a:r>
            <a:r>
              <a:rPr lang="en-US" altLang="ja-JP" sz="2400" dirty="0"/>
              <a:t>Goto</a:t>
            </a:r>
            <a:r>
              <a:rPr lang="en-US" altLang="ja-JP" sz="2400" baseline="30000" dirty="0"/>
              <a:t>1</a:t>
            </a:r>
            <a:r>
              <a:rPr lang="en-US" altLang="ja-JP" sz="2400" dirty="0"/>
              <a:t>, </a:t>
            </a:r>
            <a:r>
              <a:rPr lang="en-US" altLang="ja-JP" sz="2400" dirty="0" err="1" smtClean="0"/>
              <a:t>Shusuke</a:t>
            </a:r>
            <a:r>
              <a:rPr lang="en-US" altLang="ja-JP" sz="2400" dirty="0" smtClean="0"/>
              <a:t> </a:t>
            </a:r>
            <a:r>
              <a:rPr lang="en-US" altLang="ja-JP" sz="2400" dirty="0"/>
              <a:t>Haruna</a:t>
            </a:r>
            <a:r>
              <a:rPr lang="en-US" altLang="ja-JP" sz="2400" baseline="30000" dirty="0"/>
              <a:t>1</a:t>
            </a:r>
            <a:r>
              <a:rPr lang="en-US" altLang="ja-JP" sz="2400" dirty="0"/>
              <a:t>, </a:t>
            </a:r>
            <a:r>
              <a:rPr lang="en-US" altLang="ja-JP" sz="2400" dirty="0" err="1"/>
              <a:t>Katsuro</a:t>
            </a:r>
            <a:r>
              <a:rPr lang="en-US" altLang="ja-JP" sz="2400" dirty="0"/>
              <a:t> Inoue</a:t>
            </a:r>
            <a:r>
              <a:rPr lang="en-US" altLang="ja-JP" sz="2400" baseline="30000" dirty="0"/>
              <a:t>1</a:t>
            </a:r>
          </a:p>
          <a:p>
            <a:r>
              <a:rPr lang="en-US" altLang="ja-JP" sz="2400" baseline="30000" dirty="0" smtClean="0"/>
              <a:t>1</a:t>
            </a:r>
            <a:r>
              <a:rPr lang="en-US" altLang="ja-JP" sz="2400" dirty="0" smtClean="0"/>
              <a:t>Osaka </a:t>
            </a:r>
            <a:r>
              <a:rPr lang="en-US" altLang="ja-JP" sz="2400" dirty="0"/>
              <a:t>University, </a:t>
            </a:r>
            <a:r>
              <a:rPr lang="en-US" altLang="ja-JP" sz="2400" dirty="0" smtClean="0"/>
              <a:t>Japan</a:t>
            </a:r>
          </a:p>
          <a:p>
            <a:r>
              <a:rPr lang="en-US" altLang="ja-JP" sz="2400" baseline="30000" dirty="0"/>
              <a:t>2</a:t>
            </a:r>
            <a:r>
              <a:rPr lang="en-US" altLang="ja-JP" sz="2400" dirty="0" smtClean="0"/>
              <a:t>Nagoya </a:t>
            </a:r>
            <a:r>
              <a:rPr lang="en-US" altLang="ja-JP" sz="2400" dirty="0"/>
              <a:t>University, </a:t>
            </a:r>
            <a:r>
              <a:rPr lang="en-US" altLang="ja-JP" sz="2400" dirty="0" smtClean="0"/>
              <a:t>Japan</a:t>
            </a:r>
            <a:endParaRPr lang="ja-JP" altLang="en-US" sz="2400" dirty="0"/>
          </a:p>
        </p:txBody>
      </p:sp>
      <p:sp>
        <p:nvSpPr>
          <p:cNvPr id="4" name="スライド番号プレースホルダー 3"/>
          <p:cNvSpPr>
            <a:spLocks noGrp="1"/>
          </p:cNvSpPr>
          <p:nvPr>
            <p:ph type="sldNum" sz="quarter" idx="4"/>
          </p:nvPr>
        </p:nvSpPr>
        <p:spPr/>
        <p:txBody>
          <a:bodyPr/>
          <a:lstStyle/>
          <a:p>
            <a:fld id="{1D4BE88F-AC79-404B-A366-58BAA02F4B18}" type="slidenum">
              <a:rPr lang="en-US" altLang="ja-JP" smtClean="0">
                <a:solidFill>
                  <a:srgbClr val="000000"/>
                </a:solidFill>
              </a:rPr>
              <a:pPr/>
              <a:t>1</a:t>
            </a:fld>
            <a:endParaRPr lang="en-US" altLang="ja-JP">
              <a:solidFill>
                <a:srgbClr val="000000"/>
              </a:solidFill>
            </a:endParaRPr>
          </a:p>
        </p:txBody>
      </p:sp>
    </p:spTree>
    <p:extLst>
      <p:ext uri="{BB962C8B-B14F-4D97-AF65-F5344CB8AC3E}">
        <p14:creationId xmlns:p14="http://schemas.microsoft.com/office/powerpoint/2010/main" val="2721777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lang="en-US" altLang="ja-JP" sz="3600" dirty="0" smtClean="0"/>
              <a:t>Frequently Co-occurred </a:t>
            </a:r>
            <a:r>
              <a:rPr lang="en-US" altLang="ja-JP" sz="3600" dirty="0"/>
              <a:t>R</a:t>
            </a:r>
            <a:r>
              <a:rPr lang="en-US" altLang="ja-JP" sz="3600" dirty="0" smtClean="0"/>
              <a:t>efactoring</a:t>
            </a:r>
            <a:endParaRPr kumimoji="1" lang="ja-JP" altLang="en-US" sz="3600" dirty="0"/>
          </a:p>
        </p:txBody>
      </p:sp>
      <p:sp>
        <p:nvSpPr>
          <p:cNvPr id="3" name="コンテンツ プレースホルダー 2"/>
          <p:cNvSpPr>
            <a:spLocks noGrp="1"/>
          </p:cNvSpPr>
          <p:nvPr>
            <p:ph idx="1"/>
          </p:nvPr>
        </p:nvSpPr>
        <p:spPr>
          <a:xfrm>
            <a:off x="457200" y="5342192"/>
            <a:ext cx="8229600" cy="975045"/>
          </a:xfrm>
        </p:spPr>
        <p:txBody>
          <a:bodyPr/>
          <a:lstStyle/>
          <a:p>
            <a:r>
              <a:rPr kumimoji="1" lang="en-US" altLang="ja-JP" dirty="0" smtClean="0"/>
              <a:t>Different combinations between</a:t>
            </a:r>
            <a:r>
              <a:rPr lang="en-US" altLang="ja-JP" dirty="0" smtClean="0"/>
              <a:t> </a:t>
            </a:r>
            <a:r>
              <a:rPr kumimoji="1" lang="en-US" altLang="ja-JP" dirty="0" smtClean="0"/>
              <a:t>Rename, Move, and Extract are the most frequent.</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10</a:t>
            </a:fld>
            <a:endParaRPr lang="en-US" altLang="ja-JP">
              <a:solidFill>
                <a:srgbClr val="000000"/>
              </a:solidFill>
            </a:endParaRPr>
          </a:p>
        </p:txBody>
      </p:sp>
      <p:sp>
        <p:nvSpPr>
          <p:cNvPr id="9" name="テキスト ボックス 8"/>
          <p:cNvSpPr txBox="1"/>
          <p:nvPr/>
        </p:nvSpPr>
        <p:spPr>
          <a:xfrm>
            <a:off x="106680" y="1617183"/>
            <a:ext cx="887104" cy="369332"/>
          </a:xfrm>
          <a:prstGeom prst="rect">
            <a:avLst/>
          </a:prstGeom>
          <a:noFill/>
        </p:spPr>
        <p:txBody>
          <a:bodyPr wrap="square" rtlCol="0">
            <a:spAutoFit/>
          </a:bodyPr>
          <a:lstStyle/>
          <a:p>
            <a:r>
              <a:rPr kumimoji="1" lang="en-US" altLang="ja-JP" b="1" dirty="0" smtClean="0"/>
              <a:t>Users</a:t>
            </a:r>
          </a:p>
        </p:txBody>
      </p:sp>
      <p:sp>
        <p:nvSpPr>
          <p:cNvPr id="10" name="テキスト ボックス 9"/>
          <p:cNvSpPr txBox="1"/>
          <p:nvPr/>
        </p:nvSpPr>
        <p:spPr>
          <a:xfrm>
            <a:off x="106680" y="3696022"/>
            <a:ext cx="887104" cy="369332"/>
          </a:xfrm>
          <a:prstGeom prst="rect">
            <a:avLst/>
          </a:prstGeom>
          <a:noFill/>
        </p:spPr>
        <p:txBody>
          <a:bodyPr wrap="square" rtlCol="0">
            <a:spAutoFit/>
          </a:bodyPr>
          <a:lstStyle/>
          <a:p>
            <a:r>
              <a:rPr kumimoji="1" lang="en-US" altLang="ja-JP" b="1" dirty="0" err="1" smtClean="0"/>
              <a:t>Mylyn</a:t>
            </a:r>
            <a:endParaRPr kumimoji="1" lang="en-US" altLang="ja-JP" b="1" dirty="0" smtClean="0"/>
          </a:p>
        </p:txBody>
      </p:sp>
      <p:graphicFrame>
        <p:nvGraphicFramePr>
          <p:cNvPr id="11" name="表 10"/>
          <p:cNvGraphicFramePr>
            <a:graphicFrameLocks noGrp="1"/>
          </p:cNvGraphicFramePr>
          <p:nvPr>
            <p:extLst>
              <p:ext uri="{D42A27DB-BD31-4B8C-83A1-F6EECF244321}">
                <p14:modId xmlns:p14="http://schemas.microsoft.com/office/powerpoint/2010/main" val="490378460"/>
              </p:ext>
            </p:extLst>
          </p:nvPr>
        </p:nvGraphicFramePr>
        <p:xfrm>
          <a:off x="894783" y="1524000"/>
          <a:ext cx="7792017" cy="1784985"/>
        </p:xfrm>
        <a:graphic>
          <a:graphicData uri="http://schemas.openxmlformats.org/drawingml/2006/table">
            <a:tbl>
              <a:tblPr firstRow="1">
                <a:tableStyleId>{21E4AEA4-8DFA-4A89-87EB-49C32662AFE0}</a:tableStyleId>
              </a:tblPr>
              <a:tblGrid>
                <a:gridCol w="1025457"/>
                <a:gridCol w="2657266"/>
                <a:gridCol w="2432894"/>
                <a:gridCol w="1676400"/>
              </a:tblGrid>
              <a:tr h="207019">
                <a:tc>
                  <a:txBody>
                    <a:bodyPr/>
                    <a:lstStyle/>
                    <a:p>
                      <a:r>
                        <a:rPr kumimoji="1" lang="en-US" altLang="ja-JP" sz="1800" dirty="0" smtClean="0">
                          <a:solidFill>
                            <a:sysClr val="windowText" lastClr="000000"/>
                          </a:solidFill>
                          <a:latin typeface="+mj-lt"/>
                        </a:rPr>
                        <a:t>rank</a:t>
                      </a:r>
                    </a:p>
                  </a:txBody>
                  <a:tcPr>
                    <a:solidFill>
                      <a:schemeClr val="accent6">
                        <a:lumMod val="20000"/>
                        <a:lumOff val="80000"/>
                      </a:schemeClr>
                    </a:solidFill>
                  </a:tcPr>
                </a:tc>
                <a:tc>
                  <a:txBody>
                    <a:bodyPr/>
                    <a:lstStyle/>
                    <a:p>
                      <a:r>
                        <a:rPr kumimoji="1" lang="en-US" altLang="ja-JP" sz="1800" dirty="0" smtClean="0">
                          <a:solidFill>
                            <a:sysClr val="windowText" lastClr="000000"/>
                          </a:solidFill>
                          <a:latin typeface="+mj-lt"/>
                        </a:rPr>
                        <a:t>refactoring</a:t>
                      </a:r>
                      <a:r>
                        <a:rPr kumimoji="1" lang="en-US" altLang="ja-JP" sz="1800" baseline="0" dirty="0" smtClean="0">
                          <a:solidFill>
                            <a:sysClr val="windowText" lastClr="000000"/>
                          </a:solidFill>
                          <a:latin typeface="+mj-lt"/>
                        </a:rPr>
                        <a:t> </a:t>
                      </a:r>
                      <a:r>
                        <a:rPr kumimoji="1" lang="en-US" altLang="ja-JP" sz="1800" dirty="0" smtClean="0">
                          <a:solidFill>
                            <a:sysClr val="windowText" lastClr="000000"/>
                          </a:solidFill>
                          <a:latin typeface="+mj-lt"/>
                        </a:rPr>
                        <a:t>1</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ysClr val="windowText" lastClr="000000"/>
                          </a:solidFill>
                          <a:latin typeface="+mj-lt"/>
                        </a:rPr>
                        <a:t>refactoring</a:t>
                      </a:r>
                      <a:r>
                        <a:rPr kumimoji="1" lang="en-US" altLang="ja-JP" sz="1800" baseline="0" dirty="0" smtClean="0">
                          <a:solidFill>
                            <a:sysClr val="windowText" lastClr="000000"/>
                          </a:solidFill>
                          <a:latin typeface="+mj-lt"/>
                        </a:rPr>
                        <a:t> </a:t>
                      </a:r>
                      <a:r>
                        <a:rPr kumimoji="1" lang="en-US" altLang="ja-JP" sz="1800" dirty="0" smtClean="0">
                          <a:solidFill>
                            <a:sysClr val="windowText" lastClr="000000"/>
                          </a:solidFill>
                          <a:latin typeface="+mj-lt"/>
                        </a:rPr>
                        <a:t>2</a:t>
                      </a:r>
                    </a:p>
                  </a:txBody>
                  <a:tcPr>
                    <a:solidFill>
                      <a:schemeClr val="accent6">
                        <a:lumMod val="20000"/>
                        <a:lumOff val="80000"/>
                      </a:schemeClr>
                    </a:solidFill>
                  </a:tcPr>
                </a:tc>
                <a:tc>
                  <a:txBody>
                    <a:bodyPr/>
                    <a:lstStyle/>
                    <a:p>
                      <a:r>
                        <a:rPr kumimoji="1" lang="en-US" altLang="ja-JP" sz="1800" b="1" kern="1200" dirty="0" smtClean="0">
                          <a:solidFill>
                            <a:sysClr val="windowText" lastClr="000000"/>
                          </a:solidFill>
                          <a:latin typeface="+mn-lt"/>
                          <a:ea typeface="+mn-ea"/>
                          <a:cs typeface="+mn-cs"/>
                        </a:rPr>
                        <a:t>#</a:t>
                      </a:r>
                      <a:r>
                        <a:rPr kumimoji="1" lang="en-US" altLang="ja-JP" sz="1800" b="1" kern="1200" baseline="0" dirty="0" smtClean="0">
                          <a:solidFill>
                            <a:sysClr val="windowText" lastClr="000000"/>
                          </a:solidFill>
                          <a:latin typeface="+mn-lt"/>
                          <a:ea typeface="+mn-ea"/>
                          <a:cs typeface="+mn-cs"/>
                        </a:rPr>
                        <a:t> performed</a:t>
                      </a:r>
                      <a:endParaRPr kumimoji="1" lang="ja-JP" altLang="en-US" sz="1800" b="1" kern="1200" dirty="0">
                        <a:solidFill>
                          <a:sysClr val="windowText" lastClr="000000"/>
                        </a:solidFill>
                        <a:latin typeface="+mn-lt"/>
                        <a:ea typeface="+mn-ea"/>
                        <a:cs typeface="+mn-cs"/>
                      </a:endParaRPr>
                    </a:p>
                  </a:txBody>
                  <a:tcPr>
                    <a:solidFill>
                      <a:schemeClr val="accent6">
                        <a:lumMod val="20000"/>
                        <a:lumOff val="80000"/>
                      </a:schemeClr>
                    </a:solidFill>
                  </a:tcP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1</a:t>
                      </a: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Method</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52</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2</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33</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3</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Method</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4</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Extract Local Variable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Inline</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a:t>
                      </a:r>
                    </a:p>
                  </a:txBody>
                  <a:tcPr marL="9525" marR="9525" marT="9525" marB="0" anchor="ctr"/>
                </a:tc>
              </a:tr>
              <a:tr h="18234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5</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Move</a:t>
                      </a:r>
                    </a:p>
                  </a:txBody>
                  <a:tcPr marL="9525" marR="9525" marT="9525" marB="0" anchor="ctr">
                    <a:solidFill>
                      <a:srgbClr val="FFFFCC"/>
                    </a:solidFill>
                  </a:tcPr>
                </a:tc>
                <a:tc>
                  <a:txBody>
                    <a:bodyPr/>
                    <a:lstStyle/>
                    <a:p>
                      <a:pPr algn="l" fontAlgn="ctr"/>
                      <a:r>
                        <a:rPr lang="en-US" sz="1800" b="0" i="0" u="none" strike="noStrike" dirty="0">
                          <a:solidFill>
                            <a:srgbClr val="000000"/>
                          </a:solidFill>
                          <a:effectLst/>
                          <a:latin typeface="+mn-lt"/>
                          <a:ea typeface="ＭＳ Ｐゴシック" panose="020B0600070205080204" pitchFamily="50" charset="-128"/>
                        </a:rPr>
                        <a:t>Rename</a:t>
                      </a:r>
                    </a:p>
                  </a:txBody>
                  <a:tcPr marL="9525" marR="9525" marT="9525" marB="0" anchor="ctr">
                    <a:solidFill>
                      <a:srgbClr val="FFFFCC"/>
                    </a:solidFill>
                  </a:tcP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27</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949515038"/>
              </p:ext>
            </p:extLst>
          </p:nvPr>
        </p:nvGraphicFramePr>
        <p:xfrm>
          <a:off x="882750" y="3571816"/>
          <a:ext cx="7804050" cy="1784985"/>
        </p:xfrm>
        <a:graphic>
          <a:graphicData uri="http://schemas.openxmlformats.org/drawingml/2006/table">
            <a:tbl>
              <a:tblPr firstRow="1">
                <a:tableStyleId>{21E4AEA4-8DFA-4A89-87EB-49C32662AFE0}</a:tableStyleId>
              </a:tblPr>
              <a:tblGrid>
                <a:gridCol w="1037490"/>
                <a:gridCol w="2697480"/>
                <a:gridCol w="2423160"/>
                <a:gridCol w="1645920"/>
              </a:tblGrid>
              <a:tr h="322213">
                <a:tc>
                  <a:txBody>
                    <a:bodyPr/>
                    <a:lstStyle/>
                    <a:p>
                      <a:r>
                        <a:rPr kumimoji="1" lang="en-US" altLang="ja-JP" sz="1800" dirty="0" smtClean="0">
                          <a:solidFill>
                            <a:sysClr val="windowText" lastClr="000000"/>
                          </a:solidFill>
                        </a:rPr>
                        <a:t>rank</a:t>
                      </a:r>
                    </a:p>
                  </a:txBody>
                  <a:tcPr>
                    <a:solidFill>
                      <a:schemeClr val="accent6">
                        <a:lumMod val="20000"/>
                        <a:lumOff val="80000"/>
                      </a:schemeClr>
                    </a:solidFill>
                  </a:tcPr>
                </a:tc>
                <a:tc>
                  <a:txBody>
                    <a:bodyPr/>
                    <a:lstStyle/>
                    <a:p>
                      <a:r>
                        <a:rPr kumimoji="1" lang="en-US" altLang="ja-JP" sz="1800" dirty="0" smtClean="0">
                          <a:solidFill>
                            <a:sysClr val="windowText" lastClr="000000"/>
                          </a:solidFill>
                          <a:latin typeface="+mj-lt"/>
                        </a:rPr>
                        <a:t>refactoring</a:t>
                      </a:r>
                      <a:r>
                        <a:rPr kumimoji="1" lang="en-US" altLang="ja-JP" sz="1800" baseline="0" dirty="0" smtClean="0">
                          <a:solidFill>
                            <a:sysClr val="windowText" lastClr="000000"/>
                          </a:solidFill>
                          <a:latin typeface="+mj-lt"/>
                        </a:rPr>
                        <a:t> </a:t>
                      </a:r>
                      <a:r>
                        <a:rPr kumimoji="1" lang="en-US" altLang="ja-JP" sz="1800" dirty="0" smtClean="0">
                          <a:solidFill>
                            <a:sysClr val="windowText" lastClr="000000"/>
                          </a:solidFill>
                          <a:latin typeface="+mj-lt"/>
                        </a:rPr>
                        <a:t>1</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ysClr val="windowText" lastClr="000000"/>
                          </a:solidFill>
                          <a:latin typeface="+mj-lt"/>
                        </a:rPr>
                        <a:t>refactoring</a:t>
                      </a:r>
                      <a:r>
                        <a:rPr kumimoji="1" lang="en-US" altLang="ja-JP" sz="1800" baseline="0" dirty="0" smtClean="0">
                          <a:solidFill>
                            <a:sysClr val="windowText" lastClr="000000"/>
                          </a:solidFill>
                          <a:latin typeface="+mj-lt"/>
                        </a:rPr>
                        <a:t> </a:t>
                      </a:r>
                      <a:r>
                        <a:rPr kumimoji="1" lang="en-US" altLang="ja-JP" sz="1800" dirty="0" smtClean="0">
                          <a:solidFill>
                            <a:sysClr val="windowText" lastClr="000000"/>
                          </a:solidFill>
                          <a:latin typeface="+mj-lt"/>
                        </a:rPr>
                        <a:t>2</a:t>
                      </a:r>
                    </a:p>
                  </a:txBody>
                  <a:tcPr>
                    <a:solidFill>
                      <a:schemeClr val="accent6">
                        <a:lumMod val="20000"/>
                        <a:lumOff val="80000"/>
                      </a:schemeClr>
                    </a:solidFill>
                  </a:tcPr>
                </a:tc>
                <a:tc>
                  <a:txBody>
                    <a:bodyPr/>
                    <a:lstStyle/>
                    <a:p>
                      <a:r>
                        <a:rPr kumimoji="1" lang="en-US" altLang="ja-JP" sz="1800" b="1" kern="1200" dirty="0" smtClean="0">
                          <a:solidFill>
                            <a:sysClr val="windowText" lastClr="000000"/>
                          </a:solidFill>
                          <a:latin typeface="+mn-lt"/>
                          <a:ea typeface="+mn-ea"/>
                          <a:cs typeface="+mn-cs"/>
                        </a:rPr>
                        <a:t>#</a:t>
                      </a:r>
                      <a:r>
                        <a:rPr kumimoji="1" lang="en-US" altLang="ja-JP" sz="1800" b="1" kern="1200" baseline="0" dirty="0" smtClean="0">
                          <a:solidFill>
                            <a:sysClr val="windowText" lastClr="000000"/>
                          </a:solidFill>
                          <a:latin typeface="+mn-lt"/>
                          <a:ea typeface="+mn-ea"/>
                          <a:cs typeface="+mn-cs"/>
                        </a:rPr>
                        <a:t> performed</a:t>
                      </a:r>
                      <a:endParaRPr kumimoji="1" lang="ja-JP" altLang="en-US" sz="1800" b="1" kern="1200" dirty="0">
                        <a:solidFill>
                          <a:sysClr val="windowText" lastClr="000000"/>
                        </a:solidFill>
                        <a:latin typeface="+mn-lt"/>
                        <a:ea typeface="+mn-ea"/>
                        <a:cs typeface="+mn-cs"/>
                      </a:endParaRPr>
                    </a:p>
                  </a:txBody>
                  <a:tcPr>
                    <a:solidFill>
                      <a:schemeClr val="accent6">
                        <a:lumMod val="20000"/>
                        <a:lumOff val="80000"/>
                      </a:schemeClr>
                    </a:solidFill>
                  </a:tcP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1</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115</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2</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21</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3</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Extract Constant</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Rename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14</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4</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Extract Interface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14</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r h="250051">
                <a:tc>
                  <a:txBody>
                    <a:bodyPr/>
                    <a:lstStyle/>
                    <a:p>
                      <a:pPr algn="r" fontAlgn="ctr"/>
                      <a:r>
                        <a:rPr lang="en-US" sz="1800" b="0" i="0" u="none" strike="noStrike" dirty="0" smtClean="0">
                          <a:solidFill>
                            <a:srgbClr val="000000"/>
                          </a:solidFill>
                          <a:effectLst/>
                          <a:latin typeface="+mn-lt"/>
                          <a:ea typeface="ＭＳ Ｐゴシック" panose="020B0600070205080204" pitchFamily="50" charset="-128"/>
                        </a:rPr>
                        <a:t>5</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l" fontAlgn="ctr"/>
                      <a:r>
                        <a:rPr lang="en-US" sz="1800" u="none" strike="noStrike" dirty="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l" fontAlgn="ctr"/>
                      <a:r>
                        <a:rPr lang="en-US" sz="1800" u="none" strike="noStrike" dirty="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FFCC"/>
                    </a:solidFill>
                  </a:tcPr>
                </a:tc>
                <a:tc>
                  <a:txBody>
                    <a:bodyPr/>
                    <a:lstStyle/>
                    <a:p>
                      <a:pPr algn="r" fontAlgn="ctr"/>
                      <a:r>
                        <a:rPr lang="en-US" altLang="ja-JP" sz="1800" u="none" strike="noStrike" dirty="0">
                          <a:effectLst/>
                        </a:rPr>
                        <a:t>12</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754008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40"/>
            <a:ext cx="9144000" cy="1143000"/>
          </a:xfrm>
        </p:spPr>
        <p:txBody>
          <a:bodyPr/>
          <a:lstStyle/>
          <a:p>
            <a:r>
              <a:rPr kumimoji="1" lang="en-US" altLang="ja-JP" sz="3200" dirty="0" smtClean="0"/>
              <a:t>Step2: Details of Co-</a:t>
            </a:r>
            <a:r>
              <a:rPr lang="en-US" altLang="ja-JP" sz="3200" dirty="0" smtClean="0"/>
              <a:t>o</a:t>
            </a:r>
            <a:r>
              <a:rPr kumimoji="1" lang="en-US" altLang="ja-JP" sz="3200" dirty="0" smtClean="0"/>
              <a:t>ccurred Refactoring (1/2) </a:t>
            </a:r>
            <a:endParaRPr kumimoji="1" lang="ja-JP" altLang="en-US" sz="3200" dirty="0"/>
          </a:p>
        </p:txBody>
      </p:sp>
      <p:sp>
        <p:nvSpPr>
          <p:cNvPr id="3" name="コンテンツ プレースホルダー 2"/>
          <p:cNvSpPr>
            <a:spLocks noGrp="1"/>
          </p:cNvSpPr>
          <p:nvPr>
            <p:ph idx="1"/>
          </p:nvPr>
        </p:nvSpPr>
        <p:spPr>
          <a:xfrm>
            <a:off x="170481" y="1600202"/>
            <a:ext cx="8803037" cy="4525963"/>
          </a:xfrm>
        </p:spPr>
        <p:txBody>
          <a:bodyPr/>
          <a:lstStyle/>
          <a:p>
            <a:r>
              <a:rPr lang="en-US" altLang="ja-JP" sz="2800" dirty="0" smtClean="0"/>
              <a:t>Investigated details of frequently co-occurred </a:t>
            </a:r>
            <a:r>
              <a:rPr lang="en-US" altLang="ja-JP" sz="2800" dirty="0" err="1" smtClean="0"/>
              <a:t>refactorings</a:t>
            </a:r>
            <a:r>
              <a:rPr lang="en-US" altLang="ja-JP" sz="2800" dirty="0" smtClean="0"/>
              <a:t> to devise tool supports</a:t>
            </a:r>
          </a:p>
          <a:p>
            <a:pPr marL="800100" lvl="1" indent="-342900">
              <a:buFont typeface="+mj-lt"/>
              <a:buAutoNum type="arabicPeriod"/>
            </a:pPr>
            <a:endParaRPr lang="en-US" altLang="ja-JP" sz="1400" dirty="0" smtClean="0"/>
          </a:p>
          <a:p>
            <a:pPr lvl="1"/>
            <a:r>
              <a:rPr kumimoji="1" lang="en-US" altLang="ja-JP" sz="2400" dirty="0" smtClean="0"/>
              <a:t>Only </a:t>
            </a:r>
            <a:r>
              <a:rPr kumimoji="1" lang="en-US" altLang="ja-JP" sz="2400" dirty="0" err="1" smtClean="0"/>
              <a:t>Mylyn</a:t>
            </a:r>
            <a:r>
              <a:rPr kumimoji="1" lang="en-US" altLang="ja-JP" sz="2400" dirty="0" smtClean="0"/>
              <a:t> dataset contains information about program elements </a:t>
            </a:r>
            <a:r>
              <a:rPr lang="en-US" altLang="ja-JP" sz="2400" dirty="0" smtClean="0"/>
              <a:t>altered by </a:t>
            </a:r>
            <a:r>
              <a:rPr kumimoji="1" lang="en-US" altLang="ja-JP" sz="2400" dirty="0" smtClean="0"/>
              <a:t>refactoring instances.</a:t>
            </a:r>
          </a:p>
          <a:p>
            <a:pPr>
              <a:buFont typeface="+mj-lt"/>
              <a:buAutoNum type="arabicPeriod"/>
            </a:pPr>
            <a:endParaRPr lang="en-US" altLang="ja-JP" sz="1400" dirty="0" smtClean="0"/>
          </a:p>
          <a:p>
            <a:r>
              <a:rPr lang="en-US" altLang="ja-JP" sz="2800" dirty="0" smtClean="0"/>
              <a:t>Classified the targets </a:t>
            </a:r>
            <a:r>
              <a:rPr lang="en-US" altLang="ja-JP" sz="2800" dirty="0"/>
              <a:t>of </a:t>
            </a:r>
            <a:r>
              <a:rPr lang="en-US" altLang="ja-JP" sz="2800" dirty="0" smtClean="0"/>
              <a:t>each refactoring into three types</a:t>
            </a:r>
          </a:p>
          <a:p>
            <a:pPr lvl="1"/>
            <a:endParaRPr lang="en-US" altLang="ja-JP" sz="800" dirty="0" smtClean="0"/>
          </a:p>
          <a:p>
            <a:pPr lvl="1">
              <a:buFont typeface="Wingdings" panose="05000000000000000000" pitchFamily="2" charset="2"/>
              <a:buChar char="Ø"/>
            </a:pPr>
            <a:r>
              <a:rPr lang="en-US" altLang="ja-JP" sz="2400" dirty="0" smtClean="0"/>
              <a:t>“Same”, “Related”, “Others” </a:t>
            </a:r>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11</a:t>
            </a:fld>
            <a:endParaRPr lang="en-US" altLang="ja-JP">
              <a:solidFill>
                <a:srgbClr val="000000"/>
              </a:solidFill>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144" y="4667941"/>
            <a:ext cx="2297100" cy="1640786"/>
          </a:xfrm>
          <a:prstGeom prst="rect">
            <a:avLst/>
          </a:prstGeom>
        </p:spPr>
      </p:pic>
    </p:spTree>
    <p:extLst>
      <p:ext uri="{BB962C8B-B14F-4D97-AF65-F5344CB8AC3E}">
        <p14:creationId xmlns:p14="http://schemas.microsoft.com/office/powerpoint/2010/main" val="832905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a:spLocks noGrp="1"/>
          </p:cNvSpPr>
          <p:nvPr>
            <p:ph type="title"/>
          </p:nvPr>
        </p:nvSpPr>
        <p:spPr>
          <a:xfrm>
            <a:off x="0" y="274640"/>
            <a:ext cx="9144000" cy="1143000"/>
          </a:xfrm>
        </p:spPr>
        <p:txBody>
          <a:bodyPr/>
          <a:lstStyle/>
          <a:p>
            <a:r>
              <a:rPr kumimoji="1" lang="en-US" altLang="ja-JP" sz="3200" dirty="0" smtClean="0"/>
              <a:t>Step2: Details of Co-</a:t>
            </a:r>
            <a:r>
              <a:rPr lang="en-US" altLang="ja-JP" sz="3200" dirty="0" smtClean="0"/>
              <a:t>o</a:t>
            </a:r>
            <a:r>
              <a:rPr kumimoji="1" lang="en-US" altLang="ja-JP" sz="3200" dirty="0" smtClean="0"/>
              <a:t>ccurred Refactoring (</a:t>
            </a:r>
            <a:r>
              <a:rPr lang="en-US" altLang="ja-JP" sz="3200" dirty="0"/>
              <a:t>2</a:t>
            </a:r>
            <a:r>
              <a:rPr kumimoji="1" lang="en-US" altLang="ja-JP" sz="3200" dirty="0" smtClean="0"/>
              <a:t>/2) </a:t>
            </a:r>
            <a:endParaRPr kumimoji="1" lang="ja-JP" altLang="en-US" sz="3200" dirty="0"/>
          </a:p>
        </p:txBody>
      </p:sp>
      <p:sp>
        <p:nvSpPr>
          <p:cNvPr id="3" name="コンテンツ プレースホルダー 2"/>
          <p:cNvSpPr>
            <a:spLocks noGrp="1"/>
          </p:cNvSpPr>
          <p:nvPr>
            <p:ph idx="1"/>
          </p:nvPr>
        </p:nvSpPr>
        <p:spPr>
          <a:xfrm>
            <a:off x="129396" y="1525987"/>
            <a:ext cx="8893833" cy="4525963"/>
          </a:xfrm>
        </p:spPr>
        <p:txBody>
          <a:bodyPr/>
          <a:lstStyle/>
          <a:p>
            <a:r>
              <a:rPr lang="en-US" altLang="ja-JP" sz="2800" dirty="0" smtClean="0"/>
              <a:t>Same: each refactoring alters the same program element</a:t>
            </a:r>
          </a:p>
          <a:p>
            <a:r>
              <a:rPr lang="en-US" altLang="ja-JP" sz="2800" dirty="0" smtClean="0"/>
              <a:t>Related: targets have similar names or belong to the same package / class </a:t>
            </a: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12</a:t>
            </a:fld>
            <a:endParaRPr lang="en-US" altLang="ja-JP">
              <a:solidFill>
                <a:srgbClr val="000000"/>
              </a:solidFill>
            </a:endParaRPr>
          </a:p>
        </p:txBody>
      </p:sp>
      <p:sp>
        <p:nvSpPr>
          <p:cNvPr id="5" name="テキスト ボックス 4"/>
          <p:cNvSpPr txBox="1"/>
          <p:nvPr/>
        </p:nvSpPr>
        <p:spPr>
          <a:xfrm>
            <a:off x="461172" y="3788969"/>
            <a:ext cx="290579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800" dirty="0" err="1" smtClean="0"/>
              <a:t>int</a:t>
            </a:r>
            <a:r>
              <a:rPr kumimoji="1" lang="en-US" altLang="ja-JP" sz="2800" dirty="0" smtClean="0"/>
              <a:t> </a:t>
            </a:r>
            <a:r>
              <a:rPr kumimoji="1" lang="en-US" altLang="ja-JP" sz="2800" dirty="0" smtClean="0">
                <a:solidFill>
                  <a:srgbClr val="0070C0"/>
                </a:solidFill>
              </a:rPr>
              <a:t>number</a:t>
            </a:r>
            <a:r>
              <a:rPr kumimoji="1" lang="en-US" altLang="ja-JP" sz="2800" dirty="0" smtClean="0"/>
              <a:t>;</a:t>
            </a:r>
            <a:endParaRPr kumimoji="1" lang="ja-JP" altLang="en-US" sz="2800" dirty="0"/>
          </a:p>
        </p:txBody>
      </p:sp>
      <p:sp>
        <p:nvSpPr>
          <p:cNvPr id="6" name="テキスト ボックス 5"/>
          <p:cNvSpPr txBox="1"/>
          <p:nvPr/>
        </p:nvSpPr>
        <p:spPr>
          <a:xfrm>
            <a:off x="461172" y="4976305"/>
            <a:ext cx="293558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800" dirty="0" err="1"/>
              <a:t>i</a:t>
            </a:r>
            <a:r>
              <a:rPr lang="en-US" altLang="ja-JP" sz="2800" dirty="0" err="1" smtClean="0"/>
              <a:t>nt</a:t>
            </a:r>
            <a:r>
              <a:rPr lang="en-US" altLang="ja-JP" sz="2800" dirty="0" smtClean="0"/>
              <a:t> </a:t>
            </a:r>
            <a:r>
              <a:rPr lang="en-US" altLang="ja-JP" sz="2800" dirty="0" err="1" smtClean="0">
                <a:solidFill>
                  <a:srgbClr val="0070C0"/>
                </a:solidFill>
              </a:rPr>
              <a:t>getNumber</a:t>
            </a:r>
            <a:r>
              <a:rPr lang="en-US" altLang="ja-JP" sz="2800" dirty="0" smtClean="0"/>
              <a:t>(){</a:t>
            </a:r>
          </a:p>
          <a:p>
            <a:r>
              <a:rPr lang="en-US" altLang="ja-JP" sz="2800" dirty="0" smtClean="0"/>
              <a:t>  return number;</a:t>
            </a:r>
          </a:p>
          <a:p>
            <a:r>
              <a:rPr kumimoji="1" lang="en-US" altLang="ja-JP" sz="2800" dirty="0"/>
              <a:t>}</a:t>
            </a:r>
            <a:endParaRPr kumimoji="1" lang="en-US" altLang="ja-JP" sz="2800" dirty="0" smtClean="0"/>
          </a:p>
        </p:txBody>
      </p:sp>
      <p:sp>
        <p:nvSpPr>
          <p:cNvPr id="7" name="テキスト ボックス 6"/>
          <p:cNvSpPr txBox="1"/>
          <p:nvPr/>
        </p:nvSpPr>
        <p:spPr>
          <a:xfrm>
            <a:off x="6861588" y="3835934"/>
            <a:ext cx="198333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800" dirty="0" err="1" smtClean="0"/>
              <a:t>int</a:t>
            </a:r>
            <a:r>
              <a:rPr kumimoji="1" lang="en-US" altLang="ja-JP" sz="2800" dirty="0" smtClean="0"/>
              <a:t> </a:t>
            </a:r>
            <a:r>
              <a:rPr kumimoji="1" lang="en-US" altLang="ja-JP" sz="2800" dirty="0" smtClean="0">
                <a:solidFill>
                  <a:srgbClr val="FF0000"/>
                </a:solidFill>
              </a:rPr>
              <a:t>id</a:t>
            </a:r>
            <a:r>
              <a:rPr kumimoji="1" lang="en-US" altLang="ja-JP" sz="2800" dirty="0" smtClean="0"/>
              <a:t>;</a:t>
            </a:r>
            <a:endParaRPr kumimoji="1" lang="ja-JP" altLang="en-US" sz="2800" dirty="0"/>
          </a:p>
        </p:txBody>
      </p:sp>
      <p:sp>
        <p:nvSpPr>
          <p:cNvPr id="8" name="下矢印 7"/>
          <p:cNvSpPr/>
          <p:nvPr/>
        </p:nvSpPr>
        <p:spPr>
          <a:xfrm rot="16200000">
            <a:off x="4852933" y="2906920"/>
            <a:ext cx="281345" cy="2770589"/>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テキスト ボックス 8"/>
          <p:cNvSpPr txBox="1"/>
          <p:nvPr/>
        </p:nvSpPr>
        <p:spPr>
          <a:xfrm>
            <a:off x="2957957" y="3635879"/>
            <a:ext cx="3757827" cy="461665"/>
          </a:xfrm>
          <a:prstGeom prst="rect">
            <a:avLst/>
          </a:prstGeom>
          <a:solidFill>
            <a:srgbClr val="D2BCFA"/>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400" b="1" dirty="0" smtClean="0"/>
              <a:t>1. Rename Field</a:t>
            </a:r>
            <a:endParaRPr kumimoji="1" lang="ja-JP" altLang="en-US" sz="2400" b="1" dirty="0"/>
          </a:p>
        </p:txBody>
      </p:sp>
      <p:sp>
        <p:nvSpPr>
          <p:cNvPr id="10" name="テキスト ボックス 9"/>
          <p:cNvSpPr txBox="1"/>
          <p:nvPr/>
        </p:nvSpPr>
        <p:spPr>
          <a:xfrm>
            <a:off x="3467138" y="5045625"/>
            <a:ext cx="3248646" cy="461665"/>
          </a:xfrm>
          <a:prstGeom prst="rect">
            <a:avLst/>
          </a:prstGeom>
          <a:solidFill>
            <a:srgbClr val="D2BCFA"/>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400" b="1" dirty="0" smtClean="0"/>
              <a:t>2. Rename Method</a:t>
            </a:r>
            <a:endParaRPr kumimoji="1" lang="ja-JP" altLang="en-US" sz="2400" b="1" dirty="0"/>
          </a:p>
        </p:txBody>
      </p:sp>
      <p:sp>
        <p:nvSpPr>
          <p:cNvPr id="11" name="テキスト ボックス 10"/>
          <p:cNvSpPr txBox="1"/>
          <p:nvPr/>
        </p:nvSpPr>
        <p:spPr>
          <a:xfrm>
            <a:off x="6861589" y="4976305"/>
            <a:ext cx="198333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800" dirty="0" err="1"/>
              <a:t>i</a:t>
            </a:r>
            <a:r>
              <a:rPr lang="en-US" altLang="ja-JP" sz="2800" dirty="0" err="1" smtClean="0"/>
              <a:t>nt</a:t>
            </a:r>
            <a:r>
              <a:rPr lang="en-US" altLang="ja-JP" sz="2800" dirty="0" smtClean="0"/>
              <a:t> </a:t>
            </a:r>
            <a:r>
              <a:rPr lang="en-US" altLang="ja-JP" sz="2800" dirty="0" err="1" smtClean="0">
                <a:solidFill>
                  <a:srgbClr val="FF0000"/>
                </a:solidFill>
              </a:rPr>
              <a:t>getId</a:t>
            </a:r>
            <a:r>
              <a:rPr lang="en-US" altLang="ja-JP" sz="2800" dirty="0" smtClean="0"/>
              <a:t>(){</a:t>
            </a:r>
          </a:p>
          <a:p>
            <a:r>
              <a:rPr lang="en-US" altLang="ja-JP" sz="2800" dirty="0" smtClean="0"/>
              <a:t>  return id;</a:t>
            </a:r>
          </a:p>
          <a:p>
            <a:r>
              <a:rPr kumimoji="1" lang="en-US" altLang="ja-JP" sz="2800" dirty="0"/>
              <a:t>}</a:t>
            </a:r>
            <a:endParaRPr kumimoji="1" lang="en-US" altLang="ja-JP" sz="2800" dirty="0" smtClean="0"/>
          </a:p>
        </p:txBody>
      </p:sp>
      <p:sp>
        <p:nvSpPr>
          <p:cNvPr id="12" name="下矢印 11"/>
          <p:cNvSpPr/>
          <p:nvPr/>
        </p:nvSpPr>
        <p:spPr>
          <a:xfrm rot="16200000">
            <a:off x="4878468" y="4298687"/>
            <a:ext cx="230274" cy="2770589"/>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3" name="直線コネクタ 12"/>
          <p:cNvCxnSpPr/>
          <p:nvPr/>
        </p:nvCxnSpPr>
        <p:spPr>
          <a:xfrm>
            <a:off x="1815356" y="4225403"/>
            <a:ext cx="8708" cy="820222"/>
          </a:xfrm>
          <a:prstGeom prst="line">
            <a:avLst/>
          </a:prstGeom>
        </p:spPr>
        <p:style>
          <a:lnRef idx="2">
            <a:schemeClr val="accent2"/>
          </a:lnRef>
          <a:fillRef idx="0">
            <a:schemeClr val="accent2"/>
          </a:fillRef>
          <a:effectRef idx="1">
            <a:schemeClr val="accent2"/>
          </a:effectRef>
          <a:fontRef idx="minor">
            <a:schemeClr val="tx1"/>
          </a:fontRef>
        </p:style>
      </p:cxnSp>
      <p:sp>
        <p:nvSpPr>
          <p:cNvPr id="14" name="テキスト ボックス 13"/>
          <p:cNvSpPr txBox="1"/>
          <p:nvPr/>
        </p:nvSpPr>
        <p:spPr>
          <a:xfrm>
            <a:off x="785918" y="4404681"/>
            <a:ext cx="219853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2400" dirty="0" smtClean="0"/>
              <a:t>Similar Names</a:t>
            </a:r>
            <a:endParaRPr kumimoji="1" lang="ja-JP" altLang="en-US" sz="2400" dirty="0"/>
          </a:p>
        </p:txBody>
      </p:sp>
    </p:spTree>
    <p:extLst>
      <p:ext uri="{BB962C8B-B14F-4D97-AF65-F5344CB8AC3E}">
        <p14:creationId xmlns:p14="http://schemas.microsoft.com/office/powerpoint/2010/main" val="1483233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13</a:t>
            </a:fld>
            <a:endParaRPr lang="en-US" altLang="ja-JP">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006842037"/>
              </p:ext>
            </p:extLst>
          </p:nvPr>
        </p:nvGraphicFramePr>
        <p:xfrm>
          <a:off x="0" y="1628013"/>
          <a:ext cx="9144000" cy="4403990"/>
        </p:xfrm>
        <a:graphic>
          <a:graphicData uri="http://schemas.openxmlformats.org/drawingml/2006/table">
            <a:tbl>
              <a:tblPr firstRow="1" bandRow="1">
                <a:tableStyleId>{21E4AEA4-8DFA-4A89-87EB-49C32662AFE0}</a:tableStyleId>
              </a:tblPr>
              <a:tblGrid>
                <a:gridCol w="2020711"/>
                <a:gridCol w="2123772"/>
                <a:gridCol w="1422238"/>
                <a:gridCol w="1646436"/>
                <a:gridCol w="881105"/>
                <a:gridCol w="1049738"/>
              </a:tblGrid>
              <a:tr h="446468">
                <a:tc>
                  <a:txBody>
                    <a:bodyPr/>
                    <a:lstStyle/>
                    <a:p>
                      <a:r>
                        <a:rPr kumimoji="1" lang="en-US" altLang="ja-JP" sz="1800" dirty="0" smtClean="0">
                          <a:solidFill>
                            <a:sysClr val="windowText" lastClr="000000"/>
                          </a:solidFill>
                          <a:latin typeface="+mn-lt"/>
                        </a:rPr>
                        <a:t>refactoring</a:t>
                      </a:r>
                      <a:r>
                        <a:rPr kumimoji="1" lang="en-US" altLang="ja-JP" sz="1800" baseline="0" dirty="0" smtClean="0">
                          <a:solidFill>
                            <a:sysClr val="windowText" lastClr="000000"/>
                          </a:solidFill>
                          <a:latin typeface="+mn-lt"/>
                        </a:rPr>
                        <a:t> </a:t>
                      </a:r>
                      <a:r>
                        <a:rPr kumimoji="1" lang="en-US" altLang="ja-JP" sz="1800" dirty="0" smtClean="0">
                          <a:solidFill>
                            <a:sysClr val="windowText" lastClr="000000"/>
                          </a:solidFill>
                          <a:latin typeface="+mn-lt"/>
                        </a:rPr>
                        <a:t>1</a:t>
                      </a:r>
                    </a:p>
                  </a:txBody>
                  <a:tcPr>
                    <a:solidFill>
                      <a:srgbClr val="D2BC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ysClr val="windowText" lastClr="000000"/>
                          </a:solidFill>
                          <a:latin typeface="+mn-lt"/>
                        </a:rPr>
                        <a:t>refactoring</a:t>
                      </a:r>
                      <a:r>
                        <a:rPr kumimoji="1" lang="en-US" altLang="ja-JP" sz="1800" baseline="0" dirty="0" smtClean="0">
                          <a:solidFill>
                            <a:sysClr val="windowText" lastClr="000000"/>
                          </a:solidFill>
                          <a:latin typeface="+mn-lt"/>
                        </a:rPr>
                        <a:t> </a:t>
                      </a:r>
                      <a:r>
                        <a:rPr kumimoji="1" lang="en-US" altLang="ja-JP" sz="1800" dirty="0" smtClean="0">
                          <a:solidFill>
                            <a:sysClr val="windowText" lastClr="000000"/>
                          </a:solidFill>
                          <a:latin typeface="+mn-lt"/>
                        </a:rPr>
                        <a:t>2</a:t>
                      </a:r>
                    </a:p>
                  </a:txBody>
                  <a:tcPr>
                    <a:solidFill>
                      <a:srgbClr val="D2BCF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800" b="1" kern="1200" dirty="0" smtClean="0">
                          <a:solidFill>
                            <a:sysClr val="windowText" lastClr="000000"/>
                          </a:solidFill>
                          <a:latin typeface="+mn-lt"/>
                          <a:ea typeface="+mn-ea"/>
                          <a:cs typeface="+mn-cs"/>
                        </a:rPr>
                        <a:t>#</a:t>
                      </a:r>
                      <a:r>
                        <a:rPr kumimoji="1" lang="en-US" altLang="ja-JP" sz="1800" b="1" kern="1200" baseline="0" dirty="0" smtClean="0">
                          <a:solidFill>
                            <a:sysClr val="windowText" lastClr="000000"/>
                          </a:solidFill>
                          <a:latin typeface="+mn-lt"/>
                          <a:ea typeface="+mn-ea"/>
                          <a:cs typeface="+mn-cs"/>
                        </a:rPr>
                        <a:t> performed</a:t>
                      </a:r>
                      <a:endParaRPr kumimoji="1" lang="ja-JP" altLang="en-US" sz="1800" b="1" kern="1200" dirty="0" smtClean="0">
                        <a:solidFill>
                          <a:sysClr val="windowText" lastClr="000000"/>
                        </a:solidFill>
                        <a:latin typeface="+mn-lt"/>
                        <a:ea typeface="+mn-ea"/>
                        <a:cs typeface="+mn-cs"/>
                      </a:endParaRPr>
                    </a:p>
                  </a:txBody>
                  <a:tcPr marL="9050" marR="9050" marT="9050" marB="0" anchor="ctr">
                    <a:lnR w="38100" cap="flat" cmpd="sng" algn="ctr">
                      <a:solidFill>
                        <a:schemeClr val="bg1"/>
                      </a:solidFill>
                      <a:prstDash val="solid"/>
                      <a:round/>
                      <a:headEnd type="none" w="med" len="med"/>
                      <a:tailEnd type="none" w="med" len="med"/>
                    </a:lnR>
                    <a:solidFill>
                      <a:srgbClr val="D2BCFA"/>
                    </a:solidFill>
                  </a:tcPr>
                </a:tc>
                <a:tc>
                  <a:txBody>
                    <a:bodyPr/>
                    <a:lstStyle/>
                    <a:p>
                      <a:pPr algn="l" fontAlgn="ctr"/>
                      <a:r>
                        <a:rPr lang="en-US" altLang="ja-JP" sz="1800" b="1" i="0" u="none" strike="noStrike" baseline="0" dirty="0" smtClean="0">
                          <a:solidFill>
                            <a:sysClr val="windowText" lastClr="000000"/>
                          </a:solidFill>
                          <a:effectLst/>
                          <a:latin typeface="+mn-lt"/>
                          <a:ea typeface="+mn-ea"/>
                        </a:rPr>
                        <a:t># Investigated</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2BCFA"/>
                    </a:solidFill>
                  </a:tcPr>
                </a:tc>
                <a:tc>
                  <a:txBody>
                    <a:bodyPr/>
                    <a:lstStyle/>
                    <a:p>
                      <a:pPr algn="l" fontAlgn="ctr"/>
                      <a:r>
                        <a:rPr lang="en-US" altLang="ja-JP" sz="1800" b="1" i="0" u="none" strike="noStrike" dirty="0" smtClean="0">
                          <a:solidFill>
                            <a:sysClr val="windowText" lastClr="000000"/>
                          </a:solidFill>
                          <a:effectLst/>
                          <a:latin typeface="+mn-lt"/>
                          <a:ea typeface="+mn-ea"/>
                        </a:rPr>
                        <a:t># same</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rgbClr val="D2BCFA"/>
                    </a:solidFill>
                  </a:tcPr>
                </a:tc>
                <a:tc>
                  <a:txBody>
                    <a:bodyPr/>
                    <a:lstStyle/>
                    <a:p>
                      <a:pPr algn="l" fontAlgn="ctr"/>
                      <a:r>
                        <a:rPr lang="en-US" altLang="ja-JP" sz="1800" b="1" i="0" u="none" strike="noStrike" dirty="0" smtClean="0">
                          <a:solidFill>
                            <a:sysClr val="windowText" lastClr="000000"/>
                          </a:solidFill>
                          <a:effectLst/>
                          <a:latin typeface="+mn-lt"/>
                          <a:ea typeface="+mn-ea"/>
                        </a:rPr>
                        <a:t># related</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solidFill>
                      <a:srgbClr val="D2BCFA"/>
                    </a:solidFill>
                  </a:tcPr>
                </a:tc>
              </a:tr>
              <a:tr h="447217">
                <a:tc>
                  <a:txBody>
                    <a:bodyPr/>
                    <a:lstStyle/>
                    <a:p>
                      <a:pPr algn="l" fontAlgn="ctr"/>
                      <a:r>
                        <a:rPr lang="en-US" sz="1800" b="0" i="0" u="none" strike="noStrike" dirty="0" smtClean="0">
                          <a:solidFill>
                            <a:srgbClr val="000000"/>
                          </a:solidFill>
                          <a:effectLst/>
                          <a:latin typeface="+mn-lt"/>
                          <a:ea typeface="ＭＳ Ｐゴシック" panose="020B0600070205080204" pitchFamily="50" charset="-128"/>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800" u="none" strike="noStrike" dirty="0" smtClean="0">
                          <a:effectLst/>
                        </a:rPr>
                        <a:t>Rename Type</a:t>
                      </a:r>
                      <a:endParaRPr lang="en-US" altLang="ja-JP" sz="1800" b="0" i="0" u="none" strike="noStrike" dirty="0" smtClean="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58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latin typeface="+mn-lt"/>
                        </a:rPr>
                        <a:t>4</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447217">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Method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48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u="none" strike="noStrike" dirty="0" smtClean="0">
                          <a:effectLst/>
                          <a:latin typeface="+mn-lt"/>
                        </a:rPr>
                        <a:t>5</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r h="0">
                <a:tc>
                  <a:txBody>
                    <a:bodyPr/>
                    <a:lstStyle/>
                    <a:p>
                      <a:pPr algn="l" fontAlgn="ctr"/>
                      <a:r>
                        <a:rPr lang="en-US" sz="1800" u="none" strike="noStrike" dirty="0" smtClean="0">
                          <a:effectLst/>
                        </a:rPr>
                        <a:t>Rename Type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l" fontAlgn="ctr"/>
                      <a:r>
                        <a:rPr lang="en-US" sz="1800" u="none" strike="noStrike" dirty="0" smtClean="0">
                          <a:effectLst/>
                        </a:rPr>
                        <a:t>Rename Method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32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u="none" strike="noStrike" dirty="0" smtClean="0">
                          <a:effectLst/>
                          <a:latin typeface="+mn-lt"/>
                        </a:rPr>
                        <a:t>4</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447217">
                <a:tc>
                  <a:txBody>
                    <a:bodyPr/>
                    <a:lstStyle/>
                    <a:p>
                      <a:pPr algn="l" fontAlgn="ctr"/>
                      <a:r>
                        <a:rPr lang="en-US" sz="1800" u="none" strike="noStrike" dirty="0" smtClean="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Package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29</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latin typeface="+mn-lt"/>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u="none" strike="noStrike" dirty="0" smtClean="0">
                          <a:effectLst/>
                          <a:latin typeface="+mn-lt"/>
                        </a:rPr>
                        <a:t>7</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r h="447217">
                <a:tc>
                  <a:txBody>
                    <a:bodyPr/>
                    <a:lstStyle/>
                    <a:p>
                      <a:pPr algn="l" fontAlgn="ctr"/>
                      <a:r>
                        <a:rPr lang="en-US" altLang="ja-JP" sz="1800" u="none" strike="noStrike" dirty="0" smtClean="0">
                          <a:effectLst/>
                        </a:rPr>
                        <a:t>Rename Type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800" u="none" strike="noStrike" dirty="0" smtClean="0">
                          <a:effectLst/>
                        </a:rPr>
                        <a:t>Rename Field</a:t>
                      </a:r>
                      <a:endParaRPr lang="en-US" altLang="ja-JP" sz="1800" b="0" i="0" u="none" strike="noStrike" dirty="0" smtClean="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26</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u="none" strike="noStrike" dirty="0" smtClean="0">
                          <a:effectLst/>
                          <a:latin typeface="+mn-lt"/>
                        </a:rPr>
                        <a:t>3</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447217">
                <a:tc>
                  <a:txBody>
                    <a:bodyPr/>
                    <a:lstStyle/>
                    <a:p>
                      <a:pPr algn="l" fontAlgn="ctr"/>
                      <a:r>
                        <a:rPr lang="en-US" sz="1800" u="none" strike="noStrike" dirty="0" smtClean="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15</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6</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r h="447217">
                <a:tc>
                  <a:txBody>
                    <a:bodyPr/>
                    <a:lstStyle/>
                    <a:p>
                      <a:pPr algn="l" fontAlgn="ctr"/>
                      <a:r>
                        <a:rPr lang="en-US" sz="1800" u="none" strike="noStrike" dirty="0" smtClean="0">
                          <a:effectLst/>
                        </a:rPr>
                        <a:t>Extract Interface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l" fontAlgn="ctr"/>
                      <a:r>
                        <a:rPr lang="en-US" sz="1800" u="none" strike="noStrike" dirty="0" smtClean="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14</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7</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879427">
                <a:tc>
                  <a:txBody>
                    <a:bodyPr/>
                    <a:lstStyle/>
                    <a:p>
                      <a:pPr algn="l" fontAlgn="ctr"/>
                      <a:r>
                        <a:rPr lang="en-US" sz="1800" u="none" strike="noStrike" dirty="0" smtClean="0">
                          <a:effectLst/>
                        </a:rPr>
                        <a:t>Rename Local Variable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12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6</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bl>
          </a:graphicData>
        </a:graphic>
      </p:graphicFrame>
      <p:sp>
        <p:nvSpPr>
          <p:cNvPr id="9" name="タイトル 1"/>
          <p:cNvSpPr txBox="1">
            <a:spLocks/>
          </p:cNvSpPr>
          <p:nvPr/>
        </p:nvSpPr>
        <p:spPr bwMode="auto">
          <a:xfrm>
            <a:off x="0" y="27464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r>
              <a:rPr lang="en-US" altLang="ja-JP" sz="3600" kern="0" dirty="0" smtClean="0"/>
              <a:t>Result of Detailed Investigation </a:t>
            </a:r>
            <a:endParaRPr lang="ja-JP" altLang="en-US" sz="3600" kern="0" dirty="0"/>
          </a:p>
        </p:txBody>
      </p:sp>
      <p:graphicFrame>
        <p:nvGraphicFramePr>
          <p:cNvPr id="7" name="表 6"/>
          <p:cNvGraphicFramePr>
            <a:graphicFrameLocks noGrp="1"/>
          </p:cNvGraphicFramePr>
          <p:nvPr>
            <p:extLst>
              <p:ext uri="{D42A27DB-BD31-4B8C-83A1-F6EECF244321}">
                <p14:modId xmlns:p14="http://schemas.microsoft.com/office/powerpoint/2010/main" val="3080588065"/>
              </p:ext>
            </p:extLst>
          </p:nvPr>
        </p:nvGraphicFramePr>
        <p:xfrm>
          <a:off x="0" y="1646707"/>
          <a:ext cx="9144000" cy="4403990"/>
        </p:xfrm>
        <a:graphic>
          <a:graphicData uri="http://schemas.openxmlformats.org/drawingml/2006/table">
            <a:tbl>
              <a:tblPr firstRow="1" bandRow="1">
                <a:tableStyleId>{21E4AEA4-8DFA-4A89-87EB-49C32662AFE0}</a:tableStyleId>
              </a:tblPr>
              <a:tblGrid>
                <a:gridCol w="2020711"/>
                <a:gridCol w="2123772"/>
                <a:gridCol w="1422238"/>
                <a:gridCol w="1646436"/>
                <a:gridCol w="881105"/>
                <a:gridCol w="1049738"/>
              </a:tblGrid>
              <a:tr h="446468">
                <a:tc>
                  <a:txBody>
                    <a:bodyPr/>
                    <a:lstStyle/>
                    <a:p>
                      <a:r>
                        <a:rPr kumimoji="1" lang="en-US" altLang="ja-JP" sz="1800" dirty="0" smtClean="0">
                          <a:solidFill>
                            <a:sysClr val="windowText" lastClr="000000"/>
                          </a:solidFill>
                          <a:latin typeface="+mn-lt"/>
                        </a:rPr>
                        <a:t>refactoring</a:t>
                      </a:r>
                      <a:r>
                        <a:rPr kumimoji="1" lang="en-US" altLang="ja-JP" sz="1800" baseline="0" dirty="0" smtClean="0">
                          <a:solidFill>
                            <a:sysClr val="windowText" lastClr="000000"/>
                          </a:solidFill>
                          <a:latin typeface="+mn-lt"/>
                        </a:rPr>
                        <a:t> </a:t>
                      </a:r>
                      <a:r>
                        <a:rPr kumimoji="1" lang="en-US" altLang="ja-JP" sz="1800" dirty="0" smtClean="0">
                          <a:solidFill>
                            <a:sysClr val="windowText" lastClr="000000"/>
                          </a:solidFill>
                          <a:latin typeface="+mn-lt"/>
                        </a:rPr>
                        <a:t>1</a:t>
                      </a:r>
                    </a:p>
                  </a:txBody>
                  <a:tcPr>
                    <a:solidFill>
                      <a:srgbClr val="D2BC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ysClr val="windowText" lastClr="000000"/>
                          </a:solidFill>
                          <a:latin typeface="+mn-lt"/>
                        </a:rPr>
                        <a:t>refactoring</a:t>
                      </a:r>
                      <a:r>
                        <a:rPr kumimoji="1" lang="en-US" altLang="ja-JP" sz="1800" baseline="0" dirty="0" smtClean="0">
                          <a:solidFill>
                            <a:sysClr val="windowText" lastClr="000000"/>
                          </a:solidFill>
                          <a:latin typeface="+mn-lt"/>
                        </a:rPr>
                        <a:t> </a:t>
                      </a:r>
                      <a:r>
                        <a:rPr kumimoji="1" lang="en-US" altLang="ja-JP" sz="1800" dirty="0" smtClean="0">
                          <a:solidFill>
                            <a:sysClr val="windowText" lastClr="000000"/>
                          </a:solidFill>
                          <a:latin typeface="+mn-lt"/>
                        </a:rPr>
                        <a:t>2</a:t>
                      </a:r>
                    </a:p>
                  </a:txBody>
                  <a:tcPr>
                    <a:solidFill>
                      <a:srgbClr val="D2BCF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800" b="1" kern="1200" dirty="0" smtClean="0">
                          <a:solidFill>
                            <a:sysClr val="windowText" lastClr="000000"/>
                          </a:solidFill>
                          <a:latin typeface="+mn-lt"/>
                          <a:ea typeface="+mn-ea"/>
                          <a:cs typeface="+mn-cs"/>
                        </a:rPr>
                        <a:t>#</a:t>
                      </a:r>
                      <a:r>
                        <a:rPr kumimoji="1" lang="en-US" altLang="ja-JP" sz="1800" b="1" kern="1200" baseline="0" dirty="0" smtClean="0">
                          <a:solidFill>
                            <a:sysClr val="windowText" lastClr="000000"/>
                          </a:solidFill>
                          <a:latin typeface="+mn-lt"/>
                          <a:ea typeface="+mn-ea"/>
                          <a:cs typeface="+mn-cs"/>
                        </a:rPr>
                        <a:t> performed</a:t>
                      </a:r>
                      <a:endParaRPr kumimoji="1" lang="ja-JP" altLang="en-US" sz="1800" b="1" kern="1200" dirty="0" smtClean="0">
                        <a:solidFill>
                          <a:sysClr val="windowText" lastClr="000000"/>
                        </a:solidFill>
                        <a:latin typeface="+mn-lt"/>
                        <a:ea typeface="+mn-ea"/>
                        <a:cs typeface="+mn-cs"/>
                      </a:endParaRPr>
                    </a:p>
                  </a:txBody>
                  <a:tcPr marL="9050" marR="9050" marT="9050" marB="0" anchor="ctr">
                    <a:lnR w="38100" cap="flat" cmpd="sng" algn="ctr">
                      <a:solidFill>
                        <a:schemeClr val="bg1"/>
                      </a:solidFill>
                      <a:prstDash val="solid"/>
                      <a:round/>
                      <a:headEnd type="none" w="med" len="med"/>
                      <a:tailEnd type="none" w="med" len="med"/>
                    </a:lnR>
                    <a:solidFill>
                      <a:srgbClr val="D2BCFA"/>
                    </a:solidFill>
                  </a:tcPr>
                </a:tc>
                <a:tc>
                  <a:txBody>
                    <a:bodyPr/>
                    <a:lstStyle/>
                    <a:p>
                      <a:pPr algn="l" fontAlgn="ctr"/>
                      <a:r>
                        <a:rPr lang="en-US" altLang="ja-JP" sz="1800" b="1" i="0" u="none" strike="noStrike" baseline="0" dirty="0" smtClean="0">
                          <a:solidFill>
                            <a:sysClr val="windowText" lastClr="000000"/>
                          </a:solidFill>
                          <a:effectLst/>
                          <a:latin typeface="+mn-lt"/>
                          <a:ea typeface="+mn-ea"/>
                        </a:rPr>
                        <a:t># Investigated</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2BCFA"/>
                    </a:solidFill>
                  </a:tcPr>
                </a:tc>
                <a:tc>
                  <a:txBody>
                    <a:bodyPr/>
                    <a:lstStyle/>
                    <a:p>
                      <a:pPr algn="l" fontAlgn="ctr"/>
                      <a:r>
                        <a:rPr lang="en-US" altLang="ja-JP" sz="1800" b="1" i="0" u="none" strike="noStrike" dirty="0" smtClean="0">
                          <a:solidFill>
                            <a:sysClr val="windowText" lastClr="000000"/>
                          </a:solidFill>
                          <a:effectLst/>
                          <a:latin typeface="+mn-lt"/>
                          <a:ea typeface="+mn-ea"/>
                        </a:rPr>
                        <a:t># same</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rgbClr val="D2BCFA"/>
                    </a:solidFill>
                  </a:tcPr>
                </a:tc>
                <a:tc>
                  <a:txBody>
                    <a:bodyPr/>
                    <a:lstStyle/>
                    <a:p>
                      <a:pPr algn="l" fontAlgn="ctr"/>
                      <a:r>
                        <a:rPr lang="en-US" altLang="ja-JP" sz="1800" b="1" i="0" u="none" strike="noStrike" dirty="0" smtClean="0">
                          <a:solidFill>
                            <a:sysClr val="windowText" lastClr="000000"/>
                          </a:solidFill>
                          <a:effectLst/>
                          <a:latin typeface="+mn-lt"/>
                          <a:ea typeface="+mn-ea"/>
                        </a:rPr>
                        <a:t># related</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solidFill>
                      <a:srgbClr val="D2BCFA"/>
                    </a:solidFill>
                  </a:tcPr>
                </a:tc>
              </a:tr>
              <a:tr h="447217">
                <a:tc>
                  <a:txBody>
                    <a:bodyPr/>
                    <a:lstStyle/>
                    <a:p>
                      <a:pPr algn="l" fontAlgn="ctr"/>
                      <a:r>
                        <a:rPr lang="en-US" sz="1800" b="0" i="0" u="none" strike="noStrike" dirty="0" smtClean="0">
                          <a:solidFill>
                            <a:srgbClr val="000000"/>
                          </a:solidFill>
                          <a:effectLst/>
                          <a:latin typeface="+mn-lt"/>
                          <a:ea typeface="ＭＳ Ｐゴシック" panose="020B0600070205080204" pitchFamily="50" charset="-128"/>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717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800" u="none" strike="noStrike" dirty="0" smtClean="0">
                          <a:effectLst/>
                        </a:rPr>
                        <a:t>Rename Type</a:t>
                      </a:r>
                      <a:endParaRPr lang="en-US" altLang="ja-JP" sz="1800" b="0" i="0" u="none" strike="noStrike" dirty="0" smtClean="0">
                        <a:solidFill>
                          <a:srgbClr val="000000"/>
                        </a:solidFill>
                        <a:effectLst/>
                        <a:latin typeface="+mn-lt"/>
                        <a:ea typeface="ＭＳ Ｐゴシック" panose="020B0600070205080204" pitchFamily="50" charset="-128"/>
                      </a:endParaRPr>
                    </a:p>
                  </a:txBody>
                  <a:tcPr marL="9525" marR="9525" marT="9525" marB="0" anchor="ctr">
                    <a:solidFill>
                      <a:srgbClr val="FF7171"/>
                    </a:solidFill>
                  </a:tcPr>
                </a:tc>
                <a:tc>
                  <a:txBody>
                    <a:bodyPr/>
                    <a:lstStyle/>
                    <a:p>
                      <a:pPr algn="r" fontAlgn="ctr"/>
                      <a:r>
                        <a:rPr lang="en-US" altLang="ja-JP" sz="1800" u="none" strike="noStrike" dirty="0" smtClean="0">
                          <a:effectLst/>
                        </a:rPr>
                        <a:t>58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rgbClr val="FF7171"/>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F7171"/>
                    </a:solidFill>
                  </a:tcPr>
                </a:tc>
                <a:tc>
                  <a:txBody>
                    <a:bodyPr/>
                    <a:lstStyle/>
                    <a:p>
                      <a:pPr algn="r" fontAlgn="ctr"/>
                      <a:r>
                        <a:rPr lang="en-US" altLang="ja-JP" sz="1800" u="none" strike="noStrike" dirty="0" smtClean="0">
                          <a:effectLst/>
                          <a:latin typeface="+mn-lt"/>
                        </a:rPr>
                        <a:t>4</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rgbClr val="FF7171"/>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rgbClr val="FF7171"/>
                    </a:solidFill>
                  </a:tcPr>
                </a:tc>
              </a:tr>
              <a:tr h="447217">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Method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48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u="none" strike="noStrike" dirty="0" smtClean="0">
                          <a:effectLst/>
                          <a:latin typeface="+mn-lt"/>
                        </a:rPr>
                        <a:t>5</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r h="0">
                <a:tc>
                  <a:txBody>
                    <a:bodyPr/>
                    <a:lstStyle/>
                    <a:p>
                      <a:pPr algn="l" fontAlgn="ctr"/>
                      <a:r>
                        <a:rPr lang="en-US" sz="1800" u="none" strike="noStrike" dirty="0" smtClean="0">
                          <a:effectLst/>
                        </a:rPr>
                        <a:t>Rename Type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l" fontAlgn="ctr"/>
                      <a:r>
                        <a:rPr lang="en-US" sz="1800" u="none" strike="noStrike" dirty="0" smtClean="0">
                          <a:effectLst/>
                        </a:rPr>
                        <a:t>Rename Method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32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u="none" strike="noStrike" dirty="0" smtClean="0">
                          <a:effectLst/>
                          <a:latin typeface="+mn-lt"/>
                        </a:rPr>
                        <a:t>4</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447217">
                <a:tc>
                  <a:txBody>
                    <a:bodyPr/>
                    <a:lstStyle/>
                    <a:p>
                      <a:pPr algn="l" fontAlgn="ctr"/>
                      <a:r>
                        <a:rPr lang="en-US" sz="1800" u="none" strike="noStrike" dirty="0" smtClean="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7171"/>
                    </a:solidFill>
                  </a:tcPr>
                </a:tc>
                <a:tc>
                  <a:txBody>
                    <a:bodyPr/>
                    <a:lstStyle/>
                    <a:p>
                      <a:pPr algn="l" fontAlgn="ctr"/>
                      <a:r>
                        <a:rPr lang="en-US" sz="1800" u="none" strike="noStrike" dirty="0" smtClean="0">
                          <a:effectLst/>
                        </a:rPr>
                        <a:t>Rename Package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7171"/>
                    </a:solidFill>
                  </a:tcPr>
                </a:tc>
                <a:tc>
                  <a:txBody>
                    <a:bodyPr/>
                    <a:lstStyle/>
                    <a:p>
                      <a:pPr algn="r" fontAlgn="ctr"/>
                      <a:r>
                        <a:rPr lang="en-US" altLang="ja-JP" sz="1800" u="none" strike="noStrike" dirty="0" smtClean="0">
                          <a:effectLst/>
                        </a:rPr>
                        <a:t>29</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rgbClr val="FF7171"/>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F7171"/>
                    </a:solidFill>
                  </a:tcPr>
                </a:tc>
                <a:tc>
                  <a:txBody>
                    <a:bodyPr/>
                    <a:lstStyle/>
                    <a:p>
                      <a:pPr algn="r" fontAlgn="ctr"/>
                      <a:r>
                        <a:rPr lang="en-US" altLang="ja-JP" sz="1800" u="none" strike="noStrike" dirty="0" smtClean="0">
                          <a:effectLst/>
                          <a:latin typeface="+mn-lt"/>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rgbClr val="FF7171"/>
                    </a:solidFill>
                  </a:tcPr>
                </a:tc>
                <a:tc>
                  <a:txBody>
                    <a:bodyPr/>
                    <a:lstStyle/>
                    <a:p>
                      <a:pPr algn="r" fontAlgn="ctr"/>
                      <a:r>
                        <a:rPr lang="en-US" altLang="ja-JP" sz="1800" u="none" strike="noStrike" dirty="0" smtClean="0">
                          <a:effectLst/>
                          <a:latin typeface="+mn-lt"/>
                        </a:rPr>
                        <a:t>7</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rgbClr val="FF7171"/>
                    </a:solidFill>
                  </a:tcPr>
                </a:tc>
              </a:tr>
              <a:tr h="447217">
                <a:tc>
                  <a:txBody>
                    <a:bodyPr/>
                    <a:lstStyle/>
                    <a:p>
                      <a:pPr algn="l" fontAlgn="ctr"/>
                      <a:r>
                        <a:rPr lang="en-US" altLang="ja-JP" sz="1800" u="none" strike="noStrike" dirty="0" smtClean="0">
                          <a:effectLst/>
                        </a:rPr>
                        <a:t>Rename Type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800" u="none" strike="noStrike" dirty="0" smtClean="0">
                          <a:effectLst/>
                        </a:rPr>
                        <a:t>Rename Field</a:t>
                      </a:r>
                      <a:endParaRPr lang="en-US" altLang="ja-JP" sz="1800" b="0" i="0" u="none" strike="noStrike" dirty="0" smtClean="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26</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u="none" strike="noStrike" dirty="0" smtClean="0">
                          <a:effectLst/>
                          <a:latin typeface="+mn-lt"/>
                        </a:rPr>
                        <a:t>3</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447217">
                <a:tc>
                  <a:txBody>
                    <a:bodyPr/>
                    <a:lstStyle/>
                    <a:p>
                      <a:pPr algn="l" fontAlgn="ctr"/>
                      <a:r>
                        <a:rPr lang="en-US" sz="1800" u="none" strike="noStrike" dirty="0" smtClean="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7171"/>
                    </a:solidFill>
                  </a:tcPr>
                </a:tc>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rgbClr val="FF7171"/>
                    </a:solidFill>
                  </a:tcPr>
                </a:tc>
                <a:tc>
                  <a:txBody>
                    <a:bodyPr/>
                    <a:lstStyle/>
                    <a:p>
                      <a:pPr algn="r" fontAlgn="ctr"/>
                      <a:r>
                        <a:rPr lang="en-US" altLang="ja-JP" sz="1800" u="none" strike="noStrike" dirty="0" smtClean="0">
                          <a:effectLst/>
                        </a:rPr>
                        <a:t>15</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rgbClr val="FF7171"/>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F7171"/>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6</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rgbClr val="FF7171"/>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rgbClr val="FF7171"/>
                    </a:solidFill>
                  </a:tcPr>
                </a:tc>
              </a:tr>
              <a:tr h="447217">
                <a:tc>
                  <a:txBody>
                    <a:bodyPr/>
                    <a:lstStyle/>
                    <a:p>
                      <a:pPr algn="l" fontAlgn="ctr"/>
                      <a:r>
                        <a:rPr lang="en-US" sz="1800" u="none" strike="noStrike" dirty="0" smtClean="0">
                          <a:effectLst/>
                        </a:rPr>
                        <a:t>Extract Interface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l" fontAlgn="ctr"/>
                      <a:r>
                        <a:rPr lang="en-US" sz="1800" u="none" strike="noStrike" dirty="0" smtClean="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14</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7</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879427">
                <a:tc>
                  <a:txBody>
                    <a:bodyPr/>
                    <a:lstStyle/>
                    <a:p>
                      <a:pPr algn="l" fontAlgn="ctr"/>
                      <a:r>
                        <a:rPr lang="en-US" sz="1800" u="none" strike="noStrike" dirty="0" smtClean="0">
                          <a:effectLst/>
                        </a:rPr>
                        <a:t>Rename Local Variable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12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6</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348089759"/>
              </p:ext>
            </p:extLst>
          </p:nvPr>
        </p:nvGraphicFramePr>
        <p:xfrm>
          <a:off x="0" y="1664272"/>
          <a:ext cx="9144000" cy="4403990"/>
        </p:xfrm>
        <a:graphic>
          <a:graphicData uri="http://schemas.openxmlformats.org/drawingml/2006/table">
            <a:tbl>
              <a:tblPr firstRow="1" bandRow="1">
                <a:tableStyleId>{21E4AEA4-8DFA-4A89-87EB-49C32662AFE0}</a:tableStyleId>
              </a:tblPr>
              <a:tblGrid>
                <a:gridCol w="2020711"/>
                <a:gridCol w="2123772"/>
                <a:gridCol w="1422238"/>
                <a:gridCol w="1646436"/>
                <a:gridCol w="881105"/>
                <a:gridCol w="1049738"/>
              </a:tblGrid>
              <a:tr h="446468">
                <a:tc>
                  <a:txBody>
                    <a:bodyPr/>
                    <a:lstStyle/>
                    <a:p>
                      <a:r>
                        <a:rPr kumimoji="1" lang="en-US" altLang="ja-JP" sz="1800" dirty="0" smtClean="0">
                          <a:solidFill>
                            <a:sysClr val="windowText" lastClr="000000"/>
                          </a:solidFill>
                          <a:latin typeface="+mn-lt"/>
                        </a:rPr>
                        <a:t>refactoring</a:t>
                      </a:r>
                      <a:r>
                        <a:rPr kumimoji="1" lang="en-US" altLang="ja-JP" sz="1800" baseline="0" dirty="0" smtClean="0">
                          <a:solidFill>
                            <a:sysClr val="windowText" lastClr="000000"/>
                          </a:solidFill>
                          <a:latin typeface="+mn-lt"/>
                        </a:rPr>
                        <a:t> </a:t>
                      </a:r>
                      <a:r>
                        <a:rPr kumimoji="1" lang="en-US" altLang="ja-JP" sz="1800" dirty="0" smtClean="0">
                          <a:solidFill>
                            <a:sysClr val="windowText" lastClr="000000"/>
                          </a:solidFill>
                          <a:latin typeface="+mn-lt"/>
                        </a:rPr>
                        <a:t>1</a:t>
                      </a:r>
                    </a:p>
                  </a:txBody>
                  <a:tcPr>
                    <a:solidFill>
                      <a:srgbClr val="D2BC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ysClr val="windowText" lastClr="000000"/>
                          </a:solidFill>
                          <a:latin typeface="+mn-lt"/>
                        </a:rPr>
                        <a:t>refactoring</a:t>
                      </a:r>
                      <a:r>
                        <a:rPr kumimoji="1" lang="en-US" altLang="ja-JP" sz="1800" baseline="0" dirty="0" smtClean="0">
                          <a:solidFill>
                            <a:sysClr val="windowText" lastClr="000000"/>
                          </a:solidFill>
                          <a:latin typeface="+mn-lt"/>
                        </a:rPr>
                        <a:t> </a:t>
                      </a:r>
                      <a:r>
                        <a:rPr kumimoji="1" lang="en-US" altLang="ja-JP" sz="1800" dirty="0" smtClean="0">
                          <a:solidFill>
                            <a:sysClr val="windowText" lastClr="000000"/>
                          </a:solidFill>
                          <a:latin typeface="+mn-lt"/>
                        </a:rPr>
                        <a:t>2</a:t>
                      </a:r>
                    </a:p>
                  </a:txBody>
                  <a:tcPr>
                    <a:solidFill>
                      <a:srgbClr val="D2BCF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800" b="1" kern="1200" dirty="0" smtClean="0">
                          <a:solidFill>
                            <a:sysClr val="windowText" lastClr="000000"/>
                          </a:solidFill>
                          <a:latin typeface="+mn-lt"/>
                          <a:ea typeface="+mn-ea"/>
                          <a:cs typeface="+mn-cs"/>
                        </a:rPr>
                        <a:t>#</a:t>
                      </a:r>
                      <a:r>
                        <a:rPr kumimoji="1" lang="en-US" altLang="ja-JP" sz="1800" b="1" kern="1200" baseline="0" dirty="0" smtClean="0">
                          <a:solidFill>
                            <a:sysClr val="windowText" lastClr="000000"/>
                          </a:solidFill>
                          <a:latin typeface="+mn-lt"/>
                          <a:ea typeface="+mn-ea"/>
                          <a:cs typeface="+mn-cs"/>
                        </a:rPr>
                        <a:t> performed</a:t>
                      </a:r>
                      <a:endParaRPr kumimoji="1" lang="ja-JP" altLang="en-US" sz="1800" b="1" kern="1200" dirty="0" smtClean="0">
                        <a:solidFill>
                          <a:sysClr val="windowText" lastClr="000000"/>
                        </a:solidFill>
                        <a:latin typeface="+mn-lt"/>
                        <a:ea typeface="+mn-ea"/>
                        <a:cs typeface="+mn-cs"/>
                      </a:endParaRPr>
                    </a:p>
                  </a:txBody>
                  <a:tcPr marL="9050" marR="9050" marT="9050" marB="0" anchor="ctr">
                    <a:lnR w="38100" cap="flat" cmpd="sng" algn="ctr">
                      <a:solidFill>
                        <a:schemeClr val="bg1"/>
                      </a:solidFill>
                      <a:prstDash val="solid"/>
                      <a:round/>
                      <a:headEnd type="none" w="med" len="med"/>
                      <a:tailEnd type="none" w="med" len="med"/>
                    </a:lnR>
                    <a:solidFill>
                      <a:srgbClr val="D2BCFA"/>
                    </a:solidFill>
                  </a:tcPr>
                </a:tc>
                <a:tc>
                  <a:txBody>
                    <a:bodyPr/>
                    <a:lstStyle/>
                    <a:p>
                      <a:pPr algn="l" fontAlgn="ctr"/>
                      <a:r>
                        <a:rPr lang="en-US" altLang="ja-JP" sz="1800" b="1" i="0" u="none" strike="noStrike" baseline="0" dirty="0" smtClean="0">
                          <a:solidFill>
                            <a:sysClr val="windowText" lastClr="000000"/>
                          </a:solidFill>
                          <a:effectLst/>
                          <a:latin typeface="+mn-lt"/>
                          <a:ea typeface="+mn-ea"/>
                        </a:rPr>
                        <a:t># Investigated</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2BCFA"/>
                    </a:solidFill>
                  </a:tcPr>
                </a:tc>
                <a:tc>
                  <a:txBody>
                    <a:bodyPr/>
                    <a:lstStyle/>
                    <a:p>
                      <a:pPr algn="l" fontAlgn="ctr"/>
                      <a:r>
                        <a:rPr lang="en-US" altLang="ja-JP" sz="1800" b="1" i="0" u="none" strike="noStrike" dirty="0" smtClean="0">
                          <a:solidFill>
                            <a:sysClr val="windowText" lastClr="000000"/>
                          </a:solidFill>
                          <a:effectLst/>
                          <a:latin typeface="+mn-lt"/>
                          <a:ea typeface="+mn-ea"/>
                        </a:rPr>
                        <a:t># same</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rgbClr val="D2BCFA"/>
                    </a:solidFill>
                  </a:tcPr>
                </a:tc>
                <a:tc>
                  <a:txBody>
                    <a:bodyPr/>
                    <a:lstStyle/>
                    <a:p>
                      <a:pPr algn="l" fontAlgn="ctr"/>
                      <a:r>
                        <a:rPr lang="en-US" altLang="ja-JP" sz="1800" b="1" i="0" u="none" strike="noStrike" dirty="0" smtClean="0">
                          <a:solidFill>
                            <a:sysClr val="windowText" lastClr="000000"/>
                          </a:solidFill>
                          <a:effectLst/>
                          <a:latin typeface="+mn-lt"/>
                          <a:ea typeface="+mn-ea"/>
                        </a:rPr>
                        <a:t># related</a:t>
                      </a:r>
                      <a:endParaRPr lang="ja-JP" altLang="en-US" sz="18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9050" marR="9050" marT="9050" marB="0" anchor="ctr">
                    <a:solidFill>
                      <a:srgbClr val="D2BCFA"/>
                    </a:solidFill>
                  </a:tcPr>
                </a:tc>
              </a:tr>
              <a:tr h="447217">
                <a:tc>
                  <a:txBody>
                    <a:bodyPr/>
                    <a:lstStyle/>
                    <a:p>
                      <a:pPr algn="l" fontAlgn="ctr"/>
                      <a:r>
                        <a:rPr lang="en-US" sz="1800" b="0" i="0" u="none" strike="noStrike" dirty="0" smtClean="0">
                          <a:solidFill>
                            <a:srgbClr val="000000"/>
                          </a:solidFill>
                          <a:effectLst/>
                          <a:latin typeface="+mn-lt"/>
                          <a:ea typeface="ＭＳ Ｐゴシック" panose="020B0600070205080204" pitchFamily="50" charset="-128"/>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800" u="none" strike="noStrike" dirty="0" smtClean="0">
                          <a:effectLst/>
                        </a:rPr>
                        <a:t>Rename Type</a:t>
                      </a:r>
                      <a:endParaRPr lang="en-US" altLang="ja-JP" sz="1800" b="0" i="0" u="none" strike="noStrike" dirty="0" smtClean="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58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latin typeface="+mn-lt"/>
                        </a:rPr>
                        <a:t>4</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447217">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l" fontAlgn="ctr"/>
                      <a:r>
                        <a:rPr lang="en-US" sz="1800" u="none" strike="noStrike" dirty="0" smtClean="0">
                          <a:effectLst/>
                        </a:rPr>
                        <a:t>Rename Method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r" fontAlgn="ctr"/>
                      <a:r>
                        <a:rPr lang="en-US" altLang="ja-JP" sz="1800" u="none" strike="noStrike" dirty="0" smtClean="0">
                          <a:effectLst/>
                        </a:rPr>
                        <a:t>48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accent2">
                        <a:lumMod val="60000"/>
                        <a:lumOff val="40000"/>
                      </a:schemeClr>
                    </a:solidFill>
                  </a:tcPr>
                </a:tc>
                <a:tc>
                  <a:txBody>
                    <a:bodyPr/>
                    <a:lstStyle/>
                    <a:p>
                      <a:pPr algn="r" fontAlgn="ctr"/>
                      <a:r>
                        <a:rPr lang="en-US" altLang="ja-JP" sz="1800" u="none" strike="noStrike" dirty="0" smtClean="0">
                          <a:effectLst/>
                          <a:latin typeface="+mn-lt"/>
                        </a:rPr>
                        <a:t>5</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accent2">
                        <a:lumMod val="60000"/>
                        <a:lumOff val="40000"/>
                      </a:schemeClr>
                    </a:solidFill>
                  </a:tcPr>
                </a:tc>
              </a:tr>
              <a:tr h="0">
                <a:tc>
                  <a:txBody>
                    <a:bodyPr/>
                    <a:lstStyle/>
                    <a:p>
                      <a:pPr algn="l" fontAlgn="ctr"/>
                      <a:r>
                        <a:rPr lang="en-US" sz="1800" u="none" strike="noStrike" dirty="0" smtClean="0">
                          <a:effectLst/>
                        </a:rPr>
                        <a:t>Rename Type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l" fontAlgn="ctr"/>
                      <a:r>
                        <a:rPr lang="en-US" sz="1800" u="none" strike="noStrike" dirty="0" smtClean="0">
                          <a:effectLst/>
                        </a:rPr>
                        <a:t>Rename Method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r" fontAlgn="ctr"/>
                      <a:r>
                        <a:rPr lang="en-US" altLang="ja-JP" sz="1800" u="none" strike="noStrike" dirty="0" smtClean="0">
                          <a:effectLst/>
                        </a:rPr>
                        <a:t>32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accent2">
                        <a:lumMod val="60000"/>
                        <a:lumOff val="40000"/>
                      </a:schemeClr>
                    </a:solidFill>
                  </a:tcPr>
                </a:tc>
                <a:tc>
                  <a:txBody>
                    <a:bodyPr/>
                    <a:lstStyle/>
                    <a:p>
                      <a:pPr algn="r" fontAlgn="ctr"/>
                      <a:r>
                        <a:rPr lang="en-US" altLang="ja-JP" sz="1800" u="none" strike="noStrike" dirty="0" smtClean="0">
                          <a:effectLst/>
                          <a:latin typeface="+mn-lt"/>
                        </a:rPr>
                        <a:t>4</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accent2">
                        <a:lumMod val="60000"/>
                        <a:lumOff val="40000"/>
                      </a:schemeClr>
                    </a:solidFill>
                  </a:tcPr>
                </a:tc>
              </a:tr>
              <a:tr h="447217">
                <a:tc>
                  <a:txBody>
                    <a:bodyPr/>
                    <a:lstStyle/>
                    <a:p>
                      <a:pPr algn="l" fontAlgn="ctr"/>
                      <a:r>
                        <a:rPr lang="en-US" sz="1800" u="none" strike="noStrike" dirty="0" smtClean="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Package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29</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latin typeface="+mn-lt"/>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u="none" strike="noStrike" dirty="0" smtClean="0">
                          <a:effectLst/>
                          <a:latin typeface="+mn-lt"/>
                        </a:rPr>
                        <a:t>7</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r h="447217">
                <a:tc>
                  <a:txBody>
                    <a:bodyPr/>
                    <a:lstStyle/>
                    <a:p>
                      <a:pPr algn="l" fontAlgn="ctr"/>
                      <a:r>
                        <a:rPr lang="en-US" altLang="ja-JP" sz="1800" u="none" strike="noStrike" dirty="0" smtClean="0">
                          <a:effectLst/>
                        </a:rPr>
                        <a:t>Rename Type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800" u="none" strike="noStrike" dirty="0" smtClean="0">
                          <a:effectLst/>
                        </a:rPr>
                        <a:t>Rename Field</a:t>
                      </a:r>
                      <a:endParaRPr lang="en-US" altLang="ja-JP" sz="1800" b="0" i="0" u="none" strike="noStrike" dirty="0" smtClean="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r" fontAlgn="ctr"/>
                      <a:r>
                        <a:rPr lang="en-US" altLang="ja-JP" sz="1800" u="none" strike="noStrike" dirty="0" smtClean="0">
                          <a:effectLst/>
                        </a:rPr>
                        <a:t>26</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accent2">
                        <a:lumMod val="60000"/>
                        <a:lumOff val="40000"/>
                      </a:schemeClr>
                    </a:solidFill>
                  </a:tcPr>
                </a:tc>
                <a:tc>
                  <a:txBody>
                    <a:bodyPr/>
                    <a:lstStyle/>
                    <a:p>
                      <a:pPr algn="r" fontAlgn="ctr"/>
                      <a:r>
                        <a:rPr lang="en-US" altLang="ja-JP" sz="1800" u="none" strike="noStrike" dirty="0" smtClean="0">
                          <a:effectLst/>
                          <a:latin typeface="+mn-lt"/>
                        </a:rPr>
                        <a:t>3</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accent2">
                        <a:lumMod val="60000"/>
                        <a:lumOff val="40000"/>
                      </a:schemeClr>
                    </a:solidFill>
                  </a:tcPr>
                </a:tc>
              </a:tr>
              <a:tr h="447217">
                <a:tc>
                  <a:txBody>
                    <a:bodyPr/>
                    <a:lstStyle/>
                    <a:p>
                      <a:pPr algn="l" fontAlgn="ctr"/>
                      <a:r>
                        <a:rPr lang="en-US" sz="1800" u="none" strike="noStrike" dirty="0" smtClean="0">
                          <a:effectLst/>
                        </a:rPr>
                        <a:t>Move Static Member</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95000"/>
                      </a:schemeClr>
                    </a:solidFill>
                  </a:tcPr>
                </a:tc>
                <a:tc>
                  <a:txBody>
                    <a:bodyPr/>
                    <a:lstStyle/>
                    <a:p>
                      <a:pPr algn="r" fontAlgn="ctr"/>
                      <a:r>
                        <a:rPr lang="en-US" altLang="ja-JP" sz="1800" u="none" strike="noStrike" dirty="0" smtClean="0">
                          <a:effectLst/>
                        </a:rPr>
                        <a:t>15</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6</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95000"/>
                      </a:schemeClr>
                    </a:solidFill>
                  </a:tcPr>
                </a:tc>
              </a:tr>
              <a:tr h="447217">
                <a:tc>
                  <a:txBody>
                    <a:bodyPr/>
                    <a:lstStyle/>
                    <a:p>
                      <a:pPr algn="l" fontAlgn="ctr"/>
                      <a:r>
                        <a:rPr lang="en-US" sz="1800" u="none" strike="noStrike" dirty="0" smtClean="0">
                          <a:effectLst/>
                        </a:rPr>
                        <a:t>Extract Interface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l" fontAlgn="ctr"/>
                      <a:r>
                        <a:rPr lang="en-US" sz="1800" u="none" strike="noStrike" dirty="0" smtClean="0">
                          <a:effectLst/>
                        </a:rPr>
                        <a:t>Move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bg1">
                        <a:lumMod val="85000"/>
                      </a:schemeClr>
                    </a:solidFill>
                  </a:tcPr>
                </a:tc>
                <a:tc>
                  <a:txBody>
                    <a:bodyPr/>
                    <a:lstStyle/>
                    <a:p>
                      <a:pPr algn="r" fontAlgn="ctr"/>
                      <a:r>
                        <a:rPr lang="en-US" altLang="ja-JP" sz="1800" u="none" strike="noStrike" dirty="0" smtClean="0">
                          <a:effectLst/>
                        </a:rPr>
                        <a:t>14</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7</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1</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bg1">
                        <a:lumMod val="85000"/>
                      </a:schemeClr>
                    </a:solidFill>
                  </a:tcPr>
                </a:tc>
              </a:tr>
              <a:tr h="879427">
                <a:tc>
                  <a:txBody>
                    <a:bodyPr/>
                    <a:lstStyle/>
                    <a:p>
                      <a:pPr algn="l" fontAlgn="ctr"/>
                      <a:r>
                        <a:rPr lang="en-US" sz="1800" u="none" strike="noStrike" dirty="0" smtClean="0">
                          <a:effectLst/>
                        </a:rPr>
                        <a:t>Rename Local Variable</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l" fontAlgn="ctr"/>
                      <a:r>
                        <a:rPr lang="en-US" sz="1800" u="none" strike="noStrike" dirty="0" smtClean="0">
                          <a:effectLst/>
                        </a:rPr>
                        <a:t>Rename Field</a:t>
                      </a:r>
                      <a:endParaRPr lang="en-US" sz="1800" b="0" i="0" u="none" strike="noStrike" dirty="0">
                        <a:solidFill>
                          <a:srgbClr val="000000"/>
                        </a:solidFill>
                        <a:effectLst/>
                        <a:latin typeface="+mn-lt"/>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r" fontAlgn="ctr"/>
                      <a:r>
                        <a:rPr lang="en-US" altLang="ja-JP" sz="1800" u="none" strike="noStrike" dirty="0" smtClean="0">
                          <a:effectLst/>
                        </a:rPr>
                        <a:t>12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rPr>
                        <a:t>10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r" fontAlgn="ctr"/>
                      <a:r>
                        <a:rPr lang="en-US" altLang="ja-JP" sz="1800" u="none" strike="noStrike" dirty="0" smtClean="0">
                          <a:effectLst/>
                          <a:latin typeface="+mn-lt"/>
                        </a:rPr>
                        <a:t>0</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lnL w="38100" cap="flat" cmpd="sng" algn="ctr">
                      <a:solidFill>
                        <a:schemeClr val="bg1"/>
                      </a:solidFill>
                      <a:prstDash val="solid"/>
                      <a:round/>
                      <a:headEnd type="none" w="med" len="med"/>
                      <a:tailEnd type="none" w="med" len="med"/>
                    </a:lnL>
                    <a:solidFill>
                      <a:schemeClr val="accent2">
                        <a:lumMod val="60000"/>
                        <a:lumOff val="40000"/>
                      </a:schemeClr>
                    </a:solidFill>
                  </a:tcPr>
                </a:tc>
                <a:tc>
                  <a:txBody>
                    <a:bodyPr/>
                    <a:lstStyle/>
                    <a:p>
                      <a:pPr algn="r" fontAlgn="ctr"/>
                      <a:r>
                        <a:rPr lang="en-US" altLang="ja-JP" sz="1800" b="0" i="0" u="none" strike="noStrike" dirty="0" smtClean="0">
                          <a:solidFill>
                            <a:srgbClr val="000000"/>
                          </a:solidFill>
                          <a:effectLst/>
                          <a:latin typeface="+mn-lt"/>
                          <a:ea typeface="ＭＳ Ｐゴシック" panose="020B0600070205080204" pitchFamily="50" charset="-128"/>
                        </a:rPr>
                        <a:t>6</a:t>
                      </a:r>
                      <a:endParaRPr lang="en-US" altLang="ja-JP" sz="1800" b="0" i="0" u="none" strike="noStrike" dirty="0">
                        <a:solidFill>
                          <a:srgbClr val="000000"/>
                        </a:solidFill>
                        <a:effectLst/>
                        <a:latin typeface="+mn-lt"/>
                        <a:ea typeface="ＭＳ Ｐゴシック" panose="020B0600070205080204" pitchFamily="50" charset="-128"/>
                      </a:endParaRPr>
                    </a:p>
                  </a:txBody>
                  <a:tcPr marL="9050" marR="9050" marT="9050" marB="0" anchor="ctr">
                    <a:solidFill>
                      <a:schemeClr val="accent2">
                        <a:lumMod val="60000"/>
                        <a:lumOff val="40000"/>
                      </a:schemeClr>
                    </a:solidFill>
                  </a:tcPr>
                </a:tc>
              </a:tr>
            </a:tbl>
          </a:graphicData>
        </a:graphic>
      </p:graphicFrame>
    </p:spTree>
    <p:extLst>
      <p:ext uri="{BB962C8B-B14F-4D97-AF65-F5344CB8AC3E}">
        <p14:creationId xmlns:p14="http://schemas.microsoft.com/office/powerpoint/2010/main" val="34229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lang="en-US" altLang="ja-JP" sz="4000" dirty="0" smtClean="0"/>
              <a:t>Details of (Move, Rename)</a:t>
            </a:r>
            <a:endParaRPr kumimoji="1" lang="ja-JP" altLang="en-US" sz="4000" dirty="0"/>
          </a:p>
        </p:txBody>
      </p:sp>
      <p:sp>
        <p:nvSpPr>
          <p:cNvPr id="3" name="コンテンツ プレースホルダー 2"/>
          <p:cNvSpPr>
            <a:spLocks noGrp="1"/>
          </p:cNvSpPr>
          <p:nvPr>
            <p:ph idx="1"/>
          </p:nvPr>
        </p:nvSpPr>
        <p:spPr>
          <a:xfrm>
            <a:off x="183820" y="1529662"/>
            <a:ext cx="8691653" cy="1328527"/>
          </a:xfrm>
        </p:spPr>
        <p:txBody>
          <a:bodyPr/>
          <a:lstStyle/>
          <a:p>
            <a:r>
              <a:rPr lang="en-US" altLang="ja-JP" sz="2800" dirty="0" smtClean="0"/>
              <a:t>When targets are classified as “Same”</a:t>
            </a:r>
          </a:p>
          <a:p>
            <a:pPr lvl="1"/>
            <a:r>
              <a:rPr lang="en-US" altLang="ja-JP" sz="2400" dirty="0" smtClean="0"/>
              <a:t>Rename the program </a:t>
            </a:r>
            <a:r>
              <a:rPr lang="en-US" altLang="ja-JP" sz="2400" dirty="0"/>
              <a:t>element that </a:t>
            </a:r>
            <a:r>
              <a:rPr lang="en-US" altLang="ja-JP" sz="2400" dirty="0" smtClean="0"/>
              <a:t>was previously</a:t>
            </a:r>
            <a:r>
              <a:rPr lang="ja-JP" altLang="en-US" sz="2400" dirty="0"/>
              <a:t> </a:t>
            </a:r>
            <a:r>
              <a:rPr lang="en-US" altLang="ja-JP" sz="2400" dirty="0" smtClean="0"/>
              <a:t>moved</a:t>
            </a: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14</a:t>
            </a:fld>
            <a:endParaRPr lang="en-US" altLang="ja-JP" dirty="0">
              <a:solidFill>
                <a:srgbClr val="000000"/>
              </a:solidFill>
            </a:endParaRPr>
          </a:p>
        </p:txBody>
      </p:sp>
      <p:grpSp>
        <p:nvGrpSpPr>
          <p:cNvPr id="7" name="グループ化 6"/>
          <p:cNvGrpSpPr/>
          <p:nvPr/>
        </p:nvGrpSpPr>
        <p:grpSpPr>
          <a:xfrm>
            <a:off x="907181" y="2970213"/>
            <a:ext cx="2219332" cy="2245702"/>
            <a:chOff x="10349" y="3028772"/>
            <a:chExt cx="4005015" cy="3363238"/>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3207317" cy="336323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856" y="4002493"/>
              <a:ext cx="1010811" cy="1165108"/>
            </a:xfrm>
            <a:prstGeom prst="rect">
              <a:avLst/>
            </a:prstGeom>
          </p:spPr>
        </p:pic>
        <p:sp>
          <p:nvSpPr>
            <p:cNvPr id="10" name="テキスト ボックス 9"/>
            <p:cNvSpPr txBox="1"/>
            <p:nvPr/>
          </p:nvSpPr>
          <p:spPr>
            <a:xfrm>
              <a:off x="604210" y="3218215"/>
              <a:ext cx="3060309" cy="5531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err="1" smtClean="0"/>
                <a:t>mylyn.tasks.ui</a:t>
              </a:r>
              <a:endParaRPr kumimoji="1" lang="ja-JP" altLang="en-US" dirty="0"/>
            </a:p>
          </p:txBody>
        </p:sp>
        <p:sp>
          <p:nvSpPr>
            <p:cNvPr id="11" name="テキスト ボックス 10"/>
            <p:cNvSpPr txBox="1"/>
            <p:nvPr/>
          </p:nvSpPr>
          <p:spPr>
            <a:xfrm>
              <a:off x="10349" y="5316741"/>
              <a:ext cx="4005015" cy="96796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a:t>ProjectPreferencesLinkProvider.java</a:t>
              </a:r>
              <a:endParaRPr kumimoji="1" lang="ja-JP" altLang="en-US" dirty="0"/>
            </a:p>
          </p:txBody>
        </p:sp>
      </p:grpSp>
      <p:grpSp>
        <p:nvGrpSpPr>
          <p:cNvPr id="12" name="グループ化 11"/>
          <p:cNvGrpSpPr/>
          <p:nvPr/>
        </p:nvGrpSpPr>
        <p:grpSpPr>
          <a:xfrm>
            <a:off x="4860404" y="2970213"/>
            <a:ext cx="4160793" cy="2245702"/>
            <a:chOff x="-833254" y="3028772"/>
            <a:chExt cx="7146481" cy="3363238"/>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54" y="3028772"/>
              <a:ext cx="7068457" cy="3363238"/>
            </a:xfrm>
            <a:prstGeom prst="rect">
              <a:avLst/>
            </a:prstGeom>
          </p:spPr>
        </p:pic>
        <p:sp>
          <p:nvSpPr>
            <p:cNvPr id="15" name="テキスト ボックス 14"/>
            <p:cNvSpPr txBox="1"/>
            <p:nvPr/>
          </p:nvSpPr>
          <p:spPr>
            <a:xfrm>
              <a:off x="-610714" y="3220914"/>
              <a:ext cx="6923941" cy="5531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err="1" smtClean="0">
                  <a:solidFill>
                    <a:schemeClr val="tx1"/>
                  </a:solidFill>
                </a:rPr>
                <a:t>mylyn.internal.tasks.ui.</a:t>
              </a:r>
              <a:r>
                <a:rPr lang="en-US" altLang="ja-JP" dirty="0" err="1" smtClean="0">
                  <a:solidFill>
                    <a:srgbClr val="FF0000"/>
                  </a:solidFill>
                </a:rPr>
                <a:t>properties</a:t>
              </a:r>
              <a:endParaRPr kumimoji="1" lang="ja-JP" altLang="en-US" dirty="0">
                <a:solidFill>
                  <a:srgbClr val="FF0000"/>
                </a:solidFill>
              </a:endParaRPr>
            </a:p>
          </p:txBody>
        </p:sp>
      </p:grpSp>
      <p:sp>
        <p:nvSpPr>
          <p:cNvPr id="16" name="右矢印 15"/>
          <p:cNvSpPr/>
          <p:nvPr/>
        </p:nvSpPr>
        <p:spPr>
          <a:xfrm>
            <a:off x="3219724" y="4550978"/>
            <a:ext cx="1309923" cy="290243"/>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9" name="テキスト ボックス 18"/>
          <p:cNvSpPr txBox="1"/>
          <p:nvPr/>
        </p:nvSpPr>
        <p:spPr>
          <a:xfrm>
            <a:off x="7093679" y="4527730"/>
            <a:ext cx="205032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dirty="0" smtClean="0"/>
              <a:t>Project</a:t>
            </a:r>
            <a:r>
              <a:rPr lang="en-US" altLang="ja-JP" dirty="0" smtClean="0">
                <a:solidFill>
                  <a:srgbClr val="FF0000"/>
                </a:solidFill>
              </a:rPr>
              <a:t>Properties</a:t>
            </a:r>
            <a:r>
              <a:rPr lang="en-US" altLang="ja-JP" dirty="0" smtClean="0"/>
              <a:t>LinkProvider.java</a:t>
            </a:r>
            <a:endParaRPr kumimoji="1" lang="ja-JP" altLang="en-US" dirty="0"/>
          </a:p>
        </p:txBody>
      </p:sp>
      <p:sp>
        <p:nvSpPr>
          <p:cNvPr id="21" name="テキスト ボックス 20"/>
          <p:cNvSpPr txBox="1"/>
          <p:nvPr/>
        </p:nvSpPr>
        <p:spPr>
          <a:xfrm>
            <a:off x="4573038" y="4527730"/>
            <a:ext cx="212949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smtClean="0"/>
              <a:t>ProjectPreferencesLinkProvider.java</a:t>
            </a:r>
            <a:endParaRPr kumimoji="1" lang="ja-JP" altLang="en-US" dirty="0"/>
          </a:p>
        </p:txBody>
      </p:sp>
      <p:sp>
        <p:nvSpPr>
          <p:cNvPr id="22" name="テキスト ボックス 21"/>
          <p:cNvSpPr txBox="1"/>
          <p:nvPr/>
        </p:nvSpPr>
        <p:spPr>
          <a:xfrm>
            <a:off x="118977" y="3458233"/>
            <a:ext cx="1117285"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ja-JP" dirty="0" smtClean="0"/>
              <a:t>Package</a:t>
            </a:r>
            <a:endParaRPr kumimoji="1" lang="ja-JP" altLang="en-US" dirty="0"/>
          </a:p>
        </p:txBody>
      </p:sp>
      <p:sp>
        <p:nvSpPr>
          <p:cNvPr id="23" name="テキスト ボックス 22"/>
          <p:cNvSpPr txBox="1"/>
          <p:nvPr/>
        </p:nvSpPr>
        <p:spPr>
          <a:xfrm>
            <a:off x="118977" y="4651933"/>
            <a:ext cx="778387" cy="3785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ja-JP" dirty="0" smtClean="0"/>
              <a:t>Class</a:t>
            </a:r>
            <a:endParaRPr kumimoji="1" lang="ja-JP" altLang="en-US" dirty="0"/>
          </a:p>
        </p:txBody>
      </p:sp>
      <p:cxnSp>
        <p:nvCxnSpPr>
          <p:cNvPr id="24" name="直線矢印コネクタ 23"/>
          <p:cNvCxnSpPr/>
          <p:nvPr/>
        </p:nvCxnSpPr>
        <p:spPr>
          <a:xfrm>
            <a:off x="8331166" y="3466040"/>
            <a:ext cx="12305" cy="1149749"/>
          </a:xfrm>
          <a:prstGeom prst="straightConnector1">
            <a:avLst/>
          </a:prstGeom>
          <a:ln w="3810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6" name="テキスト ボックス 78"/>
          <p:cNvSpPr txBox="1"/>
          <p:nvPr/>
        </p:nvSpPr>
        <p:spPr>
          <a:xfrm>
            <a:off x="2883280" y="3775546"/>
            <a:ext cx="210669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dirty="0" smtClean="0"/>
              <a:t>Moves the class to other Package</a:t>
            </a:r>
            <a:endParaRPr kumimoji="1" lang="ja-JP" altLang="en-US" dirty="0"/>
          </a:p>
        </p:txBody>
      </p:sp>
      <p:sp>
        <p:nvSpPr>
          <p:cNvPr id="17" name="右矢印 16"/>
          <p:cNvSpPr/>
          <p:nvPr/>
        </p:nvSpPr>
        <p:spPr>
          <a:xfrm>
            <a:off x="6701960" y="4771470"/>
            <a:ext cx="484159" cy="277956"/>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3318" y="3620386"/>
            <a:ext cx="560129" cy="777966"/>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474" y="3643911"/>
            <a:ext cx="560129" cy="777966"/>
          </a:xfrm>
          <a:prstGeom prst="rect">
            <a:avLst/>
          </a:prstGeom>
        </p:spPr>
      </p:pic>
      <p:sp>
        <p:nvSpPr>
          <p:cNvPr id="6" name="テキスト ボックス 5"/>
          <p:cNvSpPr txBox="1"/>
          <p:nvPr/>
        </p:nvSpPr>
        <p:spPr>
          <a:xfrm>
            <a:off x="5556912" y="5106982"/>
            <a:ext cx="277425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ja-JP" dirty="0" smtClean="0"/>
              <a:t>Renames the class name</a:t>
            </a:r>
            <a:endParaRPr kumimoji="1" lang="ja-JP" altLang="en-US" dirty="0"/>
          </a:p>
        </p:txBody>
      </p:sp>
    </p:spTree>
    <p:extLst>
      <p:ext uri="{BB962C8B-B14F-4D97-AF65-F5344CB8AC3E}">
        <p14:creationId xmlns:p14="http://schemas.microsoft.com/office/powerpoint/2010/main" val="336927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a:spLocks noGrp="1"/>
          </p:cNvSpPr>
          <p:nvPr>
            <p:ph type="title"/>
          </p:nvPr>
        </p:nvSpPr>
        <p:spPr>
          <a:xfrm>
            <a:off x="0" y="274638"/>
            <a:ext cx="9144000" cy="1143000"/>
          </a:xfrm>
        </p:spPr>
        <p:txBody>
          <a:bodyPr/>
          <a:lstStyle/>
          <a:p>
            <a:r>
              <a:rPr lang="en-US" altLang="ja-JP" sz="3200" dirty="0" smtClean="0"/>
              <a:t>Suggestions for Supporting (Move, Rename)</a:t>
            </a:r>
            <a:endParaRPr kumimoji="1" lang="ja-JP" altLang="en-US" sz="3200" dirty="0"/>
          </a:p>
        </p:txBody>
      </p:sp>
      <p:sp>
        <p:nvSpPr>
          <p:cNvPr id="3" name="コンテンツ プレースホルダー 2"/>
          <p:cNvSpPr>
            <a:spLocks noGrp="1"/>
          </p:cNvSpPr>
          <p:nvPr>
            <p:ph idx="1"/>
          </p:nvPr>
        </p:nvSpPr>
        <p:spPr>
          <a:xfrm>
            <a:off x="423472" y="1604565"/>
            <a:ext cx="8297056" cy="2326298"/>
          </a:xfrm>
        </p:spPr>
        <p:txBody>
          <a:bodyPr/>
          <a:lstStyle/>
          <a:p>
            <a:r>
              <a:rPr lang="en-US" altLang="ja-JP" sz="2800" dirty="0" smtClean="0"/>
              <a:t>Providing </a:t>
            </a:r>
            <a:r>
              <a:rPr lang="en-US" altLang="ja-JP" sz="2800" dirty="0"/>
              <a:t>feature that </a:t>
            </a:r>
            <a:r>
              <a:rPr lang="en-US" altLang="ja-JP" sz="2800" dirty="0" smtClean="0"/>
              <a:t>simultaneously </a:t>
            </a:r>
            <a:r>
              <a:rPr lang="en-US" altLang="ja-JP" sz="2800" dirty="0"/>
              <a:t>supports Move and </a:t>
            </a:r>
            <a:r>
              <a:rPr lang="en-US" altLang="ja-JP" sz="2800" dirty="0" smtClean="0"/>
              <a:t>Rename</a:t>
            </a:r>
            <a:endParaRPr lang="ja-JP" altLang="en-US" sz="2800" dirty="0"/>
          </a:p>
          <a:p>
            <a:pPr lvl="1"/>
            <a:r>
              <a:rPr lang="en-US" altLang="ja-JP" sz="2400" dirty="0" smtClean="0"/>
              <a:t>Appending a text field for new name to the dialog of Move refactoring</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15</a:t>
            </a:fld>
            <a:endParaRPr lang="en-US" altLang="ja-JP">
              <a:solidFill>
                <a:srgbClr val="000000"/>
              </a:solidFill>
            </a:endParaRPr>
          </a:p>
        </p:txBody>
      </p:sp>
      <p:pic>
        <p:nvPicPr>
          <p:cNvPr id="5" name="図 4"/>
          <p:cNvPicPr>
            <a:picLocks noChangeAspect="1"/>
          </p:cNvPicPr>
          <p:nvPr/>
        </p:nvPicPr>
        <p:blipFill rotWithShape="1">
          <a:blip r:embed="rId3"/>
          <a:srcRect l="22548" t="27642" r="31887" b="39302"/>
          <a:stretch/>
        </p:blipFill>
        <p:spPr>
          <a:xfrm>
            <a:off x="4828080" y="4370545"/>
            <a:ext cx="4031674" cy="1828026"/>
          </a:xfrm>
          <a:prstGeom prst="rect">
            <a:avLst/>
          </a:prstGeom>
        </p:spPr>
      </p:pic>
      <p:pic>
        <p:nvPicPr>
          <p:cNvPr id="6" name="図 5"/>
          <p:cNvPicPr>
            <a:picLocks noChangeAspect="1"/>
          </p:cNvPicPr>
          <p:nvPr/>
        </p:nvPicPr>
        <p:blipFill rotWithShape="1">
          <a:blip r:embed="rId4"/>
          <a:srcRect l="22812" t="32250" r="29532" b="35000"/>
          <a:stretch/>
        </p:blipFill>
        <p:spPr>
          <a:xfrm>
            <a:off x="328222" y="4370545"/>
            <a:ext cx="4339028" cy="1863648"/>
          </a:xfrm>
          <a:prstGeom prst="rect">
            <a:avLst/>
          </a:prstGeom>
        </p:spPr>
      </p:pic>
      <p:sp>
        <p:nvSpPr>
          <p:cNvPr id="2" name="正方形/長方形 1"/>
          <p:cNvSpPr/>
          <p:nvPr/>
        </p:nvSpPr>
        <p:spPr>
          <a:xfrm>
            <a:off x="4912242" y="4604461"/>
            <a:ext cx="3859618" cy="244548"/>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0" name="カギ線コネクタ 9"/>
          <p:cNvCxnSpPr>
            <a:stCxn id="2" idx="1"/>
          </p:cNvCxnSpPr>
          <p:nvPr/>
        </p:nvCxnSpPr>
        <p:spPr>
          <a:xfrm rot="10800000" flipV="1">
            <a:off x="3774558" y="4726734"/>
            <a:ext cx="1137684" cy="557823"/>
          </a:xfrm>
          <a:prstGeom prst="bentConnector3">
            <a:avLst>
              <a:gd name="adj1" fmla="val 16355"/>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87184" y="3963129"/>
            <a:ext cx="32211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smtClean="0"/>
              <a:t>Dialog</a:t>
            </a:r>
            <a:r>
              <a:rPr lang="ja-JP" altLang="en-US" dirty="0" smtClean="0"/>
              <a:t> </a:t>
            </a:r>
            <a:r>
              <a:rPr lang="en-US" altLang="ja-JP" dirty="0" smtClean="0"/>
              <a:t>of </a:t>
            </a:r>
            <a:r>
              <a:rPr kumimoji="1" lang="en-US" altLang="ja-JP" dirty="0" smtClean="0"/>
              <a:t>Move Refactoring</a:t>
            </a:r>
            <a:endParaRPr kumimoji="1" lang="ja-JP" altLang="en-US" dirty="0"/>
          </a:p>
        </p:txBody>
      </p:sp>
      <p:sp>
        <p:nvSpPr>
          <p:cNvPr id="11" name="テキスト ボックス 10"/>
          <p:cNvSpPr txBox="1"/>
          <p:nvPr/>
        </p:nvSpPr>
        <p:spPr>
          <a:xfrm>
            <a:off x="5059733" y="3930863"/>
            <a:ext cx="356463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smtClean="0"/>
              <a:t>Dialog</a:t>
            </a:r>
            <a:r>
              <a:rPr lang="ja-JP" altLang="en-US" dirty="0" smtClean="0"/>
              <a:t> </a:t>
            </a:r>
            <a:r>
              <a:rPr lang="en-US" altLang="ja-JP" dirty="0" smtClean="0"/>
              <a:t>of Rename</a:t>
            </a:r>
            <a:r>
              <a:rPr kumimoji="1" lang="en-US" altLang="ja-JP" dirty="0" smtClean="0"/>
              <a:t> Refactoring</a:t>
            </a:r>
            <a:endParaRPr kumimoji="1" lang="ja-JP" altLang="en-US" dirty="0"/>
          </a:p>
        </p:txBody>
      </p:sp>
    </p:spTree>
    <p:extLst>
      <p:ext uri="{BB962C8B-B14F-4D97-AF65-F5344CB8AC3E}">
        <p14:creationId xmlns:p14="http://schemas.microsoft.com/office/powerpoint/2010/main" val="203207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00" y="1600202"/>
            <a:ext cx="8877300" cy="4525963"/>
          </a:xfrm>
        </p:spPr>
        <p:txBody>
          <a:bodyPr/>
          <a:lstStyle/>
          <a:p>
            <a:r>
              <a:rPr lang="en-US" altLang="ja-JP" sz="2800" dirty="0" smtClean="0"/>
              <a:t>Rename refactorings are often performed together.</a:t>
            </a:r>
            <a:endParaRPr lang="en-US" altLang="ja-JP" sz="2800" dirty="0"/>
          </a:p>
          <a:p>
            <a:pPr lvl="1"/>
            <a:r>
              <a:rPr lang="en-US" altLang="ja-JP" sz="2400" dirty="0"/>
              <a:t>regardless of types of targeted program </a:t>
            </a:r>
            <a:r>
              <a:rPr lang="en-US" altLang="ja-JP" sz="2400" dirty="0" smtClean="0"/>
              <a:t>elements</a:t>
            </a:r>
            <a:endParaRPr lang="en-US" altLang="ja-JP" sz="2800" dirty="0" smtClean="0"/>
          </a:p>
          <a:p>
            <a:pPr lvl="1"/>
            <a:r>
              <a:rPr lang="en-US" altLang="ja-JP" sz="2400" dirty="0" smtClean="0"/>
              <a:t>altering “Related” program </a:t>
            </a:r>
            <a:r>
              <a:rPr lang="en-US" altLang="ja-JP" sz="2400" dirty="0"/>
              <a:t>elements </a:t>
            </a:r>
            <a:r>
              <a:rPr lang="en-US" altLang="ja-JP" sz="2400" dirty="0" smtClean="0"/>
              <a:t>(similarly named)</a:t>
            </a:r>
            <a:endParaRPr lang="en-US" altLang="ja-JP" sz="900" dirty="0" smtClean="0"/>
          </a:p>
          <a:p>
            <a:r>
              <a:rPr lang="en-US" altLang="ja-JP" sz="2800" dirty="0" smtClean="0"/>
              <a:t>e.g.)</a:t>
            </a:r>
            <a:r>
              <a:rPr lang="en-US" altLang="ja-JP" sz="2800" dirty="0"/>
              <a:t> Rename </a:t>
            </a:r>
            <a:r>
              <a:rPr lang="en-US" altLang="ja-JP" sz="2800" dirty="0" smtClean="0"/>
              <a:t>Field and </a:t>
            </a:r>
            <a:r>
              <a:rPr lang="en-US" altLang="ja-JP" sz="2800" dirty="0"/>
              <a:t>Rename Local </a:t>
            </a:r>
            <a:r>
              <a:rPr lang="en-US" altLang="ja-JP" sz="2800" dirty="0" smtClean="0"/>
              <a:t>Variable</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16</a:t>
            </a:fld>
            <a:endParaRPr lang="en-US" altLang="ja-JP">
              <a:solidFill>
                <a:srgbClr val="000000"/>
              </a:solidFill>
            </a:endParaRPr>
          </a:p>
        </p:txBody>
      </p:sp>
      <p:sp>
        <p:nvSpPr>
          <p:cNvPr id="5" name="タイトル 1"/>
          <p:cNvSpPr>
            <a:spLocks noGrp="1"/>
          </p:cNvSpPr>
          <p:nvPr>
            <p:ph type="title"/>
          </p:nvPr>
        </p:nvSpPr>
        <p:spPr>
          <a:xfrm>
            <a:off x="0" y="274638"/>
            <a:ext cx="9144000" cy="1143000"/>
          </a:xfrm>
        </p:spPr>
        <p:txBody>
          <a:bodyPr/>
          <a:lstStyle/>
          <a:p>
            <a:r>
              <a:rPr lang="en-US" altLang="ja-JP" sz="4000" dirty="0" smtClean="0"/>
              <a:t>Details of </a:t>
            </a:r>
            <a:r>
              <a:rPr lang="en-US" altLang="ja-JP" sz="4000" dirty="0"/>
              <a:t>(Rename, </a:t>
            </a:r>
            <a:r>
              <a:rPr lang="en-US" altLang="ja-JP" sz="4000" dirty="0" smtClean="0"/>
              <a:t>Rename)</a:t>
            </a:r>
            <a:endParaRPr kumimoji="1" lang="ja-JP" altLang="en-US" sz="40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975" y="3752850"/>
            <a:ext cx="2983671" cy="3139897"/>
          </a:xfrm>
          <a:prstGeom prst="rect">
            <a:avLst/>
          </a:prstGeom>
        </p:spPr>
      </p:pic>
      <p:sp>
        <p:nvSpPr>
          <p:cNvPr id="7" name="テキスト ボックス 6"/>
          <p:cNvSpPr txBox="1"/>
          <p:nvPr/>
        </p:nvSpPr>
        <p:spPr>
          <a:xfrm>
            <a:off x="2134913" y="4999101"/>
            <a:ext cx="342907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t>TaskElementLabelProvider</a:t>
            </a:r>
            <a:r>
              <a:rPr lang="en-US" altLang="ja-JP" dirty="0" smtClean="0"/>
              <a:t>(…){</a:t>
            </a:r>
          </a:p>
          <a:p>
            <a:r>
              <a:rPr lang="en-US" altLang="ja-JP" dirty="0" smtClean="0"/>
              <a:t>   …</a:t>
            </a:r>
          </a:p>
          <a:p>
            <a:r>
              <a:rPr lang="en-US" altLang="ja-JP" dirty="0"/>
              <a:t> </a:t>
            </a:r>
            <a:r>
              <a:rPr lang="en-US" altLang="ja-JP" dirty="0" smtClean="0"/>
              <a:t>  </a:t>
            </a:r>
            <a:r>
              <a:rPr lang="en-US" altLang="ja-JP" dirty="0" err="1" smtClean="0">
                <a:solidFill>
                  <a:srgbClr val="0070C0"/>
                </a:solidFill>
              </a:rPr>
              <a:t>compositeImages</a:t>
            </a:r>
            <a:endParaRPr lang="en-US" altLang="ja-JP" dirty="0" smtClean="0">
              <a:solidFill>
                <a:srgbClr val="0070C0"/>
              </a:solidFill>
            </a:endParaRPr>
          </a:p>
          <a:p>
            <a:r>
              <a:rPr kumimoji="1" lang="en-US" altLang="ja-JP" dirty="0" smtClean="0"/>
              <a:t>   …</a:t>
            </a:r>
            <a:endParaRPr kumimoji="1" lang="en-US" altLang="ja-JP" dirty="0"/>
          </a:p>
          <a:p>
            <a:r>
              <a:rPr lang="en-US" altLang="ja-JP" dirty="0" smtClean="0"/>
              <a:t>}</a:t>
            </a:r>
            <a:endParaRPr kumimoji="1" lang="ja-JP" altLang="en-US" dirty="0"/>
          </a:p>
        </p:txBody>
      </p:sp>
      <p:sp>
        <p:nvSpPr>
          <p:cNvPr id="8" name="テキスト ボックス 7"/>
          <p:cNvSpPr txBox="1"/>
          <p:nvPr/>
        </p:nvSpPr>
        <p:spPr>
          <a:xfrm>
            <a:off x="6412069" y="5708566"/>
            <a:ext cx="1504480" cy="3705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t>wideImages</a:t>
            </a:r>
            <a:endParaRPr kumimoji="1" lang="ja-JP" altLang="en-US" dirty="0"/>
          </a:p>
        </p:txBody>
      </p:sp>
      <p:sp>
        <p:nvSpPr>
          <p:cNvPr id="10" name="テキスト ボックス 9"/>
          <p:cNvSpPr txBox="1"/>
          <p:nvPr/>
        </p:nvSpPr>
        <p:spPr>
          <a:xfrm>
            <a:off x="2162464" y="4540640"/>
            <a:ext cx="20771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solidFill>
                  <a:srgbClr val="0070C0"/>
                </a:solidFill>
              </a:rPr>
              <a:t>compositeImages</a:t>
            </a:r>
            <a:endParaRPr kumimoji="1" lang="ja-JP" altLang="en-US" dirty="0">
              <a:solidFill>
                <a:srgbClr val="0070C0"/>
              </a:solidFill>
            </a:endParaRPr>
          </a:p>
        </p:txBody>
      </p:sp>
      <p:sp>
        <p:nvSpPr>
          <p:cNvPr id="11" name="テキスト ボックス 10"/>
          <p:cNvSpPr txBox="1"/>
          <p:nvPr/>
        </p:nvSpPr>
        <p:spPr>
          <a:xfrm>
            <a:off x="6440855" y="4590713"/>
            <a:ext cx="154808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err="1" smtClean="0"/>
              <a:t>wideImages</a:t>
            </a:r>
            <a:endParaRPr kumimoji="1" lang="ja-JP" altLang="en-US" dirty="0"/>
          </a:p>
        </p:txBody>
      </p:sp>
      <p:sp>
        <p:nvSpPr>
          <p:cNvPr id="12" name="右矢印 11"/>
          <p:cNvSpPr/>
          <p:nvPr/>
        </p:nvSpPr>
        <p:spPr>
          <a:xfrm>
            <a:off x="4363576" y="5627440"/>
            <a:ext cx="2033342" cy="393609"/>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テキスト ボックス 12"/>
          <p:cNvSpPr txBox="1"/>
          <p:nvPr/>
        </p:nvSpPr>
        <p:spPr>
          <a:xfrm>
            <a:off x="4743771" y="5830855"/>
            <a:ext cx="1153931" cy="400110"/>
          </a:xfrm>
          <a:prstGeom prst="rect">
            <a:avLst/>
          </a:prstGeom>
          <a:solidFill>
            <a:srgbClr val="D2BCFA"/>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2000" dirty="0" smtClean="0"/>
              <a:t>Rename</a:t>
            </a:r>
            <a:endParaRPr kumimoji="1" lang="ja-JP" altLang="en-US" sz="2000" dirty="0"/>
          </a:p>
        </p:txBody>
      </p:sp>
      <p:sp>
        <p:nvSpPr>
          <p:cNvPr id="14" name="右矢印 13"/>
          <p:cNvSpPr/>
          <p:nvPr/>
        </p:nvSpPr>
        <p:spPr>
          <a:xfrm>
            <a:off x="4315622" y="4512272"/>
            <a:ext cx="2060897" cy="421290"/>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5" name="テキスト ボックス 14"/>
          <p:cNvSpPr txBox="1"/>
          <p:nvPr/>
        </p:nvSpPr>
        <p:spPr>
          <a:xfrm>
            <a:off x="4743771" y="4353857"/>
            <a:ext cx="1204597" cy="400110"/>
          </a:xfrm>
          <a:prstGeom prst="rect">
            <a:avLst/>
          </a:prstGeom>
          <a:solidFill>
            <a:srgbClr val="D2BCFA"/>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2000" dirty="0" smtClean="0"/>
              <a:t>Rename</a:t>
            </a:r>
            <a:endParaRPr kumimoji="1" lang="ja-JP" altLang="en-US" sz="2000" dirty="0"/>
          </a:p>
        </p:txBody>
      </p:sp>
      <p:sp>
        <p:nvSpPr>
          <p:cNvPr id="16" name="テキスト ボックス 15"/>
          <p:cNvSpPr txBox="1"/>
          <p:nvPr/>
        </p:nvSpPr>
        <p:spPr>
          <a:xfrm>
            <a:off x="2042825" y="3887654"/>
            <a:ext cx="354026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en-US" altLang="ja-JP" dirty="0" smtClean="0"/>
              <a:t>TaskElementLabelProvider.java</a:t>
            </a:r>
            <a:endParaRPr lang="en-US" altLang="ja-JP" dirty="0"/>
          </a:p>
        </p:txBody>
      </p:sp>
      <p:sp>
        <p:nvSpPr>
          <p:cNvPr id="17" name="テキスト ボックス 16"/>
          <p:cNvSpPr txBox="1"/>
          <p:nvPr/>
        </p:nvSpPr>
        <p:spPr>
          <a:xfrm>
            <a:off x="1034030" y="4488813"/>
            <a:ext cx="115375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ja-JP" dirty="0" smtClean="0"/>
              <a:t>Field</a:t>
            </a:r>
            <a:endParaRPr kumimoji="1" lang="ja-JP" altLang="en-US" dirty="0"/>
          </a:p>
        </p:txBody>
      </p:sp>
      <p:sp>
        <p:nvSpPr>
          <p:cNvPr id="18" name="テキスト ボックス 17"/>
          <p:cNvSpPr txBox="1"/>
          <p:nvPr/>
        </p:nvSpPr>
        <p:spPr>
          <a:xfrm>
            <a:off x="541682" y="5832087"/>
            <a:ext cx="179302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ja-JP" dirty="0" smtClean="0"/>
              <a:t>Local </a:t>
            </a:r>
            <a:r>
              <a:rPr lang="en-US" altLang="ja-JP" dirty="0" err="1" smtClean="0"/>
              <a:t>Variabe</a:t>
            </a:r>
            <a:endParaRPr kumimoji="1" lang="ja-JP" altLang="en-US" dirty="0"/>
          </a:p>
        </p:txBody>
      </p:sp>
      <p:sp>
        <p:nvSpPr>
          <p:cNvPr id="28" name="円弧 27"/>
          <p:cNvSpPr/>
          <p:nvPr/>
        </p:nvSpPr>
        <p:spPr>
          <a:xfrm flipH="1">
            <a:off x="1739081" y="4870287"/>
            <a:ext cx="1049429" cy="833592"/>
          </a:xfrm>
          <a:prstGeom prst="arc">
            <a:avLst>
              <a:gd name="adj1" fmla="val 16200000"/>
              <a:gd name="adj2" fmla="val 6380268"/>
            </a:avLst>
          </a:prstGeom>
          <a:ln w="76200" cmpd="dbl"/>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9" name="円弧 28"/>
          <p:cNvSpPr/>
          <p:nvPr/>
        </p:nvSpPr>
        <p:spPr>
          <a:xfrm flipH="1">
            <a:off x="6304566" y="4819382"/>
            <a:ext cx="1049429" cy="1010045"/>
          </a:xfrm>
          <a:prstGeom prst="arc">
            <a:avLst>
              <a:gd name="adj1" fmla="val 6901198"/>
              <a:gd name="adj2" fmla="val 14085146"/>
            </a:avLst>
          </a:prstGeom>
          <a:ln w="76200" cmpd="dbl"/>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7165249" y="5116834"/>
            <a:ext cx="164738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2000" dirty="0" smtClean="0"/>
              <a:t>Same Name</a:t>
            </a:r>
            <a:endParaRPr kumimoji="1" lang="ja-JP" altLang="en-US" sz="2000" dirty="0"/>
          </a:p>
        </p:txBody>
      </p:sp>
      <p:sp>
        <p:nvSpPr>
          <p:cNvPr id="22" name="テキスト ボックス 21"/>
          <p:cNvSpPr txBox="1"/>
          <p:nvPr/>
        </p:nvSpPr>
        <p:spPr>
          <a:xfrm>
            <a:off x="132175" y="5122743"/>
            <a:ext cx="164368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2000" dirty="0"/>
              <a:t>Same </a:t>
            </a:r>
            <a:r>
              <a:rPr lang="en-US" altLang="ja-JP" sz="2000" dirty="0" smtClean="0"/>
              <a:t>Name</a:t>
            </a:r>
            <a:endParaRPr lang="ja-JP" altLang="en-US" sz="2000" dirty="0"/>
          </a:p>
        </p:txBody>
      </p:sp>
    </p:spTree>
    <p:extLst>
      <p:ext uri="{BB962C8B-B14F-4D97-AF65-F5344CB8AC3E}">
        <p14:creationId xmlns:p14="http://schemas.microsoft.com/office/powerpoint/2010/main" val="3843281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4799" y="1600202"/>
            <a:ext cx="8629651" cy="4525963"/>
          </a:xfrm>
        </p:spPr>
        <p:txBody>
          <a:bodyPr/>
          <a:lstStyle/>
          <a:p>
            <a:r>
              <a:rPr lang="en-US" altLang="ja-JP" sz="2800" dirty="0" smtClean="0"/>
              <a:t>Developing a refactoring feature for renaming several </a:t>
            </a:r>
            <a:r>
              <a:rPr lang="en-US" altLang="ja-JP" sz="2800" dirty="0"/>
              <a:t>program elements </a:t>
            </a:r>
            <a:r>
              <a:rPr lang="en-US" altLang="ja-JP" sz="2800" dirty="0" smtClean="0"/>
              <a:t>regardless of their types</a:t>
            </a:r>
          </a:p>
          <a:p>
            <a:pPr lvl="1"/>
            <a:r>
              <a:rPr lang="en-US" altLang="ja-JP" sz="2400" dirty="0" smtClean="0"/>
              <a:t>Currently only </a:t>
            </a:r>
            <a:r>
              <a:rPr lang="en-US" altLang="ja-JP" sz="2400" dirty="0"/>
              <a:t>the Rename refactoring intended for </a:t>
            </a:r>
            <a:r>
              <a:rPr lang="en-US" altLang="ja-JP" sz="2400" dirty="0" smtClean="0"/>
              <a:t>class can update similarly named elements automatically.</a:t>
            </a:r>
          </a:p>
          <a:p>
            <a:pPr lvl="1"/>
            <a:r>
              <a:rPr lang="en-US" altLang="ja-JP" sz="2400" dirty="0" smtClean="0"/>
              <a:t>There is no </a:t>
            </a:r>
            <a:r>
              <a:rPr lang="en-US" altLang="ja-JP" sz="2400" dirty="0"/>
              <a:t>such support for Rename refactoring intended for other types of program </a:t>
            </a:r>
            <a:r>
              <a:rPr lang="en-US" altLang="ja-JP" sz="2400" dirty="0" smtClean="0"/>
              <a:t>elements</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17</a:t>
            </a:fld>
            <a:endParaRPr lang="en-US" altLang="ja-JP">
              <a:solidFill>
                <a:srgbClr val="000000"/>
              </a:solidFill>
            </a:endParaRPr>
          </a:p>
        </p:txBody>
      </p:sp>
      <p:sp>
        <p:nvSpPr>
          <p:cNvPr id="5" name="タイトル 1"/>
          <p:cNvSpPr>
            <a:spLocks noGrp="1"/>
          </p:cNvSpPr>
          <p:nvPr>
            <p:ph type="title"/>
          </p:nvPr>
        </p:nvSpPr>
        <p:spPr>
          <a:xfrm>
            <a:off x="0" y="274638"/>
            <a:ext cx="9144000" cy="1143000"/>
          </a:xfrm>
        </p:spPr>
        <p:txBody>
          <a:bodyPr/>
          <a:lstStyle/>
          <a:p>
            <a:r>
              <a:rPr lang="en-US" altLang="ja-JP" sz="3200" dirty="0" smtClean="0"/>
              <a:t>Suggestions for Supporting </a:t>
            </a:r>
            <a:r>
              <a:rPr lang="en-US" altLang="ja-JP" sz="3200" dirty="0"/>
              <a:t>(Rename, </a:t>
            </a:r>
            <a:r>
              <a:rPr lang="en-US" altLang="ja-JP" sz="3200" dirty="0" smtClean="0"/>
              <a:t>Rename)</a:t>
            </a:r>
            <a:endParaRPr kumimoji="1" lang="ja-JP" altLang="en-US" sz="3200" dirty="0"/>
          </a:p>
        </p:txBody>
      </p:sp>
      <p:pic>
        <p:nvPicPr>
          <p:cNvPr id="1027" name="Picture 3" descr="C:\Users\TSUBASA\Dropbox\スクリーンショット\スクリーンショット 2014-11-02 15.15.31.png"/>
          <p:cNvPicPr>
            <a:picLocks noChangeAspect="1" noChangeArrowheads="1"/>
          </p:cNvPicPr>
          <p:nvPr/>
        </p:nvPicPr>
        <p:blipFill rotWithShape="1">
          <a:blip r:embed="rId3">
            <a:extLst>
              <a:ext uri="{28A0092B-C50C-407E-A947-70E740481C1C}">
                <a14:useLocalDpi xmlns:a14="http://schemas.microsoft.com/office/drawing/2010/main" val="0"/>
              </a:ext>
            </a:extLst>
          </a:blip>
          <a:srcRect l="22586" t="21345" r="17414" b="35621"/>
          <a:stretch/>
        </p:blipFill>
        <p:spPr bwMode="auto">
          <a:xfrm>
            <a:off x="128084" y="4276351"/>
            <a:ext cx="5203937" cy="24282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SUBASA\Dropbox\スクリーンショット\スクリーンショット 2014-11-02 15.16.17.png"/>
          <p:cNvPicPr>
            <a:picLocks noChangeAspect="1" noChangeArrowheads="1"/>
          </p:cNvPicPr>
          <p:nvPr/>
        </p:nvPicPr>
        <p:blipFill rotWithShape="1">
          <a:blip r:embed="rId4">
            <a:extLst>
              <a:ext uri="{28A0092B-C50C-407E-A947-70E740481C1C}">
                <a14:useLocalDpi xmlns:a14="http://schemas.microsoft.com/office/drawing/2010/main" val="0"/>
              </a:ext>
            </a:extLst>
          </a:blip>
          <a:srcRect l="22695" t="36602" r="17930" b="29083"/>
          <a:stretch/>
        </p:blipFill>
        <p:spPr bwMode="auto">
          <a:xfrm>
            <a:off x="3412766" y="4276351"/>
            <a:ext cx="5731234" cy="207014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28084" y="4898022"/>
            <a:ext cx="2354457" cy="276684"/>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正方形/長方形 7"/>
          <p:cNvSpPr/>
          <p:nvPr/>
        </p:nvSpPr>
        <p:spPr>
          <a:xfrm>
            <a:off x="3415041" y="4301658"/>
            <a:ext cx="5728628" cy="2044838"/>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6" name="直線コネクタ 5"/>
          <p:cNvCxnSpPr/>
          <p:nvPr/>
        </p:nvCxnSpPr>
        <p:spPr>
          <a:xfrm>
            <a:off x="2495866" y="5002511"/>
            <a:ext cx="916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108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Conclusion &amp; </a:t>
            </a:r>
            <a:r>
              <a:rPr lang="en-US" altLang="ja-JP" dirty="0"/>
              <a:t>Future </a:t>
            </a:r>
            <a:r>
              <a:rPr lang="en-US" altLang="ja-JP" dirty="0" smtClean="0"/>
              <a:t>Work </a:t>
            </a:r>
            <a:endParaRPr kumimoji="1" lang="ja-JP" altLang="en-US" dirty="0"/>
          </a:p>
        </p:txBody>
      </p:sp>
      <p:sp>
        <p:nvSpPr>
          <p:cNvPr id="3" name="コンテンツ プレースホルダー 2"/>
          <p:cNvSpPr>
            <a:spLocks noGrp="1"/>
          </p:cNvSpPr>
          <p:nvPr>
            <p:ph idx="1"/>
          </p:nvPr>
        </p:nvSpPr>
        <p:spPr>
          <a:xfrm>
            <a:off x="195166" y="1600201"/>
            <a:ext cx="8742556" cy="4525963"/>
          </a:xfrm>
        </p:spPr>
        <p:txBody>
          <a:bodyPr/>
          <a:lstStyle/>
          <a:p>
            <a:r>
              <a:rPr lang="en-US" altLang="ja-JP" sz="2800" dirty="0" smtClean="0"/>
              <a:t>Conclusions</a:t>
            </a:r>
          </a:p>
          <a:p>
            <a:pPr lvl="1"/>
            <a:r>
              <a:rPr lang="en-US" altLang="ja-JP" sz="2400" dirty="0"/>
              <a:t>This study </a:t>
            </a:r>
            <a:r>
              <a:rPr lang="en-US" altLang="ja-JP" sz="2400" dirty="0" smtClean="0"/>
              <a:t>investigated consecutively co-occurred refactoring combinations.</a:t>
            </a:r>
          </a:p>
          <a:p>
            <a:pPr lvl="1"/>
            <a:r>
              <a:rPr lang="en-US" altLang="ja-JP" sz="2400" dirty="0" smtClean="0"/>
              <a:t>We </a:t>
            </a:r>
            <a:r>
              <a:rPr lang="en-US" altLang="ja-JP" sz="2400" dirty="0"/>
              <a:t>devised suggestion for the improvement of the refactoring feature of Eclipse</a:t>
            </a:r>
            <a:r>
              <a:rPr lang="en-US" altLang="ja-JP" sz="2400" dirty="0" smtClean="0"/>
              <a:t>.</a:t>
            </a:r>
          </a:p>
          <a:p>
            <a:pPr lvl="1"/>
            <a:endParaRPr lang="en-US" altLang="ja-JP" dirty="0" smtClean="0"/>
          </a:p>
          <a:p>
            <a:r>
              <a:rPr lang="en-US" altLang="ja-JP" sz="2800" dirty="0" smtClean="0"/>
              <a:t>Future Works</a:t>
            </a:r>
          </a:p>
          <a:p>
            <a:pPr lvl="1">
              <a:buFont typeface="Wingdings" panose="05000000000000000000" pitchFamily="2" charset="2"/>
              <a:buChar char="Ø"/>
            </a:pPr>
            <a:r>
              <a:rPr lang="en-US" altLang="ja-JP" sz="2400" dirty="0" smtClean="0"/>
              <a:t>Collecting additional datasets to achieve generality</a:t>
            </a:r>
            <a:endParaRPr kumimoji="1" lang="en-US" altLang="ja-JP" sz="2400" dirty="0" smtClean="0"/>
          </a:p>
          <a:p>
            <a:pPr lvl="1">
              <a:buFont typeface="Wingdings" panose="05000000000000000000" pitchFamily="2" charset="2"/>
              <a:buChar char="Ø"/>
            </a:pPr>
            <a:r>
              <a:rPr kumimoji="1" lang="en-US" altLang="ja-JP" sz="2400" dirty="0" smtClean="0"/>
              <a:t>Developing and e</a:t>
            </a:r>
            <a:r>
              <a:rPr lang="en-US" altLang="ja-JP" sz="2400" dirty="0" smtClean="0"/>
              <a:t>xamining</a:t>
            </a:r>
            <a:r>
              <a:rPr kumimoji="1" lang="en-US" altLang="ja-JP" sz="2400" dirty="0" smtClean="0"/>
              <a:t> a refactoring support tool according to our investigation results</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18</a:t>
            </a:fld>
            <a:endParaRPr lang="en-US" altLang="ja-JP">
              <a:solidFill>
                <a:srgbClr val="000000"/>
              </a:solidFill>
            </a:endParaRPr>
          </a:p>
        </p:txBody>
      </p:sp>
    </p:spTree>
    <p:extLst>
      <p:ext uri="{BB962C8B-B14F-4D97-AF65-F5344CB8AC3E}">
        <p14:creationId xmlns:p14="http://schemas.microsoft.com/office/powerpoint/2010/main" val="2060853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Refactoring</a:t>
            </a:r>
            <a:endParaRPr kumimoji="1" lang="ja-JP" altLang="en-US" dirty="0"/>
          </a:p>
        </p:txBody>
      </p:sp>
      <p:sp>
        <p:nvSpPr>
          <p:cNvPr id="3" name="コンテンツ プレースホルダー 2"/>
          <p:cNvSpPr>
            <a:spLocks noGrp="1"/>
          </p:cNvSpPr>
          <p:nvPr>
            <p:ph idx="1"/>
          </p:nvPr>
        </p:nvSpPr>
        <p:spPr>
          <a:xfrm>
            <a:off x="223044" y="1537671"/>
            <a:ext cx="8686799" cy="1546442"/>
          </a:xfrm>
        </p:spPr>
        <p:txBody>
          <a:bodyPr/>
          <a:lstStyle/>
          <a:p>
            <a:r>
              <a:rPr lang="en-US" altLang="ja-JP" sz="2800" dirty="0"/>
              <a:t>C</a:t>
            </a:r>
            <a:r>
              <a:rPr lang="en-US" altLang="ja-JP" sz="2800" dirty="0" smtClean="0"/>
              <a:t>hanging</a:t>
            </a:r>
            <a:r>
              <a:rPr lang="en-US" altLang="ja-JP" sz="2000" dirty="0" smtClean="0"/>
              <a:t> </a:t>
            </a:r>
            <a:r>
              <a:rPr lang="en-US" altLang="ja-JP" sz="2800" dirty="0" smtClean="0"/>
              <a:t>internal structure</a:t>
            </a:r>
            <a:r>
              <a:rPr lang="en-US" altLang="ja-JP" sz="2000" dirty="0"/>
              <a:t> </a:t>
            </a:r>
            <a:r>
              <a:rPr lang="en-US" altLang="ja-JP" sz="2800" dirty="0" smtClean="0"/>
              <a:t>of software without</a:t>
            </a:r>
            <a:r>
              <a:rPr lang="en-US" altLang="ja-JP" sz="2000" dirty="0" smtClean="0"/>
              <a:t> </a:t>
            </a:r>
            <a:r>
              <a:rPr lang="en-US" altLang="ja-JP" sz="2800" dirty="0" smtClean="0"/>
              <a:t>altering</a:t>
            </a:r>
            <a:r>
              <a:rPr lang="en-US" altLang="ja-JP" sz="2000" dirty="0" smtClean="0"/>
              <a:t> </a:t>
            </a:r>
            <a:r>
              <a:rPr lang="en-US" altLang="ja-JP" sz="2800" dirty="0" smtClean="0"/>
              <a:t>the</a:t>
            </a:r>
            <a:r>
              <a:rPr lang="en-US" altLang="ja-JP" sz="2000" dirty="0" smtClean="0"/>
              <a:t> </a:t>
            </a:r>
            <a:r>
              <a:rPr lang="en-US" altLang="ja-JP" sz="2800" dirty="0"/>
              <a:t>external</a:t>
            </a:r>
            <a:r>
              <a:rPr lang="en-US" altLang="ja-JP" sz="2000" dirty="0"/>
              <a:t> </a:t>
            </a:r>
            <a:r>
              <a:rPr lang="en-US" altLang="ja-JP" sz="2800" dirty="0" smtClean="0"/>
              <a:t>behavior [</a:t>
            </a:r>
            <a:r>
              <a:rPr lang="en-US" altLang="ja-JP" sz="2800" dirty="0"/>
              <a:t>1</a:t>
            </a:r>
            <a:r>
              <a:rPr lang="en-US" altLang="ja-JP" sz="2800" dirty="0" smtClean="0"/>
              <a:t>]</a:t>
            </a:r>
          </a:p>
          <a:p>
            <a:endParaRPr lang="en-US" altLang="ja-JP" sz="400" dirty="0"/>
          </a:p>
          <a:p>
            <a:r>
              <a:rPr lang="en-US" altLang="ja-JP" sz="2800" dirty="0" smtClean="0"/>
              <a:t>Improving the maintainability of a software system</a:t>
            </a:r>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2</a:t>
            </a:fld>
            <a:endParaRPr lang="en-US" altLang="ja-JP">
              <a:solidFill>
                <a:srgbClr val="000000"/>
              </a:solidFill>
            </a:endParaRPr>
          </a:p>
        </p:txBody>
      </p:sp>
      <p:sp>
        <p:nvSpPr>
          <p:cNvPr id="6" name="テキスト ボックス 5"/>
          <p:cNvSpPr txBox="1"/>
          <p:nvPr/>
        </p:nvSpPr>
        <p:spPr>
          <a:xfrm>
            <a:off x="1" y="6386972"/>
            <a:ext cx="7456264" cy="30777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a:t>[1] M. </a:t>
            </a:r>
            <a:r>
              <a:rPr lang="en-US" altLang="ja-JP" sz="1400" dirty="0" smtClean="0"/>
              <a:t>Fowler</a:t>
            </a:r>
            <a:r>
              <a:rPr lang="ja-JP" altLang="en-US" sz="1400" dirty="0" err="1" smtClean="0"/>
              <a:t>，</a:t>
            </a:r>
            <a:r>
              <a:rPr lang="en-US" altLang="ja-JP" sz="1400" dirty="0" smtClean="0"/>
              <a:t>“</a:t>
            </a:r>
            <a:r>
              <a:rPr lang="en-US" altLang="ja-JP" sz="1400" i="1" dirty="0" err="1" smtClean="0"/>
              <a:t>Refactoring:Improving</a:t>
            </a:r>
            <a:r>
              <a:rPr lang="en-US" altLang="ja-JP" sz="1400" i="1" dirty="0" smtClean="0"/>
              <a:t> </a:t>
            </a:r>
            <a:r>
              <a:rPr lang="en-US" altLang="ja-JP" sz="1400" i="1" dirty="0"/>
              <a:t>the Design of Existing Code</a:t>
            </a:r>
            <a:r>
              <a:rPr lang="en-US" altLang="ja-JP" sz="1400" dirty="0" smtClean="0"/>
              <a:t>.” Addison Wesley</a:t>
            </a:r>
            <a:r>
              <a:rPr lang="ja-JP" altLang="en-US" sz="1400" dirty="0" err="1" smtClean="0"/>
              <a:t>，</a:t>
            </a:r>
            <a:r>
              <a:rPr lang="en-US" altLang="ja-JP" sz="1400" dirty="0" smtClean="0"/>
              <a:t>1999</a:t>
            </a:r>
            <a:r>
              <a:rPr lang="en-US" altLang="ja-JP" sz="1400" dirty="0"/>
              <a:t>.</a:t>
            </a:r>
            <a:endParaRPr kumimoji="1" lang="ja-JP" altLang="en-US" sz="1400" dirty="0"/>
          </a:p>
        </p:txBody>
      </p:sp>
      <p:cxnSp>
        <p:nvCxnSpPr>
          <p:cNvPr id="21" name="直線コネクタ 20"/>
          <p:cNvCxnSpPr>
            <a:stCxn id="28" idx="2"/>
            <a:endCxn id="33" idx="0"/>
          </p:cNvCxnSpPr>
          <p:nvPr/>
        </p:nvCxnSpPr>
        <p:spPr>
          <a:xfrm>
            <a:off x="6768461" y="5319246"/>
            <a:ext cx="8758" cy="194026"/>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線コネクタ 21"/>
          <p:cNvCxnSpPr>
            <a:endCxn id="25" idx="1"/>
          </p:cNvCxnSpPr>
          <p:nvPr/>
        </p:nvCxnSpPr>
        <p:spPr>
          <a:xfrm>
            <a:off x="5872804" y="3538819"/>
            <a:ext cx="461426" cy="642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直線コネクタ 22"/>
          <p:cNvCxnSpPr>
            <a:endCxn id="24" idx="3"/>
          </p:cNvCxnSpPr>
          <p:nvPr/>
        </p:nvCxnSpPr>
        <p:spPr>
          <a:xfrm flipH="1">
            <a:off x="2309640" y="3538819"/>
            <a:ext cx="461422" cy="642393"/>
          </a:xfrm>
          <a:prstGeom prst="line">
            <a:avLst/>
          </a:prstGeom>
        </p:spPr>
        <p:style>
          <a:lnRef idx="3">
            <a:schemeClr val="accent1"/>
          </a:lnRef>
          <a:fillRef idx="0">
            <a:schemeClr val="accent1"/>
          </a:fillRef>
          <a:effectRef idx="2">
            <a:schemeClr val="accent1"/>
          </a:effectRef>
          <a:fontRef idx="minor">
            <a:schemeClr val="tx1"/>
          </a:fontRef>
        </p:style>
      </p:cxn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246" y="3715579"/>
            <a:ext cx="717394" cy="931265"/>
          </a:xfrm>
          <a:prstGeom prst="rect">
            <a:avLst/>
          </a:prstGeom>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230" y="3715579"/>
            <a:ext cx="717394" cy="931265"/>
          </a:xfrm>
          <a:prstGeom prst="rect">
            <a:avLst/>
          </a:prstGeom>
        </p:spPr>
      </p:pic>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051" y="4572139"/>
            <a:ext cx="1241941" cy="1241941"/>
          </a:xfrm>
          <a:prstGeom prst="rect">
            <a:avLst/>
          </a:prstGeom>
        </p:spPr>
      </p:pic>
      <p:sp>
        <p:nvSpPr>
          <p:cNvPr id="27" name="テキスト ボックス 26"/>
          <p:cNvSpPr txBox="1"/>
          <p:nvPr/>
        </p:nvSpPr>
        <p:spPr>
          <a:xfrm>
            <a:off x="1195493" y="4672915"/>
            <a:ext cx="146633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dirty="0" smtClean="0"/>
              <a:t>Complicated </a:t>
            </a:r>
          </a:p>
          <a:p>
            <a:r>
              <a:rPr kumimoji="1" lang="en-US" altLang="ja-JP" dirty="0" smtClean="0"/>
              <a:t>Source code</a:t>
            </a:r>
          </a:p>
        </p:txBody>
      </p:sp>
      <p:sp>
        <p:nvSpPr>
          <p:cNvPr id="28" name="テキスト ボックス 27"/>
          <p:cNvSpPr txBox="1"/>
          <p:nvPr/>
        </p:nvSpPr>
        <p:spPr>
          <a:xfrm>
            <a:off x="5939147" y="4672915"/>
            <a:ext cx="165862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dirty="0" smtClean="0"/>
              <a:t>Sophisticated</a:t>
            </a:r>
          </a:p>
          <a:p>
            <a:r>
              <a:rPr lang="en-US" altLang="ja-JP" dirty="0" smtClean="0"/>
              <a:t>Source code</a:t>
            </a:r>
            <a:endParaRPr kumimoji="1" lang="en-US" altLang="ja-JP" dirty="0" smtClean="0"/>
          </a:p>
        </p:txBody>
      </p:sp>
      <p:sp>
        <p:nvSpPr>
          <p:cNvPr id="29" name="右矢印 28"/>
          <p:cNvSpPr/>
          <p:nvPr/>
        </p:nvSpPr>
        <p:spPr>
          <a:xfrm>
            <a:off x="2374236" y="4256950"/>
            <a:ext cx="3895398" cy="196562"/>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0" name="角丸四角形 29"/>
          <p:cNvSpPr/>
          <p:nvPr/>
        </p:nvSpPr>
        <p:spPr>
          <a:xfrm>
            <a:off x="3284472" y="4090538"/>
            <a:ext cx="1943100" cy="465632"/>
          </a:xfrm>
          <a:prstGeom prst="roundRect">
            <a:avLst/>
          </a:prstGeom>
          <a:solidFill>
            <a:srgbClr val="D2BCFA"/>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smtClean="0"/>
              <a:t>Refactoring</a:t>
            </a:r>
            <a:endParaRPr lang="ja-JP" altLang="en-US" dirty="0"/>
          </a:p>
        </p:txBody>
      </p:sp>
      <p:sp>
        <p:nvSpPr>
          <p:cNvPr id="31" name="テキスト ボックス 30"/>
          <p:cNvSpPr txBox="1"/>
          <p:nvPr/>
        </p:nvSpPr>
        <p:spPr>
          <a:xfrm>
            <a:off x="3474094" y="5771643"/>
            <a:ext cx="140289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dirty="0" smtClean="0"/>
              <a:t>Developer</a:t>
            </a:r>
            <a:endParaRPr kumimoji="1" lang="ja-JP" altLang="en-US" dirty="0"/>
          </a:p>
        </p:txBody>
      </p:sp>
      <p:sp>
        <p:nvSpPr>
          <p:cNvPr id="32" name="角丸四角形 31"/>
          <p:cNvSpPr/>
          <p:nvPr/>
        </p:nvSpPr>
        <p:spPr>
          <a:xfrm>
            <a:off x="2775842" y="3181126"/>
            <a:ext cx="3101742" cy="46563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b="1" dirty="0" smtClean="0"/>
              <a:t>Same external behavior</a:t>
            </a:r>
            <a:endParaRPr lang="ja-JP" altLang="en-US" b="1" dirty="0"/>
          </a:p>
        </p:txBody>
      </p:sp>
      <p:sp>
        <p:nvSpPr>
          <p:cNvPr id="33" name="角丸四角形 32"/>
          <p:cNvSpPr/>
          <p:nvPr/>
        </p:nvSpPr>
        <p:spPr>
          <a:xfrm>
            <a:off x="5292527" y="5513272"/>
            <a:ext cx="2969383" cy="57347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smtClean="0"/>
              <a:t>Easy to be maintained</a:t>
            </a:r>
            <a:endParaRPr lang="ja-JP" altLang="en-US" dirty="0"/>
          </a:p>
        </p:txBody>
      </p:sp>
    </p:spTree>
    <p:extLst>
      <p:ext uri="{BB962C8B-B14F-4D97-AF65-F5344CB8AC3E}">
        <p14:creationId xmlns:p14="http://schemas.microsoft.com/office/powerpoint/2010/main" val="212388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Refactoring Support Tools</a:t>
            </a:r>
            <a:endParaRPr kumimoji="1" lang="ja-JP" altLang="en-US" dirty="0"/>
          </a:p>
        </p:txBody>
      </p:sp>
      <p:sp>
        <p:nvSpPr>
          <p:cNvPr id="3" name="コンテンツ プレースホルダー 2"/>
          <p:cNvSpPr>
            <a:spLocks noGrp="1"/>
          </p:cNvSpPr>
          <p:nvPr>
            <p:ph idx="1"/>
          </p:nvPr>
        </p:nvSpPr>
        <p:spPr>
          <a:xfrm>
            <a:off x="457200" y="1600201"/>
            <a:ext cx="8218488" cy="4525963"/>
          </a:xfrm>
        </p:spPr>
        <p:txBody>
          <a:bodyPr/>
          <a:lstStyle/>
          <a:p>
            <a:r>
              <a:rPr lang="en-US" altLang="ja-JP" sz="2800" dirty="0" smtClean="0"/>
              <a:t>Manually performed </a:t>
            </a:r>
            <a:r>
              <a:rPr lang="en-US" altLang="ja-JP" sz="2800" dirty="0"/>
              <a:t>refactoring is not </a:t>
            </a:r>
            <a:r>
              <a:rPr lang="en-US" altLang="ja-JP" sz="2800" dirty="0" smtClean="0"/>
              <a:t>only time-consuming </a:t>
            </a:r>
            <a:r>
              <a:rPr lang="en-US" altLang="ja-JP" sz="2800" dirty="0"/>
              <a:t>but also </a:t>
            </a:r>
            <a:r>
              <a:rPr lang="en-US" altLang="ja-JP" sz="2800" dirty="0" smtClean="0"/>
              <a:t>error-prone. [2]</a:t>
            </a:r>
          </a:p>
          <a:p>
            <a:endParaRPr lang="en-US" altLang="ja-JP" sz="800" dirty="0" smtClean="0"/>
          </a:p>
          <a:p>
            <a:r>
              <a:rPr lang="en-US" altLang="ja-JP" sz="2800" dirty="0"/>
              <a:t>Several IDEs support many kinds of refactoring </a:t>
            </a:r>
            <a:r>
              <a:rPr lang="en-US" altLang="ja-JP" sz="2800" dirty="0" smtClean="0"/>
              <a:t>patterns.</a:t>
            </a:r>
            <a:endParaRPr lang="en-US" altLang="ja-JP" sz="2800" dirty="0"/>
          </a:p>
          <a:p>
            <a:pPr lvl="1"/>
            <a:r>
              <a:rPr lang="en-US" altLang="ja-JP" sz="2400" dirty="0"/>
              <a:t>Eclipse, </a:t>
            </a:r>
            <a:r>
              <a:rPr lang="en-US" altLang="ja-JP" sz="2400" dirty="0" err="1"/>
              <a:t>IntelliJ</a:t>
            </a:r>
            <a:r>
              <a:rPr lang="en-US" altLang="ja-JP" sz="2400" dirty="0"/>
              <a:t> IDEA, NetBeans, etc.</a:t>
            </a:r>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3</a:t>
            </a:fld>
            <a:endParaRPr lang="en-US" altLang="ja-JP">
              <a:solidFill>
                <a:srgbClr val="000000"/>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356" y="2804795"/>
            <a:ext cx="1580234" cy="11627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205" y="4547303"/>
            <a:ext cx="1363060" cy="1363060"/>
          </a:xfrm>
          <a:prstGeom prst="rect">
            <a:avLst/>
          </a:prstGeom>
        </p:spPr>
      </p:pic>
      <p:sp>
        <p:nvSpPr>
          <p:cNvPr id="7" name="テキスト ボックス 6"/>
          <p:cNvSpPr txBox="1"/>
          <p:nvPr/>
        </p:nvSpPr>
        <p:spPr>
          <a:xfrm>
            <a:off x="6128" y="6368045"/>
            <a:ext cx="8327823" cy="30777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a:t>[2] G. </a:t>
            </a:r>
            <a:r>
              <a:rPr lang="en-US" altLang="ja-JP" sz="1400" dirty="0" err="1" smtClean="0"/>
              <a:t>Bavota</a:t>
            </a:r>
            <a:r>
              <a:rPr lang="en-US" altLang="ja-JP" sz="1400" dirty="0"/>
              <a:t> </a:t>
            </a:r>
            <a:r>
              <a:rPr lang="en-US" altLang="ja-JP" sz="1400" dirty="0" smtClean="0"/>
              <a:t>et al. </a:t>
            </a:r>
            <a:r>
              <a:rPr lang="en-US" altLang="ja-JP" sz="1400" dirty="0"/>
              <a:t>“When does a refactoring induce bugs? an </a:t>
            </a:r>
            <a:r>
              <a:rPr lang="en-US" altLang="ja-JP" sz="1400" dirty="0" smtClean="0"/>
              <a:t>empirical study</a:t>
            </a:r>
            <a:r>
              <a:rPr lang="en-US" altLang="ja-JP" sz="1400" dirty="0"/>
              <a:t>.” in </a:t>
            </a:r>
            <a:r>
              <a:rPr lang="en-US" altLang="ja-JP" sz="1400" i="1" dirty="0"/>
              <a:t>Proc. of </a:t>
            </a:r>
            <a:r>
              <a:rPr lang="en-US" altLang="ja-JP" sz="1400" i="1" dirty="0" smtClean="0"/>
              <a:t>SCAM</a:t>
            </a:r>
            <a:r>
              <a:rPr lang="ja-JP" altLang="en-US" sz="1400" dirty="0" err="1" smtClean="0"/>
              <a:t>，</a:t>
            </a:r>
            <a:r>
              <a:rPr lang="en-US" altLang="ja-JP" sz="1400" dirty="0" smtClean="0"/>
              <a:t>2012</a:t>
            </a:r>
            <a:endParaRPr kumimoji="1" lang="ja-JP" altLang="en-US" sz="1400" dirty="0"/>
          </a:p>
        </p:txBody>
      </p:sp>
      <p:sp>
        <p:nvSpPr>
          <p:cNvPr id="34" name="テキスト ボックス 33"/>
          <p:cNvSpPr txBox="1"/>
          <p:nvPr/>
        </p:nvSpPr>
        <p:spPr>
          <a:xfrm>
            <a:off x="1645921" y="5721602"/>
            <a:ext cx="2330174" cy="400110"/>
          </a:xfrm>
          <a:prstGeom prst="rect">
            <a:avLst/>
          </a:prstGeom>
          <a:noFill/>
        </p:spPr>
        <p:txBody>
          <a:bodyPr wrap="square" rtlCol="0">
            <a:spAutoFit/>
          </a:bodyPr>
          <a:lstStyle/>
          <a:p>
            <a:r>
              <a:rPr lang="en-US" altLang="ja-JP" sz="2000" dirty="0" smtClean="0"/>
              <a:t>Don’t d</a:t>
            </a:r>
            <a:r>
              <a:rPr kumimoji="1" lang="en-US" altLang="ja-JP" sz="2000" dirty="0" smtClean="0"/>
              <a:t>o by hand</a:t>
            </a:r>
            <a:endParaRPr kumimoji="1" lang="ja-JP" altLang="en-US" sz="2000" dirty="0"/>
          </a:p>
        </p:txBody>
      </p:sp>
      <p:sp>
        <p:nvSpPr>
          <p:cNvPr id="35" name="テキスト ボックス 34"/>
          <p:cNvSpPr txBox="1"/>
          <p:nvPr/>
        </p:nvSpPr>
        <p:spPr>
          <a:xfrm>
            <a:off x="5053197" y="5732385"/>
            <a:ext cx="2454426" cy="400110"/>
          </a:xfrm>
          <a:prstGeom prst="rect">
            <a:avLst/>
          </a:prstGeom>
          <a:noFill/>
        </p:spPr>
        <p:txBody>
          <a:bodyPr wrap="square" rtlCol="0">
            <a:spAutoFit/>
          </a:bodyPr>
          <a:lstStyle/>
          <a:p>
            <a:r>
              <a:rPr lang="en-US" altLang="ja-JP" sz="2000" dirty="0" smtClean="0"/>
              <a:t>Use support tools</a:t>
            </a:r>
            <a:endParaRPr kumimoji="1" lang="ja-JP" altLang="en-US" sz="2000" dirty="0"/>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7356" y="4654860"/>
            <a:ext cx="1368555" cy="1368555"/>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6817" y="4220730"/>
            <a:ext cx="1341594" cy="1511655"/>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6968" y="4249807"/>
            <a:ext cx="1540163" cy="1482578"/>
          </a:xfrm>
          <a:prstGeom prst="rect">
            <a:avLst/>
          </a:prstGeom>
        </p:spPr>
      </p:pic>
    </p:spTree>
    <p:extLst>
      <p:ext uri="{BB962C8B-B14F-4D97-AF65-F5344CB8AC3E}">
        <p14:creationId xmlns:p14="http://schemas.microsoft.com/office/powerpoint/2010/main" val="2065559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Work</a:t>
            </a:r>
            <a:endParaRPr kumimoji="1" lang="ja-JP" altLang="en-US" dirty="0"/>
          </a:p>
        </p:txBody>
      </p:sp>
      <p:sp>
        <p:nvSpPr>
          <p:cNvPr id="3" name="コンテンツ プレースホルダー 2"/>
          <p:cNvSpPr>
            <a:spLocks noGrp="1"/>
          </p:cNvSpPr>
          <p:nvPr>
            <p:ph idx="1"/>
          </p:nvPr>
        </p:nvSpPr>
        <p:spPr>
          <a:xfrm>
            <a:off x="375444" y="1708402"/>
            <a:ext cx="8382000" cy="4293026"/>
          </a:xfrm>
        </p:spPr>
        <p:txBody>
          <a:bodyPr/>
          <a:lstStyle/>
          <a:p>
            <a:r>
              <a:rPr lang="en-US" altLang="ja-JP" sz="2400" dirty="0" smtClean="0"/>
              <a:t>To improve refactoring support tools, </a:t>
            </a:r>
            <a:r>
              <a:rPr lang="en-US" altLang="ja-JP" sz="2400" dirty="0"/>
              <a:t>Murphy-Hill et al. investigated Eclipse usage </a:t>
            </a:r>
            <a:r>
              <a:rPr lang="en-US" altLang="ja-JP" sz="2400" dirty="0" smtClean="0"/>
              <a:t>datasets.</a:t>
            </a:r>
          </a:p>
          <a:p>
            <a:endParaRPr lang="en-US" altLang="ja-JP" sz="2400" dirty="0"/>
          </a:p>
          <a:p>
            <a:r>
              <a:rPr lang="en-US" altLang="ja-JP" sz="2400" dirty="0" smtClean="0"/>
              <a:t>They found </a:t>
            </a:r>
            <a:r>
              <a:rPr lang="en-US" altLang="ja-JP" sz="2400" dirty="0"/>
              <a:t>that developers often repeat same kinds of </a:t>
            </a:r>
            <a:r>
              <a:rPr lang="en-US" altLang="ja-JP" sz="2400" dirty="0" smtClean="0"/>
              <a:t>refactoring. [3]</a:t>
            </a:r>
          </a:p>
          <a:p>
            <a:endParaRPr kumimoji="1" lang="en-US" altLang="ja-JP" sz="2400" dirty="0"/>
          </a:p>
          <a:p>
            <a:r>
              <a:rPr lang="en-US" altLang="ja-JP" sz="2400" dirty="0" smtClean="0"/>
              <a:t>However, it has not been examined what different kinds of refactoring are frequently co-occurred in their datasets.</a:t>
            </a:r>
          </a:p>
          <a:p>
            <a:pPr lvl="1"/>
            <a:endParaRPr kumimoji="1" lang="ja-JP" altLang="en-US"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4</a:t>
            </a:fld>
            <a:endParaRPr lang="en-US" altLang="ja-JP">
              <a:solidFill>
                <a:srgbClr val="000000"/>
              </a:solidFill>
            </a:endParaRPr>
          </a:p>
        </p:txBody>
      </p:sp>
      <p:sp>
        <p:nvSpPr>
          <p:cNvPr id="5" name="テキスト ボックス 4"/>
          <p:cNvSpPr txBox="1"/>
          <p:nvPr/>
        </p:nvSpPr>
        <p:spPr>
          <a:xfrm>
            <a:off x="96758" y="6325262"/>
            <a:ext cx="7634679" cy="30777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smtClean="0"/>
              <a:t>[3] </a:t>
            </a:r>
            <a:r>
              <a:rPr lang="en-US" altLang="ja-JP" sz="1400" dirty="0"/>
              <a:t>E. </a:t>
            </a:r>
            <a:r>
              <a:rPr lang="en-US" altLang="ja-JP" sz="1400" dirty="0" smtClean="0"/>
              <a:t>Murphy-Hill</a:t>
            </a:r>
            <a:r>
              <a:rPr lang="ja-JP" altLang="en-US" sz="1400" dirty="0"/>
              <a:t> </a:t>
            </a:r>
            <a:r>
              <a:rPr lang="en-US" altLang="ja-JP" sz="1400" dirty="0" smtClean="0"/>
              <a:t>et al. </a:t>
            </a:r>
            <a:r>
              <a:rPr lang="en-US" altLang="ja-JP" sz="1400" dirty="0"/>
              <a:t>“How we refactor, and </a:t>
            </a:r>
            <a:r>
              <a:rPr lang="en-US" altLang="ja-JP" sz="1400" dirty="0" smtClean="0"/>
              <a:t>how we </a:t>
            </a:r>
            <a:r>
              <a:rPr lang="en-US" altLang="ja-JP" sz="1400" dirty="0"/>
              <a:t>know it,” </a:t>
            </a:r>
            <a:r>
              <a:rPr lang="en-US" altLang="ja-JP" sz="1400" i="1" dirty="0"/>
              <a:t>IEEE Trans. </a:t>
            </a:r>
            <a:r>
              <a:rPr lang="en-US" altLang="ja-JP" sz="1400" i="1" dirty="0" err="1"/>
              <a:t>Softw</a:t>
            </a:r>
            <a:r>
              <a:rPr lang="en-US" altLang="ja-JP" sz="1400" i="1" dirty="0"/>
              <a:t>. Eng</a:t>
            </a:r>
            <a:r>
              <a:rPr lang="en-US" altLang="ja-JP" sz="1400" i="1" dirty="0" smtClean="0"/>
              <a:t>.</a:t>
            </a:r>
            <a:r>
              <a:rPr lang="en-US" altLang="ja-JP" sz="1400" dirty="0" smtClean="0"/>
              <a:t>, </a:t>
            </a:r>
            <a:r>
              <a:rPr lang="en-US" altLang="ja-JP" sz="1400" dirty="0"/>
              <a:t>2012</a:t>
            </a:r>
            <a:endParaRPr kumimoji="1" lang="ja-JP" altLang="en-US" sz="1400" dirty="0"/>
          </a:p>
        </p:txBody>
      </p:sp>
    </p:spTree>
    <p:extLst>
      <p:ext uri="{BB962C8B-B14F-4D97-AF65-F5344CB8AC3E}">
        <p14:creationId xmlns:p14="http://schemas.microsoft.com/office/powerpoint/2010/main" val="1239270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169" y="274638"/>
            <a:ext cx="8406543" cy="1143000"/>
          </a:xfrm>
        </p:spPr>
        <p:txBody>
          <a:bodyPr/>
          <a:lstStyle/>
          <a:p>
            <a:r>
              <a:rPr lang="en-US" altLang="ja-JP" sz="3200" dirty="0" smtClean="0"/>
              <a:t>Example of Co-occurred Refactoring</a:t>
            </a:r>
            <a:endParaRPr kumimoji="1" lang="ja-JP" altLang="en-US" sz="3200" dirty="0"/>
          </a:p>
        </p:txBody>
      </p:sp>
      <p:sp>
        <p:nvSpPr>
          <p:cNvPr id="3" name="コンテンツ プレースホルダー 2"/>
          <p:cNvSpPr>
            <a:spLocks noGrp="1"/>
          </p:cNvSpPr>
          <p:nvPr>
            <p:ph idx="1"/>
          </p:nvPr>
        </p:nvSpPr>
        <p:spPr>
          <a:xfrm>
            <a:off x="235639" y="1554090"/>
            <a:ext cx="8716148" cy="1376524"/>
          </a:xfrm>
        </p:spPr>
        <p:txBody>
          <a:bodyPr/>
          <a:lstStyle/>
          <a:p>
            <a:r>
              <a:rPr lang="en-US" altLang="ja-JP" sz="2800" dirty="0" smtClean="0"/>
              <a:t>E.g.) Move and Rename</a:t>
            </a:r>
          </a:p>
          <a:p>
            <a:pPr lvl="1"/>
            <a:r>
              <a:rPr lang="en-US" altLang="ja-JP" sz="2400" dirty="0" smtClean="0"/>
              <a:t>A developer moves a class to another package</a:t>
            </a:r>
            <a:r>
              <a:rPr lang="en-US" altLang="ja-JP" sz="2400" dirty="0"/>
              <a:t> </a:t>
            </a:r>
            <a:r>
              <a:rPr lang="en-US" altLang="ja-JP" sz="2400" dirty="0" smtClean="0"/>
              <a:t>and then renames its name consecutively.</a:t>
            </a:r>
          </a:p>
          <a:p>
            <a:pPr lvl="1"/>
            <a:r>
              <a:rPr lang="en-US" altLang="ja-JP" sz="2400" dirty="0" smtClean="0"/>
              <a:t>A developer needs to repeatedly select the class then invoke refactoring feature and configure its setting</a:t>
            </a:r>
            <a:endParaRPr lang="en-US" altLang="ja-JP" sz="2400" dirty="0"/>
          </a:p>
          <a:p>
            <a:endParaRPr kumimoji="1"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5</a:t>
            </a:fld>
            <a:endParaRPr lang="en-US" altLang="ja-JP">
              <a:solidFill>
                <a:srgbClr val="000000"/>
              </a:solidFill>
            </a:endParaRPr>
          </a:p>
        </p:txBody>
      </p:sp>
      <p:sp>
        <p:nvSpPr>
          <p:cNvPr id="5" name="スライド番号プレースホルダー 3"/>
          <p:cNvSpPr txBox="1">
            <a:spLocks/>
          </p:cNvSpPr>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F5033E9-932D-4E41-95C3-341F9A6DAE17}" type="slidenum">
              <a:rPr lang="en-US" altLang="ja-JP" smtClean="0">
                <a:solidFill>
                  <a:srgbClr val="000000"/>
                </a:solidFill>
              </a:rPr>
              <a:pPr/>
              <a:t>5</a:t>
            </a:fld>
            <a:endParaRPr lang="en-US" altLang="ja-JP">
              <a:solidFill>
                <a:srgbClr val="000000"/>
              </a:solidFill>
            </a:endParaRPr>
          </a:p>
        </p:txBody>
      </p:sp>
      <p:sp>
        <p:nvSpPr>
          <p:cNvPr id="80" name="テキスト ボックス 79"/>
          <p:cNvSpPr txBox="1"/>
          <p:nvPr/>
        </p:nvSpPr>
        <p:spPr>
          <a:xfrm>
            <a:off x="4483033" y="6180125"/>
            <a:ext cx="28301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ja-JP" dirty="0" smtClean="0"/>
              <a:t>Renames the class name</a:t>
            </a:r>
            <a:endParaRPr kumimoji="1" lang="ja-JP" altLang="en-US" dirty="0"/>
          </a:p>
        </p:txBody>
      </p:sp>
      <p:grpSp>
        <p:nvGrpSpPr>
          <p:cNvPr id="24" name="グループ化 23"/>
          <p:cNvGrpSpPr/>
          <p:nvPr/>
        </p:nvGrpSpPr>
        <p:grpSpPr>
          <a:xfrm>
            <a:off x="1193256" y="4154904"/>
            <a:ext cx="2185004" cy="2483033"/>
            <a:chOff x="457199" y="3028772"/>
            <a:chExt cx="3207317" cy="3363238"/>
          </a:xfrm>
        </p:grpSpPr>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028772"/>
              <a:ext cx="3207317" cy="3363238"/>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3141" y="4121488"/>
              <a:ext cx="717394" cy="931265"/>
            </a:xfrm>
            <a:prstGeom prst="rect">
              <a:avLst/>
            </a:prstGeom>
          </p:spPr>
        </p:pic>
        <p:sp>
          <p:nvSpPr>
            <p:cNvPr id="27" name="テキスト ボックス 26"/>
            <p:cNvSpPr txBox="1"/>
            <p:nvPr/>
          </p:nvSpPr>
          <p:spPr>
            <a:xfrm>
              <a:off x="728938" y="3289267"/>
              <a:ext cx="1815392" cy="5002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smtClean="0"/>
                <a:t>Package1</a:t>
              </a:r>
              <a:endParaRPr kumimoji="1" lang="ja-JP" altLang="en-US" dirty="0"/>
            </a:p>
          </p:txBody>
        </p:sp>
        <p:sp>
          <p:nvSpPr>
            <p:cNvPr id="28" name="テキスト ボックス 27"/>
            <p:cNvSpPr txBox="1"/>
            <p:nvPr/>
          </p:nvSpPr>
          <p:spPr>
            <a:xfrm>
              <a:off x="821535" y="5199763"/>
              <a:ext cx="229847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smtClean="0"/>
                <a:t>ClassA.java</a:t>
              </a:r>
              <a:endParaRPr kumimoji="1" lang="ja-JP" altLang="en-US" dirty="0"/>
            </a:p>
          </p:txBody>
        </p:sp>
      </p:grpSp>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442" y="4154904"/>
            <a:ext cx="3685730" cy="2483034"/>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092" y="4941636"/>
            <a:ext cx="568177" cy="687541"/>
          </a:xfrm>
          <a:prstGeom prst="rect">
            <a:avLst/>
          </a:prstGeom>
        </p:spPr>
      </p:pic>
      <p:sp>
        <p:nvSpPr>
          <p:cNvPr id="32" name="テキスト ボックス 31"/>
          <p:cNvSpPr txBox="1"/>
          <p:nvPr/>
        </p:nvSpPr>
        <p:spPr>
          <a:xfrm>
            <a:off x="5236269" y="4360396"/>
            <a:ext cx="123344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dirty="0" smtClean="0">
                <a:solidFill>
                  <a:schemeClr val="tx1"/>
                </a:solidFill>
              </a:rPr>
              <a:t>Package2</a:t>
            </a:r>
            <a:endParaRPr kumimoji="1" lang="ja-JP" altLang="en-US" dirty="0">
              <a:solidFill>
                <a:srgbClr val="FF0000"/>
              </a:solidFill>
            </a:endParaRPr>
          </a:p>
        </p:txBody>
      </p:sp>
      <p:sp>
        <p:nvSpPr>
          <p:cNvPr id="33" name="右矢印 32"/>
          <p:cNvSpPr/>
          <p:nvPr/>
        </p:nvSpPr>
        <p:spPr>
          <a:xfrm>
            <a:off x="2648236" y="5113622"/>
            <a:ext cx="1834797" cy="434678"/>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2304" y="4916005"/>
            <a:ext cx="569131" cy="738801"/>
          </a:xfrm>
          <a:prstGeom prst="rect">
            <a:avLst/>
          </a:prstGeom>
        </p:spPr>
      </p:pic>
      <p:sp>
        <p:nvSpPr>
          <p:cNvPr id="36" name="テキスト ボックス 35"/>
          <p:cNvSpPr txBox="1"/>
          <p:nvPr/>
        </p:nvSpPr>
        <p:spPr>
          <a:xfrm>
            <a:off x="6463529" y="5732791"/>
            <a:ext cx="1498037" cy="37507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dirty="0" smtClean="0"/>
              <a:t>ClassB.java</a:t>
            </a:r>
            <a:endParaRPr kumimoji="1" lang="ja-JP" altLang="en-US" dirty="0"/>
          </a:p>
        </p:txBody>
      </p:sp>
      <p:sp>
        <p:nvSpPr>
          <p:cNvPr id="37" name="テキスト ボックス 36"/>
          <p:cNvSpPr txBox="1"/>
          <p:nvPr/>
        </p:nvSpPr>
        <p:spPr>
          <a:xfrm>
            <a:off x="3168443" y="4845560"/>
            <a:ext cx="754573" cy="369332"/>
          </a:xfrm>
          <a:prstGeom prst="rect">
            <a:avLst/>
          </a:prstGeom>
          <a:solidFill>
            <a:srgbClr val="D2BCFA"/>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Move</a:t>
            </a:r>
            <a:endParaRPr kumimoji="1" lang="ja-JP" altLang="en-US" dirty="0"/>
          </a:p>
        </p:txBody>
      </p:sp>
      <p:sp>
        <p:nvSpPr>
          <p:cNvPr id="38" name="テキスト ボックス 37"/>
          <p:cNvSpPr txBox="1"/>
          <p:nvPr/>
        </p:nvSpPr>
        <p:spPr>
          <a:xfrm>
            <a:off x="4126234" y="5738537"/>
            <a:ext cx="150250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dirty="0" smtClean="0"/>
              <a:t>ClassA.java</a:t>
            </a:r>
            <a:endParaRPr kumimoji="1" lang="ja-JP" altLang="en-US" dirty="0"/>
          </a:p>
        </p:txBody>
      </p:sp>
      <p:sp>
        <p:nvSpPr>
          <p:cNvPr id="42" name="テキスト ボックス 41"/>
          <p:cNvSpPr txBox="1"/>
          <p:nvPr/>
        </p:nvSpPr>
        <p:spPr>
          <a:xfrm>
            <a:off x="5458353" y="5305411"/>
            <a:ext cx="1061867" cy="369332"/>
          </a:xfrm>
          <a:prstGeom prst="rect">
            <a:avLst/>
          </a:prstGeom>
          <a:solidFill>
            <a:srgbClr val="D2BCFA"/>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dirty="0" smtClean="0"/>
              <a:t>Rename</a:t>
            </a:r>
            <a:endParaRPr kumimoji="1" lang="ja-JP" altLang="en-US" dirty="0"/>
          </a:p>
        </p:txBody>
      </p:sp>
      <p:sp>
        <p:nvSpPr>
          <p:cNvPr id="43" name="テキスト ボックス 78"/>
          <p:cNvSpPr txBox="1"/>
          <p:nvPr/>
        </p:nvSpPr>
        <p:spPr>
          <a:xfrm>
            <a:off x="2748216" y="4194129"/>
            <a:ext cx="211071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dirty="0" smtClean="0"/>
              <a:t>Moves the class to another package</a:t>
            </a:r>
            <a:endParaRPr kumimoji="1" lang="ja-JP" altLang="en-US" dirty="0"/>
          </a:p>
        </p:txBody>
      </p:sp>
      <p:sp>
        <p:nvSpPr>
          <p:cNvPr id="34" name="右矢印 33"/>
          <p:cNvSpPr/>
          <p:nvPr/>
        </p:nvSpPr>
        <p:spPr>
          <a:xfrm>
            <a:off x="5685221" y="5708370"/>
            <a:ext cx="831580" cy="315991"/>
          </a:xfrm>
          <a:prstGeom prs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テキスト ボックス 7"/>
          <p:cNvSpPr txBox="1"/>
          <p:nvPr/>
        </p:nvSpPr>
        <p:spPr>
          <a:xfrm>
            <a:off x="2370879" y="3868681"/>
            <a:ext cx="88712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dirty="0" smtClean="0"/>
              <a:t>Step1</a:t>
            </a:r>
            <a:endParaRPr kumimoji="1" lang="ja-JP" altLang="en-US" dirty="0"/>
          </a:p>
        </p:txBody>
      </p:sp>
      <p:sp>
        <p:nvSpPr>
          <p:cNvPr id="39" name="テキスト ボックス 38"/>
          <p:cNvSpPr txBox="1"/>
          <p:nvPr/>
        </p:nvSpPr>
        <p:spPr>
          <a:xfrm>
            <a:off x="3595910" y="6166288"/>
            <a:ext cx="88712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dirty="0" smtClean="0"/>
              <a:t>Step2</a:t>
            </a:r>
            <a:endParaRPr kumimoji="1" lang="ja-JP" altLang="en-US" dirty="0"/>
          </a:p>
        </p:txBody>
      </p:sp>
    </p:spTree>
    <p:extLst>
      <p:ext uri="{BB962C8B-B14F-4D97-AF65-F5344CB8AC3E}">
        <p14:creationId xmlns:p14="http://schemas.microsoft.com/office/powerpoint/2010/main" val="1813410140"/>
      </p:ext>
    </p:extLst>
  </p:cSld>
  <p:clrMapOvr>
    <a:masterClrMapping/>
  </p:clrMapOvr>
  <mc:AlternateContent xmlns:mc="http://schemas.openxmlformats.org/markup-compatibility/2006" xmlns:p14="http://schemas.microsoft.com/office/powerpoint/2010/main">
    <mc:Choice Requires="p14">
      <p:transition spd="slow" p14:dur="2000" advTm="46089"/>
    </mc:Choice>
    <mc:Fallback xmlns="">
      <p:transition spd="slow" advTm="4608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Research Motivation</a:t>
            </a:r>
            <a:endParaRPr kumimoji="1" lang="ja-JP" altLang="en-US" dirty="0"/>
          </a:p>
        </p:txBody>
      </p:sp>
      <p:sp>
        <p:nvSpPr>
          <p:cNvPr id="3" name="コンテンツ プレースホルダー 2"/>
          <p:cNvSpPr>
            <a:spLocks noGrp="1"/>
          </p:cNvSpPr>
          <p:nvPr>
            <p:ph idx="1"/>
          </p:nvPr>
        </p:nvSpPr>
        <p:spPr>
          <a:xfrm>
            <a:off x="351473" y="1600201"/>
            <a:ext cx="8397240" cy="4525963"/>
          </a:xfrm>
        </p:spPr>
        <p:txBody>
          <a:bodyPr/>
          <a:lstStyle/>
          <a:p>
            <a:r>
              <a:rPr lang="en-US" altLang="ja-JP" sz="2800" dirty="0"/>
              <a:t>Existing refactoring support tools do not support consecutively co-occurred </a:t>
            </a:r>
            <a:r>
              <a:rPr lang="en-US" altLang="ja-JP" sz="2800" dirty="0" smtClean="0"/>
              <a:t>refactoring.</a:t>
            </a:r>
          </a:p>
          <a:p>
            <a:endParaRPr lang="en-US" altLang="ja-JP" sz="2800" dirty="0" smtClean="0"/>
          </a:p>
          <a:p>
            <a:r>
              <a:rPr lang="en-US" altLang="ja-JP" sz="2800" dirty="0" smtClean="0"/>
              <a:t>Supporting co-occurred refactoring should improve software development efficiency.</a:t>
            </a:r>
          </a:p>
          <a:p>
            <a:endParaRPr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6</a:t>
            </a:fld>
            <a:endParaRPr lang="en-US" altLang="ja-JP">
              <a:solidFill>
                <a:srgbClr val="000000"/>
              </a:solidFill>
            </a:endParaRPr>
          </a:p>
        </p:txBody>
      </p:sp>
      <p:sp>
        <p:nvSpPr>
          <p:cNvPr id="5" name="テキスト ボックス 4"/>
          <p:cNvSpPr txBox="1"/>
          <p:nvPr/>
        </p:nvSpPr>
        <p:spPr>
          <a:xfrm>
            <a:off x="351473" y="5057757"/>
            <a:ext cx="8478253" cy="954107"/>
          </a:xfrm>
          <a:prstGeom prst="rect">
            <a:avLst/>
          </a:prstGeom>
          <a:ln w="12700"/>
        </p:spPr>
        <p:style>
          <a:lnRef idx="1">
            <a:schemeClr val="dk1"/>
          </a:lnRef>
          <a:fillRef idx="2">
            <a:schemeClr val="dk1"/>
          </a:fillRef>
          <a:effectRef idx="1">
            <a:schemeClr val="dk1"/>
          </a:effectRef>
          <a:fontRef idx="minor">
            <a:schemeClr val="dk1"/>
          </a:fontRef>
        </p:style>
        <p:txBody>
          <a:bodyPr wrap="square" rtlCol="0">
            <a:spAutoFit/>
          </a:bodyPr>
          <a:lstStyle/>
          <a:p>
            <a:pPr lvl="0" fontAlgn="base">
              <a:spcBef>
                <a:spcPct val="20000"/>
              </a:spcBef>
              <a:spcAft>
                <a:spcPct val="0"/>
              </a:spcAft>
            </a:pPr>
            <a:r>
              <a:rPr lang="en-US" altLang="ja-JP" sz="2800" kern="0" dirty="0" smtClean="0">
                <a:solidFill>
                  <a:srgbClr val="000000"/>
                </a:solidFill>
              </a:rPr>
              <a:t>To develop </a:t>
            </a:r>
            <a:r>
              <a:rPr lang="en-US" altLang="ja-JP" sz="2800" kern="0" dirty="0">
                <a:solidFill>
                  <a:srgbClr val="000000"/>
                </a:solidFill>
              </a:rPr>
              <a:t>the tool, the most frequently </a:t>
            </a:r>
            <a:r>
              <a:rPr lang="en-US" altLang="ja-JP" sz="2800" kern="0" dirty="0" smtClean="0">
                <a:solidFill>
                  <a:srgbClr val="000000"/>
                </a:solidFill>
              </a:rPr>
              <a:t>co-occurred </a:t>
            </a:r>
            <a:r>
              <a:rPr lang="en-US" altLang="ja-JP" sz="2800" kern="0" dirty="0">
                <a:solidFill>
                  <a:srgbClr val="000000"/>
                </a:solidFill>
              </a:rPr>
              <a:t>refactoring should be </a:t>
            </a:r>
            <a:r>
              <a:rPr lang="en-US" altLang="ja-JP" sz="2800" kern="0" dirty="0" smtClean="0">
                <a:solidFill>
                  <a:srgbClr val="000000"/>
                </a:solidFill>
              </a:rPr>
              <a:t>clarified.</a:t>
            </a:r>
            <a:endParaRPr lang="ja-JP" altLang="en-US" sz="2800" kern="0" dirty="0">
              <a:solidFill>
                <a:srgbClr val="000000"/>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060" y="2060289"/>
            <a:ext cx="1805940" cy="1284732"/>
          </a:xfrm>
          <a:prstGeom prst="rect">
            <a:avLst/>
          </a:prstGeom>
        </p:spPr>
      </p:pic>
    </p:spTree>
    <p:extLst>
      <p:ext uri="{BB962C8B-B14F-4D97-AF65-F5344CB8AC3E}">
        <p14:creationId xmlns:p14="http://schemas.microsoft.com/office/powerpoint/2010/main" val="1110262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Overview of Research</a:t>
            </a:r>
            <a:endParaRPr kumimoji="1" lang="ja-JP" altLang="en-US" dirty="0"/>
          </a:p>
        </p:txBody>
      </p:sp>
      <p:sp>
        <p:nvSpPr>
          <p:cNvPr id="3" name="コンテンツ プレースホルダー 2"/>
          <p:cNvSpPr>
            <a:spLocks noGrp="1"/>
          </p:cNvSpPr>
          <p:nvPr>
            <p:ph idx="1"/>
          </p:nvPr>
        </p:nvSpPr>
        <p:spPr>
          <a:xfrm>
            <a:off x="340544" y="1574950"/>
            <a:ext cx="8411569" cy="4525963"/>
          </a:xfrm>
        </p:spPr>
        <p:txBody>
          <a:bodyPr/>
          <a:lstStyle/>
          <a:p>
            <a:r>
              <a:rPr lang="en-US" altLang="ja-JP" sz="2800" dirty="0" smtClean="0"/>
              <a:t>Investigated the refactoring tool usages</a:t>
            </a:r>
          </a:p>
          <a:p>
            <a:pPr marL="400050" lvl="1" indent="0">
              <a:buNone/>
            </a:pPr>
            <a:r>
              <a:rPr lang="en-US" altLang="ja-JP" sz="2400" dirty="0"/>
              <a:t> </a:t>
            </a:r>
            <a:r>
              <a:rPr lang="en-US" altLang="ja-JP" sz="2400" dirty="0" smtClean="0"/>
              <a:t> Step1. Identifying frequency of </a:t>
            </a:r>
            <a:r>
              <a:rPr lang="en-US" altLang="ja-JP" sz="2400" dirty="0"/>
              <a:t>co-occurred </a:t>
            </a:r>
            <a:endParaRPr lang="en-US" altLang="ja-JP" sz="2400" dirty="0" smtClean="0"/>
          </a:p>
          <a:p>
            <a:pPr marL="400050" lvl="1" indent="0">
              <a:buNone/>
            </a:pPr>
            <a:r>
              <a:rPr lang="en-US" altLang="ja-JP" sz="2400" dirty="0"/>
              <a:t> </a:t>
            </a:r>
            <a:r>
              <a:rPr lang="en-US" altLang="ja-JP" sz="2400" dirty="0" smtClean="0"/>
              <a:t>            </a:t>
            </a:r>
            <a:r>
              <a:rPr lang="en-US" altLang="ja-JP" sz="2400" dirty="0" err="1" smtClean="0"/>
              <a:t>refactorings</a:t>
            </a:r>
            <a:r>
              <a:rPr lang="en-US" altLang="ja-JP" sz="2400" dirty="0" smtClean="0"/>
              <a:t> in the software development history</a:t>
            </a:r>
            <a:endParaRPr lang="en-US" altLang="ja-JP" sz="2400" dirty="0"/>
          </a:p>
          <a:p>
            <a:pPr marL="400050" lvl="1" indent="0">
              <a:buNone/>
            </a:pPr>
            <a:r>
              <a:rPr lang="en-US" altLang="ja-JP" sz="400" dirty="0" smtClean="0"/>
              <a:t>  </a:t>
            </a:r>
          </a:p>
          <a:p>
            <a:pPr marL="400050" lvl="1" indent="0">
              <a:buNone/>
            </a:pPr>
            <a:r>
              <a:rPr lang="en-US" altLang="ja-JP" sz="2400" dirty="0"/>
              <a:t> </a:t>
            </a:r>
            <a:r>
              <a:rPr lang="en-US" altLang="ja-JP" sz="2400" dirty="0" smtClean="0"/>
              <a:t> Step2. Analyzing details of frequently co-occurred </a:t>
            </a:r>
          </a:p>
          <a:p>
            <a:pPr marL="400050" lvl="1" indent="0">
              <a:buNone/>
            </a:pPr>
            <a:r>
              <a:rPr lang="en-US" altLang="ja-JP" sz="2400" dirty="0"/>
              <a:t> </a:t>
            </a:r>
            <a:r>
              <a:rPr lang="en-US" altLang="ja-JP" sz="2400" dirty="0" smtClean="0"/>
              <a:t>            </a:t>
            </a:r>
            <a:r>
              <a:rPr lang="en-US" altLang="ja-JP" sz="2400" dirty="0" err="1" smtClean="0"/>
              <a:t>refactorings</a:t>
            </a:r>
            <a:endParaRPr lang="en-US" altLang="ja-JP" sz="2400" dirty="0" smtClean="0"/>
          </a:p>
          <a:p>
            <a:endParaRPr lang="en-US" altLang="ja-JP" sz="2000" dirty="0"/>
          </a:p>
          <a:p>
            <a:r>
              <a:rPr lang="en-US" altLang="ja-JP" sz="2800" dirty="0"/>
              <a:t>Devised suggestions for improving refactoring support tools based on the investigation </a:t>
            </a:r>
            <a:r>
              <a:rPr lang="en-US" altLang="ja-JP" sz="2800" dirty="0" smtClean="0"/>
              <a:t>results</a:t>
            </a:r>
            <a:endParaRPr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7</a:t>
            </a:fld>
            <a:endParaRPr lang="en-US" altLang="ja-JP">
              <a:solidFill>
                <a:srgbClr val="000000"/>
              </a:solidFill>
            </a:endParaRPr>
          </a:p>
        </p:txBody>
      </p:sp>
      <p:pic>
        <p:nvPicPr>
          <p:cNvPr id="1026" name="Picture 2" descr="C:\Users\TSUBASA\AppData\Local\Microsoft\Windows\Temporary Internet Files\Content.IE5\DCSPHKFS\MC9003353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562" y="1574950"/>
            <a:ext cx="944551" cy="9437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SUBASA\AppData\Local\Microsoft\Windows\Temporary Internet Files\Content.IE5\MJ3FEZT8\MC9002829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033" y="5280631"/>
            <a:ext cx="1155090" cy="131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68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Analyzed Datasets</a:t>
            </a:r>
            <a:endParaRPr kumimoji="1" lang="ja-JP" altLang="en-US" dirty="0"/>
          </a:p>
        </p:txBody>
      </p:sp>
      <p:sp>
        <p:nvSpPr>
          <p:cNvPr id="3" name="コンテンツ プレースホルダー 2"/>
          <p:cNvSpPr>
            <a:spLocks noGrp="1"/>
          </p:cNvSpPr>
          <p:nvPr>
            <p:ph idx="1"/>
          </p:nvPr>
        </p:nvSpPr>
        <p:spPr>
          <a:xfrm>
            <a:off x="-1" y="1600202"/>
            <a:ext cx="8748713" cy="4525963"/>
          </a:xfrm>
        </p:spPr>
        <p:txBody>
          <a:bodyPr/>
          <a:lstStyle/>
          <a:p>
            <a:r>
              <a:rPr lang="en-US" altLang="ja-JP" dirty="0" smtClean="0"/>
              <a:t>Usage data of Eclipse which includes usage logs of the refactoring features</a:t>
            </a:r>
          </a:p>
          <a:p>
            <a:pPr lvl="1"/>
            <a:r>
              <a:rPr lang="en-US" altLang="ja-JP" dirty="0" smtClean="0"/>
              <a:t>Users</a:t>
            </a:r>
            <a:r>
              <a:rPr kumimoji="1" lang="en-US" altLang="ja-JP" dirty="0" smtClean="0"/>
              <a:t>:</a:t>
            </a:r>
            <a:r>
              <a:rPr lang="en-US" altLang="ja-JP" dirty="0" smtClean="0"/>
              <a:t> usage record of </a:t>
            </a:r>
            <a:r>
              <a:rPr kumimoji="1" lang="en-US" altLang="ja-JP" dirty="0" smtClean="0"/>
              <a:t>Eclipse users [4]</a:t>
            </a:r>
          </a:p>
          <a:p>
            <a:pPr lvl="1"/>
            <a:r>
              <a:rPr lang="en-US" altLang="ja-JP" dirty="0" err="1" smtClean="0"/>
              <a:t>Mylyn</a:t>
            </a:r>
            <a:r>
              <a:rPr lang="en-US" altLang="ja-JP" dirty="0" smtClean="0"/>
              <a:t>: </a:t>
            </a:r>
            <a:r>
              <a:rPr lang="en-US" altLang="ja-JP" dirty="0"/>
              <a:t>usage record of </a:t>
            </a:r>
            <a:r>
              <a:rPr lang="en-US" altLang="ja-JP" dirty="0" err="1" smtClean="0"/>
              <a:t>Mylyn</a:t>
            </a:r>
            <a:r>
              <a:rPr lang="en-US" altLang="ja-JP" dirty="0" smtClean="0"/>
              <a:t> plug-in developers</a:t>
            </a:r>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solidFill>
                  <a:srgbClr val="000000"/>
                </a:solidFill>
              </a:rPr>
              <a:pPr/>
              <a:t>8</a:t>
            </a:fld>
            <a:endParaRPr lang="en-US" altLang="ja-JP">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319333382"/>
              </p:ext>
            </p:extLst>
          </p:nvPr>
        </p:nvGraphicFramePr>
        <p:xfrm>
          <a:off x="457200" y="4162154"/>
          <a:ext cx="8163666" cy="1428718"/>
        </p:xfrm>
        <a:graphic>
          <a:graphicData uri="http://schemas.openxmlformats.org/drawingml/2006/table">
            <a:tbl>
              <a:tblPr firstRow="1" bandRow="1">
                <a:tableStyleId>{21E4AEA4-8DFA-4A89-87EB-49C32662AFE0}</a:tableStyleId>
              </a:tblPr>
              <a:tblGrid>
                <a:gridCol w="1046480"/>
                <a:gridCol w="1498723"/>
                <a:gridCol w="2650602"/>
                <a:gridCol w="1551008"/>
                <a:gridCol w="1416853"/>
              </a:tblGrid>
              <a:tr h="395161">
                <a:tc>
                  <a:txBody>
                    <a:bodyPr/>
                    <a:lstStyle/>
                    <a:p>
                      <a:r>
                        <a:rPr kumimoji="1" lang="en-US" altLang="ja-JP" sz="1800" dirty="0" smtClean="0">
                          <a:solidFill>
                            <a:schemeClr val="tx1"/>
                          </a:solidFill>
                        </a:rPr>
                        <a:t>Dataset name</a:t>
                      </a:r>
                    </a:p>
                  </a:txBody>
                  <a:tcPr>
                    <a:solidFill>
                      <a:schemeClr val="accent6">
                        <a:lumMod val="20000"/>
                        <a:lumOff val="80000"/>
                      </a:schemeClr>
                    </a:solidFill>
                  </a:tcPr>
                </a:tc>
                <a:tc>
                  <a:txBody>
                    <a:bodyPr/>
                    <a:lstStyle/>
                    <a:p>
                      <a:r>
                        <a:rPr kumimoji="1" lang="en-US" altLang="ja-JP" sz="1800" dirty="0" smtClean="0">
                          <a:solidFill>
                            <a:schemeClr val="tx1"/>
                          </a:solidFill>
                        </a:rPr>
                        <a:t>#</a:t>
                      </a:r>
                      <a:r>
                        <a:rPr kumimoji="1" lang="en-US" altLang="ja-JP" sz="1800" baseline="0" dirty="0" smtClean="0">
                          <a:solidFill>
                            <a:schemeClr val="tx1"/>
                          </a:solidFill>
                        </a:rPr>
                        <a:t> </a:t>
                      </a:r>
                      <a:r>
                        <a:rPr kumimoji="1" lang="en-US" altLang="ja-JP" sz="1800" baseline="0" dirty="0" err="1" smtClean="0">
                          <a:solidFill>
                            <a:schemeClr val="tx1"/>
                          </a:solidFill>
                        </a:rPr>
                        <a:t>developrs</a:t>
                      </a:r>
                      <a:endParaRPr kumimoji="1" lang="en-US" altLang="ja-JP" sz="1800" dirty="0" smtClean="0">
                        <a:solidFill>
                          <a:schemeClr val="tx1"/>
                        </a:solidFill>
                      </a:endParaRPr>
                    </a:p>
                  </a:txBody>
                  <a:tcPr>
                    <a:solidFill>
                      <a:schemeClr val="accent6">
                        <a:lumMod val="20000"/>
                        <a:lumOff val="80000"/>
                      </a:schemeClr>
                    </a:solidFill>
                  </a:tcPr>
                </a:tc>
                <a:tc>
                  <a:txBody>
                    <a:bodyPr/>
                    <a:lstStyle/>
                    <a:p>
                      <a:r>
                        <a:rPr kumimoji="1" lang="en-US" altLang="ja-JP" sz="1800" dirty="0" smtClean="0">
                          <a:solidFill>
                            <a:schemeClr val="tx1"/>
                          </a:solidFill>
                        </a:rPr>
                        <a:t>Period</a:t>
                      </a:r>
                      <a:endParaRPr kumimoji="1" lang="ja-JP" altLang="en-US" sz="1800" dirty="0">
                        <a:solidFill>
                          <a:schemeClr val="tx1"/>
                        </a:solidFill>
                      </a:endParaRPr>
                    </a:p>
                  </a:txBody>
                  <a:tcPr>
                    <a:solidFill>
                      <a:schemeClr val="accent6">
                        <a:lumMod val="20000"/>
                        <a:lumOff val="80000"/>
                      </a:schemeClr>
                    </a:solidFill>
                  </a:tcPr>
                </a:tc>
                <a:tc>
                  <a:txBody>
                    <a:bodyPr/>
                    <a:lstStyle/>
                    <a:p>
                      <a:r>
                        <a:rPr kumimoji="1" lang="en-US" altLang="ja-JP" sz="1800" dirty="0" smtClean="0">
                          <a:solidFill>
                            <a:schemeClr val="tx1"/>
                          </a:solidFill>
                        </a:rPr>
                        <a:t># performed</a:t>
                      </a:r>
                      <a:r>
                        <a:rPr kumimoji="1" lang="en-US" altLang="ja-JP" sz="1800" baseline="0" dirty="0" smtClean="0">
                          <a:solidFill>
                            <a:schemeClr val="tx1"/>
                          </a:solidFill>
                        </a:rPr>
                        <a:t> refactoring</a:t>
                      </a:r>
                      <a:endParaRPr kumimoji="1" lang="ja-JP" altLang="en-US" sz="1800" dirty="0">
                        <a:solidFill>
                          <a:schemeClr val="tx1"/>
                        </a:solidFill>
                      </a:endParaRPr>
                    </a:p>
                  </a:txBody>
                  <a:tcPr>
                    <a:solidFill>
                      <a:schemeClr val="accent6">
                        <a:lumMod val="20000"/>
                        <a:lumOff val="80000"/>
                      </a:schemeClr>
                    </a:solidFill>
                  </a:tcPr>
                </a:tc>
                <a:tc>
                  <a:txBody>
                    <a:bodyPr/>
                    <a:lstStyle/>
                    <a:p>
                      <a:r>
                        <a:rPr kumimoji="1" lang="en-US" altLang="ja-JP" sz="1800" dirty="0" smtClean="0">
                          <a:solidFill>
                            <a:schemeClr val="tx1"/>
                          </a:solidFill>
                        </a:rPr>
                        <a:t># types of refactoring</a:t>
                      </a:r>
                      <a:endParaRPr kumimoji="1" lang="ja-JP" altLang="en-US" sz="1800" dirty="0">
                        <a:solidFill>
                          <a:schemeClr val="tx1"/>
                        </a:solidFill>
                      </a:endParaRPr>
                    </a:p>
                  </a:txBody>
                  <a:tcPr>
                    <a:solidFill>
                      <a:schemeClr val="accent6">
                        <a:lumMod val="20000"/>
                        <a:lumOff val="80000"/>
                      </a:schemeClr>
                    </a:solidFill>
                  </a:tcPr>
                </a:tc>
              </a:tr>
              <a:tr h="393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smtClean="0">
                          <a:solidFill>
                            <a:schemeClr val="tx1"/>
                          </a:solidFill>
                        </a:rPr>
                        <a:t>Users</a:t>
                      </a:r>
                      <a:endParaRPr kumimoji="1" lang="ja-JP" altLang="en-US" sz="1800" b="0" dirty="0" smtClean="0">
                        <a:solidFill>
                          <a:schemeClr val="tx1"/>
                        </a:solidFill>
                      </a:endParaRPr>
                    </a:p>
                  </a:txBody>
                  <a:tcPr/>
                </a:tc>
                <a:tc>
                  <a:txBody>
                    <a:bodyPr/>
                    <a:lstStyle/>
                    <a:p>
                      <a:r>
                        <a:rPr kumimoji="1" lang="en-US" altLang="ja-JP" sz="1800" smtClean="0"/>
                        <a:t>41</a:t>
                      </a:r>
                      <a:endParaRPr kumimoji="1" lang="ja-JP" altLang="en-US" sz="18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smtClean="0"/>
                        <a:t>Jul.</a:t>
                      </a:r>
                      <a:r>
                        <a:rPr kumimoji="1" lang="en-US" altLang="ja-JP" sz="1800" baseline="0" smtClean="0"/>
                        <a:t> </a:t>
                      </a:r>
                      <a:r>
                        <a:rPr kumimoji="1" lang="en-US" altLang="ja-JP" sz="1800" smtClean="0"/>
                        <a:t>2005</a:t>
                      </a:r>
                      <a:r>
                        <a:rPr kumimoji="1" lang="ja-JP" altLang="en-US" sz="1800" smtClean="0"/>
                        <a:t>～ </a:t>
                      </a:r>
                      <a:r>
                        <a:rPr kumimoji="1" lang="en-US" altLang="ja-JP" sz="1800" smtClean="0"/>
                        <a:t>Sep. 2005</a:t>
                      </a:r>
                      <a:endParaRPr lang="en-US" altLang="ja-JP" sz="1800" b="0" dirty="0" smtClean="0">
                        <a:solidFill>
                          <a:schemeClr val="tx1"/>
                        </a:solidFill>
                      </a:endParaRPr>
                    </a:p>
                  </a:txBody>
                  <a:tcPr/>
                </a:tc>
                <a:tc>
                  <a:txBody>
                    <a:bodyPr/>
                    <a:lstStyle/>
                    <a:p>
                      <a:r>
                        <a:rPr kumimoji="1" lang="en-US" altLang="ja-JP" sz="1800" b="0" dirty="0" smtClean="0">
                          <a:solidFill>
                            <a:schemeClr val="tx1"/>
                          </a:solidFill>
                        </a:rPr>
                        <a:t>3494</a:t>
                      </a:r>
                      <a:endParaRPr kumimoji="1" lang="ja-JP" altLang="en-US" sz="1800" b="0" dirty="0">
                        <a:solidFill>
                          <a:schemeClr val="tx1"/>
                        </a:solidFill>
                      </a:endParaRPr>
                    </a:p>
                  </a:txBody>
                  <a:tcPr/>
                </a:tc>
                <a:tc>
                  <a:txBody>
                    <a:bodyPr/>
                    <a:lstStyle/>
                    <a:p>
                      <a:r>
                        <a:rPr kumimoji="1" lang="en-US" altLang="ja-JP" sz="1800" smtClean="0"/>
                        <a:t>22</a:t>
                      </a:r>
                      <a:endParaRPr kumimoji="1" lang="ja-JP" altLang="en-US" sz="1800" b="0" dirty="0">
                        <a:solidFill>
                          <a:schemeClr val="tx1"/>
                        </a:solidFill>
                      </a:endParaRPr>
                    </a:p>
                  </a:txBody>
                  <a:tcPr/>
                </a:tc>
              </a:tr>
              <a:tr h="395161">
                <a:tc>
                  <a:txBody>
                    <a:bodyPr/>
                    <a:lstStyle/>
                    <a:p>
                      <a:r>
                        <a:rPr kumimoji="1" lang="en-US" altLang="ja-JP" sz="1800" b="0" smtClean="0">
                          <a:solidFill>
                            <a:schemeClr val="tx1"/>
                          </a:solidFill>
                        </a:rPr>
                        <a:t>Mylyn</a:t>
                      </a:r>
                      <a:endParaRPr kumimoji="1" lang="ja-JP" altLang="en-US" sz="1800" b="0" dirty="0">
                        <a:solidFill>
                          <a:schemeClr val="tx1"/>
                        </a:solidFill>
                      </a:endParaRPr>
                    </a:p>
                  </a:txBody>
                  <a:tcPr/>
                </a:tc>
                <a:tc>
                  <a:txBody>
                    <a:bodyPr/>
                    <a:lstStyle/>
                    <a:p>
                      <a:r>
                        <a:rPr kumimoji="1" lang="en-US" altLang="ja-JP" sz="1800" smtClean="0"/>
                        <a:t>8</a:t>
                      </a:r>
                      <a:endParaRPr kumimoji="1" lang="ja-JP" altLang="en-US" sz="18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smtClean="0"/>
                        <a:t>Feb. 2006</a:t>
                      </a:r>
                      <a:r>
                        <a:rPr kumimoji="1" lang="ja-JP" altLang="en-US" sz="1800" smtClean="0"/>
                        <a:t>～</a:t>
                      </a:r>
                      <a:r>
                        <a:rPr kumimoji="1" lang="en-US" altLang="ja-JP" sz="1800" smtClean="0"/>
                        <a:t>Aug. 2009</a:t>
                      </a:r>
                      <a:endParaRPr lang="en-US" altLang="ja-JP" sz="1800" b="0" dirty="0" smtClean="0">
                        <a:solidFill>
                          <a:schemeClr val="tx1"/>
                        </a:solidFill>
                      </a:endParaRPr>
                    </a:p>
                  </a:txBody>
                  <a:tcPr/>
                </a:tc>
                <a:tc>
                  <a:txBody>
                    <a:bodyPr/>
                    <a:lstStyle/>
                    <a:p>
                      <a:r>
                        <a:rPr kumimoji="1" lang="en-US" altLang="ja-JP" sz="1800" smtClean="0"/>
                        <a:t>4637</a:t>
                      </a:r>
                      <a:endParaRPr kumimoji="1" lang="ja-JP" altLang="en-US" sz="1800" b="0" dirty="0">
                        <a:solidFill>
                          <a:schemeClr val="tx1"/>
                        </a:solidFill>
                      </a:endParaRPr>
                    </a:p>
                  </a:txBody>
                  <a:tcPr/>
                </a:tc>
                <a:tc>
                  <a:txBody>
                    <a:bodyPr/>
                    <a:lstStyle/>
                    <a:p>
                      <a:r>
                        <a:rPr kumimoji="1" lang="en-US" altLang="ja-JP" sz="1800" dirty="0" smtClean="0"/>
                        <a:t>19</a:t>
                      </a:r>
                      <a:endParaRPr kumimoji="1" lang="ja-JP" altLang="en-US" sz="1800" b="0" dirty="0">
                        <a:solidFill>
                          <a:schemeClr val="tx1"/>
                        </a:solidFill>
                      </a:endParaRPr>
                    </a:p>
                  </a:txBody>
                  <a:tcPr/>
                </a:tc>
              </a:tr>
            </a:tbl>
          </a:graphicData>
        </a:graphic>
      </p:graphicFrame>
      <p:sp>
        <p:nvSpPr>
          <p:cNvPr id="6" name="テキスト ボックス 5"/>
          <p:cNvSpPr txBox="1"/>
          <p:nvPr/>
        </p:nvSpPr>
        <p:spPr>
          <a:xfrm>
            <a:off x="90312" y="6126165"/>
            <a:ext cx="8391982" cy="30777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smtClean="0">
                <a:solidFill>
                  <a:srgbClr val="000000"/>
                </a:solidFill>
              </a:rPr>
              <a:t>[4] </a:t>
            </a:r>
            <a:r>
              <a:rPr lang="en-US" altLang="ja-JP" sz="1400" dirty="0">
                <a:solidFill>
                  <a:srgbClr val="000000"/>
                </a:solidFill>
              </a:rPr>
              <a:t>G.C. </a:t>
            </a:r>
            <a:r>
              <a:rPr lang="en-US" altLang="ja-JP" sz="1400" dirty="0" smtClean="0">
                <a:solidFill>
                  <a:srgbClr val="000000"/>
                </a:solidFill>
              </a:rPr>
              <a:t>Murphy et al. “How </a:t>
            </a:r>
            <a:r>
              <a:rPr lang="en-US" altLang="ja-JP" sz="1400" dirty="0">
                <a:solidFill>
                  <a:srgbClr val="000000"/>
                </a:solidFill>
              </a:rPr>
              <a:t>Are </a:t>
            </a:r>
            <a:r>
              <a:rPr lang="en-US" altLang="ja-JP" sz="1400" dirty="0" smtClean="0">
                <a:solidFill>
                  <a:srgbClr val="000000"/>
                </a:solidFill>
              </a:rPr>
              <a:t>Java Software </a:t>
            </a:r>
            <a:r>
              <a:rPr lang="en-US" altLang="ja-JP" sz="1400" dirty="0">
                <a:solidFill>
                  <a:srgbClr val="000000"/>
                </a:solidFill>
              </a:rPr>
              <a:t>Developers Using the Eclipse IDE?” IEEE Software</a:t>
            </a:r>
            <a:r>
              <a:rPr lang="en-US" altLang="ja-JP" sz="1400" dirty="0" smtClean="0">
                <a:solidFill>
                  <a:srgbClr val="000000"/>
                </a:solidFill>
              </a:rPr>
              <a:t>, </a:t>
            </a:r>
            <a:r>
              <a:rPr lang="en-US" altLang="ja-JP" sz="1400" dirty="0">
                <a:solidFill>
                  <a:srgbClr val="000000"/>
                </a:solidFill>
              </a:rPr>
              <a:t>2006</a:t>
            </a:r>
            <a:r>
              <a:rPr lang="en-US" altLang="ja-JP" sz="1400" dirty="0" smtClean="0">
                <a:solidFill>
                  <a:srgbClr val="000000"/>
                </a:solidFill>
              </a:rPr>
              <a:t>.</a:t>
            </a:r>
          </a:p>
        </p:txBody>
      </p:sp>
    </p:spTree>
    <p:extLst>
      <p:ext uri="{BB962C8B-B14F-4D97-AF65-F5344CB8AC3E}">
        <p14:creationId xmlns:p14="http://schemas.microsoft.com/office/powerpoint/2010/main" val="356179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53" y="255978"/>
            <a:ext cx="9129147" cy="1143000"/>
          </a:xfrm>
        </p:spPr>
        <p:txBody>
          <a:bodyPr/>
          <a:lstStyle/>
          <a:p>
            <a:r>
              <a:rPr lang="en-US" altLang="ja-JP" sz="2800" dirty="0"/>
              <a:t>Step1: </a:t>
            </a:r>
            <a:r>
              <a:rPr lang="en-US" altLang="ja-JP" sz="3200" dirty="0" smtClean="0"/>
              <a:t>Identifying</a:t>
            </a:r>
            <a:r>
              <a:rPr lang="en-US" altLang="ja-JP" sz="2800" dirty="0" smtClean="0"/>
              <a:t> Frequently Co-occurred Refactorings</a:t>
            </a:r>
            <a:endParaRPr kumimoji="1" lang="ja-JP" altLang="en-US" sz="2800" dirty="0"/>
          </a:p>
        </p:txBody>
      </p:sp>
      <p:sp>
        <p:nvSpPr>
          <p:cNvPr id="3" name="コンテンツ プレースホルダー 2"/>
          <p:cNvSpPr>
            <a:spLocks noGrp="1"/>
          </p:cNvSpPr>
          <p:nvPr>
            <p:ph idx="1"/>
          </p:nvPr>
        </p:nvSpPr>
        <p:spPr>
          <a:xfrm>
            <a:off x="303487" y="1597073"/>
            <a:ext cx="8551877" cy="954826"/>
          </a:xfrm>
        </p:spPr>
        <p:txBody>
          <a:bodyPr/>
          <a:lstStyle/>
          <a:p>
            <a:pPr marL="514350" indent="-514350">
              <a:buAutoNum type="arabicPeriod"/>
            </a:pPr>
            <a:r>
              <a:rPr lang="en-US" altLang="ja-JP" sz="2800" dirty="0" smtClean="0"/>
              <a:t>Identified co-occurred refactoring combinations</a:t>
            </a:r>
          </a:p>
          <a:p>
            <a:pPr marL="857250" lvl="1" indent="-457200"/>
            <a:r>
              <a:rPr lang="en-US" altLang="ja-JP" sz="2400" dirty="0" smtClean="0"/>
              <a:t>regarded </a:t>
            </a:r>
            <a:r>
              <a:rPr lang="en-US" altLang="ja-JP" sz="2400" dirty="0" err="1" smtClean="0"/>
              <a:t>refactorings</a:t>
            </a:r>
            <a:r>
              <a:rPr lang="en-US" altLang="ja-JP" sz="2400" dirty="0" smtClean="0"/>
              <a:t> successively occurred </a:t>
            </a:r>
            <a:r>
              <a:rPr lang="en-US" altLang="ja-JP" sz="2400" dirty="0"/>
              <a:t>within 90 </a:t>
            </a:r>
            <a:r>
              <a:rPr lang="en-US" altLang="ja-JP" sz="2400" dirty="0" smtClean="0"/>
              <a:t>seconds as co-occurred </a:t>
            </a:r>
            <a:r>
              <a:rPr lang="en-US" altLang="ja-JP" sz="2400" dirty="0" err="1" smtClean="0"/>
              <a:t>refactorings</a:t>
            </a:r>
            <a:endParaRPr lang="en-US" altLang="ja-JP" sz="2800" dirty="0" smtClean="0"/>
          </a:p>
          <a:p>
            <a:pPr marL="514350" indent="-514350">
              <a:buFont typeface="+mj-lt"/>
              <a:buAutoNum type="arabicPeriod"/>
            </a:pPr>
            <a:endParaRPr lang="en-US" altLang="ja-JP" sz="2800" dirty="0"/>
          </a:p>
          <a:p>
            <a:pPr marL="514350" indent="-514350">
              <a:buFont typeface="+mj-lt"/>
              <a:buAutoNum type="arabicPeriod"/>
            </a:pPr>
            <a:endParaRPr lang="en-US" altLang="ja-JP" sz="2800" dirty="0" smtClean="0"/>
          </a:p>
          <a:p>
            <a:pPr marL="514350" indent="-514350">
              <a:buFont typeface="+mj-lt"/>
              <a:buAutoNum type="arabicPeriod"/>
            </a:pPr>
            <a:endParaRPr lang="en-US" altLang="ja-JP" sz="2800" dirty="0" smtClean="0"/>
          </a:p>
          <a:p>
            <a:pPr marL="514350" indent="-514350">
              <a:buFont typeface="+mj-lt"/>
              <a:buAutoNum type="arabicPeriod"/>
            </a:pPr>
            <a:endParaRPr lang="en-US" altLang="ja-JP" sz="2800" dirty="0" smtClean="0"/>
          </a:p>
          <a:p>
            <a:pPr marL="514350" indent="-514350">
              <a:buFont typeface="+mj-lt"/>
              <a:buAutoNum type="arabicPeriod"/>
            </a:pPr>
            <a:endParaRPr lang="en-US" altLang="ja-JP" sz="2000" dirty="0"/>
          </a:p>
          <a:p>
            <a:pPr marL="514350" indent="-514350">
              <a:buFont typeface="+mj-lt"/>
              <a:buAutoNum type="arabicPeriod"/>
            </a:pPr>
            <a:r>
              <a:rPr lang="en-US" altLang="ja-JP" sz="2800" dirty="0" smtClean="0"/>
              <a:t>Investigated </a:t>
            </a:r>
            <a:r>
              <a:rPr lang="en-US" altLang="ja-JP" sz="2800" dirty="0"/>
              <a:t>the </a:t>
            </a:r>
            <a:r>
              <a:rPr lang="en-US" altLang="ja-JP" sz="2800" dirty="0" smtClean="0"/>
              <a:t>number of instances for each </a:t>
            </a:r>
            <a:r>
              <a:rPr lang="en-US" altLang="ja-JP" sz="2800" dirty="0"/>
              <a:t>combinations of co-occurred </a:t>
            </a:r>
            <a:r>
              <a:rPr lang="en-US" altLang="ja-JP" sz="2800" dirty="0" err="1" smtClean="0"/>
              <a:t>refactorings</a:t>
            </a:r>
            <a:endParaRPr kumimoji="1" lang="en-US" altLang="ja-JP" sz="2800" dirty="0" smtClean="0"/>
          </a:p>
          <a:p>
            <a:endParaRPr kumimoji="1" lang="ja-JP" altLang="en-US" sz="2800" dirty="0"/>
          </a:p>
        </p:txBody>
      </p:sp>
      <p:sp>
        <p:nvSpPr>
          <p:cNvPr id="4" name="スライド番号プレースホルダー 3"/>
          <p:cNvSpPr>
            <a:spLocks noGrp="1"/>
          </p:cNvSpPr>
          <p:nvPr>
            <p:ph type="sldNum" sz="quarter" idx="12"/>
          </p:nvPr>
        </p:nvSpPr>
        <p:spPr>
          <a:xfrm>
            <a:off x="7589308" y="6300261"/>
            <a:ext cx="1150938" cy="288925"/>
          </a:xfrm>
        </p:spPr>
        <p:txBody>
          <a:bodyPr/>
          <a:lstStyle/>
          <a:p>
            <a:fld id="{9F5033E9-932D-4E41-95C3-341F9A6DAE17}" type="slidenum">
              <a:rPr lang="en-US" altLang="ja-JP" smtClean="0">
                <a:solidFill>
                  <a:srgbClr val="000000"/>
                </a:solidFill>
              </a:rPr>
              <a:pPr/>
              <a:t>9</a:t>
            </a:fld>
            <a:endParaRPr lang="en-US" altLang="ja-JP">
              <a:solidFill>
                <a:srgbClr val="000000"/>
              </a:solidFill>
            </a:endParaRPr>
          </a:p>
        </p:txBody>
      </p:sp>
      <p:cxnSp>
        <p:nvCxnSpPr>
          <p:cNvPr id="6" name="直線コネクタ 5"/>
          <p:cNvCxnSpPr/>
          <p:nvPr/>
        </p:nvCxnSpPr>
        <p:spPr>
          <a:xfrm flipV="1">
            <a:off x="2512315" y="3673998"/>
            <a:ext cx="5292970" cy="8794"/>
          </a:xfrm>
          <a:prstGeom prst="line">
            <a:avLst/>
          </a:prstGeom>
          <a:ln>
            <a:tailEnd type="triangle" w="lg" len="med"/>
          </a:ln>
        </p:spPr>
        <p:style>
          <a:lnRef idx="2">
            <a:schemeClr val="accent2"/>
          </a:lnRef>
          <a:fillRef idx="0">
            <a:schemeClr val="accent2"/>
          </a:fillRef>
          <a:effectRef idx="1">
            <a:schemeClr val="accent2"/>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47" y="3119324"/>
            <a:ext cx="880748" cy="880748"/>
          </a:xfrm>
          <a:prstGeom prst="rect">
            <a:avLst/>
          </a:prstGeom>
        </p:spPr>
      </p:pic>
      <p:sp>
        <p:nvSpPr>
          <p:cNvPr id="8" name="円/楕円 7"/>
          <p:cNvSpPr/>
          <p:nvPr/>
        </p:nvSpPr>
        <p:spPr>
          <a:xfrm>
            <a:off x="3259913" y="3428143"/>
            <a:ext cx="1733797" cy="55765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9" name="直線矢印コネクタ 8"/>
          <p:cNvCxnSpPr/>
          <p:nvPr/>
        </p:nvCxnSpPr>
        <p:spPr>
          <a:xfrm>
            <a:off x="3785201" y="3358284"/>
            <a:ext cx="721770" cy="0"/>
          </a:xfrm>
          <a:prstGeom prst="straightConnector1">
            <a:avLst/>
          </a:prstGeom>
          <a:ln>
            <a:solidFill>
              <a:srgbClr val="92D05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0" name="直線矢印コネクタ 9"/>
          <p:cNvCxnSpPr/>
          <p:nvPr/>
        </p:nvCxnSpPr>
        <p:spPr>
          <a:xfrm>
            <a:off x="4483616" y="3358284"/>
            <a:ext cx="2047942" cy="0"/>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1569755" y="4011458"/>
            <a:ext cx="1270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Developer</a:t>
            </a:r>
            <a:endParaRPr kumimoji="1" lang="ja-JP" altLang="en-US" dirty="0"/>
          </a:p>
        </p:txBody>
      </p:sp>
      <p:sp>
        <p:nvSpPr>
          <p:cNvPr id="14" name="テキスト ボックス 13"/>
          <p:cNvSpPr txBox="1"/>
          <p:nvPr/>
        </p:nvSpPr>
        <p:spPr>
          <a:xfrm>
            <a:off x="4875685" y="2949467"/>
            <a:ext cx="1251934" cy="369332"/>
          </a:xfrm>
          <a:prstGeom prst="rect">
            <a:avLst/>
          </a:prstGeom>
          <a:noFill/>
        </p:spPr>
        <p:txBody>
          <a:bodyPr wrap="square" rtlCol="0">
            <a:spAutoFit/>
          </a:bodyPr>
          <a:lstStyle/>
          <a:p>
            <a:r>
              <a:rPr kumimoji="1" lang="en-US" altLang="ja-JP" dirty="0" smtClean="0">
                <a:solidFill>
                  <a:srgbClr val="FF0000"/>
                </a:solidFill>
              </a:rPr>
              <a:t>Over 90s</a:t>
            </a:r>
            <a:endParaRPr kumimoji="1" lang="ja-JP" altLang="en-US" dirty="0">
              <a:solidFill>
                <a:srgbClr val="FF0000"/>
              </a:solidFill>
            </a:endParaRPr>
          </a:p>
        </p:txBody>
      </p:sp>
      <p:sp>
        <p:nvSpPr>
          <p:cNvPr id="15" name="テキスト ボックス 14"/>
          <p:cNvSpPr txBox="1"/>
          <p:nvPr/>
        </p:nvSpPr>
        <p:spPr>
          <a:xfrm>
            <a:off x="3478151" y="2935884"/>
            <a:ext cx="1355566" cy="369332"/>
          </a:xfrm>
          <a:prstGeom prst="rect">
            <a:avLst/>
          </a:prstGeom>
          <a:noFill/>
        </p:spPr>
        <p:txBody>
          <a:bodyPr wrap="square" rtlCol="0">
            <a:spAutoFit/>
          </a:bodyPr>
          <a:lstStyle/>
          <a:p>
            <a:r>
              <a:rPr lang="en-US" altLang="ja-JP" dirty="0" smtClean="0">
                <a:solidFill>
                  <a:srgbClr val="00B050"/>
                </a:solidFill>
              </a:rPr>
              <a:t>Within 90s</a:t>
            </a:r>
            <a:endParaRPr kumimoji="1" lang="ja-JP" altLang="en-US" dirty="0">
              <a:solidFill>
                <a:srgbClr val="00B050"/>
              </a:solidFill>
            </a:endParaRPr>
          </a:p>
        </p:txBody>
      </p:sp>
      <p:sp>
        <p:nvSpPr>
          <p:cNvPr id="16" name="角丸四角形 15"/>
          <p:cNvSpPr/>
          <p:nvPr/>
        </p:nvSpPr>
        <p:spPr>
          <a:xfrm>
            <a:off x="2216020" y="4568900"/>
            <a:ext cx="3844940" cy="46563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Co-occurred </a:t>
            </a:r>
            <a:r>
              <a:rPr lang="en-US" altLang="ja-JP" dirty="0" smtClean="0">
                <a:solidFill>
                  <a:schemeClr val="tx1"/>
                </a:solidFill>
              </a:rPr>
              <a:t>Refactorings</a:t>
            </a:r>
            <a:endParaRPr lang="ja-JP" altLang="en-US" dirty="0">
              <a:solidFill>
                <a:schemeClr val="tx1"/>
              </a:solidFill>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695" y="3478321"/>
            <a:ext cx="532795" cy="532795"/>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5363" y="3478321"/>
            <a:ext cx="532795" cy="532795"/>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940" y="3468129"/>
            <a:ext cx="532795" cy="532795"/>
          </a:xfrm>
          <a:prstGeom prst="rect">
            <a:avLst/>
          </a:prstGeom>
        </p:spPr>
      </p:pic>
      <p:cxnSp>
        <p:nvCxnSpPr>
          <p:cNvPr id="20" name="直線コネクタ 19"/>
          <p:cNvCxnSpPr>
            <a:stCxn id="8" idx="4"/>
            <a:endCxn id="16" idx="0"/>
          </p:cNvCxnSpPr>
          <p:nvPr/>
        </p:nvCxnSpPr>
        <p:spPr>
          <a:xfrm>
            <a:off x="4126812" y="3985798"/>
            <a:ext cx="11678" cy="583102"/>
          </a:xfrm>
          <a:prstGeom prst="line">
            <a:avLst/>
          </a:prstGeom>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3785201" y="3293677"/>
            <a:ext cx="1" cy="38911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22" name="直線コネクタ 21"/>
          <p:cNvCxnSpPr/>
          <p:nvPr/>
        </p:nvCxnSpPr>
        <p:spPr>
          <a:xfrm>
            <a:off x="4487275" y="3293677"/>
            <a:ext cx="1" cy="38911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23" name="直線コネクタ 22"/>
          <p:cNvCxnSpPr/>
          <p:nvPr/>
        </p:nvCxnSpPr>
        <p:spPr>
          <a:xfrm>
            <a:off x="6516028" y="3273177"/>
            <a:ext cx="1" cy="38911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sp>
        <p:nvSpPr>
          <p:cNvPr id="24" name="テキスト ボックス 23"/>
          <p:cNvSpPr txBox="1"/>
          <p:nvPr/>
        </p:nvSpPr>
        <p:spPr>
          <a:xfrm>
            <a:off x="3259913" y="4011116"/>
            <a:ext cx="886173" cy="369332"/>
          </a:xfrm>
          <a:prstGeom prst="rect">
            <a:avLst/>
          </a:prstGeom>
          <a:noFill/>
        </p:spPr>
        <p:txBody>
          <a:bodyPr wrap="square" rtlCol="0">
            <a:spAutoFit/>
          </a:bodyPr>
          <a:lstStyle/>
          <a:p>
            <a:r>
              <a:rPr kumimoji="1" lang="en-US" altLang="ja-JP" dirty="0" smtClean="0"/>
              <a:t>Move</a:t>
            </a:r>
            <a:endParaRPr kumimoji="1" lang="ja-JP" altLang="en-US" dirty="0"/>
          </a:p>
        </p:txBody>
      </p:sp>
      <p:sp>
        <p:nvSpPr>
          <p:cNvPr id="25" name="テキスト ボックス 24"/>
          <p:cNvSpPr txBox="1"/>
          <p:nvPr/>
        </p:nvSpPr>
        <p:spPr>
          <a:xfrm>
            <a:off x="4169833" y="4006316"/>
            <a:ext cx="1090742" cy="369332"/>
          </a:xfrm>
          <a:prstGeom prst="rect">
            <a:avLst/>
          </a:prstGeom>
          <a:noFill/>
        </p:spPr>
        <p:txBody>
          <a:bodyPr wrap="square" rtlCol="0">
            <a:spAutoFit/>
          </a:bodyPr>
          <a:lstStyle/>
          <a:p>
            <a:r>
              <a:rPr lang="en-US" altLang="ja-JP" dirty="0" smtClean="0"/>
              <a:t>Rename</a:t>
            </a:r>
            <a:endParaRPr kumimoji="1" lang="ja-JP" altLang="en-US" dirty="0"/>
          </a:p>
        </p:txBody>
      </p:sp>
      <p:sp>
        <p:nvSpPr>
          <p:cNvPr id="26" name="テキスト ボックス 25"/>
          <p:cNvSpPr txBox="1"/>
          <p:nvPr/>
        </p:nvSpPr>
        <p:spPr>
          <a:xfrm>
            <a:off x="6021966" y="4002577"/>
            <a:ext cx="1090742" cy="369332"/>
          </a:xfrm>
          <a:prstGeom prst="rect">
            <a:avLst/>
          </a:prstGeom>
          <a:noFill/>
        </p:spPr>
        <p:txBody>
          <a:bodyPr wrap="square" rtlCol="0">
            <a:spAutoFit/>
          </a:bodyPr>
          <a:lstStyle/>
          <a:p>
            <a:r>
              <a:rPr lang="en-US" altLang="ja-JP" dirty="0" smtClean="0"/>
              <a:t>Rename</a:t>
            </a:r>
            <a:endParaRPr kumimoji="1" lang="ja-JP" altLang="en-US" dirty="0"/>
          </a:p>
        </p:txBody>
      </p:sp>
    </p:spTree>
    <p:extLst>
      <p:ext uri="{BB962C8B-B14F-4D97-AF65-F5344CB8AC3E}">
        <p14:creationId xmlns:p14="http://schemas.microsoft.com/office/powerpoint/2010/main" val="2880584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8415</TotalTime>
  <Words>2800</Words>
  <Application>Microsoft Office PowerPoint</Application>
  <PresentationFormat>画面に合わせる (4:3)</PresentationFormat>
  <Paragraphs>448</Paragraphs>
  <Slides>18</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ＭＳ Ｐゴシック</vt:lpstr>
      <vt:lpstr>Arial</vt:lpstr>
      <vt:lpstr>Calibri</vt:lpstr>
      <vt:lpstr>Wingdings</vt:lpstr>
      <vt:lpstr>Sel-CoolMetal-white</vt:lpstr>
      <vt:lpstr>What Kinds of Refactorings are Co-occurred? An Analysis of Eclipse Usage Datasets</vt:lpstr>
      <vt:lpstr>Refactoring</vt:lpstr>
      <vt:lpstr>Refactoring Support Tools</vt:lpstr>
      <vt:lpstr>Related Work</vt:lpstr>
      <vt:lpstr>Example of Co-occurred Refactoring</vt:lpstr>
      <vt:lpstr>Research Motivation</vt:lpstr>
      <vt:lpstr>Overview of Research</vt:lpstr>
      <vt:lpstr>Analyzed Datasets</vt:lpstr>
      <vt:lpstr>Step1: Identifying Frequently Co-occurred Refactorings</vt:lpstr>
      <vt:lpstr>Frequently Co-occurred Refactoring</vt:lpstr>
      <vt:lpstr>Step2: Details of Co-occurred Refactoring (1/2) </vt:lpstr>
      <vt:lpstr>Step2: Details of Co-occurred Refactoring (2/2) </vt:lpstr>
      <vt:lpstr>PowerPoint プレゼンテーション</vt:lpstr>
      <vt:lpstr>Details of (Move, Rename)</vt:lpstr>
      <vt:lpstr>Suggestions for Supporting (Move, Rename)</vt:lpstr>
      <vt:lpstr>Details of (Rename, Rename)</vt:lpstr>
      <vt:lpstr>Suggestions for Supporting (Rename, Rename)</vt:lpstr>
      <vt:lpstr>Conclusion &amp; Future Work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t-saika</dc:creator>
  <cp:lastModifiedBy>t-saika</cp:lastModifiedBy>
  <cp:revision>755</cp:revision>
  <cp:lastPrinted>2014-11-07T08:02:51Z</cp:lastPrinted>
  <dcterms:created xsi:type="dcterms:W3CDTF">2013-11-06T01:20:33Z</dcterms:created>
  <dcterms:modified xsi:type="dcterms:W3CDTF">2014-11-12T02:43:10Z</dcterms:modified>
</cp:coreProperties>
</file>