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257" r:id="rId2"/>
    <p:sldId id="342" r:id="rId3"/>
    <p:sldId id="356" r:id="rId4"/>
    <p:sldId id="357" r:id="rId5"/>
    <p:sldId id="363" r:id="rId6"/>
    <p:sldId id="396" r:id="rId7"/>
    <p:sldId id="398" r:id="rId8"/>
    <p:sldId id="376" r:id="rId9"/>
    <p:sldId id="366" r:id="rId10"/>
    <p:sldId id="397" r:id="rId11"/>
    <p:sldId id="383" r:id="rId12"/>
    <p:sldId id="385" r:id="rId13"/>
    <p:sldId id="381" r:id="rId14"/>
    <p:sldId id="386" r:id="rId15"/>
    <p:sldId id="388" r:id="rId16"/>
    <p:sldId id="344" r:id="rId17"/>
    <p:sldId id="394" r:id="rId18"/>
    <p:sldId id="389" r:id="rId19"/>
    <p:sldId id="392" r:id="rId20"/>
    <p:sldId id="391" r:id="rId21"/>
    <p:sldId id="347" r:id="rId22"/>
    <p:sldId id="348" r:id="rId23"/>
    <p:sldId id="349" r:id="rId24"/>
    <p:sldId id="395" r:id="rId25"/>
    <p:sldId id="350" r:id="rId26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1B60F"/>
    <a:srgbClr val="199752"/>
    <a:srgbClr val="EEAF12"/>
    <a:srgbClr val="FF9999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973" autoAdjust="0"/>
  </p:normalViewPr>
  <p:slideViewPr>
    <p:cSldViewPr>
      <p:cViewPr varScale="1">
        <p:scale>
          <a:sx n="135" d="100"/>
          <a:sy n="135" d="100"/>
        </p:scale>
        <p:origin x="-28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86BE2-BBDB-4811-AA5B-37922D44887B}" type="datetimeFigureOut">
              <a:rPr kumimoji="1" lang="ja-JP" altLang="en-US" smtClean="0"/>
              <a:t>2014/11/12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37918-84B0-46B8-B2E3-C0DBA286BF7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563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5B68D-6342-4685-82C6-9683D505C327}" type="datetimeFigureOut">
              <a:rPr kumimoji="1" lang="ja-JP" altLang="en-US" smtClean="0"/>
              <a:t>2014/11/12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41E0EE-5B6A-4C45-8178-CD0FC83B3D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87103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endParaRPr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363C46-43D1-49A0-8D6F-AF14F7B47DBE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74652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89088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0608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9867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7078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71711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03869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84873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6001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289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90651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40842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68910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7900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44573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12659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2903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333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095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3533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912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2927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871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41E0EE-5B6A-4C45-8178-CD0FC83B3D60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070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63981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785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78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20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910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4557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4681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708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22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305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>
                <a:solidFill>
                  <a:srgbClr val="000000"/>
                </a:solidFill>
              </a:rPr>
              <a:pPr/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105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ja-JP">
              <a:solidFill>
                <a:srgbClr val="FFFFFF"/>
              </a:solidFill>
            </a:endParaRP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>
                <a:solidFill>
                  <a:srgbClr val="000000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D5496B1-25AB-42E4-9FB2-6D8F98E71759}" type="slidenum">
              <a:rPr lang="en-US" altLang="ja-JP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  <p:extLst>
      <p:ext uri="{BB962C8B-B14F-4D97-AF65-F5344CB8AC3E}">
        <p14:creationId xmlns:p14="http://schemas.microsoft.com/office/powerpoint/2010/main" val="2169416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9512" y="1628800"/>
            <a:ext cx="8856984" cy="1470025"/>
          </a:xfrm>
        </p:spPr>
        <p:txBody>
          <a:bodyPr lIns="0" rIns="0"/>
          <a:lstStyle/>
          <a:p>
            <a:pPr algn="ctr"/>
            <a:r>
              <a:rPr lang="en-US" altLang="ja-JP" sz="3600" dirty="0"/>
              <a:t>Extraction of Conditional Statements for</a:t>
            </a:r>
            <a:br>
              <a:rPr lang="en-US" altLang="ja-JP" sz="3600" dirty="0"/>
            </a:br>
            <a:r>
              <a:rPr lang="en-US" altLang="ja-JP" sz="3600" dirty="0"/>
              <a:t>Understanding Business Rules</a:t>
            </a:r>
            <a:endParaRPr lang="ja-JP" altLang="ja-JP" sz="3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1640" y="3212976"/>
            <a:ext cx="6400800" cy="1656184"/>
          </a:xfrm>
        </p:spPr>
        <p:txBody>
          <a:bodyPr/>
          <a:lstStyle/>
          <a:p>
            <a:endParaRPr kumimoji="1" lang="en-US" altLang="ja-JP" sz="2400" baseline="30000" dirty="0" smtClean="0"/>
          </a:p>
          <a:p>
            <a:endParaRPr kumimoji="1" lang="en-US" altLang="ja-JP" sz="2400" baseline="30000" dirty="0"/>
          </a:p>
          <a:p>
            <a:pPr algn="r"/>
            <a:r>
              <a:rPr lang="en-US" altLang="ja-JP" sz="2400" b="1" u="sng" dirty="0" smtClean="0"/>
              <a:t>Tomomi Hatano</a:t>
            </a:r>
            <a:r>
              <a:rPr lang="en-US" altLang="ja-JP" sz="2400" baseline="30000" dirty="0" smtClean="0"/>
              <a:t>1</a:t>
            </a:r>
            <a:r>
              <a:rPr lang="en-US" altLang="ja-JP" sz="2400" dirty="0" smtClean="0"/>
              <a:t>  Takashi Ishio</a:t>
            </a:r>
            <a:r>
              <a:rPr lang="en-US" altLang="ja-JP" sz="2400" baseline="30000" dirty="0" smtClean="0"/>
              <a:t>1</a:t>
            </a:r>
          </a:p>
          <a:p>
            <a:pPr algn="r"/>
            <a:r>
              <a:rPr lang="en-US" altLang="ja-JP" sz="2400" dirty="0" err="1" smtClean="0"/>
              <a:t>Joji</a:t>
            </a:r>
            <a:r>
              <a:rPr lang="en-US" altLang="ja-JP" sz="2400" dirty="0" smtClean="0"/>
              <a:t> Okada</a:t>
            </a:r>
            <a:r>
              <a:rPr lang="en-US" altLang="ja-JP" sz="2400" baseline="30000" dirty="0" smtClean="0"/>
              <a:t>2 </a:t>
            </a:r>
            <a:r>
              <a:rPr lang="en-US" altLang="ja-JP" sz="2400" dirty="0" smtClean="0"/>
              <a:t> Yuji Sakata</a:t>
            </a:r>
            <a:r>
              <a:rPr lang="en-US" altLang="ja-JP" sz="2400" baseline="30000" dirty="0" smtClean="0"/>
              <a:t>2</a:t>
            </a:r>
            <a:r>
              <a:rPr lang="en-US" altLang="ja-JP" sz="2400" dirty="0" smtClean="0"/>
              <a:t>  </a:t>
            </a:r>
            <a:r>
              <a:rPr lang="en-US" altLang="ja-JP" sz="2400" dirty="0" err="1" smtClean="0"/>
              <a:t>Katsuro</a:t>
            </a:r>
            <a:r>
              <a:rPr lang="en-US" altLang="ja-JP" sz="2400" dirty="0" smtClean="0"/>
              <a:t> Inoue</a:t>
            </a:r>
            <a:r>
              <a:rPr lang="en-US" altLang="ja-JP" sz="2400" baseline="30000" dirty="0" smtClean="0"/>
              <a:t>1</a:t>
            </a:r>
            <a:r>
              <a:rPr kumimoji="1" lang="ja-JP" altLang="en-US" sz="2400" dirty="0" smtClean="0"/>
              <a:t>　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>
                <a:solidFill>
                  <a:srgbClr val="000000"/>
                </a:solidFill>
              </a:rPr>
              <a:pPr/>
              <a:t>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16016" y="5209995"/>
            <a:ext cx="29602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baseline="30000" dirty="0"/>
              <a:t>1</a:t>
            </a:r>
            <a:r>
              <a:rPr kumimoji="1" lang="en-US" altLang="ja-JP" sz="2000" dirty="0" smtClean="0"/>
              <a:t> Osaka University</a:t>
            </a:r>
          </a:p>
          <a:p>
            <a:r>
              <a:rPr lang="en-US" altLang="ja-JP" sz="2000" baseline="30000" dirty="0"/>
              <a:t>2</a:t>
            </a:r>
            <a:r>
              <a:rPr kumimoji="1" lang="en-US" altLang="ja-JP" sz="2000" dirty="0" smtClean="0"/>
              <a:t> NTT DATA Corporation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64669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Why Program Slicing Includes Irrelevant Statements?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r>
              <a:rPr kumimoji="1" lang="en-US" altLang="ja-JP" dirty="0" smtClean="0"/>
              <a:t>Because program slicing extracts two types of conditional statements withou</a:t>
            </a:r>
            <a:r>
              <a:rPr lang="en-US" altLang="ja-JP" dirty="0" smtClean="0"/>
              <a:t>t distinction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a statement which decides whether the computation is executed </a:t>
            </a:r>
            <a:r>
              <a:rPr kumimoji="1" lang="ja-JP" altLang="en-US" dirty="0" smtClean="0"/>
              <a:t>⇒ </a:t>
            </a:r>
            <a:r>
              <a:rPr kumimoji="1" lang="en-US" altLang="ja-JP" dirty="0" smtClean="0"/>
              <a:t>irrelevant</a:t>
            </a:r>
          </a:p>
          <a:p>
            <a:pPr lvl="1"/>
            <a:r>
              <a:rPr lang="en-US" altLang="ja-JP" dirty="0" smtClean="0"/>
              <a:t>a statement which affects the output value</a:t>
            </a:r>
          </a:p>
          <a:p>
            <a:pPr marL="914400" lvl="2" indent="0">
              <a:buNone/>
            </a:pPr>
            <a:r>
              <a:rPr lang="ja-JP" altLang="en-US" sz="2800" dirty="0" smtClean="0"/>
              <a:t>⇒ </a:t>
            </a:r>
            <a:r>
              <a:rPr lang="en-US" altLang="ja-JP" sz="2800" dirty="0" smtClean="0">
                <a:solidFill>
                  <a:srgbClr val="FF0000"/>
                </a:solidFill>
              </a:rPr>
              <a:t>relevant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10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331640" y="4941168"/>
            <a:ext cx="6279861" cy="107721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We focus on a control-flow graph </a:t>
            </a:r>
          </a:p>
          <a:p>
            <a:r>
              <a:rPr lang="en-US" altLang="ja-JP" sz="3200" dirty="0" smtClean="0"/>
              <a:t>to exclude irrelevant statements.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4790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4153664" y="1407479"/>
            <a:ext cx="4594800" cy="149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Dependence in </a:t>
            </a:r>
            <a:br>
              <a:rPr kumimoji="1" lang="en-US" altLang="ja-JP" dirty="0" smtClean="0"/>
            </a:br>
            <a:r>
              <a:rPr kumimoji="1" lang="en-US" altLang="ja-JP" dirty="0" smtClean="0"/>
              <a:t>Program Slicing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11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ローチャート : 判断 4"/>
          <p:cNvSpPr/>
          <p:nvPr/>
        </p:nvSpPr>
        <p:spPr>
          <a:xfrm>
            <a:off x="6863531" y="2940633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7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6971544" y="3519753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8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7" name="フローチャート : 判断 6"/>
          <p:cNvSpPr/>
          <p:nvPr/>
        </p:nvSpPr>
        <p:spPr>
          <a:xfrm>
            <a:off x="5862093" y="1191456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2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5970107" y="3553565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6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9" name="フローチャート : 判断 8"/>
          <p:cNvSpPr/>
          <p:nvPr/>
        </p:nvSpPr>
        <p:spPr>
          <a:xfrm>
            <a:off x="5863392" y="2348880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4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10" name="フローチャート : 判断 9"/>
          <p:cNvSpPr/>
          <p:nvPr/>
        </p:nvSpPr>
        <p:spPr>
          <a:xfrm>
            <a:off x="5868150" y="2940634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5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cxnSp>
        <p:nvCxnSpPr>
          <p:cNvPr id="11" name="直線矢印コネクタ 10"/>
          <p:cNvCxnSpPr>
            <a:stCxn id="7" idx="2"/>
            <a:endCxn id="29" idx="0"/>
          </p:cNvCxnSpPr>
          <p:nvPr/>
        </p:nvCxnSpPr>
        <p:spPr>
          <a:xfrm>
            <a:off x="6294141" y="1623504"/>
            <a:ext cx="0" cy="134767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2" name="直線矢印コネクタ 11"/>
          <p:cNvCxnSpPr>
            <a:stCxn id="9" idx="2"/>
            <a:endCxn id="10" idx="0"/>
          </p:cNvCxnSpPr>
          <p:nvPr/>
        </p:nvCxnSpPr>
        <p:spPr>
          <a:xfrm>
            <a:off x="6295440" y="2780928"/>
            <a:ext cx="4758" cy="159706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3" name="直線矢印コネクタ 12"/>
          <p:cNvCxnSpPr>
            <a:stCxn id="10" idx="2"/>
            <a:endCxn id="8" idx="0"/>
          </p:cNvCxnSpPr>
          <p:nvPr/>
        </p:nvCxnSpPr>
        <p:spPr>
          <a:xfrm flipH="1">
            <a:off x="6294143" y="3372682"/>
            <a:ext cx="6055" cy="180883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4" name="直線矢印コネクタ 13"/>
          <p:cNvCxnSpPr>
            <a:stCxn id="8" idx="4"/>
            <a:endCxn id="30" idx="0"/>
          </p:cNvCxnSpPr>
          <p:nvPr/>
        </p:nvCxnSpPr>
        <p:spPr>
          <a:xfrm flipH="1">
            <a:off x="6294142" y="3985613"/>
            <a:ext cx="1" cy="281203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5" name="カギ線コネクタ 14"/>
          <p:cNvCxnSpPr>
            <a:stCxn id="9" idx="3"/>
            <a:endCxn id="5" idx="0"/>
          </p:cNvCxnSpPr>
          <p:nvPr/>
        </p:nvCxnSpPr>
        <p:spPr>
          <a:xfrm>
            <a:off x="6727488" y="2564904"/>
            <a:ext cx="568091" cy="375729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6" name="カギ線コネクタ 15"/>
          <p:cNvCxnSpPr>
            <a:stCxn id="5" idx="3"/>
          </p:cNvCxnSpPr>
          <p:nvPr/>
        </p:nvCxnSpPr>
        <p:spPr>
          <a:xfrm>
            <a:off x="7727627" y="3156657"/>
            <a:ext cx="84735" cy="954295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none" w="med" len="lg"/>
          </a:ln>
          <a:effectLst/>
        </p:spPr>
      </p:cxnSp>
      <p:cxnSp>
        <p:nvCxnSpPr>
          <p:cNvPr id="17" name="直線矢印コネクタ 16"/>
          <p:cNvCxnSpPr>
            <a:stCxn id="5" idx="2"/>
            <a:endCxn id="6" idx="0"/>
          </p:cNvCxnSpPr>
          <p:nvPr/>
        </p:nvCxnSpPr>
        <p:spPr>
          <a:xfrm>
            <a:off x="7295579" y="3372681"/>
            <a:ext cx="1" cy="147072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8" name="カギ線コネクタ 17"/>
          <p:cNvCxnSpPr>
            <a:stCxn id="6" idx="4"/>
          </p:cNvCxnSpPr>
          <p:nvPr/>
        </p:nvCxnSpPr>
        <p:spPr>
          <a:xfrm rot="5400000">
            <a:off x="6761050" y="3484895"/>
            <a:ext cx="67624" cy="1001437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19" name="円/楕円 18"/>
          <p:cNvSpPr/>
          <p:nvPr/>
        </p:nvSpPr>
        <p:spPr>
          <a:xfrm>
            <a:off x="5790085" y="620688"/>
            <a:ext cx="1008112" cy="432048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Entry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828078" y="5640213"/>
            <a:ext cx="593031" cy="35627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  <a:cs typeface="+mn-cs"/>
              </a:rPr>
              <a:t>13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21" name="直線矢印コネクタ 20"/>
          <p:cNvCxnSpPr>
            <a:stCxn id="30" idx="2"/>
            <a:endCxn id="26" idx="0"/>
          </p:cNvCxnSpPr>
          <p:nvPr/>
        </p:nvCxnSpPr>
        <p:spPr>
          <a:xfrm>
            <a:off x="6294142" y="4623094"/>
            <a:ext cx="1" cy="167241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22" name="直線矢印コネクタ 21"/>
          <p:cNvCxnSpPr>
            <a:stCxn id="26" idx="2"/>
            <a:endCxn id="25" idx="0"/>
          </p:cNvCxnSpPr>
          <p:nvPr/>
        </p:nvCxnSpPr>
        <p:spPr>
          <a:xfrm flipH="1">
            <a:off x="6294142" y="5146613"/>
            <a:ext cx="1" cy="15023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23" name="直線矢印コネクタ 22"/>
          <p:cNvCxnSpPr>
            <a:stCxn id="25" idx="2"/>
            <a:endCxn id="31" idx="0"/>
          </p:cNvCxnSpPr>
          <p:nvPr/>
        </p:nvCxnSpPr>
        <p:spPr>
          <a:xfrm>
            <a:off x="6294142" y="5728891"/>
            <a:ext cx="648" cy="508421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24" name="カギ線コネクタ 23"/>
          <p:cNvCxnSpPr>
            <a:stCxn id="25" idx="3"/>
            <a:endCxn id="20" idx="0"/>
          </p:cNvCxnSpPr>
          <p:nvPr/>
        </p:nvCxnSpPr>
        <p:spPr>
          <a:xfrm>
            <a:off x="6726190" y="5512867"/>
            <a:ext cx="398404" cy="127346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25" name="フローチャート : 判断 24"/>
          <p:cNvSpPr/>
          <p:nvPr/>
        </p:nvSpPr>
        <p:spPr>
          <a:xfrm>
            <a:off x="5862094" y="5296843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/>
                <a:ea typeface="ＭＳ Ｐゴシック"/>
                <a:cs typeface="+mn-cs"/>
              </a:rPr>
              <a:t>12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997627" y="4790335"/>
            <a:ext cx="593031" cy="35627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 smtClean="0">
                <a:latin typeface="Calibri"/>
                <a:ea typeface="ＭＳ Ｐゴシック"/>
              </a:rPr>
              <a:t>11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cxnSp>
        <p:nvCxnSpPr>
          <p:cNvPr id="27" name="カギ線コネクタ 26"/>
          <p:cNvCxnSpPr>
            <a:stCxn id="20" idx="2"/>
          </p:cNvCxnSpPr>
          <p:nvPr/>
        </p:nvCxnSpPr>
        <p:spPr>
          <a:xfrm rot="5400000">
            <a:off x="6683834" y="5606799"/>
            <a:ext cx="51068" cy="830452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28" name="直線矢印コネクタ 27"/>
          <p:cNvCxnSpPr/>
          <p:nvPr/>
        </p:nvCxnSpPr>
        <p:spPr>
          <a:xfrm flipH="1">
            <a:off x="6294142" y="4110952"/>
            <a:ext cx="1512172" cy="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29" name="円/楕円 28"/>
          <p:cNvSpPr/>
          <p:nvPr/>
        </p:nvSpPr>
        <p:spPr>
          <a:xfrm>
            <a:off x="5970105" y="1758271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3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997626" y="4266816"/>
            <a:ext cx="593031" cy="35627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 smtClean="0">
                <a:latin typeface="Calibri"/>
                <a:ea typeface="ＭＳ Ｐゴシック"/>
              </a:rPr>
              <a:t>10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5742814" y="6237312"/>
            <a:ext cx="1103951" cy="360040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return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32" name="カギ線コネクタ 31"/>
          <p:cNvCxnSpPr>
            <a:stCxn id="7" idx="1"/>
          </p:cNvCxnSpPr>
          <p:nvPr/>
        </p:nvCxnSpPr>
        <p:spPr>
          <a:xfrm rot="10800000" flipV="1">
            <a:off x="5286029" y="1407479"/>
            <a:ext cx="576065" cy="4532071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none" w="med" len="lg"/>
          </a:ln>
          <a:effectLst/>
        </p:spPr>
      </p:cxnSp>
      <p:cxnSp>
        <p:nvCxnSpPr>
          <p:cNvPr id="33" name="直線矢印コネクタ 32"/>
          <p:cNvCxnSpPr/>
          <p:nvPr/>
        </p:nvCxnSpPr>
        <p:spPr>
          <a:xfrm>
            <a:off x="5292077" y="5939551"/>
            <a:ext cx="1008121" cy="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34" name="カギ線コネクタ 33"/>
          <p:cNvCxnSpPr>
            <a:stCxn id="10" idx="1"/>
          </p:cNvCxnSpPr>
          <p:nvPr/>
        </p:nvCxnSpPr>
        <p:spPr>
          <a:xfrm rot="10800000" flipV="1">
            <a:off x="5656872" y="3156658"/>
            <a:ext cx="211278" cy="2661694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none" w="med" len="lg"/>
          </a:ln>
          <a:effectLst/>
        </p:spPr>
      </p:cxnSp>
      <p:cxnSp>
        <p:nvCxnSpPr>
          <p:cNvPr id="35" name="直線コネクタ 34"/>
          <p:cNvCxnSpPr/>
          <p:nvPr/>
        </p:nvCxnSpPr>
        <p:spPr>
          <a:xfrm>
            <a:off x="5656872" y="5818352"/>
            <a:ext cx="643326" cy="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36" name="直線矢印コネクタ 35"/>
          <p:cNvCxnSpPr>
            <a:stCxn id="19" idx="4"/>
            <a:endCxn id="7" idx="0"/>
          </p:cNvCxnSpPr>
          <p:nvPr/>
        </p:nvCxnSpPr>
        <p:spPr>
          <a:xfrm>
            <a:off x="6294141" y="1052736"/>
            <a:ext cx="0" cy="13872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37" name="直線矢印コネクタ 36"/>
          <p:cNvCxnSpPr>
            <a:stCxn id="29" idx="4"/>
            <a:endCxn id="9" idx="0"/>
          </p:cNvCxnSpPr>
          <p:nvPr/>
        </p:nvCxnSpPr>
        <p:spPr>
          <a:xfrm>
            <a:off x="6294141" y="2190319"/>
            <a:ext cx="1299" cy="158561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grpSp>
        <p:nvGrpSpPr>
          <p:cNvPr id="38" name="グループ化 37"/>
          <p:cNvGrpSpPr/>
          <p:nvPr/>
        </p:nvGrpSpPr>
        <p:grpSpPr>
          <a:xfrm>
            <a:off x="-45675" y="1556792"/>
            <a:ext cx="4617675" cy="4524315"/>
            <a:chOff x="-45675" y="1556792"/>
            <a:chExt cx="4617675" cy="4524315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-45675" y="1556792"/>
              <a:ext cx="441211" cy="452431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/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/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  <a:p>
              <a:pPr algn="r"/>
              <a:r>
                <a:rPr kumimoji="1" lang="en-US" altLang="ja-JP" dirty="0" smtClean="0"/>
                <a:t>8</a:t>
              </a:r>
            </a:p>
            <a:p>
              <a:pPr algn="r"/>
              <a:r>
                <a:rPr lang="en-US" altLang="ja-JP" dirty="0" smtClean="0"/>
                <a:t>9</a:t>
              </a:r>
            </a:p>
            <a:p>
              <a:pPr algn="r"/>
              <a:r>
                <a:rPr kumimoji="1" lang="en-US" altLang="ja-JP" dirty="0" smtClean="0"/>
                <a:t>10</a:t>
              </a:r>
            </a:p>
            <a:p>
              <a:pPr algn="r"/>
              <a:r>
                <a:rPr lang="en-US" altLang="ja-JP" dirty="0" smtClean="0"/>
                <a:t>11</a:t>
              </a:r>
            </a:p>
            <a:p>
              <a:pPr algn="r"/>
              <a:r>
                <a:rPr kumimoji="1" lang="en-US" altLang="ja-JP" dirty="0" smtClean="0"/>
                <a:t>12</a:t>
              </a:r>
            </a:p>
            <a:p>
              <a:pPr algn="r"/>
              <a:r>
                <a:rPr lang="en-US" altLang="ja-JP" dirty="0" smtClean="0"/>
                <a:t>13</a:t>
              </a:r>
            </a:p>
            <a:p>
              <a:pPr algn="r"/>
              <a:r>
                <a:rPr kumimoji="1" lang="en-US" altLang="ja-JP" dirty="0" smtClean="0"/>
                <a:t>14</a:t>
              </a:r>
            </a:p>
            <a:p>
              <a:pPr algn="r"/>
              <a:r>
                <a:rPr lang="en-US" altLang="ja-JP" dirty="0" smtClean="0"/>
                <a:t>15</a:t>
              </a: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395536" y="1556792"/>
              <a:ext cx="4176464" cy="45243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else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STUDENT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10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2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3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5220072" y="1052740"/>
            <a:ext cx="923581" cy="5184572"/>
            <a:chOff x="5220072" y="1052740"/>
            <a:chExt cx="923581" cy="5184572"/>
          </a:xfrm>
        </p:grpSpPr>
        <p:cxnSp>
          <p:nvCxnSpPr>
            <p:cNvPr id="48" name="カギ線コネクタ 47"/>
            <p:cNvCxnSpPr/>
            <p:nvPr/>
          </p:nvCxnSpPr>
          <p:spPr>
            <a:xfrm rot="5400000">
              <a:off x="3184452" y="3088360"/>
              <a:ext cx="4994822" cy="923581"/>
            </a:xfrm>
            <a:prstGeom prst="bentConnector3">
              <a:avLst>
                <a:gd name="adj1" fmla="val 5988"/>
              </a:avLst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コネクタ 63"/>
            <p:cNvCxnSpPr/>
            <p:nvPr/>
          </p:nvCxnSpPr>
          <p:spPr>
            <a:xfrm flipV="1">
              <a:off x="5220072" y="6047560"/>
              <a:ext cx="923578" cy="2"/>
            </a:xfrm>
            <a:prstGeom prst="line">
              <a:avLst/>
            </a:prstGeom>
            <a:ln w="31750">
              <a:solidFill>
                <a:srgbClr val="FF000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矢印コネクタ 65"/>
            <p:cNvCxnSpPr/>
            <p:nvPr/>
          </p:nvCxnSpPr>
          <p:spPr>
            <a:xfrm>
              <a:off x="6143650" y="6035035"/>
              <a:ext cx="2" cy="202277"/>
            </a:xfrm>
            <a:prstGeom prst="straightConnector1">
              <a:avLst/>
            </a:prstGeom>
            <a:ln w="31750">
              <a:solidFill>
                <a:srgbClr val="FF0000"/>
              </a:solidFill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テキスト ボックス 79"/>
          <p:cNvSpPr txBox="1"/>
          <p:nvPr/>
        </p:nvSpPr>
        <p:spPr>
          <a:xfrm>
            <a:off x="6590658" y="4244900"/>
            <a:ext cx="968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err="1" smtClean="0"/>
              <a:t>setFee</a:t>
            </a:r>
            <a:endParaRPr kumimoji="1" lang="ja-JP" altLang="en-US" sz="2000" dirty="0"/>
          </a:p>
        </p:txBody>
      </p:sp>
      <p:sp>
        <p:nvSpPr>
          <p:cNvPr id="47" name="フローチャート : 判断 46"/>
          <p:cNvSpPr/>
          <p:nvPr/>
        </p:nvSpPr>
        <p:spPr>
          <a:xfrm>
            <a:off x="6863531" y="2940633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solidFill>
                  <a:srgbClr val="FF0000"/>
                </a:solidFill>
                <a:latin typeface="Calibri"/>
                <a:ea typeface="ＭＳ Ｐゴシック"/>
              </a:rPr>
              <a:t>7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49" name="円/楕円 48"/>
          <p:cNvSpPr/>
          <p:nvPr/>
        </p:nvSpPr>
        <p:spPr>
          <a:xfrm>
            <a:off x="6971544" y="3519753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solidFill>
                  <a:srgbClr val="FF0000"/>
                </a:solidFill>
                <a:latin typeface="Calibri"/>
                <a:ea typeface="ＭＳ Ｐゴシック"/>
              </a:rPr>
              <a:t>8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50" name="円/楕円 49"/>
          <p:cNvSpPr/>
          <p:nvPr/>
        </p:nvSpPr>
        <p:spPr>
          <a:xfrm>
            <a:off x="5970107" y="3553565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solidFill>
                  <a:srgbClr val="FF0000"/>
                </a:solidFill>
                <a:latin typeface="Calibri"/>
                <a:ea typeface="ＭＳ Ｐゴシック"/>
              </a:rPr>
              <a:t>6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51" name="フローチャート : 判断 50"/>
          <p:cNvSpPr/>
          <p:nvPr/>
        </p:nvSpPr>
        <p:spPr>
          <a:xfrm>
            <a:off x="5863392" y="2348880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solidFill>
                  <a:srgbClr val="FF0000"/>
                </a:solidFill>
                <a:latin typeface="Calibri"/>
                <a:ea typeface="ＭＳ Ｐゴシック"/>
              </a:rPr>
              <a:t>4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52" name="フローチャート : 判断 51"/>
          <p:cNvSpPr/>
          <p:nvPr/>
        </p:nvSpPr>
        <p:spPr>
          <a:xfrm>
            <a:off x="5868150" y="2940634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solidFill>
                  <a:srgbClr val="FF0000"/>
                </a:solidFill>
                <a:latin typeface="Calibri"/>
                <a:ea typeface="ＭＳ Ｐゴシック"/>
              </a:rPr>
              <a:t>5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6828078" y="5640213"/>
            <a:ext cx="593031" cy="3562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13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54" name="フローチャート : 判断 53"/>
          <p:cNvSpPr/>
          <p:nvPr/>
        </p:nvSpPr>
        <p:spPr>
          <a:xfrm>
            <a:off x="5862094" y="5296843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12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5997627" y="4790335"/>
            <a:ext cx="593031" cy="3562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 smtClean="0">
                <a:solidFill>
                  <a:srgbClr val="FF0000"/>
                </a:solidFill>
                <a:latin typeface="Calibri"/>
                <a:ea typeface="ＭＳ Ｐゴシック"/>
              </a:rPr>
              <a:t>11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56" name="円/楕円 55"/>
          <p:cNvSpPr/>
          <p:nvPr/>
        </p:nvSpPr>
        <p:spPr>
          <a:xfrm>
            <a:off x="5970105" y="1758271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solidFill>
                  <a:srgbClr val="FF0000"/>
                </a:solidFill>
                <a:latin typeface="Calibri"/>
                <a:ea typeface="ＭＳ Ｐゴシック"/>
              </a:rPr>
              <a:t>3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5997626" y="4266816"/>
            <a:ext cx="593031" cy="3562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 smtClean="0">
                <a:solidFill>
                  <a:srgbClr val="FF0000"/>
                </a:solidFill>
                <a:latin typeface="Calibri"/>
                <a:ea typeface="ＭＳ Ｐゴシック"/>
              </a:rPr>
              <a:t>10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42524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4153664" y="1407479"/>
            <a:ext cx="4594800" cy="149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Dependence in </a:t>
            </a:r>
            <a:br>
              <a:rPr kumimoji="1" lang="en-US" altLang="ja-JP" dirty="0" smtClean="0"/>
            </a:br>
            <a:r>
              <a:rPr kumimoji="1" lang="en-US" altLang="ja-JP" dirty="0" smtClean="0"/>
              <a:t>Program Slicing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ローチャート : 判断 4"/>
          <p:cNvSpPr/>
          <p:nvPr/>
        </p:nvSpPr>
        <p:spPr>
          <a:xfrm>
            <a:off x="6863531" y="2940633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7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6971544" y="3519753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8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7" name="フローチャート : 判断 6"/>
          <p:cNvSpPr/>
          <p:nvPr/>
        </p:nvSpPr>
        <p:spPr>
          <a:xfrm>
            <a:off x="5862093" y="1191456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2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5970107" y="3553565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solidFill>
                  <a:srgbClr val="FF0000"/>
                </a:solidFill>
                <a:latin typeface="Calibri"/>
                <a:ea typeface="ＭＳ Ｐゴシック"/>
              </a:rPr>
              <a:t>6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9" name="フローチャート : 判断 8"/>
          <p:cNvSpPr/>
          <p:nvPr/>
        </p:nvSpPr>
        <p:spPr>
          <a:xfrm>
            <a:off x="5863392" y="2348880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4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10" name="フローチャート : 判断 9"/>
          <p:cNvSpPr/>
          <p:nvPr/>
        </p:nvSpPr>
        <p:spPr>
          <a:xfrm>
            <a:off x="5868150" y="2940634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5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cxnSp>
        <p:nvCxnSpPr>
          <p:cNvPr id="11" name="直線矢印コネクタ 10"/>
          <p:cNvCxnSpPr>
            <a:stCxn id="7" idx="2"/>
            <a:endCxn id="29" idx="0"/>
          </p:cNvCxnSpPr>
          <p:nvPr/>
        </p:nvCxnSpPr>
        <p:spPr>
          <a:xfrm>
            <a:off x="6294141" y="1623504"/>
            <a:ext cx="0" cy="134767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2" name="直線矢印コネクタ 11"/>
          <p:cNvCxnSpPr>
            <a:stCxn id="9" idx="2"/>
            <a:endCxn id="10" idx="0"/>
          </p:cNvCxnSpPr>
          <p:nvPr/>
        </p:nvCxnSpPr>
        <p:spPr>
          <a:xfrm>
            <a:off x="6295440" y="2780928"/>
            <a:ext cx="4758" cy="159706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3" name="直線矢印コネクタ 12"/>
          <p:cNvCxnSpPr>
            <a:stCxn id="10" idx="2"/>
            <a:endCxn id="8" idx="0"/>
          </p:cNvCxnSpPr>
          <p:nvPr/>
        </p:nvCxnSpPr>
        <p:spPr>
          <a:xfrm flipH="1">
            <a:off x="6294143" y="3372682"/>
            <a:ext cx="6055" cy="180883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4" name="直線矢印コネクタ 13"/>
          <p:cNvCxnSpPr>
            <a:stCxn id="8" idx="4"/>
            <a:endCxn id="30" idx="0"/>
          </p:cNvCxnSpPr>
          <p:nvPr/>
        </p:nvCxnSpPr>
        <p:spPr>
          <a:xfrm flipH="1">
            <a:off x="6294142" y="3985613"/>
            <a:ext cx="1" cy="281203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5" name="カギ線コネクタ 14"/>
          <p:cNvCxnSpPr>
            <a:stCxn id="9" idx="3"/>
            <a:endCxn id="5" idx="0"/>
          </p:cNvCxnSpPr>
          <p:nvPr/>
        </p:nvCxnSpPr>
        <p:spPr>
          <a:xfrm>
            <a:off x="6727488" y="2564904"/>
            <a:ext cx="568091" cy="375729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6" name="カギ線コネクタ 15"/>
          <p:cNvCxnSpPr>
            <a:stCxn id="5" idx="3"/>
          </p:cNvCxnSpPr>
          <p:nvPr/>
        </p:nvCxnSpPr>
        <p:spPr>
          <a:xfrm>
            <a:off x="7727627" y="3156657"/>
            <a:ext cx="84735" cy="954295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none" w="med" len="lg"/>
          </a:ln>
          <a:effectLst/>
        </p:spPr>
      </p:cxnSp>
      <p:cxnSp>
        <p:nvCxnSpPr>
          <p:cNvPr id="17" name="直線矢印コネクタ 16"/>
          <p:cNvCxnSpPr>
            <a:stCxn id="5" idx="2"/>
            <a:endCxn id="6" idx="0"/>
          </p:cNvCxnSpPr>
          <p:nvPr/>
        </p:nvCxnSpPr>
        <p:spPr>
          <a:xfrm>
            <a:off x="7295579" y="3372681"/>
            <a:ext cx="1" cy="147072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8" name="カギ線コネクタ 17"/>
          <p:cNvCxnSpPr>
            <a:stCxn id="6" idx="4"/>
          </p:cNvCxnSpPr>
          <p:nvPr/>
        </p:nvCxnSpPr>
        <p:spPr>
          <a:xfrm rot="5400000">
            <a:off x="6761050" y="3484895"/>
            <a:ext cx="67624" cy="1001437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19" name="円/楕円 18"/>
          <p:cNvSpPr/>
          <p:nvPr/>
        </p:nvSpPr>
        <p:spPr>
          <a:xfrm>
            <a:off x="5790085" y="620688"/>
            <a:ext cx="1008112" cy="432048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Entry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828078" y="5640213"/>
            <a:ext cx="593031" cy="3562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13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21" name="直線矢印コネクタ 20"/>
          <p:cNvCxnSpPr>
            <a:stCxn id="30" idx="2"/>
            <a:endCxn id="26" idx="0"/>
          </p:cNvCxnSpPr>
          <p:nvPr/>
        </p:nvCxnSpPr>
        <p:spPr>
          <a:xfrm>
            <a:off x="6294142" y="4623094"/>
            <a:ext cx="1" cy="167241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22" name="直線矢印コネクタ 21"/>
          <p:cNvCxnSpPr>
            <a:stCxn id="26" idx="2"/>
            <a:endCxn id="25" idx="0"/>
          </p:cNvCxnSpPr>
          <p:nvPr/>
        </p:nvCxnSpPr>
        <p:spPr>
          <a:xfrm flipH="1">
            <a:off x="6294142" y="5146613"/>
            <a:ext cx="1" cy="15023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23" name="直線矢印コネクタ 22"/>
          <p:cNvCxnSpPr>
            <a:stCxn id="25" idx="2"/>
            <a:endCxn id="31" idx="0"/>
          </p:cNvCxnSpPr>
          <p:nvPr/>
        </p:nvCxnSpPr>
        <p:spPr>
          <a:xfrm>
            <a:off x="6294142" y="5728891"/>
            <a:ext cx="648" cy="508421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24" name="カギ線コネクタ 23"/>
          <p:cNvCxnSpPr>
            <a:stCxn id="25" idx="3"/>
            <a:endCxn id="20" idx="0"/>
          </p:cNvCxnSpPr>
          <p:nvPr/>
        </p:nvCxnSpPr>
        <p:spPr>
          <a:xfrm>
            <a:off x="6726190" y="5512867"/>
            <a:ext cx="398404" cy="127346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25" name="フローチャート : 判断 24"/>
          <p:cNvSpPr/>
          <p:nvPr/>
        </p:nvSpPr>
        <p:spPr>
          <a:xfrm>
            <a:off x="5862094" y="5296843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12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997627" y="4790335"/>
            <a:ext cx="593031" cy="3562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 smtClean="0">
                <a:solidFill>
                  <a:srgbClr val="FF0000"/>
                </a:solidFill>
                <a:latin typeface="Calibri"/>
                <a:ea typeface="ＭＳ Ｐゴシック"/>
              </a:rPr>
              <a:t>11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cxnSp>
        <p:nvCxnSpPr>
          <p:cNvPr id="27" name="カギ線コネクタ 26"/>
          <p:cNvCxnSpPr>
            <a:stCxn id="20" idx="2"/>
          </p:cNvCxnSpPr>
          <p:nvPr/>
        </p:nvCxnSpPr>
        <p:spPr>
          <a:xfrm rot="5400000">
            <a:off x="6683834" y="5606799"/>
            <a:ext cx="51068" cy="830452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28" name="直線矢印コネクタ 27"/>
          <p:cNvCxnSpPr/>
          <p:nvPr/>
        </p:nvCxnSpPr>
        <p:spPr>
          <a:xfrm flipH="1">
            <a:off x="6294142" y="4110952"/>
            <a:ext cx="1512172" cy="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29" name="円/楕円 28"/>
          <p:cNvSpPr/>
          <p:nvPr/>
        </p:nvSpPr>
        <p:spPr>
          <a:xfrm>
            <a:off x="5970105" y="1758271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3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997626" y="4266816"/>
            <a:ext cx="593031" cy="356278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 smtClean="0">
                <a:solidFill>
                  <a:srgbClr val="FF0000"/>
                </a:solidFill>
                <a:latin typeface="Calibri"/>
                <a:ea typeface="ＭＳ Ｐゴシック"/>
              </a:rPr>
              <a:t>10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5742814" y="6237312"/>
            <a:ext cx="1103951" cy="360040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return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32" name="カギ線コネクタ 31"/>
          <p:cNvCxnSpPr>
            <a:stCxn id="7" idx="1"/>
          </p:cNvCxnSpPr>
          <p:nvPr/>
        </p:nvCxnSpPr>
        <p:spPr>
          <a:xfrm rot="10800000" flipV="1">
            <a:off x="5286029" y="1407479"/>
            <a:ext cx="576065" cy="4532071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none" w="med" len="lg"/>
          </a:ln>
          <a:effectLst/>
        </p:spPr>
      </p:cxnSp>
      <p:cxnSp>
        <p:nvCxnSpPr>
          <p:cNvPr id="33" name="直線矢印コネクタ 32"/>
          <p:cNvCxnSpPr/>
          <p:nvPr/>
        </p:nvCxnSpPr>
        <p:spPr>
          <a:xfrm>
            <a:off x="5292077" y="5939551"/>
            <a:ext cx="1008121" cy="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34" name="カギ線コネクタ 33"/>
          <p:cNvCxnSpPr>
            <a:stCxn id="10" idx="1"/>
          </p:cNvCxnSpPr>
          <p:nvPr/>
        </p:nvCxnSpPr>
        <p:spPr>
          <a:xfrm rot="10800000" flipV="1">
            <a:off x="5656872" y="3156658"/>
            <a:ext cx="211278" cy="2661694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none" w="med" len="lg"/>
          </a:ln>
          <a:effectLst/>
        </p:spPr>
      </p:cxnSp>
      <p:cxnSp>
        <p:nvCxnSpPr>
          <p:cNvPr id="35" name="直線コネクタ 34"/>
          <p:cNvCxnSpPr/>
          <p:nvPr/>
        </p:nvCxnSpPr>
        <p:spPr>
          <a:xfrm>
            <a:off x="5656872" y="5818352"/>
            <a:ext cx="643326" cy="0"/>
          </a:xfrm>
          <a:prstGeom prst="line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36" name="直線矢印コネクタ 35"/>
          <p:cNvCxnSpPr>
            <a:stCxn id="19" idx="4"/>
            <a:endCxn id="7" idx="0"/>
          </p:cNvCxnSpPr>
          <p:nvPr/>
        </p:nvCxnSpPr>
        <p:spPr>
          <a:xfrm>
            <a:off x="6294141" y="1052736"/>
            <a:ext cx="0" cy="13872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37" name="直線矢印コネクタ 36"/>
          <p:cNvCxnSpPr>
            <a:stCxn id="29" idx="4"/>
            <a:endCxn id="9" idx="0"/>
          </p:cNvCxnSpPr>
          <p:nvPr/>
        </p:nvCxnSpPr>
        <p:spPr>
          <a:xfrm>
            <a:off x="6294141" y="2190319"/>
            <a:ext cx="1299" cy="158561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grpSp>
        <p:nvGrpSpPr>
          <p:cNvPr id="38" name="グループ化 37"/>
          <p:cNvGrpSpPr/>
          <p:nvPr/>
        </p:nvGrpSpPr>
        <p:grpSpPr>
          <a:xfrm>
            <a:off x="-45675" y="1556792"/>
            <a:ext cx="4617675" cy="4524315"/>
            <a:chOff x="-45675" y="1556792"/>
            <a:chExt cx="4617675" cy="4524315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-45675" y="1556792"/>
              <a:ext cx="441211" cy="452431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/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/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  <a:p>
              <a:pPr algn="r"/>
              <a:r>
                <a:rPr kumimoji="1" lang="en-US" altLang="ja-JP" dirty="0" smtClean="0"/>
                <a:t>8</a:t>
              </a:r>
            </a:p>
            <a:p>
              <a:pPr algn="r"/>
              <a:r>
                <a:rPr lang="en-US" altLang="ja-JP" dirty="0" smtClean="0"/>
                <a:t>9</a:t>
              </a:r>
            </a:p>
            <a:p>
              <a:pPr algn="r"/>
              <a:r>
                <a:rPr kumimoji="1" lang="en-US" altLang="ja-JP" dirty="0" smtClean="0"/>
                <a:t>10</a:t>
              </a:r>
            </a:p>
            <a:p>
              <a:pPr algn="r"/>
              <a:r>
                <a:rPr lang="en-US" altLang="ja-JP" dirty="0" smtClean="0"/>
                <a:t>11</a:t>
              </a:r>
            </a:p>
            <a:p>
              <a:pPr algn="r"/>
              <a:r>
                <a:rPr kumimoji="1" lang="en-US" altLang="ja-JP" dirty="0" smtClean="0"/>
                <a:t>12</a:t>
              </a:r>
            </a:p>
            <a:p>
              <a:pPr algn="r"/>
              <a:r>
                <a:rPr lang="en-US" altLang="ja-JP" dirty="0" smtClean="0"/>
                <a:t>13</a:t>
              </a:r>
            </a:p>
            <a:p>
              <a:pPr algn="r"/>
              <a:r>
                <a:rPr kumimoji="1" lang="en-US" altLang="ja-JP" dirty="0" smtClean="0"/>
                <a:t>14</a:t>
              </a:r>
            </a:p>
            <a:p>
              <a:pPr algn="r"/>
              <a:r>
                <a:rPr lang="en-US" altLang="ja-JP" dirty="0" smtClean="0"/>
                <a:t>15</a:t>
              </a: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395536" y="1556792"/>
              <a:ext cx="4176464" cy="45243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else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STUDENT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10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2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3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</p:grpSp>
      <p:cxnSp>
        <p:nvCxnSpPr>
          <p:cNvPr id="48" name="カギ線コネクタ 47"/>
          <p:cNvCxnSpPr/>
          <p:nvPr/>
        </p:nvCxnSpPr>
        <p:spPr>
          <a:xfrm rot="5400000">
            <a:off x="3446590" y="3180210"/>
            <a:ext cx="4824533" cy="569588"/>
          </a:xfrm>
          <a:prstGeom prst="bentConnector3">
            <a:avLst>
              <a:gd name="adj1" fmla="val 42081"/>
            </a:avLst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5574061" y="5877272"/>
            <a:ext cx="569589" cy="0"/>
          </a:xfrm>
          <a:prstGeom prst="line">
            <a:avLst/>
          </a:prstGeom>
          <a:ln w="3175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矢印コネクタ 65"/>
          <p:cNvCxnSpPr/>
          <p:nvPr/>
        </p:nvCxnSpPr>
        <p:spPr>
          <a:xfrm>
            <a:off x="6143651" y="5877271"/>
            <a:ext cx="0" cy="360041"/>
          </a:xfrm>
          <a:prstGeom prst="straightConnector1">
            <a:avLst/>
          </a:prstGeom>
          <a:ln w="31750">
            <a:solidFill>
              <a:srgbClr val="FF0000"/>
            </a:solidFill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/>
          <p:cNvSpPr txBox="1"/>
          <p:nvPr/>
        </p:nvSpPr>
        <p:spPr>
          <a:xfrm>
            <a:off x="6590658" y="4244900"/>
            <a:ext cx="968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err="1" smtClean="0"/>
              <a:t>setFee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93886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Our Key Idea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Extract a </a:t>
            </a:r>
            <a:r>
              <a:rPr kumimoji="1" lang="en-US" altLang="ja-JP" b="1" dirty="0" smtClean="0"/>
              <a:t>partial</a:t>
            </a:r>
            <a:r>
              <a:rPr kumimoji="1" lang="en-US" altLang="ja-JP" dirty="0" smtClean="0"/>
              <a:t> control-flow graph, every path of which </a:t>
            </a:r>
            <a:r>
              <a:rPr kumimoji="1" lang="en-US" altLang="ja-JP" b="1" dirty="0" smtClean="0"/>
              <a:t>must</a:t>
            </a:r>
            <a:r>
              <a:rPr kumimoji="1" lang="en-US" altLang="ja-JP" dirty="0" smtClean="0"/>
              <a:t> output the value.</a:t>
            </a:r>
          </a:p>
          <a:p>
            <a:r>
              <a:rPr lang="en-US" altLang="ja-JP" dirty="0" smtClean="0"/>
              <a:t>Extract relevant statements from the graph in a similar way to program slicing.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13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55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4153664" y="1407479"/>
            <a:ext cx="4594800" cy="149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968" y="274638"/>
            <a:ext cx="8218488" cy="1143000"/>
          </a:xfrm>
        </p:spPr>
        <p:txBody>
          <a:bodyPr/>
          <a:lstStyle/>
          <a:p>
            <a:r>
              <a:rPr kumimoji="1" lang="en-US" altLang="ja-JP" dirty="0" smtClean="0"/>
              <a:t>Extraction of</a:t>
            </a:r>
            <a:br>
              <a:rPr kumimoji="1" lang="en-US" altLang="ja-JP" dirty="0" smtClean="0"/>
            </a:br>
            <a:r>
              <a:rPr kumimoji="1" lang="en-US" altLang="ja-JP" dirty="0" smtClean="0"/>
              <a:t>Partial CFG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ローチャート : 判断 4"/>
          <p:cNvSpPr/>
          <p:nvPr/>
        </p:nvSpPr>
        <p:spPr>
          <a:xfrm>
            <a:off x="6863531" y="2940633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7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6971544" y="3519753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8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7" name="フローチャート : 判断 6"/>
          <p:cNvSpPr/>
          <p:nvPr/>
        </p:nvSpPr>
        <p:spPr>
          <a:xfrm>
            <a:off x="5862093" y="1191456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2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5970107" y="3553565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6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9" name="フローチャート : 判断 8"/>
          <p:cNvSpPr/>
          <p:nvPr/>
        </p:nvSpPr>
        <p:spPr>
          <a:xfrm>
            <a:off x="5863392" y="2348880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4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10" name="フローチャート : 判断 9"/>
          <p:cNvSpPr/>
          <p:nvPr/>
        </p:nvSpPr>
        <p:spPr>
          <a:xfrm>
            <a:off x="5868150" y="2940634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5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cxnSp>
        <p:nvCxnSpPr>
          <p:cNvPr id="11" name="直線矢印コネクタ 10"/>
          <p:cNvCxnSpPr>
            <a:stCxn id="7" idx="2"/>
            <a:endCxn id="29" idx="0"/>
          </p:cNvCxnSpPr>
          <p:nvPr/>
        </p:nvCxnSpPr>
        <p:spPr>
          <a:xfrm>
            <a:off x="6294141" y="1623504"/>
            <a:ext cx="0" cy="134767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2" name="直線矢印コネクタ 11"/>
          <p:cNvCxnSpPr>
            <a:stCxn id="9" idx="2"/>
            <a:endCxn id="10" idx="0"/>
          </p:cNvCxnSpPr>
          <p:nvPr/>
        </p:nvCxnSpPr>
        <p:spPr>
          <a:xfrm>
            <a:off x="6295440" y="2780928"/>
            <a:ext cx="4758" cy="159706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3" name="直線矢印コネクタ 12"/>
          <p:cNvCxnSpPr>
            <a:stCxn id="10" idx="2"/>
            <a:endCxn id="8" idx="0"/>
          </p:cNvCxnSpPr>
          <p:nvPr/>
        </p:nvCxnSpPr>
        <p:spPr>
          <a:xfrm flipH="1">
            <a:off x="6294143" y="3372682"/>
            <a:ext cx="6055" cy="18088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med" len="lg"/>
          </a:ln>
          <a:effectLst/>
        </p:spPr>
      </p:cxnSp>
      <p:cxnSp>
        <p:nvCxnSpPr>
          <p:cNvPr id="14" name="直線矢印コネクタ 13"/>
          <p:cNvCxnSpPr>
            <a:stCxn id="8" idx="4"/>
            <a:endCxn id="30" idx="0"/>
          </p:cNvCxnSpPr>
          <p:nvPr/>
        </p:nvCxnSpPr>
        <p:spPr>
          <a:xfrm flipH="1">
            <a:off x="6294142" y="3985613"/>
            <a:ext cx="1" cy="28120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med" len="lg"/>
          </a:ln>
          <a:effectLst/>
        </p:spPr>
      </p:cxnSp>
      <p:cxnSp>
        <p:nvCxnSpPr>
          <p:cNvPr id="15" name="カギ線コネクタ 14"/>
          <p:cNvCxnSpPr>
            <a:stCxn id="9" idx="3"/>
            <a:endCxn id="5" idx="0"/>
          </p:cNvCxnSpPr>
          <p:nvPr/>
        </p:nvCxnSpPr>
        <p:spPr>
          <a:xfrm>
            <a:off x="6727488" y="2564904"/>
            <a:ext cx="568091" cy="375729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6" name="カギ線コネクタ 15"/>
          <p:cNvCxnSpPr>
            <a:stCxn id="5" idx="3"/>
          </p:cNvCxnSpPr>
          <p:nvPr/>
        </p:nvCxnSpPr>
        <p:spPr>
          <a:xfrm>
            <a:off x="7727627" y="3156657"/>
            <a:ext cx="84735" cy="954295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none" w="med" len="lg"/>
          </a:ln>
          <a:effectLst/>
        </p:spPr>
      </p:cxnSp>
      <p:cxnSp>
        <p:nvCxnSpPr>
          <p:cNvPr id="17" name="直線矢印コネクタ 16"/>
          <p:cNvCxnSpPr>
            <a:stCxn id="5" idx="2"/>
            <a:endCxn id="6" idx="0"/>
          </p:cNvCxnSpPr>
          <p:nvPr/>
        </p:nvCxnSpPr>
        <p:spPr>
          <a:xfrm>
            <a:off x="7295579" y="3372681"/>
            <a:ext cx="1" cy="14707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med" len="lg"/>
          </a:ln>
          <a:effectLst/>
        </p:spPr>
      </p:cxnSp>
      <p:cxnSp>
        <p:nvCxnSpPr>
          <p:cNvPr id="18" name="カギ線コネクタ 17"/>
          <p:cNvCxnSpPr>
            <a:stCxn id="6" idx="4"/>
          </p:cNvCxnSpPr>
          <p:nvPr/>
        </p:nvCxnSpPr>
        <p:spPr>
          <a:xfrm rot="5400000">
            <a:off x="6761050" y="3484895"/>
            <a:ext cx="67624" cy="1001437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med" len="lg"/>
          </a:ln>
          <a:effectLst/>
        </p:spPr>
      </p:cxnSp>
      <p:sp>
        <p:nvSpPr>
          <p:cNvPr id="19" name="円/楕円 18"/>
          <p:cNvSpPr/>
          <p:nvPr/>
        </p:nvSpPr>
        <p:spPr>
          <a:xfrm>
            <a:off x="5790085" y="620688"/>
            <a:ext cx="1008112" cy="432048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Entry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6828078" y="5640213"/>
            <a:ext cx="593031" cy="356278"/>
          </a:xfrm>
          <a:prstGeom prst="rect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13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21" name="直線矢印コネクタ 20"/>
          <p:cNvCxnSpPr>
            <a:stCxn id="30" idx="2"/>
            <a:endCxn id="26" idx="0"/>
          </p:cNvCxnSpPr>
          <p:nvPr/>
        </p:nvCxnSpPr>
        <p:spPr>
          <a:xfrm>
            <a:off x="6294142" y="4623094"/>
            <a:ext cx="1" cy="167241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75000"/>
              </a:schemeClr>
            </a:solidFill>
            <a:prstDash val="solid"/>
            <a:tailEnd type="triangle" w="med" len="lg"/>
          </a:ln>
          <a:effectLst/>
        </p:spPr>
      </p:cxnSp>
      <p:cxnSp>
        <p:nvCxnSpPr>
          <p:cNvPr id="22" name="直線矢印コネクタ 21"/>
          <p:cNvCxnSpPr>
            <a:stCxn id="26" idx="2"/>
            <a:endCxn id="25" idx="0"/>
          </p:cNvCxnSpPr>
          <p:nvPr/>
        </p:nvCxnSpPr>
        <p:spPr>
          <a:xfrm flipH="1">
            <a:off x="6294142" y="5146613"/>
            <a:ext cx="1" cy="150230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75000"/>
              </a:schemeClr>
            </a:solidFill>
            <a:prstDash val="solid"/>
            <a:tailEnd type="triangle" w="med" len="lg"/>
          </a:ln>
          <a:effectLst/>
        </p:spPr>
      </p:cxnSp>
      <p:cxnSp>
        <p:nvCxnSpPr>
          <p:cNvPr id="23" name="直線矢印コネクタ 22"/>
          <p:cNvCxnSpPr>
            <a:stCxn id="25" idx="2"/>
            <a:endCxn id="31" idx="0"/>
          </p:cNvCxnSpPr>
          <p:nvPr/>
        </p:nvCxnSpPr>
        <p:spPr>
          <a:xfrm>
            <a:off x="6294142" y="5728891"/>
            <a:ext cx="648" cy="508421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75000"/>
              </a:schemeClr>
            </a:solidFill>
            <a:prstDash val="solid"/>
            <a:tailEnd type="triangle" w="med" len="lg"/>
          </a:ln>
          <a:effectLst/>
        </p:spPr>
      </p:cxnSp>
      <p:cxnSp>
        <p:nvCxnSpPr>
          <p:cNvPr id="24" name="カギ線コネクタ 23"/>
          <p:cNvCxnSpPr>
            <a:stCxn id="25" idx="3"/>
            <a:endCxn id="20" idx="0"/>
          </p:cNvCxnSpPr>
          <p:nvPr/>
        </p:nvCxnSpPr>
        <p:spPr>
          <a:xfrm>
            <a:off x="6726190" y="5512867"/>
            <a:ext cx="398404" cy="127346"/>
          </a:xfrm>
          <a:prstGeom prst="bentConnector2">
            <a:avLst/>
          </a:prstGeom>
          <a:noFill/>
          <a:ln w="19050" cap="flat" cmpd="sng" algn="ctr">
            <a:solidFill>
              <a:schemeClr val="bg1">
                <a:lumMod val="75000"/>
              </a:schemeClr>
            </a:solidFill>
            <a:prstDash val="solid"/>
            <a:tailEnd type="triangle" w="med" len="lg"/>
          </a:ln>
          <a:effectLst/>
        </p:spPr>
      </p:cxnSp>
      <p:sp>
        <p:nvSpPr>
          <p:cNvPr id="25" name="フローチャート : 判断 24"/>
          <p:cNvSpPr/>
          <p:nvPr/>
        </p:nvSpPr>
        <p:spPr>
          <a:xfrm>
            <a:off x="5862094" y="5296843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12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997627" y="4790335"/>
            <a:ext cx="593031" cy="356278"/>
          </a:xfrm>
          <a:prstGeom prst="rect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 smtClean="0">
                <a:solidFill>
                  <a:schemeClr val="bg1">
                    <a:lumMod val="75000"/>
                  </a:schemeClr>
                </a:solidFill>
                <a:latin typeface="Calibri"/>
                <a:ea typeface="ＭＳ Ｐゴシック"/>
              </a:rPr>
              <a:t>11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Calibri"/>
              <a:ea typeface="ＭＳ Ｐゴシック"/>
            </a:endParaRPr>
          </a:p>
        </p:txBody>
      </p:sp>
      <p:cxnSp>
        <p:nvCxnSpPr>
          <p:cNvPr id="27" name="カギ線コネクタ 26"/>
          <p:cNvCxnSpPr>
            <a:stCxn id="20" idx="2"/>
          </p:cNvCxnSpPr>
          <p:nvPr/>
        </p:nvCxnSpPr>
        <p:spPr>
          <a:xfrm rot="5400000">
            <a:off x="6683834" y="5606799"/>
            <a:ext cx="51068" cy="830452"/>
          </a:xfrm>
          <a:prstGeom prst="bentConnector2">
            <a:avLst/>
          </a:prstGeom>
          <a:noFill/>
          <a:ln w="19050" cap="flat" cmpd="sng" algn="ctr">
            <a:solidFill>
              <a:schemeClr val="bg1">
                <a:lumMod val="75000"/>
              </a:schemeClr>
            </a:solidFill>
            <a:prstDash val="solid"/>
            <a:tailEnd type="triangle" w="med" len="lg"/>
          </a:ln>
          <a:effectLst/>
        </p:spPr>
      </p:cxnSp>
      <p:cxnSp>
        <p:nvCxnSpPr>
          <p:cNvPr id="28" name="直線矢印コネクタ 27"/>
          <p:cNvCxnSpPr/>
          <p:nvPr/>
        </p:nvCxnSpPr>
        <p:spPr>
          <a:xfrm flipH="1">
            <a:off x="6294142" y="4110952"/>
            <a:ext cx="1512172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med" len="lg"/>
          </a:ln>
          <a:effectLst/>
        </p:spPr>
      </p:cxnSp>
      <p:sp>
        <p:nvSpPr>
          <p:cNvPr id="29" name="円/楕円 28"/>
          <p:cNvSpPr/>
          <p:nvPr/>
        </p:nvSpPr>
        <p:spPr>
          <a:xfrm>
            <a:off x="5970105" y="1758271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3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997626" y="4266816"/>
            <a:ext cx="593031" cy="356278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 smtClean="0">
                <a:latin typeface="Calibri"/>
                <a:ea typeface="ＭＳ Ｐゴシック"/>
              </a:rPr>
              <a:t>10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5742814" y="6237312"/>
            <a:ext cx="1103951" cy="360040"/>
          </a:xfrm>
          <a:prstGeom prst="ellipse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return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75000"/>
                </a:schemeClr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32" name="カギ線コネクタ 31"/>
          <p:cNvCxnSpPr>
            <a:stCxn id="7" idx="1"/>
          </p:cNvCxnSpPr>
          <p:nvPr/>
        </p:nvCxnSpPr>
        <p:spPr>
          <a:xfrm rot="10800000" flipV="1">
            <a:off x="5286029" y="1407479"/>
            <a:ext cx="576065" cy="4532071"/>
          </a:xfrm>
          <a:prstGeom prst="bentConnector2">
            <a:avLst/>
          </a:prstGeom>
          <a:noFill/>
          <a:ln w="19050" cap="flat" cmpd="sng" algn="ctr">
            <a:solidFill>
              <a:schemeClr val="bg1">
                <a:lumMod val="75000"/>
              </a:schemeClr>
            </a:solidFill>
            <a:prstDash val="solid"/>
            <a:tailEnd type="none" w="med" len="lg"/>
          </a:ln>
          <a:effectLst/>
        </p:spPr>
      </p:cxnSp>
      <p:cxnSp>
        <p:nvCxnSpPr>
          <p:cNvPr id="33" name="直線矢印コネクタ 32"/>
          <p:cNvCxnSpPr/>
          <p:nvPr/>
        </p:nvCxnSpPr>
        <p:spPr>
          <a:xfrm>
            <a:off x="5292077" y="5939551"/>
            <a:ext cx="1008121" cy="0"/>
          </a:xfrm>
          <a:prstGeom prst="straightConnector1">
            <a:avLst/>
          </a:prstGeom>
          <a:noFill/>
          <a:ln w="19050" cap="flat" cmpd="sng" algn="ctr">
            <a:solidFill>
              <a:schemeClr val="bg1">
                <a:lumMod val="75000"/>
              </a:schemeClr>
            </a:solidFill>
            <a:prstDash val="solid"/>
            <a:tailEnd type="triangle" w="med" len="lg"/>
          </a:ln>
          <a:effectLst/>
        </p:spPr>
      </p:cxnSp>
      <p:cxnSp>
        <p:nvCxnSpPr>
          <p:cNvPr id="34" name="カギ線コネクタ 33"/>
          <p:cNvCxnSpPr>
            <a:stCxn id="10" idx="1"/>
          </p:cNvCxnSpPr>
          <p:nvPr/>
        </p:nvCxnSpPr>
        <p:spPr>
          <a:xfrm rot="10800000" flipV="1">
            <a:off x="5656872" y="3156658"/>
            <a:ext cx="211278" cy="2661694"/>
          </a:xfrm>
          <a:prstGeom prst="bentConnector2">
            <a:avLst/>
          </a:prstGeom>
          <a:noFill/>
          <a:ln w="19050" cap="flat" cmpd="sng" algn="ctr">
            <a:solidFill>
              <a:schemeClr val="bg1">
                <a:lumMod val="75000"/>
              </a:schemeClr>
            </a:solidFill>
            <a:prstDash val="solid"/>
            <a:tailEnd type="none" w="med" len="lg"/>
          </a:ln>
          <a:effectLst/>
        </p:spPr>
      </p:cxnSp>
      <p:cxnSp>
        <p:nvCxnSpPr>
          <p:cNvPr id="35" name="直線コネクタ 34"/>
          <p:cNvCxnSpPr/>
          <p:nvPr/>
        </p:nvCxnSpPr>
        <p:spPr>
          <a:xfrm>
            <a:off x="5656872" y="5818352"/>
            <a:ext cx="643326" cy="0"/>
          </a:xfrm>
          <a:prstGeom prst="line">
            <a:avLst/>
          </a:prstGeom>
          <a:noFill/>
          <a:ln w="19050" cap="flat" cmpd="sng" algn="ctr">
            <a:solidFill>
              <a:schemeClr val="bg1">
                <a:lumMod val="75000"/>
              </a:schemeClr>
            </a:solidFill>
            <a:prstDash val="solid"/>
            <a:tailEnd type="triangle" w="med" len="lg"/>
          </a:ln>
          <a:effectLst/>
        </p:spPr>
      </p:cxnSp>
      <p:cxnSp>
        <p:nvCxnSpPr>
          <p:cNvPr id="36" name="直線矢印コネクタ 35"/>
          <p:cNvCxnSpPr>
            <a:stCxn id="19" idx="4"/>
            <a:endCxn id="7" idx="0"/>
          </p:cNvCxnSpPr>
          <p:nvPr/>
        </p:nvCxnSpPr>
        <p:spPr>
          <a:xfrm>
            <a:off x="6294141" y="1052736"/>
            <a:ext cx="0" cy="13872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37" name="直線矢印コネクタ 36"/>
          <p:cNvCxnSpPr>
            <a:stCxn id="29" idx="4"/>
            <a:endCxn id="9" idx="0"/>
          </p:cNvCxnSpPr>
          <p:nvPr/>
        </p:nvCxnSpPr>
        <p:spPr>
          <a:xfrm>
            <a:off x="6294141" y="2190319"/>
            <a:ext cx="1299" cy="158561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grpSp>
        <p:nvGrpSpPr>
          <p:cNvPr id="38" name="グループ化 37"/>
          <p:cNvGrpSpPr/>
          <p:nvPr/>
        </p:nvGrpSpPr>
        <p:grpSpPr>
          <a:xfrm>
            <a:off x="-45675" y="1556792"/>
            <a:ext cx="4617675" cy="4524315"/>
            <a:chOff x="-45675" y="1556792"/>
            <a:chExt cx="4617675" cy="4524315"/>
          </a:xfrm>
        </p:grpSpPr>
        <p:sp>
          <p:nvSpPr>
            <p:cNvPr id="39" name="テキスト ボックス 38"/>
            <p:cNvSpPr txBox="1"/>
            <p:nvPr/>
          </p:nvSpPr>
          <p:spPr>
            <a:xfrm>
              <a:off x="-45675" y="1556792"/>
              <a:ext cx="441211" cy="452431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  <a:p>
              <a:pPr algn="r"/>
              <a:r>
                <a:rPr kumimoji="1" lang="en-US" altLang="ja-JP" dirty="0" smtClean="0"/>
                <a:t>8</a:t>
              </a:r>
            </a:p>
            <a:p>
              <a:pPr algn="r"/>
              <a:r>
                <a:rPr lang="en-US" altLang="ja-JP" dirty="0" smtClean="0"/>
                <a:t>9</a:t>
              </a:r>
            </a:p>
            <a:p>
              <a:pPr algn="r"/>
              <a:r>
                <a:rPr kumimoji="1" lang="en-US" altLang="ja-JP" dirty="0" smtClean="0"/>
                <a:t>10</a:t>
              </a:r>
            </a:p>
            <a:p>
              <a:pPr algn="r"/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11</a:t>
              </a:r>
            </a:p>
            <a:p>
              <a:pPr algn="r"/>
              <a:r>
                <a:rPr kumimoji="1"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12</a:t>
              </a:r>
            </a:p>
            <a:p>
              <a:pPr algn="r"/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13</a:t>
              </a:r>
            </a:p>
            <a:p>
              <a:pPr algn="r"/>
              <a:r>
                <a:rPr kumimoji="1"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14</a:t>
              </a:r>
            </a:p>
            <a:p>
              <a:pPr algn="r"/>
              <a:r>
                <a:rPr lang="en-US" altLang="ja-JP" dirty="0" smtClean="0"/>
                <a:t>15</a:t>
              </a: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395536" y="1556792"/>
              <a:ext cx="4176464" cy="45243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return;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}</a:t>
              </a:r>
              <a:endParaRPr lang="ja-JP" altLang="en-US" dirty="0">
                <a:solidFill>
                  <a:schemeClr val="bg1">
                    <a:lumMod val="75000"/>
                  </a:schemeClr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return;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}</a:t>
              </a:r>
              <a:endParaRPr lang="ja-JP" altLang="en-US" dirty="0">
                <a:solidFill>
                  <a:schemeClr val="bg1">
                    <a:lumMod val="75000"/>
                  </a:schemeClr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else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STUDENT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10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2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);</a:t>
              </a:r>
              <a:endParaRPr lang="en-US" altLang="ja-JP" dirty="0">
                <a:solidFill>
                  <a:schemeClr val="bg1">
                    <a:lumMod val="75000"/>
                  </a:schemeClr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  </a:t>
              </a:r>
              <a:r>
                <a:rPr lang="en-US" altLang="ja-JP" dirty="0" err="1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3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);</a:t>
              </a:r>
              <a:endParaRPr lang="en-US" altLang="ja-JP" dirty="0">
                <a:solidFill>
                  <a:schemeClr val="bg1">
                    <a:lumMod val="75000"/>
                  </a:schemeClr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}</a:t>
              </a:r>
              <a:endParaRPr lang="ja-JP" altLang="en-US" dirty="0">
                <a:solidFill>
                  <a:schemeClr val="bg1">
                    <a:lumMod val="75000"/>
                  </a:schemeClr>
                </a:solidFill>
                <a:latin typeface="Verdana"/>
              </a:endParaRP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2987824" y="5126240"/>
            <a:ext cx="5763116" cy="5847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Every path must output the fee</a:t>
            </a:r>
            <a:endParaRPr kumimoji="1" lang="ja-JP" altLang="en-US" sz="3200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6590658" y="4244900"/>
            <a:ext cx="9685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err="1" smtClean="0"/>
              <a:t>setFee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29080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正方形/長方形 33"/>
          <p:cNvSpPr/>
          <p:nvPr/>
        </p:nvSpPr>
        <p:spPr>
          <a:xfrm>
            <a:off x="4153664" y="1407479"/>
            <a:ext cx="4594800" cy="14931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Extraction of </a:t>
            </a:r>
            <a:br>
              <a:rPr kumimoji="1" lang="en-US" altLang="ja-JP" dirty="0" smtClean="0"/>
            </a:br>
            <a:r>
              <a:rPr kumimoji="1" lang="en-US" altLang="ja-JP" dirty="0" smtClean="0"/>
              <a:t>Relevant Statements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15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フローチャート : 判断 4"/>
          <p:cNvSpPr/>
          <p:nvPr/>
        </p:nvSpPr>
        <p:spPr>
          <a:xfrm>
            <a:off x="6863531" y="2940633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7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6971544" y="3519753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8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7" name="フローチャート : 判断 6"/>
          <p:cNvSpPr/>
          <p:nvPr/>
        </p:nvSpPr>
        <p:spPr>
          <a:xfrm>
            <a:off x="5862093" y="1191456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2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5970107" y="3553565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6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9" name="フローチャート : 判断 8"/>
          <p:cNvSpPr/>
          <p:nvPr/>
        </p:nvSpPr>
        <p:spPr>
          <a:xfrm>
            <a:off x="5863392" y="2348880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4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10" name="フローチャート : 判断 9"/>
          <p:cNvSpPr/>
          <p:nvPr/>
        </p:nvSpPr>
        <p:spPr>
          <a:xfrm>
            <a:off x="5868150" y="2940634"/>
            <a:ext cx="864096" cy="432048"/>
          </a:xfrm>
          <a:prstGeom prst="flowChartDecision">
            <a:avLst/>
          </a:prstGeom>
          <a:noFill/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5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cxnSp>
        <p:nvCxnSpPr>
          <p:cNvPr id="11" name="直線矢印コネクタ 10"/>
          <p:cNvCxnSpPr>
            <a:stCxn id="7" idx="2"/>
            <a:endCxn id="22" idx="0"/>
          </p:cNvCxnSpPr>
          <p:nvPr/>
        </p:nvCxnSpPr>
        <p:spPr>
          <a:xfrm>
            <a:off x="6294141" y="1623504"/>
            <a:ext cx="0" cy="134767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2" name="直線矢印コネクタ 11"/>
          <p:cNvCxnSpPr>
            <a:stCxn id="9" idx="2"/>
            <a:endCxn id="10" idx="0"/>
          </p:cNvCxnSpPr>
          <p:nvPr/>
        </p:nvCxnSpPr>
        <p:spPr>
          <a:xfrm>
            <a:off x="6295440" y="2780928"/>
            <a:ext cx="4758" cy="159706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3" name="直線矢印コネクタ 12"/>
          <p:cNvCxnSpPr>
            <a:stCxn id="10" idx="2"/>
            <a:endCxn id="8" idx="0"/>
          </p:cNvCxnSpPr>
          <p:nvPr/>
        </p:nvCxnSpPr>
        <p:spPr>
          <a:xfrm flipH="1">
            <a:off x="6294143" y="3372682"/>
            <a:ext cx="6055" cy="18088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med" len="lg"/>
          </a:ln>
          <a:effectLst/>
        </p:spPr>
      </p:cxnSp>
      <p:cxnSp>
        <p:nvCxnSpPr>
          <p:cNvPr id="14" name="直線矢印コネクタ 13"/>
          <p:cNvCxnSpPr>
            <a:stCxn id="8" idx="4"/>
            <a:endCxn id="23" idx="0"/>
          </p:cNvCxnSpPr>
          <p:nvPr/>
        </p:nvCxnSpPr>
        <p:spPr>
          <a:xfrm flipH="1">
            <a:off x="6294142" y="3985613"/>
            <a:ext cx="1" cy="281203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med" len="lg"/>
          </a:ln>
          <a:effectLst/>
        </p:spPr>
      </p:cxnSp>
      <p:cxnSp>
        <p:nvCxnSpPr>
          <p:cNvPr id="15" name="カギ線コネクタ 14"/>
          <p:cNvCxnSpPr>
            <a:stCxn id="9" idx="3"/>
            <a:endCxn id="5" idx="0"/>
          </p:cNvCxnSpPr>
          <p:nvPr/>
        </p:nvCxnSpPr>
        <p:spPr>
          <a:xfrm>
            <a:off x="6727488" y="2564904"/>
            <a:ext cx="568091" cy="375729"/>
          </a:xfrm>
          <a:prstGeom prst="bentConnector2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16" name="カギ線コネクタ 15"/>
          <p:cNvCxnSpPr>
            <a:stCxn id="5" idx="3"/>
          </p:cNvCxnSpPr>
          <p:nvPr/>
        </p:nvCxnSpPr>
        <p:spPr>
          <a:xfrm>
            <a:off x="7727627" y="3156657"/>
            <a:ext cx="84735" cy="954295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none" w="med" len="lg"/>
          </a:ln>
          <a:effectLst/>
        </p:spPr>
      </p:cxnSp>
      <p:cxnSp>
        <p:nvCxnSpPr>
          <p:cNvPr id="17" name="直線矢印コネクタ 16"/>
          <p:cNvCxnSpPr>
            <a:stCxn id="5" idx="2"/>
            <a:endCxn id="6" idx="0"/>
          </p:cNvCxnSpPr>
          <p:nvPr/>
        </p:nvCxnSpPr>
        <p:spPr>
          <a:xfrm>
            <a:off x="7295579" y="3372681"/>
            <a:ext cx="1" cy="147072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med" len="lg"/>
          </a:ln>
          <a:effectLst/>
        </p:spPr>
      </p:cxnSp>
      <p:cxnSp>
        <p:nvCxnSpPr>
          <p:cNvPr id="18" name="カギ線コネクタ 17"/>
          <p:cNvCxnSpPr>
            <a:stCxn id="6" idx="4"/>
          </p:cNvCxnSpPr>
          <p:nvPr/>
        </p:nvCxnSpPr>
        <p:spPr>
          <a:xfrm rot="5400000">
            <a:off x="6761050" y="3484895"/>
            <a:ext cx="67624" cy="1001437"/>
          </a:xfrm>
          <a:prstGeom prst="bentConnector2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med" len="lg"/>
          </a:ln>
          <a:effectLst/>
        </p:spPr>
      </p:cxnSp>
      <p:sp>
        <p:nvSpPr>
          <p:cNvPr id="19" name="円/楕円 18"/>
          <p:cNvSpPr/>
          <p:nvPr/>
        </p:nvSpPr>
        <p:spPr>
          <a:xfrm>
            <a:off x="5790085" y="620688"/>
            <a:ext cx="1008112" cy="432048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Entry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cxnSp>
        <p:nvCxnSpPr>
          <p:cNvPr id="21" name="直線矢印コネクタ 20"/>
          <p:cNvCxnSpPr/>
          <p:nvPr/>
        </p:nvCxnSpPr>
        <p:spPr>
          <a:xfrm flipH="1">
            <a:off x="6294142" y="4110952"/>
            <a:ext cx="1512172" cy="0"/>
          </a:xfrm>
          <a:prstGeom prst="straightConnector1">
            <a:avLst/>
          </a:prstGeom>
          <a:noFill/>
          <a:ln w="19050" cap="flat" cmpd="sng" algn="ctr">
            <a:solidFill>
              <a:schemeClr val="tx1"/>
            </a:solidFill>
            <a:prstDash val="solid"/>
            <a:tailEnd type="triangle" w="med" len="lg"/>
          </a:ln>
          <a:effectLst/>
        </p:spPr>
      </p:cxnSp>
      <p:sp>
        <p:nvSpPr>
          <p:cNvPr id="22" name="円/楕円 21"/>
          <p:cNvSpPr/>
          <p:nvPr/>
        </p:nvSpPr>
        <p:spPr>
          <a:xfrm>
            <a:off x="5970105" y="1758271"/>
            <a:ext cx="648072" cy="432048"/>
          </a:xfrm>
          <a:prstGeom prst="ellipse">
            <a:avLst/>
          </a:prstGeom>
          <a:noFill/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>
                <a:latin typeface="Calibri"/>
                <a:ea typeface="ＭＳ Ｐゴシック"/>
              </a:rPr>
              <a:t>3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997626" y="4266816"/>
            <a:ext cx="593031" cy="356278"/>
          </a:xfrm>
          <a:prstGeom prst="rect">
            <a:avLst/>
          </a:prstGeom>
          <a:noFill/>
          <a:ln w="2540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kern="0" dirty="0" smtClean="0">
                <a:latin typeface="Calibri"/>
                <a:ea typeface="ＭＳ Ｐゴシック"/>
              </a:rPr>
              <a:t>10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Calibri"/>
              <a:ea typeface="ＭＳ Ｐゴシック"/>
            </a:endParaRPr>
          </a:p>
        </p:txBody>
      </p:sp>
      <p:cxnSp>
        <p:nvCxnSpPr>
          <p:cNvPr id="24" name="直線矢印コネクタ 23"/>
          <p:cNvCxnSpPr>
            <a:stCxn id="19" idx="4"/>
            <a:endCxn id="7" idx="0"/>
          </p:cNvCxnSpPr>
          <p:nvPr/>
        </p:nvCxnSpPr>
        <p:spPr>
          <a:xfrm>
            <a:off x="6294141" y="1052736"/>
            <a:ext cx="0" cy="13872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25" name="直線矢印コネクタ 24"/>
          <p:cNvCxnSpPr>
            <a:stCxn id="22" idx="4"/>
            <a:endCxn id="9" idx="0"/>
          </p:cNvCxnSpPr>
          <p:nvPr/>
        </p:nvCxnSpPr>
        <p:spPr>
          <a:xfrm>
            <a:off x="6294141" y="2190319"/>
            <a:ext cx="1299" cy="158561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26" name="テキスト ボックス 25"/>
          <p:cNvSpPr txBox="1"/>
          <p:nvPr/>
        </p:nvSpPr>
        <p:spPr>
          <a:xfrm>
            <a:off x="6618177" y="1758271"/>
            <a:ext cx="1309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70C0"/>
                </a:solidFill>
              </a:rPr>
              <a:t>define fee</a:t>
            </a:r>
            <a:endParaRPr kumimoji="1" lang="ja-JP" altLang="en-US" sz="2000" dirty="0">
              <a:solidFill>
                <a:srgbClr val="0070C0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630178" y="3553565"/>
            <a:ext cx="1309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70C0"/>
                </a:solidFill>
              </a:rPr>
              <a:t>define fee</a:t>
            </a:r>
            <a:endParaRPr kumimoji="1" lang="ja-JP" altLang="en-US" sz="2000" dirty="0">
              <a:solidFill>
                <a:srgbClr val="0070C0"/>
              </a:solidFill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7805514" y="3535722"/>
            <a:ext cx="13099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70C0"/>
                </a:solidFill>
              </a:rPr>
              <a:t>define fee</a:t>
            </a:r>
            <a:endParaRPr kumimoji="1" lang="ja-JP" altLang="en-US" sz="2000" dirty="0">
              <a:solidFill>
                <a:srgbClr val="0070C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590657" y="4244900"/>
            <a:ext cx="10246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0070C0"/>
                </a:solidFill>
              </a:rPr>
              <a:t>use fee</a:t>
            </a:r>
            <a:endParaRPr kumimoji="1" lang="ja-JP" altLang="en-US" sz="2000" dirty="0">
              <a:solidFill>
                <a:srgbClr val="0070C0"/>
              </a:solidFill>
            </a:endParaRPr>
          </a:p>
        </p:txBody>
      </p:sp>
      <p:grpSp>
        <p:nvGrpSpPr>
          <p:cNvPr id="31" name="グループ化 30"/>
          <p:cNvGrpSpPr/>
          <p:nvPr/>
        </p:nvGrpSpPr>
        <p:grpSpPr>
          <a:xfrm>
            <a:off x="-45675" y="1556792"/>
            <a:ext cx="4617675" cy="4524315"/>
            <a:chOff x="-45675" y="1556792"/>
            <a:chExt cx="4617675" cy="4524315"/>
          </a:xfrm>
        </p:grpSpPr>
        <p:sp>
          <p:nvSpPr>
            <p:cNvPr id="32" name="テキスト ボックス 31"/>
            <p:cNvSpPr txBox="1"/>
            <p:nvPr/>
          </p:nvSpPr>
          <p:spPr>
            <a:xfrm>
              <a:off x="-45675" y="1556792"/>
              <a:ext cx="441211" cy="452431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  <a:p>
              <a:pPr algn="r"/>
              <a:r>
                <a:rPr kumimoji="1" lang="en-US" altLang="ja-JP" dirty="0" smtClean="0"/>
                <a:t>8</a:t>
              </a:r>
            </a:p>
            <a:p>
              <a:pPr algn="r"/>
              <a:r>
                <a:rPr lang="en-US" altLang="ja-JP" dirty="0" smtClean="0"/>
                <a:t>9</a:t>
              </a:r>
            </a:p>
            <a:p>
              <a:pPr algn="r"/>
              <a:r>
                <a:rPr kumimoji="1" lang="en-US" altLang="ja-JP" dirty="0" smtClean="0"/>
                <a:t>10</a:t>
              </a:r>
            </a:p>
            <a:p>
              <a:pPr algn="r"/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11</a:t>
              </a:r>
            </a:p>
            <a:p>
              <a:pPr algn="r"/>
              <a:r>
                <a:rPr kumimoji="1"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12</a:t>
              </a:r>
            </a:p>
            <a:p>
              <a:pPr algn="r"/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13</a:t>
              </a:r>
            </a:p>
            <a:p>
              <a:pPr algn="r"/>
              <a:r>
                <a:rPr kumimoji="1" lang="en-US" altLang="ja-JP" dirty="0" smtClean="0">
                  <a:solidFill>
                    <a:schemeClr val="bg1">
                      <a:lumMod val="75000"/>
                    </a:schemeClr>
                  </a:solidFill>
                </a:rPr>
                <a:t>14</a:t>
              </a:r>
            </a:p>
            <a:p>
              <a:pPr algn="r"/>
              <a:r>
                <a:rPr lang="en-US" altLang="ja-JP" dirty="0" smtClean="0"/>
                <a:t>15</a:t>
              </a: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395536" y="1556792"/>
              <a:ext cx="4176464" cy="45243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return;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}</a:t>
              </a:r>
              <a:endParaRPr lang="ja-JP" altLang="en-US" dirty="0">
                <a:solidFill>
                  <a:schemeClr val="bg1">
                    <a:lumMod val="75000"/>
                  </a:schemeClr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return;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}</a:t>
              </a:r>
              <a:endParaRPr lang="ja-JP" altLang="en-US" dirty="0">
                <a:solidFill>
                  <a:schemeClr val="bg1">
                    <a:lumMod val="75000"/>
                  </a:schemeClr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else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STUDENT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10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2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);</a:t>
              </a:r>
              <a:endParaRPr lang="en-US" altLang="ja-JP" dirty="0">
                <a:solidFill>
                  <a:schemeClr val="bg1">
                    <a:lumMod val="75000"/>
                  </a:schemeClr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  </a:t>
              </a:r>
              <a:r>
                <a:rPr lang="en-US" altLang="ja-JP" dirty="0" err="1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3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);</a:t>
              </a:r>
              <a:endParaRPr lang="en-US" altLang="ja-JP" dirty="0">
                <a:solidFill>
                  <a:schemeClr val="bg1">
                    <a:lumMod val="75000"/>
                  </a:schemeClr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chemeClr val="bg1">
                      <a:lumMod val="75000"/>
                    </a:schemeClr>
                  </a:solidFill>
                  <a:latin typeface="Verdana"/>
                </a:rPr>
                <a:t>}</a:t>
              </a:r>
              <a:endParaRPr lang="ja-JP" altLang="en-US" dirty="0">
                <a:solidFill>
                  <a:schemeClr val="bg1">
                    <a:lumMod val="75000"/>
                  </a:schemeClr>
                </a:solidFill>
                <a:latin typeface="Verdana"/>
              </a:endParaRP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4676092" y="4797152"/>
            <a:ext cx="4406976" cy="1569660"/>
            <a:chOff x="4729033" y="4797152"/>
            <a:chExt cx="4406976" cy="1569660"/>
          </a:xfrm>
        </p:grpSpPr>
        <p:grpSp>
          <p:nvGrpSpPr>
            <p:cNvPr id="46" name="グループ化 45"/>
            <p:cNvGrpSpPr/>
            <p:nvPr/>
          </p:nvGrpSpPr>
          <p:grpSpPr>
            <a:xfrm>
              <a:off x="4729033" y="4797152"/>
              <a:ext cx="4406976" cy="1569660"/>
              <a:chOff x="3635895" y="4869160"/>
              <a:chExt cx="4406976" cy="1569660"/>
            </a:xfrm>
          </p:grpSpPr>
          <p:grpSp>
            <p:nvGrpSpPr>
              <p:cNvPr id="42" name="グループ化 41"/>
              <p:cNvGrpSpPr/>
              <p:nvPr/>
            </p:nvGrpSpPr>
            <p:grpSpPr>
              <a:xfrm>
                <a:off x="3635895" y="4869160"/>
                <a:ext cx="4406976" cy="1569660"/>
                <a:chOff x="3635895" y="4869160"/>
                <a:chExt cx="4406976" cy="1569660"/>
              </a:xfrm>
            </p:grpSpPr>
            <p:sp>
              <p:nvSpPr>
                <p:cNvPr id="35" name="テキスト ボックス 34"/>
                <p:cNvSpPr txBox="1"/>
                <p:nvPr/>
              </p:nvSpPr>
              <p:spPr>
                <a:xfrm>
                  <a:off x="3635895" y="4869160"/>
                  <a:ext cx="4406976" cy="156966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altLang="ja-JP" sz="2400" dirty="0"/>
                    <a:t>Lines 2 and 5           </a:t>
                  </a:r>
                  <a:r>
                    <a:rPr lang="en-US" altLang="ja-JP" sz="2400" dirty="0" smtClean="0"/>
                    <a:t>Null</a:t>
                  </a:r>
                </a:p>
                <a:p>
                  <a:r>
                    <a:rPr lang="en-US" altLang="ja-JP" sz="2400" dirty="0" smtClean="0"/>
                    <a:t>Line 4           Lines 5, 6, and 7</a:t>
                  </a:r>
                </a:p>
                <a:p>
                  <a:r>
                    <a:rPr kumimoji="1" lang="en-US" altLang="ja-JP" sz="2400" dirty="0" smtClean="0"/>
                    <a:t>Line 7           </a:t>
                  </a:r>
                  <a:r>
                    <a:rPr lang="en-US" altLang="ja-JP" sz="2400" dirty="0" smtClean="0"/>
                    <a:t>Line 8</a:t>
                  </a:r>
                </a:p>
                <a:p>
                  <a:r>
                    <a:rPr kumimoji="1" lang="en-US" altLang="ja-JP" sz="2400" dirty="0" smtClean="0"/>
                    <a:t>Lines 3, 6, and 8           Line 10</a:t>
                  </a:r>
                </a:p>
              </p:txBody>
            </p:sp>
            <p:cxnSp>
              <p:nvCxnSpPr>
                <p:cNvPr id="36" name="直線矢印コネクタ 35"/>
                <p:cNvCxnSpPr/>
                <p:nvPr/>
              </p:nvCxnSpPr>
              <p:spPr>
                <a:xfrm>
                  <a:off x="4674021" y="5464013"/>
                  <a:ext cx="690067" cy="0"/>
                </a:xfrm>
                <a:prstGeom prst="straightConnector1">
                  <a:avLst/>
                </a:prstGeom>
                <a:noFill/>
                <a:ln w="25400" cap="flat" cmpd="sng" algn="ctr">
                  <a:solidFill>
                    <a:srgbClr val="FF0000"/>
                  </a:solidFill>
                  <a:prstDash val="solid"/>
                  <a:tailEnd type="arrow"/>
                </a:ln>
                <a:effectLst/>
              </p:spPr>
            </p:cxnSp>
            <p:cxnSp>
              <p:nvCxnSpPr>
                <p:cNvPr id="41" name="直線矢印コネクタ 40"/>
                <p:cNvCxnSpPr/>
                <p:nvPr/>
              </p:nvCxnSpPr>
              <p:spPr>
                <a:xfrm>
                  <a:off x="4674021" y="5836579"/>
                  <a:ext cx="690067" cy="0"/>
                </a:xfrm>
                <a:prstGeom prst="straightConnector1">
                  <a:avLst/>
                </a:prstGeom>
                <a:noFill/>
                <a:ln w="25400" cap="flat" cmpd="sng" algn="ctr">
                  <a:solidFill>
                    <a:srgbClr val="FF0000"/>
                  </a:solidFill>
                  <a:prstDash val="solid"/>
                  <a:tailEnd type="arrow"/>
                </a:ln>
                <a:effectLst/>
              </p:spPr>
            </p:cxnSp>
          </p:grpSp>
          <p:cxnSp>
            <p:nvCxnSpPr>
              <p:cNvPr id="43" name="直線矢印コネクタ 42"/>
              <p:cNvCxnSpPr/>
              <p:nvPr/>
            </p:nvCxnSpPr>
            <p:spPr>
              <a:xfrm>
                <a:off x="6107706" y="6196619"/>
                <a:ext cx="683524" cy="0"/>
              </a:xfrm>
              <a:prstGeom prst="straightConnector1">
                <a:avLst/>
              </a:prstGeom>
              <a:ln w="25400">
                <a:solidFill>
                  <a:srgbClr val="0070C0"/>
                </a:solidFill>
                <a:prstDash val="solid"/>
                <a:tailEnd type="arrow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7" name="直線矢印コネクタ 46"/>
            <p:cNvCxnSpPr/>
            <p:nvPr/>
          </p:nvCxnSpPr>
          <p:spPr>
            <a:xfrm>
              <a:off x="6762253" y="5013176"/>
              <a:ext cx="690067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tailEnd type="arrow"/>
            </a:ln>
            <a:effectLst/>
          </p:spPr>
        </p:cxnSp>
      </p:grpSp>
      <p:sp>
        <p:nvSpPr>
          <p:cNvPr id="50" name="テキスト ボックス 49"/>
          <p:cNvSpPr txBox="1"/>
          <p:nvPr/>
        </p:nvSpPr>
        <p:spPr>
          <a:xfrm>
            <a:off x="107504" y="5714092"/>
            <a:ext cx="4544834" cy="52322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Lines 4 and 7 are extracted</a:t>
            </a:r>
            <a:endParaRPr kumimoji="1" lang="ja-JP" altLang="en-US" sz="28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554424" y="4635461"/>
            <a:ext cx="10118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Control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Evaluation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en-US" altLang="ja-JP" dirty="0" smtClean="0"/>
              <a:t>Q1. </a:t>
            </a:r>
            <a:r>
              <a:rPr lang="en-US" altLang="ja-JP" dirty="0" smtClean="0"/>
              <a:t>Does</a:t>
            </a:r>
            <a:r>
              <a:rPr kumimoji="1" lang="en-US" altLang="ja-JP" dirty="0" smtClean="0"/>
              <a:t> our technique help developers </a:t>
            </a:r>
            <a:r>
              <a:rPr kumimoji="1" lang="en-US" altLang="ja-JP" dirty="0" err="1" smtClean="0">
                <a:solidFill>
                  <a:schemeClr val="bg1"/>
                </a:solidFill>
              </a:rPr>
              <a:t>aa_</a:t>
            </a:r>
            <a:r>
              <a:rPr kumimoji="1" lang="en-US" altLang="ja-JP" dirty="0" err="1" smtClean="0"/>
              <a:t>accurately</a:t>
            </a:r>
            <a:r>
              <a:rPr kumimoji="1" lang="en-US" altLang="ja-JP" dirty="0" smtClean="0"/>
              <a:t> identify relevant statements? </a:t>
            </a:r>
          </a:p>
          <a:p>
            <a:pPr marL="0" indent="0">
              <a:buNone/>
            </a:pPr>
            <a:r>
              <a:rPr lang="en-US" altLang="ja-JP" dirty="0" smtClean="0"/>
              <a:t>Q2. Does our technique affect the time </a:t>
            </a:r>
            <a:r>
              <a:rPr lang="en-US" altLang="ja-JP" dirty="0" err="1" smtClean="0">
                <a:solidFill>
                  <a:schemeClr val="bg1"/>
                </a:solidFill>
              </a:rPr>
              <a:t>aa_</a:t>
            </a:r>
            <a:r>
              <a:rPr lang="en-US" altLang="ja-JP" dirty="0" err="1" smtClean="0"/>
              <a:t>needed</a:t>
            </a:r>
            <a:r>
              <a:rPr lang="en-US" altLang="ja-JP" dirty="0" smtClean="0"/>
              <a:t> to identify relevant statements?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 smtClean="0"/>
              <a:t>Q3. Is our technique accurate?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16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66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Controlled Experiment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8 developers in NTT DATA Corporation</a:t>
            </a:r>
          </a:p>
          <a:p>
            <a:r>
              <a:rPr lang="en-US" altLang="ja-JP" sz="3000" dirty="0" smtClean="0"/>
              <a:t>Each developer analyzed two Java methods</a:t>
            </a:r>
          </a:p>
          <a:p>
            <a:pPr lvl="1"/>
            <a:r>
              <a:rPr kumimoji="1" lang="en-US" altLang="ja-JP" dirty="0" smtClean="0"/>
              <a:t>one method with our techniqu</a:t>
            </a:r>
            <a:r>
              <a:rPr lang="en-US" altLang="ja-JP" dirty="0" smtClean="0"/>
              <a:t>e</a:t>
            </a:r>
          </a:p>
          <a:p>
            <a:pPr lvl="1"/>
            <a:r>
              <a:rPr kumimoji="1" lang="en-US" altLang="ja-JP" dirty="0" smtClean="0"/>
              <a:t>the other method without our technique</a:t>
            </a:r>
          </a:p>
          <a:p>
            <a:r>
              <a:rPr lang="en-US" altLang="ja-JP" dirty="0" smtClean="0"/>
              <a:t>Process of the analysis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The </a:t>
            </a:r>
            <a:r>
              <a:rPr lang="en-US" altLang="ja-JP" dirty="0"/>
              <a:t>developers classify each conditional statement as either relevant or </a:t>
            </a:r>
            <a:r>
              <a:rPr lang="en-US" altLang="ja-JP" dirty="0" smtClean="0"/>
              <a:t>irrelevant</a:t>
            </a:r>
          </a:p>
          <a:p>
            <a:pPr lvl="1"/>
            <a:r>
              <a:rPr lang="en-US" altLang="ja-JP" dirty="0" smtClean="0"/>
              <a:t>They </a:t>
            </a:r>
            <a:r>
              <a:rPr lang="en-US" altLang="ja-JP" dirty="0"/>
              <a:t>create a table of the computational business rules using the </a:t>
            </a:r>
            <a:r>
              <a:rPr lang="en-US" altLang="ja-JP" dirty="0" smtClean="0"/>
              <a:t>classification results</a:t>
            </a:r>
            <a:endParaRPr lang="en-US" altLang="ja-JP" dirty="0"/>
          </a:p>
          <a:p>
            <a:pPr lvl="1"/>
            <a:endParaRPr kumimoji="1" lang="en-US" altLang="ja-JP" dirty="0" smtClean="0"/>
          </a:p>
          <a:p>
            <a:pPr lvl="1"/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17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935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Analysis with Our Technique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12" y="4419114"/>
            <a:ext cx="2284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Source Code</a:t>
            </a:r>
            <a:endParaRPr kumimoji="1" lang="ja-JP" altLang="en-US" sz="2800" dirty="0"/>
          </a:p>
        </p:txBody>
      </p:sp>
      <p:grpSp>
        <p:nvGrpSpPr>
          <p:cNvPr id="6" name="グループ化 5"/>
          <p:cNvGrpSpPr/>
          <p:nvPr/>
        </p:nvGrpSpPr>
        <p:grpSpPr>
          <a:xfrm>
            <a:off x="35496" y="1556792"/>
            <a:ext cx="5760640" cy="2862322"/>
            <a:chOff x="-36512" y="3284984"/>
            <a:chExt cx="5760640" cy="2862322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323528" y="3284984"/>
              <a:ext cx="5400600" cy="28623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 </a:t>
              </a:r>
              <a:r>
                <a:rPr lang="en-US" altLang="ja-JP" dirty="0">
                  <a:solidFill>
                    <a:srgbClr val="007F00"/>
                  </a:solidFill>
                  <a:latin typeface="Verdana"/>
                </a:rPr>
                <a:t>// </a:t>
              </a:r>
              <a:r>
                <a:rPr lang="en-US" altLang="ja-JP" dirty="0" smtClean="0">
                  <a:solidFill>
                    <a:srgbClr val="007F00"/>
                  </a:solidFill>
                  <a:latin typeface="Verdana"/>
                </a:rPr>
                <a:t>IRRELEVANT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 </a:t>
              </a:r>
              <a:r>
                <a:rPr lang="en-US" altLang="ja-JP" dirty="0" smtClean="0">
                  <a:solidFill>
                    <a:srgbClr val="007F00"/>
                  </a:solidFill>
                  <a:latin typeface="Verdana"/>
                </a:rPr>
                <a:t>// RELEVANT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 </a:t>
              </a:r>
              <a:r>
                <a:rPr lang="en-US" altLang="ja-JP" dirty="0">
                  <a:solidFill>
                    <a:srgbClr val="007F00"/>
                  </a:solidFill>
                  <a:latin typeface="Verdana"/>
                </a:rPr>
                <a:t>// </a:t>
              </a:r>
              <a:r>
                <a:rPr lang="en-US" altLang="ja-JP" dirty="0" smtClean="0">
                  <a:solidFill>
                    <a:srgbClr val="007F00"/>
                  </a:solidFill>
                  <a:latin typeface="Verdana"/>
                </a:rPr>
                <a:t>IRRELEVANT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        …</a:t>
              </a:r>
            </a:p>
            <a:p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-36512" y="3284984"/>
              <a:ext cx="312971" cy="230832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/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/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</p:txBody>
        </p:sp>
      </p:grp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915656"/>
              </p:ext>
            </p:extLst>
          </p:nvPr>
        </p:nvGraphicFramePr>
        <p:xfrm>
          <a:off x="3095329" y="4523962"/>
          <a:ext cx="5941167" cy="2026390"/>
        </p:xfrm>
        <a:graphic>
          <a:graphicData uri="http://schemas.openxmlformats.org/drawingml/2006/table">
            <a:tbl>
              <a:tblPr/>
              <a:tblGrid>
                <a:gridCol w="252535"/>
                <a:gridCol w="576064"/>
                <a:gridCol w="2088232"/>
                <a:gridCol w="1512168"/>
                <a:gridCol w="1512168"/>
              </a:tblGrid>
              <a:tr h="30182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Condition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Result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Your Answer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34943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hasError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()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IRRELEVANT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0182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status==</a:t>
                      </a:r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CHILD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RELEVANT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4943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member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IRRELEVANT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4943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status==</a:t>
                      </a:r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STUDENT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ＭＳ Ｐゴシック"/>
                        </a:rPr>
                        <a:t>RELEVANT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4943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member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IRRELEVANT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6595183" y="3900155"/>
            <a:ext cx="222528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Spreadsheet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4721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Analysis without Our Technique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19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6" name="グループ化 5"/>
          <p:cNvGrpSpPr/>
          <p:nvPr/>
        </p:nvGrpSpPr>
        <p:grpSpPr>
          <a:xfrm>
            <a:off x="35496" y="1556792"/>
            <a:ext cx="5760640" cy="2862322"/>
            <a:chOff x="-36512" y="3284984"/>
            <a:chExt cx="5760640" cy="2862322"/>
          </a:xfrm>
        </p:grpSpPr>
        <p:sp>
          <p:nvSpPr>
            <p:cNvPr id="7" name="テキスト ボックス 6"/>
            <p:cNvSpPr txBox="1"/>
            <p:nvPr/>
          </p:nvSpPr>
          <p:spPr>
            <a:xfrm>
              <a:off x="323528" y="3284984"/>
              <a:ext cx="5400600" cy="286232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        …</a:t>
              </a:r>
            </a:p>
            <a:p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-36512" y="3284984"/>
              <a:ext cx="312971" cy="230832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/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/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</p:txBody>
        </p:sp>
      </p:grpSp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400954"/>
              </p:ext>
            </p:extLst>
          </p:nvPr>
        </p:nvGraphicFramePr>
        <p:xfrm>
          <a:off x="3095329" y="4523962"/>
          <a:ext cx="5941167" cy="2026390"/>
        </p:xfrm>
        <a:graphic>
          <a:graphicData uri="http://schemas.openxmlformats.org/drawingml/2006/table">
            <a:tbl>
              <a:tblPr/>
              <a:tblGrid>
                <a:gridCol w="252535"/>
                <a:gridCol w="576064"/>
                <a:gridCol w="2088232"/>
                <a:gridCol w="1512168"/>
                <a:gridCol w="1512168"/>
              </a:tblGrid>
              <a:tr h="301822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#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Line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Condition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Result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Your Answer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34943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hasError</a:t>
                      </a:r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()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01822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status==</a:t>
                      </a:r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CHILD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4943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member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4943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7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status==</a:t>
                      </a:r>
                      <a:r>
                        <a:rPr lang="en-US" sz="20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STUDENT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</a:tr>
              <a:tr h="349435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12</a:t>
                      </a:r>
                      <a:endParaRPr lang="en-US" altLang="ja-JP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member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6595183" y="3900155"/>
            <a:ext cx="2225289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Spreadsheet</a:t>
            </a:r>
            <a:endParaRPr kumimoji="1" lang="ja-JP" altLang="en-US" sz="28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9512" y="4419114"/>
            <a:ext cx="2284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Source Code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13691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 smtClean="0"/>
              <a:t>Maintenance of a business system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Developers must understand </a:t>
            </a:r>
            <a:r>
              <a:rPr kumimoji="1" lang="en-US" altLang="ja-JP" u="sng" dirty="0" smtClean="0"/>
              <a:t>computational business rules</a:t>
            </a:r>
            <a:r>
              <a:rPr kumimoji="1" lang="en-US" altLang="ja-JP" dirty="0" smtClean="0"/>
              <a:t> [1]</a:t>
            </a:r>
          </a:p>
          <a:p>
            <a:pPr lvl="1"/>
            <a:r>
              <a:rPr lang="en-US" altLang="ja-JP" dirty="0" smtClean="0"/>
              <a:t>The rules define how the output of a feature is computed from inputs.</a:t>
            </a:r>
          </a:p>
          <a:p>
            <a:pPr lvl="1"/>
            <a:r>
              <a:rPr kumimoji="1" lang="en-US" altLang="ja-JP" dirty="0" smtClean="0"/>
              <a:t>The rules are implemented in the source code.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59832" y="4340106"/>
            <a:ext cx="60121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b="1" dirty="0" smtClean="0"/>
              <a:t>Rule for fee</a:t>
            </a:r>
            <a:r>
              <a:rPr lang="en-US" altLang="ja-JP" sz="2800" dirty="0" smtClean="0"/>
              <a:t>: The registration fee is 3,000 yen</a:t>
            </a:r>
            <a:r>
              <a:rPr lang="en-US" altLang="ja-JP" sz="2800" dirty="0"/>
              <a:t> </a:t>
            </a:r>
            <a:r>
              <a:rPr lang="en-US" altLang="ja-JP" sz="2800" dirty="0" smtClean="0"/>
              <a:t>if an application is early received and 4,500 yen otherwise.</a:t>
            </a:r>
            <a:endParaRPr kumimoji="1" lang="ja-JP" altLang="en-US" sz="28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225792" y="6156593"/>
            <a:ext cx="5090624" cy="584775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/>
          <a:p>
            <a:r>
              <a:rPr lang="en-US" altLang="ja-JP" sz="1600" dirty="0" smtClean="0"/>
              <a:t>[1] K</a:t>
            </a:r>
            <a:r>
              <a:rPr lang="en-US" altLang="ja-JP" sz="1600" dirty="0"/>
              <a:t>. </a:t>
            </a:r>
            <a:r>
              <a:rPr lang="en-US" altLang="ja-JP" sz="1600" dirty="0" err="1"/>
              <a:t>Wiegers</a:t>
            </a:r>
            <a:r>
              <a:rPr lang="en-US" altLang="ja-JP" sz="1600" dirty="0"/>
              <a:t> and J. Beatty, </a:t>
            </a:r>
            <a:r>
              <a:rPr lang="en-US" altLang="ja-JP" sz="1600" i="1" dirty="0"/>
              <a:t>Software Requirements</a:t>
            </a:r>
            <a:r>
              <a:rPr lang="en-US" altLang="ja-JP" sz="1600" dirty="0"/>
              <a:t>, </a:t>
            </a:r>
          </a:p>
          <a:p>
            <a:r>
              <a:rPr lang="en-US" altLang="ja-JP" sz="1600" dirty="0" smtClean="0"/>
              <a:t>3rd </a:t>
            </a:r>
            <a:r>
              <a:rPr lang="en-US" altLang="ja-JP" sz="1600" dirty="0"/>
              <a:t>ed. </a:t>
            </a:r>
            <a:r>
              <a:rPr lang="en-US" altLang="ja-JP" sz="1600" dirty="0" smtClean="0"/>
              <a:t>Microsoft press</a:t>
            </a:r>
            <a:r>
              <a:rPr lang="en-US" altLang="ja-JP" sz="1600" dirty="0"/>
              <a:t>, 2013.</a:t>
            </a:r>
            <a:endParaRPr kumimoji="1" lang="ja-JP" altLang="en-US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5496" y="4156045"/>
            <a:ext cx="3015569" cy="25853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>
                <a:solidFill>
                  <a:srgbClr val="000000"/>
                </a:solidFill>
                <a:latin typeface="Verdana"/>
              </a:rPr>
              <a:t>action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>
                <a:solidFill>
                  <a:srgbClr val="000000"/>
                </a:solidFill>
                <a:latin typeface="Verdana"/>
              </a:rPr>
              <a:t>early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{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 err="1" smtClean="0">
                <a:solidFill>
                  <a:srgbClr val="00007F"/>
                </a:solidFill>
                <a:latin typeface="Verdana"/>
              </a:rPr>
              <a:t>int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>
                <a:solidFill>
                  <a:srgbClr val="000000"/>
                </a:solidFill>
                <a:latin typeface="Verdana"/>
              </a:rPr>
              <a:t>fee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;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b="1" dirty="0" smtClean="0">
                <a:solidFill>
                  <a:srgbClr val="00007F"/>
                </a:solidFill>
                <a:latin typeface="Verdana"/>
              </a:rPr>
              <a:t>if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dirty="0" smtClean="0">
                <a:solidFill>
                  <a:srgbClr val="000000"/>
                </a:solidFill>
                <a:latin typeface="Verdana"/>
              </a:rPr>
              <a:t>early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==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>
                <a:solidFill>
                  <a:srgbClr val="007F7F"/>
                </a:solidFill>
                <a:latin typeface="Verdana"/>
              </a:rPr>
              <a:t>1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{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dirty="0" smtClean="0">
                <a:latin typeface="Verdana"/>
              </a:rPr>
              <a:t>fee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 smtClean="0">
                <a:solidFill>
                  <a:srgbClr val="007F7F"/>
                </a:solidFill>
                <a:latin typeface="Verdana"/>
              </a:rPr>
              <a:t>3000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7F"/>
                </a:solidFill>
                <a:latin typeface="Verdana"/>
              </a:rPr>
              <a:t>else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{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en-US" altLang="ja-JP" dirty="0" smtClean="0">
                <a:solidFill>
                  <a:srgbClr val="000000"/>
                </a:solidFill>
                <a:latin typeface="Verdana"/>
              </a:rPr>
              <a:t>fee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 smtClean="0">
                <a:solidFill>
                  <a:srgbClr val="007F7F"/>
                </a:solidFill>
                <a:latin typeface="Verdana"/>
              </a:rPr>
              <a:t>4500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ja-JP" altLang="en-US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}</a:t>
            </a:r>
            <a:endParaRPr lang="ja-JP" altLang="en-US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dirty="0" err="1" smtClean="0">
                <a:solidFill>
                  <a:srgbClr val="000000"/>
                </a:solidFill>
                <a:latin typeface="Verdana"/>
              </a:rPr>
              <a:t>setFee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dirty="0" smtClean="0">
                <a:solidFill>
                  <a:srgbClr val="000000"/>
                </a:solidFill>
                <a:latin typeface="Verdana"/>
              </a:rPr>
              <a:t>fee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);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}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9465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Decision of the Correct Answer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The 8 developers and the third author discussed the correct answer of classification</a:t>
            </a:r>
          </a:p>
          <a:p>
            <a:r>
              <a:rPr lang="en-US" altLang="ja-JP" dirty="0"/>
              <a:t>They used the </a:t>
            </a:r>
            <a:r>
              <a:rPr lang="en-US" altLang="ja-JP" dirty="0" smtClean="0"/>
              <a:t>table of computational business rules </a:t>
            </a:r>
            <a:r>
              <a:rPr lang="en-US" altLang="ja-JP" dirty="0"/>
              <a:t>to review the classification results.</a:t>
            </a:r>
            <a:endParaRPr lang="ja-JP" altLang="en-US" dirty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20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3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30816" cy="1143000"/>
          </a:xfrm>
        </p:spPr>
        <p:txBody>
          <a:bodyPr/>
          <a:lstStyle/>
          <a:p>
            <a:r>
              <a:rPr kumimoji="1" lang="en-US" altLang="ja-JP" sz="3200" dirty="0" smtClean="0"/>
              <a:t>Result: </a:t>
            </a:r>
            <a:r>
              <a:rPr lang="en-US" altLang="ja-JP" sz="3200" dirty="0"/>
              <a:t>Q1. </a:t>
            </a:r>
            <a:r>
              <a:rPr lang="en-US" altLang="ja-JP" sz="3200" dirty="0" smtClean="0"/>
              <a:t>Does </a:t>
            </a:r>
            <a:r>
              <a:rPr lang="en-US" altLang="ja-JP" sz="3200" dirty="0"/>
              <a:t>our technique help developers </a:t>
            </a:r>
            <a:r>
              <a:rPr lang="en-US" altLang="ja-JP" sz="3200" dirty="0" smtClean="0"/>
              <a:t>accurately </a:t>
            </a:r>
            <a:r>
              <a:rPr lang="en-US" altLang="ja-JP" sz="3200" dirty="0"/>
              <a:t>identify relevant statements? </a:t>
            </a:r>
            <a:endParaRPr kumimoji="1" lang="ja-JP" altLang="en-US" sz="3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21</a:t>
            </a:fld>
            <a:endParaRPr lang="en-US" altLang="ja-JP">
              <a:solidFill>
                <a:srgbClr val="000000"/>
              </a:solidFill>
            </a:endParaRPr>
          </a:p>
        </p:txBody>
      </p:sp>
      <p:pic>
        <p:nvPicPr>
          <p:cNvPr id="9" name="コンテンツ プレースホルダー 8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6297" y="1556792"/>
            <a:ext cx="3630199" cy="4525963"/>
          </a:xfrm>
        </p:spPr>
      </p:pic>
      <p:sp>
        <p:nvSpPr>
          <p:cNvPr id="10" name="テキスト ボックス 9"/>
          <p:cNvSpPr txBox="1"/>
          <p:nvPr/>
        </p:nvSpPr>
        <p:spPr>
          <a:xfrm>
            <a:off x="5015661" y="3107178"/>
            <a:ext cx="492443" cy="1147109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kumimoji="1" lang="en-US" altLang="ja-JP" sz="2000" dirty="0" smtClean="0"/>
              <a:t>Accuracy</a:t>
            </a:r>
            <a:endParaRPr kumimoji="1" lang="ja-JP" altLang="en-US" sz="20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516216" y="5445224"/>
            <a:ext cx="6035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Yes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874028" y="5773326"/>
            <a:ext cx="1082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Support</a:t>
            </a:r>
            <a:endParaRPr kumimoji="1" lang="ja-JP" altLang="en-US" sz="2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803134" y="5445224"/>
            <a:ext cx="513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No</a:t>
            </a:r>
            <a:endParaRPr kumimoji="1" lang="ja-JP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コンテンツ プレースホルダー 2"/>
              <p:cNvSpPr txBox="1">
                <a:spLocks/>
              </p:cNvSpPr>
              <p:nvPr/>
            </p:nvSpPr>
            <p:spPr bwMode="auto">
              <a:xfrm>
                <a:off x="457200" y="1600200"/>
                <a:ext cx="8147248" cy="45259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 marL="342900" indent="-3429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–"/>
                  <a:defRPr kumimoji="1" sz="2800">
                    <a:solidFill>
                      <a:schemeClr val="tx1"/>
                    </a:solidFill>
                    <a:latin typeface="+mn-lt"/>
                    <a:ea typeface="+mn-ea"/>
                  </a:defRPr>
                </a:lvl2pPr>
                <a:lvl3pPr marL="1143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400">
                    <a:solidFill>
                      <a:schemeClr val="tx1"/>
                    </a:solidFill>
                    <a:latin typeface="+mn-lt"/>
                    <a:ea typeface="+mn-ea"/>
                  </a:defRPr>
                </a:lvl3pPr>
                <a:lvl4pPr marL="1600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–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4pPr>
                <a:lvl5pPr marL="20574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5pPr>
                <a:lvl6pPr marL="25146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6pPr>
                <a:lvl7pPr marL="29718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7pPr>
                <a:lvl8pPr marL="34290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8pPr>
                <a:lvl9pPr marL="3886200" indent="-228600" algn="l" rtl="0" eaLnBrk="1" fontAlgn="base" hangingPunct="1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+mn-lt"/>
                    <a:ea typeface="+mn-ea"/>
                  </a:defRPr>
                </a:lvl9pPr>
              </a:lstStyle>
              <a:p>
                <a:pPr marL="0" indent="0">
                  <a:buNone/>
                </a:pPr>
                <a:r>
                  <a:rPr lang="en-US" altLang="ja-JP" sz="2800" b="1" kern="0" dirty="0" smtClean="0"/>
                  <a:t>Yes</a:t>
                </a:r>
              </a:p>
              <a:p>
                <a:pPr lvl="1"/>
                <a14:m>
                  <m:oMath xmlns:m="http://schemas.openxmlformats.org/officeDocument/2006/math">
                    <m:f>
                      <m:fPr>
                        <m:ctrlPr>
                          <a:rPr lang="en-US" altLang="ja-JP" i="1" kern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ja-JP" b="0" i="1" kern="0" smtClean="0">
                            <a:latin typeface="Cambria Math"/>
                          </a:rPr>
                          <m:t># </m:t>
                        </m:r>
                        <m:r>
                          <m:rPr>
                            <m:sty m:val="p"/>
                          </m:rPr>
                          <a:rPr lang="en-US" altLang="ja-JP" b="0" i="0" kern="0" smtClean="0">
                            <a:latin typeface="Cambria Math"/>
                          </a:rPr>
                          <m:t>correctly</m:t>
                        </m:r>
                        <m:r>
                          <a:rPr lang="en-US" altLang="ja-JP" b="0" i="1" kern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b="0" i="0" kern="0" smtClean="0">
                            <a:latin typeface="Cambria Math"/>
                          </a:rPr>
                          <m:t>classified</m:t>
                        </m:r>
                        <m:r>
                          <a:rPr lang="en-US" altLang="ja-JP" b="0" i="0" kern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b="0" i="0" kern="0" smtClean="0">
                            <a:latin typeface="Cambria Math"/>
                          </a:rPr>
                          <m:t>statements</m:t>
                        </m:r>
                      </m:num>
                      <m:den>
                        <m:r>
                          <a:rPr lang="en-US" altLang="ja-JP" b="0" i="1" kern="0" smtClean="0">
                            <a:latin typeface="Cambria Math"/>
                          </a:rPr>
                          <m:t>#</m:t>
                        </m:r>
                        <m:r>
                          <a:rPr lang="en-US" altLang="ja-JP" b="0" i="0" kern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b="0" i="0" kern="0" smtClean="0">
                            <a:latin typeface="Cambria Math"/>
                          </a:rPr>
                          <m:t>all</m:t>
                        </m:r>
                        <m:r>
                          <a:rPr lang="en-US" altLang="ja-JP" b="0" i="0" kern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b="0" i="0" kern="0" smtClean="0">
                            <a:latin typeface="Cambria Math"/>
                          </a:rPr>
                          <m:t>conditional</m:t>
                        </m:r>
                        <m:r>
                          <a:rPr lang="en-US" altLang="ja-JP" b="0" i="0" kern="0" smtClean="0"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altLang="ja-JP" b="0" i="0" kern="0" smtClean="0">
                            <a:latin typeface="Cambria Math"/>
                          </a:rPr>
                          <m:t>statements</m:t>
                        </m:r>
                      </m:den>
                    </m:f>
                  </m:oMath>
                </a14:m>
                <a:endParaRPr lang="en-US" altLang="ja-JP" kern="0" dirty="0" smtClean="0"/>
              </a:p>
              <a:p>
                <a:r>
                  <a:rPr lang="en-US" altLang="ja-JP" sz="2800" kern="0" dirty="0" smtClean="0"/>
                  <a:t>Statistically significant</a:t>
                </a:r>
              </a:p>
              <a:p>
                <a:pPr lvl="1"/>
                <a:r>
                  <a:rPr lang="en-US" altLang="ja-JP" sz="2400" kern="0" dirty="0" smtClean="0"/>
                  <a:t>A Wilcoxon rank sum test</a:t>
                </a:r>
              </a:p>
              <a:p>
                <a:r>
                  <a:rPr lang="en-US" altLang="ja-JP" sz="2800" kern="0" dirty="0" smtClean="0"/>
                  <a:t>Developers without our                               technique missed                                     relevant statements</a:t>
                </a:r>
              </a:p>
              <a:p>
                <a:endParaRPr lang="en-US" altLang="ja-JP" sz="2800" kern="0" dirty="0" smtClean="0"/>
              </a:p>
              <a:p>
                <a:endParaRPr lang="ja-JP" altLang="en-US" sz="2800" kern="0" dirty="0"/>
              </a:p>
            </p:txBody>
          </p:sp>
        </mc:Choice>
        <mc:Fallback xmlns="">
          <p:sp>
            <p:nvSpPr>
              <p:cNvPr id="18" name="コンテンツ プレースホルダー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7200" y="1600200"/>
                <a:ext cx="8147248" cy="4525963"/>
              </a:xfrm>
              <a:prstGeom prst="rect">
                <a:avLst/>
              </a:prstGeom>
              <a:blipFill rotWithShape="1">
                <a:blip r:embed="rId4"/>
                <a:stretch>
                  <a:fillRect l="-1497" t="-1348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4458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/>
              <a:t>Result: </a:t>
            </a:r>
            <a:r>
              <a:rPr lang="en-US" altLang="ja-JP" sz="3200" dirty="0"/>
              <a:t>Q2. </a:t>
            </a:r>
            <a:r>
              <a:rPr lang="en-US" altLang="ja-JP" sz="3200" dirty="0" smtClean="0"/>
              <a:t>Does </a:t>
            </a:r>
            <a:r>
              <a:rPr lang="en-US" altLang="ja-JP" sz="3200" dirty="0"/>
              <a:t>our technique </a:t>
            </a:r>
            <a:r>
              <a:rPr lang="en-US" altLang="ja-JP" sz="3200" dirty="0" smtClean="0"/>
              <a:t>affect </a:t>
            </a:r>
            <a:r>
              <a:rPr lang="en-US" altLang="ja-JP" sz="3200" dirty="0"/>
              <a:t>the time </a:t>
            </a:r>
            <a:r>
              <a:rPr lang="en-US" altLang="ja-JP" sz="3200" dirty="0" smtClean="0"/>
              <a:t>needed </a:t>
            </a:r>
            <a:r>
              <a:rPr lang="en-US" altLang="ja-JP" sz="3200" dirty="0"/>
              <a:t>to </a:t>
            </a:r>
            <a:r>
              <a:rPr lang="en-US" altLang="ja-JP" sz="3200" dirty="0" smtClean="0"/>
              <a:t>identify </a:t>
            </a:r>
            <a:r>
              <a:rPr lang="en-US" altLang="ja-JP" sz="3200" dirty="0"/>
              <a:t>relevant statements</a:t>
            </a:r>
            <a:r>
              <a:rPr lang="en-US" altLang="ja-JP" sz="3200" dirty="0" smtClean="0"/>
              <a:t>?</a:t>
            </a:r>
            <a:endParaRPr kumimoji="1" lang="ja-JP" altLang="en-US" sz="3200" dirty="0"/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692" y="1527263"/>
            <a:ext cx="3630199" cy="4525963"/>
          </a:xfr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22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76056" y="3258201"/>
            <a:ext cx="492443" cy="92281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kumimoji="1" lang="en-US" altLang="ja-JP" sz="2000" dirty="0" smtClean="0"/>
              <a:t>Time[s]</a:t>
            </a:r>
            <a:endParaRPr kumimoji="1" lang="ja-JP" altLang="en-US" sz="2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546812" y="5437092"/>
            <a:ext cx="60356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Yes</a:t>
            </a:r>
            <a:endParaRPr kumimoji="1" lang="ja-JP" altLang="en-US" sz="2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842956" y="5437092"/>
            <a:ext cx="513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No</a:t>
            </a:r>
            <a:endParaRPr kumimoji="1" lang="ja-JP" altLang="en-US" sz="2000" dirty="0"/>
          </a:p>
        </p:txBody>
      </p:sp>
      <p:sp>
        <p:nvSpPr>
          <p:cNvPr id="16" name="コンテンツ プレースホルダー 2"/>
          <p:cNvSpPr txBox="1">
            <a:spLocks/>
          </p:cNvSpPr>
          <p:nvPr/>
        </p:nvSpPr>
        <p:spPr bwMode="auto">
          <a:xfrm>
            <a:off x="457200" y="1600200"/>
            <a:ext cx="814724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US" altLang="ja-JP" sz="2800" b="1" kern="0" dirty="0" smtClean="0"/>
              <a:t>No</a:t>
            </a:r>
            <a:endParaRPr lang="en-US" altLang="ja-JP" sz="2400" b="1" kern="0" dirty="0" smtClean="0"/>
          </a:p>
          <a:p>
            <a:r>
              <a:rPr lang="en-US" altLang="ja-JP" sz="2800" kern="0" dirty="0" smtClean="0"/>
              <a:t>Not statistically significant</a:t>
            </a:r>
          </a:p>
          <a:p>
            <a:r>
              <a:rPr lang="en-US" altLang="ja-JP" sz="2800" kern="0" dirty="0" smtClean="0"/>
              <a:t>Developers must read                                           the entire method to                                     verify conditions                                 represented in statements</a:t>
            </a:r>
          </a:p>
          <a:p>
            <a:endParaRPr lang="en-US" altLang="ja-JP" sz="2800" kern="0" dirty="0" smtClean="0"/>
          </a:p>
          <a:p>
            <a:endParaRPr lang="ja-JP" altLang="en-US" sz="2800" kern="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6934423" y="5765194"/>
            <a:ext cx="10823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/>
              <a:t>Support</a:t>
            </a:r>
            <a:endParaRPr kumimoji="1" lang="ja-JP" altLang="en-US" sz="2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60556" y="4581128"/>
            <a:ext cx="4703532" cy="181588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sz="2800" dirty="0" smtClean="0"/>
              <a:t>Our </a:t>
            </a:r>
            <a:r>
              <a:rPr lang="en-US" altLang="ja-JP" sz="2800" dirty="0"/>
              <a:t>technique improves the </a:t>
            </a:r>
            <a:endParaRPr lang="en-US" altLang="ja-JP" sz="2800" dirty="0" smtClean="0"/>
          </a:p>
          <a:p>
            <a:r>
              <a:rPr lang="en-US" altLang="ja-JP" sz="2800" dirty="0" smtClean="0"/>
              <a:t>accuracy of </a:t>
            </a:r>
            <a:r>
              <a:rPr lang="en-US" altLang="ja-JP" sz="2800" dirty="0"/>
              <a:t>identification of </a:t>
            </a:r>
            <a:endParaRPr lang="en-US" altLang="ja-JP" sz="2800" dirty="0" smtClean="0"/>
          </a:p>
          <a:p>
            <a:r>
              <a:rPr lang="en-US" altLang="ja-JP" sz="2800" dirty="0" smtClean="0"/>
              <a:t>relevant </a:t>
            </a:r>
            <a:r>
              <a:rPr lang="en-US" altLang="ja-JP" sz="2800" dirty="0"/>
              <a:t>statements </a:t>
            </a:r>
            <a:endParaRPr lang="en-US" altLang="ja-JP" sz="2800" dirty="0" smtClean="0"/>
          </a:p>
          <a:p>
            <a:r>
              <a:rPr lang="en-US" altLang="ja-JP" sz="2800" dirty="0" smtClean="0"/>
              <a:t>without </a:t>
            </a:r>
            <a:r>
              <a:rPr lang="en-US" altLang="ja-JP" sz="2800" dirty="0"/>
              <a:t>affecting the time</a:t>
            </a:r>
            <a:r>
              <a:rPr lang="en-US" altLang="ja-JP" sz="2800" dirty="0" smtClean="0"/>
              <a:t>.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88120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28992" cy="1143000"/>
          </a:xfrm>
        </p:spPr>
        <p:txBody>
          <a:bodyPr/>
          <a:lstStyle/>
          <a:p>
            <a:r>
              <a:rPr kumimoji="1" lang="en-US" altLang="ja-JP" sz="4000" dirty="0" smtClean="0"/>
              <a:t>Result: Q3. Is our technique accurate?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3528" y="1600200"/>
            <a:ext cx="8435280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3100" b="1" dirty="0" smtClean="0"/>
              <a:t>Yes</a:t>
            </a:r>
            <a:r>
              <a:rPr lang="en-US" altLang="ja-JP" sz="3100" dirty="0" smtClean="0"/>
              <a:t>  but…</a:t>
            </a:r>
          </a:p>
          <a:p>
            <a:r>
              <a:rPr lang="en-US" altLang="ja-JP" sz="3000" dirty="0" smtClean="0"/>
              <a:t>Our technique included 8 irrelevant statements.</a:t>
            </a:r>
          </a:p>
          <a:p>
            <a:pPr lvl="1"/>
            <a:r>
              <a:rPr lang="en-US" altLang="ja-JP" sz="2400" dirty="0"/>
              <a:t>Precision</a:t>
            </a:r>
            <a:r>
              <a:rPr lang="ja-JP" altLang="en-US" sz="2400" dirty="0"/>
              <a:t> </a:t>
            </a:r>
            <a:r>
              <a:rPr lang="en-US" altLang="ja-JP" sz="2400" dirty="0"/>
              <a:t>was 0.64 (14 / 22</a:t>
            </a:r>
            <a:r>
              <a:rPr lang="en-US" altLang="ja-JP" sz="2400" dirty="0" smtClean="0"/>
              <a:t>)</a:t>
            </a:r>
          </a:p>
          <a:p>
            <a:pPr lvl="1"/>
            <a:r>
              <a:rPr lang="en-US" altLang="ja-JP" sz="2400" dirty="0" smtClean="0"/>
              <a:t>The statements would be excluded by a more precise analysis for library methods.</a:t>
            </a:r>
            <a:endParaRPr lang="en-US" altLang="ja-JP" sz="2700" dirty="0" smtClean="0"/>
          </a:p>
          <a:p>
            <a:r>
              <a:rPr lang="en-US" altLang="ja-JP" sz="3000" dirty="0" smtClean="0"/>
              <a:t>Our technique missed 3 relevant statements.</a:t>
            </a:r>
            <a:endParaRPr lang="en-US" altLang="ja-JP" sz="2200" dirty="0"/>
          </a:p>
          <a:p>
            <a:pPr lvl="1"/>
            <a:r>
              <a:rPr lang="en-US" altLang="ja-JP" sz="2400" dirty="0"/>
              <a:t>Recall was 0.82 (14 / 17</a:t>
            </a:r>
            <a:r>
              <a:rPr lang="en-US" altLang="ja-JP" sz="2400" dirty="0" smtClean="0"/>
              <a:t>)</a:t>
            </a:r>
          </a:p>
          <a:p>
            <a:pPr lvl="1"/>
            <a:r>
              <a:rPr lang="en-US" altLang="ja-JP" sz="2400" dirty="0" smtClean="0"/>
              <a:t>The next slide</a:t>
            </a:r>
            <a:endParaRPr lang="en-US" altLang="ja-JP" sz="2400" dirty="0"/>
          </a:p>
          <a:p>
            <a:pPr lvl="1"/>
            <a:endParaRPr lang="en-US" altLang="ja-JP" sz="26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23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58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600" dirty="0" smtClean="0"/>
              <a:t>Example: </a:t>
            </a:r>
            <a:r>
              <a:rPr lang="en-US" altLang="ja-JP" sz="3600" dirty="0" smtClean="0"/>
              <a:t>Missed Relevant Statements</a:t>
            </a:r>
            <a:endParaRPr kumimoji="1" lang="ja-JP" altLang="en-US" sz="36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24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79512" y="1556792"/>
            <a:ext cx="336342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>
                <a:solidFill>
                  <a:srgbClr val="000000"/>
                </a:solidFill>
                <a:latin typeface="Verdana"/>
              </a:rPr>
              <a:t>foo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>
                <a:solidFill>
                  <a:srgbClr val="000000"/>
                </a:solidFill>
                <a:latin typeface="Verdana"/>
              </a:rPr>
              <a:t>mode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{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 smtClean="0">
                <a:solidFill>
                  <a:srgbClr val="00007F"/>
                </a:solidFill>
                <a:latin typeface="Verdana"/>
              </a:rPr>
              <a:t>if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dirty="0" smtClean="0">
                <a:solidFill>
                  <a:srgbClr val="000000"/>
                </a:solidFill>
                <a:latin typeface="Verdana"/>
              </a:rPr>
              <a:t>mode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==</a:t>
            </a:r>
            <a:r>
              <a:rPr lang="en-US" altLang="ja-JP" i="1" dirty="0" smtClean="0">
                <a:solidFill>
                  <a:srgbClr val="000000"/>
                </a:solidFill>
                <a:latin typeface="Verdana"/>
              </a:rPr>
              <a:t>ON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{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dirty="0" err="1" smtClean="0">
                <a:solidFill>
                  <a:srgbClr val="000000"/>
                </a:solidFill>
                <a:latin typeface="Verdana"/>
              </a:rPr>
              <a:t>setX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dirty="0" smtClean="0">
                <a:solidFill>
                  <a:srgbClr val="007F7F"/>
                </a:solidFill>
                <a:latin typeface="Verdana"/>
              </a:rPr>
              <a:t>1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);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7F"/>
                </a:solidFill>
                <a:latin typeface="Verdana"/>
              </a:rPr>
              <a:t>else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7F"/>
                </a:solidFill>
                <a:latin typeface="Verdana"/>
              </a:rPr>
              <a:t>if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dirty="0" smtClean="0">
                <a:solidFill>
                  <a:srgbClr val="000000"/>
                </a:solidFill>
                <a:latin typeface="Verdana"/>
              </a:rPr>
              <a:t>mode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==</a:t>
            </a:r>
            <a:r>
              <a:rPr lang="en-US" altLang="ja-JP" i="1" dirty="0" smtClean="0">
                <a:solidFill>
                  <a:srgbClr val="000000"/>
                </a:solidFill>
                <a:latin typeface="Verdana"/>
              </a:rPr>
              <a:t>OFF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{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dirty="0" err="1">
                <a:solidFill>
                  <a:srgbClr val="000000"/>
                </a:solidFill>
                <a:latin typeface="Verdana"/>
              </a:rPr>
              <a:t>setX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dirty="0">
                <a:solidFill>
                  <a:srgbClr val="007F7F"/>
                </a:solidFill>
                <a:latin typeface="Verdana"/>
              </a:rPr>
              <a:t>0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);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ja-JP" alt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ja-JP" altLang="en-US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}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210174"/>
              </p:ext>
            </p:extLst>
          </p:nvPr>
        </p:nvGraphicFramePr>
        <p:xfrm>
          <a:off x="3707904" y="1664216"/>
          <a:ext cx="5256584" cy="1188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56184"/>
                <a:gridCol w="2016224"/>
                <a:gridCol w="15841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Condition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Our technique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000" dirty="0" smtClean="0"/>
                        <a:t>Developers</a:t>
                      </a:r>
                      <a:endParaRPr kumimoji="1" lang="ja-JP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mode==</a:t>
                      </a:r>
                      <a:r>
                        <a:rPr kumimoji="1" lang="en-US" altLang="ja-JP" sz="2000" i="1" dirty="0" smtClean="0"/>
                        <a:t>ON</a:t>
                      </a:r>
                      <a:endParaRPr kumimoji="1" lang="ja-JP" altLang="en-US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Relevant</a:t>
                      </a:r>
                      <a:endParaRPr kumimoji="1" lang="ja-JP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Relevant</a:t>
                      </a:r>
                      <a:endParaRPr kumimoji="1" lang="en-US" altLang="ja-JP" sz="2000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/>
                        <a:t>mode==</a:t>
                      </a:r>
                      <a:r>
                        <a:rPr kumimoji="1" lang="en-US" altLang="ja-JP" sz="2000" i="1" dirty="0" smtClean="0"/>
                        <a:t>OFF</a:t>
                      </a:r>
                      <a:endParaRPr kumimoji="1" lang="ja-JP" altLang="en-US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FF0000"/>
                          </a:solidFill>
                        </a:rPr>
                        <a:t>Irrelevant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FF0000"/>
                          </a:solidFill>
                        </a:rPr>
                        <a:t>Relevant</a:t>
                      </a:r>
                      <a:endParaRPr kumimoji="1" lang="ja-JP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3" name="円/楕円 32"/>
          <p:cNvSpPr/>
          <p:nvPr/>
        </p:nvSpPr>
        <p:spPr>
          <a:xfrm>
            <a:off x="2392359" y="3632054"/>
            <a:ext cx="974907" cy="432048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Entry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34" name="円/楕円 33"/>
          <p:cNvSpPr/>
          <p:nvPr/>
        </p:nvSpPr>
        <p:spPr>
          <a:xfrm>
            <a:off x="3995936" y="4463169"/>
            <a:ext cx="1194817" cy="426002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setX</a:t>
            </a:r>
            <a:r>
              <a: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(1)</a:t>
            </a:r>
            <a:endParaRPr kumimoji="0" lang="ja-JP" altLang="en-US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35" name="円/楕円 34"/>
          <p:cNvSpPr/>
          <p:nvPr/>
        </p:nvSpPr>
        <p:spPr>
          <a:xfrm>
            <a:off x="3995937" y="5476219"/>
            <a:ext cx="1194816" cy="426002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setX</a:t>
            </a:r>
            <a:r>
              <a: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(0)</a:t>
            </a:r>
            <a:endParaRPr kumimoji="0" lang="ja-JP" altLang="en-US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36" name="円/楕円 35"/>
          <p:cNvSpPr/>
          <p:nvPr/>
        </p:nvSpPr>
        <p:spPr>
          <a:xfrm>
            <a:off x="6669203" y="3689729"/>
            <a:ext cx="974907" cy="432048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Entry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559404" y="4409809"/>
            <a:ext cx="1194503" cy="648072"/>
          </a:xfrm>
          <a:prstGeom prst="rect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combined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conditions</a:t>
            </a:r>
            <a:endParaRPr kumimoji="0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38" name="円/楕円 37"/>
          <p:cNvSpPr/>
          <p:nvPr/>
        </p:nvSpPr>
        <p:spPr>
          <a:xfrm>
            <a:off x="5868144" y="5456948"/>
            <a:ext cx="1225509" cy="426002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setX</a:t>
            </a:r>
            <a:r>
              <a: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(1)</a:t>
            </a:r>
            <a:endParaRPr kumimoji="0" lang="ja-JP" altLang="en-US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40" name="円/楕円 39"/>
          <p:cNvSpPr/>
          <p:nvPr/>
        </p:nvSpPr>
        <p:spPr>
          <a:xfrm>
            <a:off x="7228770" y="5456948"/>
            <a:ext cx="1231661" cy="426002"/>
          </a:xfrm>
          <a:prstGeom prst="ellipse">
            <a:avLst/>
          </a:prstGeom>
          <a:noFill/>
          <a:ln w="2540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setX</a:t>
            </a:r>
            <a:r>
              <a:rPr kumimoji="0" lang="en-US" altLang="ja-JP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rPr>
              <a:t>(0)</a:t>
            </a:r>
            <a:endParaRPr kumimoji="0" lang="ja-JP" altLang="en-US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/>
              <a:cs typeface="+mn-cs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354940" y="5053235"/>
            <a:ext cx="13773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prstClr val="black"/>
                </a:solidFill>
                <a:latin typeface="Calibri"/>
              </a:rPr>
              <a:t>mode==</a:t>
            </a:r>
            <a:r>
              <a:rPr lang="en-US" altLang="ja-JP" sz="2000" i="1" dirty="0" smtClean="0">
                <a:solidFill>
                  <a:prstClr val="black"/>
                </a:solidFill>
                <a:latin typeface="Calibri"/>
              </a:rPr>
              <a:t>ON</a:t>
            </a:r>
            <a:endParaRPr lang="ja-JP" altLang="en-US" sz="2000" i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7644110" y="5052733"/>
            <a:ext cx="14494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 smtClean="0">
                <a:solidFill>
                  <a:prstClr val="black"/>
                </a:solidFill>
                <a:latin typeface="Calibri"/>
              </a:rPr>
              <a:t>mode==</a:t>
            </a:r>
            <a:r>
              <a:rPr lang="en-US" altLang="ja-JP" sz="2000" i="1" dirty="0" smtClean="0">
                <a:solidFill>
                  <a:prstClr val="black"/>
                </a:solidFill>
                <a:latin typeface="Calibri"/>
              </a:rPr>
              <a:t>OFF</a:t>
            </a:r>
            <a:endParaRPr lang="ja-JP" altLang="en-US" sz="2000" i="1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43" name="直線矢印コネクタ 42"/>
          <p:cNvCxnSpPr>
            <a:stCxn id="33" idx="4"/>
            <a:endCxn id="53" idx="0"/>
          </p:cNvCxnSpPr>
          <p:nvPr/>
        </p:nvCxnSpPr>
        <p:spPr>
          <a:xfrm>
            <a:off x="2879813" y="4064102"/>
            <a:ext cx="3887" cy="216024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44" name="直線矢印コネクタ 43"/>
          <p:cNvCxnSpPr>
            <a:stCxn id="53" idx="2"/>
          </p:cNvCxnSpPr>
          <p:nvPr/>
        </p:nvCxnSpPr>
        <p:spPr>
          <a:xfrm flipH="1">
            <a:off x="2879813" y="5072214"/>
            <a:ext cx="3887" cy="216024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45" name="直線矢印コネクタ 44"/>
          <p:cNvCxnSpPr>
            <a:stCxn id="53" idx="3"/>
            <a:endCxn id="34" idx="2"/>
          </p:cNvCxnSpPr>
          <p:nvPr/>
        </p:nvCxnSpPr>
        <p:spPr>
          <a:xfrm>
            <a:off x="3711792" y="4676170"/>
            <a:ext cx="284144" cy="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46" name="直線矢印コネクタ 45"/>
          <p:cNvCxnSpPr>
            <a:stCxn id="56" idx="3"/>
            <a:endCxn id="35" idx="2"/>
          </p:cNvCxnSpPr>
          <p:nvPr/>
        </p:nvCxnSpPr>
        <p:spPr>
          <a:xfrm>
            <a:off x="3707904" y="5689220"/>
            <a:ext cx="288033" cy="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47" name="直線矢印コネクタ 46"/>
          <p:cNvCxnSpPr>
            <a:stCxn id="36" idx="4"/>
            <a:endCxn id="37" idx="0"/>
          </p:cNvCxnSpPr>
          <p:nvPr/>
        </p:nvCxnSpPr>
        <p:spPr>
          <a:xfrm flipH="1">
            <a:off x="7156656" y="4121777"/>
            <a:ext cx="1" cy="288032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48" name="直線矢印コネクタ 47"/>
          <p:cNvCxnSpPr>
            <a:stCxn id="37" idx="2"/>
            <a:endCxn id="38" idx="0"/>
          </p:cNvCxnSpPr>
          <p:nvPr/>
        </p:nvCxnSpPr>
        <p:spPr>
          <a:xfrm flipH="1">
            <a:off x="6480899" y="5057881"/>
            <a:ext cx="675757" cy="399067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cxnSp>
        <p:nvCxnSpPr>
          <p:cNvPr id="49" name="直線矢印コネクタ 48"/>
          <p:cNvCxnSpPr>
            <a:stCxn id="37" idx="2"/>
            <a:endCxn id="40" idx="0"/>
          </p:cNvCxnSpPr>
          <p:nvPr/>
        </p:nvCxnSpPr>
        <p:spPr>
          <a:xfrm>
            <a:off x="7156656" y="5057881"/>
            <a:ext cx="687945" cy="399067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 w="med" len="lg"/>
          </a:ln>
          <a:effectLst/>
        </p:spPr>
      </p:cxnSp>
      <p:sp>
        <p:nvSpPr>
          <p:cNvPr id="50" name="テキスト ボックス 49"/>
          <p:cNvSpPr txBox="1"/>
          <p:nvPr/>
        </p:nvSpPr>
        <p:spPr>
          <a:xfrm>
            <a:off x="2633475" y="6139567"/>
            <a:ext cx="19815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solidFill>
                  <a:prstClr val="black"/>
                </a:solidFill>
                <a:latin typeface="Calibri"/>
              </a:rPr>
              <a:t>Our technique</a:t>
            </a:r>
            <a:endParaRPr lang="ja-JP" altLang="en-US" sz="24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6363072" y="6139567"/>
            <a:ext cx="15871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dirty="0" smtClean="0">
                <a:solidFill>
                  <a:prstClr val="black"/>
                </a:solidFill>
                <a:latin typeface="Calibri"/>
              </a:rPr>
              <a:t>Developers</a:t>
            </a:r>
            <a:endParaRPr lang="ja-JP" altLang="en-US" sz="2400" dirty="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52" name="グループ化 51"/>
          <p:cNvGrpSpPr/>
          <p:nvPr/>
        </p:nvGrpSpPr>
        <p:grpSpPr>
          <a:xfrm>
            <a:off x="2055608" y="4280126"/>
            <a:ext cx="1656184" cy="792088"/>
            <a:chOff x="3419873" y="2348880"/>
            <a:chExt cx="1656184" cy="792088"/>
          </a:xfrm>
        </p:grpSpPr>
        <p:sp>
          <p:nvSpPr>
            <p:cNvPr id="53" name="フローチャート : 判断 52"/>
            <p:cNvSpPr/>
            <p:nvPr/>
          </p:nvSpPr>
          <p:spPr>
            <a:xfrm>
              <a:off x="3419873" y="2348880"/>
              <a:ext cx="1656184" cy="792088"/>
            </a:xfrm>
            <a:prstGeom prst="flowChartDecision">
              <a:avLst/>
            </a:prstGeom>
            <a:solidFill>
              <a:schemeClr val="bg1"/>
            </a:solidFill>
            <a:ln w="25400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-1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3555428" y="2560258"/>
              <a:ext cx="13773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mode==</a:t>
              </a:r>
              <a:r>
                <a:rPr kumimoji="1" lang="en-US" altLang="ja-JP" i="1" dirty="0" smtClean="0"/>
                <a:t>ON</a:t>
              </a:r>
              <a:endParaRPr kumimoji="1" lang="ja-JP" altLang="en-US" i="1" dirty="0"/>
            </a:p>
          </p:txBody>
        </p:sp>
      </p:grpSp>
      <p:grpSp>
        <p:nvGrpSpPr>
          <p:cNvPr id="55" name="グループ化 54"/>
          <p:cNvGrpSpPr/>
          <p:nvPr/>
        </p:nvGrpSpPr>
        <p:grpSpPr>
          <a:xfrm>
            <a:off x="2051720" y="5293176"/>
            <a:ext cx="1656184" cy="792088"/>
            <a:chOff x="3415985" y="3361930"/>
            <a:chExt cx="1656184" cy="792088"/>
          </a:xfrm>
        </p:grpSpPr>
        <p:sp>
          <p:nvSpPr>
            <p:cNvPr id="56" name="フローチャート : 判断 55"/>
            <p:cNvSpPr/>
            <p:nvPr/>
          </p:nvSpPr>
          <p:spPr>
            <a:xfrm>
              <a:off x="3415985" y="3361930"/>
              <a:ext cx="1656184" cy="792088"/>
            </a:xfrm>
            <a:prstGeom prst="flowChartDecision">
              <a:avLst/>
            </a:prstGeom>
            <a:solidFill>
              <a:schemeClr val="bg1"/>
            </a:solidFill>
            <a:ln w="25400" cap="flat" cmpd="sng" algn="ctr">
              <a:solidFill>
                <a:sysClr val="windowText" lastClr="000000"/>
              </a:solidFill>
              <a:prstDash val="solid"/>
              <a:tailEnd type="arrow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ja-JP" altLang="en-US" sz="1800" b="0" i="0" u="none" strike="noStrike" kern="0" cap="none" spc="0" normalizeH="0" baseline="-1000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/>
                <a:cs typeface="+mn-cs"/>
              </a:endParaRPr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3495776" y="3573308"/>
              <a:ext cx="14927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mode==</a:t>
              </a:r>
              <a:r>
                <a:rPr kumimoji="1" lang="en-US" altLang="ja-JP" i="1" dirty="0" smtClean="0"/>
                <a:t>OFF</a:t>
              </a:r>
              <a:endParaRPr kumimoji="1" lang="ja-JP" altLang="en-US" i="1" dirty="0"/>
            </a:p>
          </p:txBody>
        </p:sp>
      </p:grpSp>
      <p:sp>
        <p:nvSpPr>
          <p:cNvPr id="32" name="テキスト ボックス 31"/>
          <p:cNvSpPr txBox="1"/>
          <p:nvPr/>
        </p:nvSpPr>
        <p:spPr>
          <a:xfrm>
            <a:off x="1009644" y="5484545"/>
            <a:ext cx="9973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solidFill>
                  <a:srgbClr val="FF0000"/>
                </a:solidFill>
              </a:rPr>
              <a:t>Missed</a:t>
            </a:r>
            <a:endParaRPr kumimoji="1" lang="ja-JP" alt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8954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40" grpId="0" animBg="1"/>
      <p:bldP spid="41" grpId="0"/>
      <p:bldP spid="42" grpId="0"/>
      <p:bldP spid="50" grpId="0"/>
      <p:bldP spid="51" grpId="0"/>
      <p:bldP spid="3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We proposed a program dependence analysis technique to understand computational business rules.</a:t>
            </a:r>
          </a:p>
          <a:p>
            <a:r>
              <a:rPr kumimoji="1" lang="en-US" altLang="ja-JP" dirty="0" smtClean="0"/>
              <a:t>Our technique improved the accuracy of identification of relevant statements.</a:t>
            </a:r>
          </a:p>
          <a:p>
            <a:r>
              <a:rPr lang="en-US" altLang="ja-JP" dirty="0" smtClean="0"/>
              <a:t>We plan to apply our technique to re-engineering processes in practical projects.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25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70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Understanding Computational Business Rules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A tedious and error-prone activity because</a:t>
            </a:r>
          </a:p>
          <a:p>
            <a:pPr lvl="1"/>
            <a:r>
              <a:rPr lang="en-US" altLang="ja-JP" dirty="0" smtClean="0"/>
              <a:t>Documentation is generally unavailable.</a:t>
            </a:r>
          </a:p>
          <a:p>
            <a:pPr lvl="1"/>
            <a:r>
              <a:rPr lang="en-US" altLang="ja-JP" dirty="0" smtClean="0"/>
              <a:t>A system has many features.</a:t>
            </a:r>
          </a:p>
          <a:p>
            <a:pPr lvl="2"/>
            <a:r>
              <a:rPr lang="en-US" altLang="ja-JP" dirty="0" smtClean="0"/>
              <a:t>A feature may compute multiple outputs.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3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6351" y="3789040"/>
            <a:ext cx="3015569" cy="25853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ja-JP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>
                <a:solidFill>
                  <a:srgbClr val="000000"/>
                </a:solidFill>
                <a:latin typeface="Verdana"/>
              </a:rPr>
              <a:t>action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>
                <a:solidFill>
                  <a:srgbClr val="000000"/>
                </a:solidFill>
                <a:latin typeface="Verdana"/>
              </a:rPr>
              <a:t>early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{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 err="1" smtClean="0">
                <a:solidFill>
                  <a:srgbClr val="00007F"/>
                </a:solidFill>
                <a:latin typeface="Verdana"/>
              </a:rPr>
              <a:t>int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>
                <a:solidFill>
                  <a:srgbClr val="000000"/>
                </a:solidFill>
                <a:latin typeface="Verdana"/>
              </a:rPr>
              <a:t>fee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;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b="1" dirty="0" smtClean="0">
                <a:solidFill>
                  <a:srgbClr val="00007F"/>
                </a:solidFill>
                <a:latin typeface="Verdana"/>
              </a:rPr>
              <a:t>if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dirty="0" smtClean="0">
                <a:solidFill>
                  <a:srgbClr val="000000"/>
                </a:solidFill>
                <a:latin typeface="Verdana"/>
              </a:rPr>
              <a:t>early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==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>
                <a:solidFill>
                  <a:srgbClr val="007F7F"/>
                </a:solidFill>
                <a:latin typeface="Verdana"/>
              </a:rPr>
              <a:t>1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{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dirty="0" smtClean="0">
                <a:latin typeface="Verdana"/>
              </a:rPr>
              <a:t>fee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 smtClean="0">
                <a:solidFill>
                  <a:srgbClr val="007F7F"/>
                </a:solidFill>
                <a:latin typeface="Verdana"/>
              </a:rPr>
              <a:t>3000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7F"/>
                </a:solidFill>
                <a:latin typeface="Verdana"/>
              </a:rPr>
              <a:t>else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{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   </a:t>
            </a:r>
            <a:r>
              <a:rPr lang="en-US" altLang="ja-JP" dirty="0" smtClean="0">
                <a:solidFill>
                  <a:srgbClr val="000000"/>
                </a:solidFill>
                <a:latin typeface="Verdana"/>
              </a:rPr>
              <a:t>fee</a:t>
            </a:r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altLang="ja-JP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altLang="ja-JP" dirty="0" smtClean="0">
                <a:solidFill>
                  <a:srgbClr val="007F7F"/>
                </a:solidFill>
                <a:latin typeface="Verdana"/>
              </a:rPr>
              <a:t>4500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ja-JP" altLang="en-US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}</a:t>
            </a:r>
            <a:endParaRPr lang="ja-JP" altLang="en-US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dirty="0" smtClean="0">
                <a:solidFill>
                  <a:srgbClr val="808080"/>
                </a:solidFill>
                <a:latin typeface="Verdana"/>
              </a:rPr>
              <a:t>  </a:t>
            </a:r>
            <a:r>
              <a:rPr lang="en-US" altLang="ja-JP" dirty="0" err="1" smtClean="0">
                <a:solidFill>
                  <a:srgbClr val="000000"/>
                </a:solidFill>
                <a:latin typeface="Verdana"/>
              </a:rPr>
              <a:t>setFee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en-US" altLang="ja-JP" dirty="0" smtClean="0">
                <a:solidFill>
                  <a:srgbClr val="000000"/>
                </a:solidFill>
                <a:latin typeface="Verdana"/>
              </a:rPr>
              <a:t>fee</a:t>
            </a:r>
            <a:r>
              <a:rPr lang="en-US" altLang="ja-JP" b="1" dirty="0" smtClean="0">
                <a:solidFill>
                  <a:srgbClr val="000000"/>
                </a:solidFill>
                <a:latin typeface="Verdana"/>
              </a:rPr>
              <a:t>);</a:t>
            </a:r>
            <a:endParaRPr lang="en-US" altLang="ja-JP" dirty="0">
              <a:solidFill>
                <a:srgbClr val="808080"/>
              </a:solidFill>
              <a:latin typeface="Verdana"/>
            </a:endParaRPr>
          </a:p>
          <a:p>
            <a:r>
              <a:rPr lang="en-US" altLang="ja-JP" b="1" dirty="0">
                <a:solidFill>
                  <a:srgbClr val="000000"/>
                </a:solidFill>
                <a:latin typeface="Verdana"/>
              </a:rPr>
              <a:t>}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870167" y="3717032"/>
            <a:ext cx="230223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200" dirty="0" smtClean="0"/>
              <a:t>Rule for fee</a:t>
            </a:r>
            <a:endParaRPr kumimoji="1" lang="ja-JP" altLang="en-US" sz="3200" dirty="0"/>
          </a:p>
        </p:txBody>
      </p:sp>
      <p:pic>
        <p:nvPicPr>
          <p:cNvPr id="8" name="Picture 4" descr="http://images.clipartlogo.com/files/images/42/428874/paper-document-text-front-clip-art_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365104"/>
            <a:ext cx="1328254" cy="1805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テキスト ボックス 8"/>
          <p:cNvSpPr txBox="1"/>
          <p:nvPr/>
        </p:nvSpPr>
        <p:spPr>
          <a:xfrm>
            <a:off x="6736589" y="4875547"/>
            <a:ext cx="569387" cy="92333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5400" dirty="0" smtClean="0"/>
              <a:t>?</a:t>
            </a:r>
            <a:endParaRPr kumimoji="1" lang="ja-JP" altLang="en-US" sz="5400" dirty="0"/>
          </a:p>
        </p:txBody>
      </p:sp>
      <p:sp>
        <p:nvSpPr>
          <p:cNvPr id="10" name="右矢印 9"/>
          <p:cNvSpPr/>
          <p:nvPr/>
        </p:nvSpPr>
        <p:spPr>
          <a:xfrm>
            <a:off x="4283968" y="4653136"/>
            <a:ext cx="1656184" cy="936104"/>
          </a:xfrm>
          <a:prstGeom prst="rightArrow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505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Example: An imaginary facility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A feature computes a usage fee and a time limit for a facility.</a:t>
            </a:r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r>
              <a:rPr lang="en-US" altLang="ja-JP" dirty="0" smtClean="0"/>
              <a:t>A constraint</a:t>
            </a:r>
          </a:p>
          <a:p>
            <a:pPr lvl="1"/>
            <a:r>
              <a:rPr lang="en-US" altLang="ja-JP" sz="2600" dirty="0" smtClean="0"/>
              <a:t>Children may not become premium members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4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79854"/>
              </p:ext>
            </p:extLst>
          </p:nvPr>
        </p:nvGraphicFramePr>
        <p:xfrm>
          <a:off x="1259632" y="3080553"/>
          <a:ext cx="2880320" cy="182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2128"/>
                <a:gridCol w="17281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values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conditions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children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students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adults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6093880"/>
              </p:ext>
            </p:extLst>
          </p:nvPr>
        </p:nvGraphicFramePr>
        <p:xfrm>
          <a:off x="4644008" y="3080553"/>
          <a:ext cx="3888432" cy="13716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2128"/>
                <a:gridCol w="27363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values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conditions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3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premium members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2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regular members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2123728" y="2636912"/>
            <a:ext cx="10390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fee [$]</a:t>
            </a:r>
            <a:endParaRPr kumimoji="1"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396568" y="2636912"/>
            <a:ext cx="22717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 smtClean="0"/>
              <a:t>time limit [hour]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5917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Example: Implementation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90789" y="1484784"/>
            <a:ext cx="4464496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800" dirty="0" smtClean="0"/>
              <a:t>Line 2</a:t>
            </a:r>
          </a:p>
          <a:p>
            <a:pPr>
              <a:buFont typeface="Arial" panose="020B0604020202020204" pitchFamily="34" charset="0"/>
              <a:buChar char="•"/>
            </a:pPr>
            <a:r>
              <a:rPr kumimoji="1" lang="en-US" altLang="ja-JP" sz="2400" dirty="0" smtClean="0"/>
              <a:t>Checks the database access</a:t>
            </a:r>
          </a:p>
          <a:p>
            <a:pPr marL="0" indent="0">
              <a:buNone/>
            </a:pPr>
            <a:r>
              <a:rPr lang="en-US" altLang="ja-JP" sz="2800" dirty="0" smtClean="0"/>
              <a:t>Lines 3 </a:t>
            </a:r>
            <a:r>
              <a:rPr lang="ja-JP" altLang="en-US" sz="2800" dirty="0" smtClean="0"/>
              <a:t>─ </a:t>
            </a:r>
            <a:r>
              <a:rPr lang="en-US" altLang="ja-JP" sz="2800" dirty="0" smtClean="0"/>
              <a:t>10</a:t>
            </a:r>
            <a:endParaRPr lang="en-US" altLang="ja-JP" sz="2800" dirty="0"/>
          </a:p>
          <a:p>
            <a:pPr>
              <a:buFont typeface="Arial" panose="020B0604020202020204" pitchFamily="34" charset="0"/>
              <a:buChar char="•"/>
            </a:pPr>
            <a:r>
              <a:rPr kumimoji="1" lang="en-US" altLang="ja-JP" sz="2400" dirty="0" smtClean="0"/>
              <a:t>Computes the fee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ja-JP" sz="2400" dirty="0" smtClean="0"/>
              <a:t>Line 5 checks violation</a:t>
            </a:r>
          </a:p>
          <a:p>
            <a:pPr marL="0" indent="0">
              <a:buNone/>
            </a:pPr>
            <a:r>
              <a:rPr lang="en-US" altLang="ja-JP" sz="2800" dirty="0" smtClean="0"/>
              <a:t>Lines 11 </a:t>
            </a:r>
            <a:r>
              <a:rPr lang="ja-JP" altLang="en-US" sz="2800" dirty="0" smtClean="0"/>
              <a:t>─ </a:t>
            </a:r>
            <a:r>
              <a:rPr lang="en-US" altLang="ja-JP" sz="2800" dirty="0" smtClean="0"/>
              <a:t>14</a:t>
            </a:r>
          </a:p>
          <a:p>
            <a:pPr>
              <a:buFont typeface="Arial" panose="020B0604020202020204" pitchFamily="34" charset="0"/>
              <a:buChar char="•"/>
            </a:pPr>
            <a:r>
              <a:rPr kumimoji="1" lang="en-US" altLang="ja-JP" sz="2400" dirty="0" smtClean="0"/>
              <a:t>Computes the time limit</a:t>
            </a:r>
            <a:endParaRPr kumimoji="1" lang="ja-JP" altLang="en-US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5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-45675" y="1556792"/>
            <a:ext cx="4617675" cy="4524315"/>
            <a:chOff x="-45675" y="1556792"/>
            <a:chExt cx="4617675" cy="4524315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-45675" y="1556792"/>
              <a:ext cx="441211" cy="452431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/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/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  <a:p>
              <a:pPr algn="r"/>
              <a:r>
                <a:rPr kumimoji="1" lang="en-US" altLang="ja-JP" dirty="0" smtClean="0"/>
                <a:t>8</a:t>
              </a:r>
            </a:p>
            <a:p>
              <a:pPr algn="r"/>
              <a:r>
                <a:rPr lang="en-US" altLang="ja-JP" dirty="0" smtClean="0"/>
                <a:t>9</a:t>
              </a:r>
            </a:p>
            <a:p>
              <a:pPr algn="r"/>
              <a:r>
                <a:rPr kumimoji="1" lang="en-US" altLang="ja-JP" dirty="0" smtClean="0"/>
                <a:t>10</a:t>
              </a:r>
            </a:p>
            <a:p>
              <a:pPr algn="r"/>
              <a:r>
                <a:rPr lang="en-US" altLang="ja-JP" dirty="0" smtClean="0"/>
                <a:t>11</a:t>
              </a:r>
            </a:p>
            <a:p>
              <a:pPr algn="r"/>
              <a:r>
                <a:rPr kumimoji="1" lang="en-US" altLang="ja-JP" dirty="0" smtClean="0"/>
                <a:t>12</a:t>
              </a:r>
            </a:p>
            <a:p>
              <a:pPr algn="r"/>
              <a:r>
                <a:rPr lang="en-US" altLang="ja-JP" dirty="0" smtClean="0"/>
                <a:t>13</a:t>
              </a:r>
            </a:p>
            <a:p>
              <a:pPr algn="r"/>
              <a:r>
                <a:rPr kumimoji="1" lang="en-US" altLang="ja-JP" dirty="0" smtClean="0"/>
                <a:t>14</a:t>
              </a:r>
            </a:p>
            <a:p>
              <a:pPr algn="r"/>
              <a:r>
                <a:rPr lang="en-US" altLang="ja-JP" dirty="0" smtClean="0"/>
                <a:t>15</a:t>
              </a:r>
            </a:p>
          </p:txBody>
        </p:sp>
        <p:sp>
          <p:nvSpPr>
            <p:cNvPr id="8" name="テキスト ボックス 7"/>
            <p:cNvSpPr txBox="1"/>
            <p:nvPr/>
          </p:nvSpPr>
          <p:spPr>
            <a:xfrm>
              <a:off x="395536" y="1556792"/>
              <a:ext cx="4176464" cy="45243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else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STUDENT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10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2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3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119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Example: </a:t>
            </a:r>
            <a:r>
              <a:rPr lang="en-US" altLang="ja-JP" dirty="0" smtClean="0"/>
              <a:t>Extracting</a:t>
            </a:r>
            <a:r>
              <a:rPr kumimoji="1" lang="en-US" altLang="ja-JP" dirty="0" smtClean="0"/>
              <a:t> Rules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6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345928"/>
              </p:ext>
            </p:extLst>
          </p:nvPr>
        </p:nvGraphicFramePr>
        <p:xfrm>
          <a:off x="5940152" y="2248272"/>
          <a:ext cx="2880320" cy="1828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2128"/>
                <a:gridCol w="17281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values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conditions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children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students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adults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6732240" y="1713459"/>
            <a:ext cx="11833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fee [$]</a:t>
            </a:r>
            <a:endParaRPr kumimoji="1" lang="ja-JP" altLang="en-US" sz="2800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-45675" y="1556792"/>
            <a:ext cx="4617675" cy="4524315"/>
            <a:chOff x="-45675" y="1556792"/>
            <a:chExt cx="4617675" cy="4524315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-45675" y="1556792"/>
              <a:ext cx="441211" cy="452431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/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/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  <a:p>
              <a:pPr algn="r"/>
              <a:r>
                <a:rPr kumimoji="1" lang="en-US" altLang="ja-JP" dirty="0" smtClean="0"/>
                <a:t>8</a:t>
              </a:r>
            </a:p>
            <a:p>
              <a:pPr algn="r"/>
              <a:r>
                <a:rPr lang="en-US" altLang="ja-JP" dirty="0" smtClean="0"/>
                <a:t>9</a:t>
              </a:r>
            </a:p>
            <a:p>
              <a:pPr algn="r"/>
              <a:r>
                <a:rPr kumimoji="1" lang="en-US" altLang="ja-JP" dirty="0" smtClean="0"/>
                <a:t>10</a:t>
              </a:r>
            </a:p>
            <a:p>
              <a:pPr algn="r"/>
              <a:r>
                <a:rPr lang="en-US" altLang="ja-JP" dirty="0" smtClean="0"/>
                <a:t>11</a:t>
              </a:r>
            </a:p>
            <a:p>
              <a:pPr algn="r"/>
              <a:r>
                <a:rPr kumimoji="1" lang="en-US" altLang="ja-JP" dirty="0" smtClean="0"/>
                <a:t>12</a:t>
              </a:r>
            </a:p>
            <a:p>
              <a:pPr algn="r"/>
              <a:r>
                <a:rPr lang="en-US" altLang="ja-JP" dirty="0" smtClean="0"/>
                <a:t>13</a:t>
              </a:r>
            </a:p>
            <a:p>
              <a:pPr algn="r"/>
              <a:r>
                <a:rPr kumimoji="1" lang="en-US" altLang="ja-JP" dirty="0" smtClean="0"/>
                <a:t>14</a:t>
              </a:r>
            </a:p>
            <a:p>
              <a:pPr algn="r"/>
              <a:r>
                <a:rPr lang="en-US" altLang="ja-JP" dirty="0" smtClean="0"/>
                <a:t>15</a:t>
              </a: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95536" y="1556792"/>
              <a:ext cx="4176464" cy="45243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else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STUDENT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10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2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3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</p:grpSp>
      <p:sp>
        <p:nvSpPr>
          <p:cNvPr id="10" name="右矢印 9"/>
          <p:cNvSpPr/>
          <p:nvPr/>
        </p:nvSpPr>
        <p:spPr>
          <a:xfrm>
            <a:off x="4665110" y="2708920"/>
            <a:ext cx="1152128" cy="936104"/>
          </a:xfrm>
          <a:prstGeom prst="rightArrow">
            <a:avLst/>
          </a:prstGeom>
          <a:noFill/>
          <a:ln>
            <a:solidFill>
              <a:schemeClr val="tx1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172604" y="2793579"/>
            <a:ext cx="2431844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dirty="0" smtClean="0"/>
              <a:t>?</a:t>
            </a:r>
            <a:endParaRPr kumimoji="1" lang="ja-JP" altLang="en-US" sz="7200" dirty="0"/>
          </a:p>
        </p:txBody>
      </p:sp>
    </p:spTree>
    <p:extLst>
      <p:ext uri="{BB962C8B-B14F-4D97-AF65-F5344CB8AC3E}">
        <p14:creationId xmlns:p14="http://schemas.microsoft.com/office/powerpoint/2010/main" val="3117586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Example: Extracting Relevant Statements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7</a:t>
            </a:fld>
            <a:endParaRPr lang="en-US" altLang="ja-JP">
              <a:solidFill>
                <a:srgbClr val="000000"/>
              </a:solidFill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835059"/>
              </p:ext>
            </p:extLst>
          </p:nvPr>
        </p:nvGraphicFramePr>
        <p:xfrm>
          <a:off x="4716016" y="2008004"/>
          <a:ext cx="4248472" cy="219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52128"/>
                <a:gridCol w="309634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values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2400" dirty="0" smtClean="0"/>
                        <a:t>conditions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status</a:t>
                      </a:r>
                      <a:r>
                        <a:rPr kumimoji="1" lang="en-US" altLang="ja-JP" sz="2400" baseline="0" dirty="0" smtClean="0"/>
                        <a:t>==</a:t>
                      </a:r>
                      <a:r>
                        <a:rPr kumimoji="1" lang="en-US" altLang="ja-JP" sz="2400" i="1" baseline="0" dirty="0" smtClean="0"/>
                        <a:t>CHILD</a:t>
                      </a:r>
                      <a:endParaRPr kumimoji="1" lang="ja-JP" altLang="en-US" sz="2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10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status</a:t>
                      </a:r>
                      <a:r>
                        <a:rPr kumimoji="1" lang="en-US" altLang="ja-JP" sz="2400" baseline="0" dirty="0" smtClean="0"/>
                        <a:t>==</a:t>
                      </a:r>
                      <a:r>
                        <a:rPr kumimoji="1" lang="en-US" altLang="ja-JP" sz="2400" i="1" baseline="0" dirty="0" smtClean="0"/>
                        <a:t>STUDENT</a:t>
                      </a:r>
                      <a:endParaRPr kumimoji="1" lang="ja-JP" altLang="en-US" sz="2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400" dirty="0" smtClean="0"/>
                        <a:t>15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!(status==</a:t>
                      </a:r>
                      <a:r>
                        <a:rPr kumimoji="1" lang="en-US" altLang="ja-JP" sz="2400" i="1" dirty="0" smtClean="0"/>
                        <a:t>CHILD</a:t>
                      </a:r>
                      <a:r>
                        <a:rPr kumimoji="1" lang="en-US" altLang="ja-JP" sz="2400" dirty="0" smtClean="0"/>
                        <a:t>)</a:t>
                      </a:r>
                      <a:r>
                        <a:rPr kumimoji="1" lang="en-US" altLang="ja-JP" sz="2400" baseline="0" dirty="0" smtClean="0"/>
                        <a:t> &amp;&amp;</a:t>
                      </a:r>
                    </a:p>
                    <a:p>
                      <a:r>
                        <a:rPr kumimoji="1" lang="en-US" altLang="ja-JP" sz="2400" baseline="0" dirty="0" smtClean="0"/>
                        <a:t>!(status==</a:t>
                      </a:r>
                      <a:r>
                        <a:rPr kumimoji="1" lang="en-US" altLang="ja-JP" sz="2400" i="1" baseline="0" dirty="0" smtClean="0"/>
                        <a:t>STUDENT</a:t>
                      </a:r>
                      <a:r>
                        <a:rPr kumimoji="1" lang="en-US" altLang="ja-JP" sz="2400" baseline="0" dirty="0" smtClean="0"/>
                        <a:t>)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6196975" y="1484784"/>
            <a:ext cx="11833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fee [$]</a:t>
            </a:r>
            <a:endParaRPr kumimoji="1" lang="ja-JP" altLang="en-US" sz="2800" dirty="0"/>
          </a:p>
        </p:txBody>
      </p:sp>
      <p:grpSp>
        <p:nvGrpSpPr>
          <p:cNvPr id="7" name="グループ化 6"/>
          <p:cNvGrpSpPr/>
          <p:nvPr/>
        </p:nvGrpSpPr>
        <p:grpSpPr>
          <a:xfrm>
            <a:off x="-45675" y="1556792"/>
            <a:ext cx="4617675" cy="4524315"/>
            <a:chOff x="-45675" y="1556792"/>
            <a:chExt cx="4617675" cy="4524315"/>
          </a:xfrm>
        </p:grpSpPr>
        <p:sp>
          <p:nvSpPr>
            <p:cNvPr id="8" name="テキスト ボックス 7"/>
            <p:cNvSpPr txBox="1"/>
            <p:nvPr/>
          </p:nvSpPr>
          <p:spPr>
            <a:xfrm>
              <a:off x="-45675" y="1556792"/>
              <a:ext cx="441211" cy="452431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/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/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  <a:p>
              <a:pPr algn="r"/>
              <a:r>
                <a:rPr kumimoji="1" lang="en-US" altLang="ja-JP" dirty="0" smtClean="0"/>
                <a:t>8</a:t>
              </a:r>
            </a:p>
            <a:p>
              <a:pPr algn="r"/>
              <a:r>
                <a:rPr lang="en-US" altLang="ja-JP" dirty="0" smtClean="0"/>
                <a:t>9</a:t>
              </a:r>
            </a:p>
            <a:p>
              <a:pPr algn="r"/>
              <a:r>
                <a:rPr kumimoji="1" lang="en-US" altLang="ja-JP" dirty="0" smtClean="0"/>
                <a:t>10</a:t>
              </a:r>
            </a:p>
            <a:p>
              <a:pPr algn="r"/>
              <a:r>
                <a:rPr lang="en-US" altLang="ja-JP" dirty="0" smtClean="0"/>
                <a:t>11</a:t>
              </a:r>
            </a:p>
            <a:p>
              <a:pPr algn="r"/>
              <a:r>
                <a:rPr kumimoji="1" lang="en-US" altLang="ja-JP" dirty="0" smtClean="0"/>
                <a:t>12</a:t>
              </a:r>
            </a:p>
            <a:p>
              <a:pPr algn="r"/>
              <a:r>
                <a:rPr lang="en-US" altLang="ja-JP" dirty="0" smtClean="0"/>
                <a:t>13</a:t>
              </a:r>
            </a:p>
            <a:p>
              <a:pPr algn="r"/>
              <a:r>
                <a:rPr kumimoji="1" lang="en-US" altLang="ja-JP" dirty="0" smtClean="0"/>
                <a:t>14</a:t>
              </a:r>
            </a:p>
            <a:p>
              <a:pPr algn="r"/>
              <a:r>
                <a:rPr lang="en-US" altLang="ja-JP" dirty="0" smtClean="0"/>
                <a:t>15</a:t>
              </a:r>
            </a:p>
          </p:txBody>
        </p:sp>
        <p:sp>
          <p:nvSpPr>
            <p:cNvPr id="9" name="テキスト ボックス 8"/>
            <p:cNvSpPr txBox="1"/>
            <p:nvPr/>
          </p:nvSpPr>
          <p:spPr>
            <a:xfrm>
              <a:off x="395536" y="1556792"/>
              <a:ext cx="4176464" cy="45243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else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STUDENT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10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2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3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</p:grpSp>
      <p:sp>
        <p:nvSpPr>
          <p:cNvPr id="13" name="テキスト ボックス 12"/>
          <p:cNvSpPr txBox="1"/>
          <p:nvPr/>
        </p:nvSpPr>
        <p:spPr>
          <a:xfrm>
            <a:off x="487742" y="4797152"/>
            <a:ext cx="8332730" cy="830997"/>
          </a:xfrm>
          <a:prstGeom prst="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/>
              <a:t>Relevant statements </a:t>
            </a:r>
            <a:r>
              <a:rPr kumimoji="1" lang="en-US" altLang="ja-JP" sz="2400" dirty="0" smtClean="0"/>
              <a:t>are conditional statements </a:t>
            </a:r>
          </a:p>
          <a:p>
            <a:r>
              <a:rPr kumimoji="1" lang="en-US" altLang="ja-JP" sz="2400" dirty="0" smtClean="0"/>
              <a:t>that represent “conditions” of computational busines</a:t>
            </a:r>
            <a:r>
              <a:rPr lang="en-US" altLang="ja-JP" sz="2400" dirty="0" smtClean="0"/>
              <a:t>s rules.</a:t>
            </a:r>
            <a:r>
              <a:rPr kumimoji="1" lang="en-US" altLang="ja-JP" sz="2400" dirty="0" smtClean="0"/>
              <a:t> 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31840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Example: Extracting Relevant Statements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8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9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76464" y="3501008"/>
            <a:ext cx="4860032" cy="2736304"/>
          </a:xfrm>
        </p:spPr>
        <p:txBody>
          <a:bodyPr/>
          <a:lstStyle/>
          <a:p>
            <a:r>
              <a:rPr kumimoji="1" lang="en-US" altLang="ja-JP" sz="2800" dirty="0" smtClean="0"/>
              <a:t>Lines 4 and 7 are relevant.</a:t>
            </a:r>
          </a:p>
          <a:p>
            <a:pPr lvl="1"/>
            <a:r>
              <a:rPr lang="en-US" altLang="ja-JP" sz="2400" dirty="0" smtClean="0"/>
              <a:t>The value of the fee is affected by their results.</a:t>
            </a:r>
          </a:p>
          <a:p>
            <a:r>
              <a:rPr kumimoji="1" lang="en-US" altLang="ja-JP" sz="2800" dirty="0" smtClean="0"/>
              <a:t>Lines 2 and 5 are irrelevant.</a:t>
            </a:r>
          </a:p>
          <a:p>
            <a:pPr lvl="1"/>
            <a:r>
              <a:rPr lang="en-US" altLang="ja-JP" sz="2400" dirty="0" smtClean="0"/>
              <a:t>If their conditions are not hold, </a:t>
            </a:r>
            <a:r>
              <a:rPr lang="en-US" altLang="ja-JP" sz="2400" dirty="0" smtClean="0">
                <a:solidFill>
                  <a:srgbClr val="FF0000"/>
                </a:solidFill>
              </a:rPr>
              <a:t>the fee is not outputted</a:t>
            </a:r>
            <a:r>
              <a:rPr lang="en-US" altLang="ja-JP" sz="2400" dirty="0" smtClean="0"/>
              <a:t>.</a:t>
            </a:r>
            <a:endParaRPr kumimoji="1" lang="ja-JP" altLang="en-US" sz="2400" dirty="0"/>
          </a:p>
        </p:txBody>
      </p:sp>
      <p:grpSp>
        <p:nvGrpSpPr>
          <p:cNvPr id="18" name="グループ化 17"/>
          <p:cNvGrpSpPr/>
          <p:nvPr/>
        </p:nvGrpSpPr>
        <p:grpSpPr>
          <a:xfrm>
            <a:off x="-45675" y="1556792"/>
            <a:ext cx="4617675" cy="4524315"/>
            <a:chOff x="-45675" y="1556792"/>
            <a:chExt cx="4617675" cy="4524315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-45675" y="1556792"/>
              <a:ext cx="441211" cy="452431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/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/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  <a:p>
              <a:pPr algn="r"/>
              <a:r>
                <a:rPr kumimoji="1" lang="en-US" altLang="ja-JP" dirty="0" smtClean="0"/>
                <a:t>8</a:t>
              </a:r>
            </a:p>
            <a:p>
              <a:pPr algn="r"/>
              <a:r>
                <a:rPr lang="en-US" altLang="ja-JP" dirty="0" smtClean="0"/>
                <a:t>9</a:t>
              </a:r>
            </a:p>
            <a:p>
              <a:pPr algn="r"/>
              <a:r>
                <a:rPr kumimoji="1" lang="en-US" altLang="ja-JP" dirty="0" smtClean="0"/>
                <a:t>10</a:t>
              </a:r>
            </a:p>
            <a:p>
              <a:pPr algn="r"/>
              <a:r>
                <a:rPr lang="en-US" altLang="ja-JP" dirty="0" smtClean="0"/>
                <a:t>11</a:t>
              </a:r>
            </a:p>
            <a:p>
              <a:pPr algn="r"/>
              <a:r>
                <a:rPr kumimoji="1" lang="en-US" altLang="ja-JP" dirty="0" smtClean="0"/>
                <a:t>12</a:t>
              </a:r>
            </a:p>
            <a:p>
              <a:pPr algn="r"/>
              <a:r>
                <a:rPr lang="en-US" altLang="ja-JP" dirty="0" smtClean="0"/>
                <a:t>13</a:t>
              </a:r>
            </a:p>
            <a:p>
              <a:pPr algn="r"/>
              <a:r>
                <a:rPr kumimoji="1" lang="en-US" altLang="ja-JP" dirty="0" smtClean="0"/>
                <a:t>14</a:t>
              </a:r>
            </a:p>
            <a:p>
              <a:pPr algn="r"/>
              <a:r>
                <a:rPr lang="en-US" altLang="ja-JP" dirty="0" smtClean="0"/>
                <a:t>15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395536" y="1556792"/>
              <a:ext cx="4176464" cy="452431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else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STUDENT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10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2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3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</p:grpSp>
      <p:sp>
        <p:nvSpPr>
          <p:cNvPr id="16" name="角丸四角形 15"/>
          <p:cNvSpPr/>
          <p:nvPr/>
        </p:nvSpPr>
        <p:spPr>
          <a:xfrm>
            <a:off x="106305" y="2695128"/>
            <a:ext cx="3313567" cy="301824"/>
          </a:xfrm>
          <a:prstGeom prst="roundRect">
            <a:avLst/>
          </a:pr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角丸四角形 21"/>
          <p:cNvSpPr/>
          <p:nvPr/>
        </p:nvSpPr>
        <p:spPr>
          <a:xfrm>
            <a:off x="107504" y="3518531"/>
            <a:ext cx="4392488" cy="301824"/>
          </a:xfrm>
          <a:prstGeom prst="roundRect">
            <a:avLst/>
          </a:prstGeom>
          <a:noFill/>
          <a:ln>
            <a:solidFill>
              <a:srgbClr val="FF0000"/>
            </a:solidFill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211960" y="2204864"/>
            <a:ext cx="4862228" cy="95410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sz="2800" dirty="0" smtClean="0"/>
              <a:t>Which conditional statements</a:t>
            </a:r>
          </a:p>
          <a:p>
            <a:r>
              <a:rPr kumimoji="1" lang="en-US" altLang="ja-JP" sz="2800" dirty="0" smtClean="0"/>
              <a:t>are </a:t>
            </a:r>
            <a:r>
              <a:rPr kumimoji="1" lang="en-US" altLang="ja-JP" sz="2800" b="1" i="1" dirty="0" smtClean="0"/>
              <a:t>relevant</a:t>
            </a:r>
            <a:r>
              <a:rPr kumimoji="1" lang="en-US" altLang="ja-JP" sz="2800" dirty="0" smtClean="0"/>
              <a:t> to the fee?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3275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/>
          <p:cNvSpPr/>
          <p:nvPr/>
        </p:nvSpPr>
        <p:spPr>
          <a:xfrm>
            <a:off x="0" y="1556792"/>
            <a:ext cx="395536" cy="3096344"/>
          </a:xfrm>
          <a:prstGeom prst="rect">
            <a:avLst/>
          </a:prstGeom>
          <a:solidFill>
            <a:srgbClr val="FFFF99"/>
          </a:solidFill>
          <a:ln>
            <a:noFill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Program slicing </a:t>
            </a:r>
            <a:r>
              <a:rPr lang="en-US" altLang="ja-JP" dirty="0" smtClean="0"/>
              <a:t>appears to be a promising technique but…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44008" y="1600200"/>
            <a:ext cx="4427984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ja-JP" sz="2800" dirty="0" smtClean="0"/>
              <a:t>A program slice for </a:t>
            </a:r>
            <a:r>
              <a:rPr lang="en-US" altLang="ja-JP" sz="2800" dirty="0" err="1" smtClean="0"/>
              <a:t>setFee</a:t>
            </a:r>
            <a:endParaRPr lang="en-US" altLang="ja-JP" sz="2800" dirty="0" smtClean="0"/>
          </a:p>
          <a:p>
            <a:pPr lvl="1"/>
            <a:r>
              <a:rPr kumimoji="1" lang="en-US" altLang="ja-JP" sz="2400" dirty="0" smtClean="0"/>
              <a:t>Lines </a:t>
            </a:r>
            <a:r>
              <a:rPr lang="en-US" altLang="ja-JP" sz="2400" dirty="0" smtClean="0"/>
              <a:t>1 </a:t>
            </a:r>
            <a:r>
              <a:rPr lang="ja-JP" altLang="en-US" sz="2400" dirty="0" smtClean="0"/>
              <a:t>─ </a:t>
            </a:r>
            <a:r>
              <a:rPr lang="en-US" altLang="ja-JP" sz="2400" dirty="0" smtClean="0"/>
              <a:t>10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lang="en-US" altLang="ja-JP" sz="2800" dirty="0" smtClean="0"/>
              <a:t>The slice includes irrelevant statements</a:t>
            </a:r>
            <a:r>
              <a:rPr lang="ja-JP" altLang="en-US" sz="2800" dirty="0"/>
              <a:t> </a:t>
            </a:r>
            <a:r>
              <a:rPr lang="en-US" altLang="ja-JP" sz="2800" dirty="0" smtClean="0"/>
              <a:t>[2]</a:t>
            </a:r>
          </a:p>
          <a:p>
            <a:pPr lvl="1"/>
            <a:r>
              <a:rPr kumimoji="1" lang="en-US" altLang="ja-JP" sz="2400" dirty="0" smtClean="0"/>
              <a:t>Lines 2 and 5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>
                <a:solidFill>
                  <a:srgbClr val="000000"/>
                </a:solidFill>
              </a:rPr>
              <a:pPr/>
              <a:t>9</a:t>
            </a:fld>
            <a:endParaRPr lang="en-US" altLang="ja-JP">
              <a:solidFill>
                <a:srgbClr val="000000"/>
              </a:solidFill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-45675" y="1556792"/>
            <a:ext cx="4617675" cy="4524315"/>
            <a:chOff x="-45675" y="1556792"/>
            <a:chExt cx="4617675" cy="4524315"/>
          </a:xfrm>
        </p:grpSpPr>
        <p:sp>
          <p:nvSpPr>
            <p:cNvPr id="11" name="テキスト ボックス 10"/>
            <p:cNvSpPr txBox="1"/>
            <p:nvPr/>
          </p:nvSpPr>
          <p:spPr>
            <a:xfrm>
              <a:off x="-45675" y="1556792"/>
              <a:ext cx="441211" cy="45243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kumimoji="1" lang="en-US" altLang="ja-JP" dirty="0" smtClean="0"/>
                <a:t>1</a:t>
              </a:r>
            </a:p>
            <a:p>
              <a:pPr algn="r"/>
              <a:endParaRPr kumimoji="1" lang="en-US" altLang="ja-JP" dirty="0" smtClean="0"/>
            </a:p>
            <a:p>
              <a:pPr algn="r"/>
              <a:r>
                <a:rPr lang="en-US" altLang="ja-JP" dirty="0" smtClean="0"/>
                <a:t>2</a:t>
              </a:r>
            </a:p>
            <a:p>
              <a:pPr algn="r"/>
              <a:r>
                <a:rPr kumimoji="1" lang="en-US" altLang="ja-JP" dirty="0" smtClean="0"/>
                <a:t>3</a:t>
              </a:r>
            </a:p>
            <a:p>
              <a:pPr algn="r"/>
              <a:r>
                <a:rPr kumimoji="1" lang="en-US" altLang="ja-JP" dirty="0" smtClean="0"/>
                <a:t>4</a:t>
              </a:r>
            </a:p>
            <a:p>
              <a:pPr algn="r"/>
              <a:r>
                <a:rPr lang="en-US" altLang="ja-JP" dirty="0" smtClean="0"/>
                <a:t>5</a:t>
              </a:r>
            </a:p>
            <a:p>
              <a:pPr algn="r"/>
              <a:r>
                <a:rPr kumimoji="1" lang="en-US" altLang="ja-JP" dirty="0" smtClean="0"/>
                <a:t>6</a:t>
              </a:r>
            </a:p>
            <a:p>
              <a:pPr algn="r"/>
              <a:r>
                <a:rPr lang="en-US" altLang="ja-JP" dirty="0" smtClean="0"/>
                <a:t>7</a:t>
              </a:r>
            </a:p>
            <a:p>
              <a:pPr algn="r"/>
              <a:r>
                <a:rPr kumimoji="1" lang="en-US" altLang="ja-JP" dirty="0" smtClean="0"/>
                <a:t>8</a:t>
              </a:r>
            </a:p>
            <a:p>
              <a:pPr algn="r"/>
              <a:r>
                <a:rPr lang="en-US" altLang="ja-JP" dirty="0" smtClean="0"/>
                <a:t>9</a:t>
              </a:r>
            </a:p>
            <a:p>
              <a:pPr algn="r"/>
              <a:r>
                <a:rPr kumimoji="1" lang="en-US" altLang="ja-JP" dirty="0" smtClean="0"/>
                <a:t>10</a:t>
              </a:r>
            </a:p>
            <a:p>
              <a:pPr algn="r"/>
              <a:r>
                <a:rPr lang="en-US" altLang="ja-JP" dirty="0" smtClean="0"/>
                <a:t>11</a:t>
              </a:r>
            </a:p>
            <a:p>
              <a:pPr algn="r"/>
              <a:r>
                <a:rPr kumimoji="1" lang="en-US" altLang="ja-JP" dirty="0" smtClean="0"/>
                <a:t>12</a:t>
              </a:r>
            </a:p>
            <a:p>
              <a:pPr algn="r"/>
              <a:r>
                <a:rPr lang="en-US" altLang="ja-JP" dirty="0" smtClean="0"/>
                <a:t>13</a:t>
              </a:r>
            </a:p>
            <a:p>
              <a:pPr algn="r"/>
              <a:r>
                <a:rPr kumimoji="1" lang="en-US" altLang="ja-JP" dirty="0" smtClean="0"/>
                <a:t>14</a:t>
              </a:r>
            </a:p>
            <a:p>
              <a:pPr algn="r"/>
              <a:r>
                <a:rPr lang="en-US" altLang="ja-JP" dirty="0" smtClean="0"/>
                <a:t>15</a:t>
              </a: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395536" y="1556792"/>
              <a:ext cx="4176464" cy="45243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void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action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b="1" dirty="0" err="1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,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          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 </a:t>
              </a:r>
              <a:r>
                <a:rPr lang="en-US" altLang="ja-JP" dirty="0" err="1" smtClean="0">
                  <a:solidFill>
                    <a:srgbClr val="000000"/>
                  </a:solidFill>
                  <a:latin typeface="Verdana"/>
                </a:rPr>
                <a:t>boolean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hasError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())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err="1" smtClean="0">
                  <a:solidFill>
                    <a:srgbClr val="00007F"/>
                  </a:solidFill>
                  <a:latin typeface="Verdana"/>
                </a:rPr>
                <a:t>int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CHILD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7F"/>
                  </a:solidFill>
                  <a:latin typeface="Verdana"/>
                </a:rPr>
                <a:t>return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;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5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}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else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 smtClean="0">
                  <a:solidFill>
                    <a:srgbClr val="000000"/>
                  </a:solidFill>
                  <a:latin typeface="Verdana"/>
                </a:rPr>
                <a:t>status</a:t>
              </a:r>
              <a:r>
                <a:rPr lang="en-US" altLang="ja-JP" b="1" dirty="0" smtClean="0">
                  <a:solidFill>
                    <a:srgbClr val="000000"/>
                  </a:solidFill>
                  <a:latin typeface="Verdana"/>
                </a:rPr>
                <a:t>==</a:t>
              </a:r>
              <a:r>
                <a:rPr lang="en-US" altLang="ja-JP" i="1" dirty="0" smtClean="0">
                  <a:solidFill>
                    <a:srgbClr val="000000"/>
                  </a:solidFill>
                  <a:latin typeface="Verdana"/>
                </a:rPr>
                <a:t>STUDENT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=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10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fee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2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7F"/>
                  </a:solidFill>
                  <a:latin typeface="Verdana"/>
                </a:rPr>
                <a:t>if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0000"/>
                  </a:solidFill>
                  <a:latin typeface="Verdana"/>
                </a:rPr>
                <a:t>member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{</a:t>
              </a:r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 </a:t>
              </a:r>
            </a:p>
            <a:p>
              <a:r>
                <a:rPr lang="en-US" altLang="ja-JP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dirty="0" smtClean="0">
                  <a:solidFill>
                    <a:srgbClr val="808080"/>
                  </a:solidFill>
                  <a:latin typeface="Verdana"/>
                </a:rPr>
                <a:t>   </a:t>
              </a:r>
              <a:r>
                <a:rPr lang="en-US" altLang="ja-JP" dirty="0" err="1">
                  <a:solidFill>
                    <a:srgbClr val="000000"/>
                  </a:solidFill>
                  <a:latin typeface="Verdana"/>
                </a:rPr>
                <a:t>setHour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(</a:t>
              </a:r>
              <a:r>
                <a:rPr lang="en-US" altLang="ja-JP" dirty="0">
                  <a:solidFill>
                    <a:srgbClr val="007F7F"/>
                  </a:solidFill>
                  <a:latin typeface="Verdana"/>
                </a:rPr>
                <a:t>3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);</a:t>
              </a:r>
              <a:endParaRPr lang="en-US" altLang="ja-JP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ja-JP" altLang="en-US" dirty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ja-JP" altLang="en-US" dirty="0" smtClean="0">
                  <a:solidFill>
                    <a:srgbClr val="808080"/>
                  </a:solidFill>
                  <a:latin typeface="Verdana"/>
                </a:rPr>
                <a:t> </a:t>
              </a:r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  <a:p>
              <a:r>
                <a:rPr lang="en-US" altLang="ja-JP" b="1" dirty="0">
                  <a:solidFill>
                    <a:srgbClr val="000000"/>
                  </a:solidFill>
                  <a:latin typeface="Verdana"/>
                </a:rPr>
                <a:t>}</a:t>
              </a:r>
              <a:endParaRPr lang="ja-JP" altLang="en-US" dirty="0">
                <a:solidFill>
                  <a:srgbClr val="808080"/>
                </a:solidFill>
                <a:latin typeface="Verdana"/>
              </a:endParaRPr>
            </a:p>
          </p:txBody>
        </p:sp>
      </p:grpSp>
      <p:sp>
        <p:nvSpPr>
          <p:cNvPr id="9" name="テキスト ボックス 4"/>
          <p:cNvSpPr txBox="1"/>
          <p:nvPr/>
        </p:nvSpPr>
        <p:spPr>
          <a:xfrm>
            <a:off x="1763688" y="5838363"/>
            <a:ext cx="6450548" cy="830997"/>
          </a:xfrm>
          <a:prstGeom prst="rect">
            <a:avLst/>
          </a:prstGeom>
          <a:solidFill>
            <a:srgbClr val="FFFF99"/>
          </a:solidFill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en-US" altLang="ja-JP" sz="1600" dirty="0" smtClean="0"/>
              <a:t>[2] </a:t>
            </a:r>
            <a:r>
              <a:rPr lang="en-US" altLang="ja-JP" sz="1600" dirty="0"/>
              <a:t>V. </a:t>
            </a:r>
            <a:r>
              <a:rPr lang="en-US" altLang="ja-JP" sz="1600" dirty="0" err="1"/>
              <a:t>Cosentino</a:t>
            </a:r>
            <a:r>
              <a:rPr lang="en-US" altLang="ja-JP" sz="1600" dirty="0"/>
              <a:t>, J. Cabot, P. Albert, P. </a:t>
            </a:r>
            <a:r>
              <a:rPr lang="en-US" altLang="ja-JP" sz="1600" dirty="0" err="1"/>
              <a:t>Bauquel</a:t>
            </a:r>
            <a:r>
              <a:rPr lang="en-US" altLang="ja-JP" sz="1600" dirty="0"/>
              <a:t>, and J. </a:t>
            </a:r>
            <a:r>
              <a:rPr lang="en-US" altLang="ja-JP" sz="1600" dirty="0" err="1"/>
              <a:t>Perronnet</a:t>
            </a:r>
            <a:r>
              <a:rPr lang="en-US" altLang="ja-JP" sz="1600" dirty="0"/>
              <a:t>, </a:t>
            </a:r>
            <a:endParaRPr lang="en-US" altLang="ja-JP" sz="1600" dirty="0" smtClean="0"/>
          </a:p>
          <a:p>
            <a:r>
              <a:rPr lang="en-US" altLang="ja-JP" sz="1600" dirty="0" smtClean="0"/>
              <a:t>“Extracting business </a:t>
            </a:r>
            <a:r>
              <a:rPr lang="en-US" altLang="ja-JP" sz="1600" dirty="0"/>
              <a:t>rules from COBOL: A model-based framework,” </a:t>
            </a:r>
            <a:endParaRPr lang="en-US" altLang="ja-JP" sz="1600" dirty="0" smtClean="0"/>
          </a:p>
          <a:p>
            <a:r>
              <a:rPr lang="en-US" altLang="ja-JP" sz="1600" dirty="0" smtClean="0"/>
              <a:t>in</a:t>
            </a:r>
            <a:r>
              <a:rPr lang="en-US" altLang="ja-JP" sz="1600" dirty="0"/>
              <a:t> </a:t>
            </a:r>
            <a:r>
              <a:rPr lang="pl-PL" altLang="ja-JP" sz="1600" i="1" dirty="0" smtClean="0"/>
              <a:t>Proc</a:t>
            </a:r>
            <a:r>
              <a:rPr lang="pl-PL" altLang="ja-JP" sz="1600" i="1" dirty="0"/>
              <a:t>. WCRE</a:t>
            </a:r>
            <a:r>
              <a:rPr lang="pl-PL" altLang="ja-JP" sz="1600" dirty="0"/>
              <a:t>, 2013, pp. 409–416.</a:t>
            </a:r>
            <a:endParaRPr kumimoji="1" lang="en-US" altLang="ja-JP" sz="1600" dirty="0" smtClean="0"/>
          </a:p>
        </p:txBody>
      </p:sp>
    </p:spTree>
    <p:extLst>
      <p:ext uri="{BB962C8B-B14F-4D97-AF65-F5344CB8AC3E}">
        <p14:creationId xmlns:p14="http://schemas.microsoft.com/office/powerpoint/2010/main" val="309505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chemeClr val="tx1"/>
          </a:solidFill>
          <a:tailEnd type="arrow"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arrow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69951</TotalTime>
  <Words>2168</Words>
  <Application>Microsoft Office PowerPoint</Application>
  <PresentationFormat>画面に合わせる (4:3)</PresentationFormat>
  <Paragraphs>702</Paragraphs>
  <Slides>25</Slides>
  <Notes>25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25</vt:i4>
      </vt:variant>
    </vt:vector>
  </HeadingPairs>
  <TitlesOfParts>
    <vt:vector size="26" baseType="lpstr">
      <vt:lpstr>Sel-CoolMetal-white</vt:lpstr>
      <vt:lpstr>Extraction of Conditional Statements for Understanding Business Rules</vt:lpstr>
      <vt:lpstr>Maintenance of a business system</vt:lpstr>
      <vt:lpstr>Understanding Computational Business Rules</vt:lpstr>
      <vt:lpstr>Example: An imaginary facility </vt:lpstr>
      <vt:lpstr>Example: Implementation</vt:lpstr>
      <vt:lpstr>Example: Extracting Rules</vt:lpstr>
      <vt:lpstr>Example: Extracting Relevant Statements</vt:lpstr>
      <vt:lpstr>Example: Extracting Relevant Statements</vt:lpstr>
      <vt:lpstr>Program slicing appears to be a promising technique but…</vt:lpstr>
      <vt:lpstr>Why Program Slicing Includes Irrelevant Statements?</vt:lpstr>
      <vt:lpstr>Dependence in  Program Slicing</vt:lpstr>
      <vt:lpstr>Dependence in  Program Slicing</vt:lpstr>
      <vt:lpstr>Our Key Idea</vt:lpstr>
      <vt:lpstr>Extraction of Partial CFG</vt:lpstr>
      <vt:lpstr>Extraction of  Relevant Statements</vt:lpstr>
      <vt:lpstr>Evaluation</vt:lpstr>
      <vt:lpstr>Controlled Experiment</vt:lpstr>
      <vt:lpstr>Analysis with Our Technique</vt:lpstr>
      <vt:lpstr>Analysis without Our Technique</vt:lpstr>
      <vt:lpstr>Decision of the Correct Answer</vt:lpstr>
      <vt:lpstr>Result: Q1. Does our technique help developers accurately identify relevant statements? </vt:lpstr>
      <vt:lpstr>Result: Q2. Does our technique affect the time needed to identify relevant statements?</vt:lpstr>
      <vt:lpstr>Result: Q3. Is our technique accurate?</vt:lpstr>
      <vt:lpstr>Example: Missed Relevant Statements</vt:lpstr>
      <vt:lpstr>Conclusion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中間報告</dc:title>
  <dc:creator>t-hatano</dc:creator>
  <cp:lastModifiedBy>t-hatano</cp:lastModifiedBy>
  <cp:revision>1315</cp:revision>
  <cp:lastPrinted>2014-10-30T05:36:19Z</cp:lastPrinted>
  <dcterms:created xsi:type="dcterms:W3CDTF">2012-11-08T03:50:13Z</dcterms:created>
  <dcterms:modified xsi:type="dcterms:W3CDTF">2014-11-12T08:11:38Z</dcterms:modified>
</cp:coreProperties>
</file>