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56" r:id="rId2"/>
    <p:sldId id="355" r:id="rId3"/>
    <p:sldId id="356" r:id="rId4"/>
    <p:sldId id="386" r:id="rId5"/>
    <p:sldId id="374" r:id="rId6"/>
    <p:sldId id="376" r:id="rId7"/>
    <p:sldId id="385" r:id="rId8"/>
    <p:sldId id="378" r:id="rId9"/>
    <p:sldId id="382" r:id="rId10"/>
    <p:sldId id="361" r:id="rId11"/>
    <p:sldId id="387" r:id="rId12"/>
    <p:sldId id="368" r:id="rId13"/>
    <p:sldId id="367" r:id="rId14"/>
    <p:sldId id="380" r:id="rId15"/>
    <p:sldId id="388" r:id="rId16"/>
    <p:sldId id="375" r:id="rId17"/>
    <p:sldId id="389" r:id="rId18"/>
    <p:sldId id="363" r:id="rId19"/>
    <p:sldId id="364" r:id="rId20"/>
    <p:sldId id="365" r:id="rId21"/>
    <p:sldId id="369" r:id="rId22"/>
    <p:sldId id="370" r:id="rId23"/>
    <p:sldId id="372" r:id="rId24"/>
    <p:sldId id="371" r:id="rId25"/>
    <p:sldId id="373" r:id="rId2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47" autoAdjust="0"/>
    <p:restoredTop sz="80639" autoAdjust="0"/>
  </p:normalViewPr>
  <p:slideViewPr>
    <p:cSldViewPr>
      <p:cViewPr varScale="1">
        <p:scale>
          <a:sx n="54" d="100"/>
          <a:sy n="54" d="100"/>
        </p:scale>
        <p:origin x="954"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7" d="100"/>
          <a:sy n="47" d="100"/>
        </p:scale>
        <p:origin x="1932"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k-tsuji\Dropbox\Labo\Inoue-lab\workspace\&#24230;&#25968;&#20998;&#24067;&#34920;.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k-tsuji\Dropbox\Labo\Inoue-lab\my_study\14_11\linux-result\linux-CS-Ownership.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k-tsuji\Dropbox\Labo\Inoue-lab\my_study\14_11\linux-result\linux-CS-Ownership.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k-tsuji\Dropbox\Labo\Inoue-lab\my_study\14_11\FreeBSD-result\FreeBSD-CS-Ownership.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k-tsuji\Dropbox\Labo\Inoue-lab\my_study\14_11\FreeBSD-result\FreeBSD-CS-Ownershi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altLang="ja-JP" sz="1800"/>
              <a:t>WildFly</a:t>
            </a:r>
            <a:endParaRPr lang="ja-JP" altLang="en-US" sz="1800"/>
          </a:p>
        </c:rich>
      </c:tx>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1"/>
          <c:order val="0"/>
          <c:tx>
            <c:strRef>
              <c:f>Sheet1!$J$1</c:f>
              <c:strCache>
                <c:ptCount val="1"/>
                <c:pt idx="0">
                  <c:v>度数</c:v>
                </c:pt>
              </c:strCache>
            </c:strRef>
          </c:tx>
          <c:spPr>
            <a:solidFill>
              <a:schemeClr val="accent1"/>
            </a:solidFill>
            <a:ln>
              <a:solidFill>
                <a:schemeClr val="tx1"/>
              </a:solidFill>
            </a:ln>
            <a:effectLst/>
          </c:spPr>
          <c:invertIfNegative val="0"/>
          <c:cat>
            <c:strRef>
              <c:f>Sheet1!$H$2:$H$11</c:f>
              <c:strCache>
                <c:ptCount val="10"/>
                <c:pt idx="0">
                  <c:v>0.0</c:v>
                </c:pt>
                <c:pt idx="1">
                  <c:v>0.1</c:v>
                </c:pt>
                <c:pt idx="2">
                  <c:v>0.2</c:v>
                </c:pt>
                <c:pt idx="3">
                  <c:v>0.3</c:v>
                </c:pt>
                <c:pt idx="4">
                  <c:v>0.4</c:v>
                </c:pt>
                <c:pt idx="5">
                  <c:v>0.5</c:v>
                </c:pt>
                <c:pt idx="6">
                  <c:v>0.6</c:v>
                </c:pt>
                <c:pt idx="7">
                  <c:v>0.7</c:v>
                </c:pt>
                <c:pt idx="8">
                  <c:v>0.8</c:v>
                </c:pt>
                <c:pt idx="9">
                  <c:v>0.9</c:v>
                </c:pt>
              </c:strCache>
            </c:strRef>
          </c:cat>
          <c:val>
            <c:numRef>
              <c:f>Sheet1!$J$2:$J$11</c:f>
              <c:numCache>
                <c:formatCode>General</c:formatCode>
                <c:ptCount val="10"/>
                <c:pt idx="0">
                  <c:v>0</c:v>
                </c:pt>
                <c:pt idx="1">
                  <c:v>0</c:v>
                </c:pt>
                <c:pt idx="2">
                  <c:v>1</c:v>
                </c:pt>
                <c:pt idx="3">
                  <c:v>4</c:v>
                </c:pt>
                <c:pt idx="4">
                  <c:v>1</c:v>
                </c:pt>
                <c:pt idx="5">
                  <c:v>5</c:v>
                </c:pt>
                <c:pt idx="6">
                  <c:v>0</c:v>
                </c:pt>
                <c:pt idx="7">
                  <c:v>0</c:v>
                </c:pt>
                <c:pt idx="8">
                  <c:v>0</c:v>
                </c:pt>
                <c:pt idx="9">
                  <c:v>0</c:v>
                </c:pt>
              </c:numCache>
            </c:numRef>
          </c:val>
        </c:ser>
        <c:dLbls>
          <c:showLegendKey val="0"/>
          <c:showVal val="0"/>
          <c:showCatName val="0"/>
          <c:showSerName val="0"/>
          <c:showPercent val="0"/>
          <c:showBubbleSize val="0"/>
        </c:dLbls>
        <c:gapWidth val="50"/>
        <c:axId val="173421728"/>
        <c:axId val="173422288"/>
      </c:barChart>
      <c:catAx>
        <c:axId val="173421728"/>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ltLang="ja-JP" sz="1800"/>
                  <a:t>CS-Ownership</a:t>
                </a:r>
              </a:p>
            </c:rich>
          </c:tx>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in"/>
        <c:minorTickMark val="none"/>
        <c:tickLblPos val="nextTo"/>
        <c:spPr>
          <a:noFill/>
          <a:ln w="9525" cap="flat" cmpd="sng" algn="ctr">
            <a:solidFill>
              <a:schemeClr val="tx1">
                <a:alpha val="99000"/>
              </a:schemeClr>
            </a:solidFill>
            <a:round/>
          </a:ln>
          <a:effectLst/>
        </c:spPr>
        <c:txPr>
          <a:bodyPr rot="-354000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173422288"/>
        <c:crosses val="autoZero"/>
        <c:auto val="0"/>
        <c:lblAlgn val="ctr"/>
        <c:lblOffset val="100"/>
        <c:noMultiLvlLbl val="0"/>
      </c:catAx>
      <c:valAx>
        <c:axId val="1734222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ja-JP" altLang="en-US" sz="1400"/>
                  <a:t>クローンセット数</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17342172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altLang="ja-JP" sz="1800"/>
              <a:t>Linux</a:t>
            </a:r>
            <a:endParaRPr lang="ja-JP" altLang="en-US" sz="1800"/>
          </a:p>
        </c:rich>
      </c:tx>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spPr>
            <a:solidFill>
              <a:schemeClr val="accent1"/>
            </a:solidFill>
            <a:ln>
              <a:solidFill>
                <a:schemeClr val="tx1"/>
              </a:solidFill>
            </a:ln>
            <a:effectLst/>
          </c:spPr>
          <c:invertIfNegative val="0"/>
          <c:cat>
            <c:strRef>
              <c:f>'linux-CS-Ownership'!$H$2:$H$11</c:f>
              <c:strCache>
                <c:ptCount val="10"/>
                <c:pt idx="0">
                  <c:v>0.0</c:v>
                </c:pt>
                <c:pt idx="1">
                  <c:v>0.1</c:v>
                </c:pt>
                <c:pt idx="2">
                  <c:v>0.2</c:v>
                </c:pt>
                <c:pt idx="3">
                  <c:v>0.3</c:v>
                </c:pt>
                <c:pt idx="4">
                  <c:v>0.4</c:v>
                </c:pt>
                <c:pt idx="5">
                  <c:v>0.5</c:v>
                </c:pt>
                <c:pt idx="6">
                  <c:v>0.6</c:v>
                </c:pt>
                <c:pt idx="7">
                  <c:v>0.7</c:v>
                </c:pt>
                <c:pt idx="8">
                  <c:v>0.8</c:v>
                </c:pt>
                <c:pt idx="9">
                  <c:v>0.9</c:v>
                </c:pt>
              </c:strCache>
            </c:strRef>
          </c:cat>
          <c:val>
            <c:numRef>
              <c:f>'linux-CS-Ownership'!$J$2:$J$11</c:f>
              <c:numCache>
                <c:formatCode>General</c:formatCode>
                <c:ptCount val="10"/>
                <c:pt idx="0">
                  <c:v>0</c:v>
                </c:pt>
                <c:pt idx="1">
                  <c:v>0</c:v>
                </c:pt>
                <c:pt idx="2">
                  <c:v>0</c:v>
                </c:pt>
                <c:pt idx="3">
                  <c:v>1</c:v>
                </c:pt>
                <c:pt idx="4">
                  <c:v>1</c:v>
                </c:pt>
                <c:pt idx="5">
                  <c:v>0</c:v>
                </c:pt>
                <c:pt idx="6">
                  <c:v>0</c:v>
                </c:pt>
                <c:pt idx="7">
                  <c:v>0</c:v>
                </c:pt>
                <c:pt idx="8">
                  <c:v>0</c:v>
                </c:pt>
                <c:pt idx="9">
                  <c:v>0</c:v>
                </c:pt>
              </c:numCache>
            </c:numRef>
          </c:val>
        </c:ser>
        <c:dLbls>
          <c:showLegendKey val="0"/>
          <c:showVal val="0"/>
          <c:showCatName val="0"/>
          <c:showSerName val="0"/>
          <c:showPercent val="0"/>
          <c:showBubbleSize val="0"/>
        </c:dLbls>
        <c:gapWidth val="50"/>
        <c:overlap val="-27"/>
        <c:axId val="173424528"/>
        <c:axId val="173425088"/>
      </c:barChart>
      <c:catAx>
        <c:axId val="173424528"/>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ltLang="ja-JP" sz="1800"/>
                  <a:t>CS-Ownership</a:t>
                </a:r>
                <a:endParaRPr lang="ja-JP" altLang="en-US" sz="1800"/>
              </a:p>
            </c:rich>
          </c:tx>
          <c:layout>
            <c:manualLayout>
              <c:xMode val="edge"/>
              <c:yMode val="edge"/>
              <c:x val="0.37843050507615555"/>
              <c:y val="0.8478179384203479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in"/>
        <c:minorTickMark val="none"/>
        <c:tickLblPos val="nextTo"/>
        <c:spPr>
          <a:noFill/>
          <a:ln w="9525" cap="flat" cmpd="sng" algn="ctr">
            <a:solidFill>
              <a:sysClr val="windowText" lastClr="000000"/>
            </a:solidFill>
            <a:round/>
          </a:ln>
          <a:effectLst/>
        </c:spPr>
        <c:txPr>
          <a:bodyPr rot="-360000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173425088"/>
        <c:crosses val="autoZero"/>
        <c:auto val="1"/>
        <c:lblAlgn val="ctr"/>
        <c:lblOffset val="100"/>
        <c:noMultiLvlLbl val="0"/>
      </c:catAx>
      <c:valAx>
        <c:axId val="173425088"/>
        <c:scaling>
          <c:orientation val="minMax"/>
          <c:max val="6"/>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173424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noFill/>
                <a:latin typeface="+mn-lt"/>
                <a:ea typeface="+mn-ea"/>
                <a:cs typeface="+mn-cs"/>
              </a:defRPr>
            </a:pPr>
            <a:r>
              <a:rPr lang="en-US" altLang="ja-JP" sz="1800">
                <a:noFill/>
              </a:rPr>
              <a:t>99</a:t>
            </a:r>
            <a:r>
              <a:rPr lang="ja-JP" altLang="en-US" sz="1800">
                <a:noFill/>
              </a:rPr>
              <a:t> </a:t>
            </a:r>
          </a:p>
        </c:rich>
      </c:tx>
      <c:layout>
        <c:manualLayout>
          <c:xMode val="edge"/>
          <c:yMode val="edge"/>
          <c:x val="0.73020822397200336"/>
          <c:y val="2.7777777777777776E-2"/>
        </c:manualLayout>
      </c:layout>
      <c:overlay val="0"/>
      <c:spPr>
        <a:noFill/>
        <a:ln>
          <a:noFill/>
        </a:ln>
        <a:effectLst/>
      </c:spPr>
      <c:txPr>
        <a:bodyPr rot="0" spcFirstLastPara="1" vertOverflow="ellipsis" vert="horz" wrap="square" anchor="ctr" anchorCtr="1"/>
        <a:lstStyle/>
        <a:p>
          <a:pPr>
            <a:defRPr sz="1800" b="0" i="0" u="none" strike="noStrike" kern="1200" spc="0" baseline="0">
              <a:noFill/>
              <a:latin typeface="+mn-lt"/>
              <a:ea typeface="+mn-ea"/>
              <a:cs typeface="+mn-cs"/>
            </a:defRPr>
          </a:pPr>
          <a:endParaRPr lang="ja-JP"/>
        </a:p>
      </c:txPr>
    </c:title>
    <c:autoTitleDeleted val="0"/>
    <c:plotArea>
      <c:layout/>
      <c:barChart>
        <c:barDir val="col"/>
        <c:grouping val="clustered"/>
        <c:varyColors val="0"/>
        <c:ser>
          <c:idx val="0"/>
          <c:order val="0"/>
          <c:spPr>
            <a:solidFill>
              <a:srgbClr val="FF0000"/>
            </a:solidFill>
            <a:ln>
              <a:solidFill>
                <a:schemeClr val="tx1"/>
              </a:solidFill>
            </a:ln>
            <a:effectLst/>
          </c:spPr>
          <c:invertIfNegative val="0"/>
          <c:cat>
            <c:strRef>
              <c:f>'linux-CS-Ownership'!$H$2:$H$11</c:f>
              <c:strCache>
                <c:ptCount val="10"/>
                <c:pt idx="0">
                  <c:v>0.0</c:v>
                </c:pt>
                <c:pt idx="1">
                  <c:v>0.1</c:v>
                </c:pt>
                <c:pt idx="2">
                  <c:v>0.2</c:v>
                </c:pt>
                <c:pt idx="3">
                  <c:v>0.3</c:v>
                </c:pt>
                <c:pt idx="4">
                  <c:v>0.4</c:v>
                </c:pt>
                <c:pt idx="5">
                  <c:v>0.5</c:v>
                </c:pt>
                <c:pt idx="6">
                  <c:v>0.6</c:v>
                </c:pt>
                <c:pt idx="7">
                  <c:v>0.7</c:v>
                </c:pt>
                <c:pt idx="8">
                  <c:v>0.8</c:v>
                </c:pt>
                <c:pt idx="9">
                  <c:v>0.9</c:v>
                </c:pt>
              </c:strCache>
            </c:strRef>
          </c:cat>
          <c:val>
            <c:numRef>
              <c:f>'linux-CS-Ownership'!$L$2:$L$11</c:f>
              <c:numCache>
                <c:formatCode>General</c:formatCode>
                <c:ptCount val="10"/>
                <c:pt idx="0">
                  <c:v>0</c:v>
                </c:pt>
                <c:pt idx="1">
                  <c:v>0</c:v>
                </c:pt>
                <c:pt idx="2">
                  <c:v>0</c:v>
                </c:pt>
                <c:pt idx="3">
                  <c:v>0</c:v>
                </c:pt>
                <c:pt idx="4">
                  <c:v>0</c:v>
                </c:pt>
                <c:pt idx="5">
                  <c:v>1</c:v>
                </c:pt>
                <c:pt idx="6">
                  <c:v>3</c:v>
                </c:pt>
                <c:pt idx="7">
                  <c:v>3</c:v>
                </c:pt>
                <c:pt idx="8">
                  <c:v>1</c:v>
                </c:pt>
                <c:pt idx="9">
                  <c:v>1</c:v>
                </c:pt>
              </c:numCache>
            </c:numRef>
          </c:val>
        </c:ser>
        <c:dLbls>
          <c:showLegendKey val="0"/>
          <c:showVal val="0"/>
          <c:showCatName val="0"/>
          <c:showSerName val="0"/>
          <c:showPercent val="0"/>
          <c:showBubbleSize val="0"/>
        </c:dLbls>
        <c:gapWidth val="50"/>
        <c:overlap val="-27"/>
        <c:axId val="173427328"/>
        <c:axId val="223150800"/>
      </c:barChart>
      <c:catAx>
        <c:axId val="173427328"/>
        <c:scaling>
          <c:orientation val="minMax"/>
        </c:scaling>
        <c:delete val="0"/>
        <c:axPos val="b"/>
        <c:title>
          <c:layout>
            <c:manualLayout>
              <c:xMode val="edge"/>
              <c:yMode val="edge"/>
              <c:x val="0.66112948381452319"/>
              <c:y val="0.82222222222222219"/>
            </c:manualLayout>
          </c:layout>
          <c:overlay val="0"/>
          <c:spPr>
            <a:noFill/>
            <a:ln>
              <a:noFill/>
            </a:ln>
            <a:effectLst/>
          </c:spPr>
          <c:txPr>
            <a:bodyPr rot="0" spcFirstLastPara="1" vertOverflow="ellipsis" vert="horz" wrap="square" anchor="ctr" anchorCtr="1"/>
            <a:lstStyle/>
            <a:p>
              <a:pPr>
                <a:defRPr sz="1800" b="0" i="0" u="none" strike="noStrike" kern="1200" baseline="0">
                  <a:no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solidFill>
            <a:round/>
          </a:ln>
          <a:effectLst/>
        </c:spPr>
        <c:txPr>
          <a:bodyPr rot="-3600000" spcFirstLastPara="1" vertOverflow="ellipsis" wrap="square" anchor="ctr" anchorCtr="1"/>
          <a:lstStyle/>
          <a:p>
            <a:pPr>
              <a:defRPr sz="1400" b="0" i="0" u="none" strike="noStrike" kern="1200" baseline="0">
                <a:noFill/>
                <a:latin typeface="+mn-lt"/>
                <a:ea typeface="+mn-ea"/>
                <a:cs typeface="+mn-cs"/>
              </a:defRPr>
            </a:pPr>
            <a:endParaRPr lang="ja-JP"/>
          </a:p>
        </c:txPr>
        <c:crossAx val="223150800"/>
        <c:crosses val="autoZero"/>
        <c:auto val="1"/>
        <c:lblAlgn val="ctr"/>
        <c:lblOffset val="100"/>
        <c:noMultiLvlLbl val="0"/>
      </c:catAx>
      <c:valAx>
        <c:axId val="223150800"/>
        <c:scaling>
          <c:orientation val="minMax"/>
          <c:max val="6"/>
        </c:scaling>
        <c:delete val="1"/>
        <c:axPos val="l"/>
        <c:numFmt formatCode="General" sourceLinked="1"/>
        <c:majorTickMark val="none"/>
        <c:minorTickMark val="none"/>
        <c:tickLblPos val="nextTo"/>
        <c:crossAx val="17342732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ja-JP"/>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altLang="ja-JP" sz="1800"/>
              <a:t>FreeBSD</a:t>
            </a:r>
            <a:endParaRPr lang="ja-JP" altLang="en-US" sz="1800"/>
          </a:p>
        </c:rich>
      </c:tx>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spPr>
            <a:solidFill>
              <a:schemeClr val="accent1"/>
            </a:solidFill>
            <a:ln>
              <a:solidFill>
                <a:schemeClr val="tx1"/>
              </a:solidFill>
            </a:ln>
            <a:effectLst/>
          </c:spPr>
          <c:invertIfNegative val="0"/>
          <c:cat>
            <c:numRef>
              <c:f>'FreeBSD-CS-Ownership'!$H$2:$H$11</c:f>
              <c:numCache>
                <c:formatCode>General</c:formatCode>
                <c:ptCount val="10"/>
                <c:pt idx="0">
                  <c:v>0</c:v>
                </c:pt>
                <c:pt idx="1">
                  <c:v>0.1</c:v>
                </c:pt>
                <c:pt idx="2">
                  <c:v>0.2</c:v>
                </c:pt>
                <c:pt idx="3">
                  <c:v>0.3</c:v>
                </c:pt>
                <c:pt idx="4">
                  <c:v>0.4</c:v>
                </c:pt>
                <c:pt idx="5">
                  <c:v>0.5</c:v>
                </c:pt>
                <c:pt idx="6">
                  <c:v>0.6</c:v>
                </c:pt>
                <c:pt idx="7">
                  <c:v>0.7</c:v>
                </c:pt>
                <c:pt idx="8">
                  <c:v>0.8</c:v>
                </c:pt>
                <c:pt idx="9">
                  <c:v>0.9</c:v>
                </c:pt>
              </c:numCache>
            </c:numRef>
          </c:cat>
          <c:val>
            <c:numRef>
              <c:f>'FreeBSD-CS-Ownership'!$K$2:$K$11</c:f>
              <c:numCache>
                <c:formatCode>General</c:formatCode>
                <c:ptCount val="10"/>
                <c:pt idx="0">
                  <c:v>0</c:v>
                </c:pt>
                <c:pt idx="1">
                  <c:v>0</c:v>
                </c:pt>
                <c:pt idx="2">
                  <c:v>1</c:v>
                </c:pt>
                <c:pt idx="3">
                  <c:v>2</c:v>
                </c:pt>
                <c:pt idx="4">
                  <c:v>1</c:v>
                </c:pt>
                <c:pt idx="5">
                  <c:v>5</c:v>
                </c:pt>
                <c:pt idx="6">
                  <c:v>0</c:v>
                </c:pt>
                <c:pt idx="7">
                  <c:v>0</c:v>
                </c:pt>
                <c:pt idx="8">
                  <c:v>0</c:v>
                </c:pt>
                <c:pt idx="9">
                  <c:v>0</c:v>
                </c:pt>
              </c:numCache>
            </c:numRef>
          </c:val>
        </c:ser>
        <c:dLbls>
          <c:showLegendKey val="0"/>
          <c:showVal val="0"/>
          <c:showCatName val="0"/>
          <c:showSerName val="0"/>
          <c:showPercent val="0"/>
          <c:showBubbleSize val="0"/>
        </c:dLbls>
        <c:gapWidth val="50"/>
        <c:overlap val="-27"/>
        <c:axId val="223153040"/>
        <c:axId val="223153600"/>
      </c:barChart>
      <c:catAx>
        <c:axId val="223153040"/>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ltLang="ja-JP" sz="1800"/>
                  <a:t>CS-Ownership</a:t>
                </a:r>
              </a:p>
            </c:rich>
          </c:tx>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solidFill>
            <a:round/>
          </a:ln>
          <a:effectLst/>
        </c:spPr>
        <c:txPr>
          <a:bodyPr rot="-360000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223153600"/>
        <c:crosses val="autoZero"/>
        <c:auto val="1"/>
        <c:lblAlgn val="ctr"/>
        <c:lblOffset val="100"/>
        <c:noMultiLvlLbl val="0"/>
      </c:catAx>
      <c:valAx>
        <c:axId val="223153600"/>
        <c:scaling>
          <c:orientation val="minMax"/>
          <c:max val="6"/>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223153040"/>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ja-JP"/>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noFill/>
                <a:latin typeface="+mn-lt"/>
                <a:ea typeface="+mn-ea"/>
                <a:cs typeface="+mn-cs"/>
              </a:defRPr>
            </a:pPr>
            <a:r>
              <a:rPr lang="ja-JP" altLang="en-US">
                <a:noFill/>
              </a:rPr>
              <a:t>グラフ タイトル</a:t>
            </a:r>
          </a:p>
        </c:rich>
      </c:tx>
      <c:layout/>
      <c:overlay val="0"/>
      <c:spPr>
        <a:noFill/>
        <a:ln>
          <a:noFill/>
        </a:ln>
        <a:effectLst/>
      </c:spPr>
      <c:txPr>
        <a:bodyPr rot="0" spcFirstLastPara="1" vertOverflow="ellipsis" vert="horz" wrap="square" anchor="ctr" anchorCtr="1"/>
        <a:lstStyle/>
        <a:p>
          <a:pPr>
            <a:defRPr sz="1800" b="0" i="0" u="none" strike="noStrike" kern="1200" spc="0" baseline="0">
              <a:noFill/>
              <a:latin typeface="+mn-lt"/>
              <a:ea typeface="+mn-ea"/>
              <a:cs typeface="+mn-cs"/>
            </a:defRPr>
          </a:pPr>
          <a:endParaRPr lang="ja-JP"/>
        </a:p>
      </c:txPr>
    </c:title>
    <c:autoTitleDeleted val="0"/>
    <c:plotArea>
      <c:layout/>
      <c:barChart>
        <c:barDir val="col"/>
        <c:grouping val="clustered"/>
        <c:varyColors val="0"/>
        <c:ser>
          <c:idx val="1"/>
          <c:order val="0"/>
          <c:spPr>
            <a:solidFill>
              <a:srgbClr val="FF0000"/>
            </a:solidFill>
            <a:ln>
              <a:solidFill>
                <a:sysClr val="windowText" lastClr="000000"/>
              </a:solidFill>
            </a:ln>
            <a:effectLst/>
          </c:spPr>
          <c:invertIfNegative val="0"/>
          <c:cat>
            <c:numRef>
              <c:f>'FreeBSD-CS-Ownership'!$H$2:$H$11</c:f>
              <c:numCache>
                <c:formatCode>General</c:formatCode>
                <c:ptCount val="10"/>
                <c:pt idx="0">
                  <c:v>0</c:v>
                </c:pt>
                <c:pt idx="1">
                  <c:v>0.1</c:v>
                </c:pt>
                <c:pt idx="2">
                  <c:v>0.2</c:v>
                </c:pt>
                <c:pt idx="3">
                  <c:v>0.3</c:v>
                </c:pt>
                <c:pt idx="4">
                  <c:v>0.4</c:v>
                </c:pt>
                <c:pt idx="5">
                  <c:v>0.5</c:v>
                </c:pt>
                <c:pt idx="6">
                  <c:v>0.6</c:v>
                </c:pt>
                <c:pt idx="7">
                  <c:v>0.7</c:v>
                </c:pt>
                <c:pt idx="8">
                  <c:v>0.8</c:v>
                </c:pt>
                <c:pt idx="9">
                  <c:v>0.9</c:v>
                </c:pt>
              </c:numCache>
            </c:numRef>
          </c:cat>
          <c:val>
            <c:numRef>
              <c:f>'FreeBSD-CS-Ownership'!$L$2:$L$11</c:f>
              <c:numCache>
                <c:formatCode>General</c:formatCode>
                <c:ptCount val="10"/>
                <c:pt idx="0">
                  <c:v>0</c:v>
                </c:pt>
                <c:pt idx="1">
                  <c:v>0</c:v>
                </c:pt>
                <c:pt idx="2">
                  <c:v>0</c:v>
                </c:pt>
                <c:pt idx="3">
                  <c:v>0</c:v>
                </c:pt>
                <c:pt idx="4">
                  <c:v>0</c:v>
                </c:pt>
                <c:pt idx="5">
                  <c:v>1</c:v>
                </c:pt>
                <c:pt idx="6">
                  <c:v>1</c:v>
                </c:pt>
                <c:pt idx="7">
                  <c:v>3</c:v>
                </c:pt>
                <c:pt idx="8">
                  <c:v>2</c:v>
                </c:pt>
                <c:pt idx="9">
                  <c:v>1</c:v>
                </c:pt>
              </c:numCache>
            </c:numRef>
          </c:val>
        </c:ser>
        <c:dLbls>
          <c:showLegendKey val="0"/>
          <c:showVal val="0"/>
          <c:showCatName val="0"/>
          <c:showSerName val="0"/>
          <c:showPercent val="0"/>
          <c:showBubbleSize val="0"/>
        </c:dLbls>
        <c:gapWidth val="50"/>
        <c:overlap val="-27"/>
        <c:axId val="223156400"/>
        <c:axId val="223156960"/>
        <c:extLst>
          <c:ext xmlns:c15="http://schemas.microsoft.com/office/drawing/2012/chart" uri="{02D57815-91ED-43cb-92C2-25804820EDAC}">
            <c15:filteredBarSeries>
              <c15:ser>
                <c:idx val="0"/>
                <c:order val="1"/>
                <c:spPr>
                  <a:solidFill>
                    <a:schemeClr val="accent1"/>
                  </a:solidFill>
                  <a:ln>
                    <a:solidFill>
                      <a:schemeClr val="tx1"/>
                    </a:solidFill>
                  </a:ln>
                  <a:effectLst/>
                </c:spPr>
                <c:invertIfNegative val="0"/>
                <c:cat>
                  <c:numRef>
                    <c:extLst>
                      <c:ext uri="{02D57815-91ED-43cb-92C2-25804820EDAC}">
                        <c15:formulaRef>
                          <c15:sqref>'FreeBSD-CS-Ownership'!$H$2:$H$11</c15:sqref>
                        </c15:formulaRef>
                      </c:ext>
                    </c:extLst>
                    <c:numCache>
                      <c:formatCode>General</c:formatCode>
                      <c:ptCount val="10"/>
                      <c:pt idx="0">
                        <c:v>0</c:v>
                      </c:pt>
                      <c:pt idx="1">
                        <c:v>0.1</c:v>
                      </c:pt>
                      <c:pt idx="2">
                        <c:v>0.2</c:v>
                      </c:pt>
                      <c:pt idx="3">
                        <c:v>0.3</c:v>
                      </c:pt>
                      <c:pt idx="4">
                        <c:v>0.4</c:v>
                      </c:pt>
                      <c:pt idx="5">
                        <c:v>0.5</c:v>
                      </c:pt>
                      <c:pt idx="6">
                        <c:v>0.6</c:v>
                      </c:pt>
                      <c:pt idx="7">
                        <c:v>0.7</c:v>
                      </c:pt>
                      <c:pt idx="8">
                        <c:v>0.8</c:v>
                      </c:pt>
                      <c:pt idx="9">
                        <c:v>0.9</c:v>
                      </c:pt>
                    </c:numCache>
                  </c:numRef>
                </c:cat>
                <c:val>
                  <c:numRef>
                    <c:extLst>
                      <c:ext uri="{02D57815-91ED-43cb-92C2-25804820EDAC}">
                        <c15:formulaRef>
                          <c15:sqref>'FreeBSD-CS-Ownership'!$H$2:$H$11</c15:sqref>
                        </c15:formulaRef>
                      </c:ext>
                    </c:extLst>
                    <c:numCache>
                      <c:formatCode>General</c:formatCode>
                      <c:ptCount val="10"/>
                      <c:pt idx="0">
                        <c:v>0</c:v>
                      </c:pt>
                      <c:pt idx="1">
                        <c:v>0.1</c:v>
                      </c:pt>
                      <c:pt idx="2">
                        <c:v>0.2</c:v>
                      </c:pt>
                      <c:pt idx="3">
                        <c:v>0.3</c:v>
                      </c:pt>
                      <c:pt idx="4">
                        <c:v>0.4</c:v>
                      </c:pt>
                      <c:pt idx="5">
                        <c:v>0.5</c:v>
                      </c:pt>
                      <c:pt idx="6">
                        <c:v>0.6</c:v>
                      </c:pt>
                      <c:pt idx="7">
                        <c:v>0.7</c:v>
                      </c:pt>
                      <c:pt idx="8">
                        <c:v>0.8</c:v>
                      </c:pt>
                      <c:pt idx="9">
                        <c:v>0.9</c:v>
                      </c:pt>
                    </c:numCache>
                  </c:numRef>
                </c:val>
              </c15:ser>
            </c15:filteredBarSeries>
          </c:ext>
        </c:extLst>
      </c:barChart>
      <c:catAx>
        <c:axId val="223156400"/>
        <c:scaling>
          <c:orientation val="minMax"/>
        </c:scaling>
        <c:delete val="0"/>
        <c:axPos val="b"/>
        <c:title>
          <c:tx>
            <c:rich>
              <a:bodyPr rot="0" spcFirstLastPara="1" vertOverflow="ellipsis" vert="horz" wrap="square" anchor="ctr" anchorCtr="1"/>
              <a:lstStyle/>
              <a:p>
                <a:pPr>
                  <a:defRPr sz="1800" b="0" i="0" u="none" strike="noStrike" kern="1200" baseline="0">
                    <a:noFill/>
                    <a:latin typeface="+mn-lt"/>
                    <a:ea typeface="+mn-ea"/>
                    <a:cs typeface="+mn-cs"/>
                  </a:defRPr>
                </a:pPr>
                <a:r>
                  <a:rPr lang="ja-JP" altLang="en-US">
                    <a:noFill/>
                  </a:rPr>
                  <a:t>タイトル</a:t>
                </a:r>
              </a:p>
            </c:rich>
          </c:tx>
          <c:layout/>
          <c:overlay val="0"/>
          <c:spPr>
            <a:noFill/>
            <a:ln>
              <a:noFill/>
            </a:ln>
            <a:effectLst/>
          </c:spPr>
          <c:txPr>
            <a:bodyPr rot="0" spcFirstLastPara="1" vertOverflow="ellipsis" vert="horz" wrap="square" anchor="ctr" anchorCtr="1"/>
            <a:lstStyle/>
            <a:p>
              <a:pPr>
                <a:defRPr sz="1800" b="0" i="0" u="none" strike="noStrike" kern="1200" baseline="0">
                  <a:no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solidFill>
            <a:round/>
          </a:ln>
          <a:effectLst/>
        </c:spPr>
        <c:txPr>
          <a:bodyPr rot="-3600000" spcFirstLastPara="1" vertOverflow="ellipsis" wrap="square" anchor="ctr" anchorCtr="1"/>
          <a:lstStyle/>
          <a:p>
            <a:pPr>
              <a:defRPr sz="1400" b="0" i="0" u="none" strike="noStrike" kern="1200" baseline="0">
                <a:noFill/>
                <a:latin typeface="+mn-lt"/>
                <a:ea typeface="+mn-ea"/>
                <a:cs typeface="+mn-cs"/>
              </a:defRPr>
            </a:pPr>
            <a:endParaRPr lang="ja-JP"/>
          </a:p>
        </c:txPr>
        <c:crossAx val="223156960"/>
        <c:crosses val="autoZero"/>
        <c:auto val="1"/>
        <c:lblAlgn val="ctr"/>
        <c:lblOffset val="100"/>
        <c:noMultiLvlLbl val="0"/>
      </c:catAx>
      <c:valAx>
        <c:axId val="223156960"/>
        <c:scaling>
          <c:orientation val="minMax"/>
          <c:max val="6"/>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noFill/>
                <a:latin typeface="+mn-lt"/>
                <a:ea typeface="+mn-ea"/>
                <a:cs typeface="+mn-cs"/>
              </a:defRPr>
            </a:pPr>
            <a:endParaRPr lang="ja-JP"/>
          </a:p>
        </c:txPr>
        <c:crossAx val="223156400"/>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40" y="1"/>
            <a:ext cx="2949099" cy="498694"/>
          </a:xfrm>
          <a:prstGeom prst="rect">
            <a:avLst/>
          </a:prstGeom>
        </p:spPr>
        <p:txBody>
          <a:bodyPr vert="horz" lIns="91440" tIns="45720" rIns="91440" bIns="45720" rtlCol="0"/>
          <a:lstStyle>
            <a:lvl1pPr algn="r">
              <a:defRPr sz="1200"/>
            </a:lvl1pPr>
          </a:lstStyle>
          <a:p>
            <a:fld id="{8215CBB5-03C9-4D22-8E65-80AEB8E14619}" type="datetimeFigureOut">
              <a:rPr kumimoji="1" lang="ja-JP" altLang="en-US" smtClean="0"/>
              <a:t>2014/11/14</a:t>
            </a:fld>
            <a:endParaRPr kumimoji="1" lang="ja-JP" altLang="en-US"/>
          </a:p>
        </p:txBody>
      </p:sp>
      <p:sp>
        <p:nvSpPr>
          <p:cNvPr id="4" name="フッター プレースホルダー 3"/>
          <p:cNvSpPr>
            <a:spLocks noGrp="1"/>
          </p:cNvSpPr>
          <p:nvPr>
            <p:ph type="ftr" sz="quarter" idx="2"/>
          </p:nvPr>
        </p:nvSpPr>
        <p:spPr>
          <a:xfrm>
            <a:off x="1"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40" y="9440647"/>
            <a:ext cx="2949099" cy="498692"/>
          </a:xfrm>
          <a:prstGeom prst="rect">
            <a:avLst/>
          </a:prstGeom>
        </p:spPr>
        <p:txBody>
          <a:bodyPr vert="horz" lIns="91440" tIns="45720" rIns="91440" bIns="45720" rtlCol="0" anchor="b"/>
          <a:lstStyle>
            <a:lvl1pPr algn="r">
              <a:defRPr sz="1200"/>
            </a:lvl1pPr>
          </a:lstStyle>
          <a:p>
            <a:fld id="{E1B7144A-440B-490E-B93F-F06710B86A95}" type="slidenum">
              <a:rPr kumimoji="1" lang="ja-JP" altLang="en-US" smtClean="0"/>
              <a:t>‹#›</a:t>
            </a:fld>
            <a:endParaRPr kumimoji="1" lang="ja-JP" altLang="en-US"/>
          </a:p>
        </p:txBody>
      </p:sp>
    </p:spTree>
    <p:extLst>
      <p:ext uri="{BB962C8B-B14F-4D97-AF65-F5344CB8AC3E}">
        <p14:creationId xmlns:p14="http://schemas.microsoft.com/office/powerpoint/2010/main" val="1679616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6967"/>
          </a:xfrm>
          <a:prstGeom prst="rect">
            <a:avLst/>
          </a:prstGeom>
        </p:spPr>
        <p:txBody>
          <a:bodyPr vert="horz" lIns="91440" tIns="45720" rIns="91440" bIns="45720" rtlCol="0"/>
          <a:lstStyle>
            <a:lvl1pPr algn="r">
              <a:defRPr sz="1200"/>
            </a:lvl1pPr>
          </a:lstStyle>
          <a:p>
            <a:fld id="{3A250B9B-631E-404B-B17C-F5CB1A6261AF}" type="datetimeFigureOut">
              <a:rPr kumimoji="1" lang="ja-JP" altLang="en-US" smtClean="0"/>
              <a:t>2014/11/14</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5"/>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6967"/>
          </a:xfrm>
          <a:prstGeom prst="rect">
            <a:avLst/>
          </a:prstGeom>
        </p:spPr>
        <p:txBody>
          <a:bodyPr vert="horz" lIns="91440" tIns="45720" rIns="91440" bIns="45720" rtlCol="0" anchor="b"/>
          <a:lstStyle>
            <a:lvl1pPr algn="r">
              <a:defRPr sz="1200"/>
            </a:lvl1pPr>
          </a:lstStyle>
          <a:p>
            <a:fld id="{D1178AF9-31D0-42F0-930C-070426B3E413}" type="slidenum">
              <a:rPr kumimoji="1" lang="ja-JP" altLang="en-US" smtClean="0"/>
              <a:t>‹#›</a:t>
            </a:fld>
            <a:endParaRPr kumimoji="1" lang="ja-JP" altLang="en-US"/>
          </a:p>
        </p:txBody>
      </p:sp>
    </p:spTree>
    <p:extLst>
      <p:ext uri="{BB962C8B-B14F-4D97-AF65-F5344CB8AC3E}">
        <p14:creationId xmlns:p14="http://schemas.microsoft.com/office/powerpoint/2010/main" val="22394662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a:t>
            </a:fld>
            <a:endParaRPr kumimoji="1" lang="ja-JP" altLang="en-US"/>
          </a:p>
        </p:txBody>
      </p:sp>
    </p:spTree>
    <p:extLst>
      <p:ext uri="{BB962C8B-B14F-4D97-AF65-F5344CB8AC3E}">
        <p14:creationId xmlns:p14="http://schemas.microsoft.com/office/powerpoint/2010/main" val="3095675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10</a:t>
            </a:fld>
            <a:endParaRPr kumimoji="1" lang="ja-JP" altLang="en-US"/>
          </a:p>
        </p:txBody>
      </p:sp>
    </p:spTree>
    <p:extLst>
      <p:ext uri="{BB962C8B-B14F-4D97-AF65-F5344CB8AC3E}">
        <p14:creationId xmlns:p14="http://schemas.microsoft.com/office/powerpoint/2010/main" val="1433238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11</a:t>
            </a:fld>
            <a:endParaRPr kumimoji="1" lang="ja-JP" altLang="en-US"/>
          </a:p>
        </p:txBody>
      </p:sp>
    </p:spTree>
    <p:extLst>
      <p:ext uri="{BB962C8B-B14F-4D97-AF65-F5344CB8AC3E}">
        <p14:creationId xmlns:p14="http://schemas.microsoft.com/office/powerpoint/2010/main" val="2451725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12</a:t>
            </a:fld>
            <a:endParaRPr kumimoji="1" lang="ja-JP" altLang="en-US"/>
          </a:p>
        </p:txBody>
      </p:sp>
    </p:spTree>
    <p:extLst>
      <p:ext uri="{BB962C8B-B14F-4D97-AF65-F5344CB8AC3E}">
        <p14:creationId xmlns:p14="http://schemas.microsoft.com/office/powerpoint/2010/main" val="3588507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200" i="1" baseline="-25000"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13</a:t>
            </a:fld>
            <a:endParaRPr kumimoji="1" lang="ja-JP" altLang="en-US"/>
          </a:p>
        </p:txBody>
      </p:sp>
    </p:spTree>
    <p:extLst>
      <p:ext uri="{BB962C8B-B14F-4D97-AF65-F5344CB8AC3E}">
        <p14:creationId xmlns:p14="http://schemas.microsoft.com/office/powerpoint/2010/main" val="2865054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14</a:t>
            </a:fld>
            <a:endParaRPr kumimoji="1" lang="ja-JP" altLang="en-US"/>
          </a:p>
        </p:txBody>
      </p:sp>
    </p:spTree>
    <p:extLst>
      <p:ext uri="{BB962C8B-B14F-4D97-AF65-F5344CB8AC3E}">
        <p14:creationId xmlns:p14="http://schemas.microsoft.com/office/powerpoint/2010/main" val="1431294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15</a:t>
            </a:fld>
            <a:endParaRPr kumimoji="1" lang="ja-JP" altLang="en-US"/>
          </a:p>
        </p:txBody>
      </p:sp>
    </p:spTree>
    <p:extLst>
      <p:ext uri="{BB962C8B-B14F-4D97-AF65-F5344CB8AC3E}">
        <p14:creationId xmlns:p14="http://schemas.microsoft.com/office/powerpoint/2010/main" val="14312945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16</a:t>
            </a:fld>
            <a:endParaRPr kumimoji="1" lang="ja-JP" altLang="en-US"/>
          </a:p>
        </p:txBody>
      </p:sp>
    </p:spTree>
    <p:extLst>
      <p:ext uri="{BB962C8B-B14F-4D97-AF65-F5344CB8AC3E}">
        <p14:creationId xmlns:p14="http://schemas.microsoft.com/office/powerpoint/2010/main" val="2839407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17</a:t>
            </a:fld>
            <a:endParaRPr kumimoji="1" lang="ja-JP" altLang="en-US"/>
          </a:p>
        </p:txBody>
      </p:sp>
    </p:spTree>
    <p:extLst>
      <p:ext uri="{BB962C8B-B14F-4D97-AF65-F5344CB8AC3E}">
        <p14:creationId xmlns:p14="http://schemas.microsoft.com/office/powerpoint/2010/main" val="35177948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18</a:t>
            </a:fld>
            <a:endParaRPr kumimoji="1" lang="ja-JP" altLang="en-US"/>
          </a:p>
        </p:txBody>
      </p:sp>
    </p:spTree>
    <p:extLst>
      <p:ext uri="{BB962C8B-B14F-4D97-AF65-F5344CB8AC3E}">
        <p14:creationId xmlns:p14="http://schemas.microsoft.com/office/powerpoint/2010/main" val="74695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19</a:t>
            </a:fld>
            <a:endParaRPr kumimoji="1" lang="ja-JP" altLang="en-US"/>
          </a:p>
        </p:txBody>
      </p:sp>
    </p:spTree>
    <p:extLst>
      <p:ext uri="{BB962C8B-B14F-4D97-AF65-F5344CB8AC3E}">
        <p14:creationId xmlns:p14="http://schemas.microsoft.com/office/powerpoint/2010/main" val="819318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a:t>
            </a:fld>
            <a:endParaRPr kumimoji="1" lang="ja-JP" altLang="en-US"/>
          </a:p>
        </p:txBody>
      </p:sp>
    </p:spTree>
    <p:extLst>
      <p:ext uri="{BB962C8B-B14F-4D97-AF65-F5344CB8AC3E}">
        <p14:creationId xmlns:p14="http://schemas.microsoft.com/office/powerpoint/2010/main" val="568038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20</a:t>
            </a:fld>
            <a:endParaRPr kumimoji="1" lang="ja-JP" altLang="en-US"/>
          </a:p>
        </p:txBody>
      </p:sp>
    </p:spTree>
    <p:extLst>
      <p:ext uri="{BB962C8B-B14F-4D97-AF65-F5344CB8AC3E}">
        <p14:creationId xmlns:p14="http://schemas.microsoft.com/office/powerpoint/2010/main" val="25561633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21</a:t>
            </a:fld>
            <a:endParaRPr kumimoji="1" lang="ja-JP" altLang="en-US"/>
          </a:p>
        </p:txBody>
      </p:sp>
    </p:spTree>
    <p:extLst>
      <p:ext uri="{BB962C8B-B14F-4D97-AF65-F5344CB8AC3E}">
        <p14:creationId xmlns:p14="http://schemas.microsoft.com/office/powerpoint/2010/main" val="3537605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22</a:t>
            </a:fld>
            <a:endParaRPr kumimoji="1" lang="ja-JP" altLang="en-US"/>
          </a:p>
        </p:txBody>
      </p:sp>
    </p:spTree>
    <p:extLst>
      <p:ext uri="{BB962C8B-B14F-4D97-AF65-F5344CB8AC3E}">
        <p14:creationId xmlns:p14="http://schemas.microsoft.com/office/powerpoint/2010/main" val="19066891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23</a:t>
            </a:fld>
            <a:endParaRPr kumimoji="1" lang="ja-JP" altLang="en-US"/>
          </a:p>
        </p:txBody>
      </p:sp>
    </p:spTree>
    <p:extLst>
      <p:ext uri="{BB962C8B-B14F-4D97-AF65-F5344CB8AC3E}">
        <p14:creationId xmlns:p14="http://schemas.microsoft.com/office/powerpoint/2010/main" val="10204654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24</a:t>
            </a:fld>
            <a:endParaRPr kumimoji="1" lang="ja-JP" altLang="en-US"/>
          </a:p>
        </p:txBody>
      </p:sp>
    </p:spTree>
    <p:extLst>
      <p:ext uri="{BB962C8B-B14F-4D97-AF65-F5344CB8AC3E}">
        <p14:creationId xmlns:p14="http://schemas.microsoft.com/office/powerpoint/2010/main" val="5126886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25</a:t>
            </a:fld>
            <a:endParaRPr kumimoji="1" lang="ja-JP" altLang="en-US"/>
          </a:p>
        </p:txBody>
      </p:sp>
    </p:spTree>
    <p:extLst>
      <p:ext uri="{BB962C8B-B14F-4D97-AF65-F5344CB8AC3E}">
        <p14:creationId xmlns:p14="http://schemas.microsoft.com/office/powerpoint/2010/main" val="1884179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3</a:t>
            </a:fld>
            <a:endParaRPr kumimoji="1" lang="ja-JP" altLang="en-US"/>
          </a:p>
        </p:txBody>
      </p:sp>
    </p:spTree>
    <p:extLst>
      <p:ext uri="{BB962C8B-B14F-4D97-AF65-F5344CB8AC3E}">
        <p14:creationId xmlns:p14="http://schemas.microsoft.com/office/powerpoint/2010/main" val="4198528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4</a:t>
            </a:fld>
            <a:endParaRPr kumimoji="1" lang="ja-JP" altLang="en-US"/>
          </a:p>
        </p:txBody>
      </p:sp>
    </p:spTree>
    <p:extLst>
      <p:ext uri="{BB962C8B-B14F-4D97-AF65-F5344CB8AC3E}">
        <p14:creationId xmlns:p14="http://schemas.microsoft.com/office/powerpoint/2010/main" val="481560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5</a:t>
            </a:fld>
            <a:endParaRPr kumimoji="1" lang="ja-JP" altLang="en-US"/>
          </a:p>
        </p:txBody>
      </p:sp>
    </p:spTree>
    <p:extLst>
      <p:ext uri="{BB962C8B-B14F-4D97-AF65-F5344CB8AC3E}">
        <p14:creationId xmlns:p14="http://schemas.microsoft.com/office/powerpoint/2010/main" val="2220056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6</a:t>
            </a:fld>
            <a:endParaRPr kumimoji="1" lang="ja-JP" altLang="en-US"/>
          </a:p>
        </p:txBody>
      </p:sp>
    </p:spTree>
    <p:extLst>
      <p:ext uri="{BB962C8B-B14F-4D97-AF65-F5344CB8AC3E}">
        <p14:creationId xmlns:p14="http://schemas.microsoft.com/office/powerpoint/2010/main" val="3806387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endParaRPr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7</a:t>
            </a:fld>
            <a:endParaRPr kumimoji="1" lang="ja-JP" altLang="en-US"/>
          </a:p>
        </p:txBody>
      </p:sp>
    </p:spTree>
    <p:extLst>
      <p:ext uri="{BB962C8B-B14F-4D97-AF65-F5344CB8AC3E}">
        <p14:creationId xmlns:p14="http://schemas.microsoft.com/office/powerpoint/2010/main" val="1553896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8</a:t>
            </a:fld>
            <a:endParaRPr kumimoji="1" lang="ja-JP" altLang="en-US"/>
          </a:p>
        </p:txBody>
      </p:sp>
    </p:spTree>
    <p:extLst>
      <p:ext uri="{BB962C8B-B14F-4D97-AF65-F5344CB8AC3E}">
        <p14:creationId xmlns:p14="http://schemas.microsoft.com/office/powerpoint/2010/main" val="2318786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1178AF9-31D0-42F0-930C-070426B3E413}" type="slidenum">
              <a:rPr kumimoji="1" lang="ja-JP" altLang="en-US" smtClean="0"/>
              <a:t>9</a:t>
            </a:fld>
            <a:endParaRPr kumimoji="1" lang="ja-JP" altLang="en-US"/>
          </a:p>
        </p:txBody>
      </p:sp>
    </p:spTree>
    <p:extLst>
      <p:ext uri="{BB962C8B-B14F-4D97-AF65-F5344CB8AC3E}">
        <p14:creationId xmlns:p14="http://schemas.microsoft.com/office/powerpoint/2010/main" val="24154305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34B46661-0BCB-4633-A749-5E69FCA8F3F1}" type="datetime1">
              <a:rPr kumimoji="1" lang="ja-JP" altLang="en-US" smtClean="0"/>
              <a:t>2014/11/14</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DE5B03D7-058D-4FC7-990B-41571BE66E3F}" type="datetime1">
              <a:rPr kumimoji="1" lang="ja-JP" altLang="en-US" smtClean="0"/>
              <a:t>2014/11/14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7777BB0-A170-45CA-8706-723770ABE9ED}" type="datetime1">
              <a:rPr kumimoji="1" lang="ja-JP" altLang="en-US" smtClean="0"/>
              <a:t>2014/11/14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A90907D-FA89-486F-8F7D-2E6E3102E614}" type="datetime1">
              <a:rPr kumimoji="1" lang="ja-JP" altLang="en-US" smtClean="0"/>
              <a:t>2014/11/14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49297F4A-7477-4EF1-96B9-228BCF2D0D55}" type="datetime1">
              <a:rPr kumimoji="1" lang="ja-JP" altLang="en-US" smtClean="0"/>
              <a:t>2014/11/14</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4C56C36B-161B-4E76-A46D-D1B74615EE27}" type="datetime1">
              <a:rPr kumimoji="1" lang="ja-JP" altLang="en-US" smtClean="0"/>
              <a:t>2014/11/14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C4C13513-6876-4B68-B1C6-3FF4248B1256}" type="datetime1">
              <a:rPr kumimoji="1" lang="ja-JP" altLang="en-US" smtClean="0"/>
              <a:t>2014/11/14</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289F0F24-5267-49F9-B985-33695BA52F39}" type="datetime1">
              <a:rPr kumimoji="1" lang="ja-JP" altLang="en-US" smtClean="0"/>
              <a:t>2014/11/14</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250D7129-1B48-430D-A329-A61E45AD1D17}" type="datetime1">
              <a:rPr kumimoji="1" lang="ja-JP" altLang="en-US" smtClean="0"/>
              <a:t>2014/11/14</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AE525F2-55C6-4D01-B5A8-698DE33255DE}" type="datetime1">
              <a:rPr kumimoji="1" lang="ja-JP" altLang="en-US" smtClean="0"/>
              <a:t>2014/11/14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F79BB385-04CC-446B-AB15-CC09F0D3BB41}" type="datetime1">
              <a:rPr kumimoji="1" lang="ja-JP" altLang="en-US" smtClean="0"/>
              <a:t>2014/11/14</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CF0FB1B-5E52-44B1-B036-349E14266E7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1AAF569-22C4-4BC4-BB81-A68BF9658102}" type="datetime1">
              <a:rPr kumimoji="1" lang="ja-JP" altLang="en-US" smtClean="0"/>
              <a:t>2014/11/14</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CF0FB1B-5E52-44B1-B036-349E14266E73}"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0.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3528" y="1484313"/>
            <a:ext cx="8424936" cy="1470025"/>
          </a:xfrm>
        </p:spPr>
        <p:txBody>
          <a:bodyPr/>
          <a:lstStyle/>
          <a:p>
            <a:r>
              <a:rPr kumimoji="1" lang="ja-JP" altLang="en-US" dirty="0" smtClean="0"/>
              <a:t>コードクローン編集者数に着目した開発履歴の分析</a:t>
            </a:r>
            <a:endParaRPr kumimoji="1" lang="ja-JP" altLang="en-US" dirty="0"/>
          </a:p>
        </p:txBody>
      </p:sp>
      <p:sp>
        <p:nvSpPr>
          <p:cNvPr id="3" name="サブタイトル 2"/>
          <p:cNvSpPr>
            <a:spLocks noGrp="1"/>
          </p:cNvSpPr>
          <p:nvPr>
            <p:ph type="subTitle" idx="1"/>
          </p:nvPr>
        </p:nvSpPr>
        <p:spPr>
          <a:xfrm>
            <a:off x="539552" y="3573463"/>
            <a:ext cx="7920880" cy="1752600"/>
          </a:xfrm>
        </p:spPr>
        <p:txBody>
          <a:bodyPr/>
          <a:lstStyle/>
          <a:p>
            <a:endParaRPr lang="en-US" altLang="ja-JP" sz="2800" dirty="0" smtClean="0"/>
          </a:p>
          <a:p>
            <a:r>
              <a:rPr kumimoji="1" lang="ja-JP" altLang="en-US" sz="2800" dirty="0" smtClean="0"/>
              <a:t>辻　健二</a:t>
            </a:r>
            <a:r>
              <a:rPr lang="en-US" altLang="zh-TW" sz="2800" baseline="30000" dirty="0" smtClean="0"/>
              <a:t>1 </a:t>
            </a:r>
            <a:r>
              <a:rPr kumimoji="1" lang="ja-JP" altLang="en-US" sz="2800" dirty="0" err="1" smtClean="0"/>
              <a:t>，</a:t>
            </a:r>
            <a:r>
              <a:rPr lang="zh-TW" altLang="en-US" sz="2800" dirty="0" smtClean="0"/>
              <a:t>崔</a:t>
            </a:r>
            <a:r>
              <a:rPr lang="ja-JP" altLang="en-US" sz="2800" dirty="0" smtClean="0"/>
              <a:t>　</a:t>
            </a:r>
            <a:r>
              <a:rPr lang="zh-TW" altLang="en-US" sz="2800" dirty="0" smtClean="0"/>
              <a:t>恩瀞</a:t>
            </a:r>
            <a:r>
              <a:rPr lang="en-US" altLang="zh-TW" sz="2800" baseline="30000" dirty="0" smtClean="0"/>
              <a:t>1</a:t>
            </a:r>
            <a:r>
              <a:rPr lang="ja-JP" altLang="en-US" sz="2800" dirty="0" err="1" smtClean="0"/>
              <a:t>，</a:t>
            </a:r>
            <a:r>
              <a:rPr lang="zh-TW" altLang="en-US" sz="2800" dirty="0" smtClean="0"/>
              <a:t>吉田則</a:t>
            </a:r>
            <a:r>
              <a:rPr lang="zh-TW" altLang="en-US" sz="2800" dirty="0"/>
              <a:t>裕</a:t>
            </a:r>
            <a:r>
              <a:rPr lang="en-US" altLang="zh-TW" sz="2800" baseline="30000" dirty="0" smtClean="0"/>
              <a:t>2</a:t>
            </a:r>
            <a:r>
              <a:rPr lang="ja-JP" altLang="en-US" sz="2800" dirty="0" err="1" smtClean="0"/>
              <a:t>，</a:t>
            </a:r>
            <a:r>
              <a:rPr lang="en-US" altLang="zh-TW" sz="2800" dirty="0" smtClean="0"/>
              <a:t> </a:t>
            </a:r>
          </a:p>
          <a:p>
            <a:r>
              <a:rPr lang="zh-TW" altLang="en-US" sz="2800" dirty="0" smtClean="0"/>
              <a:t>春名</a:t>
            </a:r>
            <a:r>
              <a:rPr lang="zh-TW" altLang="en-US" sz="2800" dirty="0"/>
              <a:t>修介</a:t>
            </a:r>
            <a:r>
              <a:rPr lang="en-US" altLang="zh-TW" sz="2800" baseline="30000" dirty="0" smtClean="0"/>
              <a:t>1</a:t>
            </a:r>
            <a:r>
              <a:rPr lang="ja-JP" altLang="en-US" sz="2800" dirty="0" err="1" smtClean="0"/>
              <a:t>，</a:t>
            </a:r>
            <a:r>
              <a:rPr lang="en-US" altLang="zh-TW" sz="2800" dirty="0" smtClean="0"/>
              <a:t> </a:t>
            </a:r>
            <a:r>
              <a:rPr lang="zh-TW" altLang="en-US" sz="2800" dirty="0"/>
              <a:t>井上克郎</a:t>
            </a:r>
            <a:r>
              <a:rPr lang="en-US" altLang="zh-TW" sz="2800" baseline="30000" dirty="0"/>
              <a:t>1</a:t>
            </a:r>
            <a:endParaRPr kumimoji="1" lang="ja-JP" altLang="en-US" sz="2800" baseline="30000" dirty="0"/>
          </a:p>
        </p:txBody>
      </p:sp>
      <p:sp>
        <p:nvSpPr>
          <p:cNvPr id="4" name="テキスト ボックス 3"/>
          <p:cNvSpPr txBox="1"/>
          <p:nvPr/>
        </p:nvSpPr>
        <p:spPr>
          <a:xfrm>
            <a:off x="827584" y="5229200"/>
            <a:ext cx="2212465" cy="954107"/>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800" baseline="30000" dirty="0" smtClean="0"/>
              <a:t>1</a:t>
            </a:r>
            <a:r>
              <a:rPr kumimoji="1" lang="en-US" altLang="ja-JP" sz="2800" dirty="0" smtClean="0"/>
              <a:t> </a:t>
            </a:r>
            <a:r>
              <a:rPr kumimoji="1" lang="ja-JP" altLang="en-US" sz="2800" dirty="0" smtClean="0"/>
              <a:t>大阪大学</a:t>
            </a:r>
            <a:endParaRPr kumimoji="1" lang="en-US" altLang="ja-JP" sz="2800" dirty="0" smtClean="0"/>
          </a:p>
          <a:p>
            <a:r>
              <a:rPr lang="en-US" altLang="zh-CN" sz="2800" baseline="30000" dirty="0" smtClean="0"/>
              <a:t>2</a:t>
            </a:r>
            <a:r>
              <a:rPr lang="en-US" altLang="zh-CN" sz="2800" dirty="0" smtClean="0"/>
              <a:t> </a:t>
            </a:r>
            <a:r>
              <a:rPr lang="ja-JP" altLang="en-US" sz="2800" dirty="0" smtClean="0"/>
              <a:t>名古屋大学</a:t>
            </a:r>
            <a:endParaRPr kumimoji="1" lang="ja-JP" altLang="en-US" sz="2800" dirty="0"/>
          </a:p>
        </p:txBody>
      </p:sp>
    </p:spTree>
    <p:extLst>
      <p:ext uri="{BB962C8B-B14F-4D97-AF65-F5344CB8AC3E}">
        <p14:creationId xmlns:p14="http://schemas.microsoft.com/office/powerpoint/2010/main" val="3681160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a:xfrm>
            <a:off x="457200" y="1639341"/>
            <a:ext cx="8229600" cy="4525963"/>
          </a:xfrm>
        </p:spPr>
        <p:txBody>
          <a:bodyPr/>
          <a:lstStyle/>
          <a:p>
            <a:r>
              <a:rPr kumimoji="1" lang="ja-JP" altLang="en-US" dirty="0" smtClean="0"/>
              <a:t>クローンセットに対する</a:t>
            </a:r>
            <a:r>
              <a:rPr lang="ja-JP" altLang="en-US" dirty="0" smtClean="0"/>
              <a:t>編集傾向を示すメトリック</a:t>
            </a:r>
            <a:r>
              <a:rPr kumimoji="1" lang="ja-JP" altLang="en-US" dirty="0" smtClean="0"/>
              <a:t>を提案</a:t>
            </a:r>
            <a:endParaRPr kumimoji="1" lang="en-US" altLang="ja-JP" dirty="0" smtClean="0"/>
          </a:p>
          <a:p>
            <a:pPr lvl="1"/>
            <a:r>
              <a:rPr lang="ja-JP" altLang="en-US" sz="2400" dirty="0" smtClean="0"/>
              <a:t>ファイル単位のクローンセットに適用</a:t>
            </a:r>
            <a:endParaRPr kumimoji="1" lang="en-US" altLang="ja-JP" sz="2400" dirty="0" smtClean="0"/>
          </a:p>
          <a:p>
            <a:r>
              <a:rPr lang="ja-JP" altLang="en-US" dirty="0" smtClean="0"/>
              <a:t>一致したコードクローンだけでなく，類似したコードクローンも対象</a:t>
            </a:r>
            <a:endParaRPr lang="en-US" altLang="ja-JP"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10</a:t>
            </a:fld>
            <a:endParaRPr kumimoji="1" lang="ja-JP" altLang="en-US"/>
          </a:p>
        </p:txBody>
      </p:sp>
      <p:sp>
        <p:nvSpPr>
          <p:cNvPr id="8" name="正方形/長方形 7"/>
          <p:cNvSpPr/>
          <p:nvPr/>
        </p:nvSpPr>
        <p:spPr>
          <a:xfrm>
            <a:off x="169168" y="4555058"/>
            <a:ext cx="4546848" cy="1199132"/>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a:solidFill>
                  <a:schemeClr val="tx1"/>
                </a:solidFill>
                <a:latin typeface="Courier New" panose="02070309020205020404" pitchFamily="49" charset="0"/>
                <a:cs typeface="Courier New" panose="02070309020205020404" pitchFamily="49" charset="0"/>
              </a:rPr>
              <a:t>if( </a:t>
            </a:r>
            <a:r>
              <a:rPr lang="en-US" altLang="ja-JP" dirty="0" err="1">
                <a:solidFill>
                  <a:schemeClr val="tx1"/>
                </a:solidFill>
                <a:latin typeface="Courier New" panose="02070309020205020404" pitchFamily="49" charset="0"/>
                <a:cs typeface="Courier New" panose="02070309020205020404" pitchFamily="49" charset="0"/>
              </a:rPr>
              <a:t>destFile</a:t>
            </a:r>
            <a:r>
              <a:rPr lang="en-US" altLang="ja-JP" dirty="0">
                <a:solidFill>
                  <a:schemeClr val="tx1"/>
                </a:solidFill>
                <a:latin typeface="Courier New" panose="02070309020205020404" pitchFamily="49" charset="0"/>
                <a:cs typeface="Courier New" panose="02070309020205020404" pitchFamily="49" charset="0"/>
              </a:rPr>
              <a:t> == null </a:t>
            </a:r>
            <a:r>
              <a:rPr lang="en-US" altLang="ja-JP" dirty="0" smtClean="0">
                <a:solidFill>
                  <a:schemeClr val="tx1"/>
                </a:solidFill>
                <a:latin typeface="Courier New" panose="02070309020205020404" pitchFamily="49" charset="0"/>
                <a:cs typeface="Courier New" panose="02070309020205020404" pitchFamily="49" charset="0"/>
              </a:rPr>
              <a:t>){</a:t>
            </a:r>
          </a:p>
          <a:p>
            <a:r>
              <a:rPr lang="ja-JP" altLang="en-US" dirty="0">
                <a:solidFill>
                  <a:schemeClr val="tx1"/>
                </a:solidFill>
                <a:latin typeface="Courier New" panose="02070309020205020404" pitchFamily="49" charset="0"/>
                <a:cs typeface="Courier New" panose="02070309020205020404" pitchFamily="49" charset="0"/>
              </a:rPr>
              <a:t> </a:t>
            </a:r>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 </a:t>
            </a:r>
            <a:r>
              <a:rPr lang="en-US" altLang="ja-JP" dirty="0">
                <a:solidFill>
                  <a:schemeClr val="tx1"/>
                </a:solidFill>
                <a:latin typeface="Courier New" panose="02070309020205020404" pitchFamily="49" charset="0"/>
                <a:cs typeface="Courier New" panose="02070309020205020404" pitchFamily="49" charset="0"/>
              </a:rPr>
              <a:t>= new File( </a:t>
            </a:r>
            <a:r>
              <a:rPr lang="en-US" altLang="ja-JP" dirty="0" err="1">
                <a:solidFill>
                  <a:schemeClr val="tx1"/>
                </a:solidFill>
                <a:latin typeface="Courier New" panose="02070309020205020404" pitchFamily="49" charset="0"/>
                <a:cs typeface="Courier New" panose="02070309020205020404" pitchFamily="49" charset="0"/>
              </a:rPr>
              <a:t>destDir</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file.getName</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smtClean="0">
                <a:solidFill>
                  <a:schemeClr val="tx1"/>
                </a:solidFill>
                <a:latin typeface="Courier New" panose="02070309020205020404" pitchFamily="49" charset="0"/>
                <a:cs typeface="Courier New" panose="02070309020205020404" pitchFamily="49" charset="0"/>
              </a:rPr>
              <a:t>}</a:t>
            </a:r>
            <a:endParaRPr lang="en-US" altLang="ja-JP" dirty="0">
              <a:solidFill>
                <a:schemeClr val="tx1"/>
              </a:solidFill>
              <a:latin typeface="Courier New" panose="02070309020205020404" pitchFamily="49" charset="0"/>
              <a:cs typeface="Courier New" panose="02070309020205020404" pitchFamily="49" charset="0"/>
            </a:endParaRPr>
          </a:p>
        </p:txBody>
      </p:sp>
      <p:sp>
        <p:nvSpPr>
          <p:cNvPr id="9" name="正方形/長方形 8"/>
          <p:cNvSpPr/>
          <p:nvPr/>
        </p:nvSpPr>
        <p:spPr>
          <a:xfrm>
            <a:off x="4860032" y="4555058"/>
            <a:ext cx="4176464" cy="1206674"/>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fontAlgn="base">
              <a:spcBef>
                <a:spcPct val="0"/>
              </a:spcBef>
              <a:spcAft>
                <a:spcPct val="0"/>
              </a:spcAft>
            </a:pP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if(</a:t>
            </a:r>
            <a:r>
              <a:rPr lang="en-US" altLang="ja-JP" b="1" dirty="0" err="1">
                <a:solidFill>
                  <a:srgbClr val="FF0000"/>
                </a:solidFill>
                <a:latin typeface="Courier New" panose="02070309020205020404" pitchFamily="49" charset="0"/>
                <a:ea typeface="ＭＳ Ｐゴシック" pitchFamily="50" charset="-128"/>
                <a:cs typeface="Courier New" panose="02070309020205020404" pitchFamily="49" charset="0"/>
              </a:rPr>
              <a:t>m_destFile</a:t>
            </a:r>
            <a:r>
              <a:rPr lang="en-US" altLang="ja-JP" b="1" dirty="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null </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p>
          <a:p>
            <a:pPr lvl="0" fontAlgn="base">
              <a:spcBef>
                <a:spcPct val="0"/>
              </a:spcBef>
              <a:spcAft>
                <a:spcPct val="0"/>
              </a:spcAft>
            </a:pPr>
            <a:r>
              <a:rPr lang="en-US" altLang="ja-JP" b="1" dirty="0">
                <a:solidFill>
                  <a:prstClr val="black"/>
                </a:solidFill>
                <a:latin typeface="Courier New" panose="02070309020205020404" pitchFamily="49" charset="0"/>
                <a:ea typeface="ＭＳ Ｐゴシック" pitchFamily="50" charset="-128"/>
                <a:cs typeface="Courier New" panose="02070309020205020404" pitchFamily="49" charset="0"/>
              </a:rPr>
              <a:t> </a:t>
            </a:r>
            <a:r>
              <a:rPr lang="ja-JP" altLang="en-US" b="1" dirty="0" smtClean="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m_destFile</a:t>
            </a:r>
            <a:r>
              <a:rPr lang="en-US" altLang="ja-JP" dirty="0" smtClean="0">
                <a:solidFill>
                  <a:srgbClr val="FF0000"/>
                </a:solidFill>
                <a:latin typeface="Courier New" panose="02070309020205020404" pitchFamily="49" charset="0"/>
                <a:ea typeface="ＭＳ Ｐゴシック" pitchFamily="50" charset="-128"/>
                <a:cs typeface="Courier New" panose="02070309020205020404" pitchFamily="49" charset="0"/>
              </a:rPr>
              <a:t> </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new </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File(</a:t>
            </a:r>
          </a:p>
          <a:p>
            <a:pPr lvl="0" fontAlgn="base">
              <a:spcBef>
                <a:spcPct val="0"/>
              </a:spcBef>
              <a:spcAft>
                <a:spcPct val="0"/>
              </a:spcAft>
            </a:pPr>
            <a:r>
              <a:rPr lang="ja-JP" altLang="en-US" dirty="0" smtClean="0">
                <a:solidFill>
                  <a:srgbClr val="FF0000"/>
                </a:solidFill>
                <a:latin typeface="Courier New" panose="02070309020205020404" pitchFamily="49" charset="0"/>
                <a:ea typeface="ＭＳ Ｐゴシック" pitchFamily="50" charset="-128"/>
                <a:cs typeface="Courier New" panose="02070309020205020404" pitchFamily="49" charset="0"/>
              </a:rPr>
              <a:t>　　</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m_destDir</a:t>
            </a:r>
            <a:r>
              <a:rPr lang="en-US" altLang="ja-JP" dirty="0" err="1" smtClean="0">
                <a:solidFill>
                  <a:prstClr val="black"/>
                </a:solidFill>
                <a:latin typeface="Courier New" panose="02070309020205020404" pitchFamily="49" charset="0"/>
                <a:ea typeface="ＭＳ Ｐゴシック" pitchFamily="50" charset="-128"/>
                <a:cs typeface="Courier New" panose="02070309020205020404" pitchFamily="49" charset="0"/>
              </a:rPr>
              <a:t>,</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m_file</a:t>
            </a:r>
            <a:r>
              <a:rPr lang="en-US" altLang="ja-JP" b="1" dirty="0" err="1" smtClean="0">
                <a:solidFill>
                  <a:schemeClr val="tx1"/>
                </a:solidFill>
                <a:latin typeface="Courier New" panose="02070309020205020404" pitchFamily="49" charset="0"/>
                <a:ea typeface="ＭＳ Ｐゴシック" pitchFamily="50" charset="-128"/>
                <a:cs typeface="Courier New" panose="02070309020205020404" pitchFamily="49" charset="0"/>
              </a:rPr>
              <a:t>.</a:t>
            </a:r>
            <a:r>
              <a:rPr lang="en-US" altLang="ja-JP" dirty="0" err="1" smtClean="0">
                <a:solidFill>
                  <a:schemeClr val="tx1"/>
                </a:solidFill>
                <a:latin typeface="Courier New" panose="02070309020205020404" pitchFamily="49" charset="0"/>
                <a:ea typeface="ＭＳ Ｐゴシック" pitchFamily="50" charset="-128"/>
                <a:cs typeface="Courier New" panose="02070309020205020404" pitchFamily="49" charset="0"/>
              </a:rPr>
              <a:t>getName</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p>
          <a:p>
            <a:pPr lvl="0" fontAlgn="base">
              <a:spcBef>
                <a:spcPct val="0"/>
              </a:spcBef>
              <a:spcAft>
                <a:spcPct val="0"/>
              </a:spcAft>
            </a:pP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endPar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endParaRPr>
          </a:p>
        </p:txBody>
      </p:sp>
    </p:spTree>
    <p:extLst>
      <p:ext uri="{BB962C8B-B14F-4D97-AF65-F5344CB8AC3E}">
        <p14:creationId xmlns:p14="http://schemas.microsoft.com/office/powerpoint/2010/main" val="3654458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リサーチ</a:t>
            </a:r>
            <a:r>
              <a:rPr lang="ja-JP" altLang="en-US" dirty="0"/>
              <a:t>クエスチョン</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RQ1:</a:t>
            </a:r>
            <a:r>
              <a:rPr lang="ja-JP" altLang="en-US" dirty="0" smtClean="0"/>
              <a:t>クローンセット</a:t>
            </a:r>
            <a:r>
              <a:rPr lang="ja-JP" altLang="en-US" dirty="0"/>
              <a:t>は複数人によって編集される</a:t>
            </a:r>
            <a:r>
              <a:rPr lang="ja-JP" altLang="en-US" dirty="0" smtClean="0"/>
              <a:t>か</a:t>
            </a:r>
            <a:r>
              <a:rPr lang="en-US" altLang="ja-JP" dirty="0" smtClean="0"/>
              <a:t>.</a:t>
            </a:r>
            <a:endParaRPr lang="en-US" altLang="ja-JP" dirty="0"/>
          </a:p>
          <a:p>
            <a:pPr marL="457200" indent="-457200">
              <a:buFont typeface="Arial" panose="020B0604020202020204" pitchFamily="34" charset="0"/>
              <a:buChar char="•"/>
            </a:pPr>
            <a:endParaRPr lang="en-US" altLang="ja-JP" dirty="0"/>
          </a:p>
          <a:p>
            <a:pPr marL="0" indent="0">
              <a:buNone/>
            </a:pPr>
            <a:r>
              <a:rPr lang="en-US" altLang="ja-JP" dirty="0" smtClean="0"/>
              <a:t>RQ2:</a:t>
            </a:r>
            <a:r>
              <a:rPr lang="ja-JP" altLang="en-US" dirty="0" smtClean="0"/>
              <a:t>複</a:t>
            </a:r>
            <a:r>
              <a:rPr lang="ja-JP" altLang="en-US" dirty="0"/>
              <a:t>数人で編集される場合，クローンセットを管理する主要な開発者は存在する</a:t>
            </a:r>
            <a:r>
              <a:rPr lang="ja-JP" altLang="en-US" dirty="0" smtClean="0"/>
              <a:t>か．</a:t>
            </a:r>
            <a:endParaRPr lang="ja-JP" altLang="en-US" sz="2400" dirty="0"/>
          </a:p>
          <a:p>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11</a:t>
            </a:fld>
            <a:endParaRPr kumimoji="1" lang="ja-JP" altLang="en-US"/>
          </a:p>
        </p:txBody>
      </p:sp>
    </p:spTree>
    <p:extLst>
      <p:ext uri="{BB962C8B-B14F-4D97-AF65-F5344CB8AC3E}">
        <p14:creationId xmlns:p14="http://schemas.microsoft.com/office/powerpoint/2010/main" val="17043490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Ownership</a:t>
            </a:r>
            <a:r>
              <a:rPr kumimoji="1" lang="ja-JP" altLang="en-US" dirty="0" smtClean="0"/>
              <a:t>メトリック</a:t>
            </a:r>
            <a:r>
              <a:rPr kumimoji="1" lang="en-US" altLang="ja-JP" baseline="30000" dirty="0" smtClean="0"/>
              <a:t>[3]</a:t>
            </a:r>
            <a:endParaRPr kumimoji="1" lang="ja-JP" altLang="en-US" baseline="30000" dirty="0"/>
          </a:p>
        </p:txBody>
      </p:sp>
      <p:sp>
        <p:nvSpPr>
          <p:cNvPr id="3" name="コンテンツ プレースホルダー 2"/>
          <p:cNvSpPr>
            <a:spLocks noGrp="1"/>
          </p:cNvSpPr>
          <p:nvPr>
            <p:ph idx="1"/>
          </p:nvPr>
        </p:nvSpPr>
        <p:spPr/>
        <p:txBody>
          <a:bodyPr/>
          <a:lstStyle/>
          <a:p>
            <a:r>
              <a:rPr lang="ja-JP" altLang="en-US" dirty="0" smtClean="0"/>
              <a:t>コンポーネントに対して，開発者が明確に責任を持っているかどうかを数値化</a:t>
            </a:r>
            <a:endParaRPr lang="en-US" altLang="ja-JP" dirty="0"/>
          </a:p>
          <a:p>
            <a:endParaRPr lang="en-US" altLang="ja-JP" dirty="0" smtClean="0"/>
          </a:p>
          <a:p>
            <a:r>
              <a:rPr lang="ja-JP" altLang="en-US" dirty="0" smtClean="0"/>
              <a:t>最も多く編集を行った開発者の編集割合を</a:t>
            </a:r>
            <a:r>
              <a:rPr lang="en-US" altLang="ja-JP" dirty="0" smtClean="0"/>
              <a:t>Ownership</a:t>
            </a:r>
            <a:r>
              <a:rPr lang="ja-JP" altLang="en-US" dirty="0" smtClean="0"/>
              <a:t>としている</a:t>
            </a:r>
            <a:r>
              <a:rPr lang="en-US" altLang="ja-JP" dirty="0" smtClean="0"/>
              <a:t>.</a:t>
            </a:r>
          </a:p>
          <a:p>
            <a:pPr lvl="1"/>
            <a:r>
              <a:rPr lang="ja-JP" altLang="en-US" dirty="0" smtClean="0"/>
              <a:t>編集傾向を推測することが可能</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12</a:t>
            </a:fld>
            <a:endParaRPr kumimoji="1" lang="ja-JP" altLang="en-US"/>
          </a:p>
        </p:txBody>
      </p:sp>
      <p:sp>
        <p:nvSpPr>
          <p:cNvPr id="6" name="テキスト ボックス 5"/>
          <p:cNvSpPr txBox="1"/>
          <p:nvPr/>
        </p:nvSpPr>
        <p:spPr>
          <a:xfrm>
            <a:off x="1619672" y="6104880"/>
            <a:ext cx="6840760" cy="461665"/>
          </a:xfrm>
          <a:prstGeom prst="rect">
            <a:avLst/>
          </a:prstGeom>
          <a:solidFill>
            <a:srgbClr val="FFFFCC"/>
          </a:solidFill>
          <a:ln>
            <a:solidFill>
              <a:schemeClr val="dk1"/>
            </a:solidFill>
          </a:ln>
        </p:spPr>
        <p:txBody>
          <a:bodyPr wrap="square" rtlCol="0">
            <a:spAutoFit/>
          </a:bodyPr>
          <a:lstStyle/>
          <a:p>
            <a:r>
              <a:rPr lang="en-US" altLang="ja-JP" sz="1200" dirty="0" smtClean="0"/>
              <a:t>[3] </a:t>
            </a:r>
            <a:r>
              <a:rPr lang="en-US" altLang="ja-JP" sz="1200" dirty="0"/>
              <a:t>Bird, C., </a:t>
            </a:r>
            <a:r>
              <a:rPr lang="en-US" altLang="ja-JP" sz="1200" dirty="0" err="1"/>
              <a:t>Nagappan</a:t>
            </a:r>
            <a:r>
              <a:rPr lang="en-US" altLang="ja-JP" sz="1200" dirty="0"/>
              <a:t>, N., Murphy, B., Gall, H. and </a:t>
            </a:r>
            <a:r>
              <a:rPr lang="en-US" altLang="ja-JP" sz="1200" dirty="0" err="1" smtClean="0"/>
              <a:t>Devanbu</a:t>
            </a:r>
            <a:r>
              <a:rPr lang="en-US" altLang="ja-JP" sz="1200" dirty="0" smtClean="0"/>
              <a:t>, P</a:t>
            </a:r>
            <a:r>
              <a:rPr lang="en-US" altLang="ja-JP" sz="1200" dirty="0"/>
              <a:t>.: </a:t>
            </a:r>
            <a:r>
              <a:rPr lang="en-US" altLang="ja-JP" sz="1200" dirty="0" err="1"/>
              <a:t>Don’T</a:t>
            </a:r>
            <a:r>
              <a:rPr lang="en-US" altLang="ja-JP" sz="1200" dirty="0"/>
              <a:t> Touch My Code!: Examining </a:t>
            </a:r>
            <a:r>
              <a:rPr lang="en-US" altLang="ja-JP" sz="1200" dirty="0" smtClean="0"/>
              <a:t>the Effects </a:t>
            </a:r>
            <a:r>
              <a:rPr lang="en-US" altLang="ja-JP" sz="1200" dirty="0"/>
              <a:t>of Ownership on Software Quality, Proc. </a:t>
            </a:r>
            <a:r>
              <a:rPr lang="en-US" altLang="ja-JP" sz="1200" dirty="0" smtClean="0"/>
              <a:t>of ESEC/FSE </a:t>
            </a:r>
            <a:r>
              <a:rPr lang="en-US" altLang="ja-JP" sz="1200" dirty="0"/>
              <a:t>’11, pp. 4–14 (2011).</a:t>
            </a:r>
            <a:endParaRPr kumimoji="1" lang="ja-JP" altLang="en-US" sz="1200" dirty="0"/>
          </a:p>
        </p:txBody>
      </p:sp>
    </p:spTree>
    <p:extLst>
      <p:ext uri="{BB962C8B-B14F-4D97-AF65-F5344CB8AC3E}">
        <p14:creationId xmlns:p14="http://schemas.microsoft.com/office/powerpoint/2010/main" val="239379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r>
              <a:rPr kumimoji="1" lang="en-US" altLang="ja-JP" dirty="0" smtClean="0"/>
              <a:t>CS-Ownership</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クローンセット内のファイルを最も多く編集した開発者の編集割合を示す．</a:t>
            </a:r>
            <a:endParaRPr lang="en-US" altLang="ja-JP" dirty="0" smtClean="0"/>
          </a:p>
          <a:p>
            <a:endParaRPr lang="en-US" altLang="ja-JP" dirty="0"/>
          </a:p>
          <a:p>
            <a:endParaRPr lang="en-US" altLang="ja-JP" dirty="0" smtClean="0"/>
          </a:p>
          <a:p>
            <a:endParaRPr lang="en-US" altLang="ja-JP" dirty="0"/>
          </a:p>
          <a:p>
            <a:endParaRPr lang="en-US" altLang="ja-JP" dirty="0" smtClean="0"/>
          </a:p>
          <a:p>
            <a:r>
              <a:rPr lang="ja-JP" altLang="en-US" dirty="0" smtClean="0"/>
              <a:t>本研究では，</a:t>
            </a:r>
            <a:r>
              <a:rPr lang="en-US" altLang="ja-JP" dirty="0" smtClean="0"/>
              <a:t>0.5</a:t>
            </a:r>
            <a:r>
              <a:rPr lang="ja-JP" altLang="en-US" dirty="0" smtClean="0"/>
              <a:t>より大きければ主要な開発者が存在するとみなす．</a:t>
            </a:r>
            <a:endParaRPr lang="en-US" altLang="ja-JP" dirty="0" smtClean="0"/>
          </a:p>
          <a:p>
            <a:endParaRPr lang="en-US" altLang="ja-JP" dirty="0"/>
          </a:p>
          <a:p>
            <a:pPr marL="0" indent="0">
              <a:buNone/>
            </a:pPr>
            <a:endParaRPr lang="en-US" altLang="ja-JP" dirty="0" smtClean="0"/>
          </a:p>
          <a:p>
            <a:endParaRPr lang="en-US" altLang="ja-JP" dirty="0"/>
          </a:p>
          <a:p>
            <a:endParaRPr lang="en-US" altLang="ja-JP"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13</a:t>
            </a:fld>
            <a:endParaRPr kumimoji="1" lang="ja-JP" altLang="en-US"/>
          </a:p>
        </p:txBody>
      </p:sp>
      <p:sp>
        <p:nvSpPr>
          <p:cNvPr id="17" name="テキスト ボックス 16"/>
          <p:cNvSpPr txBox="1"/>
          <p:nvPr/>
        </p:nvSpPr>
        <p:spPr>
          <a:xfrm>
            <a:off x="708720" y="3923107"/>
            <a:ext cx="8435280" cy="830997"/>
          </a:xfrm>
          <a:prstGeom prst="rect">
            <a:avLst/>
          </a:prstGeom>
          <a:noFill/>
        </p:spPr>
        <p:txBody>
          <a:bodyPr wrap="square" rtlCol="0">
            <a:spAutoFit/>
          </a:bodyPr>
          <a:lstStyle/>
          <a:p>
            <a:r>
              <a:rPr lang="en-US" altLang="ja-JP" sz="2400" i="1" dirty="0" err="1" smtClean="0"/>
              <a:t>CS</a:t>
            </a:r>
            <a:r>
              <a:rPr lang="en-US" altLang="ja-JP" sz="2800" i="1" baseline="-25000" dirty="0" err="1" smtClean="0"/>
              <a:t>max</a:t>
            </a:r>
            <a:r>
              <a:rPr lang="en-US" altLang="ja-JP" sz="2400" dirty="0" smtClean="0"/>
              <a:t>:</a:t>
            </a:r>
            <a:r>
              <a:rPr lang="ja-JP" altLang="en-US" sz="2400" dirty="0" smtClean="0"/>
              <a:t>全コミットのうち，最多の開発者コミット数</a:t>
            </a:r>
            <a:endParaRPr lang="en-US" altLang="ja-JP" sz="2400" dirty="0" smtClean="0"/>
          </a:p>
          <a:p>
            <a:r>
              <a:rPr lang="en-US" altLang="ja-JP" sz="2400" i="1" dirty="0" err="1" smtClean="0"/>
              <a:t>CS</a:t>
            </a:r>
            <a:r>
              <a:rPr lang="en-US" altLang="ja-JP" sz="2800" i="1" baseline="-25000" dirty="0" err="1" smtClean="0"/>
              <a:t>total</a:t>
            </a:r>
            <a:r>
              <a:rPr lang="en-US" altLang="ja-JP" sz="2400" dirty="0"/>
              <a:t>:</a:t>
            </a:r>
            <a:r>
              <a:rPr lang="ja-JP" altLang="en-US" sz="2400" dirty="0"/>
              <a:t>クローンセットに含まれる全てのファイルのコミット</a:t>
            </a:r>
            <a:r>
              <a:rPr lang="ja-JP" altLang="en-US" sz="2400" dirty="0" smtClean="0"/>
              <a:t>総計</a:t>
            </a:r>
            <a:endParaRPr lang="en-US" altLang="ja-JP" sz="2400" dirty="0"/>
          </a:p>
        </p:txBody>
      </p:sp>
      <mc:AlternateContent xmlns:mc="http://schemas.openxmlformats.org/markup-compatibility/2006" xmlns:a14="http://schemas.microsoft.com/office/drawing/2010/main">
        <mc:Choice Requires="a14">
          <p:sp>
            <p:nvSpPr>
              <p:cNvPr id="6" name="正方形/長方形 5"/>
              <p:cNvSpPr/>
              <p:nvPr/>
            </p:nvSpPr>
            <p:spPr>
              <a:xfrm>
                <a:off x="2627784" y="2912634"/>
                <a:ext cx="3531592" cy="827911"/>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CS-Ownership = </a:t>
                </a:r>
                <a14:m>
                  <m:oMath xmlns:m="http://schemas.openxmlformats.org/officeDocument/2006/math">
                    <m:f>
                      <m:fPr>
                        <m:ctrlPr>
                          <a:rPr lang="en-US" altLang="ja-JP" sz="2400" i="1">
                            <a:solidFill>
                              <a:schemeClr val="tx1"/>
                            </a:solidFill>
                            <a:latin typeface="Cambria Math" panose="02040503050406030204" pitchFamily="18" charset="0"/>
                          </a:rPr>
                        </m:ctrlPr>
                      </m:fPr>
                      <m:num>
                        <m:r>
                          <m:rPr>
                            <m:nor/>
                          </m:rPr>
                          <a:rPr lang="en-US" altLang="ja-JP" sz="2400" i="1" dirty="0">
                            <a:solidFill>
                              <a:schemeClr val="tx1"/>
                            </a:solidFill>
                          </a:rPr>
                          <m:t>CS</m:t>
                        </m:r>
                        <m:r>
                          <m:rPr>
                            <m:nor/>
                          </m:rPr>
                          <a:rPr lang="en-US" altLang="ja-JP" sz="2400" i="1" baseline="-25000" dirty="0">
                            <a:solidFill>
                              <a:schemeClr val="tx1"/>
                            </a:solidFill>
                          </a:rPr>
                          <m:t>max</m:t>
                        </m:r>
                      </m:num>
                      <m:den>
                        <m:r>
                          <m:rPr>
                            <m:nor/>
                          </m:rPr>
                          <a:rPr lang="en-US" altLang="ja-JP" sz="2400" i="1" dirty="0">
                            <a:solidFill>
                              <a:schemeClr val="tx1"/>
                            </a:solidFill>
                          </a:rPr>
                          <m:t>CS</m:t>
                        </m:r>
                        <m:r>
                          <m:rPr>
                            <m:nor/>
                          </m:rPr>
                          <a:rPr lang="en-US" altLang="ja-JP" sz="2400" i="1" baseline="-25000" dirty="0">
                            <a:solidFill>
                              <a:schemeClr val="tx1"/>
                            </a:solidFill>
                          </a:rPr>
                          <m:t>total</m:t>
                        </m:r>
                      </m:den>
                    </m:f>
                  </m:oMath>
                </a14:m>
                <a:endParaRPr lang="ja-JP" altLang="en-US" sz="2400" dirty="0">
                  <a:solidFill>
                    <a:schemeClr val="tx1"/>
                  </a:solidFill>
                </a:endParaRPr>
              </a:p>
            </p:txBody>
          </p:sp>
        </mc:Choice>
        <mc:Fallback xmlns="">
          <p:sp>
            <p:nvSpPr>
              <p:cNvPr id="6" name="正方形/長方形 5"/>
              <p:cNvSpPr>
                <a:spLocks noRot="1" noChangeAspect="1" noMove="1" noResize="1" noEditPoints="1" noAdjustHandles="1" noChangeArrowheads="1" noChangeShapeType="1" noTextEdit="1"/>
              </p:cNvSpPr>
              <p:nvPr/>
            </p:nvSpPr>
            <p:spPr>
              <a:xfrm>
                <a:off x="2627784" y="2912634"/>
                <a:ext cx="3531592" cy="827911"/>
              </a:xfrm>
              <a:prstGeom prst="rect">
                <a:avLst/>
              </a:prstGeom>
              <a:blipFill rotWithShape="0">
                <a:blip r:embed="rId3"/>
                <a:stretch>
                  <a:fillRect/>
                </a:stretch>
              </a:blipFill>
              <a:ln>
                <a:solidFill>
                  <a:schemeClr val="tx1"/>
                </a:solidFill>
              </a:ln>
            </p:spPr>
            <p:txBody>
              <a:bodyPr/>
              <a:lstStyle/>
              <a:p>
                <a:r>
                  <a:rPr lang="ja-JP" altLang="en-US">
                    <a:noFill/>
                  </a:rPr>
                  <a:t> </a:t>
                </a:r>
              </a:p>
            </p:txBody>
          </p:sp>
        </mc:Fallback>
      </mc:AlternateContent>
    </p:spTree>
    <p:extLst>
      <p:ext uri="{BB962C8B-B14F-4D97-AF65-F5344CB8AC3E}">
        <p14:creationId xmlns:p14="http://schemas.microsoft.com/office/powerpoint/2010/main" val="3834818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CS-Ownership</a:t>
            </a:r>
            <a:r>
              <a:rPr kumimoji="1" lang="ja-JP" altLang="en-US" dirty="0" smtClean="0"/>
              <a:t>計算例</a:t>
            </a:r>
            <a:r>
              <a:rPr kumimoji="1" lang="en-US" altLang="ja-JP" dirty="0" smtClean="0"/>
              <a:t>(1/2)</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14</a:t>
            </a:fld>
            <a:endParaRPr kumimoji="1" lang="ja-JP" altLang="en-US"/>
          </a:p>
        </p:txBody>
      </p:sp>
      <p:grpSp>
        <p:nvGrpSpPr>
          <p:cNvPr id="29" name="グループ化 28"/>
          <p:cNvGrpSpPr/>
          <p:nvPr/>
        </p:nvGrpSpPr>
        <p:grpSpPr>
          <a:xfrm>
            <a:off x="2938299" y="1839856"/>
            <a:ext cx="1502964" cy="934922"/>
            <a:chOff x="2781004" y="1750825"/>
            <a:chExt cx="1502964" cy="934922"/>
          </a:xfrm>
        </p:grpSpPr>
        <p:sp>
          <p:nvSpPr>
            <p:cNvPr id="30" name="正方形/長方形 29"/>
            <p:cNvSpPr/>
            <p:nvPr/>
          </p:nvSpPr>
          <p:spPr>
            <a:xfrm>
              <a:off x="2781004" y="1933640"/>
              <a:ext cx="1502964" cy="7521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84466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a:t>
              </a:r>
              <a:r>
                <a:rPr kumimoji="1" lang="en-US" altLang="ja-JP" dirty="0" smtClean="0">
                  <a:solidFill>
                    <a:schemeClr val="tx1"/>
                  </a:solidFill>
                </a:rPr>
                <a:t>X</a:t>
              </a:r>
              <a:endParaRPr kumimoji="1" lang="ja-JP" altLang="en-US" dirty="0">
                <a:solidFill>
                  <a:schemeClr val="tx1"/>
                </a:solidFill>
              </a:endParaRPr>
            </a:p>
          </p:txBody>
        </p:sp>
        <p:sp>
          <p:nvSpPr>
            <p:cNvPr id="32" name="正方形/長方形 31"/>
            <p:cNvSpPr/>
            <p:nvPr/>
          </p:nvSpPr>
          <p:spPr>
            <a:xfrm>
              <a:off x="2812508" y="221419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grpSp>
        <p:nvGrpSpPr>
          <p:cNvPr id="52" name="グループ化 51"/>
          <p:cNvGrpSpPr/>
          <p:nvPr/>
        </p:nvGrpSpPr>
        <p:grpSpPr>
          <a:xfrm>
            <a:off x="2936136" y="3037424"/>
            <a:ext cx="1502964" cy="1277398"/>
            <a:chOff x="3714083" y="4441814"/>
            <a:chExt cx="1502964" cy="1277398"/>
          </a:xfrm>
        </p:grpSpPr>
        <p:grpSp>
          <p:nvGrpSpPr>
            <p:cNvPr id="20" name="グループ化 19"/>
            <p:cNvGrpSpPr/>
            <p:nvPr/>
          </p:nvGrpSpPr>
          <p:grpSpPr>
            <a:xfrm>
              <a:off x="3714083" y="4441814"/>
              <a:ext cx="1502964" cy="1277398"/>
              <a:chOff x="2545574" y="1750825"/>
              <a:chExt cx="1502964" cy="1277398"/>
            </a:xfrm>
          </p:grpSpPr>
          <p:sp>
            <p:nvSpPr>
              <p:cNvPr id="21" name="正方形/長方形 20"/>
              <p:cNvSpPr/>
              <p:nvPr/>
            </p:nvSpPr>
            <p:spPr>
              <a:xfrm>
                <a:off x="2545574" y="1933640"/>
                <a:ext cx="1502964" cy="109458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260923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ファイル</a:t>
                </a:r>
                <a:r>
                  <a:rPr lang="en-US" altLang="ja-JP" dirty="0" smtClean="0">
                    <a:solidFill>
                      <a:schemeClr val="tx1"/>
                    </a:solidFill>
                  </a:rPr>
                  <a:t>Y</a:t>
                </a:r>
                <a:endParaRPr kumimoji="1" lang="ja-JP" altLang="en-US" dirty="0">
                  <a:solidFill>
                    <a:schemeClr val="tx1"/>
                  </a:solidFill>
                </a:endParaRPr>
              </a:p>
            </p:txBody>
          </p:sp>
        </p:grpSp>
        <p:sp>
          <p:nvSpPr>
            <p:cNvPr id="46" name="正方形/長方形 45"/>
            <p:cNvSpPr/>
            <p:nvPr/>
          </p:nvSpPr>
          <p:spPr>
            <a:xfrm>
              <a:off x="3726092" y="493287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sp>
          <p:nvSpPr>
            <p:cNvPr id="47" name="正方形/長方形 46"/>
            <p:cNvSpPr/>
            <p:nvPr/>
          </p:nvSpPr>
          <p:spPr>
            <a:xfrm>
              <a:off x="3726092" y="5347853"/>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grpSp>
        <p:nvGrpSpPr>
          <p:cNvPr id="33" name="グループ化 32"/>
          <p:cNvGrpSpPr/>
          <p:nvPr/>
        </p:nvGrpSpPr>
        <p:grpSpPr>
          <a:xfrm>
            <a:off x="2932570" y="4671434"/>
            <a:ext cx="1502964" cy="1611900"/>
            <a:chOff x="2928111" y="4635540"/>
            <a:chExt cx="1502964" cy="1611900"/>
          </a:xfrm>
        </p:grpSpPr>
        <p:grpSp>
          <p:nvGrpSpPr>
            <p:cNvPr id="38" name="グループ化 37"/>
            <p:cNvGrpSpPr/>
            <p:nvPr/>
          </p:nvGrpSpPr>
          <p:grpSpPr>
            <a:xfrm>
              <a:off x="2928111" y="4635540"/>
              <a:ext cx="1502964" cy="1611900"/>
              <a:chOff x="2781004" y="1750825"/>
              <a:chExt cx="1502964" cy="1611900"/>
            </a:xfrm>
          </p:grpSpPr>
          <p:sp>
            <p:nvSpPr>
              <p:cNvPr id="39" name="正方形/長方形 38"/>
              <p:cNvSpPr/>
              <p:nvPr/>
            </p:nvSpPr>
            <p:spPr>
              <a:xfrm>
                <a:off x="2781004" y="1933640"/>
                <a:ext cx="1502964" cy="142908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284466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ファイル</a:t>
                </a:r>
                <a:r>
                  <a:rPr lang="en-US" altLang="ja-JP" dirty="0" smtClean="0">
                    <a:solidFill>
                      <a:schemeClr val="tx1"/>
                    </a:solidFill>
                  </a:rPr>
                  <a:t>Z</a:t>
                </a:r>
                <a:endParaRPr kumimoji="1" lang="en-US" altLang="ja-JP" dirty="0" smtClean="0">
                  <a:solidFill>
                    <a:schemeClr val="tx1"/>
                  </a:solidFill>
                </a:endParaRPr>
              </a:p>
            </p:txBody>
          </p:sp>
        </p:grpSp>
        <p:sp>
          <p:nvSpPr>
            <p:cNvPr id="48" name="正方形/長方形 47"/>
            <p:cNvSpPr/>
            <p:nvPr/>
          </p:nvSpPr>
          <p:spPr>
            <a:xfrm>
              <a:off x="2957800" y="5922084"/>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a:solidFill>
                    <a:schemeClr val="tx1"/>
                  </a:solidFill>
                </a:rPr>
                <a:t>C</a:t>
              </a:r>
              <a:r>
                <a:rPr kumimoji="1" lang="en-US" altLang="ja-JP" dirty="0" smtClean="0">
                  <a:solidFill>
                    <a:schemeClr val="tx1"/>
                  </a:solidFill>
                </a:rPr>
                <a:t>:</a:t>
              </a:r>
              <a:r>
                <a:rPr lang="en-US" altLang="ja-JP" dirty="0" smtClean="0">
                  <a:solidFill>
                    <a:schemeClr val="tx1"/>
                  </a:solidFill>
                </a:rPr>
                <a:t>1</a:t>
              </a:r>
              <a:r>
                <a:rPr kumimoji="1" lang="ja-JP" altLang="en-US" dirty="0" smtClean="0">
                  <a:solidFill>
                    <a:schemeClr val="tx1"/>
                  </a:solidFill>
                </a:rPr>
                <a:t>回</a:t>
              </a:r>
              <a:endParaRPr kumimoji="1" lang="ja-JP" altLang="en-US" dirty="0">
                <a:solidFill>
                  <a:schemeClr val="tx1"/>
                </a:solidFill>
              </a:endParaRPr>
            </a:p>
          </p:txBody>
        </p:sp>
        <p:sp>
          <p:nvSpPr>
            <p:cNvPr id="49" name="正方形/長方形 48"/>
            <p:cNvSpPr/>
            <p:nvPr/>
          </p:nvSpPr>
          <p:spPr>
            <a:xfrm>
              <a:off x="2957800" y="5523957"/>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smtClean="0">
                  <a:solidFill>
                    <a:schemeClr val="tx1"/>
                  </a:solidFill>
                </a:rPr>
                <a:t>1</a:t>
              </a:r>
              <a:r>
                <a:rPr kumimoji="1" lang="ja-JP" altLang="en-US" dirty="0" smtClean="0">
                  <a:solidFill>
                    <a:schemeClr val="tx1"/>
                  </a:solidFill>
                </a:rPr>
                <a:t>回</a:t>
              </a:r>
              <a:endParaRPr kumimoji="1" lang="ja-JP" altLang="en-US" dirty="0">
                <a:solidFill>
                  <a:schemeClr val="tx1"/>
                </a:solidFill>
              </a:endParaRPr>
            </a:p>
          </p:txBody>
        </p:sp>
        <p:sp>
          <p:nvSpPr>
            <p:cNvPr id="50" name="正方形/長方形 49"/>
            <p:cNvSpPr/>
            <p:nvPr/>
          </p:nvSpPr>
          <p:spPr>
            <a:xfrm>
              <a:off x="2940120" y="512583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sp>
        <p:nvSpPr>
          <p:cNvPr id="61" name="右矢印 60"/>
          <p:cNvSpPr/>
          <p:nvPr/>
        </p:nvSpPr>
        <p:spPr>
          <a:xfrm rot="5400000">
            <a:off x="6809073" y="4745931"/>
            <a:ext cx="384003" cy="7744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右矢印 62"/>
          <p:cNvSpPr/>
          <p:nvPr/>
        </p:nvSpPr>
        <p:spPr>
          <a:xfrm>
            <a:off x="5034615" y="2794611"/>
            <a:ext cx="504056" cy="1216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2" name="正方形/長方形 41"/>
              <p:cNvSpPr/>
              <p:nvPr/>
            </p:nvSpPr>
            <p:spPr>
              <a:xfrm>
                <a:off x="5075117" y="1701521"/>
                <a:ext cx="3531592" cy="827911"/>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CS-Ownership = </a:t>
                </a:r>
                <a14:m>
                  <m:oMath xmlns:m="http://schemas.openxmlformats.org/officeDocument/2006/math">
                    <m:f>
                      <m:fPr>
                        <m:ctrlPr>
                          <a:rPr lang="en-US" altLang="ja-JP" sz="2400" i="1">
                            <a:solidFill>
                              <a:schemeClr val="tx1"/>
                            </a:solidFill>
                            <a:latin typeface="Cambria Math" panose="02040503050406030204" pitchFamily="18" charset="0"/>
                          </a:rPr>
                        </m:ctrlPr>
                      </m:fPr>
                      <m:num>
                        <m:r>
                          <m:rPr>
                            <m:nor/>
                          </m:rPr>
                          <a:rPr lang="en-US" altLang="ja-JP" sz="2400" i="1" dirty="0">
                            <a:solidFill>
                              <a:schemeClr val="tx1"/>
                            </a:solidFill>
                          </a:rPr>
                          <m:t>CS</m:t>
                        </m:r>
                        <m:r>
                          <m:rPr>
                            <m:nor/>
                          </m:rPr>
                          <a:rPr lang="en-US" altLang="ja-JP" sz="2400" i="1" baseline="-25000" dirty="0">
                            <a:solidFill>
                              <a:schemeClr val="tx1"/>
                            </a:solidFill>
                          </a:rPr>
                          <m:t>max</m:t>
                        </m:r>
                      </m:num>
                      <m:den>
                        <m:r>
                          <m:rPr>
                            <m:nor/>
                          </m:rPr>
                          <a:rPr lang="en-US" altLang="ja-JP" sz="2400" i="1" dirty="0">
                            <a:solidFill>
                              <a:schemeClr val="tx1"/>
                            </a:solidFill>
                          </a:rPr>
                          <m:t>CS</m:t>
                        </m:r>
                        <m:r>
                          <m:rPr>
                            <m:nor/>
                          </m:rPr>
                          <a:rPr lang="en-US" altLang="ja-JP" sz="2400" i="1" baseline="-25000" dirty="0">
                            <a:solidFill>
                              <a:schemeClr val="tx1"/>
                            </a:solidFill>
                          </a:rPr>
                          <m:t>total</m:t>
                        </m:r>
                      </m:den>
                    </m:f>
                  </m:oMath>
                </a14:m>
                <a:endParaRPr lang="ja-JP" altLang="en-US" sz="2400" dirty="0">
                  <a:solidFill>
                    <a:schemeClr val="tx1"/>
                  </a:solidFill>
                </a:endParaRPr>
              </a:p>
            </p:txBody>
          </p:sp>
        </mc:Choice>
        <mc:Fallback xmlns="">
          <p:sp>
            <p:nvSpPr>
              <p:cNvPr id="42" name="正方形/長方形 41"/>
              <p:cNvSpPr>
                <a:spLocks noRot="1" noChangeAspect="1" noMove="1" noResize="1" noEditPoints="1" noAdjustHandles="1" noChangeArrowheads="1" noChangeShapeType="1" noTextEdit="1"/>
              </p:cNvSpPr>
              <p:nvPr/>
            </p:nvSpPr>
            <p:spPr>
              <a:xfrm>
                <a:off x="5075117" y="1701521"/>
                <a:ext cx="3531592" cy="827911"/>
              </a:xfrm>
              <a:prstGeom prst="rect">
                <a:avLst/>
              </a:prstGeom>
              <a:blipFill rotWithShape="0">
                <a:blip r:embed="rId3"/>
                <a:stretch>
                  <a:fillRect/>
                </a:stretch>
              </a:blipFill>
              <a:ln>
                <a:solidFill>
                  <a:schemeClr val="tx1"/>
                </a:solidFill>
              </a:ln>
            </p:spPr>
            <p:txBody>
              <a:bodyPr/>
              <a:lstStyle/>
              <a:p>
                <a:r>
                  <a:rPr lang="ja-JP" altLang="en-US">
                    <a:noFill/>
                  </a:rPr>
                  <a:t> </a:t>
                </a:r>
              </a:p>
            </p:txBody>
          </p:sp>
        </mc:Fallback>
      </mc:AlternateContent>
      <p:grpSp>
        <p:nvGrpSpPr>
          <p:cNvPr id="43" name="グループ化 42"/>
          <p:cNvGrpSpPr/>
          <p:nvPr/>
        </p:nvGrpSpPr>
        <p:grpSpPr>
          <a:xfrm>
            <a:off x="338965" y="2078738"/>
            <a:ext cx="2072795" cy="3078454"/>
            <a:chOff x="1879980" y="1937798"/>
            <a:chExt cx="2072795" cy="3078454"/>
          </a:xfrm>
        </p:grpSpPr>
        <p:sp>
          <p:nvSpPr>
            <p:cNvPr id="44" name="テキスト ボックス 43"/>
            <p:cNvSpPr txBox="1"/>
            <p:nvPr/>
          </p:nvSpPr>
          <p:spPr>
            <a:xfrm>
              <a:off x="2327433" y="1937798"/>
              <a:ext cx="1210960" cy="1015663"/>
            </a:xfrm>
            <a:prstGeom prst="rect">
              <a:avLst/>
            </a:prstGeom>
            <a:noFill/>
            <a:ln>
              <a:solidFill>
                <a:schemeClr val="tx1"/>
              </a:solidFill>
            </a:ln>
          </p:spPr>
          <p:txBody>
            <a:bodyPr wrap="square" rtlCol="0">
              <a:spAutoFit/>
            </a:bodyPr>
            <a:lstStyle/>
            <a:p>
              <a:pPr algn="ctr"/>
              <a:r>
                <a:rPr lang="ja-JP" altLang="en-US" sz="2000" dirty="0" smtClean="0"/>
                <a:t>ファイルクローンセット</a:t>
              </a:r>
              <a:endParaRPr kumimoji="1" lang="ja-JP" altLang="en-US" sz="2000" dirty="0"/>
            </a:p>
          </p:txBody>
        </p:sp>
        <p:grpSp>
          <p:nvGrpSpPr>
            <p:cNvPr id="45" name="グループ化 44"/>
            <p:cNvGrpSpPr/>
            <p:nvPr/>
          </p:nvGrpSpPr>
          <p:grpSpPr>
            <a:xfrm>
              <a:off x="1879980" y="3160241"/>
              <a:ext cx="2072795" cy="1856011"/>
              <a:chOff x="1879980" y="3160241"/>
              <a:chExt cx="2072795" cy="1856011"/>
            </a:xfrm>
          </p:grpSpPr>
          <p:sp>
            <p:nvSpPr>
              <p:cNvPr id="53" name="角丸四角形 52"/>
              <p:cNvSpPr/>
              <p:nvPr/>
            </p:nvSpPr>
            <p:spPr bwMode="auto">
              <a:xfrm>
                <a:off x="2007735" y="3160241"/>
                <a:ext cx="1945040" cy="1856011"/>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4" name="グループ化 53"/>
              <p:cNvGrpSpPr/>
              <p:nvPr/>
            </p:nvGrpSpPr>
            <p:grpSpPr>
              <a:xfrm>
                <a:off x="1956708" y="3217879"/>
                <a:ext cx="1124024" cy="877037"/>
                <a:chOff x="409695" y="4199015"/>
                <a:chExt cx="1124024" cy="877037"/>
              </a:xfrm>
            </p:grpSpPr>
            <p:sp>
              <p:nvSpPr>
                <p:cNvPr id="65" name="メモ 64"/>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66" name="テキスト ボックス 65"/>
                <p:cNvSpPr txBox="1"/>
                <p:nvPr/>
              </p:nvSpPr>
              <p:spPr>
                <a:xfrm>
                  <a:off x="409695" y="4768275"/>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X</a:t>
                  </a:r>
                  <a:endParaRPr kumimoji="1" lang="ja-JP" altLang="en-US" sz="1400" dirty="0"/>
                </a:p>
              </p:txBody>
            </p:sp>
          </p:grpSp>
          <p:grpSp>
            <p:nvGrpSpPr>
              <p:cNvPr id="55" name="グループ化 54"/>
              <p:cNvGrpSpPr/>
              <p:nvPr/>
            </p:nvGrpSpPr>
            <p:grpSpPr>
              <a:xfrm>
                <a:off x="1879980" y="4049255"/>
                <a:ext cx="1124024" cy="850074"/>
                <a:chOff x="409695" y="4199015"/>
                <a:chExt cx="1124024" cy="850074"/>
              </a:xfrm>
            </p:grpSpPr>
            <p:sp>
              <p:nvSpPr>
                <p:cNvPr id="62" name="メモ 61"/>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64" name="テキスト ボックス 63"/>
                <p:cNvSpPr txBox="1"/>
                <p:nvPr/>
              </p:nvSpPr>
              <p:spPr>
                <a:xfrm>
                  <a:off x="409695" y="4741312"/>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Y</a:t>
                  </a:r>
                  <a:endParaRPr kumimoji="1" lang="ja-JP" altLang="en-US" sz="1400" dirty="0"/>
                </a:p>
              </p:txBody>
            </p:sp>
          </p:grpSp>
          <p:grpSp>
            <p:nvGrpSpPr>
              <p:cNvPr id="56" name="グループ化 55"/>
              <p:cNvGrpSpPr/>
              <p:nvPr/>
            </p:nvGrpSpPr>
            <p:grpSpPr>
              <a:xfrm>
                <a:off x="2770365" y="4029620"/>
                <a:ext cx="1124024" cy="838040"/>
                <a:chOff x="1020741" y="3364028"/>
                <a:chExt cx="1124024" cy="838040"/>
              </a:xfrm>
            </p:grpSpPr>
            <p:sp>
              <p:nvSpPr>
                <p:cNvPr id="57" name="メモ 56"/>
                <p:cNvSpPr/>
                <p:nvPr/>
              </p:nvSpPr>
              <p:spPr>
                <a:xfrm rot="16200000">
                  <a:off x="1318335" y="3404264"/>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58" name="テキスト ボックス 57"/>
                <p:cNvSpPr txBox="1"/>
                <p:nvPr/>
              </p:nvSpPr>
              <p:spPr>
                <a:xfrm>
                  <a:off x="1020741" y="3894291"/>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Z</a:t>
                  </a:r>
                  <a:endParaRPr kumimoji="1" lang="ja-JP" altLang="en-US" sz="1400" dirty="0"/>
                </a:p>
              </p:txBody>
            </p:sp>
          </p:grpSp>
        </p:grpSp>
      </p:grpSp>
      <p:grpSp>
        <p:nvGrpSpPr>
          <p:cNvPr id="3" name="グループ化 2"/>
          <p:cNvGrpSpPr/>
          <p:nvPr/>
        </p:nvGrpSpPr>
        <p:grpSpPr>
          <a:xfrm>
            <a:off x="5579173" y="5304814"/>
            <a:ext cx="2852971" cy="1292538"/>
            <a:chOff x="5579173" y="5060850"/>
            <a:chExt cx="2852971" cy="1292538"/>
          </a:xfrm>
        </p:grpSpPr>
        <p:sp>
          <p:nvSpPr>
            <p:cNvPr id="59" name="テキスト ボックス 58"/>
            <p:cNvSpPr txBox="1"/>
            <p:nvPr/>
          </p:nvSpPr>
          <p:spPr>
            <a:xfrm>
              <a:off x="5615052" y="5060850"/>
              <a:ext cx="2781211" cy="369332"/>
            </a:xfrm>
            <a:prstGeom prst="rect">
              <a:avLst/>
            </a:prstGeom>
            <a:noFill/>
          </p:spPr>
          <p:txBody>
            <a:bodyPr wrap="none" lIns="0" tIns="0" rIns="0" bIns="0" rtlCol="0">
              <a:spAutoFit/>
            </a:bodyPr>
            <a:lstStyle/>
            <a:p>
              <a:r>
                <a:rPr kumimoji="1" lang="en-US" altLang="ja-JP" sz="2400" dirty="0" smtClean="0"/>
                <a:t>CS-Ownership = </a:t>
              </a:r>
              <a:r>
                <a:rPr lang="en-US" altLang="ja-JP" sz="2400" dirty="0" smtClean="0"/>
                <a:t>0.6</a:t>
              </a:r>
              <a:endParaRPr kumimoji="1" lang="ja-JP" altLang="en-US" sz="2400" dirty="0"/>
            </a:p>
          </p:txBody>
        </p:sp>
        <p:sp>
          <p:nvSpPr>
            <p:cNvPr id="23" name="正方形/長方形 22"/>
            <p:cNvSpPr/>
            <p:nvPr/>
          </p:nvSpPr>
          <p:spPr>
            <a:xfrm>
              <a:off x="5579173" y="5604514"/>
              <a:ext cx="2852971" cy="7488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主要</a:t>
              </a:r>
              <a:r>
                <a:rPr lang="ja-JP" altLang="en-US" sz="2800" dirty="0" smtClean="0">
                  <a:solidFill>
                    <a:schemeClr val="tx1"/>
                  </a:solidFill>
                </a:rPr>
                <a:t>な開発者が存在する</a:t>
              </a:r>
              <a:endParaRPr lang="en-US" altLang="ja-JP" sz="2800" dirty="0" smtClean="0">
                <a:solidFill>
                  <a:schemeClr val="tx1"/>
                </a:solidFill>
              </a:endParaRPr>
            </a:p>
          </p:txBody>
        </p:sp>
      </p:grpSp>
      <p:grpSp>
        <p:nvGrpSpPr>
          <p:cNvPr id="8" name="グループ化 7"/>
          <p:cNvGrpSpPr/>
          <p:nvPr/>
        </p:nvGrpSpPr>
        <p:grpSpPr>
          <a:xfrm>
            <a:off x="5792869" y="2924944"/>
            <a:ext cx="2603394" cy="2016224"/>
            <a:chOff x="5792869" y="2924944"/>
            <a:chExt cx="2603394" cy="2016224"/>
          </a:xfrm>
        </p:grpSpPr>
        <p:grpSp>
          <p:nvGrpSpPr>
            <p:cNvPr id="6" name="グループ化 5"/>
            <p:cNvGrpSpPr/>
            <p:nvPr/>
          </p:nvGrpSpPr>
          <p:grpSpPr>
            <a:xfrm>
              <a:off x="5792869" y="3242303"/>
              <a:ext cx="2603394" cy="1698865"/>
              <a:chOff x="5792869" y="2823733"/>
              <a:chExt cx="2603394" cy="1698865"/>
            </a:xfrm>
          </p:grpSpPr>
          <mc:AlternateContent xmlns:mc="http://schemas.openxmlformats.org/markup-compatibility/2006" xmlns:a14="http://schemas.microsoft.com/office/drawing/2010/main">
            <mc:Choice Requires="a14">
              <p:sp>
                <p:nvSpPr>
                  <p:cNvPr id="60" name="テキスト ボックス 59"/>
                  <p:cNvSpPr txBox="1"/>
                  <p:nvPr/>
                </p:nvSpPr>
                <p:spPr>
                  <a:xfrm>
                    <a:off x="5807104" y="3814712"/>
                    <a:ext cx="2589159" cy="707886"/>
                  </a:xfrm>
                  <a:prstGeom prst="rect">
                    <a:avLst/>
                  </a:prstGeom>
                  <a:noFill/>
                </p:spPr>
                <p:txBody>
                  <a:bodyPr wrap="square" rtlCol="0">
                    <a:spAutoFit/>
                  </a:bodyPr>
                  <a:lstStyle/>
                  <a:p>
                    <a14:m>
                      <m:oMath xmlns:m="http://schemas.openxmlformats.org/officeDocument/2006/math">
                        <m:r>
                          <m:rPr>
                            <m:nor/>
                          </m:rPr>
                          <a:rPr lang="en-US" altLang="ja-JP" sz="2000" i="1" dirty="0" smtClean="0"/>
                          <m:t>CS</m:t>
                        </m:r>
                        <m:r>
                          <m:rPr>
                            <m:nor/>
                          </m:rPr>
                          <a:rPr lang="en-US" altLang="ja-JP" sz="2000" b="0" i="1" baseline="-25000" dirty="0" smtClean="0"/>
                          <m:t>total</m:t>
                        </m:r>
                      </m:oMath>
                    </a14:m>
                    <a:r>
                      <a:rPr lang="ja-JP" altLang="en-US" sz="2000" dirty="0"/>
                      <a:t> </a:t>
                    </a:r>
                    <a:r>
                      <a:rPr lang="en-US" altLang="ja-JP" sz="2000" dirty="0"/>
                      <a:t>= </a:t>
                    </a:r>
                    <a:r>
                      <a:rPr lang="en-US" altLang="ja-JP" sz="2000" dirty="0" smtClean="0"/>
                      <a:t>10</a:t>
                    </a:r>
                    <a:endParaRPr lang="en-US" altLang="ja-JP" sz="2000" b="0" i="0" dirty="0" smtClean="0">
                      <a:latin typeface="Cambria Math" panose="02040503050406030204" pitchFamily="18" charset="0"/>
                    </a:endParaRPr>
                  </a:p>
                  <a:p>
                    <a14:m>
                      <m:oMath xmlns:m="http://schemas.openxmlformats.org/officeDocument/2006/math">
                        <m:r>
                          <m:rPr>
                            <m:nor/>
                          </m:rPr>
                          <a:rPr lang="en-US" altLang="ja-JP" sz="2000" i="1" dirty="0"/>
                          <m:t>CS</m:t>
                        </m:r>
                        <m:r>
                          <m:rPr>
                            <m:nor/>
                          </m:rPr>
                          <a:rPr lang="en-US" altLang="ja-JP" sz="2000" i="1" baseline="-25000" dirty="0"/>
                          <m:t>max</m:t>
                        </m:r>
                      </m:oMath>
                    </a14:m>
                    <a:r>
                      <a:rPr lang="ja-JP" altLang="en-US" sz="2000" dirty="0"/>
                      <a:t> </a:t>
                    </a:r>
                    <a:r>
                      <a:rPr lang="en-US" altLang="ja-JP" sz="2000" dirty="0"/>
                      <a:t>= 6 (</a:t>
                    </a:r>
                    <a:r>
                      <a:rPr lang="ja-JP" altLang="en-US" sz="2000" dirty="0"/>
                      <a:t>開発者</a:t>
                    </a:r>
                    <a:r>
                      <a:rPr lang="en-US" altLang="ja-JP" sz="2000" dirty="0"/>
                      <a:t>A</a:t>
                    </a:r>
                    <a:r>
                      <a:rPr lang="en-US" altLang="ja-JP" sz="2000" dirty="0" smtClean="0"/>
                      <a:t>)</a:t>
                    </a:r>
                    <a:endParaRPr lang="ja-JP" altLang="en-US" sz="2000" dirty="0"/>
                  </a:p>
                </p:txBody>
              </p:sp>
            </mc:Choice>
            <mc:Fallback xmlns="">
              <p:sp>
                <p:nvSpPr>
                  <p:cNvPr id="60" name="テキスト ボックス 59"/>
                  <p:cNvSpPr txBox="1">
                    <a:spLocks noRot="1" noChangeAspect="1" noMove="1" noResize="1" noEditPoints="1" noAdjustHandles="1" noChangeArrowheads="1" noChangeShapeType="1" noTextEdit="1"/>
                  </p:cNvSpPr>
                  <p:nvPr/>
                </p:nvSpPr>
                <p:spPr>
                  <a:xfrm>
                    <a:off x="5807104" y="3814712"/>
                    <a:ext cx="2589159" cy="707886"/>
                  </a:xfrm>
                  <a:prstGeom prst="rect">
                    <a:avLst/>
                  </a:prstGeom>
                  <a:blipFill rotWithShape="1">
                    <a:blip r:embed="rId4"/>
                    <a:stretch>
                      <a:fillRect l="-236" t="-3419" b="-14530"/>
                    </a:stretch>
                  </a:blipFill>
                </p:spPr>
                <p:txBody>
                  <a:bodyPr/>
                  <a:lstStyle/>
                  <a:p>
                    <a:r>
                      <a:rPr lang="ja-JP" altLang="en-US">
                        <a:noFill/>
                      </a:rPr>
                      <a:t> </a:t>
                    </a:r>
                  </a:p>
                </p:txBody>
              </p:sp>
            </mc:Fallback>
          </mc:AlternateContent>
          <p:sp>
            <p:nvSpPr>
              <p:cNvPr id="67" name="正方形/長方形 66"/>
              <p:cNvSpPr/>
              <p:nvPr/>
            </p:nvSpPr>
            <p:spPr>
              <a:xfrm>
                <a:off x="5792869" y="2823733"/>
                <a:ext cx="2051907" cy="9909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開発者</a:t>
                </a:r>
                <a:r>
                  <a:rPr lang="en-US" altLang="ja-JP" sz="2000" dirty="0">
                    <a:solidFill>
                      <a:schemeClr val="tx1"/>
                    </a:solidFill>
                  </a:rPr>
                  <a:t>A:6</a:t>
                </a:r>
                <a:r>
                  <a:rPr lang="ja-JP" altLang="en-US" sz="2000" dirty="0">
                    <a:solidFill>
                      <a:schemeClr val="tx1"/>
                    </a:solidFill>
                  </a:rPr>
                  <a:t>回</a:t>
                </a:r>
                <a:endParaRPr lang="en-US" altLang="ja-JP" sz="2000" dirty="0">
                  <a:solidFill>
                    <a:schemeClr val="tx1"/>
                  </a:solidFill>
                </a:endParaRPr>
              </a:p>
              <a:p>
                <a:pPr algn="ctr"/>
                <a:r>
                  <a:rPr lang="ja-JP" altLang="en-US" sz="2000" dirty="0">
                    <a:solidFill>
                      <a:schemeClr val="tx1"/>
                    </a:solidFill>
                  </a:rPr>
                  <a:t>開発者</a:t>
                </a:r>
                <a:r>
                  <a:rPr lang="en-US" altLang="ja-JP" sz="2000" dirty="0">
                    <a:solidFill>
                      <a:schemeClr val="tx1"/>
                    </a:solidFill>
                  </a:rPr>
                  <a:t>B:3</a:t>
                </a:r>
                <a:r>
                  <a:rPr lang="ja-JP" altLang="en-US" sz="2000" dirty="0">
                    <a:solidFill>
                      <a:schemeClr val="tx1"/>
                    </a:solidFill>
                  </a:rPr>
                  <a:t>回</a:t>
                </a:r>
                <a:endParaRPr lang="en-US" altLang="ja-JP" sz="2000" dirty="0">
                  <a:solidFill>
                    <a:schemeClr val="tx1"/>
                  </a:solidFill>
                </a:endParaRPr>
              </a:p>
              <a:p>
                <a:pPr algn="ctr"/>
                <a:r>
                  <a:rPr lang="ja-JP" altLang="en-US" sz="2000" dirty="0">
                    <a:solidFill>
                      <a:schemeClr val="tx1"/>
                    </a:solidFill>
                  </a:rPr>
                  <a:t>開発者</a:t>
                </a:r>
                <a:r>
                  <a:rPr lang="en-US" altLang="ja-JP" sz="2000" dirty="0">
                    <a:solidFill>
                      <a:schemeClr val="tx1"/>
                    </a:solidFill>
                  </a:rPr>
                  <a:t>C:1</a:t>
                </a:r>
                <a:r>
                  <a:rPr lang="ja-JP" altLang="en-US" sz="2000" dirty="0" smtClean="0">
                    <a:solidFill>
                      <a:schemeClr val="tx1"/>
                    </a:solidFill>
                  </a:rPr>
                  <a:t>回</a:t>
                </a:r>
                <a:endParaRPr kumimoji="1" lang="ja-JP" altLang="en-US" sz="2000" dirty="0">
                  <a:solidFill>
                    <a:schemeClr val="tx1"/>
                  </a:solidFill>
                </a:endParaRPr>
              </a:p>
            </p:txBody>
          </p:sp>
        </p:grpSp>
        <p:sp>
          <p:nvSpPr>
            <p:cNvPr id="68" name="正方形/長方形 67"/>
            <p:cNvSpPr/>
            <p:nvPr/>
          </p:nvSpPr>
          <p:spPr>
            <a:xfrm>
              <a:off x="6134746" y="2924944"/>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コミット総計</a:t>
              </a:r>
              <a:endParaRPr kumimoji="1" lang="ja-JP" altLang="en-US" dirty="0">
                <a:solidFill>
                  <a:schemeClr val="tx1"/>
                </a:solidFill>
              </a:endParaRPr>
            </a:p>
          </p:txBody>
        </p:sp>
      </p:grpSp>
    </p:spTree>
    <p:extLst>
      <p:ext uri="{BB962C8B-B14F-4D97-AF65-F5344CB8AC3E}">
        <p14:creationId xmlns:p14="http://schemas.microsoft.com/office/powerpoint/2010/main" val="42397707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CS-Ownership</a:t>
            </a:r>
            <a:r>
              <a:rPr kumimoji="1" lang="ja-JP" altLang="en-US" dirty="0" smtClean="0"/>
              <a:t>計算例</a:t>
            </a:r>
            <a:r>
              <a:rPr kumimoji="1" lang="en-US" altLang="ja-JP" dirty="0" smtClean="0"/>
              <a:t>(2/2)</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15</a:t>
            </a:fld>
            <a:endParaRPr kumimoji="1" lang="ja-JP" altLang="en-US"/>
          </a:p>
        </p:txBody>
      </p:sp>
      <p:sp>
        <p:nvSpPr>
          <p:cNvPr id="61" name="右矢印 60"/>
          <p:cNvSpPr/>
          <p:nvPr/>
        </p:nvSpPr>
        <p:spPr>
          <a:xfrm rot="5400000">
            <a:off x="6809073" y="4745931"/>
            <a:ext cx="384003" cy="7744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右矢印 62"/>
          <p:cNvSpPr/>
          <p:nvPr/>
        </p:nvSpPr>
        <p:spPr>
          <a:xfrm>
            <a:off x="5034615" y="2794611"/>
            <a:ext cx="504056" cy="1216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2" name="正方形/長方形 41"/>
              <p:cNvSpPr/>
              <p:nvPr/>
            </p:nvSpPr>
            <p:spPr>
              <a:xfrm>
                <a:off x="5075117" y="1701521"/>
                <a:ext cx="3531592" cy="827911"/>
              </a:xfrm>
              <a:prstGeom prst="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CS-Ownership = </a:t>
                </a:r>
                <a14:m>
                  <m:oMath xmlns:m="http://schemas.openxmlformats.org/officeDocument/2006/math">
                    <m:f>
                      <m:fPr>
                        <m:ctrlPr>
                          <a:rPr lang="en-US" altLang="ja-JP" sz="2400" i="1">
                            <a:solidFill>
                              <a:schemeClr val="tx1"/>
                            </a:solidFill>
                            <a:latin typeface="Cambria Math" panose="02040503050406030204" pitchFamily="18" charset="0"/>
                          </a:rPr>
                        </m:ctrlPr>
                      </m:fPr>
                      <m:num>
                        <m:r>
                          <m:rPr>
                            <m:nor/>
                          </m:rPr>
                          <a:rPr lang="en-US" altLang="ja-JP" sz="2400" i="1" dirty="0">
                            <a:solidFill>
                              <a:schemeClr val="tx1"/>
                            </a:solidFill>
                          </a:rPr>
                          <m:t>CS</m:t>
                        </m:r>
                        <m:r>
                          <m:rPr>
                            <m:nor/>
                          </m:rPr>
                          <a:rPr lang="en-US" altLang="ja-JP" sz="2400" i="1" baseline="-25000" dirty="0">
                            <a:solidFill>
                              <a:schemeClr val="tx1"/>
                            </a:solidFill>
                          </a:rPr>
                          <m:t>max</m:t>
                        </m:r>
                      </m:num>
                      <m:den>
                        <m:r>
                          <m:rPr>
                            <m:nor/>
                          </m:rPr>
                          <a:rPr lang="en-US" altLang="ja-JP" sz="2400" i="1" dirty="0">
                            <a:solidFill>
                              <a:schemeClr val="tx1"/>
                            </a:solidFill>
                          </a:rPr>
                          <m:t>CS</m:t>
                        </m:r>
                        <m:r>
                          <m:rPr>
                            <m:nor/>
                          </m:rPr>
                          <a:rPr lang="en-US" altLang="ja-JP" sz="2400" i="1" baseline="-25000" dirty="0">
                            <a:solidFill>
                              <a:schemeClr val="tx1"/>
                            </a:solidFill>
                          </a:rPr>
                          <m:t>total</m:t>
                        </m:r>
                      </m:den>
                    </m:f>
                  </m:oMath>
                </a14:m>
                <a:endParaRPr lang="ja-JP" altLang="en-US" sz="2400" dirty="0">
                  <a:solidFill>
                    <a:schemeClr val="tx1"/>
                  </a:solidFill>
                </a:endParaRPr>
              </a:p>
            </p:txBody>
          </p:sp>
        </mc:Choice>
        <mc:Fallback xmlns="">
          <p:sp>
            <p:nvSpPr>
              <p:cNvPr id="42" name="正方形/長方形 41"/>
              <p:cNvSpPr>
                <a:spLocks noRot="1" noChangeAspect="1" noMove="1" noResize="1" noEditPoints="1" noAdjustHandles="1" noChangeArrowheads="1" noChangeShapeType="1" noTextEdit="1"/>
              </p:cNvSpPr>
              <p:nvPr/>
            </p:nvSpPr>
            <p:spPr>
              <a:xfrm>
                <a:off x="5075117" y="1701521"/>
                <a:ext cx="3531592" cy="827911"/>
              </a:xfrm>
              <a:prstGeom prst="rect">
                <a:avLst/>
              </a:prstGeom>
              <a:blipFill rotWithShape="0">
                <a:blip r:embed="rId3"/>
                <a:stretch>
                  <a:fillRect/>
                </a:stretch>
              </a:blipFill>
              <a:ln>
                <a:solidFill>
                  <a:schemeClr val="tx1"/>
                </a:solidFill>
              </a:ln>
            </p:spPr>
            <p:txBody>
              <a:bodyPr/>
              <a:lstStyle/>
              <a:p>
                <a:r>
                  <a:rPr lang="ja-JP" altLang="en-US">
                    <a:noFill/>
                  </a:rPr>
                  <a:t> </a:t>
                </a:r>
              </a:p>
            </p:txBody>
          </p:sp>
        </mc:Fallback>
      </mc:AlternateContent>
      <p:grpSp>
        <p:nvGrpSpPr>
          <p:cNvPr id="3" name="グループ化 2"/>
          <p:cNvGrpSpPr/>
          <p:nvPr/>
        </p:nvGrpSpPr>
        <p:grpSpPr>
          <a:xfrm>
            <a:off x="5579173" y="5304814"/>
            <a:ext cx="2988610" cy="1292538"/>
            <a:chOff x="5579173" y="5060850"/>
            <a:chExt cx="2988610" cy="1292538"/>
          </a:xfrm>
        </p:grpSpPr>
        <p:sp>
          <p:nvSpPr>
            <p:cNvPr id="59" name="テキスト ボックス 58"/>
            <p:cNvSpPr txBox="1"/>
            <p:nvPr/>
          </p:nvSpPr>
          <p:spPr>
            <a:xfrm>
              <a:off x="5615052" y="5060850"/>
              <a:ext cx="2952731" cy="369332"/>
            </a:xfrm>
            <a:prstGeom prst="rect">
              <a:avLst/>
            </a:prstGeom>
            <a:noFill/>
          </p:spPr>
          <p:txBody>
            <a:bodyPr wrap="none" lIns="0" tIns="0" rIns="0" bIns="0" rtlCol="0">
              <a:spAutoFit/>
            </a:bodyPr>
            <a:lstStyle/>
            <a:p>
              <a:r>
                <a:rPr kumimoji="1" lang="en-US" altLang="ja-JP" sz="2400" dirty="0" smtClean="0"/>
                <a:t>CS-Ownership = </a:t>
              </a:r>
              <a:r>
                <a:rPr lang="en-US" altLang="ja-JP" sz="2400" dirty="0"/>
                <a:t>0.38</a:t>
              </a:r>
              <a:endParaRPr lang="ja-JP" altLang="en-US" sz="2400" dirty="0"/>
            </a:p>
          </p:txBody>
        </p:sp>
        <p:sp>
          <p:nvSpPr>
            <p:cNvPr id="23" name="正方形/長方形 22"/>
            <p:cNvSpPr/>
            <p:nvPr/>
          </p:nvSpPr>
          <p:spPr>
            <a:xfrm>
              <a:off x="5579173" y="5604514"/>
              <a:ext cx="2852971" cy="7488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主要な</a:t>
              </a:r>
              <a:r>
                <a:rPr lang="ja-JP" altLang="en-US" sz="2800" dirty="0" smtClean="0">
                  <a:solidFill>
                    <a:schemeClr val="tx1"/>
                  </a:solidFill>
                </a:rPr>
                <a:t>開発者は存在</a:t>
              </a:r>
              <a:r>
                <a:rPr lang="ja-JP" altLang="en-US" sz="2800" dirty="0">
                  <a:solidFill>
                    <a:schemeClr val="tx1"/>
                  </a:solidFill>
                </a:rPr>
                <a:t>しない</a:t>
              </a:r>
              <a:endParaRPr lang="en-US" altLang="ja-JP" sz="2800" dirty="0">
                <a:solidFill>
                  <a:schemeClr val="tx1"/>
                </a:solidFill>
              </a:endParaRPr>
            </a:p>
          </p:txBody>
        </p:sp>
      </p:grpSp>
      <p:grpSp>
        <p:nvGrpSpPr>
          <p:cNvPr id="8" name="グループ化 7"/>
          <p:cNvGrpSpPr/>
          <p:nvPr/>
        </p:nvGrpSpPr>
        <p:grpSpPr>
          <a:xfrm>
            <a:off x="5792869" y="2924944"/>
            <a:ext cx="2603394" cy="2016224"/>
            <a:chOff x="5792869" y="2924944"/>
            <a:chExt cx="2603394" cy="2016224"/>
          </a:xfrm>
        </p:grpSpPr>
        <p:grpSp>
          <p:nvGrpSpPr>
            <p:cNvPr id="6" name="グループ化 5"/>
            <p:cNvGrpSpPr/>
            <p:nvPr/>
          </p:nvGrpSpPr>
          <p:grpSpPr>
            <a:xfrm>
              <a:off x="5792869" y="3242303"/>
              <a:ext cx="2603394" cy="1698865"/>
              <a:chOff x="5792869" y="2823733"/>
              <a:chExt cx="2603394" cy="1698865"/>
            </a:xfrm>
          </p:grpSpPr>
          <mc:AlternateContent xmlns:mc="http://schemas.openxmlformats.org/markup-compatibility/2006" xmlns:a14="http://schemas.microsoft.com/office/drawing/2010/main">
            <mc:Choice Requires="a14">
              <p:sp>
                <p:nvSpPr>
                  <p:cNvPr id="60" name="テキスト ボックス 59"/>
                  <p:cNvSpPr txBox="1"/>
                  <p:nvPr/>
                </p:nvSpPr>
                <p:spPr>
                  <a:xfrm>
                    <a:off x="5807104" y="3814712"/>
                    <a:ext cx="2589159" cy="707886"/>
                  </a:xfrm>
                  <a:prstGeom prst="rect">
                    <a:avLst/>
                  </a:prstGeom>
                  <a:noFill/>
                </p:spPr>
                <p:txBody>
                  <a:bodyPr wrap="square" rtlCol="0">
                    <a:spAutoFit/>
                  </a:bodyPr>
                  <a:lstStyle/>
                  <a:p>
                    <a14:m>
                      <m:oMath xmlns:m="http://schemas.openxmlformats.org/officeDocument/2006/math">
                        <m:r>
                          <m:rPr>
                            <m:nor/>
                          </m:rPr>
                          <a:rPr lang="en-US" altLang="ja-JP" sz="2000" i="1" dirty="0"/>
                          <m:t>CS</m:t>
                        </m:r>
                        <m:r>
                          <m:rPr>
                            <m:nor/>
                          </m:rPr>
                          <a:rPr lang="en-US" altLang="ja-JP" sz="2000" i="1" baseline="-25000" dirty="0"/>
                          <m:t>total</m:t>
                        </m:r>
                      </m:oMath>
                    </a14:m>
                    <a:r>
                      <a:rPr lang="ja-JP" altLang="en-US" sz="2000" dirty="0"/>
                      <a:t> </a:t>
                    </a:r>
                    <a:r>
                      <a:rPr lang="en-US" altLang="ja-JP" sz="2000" dirty="0"/>
                      <a:t>= </a:t>
                    </a:r>
                    <a:r>
                      <a:rPr lang="en-US" altLang="ja-JP" sz="2000" dirty="0" smtClean="0"/>
                      <a:t>16</a:t>
                    </a:r>
                    <a:endParaRPr lang="en-US" altLang="ja-JP" sz="2000" dirty="0">
                      <a:latin typeface="Cambria Math" panose="02040503050406030204" pitchFamily="18" charset="0"/>
                    </a:endParaRPr>
                  </a:p>
                  <a:p>
                    <a14:m>
                      <m:oMath xmlns:m="http://schemas.openxmlformats.org/officeDocument/2006/math">
                        <m:r>
                          <m:rPr>
                            <m:nor/>
                          </m:rPr>
                          <a:rPr lang="en-US" altLang="ja-JP" sz="2000" i="1" dirty="0"/>
                          <m:t>CS</m:t>
                        </m:r>
                        <m:r>
                          <m:rPr>
                            <m:nor/>
                          </m:rPr>
                          <a:rPr lang="en-US" altLang="ja-JP" sz="2000" i="1" baseline="-25000" dirty="0"/>
                          <m:t>max</m:t>
                        </m:r>
                      </m:oMath>
                    </a14:m>
                    <a:r>
                      <a:rPr lang="ja-JP" altLang="en-US" sz="2000" dirty="0"/>
                      <a:t> </a:t>
                    </a:r>
                    <a:r>
                      <a:rPr lang="en-US" altLang="ja-JP" sz="2000" dirty="0"/>
                      <a:t>= 6 (</a:t>
                    </a:r>
                    <a:r>
                      <a:rPr lang="ja-JP" altLang="en-US" sz="2000" dirty="0"/>
                      <a:t>開発者</a:t>
                    </a:r>
                    <a:r>
                      <a:rPr lang="en-US" altLang="ja-JP" sz="2000" dirty="0"/>
                      <a:t>B)</a:t>
                    </a:r>
                    <a:endParaRPr lang="ja-JP" altLang="en-US" sz="2000" dirty="0"/>
                  </a:p>
                </p:txBody>
              </p:sp>
            </mc:Choice>
            <mc:Fallback xmlns="">
              <p:sp>
                <p:nvSpPr>
                  <p:cNvPr id="60" name="テキスト ボックス 59"/>
                  <p:cNvSpPr txBox="1">
                    <a:spLocks noRot="1" noChangeAspect="1" noMove="1" noResize="1" noEditPoints="1" noAdjustHandles="1" noChangeArrowheads="1" noChangeShapeType="1" noTextEdit="1"/>
                  </p:cNvSpPr>
                  <p:nvPr/>
                </p:nvSpPr>
                <p:spPr>
                  <a:xfrm>
                    <a:off x="5807104" y="3814712"/>
                    <a:ext cx="2589159" cy="707886"/>
                  </a:xfrm>
                  <a:prstGeom prst="rect">
                    <a:avLst/>
                  </a:prstGeom>
                  <a:blipFill rotWithShape="1">
                    <a:blip r:embed="rId4"/>
                    <a:stretch>
                      <a:fillRect l="-236" t="-3419" b="-14530"/>
                    </a:stretch>
                  </a:blipFill>
                </p:spPr>
                <p:txBody>
                  <a:bodyPr/>
                  <a:lstStyle/>
                  <a:p>
                    <a:r>
                      <a:rPr lang="ja-JP" altLang="en-US">
                        <a:noFill/>
                      </a:rPr>
                      <a:t> </a:t>
                    </a:r>
                  </a:p>
                </p:txBody>
              </p:sp>
            </mc:Fallback>
          </mc:AlternateContent>
          <p:sp>
            <p:nvSpPr>
              <p:cNvPr id="67" name="正方形/長方形 66"/>
              <p:cNvSpPr/>
              <p:nvPr/>
            </p:nvSpPr>
            <p:spPr>
              <a:xfrm>
                <a:off x="5792869" y="2823733"/>
                <a:ext cx="2051907" cy="9909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開発者</a:t>
                </a:r>
                <a:r>
                  <a:rPr lang="en-US" altLang="ja-JP" sz="2000" dirty="0">
                    <a:solidFill>
                      <a:schemeClr val="tx1"/>
                    </a:solidFill>
                  </a:rPr>
                  <a:t>A:5</a:t>
                </a:r>
                <a:r>
                  <a:rPr lang="ja-JP" altLang="en-US" sz="2000" dirty="0">
                    <a:solidFill>
                      <a:schemeClr val="tx1"/>
                    </a:solidFill>
                  </a:rPr>
                  <a:t>回</a:t>
                </a:r>
                <a:endParaRPr lang="en-US" altLang="ja-JP" sz="2000" dirty="0">
                  <a:solidFill>
                    <a:schemeClr val="tx1"/>
                  </a:solidFill>
                </a:endParaRPr>
              </a:p>
              <a:p>
                <a:pPr algn="ctr"/>
                <a:r>
                  <a:rPr lang="ja-JP" altLang="en-US" sz="2000" dirty="0">
                    <a:solidFill>
                      <a:schemeClr val="tx1"/>
                    </a:solidFill>
                  </a:rPr>
                  <a:t>開発者</a:t>
                </a:r>
                <a:r>
                  <a:rPr lang="en-US" altLang="ja-JP" sz="2000" dirty="0">
                    <a:solidFill>
                      <a:schemeClr val="tx1"/>
                    </a:solidFill>
                  </a:rPr>
                  <a:t>B:6</a:t>
                </a:r>
                <a:r>
                  <a:rPr lang="ja-JP" altLang="en-US" sz="2000" dirty="0">
                    <a:solidFill>
                      <a:schemeClr val="tx1"/>
                    </a:solidFill>
                  </a:rPr>
                  <a:t>回</a:t>
                </a:r>
                <a:endParaRPr lang="en-US" altLang="ja-JP" sz="2000" dirty="0">
                  <a:solidFill>
                    <a:schemeClr val="tx1"/>
                  </a:solidFill>
                </a:endParaRPr>
              </a:p>
              <a:p>
                <a:pPr algn="ctr"/>
                <a:r>
                  <a:rPr lang="ja-JP" altLang="en-US" sz="2000" dirty="0">
                    <a:solidFill>
                      <a:schemeClr val="tx1"/>
                    </a:solidFill>
                  </a:rPr>
                  <a:t>開発者</a:t>
                </a:r>
                <a:r>
                  <a:rPr lang="en-US" altLang="ja-JP" sz="2000" dirty="0">
                    <a:solidFill>
                      <a:schemeClr val="tx1"/>
                    </a:solidFill>
                  </a:rPr>
                  <a:t>C:5</a:t>
                </a:r>
                <a:r>
                  <a:rPr lang="ja-JP" altLang="en-US" sz="2000" dirty="0">
                    <a:solidFill>
                      <a:schemeClr val="tx1"/>
                    </a:solidFill>
                  </a:rPr>
                  <a:t>回</a:t>
                </a:r>
                <a:endParaRPr lang="en-US" altLang="ja-JP" sz="2000" dirty="0">
                  <a:solidFill>
                    <a:schemeClr val="tx1"/>
                  </a:solidFill>
                </a:endParaRPr>
              </a:p>
            </p:txBody>
          </p:sp>
        </p:grpSp>
        <p:sp>
          <p:nvSpPr>
            <p:cNvPr id="68" name="正方形/長方形 67"/>
            <p:cNvSpPr/>
            <p:nvPr/>
          </p:nvSpPr>
          <p:spPr>
            <a:xfrm>
              <a:off x="6134746" y="2924944"/>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コミット総計</a:t>
              </a:r>
              <a:endParaRPr kumimoji="1" lang="ja-JP" altLang="en-US" dirty="0">
                <a:solidFill>
                  <a:schemeClr val="tx1"/>
                </a:solidFill>
              </a:endParaRPr>
            </a:p>
          </p:txBody>
        </p:sp>
      </p:grpSp>
      <p:grpSp>
        <p:nvGrpSpPr>
          <p:cNvPr id="71" name="グループ化 70"/>
          <p:cNvGrpSpPr/>
          <p:nvPr/>
        </p:nvGrpSpPr>
        <p:grpSpPr>
          <a:xfrm>
            <a:off x="2943709" y="1552204"/>
            <a:ext cx="1502964" cy="1180022"/>
            <a:chOff x="2781004" y="1750825"/>
            <a:chExt cx="1502964" cy="1180022"/>
          </a:xfrm>
        </p:grpSpPr>
        <p:sp>
          <p:nvSpPr>
            <p:cNvPr id="72" name="正方形/長方形 71"/>
            <p:cNvSpPr/>
            <p:nvPr/>
          </p:nvSpPr>
          <p:spPr>
            <a:xfrm>
              <a:off x="2781004" y="1933640"/>
              <a:ext cx="1502964" cy="9972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284466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a:t>
              </a:r>
              <a:r>
                <a:rPr kumimoji="1" lang="en-US" altLang="ja-JP" dirty="0" smtClean="0">
                  <a:solidFill>
                    <a:schemeClr val="tx1"/>
                  </a:solidFill>
                </a:rPr>
                <a:t>X</a:t>
              </a:r>
              <a:endParaRPr kumimoji="1" lang="ja-JP" altLang="en-US" dirty="0">
                <a:solidFill>
                  <a:schemeClr val="tx1"/>
                </a:solidFill>
              </a:endParaRPr>
            </a:p>
          </p:txBody>
        </p:sp>
        <p:sp>
          <p:nvSpPr>
            <p:cNvPr id="74" name="正方形/長方形 73"/>
            <p:cNvSpPr/>
            <p:nvPr/>
          </p:nvSpPr>
          <p:spPr>
            <a:xfrm>
              <a:off x="2812508" y="221419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grpSp>
        <p:nvGrpSpPr>
          <p:cNvPr id="75" name="グループ化 74"/>
          <p:cNvGrpSpPr/>
          <p:nvPr/>
        </p:nvGrpSpPr>
        <p:grpSpPr>
          <a:xfrm>
            <a:off x="2936136" y="3037424"/>
            <a:ext cx="1502964" cy="1601440"/>
            <a:chOff x="3714083" y="4441814"/>
            <a:chExt cx="1502964" cy="1601440"/>
          </a:xfrm>
        </p:grpSpPr>
        <p:grpSp>
          <p:nvGrpSpPr>
            <p:cNvPr id="77" name="グループ化 76"/>
            <p:cNvGrpSpPr/>
            <p:nvPr/>
          </p:nvGrpSpPr>
          <p:grpSpPr>
            <a:xfrm>
              <a:off x="3714083" y="4441814"/>
              <a:ext cx="1502964" cy="1601440"/>
              <a:chOff x="2545574" y="1750825"/>
              <a:chExt cx="1502964" cy="1601440"/>
            </a:xfrm>
          </p:grpSpPr>
          <p:sp>
            <p:nvSpPr>
              <p:cNvPr id="80" name="正方形/長方形 79"/>
              <p:cNvSpPr/>
              <p:nvPr/>
            </p:nvSpPr>
            <p:spPr>
              <a:xfrm>
                <a:off x="2545574" y="1933640"/>
                <a:ext cx="1502964" cy="14186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260923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ファイル</a:t>
                </a:r>
                <a:r>
                  <a:rPr lang="en-US" altLang="ja-JP" dirty="0" smtClean="0">
                    <a:solidFill>
                      <a:schemeClr val="tx1"/>
                    </a:solidFill>
                  </a:rPr>
                  <a:t>Y</a:t>
                </a:r>
                <a:endParaRPr kumimoji="1" lang="ja-JP" altLang="en-US" dirty="0">
                  <a:solidFill>
                    <a:schemeClr val="tx1"/>
                  </a:solidFill>
                </a:endParaRPr>
              </a:p>
            </p:txBody>
          </p:sp>
        </p:grpSp>
        <p:sp>
          <p:nvSpPr>
            <p:cNvPr id="78" name="正方形/長方形 77"/>
            <p:cNvSpPr/>
            <p:nvPr/>
          </p:nvSpPr>
          <p:spPr>
            <a:xfrm>
              <a:off x="3726092" y="493287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smtClean="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sp>
          <p:nvSpPr>
            <p:cNvPr id="79" name="正方形/長方形 78"/>
            <p:cNvSpPr/>
            <p:nvPr/>
          </p:nvSpPr>
          <p:spPr>
            <a:xfrm>
              <a:off x="3726092" y="5347853"/>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a:solidFill>
                    <a:schemeClr val="tx1"/>
                  </a:solidFill>
                </a:rPr>
                <a:t>2</a:t>
              </a:r>
              <a:r>
                <a:rPr kumimoji="1" lang="ja-JP" altLang="en-US" dirty="0" smtClean="0">
                  <a:solidFill>
                    <a:schemeClr val="tx1"/>
                  </a:solidFill>
                </a:rPr>
                <a:t>回</a:t>
              </a:r>
              <a:endParaRPr kumimoji="1" lang="ja-JP" altLang="en-US" dirty="0">
                <a:solidFill>
                  <a:schemeClr val="tx1"/>
                </a:solidFill>
              </a:endParaRPr>
            </a:p>
          </p:txBody>
        </p:sp>
      </p:grpSp>
      <p:grpSp>
        <p:nvGrpSpPr>
          <p:cNvPr id="82" name="グループ化 81"/>
          <p:cNvGrpSpPr/>
          <p:nvPr/>
        </p:nvGrpSpPr>
        <p:grpSpPr>
          <a:xfrm>
            <a:off x="2932570" y="4841436"/>
            <a:ext cx="1502964" cy="1611900"/>
            <a:chOff x="2928111" y="4805542"/>
            <a:chExt cx="1502964" cy="1611900"/>
          </a:xfrm>
        </p:grpSpPr>
        <p:grpSp>
          <p:nvGrpSpPr>
            <p:cNvPr id="84" name="グループ化 83"/>
            <p:cNvGrpSpPr/>
            <p:nvPr/>
          </p:nvGrpSpPr>
          <p:grpSpPr>
            <a:xfrm>
              <a:off x="2928111" y="4805542"/>
              <a:ext cx="1502964" cy="1611900"/>
              <a:chOff x="2781004" y="1920827"/>
              <a:chExt cx="1502964" cy="1611900"/>
            </a:xfrm>
          </p:grpSpPr>
          <p:sp>
            <p:nvSpPr>
              <p:cNvPr id="88" name="正方形/長方形 87"/>
              <p:cNvSpPr/>
              <p:nvPr/>
            </p:nvSpPr>
            <p:spPr>
              <a:xfrm>
                <a:off x="2781004" y="2103642"/>
                <a:ext cx="1502964" cy="142908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正方形/長方形 88"/>
              <p:cNvSpPr/>
              <p:nvPr/>
            </p:nvSpPr>
            <p:spPr>
              <a:xfrm>
                <a:off x="2844667" y="1920827"/>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ファイル</a:t>
                </a:r>
                <a:r>
                  <a:rPr lang="en-US" altLang="ja-JP" dirty="0" smtClean="0">
                    <a:solidFill>
                      <a:schemeClr val="tx1"/>
                    </a:solidFill>
                  </a:rPr>
                  <a:t>Z</a:t>
                </a:r>
                <a:endParaRPr kumimoji="1" lang="en-US" altLang="ja-JP" dirty="0" smtClean="0">
                  <a:solidFill>
                    <a:schemeClr val="tx1"/>
                  </a:solidFill>
                </a:endParaRPr>
              </a:p>
            </p:txBody>
          </p:sp>
        </p:grpSp>
        <p:sp>
          <p:nvSpPr>
            <p:cNvPr id="85" name="正方形/長方形 84"/>
            <p:cNvSpPr/>
            <p:nvPr/>
          </p:nvSpPr>
          <p:spPr>
            <a:xfrm>
              <a:off x="2957800" y="6092086"/>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C</a:t>
              </a:r>
              <a:r>
                <a:rPr kumimoji="1" lang="en-US" altLang="ja-JP" dirty="0" smtClean="0">
                  <a:solidFill>
                    <a:schemeClr val="tx1"/>
                  </a:solidFill>
                </a:rPr>
                <a:t>:</a:t>
              </a:r>
              <a:r>
                <a:rPr lang="en-US" altLang="ja-JP" dirty="0">
                  <a:solidFill>
                    <a:schemeClr val="tx1"/>
                  </a:solidFill>
                </a:rPr>
                <a:t>3</a:t>
              </a:r>
              <a:r>
                <a:rPr kumimoji="1" lang="ja-JP" altLang="en-US" dirty="0" smtClean="0">
                  <a:solidFill>
                    <a:schemeClr val="tx1"/>
                  </a:solidFill>
                </a:rPr>
                <a:t>回</a:t>
              </a:r>
              <a:endParaRPr kumimoji="1" lang="ja-JP" altLang="en-US" dirty="0">
                <a:solidFill>
                  <a:schemeClr val="tx1"/>
                </a:solidFill>
              </a:endParaRPr>
            </a:p>
          </p:txBody>
        </p:sp>
        <p:sp>
          <p:nvSpPr>
            <p:cNvPr id="86" name="正方形/長方形 85"/>
            <p:cNvSpPr/>
            <p:nvPr/>
          </p:nvSpPr>
          <p:spPr>
            <a:xfrm>
              <a:off x="2957800" y="5693959"/>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smtClean="0">
                  <a:solidFill>
                    <a:schemeClr val="tx1"/>
                  </a:solidFill>
                </a:rPr>
                <a:t>1</a:t>
              </a:r>
              <a:r>
                <a:rPr kumimoji="1" lang="ja-JP" altLang="en-US" dirty="0" smtClean="0">
                  <a:solidFill>
                    <a:schemeClr val="tx1"/>
                  </a:solidFill>
                </a:rPr>
                <a:t>回</a:t>
              </a:r>
              <a:endParaRPr kumimoji="1" lang="ja-JP" altLang="en-US" dirty="0">
                <a:solidFill>
                  <a:schemeClr val="tx1"/>
                </a:solidFill>
              </a:endParaRPr>
            </a:p>
          </p:txBody>
        </p:sp>
        <p:sp>
          <p:nvSpPr>
            <p:cNvPr id="87" name="正方形/長方形 86"/>
            <p:cNvSpPr/>
            <p:nvPr/>
          </p:nvSpPr>
          <p:spPr>
            <a:xfrm>
              <a:off x="2940120" y="5295832"/>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r>
                <a:rPr lang="en-US" altLang="ja-JP" dirty="0">
                  <a:solidFill>
                    <a:schemeClr val="tx1"/>
                  </a:solidFill>
                </a:rPr>
                <a:t>1</a:t>
              </a:r>
              <a:r>
                <a:rPr kumimoji="1" lang="ja-JP" altLang="en-US" dirty="0" smtClean="0">
                  <a:solidFill>
                    <a:schemeClr val="tx1"/>
                  </a:solidFill>
                </a:rPr>
                <a:t>回</a:t>
              </a:r>
              <a:endParaRPr kumimoji="1" lang="ja-JP" altLang="en-US" dirty="0">
                <a:solidFill>
                  <a:schemeClr val="tx1"/>
                </a:solidFill>
              </a:endParaRPr>
            </a:p>
          </p:txBody>
        </p:sp>
      </p:grpSp>
      <p:grpSp>
        <p:nvGrpSpPr>
          <p:cNvPr id="90" name="グループ化 89"/>
          <p:cNvGrpSpPr/>
          <p:nvPr/>
        </p:nvGrpSpPr>
        <p:grpSpPr>
          <a:xfrm>
            <a:off x="263700" y="2015569"/>
            <a:ext cx="2072795" cy="3078454"/>
            <a:chOff x="1879980" y="1937798"/>
            <a:chExt cx="2072795" cy="3078454"/>
          </a:xfrm>
        </p:grpSpPr>
        <p:sp>
          <p:nvSpPr>
            <p:cNvPr id="91" name="テキスト ボックス 90"/>
            <p:cNvSpPr txBox="1"/>
            <p:nvPr/>
          </p:nvSpPr>
          <p:spPr>
            <a:xfrm>
              <a:off x="2327433" y="1937798"/>
              <a:ext cx="1210960" cy="1015663"/>
            </a:xfrm>
            <a:prstGeom prst="rect">
              <a:avLst/>
            </a:prstGeom>
            <a:noFill/>
            <a:ln>
              <a:solidFill>
                <a:schemeClr val="tx1"/>
              </a:solidFill>
            </a:ln>
          </p:spPr>
          <p:txBody>
            <a:bodyPr wrap="square" rtlCol="0">
              <a:spAutoFit/>
            </a:bodyPr>
            <a:lstStyle/>
            <a:p>
              <a:pPr algn="ctr"/>
              <a:r>
                <a:rPr lang="ja-JP" altLang="en-US" sz="2000" dirty="0" smtClean="0"/>
                <a:t>ファイルクローンセット</a:t>
              </a:r>
              <a:endParaRPr kumimoji="1" lang="ja-JP" altLang="en-US" sz="2000" dirty="0"/>
            </a:p>
          </p:txBody>
        </p:sp>
        <p:grpSp>
          <p:nvGrpSpPr>
            <p:cNvPr id="92" name="グループ化 91"/>
            <p:cNvGrpSpPr/>
            <p:nvPr/>
          </p:nvGrpSpPr>
          <p:grpSpPr>
            <a:xfrm>
              <a:off x="1879980" y="3160241"/>
              <a:ext cx="2072795" cy="1856011"/>
              <a:chOff x="1879980" y="3160241"/>
              <a:chExt cx="2072795" cy="1856011"/>
            </a:xfrm>
          </p:grpSpPr>
          <p:sp>
            <p:nvSpPr>
              <p:cNvPr id="93" name="角丸四角形 92"/>
              <p:cNvSpPr/>
              <p:nvPr/>
            </p:nvSpPr>
            <p:spPr bwMode="auto">
              <a:xfrm>
                <a:off x="2007735" y="3160241"/>
                <a:ext cx="1945040" cy="1856011"/>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4" name="グループ化 93"/>
              <p:cNvGrpSpPr/>
              <p:nvPr/>
            </p:nvGrpSpPr>
            <p:grpSpPr>
              <a:xfrm>
                <a:off x="1956708" y="3217879"/>
                <a:ext cx="1124024" cy="877037"/>
                <a:chOff x="409695" y="4199015"/>
                <a:chExt cx="1124024" cy="877037"/>
              </a:xfrm>
            </p:grpSpPr>
            <p:sp>
              <p:nvSpPr>
                <p:cNvPr id="101" name="メモ 100"/>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102" name="テキスト ボックス 101"/>
                <p:cNvSpPr txBox="1"/>
                <p:nvPr/>
              </p:nvSpPr>
              <p:spPr>
                <a:xfrm>
                  <a:off x="409695" y="4768275"/>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X</a:t>
                  </a:r>
                  <a:endParaRPr kumimoji="1" lang="ja-JP" altLang="en-US" sz="1400" dirty="0"/>
                </a:p>
              </p:txBody>
            </p:sp>
          </p:grpSp>
          <p:grpSp>
            <p:nvGrpSpPr>
              <p:cNvPr id="95" name="グループ化 94"/>
              <p:cNvGrpSpPr/>
              <p:nvPr/>
            </p:nvGrpSpPr>
            <p:grpSpPr>
              <a:xfrm>
                <a:off x="1879980" y="4049255"/>
                <a:ext cx="1124024" cy="850074"/>
                <a:chOff x="409695" y="4199015"/>
                <a:chExt cx="1124024" cy="850074"/>
              </a:xfrm>
            </p:grpSpPr>
            <p:sp>
              <p:nvSpPr>
                <p:cNvPr id="99" name="メモ 98"/>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100" name="テキスト ボックス 99"/>
                <p:cNvSpPr txBox="1"/>
                <p:nvPr/>
              </p:nvSpPr>
              <p:spPr>
                <a:xfrm>
                  <a:off x="409695" y="4741312"/>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Y</a:t>
                  </a:r>
                  <a:endParaRPr kumimoji="1" lang="ja-JP" altLang="en-US" sz="1400" dirty="0"/>
                </a:p>
              </p:txBody>
            </p:sp>
          </p:grpSp>
          <p:grpSp>
            <p:nvGrpSpPr>
              <p:cNvPr id="96" name="グループ化 95"/>
              <p:cNvGrpSpPr/>
              <p:nvPr/>
            </p:nvGrpSpPr>
            <p:grpSpPr>
              <a:xfrm>
                <a:off x="2770365" y="4029620"/>
                <a:ext cx="1124024" cy="838040"/>
                <a:chOff x="1020741" y="3364028"/>
                <a:chExt cx="1124024" cy="838040"/>
              </a:xfrm>
            </p:grpSpPr>
            <p:sp>
              <p:nvSpPr>
                <p:cNvPr id="97" name="メモ 96"/>
                <p:cNvSpPr/>
                <p:nvPr/>
              </p:nvSpPr>
              <p:spPr>
                <a:xfrm rot="16200000">
                  <a:off x="1318335" y="3404264"/>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98" name="テキスト ボックス 97"/>
                <p:cNvSpPr txBox="1"/>
                <p:nvPr/>
              </p:nvSpPr>
              <p:spPr>
                <a:xfrm>
                  <a:off x="1020741" y="3894291"/>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Z</a:t>
                  </a:r>
                  <a:endParaRPr kumimoji="1" lang="ja-JP" altLang="en-US" sz="1400" dirty="0"/>
                </a:p>
              </p:txBody>
            </p:sp>
          </p:grpSp>
        </p:grpSp>
      </p:grpSp>
      <p:sp>
        <p:nvSpPr>
          <p:cNvPr id="103" name="正方形/長方形 102"/>
          <p:cNvSpPr/>
          <p:nvPr/>
        </p:nvSpPr>
        <p:spPr>
          <a:xfrm>
            <a:off x="2979744" y="2332950"/>
            <a:ext cx="1471460" cy="325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smtClean="0">
                <a:solidFill>
                  <a:schemeClr val="tx1"/>
                </a:solidFill>
              </a:rPr>
              <a:t>B</a:t>
            </a:r>
            <a:r>
              <a:rPr kumimoji="1" lang="en-US" altLang="ja-JP" dirty="0" smtClean="0">
                <a:solidFill>
                  <a:schemeClr val="tx1"/>
                </a:solidFill>
              </a:rPr>
              <a:t>:</a:t>
            </a:r>
            <a:r>
              <a:rPr lang="en-US" altLang="ja-JP" dirty="0">
                <a:solidFill>
                  <a:schemeClr val="tx1"/>
                </a:solidFill>
              </a:rPr>
              <a:t>3</a:t>
            </a:r>
            <a:r>
              <a:rPr kumimoji="1" lang="ja-JP" altLang="en-US" dirty="0" smtClean="0">
                <a:solidFill>
                  <a:schemeClr val="tx1"/>
                </a:solidFill>
              </a:rPr>
              <a:t>回</a:t>
            </a:r>
            <a:endParaRPr kumimoji="1" lang="ja-JP" altLang="en-US" dirty="0">
              <a:solidFill>
                <a:schemeClr val="tx1"/>
              </a:solidFill>
            </a:endParaRPr>
          </a:p>
        </p:txBody>
      </p:sp>
      <p:sp>
        <p:nvSpPr>
          <p:cNvPr id="104" name="正方形/長方形 103"/>
          <p:cNvSpPr/>
          <p:nvPr/>
        </p:nvSpPr>
        <p:spPr>
          <a:xfrm>
            <a:off x="2961657" y="4276053"/>
            <a:ext cx="1467068" cy="369332"/>
          </a:xfrm>
          <a:prstGeom prst="rect">
            <a:avLst/>
          </a:prstGeom>
        </p:spPr>
        <p:txBody>
          <a:bodyPr wrap="none">
            <a:spAutoFit/>
          </a:bodyPr>
          <a:lstStyle/>
          <a:p>
            <a:pPr algn="ctr"/>
            <a:r>
              <a:rPr lang="ja-JP" altLang="en-US" dirty="0"/>
              <a:t>開発者</a:t>
            </a:r>
            <a:r>
              <a:rPr lang="en-US" altLang="ja-JP" dirty="0" smtClean="0"/>
              <a:t>C:2</a:t>
            </a:r>
            <a:r>
              <a:rPr lang="ja-JP" altLang="en-US" dirty="0" smtClean="0"/>
              <a:t>回</a:t>
            </a:r>
            <a:endParaRPr lang="ja-JP" altLang="en-US" dirty="0"/>
          </a:p>
        </p:txBody>
      </p:sp>
    </p:spTree>
    <p:extLst>
      <p:ext uri="{BB962C8B-B14F-4D97-AF65-F5344CB8AC3E}">
        <p14:creationId xmlns:p14="http://schemas.microsoft.com/office/powerpoint/2010/main" val="3110933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調査手順概要</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16</a:t>
            </a:fld>
            <a:endParaRPr kumimoji="1" lang="ja-JP" altLang="en-US"/>
          </a:p>
        </p:txBody>
      </p:sp>
      <p:grpSp>
        <p:nvGrpSpPr>
          <p:cNvPr id="6" name="グループ化 5"/>
          <p:cNvGrpSpPr/>
          <p:nvPr/>
        </p:nvGrpSpPr>
        <p:grpSpPr>
          <a:xfrm>
            <a:off x="556039" y="1856414"/>
            <a:ext cx="8031923" cy="4236882"/>
            <a:chOff x="1025756" y="1564530"/>
            <a:chExt cx="8031923" cy="4236882"/>
          </a:xfrm>
        </p:grpSpPr>
        <p:sp>
          <p:nvSpPr>
            <p:cNvPr id="32" name="円/楕円 31"/>
            <p:cNvSpPr/>
            <p:nvPr/>
          </p:nvSpPr>
          <p:spPr>
            <a:xfrm>
              <a:off x="1025756" y="2940466"/>
              <a:ext cx="2385233" cy="893995"/>
            </a:xfrm>
            <a:prstGeom prst="ellipse">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手順</a:t>
              </a: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1</a:t>
              </a: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クローンセット検出</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33" name="円/楕円 32"/>
            <p:cNvSpPr/>
            <p:nvPr/>
          </p:nvSpPr>
          <p:spPr>
            <a:xfrm>
              <a:off x="3565653" y="3120736"/>
              <a:ext cx="2903001" cy="876158"/>
            </a:xfrm>
            <a:prstGeom prst="ellipse">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手順</a:t>
              </a: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2</a:t>
              </a: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：ファイル編集履歴の分析</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34" name="円/楕円 33"/>
            <p:cNvSpPr/>
            <p:nvPr/>
          </p:nvSpPr>
          <p:spPr>
            <a:xfrm>
              <a:off x="6623318" y="3262661"/>
              <a:ext cx="2434361" cy="876158"/>
            </a:xfrm>
            <a:prstGeom prst="ellipse">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手順</a:t>
              </a: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3</a:t>
              </a: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CS-Ownership</a:t>
              </a: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の計測</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44" name="テキスト ボックス 43"/>
            <p:cNvSpPr txBox="1"/>
            <p:nvPr/>
          </p:nvSpPr>
          <p:spPr>
            <a:xfrm>
              <a:off x="6623318" y="4970415"/>
              <a:ext cx="2121834"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prstClr val="black"/>
                  </a:solidFill>
                  <a:effectLst/>
                  <a:uLnTx/>
                  <a:uFillTx/>
                  <a:latin typeface="Calibri"/>
                </a:rPr>
                <a:t>CS-Ownership</a:t>
              </a:r>
              <a:r>
                <a:rPr kumimoji="0" lang="ja-JP" altLang="en-US" sz="2400" b="0" i="0" u="none" strike="noStrike" kern="0" cap="none" spc="0" normalizeH="0" baseline="0" noProof="0" dirty="0" smtClean="0">
                  <a:ln>
                    <a:noFill/>
                  </a:ln>
                  <a:solidFill>
                    <a:prstClr val="black"/>
                  </a:solidFill>
                  <a:effectLst/>
                  <a:uLnTx/>
                  <a:uFillTx/>
                  <a:latin typeface="Calibri"/>
                </a:rPr>
                <a:t>リスト</a:t>
              </a:r>
            </a:p>
          </p:txBody>
        </p:sp>
        <p:sp>
          <p:nvSpPr>
            <p:cNvPr id="47" name="テキスト ボックス 46"/>
            <p:cNvSpPr txBox="1"/>
            <p:nvPr/>
          </p:nvSpPr>
          <p:spPr>
            <a:xfrm>
              <a:off x="1025756" y="4911165"/>
              <a:ext cx="2320008"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ファイルクローンリスト</a:t>
              </a:r>
            </a:p>
          </p:txBody>
        </p:sp>
        <p:sp>
          <p:nvSpPr>
            <p:cNvPr id="57" name="テキスト ボックス 56"/>
            <p:cNvSpPr txBox="1"/>
            <p:nvPr/>
          </p:nvSpPr>
          <p:spPr>
            <a:xfrm>
              <a:off x="1331640" y="1564530"/>
              <a:ext cx="1762271" cy="461665"/>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kern="0" dirty="0" smtClean="0">
                  <a:solidFill>
                    <a:prstClr val="black"/>
                  </a:solidFill>
                  <a:latin typeface="Calibri"/>
                </a:rPr>
                <a:t>開発</a:t>
              </a:r>
              <a:r>
                <a:rPr kumimoji="0" lang="ja-JP" altLang="en-US" sz="2400" kern="0" dirty="0">
                  <a:solidFill>
                    <a:prstClr val="black"/>
                  </a:solidFill>
                  <a:latin typeface="Calibri"/>
                </a:rPr>
                <a:t>履歴</a:t>
              </a:r>
              <a:endParaRPr kumimoji="0" lang="ja-JP" altLang="en-US" sz="2400" b="0" i="0" u="none" strike="noStrike" kern="0" cap="none" spc="0" normalizeH="0" baseline="0" noProof="0" dirty="0" smtClean="0">
                <a:ln>
                  <a:noFill/>
                </a:ln>
                <a:solidFill>
                  <a:prstClr val="black"/>
                </a:solidFill>
                <a:effectLst/>
                <a:uLnTx/>
                <a:uFillTx/>
                <a:latin typeface="Calibri"/>
              </a:endParaRPr>
            </a:p>
          </p:txBody>
        </p:sp>
        <p:sp>
          <p:nvSpPr>
            <p:cNvPr id="59" name="テキスト ボックス 58"/>
            <p:cNvSpPr txBox="1"/>
            <p:nvPr/>
          </p:nvSpPr>
          <p:spPr>
            <a:xfrm>
              <a:off x="6270611" y="1617076"/>
              <a:ext cx="2631037"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ファイル開発者と回数リスト</a:t>
              </a:r>
            </a:p>
          </p:txBody>
        </p:sp>
        <p:sp>
          <p:nvSpPr>
            <p:cNvPr id="3" name="右矢印 2"/>
            <p:cNvSpPr/>
            <p:nvPr/>
          </p:nvSpPr>
          <p:spPr>
            <a:xfrm rot="5400000">
              <a:off x="1895915" y="2184694"/>
              <a:ext cx="579691" cy="700129"/>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rot="5400000">
              <a:off x="1879452" y="3930715"/>
              <a:ext cx="666335"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rot="5400000">
              <a:off x="7399724" y="4219735"/>
              <a:ext cx="569024"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rot="3011763">
              <a:off x="3109564" y="2214482"/>
              <a:ext cx="818113" cy="700129"/>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右矢印 26"/>
            <p:cNvSpPr/>
            <p:nvPr/>
          </p:nvSpPr>
          <p:spPr>
            <a:xfrm rot="19161511">
              <a:off x="3338149" y="4178887"/>
              <a:ext cx="818113" cy="700129"/>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右矢印 27"/>
            <p:cNvSpPr/>
            <p:nvPr/>
          </p:nvSpPr>
          <p:spPr>
            <a:xfrm rot="19161511">
              <a:off x="5560657" y="2457842"/>
              <a:ext cx="818113" cy="700129"/>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右矢印 28"/>
            <p:cNvSpPr/>
            <p:nvPr/>
          </p:nvSpPr>
          <p:spPr>
            <a:xfrm rot="5400000">
              <a:off x="7399725" y="2511981"/>
              <a:ext cx="569024" cy="715746"/>
            </a:xfrm>
            <a:prstGeom prst="rightArrow">
              <a:avLst>
                <a:gd name="adj1" fmla="val 47413"/>
                <a:gd name="adj2" fmla="val 331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2565073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手順</a:t>
            </a:r>
            <a:r>
              <a:rPr lang="en-US" altLang="ja-JP" dirty="0"/>
              <a:t>1:</a:t>
            </a:r>
            <a:r>
              <a:rPr lang="ja-JP" altLang="en-US" dirty="0"/>
              <a:t>クローンセット</a:t>
            </a:r>
            <a:r>
              <a:rPr lang="ja-JP" altLang="en-US" dirty="0" smtClean="0"/>
              <a:t>検出</a:t>
            </a:r>
            <a:r>
              <a:rPr lang="en-US" altLang="ja-JP" baseline="30000" dirty="0"/>
              <a:t>[4]</a:t>
            </a:r>
            <a:r>
              <a:rPr lang="en-US" altLang="ja-JP" dirty="0" smtClean="0"/>
              <a:t>(1/2</a:t>
            </a:r>
            <a:r>
              <a:rPr lang="en-US" altLang="ja-JP" dirty="0"/>
              <a:t>)</a:t>
            </a:r>
            <a:endParaRPr kumimoji="1" lang="ja-JP" altLang="en-US" dirty="0"/>
          </a:p>
        </p:txBody>
      </p:sp>
      <p:sp>
        <p:nvSpPr>
          <p:cNvPr id="3" name="コンテンツ プレースホルダー 2"/>
          <p:cNvSpPr>
            <a:spLocks noGrp="1"/>
          </p:cNvSpPr>
          <p:nvPr>
            <p:ph idx="1"/>
          </p:nvPr>
        </p:nvSpPr>
        <p:spPr/>
        <p:txBody>
          <a:bodyPr/>
          <a:lstStyle/>
          <a:p>
            <a:pPr marL="342900" lvl="1" indent="-342900">
              <a:buFontTx/>
              <a:buChar char="•"/>
            </a:pPr>
            <a:r>
              <a:rPr lang="ja-JP" altLang="en-US" sz="3200" dirty="0" smtClean="0"/>
              <a:t>類似したコードクローンを検出対象とする．</a:t>
            </a:r>
            <a:endParaRPr lang="en-US" altLang="ja-JP" sz="3200" dirty="0"/>
          </a:p>
          <a:p>
            <a:pPr lvl="1"/>
            <a:r>
              <a:rPr lang="ja-JP" altLang="en-US" dirty="0" smtClean="0"/>
              <a:t>ユーザ定義名の違いを無視して検出する．</a:t>
            </a:r>
            <a:endParaRPr lang="en-US" altLang="ja-JP"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a:xfrm>
            <a:off x="7963511" y="6325516"/>
            <a:ext cx="1150938" cy="288925"/>
          </a:xfrm>
        </p:spPr>
        <p:txBody>
          <a:bodyPr/>
          <a:lstStyle/>
          <a:p>
            <a:fld id="{1CF0FB1B-5E52-44B1-B036-349E14266E73}" type="slidenum">
              <a:rPr kumimoji="1" lang="ja-JP" altLang="en-US" smtClean="0"/>
              <a:t>17</a:t>
            </a:fld>
            <a:endParaRPr kumimoji="1" lang="ja-JP" altLang="en-US" dirty="0"/>
          </a:p>
        </p:txBody>
      </p:sp>
      <p:grpSp>
        <p:nvGrpSpPr>
          <p:cNvPr id="27" name="グループ化 26"/>
          <p:cNvGrpSpPr/>
          <p:nvPr/>
        </p:nvGrpSpPr>
        <p:grpSpPr>
          <a:xfrm>
            <a:off x="0" y="2630199"/>
            <a:ext cx="8929535" cy="3533466"/>
            <a:chOff x="106961" y="3122077"/>
            <a:chExt cx="8929535" cy="3533466"/>
          </a:xfrm>
        </p:grpSpPr>
        <p:sp>
          <p:nvSpPr>
            <p:cNvPr id="6" name="正方形/長方形 5"/>
            <p:cNvSpPr/>
            <p:nvPr/>
          </p:nvSpPr>
          <p:spPr>
            <a:xfrm>
              <a:off x="193599" y="3612023"/>
              <a:ext cx="4403889" cy="1162939"/>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a:solidFill>
                    <a:schemeClr val="tx1"/>
                  </a:solidFill>
                  <a:latin typeface="Courier New" panose="02070309020205020404" pitchFamily="49" charset="0"/>
                  <a:cs typeface="Courier New" panose="02070309020205020404" pitchFamily="49" charset="0"/>
                </a:rPr>
                <a:t>if( </a:t>
              </a:r>
              <a:r>
                <a:rPr lang="en-US" altLang="ja-JP" dirty="0" err="1">
                  <a:solidFill>
                    <a:schemeClr val="tx1"/>
                  </a:solidFill>
                  <a:latin typeface="Courier New" panose="02070309020205020404" pitchFamily="49" charset="0"/>
                  <a:cs typeface="Courier New" panose="02070309020205020404" pitchFamily="49" charset="0"/>
                </a:rPr>
                <a:t>destFile</a:t>
              </a:r>
              <a:r>
                <a:rPr lang="en-US" altLang="ja-JP" dirty="0">
                  <a:solidFill>
                    <a:schemeClr val="tx1"/>
                  </a:solidFill>
                  <a:latin typeface="Courier New" panose="02070309020205020404" pitchFamily="49" charset="0"/>
                  <a:cs typeface="Courier New" panose="02070309020205020404" pitchFamily="49" charset="0"/>
                </a:rPr>
                <a:t> == null </a:t>
              </a:r>
              <a:r>
                <a:rPr lang="en-US" altLang="ja-JP" dirty="0" smtClean="0">
                  <a:solidFill>
                    <a:schemeClr val="tx1"/>
                  </a:solidFill>
                  <a:latin typeface="Courier New" panose="02070309020205020404" pitchFamily="49" charset="0"/>
                  <a:cs typeface="Courier New" panose="02070309020205020404" pitchFamily="49" charset="0"/>
                </a:rPr>
                <a:t>){</a:t>
              </a:r>
            </a:p>
            <a:p>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 </a:t>
              </a:r>
              <a:r>
                <a:rPr lang="en-US" altLang="ja-JP" dirty="0">
                  <a:solidFill>
                    <a:schemeClr val="tx1"/>
                  </a:solidFill>
                  <a:latin typeface="Courier New" panose="02070309020205020404" pitchFamily="49" charset="0"/>
                  <a:cs typeface="Courier New" panose="02070309020205020404" pitchFamily="49" charset="0"/>
                </a:rPr>
                <a:t>= new File( </a:t>
              </a:r>
              <a:r>
                <a:rPr lang="en-US" altLang="ja-JP" dirty="0" err="1">
                  <a:solidFill>
                    <a:schemeClr val="tx1"/>
                  </a:solidFill>
                  <a:latin typeface="Courier New" panose="02070309020205020404" pitchFamily="49" charset="0"/>
                  <a:cs typeface="Courier New" panose="02070309020205020404" pitchFamily="49" charset="0"/>
                </a:rPr>
                <a:t>destDir</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file.getName</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smtClean="0">
                  <a:solidFill>
                    <a:schemeClr val="tx1"/>
                  </a:solidFill>
                  <a:latin typeface="Courier New" panose="02070309020205020404" pitchFamily="49" charset="0"/>
                  <a:cs typeface="Courier New" panose="02070309020205020404" pitchFamily="49" charset="0"/>
                </a:rPr>
                <a:t>}</a:t>
              </a:r>
              <a:endParaRPr lang="en-US" altLang="ja-JP" dirty="0">
                <a:solidFill>
                  <a:schemeClr val="tx1"/>
                </a:solidFill>
                <a:latin typeface="Courier New" panose="02070309020205020404" pitchFamily="49" charset="0"/>
                <a:cs typeface="Courier New" panose="02070309020205020404" pitchFamily="49" charset="0"/>
              </a:endParaRPr>
            </a:p>
          </p:txBody>
        </p:sp>
        <p:sp>
          <p:nvSpPr>
            <p:cNvPr id="7" name="正方形/長方形 6"/>
            <p:cNvSpPr/>
            <p:nvPr/>
          </p:nvSpPr>
          <p:spPr>
            <a:xfrm>
              <a:off x="592498" y="5473324"/>
              <a:ext cx="4925801" cy="1116752"/>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fontAlgn="base">
                <a:spcBef>
                  <a:spcPct val="0"/>
                </a:spcBef>
                <a:spcAft>
                  <a:spcPct val="0"/>
                </a:spcAft>
              </a:pP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if(</a:t>
              </a:r>
              <a:r>
                <a:rPr lang="en-US" altLang="ja-JP" b="1" dirty="0" err="1">
                  <a:solidFill>
                    <a:srgbClr val="FF0000"/>
                  </a:solidFill>
                  <a:latin typeface="Courier New" panose="02070309020205020404" pitchFamily="49" charset="0"/>
                  <a:ea typeface="ＭＳ Ｐゴシック" pitchFamily="50" charset="-128"/>
                  <a:cs typeface="Courier New" panose="02070309020205020404" pitchFamily="49" charset="0"/>
                </a:rPr>
                <a:t>m_destFile</a:t>
              </a:r>
              <a:r>
                <a:rPr lang="en-US" altLang="ja-JP" b="1" dirty="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null </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p>
            <a:p>
              <a:pPr lvl="0" fontAlgn="base">
                <a:spcBef>
                  <a:spcPct val="0"/>
                </a:spcBef>
                <a:spcAft>
                  <a:spcPct val="0"/>
                </a:spcAft>
              </a:pPr>
              <a:r>
                <a:rPr lang="ja-JP" altLang="en-US" b="1" dirty="0">
                  <a:solidFill>
                    <a:prstClr val="black"/>
                  </a:solidFill>
                  <a:latin typeface="Courier New" panose="02070309020205020404" pitchFamily="49" charset="0"/>
                  <a:ea typeface="ＭＳ Ｐゴシック" pitchFamily="50" charset="-128"/>
                  <a:cs typeface="Courier New" panose="02070309020205020404" pitchFamily="49" charset="0"/>
                </a:rPr>
                <a:t>　</a:t>
              </a:r>
              <a:r>
                <a:rPr lang="ja-JP" altLang="en-US" b="1" dirty="0" smtClean="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m_destFile</a:t>
              </a:r>
              <a:r>
                <a:rPr lang="en-US" altLang="ja-JP" dirty="0" smtClean="0">
                  <a:solidFill>
                    <a:srgbClr val="FF0000"/>
                  </a:solidFill>
                  <a:latin typeface="Courier New" panose="02070309020205020404" pitchFamily="49" charset="0"/>
                  <a:ea typeface="ＭＳ Ｐゴシック" pitchFamily="50" charset="-128"/>
                  <a:cs typeface="Courier New" panose="02070309020205020404" pitchFamily="49" charset="0"/>
                </a:rPr>
                <a:t> </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new File(</a:t>
              </a:r>
              <a:r>
                <a:rPr lang="en-US" altLang="ja-JP" b="1" dirty="0" err="1">
                  <a:solidFill>
                    <a:srgbClr val="FF0000"/>
                  </a:solidFill>
                  <a:latin typeface="Courier New" panose="02070309020205020404" pitchFamily="49" charset="0"/>
                  <a:ea typeface="ＭＳ Ｐゴシック" pitchFamily="50" charset="-128"/>
                  <a:cs typeface="Courier New" panose="02070309020205020404" pitchFamily="49" charset="0"/>
                </a:rPr>
                <a:t>m_destDir</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a:t>
              </a:r>
              <a:endPar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endParaRPr>
            </a:p>
            <a:p>
              <a:pPr lvl="0" fontAlgn="base">
                <a:spcBef>
                  <a:spcPct val="0"/>
                </a:spcBef>
                <a:spcAft>
                  <a:spcPct val="0"/>
                </a:spcAft>
              </a:pPr>
              <a:r>
                <a:rPr lang="ja-JP" altLang="en-US" dirty="0" smtClean="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m_file</a:t>
              </a:r>
              <a:r>
                <a:rPr lang="en-US" altLang="ja-JP" b="1" dirty="0" err="1" smtClean="0">
                  <a:solidFill>
                    <a:schemeClr val="tx1"/>
                  </a:solidFill>
                  <a:latin typeface="Courier New" panose="02070309020205020404" pitchFamily="49" charset="0"/>
                  <a:ea typeface="ＭＳ Ｐゴシック" pitchFamily="50" charset="-128"/>
                  <a:cs typeface="Courier New" panose="02070309020205020404" pitchFamily="49" charset="0"/>
                </a:rPr>
                <a:t>.</a:t>
              </a:r>
              <a:r>
                <a:rPr lang="en-US" altLang="ja-JP" dirty="0" err="1" smtClean="0">
                  <a:solidFill>
                    <a:schemeClr val="tx1"/>
                  </a:solidFill>
                  <a:latin typeface="Courier New" panose="02070309020205020404" pitchFamily="49" charset="0"/>
                  <a:ea typeface="ＭＳ Ｐゴシック" pitchFamily="50" charset="-128"/>
                  <a:cs typeface="Courier New" panose="02070309020205020404" pitchFamily="49" charset="0"/>
                </a:rPr>
                <a:t>getName</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p>
            <a:p>
              <a:pPr lvl="0" fontAlgn="base">
                <a:spcBef>
                  <a:spcPct val="0"/>
                </a:spcBef>
                <a:spcAft>
                  <a:spcPct val="0"/>
                </a:spcAft>
              </a:pP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endPar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endParaRPr>
            </a:p>
          </p:txBody>
        </p:sp>
        <p:sp>
          <p:nvSpPr>
            <p:cNvPr id="8" name="正方形/長方形 7"/>
            <p:cNvSpPr/>
            <p:nvPr/>
          </p:nvSpPr>
          <p:spPr>
            <a:xfrm>
              <a:off x="5148064" y="3571728"/>
              <a:ext cx="3833427" cy="1162938"/>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smtClean="0">
                  <a:solidFill>
                    <a:schemeClr val="tx1"/>
                  </a:solidFill>
                  <a:latin typeface="Courier New" panose="02070309020205020404" pitchFamily="49" charset="0"/>
                  <a:cs typeface="Courier New" panose="02070309020205020404" pitchFamily="49" charset="0"/>
                </a:rPr>
                <a:t>if(</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==null){</a:t>
              </a:r>
            </a:p>
            <a:p>
              <a:r>
                <a:rPr lang="ja-JP" altLang="en-US" dirty="0">
                  <a:solidFill>
                    <a:schemeClr val="tx1"/>
                  </a:solidFill>
                  <a:latin typeface="Courier New" panose="02070309020205020404" pitchFamily="49" charset="0"/>
                  <a:cs typeface="Courier New" panose="02070309020205020404" pitchFamily="49" charset="0"/>
                </a:rPr>
                <a:t>　</a:t>
              </a:r>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=new</a:t>
              </a:r>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File(</a:t>
              </a:r>
            </a:p>
            <a:p>
              <a:r>
                <a:rPr lang="en-US" altLang="ja-JP" dirty="0" smtClean="0">
                  <a:solidFill>
                    <a:schemeClr val="tx1"/>
                  </a:solidFill>
                  <a:latin typeface="Courier New" panose="02070309020205020404" pitchFamily="49" charset="0"/>
                  <a:cs typeface="Courier New" panose="02070309020205020404" pitchFamily="49" charset="0"/>
                </a:rPr>
                <a:t> </a:t>
              </a:r>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destDir,file.getName</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smtClean="0">
                  <a:solidFill>
                    <a:schemeClr val="tx1"/>
                  </a:solidFill>
                  <a:latin typeface="Courier New" panose="02070309020205020404" pitchFamily="49" charset="0"/>
                  <a:cs typeface="Courier New" panose="02070309020205020404" pitchFamily="49" charset="0"/>
                </a:rPr>
                <a:t>}</a:t>
              </a:r>
              <a:endParaRPr lang="en-US" altLang="ja-JP" dirty="0">
                <a:solidFill>
                  <a:schemeClr val="tx1"/>
                </a:solidFill>
                <a:latin typeface="Courier New" panose="02070309020205020404" pitchFamily="49" charset="0"/>
                <a:cs typeface="Courier New" panose="02070309020205020404" pitchFamily="49" charset="0"/>
              </a:endParaRPr>
            </a:p>
          </p:txBody>
        </p:sp>
        <p:sp>
          <p:nvSpPr>
            <p:cNvPr id="9" name="角丸四角形 8"/>
            <p:cNvSpPr/>
            <p:nvPr/>
          </p:nvSpPr>
          <p:spPr bwMode="auto">
            <a:xfrm>
              <a:off x="106961" y="3354203"/>
              <a:ext cx="8929535" cy="3301340"/>
            </a:xfrm>
            <a:prstGeom prst="roundRect">
              <a:avLst>
                <a:gd name="adj" fmla="val 10466"/>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3599402" y="3122077"/>
              <a:ext cx="2051177" cy="461665"/>
            </a:xfrm>
            <a:prstGeom prst="rect">
              <a:avLst/>
            </a:prstGeom>
            <a:solidFill>
              <a:schemeClr val="bg1"/>
            </a:solidFill>
            <a:ln>
              <a:solidFill>
                <a:schemeClr val="tx1"/>
              </a:solidFill>
            </a:ln>
          </p:spPr>
          <p:txBody>
            <a:bodyPr wrap="square" rtlCol="0">
              <a:spAutoFit/>
            </a:bodyPr>
            <a:lstStyle/>
            <a:p>
              <a:pPr algn="ctr"/>
              <a:r>
                <a:rPr lang="ja-JP" altLang="en-US" sz="2400" dirty="0" smtClean="0"/>
                <a:t>クローンセット</a:t>
              </a:r>
              <a:endParaRPr kumimoji="1" lang="ja-JP" altLang="en-US" sz="2400" dirty="0"/>
            </a:p>
          </p:txBody>
        </p:sp>
        <p:cxnSp>
          <p:nvCxnSpPr>
            <p:cNvPr id="12" name="直線矢印コネクタ 11"/>
            <p:cNvCxnSpPr/>
            <p:nvPr/>
          </p:nvCxnSpPr>
          <p:spPr>
            <a:xfrm>
              <a:off x="4597488" y="3983972"/>
              <a:ext cx="550576" cy="0"/>
            </a:xfrm>
            <a:prstGeom prst="straightConnector1">
              <a:avLst/>
            </a:prstGeom>
            <a:ln w="635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endCxn id="7" idx="0"/>
            </p:cNvCxnSpPr>
            <p:nvPr/>
          </p:nvCxnSpPr>
          <p:spPr>
            <a:xfrm flipH="1">
              <a:off x="3055399" y="4795863"/>
              <a:ext cx="4433" cy="677461"/>
            </a:xfrm>
            <a:prstGeom prst="straightConnector1">
              <a:avLst/>
            </a:prstGeom>
            <a:ln w="635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角丸四角形 23"/>
            <p:cNvSpPr/>
            <p:nvPr/>
          </p:nvSpPr>
          <p:spPr>
            <a:xfrm>
              <a:off x="429067" y="4877584"/>
              <a:ext cx="2161661" cy="636036"/>
            </a:xfrm>
            <a:prstGeom prst="round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類似</a:t>
              </a:r>
              <a:r>
                <a:rPr lang="ja-JP" altLang="en-US" sz="2400" dirty="0" smtClean="0">
                  <a:solidFill>
                    <a:schemeClr val="tx1"/>
                  </a:solidFill>
                </a:rPr>
                <a:t>した</a:t>
              </a:r>
              <a:endParaRPr lang="en-US" altLang="ja-JP" sz="2400" dirty="0" smtClean="0">
                <a:solidFill>
                  <a:schemeClr val="tx1"/>
                </a:solidFill>
              </a:endParaRPr>
            </a:p>
            <a:p>
              <a:pPr algn="ctr"/>
              <a:r>
                <a:rPr kumimoji="1" lang="ja-JP" altLang="en-US" sz="2400" dirty="0" smtClean="0">
                  <a:solidFill>
                    <a:schemeClr val="tx1"/>
                  </a:solidFill>
                </a:rPr>
                <a:t>コードクローン</a:t>
              </a:r>
              <a:endParaRPr kumimoji="1" lang="ja-JP" altLang="en-US" sz="2400" dirty="0">
                <a:solidFill>
                  <a:schemeClr val="tx1"/>
                </a:solidFill>
              </a:endParaRPr>
            </a:p>
          </p:txBody>
        </p:sp>
      </p:grpSp>
      <p:sp>
        <p:nvSpPr>
          <p:cNvPr id="25" name="テキスト ボックス 24"/>
          <p:cNvSpPr txBox="1"/>
          <p:nvPr/>
        </p:nvSpPr>
        <p:spPr>
          <a:xfrm>
            <a:off x="193599" y="6227780"/>
            <a:ext cx="8563396" cy="461665"/>
          </a:xfrm>
          <a:prstGeom prst="rect">
            <a:avLst/>
          </a:prstGeom>
          <a:solidFill>
            <a:srgbClr val="FFFFCC"/>
          </a:solidFill>
          <a:ln>
            <a:solidFill>
              <a:schemeClr val="dk1"/>
            </a:solidFill>
          </a:ln>
        </p:spPr>
        <p:txBody>
          <a:bodyPr wrap="square" rtlCol="0">
            <a:spAutoFit/>
          </a:bodyPr>
          <a:lstStyle/>
          <a:p>
            <a:r>
              <a:rPr kumimoji="1" lang="en-US" altLang="ja-JP" sz="1200" dirty="0" smtClean="0"/>
              <a:t>[4]</a:t>
            </a:r>
            <a:r>
              <a:rPr lang="en-US" altLang="ja-JP" sz="1200" dirty="0" smtClean="0"/>
              <a:t> Choi</a:t>
            </a:r>
            <a:r>
              <a:rPr lang="en-US" altLang="ja-JP" sz="1200" dirty="0"/>
              <a:t>, E., Yoshida, N., </a:t>
            </a:r>
            <a:r>
              <a:rPr lang="en-US" altLang="ja-JP" sz="1200" dirty="0" smtClean="0"/>
              <a:t>Higo, Y., and Inoue</a:t>
            </a:r>
            <a:r>
              <a:rPr lang="en-US" altLang="ja-JP" sz="1200" dirty="0"/>
              <a:t>, </a:t>
            </a:r>
            <a:r>
              <a:rPr lang="en-US" altLang="ja-JP" sz="1200" dirty="0" smtClean="0"/>
              <a:t>K. : Proposing </a:t>
            </a:r>
            <a:r>
              <a:rPr lang="en-US" altLang="ja-JP" sz="1200" dirty="0"/>
              <a:t>and Evaluating Clone Detection Approaches with Preprocessing Input Source </a:t>
            </a:r>
            <a:r>
              <a:rPr lang="en-US" altLang="ja-JP" sz="1200" dirty="0" smtClean="0"/>
              <a:t>Files</a:t>
            </a:r>
            <a:r>
              <a:rPr lang="ja-JP" altLang="en-US" sz="1200" dirty="0" smtClean="0"/>
              <a:t>　</a:t>
            </a:r>
            <a:r>
              <a:rPr lang="en-US" altLang="ja-JP" sz="1200" dirty="0"/>
              <a:t>IEICE Transactions on Information and Systems, Vol.E98-D, No.2, Feb. 2015. (Accepted for Publication)</a:t>
            </a:r>
            <a:endParaRPr kumimoji="1" lang="ja-JP" altLang="en-US" sz="1200" dirty="0"/>
          </a:p>
        </p:txBody>
      </p:sp>
      <p:sp>
        <p:nvSpPr>
          <p:cNvPr id="26" name="角丸四角形 25"/>
          <p:cNvSpPr/>
          <p:nvPr/>
        </p:nvSpPr>
        <p:spPr>
          <a:xfrm>
            <a:off x="5449431" y="4340968"/>
            <a:ext cx="2424807" cy="744216"/>
          </a:xfrm>
          <a:prstGeom prst="round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一致した</a:t>
            </a:r>
            <a:endParaRPr lang="en-US" altLang="ja-JP" sz="2400" dirty="0" smtClean="0">
              <a:solidFill>
                <a:schemeClr val="tx1"/>
              </a:solidFill>
            </a:endParaRPr>
          </a:p>
          <a:p>
            <a:pPr algn="ctr"/>
            <a:r>
              <a:rPr kumimoji="1" lang="ja-JP" altLang="en-US" sz="2400" dirty="0" smtClean="0">
                <a:solidFill>
                  <a:schemeClr val="tx1"/>
                </a:solidFill>
              </a:rPr>
              <a:t>コードクローン</a:t>
            </a:r>
            <a:endParaRPr kumimoji="1" lang="ja-JP" altLang="en-US" sz="2400" dirty="0">
              <a:solidFill>
                <a:schemeClr val="tx1"/>
              </a:solidFill>
            </a:endParaRPr>
          </a:p>
        </p:txBody>
      </p:sp>
    </p:spTree>
    <p:extLst>
      <p:ext uri="{BB962C8B-B14F-4D97-AF65-F5344CB8AC3E}">
        <p14:creationId xmlns:p14="http://schemas.microsoft.com/office/powerpoint/2010/main" val="1200345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手順</a:t>
            </a:r>
            <a:r>
              <a:rPr kumimoji="1" lang="en-US" altLang="ja-JP" dirty="0" smtClean="0"/>
              <a:t>1:</a:t>
            </a:r>
            <a:r>
              <a:rPr kumimoji="1" lang="ja-JP" altLang="en-US" dirty="0" smtClean="0"/>
              <a:t>クローンセット検出</a:t>
            </a:r>
            <a:r>
              <a:rPr kumimoji="1" lang="en-US" altLang="ja-JP" dirty="0" smtClean="0"/>
              <a:t>(2/2)</a:t>
            </a:r>
            <a:endParaRPr kumimoji="1" lang="ja-JP" altLang="en-US" dirty="0"/>
          </a:p>
        </p:txBody>
      </p:sp>
      <p:sp>
        <p:nvSpPr>
          <p:cNvPr id="3" name="コンテンツ プレースホルダー 2"/>
          <p:cNvSpPr>
            <a:spLocks noGrp="1"/>
          </p:cNvSpPr>
          <p:nvPr>
            <p:ph idx="1"/>
          </p:nvPr>
        </p:nvSpPr>
        <p:spPr/>
        <p:txBody>
          <a:bodyPr/>
          <a:lstStyle/>
          <a:p>
            <a:r>
              <a:rPr lang="ja-JP" altLang="en-US" dirty="0"/>
              <a:t>ある時点でのソースコードに対してコードクローンを検出</a:t>
            </a:r>
            <a:endParaRPr lang="en-US" altLang="ja-JP" dirty="0"/>
          </a:p>
          <a:p>
            <a:r>
              <a:rPr kumimoji="1" lang="ja-JP" altLang="en-US" dirty="0" smtClean="0"/>
              <a:t>ファイル</a:t>
            </a:r>
            <a:r>
              <a:rPr kumimoji="1" lang="ja-JP" altLang="en-US" dirty="0"/>
              <a:t>単位</a:t>
            </a:r>
            <a:r>
              <a:rPr kumimoji="1" lang="ja-JP" altLang="en-US" dirty="0" smtClean="0"/>
              <a:t>でコードクローンを検出する</a:t>
            </a:r>
            <a:endParaRPr kumimoji="1" lang="en-US" altLang="ja-JP" dirty="0" smtClean="0"/>
          </a:p>
          <a:p>
            <a:pPr lvl="1"/>
            <a:r>
              <a:rPr lang="ja-JP" altLang="en-US" dirty="0" smtClean="0"/>
              <a:t>誤検出を減らす</a:t>
            </a:r>
            <a:endParaRPr kumimoji="1" lang="en-US" altLang="ja-JP"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18</a:t>
            </a:fld>
            <a:endParaRPr kumimoji="1" lang="ja-JP" altLang="en-US"/>
          </a:p>
        </p:txBody>
      </p:sp>
      <p:sp>
        <p:nvSpPr>
          <p:cNvPr id="13" name="正方形/長方形 12"/>
          <p:cNvSpPr/>
          <p:nvPr/>
        </p:nvSpPr>
        <p:spPr>
          <a:xfrm>
            <a:off x="401093" y="4795983"/>
            <a:ext cx="4032447" cy="1188000"/>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a:solidFill>
                  <a:schemeClr val="tx1"/>
                </a:solidFill>
                <a:latin typeface="Courier New" panose="02070309020205020404" pitchFamily="49" charset="0"/>
                <a:cs typeface="Courier New" panose="02070309020205020404" pitchFamily="49" charset="0"/>
              </a:rPr>
              <a:t>private </a:t>
            </a:r>
            <a:r>
              <a:rPr lang="en-US" altLang="ja-JP" dirty="0" err="1">
                <a:solidFill>
                  <a:schemeClr val="tx1"/>
                </a:solidFill>
                <a:latin typeface="Courier New" panose="02070309020205020404" pitchFamily="49" charset="0"/>
                <a:cs typeface="Courier New" panose="02070309020205020404" pitchFamily="49" charset="0"/>
              </a:rPr>
              <a:t>int</a:t>
            </a:r>
            <a:r>
              <a:rPr lang="en-US" altLang="ja-JP" dirty="0">
                <a:solidFill>
                  <a:schemeClr val="tx1"/>
                </a:solidFill>
                <a:latin typeface="Courier New" panose="02070309020205020404" pitchFamily="49" charset="0"/>
                <a:cs typeface="Courier New" panose="02070309020205020404" pitchFamily="49" charset="0"/>
              </a:rPr>
              <a:t> data</a:t>
            </a:r>
            <a:r>
              <a:rPr lang="en-US" altLang="ja-JP" dirty="0" smtClean="0">
                <a:solidFill>
                  <a:schemeClr val="tx1"/>
                </a:solidFill>
                <a:latin typeface="Courier New" panose="02070309020205020404" pitchFamily="49" charset="0"/>
                <a:cs typeface="Courier New" panose="02070309020205020404" pitchFamily="49" charset="0"/>
              </a:rPr>
              <a:t>;</a:t>
            </a:r>
            <a:r>
              <a:rPr lang="en-US" altLang="ja-JP" dirty="0">
                <a:solidFill>
                  <a:schemeClr val="tx1"/>
                </a:solidFill>
                <a:latin typeface="Courier New" panose="02070309020205020404" pitchFamily="49" charset="0"/>
                <a:cs typeface="Courier New" panose="02070309020205020404" pitchFamily="49" charset="0"/>
              </a:rPr>
              <a:t/>
            </a:r>
            <a:br>
              <a:rPr lang="en-US" altLang="ja-JP" dirty="0">
                <a:solidFill>
                  <a:schemeClr val="tx1"/>
                </a:solidFill>
                <a:latin typeface="Courier New" panose="02070309020205020404" pitchFamily="49" charset="0"/>
                <a:cs typeface="Courier New" panose="02070309020205020404" pitchFamily="49" charset="0"/>
              </a:rPr>
            </a:br>
            <a:r>
              <a:rPr lang="ja-JP" altLang="en-US" dirty="0">
                <a:solidFill>
                  <a:schemeClr val="tx1"/>
                </a:solidFill>
                <a:latin typeface="Courier New" panose="02070309020205020404" pitchFamily="49" charset="0"/>
                <a:cs typeface="Courier New" panose="02070309020205020404" pitchFamily="49" charset="0"/>
              </a:rPr>
              <a:t>    </a:t>
            </a:r>
            <a:r>
              <a:rPr lang="en-US" altLang="ja-JP" dirty="0">
                <a:solidFill>
                  <a:schemeClr val="tx1"/>
                </a:solidFill>
                <a:latin typeface="Courier New" panose="02070309020205020404" pitchFamily="49" charset="0"/>
                <a:cs typeface="Courier New" panose="02070309020205020404" pitchFamily="49" charset="0"/>
              </a:rPr>
              <a:t>public </a:t>
            </a:r>
            <a:r>
              <a:rPr lang="en-US" altLang="ja-JP" dirty="0" err="1">
                <a:solidFill>
                  <a:schemeClr val="tx1"/>
                </a:solidFill>
                <a:latin typeface="Courier New" panose="02070309020205020404" pitchFamily="49" charset="0"/>
                <a:cs typeface="Courier New" panose="02070309020205020404" pitchFamily="49" charset="0"/>
              </a:rPr>
              <a:t>int</a:t>
            </a:r>
            <a:r>
              <a:rPr lang="en-US" altLang="ja-JP" dirty="0">
                <a:solidFill>
                  <a:schemeClr val="tx1"/>
                </a:solidFill>
                <a:latin typeface="Courier New" panose="02070309020205020404" pitchFamily="49" charset="0"/>
                <a:cs typeface="Courier New" panose="02070309020205020404" pitchFamily="49" charset="0"/>
              </a:rPr>
              <a:t> </a:t>
            </a:r>
            <a:r>
              <a:rPr lang="en-US" altLang="ja-JP" dirty="0" err="1">
                <a:solidFill>
                  <a:schemeClr val="tx1"/>
                </a:solidFill>
                <a:latin typeface="Courier New" panose="02070309020205020404" pitchFamily="49" charset="0"/>
                <a:cs typeface="Courier New" panose="02070309020205020404" pitchFamily="49" charset="0"/>
              </a:rPr>
              <a:t>getData</a:t>
            </a:r>
            <a:r>
              <a:rPr lang="en-US" altLang="ja-JP" dirty="0" smtClean="0">
                <a:solidFill>
                  <a:schemeClr val="tx1"/>
                </a:solidFill>
                <a:latin typeface="Courier New" panose="02070309020205020404" pitchFamily="49" charset="0"/>
                <a:cs typeface="Courier New" panose="02070309020205020404" pitchFamily="49" charset="0"/>
              </a:rPr>
              <a:t>(){</a:t>
            </a:r>
            <a:r>
              <a:rPr lang="en-US" altLang="ja-JP" dirty="0">
                <a:solidFill>
                  <a:schemeClr val="tx1"/>
                </a:solidFill>
                <a:latin typeface="Courier New" panose="02070309020205020404" pitchFamily="49" charset="0"/>
                <a:cs typeface="Courier New" panose="02070309020205020404" pitchFamily="49" charset="0"/>
              </a:rPr>
              <a:t/>
            </a:r>
            <a:br>
              <a:rPr lang="en-US" altLang="ja-JP" dirty="0">
                <a:solidFill>
                  <a:schemeClr val="tx1"/>
                </a:solidFill>
                <a:latin typeface="Courier New" panose="02070309020205020404" pitchFamily="49" charset="0"/>
                <a:cs typeface="Courier New" panose="02070309020205020404" pitchFamily="49" charset="0"/>
              </a:rPr>
            </a:br>
            <a:r>
              <a:rPr lang="en-US" altLang="ja-JP" dirty="0">
                <a:solidFill>
                  <a:schemeClr val="tx1"/>
                </a:solidFill>
                <a:latin typeface="Courier New" panose="02070309020205020404" pitchFamily="49" charset="0"/>
                <a:cs typeface="Courier New" panose="02070309020205020404" pitchFamily="49" charset="0"/>
              </a:rPr>
              <a:t>        return data;</a:t>
            </a:r>
            <a:br>
              <a:rPr lang="en-US" altLang="ja-JP" dirty="0">
                <a:solidFill>
                  <a:schemeClr val="tx1"/>
                </a:solidFill>
                <a:latin typeface="Courier New" panose="02070309020205020404" pitchFamily="49" charset="0"/>
                <a:cs typeface="Courier New" panose="02070309020205020404" pitchFamily="49" charset="0"/>
              </a:rPr>
            </a:br>
            <a:r>
              <a:rPr lang="en-US" altLang="ja-JP" dirty="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a:t>
            </a:r>
            <a:endParaRPr lang="en-US" altLang="ja-JP" dirty="0">
              <a:solidFill>
                <a:schemeClr val="tx1"/>
              </a:solidFill>
              <a:latin typeface="Courier New" panose="02070309020205020404" pitchFamily="49" charset="0"/>
              <a:cs typeface="Courier New" panose="02070309020205020404" pitchFamily="49" charset="0"/>
            </a:endParaRPr>
          </a:p>
        </p:txBody>
      </p:sp>
      <p:sp>
        <p:nvSpPr>
          <p:cNvPr id="14" name="正方形/長方形 13"/>
          <p:cNvSpPr/>
          <p:nvPr/>
        </p:nvSpPr>
        <p:spPr>
          <a:xfrm>
            <a:off x="4644009" y="4795983"/>
            <a:ext cx="4032447" cy="1188000"/>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a:solidFill>
                  <a:schemeClr val="tx1"/>
                </a:solidFill>
                <a:latin typeface="Courier New" panose="02070309020205020404" pitchFamily="49" charset="0"/>
                <a:cs typeface="Courier New" panose="02070309020205020404" pitchFamily="49" charset="0"/>
              </a:rPr>
              <a:t>private </a:t>
            </a:r>
            <a:r>
              <a:rPr lang="en-US" altLang="ja-JP" dirty="0" smtClean="0">
                <a:solidFill>
                  <a:schemeClr val="tx1"/>
                </a:solidFill>
                <a:latin typeface="Courier New" panose="02070309020205020404" pitchFamily="49" charset="0"/>
                <a:cs typeface="Courier New" panose="02070309020205020404" pitchFamily="49" charset="0"/>
              </a:rPr>
              <a:t>String</a:t>
            </a:r>
            <a:r>
              <a:rPr lang="en-US" altLang="ja-JP" dirty="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name;</a:t>
            </a:r>
            <a:r>
              <a:rPr lang="en-US" altLang="ja-JP" dirty="0">
                <a:solidFill>
                  <a:schemeClr val="tx1"/>
                </a:solidFill>
                <a:latin typeface="Courier New" panose="02070309020205020404" pitchFamily="49" charset="0"/>
                <a:cs typeface="Courier New" panose="02070309020205020404" pitchFamily="49" charset="0"/>
              </a:rPr>
              <a:t/>
            </a:r>
            <a:br>
              <a:rPr lang="en-US" altLang="ja-JP" dirty="0">
                <a:solidFill>
                  <a:schemeClr val="tx1"/>
                </a:solidFill>
                <a:latin typeface="Courier New" panose="02070309020205020404" pitchFamily="49" charset="0"/>
                <a:cs typeface="Courier New" panose="02070309020205020404" pitchFamily="49" charset="0"/>
              </a:rPr>
            </a:br>
            <a:r>
              <a:rPr lang="ja-JP" altLang="en-US" dirty="0">
                <a:solidFill>
                  <a:schemeClr val="tx1"/>
                </a:solidFill>
                <a:latin typeface="Courier New" panose="02070309020205020404" pitchFamily="49" charset="0"/>
                <a:cs typeface="Courier New" panose="02070309020205020404" pitchFamily="49" charset="0"/>
              </a:rPr>
              <a:t>    </a:t>
            </a:r>
            <a:r>
              <a:rPr lang="en-US" altLang="ja-JP" dirty="0">
                <a:solidFill>
                  <a:schemeClr val="tx1"/>
                </a:solidFill>
                <a:latin typeface="Courier New" panose="02070309020205020404" pitchFamily="49" charset="0"/>
                <a:cs typeface="Courier New" panose="02070309020205020404" pitchFamily="49" charset="0"/>
              </a:rPr>
              <a:t>public </a:t>
            </a:r>
            <a:r>
              <a:rPr lang="en-US" altLang="ja-JP" dirty="0" smtClean="0">
                <a:solidFill>
                  <a:schemeClr val="tx1"/>
                </a:solidFill>
                <a:latin typeface="Courier New" panose="02070309020205020404" pitchFamily="49" charset="0"/>
                <a:cs typeface="Courier New" panose="02070309020205020404" pitchFamily="49" charset="0"/>
              </a:rPr>
              <a:t>String</a:t>
            </a:r>
            <a:r>
              <a:rPr lang="en-US" altLang="ja-JP" dirty="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getName</a:t>
            </a:r>
            <a:r>
              <a:rPr lang="en-US" altLang="ja-JP" dirty="0" smtClean="0">
                <a:solidFill>
                  <a:schemeClr val="tx1"/>
                </a:solidFill>
                <a:latin typeface="Courier New" panose="02070309020205020404" pitchFamily="49" charset="0"/>
                <a:cs typeface="Courier New" panose="02070309020205020404" pitchFamily="49" charset="0"/>
              </a:rPr>
              <a:t>(){</a:t>
            </a:r>
            <a:r>
              <a:rPr lang="en-US" altLang="ja-JP" dirty="0">
                <a:solidFill>
                  <a:schemeClr val="tx1"/>
                </a:solidFill>
                <a:latin typeface="Courier New" panose="02070309020205020404" pitchFamily="49" charset="0"/>
                <a:cs typeface="Courier New" panose="02070309020205020404" pitchFamily="49" charset="0"/>
              </a:rPr>
              <a:t/>
            </a:r>
            <a:br>
              <a:rPr lang="en-US" altLang="ja-JP" dirty="0">
                <a:solidFill>
                  <a:schemeClr val="tx1"/>
                </a:solidFill>
                <a:latin typeface="Courier New" panose="02070309020205020404" pitchFamily="49" charset="0"/>
                <a:cs typeface="Courier New" panose="02070309020205020404" pitchFamily="49" charset="0"/>
              </a:rPr>
            </a:br>
            <a:r>
              <a:rPr lang="en-US" altLang="ja-JP" dirty="0">
                <a:solidFill>
                  <a:schemeClr val="tx1"/>
                </a:solidFill>
                <a:latin typeface="Courier New" panose="02070309020205020404" pitchFamily="49" charset="0"/>
                <a:cs typeface="Courier New" panose="02070309020205020404" pitchFamily="49" charset="0"/>
              </a:rPr>
              <a:t>        return </a:t>
            </a:r>
            <a:r>
              <a:rPr lang="en-US" altLang="ja-JP" dirty="0" smtClean="0">
                <a:solidFill>
                  <a:schemeClr val="tx1"/>
                </a:solidFill>
                <a:latin typeface="Courier New" panose="02070309020205020404" pitchFamily="49" charset="0"/>
                <a:cs typeface="Courier New" panose="02070309020205020404" pitchFamily="49" charset="0"/>
              </a:rPr>
              <a:t>name;</a:t>
            </a:r>
            <a:r>
              <a:rPr lang="en-US" altLang="ja-JP" dirty="0">
                <a:solidFill>
                  <a:schemeClr val="tx1"/>
                </a:solidFill>
                <a:latin typeface="Courier New" panose="02070309020205020404" pitchFamily="49" charset="0"/>
                <a:cs typeface="Courier New" panose="02070309020205020404" pitchFamily="49" charset="0"/>
              </a:rPr>
              <a:t/>
            </a:r>
            <a:br>
              <a:rPr lang="en-US" altLang="ja-JP" dirty="0">
                <a:solidFill>
                  <a:schemeClr val="tx1"/>
                </a:solidFill>
                <a:latin typeface="Courier New" panose="02070309020205020404" pitchFamily="49" charset="0"/>
                <a:cs typeface="Courier New" panose="02070309020205020404" pitchFamily="49" charset="0"/>
              </a:rPr>
            </a:br>
            <a:r>
              <a:rPr lang="en-US" altLang="ja-JP" dirty="0">
                <a:solidFill>
                  <a:schemeClr val="tx1"/>
                </a:solidFill>
                <a:latin typeface="Courier New" panose="02070309020205020404" pitchFamily="49" charset="0"/>
                <a:cs typeface="Courier New" panose="02070309020205020404" pitchFamily="49" charset="0"/>
              </a:rPr>
              <a:t>    }</a:t>
            </a:r>
          </a:p>
        </p:txBody>
      </p:sp>
      <p:sp>
        <p:nvSpPr>
          <p:cNvPr id="11" name="角丸四角形 10"/>
          <p:cNvSpPr/>
          <p:nvPr/>
        </p:nvSpPr>
        <p:spPr bwMode="auto">
          <a:xfrm>
            <a:off x="152400" y="4457777"/>
            <a:ext cx="8678015" cy="1798561"/>
          </a:xfrm>
          <a:prstGeom prst="roundRect">
            <a:avLst>
              <a:gd name="adj" fmla="val 10466"/>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角丸四角形 9"/>
          <p:cNvSpPr/>
          <p:nvPr/>
        </p:nvSpPr>
        <p:spPr>
          <a:xfrm>
            <a:off x="3353147" y="3933056"/>
            <a:ext cx="2160786" cy="78605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コードクローン</a:t>
            </a:r>
            <a:endParaRPr kumimoji="1" lang="en-US" altLang="ja-JP" sz="2400" dirty="0" smtClean="0">
              <a:solidFill>
                <a:schemeClr val="tx1"/>
              </a:solidFill>
            </a:endParaRPr>
          </a:p>
          <a:p>
            <a:pPr algn="ctr"/>
            <a:r>
              <a:rPr lang="ja-JP" altLang="en-US" sz="2400" dirty="0" smtClean="0">
                <a:solidFill>
                  <a:schemeClr val="tx1"/>
                </a:solidFill>
              </a:rPr>
              <a:t>誤</a:t>
            </a:r>
            <a:r>
              <a:rPr lang="ja-JP" altLang="en-US" sz="2400" dirty="0">
                <a:solidFill>
                  <a:schemeClr val="tx1"/>
                </a:solidFill>
              </a:rPr>
              <a:t>検</a:t>
            </a:r>
            <a:r>
              <a:rPr lang="ja-JP" altLang="en-US" sz="2400" dirty="0" smtClean="0">
                <a:solidFill>
                  <a:schemeClr val="tx1"/>
                </a:solidFill>
              </a:rPr>
              <a:t>出</a:t>
            </a:r>
            <a:r>
              <a:rPr lang="ja-JP" altLang="en-US" sz="2400" dirty="0">
                <a:solidFill>
                  <a:schemeClr val="tx1"/>
                </a:solidFill>
              </a:rPr>
              <a:t>例</a:t>
            </a:r>
            <a:endParaRPr kumimoji="1" lang="ja-JP" altLang="en-US" sz="2400" dirty="0">
              <a:solidFill>
                <a:schemeClr val="tx1"/>
              </a:solidFill>
            </a:endParaRPr>
          </a:p>
        </p:txBody>
      </p:sp>
    </p:spTree>
    <p:extLst>
      <p:ext uri="{BB962C8B-B14F-4D97-AF65-F5344CB8AC3E}">
        <p14:creationId xmlns:p14="http://schemas.microsoft.com/office/powerpoint/2010/main" val="22833774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ファイル編集履歴の分析</a:t>
            </a:r>
            <a:endParaRPr kumimoji="1" lang="ja-JP" altLang="en-US" dirty="0"/>
          </a:p>
        </p:txBody>
      </p:sp>
      <p:sp>
        <p:nvSpPr>
          <p:cNvPr id="3" name="コンテンツ プレースホルダー 2"/>
          <p:cNvSpPr>
            <a:spLocks noGrp="1"/>
          </p:cNvSpPr>
          <p:nvPr>
            <p:ph idx="1"/>
          </p:nvPr>
        </p:nvSpPr>
        <p:spPr>
          <a:xfrm>
            <a:off x="391943" y="1550559"/>
            <a:ext cx="8229600" cy="1346012"/>
          </a:xfrm>
        </p:spPr>
        <p:txBody>
          <a:bodyPr/>
          <a:lstStyle/>
          <a:p>
            <a:r>
              <a:rPr lang="ja-JP" altLang="en-US" dirty="0" smtClean="0"/>
              <a:t>クローンファイルに対して，コミットした開発者とその回数をカウントする．</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19</a:t>
            </a:fld>
            <a:endParaRPr kumimoji="1" lang="ja-JP" altLang="en-US"/>
          </a:p>
        </p:txBody>
      </p:sp>
      <p:grpSp>
        <p:nvGrpSpPr>
          <p:cNvPr id="21" name="グループ化 20"/>
          <p:cNvGrpSpPr/>
          <p:nvPr/>
        </p:nvGrpSpPr>
        <p:grpSpPr>
          <a:xfrm>
            <a:off x="6458353" y="2375288"/>
            <a:ext cx="2538891" cy="3666272"/>
            <a:chOff x="6871256" y="2786016"/>
            <a:chExt cx="2538891" cy="3666272"/>
          </a:xfrm>
        </p:grpSpPr>
        <p:sp>
          <p:nvSpPr>
            <p:cNvPr id="12" name="テキスト ボックス 11"/>
            <p:cNvSpPr txBox="1"/>
            <p:nvPr/>
          </p:nvSpPr>
          <p:spPr>
            <a:xfrm>
              <a:off x="6871256" y="5618857"/>
              <a:ext cx="2538891" cy="833431"/>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ファイル開発者と回数リスト</a:t>
              </a:r>
            </a:p>
          </p:txBody>
        </p:sp>
        <p:grpSp>
          <p:nvGrpSpPr>
            <p:cNvPr id="13" name="グループ化 12"/>
            <p:cNvGrpSpPr/>
            <p:nvPr/>
          </p:nvGrpSpPr>
          <p:grpSpPr>
            <a:xfrm>
              <a:off x="7300699" y="2786016"/>
              <a:ext cx="1680003" cy="1171215"/>
              <a:chOff x="227923" y="4481451"/>
              <a:chExt cx="1678640" cy="1167795"/>
            </a:xfrm>
          </p:grpSpPr>
          <p:sp>
            <p:nvSpPr>
              <p:cNvPr id="18" name="テキスト ボックス 17"/>
              <p:cNvSpPr txBox="1"/>
              <p:nvPr/>
            </p:nvSpPr>
            <p:spPr>
              <a:xfrm>
                <a:off x="345392" y="4481451"/>
                <a:ext cx="1434840" cy="39894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rPr>
                  <a:t>ファイル</a:t>
                </a:r>
                <a:r>
                  <a:rPr kumimoji="0" lang="en-US" altLang="ja-JP" sz="2000" b="0" i="0" u="none" strike="noStrike" kern="0" cap="none" spc="0" normalizeH="0" baseline="0" noProof="0" dirty="0" smtClean="0">
                    <a:ln>
                      <a:noFill/>
                    </a:ln>
                    <a:solidFill>
                      <a:prstClr val="black"/>
                    </a:solidFill>
                    <a:effectLst/>
                    <a:uLnTx/>
                    <a:uFillTx/>
                    <a:latin typeface="Calibri"/>
                  </a:rPr>
                  <a:t>A</a:t>
                </a:r>
                <a:endParaRPr kumimoji="0" lang="ja-JP" altLang="en-US" sz="2000" b="0" i="0" u="none" strike="noStrike" kern="0" cap="none" spc="0" normalizeH="0" baseline="0" noProof="0" dirty="0" smtClean="0">
                  <a:ln>
                    <a:noFill/>
                  </a:ln>
                  <a:solidFill>
                    <a:prstClr val="black"/>
                  </a:solidFill>
                  <a:effectLst/>
                  <a:uLnTx/>
                  <a:uFillTx/>
                  <a:latin typeface="Calibri"/>
                </a:endParaRPr>
              </a:p>
            </p:txBody>
          </p:sp>
          <p:sp>
            <p:nvSpPr>
              <p:cNvPr id="19" name="角丸四角形 18"/>
              <p:cNvSpPr/>
              <p:nvPr/>
            </p:nvSpPr>
            <p:spPr>
              <a:xfrm>
                <a:off x="227923" y="4814220"/>
                <a:ext cx="1678640" cy="835026"/>
              </a:xfrm>
              <a:prstGeom prst="roundRect">
                <a:avLst/>
              </a:prstGeom>
              <a:solidFill>
                <a:srgbClr val="92D05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kern="0" dirty="0" smtClean="0">
                    <a:solidFill>
                      <a:prstClr val="black"/>
                    </a:solidFill>
                    <a:latin typeface="Calibri"/>
                    <a:ea typeface="ＭＳ Ｐゴシック" panose="020B0600070205080204" pitchFamily="50" charset="-128"/>
                  </a:rPr>
                  <a:t>開発者</a:t>
                </a:r>
                <a:r>
                  <a:rPr kumimoji="0" lang="en-US" altLang="ja-JP" sz="2000" kern="0" dirty="0" smtClean="0">
                    <a:solidFill>
                      <a:prstClr val="black"/>
                    </a:solidFill>
                    <a:latin typeface="Calibri"/>
                    <a:ea typeface="ＭＳ Ｐゴシック" panose="020B0600070205080204" pitchFamily="50" charset="-128"/>
                  </a:rPr>
                  <a:t>X</a:t>
                </a: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 1</a:t>
                </a:r>
                <a:r>
                  <a:rPr kumimoji="0" lang="ja-JP" altLang="en-US" sz="2000" kern="0" dirty="0">
                    <a:solidFill>
                      <a:prstClr val="black"/>
                    </a:solidFill>
                    <a:latin typeface="Calibri"/>
                    <a:ea typeface="ＭＳ Ｐゴシック" panose="020B0600070205080204" pitchFamily="50" charset="-128"/>
                  </a:rPr>
                  <a:t>回</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開発者</a:t>
                </a: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Y: 3</a:t>
                </a: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回</a:t>
                </a:r>
              </a:p>
            </p:txBody>
          </p:sp>
        </p:grpSp>
        <p:grpSp>
          <p:nvGrpSpPr>
            <p:cNvPr id="14" name="グループ化 13"/>
            <p:cNvGrpSpPr/>
            <p:nvPr/>
          </p:nvGrpSpPr>
          <p:grpSpPr>
            <a:xfrm>
              <a:off x="7298531" y="3997489"/>
              <a:ext cx="1675468" cy="950110"/>
              <a:chOff x="581603" y="4594651"/>
              <a:chExt cx="1674107" cy="947335"/>
            </a:xfrm>
          </p:grpSpPr>
          <p:sp>
            <p:nvSpPr>
              <p:cNvPr id="16" name="テキスト ボックス 15"/>
              <p:cNvSpPr txBox="1"/>
              <p:nvPr/>
            </p:nvSpPr>
            <p:spPr>
              <a:xfrm>
                <a:off x="703411" y="4594651"/>
                <a:ext cx="1506315" cy="39894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a:rPr>
                  <a:t>ファイル</a:t>
                </a:r>
                <a:r>
                  <a:rPr kumimoji="0" lang="en-US" altLang="ja-JP" sz="2000" b="0" i="0" u="none" strike="noStrike" kern="0" cap="none" spc="0" normalizeH="0" baseline="0" noProof="0" dirty="0" smtClean="0">
                    <a:ln>
                      <a:noFill/>
                    </a:ln>
                    <a:solidFill>
                      <a:prstClr val="black"/>
                    </a:solidFill>
                    <a:effectLst/>
                    <a:uLnTx/>
                    <a:uFillTx/>
                    <a:latin typeface="Calibri"/>
                  </a:rPr>
                  <a:t>B</a:t>
                </a:r>
                <a:endParaRPr kumimoji="0" lang="ja-JP" altLang="en-US" sz="2000" b="0" i="0" u="none" strike="noStrike" kern="0" cap="none" spc="0" normalizeH="0" baseline="0" noProof="0" dirty="0" smtClean="0">
                  <a:ln>
                    <a:noFill/>
                  </a:ln>
                  <a:solidFill>
                    <a:prstClr val="black"/>
                  </a:solidFill>
                  <a:effectLst/>
                  <a:uLnTx/>
                  <a:uFillTx/>
                  <a:latin typeface="Calibri"/>
                </a:endParaRPr>
              </a:p>
            </p:txBody>
          </p:sp>
          <p:sp>
            <p:nvSpPr>
              <p:cNvPr id="17" name="角丸四角形 16"/>
              <p:cNvSpPr/>
              <p:nvPr/>
            </p:nvSpPr>
            <p:spPr>
              <a:xfrm>
                <a:off x="581603" y="4920966"/>
                <a:ext cx="1674107" cy="621020"/>
              </a:xfrm>
              <a:prstGeom prst="roundRect">
                <a:avLst/>
              </a:prstGeom>
              <a:solidFill>
                <a:srgbClr val="92D05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kern="0" noProof="0" dirty="0" smtClean="0">
                    <a:solidFill>
                      <a:prstClr val="black"/>
                    </a:solidFill>
                    <a:latin typeface="Calibri"/>
                    <a:ea typeface="ＭＳ Ｐゴシック" panose="020B0600070205080204" pitchFamily="50" charset="-128"/>
                  </a:rPr>
                  <a:t>開発者</a:t>
                </a:r>
                <a:r>
                  <a:rPr kumimoji="0" lang="en-US" altLang="ja-JP" sz="2000" kern="0" noProof="0" dirty="0" smtClean="0">
                    <a:solidFill>
                      <a:prstClr val="black"/>
                    </a:solidFill>
                    <a:latin typeface="Calibri"/>
                    <a:ea typeface="ＭＳ Ｐゴシック" panose="020B0600070205080204" pitchFamily="50" charset="-128"/>
                  </a:rPr>
                  <a:t>X</a:t>
                </a:r>
                <a:r>
                  <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 3</a:t>
                </a:r>
                <a:r>
                  <a:rPr kumimoji="0" lang="ja-JP" altLang="en-US"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回</a:t>
                </a:r>
                <a:endParaRPr kumimoji="0" lang="en-US" altLang="ja-JP" sz="20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endParaRPr>
              </a:p>
            </p:txBody>
          </p:sp>
        </p:grpSp>
        <p:sp>
          <p:nvSpPr>
            <p:cNvPr id="15" name="テキスト ボックス 14"/>
            <p:cNvSpPr txBox="1"/>
            <p:nvPr/>
          </p:nvSpPr>
          <p:spPr>
            <a:xfrm rot="16200000">
              <a:off x="7778970" y="4978035"/>
              <a:ext cx="714589" cy="339546"/>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a:rPr>
                <a:t>・・・</a:t>
              </a:r>
            </a:p>
          </p:txBody>
        </p:sp>
      </p:grpSp>
      <p:sp>
        <p:nvSpPr>
          <p:cNvPr id="20" name="右矢印 19"/>
          <p:cNvSpPr/>
          <p:nvPr/>
        </p:nvSpPr>
        <p:spPr>
          <a:xfrm>
            <a:off x="5993082" y="3709823"/>
            <a:ext cx="526268" cy="852926"/>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テキスト ボックス 36"/>
          <p:cNvSpPr txBox="1"/>
          <p:nvPr/>
        </p:nvSpPr>
        <p:spPr>
          <a:xfrm>
            <a:off x="2309644" y="5271591"/>
            <a:ext cx="3060713" cy="461665"/>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ファイルクローンリスト</a:t>
            </a:r>
          </a:p>
        </p:txBody>
      </p:sp>
      <p:sp>
        <p:nvSpPr>
          <p:cNvPr id="33" name="テキスト ボックス 32"/>
          <p:cNvSpPr txBox="1"/>
          <p:nvPr/>
        </p:nvSpPr>
        <p:spPr>
          <a:xfrm>
            <a:off x="5504589" y="4218548"/>
            <a:ext cx="514562" cy="3385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a:rPr>
              <a:t>・・・</a:t>
            </a:r>
          </a:p>
        </p:txBody>
      </p:sp>
      <p:grpSp>
        <p:nvGrpSpPr>
          <p:cNvPr id="52" name="グループ化 51"/>
          <p:cNvGrpSpPr/>
          <p:nvPr/>
        </p:nvGrpSpPr>
        <p:grpSpPr>
          <a:xfrm>
            <a:off x="3431795" y="2826301"/>
            <a:ext cx="2072794" cy="2373281"/>
            <a:chOff x="1879980" y="2711904"/>
            <a:chExt cx="2072795" cy="2304348"/>
          </a:xfrm>
        </p:grpSpPr>
        <p:sp>
          <p:nvSpPr>
            <p:cNvPr id="38" name="テキスト ボックス 37"/>
            <p:cNvSpPr txBox="1"/>
            <p:nvPr/>
          </p:nvSpPr>
          <p:spPr>
            <a:xfrm>
              <a:off x="2141965" y="2711904"/>
              <a:ext cx="1676579" cy="369332"/>
            </a:xfrm>
            <a:prstGeom prst="rect">
              <a:avLst/>
            </a:prstGeom>
            <a:noFill/>
            <a:ln>
              <a:solidFill>
                <a:schemeClr val="tx1"/>
              </a:solidFill>
            </a:ln>
          </p:spPr>
          <p:txBody>
            <a:bodyPr wrap="square" rtlCol="0">
              <a:spAutoFit/>
            </a:bodyPr>
            <a:lstStyle/>
            <a:p>
              <a:pPr algn="ctr"/>
              <a:r>
                <a:rPr lang="ja-JP" altLang="en-US" dirty="0"/>
                <a:t>クローンセット</a:t>
              </a:r>
              <a:r>
                <a:rPr kumimoji="1" lang="en-US" altLang="ja-JP" dirty="0" smtClean="0"/>
                <a:t>2</a:t>
              </a:r>
              <a:endParaRPr kumimoji="1" lang="ja-JP" altLang="en-US" dirty="0"/>
            </a:p>
          </p:txBody>
        </p:sp>
        <p:grpSp>
          <p:nvGrpSpPr>
            <p:cNvPr id="51" name="グループ化 50"/>
            <p:cNvGrpSpPr/>
            <p:nvPr/>
          </p:nvGrpSpPr>
          <p:grpSpPr>
            <a:xfrm>
              <a:off x="1879980" y="3160241"/>
              <a:ext cx="2072795" cy="1856011"/>
              <a:chOff x="1879980" y="3160241"/>
              <a:chExt cx="2072795" cy="1856011"/>
            </a:xfrm>
          </p:grpSpPr>
          <p:sp>
            <p:nvSpPr>
              <p:cNvPr id="31" name="角丸四角形 30"/>
              <p:cNvSpPr/>
              <p:nvPr/>
            </p:nvSpPr>
            <p:spPr bwMode="auto">
              <a:xfrm>
                <a:off x="2007735" y="3160241"/>
                <a:ext cx="1945040" cy="1856011"/>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42" name="グループ化 41"/>
              <p:cNvGrpSpPr/>
              <p:nvPr/>
            </p:nvGrpSpPr>
            <p:grpSpPr>
              <a:xfrm>
                <a:off x="1956708" y="3217879"/>
                <a:ext cx="1124024" cy="877037"/>
                <a:chOff x="409695" y="4199015"/>
                <a:chExt cx="1124024" cy="877037"/>
              </a:xfrm>
            </p:grpSpPr>
            <p:sp>
              <p:nvSpPr>
                <p:cNvPr id="43" name="メモ 42"/>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44" name="テキスト ボックス 43"/>
                <p:cNvSpPr txBox="1"/>
                <p:nvPr/>
              </p:nvSpPr>
              <p:spPr>
                <a:xfrm>
                  <a:off x="409695" y="4768275"/>
                  <a:ext cx="1124024" cy="307777"/>
                </a:xfrm>
                <a:prstGeom prst="rect">
                  <a:avLst/>
                </a:prstGeom>
                <a:noFill/>
              </p:spPr>
              <p:txBody>
                <a:bodyPr wrap="square" rtlCol="0">
                  <a:spAutoFit/>
                </a:bodyPr>
                <a:lstStyle/>
                <a:p>
                  <a:pPr algn="ctr"/>
                  <a:r>
                    <a:rPr lang="ja-JP" altLang="en-US" sz="1400" dirty="0" smtClean="0"/>
                    <a:t>ファイル</a:t>
                  </a:r>
                  <a:r>
                    <a:rPr lang="en-US" altLang="ja-JP" sz="1400" dirty="0"/>
                    <a:t>C</a:t>
                  </a:r>
                  <a:endParaRPr kumimoji="1" lang="ja-JP" altLang="en-US" sz="1400" dirty="0"/>
                </a:p>
              </p:txBody>
            </p:sp>
          </p:grpSp>
          <p:grpSp>
            <p:nvGrpSpPr>
              <p:cNvPr id="45" name="グループ化 44"/>
              <p:cNvGrpSpPr/>
              <p:nvPr/>
            </p:nvGrpSpPr>
            <p:grpSpPr>
              <a:xfrm>
                <a:off x="1879980" y="4049255"/>
                <a:ext cx="1124024" cy="850074"/>
                <a:chOff x="409695" y="4199015"/>
                <a:chExt cx="1124024" cy="850074"/>
              </a:xfrm>
            </p:grpSpPr>
            <p:sp>
              <p:nvSpPr>
                <p:cNvPr id="46" name="メモ 45"/>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47" name="テキスト ボックス 46"/>
                <p:cNvSpPr txBox="1"/>
                <p:nvPr/>
              </p:nvSpPr>
              <p:spPr>
                <a:xfrm>
                  <a:off x="409695" y="4741312"/>
                  <a:ext cx="1124024" cy="307777"/>
                </a:xfrm>
                <a:prstGeom prst="rect">
                  <a:avLst/>
                </a:prstGeom>
                <a:noFill/>
              </p:spPr>
              <p:txBody>
                <a:bodyPr wrap="square" rtlCol="0">
                  <a:spAutoFit/>
                </a:bodyPr>
                <a:lstStyle/>
                <a:p>
                  <a:pPr algn="ctr"/>
                  <a:r>
                    <a:rPr lang="ja-JP" altLang="en-US" sz="1400" dirty="0" smtClean="0"/>
                    <a:t>ファイル</a:t>
                  </a:r>
                  <a:r>
                    <a:rPr lang="en-US" altLang="ja-JP" sz="1400" dirty="0"/>
                    <a:t>D</a:t>
                  </a:r>
                  <a:endParaRPr kumimoji="1" lang="ja-JP" altLang="en-US" sz="1400" dirty="0"/>
                </a:p>
              </p:txBody>
            </p:sp>
          </p:grpSp>
          <p:grpSp>
            <p:nvGrpSpPr>
              <p:cNvPr id="48" name="グループ化 47"/>
              <p:cNvGrpSpPr/>
              <p:nvPr/>
            </p:nvGrpSpPr>
            <p:grpSpPr>
              <a:xfrm>
                <a:off x="2770365" y="4029620"/>
                <a:ext cx="1124024" cy="838040"/>
                <a:chOff x="1020741" y="3364028"/>
                <a:chExt cx="1124024" cy="838040"/>
              </a:xfrm>
            </p:grpSpPr>
            <p:sp>
              <p:nvSpPr>
                <p:cNvPr id="49" name="メモ 48"/>
                <p:cNvSpPr/>
                <p:nvPr/>
              </p:nvSpPr>
              <p:spPr>
                <a:xfrm rot="16200000">
                  <a:off x="1318335" y="3404264"/>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50" name="テキスト ボックス 49"/>
                <p:cNvSpPr txBox="1"/>
                <p:nvPr/>
              </p:nvSpPr>
              <p:spPr>
                <a:xfrm>
                  <a:off x="1020741" y="3894291"/>
                  <a:ext cx="1124024" cy="307777"/>
                </a:xfrm>
                <a:prstGeom prst="rect">
                  <a:avLst/>
                </a:prstGeom>
                <a:noFill/>
              </p:spPr>
              <p:txBody>
                <a:bodyPr wrap="square" rtlCol="0">
                  <a:spAutoFit/>
                </a:bodyPr>
                <a:lstStyle/>
                <a:p>
                  <a:pPr algn="ctr"/>
                  <a:r>
                    <a:rPr lang="ja-JP" altLang="en-US" sz="1400" dirty="0" smtClean="0"/>
                    <a:t>ファイル</a:t>
                  </a:r>
                  <a:r>
                    <a:rPr lang="en-US" altLang="ja-JP" sz="1400" dirty="0"/>
                    <a:t>E</a:t>
                  </a:r>
                  <a:endParaRPr kumimoji="1" lang="ja-JP" altLang="en-US" sz="1400" dirty="0"/>
                </a:p>
              </p:txBody>
            </p:sp>
          </p:grpSp>
        </p:grpSp>
      </p:grpSp>
      <p:grpSp>
        <p:nvGrpSpPr>
          <p:cNvPr id="6" name="グループ化 5"/>
          <p:cNvGrpSpPr/>
          <p:nvPr/>
        </p:nvGrpSpPr>
        <p:grpSpPr>
          <a:xfrm>
            <a:off x="1951024" y="2826304"/>
            <a:ext cx="1684872" cy="2399792"/>
            <a:chOff x="283882" y="2711904"/>
            <a:chExt cx="1684871" cy="2330089"/>
          </a:xfrm>
        </p:grpSpPr>
        <p:grpSp>
          <p:nvGrpSpPr>
            <p:cNvPr id="54" name="グループ化 53"/>
            <p:cNvGrpSpPr/>
            <p:nvPr/>
          </p:nvGrpSpPr>
          <p:grpSpPr>
            <a:xfrm>
              <a:off x="283882" y="3160241"/>
              <a:ext cx="1444513" cy="1881752"/>
              <a:chOff x="283882" y="3160241"/>
              <a:chExt cx="1444513" cy="1881752"/>
            </a:xfrm>
          </p:grpSpPr>
          <p:sp>
            <p:nvSpPr>
              <p:cNvPr id="25" name="角丸四角形 24"/>
              <p:cNvSpPr/>
              <p:nvPr/>
            </p:nvSpPr>
            <p:spPr bwMode="auto">
              <a:xfrm>
                <a:off x="429737" y="3160241"/>
                <a:ext cx="1298658" cy="1856011"/>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0" name="グループ化 9"/>
              <p:cNvGrpSpPr/>
              <p:nvPr/>
            </p:nvGrpSpPr>
            <p:grpSpPr>
              <a:xfrm>
                <a:off x="283882" y="3248831"/>
                <a:ext cx="1124024" cy="877037"/>
                <a:chOff x="409695" y="4199015"/>
                <a:chExt cx="1124024" cy="877037"/>
              </a:xfrm>
            </p:grpSpPr>
            <p:sp>
              <p:nvSpPr>
                <p:cNvPr id="26" name="メモ 25"/>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9" name="テキスト ボックス 8"/>
                <p:cNvSpPr txBox="1"/>
                <p:nvPr/>
              </p:nvSpPr>
              <p:spPr>
                <a:xfrm>
                  <a:off x="409695" y="4768275"/>
                  <a:ext cx="1124024" cy="307777"/>
                </a:xfrm>
                <a:prstGeom prst="rect">
                  <a:avLst/>
                </a:prstGeom>
                <a:noFill/>
              </p:spPr>
              <p:txBody>
                <a:bodyPr wrap="square" rtlCol="0">
                  <a:spAutoFit/>
                </a:bodyPr>
                <a:lstStyle/>
                <a:p>
                  <a:pPr algn="ctr"/>
                  <a:r>
                    <a:rPr lang="ja-JP" altLang="en-US" sz="1400" dirty="0" smtClean="0"/>
                    <a:t>ファイル</a:t>
                  </a:r>
                  <a:r>
                    <a:rPr lang="en-US" altLang="ja-JP" sz="1400" dirty="0" smtClean="0"/>
                    <a:t>A</a:t>
                  </a:r>
                  <a:endParaRPr kumimoji="1" lang="ja-JP" altLang="en-US" sz="1400" dirty="0"/>
                </a:p>
              </p:txBody>
            </p:sp>
          </p:grpSp>
          <p:grpSp>
            <p:nvGrpSpPr>
              <p:cNvPr id="39" name="グループ化 38"/>
              <p:cNvGrpSpPr/>
              <p:nvPr/>
            </p:nvGrpSpPr>
            <p:grpSpPr>
              <a:xfrm>
                <a:off x="568452" y="4164956"/>
                <a:ext cx="1124024" cy="877037"/>
                <a:chOff x="409695" y="4199015"/>
                <a:chExt cx="1124024" cy="877037"/>
              </a:xfrm>
            </p:grpSpPr>
            <p:sp>
              <p:nvSpPr>
                <p:cNvPr id="40" name="メモ 39"/>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41" name="テキスト ボックス 40"/>
                <p:cNvSpPr txBox="1"/>
                <p:nvPr/>
              </p:nvSpPr>
              <p:spPr>
                <a:xfrm>
                  <a:off x="409695" y="4768275"/>
                  <a:ext cx="1124024" cy="307777"/>
                </a:xfrm>
                <a:prstGeom prst="rect">
                  <a:avLst/>
                </a:prstGeom>
                <a:noFill/>
              </p:spPr>
              <p:txBody>
                <a:bodyPr wrap="square" rtlCol="0">
                  <a:spAutoFit/>
                </a:bodyPr>
                <a:lstStyle/>
                <a:p>
                  <a:pPr algn="ctr"/>
                  <a:r>
                    <a:rPr lang="ja-JP" altLang="en-US" sz="1400" dirty="0" smtClean="0"/>
                    <a:t>ファイル</a:t>
                  </a:r>
                  <a:r>
                    <a:rPr lang="en-US" altLang="ja-JP" sz="1400" dirty="0"/>
                    <a:t>B</a:t>
                  </a:r>
                  <a:endParaRPr kumimoji="1" lang="ja-JP" altLang="en-US" sz="1400" dirty="0"/>
                </a:p>
              </p:txBody>
            </p:sp>
          </p:grpSp>
        </p:grpSp>
        <p:sp>
          <p:nvSpPr>
            <p:cNvPr id="53" name="テキスト ボックス 52"/>
            <p:cNvSpPr txBox="1"/>
            <p:nvPr/>
          </p:nvSpPr>
          <p:spPr>
            <a:xfrm>
              <a:off x="292174" y="2711904"/>
              <a:ext cx="1676579" cy="369332"/>
            </a:xfrm>
            <a:prstGeom prst="rect">
              <a:avLst/>
            </a:prstGeom>
            <a:noFill/>
            <a:ln>
              <a:solidFill>
                <a:schemeClr val="tx1"/>
              </a:solidFill>
            </a:ln>
          </p:spPr>
          <p:txBody>
            <a:bodyPr wrap="square" rtlCol="0">
              <a:spAutoFit/>
            </a:bodyPr>
            <a:lstStyle/>
            <a:p>
              <a:pPr algn="ctr"/>
              <a:r>
                <a:rPr lang="ja-JP" altLang="en-US" dirty="0" smtClean="0"/>
                <a:t>クローンセット</a:t>
              </a:r>
              <a:r>
                <a:rPr lang="en-US" altLang="ja-JP" dirty="0" smtClean="0"/>
                <a:t>1</a:t>
              </a:r>
              <a:endParaRPr kumimoji="1" lang="ja-JP" altLang="en-US" dirty="0"/>
            </a:p>
          </p:txBody>
        </p:sp>
      </p:grpSp>
      <p:grpSp>
        <p:nvGrpSpPr>
          <p:cNvPr id="8" name="グループ化 7"/>
          <p:cNvGrpSpPr/>
          <p:nvPr/>
        </p:nvGrpSpPr>
        <p:grpSpPr>
          <a:xfrm>
            <a:off x="73425" y="3697347"/>
            <a:ext cx="1762271" cy="2035909"/>
            <a:chOff x="5692191" y="2585075"/>
            <a:chExt cx="1762271" cy="2035909"/>
          </a:xfrm>
        </p:grpSpPr>
        <p:sp>
          <p:nvSpPr>
            <p:cNvPr id="7" name="円柱 6"/>
            <p:cNvSpPr/>
            <p:nvPr/>
          </p:nvSpPr>
          <p:spPr>
            <a:xfrm>
              <a:off x="6081808" y="2585075"/>
              <a:ext cx="983035" cy="1290927"/>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5692191" y="4159319"/>
              <a:ext cx="1762271" cy="461665"/>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kern="0" dirty="0" smtClean="0">
                  <a:solidFill>
                    <a:prstClr val="black"/>
                  </a:solidFill>
                  <a:latin typeface="Calibri"/>
                </a:rPr>
                <a:t>開発</a:t>
              </a:r>
              <a:r>
                <a:rPr kumimoji="0" lang="ja-JP" altLang="en-US" sz="2400" kern="0" dirty="0">
                  <a:solidFill>
                    <a:prstClr val="black"/>
                  </a:solidFill>
                  <a:latin typeface="Calibri"/>
                </a:rPr>
                <a:t>履歴</a:t>
              </a:r>
              <a:endParaRPr kumimoji="0" lang="ja-JP" altLang="en-US" sz="2400" b="0" i="0" u="none" strike="noStrike" kern="0" cap="none" spc="0" normalizeH="0" baseline="0" noProof="0" dirty="0" smtClean="0">
                <a:ln>
                  <a:noFill/>
                </a:ln>
                <a:solidFill>
                  <a:prstClr val="black"/>
                </a:solidFill>
                <a:effectLst/>
                <a:uLnTx/>
                <a:uFillTx/>
                <a:latin typeface="Calibri"/>
              </a:endParaRPr>
            </a:p>
          </p:txBody>
        </p:sp>
      </p:grpSp>
    </p:spTree>
    <p:extLst>
      <p:ext uri="{BB962C8B-B14F-4D97-AF65-F5344CB8AC3E}">
        <p14:creationId xmlns:p14="http://schemas.microsoft.com/office/powerpoint/2010/main" val="1924523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ソースコード中での類似したコード片のこと</a:t>
            </a:r>
            <a:endParaRPr kumimoji="1" lang="en-US" altLang="ja-JP" sz="2800" dirty="0" smtClean="0"/>
          </a:p>
          <a:p>
            <a:pPr lvl="1"/>
            <a:r>
              <a:rPr lang="ja-JP" altLang="en-US" sz="2400" dirty="0" smtClean="0"/>
              <a:t>ソースコードがコピー＆ペーストされることで生成される．</a:t>
            </a:r>
            <a:endParaRPr lang="en-US" altLang="ja-JP" sz="2400" dirty="0" smtClean="0"/>
          </a:p>
          <a:p>
            <a:r>
              <a:rPr kumimoji="1" lang="ja-JP" altLang="en-US" sz="2800" dirty="0" smtClean="0"/>
              <a:t>ソフトウェアの保守コストを大きくする要因</a:t>
            </a:r>
            <a:endParaRPr kumimoji="1" lang="en-US" altLang="ja-JP" sz="2800" dirty="0" smtClean="0"/>
          </a:p>
          <a:p>
            <a:pPr lvl="1"/>
            <a:r>
              <a:rPr lang="ja-JP" altLang="en-US" sz="2400" dirty="0" smtClean="0"/>
              <a:t>コードクローン内にバグがあると，他のコードクローンにもバグが存在する可能性がある．</a:t>
            </a:r>
            <a:endParaRPr kumimoji="1" lang="ja-JP" altLang="en-US" sz="24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a:t>
            </a:fld>
            <a:endParaRPr kumimoji="1" lang="ja-JP" altLang="en-US"/>
          </a:p>
        </p:txBody>
      </p:sp>
      <p:grpSp>
        <p:nvGrpSpPr>
          <p:cNvPr id="9" name="グループ化 8"/>
          <p:cNvGrpSpPr/>
          <p:nvPr/>
        </p:nvGrpSpPr>
        <p:grpSpPr>
          <a:xfrm>
            <a:off x="2051720" y="4410673"/>
            <a:ext cx="6771344" cy="2042514"/>
            <a:chOff x="2051720" y="4410673"/>
            <a:chExt cx="6771344" cy="2042514"/>
          </a:xfrm>
        </p:grpSpPr>
        <p:grpSp>
          <p:nvGrpSpPr>
            <p:cNvPr id="80" name="グループ化 79"/>
            <p:cNvGrpSpPr/>
            <p:nvPr/>
          </p:nvGrpSpPr>
          <p:grpSpPr>
            <a:xfrm>
              <a:off x="2051720" y="4410673"/>
              <a:ext cx="6771344" cy="2042514"/>
              <a:chOff x="2123728" y="4065424"/>
              <a:chExt cx="6771344" cy="2042514"/>
            </a:xfrm>
          </p:grpSpPr>
          <p:sp>
            <p:nvSpPr>
              <p:cNvPr id="35" name="メモ 34"/>
              <p:cNvSpPr/>
              <p:nvPr/>
            </p:nvSpPr>
            <p:spPr>
              <a:xfrm rot="16200000">
                <a:off x="4804012" y="4337468"/>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grpSp>
            <p:nvGrpSpPr>
              <p:cNvPr id="46" name="グループ化 45"/>
              <p:cNvGrpSpPr/>
              <p:nvPr/>
            </p:nvGrpSpPr>
            <p:grpSpPr>
              <a:xfrm>
                <a:off x="2525034" y="4065424"/>
                <a:ext cx="1498426" cy="2042514"/>
                <a:chOff x="2237002" y="4065424"/>
                <a:chExt cx="1498426" cy="2042514"/>
              </a:xfrm>
            </p:grpSpPr>
            <p:sp>
              <p:nvSpPr>
                <p:cNvPr id="17" name="メモ 16"/>
                <p:cNvSpPr/>
                <p:nvPr/>
              </p:nvSpPr>
              <p:spPr>
                <a:xfrm rot="16200000">
                  <a:off x="1964958" y="4337468"/>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42" name="Freeform 13"/>
                <p:cNvSpPr>
                  <a:spLocks/>
                </p:cNvSpPr>
                <p:nvPr/>
              </p:nvSpPr>
              <p:spPr bwMode="auto">
                <a:xfrm>
                  <a:off x="2291574" y="4512591"/>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r>
                    <a:rPr lang="ja-JP" altLang="en-US" sz="1600" b="1" dirty="0" smtClean="0">
                      <a:latin typeface="Arial" charset="0"/>
                      <a:ea typeface="MS UI Gothic" pitchFamily="50" charset="-128"/>
                    </a:rPr>
                    <a:t>コードクローン</a:t>
                  </a:r>
                  <a:endParaRPr lang="ja-JP" altLang="ja-JP" sz="1600" b="1" dirty="0">
                    <a:latin typeface="Arial" charset="0"/>
                    <a:ea typeface="MS UI Gothic" pitchFamily="50" charset="-128"/>
                  </a:endParaRPr>
                </a:p>
              </p:txBody>
            </p:sp>
          </p:grpSp>
          <p:grpSp>
            <p:nvGrpSpPr>
              <p:cNvPr id="79" name="グループ化 78"/>
              <p:cNvGrpSpPr/>
              <p:nvPr/>
            </p:nvGrpSpPr>
            <p:grpSpPr>
              <a:xfrm>
                <a:off x="2123728" y="4328934"/>
                <a:ext cx="6771344" cy="1532759"/>
                <a:chOff x="2123728" y="4328934"/>
                <a:chExt cx="6771344" cy="1532759"/>
              </a:xfrm>
            </p:grpSpPr>
            <p:sp>
              <p:nvSpPr>
                <p:cNvPr id="64" name="角丸四角形 63"/>
                <p:cNvSpPr/>
                <p:nvPr/>
              </p:nvSpPr>
              <p:spPr bwMode="auto">
                <a:xfrm>
                  <a:off x="2123728" y="4328934"/>
                  <a:ext cx="4752528" cy="1475715"/>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5" name="角丸四角形 64"/>
                <p:cNvSpPr/>
                <p:nvPr/>
              </p:nvSpPr>
              <p:spPr bwMode="auto">
                <a:xfrm>
                  <a:off x="7368693" y="5439288"/>
                  <a:ext cx="1526379" cy="422405"/>
                </a:xfrm>
                <a:prstGeom prst="roundRect">
                  <a:avLst>
                    <a:gd name="adj" fmla="val 0"/>
                  </a:avLst>
                </a:prstGeom>
                <a:ln w="31750">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72000" rIns="91440" bIns="72000" numCol="1" rtlCol="0" anchor="ctr" anchorCtr="0" compatLnSpc="1">
                  <a:prstTxWarp prst="textNoShape">
                    <a:avLst/>
                  </a:prstTxWarp>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1" dirty="0" smtClean="0">
                      <a:latin typeface="Times New Roman" pitchFamily="18" charset="0"/>
                      <a:ea typeface="ＭＳ Ｐゴシック" pitchFamily="50" charset="-128"/>
                    </a:rPr>
                    <a:t>クローン</a:t>
                  </a:r>
                  <a:r>
                    <a:rPr kumimoji="0" lang="ja-JP" altLang="en-US" b="1" dirty="0">
                      <a:latin typeface="Times New Roman" pitchFamily="18" charset="0"/>
                      <a:ea typeface="ＭＳ Ｐゴシック" pitchFamily="50" charset="-128"/>
                    </a:rPr>
                    <a:t>セット</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66" name="直線矢印コネクタ 65"/>
                <p:cNvCxnSpPr>
                  <a:stCxn id="65" idx="0"/>
                  <a:endCxn id="64" idx="3"/>
                </p:cNvCxnSpPr>
                <p:nvPr/>
              </p:nvCxnSpPr>
              <p:spPr bwMode="auto">
                <a:xfrm flipH="1" flipV="1">
                  <a:off x="6876256" y="5066792"/>
                  <a:ext cx="1255627" cy="372496"/>
                </a:xfrm>
                <a:prstGeom prst="straightConnector1">
                  <a:avLst/>
                </a:prstGeom>
                <a:solidFill>
                  <a:schemeClr val="accent2"/>
                </a:solidFill>
                <a:ln w="38100" cap="flat" cmpd="sng" algn="ctr">
                  <a:solidFill>
                    <a:srgbClr val="FF0000"/>
                  </a:solidFill>
                  <a:prstDash val="solid"/>
                  <a:round/>
                  <a:headEnd type="none" w="med" len="med"/>
                  <a:tailEnd type="triangle"/>
                </a:ln>
                <a:effectLst/>
              </p:spPr>
            </p:cxnSp>
          </p:grpSp>
        </p:grpSp>
        <p:sp>
          <p:nvSpPr>
            <p:cNvPr id="26" name="Freeform 13"/>
            <p:cNvSpPr>
              <a:spLocks/>
            </p:cNvSpPr>
            <p:nvPr/>
          </p:nvSpPr>
          <p:spPr bwMode="auto">
            <a:xfrm>
              <a:off x="2507598" y="5543423"/>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r>
                <a:rPr lang="ja-JP" altLang="en-US" sz="1600" b="1" dirty="0" smtClean="0">
                  <a:latin typeface="Arial" charset="0"/>
                  <a:ea typeface="MS UI Gothic" pitchFamily="50" charset="-128"/>
                </a:rPr>
                <a:t>コードクローン</a:t>
              </a:r>
              <a:endParaRPr lang="ja-JP" altLang="ja-JP" sz="1600" b="1" dirty="0">
                <a:latin typeface="Arial" charset="0"/>
                <a:ea typeface="MS UI Gothic" pitchFamily="50" charset="-128"/>
              </a:endParaRPr>
            </a:p>
          </p:txBody>
        </p:sp>
        <p:sp>
          <p:nvSpPr>
            <p:cNvPr id="27"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r>
                <a:rPr lang="ja-JP" altLang="en-US" sz="1600" b="1" dirty="0" smtClean="0">
                  <a:latin typeface="Arial" charset="0"/>
                  <a:ea typeface="MS UI Gothic" pitchFamily="50" charset="-128"/>
                </a:rPr>
                <a:t>コードクローン</a:t>
              </a:r>
              <a:endParaRPr lang="ja-JP" altLang="ja-JP" sz="1600" b="1" dirty="0">
                <a:latin typeface="Arial" charset="0"/>
                <a:ea typeface="MS UI Gothic" pitchFamily="50" charset="-128"/>
              </a:endParaRPr>
            </a:p>
          </p:txBody>
        </p:sp>
      </p:grpSp>
    </p:spTree>
    <p:extLst>
      <p:ext uri="{BB962C8B-B14F-4D97-AF65-F5344CB8AC3E}">
        <p14:creationId xmlns:p14="http://schemas.microsoft.com/office/powerpoint/2010/main" val="14659880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手順</a:t>
            </a:r>
            <a:r>
              <a:rPr kumimoji="1" lang="en-US" altLang="ja-JP" dirty="0" smtClean="0"/>
              <a:t>3:CS-Ownership</a:t>
            </a:r>
            <a:r>
              <a:rPr kumimoji="1" lang="ja-JP" altLang="en-US" dirty="0" smtClean="0"/>
              <a:t>の計測</a:t>
            </a:r>
            <a:endParaRPr kumimoji="1" lang="ja-JP" altLang="en-US" dirty="0"/>
          </a:p>
        </p:txBody>
      </p:sp>
      <p:sp>
        <p:nvSpPr>
          <p:cNvPr id="3" name="コンテンツ プレースホルダー 2"/>
          <p:cNvSpPr>
            <a:spLocks noGrp="1"/>
          </p:cNvSpPr>
          <p:nvPr>
            <p:ph idx="1"/>
          </p:nvPr>
        </p:nvSpPr>
        <p:spPr>
          <a:xfrm>
            <a:off x="457200" y="1600200"/>
            <a:ext cx="8507288" cy="4525963"/>
          </a:xfrm>
        </p:spPr>
        <p:txBody>
          <a:bodyPr/>
          <a:lstStyle/>
          <a:p>
            <a:r>
              <a:rPr kumimoji="1" lang="ja-JP" altLang="en-US" dirty="0" smtClean="0"/>
              <a:t>全てのファイルクローンセットに対して，</a:t>
            </a:r>
            <a:r>
              <a:rPr kumimoji="1" lang="en-US" altLang="ja-JP" dirty="0" smtClean="0"/>
              <a:t>CS-Ownership</a:t>
            </a:r>
            <a:r>
              <a:rPr kumimoji="1" lang="ja-JP" altLang="en-US" dirty="0" smtClean="0"/>
              <a:t>の計測を行う．</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20</a:t>
            </a:fld>
            <a:endParaRPr kumimoji="1" lang="ja-JP" altLang="en-US"/>
          </a:p>
        </p:txBody>
      </p:sp>
      <p:sp>
        <p:nvSpPr>
          <p:cNvPr id="25" name="テキスト ボックス 24"/>
          <p:cNvSpPr txBox="1"/>
          <p:nvPr/>
        </p:nvSpPr>
        <p:spPr>
          <a:xfrm>
            <a:off x="4067944" y="3788948"/>
            <a:ext cx="514562" cy="3385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a:rPr>
              <a:t>・・・</a:t>
            </a:r>
          </a:p>
        </p:txBody>
      </p:sp>
      <p:graphicFrame>
        <p:nvGraphicFramePr>
          <p:cNvPr id="27" name="表 26"/>
          <p:cNvGraphicFramePr>
            <a:graphicFrameLocks noGrp="1"/>
          </p:cNvGraphicFramePr>
          <p:nvPr>
            <p:extLst>
              <p:ext uri="{D42A27DB-BD31-4B8C-83A1-F6EECF244321}">
                <p14:modId xmlns:p14="http://schemas.microsoft.com/office/powerpoint/2010/main" val="4086598811"/>
              </p:ext>
            </p:extLst>
          </p:nvPr>
        </p:nvGraphicFramePr>
        <p:xfrm>
          <a:off x="5929499" y="2768219"/>
          <a:ext cx="3134719" cy="1634162"/>
        </p:xfrm>
        <a:graphic>
          <a:graphicData uri="http://schemas.openxmlformats.org/drawingml/2006/table">
            <a:tbl>
              <a:tblPr firstRow="1" bandRow="1"/>
              <a:tblGrid>
                <a:gridCol w="1079938"/>
                <a:gridCol w="2054781"/>
              </a:tblGrid>
              <a:tr h="767056">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r>
                        <a:rPr kumimoji="1" lang="ja-JP" altLang="en-US" sz="2000" dirty="0" smtClean="0"/>
                        <a:t>クローンセット</a:t>
                      </a:r>
                      <a:r>
                        <a:rPr kumimoji="1" lang="en-US" altLang="ja-JP" sz="2000" dirty="0" smtClean="0"/>
                        <a:t>ID</a:t>
                      </a:r>
                      <a:endParaRPr kumimoji="1" lang="ja-JP" altLang="en-US" sz="20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r>
                        <a:rPr kumimoji="1" lang="en-US" altLang="ja-JP" sz="2000" dirty="0" smtClean="0"/>
                        <a:t>CS-Ownership</a:t>
                      </a:r>
                      <a:endParaRPr kumimoji="1" lang="ja-JP" altLang="en-US" sz="20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r>
              <a:tr h="43355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en-US" altLang="ja-JP" sz="2000" dirty="0" smtClean="0"/>
                        <a:t>1</a:t>
                      </a:r>
                      <a:endParaRPr kumimoji="1" lang="ja-JP" altLang="en-US" sz="20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en-US" altLang="ja-JP" sz="2000" dirty="0" smtClean="0"/>
                        <a:t>0.57</a:t>
                      </a:r>
                      <a:endParaRPr kumimoji="1" lang="ja-JP" altLang="en-US" sz="20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43355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en-US" altLang="ja-JP" sz="2000" dirty="0" smtClean="0"/>
                        <a:t>2</a:t>
                      </a:r>
                      <a:endParaRPr kumimoji="1" lang="ja-JP" altLang="en-US" sz="20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en-US" altLang="ja-JP" sz="2000" dirty="0" smtClean="0"/>
                        <a:t>0.33</a:t>
                      </a:r>
                      <a:endParaRPr kumimoji="1" lang="ja-JP" altLang="en-US" sz="20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8" name="右矢印 27"/>
          <p:cNvSpPr/>
          <p:nvPr/>
        </p:nvSpPr>
        <p:spPr>
          <a:xfrm>
            <a:off x="4710844" y="3531762"/>
            <a:ext cx="855384" cy="852926"/>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29" name="グループ化 28"/>
          <p:cNvGrpSpPr/>
          <p:nvPr/>
        </p:nvGrpSpPr>
        <p:grpSpPr>
          <a:xfrm>
            <a:off x="6308329" y="4641853"/>
            <a:ext cx="2121834" cy="1341262"/>
            <a:chOff x="7261558" y="3534880"/>
            <a:chExt cx="2121834" cy="1341262"/>
          </a:xfrm>
        </p:grpSpPr>
        <p:sp>
          <p:nvSpPr>
            <p:cNvPr id="30" name="テキスト ボックス 29"/>
            <p:cNvSpPr txBox="1"/>
            <p:nvPr/>
          </p:nvSpPr>
          <p:spPr>
            <a:xfrm>
              <a:off x="7261558" y="4045145"/>
              <a:ext cx="2121834"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prstClr val="black"/>
                  </a:solidFill>
                  <a:effectLst/>
                  <a:uLnTx/>
                  <a:uFillTx/>
                  <a:latin typeface="Calibri"/>
                </a:rPr>
                <a:t>CS-Ownership</a:t>
              </a:r>
              <a:r>
                <a:rPr kumimoji="0" lang="ja-JP" altLang="en-US" sz="2400" b="0" i="0" u="none" strike="noStrike" kern="0" cap="none" spc="0" normalizeH="0" baseline="0" noProof="0" dirty="0" smtClean="0">
                  <a:ln>
                    <a:noFill/>
                  </a:ln>
                  <a:solidFill>
                    <a:prstClr val="black"/>
                  </a:solidFill>
                  <a:effectLst/>
                  <a:uLnTx/>
                  <a:uFillTx/>
                  <a:latin typeface="Calibri"/>
                </a:rPr>
                <a:t>リスト</a:t>
              </a:r>
            </a:p>
          </p:txBody>
        </p:sp>
        <p:sp>
          <p:nvSpPr>
            <p:cNvPr id="31" name="テキスト ボックス 30"/>
            <p:cNvSpPr txBox="1"/>
            <p:nvPr/>
          </p:nvSpPr>
          <p:spPr>
            <a:xfrm rot="5400000">
              <a:off x="7983306" y="3712537"/>
              <a:ext cx="693868" cy="3385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a:rPr>
                <a:t>・・・</a:t>
              </a:r>
            </a:p>
          </p:txBody>
        </p:sp>
      </p:grpSp>
      <p:sp>
        <p:nvSpPr>
          <p:cNvPr id="32" name="テキスト ボックス 31"/>
          <p:cNvSpPr txBox="1"/>
          <p:nvPr/>
        </p:nvSpPr>
        <p:spPr>
          <a:xfrm>
            <a:off x="0" y="5299556"/>
            <a:ext cx="2133113" cy="830997"/>
          </a:xfrm>
          <a:prstGeom prst="rect">
            <a:avLst/>
          </a:prstGeom>
          <a:solidFill>
            <a:srgbClr val="C0504D">
              <a:lumMod val="40000"/>
              <a:lumOff val="60000"/>
            </a:srgbClr>
          </a:solidFill>
          <a:ln>
            <a:solidFill>
              <a:sysClr val="windowText" lastClr="000000"/>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smtClean="0">
                <a:ln>
                  <a:noFill/>
                </a:ln>
                <a:solidFill>
                  <a:prstClr val="black"/>
                </a:solidFill>
                <a:effectLst/>
                <a:uLnTx/>
                <a:uFillTx/>
                <a:latin typeface="Calibri"/>
              </a:rPr>
              <a:t>ファイル開発者と回数リスト</a:t>
            </a:r>
          </a:p>
        </p:txBody>
      </p:sp>
      <p:grpSp>
        <p:nvGrpSpPr>
          <p:cNvPr id="94" name="グループ化 93"/>
          <p:cNvGrpSpPr/>
          <p:nvPr/>
        </p:nvGrpSpPr>
        <p:grpSpPr>
          <a:xfrm>
            <a:off x="283403" y="3072995"/>
            <a:ext cx="1444513" cy="1912529"/>
            <a:chOff x="283882" y="3160241"/>
            <a:chExt cx="1444513" cy="1912529"/>
          </a:xfrm>
        </p:grpSpPr>
        <p:sp>
          <p:nvSpPr>
            <p:cNvPr id="102" name="角丸四角形 101"/>
            <p:cNvSpPr/>
            <p:nvPr/>
          </p:nvSpPr>
          <p:spPr bwMode="auto">
            <a:xfrm>
              <a:off x="300706" y="3160241"/>
              <a:ext cx="1427689" cy="1912529"/>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6" name="グループ化 95"/>
            <p:cNvGrpSpPr/>
            <p:nvPr/>
          </p:nvGrpSpPr>
          <p:grpSpPr>
            <a:xfrm>
              <a:off x="283882" y="3248831"/>
              <a:ext cx="1124024" cy="907814"/>
              <a:chOff x="409695" y="4199015"/>
              <a:chExt cx="1124024" cy="907814"/>
            </a:xfrm>
          </p:grpSpPr>
          <p:sp>
            <p:nvSpPr>
              <p:cNvPr id="100" name="メモ 99"/>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1" name="テキスト ボックス 100"/>
              <p:cNvSpPr txBox="1"/>
              <p:nvPr/>
            </p:nvSpPr>
            <p:spPr>
              <a:xfrm>
                <a:off x="409695" y="4768275"/>
                <a:ext cx="1124024" cy="338554"/>
              </a:xfrm>
              <a:prstGeom prst="rect">
                <a:avLst/>
              </a:prstGeom>
              <a:noFill/>
            </p:spPr>
            <p:txBody>
              <a:bodyPr wrap="square" rtlCol="0">
                <a:spAutoFit/>
              </a:bodyPr>
              <a:lstStyle/>
              <a:p>
                <a:pPr algn="ctr"/>
                <a:r>
                  <a:rPr lang="ja-JP" altLang="en-US" sz="1600" dirty="0" smtClean="0"/>
                  <a:t>ファイル</a:t>
                </a:r>
                <a:r>
                  <a:rPr lang="en-US" altLang="ja-JP" sz="1600" dirty="0" smtClean="0"/>
                  <a:t>A</a:t>
                </a:r>
                <a:endParaRPr kumimoji="1" lang="ja-JP" altLang="en-US" sz="1600" dirty="0"/>
              </a:p>
            </p:txBody>
          </p:sp>
        </p:grpSp>
        <p:grpSp>
          <p:nvGrpSpPr>
            <p:cNvPr id="97" name="グループ化 96"/>
            <p:cNvGrpSpPr/>
            <p:nvPr/>
          </p:nvGrpSpPr>
          <p:grpSpPr>
            <a:xfrm>
              <a:off x="568452" y="4164956"/>
              <a:ext cx="1124024" cy="907814"/>
              <a:chOff x="409695" y="4199015"/>
              <a:chExt cx="1124024" cy="907814"/>
            </a:xfrm>
          </p:grpSpPr>
          <p:sp>
            <p:nvSpPr>
              <p:cNvPr id="98" name="メモ 97"/>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99" name="テキスト ボックス 98"/>
              <p:cNvSpPr txBox="1"/>
              <p:nvPr/>
            </p:nvSpPr>
            <p:spPr>
              <a:xfrm>
                <a:off x="409695" y="4768275"/>
                <a:ext cx="1124024" cy="338554"/>
              </a:xfrm>
              <a:prstGeom prst="rect">
                <a:avLst/>
              </a:prstGeom>
              <a:noFill/>
            </p:spPr>
            <p:txBody>
              <a:bodyPr wrap="square" rtlCol="0">
                <a:spAutoFit/>
              </a:bodyPr>
              <a:lstStyle/>
              <a:p>
                <a:pPr algn="ctr"/>
                <a:r>
                  <a:rPr lang="ja-JP" altLang="en-US" sz="1600" dirty="0" smtClean="0"/>
                  <a:t>ファイル</a:t>
                </a:r>
                <a:r>
                  <a:rPr lang="en-US" altLang="ja-JP" sz="1600" dirty="0"/>
                  <a:t>B</a:t>
                </a:r>
                <a:endParaRPr kumimoji="1" lang="ja-JP" altLang="en-US" sz="1600" dirty="0"/>
              </a:p>
            </p:txBody>
          </p:sp>
        </p:grpSp>
      </p:grpSp>
      <p:grpSp>
        <p:nvGrpSpPr>
          <p:cNvPr id="106" name="グループ化 105"/>
          <p:cNvGrpSpPr/>
          <p:nvPr/>
        </p:nvGrpSpPr>
        <p:grpSpPr>
          <a:xfrm>
            <a:off x="1879501" y="3088847"/>
            <a:ext cx="2061803" cy="1855098"/>
            <a:chOff x="1879980" y="3160242"/>
            <a:chExt cx="2061803" cy="1855098"/>
          </a:xfrm>
        </p:grpSpPr>
        <p:sp>
          <p:nvSpPr>
            <p:cNvPr id="107" name="角丸四角形 106"/>
            <p:cNvSpPr/>
            <p:nvPr/>
          </p:nvSpPr>
          <p:spPr bwMode="auto">
            <a:xfrm>
              <a:off x="1894077" y="3160242"/>
              <a:ext cx="2034187" cy="1855098"/>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08" name="グループ化 107"/>
            <p:cNvGrpSpPr/>
            <p:nvPr/>
          </p:nvGrpSpPr>
          <p:grpSpPr>
            <a:xfrm>
              <a:off x="1956708" y="3217879"/>
              <a:ext cx="1124024" cy="907814"/>
              <a:chOff x="409695" y="4199015"/>
              <a:chExt cx="1124024" cy="907814"/>
            </a:xfrm>
          </p:grpSpPr>
          <p:sp>
            <p:nvSpPr>
              <p:cNvPr id="115" name="メモ 114"/>
              <p:cNvSpPr/>
              <p:nvPr/>
            </p:nvSpPr>
            <p:spPr>
              <a:xfrm rot="16200000">
                <a:off x="707290" y="4239251"/>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6" name="テキスト ボックス 115"/>
              <p:cNvSpPr txBox="1"/>
              <p:nvPr/>
            </p:nvSpPr>
            <p:spPr>
              <a:xfrm>
                <a:off x="409695" y="4768275"/>
                <a:ext cx="1124024" cy="338554"/>
              </a:xfrm>
              <a:prstGeom prst="rect">
                <a:avLst/>
              </a:prstGeom>
              <a:noFill/>
            </p:spPr>
            <p:txBody>
              <a:bodyPr wrap="square" rtlCol="0">
                <a:spAutoFit/>
              </a:bodyPr>
              <a:lstStyle/>
              <a:p>
                <a:pPr algn="ctr"/>
                <a:r>
                  <a:rPr lang="ja-JP" altLang="en-US" sz="1600" dirty="0" smtClean="0"/>
                  <a:t>ファイル</a:t>
                </a:r>
                <a:r>
                  <a:rPr lang="en-US" altLang="ja-JP" sz="1600" dirty="0"/>
                  <a:t>C</a:t>
                </a:r>
                <a:endParaRPr kumimoji="1" lang="ja-JP" altLang="en-US" sz="1600" dirty="0"/>
              </a:p>
            </p:txBody>
          </p:sp>
        </p:grpSp>
        <p:grpSp>
          <p:nvGrpSpPr>
            <p:cNvPr id="109" name="グループ化 108"/>
            <p:cNvGrpSpPr/>
            <p:nvPr/>
          </p:nvGrpSpPr>
          <p:grpSpPr>
            <a:xfrm>
              <a:off x="1879980" y="4093179"/>
              <a:ext cx="1124024" cy="836927"/>
              <a:chOff x="409695" y="4242939"/>
              <a:chExt cx="1124024" cy="836927"/>
            </a:xfrm>
          </p:grpSpPr>
          <p:sp>
            <p:nvSpPr>
              <p:cNvPr id="113" name="メモ 112"/>
              <p:cNvSpPr/>
              <p:nvPr/>
            </p:nvSpPr>
            <p:spPr>
              <a:xfrm rot="16200000">
                <a:off x="719524" y="4283175"/>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4" name="テキスト ボックス 113"/>
              <p:cNvSpPr txBox="1"/>
              <p:nvPr/>
            </p:nvSpPr>
            <p:spPr>
              <a:xfrm>
                <a:off x="409695" y="4741312"/>
                <a:ext cx="1124024" cy="338554"/>
              </a:xfrm>
              <a:prstGeom prst="rect">
                <a:avLst/>
              </a:prstGeom>
              <a:noFill/>
            </p:spPr>
            <p:txBody>
              <a:bodyPr wrap="square" rtlCol="0">
                <a:spAutoFit/>
              </a:bodyPr>
              <a:lstStyle/>
              <a:p>
                <a:pPr algn="ctr"/>
                <a:r>
                  <a:rPr lang="ja-JP" altLang="en-US" sz="1600" dirty="0" smtClean="0"/>
                  <a:t>ファイル</a:t>
                </a:r>
                <a:r>
                  <a:rPr lang="en-US" altLang="ja-JP" sz="1600" dirty="0"/>
                  <a:t>D</a:t>
                </a:r>
                <a:endParaRPr kumimoji="1" lang="ja-JP" altLang="en-US" sz="1600" dirty="0"/>
              </a:p>
            </p:txBody>
          </p:sp>
        </p:grpSp>
        <p:grpSp>
          <p:nvGrpSpPr>
            <p:cNvPr id="110" name="グループ化 109"/>
            <p:cNvGrpSpPr/>
            <p:nvPr/>
          </p:nvGrpSpPr>
          <p:grpSpPr>
            <a:xfrm>
              <a:off x="2817759" y="4049764"/>
              <a:ext cx="1124024" cy="868817"/>
              <a:chOff x="1068135" y="3384172"/>
              <a:chExt cx="1124024" cy="868817"/>
            </a:xfrm>
          </p:grpSpPr>
          <p:sp>
            <p:nvSpPr>
              <p:cNvPr id="111" name="メモ 110"/>
              <p:cNvSpPr/>
              <p:nvPr/>
            </p:nvSpPr>
            <p:spPr>
              <a:xfrm rot="16200000">
                <a:off x="1365729" y="3424408"/>
                <a:ext cx="528835" cy="448363"/>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12" name="テキスト ボックス 111"/>
              <p:cNvSpPr txBox="1"/>
              <p:nvPr/>
            </p:nvSpPr>
            <p:spPr>
              <a:xfrm>
                <a:off x="1068135" y="3914435"/>
                <a:ext cx="1124024" cy="338554"/>
              </a:xfrm>
              <a:prstGeom prst="rect">
                <a:avLst/>
              </a:prstGeom>
              <a:noFill/>
            </p:spPr>
            <p:txBody>
              <a:bodyPr wrap="square" rtlCol="0">
                <a:spAutoFit/>
              </a:bodyPr>
              <a:lstStyle/>
              <a:p>
                <a:pPr algn="ctr"/>
                <a:r>
                  <a:rPr lang="ja-JP" altLang="en-US" sz="1600" dirty="0" smtClean="0"/>
                  <a:t>ファイル</a:t>
                </a:r>
                <a:r>
                  <a:rPr lang="en-US" altLang="ja-JP" sz="1600" dirty="0"/>
                  <a:t>E</a:t>
                </a:r>
                <a:endParaRPr kumimoji="1" lang="ja-JP" altLang="en-US" sz="1600" dirty="0"/>
              </a:p>
            </p:txBody>
          </p:sp>
        </p:grpSp>
      </p:grpSp>
      <p:grpSp>
        <p:nvGrpSpPr>
          <p:cNvPr id="9" name="グループ化 8"/>
          <p:cNvGrpSpPr/>
          <p:nvPr/>
        </p:nvGrpSpPr>
        <p:grpSpPr>
          <a:xfrm>
            <a:off x="2221035" y="4949814"/>
            <a:ext cx="3384376" cy="1803249"/>
            <a:chOff x="1594242" y="4878382"/>
            <a:chExt cx="3384376" cy="1871645"/>
          </a:xfrm>
        </p:grpSpPr>
        <p:grpSp>
          <p:nvGrpSpPr>
            <p:cNvPr id="21" name="グループ化 20"/>
            <p:cNvGrpSpPr/>
            <p:nvPr/>
          </p:nvGrpSpPr>
          <p:grpSpPr>
            <a:xfrm>
              <a:off x="1594242" y="4899656"/>
              <a:ext cx="3384376" cy="1850371"/>
              <a:chOff x="2267744" y="3524754"/>
              <a:chExt cx="3384376" cy="1782235"/>
            </a:xfrm>
            <a:solidFill>
              <a:schemeClr val="bg1"/>
            </a:solidFill>
          </p:grpSpPr>
          <p:sp>
            <p:nvSpPr>
              <p:cNvPr id="18" name="四角形吹き出し 17"/>
              <p:cNvSpPr/>
              <p:nvPr/>
            </p:nvSpPr>
            <p:spPr>
              <a:xfrm>
                <a:off x="2267744" y="3524754"/>
                <a:ext cx="3384376" cy="1782235"/>
              </a:xfrm>
              <a:prstGeom prst="wedgeRectCallout">
                <a:avLst>
                  <a:gd name="adj1" fmla="val -64917"/>
                  <a:gd name="adj2" fmla="val -53775"/>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731311" y="3680906"/>
                <a:ext cx="1787667" cy="1477328"/>
              </a:xfrm>
              <a:prstGeom prst="rect">
                <a:avLst/>
              </a:prstGeom>
              <a:grpFill/>
            </p:spPr>
            <p:txBody>
              <a:bodyPr wrap="square" rtlCol="0">
                <a:spAutoFit/>
              </a:bodyPr>
              <a:lstStyle/>
              <a:p>
                <a:r>
                  <a:rPr kumimoji="1" lang="ja-JP" altLang="en-US" dirty="0" smtClean="0"/>
                  <a:t>クローンセット全体で</a:t>
                </a:r>
                <a:r>
                  <a:rPr lang="ja-JP" altLang="en-US" dirty="0" smtClean="0"/>
                  <a:t>の編集</a:t>
                </a:r>
                <a:r>
                  <a:rPr lang="ja-JP" altLang="en-US" dirty="0"/>
                  <a:t>回数</a:t>
                </a:r>
                <a:endParaRPr kumimoji="1" lang="en-US" altLang="ja-JP" dirty="0" smtClean="0"/>
              </a:p>
              <a:p>
                <a:endParaRPr lang="en-US" altLang="ja-JP" dirty="0"/>
              </a:p>
              <a:p>
                <a:r>
                  <a:rPr lang="ja-JP" altLang="en-US" dirty="0" smtClean="0"/>
                  <a:t>開発者</a:t>
                </a:r>
                <a:r>
                  <a:rPr lang="en-US" altLang="ja-JP" dirty="0" smtClean="0"/>
                  <a:t>X: 4</a:t>
                </a:r>
              </a:p>
              <a:p>
                <a:r>
                  <a:rPr kumimoji="1" lang="ja-JP" altLang="en-US" dirty="0" smtClean="0"/>
                  <a:t>開発者</a:t>
                </a:r>
                <a:r>
                  <a:rPr kumimoji="1" lang="en-US" altLang="ja-JP" dirty="0" smtClean="0"/>
                  <a:t>Y: 3</a:t>
                </a:r>
                <a:endParaRPr kumimoji="1" lang="ja-JP" altLang="en-US" dirty="0"/>
              </a:p>
            </p:txBody>
          </p:sp>
        </p:grpSp>
        <p:grpSp>
          <p:nvGrpSpPr>
            <p:cNvPr id="11" name="グループ化 10"/>
            <p:cNvGrpSpPr/>
            <p:nvPr/>
          </p:nvGrpSpPr>
          <p:grpSpPr>
            <a:xfrm>
              <a:off x="1663293" y="4878382"/>
              <a:ext cx="1313387" cy="979225"/>
              <a:chOff x="447274" y="4877404"/>
              <a:chExt cx="1351512" cy="943167"/>
            </a:xfrm>
          </p:grpSpPr>
          <p:sp>
            <p:nvSpPr>
              <p:cNvPr id="16" name="テキスト ボックス 15"/>
              <p:cNvSpPr txBox="1"/>
              <p:nvPr/>
            </p:nvSpPr>
            <p:spPr>
              <a:xfrm>
                <a:off x="563229" y="4877404"/>
                <a:ext cx="1152128" cy="36922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a:rPr>
                  <a:t>ファイル</a:t>
                </a:r>
                <a:r>
                  <a:rPr kumimoji="0" lang="en-US" altLang="ja-JP" b="0" i="0" u="none" strike="noStrike" kern="0" cap="none" spc="0" normalizeH="0" baseline="0" noProof="0" dirty="0" smtClean="0">
                    <a:ln>
                      <a:noFill/>
                    </a:ln>
                    <a:solidFill>
                      <a:prstClr val="black"/>
                    </a:solidFill>
                    <a:effectLst/>
                    <a:uLnTx/>
                    <a:uFillTx/>
                    <a:latin typeface="Calibri"/>
                  </a:rPr>
                  <a:t>A</a:t>
                </a:r>
                <a:endParaRPr kumimoji="0" lang="ja-JP" altLang="en-US" b="0" i="0" u="none" strike="noStrike" kern="0" cap="none" spc="0" normalizeH="0" baseline="0" noProof="0" dirty="0" smtClean="0">
                  <a:ln>
                    <a:noFill/>
                  </a:ln>
                  <a:solidFill>
                    <a:prstClr val="black"/>
                  </a:solidFill>
                  <a:effectLst/>
                  <a:uLnTx/>
                  <a:uFillTx/>
                  <a:latin typeface="Calibri"/>
                </a:endParaRPr>
              </a:p>
            </p:txBody>
          </p:sp>
          <p:sp>
            <p:nvSpPr>
              <p:cNvPr id="17" name="角丸四角形 16"/>
              <p:cNvSpPr/>
              <p:nvPr/>
            </p:nvSpPr>
            <p:spPr>
              <a:xfrm>
                <a:off x="447274" y="5182497"/>
                <a:ext cx="1351512" cy="638074"/>
              </a:xfrm>
              <a:prstGeom prst="roundRect">
                <a:avLst/>
              </a:prstGeom>
              <a:solidFill>
                <a:srgbClr val="92D05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kern="0" dirty="0" smtClean="0">
                    <a:solidFill>
                      <a:prstClr val="black"/>
                    </a:solidFill>
                    <a:latin typeface="Calibri"/>
                    <a:ea typeface="ＭＳ Ｐゴシック" panose="020B0600070205080204" pitchFamily="50" charset="-128"/>
                  </a:rPr>
                  <a:t>開発者</a:t>
                </a:r>
                <a:r>
                  <a:rPr kumimoji="0" lang="en-US" altLang="ja-JP" kern="0" dirty="0" smtClean="0">
                    <a:solidFill>
                      <a:prstClr val="black"/>
                    </a:solidFill>
                    <a:latin typeface="Calibri"/>
                    <a:ea typeface="ＭＳ Ｐゴシック" panose="020B0600070205080204" pitchFamily="50" charset="-128"/>
                  </a:rPr>
                  <a:t>X</a:t>
                </a:r>
                <a:r>
                  <a:rPr kumimoji="0" lang="en-US" altLang="ja-JP"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 1</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開発者</a:t>
                </a:r>
                <a:r>
                  <a:rPr kumimoji="0" lang="en-US" altLang="ja-JP"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Y: 3</a:t>
                </a:r>
                <a:endParaRPr kumimoji="0" lang="ja-JP" altLang="en-US"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endParaRPr>
              </a:p>
            </p:txBody>
          </p:sp>
        </p:grpSp>
        <p:grpSp>
          <p:nvGrpSpPr>
            <p:cNvPr id="12" name="グループ化 11"/>
            <p:cNvGrpSpPr/>
            <p:nvPr/>
          </p:nvGrpSpPr>
          <p:grpSpPr>
            <a:xfrm>
              <a:off x="1693352" y="5824841"/>
              <a:ext cx="1313387" cy="850532"/>
              <a:chOff x="478205" y="4594027"/>
              <a:chExt cx="1351512" cy="819213"/>
            </a:xfrm>
          </p:grpSpPr>
          <p:sp>
            <p:nvSpPr>
              <p:cNvPr id="14" name="テキスト ボックス 13"/>
              <p:cNvSpPr txBox="1"/>
              <p:nvPr/>
            </p:nvSpPr>
            <p:spPr>
              <a:xfrm>
                <a:off x="586123" y="4594027"/>
                <a:ext cx="1152128" cy="36922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a:rPr>
                  <a:t>ファイル</a:t>
                </a:r>
                <a:r>
                  <a:rPr kumimoji="0" lang="en-US" altLang="ja-JP" b="0" i="0" u="none" strike="noStrike" kern="0" cap="none" spc="0" normalizeH="0" baseline="0" noProof="0" dirty="0" smtClean="0">
                    <a:ln>
                      <a:noFill/>
                    </a:ln>
                    <a:solidFill>
                      <a:prstClr val="black"/>
                    </a:solidFill>
                    <a:effectLst/>
                    <a:uLnTx/>
                    <a:uFillTx/>
                    <a:latin typeface="Calibri"/>
                  </a:rPr>
                  <a:t>B</a:t>
                </a:r>
                <a:endParaRPr kumimoji="0" lang="ja-JP" altLang="en-US" b="0" i="0" u="none" strike="noStrike" kern="0" cap="none" spc="0" normalizeH="0" baseline="0" noProof="0" dirty="0" smtClean="0">
                  <a:ln>
                    <a:noFill/>
                  </a:ln>
                  <a:solidFill>
                    <a:prstClr val="black"/>
                  </a:solidFill>
                  <a:effectLst/>
                  <a:uLnTx/>
                  <a:uFillTx/>
                  <a:latin typeface="Calibri"/>
                </a:endParaRPr>
              </a:p>
            </p:txBody>
          </p:sp>
          <p:sp>
            <p:nvSpPr>
              <p:cNvPr id="15" name="角丸四角形 14"/>
              <p:cNvSpPr/>
              <p:nvPr/>
            </p:nvSpPr>
            <p:spPr>
              <a:xfrm>
                <a:off x="478205" y="4915804"/>
                <a:ext cx="1351512" cy="497436"/>
              </a:xfrm>
              <a:prstGeom prst="roundRect">
                <a:avLst/>
              </a:prstGeom>
              <a:solidFill>
                <a:srgbClr val="92D05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kern="0" noProof="0" dirty="0" smtClean="0">
                    <a:solidFill>
                      <a:prstClr val="black"/>
                    </a:solidFill>
                    <a:latin typeface="Calibri"/>
                    <a:ea typeface="ＭＳ Ｐゴシック" panose="020B0600070205080204" pitchFamily="50" charset="-128"/>
                  </a:rPr>
                  <a:t>開発者</a:t>
                </a:r>
                <a:r>
                  <a:rPr kumimoji="0" lang="en-US" altLang="ja-JP" kern="0" noProof="0" dirty="0" smtClean="0">
                    <a:solidFill>
                      <a:prstClr val="black"/>
                    </a:solidFill>
                    <a:latin typeface="Calibri"/>
                    <a:ea typeface="ＭＳ Ｐゴシック" panose="020B0600070205080204" pitchFamily="50" charset="-128"/>
                  </a:rPr>
                  <a:t>X</a:t>
                </a:r>
                <a:r>
                  <a:rPr kumimoji="0" lang="en-US" altLang="ja-JP"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rPr>
                  <a:t>: 3</a:t>
                </a:r>
              </a:p>
            </p:txBody>
          </p:sp>
        </p:grpSp>
      </p:grpSp>
      <p:sp>
        <p:nvSpPr>
          <p:cNvPr id="46" name="テキスト ボックス 45"/>
          <p:cNvSpPr txBox="1"/>
          <p:nvPr/>
        </p:nvSpPr>
        <p:spPr>
          <a:xfrm>
            <a:off x="251520" y="2636912"/>
            <a:ext cx="1676579" cy="369332"/>
          </a:xfrm>
          <a:prstGeom prst="rect">
            <a:avLst/>
          </a:prstGeom>
          <a:noFill/>
          <a:ln>
            <a:solidFill>
              <a:schemeClr val="tx1"/>
            </a:solidFill>
          </a:ln>
        </p:spPr>
        <p:txBody>
          <a:bodyPr wrap="square" rtlCol="0">
            <a:spAutoFit/>
          </a:bodyPr>
          <a:lstStyle/>
          <a:p>
            <a:pPr algn="ctr"/>
            <a:r>
              <a:rPr lang="ja-JP" altLang="en-US" dirty="0" smtClean="0"/>
              <a:t>クローンセット</a:t>
            </a:r>
            <a:r>
              <a:rPr lang="en-US" altLang="ja-JP" dirty="0" smtClean="0"/>
              <a:t>1</a:t>
            </a:r>
            <a:endParaRPr kumimoji="1" lang="ja-JP" altLang="en-US" dirty="0"/>
          </a:p>
        </p:txBody>
      </p:sp>
      <p:sp>
        <p:nvSpPr>
          <p:cNvPr id="47" name="テキスト ボックス 46"/>
          <p:cNvSpPr txBox="1"/>
          <p:nvPr/>
        </p:nvSpPr>
        <p:spPr>
          <a:xfrm>
            <a:off x="2027829" y="2627620"/>
            <a:ext cx="1676579" cy="369332"/>
          </a:xfrm>
          <a:prstGeom prst="rect">
            <a:avLst/>
          </a:prstGeom>
          <a:noFill/>
          <a:ln>
            <a:solidFill>
              <a:schemeClr val="tx1"/>
            </a:solidFill>
          </a:ln>
        </p:spPr>
        <p:txBody>
          <a:bodyPr wrap="square" rtlCol="0">
            <a:spAutoFit/>
          </a:bodyPr>
          <a:lstStyle/>
          <a:p>
            <a:pPr algn="ctr"/>
            <a:r>
              <a:rPr lang="ja-JP" altLang="en-US" dirty="0" smtClean="0"/>
              <a:t>クローンセット</a:t>
            </a:r>
            <a:r>
              <a:rPr lang="en-US" altLang="ja-JP" dirty="0"/>
              <a:t>2</a:t>
            </a:r>
            <a:endParaRPr kumimoji="1" lang="ja-JP" altLang="en-US" dirty="0"/>
          </a:p>
        </p:txBody>
      </p:sp>
    </p:spTree>
    <p:extLst>
      <p:ext uri="{BB962C8B-B14F-4D97-AF65-F5344CB8AC3E}">
        <p14:creationId xmlns:p14="http://schemas.microsoft.com/office/powerpoint/2010/main" val="2635546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調査対象システム</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661234528"/>
              </p:ext>
            </p:extLst>
          </p:nvPr>
        </p:nvGraphicFramePr>
        <p:xfrm>
          <a:off x="519113" y="2132856"/>
          <a:ext cx="8202052" cy="1483360"/>
        </p:xfrm>
        <a:graphic>
          <a:graphicData uri="http://schemas.openxmlformats.org/drawingml/2006/table">
            <a:tbl>
              <a:tblPr firstRow="1" bandRow="1">
                <a:tableStyleId>{21E4AEA4-8DFA-4A89-87EB-49C32662AFE0}</a:tableStyleId>
              </a:tblPr>
              <a:tblGrid>
                <a:gridCol w="1532607"/>
                <a:gridCol w="1759233"/>
                <a:gridCol w="1714817"/>
                <a:gridCol w="1584176"/>
                <a:gridCol w="1611219"/>
              </a:tblGrid>
              <a:tr h="370840">
                <a:tc>
                  <a:txBody>
                    <a:bodyPr/>
                    <a:lstStyle/>
                    <a:p>
                      <a:pPr algn="ctr"/>
                      <a:r>
                        <a:rPr kumimoji="1" lang="ja-JP" altLang="en-US" dirty="0" smtClean="0"/>
                        <a:t>対象システム</a:t>
                      </a:r>
                      <a:endParaRPr kumimoji="1" lang="ja-JP" altLang="en-US" dirty="0"/>
                    </a:p>
                  </a:txBody>
                  <a:tcPr/>
                </a:tc>
                <a:tc>
                  <a:txBody>
                    <a:bodyPr/>
                    <a:lstStyle/>
                    <a:p>
                      <a:pPr algn="ctr"/>
                      <a:r>
                        <a:rPr kumimoji="1" lang="ja-JP" altLang="en-US" dirty="0" smtClean="0"/>
                        <a:t>開始ファイル数</a:t>
                      </a:r>
                      <a:endParaRPr kumimoji="1" lang="ja-JP" altLang="en-US" dirty="0"/>
                    </a:p>
                  </a:txBody>
                  <a:tcPr/>
                </a:tc>
                <a:tc>
                  <a:txBody>
                    <a:bodyPr/>
                    <a:lstStyle/>
                    <a:p>
                      <a:pPr algn="ctr"/>
                      <a:r>
                        <a:rPr kumimoji="1" lang="ja-JP" altLang="en-US" dirty="0" smtClean="0"/>
                        <a:t>終了ファイル数</a:t>
                      </a:r>
                      <a:endParaRPr kumimoji="1" lang="ja-JP" altLang="en-US" dirty="0"/>
                    </a:p>
                  </a:txBody>
                  <a:tcPr/>
                </a:tc>
                <a:tc>
                  <a:txBody>
                    <a:bodyPr/>
                    <a:lstStyle/>
                    <a:p>
                      <a:pPr algn="ctr"/>
                      <a:r>
                        <a:rPr kumimoji="1" lang="ja-JP" altLang="en-US" dirty="0" smtClean="0"/>
                        <a:t>調査コミット数</a:t>
                      </a:r>
                      <a:endParaRPr kumimoji="1" lang="ja-JP" altLang="en-US" dirty="0"/>
                    </a:p>
                  </a:txBody>
                  <a:tcPr/>
                </a:tc>
                <a:tc>
                  <a:txBody>
                    <a:bodyPr/>
                    <a:lstStyle/>
                    <a:p>
                      <a:pPr algn="ctr"/>
                      <a:r>
                        <a:rPr kumimoji="1" lang="ja-JP" altLang="en-US" dirty="0" smtClean="0"/>
                        <a:t>調査対象期間</a:t>
                      </a:r>
                      <a:endParaRPr kumimoji="1" lang="ja-JP" altLang="en-US" dirty="0"/>
                    </a:p>
                  </a:txBody>
                  <a:tcPr/>
                </a:tc>
              </a:tr>
              <a:tr h="370840">
                <a:tc>
                  <a:txBody>
                    <a:bodyPr/>
                    <a:lstStyle/>
                    <a:p>
                      <a:r>
                        <a:rPr kumimoji="1" lang="en-US" altLang="ja-JP" dirty="0" err="1" smtClean="0"/>
                        <a:t>WildFly</a:t>
                      </a:r>
                      <a:endParaRPr kumimoji="1" lang="en-US" altLang="ja-JP" dirty="0" smtClean="0"/>
                    </a:p>
                  </a:txBody>
                  <a:tcPr/>
                </a:tc>
                <a:tc>
                  <a:txBody>
                    <a:bodyPr/>
                    <a:lstStyle/>
                    <a:p>
                      <a:r>
                        <a:rPr lang="en-US" altLang="ja-JP" dirty="0" smtClean="0"/>
                        <a:t>1171</a:t>
                      </a:r>
                      <a:endParaRPr lang="ja-JP" altLang="en-US" dirty="0"/>
                    </a:p>
                  </a:txBody>
                  <a:tcPr/>
                </a:tc>
                <a:tc>
                  <a:txBody>
                    <a:bodyPr/>
                    <a:lstStyle/>
                    <a:p>
                      <a:r>
                        <a:rPr kumimoji="1" lang="en-US" altLang="ja-JP" smtClean="0"/>
                        <a:t>6375</a:t>
                      </a:r>
                      <a:endParaRPr kumimoji="1" lang="ja-JP" altLang="en-US" dirty="0"/>
                    </a:p>
                  </a:txBody>
                  <a:tcPr/>
                </a:tc>
                <a:tc>
                  <a:txBody>
                    <a:bodyPr/>
                    <a:lstStyle/>
                    <a:p>
                      <a:r>
                        <a:rPr kumimoji="1" lang="en-US" altLang="ja-JP" dirty="0" smtClean="0"/>
                        <a:t>24K</a:t>
                      </a:r>
                      <a:endParaRPr kumimoji="1" lang="ja-JP" altLang="en-US" dirty="0"/>
                    </a:p>
                  </a:txBody>
                  <a:tcPr/>
                </a:tc>
                <a:tc>
                  <a:txBody>
                    <a:bodyPr/>
                    <a:lstStyle/>
                    <a:p>
                      <a:r>
                        <a:rPr kumimoji="1" lang="en-US" altLang="ja-JP" dirty="0" smtClean="0"/>
                        <a:t>3</a:t>
                      </a:r>
                      <a:r>
                        <a:rPr kumimoji="1" lang="ja-JP" altLang="en-US" dirty="0" smtClean="0"/>
                        <a:t>年</a:t>
                      </a:r>
                      <a:r>
                        <a:rPr kumimoji="1" lang="en-US" altLang="ja-JP" dirty="0" smtClean="0"/>
                        <a:t>10</a:t>
                      </a:r>
                      <a:r>
                        <a:rPr kumimoji="1" lang="ja-JP" altLang="en-US" dirty="0" smtClean="0"/>
                        <a:t>ヶ月</a:t>
                      </a:r>
                      <a:endParaRPr kumimoji="1" lang="ja-JP" altLang="en-US" dirty="0"/>
                    </a:p>
                  </a:txBody>
                  <a:tcPr/>
                </a:tc>
              </a:tr>
              <a:tr h="370840">
                <a:tc>
                  <a:txBody>
                    <a:bodyPr/>
                    <a:lstStyle/>
                    <a:p>
                      <a:r>
                        <a:rPr kumimoji="1" lang="en-US" altLang="ja-JP" dirty="0" smtClean="0"/>
                        <a:t>FreeBSD</a:t>
                      </a:r>
                      <a:endParaRPr kumimoji="1" lang="ja-JP" altLang="en-US" dirty="0"/>
                    </a:p>
                  </a:txBody>
                  <a:tcPr/>
                </a:tc>
                <a:tc>
                  <a:txBody>
                    <a:bodyPr/>
                    <a:lstStyle/>
                    <a:p>
                      <a:r>
                        <a:rPr lang="en-US" altLang="ja-JP" dirty="0" smtClean="0"/>
                        <a:t>14501</a:t>
                      </a:r>
                      <a:endParaRPr lang="ja-JP" altLang="en-US" dirty="0"/>
                    </a:p>
                  </a:txBody>
                  <a:tcPr/>
                </a:tc>
                <a:tc>
                  <a:txBody>
                    <a:bodyPr/>
                    <a:lstStyle/>
                    <a:p>
                      <a:r>
                        <a:rPr kumimoji="1" lang="en-US" altLang="ja-JP" dirty="0" smtClean="0"/>
                        <a:t>20266</a:t>
                      </a:r>
                      <a:endParaRPr kumimoji="1" lang="ja-JP" altLang="en-US" dirty="0"/>
                    </a:p>
                  </a:txBody>
                  <a:tcPr/>
                </a:tc>
                <a:tc>
                  <a:txBody>
                    <a:bodyPr/>
                    <a:lstStyle/>
                    <a:p>
                      <a:r>
                        <a:rPr kumimoji="1" lang="en-US" altLang="ja-JP" dirty="0" smtClean="0"/>
                        <a:t>75K</a:t>
                      </a:r>
                      <a:endParaRPr kumimoji="1" lang="ja-JP" altLang="en-US" dirty="0"/>
                    </a:p>
                  </a:txBody>
                  <a:tcPr/>
                </a:tc>
                <a:tc>
                  <a:txBody>
                    <a:bodyPr/>
                    <a:lstStyle/>
                    <a:p>
                      <a:r>
                        <a:rPr kumimoji="1" lang="en-US" altLang="ja-JP" dirty="0" smtClean="0"/>
                        <a:t>4</a:t>
                      </a:r>
                      <a:r>
                        <a:rPr kumimoji="1" lang="ja-JP" altLang="en-US" baseline="0" dirty="0" smtClean="0"/>
                        <a:t>年</a:t>
                      </a:r>
                      <a:r>
                        <a:rPr kumimoji="1" lang="en-US" altLang="ja-JP" baseline="0" dirty="0" smtClean="0"/>
                        <a:t>11</a:t>
                      </a:r>
                      <a:r>
                        <a:rPr kumimoji="1" lang="ja-JP" altLang="en-US" baseline="0" dirty="0" smtClean="0"/>
                        <a:t>ヶ月</a:t>
                      </a:r>
                      <a:endParaRPr kumimoji="1" lang="ja-JP" altLang="en-US" dirty="0"/>
                    </a:p>
                  </a:txBody>
                  <a:tcPr/>
                </a:tc>
              </a:tr>
              <a:tr h="370840">
                <a:tc>
                  <a:txBody>
                    <a:bodyPr/>
                    <a:lstStyle/>
                    <a:p>
                      <a:r>
                        <a:rPr kumimoji="1" lang="en-US" altLang="ja-JP" dirty="0" smtClean="0"/>
                        <a:t>Linux</a:t>
                      </a:r>
                      <a:endParaRPr kumimoji="1" lang="ja-JP" altLang="en-US" dirty="0"/>
                    </a:p>
                  </a:txBody>
                  <a:tcPr/>
                </a:tc>
                <a:tc>
                  <a:txBody>
                    <a:bodyPr/>
                    <a:lstStyle/>
                    <a:p>
                      <a:r>
                        <a:rPr lang="en-US" altLang="ja-JP" dirty="0" smtClean="0"/>
                        <a:t>20755</a:t>
                      </a:r>
                      <a:endParaRPr lang="ja-JP" altLang="en-US" dirty="0"/>
                    </a:p>
                  </a:txBody>
                  <a:tcPr/>
                </a:tc>
                <a:tc>
                  <a:txBody>
                    <a:bodyPr/>
                    <a:lstStyle/>
                    <a:p>
                      <a:r>
                        <a:rPr kumimoji="1" lang="en-US" altLang="ja-JP" dirty="0" smtClean="0"/>
                        <a:t>33672</a:t>
                      </a:r>
                      <a:endParaRPr kumimoji="1" lang="ja-JP" altLang="en-US" dirty="0"/>
                    </a:p>
                  </a:txBody>
                  <a:tcPr/>
                </a:tc>
                <a:tc>
                  <a:txBody>
                    <a:bodyPr/>
                    <a:lstStyle/>
                    <a:p>
                      <a:r>
                        <a:rPr kumimoji="1" lang="en-US" altLang="ja-JP" dirty="0" smtClean="0"/>
                        <a:t>203K</a:t>
                      </a:r>
                      <a:endParaRPr kumimoji="1" lang="ja-JP" altLang="en-US" dirty="0"/>
                    </a:p>
                  </a:txBody>
                  <a:tcPr/>
                </a:tc>
                <a:tc>
                  <a:txBody>
                    <a:bodyPr/>
                    <a:lstStyle/>
                    <a:p>
                      <a:r>
                        <a:rPr kumimoji="1" lang="en-US" altLang="ja-JP" dirty="0" smtClean="0"/>
                        <a:t>3</a:t>
                      </a:r>
                      <a:r>
                        <a:rPr kumimoji="1" lang="ja-JP" altLang="en-US" dirty="0" smtClean="0"/>
                        <a:t>年</a:t>
                      </a:r>
                      <a:r>
                        <a:rPr kumimoji="1" lang="en-US" altLang="ja-JP" dirty="0" smtClean="0"/>
                        <a:t>3</a:t>
                      </a:r>
                      <a:r>
                        <a:rPr kumimoji="1" lang="ja-JP" altLang="en-US" dirty="0" smtClean="0"/>
                        <a:t>ヶ月</a:t>
                      </a:r>
                      <a:endParaRPr kumimoji="1" lang="ja-JP" altLang="en-US" dirty="0"/>
                    </a:p>
                  </a:txBody>
                  <a:tcPr/>
                </a:tc>
              </a:tr>
            </a:tbl>
          </a:graphicData>
        </a:graphic>
      </p:graphicFrame>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21</a:t>
            </a:fld>
            <a:endParaRPr kumimoji="1" lang="ja-JP" altLang="en-US"/>
          </a:p>
        </p:txBody>
      </p:sp>
      <p:sp>
        <p:nvSpPr>
          <p:cNvPr id="7" name="コンテンツ プレースホルダー 2"/>
          <p:cNvSpPr txBox="1">
            <a:spLocks/>
          </p:cNvSpPr>
          <p:nvPr/>
        </p:nvSpPr>
        <p:spPr bwMode="auto">
          <a:xfrm>
            <a:off x="519113" y="4417139"/>
            <a:ext cx="8229600" cy="1460133"/>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400" kern="0" dirty="0" smtClean="0"/>
              <a:t>RQ1:</a:t>
            </a:r>
            <a:r>
              <a:rPr lang="ja-JP" altLang="en-US" sz="2400" kern="0" dirty="0" smtClean="0"/>
              <a:t>クローンセットは複数人によって編集されるか．</a:t>
            </a:r>
            <a:endParaRPr lang="en-US" altLang="ja-JP" sz="2400" kern="0" dirty="0" smtClean="0"/>
          </a:p>
          <a:p>
            <a:pPr marL="0" indent="0">
              <a:buFontTx/>
              <a:buNone/>
            </a:pPr>
            <a:r>
              <a:rPr lang="en-US" altLang="ja-JP" sz="2400" kern="0" dirty="0" smtClean="0"/>
              <a:t>RQ2:</a:t>
            </a:r>
            <a:r>
              <a:rPr lang="ja-JP" altLang="en-US" sz="2400" kern="0" dirty="0" smtClean="0"/>
              <a:t>複数人で編集される場合，クローンセットを管理する主要な開発者は存在するか．</a:t>
            </a:r>
            <a:endParaRPr lang="ja-JP" altLang="en-US" sz="1800" kern="0" dirty="0" smtClean="0"/>
          </a:p>
        </p:txBody>
      </p:sp>
      <p:sp>
        <p:nvSpPr>
          <p:cNvPr id="8" name="タイトル 1"/>
          <p:cNvSpPr txBox="1">
            <a:spLocks/>
          </p:cNvSpPr>
          <p:nvPr/>
        </p:nvSpPr>
        <p:spPr bwMode="auto">
          <a:xfrm>
            <a:off x="2987824" y="3933859"/>
            <a:ext cx="3386336" cy="504056"/>
          </a:xfrm>
          <a:prstGeom prst="rect">
            <a:avLst/>
          </a:prstGeom>
          <a:solidFill>
            <a:schemeClr val="bg1"/>
          </a:solidFill>
          <a:ln w="9525">
            <a:solidFill>
              <a:schemeClr val="tx1"/>
            </a:solid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r>
              <a:rPr lang="ja-JP" altLang="en-US" sz="2800" kern="0" smtClean="0"/>
              <a:t>リサーチクエスチョン</a:t>
            </a:r>
            <a:endParaRPr lang="ja-JP" altLang="en-US" sz="2800" kern="0" dirty="0"/>
          </a:p>
        </p:txBody>
      </p:sp>
    </p:spTree>
    <p:extLst>
      <p:ext uri="{BB962C8B-B14F-4D97-AF65-F5344CB8AC3E}">
        <p14:creationId xmlns:p14="http://schemas.microsoft.com/office/powerpoint/2010/main" val="34114576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調査結果</a:t>
            </a:r>
            <a:r>
              <a:rPr lang="ja-JP" altLang="en-US" dirty="0"/>
              <a:t>概要</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22</a:t>
            </a:fld>
            <a:endParaRPr kumimoji="1" lang="ja-JP" altLang="en-US"/>
          </a:p>
        </p:txBody>
      </p:sp>
      <p:graphicFrame>
        <p:nvGraphicFramePr>
          <p:cNvPr id="6" name="コンテンツ プレースホルダー 5"/>
          <p:cNvGraphicFramePr>
            <a:graphicFrameLocks/>
          </p:cNvGraphicFramePr>
          <p:nvPr>
            <p:extLst>
              <p:ext uri="{D42A27DB-BD31-4B8C-83A1-F6EECF244321}">
                <p14:modId xmlns:p14="http://schemas.microsoft.com/office/powerpoint/2010/main" val="3200163862"/>
              </p:ext>
            </p:extLst>
          </p:nvPr>
        </p:nvGraphicFramePr>
        <p:xfrm>
          <a:off x="1214950" y="1772816"/>
          <a:ext cx="6876176" cy="2209800"/>
        </p:xfrm>
        <a:graphic>
          <a:graphicData uri="http://schemas.openxmlformats.org/drawingml/2006/table">
            <a:tbl>
              <a:tblPr firstRow="1" bandRow="1">
                <a:tableStyleId>{21E4AEA4-8DFA-4A89-87EB-49C32662AFE0}</a:tableStyleId>
              </a:tblPr>
              <a:tblGrid>
                <a:gridCol w="1584176"/>
                <a:gridCol w="828000"/>
                <a:gridCol w="828000"/>
                <a:gridCol w="828000"/>
                <a:gridCol w="936000"/>
                <a:gridCol w="936000"/>
                <a:gridCol w="936000"/>
              </a:tblGrid>
              <a:tr h="640080">
                <a:tc rowSpan="2">
                  <a:txBody>
                    <a:bodyPr/>
                    <a:lstStyle/>
                    <a:p>
                      <a:pPr algn="ctr"/>
                      <a:r>
                        <a:rPr kumimoji="1" lang="ja-JP" altLang="en-US" dirty="0" smtClean="0"/>
                        <a:t>対象システム</a:t>
                      </a:r>
                      <a:endParaRPr kumimoji="1" lang="ja-JP" altLang="en-US" dirty="0"/>
                    </a:p>
                  </a:txBody>
                  <a:tcPr/>
                </a:tc>
                <a:tc gridSpan="3">
                  <a:txBody>
                    <a:bodyPr/>
                    <a:lstStyle/>
                    <a:p>
                      <a:pPr algn="ctr"/>
                      <a:r>
                        <a:rPr kumimoji="1" lang="ja-JP" altLang="en-US" dirty="0" smtClean="0"/>
                        <a:t>クローンセット数</a:t>
                      </a:r>
                      <a:endParaRPr kumimoji="1" lang="ja-JP" altLang="en-US" dirty="0"/>
                    </a:p>
                  </a:txBody>
                  <a:tcPr/>
                </a:tc>
                <a:tc hMerge="1">
                  <a:txBody>
                    <a:bodyPr/>
                    <a:lstStyle/>
                    <a:p>
                      <a:pPr algn="ctr"/>
                      <a:endParaRPr kumimoji="1" lang="ja-JP" altLang="en-US" dirty="0"/>
                    </a:p>
                  </a:txBody>
                  <a:tcPr/>
                </a:tc>
                <a:tc hMerge="1">
                  <a:txBody>
                    <a:bodyPr/>
                    <a:lstStyle/>
                    <a:p>
                      <a:pPr algn="ctr"/>
                      <a:endParaRPr kumimoji="1" lang="ja-JP" altLang="en-US" dirty="0"/>
                    </a:p>
                  </a:txBody>
                  <a:tcPr/>
                </a:tc>
                <a:tc gridSpan="3">
                  <a:txBody>
                    <a:bodyPr/>
                    <a:lstStyle/>
                    <a:p>
                      <a:pPr algn="ctr"/>
                      <a:r>
                        <a:rPr kumimoji="1" lang="ja-JP" altLang="en-US" dirty="0" smtClean="0"/>
                        <a:t>クローンセット内ファイル数</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r>
              <a:tr h="457200">
                <a:tc vMerge="1">
                  <a:txBody>
                    <a:bodyPr/>
                    <a:lstStyle/>
                    <a:p>
                      <a:endParaRPr kumimoji="1" lang="ja-JP" altLang="en-US"/>
                    </a:p>
                  </a:txBody>
                  <a:tcPr/>
                </a:tc>
                <a:tc>
                  <a:txBody>
                    <a:bodyPr/>
                    <a:lstStyle/>
                    <a:p>
                      <a:pPr algn="ctr"/>
                      <a:r>
                        <a:rPr kumimoji="1" lang="ja-JP" altLang="en-US" dirty="0" smtClean="0"/>
                        <a:t>単独</a:t>
                      </a:r>
                      <a:endParaRPr kumimoji="1" lang="en-US" altLang="ja-JP" dirty="0" smtClean="0"/>
                    </a:p>
                  </a:txBody>
                  <a:tcPr/>
                </a:tc>
                <a:tc>
                  <a:txBody>
                    <a:bodyPr/>
                    <a:lstStyle/>
                    <a:p>
                      <a:pPr algn="ctr"/>
                      <a:r>
                        <a:rPr kumimoji="1" lang="ja-JP" altLang="en-US" dirty="0" smtClean="0"/>
                        <a:t>複数</a:t>
                      </a:r>
                      <a:endParaRPr kumimoji="1" lang="en-US" altLang="ja-JP" dirty="0" smtClean="0"/>
                    </a:p>
                  </a:txBody>
                  <a:tcPr/>
                </a:tc>
                <a:tc>
                  <a:txBody>
                    <a:bodyPr/>
                    <a:lstStyle/>
                    <a:p>
                      <a:pPr algn="ctr"/>
                      <a:r>
                        <a:rPr kumimoji="1" lang="ja-JP" altLang="en-US" dirty="0" smtClean="0"/>
                        <a:t>合計</a:t>
                      </a:r>
                      <a:endParaRPr kumimoji="1" lang="en-US" altLang="ja-JP" dirty="0" smtClean="0"/>
                    </a:p>
                  </a:txBody>
                  <a:tcPr/>
                </a:tc>
                <a:tc>
                  <a:txBody>
                    <a:bodyPr/>
                    <a:lstStyle/>
                    <a:p>
                      <a:pPr algn="ctr"/>
                      <a:r>
                        <a:rPr kumimoji="1" lang="ja-JP" altLang="en-US" dirty="0" smtClean="0"/>
                        <a:t>最大</a:t>
                      </a:r>
                      <a:endParaRPr kumimoji="1" lang="ja-JP" altLang="en-US" dirty="0"/>
                    </a:p>
                  </a:txBody>
                  <a:tcPr/>
                </a:tc>
                <a:tc>
                  <a:txBody>
                    <a:bodyPr/>
                    <a:lstStyle/>
                    <a:p>
                      <a:pPr algn="ctr"/>
                      <a:r>
                        <a:rPr kumimoji="1" lang="ja-JP" altLang="en-US" dirty="0" smtClean="0"/>
                        <a:t>最小</a:t>
                      </a:r>
                      <a:endParaRPr kumimoji="1" lang="ja-JP" altLang="en-US" dirty="0"/>
                    </a:p>
                  </a:txBody>
                  <a:tcPr/>
                </a:tc>
                <a:tc>
                  <a:txBody>
                    <a:bodyPr/>
                    <a:lstStyle/>
                    <a:p>
                      <a:pPr algn="ctr"/>
                      <a:r>
                        <a:rPr kumimoji="1" lang="ja-JP" altLang="en-US" dirty="0" smtClean="0"/>
                        <a:t>平均</a:t>
                      </a:r>
                      <a:endParaRPr kumimoji="1" lang="en-US" altLang="ja-JP" dirty="0" smtClean="0"/>
                    </a:p>
                  </a:txBody>
                  <a:tcPr/>
                </a:tc>
              </a:tr>
              <a:tr h="370840">
                <a:tc>
                  <a:txBody>
                    <a:bodyPr/>
                    <a:lstStyle/>
                    <a:p>
                      <a:r>
                        <a:rPr kumimoji="1" lang="en-US" altLang="ja-JP" dirty="0" err="1" smtClean="0"/>
                        <a:t>WildFly</a:t>
                      </a:r>
                      <a:endParaRPr kumimoji="1" lang="en-US" altLang="ja-JP" dirty="0" smtClean="0"/>
                    </a:p>
                  </a:txBody>
                  <a:tcPr/>
                </a:tc>
                <a:tc>
                  <a:txBody>
                    <a:bodyPr/>
                    <a:lstStyle/>
                    <a:p>
                      <a:pPr algn="ctr"/>
                      <a:r>
                        <a:rPr kumimoji="1" lang="en-US" altLang="ja-JP" dirty="0" smtClean="0"/>
                        <a:t>3</a:t>
                      </a:r>
                      <a:endParaRPr kumimoji="1" lang="ja-JP" altLang="en-US" dirty="0"/>
                    </a:p>
                  </a:txBody>
                  <a:tcPr/>
                </a:tc>
                <a:tc>
                  <a:txBody>
                    <a:bodyPr/>
                    <a:lstStyle/>
                    <a:p>
                      <a:pPr algn="ctr"/>
                      <a:r>
                        <a:rPr kumimoji="1" lang="en-US" altLang="ja-JP" dirty="0" smtClean="0"/>
                        <a:t>11</a:t>
                      </a:r>
                      <a:endParaRPr kumimoji="1" lang="ja-JP" altLang="en-US" dirty="0"/>
                    </a:p>
                  </a:txBody>
                  <a:tcPr/>
                </a:tc>
                <a:tc>
                  <a:txBody>
                    <a:bodyPr/>
                    <a:lstStyle/>
                    <a:p>
                      <a:pPr algn="ctr"/>
                      <a:r>
                        <a:rPr kumimoji="1" lang="en-US" altLang="ja-JP" dirty="0" smtClean="0"/>
                        <a:t>14</a:t>
                      </a:r>
                      <a:endParaRPr kumimoji="1" lang="ja-JP" altLang="en-US" dirty="0"/>
                    </a:p>
                  </a:txBody>
                  <a:tcPr/>
                </a:tc>
                <a:tc>
                  <a:txBody>
                    <a:bodyPr/>
                    <a:lstStyle/>
                    <a:p>
                      <a:pPr algn="ctr"/>
                      <a:r>
                        <a:rPr kumimoji="1" lang="en-US" altLang="ja-JP" dirty="0" smtClean="0"/>
                        <a:t>3</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2.2</a:t>
                      </a:r>
                      <a:endParaRPr kumimoji="1" lang="ja-JP" altLang="en-US" dirty="0"/>
                    </a:p>
                  </a:txBody>
                  <a:tcPr/>
                </a:tc>
              </a:tr>
              <a:tr h="370840">
                <a:tc>
                  <a:txBody>
                    <a:bodyPr/>
                    <a:lstStyle/>
                    <a:p>
                      <a:r>
                        <a:rPr kumimoji="1" lang="en-US" altLang="ja-JP" dirty="0" smtClean="0"/>
                        <a:t>FreeBSD</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37</a:t>
                      </a:r>
                      <a:endParaRPr kumimoji="1" lang="ja-JP" altLang="en-US" dirty="0" smtClean="0"/>
                    </a:p>
                  </a:txBody>
                  <a:tcPr/>
                </a:tc>
                <a:tc>
                  <a:txBody>
                    <a:bodyPr/>
                    <a:lstStyle/>
                    <a:p>
                      <a:pPr algn="ctr"/>
                      <a:r>
                        <a:rPr kumimoji="1" lang="en-US" altLang="ja-JP" dirty="0" smtClean="0"/>
                        <a:t>15</a:t>
                      </a:r>
                      <a:endParaRPr kumimoji="1" lang="ja-JP" altLang="en-US" dirty="0"/>
                    </a:p>
                  </a:txBody>
                  <a:tcPr/>
                </a:tc>
                <a:tc>
                  <a:txBody>
                    <a:bodyPr/>
                    <a:lstStyle/>
                    <a:p>
                      <a:pPr algn="ctr"/>
                      <a:r>
                        <a:rPr kumimoji="1" lang="en-US" altLang="ja-JP" dirty="0" smtClean="0"/>
                        <a:t>52</a:t>
                      </a:r>
                      <a:endParaRPr kumimoji="1" lang="ja-JP" altLang="en-US" dirty="0"/>
                    </a:p>
                  </a:txBody>
                  <a:tcPr/>
                </a:tc>
                <a:tc>
                  <a:txBody>
                    <a:bodyPr/>
                    <a:lstStyle/>
                    <a:p>
                      <a:pPr algn="ctr"/>
                      <a:r>
                        <a:rPr kumimoji="1" lang="en-US" altLang="ja-JP" dirty="0" smtClean="0"/>
                        <a:t>51</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3.6</a:t>
                      </a:r>
                      <a:endParaRPr kumimoji="1" lang="ja-JP" altLang="en-US" dirty="0"/>
                    </a:p>
                  </a:txBody>
                  <a:tcPr/>
                </a:tc>
              </a:tr>
              <a:tr h="370840">
                <a:tc>
                  <a:txBody>
                    <a:bodyPr/>
                    <a:lstStyle/>
                    <a:p>
                      <a:r>
                        <a:rPr kumimoji="1" lang="en-US" altLang="ja-JP" dirty="0" smtClean="0"/>
                        <a:t>Linux</a:t>
                      </a:r>
                      <a:endParaRPr kumimoji="1" lang="ja-JP" altLang="en-US" dirty="0"/>
                    </a:p>
                  </a:txBody>
                  <a:tcPr/>
                </a:tc>
                <a:tc>
                  <a:txBody>
                    <a:bodyPr/>
                    <a:lstStyle/>
                    <a:p>
                      <a:pPr algn="ctr"/>
                      <a:r>
                        <a:rPr kumimoji="1" lang="en-US" altLang="ja-JP" dirty="0" smtClean="0"/>
                        <a:t>12</a:t>
                      </a:r>
                    </a:p>
                  </a:txBody>
                  <a:tcPr/>
                </a:tc>
                <a:tc>
                  <a:txBody>
                    <a:bodyPr/>
                    <a:lstStyle/>
                    <a:p>
                      <a:pPr algn="ctr"/>
                      <a:r>
                        <a:rPr kumimoji="1" lang="en-US" altLang="ja-JP" dirty="0" smtClean="0"/>
                        <a:t>11</a:t>
                      </a:r>
                    </a:p>
                  </a:txBody>
                  <a:tcPr/>
                </a:tc>
                <a:tc>
                  <a:txBody>
                    <a:bodyPr/>
                    <a:lstStyle/>
                    <a:p>
                      <a:pPr algn="ctr"/>
                      <a:r>
                        <a:rPr kumimoji="1" lang="en-US" altLang="ja-JP" dirty="0" smtClean="0"/>
                        <a:t>23</a:t>
                      </a:r>
                      <a:endParaRPr kumimoji="1" lang="ja-JP" altLang="en-US" dirty="0"/>
                    </a:p>
                  </a:txBody>
                  <a:tcPr/>
                </a:tc>
                <a:tc>
                  <a:txBody>
                    <a:bodyPr/>
                    <a:lstStyle/>
                    <a:p>
                      <a:pPr algn="ctr"/>
                      <a:r>
                        <a:rPr kumimoji="1" lang="en-US" altLang="ja-JP" dirty="0" smtClean="0"/>
                        <a:t>68</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6.3</a:t>
                      </a:r>
                    </a:p>
                  </a:txBody>
                  <a:tcPr/>
                </a:tc>
              </a:tr>
            </a:tbl>
          </a:graphicData>
        </a:graphic>
      </p:graphicFrame>
      <p:sp>
        <p:nvSpPr>
          <p:cNvPr id="3" name="正方形/長方形 2"/>
          <p:cNvSpPr/>
          <p:nvPr/>
        </p:nvSpPr>
        <p:spPr>
          <a:xfrm>
            <a:off x="623911" y="4481929"/>
            <a:ext cx="8124802" cy="523220"/>
          </a:xfrm>
          <a:prstGeom prst="rect">
            <a:avLst/>
          </a:prstGeom>
          <a:ln>
            <a:solidFill>
              <a:schemeClr val="tx1"/>
            </a:solidFill>
          </a:ln>
        </p:spPr>
        <p:txBody>
          <a:bodyPr wrap="square">
            <a:spAutoFit/>
          </a:bodyPr>
          <a:lstStyle/>
          <a:p>
            <a:r>
              <a:rPr lang="en-US" altLang="ja-JP" sz="2800" dirty="0"/>
              <a:t>RQ1</a:t>
            </a:r>
            <a:r>
              <a:rPr lang="en-US" altLang="ja-JP" sz="2800" dirty="0" smtClean="0"/>
              <a:t>:</a:t>
            </a:r>
            <a:r>
              <a:rPr lang="ja-JP" altLang="en-US" sz="2800" kern="0" dirty="0"/>
              <a:t>クローンセットは複数人によって編集されるか．</a:t>
            </a:r>
            <a:endParaRPr lang="en-US" altLang="ja-JP" sz="2800" kern="0" dirty="0"/>
          </a:p>
        </p:txBody>
      </p:sp>
      <p:sp>
        <p:nvSpPr>
          <p:cNvPr id="7" name="下矢印 6"/>
          <p:cNvSpPr/>
          <p:nvPr/>
        </p:nvSpPr>
        <p:spPr>
          <a:xfrm>
            <a:off x="4165971" y="5165355"/>
            <a:ext cx="100811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248928" y="5750648"/>
            <a:ext cx="6842198" cy="954107"/>
          </a:xfrm>
          <a:prstGeom prst="rect">
            <a:avLst/>
          </a:prstGeom>
          <a:solidFill>
            <a:schemeClr val="bg1"/>
          </a:solidFill>
          <a:ln>
            <a:solidFill>
              <a:schemeClr val="tx1"/>
            </a:solidFill>
          </a:ln>
        </p:spPr>
        <p:txBody>
          <a:bodyPr wrap="square">
            <a:spAutoFit/>
          </a:bodyPr>
          <a:lstStyle/>
          <a:p>
            <a:r>
              <a:rPr lang="ja-JP" altLang="en-US" sz="2800" dirty="0" smtClean="0"/>
              <a:t>全てのシステムで，複数人で編集されている</a:t>
            </a:r>
            <a:endParaRPr lang="en-US" altLang="ja-JP" sz="2800" dirty="0" smtClean="0"/>
          </a:p>
          <a:p>
            <a:r>
              <a:rPr lang="ja-JP" altLang="en-US" sz="2800" dirty="0" smtClean="0"/>
              <a:t>クローンセットが存在する．</a:t>
            </a:r>
            <a:endParaRPr lang="en-US" altLang="ja-JP" sz="2800" dirty="0" smtClean="0"/>
          </a:p>
        </p:txBody>
      </p:sp>
    </p:spTree>
    <p:extLst>
      <p:ext uri="{BB962C8B-B14F-4D97-AF65-F5344CB8AC3E}">
        <p14:creationId xmlns:p14="http://schemas.microsoft.com/office/powerpoint/2010/main" val="36243965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編集を行う開発者数が複数の</a:t>
            </a:r>
            <a:r>
              <a:rPr lang="en-US" altLang="ja-JP" dirty="0" smtClean="0"/>
              <a:t/>
            </a:r>
            <a:br>
              <a:rPr lang="en-US" altLang="ja-JP" dirty="0" smtClean="0"/>
            </a:br>
            <a:r>
              <a:rPr lang="en-US" altLang="ja-JP" dirty="0" smtClean="0"/>
              <a:t>CS-Ownership</a:t>
            </a:r>
            <a:r>
              <a:rPr lang="ja-JP" altLang="en-US" dirty="0" smtClean="0"/>
              <a:t>の分布</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23</a:t>
            </a:fld>
            <a:endParaRPr kumimoji="1" lang="ja-JP" altLang="en-US"/>
          </a:p>
        </p:txBody>
      </p:sp>
      <p:graphicFrame>
        <p:nvGraphicFramePr>
          <p:cNvPr id="8" name="グラフ 7"/>
          <p:cNvGraphicFramePr>
            <a:graphicFrameLocks/>
          </p:cNvGraphicFramePr>
          <p:nvPr>
            <p:extLst>
              <p:ext uri="{D42A27DB-BD31-4B8C-83A1-F6EECF244321}">
                <p14:modId xmlns:p14="http://schemas.microsoft.com/office/powerpoint/2010/main" val="4047240055"/>
              </p:ext>
            </p:extLst>
          </p:nvPr>
        </p:nvGraphicFramePr>
        <p:xfrm>
          <a:off x="-108520" y="1443843"/>
          <a:ext cx="3384000" cy="2988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正方形/長方形 9"/>
          <p:cNvSpPr/>
          <p:nvPr/>
        </p:nvSpPr>
        <p:spPr>
          <a:xfrm>
            <a:off x="635753" y="4275093"/>
            <a:ext cx="7920880" cy="954107"/>
          </a:xfrm>
          <a:prstGeom prst="rect">
            <a:avLst/>
          </a:prstGeom>
          <a:ln>
            <a:solidFill>
              <a:schemeClr val="tx1"/>
            </a:solidFill>
          </a:ln>
        </p:spPr>
        <p:txBody>
          <a:bodyPr wrap="square">
            <a:spAutoFit/>
          </a:bodyPr>
          <a:lstStyle/>
          <a:p>
            <a:r>
              <a:rPr lang="en-US" altLang="ja-JP" sz="2800" dirty="0"/>
              <a:t>RQ2:</a:t>
            </a:r>
            <a:r>
              <a:rPr lang="ja-JP" altLang="en-US" sz="2800" dirty="0"/>
              <a:t>複数人で編集される場合，クローンセットを管理する主要な開発者は存在するか．</a:t>
            </a:r>
            <a:endParaRPr lang="ja-JP" altLang="en-US" sz="2000" dirty="0"/>
          </a:p>
        </p:txBody>
      </p:sp>
      <p:sp>
        <p:nvSpPr>
          <p:cNvPr id="11" name="下矢印 10"/>
          <p:cNvSpPr/>
          <p:nvPr/>
        </p:nvSpPr>
        <p:spPr>
          <a:xfrm>
            <a:off x="4165971" y="5295658"/>
            <a:ext cx="100811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780279" y="5727706"/>
            <a:ext cx="7608145" cy="954107"/>
          </a:xfrm>
          <a:prstGeom prst="rect">
            <a:avLst/>
          </a:prstGeom>
          <a:solidFill>
            <a:schemeClr val="bg1"/>
          </a:solidFill>
          <a:ln>
            <a:solidFill>
              <a:schemeClr val="tx1"/>
            </a:solidFill>
          </a:ln>
        </p:spPr>
        <p:txBody>
          <a:bodyPr wrap="square">
            <a:spAutoFit/>
          </a:bodyPr>
          <a:lstStyle/>
          <a:p>
            <a:r>
              <a:rPr lang="ja-JP" altLang="en-US" sz="2800" dirty="0" smtClean="0"/>
              <a:t>主要な開発者が存在しないクローンセットも同等もしくは半数以上存在する．</a:t>
            </a:r>
            <a:endParaRPr lang="en-US" altLang="ja-JP" sz="2800" dirty="0" smtClean="0"/>
          </a:p>
        </p:txBody>
      </p:sp>
      <p:graphicFrame>
        <p:nvGraphicFramePr>
          <p:cNvPr id="18" name="グラフ 17"/>
          <p:cNvGraphicFramePr>
            <a:graphicFrameLocks/>
          </p:cNvGraphicFramePr>
          <p:nvPr>
            <p:extLst>
              <p:ext uri="{D42A27DB-BD31-4B8C-83A1-F6EECF244321}">
                <p14:modId xmlns:p14="http://schemas.microsoft.com/office/powerpoint/2010/main" val="1862479544"/>
              </p:ext>
            </p:extLst>
          </p:nvPr>
        </p:nvGraphicFramePr>
        <p:xfrm>
          <a:off x="5940152" y="1436106"/>
          <a:ext cx="3024336" cy="2988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グラフ 18"/>
          <p:cNvGraphicFramePr>
            <a:graphicFrameLocks/>
          </p:cNvGraphicFramePr>
          <p:nvPr>
            <p:extLst>
              <p:ext uri="{D42A27DB-BD31-4B8C-83A1-F6EECF244321}">
                <p14:modId xmlns:p14="http://schemas.microsoft.com/office/powerpoint/2010/main" val="2932850599"/>
              </p:ext>
            </p:extLst>
          </p:nvPr>
        </p:nvGraphicFramePr>
        <p:xfrm>
          <a:off x="6183053" y="1445841"/>
          <a:ext cx="2781435" cy="2988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1" name="グラフ 20"/>
          <p:cNvGraphicFramePr>
            <a:graphicFrameLocks/>
          </p:cNvGraphicFramePr>
          <p:nvPr>
            <p:extLst>
              <p:ext uri="{D42A27DB-BD31-4B8C-83A1-F6EECF244321}">
                <p14:modId xmlns:p14="http://schemas.microsoft.com/office/powerpoint/2010/main" val="957840810"/>
              </p:ext>
            </p:extLst>
          </p:nvPr>
        </p:nvGraphicFramePr>
        <p:xfrm>
          <a:off x="3059832" y="1417638"/>
          <a:ext cx="2988000" cy="29880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2" name="グラフ 21"/>
          <p:cNvGraphicFramePr>
            <a:graphicFrameLocks/>
          </p:cNvGraphicFramePr>
          <p:nvPr>
            <p:extLst>
              <p:ext uri="{D42A27DB-BD31-4B8C-83A1-F6EECF244321}">
                <p14:modId xmlns:p14="http://schemas.microsoft.com/office/powerpoint/2010/main" val="2673179339"/>
              </p:ext>
            </p:extLst>
          </p:nvPr>
        </p:nvGraphicFramePr>
        <p:xfrm>
          <a:off x="3059832" y="1435101"/>
          <a:ext cx="2988000" cy="29880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1187643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r>
              <a:rPr lang="ja-JP" altLang="en-US" dirty="0" smtClean="0"/>
              <a:t>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まとめ</a:t>
            </a:r>
            <a:endParaRPr kumimoji="1" lang="en-US" altLang="ja-JP" dirty="0" smtClean="0"/>
          </a:p>
          <a:p>
            <a:pPr lvl="1"/>
            <a:r>
              <a:rPr kumimoji="1" lang="ja-JP" altLang="en-US" dirty="0" smtClean="0"/>
              <a:t>クローンセットの編集を行う開発者の人数を調査</a:t>
            </a:r>
            <a:endParaRPr kumimoji="1" lang="en-US" altLang="ja-JP" dirty="0" smtClean="0"/>
          </a:p>
          <a:p>
            <a:pPr lvl="1"/>
            <a:r>
              <a:rPr lang="ja-JP" altLang="en-US" dirty="0"/>
              <a:t>単独</a:t>
            </a:r>
            <a:r>
              <a:rPr lang="ja-JP" altLang="en-US" dirty="0" smtClean="0"/>
              <a:t>で</a:t>
            </a:r>
            <a:r>
              <a:rPr lang="ja-JP" altLang="en-US" dirty="0"/>
              <a:t>編集</a:t>
            </a:r>
            <a:r>
              <a:rPr lang="ja-JP" altLang="en-US" dirty="0" smtClean="0"/>
              <a:t>されることが</a:t>
            </a:r>
            <a:r>
              <a:rPr lang="ja-JP" altLang="en-US" dirty="0"/>
              <a:t>多い傾向にあるが，複数人で編集されることもある</a:t>
            </a:r>
            <a:endParaRPr lang="en-US" altLang="ja-JP" dirty="0" smtClean="0"/>
          </a:p>
          <a:p>
            <a:pPr lvl="1"/>
            <a:r>
              <a:rPr lang="ja-JP" altLang="en-US" dirty="0"/>
              <a:t>主要な開発者が存在しないクローンセットも存在する</a:t>
            </a:r>
            <a:r>
              <a:rPr lang="ja-JP" altLang="en-US" dirty="0" smtClean="0"/>
              <a:t>．</a:t>
            </a:r>
            <a:endParaRPr lang="en-US" altLang="ja-JP" dirty="0" smtClean="0"/>
          </a:p>
          <a:p>
            <a:r>
              <a:rPr lang="ja-JP" altLang="en-US" dirty="0" smtClean="0"/>
              <a:t>今後の課題</a:t>
            </a:r>
            <a:endParaRPr lang="en-US" altLang="ja-JP" dirty="0" smtClean="0"/>
          </a:p>
          <a:p>
            <a:pPr lvl="1"/>
            <a:r>
              <a:rPr lang="ja-JP" altLang="en-US" dirty="0" smtClean="0"/>
              <a:t>関数クローンに対する</a:t>
            </a:r>
            <a:r>
              <a:rPr lang="en-US" altLang="ja-JP" dirty="0" smtClean="0"/>
              <a:t>Ownership</a:t>
            </a:r>
            <a:r>
              <a:rPr lang="ja-JP" altLang="en-US" dirty="0" smtClean="0"/>
              <a:t>の測定</a:t>
            </a:r>
            <a:endParaRPr lang="en-US" altLang="ja-JP"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24</a:t>
            </a:fld>
            <a:endParaRPr kumimoji="1" lang="ja-JP" altLang="en-US"/>
          </a:p>
        </p:txBody>
      </p:sp>
    </p:spTree>
    <p:extLst>
      <p:ext uri="{BB962C8B-B14F-4D97-AF65-F5344CB8AC3E}">
        <p14:creationId xmlns:p14="http://schemas.microsoft.com/office/powerpoint/2010/main" val="24784753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クローンセット詳細データ</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25</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213433532"/>
              </p:ext>
            </p:extLst>
          </p:nvPr>
        </p:nvGraphicFramePr>
        <p:xfrm>
          <a:off x="1985087" y="2132856"/>
          <a:ext cx="5533866" cy="3708400"/>
        </p:xfrm>
        <a:graphic>
          <a:graphicData uri="http://schemas.openxmlformats.org/drawingml/2006/table">
            <a:tbl>
              <a:tblPr firstRow="1" bandRow="1">
                <a:tableStyleId>{21E4AEA4-8DFA-4A89-87EB-49C32662AFE0}</a:tableStyleId>
              </a:tblPr>
              <a:tblGrid>
                <a:gridCol w="2448272"/>
                <a:gridCol w="1918464"/>
                <a:gridCol w="1167130"/>
              </a:tblGrid>
              <a:tr h="370840">
                <a:tc>
                  <a:txBody>
                    <a:bodyPr/>
                    <a:lstStyle/>
                    <a:p>
                      <a:pPr algn="ctr"/>
                      <a:r>
                        <a:rPr kumimoji="1" lang="ja-JP" altLang="en-US" dirty="0" smtClean="0"/>
                        <a:t>ファイル名</a:t>
                      </a:r>
                      <a:endParaRPr kumimoji="1" lang="ja-JP" altLang="en-US" dirty="0"/>
                    </a:p>
                  </a:txBody>
                  <a:tcPr/>
                </a:tc>
                <a:tc>
                  <a:txBody>
                    <a:bodyPr/>
                    <a:lstStyle/>
                    <a:p>
                      <a:pPr algn="ctr"/>
                      <a:r>
                        <a:rPr kumimoji="1" lang="ja-JP" altLang="en-US" dirty="0" smtClean="0"/>
                        <a:t>開発者</a:t>
                      </a:r>
                      <a:r>
                        <a:rPr kumimoji="1" lang="en-US" altLang="ja-JP" dirty="0" smtClean="0"/>
                        <a:t>ID</a:t>
                      </a:r>
                      <a:endParaRPr kumimoji="1" lang="ja-JP" altLang="en-US" dirty="0"/>
                    </a:p>
                  </a:txBody>
                  <a:tcPr/>
                </a:tc>
                <a:tc>
                  <a:txBody>
                    <a:bodyPr/>
                    <a:lstStyle/>
                    <a:p>
                      <a:pPr algn="ctr"/>
                      <a:r>
                        <a:rPr kumimoji="1" lang="ja-JP" altLang="en-US" dirty="0" smtClean="0"/>
                        <a:t>編集回数</a:t>
                      </a:r>
                      <a:endParaRPr kumimoji="1" lang="ja-JP" altLang="en-US" dirty="0"/>
                    </a:p>
                  </a:txBody>
                  <a:tcPr/>
                </a:tc>
              </a:tr>
              <a:tr h="370840">
                <a:tc rowSpan="4">
                  <a:txBody>
                    <a:bodyPr/>
                    <a:lstStyle/>
                    <a:p>
                      <a:r>
                        <a:rPr kumimoji="1" lang="en-US" altLang="ja-JP" sz="1800" b="0" i="0" u="none" strike="noStrike" kern="1200" baseline="0" dirty="0" err="1" smtClean="0">
                          <a:solidFill>
                            <a:schemeClr val="dk1"/>
                          </a:solidFill>
                          <a:latin typeface="+mn-lt"/>
                          <a:ea typeface="+mn-ea"/>
                          <a:cs typeface="+mn-cs"/>
                        </a:rPr>
                        <a:t>jmx</a:t>
                      </a:r>
                      <a:r>
                        <a:rPr kumimoji="1" lang="en-US" altLang="ja-JP" sz="1800" b="0" i="0" u="none" strike="noStrike" kern="1200" baseline="0" dirty="0" smtClean="0">
                          <a:solidFill>
                            <a:schemeClr val="dk1"/>
                          </a:solidFill>
                          <a:latin typeface="+mn-lt"/>
                          <a:ea typeface="+mn-ea"/>
                          <a:cs typeface="+mn-cs"/>
                        </a:rPr>
                        <a:t>/</a:t>
                      </a:r>
                      <a:r>
                        <a:rPr kumimoji="1" lang="en-US" altLang="ja-JP" sz="1800" b="0" i="0" u="none" strike="noStrike" kern="1200" baseline="0" dirty="0" err="1" smtClean="0">
                          <a:solidFill>
                            <a:schemeClr val="dk1"/>
                          </a:solidFill>
                          <a:latin typeface="+mn-lt"/>
                          <a:ea typeface="+mn-ea"/>
                          <a:cs typeface="+mn-cs"/>
                        </a:rPr>
                        <a:t>tcl</a:t>
                      </a:r>
                      <a:r>
                        <a:rPr kumimoji="1" lang="en-US" altLang="ja-JP" sz="1800" b="0" i="0" u="none" strike="noStrike" kern="1200" baseline="0" dirty="0" smtClean="0">
                          <a:solidFill>
                            <a:schemeClr val="dk1"/>
                          </a:solidFill>
                          <a:latin typeface="+mn-lt"/>
                          <a:ea typeface="+mn-ea"/>
                          <a:cs typeface="+mn-cs"/>
                        </a:rPr>
                        <a:t>/SecurityActions.java</a:t>
                      </a:r>
                      <a:endParaRPr kumimoji="1" lang="ja-JP" altLang="en-US" dirty="0"/>
                    </a:p>
                  </a:txBody>
                  <a:tcPr/>
                </a:tc>
                <a:tc>
                  <a:txBody>
                    <a:bodyPr/>
                    <a:lstStyle/>
                    <a:p>
                      <a:pPr algn="ctr"/>
                      <a:r>
                        <a:rPr kumimoji="1" lang="en-US" altLang="ja-JP" dirty="0" err="1" smtClean="0"/>
                        <a:t>heiko.braun</a:t>
                      </a:r>
                      <a:endParaRPr kumimoji="1" lang="en-US" altLang="ja-JP" dirty="0" smtClean="0"/>
                    </a:p>
                  </a:txBody>
                  <a:tcPr/>
                </a:tc>
                <a:tc>
                  <a:txBody>
                    <a:bodyPr/>
                    <a:lstStyle/>
                    <a:p>
                      <a:pPr algn="ctr"/>
                      <a:r>
                        <a:rPr kumimoji="1" lang="en-US" altLang="ja-JP" dirty="0" smtClean="0"/>
                        <a:t>1</a:t>
                      </a:r>
                    </a:p>
                  </a:txBody>
                  <a:tcPr/>
                </a:tc>
              </a:tr>
              <a:tr h="370840">
                <a:tc vMerge="1">
                  <a:txBody>
                    <a:bodyPr/>
                    <a:lstStyle/>
                    <a:p>
                      <a:endParaRPr kumimoji="1" lang="ja-JP" altLang="en-US" dirty="0"/>
                    </a:p>
                  </a:txBody>
                  <a:tcPr/>
                </a:tc>
                <a:tc>
                  <a:txBody>
                    <a:bodyPr/>
                    <a:lstStyle/>
                    <a:p>
                      <a:pPr algn="ctr"/>
                      <a:r>
                        <a:rPr kumimoji="1" lang="en-US" altLang="ja-JP" dirty="0" err="1" smtClean="0"/>
                        <a:t>kabir</a:t>
                      </a:r>
                      <a:endParaRPr kumimoji="1" lang="ja-JP" altLang="en-US" dirty="0"/>
                    </a:p>
                  </a:txBody>
                  <a:tcPr/>
                </a:tc>
                <a:tc>
                  <a:txBody>
                    <a:bodyPr/>
                    <a:lstStyle/>
                    <a:p>
                      <a:pPr algn="ctr"/>
                      <a:r>
                        <a:rPr kumimoji="1" lang="en-US" altLang="ja-JP" dirty="0" smtClean="0"/>
                        <a:t>1</a:t>
                      </a:r>
                      <a:endParaRPr kumimoji="1" lang="ja-JP" altLang="en-US" dirty="0"/>
                    </a:p>
                  </a:txBody>
                  <a:tcPr/>
                </a:tc>
              </a:tr>
              <a:tr h="370840">
                <a:tc vMerge="1">
                  <a:txBody>
                    <a:bodyPr/>
                    <a:lstStyle/>
                    <a:p>
                      <a:endParaRPr kumimoji="1" lang="ja-JP" altLang="en-US"/>
                    </a:p>
                  </a:txBody>
                  <a:tcPr/>
                </a:tc>
                <a:tc>
                  <a:txBody>
                    <a:bodyPr/>
                    <a:lstStyle/>
                    <a:p>
                      <a:pPr algn="ctr"/>
                      <a:r>
                        <a:rPr kumimoji="1" lang="en-US" altLang="ja-JP" dirty="0" err="1" smtClean="0"/>
                        <a:t>faikiran</a:t>
                      </a:r>
                      <a:endParaRPr kumimoji="1" lang="en-US" altLang="ja-JP" dirty="0" smtClean="0"/>
                    </a:p>
                  </a:txBody>
                  <a:tcPr/>
                </a:tc>
                <a:tc>
                  <a:txBody>
                    <a:bodyPr/>
                    <a:lstStyle/>
                    <a:p>
                      <a:pPr algn="ctr"/>
                      <a:r>
                        <a:rPr kumimoji="1" lang="en-US" altLang="ja-JP" dirty="0" smtClean="0"/>
                        <a:t>1</a:t>
                      </a:r>
                      <a:endParaRPr kumimoji="1" lang="ja-JP" altLang="en-US" dirty="0"/>
                    </a:p>
                  </a:txBody>
                  <a:tcPr/>
                </a:tc>
              </a:tr>
              <a:tr h="370840">
                <a:tc vMerge="1">
                  <a:txBody>
                    <a:bodyPr/>
                    <a:lstStyle/>
                    <a:p>
                      <a:endParaRPr kumimoji="1" lang="ja-JP" altLang="en-US" dirty="0"/>
                    </a:p>
                  </a:txBody>
                  <a:tcPr/>
                </a:tc>
                <a:tc>
                  <a:txBody>
                    <a:bodyPr/>
                    <a:lstStyle/>
                    <a:p>
                      <a:pPr algn="ctr"/>
                      <a:r>
                        <a:rPr kumimoji="1" lang="en-US" altLang="ja-JP" dirty="0" smtClean="0"/>
                        <a:t>Jason.t..</a:t>
                      </a:r>
                      <a:r>
                        <a:rPr kumimoji="1" lang="en-US" altLang="ja-JP" dirty="0" err="1" smtClean="0"/>
                        <a:t>greene</a:t>
                      </a:r>
                      <a:endParaRPr kumimoji="1" lang="en-US" altLang="ja-JP" dirty="0" smtClean="0"/>
                    </a:p>
                  </a:txBody>
                  <a:tcPr/>
                </a:tc>
                <a:tc>
                  <a:txBody>
                    <a:bodyPr/>
                    <a:lstStyle/>
                    <a:p>
                      <a:pPr algn="ctr"/>
                      <a:r>
                        <a:rPr kumimoji="1" lang="en-US" altLang="ja-JP" smtClean="0"/>
                        <a:t>5</a:t>
                      </a:r>
                      <a:endParaRPr kumimoji="1" lang="ja-JP" altLang="en-US" dirty="0"/>
                    </a:p>
                  </a:txBody>
                  <a:tcPr/>
                </a:tc>
              </a:tr>
              <a:tr h="370840">
                <a:tc rowSpan="5">
                  <a:txBody>
                    <a:bodyPr/>
                    <a:lstStyle/>
                    <a:p>
                      <a:r>
                        <a:rPr kumimoji="1" lang="en-US" altLang="ja-JP" sz="1800" b="0" i="0" u="none" strike="noStrike" kern="1200" baseline="0" dirty="0" smtClean="0">
                          <a:solidFill>
                            <a:schemeClr val="dk1"/>
                          </a:solidFill>
                          <a:latin typeface="+mn-lt"/>
                          <a:ea typeface="+mn-ea"/>
                          <a:cs typeface="+mn-cs"/>
                        </a:rPr>
                        <a:t>service/SecurityActions.java</a:t>
                      </a:r>
                      <a:endParaRPr kumimoji="1" lang="ja-JP" altLang="en-US" dirty="0"/>
                    </a:p>
                  </a:txBody>
                  <a:tcPr/>
                </a:tc>
                <a:tc>
                  <a:txBody>
                    <a:bodyPr/>
                    <a:lstStyle/>
                    <a:p>
                      <a:pPr algn="ctr"/>
                      <a:r>
                        <a:rPr kumimoji="1" lang="en-US" altLang="ja-JP" dirty="0" err="1" smtClean="0"/>
                        <a:t>heiko.braun</a:t>
                      </a:r>
                      <a:endParaRPr kumimoji="1" lang="ja-JP" altLang="en-US" dirty="0"/>
                    </a:p>
                  </a:txBody>
                  <a:tcPr/>
                </a:tc>
                <a:tc>
                  <a:txBody>
                    <a:bodyPr/>
                    <a:lstStyle/>
                    <a:p>
                      <a:pPr algn="ctr"/>
                      <a:r>
                        <a:rPr kumimoji="1" lang="en-US" altLang="ja-JP" dirty="0" smtClean="0"/>
                        <a:t>1</a:t>
                      </a:r>
                      <a:endParaRPr kumimoji="1" lang="ja-JP" altLang="en-US" dirty="0"/>
                    </a:p>
                  </a:txBody>
                  <a:tcPr/>
                </a:tc>
              </a:tr>
              <a:tr h="370840">
                <a:tc vMerge="1">
                  <a:txBody>
                    <a:bodyPr/>
                    <a:lstStyle/>
                    <a:p>
                      <a:endParaRPr kumimoji="1" lang="ja-JP" altLang="en-US"/>
                    </a:p>
                  </a:txBody>
                  <a:tcPr/>
                </a:tc>
                <a:tc>
                  <a:txBody>
                    <a:bodyPr/>
                    <a:lstStyle/>
                    <a:p>
                      <a:pPr algn="ctr"/>
                      <a:r>
                        <a:rPr kumimoji="1" lang="en-US" altLang="ja-JP" dirty="0" smtClean="0"/>
                        <a:t>david.m..</a:t>
                      </a:r>
                      <a:r>
                        <a:rPr kumimoji="1" lang="en-US" altLang="ja-JP" dirty="0" err="1" smtClean="0"/>
                        <a:t>lloyd</a:t>
                      </a:r>
                      <a:endParaRPr kumimoji="1" lang="ja-JP" altLang="en-US" dirty="0"/>
                    </a:p>
                  </a:txBody>
                  <a:tcPr/>
                </a:tc>
                <a:tc>
                  <a:txBody>
                    <a:bodyPr/>
                    <a:lstStyle/>
                    <a:p>
                      <a:pPr algn="ctr"/>
                      <a:r>
                        <a:rPr kumimoji="1" lang="en-US" altLang="ja-JP" dirty="0" smtClean="0"/>
                        <a:t>8</a:t>
                      </a:r>
                      <a:endParaRPr kumimoji="1" lang="ja-JP" altLang="en-US" dirty="0"/>
                    </a:p>
                  </a:txBody>
                  <a:tcPr/>
                </a:tc>
              </a:tr>
              <a:tr h="370840">
                <a:tc vMerge="1">
                  <a:txBody>
                    <a:bodyPr/>
                    <a:lstStyle/>
                    <a:p>
                      <a:endParaRPr kumimoji="1" lang="ja-JP" altLang="en-US"/>
                    </a:p>
                  </a:txBody>
                  <a:tcPr/>
                </a:tc>
                <a:tc>
                  <a:txBody>
                    <a:bodyPr/>
                    <a:lstStyle/>
                    <a:p>
                      <a:pPr algn="ctr"/>
                      <a:r>
                        <a:rPr kumimoji="1" lang="en-US" altLang="ja-JP" dirty="0" err="1" smtClean="0"/>
                        <a:t>jaikiran</a:t>
                      </a:r>
                      <a:endParaRPr kumimoji="1" lang="ja-JP" altLang="en-US" dirty="0"/>
                    </a:p>
                  </a:txBody>
                  <a:tcPr/>
                </a:tc>
                <a:tc>
                  <a:txBody>
                    <a:bodyPr/>
                    <a:lstStyle/>
                    <a:p>
                      <a:pPr algn="ctr"/>
                      <a:r>
                        <a:rPr kumimoji="1" lang="en-US" altLang="ja-JP" dirty="0" smtClean="0"/>
                        <a:t>2</a:t>
                      </a:r>
                      <a:endParaRPr kumimoji="1" lang="ja-JP" altLang="en-US" dirty="0"/>
                    </a:p>
                  </a:txBody>
                  <a:tcPr/>
                </a:tc>
              </a:tr>
              <a:tr h="370840">
                <a:tc vMerge="1">
                  <a:txBody>
                    <a:bodyPr/>
                    <a:lstStyle/>
                    <a:p>
                      <a:endParaRPr kumimoji="1" lang="ja-JP" altLang="en-US"/>
                    </a:p>
                  </a:txBody>
                  <a:tcPr/>
                </a:tc>
                <a:tc>
                  <a:txBody>
                    <a:bodyPr/>
                    <a:lstStyle/>
                    <a:p>
                      <a:pPr algn="ctr"/>
                      <a:r>
                        <a:rPr kumimoji="1" lang="en-US" altLang="ja-JP" dirty="0" smtClean="0"/>
                        <a:t>Jason.t..</a:t>
                      </a:r>
                      <a:r>
                        <a:rPr kumimoji="1" lang="en-US" altLang="ja-JP" dirty="0" err="1" smtClean="0"/>
                        <a:t>greene</a:t>
                      </a:r>
                      <a:endParaRPr kumimoji="1" lang="ja-JP" altLang="en-US" dirty="0"/>
                    </a:p>
                  </a:txBody>
                  <a:tcPr/>
                </a:tc>
                <a:tc>
                  <a:txBody>
                    <a:bodyPr/>
                    <a:lstStyle/>
                    <a:p>
                      <a:pPr algn="ctr"/>
                      <a:r>
                        <a:rPr kumimoji="1" lang="en-US" altLang="ja-JP" dirty="0" smtClean="0"/>
                        <a:t>6</a:t>
                      </a:r>
                      <a:endParaRPr kumimoji="1" lang="ja-JP" altLang="en-US" dirty="0"/>
                    </a:p>
                  </a:txBody>
                  <a:tcPr/>
                </a:tc>
              </a:tr>
              <a:tr h="370840">
                <a:tc vMerge="1">
                  <a:txBody>
                    <a:bodyPr/>
                    <a:lstStyle/>
                    <a:p>
                      <a:endParaRPr kumimoji="1" lang="ja-JP" altLang="en-US" dirty="0"/>
                    </a:p>
                  </a:txBody>
                  <a:tcPr/>
                </a:tc>
                <a:tc>
                  <a:txBody>
                    <a:bodyPr/>
                    <a:lstStyle/>
                    <a:p>
                      <a:pPr algn="ctr"/>
                      <a:r>
                        <a:rPr kumimoji="1" lang="en-US" altLang="ja-JP" dirty="0" err="1" smtClean="0"/>
                        <a:t>brian.stansberry</a:t>
                      </a:r>
                      <a:endParaRPr kumimoji="1" lang="ja-JP" altLang="en-US" dirty="0"/>
                    </a:p>
                  </a:txBody>
                  <a:tcPr/>
                </a:tc>
                <a:tc>
                  <a:txBody>
                    <a:bodyPr/>
                    <a:lstStyle/>
                    <a:p>
                      <a:pPr algn="ctr"/>
                      <a:r>
                        <a:rPr kumimoji="1" lang="en-US" altLang="ja-JP" dirty="0" smtClean="0"/>
                        <a:t>2</a:t>
                      </a:r>
                      <a:endParaRPr kumimoji="1" lang="ja-JP" altLang="en-US" dirty="0"/>
                    </a:p>
                  </a:txBody>
                  <a:tcPr/>
                </a:tc>
              </a:tr>
            </a:tbl>
          </a:graphicData>
        </a:graphic>
      </p:graphicFrame>
      <p:sp>
        <p:nvSpPr>
          <p:cNvPr id="8" name="テキスト ボックス 7"/>
          <p:cNvSpPr txBox="1"/>
          <p:nvPr/>
        </p:nvSpPr>
        <p:spPr>
          <a:xfrm>
            <a:off x="1547664" y="1626583"/>
            <a:ext cx="6408712" cy="830997"/>
          </a:xfrm>
          <a:prstGeom prst="rect">
            <a:avLst/>
          </a:prstGeom>
          <a:noFill/>
        </p:spPr>
        <p:txBody>
          <a:bodyPr wrap="square" rtlCol="0">
            <a:spAutoFit/>
          </a:bodyPr>
          <a:lstStyle/>
          <a:p>
            <a:r>
              <a:rPr lang="en-US" altLang="ja-JP" sz="2400" dirty="0" err="1" smtClean="0"/>
              <a:t>WildFly</a:t>
            </a:r>
            <a:r>
              <a:rPr lang="ja-JP" altLang="en-US" sz="2400" dirty="0" smtClean="0"/>
              <a:t>のクローンセット</a:t>
            </a:r>
            <a:r>
              <a:rPr lang="en-US" altLang="ja-JP" sz="2400" dirty="0" smtClean="0"/>
              <a:t>,CS-Ownership=0.41</a:t>
            </a:r>
            <a:endParaRPr lang="ja-JP" altLang="en-US" sz="2400" dirty="0"/>
          </a:p>
          <a:p>
            <a:endParaRPr kumimoji="1" lang="ja-JP" altLang="en-US" sz="2400" dirty="0"/>
          </a:p>
        </p:txBody>
      </p:sp>
    </p:spTree>
    <p:extLst>
      <p:ext uri="{BB962C8B-B14F-4D97-AF65-F5344CB8AC3E}">
        <p14:creationId xmlns:p14="http://schemas.microsoft.com/office/powerpoint/2010/main" val="525362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コードクローン編集管理の必要性</a:t>
            </a:r>
            <a:endParaRPr kumimoji="1" lang="ja-JP" altLang="en-US" dirty="0"/>
          </a:p>
        </p:txBody>
      </p:sp>
      <p:sp>
        <p:nvSpPr>
          <p:cNvPr id="3" name="コンテンツ プレースホルダー 2"/>
          <p:cNvSpPr>
            <a:spLocks noGrp="1"/>
          </p:cNvSpPr>
          <p:nvPr>
            <p:ph idx="1"/>
          </p:nvPr>
        </p:nvSpPr>
        <p:spPr>
          <a:xfrm>
            <a:off x="683568" y="1600200"/>
            <a:ext cx="8229600" cy="4525963"/>
          </a:xfrm>
        </p:spPr>
        <p:txBody>
          <a:bodyPr/>
          <a:lstStyle/>
          <a:p>
            <a:pPr marL="0" indent="0">
              <a:buNone/>
            </a:pPr>
            <a:r>
              <a:rPr lang="ja-JP" altLang="en-US" dirty="0" smtClean="0"/>
              <a:t>コードクローン間で発生した変更は開発者間で共有する必要がある．</a:t>
            </a:r>
            <a:endParaRPr kumimoji="1" lang="en-US" altLang="ja-JP" dirty="0" smtClean="0"/>
          </a:p>
          <a:p>
            <a:pPr marL="400050" lvl="1" indent="0">
              <a:buNone/>
            </a:pPr>
            <a:r>
              <a:rPr lang="en-US" altLang="ja-JP" sz="2400" dirty="0" smtClean="0"/>
              <a:t>―</a:t>
            </a:r>
            <a:r>
              <a:rPr lang="ja-JP" altLang="en-US" dirty="0"/>
              <a:t>編集</a:t>
            </a:r>
            <a:r>
              <a:rPr lang="ja-JP" altLang="en-US" dirty="0" smtClean="0"/>
              <a:t>漏れが発生する可能性があるため</a:t>
            </a:r>
            <a:endParaRPr kumimoji="1" lang="en-US" altLang="ja-JP" dirty="0" smtClean="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3</a:t>
            </a:fld>
            <a:endParaRPr kumimoji="1" lang="ja-JP" altLang="en-US"/>
          </a:p>
        </p:txBody>
      </p:sp>
      <p:grpSp>
        <p:nvGrpSpPr>
          <p:cNvPr id="44" name="グループ化 43"/>
          <p:cNvGrpSpPr/>
          <p:nvPr/>
        </p:nvGrpSpPr>
        <p:grpSpPr>
          <a:xfrm>
            <a:off x="1010601" y="4641010"/>
            <a:ext cx="1302380" cy="1743426"/>
            <a:chOff x="56802" y="4046204"/>
            <a:chExt cx="1271307" cy="1711079"/>
          </a:xfrm>
        </p:grpSpPr>
        <p:sp>
          <p:nvSpPr>
            <p:cNvPr id="45" name="正方形/長方形 44"/>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lang="en-US" altLang="ja-JP" sz="2400" dirty="0">
                  <a:solidFill>
                    <a:schemeClr val="tx1"/>
                  </a:solidFill>
                </a:rPr>
                <a:t>A</a:t>
              </a:r>
              <a:endParaRPr kumimoji="1" lang="ja-JP" altLang="en-US" sz="2400" dirty="0">
                <a:solidFill>
                  <a:schemeClr val="tx1"/>
                </a:solidFill>
              </a:endParaRPr>
            </a:p>
          </p:txBody>
        </p:sp>
        <p:pic>
          <p:nvPicPr>
            <p:cNvPr id="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3" y="4046204"/>
              <a:ext cx="1241003" cy="12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 name="グループ化 5"/>
          <p:cNvGrpSpPr/>
          <p:nvPr/>
        </p:nvGrpSpPr>
        <p:grpSpPr>
          <a:xfrm>
            <a:off x="2477907" y="3467621"/>
            <a:ext cx="1638379" cy="2166379"/>
            <a:chOff x="2734589" y="3239974"/>
            <a:chExt cx="1638379" cy="2166379"/>
          </a:xfrm>
        </p:grpSpPr>
        <p:sp>
          <p:nvSpPr>
            <p:cNvPr id="27" name="メモ 26"/>
            <p:cNvSpPr/>
            <p:nvPr/>
          </p:nvSpPr>
          <p:spPr>
            <a:xfrm rot="16200000">
              <a:off x="247058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04" name="Freeform 13"/>
            <p:cNvSpPr>
              <a:spLocks/>
            </p:cNvSpPr>
            <p:nvPr/>
          </p:nvSpPr>
          <p:spPr bwMode="auto">
            <a:xfrm>
              <a:off x="2976689" y="3603543"/>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sp>
          <p:nvSpPr>
            <p:cNvPr id="38" name="Freeform 13"/>
            <p:cNvSpPr>
              <a:spLocks/>
            </p:cNvSpPr>
            <p:nvPr/>
          </p:nvSpPr>
          <p:spPr bwMode="auto">
            <a:xfrm>
              <a:off x="2976688" y="4411512"/>
              <a:ext cx="1139597" cy="5803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24" name="グループ化 23"/>
          <p:cNvGrpSpPr/>
          <p:nvPr/>
        </p:nvGrpSpPr>
        <p:grpSpPr>
          <a:xfrm>
            <a:off x="4924747" y="3467620"/>
            <a:ext cx="1638379" cy="2166379"/>
            <a:chOff x="2734589" y="3239974"/>
            <a:chExt cx="1638379" cy="2166379"/>
          </a:xfrm>
        </p:grpSpPr>
        <p:sp>
          <p:nvSpPr>
            <p:cNvPr id="25" name="メモ 24"/>
            <p:cNvSpPr/>
            <p:nvPr/>
          </p:nvSpPr>
          <p:spPr>
            <a:xfrm rot="16200000">
              <a:off x="247058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26" name="Freeform 13"/>
            <p:cNvSpPr>
              <a:spLocks/>
            </p:cNvSpPr>
            <p:nvPr/>
          </p:nvSpPr>
          <p:spPr bwMode="auto">
            <a:xfrm>
              <a:off x="2976689" y="3603543"/>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30" name="グループ化 29"/>
          <p:cNvGrpSpPr/>
          <p:nvPr/>
        </p:nvGrpSpPr>
        <p:grpSpPr>
          <a:xfrm flipH="1">
            <a:off x="6768782" y="4639159"/>
            <a:ext cx="1332000" cy="1743426"/>
            <a:chOff x="56802" y="4046204"/>
            <a:chExt cx="1271307" cy="1711079"/>
          </a:xfrm>
        </p:grpSpPr>
        <p:sp>
          <p:nvSpPr>
            <p:cNvPr id="31" name="正方形/長方形 30"/>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kumimoji="1" lang="en-US" altLang="ja-JP" sz="2400" dirty="0" smtClean="0">
                  <a:solidFill>
                    <a:schemeClr val="tx1"/>
                  </a:solidFill>
                </a:rPr>
                <a:t>B</a:t>
              </a:r>
              <a:endParaRPr kumimoji="1" lang="ja-JP" altLang="en-US" sz="2400" dirty="0">
                <a:solidFill>
                  <a:schemeClr val="tx1"/>
                </a:solidFill>
              </a:endParaRPr>
            </a:p>
          </p:txBody>
        </p:sp>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3" y="4046204"/>
              <a:ext cx="1241003" cy="12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9" name="図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43808" y="3820711"/>
            <a:ext cx="432440" cy="625408"/>
          </a:xfrm>
          <a:prstGeom prst="rect">
            <a:avLst/>
          </a:prstGeom>
        </p:spPr>
      </p:pic>
      <p:pic>
        <p:nvPicPr>
          <p:cNvPr id="28" name="図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43808" y="4594073"/>
            <a:ext cx="432440" cy="625408"/>
          </a:xfrm>
          <a:prstGeom prst="rect">
            <a:avLst/>
          </a:prstGeom>
        </p:spPr>
      </p:pic>
      <p:pic>
        <p:nvPicPr>
          <p:cNvPr id="29" name="図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04205" y="3808645"/>
            <a:ext cx="432440" cy="625408"/>
          </a:xfrm>
          <a:prstGeom prst="rect">
            <a:avLst/>
          </a:prstGeom>
        </p:spPr>
      </p:pic>
      <p:pic>
        <p:nvPicPr>
          <p:cNvPr id="12" name="図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17836" y="3696231"/>
            <a:ext cx="712775" cy="679179"/>
          </a:xfrm>
          <a:prstGeom prst="rect">
            <a:avLst/>
          </a:prstGeom>
        </p:spPr>
      </p:pic>
      <p:pic>
        <p:nvPicPr>
          <p:cNvPr id="33" name="図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11760" y="4523364"/>
            <a:ext cx="712775" cy="679179"/>
          </a:xfrm>
          <a:prstGeom prst="rect">
            <a:avLst/>
          </a:prstGeom>
        </p:spPr>
      </p:pic>
    </p:spTree>
    <p:extLst>
      <p:ext uri="{BB962C8B-B14F-4D97-AF65-F5344CB8AC3E}">
        <p14:creationId xmlns:p14="http://schemas.microsoft.com/office/powerpoint/2010/main" val="96595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fade">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fade">
                                      <p:cBhvr>
                                        <p:cTn id="23" dur="500"/>
                                        <p:tgtEl>
                                          <p:spTgt spid="24"/>
                                        </p:tgtEl>
                                      </p:cBhvr>
                                    </p:animEffect>
                                  </p:childTnLst>
                                </p:cTn>
                              </p:par>
                              <p:par>
                                <p:cTn id="24" presetID="10" presetClass="entr" presetSubtype="0" fill="hold" nodeType="with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fade">
                                      <p:cBhvr>
                                        <p:cTn id="26" dur="500"/>
                                        <p:tgtEl>
                                          <p:spTgt spid="3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ja-JP" altLang="en-US" dirty="0" smtClean="0"/>
              <a:t>コードクローンの</a:t>
            </a:r>
            <a:r>
              <a:rPr lang="ja-JP" altLang="en-US" dirty="0"/>
              <a:t>編集を監視して，開発者に通知するシステム</a:t>
            </a:r>
            <a:endParaRPr lang="en-US" altLang="ja-JP" dirty="0"/>
          </a:p>
          <a:p>
            <a:pPr marL="0" lvl="1" indent="0">
              <a:buNone/>
            </a:pPr>
            <a:r>
              <a:rPr lang="ja-JP" altLang="en-US" sz="2400" dirty="0"/>
              <a:t>　　</a:t>
            </a:r>
            <a:r>
              <a:rPr lang="en-US" altLang="ja-JP" sz="2400" dirty="0"/>
              <a:t>―</a:t>
            </a:r>
            <a:r>
              <a:rPr lang="ja-JP" altLang="en-US" sz="2400" dirty="0"/>
              <a:t>複数人</a:t>
            </a:r>
            <a:r>
              <a:rPr lang="ja-JP" altLang="en-US" sz="2400" dirty="0" smtClean="0"/>
              <a:t>でコードクローンを</a:t>
            </a:r>
            <a:r>
              <a:rPr lang="ja-JP" altLang="en-US" sz="2400" dirty="0"/>
              <a:t>編集する状況に</a:t>
            </a:r>
            <a:r>
              <a:rPr lang="ja-JP" altLang="en-US" sz="2400" dirty="0" smtClean="0"/>
              <a:t>おいて，主要な</a:t>
            </a:r>
            <a:endParaRPr lang="en-US" altLang="ja-JP" sz="2400" dirty="0" smtClean="0"/>
          </a:p>
          <a:p>
            <a:pPr marL="0" lvl="1" indent="0">
              <a:buNone/>
            </a:pPr>
            <a:r>
              <a:rPr lang="ja-JP" altLang="en-US" sz="2400" dirty="0"/>
              <a:t>　</a:t>
            </a:r>
            <a:r>
              <a:rPr lang="ja-JP" altLang="en-US" sz="2400" dirty="0" smtClean="0"/>
              <a:t>　　 開発者が存在しなければ有効性を</a:t>
            </a:r>
            <a:r>
              <a:rPr lang="ja-JP" altLang="en-US" sz="2400" dirty="0"/>
              <a:t>発揮する</a:t>
            </a:r>
            <a:r>
              <a:rPr lang="ja-JP" altLang="en-US" sz="2400" dirty="0" smtClean="0"/>
              <a:t>．</a:t>
            </a:r>
            <a:endParaRPr lang="en-US" altLang="ja-JP" sz="2400" dirty="0"/>
          </a:p>
        </p:txBody>
      </p:sp>
      <p:sp>
        <p:nvSpPr>
          <p:cNvPr id="2" name="タイトル 1"/>
          <p:cNvSpPr>
            <a:spLocks noGrp="1"/>
          </p:cNvSpPr>
          <p:nvPr>
            <p:ph type="title"/>
          </p:nvPr>
        </p:nvSpPr>
        <p:spPr/>
        <p:txBody>
          <a:bodyPr/>
          <a:lstStyle/>
          <a:p>
            <a:r>
              <a:rPr lang="ja-JP" altLang="en-US" dirty="0"/>
              <a:t>クローン編集管理システム</a:t>
            </a:r>
            <a:r>
              <a:rPr lang="en-US" altLang="ja-JP" dirty="0"/>
              <a:t/>
            </a:r>
            <a:br>
              <a:rPr lang="en-US" altLang="ja-JP" dirty="0"/>
            </a:br>
            <a:r>
              <a:rPr lang="en-US" altLang="ja-JP" dirty="0"/>
              <a:t>Clone </a:t>
            </a:r>
            <a:r>
              <a:rPr lang="en-US" altLang="ja-JP" dirty="0" err="1"/>
              <a:t>Notifier</a:t>
            </a:r>
            <a:r>
              <a:rPr lang="en-US" altLang="ja-JP" baseline="30000" dirty="0"/>
              <a:t>[1]</a:t>
            </a:r>
            <a:r>
              <a:rPr lang="en-US" altLang="ja-JP" dirty="0"/>
              <a:t>(1/2)</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4</a:t>
            </a:fld>
            <a:endParaRPr kumimoji="1" lang="ja-JP" altLang="en-US"/>
          </a:p>
        </p:txBody>
      </p:sp>
      <p:grpSp>
        <p:nvGrpSpPr>
          <p:cNvPr id="6" name="グループ化 5"/>
          <p:cNvGrpSpPr/>
          <p:nvPr/>
        </p:nvGrpSpPr>
        <p:grpSpPr>
          <a:xfrm>
            <a:off x="131213" y="4509121"/>
            <a:ext cx="1302380" cy="1617101"/>
            <a:chOff x="56802" y="4170185"/>
            <a:chExt cx="1271307" cy="1587098"/>
          </a:xfrm>
        </p:grpSpPr>
        <p:sp>
          <p:nvSpPr>
            <p:cNvPr id="7" name="正方形/長方形 6"/>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lang="en-US" altLang="ja-JP" sz="2400" dirty="0">
                  <a:solidFill>
                    <a:schemeClr val="tx1"/>
                  </a:solidFill>
                </a:rPr>
                <a:t>A</a:t>
              </a:r>
              <a:endParaRPr kumimoji="1" lang="ja-JP" altLang="en-US" sz="2400" dirty="0">
                <a:solidFill>
                  <a:schemeClr val="tx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3" y="4170185"/>
              <a:ext cx="1241003" cy="12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8" name="グループ化 17"/>
          <p:cNvGrpSpPr/>
          <p:nvPr/>
        </p:nvGrpSpPr>
        <p:grpSpPr>
          <a:xfrm flipH="1">
            <a:off x="5777979" y="4527373"/>
            <a:ext cx="1332000" cy="1617101"/>
            <a:chOff x="56802" y="4170185"/>
            <a:chExt cx="1271307" cy="1587098"/>
          </a:xfrm>
        </p:grpSpPr>
        <p:sp>
          <p:nvSpPr>
            <p:cNvPr id="19" name="正方形/長方形 18"/>
            <p:cNvSpPr/>
            <p:nvPr/>
          </p:nvSpPr>
          <p:spPr>
            <a:xfrm>
              <a:off x="56802" y="5431927"/>
              <a:ext cx="1271307" cy="32535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開発者</a:t>
              </a:r>
              <a:r>
                <a:rPr kumimoji="1" lang="en-US" altLang="ja-JP" sz="2400" dirty="0" smtClean="0">
                  <a:solidFill>
                    <a:schemeClr val="tx1"/>
                  </a:solidFill>
                </a:rPr>
                <a:t>B</a:t>
              </a:r>
              <a:endParaRPr kumimoji="1" lang="ja-JP" altLang="en-US" sz="2400" dirty="0">
                <a:solidFill>
                  <a:schemeClr val="tx1"/>
                </a:solidFill>
              </a:endParaRPr>
            </a:p>
          </p:txBody>
        </p:sp>
        <p:pic>
          <p:nvPicPr>
            <p:cNvPr id="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7" y="4170185"/>
              <a:ext cx="1241003" cy="1241002"/>
            </a:xfrm>
            <a:prstGeom prst="rect">
              <a:avLst/>
            </a:prstGeom>
            <a:noFill/>
            <a:ln>
              <a:noFill/>
            </a:ln>
            <a:extLst>
              <a:ext uri="{91240B29-F687-4F45-9708-019B960494DF}">
                <a14:hiddenLine xmlns:a14="http://schemas.microsoft.com/office/drawing/2010/main" w="9525">
                  <a:solidFill>
                    <a:schemeClr val="tx1"/>
                  </a:solidFill>
                  <a:miter lim="800000"/>
                  <a:headEnd/>
                  <a:tailEnd/>
                </a14:hiddenLine>
              </a:ext>
            </a:extLst>
          </p:spPr>
        </p:pic>
      </p:grpSp>
      <p:grpSp>
        <p:nvGrpSpPr>
          <p:cNvPr id="9" name="グループ化 8"/>
          <p:cNvGrpSpPr/>
          <p:nvPr/>
        </p:nvGrpSpPr>
        <p:grpSpPr>
          <a:xfrm>
            <a:off x="1852871" y="4005065"/>
            <a:ext cx="1638379" cy="2166379"/>
            <a:chOff x="2734589" y="3239974"/>
            <a:chExt cx="1638379" cy="2166379"/>
          </a:xfrm>
        </p:grpSpPr>
        <p:sp>
          <p:nvSpPr>
            <p:cNvPr id="10" name="メモ 9"/>
            <p:cNvSpPr/>
            <p:nvPr/>
          </p:nvSpPr>
          <p:spPr>
            <a:xfrm rot="16200000">
              <a:off x="247058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1" name="Freeform 13"/>
            <p:cNvSpPr>
              <a:spLocks/>
            </p:cNvSpPr>
            <p:nvPr/>
          </p:nvSpPr>
          <p:spPr bwMode="auto">
            <a:xfrm>
              <a:off x="2976689" y="3603543"/>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sp>
          <p:nvSpPr>
            <p:cNvPr id="12" name="Freeform 13"/>
            <p:cNvSpPr>
              <a:spLocks/>
            </p:cNvSpPr>
            <p:nvPr/>
          </p:nvSpPr>
          <p:spPr bwMode="auto">
            <a:xfrm>
              <a:off x="2976688" y="4411512"/>
              <a:ext cx="1139597" cy="5803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15" name="グループ化 14"/>
          <p:cNvGrpSpPr/>
          <p:nvPr/>
        </p:nvGrpSpPr>
        <p:grpSpPr>
          <a:xfrm>
            <a:off x="4013741" y="4005064"/>
            <a:ext cx="1638379" cy="2166379"/>
            <a:chOff x="2448619" y="3239974"/>
            <a:chExt cx="1638379" cy="2166379"/>
          </a:xfrm>
        </p:grpSpPr>
        <p:sp>
          <p:nvSpPr>
            <p:cNvPr id="16" name="メモ 15"/>
            <p:cNvSpPr/>
            <p:nvPr/>
          </p:nvSpPr>
          <p:spPr>
            <a:xfrm rot="16200000">
              <a:off x="2184619" y="3503974"/>
              <a:ext cx="2166379" cy="1638379"/>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17" name="Freeform 13"/>
            <p:cNvSpPr>
              <a:spLocks/>
            </p:cNvSpPr>
            <p:nvPr/>
          </p:nvSpPr>
          <p:spPr bwMode="auto">
            <a:xfrm>
              <a:off x="2690719" y="3574864"/>
              <a:ext cx="1139597" cy="58032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u="sng">
                <a:latin typeface="Arial" charset="0"/>
                <a:ea typeface="MS UI Gothic" pitchFamily="50" charset="-128"/>
              </a:endParaRPr>
            </a:p>
          </p:txBody>
        </p:sp>
      </p:grpSp>
      <p:grpSp>
        <p:nvGrpSpPr>
          <p:cNvPr id="25" name="グループ化 24"/>
          <p:cNvGrpSpPr/>
          <p:nvPr/>
        </p:nvGrpSpPr>
        <p:grpSpPr>
          <a:xfrm>
            <a:off x="7232931" y="3637197"/>
            <a:ext cx="1515782" cy="2468374"/>
            <a:chOff x="7894184" y="3585458"/>
            <a:chExt cx="1075744" cy="2028849"/>
          </a:xfrm>
        </p:grpSpPr>
        <p:grpSp>
          <p:nvGrpSpPr>
            <p:cNvPr id="26" name="Group 284"/>
            <p:cNvGrpSpPr>
              <a:grpSpLocks/>
            </p:cNvGrpSpPr>
            <p:nvPr/>
          </p:nvGrpSpPr>
          <p:grpSpPr bwMode="auto">
            <a:xfrm>
              <a:off x="8158805" y="3585458"/>
              <a:ext cx="648072" cy="1368152"/>
              <a:chOff x="489" y="2296"/>
              <a:chExt cx="227" cy="635"/>
            </a:xfrm>
          </p:grpSpPr>
          <p:sp>
            <p:nvSpPr>
              <p:cNvPr id="28" name="Rectangle 285"/>
              <p:cNvSpPr>
                <a:spLocks noChangeArrowheads="1"/>
              </p:cNvSpPr>
              <p:nvPr/>
            </p:nvSpPr>
            <p:spPr bwMode="auto">
              <a:xfrm>
                <a:off x="489" y="2432"/>
                <a:ext cx="136" cy="499"/>
              </a:xfrm>
              <a:prstGeom prst="rect">
                <a:avLst/>
              </a:prstGeom>
              <a:solidFill>
                <a:srgbClr val="808080"/>
              </a:solidFill>
              <a:ln w="9525">
                <a:noFill/>
                <a:miter lim="800000"/>
                <a:headEnd/>
                <a:tailEnd/>
              </a:ln>
              <a:effectLst/>
            </p:spPr>
            <p:txBody>
              <a:bodyPr wrap="none" anchor="ctr"/>
              <a:lstStyle/>
              <a:p>
                <a:endParaRPr lang="ja-JP" altLang="en-US"/>
              </a:p>
            </p:txBody>
          </p:sp>
          <p:sp>
            <p:nvSpPr>
              <p:cNvPr id="29" name="Freeform 286"/>
              <p:cNvSpPr>
                <a:spLocks/>
              </p:cNvSpPr>
              <p:nvPr/>
            </p:nvSpPr>
            <p:spPr bwMode="auto">
              <a:xfrm>
                <a:off x="489" y="2296"/>
                <a:ext cx="226" cy="136"/>
              </a:xfrm>
              <a:custGeom>
                <a:avLst/>
                <a:gdLst/>
                <a:ahLst/>
                <a:cxnLst>
                  <a:cxn ang="0">
                    <a:pos x="136" y="136"/>
                  </a:cxn>
                  <a:cxn ang="0">
                    <a:pos x="226" y="0"/>
                  </a:cxn>
                  <a:cxn ang="0">
                    <a:pos x="90" y="0"/>
                  </a:cxn>
                  <a:cxn ang="0">
                    <a:pos x="0" y="136"/>
                  </a:cxn>
                  <a:cxn ang="0">
                    <a:pos x="136" y="136"/>
                  </a:cxn>
                </a:cxnLst>
                <a:rect l="0" t="0" r="r" b="b"/>
                <a:pathLst>
                  <a:path w="226" h="136">
                    <a:moveTo>
                      <a:pt x="136" y="136"/>
                    </a:moveTo>
                    <a:lnTo>
                      <a:pt x="226" y="0"/>
                    </a:lnTo>
                    <a:lnTo>
                      <a:pt x="90" y="0"/>
                    </a:lnTo>
                    <a:lnTo>
                      <a:pt x="0" y="136"/>
                    </a:lnTo>
                    <a:lnTo>
                      <a:pt x="136" y="136"/>
                    </a:lnTo>
                    <a:close/>
                  </a:path>
                </a:pathLst>
              </a:custGeom>
              <a:gradFill rotWithShape="1">
                <a:gsLst>
                  <a:gs pos="0">
                    <a:srgbClr val="5F5F5F">
                      <a:gamma/>
                      <a:shade val="46275"/>
                      <a:invGamma/>
                    </a:srgbClr>
                  </a:gs>
                  <a:gs pos="100000">
                    <a:srgbClr val="5F5F5F"/>
                  </a:gs>
                </a:gsLst>
                <a:lin ang="5400000" scaled="1"/>
              </a:gradFill>
              <a:ln w="9525">
                <a:noFill/>
                <a:round/>
                <a:headEnd/>
                <a:tailEnd/>
              </a:ln>
              <a:effectLst/>
            </p:spPr>
            <p:txBody>
              <a:bodyPr/>
              <a:lstStyle/>
              <a:p>
                <a:endParaRPr lang="ja-JP" altLang="en-US"/>
              </a:p>
            </p:txBody>
          </p:sp>
          <p:sp>
            <p:nvSpPr>
              <p:cNvPr id="30" name="Freeform 287"/>
              <p:cNvSpPr>
                <a:spLocks/>
              </p:cNvSpPr>
              <p:nvPr/>
            </p:nvSpPr>
            <p:spPr bwMode="auto">
              <a:xfrm>
                <a:off x="625" y="2296"/>
                <a:ext cx="90" cy="635"/>
              </a:xfrm>
              <a:custGeom>
                <a:avLst/>
                <a:gdLst/>
                <a:ahLst/>
                <a:cxnLst>
                  <a:cxn ang="0">
                    <a:pos x="90" y="0"/>
                  </a:cxn>
                  <a:cxn ang="0">
                    <a:pos x="0" y="136"/>
                  </a:cxn>
                  <a:cxn ang="0">
                    <a:pos x="0" y="635"/>
                  </a:cxn>
                  <a:cxn ang="0">
                    <a:pos x="90" y="453"/>
                  </a:cxn>
                  <a:cxn ang="0">
                    <a:pos x="90" y="0"/>
                  </a:cxn>
                </a:cxnLst>
                <a:rect l="0" t="0" r="r" b="b"/>
                <a:pathLst>
                  <a:path w="90" h="635">
                    <a:moveTo>
                      <a:pt x="90" y="0"/>
                    </a:moveTo>
                    <a:lnTo>
                      <a:pt x="0" y="136"/>
                    </a:lnTo>
                    <a:lnTo>
                      <a:pt x="0" y="635"/>
                    </a:lnTo>
                    <a:lnTo>
                      <a:pt x="90" y="453"/>
                    </a:lnTo>
                    <a:lnTo>
                      <a:pt x="90" y="0"/>
                    </a:lnTo>
                    <a:close/>
                  </a:path>
                </a:pathLst>
              </a:custGeom>
              <a:gradFill rotWithShape="1">
                <a:gsLst>
                  <a:gs pos="0">
                    <a:srgbClr val="333333"/>
                  </a:gs>
                  <a:gs pos="100000">
                    <a:srgbClr val="333333">
                      <a:gamma/>
                      <a:shade val="46275"/>
                      <a:invGamma/>
                    </a:srgbClr>
                  </a:gs>
                </a:gsLst>
                <a:lin ang="0" scaled="1"/>
              </a:gradFill>
              <a:ln w="9525">
                <a:noFill/>
                <a:round/>
                <a:headEnd/>
                <a:tailEnd/>
              </a:ln>
              <a:effectLst/>
            </p:spPr>
            <p:txBody>
              <a:bodyPr/>
              <a:lstStyle/>
              <a:p>
                <a:endParaRPr lang="ja-JP" altLang="en-US"/>
              </a:p>
            </p:txBody>
          </p:sp>
          <p:grpSp>
            <p:nvGrpSpPr>
              <p:cNvPr id="31" name="Group 288"/>
              <p:cNvGrpSpPr>
                <a:grpSpLocks/>
              </p:cNvGrpSpPr>
              <p:nvPr/>
            </p:nvGrpSpPr>
            <p:grpSpPr bwMode="auto">
              <a:xfrm rot="5400000">
                <a:off x="467" y="2522"/>
                <a:ext cx="182" cy="91"/>
                <a:chOff x="2394" y="3838"/>
                <a:chExt cx="499" cy="91"/>
              </a:xfrm>
            </p:grpSpPr>
            <p:sp>
              <p:nvSpPr>
                <p:cNvPr id="34" name="Rectangle 289"/>
                <p:cNvSpPr>
                  <a:spLocks noChangeArrowheads="1"/>
                </p:cNvSpPr>
                <p:nvPr/>
              </p:nvSpPr>
              <p:spPr bwMode="auto">
                <a:xfrm>
                  <a:off x="2394"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5" name="Rectangle 290"/>
                <p:cNvSpPr>
                  <a:spLocks noChangeArrowheads="1"/>
                </p:cNvSpPr>
                <p:nvPr/>
              </p:nvSpPr>
              <p:spPr bwMode="auto">
                <a:xfrm>
                  <a:off x="2484"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6" name="Rectangle 291"/>
                <p:cNvSpPr>
                  <a:spLocks noChangeArrowheads="1"/>
                </p:cNvSpPr>
                <p:nvPr/>
              </p:nvSpPr>
              <p:spPr bwMode="auto">
                <a:xfrm>
                  <a:off x="2576"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7" name="Rectangle 292"/>
                <p:cNvSpPr>
                  <a:spLocks noChangeArrowheads="1"/>
                </p:cNvSpPr>
                <p:nvPr/>
              </p:nvSpPr>
              <p:spPr bwMode="auto">
                <a:xfrm>
                  <a:off x="2666"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8" name="Rectangle 293"/>
                <p:cNvSpPr>
                  <a:spLocks noChangeArrowheads="1"/>
                </p:cNvSpPr>
                <p:nvPr/>
              </p:nvSpPr>
              <p:spPr bwMode="auto">
                <a:xfrm>
                  <a:off x="2757" y="3838"/>
                  <a:ext cx="46" cy="91"/>
                </a:xfrm>
                <a:prstGeom prst="rect">
                  <a:avLst/>
                </a:prstGeom>
                <a:solidFill>
                  <a:srgbClr val="000000"/>
                </a:solidFill>
                <a:ln w="9525">
                  <a:noFill/>
                  <a:miter lim="800000"/>
                  <a:headEnd/>
                  <a:tailEnd/>
                </a:ln>
                <a:effectLst/>
              </p:spPr>
              <p:txBody>
                <a:bodyPr wrap="none" anchor="ctr"/>
                <a:lstStyle/>
                <a:p>
                  <a:endParaRPr lang="ja-JP" altLang="en-US"/>
                </a:p>
              </p:txBody>
            </p:sp>
            <p:sp>
              <p:nvSpPr>
                <p:cNvPr id="39" name="Rectangle 294"/>
                <p:cNvSpPr>
                  <a:spLocks noChangeArrowheads="1"/>
                </p:cNvSpPr>
                <p:nvPr/>
              </p:nvSpPr>
              <p:spPr bwMode="auto">
                <a:xfrm>
                  <a:off x="2847" y="3838"/>
                  <a:ext cx="46" cy="91"/>
                </a:xfrm>
                <a:prstGeom prst="rect">
                  <a:avLst/>
                </a:prstGeom>
                <a:solidFill>
                  <a:srgbClr val="000000"/>
                </a:solidFill>
                <a:ln w="9525">
                  <a:noFill/>
                  <a:miter lim="800000"/>
                  <a:headEnd/>
                  <a:tailEnd/>
                </a:ln>
                <a:effectLst/>
              </p:spPr>
              <p:txBody>
                <a:bodyPr wrap="none" anchor="ctr"/>
                <a:lstStyle/>
                <a:p>
                  <a:endParaRPr lang="ja-JP" altLang="en-US"/>
                </a:p>
              </p:txBody>
            </p:sp>
          </p:grpSp>
          <p:sp>
            <p:nvSpPr>
              <p:cNvPr id="32" name="Rectangle 295"/>
              <p:cNvSpPr>
                <a:spLocks noChangeArrowheads="1"/>
              </p:cNvSpPr>
              <p:nvPr/>
            </p:nvSpPr>
            <p:spPr bwMode="auto">
              <a:xfrm>
                <a:off x="535" y="2795"/>
                <a:ext cx="45" cy="90"/>
              </a:xfrm>
              <a:prstGeom prst="rect">
                <a:avLst/>
              </a:prstGeom>
              <a:solidFill>
                <a:srgbClr val="C0C0C0"/>
              </a:solidFill>
              <a:ln w="9525">
                <a:noFill/>
                <a:miter lim="800000"/>
                <a:headEnd/>
                <a:tailEnd/>
              </a:ln>
              <a:effectLst/>
            </p:spPr>
            <p:txBody>
              <a:bodyPr wrap="none" anchor="ctr"/>
              <a:lstStyle/>
              <a:p>
                <a:endParaRPr lang="ja-JP" altLang="en-US"/>
              </a:p>
            </p:txBody>
          </p:sp>
          <p:sp>
            <p:nvSpPr>
              <p:cNvPr id="33" name="Freeform 296"/>
              <p:cNvSpPr>
                <a:spLocks/>
              </p:cNvSpPr>
              <p:nvPr/>
            </p:nvSpPr>
            <p:spPr bwMode="auto">
              <a:xfrm>
                <a:off x="489" y="2296"/>
                <a:ext cx="227" cy="635"/>
              </a:xfrm>
              <a:custGeom>
                <a:avLst/>
                <a:gdLst/>
                <a:ahLst/>
                <a:cxnLst>
                  <a:cxn ang="0">
                    <a:pos x="227" y="453"/>
                  </a:cxn>
                  <a:cxn ang="0">
                    <a:pos x="136" y="635"/>
                  </a:cxn>
                  <a:cxn ang="0">
                    <a:pos x="0" y="635"/>
                  </a:cxn>
                  <a:cxn ang="0">
                    <a:pos x="0" y="136"/>
                  </a:cxn>
                  <a:cxn ang="0">
                    <a:pos x="90" y="0"/>
                  </a:cxn>
                  <a:cxn ang="0">
                    <a:pos x="227" y="0"/>
                  </a:cxn>
                  <a:cxn ang="0">
                    <a:pos x="227" y="453"/>
                  </a:cxn>
                </a:cxnLst>
                <a:rect l="0" t="0" r="r" b="b"/>
                <a:pathLst>
                  <a:path w="227" h="635">
                    <a:moveTo>
                      <a:pt x="227" y="453"/>
                    </a:moveTo>
                    <a:lnTo>
                      <a:pt x="136" y="635"/>
                    </a:lnTo>
                    <a:lnTo>
                      <a:pt x="0" y="635"/>
                    </a:lnTo>
                    <a:lnTo>
                      <a:pt x="0" y="136"/>
                    </a:lnTo>
                    <a:lnTo>
                      <a:pt x="90" y="0"/>
                    </a:lnTo>
                    <a:lnTo>
                      <a:pt x="227" y="0"/>
                    </a:lnTo>
                    <a:lnTo>
                      <a:pt x="227" y="453"/>
                    </a:lnTo>
                    <a:close/>
                  </a:path>
                </a:pathLst>
              </a:custGeom>
              <a:noFill/>
              <a:ln w="25400">
                <a:solidFill>
                  <a:schemeClr val="tx1"/>
                </a:solidFill>
                <a:round/>
                <a:headEnd/>
                <a:tailEnd/>
              </a:ln>
              <a:effectLst/>
            </p:spPr>
            <p:txBody>
              <a:bodyPr/>
              <a:lstStyle/>
              <a:p>
                <a:endParaRPr lang="ja-JP" altLang="en-US"/>
              </a:p>
            </p:txBody>
          </p:sp>
        </p:grpSp>
        <p:sp>
          <p:nvSpPr>
            <p:cNvPr id="27" name="正方形/長方形 26"/>
            <p:cNvSpPr/>
            <p:nvPr/>
          </p:nvSpPr>
          <p:spPr>
            <a:xfrm flipH="1">
              <a:off x="7894184" y="5007667"/>
              <a:ext cx="1075744" cy="6066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schemeClr val="tx1"/>
                  </a:solidFill>
                </a:rPr>
                <a:t>Clone </a:t>
              </a:r>
              <a:r>
                <a:rPr lang="en-US" altLang="ja-JP" sz="2400" dirty="0" err="1" smtClean="0">
                  <a:solidFill>
                    <a:schemeClr val="tx1"/>
                  </a:solidFill>
                </a:rPr>
                <a:t>Notifier</a:t>
              </a:r>
              <a:endParaRPr kumimoji="1" lang="ja-JP" altLang="en-US" sz="2400" dirty="0">
                <a:solidFill>
                  <a:schemeClr val="tx1"/>
                </a:solidFill>
              </a:endParaRPr>
            </a:p>
          </p:txBody>
        </p:sp>
      </p:grpSp>
      <p:sp>
        <p:nvSpPr>
          <p:cNvPr id="40" name="テキスト ボックス 39"/>
          <p:cNvSpPr txBox="1"/>
          <p:nvPr/>
        </p:nvSpPr>
        <p:spPr>
          <a:xfrm>
            <a:off x="1605897" y="6189755"/>
            <a:ext cx="6930132" cy="407597"/>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[1] </a:t>
            </a:r>
            <a:r>
              <a:rPr lang="en-US" altLang="ja-JP" sz="1200" dirty="0"/>
              <a:t>Yamanaka, Y., Choi, E., Yoshida, N., Inoue, K. </a:t>
            </a:r>
            <a:r>
              <a:rPr lang="en-US" altLang="ja-JP" sz="1200" dirty="0" smtClean="0"/>
              <a:t>and Sano</a:t>
            </a:r>
            <a:r>
              <a:rPr lang="en-US" altLang="ja-JP" sz="1200" dirty="0"/>
              <a:t>, T.: Applying clone change </a:t>
            </a:r>
            <a:r>
              <a:rPr lang="en-US" altLang="ja-JP" sz="1200" dirty="0" smtClean="0"/>
              <a:t>notification system into an </a:t>
            </a:r>
            <a:r>
              <a:rPr lang="en-US" altLang="ja-JP" sz="1200" dirty="0"/>
              <a:t>industrial development process, Proc. of ICPC </a:t>
            </a:r>
            <a:r>
              <a:rPr lang="en-US" altLang="ja-JP" sz="1200" dirty="0" smtClean="0"/>
              <a:t>’13, pp</a:t>
            </a:r>
            <a:r>
              <a:rPr lang="en-US" altLang="ja-JP" sz="1200" dirty="0"/>
              <a:t>. 199–206 (2013).</a:t>
            </a:r>
            <a:endParaRPr lang="ja-JP" altLang="en-US" sz="1200" dirty="0"/>
          </a:p>
        </p:txBody>
      </p:sp>
      <p:grpSp>
        <p:nvGrpSpPr>
          <p:cNvPr id="41" name="グループ化 40"/>
          <p:cNvGrpSpPr/>
          <p:nvPr/>
        </p:nvGrpSpPr>
        <p:grpSpPr>
          <a:xfrm>
            <a:off x="5896090" y="3900572"/>
            <a:ext cx="1475705" cy="824572"/>
            <a:chOff x="178802" y="2914504"/>
            <a:chExt cx="1475705" cy="824572"/>
          </a:xfrm>
        </p:grpSpPr>
        <p:sp>
          <p:nvSpPr>
            <p:cNvPr id="42" name="右矢印 41"/>
            <p:cNvSpPr/>
            <p:nvPr/>
          </p:nvSpPr>
          <p:spPr>
            <a:xfrm>
              <a:off x="178802" y="3419004"/>
              <a:ext cx="1475705" cy="320072"/>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3" name="円/楕円 42"/>
            <p:cNvSpPr/>
            <p:nvPr/>
          </p:nvSpPr>
          <p:spPr>
            <a:xfrm>
              <a:off x="276316" y="2914504"/>
              <a:ext cx="1287711" cy="58494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編</a:t>
              </a:r>
              <a:r>
                <a:rPr lang="ja-JP" altLang="en-US" sz="2000" dirty="0">
                  <a:solidFill>
                    <a:schemeClr val="tx1"/>
                  </a:solidFill>
                </a:rPr>
                <a:t>集</a:t>
              </a:r>
              <a:r>
                <a:rPr lang="ja-JP" altLang="en-US" sz="2000" dirty="0" smtClean="0">
                  <a:solidFill>
                    <a:schemeClr val="tx1"/>
                  </a:solidFill>
                </a:rPr>
                <a:t>を検</a:t>
              </a:r>
              <a:r>
                <a:rPr lang="ja-JP" altLang="en-US" sz="2000" dirty="0">
                  <a:solidFill>
                    <a:schemeClr val="tx1"/>
                  </a:solidFill>
                </a:rPr>
                <a:t>知</a:t>
              </a:r>
              <a:endParaRPr kumimoji="1" lang="ja-JP" altLang="en-US" sz="2000" dirty="0">
                <a:solidFill>
                  <a:schemeClr val="tx1"/>
                </a:solidFill>
              </a:endParaRPr>
            </a:p>
          </p:txBody>
        </p:sp>
      </p:grpSp>
      <p:sp>
        <p:nvSpPr>
          <p:cNvPr id="49" name="円/楕円 48"/>
          <p:cNvSpPr/>
          <p:nvPr/>
        </p:nvSpPr>
        <p:spPr>
          <a:xfrm>
            <a:off x="6130588" y="4095489"/>
            <a:ext cx="1008752" cy="53765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通知</a:t>
            </a:r>
            <a:endParaRPr kumimoji="1" lang="ja-JP" altLang="en-US" sz="2000" dirty="0">
              <a:solidFill>
                <a:schemeClr val="tx1"/>
              </a:solidFill>
            </a:endParaRPr>
          </a:p>
        </p:txBody>
      </p:sp>
      <p:cxnSp>
        <p:nvCxnSpPr>
          <p:cNvPr id="52" name="直線矢印コネクタ 51"/>
          <p:cNvCxnSpPr/>
          <p:nvPr/>
        </p:nvCxnSpPr>
        <p:spPr bwMode="auto">
          <a:xfrm flipH="1">
            <a:off x="1493068" y="4603943"/>
            <a:ext cx="5944893" cy="648000"/>
          </a:xfrm>
          <a:prstGeom prst="straightConnector1">
            <a:avLst/>
          </a:prstGeom>
          <a:solidFill>
            <a:schemeClr val="accent2"/>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 name="直線矢印コネクタ 52"/>
          <p:cNvCxnSpPr/>
          <p:nvPr/>
        </p:nvCxnSpPr>
        <p:spPr bwMode="auto">
          <a:xfrm flipH="1">
            <a:off x="6942870" y="4691142"/>
            <a:ext cx="570090" cy="479949"/>
          </a:xfrm>
          <a:prstGeom prst="straightConnector1">
            <a:avLst/>
          </a:prstGeom>
          <a:solidFill>
            <a:schemeClr val="accent2"/>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44" name="図 4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16710" y="4368633"/>
            <a:ext cx="432440" cy="625408"/>
          </a:xfrm>
          <a:prstGeom prst="rect">
            <a:avLst/>
          </a:prstGeom>
        </p:spPr>
      </p:pic>
      <p:pic>
        <p:nvPicPr>
          <p:cNvPr id="45" name="図 4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16710" y="5179221"/>
            <a:ext cx="432440" cy="625408"/>
          </a:xfrm>
          <a:prstGeom prst="rect">
            <a:avLst/>
          </a:prstGeom>
        </p:spPr>
      </p:pic>
      <p:pic>
        <p:nvPicPr>
          <p:cNvPr id="46" name="図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3199" y="4369186"/>
            <a:ext cx="432440" cy="625408"/>
          </a:xfrm>
          <a:prstGeom prst="rect">
            <a:avLst/>
          </a:prstGeom>
        </p:spPr>
      </p:pic>
      <p:pic>
        <p:nvPicPr>
          <p:cNvPr id="47" name="図 4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85788" y="4175890"/>
            <a:ext cx="712775" cy="679179"/>
          </a:xfrm>
          <a:prstGeom prst="rect">
            <a:avLst/>
          </a:prstGeom>
        </p:spPr>
      </p:pic>
      <p:pic>
        <p:nvPicPr>
          <p:cNvPr id="48" name="図 4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79712" y="5003023"/>
            <a:ext cx="712775" cy="679179"/>
          </a:xfrm>
          <a:prstGeom prst="rect">
            <a:avLst/>
          </a:prstGeom>
        </p:spPr>
      </p:pic>
      <p:pic>
        <p:nvPicPr>
          <p:cNvPr id="54" name="図 5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45622" y="4176641"/>
            <a:ext cx="712775" cy="679179"/>
          </a:xfrm>
          <a:prstGeom prst="rect">
            <a:avLst/>
          </a:prstGeom>
        </p:spPr>
      </p:pic>
    </p:spTree>
    <p:extLst>
      <p:ext uri="{BB962C8B-B14F-4D97-AF65-F5344CB8AC3E}">
        <p14:creationId xmlns:p14="http://schemas.microsoft.com/office/powerpoint/2010/main" val="3836248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500"/>
                                        <p:tgtEl>
                                          <p:spTgt spid="4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41"/>
                                        </p:tgtEl>
                                        <p:attrNameLst>
                                          <p:attrName>style.visibility</p:attrName>
                                        </p:attrNameLst>
                                      </p:cBhvr>
                                      <p:to>
                                        <p:strVal val="hidden"/>
                                      </p:to>
                                    </p:set>
                                  </p:childTnLst>
                                </p:cTn>
                              </p:par>
                              <p:par>
                                <p:cTn id="20" presetID="10" presetClass="entr" presetSubtype="0" fill="hold" grpId="0" nodeType="with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fade">
                                      <p:cBhvr>
                                        <p:cTn id="22" dur="500"/>
                                        <p:tgtEl>
                                          <p:spTgt spid="49"/>
                                        </p:tgtEl>
                                      </p:cBhvr>
                                    </p:animEffect>
                                  </p:childTnLst>
                                </p:cTn>
                              </p:par>
                              <p:par>
                                <p:cTn id="23" presetID="10" presetClass="entr" presetSubtype="0" fill="hold" nodeType="withEffect">
                                  <p:stCondLst>
                                    <p:cond delay="0"/>
                                  </p:stCondLst>
                                  <p:childTnLst>
                                    <p:set>
                                      <p:cBhvr>
                                        <p:cTn id="24" dur="1" fill="hold">
                                          <p:stCondLst>
                                            <p:cond delay="0"/>
                                          </p:stCondLst>
                                        </p:cTn>
                                        <p:tgtEl>
                                          <p:spTgt spid="53"/>
                                        </p:tgtEl>
                                        <p:attrNameLst>
                                          <p:attrName>style.visibility</p:attrName>
                                        </p:attrNameLst>
                                      </p:cBhvr>
                                      <p:to>
                                        <p:strVal val="visible"/>
                                      </p:to>
                                    </p:set>
                                    <p:animEffect transition="in" filter="fade">
                                      <p:cBhvr>
                                        <p:cTn id="25" dur="500"/>
                                        <p:tgtEl>
                                          <p:spTgt spid="53"/>
                                        </p:tgtEl>
                                      </p:cBhvr>
                                    </p:animEffect>
                                  </p:childTnLst>
                                </p:cTn>
                              </p:par>
                              <p:par>
                                <p:cTn id="26" presetID="10" presetClass="entr" presetSubtype="0" fill="hold" nodeType="with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fade">
                                      <p:cBhvr>
                                        <p:cTn id="28" dur="500"/>
                                        <p:tgtEl>
                                          <p:spTgt spid="5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44"/>
                                        </p:tgtEl>
                                        <p:attrNameLst>
                                          <p:attrName>style.visibility</p:attrName>
                                        </p:attrNameLst>
                                      </p:cBhvr>
                                      <p:to>
                                        <p:strVal val="visible"/>
                                      </p:to>
                                    </p:set>
                                    <p:animEffect transition="in" filter="fade">
                                      <p:cBhvr>
                                        <p:cTn id="33" dur="500"/>
                                        <p:tgtEl>
                                          <p:spTgt spid="44"/>
                                        </p:tgtEl>
                                      </p:cBhvr>
                                    </p:animEffect>
                                  </p:childTnLst>
                                </p:cTn>
                              </p:par>
                              <p:par>
                                <p:cTn id="34" presetID="10" presetClass="entr" presetSubtype="0" fill="hold" nodeType="withEffect">
                                  <p:stCondLst>
                                    <p:cond delay="0"/>
                                  </p:stCondLst>
                                  <p:childTnLst>
                                    <p:set>
                                      <p:cBhvr>
                                        <p:cTn id="35" dur="1" fill="hold">
                                          <p:stCondLst>
                                            <p:cond delay="0"/>
                                          </p:stCondLst>
                                        </p:cTn>
                                        <p:tgtEl>
                                          <p:spTgt spid="45"/>
                                        </p:tgtEl>
                                        <p:attrNameLst>
                                          <p:attrName>style.visibility</p:attrName>
                                        </p:attrNameLst>
                                      </p:cBhvr>
                                      <p:to>
                                        <p:strVal val="visible"/>
                                      </p:to>
                                    </p:set>
                                    <p:animEffect transition="in" filter="fade">
                                      <p:cBhvr>
                                        <p:cTn id="36" dur="500"/>
                                        <p:tgtEl>
                                          <p:spTgt spid="45"/>
                                        </p:tgtEl>
                                      </p:cBhvr>
                                    </p:animEffect>
                                  </p:childTnLst>
                                </p:cTn>
                              </p:par>
                              <p:par>
                                <p:cTn id="37" presetID="10" presetClass="entr" presetSubtype="0" fill="hold" nodeType="withEffect">
                                  <p:stCondLst>
                                    <p:cond delay="0"/>
                                  </p:stCondLst>
                                  <p:childTnLst>
                                    <p:set>
                                      <p:cBhvr>
                                        <p:cTn id="38" dur="1" fill="hold">
                                          <p:stCondLst>
                                            <p:cond delay="0"/>
                                          </p:stCondLst>
                                        </p:cTn>
                                        <p:tgtEl>
                                          <p:spTgt spid="46"/>
                                        </p:tgtEl>
                                        <p:attrNameLst>
                                          <p:attrName>style.visibility</p:attrName>
                                        </p:attrNameLst>
                                      </p:cBhvr>
                                      <p:to>
                                        <p:strVal val="visible"/>
                                      </p:to>
                                    </p:set>
                                    <p:animEffect transition="in" filter="fade">
                                      <p:cBhvr>
                                        <p:cTn id="39" dur="500"/>
                                        <p:tgtEl>
                                          <p:spTgt spid="4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7"/>
                                        </p:tgtEl>
                                        <p:attrNameLst>
                                          <p:attrName>style.visibility</p:attrName>
                                        </p:attrNameLst>
                                      </p:cBhvr>
                                      <p:to>
                                        <p:strVal val="visible"/>
                                      </p:to>
                                    </p:set>
                                    <p:animEffect transition="in" filter="fade">
                                      <p:cBhvr>
                                        <p:cTn id="44" dur="500"/>
                                        <p:tgtEl>
                                          <p:spTgt spid="47"/>
                                        </p:tgtEl>
                                      </p:cBhvr>
                                    </p:animEffect>
                                  </p:childTnLst>
                                </p:cTn>
                              </p:par>
                              <p:par>
                                <p:cTn id="45" presetID="10" presetClass="entr" presetSubtype="0" fill="hold" nodeType="withEffect">
                                  <p:stCondLst>
                                    <p:cond delay="0"/>
                                  </p:stCondLst>
                                  <p:childTnLst>
                                    <p:set>
                                      <p:cBhvr>
                                        <p:cTn id="46" dur="1" fill="hold">
                                          <p:stCondLst>
                                            <p:cond delay="0"/>
                                          </p:stCondLst>
                                        </p:cTn>
                                        <p:tgtEl>
                                          <p:spTgt spid="48"/>
                                        </p:tgtEl>
                                        <p:attrNameLst>
                                          <p:attrName>style.visibility</p:attrName>
                                        </p:attrNameLst>
                                      </p:cBhvr>
                                      <p:to>
                                        <p:strVal val="visible"/>
                                      </p:to>
                                    </p:set>
                                    <p:animEffect transition="in" filter="fade">
                                      <p:cBhvr>
                                        <p:cTn id="47" dur="500"/>
                                        <p:tgtEl>
                                          <p:spTgt spid="48"/>
                                        </p:tgtEl>
                                      </p:cBhvr>
                                    </p:animEffect>
                                  </p:childTnLst>
                                </p:cTn>
                              </p:par>
                              <p:par>
                                <p:cTn id="48" presetID="10" presetClass="entr" presetSubtype="0" fill="hold" nodeType="withEffect">
                                  <p:stCondLst>
                                    <p:cond delay="0"/>
                                  </p:stCondLst>
                                  <p:childTnLst>
                                    <p:set>
                                      <p:cBhvr>
                                        <p:cTn id="49" dur="1" fill="hold">
                                          <p:stCondLst>
                                            <p:cond delay="0"/>
                                          </p:stCondLst>
                                        </p:cTn>
                                        <p:tgtEl>
                                          <p:spTgt spid="54"/>
                                        </p:tgtEl>
                                        <p:attrNameLst>
                                          <p:attrName>style.visibility</p:attrName>
                                        </p:attrNameLst>
                                      </p:cBhvr>
                                      <p:to>
                                        <p:strVal val="visible"/>
                                      </p:to>
                                    </p:set>
                                    <p:animEffect transition="in" filter="fade">
                                      <p:cBhvr>
                                        <p:cTn id="50"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lang="en-US" altLang="ja-JP" dirty="0" smtClean="0"/>
              <a:t>NEC</a:t>
            </a:r>
            <a:r>
              <a:rPr kumimoji="1" lang="ja-JP" altLang="en-US" dirty="0" err="1" smtClean="0"/>
              <a:t>での</a:t>
            </a:r>
            <a:r>
              <a:rPr kumimoji="1" lang="ja-JP" altLang="en-US" dirty="0" smtClean="0"/>
              <a:t>ソフトウェア開発で適用実験を実施</a:t>
            </a:r>
            <a:endParaRPr kumimoji="1" lang="en-US" altLang="ja-JP" dirty="0" smtClean="0"/>
          </a:p>
          <a:p>
            <a:pPr marL="742950" lvl="2" indent="-342900"/>
            <a:r>
              <a:rPr lang="en-US" altLang="ja-JP" dirty="0"/>
              <a:t>Clone </a:t>
            </a:r>
            <a:r>
              <a:rPr lang="en-US" altLang="ja-JP" dirty="0" err="1"/>
              <a:t>Notifier</a:t>
            </a:r>
            <a:r>
              <a:rPr lang="ja-JP" altLang="en-US" dirty="0"/>
              <a:t>が通知したコードクローン編集の中には，プロジェクトマネージャが知らなかったものが</a:t>
            </a:r>
            <a:r>
              <a:rPr lang="ja-JP" altLang="en-US" dirty="0" smtClean="0"/>
              <a:t>存在</a:t>
            </a:r>
            <a:endParaRPr kumimoji="1" lang="en-US" altLang="ja-JP" dirty="0" smtClean="0"/>
          </a:p>
          <a:p>
            <a:r>
              <a:rPr lang="ja-JP" altLang="en-US" dirty="0" smtClean="0"/>
              <a:t>他のプロジェクトにおいて，クローンセットがどのように管理されているかわかっていない</a:t>
            </a:r>
            <a:endParaRPr lang="en-US" altLang="ja-JP" dirty="0" smtClean="0"/>
          </a:p>
          <a:p>
            <a:pPr lvl="1"/>
            <a:r>
              <a:rPr lang="en-US" altLang="ja-JP" dirty="0" smtClean="0"/>
              <a:t>Clone </a:t>
            </a:r>
            <a:r>
              <a:rPr lang="en-US" altLang="ja-JP" dirty="0" err="1" smtClean="0"/>
              <a:t>Notifier</a:t>
            </a:r>
            <a:r>
              <a:rPr lang="ja-JP" altLang="en-US" dirty="0" smtClean="0"/>
              <a:t>が必要な</a:t>
            </a:r>
            <a:r>
              <a:rPr lang="ja-JP" altLang="en-US" dirty="0"/>
              <a:t>状況</a:t>
            </a:r>
            <a:r>
              <a:rPr lang="ja-JP" altLang="en-US" dirty="0" smtClean="0"/>
              <a:t>がどの程度存在するのかわかっていない</a:t>
            </a:r>
            <a:endParaRPr lang="en-US" altLang="ja-JP" dirty="0" smtClean="0"/>
          </a:p>
          <a:p>
            <a:pPr marL="457200" lvl="1" indent="0">
              <a:buNone/>
            </a:pPr>
            <a:endParaRPr lang="en-US" altLang="ja-JP" dirty="0"/>
          </a:p>
        </p:txBody>
      </p:sp>
      <p:sp>
        <p:nvSpPr>
          <p:cNvPr id="2" name="タイトル 1"/>
          <p:cNvSpPr>
            <a:spLocks noGrp="1"/>
          </p:cNvSpPr>
          <p:nvPr>
            <p:ph type="title"/>
          </p:nvPr>
        </p:nvSpPr>
        <p:spPr/>
        <p:txBody>
          <a:bodyPr/>
          <a:lstStyle/>
          <a:p>
            <a:r>
              <a:rPr lang="ja-JP" altLang="en-US" dirty="0"/>
              <a:t>クローン編集管理システム</a:t>
            </a:r>
            <a:r>
              <a:rPr lang="en-US" altLang="ja-JP" dirty="0"/>
              <a:t/>
            </a:r>
            <a:br>
              <a:rPr lang="en-US" altLang="ja-JP" dirty="0"/>
            </a:br>
            <a:r>
              <a:rPr lang="en-US" altLang="ja-JP" dirty="0"/>
              <a:t>Clone </a:t>
            </a:r>
            <a:r>
              <a:rPr lang="en-US" altLang="ja-JP" dirty="0" err="1" smtClean="0"/>
              <a:t>Notifier</a:t>
            </a:r>
            <a:r>
              <a:rPr lang="en-US" altLang="ja-JP" dirty="0" smtClean="0"/>
              <a:t>(2/2</a:t>
            </a:r>
            <a:r>
              <a:rPr lang="en-US" altLang="ja-JP" dirty="0"/>
              <a:t>)</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5</a:t>
            </a:fld>
            <a:endParaRPr kumimoji="1" lang="ja-JP" altLang="en-US"/>
          </a:p>
        </p:txBody>
      </p:sp>
      <p:sp>
        <p:nvSpPr>
          <p:cNvPr id="6" name="正方形/長方形 5"/>
          <p:cNvSpPr/>
          <p:nvPr/>
        </p:nvSpPr>
        <p:spPr>
          <a:xfrm>
            <a:off x="1037927" y="5712401"/>
            <a:ext cx="7057033" cy="8968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コードクローンを編集している開発者の</a:t>
            </a:r>
            <a:r>
              <a:rPr lang="ja-JP" altLang="en-US" sz="3200" dirty="0" smtClean="0">
                <a:solidFill>
                  <a:schemeClr val="tx1"/>
                </a:solidFill>
              </a:rPr>
              <a:t>人数および</a:t>
            </a:r>
            <a:r>
              <a:rPr lang="ja-JP" altLang="en-US" sz="3200" dirty="0">
                <a:solidFill>
                  <a:schemeClr val="tx1"/>
                </a:solidFill>
              </a:rPr>
              <a:t>編集</a:t>
            </a:r>
            <a:r>
              <a:rPr lang="ja-JP" altLang="en-US" sz="3200" dirty="0" smtClean="0">
                <a:solidFill>
                  <a:schemeClr val="tx1"/>
                </a:solidFill>
              </a:rPr>
              <a:t>傾向の調査</a:t>
            </a:r>
            <a:r>
              <a:rPr lang="ja-JP" altLang="en-US" sz="3200" dirty="0">
                <a:solidFill>
                  <a:schemeClr val="tx1"/>
                </a:solidFill>
              </a:rPr>
              <a:t>が</a:t>
            </a:r>
            <a:r>
              <a:rPr lang="ja-JP" altLang="en-US" sz="3200" dirty="0" smtClean="0">
                <a:solidFill>
                  <a:schemeClr val="tx1"/>
                </a:solidFill>
              </a:rPr>
              <a:t>必要</a:t>
            </a:r>
            <a:endParaRPr lang="ja-JP" altLang="en-US" sz="3200" dirty="0">
              <a:solidFill>
                <a:schemeClr val="tx1"/>
              </a:solidFill>
            </a:endParaRPr>
          </a:p>
        </p:txBody>
      </p:sp>
      <p:sp>
        <p:nvSpPr>
          <p:cNvPr id="7" name="下矢印 6"/>
          <p:cNvSpPr/>
          <p:nvPr/>
        </p:nvSpPr>
        <p:spPr>
          <a:xfrm>
            <a:off x="3918371" y="5145622"/>
            <a:ext cx="129614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68503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en-US" altLang="ja-JP" sz="2800" dirty="0" smtClean="0"/>
              <a:t>OSS</a:t>
            </a:r>
            <a:r>
              <a:rPr lang="ja-JP" altLang="en-US" sz="2800" dirty="0" smtClean="0"/>
              <a:t>に存在するクローンセットに対し，編集する開発者が</a:t>
            </a:r>
            <a:r>
              <a:rPr lang="ja-JP" altLang="en-US" sz="2800" dirty="0"/>
              <a:t>単独</a:t>
            </a:r>
            <a:r>
              <a:rPr lang="ja-JP" altLang="en-US" sz="2800" dirty="0" smtClean="0"/>
              <a:t>か複数かを調査</a:t>
            </a:r>
            <a:endParaRPr lang="en-US" altLang="ja-JP" sz="2800" dirty="0"/>
          </a:p>
          <a:p>
            <a:pPr lvl="1"/>
            <a:r>
              <a:rPr lang="ja-JP" altLang="en-US" dirty="0" smtClean="0"/>
              <a:t>レイアウトやコメント以外</a:t>
            </a:r>
            <a:r>
              <a:rPr lang="ja-JP" altLang="en-US" dirty="0"/>
              <a:t>が</a:t>
            </a:r>
            <a:r>
              <a:rPr lang="ja-JP" altLang="en-US" dirty="0" smtClean="0"/>
              <a:t>一致したコードクローンを対象</a:t>
            </a:r>
            <a:endParaRPr lang="en-US" altLang="ja-JP" dirty="0" smtClean="0"/>
          </a:p>
          <a:p>
            <a:pPr lvl="1"/>
            <a:r>
              <a:rPr lang="ja-JP" altLang="en-US" dirty="0" smtClean="0"/>
              <a:t>レイアウトやコメントの他に，変</a:t>
            </a:r>
            <a:r>
              <a:rPr lang="ja-JP" altLang="en-US" dirty="0"/>
              <a:t>数名</a:t>
            </a:r>
            <a:r>
              <a:rPr lang="ja-JP" altLang="en-US" dirty="0" smtClean="0"/>
              <a:t>や識別子名の異なるコードクローンは対象外</a:t>
            </a:r>
            <a:endParaRPr lang="en-US" altLang="ja-JP" dirty="0" smtClean="0"/>
          </a:p>
        </p:txBody>
      </p:sp>
      <p:sp>
        <p:nvSpPr>
          <p:cNvPr id="2" name="タイトル 1"/>
          <p:cNvSpPr>
            <a:spLocks noGrp="1"/>
          </p:cNvSpPr>
          <p:nvPr>
            <p:ph type="title"/>
          </p:nvPr>
        </p:nvSpPr>
        <p:spPr>
          <a:xfrm>
            <a:off x="250463" y="274638"/>
            <a:ext cx="8723043" cy="1143000"/>
          </a:xfrm>
        </p:spPr>
        <p:txBody>
          <a:bodyPr/>
          <a:lstStyle/>
          <a:p>
            <a:r>
              <a:rPr lang="ja-JP" altLang="en-US" dirty="0" smtClean="0"/>
              <a:t>コードクローンを</a:t>
            </a:r>
            <a:r>
              <a:rPr kumimoji="1" lang="ja-JP" altLang="en-US" dirty="0" smtClean="0"/>
              <a:t>編集する開発者</a:t>
            </a:r>
            <a:r>
              <a:rPr lang="ja-JP" altLang="en-US" dirty="0" smtClean="0"/>
              <a:t>に関する</a:t>
            </a:r>
            <a:r>
              <a:rPr kumimoji="1" lang="ja-JP" altLang="en-US" dirty="0" smtClean="0"/>
              <a:t>既存研究</a:t>
            </a:r>
            <a:r>
              <a:rPr lang="en-US" altLang="ja-JP" baseline="30000" dirty="0"/>
              <a:t>[2</a:t>
            </a:r>
            <a:r>
              <a:rPr lang="en-US" altLang="ja-JP" baseline="30000" dirty="0" smtClean="0"/>
              <a:t>]</a:t>
            </a:r>
            <a:r>
              <a:rPr kumimoji="1" lang="ja-JP" altLang="en-US" dirty="0" smtClean="0"/>
              <a:t>（</a:t>
            </a:r>
            <a:r>
              <a:rPr kumimoji="1" lang="en-US" altLang="ja-JP" dirty="0" smtClean="0"/>
              <a:t>1/3</a:t>
            </a:r>
            <a:r>
              <a:rPr kumimoji="1" lang="ja-JP" altLang="en-US" dirty="0" smtClean="0"/>
              <a:t>）</a:t>
            </a:r>
            <a:endParaRPr kumimoji="1" lang="ja-JP" altLang="en-US" baseline="-250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6</a:t>
            </a:fld>
            <a:endParaRPr kumimoji="1" lang="ja-JP" altLang="en-US"/>
          </a:p>
        </p:txBody>
      </p:sp>
      <p:sp>
        <p:nvSpPr>
          <p:cNvPr id="6" name="テキスト ボックス 5"/>
          <p:cNvSpPr txBox="1"/>
          <p:nvPr/>
        </p:nvSpPr>
        <p:spPr>
          <a:xfrm>
            <a:off x="1532908" y="5944294"/>
            <a:ext cx="6624736" cy="461665"/>
          </a:xfrm>
          <a:prstGeom prst="rect">
            <a:avLst/>
          </a:prstGeom>
          <a:solidFill>
            <a:srgbClr val="FFFFCC"/>
          </a:solidFill>
          <a:ln>
            <a:solidFill>
              <a:schemeClr val="dk1"/>
            </a:solidFill>
          </a:ln>
        </p:spPr>
        <p:txBody>
          <a:bodyPr wrap="square" rtlCol="0">
            <a:spAutoFit/>
          </a:bodyPr>
          <a:lstStyle/>
          <a:p>
            <a:r>
              <a:rPr kumimoji="1" lang="en-US" altLang="ja-JP" sz="1200" dirty="0" smtClean="0"/>
              <a:t>[2] </a:t>
            </a:r>
            <a:r>
              <a:rPr lang="en-US" altLang="ja-JP" sz="1200" dirty="0"/>
              <a:t>Harder, J.: How Multiple Developers Affect the </a:t>
            </a:r>
            <a:r>
              <a:rPr lang="en-US" altLang="ja-JP" sz="1200" dirty="0" smtClean="0"/>
              <a:t>Evolution of </a:t>
            </a:r>
            <a:r>
              <a:rPr lang="en-US" altLang="ja-JP" sz="1200" dirty="0"/>
              <a:t>Code Clones, Proc. of ICSM ’13, pp. </a:t>
            </a:r>
            <a:r>
              <a:rPr lang="en-US" altLang="ja-JP" sz="1200" dirty="0" smtClean="0"/>
              <a:t>30–39 (2013</a:t>
            </a:r>
            <a:r>
              <a:rPr lang="en-US" altLang="ja-JP" sz="1200" dirty="0"/>
              <a:t>).</a:t>
            </a:r>
            <a:endParaRPr kumimoji="1" lang="ja-JP" altLang="en-US" sz="1200" dirty="0"/>
          </a:p>
        </p:txBody>
      </p:sp>
      <p:sp>
        <p:nvSpPr>
          <p:cNvPr id="7" name="正方形/長方形 6"/>
          <p:cNvSpPr/>
          <p:nvPr/>
        </p:nvSpPr>
        <p:spPr>
          <a:xfrm>
            <a:off x="169168" y="4555058"/>
            <a:ext cx="4546848" cy="1199132"/>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a:solidFill>
                  <a:schemeClr val="tx1"/>
                </a:solidFill>
                <a:latin typeface="Courier New" panose="02070309020205020404" pitchFamily="49" charset="0"/>
                <a:cs typeface="Courier New" panose="02070309020205020404" pitchFamily="49" charset="0"/>
              </a:rPr>
              <a:t>if( </a:t>
            </a:r>
            <a:r>
              <a:rPr lang="en-US" altLang="ja-JP" dirty="0" err="1">
                <a:solidFill>
                  <a:schemeClr val="tx1"/>
                </a:solidFill>
                <a:latin typeface="Courier New" panose="02070309020205020404" pitchFamily="49" charset="0"/>
                <a:cs typeface="Courier New" panose="02070309020205020404" pitchFamily="49" charset="0"/>
              </a:rPr>
              <a:t>destFile</a:t>
            </a:r>
            <a:r>
              <a:rPr lang="en-US" altLang="ja-JP" dirty="0">
                <a:solidFill>
                  <a:schemeClr val="tx1"/>
                </a:solidFill>
                <a:latin typeface="Courier New" panose="02070309020205020404" pitchFamily="49" charset="0"/>
                <a:cs typeface="Courier New" panose="02070309020205020404" pitchFamily="49" charset="0"/>
              </a:rPr>
              <a:t> == null </a:t>
            </a:r>
            <a:r>
              <a:rPr lang="en-US" altLang="ja-JP" dirty="0" smtClean="0">
                <a:solidFill>
                  <a:schemeClr val="tx1"/>
                </a:solidFill>
                <a:latin typeface="Courier New" panose="02070309020205020404" pitchFamily="49" charset="0"/>
                <a:cs typeface="Courier New" panose="02070309020205020404" pitchFamily="49" charset="0"/>
              </a:rPr>
              <a:t>){</a:t>
            </a:r>
          </a:p>
          <a:p>
            <a:r>
              <a:rPr lang="ja-JP" altLang="en-US" dirty="0">
                <a:solidFill>
                  <a:schemeClr val="tx1"/>
                </a:solidFill>
                <a:latin typeface="Courier New" panose="02070309020205020404" pitchFamily="49" charset="0"/>
                <a:cs typeface="Courier New" panose="02070309020205020404" pitchFamily="49" charset="0"/>
              </a:rPr>
              <a:t> </a:t>
            </a:r>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 </a:t>
            </a:r>
            <a:r>
              <a:rPr lang="en-US" altLang="ja-JP" dirty="0">
                <a:solidFill>
                  <a:schemeClr val="tx1"/>
                </a:solidFill>
                <a:latin typeface="Courier New" panose="02070309020205020404" pitchFamily="49" charset="0"/>
                <a:cs typeface="Courier New" panose="02070309020205020404" pitchFamily="49" charset="0"/>
              </a:rPr>
              <a:t>= new File( </a:t>
            </a:r>
            <a:r>
              <a:rPr lang="en-US" altLang="ja-JP" dirty="0" err="1">
                <a:solidFill>
                  <a:schemeClr val="tx1"/>
                </a:solidFill>
                <a:latin typeface="Courier New" panose="02070309020205020404" pitchFamily="49" charset="0"/>
                <a:cs typeface="Courier New" panose="02070309020205020404" pitchFamily="49" charset="0"/>
              </a:rPr>
              <a:t>destDir</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file.getName</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smtClean="0">
                <a:solidFill>
                  <a:schemeClr val="tx1"/>
                </a:solidFill>
                <a:latin typeface="Courier New" panose="02070309020205020404" pitchFamily="49" charset="0"/>
                <a:cs typeface="Courier New" panose="02070309020205020404" pitchFamily="49" charset="0"/>
              </a:rPr>
              <a:t>}</a:t>
            </a:r>
            <a:endParaRPr lang="en-US" altLang="ja-JP" dirty="0">
              <a:solidFill>
                <a:schemeClr val="tx1"/>
              </a:solidFill>
              <a:latin typeface="Courier New" panose="02070309020205020404" pitchFamily="49" charset="0"/>
              <a:cs typeface="Courier New" panose="02070309020205020404" pitchFamily="49" charset="0"/>
            </a:endParaRPr>
          </a:p>
        </p:txBody>
      </p:sp>
      <p:sp>
        <p:nvSpPr>
          <p:cNvPr id="11" name="正方形/長方形 10"/>
          <p:cNvSpPr/>
          <p:nvPr/>
        </p:nvSpPr>
        <p:spPr>
          <a:xfrm>
            <a:off x="4932040" y="4555058"/>
            <a:ext cx="4041466" cy="1206674"/>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dirty="0">
                <a:solidFill>
                  <a:schemeClr val="tx1"/>
                </a:solidFill>
                <a:latin typeface="Courier New" panose="02070309020205020404" pitchFamily="49" charset="0"/>
                <a:cs typeface="Courier New" panose="02070309020205020404" pitchFamily="49" charset="0"/>
              </a:rPr>
              <a:t>if( </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==null ){</a:t>
            </a:r>
          </a:p>
          <a:p>
            <a:r>
              <a:rPr lang="en-US" altLang="ja-JP" dirty="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destFile</a:t>
            </a:r>
            <a:r>
              <a:rPr lang="en-US" altLang="ja-JP" dirty="0" smtClean="0">
                <a:solidFill>
                  <a:schemeClr val="tx1"/>
                </a:solidFill>
                <a:latin typeface="Courier New" panose="02070309020205020404" pitchFamily="49" charset="0"/>
                <a:cs typeface="Courier New" panose="02070309020205020404" pitchFamily="49" charset="0"/>
              </a:rPr>
              <a:t>=new</a:t>
            </a:r>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smtClean="0">
                <a:solidFill>
                  <a:schemeClr val="tx1"/>
                </a:solidFill>
                <a:latin typeface="Courier New" panose="02070309020205020404" pitchFamily="49" charset="0"/>
                <a:cs typeface="Courier New" panose="02070309020205020404" pitchFamily="49" charset="0"/>
              </a:rPr>
              <a:t>File(</a:t>
            </a:r>
          </a:p>
          <a:p>
            <a:r>
              <a:rPr lang="ja-JP" altLang="en-US" dirty="0" smtClean="0">
                <a:solidFill>
                  <a:schemeClr val="tx1"/>
                </a:solidFill>
                <a:latin typeface="Courier New" panose="02070309020205020404" pitchFamily="49" charset="0"/>
                <a:cs typeface="Courier New" panose="02070309020205020404" pitchFamily="49" charset="0"/>
              </a:rPr>
              <a:t> </a:t>
            </a:r>
            <a:r>
              <a:rPr lang="en-US" altLang="ja-JP" dirty="0" err="1" smtClean="0">
                <a:solidFill>
                  <a:schemeClr val="tx1"/>
                </a:solidFill>
                <a:latin typeface="Courier New" panose="02070309020205020404" pitchFamily="49" charset="0"/>
                <a:cs typeface="Courier New" panose="02070309020205020404" pitchFamily="49" charset="0"/>
              </a:rPr>
              <a:t>destDir,file.getName</a:t>
            </a:r>
            <a:r>
              <a:rPr lang="en-US" altLang="ja-JP" dirty="0" smtClean="0">
                <a:solidFill>
                  <a:schemeClr val="tx1"/>
                </a:solidFill>
                <a:latin typeface="Courier New" panose="02070309020205020404" pitchFamily="49" charset="0"/>
                <a:cs typeface="Courier New" panose="02070309020205020404" pitchFamily="49" charset="0"/>
              </a:rPr>
              <a:t>());</a:t>
            </a:r>
          </a:p>
          <a:p>
            <a:r>
              <a:rPr lang="en-US" altLang="ja-JP" dirty="0" smtClean="0">
                <a:solidFill>
                  <a:schemeClr val="tx1"/>
                </a:solidFill>
                <a:latin typeface="Courier New" panose="02070309020205020404" pitchFamily="49" charset="0"/>
                <a:cs typeface="Courier New" panose="02070309020205020404" pitchFamily="49" charset="0"/>
              </a:rPr>
              <a:t>}</a:t>
            </a:r>
            <a:endParaRPr lang="en-US" altLang="ja-JP" dirty="0">
              <a:solidFill>
                <a:schemeClr val="tx1"/>
              </a:solidFill>
              <a:latin typeface="Courier New" panose="02070309020205020404" pitchFamily="49" charset="0"/>
              <a:cs typeface="Courier New" panose="02070309020205020404" pitchFamily="49" charset="0"/>
            </a:endParaRPr>
          </a:p>
        </p:txBody>
      </p:sp>
      <p:sp>
        <p:nvSpPr>
          <p:cNvPr id="13" name="正方形/長方形 12"/>
          <p:cNvSpPr/>
          <p:nvPr/>
        </p:nvSpPr>
        <p:spPr>
          <a:xfrm>
            <a:off x="4860032" y="4555058"/>
            <a:ext cx="4176464" cy="1206674"/>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fontAlgn="base">
              <a:spcBef>
                <a:spcPct val="0"/>
              </a:spcBef>
              <a:spcAft>
                <a:spcPct val="0"/>
              </a:spcAft>
            </a:pP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if(</a:t>
            </a:r>
            <a:r>
              <a:rPr lang="en-US" altLang="ja-JP" b="1" dirty="0" err="1">
                <a:solidFill>
                  <a:srgbClr val="FF0000"/>
                </a:solidFill>
                <a:latin typeface="Courier New" panose="02070309020205020404" pitchFamily="49" charset="0"/>
                <a:ea typeface="ＭＳ Ｐゴシック" pitchFamily="50" charset="-128"/>
                <a:cs typeface="Courier New" panose="02070309020205020404" pitchFamily="49" charset="0"/>
              </a:rPr>
              <a:t>m_destFile</a:t>
            </a:r>
            <a:r>
              <a:rPr lang="en-US" altLang="ja-JP" b="1" dirty="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null </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p>
          <a:p>
            <a:pPr lvl="0" fontAlgn="base">
              <a:spcBef>
                <a:spcPct val="0"/>
              </a:spcBef>
              <a:spcAft>
                <a:spcPct val="0"/>
              </a:spcAft>
            </a:pPr>
            <a:r>
              <a:rPr lang="en-US" altLang="ja-JP" b="1" dirty="0">
                <a:solidFill>
                  <a:prstClr val="black"/>
                </a:solidFill>
                <a:latin typeface="Courier New" panose="02070309020205020404" pitchFamily="49" charset="0"/>
                <a:ea typeface="ＭＳ Ｐゴシック" pitchFamily="50" charset="-128"/>
                <a:cs typeface="Courier New" panose="02070309020205020404" pitchFamily="49" charset="0"/>
              </a:rPr>
              <a:t> </a:t>
            </a:r>
            <a:r>
              <a:rPr lang="ja-JP" altLang="en-US" b="1" dirty="0" smtClean="0">
                <a:solidFill>
                  <a:prstClr val="black"/>
                </a:solidFill>
                <a:latin typeface="Courier New" panose="02070309020205020404" pitchFamily="49" charset="0"/>
                <a:ea typeface="ＭＳ Ｐゴシック" pitchFamily="50" charset="-128"/>
                <a:cs typeface="Courier New" panose="02070309020205020404" pitchFamily="49" charset="0"/>
              </a:rPr>
              <a:t>　</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m_destFile</a:t>
            </a:r>
            <a:r>
              <a:rPr lang="en-US" altLang="ja-JP" dirty="0" smtClean="0">
                <a:solidFill>
                  <a:srgbClr val="FF0000"/>
                </a:solidFill>
                <a:latin typeface="Courier New" panose="02070309020205020404" pitchFamily="49" charset="0"/>
                <a:ea typeface="ＭＳ Ｐゴシック" pitchFamily="50" charset="-128"/>
                <a:cs typeface="Courier New" panose="02070309020205020404" pitchFamily="49" charset="0"/>
              </a:rPr>
              <a:t> </a:t>
            </a:r>
            <a:r>
              <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rPr>
              <a:t>= new </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File(</a:t>
            </a:r>
          </a:p>
          <a:p>
            <a:pPr lvl="0" fontAlgn="base">
              <a:spcBef>
                <a:spcPct val="0"/>
              </a:spcBef>
              <a:spcAft>
                <a:spcPct val="0"/>
              </a:spcAft>
            </a:pPr>
            <a:r>
              <a:rPr lang="ja-JP" altLang="en-US" dirty="0" smtClean="0">
                <a:solidFill>
                  <a:srgbClr val="FF0000"/>
                </a:solidFill>
                <a:latin typeface="Courier New" panose="02070309020205020404" pitchFamily="49" charset="0"/>
                <a:ea typeface="ＭＳ Ｐゴシック" pitchFamily="50" charset="-128"/>
                <a:cs typeface="Courier New" panose="02070309020205020404" pitchFamily="49" charset="0"/>
              </a:rPr>
              <a:t>　　</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m_destDir</a:t>
            </a:r>
            <a:r>
              <a:rPr lang="en-US" altLang="ja-JP" dirty="0" err="1" smtClean="0">
                <a:solidFill>
                  <a:prstClr val="black"/>
                </a:solidFill>
                <a:latin typeface="Courier New" panose="02070309020205020404" pitchFamily="49" charset="0"/>
                <a:ea typeface="ＭＳ Ｐゴシック" pitchFamily="50" charset="-128"/>
                <a:cs typeface="Courier New" panose="02070309020205020404" pitchFamily="49" charset="0"/>
              </a:rPr>
              <a:t>,</a:t>
            </a:r>
            <a:r>
              <a:rPr lang="en-US" altLang="ja-JP" b="1" dirty="0" err="1" smtClean="0">
                <a:solidFill>
                  <a:srgbClr val="FF0000"/>
                </a:solidFill>
                <a:latin typeface="Courier New" panose="02070309020205020404" pitchFamily="49" charset="0"/>
                <a:ea typeface="ＭＳ Ｐゴシック" pitchFamily="50" charset="-128"/>
                <a:cs typeface="Courier New" panose="02070309020205020404" pitchFamily="49" charset="0"/>
              </a:rPr>
              <a:t>m_file</a:t>
            </a:r>
            <a:r>
              <a:rPr lang="en-US" altLang="ja-JP" b="1" dirty="0" err="1" smtClean="0">
                <a:solidFill>
                  <a:schemeClr val="tx1"/>
                </a:solidFill>
                <a:latin typeface="Courier New" panose="02070309020205020404" pitchFamily="49" charset="0"/>
                <a:ea typeface="ＭＳ Ｐゴシック" pitchFamily="50" charset="-128"/>
                <a:cs typeface="Courier New" panose="02070309020205020404" pitchFamily="49" charset="0"/>
              </a:rPr>
              <a:t>.</a:t>
            </a:r>
            <a:r>
              <a:rPr lang="en-US" altLang="ja-JP" dirty="0" err="1" smtClean="0">
                <a:solidFill>
                  <a:schemeClr val="tx1"/>
                </a:solidFill>
                <a:latin typeface="Courier New" panose="02070309020205020404" pitchFamily="49" charset="0"/>
                <a:ea typeface="ＭＳ Ｐゴシック" pitchFamily="50" charset="-128"/>
                <a:cs typeface="Courier New" panose="02070309020205020404" pitchFamily="49" charset="0"/>
              </a:rPr>
              <a:t>getName</a:t>
            </a: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p>
          <a:p>
            <a:pPr lvl="0" fontAlgn="base">
              <a:spcBef>
                <a:spcPct val="0"/>
              </a:spcBef>
              <a:spcAft>
                <a:spcPct val="0"/>
              </a:spcAft>
            </a:pPr>
            <a:r>
              <a:rPr lang="en-US" altLang="ja-JP" dirty="0" smtClean="0">
                <a:solidFill>
                  <a:prstClr val="black"/>
                </a:solidFill>
                <a:latin typeface="Courier New" panose="02070309020205020404" pitchFamily="49" charset="0"/>
                <a:ea typeface="ＭＳ Ｐゴシック" pitchFamily="50" charset="-128"/>
                <a:cs typeface="Courier New" panose="02070309020205020404" pitchFamily="49" charset="0"/>
              </a:rPr>
              <a:t>}</a:t>
            </a:r>
            <a:endParaRPr lang="en-US" altLang="ja-JP" dirty="0">
              <a:solidFill>
                <a:prstClr val="black"/>
              </a:solidFill>
              <a:latin typeface="Courier New" panose="02070309020205020404" pitchFamily="49" charset="0"/>
              <a:ea typeface="ＭＳ Ｐゴシック" pitchFamily="50" charset="-128"/>
              <a:cs typeface="Courier New" panose="02070309020205020404" pitchFamily="49" charset="0"/>
            </a:endParaRPr>
          </a:p>
        </p:txBody>
      </p:sp>
    </p:spTree>
    <p:extLst>
      <p:ext uri="{BB962C8B-B14F-4D97-AF65-F5344CB8AC3E}">
        <p14:creationId xmlns:p14="http://schemas.microsoft.com/office/powerpoint/2010/main" val="80935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en-US" altLang="ja-JP" sz="2800" dirty="0" smtClean="0"/>
              <a:t>OSS</a:t>
            </a:r>
            <a:r>
              <a:rPr lang="ja-JP" altLang="en-US" sz="2800" dirty="0" smtClean="0"/>
              <a:t>に存在するクローンセットに対し，編集する開発者が単独か複数を調査</a:t>
            </a:r>
            <a:endParaRPr lang="en-US" altLang="ja-JP" sz="2800" dirty="0"/>
          </a:p>
          <a:p>
            <a:pPr lvl="1"/>
            <a:r>
              <a:rPr lang="ja-JP" altLang="en-US" dirty="0" smtClean="0"/>
              <a:t>各コード片に対する開発者を定義</a:t>
            </a:r>
            <a:endParaRPr lang="en-US" altLang="ja-JP" dirty="0" smtClean="0"/>
          </a:p>
        </p:txBody>
      </p:sp>
      <p:sp>
        <p:nvSpPr>
          <p:cNvPr id="2" name="タイトル 1"/>
          <p:cNvSpPr>
            <a:spLocks noGrp="1"/>
          </p:cNvSpPr>
          <p:nvPr>
            <p:ph type="title"/>
          </p:nvPr>
        </p:nvSpPr>
        <p:spPr>
          <a:xfrm>
            <a:off x="250463" y="274638"/>
            <a:ext cx="8723043" cy="1143000"/>
          </a:xfrm>
        </p:spPr>
        <p:txBody>
          <a:bodyPr/>
          <a:lstStyle/>
          <a:p>
            <a:r>
              <a:rPr lang="ja-JP" altLang="en-US" dirty="0"/>
              <a:t>コードクローンを編集する開発者に関する既存研究</a:t>
            </a:r>
            <a:r>
              <a:rPr lang="ja-JP" altLang="en-US" dirty="0" smtClean="0"/>
              <a:t>（</a:t>
            </a:r>
            <a:r>
              <a:rPr lang="en-US" altLang="ja-JP" dirty="0" smtClean="0"/>
              <a:t>2/3</a:t>
            </a:r>
            <a:r>
              <a:rPr lang="ja-JP" altLang="en-US" dirty="0"/>
              <a:t>）</a:t>
            </a:r>
            <a:endParaRPr kumimoji="1" lang="ja-JP" altLang="en-US" baseline="-25000"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7</a:t>
            </a:fld>
            <a:endParaRPr kumimoji="1" lang="ja-JP" altLang="en-US"/>
          </a:p>
        </p:txBody>
      </p:sp>
      <p:sp>
        <p:nvSpPr>
          <p:cNvPr id="78" name="テキスト ボックス 77"/>
          <p:cNvSpPr txBox="1"/>
          <p:nvPr/>
        </p:nvSpPr>
        <p:spPr>
          <a:xfrm>
            <a:off x="77169" y="4058943"/>
            <a:ext cx="5588290" cy="1754326"/>
          </a:xfrm>
          <a:prstGeom prst="rect">
            <a:avLst/>
          </a:prstGeom>
          <a:noFill/>
          <a:ln w="19050">
            <a:solidFill>
              <a:schemeClr val="tx1"/>
            </a:solidFill>
          </a:ln>
        </p:spPr>
        <p:txBody>
          <a:bodyPr wrap="square" rtlCol="0">
            <a:spAutoFit/>
          </a:bodyPr>
          <a:lstStyle/>
          <a:p>
            <a:r>
              <a:rPr lang="en-US" altLang="ja-JP" dirty="0">
                <a:latin typeface="Courier New" panose="02070309020205020404" pitchFamily="49" charset="0"/>
                <a:cs typeface="Courier New" panose="02070309020205020404" pitchFamily="49" charset="0"/>
              </a:rPr>
              <a:t>double sum(double</a:t>
            </a:r>
            <a:r>
              <a:rPr lang="en-US" altLang="ja-JP" dirty="0" smtClean="0">
                <a:latin typeface="Courier New" panose="02070309020205020404" pitchFamily="49" charset="0"/>
                <a:cs typeface="Courier New" panose="02070309020205020404" pitchFamily="49" charset="0"/>
              </a:rPr>
              <a:t>[</a:t>
            </a:r>
            <a:r>
              <a:rPr lang="ja-JP" altLang="en-US"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 </a:t>
            </a:r>
            <a:r>
              <a:rPr lang="en-US" altLang="ja-JP" dirty="0">
                <a:latin typeface="Courier New" panose="02070309020205020404" pitchFamily="49" charset="0"/>
                <a:cs typeface="Courier New" panose="02070309020205020404" pitchFamily="49" charset="0"/>
              </a:rPr>
              <a:t>data){</a:t>
            </a:r>
          </a:p>
          <a:p>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 double sum = 0</a:t>
            </a:r>
            <a:r>
              <a:rPr lang="en-US" altLang="ja-JP" dirty="0">
                <a:latin typeface="Courier New" panose="02070309020205020404" pitchFamily="49" charset="0"/>
                <a:cs typeface="Courier New" panose="02070309020205020404" pitchFamily="49" charset="0"/>
              </a:rPr>
              <a:t>;</a:t>
            </a:r>
          </a:p>
          <a:p>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for(</a:t>
            </a:r>
            <a:r>
              <a:rPr lang="en-US" altLang="ja-JP" dirty="0" err="1" smtClean="0">
                <a:latin typeface="Courier New" panose="02070309020205020404" pitchFamily="49" charset="0"/>
                <a:cs typeface="Courier New" panose="02070309020205020404" pitchFamily="49" charset="0"/>
              </a:rPr>
              <a:t>int</a:t>
            </a:r>
            <a:r>
              <a:rPr lang="en-US" altLang="ja-JP" dirty="0" smtClean="0">
                <a:latin typeface="Courier New" panose="02070309020205020404" pitchFamily="49" charset="0"/>
                <a:cs typeface="Courier New" panose="02070309020205020404" pitchFamily="49" charset="0"/>
              </a:rPr>
              <a:t> j=0</a:t>
            </a:r>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j&lt;</a:t>
            </a:r>
            <a:r>
              <a:rPr lang="en-US" altLang="ja-JP" dirty="0" err="1" smtClean="0">
                <a:latin typeface="Courier New" panose="02070309020205020404" pitchFamily="49" charset="0"/>
                <a:cs typeface="Courier New" panose="02070309020205020404" pitchFamily="49" charset="0"/>
              </a:rPr>
              <a:t>data.length</a:t>
            </a:r>
            <a:r>
              <a:rPr lang="en-US" altLang="ja-JP" dirty="0" smtClean="0">
                <a:latin typeface="Courier New" panose="02070309020205020404" pitchFamily="49" charset="0"/>
                <a:cs typeface="Courier New" panose="02070309020205020404" pitchFamily="49" charset="0"/>
              </a:rPr>
              <a:t>; j</a:t>
            </a:r>
            <a:r>
              <a:rPr lang="en-US" altLang="ja-JP" dirty="0">
                <a:latin typeface="Courier New" panose="02070309020205020404" pitchFamily="49" charset="0"/>
                <a:cs typeface="Courier New" panose="02070309020205020404" pitchFamily="49" charset="0"/>
              </a:rPr>
              <a:t>++){</a:t>
            </a:r>
          </a:p>
          <a:p>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  sum </a:t>
            </a:r>
            <a:r>
              <a:rPr lang="en-US" altLang="ja-JP" dirty="0">
                <a:latin typeface="Courier New" panose="02070309020205020404" pitchFamily="49" charset="0"/>
                <a:cs typeface="Courier New" panose="02070309020205020404" pitchFamily="49" charset="0"/>
              </a:rPr>
              <a:t>= sum + data[j</a:t>
            </a:r>
            <a:r>
              <a:rPr lang="en-US" altLang="ja-JP" dirty="0" smtClean="0">
                <a:latin typeface="Courier New" panose="02070309020205020404" pitchFamily="49" charset="0"/>
                <a:cs typeface="Courier New" panose="02070309020205020404" pitchFamily="49" charset="0"/>
              </a:rPr>
              <a:t>];}</a:t>
            </a:r>
            <a:endParaRPr lang="en-US" altLang="ja-JP" dirty="0">
              <a:latin typeface="Courier New" panose="02070309020205020404" pitchFamily="49" charset="0"/>
              <a:cs typeface="Courier New" panose="02070309020205020404" pitchFamily="49" charset="0"/>
            </a:endParaRPr>
          </a:p>
          <a:p>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return sum;</a:t>
            </a:r>
          </a:p>
          <a:p>
            <a:r>
              <a:rPr lang="en-US" altLang="ja-JP" dirty="0" smtClean="0">
                <a:latin typeface="Courier New" panose="02070309020205020404" pitchFamily="49" charset="0"/>
                <a:cs typeface="Courier New" panose="02070309020205020404" pitchFamily="49" charset="0"/>
              </a:rPr>
              <a:t>}</a:t>
            </a:r>
            <a:endParaRPr lang="en-US" altLang="ja-JP" dirty="0">
              <a:latin typeface="Courier New" panose="02070309020205020404" pitchFamily="49" charset="0"/>
              <a:cs typeface="Courier New" panose="02070309020205020404" pitchFamily="49" charset="0"/>
            </a:endParaRPr>
          </a:p>
        </p:txBody>
      </p:sp>
      <p:grpSp>
        <p:nvGrpSpPr>
          <p:cNvPr id="79" name="グループ化 78"/>
          <p:cNvGrpSpPr/>
          <p:nvPr/>
        </p:nvGrpSpPr>
        <p:grpSpPr>
          <a:xfrm>
            <a:off x="154004" y="4112216"/>
            <a:ext cx="4520793" cy="1332953"/>
            <a:chOff x="4497655" y="2760180"/>
            <a:chExt cx="4520793" cy="1332953"/>
          </a:xfrm>
        </p:grpSpPr>
        <p:sp>
          <p:nvSpPr>
            <p:cNvPr id="80" name="正方形/長方形 79"/>
            <p:cNvSpPr/>
            <p:nvPr/>
          </p:nvSpPr>
          <p:spPr>
            <a:xfrm>
              <a:off x="4811195" y="3877109"/>
              <a:ext cx="792000"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5747299" y="3877109"/>
              <a:ext cx="439832"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p:cNvSpPr/>
            <p:nvPr/>
          </p:nvSpPr>
          <p:spPr>
            <a:xfrm>
              <a:off x="5055842" y="3602596"/>
              <a:ext cx="44925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5891315" y="3602596"/>
              <a:ext cx="44925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5614283" y="3602596"/>
              <a:ext cx="126662"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6412725" y="3602596"/>
              <a:ext cx="144000"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p:cNvSpPr/>
            <p:nvPr/>
          </p:nvSpPr>
          <p:spPr>
            <a:xfrm>
              <a:off x="7389244" y="3602596"/>
              <a:ext cx="124713"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p:cNvSpPr/>
            <p:nvPr/>
          </p:nvSpPr>
          <p:spPr>
            <a:xfrm>
              <a:off x="8618805" y="3332842"/>
              <a:ext cx="119248"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a:off x="6583016" y="3326120"/>
              <a:ext cx="10038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正方形/長方形 88"/>
            <p:cNvSpPr/>
            <p:nvPr/>
          </p:nvSpPr>
          <p:spPr>
            <a:xfrm>
              <a:off x="5891315" y="3328159"/>
              <a:ext cx="10824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a:off x="6035331" y="3332842"/>
              <a:ext cx="10824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正方形/長方形 90"/>
            <p:cNvSpPr/>
            <p:nvPr/>
          </p:nvSpPr>
          <p:spPr>
            <a:xfrm>
              <a:off x="6179347" y="3326120"/>
              <a:ext cx="10824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正方形/長方形 91"/>
            <p:cNvSpPr/>
            <p:nvPr/>
          </p:nvSpPr>
          <p:spPr>
            <a:xfrm>
              <a:off x="6719172" y="3332902"/>
              <a:ext cx="108247"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p:cNvSpPr/>
            <p:nvPr/>
          </p:nvSpPr>
          <p:spPr>
            <a:xfrm>
              <a:off x="8771635" y="3339417"/>
              <a:ext cx="246813"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正方形/長方形 93"/>
            <p:cNvSpPr/>
            <p:nvPr/>
          </p:nvSpPr>
          <p:spPr>
            <a:xfrm>
              <a:off x="6850912" y="3326120"/>
              <a:ext cx="1488675"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正方形/長方形 94"/>
            <p:cNvSpPr/>
            <p:nvPr/>
          </p:nvSpPr>
          <p:spPr>
            <a:xfrm>
              <a:off x="6683402" y="3602596"/>
              <a:ext cx="540000"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p:cNvSpPr/>
            <p:nvPr/>
          </p:nvSpPr>
          <p:spPr>
            <a:xfrm>
              <a:off x="5339971" y="3326120"/>
              <a:ext cx="399938"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正方形/長方形 96"/>
            <p:cNvSpPr/>
            <p:nvPr/>
          </p:nvSpPr>
          <p:spPr>
            <a:xfrm>
              <a:off x="4813368" y="3326120"/>
              <a:ext cx="359094"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正方形/長方形 97"/>
            <p:cNvSpPr/>
            <p:nvPr/>
          </p:nvSpPr>
          <p:spPr>
            <a:xfrm>
              <a:off x="4800851" y="3014073"/>
              <a:ext cx="802344" cy="216024"/>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p:cNvSpPr/>
            <p:nvPr/>
          </p:nvSpPr>
          <p:spPr>
            <a:xfrm>
              <a:off x="5747299" y="3014073"/>
              <a:ext cx="423669"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正方形/長方形 99"/>
            <p:cNvSpPr/>
            <p:nvPr/>
          </p:nvSpPr>
          <p:spPr>
            <a:xfrm>
              <a:off x="6251354" y="3014073"/>
              <a:ext cx="180000"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正方形/長方形 100"/>
            <p:cNvSpPr/>
            <p:nvPr/>
          </p:nvSpPr>
          <p:spPr>
            <a:xfrm>
              <a:off x="6539387" y="3014073"/>
              <a:ext cx="154985"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正方形/長方形 101"/>
            <p:cNvSpPr/>
            <p:nvPr/>
          </p:nvSpPr>
          <p:spPr>
            <a:xfrm>
              <a:off x="5459267" y="2762124"/>
              <a:ext cx="442675"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正方形/長方形 102"/>
            <p:cNvSpPr/>
            <p:nvPr/>
          </p:nvSpPr>
          <p:spPr>
            <a:xfrm>
              <a:off x="4497655" y="2775034"/>
              <a:ext cx="842315" cy="20117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p:cNvSpPr/>
            <p:nvPr/>
          </p:nvSpPr>
          <p:spPr>
            <a:xfrm>
              <a:off x="6035331" y="2763238"/>
              <a:ext cx="792087" cy="212966"/>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7331475" y="2760180"/>
              <a:ext cx="576000"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6" name="グループ化 105"/>
          <p:cNvGrpSpPr/>
          <p:nvPr/>
        </p:nvGrpSpPr>
        <p:grpSpPr>
          <a:xfrm>
            <a:off x="6081564" y="3500239"/>
            <a:ext cx="943306" cy="1177435"/>
            <a:chOff x="287212" y="4443805"/>
            <a:chExt cx="1040897" cy="1313478"/>
          </a:xfrm>
        </p:grpSpPr>
        <p:sp>
          <p:nvSpPr>
            <p:cNvPr id="107" name="正方形/長方形 106"/>
            <p:cNvSpPr/>
            <p:nvPr/>
          </p:nvSpPr>
          <p:spPr>
            <a:xfrm>
              <a:off x="287212" y="5431927"/>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開発者</a:t>
              </a:r>
              <a:r>
                <a:rPr kumimoji="1" lang="en-US" altLang="ja-JP" sz="1600" dirty="0" smtClean="0">
                  <a:solidFill>
                    <a:schemeClr val="tx1"/>
                  </a:solidFill>
                </a:rPr>
                <a:t>A</a:t>
              </a:r>
              <a:endParaRPr kumimoji="1" lang="ja-JP" altLang="en-US" sz="1600" dirty="0">
                <a:solidFill>
                  <a:schemeClr val="tx1"/>
                </a:solidFill>
              </a:endParaRPr>
            </a:p>
          </p:txBody>
        </p:sp>
        <p:pic>
          <p:nvPicPr>
            <p:cNvPr id="10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549" y="4443805"/>
              <a:ext cx="929258" cy="929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09" name="グループ化 108"/>
          <p:cNvGrpSpPr/>
          <p:nvPr/>
        </p:nvGrpSpPr>
        <p:grpSpPr>
          <a:xfrm>
            <a:off x="7285343" y="3501803"/>
            <a:ext cx="959065" cy="1203470"/>
            <a:chOff x="1929538" y="4414762"/>
            <a:chExt cx="1058286" cy="1342521"/>
          </a:xfrm>
        </p:grpSpPr>
        <p:sp>
          <p:nvSpPr>
            <p:cNvPr id="110" name="正方形/長方形 109"/>
            <p:cNvSpPr/>
            <p:nvPr/>
          </p:nvSpPr>
          <p:spPr>
            <a:xfrm>
              <a:off x="1929538" y="5431927"/>
              <a:ext cx="1058286" cy="325356"/>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開発者</a:t>
              </a:r>
              <a:r>
                <a:rPr lang="en-US" altLang="ja-JP" sz="1600" dirty="0" smtClean="0">
                  <a:solidFill>
                    <a:schemeClr val="tx1"/>
                  </a:solidFill>
                </a:rPr>
                <a:t>B</a:t>
              </a:r>
              <a:endParaRPr kumimoji="1" lang="ja-JP" altLang="en-US" sz="1600" dirty="0">
                <a:solidFill>
                  <a:schemeClr val="tx1"/>
                </a:solidFill>
              </a:endParaRPr>
            </a:p>
          </p:txBody>
        </p:sp>
        <p:pic>
          <p:nvPicPr>
            <p:cNvPr id="1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4052" y="4414762"/>
              <a:ext cx="929258" cy="929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12" name="グループ化 111"/>
          <p:cNvGrpSpPr/>
          <p:nvPr/>
        </p:nvGrpSpPr>
        <p:grpSpPr>
          <a:xfrm>
            <a:off x="5944184" y="4726638"/>
            <a:ext cx="2660264" cy="502507"/>
            <a:chOff x="2429829" y="5150951"/>
            <a:chExt cx="2690061" cy="502507"/>
          </a:xfrm>
        </p:grpSpPr>
        <p:sp>
          <p:nvSpPr>
            <p:cNvPr id="113" name="四角形吹き出し 112"/>
            <p:cNvSpPr/>
            <p:nvPr/>
          </p:nvSpPr>
          <p:spPr>
            <a:xfrm>
              <a:off x="2429829" y="5150951"/>
              <a:ext cx="2690061" cy="502507"/>
            </a:xfrm>
            <a:prstGeom prst="wedgeRectCallout">
              <a:avLst>
                <a:gd name="adj1" fmla="val -59534"/>
                <a:gd name="adj2" fmla="val 405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　</a:t>
              </a:r>
              <a:r>
                <a:rPr lang="en-US" altLang="ja-JP" dirty="0" smtClean="0">
                  <a:solidFill>
                    <a:schemeClr val="tx1"/>
                  </a:solidFill>
                </a:rPr>
                <a:t>:22</a:t>
              </a:r>
              <a:r>
                <a:rPr lang="ja-JP" altLang="en-US" dirty="0" smtClean="0">
                  <a:solidFill>
                    <a:schemeClr val="tx1"/>
                  </a:solidFill>
                </a:rPr>
                <a:t>トークン  　</a:t>
              </a:r>
              <a:r>
                <a:rPr lang="en-US" altLang="ja-JP" dirty="0" smtClean="0">
                  <a:solidFill>
                    <a:schemeClr val="tx1"/>
                  </a:solidFill>
                </a:rPr>
                <a:t>:</a:t>
              </a:r>
              <a:r>
                <a:rPr lang="en-US" altLang="ja-JP" dirty="0">
                  <a:solidFill>
                    <a:schemeClr val="tx1"/>
                  </a:solidFill>
                </a:rPr>
                <a:t>3</a:t>
              </a:r>
              <a:r>
                <a:rPr lang="ja-JP" altLang="en-US" dirty="0" smtClean="0">
                  <a:solidFill>
                    <a:schemeClr val="tx1"/>
                  </a:solidFill>
                </a:rPr>
                <a:t>トークン</a:t>
              </a:r>
              <a:endParaRPr lang="en-US" altLang="ja-JP" dirty="0" smtClean="0">
                <a:solidFill>
                  <a:schemeClr val="tx1"/>
                </a:solidFill>
              </a:endParaRPr>
            </a:p>
          </p:txBody>
        </p:sp>
        <p:sp>
          <p:nvSpPr>
            <p:cNvPr id="114" name="正方形/長方形 113"/>
            <p:cNvSpPr/>
            <p:nvPr/>
          </p:nvSpPr>
          <p:spPr>
            <a:xfrm>
              <a:off x="2521539" y="5294848"/>
              <a:ext cx="126662" cy="216024"/>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正方形/長方形 114"/>
            <p:cNvSpPr/>
            <p:nvPr/>
          </p:nvSpPr>
          <p:spPr>
            <a:xfrm>
              <a:off x="3888200" y="5285328"/>
              <a:ext cx="124713" cy="216024"/>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正方形/長方形 44"/>
          <p:cNvSpPr/>
          <p:nvPr/>
        </p:nvSpPr>
        <p:spPr>
          <a:xfrm>
            <a:off x="5873576" y="5815470"/>
            <a:ext cx="2730872" cy="6082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開発者：開発者</a:t>
            </a:r>
            <a:r>
              <a:rPr lang="en-US" altLang="ja-JP" sz="2800" dirty="0" smtClean="0">
                <a:solidFill>
                  <a:schemeClr val="tx1"/>
                </a:solidFill>
              </a:rPr>
              <a:t>A</a:t>
            </a:r>
            <a:endParaRPr lang="ja-JP" altLang="en-US" sz="2800" dirty="0">
              <a:solidFill>
                <a:schemeClr val="tx1"/>
              </a:solidFill>
            </a:endParaRPr>
          </a:p>
        </p:txBody>
      </p:sp>
      <p:sp>
        <p:nvSpPr>
          <p:cNvPr id="46" name="下矢印 45"/>
          <p:cNvSpPr/>
          <p:nvPr/>
        </p:nvSpPr>
        <p:spPr>
          <a:xfrm>
            <a:off x="6570976" y="5364149"/>
            <a:ext cx="129614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4227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animEffect transition="in" filter="fade">
                                      <p:cBhvr>
                                        <p:cTn id="7" dur="500"/>
                                        <p:tgtEl>
                                          <p:spTgt spid="7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6"/>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コードクローンを編集する開発者に関する既存研究</a:t>
            </a:r>
            <a:r>
              <a:rPr kumimoji="1" lang="en-US" altLang="ja-JP" dirty="0" smtClean="0"/>
              <a:t>(</a:t>
            </a:r>
            <a:r>
              <a:rPr lang="en-US" altLang="ja-JP" dirty="0" smtClean="0"/>
              <a:t>3/3</a:t>
            </a:r>
            <a:r>
              <a:rPr kumimoji="1" lang="en-US" altLang="ja-JP" dirty="0" smtClean="0"/>
              <a:t>)</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8</a:t>
            </a:fld>
            <a:endParaRPr kumimoji="1" lang="ja-JP" altLang="en-US"/>
          </a:p>
        </p:txBody>
      </p:sp>
      <p:grpSp>
        <p:nvGrpSpPr>
          <p:cNvPr id="6" name="グループ化 5"/>
          <p:cNvGrpSpPr/>
          <p:nvPr/>
        </p:nvGrpSpPr>
        <p:grpSpPr>
          <a:xfrm>
            <a:off x="199129" y="2951352"/>
            <a:ext cx="8734630" cy="2517649"/>
            <a:chOff x="238877" y="3546255"/>
            <a:chExt cx="8734630" cy="2517649"/>
          </a:xfrm>
        </p:grpSpPr>
        <p:grpSp>
          <p:nvGrpSpPr>
            <p:cNvPr id="7" name="グループ化 6"/>
            <p:cNvGrpSpPr/>
            <p:nvPr/>
          </p:nvGrpSpPr>
          <p:grpSpPr>
            <a:xfrm>
              <a:off x="4391727" y="3589862"/>
              <a:ext cx="2304256" cy="2474042"/>
              <a:chOff x="265472" y="3678115"/>
              <a:chExt cx="2304256" cy="2474042"/>
            </a:xfrm>
          </p:grpSpPr>
          <p:sp>
            <p:nvSpPr>
              <p:cNvPr id="40" name="テキスト ボックス 39"/>
              <p:cNvSpPr txBox="1"/>
              <p:nvPr/>
            </p:nvSpPr>
            <p:spPr>
              <a:xfrm>
                <a:off x="265472" y="5690492"/>
                <a:ext cx="2304256" cy="461665"/>
              </a:xfrm>
              <a:prstGeom prst="rect">
                <a:avLst/>
              </a:prstGeom>
              <a:noFill/>
            </p:spPr>
            <p:txBody>
              <a:bodyPr wrap="square" rtlCol="0">
                <a:spAutoFit/>
              </a:bodyPr>
              <a:lstStyle/>
              <a:p>
                <a:pPr algn="ctr"/>
                <a:r>
                  <a:rPr kumimoji="1" lang="ja-JP" altLang="en-US" sz="2400" dirty="0" smtClean="0"/>
                  <a:t>クローンセット</a:t>
                </a:r>
                <a:endParaRPr lang="en-US" altLang="ja-JP" sz="2400" dirty="0"/>
              </a:p>
            </p:txBody>
          </p:sp>
          <p:sp>
            <p:nvSpPr>
              <p:cNvPr id="41" name="角丸四角形 40"/>
              <p:cNvSpPr/>
              <p:nvPr/>
            </p:nvSpPr>
            <p:spPr bwMode="auto">
              <a:xfrm>
                <a:off x="673885" y="3678115"/>
                <a:ext cx="1487430" cy="1969786"/>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42" name="グループ化 41"/>
              <p:cNvGrpSpPr/>
              <p:nvPr/>
            </p:nvGrpSpPr>
            <p:grpSpPr>
              <a:xfrm>
                <a:off x="1445156" y="4361977"/>
                <a:ext cx="467547" cy="627296"/>
                <a:chOff x="5004048" y="4410673"/>
                <a:chExt cx="1498426" cy="2042514"/>
              </a:xfrm>
            </p:grpSpPr>
            <p:sp>
              <p:nvSpPr>
                <p:cNvPr id="49" name="メモ 48"/>
                <p:cNvSpPr/>
                <p:nvPr/>
              </p:nvSpPr>
              <p:spPr>
                <a:xfrm rot="16200000">
                  <a:off x="4732004" y="4682717"/>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50"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b="1" dirty="0">
                    <a:latin typeface="Arial" charset="0"/>
                    <a:ea typeface="MS UI Gothic" pitchFamily="50" charset="-128"/>
                  </a:endParaRPr>
                </a:p>
              </p:txBody>
            </p:sp>
          </p:grpSp>
          <p:grpSp>
            <p:nvGrpSpPr>
              <p:cNvPr id="43" name="グループ化 42"/>
              <p:cNvGrpSpPr/>
              <p:nvPr/>
            </p:nvGrpSpPr>
            <p:grpSpPr>
              <a:xfrm>
                <a:off x="962489" y="4940770"/>
                <a:ext cx="467547" cy="627296"/>
                <a:chOff x="5004048" y="4410673"/>
                <a:chExt cx="1498426" cy="2042514"/>
              </a:xfrm>
            </p:grpSpPr>
            <p:sp>
              <p:nvSpPr>
                <p:cNvPr id="47" name="メモ 46"/>
                <p:cNvSpPr/>
                <p:nvPr/>
              </p:nvSpPr>
              <p:spPr>
                <a:xfrm rot="16200000">
                  <a:off x="4732004" y="4682717"/>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48"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b="1" dirty="0">
                    <a:latin typeface="Arial" charset="0"/>
                    <a:ea typeface="MS UI Gothic" pitchFamily="50" charset="-128"/>
                  </a:endParaRPr>
                </a:p>
              </p:txBody>
            </p:sp>
          </p:grpSp>
          <p:grpSp>
            <p:nvGrpSpPr>
              <p:cNvPr id="44" name="グループ化 43"/>
              <p:cNvGrpSpPr/>
              <p:nvPr/>
            </p:nvGrpSpPr>
            <p:grpSpPr>
              <a:xfrm>
                <a:off x="809648" y="3864743"/>
                <a:ext cx="467547" cy="627296"/>
                <a:chOff x="5004048" y="4410673"/>
                <a:chExt cx="1498426" cy="2042514"/>
              </a:xfrm>
            </p:grpSpPr>
            <p:sp>
              <p:nvSpPr>
                <p:cNvPr id="45" name="メモ 44"/>
                <p:cNvSpPr/>
                <p:nvPr/>
              </p:nvSpPr>
              <p:spPr>
                <a:xfrm rot="16200000">
                  <a:off x="4732004" y="4682717"/>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46"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b="1" dirty="0">
                    <a:latin typeface="Arial" charset="0"/>
                    <a:ea typeface="MS UI Gothic" pitchFamily="50" charset="-128"/>
                  </a:endParaRPr>
                </a:p>
              </p:txBody>
            </p:sp>
          </p:grpSp>
        </p:grpSp>
        <p:grpSp>
          <p:nvGrpSpPr>
            <p:cNvPr id="8" name="グループ化 7"/>
            <p:cNvGrpSpPr/>
            <p:nvPr/>
          </p:nvGrpSpPr>
          <p:grpSpPr>
            <a:xfrm>
              <a:off x="238877" y="3648523"/>
              <a:ext cx="2304256" cy="2407988"/>
              <a:chOff x="250463" y="3678115"/>
              <a:chExt cx="2304256" cy="2407988"/>
            </a:xfrm>
          </p:grpSpPr>
          <p:sp>
            <p:nvSpPr>
              <p:cNvPr id="29" name="テキスト ボックス 28"/>
              <p:cNvSpPr txBox="1"/>
              <p:nvPr/>
            </p:nvSpPr>
            <p:spPr>
              <a:xfrm>
                <a:off x="250463" y="5624438"/>
                <a:ext cx="2304256" cy="461665"/>
              </a:xfrm>
              <a:prstGeom prst="rect">
                <a:avLst/>
              </a:prstGeom>
              <a:noFill/>
            </p:spPr>
            <p:txBody>
              <a:bodyPr wrap="square" rtlCol="0">
                <a:spAutoFit/>
              </a:bodyPr>
              <a:lstStyle/>
              <a:p>
                <a:pPr algn="ctr"/>
                <a:r>
                  <a:rPr kumimoji="1" lang="ja-JP" altLang="en-US" sz="2400" dirty="0" smtClean="0"/>
                  <a:t>クローンセット</a:t>
                </a:r>
                <a:endParaRPr lang="en-US" altLang="ja-JP" sz="2400" dirty="0"/>
              </a:p>
            </p:txBody>
          </p:sp>
          <p:sp>
            <p:nvSpPr>
              <p:cNvPr id="30" name="角丸四角形 29"/>
              <p:cNvSpPr/>
              <p:nvPr/>
            </p:nvSpPr>
            <p:spPr bwMode="auto">
              <a:xfrm>
                <a:off x="673885" y="3678115"/>
                <a:ext cx="1487430" cy="1969786"/>
              </a:xfrm>
              <a:prstGeom prst="round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31" name="グループ化 30"/>
              <p:cNvGrpSpPr/>
              <p:nvPr/>
            </p:nvGrpSpPr>
            <p:grpSpPr>
              <a:xfrm>
                <a:off x="1445156" y="4361977"/>
                <a:ext cx="467547" cy="627296"/>
                <a:chOff x="5004048" y="4410673"/>
                <a:chExt cx="1498426" cy="2042514"/>
              </a:xfrm>
            </p:grpSpPr>
            <p:sp>
              <p:nvSpPr>
                <p:cNvPr id="38" name="メモ 37"/>
                <p:cNvSpPr/>
                <p:nvPr/>
              </p:nvSpPr>
              <p:spPr>
                <a:xfrm rot="16200000">
                  <a:off x="4732004" y="4682717"/>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39"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b="1" dirty="0">
                    <a:latin typeface="Arial" charset="0"/>
                    <a:ea typeface="MS UI Gothic" pitchFamily="50" charset="-128"/>
                  </a:endParaRPr>
                </a:p>
              </p:txBody>
            </p:sp>
          </p:grpSp>
          <p:grpSp>
            <p:nvGrpSpPr>
              <p:cNvPr id="32" name="グループ化 31"/>
              <p:cNvGrpSpPr/>
              <p:nvPr/>
            </p:nvGrpSpPr>
            <p:grpSpPr>
              <a:xfrm>
                <a:off x="962489" y="4940770"/>
                <a:ext cx="467547" cy="627296"/>
                <a:chOff x="5004048" y="4410673"/>
                <a:chExt cx="1498426" cy="2042514"/>
              </a:xfrm>
            </p:grpSpPr>
            <p:sp>
              <p:nvSpPr>
                <p:cNvPr id="36" name="メモ 35"/>
                <p:cNvSpPr/>
                <p:nvPr/>
              </p:nvSpPr>
              <p:spPr>
                <a:xfrm rot="16200000">
                  <a:off x="4732004" y="4682717"/>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37"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b="1" dirty="0">
                    <a:latin typeface="Arial" charset="0"/>
                    <a:ea typeface="MS UI Gothic" pitchFamily="50" charset="-128"/>
                  </a:endParaRPr>
                </a:p>
              </p:txBody>
            </p:sp>
          </p:grpSp>
          <p:grpSp>
            <p:nvGrpSpPr>
              <p:cNvPr id="33" name="グループ化 32"/>
              <p:cNvGrpSpPr/>
              <p:nvPr/>
            </p:nvGrpSpPr>
            <p:grpSpPr>
              <a:xfrm>
                <a:off x="809648" y="3864743"/>
                <a:ext cx="467547" cy="627296"/>
                <a:chOff x="5004048" y="4410673"/>
                <a:chExt cx="1498426" cy="2042514"/>
              </a:xfrm>
            </p:grpSpPr>
            <p:sp>
              <p:nvSpPr>
                <p:cNvPr id="34" name="メモ 33"/>
                <p:cNvSpPr/>
                <p:nvPr/>
              </p:nvSpPr>
              <p:spPr>
                <a:xfrm rot="16200000">
                  <a:off x="4732004" y="4682717"/>
                  <a:ext cx="2042514" cy="1498426"/>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smtClean="0">
                    <a:solidFill>
                      <a:schemeClr val="tx1"/>
                    </a:solidFill>
                  </a:endParaRPr>
                </a:p>
              </p:txBody>
            </p:sp>
            <p:sp>
              <p:nvSpPr>
                <p:cNvPr id="35" name="Freeform 13"/>
                <p:cNvSpPr>
                  <a:spLocks/>
                </p:cNvSpPr>
                <p:nvPr/>
              </p:nvSpPr>
              <p:spPr bwMode="auto">
                <a:xfrm>
                  <a:off x="5087261" y="4856296"/>
                  <a:ext cx="1332000" cy="49277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round/>
                  <a:headEnd/>
                  <a:tailEnd/>
                </a:ln>
              </p:spPr>
              <p:txBody>
                <a:bodyPr/>
                <a:lstStyle/>
                <a:p>
                  <a:endParaRPr lang="ja-JP" altLang="ja-JP" sz="1600" b="1" dirty="0">
                    <a:latin typeface="Arial" charset="0"/>
                    <a:ea typeface="MS UI Gothic" pitchFamily="50" charset="-128"/>
                  </a:endParaRPr>
                </a:p>
              </p:txBody>
            </p:sp>
          </p:grpSp>
        </p:grpSp>
        <p:grpSp>
          <p:nvGrpSpPr>
            <p:cNvPr id="9" name="グループ化 8"/>
            <p:cNvGrpSpPr/>
            <p:nvPr/>
          </p:nvGrpSpPr>
          <p:grpSpPr>
            <a:xfrm>
              <a:off x="2263604" y="3611791"/>
              <a:ext cx="1502964" cy="1966207"/>
              <a:chOff x="2781004" y="1750825"/>
              <a:chExt cx="1502964" cy="1966207"/>
            </a:xfrm>
          </p:grpSpPr>
          <p:sp>
            <p:nvSpPr>
              <p:cNvPr id="24" name="正方形/長方形 23"/>
              <p:cNvSpPr/>
              <p:nvPr/>
            </p:nvSpPr>
            <p:spPr>
              <a:xfrm>
                <a:off x="2781004" y="1933640"/>
                <a:ext cx="1502964" cy="178339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2844667" y="1750825"/>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endParaRPr kumimoji="1" lang="ja-JP" altLang="en-US" dirty="0">
                  <a:solidFill>
                    <a:schemeClr val="tx1"/>
                  </a:solidFill>
                </a:endParaRPr>
              </a:p>
            </p:txBody>
          </p:sp>
          <p:sp>
            <p:nvSpPr>
              <p:cNvPr id="26" name="正方形/長方形 25"/>
              <p:cNvSpPr/>
              <p:nvPr/>
            </p:nvSpPr>
            <p:spPr>
              <a:xfrm>
                <a:off x="3006563" y="2177019"/>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endParaRPr kumimoji="1" lang="ja-JP" altLang="en-US" dirty="0">
                  <a:solidFill>
                    <a:schemeClr val="tx1"/>
                  </a:solidFill>
                </a:endParaRPr>
              </a:p>
            </p:txBody>
          </p:sp>
          <p:sp>
            <p:nvSpPr>
              <p:cNvPr id="27" name="正方形/長方形 26"/>
              <p:cNvSpPr/>
              <p:nvPr/>
            </p:nvSpPr>
            <p:spPr>
              <a:xfrm>
                <a:off x="3003453" y="2639364"/>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endParaRPr kumimoji="1" lang="ja-JP" altLang="en-US" dirty="0">
                  <a:solidFill>
                    <a:schemeClr val="tx1"/>
                  </a:solidFill>
                </a:endParaRPr>
              </a:p>
            </p:txBody>
          </p:sp>
          <p:sp>
            <p:nvSpPr>
              <p:cNvPr id="28" name="正方形/長方形 27"/>
              <p:cNvSpPr/>
              <p:nvPr/>
            </p:nvSpPr>
            <p:spPr>
              <a:xfrm>
                <a:off x="3003453" y="3099078"/>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endParaRPr kumimoji="1" lang="ja-JP" altLang="en-US" dirty="0">
                  <a:solidFill>
                    <a:schemeClr val="tx1"/>
                  </a:solidFill>
                </a:endParaRPr>
              </a:p>
            </p:txBody>
          </p:sp>
        </p:grpSp>
        <p:sp>
          <p:nvSpPr>
            <p:cNvPr id="10" name="テキスト ボックス 9"/>
            <p:cNvSpPr txBox="1"/>
            <p:nvPr/>
          </p:nvSpPr>
          <p:spPr>
            <a:xfrm>
              <a:off x="2498331" y="5355314"/>
              <a:ext cx="1989504" cy="646331"/>
            </a:xfrm>
            <a:prstGeom prst="rect">
              <a:avLst/>
            </a:prstGeom>
            <a:solidFill>
              <a:schemeClr val="bg1"/>
            </a:solidFill>
            <a:ln>
              <a:solidFill>
                <a:schemeClr val="tx1"/>
              </a:solidFill>
            </a:ln>
          </p:spPr>
          <p:txBody>
            <a:bodyPr wrap="square" rtlCol="0">
              <a:spAutoFit/>
            </a:bodyPr>
            <a:lstStyle/>
            <a:p>
              <a:pPr algn="ctr"/>
              <a:r>
                <a:rPr kumimoji="1" lang="ja-JP" altLang="en-US" dirty="0" smtClean="0"/>
                <a:t>単独で</a:t>
              </a:r>
              <a:r>
                <a:rPr lang="ja-JP" altLang="en-US" dirty="0"/>
                <a:t>編集</a:t>
              </a:r>
              <a:r>
                <a:rPr kumimoji="1" lang="ja-JP" altLang="en-US" dirty="0" smtClean="0"/>
                <a:t>されたクローンセット</a:t>
              </a:r>
              <a:endParaRPr kumimoji="1" lang="ja-JP" altLang="en-US" dirty="0"/>
            </a:p>
          </p:txBody>
        </p:sp>
        <p:grpSp>
          <p:nvGrpSpPr>
            <p:cNvPr id="11" name="グループ化 10"/>
            <p:cNvGrpSpPr/>
            <p:nvPr/>
          </p:nvGrpSpPr>
          <p:grpSpPr>
            <a:xfrm>
              <a:off x="6496064" y="3546255"/>
              <a:ext cx="1502964" cy="1966207"/>
              <a:chOff x="7373187" y="1727531"/>
              <a:chExt cx="1502964" cy="1966207"/>
            </a:xfrm>
          </p:grpSpPr>
          <p:sp>
            <p:nvSpPr>
              <p:cNvPr id="19" name="正方形/長方形 18"/>
              <p:cNvSpPr/>
              <p:nvPr/>
            </p:nvSpPr>
            <p:spPr>
              <a:xfrm>
                <a:off x="7373187" y="1910346"/>
                <a:ext cx="1502964" cy="178339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436850" y="1727531"/>
                <a:ext cx="1368152" cy="365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開発者</a:t>
                </a:r>
                <a:endParaRPr kumimoji="1" lang="ja-JP" altLang="en-US" dirty="0">
                  <a:solidFill>
                    <a:schemeClr val="tx1"/>
                  </a:solidFill>
                </a:endParaRPr>
              </a:p>
            </p:txBody>
          </p:sp>
          <p:sp>
            <p:nvSpPr>
              <p:cNvPr id="21" name="正方形/長方形 20"/>
              <p:cNvSpPr/>
              <p:nvPr/>
            </p:nvSpPr>
            <p:spPr>
              <a:xfrm>
                <a:off x="7598746" y="2153725"/>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endParaRPr kumimoji="1" lang="ja-JP" altLang="en-US" dirty="0">
                  <a:solidFill>
                    <a:schemeClr val="tx1"/>
                  </a:solidFill>
                </a:endParaRPr>
              </a:p>
            </p:txBody>
          </p:sp>
          <p:sp>
            <p:nvSpPr>
              <p:cNvPr id="22" name="正方形/長方形 21"/>
              <p:cNvSpPr/>
              <p:nvPr/>
            </p:nvSpPr>
            <p:spPr>
              <a:xfrm>
                <a:off x="7595636" y="2616070"/>
                <a:ext cx="1040897" cy="325356"/>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lang="en-US" altLang="ja-JP" dirty="0">
                    <a:solidFill>
                      <a:schemeClr val="tx1"/>
                    </a:solidFill>
                  </a:rPr>
                  <a:t>B</a:t>
                </a:r>
                <a:endParaRPr kumimoji="1" lang="ja-JP" altLang="en-US" dirty="0">
                  <a:solidFill>
                    <a:schemeClr val="tx1"/>
                  </a:solidFill>
                </a:endParaRPr>
              </a:p>
            </p:txBody>
          </p:sp>
          <p:sp>
            <p:nvSpPr>
              <p:cNvPr id="23" name="正方形/長方形 22"/>
              <p:cNvSpPr/>
              <p:nvPr/>
            </p:nvSpPr>
            <p:spPr>
              <a:xfrm>
                <a:off x="7595636" y="3075784"/>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r>
                  <a:rPr kumimoji="1" lang="en-US" altLang="ja-JP" dirty="0" smtClean="0">
                    <a:solidFill>
                      <a:schemeClr val="tx1"/>
                    </a:solidFill>
                  </a:rPr>
                  <a:t>A</a:t>
                </a:r>
                <a:endParaRPr kumimoji="1" lang="ja-JP" altLang="en-US" dirty="0">
                  <a:solidFill>
                    <a:schemeClr val="tx1"/>
                  </a:solidFill>
                </a:endParaRPr>
              </a:p>
            </p:txBody>
          </p:sp>
        </p:grpSp>
        <p:sp>
          <p:nvSpPr>
            <p:cNvPr id="12" name="テキスト ボックス 11"/>
            <p:cNvSpPr txBox="1"/>
            <p:nvPr/>
          </p:nvSpPr>
          <p:spPr>
            <a:xfrm>
              <a:off x="6817426" y="5355314"/>
              <a:ext cx="2156081" cy="646331"/>
            </a:xfrm>
            <a:prstGeom prst="rect">
              <a:avLst/>
            </a:prstGeom>
            <a:solidFill>
              <a:schemeClr val="bg1"/>
            </a:solidFill>
            <a:ln>
              <a:solidFill>
                <a:schemeClr val="tx1"/>
              </a:solidFill>
            </a:ln>
          </p:spPr>
          <p:txBody>
            <a:bodyPr wrap="square" rtlCol="0">
              <a:spAutoFit/>
            </a:bodyPr>
            <a:lstStyle/>
            <a:p>
              <a:pPr algn="ctr"/>
              <a:r>
                <a:rPr kumimoji="1" lang="ja-JP" altLang="en-US" dirty="0" smtClean="0"/>
                <a:t>複数人で</a:t>
              </a:r>
              <a:r>
                <a:rPr lang="ja-JP" altLang="en-US" dirty="0"/>
                <a:t>編集</a:t>
              </a:r>
              <a:r>
                <a:rPr kumimoji="1" lang="ja-JP" altLang="en-US" dirty="0" smtClean="0"/>
                <a:t>されたクローンセット</a:t>
              </a:r>
              <a:endParaRPr kumimoji="1" lang="ja-JP" altLang="en-US" dirty="0"/>
            </a:p>
          </p:txBody>
        </p:sp>
        <p:cxnSp>
          <p:nvCxnSpPr>
            <p:cNvPr id="13" name="直線コネクタ 12"/>
            <p:cNvCxnSpPr>
              <a:stCxn id="45" idx="2"/>
              <a:endCxn id="21" idx="1"/>
            </p:cNvCxnSpPr>
            <p:nvPr/>
          </p:nvCxnSpPr>
          <p:spPr>
            <a:xfrm>
              <a:off x="5403451" y="4090139"/>
              <a:ext cx="1318172" cy="449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49" idx="2"/>
              <a:endCxn id="22" idx="1"/>
            </p:cNvCxnSpPr>
            <p:nvPr/>
          </p:nvCxnSpPr>
          <p:spPr>
            <a:xfrm>
              <a:off x="6038959" y="4587373"/>
              <a:ext cx="679554" cy="100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a:stCxn id="47" idx="2"/>
              <a:endCxn id="23" idx="1"/>
            </p:cNvCxnSpPr>
            <p:nvPr/>
          </p:nvCxnSpPr>
          <p:spPr>
            <a:xfrm flipV="1">
              <a:off x="5556292" y="5057186"/>
              <a:ext cx="1162221" cy="1089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stCxn id="34" idx="2"/>
              <a:endCxn id="26" idx="1"/>
            </p:cNvCxnSpPr>
            <p:nvPr/>
          </p:nvCxnSpPr>
          <p:spPr>
            <a:xfrm>
              <a:off x="1265610" y="4148800"/>
              <a:ext cx="1223553" cy="51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38" idx="2"/>
              <a:endCxn id="27" idx="1"/>
            </p:cNvCxnSpPr>
            <p:nvPr/>
          </p:nvCxnSpPr>
          <p:spPr>
            <a:xfrm>
              <a:off x="1901118" y="4646034"/>
              <a:ext cx="584935" cy="169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36" idx="2"/>
              <a:endCxn id="28" idx="1"/>
            </p:cNvCxnSpPr>
            <p:nvPr/>
          </p:nvCxnSpPr>
          <p:spPr>
            <a:xfrm flipV="1">
              <a:off x="1418451" y="5122722"/>
              <a:ext cx="1067602" cy="1021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正方形/長方形 51"/>
          <p:cNvSpPr/>
          <p:nvPr/>
        </p:nvSpPr>
        <p:spPr>
          <a:xfrm>
            <a:off x="853370" y="5766627"/>
            <a:ext cx="7502080" cy="8891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a:solidFill>
                  <a:schemeClr val="tx1"/>
                </a:solidFill>
              </a:rPr>
              <a:t>調査結果：</a:t>
            </a:r>
            <a:r>
              <a:rPr lang="en-US" altLang="ja-JP" sz="2800">
                <a:solidFill>
                  <a:schemeClr val="tx1"/>
                </a:solidFill>
              </a:rPr>
              <a:t>60</a:t>
            </a:r>
            <a:r>
              <a:rPr lang="ja-JP" altLang="en-US" sz="2800">
                <a:solidFill>
                  <a:schemeClr val="tx1"/>
                </a:solidFill>
              </a:rPr>
              <a:t>％～</a:t>
            </a:r>
            <a:r>
              <a:rPr lang="en-US" altLang="ja-JP" sz="2800">
                <a:solidFill>
                  <a:schemeClr val="tx1"/>
                </a:solidFill>
              </a:rPr>
              <a:t>85</a:t>
            </a:r>
            <a:r>
              <a:rPr lang="ja-JP" altLang="en-US" sz="2800">
                <a:solidFill>
                  <a:schemeClr val="tx1"/>
                </a:solidFill>
              </a:rPr>
              <a:t>％のクローンセットが単独の開発者によって編集されている</a:t>
            </a:r>
            <a:endParaRPr lang="en-US" altLang="ja-JP" sz="2800" dirty="0">
              <a:solidFill>
                <a:schemeClr val="tx1"/>
              </a:solidFill>
            </a:endParaRPr>
          </a:p>
        </p:txBody>
      </p:sp>
      <p:sp>
        <p:nvSpPr>
          <p:cNvPr id="54" name="正方形/長方形 53"/>
          <p:cNvSpPr/>
          <p:nvPr/>
        </p:nvSpPr>
        <p:spPr>
          <a:xfrm>
            <a:off x="526701" y="1632740"/>
            <a:ext cx="8222012" cy="8891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smtClean="0">
                <a:solidFill>
                  <a:schemeClr val="tx1"/>
                </a:solidFill>
              </a:rPr>
              <a:t>コードクローンの開発者を求めることで，クローンセットの開発者が単独か複数かを定義する</a:t>
            </a:r>
            <a:endParaRPr lang="en-US" altLang="ja-JP" sz="2800" dirty="0">
              <a:solidFill>
                <a:schemeClr val="tx1"/>
              </a:solidFill>
            </a:endParaRPr>
          </a:p>
        </p:txBody>
      </p:sp>
    </p:spTree>
    <p:extLst>
      <p:ext uri="{BB962C8B-B14F-4D97-AF65-F5344CB8AC3E}">
        <p14:creationId xmlns:p14="http://schemas.microsoft.com/office/powerpoint/2010/main" val="1023189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lang="ja-JP" altLang="en-US" dirty="0"/>
              <a:t>レイアウトやコメント</a:t>
            </a:r>
            <a:r>
              <a:rPr lang="ja-JP" altLang="en-US" dirty="0" smtClean="0"/>
              <a:t>以外</a:t>
            </a:r>
            <a:r>
              <a:rPr lang="ja-JP" altLang="en-US" dirty="0"/>
              <a:t>が</a:t>
            </a:r>
            <a:r>
              <a:rPr lang="ja-JP" altLang="en-US" dirty="0" smtClean="0"/>
              <a:t>一致</a:t>
            </a:r>
            <a:r>
              <a:rPr lang="ja-JP" altLang="en-US" dirty="0"/>
              <a:t>したコードクローンにしか適用していない</a:t>
            </a:r>
            <a:endParaRPr lang="en-US" altLang="ja-JP" dirty="0"/>
          </a:p>
          <a:p>
            <a:r>
              <a:rPr lang="ja-JP" altLang="en-US" dirty="0" smtClean="0"/>
              <a:t>編集</a:t>
            </a:r>
            <a:r>
              <a:rPr lang="ja-JP" altLang="en-US" dirty="0"/>
              <a:t>割合の最も多い開発者のみに焦点を当てている</a:t>
            </a:r>
            <a:endParaRPr lang="en-US" altLang="ja-JP" dirty="0"/>
          </a:p>
          <a:p>
            <a:pPr lvl="1"/>
            <a:r>
              <a:rPr lang="ja-JP" altLang="en-US" dirty="0" smtClean="0"/>
              <a:t>複数人がほぼ同頻度にコードクローンの編集を行っている場合を考慮できていない．</a:t>
            </a:r>
            <a:endParaRPr lang="en-US" altLang="ja-JP" dirty="0"/>
          </a:p>
        </p:txBody>
      </p:sp>
      <p:sp>
        <p:nvSpPr>
          <p:cNvPr id="2" name="タイトル 1"/>
          <p:cNvSpPr>
            <a:spLocks noGrp="1"/>
          </p:cNvSpPr>
          <p:nvPr>
            <p:ph type="title"/>
          </p:nvPr>
        </p:nvSpPr>
        <p:spPr/>
        <p:txBody>
          <a:bodyPr/>
          <a:lstStyle/>
          <a:p>
            <a:r>
              <a:rPr lang="ja-JP" altLang="en-US" dirty="0"/>
              <a:t>既存研究の問題点</a:t>
            </a:r>
            <a:endParaRPr kumimoji="1" lang="ja-JP" altLang="en-US" dirty="0"/>
          </a:p>
        </p:txBody>
      </p:sp>
      <p:sp>
        <p:nvSpPr>
          <p:cNvPr id="4" name="日付プレースホルダー 3"/>
          <p:cNvSpPr>
            <a:spLocks noGrp="1"/>
          </p:cNvSpPr>
          <p:nvPr>
            <p:ph type="dt" sz="half" idx="10"/>
          </p:nvPr>
        </p:nvSpPr>
        <p:spPr/>
        <p:txBody>
          <a:bodyPr/>
          <a:lstStyle/>
          <a:p>
            <a:fld id="{7A90907D-FA89-486F-8F7D-2E6E3102E614}" type="datetime1">
              <a:rPr kumimoji="1" lang="ja-JP" altLang="en-US" smtClean="0"/>
              <a:t>2014/11/14</a:t>
            </a:fld>
            <a:endParaRPr kumimoji="1" lang="ja-JP" altLang="en-US"/>
          </a:p>
        </p:txBody>
      </p:sp>
      <p:sp>
        <p:nvSpPr>
          <p:cNvPr id="5" name="スライド番号プレースホルダー 4"/>
          <p:cNvSpPr>
            <a:spLocks noGrp="1"/>
          </p:cNvSpPr>
          <p:nvPr>
            <p:ph type="sldNum" sz="quarter" idx="12"/>
          </p:nvPr>
        </p:nvSpPr>
        <p:spPr/>
        <p:txBody>
          <a:bodyPr/>
          <a:lstStyle/>
          <a:p>
            <a:fld id="{1CF0FB1B-5E52-44B1-B036-349E14266E73}" type="slidenum">
              <a:rPr kumimoji="1" lang="ja-JP" altLang="en-US" smtClean="0"/>
              <a:t>9</a:t>
            </a:fld>
            <a:endParaRPr kumimoji="1" lang="ja-JP" altLang="en-US"/>
          </a:p>
        </p:txBody>
      </p:sp>
      <p:grpSp>
        <p:nvGrpSpPr>
          <p:cNvPr id="35" name="グループ化 34"/>
          <p:cNvGrpSpPr/>
          <p:nvPr/>
        </p:nvGrpSpPr>
        <p:grpSpPr>
          <a:xfrm>
            <a:off x="6540796" y="4211342"/>
            <a:ext cx="943306" cy="1045713"/>
            <a:chOff x="287212" y="4590746"/>
            <a:chExt cx="1040897" cy="1166537"/>
          </a:xfrm>
        </p:grpSpPr>
        <p:sp>
          <p:nvSpPr>
            <p:cNvPr id="36" name="正方形/長方形 35"/>
            <p:cNvSpPr/>
            <p:nvPr/>
          </p:nvSpPr>
          <p:spPr>
            <a:xfrm>
              <a:off x="287212" y="5431927"/>
              <a:ext cx="1040897" cy="325356"/>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開発者</a:t>
              </a:r>
              <a:r>
                <a:rPr kumimoji="1" lang="en-US" altLang="ja-JP" sz="1600" dirty="0" smtClean="0">
                  <a:solidFill>
                    <a:schemeClr val="tx1"/>
                  </a:solidFill>
                </a:rPr>
                <a:t>A</a:t>
              </a:r>
              <a:endParaRPr kumimoji="1" lang="ja-JP" altLang="en-US" sz="1600" dirty="0">
                <a:solidFill>
                  <a:schemeClr val="tx1"/>
                </a:solidFill>
              </a:endParaRPr>
            </a:p>
          </p:txBody>
        </p:sp>
        <p:pic>
          <p:nvPicPr>
            <p:cNvPr id="3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126" y="4590746"/>
              <a:ext cx="803192" cy="8031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38" name="グループ化 37"/>
          <p:cNvGrpSpPr/>
          <p:nvPr/>
        </p:nvGrpSpPr>
        <p:grpSpPr>
          <a:xfrm>
            <a:off x="7596336" y="4205999"/>
            <a:ext cx="959065" cy="1070764"/>
            <a:chOff x="1929538" y="4562801"/>
            <a:chExt cx="1058286" cy="1194482"/>
          </a:xfrm>
        </p:grpSpPr>
        <p:sp>
          <p:nvSpPr>
            <p:cNvPr id="39" name="正方形/長方形 38"/>
            <p:cNvSpPr/>
            <p:nvPr/>
          </p:nvSpPr>
          <p:spPr>
            <a:xfrm>
              <a:off x="1929538" y="5431927"/>
              <a:ext cx="1058286" cy="325356"/>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開発者</a:t>
              </a:r>
              <a:r>
                <a:rPr lang="en-US" altLang="ja-JP" sz="1600" dirty="0" smtClean="0">
                  <a:solidFill>
                    <a:schemeClr val="tx1"/>
                  </a:solidFill>
                </a:rPr>
                <a:t>B</a:t>
              </a:r>
              <a:endParaRPr kumimoji="1" lang="ja-JP" altLang="en-US" sz="1600" dirty="0">
                <a:solidFill>
                  <a:schemeClr val="tx1"/>
                </a:solidFill>
              </a:endParaRPr>
            </a:p>
          </p:txBody>
        </p:sp>
        <p:pic>
          <p:nvPicPr>
            <p:cNvPr id="4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9150" y="4562801"/>
              <a:ext cx="803189" cy="8031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41" name="グループ化 40"/>
          <p:cNvGrpSpPr/>
          <p:nvPr/>
        </p:nvGrpSpPr>
        <p:grpSpPr>
          <a:xfrm>
            <a:off x="5865406" y="5303469"/>
            <a:ext cx="2739042" cy="448536"/>
            <a:chOff x="2429829" y="5150952"/>
            <a:chExt cx="2769721" cy="394774"/>
          </a:xfrm>
        </p:grpSpPr>
        <p:sp>
          <p:nvSpPr>
            <p:cNvPr id="42" name="四角形吹き出し 41"/>
            <p:cNvSpPr/>
            <p:nvPr/>
          </p:nvSpPr>
          <p:spPr>
            <a:xfrm>
              <a:off x="2429829" y="5150952"/>
              <a:ext cx="2769721" cy="394774"/>
            </a:xfrm>
            <a:prstGeom prst="wedgeRectCallout">
              <a:avLst>
                <a:gd name="adj1" fmla="val -71084"/>
                <a:gd name="adj2" fmla="val -624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　</a:t>
              </a:r>
              <a:r>
                <a:rPr lang="en-US" altLang="ja-JP" dirty="0" smtClean="0">
                  <a:solidFill>
                    <a:schemeClr val="tx1"/>
                  </a:solidFill>
                </a:rPr>
                <a:t>:11</a:t>
              </a:r>
              <a:r>
                <a:rPr lang="ja-JP" altLang="en-US" dirty="0" smtClean="0">
                  <a:solidFill>
                    <a:schemeClr val="tx1"/>
                  </a:solidFill>
                </a:rPr>
                <a:t>トークン  　</a:t>
              </a:r>
              <a:r>
                <a:rPr lang="en-US" altLang="ja-JP" dirty="0" smtClean="0">
                  <a:solidFill>
                    <a:schemeClr val="tx1"/>
                  </a:solidFill>
                </a:rPr>
                <a:t>:16</a:t>
              </a:r>
              <a:r>
                <a:rPr lang="ja-JP" altLang="en-US" dirty="0" smtClean="0">
                  <a:solidFill>
                    <a:schemeClr val="tx1"/>
                  </a:solidFill>
                </a:rPr>
                <a:t>トークン</a:t>
              </a:r>
              <a:endParaRPr lang="en-US" altLang="ja-JP" dirty="0" smtClean="0">
                <a:solidFill>
                  <a:schemeClr val="tx1"/>
                </a:solidFill>
              </a:endParaRPr>
            </a:p>
          </p:txBody>
        </p:sp>
        <p:sp>
          <p:nvSpPr>
            <p:cNvPr id="43" name="正方形/長方形 42"/>
            <p:cNvSpPr/>
            <p:nvPr/>
          </p:nvSpPr>
          <p:spPr>
            <a:xfrm>
              <a:off x="2519782" y="5236065"/>
              <a:ext cx="145613" cy="25348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3816634" y="5236065"/>
              <a:ext cx="145613" cy="25348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 name="テキスト ボックス 6"/>
          <p:cNvSpPr txBox="1"/>
          <p:nvPr/>
        </p:nvSpPr>
        <p:spPr>
          <a:xfrm>
            <a:off x="405357" y="4684307"/>
            <a:ext cx="5021576" cy="2031325"/>
          </a:xfrm>
          <a:prstGeom prst="rect">
            <a:avLst/>
          </a:prstGeom>
          <a:solidFill>
            <a:schemeClr val="bg1"/>
          </a:solidFill>
          <a:ln w="19050">
            <a:solidFill>
              <a:schemeClr val="tx1"/>
            </a:solidFill>
          </a:ln>
        </p:spPr>
        <p:txBody>
          <a:bodyPr wrap="square" rtlCol="0">
            <a:spAutoFit/>
          </a:bodyPr>
          <a:lstStyle/>
          <a:p>
            <a:r>
              <a:rPr lang="en-US" altLang="ja-JP" dirty="0" smtClean="0">
                <a:latin typeface="Courier New" panose="02070309020205020404" pitchFamily="49" charset="0"/>
                <a:cs typeface="Courier New" panose="02070309020205020404" pitchFamily="49" charset="0"/>
              </a:rPr>
              <a:t>for </a:t>
            </a:r>
            <a:r>
              <a:rPr lang="en-US" altLang="ja-JP" dirty="0">
                <a:latin typeface="Courier New" panose="02070309020205020404" pitchFamily="49" charset="0"/>
                <a:cs typeface="Courier New" panose="02070309020205020404" pitchFamily="49" charset="0"/>
              </a:rPr>
              <a:t>(</a:t>
            </a:r>
            <a:r>
              <a:rPr lang="en-US" altLang="ja-JP" dirty="0" err="1">
                <a:latin typeface="Courier New" panose="02070309020205020404" pitchFamily="49" charset="0"/>
                <a:cs typeface="Courier New" panose="02070309020205020404" pitchFamily="49" charset="0"/>
              </a:rPr>
              <a:t>int</a:t>
            </a:r>
            <a:r>
              <a:rPr lang="en-US" altLang="ja-JP" dirty="0">
                <a:latin typeface="Courier New" panose="02070309020205020404" pitchFamily="49" charset="0"/>
                <a:cs typeface="Courier New" panose="02070309020205020404" pitchFamily="49" charset="0"/>
              </a:rPr>
              <a:t> y = 1; y &lt;= 9; </a:t>
            </a:r>
            <a:r>
              <a:rPr lang="en-US" altLang="ja-JP" dirty="0" smtClean="0">
                <a:latin typeface="Courier New" panose="02070309020205020404" pitchFamily="49" charset="0"/>
                <a:cs typeface="Courier New" panose="02070309020205020404" pitchFamily="49" charset="0"/>
              </a:rPr>
              <a:t>y ++){</a:t>
            </a:r>
            <a:endParaRPr lang="en-US" altLang="ja-JP" dirty="0">
              <a:latin typeface="Courier New" panose="02070309020205020404" pitchFamily="49" charset="0"/>
              <a:cs typeface="Courier New" panose="02070309020205020404" pitchFamily="49" charset="0"/>
            </a:endParaRPr>
          </a:p>
          <a:p>
            <a:r>
              <a:rPr lang="ja-JP" altLang="en-US" dirty="0" smtClean="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for </a:t>
            </a:r>
            <a:r>
              <a:rPr lang="en-US" altLang="ja-JP" dirty="0">
                <a:latin typeface="Courier New" panose="02070309020205020404" pitchFamily="49" charset="0"/>
                <a:cs typeface="Courier New" panose="02070309020205020404" pitchFamily="49" charset="0"/>
              </a:rPr>
              <a:t>(</a:t>
            </a:r>
            <a:r>
              <a:rPr lang="en-US" altLang="ja-JP" dirty="0" err="1">
                <a:latin typeface="Courier New" panose="02070309020205020404" pitchFamily="49" charset="0"/>
                <a:cs typeface="Courier New" panose="02070309020205020404" pitchFamily="49" charset="0"/>
              </a:rPr>
              <a:t>int</a:t>
            </a:r>
            <a:r>
              <a:rPr lang="en-US" altLang="ja-JP" dirty="0">
                <a:latin typeface="Courier New" panose="02070309020205020404" pitchFamily="49" charset="0"/>
                <a:cs typeface="Courier New" panose="02070309020205020404" pitchFamily="49" charset="0"/>
              </a:rPr>
              <a:t> x = 1; x &lt;= 9; </a:t>
            </a:r>
            <a:r>
              <a:rPr lang="en-US" altLang="ja-JP" dirty="0" smtClean="0">
                <a:latin typeface="Courier New" panose="02070309020205020404" pitchFamily="49" charset="0"/>
                <a:cs typeface="Courier New" panose="02070309020205020404" pitchFamily="49" charset="0"/>
              </a:rPr>
              <a:t>x ++){</a:t>
            </a:r>
          </a:p>
          <a:p>
            <a:r>
              <a:rPr lang="en-US" altLang="ja-JP" dirty="0" smtClean="0">
                <a:latin typeface="Courier New" panose="02070309020205020404" pitchFamily="49" charset="0"/>
                <a:cs typeface="Courier New" panose="02070309020205020404" pitchFamily="49" charset="0"/>
              </a:rPr>
              <a:t>    </a:t>
            </a:r>
            <a:r>
              <a:rPr lang="en-US" altLang="ja-JP" dirty="0" err="1" smtClean="0">
                <a:latin typeface="Courier New" panose="02070309020205020404" pitchFamily="49" charset="0"/>
                <a:cs typeface="Courier New" panose="02070309020205020404" pitchFamily="49" charset="0"/>
              </a:rPr>
              <a:t>System.out.print</a:t>
            </a:r>
            <a:r>
              <a:rPr lang="en-US" altLang="ja-JP" dirty="0" smtClean="0">
                <a:latin typeface="Courier New" panose="02070309020205020404" pitchFamily="49" charset="0"/>
                <a:cs typeface="Courier New" panose="02070309020205020404" pitchFamily="49" charset="0"/>
              </a:rPr>
              <a:t>(</a:t>
            </a:r>
            <a:r>
              <a:rPr lang="en-US" altLang="ja-JP" dirty="0" err="1" smtClean="0">
                <a:latin typeface="Courier New" panose="02070309020205020404" pitchFamily="49" charset="0"/>
                <a:cs typeface="Courier New" panose="02070309020205020404" pitchFamily="49" charset="0"/>
              </a:rPr>
              <a:t>String.format</a:t>
            </a:r>
            <a:r>
              <a:rPr lang="en-US" altLang="ja-JP" dirty="0" smtClean="0">
                <a:latin typeface="Courier New" panose="02070309020205020404" pitchFamily="49" charset="0"/>
                <a:cs typeface="Courier New" panose="02070309020205020404" pitchFamily="49" charset="0"/>
              </a:rPr>
              <a:t>(</a:t>
            </a:r>
          </a:p>
          <a:p>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   "%</a:t>
            </a:r>
            <a:r>
              <a:rPr lang="en-US" altLang="ja-JP" dirty="0" err="1">
                <a:latin typeface="Courier New" panose="02070309020205020404" pitchFamily="49" charset="0"/>
                <a:cs typeface="Courier New" panose="02070309020205020404" pitchFamily="49" charset="0"/>
              </a:rPr>
              <a:t>dx%d</a:t>
            </a:r>
            <a:r>
              <a:rPr lang="en-US" altLang="ja-JP" dirty="0">
                <a:latin typeface="Courier New" panose="02070309020205020404" pitchFamily="49" charset="0"/>
                <a:cs typeface="Courier New" panose="02070309020205020404" pitchFamily="49" charset="0"/>
              </a:rPr>
              <a:t>=%2d ", </a:t>
            </a:r>
            <a:r>
              <a:rPr lang="en-US" altLang="ja-JP" dirty="0" smtClean="0">
                <a:latin typeface="Courier New" panose="02070309020205020404" pitchFamily="49" charset="0"/>
                <a:cs typeface="Courier New" panose="02070309020205020404" pitchFamily="49" charset="0"/>
              </a:rPr>
              <a:t>x , y , </a:t>
            </a:r>
            <a:r>
              <a:rPr lang="en-US" altLang="ja-JP" dirty="0">
                <a:latin typeface="Courier New" panose="02070309020205020404" pitchFamily="49" charset="0"/>
                <a:cs typeface="Courier New" panose="02070309020205020404" pitchFamily="49" charset="0"/>
              </a:rPr>
              <a:t>x * y)</a:t>
            </a:r>
            <a:r>
              <a:rPr lang="en-US" altLang="ja-JP" dirty="0" smtClean="0">
                <a:latin typeface="Courier New" panose="02070309020205020404" pitchFamily="49" charset="0"/>
                <a:cs typeface="Courier New" panose="02070309020205020404" pitchFamily="49" charset="0"/>
              </a:rPr>
              <a:t>);</a:t>
            </a:r>
            <a:endParaRPr lang="en-US" altLang="ja-JP" dirty="0">
              <a:latin typeface="Courier New" panose="02070309020205020404" pitchFamily="49" charset="0"/>
              <a:cs typeface="Courier New" panose="02070309020205020404" pitchFamily="49" charset="0"/>
            </a:endParaRPr>
          </a:p>
          <a:p>
            <a:r>
              <a:rPr lang="en-US" altLang="ja-JP" dirty="0">
                <a:latin typeface="Courier New" panose="02070309020205020404" pitchFamily="49" charset="0"/>
                <a:cs typeface="Courier New" panose="02070309020205020404" pitchFamily="49" charset="0"/>
              </a:rPr>
              <a:t>  </a:t>
            </a:r>
            <a:r>
              <a:rPr lang="en-US" altLang="ja-JP" dirty="0" smtClean="0">
                <a:latin typeface="Courier New" panose="02070309020205020404" pitchFamily="49" charset="0"/>
                <a:cs typeface="Courier New" panose="02070309020205020404" pitchFamily="49" charset="0"/>
              </a:rPr>
              <a:t>}</a:t>
            </a:r>
            <a:endParaRPr lang="en-US" altLang="ja-JP" dirty="0">
              <a:latin typeface="Courier New" panose="02070309020205020404" pitchFamily="49" charset="0"/>
              <a:cs typeface="Courier New" panose="02070309020205020404" pitchFamily="49" charset="0"/>
            </a:endParaRPr>
          </a:p>
          <a:p>
            <a:r>
              <a:rPr lang="en-US" altLang="ja-JP" dirty="0" smtClean="0">
                <a:latin typeface="Courier New" panose="02070309020205020404" pitchFamily="49" charset="0"/>
                <a:cs typeface="Courier New" panose="02070309020205020404" pitchFamily="49" charset="0"/>
              </a:rPr>
              <a:t>  </a:t>
            </a:r>
            <a:r>
              <a:rPr lang="en-US" altLang="ja-JP" dirty="0" err="1" smtClean="0">
                <a:latin typeface="Courier New" panose="02070309020205020404" pitchFamily="49" charset="0"/>
                <a:cs typeface="Courier New" panose="02070309020205020404" pitchFamily="49" charset="0"/>
              </a:rPr>
              <a:t>System.out.println</a:t>
            </a:r>
            <a:r>
              <a:rPr lang="en-US" altLang="ja-JP" dirty="0">
                <a:latin typeface="Courier New" panose="02070309020205020404" pitchFamily="49" charset="0"/>
                <a:cs typeface="Courier New" panose="02070309020205020404" pitchFamily="49" charset="0"/>
              </a:rPr>
              <a:t>();</a:t>
            </a:r>
          </a:p>
          <a:p>
            <a:r>
              <a:rPr lang="en-US" altLang="ja-JP" dirty="0" smtClean="0">
                <a:latin typeface="Courier New" panose="02070309020205020404" pitchFamily="49" charset="0"/>
                <a:cs typeface="Courier New" panose="02070309020205020404" pitchFamily="49" charset="0"/>
              </a:rPr>
              <a:t>}</a:t>
            </a:r>
            <a:endParaRPr lang="en-US" altLang="ja-JP" dirty="0">
              <a:latin typeface="Courier New" panose="02070309020205020404" pitchFamily="49" charset="0"/>
              <a:cs typeface="Courier New" panose="02070309020205020404" pitchFamily="49" charset="0"/>
            </a:endParaRPr>
          </a:p>
        </p:txBody>
      </p:sp>
      <p:grpSp>
        <p:nvGrpSpPr>
          <p:cNvPr id="6" name="グループ化 5"/>
          <p:cNvGrpSpPr/>
          <p:nvPr/>
        </p:nvGrpSpPr>
        <p:grpSpPr>
          <a:xfrm>
            <a:off x="512318" y="4749178"/>
            <a:ext cx="4635746" cy="1617073"/>
            <a:chOff x="512318" y="4749178"/>
            <a:chExt cx="4635746" cy="1617073"/>
          </a:xfrm>
        </p:grpSpPr>
        <p:sp>
          <p:nvSpPr>
            <p:cNvPr id="32" name="正方形/長方形 31"/>
            <p:cNvSpPr/>
            <p:nvPr/>
          </p:nvSpPr>
          <p:spPr>
            <a:xfrm>
              <a:off x="1014733" y="5318683"/>
              <a:ext cx="2229908" cy="242749"/>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3357513" y="5318684"/>
              <a:ext cx="1790551" cy="216024"/>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1043608" y="5591418"/>
              <a:ext cx="1621059"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2934502" y="5591418"/>
              <a:ext cx="197338"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3491880" y="5591418"/>
              <a:ext cx="197338"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4044349" y="5591418"/>
              <a:ext cx="694334"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p:cNvSpPr/>
            <p:nvPr/>
          </p:nvSpPr>
          <p:spPr>
            <a:xfrm>
              <a:off x="760748" y="6150251"/>
              <a:ext cx="2483893"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a:off x="512318" y="4749178"/>
              <a:ext cx="39600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p:cNvSpPr/>
            <p:nvPr/>
          </p:nvSpPr>
          <p:spPr>
            <a:xfrm>
              <a:off x="1187623" y="4749178"/>
              <a:ext cx="39600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4044350" y="4749178"/>
              <a:ext cx="29913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正方形/長方形 55"/>
            <p:cNvSpPr/>
            <p:nvPr/>
          </p:nvSpPr>
          <p:spPr>
            <a:xfrm>
              <a:off x="3779928" y="4749178"/>
              <a:ext cx="14400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a:off x="3347864" y="4749178"/>
              <a:ext cx="14400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a:off x="2663785" y="4749178"/>
              <a:ext cx="180024"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2267760" y="4749178"/>
              <a:ext cx="14400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1979712" y="4749178"/>
              <a:ext cx="167626"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p:cNvSpPr/>
            <p:nvPr/>
          </p:nvSpPr>
          <p:spPr>
            <a:xfrm>
              <a:off x="1727696" y="4749178"/>
              <a:ext cx="14400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a:off x="2951848" y="4749178"/>
              <a:ext cx="300650" cy="216000"/>
            </a:xfrm>
            <a:prstGeom prst="rect">
              <a:avLst/>
            </a:prstGeom>
            <a:solidFill>
              <a:srgbClr val="C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p:cNvSpPr/>
            <p:nvPr/>
          </p:nvSpPr>
          <p:spPr>
            <a:xfrm>
              <a:off x="827583" y="5046171"/>
              <a:ext cx="371125"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1485413" y="5046171"/>
              <a:ext cx="385231"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4369774" y="5054684"/>
              <a:ext cx="274234"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4067960" y="5041057"/>
              <a:ext cx="144000"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3671920" y="5046171"/>
              <a:ext cx="180000"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2987840" y="5046171"/>
              <a:ext cx="144000"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2555792" y="5046171"/>
              <a:ext cx="166234"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p:cNvSpPr/>
            <p:nvPr/>
          </p:nvSpPr>
          <p:spPr>
            <a:xfrm>
              <a:off x="2267744" y="5046171"/>
              <a:ext cx="180008"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2046802" y="5046171"/>
              <a:ext cx="108000"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3239880" y="5046171"/>
              <a:ext cx="300650" cy="216000"/>
            </a:xfrm>
            <a:prstGeom prst="rect">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5" name="正方形/長方形 74"/>
          <p:cNvSpPr/>
          <p:nvPr/>
        </p:nvSpPr>
        <p:spPr>
          <a:xfrm>
            <a:off x="5801568" y="6181189"/>
            <a:ext cx="2730872" cy="6082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開発者：開発者</a:t>
            </a:r>
            <a:r>
              <a:rPr lang="en-US" altLang="ja-JP" sz="2800" dirty="0" smtClean="0">
                <a:solidFill>
                  <a:schemeClr val="tx1"/>
                </a:solidFill>
              </a:rPr>
              <a:t>B</a:t>
            </a:r>
            <a:endParaRPr lang="ja-JP" altLang="en-US" sz="2800" dirty="0">
              <a:solidFill>
                <a:schemeClr val="tx1"/>
              </a:solidFill>
            </a:endParaRPr>
          </a:p>
        </p:txBody>
      </p:sp>
      <p:sp>
        <p:nvSpPr>
          <p:cNvPr id="76" name="下矢印 75"/>
          <p:cNvSpPr/>
          <p:nvPr/>
        </p:nvSpPr>
        <p:spPr>
          <a:xfrm>
            <a:off x="6645842" y="5811112"/>
            <a:ext cx="1042325" cy="3203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83537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76" grpId="0" animBg="1"/>
    </p:bld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Sel-CoolMetal-white</Template>
  <TotalTime>20695</TotalTime>
  <Words>1646</Words>
  <Application>Microsoft Office PowerPoint</Application>
  <PresentationFormat>画面に合わせる (4:3)</PresentationFormat>
  <Paragraphs>441</Paragraphs>
  <Slides>25</Slides>
  <Notes>25</Notes>
  <HiddenSlides>1</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25</vt:i4>
      </vt:variant>
    </vt:vector>
  </HeadingPairs>
  <TitlesOfParts>
    <vt:vector size="33" baseType="lpstr">
      <vt:lpstr>ＭＳ Ｐゴシック</vt:lpstr>
      <vt:lpstr>MS UI Gothic</vt:lpstr>
      <vt:lpstr>Arial</vt:lpstr>
      <vt:lpstr>Calibri</vt:lpstr>
      <vt:lpstr>Cambria Math</vt:lpstr>
      <vt:lpstr>Courier New</vt:lpstr>
      <vt:lpstr>Times New Roman</vt:lpstr>
      <vt:lpstr>Sel-CoolMetal-white</vt:lpstr>
      <vt:lpstr>コードクローン編集者数に着目した開発履歴の分析</vt:lpstr>
      <vt:lpstr>コードクローン</vt:lpstr>
      <vt:lpstr>コードクローン編集管理の必要性</vt:lpstr>
      <vt:lpstr>クローン編集管理システム Clone Notifier[1](1/2)</vt:lpstr>
      <vt:lpstr>クローン編集管理システム Clone Notifier(2/2)</vt:lpstr>
      <vt:lpstr>コードクローンを編集する開発者に関する既存研究[2]（1/3）</vt:lpstr>
      <vt:lpstr>コードクローンを編集する開発者に関する既存研究（2/3）</vt:lpstr>
      <vt:lpstr>コードクローンを編集する開発者に関する既存研究(3/3)</vt:lpstr>
      <vt:lpstr>既存研究の問題点</vt:lpstr>
      <vt:lpstr>研究概要</vt:lpstr>
      <vt:lpstr>リサーチクエスチョン</vt:lpstr>
      <vt:lpstr>Ownershipメトリック[3]</vt:lpstr>
      <vt:lpstr>提案手法：CS-Ownership</vt:lpstr>
      <vt:lpstr>CS-Ownership計算例(1/2)</vt:lpstr>
      <vt:lpstr>CS-Ownership計算例(2/2)</vt:lpstr>
      <vt:lpstr>調査手順概要</vt:lpstr>
      <vt:lpstr>手順1:クローンセット検出[4](1/2)</vt:lpstr>
      <vt:lpstr>手順1:クローンセット検出(2/2)</vt:lpstr>
      <vt:lpstr>手順2:ファイル編集履歴の分析</vt:lpstr>
      <vt:lpstr>手順3:CS-Ownershipの計測</vt:lpstr>
      <vt:lpstr>調査対象システム</vt:lpstr>
      <vt:lpstr>調査結果概要</vt:lpstr>
      <vt:lpstr>編集を行う開発者数が複数の CS-Ownershipの分布</vt:lpstr>
      <vt:lpstr>まとめと今後の課題</vt:lpstr>
      <vt:lpstr>クローンセット詳細データ</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Empirical Study of Clone Removals</dc:title>
  <dc:creator>k-tsuji</dc:creator>
  <cp:lastModifiedBy>k-tsuji</cp:lastModifiedBy>
  <cp:revision>1071</cp:revision>
  <cp:lastPrinted>2014-11-11T08:26:11Z</cp:lastPrinted>
  <dcterms:created xsi:type="dcterms:W3CDTF">2014-04-30T07:24:19Z</dcterms:created>
  <dcterms:modified xsi:type="dcterms:W3CDTF">2014-11-14T10:54:53Z</dcterms:modified>
</cp:coreProperties>
</file>