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4" r:id="rId2"/>
    <p:sldId id="266" r:id="rId3"/>
    <p:sldId id="288" r:id="rId4"/>
    <p:sldId id="275" r:id="rId5"/>
    <p:sldId id="273" r:id="rId6"/>
    <p:sldId id="274" r:id="rId7"/>
    <p:sldId id="276" r:id="rId8"/>
    <p:sldId id="278" r:id="rId9"/>
    <p:sldId id="280" r:id="rId10"/>
    <p:sldId id="277" r:id="rId11"/>
    <p:sldId id="283" r:id="rId12"/>
    <p:sldId id="279" r:id="rId13"/>
    <p:sldId id="281" r:id="rId14"/>
    <p:sldId id="282" r:id="rId15"/>
    <p:sldId id="286" r:id="rId16"/>
    <p:sldId id="284" r:id="rId17"/>
    <p:sldId id="285" r:id="rId18"/>
  </p:sldIdLst>
  <p:sldSz cx="5486400" cy="3657600"/>
  <p:notesSz cx="6858000" cy="9144000"/>
  <p:defaultTextStyle>
    <a:defPPr>
      <a:defRPr lang="en-US"/>
    </a:defPPr>
    <a:lvl1pPr marL="0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1pPr>
    <a:lvl2pPr marL="261240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2pPr>
    <a:lvl3pPr marL="522480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3pPr>
    <a:lvl4pPr marL="783720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4pPr>
    <a:lvl5pPr marL="1044960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5pPr>
    <a:lvl6pPr marL="1306199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6pPr>
    <a:lvl7pPr marL="1567439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7pPr>
    <a:lvl8pPr marL="1828679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8pPr>
    <a:lvl9pPr marL="2089919" algn="l" defTabSz="522480" rtl="0" eaLnBrk="1" latinLnBrk="0" hangingPunct="1">
      <a:defRPr sz="102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5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523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57E7F-F517-4D39-B0A5-81B05369058C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0ECE5-33AB-4580-BB35-2C86772DE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2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ECE5-33AB-4580-BB35-2C86772DE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598593"/>
            <a:ext cx="4663440" cy="1273387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21087"/>
            <a:ext cx="4114800" cy="883073"/>
          </a:xfrm>
        </p:spPr>
        <p:txBody>
          <a:bodyPr/>
          <a:lstStyle>
            <a:lvl1pPr marL="0" indent="0" algn="ctr">
              <a:buNone/>
              <a:defRPr sz="1280"/>
            </a:lvl1pPr>
            <a:lvl2pPr marL="243825" indent="0" algn="ctr">
              <a:buNone/>
              <a:defRPr sz="1067"/>
            </a:lvl2pPr>
            <a:lvl3pPr marL="487650" indent="0" algn="ctr">
              <a:buNone/>
              <a:defRPr sz="960"/>
            </a:lvl3pPr>
            <a:lvl4pPr marL="731474" indent="0" algn="ctr">
              <a:buNone/>
              <a:defRPr sz="853"/>
            </a:lvl4pPr>
            <a:lvl5pPr marL="975299" indent="0" algn="ctr">
              <a:buNone/>
              <a:defRPr sz="853"/>
            </a:lvl5pPr>
            <a:lvl6pPr marL="1219124" indent="0" algn="ctr">
              <a:buNone/>
              <a:defRPr sz="853"/>
            </a:lvl6pPr>
            <a:lvl7pPr marL="1462949" indent="0" algn="ctr">
              <a:buNone/>
              <a:defRPr sz="853"/>
            </a:lvl7pPr>
            <a:lvl8pPr marL="1706773" indent="0" algn="ctr">
              <a:buNone/>
              <a:defRPr sz="853"/>
            </a:lvl8pPr>
            <a:lvl9pPr marL="1950598" indent="0" algn="ctr">
              <a:buNone/>
              <a:defRPr sz="85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810F-0032-49CA-B30A-78B3E359264E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CA6-3751-45CA-A88C-030F0296825D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26205" y="194733"/>
            <a:ext cx="1183005" cy="30996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190" y="194733"/>
            <a:ext cx="3480435" cy="30996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55AA0-1172-4C66-A742-8DEA8E398E54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33" y="911861"/>
            <a:ext cx="4732020" cy="15214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4333" y="2447714"/>
            <a:ext cx="4732020" cy="800100"/>
          </a:xfrm>
        </p:spPr>
        <p:txBody>
          <a:bodyPr/>
          <a:lstStyle>
            <a:lvl1pPr marL="0" indent="0">
              <a:buNone/>
              <a:defRPr sz="1280">
                <a:solidFill>
                  <a:schemeClr val="tx1"/>
                </a:solidFill>
              </a:defRPr>
            </a:lvl1pPr>
            <a:lvl2pPr marL="24382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2pPr>
            <a:lvl3pPr marL="48765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3pPr>
            <a:lvl4pPr marL="73147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4pPr>
            <a:lvl5pPr marL="97529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5pPr>
            <a:lvl6pPr marL="1219124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6pPr>
            <a:lvl7pPr marL="1462949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7pPr>
            <a:lvl8pPr marL="1706773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8pPr>
            <a:lvl9pPr marL="1950598" indent="0">
              <a:buNone/>
              <a:defRPr sz="8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B4F1-8154-475E-912A-5D93DBB5FAD7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3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190" y="973666"/>
            <a:ext cx="2331720" cy="2320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7490" y="973666"/>
            <a:ext cx="2331720" cy="2320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4A6D-0716-4E39-86CE-E2C2A44081A2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1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194734"/>
            <a:ext cx="4732020" cy="706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05" y="896620"/>
            <a:ext cx="2321004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05" y="1336040"/>
            <a:ext cx="2321004" cy="1965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77490" y="896620"/>
            <a:ext cx="2332435" cy="439420"/>
          </a:xfrm>
        </p:spPr>
        <p:txBody>
          <a:bodyPr anchor="b"/>
          <a:lstStyle>
            <a:lvl1pPr marL="0" indent="0">
              <a:buNone/>
              <a:defRPr sz="1280" b="1"/>
            </a:lvl1pPr>
            <a:lvl2pPr marL="243825" indent="0">
              <a:buNone/>
              <a:defRPr sz="1067" b="1"/>
            </a:lvl2pPr>
            <a:lvl3pPr marL="487650" indent="0">
              <a:buNone/>
              <a:defRPr sz="960" b="1"/>
            </a:lvl3pPr>
            <a:lvl4pPr marL="731474" indent="0">
              <a:buNone/>
              <a:defRPr sz="853" b="1"/>
            </a:lvl4pPr>
            <a:lvl5pPr marL="975299" indent="0">
              <a:buNone/>
              <a:defRPr sz="853" b="1"/>
            </a:lvl5pPr>
            <a:lvl6pPr marL="1219124" indent="0">
              <a:buNone/>
              <a:defRPr sz="853" b="1"/>
            </a:lvl6pPr>
            <a:lvl7pPr marL="1462949" indent="0">
              <a:buNone/>
              <a:defRPr sz="853" b="1"/>
            </a:lvl7pPr>
            <a:lvl8pPr marL="1706773" indent="0">
              <a:buNone/>
              <a:defRPr sz="853" b="1"/>
            </a:lvl8pPr>
            <a:lvl9pPr marL="1950598" indent="0">
              <a:buNone/>
              <a:defRPr sz="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77490" y="1336040"/>
            <a:ext cx="2332435" cy="19651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DF24-D319-412A-8F7E-49CB9705A575}" type="datetime1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5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8F305-A84F-48D9-A941-EE9AA316A76C}" type="datetime1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EEAA-5C09-4562-91A6-837A56BB4E68}" type="datetime1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0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435" y="526627"/>
            <a:ext cx="2777490" cy="2599267"/>
          </a:xfrm>
        </p:spPr>
        <p:txBody>
          <a:bodyPr/>
          <a:lstStyle>
            <a:lvl1pPr>
              <a:defRPr sz="1707"/>
            </a:lvl1pPr>
            <a:lvl2pPr>
              <a:defRPr sz="1493"/>
            </a:lvl2pPr>
            <a:lvl3pPr>
              <a:defRPr sz="128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DFF8-B8A5-4EAC-95A0-1F213CDE1688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2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5" y="243840"/>
            <a:ext cx="1769507" cy="853440"/>
          </a:xfrm>
        </p:spPr>
        <p:txBody>
          <a:bodyPr anchor="b"/>
          <a:lstStyle>
            <a:lvl1pPr>
              <a:defRPr sz="17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32435" y="526627"/>
            <a:ext cx="2777490" cy="2599267"/>
          </a:xfrm>
        </p:spPr>
        <p:txBody>
          <a:bodyPr anchor="t"/>
          <a:lstStyle>
            <a:lvl1pPr marL="0" indent="0">
              <a:buNone/>
              <a:defRPr sz="1707"/>
            </a:lvl1pPr>
            <a:lvl2pPr marL="243825" indent="0">
              <a:buNone/>
              <a:defRPr sz="1493"/>
            </a:lvl2pPr>
            <a:lvl3pPr marL="487650" indent="0">
              <a:buNone/>
              <a:defRPr sz="1280"/>
            </a:lvl3pPr>
            <a:lvl4pPr marL="731474" indent="0">
              <a:buNone/>
              <a:defRPr sz="1067"/>
            </a:lvl4pPr>
            <a:lvl5pPr marL="975299" indent="0">
              <a:buNone/>
              <a:defRPr sz="1067"/>
            </a:lvl5pPr>
            <a:lvl6pPr marL="1219124" indent="0">
              <a:buNone/>
              <a:defRPr sz="1067"/>
            </a:lvl6pPr>
            <a:lvl7pPr marL="1462949" indent="0">
              <a:buNone/>
              <a:defRPr sz="1067"/>
            </a:lvl7pPr>
            <a:lvl8pPr marL="1706773" indent="0">
              <a:buNone/>
              <a:defRPr sz="1067"/>
            </a:lvl8pPr>
            <a:lvl9pPr marL="1950598" indent="0">
              <a:buNone/>
              <a:defRPr sz="1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05" y="1097280"/>
            <a:ext cx="1769507" cy="2032847"/>
          </a:xfrm>
        </p:spPr>
        <p:txBody>
          <a:bodyPr/>
          <a:lstStyle>
            <a:lvl1pPr marL="0" indent="0">
              <a:buNone/>
              <a:defRPr sz="853"/>
            </a:lvl1pPr>
            <a:lvl2pPr marL="243825" indent="0">
              <a:buNone/>
              <a:defRPr sz="747"/>
            </a:lvl2pPr>
            <a:lvl3pPr marL="487650" indent="0">
              <a:buNone/>
              <a:defRPr sz="640"/>
            </a:lvl3pPr>
            <a:lvl4pPr marL="731474" indent="0">
              <a:buNone/>
              <a:defRPr sz="533"/>
            </a:lvl4pPr>
            <a:lvl5pPr marL="975299" indent="0">
              <a:buNone/>
              <a:defRPr sz="533"/>
            </a:lvl5pPr>
            <a:lvl6pPr marL="1219124" indent="0">
              <a:buNone/>
              <a:defRPr sz="533"/>
            </a:lvl6pPr>
            <a:lvl7pPr marL="1462949" indent="0">
              <a:buNone/>
              <a:defRPr sz="533"/>
            </a:lvl7pPr>
            <a:lvl8pPr marL="1706773" indent="0">
              <a:buNone/>
              <a:defRPr sz="533"/>
            </a:lvl8pPr>
            <a:lvl9pPr marL="1950598" indent="0">
              <a:buNone/>
              <a:defRPr sz="5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DA8D1-DBCD-467A-AC3E-BDEDD2074C98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0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190" y="194734"/>
            <a:ext cx="473202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190" y="973666"/>
            <a:ext cx="473202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19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6EDBA-2BF9-4E83-B555-B72019E9434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17370" y="3390054"/>
            <a:ext cx="185166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74770" y="3390054"/>
            <a:ext cx="123444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20478-9309-475D-BA50-ECA80D4E8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487650" rtl="0" eaLnBrk="1" latinLnBrk="0" hangingPunct="1">
        <a:lnSpc>
          <a:spcPct val="90000"/>
        </a:lnSpc>
        <a:spcBef>
          <a:spcPct val="0"/>
        </a:spcBef>
        <a:buNone/>
        <a:defRPr sz="23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912" indent="-121912" algn="l" defTabSz="48765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1pPr>
      <a:lvl2pPr marL="36573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09562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3pPr>
      <a:lvl4pPr marL="853387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1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3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584861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828686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2072510" indent="-121912" algn="l" defTabSz="487650" rtl="0" eaLnBrk="1" latinLnBrk="0" hangingPunct="1">
        <a:lnSpc>
          <a:spcPct val="90000"/>
        </a:lnSpc>
        <a:spcBef>
          <a:spcPts val="267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1pPr>
      <a:lvl2pPr marL="243825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87650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3147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4pPr>
      <a:lvl5pPr marL="97529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5pPr>
      <a:lvl6pPr marL="1219124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6pPr>
      <a:lvl7pPr marL="1462949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7pPr>
      <a:lvl8pPr marL="1706773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8pPr>
      <a:lvl9pPr marL="1950598" algn="l" defTabSz="487650" rtl="0" eaLnBrk="1" latinLnBrk="0" hangingPunct="1">
        <a:defRPr sz="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wm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8471" y="377013"/>
            <a:ext cx="3144913" cy="13384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Trust of a Library:</a:t>
            </a:r>
            <a:br>
              <a:rPr lang="en-US" dirty="0" smtClean="0">
                <a:latin typeface="Roboto Condensed" pitchFamily="2" charset="0"/>
                <a:ea typeface="Roboto Condensed" pitchFamily="2" charset="0"/>
              </a:rPr>
            </a:br>
            <a:r>
              <a:rPr lang="en-US" sz="1400" dirty="0" smtClean="0">
                <a:latin typeface="Roboto Condensed" pitchFamily="2" charset="0"/>
                <a:ea typeface="Roboto Condensed" pitchFamily="2" charset="0"/>
              </a:rPr>
              <a:t>A Study of the Latency to Adopt the Latest Maven Release</a:t>
            </a:r>
            <a:r>
              <a:rPr lang="en-US" dirty="0" smtClean="0">
                <a:latin typeface="Roboto" pitchFamily="2" charset="0"/>
                <a:ea typeface="Roboto" pitchFamily="2" charset="0"/>
              </a:rPr>
              <a:t/>
            </a:r>
            <a:br>
              <a:rPr lang="en-US" dirty="0" smtClean="0">
                <a:latin typeface="Roboto" pitchFamily="2" charset="0"/>
                <a:ea typeface="Roboto" pitchFamily="2" charset="0"/>
              </a:rPr>
            </a:br>
            <a:endParaRPr lang="en-US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38" y="2486178"/>
            <a:ext cx="4389120" cy="883073"/>
          </a:xfrm>
        </p:spPr>
        <p:txBody>
          <a:bodyPr>
            <a:normAutofit/>
          </a:bodyPr>
          <a:lstStyle/>
          <a:p>
            <a:r>
              <a:rPr lang="en-US" sz="1000" dirty="0" err="1" smtClean="0">
                <a:latin typeface="Roboto Condensed" pitchFamily="2" charset="0"/>
                <a:ea typeface="Roboto Condensed" pitchFamily="2" charset="0"/>
              </a:rPr>
              <a:t>Raula</a:t>
            </a:r>
            <a:r>
              <a:rPr lang="en-US" sz="1000" dirty="0" smtClean="0">
                <a:latin typeface="Roboto Condensed" pitchFamily="2" charset="0"/>
                <a:ea typeface="Roboto Condensed" pitchFamily="2" charset="0"/>
              </a:rPr>
              <a:t> Gaikovina</a:t>
            </a:r>
            <a:r>
              <a:rPr lang="en-US" sz="1000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sz="1000" dirty="0" smtClean="0">
                <a:latin typeface="Roboto Condensed" pitchFamily="2" charset="0"/>
                <a:ea typeface="Roboto Condensed" pitchFamily="2" charset="0"/>
              </a:rPr>
              <a:t>Kula, Daniel German, Takashi Ishio, Katsuro Inoue</a:t>
            </a:r>
          </a:p>
          <a:p>
            <a:r>
              <a:rPr lang="en-US" sz="1000" dirty="0" smtClean="0">
                <a:latin typeface="Roboto Condensed" pitchFamily="2" charset="0"/>
                <a:ea typeface="Roboto Condensed" pitchFamily="2" charset="0"/>
              </a:rPr>
              <a:t>Osaka University, Japan</a:t>
            </a:r>
          </a:p>
          <a:p>
            <a:r>
              <a:rPr lang="en-US" sz="1000" dirty="0" smtClean="0">
                <a:latin typeface="Roboto Condensed" pitchFamily="2" charset="0"/>
                <a:ea typeface="Roboto Condensed" pitchFamily="2" charset="0"/>
              </a:rPr>
              <a:t>SANER2015-ERA Track</a:t>
            </a:r>
            <a:endParaRPr lang="en-US" sz="1000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" y="2931418"/>
            <a:ext cx="1313742" cy="45122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0969-704F-400F-97E5-C618F8FFF081}" type="datetime1">
              <a:rPr lang="en-US" smtClean="0"/>
              <a:t>3/4/2015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3" y="967140"/>
            <a:ext cx="1951729" cy="13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0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49">
        <p:fade/>
      </p:transition>
    </mc:Choice>
    <mc:Fallback xmlns="">
      <p:transition spd="med" advTm="34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Guiding Research Questions for this study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" y="993459"/>
            <a:ext cx="1574990" cy="157499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10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0112" y="979972"/>
            <a:ext cx="3959098" cy="8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1912" indent="-121912" algn="l" defTabSz="48765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4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3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62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38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1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03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8486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68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510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How much ‘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l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atent adoption’ exists?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What is the current trend of maintainers trust?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50112" y="2400163"/>
            <a:ext cx="3959098" cy="8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1912" indent="-121912" algn="l" defTabSz="48765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4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3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62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38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1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03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8486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68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510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All about Systems and Libraries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41" y="901701"/>
            <a:ext cx="4184083" cy="18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Research Approach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338" y="847324"/>
            <a:ext cx="3038430" cy="218035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Empirical Study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13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18" y="895409"/>
            <a:ext cx="1093104" cy="465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885" y="378721"/>
            <a:ext cx="1393698" cy="24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884186"/>
            <a:ext cx="827744" cy="827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1" y="798206"/>
            <a:ext cx="1230381" cy="11931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7550" y="672851"/>
            <a:ext cx="609462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oboto Condensed" pitchFamily="2" charset="0"/>
                <a:ea typeface="Roboto Condensed" pitchFamily="2" charset="0"/>
              </a:rPr>
              <a:t>p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om.xml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5030"/>
              </p:ext>
            </p:extLst>
          </p:nvPr>
        </p:nvGraphicFramePr>
        <p:xfrm>
          <a:off x="1439384" y="1645502"/>
          <a:ext cx="2957356" cy="173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678"/>
                <a:gridCol w="1478678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Maven Dataset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2005-11-03 ~ 2013-11-24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Dependency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188,951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6,374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5,146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66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Results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67687"/>
              </p:ext>
            </p:extLst>
          </p:nvPr>
        </p:nvGraphicFramePr>
        <p:xfrm>
          <a:off x="378459" y="1452410"/>
          <a:ext cx="473075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917"/>
                <a:gridCol w="1576917"/>
                <a:gridCol w="15769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libraries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dependencies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 372 (56.63%)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iniLA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</a:t>
                      </a:r>
                      <a:r>
                        <a:rPr lang="en-US" baseline="0" dirty="0" smtClean="0"/>
                        <a:t> 791 (40.37%)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introTA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29,303 (81.16%)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introLA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6,543 (18.24%)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14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7190" y="973666"/>
            <a:ext cx="473202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1912" indent="-121912" algn="l" defTabSz="48765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4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3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62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38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1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03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8486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68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510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Trusted Dependency Classifications 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8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Adoption Trends over time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7969"/>
            <a:ext cx="3192067" cy="221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71" y="1172981"/>
            <a:ext cx="2985939" cy="194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Back to RQs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16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1912" indent="-121912" algn="l" defTabSz="48765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4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3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2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62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3387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1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03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84861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686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2510" indent="-121912" algn="l" defTabSz="487650" rtl="0" eaLnBrk="1" latinLnBrk="0" hangingPunct="1">
              <a:lnSpc>
                <a:spcPct val="9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How much ‘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l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atent adoption’ exists?</a:t>
            </a:r>
          </a:p>
          <a:p>
            <a:pPr marL="243825" lvl="1" indent="0">
              <a:buNone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It is common, almost 40% at initial conception as compared to introduced.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What is the current trend of maintainers trust?</a:t>
            </a:r>
          </a:p>
          <a:p>
            <a:pPr marL="0" indent="0">
              <a:buNone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    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Roboto Condensed" pitchFamily="2" charset="0"/>
                <a:ea typeface="Roboto Condensed" pitchFamily="2" charset="0"/>
              </a:rPr>
              <a:t> Over time, maintainers are more inclined to adopt the latest release (trusted dependency adoptions).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12" y="938204"/>
            <a:ext cx="2211032" cy="15239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848" y="1307820"/>
            <a:ext cx="2186532" cy="1433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End Thoughts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/>
              <a:t>3/4/2015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17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29" y="975493"/>
            <a:ext cx="2046033" cy="13604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606" y="1234090"/>
            <a:ext cx="2138640" cy="14331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56" y="1520409"/>
            <a:ext cx="2262952" cy="15093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91" y="1919758"/>
            <a:ext cx="2068938" cy="13818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6456" y="1635839"/>
            <a:ext cx="2097731" cy="13542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8270" y="1948682"/>
            <a:ext cx="2075959" cy="14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72" y="124106"/>
            <a:ext cx="4732020" cy="706967"/>
          </a:xfrm>
        </p:spPr>
        <p:txBody>
          <a:bodyPr/>
          <a:lstStyle/>
          <a:p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Software Library Reuse</a:t>
            </a:r>
            <a:endParaRPr lang="en-AU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872" y="1248325"/>
            <a:ext cx="812262" cy="529986"/>
          </a:xfrm>
        </p:spPr>
      </p:pic>
      <p:sp>
        <p:nvSpPr>
          <p:cNvPr id="3" name="Right Arrow 2"/>
          <p:cNvSpPr/>
          <p:nvPr/>
        </p:nvSpPr>
        <p:spPr>
          <a:xfrm>
            <a:off x="1526679" y="1462090"/>
            <a:ext cx="582656" cy="18763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63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026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19" y="1270105"/>
            <a:ext cx="709429" cy="60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3995" y="1039542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latin typeface="Roboto Condensed" pitchFamily="2" charset="0"/>
                <a:ea typeface="Roboto Condensed" pitchFamily="2" charset="0"/>
              </a:rPr>
              <a:t>Next System Release</a:t>
            </a:r>
            <a:endParaRPr lang="en-AU" sz="110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533" y="1017030"/>
            <a:ext cx="7088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>
                <a:latin typeface="Roboto Condensed" pitchFamily="2" charset="0"/>
                <a:ea typeface="Roboto Condensed" pitchFamily="2" charset="0"/>
              </a:rPr>
              <a:t>Developer</a:t>
            </a:r>
          </a:p>
        </p:txBody>
      </p:sp>
      <p:pic>
        <p:nvPicPr>
          <p:cNvPr id="1028" name="Picture 4" descr="Open Cardboard Box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0" y="2747594"/>
            <a:ext cx="540590" cy="60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6" y="2316788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 smtClean="0">
                <a:latin typeface="Roboto Condensed" pitchFamily="2" charset="0"/>
                <a:ea typeface="Roboto Condensed" pitchFamily="2" charset="0"/>
              </a:rPr>
              <a:t>from</a:t>
            </a:r>
            <a:endParaRPr lang="en-AU" sz="1000" dirty="0">
              <a:latin typeface="Roboto Condensed" pitchFamily="2" charset="0"/>
              <a:ea typeface="Roboto Condensed" pitchFamily="2" charset="0"/>
            </a:endParaRPr>
          </a:p>
          <a:p>
            <a:r>
              <a:rPr lang="en-AU" sz="1000" dirty="0" smtClean="0">
                <a:latin typeface="Roboto Condensed" pitchFamily="2" charset="0"/>
                <a:ea typeface="Roboto Condensed" pitchFamily="2" charset="0"/>
              </a:rPr>
              <a:t>Previous System Version</a:t>
            </a:r>
            <a:endParaRPr lang="en-AU" sz="1000" dirty="0">
              <a:latin typeface="Roboto Condensed" pitchFamily="2" charset="0"/>
              <a:ea typeface="Roboto Condensed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78562" y="2453325"/>
            <a:ext cx="1362821" cy="892089"/>
            <a:chOff x="1105553" y="2497700"/>
            <a:chExt cx="1362821" cy="892089"/>
          </a:xfrm>
        </p:grpSpPr>
        <p:sp>
          <p:nvSpPr>
            <p:cNvPr id="11" name="Cloud Callout 10"/>
            <p:cNvSpPr/>
            <p:nvPr/>
          </p:nvSpPr>
          <p:spPr>
            <a:xfrm>
              <a:off x="1105553" y="2497700"/>
              <a:ext cx="1362821" cy="892089"/>
            </a:xfrm>
            <a:prstGeom prst="cloudCallout">
              <a:avLst>
                <a:gd name="adj1" fmla="val -63104"/>
                <a:gd name="adj2" fmla="val -113884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 sz="463">
                <a:latin typeface="Roboto Condensed" pitchFamily="2" charset="0"/>
                <a:ea typeface="Roboto Condensed" pitchFamily="2" charset="0"/>
              </a:endParaRPr>
            </a:p>
          </p:txBody>
        </p:sp>
        <p:pic>
          <p:nvPicPr>
            <p:cNvPr id="13" name="Picture 2" descr="http://theverticalview.files.wordpress.com/2012/11/brown-paper-package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579" y="2764500"/>
              <a:ext cx="343971" cy="293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Open Cardboard Box Clip Art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801" y="2616028"/>
              <a:ext cx="296266" cy="33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AutoShape 6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70009" y="220742"/>
            <a:ext cx="745547" cy="7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/>
          <a:p>
            <a:endParaRPr lang="en-AU" sz="463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64971" y="1895460"/>
            <a:ext cx="145391" cy="584302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63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8855" y="2482732"/>
            <a:ext cx="217490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60" b="1" dirty="0" smtClean="0">
                <a:latin typeface="Roboto Condensed" pitchFamily="2" charset="0"/>
                <a:ea typeface="Roboto Condensed" pitchFamily="2" charset="0"/>
              </a:rPr>
              <a:t>Why adopt libraries?</a:t>
            </a:r>
            <a:endParaRPr lang="en-AU" sz="1260" b="1" dirty="0">
              <a:latin typeface="Roboto Condensed" pitchFamily="2" charset="0"/>
              <a:ea typeface="Roboto Condensed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1260" dirty="0" smtClean="0">
                <a:latin typeface="Roboto Condensed" pitchFamily="2" charset="0"/>
                <a:ea typeface="Roboto Condensed" pitchFamily="2" charset="0"/>
              </a:rPr>
              <a:t>extended features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1260" dirty="0">
                <a:latin typeface="Roboto Condensed" pitchFamily="2" charset="0"/>
                <a:ea typeface="Roboto Condensed" pitchFamily="2" charset="0"/>
              </a:rPr>
              <a:t>i</a:t>
            </a:r>
            <a:r>
              <a:rPr lang="en-AU" sz="1260" dirty="0" smtClean="0">
                <a:latin typeface="Roboto Condensed" pitchFamily="2" charset="0"/>
                <a:ea typeface="Roboto Condensed" pitchFamily="2" charset="0"/>
              </a:rPr>
              <a:t>nherited </a:t>
            </a:r>
            <a:r>
              <a:rPr lang="en-AU" sz="1260" dirty="0">
                <a:latin typeface="Roboto Condensed" pitchFamily="2" charset="0"/>
                <a:ea typeface="Roboto Condensed" pitchFamily="2" charset="0"/>
              </a:rPr>
              <a:t>q</a:t>
            </a:r>
            <a:r>
              <a:rPr lang="en-AU" sz="1260" dirty="0" smtClean="0">
                <a:latin typeface="Roboto Condensed" pitchFamily="2" charset="0"/>
                <a:ea typeface="Roboto Condensed" pitchFamily="2" charset="0"/>
              </a:rPr>
              <a:t>uality</a:t>
            </a:r>
            <a:endParaRPr lang="en-AU" sz="1260" dirty="0">
              <a:latin typeface="Roboto Condensed" pitchFamily="2" charset="0"/>
              <a:ea typeface="Roboto Condensed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1260" dirty="0">
                <a:latin typeface="Roboto Condensed" pitchFamily="2" charset="0"/>
                <a:ea typeface="Roboto Condensed" pitchFamily="2" charset="0"/>
              </a:rPr>
              <a:t>t</a:t>
            </a:r>
            <a:r>
              <a:rPr lang="en-AU" sz="1260" dirty="0" smtClean="0">
                <a:latin typeface="Roboto Condensed" pitchFamily="2" charset="0"/>
                <a:ea typeface="Roboto Condensed" pitchFamily="2" charset="0"/>
              </a:rPr>
              <a:t>ime/effort cost </a:t>
            </a:r>
            <a:r>
              <a:rPr lang="en-AU" sz="1260" dirty="0">
                <a:latin typeface="Roboto Condensed" pitchFamily="2" charset="0"/>
                <a:ea typeface="Roboto Condensed" pitchFamily="2" charset="0"/>
              </a:rPr>
              <a:t>e</a:t>
            </a:r>
            <a:r>
              <a:rPr lang="en-AU" sz="1260" dirty="0" smtClean="0">
                <a:latin typeface="Roboto Condensed" pitchFamily="2" charset="0"/>
                <a:ea typeface="Roboto Condensed" pitchFamily="2" charset="0"/>
              </a:rPr>
              <a:t>fficient</a:t>
            </a:r>
            <a:endParaRPr lang="en-AU" sz="1260" dirty="0">
              <a:latin typeface="Roboto Condensed" pitchFamily="2" charset="0"/>
              <a:ea typeface="Roboto Condensed" pitchFamily="2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AU" sz="1260" dirty="0" smtClean="0">
                <a:latin typeface="Roboto Condensed" pitchFamily="2" charset="0"/>
                <a:ea typeface="Roboto Condensed" pitchFamily="2" charset="0"/>
              </a:rPr>
              <a:t>avoid reinvent wheel </a:t>
            </a:r>
            <a:endParaRPr lang="en-AU" sz="1260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0067" y="2167905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Roboto Condensed" pitchFamily="2" charset="0"/>
                <a:ea typeface="Roboto Condensed" pitchFamily="2" charset="0"/>
              </a:rPr>
              <a:t>Adopt </a:t>
            </a:r>
            <a:r>
              <a:rPr lang="en-AU" sz="1400" dirty="0">
                <a:latin typeface="Roboto Condensed" pitchFamily="2" charset="0"/>
                <a:ea typeface="Roboto Condensed" pitchFamily="2" charset="0"/>
              </a:rPr>
              <a:t>3</a:t>
            </a:r>
            <a:r>
              <a:rPr lang="en-AU" sz="1400" baseline="30000" dirty="0">
                <a:latin typeface="Roboto Condensed" pitchFamily="2" charset="0"/>
                <a:ea typeface="Roboto Condensed" pitchFamily="2" charset="0"/>
              </a:rPr>
              <a:t>rd</a:t>
            </a:r>
            <a:r>
              <a:rPr lang="en-AU" sz="1400" dirty="0">
                <a:latin typeface="Roboto Condensed" pitchFamily="2" charset="0"/>
                <a:ea typeface="Roboto Condensed" pitchFamily="2" charset="0"/>
              </a:rPr>
              <a:t> party libraries</a:t>
            </a:r>
          </a:p>
        </p:txBody>
      </p:sp>
      <p:pic>
        <p:nvPicPr>
          <p:cNvPr id="1036" name="Picture 12" descr="http://sourcemaking.com/files/sm/images/whe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08" y="1411222"/>
            <a:ext cx="748068" cy="9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43" y="162360"/>
            <a:ext cx="855112" cy="637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08" y="702545"/>
            <a:ext cx="759545" cy="759545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78E5-AEA4-4009-9E41-CA66E2FAABD8}" type="datetime1">
              <a:rPr lang="en-US" smtClean="0"/>
              <a:t>3/4/2015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2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078" y="3324384"/>
            <a:ext cx="380582" cy="1869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6732" y="3309070"/>
            <a:ext cx="474924" cy="1619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41945" y="2644139"/>
            <a:ext cx="657177" cy="1440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5009" y="2966875"/>
            <a:ext cx="575109" cy="200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67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56">
        <p:fade/>
      </p:transition>
    </mc:Choice>
    <mc:Fallback xmlns="">
      <p:transition spd="med" advTm="90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" y="-14366"/>
            <a:ext cx="4732020" cy="706967"/>
          </a:xfrm>
        </p:spPr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Software Systems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0935" y="1124328"/>
            <a:ext cx="1251843" cy="678998"/>
            <a:chOff x="1893118" y="524258"/>
            <a:chExt cx="1251843" cy="678998"/>
          </a:xfrm>
        </p:grpSpPr>
        <p:grpSp>
          <p:nvGrpSpPr>
            <p:cNvPr id="23" name="Group 22"/>
            <p:cNvGrpSpPr/>
            <p:nvPr/>
          </p:nvGrpSpPr>
          <p:grpSpPr>
            <a:xfrm>
              <a:off x="1893118" y="639674"/>
              <a:ext cx="1251843" cy="563582"/>
              <a:chOff x="1893118" y="639674"/>
              <a:chExt cx="1251843" cy="563582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893118" y="722803"/>
                <a:ext cx="1219736" cy="480453"/>
                <a:chOff x="1901436" y="722803"/>
                <a:chExt cx="1219736" cy="480453"/>
              </a:xfrm>
            </p:grpSpPr>
            <p:pic>
              <p:nvPicPr>
                <p:cNvPr id="17" name="Picture 2" descr="http://theverticalview.files.wordpress.com/2012/11/brown-paper-packag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1436" y="722803"/>
                  <a:ext cx="563031" cy="4804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http://theverticalview.files.wordpress.com/2012/11/brown-paper-package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7201" y="816268"/>
                  <a:ext cx="343971" cy="2935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0" name="Straight Arrow Connector 19"/>
                <p:cNvCxnSpPr>
                  <a:stCxn id="17" idx="3"/>
                  <a:endCxn id="18" idx="1"/>
                </p:cNvCxnSpPr>
                <p:nvPr/>
              </p:nvCxnSpPr>
              <p:spPr>
                <a:xfrm flipV="1">
                  <a:off x="2464467" y="963029"/>
                  <a:ext cx="312734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2657327" y="639674"/>
                <a:ext cx="487634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library</a:t>
                </a:r>
                <a:endParaRPr lang="en-US" sz="9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893118" y="524258"/>
              <a:ext cx="5036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900" dirty="0" smtClean="0">
                  <a:latin typeface="Roboto Condensed" pitchFamily="2" charset="0"/>
                  <a:ea typeface="Roboto Condensed" pitchFamily="2" charset="0"/>
                </a:rPr>
                <a:t>System</a:t>
              </a:r>
              <a:endParaRPr lang="en-AU" sz="900" dirty="0">
                <a:latin typeface="Roboto Condensed" pitchFamily="2" charset="0"/>
                <a:ea typeface="Roboto Condensed" pitchFamily="2" charset="0"/>
              </a:endParaRPr>
            </a:p>
          </p:txBody>
        </p:sp>
      </p:grpSp>
      <p:pic>
        <p:nvPicPr>
          <p:cNvPr id="26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00" y="1737042"/>
            <a:ext cx="343971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>
            <a:endCxn id="26" idx="1"/>
          </p:cNvCxnSpPr>
          <p:nvPr/>
        </p:nvCxnSpPr>
        <p:spPr>
          <a:xfrm>
            <a:off x="1309001" y="1694797"/>
            <a:ext cx="407699" cy="189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832" y="1879971"/>
            <a:ext cx="343971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>
            <a:endCxn id="29" idx="1"/>
          </p:cNvCxnSpPr>
          <p:nvPr/>
        </p:nvCxnSpPr>
        <p:spPr>
          <a:xfrm>
            <a:off x="1122450" y="1737042"/>
            <a:ext cx="107382" cy="28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" y="1416338"/>
            <a:ext cx="343971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6" y="1804192"/>
            <a:ext cx="343971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>
            <a:endCxn id="31" idx="3"/>
          </p:cNvCxnSpPr>
          <p:nvPr/>
        </p:nvCxnSpPr>
        <p:spPr>
          <a:xfrm flipH="1">
            <a:off x="354067" y="1509654"/>
            <a:ext cx="471674" cy="53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2" idx="0"/>
          </p:cNvCxnSpPr>
          <p:nvPr/>
        </p:nvCxnSpPr>
        <p:spPr>
          <a:xfrm flipH="1">
            <a:off x="528192" y="1625339"/>
            <a:ext cx="336718" cy="178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ular Callout 34"/>
          <p:cNvSpPr/>
          <p:nvPr/>
        </p:nvSpPr>
        <p:spPr>
          <a:xfrm>
            <a:off x="203765" y="2354936"/>
            <a:ext cx="1645196" cy="331294"/>
          </a:xfrm>
          <a:prstGeom prst="wedgeRectCallout">
            <a:avLst>
              <a:gd name="adj1" fmla="val -4762"/>
              <a:gd name="adj2" fmla="val -1025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As the system evolves, more libraries are added.</a:t>
            </a:r>
            <a:endParaRPr lang="en-AU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85" y="991063"/>
            <a:ext cx="1356713" cy="1491958"/>
          </a:xfrm>
          <a:prstGeom prst="rect">
            <a:avLst/>
          </a:prstGeom>
        </p:spPr>
      </p:pic>
      <p:sp>
        <p:nvSpPr>
          <p:cNvPr id="36" name="Rectangular Callout 35"/>
          <p:cNvSpPr/>
          <p:nvPr/>
        </p:nvSpPr>
        <p:spPr>
          <a:xfrm>
            <a:off x="3356848" y="2578840"/>
            <a:ext cx="1573650" cy="438771"/>
          </a:xfrm>
          <a:prstGeom prst="wedgeRectCallout">
            <a:avLst>
              <a:gd name="adj1" fmla="val -9473"/>
              <a:gd name="adj2" fmla="val -9003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As the system evolves, dependencies can become complex</a:t>
            </a:r>
            <a:endParaRPr lang="en-AU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345917" y="1536376"/>
            <a:ext cx="975298" cy="200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Dependency Management Tools to the rescue…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1" y="901701"/>
            <a:ext cx="996441" cy="9964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4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19" y="854626"/>
            <a:ext cx="1388809" cy="197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2" y="2380496"/>
            <a:ext cx="779008" cy="216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72" y="1151466"/>
            <a:ext cx="661750" cy="66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8204" y="3020902"/>
            <a:ext cx="1093104" cy="465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028" y="2731680"/>
            <a:ext cx="1182129" cy="523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7907" y="2677786"/>
            <a:ext cx="1393698" cy="247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47" y="1466834"/>
            <a:ext cx="289222" cy="289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33" y="1540420"/>
            <a:ext cx="289222" cy="289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88" y="1813216"/>
            <a:ext cx="289222" cy="2892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07" y="820955"/>
            <a:ext cx="1142509" cy="1107958"/>
          </a:xfrm>
          <a:prstGeom prst="rect">
            <a:avLst/>
          </a:prstGeom>
        </p:spPr>
      </p:pic>
      <p:pic>
        <p:nvPicPr>
          <p:cNvPr id="20" name="Picture 2" descr="C:\Users\Raula-k\AppData\Local\Microsoft\Windows\Temporary Internet Files\Content.IE5\8W60HW2S\MC90033099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11" y="2026616"/>
            <a:ext cx="174282" cy="23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1" y="1851067"/>
            <a:ext cx="495568" cy="377036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>
          <a:xfrm>
            <a:off x="1524453" y="1928913"/>
            <a:ext cx="1573650" cy="645474"/>
          </a:xfrm>
          <a:prstGeom prst="wedgeRectCallout">
            <a:avLst>
              <a:gd name="adj1" fmla="val -66500"/>
              <a:gd name="adj2" fmla="val 547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Build tools such as Maven and </a:t>
            </a:r>
            <a:r>
              <a:rPr lang="en-AU" dirty="0" err="1" smtClean="0">
                <a:latin typeface="Roboto Condensed" pitchFamily="2" charset="0"/>
                <a:ea typeface="Roboto Condensed" pitchFamily="2" charset="0"/>
              </a:rPr>
              <a:t>Gradle</a:t>
            </a:r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 allow for management of library dependencies</a:t>
            </a:r>
            <a:endParaRPr lang="en-AU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8289" y="706899"/>
            <a:ext cx="1814375" cy="163873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" y="-14366"/>
            <a:ext cx="4732020" cy="706967"/>
          </a:xfrm>
        </p:spPr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If, When and What to update??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92" y="981547"/>
            <a:ext cx="1789018" cy="1734915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666227" y="1314172"/>
            <a:ext cx="1573650" cy="534802"/>
          </a:xfrm>
          <a:prstGeom prst="wedgeRectCallout">
            <a:avLst>
              <a:gd name="adj1" fmla="val -72698"/>
              <a:gd name="adj2" fmla="val 190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As the system evolves, dependencies can become complex</a:t>
            </a:r>
            <a:endParaRPr lang="en-AU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82014" y="579294"/>
            <a:ext cx="1362821" cy="892089"/>
          </a:xfrm>
          <a:prstGeom prst="cloudCallout">
            <a:avLst>
              <a:gd name="adj1" fmla="val 81016"/>
              <a:gd name="adj2" fmla="val 4562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463"/>
          </a:p>
        </p:txBody>
      </p:sp>
      <p:pic>
        <p:nvPicPr>
          <p:cNvPr id="10" name="Picture 2" descr="http://theverticalview.files.wordpress.com/2012/11/brown-paper-packag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9" y="859453"/>
            <a:ext cx="343971" cy="29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pen Cardboard Box Clip Ar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92" y="762954"/>
            <a:ext cx="296266" cy="3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ular Callout 11"/>
          <p:cNvSpPr/>
          <p:nvPr/>
        </p:nvSpPr>
        <p:spPr>
          <a:xfrm>
            <a:off x="123651" y="1711559"/>
            <a:ext cx="1573650" cy="872620"/>
          </a:xfrm>
          <a:prstGeom prst="wedgeRectCallout">
            <a:avLst>
              <a:gd name="adj1" fmla="val -13422"/>
              <a:gd name="adj2" fmla="val -869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At the same time…</a:t>
            </a:r>
          </a:p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As libraries evolve, Library Updates to fix </a:t>
            </a:r>
            <a:r>
              <a:rPr lang="en-AU" dirty="0" smtClean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rPr>
              <a:t>bugs</a:t>
            </a:r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 and new </a:t>
            </a:r>
            <a:r>
              <a:rPr lang="en-AU" dirty="0" smtClean="0">
                <a:solidFill>
                  <a:srgbClr val="FF0000"/>
                </a:solidFill>
                <a:latin typeface="Roboto Condensed" pitchFamily="2" charset="0"/>
                <a:ea typeface="Roboto Condensed" pitchFamily="2" charset="0"/>
              </a:rPr>
              <a:t>features</a:t>
            </a:r>
            <a:endParaRPr lang="en-AU" dirty="0">
              <a:solidFill>
                <a:srgbClr val="FF0000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0CED-981F-4F08-953F-7E343D94D834}" type="datetime1">
              <a:rPr lang="en-US" smtClean="0"/>
              <a:t>3/4/2015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44" y="2660238"/>
            <a:ext cx="753566" cy="527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1364" y="2660238"/>
            <a:ext cx="865141" cy="4812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45" y="2470545"/>
            <a:ext cx="701760" cy="8772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50" y="2547704"/>
            <a:ext cx="788840" cy="78884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918225" y="2818296"/>
            <a:ext cx="516835" cy="185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System Maintainers are wary beings…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6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026" name="Picture 2" descr="http://ts1.mm.bing.net/th?id=HN.608029221974770896&amp;pid=15.1&amp;H=12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7" y="854252"/>
            <a:ext cx="925947" cy="69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87" y="993260"/>
            <a:ext cx="1789018" cy="173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0" y="1838981"/>
            <a:ext cx="1439079" cy="1079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82658" y="1949887"/>
            <a:ext cx="14409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800" b="1" cap="none" spc="0" dirty="0" smtClean="0">
                <a:ln/>
                <a:solidFill>
                  <a:schemeClr val="accent4"/>
                </a:solidFill>
                <a:effectLst/>
                <a:latin typeface="Roboto Condensed" pitchFamily="2" charset="0"/>
                <a:ea typeface="Roboto Condensed" pitchFamily="2" charset="0"/>
              </a:rPr>
              <a:t>Dependency </a:t>
            </a:r>
          </a:p>
          <a:p>
            <a:pPr algn="ctr"/>
            <a:r>
              <a:rPr lang="en-US" sz="1800" b="1" cap="none" spc="0" dirty="0" smtClean="0">
                <a:ln/>
                <a:solidFill>
                  <a:schemeClr val="accent4"/>
                </a:solidFill>
                <a:effectLst/>
                <a:latin typeface="Roboto Condensed" pitchFamily="2" charset="0"/>
                <a:ea typeface="Roboto Condensed" pitchFamily="2" charset="0"/>
              </a:rPr>
              <a:t>Hell</a:t>
            </a:r>
            <a:endParaRPr lang="en-US" sz="1800" b="1" cap="none" spc="0" dirty="0">
              <a:ln/>
              <a:solidFill>
                <a:schemeClr val="accent4"/>
              </a:solidFill>
              <a:effectLst/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661174" y="1649955"/>
            <a:ext cx="1573650" cy="534802"/>
          </a:xfrm>
          <a:prstGeom prst="wedgeRectCallout">
            <a:avLst>
              <a:gd name="adj1" fmla="val -12278"/>
              <a:gd name="adj2" fmla="val 624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System Maintainer needs to decide `if’, `when’ and `what to update?’</a:t>
            </a:r>
            <a:endParaRPr lang="en-AU" dirty="0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28" y="2279146"/>
            <a:ext cx="1124839" cy="79553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2947820" y="782931"/>
            <a:ext cx="2161390" cy="418551"/>
          </a:xfrm>
          <a:prstGeom prst="wedgeRectCallout">
            <a:avLst>
              <a:gd name="adj1" fmla="val -35080"/>
              <a:gd name="adj2" fmla="val 12044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But any changes may disrupt dependencies: aka </a:t>
            </a:r>
            <a:r>
              <a:rPr lang="en-AU" i="1" dirty="0" smtClean="0">
                <a:latin typeface="Roboto Condensed" pitchFamily="2" charset="0"/>
                <a:ea typeface="Roboto Condensed" pitchFamily="2" charset="0"/>
              </a:rPr>
              <a:t>breaking changes</a:t>
            </a:r>
            <a:endParaRPr lang="en-AU" i="1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980" y="3122037"/>
            <a:ext cx="5093061" cy="250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Our previous work + related works suggests breaking changes and systems still using older versions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Notion of Trust as a metric …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Trusted Adoption: When the latest adoption is adopted</a:t>
            </a:r>
          </a:p>
          <a:p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Latent Adoption: When previous releases are adopted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7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70" y="2361184"/>
            <a:ext cx="996554" cy="743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2308715"/>
            <a:ext cx="1124839" cy="79553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611630" y="2308715"/>
            <a:ext cx="1573650" cy="534802"/>
          </a:xfrm>
          <a:prstGeom prst="wedgeRectCallout">
            <a:avLst>
              <a:gd name="adj1" fmla="val -54428"/>
              <a:gd name="adj2" fmla="val -13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boto Condensed" pitchFamily="2" charset="0"/>
                <a:ea typeface="Roboto Condensed" pitchFamily="2" charset="0"/>
              </a:rPr>
              <a:t>Assist with the `if’, `when’ and `what to update’ questions…</a:t>
            </a:r>
            <a:endParaRPr lang="en-AU" dirty="0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5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Four types of trust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‘Do exactly what it says’ – 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Functional and non-functional specification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Major: Minor: Patch (</a:t>
            </a:r>
            <a:r>
              <a:rPr lang="en-US" dirty="0" err="1" smtClean="0">
                <a:latin typeface="Roboto Condensed" pitchFamily="2" charset="0"/>
                <a:ea typeface="Roboto Condensed" pitchFamily="2" charset="0"/>
              </a:rPr>
              <a:t>SemVer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API Documentation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‘Play with others’ – 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Volatile to current system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Incompatibilities with other library transitive and non-transitive dependencies (Example: </a:t>
            </a:r>
            <a:r>
              <a:rPr lang="en-US" dirty="0" err="1" smtClean="0">
                <a:latin typeface="Roboto Condensed" pitchFamily="2" charset="0"/>
                <a:ea typeface="Roboto Condensed" pitchFamily="2" charset="0"/>
              </a:rPr>
              <a:t>asm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 backward compatibility)</a:t>
            </a:r>
          </a:p>
          <a:p>
            <a:pPr marL="243825" lvl="1" indent="0">
              <a:buNone/>
            </a:pP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8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Four types of trust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3.  ‘Prior Engagements’ – 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Loyalty to a release version based on previous experiences.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Wary of other new libraries and rather stick to familiar libraries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4. </a:t>
            </a:r>
            <a:r>
              <a:rPr lang="en-US" dirty="0">
                <a:latin typeface="Roboto Condensed" pitchFamily="2" charset="0"/>
                <a:ea typeface="Roboto Condensed" pitchFamily="2" charset="0"/>
              </a:rPr>
              <a:t>‘Tried and tested’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–</a:t>
            </a:r>
          </a:p>
          <a:p>
            <a:pPr lvl="1"/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Common belief that the latest release may contain untested bugs.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Roboto Condensed" pitchFamily="2" charset="0"/>
                <a:ea typeface="Roboto Condensed" pitchFamily="2" charset="0"/>
              </a:rPr>
              <a:t> </a:t>
            </a:r>
            <a:r>
              <a:rPr lang="en-US" dirty="0" smtClean="0">
                <a:latin typeface="Roboto Condensed" pitchFamily="2" charset="0"/>
                <a:ea typeface="Roboto Condensed" pitchFamily="2" charset="0"/>
              </a:rPr>
              <a:t>Prefer to adopt release versions 1 or 2 releases behind the latest.</a:t>
            </a:r>
            <a:endParaRPr lang="en-US" dirty="0">
              <a:latin typeface="Roboto Condensed" pitchFamily="2" charset="0"/>
              <a:ea typeface="Roboto Condensed" pitchFamily="2" charset="0"/>
            </a:endParaRPr>
          </a:p>
          <a:p>
            <a:pPr marL="0" indent="0">
              <a:buNone/>
            </a:pPr>
            <a:endParaRPr lang="en-US" dirty="0" smtClean="0">
              <a:latin typeface="Roboto Condensed" pitchFamily="2" charset="0"/>
              <a:ea typeface="Roboto Condensed" pitchFamily="2" charset="0"/>
            </a:endParaRPr>
          </a:p>
          <a:p>
            <a:pPr marL="243825" lvl="1" indent="0">
              <a:buNone/>
            </a:pPr>
            <a:endParaRPr lang="en-US" dirty="0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5DE1F-E294-438E-9D83-408EFFACC18B}" type="datetime1">
              <a:rPr lang="en-US" smtClean="0">
                <a:latin typeface="Roboto Condensed" pitchFamily="2" charset="0"/>
                <a:ea typeface="Roboto Condensed" pitchFamily="2" charset="0"/>
              </a:rPr>
              <a:t>3/4/2015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20478-9309-475D-BA50-ECA80D4E8F54}" type="slidenum">
              <a:rPr lang="en-US" smtClean="0">
                <a:latin typeface="Roboto Condensed" pitchFamily="2" charset="0"/>
                <a:ea typeface="Roboto Condensed" pitchFamily="2" charset="0"/>
              </a:rPr>
              <a:t>9</a:t>
            </a:fld>
            <a:endParaRPr lang="en-US"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4|1.2|1.6|6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1211</TotalTime>
  <Words>523</Words>
  <Application>Microsoft Office PowerPoint</Application>
  <PresentationFormat>Custom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Roboto</vt:lpstr>
      <vt:lpstr>Roboto Condensed</vt:lpstr>
      <vt:lpstr>Wingdings</vt:lpstr>
      <vt:lpstr>Office Theme</vt:lpstr>
      <vt:lpstr>Trust of a Library: A Study of the Latency to Adopt the Latest Maven Release </vt:lpstr>
      <vt:lpstr>Software Library Reuse</vt:lpstr>
      <vt:lpstr>Software Systems</vt:lpstr>
      <vt:lpstr>Dependency Management Tools to the rescue…</vt:lpstr>
      <vt:lpstr>If, When and What to update??</vt:lpstr>
      <vt:lpstr>System Maintainers are wary beings…</vt:lpstr>
      <vt:lpstr>Notion of Trust as a metric …</vt:lpstr>
      <vt:lpstr>Four types of trust</vt:lpstr>
      <vt:lpstr>Four types of trust</vt:lpstr>
      <vt:lpstr>Guiding Research Questions for this study</vt:lpstr>
      <vt:lpstr>All about Systems and Libraries</vt:lpstr>
      <vt:lpstr>Research Approach</vt:lpstr>
      <vt:lpstr>Empirical Study</vt:lpstr>
      <vt:lpstr>Results</vt:lpstr>
      <vt:lpstr>Adoption Trends over time</vt:lpstr>
      <vt:lpstr>Back to RQs</vt:lpstr>
      <vt:lpstr>End Thoughts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kula</dc:creator>
  <cp:lastModifiedBy>kula</cp:lastModifiedBy>
  <cp:revision>116</cp:revision>
  <dcterms:created xsi:type="dcterms:W3CDTF">2015-02-18T08:26:22Z</dcterms:created>
  <dcterms:modified xsi:type="dcterms:W3CDTF">2015-03-03T17:04:35Z</dcterms:modified>
</cp:coreProperties>
</file>