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 bookmarkIdSeed="2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640" r:id="rId2"/>
    <p:sldId id="800" r:id="rId3"/>
    <p:sldId id="832" r:id="rId4"/>
    <p:sldId id="829" r:id="rId5"/>
    <p:sldId id="830" r:id="rId6"/>
    <p:sldId id="831" r:id="rId7"/>
    <p:sldId id="815" r:id="rId8"/>
    <p:sldId id="835" r:id="rId9"/>
    <p:sldId id="817" r:id="rId10"/>
    <p:sldId id="807" r:id="rId11"/>
    <p:sldId id="816" r:id="rId12"/>
    <p:sldId id="809" r:id="rId13"/>
    <p:sldId id="818" r:id="rId14"/>
    <p:sldId id="819" r:id="rId15"/>
    <p:sldId id="821" r:id="rId16"/>
    <p:sldId id="822" r:id="rId17"/>
    <p:sldId id="828" r:id="rId18"/>
    <p:sldId id="827" r:id="rId19"/>
    <p:sldId id="814" r:id="rId20"/>
    <p:sldId id="825" r:id="rId21"/>
    <p:sldId id="837" r:id="rId22"/>
    <p:sldId id="834" r:id="rId23"/>
    <p:sldId id="833" r:id="rId24"/>
  </p:sldIdLst>
  <p:sldSz cx="9906000" cy="6858000" type="A4"/>
  <p:notesSz cx="6807200" cy="9939338"/>
  <p:embeddedFontLst>
    <p:embeddedFont>
      <p:font typeface="メイリオ" panose="020B0604030504040204" pitchFamily="50" charset="-128"/>
      <p:regular r:id="rId27"/>
      <p:bold r:id="rId28"/>
      <p:italic r:id="rId29"/>
      <p:boldItalic r:id="rId30"/>
    </p:embeddedFont>
    <p:embeddedFont>
      <p:font typeface="HGP創英角ｺﾞｼｯｸUB" panose="020B0900000000000000" pitchFamily="50" charset="-128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457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457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457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01" algn="l" defTabSz="457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5" algn="l" defTabSz="457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69" algn="l" defTabSz="457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03" algn="l" defTabSz="457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457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70" algn="l" defTabSz="457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99">
          <p15:clr>
            <a:srgbClr val="A4A3A4"/>
          </p15:clr>
        </p15:guide>
        <p15:guide id="2" pos="3122">
          <p15:clr>
            <a:srgbClr val="A4A3A4"/>
          </p15:clr>
        </p15:guide>
        <p15:guide id="3" pos="31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nagakih" initials="i" lastIdx="2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CB73"/>
    <a:srgbClr val="6785C1"/>
    <a:srgbClr val="CCFF99"/>
    <a:srgbClr val="CCFF66"/>
    <a:srgbClr val="99FF99"/>
    <a:srgbClr val="C96953"/>
    <a:srgbClr val="C2CEE6"/>
    <a:srgbClr val="E1E7F3"/>
    <a:srgbClr val="A4B6DA"/>
    <a:srgbClr val="0080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134" autoAdjust="0"/>
    <p:restoredTop sz="87230" autoAdjust="0"/>
  </p:normalViewPr>
  <p:slideViewPr>
    <p:cSldViewPr snapToGrid="0" showGuides="1">
      <p:cViewPr varScale="1">
        <p:scale>
          <a:sx n="63" d="100"/>
          <a:sy n="63" d="100"/>
        </p:scale>
        <p:origin x="-1152" y="-102"/>
      </p:cViewPr>
      <p:guideLst>
        <p:guide orient="horz" pos="2199"/>
        <p:guide pos="3122"/>
        <p:guide pos="3116"/>
      </p:guideLst>
    </p:cSldViewPr>
  </p:slideViewPr>
  <p:outlineViewPr>
    <p:cViewPr>
      <p:scale>
        <a:sx n="33" d="100"/>
        <a:sy n="33" d="100"/>
      </p:scale>
      <p:origin x="0" y="15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98"/>
    </p:cViewPr>
  </p:sorterViewPr>
  <p:notesViewPr>
    <p:cSldViewPr snapToGrid="0">
      <p:cViewPr varScale="1">
        <p:scale>
          <a:sx n="73" d="100"/>
          <a:sy n="73" d="100"/>
        </p:scale>
        <p:origin x="-2196" y="-114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6967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40" y="1"/>
            <a:ext cx="2949787" cy="496967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r">
              <a:defRPr sz="1200"/>
            </a:lvl1pPr>
          </a:lstStyle>
          <a:p>
            <a:fld id="{02B6FBF4-992E-4DE4-8B17-79FF33E32891}" type="datetime1">
              <a:rPr lang="ja-JP" altLang="en-US" smtClean="0"/>
              <a:pPr/>
              <a:t>2015/3/4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49787" cy="496967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40" y="9440648"/>
            <a:ext cx="2949787" cy="496967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r">
              <a:defRPr sz="1200"/>
            </a:lvl1pPr>
          </a:lstStyle>
          <a:p>
            <a:fld id="{B72825E8-8F73-8141-9884-9E441E953D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95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6967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40" y="1"/>
            <a:ext cx="2949787" cy="496967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r">
              <a:defRPr sz="1200"/>
            </a:lvl1pPr>
          </a:lstStyle>
          <a:p>
            <a:fld id="{F0BF85FC-8442-49C4-946E-2FF30A894B77}" type="datetime1">
              <a:rPr lang="ja-JP" altLang="en-US" smtClean="0"/>
              <a:pPr/>
              <a:t>2015/3/4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848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9" tIns="46640" rIns="93279" bIns="4664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2" y="4721187"/>
            <a:ext cx="5445760" cy="4472702"/>
          </a:xfrm>
          <a:prstGeom prst="rect">
            <a:avLst/>
          </a:prstGeom>
        </p:spPr>
        <p:txBody>
          <a:bodyPr vert="horz" lIns="93279" tIns="46640" rIns="93279" bIns="466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787" cy="496967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40" y="9440648"/>
            <a:ext cx="2949787" cy="496967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r">
              <a:defRPr sz="1200"/>
            </a:lvl1pPr>
          </a:lstStyle>
          <a:p>
            <a:fld id="{ED2226E8-6E60-C943-AEE2-C58FEC61AE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8155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457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457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457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1" algn="l" defTabSz="457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5" algn="l" defTabSz="457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9" algn="l" defTabSz="457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3" algn="l" defTabSz="457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457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0" algn="l" defTabSz="457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0BF85FC-8442-49C4-946E-2FF30A894B77}" type="datetime1">
              <a:rPr lang="ja-JP" altLang="en-US" smtClean="0"/>
              <a:pPr/>
              <a:t>2015/3/4</a:t>
            </a:fld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26E8-6E60-C943-AEE2-C58FEC61AEE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17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4538"/>
            <a:ext cx="53816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Add </a:t>
            </a:r>
            <a:r>
              <a:rPr kumimoji="1" lang="en-US" altLang="ja-JP" dirty="0" err="1" smtClean="0"/>
              <a:t>explaination</a:t>
            </a:r>
            <a:r>
              <a:rPr kumimoji="1" lang="en-US" altLang="ja-JP" baseline="0" dirty="0" smtClean="0"/>
              <a:t> of Access modifier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7E861-6AB6-4B2E-8DFC-1E81865660D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6943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2788" y="744538"/>
            <a:ext cx="5381625" cy="3727450"/>
          </a:xfrm>
          <a:ln/>
        </p:spPr>
      </p:sp>
      <p:sp>
        <p:nvSpPr>
          <p:cNvPr id="13312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13312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3321" indent="-28589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572" indent="-22871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1000" indent="-22871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8429" indent="-22871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5857" indent="-22871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3286" indent="-22871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30715" indent="-22871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8143" indent="-22871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1BE6217-EE80-4851-94F2-2A562608B7F7}" type="slidenum">
              <a:rPr lang="en-US" altLang="ja-JP" smtClean="0"/>
              <a:pPr eaLnBrk="1" hangingPunct="1"/>
              <a:t>2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129B8-D442-4585-9082-CAC111818587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5565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129B8-D442-4585-9082-CAC111818587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5565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2788" y="744538"/>
            <a:ext cx="5381625" cy="3727450"/>
          </a:xfrm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3321" indent="-28589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572" indent="-22871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1000" indent="-22871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8429" indent="-22871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5857" indent="-22871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3286" indent="-22871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30715" indent="-22871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8143" indent="-22871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9D29B99-CABA-4AFA-B45C-FE10B258A87E}" type="slidenum">
              <a:rPr lang="ja-JP" altLang="en-US" smtClean="0"/>
              <a:pPr eaLnBrk="1" hangingPunct="1"/>
              <a:t>8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2788" y="744538"/>
            <a:ext cx="5381625" cy="3727450"/>
          </a:xfrm>
          <a:ln/>
        </p:spPr>
      </p:sp>
      <p:sp>
        <p:nvSpPr>
          <p:cNvPr id="138243" name="ノート プレースホル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1382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3321" indent="-28589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572" indent="-22871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1000" indent="-22871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8429" indent="-22871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5857" indent="-22871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3286" indent="-22871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30715" indent="-22871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8143" indent="-22871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07F3C7D-A799-44A8-AE6B-7DC568FC85AC}" type="slidenum">
              <a:rPr lang="ja-JP" altLang="en-US" smtClean="0"/>
              <a:pPr eaLnBrk="1" hangingPunct="1"/>
              <a:t>10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129B8-D442-4585-9082-CAC111818587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2788" y="744538"/>
            <a:ext cx="5381625" cy="3727450"/>
          </a:xfrm>
          <a:ln/>
        </p:spPr>
      </p:sp>
      <p:sp>
        <p:nvSpPr>
          <p:cNvPr id="140291" name="ノート プレースホル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14029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3321" indent="-28589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572" indent="-22871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1000" indent="-22871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8429" indent="-22871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5857" indent="-22871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3286" indent="-22871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30715" indent="-22871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8143" indent="-22871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6CBD98F-C997-4971-9AD1-5B79F74C3BE1}" type="slidenum">
              <a:rPr lang="ja-JP" altLang="en-US" smtClean="0"/>
              <a:pPr eaLnBrk="1" hangingPunct="1"/>
              <a:t>12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0BF85FC-8442-49C4-946E-2FF30A894B77}" type="datetime1">
              <a:rPr lang="ja-JP" altLang="en-US" smtClean="0"/>
              <a:pPr/>
              <a:t>2015/3/4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26E8-6E60-C943-AEE2-C58FEC61AEE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62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2346060" y="8"/>
            <a:ext cx="7559945" cy="3367021"/>
          </a:xfrm>
          <a:prstGeom prst="rect">
            <a:avLst/>
          </a:prstGeom>
          <a:solidFill>
            <a:srgbClr val="E1E7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024" tIns="42012" rIns="84024" bIns="42012" rtlCol="0" anchor="ctr"/>
          <a:lstStyle/>
          <a:p>
            <a:pPr algn="ctr"/>
            <a:endParaRPr lang="en-US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88322" y="197143"/>
            <a:ext cx="1977376" cy="945937"/>
          </a:xfrm>
          <a:prstGeom prst="rect">
            <a:avLst/>
          </a:prstGeom>
        </p:spPr>
        <p:txBody>
          <a:bodyPr lIns="84024" tIns="42012" rIns="84024" bIns="42012" anchor="t">
            <a:normAutofit/>
          </a:bodyPr>
          <a:lstStyle>
            <a:lvl1pPr marL="0" indent="0">
              <a:buNone/>
              <a:defRPr sz="1400" baseline="0">
                <a:solidFill>
                  <a:schemeClr val="accent2"/>
                </a:solidFill>
                <a:latin typeface="+mn-lt"/>
              </a:defRPr>
            </a:lvl1pPr>
            <a:lvl2pPr marL="42012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402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6036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8048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006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2072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4084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6096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Client name</a:t>
            </a:r>
          </a:p>
        </p:txBody>
      </p:sp>
      <p:sp>
        <p:nvSpPr>
          <p:cNvPr id="42" name="TextBox 41"/>
          <p:cNvSpPr txBox="1"/>
          <p:nvPr userDrawn="1"/>
        </p:nvSpPr>
        <p:spPr>
          <a:xfrm>
            <a:off x="-251" y="6751114"/>
            <a:ext cx="2371673" cy="92333"/>
          </a:xfrm>
          <a:prstGeom prst="rect">
            <a:avLst/>
          </a:prstGeom>
          <a:noFill/>
        </p:spPr>
        <p:txBody>
          <a:bodyPr wrap="square" lIns="84024" tIns="0" rIns="84024" bIns="0" rtlCol="0">
            <a:spAutoFit/>
          </a:bodyPr>
          <a:lstStyle/>
          <a:p>
            <a:r>
              <a:rPr lang="en-US" sz="600" dirty="0" smtClean="0">
                <a:latin typeface="Arial"/>
                <a:cs typeface="Arial"/>
              </a:rPr>
              <a:t>Copyright © 2013</a:t>
            </a:r>
            <a:r>
              <a:rPr lang="en-US" sz="600" baseline="0" dirty="0" smtClean="0">
                <a:latin typeface="Arial"/>
                <a:cs typeface="Arial"/>
              </a:rPr>
              <a:t> NTT DATA Corporation</a:t>
            </a:r>
            <a:endParaRPr lang="en-US" sz="600" dirty="0">
              <a:latin typeface="Arial"/>
              <a:cs typeface="Arial"/>
            </a:endParaRPr>
          </a:p>
        </p:txBody>
      </p:sp>
      <p:pic>
        <p:nvPicPr>
          <p:cNvPr id="43" name="Picture 42" descr="NTT_Title_Slide_w_Image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3323243"/>
            <a:ext cx="2355901" cy="2308024"/>
          </a:xfrm>
          <a:prstGeom prst="rect">
            <a:avLst/>
          </a:prstGeom>
        </p:spPr>
      </p:pic>
      <p:pic>
        <p:nvPicPr>
          <p:cNvPr id="44" name="Picture 43" descr="NTT_logo_RGB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30542" y="6185866"/>
            <a:ext cx="1567776" cy="224161"/>
          </a:xfrm>
          <a:prstGeom prst="rect">
            <a:avLst/>
          </a:prstGeom>
        </p:spPr>
      </p:pic>
      <p:sp>
        <p:nvSpPr>
          <p:cNvPr id="45" name="Rectangle 44"/>
          <p:cNvSpPr/>
          <p:nvPr userDrawn="1"/>
        </p:nvSpPr>
        <p:spPr>
          <a:xfrm>
            <a:off x="2348131" y="4469781"/>
            <a:ext cx="7557869" cy="1162617"/>
          </a:xfrm>
          <a:prstGeom prst="rect">
            <a:avLst/>
          </a:prstGeom>
          <a:solidFill>
            <a:srgbClr val="C2CEE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4024" tIns="42012" rIns="84024" bIns="42012" anchor="ctr"/>
          <a:lstStyle/>
          <a:p>
            <a:pPr marL="0" marR="0" lvl="0" indent="0" algn="l" defTabSz="840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2346569" y="3324742"/>
            <a:ext cx="7559431" cy="115212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024" tIns="42012" rIns="84024" bIns="42012" rtlCol="0" anchor="ctr"/>
          <a:lstStyle/>
          <a:p>
            <a:pPr algn="ctr"/>
            <a:endParaRPr lang="en-US"/>
          </a:p>
        </p:txBody>
      </p:sp>
      <p:sp>
        <p:nvSpPr>
          <p:cNvPr id="4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612960" y="4649029"/>
            <a:ext cx="6997317" cy="947307"/>
          </a:xfrm>
          <a:prstGeom prst="rect">
            <a:avLst/>
          </a:prstGeom>
        </p:spPr>
        <p:txBody>
          <a:bodyPr lIns="84024" tIns="42012" rIns="84024" bIns="42012" anchor="t">
            <a:norm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accent2"/>
                </a:solidFill>
                <a:latin typeface="+mn-lt"/>
              </a:defRPr>
            </a:lvl1pPr>
            <a:lvl2pPr marL="42012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402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6036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8048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006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2072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4084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6096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dirty="0" smtClean="0"/>
              <a:t>MM/DD/YYYY</a:t>
            </a:r>
          </a:p>
          <a:p>
            <a:pPr lvl="0"/>
            <a:r>
              <a:rPr lang="en-US" altLang="ja-JP" dirty="0" smtClean="0"/>
              <a:t>NTT DATA Corporation</a:t>
            </a:r>
          </a:p>
          <a:p>
            <a:pPr lvl="0"/>
            <a:r>
              <a:rPr lang="en-US" altLang="ja-JP" dirty="0" smtClean="0"/>
              <a:t>XXXXXXXXXXXX</a:t>
            </a:r>
          </a:p>
        </p:txBody>
      </p:sp>
      <p:sp>
        <p:nvSpPr>
          <p:cNvPr id="48" name="Title 1"/>
          <p:cNvSpPr>
            <a:spLocks noGrp="1"/>
          </p:cNvSpPr>
          <p:nvPr>
            <p:ph type="title" hasCustomPrompt="1"/>
          </p:nvPr>
        </p:nvSpPr>
        <p:spPr>
          <a:xfrm>
            <a:off x="2612960" y="3543131"/>
            <a:ext cx="6997317" cy="900109"/>
          </a:xfrm>
          <a:prstGeom prst="rect">
            <a:avLst/>
          </a:prstGeom>
          <a:ln>
            <a:noFill/>
          </a:ln>
        </p:spPr>
        <p:txBody>
          <a:bodyPr lIns="84024" tIns="42012" rIns="84024" bIns="42012" anchor="t">
            <a:normAutofit/>
          </a:bodyPr>
          <a:lstStyle>
            <a:lvl1pPr algn="l">
              <a:spcAft>
                <a:spcPts val="0"/>
              </a:spcAft>
              <a:defRPr sz="2200" b="0" i="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altLang="ja-JP" dirty="0" smtClean="0"/>
              <a:t>Input title in 1 or 2 lines.</a:t>
            </a:r>
            <a:br>
              <a:rPr lang="en-US" altLang="ja-JP" dirty="0" smtClean="0"/>
            </a:br>
            <a:r>
              <a:rPr lang="en-US" altLang="ja-JP" dirty="0" smtClean="0"/>
              <a:t>(Decrease font size for long titles.)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3337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51"/>
          <p:cNvGrpSpPr/>
          <p:nvPr userDrawn="1"/>
        </p:nvGrpSpPr>
        <p:grpSpPr>
          <a:xfrm>
            <a:off x="0" y="6738104"/>
            <a:ext cx="9906000" cy="119896"/>
            <a:chOff x="0" y="6731877"/>
            <a:chExt cx="10688638" cy="132052"/>
          </a:xfrm>
        </p:grpSpPr>
        <p:sp>
          <p:nvSpPr>
            <p:cNvPr id="29" name="Rectangle 52"/>
            <p:cNvSpPr/>
            <p:nvPr userDrawn="1"/>
          </p:nvSpPr>
          <p:spPr>
            <a:xfrm>
              <a:off x="0" y="6731877"/>
              <a:ext cx="10688638" cy="132052"/>
            </a:xfrm>
            <a:prstGeom prst="rect">
              <a:avLst/>
            </a:prstGeom>
            <a:solidFill>
              <a:srgbClr val="E1E7F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103"/>
            <p:cNvGrpSpPr/>
            <p:nvPr userDrawn="1"/>
          </p:nvGrpSpPr>
          <p:grpSpPr>
            <a:xfrm>
              <a:off x="0" y="6731877"/>
              <a:ext cx="735013" cy="132052"/>
              <a:chOff x="0" y="6296155"/>
              <a:chExt cx="735013" cy="132052"/>
            </a:xfrm>
          </p:grpSpPr>
          <p:sp>
            <p:nvSpPr>
              <p:cNvPr id="31" name="Rectangle 54"/>
              <p:cNvSpPr/>
              <p:nvPr userDrawn="1"/>
            </p:nvSpPr>
            <p:spPr>
              <a:xfrm>
                <a:off x="612511" y="6296155"/>
                <a:ext cx="122502" cy="132052"/>
              </a:xfrm>
              <a:prstGeom prst="rect">
                <a:avLst/>
              </a:prstGeom>
              <a:solidFill>
                <a:srgbClr val="E6B6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55"/>
              <p:cNvSpPr/>
              <p:nvPr userDrawn="1"/>
            </p:nvSpPr>
            <p:spPr>
              <a:xfrm>
                <a:off x="490009" y="6296155"/>
                <a:ext cx="122502" cy="132052"/>
              </a:xfrm>
              <a:prstGeom prst="rect">
                <a:avLst/>
              </a:prstGeom>
              <a:solidFill>
                <a:srgbClr val="C9695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8402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Rectangle 56"/>
              <p:cNvSpPr/>
              <p:nvPr userDrawn="1"/>
            </p:nvSpPr>
            <p:spPr>
              <a:xfrm>
                <a:off x="367507" y="6296155"/>
                <a:ext cx="122502" cy="132052"/>
              </a:xfrm>
              <a:prstGeom prst="rect">
                <a:avLst/>
              </a:prstGeom>
              <a:solidFill>
                <a:srgbClr val="6785C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57"/>
              <p:cNvSpPr/>
              <p:nvPr userDrawn="1"/>
            </p:nvSpPr>
            <p:spPr>
              <a:xfrm>
                <a:off x="245004" y="6296155"/>
                <a:ext cx="122502" cy="132052"/>
              </a:xfrm>
              <a:prstGeom prst="rect">
                <a:avLst/>
              </a:prstGeom>
              <a:solidFill>
                <a:srgbClr val="0080B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58"/>
              <p:cNvSpPr/>
              <p:nvPr userDrawn="1"/>
            </p:nvSpPr>
            <p:spPr>
              <a:xfrm>
                <a:off x="122502" y="6296155"/>
                <a:ext cx="122502" cy="132052"/>
              </a:xfrm>
              <a:prstGeom prst="rect">
                <a:avLst/>
              </a:prstGeom>
              <a:solidFill>
                <a:srgbClr val="6F77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8402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Rectangle 59"/>
              <p:cNvSpPr/>
              <p:nvPr userDrawn="1"/>
            </p:nvSpPr>
            <p:spPr>
              <a:xfrm>
                <a:off x="0" y="6296155"/>
                <a:ext cx="122502" cy="132052"/>
              </a:xfrm>
              <a:prstGeom prst="rect">
                <a:avLst/>
              </a:prstGeom>
              <a:solidFill>
                <a:srgbClr val="3F497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8402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Rectangle 20"/>
          <p:cNvSpPr/>
          <p:nvPr userDrawn="1"/>
        </p:nvSpPr>
        <p:spPr>
          <a:xfrm>
            <a:off x="0" y="0"/>
            <a:ext cx="8380302" cy="664180"/>
          </a:xfrm>
          <a:prstGeom prst="rect">
            <a:avLst/>
          </a:prstGeom>
          <a:solidFill>
            <a:srgbClr val="E1E7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024" tIns="42012" rIns="84024" bIns="42012"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4" name="Picture 23" descr="NTT_Title_Slide_w_Image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3" y="0"/>
            <a:ext cx="677957" cy="664180"/>
          </a:xfrm>
          <a:prstGeom prst="rect">
            <a:avLst/>
          </a:prstGeom>
        </p:spPr>
      </p:pic>
      <p:sp>
        <p:nvSpPr>
          <p:cNvPr id="5" name="Rectangle 40"/>
          <p:cNvSpPr/>
          <p:nvPr userDrawn="1"/>
        </p:nvSpPr>
        <p:spPr>
          <a:xfrm>
            <a:off x="8380597" y="0"/>
            <a:ext cx="1525403" cy="664180"/>
          </a:xfrm>
          <a:prstGeom prst="rect">
            <a:avLst/>
          </a:prstGeom>
          <a:solidFill>
            <a:srgbClr val="E1E7F3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024" tIns="42012" rIns="84024" bIns="42012" rtlCol="0" anchor="ctr"/>
          <a:lstStyle/>
          <a:p>
            <a:pPr algn="ctr"/>
            <a:endParaRPr lang="en-US"/>
          </a:p>
        </p:txBody>
      </p:sp>
      <p:pic>
        <p:nvPicPr>
          <p:cNvPr id="6" name="Picture 41" descr="NTT_logo_RGB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8564215" y="281455"/>
            <a:ext cx="1161001" cy="16599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kumimoji="1" lang="en-US" altLang="ja-JP" dirty="0" smtClean="0"/>
              <a:t>Input Page Title in 1 or 2 lines. </a:t>
            </a:r>
            <a:br>
              <a:rPr kumimoji="1" lang="en-US" altLang="ja-JP" dirty="0" smtClean="0"/>
            </a:br>
            <a:r>
              <a:rPr kumimoji="1" lang="en-US" altLang="ja-JP" dirty="0" smtClean="0"/>
              <a:t>(Decrease font size for long titles)</a:t>
            </a:r>
            <a:endParaRPr kumimoji="1" lang="ja-JP" altLang="en-US" dirty="0"/>
          </a:p>
        </p:txBody>
      </p:sp>
      <p:sp>
        <p:nvSpPr>
          <p:cNvPr id="16" name="TextBox 36"/>
          <p:cNvSpPr txBox="1"/>
          <p:nvPr userDrawn="1"/>
        </p:nvSpPr>
        <p:spPr>
          <a:xfrm>
            <a:off x="9230063" y="6742245"/>
            <a:ext cx="675939" cy="123111"/>
          </a:xfrm>
          <a:prstGeom prst="rect">
            <a:avLst/>
          </a:prstGeom>
          <a:noFill/>
        </p:spPr>
        <p:txBody>
          <a:bodyPr wrap="square" lIns="84024" tIns="0" rIns="84024" bIns="0" rtlCol="0">
            <a:spAutoFit/>
          </a:bodyPr>
          <a:lstStyle/>
          <a:p>
            <a:pPr algn="r"/>
            <a:fld id="{B81353C4-87EF-784D-9B49-76D7931112DF}" type="slidenum">
              <a:rPr lang="en-US" sz="800" smtClean="0">
                <a:latin typeface="Arial"/>
                <a:cs typeface="Arial"/>
              </a:rPr>
              <a:pPr algn="r"/>
              <a:t>‹#›</a:t>
            </a:fld>
            <a:endParaRPr lang="en-US" sz="800" dirty="0">
              <a:latin typeface="Arial"/>
              <a:cs typeface="Arial"/>
            </a:endParaRPr>
          </a:p>
        </p:txBody>
      </p:sp>
      <p:sp>
        <p:nvSpPr>
          <p:cNvPr id="17" name="TextBox 37"/>
          <p:cNvSpPr txBox="1"/>
          <p:nvPr userDrawn="1"/>
        </p:nvSpPr>
        <p:spPr>
          <a:xfrm>
            <a:off x="711928" y="6757113"/>
            <a:ext cx="2189236" cy="92333"/>
          </a:xfrm>
          <a:prstGeom prst="rect">
            <a:avLst/>
          </a:prstGeom>
          <a:noFill/>
        </p:spPr>
        <p:txBody>
          <a:bodyPr wrap="square" lIns="84024" tIns="0" rIns="84024" bIns="0" rtlCol="0">
            <a:spAutoFit/>
          </a:bodyPr>
          <a:lstStyle/>
          <a:p>
            <a:r>
              <a:rPr lang="en-US" sz="600" dirty="0" smtClean="0">
                <a:latin typeface="Arial"/>
                <a:cs typeface="Arial"/>
              </a:rPr>
              <a:t>Copyright © 201</a:t>
            </a:r>
            <a:r>
              <a:rPr lang="en-US" sz="600" baseline="0" dirty="0" smtClean="0">
                <a:latin typeface="Arial"/>
                <a:cs typeface="Arial"/>
              </a:rPr>
              <a:t>3NTT DATA Corporation</a:t>
            </a:r>
            <a:endParaRPr lang="en-US" sz="600" dirty="0">
              <a:latin typeface="Arial"/>
              <a:cs typeface="Arial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4785" y="1273519"/>
            <a:ext cx="8935492" cy="4653361"/>
          </a:xfrm>
          <a:prstGeom prst="rect">
            <a:avLst/>
          </a:prstGeom>
        </p:spPr>
        <p:txBody>
          <a:bodyPr lIns="168048" tIns="42012" rIns="84024" bIns="42012">
            <a:normAutofit/>
          </a:bodyPr>
          <a:lstStyle>
            <a:lvl1pPr marL="420121" marR="0" indent="-420121" algn="l" defTabSz="42012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800">
                <a:latin typeface="+mn-lt"/>
                <a:ea typeface="+mn-ea"/>
              </a:defRPr>
            </a:lvl1pPr>
            <a:lvl2pPr marL="840242" indent="-420121">
              <a:buFont typeface="+mj-lt"/>
              <a:buAutoNum type="arabicPeriod"/>
              <a:defRPr/>
            </a:lvl2pPr>
            <a:lvl3pPr marL="1260363" indent="-420121">
              <a:buFont typeface="+mj-lt"/>
              <a:buAutoNum type="arabicPeriod"/>
              <a:defRPr/>
            </a:lvl3pPr>
            <a:lvl4pPr marL="1575454" indent="-315091">
              <a:buFont typeface="+mj-lt"/>
              <a:buAutoNum type="arabicPeriod"/>
              <a:defRPr/>
            </a:lvl4pPr>
            <a:lvl5pPr marL="1995575" indent="-315091">
              <a:buFont typeface="+mj-lt"/>
              <a:buAutoNum type="arabicPeriod"/>
              <a:defRPr/>
            </a:lvl5pPr>
          </a:lstStyle>
          <a:p>
            <a:pPr lvl="0"/>
            <a:r>
              <a:rPr lang="en-US" altLang="ja-JP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89819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NTT_Section_Divider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" y="2045078"/>
            <a:ext cx="1415235" cy="1386475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234" y="6743496"/>
            <a:ext cx="9905766" cy="114513"/>
          </a:xfrm>
          <a:prstGeom prst="rect">
            <a:avLst/>
          </a:prstGeom>
          <a:solidFill>
            <a:srgbClr val="E1E7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024" tIns="42012" rIns="84024" bIns="42012"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0" y="6753250"/>
            <a:ext cx="2189236" cy="92333"/>
          </a:xfrm>
          <a:prstGeom prst="rect">
            <a:avLst/>
          </a:prstGeom>
          <a:noFill/>
        </p:spPr>
        <p:txBody>
          <a:bodyPr wrap="square" lIns="84024" tIns="0" rIns="84024" bIns="0" rtlCol="0">
            <a:spAutoFit/>
          </a:bodyPr>
          <a:lstStyle/>
          <a:p>
            <a:r>
              <a:rPr lang="en-US" sz="600" dirty="0" smtClean="0">
                <a:latin typeface="Arial"/>
                <a:cs typeface="Arial"/>
              </a:rPr>
              <a:t>Copyright © 2013</a:t>
            </a:r>
            <a:r>
              <a:rPr lang="en-US" sz="600" baseline="0" dirty="0" smtClean="0">
                <a:latin typeface="Arial"/>
                <a:cs typeface="Arial"/>
              </a:rPr>
              <a:t> NTT DATA Corporation</a:t>
            </a:r>
            <a:endParaRPr lang="en-US" sz="600" dirty="0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409658" y="2045743"/>
            <a:ext cx="8496346" cy="69473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4024" tIns="42012" rIns="84024" bIns="42012" anchor="ctr"/>
          <a:lstStyle/>
          <a:p>
            <a:pPr marL="0" marR="0" lvl="0" indent="0" algn="l" defTabSz="840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1410370" y="2740479"/>
            <a:ext cx="8495630" cy="691404"/>
          </a:xfrm>
          <a:prstGeom prst="rect">
            <a:avLst/>
          </a:prstGeom>
          <a:solidFill>
            <a:srgbClr val="A4B6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024" tIns="42012" rIns="84024" bIns="42012"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1530112" y="2061246"/>
            <a:ext cx="7491660" cy="679241"/>
          </a:xfrm>
          <a:prstGeom prst="rect">
            <a:avLst/>
          </a:prstGeom>
        </p:spPr>
        <p:txBody>
          <a:bodyPr lIns="84024" tIns="42012" rIns="84024" bIns="42012" anchor="ctr" anchorCtr="0">
            <a:noAutofit/>
          </a:bodyPr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ja-JP" dirty="0" smtClean="0"/>
              <a:t> Input Title in 1 or 2 lines.</a:t>
            </a:r>
            <a:br>
              <a:rPr lang="en-US" altLang="ja-JP" dirty="0" smtClean="0"/>
            </a:br>
            <a:r>
              <a:rPr lang="en-US" altLang="ja-JP" dirty="0" smtClean="0"/>
              <a:t> (Decrease font size for long titles.)</a:t>
            </a:r>
            <a:r>
              <a:rPr lang="en-US" altLang="ja-JP" sz="2000" dirty="0" smtClean="0"/>
              <a:t> </a:t>
            </a:r>
            <a:endParaRPr lang="en-US" sz="2000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9294612" y="6742245"/>
            <a:ext cx="611393" cy="123111"/>
          </a:xfrm>
          <a:prstGeom prst="rect">
            <a:avLst/>
          </a:prstGeom>
          <a:noFill/>
        </p:spPr>
        <p:txBody>
          <a:bodyPr wrap="square" lIns="84024" tIns="0" rIns="84024" bIns="0" rtlCol="0">
            <a:spAutoFit/>
          </a:bodyPr>
          <a:lstStyle/>
          <a:p>
            <a:pPr algn="r"/>
            <a:fld id="{B81353C4-87EF-784D-9B49-76D7931112DF}" type="slidenum">
              <a:rPr lang="en-US" sz="800" smtClean="0">
                <a:latin typeface="Arial"/>
                <a:cs typeface="Arial"/>
              </a:rPr>
              <a:pPr algn="r"/>
              <a:t>‹#›</a:t>
            </a:fld>
            <a:endParaRPr lang="en-US" sz="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kumimoji="1" lang="en-US" altLang="ja-JP" dirty="0" smtClean="0"/>
              <a:t>Input Page Title in 1 or 2 lines. </a:t>
            </a:r>
            <a:br>
              <a:rPr kumimoji="1" lang="en-US" altLang="ja-JP" dirty="0" smtClean="0"/>
            </a:br>
            <a:r>
              <a:rPr kumimoji="1" lang="en-US" altLang="ja-JP" dirty="0" smtClean="0"/>
              <a:t>(Decrease font size for long titles)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0" hasCustomPrompt="1"/>
          </p:nvPr>
        </p:nvSpPr>
        <p:spPr>
          <a:xfrm>
            <a:off x="297366" y="944060"/>
            <a:ext cx="4497658" cy="556070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+mn-lt"/>
              </a:defRPr>
            </a:lvl1pPr>
            <a:lvl2pPr marL="682526" indent="-225392">
              <a:buFont typeface="Wingdings" pitchFamily="2" charset="2"/>
              <a:buChar char="Ø"/>
              <a:defRPr/>
            </a:lvl2pPr>
          </a:lstStyle>
          <a:p>
            <a:pPr lvl="0"/>
            <a:r>
              <a:rPr lang="en-US" altLang="ja-JP" dirty="0" smtClean="0"/>
              <a:t>Click to add text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1" hasCustomPrompt="1"/>
          </p:nvPr>
        </p:nvSpPr>
        <p:spPr>
          <a:xfrm>
            <a:off x="5151863" y="944063"/>
            <a:ext cx="4505326" cy="55610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ja-JP" altLang="en-US" dirty="0" smtClean="0">
                <a:latin typeface="+mn-lt"/>
              </a:defRPr>
            </a:lvl1pPr>
            <a:lvl2pPr>
              <a:defRPr lang="ja-JP" altLang="en-US" dirty="0" smtClean="0"/>
            </a:lvl2pPr>
            <a:lvl3pPr>
              <a:defRPr lang="ja-JP" altLang="en-US" dirty="0" smtClean="0"/>
            </a:lvl3pPr>
            <a:lvl4pPr>
              <a:defRPr lang="ja-JP" altLang="en-US" dirty="0" smtClean="0"/>
            </a:lvl4pPr>
            <a:lvl5pPr>
              <a:defRPr lang="ja-JP" altLang="en-US" dirty="0"/>
            </a:lvl5pPr>
          </a:lstStyle>
          <a:p>
            <a:pPr lvl="0"/>
            <a:r>
              <a:rPr lang="en-US" altLang="ja-JP" dirty="0" smtClean="0"/>
              <a:t>Click to add text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17589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kumimoji="1" lang="en-US" altLang="ja-JP" dirty="0" smtClean="0"/>
              <a:t>Input Page Title in 1 or 2 lines. </a:t>
            </a:r>
            <a:br>
              <a:rPr kumimoji="1" lang="en-US" altLang="ja-JP" dirty="0" smtClean="0"/>
            </a:br>
            <a:r>
              <a:rPr kumimoji="1" lang="en-US" altLang="ja-JP" dirty="0" smtClean="0"/>
              <a:t>(Decrease font size for long titles)</a:t>
            </a:r>
          </a:p>
        </p:txBody>
      </p:sp>
    </p:spTree>
    <p:extLst>
      <p:ext uri="{BB962C8B-B14F-4D97-AF65-F5344CB8AC3E}">
        <p14:creationId xmlns:p14="http://schemas.microsoft.com/office/powerpoint/2010/main" val="374129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414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a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51" y="6129649"/>
            <a:ext cx="2371673" cy="92333"/>
          </a:xfrm>
          <a:prstGeom prst="rect">
            <a:avLst/>
          </a:prstGeom>
          <a:noFill/>
        </p:spPr>
        <p:txBody>
          <a:bodyPr wrap="square" lIns="84024" tIns="0" rIns="84024" bIns="0" rtlCol="0">
            <a:spAutoFit/>
          </a:bodyPr>
          <a:lstStyle/>
          <a:p>
            <a:r>
              <a:rPr lang="en-US" sz="600" dirty="0" smtClean="0">
                <a:latin typeface="Arial"/>
                <a:cs typeface="Arial"/>
              </a:rPr>
              <a:t>Copyright © 2011</a:t>
            </a:r>
            <a:r>
              <a:rPr lang="en-US" sz="600" baseline="0" dirty="0" smtClean="0">
                <a:latin typeface="Arial"/>
                <a:cs typeface="Arial"/>
              </a:rPr>
              <a:t> NTT DATA Corporation</a:t>
            </a:r>
            <a:endParaRPr lang="en-US" sz="600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" y="0"/>
            <a:ext cx="2355901" cy="6858000"/>
          </a:xfrm>
          <a:prstGeom prst="rect">
            <a:avLst/>
          </a:prstGeom>
          <a:solidFill>
            <a:srgbClr val="E1E7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024" tIns="42012" rIns="84024" bIns="42012" rtlCol="0" anchor="ctr"/>
          <a:lstStyle/>
          <a:p>
            <a:pPr algn="ctr"/>
            <a:endParaRPr lang="en-US"/>
          </a:p>
        </p:txBody>
      </p:sp>
      <p:pic>
        <p:nvPicPr>
          <p:cNvPr id="9" name="Picture 8" descr="NTT_Brand_Slide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2277871"/>
            <a:ext cx="2355901" cy="2308024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0" y="6753250"/>
            <a:ext cx="2189236" cy="92333"/>
          </a:xfrm>
          <a:prstGeom prst="rect">
            <a:avLst/>
          </a:prstGeom>
          <a:noFill/>
        </p:spPr>
        <p:txBody>
          <a:bodyPr wrap="square" lIns="84024" tIns="0" rIns="84024" bIns="0" rtlCol="0">
            <a:spAutoFit/>
          </a:bodyPr>
          <a:lstStyle/>
          <a:p>
            <a:r>
              <a:rPr lang="en-US" sz="600" dirty="0" smtClean="0">
                <a:latin typeface="Arial"/>
                <a:cs typeface="Arial"/>
              </a:rPr>
              <a:t>Copyright © 2013</a:t>
            </a:r>
            <a:r>
              <a:rPr lang="en-US" sz="600" baseline="0" dirty="0" smtClean="0">
                <a:latin typeface="Arial"/>
                <a:cs typeface="Arial"/>
              </a:rPr>
              <a:t> NTT DATA Corporation</a:t>
            </a:r>
            <a:endParaRPr lang="en-US" sz="600" dirty="0">
              <a:latin typeface="Arial"/>
              <a:cs typeface="Arial"/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301" y="2842023"/>
            <a:ext cx="4350919" cy="1119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9629" y="9"/>
            <a:ext cx="7164652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NTT_Title_Slide_w_Image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19417"/>
            <a:ext cx="2753387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8"/>
          <p:cNvSpPr>
            <a:spLocks noChangeArrowheads="1"/>
          </p:cNvSpPr>
          <p:nvPr userDrawn="1"/>
        </p:nvSpPr>
        <p:spPr bwMode="auto">
          <a:xfrm>
            <a:off x="2739631" y="4181484"/>
            <a:ext cx="7166371" cy="1281113"/>
          </a:xfrm>
          <a:prstGeom prst="rect">
            <a:avLst/>
          </a:prstGeom>
          <a:solidFill>
            <a:srgbClr val="C2CE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1" name="Rectangle 19"/>
          <p:cNvSpPr/>
          <p:nvPr userDrawn="1"/>
        </p:nvSpPr>
        <p:spPr>
          <a:xfrm>
            <a:off x="2739631" y="2921004"/>
            <a:ext cx="7166371" cy="12668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ja-JP">
              <a:solidFill>
                <a:srgbClr val="FFFFFF"/>
              </a:solidFill>
            </a:endParaRPr>
          </a:p>
        </p:txBody>
      </p:sp>
      <p:sp>
        <p:nvSpPr>
          <p:cNvPr id="12" name="TextBox 20"/>
          <p:cNvSpPr txBox="1">
            <a:spLocks noChangeArrowheads="1"/>
          </p:cNvSpPr>
          <p:nvPr userDrawn="1"/>
        </p:nvSpPr>
        <p:spPr bwMode="auto">
          <a:xfrm>
            <a:off x="2178983" y="18923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HGP創英角ｺﾞｼｯｸUB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HGP創英角ｺﾞｼｯｸUB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HGP創英角ｺﾞｼｯｸUB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HGP創英角ｺﾞｼｯｸUB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HGP創英角ｺﾞｼｯｸUB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GP創英角ｺﾞｼｯｸUB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GP創英角ｺﾞｼｯｸUB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GP創英角ｺﾞｼｯｸUB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GP創英角ｺﾞｼｯｸUB" charset="-128"/>
              </a:defRPr>
            </a:lvl9pPr>
          </a:lstStyle>
          <a:p>
            <a:pPr eaLnBrk="1" hangingPunct="1">
              <a:defRPr/>
            </a:pPr>
            <a:endParaRPr lang="ja-JP" altLang="ja-JP" smtClean="0">
              <a:ea typeface="ＭＳ Ｐゴシック" pitchFamily="34" charset="-128"/>
            </a:endParaRPr>
          </a:p>
        </p:txBody>
      </p:sp>
      <p:sp>
        <p:nvSpPr>
          <p:cNvPr id="13" name="TextBox 21"/>
          <p:cNvSpPr txBox="1"/>
          <p:nvPr userDrawn="1"/>
        </p:nvSpPr>
        <p:spPr>
          <a:xfrm>
            <a:off x="0" y="6751647"/>
            <a:ext cx="2559050" cy="92075"/>
          </a:xfrm>
          <a:prstGeom prst="rect">
            <a:avLst/>
          </a:prstGeom>
          <a:noFill/>
        </p:spPr>
        <p:txBody>
          <a:bodyPr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ja-JP" sz="600" dirty="0" smtClean="0">
                <a:cs typeface="Arial" pitchFamily="34" charset="0"/>
              </a:rPr>
              <a:t>Copyright </a:t>
            </a:r>
            <a:r>
              <a:rPr lang="en-US" sz="600" dirty="0" smtClean="0">
                <a:cs typeface="Arial" pitchFamily="34" charset="0"/>
              </a:rPr>
              <a:t>© </a:t>
            </a:r>
            <a:r>
              <a:rPr lang="en-US" sz="600" dirty="0" smtClean="0">
                <a:cs typeface="Arial" pitchFamily="34" charset="0"/>
              </a:rPr>
              <a:t>2015 NTT </a:t>
            </a:r>
            <a:r>
              <a:rPr lang="en-US" sz="600" dirty="0" smtClean="0">
                <a:cs typeface="Arial" pitchFamily="34" charset="0"/>
              </a:rPr>
              <a:t>DATA</a:t>
            </a:r>
            <a:r>
              <a:rPr lang="ja-JP" altLang="en-US" sz="600" baseline="0" dirty="0" smtClean="0">
                <a:cs typeface="Arial" pitchFamily="34" charset="0"/>
              </a:rPr>
              <a:t> </a:t>
            </a:r>
            <a:r>
              <a:rPr lang="en-US" altLang="ja-JP" sz="600" dirty="0" smtClean="0">
                <a:cs typeface="Arial" pitchFamily="34" charset="0"/>
              </a:rPr>
              <a:t>Corporation</a:t>
            </a:r>
            <a:endParaRPr lang="en-US" sz="600" dirty="0" smtClean="0">
              <a:cs typeface="Arial" pitchFamily="34" charset="0"/>
            </a:endParaRPr>
          </a:p>
        </p:txBody>
      </p:sp>
      <p:pic>
        <p:nvPicPr>
          <p:cNvPr id="15" name="Picture 22" descr="NTT_logo_RGB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7725" y="6115059"/>
            <a:ext cx="1831579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2972230" y="4379524"/>
            <a:ext cx="6637823" cy="1041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972230" y="3161530"/>
            <a:ext cx="6637823" cy="995164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algn="l">
              <a:spcAft>
                <a:spcPts val="0"/>
              </a:spcAft>
              <a:defRPr sz="2200" b="0" i="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Content Placeholder 23"/>
          <p:cNvSpPr>
            <a:spLocks noGrp="1"/>
          </p:cNvSpPr>
          <p:nvPr>
            <p:ph sz="quarter" idx="15"/>
          </p:nvPr>
        </p:nvSpPr>
        <p:spPr>
          <a:xfrm>
            <a:off x="7994783" y="88731"/>
            <a:ext cx="1816100" cy="5461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900" baseline="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Content Placeholder 28"/>
          <p:cNvSpPr>
            <a:spLocks noGrp="1"/>
          </p:cNvSpPr>
          <p:nvPr>
            <p:ph sz="quarter" idx="17"/>
          </p:nvPr>
        </p:nvSpPr>
        <p:spPr>
          <a:xfrm>
            <a:off x="6309387" y="652232"/>
            <a:ext cx="3501496" cy="431969"/>
          </a:xfrm>
          <a:prstGeom prst="rect">
            <a:avLst/>
          </a:prstGeom>
        </p:spPr>
        <p:txBody>
          <a:bodyPr vert="horz"/>
          <a:lstStyle>
            <a:lvl1pPr>
              <a:buNone/>
              <a:defRPr sz="900" baseline="0">
                <a:solidFill>
                  <a:srgbClr val="FF0000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4"/>
          </p:nvPr>
        </p:nvSpPr>
        <p:spPr>
          <a:xfrm>
            <a:off x="261844" y="217100"/>
            <a:ext cx="2296935" cy="1041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0838" y="1412876"/>
            <a:ext cx="9283435" cy="48244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428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0"/>
          <p:cNvSpPr/>
          <p:nvPr/>
        </p:nvSpPr>
        <p:spPr>
          <a:xfrm>
            <a:off x="2" y="0"/>
            <a:ext cx="8379887" cy="664180"/>
          </a:xfrm>
          <a:prstGeom prst="rect">
            <a:avLst/>
          </a:prstGeom>
          <a:solidFill>
            <a:srgbClr val="E1E7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024" tIns="42012" rIns="84024" bIns="42012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7" name="Picture 31" descr="NTT_Title_and_Content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3" y="0"/>
            <a:ext cx="677957" cy="664180"/>
          </a:xfrm>
          <a:prstGeom prst="rect">
            <a:avLst/>
          </a:prstGeom>
        </p:spPr>
      </p:pic>
      <p:sp>
        <p:nvSpPr>
          <p:cNvPr id="8" name="Rectangle 32"/>
          <p:cNvSpPr/>
          <p:nvPr/>
        </p:nvSpPr>
        <p:spPr>
          <a:xfrm>
            <a:off x="8380597" y="0"/>
            <a:ext cx="1525403" cy="664180"/>
          </a:xfrm>
          <a:prstGeom prst="rect">
            <a:avLst/>
          </a:prstGeom>
          <a:solidFill>
            <a:srgbClr val="E1E7F3">
              <a:alpha val="4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024" tIns="42012" rIns="84024" bIns="42012" rtlCol="0" anchor="ctr"/>
          <a:lstStyle/>
          <a:p>
            <a:pPr algn="ctr"/>
            <a:endParaRPr lang="en-US"/>
          </a:p>
        </p:txBody>
      </p:sp>
      <p:pic>
        <p:nvPicPr>
          <p:cNvPr id="9" name="Picture 33" descr="NTT_logo_RGB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8564215" y="281455"/>
            <a:ext cx="1161001" cy="165999"/>
          </a:xfrm>
          <a:prstGeom prst="rect">
            <a:avLst/>
          </a:prstGeom>
        </p:spPr>
      </p:pic>
      <p:grpSp>
        <p:nvGrpSpPr>
          <p:cNvPr id="10" name="Group 51"/>
          <p:cNvGrpSpPr/>
          <p:nvPr/>
        </p:nvGrpSpPr>
        <p:grpSpPr>
          <a:xfrm>
            <a:off x="0" y="6738104"/>
            <a:ext cx="9906000" cy="119896"/>
            <a:chOff x="0" y="6731877"/>
            <a:chExt cx="10688638" cy="132052"/>
          </a:xfrm>
        </p:grpSpPr>
        <p:sp>
          <p:nvSpPr>
            <p:cNvPr id="11" name="Rectangle 52"/>
            <p:cNvSpPr/>
            <p:nvPr userDrawn="1"/>
          </p:nvSpPr>
          <p:spPr>
            <a:xfrm>
              <a:off x="0" y="6731877"/>
              <a:ext cx="10688638" cy="132052"/>
            </a:xfrm>
            <a:prstGeom prst="rect">
              <a:avLst/>
            </a:prstGeom>
            <a:solidFill>
              <a:srgbClr val="E1E7F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3"/>
            <p:cNvGrpSpPr/>
            <p:nvPr userDrawn="1"/>
          </p:nvGrpSpPr>
          <p:grpSpPr>
            <a:xfrm>
              <a:off x="0" y="6731877"/>
              <a:ext cx="735013" cy="132052"/>
              <a:chOff x="0" y="6296155"/>
              <a:chExt cx="735013" cy="132052"/>
            </a:xfrm>
          </p:grpSpPr>
          <p:sp>
            <p:nvSpPr>
              <p:cNvPr id="13" name="Rectangle 54"/>
              <p:cNvSpPr/>
              <p:nvPr userDrawn="1"/>
            </p:nvSpPr>
            <p:spPr>
              <a:xfrm>
                <a:off x="612511" y="6296155"/>
                <a:ext cx="122502" cy="132052"/>
              </a:xfrm>
              <a:prstGeom prst="rect">
                <a:avLst/>
              </a:prstGeom>
              <a:solidFill>
                <a:srgbClr val="E6B6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55"/>
              <p:cNvSpPr/>
              <p:nvPr userDrawn="1"/>
            </p:nvSpPr>
            <p:spPr>
              <a:xfrm>
                <a:off x="490009" y="6296155"/>
                <a:ext cx="122502" cy="132052"/>
              </a:xfrm>
              <a:prstGeom prst="rect">
                <a:avLst/>
              </a:prstGeom>
              <a:solidFill>
                <a:srgbClr val="C9695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8402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Rectangle 56"/>
              <p:cNvSpPr/>
              <p:nvPr userDrawn="1"/>
            </p:nvSpPr>
            <p:spPr>
              <a:xfrm>
                <a:off x="367507" y="6296155"/>
                <a:ext cx="122502" cy="132052"/>
              </a:xfrm>
              <a:prstGeom prst="rect">
                <a:avLst/>
              </a:prstGeom>
              <a:solidFill>
                <a:srgbClr val="6785C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57"/>
              <p:cNvSpPr/>
              <p:nvPr userDrawn="1"/>
            </p:nvSpPr>
            <p:spPr>
              <a:xfrm>
                <a:off x="245004" y="6296155"/>
                <a:ext cx="122502" cy="132052"/>
              </a:xfrm>
              <a:prstGeom prst="rect">
                <a:avLst/>
              </a:prstGeom>
              <a:solidFill>
                <a:srgbClr val="0080B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58"/>
              <p:cNvSpPr/>
              <p:nvPr userDrawn="1"/>
            </p:nvSpPr>
            <p:spPr>
              <a:xfrm>
                <a:off x="122502" y="6296155"/>
                <a:ext cx="122502" cy="132052"/>
              </a:xfrm>
              <a:prstGeom prst="rect">
                <a:avLst/>
              </a:prstGeom>
              <a:solidFill>
                <a:srgbClr val="6F77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8402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Rectangle 59"/>
              <p:cNvSpPr/>
              <p:nvPr userDrawn="1"/>
            </p:nvSpPr>
            <p:spPr>
              <a:xfrm>
                <a:off x="0" y="6296155"/>
                <a:ext cx="122502" cy="132052"/>
              </a:xfrm>
              <a:prstGeom prst="rect">
                <a:avLst/>
              </a:prstGeom>
              <a:solidFill>
                <a:srgbClr val="3F497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8402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" name="TextBox 60"/>
          <p:cNvSpPr txBox="1"/>
          <p:nvPr/>
        </p:nvSpPr>
        <p:spPr>
          <a:xfrm>
            <a:off x="9273092" y="6742245"/>
            <a:ext cx="632908" cy="123111"/>
          </a:xfrm>
          <a:prstGeom prst="rect">
            <a:avLst/>
          </a:prstGeom>
          <a:noFill/>
        </p:spPr>
        <p:txBody>
          <a:bodyPr wrap="square" lIns="84024" tIns="0" rIns="84024" bIns="0" rtlCol="0">
            <a:spAutoFit/>
          </a:bodyPr>
          <a:lstStyle/>
          <a:p>
            <a:pPr algn="r"/>
            <a:fld id="{B81353C4-87EF-784D-9B49-76D7931112DF}" type="slidenum">
              <a:rPr lang="en-US" sz="800" smtClean="0">
                <a:latin typeface="Arial"/>
                <a:cs typeface="Arial"/>
              </a:rPr>
              <a:pPr algn="r"/>
              <a:t>‹#›</a:t>
            </a:fld>
            <a:endParaRPr lang="en-US" sz="800" dirty="0">
              <a:latin typeface="Arial"/>
              <a:cs typeface="Arial"/>
            </a:endParaRPr>
          </a:p>
        </p:txBody>
      </p:sp>
      <p:sp>
        <p:nvSpPr>
          <p:cNvPr id="20" name="TextBox 61"/>
          <p:cNvSpPr txBox="1"/>
          <p:nvPr/>
        </p:nvSpPr>
        <p:spPr>
          <a:xfrm>
            <a:off x="711928" y="6757113"/>
            <a:ext cx="2189236" cy="92333"/>
          </a:xfrm>
          <a:prstGeom prst="rect">
            <a:avLst/>
          </a:prstGeom>
          <a:noFill/>
        </p:spPr>
        <p:txBody>
          <a:bodyPr wrap="square" lIns="84024" tIns="0" rIns="84024" bIns="0" rtlCol="0">
            <a:spAutoFit/>
          </a:bodyPr>
          <a:lstStyle/>
          <a:p>
            <a:r>
              <a:rPr lang="en-US" sz="600" dirty="0" smtClean="0">
                <a:latin typeface="Arial"/>
                <a:cs typeface="Arial"/>
              </a:rPr>
              <a:t>Copyright © 2015</a:t>
            </a:r>
            <a:r>
              <a:rPr lang="en-US" sz="600" baseline="0" dirty="0" smtClean="0">
                <a:latin typeface="Arial"/>
                <a:cs typeface="Arial"/>
              </a:rPr>
              <a:t> NTT DATA Corporation</a:t>
            </a:r>
            <a:endParaRPr lang="en-US" sz="600" dirty="0">
              <a:latin typeface="Arial"/>
              <a:cs typeface="Arial"/>
            </a:endParaRP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78251" y="0"/>
            <a:ext cx="7625690" cy="664180"/>
          </a:xfrm>
          <a:prstGeom prst="rect">
            <a:avLst/>
          </a:prstGeom>
          <a:noFill/>
        </p:spPr>
        <p:txBody>
          <a:bodyPr vert="horz" lIns="168048" tIns="42012" rIns="168048" bIns="42012" anchor="ctr" anchorCtr="0">
            <a:noAutofit/>
          </a:bodyPr>
          <a:lstStyle/>
          <a:p>
            <a:pPr marL="0" lvl="0" indent="0">
              <a:spcBef>
                <a:spcPct val="20000"/>
              </a:spcBef>
              <a:buFont typeface="Arial"/>
            </a:pPr>
            <a:r>
              <a:rPr kumimoji="1" lang="en-US" altLang="ja-JP" dirty="0" smtClean="0"/>
              <a:t>Input Page Title in 1 or 2 lines. </a:t>
            </a:r>
            <a:br>
              <a:rPr kumimoji="1" lang="en-US" altLang="ja-JP" dirty="0" smtClean="0"/>
            </a:br>
            <a:r>
              <a:rPr kumimoji="1" lang="en-US" altLang="ja-JP" dirty="0" smtClean="0"/>
              <a:t>(Decrease font size for long titles)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5" r:id="rId2"/>
    <p:sldLayoutId id="2147483673" r:id="rId3"/>
    <p:sldLayoutId id="2147483688" r:id="rId4"/>
    <p:sldLayoutId id="2147483686" r:id="rId5"/>
    <p:sldLayoutId id="2147483687" r:id="rId6"/>
    <p:sldLayoutId id="2147483670" r:id="rId7"/>
    <p:sldLayoutId id="2147483691" r:id="rId8"/>
    <p:sldLayoutId id="2147483692" r:id="rId9"/>
    <p:sldLayoutId id="2147483693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133" rtl="0" eaLnBrk="1" latinLnBrk="0" hangingPunct="1">
        <a:spcBef>
          <a:spcPct val="0"/>
        </a:spcBef>
        <a:buNone/>
        <a:defRPr kumimoji="1" lang="ja-JP" altLang="en-US" sz="2200" kern="1200" baseline="0" smtClean="0">
          <a:solidFill>
            <a:schemeClr val="tx1"/>
          </a:solidFill>
          <a:latin typeface="+mn-lt"/>
          <a:ea typeface="+mn-ea"/>
          <a:cs typeface="+mn-cs"/>
        </a:defRPr>
      </a:lvl1pPr>
    </p:titleStyle>
    <p:bodyStyle>
      <a:lvl1pPr marL="169838" indent="-169838" algn="l" defTabSz="457133" rtl="0" eaLnBrk="1" latinLnBrk="0" hangingPunct="1">
        <a:spcBef>
          <a:spcPct val="20000"/>
        </a:spcBef>
        <a:buFont typeface="Arial"/>
        <a:buChar char="•"/>
        <a:defRPr kumimoji="1" lang="ja-JP" altLang="en-US" sz="2000" kern="1200" smtClean="0">
          <a:solidFill>
            <a:schemeClr val="tx1"/>
          </a:solidFill>
          <a:latin typeface="+mn-ea"/>
          <a:ea typeface="+mn-ea"/>
          <a:cs typeface="+mn-cs"/>
        </a:defRPr>
      </a:lvl1pPr>
      <a:lvl2pPr marL="682526" indent="-225392" algn="l" defTabSz="457133" rtl="0" eaLnBrk="1" latinLnBrk="0" hangingPunct="1">
        <a:spcBef>
          <a:spcPct val="20000"/>
        </a:spcBef>
        <a:buFont typeface="Arial"/>
        <a:buChar char="–"/>
        <a:defRPr kumimoji="1" lang="ja-JP" altLang="en-US" sz="1800" kern="1200" smtClean="0">
          <a:solidFill>
            <a:schemeClr val="tx1"/>
          </a:solidFill>
          <a:latin typeface="+mn-ea"/>
          <a:ea typeface="+mn-ea"/>
          <a:cs typeface="Arial"/>
        </a:defRPr>
      </a:lvl2pPr>
      <a:lvl3pPr marL="1090455" indent="-176187" algn="l" defTabSz="457133" rtl="0" eaLnBrk="1" latinLnBrk="0" hangingPunct="1">
        <a:spcBef>
          <a:spcPct val="20000"/>
        </a:spcBef>
        <a:buFont typeface="Arial"/>
        <a:buChar char="•"/>
        <a:defRPr kumimoji="1" lang="ja-JP" altLang="en-US" sz="1600" kern="1200" smtClean="0">
          <a:solidFill>
            <a:schemeClr val="tx1"/>
          </a:solidFill>
          <a:latin typeface="+mn-ea"/>
          <a:ea typeface="+mn-ea"/>
          <a:cs typeface="Arial"/>
        </a:defRPr>
      </a:lvl3pPr>
      <a:lvl4pPr marL="1544415" indent="-173013" algn="l" defTabSz="457133" rtl="0" eaLnBrk="1" latinLnBrk="0" hangingPunct="1">
        <a:spcBef>
          <a:spcPct val="20000"/>
        </a:spcBef>
        <a:buFont typeface="Arial"/>
        <a:buChar char="–"/>
        <a:defRPr kumimoji="1" lang="ja-JP" altLang="en-US" sz="1400" kern="1200" smtClean="0">
          <a:solidFill>
            <a:schemeClr val="tx1"/>
          </a:solidFill>
          <a:latin typeface="+mn-ea"/>
          <a:ea typeface="+mn-ea"/>
          <a:cs typeface="Arial"/>
        </a:defRPr>
      </a:lvl4pPr>
      <a:lvl5pPr marL="1999960" indent="-171425" algn="l" defTabSz="457133" rtl="0" eaLnBrk="1" latinLnBrk="0" hangingPunct="1">
        <a:spcBef>
          <a:spcPct val="20000"/>
        </a:spcBef>
        <a:buFont typeface="Arial"/>
        <a:buChar char="»"/>
        <a:defRPr kumimoji="1" lang="ja-JP" altLang="en-US" sz="1200" kern="1200" smtClean="0">
          <a:solidFill>
            <a:schemeClr val="tx1"/>
          </a:solidFill>
          <a:latin typeface="+mn-ea"/>
          <a:ea typeface="+mn-ea"/>
          <a:cs typeface="Arial"/>
        </a:defRPr>
      </a:lvl5pPr>
      <a:lvl6pPr marL="2514235" indent="-228567" algn="l" defTabSz="457133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7" algn="l" defTabSz="457133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3" indent="-228567" algn="l" defTabSz="457133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7" indent="-228567" algn="l" defTabSz="457133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3" algn="l" defTabSz="45713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45713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1" algn="l" defTabSz="45713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5" algn="l" defTabSz="45713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9" algn="l" defTabSz="45713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45713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45713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45713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"/>
          <p:cNvSpPr>
            <a:spLocks noGrp="1"/>
          </p:cNvSpPr>
          <p:nvPr>
            <p:ph type="body" idx="13"/>
          </p:nvPr>
        </p:nvSpPr>
        <p:spPr bwMode="gray">
          <a:xfrm>
            <a:off x="2971800" y="4379913"/>
            <a:ext cx="6638396" cy="1041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ja-JP" dirty="0" smtClean="0">
                <a:solidFill>
                  <a:srgbClr val="6785C1"/>
                </a:solidFill>
                <a:latin typeface="Arial" charset="0"/>
                <a:cs typeface="Arial" charset="0"/>
              </a:rPr>
              <a:t>Kazuo Kobori,</a:t>
            </a:r>
            <a:r>
              <a:rPr lang="ja-JP" altLang="en-US" dirty="0" smtClean="0">
                <a:solidFill>
                  <a:srgbClr val="6785C1"/>
                </a:solidFill>
                <a:latin typeface="Arial" charset="0"/>
                <a:cs typeface="Arial" charset="0"/>
              </a:rPr>
              <a:t> </a:t>
            </a:r>
            <a:r>
              <a:rPr lang="en-US" altLang="ja-JP" dirty="0" smtClean="0">
                <a:solidFill>
                  <a:srgbClr val="6785C1"/>
                </a:solidFill>
                <a:latin typeface="Arial" charset="0"/>
                <a:cs typeface="Arial" charset="0"/>
              </a:rPr>
              <a:t>NTT DATA Corporation</a:t>
            </a:r>
          </a:p>
          <a:p>
            <a:pPr>
              <a:spcBef>
                <a:spcPct val="0"/>
              </a:spcBef>
            </a:pPr>
            <a:r>
              <a:rPr lang="en-US" altLang="ja-JP" dirty="0" smtClean="0">
                <a:solidFill>
                  <a:srgbClr val="6785C1"/>
                </a:solidFill>
                <a:latin typeface="Arial" charset="0"/>
                <a:cs typeface="Arial" charset="0"/>
              </a:rPr>
              <a:t>Makoto Matsushita, Osaka University</a:t>
            </a:r>
          </a:p>
          <a:p>
            <a:pPr>
              <a:spcBef>
                <a:spcPct val="0"/>
              </a:spcBef>
            </a:pPr>
            <a:r>
              <a:rPr lang="en-US" altLang="ja-JP" dirty="0" smtClean="0">
                <a:solidFill>
                  <a:srgbClr val="6785C1"/>
                </a:solidFill>
                <a:latin typeface="Arial" charset="0"/>
                <a:cs typeface="Arial" charset="0"/>
              </a:rPr>
              <a:t>Katsuro Inoue, Osaka University</a:t>
            </a:r>
          </a:p>
        </p:txBody>
      </p:sp>
      <p:sp>
        <p:nvSpPr>
          <p:cNvPr id="7172" name="Text Placeholder 3"/>
          <p:cNvSpPr>
            <a:spLocks noGrp="1"/>
          </p:cNvSpPr>
          <p:nvPr>
            <p:ph sz="quarter" idx="15"/>
          </p:nvPr>
        </p:nvSpPr>
        <p:spPr bwMode="gray">
          <a:xfrm>
            <a:off x="8458617" y="88908"/>
            <a:ext cx="1343638" cy="338554"/>
          </a:xfrm>
          <a:noFill/>
          <a:ln>
            <a:miter lim="800000"/>
            <a:headEnd/>
            <a:tailEnd/>
          </a:ln>
        </p:spPr>
        <p:txBody>
          <a:bodyPr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altLang="ja-JP" sz="16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SANER2015</a:t>
            </a:r>
            <a:endParaRPr lang="ja-JP" altLang="en-US" sz="1600" dirty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2972230" y="2922494"/>
            <a:ext cx="6933770" cy="1234200"/>
          </a:xfrm>
        </p:spPr>
        <p:txBody>
          <a:bodyPr>
            <a:normAutofit/>
          </a:bodyPr>
          <a:lstStyle/>
          <a:p>
            <a:r>
              <a:rPr lang="en-US" altLang="ja-JP" dirty="0"/>
              <a:t>Evolution Analysis </a:t>
            </a:r>
            <a:r>
              <a:rPr lang="en-US" altLang="ja-JP" dirty="0" smtClean="0"/>
              <a:t>for Accessibility Excessiveness</a:t>
            </a:r>
            <a:br>
              <a:rPr lang="en-US" altLang="ja-JP" dirty="0" smtClean="0"/>
            </a:br>
            <a:r>
              <a:rPr lang="en-US" altLang="ja-JP" dirty="0" smtClean="0"/>
              <a:t>in </a:t>
            </a:r>
            <a:r>
              <a:rPr lang="en-US" altLang="ja-JP" dirty="0"/>
              <a:t>Java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673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Target OSS projects </a:t>
            </a:r>
            <a:endParaRPr lang="ja-JP" altLang="en-US" dirty="0" smtClean="0"/>
          </a:p>
        </p:txBody>
      </p:sp>
      <p:sp>
        <p:nvSpPr>
          <p:cNvPr id="2355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4300" y="739777"/>
            <a:ext cx="9519973" cy="1279524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400" dirty="0" smtClean="0">
                <a:latin typeface="+mn-lt"/>
              </a:rPr>
              <a:t>7 OSS projects were investigated in our research.</a:t>
            </a:r>
          </a:p>
          <a:p>
            <a:pPr lvl="1"/>
            <a:r>
              <a:rPr lang="en-US" altLang="ja-JP" sz="2200" dirty="0" smtClean="0">
                <a:latin typeface="+mn-lt"/>
              </a:rPr>
              <a:t>They have long development histories with sufficient version numbers.</a:t>
            </a:r>
            <a:endParaRPr lang="ja-JP" altLang="en-US" sz="2200" dirty="0" smtClean="0">
              <a:latin typeface="+mn-lt"/>
            </a:endParaRPr>
          </a:p>
        </p:txBody>
      </p:sp>
      <p:pic>
        <p:nvPicPr>
          <p:cNvPr id="2050" name="Picture 2" descr="C:\Users\tera01\Desktop\saner\pic\OSS_Li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86" y="2281238"/>
            <a:ext cx="9289528" cy="287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5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RQ1: What is the AE state transition in the versions?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5932" y="714153"/>
            <a:ext cx="9283435" cy="1267047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>
                <a:latin typeface="+mn-lt"/>
              </a:rPr>
              <a:t>Transition Diagram of Access Modifiers between two versions</a:t>
            </a:r>
          </a:p>
          <a:p>
            <a:pPr lvl="1"/>
            <a:r>
              <a:rPr lang="en-US" altLang="ja-JP" sz="1800" dirty="0" smtClean="0">
                <a:latin typeface="+mn-lt"/>
              </a:rPr>
              <a:t>4 status</a:t>
            </a:r>
          </a:p>
          <a:p>
            <a:pPr lvl="1"/>
            <a:r>
              <a:rPr lang="en-US" altLang="ja-JP" sz="1800" dirty="0" smtClean="0">
                <a:latin typeface="+mn-lt"/>
              </a:rPr>
              <a:t>18 transition pattern</a:t>
            </a:r>
          </a:p>
        </p:txBody>
      </p:sp>
      <p:grpSp>
        <p:nvGrpSpPr>
          <p:cNvPr id="44" name="グループ化 43"/>
          <p:cNvGrpSpPr/>
          <p:nvPr/>
        </p:nvGrpSpPr>
        <p:grpSpPr>
          <a:xfrm>
            <a:off x="889000" y="1981200"/>
            <a:ext cx="7696200" cy="4616139"/>
            <a:chOff x="1412789" y="3061618"/>
            <a:chExt cx="6452345" cy="3738900"/>
          </a:xfrm>
        </p:grpSpPr>
        <p:sp>
          <p:nvSpPr>
            <p:cNvPr id="31" name="円弧 30"/>
            <p:cNvSpPr/>
            <p:nvPr/>
          </p:nvSpPr>
          <p:spPr bwMode="auto">
            <a:xfrm rot="14947979">
              <a:off x="1894311" y="6049884"/>
              <a:ext cx="997212" cy="504056"/>
            </a:xfrm>
            <a:prstGeom prst="arc">
              <a:avLst>
                <a:gd name="adj1" fmla="val 7976611"/>
                <a:gd name="adj2" fmla="val 2692646"/>
              </a:avLst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矢印コネクタ 13"/>
            <p:cNvCxnSpPr/>
            <p:nvPr/>
          </p:nvCxnSpPr>
          <p:spPr bwMode="auto">
            <a:xfrm>
              <a:off x="3021611" y="4725144"/>
              <a:ext cx="0" cy="588026"/>
            </a:xfrm>
            <a:prstGeom prst="straightConnector1">
              <a:avLst/>
            </a:prstGeom>
            <a:solidFill>
              <a:srgbClr val="FFCC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直線矢印コネクタ 15"/>
            <p:cNvCxnSpPr/>
            <p:nvPr/>
          </p:nvCxnSpPr>
          <p:spPr bwMode="auto">
            <a:xfrm>
              <a:off x="3295091" y="4699386"/>
              <a:ext cx="0" cy="634923"/>
            </a:xfrm>
            <a:prstGeom prst="straightConnector1">
              <a:avLst/>
            </a:prstGeom>
            <a:solidFill>
              <a:srgbClr val="FFCC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直線矢印コネクタ 16"/>
            <p:cNvCxnSpPr/>
            <p:nvPr/>
          </p:nvCxnSpPr>
          <p:spPr bwMode="auto">
            <a:xfrm flipH="1">
              <a:off x="3799642" y="6035867"/>
              <a:ext cx="1824954" cy="0"/>
            </a:xfrm>
            <a:prstGeom prst="straightConnector1">
              <a:avLst/>
            </a:prstGeom>
            <a:solidFill>
              <a:srgbClr val="FFCC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直線矢印コネクタ 18"/>
            <p:cNvCxnSpPr/>
            <p:nvPr/>
          </p:nvCxnSpPr>
          <p:spPr bwMode="auto">
            <a:xfrm flipH="1">
              <a:off x="3768777" y="6227381"/>
              <a:ext cx="1869458" cy="0"/>
            </a:xfrm>
            <a:prstGeom prst="straightConnector1">
              <a:avLst/>
            </a:prstGeom>
            <a:solidFill>
              <a:srgbClr val="FFCC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" name="円/楕円 4"/>
            <p:cNvSpPr>
              <a:spLocks noChangeAspect="1"/>
            </p:cNvSpPr>
            <p:nvPr/>
          </p:nvSpPr>
          <p:spPr bwMode="auto">
            <a:xfrm>
              <a:off x="2548883" y="3457944"/>
              <a:ext cx="1267200" cy="1267200"/>
            </a:xfrm>
            <a:prstGeom prst="ellipse">
              <a:avLst/>
            </a:prstGeom>
            <a:solidFill>
              <a:srgbClr val="CCFFCC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717349" y="3903603"/>
              <a:ext cx="930266" cy="373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Proper</a:t>
              </a:r>
              <a:endParaRPr kumimoji="1" lang="ja-JP" altLang="en-US" sz="2400" dirty="0"/>
            </a:p>
          </p:txBody>
        </p:sp>
        <p:sp>
          <p:nvSpPr>
            <p:cNvPr id="8" name="円/楕円 7"/>
            <p:cNvSpPr>
              <a:spLocks noChangeAspect="1"/>
            </p:cNvSpPr>
            <p:nvPr/>
          </p:nvSpPr>
          <p:spPr bwMode="auto">
            <a:xfrm>
              <a:off x="5596186" y="5315863"/>
              <a:ext cx="1267200" cy="1267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746776" y="5619937"/>
              <a:ext cx="986710" cy="673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 smtClean="0"/>
                <a:t>No</a:t>
              </a:r>
            </a:p>
            <a:p>
              <a:pPr algn="ctr"/>
              <a:r>
                <a:rPr lang="en-US" altLang="ja-JP" sz="2400" dirty="0" smtClean="0"/>
                <a:t>Access</a:t>
              </a:r>
              <a:endParaRPr kumimoji="1" lang="ja-JP" altLang="en-US" sz="2400" dirty="0"/>
            </a:p>
          </p:txBody>
        </p:sp>
        <p:sp>
          <p:nvSpPr>
            <p:cNvPr id="30" name="円弧 29"/>
            <p:cNvSpPr/>
            <p:nvPr/>
          </p:nvSpPr>
          <p:spPr bwMode="auto">
            <a:xfrm rot="6769733">
              <a:off x="6517725" y="5975353"/>
              <a:ext cx="1045582" cy="504056"/>
            </a:xfrm>
            <a:prstGeom prst="arc">
              <a:avLst>
                <a:gd name="adj1" fmla="val 8145553"/>
                <a:gd name="adj2" fmla="val 2299829"/>
              </a:avLst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8"/>
            <p:cNvSpPr>
              <a:spLocks noChangeAspect="1"/>
            </p:cNvSpPr>
            <p:nvPr/>
          </p:nvSpPr>
          <p:spPr bwMode="auto">
            <a:xfrm>
              <a:off x="2548882" y="5350153"/>
              <a:ext cx="1267200" cy="1267200"/>
            </a:xfrm>
            <a:prstGeom prst="ellipse">
              <a:avLst/>
            </a:prstGeom>
            <a:solidFill>
              <a:srgbClr val="FFCCCC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665242" y="5801684"/>
              <a:ext cx="1034480" cy="373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AE</a:t>
              </a:r>
              <a:endParaRPr kumimoji="1" lang="ja-JP" altLang="en-US" sz="2400" dirty="0"/>
            </a:p>
          </p:txBody>
        </p:sp>
        <p:sp>
          <p:nvSpPr>
            <p:cNvPr id="36" name="円/楕円 35"/>
            <p:cNvSpPr>
              <a:spLocks noChangeAspect="1"/>
            </p:cNvSpPr>
            <p:nvPr/>
          </p:nvSpPr>
          <p:spPr bwMode="auto">
            <a:xfrm>
              <a:off x="5654966" y="3445020"/>
              <a:ext cx="1267200" cy="1267200"/>
            </a:xfrm>
            <a:prstGeom prst="ellipse">
              <a:avLst/>
            </a:prstGeom>
            <a:solidFill>
              <a:srgbClr val="FFFFCC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5662058" y="3721293"/>
              <a:ext cx="1274311" cy="673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No</a:t>
              </a:r>
            </a:p>
            <a:p>
              <a:pPr algn="ctr"/>
              <a:r>
                <a:rPr kumimoji="1" lang="en-US" altLang="ja-JP" sz="2400" dirty="0" smtClean="0"/>
                <a:t>Existence</a:t>
              </a:r>
              <a:endParaRPr kumimoji="1" lang="ja-JP" altLang="en-US" sz="2400" dirty="0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1654796" y="3061618"/>
              <a:ext cx="728241" cy="52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err="1" smtClean="0"/>
                <a:t>a,p</a:t>
              </a:r>
              <a:endParaRPr kumimoji="1" lang="ja-JP" altLang="en-US" sz="2400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3295091" y="4831401"/>
              <a:ext cx="440209" cy="52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/>
                <a:t>b</a:t>
              </a:r>
              <a:endParaRPr kumimoji="1" lang="ja-JP" altLang="en-US" sz="2400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5071046" y="5407554"/>
              <a:ext cx="440209" cy="52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/>
                <a:t>c</a:t>
              </a:r>
              <a:endParaRPr kumimoji="1" lang="ja-JP" altLang="en-US" sz="2400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2605378" y="4830478"/>
              <a:ext cx="440209" cy="52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smtClean="0"/>
                <a:t>d</a:t>
              </a:r>
              <a:endParaRPr kumimoji="1" lang="ja-JP" altLang="en-US" sz="2400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1412789" y="5976890"/>
              <a:ext cx="720080" cy="52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err="1" smtClean="0"/>
                <a:t>e,q</a:t>
              </a:r>
              <a:endParaRPr kumimoji="1" lang="ja-JP" altLang="en-US" sz="2400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4483401" y="5638388"/>
              <a:ext cx="440209" cy="52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smtClean="0"/>
                <a:t>f</a:t>
              </a:r>
              <a:endParaRPr kumimoji="1" lang="ja-JP" altLang="en-US" sz="2400"/>
            </a:p>
          </p:txBody>
        </p:sp>
        <p:cxnSp>
          <p:nvCxnSpPr>
            <p:cNvPr id="56" name="直線矢印コネクタ 55"/>
            <p:cNvCxnSpPr/>
            <p:nvPr/>
          </p:nvCxnSpPr>
          <p:spPr bwMode="auto">
            <a:xfrm flipH="1" flipV="1">
              <a:off x="3799147" y="4437112"/>
              <a:ext cx="1923745" cy="1081250"/>
            </a:xfrm>
            <a:prstGeom prst="straightConnector1">
              <a:avLst/>
            </a:prstGeom>
            <a:solidFill>
              <a:srgbClr val="FFCC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直線矢印コネクタ 58"/>
            <p:cNvCxnSpPr/>
            <p:nvPr/>
          </p:nvCxnSpPr>
          <p:spPr bwMode="auto">
            <a:xfrm flipH="1" flipV="1">
              <a:off x="3700851" y="4557138"/>
              <a:ext cx="1923745" cy="1081250"/>
            </a:xfrm>
            <a:prstGeom prst="straightConnector1">
              <a:avLst/>
            </a:prstGeom>
            <a:solidFill>
              <a:srgbClr val="FFCC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9" name="テキスト ボックス 68"/>
            <p:cNvSpPr txBox="1"/>
            <p:nvPr/>
          </p:nvSpPr>
          <p:spPr>
            <a:xfrm>
              <a:off x="4036568" y="4203432"/>
              <a:ext cx="440209" cy="52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/>
                <a:t>g</a:t>
              </a:r>
              <a:endParaRPr kumimoji="1" lang="ja-JP" altLang="en-US" sz="2400"/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4492014" y="6185561"/>
              <a:ext cx="440209" cy="52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/>
                <a:t>h</a:t>
              </a:r>
              <a:endParaRPr kumimoji="1" lang="ja-JP" altLang="en-US" sz="2400"/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7236296" y="5996549"/>
              <a:ext cx="628838" cy="52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err="1" smtClean="0"/>
                <a:t>i,r</a:t>
              </a:r>
              <a:endParaRPr kumimoji="1" lang="ja-JP" altLang="en-US" sz="2400"/>
            </a:p>
          </p:txBody>
        </p:sp>
        <p:sp>
          <p:nvSpPr>
            <p:cNvPr id="91" name="円弧 90"/>
            <p:cNvSpPr/>
            <p:nvPr/>
          </p:nvSpPr>
          <p:spPr bwMode="auto">
            <a:xfrm rot="19300214">
              <a:off x="2126914" y="3239456"/>
              <a:ext cx="997212" cy="504056"/>
            </a:xfrm>
            <a:prstGeom prst="arc">
              <a:avLst>
                <a:gd name="adj1" fmla="val 7976611"/>
                <a:gd name="adj2" fmla="val 2692646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8" name="直線矢印コネクタ 77"/>
            <p:cNvCxnSpPr/>
            <p:nvPr/>
          </p:nvCxnSpPr>
          <p:spPr bwMode="auto">
            <a:xfrm>
              <a:off x="6111812" y="4748854"/>
              <a:ext cx="0" cy="588026"/>
            </a:xfrm>
            <a:prstGeom prst="straightConnector1">
              <a:avLst/>
            </a:prstGeom>
            <a:solidFill>
              <a:srgbClr val="FFCC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直線矢印コネクタ 78"/>
            <p:cNvCxnSpPr/>
            <p:nvPr/>
          </p:nvCxnSpPr>
          <p:spPr bwMode="auto">
            <a:xfrm>
              <a:off x="6385292" y="4723096"/>
              <a:ext cx="0" cy="634923"/>
            </a:xfrm>
            <a:prstGeom prst="straightConnector1">
              <a:avLst/>
            </a:prstGeom>
            <a:solidFill>
              <a:srgbClr val="FFCC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0" name="テキスト ボックス 79"/>
            <p:cNvSpPr txBox="1"/>
            <p:nvPr/>
          </p:nvSpPr>
          <p:spPr>
            <a:xfrm>
              <a:off x="6300192" y="4839543"/>
              <a:ext cx="440209" cy="52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/>
                <a:t>o</a:t>
              </a:r>
              <a:endParaRPr kumimoji="1" lang="ja-JP" altLang="en-US" sz="2400"/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5796136" y="4854188"/>
              <a:ext cx="440209" cy="52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/>
                <a:t>l</a:t>
              </a:r>
              <a:endParaRPr kumimoji="1" lang="ja-JP" altLang="en-US" sz="2400"/>
            </a:p>
          </p:txBody>
        </p:sp>
        <p:cxnSp>
          <p:nvCxnSpPr>
            <p:cNvPr id="82" name="直線矢印コネクタ 81"/>
            <p:cNvCxnSpPr/>
            <p:nvPr/>
          </p:nvCxnSpPr>
          <p:spPr bwMode="auto">
            <a:xfrm flipH="1">
              <a:off x="3830012" y="3966312"/>
              <a:ext cx="1824954" cy="0"/>
            </a:xfrm>
            <a:prstGeom prst="straightConnector1">
              <a:avLst/>
            </a:prstGeom>
            <a:solidFill>
              <a:srgbClr val="FFCC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直線矢印コネクタ 82"/>
            <p:cNvCxnSpPr/>
            <p:nvPr/>
          </p:nvCxnSpPr>
          <p:spPr bwMode="auto">
            <a:xfrm flipH="1">
              <a:off x="3799147" y="4157826"/>
              <a:ext cx="1869458" cy="0"/>
            </a:xfrm>
            <a:prstGeom prst="straightConnector1">
              <a:avLst/>
            </a:prstGeom>
            <a:solidFill>
              <a:srgbClr val="FFCC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5" name="テキスト ボックス 94"/>
            <p:cNvSpPr txBox="1"/>
            <p:nvPr/>
          </p:nvSpPr>
          <p:spPr>
            <a:xfrm>
              <a:off x="4499992" y="3501008"/>
              <a:ext cx="440209" cy="52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smtClean="0"/>
                <a:t>j</a:t>
              </a:r>
              <a:endParaRPr kumimoji="1" lang="ja-JP" altLang="en-US" sz="2400"/>
            </a:p>
          </p:txBody>
        </p:sp>
        <p:sp>
          <p:nvSpPr>
            <p:cNvPr id="96" name="テキスト ボックス 95"/>
            <p:cNvSpPr txBox="1"/>
            <p:nvPr/>
          </p:nvSpPr>
          <p:spPr>
            <a:xfrm>
              <a:off x="4522384" y="4116006"/>
              <a:ext cx="440209" cy="52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/>
                <a:t>m</a:t>
              </a:r>
              <a:endParaRPr kumimoji="1" lang="ja-JP" altLang="en-US" sz="2400"/>
            </a:p>
          </p:txBody>
        </p:sp>
        <p:cxnSp>
          <p:nvCxnSpPr>
            <p:cNvPr id="97" name="直線矢印コネクタ 96"/>
            <p:cNvCxnSpPr/>
            <p:nvPr/>
          </p:nvCxnSpPr>
          <p:spPr bwMode="auto">
            <a:xfrm flipH="1">
              <a:off x="3619224" y="4437112"/>
              <a:ext cx="2086997" cy="1042450"/>
            </a:xfrm>
            <a:prstGeom prst="straightConnector1">
              <a:avLst/>
            </a:prstGeom>
            <a:solidFill>
              <a:srgbClr val="FFCC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直線矢印コネクタ 97"/>
            <p:cNvCxnSpPr/>
            <p:nvPr/>
          </p:nvCxnSpPr>
          <p:spPr bwMode="auto">
            <a:xfrm flipH="1">
              <a:off x="3711763" y="4564718"/>
              <a:ext cx="2086997" cy="1042450"/>
            </a:xfrm>
            <a:prstGeom prst="straightConnector1">
              <a:avLst/>
            </a:prstGeom>
            <a:solidFill>
              <a:srgbClr val="FFCC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9" name="テキスト ボックス 98"/>
            <p:cNvSpPr txBox="1"/>
            <p:nvPr/>
          </p:nvSpPr>
          <p:spPr>
            <a:xfrm>
              <a:off x="5477162" y="4624277"/>
              <a:ext cx="440209" cy="52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smtClean="0"/>
                <a:t>k</a:t>
              </a:r>
              <a:endParaRPr kumimoji="1" lang="ja-JP" altLang="en-US" sz="2400"/>
            </a:p>
          </p:txBody>
        </p:sp>
        <p:sp>
          <p:nvSpPr>
            <p:cNvPr id="100" name="テキスト ボックス 99"/>
            <p:cNvSpPr txBox="1"/>
            <p:nvPr/>
          </p:nvSpPr>
          <p:spPr>
            <a:xfrm>
              <a:off x="3753473" y="4875215"/>
              <a:ext cx="440209" cy="52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/>
                <a:t>n</a:t>
              </a:r>
              <a:endParaRPr kumimoji="1" lang="ja-JP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15205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State Transition Ratio of Fields</a:t>
            </a:r>
            <a:endParaRPr lang="ja-JP" altLang="en-US" dirty="0" smtClean="0"/>
          </a:p>
        </p:txBody>
      </p:sp>
      <p:pic>
        <p:nvPicPr>
          <p:cNvPr id="3074" name="Picture 2" descr="C:\Users\tera01\Desktop\saner\pic\RQ1_FIELD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" y="2290763"/>
            <a:ext cx="9448363" cy="429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12395" y="810260"/>
            <a:ext cx="9618662" cy="1361440"/>
          </a:xfrm>
          <a:prstGeom prst="rect">
            <a:avLst/>
          </a:prstGeom>
        </p:spPr>
        <p:txBody>
          <a:bodyPr/>
          <a:lstStyle>
            <a:lvl1pPr marL="169838" indent="-169838" algn="l" defTabSz="457133" rtl="0" eaLnBrk="1" latinLnBrk="0" hangingPunct="1">
              <a:spcBef>
                <a:spcPct val="20000"/>
              </a:spcBef>
              <a:buFont typeface="Arial"/>
              <a:buChar char="•"/>
              <a:defRPr kumimoji="1" lang="ja-JP" altLang="en-US" sz="2000" kern="1200" smtClean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682526" indent="-225392" algn="l" defTabSz="457133" rtl="0" eaLnBrk="1" latinLnBrk="0" hangingPunct="1">
              <a:spcBef>
                <a:spcPct val="20000"/>
              </a:spcBef>
              <a:buFont typeface="Arial"/>
              <a:buChar char="–"/>
              <a:defRPr kumimoji="1" lang="ja-JP" altLang="en-US" sz="1800" kern="1200" smtClean="0">
                <a:solidFill>
                  <a:schemeClr val="tx1"/>
                </a:solidFill>
                <a:latin typeface="+mn-ea"/>
                <a:ea typeface="+mn-ea"/>
                <a:cs typeface="Arial"/>
              </a:defRPr>
            </a:lvl2pPr>
            <a:lvl3pPr marL="1090455" indent="-176187" algn="l" defTabSz="457133" rtl="0" eaLnBrk="1" latinLnBrk="0" hangingPunct="1">
              <a:spcBef>
                <a:spcPct val="20000"/>
              </a:spcBef>
              <a:buFont typeface="Arial"/>
              <a:buChar char="•"/>
              <a:defRPr kumimoji="1" lang="ja-JP" altLang="en-US" sz="1600" kern="1200" smtClean="0">
                <a:solidFill>
                  <a:schemeClr val="tx1"/>
                </a:solidFill>
                <a:latin typeface="+mn-ea"/>
                <a:ea typeface="+mn-ea"/>
                <a:cs typeface="Arial"/>
              </a:defRPr>
            </a:lvl3pPr>
            <a:lvl4pPr marL="1544415" indent="-173013" algn="l" defTabSz="457133" rtl="0" eaLnBrk="1" latinLnBrk="0" hangingPunct="1">
              <a:spcBef>
                <a:spcPct val="20000"/>
              </a:spcBef>
              <a:buFont typeface="Arial"/>
              <a:buChar char="–"/>
              <a:defRPr kumimoji="1" lang="ja-JP" altLang="en-US" sz="1400" kern="1200" smtClean="0">
                <a:solidFill>
                  <a:schemeClr val="tx1"/>
                </a:solidFill>
                <a:latin typeface="+mn-ea"/>
                <a:ea typeface="+mn-ea"/>
                <a:cs typeface="Arial"/>
              </a:defRPr>
            </a:lvl4pPr>
            <a:lvl5pPr marL="1999960" indent="-171425" algn="l" defTabSz="457133" rtl="0" eaLnBrk="1" latinLnBrk="0" hangingPunct="1">
              <a:spcBef>
                <a:spcPct val="20000"/>
              </a:spcBef>
              <a:buFont typeface="Arial"/>
              <a:buChar char="»"/>
              <a:defRPr kumimoji="1" lang="ja-JP" altLang="en-US" sz="1200" kern="1200" smtClean="0">
                <a:solidFill>
                  <a:schemeClr val="tx1"/>
                </a:solidFill>
                <a:latin typeface="+mn-ea"/>
                <a:ea typeface="+mn-ea"/>
                <a:cs typeface="Arial"/>
              </a:defRPr>
            </a:lvl5pPr>
            <a:lvl6pPr marL="2514235" indent="-228567" algn="l" defTabSz="457133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457133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3" indent="-228567" algn="l" defTabSz="457133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7" indent="-228567" algn="l" defTabSz="457133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ja-JP" sz="2400" dirty="0" smtClean="0">
                <a:latin typeface="+mn-lt"/>
              </a:rPr>
              <a:t>Transitions modifying AE are </a:t>
            </a:r>
            <a:r>
              <a:rPr lang="en-US" altLang="ja-JP" sz="2400" dirty="0" smtClean="0">
                <a:solidFill>
                  <a:srgbClr val="FF0000"/>
                </a:solidFill>
                <a:latin typeface="+mn-lt"/>
              </a:rPr>
              <a:t>less than 1%.</a:t>
            </a:r>
          </a:p>
          <a:p>
            <a:pPr marL="0" indent="0">
              <a:buFont typeface="Arial"/>
              <a:buNone/>
            </a:pPr>
            <a:r>
              <a:rPr lang="en-US" altLang="ja-JP" sz="2400" dirty="0" smtClean="0">
                <a:latin typeface="+mn-lt"/>
              </a:rPr>
              <a:t>Transitions of “Not changed” are </a:t>
            </a:r>
            <a:r>
              <a:rPr lang="en-US" altLang="ja-JP" sz="2400" dirty="0" smtClean="0">
                <a:solidFill>
                  <a:srgbClr val="FF0000"/>
                </a:solidFill>
                <a:latin typeface="+mn-lt"/>
              </a:rPr>
              <a:t>53-97%</a:t>
            </a:r>
            <a:r>
              <a:rPr lang="en-US" altLang="ja-JP" sz="2400" dirty="0" smtClean="0">
                <a:latin typeface="+mn-lt"/>
              </a:rPr>
              <a:t>.</a:t>
            </a:r>
          </a:p>
          <a:p>
            <a:pPr marL="0" indent="0">
              <a:buFont typeface="Arial"/>
              <a:buNone/>
            </a:pPr>
            <a:r>
              <a:rPr lang="en-US" sz="2400" dirty="0" smtClean="0">
                <a:latin typeface="+mn-lt"/>
              </a:rPr>
              <a:t>From “No Existence”, “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Proper</a:t>
            </a:r>
            <a:r>
              <a:rPr lang="en-US" sz="2400" dirty="0" smtClean="0">
                <a:latin typeface="+mn-lt"/>
              </a:rPr>
              <a:t>” is the largest transition destination.</a:t>
            </a:r>
            <a:endParaRPr lang="en-US" sz="2400" dirty="0">
              <a:latin typeface="+mn-lt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525520" y="2567940"/>
            <a:ext cx="6019800" cy="195072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3525520" y="5844540"/>
            <a:ext cx="6019800" cy="64008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3525520" y="4523740"/>
            <a:ext cx="6019800" cy="64008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1955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State Transition Ratio of </a:t>
            </a:r>
            <a:r>
              <a:rPr lang="en-US" altLang="ja-JP" dirty="0" smtClean="0"/>
              <a:t>Methods</a:t>
            </a:r>
            <a:endParaRPr kumimoji="1" lang="ja-JP" altLang="en-US" dirty="0"/>
          </a:p>
        </p:txBody>
      </p:sp>
      <p:pic>
        <p:nvPicPr>
          <p:cNvPr id="4098" name="Picture 2" descr="C:\Users\tera01\Desktop\saner\pic\RQ1_METHO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8" y="2219324"/>
            <a:ext cx="9385024" cy="427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2395" y="810260"/>
            <a:ext cx="9618662" cy="1409064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400" dirty="0" smtClean="0">
                <a:latin typeface="+mn-lt"/>
              </a:rPr>
              <a:t>Transitions modifying AE are </a:t>
            </a:r>
            <a:r>
              <a:rPr lang="en-US" altLang="ja-JP" sz="2400" dirty="0" smtClean="0">
                <a:solidFill>
                  <a:srgbClr val="FF0000"/>
                </a:solidFill>
                <a:latin typeface="+mn-lt"/>
              </a:rPr>
              <a:t>less than 1%.</a:t>
            </a:r>
          </a:p>
          <a:p>
            <a:pPr marL="0" indent="0">
              <a:buNone/>
            </a:pPr>
            <a:r>
              <a:rPr kumimoji="1" lang="en-US" altLang="ja-JP" sz="2400" dirty="0" smtClean="0">
                <a:latin typeface="+mn-lt"/>
              </a:rPr>
              <a:t>Transitions of “Not changed” are 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+mn-lt"/>
              </a:rPr>
              <a:t>51-96%.</a:t>
            </a:r>
          </a:p>
          <a:p>
            <a:pPr marL="0" indent="0">
              <a:buNone/>
            </a:pPr>
            <a:r>
              <a:rPr lang="en-US" altLang="ja-JP" sz="2400" dirty="0">
                <a:latin typeface="+mn-lt"/>
              </a:rPr>
              <a:t>From “No Existence”, </a:t>
            </a:r>
            <a:r>
              <a:rPr lang="en-US" altLang="ja-JP" sz="2400" dirty="0" smtClean="0">
                <a:latin typeface="+mn-lt"/>
              </a:rPr>
              <a:t>“</a:t>
            </a:r>
            <a:r>
              <a:rPr lang="en-US" altLang="ja-JP" sz="2400" dirty="0" smtClean="0">
                <a:solidFill>
                  <a:srgbClr val="FF0000"/>
                </a:solidFill>
                <a:latin typeface="+mn-lt"/>
              </a:rPr>
              <a:t>No Access</a:t>
            </a:r>
            <a:r>
              <a:rPr lang="en-US" altLang="ja-JP" sz="2400" dirty="0" smtClean="0">
                <a:latin typeface="+mn-lt"/>
              </a:rPr>
              <a:t>” </a:t>
            </a:r>
            <a:r>
              <a:rPr lang="en-US" altLang="ja-JP" sz="2400" dirty="0">
                <a:latin typeface="+mn-lt"/>
              </a:rPr>
              <a:t>is the largest </a:t>
            </a:r>
            <a:r>
              <a:rPr lang="en-US" altLang="ja-JP" sz="2400" dirty="0" smtClean="0">
                <a:latin typeface="+mn-lt"/>
              </a:rPr>
              <a:t>transition destination.</a:t>
            </a:r>
            <a:endParaRPr lang="en-US" altLang="ja-JP" sz="2400" dirty="0">
              <a:latin typeface="+mn-lt"/>
            </a:endParaRPr>
          </a:p>
          <a:p>
            <a:pPr marL="0" indent="0">
              <a:buNone/>
            </a:pPr>
            <a:endParaRPr kumimoji="1" lang="ja-JP" altLang="en-US" sz="2400" dirty="0">
              <a:latin typeface="+mn-lt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3550920" y="2529840"/>
            <a:ext cx="6019800" cy="195072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3550920" y="5806440"/>
            <a:ext cx="6019800" cy="64008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3550920" y="4485640"/>
            <a:ext cx="6019800" cy="64008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90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Answer to RQ1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0338" y="718820"/>
            <a:ext cx="9618662" cy="406400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400" u="sng" dirty="0">
                <a:latin typeface="+mn-lt"/>
              </a:rPr>
              <a:t>RQ1</a:t>
            </a:r>
            <a:r>
              <a:rPr lang="en-US" altLang="ja-JP" sz="2400" dirty="0">
                <a:latin typeface="+mn-lt"/>
              </a:rPr>
              <a:t>: </a:t>
            </a:r>
          </a:p>
          <a:p>
            <a:r>
              <a:rPr lang="en-US" altLang="ja-JP" sz="2400" dirty="0">
                <a:latin typeface="+mn-lt"/>
              </a:rPr>
              <a:t>Are the AE </a:t>
            </a:r>
            <a:r>
              <a:rPr lang="en-US" altLang="ja-JP" sz="2400" dirty="0" smtClean="0">
                <a:latin typeface="+mn-lt"/>
              </a:rPr>
              <a:t>fields/methods </a:t>
            </a:r>
            <a:r>
              <a:rPr lang="en-US" altLang="ja-JP" sz="2400" dirty="0">
                <a:latin typeface="+mn-lt"/>
              </a:rPr>
              <a:t>are fixed in the next version?</a:t>
            </a:r>
          </a:p>
          <a:p>
            <a:r>
              <a:rPr lang="en-US" altLang="ja-JP" sz="2400" dirty="0">
                <a:latin typeface="+mn-lt"/>
              </a:rPr>
              <a:t>What is the AE state transition in the versions?</a:t>
            </a:r>
          </a:p>
          <a:p>
            <a:pPr marL="0" indent="0">
              <a:buNone/>
            </a:pPr>
            <a:endParaRPr lang="en-US" altLang="ja-JP" sz="2400" dirty="0" smtClean="0">
              <a:latin typeface="+mn-lt"/>
            </a:endParaRPr>
          </a:p>
          <a:p>
            <a:pPr marL="0" indent="0">
              <a:buNone/>
            </a:pPr>
            <a:r>
              <a:rPr lang="en-US" altLang="ja-JP" sz="2400" u="sng" dirty="0">
                <a:latin typeface="+mn-lt"/>
              </a:rPr>
              <a:t>Answer to </a:t>
            </a:r>
            <a:r>
              <a:rPr lang="en-US" altLang="ja-JP" sz="2400" u="sng" dirty="0" smtClean="0">
                <a:latin typeface="+mn-lt"/>
              </a:rPr>
              <a:t>RQ1</a:t>
            </a:r>
            <a:r>
              <a:rPr lang="en-US" altLang="ja-JP" sz="2400" dirty="0" smtClean="0">
                <a:latin typeface="+mn-lt"/>
              </a:rPr>
              <a:t>:</a:t>
            </a:r>
            <a:endParaRPr lang="en-US" altLang="ja-JP" sz="2400" dirty="0">
              <a:latin typeface="+mn-lt"/>
            </a:endParaRPr>
          </a:p>
          <a:p>
            <a:r>
              <a:rPr lang="en-US" altLang="ja-JP" sz="2400" dirty="0" smtClean="0">
                <a:latin typeface="+mn-lt"/>
              </a:rPr>
              <a:t>Changing AE for the fields/methods </a:t>
            </a:r>
            <a:r>
              <a:rPr lang="en-US" altLang="ja-JP" sz="2400" dirty="0">
                <a:latin typeface="+mn-lt"/>
              </a:rPr>
              <a:t>are generally </a:t>
            </a:r>
            <a:r>
              <a:rPr lang="en-US" altLang="ja-JP" sz="2400" dirty="0">
                <a:solidFill>
                  <a:srgbClr val="FF0000"/>
                </a:solidFill>
                <a:latin typeface="+mn-lt"/>
              </a:rPr>
              <a:t>infrequent</a:t>
            </a:r>
            <a:r>
              <a:rPr lang="en-US" altLang="ja-JP" sz="2400" dirty="0">
                <a:latin typeface="+mn-lt"/>
              </a:rPr>
              <a:t>. </a:t>
            </a:r>
            <a:endParaRPr lang="en-US" altLang="ja-JP" sz="2400" dirty="0" smtClean="0">
              <a:latin typeface="+mn-lt"/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3943350" y="3726180"/>
            <a:ext cx="1371600" cy="533400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44780" y="4360456"/>
            <a:ext cx="8785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Once </a:t>
            </a:r>
            <a:r>
              <a:rPr lang="en-US" altLang="ja-JP" sz="2400" dirty="0"/>
              <a:t>AE is created, it’s fairly </a:t>
            </a:r>
            <a:r>
              <a:rPr lang="en-US" altLang="ja-JP" sz="2400" dirty="0">
                <a:solidFill>
                  <a:srgbClr val="FF0000"/>
                </a:solidFill>
              </a:rPr>
              <a:t>stable in the software evolution</a:t>
            </a:r>
            <a:endParaRPr lang="en-US" altLang="ja-JP" sz="2400" u="sng" dirty="0" smtClean="0"/>
          </a:p>
          <a:p>
            <a:r>
              <a:rPr lang="en-US" altLang="ja-JP" sz="2400" dirty="0" smtClean="0"/>
              <a:t>When </a:t>
            </a:r>
            <a:r>
              <a:rPr lang="en-US" altLang="ja-JP" sz="2400" dirty="0"/>
              <a:t>is the best timing for developers to check </a:t>
            </a:r>
            <a:r>
              <a:rPr lang="en-US" altLang="ja-JP" sz="2400" dirty="0" smtClean="0"/>
              <a:t>AEs</a:t>
            </a:r>
            <a:r>
              <a:rPr lang="en-US" altLang="ja-JP" sz="2400" dirty="0"/>
              <a:t>?</a:t>
            </a:r>
            <a:endParaRPr lang="en-US" altLang="ja-JP" sz="2400" dirty="0" smtClean="0"/>
          </a:p>
          <a:p>
            <a:endParaRPr lang="en-US" altLang="ja-JP" sz="2400" dirty="0"/>
          </a:p>
          <a:p>
            <a:r>
              <a:rPr lang="en-US" altLang="ja-JP" sz="2400" u="sng" dirty="0" smtClean="0"/>
              <a:t>RQ2</a:t>
            </a:r>
            <a:r>
              <a:rPr lang="en-US" altLang="ja-JP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Do the AE metric values </a:t>
            </a:r>
            <a:r>
              <a:rPr lang="en-US" altLang="ja-JP" sz="2400" dirty="0">
                <a:solidFill>
                  <a:srgbClr val="FF0000"/>
                </a:solidFill>
              </a:rPr>
              <a:t>change</a:t>
            </a:r>
            <a:r>
              <a:rPr lang="en-US" altLang="ja-JP" sz="2400" dirty="0"/>
              <a:t> over OSS evolution?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If so, what is the </a:t>
            </a:r>
            <a:r>
              <a:rPr lang="en-US" altLang="ja-JP" sz="2400" dirty="0" smtClean="0"/>
              <a:t>evolution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pattern</a:t>
            </a:r>
            <a:r>
              <a:rPr lang="en-US" altLang="ja-JP" sz="2400" dirty="0"/>
              <a:t>?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6413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000" dirty="0"/>
              <a:t>Change of # of AE Fields in Two Consecutive Versions of Ant</a:t>
            </a:r>
            <a:endParaRPr kumimoji="1" lang="ja-JP" altLang="en-US" sz="2000" dirty="0"/>
          </a:p>
        </p:txBody>
      </p:sp>
      <p:pic>
        <p:nvPicPr>
          <p:cNvPr id="6146" name="Picture 2" descr="C:\Users\tera01\Desktop\saner\pic\Evo_Fiel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" y="1265729"/>
            <a:ext cx="8087360" cy="513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0" y="714377"/>
            <a:ext cx="9906000" cy="80962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69838" indent="-169838" algn="l" defTabSz="457133" rtl="0" eaLnBrk="1" latinLnBrk="0" hangingPunct="1">
              <a:spcBef>
                <a:spcPct val="20000"/>
              </a:spcBef>
              <a:buFont typeface="Arial"/>
              <a:buChar char="•"/>
              <a:defRPr kumimoji="1" lang="ja-JP" altLang="en-US" sz="2000" kern="1200" smtClean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682526" indent="-225392" algn="l" defTabSz="457133" rtl="0" eaLnBrk="1" latinLnBrk="0" hangingPunct="1">
              <a:spcBef>
                <a:spcPct val="20000"/>
              </a:spcBef>
              <a:buFont typeface="Arial"/>
              <a:buChar char="–"/>
              <a:defRPr kumimoji="1" lang="ja-JP" altLang="en-US" sz="1800" kern="1200" smtClean="0">
                <a:solidFill>
                  <a:schemeClr val="tx1"/>
                </a:solidFill>
                <a:latin typeface="+mn-ea"/>
                <a:ea typeface="+mn-ea"/>
                <a:cs typeface="Arial"/>
              </a:defRPr>
            </a:lvl2pPr>
            <a:lvl3pPr marL="1090455" indent="-176187" algn="l" defTabSz="457133" rtl="0" eaLnBrk="1" latinLnBrk="0" hangingPunct="1">
              <a:spcBef>
                <a:spcPct val="20000"/>
              </a:spcBef>
              <a:buFont typeface="Arial"/>
              <a:buChar char="•"/>
              <a:defRPr kumimoji="1" lang="ja-JP" altLang="en-US" sz="1600" kern="1200" smtClean="0">
                <a:solidFill>
                  <a:schemeClr val="tx1"/>
                </a:solidFill>
                <a:latin typeface="+mn-ea"/>
                <a:ea typeface="+mn-ea"/>
                <a:cs typeface="Arial"/>
              </a:defRPr>
            </a:lvl3pPr>
            <a:lvl4pPr marL="1544415" indent="-173013" algn="l" defTabSz="457133" rtl="0" eaLnBrk="1" latinLnBrk="0" hangingPunct="1">
              <a:spcBef>
                <a:spcPct val="20000"/>
              </a:spcBef>
              <a:buFont typeface="Arial"/>
              <a:buChar char="–"/>
              <a:defRPr kumimoji="1" lang="ja-JP" altLang="en-US" sz="1400" kern="1200" smtClean="0">
                <a:solidFill>
                  <a:schemeClr val="tx1"/>
                </a:solidFill>
                <a:latin typeface="+mn-ea"/>
                <a:ea typeface="+mn-ea"/>
                <a:cs typeface="Arial"/>
              </a:defRPr>
            </a:lvl4pPr>
            <a:lvl5pPr marL="1999960" indent="-171425" algn="l" defTabSz="457133" rtl="0" eaLnBrk="1" latinLnBrk="0" hangingPunct="1">
              <a:spcBef>
                <a:spcPct val="20000"/>
              </a:spcBef>
              <a:buFont typeface="Arial"/>
              <a:buChar char="»"/>
              <a:defRPr kumimoji="1" lang="ja-JP" altLang="en-US" sz="1200" kern="1200" smtClean="0">
                <a:solidFill>
                  <a:schemeClr val="tx1"/>
                </a:solidFill>
                <a:latin typeface="+mn-ea"/>
                <a:ea typeface="+mn-ea"/>
                <a:cs typeface="Arial"/>
              </a:defRPr>
            </a:lvl5pPr>
            <a:lvl6pPr marL="2514235" indent="-228567" algn="l" defTabSz="457133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457133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3" indent="-228567" algn="l" defTabSz="457133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7" indent="-228567" algn="l" defTabSz="457133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latin typeface="+mn-lt"/>
              </a:rPr>
              <a:t>Top 7 large AE field changings are occurred at the major version releases.</a:t>
            </a:r>
          </a:p>
          <a:p>
            <a:r>
              <a:rPr lang="en-US" altLang="ja-JP" dirty="0" smtClean="0">
                <a:latin typeface="+mn-lt"/>
              </a:rPr>
              <a:t>Top 2 significant large AE field changing are “pro-</a:t>
            </a:r>
            <a:r>
              <a:rPr lang="en-US" altLang="ja-JP" dirty="0" err="1" smtClean="0">
                <a:latin typeface="+mn-lt"/>
              </a:rPr>
              <a:t>pri</a:t>
            </a:r>
            <a:r>
              <a:rPr lang="en-US" altLang="ja-JP" dirty="0" smtClean="0">
                <a:latin typeface="+mn-lt"/>
              </a:rPr>
              <a:t>” and “pub-</a:t>
            </a:r>
            <a:r>
              <a:rPr lang="en-US" altLang="ja-JP" dirty="0" err="1" smtClean="0">
                <a:latin typeface="+mn-lt"/>
              </a:rPr>
              <a:t>pri</a:t>
            </a:r>
            <a:r>
              <a:rPr lang="en-US" altLang="ja-JP" dirty="0" smtClean="0">
                <a:latin typeface="+mn-lt"/>
              </a:rPr>
              <a:t>”. </a:t>
            </a:r>
            <a:endParaRPr lang="en-US" dirty="0">
              <a:latin typeface="+mn-lt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447965" y="2122023"/>
            <a:ext cx="6251470" cy="3699657"/>
            <a:chOff x="1447965" y="2122023"/>
            <a:chExt cx="6251470" cy="3699657"/>
          </a:xfrm>
        </p:grpSpPr>
        <p:sp>
          <p:nvSpPr>
            <p:cNvPr id="8" name="円/楕円 7"/>
            <p:cNvSpPr/>
            <p:nvPr/>
          </p:nvSpPr>
          <p:spPr>
            <a:xfrm>
              <a:off x="4599045" y="3850091"/>
              <a:ext cx="280990" cy="66094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9" name="円/楕円 8"/>
            <p:cNvSpPr/>
            <p:nvPr/>
          </p:nvSpPr>
          <p:spPr>
            <a:xfrm>
              <a:off x="4614285" y="4663440"/>
              <a:ext cx="280990" cy="1158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" name="円/楕円 9"/>
            <p:cNvSpPr/>
            <p:nvPr/>
          </p:nvSpPr>
          <p:spPr>
            <a:xfrm>
              <a:off x="6717405" y="4084320"/>
              <a:ext cx="280990" cy="1158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6717405" y="2691851"/>
              <a:ext cx="280990" cy="1158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7418445" y="5013960"/>
              <a:ext cx="280990" cy="59436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2846445" y="2912830"/>
              <a:ext cx="280990" cy="133912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2861585" y="4404359"/>
              <a:ext cx="265850" cy="122682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2145405" y="2912829"/>
              <a:ext cx="280990" cy="226877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1796685" y="2122023"/>
              <a:ext cx="280990" cy="205854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1808590" y="4312918"/>
              <a:ext cx="269085" cy="130880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1447965" y="4687215"/>
              <a:ext cx="269085" cy="65440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9" name="正方形/長方形 18"/>
          <p:cNvSpPr/>
          <p:nvPr/>
        </p:nvSpPr>
        <p:spPr>
          <a:xfrm>
            <a:off x="0" y="6385616"/>
            <a:ext cx="98882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/>
              <a:t>E</a:t>
            </a:r>
            <a:r>
              <a:rPr lang="en-US" altLang="ja-JP" sz="1400" dirty="0" smtClean="0"/>
              <a:t>xamined </a:t>
            </a:r>
            <a:r>
              <a:rPr lang="en-US" altLang="ja-JP" sz="1400" dirty="0"/>
              <a:t>22 versions of Ant </a:t>
            </a:r>
            <a:r>
              <a:rPr lang="en-US" altLang="ja-JP" sz="1400" dirty="0" smtClean="0"/>
              <a:t> </a:t>
            </a:r>
            <a:r>
              <a:rPr lang="en-US" altLang="ja-JP" sz="1400" dirty="0"/>
              <a:t>from </a:t>
            </a:r>
            <a:r>
              <a:rPr lang="en-US" altLang="ja-JP" sz="1400" dirty="0" smtClean="0"/>
              <a:t>version 1.1 </a:t>
            </a:r>
            <a:r>
              <a:rPr lang="en-US" altLang="ja-JP" sz="1400" dirty="0"/>
              <a:t>to 1.8.4, including 7 major version releases and 15 </a:t>
            </a:r>
            <a:r>
              <a:rPr lang="en-US" altLang="ja-JP" sz="1400" dirty="0" smtClean="0"/>
              <a:t>minor version </a:t>
            </a:r>
            <a:r>
              <a:rPr lang="en-US" altLang="ja-JP" sz="1400" dirty="0"/>
              <a:t>releases.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1262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era01\Desktop\saner\pic\Evo_Metho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4" y="1053269"/>
            <a:ext cx="8345806" cy="530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000" dirty="0"/>
              <a:t>Change of # of AE Methods in Two Consecutive Versions of Ant</a:t>
            </a:r>
            <a:endParaRPr kumimoji="1" lang="ja-JP" altLang="en-US" sz="2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714377"/>
            <a:ext cx="9906000" cy="794383"/>
          </a:xfrm>
          <a:solidFill>
            <a:schemeClr val="bg1"/>
          </a:solidFill>
        </p:spPr>
        <p:txBody>
          <a:bodyPr/>
          <a:lstStyle/>
          <a:p>
            <a:r>
              <a:rPr lang="en-US" altLang="ja-JP" dirty="0">
                <a:latin typeface="+mn-lt"/>
              </a:rPr>
              <a:t>Top 7 large </a:t>
            </a:r>
            <a:r>
              <a:rPr lang="en-US" altLang="ja-JP" dirty="0" smtClean="0">
                <a:latin typeface="+mn-lt"/>
              </a:rPr>
              <a:t>AE method changings </a:t>
            </a:r>
            <a:r>
              <a:rPr lang="en-US" altLang="ja-JP" dirty="0">
                <a:latin typeface="+mn-lt"/>
              </a:rPr>
              <a:t>are occurred at the major version releases.</a:t>
            </a:r>
          </a:p>
          <a:p>
            <a:r>
              <a:rPr lang="en-US" altLang="ja-JP" dirty="0" smtClean="0">
                <a:latin typeface="+mn-lt"/>
              </a:rPr>
              <a:t>Top 1 significant large AE method changing is </a:t>
            </a:r>
            <a:r>
              <a:rPr lang="en-US" altLang="ja-JP" dirty="0">
                <a:latin typeface="+mn-lt"/>
              </a:rPr>
              <a:t>“</a:t>
            </a:r>
            <a:r>
              <a:rPr lang="en-US" altLang="ja-JP" dirty="0" smtClean="0">
                <a:latin typeface="+mn-lt"/>
              </a:rPr>
              <a:t>pub-</a:t>
            </a:r>
            <a:r>
              <a:rPr lang="en-US" altLang="ja-JP" dirty="0" err="1" smtClean="0">
                <a:latin typeface="+mn-lt"/>
              </a:rPr>
              <a:t>na</a:t>
            </a:r>
            <a:r>
              <a:rPr lang="en-US" altLang="ja-JP" dirty="0" smtClean="0">
                <a:latin typeface="+mn-lt"/>
              </a:rPr>
              <a:t>”.</a:t>
            </a:r>
            <a:endParaRPr lang="en-US" altLang="ja-JP" dirty="0">
              <a:latin typeface="+mn-lt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264920" y="1842049"/>
            <a:ext cx="6389392" cy="3735790"/>
            <a:chOff x="1096815" y="1525313"/>
            <a:chExt cx="6584274" cy="4030853"/>
          </a:xfrm>
        </p:grpSpPr>
        <p:sp>
          <p:nvSpPr>
            <p:cNvPr id="4" name="円/楕円 3"/>
            <p:cNvSpPr/>
            <p:nvPr/>
          </p:nvSpPr>
          <p:spPr>
            <a:xfrm>
              <a:off x="2437470" y="2102997"/>
              <a:ext cx="579120" cy="276135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6" name="円/楕円 5"/>
            <p:cNvSpPr/>
            <p:nvPr/>
          </p:nvSpPr>
          <p:spPr>
            <a:xfrm>
              <a:off x="4305894" y="1525313"/>
              <a:ext cx="579120" cy="323355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7" name="円/楕円 6"/>
            <p:cNvSpPr/>
            <p:nvPr/>
          </p:nvSpPr>
          <p:spPr>
            <a:xfrm>
              <a:off x="6515229" y="3142098"/>
              <a:ext cx="579120" cy="22721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8" name="円/楕円 7"/>
            <p:cNvSpPr/>
            <p:nvPr/>
          </p:nvSpPr>
          <p:spPr>
            <a:xfrm>
              <a:off x="7406175" y="4952183"/>
              <a:ext cx="274914" cy="60398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9" name="円/楕円 8"/>
            <p:cNvSpPr/>
            <p:nvPr/>
          </p:nvSpPr>
          <p:spPr>
            <a:xfrm flipH="1">
              <a:off x="1096815" y="3937719"/>
              <a:ext cx="289560" cy="118491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" name="円/楕円 9"/>
            <p:cNvSpPr/>
            <p:nvPr/>
          </p:nvSpPr>
          <p:spPr>
            <a:xfrm flipH="1">
              <a:off x="1462575" y="3730377"/>
              <a:ext cx="289560" cy="118491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" name="円/楕円 10"/>
            <p:cNvSpPr/>
            <p:nvPr/>
          </p:nvSpPr>
          <p:spPr>
            <a:xfrm flipH="1">
              <a:off x="1844040" y="3528963"/>
              <a:ext cx="289560" cy="141921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3" name="正方形/長方形 12"/>
          <p:cNvSpPr/>
          <p:nvPr/>
        </p:nvSpPr>
        <p:spPr>
          <a:xfrm>
            <a:off x="0" y="6395780"/>
            <a:ext cx="98882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AE method changing means </a:t>
            </a:r>
            <a:r>
              <a:rPr lang="en-US" altLang="ja-JP" sz="1400" dirty="0"/>
              <a:t>that </a:t>
            </a:r>
            <a:r>
              <a:rPr lang="en-US" altLang="ja-JP" sz="1400" dirty="0" smtClean="0"/>
              <a:t>the </a:t>
            </a:r>
            <a:r>
              <a:rPr lang="en-US" altLang="ja-JP" sz="1400" dirty="0"/>
              <a:t>absolute value of </a:t>
            </a:r>
            <a:r>
              <a:rPr lang="en-US" altLang="ja-JP" sz="1400" dirty="0" smtClean="0"/>
              <a:t>the difference </a:t>
            </a:r>
            <a:r>
              <a:rPr lang="en-US" altLang="ja-JP" sz="1400" dirty="0"/>
              <a:t>of the number of AE </a:t>
            </a:r>
            <a:r>
              <a:rPr lang="en-US" altLang="ja-JP" sz="1400" dirty="0" smtClean="0"/>
              <a:t>methods </a:t>
            </a:r>
            <a:r>
              <a:rPr lang="en-US" altLang="ja-JP" sz="1400" dirty="0"/>
              <a:t>in two versions.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2661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Answer to </a:t>
            </a:r>
            <a:r>
              <a:rPr lang="en-US" altLang="ja-JP" dirty="0" smtClean="0"/>
              <a:t>RQ2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0338" y="977900"/>
            <a:ext cx="9745662" cy="495046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400" u="sng" dirty="0" smtClean="0">
                <a:latin typeface="+mn-lt"/>
              </a:rPr>
              <a:t>RQ2: </a:t>
            </a:r>
            <a:endParaRPr lang="en-US" altLang="ja-JP" sz="2400" u="sng" dirty="0">
              <a:latin typeface="+mn-lt"/>
            </a:endParaRPr>
          </a:p>
          <a:p>
            <a:r>
              <a:rPr lang="en-US" altLang="ja-JP" sz="2400" dirty="0">
                <a:latin typeface="+mn-lt"/>
              </a:rPr>
              <a:t>Do the AE metric values </a:t>
            </a:r>
            <a:r>
              <a:rPr lang="en-US" altLang="ja-JP" sz="2400" dirty="0">
                <a:solidFill>
                  <a:srgbClr val="FF0000"/>
                </a:solidFill>
                <a:latin typeface="+mn-lt"/>
              </a:rPr>
              <a:t>change</a:t>
            </a:r>
            <a:r>
              <a:rPr lang="en-US" altLang="ja-JP" sz="2400" dirty="0">
                <a:latin typeface="+mn-lt"/>
              </a:rPr>
              <a:t> over OSS evolution?</a:t>
            </a:r>
          </a:p>
          <a:p>
            <a:r>
              <a:rPr lang="en-US" altLang="ja-JP" sz="2400" dirty="0">
                <a:latin typeface="+mn-lt"/>
              </a:rPr>
              <a:t>If so, what is the evolution pattern?</a:t>
            </a:r>
            <a:endParaRPr lang="ja-JP" altLang="en-US" sz="2400" dirty="0">
              <a:latin typeface="+mn-lt"/>
            </a:endParaRPr>
          </a:p>
          <a:p>
            <a:pPr marL="0" indent="0">
              <a:buNone/>
            </a:pPr>
            <a:endParaRPr lang="en-US" altLang="ja-JP" sz="2400" dirty="0" smtClean="0">
              <a:latin typeface="+mn-lt"/>
            </a:endParaRPr>
          </a:p>
          <a:p>
            <a:pPr marL="0" indent="0">
              <a:buNone/>
            </a:pPr>
            <a:r>
              <a:rPr lang="en-US" altLang="ja-JP" sz="2400" u="sng" dirty="0">
                <a:latin typeface="+mn-lt"/>
              </a:rPr>
              <a:t>Answer to </a:t>
            </a:r>
            <a:r>
              <a:rPr lang="en-US" altLang="ja-JP" sz="2400" u="sng" dirty="0" smtClean="0">
                <a:latin typeface="+mn-lt"/>
              </a:rPr>
              <a:t>RQ2:</a:t>
            </a:r>
            <a:endParaRPr lang="en-US" altLang="ja-JP" sz="2400" u="sng" dirty="0">
              <a:latin typeface="+mn-lt"/>
            </a:endParaRPr>
          </a:p>
          <a:p>
            <a:r>
              <a:rPr lang="en-US" altLang="ja-JP" sz="2400" dirty="0" smtClean="0">
                <a:latin typeface="+mn-lt"/>
              </a:rPr>
              <a:t>The numbers </a:t>
            </a:r>
            <a:r>
              <a:rPr lang="en-US" altLang="ja-JP" sz="2400" dirty="0">
                <a:latin typeface="+mn-lt"/>
              </a:rPr>
              <a:t>of some AE ids for fields and methods are </a:t>
            </a:r>
            <a:r>
              <a:rPr lang="en-US" altLang="ja-JP" sz="2400" dirty="0" smtClean="0">
                <a:solidFill>
                  <a:srgbClr val="FF0000"/>
                </a:solidFill>
                <a:latin typeface="+mn-lt"/>
              </a:rPr>
              <a:t>largely</a:t>
            </a:r>
            <a:r>
              <a:rPr lang="en-US" altLang="ja-JP" sz="2400" dirty="0" smtClean="0">
                <a:latin typeface="+mn-lt"/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  <a:latin typeface="+mn-lt"/>
              </a:rPr>
              <a:t>changed </a:t>
            </a:r>
            <a:r>
              <a:rPr lang="en-US" altLang="ja-JP" sz="2400" dirty="0">
                <a:solidFill>
                  <a:srgbClr val="FF0000"/>
                </a:solidFill>
                <a:latin typeface="+mn-lt"/>
              </a:rPr>
              <a:t>at the major version releases</a:t>
            </a:r>
            <a:r>
              <a:rPr lang="en-US" altLang="ja-JP" sz="2400" dirty="0">
                <a:latin typeface="+mn-lt"/>
              </a:rPr>
              <a:t>, </a:t>
            </a:r>
            <a:r>
              <a:rPr lang="en-US" altLang="ja-JP" sz="2400" dirty="0" smtClean="0">
                <a:latin typeface="+mn-lt"/>
              </a:rPr>
              <a:t>compared </a:t>
            </a:r>
            <a:r>
              <a:rPr lang="en-US" altLang="ja-JP" sz="2400" dirty="0">
                <a:latin typeface="+mn-lt"/>
              </a:rPr>
              <a:t>to </a:t>
            </a:r>
            <a:r>
              <a:rPr lang="en-US" altLang="ja-JP" sz="2400" dirty="0" smtClean="0">
                <a:latin typeface="+mn-lt"/>
              </a:rPr>
              <a:t>the minor </a:t>
            </a:r>
            <a:r>
              <a:rPr lang="en-US" altLang="ja-JP" sz="2400" dirty="0">
                <a:latin typeface="+mn-lt"/>
              </a:rPr>
              <a:t>version </a:t>
            </a:r>
            <a:r>
              <a:rPr lang="en-US" altLang="ja-JP" sz="2400" dirty="0" smtClean="0">
                <a:latin typeface="+mn-lt"/>
              </a:rPr>
              <a:t>releases.</a:t>
            </a:r>
          </a:p>
          <a:p>
            <a:r>
              <a:rPr lang="en-US" altLang="ja-JP" sz="2400" dirty="0" smtClean="0">
                <a:latin typeface="+mn-lt"/>
              </a:rPr>
              <a:t>To </a:t>
            </a:r>
            <a:r>
              <a:rPr lang="en-US" altLang="ja-JP" sz="2400" dirty="0">
                <a:latin typeface="+mn-lt"/>
              </a:rPr>
              <a:t>confirm this, we have also conducted </a:t>
            </a:r>
            <a:r>
              <a:rPr lang="en-US" altLang="ja-JP" sz="2400" dirty="0" smtClean="0">
                <a:solidFill>
                  <a:srgbClr val="FF0000"/>
                </a:solidFill>
                <a:latin typeface="+mn-lt"/>
              </a:rPr>
              <a:t>Mann-Whitney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  <a:latin typeface="+mn-lt"/>
              </a:rPr>
              <a:t>U </a:t>
            </a:r>
            <a:r>
              <a:rPr lang="en-US" altLang="ja-JP" sz="2400" dirty="0">
                <a:solidFill>
                  <a:srgbClr val="FF0000"/>
                </a:solidFill>
                <a:latin typeface="+mn-lt"/>
              </a:rPr>
              <a:t>test </a:t>
            </a:r>
            <a:r>
              <a:rPr lang="en-US" altLang="ja-JP" sz="2400" dirty="0" smtClean="0">
                <a:latin typeface="+mn-lt"/>
              </a:rPr>
              <a:t>for each </a:t>
            </a:r>
            <a:r>
              <a:rPr lang="en-US" altLang="ja-JP" sz="2400" dirty="0">
                <a:latin typeface="+mn-lt"/>
              </a:rPr>
              <a:t>AE id with </a:t>
            </a:r>
            <a:r>
              <a:rPr lang="en-US" altLang="ja-JP" sz="2400" dirty="0">
                <a:solidFill>
                  <a:srgbClr val="FF0000"/>
                </a:solidFill>
                <a:latin typeface="+mn-lt"/>
              </a:rPr>
              <a:t>5% significance level.</a:t>
            </a:r>
            <a:endParaRPr lang="ja-JP" altLang="en-US" sz="2400" dirty="0">
              <a:solidFill>
                <a:srgbClr val="FF0000"/>
              </a:solidFill>
              <a:latin typeface="+mn-lt"/>
            </a:endParaRPr>
          </a:p>
          <a:p>
            <a:pPr lvl="1"/>
            <a:endParaRPr kumimoji="1" lang="ja-JP" altLang="en-US" sz="2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564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8250" y="0"/>
            <a:ext cx="7734229" cy="664180"/>
          </a:xfrm>
        </p:spPr>
        <p:txBody>
          <a:bodyPr/>
          <a:lstStyle/>
          <a:p>
            <a:r>
              <a:rPr kumimoji="1" lang="en-US" altLang="ja-JP" dirty="0" smtClean="0"/>
              <a:t>Discussion: </a:t>
            </a:r>
            <a:br>
              <a:rPr kumimoji="1" lang="en-US" altLang="ja-JP" dirty="0" smtClean="0"/>
            </a:br>
            <a:r>
              <a:rPr lang="en-US" altLang="ja-JP" sz="2400" dirty="0" smtClean="0"/>
              <a:t>Correlation coefficient between AE and LOC</a:t>
            </a:r>
            <a:endParaRPr kumimoji="1" lang="ja-JP" altLang="en-US" dirty="0"/>
          </a:p>
        </p:txBody>
      </p:sp>
      <p:pic>
        <p:nvPicPr>
          <p:cNvPr id="5122" name="Picture 2" descr="C:\Users\tera01\Desktop\saner\pic\LOCvsA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70099"/>
            <a:ext cx="5457807" cy="429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339990"/>
              </p:ext>
            </p:extLst>
          </p:nvPr>
        </p:nvGraphicFramePr>
        <p:xfrm>
          <a:off x="5902325" y="3327624"/>
          <a:ext cx="3820795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208"/>
                <a:gridCol w="1306827"/>
                <a:gridCol w="1508760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LOC vs</a:t>
                      </a:r>
                    </a:p>
                    <a:p>
                      <a:r>
                        <a:rPr kumimoji="1" lang="en-US" altLang="ja-JP" dirty="0" smtClean="0"/>
                        <a:t># of AE Fields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LOC vs</a:t>
                      </a:r>
                    </a:p>
                    <a:p>
                      <a:r>
                        <a:rPr kumimoji="1" lang="en-US" altLang="ja-JP" dirty="0" smtClean="0"/>
                        <a:t># of AE Methods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587151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Total</a:t>
                      </a:r>
                    </a:p>
                    <a:p>
                      <a:r>
                        <a:rPr kumimoji="1" lang="en-US" altLang="ja-JP" dirty="0" smtClean="0"/>
                        <a:t>Amount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/>
                        <a:t>0.93</a:t>
                      </a:r>
                      <a:endParaRPr kumimoji="1" lang="ja-JP" altLang="en-US" sz="20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/>
                        <a:t>0.98</a:t>
                      </a:r>
                      <a:endParaRPr kumimoji="1" lang="ja-JP" altLang="en-US" sz="2000" b="1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Change</a:t>
                      </a:r>
                    </a:p>
                    <a:p>
                      <a:r>
                        <a:rPr kumimoji="1" lang="en-US" altLang="ja-JP" dirty="0" smtClean="0"/>
                        <a:t>Amount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0.85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0.69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6327140" y="2960495"/>
            <a:ext cx="3080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Pearson's </a:t>
            </a:r>
            <a:r>
              <a:rPr lang="en-US" altLang="ja-JP" sz="1600" dirty="0"/>
              <a:t>correlation coefficient</a:t>
            </a:r>
            <a:endParaRPr kumimoji="1" lang="ja-JP" altLang="en-US" sz="1600" dirty="0"/>
          </a:p>
        </p:txBody>
      </p:sp>
      <p:sp>
        <p:nvSpPr>
          <p:cNvPr id="3" name="正方形/長方形 2"/>
          <p:cNvSpPr/>
          <p:nvPr/>
        </p:nvSpPr>
        <p:spPr>
          <a:xfrm>
            <a:off x="0" y="688955"/>
            <a:ext cx="9906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T</a:t>
            </a:r>
            <a:r>
              <a:rPr lang="en-US" altLang="ja-JP" sz="2000" dirty="0" smtClean="0"/>
              <a:t>here </a:t>
            </a:r>
            <a:r>
              <a:rPr lang="en-US" altLang="ja-JP" sz="2000" dirty="0"/>
              <a:t>is a </a:t>
            </a:r>
            <a:r>
              <a:rPr lang="en-US" altLang="ja-JP" sz="2000" dirty="0">
                <a:solidFill>
                  <a:srgbClr val="FF0000"/>
                </a:solidFill>
              </a:rPr>
              <a:t>strong correlation </a:t>
            </a:r>
            <a:r>
              <a:rPr lang="en-US" altLang="ja-JP" sz="2000" dirty="0"/>
              <a:t>between the total </a:t>
            </a:r>
            <a:r>
              <a:rPr lang="en-US" altLang="ja-JP" sz="2000" dirty="0" smtClean="0"/>
              <a:t>LOC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and </a:t>
            </a:r>
            <a:r>
              <a:rPr lang="en-US" altLang="ja-JP" sz="2000" dirty="0"/>
              <a:t>AE </a:t>
            </a:r>
            <a:r>
              <a:rPr lang="en-US" altLang="ja-JP" sz="2000" dirty="0" smtClean="0"/>
              <a:t>fields/methods.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On the other hand, the correlation coefficient between the source code changes and the AE fields/methods changes</a:t>
            </a:r>
            <a:r>
              <a:rPr lang="en-US" altLang="ja-JP" sz="2000" dirty="0" smtClean="0">
                <a:solidFill>
                  <a:srgbClr val="FF0000"/>
                </a:solidFill>
              </a:rPr>
              <a:t> is not so high</a:t>
            </a:r>
            <a:r>
              <a:rPr lang="en-US" altLang="ja-JP" sz="2000" dirty="0" smtClean="0"/>
              <a:t>.</a:t>
            </a:r>
          </a:p>
          <a:p>
            <a:endParaRPr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0" y="6366485"/>
            <a:ext cx="990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/>
              <a:t>C</a:t>
            </a:r>
            <a:r>
              <a:rPr lang="en-US" altLang="ja-JP" sz="1600" dirty="0" smtClean="0"/>
              <a:t>hange amount </a:t>
            </a:r>
            <a:r>
              <a:rPr lang="en-US" altLang="ja-JP" sz="1600" dirty="0"/>
              <a:t>means that </a:t>
            </a:r>
            <a:r>
              <a:rPr lang="en-US" altLang="ja-JP" sz="1600" dirty="0" smtClean="0"/>
              <a:t>the </a:t>
            </a:r>
            <a:r>
              <a:rPr lang="en-US" altLang="ja-JP" sz="1600" dirty="0"/>
              <a:t>absolute value of </a:t>
            </a:r>
            <a:r>
              <a:rPr lang="en-US" altLang="ja-JP" sz="1600" dirty="0" smtClean="0"/>
              <a:t>the difference </a:t>
            </a:r>
            <a:r>
              <a:rPr lang="en-US" altLang="ja-JP" sz="1600" dirty="0"/>
              <a:t>of the number of AE fields in two versions.</a:t>
            </a:r>
            <a:endParaRPr lang="ja-JP" altLang="en-US" sz="1600" dirty="0"/>
          </a:p>
        </p:txBody>
      </p:sp>
      <p:sp>
        <p:nvSpPr>
          <p:cNvPr id="7" name="右矢印 6"/>
          <p:cNvSpPr/>
          <p:nvPr/>
        </p:nvSpPr>
        <p:spPr>
          <a:xfrm>
            <a:off x="5470185" y="3175000"/>
            <a:ext cx="311490" cy="227844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99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59080" y="3478798"/>
            <a:ext cx="9631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Once AE is created, it’s fairly </a:t>
            </a:r>
            <a:r>
              <a:rPr lang="en-US" altLang="ja-JP" dirty="0" smtClean="0">
                <a:solidFill>
                  <a:srgbClr val="FF0000"/>
                </a:solidFill>
              </a:rPr>
              <a:t>stable in the software evolution</a:t>
            </a:r>
            <a:r>
              <a:rPr lang="en-US" altLang="ja-JP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We </a:t>
            </a:r>
            <a:r>
              <a:rPr lang="en-US" altLang="ja-JP" dirty="0"/>
              <a:t>understood that it would be better for developers that </a:t>
            </a:r>
            <a:r>
              <a:rPr lang="en-US" altLang="ja-JP" dirty="0" smtClean="0"/>
              <a:t>they would </a:t>
            </a:r>
            <a:r>
              <a:rPr lang="en-US" altLang="ja-JP" dirty="0"/>
              <a:t>like to check AEs before </a:t>
            </a:r>
            <a:r>
              <a:rPr lang="en-US" altLang="ja-JP" dirty="0">
                <a:solidFill>
                  <a:srgbClr val="FF0000"/>
                </a:solidFill>
              </a:rPr>
              <a:t>releasing new major </a:t>
            </a:r>
            <a:r>
              <a:rPr lang="en-US" altLang="ja-JP" dirty="0" smtClean="0">
                <a:solidFill>
                  <a:srgbClr val="FF0000"/>
                </a:solidFill>
              </a:rPr>
              <a:t>version </a:t>
            </a:r>
            <a:r>
              <a:rPr lang="en-US" altLang="ja-JP" dirty="0" smtClean="0"/>
              <a:t>to </a:t>
            </a:r>
            <a:r>
              <a:rPr lang="en-US" altLang="ja-JP" dirty="0"/>
              <a:t>find out potential bugs effectively.</a:t>
            </a:r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44780" y="774621"/>
            <a:ext cx="93421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ja-JP" sz="2400" dirty="0" smtClean="0"/>
              <a:t>For supporting developer to find AE from their programs.</a:t>
            </a:r>
          </a:p>
          <a:p>
            <a:pPr marL="342900" indent="-342900">
              <a:buFont typeface="+mj-lt"/>
              <a:buAutoNum type="arabicPeriod"/>
            </a:pPr>
            <a:endParaRPr lang="en-US" altLang="ja-JP" sz="2400" dirty="0" smtClean="0"/>
          </a:p>
          <a:p>
            <a:pPr marL="342900" indent="-342900">
              <a:buFont typeface="+mj-lt"/>
              <a:buAutoNum type="arabicPeriod"/>
            </a:pPr>
            <a:endParaRPr lang="en-US" altLang="ja-JP" sz="2400" dirty="0"/>
          </a:p>
          <a:p>
            <a:pPr marL="342900" indent="-342900">
              <a:buFont typeface="+mj-lt"/>
              <a:buAutoNum type="arabicPeriod"/>
            </a:pPr>
            <a:endParaRPr lang="en-US" altLang="ja-JP" sz="2400" dirty="0" smtClean="0"/>
          </a:p>
          <a:p>
            <a:pPr marL="342900" indent="-342900">
              <a:buFont typeface="+mj-lt"/>
              <a:buAutoNum type="arabicPeriod"/>
            </a:pPr>
            <a:endParaRPr lang="en-US" altLang="ja-JP" sz="2400" dirty="0"/>
          </a:p>
          <a:p>
            <a:pPr marL="342900" indent="-342900">
              <a:buFont typeface="+mj-lt"/>
              <a:buAutoNum type="arabicPeriod"/>
            </a:pPr>
            <a:r>
              <a:rPr lang="en-US" altLang="ja-JP" sz="2400" dirty="0" smtClean="0"/>
              <a:t>For Supporting developer to find the appropriate timing of AE analysis. </a:t>
            </a:r>
            <a:endParaRPr lang="ja-JP" altLang="en-US" sz="2400" dirty="0"/>
          </a:p>
        </p:txBody>
      </p:sp>
      <p:sp>
        <p:nvSpPr>
          <p:cNvPr id="6" name="正方形/長方形 5"/>
          <p:cNvSpPr/>
          <p:nvPr/>
        </p:nvSpPr>
        <p:spPr>
          <a:xfrm>
            <a:off x="281940" y="1301710"/>
            <a:ext cx="96088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AE analysis tool “ModiChecker” implementing AE classification model supports developer </a:t>
            </a:r>
            <a:r>
              <a:rPr lang="en-US" altLang="ja-JP" dirty="0" smtClean="0">
                <a:solidFill>
                  <a:srgbClr val="FF0000"/>
                </a:solidFill>
              </a:rPr>
              <a:t>to find AE</a:t>
            </a:r>
            <a:r>
              <a:rPr lang="en-US" altLang="ja-JP" dirty="0" smtClean="0"/>
              <a:t> from their programs.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ModiChecker also supports them to </a:t>
            </a:r>
            <a:r>
              <a:rPr lang="en-US" altLang="ja-JP" dirty="0" smtClean="0">
                <a:solidFill>
                  <a:srgbClr val="FF0000"/>
                </a:solidFill>
              </a:rPr>
              <a:t>fix the AE automatically</a:t>
            </a:r>
            <a:r>
              <a:rPr lang="en-US" altLang="ja-JP" dirty="0" smtClean="0"/>
              <a:t>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180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Introduction</a:t>
            </a:r>
            <a:endParaRPr lang="ja-JP" altLang="ja-JP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" y="835025"/>
            <a:ext cx="9906000" cy="4824413"/>
          </a:xfrm>
        </p:spPr>
        <p:txBody>
          <a:bodyPr/>
          <a:lstStyle/>
          <a:p>
            <a:r>
              <a:rPr lang="en-US" altLang="ja-JP" dirty="0" smtClean="0">
                <a:latin typeface="+mn-lt"/>
              </a:rPr>
              <a:t>Access Modifier in Java</a:t>
            </a:r>
            <a:r>
              <a:rPr lang="ja-JP" altLang="en-US" dirty="0">
                <a:latin typeface="+mn-lt"/>
              </a:rPr>
              <a:t> </a:t>
            </a:r>
            <a:r>
              <a:rPr lang="en-US" altLang="ja-JP" dirty="0" smtClean="0">
                <a:latin typeface="+mn-lt"/>
              </a:rPr>
              <a:t>controls </a:t>
            </a:r>
            <a:r>
              <a:rPr lang="en-US" altLang="ja-JP" dirty="0">
                <a:latin typeface="+mn-lt"/>
              </a:rPr>
              <a:t>the access of other </a:t>
            </a:r>
            <a:r>
              <a:rPr lang="en-US" altLang="ja-JP" dirty="0" smtClean="0">
                <a:latin typeface="+mn-lt"/>
              </a:rPr>
              <a:t>classes</a:t>
            </a:r>
            <a:r>
              <a:rPr lang="ja-JP" altLang="en-US" dirty="0">
                <a:latin typeface="+mn-lt"/>
              </a:rPr>
              <a:t> </a:t>
            </a:r>
            <a:r>
              <a:rPr lang="en-US" altLang="ja-JP" dirty="0" smtClean="0">
                <a:latin typeface="+mn-lt"/>
              </a:rPr>
              <a:t>to</a:t>
            </a:r>
            <a:r>
              <a:rPr lang="ja-JP" altLang="en-US" dirty="0" smtClean="0">
                <a:latin typeface="+mn-lt"/>
              </a:rPr>
              <a:t> </a:t>
            </a:r>
            <a:r>
              <a:rPr lang="en-US" altLang="ja-JP" dirty="0" smtClean="0">
                <a:latin typeface="+mn-lt"/>
              </a:rPr>
              <a:t>class/field/method.</a:t>
            </a:r>
          </a:p>
          <a:p>
            <a:r>
              <a:rPr lang="en-US" altLang="ja-JP" dirty="0">
                <a:latin typeface="+mn-lt"/>
              </a:rPr>
              <a:t>Proper use of access modifiers and controlling visibility </a:t>
            </a:r>
            <a:r>
              <a:rPr lang="en-US" altLang="ja-JP" dirty="0" smtClean="0">
                <a:latin typeface="+mn-lt"/>
              </a:rPr>
              <a:t>are</a:t>
            </a:r>
            <a:r>
              <a:rPr lang="ja-JP" altLang="en-US" dirty="0">
                <a:latin typeface="+mn-lt"/>
              </a:rPr>
              <a:t> </a:t>
            </a:r>
            <a:r>
              <a:rPr lang="en-US" altLang="ja-JP" dirty="0" smtClean="0">
                <a:latin typeface="+mn-lt"/>
              </a:rPr>
              <a:t>essential </a:t>
            </a:r>
            <a:r>
              <a:rPr lang="en-US" altLang="ja-JP" dirty="0">
                <a:latin typeface="+mn-lt"/>
              </a:rPr>
              <a:t>to </a:t>
            </a:r>
            <a:r>
              <a:rPr lang="en-US" altLang="ja-JP" dirty="0" smtClean="0">
                <a:latin typeface="+mn-lt"/>
              </a:rPr>
              <a:t>well-encapsulated Java programming [1].</a:t>
            </a:r>
          </a:p>
          <a:p>
            <a:r>
              <a:rPr lang="en-US" altLang="ja-JP" dirty="0">
                <a:latin typeface="+mn-lt"/>
              </a:rPr>
              <a:t>A discrepancy between the declared accessibility and </a:t>
            </a:r>
            <a:r>
              <a:rPr lang="en-US" altLang="ja-JP" dirty="0" smtClean="0">
                <a:latin typeface="+mn-lt"/>
              </a:rPr>
              <a:t>actual usage </a:t>
            </a:r>
            <a:r>
              <a:rPr lang="en-US" altLang="ja-JP" dirty="0">
                <a:latin typeface="+mn-lt"/>
              </a:rPr>
              <a:t>of a field or method is called </a:t>
            </a:r>
            <a:r>
              <a:rPr lang="en-US" altLang="ja-JP" i="1" dirty="0">
                <a:solidFill>
                  <a:srgbClr val="FF0000"/>
                </a:solidFill>
                <a:latin typeface="+mn-lt"/>
              </a:rPr>
              <a:t>Accessibility </a:t>
            </a:r>
            <a:r>
              <a:rPr lang="en-US" altLang="ja-JP" i="1" dirty="0" smtClean="0">
                <a:solidFill>
                  <a:srgbClr val="FF0000"/>
                </a:solidFill>
                <a:latin typeface="+mn-lt"/>
              </a:rPr>
              <a:t>Excessiveness (AE</a:t>
            </a:r>
            <a:r>
              <a:rPr lang="en-US" altLang="ja-JP" i="1" dirty="0">
                <a:solidFill>
                  <a:srgbClr val="FF0000"/>
                </a:solidFill>
                <a:latin typeface="+mn-lt"/>
              </a:rPr>
              <a:t>) </a:t>
            </a:r>
            <a:r>
              <a:rPr lang="en-US" altLang="ja-JP" dirty="0" smtClean="0">
                <a:latin typeface="+mn-lt"/>
              </a:rPr>
              <a:t>here</a:t>
            </a:r>
          </a:p>
          <a:p>
            <a:r>
              <a:rPr lang="en-US" altLang="ja-JP" dirty="0" smtClean="0">
                <a:latin typeface="+mn-lt"/>
              </a:rPr>
              <a:t>AE </a:t>
            </a:r>
            <a:r>
              <a:rPr lang="en-US" altLang="ja-JP" dirty="0">
                <a:latin typeface="+mn-lt"/>
              </a:rPr>
              <a:t>can be a </a:t>
            </a:r>
            <a:r>
              <a:rPr lang="en-US" altLang="ja-JP" dirty="0">
                <a:solidFill>
                  <a:srgbClr val="FF0000"/>
                </a:solidFill>
                <a:latin typeface="+mn-lt"/>
              </a:rPr>
              <a:t>cause of program faults </a:t>
            </a:r>
            <a:r>
              <a:rPr lang="en-US" altLang="ja-JP" dirty="0">
                <a:latin typeface="+mn-lt"/>
              </a:rPr>
              <a:t>due </a:t>
            </a:r>
            <a:r>
              <a:rPr lang="en-US" altLang="ja-JP" dirty="0" smtClean="0">
                <a:latin typeface="+mn-lt"/>
              </a:rPr>
              <a:t>to unintended </a:t>
            </a:r>
            <a:r>
              <a:rPr lang="en-US" altLang="ja-JP" dirty="0">
                <a:latin typeface="+mn-lt"/>
              </a:rPr>
              <a:t>use of the fields or methods.</a:t>
            </a:r>
          </a:p>
          <a:p>
            <a:endParaRPr lang="en-US" altLang="ja-JP" dirty="0" smtClean="0">
              <a:latin typeface="+mn-lt"/>
            </a:endParaRPr>
          </a:p>
          <a:p>
            <a:endParaRPr lang="ja-JP" altLang="ja-JP" dirty="0" smtClean="0">
              <a:latin typeface="+mn-lt"/>
            </a:endParaRPr>
          </a:p>
        </p:txBody>
      </p:sp>
      <p:graphicFrame>
        <p:nvGraphicFramePr>
          <p:cNvPr id="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530205"/>
              </p:ext>
            </p:extLst>
          </p:nvPr>
        </p:nvGraphicFramePr>
        <p:xfrm>
          <a:off x="825502" y="3352800"/>
          <a:ext cx="751205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549"/>
                <a:gridCol w="1162663"/>
                <a:gridCol w="1448106"/>
                <a:gridCol w="1448106"/>
                <a:gridCol w="17196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Access Modifier</a:t>
                      </a:r>
                      <a:endParaRPr kumimoji="1" lang="ja-JP" alt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Same Class</a:t>
                      </a:r>
                      <a:endParaRPr kumimoji="1" lang="ja-JP" alt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Package</a:t>
                      </a:r>
                      <a:endParaRPr kumimoji="1" lang="ja-JP" alt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Subclass</a:t>
                      </a:r>
                      <a:endParaRPr kumimoji="1" lang="ja-JP" alt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Any Class</a:t>
                      </a:r>
                      <a:endParaRPr kumimoji="1" lang="ja-JP" altLang="en-US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Public</a:t>
                      </a:r>
                      <a:endParaRPr kumimoji="1" lang="ja-JP" alt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OK</a:t>
                      </a:r>
                      <a:endParaRPr kumimoji="1" lang="ja-JP" alt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OK</a:t>
                      </a:r>
                      <a:endParaRPr kumimoji="1" lang="ja-JP" alt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OK</a:t>
                      </a:r>
                      <a:endParaRPr kumimoji="1" lang="ja-JP" alt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OK</a:t>
                      </a:r>
                      <a:endParaRPr kumimoji="1" lang="ja-JP" altLang="en-US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Protected</a:t>
                      </a:r>
                      <a:endParaRPr kumimoji="1" lang="ja-JP" alt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OK</a:t>
                      </a:r>
                      <a:endParaRPr kumimoji="1" lang="ja-JP" alt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OK</a:t>
                      </a:r>
                      <a:endParaRPr kumimoji="1" lang="ja-JP" alt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OK</a:t>
                      </a:r>
                      <a:endParaRPr kumimoji="1" lang="ja-JP" alt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</a:t>
                      </a:r>
                      <a:endParaRPr kumimoji="1" lang="ja-JP" altLang="en-US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Default</a:t>
                      </a:r>
                      <a:endParaRPr kumimoji="1" lang="ja-JP" alt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OK</a:t>
                      </a:r>
                      <a:endParaRPr kumimoji="1" lang="ja-JP" alt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OK</a:t>
                      </a:r>
                      <a:endParaRPr kumimoji="1" lang="ja-JP" alt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</a:t>
                      </a:r>
                      <a:endParaRPr kumimoji="1" lang="ja-JP" alt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</a:t>
                      </a:r>
                      <a:endParaRPr kumimoji="1" lang="ja-JP" altLang="en-US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Private</a:t>
                      </a:r>
                      <a:endParaRPr kumimoji="1" lang="ja-JP" alt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OK</a:t>
                      </a:r>
                      <a:endParaRPr kumimoji="1" lang="ja-JP" alt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</a:t>
                      </a:r>
                      <a:endParaRPr kumimoji="1" lang="ja-JP" alt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</a:t>
                      </a:r>
                      <a:endParaRPr kumimoji="1" lang="ja-JP" alt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</a:t>
                      </a:r>
                      <a:endParaRPr kumimoji="1" lang="ja-JP" altLang="en-US" dirty="0"/>
                    </a:p>
                  </a:txBody>
                  <a:tcPr marL="99060" marR="99060"/>
                </a:tc>
              </a:tr>
            </a:tbl>
          </a:graphicData>
        </a:graphic>
      </p:graphicFrame>
      <p:sp>
        <p:nvSpPr>
          <p:cNvPr id="2" name="正方形/長方形 1"/>
          <p:cNvSpPr/>
          <p:nvPr/>
        </p:nvSpPr>
        <p:spPr>
          <a:xfrm>
            <a:off x="-15240" y="6365855"/>
            <a:ext cx="990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[1] K</a:t>
            </a:r>
            <a:r>
              <a:rPr lang="en-US" altLang="ja-JP" sz="1600" dirty="0"/>
              <a:t>. Arnold, </a:t>
            </a:r>
            <a:r>
              <a:rPr lang="en-US" altLang="ja-JP" sz="1600" dirty="0" smtClean="0"/>
              <a:t>J. Gosling </a:t>
            </a:r>
            <a:r>
              <a:rPr lang="en-US" altLang="ja-JP" sz="1600" dirty="0"/>
              <a:t>and D. Holmes, “The Java Programming </a:t>
            </a:r>
            <a:r>
              <a:rPr lang="en-US" altLang="ja-JP" sz="1600" dirty="0" smtClean="0"/>
              <a:t>Language 4th </a:t>
            </a:r>
            <a:r>
              <a:rPr lang="en-US" altLang="ja-JP" sz="1600" dirty="0"/>
              <a:t>Edition”, Prentice </a:t>
            </a:r>
            <a:r>
              <a:rPr lang="en-US" altLang="ja-JP" sz="1600" dirty="0" smtClean="0"/>
              <a:t>Hall, 2005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9963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35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Discussion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104900"/>
            <a:ext cx="9906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en-US" altLang="ja-JP" sz="2400" dirty="0" smtClean="0"/>
              <a:t>Summary</a:t>
            </a:r>
          </a:p>
          <a:p>
            <a:pPr marL="342900" indent="-342900">
              <a:buFont typeface="+mj-lt"/>
              <a:buAutoNum type="arabicPeriod"/>
            </a:pPr>
            <a:endParaRPr kumimoji="1" lang="en-US" altLang="ja-JP" sz="2400" dirty="0" smtClean="0"/>
          </a:p>
          <a:p>
            <a:pPr marL="342900" indent="-342900">
              <a:buFont typeface="+mj-lt"/>
              <a:buAutoNum type="arabicPeriod"/>
            </a:pPr>
            <a:endParaRPr kumimoji="1" lang="en-US" altLang="ja-JP" sz="2400" dirty="0"/>
          </a:p>
          <a:p>
            <a:pPr marL="342900" indent="-342900">
              <a:buFont typeface="+mj-lt"/>
              <a:buAutoNum type="arabicPeriod"/>
            </a:pPr>
            <a:endParaRPr kumimoji="1" lang="en-US" altLang="ja-JP" sz="2400" dirty="0" smtClean="0"/>
          </a:p>
          <a:p>
            <a:pPr marL="342900" indent="-342900">
              <a:buFont typeface="+mj-lt"/>
              <a:buAutoNum type="arabicPeriod"/>
            </a:pPr>
            <a:endParaRPr kumimoji="1" lang="en-US" altLang="ja-JP" sz="2400" dirty="0" smtClean="0"/>
          </a:p>
          <a:p>
            <a:pPr marL="342900" indent="-342900">
              <a:buFont typeface="+mj-lt"/>
              <a:buAutoNum type="arabicPeriod"/>
            </a:pPr>
            <a:r>
              <a:rPr kumimoji="1" lang="en-US" altLang="ja-JP" sz="2400" dirty="0" smtClean="0"/>
              <a:t>Open Question</a:t>
            </a:r>
          </a:p>
          <a:p>
            <a:r>
              <a:rPr kumimoji="1" lang="en-US" altLang="ja-JP" sz="2400" dirty="0" smtClean="0"/>
              <a:t>  How can we </a:t>
            </a:r>
            <a:r>
              <a:rPr lang="en-US" altLang="ja-JP" sz="2400" dirty="0" smtClean="0"/>
              <a:t>judge whether AE </a:t>
            </a:r>
            <a:r>
              <a:rPr lang="en-US" altLang="ja-JP" sz="2400" dirty="0"/>
              <a:t>was made carelessly or intentionally</a:t>
            </a:r>
            <a:r>
              <a:rPr lang="en-US" altLang="ja-JP" sz="2400" dirty="0" smtClean="0"/>
              <a:t>.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-&gt; Ask to developer.</a:t>
            </a:r>
            <a:endParaRPr lang="en-US" altLang="ja-JP" sz="2400" dirty="0"/>
          </a:p>
          <a:p>
            <a:endParaRPr kumimoji="1" lang="en-US" altLang="ja-JP" sz="2400" dirty="0" smtClean="0"/>
          </a:p>
          <a:p>
            <a:pPr marL="342900" indent="-342900">
              <a:buFont typeface="+mj-lt"/>
              <a:buAutoNum type="arabicPeriod"/>
            </a:pPr>
            <a:endParaRPr kumimoji="1" lang="en-US" altLang="ja-JP" sz="2400" dirty="0"/>
          </a:p>
          <a:p>
            <a:pPr marL="342900" indent="-342900">
              <a:buFont typeface="+mj-lt"/>
              <a:buAutoNum type="arabicPeriod"/>
            </a:pPr>
            <a:endParaRPr kumimoji="1" lang="ja-JP" altLang="en-US" sz="2400" dirty="0"/>
          </a:p>
        </p:txBody>
      </p:sp>
      <p:sp>
        <p:nvSpPr>
          <p:cNvPr id="4" name="正方形/長方形 3"/>
          <p:cNvSpPr/>
          <p:nvPr/>
        </p:nvSpPr>
        <p:spPr>
          <a:xfrm>
            <a:off x="205740" y="1520875"/>
            <a:ext cx="9486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We defined </a:t>
            </a:r>
            <a:r>
              <a:rPr lang="en-US" altLang="ja-JP" sz="2400" i="1" dirty="0"/>
              <a:t>Accessibility Excessiveness (AE)</a:t>
            </a:r>
            <a:r>
              <a:rPr lang="en-US" altLang="ja-JP" sz="2400" dirty="0" smtClean="0"/>
              <a:t> and found </a:t>
            </a:r>
            <a:r>
              <a:rPr lang="en-US" altLang="ja-JP" sz="2400" dirty="0"/>
              <a:t>Once AE is created, it’s fairly </a:t>
            </a:r>
            <a:r>
              <a:rPr lang="en-US" altLang="ja-JP" sz="2400" dirty="0" smtClean="0"/>
              <a:t>stable. So we suggested releasing </a:t>
            </a:r>
            <a:r>
              <a:rPr lang="en-US" altLang="ja-JP" sz="2400" dirty="0"/>
              <a:t>new major </a:t>
            </a:r>
            <a:r>
              <a:rPr lang="en-US" altLang="ja-JP" sz="2400" dirty="0" smtClean="0"/>
              <a:t>version is good timing to analyze AE.</a:t>
            </a:r>
          </a:p>
          <a:p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75310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Example of Research Motivation</a:t>
            </a:r>
            <a:endParaRPr kumimoji="1" lang="ja-JP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42950" y="1846841"/>
            <a:ext cx="7652916" cy="3455513"/>
            <a:chOff x="501205" y="1477509"/>
            <a:chExt cx="7064230" cy="3455513"/>
          </a:xfrm>
        </p:grpSpPr>
        <p:sp>
          <p:nvSpPr>
            <p:cNvPr id="5" name="TextBox 4"/>
            <p:cNvSpPr txBox="1"/>
            <p:nvPr/>
          </p:nvSpPr>
          <p:spPr>
            <a:xfrm>
              <a:off x="586475" y="2166331"/>
              <a:ext cx="1224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/>
                <a:t>Current </a:t>
              </a:r>
            </a:p>
            <a:p>
              <a:r>
                <a:rPr lang="en-US" altLang="ja-JP" b="1" dirty="0" smtClean="0"/>
                <a:t>program</a:t>
              </a:r>
              <a:endParaRPr kumimoji="1" lang="ja-JP" altLang="en-US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954672" y="1846841"/>
              <a:ext cx="5610763" cy="165618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180271" y="2489498"/>
              <a:ext cx="2052228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b="1" dirty="0" smtClean="0">
                  <a:solidFill>
                    <a:schemeClr val="tx1"/>
                  </a:solidFill>
                </a:rPr>
                <a:t>Main job</a:t>
              </a:r>
              <a:endParaRPr kumimoji="1" lang="ja-JP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31367" y="3935073"/>
              <a:ext cx="1533411" cy="664507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b="1" dirty="0" smtClean="0">
                  <a:solidFill>
                    <a:schemeClr val="tx1"/>
                  </a:solidFill>
                </a:rPr>
                <a:t>Other objects</a:t>
              </a:r>
              <a:endParaRPr kumimoji="1" lang="ja-JP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62852" y="2489498"/>
              <a:ext cx="2052228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b="1" dirty="0" smtClean="0">
                  <a:solidFill>
                    <a:schemeClr val="tx1"/>
                  </a:solidFill>
                  <a:latin typeface="+mj-lt"/>
                </a:rPr>
                <a:t>Initialization</a:t>
              </a:r>
              <a:endParaRPr kumimoji="1" lang="ja-JP" altLang="en-US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77281" y="2048158"/>
              <a:ext cx="1843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Public method A</a:t>
              </a:r>
              <a:endParaRPr kumimoji="1" lang="ja-JP" alt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52279" y="2015892"/>
              <a:ext cx="1851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Public method B</a:t>
              </a:r>
              <a:endParaRPr kumimoji="1" lang="ja-JP" alt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86388" y="1477509"/>
              <a:ext cx="9399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Class X</a:t>
              </a:r>
              <a:endParaRPr kumimoji="1" lang="ja-JP" altLang="en-US" b="1" dirty="0"/>
            </a:p>
          </p:txBody>
        </p:sp>
        <p:sp>
          <p:nvSpPr>
            <p:cNvPr id="13" name="Bent-Up Arrow 12"/>
            <p:cNvSpPr/>
            <p:nvPr/>
          </p:nvSpPr>
          <p:spPr>
            <a:xfrm>
              <a:off x="4424186" y="3503025"/>
              <a:ext cx="2211005" cy="1030223"/>
            </a:xfrm>
            <a:prstGeom prst="bentUpArrow">
              <a:avLst>
                <a:gd name="adj1" fmla="val 15138"/>
                <a:gd name="adj2" fmla="val 27123"/>
                <a:gd name="adj3" fmla="val 300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78992" y="4504896"/>
              <a:ext cx="1898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Directly invoke B</a:t>
              </a:r>
              <a:endParaRPr kumimoji="1" lang="ja-JP" altLang="en-US" b="1" dirty="0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4235610" y="2925197"/>
              <a:ext cx="886238" cy="257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33878" y="2660220"/>
              <a:ext cx="845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Invoke</a:t>
              </a:r>
              <a:endParaRPr kumimoji="1" lang="ja-JP" altLang="en-US" b="1" dirty="0"/>
            </a:p>
          </p:txBody>
        </p:sp>
        <p:sp>
          <p:nvSpPr>
            <p:cNvPr id="17" name="Left Brace 16"/>
            <p:cNvSpPr/>
            <p:nvPr/>
          </p:nvSpPr>
          <p:spPr>
            <a:xfrm>
              <a:off x="1964095" y="3601630"/>
              <a:ext cx="431716" cy="1331392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b="1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1205" y="3997317"/>
              <a:ext cx="14370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Future </a:t>
              </a:r>
            </a:p>
            <a:p>
              <a:r>
                <a:rPr kumimoji="1" lang="en-US" altLang="ja-JP" b="1" dirty="0" smtClean="0"/>
                <a:t>modification</a:t>
              </a:r>
              <a:endParaRPr kumimoji="1" lang="ja-JP" altLang="en-US" b="1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4373865" y="2342520"/>
              <a:ext cx="535826" cy="43926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b="1" dirty="0" smtClean="0"/>
                <a:t>OK</a:t>
              </a:r>
              <a:endParaRPr kumimoji="1" lang="ja-JP" altLang="en-US" sz="1200" b="1" dirty="0"/>
            </a:p>
          </p:txBody>
        </p:sp>
        <p:sp>
          <p:nvSpPr>
            <p:cNvPr id="20" name="Multiply 19"/>
            <p:cNvSpPr/>
            <p:nvPr/>
          </p:nvSpPr>
          <p:spPr>
            <a:xfrm>
              <a:off x="5180271" y="3797864"/>
              <a:ext cx="759881" cy="653569"/>
            </a:xfrm>
            <a:prstGeom prst="mathMultiply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806434" y="5734050"/>
            <a:ext cx="660400" cy="52120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D18DDC3-C755-4A6D-9493-9608DB95ADB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0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Special cases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4638" y="879476"/>
            <a:ext cx="9283435" cy="482441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kumimoji="1" lang="en-US" altLang="ja-JP" dirty="0" smtClean="0">
                <a:latin typeface="+mn-lt"/>
              </a:rPr>
              <a:t>Interface and Abstract Method</a:t>
            </a:r>
          </a:p>
          <a:p>
            <a:pPr marL="969888" lvl="1" indent="-457200">
              <a:buFont typeface="+mj-lt"/>
              <a:buAutoNum type="arabicPeriod"/>
            </a:pPr>
            <a:r>
              <a:rPr lang="en-US" altLang="ja-JP" dirty="0" smtClean="0">
                <a:latin typeface="+mn-lt"/>
              </a:rPr>
              <a:t>They are detected and reported as </a:t>
            </a:r>
            <a:r>
              <a:rPr lang="en-US" altLang="ja-JP" dirty="0">
                <a:latin typeface="+mn-lt"/>
              </a:rPr>
              <a:t>No </a:t>
            </a:r>
            <a:r>
              <a:rPr lang="en-US" altLang="ja-JP" dirty="0" smtClean="0">
                <a:latin typeface="+mn-lt"/>
              </a:rPr>
              <a:t>Access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dirty="0" smtClean="0">
                <a:latin typeface="+mn-lt"/>
              </a:rPr>
              <a:t>Overriding Method </a:t>
            </a:r>
          </a:p>
          <a:p>
            <a:pPr marL="969888" lvl="1" indent="-457200">
              <a:buFont typeface="+mj-lt"/>
              <a:buAutoNum type="arabicPeriod"/>
            </a:pPr>
            <a:r>
              <a:rPr lang="en-US" altLang="ja-JP" dirty="0" smtClean="0">
                <a:latin typeface="+mn-lt"/>
              </a:rPr>
              <a:t>They are detected </a:t>
            </a:r>
            <a:r>
              <a:rPr lang="en-US" altLang="ja-JP" dirty="0">
                <a:latin typeface="+mn-lt"/>
              </a:rPr>
              <a:t>and </a:t>
            </a:r>
            <a:r>
              <a:rPr lang="en-US" altLang="ja-JP" dirty="0" smtClean="0">
                <a:latin typeface="+mn-lt"/>
              </a:rPr>
              <a:t>reported as </a:t>
            </a:r>
            <a:r>
              <a:rPr lang="en-US" altLang="ja-JP" dirty="0">
                <a:latin typeface="+mn-lt"/>
              </a:rPr>
              <a:t>AE between </a:t>
            </a:r>
            <a:r>
              <a:rPr lang="en-US" altLang="ja-JP" dirty="0" smtClean="0">
                <a:latin typeface="+mn-lt"/>
              </a:rPr>
              <a:t>the access </a:t>
            </a:r>
            <a:r>
              <a:rPr lang="en-US" altLang="ja-JP" dirty="0">
                <a:latin typeface="+mn-lt"/>
              </a:rPr>
              <a:t>modifier of the overridden method and its actual </a:t>
            </a:r>
            <a:r>
              <a:rPr lang="en-US" altLang="ja-JP" dirty="0" smtClean="0">
                <a:latin typeface="+mn-lt"/>
              </a:rPr>
              <a:t>usage.</a:t>
            </a:r>
            <a:endParaRPr lang="en-US" altLang="ja-JP" dirty="0">
              <a:latin typeface="+mn-lt"/>
            </a:endParaRPr>
          </a:p>
          <a:p>
            <a:pPr marL="969888" lvl="1" indent="-457200">
              <a:buFont typeface="+mj-lt"/>
              <a:buAutoNum type="arabicPeriod"/>
            </a:pPr>
            <a:r>
              <a:rPr lang="en-US" altLang="ja-JP" dirty="0" smtClean="0">
                <a:latin typeface="+mn-lt"/>
              </a:rPr>
              <a:t>In </a:t>
            </a:r>
            <a:r>
              <a:rPr lang="en-US" altLang="ja-JP" dirty="0">
                <a:latin typeface="+mn-lt"/>
              </a:rPr>
              <a:t>dynamic binding cases, if a class accesses a method of </a:t>
            </a:r>
            <a:r>
              <a:rPr lang="en-US" altLang="ja-JP" dirty="0" smtClean="0">
                <a:latin typeface="+mn-lt"/>
              </a:rPr>
              <a:t>a superclass</a:t>
            </a:r>
            <a:r>
              <a:rPr lang="en-US" altLang="ja-JP" dirty="0">
                <a:latin typeface="+mn-lt"/>
              </a:rPr>
              <a:t>, ModiChecker will consider that class also </a:t>
            </a:r>
            <a:r>
              <a:rPr lang="en-US" altLang="ja-JP" dirty="0" smtClean="0">
                <a:latin typeface="+mn-lt"/>
              </a:rPr>
              <a:t>accesses the </a:t>
            </a:r>
            <a:r>
              <a:rPr lang="en-US" altLang="ja-JP" dirty="0">
                <a:latin typeface="+mn-lt"/>
              </a:rPr>
              <a:t>method of all subclasses of the superclass.</a:t>
            </a:r>
            <a:endParaRPr lang="en-US" altLang="ja-JP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08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Example of Research Motivation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2480" y="2247251"/>
            <a:ext cx="4602511" cy="40318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+mj-lt"/>
                <a:ea typeface="メイリオ" pitchFamily="50" charset="-128"/>
                <a:cs typeface="メイリオ" pitchFamily="50" charset="-128"/>
              </a:rPr>
              <a:t>public class X {</a:t>
            </a:r>
          </a:p>
          <a:p>
            <a:r>
              <a:rPr lang="ja-JP" altLang="en-US" sz="1600" dirty="0">
                <a:latin typeface="+mj-lt"/>
                <a:ea typeface="メイリオ" pitchFamily="50" charset="-128"/>
                <a:cs typeface="メイリオ" pitchFamily="50" charset="-128"/>
              </a:rPr>
              <a:t>	</a:t>
            </a:r>
            <a:r>
              <a:rPr lang="en-US" altLang="ja-JP" sz="1600" dirty="0">
                <a:latin typeface="+mj-lt"/>
                <a:ea typeface="メイリオ" pitchFamily="50" charset="-128"/>
                <a:cs typeface="メイリオ" pitchFamily="50" charset="-128"/>
              </a:rPr>
              <a:t>private String </a:t>
            </a:r>
            <a:r>
              <a:rPr lang="en-US" altLang="ja-JP" sz="1600" dirty="0" err="1" smtClean="0">
                <a:latin typeface="+mj-lt"/>
                <a:ea typeface="メイリオ" pitchFamily="50" charset="-128"/>
                <a:cs typeface="メイリオ" pitchFamily="50" charset="-128"/>
              </a:rPr>
              <a:t>str</a:t>
            </a:r>
            <a:r>
              <a:rPr lang="en-US" altLang="ja-JP" sz="1600" dirty="0" smtClean="0">
                <a:latin typeface="+mj-lt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1600" dirty="0">
                <a:latin typeface="+mj-lt"/>
                <a:ea typeface="メイリオ" pitchFamily="50" charset="-128"/>
                <a:cs typeface="メイリオ" pitchFamily="50" charset="-128"/>
              </a:rPr>
              <a:t>= null;</a:t>
            </a:r>
          </a:p>
          <a:p>
            <a:endParaRPr lang="en-US" altLang="ja-JP" sz="1600" dirty="0" smtClean="0">
              <a:latin typeface="+mj-lt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600" dirty="0">
                <a:latin typeface="+mj-lt"/>
                <a:ea typeface="メイリオ" pitchFamily="50" charset="-128"/>
                <a:cs typeface="メイリオ" pitchFamily="50" charset="-128"/>
              </a:rPr>
              <a:t>	</a:t>
            </a:r>
            <a:r>
              <a:rPr lang="en-US" altLang="ja-JP" sz="1600" dirty="0">
                <a:latin typeface="+mj-lt"/>
                <a:ea typeface="メイリオ" pitchFamily="50" charset="-128"/>
                <a:cs typeface="メイリオ" pitchFamily="50" charset="-128"/>
              </a:rPr>
              <a:t>private void </a:t>
            </a:r>
            <a:r>
              <a:rPr lang="en-US" altLang="ja-JP" sz="1600" dirty="0" err="1" smtClean="0">
                <a:latin typeface="+mj-lt"/>
                <a:ea typeface="メイリオ" pitchFamily="50" charset="-128"/>
                <a:cs typeface="メイリオ" pitchFamily="50" charset="-128"/>
              </a:rPr>
              <a:t>setString</a:t>
            </a:r>
            <a:r>
              <a:rPr lang="en-US" altLang="ja-JP" sz="1600" dirty="0" smtClean="0">
                <a:latin typeface="+mj-lt"/>
                <a:ea typeface="メイリオ" pitchFamily="50" charset="-128"/>
                <a:cs typeface="メイリオ" pitchFamily="50" charset="-128"/>
              </a:rPr>
              <a:t>( </a:t>
            </a:r>
            <a:r>
              <a:rPr lang="en-US" altLang="ja-JP" sz="1600" dirty="0">
                <a:latin typeface="+mj-lt"/>
                <a:ea typeface="メイリオ" pitchFamily="50" charset="-128"/>
                <a:cs typeface="メイリオ" pitchFamily="50" charset="-128"/>
              </a:rPr>
              <a:t>) </a:t>
            </a:r>
            <a:r>
              <a:rPr lang="en-US" altLang="ja-JP" sz="1600" dirty="0" smtClean="0">
                <a:latin typeface="+mj-lt"/>
                <a:ea typeface="メイリオ" pitchFamily="50" charset="-128"/>
                <a:cs typeface="メイリオ" pitchFamily="50" charset="-128"/>
              </a:rPr>
              <a:t>{ // (1)</a:t>
            </a:r>
            <a:endParaRPr lang="en-US" altLang="ja-JP" sz="1600" dirty="0">
              <a:latin typeface="+mj-lt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sz="1600" dirty="0">
                <a:latin typeface="+mj-lt"/>
                <a:ea typeface="メイリオ" pitchFamily="50" charset="-128"/>
                <a:cs typeface="メイリオ" pitchFamily="50" charset="-128"/>
              </a:rPr>
              <a:t>		</a:t>
            </a:r>
            <a:r>
              <a:rPr lang="en-US" altLang="ja-JP" sz="1600" dirty="0" err="1" smtClean="0">
                <a:latin typeface="+mj-lt"/>
                <a:ea typeface="メイリオ" pitchFamily="50" charset="-128"/>
                <a:cs typeface="メイリオ" pitchFamily="50" charset="-128"/>
              </a:rPr>
              <a:t>str</a:t>
            </a:r>
            <a:r>
              <a:rPr lang="en-US" altLang="ja-JP" sz="1600" dirty="0" smtClean="0">
                <a:latin typeface="+mj-lt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1600" dirty="0">
                <a:latin typeface="+mj-lt"/>
                <a:ea typeface="メイリオ" pitchFamily="50" charset="-128"/>
                <a:cs typeface="メイリオ" pitchFamily="50" charset="-128"/>
              </a:rPr>
              <a:t>= "hello";</a:t>
            </a:r>
          </a:p>
          <a:p>
            <a:r>
              <a:rPr lang="en-US" altLang="ja-JP" sz="1600" dirty="0">
                <a:latin typeface="+mj-lt"/>
                <a:ea typeface="メイリオ" pitchFamily="50" charset="-128"/>
                <a:cs typeface="メイリオ" pitchFamily="50" charset="-128"/>
              </a:rPr>
              <a:t>	</a:t>
            </a:r>
            <a:r>
              <a:rPr lang="en-US" altLang="ja-JP" sz="1600" dirty="0" smtClean="0">
                <a:latin typeface="+mj-lt"/>
                <a:ea typeface="メイリオ" pitchFamily="50" charset="-128"/>
                <a:cs typeface="メイリオ" pitchFamily="50" charset="-128"/>
              </a:rPr>
              <a:t>}</a:t>
            </a:r>
          </a:p>
          <a:p>
            <a:endParaRPr lang="en-US" altLang="ja-JP" sz="1600" dirty="0">
              <a:latin typeface="+mj-lt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600" dirty="0">
                <a:latin typeface="+mj-lt"/>
                <a:ea typeface="メイリオ" pitchFamily="50" charset="-128"/>
                <a:cs typeface="メイリオ" pitchFamily="50" charset="-128"/>
              </a:rPr>
              <a:t>	</a:t>
            </a:r>
            <a:r>
              <a:rPr lang="en-US" altLang="ja-JP" sz="1600" dirty="0">
                <a:latin typeface="+mj-lt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1600" dirty="0" smtClean="0">
                <a:latin typeface="+mj-lt"/>
                <a:ea typeface="メイリオ" pitchFamily="50" charset="-128"/>
                <a:cs typeface="メイリオ" pitchFamily="50" charset="-128"/>
              </a:rPr>
              <a:t>          </a:t>
            </a:r>
            <a:r>
              <a:rPr lang="en-US" altLang="ja-JP" sz="1600" dirty="0" err="1" smtClean="0">
                <a:latin typeface="+mj-lt"/>
                <a:ea typeface="メイリオ" pitchFamily="50" charset="-128"/>
                <a:cs typeface="メイリオ" pitchFamily="50" charset="-128"/>
              </a:rPr>
              <a:t>int</a:t>
            </a:r>
            <a:r>
              <a:rPr lang="en-US" altLang="ja-JP" sz="1600" dirty="0" smtClean="0">
                <a:latin typeface="+mj-lt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1600" dirty="0" err="1" smtClean="0">
                <a:latin typeface="+mj-lt"/>
                <a:ea typeface="メイリオ" pitchFamily="50" charset="-128"/>
                <a:cs typeface="メイリオ" pitchFamily="50" charset="-128"/>
              </a:rPr>
              <a:t>getLength</a:t>
            </a:r>
            <a:r>
              <a:rPr lang="en-US" altLang="ja-JP" sz="1600" dirty="0" smtClean="0">
                <a:latin typeface="+mj-lt"/>
                <a:ea typeface="メイリオ" pitchFamily="50" charset="-128"/>
                <a:cs typeface="メイリオ" pitchFamily="50" charset="-128"/>
              </a:rPr>
              <a:t>() { // (2)</a:t>
            </a:r>
            <a:endParaRPr lang="en-US" altLang="ja-JP" sz="1600" dirty="0">
              <a:latin typeface="+mj-lt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sz="1600" dirty="0">
                <a:latin typeface="+mj-lt"/>
                <a:ea typeface="メイリオ" pitchFamily="50" charset="-128"/>
                <a:cs typeface="メイリオ" pitchFamily="50" charset="-128"/>
              </a:rPr>
              <a:t>		return </a:t>
            </a:r>
            <a:r>
              <a:rPr lang="en-US" altLang="ja-JP" sz="1600" dirty="0" err="1" smtClean="0">
                <a:latin typeface="+mj-lt"/>
                <a:ea typeface="メイリオ" pitchFamily="50" charset="-128"/>
                <a:cs typeface="メイリオ" pitchFamily="50" charset="-128"/>
              </a:rPr>
              <a:t>str.length</a:t>
            </a:r>
            <a:r>
              <a:rPr lang="en-US" altLang="ja-JP" sz="1600" dirty="0">
                <a:latin typeface="+mj-lt"/>
                <a:ea typeface="メイリオ" pitchFamily="50" charset="-128"/>
                <a:cs typeface="メイリオ" pitchFamily="50" charset="-128"/>
              </a:rPr>
              <a:t>();</a:t>
            </a:r>
          </a:p>
          <a:p>
            <a:r>
              <a:rPr lang="en-US" altLang="ja-JP" sz="1600" dirty="0">
                <a:latin typeface="+mj-lt"/>
                <a:ea typeface="メイリオ" pitchFamily="50" charset="-128"/>
                <a:cs typeface="メイリオ" pitchFamily="50" charset="-128"/>
              </a:rPr>
              <a:t>	</a:t>
            </a:r>
            <a:r>
              <a:rPr lang="en-US" altLang="ja-JP" sz="1600" dirty="0" smtClean="0">
                <a:latin typeface="+mj-lt"/>
                <a:ea typeface="メイリオ" pitchFamily="50" charset="-128"/>
                <a:cs typeface="メイリオ" pitchFamily="50" charset="-128"/>
              </a:rPr>
              <a:t>}</a:t>
            </a:r>
          </a:p>
          <a:p>
            <a:endParaRPr lang="en-US" altLang="ja-JP" sz="1600" dirty="0">
              <a:latin typeface="+mj-lt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600" dirty="0">
                <a:latin typeface="+mj-lt"/>
                <a:ea typeface="メイリオ" pitchFamily="50" charset="-128"/>
                <a:cs typeface="メイリオ" pitchFamily="50" charset="-128"/>
              </a:rPr>
              <a:t>	</a:t>
            </a:r>
            <a:r>
              <a:rPr lang="en-US" altLang="ja-JP" sz="1600" dirty="0">
                <a:latin typeface="+mj-lt"/>
                <a:ea typeface="メイリオ" pitchFamily="50" charset="-128"/>
                <a:cs typeface="メイリオ" pitchFamily="50" charset="-128"/>
              </a:rPr>
              <a:t>public </a:t>
            </a:r>
            <a:r>
              <a:rPr lang="en-US" altLang="ja-JP" sz="1600" dirty="0" err="1">
                <a:latin typeface="+mj-lt"/>
                <a:ea typeface="メイリオ" pitchFamily="50" charset="-128"/>
                <a:cs typeface="メイリオ" pitchFamily="50" charset="-128"/>
              </a:rPr>
              <a:t>int</a:t>
            </a:r>
            <a:r>
              <a:rPr lang="en-US" altLang="ja-JP" sz="1600" dirty="0">
                <a:latin typeface="+mj-lt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1600" dirty="0" err="1" smtClean="0">
                <a:latin typeface="+mj-lt"/>
                <a:ea typeface="メイリオ" pitchFamily="50" charset="-128"/>
                <a:cs typeface="メイリオ" pitchFamily="50" charset="-128"/>
              </a:rPr>
              <a:t>getCorrectLength</a:t>
            </a:r>
            <a:r>
              <a:rPr lang="en-US" altLang="ja-JP" sz="1600" dirty="0" smtClean="0">
                <a:latin typeface="+mj-lt"/>
                <a:ea typeface="メイリオ" pitchFamily="50" charset="-128"/>
                <a:cs typeface="メイリオ" pitchFamily="50" charset="-128"/>
              </a:rPr>
              <a:t>() </a:t>
            </a:r>
            <a:r>
              <a:rPr lang="en-US" altLang="ja-JP" sz="1600" dirty="0">
                <a:latin typeface="+mj-lt"/>
                <a:ea typeface="メイリオ" pitchFamily="50" charset="-128"/>
                <a:cs typeface="メイリオ" pitchFamily="50" charset="-128"/>
              </a:rPr>
              <a:t>{</a:t>
            </a:r>
          </a:p>
          <a:p>
            <a:r>
              <a:rPr lang="en-US" altLang="ja-JP" sz="1600" dirty="0">
                <a:latin typeface="+mj-lt"/>
                <a:ea typeface="メイリオ" pitchFamily="50" charset="-128"/>
                <a:cs typeface="メイリオ" pitchFamily="50" charset="-128"/>
              </a:rPr>
              <a:t>  		</a:t>
            </a:r>
            <a:r>
              <a:rPr lang="en-US" altLang="ja-JP" sz="1600" dirty="0" err="1" smtClean="0">
                <a:latin typeface="+mj-lt"/>
                <a:ea typeface="メイリオ" pitchFamily="50" charset="-128"/>
                <a:cs typeface="メイリオ" pitchFamily="50" charset="-128"/>
              </a:rPr>
              <a:t>this.setString</a:t>
            </a:r>
            <a:r>
              <a:rPr lang="en-US" altLang="ja-JP" sz="1600" dirty="0" smtClean="0">
                <a:latin typeface="+mj-lt"/>
                <a:ea typeface="メイリオ" pitchFamily="50" charset="-128"/>
                <a:cs typeface="メイリオ" pitchFamily="50" charset="-128"/>
              </a:rPr>
              <a:t>();</a:t>
            </a:r>
            <a:endParaRPr lang="en-US" altLang="ja-JP" sz="1600" dirty="0">
              <a:latin typeface="+mj-lt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sz="1600" dirty="0">
                <a:latin typeface="+mj-lt"/>
                <a:ea typeface="メイリオ" pitchFamily="50" charset="-128"/>
                <a:cs typeface="メイリオ" pitchFamily="50" charset="-128"/>
              </a:rPr>
              <a:t>  		return </a:t>
            </a:r>
            <a:r>
              <a:rPr lang="en-US" altLang="ja-JP" sz="1600" dirty="0" err="1" smtClean="0">
                <a:latin typeface="+mj-lt"/>
                <a:ea typeface="メイリオ" pitchFamily="50" charset="-128"/>
                <a:cs typeface="メイリオ" pitchFamily="50" charset="-128"/>
              </a:rPr>
              <a:t>this.getLength</a:t>
            </a:r>
            <a:r>
              <a:rPr lang="en-US" altLang="ja-JP" sz="1600" dirty="0" smtClean="0">
                <a:latin typeface="+mj-lt"/>
                <a:ea typeface="メイリオ" pitchFamily="50" charset="-128"/>
                <a:cs typeface="メイリオ" pitchFamily="50" charset="-128"/>
              </a:rPr>
              <a:t>();</a:t>
            </a:r>
            <a:endParaRPr lang="en-US" altLang="ja-JP" sz="1600" dirty="0">
              <a:latin typeface="+mj-lt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sz="1600" dirty="0">
                <a:latin typeface="+mj-lt"/>
                <a:ea typeface="メイリオ" pitchFamily="50" charset="-128"/>
                <a:cs typeface="メイリオ" pitchFamily="50" charset="-128"/>
              </a:rPr>
              <a:t>	}</a:t>
            </a:r>
          </a:p>
          <a:p>
            <a:r>
              <a:rPr lang="en-US" altLang="ja-JP" sz="1600" dirty="0">
                <a:latin typeface="+mj-lt"/>
                <a:ea typeface="メイリオ" pitchFamily="50" charset="-128"/>
                <a:cs typeface="メイリオ" pitchFamily="50" charset="-128"/>
              </a:rPr>
              <a:t>}</a:t>
            </a:r>
            <a:endParaRPr kumimoji="1" lang="ja-JP" altLang="en-US" sz="1600" dirty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92480" y="1307727"/>
            <a:ext cx="8244840" cy="461665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We would like to get the length of String type variable “</a:t>
            </a:r>
            <a:r>
              <a:rPr kumimoji="1" lang="en-US" altLang="ja-JP" sz="2400" dirty="0" err="1" smtClean="0"/>
              <a:t>str</a:t>
            </a:r>
            <a:r>
              <a:rPr kumimoji="1" lang="en-US" altLang="ja-JP" sz="2400" dirty="0" smtClean="0"/>
              <a:t>”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68113" y="1808624"/>
            <a:ext cx="4565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&lt;Proper access procedure&gt;</a:t>
            </a:r>
            <a:endParaRPr kumimoji="1" lang="ja-JP" altLang="en-US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5067301" y="6132161"/>
            <a:ext cx="4640612" cy="579393"/>
            <a:chOff x="5067301" y="6132161"/>
            <a:chExt cx="4640612" cy="579393"/>
          </a:xfrm>
        </p:grpSpPr>
        <p:sp>
          <p:nvSpPr>
            <p:cNvPr id="27" name="下矢印 26"/>
            <p:cNvSpPr/>
            <p:nvPr/>
          </p:nvSpPr>
          <p:spPr bwMode="auto">
            <a:xfrm>
              <a:off x="7132320" y="6132161"/>
              <a:ext cx="432159" cy="144016"/>
            </a:xfrm>
            <a:prstGeom prst="downArrow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5067301" y="6249889"/>
              <a:ext cx="464061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err="1" smtClean="0">
                  <a:solidFill>
                    <a:srgbClr val="FF0000"/>
                  </a:solidFill>
                </a:rPr>
                <a:t>NullPointerException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 is happen.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5171549" y="3673455"/>
            <a:ext cx="4566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This procedure is implemented in public method “</a:t>
            </a:r>
            <a:r>
              <a:rPr kumimoji="1" lang="en-US" altLang="ja-JP" dirty="0" err="1" smtClean="0"/>
              <a:t>getCorrectLength</a:t>
            </a:r>
            <a:r>
              <a:rPr kumimoji="1" lang="en-US" altLang="ja-JP" dirty="0" smtClean="0"/>
              <a:t>()” to be called by external classes.</a:t>
            </a:r>
            <a:endParaRPr kumimoji="1" lang="ja-JP" altLang="en-US" dirty="0"/>
          </a:p>
        </p:txBody>
      </p:sp>
      <p:sp>
        <p:nvSpPr>
          <p:cNvPr id="15" name="円/楕円 14"/>
          <p:cNvSpPr/>
          <p:nvPr/>
        </p:nvSpPr>
        <p:spPr bwMode="auto">
          <a:xfrm>
            <a:off x="711200" y="3926706"/>
            <a:ext cx="736600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26726" y="3955157"/>
            <a:ext cx="936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public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067239" y="4596358"/>
            <a:ext cx="4640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If the access modifier of method “</a:t>
            </a:r>
            <a:r>
              <a:rPr kumimoji="1" lang="en-US" altLang="ja-JP" dirty="0" err="1" smtClean="0"/>
              <a:t>getLength</a:t>
            </a:r>
            <a:r>
              <a:rPr kumimoji="1" lang="en-US" altLang="ja-JP" dirty="0" smtClean="0"/>
              <a:t>()” is not </a:t>
            </a:r>
            <a:r>
              <a:rPr kumimoji="1" lang="en-US" altLang="ja-JP" b="1" dirty="0" smtClean="0"/>
              <a:t>private</a:t>
            </a:r>
            <a:r>
              <a:rPr kumimoji="1" lang="en-US" altLang="ja-JP" dirty="0" smtClean="0"/>
              <a:t> but </a:t>
            </a:r>
            <a:r>
              <a:rPr kumimoji="1" lang="en-US" altLang="ja-JP" b="1" dirty="0" smtClean="0"/>
              <a:t>public</a:t>
            </a:r>
            <a:endParaRPr kumimoji="1" lang="ja-JP" altLang="en-US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35432" y="2240672"/>
            <a:ext cx="460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(1) Substitute some string for variable “</a:t>
            </a:r>
            <a:r>
              <a:rPr kumimoji="1" lang="en-US" altLang="ja-JP" dirty="0" err="1" smtClean="0"/>
              <a:t>str</a:t>
            </a:r>
            <a:r>
              <a:rPr kumimoji="1" lang="en-US" altLang="ja-JP" dirty="0" smtClean="0"/>
              <a:t>” by calling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method “</a:t>
            </a:r>
            <a:r>
              <a:rPr lang="en-US" altLang="ja-JP" dirty="0" err="1" smtClean="0"/>
              <a:t>setString</a:t>
            </a:r>
            <a:r>
              <a:rPr lang="en-US" altLang="ja-JP" dirty="0" smtClean="0"/>
              <a:t>()”.</a:t>
            </a:r>
            <a:endParaRPr kumimoji="1" lang="ja-JP" altLang="en-US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711200" y="2240672"/>
            <a:ext cx="9026742" cy="1548368"/>
            <a:chOff x="656492" y="2240671"/>
            <a:chExt cx="8332378" cy="1548368"/>
          </a:xfrm>
        </p:grpSpPr>
        <p:sp>
          <p:nvSpPr>
            <p:cNvPr id="3" name="正方形/長方形 2"/>
            <p:cNvSpPr/>
            <p:nvPr/>
          </p:nvSpPr>
          <p:spPr bwMode="auto">
            <a:xfrm>
              <a:off x="656492" y="2977668"/>
              <a:ext cx="2813540" cy="811371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3" name="正方形/長方形 22"/>
            <p:cNvSpPr/>
            <p:nvPr/>
          </p:nvSpPr>
          <p:spPr bwMode="auto">
            <a:xfrm>
              <a:off x="4773738" y="2240671"/>
              <a:ext cx="4215132" cy="646331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5135431" y="2933556"/>
            <a:ext cx="460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(2)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Get the length of variable “</a:t>
            </a:r>
            <a:r>
              <a:rPr kumimoji="1" lang="en-US" altLang="ja-JP" dirty="0" err="1" smtClean="0"/>
              <a:t>str</a:t>
            </a:r>
            <a:r>
              <a:rPr kumimoji="1" lang="en-US" altLang="ja-JP" dirty="0" smtClean="0"/>
              <a:t>” by calling method “</a:t>
            </a:r>
            <a:r>
              <a:rPr lang="en-US" altLang="ja-JP" dirty="0" err="1" smtClean="0"/>
              <a:t>getLength</a:t>
            </a:r>
            <a:r>
              <a:rPr lang="en-US" altLang="ja-JP" dirty="0" smtClean="0"/>
              <a:t>()”</a:t>
            </a:r>
            <a:endParaRPr kumimoji="1" lang="ja-JP" altLang="en-US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711200" y="2977670"/>
            <a:ext cx="9026742" cy="1801049"/>
            <a:chOff x="656492" y="2977669"/>
            <a:chExt cx="8332377" cy="1801049"/>
          </a:xfrm>
        </p:grpSpPr>
        <p:sp>
          <p:nvSpPr>
            <p:cNvPr id="25" name="正方形/長方形 24"/>
            <p:cNvSpPr/>
            <p:nvPr/>
          </p:nvSpPr>
          <p:spPr bwMode="auto">
            <a:xfrm>
              <a:off x="4773737" y="2977669"/>
              <a:ext cx="4215132" cy="602218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9" name="正方形/長方形 28"/>
            <p:cNvSpPr/>
            <p:nvPr/>
          </p:nvSpPr>
          <p:spPr bwMode="auto">
            <a:xfrm>
              <a:off x="656492" y="3959726"/>
              <a:ext cx="2813539" cy="818992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711201" y="3673455"/>
            <a:ext cx="9026741" cy="2347833"/>
            <a:chOff x="656493" y="3673455"/>
            <a:chExt cx="8332377" cy="2347833"/>
          </a:xfrm>
        </p:grpSpPr>
        <p:sp>
          <p:nvSpPr>
            <p:cNvPr id="30" name="正方形/長方形 29"/>
            <p:cNvSpPr/>
            <p:nvPr/>
          </p:nvSpPr>
          <p:spPr bwMode="auto">
            <a:xfrm>
              <a:off x="4773738" y="3673455"/>
              <a:ext cx="4215132" cy="923329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32" name="正方形/長方形 31"/>
            <p:cNvSpPr/>
            <p:nvPr/>
          </p:nvSpPr>
          <p:spPr bwMode="auto">
            <a:xfrm>
              <a:off x="656493" y="4969744"/>
              <a:ext cx="2813539" cy="1051544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5240876" y="5324441"/>
            <a:ext cx="4212468" cy="781065"/>
            <a:chOff x="5240876" y="5324441"/>
            <a:chExt cx="4212468" cy="781065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5240876" y="5459175"/>
              <a:ext cx="42124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Then, external class can execute (2) </a:t>
              </a:r>
            </a:p>
            <a:p>
              <a:pPr algn="ctr"/>
              <a:r>
                <a:rPr kumimoji="1" lang="en-US" altLang="ja-JP" dirty="0" smtClean="0"/>
                <a:t>before execution of  (1)</a:t>
              </a:r>
              <a:endParaRPr kumimoji="1" lang="ja-JP" altLang="en-US" dirty="0"/>
            </a:p>
          </p:txBody>
        </p:sp>
        <p:sp>
          <p:nvSpPr>
            <p:cNvPr id="34" name="下矢印 33"/>
            <p:cNvSpPr/>
            <p:nvPr/>
          </p:nvSpPr>
          <p:spPr bwMode="auto">
            <a:xfrm>
              <a:off x="7117080" y="5324441"/>
              <a:ext cx="432159" cy="144016"/>
            </a:xfrm>
            <a:prstGeom prst="downArrow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sp>
        <p:nvSpPr>
          <p:cNvPr id="35" name="テキスト ボックス 34"/>
          <p:cNvSpPr txBox="1"/>
          <p:nvPr/>
        </p:nvSpPr>
        <p:spPr>
          <a:xfrm>
            <a:off x="726726" y="3952687"/>
            <a:ext cx="936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private</a:t>
            </a:r>
            <a:endParaRPr kumimoji="1" lang="ja-JP" altLang="en-US" sz="1600" dirty="0"/>
          </a:p>
        </p:txBody>
      </p:sp>
      <p:cxnSp>
        <p:nvCxnSpPr>
          <p:cNvPr id="36" name="直線矢印コネクタ 35"/>
          <p:cNvCxnSpPr/>
          <p:nvPr/>
        </p:nvCxnSpPr>
        <p:spPr>
          <a:xfrm flipH="1" flipV="1">
            <a:off x="1447801" y="4263188"/>
            <a:ext cx="3977639" cy="7065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28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22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Existence of </a:t>
            </a:r>
            <a:r>
              <a:rPr lang="en-US" altLang="ja-JP" dirty="0"/>
              <a:t>AE would be a bad smell of program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59080" y="833081"/>
            <a:ext cx="94640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ja-JP" u="sng" dirty="0"/>
              <a:t>Immature Design and Programming Issues</a:t>
            </a:r>
            <a:r>
              <a:rPr lang="en-US" altLang="ja-JP" dirty="0"/>
              <a:t>: </a:t>
            </a:r>
          </a:p>
          <a:p>
            <a:pPr marL="342900" indent="-342900">
              <a:buFont typeface="+mj-lt"/>
              <a:buAutoNum type="arabicPeriod"/>
            </a:pPr>
            <a:endParaRPr lang="en-US" altLang="ja-JP" u="sng" dirty="0" smtClean="0"/>
          </a:p>
          <a:p>
            <a:pPr marL="342900" indent="-342900">
              <a:buFont typeface="+mj-lt"/>
              <a:buAutoNum type="arabicPeriod"/>
            </a:pPr>
            <a:endParaRPr lang="en-US" altLang="ja-JP" u="sng" dirty="0"/>
          </a:p>
          <a:p>
            <a:pPr marL="342900" indent="-342900">
              <a:buFont typeface="+mj-lt"/>
              <a:buAutoNum type="arabicPeriod"/>
            </a:pPr>
            <a:endParaRPr lang="en-US" altLang="ja-JP" u="sng" dirty="0" smtClean="0"/>
          </a:p>
          <a:p>
            <a:pPr marL="342900" indent="-342900">
              <a:buFont typeface="+mj-lt"/>
              <a:buAutoNum type="arabicPeriod"/>
            </a:pPr>
            <a:endParaRPr lang="en-US" altLang="ja-JP" u="sng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ja-JP" u="sng" dirty="0" smtClean="0"/>
              <a:t>Maintenance </a:t>
            </a:r>
            <a:r>
              <a:rPr lang="en-US" altLang="ja-JP" u="sng" dirty="0"/>
              <a:t>Issues</a:t>
            </a:r>
            <a:r>
              <a:rPr lang="en-US" altLang="ja-JP" dirty="0"/>
              <a:t>: </a:t>
            </a:r>
            <a:endParaRPr lang="en-US" altLang="ja-JP" dirty="0" smtClean="0"/>
          </a:p>
          <a:p>
            <a:pPr marL="342900" indent="-342900">
              <a:buFont typeface="+mj-lt"/>
              <a:buAutoNum type="arabicPeriod"/>
            </a:pPr>
            <a:endParaRPr lang="en-US" altLang="ja-JP" u="sng" dirty="0"/>
          </a:p>
          <a:p>
            <a:pPr marL="342900" indent="-342900">
              <a:buFont typeface="+mj-lt"/>
              <a:buAutoNum type="arabicPeriod"/>
            </a:pPr>
            <a:endParaRPr lang="en-US" altLang="ja-JP" u="sng" dirty="0" smtClean="0"/>
          </a:p>
          <a:p>
            <a:pPr marL="342900" indent="-342900">
              <a:buFont typeface="+mj-lt"/>
              <a:buAutoNum type="arabicPeriod"/>
            </a:pPr>
            <a:endParaRPr lang="en-US" altLang="ja-JP" u="sng" dirty="0" smtClean="0"/>
          </a:p>
          <a:p>
            <a:pPr marL="342900" indent="-342900">
              <a:buFont typeface="+mj-lt"/>
              <a:buAutoNum type="arabicPeriod"/>
            </a:pPr>
            <a:endParaRPr lang="en-US" altLang="ja-JP" u="sng" dirty="0" smtClean="0"/>
          </a:p>
          <a:p>
            <a:pPr marL="342900" indent="-342900">
              <a:buFont typeface="+mj-lt"/>
              <a:buAutoNum type="arabicPeriod"/>
            </a:pPr>
            <a:endParaRPr lang="en-US" altLang="ja-JP" u="sng" dirty="0"/>
          </a:p>
          <a:p>
            <a:pPr marL="342900" indent="-342900">
              <a:buFont typeface="+mj-lt"/>
              <a:buAutoNum type="arabicPeriod"/>
            </a:pPr>
            <a:endParaRPr lang="en-US" altLang="ja-JP" u="sng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ja-JP" u="sng" dirty="0" smtClean="0"/>
              <a:t>Security </a:t>
            </a:r>
            <a:r>
              <a:rPr lang="en-US" altLang="ja-JP" u="sng" dirty="0"/>
              <a:t>Vulnerability Issues</a:t>
            </a:r>
            <a:r>
              <a:rPr lang="en-US" altLang="ja-JP" dirty="0" smtClean="0"/>
              <a:t>:</a:t>
            </a:r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670560" y="1189465"/>
            <a:ext cx="8755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This problem shows the immaturity and carelessness of the designer and developer.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698500" y="2544356"/>
            <a:ext cx="9113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Intentionally set AE </a:t>
            </a:r>
            <a:r>
              <a:rPr lang="en-US" altLang="ja-JP" dirty="0"/>
              <a:t>for future use or for the purpose of being called from other programs. </a:t>
            </a:r>
          </a:p>
        </p:txBody>
      </p:sp>
      <p:sp>
        <p:nvSpPr>
          <p:cNvPr id="9" name="右矢印 8"/>
          <p:cNvSpPr/>
          <p:nvPr/>
        </p:nvSpPr>
        <p:spPr>
          <a:xfrm>
            <a:off x="1051560" y="3033207"/>
            <a:ext cx="441960" cy="380553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531620" y="3007807"/>
            <a:ext cx="841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This is also mentioned </a:t>
            </a:r>
            <a:r>
              <a:rPr lang="en-US" altLang="ja-JP" dirty="0"/>
              <a:t>in our tool implementation</a:t>
            </a:r>
            <a:r>
              <a:rPr lang="en-US" altLang="ja-JP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It’s so difficult to judge an AE was made carelessly or intentionally.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Developer’s manual judgments support is necessary for our tool.</a:t>
            </a:r>
            <a:endParaRPr lang="ja-JP" altLang="en-US" dirty="0"/>
          </a:p>
        </p:txBody>
      </p:sp>
      <p:sp>
        <p:nvSpPr>
          <p:cNvPr id="11" name="右矢印 10"/>
          <p:cNvSpPr/>
          <p:nvPr/>
        </p:nvSpPr>
        <p:spPr>
          <a:xfrm>
            <a:off x="1051560" y="4898797"/>
            <a:ext cx="441960" cy="380553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493520" y="4912807"/>
            <a:ext cx="8412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This is a future work.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It needs strict investigation including consideration of using reflection.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Method call using reflection would be detected by dynamic analysis approach.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However, dynamic analysis is not easy for developers because it needs enough execution traces. </a:t>
            </a:r>
            <a:endParaRPr lang="ja-JP" altLang="en-US" dirty="0"/>
          </a:p>
        </p:txBody>
      </p:sp>
      <p:sp>
        <p:nvSpPr>
          <p:cNvPr id="13" name="右矢印 12"/>
          <p:cNvSpPr/>
          <p:nvPr/>
        </p:nvSpPr>
        <p:spPr>
          <a:xfrm>
            <a:off x="1070610" y="1609537"/>
            <a:ext cx="441960" cy="380553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735330" y="4436616"/>
            <a:ext cx="8884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An </a:t>
            </a:r>
            <a:r>
              <a:rPr lang="en-US" altLang="ja-JP" dirty="0"/>
              <a:t>attacker may access an AE </a:t>
            </a:r>
            <a:r>
              <a:rPr lang="en-US" altLang="ja-JP" dirty="0" smtClean="0"/>
              <a:t>field and/or method.</a:t>
            </a:r>
            <a:endParaRPr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1620520" y="1600618"/>
            <a:ext cx="841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This is main target issue in our research.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30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</a:t>
            </a:r>
            <a:r>
              <a:rPr lang="en-US" altLang="ja-JP" dirty="0" smtClean="0"/>
              <a:t>ontributions </a:t>
            </a:r>
            <a:r>
              <a:rPr lang="en-US" altLang="ja-JP" dirty="0"/>
              <a:t>of this paper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59080" y="881301"/>
            <a:ext cx="93421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ja-JP" sz="2400" dirty="0" smtClean="0"/>
              <a:t>Support developer to find AE from their programs.</a:t>
            </a:r>
          </a:p>
          <a:p>
            <a:pPr marL="342900" indent="-342900">
              <a:buFont typeface="+mj-lt"/>
              <a:buAutoNum type="arabicPeriod"/>
            </a:pPr>
            <a:endParaRPr lang="en-US" altLang="ja-JP" sz="2400" dirty="0" smtClean="0"/>
          </a:p>
          <a:p>
            <a:pPr marL="342900" indent="-342900">
              <a:buFont typeface="+mj-lt"/>
              <a:buAutoNum type="arabicPeriod"/>
            </a:pPr>
            <a:endParaRPr lang="en-US" altLang="ja-JP" sz="2400" dirty="0"/>
          </a:p>
          <a:p>
            <a:pPr marL="342900" indent="-342900">
              <a:buFont typeface="+mj-lt"/>
              <a:buAutoNum type="arabicPeriod"/>
            </a:pPr>
            <a:endParaRPr lang="en-US" altLang="ja-JP" sz="2400" dirty="0" smtClean="0"/>
          </a:p>
          <a:p>
            <a:pPr marL="342900" indent="-342900">
              <a:buFont typeface="+mj-lt"/>
              <a:buAutoNum type="arabicPeriod"/>
            </a:pPr>
            <a:endParaRPr lang="en-US" altLang="ja-JP" sz="2400" dirty="0"/>
          </a:p>
          <a:p>
            <a:pPr marL="342900" indent="-342900">
              <a:buFont typeface="+mj-lt"/>
              <a:buAutoNum type="arabicPeriod"/>
            </a:pPr>
            <a:r>
              <a:rPr lang="en-US" altLang="ja-JP" sz="2400" dirty="0" smtClean="0"/>
              <a:t>Support developer to find the appropriate timing of AE analysis. </a:t>
            </a:r>
            <a:endParaRPr lang="ja-JP" altLang="en-US" sz="2400" dirty="0"/>
          </a:p>
        </p:txBody>
      </p:sp>
      <p:sp>
        <p:nvSpPr>
          <p:cNvPr id="5" name="正方形/長方形 4"/>
          <p:cNvSpPr/>
          <p:nvPr/>
        </p:nvSpPr>
        <p:spPr>
          <a:xfrm>
            <a:off x="967740" y="1486376"/>
            <a:ext cx="89382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We propose an </a:t>
            </a:r>
            <a:r>
              <a:rPr lang="en-US" altLang="ja-JP" dirty="0">
                <a:solidFill>
                  <a:srgbClr val="FF0000"/>
                </a:solidFill>
              </a:rPr>
              <a:t>AE classification model </a:t>
            </a:r>
            <a:r>
              <a:rPr lang="en-US" altLang="ja-JP" dirty="0"/>
              <a:t>for the fields/methods of Java program. Based on this model, we also define </a:t>
            </a:r>
            <a:r>
              <a:rPr lang="en-US" altLang="ja-JP" dirty="0">
                <a:solidFill>
                  <a:srgbClr val="FF0000"/>
                </a:solidFill>
              </a:rPr>
              <a:t>AE metrics</a:t>
            </a:r>
            <a:r>
              <a:rPr lang="en-US" altLang="ja-JP" dirty="0"/>
              <a:t>, which would be an indicator of bad smell of the target program.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967740" y="3286870"/>
            <a:ext cx="8938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We present empirical </a:t>
            </a:r>
            <a:r>
              <a:rPr lang="en-US" altLang="ja-JP" dirty="0"/>
              <a:t>results of AE analyses for various OSS </a:t>
            </a:r>
            <a:r>
              <a:rPr lang="en-US" altLang="ja-JP" dirty="0" smtClean="0"/>
              <a:t>systems,  </a:t>
            </a:r>
            <a:r>
              <a:rPr lang="en-US" altLang="ja-JP" dirty="0"/>
              <a:t>including </a:t>
            </a:r>
            <a:r>
              <a:rPr lang="en-US" altLang="ja-JP" dirty="0">
                <a:solidFill>
                  <a:srgbClr val="FF0000"/>
                </a:solidFill>
              </a:rPr>
              <a:t>transition patterns and evolution pattern </a:t>
            </a:r>
            <a:r>
              <a:rPr lang="en-US" altLang="ja-JP" dirty="0"/>
              <a:t>of AE metrics.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82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AE classification model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0838" y="716280"/>
            <a:ext cx="9283435" cy="5521009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+mn-lt"/>
              </a:rPr>
              <a:t>The vertical column </a:t>
            </a:r>
            <a:r>
              <a:rPr lang="en-US" altLang="ja-JP" sz="2400" dirty="0" smtClean="0">
                <a:latin typeface="+mn-lt"/>
              </a:rPr>
              <a:t>shows the </a:t>
            </a:r>
            <a:r>
              <a:rPr lang="en-US" altLang="ja-JP" sz="2400" dirty="0">
                <a:latin typeface="+mn-lt"/>
              </a:rPr>
              <a:t>declaration of an access modifier for a field or </a:t>
            </a:r>
            <a:r>
              <a:rPr lang="en-US" altLang="ja-JP" sz="2400" dirty="0" smtClean="0">
                <a:latin typeface="+mn-lt"/>
              </a:rPr>
              <a:t>method in </a:t>
            </a:r>
            <a:r>
              <a:rPr lang="en-US" altLang="ja-JP" sz="2400" dirty="0">
                <a:latin typeface="+mn-lt"/>
              </a:rPr>
              <a:t>the source code. </a:t>
            </a:r>
            <a:endParaRPr lang="en-US" altLang="ja-JP" sz="2400" dirty="0" smtClean="0">
              <a:latin typeface="+mn-lt"/>
            </a:endParaRPr>
          </a:p>
          <a:p>
            <a:r>
              <a:rPr lang="en-US" altLang="ja-JP" sz="2400" dirty="0" smtClean="0">
                <a:latin typeface="+mn-lt"/>
              </a:rPr>
              <a:t>The </a:t>
            </a:r>
            <a:r>
              <a:rPr lang="en-US" altLang="ja-JP" sz="2400" dirty="0">
                <a:latin typeface="+mn-lt"/>
              </a:rPr>
              <a:t>horizontal row shows its actual </a:t>
            </a:r>
            <a:r>
              <a:rPr lang="en-US" altLang="ja-JP" sz="2400" dirty="0" smtClean="0">
                <a:latin typeface="+mn-lt"/>
              </a:rPr>
              <a:t>usage from </a:t>
            </a:r>
            <a:r>
              <a:rPr lang="en-US" altLang="ja-JP" sz="2400" dirty="0">
                <a:latin typeface="+mn-lt"/>
              </a:rPr>
              <a:t>other objects</a:t>
            </a:r>
            <a:r>
              <a:rPr lang="en-US" altLang="ja-JP" sz="2400" dirty="0" smtClean="0">
                <a:latin typeface="+mn-lt"/>
              </a:rPr>
              <a:t>.</a:t>
            </a:r>
          </a:p>
          <a:p>
            <a:r>
              <a:rPr lang="en-US" altLang="ja-JP" sz="2400" dirty="0" smtClean="0">
                <a:latin typeface="+mn-lt"/>
              </a:rPr>
              <a:t> </a:t>
            </a:r>
            <a:r>
              <a:rPr lang="en-US" altLang="ja-JP" sz="2400" dirty="0">
                <a:latin typeface="+mn-lt"/>
              </a:rPr>
              <a:t>Each element in AE classification is </a:t>
            </a:r>
            <a:r>
              <a:rPr lang="en-US" altLang="ja-JP" sz="2400" dirty="0" smtClean="0">
                <a:latin typeface="+mn-lt"/>
              </a:rPr>
              <a:t>an </a:t>
            </a:r>
            <a:r>
              <a:rPr lang="en-US" altLang="ja-JP" sz="2400" i="1" dirty="0" smtClean="0">
                <a:latin typeface="+mn-lt"/>
              </a:rPr>
              <a:t>Accessibility </a:t>
            </a:r>
            <a:r>
              <a:rPr lang="en-US" altLang="ja-JP" sz="2400" i="1" dirty="0">
                <a:latin typeface="+mn-lt"/>
              </a:rPr>
              <a:t>Excessive identifier (AE id) </a:t>
            </a:r>
            <a:r>
              <a:rPr lang="en-US" altLang="ja-JP" sz="2400" dirty="0">
                <a:latin typeface="+mn-lt"/>
              </a:rPr>
              <a:t>which identifies </a:t>
            </a:r>
            <a:r>
              <a:rPr lang="en-US" altLang="ja-JP" sz="2400" dirty="0" smtClean="0">
                <a:latin typeface="+mn-lt"/>
              </a:rPr>
              <a:t>each AE </a:t>
            </a:r>
            <a:r>
              <a:rPr lang="en-US" altLang="ja-JP" sz="2400" dirty="0">
                <a:latin typeface="+mn-lt"/>
              </a:rPr>
              <a:t>case.</a:t>
            </a:r>
            <a:endParaRPr lang="ja-JP" altLang="en-US" sz="2400" dirty="0">
              <a:latin typeface="+mn-lt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47046"/>
              </p:ext>
            </p:extLst>
          </p:nvPr>
        </p:nvGraphicFramePr>
        <p:xfrm>
          <a:off x="506507" y="3284984"/>
          <a:ext cx="8892990" cy="295233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425864"/>
                <a:gridCol w="1425864"/>
                <a:gridCol w="1425864"/>
                <a:gridCol w="1425864"/>
                <a:gridCol w="1425864"/>
                <a:gridCol w="1763670"/>
              </a:tblGrid>
              <a:tr h="590466">
                <a:tc>
                  <a:txBody>
                    <a:bodyPr/>
                    <a:lstStyle/>
                    <a:p>
                      <a:endParaRPr kumimoji="1" lang="ja-JP" altLang="en-US" sz="19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smtClean="0"/>
                        <a:t>Public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smtClean="0"/>
                        <a:t>Protected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smtClean="0"/>
                        <a:t>Default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smtClean="0"/>
                        <a:t>Private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err="1" smtClean="0"/>
                        <a:t>NoAccess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590466">
                <a:tc>
                  <a:txBody>
                    <a:bodyPr/>
                    <a:lstStyle/>
                    <a:p>
                      <a:r>
                        <a:rPr kumimoji="1" lang="en-US" altLang="ja-JP" sz="1900" b="1" smtClean="0"/>
                        <a:t>Public</a:t>
                      </a:r>
                      <a:endParaRPr kumimoji="1" lang="ja-JP" altLang="en-US" sz="1900" b="1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smtClean="0"/>
                        <a:t>pub-pub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dirty="0" smtClean="0"/>
                        <a:t>pub-pro</a:t>
                      </a:r>
                      <a:endParaRPr kumimoji="1" lang="ja-JP" altLang="en-US" sz="19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smtClean="0"/>
                        <a:t>pub-</a:t>
                      </a:r>
                      <a:r>
                        <a:rPr kumimoji="1" lang="en-US" altLang="ja-JP" sz="1900" err="1" smtClean="0"/>
                        <a:t>def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smtClean="0"/>
                        <a:t>pub-</a:t>
                      </a:r>
                      <a:r>
                        <a:rPr kumimoji="1" lang="en-US" altLang="ja-JP" sz="1900" err="1" smtClean="0"/>
                        <a:t>pri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smtClean="0"/>
                        <a:t>pub-</a:t>
                      </a:r>
                      <a:r>
                        <a:rPr kumimoji="1" lang="en-US" altLang="ja-JP" sz="1900" err="1" smtClean="0"/>
                        <a:t>na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0466">
                <a:tc>
                  <a:txBody>
                    <a:bodyPr/>
                    <a:lstStyle/>
                    <a:p>
                      <a:r>
                        <a:rPr kumimoji="1" lang="en-US" altLang="ja-JP" sz="1900" b="1" smtClean="0"/>
                        <a:t>Protected</a:t>
                      </a:r>
                      <a:endParaRPr kumimoji="1" lang="ja-JP" altLang="en-US" sz="1900" b="1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smtClean="0"/>
                        <a:t>x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smtClean="0"/>
                        <a:t>pro-pro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smtClean="0"/>
                        <a:t>pro-</a:t>
                      </a:r>
                      <a:r>
                        <a:rPr kumimoji="1" lang="en-US" altLang="ja-JP" sz="1900" err="1" smtClean="0"/>
                        <a:t>def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smtClean="0"/>
                        <a:t>pro-</a:t>
                      </a:r>
                      <a:r>
                        <a:rPr kumimoji="1" lang="en-US" altLang="ja-JP" sz="1900" err="1" smtClean="0"/>
                        <a:t>pri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smtClean="0"/>
                        <a:t>pro-</a:t>
                      </a:r>
                      <a:r>
                        <a:rPr kumimoji="1" lang="en-US" altLang="ja-JP" sz="1900" err="1" smtClean="0"/>
                        <a:t>na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0466">
                <a:tc>
                  <a:txBody>
                    <a:bodyPr/>
                    <a:lstStyle/>
                    <a:p>
                      <a:r>
                        <a:rPr kumimoji="1" lang="en-US" altLang="ja-JP" sz="1900" b="1" smtClean="0"/>
                        <a:t>Default</a:t>
                      </a:r>
                      <a:endParaRPr kumimoji="1" lang="ja-JP" altLang="en-US" sz="1900" b="1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smtClean="0"/>
                        <a:t>x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smtClean="0"/>
                        <a:t>x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smtClean="0"/>
                        <a:t>def-def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err="1" smtClean="0"/>
                        <a:t>def-pri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err="1" smtClean="0"/>
                        <a:t>def-na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0466">
                <a:tc>
                  <a:txBody>
                    <a:bodyPr/>
                    <a:lstStyle/>
                    <a:p>
                      <a:r>
                        <a:rPr kumimoji="1" lang="en-US" altLang="ja-JP" sz="1900" b="1" smtClean="0"/>
                        <a:t>Private</a:t>
                      </a:r>
                      <a:endParaRPr kumimoji="1" lang="ja-JP" altLang="en-US" sz="1900" b="1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smtClean="0"/>
                        <a:t>x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smtClean="0"/>
                        <a:t>x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smtClean="0"/>
                        <a:t>x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smtClean="0"/>
                        <a:t>pri-pri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dirty="0" err="1" smtClean="0"/>
                        <a:t>pri-na</a:t>
                      </a:r>
                      <a:endParaRPr kumimoji="1" lang="ja-JP" altLang="en-US" sz="19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23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AE classification model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0838" y="701040"/>
            <a:ext cx="9283435" cy="5536249"/>
          </a:xfrm>
        </p:spPr>
        <p:txBody>
          <a:bodyPr>
            <a:normAutofit/>
          </a:bodyPr>
          <a:lstStyle/>
          <a:p>
            <a:r>
              <a:rPr lang="en-US" altLang="ja-JP" sz="2400" dirty="0" smtClean="0">
                <a:latin typeface="+mn-lt"/>
              </a:rPr>
              <a:t>Categorize the classification into 3 groups</a:t>
            </a:r>
            <a:endParaRPr lang="ja-JP" altLang="en-US" sz="2400" dirty="0">
              <a:latin typeface="+mn-lt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9164770" y="6584950"/>
            <a:ext cx="596767" cy="273050"/>
          </a:xfrm>
          <a:prstGeom prst="rect">
            <a:avLst/>
          </a:prstGeom>
        </p:spPr>
        <p:txBody>
          <a:bodyPr/>
          <a:lstStyle/>
          <a:p>
            <a:fld id="{34FA1BBF-ACC9-4AA6-9D4A-7BA729280D6F}" type="slidenum">
              <a:rPr lang="ja-JP" altLang="en-US" smtClean="0"/>
              <a:pPr/>
              <a:t>7</a:t>
            </a:fld>
            <a:endParaRPr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306418"/>
              </p:ext>
            </p:extLst>
          </p:nvPr>
        </p:nvGraphicFramePr>
        <p:xfrm>
          <a:off x="506507" y="3284984"/>
          <a:ext cx="8892990" cy="295233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425864"/>
                <a:gridCol w="1425864"/>
                <a:gridCol w="1425864"/>
                <a:gridCol w="1425864"/>
                <a:gridCol w="1425864"/>
                <a:gridCol w="1763670"/>
              </a:tblGrid>
              <a:tr h="590466">
                <a:tc>
                  <a:txBody>
                    <a:bodyPr/>
                    <a:lstStyle/>
                    <a:p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smtClean="0"/>
                        <a:t>Public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smtClean="0"/>
                        <a:t>Protected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smtClean="0"/>
                        <a:t>Default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smtClean="0"/>
                        <a:t>Private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err="1" smtClean="0"/>
                        <a:t>NoAccess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590466">
                <a:tc>
                  <a:txBody>
                    <a:bodyPr/>
                    <a:lstStyle/>
                    <a:p>
                      <a:r>
                        <a:rPr kumimoji="1" lang="en-US" altLang="ja-JP" sz="1900" b="1" smtClean="0"/>
                        <a:t>Public</a:t>
                      </a:r>
                      <a:endParaRPr kumimoji="1" lang="ja-JP" altLang="en-US" sz="1900" b="1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smtClean="0"/>
                        <a:t>pub-pub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smtClean="0"/>
                        <a:t>pub-pro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smtClean="0"/>
                        <a:t>pub-</a:t>
                      </a:r>
                      <a:r>
                        <a:rPr kumimoji="1" lang="en-US" altLang="ja-JP" sz="1900" err="1" smtClean="0"/>
                        <a:t>def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smtClean="0"/>
                        <a:t>pub-</a:t>
                      </a:r>
                      <a:r>
                        <a:rPr kumimoji="1" lang="en-US" altLang="ja-JP" sz="1900" err="1" smtClean="0"/>
                        <a:t>pri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smtClean="0"/>
                        <a:t>pub-</a:t>
                      </a:r>
                      <a:r>
                        <a:rPr kumimoji="1" lang="en-US" altLang="ja-JP" sz="1900" err="1" smtClean="0"/>
                        <a:t>na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0466">
                <a:tc>
                  <a:txBody>
                    <a:bodyPr/>
                    <a:lstStyle/>
                    <a:p>
                      <a:r>
                        <a:rPr kumimoji="1" lang="en-US" altLang="ja-JP" sz="1900" b="1" smtClean="0"/>
                        <a:t>Protected</a:t>
                      </a:r>
                      <a:endParaRPr kumimoji="1" lang="ja-JP" altLang="en-US" sz="1900" b="1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smtClean="0"/>
                        <a:t>x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smtClean="0"/>
                        <a:t>pro-pro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smtClean="0"/>
                        <a:t>pro-</a:t>
                      </a:r>
                      <a:r>
                        <a:rPr kumimoji="1" lang="en-US" altLang="ja-JP" sz="1900" err="1" smtClean="0"/>
                        <a:t>def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smtClean="0"/>
                        <a:t>pro-</a:t>
                      </a:r>
                      <a:r>
                        <a:rPr kumimoji="1" lang="en-US" altLang="ja-JP" sz="1900" err="1" smtClean="0"/>
                        <a:t>pri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smtClean="0"/>
                        <a:t>pro-</a:t>
                      </a:r>
                      <a:r>
                        <a:rPr kumimoji="1" lang="en-US" altLang="ja-JP" sz="1900" err="1" smtClean="0"/>
                        <a:t>na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0466">
                <a:tc>
                  <a:txBody>
                    <a:bodyPr/>
                    <a:lstStyle/>
                    <a:p>
                      <a:r>
                        <a:rPr kumimoji="1" lang="en-US" altLang="ja-JP" sz="1900" b="1" smtClean="0"/>
                        <a:t>Default</a:t>
                      </a:r>
                      <a:endParaRPr kumimoji="1" lang="ja-JP" altLang="en-US" sz="1900" b="1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smtClean="0"/>
                        <a:t>x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smtClean="0"/>
                        <a:t>x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smtClean="0"/>
                        <a:t>def-def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err="1" smtClean="0"/>
                        <a:t>def-pri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err="1" smtClean="0"/>
                        <a:t>def-na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0466">
                <a:tc>
                  <a:txBody>
                    <a:bodyPr/>
                    <a:lstStyle/>
                    <a:p>
                      <a:r>
                        <a:rPr kumimoji="1" lang="en-US" altLang="ja-JP" sz="1900" b="1" smtClean="0"/>
                        <a:t>Private</a:t>
                      </a:r>
                      <a:endParaRPr kumimoji="1" lang="ja-JP" altLang="en-US" sz="1900" b="1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smtClean="0"/>
                        <a:t>x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smtClean="0"/>
                        <a:t>x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smtClean="0"/>
                        <a:t>x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smtClean="0"/>
                        <a:t>pri-pri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err="1" smtClean="0"/>
                        <a:t>pri-na</a:t>
                      </a:r>
                      <a:endParaRPr kumimoji="1" lang="ja-JP" altLang="en-US" sz="190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1" name="グループ化 30"/>
          <p:cNvGrpSpPr/>
          <p:nvPr/>
        </p:nvGrpSpPr>
        <p:grpSpPr>
          <a:xfrm>
            <a:off x="5850100" y="2125306"/>
            <a:ext cx="3666407" cy="4074289"/>
            <a:chOff x="5400092" y="1765265"/>
            <a:chExt cx="3384376" cy="4074289"/>
          </a:xfrm>
        </p:grpSpPr>
        <p:sp>
          <p:nvSpPr>
            <p:cNvPr id="17" name="角丸四角形 16"/>
            <p:cNvSpPr/>
            <p:nvPr/>
          </p:nvSpPr>
          <p:spPr bwMode="auto">
            <a:xfrm>
              <a:off x="7092280" y="3535298"/>
              <a:ext cx="1512168" cy="2304256"/>
            </a:xfrm>
            <a:prstGeom prst="roundRect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400092" y="1765265"/>
              <a:ext cx="3384376" cy="101566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(3) NA</a:t>
              </a:r>
            </a:p>
            <a:p>
              <a:r>
                <a:rPr lang="en-US" altLang="ja-JP" dirty="0"/>
                <a:t>T</a:t>
              </a:r>
              <a:r>
                <a:rPr lang="en-US" altLang="ja-JP" dirty="0" smtClean="0"/>
                <a:t>hose fields/methods </a:t>
              </a:r>
              <a:r>
                <a:rPr lang="en-US" altLang="ja-JP" dirty="0"/>
                <a:t>are declared but they are never </a:t>
              </a:r>
              <a:r>
                <a:rPr lang="en-US" altLang="ja-JP" dirty="0" smtClean="0"/>
                <a:t>used.</a:t>
              </a:r>
              <a:endParaRPr kumimoji="1" lang="en-US" altLang="ja-JP" dirty="0" smtClean="0"/>
            </a:p>
          </p:txBody>
        </p:sp>
        <p:cxnSp>
          <p:nvCxnSpPr>
            <p:cNvPr id="19" name="直線コネクタ 18"/>
            <p:cNvCxnSpPr>
              <a:stCxn id="17" idx="0"/>
              <a:endCxn id="18" idx="2"/>
            </p:cNvCxnSpPr>
            <p:nvPr/>
          </p:nvCxnSpPr>
          <p:spPr bwMode="auto">
            <a:xfrm flipH="1" flipV="1">
              <a:off x="7092280" y="2780928"/>
              <a:ext cx="756084" cy="754370"/>
            </a:xfrm>
            <a:prstGeom prst="line">
              <a:avLst/>
            </a:prstGeom>
            <a:solidFill>
              <a:srgbClr val="FFCC99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" name="グループ化 29"/>
          <p:cNvGrpSpPr/>
          <p:nvPr/>
        </p:nvGrpSpPr>
        <p:grpSpPr>
          <a:xfrm>
            <a:off x="404196" y="2179958"/>
            <a:ext cx="7123091" cy="3443573"/>
            <a:chOff x="373103" y="1819917"/>
            <a:chExt cx="6575161" cy="3443573"/>
          </a:xfrm>
        </p:grpSpPr>
        <p:sp>
          <p:nvSpPr>
            <p:cNvPr id="22" name="角丸四角形 21"/>
            <p:cNvSpPr/>
            <p:nvPr/>
          </p:nvSpPr>
          <p:spPr bwMode="auto">
            <a:xfrm>
              <a:off x="3131840" y="3535298"/>
              <a:ext cx="3816424" cy="541774"/>
            </a:xfrm>
            <a:prstGeom prst="roundRect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3" name="角丸四角形 22"/>
            <p:cNvSpPr/>
            <p:nvPr/>
          </p:nvSpPr>
          <p:spPr bwMode="auto">
            <a:xfrm>
              <a:off x="4427984" y="4122792"/>
              <a:ext cx="2520280" cy="541774"/>
            </a:xfrm>
            <a:prstGeom prst="roundRect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4" name="角丸四角形 23"/>
            <p:cNvSpPr/>
            <p:nvPr/>
          </p:nvSpPr>
          <p:spPr bwMode="auto">
            <a:xfrm>
              <a:off x="5796136" y="4721716"/>
              <a:ext cx="1152128" cy="541774"/>
            </a:xfrm>
            <a:prstGeom prst="roundRect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373103" y="1819917"/>
              <a:ext cx="4198897" cy="1015663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(1) AE</a:t>
              </a:r>
            </a:p>
            <a:p>
              <a:r>
                <a:rPr lang="en-US" altLang="ja-JP" dirty="0" smtClean="0"/>
                <a:t>Declaration scope is broader than actual usage scope.</a:t>
              </a:r>
            </a:p>
          </p:txBody>
        </p:sp>
        <p:cxnSp>
          <p:nvCxnSpPr>
            <p:cNvPr id="26" name="直線コネクタ 25"/>
            <p:cNvCxnSpPr>
              <a:stCxn id="22" idx="0"/>
              <a:endCxn id="25" idx="2"/>
            </p:cNvCxnSpPr>
            <p:nvPr/>
          </p:nvCxnSpPr>
          <p:spPr bwMode="auto">
            <a:xfrm flipH="1" flipV="1">
              <a:off x="2472552" y="2835580"/>
              <a:ext cx="2567501" cy="699718"/>
            </a:xfrm>
            <a:prstGeom prst="line">
              <a:avLst/>
            </a:prstGeom>
            <a:solidFill>
              <a:srgbClr val="FFCC99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9" name="グループ化 28"/>
          <p:cNvGrpSpPr/>
          <p:nvPr/>
        </p:nvGrpSpPr>
        <p:grpSpPr>
          <a:xfrm>
            <a:off x="404195" y="4686159"/>
            <a:ext cx="6966598" cy="1643267"/>
            <a:chOff x="107504" y="4340580"/>
            <a:chExt cx="6430706" cy="1643267"/>
          </a:xfrm>
        </p:grpSpPr>
        <p:sp>
          <p:nvSpPr>
            <p:cNvPr id="6" name="角丸四角形 5"/>
            <p:cNvSpPr/>
            <p:nvPr/>
          </p:nvSpPr>
          <p:spPr bwMode="auto">
            <a:xfrm rot="1482220">
              <a:off x="1388613" y="4340580"/>
              <a:ext cx="5149597" cy="605312"/>
            </a:xfrm>
            <a:prstGeom prst="roundRect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cxnSp>
          <p:nvCxnSpPr>
            <p:cNvPr id="8" name="直線コネクタ 7"/>
            <p:cNvCxnSpPr>
              <a:stCxn id="6" idx="2"/>
              <a:endCxn id="11" idx="3"/>
            </p:cNvCxnSpPr>
            <p:nvPr/>
          </p:nvCxnSpPr>
          <p:spPr bwMode="auto">
            <a:xfrm flipH="1">
              <a:off x="3491880" y="4918193"/>
              <a:ext cx="354774" cy="557823"/>
            </a:xfrm>
            <a:prstGeom prst="line">
              <a:avLst/>
            </a:prstGeom>
            <a:solidFill>
              <a:srgbClr val="FFCC99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テキスト ボックス 10"/>
            <p:cNvSpPr txBox="1"/>
            <p:nvPr/>
          </p:nvSpPr>
          <p:spPr>
            <a:xfrm>
              <a:off x="107504" y="4968184"/>
              <a:ext cx="3384376" cy="1015663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(2) Proper</a:t>
              </a:r>
            </a:p>
            <a:p>
              <a:r>
                <a:rPr lang="en-US" altLang="ja-JP" dirty="0"/>
                <a:t>T</a:t>
              </a:r>
              <a:r>
                <a:rPr lang="en-US" altLang="ja-JP" dirty="0" smtClean="0"/>
                <a:t>here is no </a:t>
              </a:r>
              <a:r>
                <a:rPr lang="en-US" altLang="ja-JP" dirty="0"/>
                <a:t>discrepancy between the declaration and actual </a:t>
              </a:r>
              <a:r>
                <a:rPr lang="en-US" altLang="ja-JP" dirty="0" smtClean="0"/>
                <a:t>usage.</a:t>
              </a:r>
              <a:endParaRPr kumimoji="1" lang="en-US" altLang="ja-JP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422535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era01\Desktop\saner\pic\ModiCheck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97" y="922001"/>
            <a:ext cx="6113600" cy="572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678251" y="0"/>
            <a:ext cx="7625690" cy="664180"/>
          </a:xfrm>
          <a:prstGeom prst="rect">
            <a:avLst/>
          </a:prstGeom>
          <a:noFill/>
        </p:spPr>
        <p:txBody>
          <a:bodyPr vert="horz" lIns="168048" tIns="42012" rIns="168048" bIns="42012" anchor="ctr" anchorCtr="0">
            <a:noAutofit/>
          </a:bodyPr>
          <a:lstStyle>
            <a:lvl1pPr algn="l" defTabSz="457133" rtl="0" eaLnBrk="1" latinLnBrk="0" hangingPunct="1">
              <a:spcBef>
                <a:spcPct val="0"/>
              </a:spcBef>
              <a:buNone/>
              <a:defRPr kumimoji="1" lang="ja-JP" altLang="en-US" sz="2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ja-JP" dirty="0" smtClean="0"/>
              <a:t>AE analysis tool “ModiChecker”</a:t>
            </a:r>
            <a:endParaRPr lang="en-US" dirty="0"/>
          </a:p>
        </p:txBody>
      </p:sp>
      <p:sp>
        <p:nvSpPr>
          <p:cNvPr id="3" name="円/楕円 2"/>
          <p:cNvSpPr/>
          <p:nvPr/>
        </p:nvSpPr>
        <p:spPr>
          <a:xfrm>
            <a:off x="1803400" y="4284696"/>
            <a:ext cx="2374900" cy="220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13500" y="4381500"/>
            <a:ext cx="3492500" cy="218218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kumimoji="1" lang="en-US" altLang="ja-JP" dirty="0" smtClean="0">
                <a:latin typeface="+mn-lt"/>
              </a:rPr>
              <a:t>ModiChecker reports all AE list and metrics.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dirty="0" smtClean="0">
                <a:latin typeface="+mn-lt"/>
              </a:rPr>
              <a:t>Developer selects AE to be fixed.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 smtClean="0">
                <a:latin typeface="+mn-lt"/>
              </a:rPr>
              <a:t>ModiChecker fixes code automatically.</a:t>
            </a:r>
          </a:p>
        </p:txBody>
      </p:sp>
      <p:sp>
        <p:nvSpPr>
          <p:cNvPr id="18456" name="TextBox 11"/>
          <p:cNvSpPr txBox="1">
            <a:spLocks noChangeArrowheads="1"/>
          </p:cNvSpPr>
          <p:nvPr/>
        </p:nvSpPr>
        <p:spPr bwMode="auto">
          <a:xfrm>
            <a:off x="6151694" y="6399542"/>
            <a:ext cx="375430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 dirty="0"/>
              <a:t>MASU - http://sourceforge.net/projects/masu/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603217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Research Questions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3838" y="2743200"/>
            <a:ext cx="9283435" cy="3100389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2400" u="sng" dirty="0" smtClean="0">
                <a:latin typeface="+mn-lt"/>
              </a:rPr>
              <a:t>RQ1</a:t>
            </a:r>
            <a:r>
              <a:rPr kumimoji="1" lang="en-US" altLang="ja-JP" sz="2400" dirty="0" smtClean="0">
                <a:latin typeface="+mn-lt"/>
              </a:rPr>
              <a:t>: </a:t>
            </a:r>
          </a:p>
          <a:p>
            <a:r>
              <a:rPr kumimoji="1" lang="en-US" altLang="ja-JP" sz="2400" dirty="0" smtClean="0">
                <a:latin typeface="+mn-lt"/>
              </a:rPr>
              <a:t>Are the AE fields and methods are 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+mn-lt"/>
              </a:rPr>
              <a:t>fixed</a:t>
            </a:r>
            <a:r>
              <a:rPr kumimoji="1" lang="en-US" altLang="ja-JP" sz="2400" dirty="0" smtClean="0">
                <a:latin typeface="+mn-lt"/>
              </a:rPr>
              <a:t> in the next version?</a:t>
            </a:r>
          </a:p>
          <a:p>
            <a:r>
              <a:rPr lang="en-US" altLang="ja-JP" sz="2400" dirty="0" smtClean="0">
                <a:latin typeface="+mn-lt"/>
              </a:rPr>
              <a:t>What is the AE </a:t>
            </a:r>
            <a:r>
              <a:rPr lang="en-US" altLang="ja-JP" sz="2400" dirty="0" smtClean="0">
                <a:solidFill>
                  <a:srgbClr val="FF0000"/>
                </a:solidFill>
                <a:latin typeface="+mn-lt"/>
              </a:rPr>
              <a:t>state transition </a:t>
            </a:r>
            <a:r>
              <a:rPr lang="en-US" altLang="ja-JP" sz="2400" dirty="0" smtClean="0">
                <a:latin typeface="+mn-lt"/>
              </a:rPr>
              <a:t>in the versions?</a:t>
            </a:r>
            <a:endParaRPr kumimoji="1" lang="en-US" altLang="ja-JP" sz="2400" dirty="0" smtClean="0">
              <a:latin typeface="+mn-lt"/>
            </a:endParaRPr>
          </a:p>
          <a:p>
            <a:pPr marL="0" indent="0">
              <a:buNone/>
            </a:pPr>
            <a:endParaRPr lang="en-US" altLang="ja-JP" sz="2400" dirty="0" smtClean="0">
              <a:latin typeface="+mn-lt"/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3985260" y="2407919"/>
            <a:ext cx="1371600" cy="533400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21920" y="842485"/>
            <a:ext cx="9784081" cy="3100389"/>
          </a:xfrm>
          <a:prstGeom prst="rect">
            <a:avLst/>
          </a:prstGeom>
        </p:spPr>
        <p:txBody>
          <a:bodyPr/>
          <a:lstStyle>
            <a:lvl1pPr marL="169838" indent="-169838" algn="l" defTabSz="457133" rtl="0" eaLnBrk="1" latinLnBrk="0" hangingPunct="1">
              <a:spcBef>
                <a:spcPct val="20000"/>
              </a:spcBef>
              <a:buFont typeface="Arial"/>
              <a:buChar char="•"/>
              <a:defRPr kumimoji="1" lang="ja-JP" altLang="en-US" sz="2000" kern="1200" smtClean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682526" indent="-225392" algn="l" defTabSz="457133" rtl="0" eaLnBrk="1" latinLnBrk="0" hangingPunct="1">
              <a:spcBef>
                <a:spcPct val="20000"/>
              </a:spcBef>
              <a:buFont typeface="Arial"/>
              <a:buChar char="–"/>
              <a:defRPr kumimoji="1" lang="ja-JP" altLang="en-US" sz="1800" kern="1200" smtClean="0">
                <a:solidFill>
                  <a:schemeClr val="tx1"/>
                </a:solidFill>
                <a:latin typeface="+mn-ea"/>
                <a:ea typeface="+mn-ea"/>
                <a:cs typeface="Arial"/>
              </a:defRPr>
            </a:lvl2pPr>
            <a:lvl3pPr marL="1090455" indent="-176187" algn="l" defTabSz="457133" rtl="0" eaLnBrk="1" latinLnBrk="0" hangingPunct="1">
              <a:spcBef>
                <a:spcPct val="20000"/>
              </a:spcBef>
              <a:buFont typeface="Arial"/>
              <a:buChar char="•"/>
              <a:defRPr kumimoji="1" lang="ja-JP" altLang="en-US" sz="1600" kern="1200" smtClean="0">
                <a:solidFill>
                  <a:schemeClr val="tx1"/>
                </a:solidFill>
                <a:latin typeface="+mn-ea"/>
                <a:ea typeface="+mn-ea"/>
                <a:cs typeface="Arial"/>
              </a:defRPr>
            </a:lvl3pPr>
            <a:lvl4pPr marL="1544415" indent="-173013" algn="l" defTabSz="457133" rtl="0" eaLnBrk="1" latinLnBrk="0" hangingPunct="1">
              <a:spcBef>
                <a:spcPct val="20000"/>
              </a:spcBef>
              <a:buFont typeface="Arial"/>
              <a:buChar char="–"/>
              <a:defRPr kumimoji="1" lang="ja-JP" altLang="en-US" sz="1400" kern="1200" smtClean="0">
                <a:solidFill>
                  <a:schemeClr val="tx1"/>
                </a:solidFill>
                <a:latin typeface="+mn-ea"/>
                <a:ea typeface="+mn-ea"/>
                <a:cs typeface="Arial"/>
              </a:defRPr>
            </a:lvl4pPr>
            <a:lvl5pPr marL="1999960" indent="-171425" algn="l" defTabSz="457133" rtl="0" eaLnBrk="1" latinLnBrk="0" hangingPunct="1">
              <a:spcBef>
                <a:spcPct val="20000"/>
              </a:spcBef>
              <a:buFont typeface="Arial"/>
              <a:buChar char="»"/>
              <a:defRPr kumimoji="1" lang="ja-JP" altLang="en-US" sz="1200" kern="1200" smtClean="0">
                <a:solidFill>
                  <a:schemeClr val="tx1"/>
                </a:solidFill>
                <a:latin typeface="+mn-ea"/>
                <a:ea typeface="+mn-ea"/>
                <a:cs typeface="Arial"/>
              </a:defRPr>
            </a:lvl5pPr>
            <a:lvl6pPr marL="2514235" indent="-228567" algn="l" defTabSz="457133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457133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3" indent="-228567" algn="l" defTabSz="457133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7" indent="-228567" algn="l" defTabSz="457133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 smtClean="0">
                <a:latin typeface="+mn-lt"/>
              </a:rPr>
              <a:t>We </a:t>
            </a:r>
            <a:r>
              <a:rPr lang="en-US" altLang="ja-JP" sz="2400" dirty="0">
                <a:latin typeface="+mn-lt"/>
              </a:rPr>
              <a:t>would like to step </a:t>
            </a:r>
            <a:r>
              <a:rPr lang="en-US" altLang="ja-JP" sz="2400" dirty="0" smtClean="0">
                <a:latin typeface="+mn-lt"/>
              </a:rPr>
              <a:t>forward to </a:t>
            </a:r>
            <a:r>
              <a:rPr lang="en-US" altLang="ja-JP" sz="2400" dirty="0">
                <a:latin typeface="+mn-lt"/>
              </a:rPr>
              <a:t>analyze the evolution of source </a:t>
            </a:r>
            <a:r>
              <a:rPr lang="en-US" altLang="ja-JP" sz="2400" dirty="0" smtClean="0">
                <a:latin typeface="+mn-lt"/>
              </a:rPr>
              <a:t>code.</a:t>
            </a:r>
          </a:p>
          <a:p>
            <a:pPr marL="0" indent="0">
              <a:buNone/>
            </a:pPr>
            <a:endParaRPr lang="en-US" altLang="ja-JP" sz="2400" dirty="0">
              <a:latin typeface="+mn-lt"/>
            </a:endParaRPr>
          </a:p>
          <a:p>
            <a:pPr marL="0" indent="0">
              <a:buNone/>
            </a:pPr>
            <a:r>
              <a:rPr lang="en-US" altLang="ja-JP" sz="2400" u="sng" dirty="0" smtClean="0">
                <a:latin typeface="+mn-lt"/>
              </a:rPr>
              <a:t>When AEs are created, changed and fixed?</a:t>
            </a:r>
            <a:endParaRPr lang="en-US" altLang="ja-JP" sz="2400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694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プレゼンテーションテンプレート英文_軽量版">
  <a:themeElements>
    <a:clrScheme name="NTTDATA2012">
      <a:dk1>
        <a:srgbClr val="000000"/>
      </a:dk1>
      <a:lt1>
        <a:srgbClr val="FFFFFF"/>
      </a:lt1>
      <a:dk2>
        <a:srgbClr val="333333"/>
      </a:dk2>
      <a:lt2>
        <a:srgbClr val="E1E7F3"/>
      </a:lt2>
      <a:accent1>
        <a:srgbClr val="C2CEE6"/>
      </a:accent1>
      <a:accent2>
        <a:srgbClr val="6785C1"/>
      </a:accent2>
      <a:accent3>
        <a:srgbClr val="0F1C50"/>
      </a:accent3>
      <a:accent4>
        <a:srgbClr val="0080B1"/>
      </a:accent4>
      <a:accent5>
        <a:srgbClr val="E6B600"/>
      </a:accent5>
      <a:accent6>
        <a:srgbClr val="BC4328"/>
      </a:accent6>
      <a:hlink>
        <a:srgbClr val="0000FF"/>
      </a:hlink>
      <a:folHlink>
        <a:srgbClr val="800080"/>
      </a:folHlink>
    </a:clrScheme>
    <a:fontScheme name="NTTDATA　E">
      <a:majorFont>
        <a:latin typeface="Arial"/>
        <a:ea typeface="HGP創英角ｺﾞｼｯｸUB"/>
        <a:cs typeface=""/>
      </a:majorFont>
      <a:minorFont>
        <a:latin typeface="Arial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2"/>
          </a:solidFill>
        </a:ln>
        <a:effectLst/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プレゼンテーションテンプレート英文_軽量版</Template>
  <TotalTime>39924</TotalTime>
  <Words>1499</Words>
  <Application>Microsoft Office PowerPoint</Application>
  <PresentationFormat>A4 210 x 297 mm</PresentationFormat>
  <Paragraphs>319</Paragraphs>
  <Slides>23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1" baseType="lpstr">
      <vt:lpstr>Arial</vt:lpstr>
      <vt:lpstr>ＭＳ Ｐゴシック</vt:lpstr>
      <vt:lpstr>メイリオ</vt:lpstr>
      <vt:lpstr>ＭＳ Ｐ明朝</vt:lpstr>
      <vt:lpstr>HGP創英角ｺﾞｼｯｸUB</vt:lpstr>
      <vt:lpstr>Wingdings</vt:lpstr>
      <vt:lpstr>Calibri</vt:lpstr>
      <vt:lpstr>プレゼンテーションテンプレート英文_軽量版</vt:lpstr>
      <vt:lpstr>Evolution Analysis for Accessibility Excessiveness in Java</vt:lpstr>
      <vt:lpstr>Introduction</vt:lpstr>
      <vt:lpstr>Example of Research Motivation</vt:lpstr>
      <vt:lpstr>Existence of AE would be a bad smell of program</vt:lpstr>
      <vt:lpstr>Contributions of this paper</vt:lpstr>
      <vt:lpstr>AE classification model</vt:lpstr>
      <vt:lpstr>AE classification model</vt:lpstr>
      <vt:lpstr>PowerPoint プレゼンテーション</vt:lpstr>
      <vt:lpstr>Research Questions</vt:lpstr>
      <vt:lpstr>Target OSS projects </vt:lpstr>
      <vt:lpstr>RQ1: What is the AE state transition in the versions?</vt:lpstr>
      <vt:lpstr>State Transition Ratio of Fields</vt:lpstr>
      <vt:lpstr>State Transition Ratio of Methods</vt:lpstr>
      <vt:lpstr>Answer to RQ1</vt:lpstr>
      <vt:lpstr>Change of # of AE Fields in Two Consecutive Versions of Ant</vt:lpstr>
      <vt:lpstr>Change of # of AE Methods in Two Consecutive Versions of Ant</vt:lpstr>
      <vt:lpstr>Answer to RQ2</vt:lpstr>
      <vt:lpstr>Discussion:  Correlation coefficient between AE and LOC</vt:lpstr>
      <vt:lpstr>Conclusion</vt:lpstr>
      <vt:lpstr>PowerPoint プレゼンテーション</vt:lpstr>
      <vt:lpstr>Discussion</vt:lpstr>
      <vt:lpstr>Example of Research Motivation</vt:lpstr>
      <vt:lpstr>Special cases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Input title in 1 or 2 lines. (Decrease font size for long titles.)</dc:title>
  <dc:creator>murakamisu</dc:creator>
  <cp:lastModifiedBy>tera01</cp:lastModifiedBy>
  <cp:revision>2047</cp:revision>
  <cp:lastPrinted>2014-12-19T11:26:59Z</cp:lastPrinted>
  <dcterms:created xsi:type="dcterms:W3CDTF">2013-05-22T02:19:47Z</dcterms:created>
  <dcterms:modified xsi:type="dcterms:W3CDTF">2015-03-04T17:34:58Z</dcterms:modified>
</cp:coreProperties>
</file>