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92" r:id="rId2"/>
    <p:sldId id="293" r:id="rId3"/>
    <p:sldId id="315" r:id="rId4"/>
    <p:sldId id="330" r:id="rId5"/>
    <p:sldId id="301" r:id="rId6"/>
    <p:sldId id="331" r:id="rId7"/>
    <p:sldId id="333" r:id="rId8"/>
    <p:sldId id="334" r:id="rId9"/>
    <p:sldId id="316" r:id="rId10"/>
    <p:sldId id="294" r:id="rId11"/>
    <p:sldId id="318" r:id="rId12"/>
    <p:sldId id="347" r:id="rId13"/>
    <p:sldId id="327" r:id="rId14"/>
    <p:sldId id="338" r:id="rId15"/>
    <p:sldId id="320" r:id="rId16"/>
    <p:sldId id="319" r:id="rId17"/>
    <p:sldId id="328" r:id="rId18"/>
    <p:sldId id="305" r:id="rId19"/>
    <p:sldId id="306" r:id="rId20"/>
    <p:sldId id="302" r:id="rId21"/>
    <p:sldId id="339" r:id="rId22"/>
    <p:sldId id="340" r:id="rId23"/>
    <p:sldId id="335" r:id="rId24"/>
    <p:sldId id="336" r:id="rId25"/>
    <p:sldId id="337" r:id="rId26"/>
    <p:sldId id="324" r:id="rId27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3300"/>
    <a:srgbClr val="FF7171"/>
    <a:srgbClr val="B6B6B6"/>
    <a:srgbClr val="D2BCFA"/>
    <a:srgbClr val="FFFFCC"/>
    <a:srgbClr val="EEDF6E"/>
    <a:srgbClr val="E8E8EF"/>
    <a:srgbClr val="B7B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7" autoAdjust="0"/>
    <p:restoredTop sz="64971" autoAdjust="0"/>
  </p:normalViewPr>
  <p:slideViewPr>
    <p:cSldViewPr snapToGrid="0">
      <p:cViewPr varScale="1">
        <p:scale>
          <a:sx n="54" d="100"/>
          <a:sy n="54" d="100"/>
        </p:scale>
        <p:origin x="-2688" y="-90"/>
      </p:cViewPr>
      <p:guideLst>
        <p:guide orient="horz" pos="2125"/>
        <p:guide pos="2880"/>
      </p:guideLst>
    </p:cSldViewPr>
  </p:slideViewPr>
  <p:outlineViewPr>
    <p:cViewPr>
      <p:scale>
        <a:sx n="33" d="100"/>
        <a:sy n="33" d="100"/>
      </p:scale>
      <p:origin x="0" y="356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jchoi\Dropbox\works\MSR2014\data\direct_onl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jchoi\Dropbox\works\MSR2014\data\direct_onl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jchoi\Dropbox\works\MSR2014\data\direct_onl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'集計 (統合)'!$F$14</c:f>
              <c:strCache>
                <c:ptCount val="1"/>
                <c:pt idx="0">
                  <c:v># Questions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'集計 (統合)'!$E$15:$E$24</c:f>
              <c:strCache>
                <c:ptCount val="10"/>
                <c:pt idx="0">
                  <c:v>python </c:v>
                </c:pt>
                <c:pt idx="1">
                  <c:v>ruby-on-rails </c:v>
                </c:pt>
                <c:pt idx="2">
                  <c:v>.net </c:v>
                </c:pt>
                <c:pt idx="3">
                  <c:v>javascript</c:v>
                </c:pt>
                <c:pt idx="4">
                  <c:v>php</c:v>
                </c:pt>
                <c:pt idx="5">
                  <c:v>jquery</c:v>
                </c:pt>
                <c:pt idx="6">
                  <c:v>asp.net </c:v>
                </c:pt>
                <c:pt idx="7">
                  <c:v>c++</c:v>
                </c:pt>
                <c:pt idx="8">
                  <c:v>java</c:v>
                </c:pt>
                <c:pt idx="9">
                  <c:v>c# </c:v>
                </c:pt>
              </c:strCache>
            </c:strRef>
          </c:cat>
          <c:val>
            <c:numRef>
              <c:f>'集計 (統合)'!$F$15:$F$24</c:f>
              <c:numCache>
                <c:formatCode>General</c:formatCode>
                <c:ptCount val="10"/>
                <c:pt idx="0">
                  <c:v>35</c:v>
                </c:pt>
                <c:pt idx="1">
                  <c:v>44</c:v>
                </c:pt>
                <c:pt idx="2">
                  <c:v>56</c:v>
                </c:pt>
                <c:pt idx="3">
                  <c:v>58</c:v>
                </c:pt>
                <c:pt idx="4">
                  <c:v>61</c:v>
                </c:pt>
                <c:pt idx="5">
                  <c:v>61</c:v>
                </c:pt>
                <c:pt idx="6">
                  <c:v>78</c:v>
                </c:pt>
                <c:pt idx="7">
                  <c:v>98</c:v>
                </c:pt>
                <c:pt idx="8">
                  <c:v>108</c:v>
                </c:pt>
                <c:pt idx="9">
                  <c:v>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5785728"/>
        <c:axId val="81479936"/>
      </c:barChart>
      <c:catAx>
        <c:axId val="15578572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81479936"/>
        <c:crosses val="autoZero"/>
        <c:auto val="1"/>
        <c:lblAlgn val="ctr"/>
        <c:lblOffset val="100"/>
        <c:noMultiLvlLbl val="0"/>
      </c:catAx>
      <c:valAx>
        <c:axId val="8147993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5578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strRef>
              <c:f>Sheet2!$A$24:$A$33</c:f>
              <c:strCache>
                <c:ptCount val="10"/>
                <c:pt idx="0">
                  <c:v>mvc</c:v>
                </c:pt>
                <c:pt idx="1">
                  <c:v>architecture</c:v>
                </c:pt>
                <c:pt idx="2">
                  <c:v>unit-testing</c:v>
                </c:pt>
                <c:pt idx="3">
                  <c:v>generics</c:v>
                </c:pt>
                <c:pt idx="4">
                  <c:v>dry</c:v>
                </c:pt>
                <c:pt idx="5">
                  <c:v>design</c:v>
                </c:pt>
                <c:pt idx="6">
                  <c:v>templates</c:v>
                </c:pt>
                <c:pt idx="7">
                  <c:v>inheritance</c:v>
                </c:pt>
                <c:pt idx="8">
                  <c:v>design-patterns</c:v>
                </c:pt>
                <c:pt idx="9">
                  <c:v>refactoring</c:v>
                </c:pt>
              </c:strCache>
            </c:strRef>
          </c:cat>
          <c:val>
            <c:numRef>
              <c:f>Sheet2!$B$24:$B$33</c:f>
              <c:numCache>
                <c:formatCode>General</c:formatCode>
                <c:ptCount val="10"/>
                <c:pt idx="0">
                  <c:v>14</c:v>
                </c:pt>
                <c:pt idx="1">
                  <c:v>17</c:v>
                </c:pt>
                <c:pt idx="2">
                  <c:v>17</c:v>
                </c:pt>
                <c:pt idx="3">
                  <c:v>23</c:v>
                </c:pt>
                <c:pt idx="4">
                  <c:v>27</c:v>
                </c:pt>
                <c:pt idx="5">
                  <c:v>29</c:v>
                </c:pt>
                <c:pt idx="6">
                  <c:v>32</c:v>
                </c:pt>
                <c:pt idx="7">
                  <c:v>35</c:v>
                </c:pt>
                <c:pt idx="8">
                  <c:v>44</c:v>
                </c:pt>
                <c:pt idx="9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186560"/>
        <c:axId val="81484544"/>
      </c:barChart>
      <c:catAx>
        <c:axId val="1731865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81484544"/>
        <c:crosses val="autoZero"/>
        <c:auto val="1"/>
        <c:lblAlgn val="ctr"/>
        <c:lblOffset val="100"/>
        <c:noMultiLvlLbl val="0"/>
      </c:catAx>
      <c:valAx>
        <c:axId val="814845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73186560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strRef>
              <c:f>Sheet2!$A$24:$A$33</c:f>
              <c:strCache>
                <c:ptCount val="10"/>
                <c:pt idx="0">
                  <c:v>mvc</c:v>
                </c:pt>
                <c:pt idx="1">
                  <c:v>architecture</c:v>
                </c:pt>
                <c:pt idx="2">
                  <c:v>unit-testing</c:v>
                </c:pt>
                <c:pt idx="3">
                  <c:v>generics</c:v>
                </c:pt>
                <c:pt idx="4">
                  <c:v>dry</c:v>
                </c:pt>
                <c:pt idx="5">
                  <c:v>design</c:v>
                </c:pt>
                <c:pt idx="6">
                  <c:v>templates</c:v>
                </c:pt>
                <c:pt idx="7">
                  <c:v>inheritance</c:v>
                </c:pt>
                <c:pt idx="8">
                  <c:v>design-patterns</c:v>
                </c:pt>
                <c:pt idx="9">
                  <c:v>refactoring</c:v>
                </c:pt>
              </c:strCache>
            </c:strRef>
          </c:cat>
          <c:val>
            <c:numRef>
              <c:f>Sheet2!$B$24:$B$33</c:f>
              <c:numCache>
                <c:formatCode>General</c:formatCode>
                <c:ptCount val="10"/>
                <c:pt idx="0">
                  <c:v>14</c:v>
                </c:pt>
                <c:pt idx="1">
                  <c:v>17</c:v>
                </c:pt>
                <c:pt idx="2">
                  <c:v>17</c:v>
                </c:pt>
                <c:pt idx="3">
                  <c:v>23</c:v>
                </c:pt>
                <c:pt idx="4">
                  <c:v>27</c:v>
                </c:pt>
                <c:pt idx="5">
                  <c:v>29</c:v>
                </c:pt>
                <c:pt idx="6">
                  <c:v>32</c:v>
                </c:pt>
                <c:pt idx="7">
                  <c:v>35</c:v>
                </c:pt>
                <c:pt idx="8">
                  <c:v>44</c:v>
                </c:pt>
                <c:pt idx="9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223424"/>
        <c:axId val="82539008"/>
      </c:barChart>
      <c:catAx>
        <c:axId val="1732234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82539008"/>
        <c:crosses val="autoZero"/>
        <c:auto val="1"/>
        <c:lblAlgn val="ctr"/>
        <c:lblOffset val="100"/>
        <c:noMultiLvlLbl val="0"/>
      </c:catAx>
      <c:valAx>
        <c:axId val="825390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73223424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Asked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Reputations(Clone)</c:v>
                </c:pt>
                <c:pt idx="1">
                  <c:v>Reputations(General)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#,##0">
                  <c:v>2690</c:v>
                </c:pt>
                <c:pt idx="1">
                  <c:v>263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Answered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Reputations(Clone)</c:v>
                </c:pt>
                <c:pt idx="1">
                  <c:v>Reputations(General)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#,##0">
                  <c:v>1395</c:v>
                </c:pt>
                <c:pt idx="1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225536"/>
        <c:axId val="82541888"/>
      </c:barChart>
      <c:catAx>
        <c:axId val="180225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82541888"/>
        <c:crosses val="autoZero"/>
        <c:auto val="1"/>
        <c:lblAlgn val="ctr"/>
        <c:lblOffset val="100"/>
        <c:noMultiLvlLbl val="0"/>
      </c:catAx>
      <c:valAx>
        <c:axId val="825418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80225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Asked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Reputations(Clone)</c:v>
                </c:pt>
                <c:pt idx="1">
                  <c:v>Reputations(General)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#,##0">
                  <c:v>2690</c:v>
                </c:pt>
                <c:pt idx="1">
                  <c:v>263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Answered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Reputations(Clone)</c:v>
                </c:pt>
                <c:pt idx="1">
                  <c:v>Reputations(General)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#,##0">
                  <c:v>1395</c:v>
                </c:pt>
                <c:pt idx="1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299776"/>
        <c:axId val="180421184"/>
      </c:barChart>
      <c:catAx>
        <c:axId val="180299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80421184"/>
        <c:crosses val="autoZero"/>
        <c:auto val="1"/>
        <c:lblAlgn val="ctr"/>
        <c:lblOffset val="100"/>
        <c:noMultiLvlLbl val="0"/>
      </c:catAx>
      <c:valAx>
        <c:axId val="1804211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80299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AD3E8-3ABD-4297-A02D-D495F58AACE9}" type="datetimeFigureOut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9AD08-0D49-4887-83C8-9948DBA4A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1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FE187-F869-42F0-95D3-B36AE7F06729}" type="datetimeFigureOut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97584-4F9B-4904-BD9F-29E33B2498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42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188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925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086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086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856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856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5636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118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118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i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929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64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807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304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304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721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646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646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6465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00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43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17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174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17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174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174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97584-4F9B-4904-BD9F-29E33B2498A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17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2"/>
            <a:ext cx="9144000" cy="1889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2"/>
            <a:ext cx="2051050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4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 userDrawn="1"/>
        </p:nvSpPr>
        <p:spPr bwMode="auto">
          <a:xfrm>
            <a:off x="452439" y="6640515"/>
            <a:ext cx="83183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1D4BE88F-AC79-404B-A366-58BAA02F4B1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5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FCEDA-DDFE-4B7C-AE5E-57A6BEDB3E1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3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0888B-3E6B-4ACB-8BA9-DE98B16EC5A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3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033E9-932D-4E41-95C3-341F9A6DAE1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80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7DCA-020D-4247-A22F-0BC24CC97F9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5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A75B4-47F8-43D9-9E5B-0E2C9B0AE40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9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CBEA5-8BEA-4480-82CA-444B6C1D4F6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7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F597C-9423-4BA2-89DC-CB3C381FCB2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6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D3AAF-9B93-4EBD-9D6A-7C8E767CC81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0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7108-8B0F-4C66-BCD7-C2DCCA69B2C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7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558E3-F664-4FB8-BEDB-E46489ABEAB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0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2"/>
            <a:ext cx="9144000" cy="188913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4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00">
              <a:solidFill>
                <a:srgbClr val="000000"/>
              </a:solidFill>
            </a:endParaRPr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4" y="6299200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1" y="6596065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4" y="6310315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27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5496B1-25AB-42E4-9FB2-6D8F98E71759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34963" y="6640515"/>
            <a:ext cx="63850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</p:spTree>
    <p:extLst>
      <p:ext uri="{BB962C8B-B14F-4D97-AF65-F5344CB8AC3E}">
        <p14:creationId xmlns:p14="http://schemas.microsoft.com/office/powerpoint/2010/main" val="427241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422241"/>
            <a:ext cx="9144000" cy="2009104"/>
          </a:xfrm>
        </p:spPr>
        <p:txBody>
          <a:bodyPr/>
          <a:lstStyle/>
          <a:p>
            <a:r>
              <a:rPr lang="en-US" altLang="ja-JP" sz="3000" b="1" dirty="0">
                <a:solidFill>
                  <a:schemeClr val="accent6">
                    <a:lumMod val="75000"/>
                  </a:schemeClr>
                </a:solidFill>
              </a:rPr>
              <a:t>What Do Practitioners Ask about Code </a:t>
            </a:r>
            <a:r>
              <a:rPr lang="en-US" altLang="ja-JP" sz="3000" b="1" dirty="0" smtClean="0">
                <a:solidFill>
                  <a:schemeClr val="accent6">
                    <a:lumMod val="75000"/>
                  </a:schemeClr>
                </a:solidFill>
              </a:rPr>
              <a:t>Clone? </a:t>
            </a:r>
            <a:br>
              <a:rPr lang="en-US" altLang="ja-JP" sz="3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ja-JP" sz="3000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altLang="ja-JP" sz="3000" b="1" dirty="0">
                <a:solidFill>
                  <a:schemeClr val="accent6">
                    <a:lumMod val="75000"/>
                  </a:schemeClr>
                </a:solidFill>
              </a:rPr>
              <a:t>Preliminary Investigation of Stack Overflow</a:t>
            </a:r>
            <a:endParaRPr kumimoji="1" lang="ja-JP" alt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90945" y="3428999"/>
            <a:ext cx="8562109" cy="3034145"/>
          </a:xfrm>
        </p:spPr>
        <p:txBody>
          <a:bodyPr/>
          <a:lstStyle/>
          <a:p>
            <a:r>
              <a:rPr lang="en-US" altLang="ja-JP" sz="2400" b="1" dirty="0" err="1" smtClean="0"/>
              <a:t>Eunjong</a:t>
            </a:r>
            <a:r>
              <a:rPr lang="en-US" altLang="ja-JP" sz="2400" b="1" dirty="0" smtClean="0"/>
              <a:t> </a:t>
            </a:r>
            <a:r>
              <a:rPr lang="en-US" altLang="ja-JP" sz="2400" b="1" dirty="0"/>
              <a:t>Choi</a:t>
            </a:r>
            <a:r>
              <a:rPr lang="en-US" altLang="ja-JP" sz="2400" b="1" baseline="30000" dirty="0"/>
              <a:t>1</a:t>
            </a:r>
            <a:r>
              <a:rPr lang="en-US" altLang="ja-JP" sz="2400" b="1" dirty="0"/>
              <a:t>, </a:t>
            </a:r>
            <a:r>
              <a:rPr lang="en-US" altLang="ja-JP" sz="2400" dirty="0" err="1"/>
              <a:t>Raula</a:t>
            </a:r>
            <a:r>
              <a:rPr lang="en-US" altLang="ja-JP" sz="2400" dirty="0"/>
              <a:t> </a:t>
            </a:r>
            <a:r>
              <a:rPr lang="en-US" altLang="ja-JP" sz="2400" dirty="0" err="1"/>
              <a:t>Gaikovina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Kula</a:t>
            </a:r>
            <a:r>
              <a:rPr lang="en-US" altLang="ja-JP" sz="2400" baseline="30000" dirty="0"/>
              <a:t>2</a:t>
            </a:r>
            <a:r>
              <a:rPr lang="en-US" altLang="ja-JP" sz="2400" dirty="0" smtClean="0"/>
              <a:t>, </a:t>
            </a:r>
          </a:p>
          <a:p>
            <a:r>
              <a:rPr lang="en-US" altLang="ja-JP" sz="2400" dirty="0" err="1" smtClean="0"/>
              <a:t>Norihiro</a:t>
            </a:r>
            <a:r>
              <a:rPr lang="en-US" altLang="ja-JP" sz="2400" dirty="0" smtClean="0"/>
              <a:t> Yoshida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Katsuro</a:t>
            </a:r>
            <a:r>
              <a:rPr lang="en-US" altLang="ja-JP" sz="2400" dirty="0" smtClean="0"/>
              <a:t> Inoue</a:t>
            </a:r>
            <a:r>
              <a:rPr lang="en-US" altLang="ja-JP" sz="2400" baseline="30000" dirty="0" smtClean="0"/>
              <a:t>1</a:t>
            </a:r>
          </a:p>
          <a:p>
            <a:endParaRPr lang="en-US" altLang="ja-JP" sz="2400" baseline="30000" dirty="0" smtClean="0"/>
          </a:p>
          <a:p>
            <a:r>
              <a:rPr lang="en-US" altLang="ja-JP" sz="2000" baseline="30000" dirty="0" smtClean="0"/>
              <a:t>1</a:t>
            </a:r>
            <a:r>
              <a:rPr lang="en-US" altLang="ja-JP" sz="2000" dirty="0" smtClean="0"/>
              <a:t>Graduate </a:t>
            </a:r>
            <a:r>
              <a:rPr lang="en-US" altLang="ja-JP" sz="2000" dirty="0"/>
              <a:t>School of Information Science and </a:t>
            </a:r>
            <a:r>
              <a:rPr lang="en-US" altLang="ja-JP" sz="2000" dirty="0" smtClean="0"/>
              <a:t>Technology, </a:t>
            </a:r>
          </a:p>
          <a:p>
            <a:r>
              <a:rPr lang="en-US" altLang="ja-JP" sz="2000" dirty="0" smtClean="0"/>
              <a:t>Osaka </a:t>
            </a:r>
            <a:r>
              <a:rPr lang="en-US" altLang="ja-JP" sz="2000" dirty="0"/>
              <a:t>University, </a:t>
            </a:r>
            <a:r>
              <a:rPr lang="en-US" altLang="ja-JP" sz="2000" dirty="0" smtClean="0"/>
              <a:t>Japan</a:t>
            </a:r>
          </a:p>
          <a:p>
            <a:r>
              <a:rPr lang="en-US" altLang="ja-JP" sz="2000" baseline="30000" dirty="0" smtClean="0"/>
              <a:t>2</a:t>
            </a:r>
            <a:r>
              <a:rPr lang="en-US" altLang="ja-JP" sz="2000" dirty="0"/>
              <a:t>Graduate School of Information Science</a:t>
            </a:r>
            <a:r>
              <a:rPr lang="en-US" altLang="ja-JP" sz="2000" dirty="0" smtClean="0"/>
              <a:t>,</a:t>
            </a:r>
            <a:br>
              <a:rPr lang="en-US" altLang="ja-JP" sz="2000" dirty="0" smtClean="0"/>
            </a:br>
            <a:r>
              <a:rPr lang="en-US" altLang="ja-JP" sz="2000" dirty="0" smtClean="0"/>
              <a:t>Nagoya </a:t>
            </a:r>
            <a:r>
              <a:rPr lang="en-US" altLang="ja-JP" sz="2000" dirty="0"/>
              <a:t>University, </a:t>
            </a:r>
            <a:r>
              <a:rPr lang="en-US" altLang="ja-JP" sz="2000" dirty="0" smtClean="0"/>
              <a:t>Japan</a:t>
            </a: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4BE88F-AC79-404B-A366-58BAA02F4B18}" type="slidenum">
              <a:rPr lang="en-US" altLang="ja-JP" smtClean="0">
                <a:solidFill>
                  <a:srgbClr val="000000"/>
                </a:solidFill>
              </a:rPr>
              <a:pPr/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1028" name="Picture 4" descr="Ich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28" y="5022742"/>
            <a:ext cx="878284" cy="86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RGGTEOtp21r5r9-D46H4nGX1klzpkKCAiwz1pXsQoTko_RHKHj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31" y="5038699"/>
            <a:ext cx="1421824" cy="92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Research Question 1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4855" y="1828808"/>
            <a:ext cx="7813964" cy="4525963"/>
          </a:xfrm>
        </p:spPr>
        <p:txBody>
          <a:bodyPr/>
          <a:lstStyle/>
          <a:p>
            <a:pPr algn="ctr"/>
            <a:r>
              <a:rPr lang="en-US" altLang="ja-JP" i="1" dirty="0"/>
              <a:t>RQ1: What Kinds of </a:t>
            </a:r>
            <a:r>
              <a:rPr lang="en-US" altLang="ja-JP" i="1" dirty="0" smtClean="0"/>
              <a:t>Programming Languages/Techniques were Appeared </a:t>
            </a:r>
            <a:r>
              <a:rPr lang="en-US" altLang="ja-JP" i="1" dirty="0"/>
              <a:t>in Questions on Clones</a:t>
            </a:r>
            <a:r>
              <a:rPr lang="en-US" altLang="ja-JP" i="1" dirty="0" smtClean="0"/>
              <a:t>?</a:t>
            </a:r>
          </a:p>
          <a:p>
            <a:pPr algn="ctr"/>
            <a:endParaRPr kumimoji="1" lang="en-US" altLang="ja-JP" i="1" dirty="0" smtClean="0"/>
          </a:p>
          <a:p>
            <a:pPr algn="ctr"/>
            <a:endParaRPr kumimoji="1" lang="en-US" altLang="ja-JP" i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10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3076" name="Picture 4" descr="https://encrypted-tbn0.gstatic.com/images?q=tbn:ANd9GcQ-5Rp2pupcTHE2aUN-FmhpSBz2lC6Ej8-eRAMDCLVWPCFbgv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9" y="3533198"/>
            <a:ext cx="6868680" cy="286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Methodology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11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2159242"/>
            <a:ext cx="7574973" cy="269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163782" y="3738802"/>
            <a:ext cx="1995054" cy="29287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78" y="4073235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Methodology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12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2159242"/>
            <a:ext cx="7574973" cy="269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163782" y="3738802"/>
            <a:ext cx="1995054" cy="29287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78" y="4073235"/>
            <a:ext cx="1872208" cy="1872208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2450027" y="4214033"/>
            <a:ext cx="1877786" cy="996043"/>
          </a:xfrm>
          <a:prstGeom prst="wedgeRoundRectCallout">
            <a:avLst>
              <a:gd name="adj1" fmla="val -47789"/>
              <a:gd name="adj2" fmla="val -67186"/>
              <a:gd name="adj3" fmla="val 16667"/>
            </a:avLst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Tags related to development </a:t>
            </a:r>
            <a:r>
              <a:rPr lang="en-US" altLang="ja-JP" dirty="0" smtClean="0">
                <a:solidFill>
                  <a:schemeClr val="bg1"/>
                </a:solidFill>
              </a:rPr>
              <a:t>techniques?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342900" y="4176644"/>
            <a:ext cx="1939389" cy="1033432"/>
          </a:xfrm>
          <a:prstGeom prst="wedgeRoundRectCallout">
            <a:avLst>
              <a:gd name="adj1" fmla="val 39789"/>
              <a:gd name="adj2" fmla="val -66140"/>
              <a:gd name="adj3" fmla="val 16667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Tags related </a:t>
            </a:r>
            <a:r>
              <a:rPr lang="en-US" altLang="ja-JP" dirty="0">
                <a:solidFill>
                  <a:schemeClr val="bg1"/>
                </a:solidFill>
              </a:rPr>
              <a:t>to programming language </a:t>
            </a:r>
            <a:r>
              <a:rPr lang="en-US" altLang="ja-JP" dirty="0" smtClean="0">
                <a:solidFill>
                  <a:schemeClr val="bg1"/>
                </a:solidFill>
              </a:rPr>
              <a:t>?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Methodology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13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2159242"/>
            <a:ext cx="7574973" cy="269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78" y="4073235"/>
            <a:ext cx="1872208" cy="187220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7" y="5247398"/>
            <a:ext cx="7665244" cy="109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1103769" y="5317861"/>
            <a:ext cx="6073646" cy="29287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Methodology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14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2159242"/>
            <a:ext cx="7574973" cy="269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78" y="4073235"/>
            <a:ext cx="1872208" cy="18722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89" y="4509412"/>
            <a:ext cx="2791206" cy="11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角丸四角形吹き出し 9"/>
          <p:cNvSpPr/>
          <p:nvPr/>
        </p:nvSpPr>
        <p:spPr>
          <a:xfrm>
            <a:off x="4389416" y="5698485"/>
            <a:ext cx="1877786" cy="996043"/>
          </a:xfrm>
          <a:prstGeom prst="wedgeRoundRectCallout">
            <a:avLst>
              <a:gd name="adj1" fmla="val -47789"/>
              <a:gd name="adj2" fmla="val -67186"/>
              <a:gd name="adj3" fmla="val 16667"/>
            </a:avLst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Tags related to development </a:t>
            </a:r>
            <a:r>
              <a:rPr lang="en-US" altLang="ja-JP" dirty="0" smtClean="0">
                <a:solidFill>
                  <a:schemeClr val="bg1"/>
                </a:solidFill>
              </a:rPr>
              <a:t>techniques?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2282289" y="5661096"/>
            <a:ext cx="1939389" cy="1033432"/>
          </a:xfrm>
          <a:prstGeom prst="wedgeRoundRectCallout">
            <a:avLst>
              <a:gd name="adj1" fmla="val 39789"/>
              <a:gd name="adj2" fmla="val -66140"/>
              <a:gd name="adj3" fmla="val 16667"/>
            </a:avLst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Tags related </a:t>
            </a:r>
            <a:r>
              <a:rPr lang="en-US" altLang="ja-JP" dirty="0">
                <a:solidFill>
                  <a:schemeClr val="bg1"/>
                </a:solidFill>
              </a:rPr>
              <a:t>to programming language </a:t>
            </a:r>
            <a:r>
              <a:rPr lang="en-US" altLang="ja-JP" dirty="0" smtClean="0">
                <a:solidFill>
                  <a:schemeClr val="bg1"/>
                </a:solidFill>
              </a:rPr>
              <a:t>?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3" name="Picture 6" descr="http://upload.wikimedia.org/wikipedia/commons/thumb/7/7d/Red_Cross.svg/1000px-Red_Cross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73" y="4509412"/>
            <a:ext cx="3239833" cy="206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972226"/>
              </p:ext>
            </p:extLst>
          </p:nvPr>
        </p:nvGraphicFramePr>
        <p:xfrm>
          <a:off x="749300" y="1696027"/>
          <a:ext cx="76454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en-US" altLang="ja-JP" dirty="0" smtClean="0"/>
              <a:t>Finding (1/2)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 rot="10800000" flipV="1">
            <a:off x="1226127" y="5769592"/>
            <a:ext cx="7211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Tags related to programming language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506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274129"/>
              </p:ext>
            </p:extLst>
          </p:nvPr>
        </p:nvGraphicFramePr>
        <p:xfrm>
          <a:off x="899680" y="1775981"/>
          <a:ext cx="7539470" cy="3977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en-US" altLang="ja-JP" dirty="0" smtClean="0"/>
              <a:t>Finding (2/2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2440615" y="5905407"/>
            <a:ext cx="562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chemeClr val="tx2"/>
                </a:solidFill>
              </a:rPr>
              <a:t>Tags related to development techniques</a:t>
            </a:r>
            <a:endParaRPr lang="ja-JP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270336"/>
              </p:ext>
            </p:extLst>
          </p:nvPr>
        </p:nvGraphicFramePr>
        <p:xfrm>
          <a:off x="899680" y="1775981"/>
          <a:ext cx="7539470" cy="3977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en-US" altLang="ja-JP" dirty="0" smtClean="0"/>
              <a:t>Finding (</a:t>
            </a:r>
            <a:r>
              <a:rPr lang="en-US" altLang="ja-JP" dirty="0"/>
              <a:t>2/2)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472698" y="2940335"/>
            <a:ext cx="8198603" cy="2484072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most frequently </a:t>
            </a:r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appeared tags </a:t>
            </a:r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in </a:t>
            </a:r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the questions</a:t>
            </a:r>
            <a:endParaRPr lang="en-US" altLang="ja-JP" sz="24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are about </a:t>
            </a:r>
            <a:r>
              <a:rPr lang="en-US" altLang="ja-JP" sz="2800" b="1" dirty="0" smtClean="0"/>
              <a:t>object-oriented </a:t>
            </a:r>
            <a:r>
              <a:rPr lang="en-US" altLang="ja-JP" sz="2800" b="1" dirty="0" smtClean="0">
                <a:solidFill>
                  <a:schemeClr val="bg1">
                    <a:lumMod val="95000"/>
                  </a:schemeClr>
                </a:solidFill>
              </a:rPr>
              <a:t>programming languages </a:t>
            </a:r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and</a:t>
            </a:r>
            <a:r>
              <a:rPr lang="en-US" altLang="ja-JP" sz="2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ja-JP" sz="2800" b="1" dirty="0"/>
              <a:t>web programming </a:t>
            </a:r>
            <a:r>
              <a:rPr lang="en-US" altLang="ja-JP" sz="2800" b="1" dirty="0" smtClean="0"/>
              <a:t>languages</a:t>
            </a:r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pPr algn="ctr"/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Moreover</a:t>
            </a:r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, tags </a:t>
            </a:r>
            <a:r>
              <a:rPr lang="en-US" altLang="ja-JP" sz="2400" dirty="0" smtClean="0">
                <a:solidFill>
                  <a:schemeClr val="bg1">
                    <a:lumMod val="95000"/>
                  </a:schemeClr>
                </a:solidFill>
              </a:rPr>
              <a:t>about 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clone </a:t>
            </a:r>
            <a:r>
              <a:rPr lang="en-US" altLang="ja-JP" sz="2800" b="1" dirty="0">
                <a:solidFill>
                  <a:schemeClr val="bg1"/>
                </a:solidFill>
              </a:rPr>
              <a:t>managemen</a:t>
            </a:r>
            <a:r>
              <a:rPr lang="en-US" altLang="ja-JP" sz="2400" b="1" dirty="0">
                <a:solidFill>
                  <a:schemeClr val="bg1"/>
                </a:solidFill>
              </a:rPr>
              <a:t>t</a:t>
            </a:r>
            <a:r>
              <a:rPr lang="en-US" altLang="ja-JP" sz="2400" dirty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>
                    <a:lumMod val="95000"/>
                  </a:schemeClr>
                </a:solidFill>
              </a:rPr>
              <a:t>also frequently appear</a:t>
            </a:r>
            <a:endParaRPr lang="ja-JP" alt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440615" y="5905407"/>
            <a:ext cx="562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chemeClr val="tx2"/>
                </a:solidFill>
              </a:rPr>
              <a:t>Tags related to development techniques</a:t>
            </a:r>
            <a:endParaRPr lang="ja-JP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Research Question 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2800" i="1" dirty="0" smtClean="0"/>
              <a:t>RQ2</a:t>
            </a:r>
            <a:r>
              <a:rPr lang="en-US" altLang="ja-JP" sz="2800" i="1" dirty="0"/>
              <a:t>: Were Questions on Clones Asked by Trusted Practitioners?</a:t>
            </a:r>
            <a:endParaRPr lang="ja-JP" altLang="en-US" sz="28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18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6146" name="Picture 2" descr="http://pixabay.com/static/uploads/photo/2014/09/11/04/38/fear-441402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62" y="2926080"/>
            <a:ext cx="3951197" cy="279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4525906" y="2526259"/>
            <a:ext cx="4383660" cy="3499373"/>
            <a:chOff x="195896" y="2849424"/>
            <a:chExt cx="4383660" cy="3499373"/>
          </a:xfrm>
        </p:grpSpPr>
        <p:sp>
          <p:nvSpPr>
            <p:cNvPr id="10" name="円形吹き出し 9"/>
            <p:cNvSpPr/>
            <p:nvPr/>
          </p:nvSpPr>
          <p:spPr>
            <a:xfrm>
              <a:off x="751224" y="2855631"/>
              <a:ext cx="1544072" cy="1076602"/>
            </a:xfrm>
            <a:prstGeom prst="wedgeEllipseCallout">
              <a:avLst>
                <a:gd name="adj1" fmla="val 43323"/>
                <a:gd name="adj2" fmla="val 44929"/>
              </a:avLst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Novice?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円形吹き出し 13"/>
            <p:cNvSpPr/>
            <p:nvPr/>
          </p:nvSpPr>
          <p:spPr>
            <a:xfrm>
              <a:off x="2349795" y="2849424"/>
              <a:ext cx="1544072" cy="1076602"/>
            </a:xfrm>
            <a:prstGeom prst="wedgeEllipseCallout">
              <a:avLst>
                <a:gd name="adj1" fmla="val -49641"/>
                <a:gd name="adj2" fmla="val 41992"/>
              </a:avLst>
            </a:prstGeom>
            <a:solidFill>
              <a:srgbClr val="00206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bg1"/>
                  </a:solidFill>
                </a:rPr>
                <a:t>Expert?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 rot="10800000" flipV="1">
              <a:off x="195898" y="5702466"/>
              <a:ext cx="43836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 smtClean="0"/>
                <a:t>Practitioners that are interested in handling code clones</a:t>
              </a:r>
              <a:endParaRPr lang="ja-JP" altLang="en-US" dirty="0"/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326102" y="3993619"/>
              <a:ext cx="4253454" cy="1655237"/>
              <a:chOff x="318546" y="4017381"/>
              <a:chExt cx="4253454" cy="1655237"/>
            </a:xfrm>
          </p:grpSpPr>
          <p:pic>
            <p:nvPicPr>
              <p:cNvPr id="11" name="Picture 34" descr="http://ts2.mm.bing.net/th?id=HN.608027422387274193&amp;pid=1.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1832" y="4017381"/>
                <a:ext cx="1450168" cy="1623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34" descr="http://ts2.mm.bing.net/th?id=HN.608027422387274193&amp;pid=1.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0321" y="4017381"/>
                <a:ext cx="1450168" cy="1623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4" descr="http://ts2.mm.bing.net/th?id=HN.608027422387274193&amp;pid=1.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546" y="4049296"/>
                <a:ext cx="1450168" cy="1623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角丸四角形 4"/>
            <p:cNvSpPr/>
            <p:nvPr/>
          </p:nvSpPr>
          <p:spPr>
            <a:xfrm>
              <a:off x="195896" y="3897308"/>
              <a:ext cx="4383659" cy="1850762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Methodology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19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5" y="2255381"/>
            <a:ext cx="7611340" cy="29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551218" y="4975347"/>
            <a:ext cx="1371600" cy="292871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79816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97775" y="6308727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82481" y="1528578"/>
            <a:ext cx="8188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/>
              <a:t>Very </a:t>
            </a:r>
            <a:r>
              <a:rPr lang="en-US" altLang="ja-JP" sz="3200" b="1" dirty="0"/>
              <a:t>little is known </a:t>
            </a:r>
            <a:r>
              <a:rPr lang="en-US" altLang="ja-JP" sz="2400" b="1" dirty="0"/>
              <a:t>about </a:t>
            </a:r>
            <a:r>
              <a:rPr lang="en-US" altLang="ja-JP" sz="3200" b="1" dirty="0"/>
              <a:t>practitioner’s needs</a:t>
            </a:r>
            <a:r>
              <a:rPr lang="en-US" altLang="ja-JP" sz="2800" b="1" dirty="0"/>
              <a:t> </a:t>
            </a:r>
            <a:r>
              <a:rPr lang="en-US" altLang="ja-JP" sz="2400" b="1" dirty="0"/>
              <a:t>on the detection and analysis of code clones.</a:t>
            </a:r>
          </a:p>
        </p:txBody>
      </p:sp>
      <p:sp>
        <p:nvSpPr>
          <p:cNvPr id="70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en-US" altLang="ja-JP" dirty="0" smtClean="0"/>
              <a:t>Motivation of This Study</a:t>
            </a:r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582481" y="2388027"/>
            <a:ext cx="7663161" cy="4320069"/>
            <a:chOff x="358202" y="1455313"/>
            <a:chExt cx="7663161" cy="4320069"/>
          </a:xfrm>
        </p:grpSpPr>
        <p:pic>
          <p:nvPicPr>
            <p:cNvPr id="2084" name="Picture 36" descr="http://magicaldays.files.wordpress.com/2009/09/man-thinking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02" y="2156210"/>
              <a:ext cx="3295650" cy="3580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0" name="Picture 42" descr="Speech Bubble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541" y="1455313"/>
              <a:ext cx="5667822" cy="4193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 rot="10800000" flipV="1">
              <a:off x="1066450" y="5406050"/>
              <a:ext cx="16701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 smtClean="0"/>
                <a:t>researcher</a:t>
              </a:r>
              <a:endParaRPr lang="ja-JP" altLang="en-US" dirty="0"/>
            </a:p>
          </p:txBody>
        </p:sp>
      </p:grpSp>
      <p:sp>
        <p:nvSpPr>
          <p:cNvPr id="10" name="正方形/長方形 9"/>
          <p:cNvSpPr/>
          <p:nvPr/>
        </p:nvSpPr>
        <p:spPr>
          <a:xfrm rot="10800000" flipV="1">
            <a:off x="3096126" y="4707653"/>
            <a:ext cx="4383658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practitioners</a:t>
            </a:r>
            <a:endParaRPr lang="ja-JP" altLang="en-US" dirty="0"/>
          </a:p>
        </p:txBody>
      </p:sp>
      <p:pic>
        <p:nvPicPr>
          <p:cNvPr id="11" name="Picture 34" descr="http://ts2.mm.bing.net/th?id=HN.608027422387274193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17" y="3011651"/>
            <a:ext cx="1450168" cy="16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4" descr="http://ts2.mm.bing.net/th?id=HN.608027422387274193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06" y="3011651"/>
            <a:ext cx="1450168" cy="16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4" descr="http://ts2.mm.bing.net/th?id=HN.608027422387274193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31" y="3043566"/>
            <a:ext cx="1450168" cy="16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Finding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20</a:t>
            </a:fld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408412"/>
              </p:ext>
            </p:extLst>
          </p:nvPr>
        </p:nvGraphicFramePr>
        <p:xfrm>
          <a:off x="1139868" y="1581723"/>
          <a:ext cx="7084121" cy="412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794477" y="5674493"/>
            <a:ext cx="7974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tx2"/>
                </a:solidFill>
              </a:rPr>
              <a:t>The average reputations of </a:t>
            </a:r>
            <a:r>
              <a:rPr lang="en-US" altLang="ja-JP" sz="2400" dirty="0"/>
              <a:t>practitioners </a:t>
            </a:r>
            <a:r>
              <a:rPr lang="en-US" altLang="ja-JP" sz="2400" dirty="0" smtClean="0">
                <a:solidFill>
                  <a:schemeClr val="tx2"/>
                </a:solidFill>
              </a:rPr>
              <a:t>who </a:t>
            </a:r>
            <a:r>
              <a:rPr lang="en-US" altLang="ja-JP" sz="2400" dirty="0">
                <a:solidFill>
                  <a:schemeClr val="tx2"/>
                </a:solidFill>
              </a:rPr>
              <a:t>asked and answered </a:t>
            </a:r>
            <a:r>
              <a:rPr lang="en-US" altLang="ja-JP" sz="2400" dirty="0" smtClean="0">
                <a:solidFill>
                  <a:schemeClr val="tx2"/>
                </a:solidFill>
              </a:rPr>
              <a:t>questions on clones, </a:t>
            </a:r>
            <a:r>
              <a:rPr lang="en-US" altLang="ja-JP" sz="2400" dirty="0">
                <a:solidFill>
                  <a:schemeClr val="tx2"/>
                </a:solidFill>
              </a:rPr>
              <a:t>and </a:t>
            </a:r>
            <a:r>
              <a:rPr lang="en-US" altLang="ja-JP" sz="2400" dirty="0" smtClean="0">
                <a:solidFill>
                  <a:schemeClr val="tx2"/>
                </a:solidFill>
              </a:rPr>
              <a:t>other questions</a:t>
            </a:r>
            <a:endParaRPr lang="ja-JP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Finding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21</a:t>
            </a:fld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544850"/>
              </p:ext>
            </p:extLst>
          </p:nvPr>
        </p:nvGraphicFramePr>
        <p:xfrm>
          <a:off x="1139868" y="1581723"/>
          <a:ext cx="7084121" cy="412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1425173" y="2908759"/>
            <a:ext cx="6746085" cy="1661968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dirty="0"/>
              <a:t>Practitioners who asked about clones</a:t>
            </a:r>
          </a:p>
          <a:p>
            <a:pPr algn="ctr"/>
            <a:r>
              <a:rPr lang="en-US" altLang="ja-JP" sz="2400" dirty="0"/>
              <a:t>are </a:t>
            </a:r>
            <a:r>
              <a:rPr lang="en-US" altLang="ja-JP" sz="2800" b="1" dirty="0"/>
              <a:t>trusted</a:t>
            </a:r>
            <a:r>
              <a:rPr lang="en-US" altLang="ja-JP" sz="2800" dirty="0"/>
              <a:t> </a:t>
            </a:r>
            <a:r>
              <a:rPr lang="en-US" altLang="ja-JP" sz="2400" dirty="0"/>
              <a:t>by the others in </a:t>
            </a:r>
            <a:r>
              <a:rPr lang="en-US" altLang="ja-JP" sz="2400" i="1" dirty="0" smtClean="0"/>
              <a:t>SO.</a:t>
            </a:r>
            <a:endParaRPr lang="ja-JP" alt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94477" y="5674493"/>
            <a:ext cx="7974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tx2"/>
                </a:solidFill>
              </a:rPr>
              <a:t>The average reputations of </a:t>
            </a:r>
            <a:r>
              <a:rPr lang="en-US" altLang="ja-JP" sz="2400" dirty="0"/>
              <a:t>practitioners </a:t>
            </a:r>
            <a:r>
              <a:rPr lang="en-US" altLang="ja-JP" sz="2400" dirty="0" smtClean="0">
                <a:solidFill>
                  <a:schemeClr val="tx2"/>
                </a:solidFill>
              </a:rPr>
              <a:t>who </a:t>
            </a:r>
            <a:r>
              <a:rPr lang="en-US" altLang="ja-JP" sz="2400" dirty="0">
                <a:solidFill>
                  <a:schemeClr val="tx2"/>
                </a:solidFill>
              </a:rPr>
              <a:t>asked and answered </a:t>
            </a:r>
            <a:r>
              <a:rPr lang="en-US" altLang="ja-JP" sz="2400" dirty="0" smtClean="0">
                <a:solidFill>
                  <a:schemeClr val="tx2"/>
                </a:solidFill>
              </a:rPr>
              <a:t>questions on clones, </a:t>
            </a:r>
            <a:r>
              <a:rPr lang="en-US" altLang="ja-JP" sz="2400" dirty="0">
                <a:solidFill>
                  <a:schemeClr val="tx2"/>
                </a:solidFill>
              </a:rPr>
              <a:t>and </a:t>
            </a:r>
            <a:r>
              <a:rPr lang="en-US" altLang="ja-JP" sz="2400" dirty="0" smtClean="0">
                <a:solidFill>
                  <a:schemeClr val="tx2"/>
                </a:solidFill>
              </a:rPr>
              <a:t>other questions</a:t>
            </a:r>
            <a:endParaRPr lang="ja-JP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Discussion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22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604" y="1564913"/>
            <a:ext cx="3147119" cy="23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r="839"/>
          <a:stretch/>
        </p:blipFill>
        <p:spPr bwMode="auto">
          <a:xfrm>
            <a:off x="1432691" y="3904913"/>
            <a:ext cx="3111473" cy="23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08" y="3901014"/>
            <a:ext cx="3120871" cy="23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23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08" y="1482833"/>
            <a:ext cx="6984913" cy="519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Discussion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48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24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r="839"/>
          <a:stretch/>
        </p:blipFill>
        <p:spPr bwMode="auto">
          <a:xfrm>
            <a:off x="1052189" y="1509805"/>
            <a:ext cx="6801630" cy="5115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Discussion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48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25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4" y="1519977"/>
            <a:ext cx="6939419" cy="5203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Discussion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35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26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6" y="1499637"/>
            <a:ext cx="3416179" cy="255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29" y="1499637"/>
            <a:ext cx="3441105" cy="2558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r="839"/>
          <a:stretch/>
        </p:blipFill>
        <p:spPr bwMode="auto">
          <a:xfrm>
            <a:off x="761936" y="4058227"/>
            <a:ext cx="3419893" cy="2571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29" y="4058227"/>
            <a:ext cx="3430223" cy="2571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7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Stack Overflow (SO)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3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9455" r="15863" b="4969"/>
          <a:stretch/>
        </p:blipFill>
        <p:spPr bwMode="auto">
          <a:xfrm>
            <a:off x="1111826" y="1535440"/>
            <a:ext cx="6515102" cy="463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cdn.sstatic.net/stackexchange/img/logos/so/so-icon.png?v=41f6e13ade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6" y="128963"/>
            <a:ext cx="1406476" cy="140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Data That We Analyzed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AutoShape 12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14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16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18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5575" y="3465604"/>
            <a:ext cx="2129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from July </a:t>
            </a:r>
            <a:r>
              <a:rPr lang="en-US" altLang="ja-JP" dirty="0"/>
              <a:t>31</a:t>
            </a:r>
            <a:r>
              <a:rPr lang="en-US" altLang="ja-JP" dirty="0" smtClean="0"/>
              <a:t>, 2008</a:t>
            </a:r>
            <a:endParaRPr lang="en-US" altLang="ja-JP" dirty="0"/>
          </a:p>
          <a:p>
            <a:r>
              <a:rPr lang="en-US" altLang="ja-JP" dirty="0"/>
              <a:t>to July 31, </a:t>
            </a:r>
            <a:r>
              <a:rPr lang="en-US" altLang="ja-JP" dirty="0" smtClean="0"/>
              <a:t>2012</a:t>
            </a:r>
            <a:endParaRPr lang="ja-JP" altLang="en-US" dirty="0"/>
          </a:p>
        </p:txBody>
      </p:sp>
      <p:pic>
        <p:nvPicPr>
          <p:cNvPr id="27" name="Picture 2" descr="http://cdn.sstatic.net/stackexchange/img/logos/so/so-icon.png?v=41f6e13ade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3754"/>
            <a:ext cx="1801331" cy="18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Data That We Analyzed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5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AutoShape 12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14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16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18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5575" y="3465604"/>
            <a:ext cx="2129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from July </a:t>
            </a:r>
            <a:r>
              <a:rPr lang="en-US" altLang="ja-JP" dirty="0"/>
              <a:t>31</a:t>
            </a:r>
            <a:r>
              <a:rPr lang="en-US" altLang="ja-JP" dirty="0" smtClean="0"/>
              <a:t>, 2008</a:t>
            </a:r>
            <a:endParaRPr lang="en-US" altLang="ja-JP" dirty="0"/>
          </a:p>
          <a:p>
            <a:r>
              <a:rPr lang="en-US" altLang="ja-JP" dirty="0"/>
              <a:t>to July 31, </a:t>
            </a:r>
            <a:r>
              <a:rPr lang="en-US" altLang="ja-JP" dirty="0" smtClean="0"/>
              <a:t>2012</a:t>
            </a:r>
            <a:endParaRPr lang="ja-JP" altLang="en-US" dirty="0"/>
          </a:p>
        </p:txBody>
      </p:sp>
      <p:pic>
        <p:nvPicPr>
          <p:cNvPr id="27" name="Picture 2" descr="http://cdn.sstatic.net/stackexchange/img/logos/so/so-icon.png?v=41f6e13ade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3754"/>
            <a:ext cx="1801331" cy="18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36" y="1507042"/>
            <a:ext cx="1852680" cy="20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角丸四角形 43"/>
          <p:cNvSpPr/>
          <p:nvPr/>
        </p:nvSpPr>
        <p:spPr>
          <a:xfrm>
            <a:off x="2909455" y="3530536"/>
            <a:ext cx="2251495" cy="601947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Choose keywords related code clones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1956906" y="2674245"/>
            <a:ext cx="1390066" cy="713510"/>
          </a:xfrm>
          <a:prstGeom prst="rightArrow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Data That We Analyzed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AutoShape 12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14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16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18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5575" y="3465604"/>
            <a:ext cx="2129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from July </a:t>
            </a:r>
            <a:r>
              <a:rPr lang="en-US" altLang="ja-JP" dirty="0"/>
              <a:t>31</a:t>
            </a:r>
            <a:r>
              <a:rPr lang="en-US" altLang="ja-JP" dirty="0" smtClean="0"/>
              <a:t>, 2008</a:t>
            </a:r>
            <a:endParaRPr lang="en-US" altLang="ja-JP" dirty="0"/>
          </a:p>
          <a:p>
            <a:r>
              <a:rPr lang="en-US" altLang="ja-JP" dirty="0"/>
              <a:t>to July 31, </a:t>
            </a:r>
            <a:r>
              <a:rPr lang="en-US" altLang="ja-JP" dirty="0" smtClean="0"/>
              <a:t>2012</a:t>
            </a:r>
            <a:endParaRPr lang="ja-JP" altLang="en-US" dirty="0"/>
          </a:p>
        </p:txBody>
      </p:sp>
      <p:pic>
        <p:nvPicPr>
          <p:cNvPr id="27" name="Picture 2" descr="http://cdn.sstatic.net/stackexchange/img/logos/so/so-icon.png?v=41f6e13ade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3754"/>
            <a:ext cx="1801331" cy="18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81" y="1571974"/>
            <a:ext cx="1429628" cy="189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36" y="1507042"/>
            <a:ext cx="1852680" cy="20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右矢印 36"/>
          <p:cNvSpPr/>
          <p:nvPr/>
        </p:nvSpPr>
        <p:spPr>
          <a:xfrm>
            <a:off x="1956906" y="2674245"/>
            <a:ext cx="1390066" cy="713510"/>
          </a:xfrm>
          <a:prstGeom prst="rightArrow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右矢印 39"/>
          <p:cNvSpPr/>
          <p:nvPr/>
        </p:nvSpPr>
        <p:spPr>
          <a:xfrm>
            <a:off x="5051210" y="2698045"/>
            <a:ext cx="1615748" cy="713510"/>
          </a:xfrm>
          <a:prstGeom prst="rightArrow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2909455" y="3530536"/>
            <a:ext cx="2251495" cy="601947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Choose keywords related code clones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6244392" y="3493526"/>
            <a:ext cx="2733352" cy="601947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Select </a:t>
            </a:r>
            <a:r>
              <a:rPr lang="en-US" altLang="ja-JP" dirty="0">
                <a:solidFill>
                  <a:schemeClr val="tx1"/>
                </a:solidFill>
              </a:rPr>
              <a:t>questions </a:t>
            </a:r>
            <a:r>
              <a:rPr lang="en-US" altLang="ja-JP" dirty="0" smtClean="0">
                <a:solidFill>
                  <a:schemeClr val="tx1"/>
                </a:solidFill>
              </a:rPr>
              <a:t>based on the chosen keywords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964595" y="1477145"/>
            <a:ext cx="1408909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'code clone'</a:t>
            </a:r>
          </a:p>
          <a:p>
            <a:pPr algn="ctr"/>
            <a:r>
              <a:rPr lang="en-US" altLang="ja-JP" sz="1200" dirty="0"/>
              <a:t>'code cloning'</a:t>
            </a:r>
          </a:p>
          <a:p>
            <a:pPr algn="ctr"/>
            <a:r>
              <a:rPr lang="en-US" altLang="ja-JP" sz="1200" dirty="0"/>
              <a:t>'code redundancy'</a:t>
            </a:r>
          </a:p>
          <a:p>
            <a:pPr algn="ctr"/>
            <a:r>
              <a:rPr lang="en-US" altLang="ja-JP" sz="1200" dirty="0"/>
              <a:t>'code duplicate'</a:t>
            </a:r>
          </a:p>
          <a:p>
            <a:pPr algn="ctr"/>
            <a:r>
              <a:rPr lang="en-US" altLang="ja-JP" sz="1200" dirty="0"/>
              <a:t>'code duplication'</a:t>
            </a:r>
          </a:p>
          <a:p>
            <a:pPr algn="ctr"/>
            <a:r>
              <a:rPr lang="en-US" altLang="ja-JP" sz="1200" dirty="0"/>
              <a:t>'duplicate code'</a:t>
            </a:r>
          </a:p>
          <a:p>
            <a:pPr algn="ctr"/>
            <a:r>
              <a:rPr lang="en-US" altLang="ja-JP" sz="1200" dirty="0"/>
              <a:t>'duplicated code'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008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Data That We Analyzed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AutoShape 12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14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16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18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55575" y="3465604"/>
            <a:ext cx="2129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from July </a:t>
            </a:r>
            <a:r>
              <a:rPr lang="en-US" altLang="ja-JP" dirty="0"/>
              <a:t>31</a:t>
            </a:r>
            <a:r>
              <a:rPr lang="en-US" altLang="ja-JP" dirty="0" smtClean="0"/>
              <a:t>, 2008</a:t>
            </a:r>
            <a:endParaRPr lang="en-US" altLang="ja-JP" dirty="0"/>
          </a:p>
          <a:p>
            <a:r>
              <a:rPr lang="en-US" altLang="ja-JP" dirty="0"/>
              <a:t>to July 31, </a:t>
            </a:r>
            <a:r>
              <a:rPr lang="en-US" altLang="ja-JP" dirty="0" smtClean="0"/>
              <a:t>2012</a:t>
            </a:r>
            <a:endParaRPr lang="ja-JP" altLang="en-US" dirty="0"/>
          </a:p>
        </p:txBody>
      </p:sp>
      <p:pic>
        <p:nvPicPr>
          <p:cNvPr id="27" name="Picture 2" descr="http://cdn.sstatic.net/stackexchange/img/logos/so/so-icon.png?v=41f6e13ade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3754"/>
            <a:ext cx="1801331" cy="18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81" y="1571974"/>
            <a:ext cx="1429628" cy="189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36" y="1507042"/>
            <a:ext cx="1852680" cy="20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35" y="4719633"/>
            <a:ext cx="1447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下矢印 14"/>
          <p:cNvSpPr/>
          <p:nvPr/>
        </p:nvSpPr>
        <p:spPr>
          <a:xfrm>
            <a:off x="7178988" y="4182954"/>
            <a:ext cx="714813" cy="610850"/>
          </a:xfrm>
          <a:prstGeom prst="downArrow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2909455" y="3530536"/>
            <a:ext cx="2251495" cy="601947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Choose keywords related code clones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6244392" y="3493526"/>
            <a:ext cx="2733352" cy="601947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Select </a:t>
            </a:r>
            <a:r>
              <a:rPr lang="en-US" altLang="ja-JP" dirty="0">
                <a:solidFill>
                  <a:schemeClr val="tx1"/>
                </a:solidFill>
              </a:rPr>
              <a:t>questions </a:t>
            </a:r>
            <a:r>
              <a:rPr lang="en-US" altLang="ja-JP" dirty="0" smtClean="0">
                <a:solidFill>
                  <a:schemeClr val="tx1"/>
                </a:solidFill>
              </a:rPr>
              <a:t>based on the chosen keywords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6666957" y="5958763"/>
            <a:ext cx="1853589" cy="601947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Manually validate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1956906" y="2674245"/>
            <a:ext cx="1390066" cy="713510"/>
          </a:xfrm>
          <a:prstGeom prst="rightArrow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5051210" y="2698045"/>
            <a:ext cx="1615748" cy="713510"/>
          </a:xfrm>
          <a:prstGeom prst="rightArrow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964595" y="1477145"/>
            <a:ext cx="1408909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'code clone'</a:t>
            </a:r>
          </a:p>
          <a:p>
            <a:pPr algn="ctr"/>
            <a:r>
              <a:rPr lang="en-US" altLang="ja-JP" sz="1200" dirty="0"/>
              <a:t>'code cloning'</a:t>
            </a:r>
          </a:p>
          <a:p>
            <a:pPr algn="ctr"/>
            <a:r>
              <a:rPr lang="en-US" altLang="ja-JP" sz="1200" dirty="0"/>
              <a:t>'code redundancy'</a:t>
            </a:r>
          </a:p>
          <a:p>
            <a:pPr algn="ctr"/>
            <a:r>
              <a:rPr lang="en-US" altLang="ja-JP" sz="1200" dirty="0"/>
              <a:t>'code duplicate'</a:t>
            </a:r>
          </a:p>
          <a:p>
            <a:pPr algn="ctr"/>
            <a:r>
              <a:rPr lang="en-US" altLang="ja-JP" sz="1200" dirty="0"/>
              <a:t>'code duplication'</a:t>
            </a:r>
          </a:p>
          <a:p>
            <a:pPr algn="ctr"/>
            <a:r>
              <a:rPr lang="en-US" altLang="ja-JP" sz="1200" dirty="0"/>
              <a:t>'duplicate code'</a:t>
            </a:r>
          </a:p>
          <a:p>
            <a:pPr algn="ctr"/>
            <a:r>
              <a:rPr lang="en-US" altLang="ja-JP" sz="1200" dirty="0"/>
              <a:t>'duplicated code'</a:t>
            </a:r>
            <a:endParaRPr lang="ja-JP" altLang="en-US" sz="1200" dirty="0"/>
          </a:p>
        </p:txBody>
      </p:sp>
      <p:sp>
        <p:nvSpPr>
          <p:cNvPr id="6" name="正方形/長方形 5"/>
          <p:cNvSpPr/>
          <p:nvPr/>
        </p:nvSpPr>
        <p:spPr>
          <a:xfrm>
            <a:off x="7757321" y="4091640"/>
            <a:ext cx="1250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/>
              <a:t>1,654 questions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56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Data That We Analyzed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AutoShape 12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14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16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18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45" name="Picture 21" descr="http://ts1.mm.bing.net/th?id=HN.608048119827008273&amp;pid=1.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42"/>
          <a:stretch/>
        </p:blipFill>
        <p:spPr bwMode="auto">
          <a:xfrm>
            <a:off x="3003171" y="4678715"/>
            <a:ext cx="1468522" cy="18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55575" y="3465604"/>
            <a:ext cx="2129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from July </a:t>
            </a:r>
            <a:r>
              <a:rPr lang="en-US" altLang="ja-JP" dirty="0"/>
              <a:t>31</a:t>
            </a:r>
            <a:r>
              <a:rPr lang="en-US" altLang="ja-JP" dirty="0" smtClean="0"/>
              <a:t>, 2008</a:t>
            </a:r>
            <a:endParaRPr lang="en-US" altLang="ja-JP" dirty="0"/>
          </a:p>
          <a:p>
            <a:r>
              <a:rPr lang="en-US" altLang="ja-JP" dirty="0"/>
              <a:t>to July 31, </a:t>
            </a:r>
            <a:r>
              <a:rPr lang="en-US" altLang="ja-JP" dirty="0" smtClean="0"/>
              <a:t>2012</a:t>
            </a:r>
            <a:endParaRPr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 rot="10800000" flipV="1">
            <a:off x="3065438" y="5908091"/>
            <a:ext cx="1670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925 questions</a:t>
            </a:r>
            <a:endParaRPr lang="ja-JP" altLang="en-US" dirty="0"/>
          </a:p>
        </p:txBody>
      </p:sp>
      <p:pic>
        <p:nvPicPr>
          <p:cNvPr id="27" name="Picture 2" descr="http://cdn.sstatic.net/stackexchange/img/logos/so/so-icon.png?v=41f6e13ade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3754"/>
            <a:ext cx="1801331" cy="18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81" y="1571974"/>
            <a:ext cx="1429628" cy="189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36" y="1507042"/>
            <a:ext cx="1852680" cy="20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35" y="4719633"/>
            <a:ext cx="1447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右矢印 34"/>
          <p:cNvSpPr/>
          <p:nvPr/>
        </p:nvSpPr>
        <p:spPr>
          <a:xfrm flipH="1">
            <a:off x="5064577" y="5005815"/>
            <a:ext cx="1376699" cy="713510"/>
          </a:xfrm>
          <a:prstGeom prst="rightArrow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7178988" y="4182954"/>
            <a:ext cx="714813" cy="610850"/>
          </a:xfrm>
          <a:prstGeom prst="downArrow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2909455" y="3530536"/>
            <a:ext cx="2251495" cy="601947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Choose keywords related code clones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6244392" y="3493526"/>
            <a:ext cx="2733352" cy="601947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Select </a:t>
            </a:r>
            <a:r>
              <a:rPr lang="en-US" altLang="ja-JP" dirty="0">
                <a:solidFill>
                  <a:schemeClr val="tx1"/>
                </a:solidFill>
              </a:rPr>
              <a:t>questions </a:t>
            </a:r>
            <a:r>
              <a:rPr lang="en-US" altLang="ja-JP" dirty="0" smtClean="0">
                <a:solidFill>
                  <a:schemeClr val="tx1"/>
                </a:solidFill>
              </a:rPr>
              <a:t>based on the chosen keywords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6666957" y="5958763"/>
            <a:ext cx="1853589" cy="601947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Manually validate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1956906" y="2674245"/>
            <a:ext cx="1390066" cy="713510"/>
          </a:xfrm>
          <a:prstGeom prst="rightArrow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5051210" y="2698045"/>
            <a:ext cx="1615748" cy="713510"/>
          </a:xfrm>
          <a:prstGeom prst="rightArrow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964595" y="1477145"/>
            <a:ext cx="1408909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'code clone'</a:t>
            </a:r>
          </a:p>
          <a:p>
            <a:pPr algn="ctr"/>
            <a:r>
              <a:rPr lang="en-US" altLang="ja-JP" sz="1200" dirty="0"/>
              <a:t>'code cloning'</a:t>
            </a:r>
          </a:p>
          <a:p>
            <a:pPr algn="ctr"/>
            <a:r>
              <a:rPr lang="en-US" altLang="ja-JP" sz="1200" dirty="0"/>
              <a:t>'code redundancy'</a:t>
            </a:r>
          </a:p>
          <a:p>
            <a:pPr algn="ctr"/>
            <a:r>
              <a:rPr lang="en-US" altLang="ja-JP" sz="1200" dirty="0"/>
              <a:t>'code duplicate'</a:t>
            </a:r>
          </a:p>
          <a:p>
            <a:pPr algn="ctr"/>
            <a:r>
              <a:rPr lang="en-US" altLang="ja-JP" sz="1200" dirty="0"/>
              <a:t>'code duplication'</a:t>
            </a:r>
          </a:p>
          <a:p>
            <a:pPr algn="ctr"/>
            <a:r>
              <a:rPr lang="en-US" altLang="ja-JP" sz="1200" dirty="0"/>
              <a:t>'duplicate code'</a:t>
            </a:r>
          </a:p>
          <a:p>
            <a:pPr algn="ctr"/>
            <a:r>
              <a:rPr lang="en-US" altLang="ja-JP" sz="1200" dirty="0"/>
              <a:t>'duplicated code'</a:t>
            </a:r>
            <a:endParaRPr lang="ja-JP" altLang="en-US" sz="1200" dirty="0"/>
          </a:p>
        </p:txBody>
      </p:sp>
      <p:sp>
        <p:nvSpPr>
          <p:cNvPr id="29" name="正方形/長方形 28"/>
          <p:cNvSpPr/>
          <p:nvPr/>
        </p:nvSpPr>
        <p:spPr>
          <a:xfrm>
            <a:off x="7757321" y="4091640"/>
            <a:ext cx="1250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/>
              <a:t>1,654 questions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56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Data That We Analyzed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>
                <a:solidFill>
                  <a:srgbClr val="000000"/>
                </a:solidFill>
              </a:rPr>
              <a:pPr/>
              <a:t>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AutoShape 12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14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16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18" descr="http://ts4.mm.bing.net/th?id=HN.608023866148062494&amp;pid=1.7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45" name="Picture 21" descr="http://ts1.mm.bing.net/th?id=HN.608048119827008273&amp;pid=1.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42"/>
          <a:stretch/>
        </p:blipFill>
        <p:spPr bwMode="auto">
          <a:xfrm>
            <a:off x="3003171" y="4678715"/>
            <a:ext cx="1468522" cy="18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55575" y="3465604"/>
            <a:ext cx="2129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from July </a:t>
            </a:r>
            <a:r>
              <a:rPr lang="en-US" altLang="ja-JP" dirty="0"/>
              <a:t>31</a:t>
            </a:r>
            <a:r>
              <a:rPr lang="en-US" altLang="ja-JP" dirty="0" smtClean="0"/>
              <a:t>, 2008</a:t>
            </a:r>
            <a:endParaRPr lang="en-US" altLang="ja-JP" dirty="0"/>
          </a:p>
          <a:p>
            <a:r>
              <a:rPr lang="en-US" altLang="ja-JP" dirty="0"/>
              <a:t>to July 31, 2012:</a:t>
            </a:r>
            <a:endParaRPr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 rot="10800000" flipV="1">
            <a:off x="3065438" y="5908091"/>
            <a:ext cx="1670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925 questions</a:t>
            </a:r>
            <a:endParaRPr lang="ja-JP" altLang="en-US" dirty="0"/>
          </a:p>
        </p:txBody>
      </p:sp>
      <p:pic>
        <p:nvPicPr>
          <p:cNvPr id="27" name="Picture 2" descr="http://cdn.sstatic.net/stackexchange/img/logos/so/so-icon.png?v=41f6e13ade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3754"/>
            <a:ext cx="1801331" cy="180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81" y="1571974"/>
            <a:ext cx="1429628" cy="189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36" y="1507042"/>
            <a:ext cx="1852680" cy="20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35" y="4719633"/>
            <a:ext cx="1447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右矢印 34"/>
          <p:cNvSpPr/>
          <p:nvPr/>
        </p:nvSpPr>
        <p:spPr>
          <a:xfrm flipH="1">
            <a:off x="5064577" y="5005815"/>
            <a:ext cx="1376699" cy="713510"/>
          </a:xfrm>
          <a:prstGeom prst="rightArrow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右矢印 36"/>
          <p:cNvSpPr/>
          <p:nvPr/>
        </p:nvSpPr>
        <p:spPr>
          <a:xfrm>
            <a:off x="1956906" y="2578709"/>
            <a:ext cx="1390066" cy="713510"/>
          </a:xfrm>
          <a:prstGeom prst="rightArrow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右矢印 39"/>
          <p:cNvSpPr/>
          <p:nvPr/>
        </p:nvSpPr>
        <p:spPr>
          <a:xfrm>
            <a:off x="5051210" y="2588861"/>
            <a:ext cx="1615748" cy="713510"/>
          </a:xfrm>
          <a:prstGeom prst="rightArrow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7178988" y="4182954"/>
            <a:ext cx="714813" cy="610850"/>
          </a:xfrm>
          <a:prstGeom prst="downArrow">
            <a:avLst/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2909455" y="3530536"/>
            <a:ext cx="2251495" cy="601947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Choose keywords related code clones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6244392" y="3493526"/>
            <a:ext cx="2733352" cy="601947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Select </a:t>
            </a:r>
            <a:r>
              <a:rPr lang="en-US" altLang="ja-JP" dirty="0">
                <a:solidFill>
                  <a:schemeClr val="tx1"/>
                </a:solidFill>
              </a:rPr>
              <a:t>questions </a:t>
            </a:r>
            <a:r>
              <a:rPr lang="en-US" altLang="ja-JP" dirty="0" smtClean="0">
                <a:solidFill>
                  <a:schemeClr val="tx1"/>
                </a:solidFill>
              </a:rPr>
              <a:t>based on the chosen keywords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6666957" y="5958763"/>
            <a:ext cx="1853589" cy="601947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Manually validate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964595" y="1477145"/>
            <a:ext cx="1408909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200" dirty="0"/>
              <a:t>'code clone'</a:t>
            </a:r>
          </a:p>
          <a:p>
            <a:pPr algn="ctr"/>
            <a:r>
              <a:rPr lang="en-US" altLang="ja-JP" sz="1200" dirty="0"/>
              <a:t>'code cloning'</a:t>
            </a:r>
          </a:p>
          <a:p>
            <a:pPr algn="ctr"/>
            <a:r>
              <a:rPr lang="en-US" altLang="ja-JP" sz="1200" dirty="0"/>
              <a:t>'code redundancy'</a:t>
            </a:r>
          </a:p>
          <a:p>
            <a:pPr algn="ctr"/>
            <a:r>
              <a:rPr lang="en-US" altLang="ja-JP" sz="1200" dirty="0"/>
              <a:t>'code duplicate'</a:t>
            </a:r>
          </a:p>
          <a:p>
            <a:pPr algn="ctr"/>
            <a:r>
              <a:rPr lang="en-US" altLang="ja-JP" sz="1200" dirty="0"/>
              <a:t>'code duplication'</a:t>
            </a:r>
          </a:p>
          <a:p>
            <a:pPr algn="ctr"/>
            <a:r>
              <a:rPr lang="en-US" altLang="ja-JP" sz="1200" dirty="0"/>
              <a:t>'duplicate code'</a:t>
            </a:r>
          </a:p>
          <a:p>
            <a:pPr algn="ctr"/>
            <a:r>
              <a:rPr lang="en-US" altLang="ja-JP" sz="1200" dirty="0"/>
              <a:t>'duplicated code'</a:t>
            </a:r>
            <a:endParaRPr lang="ja-JP" altLang="en-US" sz="12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5" y="2115050"/>
            <a:ext cx="8673447" cy="30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6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-CoolMetal-whit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14457</TotalTime>
  <Words>534</Words>
  <Application>Microsoft Office PowerPoint</Application>
  <PresentationFormat>画面に合わせる (4:3)</PresentationFormat>
  <Paragraphs>159</Paragraphs>
  <Slides>26</Slides>
  <Notes>26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Sel-CoolMetal-white</vt:lpstr>
      <vt:lpstr>What Do Practitioners Ask about Code Clone?  A Preliminary Investigation of Stack Overflow</vt:lpstr>
      <vt:lpstr>Motivation of This Study</vt:lpstr>
      <vt:lpstr>Stack Overflow (SO)</vt:lpstr>
      <vt:lpstr>The Data That We Analyzed</vt:lpstr>
      <vt:lpstr>The Data That We Analyzed</vt:lpstr>
      <vt:lpstr>The Data That We Analyzed</vt:lpstr>
      <vt:lpstr>The Data That We Analyzed</vt:lpstr>
      <vt:lpstr>The Data That We Analyzed</vt:lpstr>
      <vt:lpstr>The Data That We Analyzed</vt:lpstr>
      <vt:lpstr>Research Question 1 </vt:lpstr>
      <vt:lpstr>Methodology</vt:lpstr>
      <vt:lpstr>Methodology</vt:lpstr>
      <vt:lpstr>Methodology</vt:lpstr>
      <vt:lpstr>Methodology</vt:lpstr>
      <vt:lpstr>Finding (1/2)</vt:lpstr>
      <vt:lpstr>Finding (2/2)</vt:lpstr>
      <vt:lpstr>Finding (2/2)</vt:lpstr>
      <vt:lpstr>Research Question 2</vt:lpstr>
      <vt:lpstr>Methodology</vt:lpstr>
      <vt:lpstr>Finding</vt:lpstr>
      <vt:lpstr>Finding</vt:lpstr>
      <vt:lpstr>Discussion</vt:lpstr>
      <vt:lpstr>Discussion</vt:lpstr>
      <vt:lpstr>Discussion</vt:lpstr>
      <vt:lpstr>Discussion</vt:lpstr>
      <vt:lpstr>Summary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t-saika</dc:creator>
  <cp:lastModifiedBy>ejchoi</cp:lastModifiedBy>
  <cp:revision>906</cp:revision>
  <cp:lastPrinted>2014-11-07T08:02:51Z</cp:lastPrinted>
  <dcterms:created xsi:type="dcterms:W3CDTF">2013-11-06T01:20:33Z</dcterms:created>
  <dcterms:modified xsi:type="dcterms:W3CDTF">2015-03-12T02:51:25Z</dcterms:modified>
</cp:coreProperties>
</file>