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rts/chart1.xml" ContentType="application/vnd.openxmlformats-officedocument.drawingml.chart+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35"/>
  </p:notesMasterIdLst>
  <p:handoutMasterIdLst>
    <p:handoutMasterId r:id="rId36"/>
  </p:handoutMasterIdLst>
  <p:sldIdLst>
    <p:sldId id="257" r:id="rId2"/>
    <p:sldId id="258" r:id="rId3"/>
    <p:sldId id="339" r:id="rId4"/>
    <p:sldId id="357" r:id="rId5"/>
    <p:sldId id="297" r:id="rId6"/>
    <p:sldId id="298" r:id="rId7"/>
    <p:sldId id="345" r:id="rId8"/>
    <p:sldId id="299" r:id="rId9"/>
    <p:sldId id="359" r:id="rId10"/>
    <p:sldId id="326" r:id="rId11"/>
    <p:sldId id="366" r:id="rId12"/>
    <p:sldId id="365" r:id="rId13"/>
    <p:sldId id="346" r:id="rId14"/>
    <p:sldId id="296" r:id="rId15"/>
    <p:sldId id="312" r:id="rId16"/>
    <p:sldId id="287" r:id="rId17"/>
    <p:sldId id="338" r:id="rId18"/>
    <p:sldId id="307" r:id="rId19"/>
    <p:sldId id="330" r:id="rId20"/>
    <p:sldId id="354" r:id="rId21"/>
    <p:sldId id="342" r:id="rId22"/>
    <p:sldId id="362" r:id="rId23"/>
    <p:sldId id="364" r:id="rId24"/>
    <p:sldId id="334" r:id="rId25"/>
    <p:sldId id="337" r:id="rId26"/>
    <p:sldId id="332" r:id="rId27"/>
    <p:sldId id="333" r:id="rId28"/>
    <p:sldId id="335" r:id="rId29"/>
    <p:sldId id="349" r:id="rId30"/>
    <p:sldId id="367" r:id="rId31"/>
    <p:sldId id="368" r:id="rId32"/>
    <p:sldId id="355" r:id="rId33"/>
    <p:sldId id="356" r:id="rId34"/>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672" autoAdjust="0"/>
    <p:restoredTop sz="87585" autoAdjust="0"/>
  </p:normalViewPr>
  <p:slideViewPr>
    <p:cSldViewPr>
      <p:cViewPr varScale="1">
        <p:scale>
          <a:sx n="63" d="100"/>
          <a:sy n="63" d="100"/>
        </p:scale>
        <p:origin x="-1638" y="-114"/>
      </p:cViewPr>
      <p:guideLst>
        <p:guide orient="horz" pos="2160"/>
        <p:guide pos="2880"/>
      </p:guideLst>
    </p:cSldViewPr>
  </p:slideViewPr>
  <p:outlineViewPr>
    <p:cViewPr>
      <p:scale>
        <a:sx n="33" d="100"/>
        <a:sy n="33" d="100"/>
      </p:scale>
      <p:origin x="0" y="3798"/>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charts/_rels/chart1.xml.rels><?xml version="1.0" encoding="UTF-8" standalone="yes"?>
<Relationships xmlns="http://schemas.openxmlformats.org/package/2006/relationships"><Relationship Id="rId1" Type="http://schemas.openxmlformats.org/officeDocument/2006/relationships/oleObject" Target="file:///C:\Users\k-yuki\Dropbox\data\compare_previous_vs_approach.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tx>
            <c:strRef>
              <c:f>'previous vs approach'!$B$1</c:f>
              <c:strCache>
                <c:ptCount val="1"/>
                <c:pt idx="0">
                  <c:v>提案手法： 学習に用いていないソフトウェア</c:v>
                </c:pt>
              </c:strCache>
            </c:strRef>
          </c:tx>
          <c:spPr>
            <a:ln w="88900" cap="flat" cmpd="dbl">
              <a:solidFill>
                <a:srgbClr val="FF33CC"/>
              </a:solidFill>
              <a:round/>
            </a:ln>
          </c:spPr>
          <c:marker>
            <c:symbol val="none"/>
          </c:marker>
          <c:cat>
            <c:numRef>
              <c:f>'previous vs approach'!$A$2:$A$102</c:f>
              <c:numCache>
                <c:formatCode>General</c:formatCode>
                <c:ptCount val="10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pt idx="29">
                  <c:v>29</c:v>
                </c:pt>
                <c:pt idx="30">
                  <c:v>30</c:v>
                </c:pt>
                <c:pt idx="31">
                  <c:v>31</c:v>
                </c:pt>
                <c:pt idx="32">
                  <c:v>32</c:v>
                </c:pt>
                <c:pt idx="33">
                  <c:v>33</c:v>
                </c:pt>
                <c:pt idx="34">
                  <c:v>34</c:v>
                </c:pt>
                <c:pt idx="35">
                  <c:v>35</c:v>
                </c:pt>
                <c:pt idx="36">
                  <c:v>36</c:v>
                </c:pt>
                <c:pt idx="37">
                  <c:v>37</c:v>
                </c:pt>
                <c:pt idx="38">
                  <c:v>38</c:v>
                </c:pt>
                <c:pt idx="39">
                  <c:v>39</c:v>
                </c:pt>
                <c:pt idx="40">
                  <c:v>40</c:v>
                </c:pt>
                <c:pt idx="41">
                  <c:v>41</c:v>
                </c:pt>
                <c:pt idx="42">
                  <c:v>42</c:v>
                </c:pt>
                <c:pt idx="43">
                  <c:v>43</c:v>
                </c:pt>
                <c:pt idx="44">
                  <c:v>44</c:v>
                </c:pt>
                <c:pt idx="45">
                  <c:v>45</c:v>
                </c:pt>
                <c:pt idx="46">
                  <c:v>46</c:v>
                </c:pt>
                <c:pt idx="47">
                  <c:v>47</c:v>
                </c:pt>
                <c:pt idx="48">
                  <c:v>48</c:v>
                </c:pt>
                <c:pt idx="49">
                  <c:v>49</c:v>
                </c:pt>
                <c:pt idx="50">
                  <c:v>50</c:v>
                </c:pt>
                <c:pt idx="51">
                  <c:v>51</c:v>
                </c:pt>
                <c:pt idx="52">
                  <c:v>52</c:v>
                </c:pt>
                <c:pt idx="53">
                  <c:v>53</c:v>
                </c:pt>
                <c:pt idx="54">
                  <c:v>54</c:v>
                </c:pt>
                <c:pt idx="55">
                  <c:v>55</c:v>
                </c:pt>
                <c:pt idx="56">
                  <c:v>56</c:v>
                </c:pt>
                <c:pt idx="57">
                  <c:v>57</c:v>
                </c:pt>
                <c:pt idx="58">
                  <c:v>58</c:v>
                </c:pt>
                <c:pt idx="59">
                  <c:v>59</c:v>
                </c:pt>
                <c:pt idx="60">
                  <c:v>60</c:v>
                </c:pt>
                <c:pt idx="61">
                  <c:v>61</c:v>
                </c:pt>
                <c:pt idx="62">
                  <c:v>62</c:v>
                </c:pt>
                <c:pt idx="63">
                  <c:v>63</c:v>
                </c:pt>
                <c:pt idx="64">
                  <c:v>64</c:v>
                </c:pt>
                <c:pt idx="65">
                  <c:v>65</c:v>
                </c:pt>
                <c:pt idx="66">
                  <c:v>66</c:v>
                </c:pt>
                <c:pt idx="67">
                  <c:v>67</c:v>
                </c:pt>
                <c:pt idx="68">
                  <c:v>68</c:v>
                </c:pt>
                <c:pt idx="69">
                  <c:v>69</c:v>
                </c:pt>
                <c:pt idx="70">
                  <c:v>70</c:v>
                </c:pt>
                <c:pt idx="71">
                  <c:v>71</c:v>
                </c:pt>
                <c:pt idx="72">
                  <c:v>72</c:v>
                </c:pt>
                <c:pt idx="73">
                  <c:v>73</c:v>
                </c:pt>
                <c:pt idx="74">
                  <c:v>74</c:v>
                </c:pt>
                <c:pt idx="75">
                  <c:v>75</c:v>
                </c:pt>
                <c:pt idx="76">
                  <c:v>76</c:v>
                </c:pt>
                <c:pt idx="77">
                  <c:v>77</c:v>
                </c:pt>
                <c:pt idx="78">
                  <c:v>78</c:v>
                </c:pt>
                <c:pt idx="79">
                  <c:v>79</c:v>
                </c:pt>
                <c:pt idx="80">
                  <c:v>80</c:v>
                </c:pt>
                <c:pt idx="81">
                  <c:v>81</c:v>
                </c:pt>
                <c:pt idx="82">
                  <c:v>82</c:v>
                </c:pt>
                <c:pt idx="83">
                  <c:v>83</c:v>
                </c:pt>
                <c:pt idx="84">
                  <c:v>84</c:v>
                </c:pt>
                <c:pt idx="85">
                  <c:v>85</c:v>
                </c:pt>
                <c:pt idx="86">
                  <c:v>86</c:v>
                </c:pt>
                <c:pt idx="87">
                  <c:v>87</c:v>
                </c:pt>
                <c:pt idx="88">
                  <c:v>88</c:v>
                </c:pt>
                <c:pt idx="89">
                  <c:v>89</c:v>
                </c:pt>
                <c:pt idx="90">
                  <c:v>90</c:v>
                </c:pt>
                <c:pt idx="91">
                  <c:v>91</c:v>
                </c:pt>
                <c:pt idx="92">
                  <c:v>92</c:v>
                </c:pt>
                <c:pt idx="93">
                  <c:v>93</c:v>
                </c:pt>
                <c:pt idx="94">
                  <c:v>94</c:v>
                </c:pt>
                <c:pt idx="95">
                  <c:v>95</c:v>
                </c:pt>
                <c:pt idx="96">
                  <c:v>96</c:v>
                </c:pt>
                <c:pt idx="97">
                  <c:v>97</c:v>
                </c:pt>
                <c:pt idx="98">
                  <c:v>98</c:v>
                </c:pt>
                <c:pt idx="99">
                  <c:v>99</c:v>
                </c:pt>
                <c:pt idx="100">
                  <c:v>100</c:v>
                </c:pt>
              </c:numCache>
            </c:numRef>
          </c:cat>
          <c:val>
            <c:numRef>
              <c:f>'previous vs approach'!$B$2:$B$102</c:f>
              <c:numCache>
                <c:formatCode>0.00%</c:formatCode>
                <c:ptCount val="101"/>
                <c:pt idx="1">
                  <c:v>0.27388167388167389</c:v>
                </c:pt>
                <c:pt idx="2">
                  <c:v>0.36897546897546896</c:v>
                </c:pt>
                <c:pt idx="3">
                  <c:v>0.41652236652236652</c:v>
                </c:pt>
                <c:pt idx="4">
                  <c:v>0.45050505050505052</c:v>
                </c:pt>
                <c:pt idx="5">
                  <c:v>0.48181818181818181</c:v>
                </c:pt>
                <c:pt idx="6">
                  <c:v>0.50411255411255407</c:v>
                </c:pt>
                <c:pt idx="7">
                  <c:v>0.52222222222222225</c:v>
                </c:pt>
                <c:pt idx="8">
                  <c:v>0.53823953823953818</c:v>
                </c:pt>
                <c:pt idx="9">
                  <c:v>0.54754689754689756</c:v>
                </c:pt>
                <c:pt idx="10">
                  <c:v>0.55627705627705626</c:v>
                </c:pt>
                <c:pt idx="11">
                  <c:v>0.56637806637806642</c:v>
                </c:pt>
                <c:pt idx="12">
                  <c:v>0.57546897546897546</c:v>
                </c:pt>
                <c:pt idx="13">
                  <c:v>0.58326118326118326</c:v>
                </c:pt>
                <c:pt idx="14">
                  <c:v>0.59350649350649354</c:v>
                </c:pt>
                <c:pt idx="15">
                  <c:v>0.60303030303030303</c:v>
                </c:pt>
                <c:pt idx="16">
                  <c:v>0.61010101010101014</c:v>
                </c:pt>
                <c:pt idx="17">
                  <c:v>0.61724386724386726</c:v>
                </c:pt>
                <c:pt idx="18">
                  <c:v>0.62352092352092348</c:v>
                </c:pt>
                <c:pt idx="19">
                  <c:v>0.62994227994227991</c:v>
                </c:pt>
                <c:pt idx="20">
                  <c:v>0.6359307359307359</c:v>
                </c:pt>
                <c:pt idx="21">
                  <c:v>0.64329004329004325</c:v>
                </c:pt>
                <c:pt idx="22">
                  <c:v>0.65966810966810963</c:v>
                </c:pt>
                <c:pt idx="23">
                  <c:v>0.6664502164502164</c:v>
                </c:pt>
                <c:pt idx="24">
                  <c:v>0.67438672438672442</c:v>
                </c:pt>
                <c:pt idx="25">
                  <c:v>0.67965367965367962</c:v>
                </c:pt>
                <c:pt idx="26">
                  <c:v>0.68585858585858583</c:v>
                </c:pt>
                <c:pt idx="27">
                  <c:v>0.69040404040404035</c:v>
                </c:pt>
                <c:pt idx="28">
                  <c:v>0.69430014430014431</c:v>
                </c:pt>
                <c:pt idx="29">
                  <c:v>0.69935064935064939</c:v>
                </c:pt>
                <c:pt idx="30">
                  <c:v>0.70418470418470414</c:v>
                </c:pt>
                <c:pt idx="31">
                  <c:v>0.70764790764790764</c:v>
                </c:pt>
                <c:pt idx="32">
                  <c:v>0.71111111111111114</c:v>
                </c:pt>
                <c:pt idx="33">
                  <c:v>0.71536796536796532</c:v>
                </c:pt>
                <c:pt idx="34">
                  <c:v>0.7194805194805195</c:v>
                </c:pt>
                <c:pt idx="35">
                  <c:v>0.72287157287157289</c:v>
                </c:pt>
                <c:pt idx="36">
                  <c:v>0.72597402597402594</c:v>
                </c:pt>
                <c:pt idx="37">
                  <c:v>0.72828282828282831</c:v>
                </c:pt>
                <c:pt idx="38">
                  <c:v>0.73109668109668113</c:v>
                </c:pt>
                <c:pt idx="39">
                  <c:v>0.73391053391053396</c:v>
                </c:pt>
                <c:pt idx="40">
                  <c:v>0.73679653679653678</c:v>
                </c:pt>
                <c:pt idx="41">
                  <c:v>0.73903318903318904</c:v>
                </c:pt>
                <c:pt idx="42">
                  <c:v>0.7413419913419913</c:v>
                </c:pt>
                <c:pt idx="43">
                  <c:v>0.74329004329004333</c:v>
                </c:pt>
                <c:pt idx="44">
                  <c:v>0.74552669552669548</c:v>
                </c:pt>
                <c:pt idx="45">
                  <c:v>0.74761904761904763</c:v>
                </c:pt>
                <c:pt idx="46">
                  <c:v>0.74992784992784989</c:v>
                </c:pt>
                <c:pt idx="47">
                  <c:v>0.75216450216450215</c:v>
                </c:pt>
                <c:pt idx="48">
                  <c:v>0.75447330447330452</c:v>
                </c:pt>
                <c:pt idx="49">
                  <c:v>0.75569985569985565</c:v>
                </c:pt>
                <c:pt idx="50">
                  <c:v>0.75815295815295813</c:v>
                </c:pt>
                <c:pt idx="51">
                  <c:v>0.75988455988455983</c:v>
                </c:pt>
                <c:pt idx="52">
                  <c:v>0.76139971139971141</c:v>
                </c:pt>
                <c:pt idx="53">
                  <c:v>0.76320346320346322</c:v>
                </c:pt>
                <c:pt idx="54">
                  <c:v>0.76450216450216446</c:v>
                </c:pt>
                <c:pt idx="55">
                  <c:v>0.76544011544011548</c:v>
                </c:pt>
                <c:pt idx="56">
                  <c:v>0.76652236652236649</c:v>
                </c:pt>
                <c:pt idx="57">
                  <c:v>0.76753246753246751</c:v>
                </c:pt>
                <c:pt idx="58">
                  <c:v>0.76904761904761909</c:v>
                </c:pt>
                <c:pt idx="59">
                  <c:v>0.77063492063492067</c:v>
                </c:pt>
                <c:pt idx="60">
                  <c:v>0.77186147186147192</c:v>
                </c:pt>
                <c:pt idx="61">
                  <c:v>0.77294372294372293</c:v>
                </c:pt>
                <c:pt idx="62">
                  <c:v>0.77373737373737372</c:v>
                </c:pt>
                <c:pt idx="63">
                  <c:v>0.77474747474747474</c:v>
                </c:pt>
                <c:pt idx="64">
                  <c:v>0.77568542568542564</c:v>
                </c:pt>
                <c:pt idx="65">
                  <c:v>0.77633477633477632</c:v>
                </c:pt>
                <c:pt idx="66">
                  <c:v>0.77727272727272723</c:v>
                </c:pt>
                <c:pt idx="67">
                  <c:v>0.77821067821067824</c:v>
                </c:pt>
                <c:pt idx="68">
                  <c:v>0.77907647907647903</c:v>
                </c:pt>
                <c:pt idx="69">
                  <c:v>0.77972582972582971</c:v>
                </c:pt>
                <c:pt idx="70">
                  <c:v>0.78116883116883118</c:v>
                </c:pt>
                <c:pt idx="71">
                  <c:v>0.78174603174603174</c:v>
                </c:pt>
                <c:pt idx="72">
                  <c:v>0.78268398268398265</c:v>
                </c:pt>
                <c:pt idx="73">
                  <c:v>0.78369408369408367</c:v>
                </c:pt>
                <c:pt idx="74">
                  <c:v>0.78427128427128423</c:v>
                </c:pt>
                <c:pt idx="75">
                  <c:v>0.7856421356421357</c:v>
                </c:pt>
                <c:pt idx="76">
                  <c:v>0.7866522366522366</c:v>
                </c:pt>
                <c:pt idx="77">
                  <c:v>0.78802308802308807</c:v>
                </c:pt>
                <c:pt idx="78">
                  <c:v>0.78874458874458875</c:v>
                </c:pt>
                <c:pt idx="79">
                  <c:v>0.78932178932178931</c:v>
                </c:pt>
                <c:pt idx="80">
                  <c:v>0.78968253968253965</c:v>
                </c:pt>
                <c:pt idx="81">
                  <c:v>0.79069264069264067</c:v>
                </c:pt>
                <c:pt idx="82">
                  <c:v>0.79112554112554112</c:v>
                </c:pt>
                <c:pt idx="83">
                  <c:v>0.79199134199134202</c:v>
                </c:pt>
                <c:pt idx="84">
                  <c:v>0.79336219336219338</c:v>
                </c:pt>
                <c:pt idx="85">
                  <c:v>0.79393939393939394</c:v>
                </c:pt>
                <c:pt idx="86">
                  <c:v>0.79422799422799428</c:v>
                </c:pt>
                <c:pt idx="87">
                  <c:v>0.79559884559884564</c:v>
                </c:pt>
                <c:pt idx="88">
                  <c:v>0.79639249639249643</c:v>
                </c:pt>
                <c:pt idx="89">
                  <c:v>0.79668109668109666</c:v>
                </c:pt>
                <c:pt idx="90">
                  <c:v>0.79761904761904767</c:v>
                </c:pt>
                <c:pt idx="91">
                  <c:v>0.79776334776334779</c:v>
                </c:pt>
                <c:pt idx="92">
                  <c:v>0.79841269841269846</c:v>
                </c:pt>
                <c:pt idx="93">
                  <c:v>0.79920634920634925</c:v>
                </c:pt>
                <c:pt idx="94">
                  <c:v>0.8</c:v>
                </c:pt>
                <c:pt idx="95">
                  <c:v>0.80064935064935061</c:v>
                </c:pt>
                <c:pt idx="96">
                  <c:v>0.80129870129870129</c:v>
                </c:pt>
                <c:pt idx="97">
                  <c:v>0.80187590187590185</c:v>
                </c:pt>
                <c:pt idx="98">
                  <c:v>0.80281385281385287</c:v>
                </c:pt>
                <c:pt idx="99">
                  <c:v>0.80288600288600287</c:v>
                </c:pt>
                <c:pt idx="100">
                  <c:v>0.80346320346320343</c:v>
                </c:pt>
              </c:numCache>
            </c:numRef>
          </c:val>
          <c:smooth val="0"/>
        </c:ser>
        <c:ser>
          <c:idx val="1"/>
          <c:order val="1"/>
          <c:tx>
            <c:strRef>
              <c:f>'previous vs approach'!$C$1</c:f>
              <c:strCache>
                <c:ptCount val="1"/>
                <c:pt idx="0">
                  <c:v>提案手法：学習セット</c:v>
                </c:pt>
              </c:strCache>
            </c:strRef>
          </c:tx>
          <c:spPr>
            <a:ln w="63500">
              <a:solidFill>
                <a:srgbClr val="C00000"/>
              </a:solidFill>
            </a:ln>
          </c:spPr>
          <c:marker>
            <c:symbol val="none"/>
          </c:marker>
          <c:cat>
            <c:numRef>
              <c:f>'previous vs approach'!$A$2:$A$102</c:f>
              <c:numCache>
                <c:formatCode>General</c:formatCode>
                <c:ptCount val="10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pt idx="29">
                  <c:v>29</c:v>
                </c:pt>
                <c:pt idx="30">
                  <c:v>30</c:v>
                </c:pt>
                <c:pt idx="31">
                  <c:v>31</c:v>
                </c:pt>
                <c:pt idx="32">
                  <c:v>32</c:v>
                </c:pt>
                <c:pt idx="33">
                  <c:v>33</c:v>
                </c:pt>
                <c:pt idx="34">
                  <c:v>34</c:v>
                </c:pt>
                <c:pt idx="35">
                  <c:v>35</c:v>
                </c:pt>
                <c:pt idx="36">
                  <c:v>36</c:v>
                </c:pt>
                <c:pt idx="37">
                  <c:v>37</c:v>
                </c:pt>
                <c:pt idx="38">
                  <c:v>38</c:v>
                </c:pt>
                <c:pt idx="39">
                  <c:v>39</c:v>
                </c:pt>
                <c:pt idx="40">
                  <c:v>40</c:v>
                </c:pt>
                <c:pt idx="41">
                  <c:v>41</c:v>
                </c:pt>
                <c:pt idx="42">
                  <c:v>42</c:v>
                </c:pt>
                <c:pt idx="43">
                  <c:v>43</c:v>
                </c:pt>
                <c:pt idx="44">
                  <c:v>44</c:v>
                </c:pt>
                <c:pt idx="45">
                  <c:v>45</c:v>
                </c:pt>
                <c:pt idx="46">
                  <c:v>46</c:v>
                </c:pt>
                <c:pt idx="47">
                  <c:v>47</c:v>
                </c:pt>
                <c:pt idx="48">
                  <c:v>48</c:v>
                </c:pt>
                <c:pt idx="49">
                  <c:v>49</c:v>
                </c:pt>
                <c:pt idx="50">
                  <c:v>50</c:v>
                </c:pt>
                <c:pt idx="51">
                  <c:v>51</c:v>
                </c:pt>
                <c:pt idx="52">
                  <c:v>52</c:v>
                </c:pt>
                <c:pt idx="53">
                  <c:v>53</c:v>
                </c:pt>
                <c:pt idx="54">
                  <c:v>54</c:v>
                </c:pt>
                <c:pt idx="55">
                  <c:v>55</c:v>
                </c:pt>
                <c:pt idx="56">
                  <c:v>56</c:v>
                </c:pt>
                <c:pt idx="57">
                  <c:v>57</c:v>
                </c:pt>
                <c:pt idx="58">
                  <c:v>58</c:v>
                </c:pt>
                <c:pt idx="59">
                  <c:v>59</c:v>
                </c:pt>
                <c:pt idx="60">
                  <c:v>60</c:v>
                </c:pt>
                <c:pt idx="61">
                  <c:v>61</c:v>
                </c:pt>
                <c:pt idx="62">
                  <c:v>62</c:v>
                </c:pt>
                <c:pt idx="63">
                  <c:v>63</c:v>
                </c:pt>
                <c:pt idx="64">
                  <c:v>64</c:v>
                </c:pt>
                <c:pt idx="65">
                  <c:v>65</c:v>
                </c:pt>
                <c:pt idx="66">
                  <c:v>66</c:v>
                </c:pt>
                <c:pt idx="67">
                  <c:v>67</c:v>
                </c:pt>
                <c:pt idx="68">
                  <c:v>68</c:v>
                </c:pt>
                <c:pt idx="69">
                  <c:v>69</c:v>
                </c:pt>
                <c:pt idx="70">
                  <c:v>70</c:v>
                </c:pt>
                <c:pt idx="71">
                  <c:v>71</c:v>
                </c:pt>
                <c:pt idx="72">
                  <c:v>72</c:v>
                </c:pt>
                <c:pt idx="73">
                  <c:v>73</c:v>
                </c:pt>
                <c:pt idx="74">
                  <c:v>74</c:v>
                </c:pt>
                <c:pt idx="75">
                  <c:v>75</c:v>
                </c:pt>
                <c:pt idx="76">
                  <c:v>76</c:v>
                </c:pt>
                <c:pt idx="77">
                  <c:v>77</c:v>
                </c:pt>
                <c:pt idx="78">
                  <c:v>78</c:v>
                </c:pt>
                <c:pt idx="79">
                  <c:v>79</c:v>
                </c:pt>
                <c:pt idx="80">
                  <c:v>80</c:v>
                </c:pt>
                <c:pt idx="81">
                  <c:v>81</c:v>
                </c:pt>
                <c:pt idx="82">
                  <c:v>82</c:v>
                </c:pt>
                <c:pt idx="83">
                  <c:v>83</c:v>
                </c:pt>
                <c:pt idx="84">
                  <c:v>84</c:v>
                </c:pt>
                <c:pt idx="85">
                  <c:v>85</c:v>
                </c:pt>
                <c:pt idx="86">
                  <c:v>86</c:v>
                </c:pt>
                <c:pt idx="87">
                  <c:v>87</c:v>
                </c:pt>
                <c:pt idx="88">
                  <c:v>88</c:v>
                </c:pt>
                <c:pt idx="89">
                  <c:v>89</c:v>
                </c:pt>
                <c:pt idx="90">
                  <c:v>90</c:v>
                </c:pt>
                <c:pt idx="91">
                  <c:v>91</c:v>
                </c:pt>
                <c:pt idx="92">
                  <c:v>92</c:v>
                </c:pt>
                <c:pt idx="93">
                  <c:v>93</c:v>
                </c:pt>
                <c:pt idx="94">
                  <c:v>94</c:v>
                </c:pt>
                <c:pt idx="95">
                  <c:v>95</c:v>
                </c:pt>
                <c:pt idx="96">
                  <c:v>96</c:v>
                </c:pt>
                <c:pt idx="97">
                  <c:v>97</c:v>
                </c:pt>
                <c:pt idx="98">
                  <c:v>98</c:v>
                </c:pt>
                <c:pt idx="99">
                  <c:v>99</c:v>
                </c:pt>
                <c:pt idx="100">
                  <c:v>100</c:v>
                </c:pt>
              </c:numCache>
            </c:numRef>
          </c:cat>
          <c:val>
            <c:numRef>
              <c:f>'previous vs approach'!$C$2:$C$102</c:f>
              <c:numCache>
                <c:formatCode>0.00%</c:formatCode>
                <c:ptCount val="101"/>
                <c:pt idx="1">
                  <c:v>0.46506507006088804</c:v>
                </c:pt>
                <c:pt idx="2">
                  <c:v>0.55475539783776717</c:v>
                </c:pt>
                <c:pt idx="3">
                  <c:v>0.60252191661532428</c:v>
                </c:pt>
                <c:pt idx="4">
                  <c:v>0.63564896242423408</c:v>
                </c:pt>
                <c:pt idx="5">
                  <c:v>0.65828236379344174</c:v>
                </c:pt>
                <c:pt idx="6">
                  <c:v>0.67548006594775811</c:v>
                </c:pt>
                <c:pt idx="7">
                  <c:v>0.68924786513063918</c:v>
                </c:pt>
                <c:pt idx="8">
                  <c:v>0.70044022537887263</c:v>
                </c:pt>
                <c:pt idx="9">
                  <c:v>0.71022310718575854</c:v>
                </c:pt>
                <c:pt idx="10">
                  <c:v>0.71930124977197085</c:v>
                </c:pt>
                <c:pt idx="11">
                  <c:v>0.72717212846733414</c:v>
                </c:pt>
                <c:pt idx="12">
                  <c:v>0.73438387377681702</c:v>
                </c:pt>
                <c:pt idx="13">
                  <c:v>0.74083752964379257</c:v>
                </c:pt>
                <c:pt idx="14">
                  <c:v>0.74693924614415574</c:v>
                </c:pt>
                <c:pt idx="15">
                  <c:v>0.75289812172799642</c:v>
                </c:pt>
                <c:pt idx="16">
                  <c:v>0.7583587750789067</c:v>
                </c:pt>
                <c:pt idx="17">
                  <c:v>0.76318783064230222</c:v>
                </c:pt>
                <c:pt idx="18">
                  <c:v>0.76802377010528922</c:v>
                </c:pt>
                <c:pt idx="19">
                  <c:v>0.77233309124953098</c:v>
                </c:pt>
                <c:pt idx="20">
                  <c:v>0.77655120072418626</c:v>
                </c:pt>
                <c:pt idx="21">
                  <c:v>0.78064453951874657</c:v>
                </c:pt>
                <c:pt idx="22">
                  <c:v>0.7844065906454688</c:v>
                </c:pt>
                <c:pt idx="23">
                  <c:v>0.78807054620301309</c:v>
                </c:pt>
                <c:pt idx="24">
                  <c:v>0.79159510279383061</c:v>
                </c:pt>
                <c:pt idx="25">
                  <c:v>0.79473416100752747</c:v>
                </c:pt>
                <c:pt idx="26">
                  <c:v>0.7979257089556091</c:v>
                </c:pt>
                <c:pt idx="27">
                  <c:v>0.80078682972330162</c:v>
                </c:pt>
                <c:pt idx="28">
                  <c:v>0.80390437575077534</c:v>
                </c:pt>
                <c:pt idx="29">
                  <c:v>0.80654607221899055</c:v>
                </c:pt>
                <c:pt idx="30">
                  <c:v>0.80910774335445546</c:v>
                </c:pt>
                <c:pt idx="31">
                  <c:v>0.81149817748758313</c:v>
                </c:pt>
                <c:pt idx="32">
                  <c:v>0.81375007314143311</c:v>
                </c:pt>
                <c:pt idx="33">
                  <c:v>0.81627560380404285</c:v>
                </c:pt>
                <c:pt idx="34">
                  <c:v>0.81862301356472411</c:v>
                </c:pt>
                <c:pt idx="35">
                  <c:v>0.82065290345675013</c:v>
                </c:pt>
                <c:pt idx="36">
                  <c:v>0.82284714645152179</c:v>
                </c:pt>
                <c:pt idx="37">
                  <c:v>0.82463007644570496</c:v>
                </c:pt>
                <c:pt idx="38">
                  <c:v>0.82657563856773586</c:v>
                </c:pt>
                <c:pt idx="39">
                  <c:v>0.82838094123559114</c:v>
                </c:pt>
                <c:pt idx="40">
                  <c:v>0.83009072979661513</c:v>
                </c:pt>
                <c:pt idx="41">
                  <c:v>0.83181858859406677</c:v>
                </c:pt>
                <c:pt idx="42">
                  <c:v>0.83331497626775619</c:v>
                </c:pt>
                <c:pt idx="43">
                  <c:v>0.83494215803368288</c:v>
                </c:pt>
                <c:pt idx="44">
                  <c:v>0.83637314866125356</c:v>
                </c:pt>
                <c:pt idx="45">
                  <c:v>0.8378093022135179</c:v>
                </c:pt>
                <c:pt idx="46">
                  <c:v>0.83918264018201028</c:v>
                </c:pt>
                <c:pt idx="47">
                  <c:v>0.8406024444727449</c:v>
                </c:pt>
                <c:pt idx="48">
                  <c:v>0.84200762047684774</c:v>
                </c:pt>
                <c:pt idx="49">
                  <c:v>0.84330523554983428</c:v>
                </c:pt>
                <c:pt idx="50">
                  <c:v>0.8445865013612911</c:v>
                </c:pt>
                <c:pt idx="51">
                  <c:v>0.84570857699469593</c:v>
                </c:pt>
                <c:pt idx="52">
                  <c:v>0.84677472094392026</c:v>
                </c:pt>
                <c:pt idx="53">
                  <c:v>0.84787184244130609</c:v>
                </c:pt>
                <c:pt idx="54">
                  <c:v>0.84908685071919543</c:v>
                </c:pt>
                <c:pt idx="55">
                  <c:v>0.85033025508289939</c:v>
                </c:pt>
                <c:pt idx="56">
                  <c:v>0.85134821173498365</c:v>
                </c:pt>
                <c:pt idx="57">
                  <c:v>0.85251589320318177</c:v>
                </c:pt>
                <c:pt idx="58">
                  <c:v>0.85348480207067701</c:v>
                </c:pt>
                <c:pt idx="59">
                  <c:v>0.8543779880426664</c:v>
                </c:pt>
                <c:pt idx="60">
                  <c:v>0.85542778273036113</c:v>
                </c:pt>
                <c:pt idx="61">
                  <c:v>0.85636571404969486</c:v>
                </c:pt>
                <c:pt idx="62">
                  <c:v>0.85731655268076257</c:v>
                </c:pt>
                <c:pt idx="63">
                  <c:v>0.85821404108999666</c:v>
                </c:pt>
                <c:pt idx="64">
                  <c:v>0.85912873924820932</c:v>
                </c:pt>
                <c:pt idx="65">
                  <c:v>0.85995566768663112</c:v>
                </c:pt>
                <c:pt idx="66">
                  <c:v>0.86076194442627862</c:v>
                </c:pt>
                <c:pt idx="67">
                  <c:v>0.86157338409061968</c:v>
                </c:pt>
                <c:pt idx="68">
                  <c:v>0.86231254280925052</c:v>
                </c:pt>
                <c:pt idx="69">
                  <c:v>0.86296737375788635</c:v>
                </c:pt>
                <c:pt idx="70">
                  <c:v>0.86371857930080231</c:v>
                </c:pt>
                <c:pt idx="71">
                  <c:v>0.86438115463647847</c:v>
                </c:pt>
                <c:pt idx="72">
                  <c:v>0.86515215139071977</c:v>
                </c:pt>
                <c:pt idx="73">
                  <c:v>0.86597821934169261</c:v>
                </c:pt>
                <c:pt idx="74">
                  <c:v>0.86671221513563002</c:v>
                </c:pt>
                <c:pt idx="75">
                  <c:v>0.86743760605507803</c:v>
                </c:pt>
                <c:pt idx="76">
                  <c:v>0.86808899505391812</c:v>
                </c:pt>
                <c:pt idx="77">
                  <c:v>0.86878771086244932</c:v>
                </c:pt>
                <c:pt idx="78">
                  <c:v>0.86949847349526554</c:v>
                </c:pt>
                <c:pt idx="79">
                  <c:v>0.87014297859451417</c:v>
                </c:pt>
                <c:pt idx="80">
                  <c:v>0.87069541153672736</c:v>
                </c:pt>
                <c:pt idx="81">
                  <c:v>0.87127538007730621</c:v>
                </c:pt>
                <c:pt idx="82">
                  <c:v>0.87190009396522938</c:v>
                </c:pt>
                <c:pt idx="83">
                  <c:v>0.87247662055601261</c:v>
                </c:pt>
                <c:pt idx="84">
                  <c:v>0.8731133812682208</c:v>
                </c:pt>
                <c:pt idx="85">
                  <c:v>0.87372604833185896</c:v>
                </c:pt>
                <c:pt idx="86">
                  <c:v>0.8742423408012171</c:v>
                </c:pt>
                <c:pt idx="87">
                  <c:v>0.87473109767220936</c:v>
                </c:pt>
                <c:pt idx="88">
                  <c:v>0.8751828535828976</c:v>
                </c:pt>
                <c:pt idx="89">
                  <c:v>0.87565956362960484</c:v>
                </c:pt>
                <c:pt idx="90">
                  <c:v>0.87610615661559954</c:v>
                </c:pt>
                <c:pt idx="91">
                  <c:v>0.87663535639669155</c:v>
                </c:pt>
                <c:pt idx="92">
                  <c:v>0.87712239229278599</c:v>
                </c:pt>
                <c:pt idx="93">
                  <c:v>0.87754403114276169</c:v>
                </c:pt>
                <c:pt idx="94">
                  <c:v>0.87807667287364943</c:v>
                </c:pt>
                <c:pt idx="95">
                  <c:v>0.87852326585964413</c:v>
                </c:pt>
                <c:pt idx="96">
                  <c:v>0.87898362664482177</c:v>
                </c:pt>
                <c:pt idx="97">
                  <c:v>0.87945087132959077</c:v>
                </c:pt>
                <c:pt idx="98">
                  <c:v>0.87996027989935732</c:v>
                </c:pt>
                <c:pt idx="99">
                  <c:v>0.8804507577452475</c:v>
                </c:pt>
                <c:pt idx="100">
                  <c:v>0.88086895464542747</c:v>
                </c:pt>
              </c:numCache>
            </c:numRef>
          </c:val>
          <c:smooth val="0"/>
        </c:ser>
        <c:ser>
          <c:idx val="2"/>
          <c:order val="2"/>
          <c:tx>
            <c:strRef>
              <c:f>'previous vs approach'!$D$1</c:f>
              <c:strCache>
                <c:ptCount val="1"/>
                <c:pt idx="0">
                  <c:v>既存手法：学習に用いていないソフトウェア</c:v>
                </c:pt>
              </c:strCache>
            </c:strRef>
          </c:tx>
          <c:spPr>
            <a:ln w="88900" cap="flat" cmpd="dbl">
              <a:solidFill>
                <a:srgbClr val="00B0F0"/>
              </a:solidFill>
              <a:bevel/>
            </a:ln>
          </c:spPr>
          <c:marker>
            <c:symbol val="none"/>
          </c:marker>
          <c:cat>
            <c:numRef>
              <c:f>'previous vs approach'!$A$2:$A$102</c:f>
              <c:numCache>
                <c:formatCode>General</c:formatCode>
                <c:ptCount val="10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pt idx="29">
                  <c:v>29</c:v>
                </c:pt>
                <c:pt idx="30">
                  <c:v>30</c:v>
                </c:pt>
                <c:pt idx="31">
                  <c:v>31</c:v>
                </c:pt>
                <c:pt idx="32">
                  <c:v>32</c:v>
                </c:pt>
                <c:pt idx="33">
                  <c:v>33</c:v>
                </c:pt>
                <c:pt idx="34">
                  <c:v>34</c:v>
                </c:pt>
                <c:pt idx="35">
                  <c:v>35</c:v>
                </c:pt>
                <c:pt idx="36">
                  <c:v>36</c:v>
                </c:pt>
                <c:pt idx="37">
                  <c:v>37</c:v>
                </c:pt>
                <c:pt idx="38">
                  <c:v>38</c:v>
                </c:pt>
                <c:pt idx="39">
                  <c:v>39</c:v>
                </c:pt>
                <c:pt idx="40">
                  <c:v>40</c:v>
                </c:pt>
                <c:pt idx="41">
                  <c:v>41</c:v>
                </c:pt>
                <c:pt idx="42">
                  <c:v>42</c:v>
                </c:pt>
                <c:pt idx="43">
                  <c:v>43</c:v>
                </c:pt>
                <c:pt idx="44">
                  <c:v>44</c:v>
                </c:pt>
                <c:pt idx="45">
                  <c:v>45</c:v>
                </c:pt>
                <c:pt idx="46">
                  <c:v>46</c:v>
                </c:pt>
                <c:pt idx="47">
                  <c:v>47</c:v>
                </c:pt>
                <c:pt idx="48">
                  <c:v>48</c:v>
                </c:pt>
                <c:pt idx="49">
                  <c:v>49</c:v>
                </c:pt>
                <c:pt idx="50">
                  <c:v>50</c:v>
                </c:pt>
                <c:pt idx="51">
                  <c:v>51</c:v>
                </c:pt>
                <c:pt idx="52">
                  <c:v>52</c:v>
                </c:pt>
                <c:pt idx="53">
                  <c:v>53</c:v>
                </c:pt>
                <c:pt idx="54">
                  <c:v>54</c:v>
                </c:pt>
                <c:pt idx="55">
                  <c:v>55</c:v>
                </c:pt>
                <c:pt idx="56">
                  <c:v>56</c:v>
                </c:pt>
                <c:pt idx="57">
                  <c:v>57</c:v>
                </c:pt>
                <c:pt idx="58">
                  <c:v>58</c:v>
                </c:pt>
                <c:pt idx="59">
                  <c:v>59</c:v>
                </c:pt>
                <c:pt idx="60">
                  <c:v>60</c:v>
                </c:pt>
                <c:pt idx="61">
                  <c:v>61</c:v>
                </c:pt>
                <c:pt idx="62">
                  <c:v>62</c:v>
                </c:pt>
                <c:pt idx="63">
                  <c:v>63</c:v>
                </c:pt>
                <c:pt idx="64">
                  <c:v>64</c:v>
                </c:pt>
                <c:pt idx="65">
                  <c:v>65</c:v>
                </c:pt>
                <c:pt idx="66">
                  <c:v>66</c:v>
                </c:pt>
                <c:pt idx="67">
                  <c:v>67</c:v>
                </c:pt>
                <c:pt idx="68">
                  <c:v>68</c:v>
                </c:pt>
                <c:pt idx="69">
                  <c:v>69</c:v>
                </c:pt>
                <c:pt idx="70">
                  <c:v>70</c:v>
                </c:pt>
                <c:pt idx="71">
                  <c:v>71</c:v>
                </c:pt>
                <c:pt idx="72">
                  <c:v>72</c:v>
                </c:pt>
                <c:pt idx="73">
                  <c:v>73</c:v>
                </c:pt>
                <c:pt idx="74">
                  <c:v>74</c:v>
                </c:pt>
                <c:pt idx="75">
                  <c:v>75</c:v>
                </c:pt>
                <c:pt idx="76">
                  <c:v>76</c:v>
                </c:pt>
                <c:pt idx="77">
                  <c:v>77</c:v>
                </c:pt>
                <c:pt idx="78">
                  <c:v>78</c:v>
                </c:pt>
                <c:pt idx="79">
                  <c:v>79</c:v>
                </c:pt>
                <c:pt idx="80">
                  <c:v>80</c:v>
                </c:pt>
                <c:pt idx="81">
                  <c:v>81</c:v>
                </c:pt>
                <c:pt idx="82">
                  <c:v>82</c:v>
                </c:pt>
                <c:pt idx="83">
                  <c:v>83</c:v>
                </c:pt>
                <c:pt idx="84">
                  <c:v>84</c:v>
                </c:pt>
                <c:pt idx="85">
                  <c:v>85</c:v>
                </c:pt>
                <c:pt idx="86">
                  <c:v>86</c:v>
                </c:pt>
                <c:pt idx="87">
                  <c:v>87</c:v>
                </c:pt>
                <c:pt idx="88">
                  <c:v>88</c:v>
                </c:pt>
                <c:pt idx="89">
                  <c:v>89</c:v>
                </c:pt>
                <c:pt idx="90">
                  <c:v>90</c:v>
                </c:pt>
                <c:pt idx="91">
                  <c:v>91</c:v>
                </c:pt>
                <c:pt idx="92">
                  <c:v>92</c:v>
                </c:pt>
                <c:pt idx="93">
                  <c:v>93</c:v>
                </c:pt>
                <c:pt idx="94">
                  <c:v>94</c:v>
                </c:pt>
                <c:pt idx="95">
                  <c:v>95</c:v>
                </c:pt>
                <c:pt idx="96">
                  <c:v>96</c:v>
                </c:pt>
                <c:pt idx="97">
                  <c:v>97</c:v>
                </c:pt>
                <c:pt idx="98">
                  <c:v>98</c:v>
                </c:pt>
                <c:pt idx="99">
                  <c:v>99</c:v>
                </c:pt>
                <c:pt idx="100">
                  <c:v>100</c:v>
                </c:pt>
              </c:numCache>
            </c:numRef>
          </c:cat>
          <c:val>
            <c:numRef>
              <c:f>'previous vs approach'!$D$2:$D$102</c:f>
              <c:numCache>
                <c:formatCode>0.00%</c:formatCode>
                <c:ptCount val="101"/>
                <c:pt idx="1">
                  <c:v>0.26480559763398981</c:v>
                </c:pt>
                <c:pt idx="2">
                  <c:v>0.32850032460506384</c:v>
                </c:pt>
                <c:pt idx="3">
                  <c:v>0.36016735194402372</c:v>
                </c:pt>
                <c:pt idx="4">
                  <c:v>0.37654187405323525</c:v>
                </c:pt>
                <c:pt idx="5">
                  <c:v>0.39724446368030009</c:v>
                </c:pt>
                <c:pt idx="6">
                  <c:v>0.41477313712760588</c:v>
                </c:pt>
                <c:pt idx="7">
                  <c:v>0.43194113828175718</c:v>
                </c:pt>
                <c:pt idx="8">
                  <c:v>0.44716150905287455</c:v>
                </c:pt>
                <c:pt idx="9">
                  <c:v>0.46129986294452863</c:v>
                </c:pt>
                <c:pt idx="10">
                  <c:v>0.47767438505374016</c:v>
                </c:pt>
                <c:pt idx="11">
                  <c:v>0.48827815047248069</c:v>
                </c:pt>
                <c:pt idx="12">
                  <c:v>0.49715068888407998</c:v>
                </c:pt>
                <c:pt idx="13">
                  <c:v>0.50458053812306147</c:v>
                </c:pt>
                <c:pt idx="14">
                  <c:v>0.5169876650075742</c:v>
                </c:pt>
                <c:pt idx="15">
                  <c:v>0.52643727908822047</c:v>
                </c:pt>
                <c:pt idx="16">
                  <c:v>0.53545408641708148</c:v>
                </c:pt>
                <c:pt idx="17">
                  <c:v>0.54519223833225139</c:v>
                </c:pt>
                <c:pt idx="18">
                  <c:v>0.5639471975762822</c:v>
                </c:pt>
                <c:pt idx="19">
                  <c:v>0.57159345019115637</c:v>
                </c:pt>
                <c:pt idx="20">
                  <c:v>0.57664286229531847</c:v>
                </c:pt>
                <c:pt idx="21">
                  <c:v>0.58140373656495714</c:v>
                </c:pt>
                <c:pt idx="22">
                  <c:v>0.58472192166197801</c:v>
                </c:pt>
                <c:pt idx="23">
                  <c:v>0.58969919930750925</c:v>
                </c:pt>
                <c:pt idx="24">
                  <c:v>0.59460434249440963</c:v>
                </c:pt>
                <c:pt idx="25">
                  <c:v>0.59893241001226294</c:v>
                </c:pt>
                <c:pt idx="26">
                  <c:v>0.60210632619202198</c:v>
                </c:pt>
                <c:pt idx="27">
                  <c:v>0.6062179903339826</c:v>
                </c:pt>
                <c:pt idx="28">
                  <c:v>0.61047392339320494</c:v>
                </c:pt>
                <c:pt idx="29">
                  <c:v>0.61328716727980959</c:v>
                </c:pt>
                <c:pt idx="30">
                  <c:v>0.61674962129409228</c:v>
                </c:pt>
                <c:pt idx="31">
                  <c:v>0.61970713409795863</c:v>
                </c:pt>
                <c:pt idx="32">
                  <c:v>0.63175358868931697</c:v>
                </c:pt>
                <c:pt idx="33">
                  <c:v>0.63384548798961271</c:v>
                </c:pt>
                <c:pt idx="34">
                  <c:v>0.63673086633484821</c:v>
                </c:pt>
                <c:pt idx="35">
                  <c:v>0.63889490009377481</c:v>
                </c:pt>
                <c:pt idx="36">
                  <c:v>0.64105893385270152</c:v>
                </c:pt>
                <c:pt idx="37">
                  <c:v>0.64307869869436629</c:v>
                </c:pt>
                <c:pt idx="38">
                  <c:v>0.64538700137055471</c:v>
                </c:pt>
                <c:pt idx="39">
                  <c:v>0.64747890067085045</c:v>
                </c:pt>
                <c:pt idx="40">
                  <c:v>0.6502921445574551</c:v>
                </c:pt>
                <c:pt idx="41">
                  <c:v>0.65296111952679803</c:v>
                </c:pt>
                <c:pt idx="42">
                  <c:v>0.65627930462381878</c:v>
                </c:pt>
                <c:pt idx="43">
                  <c:v>0.65858760730000721</c:v>
                </c:pt>
                <c:pt idx="44">
                  <c:v>0.66147298564524282</c:v>
                </c:pt>
                <c:pt idx="45">
                  <c:v>0.6627714059005988</c:v>
                </c:pt>
                <c:pt idx="46">
                  <c:v>0.66594532208035784</c:v>
                </c:pt>
                <c:pt idx="47">
                  <c:v>0.66839789367380797</c:v>
                </c:pt>
                <c:pt idx="48">
                  <c:v>0.6707061963499964</c:v>
                </c:pt>
                <c:pt idx="49">
                  <c:v>0.67308663348481568</c:v>
                </c:pt>
                <c:pt idx="50">
                  <c:v>0.67517853278511153</c:v>
                </c:pt>
                <c:pt idx="51">
                  <c:v>0.67633268412320569</c:v>
                </c:pt>
                <c:pt idx="52">
                  <c:v>0.67864098679939411</c:v>
                </c:pt>
                <c:pt idx="53">
                  <c:v>0.68094928947558253</c:v>
                </c:pt>
                <c:pt idx="54">
                  <c:v>0.68354612998629449</c:v>
                </c:pt>
                <c:pt idx="55">
                  <c:v>0.69263507177378636</c:v>
                </c:pt>
                <c:pt idx="56">
                  <c:v>0.69378922311188063</c:v>
                </c:pt>
                <c:pt idx="57">
                  <c:v>0.69515977782586746</c:v>
                </c:pt>
                <c:pt idx="58">
                  <c:v>0.6983336940056265</c:v>
                </c:pt>
                <c:pt idx="59">
                  <c:v>0.70006492101276785</c:v>
                </c:pt>
                <c:pt idx="60">
                  <c:v>0.70691769458270215</c:v>
                </c:pt>
                <c:pt idx="61">
                  <c:v>0.70836038375531996</c:v>
                </c:pt>
                <c:pt idx="62">
                  <c:v>0.70951453509341411</c:v>
                </c:pt>
                <c:pt idx="63">
                  <c:v>0.71175070331097168</c:v>
                </c:pt>
                <c:pt idx="64">
                  <c:v>0.71391473706989828</c:v>
                </c:pt>
                <c:pt idx="65">
                  <c:v>0.71672798095650292</c:v>
                </c:pt>
                <c:pt idx="66">
                  <c:v>0.71925268700858402</c:v>
                </c:pt>
                <c:pt idx="67">
                  <c:v>0.72170525860203427</c:v>
                </c:pt>
                <c:pt idx="68">
                  <c:v>0.72322008223328282</c:v>
                </c:pt>
                <c:pt idx="69">
                  <c:v>0.72495130924042417</c:v>
                </c:pt>
                <c:pt idx="70">
                  <c:v>0.72617759503714929</c:v>
                </c:pt>
                <c:pt idx="71">
                  <c:v>0.72740388083387442</c:v>
                </c:pt>
                <c:pt idx="72">
                  <c:v>0.72863016663059943</c:v>
                </c:pt>
                <c:pt idx="73">
                  <c:v>0.7297843179686937</c:v>
                </c:pt>
                <c:pt idx="74">
                  <c:v>0.73115487268268053</c:v>
                </c:pt>
                <c:pt idx="75">
                  <c:v>0.73324677198297628</c:v>
                </c:pt>
                <c:pt idx="76">
                  <c:v>0.73404025102791604</c:v>
                </c:pt>
                <c:pt idx="77">
                  <c:v>0.7348337300728558</c:v>
                </c:pt>
                <c:pt idx="78">
                  <c:v>0.73678136045588982</c:v>
                </c:pt>
                <c:pt idx="79">
                  <c:v>0.74009954555291069</c:v>
                </c:pt>
                <c:pt idx="80">
                  <c:v>0.74147010026689752</c:v>
                </c:pt>
                <c:pt idx="81">
                  <c:v>0.74190290701868289</c:v>
                </c:pt>
                <c:pt idx="82">
                  <c:v>0.74269638606362265</c:v>
                </c:pt>
                <c:pt idx="83">
                  <c:v>0.74334559619130058</c:v>
                </c:pt>
                <c:pt idx="84">
                  <c:v>0.74421120969487131</c:v>
                </c:pt>
                <c:pt idx="85">
                  <c:v>0.74514895765707279</c:v>
                </c:pt>
                <c:pt idx="86">
                  <c:v>0.74572603332611997</c:v>
                </c:pt>
                <c:pt idx="87">
                  <c:v>0.74651951237105973</c:v>
                </c:pt>
                <c:pt idx="88">
                  <c:v>0.74796220154367743</c:v>
                </c:pt>
                <c:pt idx="89">
                  <c:v>0.74933275625766427</c:v>
                </c:pt>
                <c:pt idx="90">
                  <c:v>0.74990983192671146</c:v>
                </c:pt>
                <c:pt idx="91">
                  <c:v>0.75077544543028207</c:v>
                </c:pt>
                <c:pt idx="92">
                  <c:v>0.75192959676837634</c:v>
                </c:pt>
                <c:pt idx="93">
                  <c:v>0.75243453797879245</c:v>
                </c:pt>
                <c:pt idx="94">
                  <c:v>0.75431003390319562</c:v>
                </c:pt>
                <c:pt idx="95">
                  <c:v>0.75510351294813538</c:v>
                </c:pt>
                <c:pt idx="96">
                  <c:v>0.75575272307581332</c:v>
                </c:pt>
                <c:pt idx="97">
                  <c:v>0.7563297987448605</c:v>
                </c:pt>
                <c:pt idx="98">
                  <c:v>0.75661833657938404</c:v>
                </c:pt>
                <c:pt idx="99">
                  <c:v>0.75690687441390758</c:v>
                </c:pt>
                <c:pt idx="100">
                  <c:v>0.75748395008295466</c:v>
                </c:pt>
              </c:numCache>
            </c:numRef>
          </c:val>
          <c:smooth val="0"/>
        </c:ser>
        <c:ser>
          <c:idx val="3"/>
          <c:order val="3"/>
          <c:tx>
            <c:strRef>
              <c:f>'previous vs approach'!$E$1</c:f>
              <c:strCache>
                <c:ptCount val="1"/>
                <c:pt idx="0">
                  <c:v>既存手法：学習セット</c:v>
                </c:pt>
              </c:strCache>
            </c:strRef>
          </c:tx>
          <c:spPr>
            <a:ln w="63500">
              <a:solidFill>
                <a:schemeClr val="accent2"/>
              </a:solidFill>
            </a:ln>
          </c:spPr>
          <c:marker>
            <c:symbol val="none"/>
          </c:marker>
          <c:cat>
            <c:numRef>
              <c:f>'previous vs approach'!$A$2:$A$102</c:f>
              <c:numCache>
                <c:formatCode>General</c:formatCode>
                <c:ptCount val="10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pt idx="29">
                  <c:v>29</c:v>
                </c:pt>
                <c:pt idx="30">
                  <c:v>30</c:v>
                </c:pt>
                <c:pt idx="31">
                  <c:v>31</c:v>
                </c:pt>
                <c:pt idx="32">
                  <c:v>32</c:v>
                </c:pt>
                <c:pt idx="33">
                  <c:v>33</c:v>
                </c:pt>
                <c:pt idx="34">
                  <c:v>34</c:v>
                </c:pt>
                <c:pt idx="35">
                  <c:v>35</c:v>
                </c:pt>
                <c:pt idx="36">
                  <c:v>36</c:v>
                </c:pt>
                <c:pt idx="37">
                  <c:v>37</c:v>
                </c:pt>
                <c:pt idx="38">
                  <c:v>38</c:v>
                </c:pt>
                <c:pt idx="39">
                  <c:v>39</c:v>
                </c:pt>
                <c:pt idx="40">
                  <c:v>40</c:v>
                </c:pt>
                <c:pt idx="41">
                  <c:v>41</c:v>
                </c:pt>
                <c:pt idx="42">
                  <c:v>42</c:v>
                </c:pt>
                <c:pt idx="43">
                  <c:v>43</c:v>
                </c:pt>
                <c:pt idx="44">
                  <c:v>44</c:v>
                </c:pt>
                <c:pt idx="45">
                  <c:v>45</c:v>
                </c:pt>
                <c:pt idx="46">
                  <c:v>46</c:v>
                </c:pt>
                <c:pt idx="47">
                  <c:v>47</c:v>
                </c:pt>
                <c:pt idx="48">
                  <c:v>48</c:v>
                </c:pt>
                <c:pt idx="49">
                  <c:v>49</c:v>
                </c:pt>
                <c:pt idx="50">
                  <c:v>50</c:v>
                </c:pt>
                <c:pt idx="51">
                  <c:v>51</c:v>
                </c:pt>
                <c:pt idx="52">
                  <c:v>52</c:v>
                </c:pt>
                <c:pt idx="53">
                  <c:v>53</c:v>
                </c:pt>
                <c:pt idx="54">
                  <c:v>54</c:v>
                </c:pt>
                <c:pt idx="55">
                  <c:v>55</c:v>
                </c:pt>
                <c:pt idx="56">
                  <c:v>56</c:v>
                </c:pt>
                <c:pt idx="57">
                  <c:v>57</c:v>
                </c:pt>
                <c:pt idx="58">
                  <c:v>58</c:v>
                </c:pt>
                <c:pt idx="59">
                  <c:v>59</c:v>
                </c:pt>
                <c:pt idx="60">
                  <c:v>60</c:v>
                </c:pt>
                <c:pt idx="61">
                  <c:v>61</c:v>
                </c:pt>
                <c:pt idx="62">
                  <c:v>62</c:v>
                </c:pt>
                <c:pt idx="63">
                  <c:v>63</c:v>
                </c:pt>
                <c:pt idx="64">
                  <c:v>64</c:v>
                </c:pt>
                <c:pt idx="65">
                  <c:v>65</c:v>
                </c:pt>
                <c:pt idx="66">
                  <c:v>66</c:v>
                </c:pt>
                <c:pt idx="67">
                  <c:v>67</c:v>
                </c:pt>
                <c:pt idx="68">
                  <c:v>68</c:v>
                </c:pt>
                <c:pt idx="69">
                  <c:v>69</c:v>
                </c:pt>
                <c:pt idx="70">
                  <c:v>70</c:v>
                </c:pt>
                <c:pt idx="71">
                  <c:v>71</c:v>
                </c:pt>
                <c:pt idx="72">
                  <c:v>72</c:v>
                </c:pt>
                <c:pt idx="73">
                  <c:v>73</c:v>
                </c:pt>
                <c:pt idx="74">
                  <c:v>74</c:v>
                </c:pt>
                <c:pt idx="75">
                  <c:v>75</c:v>
                </c:pt>
                <c:pt idx="76">
                  <c:v>76</c:v>
                </c:pt>
                <c:pt idx="77">
                  <c:v>77</c:v>
                </c:pt>
                <c:pt idx="78">
                  <c:v>78</c:v>
                </c:pt>
                <c:pt idx="79">
                  <c:v>79</c:v>
                </c:pt>
                <c:pt idx="80">
                  <c:v>80</c:v>
                </c:pt>
                <c:pt idx="81">
                  <c:v>81</c:v>
                </c:pt>
                <c:pt idx="82">
                  <c:v>82</c:v>
                </c:pt>
                <c:pt idx="83">
                  <c:v>83</c:v>
                </c:pt>
                <c:pt idx="84">
                  <c:v>84</c:v>
                </c:pt>
                <c:pt idx="85">
                  <c:v>85</c:v>
                </c:pt>
                <c:pt idx="86">
                  <c:v>86</c:v>
                </c:pt>
                <c:pt idx="87">
                  <c:v>87</c:v>
                </c:pt>
                <c:pt idx="88">
                  <c:v>88</c:v>
                </c:pt>
                <c:pt idx="89">
                  <c:v>89</c:v>
                </c:pt>
                <c:pt idx="90">
                  <c:v>90</c:v>
                </c:pt>
                <c:pt idx="91">
                  <c:v>91</c:v>
                </c:pt>
                <c:pt idx="92">
                  <c:v>92</c:v>
                </c:pt>
                <c:pt idx="93">
                  <c:v>93</c:v>
                </c:pt>
                <c:pt idx="94">
                  <c:v>94</c:v>
                </c:pt>
                <c:pt idx="95">
                  <c:v>95</c:v>
                </c:pt>
                <c:pt idx="96">
                  <c:v>96</c:v>
                </c:pt>
                <c:pt idx="97">
                  <c:v>97</c:v>
                </c:pt>
                <c:pt idx="98">
                  <c:v>98</c:v>
                </c:pt>
                <c:pt idx="99">
                  <c:v>99</c:v>
                </c:pt>
                <c:pt idx="100">
                  <c:v>100</c:v>
                </c:pt>
              </c:numCache>
            </c:numRef>
          </c:cat>
          <c:val>
            <c:numRef>
              <c:f>'previous vs approach'!$E$2:$E$102</c:f>
              <c:numCache>
                <c:formatCode>0.00%</c:formatCode>
                <c:ptCount val="101"/>
                <c:pt idx="1">
                  <c:v>0.4305156384988969</c:v>
                </c:pt>
                <c:pt idx="2">
                  <c:v>0.50447969765912992</c:v>
                </c:pt>
                <c:pt idx="3">
                  <c:v>0.5423084468889936</c:v>
                </c:pt>
                <c:pt idx="4">
                  <c:v>0.57060471615961006</c:v>
                </c:pt>
                <c:pt idx="5">
                  <c:v>0.5917520557045155</c:v>
                </c:pt>
                <c:pt idx="6">
                  <c:v>0.60655932372570409</c:v>
                </c:pt>
                <c:pt idx="7">
                  <c:v>0.61992355429503698</c:v>
                </c:pt>
                <c:pt idx="8">
                  <c:v>0.63252711395951577</c:v>
                </c:pt>
                <c:pt idx="9">
                  <c:v>0.64288738284463376</c:v>
                </c:pt>
                <c:pt idx="10">
                  <c:v>0.65176675283014318</c:v>
                </c:pt>
                <c:pt idx="11">
                  <c:v>0.6607949871443175</c:v>
                </c:pt>
                <c:pt idx="12">
                  <c:v>0.66822873821562434</c:v>
                </c:pt>
                <c:pt idx="13">
                  <c:v>0.67544564644980087</c:v>
                </c:pt>
                <c:pt idx="14">
                  <c:v>0.68190446524146997</c:v>
                </c:pt>
                <c:pt idx="15">
                  <c:v>0.68759314776634661</c:v>
                </c:pt>
                <c:pt idx="16">
                  <c:v>0.69447790784523611</c:v>
                </c:pt>
                <c:pt idx="17">
                  <c:v>0.70248904599477513</c:v>
                </c:pt>
                <c:pt idx="18">
                  <c:v>0.70787569742507728</c:v>
                </c:pt>
                <c:pt idx="19">
                  <c:v>0.71328730299139853</c:v>
                </c:pt>
                <c:pt idx="20">
                  <c:v>0.71777818698736451</c:v>
                </c:pt>
                <c:pt idx="21">
                  <c:v>0.72192917844100324</c:v>
                </c:pt>
                <c:pt idx="22">
                  <c:v>0.72636154929044205</c:v>
                </c:pt>
                <c:pt idx="23">
                  <c:v>0.73061235728815654</c:v>
                </c:pt>
                <c:pt idx="24">
                  <c:v>0.73442173522456999</c:v>
                </c:pt>
                <c:pt idx="25">
                  <c:v>0.73852023694382385</c:v>
                </c:pt>
                <c:pt idx="26">
                  <c:v>0.74194669796546342</c:v>
                </c:pt>
                <c:pt idx="27">
                  <c:v>0.74528624975476099</c:v>
                </c:pt>
                <c:pt idx="28">
                  <c:v>0.74852254305018706</c:v>
                </c:pt>
                <c:pt idx="29">
                  <c:v>0.75126405606247826</c:v>
                </c:pt>
                <c:pt idx="30">
                  <c:v>0.75412001390547712</c:v>
                </c:pt>
                <c:pt idx="31">
                  <c:v>0.75692950542623383</c:v>
                </c:pt>
                <c:pt idx="32">
                  <c:v>0.75979664960606885</c:v>
                </c:pt>
                <c:pt idx="33">
                  <c:v>0.76220687495052197</c:v>
                </c:pt>
                <c:pt idx="34">
                  <c:v>0.76500087769719782</c:v>
                </c:pt>
                <c:pt idx="35">
                  <c:v>0.76779832239366952</c:v>
                </c:pt>
                <c:pt idx="36">
                  <c:v>0.77001838001190914</c:v>
                </c:pt>
                <c:pt idx="37">
                  <c:v>0.77255681798625275</c:v>
                </c:pt>
                <c:pt idx="38">
                  <c:v>0.77457121910419813</c:v>
                </c:pt>
                <c:pt idx="39">
                  <c:v>0.77680676549651839</c:v>
                </c:pt>
                <c:pt idx="40">
                  <c:v>0.7786920934971242</c:v>
                </c:pt>
                <c:pt idx="41">
                  <c:v>0.78094312866352522</c:v>
                </c:pt>
                <c:pt idx="42">
                  <c:v>0.78276736205525699</c:v>
                </c:pt>
                <c:pt idx="43">
                  <c:v>0.78472755246391968</c:v>
                </c:pt>
                <c:pt idx="44">
                  <c:v>0.78689253888542776</c:v>
                </c:pt>
                <c:pt idx="45">
                  <c:v>0.78828911001504132</c:v>
                </c:pt>
                <c:pt idx="46">
                  <c:v>0.79029318528359938</c:v>
                </c:pt>
                <c:pt idx="47">
                  <c:v>0.79203481188023384</c:v>
                </c:pt>
                <c:pt idx="48">
                  <c:v>0.79391239549379933</c:v>
                </c:pt>
                <c:pt idx="49">
                  <c:v>0.79545869143952663</c:v>
                </c:pt>
                <c:pt idx="50">
                  <c:v>0.79691549669056527</c:v>
                </c:pt>
                <c:pt idx="51">
                  <c:v>0.79834046390599345</c:v>
                </c:pt>
                <c:pt idx="52">
                  <c:v>0.79999087883304132</c:v>
                </c:pt>
                <c:pt idx="53">
                  <c:v>0.80168431813253571</c:v>
                </c:pt>
                <c:pt idx="54">
                  <c:v>0.80301032929133687</c:v>
                </c:pt>
                <c:pt idx="55">
                  <c:v>0.80441120285819512</c:v>
                </c:pt>
                <c:pt idx="56">
                  <c:v>0.80588865980800795</c:v>
                </c:pt>
                <c:pt idx="57">
                  <c:v>0.80762598396739782</c:v>
                </c:pt>
                <c:pt idx="58">
                  <c:v>0.80902083412211345</c:v>
                </c:pt>
                <c:pt idx="59">
                  <c:v>0.80999662688920016</c:v>
                </c:pt>
                <c:pt idx="60">
                  <c:v>0.8111763551816833</c:v>
                </c:pt>
                <c:pt idx="61">
                  <c:v>0.81226315082968192</c:v>
                </c:pt>
                <c:pt idx="62">
                  <c:v>0.81343427424767578</c:v>
                </c:pt>
                <c:pt idx="63">
                  <c:v>0.81460625815311849</c:v>
                </c:pt>
                <c:pt idx="64">
                  <c:v>0.8160905990025229</c:v>
                </c:pt>
                <c:pt idx="65">
                  <c:v>0.81724881510878278</c:v>
                </c:pt>
                <c:pt idx="66">
                  <c:v>0.81853524384493326</c:v>
                </c:pt>
                <c:pt idx="67">
                  <c:v>0.81964097021680837</c:v>
                </c:pt>
                <c:pt idx="68">
                  <c:v>0.82078197657408969</c:v>
                </c:pt>
                <c:pt idx="69">
                  <c:v>0.82192040146902412</c:v>
                </c:pt>
                <c:pt idx="70">
                  <c:v>0.82305108197691823</c:v>
                </c:pt>
                <c:pt idx="71">
                  <c:v>0.82409657422736826</c:v>
                </c:pt>
                <c:pt idx="72">
                  <c:v>0.82526425569556638</c:v>
                </c:pt>
                <c:pt idx="73">
                  <c:v>0.82616432556714725</c:v>
                </c:pt>
                <c:pt idx="74">
                  <c:v>0.82700502180475188</c:v>
                </c:pt>
                <c:pt idx="75">
                  <c:v>0.82795758141071751</c:v>
                </c:pt>
                <c:pt idx="76">
                  <c:v>0.82883699958352408</c:v>
                </c:pt>
                <c:pt idx="77">
                  <c:v>0.82982656014979361</c:v>
                </c:pt>
                <c:pt idx="78">
                  <c:v>0.83090302994840515</c:v>
                </c:pt>
                <c:pt idx="79">
                  <c:v>0.83179277397059881</c:v>
                </c:pt>
                <c:pt idx="80">
                  <c:v>0.83293722227767586</c:v>
                </c:pt>
                <c:pt idx="81">
                  <c:v>0.83376587169099547</c:v>
                </c:pt>
                <c:pt idx="82">
                  <c:v>0.83464442937635308</c:v>
                </c:pt>
                <c:pt idx="83">
                  <c:v>0.83558236069568681</c:v>
                </c:pt>
                <c:pt idx="84">
                  <c:v>0.83625698285564798</c:v>
                </c:pt>
                <c:pt idx="85">
                  <c:v>0.83704088692162326</c:v>
                </c:pt>
                <c:pt idx="86">
                  <c:v>0.83789707193330876</c:v>
                </c:pt>
                <c:pt idx="87">
                  <c:v>0.83887974859998693</c:v>
                </c:pt>
                <c:pt idx="88">
                  <c:v>0.84007152371675498</c:v>
                </c:pt>
                <c:pt idx="89">
                  <c:v>0.84095438383935728</c:v>
                </c:pt>
                <c:pt idx="90">
                  <c:v>0.84165568111023525</c:v>
                </c:pt>
                <c:pt idx="91">
                  <c:v>0.84238107202968338</c:v>
                </c:pt>
                <c:pt idx="92">
                  <c:v>0.84322693119198155</c:v>
                </c:pt>
                <c:pt idx="93">
                  <c:v>0.84384131923051764</c:v>
                </c:pt>
                <c:pt idx="94">
                  <c:v>0.84450561554109171</c:v>
                </c:pt>
                <c:pt idx="95">
                  <c:v>0.84524305328482474</c:v>
                </c:pt>
                <c:pt idx="96">
                  <c:v>0.84587465107233939</c:v>
                </c:pt>
                <c:pt idx="97">
                  <c:v>0.84687281651309831</c:v>
                </c:pt>
                <c:pt idx="98">
                  <c:v>0.84744331969173892</c:v>
                </c:pt>
                <c:pt idx="99">
                  <c:v>0.84824701496903965</c:v>
                </c:pt>
                <c:pt idx="100">
                  <c:v>0.84915999215235438</c:v>
                </c:pt>
              </c:numCache>
            </c:numRef>
          </c:val>
          <c:smooth val="0"/>
        </c:ser>
        <c:dLbls>
          <c:showLegendKey val="0"/>
          <c:showVal val="0"/>
          <c:showCatName val="0"/>
          <c:showSerName val="0"/>
          <c:showPercent val="0"/>
          <c:showBubbleSize val="0"/>
        </c:dLbls>
        <c:marker val="1"/>
        <c:smooth val="0"/>
        <c:axId val="114452480"/>
        <c:axId val="74315392"/>
      </c:lineChart>
      <c:catAx>
        <c:axId val="114452480"/>
        <c:scaling>
          <c:orientation val="minMax"/>
        </c:scaling>
        <c:delete val="0"/>
        <c:axPos val="b"/>
        <c:numFmt formatCode="General" sourceLinked="1"/>
        <c:majorTickMark val="out"/>
        <c:minorTickMark val="none"/>
        <c:tickLblPos val="nextTo"/>
        <c:crossAx val="74315392"/>
        <c:crosses val="autoZero"/>
        <c:auto val="1"/>
        <c:lblAlgn val="ctr"/>
        <c:lblOffset val="100"/>
        <c:tickLblSkip val="10"/>
        <c:tickMarkSkip val="5"/>
        <c:noMultiLvlLbl val="0"/>
      </c:catAx>
      <c:valAx>
        <c:axId val="74315392"/>
        <c:scaling>
          <c:orientation val="minMax"/>
        </c:scaling>
        <c:delete val="0"/>
        <c:axPos val="l"/>
        <c:majorGridlines/>
        <c:numFmt formatCode="0%" sourceLinked="0"/>
        <c:majorTickMark val="out"/>
        <c:minorTickMark val="none"/>
        <c:tickLblPos val="nextTo"/>
        <c:crossAx val="114452480"/>
        <c:crosses val="autoZero"/>
        <c:crossBetween val="between"/>
      </c:valAx>
    </c:plotArea>
    <c:legend>
      <c:legendPos val="r"/>
      <c:layout>
        <c:manualLayout>
          <c:xMode val="edge"/>
          <c:yMode val="edge"/>
          <c:x val="0.64166666666666672"/>
          <c:y val="0.29576550906448407"/>
          <c:w val="0.34166666666666667"/>
          <c:h val="0.59367876539432418"/>
        </c:manualLayout>
      </c:layout>
      <c:overlay val="0"/>
    </c:legend>
    <c:plotVisOnly val="1"/>
    <c:dispBlanksAs val="gap"/>
    <c:showDLblsOverMax val="0"/>
  </c:chart>
  <c:txPr>
    <a:bodyPr/>
    <a:lstStyle/>
    <a:p>
      <a:pPr>
        <a:defRPr sz="2000"/>
      </a:pPr>
      <a:endParaRPr lang="ja-JP"/>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49787"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838" y="1"/>
            <a:ext cx="2949787" cy="496967"/>
          </a:xfrm>
          <a:prstGeom prst="rect">
            <a:avLst/>
          </a:prstGeom>
        </p:spPr>
        <p:txBody>
          <a:bodyPr vert="horz" lIns="91440" tIns="45720" rIns="91440" bIns="45720" rtlCol="0"/>
          <a:lstStyle>
            <a:lvl1pPr algn="r">
              <a:defRPr sz="1200"/>
            </a:lvl1pPr>
          </a:lstStyle>
          <a:p>
            <a:fld id="{C0E805B9-AB5E-49FC-A9E9-A9744F091B35}" type="datetimeFigureOut">
              <a:rPr kumimoji="1" lang="ja-JP" altLang="en-US" smtClean="0"/>
              <a:t>2015/3/12</a:t>
            </a:fld>
            <a:endParaRPr kumimoji="1" lang="ja-JP" altLang="en-US"/>
          </a:p>
        </p:txBody>
      </p:sp>
      <p:sp>
        <p:nvSpPr>
          <p:cNvPr id="4" name="フッター プレースホルダー 3"/>
          <p:cNvSpPr>
            <a:spLocks noGrp="1"/>
          </p:cNvSpPr>
          <p:nvPr>
            <p:ph type="ftr" sz="quarter" idx="2"/>
          </p:nvPr>
        </p:nvSpPr>
        <p:spPr>
          <a:xfrm>
            <a:off x="0" y="9440647"/>
            <a:ext cx="2949787"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838" y="9440647"/>
            <a:ext cx="2949787" cy="496967"/>
          </a:xfrm>
          <a:prstGeom prst="rect">
            <a:avLst/>
          </a:prstGeom>
        </p:spPr>
        <p:txBody>
          <a:bodyPr vert="horz" lIns="91440" tIns="45720" rIns="91440" bIns="45720" rtlCol="0" anchor="b"/>
          <a:lstStyle>
            <a:lvl1pPr algn="r">
              <a:defRPr sz="1200"/>
            </a:lvl1pPr>
          </a:lstStyle>
          <a:p>
            <a:fld id="{C3FFBE37-003F-4F3D-881B-54578E440DC3}" type="slidenum">
              <a:rPr kumimoji="1" lang="ja-JP" altLang="en-US" smtClean="0"/>
              <a:t>‹#›</a:t>
            </a:fld>
            <a:endParaRPr kumimoji="1" lang="ja-JP" altLang="en-US"/>
          </a:p>
        </p:txBody>
      </p:sp>
    </p:spTree>
    <p:extLst>
      <p:ext uri="{BB962C8B-B14F-4D97-AF65-F5344CB8AC3E}">
        <p14:creationId xmlns:p14="http://schemas.microsoft.com/office/powerpoint/2010/main" val="254715993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49787"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1"/>
            <a:ext cx="2949787" cy="496967"/>
          </a:xfrm>
          <a:prstGeom prst="rect">
            <a:avLst/>
          </a:prstGeom>
        </p:spPr>
        <p:txBody>
          <a:bodyPr vert="horz" lIns="91440" tIns="45720" rIns="91440" bIns="45720" rtlCol="0"/>
          <a:lstStyle>
            <a:lvl1pPr algn="r">
              <a:defRPr sz="1200"/>
            </a:lvl1pPr>
          </a:lstStyle>
          <a:p>
            <a:fld id="{1F8B1B41-82A3-4AD2-BAC9-27DD5FF87E1D}" type="datetimeFigureOut">
              <a:rPr kumimoji="1" lang="ja-JP" altLang="en-US" smtClean="0"/>
              <a:t>2015/3/12</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7288"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1" y="4721186"/>
            <a:ext cx="5445760" cy="4472702"/>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647"/>
            <a:ext cx="2949787"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6967"/>
          </a:xfrm>
          <a:prstGeom prst="rect">
            <a:avLst/>
          </a:prstGeom>
        </p:spPr>
        <p:txBody>
          <a:bodyPr vert="horz" lIns="91440" tIns="45720" rIns="91440" bIns="45720" rtlCol="0" anchor="b"/>
          <a:lstStyle>
            <a:lvl1pPr algn="r">
              <a:defRPr sz="1200"/>
            </a:lvl1pPr>
          </a:lstStyle>
          <a:p>
            <a:fld id="{C4EF64D1-4A59-4112-AF68-86E731362AFC}" type="slidenum">
              <a:rPr kumimoji="1" lang="ja-JP" altLang="en-US" smtClean="0"/>
              <a:t>‹#›</a:t>
            </a:fld>
            <a:endParaRPr kumimoji="1" lang="ja-JP" altLang="en-US"/>
          </a:p>
        </p:txBody>
      </p:sp>
    </p:spTree>
    <p:extLst>
      <p:ext uri="{BB962C8B-B14F-4D97-AF65-F5344CB8AC3E}">
        <p14:creationId xmlns:p14="http://schemas.microsoft.com/office/powerpoint/2010/main" val="288600692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smtClean="0">
                <a:solidFill>
                  <a:schemeClr val="tx1"/>
                </a:solidFill>
                <a:effectLst/>
                <a:latin typeface="+mn-lt"/>
                <a:ea typeface="+mn-ea"/>
                <a:cs typeface="+mn-cs"/>
              </a:rPr>
              <a:t>動詞に着目した相関ルールを利用するメソッド名の命名支援手法</a:t>
            </a:r>
            <a:r>
              <a:rPr kumimoji="1" lang="ja-JP" altLang="en-US" sz="1200" kern="1200" dirty="0" smtClean="0">
                <a:solidFill>
                  <a:schemeClr val="tx1"/>
                </a:solidFill>
                <a:effectLst/>
                <a:latin typeface="+mn-lt"/>
                <a:ea typeface="+mn-ea"/>
                <a:cs typeface="+mn-cs"/>
              </a:rPr>
              <a:t>の評価</a:t>
            </a:r>
            <a:r>
              <a:rPr kumimoji="1" lang="ja-JP" altLang="ja-JP" sz="1200" kern="1200" dirty="0" smtClean="0">
                <a:solidFill>
                  <a:schemeClr val="tx1"/>
                </a:solidFill>
                <a:effectLst/>
                <a:latin typeface="+mn-lt"/>
                <a:ea typeface="+mn-ea"/>
                <a:cs typeface="+mn-cs"/>
              </a:rPr>
              <a:t>に</a:t>
            </a:r>
            <a:r>
              <a:rPr kumimoji="1" lang="ja-JP" altLang="ja-JP" sz="1200" kern="1200" smtClean="0">
                <a:solidFill>
                  <a:schemeClr val="tx1"/>
                </a:solidFill>
                <a:effectLst/>
                <a:latin typeface="+mn-lt"/>
                <a:ea typeface="+mn-ea"/>
                <a:cs typeface="+mn-cs"/>
              </a:rPr>
              <a:t>ついて</a:t>
            </a:r>
            <a:r>
              <a:rPr kumimoji="1" lang="ja-JP" altLang="ja-JP" sz="1200" kern="1200" smtClean="0">
                <a:solidFill>
                  <a:schemeClr val="tx1"/>
                </a:solidFill>
                <a:effectLst/>
                <a:latin typeface="+mn-lt"/>
                <a:ea typeface="+mn-ea"/>
                <a:cs typeface="+mn-cs"/>
              </a:rPr>
              <a:t>，</a:t>
            </a:r>
            <a:r>
              <a:rPr kumimoji="1" lang="ja-JP" altLang="en-US" sz="1200" kern="1200" smtClean="0">
                <a:solidFill>
                  <a:schemeClr val="tx1"/>
                </a:solidFill>
                <a:effectLst/>
                <a:latin typeface="+mn-lt"/>
                <a:ea typeface="+mn-ea"/>
                <a:cs typeface="+mn-cs"/>
              </a:rPr>
              <a:t>大阪大学の</a:t>
            </a:r>
            <a:r>
              <a:rPr kumimoji="1" lang="ja-JP" altLang="ja-JP" sz="1200" kern="1200" smtClean="0">
                <a:solidFill>
                  <a:schemeClr val="tx1"/>
                </a:solidFill>
                <a:effectLst/>
                <a:latin typeface="+mn-lt"/>
                <a:ea typeface="+mn-ea"/>
                <a:cs typeface="+mn-cs"/>
              </a:rPr>
              <a:t>柏原</a:t>
            </a:r>
            <a:r>
              <a:rPr kumimoji="1" lang="ja-JP" altLang="ja-JP" sz="1200" kern="1200" dirty="0" smtClean="0">
                <a:solidFill>
                  <a:schemeClr val="tx1"/>
                </a:solidFill>
                <a:effectLst/>
                <a:latin typeface="+mn-lt"/>
                <a:ea typeface="+mn-ea"/>
                <a:cs typeface="+mn-cs"/>
              </a:rPr>
              <a:t>が発表いたします．</a:t>
            </a:r>
            <a:endParaRPr kumimoji="1" lang="ja-JP"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fld id="{99BCF592-A35A-4E0F-8A0A-14A95CC0392F}" type="slidenum">
              <a:rPr kumimoji="1" lang="ja-JP" altLang="en-US" smtClean="0"/>
              <a:t>1</a:t>
            </a:fld>
            <a:endParaRPr kumimoji="1" lang="ja-JP" altLang="en-US"/>
          </a:p>
        </p:txBody>
      </p:sp>
    </p:spTree>
    <p:extLst>
      <p:ext uri="{BB962C8B-B14F-4D97-AF65-F5344CB8AC3E}">
        <p14:creationId xmlns:p14="http://schemas.microsoft.com/office/powerpoint/2010/main" val="29826347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200" kern="1200" dirty="0" smtClean="0">
                <a:solidFill>
                  <a:schemeClr val="tx1"/>
                </a:solidFill>
                <a:effectLst/>
                <a:latin typeface="+mn-lt"/>
                <a:ea typeface="+mn-ea"/>
                <a:cs typeface="+mn-cs"/>
              </a:rPr>
              <a:t>提案手法では，</a:t>
            </a:r>
            <a:r>
              <a:rPr kumimoji="1" lang="ja-JP" altLang="ja-JP" sz="1200" kern="1200" dirty="0" smtClean="0">
                <a:solidFill>
                  <a:schemeClr val="tx1"/>
                </a:solidFill>
                <a:effectLst/>
                <a:latin typeface="+mn-lt"/>
                <a:ea typeface="+mn-ea"/>
                <a:cs typeface="+mn-cs"/>
              </a:rPr>
              <a:t>メソッド本体の内容を表す要素</a:t>
            </a:r>
            <a:r>
              <a:rPr kumimoji="1" lang="ja-JP" altLang="en-US" sz="1200" kern="1200" dirty="0" smtClean="0">
                <a:solidFill>
                  <a:schemeClr val="tx1"/>
                </a:solidFill>
                <a:effectLst/>
                <a:latin typeface="+mn-lt"/>
                <a:ea typeface="+mn-ea"/>
                <a:cs typeface="+mn-cs"/>
              </a:rPr>
              <a:t>として</a:t>
            </a:r>
            <a:r>
              <a:rPr kumimoji="1" lang="ja-JP" altLang="ja-JP" sz="1200" kern="1200" dirty="0" smtClean="0">
                <a:solidFill>
                  <a:schemeClr val="tx1"/>
                </a:solidFill>
                <a:effectLst/>
                <a:latin typeface="+mn-lt"/>
                <a:ea typeface="+mn-ea"/>
                <a:cs typeface="+mn-cs"/>
              </a:rPr>
              <a:t>，</a:t>
            </a:r>
            <a:endParaRPr kumimoji="1" lang="en-US" altLang="ja-JP" sz="1200" kern="1200" dirty="0" smtClean="0">
              <a:solidFill>
                <a:schemeClr val="tx1"/>
              </a:solidFill>
              <a:effectLst/>
              <a:latin typeface="+mn-lt"/>
              <a:ea typeface="+mn-ea"/>
              <a:cs typeface="+mn-cs"/>
            </a:endParaRPr>
          </a:p>
          <a:p>
            <a:r>
              <a:rPr kumimoji="1" lang="ja-JP" altLang="ja-JP" sz="1200" kern="1200" dirty="0" smtClean="0">
                <a:solidFill>
                  <a:schemeClr val="tx1"/>
                </a:solidFill>
                <a:effectLst/>
                <a:latin typeface="+mn-lt"/>
                <a:ea typeface="+mn-ea"/>
                <a:cs typeface="+mn-cs"/>
              </a:rPr>
              <a:t>返り値の型，引数の型，フィールドの型，呼び出しメソッド名の動詞，その他の語の</a:t>
            </a:r>
            <a:r>
              <a:rPr kumimoji="1" lang="en-US" altLang="ja-JP" sz="1200" kern="1200" dirty="0" smtClean="0">
                <a:solidFill>
                  <a:schemeClr val="tx1"/>
                </a:solidFill>
                <a:effectLst/>
                <a:latin typeface="+mn-lt"/>
                <a:ea typeface="+mn-ea"/>
                <a:cs typeface="+mn-cs"/>
              </a:rPr>
              <a:t>5</a:t>
            </a:r>
            <a:r>
              <a:rPr kumimoji="1" lang="ja-JP" altLang="ja-JP" sz="1200" kern="1200" dirty="0" smtClean="0">
                <a:solidFill>
                  <a:schemeClr val="tx1"/>
                </a:solidFill>
                <a:effectLst/>
                <a:latin typeface="+mn-lt"/>
                <a:ea typeface="+mn-ea"/>
                <a:cs typeface="+mn-cs"/>
              </a:rPr>
              <a:t>種類に分類した型や単語を用い</a:t>
            </a:r>
            <a:r>
              <a:rPr kumimoji="1" lang="ja-JP" altLang="en-US" sz="1200" kern="1200" dirty="0" smtClean="0">
                <a:solidFill>
                  <a:schemeClr val="tx1"/>
                </a:solidFill>
                <a:effectLst/>
                <a:latin typeface="+mn-lt"/>
                <a:ea typeface="+mn-ea"/>
                <a:cs typeface="+mn-cs"/>
              </a:rPr>
              <a:t>るように改良を加えています</a:t>
            </a:r>
            <a:r>
              <a:rPr kumimoji="1" lang="ja-JP" altLang="ja-JP" sz="1200" kern="1200" dirty="0" smtClean="0">
                <a:solidFill>
                  <a:schemeClr val="tx1"/>
                </a:solidFill>
                <a:effectLst/>
                <a:latin typeface="+mn-lt"/>
                <a:ea typeface="+mn-ea"/>
                <a:cs typeface="+mn-cs"/>
              </a:rPr>
              <a:t>．</a:t>
            </a:r>
            <a:endParaRPr kumimoji="1" lang="en-US" altLang="ja-JP" sz="1200" kern="1200" dirty="0" smtClean="0">
              <a:solidFill>
                <a:schemeClr val="tx1"/>
              </a:solidFill>
              <a:effectLst/>
              <a:latin typeface="+mn-lt"/>
              <a:ea typeface="+mn-ea"/>
              <a:cs typeface="+mn-cs"/>
            </a:endParaRPr>
          </a:p>
          <a:p>
            <a:r>
              <a:rPr kumimoji="1" lang="ja-JP" altLang="en-US" sz="1200" kern="1200" dirty="0" smtClean="0">
                <a:solidFill>
                  <a:schemeClr val="tx1"/>
                </a:solidFill>
                <a:effectLst/>
                <a:latin typeface="+mn-lt"/>
                <a:ea typeface="+mn-ea"/>
                <a:cs typeface="+mn-cs"/>
              </a:rPr>
              <a:t>既存手法で用いる要素にフィールドの型を追加し，呼び出しメソッド名，フィールド名，引数の名前を，単語に分解して，呼び出しメソッド名の動詞とその他の語として扱うようにします．</a:t>
            </a:r>
            <a:endParaRPr kumimoji="1" lang="en-US" altLang="ja-JP" sz="1200" kern="1200" dirty="0" smtClean="0">
              <a:solidFill>
                <a:schemeClr val="tx1"/>
              </a:solidFill>
              <a:effectLst/>
              <a:latin typeface="+mn-lt"/>
              <a:ea typeface="+mn-ea"/>
              <a:cs typeface="+mn-cs"/>
            </a:endParaRPr>
          </a:p>
          <a:p>
            <a:r>
              <a:rPr kumimoji="1" lang="ja-JP" altLang="en-US" sz="1200" kern="1200" dirty="0" smtClean="0">
                <a:solidFill>
                  <a:schemeClr val="tx1"/>
                </a:solidFill>
                <a:effectLst/>
                <a:latin typeface="+mn-lt"/>
                <a:ea typeface="+mn-ea"/>
                <a:cs typeface="+mn-cs"/>
              </a:rPr>
              <a:t>たと</a:t>
            </a:r>
            <a:r>
              <a:rPr kumimoji="1" lang="ja-JP" altLang="ja-JP" sz="1200" kern="1200" dirty="0" smtClean="0">
                <a:solidFill>
                  <a:schemeClr val="tx1"/>
                </a:solidFill>
                <a:effectLst/>
                <a:latin typeface="+mn-lt"/>
                <a:ea typeface="+mn-ea"/>
                <a:cs typeface="+mn-cs"/>
              </a:rPr>
              <a:t>えば左のコード片の</a:t>
            </a:r>
            <a:r>
              <a:rPr kumimoji="1" lang="en-US" altLang="ja-JP" sz="1200" kern="1200" dirty="0" err="1" smtClean="0">
                <a:solidFill>
                  <a:schemeClr val="tx1"/>
                </a:solidFill>
                <a:effectLst/>
                <a:latin typeface="+mn-lt"/>
                <a:ea typeface="+mn-ea"/>
                <a:cs typeface="+mn-cs"/>
              </a:rPr>
              <a:t>findName</a:t>
            </a:r>
            <a:r>
              <a:rPr kumimoji="1" lang="ja-JP" altLang="ja-JP" sz="1200" kern="1200" dirty="0" smtClean="0">
                <a:solidFill>
                  <a:schemeClr val="tx1"/>
                </a:solidFill>
                <a:effectLst/>
                <a:latin typeface="+mn-lt"/>
                <a:ea typeface="+mn-ea"/>
                <a:cs typeface="+mn-cs"/>
              </a:rPr>
              <a:t>メソッドからメソッド本体の内容を表す要素を取得するとき，</a:t>
            </a:r>
          </a:p>
          <a:p>
            <a:r>
              <a:rPr kumimoji="1" lang="ja-JP" altLang="ja-JP" sz="1200" kern="1200" dirty="0" smtClean="0">
                <a:solidFill>
                  <a:schemeClr val="tx1"/>
                </a:solidFill>
                <a:effectLst/>
                <a:latin typeface="+mn-lt"/>
                <a:ea typeface="+mn-ea"/>
                <a:cs typeface="+mn-cs"/>
              </a:rPr>
              <a:t>これらの要素がメソッド本体を表す要素として取得されます．</a:t>
            </a:r>
          </a:p>
        </p:txBody>
      </p:sp>
      <p:sp>
        <p:nvSpPr>
          <p:cNvPr id="4" name="スライド番号プレースホルダー 3"/>
          <p:cNvSpPr>
            <a:spLocks noGrp="1"/>
          </p:cNvSpPr>
          <p:nvPr>
            <p:ph type="sldNum" sz="quarter" idx="10"/>
          </p:nvPr>
        </p:nvSpPr>
        <p:spPr/>
        <p:txBody>
          <a:bodyPr/>
          <a:lstStyle/>
          <a:p>
            <a:fld id="{C3A3C1B9-2BD0-4E71-B7DE-934310D799DB}" type="slidenum">
              <a:rPr kumimoji="1" lang="ja-JP" altLang="en-US" smtClean="0"/>
              <a:t>10</a:t>
            </a:fld>
            <a:endParaRPr kumimoji="1" lang="ja-JP" altLang="en-US"/>
          </a:p>
        </p:txBody>
      </p:sp>
    </p:spTree>
    <p:extLst>
      <p:ext uri="{BB962C8B-B14F-4D97-AF65-F5344CB8AC3E}">
        <p14:creationId xmlns:p14="http://schemas.microsoft.com/office/powerpoint/2010/main" val="293464644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smtClean="0">
                <a:solidFill>
                  <a:schemeClr val="tx1"/>
                </a:solidFill>
                <a:effectLst/>
                <a:latin typeface="+mn-lt"/>
                <a:ea typeface="+mn-ea"/>
                <a:cs typeface="+mn-cs"/>
              </a:rPr>
              <a:t>また，</a:t>
            </a:r>
            <a:r>
              <a:rPr kumimoji="1" lang="ja-JP" altLang="en-US" sz="1200" kern="1200" dirty="0" smtClean="0">
                <a:solidFill>
                  <a:schemeClr val="tx1"/>
                </a:solidFill>
                <a:effectLst/>
                <a:latin typeface="+mn-lt"/>
                <a:ea typeface="+mn-ea"/>
                <a:cs typeface="+mn-cs"/>
              </a:rPr>
              <a:t>既存手法では</a:t>
            </a:r>
            <a:r>
              <a:rPr kumimoji="1" lang="ja-JP" altLang="ja-JP" sz="1200" kern="1200" dirty="0" smtClean="0">
                <a:solidFill>
                  <a:schemeClr val="tx1"/>
                </a:solidFill>
                <a:effectLst/>
                <a:latin typeface="+mn-lt"/>
                <a:ea typeface="+mn-ea"/>
                <a:cs typeface="+mn-cs"/>
              </a:rPr>
              <a:t>ルール抽出においていくつかの制限を加え</a:t>
            </a:r>
            <a:r>
              <a:rPr kumimoji="1" lang="ja-JP" altLang="en-US" sz="1200" kern="1200" dirty="0" smtClean="0">
                <a:solidFill>
                  <a:schemeClr val="tx1"/>
                </a:solidFill>
                <a:effectLst/>
                <a:latin typeface="+mn-lt"/>
                <a:ea typeface="+mn-ea"/>
                <a:cs typeface="+mn-cs"/>
              </a:rPr>
              <a:t>ています</a:t>
            </a:r>
            <a:r>
              <a:rPr kumimoji="1" lang="ja-JP" altLang="ja-JP" sz="1200" kern="1200" dirty="0" smtClean="0">
                <a:solidFill>
                  <a:schemeClr val="tx1"/>
                </a:solidFill>
                <a:effectLst/>
                <a:latin typeface="+mn-lt"/>
                <a:ea typeface="+mn-ea"/>
                <a:cs typeface="+mn-cs"/>
              </a:rPr>
              <a:t>．</a:t>
            </a:r>
          </a:p>
          <a:p>
            <a:r>
              <a:rPr kumimoji="1" lang="ja-JP" altLang="ja-JP" sz="1200" kern="1200" dirty="0" smtClean="0">
                <a:solidFill>
                  <a:schemeClr val="tx1"/>
                </a:solidFill>
                <a:effectLst/>
                <a:latin typeface="+mn-lt"/>
                <a:ea typeface="+mn-ea"/>
                <a:cs typeface="+mn-cs"/>
              </a:rPr>
              <a:t>まず，学習に用いるメソッドとして，動詞から始まっているメソッドのみを用い</a:t>
            </a:r>
            <a:r>
              <a:rPr kumimoji="1" lang="ja-JP" altLang="en-US" sz="1200" kern="1200" dirty="0" smtClean="0">
                <a:solidFill>
                  <a:schemeClr val="tx1"/>
                </a:solidFill>
                <a:effectLst/>
                <a:latin typeface="+mn-lt"/>
                <a:ea typeface="+mn-ea"/>
                <a:cs typeface="+mn-cs"/>
              </a:rPr>
              <a:t>ています</a:t>
            </a:r>
            <a:r>
              <a:rPr kumimoji="1" lang="ja-JP" altLang="ja-JP" sz="1200" kern="1200" dirty="0" smtClean="0">
                <a:solidFill>
                  <a:schemeClr val="tx1"/>
                </a:solidFill>
                <a:effectLst/>
                <a:latin typeface="+mn-lt"/>
                <a:ea typeface="+mn-ea"/>
                <a:cs typeface="+mn-cs"/>
              </a:rPr>
              <a:t>．</a:t>
            </a:r>
          </a:p>
          <a:p>
            <a:r>
              <a:rPr kumimoji="1" lang="ja-JP" altLang="ja-JP" sz="1200" kern="1200" dirty="0" smtClean="0">
                <a:solidFill>
                  <a:schemeClr val="tx1"/>
                </a:solidFill>
                <a:effectLst/>
                <a:latin typeface="+mn-lt"/>
                <a:ea typeface="+mn-ea"/>
                <a:cs typeface="+mn-cs"/>
              </a:rPr>
              <a:t>ただし，</a:t>
            </a:r>
            <a:r>
              <a:rPr kumimoji="1" lang="en-US" altLang="ja-JP" sz="1200" kern="1200" dirty="0" smtClean="0">
                <a:solidFill>
                  <a:schemeClr val="tx1"/>
                </a:solidFill>
                <a:effectLst/>
                <a:latin typeface="+mn-lt"/>
                <a:ea typeface="+mn-ea"/>
                <a:cs typeface="+mn-cs"/>
              </a:rPr>
              <a:t>get</a:t>
            </a:r>
            <a:r>
              <a:rPr kumimoji="1" lang="ja-JP" altLang="ja-JP" sz="1200" kern="1200" dirty="0" err="1" smtClean="0">
                <a:solidFill>
                  <a:schemeClr val="tx1"/>
                </a:solidFill>
                <a:effectLst/>
                <a:latin typeface="+mn-lt"/>
                <a:ea typeface="+mn-ea"/>
                <a:cs typeface="+mn-cs"/>
              </a:rPr>
              <a:t>，</a:t>
            </a:r>
            <a:r>
              <a:rPr kumimoji="1" lang="en-US" altLang="ja-JP" sz="1200" kern="1200" dirty="0" smtClean="0">
                <a:solidFill>
                  <a:schemeClr val="tx1"/>
                </a:solidFill>
                <a:effectLst/>
                <a:latin typeface="+mn-lt"/>
                <a:ea typeface="+mn-ea"/>
                <a:cs typeface="+mn-cs"/>
              </a:rPr>
              <a:t>set</a:t>
            </a:r>
            <a:r>
              <a:rPr kumimoji="1" lang="ja-JP" altLang="ja-JP" sz="1200" kern="1200" dirty="0" err="1" smtClean="0">
                <a:solidFill>
                  <a:schemeClr val="tx1"/>
                </a:solidFill>
                <a:effectLst/>
                <a:latin typeface="+mn-lt"/>
                <a:ea typeface="+mn-ea"/>
                <a:cs typeface="+mn-cs"/>
              </a:rPr>
              <a:t>，</a:t>
            </a:r>
            <a:r>
              <a:rPr kumimoji="1" lang="en-US" altLang="ja-JP" sz="1200" kern="1200" dirty="0" smtClean="0">
                <a:solidFill>
                  <a:schemeClr val="tx1"/>
                </a:solidFill>
                <a:effectLst/>
                <a:latin typeface="+mn-lt"/>
                <a:ea typeface="+mn-ea"/>
                <a:cs typeface="+mn-cs"/>
              </a:rPr>
              <a:t>test</a:t>
            </a:r>
            <a:r>
              <a:rPr kumimoji="1" lang="ja-JP" altLang="ja-JP" sz="1200" kern="1200" dirty="0" smtClean="0">
                <a:solidFill>
                  <a:schemeClr val="tx1"/>
                </a:solidFill>
                <a:effectLst/>
                <a:latin typeface="+mn-lt"/>
                <a:ea typeface="+mn-ea"/>
                <a:cs typeface="+mn-cs"/>
              </a:rPr>
              <a:t>から始まるメソッドは使い方が既に知られているため，</a:t>
            </a:r>
          </a:p>
          <a:p>
            <a:r>
              <a:rPr kumimoji="1" lang="en-US" altLang="ja-JP" sz="1200" kern="1200" dirty="0" err="1" smtClean="0">
                <a:solidFill>
                  <a:schemeClr val="tx1"/>
                </a:solidFill>
                <a:effectLst/>
                <a:latin typeface="+mn-lt"/>
                <a:ea typeface="+mn-ea"/>
                <a:cs typeface="+mn-cs"/>
              </a:rPr>
              <a:t>toString</a:t>
            </a:r>
            <a:r>
              <a:rPr kumimoji="1" lang="ja-JP" altLang="ja-JP" sz="1200" kern="1200" dirty="0" err="1" smtClean="0">
                <a:solidFill>
                  <a:schemeClr val="tx1"/>
                </a:solidFill>
                <a:effectLst/>
                <a:latin typeface="+mn-lt"/>
                <a:ea typeface="+mn-ea"/>
                <a:cs typeface="+mn-cs"/>
              </a:rPr>
              <a:t>，</a:t>
            </a:r>
            <a:r>
              <a:rPr kumimoji="1" lang="en-US" altLang="ja-JP" sz="1200" kern="1200" dirty="0" smtClean="0">
                <a:solidFill>
                  <a:schemeClr val="tx1"/>
                </a:solidFill>
                <a:effectLst/>
                <a:latin typeface="+mn-lt"/>
                <a:ea typeface="+mn-ea"/>
                <a:cs typeface="+mn-cs"/>
              </a:rPr>
              <a:t>equals</a:t>
            </a:r>
            <a:r>
              <a:rPr kumimoji="1" lang="ja-JP" altLang="ja-JP" sz="1200" kern="1200" dirty="0" err="1" smtClean="0">
                <a:solidFill>
                  <a:schemeClr val="tx1"/>
                </a:solidFill>
                <a:effectLst/>
                <a:latin typeface="+mn-lt"/>
                <a:ea typeface="+mn-ea"/>
                <a:cs typeface="+mn-cs"/>
              </a:rPr>
              <a:t>，</a:t>
            </a:r>
            <a:r>
              <a:rPr kumimoji="1" lang="en-US" altLang="ja-JP" sz="1200" kern="1200" dirty="0" err="1" smtClean="0">
                <a:solidFill>
                  <a:schemeClr val="tx1"/>
                </a:solidFill>
                <a:effectLst/>
                <a:latin typeface="+mn-lt"/>
                <a:ea typeface="+mn-ea"/>
                <a:cs typeface="+mn-cs"/>
              </a:rPr>
              <a:t>hashCode</a:t>
            </a:r>
            <a:r>
              <a:rPr kumimoji="1" lang="ja-JP" altLang="ja-JP" sz="1200" kern="1200" dirty="0" smtClean="0">
                <a:solidFill>
                  <a:schemeClr val="tx1"/>
                </a:solidFill>
                <a:effectLst/>
                <a:latin typeface="+mn-lt"/>
                <a:ea typeface="+mn-ea"/>
                <a:cs typeface="+mn-cs"/>
              </a:rPr>
              <a:t>メソッドは，</a:t>
            </a:r>
            <a:r>
              <a:rPr kumimoji="1" lang="en-US" altLang="ja-JP" sz="1200" kern="1200" dirty="0" smtClean="0">
                <a:solidFill>
                  <a:schemeClr val="tx1"/>
                </a:solidFill>
                <a:effectLst/>
                <a:latin typeface="+mn-lt"/>
                <a:ea typeface="+mn-ea"/>
                <a:cs typeface="+mn-cs"/>
              </a:rPr>
              <a:t>java</a:t>
            </a:r>
            <a:r>
              <a:rPr kumimoji="1" lang="ja-JP" altLang="ja-JP" sz="1200" kern="1200" dirty="0" smtClean="0">
                <a:solidFill>
                  <a:schemeClr val="tx1"/>
                </a:solidFill>
                <a:effectLst/>
                <a:latin typeface="+mn-lt"/>
                <a:ea typeface="+mn-ea"/>
                <a:cs typeface="+mn-cs"/>
              </a:rPr>
              <a:t>の基底クラスである</a:t>
            </a:r>
            <a:r>
              <a:rPr kumimoji="1" lang="en-US" altLang="ja-JP" sz="1200" kern="1200" dirty="0" smtClean="0">
                <a:solidFill>
                  <a:schemeClr val="tx1"/>
                </a:solidFill>
                <a:effectLst/>
                <a:latin typeface="+mn-lt"/>
                <a:ea typeface="+mn-ea"/>
                <a:cs typeface="+mn-cs"/>
              </a:rPr>
              <a:t>Object</a:t>
            </a:r>
            <a:r>
              <a:rPr kumimoji="1" lang="ja-JP" altLang="ja-JP" sz="1200" kern="1200" dirty="0" smtClean="0">
                <a:solidFill>
                  <a:schemeClr val="tx1"/>
                </a:solidFill>
                <a:effectLst/>
                <a:latin typeface="+mn-lt"/>
                <a:ea typeface="+mn-ea"/>
                <a:cs typeface="+mn-cs"/>
              </a:rPr>
              <a:t>クラスに定義されており，オーバーライドしていることが多いため，学習セットから除外し</a:t>
            </a:r>
            <a:r>
              <a:rPr kumimoji="1" lang="ja-JP" altLang="en-US" sz="1200" kern="1200" dirty="0" smtClean="0">
                <a:solidFill>
                  <a:schemeClr val="tx1"/>
                </a:solidFill>
                <a:effectLst/>
                <a:latin typeface="+mn-lt"/>
                <a:ea typeface="+mn-ea"/>
                <a:cs typeface="+mn-cs"/>
              </a:rPr>
              <a:t>ています</a:t>
            </a:r>
            <a:r>
              <a:rPr kumimoji="1" lang="ja-JP" altLang="ja-JP" sz="1200" kern="1200" dirty="0" smtClean="0">
                <a:solidFill>
                  <a:schemeClr val="tx1"/>
                </a:solidFill>
                <a:effectLst/>
                <a:latin typeface="+mn-lt"/>
                <a:ea typeface="+mn-ea"/>
                <a:cs typeface="+mn-cs"/>
              </a:rPr>
              <a:t>．</a:t>
            </a:r>
          </a:p>
          <a:p>
            <a:r>
              <a:rPr kumimoji="1" lang="en-US" altLang="ja-JP" sz="1200" kern="1200" dirty="0" smtClean="0">
                <a:solidFill>
                  <a:schemeClr val="tx1"/>
                </a:solidFill>
                <a:effectLst/>
                <a:latin typeface="+mn-lt"/>
                <a:ea typeface="+mn-ea"/>
                <a:cs typeface="+mn-cs"/>
              </a:rPr>
              <a:t> </a:t>
            </a:r>
            <a:endParaRPr kumimoji="1" lang="ja-JP" altLang="ja-JP" sz="1200" kern="1200" dirty="0" smtClean="0">
              <a:solidFill>
                <a:schemeClr val="tx1"/>
              </a:solidFill>
              <a:effectLst/>
              <a:latin typeface="+mn-lt"/>
              <a:ea typeface="+mn-ea"/>
              <a:cs typeface="+mn-cs"/>
            </a:endParaRPr>
          </a:p>
          <a:p>
            <a:r>
              <a:rPr kumimoji="1" lang="ja-JP" altLang="en-US" sz="1200" kern="1200" dirty="0" smtClean="0">
                <a:solidFill>
                  <a:schemeClr val="tx1"/>
                </a:solidFill>
                <a:effectLst/>
                <a:latin typeface="+mn-lt"/>
                <a:ea typeface="+mn-ea"/>
                <a:cs typeface="+mn-cs"/>
              </a:rPr>
              <a:t>さらに，</a:t>
            </a:r>
            <a:r>
              <a:rPr kumimoji="1" lang="ja-JP" altLang="ja-JP" sz="1200" kern="1200" dirty="0" smtClean="0">
                <a:solidFill>
                  <a:schemeClr val="tx1"/>
                </a:solidFill>
                <a:effectLst/>
                <a:latin typeface="+mn-lt"/>
                <a:ea typeface="+mn-ea"/>
                <a:cs typeface="+mn-cs"/>
              </a:rPr>
              <a:t>有効なルールを抽出するために，</a:t>
            </a:r>
            <a:r>
              <a:rPr kumimoji="1" lang="en-US" altLang="ja-JP" sz="1200" kern="1200" dirty="0" smtClean="0">
                <a:solidFill>
                  <a:schemeClr val="tx1"/>
                </a:solidFill>
                <a:effectLst/>
                <a:latin typeface="+mn-lt"/>
                <a:ea typeface="+mn-ea"/>
                <a:cs typeface="+mn-cs"/>
              </a:rPr>
              <a:t>100</a:t>
            </a:r>
            <a:r>
              <a:rPr kumimoji="1" lang="ja-JP" altLang="ja-JP" sz="1200" kern="1200" dirty="0" smtClean="0">
                <a:solidFill>
                  <a:schemeClr val="tx1"/>
                </a:solidFill>
                <a:effectLst/>
                <a:latin typeface="+mn-lt"/>
                <a:ea typeface="+mn-ea"/>
                <a:cs typeface="+mn-cs"/>
              </a:rPr>
              <a:t>個以上のメソッドで使われているものを，また，オーバーフィッティングを避けるために条件部の要素数が</a:t>
            </a:r>
            <a:r>
              <a:rPr kumimoji="1" lang="en-US" altLang="ja-JP" sz="1200" kern="1200" dirty="0" smtClean="0">
                <a:solidFill>
                  <a:schemeClr val="tx1"/>
                </a:solidFill>
                <a:effectLst/>
                <a:latin typeface="+mn-lt"/>
                <a:ea typeface="+mn-ea"/>
                <a:cs typeface="+mn-cs"/>
              </a:rPr>
              <a:t>4</a:t>
            </a:r>
            <a:r>
              <a:rPr kumimoji="1" lang="ja-JP" altLang="ja-JP" sz="1200" kern="1200" dirty="0" smtClean="0">
                <a:solidFill>
                  <a:schemeClr val="tx1"/>
                </a:solidFill>
                <a:effectLst/>
                <a:latin typeface="+mn-lt"/>
                <a:ea typeface="+mn-ea"/>
                <a:cs typeface="+mn-cs"/>
              </a:rPr>
              <a:t>つ以下のものをルールとして抽出し</a:t>
            </a:r>
            <a:r>
              <a:rPr kumimoji="1" lang="ja-JP" altLang="en-US" sz="1200" kern="1200" dirty="0" smtClean="0">
                <a:solidFill>
                  <a:schemeClr val="tx1"/>
                </a:solidFill>
                <a:effectLst/>
                <a:latin typeface="+mn-lt"/>
                <a:ea typeface="+mn-ea"/>
                <a:cs typeface="+mn-cs"/>
              </a:rPr>
              <a:t>ています</a:t>
            </a:r>
            <a:r>
              <a:rPr kumimoji="1" lang="ja-JP" altLang="ja-JP" sz="1200" kern="1200" dirty="0" smtClean="0">
                <a:solidFill>
                  <a:schemeClr val="tx1"/>
                </a:solidFill>
                <a:effectLst/>
                <a:latin typeface="+mn-lt"/>
                <a:ea typeface="+mn-ea"/>
                <a:cs typeface="+mn-cs"/>
              </a:rPr>
              <a:t>．</a:t>
            </a:r>
            <a:endParaRPr kumimoji="1" lang="ja-JP"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fld id="{C4EF64D1-4A59-4112-AF68-86E731362AFC}" type="slidenum">
              <a:rPr kumimoji="1" lang="ja-JP" altLang="en-US" smtClean="0"/>
              <a:t>11</a:t>
            </a:fld>
            <a:endParaRPr kumimoji="1" lang="ja-JP" altLang="en-US"/>
          </a:p>
        </p:txBody>
      </p:sp>
    </p:spTree>
    <p:extLst>
      <p:ext uri="{BB962C8B-B14F-4D97-AF65-F5344CB8AC3E}">
        <p14:creationId xmlns:p14="http://schemas.microsoft.com/office/powerpoint/2010/main" val="410121439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200" kern="1200" dirty="0" smtClean="0">
                <a:solidFill>
                  <a:schemeClr val="tx1"/>
                </a:solidFill>
                <a:effectLst/>
                <a:latin typeface="+mn-lt"/>
                <a:ea typeface="+mn-ea"/>
                <a:cs typeface="+mn-cs"/>
              </a:rPr>
              <a:t>提案手法ではさらに</a:t>
            </a:r>
            <a:r>
              <a:rPr kumimoji="1" lang="en-US" altLang="ja-JP" sz="1200" kern="1200" dirty="0" smtClean="0">
                <a:solidFill>
                  <a:schemeClr val="tx1"/>
                </a:solidFill>
                <a:effectLst/>
                <a:latin typeface="+mn-lt"/>
                <a:ea typeface="+mn-ea"/>
                <a:cs typeface="+mn-cs"/>
              </a:rPr>
              <a:t>2</a:t>
            </a:r>
            <a:r>
              <a:rPr kumimoji="1" lang="ja-JP" altLang="en-US" sz="1200" kern="1200" dirty="0" err="1" smtClean="0">
                <a:solidFill>
                  <a:schemeClr val="tx1"/>
                </a:solidFill>
                <a:effectLst/>
                <a:latin typeface="+mn-lt"/>
                <a:ea typeface="+mn-ea"/>
                <a:cs typeface="+mn-cs"/>
              </a:rPr>
              <a:t>つの</a:t>
            </a:r>
            <a:r>
              <a:rPr kumimoji="1" lang="ja-JP" altLang="en-US" sz="1200" kern="1200" dirty="0" smtClean="0">
                <a:solidFill>
                  <a:schemeClr val="tx1"/>
                </a:solidFill>
                <a:effectLst/>
                <a:latin typeface="+mn-lt"/>
                <a:ea typeface="+mn-ea"/>
                <a:cs typeface="+mn-cs"/>
              </a:rPr>
              <a:t>条件を加えました．</a:t>
            </a:r>
            <a:endParaRPr kumimoji="1" lang="en-US" altLang="ja-JP" sz="1200" kern="1200" dirty="0" smtClean="0">
              <a:solidFill>
                <a:schemeClr val="tx1"/>
              </a:solidFill>
              <a:effectLst/>
              <a:latin typeface="+mn-lt"/>
              <a:ea typeface="+mn-ea"/>
              <a:cs typeface="+mn-cs"/>
            </a:endParaRPr>
          </a:p>
          <a:p>
            <a:r>
              <a:rPr kumimoji="1" lang="ja-JP" altLang="en-US" sz="1200" kern="1200" dirty="0" smtClean="0">
                <a:solidFill>
                  <a:schemeClr val="tx1"/>
                </a:solidFill>
                <a:effectLst/>
                <a:latin typeface="+mn-lt"/>
                <a:ea typeface="+mn-ea"/>
                <a:cs typeface="+mn-cs"/>
              </a:rPr>
              <a:t>より意味のあるルールを抽出するために</a:t>
            </a:r>
            <a:r>
              <a:rPr kumimoji="1" lang="en-US" altLang="ja-JP" sz="1200" kern="1200" dirty="0" smtClean="0">
                <a:solidFill>
                  <a:schemeClr val="tx1"/>
                </a:solidFill>
                <a:effectLst/>
                <a:latin typeface="+mn-lt"/>
                <a:ea typeface="+mn-ea"/>
                <a:cs typeface="+mn-cs"/>
              </a:rPr>
              <a:t>Lift</a:t>
            </a:r>
            <a:r>
              <a:rPr kumimoji="1" lang="ja-JP" altLang="en-US" sz="1200" kern="1200" dirty="0" smtClean="0">
                <a:solidFill>
                  <a:schemeClr val="tx1"/>
                </a:solidFill>
                <a:effectLst/>
                <a:latin typeface="+mn-lt"/>
                <a:ea typeface="+mn-ea"/>
                <a:cs typeface="+mn-cs"/>
              </a:rPr>
              <a:t>値が</a:t>
            </a:r>
            <a:r>
              <a:rPr kumimoji="1" lang="en-US" altLang="ja-JP" sz="1200" kern="1200" dirty="0" smtClean="0">
                <a:solidFill>
                  <a:schemeClr val="tx1"/>
                </a:solidFill>
                <a:effectLst/>
                <a:latin typeface="+mn-lt"/>
                <a:ea typeface="+mn-ea"/>
                <a:cs typeface="+mn-cs"/>
              </a:rPr>
              <a:t>1</a:t>
            </a:r>
            <a:r>
              <a:rPr kumimoji="1" lang="ja-JP" altLang="en-US" sz="1200" kern="1200" dirty="0" smtClean="0">
                <a:solidFill>
                  <a:schemeClr val="tx1"/>
                </a:solidFill>
                <a:effectLst/>
                <a:latin typeface="+mn-lt"/>
                <a:ea typeface="+mn-ea"/>
                <a:cs typeface="+mn-cs"/>
              </a:rPr>
              <a:t>以上のルールを抽出し，</a:t>
            </a:r>
            <a:endParaRPr kumimoji="1" lang="en-US" altLang="ja-JP" sz="1200" kern="1200" dirty="0" smtClean="0">
              <a:solidFill>
                <a:schemeClr val="tx1"/>
              </a:solidFill>
              <a:effectLst/>
              <a:latin typeface="+mn-lt"/>
              <a:ea typeface="+mn-ea"/>
              <a:cs typeface="+mn-cs"/>
            </a:endParaRPr>
          </a:p>
          <a:p>
            <a:r>
              <a:rPr kumimoji="1" lang="ja-JP" altLang="en-US" sz="1200" kern="1200" dirty="0" smtClean="0">
                <a:solidFill>
                  <a:schemeClr val="tx1"/>
                </a:solidFill>
                <a:effectLst/>
                <a:latin typeface="+mn-lt"/>
                <a:ea typeface="+mn-ea"/>
                <a:cs typeface="+mn-cs"/>
              </a:rPr>
              <a:t>また，返り値の型が</a:t>
            </a:r>
            <a:r>
              <a:rPr kumimoji="1" lang="en-US" altLang="ja-JP" sz="1200" kern="1200" dirty="0" smtClean="0">
                <a:solidFill>
                  <a:schemeClr val="tx1"/>
                </a:solidFill>
                <a:effectLst/>
                <a:latin typeface="+mn-lt"/>
                <a:ea typeface="+mn-ea"/>
                <a:cs typeface="+mn-cs"/>
              </a:rPr>
              <a:t>void</a:t>
            </a:r>
            <a:r>
              <a:rPr kumimoji="1" lang="ja-JP" altLang="en-US" sz="1200" kern="1200" dirty="0" smtClean="0">
                <a:solidFill>
                  <a:schemeClr val="tx1"/>
                </a:solidFill>
                <a:effectLst/>
                <a:latin typeface="+mn-lt"/>
                <a:ea typeface="+mn-ea"/>
                <a:cs typeface="+mn-cs"/>
              </a:rPr>
              <a:t>であることのみが条件部に出現するようなルールを排除するようにしました．</a:t>
            </a:r>
            <a:endParaRPr kumimoji="1" lang="en-US" altLang="ja-JP" sz="1200" kern="1200" dirty="0" smtClean="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fld id="{C4EF64D1-4A59-4112-AF68-86E731362AFC}" type="slidenum">
              <a:rPr kumimoji="1" lang="ja-JP" altLang="en-US" smtClean="0"/>
              <a:t>12</a:t>
            </a:fld>
            <a:endParaRPr kumimoji="1" lang="ja-JP" altLang="en-US"/>
          </a:p>
        </p:txBody>
      </p:sp>
    </p:spTree>
    <p:extLst>
      <p:ext uri="{BB962C8B-B14F-4D97-AF65-F5344CB8AC3E}">
        <p14:creationId xmlns:p14="http://schemas.microsoft.com/office/powerpoint/2010/main" val="410121439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smtClean="0">
                <a:solidFill>
                  <a:schemeClr val="tx1"/>
                </a:solidFill>
                <a:effectLst/>
                <a:latin typeface="+mn-lt"/>
                <a:ea typeface="+mn-ea"/>
                <a:cs typeface="+mn-cs"/>
              </a:rPr>
              <a:t>このようにして抽出したルールを用いて，</a:t>
            </a:r>
            <a:r>
              <a:rPr kumimoji="1" lang="ja-JP" altLang="en-US" sz="1200" kern="1200" dirty="0" smtClean="0">
                <a:solidFill>
                  <a:schemeClr val="tx1"/>
                </a:solidFill>
                <a:effectLst/>
                <a:latin typeface="+mn-lt"/>
                <a:ea typeface="+mn-ea"/>
                <a:cs typeface="+mn-cs"/>
              </a:rPr>
              <a:t>ステップ</a:t>
            </a:r>
            <a:r>
              <a:rPr kumimoji="1" lang="en-US" altLang="ja-JP" sz="1200" kern="1200" dirty="0" smtClean="0">
                <a:solidFill>
                  <a:schemeClr val="tx1"/>
                </a:solidFill>
                <a:effectLst/>
                <a:latin typeface="+mn-lt"/>
                <a:ea typeface="+mn-ea"/>
                <a:cs typeface="+mn-cs"/>
              </a:rPr>
              <a:t>2</a:t>
            </a:r>
            <a:r>
              <a:rPr kumimoji="1" lang="ja-JP" altLang="ja-JP" sz="1200" kern="1200" dirty="0" smtClean="0">
                <a:solidFill>
                  <a:schemeClr val="tx1"/>
                </a:solidFill>
                <a:effectLst/>
                <a:latin typeface="+mn-lt"/>
                <a:ea typeface="+mn-ea"/>
                <a:cs typeface="+mn-cs"/>
              </a:rPr>
              <a:t>でメソッド名の動詞の候補リストを提示します．</a:t>
            </a:r>
            <a:endParaRPr kumimoji="1" lang="en-US" altLang="ja-JP" sz="1200" kern="1200" dirty="0" smtClean="0">
              <a:solidFill>
                <a:schemeClr val="tx1"/>
              </a:solidFill>
              <a:effectLst/>
              <a:latin typeface="+mn-lt"/>
              <a:ea typeface="+mn-ea"/>
              <a:cs typeface="+mn-cs"/>
            </a:endParaRPr>
          </a:p>
          <a:p>
            <a:r>
              <a:rPr kumimoji="1" lang="ja-JP" altLang="en-US" sz="1200" kern="1200" dirty="0" smtClean="0">
                <a:solidFill>
                  <a:schemeClr val="tx1"/>
                </a:solidFill>
                <a:effectLst/>
                <a:latin typeface="+mn-lt"/>
                <a:ea typeface="+mn-ea"/>
                <a:cs typeface="+mn-cs"/>
              </a:rPr>
              <a:t>ステップ</a:t>
            </a:r>
            <a:r>
              <a:rPr kumimoji="1" lang="en-US" altLang="ja-JP" sz="1200" kern="1200" dirty="0" smtClean="0">
                <a:solidFill>
                  <a:schemeClr val="tx1"/>
                </a:solidFill>
                <a:effectLst/>
                <a:latin typeface="+mn-lt"/>
                <a:ea typeface="+mn-ea"/>
                <a:cs typeface="+mn-cs"/>
              </a:rPr>
              <a:t>2</a:t>
            </a:r>
            <a:r>
              <a:rPr kumimoji="1" lang="ja-JP" altLang="en-US" sz="1200" kern="1200" dirty="0" smtClean="0">
                <a:solidFill>
                  <a:schemeClr val="tx1"/>
                </a:solidFill>
                <a:effectLst/>
                <a:latin typeface="+mn-lt"/>
                <a:ea typeface="+mn-ea"/>
                <a:cs typeface="+mn-cs"/>
              </a:rPr>
              <a:t>については，既存手法と同様です．</a:t>
            </a:r>
            <a:endParaRPr kumimoji="1" lang="en-US" altLang="ja-JP" sz="1200" kern="1200" dirty="0" smtClean="0">
              <a:solidFill>
                <a:schemeClr val="tx1"/>
              </a:solidFill>
              <a:effectLst/>
              <a:latin typeface="+mn-lt"/>
              <a:ea typeface="+mn-ea"/>
              <a:cs typeface="+mn-cs"/>
            </a:endParaRPr>
          </a:p>
          <a:p>
            <a:r>
              <a:rPr kumimoji="1" lang="ja-JP" altLang="ja-JP" sz="1200" kern="1200" dirty="0" smtClean="0">
                <a:solidFill>
                  <a:schemeClr val="tx1"/>
                </a:solidFill>
                <a:effectLst/>
                <a:latin typeface="+mn-lt"/>
                <a:ea typeface="+mn-ea"/>
                <a:cs typeface="+mn-cs"/>
              </a:rPr>
              <a:t>例を用いて説明します．</a:t>
            </a:r>
            <a:endParaRPr kumimoji="1" lang="ja-JP"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fld id="{99BCF592-A35A-4E0F-8A0A-14A95CC0392F}" type="slidenum">
              <a:rPr kumimoji="1" lang="ja-JP" altLang="en-US" smtClean="0"/>
              <a:t>13</a:t>
            </a:fld>
            <a:endParaRPr kumimoji="1" lang="ja-JP" altLang="en-US"/>
          </a:p>
        </p:txBody>
      </p:sp>
    </p:spTree>
    <p:extLst>
      <p:ext uri="{BB962C8B-B14F-4D97-AF65-F5344CB8AC3E}">
        <p14:creationId xmlns:p14="http://schemas.microsoft.com/office/powerpoint/2010/main" val="44249095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smtClean="0">
                <a:solidFill>
                  <a:schemeClr val="tx1"/>
                </a:solidFill>
                <a:effectLst/>
                <a:latin typeface="+mn-lt"/>
                <a:ea typeface="+mn-ea"/>
                <a:cs typeface="+mn-cs"/>
              </a:rPr>
              <a:t>スライド上部のルールを用いて，左下のメソッドに対して動詞の候補を提示します．</a:t>
            </a:r>
          </a:p>
          <a:p>
            <a:r>
              <a:rPr kumimoji="1" lang="ja-JP" altLang="ja-JP" sz="1200" kern="1200" dirty="0" smtClean="0">
                <a:solidFill>
                  <a:schemeClr val="tx1"/>
                </a:solidFill>
                <a:effectLst/>
                <a:latin typeface="+mn-lt"/>
                <a:ea typeface="+mn-ea"/>
                <a:cs typeface="+mn-cs"/>
              </a:rPr>
              <a:t>まず，ルールのうち，条件をすべて満たすルールを選択します．</a:t>
            </a:r>
          </a:p>
          <a:p>
            <a:r>
              <a:rPr kumimoji="1" lang="ja-JP" altLang="ja-JP" sz="1200" kern="1200" dirty="0" smtClean="0">
                <a:solidFill>
                  <a:schemeClr val="tx1"/>
                </a:solidFill>
                <a:effectLst/>
                <a:latin typeface="+mn-lt"/>
                <a:ea typeface="+mn-ea"/>
                <a:cs typeface="+mn-cs"/>
              </a:rPr>
              <a:t>このとき，帰結部に同じ動詞を持つルールがある場合，確信度が高いもののみを選択します．</a:t>
            </a:r>
          </a:p>
          <a:p>
            <a:r>
              <a:rPr kumimoji="1" lang="ja-JP" altLang="ja-JP" sz="1200" kern="1200" dirty="0" smtClean="0">
                <a:solidFill>
                  <a:schemeClr val="tx1"/>
                </a:solidFill>
                <a:effectLst/>
                <a:latin typeface="+mn-lt"/>
                <a:ea typeface="+mn-ea"/>
                <a:cs typeface="+mn-cs"/>
              </a:rPr>
              <a:t>選択したルールを確信度が高い順に順位をつけます．</a:t>
            </a:r>
          </a:p>
          <a:p>
            <a:r>
              <a:rPr kumimoji="1" lang="ja-JP" altLang="ja-JP" sz="1200" kern="1200" dirty="0" smtClean="0">
                <a:solidFill>
                  <a:schemeClr val="tx1"/>
                </a:solidFill>
                <a:effectLst/>
                <a:latin typeface="+mn-lt"/>
                <a:ea typeface="+mn-ea"/>
                <a:cs typeface="+mn-cs"/>
              </a:rPr>
              <a:t>そして，この順位と同じ順番に帰結部の動詞を候補リストとして提示します．</a:t>
            </a:r>
          </a:p>
          <a:p>
            <a:r>
              <a:rPr kumimoji="1" lang="ja-JP" altLang="ja-JP" sz="1200" kern="1200" dirty="0" smtClean="0">
                <a:solidFill>
                  <a:schemeClr val="tx1"/>
                </a:solidFill>
                <a:effectLst/>
                <a:latin typeface="+mn-lt"/>
                <a:ea typeface="+mn-ea"/>
                <a:cs typeface="+mn-cs"/>
              </a:rPr>
              <a:t>開発者は提示されたリストを参考に，対象のメソッドの命名を行います．</a:t>
            </a:r>
            <a:endParaRPr kumimoji="1" lang="ja-JP"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fld id="{99BCF592-A35A-4E0F-8A0A-14A95CC0392F}" type="slidenum">
              <a:rPr kumimoji="1" lang="ja-JP" altLang="en-US" smtClean="0"/>
              <a:t>14</a:t>
            </a:fld>
            <a:endParaRPr kumimoji="1" lang="ja-JP" altLang="en-US"/>
          </a:p>
        </p:txBody>
      </p:sp>
    </p:spTree>
    <p:extLst>
      <p:ext uri="{BB962C8B-B14F-4D97-AF65-F5344CB8AC3E}">
        <p14:creationId xmlns:p14="http://schemas.microsoft.com/office/powerpoint/2010/main" val="426855921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smtClean="0">
                <a:solidFill>
                  <a:schemeClr val="tx1"/>
                </a:solidFill>
                <a:effectLst/>
                <a:latin typeface="+mn-lt"/>
                <a:ea typeface="+mn-ea"/>
                <a:cs typeface="+mn-cs"/>
              </a:rPr>
              <a:t>この手法に対して，</a:t>
            </a:r>
            <a:r>
              <a:rPr kumimoji="1" lang="en-US" altLang="ja-JP" sz="1200" kern="1200" dirty="0" smtClean="0">
                <a:solidFill>
                  <a:schemeClr val="tx1"/>
                </a:solidFill>
                <a:effectLst/>
                <a:latin typeface="+mn-lt"/>
                <a:ea typeface="+mn-ea"/>
                <a:cs typeface="+mn-cs"/>
              </a:rPr>
              <a:t>2</a:t>
            </a:r>
            <a:r>
              <a:rPr kumimoji="1" lang="ja-JP" altLang="ja-JP" sz="1200" kern="1200" dirty="0" err="1" smtClean="0">
                <a:solidFill>
                  <a:schemeClr val="tx1"/>
                </a:solidFill>
                <a:effectLst/>
                <a:latin typeface="+mn-lt"/>
                <a:ea typeface="+mn-ea"/>
                <a:cs typeface="+mn-cs"/>
              </a:rPr>
              <a:t>つの</a:t>
            </a:r>
            <a:r>
              <a:rPr kumimoji="1" lang="ja-JP" altLang="ja-JP" sz="1200" kern="1200" dirty="0" smtClean="0">
                <a:solidFill>
                  <a:schemeClr val="tx1"/>
                </a:solidFill>
                <a:effectLst/>
                <a:latin typeface="+mn-lt"/>
                <a:ea typeface="+mn-ea"/>
                <a:cs typeface="+mn-cs"/>
              </a:rPr>
              <a:t>観点から評価を行いました．</a:t>
            </a:r>
          </a:p>
          <a:p>
            <a:r>
              <a:rPr kumimoji="1" lang="ja-JP" altLang="ja-JP" sz="1200" kern="1200" dirty="0" smtClean="0">
                <a:solidFill>
                  <a:schemeClr val="tx1"/>
                </a:solidFill>
                <a:effectLst/>
                <a:latin typeface="+mn-lt"/>
                <a:ea typeface="+mn-ea"/>
                <a:cs typeface="+mn-cs"/>
              </a:rPr>
              <a:t>提案手法が，</a:t>
            </a:r>
            <a:r>
              <a:rPr kumimoji="1" lang="ja-JP" altLang="en-US" sz="1200" kern="1200" dirty="0" smtClean="0">
                <a:solidFill>
                  <a:schemeClr val="tx1"/>
                </a:solidFill>
                <a:effectLst/>
                <a:latin typeface="+mn-lt"/>
                <a:ea typeface="+mn-ea"/>
                <a:cs typeface="+mn-cs"/>
              </a:rPr>
              <a:t>既存手法よりも</a:t>
            </a:r>
            <a:r>
              <a:rPr kumimoji="1" lang="ja-JP" altLang="ja-JP" sz="1200" kern="1200" dirty="0" smtClean="0">
                <a:solidFill>
                  <a:schemeClr val="tx1"/>
                </a:solidFill>
                <a:effectLst/>
                <a:latin typeface="+mn-lt"/>
                <a:ea typeface="+mn-ea"/>
                <a:cs typeface="+mn-cs"/>
              </a:rPr>
              <a:t>適切な動詞を提示できるか，</a:t>
            </a:r>
          </a:p>
          <a:p>
            <a:r>
              <a:rPr lang="ja-JP" altLang="en-US" sz="1200" dirty="0" smtClean="0"/>
              <a:t>提示</a:t>
            </a:r>
            <a:r>
              <a:rPr lang="ja-JP" altLang="en-US" sz="1200" dirty="0" smtClean="0"/>
              <a:t>される動詞の候補</a:t>
            </a:r>
            <a:r>
              <a:rPr lang="ja-JP" altLang="en-US" sz="1200" dirty="0" smtClean="0"/>
              <a:t>リストは，開発者の適切な動詞選択を支援するか</a:t>
            </a:r>
            <a:endParaRPr lang="en-US" altLang="ja-JP" sz="1200" dirty="0" smtClean="0"/>
          </a:p>
          <a:p>
            <a:r>
              <a:rPr kumimoji="1" lang="ja-JP" altLang="en-US" sz="1200" kern="1200" dirty="0" smtClean="0">
                <a:solidFill>
                  <a:schemeClr val="tx1"/>
                </a:solidFill>
                <a:effectLst/>
                <a:latin typeface="+mn-lt"/>
                <a:ea typeface="+mn-ea"/>
                <a:cs typeface="+mn-cs"/>
              </a:rPr>
              <a:t>という</a:t>
            </a:r>
            <a:r>
              <a:rPr kumimoji="1" lang="en-US" altLang="ja-JP" sz="1200" kern="1200" dirty="0" smtClean="0">
                <a:solidFill>
                  <a:schemeClr val="tx1"/>
                </a:solidFill>
                <a:effectLst/>
                <a:latin typeface="+mn-lt"/>
                <a:ea typeface="+mn-ea"/>
                <a:cs typeface="+mn-cs"/>
              </a:rPr>
              <a:t>2</a:t>
            </a:r>
            <a:r>
              <a:rPr kumimoji="1" lang="ja-JP" altLang="en-US" sz="1200" kern="1200" dirty="0" smtClean="0">
                <a:solidFill>
                  <a:schemeClr val="tx1"/>
                </a:solidFill>
                <a:effectLst/>
                <a:latin typeface="+mn-lt"/>
                <a:ea typeface="+mn-ea"/>
                <a:cs typeface="+mn-cs"/>
              </a:rPr>
              <a:t>点</a:t>
            </a:r>
            <a:r>
              <a:rPr kumimoji="1" lang="ja-JP" altLang="ja-JP" sz="1200" kern="1200" dirty="0" smtClean="0">
                <a:solidFill>
                  <a:schemeClr val="tx1"/>
                </a:solidFill>
                <a:effectLst/>
                <a:latin typeface="+mn-lt"/>
                <a:ea typeface="+mn-ea"/>
                <a:cs typeface="+mn-cs"/>
              </a:rPr>
              <a:t>について</a:t>
            </a:r>
            <a:r>
              <a:rPr kumimoji="1" lang="ja-JP" altLang="ja-JP" sz="1200" kern="1200" dirty="0" smtClean="0">
                <a:solidFill>
                  <a:schemeClr val="tx1"/>
                </a:solidFill>
                <a:effectLst/>
                <a:latin typeface="+mn-lt"/>
                <a:ea typeface="+mn-ea"/>
                <a:cs typeface="+mn-cs"/>
              </a:rPr>
              <a:t>評価しました．</a:t>
            </a:r>
          </a:p>
          <a:p>
            <a:endParaRPr kumimoji="1" lang="ja-JP" altLang="en-US" dirty="0"/>
          </a:p>
        </p:txBody>
      </p:sp>
      <p:sp>
        <p:nvSpPr>
          <p:cNvPr id="4" name="スライド番号プレースホルダー 3"/>
          <p:cNvSpPr>
            <a:spLocks noGrp="1"/>
          </p:cNvSpPr>
          <p:nvPr>
            <p:ph type="sldNum" sz="quarter" idx="10"/>
          </p:nvPr>
        </p:nvSpPr>
        <p:spPr/>
        <p:txBody>
          <a:bodyPr/>
          <a:lstStyle/>
          <a:p>
            <a:fld id="{C4EF64D1-4A59-4112-AF68-86E731362AFC}" type="slidenum">
              <a:rPr kumimoji="1" lang="ja-JP" altLang="en-US" smtClean="0"/>
              <a:t>15</a:t>
            </a:fld>
            <a:endParaRPr kumimoji="1" lang="ja-JP" altLang="en-US"/>
          </a:p>
        </p:txBody>
      </p:sp>
    </p:spTree>
    <p:extLst>
      <p:ext uri="{BB962C8B-B14F-4D97-AF65-F5344CB8AC3E}">
        <p14:creationId xmlns:p14="http://schemas.microsoft.com/office/powerpoint/2010/main" val="46940231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smtClean="0">
                <a:solidFill>
                  <a:schemeClr val="tx1"/>
                </a:solidFill>
                <a:effectLst/>
                <a:latin typeface="+mn-lt"/>
                <a:ea typeface="+mn-ea"/>
                <a:cs typeface="+mn-cs"/>
              </a:rPr>
              <a:t>手法が適切な動詞を提示できるかについては，</a:t>
            </a:r>
          </a:p>
          <a:p>
            <a:r>
              <a:rPr kumimoji="1" lang="ja-JP" altLang="en-US" sz="1200" kern="1200" dirty="0" smtClean="0">
                <a:solidFill>
                  <a:schemeClr val="tx1"/>
                </a:solidFill>
                <a:effectLst/>
                <a:latin typeface="+mn-lt"/>
                <a:ea typeface="+mn-ea"/>
                <a:cs typeface="+mn-cs"/>
              </a:rPr>
              <a:t>それぞれの</a:t>
            </a:r>
            <a:r>
              <a:rPr kumimoji="1" lang="ja-JP" altLang="ja-JP" sz="1200" kern="1200" dirty="0" smtClean="0">
                <a:solidFill>
                  <a:schemeClr val="tx1"/>
                </a:solidFill>
                <a:effectLst/>
                <a:latin typeface="+mn-lt"/>
                <a:ea typeface="+mn-ea"/>
                <a:cs typeface="+mn-cs"/>
              </a:rPr>
              <a:t>手法を</a:t>
            </a:r>
            <a:r>
              <a:rPr kumimoji="1" lang="ja-JP" altLang="en-US" sz="1200" kern="1200" dirty="0" smtClean="0">
                <a:solidFill>
                  <a:schemeClr val="tx1"/>
                </a:solidFill>
                <a:effectLst/>
                <a:latin typeface="+mn-lt"/>
                <a:ea typeface="+mn-ea"/>
                <a:cs typeface="+mn-cs"/>
              </a:rPr>
              <a:t>，</a:t>
            </a:r>
            <a:r>
              <a:rPr kumimoji="1" lang="ja-JP" altLang="ja-JP" sz="1200" kern="1200" dirty="0" smtClean="0">
                <a:solidFill>
                  <a:schemeClr val="tx1"/>
                </a:solidFill>
                <a:effectLst/>
                <a:latin typeface="+mn-lt"/>
                <a:ea typeface="+mn-ea"/>
                <a:cs typeface="+mn-cs"/>
              </a:rPr>
              <a:t>あるソフトウェア内のメソッドに適用し，既につけられている動詞が候補リストの上位何位に提示できているかを数えました．</a:t>
            </a:r>
          </a:p>
          <a:p>
            <a:r>
              <a:rPr kumimoji="1" lang="ja-JP" altLang="ja-JP" sz="1200" kern="1200" dirty="0" smtClean="0">
                <a:solidFill>
                  <a:schemeClr val="tx1"/>
                </a:solidFill>
                <a:effectLst/>
                <a:latin typeface="+mn-lt"/>
                <a:ea typeface="+mn-ea"/>
                <a:cs typeface="+mn-cs"/>
              </a:rPr>
              <a:t>既につけられている動詞をそのメソッドの適切な動詞とみなし</a:t>
            </a:r>
            <a:r>
              <a:rPr kumimoji="1" lang="ja-JP" altLang="en-US" sz="1200" kern="1200" dirty="0" smtClean="0">
                <a:solidFill>
                  <a:schemeClr val="tx1"/>
                </a:solidFill>
                <a:effectLst/>
                <a:latin typeface="+mn-lt"/>
                <a:ea typeface="+mn-ea"/>
                <a:cs typeface="+mn-cs"/>
              </a:rPr>
              <a:t>ており，</a:t>
            </a:r>
            <a:endParaRPr kumimoji="1" lang="ja-JP" altLang="ja-JP" sz="1200" kern="1200" dirty="0" smtClean="0">
              <a:solidFill>
                <a:schemeClr val="tx1"/>
              </a:solidFill>
              <a:effectLst/>
              <a:latin typeface="+mn-lt"/>
              <a:ea typeface="+mn-ea"/>
              <a:cs typeface="+mn-cs"/>
            </a:endParaRPr>
          </a:p>
          <a:p>
            <a:r>
              <a:rPr kumimoji="1" lang="ja-JP" altLang="ja-JP" sz="1200" kern="1200" dirty="0" smtClean="0">
                <a:solidFill>
                  <a:schemeClr val="tx1"/>
                </a:solidFill>
                <a:effectLst/>
                <a:latin typeface="+mn-lt"/>
                <a:ea typeface="+mn-ea"/>
                <a:cs typeface="+mn-cs"/>
              </a:rPr>
              <a:t>上位に正解を提示できているメソッドの数が多いほど適切な動詞を提示できている</a:t>
            </a:r>
            <a:r>
              <a:rPr kumimoji="1" lang="ja-JP" altLang="en-US" sz="1200" kern="1200" dirty="0" smtClean="0">
                <a:solidFill>
                  <a:schemeClr val="tx1"/>
                </a:solidFill>
                <a:effectLst/>
                <a:latin typeface="+mn-lt"/>
                <a:ea typeface="+mn-ea"/>
                <a:cs typeface="+mn-cs"/>
              </a:rPr>
              <a:t>手法である</a:t>
            </a:r>
            <a:r>
              <a:rPr kumimoji="1" lang="ja-JP" altLang="ja-JP" sz="1200" kern="1200" dirty="0" smtClean="0">
                <a:solidFill>
                  <a:schemeClr val="tx1"/>
                </a:solidFill>
                <a:effectLst/>
                <a:latin typeface="+mn-lt"/>
                <a:ea typeface="+mn-ea"/>
                <a:cs typeface="+mn-cs"/>
              </a:rPr>
              <a:t>と考えました．</a:t>
            </a:r>
          </a:p>
          <a:p>
            <a:r>
              <a:rPr kumimoji="1" lang="ja-JP" altLang="ja-JP" sz="1200" kern="1200" dirty="0" smtClean="0">
                <a:solidFill>
                  <a:schemeClr val="tx1"/>
                </a:solidFill>
                <a:effectLst/>
                <a:latin typeface="+mn-lt"/>
                <a:ea typeface="+mn-ea"/>
                <a:cs typeface="+mn-cs"/>
              </a:rPr>
              <a:t>こちらのメソッドの例だと既につけられている動詞が</a:t>
            </a:r>
            <a:r>
              <a:rPr kumimoji="1" lang="en-US" altLang="ja-JP" sz="1200" kern="1200" dirty="0" smtClean="0">
                <a:solidFill>
                  <a:schemeClr val="tx1"/>
                </a:solidFill>
                <a:effectLst/>
                <a:latin typeface="+mn-lt"/>
                <a:ea typeface="+mn-ea"/>
                <a:cs typeface="+mn-cs"/>
              </a:rPr>
              <a:t>1</a:t>
            </a:r>
            <a:r>
              <a:rPr kumimoji="1" lang="ja-JP" altLang="ja-JP" sz="1200" kern="1200" dirty="0" smtClean="0">
                <a:solidFill>
                  <a:schemeClr val="tx1"/>
                </a:solidFill>
                <a:effectLst/>
                <a:latin typeface="+mn-lt"/>
                <a:ea typeface="+mn-ea"/>
                <a:cs typeface="+mn-cs"/>
              </a:rPr>
              <a:t>位に提示できているので，非常によいとみなします．</a:t>
            </a:r>
          </a:p>
          <a:p>
            <a:r>
              <a:rPr kumimoji="1" lang="ja-JP" altLang="ja-JP" sz="1200" kern="1200" dirty="0" smtClean="0">
                <a:solidFill>
                  <a:schemeClr val="tx1"/>
                </a:solidFill>
                <a:effectLst/>
                <a:latin typeface="+mn-lt"/>
                <a:ea typeface="+mn-ea"/>
                <a:cs typeface="+mn-cs"/>
              </a:rPr>
              <a:t>評価のために</a:t>
            </a:r>
            <a:r>
              <a:rPr kumimoji="1" lang="en-US" altLang="ja-JP" sz="1200" kern="1200" dirty="0" smtClean="0">
                <a:solidFill>
                  <a:schemeClr val="tx1"/>
                </a:solidFill>
                <a:effectLst/>
                <a:latin typeface="+mn-lt"/>
                <a:ea typeface="+mn-ea"/>
                <a:cs typeface="+mn-cs"/>
              </a:rPr>
              <a:t>112</a:t>
            </a:r>
            <a:r>
              <a:rPr kumimoji="1" lang="ja-JP" altLang="ja-JP" sz="1200" kern="1200" dirty="0" smtClean="0">
                <a:solidFill>
                  <a:schemeClr val="tx1"/>
                </a:solidFill>
                <a:effectLst/>
                <a:latin typeface="+mn-lt"/>
                <a:ea typeface="+mn-ea"/>
                <a:cs typeface="+mn-cs"/>
              </a:rPr>
              <a:t>の</a:t>
            </a:r>
            <a:r>
              <a:rPr kumimoji="1" lang="en-US" altLang="ja-JP" sz="1200" kern="1200" dirty="0" smtClean="0">
                <a:solidFill>
                  <a:schemeClr val="tx1"/>
                </a:solidFill>
                <a:effectLst/>
                <a:latin typeface="+mn-lt"/>
                <a:ea typeface="+mn-ea"/>
                <a:cs typeface="+mn-cs"/>
              </a:rPr>
              <a:t>OSS</a:t>
            </a:r>
            <a:r>
              <a:rPr kumimoji="1" lang="ja-JP" altLang="ja-JP" sz="1200" kern="1200" dirty="0" smtClean="0">
                <a:solidFill>
                  <a:schemeClr val="tx1"/>
                </a:solidFill>
                <a:effectLst/>
                <a:latin typeface="+mn-lt"/>
                <a:ea typeface="+mn-ea"/>
                <a:cs typeface="+mn-cs"/>
              </a:rPr>
              <a:t>プロジェクトから</a:t>
            </a:r>
            <a:r>
              <a:rPr kumimoji="1" lang="ja-JP" altLang="en-US" sz="1200" kern="1200" dirty="0" smtClean="0">
                <a:solidFill>
                  <a:schemeClr val="tx1"/>
                </a:solidFill>
                <a:effectLst/>
                <a:latin typeface="+mn-lt"/>
                <a:ea typeface="+mn-ea"/>
                <a:cs typeface="+mn-cs"/>
              </a:rPr>
              <a:t>既存手法，提案手法それぞれを用いてルールの抽出を行いました．</a:t>
            </a:r>
            <a:endParaRPr kumimoji="1" lang="en-US" altLang="ja-JP" sz="1200" kern="1200" dirty="0" smtClean="0">
              <a:solidFill>
                <a:schemeClr val="tx1"/>
              </a:solidFill>
              <a:effectLst/>
              <a:latin typeface="+mn-lt"/>
              <a:ea typeface="+mn-ea"/>
              <a:cs typeface="+mn-cs"/>
            </a:endParaRPr>
          </a:p>
          <a:p>
            <a:r>
              <a:rPr kumimoji="1" lang="ja-JP" altLang="en-US" sz="1200" kern="1200" dirty="0" smtClean="0">
                <a:solidFill>
                  <a:schemeClr val="tx1"/>
                </a:solidFill>
                <a:effectLst/>
                <a:latin typeface="+mn-lt"/>
                <a:ea typeface="+mn-ea"/>
                <a:cs typeface="+mn-cs"/>
              </a:rPr>
              <a:t>既存手法では</a:t>
            </a:r>
            <a:r>
              <a:rPr kumimoji="1" lang="en-US" altLang="ja-JP" sz="1200" kern="1200" dirty="0" smtClean="0">
                <a:solidFill>
                  <a:schemeClr val="tx1"/>
                </a:solidFill>
                <a:effectLst/>
                <a:latin typeface="+mn-lt"/>
                <a:ea typeface="+mn-ea"/>
                <a:cs typeface="+mn-cs"/>
              </a:rPr>
              <a:t>3</a:t>
            </a:r>
            <a:r>
              <a:rPr kumimoji="1" lang="ja-JP" altLang="en-US" sz="1200" kern="1200" dirty="0" smtClean="0">
                <a:solidFill>
                  <a:schemeClr val="tx1"/>
                </a:solidFill>
                <a:effectLst/>
                <a:latin typeface="+mn-lt"/>
                <a:ea typeface="+mn-ea"/>
                <a:cs typeface="+mn-cs"/>
              </a:rPr>
              <a:t>万個，提案手法では</a:t>
            </a:r>
            <a:r>
              <a:rPr kumimoji="1" lang="en-US" altLang="ja-JP" sz="1200" kern="1200" dirty="0" smtClean="0">
                <a:solidFill>
                  <a:schemeClr val="tx1"/>
                </a:solidFill>
                <a:effectLst/>
                <a:latin typeface="+mn-lt"/>
                <a:ea typeface="+mn-ea"/>
                <a:cs typeface="+mn-cs"/>
              </a:rPr>
              <a:t>300</a:t>
            </a:r>
            <a:r>
              <a:rPr kumimoji="1" lang="ja-JP" altLang="ja-JP" sz="1200" kern="1200" dirty="0" smtClean="0">
                <a:solidFill>
                  <a:schemeClr val="tx1"/>
                </a:solidFill>
                <a:effectLst/>
                <a:latin typeface="+mn-lt"/>
                <a:ea typeface="+mn-ea"/>
                <a:cs typeface="+mn-cs"/>
              </a:rPr>
              <a:t>万個のルールを抽出しました．</a:t>
            </a:r>
          </a:p>
          <a:p>
            <a:r>
              <a:rPr kumimoji="1" lang="ja-JP" altLang="ja-JP" sz="1200" kern="1200" dirty="0" smtClean="0">
                <a:solidFill>
                  <a:schemeClr val="tx1"/>
                </a:solidFill>
                <a:effectLst/>
                <a:latin typeface="+mn-lt"/>
                <a:ea typeface="+mn-ea"/>
                <a:cs typeface="+mn-cs"/>
              </a:rPr>
              <a:t>また，評価対象として，</a:t>
            </a:r>
            <a:r>
              <a:rPr kumimoji="1" lang="ja-JP" altLang="en-US" sz="1200" kern="1200" dirty="0" smtClean="0">
                <a:solidFill>
                  <a:schemeClr val="tx1"/>
                </a:solidFill>
                <a:effectLst/>
                <a:latin typeface="+mn-lt"/>
                <a:ea typeface="+mn-ea"/>
                <a:cs typeface="+mn-cs"/>
              </a:rPr>
              <a:t>ルールの抽出に用いた</a:t>
            </a:r>
            <a:r>
              <a:rPr kumimoji="1" lang="en-US" altLang="ja-JP" sz="1200" kern="1200" dirty="0" smtClean="0">
                <a:solidFill>
                  <a:schemeClr val="tx1"/>
                </a:solidFill>
                <a:effectLst/>
                <a:latin typeface="+mn-lt"/>
                <a:ea typeface="+mn-ea"/>
                <a:cs typeface="+mn-cs"/>
              </a:rPr>
              <a:t>112</a:t>
            </a:r>
            <a:r>
              <a:rPr kumimoji="1" lang="ja-JP" altLang="en-US" sz="1200" kern="1200" dirty="0" smtClean="0">
                <a:solidFill>
                  <a:schemeClr val="tx1"/>
                </a:solidFill>
                <a:effectLst/>
                <a:latin typeface="+mn-lt"/>
                <a:ea typeface="+mn-ea"/>
                <a:cs typeface="+mn-cs"/>
              </a:rPr>
              <a:t>個の</a:t>
            </a:r>
            <a:r>
              <a:rPr kumimoji="1" lang="en-US" altLang="ja-JP" sz="1200" kern="1200" dirty="0" smtClean="0">
                <a:solidFill>
                  <a:schemeClr val="tx1"/>
                </a:solidFill>
                <a:effectLst/>
                <a:latin typeface="+mn-lt"/>
                <a:ea typeface="+mn-ea"/>
                <a:cs typeface="+mn-cs"/>
              </a:rPr>
              <a:t>OSS</a:t>
            </a:r>
            <a:r>
              <a:rPr kumimoji="1" lang="ja-JP" altLang="en-US" sz="1200" kern="1200" dirty="0" err="1" smtClean="0">
                <a:solidFill>
                  <a:schemeClr val="tx1"/>
                </a:solidFill>
                <a:effectLst/>
                <a:latin typeface="+mn-lt"/>
                <a:ea typeface="+mn-ea"/>
                <a:cs typeface="+mn-cs"/>
              </a:rPr>
              <a:t>，</a:t>
            </a:r>
            <a:r>
              <a:rPr kumimoji="1" lang="ja-JP" altLang="ja-JP" sz="1200" kern="1200" dirty="0" smtClean="0">
                <a:solidFill>
                  <a:schemeClr val="tx1"/>
                </a:solidFill>
                <a:effectLst/>
                <a:latin typeface="+mn-lt"/>
                <a:ea typeface="+mn-ea"/>
                <a:cs typeface="+mn-cs"/>
              </a:rPr>
              <a:t>ルールの抽出に用いていない</a:t>
            </a:r>
            <a:r>
              <a:rPr kumimoji="1" lang="en-US" altLang="ja-JP" sz="1200" kern="1200" dirty="0" smtClean="0">
                <a:solidFill>
                  <a:schemeClr val="tx1"/>
                </a:solidFill>
                <a:effectLst/>
                <a:latin typeface="+mn-lt"/>
                <a:ea typeface="+mn-ea"/>
                <a:cs typeface="+mn-cs"/>
              </a:rPr>
              <a:t>4</a:t>
            </a:r>
            <a:r>
              <a:rPr kumimoji="1" lang="ja-JP" altLang="ja-JP" sz="1200" kern="1200" dirty="0" err="1" smtClean="0">
                <a:solidFill>
                  <a:schemeClr val="tx1"/>
                </a:solidFill>
                <a:effectLst/>
                <a:latin typeface="+mn-lt"/>
                <a:ea typeface="+mn-ea"/>
                <a:cs typeface="+mn-cs"/>
              </a:rPr>
              <a:t>つの</a:t>
            </a:r>
            <a:r>
              <a:rPr kumimoji="1" lang="en-US" altLang="ja-JP" sz="1200" kern="1200" dirty="0" smtClean="0">
                <a:solidFill>
                  <a:schemeClr val="tx1"/>
                </a:solidFill>
                <a:effectLst/>
                <a:latin typeface="+mn-lt"/>
                <a:ea typeface="+mn-ea"/>
                <a:cs typeface="+mn-cs"/>
              </a:rPr>
              <a:t>OSS</a:t>
            </a:r>
            <a:r>
              <a:rPr kumimoji="1" lang="ja-JP" altLang="en-US" sz="1200" kern="1200" dirty="0" smtClean="0">
                <a:solidFill>
                  <a:schemeClr val="tx1"/>
                </a:solidFill>
                <a:effectLst/>
                <a:latin typeface="+mn-lt"/>
                <a:ea typeface="+mn-ea"/>
                <a:cs typeface="+mn-cs"/>
              </a:rPr>
              <a:t>それぞれに手法を適用して比較を行いました</a:t>
            </a:r>
            <a:r>
              <a:rPr kumimoji="1" lang="ja-JP" altLang="ja-JP" sz="1200" kern="1200" dirty="0" smtClean="0">
                <a:solidFill>
                  <a:schemeClr val="tx1"/>
                </a:solidFill>
                <a:effectLst/>
                <a:latin typeface="+mn-lt"/>
                <a:ea typeface="+mn-ea"/>
                <a:cs typeface="+mn-cs"/>
              </a:rPr>
              <a:t>．</a:t>
            </a:r>
            <a:endParaRPr kumimoji="1" lang="ja-JP"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fld id="{99BCF592-A35A-4E0F-8A0A-14A95CC0392F}" type="slidenum">
              <a:rPr kumimoji="1" lang="ja-JP" altLang="en-US" smtClean="0"/>
              <a:t>16</a:t>
            </a:fld>
            <a:endParaRPr kumimoji="1" lang="ja-JP" altLang="en-US"/>
          </a:p>
        </p:txBody>
      </p:sp>
    </p:spTree>
    <p:extLst>
      <p:ext uri="{BB962C8B-B14F-4D97-AF65-F5344CB8AC3E}">
        <p14:creationId xmlns:p14="http://schemas.microsoft.com/office/powerpoint/2010/main" val="275621508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smtClean="0">
                <a:solidFill>
                  <a:schemeClr val="tx1"/>
                </a:solidFill>
                <a:effectLst/>
                <a:latin typeface="+mn-lt"/>
                <a:ea typeface="+mn-ea"/>
                <a:cs typeface="+mn-cs"/>
              </a:rPr>
              <a:t>評価した結果を累積度数分布で表示した図です．</a:t>
            </a:r>
          </a:p>
          <a:p>
            <a:r>
              <a:rPr kumimoji="1" lang="ja-JP" altLang="ja-JP" sz="1200" kern="1200" dirty="0" smtClean="0">
                <a:solidFill>
                  <a:schemeClr val="tx1"/>
                </a:solidFill>
                <a:effectLst/>
                <a:latin typeface="+mn-lt"/>
                <a:ea typeface="+mn-ea"/>
                <a:cs typeface="+mn-cs"/>
              </a:rPr>
              <a:t>横軸は正解の動詞が提示されている順位，縦軸は正解の動詞が提示されたメソッドの割合を表しています．</a:t>
            </a:r>
            <a:endParaRPr kumimoji="1" lang="en-US" altLang="ja-JP" sz="1200" kern="1200" dirty="0" smtClean="0">
              <a:solidFill>
                <a:schemeClr val="tx1"/>
              </a:solidFill>
              <a:effectLst/>
              <a:latin typeface="+mn-lt"/>
              <a:ea typeface="+mn-ea"/>
              <a:cs typeface="+mn-cs"/>
            </a:endParaRPr>
          </a:p>
          <a:p>
            <a:r>
              <a:rPr kumimoji="1" lang="ja-JP" altLang="en-US" sz="1200" kern="1200" dirty="0" smtClean="0">
                <a:solidFill>
                  <a:schemeClr val="tx1"/>
                </a:solidFill>
                <a:effectLst/>
                <a:latin typeface="+mn-lt"/>
                <a:ea typeface="+mn-ea"/>
                <a:cs typeface="+mn-cs"/>
              </a:rPr>
              <a:t>例えば，この図のピンク色の線からは，提案手法を学習に用いていないソフトウェアに適用したとき，</a:t>
            </a:r>
            <a:r>
              <a:rPr kumimoji="1" lang="en-US" altLang="ja-JP" sz="1200" kern="1200" dirty="0" smtClean="0">
                <a:solidFill>
                  <a:schemeClr val="tx1"/>
                </a:solidFill>
                <a:effectLst/>
                <a:latin typeface="+mn-lt"/>
                <a:ea typeface="+mn-ea"/>
                <a:cs typeface="+mn-cs"/>
              </a:rPr>
              <a:t>80%</a:t>
            </a:r>
            <a:r>
              <a:rPr kumimoji="1" lang="ja-JP" altLang="en-US" sz="1200" kern="1200" dirty="0" smtClean="0">
                <a:solidFill>
                  <a:schemeClr val="tx1"/>
                </a:solidFill>
                <a:effectLst/>
                <a:latin typeface="+mn-lt"/>
                <a:ea typeface="+mn-ea"/>
                <a:cs typeface="+mn-cs"/>
              </a:rPr>
              <a:t>のメソッドに対して上位</a:t>
            </a:r>
            <a:r>
              <a:rPr kumimoji="1" lang="en-US" altLang="ja-JP" sz="1200" kern="1200" dirty="0" smtClean="0">
                <a:solidFill>
                  <a:schemeClr val="tx1"/>
                </a:solidFill>
                <a:effectLst/>
                <a:latin typeface="+mn-lt"/>
                <a:ea typeface="+mn-ea"/>
                <a:cs typeface="+mn-cs"/>
              </a:rPr>
              <a:t>100</a:t>
            </a:r>
            <a:r>
              <a:rPr kumimoji="1" lang="ja-JP" altLang="en-US" sz="1200" kern="1200" dirty="0" smtClean="0">
                <a:solidFill>
                  <a:schemeClr val="tx1"/>
                </a:solidFill>
                <a:effectLst/>
                <a:latin typeface="+mn-lt"/>
                <a:ea typeface="+mn-ea"/>
                <a:cs typeface="+mn-cs"/>
              </a:rPr>
              <a:t>位以内に適切な動詞を提示できていることを読み取ることができます．</a:t>
            </a:r>
            <a:endParaRPr kumimoji="1" lang="ja-JP" altLang="ja-JP" sz="1200" kern="1200" dirty="0" smtClean="0">
              <a:solidFill>
                <a:schemeClr val="tx1"/>
              </a:solidFill>
              <a:effectLst/>
              <a:latin typeface="+mn-lt"/>
              <a:ea typeface="+mn-ea"/>
              <a:cs typeface="+mn-cs"/>
            </a:endParaRPr>
          </a:p>
          <a:p>
            <a:r>
              <a:rPr kumimoji="1" lang="ja-JP" altLang="ja-JP" sz="1200" kern="1200" dirty="0" smtClean="0">
                <a:solidFill>
                  <a:schemeClr val="tx1"/>
                </a:solidFill>
                <a:effectLst/>
                <a:latin typeface="+mn-lt"/>
                <a:ea typeface="+mn-ea"/>
                <a:cs typeface="+mn-cs"/>
              </a:rPr>
              <a:t>結果として，</a:t>
            </a:r>
            <a:r>
              <a:rPr kumimoji="1" lang="ja-JP" altLang="en-US" sz="1200" kern="1200" dirty="0" smtClean="0">
                <a:solidFill>
                  <a:schemeClr val="tx1"/>
                </a:solidFill>
                <a:effectLst/>
                <a:latin typeface="+mn-lt"/>
                <a:ea typeface="+mn-ea"/>
                <a:cs typeface="+mn-cs"/>
              </a:rPr>
              <a:t>学習に用いたソフトウェアに対しても，学習に用いていないソフトウェアに対しても，</a:t>
            </a:r>
            <a:endParaRPr kumimoji="1" lang="en-US" altLang="ja-JP" sz="1200" kern="1200" dirty="0" smtClean="0">
              <a:solidFill>
                <a:schemeClr val="tx1"/>
              </a:solidFill>
              <a:effectLst/>
              <a:latin typeface="+mn-lt"/>
              <a:ea typeface="+mn-ea"/>
              <a:cs typeface="+mn-cs"/>
            </a:endParaRPr>
          </a:p>
          <a:p>
            <a:r>
              <a:rPr kumimoji="1" lang="ja-JP" altLang="en-US" sz="1200" kern="1200" dirty="0" smtClean="0">
                <a:solidFill>
                  <a:schemeClr val="tx1"/>
                </a:solidFill>
                <a:effectLst/>
                <a:latin typeface="+mn-lt"/>
                <a:ea typeface="+mn-ea"/>
                <a:cs typeface="+mn-cs"/>
              </a:rPr>
              <a:t>提案手法を用いた場合の方が，既存手法と比べて，より上位に適切な動詞を提示できていることがわかりました．</a:t>
            </a:r>
            <a:endParaRPr kumimoji="1" lang="ja-JP"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fld id="{99BCF592-A35A-4E0F-8A0A-14A95CC0392F}" type="slidenum">
              <a:rPr kumimoji="1" lang="ja-JP" altLang="en-US" smtClean="0"/>
              <a:t>17</a:t>
            </a:fld>
            <a:endParaRPr kumimoji="1" lang="ja-JP" altLang="en-US"/>
          </a:p>
        </p:txBody>
      </p:sp>
    </p:spTree>
    <p:extLst>
      <p:ext uri="{BB962C8B-B14F-4D97-AF65-F5344CB8AC3E}">
        <p14:creationId xmlns:p14="http://schemas.microsoft.com/office/powerpoint/2010/main" val="237678131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smtClean="0">
                <a:solidFill>
                  <a:schemeClr val="tx1"/>
                </a:solidFill>
                <a:effectLst/>
                <a:latin typeface="+mn-lt"/>
                <a:ea typeface="+mn-ea"/>
                <a:cs typeface="+mn-cs"/>
              </a:rPr>
              <a:t>開発者が適切な動詞を選択できるのかどうかについては，</a:t>
            </a:r>
          </a:p>
          <a:p>
            <a:r>
              <a:rPr kumimoji="1" lang="ja-JP" altLang="ja-JP" sz="1200" kern="1200" dirty="0" smtClean="0">
                <a:solidFill>
                  <a:schemeClr val="tx1"/>
                </a:solidFill>
                <a:effectLst/>
                <a:latin typeface="+mn-lt"/>
                <a:ea typeface="+mn-ea"/>
                <a:cs typeface="+mn-cs"/>
              </a:rPr>
              <a:t>被験者実験を行うことで評価を行いました．</a:t>
            </a:r>
          </a:p>
          <a:p>
            <a:r>
              <a:rPr kumimoji="1" lang="ja-JP" altLang="ja-JP" sz="1200" kern="1200" dirty="0" smtClean="0">
                <a:solidFill>
                  <a:schemeClr val="tx1"/>
                </a:solidFill>
                <a:effectLst/>
                <a:latin typeface="+mn-lt"/>
                <a:ea typeface="+mn-ea"/>
                <a:cs typeface="+mn-cs"/>
              </a:rPr>
              <a:t>既存のソースコードに定義されているメソッドからメソッド名を削除した課題を作成し，</a:t>
            </a:r>
          </a:p>
          <a:p>
            <a:r>
              <a:rPr kumimoji="1" lang="ja-JP" altLang="ja-JP" sz="1200" kern="1200" dirty="0" smtClean="0">
                <a:solidFill>
                  <a:schemeClr val="tx1"/>
                </a:solidFill>
                <a:effectLst/>
                <a:latin typeface="+mn-lt"/>
                <a:ea typeface="+mn-ea"/>
                <a:cs typeface="+mn-cs"/>
              </a:rPr>
              <a:t>被験者に削除したメソッド名を推測する課題を解いてもらい</a:t>
            </a:r>
            <a:r>
              <a:rPr kumimoji="1" lang="ja-JP" altLang="en-US" sz="1200" kern="1200" dirty="0" smtClean="0">
                <a:solidFill>
                  <a:schemeClr val="tx1"/>
                </a:solidFill>
                <a:effectLst/>
                <a:latin typeface="+mn-lt"/>
                <a:ea typeface="+mn-ea"/>
                <a:cs typeface="+mn-cs"/>
              </a:rPr>
              <a:t>ました．</a:t>
            </a:r>
            <a:endParaRPr kumimoji="1" lang="en-US" altLang="ja-JP" sz="1200" kern="1200" dirty="0" smtClean="0">
              <a:solidFill>
                <a:schemeClr val="tx1"/>
              </a:solidFill>
              <a:effectLst/>
              <a:latin typeface="+mn-lt"/>
              <a:ea typeface="+mn-ea"/>
              <a:cs typeface="+mn-cs"/>
            </a:endParaRPr>
          </a:p>
          <a:p>
            <a:r>
              <a:rPr kumimoji="1" lang="ja-JP" altLang="en-US" sz="1200" kern="1200" dirty="0" smtClean="0">
                <a:solidFill>
                  <a:schemeClr val="tx1"/>
                </a:solidFill>
                <a:effectLst/>
                <a:latin typeface="+mn-lt"/>
                <a:ea typeface="+mn-ea"/>
                <a:cs typeface="+mn-cs"/>
              </a:rPr>
              <a:t>提案手法によって提示される候補リストがある場合とない場合で</a:t>
            </a:r>
            <a:r>
              <a:rPr kumimoji="1" lang="ja-JP" altLang="ja-JP" sz="1200" kern="1200" dirty="0" smtClean="0">
                <a:solidFill>
                  <a:schemeClr val="tx1"/>
                </a:solidFill>
                <a:effectLst/>
                <a:latin typeface="+mn-lt"/>
                <a:ea typeface="+mn-ea"/>
                <a:cs typeface="+mn-cs"/>
              </a:rPr>
              <a:t>正解数の差を分析しました．</a:t>
            </a:r>
            <a:endParaRPr kumimoji="1" lang="en-US" altLang="ja-JP" sz="1200" kern="1200" dirty="0" smtClean="0">
              <a:solidFill>
                <a:schemeClr val="tx1"/>
              </a:solidFill>
              <a:effectLst/>
              <a:latin typeface="+mn-lt"/>
              <a:ea typeface="+mn-ea"/>
              <a:cs typeface="+mn-cs"/>
            </a:endParaRPr>
          </a:p>
          <a:p>
            <a:r>
              <a:rPr kumimoji="1" lang="ja-JP" altLang="en-US" sz="1200" kern="1200" dirty="0" smtClean="0">
                <a:solidFill>
                  <a:schemeClr val="tx1"/>
                </a:solidFill>
                <a:effectLst/>
                <a:latin typeface="+mn-lt"/>
                <a:ea typeface="+mn-ea"/>
                <a:cs typeface="+mn-cs"/>
              </a:rPr>
              <a:t>候補リストは上位</a:t>
            </a:r>
            <a:r>
              <a:rPr kumimoji="1" lang="en-US" altLang="ja-JP" sz="1200" kern="1200" dirty="0" smtClean="0">
                <a:solidFill>
                  <a:schemeClr val="tx1"/>
                </a:solidFill>
                <a:effectLst/>
                <a:latin typeface="+mn-lt"/>
                <a:ea typeface="+mn-ea"/>
                <a:cs typeface="+mn-cs"/>
              </a:rPr>
              <a:t>5</a:t>
            </a:r>
            <a:r>
              <a:rPr kumimoji="1" lang="ja-JP" altLang="en-US" sz="1200" kern="1200" dirty="0" err="1" smtClean="0">
                <a:solidFill>
                  <a:schemeClr val="tx1"/>
                </a:solidFill>
                <a:effectLst/>
                <a:latin typeface="+mn-lt"/>
                <a:ea typeface="+mn-ea"/>
                <a:cs typeface="+mn-cs"/>
              </a:rPr>
              <a:t>つを提</a:t>
            </a:r>
            <a:r>
              <a:rPr kumimoji="1" lang="ja-JP" altLang="en-US" sz="1200" kern="1200" dirty="0" smtClean="0">
                <a:solidFill>
                  <a:schemeClr val="tx1"/>
                </a:solidFill>
                <a:effectLst/>
                <a:latin typeface="+mn-lt"/>
                <a:ea typeface="+mn-ea"/>
                <a:cs typeface="+mn-cs"/>
              </a:rPr>
              <a:t>示します．</a:t>
            </a:r>
            <a:endParaRPr kumimoji="1" lang="ja-JP"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fld id="{74D925D3-918D-4DD7-929F-5E8BB64F0EAF}" type="slidenum">
              <a:rPr kumimoji="1" lang="ja-JP" altLang="en-US" smtClean="0"/>
              <a:t>18</a:t>
            </a:fld>
            <a:endParaRPr kumimoji="1" lang="ja-JP" altLang="en-US"/>
          </a:p>
        </p:txBody>
      </p:sp>
    </p:spTree>
    <p:extLst>
      <p:ext uri="{BB962C8B-B14F-4D97-AF65-F5344CB8AC3E}">
        <p14:creationId xmlns:p14="http://schemas.microsoft.com/office/powerpoint/2010/main" val="278142127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smtClean="0">
                <a:solidFill>
                  <a:schemeClr val="tx1"/>
                </a:solidFill>
                <a:effectLst/>
                <a:latin typeface="+mn-lt"/>
                <a:ea typeface="+mn-ea"/>
                <a:cs typeface="+mn-cs"/>
              </a:rPr>
              <a:t>課題となるメソッド</a:t>
            </a:r>
            <a:r>
              <a:rPr kumimoji="1" lang="en-US" altLang="ja-JP" sz="1200" kern="1200" dirty="0" smtClean="0">
                <a:solidFill>
                  <a:schemeClr val="tx1"/>
                </a:solidFill>
                <a:effectLst/>
                <a:latin typeface="+mn-lt"/>
                <a:ea typeface="+mn-ea"/>
                <a:cs typeface="+mn-cs"/>
              </a:rPr>
              <a:t>12</a:t>
            </a:r>
            <a:r>
              <a:rPr kumimoji="1" lang="ja-JP" altLang="ja-JP" sz="1200" kern="1200" dirty="0" smtClean="0">
                <a:solidFill>
                  <a:schemeClr val="tx1"/>
                </a:solidFill>
                <a:effectLst/>
                <a:latin typeface="+mn-lt"/>
                <a:ea typeface="+mn-ea"/>
                <a:cs typeface="+mn-cs"/>
              </a:rPr>
              <a:t>個を</a:t>
            </a:r>
            <a:r>
              <a:rPr kumimoji="1" lang="en-US" altLang="ja-JP" sz="1200" kern="1200" dirty="0" smtClean="0">
                <a:solidFill>
                  <a:schemeClr val="tx1"/>
                </a:solidFill>
                <a:effectLst/>
                <a:latin typeface="+mn-lt"/>
                <a:ea typeface="+mn-ea"/>
                <a:cs typeface="+mn-cs"/>
              </a:rPr>
              <a:t>4</a:t>
            </a:r>
            <a:r>
              <a:rPr kumimoji="1" lang="ja-JP" altLang="ja-JP" sz="1200" kern="1200" dirty="0" err="1" smtClean="0">
                <a:solidFill>
                  <a:schemeClr val="tx1"/>
                </a:solidFill>
                <a:effectLst/>
                <a:latin typeface="+mn-lt"/>
                <a:ea typeface="+mn-ea"/>
                <a:cs typeface="+mn-cs"/>
              </a:rPr>
              <a:t>つの</a:t>
            </a:r>
            <a:r>
              <a:rPr kumimoji="1" lang="en-US" altLang="ja-JP" sz="1200" kern="1200" dirty="0" smtClean="0">
                <a:solidFill>
                  <a:schemeClr val="tx1"/>
                </a:solidFill>
                <a:effectLst/>
                <a:latin typeface="+mn-lt"/>
                <a:ea typeface="+mn-ea"/>
                <a:cs typeface="+mn-cs"/>
              </a:rPr>
              <a:t>OSS</a:t>
            </a:r>
            <a:r>
              <a:rPr kumimoji="1" lang="ja-JP" altLang="ja-JP" sz="1200" kern="1200" dirty="0" smtClean="0">
                <a:solidFill>
                  <a:schemeClr val="tx1"/>
                </a:solidFill>
                <a:effectLst/>
                <a:latin typeface="+mn-lt"/>
                <a:ea typeface="+mn-ea"/>
                <a:cs typeface="+mn-cs"/>
              </a:rPr>
              <a:t>から選択しました．</a:t>
            </a:r>
            <a:endParaRPr kumimoji="1" lang="ja-JP" altLang="ja-JP" sz="1400" kern="1200" dirty="0" smtClean="0">
              <a:solidFill>
                <a:schemeClr val="tx1"/>
              </a:solidFill>
              <a:effectLst/>
              <a:latin typeface="+mn-lt"/>
              <a:ea typeface="+mn-ea"/>
              <a:cs typeface="+mn-cs"/>
            </a:endParaRPr>
          </a:p>
          <a:p>
            <a:r>
              <a:rPr kumimoji="1" lang="ja-JP" altLang="ja-JP" sz="1200" kern="1200" dirty="0" smtClean="0">
                <a:solidFill>
                  <a:schemeClr val="tx1"/>
                </a:solidFill>
                <a:effectLst/>
                <a:latin typeface="+mn-lt"/>
                <a:ea typeface="+mn-ea"/>
                <a:cs typeface="+mn-cs"/>
              </a:rPr>
              <a:t>開発者の負担を考慮して</a:t>
            </a:r>
            <a:r>
              <a:rPr kumimoji="1" lang="en-US" altLang="ja-JP" sz="1200" kern="1200" dirty="0" smtClean="0">
                <a:solidFill>
                  <a:schemeClr val="tx1"/>
                </a:solidFill>
                <a:effectLst/>
                <a:latin typeface="+mn-lt"/>
                <a:ea typeface="+mn-ea"/>
                <a:cs typeface="+mn-cs"/>
              </a:rPr>
              <a:t>5</a:t>
            </a:r>
            <a:r>
              <a:rPr kumimoji="1" lang="ja-JP" altLang="ja-JP" sz="1200" kern="1200" dirty="0" smtClean="0">
                <a:solidFill>
                  <a:schemeClr val="tx1"/>
                </a:solidFill>
                <a:effectLst/>
                <a:latin typeface="+mn-lt"/>
                <a:ea typeface="+mn-ea"/>
                <a:cs typeface="+mn-cs"/>
              </a:rPr>
              <a:t>行から　</a:t>
            </a:r>
            <a:r>
              <a:rPr kumimoji="1" lang="en-US" altLang="ja-JP" sz="1200" kern="1200" dirty="0" smtClean="0">
                <a:solidFill>
                  <a:schemeClr val="tx1"/>
                </a:solidFill>
                <a:effectLst/>
                <a:latin typeface="+mn-lt"/>
                <a:ea typeface="+mn-ea"/>
                <a:cs typeface="+mn-cs"/>
              </a:rPr>
              <a:t>15</a:t>
            </a:r>
            <a:r>
              <a:rPr kumimoji="1" lang="ja-JP" altLang="ja-JP" sz="1200" kern="1200" dirty="0" smtClean="0">
                <a:solidFill>
                  <a:schemeClr val="tx1"/>
                </a:solidFill>
                <a:effectLst/>
                <a:latin typeface="+mn-lt"/>
                <a:ea typeface="+mn-ea"/>
                <a:cs typeface="+mn-cs"/>
              </a:rPr>
              <a:t>行のメソッドを，</a:t>
            </a:r>
            <a:endParaRPr kumimoji="1" lang="ja-JP" altLang="ja-JP" sz="1400" kern="1200" dirty="0" smtClean="0">
              <a:solidFill>
                <a:schemeClr val="tx1"/>
              </a:solidFill>
              <a:effectLst/>
              <a:latin typeface="+mn-lt"/>
              <a:ea typeface="+mn-ea"/>
              <a:cs typeface="+mn-cs"/>
            </a:endParaRPr>
          </a:p>
          <a:p>
            <a:r>
              <a:rPr kumimoji="1" lang="ja-JP" altLang="ja-JP" sz="1200" kern="1200" dirty="0" smtClean="0">
                <a:solidFill>
                  <a:schemeClr val="tx1"/>
                </a:solidFill>
                <a:effectLst/>
                <a:latin typeface="+mn-lt"/>
                <a:ea typeface="+mn-ea"/>
                <a:cs typeface="+mn-cs"/>
              </a:rPr>
              <a:t>目的語による影響を考慮して動詞一語で命名されているメソッドを課題として選択しました．</a:t>
            </a:r>
            <a:endParaRPr kumimoji="1" lang="ja-JP" altLang="ja-JP" sz="1400" kern="1200" dirty="0" smtClean="0">
              <a:solidFill>
                <a:schemeClr val="tx1"/>
              </a:solidFill>
              <a:effectLst/>
              <a:latin typeface="+mn-lt"/>
              <a:ea typeface="+mn-ea"/>
              <a:cs typeface="+mn-cs"/>
            </a:endParaRPr>
          </a:p>
          <a:p>
            <a:r>
              <a:rPr kumimoji="1" lang="ja-JP" altLang="ja-JP" sz="1200" kern="1200" dirty="0" smtClean="0">
                <a:solidFill>
                  <a:schemeClr val="tx1"/>
                </a:solidFill>
                <a:effectLst/>
                <a:latin typeface="+mn-lt"/>
                <a:ea typeface="+mn-ea"/>
                <a:cs typeface="+mn-cs"/>
              </a:rPr>
              <a:t>手法によって正解が提示される順位が均等になるようにメソッドを選択しました．</a:t>
            </a:r>
            <a:endParaRPr kumimoji="1" lang="ja-JP" altLang="ja-JP" sz="14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fld id="{C4EF64D1-4A59-4112-AF68-86E731362AFC}" type="slidenum">
              <a:rPr kumimoji="1" lang="ja-JP" altLang="en-US" smtClean="0"/>
              <a:t>19</a:t>
            </a:fld>
            <a:endParaRPr kumimoji="1" lang="ja-JP" altLang="en-US"/>
          </a:p>
        </p:txBody>
      </p:sp>
    </p:spTree>
    <p:extLst>
      <p:ext uri="{BB962C8B-B14F-4D97-AF65-F5344CB8AC3E}">
        <p14:creationId xmlns:p14="http://schemas.microsoft.com/office/powerpoint/2010/main" val="8531172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smtClean="0">
                <a:solidFill>
                  <a:schemeClr val="tx1"/>
                </a:solidFill>
                <a:effectLst/>
                <a:latin typeface="+mn-lt"/>
                <a:ea typeface="+mn-ea"/>
                <a:cs typeface="+mn-cs"/>
              </a:rPr>
              <a:t>まず，この研究の背景について説明します．</a:t>
            </a:r>
          </a:p>
          <a:p>
            <a:r>
              <a:rPr kumimoji="1" lang="en-US" altLang="ja-JP" sz="1200" kern="1200" dirty="0" smtClean="0">
                <a:solidFill>
                  <a:schemeClr val="tx1"/>
                </a:solidFill>
                <a:effectLst/>
                <a:latin typeface="+mn-lt"/>
                <a:ea typeface="+mn-ea"/>
                <a:cs typeface="+mn-cs"/>
              </a:rPr>
              <a:t>java</a:t>
            </a:r>
            <a:r>
              <a:rPr kumimoji="1" lang="ja-JP" altLang="ja-JP" sz="1200" kern="1200" dirty="0" smtClean="0">
                <a:solidFill>
                  <a:schemeClr val="tx1"/>
                </a:solidFill>
                <a:effectLst/>
                <a:latin typeface="+mn-lt"/>
                <a:ea typeface="+mn-ea"/>
                <a:cs typeface="+mn-cs"/>
              </a:rPr>
              <a:t>プログラムにおいて，メソッド名が不適切だと，プログラム理解に時間がかかることが知られています．</a:t>
            </a:r>
          </a:p>
          <a:p>
            <a:r>
              <a:rPr kumimoji="1" lang="ja-JP" altLang="ja-JP" sz="1200" kern="1200" dirty="0" smtClean="0">
                <a:solidFill>
                  <a:schemeClr val="tx1"/>
                </a:solidFill>
                <a:effectLst/>
                <a:latin typeface="+mn-lt"/>
                <a:ea typeface="+mn-ea"/>
                <a:cs typeface="+mn-cs"/>
              </a:rPr>
              <a:t>開発者は識別子の名前からその動作を推測しているため，不適切な名前がついているとその動作を誤解してしまいます．</a:t>
            </a:r>
          </a:p>
          <a:p>
            <a:r>
              <a:rPr kumimoji="1" lang="ja-JP" altLang="ja-JP" sz="1200" kern="1200" dirty="0" smtClean="0">
                <a:solidFill>
                  <a:schemeClr val="tx1"/>
                </a:solidFill>
                <a:effectLst/>
                <a:latin typeface="+mn-lt"/>
                <a:ea typeface="+mn-ea"/>
                <a:cs typeface="+mn-cs"/>
              </a:rPr>
              <a:t>例えばこちらのコード片において，</a:t>
            </a:r>
            <a:r>
              <a:rPr kumimoji="1" lang="en-US" altLang="ja-JP" sz="1200" kern="1200" dirty="0" err="1" smtClean="0">
                <a:solidFill>
                  <a:schemeClr val="tx1"/>
                </a:solidFill>
                <a:effectLst/>
                <a:latin typeface="+mn-lt"/>
                <a:ea typeface="+mn-ea"/>
                <a:cs typeface="+mn-cs"/>
              </a:rPr>
              <a:t>setBinaryStream</a:t>
            </a:r>
            <a:r>
              <a:rPr kumimoji="1" lang="ja-JP" altLang="ja-JP" sz="1200" kern="1200" dirty="0" smtClean="0">
                <a:solidFill>
                  <a:schemeClr val="tx1"/>
                </a:solidFill>
                <a:effectLst/>
                <a:latin typeface="+mn-lt"/>
                <a:ea typeface="+mn-ea"/>
                <a:cs typeface="+mn-cs"/>
              </a:rPr>
              <a:t>というメソッドを読んだとき，</a:t>
            </a:r>
            <a:r>
              <a:rPr kumimoji="1" lang="en-US" altLang="ja-JP" sz="1200" kern="1200" dirty="0" smtClean="0">
                <a:solidFill>
                  <a:schemeClr val="tx1"/>
                </a:solidFill>
                <a:effectLst/>
                <a:latin typeface="+mn-lt"/>
                <a:ea typeface="+mn-ea"/>
                <a:cs typeface="+mn-cs"/>
              </a:rPr>
              <a:t>set</a:t>
            </a:r>
            <a:r>
              <a:rPr kumimoji="1" lang="ja-JP" altLang="ja-JP" sz="1200" kern="1200" dirty="0" smtClean="0">
                <a:solidFill>
                  <a:schemeClr val="tx1"/>
                </a:solidFill>
                <a:effectLst/>
                <a:latin typeface="+mn-lt"/>
                <a:ea typeface="+mn-ea"/>
                <a:cs typeface="+mn-cs"/>
              </a:rPr>
              <a:t>は値を設定するメソッドによく使われる語なので，開発者は何かの値を設定するメソッドであるとその動作を予測します．</a:t>
            </a:r>
          </a:p>
          <a:p>
            <a:r>
              <a:rPr kumimoji="1" lang="ja-JP" altLang="ja-JP" sz="1200" kern="1200" dirty="0" smtClean="0">
                <a:solidFill>
                  <a:schemeClr val="tx1"/>
                </a:solidFill>
                <a:effectLst/>
                <a:latin typeface="+mn-lt"/>
                <a:ea typeface="+mn-ea"/>
                <a:cs typeface="+mn-cs"/>
              </a:rPr>
              <a:t>しかし，実際の動作は値を書き込むためのオブジェクトを取得するメソッドであるため，その動作を誤解してしまいます．</a:t>
            </a:r>
            <a:endParaRPr kumimoji="1" lang="ja-JP"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fld id="{C3A3C1B9-2BD0-4E71-B7DE-934310D799DB}" type="slidenum">
              <a:rPr kumimoji="1" lang="ja-JP" altLang="en-US" smtClean="0"/>
              <a:t>2</a:t>
            </a:fld>
            <a:endParaRPr kumimoji="1" lang="ja-JP" altLang="en-US" dirty="0"/>
          </a:p>
        </p:txBody>
      </p:sp>
    </p:spTree>
    <p:extLst>
      <p:ext uri="{BB962C8B-B14F-4D97-AF65-F5344CB8AC3E}">
        <p14:creationId xmlns:p14="http://schemas.microsoft.com/office/powerpoint/2010/main" val="382790254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smtClean="0">
                <a:solidFill>
                  <a:schemeClr val="tx1"/>
                </a:solidFill>
                <a:effectLst/>
                <a:latin typeface="+mn-lt"/>
                <a:ea typeface="+mn-ea"/>
                <a:cs typeface="+mn-cs"/>
              </a:rPr>
              <a:t>課題の作成方法について説明します．</a:t>
            </a:r>
          </a:p>
          <a:p>
            <a:r>
              <a:rPr kumimoji="1" lang="ja-JP" altLang="ja-JP" sz="1200" kern="1200" dirty="0" smtClean="0">
                <a:solidFill>
                  <a:schemeClr val="tx1"/>
                </a:solidFill>
                <a:effectLst/>
                <a:latin typeface="+mn-lt"/>
                <a:ea typeface="+mn-ea"/>
                <a:cs typeface="+mn-cs"/>
              </a:rPr>
              <a:t>まず，対象のメソッドが記述されている</a:t>
            </a:r>
            <a:r>
              <a:rPr kumimoji="1" lang="en-US" altLang="ja-JP" sz="1200" kern="1200" dirty="0" smtClean="0">
                <a:solidFill>
                  <a:schemeClr val="tx1"/>
                </a:solidFill>
                <a:effectLst/>
                <a:latin typeface="+mn-lt"/>
                <a:ea typeface="+mn-ea"/>
                <a:cs typeface="+mn-cs"/>
              </a:rPr>
              <a:t>java</a:t>
            </a:r>
            <a:r>
              <a:rPr kumimoji="1" lang="ja-JP" altLang="ja-JP" sz="1200" kern="1200" dirty="0" smtClean="0">
                <a:solidFill>
                  <a:schemeClr val="tx1"/>
                </a:solidFill>
                <a:effectLst/>
                <a:latin typeface="+mn-lt"/>
                <a:ea typeface="+mn-ea"/>
                <a:cs typeface="+mn-cs"/>
              </a:rPr>
              <a:t>ファイルを取得します．</a:t>
            </a:r>
          </a:p>
          <a:p>
            <a:r>
              <a:rPr kumimoji="1" lang="ja-JP" altLang="ja-JP" sz="1200" kern="1200" dirty="0" smtClean="0">
                <a:solidFill>
                  <a:schemeClr val="tx1"/>
                </a:solidFill>
                <a:effectLst/>
                <a:latin typeface="+mn-lt"/>
                <a:ea typeface="+mn-ea"/>
                <a:cs typeface="+mn-cs"/>
              </a:rPr>
              <a:t>ここから対象以外のメソッドを削除します．</a:t>
            </a:r>
          </a:p>
          <a:p>
            <a:r>
              <a:rPr kumimoji="1" lang="ja-JP" altLang="ja-JP" sz="1200" kern="1200" dirty="0" smtClean="0">
                <a:solidFill>
                  <a:schemeClr val="tx1"/>
                </a:solidFill>
                <a:effectLst/>
                <a:latin typeface="+mn-lt"/>
                <a:ea typeface="+mn-ea"/>
                <a:cs typeface="+mn-cs"/>
              </a:rPr>
              <a:t>対象メソッド内でアクセスしていないフィールド，メソッド内外に記述されているコメントを削除します．</a:t>
            </a:r>
          </a:p>
          <a:p>
            <a:r>
              <a:rPr kumimoji="1" lang="ja-JP" altLang="ja-JP" sz="1200" kern="1200" dirty="0" smtClean="0">
                <a:solidFill>
                  <a:schemeClr val="tx1"/>
                </a:solidFill>
                <a:effectLst/>
                <a:latin typeface="+mn-lt"/>
                <a:ea typeface="+mn-ea"/>
                <a:cs typeface="+mn-cs"/>
              </a:rPr>
              <a:t>最後に，対象のメソッドの名前を削除します．</a:t>
            </a:r>
          </a:p>
          <a:p>
            <a:r>
              <a:rPr kumimoji="1" lang="ja-JP" altLang="ja-JP" sz="1200" kern="1200" dirty="0" smtClean="0">
                <a:solidFill>
                  <a:schemeClr val="tx1"/>
                </a:solidFill>
                <a:effectLst/>
                <a:latin typeface="+mn-lt"/>
                <a:ea typeface="+mn-ea"/>
                <a:cs typeface="+mn-cs"/>
              </a:rPr>
              <a:t>被験者はこの状態のメソッドを読んでメソッドの動作を推測します．</a:t>
            </a:r>
          </a:p>
          <a:p>
            <a:r>
              <a:rPr kumimoji="1" lang="ja-JP" altLang="ja-JP" sz="1200" kern="1200" dirty="0" smtClean="0">
                <a:solidFill>
                  <a:schemeClr val="tx1"/>
                </a:solidFill>
                <a:effectLst/>
                <a:latin typeface="+mn-lt"/>
                <a:ea typeface="+mn-ea"/>
                <a:cs typeface="+mn-cs"/>
              </a:rPr>
              <a:t>候補リストがある場合は，このように上位</a:t>
            </a:r>
            <a:r>
              <a:rPr kumimoji="1" lang="en-US" altLang="ja-JP" sz="1200" kern="1200" dirty="0" smtClean="0">
                <a:solidFill>
                  <a:schemeClr val="tx1"/>
                </a:solidFill>
                <a:effectLst/>
                <a:latin typeface="+mn-lt"/>
                <a:ea typeface="+mn-ea"/>
                <a:cs typeface="+mn-cs"/>
              </a:rPr>
              <a:t>5</a:t>
            </a:r>
            <a:r>
              <a:rPr kumimoji="1" lang="ja-JP" altLang="ja-JP" sz="1200" kern="1200" dirty="0" smtClean="0">
                <a:solidFill>
                  <a:schemeClr val="tx1"/>
                </a:solidFill>
                <a:effectLst/>
                <a:latin typeface="+mn-lt"/>
                <a:ea typeface="+mn-ea"/>
                <a:cs typeface="+mn-cs"/>
              </a:rPr>
              <a:t>位の動詞が提示されます．</a:t>
            </a:r>
            <a:endParaRPr kumimoji="1" lang="en-US" altLang="ja-JP" sz="1200" kern="1200" dirty="0" smtClean="0">
              <a:solidFill>
                <a:schemeClr val="tx1"/>
              </a:solidFill>
              <a:effectLst/>
              <a:latin typeface="+mn-lt"/>
              <a:ea typeface="+mn-ea"/>
              <a:cs typeface="+mn-cs"/>
            </a:endParaRPr>
          </a:p>
          <a:p>
            <a:r>
              <a:rPr kumimoji="1" lang="ja-JP" altLang="en-US" sz="1200" kern="1200" dirty="0" smtClean="0">
                <a:solidFill>
                  <a:schemeClr val="tx1"/>
                </a:solidFill>
                <a:effectLst/>
                <a:latin typeface="+mn-lt"/>
                <a:ea typeface="+mn-ea"/>
                <a:cs typeface="+mn-cs"/>
              </a:rPr>
              <a:t>課題を解いてもらう際，候補が提示された場合でも，リスト外から動詞を選ぶことができるとしています．</a:t>
            </a:r>
            <a:endParaRPr kumimoji="1" lang="ja-JP"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fld id="{C4EF64D1-4A59-4112-AF68-86E731362AFC}" type="slidenum">
              <a:rPr kumimoji="1" lang="ja-JP" altLang="en-US" smtClean="0"/>
              <a:t>20</a:t>
            </a:fld>
            <a:endParaRPr kumimoji="1" lang="ja-JP" altLang="en-US"/>
          </a:p>
        </p:txBody>
      </p:sp>
    </p:spTree>
    <p:extLst>
      <p:ext uri="{BB962C8B-B14F-4D97-AF65-F5344CB8AC3E}">
        <p14:creationId xmlns:p14="http://schemas.microsoft.com/office/powerpoint/2010/main" val="315547135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smtClean="0">
                <a:solidFill>
                  <a:schemeClr val="tx1"/>
                </a:solidFill>
                <a:effectLst/>
                <a:latin typeface="+mn-lt"/>
                <a:ea typeface="+mn-ea"/>
                <a:cs typeface="+mn-cs"/>
              </a:rPr>
              <a:t>被験者は</a:t>
            </a:r>
            <a:r>
              <a:rPr kumimoji="1" lang="ja-JP" altLang="en-US" sz="1200" kern="1200" dirty="0" smtClean="0">
                <a:solidFill>
                  <a:schemeClr val="tx1"/>
                </a:solidFill>
                <a:effectLst/>
                <a:latin typeface="+mn-lt"/>
                <a:ea typeface="+mn-ea"/>
                <a:cs typeface="+mn-cs"/>
              </a:rPr>
              <a:t>私の所属研究室</a:t>
            </a:r>
            <a:r>
              <a:rPr kumimoji="1" lang="ja-JP" altLang="ja-JP" sz="1200" kern="1200" dirty="0" smtClean="0">
                <a:solidFill>
                  <a:schemeClr val="tx1"/>
                </a:solidFill>
                <a:effectLst/>
                <a:latin typeface="+mn-lt"/>
                <a:ea typeface="+mn-ea"/>
                <a:cs typeface="+mn-cs"/>
              </a:rPr>
              <a:t>の学生</a:t>
            </a:r>
            <a:r>
              <a:rPr kumimoji="1" lang="en-US" altLang="ja-JP" sz="1200" kern="1200" dirty="0" smtClean="0">
                <a:solidFill>
                  <a:schemeClr val="tx1"/>
                </a:solidFill>
                <a:effectLst/>
                <a:latin typeface="+mn-lt"/>
                <a:ea typeface="+mn-ea"/>
                <a:cs typeface="+mn-cs"/>
              </a:rPr>
              <a:t>12</a:t>
            </a:r>
            <a:r>
              <a:rPr kumimoji="1" lang="ja-JP" altLang="ja-JP" sz="1200" kern="1200" dirty="0" smtClean="0">
                <a:solidFill>
                  <a:schemeClr val="tx1"/>
                </a:solidFill>
                <a:effectLst/>
                <a:latin typeface="+mn-lt"/>
                <a:ea typeface="+mn-ea"/>
                <a:cs typeface="+mn-cs"/>
              </a:rPr>
              <a:t>人です．</a:t>
            </a:r>
          </a:p>
          <a:p>
            <a:r>
              <a:rPr kumimoji="1" lang="ja-JP" altLang="ja-JP" sz="1200" kern="1200" dirty="0" smtClean="0">
                <a:solidFill>
                  <a:schemeClr val="tx1"/>
                </a:solidFill>
                <a:effectLst/>
                <a:latin typeface="+mn-lt"/>
                <a:ea typeface="+mn-ea"/>
                <a:cs typeface="+mn-cs"/>
              </a:rPr>
              <a:t>課題の割り当て方については，各課題を</a:t>
            </a:r>
            <a:r>
              <a:rPr kumimoji="1" lang="en-US" altLang="ja-JP" sz="1200" kern="1200" dirty="0" smtClean="0">
                <a:solidFill>
                  <a:schemeClr val="tx1"/>
                </a:solidFill>
                <a:effectLst/>
                <a:latin typeface="+mn-lt"/>
                <a:ea typeface="+mn-ea"/>
                <a:cs typeface="+mn-cs"/>
              </a:rPr>
              <a:t>8</a:t>
            </a:r>
            <a:r>
              <a:rPr kumimoji="1" lang="ja-JP" altLang="ja-JP" sz="1200" kern="1200" dirty="0" smtClean="0">
                <a:solidFill>
                  <a:schemeClr val="tx1"/>
                </a:solidFill>
                <a:effectLst/>
                <a:latin typeface="+mn-lt"/>
                <a:ea typeface="+mn-ea"/>
                <a:cs typeface="+mn-cs"/>
              </a:rPr>
              <a:t>人ずつに解いてもらうように割り当てました</a:t>
            </a:r>
            <a:r>
              <a:rPr kumimoji="1" lang="ja-JP" altLang="en-US" sz="1200" kern="1200" dirty="0" smtClean="0">
                <a:solidFill>
                  <a:schemeClr val="tx1"/>
                </a:solidFill>
                <a:effectLst/>
                <a:latin typeface="+mn-lt"/>
                <a:ea typeface="+mn-ea"/>
                <a:cs typeface="+mn-cs"/>
              </a:rPr>
              <a:t>．</a:t>
            </a:r>
            <a:endParaRPr kumimoji="1" lang="en-US" altLang="ja-JP" sz="1200" kern="1200" dirty="0" smtClean="0">
              <a:solidFill>
                <a:schemeClr val="tx1"/>
              </a:solidFill>
              <a:effectLst/>
              <a:latin typeface="+mn-lt"/>
              <a:ea typeface="+mn-ea"/>
              <a:cs typeface="+mn-cs"/>
            </a:endParaRPr>
          </a:p>
          <a:p>
            <a:r>
              <a:rPr kumimoji="1" lang="ja-JP" altLang="ja-JP" sz="1200" kern="1200" dirty="0" smtClean="0">
                <a:solidFill>
                  <a:schemeClr val="tx1"/>
                </a:solidFill>
                <a:effectLst/>
                <a:latin typeface="+mn-lt"/>
                <a:ea typeface="+mn-ea"/>
                <a:cs typeface="+mn-cs"/>
              </a:rPr>
              <a:t>候補リストがある状態で</a:t>
            </a:r>
            <a:r>
              <a:rPr kumimoji="1" lang="en-US" altLang="ja-JP" sz="1200" kern="1200" dirty="0" smtClean="0">
                <a:solidFill>
                  <a:schemeClr val="tx1"/>
                </a:solidFill>
                <a:effectLst/>
                <a:latin typeface="+mn-lt"/>
                <a:ea typeface="+mn-ea"/>
                <a:cs typeface="+mn-cs"/>
              </a:rPr>
              <a:t>4</a:t>
            </a:r>
            <a:r>
              <a:rPr kumimoji="1" lang="ja-JP" altLang="en-US" sz="1200" kern="1200" dirty="0" smtClean="0">
                <a:solidFill>
                  <a:schemeClr val="tx1"/>
                </a:solidFill>
                <a:effectLst/>
                <a:latin typeface="+mn-lt"/>
                <a:ea typeface="+mn-ea"/>
                <a:cs typeface="+mn-cs"/>
              </a:rPr>
              <a:t>人に</a:t>
            </a:r>
            <a:r>
              <a:rPr kumimoji="1" lang="ja-JP" altLang="ja-JP" sz="1200" kern="1200" dirty="0" smtClean="0">
                <a:solidFill>
                  <a:schemeClr val="tx1"/>
                </a:solidFill>
                <a:effectLst/>
                <a:latin typeface="+mn-lt"/>
                <a:ea typeface="+mn-ea"/>
                <a:cs typeface="+mn-cs"/>
              </a:rPr>
              <a:t>，ない状態で</a:t>
            </a:r>
            <a:r>
              <a:rPr kumimoji="1" lang="en-US" altLang="ja-JP" sz="1200" kern="1200" dirty="0" smtClean="0">
                <a:solidFill>
                  <a:schemeClr val="tx1"/>
                </a:solidFill>
                <a:effectLst/>
                <a:latin typeface="+mn-lt"/>
                <a:ea typeface="+mn-ea"/>
                <a:cs typeface="+mn-cs"/>
              </a:rPr>
              <a:t>4</a:t>
            </a:r>
            <a:r>
              <a:rPr kumimoji="1" lang="ja-JP" altLang="en-US" sz="1200" kern="1200" dirty="0" smtClean="0">
                <a:solidFill>
                  <a:schemeClr val="tx1"/>
                </a:solidFill>
                <a:effectLst/>
                <a:latin typeface="+mn-lt"/>
                <a:ea typeface="+mn-ea"/>
                <a:cs typeface="+mn-cs"/>
              </a:rPr>
              <a:t>人に割り当てました．</a:t>
            </a:r>
            <a:endParaRPr kumimoji="1" lang="ja-JP" altLang="ja-JP" sz="1200" kern="1200" dirty="0" smtClean="0">
              <a:solidFill>
                <a:schemeClr val="tx1"/>
              </a:solidFill>
              <a:effectLst/>
              <a:latin typeface="+mn-lt"/>
              <a:ea typeface="+mn-ea"/>
              <a:cs typeface="+mn-cs"/>
            </a:endParaRPr>
          </a:p>
          <a:p>
            <a:r>
              <a:rPr kumimoji="1" lang="ja-JP" altLang="ja-JP" sz="1200" kern="1200" dirty="0" smtClean="0">
                <a:solidFill>
                  <a:schemeClr val="tx1"/>
                </a:solidFill>
                <a:effectLst/>
                <a:latin typeface="+mn-lt"/>
                <a:ea typeface="+mn-ea"/>
                <a:cs typeface="+mn-cs"/>
              </a:rPr>
              <a:t>また，被験者一人につき，</a:t>
            </a:r>
            <a:r>
              <a:rPr kumimoji="1" lang="en-US" altLang="ja-JP" sz="1200" kern="1200" dirty="0" smtClean="0">
                <a:solidFill>
                  <a:schemeClr val="tx1"/>
                </a:solidFill>
                <a:effectLst/>
                <a:latin typeface="+mn-lt"/>
                <a:ea typeface="+mn-ea"/>
                <a:cs typeface="+mn-cs"/>
              </a:rPr>
              <a:t>8</a:t>
            </a:r>
            <a:r>
              <a:rPr kumimoji="1" lang="ja-JP" altLang="ja-JP" sz="1200" kern="1200" dirty="0" err="1" smtClean="0">
                <a:solidFill>
                  <a:schemeClr val="tx1"/>
                </a:solidFill>
                <a:effectLst/>
                <a:latin typeface="+mn-lt"/>
                <a:ea typeface="+mn-ea"/>
                <a:cs typeface="+mn-cs"/>
              </a:rPr>
              <a:t>つの</a:t>
            </a:r>
            <a:r>
              <a:rPr kumimoji="1" lang="ja-JP" altLang="ja-JP" sz="1200" kern="1200" dirty="0" smtClean="0">
                <a:solidFill>
                  <a:schemeClr val="tx1"/>
                </a:solidFill>
                <a:effectLst/>
                <a:latin typeface="+mn-lt"/>
                <a:ea typeface="+mn-ea"/>
                <a:cs typeface="+mn-cs"/>
              </a:rPr>
              <a:t>課題を解いてもらうよう割り当てました．</a:t>
            </a:r>
          </a:p>
          <a:p>
            <a:r>
              <a:rPr kumimoji="1" lang="ja-JP" altLang="ja-JP" sz="1200" kern="1200" dirty="0" smtClean="0">
                <a:solidFill>
                  <a:schemeClr val="tx1"/>
                </a:solidFill>
                <a:effectLst/>
                <a:latin typeface="+mn-lt"/>
                <a:ea typeface="+mn-ea"/>
                <a:cs typeface="+mn-cs"/>
              </a:rPr>
              <a:t>被験者は</a:t>
            </a:r>
            <a:r>
              <a:rPr kumimoji="1" lang="en-US" altLang="ja-JP" sz="1200" kern="1200" dirty="0" smtClean="0">
                <a:solidFill>
                  <a:schemeClr val="tx1"/>
                </a:solidFill>
                <a:effectLst/>
                <a:latin typeface="+mn-lt"/>
                <a:ea typeface="+mn-ea"/>
                <a:cs typeface="+mn-cs"/>
              </a:rPr>
              <a:t>8</a:t>
            </a:r>
            <a:r>
              <a:rPr kumimoji="1" lang="ja-JP" altLang="ja-JP" sz="1200" kern="1200" dirty="0" err="1" smtClean="0">
                <a:solidFill>
                  <a:schemeClr val="tx1"/>
                </a:solidFill>
                <a:effectLst/>
                <a:latin typeface="+mn-lt"/>
                <a:ea typeface="+mn-ea"/>
                <a:cs typeface="+mn-cs"/>
              </a:rPr>
              <a:t>つの</a:t>
            </a:r>
            <a:r>
              <a:rPr kumimoji="1" lang="ja-JP" altLang="ja-JP" sz="1200" kern="1200" dirty="0" smtClean="0">
                <a:solidFill>
                  <a:schemeClr val="tx1"/>
                </a:solidFill>
                <a:effectLst/>
                <a:latin typeface="+mn-lt"/>
                <a:ea typeface="+mn-ea"/>
                <a:cs typeface="+mn-cs"/>
              </a:rPr>
              <a:t>課題のうち，候補リストがある状態で</a:t>
            </a:r>
            <a:r>
              <a:rPr kumimoji="1" lang="en-US" altLang="ja-JP" sz="1200" kern="1200" dirty="0" smtClean="0">
                <a:solidFill>
                  <a:schemeClr val="tx1"/>
                </a:solidFill>
                <a:effectLst/>
                <a:latin typeface="+mn-lt"/>
                <a:ea typeface="+mn-ea"/>
                <a:cs typeface="+mn-cs"/>
              </a:rPr>
              <a:t>4</a:t>
            </a:r>
            <a:r>
              <a:rPr kumimoji="1" lang="ja-JP" altLang="ja-JP" sz="1200" kern="1200" dirty="0" smtClean="0">
                <a:solidFill>
                  <a:schemeClr val="tx1"/>
                </a:solidFill>
                <a:effectLst/>
                <a:latin typeface="+mn-lt"/>
                <a:ea typeface="+mn-ea"/>
                <a:cs typeface="+mn-cs"/>
              </a:rPr>
              <a:t>つ，ない状態で</a:t>
            </a:r>
            <a:r>
              <a:rPr kumimoji="1" lang="en-US" altLang="ja-JP" sz="1200" kern="1200" dirty="0" smtClean="0">
                <a:solidFill>
                  <a:schemeClr val="tx1"/>
                </a:solidFill>
                <a:effectLst/>
                <a:latin typeface="+mn-lt"/>
                <a:ea typeface="+mn-ea"/>
                <a:cs typeface="+mn-cs"/>
              </a:rPr>
              <a:t>4</a:t>
            </a:r>
            <a:r>
              <a:rPr kumimoji="1" lang="ja-JP" altLang="ja-JP" sz="1200" kern="1200" dirty="0" err="1" smtClean="0">
                <a:solidFill>
                  <a:schemeClr val="tx1"/>
                </a:solidFill>
                <a:effectLst/>
                <a:latin typeface="+mn-lt"/>
                <a:ea typeface="+mn-ea"/>
                <a:cs typeface="+mn-cs"/>
              </a:rPr>
              <a:t>つの</a:t>
            </a:r>
            <a:r>
              <a:rPr kumimoji="1" lang="ja-JP" altLang="ja-JP" sz="1200" kern="1200" dirty="0" smtClean="0">
                <a:solidFill>
                  <a:schemeClr val="tx1"/>
                </a:solidFill>
                <a:effectLst/>
                <a:latin typeface="+mn-lt"/>
                <a:ea typeface="+mn-ea"/>
                <a:cs typeface="+mn-cs"/>
              </a:rPr>
              <a:t>課題を解くように割り当てました．</a:t>
            </a:r>
            <a:endParaRPr kumimoji="1" lang="en-US" altLang="ja-JP" sz="1200" kern="1200" dirty="0" smtClean="0">
              <a:solidFill>
                <a:schemeClr val="tx1"/>
              </a:solidFill>
              <a:effectLst/>
              <a:latin typeface="+mn-lt"/>
              <a:ea typeface="+mn-ea"/>
              <a:cs typeface="+mn-cs"/>
            </a:endParaRPr>
          </a:p>
          <a:p>
            <a:r>
              <a:rPr kumimoji="1" lang="en-US" altLang="ja-JP" sz="1200" kern="1200" dirty="0" smtClean="0">
                <a:solidFill>
                  <a:schemeClr val="tx1"/>
                </a:solidFill>
                <a:effectLst/>
                <a:latin typeface="+mn-lt"/>
                <a:ea typeface="+mn-ea"/>
                <a:cs typeface="+mn-cs"/>
              </a:rPr>
              <a:t>6</a:t>
            </a:r>
            <a:r>
              <a:rPr kumimoji="1" lang="ja-JP" altLang="ja-JP" sz="1200" kern="1200" dirty="0" smtClean="0">
                <a:solidFill>
                  <a:schemeClr val="tx1"/>
                </a:solidFill>
                <a:effectLst/>
                <a:latin typeface="+mn-lt"/>
                <a:ea typeface="+mn-ea"/>
                <a:cs typeface="+mn-cs"/>
              </a:rPr>
              <a:t>人の被験者は候補リストありの課題</a:t>
            </a:r>
            <a:r>
              <a:rPr kumimoji="1" lang="en-US" altLang="ja-JP" sz="1200" kern="1200" dirty="0" smtClean="0">
                <a:solidFill>
                  <a:schemeClr val="tx1"/>
                </a:solidFill>
                <a:effectLst/>
                <a:latin typeface="+mn-lt"/>
                <a:ea typeface="+mn-ea"/>
                <a:cs typeface="+mn-cs"/>
              </a:rPr>
              <a:t>4</a:t>
            </a:r>
            <a:r>
              <a:rPr kumimoji="1" lang="ja-JP" altLang="ja-JP" sz="1200" kern="1200" dirty="0" smtClean="0">
                <a:solidFill>
                  <a:schemeClr val="tx1"/>
                </a:solidFill>
                <a:effectLst/>
                <a:latin typeface="+mn-lt"/>
                <a:ea typeface="+mn-ea"/>
                <a:cs typeface="+mn-cs"/>
              </a:rPr>
              <a:t>問を先に，残りの</a:t>
            </a:r>
            <a:r>
              <a:rPr kumimoji="1" lang="en-US" altLang="ja-JP" sz="1200" kern="1200" dirty="0" smtClean="0">
                <a:solidFill>
                  <a:schemeClr val="tx1"/>
                </a:solidFill>
                <a:effectLst/>
                <a:latin typeface="+mn-lt"/>
                <a:ea typeface="+mn-ea"/>
                <a:cs typeface="+mn-cs"/>
              </a:rPr>
              <a:t>6</a:t>
            </a:r>
            <a:r>
              <a:rPr kumimoji="1" lang="ja-JP" altLang="ja-JP" sz="1200" kern="1200" dirty="0" smtClean="0">
                <a:solidFill>
                  <a:schemeClr val="tx1"/>
                </a:solidFill>
                <a:effectLst/>
                <a:latin typeface="+mn-lt"/>
                <a:ea typeface="+mn-ea"/>
                <a:cs typeface="+mn-cs"/>
              </a:rPr>
              <a:t>人は候補リストなしの課題</a:t>
            </a:r>
            <a:r>
              <a:rPr kumimoji="1" lang="en-US" altLang="ja-JP" sz="1200" kern="1200" dirty="0" smtClean="0">
                <a:solidFill>
                  <a:schemeClr val="tx1"/>
                </a:solidFill>
                <a:effectLst/>
                <a:latin typeface="+mn-lt"/>
                <a:ea typeface="+mn-ea"/>
                <a:cs typeface="+mn-cs"/>
              </a:rPr>
              <a:t>4</a:t>
            </a:r>
            <a:r>
              <a:rPr kumimoji="1" lang="ja-JP" altLang="ja-JP" sz="1200" kern="1200" dirty="0" smtClean="0">
                <a:solidFill>
                  <a:schemeClr val="tx1"/>
                </a:solidFill>
                <a:effectLst/>
                <a:latin typeface="+mn-lt"/>
                <a:ea typeface="+mn-ea"/>
                <a:cs typeface="+mn-cs"/>
              </a:rPr>
              <a:t>問を先に解答してもらいました．</a:t>
            </a:r>
            <a:endParaRPr kumimoji="1" lang="ja-JP" altLang="en-US" dirty="0" smtClean="0"/>
          </a:p>
          <a:p>
            <a:r>
              <a:rPr kumimoji="1" lang="ja-JP" altLang="ja-JP" sz="1200" kern="1200" dirty="0" smtClean="0">
                <a:solidFill>
                  <a:schemeClr val="tx1"/>
                </a:solidFill>
                <a:effectLst/>
                <a:latin typeface="+mn-lt"/>
                <a:ea typeface="+mn-ea"/>
                <a:cs typeface="+mn-cs"/>
              </a:rPr>
              <a:t>また，同じ順序で課題を解く被験者がいないように割り当てました．</a:t>
            </a:r>
          </a:p>
        </p:txBody>
      </p:sp>
      <p:sp>
        <p:nvSpPr>
          <p:cNvPr id="4" name="スライド番号プレースホルダー 3"/>
          <p:cNvSpPr>
            <a:spLocks noGrp="1"/>
          </p:cNvSpPr>
          <p:nvPr>
            <p:ph type="sldNum" sz="quarter" idx="10"/>
          </p:nvPr>
        </p:nvSpPr>
        <p:spPr/>
        <p:txBody>
          <a:bodyPr/>
          <a:lstStyle/>
          <a:p>
            <a:fld id="{C4EF64D1-4A59-4112-AF68-86E731362AFC}" type="slidenum">
              <a:rPr kumimoji="1" lang="ja-JP" altLang="en-US" smtClean="0"/>
              <a:t>21</a:t>
            </a:fld>
            <a:endParaRPr kumimoji="1" lang="ja-JP" altLang="en-US"/>
          </a:p>
        </p:txBody>
      </p:sp>
    </p:spTree>
    <p:extLst>
      <p:ext uri="{BB962C8B-B14F-4D97-AF65-F5344CB8AC3E}">
        <p14:creationId xmlns:p14="http://schemas.microsoft.com/office/powerpoint/2010/main" val="55459247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こちらが，実際に用いた実験課題の一部です．</a:t>
            </a:r>
            <a:endParaRPr kumimoji="1" lang="en-US" altLang="ja-JP" dirty="0" smtClean="0"/>
          </a:p>
          <a:p>
            <a:r>
              <a:rPr kumimoji="1" lang="en-US" altLang="ja-JP" dirty="0" smtClean="0"/>
              <a:t>1</a:t>
            </a:r>
            <a:r>
              <a:rPr kumimoji="1" lang="ja-JP" altLang="en-US" dirty="0" smtClean="0"/>
              <a:t>ﾍﾟｰｼﾞにつき</a:t>
            </a:r>
            <a:r>
              <a:rPr kumimoji="1" lang="en-US" altLang="ja-JP" dirty="0" smtClean="0"/>
              <a:t>1</a:t>
            </a:r>
            <a:r>
              <a:rPr kumimoji="1" lang="ja-JP" altLang="en-US" dirty="0" err="1" smtClean="0"/>
              <a:t>つの</a:t>
            </a:r>
            <a:r>
              <a:rPr kumimoji="1" lang="ja-JP" altLang="en-US" dirty="0" smtClean="0"/>
              <a:t>課題を提示しており，</a:t>
            </a:r>
            <a:endParaRPr kumimoji="1" lang="en-US" altLang="ja-JP" dirty="0" smtClean="0"/>
          </a:p>
          <a:p>
            <a:r>
              <a:rPr kumimoji="1" lang="ja-JP" altLang="en-US" dirty="0" smtClean="0"/>
              <a:t>課題のメソッドがあり，候補リストがある場合は，メソッドの下部に候補リストが提示されています．</a:t>
            </a:r>
            <a:endParaRPr kumimoji="1" lang="en-US" altLang="ja-JP" dirty="0" smtClean="0"/>
          </a:p>
          <a:p>
            <a:r>
              <a:rPr kumimoji="1" lang="ja-JP" altLang="en-US" dirty="0" smtClean="0"/>
              <a:t>さらにその下部に，適切だと思う動詞と，その動詞を選んだ理由を記述する欄があります．</a:t>
            </a:r>
            <a:endParaRPr kumimoji="1" lang="en-US" altLang="ja-JP" dirty="0" smtClean="0"/>
          </a:p>
          <a:p>
            <a:r>
              <a:rPr kumimoji="1" lang="ja-JP" altLang="en-US" dirty="0" smtClean="0"/>
              <a:t>この</a:t>
            </a:r>
            <a:r>
              <a:rPr kumimoji="1" lang="ja-JP" altLang="en-US" dirty="0" smtClean="0"/>
              <a:t>ような課題が</a:t>
            </a:r>
            <a:r>
              <a:rPr kumimoji="1" lang="en-US" altLang="ja-JP" dirty="0" smtClean="0"/>
              <a:t>8</a:t>
            </a:r>
            <a:r>
              <a:rPr kumimoji="1" lang="ja-JP" altLang="en-US" dirty="0" smtClean="0"/>
              <a:t>つ，</a:t>
            </a:r>
            <a:r>
              <a:rPr kumimoji="1" lang="en-US" altLang="ja-JP" dirty="0" smtClean="0"/>
              <a:t>8</a:t>
            </a:r>
            <a:r>
              <a:rPr kumimoji="1" lang="ja-JP" altLang="en-US" dirty="0" smtClean="0"/>
              <a:t>ﾍﾟｰｼﾞ続き，最後のページには開発経験等を問うアンケートがあります．</a:t>
            </a:r>
            <a:endParaRPr kumimoji="1" lang="ja-JP" altLang="en-US" dirty="0"/>
          </a:p>
        </p:txBody>
      </p:sp>
      <p:sp>
        <p:nvSpPr>
          <p:cNvPr id="4" name="スライド番号プレースホルダー 3"/>
          <p:cNvSpPr>
            <a:spLocks noGrp="1"/>
          </p:cNvSpPr>
          <p:nvPr>
            <p:ph type="sldNum" sz="quarter" idx="10"/>
          </p:nvPr>
        </p:nvSpPr>
        <p:spPr/>
        <p:txBody>
          <a:bodyPr/>
          <a:lstStyle/>
          <a:p>
            <a:fld id="{C4EF64D1-4A59-4112-AF68-86E731362AFC}" type="slidenum">
              <a:rPr kumimoji="1" lang="ja-JP" altLang="en-US" smtClean="0"/>
              <a:t>22</a:t>
            </a:fld>
            <a:endParaRPr kumimoji="1" lang="ja-JP" altLang="en-US"/>
          </a:p>
        </p:txBody>
      </p:sp>
    </p:spTree>
    <p:extLst>
      <p:ext uri="{BB962C8B-B14F-4D97-AF65-F5344CB8AC3E}">
        <p14:creationId xmlns:p14="http://schemas.microsoft.com/office/powerpoint/2010/main" val="425205303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実験では，</a:t>
            </a:r>
            <a:r>
              <a:rPr kumimoji="1" lang="en-US" altLang="ja-JP" dirty="0" smtClean="0"/>
              <a:t>5</a:t>
            </a:r>
            <a:r>
              <a:rPr kumimoji="1" lang="ja-JP" altLang="en-US" dirty="0" smtClean="0"/>
              <a:t>分間の説明ののちに，課題の解答を行ってもらい，最後にアンケートの記入をしてもらった．</a:t>
            </a:r>
            <a:endParaRPr kumimoji="1" lang="en-US" altLang="ja-JP" dirty="0" smtClean="0"/>
          </a:p>
          <a:p>
            <a:r>
              <a:rPr kumimoji="1" lang="ja-JP" altLang="en-US" dirty="0" smtClean="0"/>
              <a:t>実験は被験者のみがいる部屋で実施し，先に候補リストがある課題から解く人と，さきに候補リストなしの課題から解く人で別々に実施しました．</a:t>
            </a:r>
            <a:endParaRPr kumimoji="1" lang="en-US" altLang="ja-JP" dirty="0" smtClean="0"/>
          </a:p>
          <a:p>
            <a:endParaRPr kumimoji="1" lang="en-US" altLang="ja-JP" dirty="0" smtClean="0"/>
          </a:p>
          <a:p>
            <a:r>
              <a:rPr kumimoji="1" lang="ja-JP" altLang="en-US" dirty="0" smtClean="0"/>
              <a:t>解答時間について制限時間は設けませんでしたが，極端に速い回答もしくは遅い解答がなかったかどうか確認するために，カメラを設置して時間を計測しました．</a:t>
            </a:r>
            <a:endParaRPr kumimoji="1" lang="en-US" altLang="ja-JP" dirty="0" smtClean="0"/>
          </a:p>
          <a:p>
            <a:r>
              <a:rPr kumimoji="1" lang="ja-JP" altLang="en-US" dirty="0" smtClean="0"/>
              <a:t>ページをめくってから次のページに移動するまでの時間をその課題にかかった時間としました．</a:t>
            </a:r>
            <a:endParaRPr kumimoji="1" lang="en-US" altLang="ja-JP" dirty="0" smtClean="0"/>
          </a:p>
          <a:p>
            <a:r>
              <a:rPr kumimoji="1" lang="ja-JP" altLang="en-US" dirty="0" smtClean="0"/>
              <a:t>また，一度解いた課題の解答を修正する等の後戻りは許可しませんでした．</a:t>
            </a:r>
            <a:endParaRPr kumimoji="1" lang="ja-JP" altLang="en-US" dirty="0"/>
          </a:p>
        </p:txBody>
      </p:sp>
      <p:sp>
        <p:nvSpPr>
          <p:cNvPr id="4" name="スライド番号プレースホルダー 3"/>
          <p:cNvSpPr>
            <a:spLocks noGrp="1"/>
          </p:cNvSpPr>
          <p:nvPr>
            <p:ph type="sldNum" sz="quarter" idx="10"/>
          </p:nvPr>
        </p:nvSpPr>
        <p:spPr/>
        <p:txBody>
          <a:bodyPr/>
          <a:lstStyle/>
          <a:p>
            <a:fld id="{C4EF64D1-4A59-4112-AF68-86E731362AFC}" type="slidenum">
              <a:rPr kumimoji="1" lang="ja-JP" altLang="en-US" smtClean="0"/>
              <a:t>23</a:t>
            </a:fld>
            <a:endParaRPr kumimoji="1" lang="ja-JP" altLang="en-US"/>
          </a:p>
        </p:txBody>
      </p:sp>
    </p:spTree>
    <p:extLst>
      <p:ext uri="{BB962C8B-B14F-4D97-AF65-F5344CB8AC3E}">
        <p14:creationId xmlns:p14="http://schemas.microsoft.com/office/powerpoint/2010/main" val="125881206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smtClean="0">
                <a:solidFill>
                  <a:schemeClr val="tx1"/>
                </a:solidFill>
                <a:effectLst/>
                <a:latin typeface="+mn-lt"/>
                <a:ea typeface="+mn-ea"/>
                <a:cs typeface="+mn-cs"/>
              </a:rPr>
              <a:t>被験者に課題を解答してもらった正解率を表に示します．</a:t>
            </a:r>
            <a:endParaRPr kumimoji="1" lang="en-US" altLang="ja-JP" sz="1200" kern="1200" dirty="0" smtClean="0">
              <a:solidFill>
                <a:schemeClr val="tx1"/>
              </a:solidFill>
              <a:effectLst/>
              <a:latin typeface="+mn-lt"/>
              <a:ea typeface="+mn-ea"/>
              <a:cs typeface="+mn-cs"/>
            </a:endParaRPr>
          </a:p>
          <a:p>
            <a:r>
              <a:rPr kumimoji="1" lang="ja-JP" altLang="en-US" sz="1200" kern="1200" dirty="0" smtClean="0">
                <a:solidFill>
                  <a:schemeClr val="tx1"/>
                </a:solidFill>
                <a:effectLst/>
                <a:latin typeface="+mn-lt"/>
                <a:ea typeface="+mn-ea"/>
                <a:cs typeface="+mn-cs"/>
              </a:rPr>
              <a:t>結果として，候補リストがある状態で解いてもらった</a:t>
            </a:r>
            <a:r>
              <a:rPr kumimoji="1" lang="en-US" altLang="ja-JP" sz="1200" kern="1200" dirty="0" smtClean="0">
                <a:solidFill>
                  <a:schemeClr val="tx1"/>
                </a:solidFill>
                <a:effectLst/>
                <a:latin typeface="+mn-lt"/>
                <a:ea typeface="+mn-ea"/>
                <a:cs typeface="+mn-cs"/>
              </a:rPr>
              <a:t>48</a:t>
            </a:r>
            <a:r>
              <a:rPr kumimoji="1" lang="ja-JP" altLang="en-US" sz="1200" kern="1200" dirty="0" smtClean="0">
                <a:solidFill>
                  <a:schemeClr val="tx1"/>
                </a:solidFill>
                <a:effectLst/>
                <a:latin typeface="+mn-lt"/>
                <a:ea typeface="+mn-ea"/>
                <a:cs typeface="+mn-cs"/>
              </a:rPr>
              <a:t>問のうち</a:t>
            </a:r>
            <a:r>
              <a:rPr kumimoji="1" lang="en-US" altLang="ja-JP" sz="1200" kern="1200" dirty="0" smtClean="0">
                <a:solidFill>
                  <a:schemeClr val="tx1"/>
                </a:solidFill>
                <a:effectLst/>
                <a:latin typeface="+mn-lt"/>
                <a:ea typeface="+mn-ea"/>
                <a:cs typeface="+mn-cs"/>
              </a:rPr>
              <a:t>28</a:t>
            </a:r>
            <a:r>
              <a:rPr kumimoji="1" lang="ja-JP" altLang="en-US" sz="1200" kern="1200" dirty="0" smtClean="0">
                <a:solidFill>
                  <a:schemeClr val="tx1"/>
                </a:solidFill>
                <a:effectLst/>
                <a:latin typeface="+mn-lt"/>
                <a:ea typeface="+mn-ea"/>
                <a:cs typeface="+mn-cs"/>
              </a:rPr>
              <a:t>問が正解，</a:t>
            </a:r>
            <a:endParaRPr kumimoji="1" lang="en-US" altLang="ja-JP" sz="1200" kern="1200" dirty="0" smtClean="0">
              <a:solidFill>
                <a:schemeClr val="tx1"/>
              </a:solidFill>
              <a:effectLst/>
              <a:latin typeface="+mn-lt"/>
              <a:ea typeface="+mn-ea"/>
              <a:cs typeface="+mn-cs"/>
            </a:endParaRPr>
          </a:p>
          <a:p>
            <a:r>
              <a:rPr kumimoji="1" lang="ja-JP" altLang="en-US" sz="1200" kern="1200" dirty="0" smtClean="0">
                <a:solidFill>
                  <a:schemeClr val="tx1"/>
                </a:solidFill>
                <a:effectLst/>
                <a:latin typeface="+mn-lt"/>
                <a:ea typeface="+mn-ea"/>
                <a:cs typeface="+mn-cs"/>
              </a:rPr>
              <a:t>候補リストが無い状態で解いてもらった</a:t>
            </a:r>
            <a:r>
              <a:rPr kumimoji="1" lang="en-US" altLang="ja-JP" sz="1200" kern="1200" dirty="0" smtClean="0">
                <a:solidFill>
                  <a:schemeClr val="tx1"/>
                </a:solidFill>
                <a:effectLst/>
                <a:latin typeface="+mn-lt"/>
                <a:ea typeface="+mn-ea"/>
                <a:cs typeface="+mn-cs"/>
              </a:rPr>
              <a:t>48</a:t>
            </a:r>
            <a:r>
              <a:rPr kumimoji="1" lang="ja-JP" altLang="en-US" sz="1200" kern="1200" dirty="0" smtClean="0">
                <a:solidFill>
                  <a:schemeClr val="tx1"/>
                </a:solidFill>
                <a:effectLst/>
                <a:latin typeface="+mn-lt"/>
                <a:ea typeface="+mn-ea"/>
                <a:cs typeface="+mn-cs"/>
              </a:rPr>
              <a:t>問のうち</a:t>
            </a:r>
            <a:r>
              <a:rPr kumimoji="1" lang="en-US" altLang="ja-JP" sz="1200" kern="1200" dirty="0" smtClean="0">
                <a:solidFill>
                  <a:schemeClr val="tx1"/>
                </a:solidFill>
                <a:effectLst/>
                <a:latin typeface="+mn-lt"/>
                <a:ea typeface="+mn-ea"/>
                <a:cs typeface="+mn-cs"/>
              </a:rPr>
              <a:t>25</a:t>
            </a:r>
            <a:r>
              <a:rPr kumimoji="1" lang="ja-JP" altLang="en-US" sz="1200" kern="1200" dirty="0" smtClean="0">
                <a:solidFill>
                  <a:schemeClr val="tx1"/>
                </a:solidFill>
                <a:effectLst/>
                <a:latin typeface="+mn-lt"/>
                <a:ea typeface="+mn-ea"/>
                <a:cs typeface="+mn-cs"/>
              </a:rPr>
              <a:t>問が正解となりました．</a:t>
            </a:r>
            <a:endParaRPr kumimoji="1" lang="ja-JP" altLang="ja-JP" sz="1200" kern="1200" dirty="0" smtClean="0">
              <a:solidFill>
                <a:schemeClr val="tx1"/>
              </a:solidFill>
              <a:effectLst/>
              <a:latin typeface="+mn-lt"/>
              <a:ea typeface="+mn-ea"/>
              <a:cs typeface="+mn-cs"/>
            </a:endParaRPr>
          </a:p>
          <a:p>
            <a:r>
              <a:rPr kumimoji="1" lang="ja-JP" altLang="ja-JP" sz="1200" kern="1200" dirty="0" smtClean="0">
                <a:solidFill>
                  <a:schemeClr val="tx1"/>
                </a:solidFill>
                <a:effectLst/>
                <a:latin typeface="+mn-lt"/>
                <a:ea typeface="+mn-ea"/>
                <a:cs typeface="+mn-cs"/>
              </a:rPr>
              <a:t>候補リストがある場合の方が，正解数が多い結果となったものの，</a:t>
            </a:r>
          </a:p>
          <a:p>
            <a:r>
              <a:rPr kumimoji="1" lang="ja-JP" altLang="ja-JP" sz="1200" kern="1200" dirty="0" smtClean="0">
                <a:solidFill>
                  <a:schemeClr val="tx1"/>
                </a:solidFill>
                <a:effectLst/>
                <a:latin typeface="+mn-lt"/>
                <a:ea typeface="+mn-ea"/>
                <a:cs typeface="+mn-cs"/>
              </a:rPr>
              <a:t>カイ二乗検定</a:t>
            </a:r>
            <a:r>
              <a:rPr kumimoji="1" lang="ja-JP" altLang="en-US" sz="1200" kern="1200" dirty="0" smtClean="0">
                <a:solidFill>
                  <a:schemeClr val="tx1"/>
                </a:solidFill>
                <a:effectLst/>
                <a:latin typeface="+mn-lt"/>
                <a:ea typeface="+mn-ea"/>
                <a:cs typeface="+mn-cs"/>
              </a:rPr>
              <a:t>を</a:t>
            </a:r>
            <a:r>
              <a:rPr kumimoji="1" lang="ja-JP" altLang="ja-JP" sz="1200" kern="1200" dirty="0" smtClean="0">
                <a:solidFill>
                  <a:schemeClr val="tx1"/>
                </a:solidFill>
                <a:effectLst/>
                <a:latin typeface="+mn-lt"/>
                <a:ea typeface="+mn-ea"/>
                <a:cs typeface="+mn-cs"/>
              </a:rPr>
              <a:t>行ったところ，有意水準</a:t>
            </a:r>
            <a:r>
              <a:rPr kumimoji="1" lang="en-US" altLang="ja-JP" sz="1200" kern="1200" dirty="0" smtClean="0">
                <a:solidFill>
                  <a:schemeClr val="tx1"/>
                </a:solidFill>
                <a:effectLst/>
                <a:latin typeface="+mn-lt"/>
                <a:ea typeface="+mn-ea"/>
                <a:cs typeface="+mn-cs"/>
              </a:rPr>
              <a:t>0.05</a:t>
            </a:r>
            <a:r>
              <a:rPr kumimoji="1" lang="ja-JP" altLang="ja-JP" sz="1200" kern="1200" dirty="0" smtClean="0">
                <a:solidFill>
                  <a:schemeClr val="tx1"/>
                </a:solidFill>
                <a:effectLst/>
                <a:latin typeface="+mn-lt"/>
                <a:ea typeface="+mn-ea"/>
                <a:cs typeface="+mn-cs"/>
              </a:rPr>
              <a:t>で</a:t>
            </a:r>
            <a:r>
              <a:rPr kumimoji="1" lang="ja-JP" altLang="en-US" sz="1200" kern="1200" dirty="0" smtClean="0">
                <a:solidFill>
                  <a:schemeClr val="tx1"/>
                </a:solidFill>
                <a:effectLst/>
                <a:latin typeface="+mn-lt"/>
                <a:ea typeface="+mn-ea"/>
                <a:cs typeface="+mn-cs"/>
              </a:rPr>
              <a:t>正解数の差は</a:t>
            </a:r>
            <a:r>
              <a:rPr kumimoji="1" lang="ja-JP" altLang="ja-JP" sz="1200" kern="1200" dirty="0" smtClean="0">
                <a:solidFill>
                  <a:schemeClr val="tx1"/>
                </a:solidFill>
                <a:effectLst/>
                <a:latin typeface="+mn-lt"/>
                <a:ea typeface="+mn-ea"/>
                <a:cs typeface="+mn-cs"/>
              </a:rPr>
              <a:t>有意</a:t>
            </a:r>
            <a:r>
              <a:rPr kumimoji="1" lang="ja-JP" altLang="en-US" sz="1200" kern="1200" dirty="0" smtClean="0">
                <a:solidFill>
                  <a:schemeClr val="tx1"/>
                </a:solidFill>
                <a:effectLst/>
                <a:latin typeface="+mn-lt"/>
                <a:ea typeface="+mn-ea"/>
                <a:cs typeface="+mn-cs"/>
              </a:rPr>
              <a:t>で</a:t>
            </a:r>
            <a:r>
              <a:rPr kumimoji="1" lang="ja-JP" altLang="ja-JP" sz="1200" kern="1200" dirty="0" smtClean="0">
                <a:solidFill>
                  <a:schemeClr val="tx1"/>
                </a:solidFill>
                <a:effectLst/>
                <a:latin typeface="+mn-lt"/>
                <a:ea typeface="+mn-ea"/>
                <a:cs typeface="+mn-cs"/>
              </a:rPr>
              <a:t>ないことがわかりました．</a:t>
            </a:r>
          </a:p>
          <a:p>
            <a:endParaRPr kumimoji="1" lang="ja-JP" altLang="en-US" dirty="0" smtClean="0"/>
          </a:p>
        </p:txBody>
      </p:sp>
      <p:sp>
        <p:nvSpPr>
          <p:cNvPr id="4" name="スライド番号プレースホルダー 3"/>
          <p:cNvSpPr>
            <a:spLocks noGrp="1"/>
          </p:cNvSpPr>
          <p:nvPr>
            <p:ph type="sldNum" sz="quarter" idx="10"/>
          </p:nvPr>
        </p:nvSpPr>
        <p:spPr/>
        <p:txBody>
          <a:bodyPr/>
          <a:lstStyle/>
          <a:p>
            <a:fld id="{C4EF64D1-4A59-4112-AF68-86E731362AFC}" type="slidenum">
              <a:rPr kumimoji="1" lang="ja-JP" altLang="en-US" smtClean="0"/>
              <a:t>24</a:t>
            </a:fld>
            <a:endParaRPr kumimoji="1" lang="ja-JP" altLang="en-US"/>
          </a:p>
        </p:txBody>
      </p:sp>
    </p:spTree>
    <p:extLst>
      <p:ext uri="{BB962C8B-B14F-4D97-AF65-F5344CB8AC3E}">
        <p14:creationId xmlns:p14="http://schemas.microsoft.com/office/powerpoint/2010/main" val="68347015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smtClean="0">
                <a:solidFill>
                  <a:schemeClr val="tx1"/>
                </a:solidFill>
                <a:effectLst/>
                <a:latin typeface="+mn-lt"/>
                <a:ea typeface="+mn-ea"/>
                <a:cs typeface="+mn-cs"/>
              </a:rPr>
              <a:t>さらに詳しく分析を行いました．</a:t>
            </a:r>
          </a:p>
          <a:p>
            <a:r>
              <a:rPr kumimoji="1" lang="ja-JP" altLang="ja-JP" sz="1200" kern="1200" dirty="0" smtClean="0">
                <a:solidFill>
                  <a:schemeClr val="tx1"/>
                </a:solidFill>
                <a:effectLst/>
                <a:latin typeface="+mn-lt"/>
                <a:ea typeface="+mn-ea"/>
                <a:cs typeface="+mn-cs"/>
              </a:rPr>
              <a:t>候補リスト内に正解が含まれている順位ごとに正解数をみると，</a:t>
            </a:r>
          </a:p>
          <a:p>
            <a:r>
              <a:rPr kumimoji="1" lang="ja-JP" altLang="ja-JP" sz="1200" kern="1200" dirty="0" smtClean="0">
                <a:solidFill>
                  <a:schemeClr val="tx1"/>
                </a:solidFill>
                <a:effectLst/>
                <a:latin typeface="+mn-lt"/>
                <a:ea typeface="+mn-ea"/>
                <a:cs typeface="+mn-cs"/>
              </a:rPr>
              <a:t>候補リスト内に正解が提示されているとき正解率が高いことがわかりました．</a:t>
            </a:r>
            <a:endParaRPr kumimoji="1" lang="en-US" altLang="ja-JP" sz="1200" kern="1200" dirty="0" smtClean="0">
              <a:solidFill>
                <a:schemeClr val="tx1"/>
              </a:solidFill>
              <a:effectLst/>
              <a:latin typeface="+mn-lt"/>
              <a:ea typeface="+mn-ea"/>
              <a:cs typeface="+mn-cs"/>
            </a:endParaRPr>
          </a:p>
          <a:p>
            <a:endParaRPr kumimoji="1" lang="en-US" altLang="ja-JP"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smtClean="0">
                <a:solidFill>
                  <a:schemeClr val="tx1"/>
                </a:solidFill>
                <a:effectLst/>
                <a:latin typeface="+mn-lt"/>
                <a:ea typeface="+mn-ea"/>
                <a:cs typeface="+mn-cs"/>
              </a:rPr>
              <a:t>候補リスト内に正解がない場合に特に正解数が低かった課題について解答の仕方を分析したところ，</a:t>
            </a:r>
            <a:endParaRPr kumimoji="1" lang="en-US" altLang="ja-JP" sz="1200" b="1"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smtClean="0">
                <a:solidFill>
                  <a:schemeClr val="tx1"/>
                </a:solidFill>
                <a:effectLst/>
                <a:latin typeface="+mn-lt"/>
                <a:ea typeface="+mn-ea"/>
                <a:cs typeface="+mn-cs"/>
              </a:rPr>
              <a:t>常に候補リストの中から選んで間違っているのではないことがわかりました．</a:t>
            </a:r>
            <a:endParaRPr kumimoji="1" lang="en-US" altLang="ja-JP" sz="1200" kern="1200" dirty="0" smtClean="0">
              <a:solidFill>
                <a:schemeClr val="tx1"/>
              </a:solidFill>
              <a:effectLst/>
              <a:latin typeface="+mn-lt"/>
              <a:ea typeface="+mn-ea"/>
              <a:cs typeface="+mn-cs"/>
            </a:endParaRPr>
          </a:p>
          <a:p>
            <a:endParaRPr kumimoji="1" lang="ja-JP" altLang="ja-JP" sz="1200" kern="1200" dirty="0" smtClean="0">
              <a:solidFill>
                <a:schemeClr val="tx1"/>
              </a:solidFill>
              <a:effectLst/>
              <a:latin typeface="+mn-lt"/>
              <a:ea typeface="+mn-ea"/>
              <a:cs typeface="+mn-cs"/>
            </a:endParaRPr>
          </a:p>
          <a:p>
            <a:endParaRPr kumimoji="1" lang="ja-JP" altLang="en-US" dirty="0"/>
          </a:p>
        </p:txBody>
      </p:sp>
      <p:sp>
        <p:nvSpPr>
          <p:cNvPr id="4" name="スライド番号プレースホルダー 3"/>
          <p:cNvSpPr>
            <a:spLocks noGrp="1"/>
          </p:cNvSpPr>
          <p:nvPr>
            <p:ph type="sldNum" sz="quarter" idx="10"/>
          </p:nvPr>
        </p:nvSpPr>
        <p:spPr/>
        <p:txBody>
          <a:bodyPr/>
          <a:lstStyle/>
          <a:p>
            <a:fld id="{C4EF64D1-4A59-4112-AF68-86E731362AFC}" type="slidenum">
              <a:rPr kumimoji="1" lang="ja-JP" altLang="en-US" smtClean="0"/>
              <a:t>25</a:t>
            </a:fld>
            <a:endParaRPr kumimoji="1" lang="ja-JP" altLang="en-US"/>
          </a:p>
        </p:txBody>
      </p:sp>
    </p:spTree>
    <p:extLst>
      <p:ext uri="{BB962C8B-B14F-4D97-AF65-F5344CB8AC3E}">
        <p14:creationId xmlns:p14="http://schemas.microsoft.com/office/powerpoint/2010/main" val="294058453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smtClean="0">
                <a:solidFill>
                  <a:schemeClr val="tx1"/>
                </a:solidFill>
                <a:effectLst/>
                <a:latin typeface="+mn-lt"/>
                <a:ea typeface="+mn-ea"/>
                <a:cs typeface="+mn-cs"/>
              </a:rPr>
              <a:t>候補リスト内に正解が含まれているとき，有意に正解数が多いかどうかをフィッシャーの正確確率検定を用いて検定を行ったところ，有意水準</a:t>
            </a:r>
            <a:r>
              <a:rPr kumimoji="1" lang="en-US" altLang="ja-JP" sz="1200" kern="1200" dirty="0" smtClean="0">
                <a:solidFill>
                  <a:schemeClr val="tx1"/>
                </a:solidFill>
                <a:effectLst/>
                <a:latin typeface="+mn-lt"/>
                <a:ea typeface="+mn-ea"/>
                <a:cs typeface="+mn-cs"/>
              </a:rPr>
              <a:t>0.05</a:t>
            </a:r>
            <a:r>
              <a:rPr kumimoji="1" lang="ja-JP" altLang="ja-JP" sz="1200" kern="1200" dirty="0" smtClean="0">
                <a:solidFill>
                  <a:schemeClr val="tx1"/>
                </a:solidFill>
                <a:effectLst/>
                <a:latin typeface="+mn-lt"/>
                <a:ea typeface="+mn-ea"/>
                <a:cs typeface="+mn-cs"/>
              </a:rPr>
              <a:t>で有意差があるということがわかりました．</a:t>
            </a:r>
            <a:endParaRPr kumimoji="1" lang="ja-JP"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fld id="{C4EF64D1-4A59-4112-AF68-86E731362AFC}" type="slidenum">
              <a:rPr kumimoji="1" lang="ja-JP" altLang="en-US" smtClean="0"/>
              <a:t>26</a:t>
            </a:fld>
            <a:endParaRPr kumimoji="1" lang="ja-JP" altLang="en-US"/>
          </a:p>
        </p:txBody>
      </p:sp>
    </p:spTree>
    <p:extLst>
      <p:ext uri="{BB962C8B-B14F-4D97-AF65-F5344CB8AC3E}">
        <p14:creationId xmlns:p14="http://schemas.microsoft.com/office/powerpoint/2010/main" val="384354787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smtClean="0">
                <a:solidFill>
                  <a:schemeClr val="tx1"/>
                </a:solidFill>
                <a:effectLst/>
                <a:latin typeface="+mn-lt"/>
                <a:ea typeface="+mn-ea"/>
                <a:cs typeface="+mn-cs"/>
              </a:rPr>
              <a:t>候補リストがある場合全体では正解数は有意に多くなく，</a:t>
            </a:r>
          </a:p>
          <a:p>
            <a:r>
              <a:rPr kumimoji="1" lang="ja-JP" altLang="ja-JP" sz="1200" kern="1200" dirty="0" smtClean="0">
                <a:solidFill>
                  <a:schemeClr val="tx1"/>
                </a:solidFill>
                <a:effectLst/>
                <a:latin typeface="+mn-lt"/>
                <a:ea typeface="+mn-ea"/>
                <a:cs typeface="+mn-cs"/>
              </a:rPr>
              <a:t>候補リスト内に正解がある場合に正解数が有意に高いことから，</a:t>
            </a:r>
          </a:p>
          <a:p>
            <a:r>
              <a:rPr kumimoji="1" lang="ja-JP" altLang="ja-JP" sz="1200" kern="1200" dirty="0" smtClean="0">
                <a:solidFill>
                  <a:schemeClr val="tx1"/>
                </a:solidFill>
                <a:effectLst/>
                <a:latin typeface="+mn-lt"/>
                <a:ea typeface="+mn-ea"/>
                <a:cs typeface="+mn-cs"/>
              </a:rPr>
              <a:t>候補リスト内に正解が含まれていれば開発者が適切な動詞を選択する助けになると考えられ</a:t>
            </a:r>
            <a:r>
              <a:rPr kumimoji="1" lang="ja-JP" altLang="en-US" sz="1200" kern="1200" dirty="0" smtClean="0">
                <a:solidFill>
                  <a:schemeClr val="tx1"/>
                </a:solidFill>
                <a:effectLst/>
                <a:latin typeface="+mn-lt"/>
                <a:ea typeface="+mn-ea"/>
                <a:cs typeface="+mn-cs"/>
              </a:rPr>
              <a:t>ます</a:t>
            </a:r>
            <a:r>
              <a:rPr kumimoji="1" lang="ja-JP" altLang="ja-JP" sz="1200" kern="1200" dirty="0" smtClean="0">
                <a:solidFill>
                  <a:schemeClr val="tx1"/>
                </a:solidFill>
                <a:effectLst/>
                <a:latin typeface="+mn-lt"/>
                <a:ea typeface="+mn-ea"/>
                <a:cs typeface="+mn-cs"/>
              </a:rPr>
              <a:t>．</a:t>
            </a:r>
          </a:p>
          <a:p>
            <a:r>
              <a:rPr kumimoji="1" lang="ja-JP" altLang="ja-JP" sz="1200" kern="1200" dirty="0" smtClean="0">
                <a:solidFill>
                  <a:schemeClr val="tx1"/>
                </a:solidFill>
                <a:effectLst/>
                <a:latin typeface="+mn-lt"/>
                <a:ea typeface="+mn-ea"/>
                <a:cs typeface="+mn-cs"/>
              </a:rPr>
              <a:t>従って，候補リストを提示する手法の精度は，今のままでは不十分であり，精度を高める必要があると考えられます．</a:t>
            </a:r>
          </a:p>
          <a:p>
            <a:endParaRPr kumimoji="1" lang="ja-JP" altLang="en-US" dirty="0"/>
          </a:p>
        </p:txBody>
      </p:sp>
      <p:sp>
        <p:nvSpPr>
          <p:cNvPr id="4" name="スライド番号プレースホルダー 3"/>
          <p:cNvSpPr>
            <a:spLocks noGrp="1"/>
          </p:cNvSpPr>
          <p:nvPr>
            <p:ph type="sldNum" sz="quarter" idx="10"/>
          </p:nvPr>
        </p:nvSpPr>
        <p:spPr/>
        <p:txBody>
          <a:bodyPr/>
          <a:lstStyle/>
          <a:p>
            <a:fld id="{C4EF64D1-4A59-4112-AF68-86E731362AFC}" type="slidenum">
              <a:rPr kumimoji="1" lang="ja-JP" altLang="en-US" smtClean="0"/>
              <a:t>27</a:t>
            </a:fld>
            <a:endParaRPr kumimoji="1" lang="ja-JP" altLang="en-US"/>
          </a:p>
        </p:txBody>
      </p:sp>
    </p:spTree>
    <p:extLst>
      <p:ext uri="{BB962C8B-B14F-4D97-AF65-F5344CB8AC3E}">
        <p14:creationId xmlns:p14="http://schemas.microsoft.com/office/powerpoint/2010/main" val="346352331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200" kern="1200" smtClean="0">
                <a:solidFill>
                  <a:schemeClr val="tx1"/>
                </a:solidFill>
                <a:effectLst/>
                <a:latin typeface="+mn-lt"/>
                <a:ea typeface="+mn-ea"/>
                <a:cs typeface="+mn-cs"/>
              </a:rPr>
              <a:t>まとめと今後の課題です．</a:t>
            </a:r>
            <a:endParaRPr kumimoji="1" lang="en-US" altLang="ja-JP" sz="1200" kern="1200" smtClean="0">
              <a:solidFill>
                <a:schemeClr val="tx1"/>
              </a:solidFill>
              <a:effectLst/>
              <a:latin typeface="+mn-lt"/>
              <a:ea typeface="+mn-ea"/>
              <a:cs typeface="+mn-cs"/>
            </a:endParaRPr>
          </a:p>
          <a:p>
            <a:r>
              <a:rPr kumimoji="1" lang="ja-JP" altLang="ja-JP" sz="1200" kern="1200" dirty="0" smtClean="0">
                <a:solidFill>
                  <a:schemeClr val="tx1"/>
                </a:solidFill>
                <a:effectLst/>
                <a:latin typeface="+mn-lt"/>
                <a:ea typeface="+mn-ea"/>
                <a:cs typeface="+mn-cs"/>
              </a:rPr>
              <a:t>本研究では，メソッド命名の支援を行うために，メソッド名に用いる動詞の候補リストを提示する手法を提案しました．</a:t>
            </a:r>
          </a:p>
          <a:p>
            <a:r>
              <a:rPr kumimoji="1" lang="ja-JP" altLang="ja-JP" sz="1200" kern="1200" dirty="0" smtClean="0">
                <a:solidFill>
                  <a:schemeClr val="tx1"/>
                </a:solidFill>
                <a:effectLst/>
                <a:latin typeface="+mn-lt"/>
                <a:ea typeface="+mn-ea"/>
                <a:cs typeface="+mn-cs"/>
              </a:rPr>
              <a:t>学習に用いていないソフトウェアに適用したとき，</a:t>
            </a:r>
            <a:r>
              <a:rPr kumimoji="1" lang="en-US" altLang="ja-JP" sz="1200" kern="1200" dirty="0" smtClean="0">
                <a:solidFill>
                  <a:schemeClr val="tx1"/>
                </a:solidFill>
                <a:effectLst/>
                <a:latin typeface="+mn-lt"/>
                <a:ea typeface="+mn-ea"/>
                <a:cs typeface="+mn-cs"/>
              </a:rPr>
              <a:t>48%</a:t>
            </a:r>
            <a:r>
              <a:rPr kumimoji="1" lang="ja-JP" altLang="ja-JP" sz="1200" kern="1200" dirty="0" smtClean="0">
                <a:solidFill>
                  <a:schemeClr val="tx1"/>
                </a:solidFill>
                <a:effectLst/>
                <a:latin typeface="+mn-lt"/>
                <a:ea typeface="+mn-ea"/>
                <a:cs typeface="+mn-cs"/>
              </a:rPr>
              <a:t>のメソッドに対して上位</a:t>
            </a:r>
            <a:r>
              <a:rPr kumimoji="1" lang="en-US" altLang="ja-JP" sz="1200" kern="1200" dirty="0" smtClean="0">
                <a:solidFill>
                  <a:schemeClr val="tx1"/>
                </a:solidFill>
                <a:effectLst/>
                <a:latin typeface="+mn-lt"/>
                <a:ea typeface="+mn-ea"/>
                <a:cs typeface="+mn-cs"/>
              </a:rPr>
              <a:t>5</a:t>
            </a:r>
            <a:r>
              <a:rPr kumimoji="1" lang="ja-JP" altLang="ja-JP" sz="1200" kern="1200" dirty="0" smtClean="0">
                <a:solidFill>
                  <a:schemeClr val="tx1"/>
                </a:solidFill>
                <a:effectLst/>
                <a:latin typeface="+mn-lt"/>
                <a:ea typeface="+mn-ea"/>
                <a:cs typeface="+mn-cs"/>
              </a:rPr>
              <a:t>位以内に正解を提示できたことを確認しました．</a:t>
            </a:r>
          </a:p>
          <a:p>
            <a:r>
              <a:rPr kumimoji="1" lang="ja-JP" altLang="ja-JP" sz="1200" kern="1200" dirty="0" smtClean="0">
                <a:solidFill>
                  <a:schemeClr val="tx1"/>
                </a:solidFill>
                <a:effectLst/>
                <a:latin typeface="+mn-lt"/>
                <a:ea typeface="+mn-ea"/>
                <a:cs typeface="+mn-cs"/>
              </a:rPr>
              <a:t>また，被験者実験を行い，候補リスト内に正解が含まれているとき，正解率が有意に高いことをしめしました　．</a:t>
            </a:r>
          </a:p>
          <a:p>
            <a:r>
              <a:rPr kumimoji="1" lang="ja-JP" altLang="ja-JP" sz="1200" kern="1200" dirty="0" smtClean="0">
                <a:solidFill>
                  <a:schemeClr val="tx1"/>
                </a:solidFill>
                <a:effectLst/>
                <a:latin typeface="+mn-lt"/>
                <a:ea typeface="+mn-ea"/>
                <a:cs typeface="+mn-cs"/>
              </a:rPr>
              <a:t>今後の課題として，</a:t>
            </a:r>
          </a:p>
          <a:p>
            <a:r>
              <a:rPr kumimoji="1" lang="ja-JP" altLang="ja-JP" sz="1200" kern="1200" dirty="0" smtClean="0">
                <a:solidFill>
                  <a:schemeClr val="tx1"/>
                </a:solidFill>
                <a:effectLst/>
                <a:latin typeface="+mn-lt"/>
                <a:ea typeface="+mn-ea"/>
                <a:cs typeface="+mn-cs"/>
              </a:rPr>
              <a:t>候補の提示手法を改善することや，被験者実験における標本数を増やして再度実験を行うことが考えられます．</a:t>
            </a:r>
          </a:p>
          <a:p>
            <a:r>
              <a:rPr kumimoji="1" lang="en-US" altLang="ja-JP" sz="1200" kern="1200" dirty="0" smtClean="0">
                <a:solidFill>
                  <a:schemeClr val="tx1"/>
                </a:solidFill>
                <a:effectLst/>
                <a:latin typeface="+mn-lt"/>
                <a:ea typeface="+mn-ea"/>
                <a:cs typeface="+mn-cs"/>
              </a:rPr>
              <a:t> </a:t>
            </a:r>
            <a:endParaRPr kumimoji="1" lang="ja-JP" altLang="ja-JP" sz="1200" kern="1200" dirty="0" smtClean="0">
              <a:solidFill>
                <a:schemeClr val="tx1"/>
              </a:solidFill>
              <a:effectLst/>
              <a:latin typeface="+mn-lt"/>
              <a:ea typeface="+mn-ea"/>
              <a:cs typeface="+mn-cs"/>
            </a:endParaRPr>
          </a:p>
          <a:p>
            <a:r>
              <a:rPr kumimoji="1" lang="ja-JP" altLang="ja-JP" sz="1200" kern="1200" dirty="0" smtClean="0">
                <a:solidFill>
                  <a:schemeClr val="tx1"/>
                </a:solidFill>
                <a:effectLst/>
                <a:latin typeface="+mn-lt"/>
                <a:ea typeface="+mn-ea"/>
                <a:cs typeface="+mn-cs"/>
              </a:rPr>
              <a:t>以上です．</a:t>
            </a:r>
          </a:p>
          <a:p>
            <a:endParaRPr kumimoji="1" lang="ja-JP" altLang="en-US" dirty="0"/>
          </a:p>
        </p:txBody>
      </p:sp>
      <p:sp>
        <p:nvSpPr>
          <p:cNvPr id="4" name="スライド番号プレースホルダー 3"/>
          <p:cNvSpPr>
            <a:spLocks noGrp="1"/>
          </p:cNvSpPr>
          <p:nvPr>
            <p:ph type="sldNum" sz="quarter" idx="10"/>
          </p:nvPr>
        </p:nvSpPr>
        <p:spPr/>
        <p:txBody>
          <a:bodyPr/>
          <a:lstStyle/>
          <a:p>
            <a:fld id="{C4EF64D1-4A59-4112-AF68-86E731362AFC}" type="slidenum">
              <a:rPr kumimoji="1" lang="ja-JP" altLang="en-US" smtClean="0"/>
              <a:t>28</a:t>
            </a:fld>
            <a:endParaRPr kumimoji="1" lang="ja-JP" altLang="en-US"/>
          </a:p>
        </p:txBody>
      </p:sp>
    </p:spTree>
    <p:extLst>
      <p:ext uri="{BB962C8B-B14F-4D97-AF65-F5344CB8AC3E}">
        <p14:creationId xmlns:p14="http://schemas.microsoft.com/office/powerpoint/2010/main" val="46482114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C4EF64D1-4A59-4112-AF68-86E731362AFC}" type="slidenum">
              <a:rPr kumimoji="1" lang="ja-JP" altLang="en-US" smtClean="0"/>
              <a:t>30</a:t>
            </a:fld>
            <a:endParaRPr kumimoji="1" lang="ja-JP" altLang="en-US"/>
          </a:p>
        </p:txBody>
      </p:sp>
    </p:spTree>
    <p:extLst>
      <p:ext uri="{BB962C8B-B14F-4D97-AF65-F5344CB8AC3E}">
        <p14:creationId xmlns:p14="http://schemas.microsoft.com/office/powerpoint/2010/main" val="34358284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smtClean="0">
                <a:solidFill>
                  <a:schemeClr val="tx1"/>
                </a:solidFill>
                <a:effectLst/>
                <a:latin typeface="+mn-lt"/>
                <a:ea typeface="+mn-ea"/>
                <a:cs typeface="+mn-cs"/>
              </a:rPr>
              <a:t>一般に，メソッドはその動作と対象を動詞と目的語の組で表して命名されると，さまざまなプログラミングのガイドラインで言われています． </a:t>
            </a:r>
          </a:p>
          <a:p>
            <a:r>
              <a:rPr kumimoji="1" lang="ja-JP" altLang="ja-JP" sz="1200" kern="1200" dirty="0" smtClean="0">
                <a:solidFill>
                  <a:schemeClr val="tx1"/>
                </a:solidFill>
                <a:effectLst/>
                <a:latin typeface="+mn-lt"/>
                <a:ea typeface="+mn-ea"/>
                <a:cs typeface="+mn-cs"/>
              </a:rPr>
              <a:t>一部の動詞については，使い方がよく知られています．フィールドアクセスに</a:t>
            </a:r>
            <a:r>
              <a:rPr kumimoji="1" lang="en-US" altLang="ja-JP" sz="1200" kern="1200" dirty="0" smtClean="0">
                <a:solidFill>
                  <a:schemeClr val="tx1"/>
                </a:solidFill>
                <a:effectLst/>
                <a:latin typeface="+mn-lt"/>
                <a:ea typeface="+mn-ea"/>
                <a:cs typeface="+mn-cs"/>
              </a:rPr>
              <a:t>get</a:t>
            </a:r>
            <a:r>
              <a:rPr kumimoji="1" lang="ja-JP" altLang="ja-JP" sz="1200" kern="1200" dirty="0" err="1" smtClean="0">
                <a:solidFill>
                  <a:schemeClr val="tx1"/>
                </a:solidFill>
                <a:effectLst/>
                <a:latin typeface="+mn-lt"/>
                <a:ea typeface="+mn-ea"/>
                <a:cs typeface="+mn-cs"/>
              </a:rPr>
              <a:t>，</a:t>
            </a:r>
            <a:r>
              <a:rPr kumimoji="1" lang="en-US" altLang="ja-JP" sz="1200" kern="1200" dirty="0" smtClean="0">
                <a:solidFill>
                  <a:schemeClr val="tx1"/>
                </a:solidFill>
                <a:effectLst/>
                <a:latin typeface="+mn-lt"/>
                <a:ea typeface="+mn-ea"/>
                <a:cs typeface="+mn-cs"/>
              </a:rPr>
              <a:t>set</a:t>
            </a:r>
            <a:r>
              <a:rPr kumimoji="1" lang="ja-JP" altLang="ja-JP" sz="1200" kern="1200" dirty="0" smtClean="0">
                <a:solidFill>
                  <a:schemeClr val="tx1"/>
                </a:solidFill>
                <a:effectLst/>
                <a:latin typeface="+mn-lt"/>
                <a:ea typeface="+mn-ea"/>
                <a:cs typeface="+mn-cs"/>
              </a:rPr>
              <a:t>が使われることや，返り値が</a:t>
            </a:r>
            <a:r>
              <a:rPr kumimoji="1" lang="en-US" altLang="ja-JP" sz="1200" kern="1200" dirty="0" err="1" smtClean="0">
                <a:solidFill>
                  <a:schemeClr val="tx1"/>
                </a:solidFill>
                <a:effectLst/>
                <a:latin typeface="+mn-lt"/>
                <a:ea typeface="+mn-ea"/>
                <a:cs typeface="+mn-cs"/>
              </a:rPr>
              <a:t>boolean</a:t>
            </a:r>
            <a:r>
              <a:rPr kumimoji="1" lang="ja-JP" altLang="ja-JP" sz="1200" kern="1200" dirty="0" smtClean="0">
                <a:solidFill>
                  <a:schemeClr val="tx1"/>
                </a:solidFill>
                <a:effectLst/>
                <a:latin typeface="+mn-lt"/>
                <a:ea typeface="+mn-ea"/>
                <a:cs typeface="+mn-cs"/>
              </a:rPr>
              <a:t>のとき，</a:t>
            </a:r>
            <a:r>
              <a:rPr kumimoji="1" lang="en-US" altLang="ja-JP" sz="1200" kern="1200" dirty="0" smtClean="0">
                <a:solidFill>
                  <a:schemeClr val="tx1"/>
                </a:solidFill>
                <a:effectLst/>
                <a:latin typeface="+mn-lt"/>
                <a:ea typeface="+mn-ea"/>
                <a:cs typeface="+mn-cs"/>
              </a:rPr>
              <a:t>is</a:t>
            </a:r>
            <a:r>
              <a:rPr kumimoji="1" lang="ja-JP" altLang="en-US" sz="1200" kern="1200" dirty="0" smtClean="0">
                <a:solidFill>
                  <a:schemeClr val="tx1"/>
                </a:solidFill>
                <a:effectLst/>
                <a:latin typeface="+mn-lt"/>
                <a:ea typeface="+mn-ea"/>
                <a:cs typeface="+mn-cs"/>
              </a:rPr>
              <a:t>や</a:t>
            </a:r>
            <a:r>
              <a:rPr kumimoji="1" lang="en-US" altLang="ja-JP" sz="1200" kern="1200" dirty="0" smtClean="0">
                <a:solidFill>
                  <a:schemeClr val="tx1"/>
                </a:solidFill>
                <a:effectLst/>
                <a:latin typeface="+mn-lt"/>
                <a:ea typeface="+mn-ea"/>
                <a:cs typeface="+mn-cs"/>
              </a:rPr>
              <a:t>has</a:t>
            </a:r>
            <a:r>
              <a:rPr kumimoji="1" lang="ja-JP" altLang="en-US" sz="1200" kern="1200" dirty="0" smtClean="0">
                <a:solidFill>
                  <a:schemeClr val="tx1"/>
                </a:solidFill>
                <a:effectLst/>
                <a:latin typeface="+mn-lt"/>
                <a:ea typeface="+mn-ea"/>
                <a:cs typeface="+mn-cs"/>
              </a:rPr>
              <a:t>の動詞が</a:t>
            </a:r>
            <a:r>
              <a:rPr kumimoji="1" lang="ja-JP" altLang="ja-JP" sz="1200" kern="1200" dirty="0" smtClean="0">
                <a:solidFill>
                  <a:schemeClr val="tx1"/>
                </a:solidFill>
                <a:effectLst/>
                <a:latin typeface="+mn-lt"/>
                <a:ea typeface="+mn-ea"/>
                <a:cs typeface="+mn-cs"/>
              </a:rPr>
              <a:t>使われるという</a:t>
            </a:r>
            <a:r>
              <a:rPr kumimoji="1" lang="ja-JP" altLang="en-US" sz="1200" kern="1200" dirty="0" smtClean="0">
                <a:solidFill>
                  <a:schemeClr val="tx1"/>
                </a:solidFill>
                <a:effectLst/>
                <a:latin typeface="+mn-lt"/>
                <a:ea typeface="+mn-ea"/>
                <a:cs typeface="+mn-cs"/>
              </a:rPr>
              <a:t>もの</a:t>
            </a:r>
            <a:r>
              <a:rPr kumimoji="1" lang="ja-JP" altLang="ja-JP" sz="1200" kern="1200" dirty="0" smtClean="0">
                <a:solidFill>
                  <a:schemeClr val="tx1"/>
                </a:solidFill>
                <a:effectLst/>
                <a:latin typeface="+mn-lt"/>
                <a:ea typeface="+mn-ea"/>
                <a:cs typeface="+mn-cs"/>
              </a:rPr>
              <a:t>です． </a:t>
            </a:r>
          </a:p>
          <a:p>
            <a:r>
              <a:rPr kumimoji="1" lang="ja-JP" altLang="ja-JP" sz="1200" kern="1200" dirty="0" smtClean="0">
                <a:solidFill>
                  <a:schemeClr val="tx1"/>
                </a:solidFill>
                <a:effectLst/>
                <a:latin typeface="+mn-lt"/>
                <a:ea typeface="+mn-ea"/>
                <a:cs typeface="+mn-cs"/>
              </a:rPr>
              <a:t>また，</a:t>
            </a:r>
            <a:r>
              <a:rPr kumimoji="1" lang="en-US" altLang="ja-JP" sz="1200" kern="1200" dirty="0" smtClean="0">
                <a:solidFill>
                  <a:schemeClr val="tx1"/>
                </a:solidFill>
                <a:effectLst/>
                <a:latin typeface="+mn-lt"/>
                <a:ea typeface="+mn-ea"/>
                <a:cs typeface="+mn-cs"/>
              </a:rPr>
              <a:t>Host</a:t>
            </a:r>
            <a:r>
              <a:rPr kumimoji="1" lang="ja-JP" altLang="ja-JP" sz="1200" kern="1200" dirty="0" err="1" smtClean="0">
                <a:solidFill>
                  <a:schemeClr val="tx1"/>
                </a:solidFill>
                <a:effectLst/>
                <a:latin typeface="+mn-lt"/>
                <a:ea typeface="+mn-ea"/>
                <a:cs typeface="+mn-cs"/>
              </a:rPr>
              <a:t>らは</a:t>
            </a:r>
            <a:r>
              <a:rPr kumimoji="1" lang="ja-JP" altLang="ja-JP" sz="1200" kern="1200" dirty="0" smtClean="0">
                <a:solidFill>
                  <a:schemeClr val="tx1"/>
                </a:solidFill>
                <a:effectLst/>
                <a:latin typeface="+mn-lt"/>
                <a:ea typeface="+mn-ea"/>
                <a:cs typeface="+mn-cs"/>
              </a:rPr>
              <a:t>上記の動詞を含めて</a:t>
            </a:r>
            <a:r>
              <a:rPr kumimoji="1" lang="en-US" altLang="ja-JP" sz="1200" kern="1200" dirty="0" smtClean="0">
                <a:solidFill>
                  <a:schemeClr val="tx1"/>
                </a:solidFill>
                <a:effectLst/>
                <a:latin typeface="+mn-lt"/>
                <a:ea typeface="+mn-ea"/>
                <a:cs typeface="+mn-cs"/>
              </a:rPr>
              <a:t>40</a:t>
            </a:r>
            <a:r>
              <a:rPr kumimoji="1" lang="ja-JP" altLang="ja-JP" sz="1200" kern="1200" dirty="0" smtClean="0">
                <a:solidFill>
                  <a:schemeClr val="tx1"/>
                </a:solidFill>
                <a:effectLst/>
                <a:latin typeface="+mn-lt"/>
                <a:ea typeface="+mn-ea"/>
                <a:cs typeface="+mn-cs"/>
              </a:rPr>
              <a:t>個の動詞について使い方を調査し，ルールとしてまとめています．</a:t>
            </a:r>
          </a:p>
          <a:p>
            <a:r>
              <a:rPr kumimoji="1" lang="ja-JP" altLang="ja-JP" sz="1200" kern="1200" dirty="0" smtClean="0">
                <a:solidFill>
                  <a:schemeClr val="tx1"/>
                </a:solidFill>
                <a:effectLst/>
                <a:latin typeface="+mn-lt"/>
                <a:ea typeface="+mn-ea"/>
                <a:cs typeface="+mn-cs"/>
              </a:rPr>
              <a:t>しかし，これ以外の動詞について，一般にどのような語をどのようなメソッドに対して使うべきなのかということは具体的に知られていません．</a:t>
            </a:r>
          </a:p>
          <a:p>
            <a:pPr marL="0" marR="0" lvl="3" indent="0" algn="l" defTabSz="914400" rtl="0" eaLnBrk="1" fontAlgn="auto" latinLnBrk="0" hangingPunct="1">
              <a:lnSpc>
                <a:spcPct val="100000"/>
              </a:lnSpc>
              <a:spcBef>
                <a:spcPts val="0"/>
              </a:spcBef>
              <a:spcAft>
                <a:spcPts val="0"/>
              </a:spcAft>
              <a:buClrTx/>
              <a:buSzTx/>
              <a:buFontTx/>
              <a:buNone/>
              <a:tabLst/>
              <a:defRPr/>
            </a:pPr>
            <a:r>
              <a:rPr lang="ja-JP" altLang="en-US" dirty="0" smtClean="0">
                <a:solidFill>
                  <a:schemeClr val="bg1"/>
                </a:solidFill>
              </a:rPr>
              <a:t>その中で開発者は命名のために多くの単語から適切な語を選ぶ必要があり，命名が難しいです．</a:t>
            </a:r>
            <a:endParaRPr lang="en-US" altLang="ja-JP" dirty="0" smtClean="0">
              <a:solidFill>
                <a:schemeClr val="bg1"/>
              </a:solidFill>
            </a:endParaRPr>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C4EF64D1-4A59-4112-AF68-86E731362AFC}" type="slidenum">
              <a:rPr kumimoji="1" lang="ja-JP" altLang="en-US" smtClean="0"/>
              <a:t>3</a:t>
            </a:fld>
            <a:endParaRPr kumimoji="1" lang="ja-JP" altLang="en-US"/>
          </a:p>
        </p:txBody>
      </p:sp>
    </p:spTree>
    <p:extLst>
      <p:ext uri="{BB962C8B-B14F-4D97-AF65-F5344CB8AC3E}">
        <p14:creationId xmlns:p14="http://schemas.microsoft.com/office/powerpoint/2010/main" val="28264170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smtClean="0">
                <a:solidFill>
                  <a:schemeClr val="tx1"/>
                </a:solidFill>
                <a:effectLst/>
                <a:latin typeface="+mn-lt"/>
                <a:ea typeface="+mn-ea"/>
                <a:cs typeface="+mn-cs"/>
              </a:rPr>
              <a:t>私たちは先行研究において，</a:t>
            </a:r>
            <a:r>
              <a:rPr kumimoji="1" lang="ja-JP" altLang="ja-JP" sz="1200" kern="1200" dirty="0" smtClean="0">
                <a:solidFill>
                  <a:schemeClr val="tx1"/>
                </a:solidFill>
                <a:effectLst/>
                <a:latin typeface="+mn-lt"/>
                <a:ea typeface="+mn-ea"/>
                <a:cs typeface="+mn-cs"/>
              </a:rPr>
              <a:t>メソッド名に用いる動詞に着目し</a:t>
            </a:r>
            <a:r>
              <a:rPr kumimoji="1" lang="ja-JP" altLang="en-US" sz="1200" kern="1200" dirty="0" smtClean="0">
                <a:solidFill>
                  <a:schemeClr val="tx1"/>
                </a:solidFill>
                <a:effectLst/>
                <a:latin typeface="+mn-lt"/>
                <a:ea typeface="+mn-ea"/>
                <a:cs typeface="+mn-cs"/>
              </a:rPr>
              <a:t>，</a:t>
            </a:r>
            <a:r>
              <a:rPr lang="ja-JP" altLang="en-US" dirty="0" smtClean="0"/>
              <a:t>開発者にメソッド名に用いる動詞の候補を提示する手法を提案しました．</a:t>
            </a:r>
            <a:endParaRPr lang="en-US" altLang="ja-JP" dirty="0" smtClean="0"/>
          </a:p>
          <a:p>
            <a:endParaRPr kumimoji="1" lang="en-US" altLang="ja-JP" sz="1200" kern="1200" dirty="0" smtClean="0">
              <a:solidFill>
                <a:schemeClr val="tx1"/>
              </a:solidFill>
              <a:effectLst/>
              <a:latin typeface="+mn-lt"/>
              <a:ea typeface="+mn-ea"/>
              <a:cs typeface="+mn-cs"/>
            </a:endParaRPr>
          </a:p>
          <a:p>
            <a:r>
              <a:rPr kumimoji="1" lang="ja-JP" altLang="ja-JP" sz="1200" kern="1200" dirty="0" smtClean="0">
                <a:solidFill>
                  <a:schemeClr val="tx1"/>
                </a:solidFill>
                <a:effectLst/>
                <a:latin typeface="+mn-lt"/>
                <a:ea typeface="+mn-ea"/>
                <a:cs typeface="+mn-cs"/>
              </a:rPr>
              <a:t>既存のソフトウェアからメソッド本体とメソッド名の動詞の関係を表すルールを自動で抽出し，</a:t>
            </a:r>
            <a:endParaRPr kumimoji="1" lang="en-US" altLang="ja-JP" sz="1200" kern="1200" dirty="0" smtClean="0">
              <a:solidFill>
                <a:schemeClr val="tx1"/>
              </a:solidFill>
              <a:effectLst/>
              <a:latin typeface="+mn-lt"/>
              <a:ea typeface="+mn-ea"/>
              <a:cs typeface="+mn-cs"/>
            </a:endParaRPr>
          </a:p>
          <a:p>
            <a:r>
              <a:rPr kumimoji="1" lang="ja-JP" altLang="ja-JP" sz="1200" kern="1200" dirty="0" smtClean="0">
                <a:solidFill>
                  <a:schemeClr val="tx1"/>
                </a:solidFill>
                <a:effectLst/>
                <a:latin typeface="+mn-lt"/>
                <a:ea typeface="+mn-ea"/>
                <a:cs typeface="+mn-cs"/>
              </a:rPr>
              <a:t>抽出したルールを用いて，メソッドに対して適切だと考えられる可能性が高い順に動詞の候補リストを提示します．</a:t>
            </a:r>
            <a:endParaRPr kumimoji="1" lang="ja-JP" altLang="ja-JP" sz="1400" kern="1200" dirty="0" smtClean="0">
              <a:solidFill>
                <a:schemeClr val="tx1"/>
              </a:solidFill>
              <a:effectLst/>
              <a:latin typeface="+mn-lt"/>
              <a:ea typeface="+mn-ea"/>
              <a:cs typeface="+mn-cs"/>
            </a:endParaRPr>
          </a:p>
          <a:p>
            <a:r>
              <a:rPr kumimoji="1" lang="ja-JP" altLang="ja-JP" sz="1200" kern="1200" dirty="0" smtClean="0">
                <a:solidFill>
                  <a:schemeClr val="tx1"/>
                </a:solidFill>
                <a:effectLst/>
                <a:latin typeface="+mn-lt"/>
                <a:ea typeface="+mn-ea"/>
                <a:cs typeface="+mn-cs"/>
              </a:rPr>
              <a:t>メソッド本体に出現する識別子の名前・型を，メソッド本体を表す要素として扱い，</a:t>
            </a:r>
            <a:endParaRPr kumimoji="1" lang="ja-JP" altLang="ja-JP" sz="1400" kern="1200" dirty="0" smtClean="0">
              <a:solidFill>
                <a:schemeClr val="tx1"/>
              </a:solidFill>
              <a:effectLst/>
              <a:latin typeface="+mn-lt"/>
              <a:ea typeface="+mn-ea"/>
              <a:cs typeface="+mn-cs"/>
            </a:endParaRPr>
          </a:p>
          <a:p>
            <a:r>
              <a:rPr kumimoji="1" lang="ja-JP" altLang="ja-JP" sz="1200" kern="1200" dirty="0" smtClean="0">
                <a:solidFill>
                  <a:schemeClr val="tx1"/>
                </a:solidFill>
                <a:effectLst/>
                <a:latin typeface="+mn-lt"/>
                <a:ea typeface="+mn-ea"/>
                <a:cs typeface="+mn-cs"/>
              </a:rPr>
              <a:t>相関ルールマイニングを利用してルールを抽出します．</a:t>
            </a:r>
            <a:endParaRPr kumimoji="1" lang="ja-JP" altLang="ja-JP" sz="1400" kern="1200" dirty="0" smtClean="0">
              <a:solidFill>
                <a:schemeClr val="tx1"/>
              </a:solidFill>
              <a:effectLst/>
              <a:latin typeface="+mn-lt"/>
              <a:ea typeface="+mn-ea"/>
              <a:cs typeface="+mn-cs"/>
            </a:endParaRPr>
          </a:p>
          <a:p>
            <a:endParaRPr kumimoji="1" lang="en-US" altLang="ja-JP" dirty="0" smtClean="0"/>
          </a:p>
          <a:p>
            <a:r>
              <a:rPr kumimoji="1" lang="ja-JP" altLang="en-US" dirty="0" smtClean="0"/>
              <a:t>しかし，この手法では開発者に対する効果については評価していません．</a:t>
            </a:r>
            <a:endParaRPr kumimoji="1" lang="ja-JP" altLang="en-US" dirty="0"/>
          </a:p>
        </p:txBody>
      </p:sp>
      <p:sp>
        <p:nvSpPr>
          <p:cNvPr id="4" name="スライド番号プレースホルダー 3"/>
          <p:cNvSpPr>
            <a:spLocks noGrp="1"/>
          </p:cNvSpPr>
          <p:nvPr>
            <p:ph type="sldNum" sz="quarter" idx="10"/>
          </p:nvPr>
        </p:nvSpPr>
        <p:spPr/>
        <p:txBody>
          <a:bodyPr/>
          <a:lstStyle/>
          <a:p>
            <a:fld id="{C4EF64D1-4A59-4112-AF68-86E731362AFC}" type="slidenum">
              <a:rPr kumimoji="1" lang="ja-JP" altLang="en-US" smtClean="0"/>
              <a:t>4</a:t>
            </a:fld>
            <a:endParaRPr kumimoji="1" lang="ja-JP" altLang="en-US"/>
          </a:p>
        </p:txBody>
      </p:sp>
    </p:spTree>
    <p:extLst>
      <p:ext uri="{BB962C8B-B14F-4D97-AF65-F5344CB8AC3E}">
        <p14:creationId xmlns:p14="http://schemas.microsoft.com/office/powerpoint/2010/main" val="40290621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smtClean="0">
                <a:solidFill>
                  <a:schemeClr val="tx1"/>
                </a:solidFill>
                <a:effectLst/>
                <a:latin typeface="+mn-lt"/>
                <a:ea typeface="+mn-ea"/>
                <a:cs typeface="+mn-cs"/>
              </a:rPr>
              <a:t>そこで本研究では</a:t>
            </a:r>
            <a:r>
              <a:rPr kumimoji="1" lang="ja-JP" altLang="en-US" sz="1200" kern="1200" dirty="0" smtClean="0">
                <a:solidFill>
                  <a:schemeClr val="tx1"/>
                </a:solidFill>
                <a:effectLst/>
                <a:latin typeface="+mn-lt"/>
                <a:ea typeface="+mn-ea"/>
                <a:cs typeface="+mn-cs"/>
              </a:rPr>
              <a:t>，メソッド名に用いる</a:t>
            </a:r>
            <a:r>
              <a:rPr kumimoji="1" lang="ja-JP" altLang="ja-JP" sz="1200" kern="1200" dirty="0" smtClean="0">
                <a:solidFill>
                  <a:schemeClr val="tx1"/>
                </a:solidFill>
                <a:effectLst/>
                <a:latin typeface="+mn-lt"/>
                <a:ea typeface="+mn-ea"/>
                <a:cs typeface="+mn-cs"/>
              </a:rPr>
              <a:t>動詞の候補リストを提示する手法</a:t>
            </a:r>
            <a:r>
              <a:rPr kumimoji="1" lang="ja-JP" altLang="en-US" sz="1200" kern="1200" dirty="0" smtClean="0">
                <a:solidFill>
                  <a:schemeClr val="tx1"/>
                </a:solidFill>
                <a:effectLst/>
                <a:latin typeface="+mn-lt"/>
                <a:ea typeface="+mn-ea"/>
                <a:cs typeface="+mn-cs"/>
              </a:rPr>
              <a:t>の改良を行った上で，</a:t>
            </a:r>
            <a:endParaRPr kumimoji="1" lang="en-US" altLang="ja-JP"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smtClean="0">
                <a:solidFill>
                  <a:schemeClr val="tx1"/>
                </a:solidFill>
                <a:effectLst/>
                <a:latin typeface="+mn-lt"/>
                <a:ea typeface="+mn-ea"/>
                <a:cs typeface="+mn-cs"/>
              </a:rPr>
              <a:t>改良した手法を用いて，</a:t>
            </a:r>
            <a:r>
              <a:rPr kumimoji="1" lang="ja-JP" altLang="en-US" dirty="0" smtClean="0"/>
              <a:t>実際に提案手法によって適切な動詞の候補を選択できるようになるのかを評価</a:t>
            </a:r>
            <a:r>
              <a:rPr kumimoji="1" lang="ja-JP" altLang="ja-JP" sz="1200" kern="1200" dirty="0" smtClean="0">
                <a:solidFill>
                  <a:schemeClr val="tx1"/>
                </a:solidFill>
                <a:effectLst/>
                <a:latin typeface="+mn-lt"/>
                <a:ea typeface="+mn-ea"/>
                <a:cs typeface="+mn-cs"/>
              </a:rPr>
              <a:t>しました．</a:t>
            </a:r>
            <a:endParaRPr kumimoji="1" lang="en-US" altLang="ja-JP" sz="1200" kern="1200" dirty="0" smtClean="0">
              <a:solidFill>
                <a:schemeClr val="tx1"/>
              </a:solidFill>
              <a:effectLst/>
              <a:latin typeface="+mn-lt"/>
              <a:ea typeface="+mn-ea"/>
              <a:cs typeface="+mn-cs"/>
            </a:endParaRPr>
          </a:p>
          <a:p>
            <a:endParaRPr kumimoji="1" lang="en-US" altLang="ja-JP" sz="1200" kern="1200" dirty="0" smtClean="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fld id="{C4EF64D1-4A59-4112-AF68-86E731362AFC}" type="slidenum">
              <a:rPr kumimoji="1" lang="ja-JP" altLang="en-US" smtClean="0"/>
              <a:t>5</a:t>
            </a:fld>
            <a:endParaRPr kumimoji="1" lang="ja-JP" altLang="en-US"/>
          </a:p>
        </p:txBody>
      </p:sp>
    </p:spTree>
    <p:extLst>
      <p:ext uri="{BB962C8B-B14F-4D97-AF65-F5344CB8AC3E}">
        <p14:creationId xmlns:p14="http://schemas.microsoft.com/office/powerpoint/2010/main" val="35059512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smtClean="0">
                <a:solidFill>
                  <a:schemeClr val="tx1"/>
                </a:solidFill>
                <a:effectLst/>
                <a:latin typeface="+mn-lt"/>
                <a:ea typeface="+mn-ea"/>
                <a:cs typeface="+mn-cs"/>
              </a:rPr>
              <a:t>手法は，ルールを抽出する</a:t>
            </a:r>
            <a:r>
              <a:rPr kumimoji="1" lang="ja-JP" altLang="en-US" sz="1200" kern="1200" dirty="0" smtClean="0">
                <a:solidFill>
                  <a:schemeClr val="tx1"/>
                </a:solidFill>
                <a:effectLst/>
                <a:latin typeface="+mn-lt"/>
                <a:ea typeface="+mn-ea"/>
                <a:cs typeface="+mn-cs"/>
              </a:rPr>
              <a:t>ステップ</a:t>
            </a:r>
            <a:r>
              <a:rPr kumimoji="1" lang="en-US" altLang="ja-JP" sz="1200" kern="1200" dirty="0" smtClean="0">
                <a:solidFill>
                  <a:schemeClr val="tx1"/>
                </a:solidFill>
                <a:effectLst/>
                <a:latin typeface="+mn-lt"/>
                <a:ea typeface="+mn-ea"/>
                <a:cs typeface="+mn-cs"/>
              </a:rPr>
              <a:t>1</a:t>
            </a:r>
            <a:r>
              <a:rPr kumimoji="1" lang="ja-JP" altLang="ja-JP" sz="1200" kern="1200" dirty="0" smtClean="0">
                <a:solidFill>
                  <a:schemeClr val="tx1"/>
                </a:solidFill>
                <a:effectLst/>
                <a:latin typeface="+mn-lt"/>
                <a:ea typeface="+mn-ea"/>
                <a:cs typeface="+mn-cs"/>
              </a:rPr>
              <a:t>と</a:t>
            </a:r>
            <a:r>
              <a:rPr kumimoji="1" lang="ja-JP" altLang="ja-JP" sz="1200" kern="1200" dirty="0" smtClean="0">
                <a:solidFill>
                  <a:schemeClr val="tx1"/>
                </a:solidFill>
                <a:effectLst/>
                <a:latin typeface="+mn-lt"/>
                <a:ea typeface="+mn-ea"/>
                <a:cs typeface="+mn-cs"/>
              </a:rPr>
              <a:t>，</a:t>
            </a:r>
            <a:r>
              <a:rPr kumimoji="1" lang="ja-JP" altLang="en-US" sz="1200" kern="1200" dirty="0" smtClean="0">
                <a:solidFill>
                  <a:schemeClr val="tx1"/>
                </a:solidFill>
                <a:effectLst/>
                <a:latin typeface="+mn-lt"/>
                <a:ea typeface="+mn-ea"/>
                <a:cs typeface="+mn-cs"/>
              </a:rPr>
              <a:t>動詞の</a:t>
            </a:r>
            <a:r>
              <a:rPr kumimoji="1" lang="ja-JP" altLang="ja-JP" sz="1200" kern="1200" dirty="0" smtClean="0">
                <a:solidFill>
                  <a:schemeClr val="tx1"/>
                </a:solidFill>
                <a:effectLst/>
                <a:latin typeface="+mn-lt"/>
                <a:ea typeface="+mn-ea"/>
                <a:cs typeface="+mn-cs"/>
              </a:rPr>
              <a:t>候補</a:t>
            </a:r>
            <a:r>
              <a:rPr kumimoji="1" lang="ja-JP" altLang="ja-JP" sz="1200" kern="1200" dirty="0" smtClean="0">
                <a:solidFill>
                  <a:schemeClr val="tx1"/>
                </a:solidFill>
                <a:effectLst/>
                <a:latin typeface="+mn-lt"/>
                <a:ea typeface="+mn-ea"/>
                <a:cs typeface="+mn-cs"/>
              </a:rPr>
              <a:t>リストを提示する</a:t>
            </a:r>
            <a:r>
              <a:rPr kumimoji="1" lang="ja-JP" altLang="en-US" sz="1200" kern="1200" dirty="0" smtClean="0">
                <a:solidFill>
                  <a:schemeClr val="tx1"/>
                </a:solidFill>
                <a:effectLst/>
                <a:latin typeface="+mn-lt"/>
                <a:ea typeface="+mn-ea"/>
                <a:cs typeface="+mn-cs"/>
              </a:rPr>
              <a:t>ステップ</a:t>
            </a:r>
            <a:r>
              <a:rPr kumimoji="1" lang="en-US" altLang="ja-JP" sz="1200" kern="1200" dirty="0" smtClean="0">
                <a:solidFill>
                  <a:schemeClr val="tx1"/>
                </a:solidFill>
                <a:effectLst/>
                <a:latin typeface="+mn-lt"/>
                <a:ea typeface="+mn-ea"/>
                <a:cs typeface="+mn-cs"/>
              </a:rPr>
              <a:t>2</a:t>
            </a:r>
            <a:r>
              <a:rPr kumimoji="1" lang="ja-JP" altLang="en-US" sz="1200" kern="1200" dirty="0" smtClean="0">
                <a:solidFill>
                  <a:schemeClr val="tx1"/>
                </a:solidFill>
                <a:effectLst/>
                <a:latin typeface="+mn-lt"/>
                <a:ea typeface="+mn-ea"/>
                <a:cs typeface="+mn-cs"/>
              </a:rPr>
              <a:t>の</a:t>
            </a:r>
            <a:r>
              <a:rPr kumimoji="1" lang="en-US" altLang="ja-JP" sz="1200" kern="1200" dirty="0" smtClean="0">
                <a:solidFill>
                  <a:schemeClr val="tx1"/>
                </a:solidFill>
                <a:effectLst/>
                <a:latin typeface="+mn-lt"/>
                <a:ea typeface="+mn-ea"/>
                <a:cs typeface="+mn-cs"/>
              </a:rPr>
              <a:t>2</a:t>
            </a:r>
            <a:r>
              <a:rPr kumimoji="1" lang="ja-JP" altLang="en-US" sz="1200" kern="1200" dirty="0" smtClean="0">
                <a:solidFill>
                  <a:schemeClr val="tx1"/>
                </a:solidFill>
                <a:effectLst/>
                <a:latin typeface="+mn-lt"/>
                <a:ea typeface="+mn-ea"/>
                <a:cs typeface="+mn-cs"/>
              </a:rPr>
              <a:t>ステップ</a:t>
            </a:r>
            <a:r>
              <a:rPr kumimoji="1" lang="ja-JP" altLang="ja-JP" sz="1200" kern="1200" dirty="0" smtClean="0">
                <a:solidFill>
                  <a:schemeClr val="tx1"/>
                </a:solidFill>
                <a:effectLst/>
                <a:latin typeface="+mn-lt"/>
                <a:ea typeface="+mn-ea"/>
                <a:cs typeface="+mn-cs"/>
              </a:rPr>
              <a:t>から成ります．</a:t>
            </a:r>
            <a:endParaRPr kumimoji="1" lang="en-US" altLang="ja-JP" sz="1200" kern="1200" dirty="0" smtClean="0">
              <a:solidFill>
                <a:schemeClr val="tx1"/>
              </a:solidFill>
              <a:effectLst/>
              <a:latin typeface="+mn-lt"/>
              <a:ea typeface="+mn-ea"/>
              <a:cs typeface="+mn-cs"/>
            </a:endParaRPr>
          </a:p>
          <a:p>
            <a:r>
              <a:rPr kumimoji="1" lang="ja-JP" altLang="en-US" sz="1200" kern="1200" dirty="0" smtClean="0">
                <a:solidFill>
                  <a:schemeClr val="tx1"/>
                </a:solidFill>
                <a:effectLst/>
                <a:latin typeface="+mn-lt"/>
                <a:ea typeface="+mn-ea"/>
                <a:cs typeface="+mn-cs"/>
              </a:rPr>
              <a:t>ステップ</a:t>
            </a:r>
            <a:r>
              <a:rPr kumimoji="1" lang="en-US" altLang="ja-JP" sz="1200" kern="1200" dirty="0" smtClean="0">
                <a:solidFill>
                  <a:schemeClr val="tx1"/>
                </a:solidFill>
                <a:effectLst/>
                <a:latin typeface="+mn-lt"/>
                <a:ea typeface="+mn-ea"/>
                <a:cs typeface="+mn-cs"/>
              </a:rPr>
              <a:t>1</a:t>
            </a:r>
            <a:r>
              <a:rPr kumimoji="1" lang="ja-JP" altLang="en-US" sz="1200" kern="1200" dirty="0" smtClean="0">
                <a:solidFill>
                  <a:schemeClr val="tx1"/>
                </a:solidFill>
                <a:effectLst/>
                <a:latin typeface="+mn-lt"/>
                <a:ea typeface="+mn-ea"/>
                <a:cs typeface="+mn-cs"/>
              </a:rPr>
              <a:t>について</a:t>
            </a:r>
            <a:r>
              <a:rPr kumimoji="1" lang="ja-JP" altLang="en-US" sz="1200" kern="1200" dirty="0" smtClean="0">
                <a:solidFill>
                  <a:schemeClr val="tx1"/>
                </a:solidFill>
                <a:effectLst/>
                <a:latin typeface="+mn-lt"/>
                <a:ea typeface="+mn-ea"/>
                <a:cs typeface="+mn-cs"/>
              </a:rPr>
              <a:t>改良を行いました．</a:t>
            </a:r>
            <a:endParaRPr kumimoji="1" lang="ja-JP" altLang="ja-JP" sz="1200" kern="1200" dirty="0" smtClean="0">
              <a:solidFill>
                <a:schemeClr val="tx1"/>
              </a:solidFill>
              <a:effectLst/>
              <a:latin typeface="+mn-lt"/>
              <a:ea typeface="+mn-ea"/>
              <a:cs typeface="+mn-cs"/>
            </a:endParaRPr>
          </a:p>
          <a:p>
            <a:r>
              <a:rPr kumimoji="1" lang="ja-JP" altLang="ja-JP" sz="1200" kern="1200" dirty="0" smtClean="0">
                <a:solidFill>
                  <a:schemeClr val="tx1"/>
                </a:solidFill>
                <a:effectLst/>
                <a:latin typeface="+mn-lt"/>
                <a:ea typeface="+mn-ea"/>
                <a:cs typeface="+mn-cs"/>
              </a:rPr>
              <a:t>各ステップについて順に説明します．</a:t>
            </a:r>
            <a:endParaRPr kumimoji="1" lang="ja-JP"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fld id="{99BCF592-A35A-4E0F-8A0A-14A95CC0392F}" type="slidenum">
              <a:rPr kumimoji="1" lang="ja-JP" altLang="en-US" smtClean="0"/>
              <a:t>6</a:t>
            </a:fld>
            <a:endParaRPr kumimoji="1" lang="ja-JP" altLang="en-US"/>
          </a:p>
        </p:txBody>
      </p:sp>
    </p:spTree>
    <p:extLst>
      <p:ext uri="{BB962C8B-B14F-4D97-AF65-F5344CB8AC3E}">
        <p14:creationId xmlns:p14="http://schemas.microsoft.com/office/powerpoint/2010/main" val="4424909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smtClean="0">
                <a:solidFill>
                  <a:schemeClr val="tx1"/>
                </a:solidFill>
                <a:effectLst/>
                <a:latin typeface="+mn-lt"/>
                <a:ea typeface="+mn-ea"/>
                <a:cs typeface="+mn-cs"/>
              </a:rPr>
              <a:t>まず，</a:t>
            </a:r>
            <a:r>
              <a:rPr kumimoji="1" lang="ja-JP" altLang="en-US" sz="1200" kern="1200" dirty="0" smtClean="0">
                <a:solidFill>
                  <a:schemeClr val="tx1"/>
                </a:solidFill>
                <a:effectLst/>
                <a:latin typeface="+mn-lt"/>
                <a:ea typeface="+mn-ea"/>
                <a:cs typeface="+mn-cs"/>
              </a:rPr>
              <a:t>ステップ</a:t>
            </a:r>
            <a:r>
              <a:rPr kumimoji="1" lang="en-US" altLang="ja-JP" sz="1200" kern="1200" dirty="0" smtClean="0">
                <a:solidFill>
                  <a:schemeClr val="tx1"/>
                </a:solidFill>
                <a:effectLst/>
                <a:latin typeface="+mn-lt"/>
                <a:ea typeface="+mn-ea"/>
                <a:cs typeface="+mn-cs"/>
              </a:rPr>
              <a:t>1</a:t>
            </a:r>
            <a:r>
              <a:rPr kumimoji="1" lang="ja-JP" altLang="ja-JP" sz="1200" kern="1200" dirty="0" smtClean="0">
                <a:solidFill>
                  <a:schemeClr val="tx1"/>
                </a:solidFill>
                <a:effectLst/>
                <a:latin typeface="+mn-lt"/>
                <a:ea typeface="+mn-ea"/>
                <a:cs typeface="+mn-cs"/>
              </a:rPr>
              <a:t>について</a:t>
            </a:r>
            <a:r>
              <a:rPr kumimoji="1" lang="ja-JP" altLang="en-US" sz="1200" kern="1200" dirty="0" smtClean="0">
                <a:solidFill>
                  <a:schemeClr val="tx1"/>
                </a:solidFill>
                <a:effectLst/>
                <a:latin typeface="+mn-lt"/>
                <a:ea typeface="+mn-ea"/>
                <a:cs typeface="+mn-cs"/>
              </a:rPr>
              <a:t>，変更点を比較しながら順に</a:t>
            </a:r>
            <a:r>
              <a:rPr kumimoji="1" lang="ja-JP" altLang="ja-JP" sz="1200" kern="1200" dirty="0" smtClean="0">
                <a:solidFill>
                  <a:schemeClr val="tx1"/>
                </a:solidFill>
                <a:effectLst/>
                <a:latin typeface="+mn-lt"/>
                <a:ea typeface="+mn-ea"/>
                <a:cs typeface="+mn-cs"/>
              </a:rPr>
              <a:t>説明します．</a:t>
            </a:r>
            <a:endParaRPr kumimoji="1" lang="ja-JP"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fld id="{99BCF592-A35A-4E0F-8A0A-14A95CC0392F}" type="slidenum">
              <a:rPr kumimoji="1" lang="ja-JP" altLang="en-US" smtClean="0"/>
              <a:t>7</a:t>
            </a:fld>
            <a:endParaRPr kumimoji="1" lang="ja-JP" altLang="en-US"/>
          </a:p>
        </p:txBody>
      </p:sp>
    </p:spTree>
    <p:extLst>
      <p:ext uri="{BB962C8B-B14F-4D97-AF65-F5344CB8AC3E}">
        <p14:creationId xmlns:p14="http://schemas.microsoft.com/office/powerpoint/2010/main" val="4424909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200" kern="1200" dirty="0" smtClean="0">
                <a:solidFill>
                  <a:schemeClr val="tx1"/>
                </a:solidFill>
                <a:effectLst/>
                <a:latin typeface="+mn-lt"/>
                <a:ea typeface="+mn-ea"/>
                <a:cs typeface="+mn-cs"/>
              </a:rPr>
              <a:t>ステップ</a:t>
            </a:r>
            <a:r>
              <a:rPr kumimoji="1" lang="en-US" altLang="ja-JP" sz="1200" kern="1200" dirty="0" smtClean="0">
                <a:solidFill>
                  <a:schemeClr val="tx1"/>
                </a:solidFill>
                <a:effectLst/>
                <a:latin typeface="+mn-lt"/>
                <a:ea typeface="+mn-ea"/>
                <a:cs typeface="+mn-cs"/>
              </a:rPr>
              <a:t>1</a:t>
            </a:r>
            <a:r>
              <a:rPr kumimoji="1" lang="ja-JP" altLang="ja-JP" sz="1200" kern="1200" dirty="0" err="1" smtClean="0">
                <a:solidFill>
                  <a:schemeClr val="tx1"/>
                </a:solidFill>
                <a:effectLst/>
                <a:latin typeface="+mn-lt"/>
                <a:ea typeface="+mn-ea"/>
                <a:cs typeface="+mn-cs"/>
              </a:rPr>
              <a:t>で抽</a:t>
            </a:r>
            <a:r>
              <a:rPr kumimoji="1" lang="ja-JP" altLang="ja-JP" sz="1200" kern="1200" dirty="0" smtClean="0">
                <a:solidFill>
                  <a:schemeClr val="tx1"/>
                </a:solidFill>
                <a:effectLst/>
                <a:latin typeface="+mn-lt"/>
                <a:ea typeface="+mn-ea"/>
                <a:cs typeface="+mn-cs"/>
              </a:rPr>
              <a:t>出するルールは，メソッド本体の内容を表す要素と，メソッド名の動詞の関係を表す相関ルールです．ルールの左辺は条件部，右辺は帰結部といいます．</a:t>
            </a:r>
          </a:p>
          <a:p>
            <a:r>
              <a:rPr kumimoji="1" lang="ja-JP" altLang="ja-JP" sz="1200" kern="1200" dirty="0" smtClean="0">
                <a:solidFill>
                  <a:schemeClr val="tx1"/>
                </a:solidFill>
                <a:effectLst/>
                <a:latin typeface="+mn-lt"/>
                <a:ea typeface="+mn-ea"/>
                <a:cs typeface="+mn-cs"/>
              </a:rPr>
              <a:t>メソッド内にある</a:t>
            </a:r>
            <a:r>
              <a:rPr kumimoji="1" lang="ja-JP" altLang="en-US" sz="1200" kern="1200" dirty="0" smtClean="0">
                <a:solidFill>
                  <a:schemeClr val="tx1"/>
                </a:solidFill>
                <a:effectLst/>
                <a:latin typeface="+mn-lt"/>
                <a:ea typeface="+mn-ea"/>
                <a:cs typeface="+mn-cs"/>
              </a:rPr>
              <a:t>要素</a:t>
            </a:r>
            <a:r>
              <a:rPr kumimoji="1" lang="ja-JP" altLang="ja-JP" sz="1200" kern="1200" dirty="0" smtClean="0">
                <a:solidFill>
                  <a:schemeClr val="tx1"/>
                </a:solidFill>
                <a:effectLst/>
                <a:latin typeface="+mn-lt"/>
                <a:ea typeface="+mn-ea"/>
                <a:cs typeface="+mn-cs"/>
              </a:rPr>
              <a:t>が出現するとき，ある動詞が使われやすいということを表します．</a:t>
            </a:r>
          </a:p>
          <a:p>
            <a:r>
              <a:rPr kumimoji="1" lang="ja-JP" altLang="ja-JP" sz="1200" kern="1200" dirty="0" smtClean="0">
                <a:solidFill>
                  <a:schemeClr val="tx1"/>
                </a:solidFill>
                <a:effectLst/>
                <a:latin typeface="+mn-lt"/>
                <a:ea typeface="+mn-ea"/>
                <a:cs typeface="+mn-cs"/>
              </a:rPr>
              <a:t>具体的なルールとして，返り値の型が</a:t>
            </a:r>
            <a:r>
              <a:rPr kumimoji="1" lang="en-US" altLang="ja-JP" sz="1200" kern="1200" dirty="0" smtClean="0">
                <a:solidFill>
                  <a:schemeClr val="tx1"/>
                </a:solidFill>
                <a:effectLst/>
                <a:latin typeface="+mn-lt"/>
                <a:ea typeface="+mn-ea"/>
                <a:cs typeface="+mn-cs"/>
              </a:rPr>
              <a:t>String</a:t>
            </a:r>
            <a:r>
              <a:rPr kumimoji="1" lang="ja-JP" altLang="ja-JP" sz="1200" kern="1200" dirty="0" smtClean="0">
                <a:solidFill>
                  <a:schemeClr val="tx1"/>
                </a:solidFill>
                <a:effectLst/>
                <a:latin typeface="+mn-lt"/>
                <a:ea typeface="+mn-ea"/>
                <a:cs typeface="+mn-cs"/>
              </a:rPr>
              <a:t>の配列のとき，</a:t>
            </a:r>
            <a:r>
              <a:rPr kumimoji="1" lang="en-US" altLang="ja-JP" sz="1200" kern="1200" dirty="0" smtClean="0">
                <a:solidFill>
                  <a:schemeClr val="tx1"/>
                </a:solidFill>
                <a:effectLst/>
                <a:latin typeface="+mn-lt"/>
                <a:ea typeface="+mn-ea"/>
                <a:cs typeface="+mn-cs"/>
              </a:rPr>
              <a:t>split</a:t>
            </a:r>
            <a:r>
              <a:rPr kumimoji="1" lang="ja-JP" altLang="ja-JP" sz="1200" kern="1200" dirty="0" smtClean="0">
                <a:solidFill>
                  <a:schemeClr val="tx1"/>
                </a:solidFill>
                <a:effectLst/>
                <a:latin typeface="+mn-lt"/>
                <a:ea typeface="+mn-ea"/>
                <a:cs typeface="+mn-cs"/>
              </a:rPr>
              <a:t>の動詞が使われやすいといったルールや，呼び出しメソッド名の動詞が</a:t>
            </a:r>
            <a:r>
              <a:rPr kumimoji="1" lang="en-US" altLang="ja-JP" sz="1200" kern="1200" dirty="0" smtClean="0">
                <a:solidFill>
                  <a:schemeClr val="tx1"/>
                </a:solidFill>
                <a:effectLst/>
                <a:latin typeface="+mn-lt"/>
                <a:ea typeface="+mn-ea"/>
                <a:cs typeface="+mn-cs"/>
              </a:rPr>
              <a:t>add</a:t>
            </a:r>
            <a:r>
              <a:rPr kumimoji="1" lang="ja-JP" altLang="ja-JP" sz="1200" kern="1200" dirty="0" smtClean="0">
                <a:solidFill>
                  <a:schemeClr val="tx1"/>
                </a:solidFill>
                <a:effectLst/>
                <a:latin typeface="+mn-lt"/>
                <a:ea typeface="+mn-ea"/>
                <a:cs typeface="+mn-cs"/>
              </a:rPr>
              <a:t>のとき，そのメソッド名の動詞にも</a:t>
            </a:r>
            <a:r>
              <a:rPr kumimoji="1" lang="en-US" altLang="ja-JP" sz="1200" kern="1200" dirty="0" smtClean="0">
                <a:solidFill>
                  <a:schemeClr val="tx1"/>
                </a:solidFill>
                <a:effectLst/>
                <a:latin typeface="+mn-lt"/>
                <a:ea typeface="+mn-ea"/>
                <a:cs typeface="+mn-cs"/>
              </a:rPr>
              <a:t>add</a:t>
            </a:r>
            <a:r>
              <a:rPr kumimoji="1" lang="ja-JP" altLang="ja-JP" sz="1200" kern="1200" dirty="0" smtClean="0">
                <a:solidFill>
                  <a:schemeClr val="tx1"/>
                </a:solidFill>
                <a:effectLst/>
                <a:latin typeface="+mn-lt"/>
                <a:ea typeface="+mn-ea"/>
                <a:cs typeface="+mn-cs"/>
              </a:rPr>
              <a:t>が使われやすいといったルールです．</a:t>
            </a:r>
            <a:endParaRPr kumimoji="1" lang="en-US" altLang="ja-JP"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ja-JP" sz="1200" kern="1200" dirty="0" smtClean="0">
                <a:solidFill>
                  <a:schemeClr val="tx1"/>
                </a:solidFill>
                <a:effectLst/>
                <a:latin typeface="+mn-lt"/>
                <a:ea typeface="+mn-ea"/>
                <a:cs typeface="+mn-cs"/>
              </a:rPr>
              <a:t>また，各ルールには，</a:t>
            </a:r>
            <a:r>
              <a:rPr kumimoji="1" lang="en-US" altLang="ja-JP" sz="1200" kern="1200" dirty="0" smtClean="0">
                <a:solidFill>
                  <a:schemeClr val="tx1"/>
                </a:solidFill>
                <a:effectLst/>
                <a:latin typeface="+mn-lt"/>
                <a:ea typeface="+mn-ea"/>
                <a:cs typeface="+mn-cs"/>
              </a:rPr>
              <a:t>3</a:t>
            </a:r>
            <a:r>
              <a:rPr kumimoji="1" lang="ja-JP" altLang="en-US" sz="1200" kern="1200" dirty="0" err="1" smtClean="0">
                <a:solidFill>
                  <a:schemeClr val="tx1"/>
                </a:solidFill>
                <a:effectLst/>
                <a:latin typeface="+mn-lt"/>
                <a:ea typeface="+mn-ea"/>
                <a:cs typeface="+mn-cs"/>
              </a:rPr>
              <a:t>つの評</a:t>
            </a:r>
            <a:r>
              <a:rPr kumimoji="1" lang="ja-JP" altLang="en-US" sz="1200" kern="1200" dirty="0" smtClean="0">
                <a:solidFill>
                  <a:schemeClr val="tx1"/>
                </a:solidFill>
                <a:effectLst/>
                <a:latin typeface="+mn-lt"/>
                <a:ea typeface="+mn-ea"/>
                <a:cs typeface="+mn-cs"/>
              </a:rPr>
              <a:t>価値がついており，</a:t>
            </a:r>
            <a:endParaRPr kumimoji="1" lang="en-US" altLang="ja-JP" sz="1200" kern="1200" dirty="0" smtClean="0">
              <a:solidFill>
                <a:schemeClr val="tx1"/>
              </a:solidFill>
              <a:effectLst/>
              <a:latin typeface="+mn-lt"/>
              <a:ea typeface="+mn-ea"/>
              <a:cs typeface="+mn-cs"/>
            </a:endParaRPr>
          </a:p>
          <a:p>
            <a:r>
              <a:rPr kumimoji="1" lang="ja-JP" altLang="en-US" sz="1200" kern="1200" dirty="0" smtClean="0">
                <a:solidFill>
                  <a:schemeClr val="tx1"/>
                </a:solidFill>
                <a:effectLst/>
                <a:latin typeface="+mn-lt"/>
                <a:ea typeface="+mn-ea"/>
                <a:cs typeface="+mn-cs"/>
              </a:rPr>
              <a:t>確信度は</a:t>
            </a:r>
            <a:r>
              <a:rPr kumimoji="1" lang="ja-JP" altLang="en-US" sz="1200" b="0" kern="1200" dirty="0" smtClean="0">
                <a:solidFill>
                  <a:schemeClr val="tx1"/>
                </a:solidFill>
                <a:effectLst/>
                <a:latin typeface="+mn-lt"/>
                <a:ea typeface="+mn-ea"/>
                <a:cs typeface="+mn-cs"/>
              </a:rPr>
              <a:t>，学習セット内における，</a:t>
            </a:r>
            <a:r>
              <a:rPr lang="ja-JP" altLang="en-US" sz="1800" b="0" dirty="0" smtClean="0"/>
              <a:t>条件部が出現するときに帰結部が出現する条件付き確率のことで，</a:t>
            </a:r>
            <a:endParaRPr lang="en-US" altLang="ja-JP" sz="1800" b="0" dirty="0" smtClean="0"/>
          </a:p>
          <a:p>
            <a:pPr marL="0" marR="0" lvl="3" indent="0" algn="l" defTabSz="914400" rtl="0" eaLnBrk="1" fontAlgn="auto" latinLnBrk="0" hangingPunct="1">
              <a:lnSpc>
                <a:spcPct val="100000"/>
              </a:lnSpc>
              <a:spcBef>
                <a:spcPts val="0"/>
              </a:spcBef>
              <a:spcAft>
                <a:spcPts val="0"/>
              </a:spcAft>
              <a:buClrTx/>
              <a:buSzTx/>
              <a:buFontTx/>
              <a:buNone/>
              <a:tabLst/>
              <a:defRPr/>
            </a:pPr>
            <a:r>
              <a:rPr kumimoji="1" lang="ja-JP" altLang="en-US" sz="1800" b="0" dirty="0" smtClean="0"/>
              <a:t>支持度は学習セットの中で</a:t>
            </a:r>
            <a:r>
              <a:rPr lang="ja-JP" altLang="en-US" dirty="0" smtClean="0"/>
              <a:t>ルールを満たすメソッドの数を表します，</a:t>
            </a:r>
            <a:endParaRPr lang="en-US" altLang="ja-JP" dirty="0" smtClean="0"/>
          </a:p>
          <a:p>
            <a:pPr marL="0" marR="0" lvl="3" indent="0" algn="l" defTabSz="914400" rtl="0" eaLnBrk="1" fontAlgn="auto" latinLnBrk="0" hangingPunct="1">
              <a:lnSpc>
                <a:spcPct val="100000"/>
              </a:lnSpc>
              <a:spcBef>
                <a:spcPts val="0"/>
              </a:spcBef>
              <a:spcAft>
                <a:spcPts val="0"/>
              </a:spcAft>
              <a:buClrTx/>
              <a:buSzTx/>
              <a:buFontTx/>
              <a:buNone/>
              <a:tabLst/>
              <a:defRPr/>
            </a:pPr>
            <a:r>
              <a:rPr lang="en-US" altLang="ja-JP" dirty="0" smtClean="0"/>
              <a:t>Lift</a:t>
            </a:r>
            <a:r>
              <a:rPr lang="ja-JP" altLang="en-US" dirty="0" smtClean="0"/>
              <a:t>値は，このルールの確信度が，単純な帰結部の出現率の何倍であるかを表しており，</a:t>
            </a:r>
            <a:endParaRPr lang="en-US" altLang="ja-JP" dirty="0" smtClean="0"/>
          </a:p>
          <a:p>
            <a:pPr marL="0" marR="0" lvl="3" indent="0" algn="l" defTabSz="914400" rtl="0" eaLnBrk="1" fontAlgn="auto" latinLnBrk="0" hangingPunct="1">
              <a:lnSpc>
                <a:spcPct val="100000"/>
              </a:lnSpc>
              <a:spcBef>
                <a:spcPts val="0"/>
              </a:spcBef>
              <a:spcAft>
                <a:spcPts val="0"/>
              </a:spcAft>
              <a:buClrTx/>
              <a:buSzTx/>
              <a:buFontTx/>
              <a:buNone/>
              <a:tabLst/>
              <a:defRPr/>
            </a:pPr>
            <a:r>
              <a:rPr lang="ja-JP" altLang="en-US" dirty="0" smtClean="0"/>
              <a:t>帰結部の動詞が学習セット内で非常によく使われているときに</a:t>
            </a:r>
            <a:r>
              <a:rPr lang="en-US" altLang="ja-JP" dirty="0" smtClean="0"/>
              <a:t>Lift</a:t>
            </a:r>
            <a:r>
              <a:rPr lang="ja-JP" altLang="en-US" dirty="0" smtClean="0"/>
              <a:t>値が低くなります．</a:t>
            </a:r>
            <a:endParaRPr lang="en-US" altLang="ja-JP" dirty="0" smtClean="0"/>
          </a:p>
          <a:p>
            <a:endParaRPr kumimoji="1" lang="ja-JP" altLang="ja-JP" sz="1200" kern="1200" dirty="0" smtClean="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fld id="{99BCF592-A35A-4E0F-8A0A-14A95CC0392F}" type="slidenum">
              <a:rPr kumimoji="1" lang="ja-JP" altLang="en-US" smtClean="0"/>
              <a:t>8</a:t>
            </a:fld>
            <a:endParaRPr kumimoji="1" lang="ja-JP" altLang="en-US"/>
          </a:p>
        </p:txBody>
      </p:sp>
    </p:spTree>
    <p:extLst>
      <p:ext uri="{BB962C8B-B14F-4D97-AF65-F5344CB8AC3E}">
        <p14:creationId xmlns:p14="http://schemas.microsoft.com/office/powerpoint/2010/main" val="42685592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200" kern="1200" dirty="0" smtClean="0">
                <a:solidFill>
                  <a:schemeClr val="tx1"/>
                </a:solidFill>
                <a:effectLst/>
                <a:latin typeface="+mn-lt"/>
                <a:ea typeface="+mn-ea"/>
                <a:cs typeface="+mn-cs"/>
              </a:rPr>
              <a:t>既存手法では，</a:t>
            </a:r>
            <a:r>
              <a:rPr kumimoji="1" lang="ja-JP" altLang="ja-JP" sz="1200" kern="1200" dirty="0" smtClean="0">
                <a:solidFill>
                  <a:schemeClr val="tx1"/>
                </a:solidFill>
                <a:effectLst/>
                <a:latin typeface="+mn-lt"/>
                <a:ea typeface="+mn-ea"/>
                <a:cs typeface="+mn-cs"/>
              </a:rPr>
              <a:t>メソッド本体の内容を表す要素は，</a:t>
            </a:r>
            <a:endParaRPr kumimoji="1" lang="en-US" altLang="ja-JP" sz="1200" kern="1200" dirty="0" smtClean="0">
              <a:solidFill>
                <a:schemeClr val="tx1"/>
              </a:solidFill>
              <a:effectLst/>
              <a:latin typeface="+mn-lt"/>
              <a:ea typeface="+mn-ea"/>
              <a:cs typeface="+mn-cs"/>
            </a:endParaRPr>
          </a:p>
          <a:p>
            <a:r>
              <a:rPr kumimoji="1" lang="ja-JP" altLang="ja-JP" sz="1200" kern="1200" dirty="0" smtClean="0">
                <a:solidFill>
                  <a:schemeClr val="tx1"/>
                </a:solidFill>
                <a:effectLst/>
                <a:latin typeface="+mn-lt"/>
                <a:ea typeface="+mn-ea"/>
                <a:cs typeface="+mn-cs"/>
              </a:rPr>
              <a:t>返り値の型，引数の型，呼び出しメソッド名，</a:t>
            </a:r>
            <a:r>
              <a:rPr kumimoji="1" lang="ja-JP" altLang="en-US" sz="1200" kern="1200" dirty="0" smtClean="0">
                <a:solidFill>
                  <a:schemeClr val="tx1"/>
                </a:solidFill>
                <a:effectLst/>
                <a:latin typeface="+mn-lt"/>
                <a:ea typeface="+mn-ea"/>
                <a:cs typeface="+mn-cs"/>
              </a:rPr>
              <a:t>引数の名前，</a:t>
            </a:r>
            <a:r>
              <a:rPr kumimoji="1" lang="ja-JP" altLang="ja-JP" sz="1200" kern="1200" dirty="0" smtClean="0">
                <a:solidFill>
                  <a:schemeClr val="tx1"/>
                </a:solidFill>
                <a:effectLst/>
                <a:latin typeface="+mn-lt"/>
                <a:ea typeface="+mn-ea"/>
                <a:cs typeface="+mn-cs"/>
              </a:rPr>
              <a:t>フィールド</a:t>
            </a:r>
            <a:r>
              <a:rPr kumimoji="1" lang="ja-JP" altLang="en-US" sz="1200" kern="1200" dirty="0" smtClean="0">
                <a:solidFill>
                  <a:schemeClr val="tx1"/>
                </a:solidFill>
                <a:effectLst/>
                <a:latin typeface="+mn-lt"/>
                <a:ea typeface="+mn-ea"/>
                <a:cs typeface="+mn-cs"/>
              </a:rPr>
              <a:t>名</a:t>
            </a:r>
            <a:r>
              <a:rPr kumimoji="1" lang="ja-JP" altLang="ja-JP" sz="1200" kern="1200" dirty="0" smtClean="0">
                <a:solidFill>
                  <a:schemeClr val="tx1"/>
                </a:solidFill>
                <a:effectLst/>
                <a:latin typeface="+mn-lt"/>
                <a:ea typeface="+mn-ea"/>
                <a:cs typeface="+mn-cs"/>
              </a:rPr>
              <a:t>の</a:t>
            </a:r>
            <a:r>
              <a:rPr kumimoji="1" lang="en-US" altLang="ja-JP" sz="1200" kern="1200" dirty="0" smtClean="0">
                <a:solidFill>
                  <a:schemeClr val="tx1"/>
                </a:solidFill>
                <a:effectLst/>
                <a:latin typeface="+mn-lt"/>
                <a:ea typeface="+mn-ea"/>
                <a:cs typeface="+mn-cs"/>
              </a:rPr>
              <a:t>5</a:t>
            </a:r>
            <a:r>
              <a:rPr kumimoji="1" lang="ja-JP" altLang="ja-JP" sz="1200" kern="1200" dirty="0" smtClean="0">
                <a:solidFill>
                  <a:schemeClr val="tx1"/>
                </a:solidFill>
                <a:effectLst/>
                <a:latin typeface="+mn-lt"/>
                <a:ea typeface="+mn-ea"/>
                <a:cs typeface="+mn-cs"/>
              </a:rPr>
              <a:t>種類を用いています．</a:t>
            </a:r>
            <a:endParaRPr kumimoji="1" lang="en-US" altLang="ja-JP" sz="1200" kern="1200" dirty="0" smtClean="0">
              <a:solidFill>
                <a:schemeClr val="tx1"/>
              </a:solidFill>
              <a:effectLst/>
              <a:latin typeface="+mn-lt"/>
              <a:ea typeface="+mn-ea"/>
              <a:cs typeface="+mn-cs"/>
            </a:endParaRPr>
          </a:p>
          <a:p>
            <a:r>
              <a:rPr kumimoji="1" lang="ja-JP" altLang="ja-JP" sz="1200" kern="1200" dirty="0" smtClean="0">
                <a:solidFill>
                  <a:schemeClr val="tx1"/>
                </a:solidFill>
                <a:effectLst/>
                <a:latin typeface="+mn-lt"/>
                <a:ea typeface="+mn-ea"/>
                <a:cs typeface="+mn-cs"/>
              </a:rPr>
              <a:t>例えば左のコード片の</a:t>
            </a:r>
            <a:r>
              <a:rPr kumimoji="1" lang="en-US" altLang="ja-JP" sz="1200" kern="1200" dirty="0" err="1" smtClean="0">
                <a:solidFill>
                  <a:schemeClr val="tx1"/>
                </a:solidFill>
                <a:effectLst/>
                <a:latin typeface="+mn-lt"/>
                <a:ea typeface="+mn-ea"/>
                <a:cs typeface="+mn-cs"/>
              </a:rPr>
              <a:t>findName</a:t>
            </a:r>
            <a:r>
              <a:rPr kumimoji="1" lang="ja-JP" altLang="ja-JP" sz="1200" kern="1200" dirty="0" smtClean="0">
                <a:solidFill>
                  <a:schemeClr val="tx1"/>
                </a:solidFill>
                <a:effectLst/>
                <a:latin typeface="+mn-lt"/>
                <a:ea typeface="+mn-ea"/>
                <a:cs typeface="+mn-cs"/>
              </a:rPr>
              <a:t>メソッドからメソッド本体の内容を表す要素を取得するとき，</a:t>
            </a:r>
          </a:p>
          <a:p>
            <a:r>
              <a:rPr kumimoji="1" lang="ja-JP" altLang="ja-JP" sz="1200" kern="1200" dirty="0" smtClean="0">
                <a:solidFill>
                  <a:schemeClr val="tx1"/>
                </a:solidFill>
                <a:effectLst/>
                <a:latin typeface="+mn-lt"/>
                <a:ea typeface="+mn-ea"/>
                <a:cs typeface="+mn-cs"/>
              </a:rPr>
              <a:t>これらの要素がメソッド本体を表す要素として取得されます．</a:t>
            </a:r>
          </a:p>
          <a:p>
            <a:r>
              <a:rPr kumimoji="1" lang="ja-JP" altLang="ja-JP" sz="1200" kern="1200" dirty="0" smtClean="0">
                <a:solidFill>
                  <a:schemeClr val="tx1"/>
                </a:solidFill>
                <a:effectLst/>
                <a:latin typeface="+mn-lt"/>
                <a:ea typeface="+mn-ea"/>
                <a:cs typeface="+mn-cs"/>
              </a:rPr>
              <a:t>これらの要素集合は，一つのメソッドから一意に取得でき，</a:t>
            </a:r>
          </a:p>
          <a:p>
            <a:r>
              <a:rPr kumimoji="1" lang="ja-JP" altLang="ja-JP" sz="1200" kern="1200" dirty="0" smtClean="0">
                <a:solidFill>
                  <a:schemeClr val="tx1"/>
                </a:solidFill>
                <a:effectLst/>
                <a:latin typeface="+mn-lt"/>
                <a:ea typeface="+mn-ea"/>
                <a:cs typeface="+mn-cs"/>
              </a:rPr>
              <a:t>各メソッドから要素集合を抽出し，相関ルールマイニングによりルールを抽出します．</a:t>
            </a:r>
            <a:endParaRPr kumimoji="1" lang="ja-JP"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fld id="{C3A3C1B9-2BD0-4E71-B7DE-934310D799DB}" type="slidenum">
              <a:rPr kumimoji="1" lang="ja-JP" altLang="en-US" smtClean="0"/>
              <a:t>9</a:t>
            </a:fld>
            <a:endParaRPr kumimoji="1" lang="ja-JP" altLang="en-US"/>
          </a:p>
        </p:txBody>
      </p:sp>
    </p:spTree>
    <p:extLst>
      <p:ext uri="{BB962C8B-B14F-4D97-AF65-F5344CB8AC3E}">
        <p14:creationId xmlns:p14="http://schemas.microsoft.com/office/powerpoint/2010/main" val="293464644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3091" name="Picture 19" descr="bottom_ban"/>
          <p:cNvPicPr>
            <a:picLocks noChangeAspect="1" noChangeArrowheads="1"/>
          </p:cNvPicPr>
          <p:nvPr/>
        </p:nvPicPr>
        <p:blipFill>
          <a:blip r:embed="rId2"/>
          <a:srcRect/>
          <a:stretch>
            <a:fillRect/>
          </a:stretch>
        </p:blipFill>
        <p:spPr bwMode="auto">
          <a:xfrm>
            <a:off x="0" y="6597650"/>
            <a:ext cx="9144000" cy="260350"/>
          </a:xfrm>
          <a:prstGeom prst="rect">
            <a:avLst/>
          </a:prstGeom>
          <a:noFill/>
        </p:spPr>
      </p:pic>
      <p:sp>
        <p:nvSpPr>
          <p:cNvPr id="3079" name="Rectangle 7" descr="ban"/>
          <p:cNvSpPr>
            <a:spLocks noChangeArrowheads="1"/>
          </p:cNvSpPr>
          <p:nvPr/>
        </p:nvSpPr>
        <p:spPr bwMode="auto">
          <a:xfrm>
            <a:off x="0" y="0"/>
            <a:ext cx="9144000" cy="188913"/>
          </a:xfrm>
          <a:prstGeom prst="rect">
            <a:avLst/>
          </a:prstGeom>
          <a:blipFill dpi="0" rotWithShape="1">
            <a:blip r:embed="rId3"/>
            <a:srcRect/>
            <a:stretch>
              <a:fillRect/>
            </a:stretch>
          </a:blipFill>
          <a:ln w="9525">
            <a:noFill/>
            <a:miter lim="800000"/>
            <a:headEnd/>
            <a:tailEnd/>
          </a:ln>
          <a:effectLst/>
        </p:spPr>
        <p:txBody>
          <a:bodyPr wrap="none" anchor="ctr"/>
          <a:lstStyle/>
          <a:p>
            <a:endParaRPr lang="ja-JP" altLang="en-US"/>
          </a:p>
        </p:txBody>
      </p:sp>
      <p:sp>
        <p:nvSpPr>
          <p:cNvPr id="3074" name="Rectangle 2"/>
          <p:cNvSpPr>
            <a:spLocks noGrp="1" noChangeArrowheads="1"/>
          </p:cNvSpPr>
          <p:nvPr>
            <p:ph type="ctrTitle"/>
          </p:nvPr>
        </p:nvSpPr>
        <p:spPr>
          <a:xfrm>
            <a:off x="685800" y="1484313"/>
            <a:ext cx="7772400" cy="1470025"/>
          </a:xfrm>
        </p:spPr>
        <p:txBody>
          <a:bodyPr/>
          <a:lstStyle>
            <a:lvl1pPr>
              <a:defRPr/>
            </a:lvl1pPr>
          </a:lstStyle>
          <a:p>
            <a:r>
              <a:rPr lang="ja-JP" altLang="en-US" smtClean="0"/>
              <a:t>マスター タイトルの書式設定</a:t>
            </a:r>
            <a:endParaRPr lang="ja-JP" altLang="en-US"/>
          </a:p>
        </p:txBody>
      </p:sp>
      <p:sp>
        <p:nvSpPr>
          <p:cNvPr id="3075" name="Rectangle 3"/>
          <p:cNvSpPr>
            <a:spLocks noGrp="1" noChangeArrowheads="1"/>
          </p:cNvSpPr>
          <p:nvPr>
            <p:ph type="subTitle" idx="1"/>
          </p:nvPr>
        </p:nvSpPr>
        <p:spPr>
          <a:xfrm>
            <a:off x="1371600" y="3573463"/>
            <a:ext cx="6400800" cy="1752600"/>
          </a:xfrm>
        </p:spPr>
        <p:txBody>
          <a:bodyPr/>
          <a:lstStyle>
            <a:lvl1pPr marL="0" indent="0" algn="ctr">
              <a:buFontTx/>
              <a:buNone/>
              <a:defRPr/>
            </a:lvl1pPr>
          </a:lstStyle>
          <a:p>
            <a:r>
              <a:rPr lang="ja-JP" altLang="en-US" smtClean="0"/>
              <a:t>マスター サブタイトルの書式設定</a:t>
            </a:r>
            <a:endParaRPr lang="ja-JP" altLang="en-US"/>
          </a:p>
        </p:txBody>
      </p:sp>
      <p:pic>
        <p:nvPicPr>
          <p:cNvPr id="3081" name="Picture 9" descr="sel-logo"/>
          <p:cNvPicPr>
            <a:picLocks noChangeAspect="1" noChangeArrowheads="1"/>
          </p:cNvPicPr>
          <p:nvPr/>
        </p:nvPicPr>
        <p:blipFill>
          <a:blip r:embed="rId4" cstate="print"/>
          <a:srcRect/>
          <a:stretch>
            <a:fillRect/>
          </a:stretch>
        </p:blipFill>
        <p:spPr bwMode="auto">
          <a:xfrm>
            <a:off x="6877050" y="260350"/>
            <a:ext cx="2051050" cy="703263"/>
          </a:xfrm>
          <a:prstGeom prst="rect">
            <a:avLst/>
          </a:prstGeom>
          <a:noFill/>
        </p:spPr>
      </p:pic>
      <p:sp>
        <p:nvSpPr>
          <p:cNvPr id="3086" name="Line 14"/>
          <p:cNvSpPr>
            <a:spLocks noChangeShapeType="1"/>
          </p:cNvSpPr>
          <p:nvPr/>
        </p:nvSpPr>
        <p:spPr bwMode="auto">
          <a:xfrm>
            <a:off x="1331913" y="3213100"/>
            <a:ext cx="6480175" cy="0"/>
          </a:xfrm>
          <a:prstGeom prst="line">
            <a:avLst/>
          </a:prstGeom>
          <a:noFill/>
          <a:ln w="9525">
            <a:solidFill>
              <a:schemeClr val="tx1"/>
            </a:solidFill>
            <a:round/>
            <a:headEnd/>
            <a:tailEnd/>
          </a:ln>
          <a:effectLst/>
        </p:spPr>
        <p:txBody>
          <a:bodyPr/>
          <a:lstStyle/>
          <a:p>
            <a:endParaRPr lang="ja-JP" altLang="en-US"/>
          </a:p>
        </p:txBody>
      </p:sp>
      <p:sp>
        <p:nvSpPr>
          <p:cNvPr id="3093" name="Text Box 21"/>
          <p:cNvSpPr txBox="1">
            <a:spLocks noChangeArrowheads="1"/>
          </p:cNvSpPr>
          <p:nvPr/>
        </p:nvSpPr>
        <p:spPr bwMode="auto">
          <a:xfrm>
            <a:off x="452438" y="6640513"/>
            <a:ext cx="8239125" cy="244475"/>
          </a:xfrm>
          <a:prstGeom prst="rect">
            <a:avLst/>
          </a:prstGeom>
          <a:noFill/>
          <a:ln w="9525">
            <a:noFill/>
            <a:miter lim="800000"/>
            <a:headEnd/>
            <a:tailEnd/>
          </a:ln>
          <a:effectLst/>
        </p:spPr>
        <p:txBody>
          <a:bodyPr wrap="none">
            <a:spAutoFit/>
          </a:bodyPr>
          <a:lstStyle/>
          <a:p>
            <a:r>
              <a:rPr lang="en-US" altLang="ja-JP" sz="1000">
                <a:solidFill>
                  <a:srgbClr val="DDDDDD"/>
                </a:solidFill>
              </a:rPr>
              <a:t>Software Engineering Laboratory, Department of Computer Science, Graduate School of Information Science and Technology, Osaka University</a:t>
            </a:r>
          </a:p>
        </p:txBody>
      </p:sp>
      <p:sp>
        <p:nvSpPr>
          <p:cNvPr id="3094" name="Rectangle 22"/>
          <p:cNvSpPr>
            <a:spLocks noGrp="1" noChangeArrowheads="1"/>
          </p:cNvSpPr>
          <p:nvPr>
            <p:ph type="dt" sz="half" idx="2"/>
          </p:nvPr>
        </p:nvSpPr>
        <p:spPr>
          <a:xfrm>
            <a:off x="457200" y="6245225"/>
            <a:ext cx="2133600" cy="279400"/>
          </a:xfrm>
        </p:spPr>
        <p:txBody>
          <a:bodyPr/>
          <a:lstStyle>
            <a:lvl1pPr algn="l">
              <a:defRPr>
                <a:solidFill>
                  <a:schemeClr val="tx1"/>
                </a:solidFill>
              </a:defRPr>
            </a:lvl1pPr>
          </a:lstStyle>
          <a:p>
            <a:fld id="{14D2EB6E-7931-45EC-812A-FB0FA9793774}" type="datetime1">
              <a:rPr kumimoji="1" lang="ja-JP" altLang="en-US" smtClean="0"/>
              <a:t>2015/3/12</a:t>
            </a:fld>
            <a:endParaRPr kumimoji="1" lang="ja-JP" altLang="en-US"/>
          </a:p>
        </p:txBody>
      </p:sp>
      <p:sp>
        <p:nvSpPr>
          <p:cNvPr id="3095" name="Rectangle 23"/>
          <p:cNvSpPr>
            <a:spLocks noGrp="1" noChangeArrowheads="1"/>
          </p:cNvSpPr>
          <p:nvPr>
            <p:ph type="ftr" sz="quarter" idx="3"/>
          </p:nvPr>
        </p:nvSpPr>
        <p:spPr>
          <a:xfrm>
            <a:off x="2700338" y="6245225"/>
            <a:ext cx="3743325" cy="279400"/>
          </a:xfrm>
        </p:spPr>
        <p:txBody>
          <a:bodyPr/>
          <a:lstStyle>
            <a:lvl1pPr>
              <a:defRPr/>
            </a:lvl1pPr>
          </a:lstStyle>
          <a:p>
            <a:endParaRPr kumimoji="1" lang="ja-JP" altLang="en-US"/>
          </a:p>
        </p:txBody>
      </p:sp>
      <p:sp>
        <p:nvSpPr>
          <p:cNvPr id="3096" name="Rectangle 24"/>
          <p:cNvSpPr>
            <a:spLocks noGrp="1" noChangeArrowheads="1"/>
          </p:cNvSpPr>
          <p:nvPr>
            <p:ph type="sldNum" sz="quarter" idx="4"/>
          </p:nvPr>
        </p:nvSpPr>
        <p:spPr>
          <a:xfrm>
            <a:off x="6553200" y="6245225"/>
            <a:ext cx="2133600" cy="279400"/>
          </a:xfrm>
        </p:spPr>
        <p:txBody>
          <a:bodyPr/>
          <a:lstStyle>
            <a:lvl1pPr>
              <a:defRPr/>
            </a:lvl1pPr>
          </a:lstStyle>
          <a:p>
            <a:fld id="{8C895D88-1A83-483B-AB54-1A12690D3252}" type="slidenum">
              <a:rPr kumimoji="1" lang="ja-JP" altLang="en-US" smtClean="0"/>
              <a:t>‹#›</a:t>
            </a:fld>
            <a:endParaRPr kumimoji="1" lang="ja-JP" alt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fld id="{5E869F3F-2C04-4C53-A784-EB20C2EA4916}" type="datetime1">
              <a:rPr kumimoji="1" lang="ja-JP" altLang="en-US" smtClean="0"/>
              <a:t>2015/3/12</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8C895D88-1A83-483B-AB54-1A12690D3252}" type="slidenum">
              <a:rPr lang="ja-JP" altLang="en-US" smtClean="0"/>
              <a:pPr/>
              <a:t>‹#›</a:t>
            </a:fld>
            <a:endParaRPr lang="ja-JP" altLang="en-US"/>
          </a:p>
        </p:txBody>
      </p:sp>
    </p:spTree>
  </p:cSld>
  <p:clrMapOvr>
    <a:masterClrMapping/>
  </p:clrMapOvr>
  <p:timing>
    <p:tnLst>
      <p:par>
        <p:cTn id="1" dur="indefinite" restart="never" nodeType="tmRoot"/>
      </p:par>
    </p:tnLst>
  </p:timing>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fld id="{5E869F3F-2C04-4C53-A784-EB20C2EA4916}" type="datetime1">
              <a:rPr kumimoji="1" lang="ja-JP" altLang="en-US" smtClean="0"/>
              <a:t>2015/3/12</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8C895D88-1A83-483B-AB54-1A12690D3252}" type="slidenum">
              <a:rPr lang="ja-JP" altLang="en-US" smtClean="0"/>
              <a:pPr/>
              <a:t>‹#›</a:t>
            </a:fld>
            <a:endParaRPr lang="ja-JP" altLang="en-US"/>
          </a:p>
        </p:txBody>
      </p:sp>
    </p:spTree>
  </p:cSld>
  <p:clrMapOvr>
    <a:masterClrMapping/>
  </p:clrMapOvr>
  <p:timing>
    <p:tnLst>
      <p:par>
        <p:cTn id="1" dur="indefinite" restart="never" nodeType="tmRoot"/>
      </p:par>
    </p:tnLst>
  </p:timing>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fld id="{04667AF9-9619-432F-99CF-C87FBC123093}" type="datetime1">
              <a:rPr kumimoji="1" lang="ja-JP" altLang="en-US" smtClean="0"/>
              <a:t>2015/3/12</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8C895D88-1A83-483B-AB54-1A12690D3252}" type="slidenum">
              <a:rPr kumimoji="1" lang="ja-JP" altLang="en-US" smtClean="0"/>
              <a:t>‹#›</a:t>
            </a:fld>
            <a:endParaRPr kumimoji="1" lang="ja-JP" alt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マスター テキストの書式設定</a:t>
            </a:r>
          </a:p>
        </p:txBody>
      </p:sp>
      <p:sp>
        <p:nvSpPr>
          <p:cNvPr id="4" name="日付プレースホルダ 3"/>
          <p:cNvSpPr>
            <a:spLocks noGrp="1"/>
          </p:cNvSpPr>
          <p:nvPr>
            <p:ph type="dt" sz="half" idx="10"/>
          </p:nvPr>
        </p:nvSpPr>
        <p:spPr/>
        <p:txBody>
          <a:bodyPr/>
          <a:lstStyle>
            <a:lvl1pPr>
              <a:defRPr/>
            </a:lvl1pPr>
          </a:lstStyle>
          <a:p>
            <a:fld id="{AD44363F-F55F-4379-8B6F-84A6FE564C07}" type="datetime1">
              <a:rPr kumimoji="1" lang="ja-JP" altLang="en-US" smtClean="0"/>
              <a:t>2015/3/12</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8C895D88-1A83-483B-AB54-1A12690D3252}" type="slidenum">
              <a:rPr kumimoji="1" lang="ja-JP" altLang="en-US" smtClean="0"/>
              <a:t>‹#›</a:t>
            </a:fld>
            <a:endParaRPr kumimoji="1" lang="ja-JP" altLang="en-U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lvl1pPr>
              <a:defRPr/>
            </a:lvl1pPr>
          </a:lstStyle>
          <a:p>
            <a:fld id="{3918638E-CDE2-4E24-8E7C-1F9338756C84}" type="datetime1">
              <a:rPr kumimoji="1" lang="ja-JP" altLang="en-US" smtClean="0"/>
              <a:t>2015/3/12</a:t>
            </a:fld>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8C895D88-1A83-483B-AB54-1A12690D3252}" type="slidenum">
              <a:rPr kumimoji="1" lang="ja-JP" altLang="en-US" smtClean="0"/>
              <a:t>‹#›</a:t>
            </a:fld>
            <a:endParaRPr kumimoji="1" lang="ja-JP" alt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lvl1pPr>
              <a:defRPr/>
            </a:lvl1pPr>
          </a:lstStyle>
          <a:p>
            <a:fld id="{2E567B8F-531B-42E2-8195-8DE8A15DF912}" type="datetime1">
              <a:rPr kumimoji="1" lang="ja-JP" altLang="en-US" smtClean="0"/>
              <a:t>2015/3/12</a:t>
            </a:fld>
            <a:endParaRPr kumimoji="1" lang="ja-JP" altLang="en-US"/>
          </a:p>
        </p:txBody>
      </p:sp>
      <p:sp>
        <p:nvSpPr>
          <p:cNvPr id="8" name="フッター プレースホルダ 7"/>
          <p:cNvSpPr>
            <a:spLocks noGrp="1"/>
          </p:cNvSpPr>
          <p:nvPr>
            <p:ph type="ftr" sz="quarter" idx="11"/>
          </p:nvPr>
        </p:nvSpPr>
        <p:spPr/>
        <p:txBody>
          <a:bodyPr/>
          <a:lstStyle>
            <a:lvl1pPr>
              <a:defRPr/>
            </a:lvl1pPr>
          </a:lstStyle>
          <a:p>
            <a:endParaRPr kumimoji="1" lang="ja-JP" altLang="en-US"/>
          </a:p>
        </p:txBody>
      </p:sp>
      <p:sp>
        <p:nvSpPr>
          <p:cNvPr id="9" name="スライド番号プレースホルダ 8"/>
          <p:cNvSpPr>
            <a:spLocks noGrp="1"/>
          </p:cNvSpPr>
          <p:nvPr>
            <p:ph type="sldNum" sz="quarter" idx="12"/>
          </p:nvPr>
        </p:nvSpPr>
        <p:spPr/>
        <p:txBody>
          <a:bodyPr/>
          <a:lstStyle>
            <a:lvl1pPr>
              <a:defRPr/>
            </a:lvl1pPr>
          </a:lstStyle>
          <a:p>
            <a:fld id="{8C895D88-1A83-483B-AB54-1A12690D3252}" type="slidenum">
              <a:rPr kumimoji="1" lang="ja-JP" altLang="en-US" smtClean="0"/>
              <a:t>‹#›</a:t>
            </a:fld>
            <a:endParaRPr kumimoji="1" lang="ja-JP" altLang="en-US"/>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日付プレースホルダ 2"/>
          <p:cNvSpPr>
            <a:spLocks noGrp="1"/>
          </p:cNvSpPr>
          <p:nvPr>
            <p:ph type="dt" sz="half" idx="10"/>
          </p:nvPr>
        </p:nvSpPr>
        <p:spPr/>
        <p:txBody>
          <a:bodyPr/>
          <a:lstStyle>
            <a:lvl1pPr>
              <a:defRPr/>
            </a:lvl1pPr>
          </a:lstStyle>
          <a:p>
            <a:fld id="{697256A7-97F8-415B-A170-AB0EEB5A355E}" type="datetime1">
              <a:rPr kumimoji="1" lang="ja-JP" altLang="en-US" smtClean="0"/>
              <a:t>2015/3/12</a:t>
            </a:fld>
            <a:endParaRPr kumimoji="1" lang="ja-JP" altLang="en-US"/>
          </a:p>
        </p:txBody>
      </p:sp>
      <p:sp>
        <p:nvSpPr>
          <p:cNvPr id="4" name="フッター プレースホルダ 3"/>
          <p:cNvSpPr>
            <a:spLocks noGrp="1"/>
          </p:cNvSpPr>
          <p:nvPr>
            <p:ph type="ftr" sz="quarter" idx="11"/>
          </p:nvPr>
        </p:nvSpPr>
        <p:spPr/>
        <p:txBody>
          <a:bodyPr/>
          <a:lstStyle>
            <a:lvl1pPr>
              <a:defRPr/>
            </a:lvl1pPr>
          </a:lstStyle>
          <a:p>
            <a:endParaRPr kumimoji="1" lang="ja-JP" altLang="en-US"/>
          </a:p>
        </p:txBody>
      </p:sp>
      <p:sp>
        <p:nvSpPr>
          <p:cNvPr id="5" name="スライド番号プレースホルダ 4"/>
          <p:cNvSpPr>
            <a:spLocks noGrp="1"/>
          </p:cNvSpPr>
          <p:nvPr>
            <p:ph type="sldNum" sz="quarter" idx="12"/>
          </p:nvPr>
        </p:nvSpPr>
        <p:spPr/>
        <p:txBody>
          <a:bodyPr/>
          <a:lstStyle>
            <a:lvl1pPr>
              <a:defRPr/>
            </a:lvl1pPr>
          </a:lstStyle>
          <a:p>
            <a:fld id="{8C895D88-1A83-483B-AB54-1A12690D3252}" type="slidenum">
              <a:rPr kumimoji="1" lang="ja-JP" altLang="en-US" smtClean="0"/>
              <a:t>‹#›</a:t>
            </a:fld>
            <a:endParaRPr kumimoji="1" lang="ja-JP" alt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fld id="{61C12F50-8816-4DE5-A728-80B13874167F}" type="datetime1">
              <a:rPr kumimoji="1" lang="ja-JP" altLang="en-US" smtClean="0"/>
              <a:t>2015/3/12</a:t>
            </a:fld>
            <a:endParaRPr kumimoji="1" lang="ja-JP" altLang="en-US"/>
          </a:p>
        </p:txBody>
      </p:sp>
      <p:sp>
        <p:nvSpPr>
          <p:cNvPr id="3" name="フッター プレースホルダ 2"/>
          <p:cNvSpPr>
            <a:spLocks noGrp="1"/>
          </p:cNvSpPr>
          <p:nvPr>
            <p:ph type="ftr" sz="quarter" idx="11"/>
          </p:nvPr>
        </p:nvSpPr>
        <p:spPr/>
        <p:txBody>
          <a:bodyPr/>
          <a:lstStyle>
            <a:lvl1pPr>
              <a:defRPr/>
            </a:lvl1pPr>
          </a:lstStyle>
          <a:p>
            <a:endParaRPr kumimoji="1" lang="ja-JP" altLang="en-US"/>
          </a:p>
        </p:txBody>
      </p:sp>
      <p:sp>
        <p:nvSpPr>
          <p:cNvPr id="4" name="スライド番号プレースホルダ 3"/>
          <p:cNvSpPr>
            <a:spLocks noGrp="1"/>
          </p:cNvSpPr>
          <p:nvPr>
            <p:ph type="sldNum" sz="quarter" idx="12"/>
          </p:nvPr>
        </p:nvSpPr>
        <p:spPr/>
        <p:txBody>
          <a:bodyPr/>
          <a:lstStyle>
            <a:lvl1pPr>
              <a:defRPr/>
            </a:lvl1pPr>
          </a:lstStyle>
          <a:p>
            <a:fld id="{8C895D88-1A83-483B-AB54-1A12690D3252}" type="slidenum">
              <a:rPr kumimoji="1" lang="ja-JP" altLang="en-US" smtClean="0"/>
              <a:t>‹#›</a:t>
            </a:fld>
            <a:endParaRPr kumimoji="1" lang="ja-JP" alt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fld id="{5E869F3F-2C04-4C53-A784-EB20C2EA4916}" type="datetime1">
              <a:rPr kumimoji="1" lang="ja-JP" altLang="en-US" smtClean="0"/>
              <a:t>2015/3/12</a:t>
            </a:fld>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8C895D88-1A83-483B-AB54-1A12690D3252}" type="slidenum">
              <a:rPr lang="ja-JP" altLang="en-US" smtClean="0"/>
              <a:pPr/>
              <a:t>‹#›</a:t>
            </a:fld>
            <a:endParaRPr lang="ja-JP" altLang="en-US"/>
          </a:p>
        </p:txBody>
      </p:sp>
    </p:spTree>
  </p:cSld>
  <p:clrMapOvr>
    <a:masterClrMapping/>
  </p:clrMapOvr>
  <p:timing>
    <p:tnLst>
      <p:par>
        <p:cTn id="1" dur="indefinite" restart="never" nodeType="tmRoot"/>
      </p:par>
    </p:tnLst>
  </p:timing>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アイコンをクリックして図を追加</a:t>
            </a:r>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fld id="{346292C5-C56B-4770-9BAC-ACCF284690E1}" type="datetime1">
              <a:rPr kumimoji="1" lang="ja-JP" altLang="en-US" smtClean="0"/>
              <a:t>2015/3/12</a:t>
            </a:fld>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8C895D88-1A83-483B-AB54-1A12690D3252}" type="slidenum">
              <a:rPr kumimoji="1" lang="ja-JP" altLang="en-US" smtClean="0"/>
              <a:t>‹#›</a:t>
            </a:fld>
            <a:endParaRPr kumimoji="1" lang="ja-JP" altLang="en-US"/>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8" name="Picture 14" descr="bottom_ban"/>
          <p:cNvPicPr>
            <a:picLocks noChangeAspect="1" noChangeArrowheads="1"/>
          </p:cNvPicPr>
          <p:nvPr/>
        </p:nvPicPr>
        <p:blipFill>
          <a:blip r:embed="rId13"/>
          <a:srcRect/>
          <a:stretch>
            <a:fillRect/>
          </a:stretch>
        </p:blipFill>
        <p:spPr bwMode="auto">
          <a:xfrm>
            <a:off x="0" y="6597650"/>
            <a:ext cx="9144000" cy="260350"/>
          </a:xfrm>
          <a:prstGeom prst="rect">
            <a:avLst/>
          </a:prstGeom>
          <a:noFill/>
        </p:spPr>
      </p:pic>
      <p:sp>
        <p:nvSpPr>
          <p:cNvPr id="1026" name="Rectangle 2"/>
          <p:cNvSpPr>
            <a:spLocks noGrp="1" noChangeArrowheads="1"/>
          </p:cNvSpPr>
          <p:nvPr>
            <p:ph type="title"/>
          </p:nvPr>
        </p:nvSpPr>
        <p:spPr bwMode="auto">
          <a:xfrm>
            <a:off x="457200" y="274638"/>
            <a:ext cx="8218488"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31" name="Rectangle 7" descr="ban"/>
          <p:cNvSpPr>
            <a:spLocks noChangeArrowheads="1"/>
          </p:cNvSpPr>
          <p:nvPr/>
        </p:nvSpPr>
        <p:spPr bwMode="auto">
          <a:xfrm>
            <a:off x="0" y="0"/>
            <a:ext cx="9144000" cy="188913"/>
          </a:xfrm>
          <a:prstGeom prst="rect">
            <a:avLst/>
          </a:prstGeom>
          <a:blipFill dpi="0" rotWithShape="1">
            <a:blip r:embed="rId14"/>
            <a:srcRect/>
            <a:stretch>
              <a:fillRect/>
            </a:stretch>
          </a:blipFill>
          <a:ln w="9525">
            <a:noFill/>
            <a:miter lim="800000"/>
            <a:headEnd/>
            <a:tailEnd/>
          </a:ln>
          <a:effectLst/>
        </p:spPr>
        <p:txBody>
          <a:bodyPr wrap="none" anchor="ctr"/>
          <a:lstStyle/>
          <a:p>
            <a:endParaRPr lang="ja-JP" altLang="en-US"/>
          </a:p>
        </p:txBody>
      </p:sp>
      <p:sp>
        <p:nvSpPr>
          <p:cNvPr id="1036" name="Line 12"/>
          <p:cNvSpPr>
            <a:spLocks noChangeShapeType="1"/>
          </p:cNvSpPr>
          <p:nvPr/>
        </p:nvSpPr>
        <p:spPr bwMode="auto">
          <a:xfrm>
            <a:off x="468313" y="1484313"/>
            <a:ext cx="8207375" cy="0"/>
          </a:xfrm>
          <a:prstGeom prst="line">
            <a:avLst/>
          </a:prstGeom>
          <a:noFill/>
          <a:ln w="9525">
            <a:solidFill>
              <a:schemeClr val="tx1"/>
            </a:solidFill>
            <a:round/>
            <a:headEnd/>
            <a:tailEnd/>
          </a:ln>
          <a:effectLst/>
        </p:spPr>
        <p:txBody>
          <a:bodyPr/>
          <a:lstStyle/>
          <a:p>
            <a:endParaRPr lang="ja-JP" altLang="en-US"/>
          </a:p>
        </p:txBody>
      </p:sp>
      <p:sp>
        <p:nvSpPr>
          <p:cNvPr id="1045" name="Rectangle 21"/>
          <p:cNvSpPr>
            <a:spLocks noGrp="1" noChangeArrowheads="1"/>
          </p:cNvSpPr>
          <p:nvPr>
            <p:ph type="dt" sz="half" idx="2"/>
          </p:nvPr>
        </p:nvSpPr>
        <p:spPr bwMode="auto">
          <a:xfrm>
            <a:off x="7308850" y="6596063"/>
            <a:ext cx="1439863"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defRPr>
            </a:lvl1pPr>
          </a:lstStyle>
          <a:p>
            <a:fld id="{5E869F3F-2C04-4C53-A784-EB20C2EA4916}" type="datetime1">
              <a:rPr kumimoji="1" lang="ja-JP" altLang="en-US" smtClean="0"/>
              <a:t>2015/3/12</a:t>
            </a:fld>
            <a:endParaRPr kumimoji="1" lang="ja-JP" altLang="en-US"/>
          </a:p>
        </p:txBody>
      </p:sp>
      <p:sp>
        <p:nvSpPr>
          <p:cNvPr id="1046" name="Rectangle 22"/>
          <p:cNvSpPr>
            <a:spLocks noGrp="1" noChangeArrowheads="1"/>
          </p:cNvSpPr>
          <p:nvPr>
            <p:ph type="ftr" sz="quarter" idx="3"/>
          </p:nvPr>
        </p:nvSpPr>
        <p:spPr bwMode="auto">
          <a:xfrm>
            <a:off x="1655763" y="6310313"/>
            <a:ext cx="583247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kumimoji="1" lang="ja-JP" altLang="en-US"/>
          </a:p>
        </p:txBody>
      </p:sp>
      <p:sp>
        <p:nvSpPr>
          <p:cNvPr id="1047" name="Rectangle 23"/>
          <p:cNvSpPr>
            <a:spLocks noGrp="1" noChangeArrowheads="1"/>
          </p:cNvSpPr>
          <p:nvPr>
            <p:ph type="sldNum" sz="quarter" idx="4"/>
          </p:nvPr>
        </p:nvSpPr>
        <p:spPr bwMode="auto">
          <a:xfrm>
            <a:off x="7597775" y="6308725"/>
            <a:ext cx="1150938"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8C895D88-1A83-483B-AB54-1A12690D3252}" type="slidenum">
              <a:rPr lang="ja-JP" altLang="en-US" smtClean="0"/>
              <a:pPr/>
              <a:t>‹#›</a:t>
            </a:fld>
            <a:endParaRPr lang="ja-JP" altLang="en-US"/>
          </a:p>
        </p:txBody>
      </p:sp>
      <p:sp>
        <p:nvSpPr>
          <p:cNvPr id="1048" name="Text Box 24"/>
          <p:cNvSpPr txBox="1">
            <a:spLocks noChangeArrowheads="1"/>
          </p:cNvSpPr>
          <p:nvPr/>
        </p:nvSpPr>
        <p:spPr bwMode="auto">
          <a:xfrm>
            <a:off x="334963" y="6640513"/>
            <a:ext cx="6324600" cy="244475"/>
          </a:xfrm>
          <a:prstGeom prst="rect">
            <a:avLst/>
          </a:prstGeom>
          <a:noFill/>
          <a:ln w="9525">
            <a:noFill/>
            <a:miter lim="800000"/>
            <a:headEnd/>
            <a:tailEnd/>
          </a:ln>
          <a:effectLst/>
        </p:spPr>
        <p:txBody>
          <a:bodyPr wrap="none">
            <a:spAutoFit/>
          </a:bodyPr>
          <a:lstStyle/>
          <a:p>
            <a:r>
              <a:rPr lang="en-US" altLang="ja-JP" sz="1000" dirty="0">
                <a:solidFill>
                  <a:srgbClr val="DDDDDD"/>
                </a:solidFill>
              </a:rPr>
              <a:t>Department of Computer Science, Graduate School of Information Science and Technology, Osaka University</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hf hdr="0" ftr="0" dt="0"/>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4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4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4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normAutofit fontScale="90000"/>
          </a:bodyPr>
          <a:lstStyle/>
          <a:p>
            <a:r>
              <a:rPr lang="ja-JP" altLang="en-US" sz="4000" dirty="0"/>
              <a:t>動詞に着目した相関ルールを利用するメソッド名の命名支援</a:t>
            </a:r>
            <a:r>
              <a:rPr lang="ja-JP" altLang="en-US" sz="4000" dirty="0" smtClean="0"/>
              <a:t>手法の評価</a:t>
            </a:r>
            <a:endParaRPr kumimoji="1" lang="ja-JP" altLang="en-US" sz="4000" dirty="0"/>
          </a:p>
        </p:txBody>
      </p:sp>
      <p:sp>
        <p:nvSpPr>
          <p:cNvPr id="3" name="サブタイトル 2"/>
          <p:cNvSpPr>
            <a:spLocks noGrp="1"/>
          </p:cNvSpPr>
          <p:nvPr>
            <p:ph type="subTitle" idx="1"/>
          </p:nvPr>
        </p:nvSpPr>
        <p:spPr>
          <a:xfrm>
            <a:off x="611560" y="3573016"/>
            <a:ext cx="7776864" cy="1752600"/>
          </a:xfrm>
        </p:spPr>
        <p:txBody>
          <a:bodyPr/>
          <a:lstStyle/>
          <a:p>
            <a:r>
              <a:rPr lang="ja-JP" altLang="en-US" sz="2800" u="sng" dirty="0" smtClean="0"/>
              <a:t>○柏原 由紀</a:t>
            </a:r>
            <a:r>
              <a:rPr lang="en-US" altLang="ja-JP" sz="2800" baseline="30000" dirty="0" smtClean="0"/>
              <a:t>1</a:t>
            </a:r>
            <a:r>
              <a:rPr lang="ja-JP" altLang="en-US" sz="2800" dirty="0" err="1" smtClean="0"/>
              <a:t>，</a:t>
            </a:r>
            <a:r>
              <a:rPr lang="ja-JP" altLang="en-US" sz="2800" dirty="0" smtClean="0"/>
              <a:t>石尾 隆</a:t>
            </a:r>
            <a:r>
              <a:rPr lang="en-US" altLang="ja-JP" sz="2800" baseline="30000" dirty="0" smtClean="0"/>
              <a:t>1</a:t>
            </a:r>
            <a:r>
              <a:rPr lang="ja-JP" altLang="en-US" sz="2800" dirty="0" err="1" smtClean="0"/>
              <a:t>，</a:t>
            </a:r>
            <a:r>
              <a:rPr lang="ja-JP" altLang="en-US" sz="2800" dirty="0" smtClean="0"/>
              <a:t>井上 克郎</a:t>
            </a:r>
            <a:r>
              <a:rPr lang="en-US" altLang="ja-JP" sz="2800" baseline="30000" dirty="0" smtClean="0"/>
              <a:t>1</a:t>
            </a:r>
            <a:endParaRPr lang="en-US" altLang="ja-JP" sz="2800" baseline="30000" dirty="0"/>
          </a:p>
          <a:p>
            <a:endParaRPr lang="en-US" altLang="ja-JP" sz="2000" dirty="0"/>
          </a:p>
          <a:p>
            <a:r>
              <a:rPr lang="en-US" altLang="ja-JP" sz="2000" baseline="30000" dirty="0" smtClean="0"/>
              <a:t>1</a:t>
            </a:r>
            <a:r>
              <a:rPr lang="en-US" altLang="ja-JP" sz="2000" dirty="0" smtClean="0"/>
              <a:t> </a:t>
            </a:r>
            <a:r>
              <a:rPr lang="ja-JP" altLang="en-US" sz="2000" dirty="0" smtClean="0"/>
              <a:t>大阪大学大学院情報科学研究科　コンピュータサイエンス専攻　</a:t>
            </a:r>
            <a:endParaRPr kumimoji="1" lang="en-US" altLang="ja-JP" sz="2000" dirty="0">
              <a:solidFill>
                <a:schemeClr val="tx1"/>
              </a:solidFill>
            </a:endParaRPr>
          </a:p>
        </p:txBody>
      </p:sp>
    </p:spTree>
    <p:extLst>
      <p:ext uri="{BB962C8B-B14F-4D97-AF65-F5344CB8AC3E}">
        <p14:creationId xmlns:p14="http://schemas.microsoft.com/office/powerpoint/2010/main" val="12836679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p:cNvSpPr txBox="1"/>
          <p:nvPr/>
        </p:nvSpPr>
        <p:spPr>
          <a:xfrm>
            <a:off x="179512" y="1571302"/>
            <a:ext cx="7101814" cy="5386090"/>
          </a:xfrm>
          <a:prstGeom prst="rect">
            <a:avLst/>
          </a:prstGeom>
          <a:noFill/>
        </p:spPr>
        <p:txBody>
          <a:bodyPr wrap="square" rtlCol="0">
            <a:spAutoFit/>
          </a:bodyPr>
          <a:lstStyle/>
          <a:p>
            <a:r>
              <a:rPr lang="en-US" altLang="ja-JP" sz="1600" b="1" kern="0" dirty="0" smtClean="0">
                <a:solidFill>
                  <a:srgbClr val="7F0055"/>
                </a:solidFill>
                <a:latin typeface="ＭＳ ゴシック"/>
                <a:ea typeface="ＭＳ 明朝"/>
                <a:cs typeface="ＭＳ ゴシック"/>
              </a:rPr>
              <a:t>public</a:t>
            </a:r>
            <a:r>
              <a:rPr lang="en-US" altLang="ja-JP" sz="1600" kern="0" dirty="0" smtClean="0">
                <a:solidFill>
                  <a:srgbClr val="000000"/>
                </a:solidFill>
                <a:latin typeface="ＭＳ ゴシック"/>
                <a:ea typeface="ＭＳ 明朝"/>
                <a:cs typeface="ＭＳ ゴシック"/>
              </a:rPr>
              <a:t> </a:t>
            </a:r>
            <a:r>
              <a:rPr lang="en-US" altLang="ja-JP" sz="1600" b="1" kern="0" dirty="0">
                <a:solidFill>
                  <a:srgbClr val="7F0055"/>
                </a:solidFill>
                <a:latin typeface="ＭＳ ゴシック"/>
                <a:ea typeface="ＭＳ 明朝"/>
                <a:cs typeface="ＭＳ ゴシック"/>
              </a:rPr>
              <a:t>class</a:t>
            </a:r>
            <a:r>
              <a:rPr lang="en-US" altLang="ja-JP" sz="1600" kern="0" dirty="0">
                <a:solidFill>
                  <a:srgbClr val="000000"/>
                </a:solidFill>
                <a:latin typeface="ＭＳ ゴシック"/>
                <a:ea typeface="ＭＳ 明朝"/>
                <a:cs typeface="ＭＳ ゴシック"/>
              </a:rPr>
              <a:t> </a:t>
            </a:r>
            <a:r>
              <a:rPr lang="en-US" altLang="ja-JP" sz="1600" kern="0" dirty="0" err="1">
                <a:solidFill>
                  <a:srgbClr val="000000"/>
                </a:solidFill>
                <a:latin typeface="ＭＳ ゴシック"/>
                <a:ea typeface="ＭＳ 明朝"/>
                <a:cs typeface="ＭＳ ゴシック"/>
              </a:rPr>
              <a:t>NameList</a:t>
            </a:r>
            <a:r>
              <a:rPr lang="en-US" altLang="ja-JP" sz="1600" kern="0" dirty="0">
                <a:solidFill>
                  <a:srgbClr val="000000"/>
                </a:solidFill>
                <a:latin typeface="ＭＳ ゴシック"/>
                <a:ea typeface="ＭＳ 明朝"/>
                <a:cs typeface="ＭＳ ゴシック"/>
              </a:rPr>
              <a:t> </a:t>
            </a:r>
            <a:r>
              <a:rPr lang="en-US" altLang="ja-JP" sz="1600" b="1" kern="0" dirty="0">
                <a:solidFill>
                  <a:srgbClr val="7F0055"/>
                </a:solidFill>
                <a:latin typeface="ＭＳ ゴシック"/>
                <a:ea typeface="ＭＳ 明朝"/>
                <a:cs typeface="ＭＳ ゴシック"/>
              </a:rPr>
              <a:t>implements</a:t>
            </a:r>
            <a:r>
              <a:rPr lang="en-US" altLang="ja-JP" sz="1600" kern="0" dirty="0">
                <a:solidFill>
                  <a:srgbClr val="000000"/>
                </a:solidFill>
                <a:latin typeface="ＭＳ ゴシック"/>
                <a:ea typeface="ＭＳ 明朝"/>
                <a:cs typeface="ＭＳ ゴシック"/>
              </a:rPr>
              <a:t> Serializable{</a:t>
            </a:r>
            <a:endParaRPr lang="ja-JP" altLang="ja-JP" sz="2000" kern="100" dirty="0">
              <a:latin typeface="Century"/>
              <a:ea typeface="ＭＳ 明朝"/>
              <a:cs typeface="Times New Roman"/>
            </a:endParaRPr>
          </a:p>
          <a:p>
            <a:r>
              <a:rPr lang="en-US" altLang="ja-JP" sz="1600" kern="0" dirty="0">
                <a:latin typeface="ＭＳ ゴシック"/>
                <a:ea typeface="ＭＳ 明朝"/>
                <a:cs typeface="ＭＳ ゴシック"/>
              </a:rPr>
              <a:t> </a:t>
            </a:r>
            <a:endParaRPr lang="ja-JP" altLang="ja-JP" sz="2000" kern="100" dirty="0">
              <a:latin typeface="Century"/>
              <a:ea typeface="ＭＳ 明朝"/>
              <a:cs typeface="Times New Roman"/>
            </a:endParaRPr>
          </a:p>
          <a:p>
            <a:pPr indent="228600"/>
            <a:r>
              <a:rPr lang="en-US" altLang="ja-JP" sz="1600" kern="0" dirty="0" err="1">
                <a:solidFill>
                  <a:srgbClr val="000000"/>
                </a:solidFill>
                <a:latin typeface="ＭＳ ゴシック"/>
                <a:ea typeface="ＭＳ 明朝"/>
                <a:cs typeface="ＭＳ ゴシック"/>
              </a:rPr>
              <a:t>LinkedList</a:t>
            </a:r>
            <a:r>
              <a:rPr lang="en-US" altLang="ja-JP" sz="1600" kern="0" dirty="0">
                <a:solidFill>
                  <a:srgbClr val="000000"/>
                </a:solidFill>
                <a:latin typeface="ＭＳ ゴシック"/>
                <a:ea typeface="ＭＳ 明朝"/>
                <a:cs typeface="ＭＳ ゴシック"/>
              </a:rPr>
              <a:t>&lt;String&gt; </a:t>
            </a:r>
            <a:r>
              <a:rPr lang="en-US" altLang="ja-JP" sz="1600" kern="0" dirty="0" err="1">
                <a:solidFill>
                  <a:srgbClr val="0000C0"/>
                </a:solidFill>
                <a:latin typeface="ＭＳ ゴシック"/>
                <a:ea typeface="ＭＳ 明朝"/>
                <a:cs typeface="ＭＳ ゴシック"/>
              </a:rPr>
              <a:t>nameList</a:t>
            </a:r>
            <a:r>
              <a:rPr lang="en-US" altLang="ja-JP" sz="1600" kern="0" dirty="0">
                <a:solidFill>
                  <a:srgbClr val="000000"/>
                </a:solidFill>
                <a:latin typeface="ＭＳ ゴシック"/>
                <a:ea typeface="ＭＳ 明朝"/>
                <a:cs typeface="ＭＳ ゴシック"/>
              </a:rPr>
              <a:t>;</a:t>
            </a:r>
            <a:endParaRPr lang="ja-JP" altLang="ja-JP" sz="2000" kern="100" dirty="0">
              <a:latin typeface="Century"/>
              <a:ea typeface="ＭＳ 明朝"/>
              <a:cs typeface="Times New Roman"/>
            </a:endParaRPr>
          </a:p>
          <a:p>
            <a:pPr indent="229235"/>
            <a:r>
              <a:rPr lang="en-US" altLang="ja-JP" sz="1600" b="1" kern="0" dirty="0" err="1">
                <a:solidFill>
                  <a:srgbClr val="7F0055"/>
                </a:solidFill>
                <a:latin typeface="ＭＳ ゴシック"/>
                <a:ea typeface="ＭＳ 明朝"/>
                <a:cs typeface="ＭＳ ゴシック"/>
              </a:rPr>
              <a:t>int</a:t>
            </a:r>
            <a:r>
              <a:rPr lang="en-US" altLang="ja-JP" sz="1600" kern="0" dirty="0">
                <a:solidFill>
                  <a:srgbClr val="000000"/>
                </a:solidFill>
                <a:latin typeface="ＭＳ ゴシック"/>
                <a:ea typeface="ＭＳ 明朝"/>
                <a:cs typeface="ＭＳ ゴシック"/>
              </a:rPr>
              <a:t> </a:t>
            </a:r>
            <a:r>
              <a:rPr lang="en-US" altLang="ja-JP" sz="1600" kern="0" dirty="0">
                <a:solidFill>
                  <a:srgbClr val="0000C0"/>
                </a:solidFill>
                <a:latin typeface="ＭＳ ゴシック"/>
                <a:ea typeface="ＭＳ 明朝"/>
                <a:cs typeface="ＭＳ ゴシック"/>
              </a:rPr>
              <a:t>size</a:t>
            </a:r>
            <a:r>
              <a:rPr lang="en-US" altLang="ja-JP" sz="1600" kern="0" dirty="0">
                <a:solidFill>
                  <a:srgbClr val="000000"/>
                </a:solidFill>
                <a:latin typeface="ＭＳ ゴシック"/>
                <a:ea typeface="ＭＳ 明朝"/>
                <a:cs typeface="ＭＳ ゴシック"/>
              </a:rPr>
              <a:t>;</a:t>
            </a:r>
            <a:endParaRPr lang="ja-JP" altLang="ja-JP" sz="2000" kern="100" dirty="0">
              <a:latin typeface="Century"/>
              <a:ea typeface="ＭＳ 明朝"/>
              <a:cs typeface="Times New Roman"/>
            </a:endParaRPr>
          </a:p>
          <a:p>
            <a:r>
              <a:rPr lang="en-US" altLang="ja-JP" sz="1600" kern="0" dirty="0">
                <a:latin typeface="ＭＳ ゴシック"/>
                <a:ea typeface="ＭＳ 明朝"/>
                <a:cs typeface="ＭＳ ゴシック"/>
              </a:rPr>
              <a:t> </a:t>
            </a:r>
            <a:endParaRPr lang="ja-JP" altLang="ja-JP" sz="2000" kern="100" dirty="0">
              <a:latin typeface="Century"/>
              <a:ea typeface="ＭＳ 明朝"/>
              <a:cs typeface="Times New Roman"/>
            </a:endParaRPr>
          </a:p>
          <a:p>
            <a:pPr indent="229235"/>
            <a:r>
              <a:rPr lang="en-US" altLang="ja-JP" sz="1600" b="1" kern="0" dirty="0">
                <a:solidFill>
                  <a:srgbClr val="7F0055"/>
                </a:solidFill>
                <a:latin typeface="ＭＳ ゴシック"/>
                <a:ea typeface="ＭＳ 明朝"/>
                <a:cs typeface="ＭＳ ゴシック"/>
              </a:rPr>
              <a:t>public</a:t>
            </a:r>
            <a:r>
              <a:rPr lang="en-US" altLang="ja-JP" sz="1600" kern="0" dirty="0">
                <a:solidFill>
                  <a:srgbClr val="000000"/>
                </a:solidFill>
                <a:latin typeface="ＭＳ ゴシック"/>
                <a:ea typeface="ＭＳ 明朝"/>
                <a:cs typeface="ＭＳ ゴシック"/>
              </a:rPr>
              <a:t> String </a:t>
            </a:r>
            <a:r>
              <a:rPr lang="en-US" altLang="ja-JP" sz="1600" kern="0" dirty="0" err="1">
                <a:solidFill>
                  <a:srgbClr val="000000"/>
                </a:solidFill>
                <a:latin typeface="ＭＳ ゴシック"/>
                <a:ea typeface="ＭＳ 明朝"/>
                <a:cs typeface="ＭＳ ゴシック"/>
              </a:rPr>
              <a:t>findName</a:t>
            </a:r>
            <a:r>
              <a:rPr lang="en-US" altLang="ja-JP" sz="1600" kern="0" dirty="0">
                <a:solidFill>
                  <a:srgbClr val="000000"/>
                </a:solidFill>
                <a:latin typeface="ＭＳ ゴシック"/>
                <a:ea typeface="ＭＳ 明朝"/>
                <a:cs typeface="ＭＳ ゴシック"/>
              </a:rPr>
              <a:t>(</a:t>
            </a:r>
            <a:r>
              <a:rPr lang="en-US" altLang="ja-JP" sz="1600" b="1" kern="0" dirty="0" err="1">
                <a:solidFill>
                  <a:srgbClr val="7F0055"/>
                </a:solidFill>
                <a:latin typeface="ＭＳ ゴシック"/>
                <a:ea typeface="ＭＳ 明朝"/>
                <a:cs typeface="ＭＳ ゴシック"/>
              </a:rPr>
              <a:t>int</a:t>
            </a:r>
            <a:r>
              <a:rPr lang="en-US" altLang="ja-JP" sz="1600" kern="0" dirty="0">
                <a:solidFill>
                  <a:srgbClr val="000000"/>
                </a:solidFill>
                <a:latin typeface="ＭＳ ゴシック"/>
                <a:ea typeface="ＭＳ 明朝"/>
                <a:cs typeface="ＭＳ ゴシック"/>
              </a:rPr>
              <a:t> </a:t>
            </a:r>
            <a:r>
              <a:rPr lang="en-US" altLang="ja-JP" sz="1600" kern="0" dirty="0">
                <a:solidFill>
                  <a:srgbClr val="FF0000"/>
                </a:solidFill>
                <a:latin typeface="ＭＳ ゴシック"/>
                <a:ea typeface="ＭＳ 明朝"/>
                <a:cs typeface="ＭＳ ゴシック"/>
              </a:rPr>
              <a:t>index</a:t>
            </a:r>
            <a:r>
              <a:rPr lang="en-US" altLang="ja-JP" sz="1600" kern="0" dirty="0">
                <a:solidFill>
                  <a:srgbClr val="000000"/>
                </a:solidFill>
                <a:latin typeface="ＭＳ ゴシック"/>
                <a:ea typeface="ＭＳ 明朝"/>
                <a:cs typeface="ＭＳ ゴシック"/>
              </a:rPr>
              <a:t>){</a:t>
            </a:r>
            <a:endParaRPr lang="ja-JP" altLang="ja-JP" sz="2000" kern="100" dirty="0">
              <a:latin typeface="Century"/>
              <a:ea typeface="ＭＳ 明朝"/>
              <a:cs typeface="Times New Roman"/>
            </a:endParaRPr>
          </a:p>
          <a:p>
            <a:pPr indent="574040"/>
            <a:r>
              <a:rPr lang="en-US" altLang="ja-JP" sz="1600" b="1" kern="0" dirty="0">
                <a:solidFill>
                  <a:srgbClr val="7F0055"/>
                </a:solidFill>
                <a:latin typeface="ＭＳ ゴシック"/>
                <a:ea typeface="ＭＳ 明朝"/>
                <a:cs typeface="ＭＳ ゴシック"/>
              </a:rPr>
              <a:t>if</a:t>
            </a:r>
            <a:r>
              <a:rPr lang="en-US" altLang="ja-JP" sz="1600" kern="0" dirty="0">
                <a:solidFill>
                  <a:srgbClr val="000000"/>
                </a:solidFill>
                <a:latin typeface="ＭＳ ゴシック"/>
                <a:ea typeface="ＭＳ 明朝"/>
                <a:cs typeface="ＭＳ ゴシック"/>
              </a:rPr>
              <a:t>(</a:t>
            </a:r>
            <a:r>
              <a:rPr lang="en-US" altLang="ja-JP" sz="1600" kern="0" dirty="0">
                <a:solidFill>
                  <a:srgbClr val="FF0000"/>
                </a:solidFill>
                <a:latin typeface="ＭＳ ゴシック"/>
                <a:ea typeface="ＭＳ 明朝"/>
                <a:cs typeface="ＭＳ ゴシック"/>
              </a:rPr>
              <a:t>index</a:t>
            </a:r>
            <a:r>
              <a:rPr lang="en-US" altLang="ja-JP" sz="1600" kern="0" dirty="0">
                <a:solidFill>
                  <a:srgbClr val="000000"/>
                </a:solidFill>
                <a:latin typeface="ＭＳ ゴシック"/>
                <a:ea typeface="ＭＳ 明朝"/>
                <a:cs typeface="ＭＳ ゴシック"/>
              </a:rPr>
              <a:t> &lt; </a:t>
            </a:r>
            <a:r>
              <a:rPr lang="en-US" altLang="ja-JP" sz="1600" kern="0" dirty="0" smtClean="0">
                <a:solidFill>
                  <a:srgbClr val="000000"/>
                </a:solidFill>
                <a:latin typeface="ＭＳ ゴシック"/>
                <a:ea typeface="ＭＳ 明朝"/>
                <a:cs typeface="ＭＳ ゴシック"/>
              </a:rPr>
              <a:t>100 </a:t>
            </a:r>
            <a:r>
              <a:rPr lang="en-US" altLang="ja-JP" sz="1600" kern="0" dirty="0">
                <a:solidFill>
                  <a:srgbClr val="000000"/>
                </a:solidFill>
                <a:latin typeface="ＭＳ ゴシック"/>
                <a:ea typeface="ＭＳ 明朝"/>
                <a:cs typeface="ＭＳ ゴシック"/>
              </a:rPr>
              <a:t>){</a:t>
            </a:r>
            <a:endParaRPr lang="ja-JP" altLang="ja-JP" sz="2000" kern="100" dirty="0">
              <a:latin typeface="Century"/>
              <a:ea typeface="ＭＳ 明朝"/>
              <a:cs typeface="Times New Roman"/>
            </a:endParaRPr>
          </a:p>
          <a:p>
            <a:r>
              <a:rPr lang="en-US" altLang="ja-JP" sz="1600" kern="0" dirty="0">
                <a:solidFill>
                  <a:srgbClr val="000000"/>
                </a:solidFill>
                <a:latin typeface="ＭＳ ゴシック"/>
                <a:ea typeface="ＭＳ 明朝"/>
                <a:cs typeface="ＭＳ ゴシック"/>
              </a:rPr>
              <a:t>	</a:t>
            </a:r>
            <a:r>
              <a:rPr lang="en-US" altLang="ja-JP" sz="1600" b="1" kern="0" dirty="0" smtClean="0">
                <a:solidFill>
                  <a:srgbClr val="7F0055"/>
                </a:solidFill>
                <a:latin typeface="ＭＳ ゴシック"/>
                <a:ea typeface="ＭＳ 明朝"/>
                <a:cs typeface="ＭＳ ゴシック"/>
              </a:rPr>
              <a:t>if</a:t>
            </a:r>
            <a:r>
              <a:rPr lang="en-US" altLang="ja-JP" sz="1600" kern="0" dirty="0" smtClean="0">
                <a:solidFill>
                  <a:srgbClr val="000000"/>
                </a:solidFill>
                <a:latin typeface="ＭＳ ゴシック"/>
                <a:ea typeface="ＭＳ 明朝"/>
                <a:cs typeface="ＭＳ ゴシック"/>
              </a:rPr>
              <a:t> </a:t>
            </a:r>
            <a:r>
              <a:rPr lang="en-US" altLang="ja-JP" sz="1600" kern="0" dirty="0">
                <a:solidFill>
                  <a:srgbClr val="000000"/>
                </a:solidFill>
                <a:latin typeface="ＭＳ ゴシック"/>
                <a:ea typeface="ＭＳ 明朝"/>
                <a:cs typeface="ＭＳ ゴシック"/>
              </a:rPr>
              <a:t>( 0 &lt;= </a:t>
            </a:r>
            <a:r>
              <a:rPr lang="en-US" altLang="ja-JP" sz="1600" kern="0" dirty="0">
                <a:solidFill>
                  <a:srgbClr val="FF0000"/>
                </a:solidFill>
                <a:latin typeface="ＭＳ ゴシック"/>
                <a:ea typeface="ＭＳ 明朝"/>
                <a:cs typeface="ＭＳ ゴシック"/>
              </a:rPr>
              <a:t>index</a:t>
            </a:r>
            <a:r>
              <a:rPr lang="en-US" altLang="ja-JP" sz="1600" kern="0" dirty="0">
                <a:solidFill>
                  <a:srgbClr val="000000"/>
                </a:solidFill>
                <a:latin typeface="ＭＳ ゴシック"/>
                <a:ea typeface="ＭＳ 明朝"/>
                <a:cs typeface="ＭＳ ゴシック"/>
              </a:rPr>
              <a:t> ){</a:t>
            </a:r>
            <a:endParaRPr lang="ja-JP" altLang="ja-JP" sz="2000" kern="100" dirty="0">
              <a:latin typeface="Century"/>
              <a:ea typeface="ＭＳ 明朝"/>
              <a:cs typeface="Times New Roman"/>
            </a:endParaRPr>
          </a:p>
          <a:p>
            <a:r>
              <a:rPr lang="en-US" altLang="ja-JP" sz="1600" kern="0" dirty="0">
                <a:solidFill>
                  <a:srgbClr val="000000"/>
                </a:solidFill>
                <a:latin typeface="ＭＳ ゴシック"/>
                <a:ea typeface="ＭＳ 明朝"/>
                <a:cs typeface="ＭＳ ゴシック"/>
              </a:rPr>
              <a:t>	</a:t>
            </a:r>
            <a:r>
              <a:rPr lang="en-US" altLang="ja-JP" sz="1600" kern="0" dirty="0" smtClean="0">
                <a:solidFill>
                  <a:srgbClr val="000000"/>
                </a:solidFill>
                <a:latin typeface="ＭＳ ゴシック"/>
                <a:ea typeface="ＭＳ 明朝"/>
                <a:cs typeface="ＭＳ ゴシック"/>
              </a:rPr>
              <a:t>   </a:t>
            </a:r>
            <a:r>
              <a:rPr lang="en-US" altLang="ja-JP" sz="1600" b="1" kern="0" dirty="0">
                <a:solidFill>
                  <a:srgbClr val="7F0055"/>
                </a:solidFill>
                <a:latin typeface="ＭＳ ゴシック"/>
                <a:ea typeface="ＭＳ 明朝"/>
                <a:cs typeface="ＭＳ ゴシック"/>
              </a:rPr>
              <a:t>return</a:t>
            </a:r>
            <a:r>
              <a:rPr lang="en-US" altLang="ja-JP" sz="1600" kern="0" dirty="0">
                <a:solidFill>
                  <a:srgbClr val="000000"/>
                </a:solidFill>
                <a:latin typeface="ＭＳ ゴシック"/>
                <a:ea typeface="ＭＳ 明朝"/>
                <a:cs typeface="ＭＳ ゴシック"/>
              </a:rPr>
              <a:t> </a:t>
            </a:r>
            <a:r>
              <a:rPr lang="en-US" altLang="ja-JP" sz="1600" kern="0" dirty="0" err="1">
                <a:solidFill>
                  <a:srgbClr val="0000C0"/>
                </a:solidFill>
                <a:latin typeface="ＭＳ ゴシック"/>
                <a:ea typeface="ＭＳ 明朝"/>
                <a:cs typeface="ＭＳ ゴシック"/>
              </a:rPr>
              <a:t>nameList</a:t>
            </a:r>
            <a:r>
              <a:rPr lang="en-US" altLang="ja-JP" sz="1600" kern="0" dirty="0" err="1">
                <a:solidFill>
                  <a:srgbClr val="000000"/>
                </a:solidFill>
                <a:latin typeface="ＭＳ ゴシック"/>
                <a:ea typeface="ＭＳ 明朝"/>
                <a:cs typeface="ＭＳ ゴシック"/>
              </a:rPr>
              <a:t>.get</a:t>
            </a:r>
            <a:r>
              <a:rPr lang="en-US" altLang="ja-JP" sz="1600" kern="0" dirty="0">
                <a:solidFill>
                  <a:srgbClr val="000000"/>
                </a:solidFill>
                <a:latin typeface="ＭＳ ゴシック"/>
                <a:ea typeface="ＭＳ 明朝"/>
                <a:cs typeface="ＭＳ ゴシック"/>
              </a:rPr>
              <a:t>(</a:t>
            </a:r>
            <a:r>
              <a:rPr lang="en-US" altLang="ja-JP" sz="1600" kern="0" dirty="0">
                <a:solidFill>
                  <a:srgbClr val="FF0000"/>
                </a:solidFill>
                <a:latin typeface="ＭＳ ゴシック"/>
                <a:ea typeface="ＭＳ 明朝"/>
                <a:cs typeface="ＭＳ ゴシック"/>
              </a:rPr>
              <a:t>index</a:t>
            </a:r>
            <a:r>
              <a:rPr lang="en-US" altLang="ja-JP" sz="1600" kern="0" dirty="0">
                <a:solidFill>
                  <a:srgbClr val="000000"/>
                </a:solidFill>
                <a:latin typeface="ＭＳ ゴシック"/>
                <a:ea typeface="ＭＳ 明朝"/>
                <a:cs typeface="ＭＳ ゴシック"/>
              </a:rPr>
              <a:t>);</a:t>
            </a:r>
            <a:endParaRPr lang="ja-JP" altLang="ja-JP" sz="2000" kern="100" dirty="0">
              <a:latin typeface="Century"/>
              <a:ea typeface="ＭＳ 明朝"/>
              <a:cs typeface="Times New Roman"/>
            </a:endParaRPr>
          </a:p>
          <a:p>
            <a:r>
              <a:rPr lang="en-US" altLang="ja-JP" sz="1600" kern="0" dirty="0">
                <a:solidFill>
                  <a:srgbClr val="000000"/>
                </a:solidFill>
                <a:latin typeface="ＭＳ ゴシック"/>
                <a:ea typeface="ＭＳ 明朝"/>
                <a:cs typeface="ＭＳ ゴシック"/>
              </a:rPr>
              <a:t>	</a:t>
            </a:r>
            <a:r>
              <a:rPr lang="en-US" altLang="ja-JP" sz="1600" kern="0" dirty="0" smtClean="0">
                <a:solidFill>
                  <a:srgbClr val="000000"/>
                </a:solidFill>
                <a:latin typeface="ＭＳ ゴシック"/>
                <a:ea typeface="ＭＳ 明朝"/>
                <a:cs typeface="ＭＳ ゴシック"/>
              </a:rPr>
              <a:t>}</a:t>
            </a:r>
            <a:endParaRPr lang="en-US" altLang="ja-JP" sz="2000" kern="100" dirty="0" smtClean="0">
              <a:latin typeface="Century"/>
              <a:ea typeface="ＭＳ 明朝"/>
              <a:cs typeface="Times New Roman"/>
            </a:endParaRPr>
          </a:p>
          <a:p>
            <a:r>
              <a:rPr lang="en-US" altLang="ja-JP" sz="2000" kern="100" dirty="0">
                <a:solidFill>
                  <a:srgbClr val="000000"/>
                </a:solidFill>
                <a:latin typeface="Century"/>
                <a:ea typeface="ＭＳ 明朝"/>
                <a:cs typeface="Times New Roman"/>
              </a:rPr>
              <a:t> </a:t>
            </a:r>
            <a:r>
              <a:rPr lang="en-US" altLang="ja-JP" sz="2000" kern="100" dirty="0" smtClean="0">
                <a:solidFill>
                  <a:srgbClr val="000000"/>
                </a:solidFill>
                <a:latin typeface="Century"/>
                <a:ea typeface="ＭＳ 明朝"/>
                <a:cs typeface="Times New Roman"/>
              </a:rPr>
              <a:t>        </a:t>
            </a:r>
            <a:r>
              <a:rPr lang="en-US" altLang="ja-JP" sz="1600" kern="0" dirty="0" smtClean="0">
                <a:solidFill>
                  <a:srgbClr val="000000"/>
                </a:solidFill>
                <a:latin typeface="ＭＳ ゴシック"/>
                <a:ea typeface="ＭＳ 明朝"/>
                <a:cs typeface="ＭＳ ゴシック"/>
              </a:rPr>
              <a:t>}</a:t>
            </a:r>
            <a:endParaRPr lang="en-US" altLang="ja-JP" sz="2000" kern="100" dirty="0" smtClean="0">
              <a:latin typeface="Century"/>
              <a:ea typeface="ＭＳ 明朝"/>
              <a:cs typeface="Times New Roman"/>
            </a:endParaRPr>
          </a:p>
          <a:p>
            <a:r>
              <a:rPr lang="en-US" altLang="ja-JP" sz="2000" kern="100" dirty="0">
                <a:solidFill>
                  <a:srgbClr val="000000"/>
                </a:solidFill>
                <a:latin typeface="Century"/>
                <a:ea typeface="ＭＳ 明朝"/>
                <a:cs typeface="Times New Roman"/>
              </a:rPr>
              <a:t> </a:t>
            </a:r>
            <a:r>
              <a:rPr lang="en-US" altLang="ja-JP" sz="2000" kern="100" dirty="0" smtClean="0">
                <a:solidFill>
                  <a:srgbClr val="000000"/>
                </a:solidFill>
                <a:latin typeface="Century"/>
                <a:ea typeface="ＭＳ 明朝"/>
                <a:cs typeface="Times New Roman"/>
              </a:rPr>
              <a:t>        </a:t>
            </a:r>
            <a:r>
              <a:rPr lang="en-US" altLang="ja-JP" sz="1600" kern="0" dirty="0" err="1" smtClean="0">
                <a:solidFill>
                  <a:srgbClr val="000000"/>
                </a:solidFill>
                <a:latin typeface="ＭＳ ゴシック"/>
                <a:ea typeface="ＭＳ 明朝"/>
                <a:cs typeface="ＭＳ ゴシック"/>
              </a:rPr>
              <a:t>printError</a:t>
            </a:r>
            <a:r>
              <a:rPr lang="en-US" altLang="ja-JP" sz="1600" kern="0" dirty="0">
                <a:solidFill>
                  <a:srgbClr val="000000"/>
                </a:solidFill>
                <a:latin typeface="ＭＳ ゴシック"/>
                <a:ea typeface="ＭＳ 明朝"/>
                <a:cs typeface="ＭＳ ゴシック"/>
              </a:rPr>
              <a:t>();</a:t>
            </a:r>
            <a:endParaRPr lang="ja-JP" altLang="ja-JP" sz="2000" kern="100" dirty="0">
              <a:latin typeface="Century"/>
              <a:ea typeface="ＭＳ 明朝"/>
              <a:cs typeface="Times New Roman"/>
            </a:endParaRPr>
          </a:p>
          <a:p>
            <a:r>
              <a:rPr lang="en-US" altLang="ja-JP" sz="1600" kern="0" dirty="0" smtClean="0">
                <a:solidFill>
                  <a:srgbClr val="000000"/>
                </a:solidFill>
                <a:latin typeface="ＭＳ ゴシック"/>
                <a:ea typeface="ＭＳ 明朝"/>
                <a:cs typeface="ＭＳ ゴシック"/>
              </a:rPr>
              <a:t>      </a:t>
            </a:r>
            <a:r>
              <a:rPr lang="en-US" altLang="ja-JP" sz="1600" b="1" kern="0" dirty="0" smtClean="0">
                <a:solidFill>
                  <a:srgbClr val="7F0055"/>
                </a:solidFill>
                <a:latin typeface="ＭＳ ゴシック"/>
                <a:ea typeface="ＭＳ 明朝"/>
                <a:cs typeface="ＭＳ ゴシック"/>
              </a:rPr>
              <a:t>return</a:t>
            </a:r>
            <a:r>
              <a:rPr lang="en-US" altLang="ja-JP" sz="1600" kern="0" dirty="0" smtClean="0">
                <a:solidFill>
                  <a:srgbClr val="000000"/>
                </a:solidFill>
                <a:latin typeface="ＭＳ ゴシック"/>
                <a:ea typeface="ＭＳ 明朝"/>
                <a:cs typeface="ＭＳ ゴシック"/>
              </a:rPr>
              <a:t> </a:t>
            </a:r>
            <a:r>
              <a:rPr lang="en-US" altLang="ja-JP" sz="1600" b="1" kern="0" dirty="0">
                <a:solidFill>
                  <a:srgbClr val="7F0055"/>
                </a:solidFill>
                <a:latin typeface="ＭＳ ゴシック"/>
                <a:ea typeface="ＭＳ 明朝"/>
                <a:cs typeface="ＭＳ ゴシック"/>
              </a:rPr>
              <a:t>null</a:t>
            </a:r>
            <a:r>
              <a:rPr lang="en-US" altLang="ja-JP" sz="1600" kern="0" dirty="0">
                <a:solidFill>
                  <a:srgbClr val="000000"/>
                </a:solidFill>
                <a:latin typeface="ＭＳ ゴシック"/>
                <a:ea typeface="ＭＳ 明朝"/>
                <a:cs typeface="ＭＳ ゴシック"/>
              </a:rPr>
              <a:t>;</a:t>
            </a:r>
            <a:endParaRPr lang="ja-JP" altLang="ja-JP" sz="2000" kern="100" dirty="0">
              <a:latin typeface="Century"/>
              <a:ea typeface="ＭＳ 明朝"/>
              <a:cs typeface="Times New Roman"/>
            </a:endParaRPr>
          </a:p>
          <a:p>
            <a:pPr indent="285750"/>
            <a:r>
              <a:rPr lang="en-US" altLang="ja-JP" sz="1600" kern="0" dirty="0">
                <a:solidFill>
                  <a:srgbClr val="000000"/>
                </a:solidFill>
                <a:latin typeface="ＭＳ ゴシック"/>
                <a:ea typeface="ＭＳ 明朝"/>
                <a:cs typeface="ＭＳ ゴシック"/>
              </a:rPr>
              <a:t>}</a:t>
            </a:r>
            <a:endParaRPr lang="ja-JP" altLang="ja-JP" sz="2000" kern="100" dirty="0">
              <a:latin typeface="Century"/>
              <a:ea typeface="ＭＳ 明朝"/>
              <a:cs typeface="Times New Roman"/>
            </a:endParaRPr>
          </a:p>
          <a:p>
            <a:r>
              <a:rPr lang="en-US" altLang="ja-JP" sz="1600" kern="0" dirty="0">
                <a:latin typeface="ＭＳ ゴシック"/>
                <a:ea typeface="ＭＳ 明朝"/>
                <a:cs typeface="ＭＳ ゴシック"/>
              </a:rPr>
              <a:t> </a:t>
            </a:r>
            <a:endParaRPr lang="ja-JP" altLang="ja-JP" sz="2000" kern="100" dirty="0">
              <a:latin typeface="Century"/>
              <a:ea typeface="ＭＳ 明朝"/>
              <a:cs typeface="Times New Roman"/>
            </a:endParaRPr>
          </a:p>
          <a:p>
            <a:pPr indent="344170"/>
            <a:r>
              <a:rPr lang="en-US" altLang="ja-JP" sz="1600" b="1" kern="0" dirty="0">
                <a:solidFill>
                  <a:srgbClr val="7F0055"/>
                </a:solidFill>
                <a:latin typeface="ＭＳ ゴシック"/>
                <a:ea typeface="ＭＳ 明朝"/>
                <a:cs typeface="ＭＳ ゴシック"/>
              </a:rPr>
              <a:t>private</a:t>
            </a:r>
            <a:r>
              <a:rPr lang="en-US" altLang="ja-JP" sz="1600" kern="0" dirty="0">
                <a:solidFill>
                  <a:srgbClr val="000000"/>
                </a:solidFill>
                <a:latin typeface="ＭＳ ゴシック"/>
                <a:ea typeface="ＭＳ 明朝"/>
                <a:cs typeface="ＭＳ ゴシック"/>
              </a:rPr>
              <a:t> </a:t>
            </a:r>
            <a:r>
              <a:rPr lang="en-US" altLang="ja-JP" sz="1600" b="1" kern="0" dirty="0">
                <a:solidFill>
                  <a:srgbClr val="7F0055"/>
                </a:solidFill>
                <a:latin typeface="ＭＳ ゴシック"/>
                <a:ea typeface="ＭＳ 明朝"/>
                <a:cs typeface="ＭＳ ゴシック"/>
              </a:rPr>
              <a:t>void</a:t>
            </a:r>
            <a:r>
              <a:rPr lang="en-US" altLang="ja-JP" sz="1600" kern="0" dirty="0">
                <a:solidFill>
                  <a:srgbClr val="000000"/>
                </a:solidFill>
                <a:latin typeface="ＭＳ ゴシック"/>
                <a:ea typeface="ＭＳ 明朝"/>
                <a:cs typeface="ＭＳ ゴシック"/>
              </a:rPr>
              <a:t> </a:t>
            </a:r>
            <a:r>
              <a:rPr lang="en-US" altLang="ja-JP" sz="1600" kern="0" dirty="0" err="1">
                <a:solidFill>
                  <a:srgbClr val="000000"/>
                </a:solidFill>
                <a:latin typeface="ＭＳ ゴシック"/>
                <a:ea typeface="ＭＳ 明朝"/>
                <a:cs typeface="ＭＳ ゴシック"/>
              </a:rPr>
              <a:t>printError</a:t>
            </a:r>
            <a:r>
              <a:rPr lang="en-US" altLang="ja-JP" sz="1600" kern="0" dirty="0">
                <a:solidFill>
                  <a:srgbClr val="000000"/>
                </a:solidFill>
                <a:latin typeface="ＭＳ ゴシック"/>
                <a:ea typeface="ＭＳ 明朝"/>
                <a:cs typeface="ＭＳ ゴシック"/>
              </a:rPr>
              <a:t>() {</a:t>
            </a:r>
            <a:endParaRPr lang="ja-JP" altLang="ja-JP" sz="2000" kern="100" dirty="0">
              <a:latin typeface="Century"/>
              <a:ea typeface="ＭＳ 明朝"/>
              <a:cs typeface="Times New Roman"/>
            </a:endParaRPr>
          </a:p>
          <a:p>
            <a:r>
              <a:rPr lang="en-US" altLang="ja-JP" sz="1600" kern="0" dirty="0">
                <a:solidFill>
                  <a:srgbClr val="000000"/>
                </a:solidFill>
                <a:latin typeface="ＭＳ ゴシック"/>
                <a:ea typeface="ＭＳ 明朝"/>
                <a:cs typeface="ＭＳ ゴシック"/>
              </a:rPr>
              <a:t>	  </a:t>
            </a:r>
            <a:r>
              <a:rPr lang="en-US" altLang="ja-JP" sz="1600" kern="0" dirty="0" err="1">
                <a:solidFill>
                  <a:srgbClr val="000000"/>
                </a:solidFill>
                <a:latin typeface="ＭＳ ゴシック"/>
                <a:ea typeface="ＭＳ 明朝"/>
                <a:cs typeface="ＭＳ ゴシック"/>
              </a:rPr>
              <a:t>System.</a:t>
            </a:r>
            <a:r>
              <a:rPr lang="en-US" altLang="ja-JP" sz="1600" i="1" kern="0" dirty="0" err="1">
                <a:solidFill>
                  <a:srgbClr val="0000C0"/>
                </a:solidFill>
                <a:latin typeface="ＭＳ ゴシック"/>
                <a:ea typeface="ＭＳ 明朝"/>
                <a:cs typeface="ＭＳ ゴシック"/>
              </a:rPr>
              <a:t>err</a:t>
            </a:r>
            <a:r>
              <a:rPr lang="en-US" altLang="ja-JP" sz="1600" kern="0" dirty="0" err="1">
                <a:solidFill>
                  <a:srgbClr val="000000"/>
                </a:solidFill>
                <a:latin typeface="ＭＳ ゴシック"/>
                <a:ea typeface="ＭＳ 明朝"/>
                <a:cs typeface="ＭＳ ゴシック"/>
              </a:rPr>
              <a:t>.println</a:t>
            </a:r>
            <a:r>
              <a:rPr lang="en-US" altLang="ja-JP" sz="1600" kern="0" dirty="0">
                <a:solidFill>
                  <a:srgbClr val="000000"/>
                </a:solidFill>
                <a:latin typeface="ＭＳ ゴシック"/>
                <a:ea typeface="ＭＳ 明朝"/>
                <a:cs typeface="ＭＳ ゴシック"/>
              </a:rPr>
              <a:t>(</a:t>
            </a:r>
            <a:r>
              <a:rPr lang="en-US" altLang="ja-JP" sz="1600" kern="0" dirty="0">
                <a:solidFill>
                  <a:srgbClr val="2A00FF"/>
                </a:solidFill>
                <a:latin typeface="ＭＳ ゴシック"/>
                <a:ea typeface="ＭＳ 明朝"/>
                <a:cs typeface="ＭＳ ゴシック"/>
              </a:rPr>
              <a:t>"Error."</a:t>
            </a:r>
            <a:r>
              <a:rPr lang="en-US" altLang="ja-JP" sz="1600" kern="0" dirty="0">
                <a:solidFill>
                  <a:srgbClr val="000000"/>
                </a:solidFill>
                <a:latin typeface="ＭＳ ゴシック"/>
                <a:ea typeface="ＭＳ 明朝"/>
                <a:cs typeface="ＭＳ ゴシック"/>
              </a:rPr>
              <a:t>);</a:t>
            </a:r>
            <a:endParaRPr lang="ja-JP" altLang="ja-JP" sz="2000" kern="100" dirty="0">
              <a:latin typeface="Century"/>
              <a:ea typeface="ＭＳ 明朝"/>
              <a:cs typeface="Times New Roman"/>
            </a:endParaRPr>
          </a:p>
          <a:p>
            <a:pPr indent="342900"/>
            <a:r>
              <a:rPr lang="en-US" altLang="ja-JP" sz="1600" kern="0" dirty="0">
                <a:solidFill>
                  <a:srgbClr val="000000"/>
                </a:solidFill>
                <a:latin typeface="ＭＳ ゴシック"/>
                <a:ea typeface="ＭＳ 明朝"/>
                <a:cs typeface="ＭＳ ゴシック"/>
              </a:rPr>
              <a:t>}</a:t>
            </a:r>
            <a:endParaRPr lang="ja-JP" altLang="ja-JP" sz="2000" kern="100" dirty="0">
              <a:latin typeface="Century"/>
              <a:ea typeface="ＭＳ 明朝"/>
              <a:cs typeface="Times New Roman"/>
            </a:endParaRPr>
          </a:p>
          <a:p>
            <a:r>
              <a:rPr lang="en-US" altLang="ja-JP" sz="1600" kern="0" dirty="0">
                <a:latin typeface="ＭＳ ゴシック"/>
                <a:ea typeface="ＭＳ 明朝"/>
                <a:cs typeface="ＭＳ ゴシック"/>
              </a:rPr>
              <a:t> </a:t>
            </a:r>
            <a:endParaRPr lang="ja-JP" altLang="ja-JP" sz="2000" kern="100" dirty="0">
              <a:latin typeface="Century"/>
              <a:ea typeface="ＭＳ 明朝"/>
              <a:cs typeface="Times New Roman"/>
            </a:endParaRPr>
          </a:p>
          <a:p>
            <a:pPr algn="just">
              <a:spcAft>
                <a:spcPts val="0"/>
              </a:spcAft>
            </a:pPr>
            <a:r>
              <a:rPr lang="en-US" altLang="ja-JP" sz="1600" kern="0" dirty="0">
                <a:solidFill>
                  <a:srgbClr val="000000"/>
                </a:solidFill>
                <a:latin typeface="ＭＳ ゴシック"/>
                <a:ea typeface="ＭＳ 明朝"/>
                <a:cs typeface="ＭＳ ゴシック"/>
              </a:rPr>
              <a:t>}</a:t>
            </a:r>
            <a:endParaRPr lang="ja-JP" altLang="ja-JP" sz="2000" kern="100" dirty="0">
              <a:latin typeface="Century"/>
              <a:ea typeface="ＭＳ 明朝"/>
              <a:cs typeface="Times New Roman"/>
            </a:endParaRPr>
          </a:p>
          <a:p>
            <a:endParaRPr kumimoji="1" lang="ja-JP" altLang="en-US" sz="1600" dirty="0"/>
          </a:p>
        </p:txBody>
      </p:sp>
      <p:sp>
        <p:nvSpPr>
          <p:cNvPr id="2" name="タイトル 1"/>
          <p:cNvSpPr>
            <a:spLocks noGrp="1"/>
          </p:cNvSpPr>
          <p:nvPr>
            <p:ph type="title"/>
          </p:nvPr>
        </p:nvSpPr>
        <p:spPr>
          <a:xfrm>
            <a:off x="251520" y="269776"/>
            <a:ext cx="8815928" cy="1143000"/>
          </a:xfrm>
        </p:spPr>
        <p:txBody>
          <a:bodyPr>
            <a:normAutofit fontScale="90000"/>
          </a:bodyPr>
          <a:lstStyle/>
          <a:p>
            <a:r>
              <a:rPr lang="ja-JP" altLang="en-US" dirty="0" smtClean="0"/>
              <a:t>メソッド</a:t>
            </a:r>
            <a:r>
              <a:rPr lang="ja-JP" altLang="en-US" dirty="0"/>
              <a:t>本体の内容を表す</a:t>
            </a:r>
            <a:r>
              <a:rPr lang="ja-JP" altLang="en-US" dirty="0" smtClean="0"/>
              <a:t>要素</a:t>
            </a:r>
            <a:r>
              <a:rPr lang="en-US" altLang="ja-JP" dirty="0" smtClean="0"/>
              <a:t/>
            </a:r>
            <a:br>
              <a:rPr lang="en-US" altLang="ja-JP" dirty="0" smtClean="0"/>
            </a:br>
            <a:r>
              <a:rPr lang="ja-JP" altLang="en-US" dirty="0"/>
              <a:t>提案手法</a:t>
            </a:r>
            <a:endParaRPr kumimoji="1" lang="ja-JP" altLang="en-US" dirty="0"/>
          </a:p>
        </p:txBody>
      </p:sp>
      <p:sp>
        <p:nvSpPr>
          <p:cNvPr id="11" name="コンテンツ プレースホルダー 2"/>
          <p:cNvSpPr>
            <a:spLocks noGrp="1"/>
          </p:cNvSpPr>
          <p:nvPr>
            <p:ph idx="1"/>
          </p:nvPr>
        </p:nvSpPr>
        <p:spPr>
          <a:xfrm>
            <a:off x="4572000" y="1903323"/>
            <a:ext cx="4608513" cy="4966830"/>
          </a:xfrm>
        </p:spPr>
        <p:txBody>
          <a:bodyPr>
            <a:normAutofit/>
          </a:bodyPr>
          <a:lstStyle/>
          <a:p>
            <a:endParaRPr lang="en-US" altLang="ja-JP" sz="2400" dirty="0"/>
          </a:p>
          <a:p>
            <a:r>
              <a:rPr lang="ja-JP" altLang="en-US" sz="2400" dirty="0"/>
              <a:t>メソッドに出現する単語・</a:t>
            </a:r>
            <a:r>
              <a:rPr lang="ja-JP" altLang="en-US" sz="2400" dirty="0" smtClean="0"/>
              <a:t>型</a:t>
            </a:r>
            <a:endParaRPr lang="en-US" altLang="ja-JP" sz="2400" dirty="0" smtClean="0"/>
          </a:p>
          <a:p>
            <a:pPr lvl="1"/>
            <a:r>
              <a:rPr lang="ja-JP" altLang="en-US" sz="2000" dirty="0" smtClean="0"/>
              <a:t>返り値の型</a:t>
            </a:r>
            <a:endParaRPr lang="en-US" altLang="ja-JP" sz="2000" dirty="0" smtClean="0"/>
          </a:p>
          <a:p>
            <a:pPr lvl="1"/>
            <a:r>
              <a:rPr kumimoji="1" lang="ja-JP" altLang="en-US" sz="2000" dirty="0" smtClean="0"/>
              <a:t>引数の型</a:t>
            </a:r>
            <a:endParaRPr lang="en-US" altLang="ja-JP" sz="1800" dirty="0"/>
          </a:p>
          <a:p>
            <a:pPr lvl="1"/>
            <a:r>
              <a:rPr kumimoji="1" lang="en-US" altLang="ja-JP" sz="1800" dirty="0" smtClean="0"/>
              <a:t>(</a:t>
            </a:r>
            <a:r>
              <a:rPr kumimoji="1" lang="ja-JP" altLang="en-US" sz="1800" dirty="0" smtClean="0"/>
              <a:t>アクセスしている</a:t>
            </a:r>
            <a:r>
              <a:rPr kumimoji="1" lang="en-US" altLang="ja-JP" sz="1800" dirty="0" smtClean="0"/>
              <a:t>)</a:t>
            </a:r>
            <a:r>
              <a:rPr kumimoji="1" lang="ja-JP" altLang="en-US" sz="1800" dirty="0" smtClean="0"/>
              <a:t>フィールドの型</a:t>
            </a:r>
            <a:endParaRPr kumimoji="1" lang="en-US" altLang="ja-JP" sz="1800" dirty="0" smtClean="0"/>
          </a:p>
          <a:p>
            <a:pPr lvl="1"/>
            <a:r>
              <a:rPr lang="ja-JP" altLang="en-US" sz="2000" dirty="0"/>
              <a:t>呼び出しメソッド名の動詞</a:t>
            </a:r>
            <a:endParaRPr lang="en-US" altLang="ja-JP" sz="2000" dirty="0"/>
          </a:p>
          <a:p>
            <a:pPr lvl="1"/>
            <a:r>
              <a:rPr lang="ja-JP" altLang="en-US" sz="2000" dirty="0" smtClean="0"/>
              <a:t>その他の語</a:t>
            </a:r>
            <a:endParaRPr lang="en-US" altLang="ja-JP" sz="2000" dirty="0" smtClean="0"/>
          </a:p>
          <a:p>
            <a:pPr lvl="2"/>
            <a:r>
              <a:rPr lang="ja-JP" altLang="en-US" sz="1600" dirty="0" smtClean="0"/>
              <a:t>アクセス</a:t>
            </a:r>
            <a:r>
              <a:rPr lang="ja-JP" altLang="en-US" sz="1600" dirty="0"/>
              <a:t>している</a:t>
            </a:r>
            <a:r>
              <a:rPr lang="ja-JP" altLang="en-US" sz="1600" dirty="0" smtClean="0"/>
              <a:t>フィールド名に使われる語</a:t>
            </a:r>
            <a:endParaRPr lang="en-US" altLang="ja-JP" sz="1600" dirty="0" smtClean="0"/>
          </a:p>
          <a:p>
            <a:pPr lvl="2"/>
            <a:r>
              <a:rPr lang="ja-JP" altLang="en-US" sz="1600" dirty="0" smtClean="0"/>
              <a:t>引数</a:t>
            </a:r>
            <a:r>
              <a:rPr lang="ja-JP" altLang="en-US" sz="1600" dirty="0"/>
              <a:t>の</a:t>
            </a:r>
            <a:r>
              <a:rPr lang="ja-JP" altLang="en-US" sz="1600" dirty="0" smtClean="0"/>
              <a:t>名前に使われる語</a:t>
            </a:r>
            <a:endParaRPr lang="en-US" altLang="ja-JP" sz="1600" dirty="0" smtClean="0"/>
          </a:p>
          <a:p>
            <a:pPr lvl="2"/>
            <a:r>
              <a:rPr lang="ja-JP" altLang="en-US" sz="1600" dirty="0" smtClean="0"/>
              <a:t>呼び出しメソッド名</a:t>
            </a:r>
            <a:r>
              <a:rPr lang="ja-JP" altLang="en-US" sz="1600" dirty="0"/>
              <a:t>の動詞以外</a:t>
            </a:r>
            <a:r>
              <a:rPr lang="ja-JP" altLang="en-US" sz="1600" dirty="0" smtClean="0"/>
              <a:t>の語</a:t>
            </a:r>
            <a:endParaRPr lang="en-US" altLang="ja-JP" sz="1600" dirty="0" smtClean="0"/>
          </a:p>
          <a:p>
            <a:pPr lvl="1"/>
            <a:endParaRPr lang="en-US" altLang="ja-JP" sz="2000" dirty="0"/>
          </a:p>
          <a:p>
            <a:pPr lvl="1"/>
            <a:endParaRPr lang="ja-JP" altLang="en-US" sz="2000" dirty="0"/>
          </a:p>
          <a:p>
            <a:pPr marL="457200" lvl="1" indent="0">
              <a:buNone/>
            </a:pPr>
            <a:endParaRPr lang="en-US" altLang="ja-JP" sz="2000" dirty="0"/>
          </a:p>
          <a:p>
            <a:endParaRPr kumimoji="1" lang="ja-JP" altLang="en-US" sz="2400" dirty="0"/>
          </a:p>
        </p:txBody>
      </p:sp>
      <p:sp>
        <p:nvSpPr>
          <p:cNvPr id="4" name="スライド番号プレースホルダー 3"/>
          <p:cNvSpPr>
            <a:spLocks noGrp="1"/>
          </p:cNvSpPr>
          <p:nvPr>
            <p:ph type="sldNum" sz="quarter" idx="12"/>
          </p:nvPr>
        </p:nvSpPr>
        <p:spPr/>
        <p:txBody>
          <a:bodyPr/>
          <a:lstStyle/>
          <a:p>
            <a:fld id="{180D94C8-5D94-4B9E-9F8A-7865E7203A26}" type="slidenum">
              <a:rPr kumimoji="1" lang="ja-JP" altLang="en-US" smtClean="0"/>
              <a:t>10</a:t>
            </a:fld>
            <a:endParaRPr kumimoji="1" lang="ja-JP" altLang="en-US"/>
          </a:p>
        </p:txBody>
      </p:sp>
      <p:cxnSp>
        <p:nvCxnSpPr>
          <p:cNvPr id="13" name="直線コネクタ 12"/>
          <p:cNvCxnSpPr/>
          <p:nvPr/>
        </p:nvCxnSpPr>
        <p:spPr>
          <a:xfrm>
            <a:off x="5148064" y="2839427"/>
            <a:ext cx="0" cy="157899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 name="正方形/長方形 4"/>
          <p:cNvSpPr/>
          <p:nvPr/>
        </p:nvSpPr>
        <p:spPr>
          <a:xfrm>
            <a:off x="395536" y="2815187"/>
            <a:ext cx="4032448" cy="2342376"/>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角丸四角形 21"/>
          <p:cNvSpPr/>
          <p:nvPr/>
        </p:nvSpPr>
        <p:spPr>
          <a:xfrm>
            <a:off x="3093676" y="3586817"/>
            <a:ext cx="376606" cy="216023"/>
          </a:xfrm>
          <a:prstGeom prst="round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角丸四角形 22"/>
          <p:cNvSpPr/>
          <p:nvPr/>
        </p:nvSpPr>
        <p:spPr>
          <a:xfrm>
            <a:off x="2843808" y="2847161"/>
            <a:ext cx="360040" cy="252028"/>
          </a:xfrm>
          <a:prstGeom prst="round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角丸四角形 23"/>
          <p:cNvSpPr/>
          <p:nvPr/>
        </p:nvSpPr>
        <p:spPr>
          <a:xfrm>
            <a:off x="3281980" y="2815187"/>
            <a:ext cx="487418" cy="242368"/>
          </a:xfrm>
          <a:prstGeom prst="roundRect">
            <a:avLst/>
          </a:prstGeom>
          <a:noFill/>
          <a:ln>
            <a:solidFill>
              <a:srgbClr val="FF33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角丸四角形 24"/>
          <p:cNvSpPr/>
          <p:nvPr/>
        </p:nvSpPr>
        <p:spPr>
          <a:xfrm>
            <a:off x="1187624" y="2839776"/>
            <a:ext cx="720080" cy="259413"/>
          </a:xfrm>
          <a:prstGeom prst="round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テキスト ボックス 29"/>
          <p:cNvSpPr txBox="1"/>
          <p:nvPr/>
        </p:nvSpPr>
        <p:spPr>
          <a:xfrm>
            <a:off x="467543" y="5333573"/>
            <a:ext cx="3960441" cy="1477328"/>
          </a:xfrm>
          <a:prstGeom prst="rect">
            <a:avLst/>
          </a:prstGeom>
          <a:solidFill>
            <a:schemeClr val="bg1"/>
          </a:solidFill>
          <a:ln>
            <a:solidFill>
              <a:schemeClr val="tx1"/>
            </a:solidFill>
          </a:ln>
        </p:spPr>
        <p:txBody>
          <a:bodyPr wrap="square" rtlCol="0">
            <a:spAutoFit/>
          </a:bodyPr>
          <a:lstStyle/>
          <a:p>
            <a:pPr algn="ctr"/>
            <a:r>
              <a:rPr kumimoji="1" lang="ja-JP" altLang="en-US" dirty="0" smtClean="0"/>
              <a:t>返り値の型</a:t>
            </a:r>
            <a:r>
              <a:rPr lang="ja-JP" altLang="en-US" dirty="0" smtClean="0"/>
              <a:t>：</a:t>
            </a:r>
            <a:r>
              <a:rPr lang="ja-JP" altLang="en-US" dirty="0"/>
              <a:t>　</a:t>
            </a:r>
            <a:r>
              <a:rPr lang="en-US" altLang="ja-JP" dirty="0" smtClean="0"/>
              <a:t>String</a:t>
            </a:r>
          </a:p>
          <a:p>
            <a:pPr algn="ctr"/>
            <a:r>
              <a:rPr lang="ja-JP" altLang="en-US" dirty="0" smtClean="0"/>
              <a:t>その他の語：　</a:t>
            </a:r>
            <a:r>
              <a:rPr lang="en-US" altLang="ja-JP" dirty="0" smtClean="0"/>
              <a:t>error</a:t>
            </a:r>
          </a:p>
          <a:p>
            <a:pPr algn="ctr"/>
            <a:r>
              <a:rPr lang="ja-JP" altLang="en-US" dirty="0" smtClean="0"/>
              <a:t>その他の語：　</a:t>
            </a:r>
            <a:r>
              <a:rPr lang="en-US" altLang="ja-JP" dirty="0" smtClean="0"/>
              <a:t>list</a:t>
            </a:r>
          </a:p>
          <a:p>
            <a:pPr algn="ctr"/>
            <a:r>
              <a:rPr lang="ja-JP" altLang="en-US" dirty="0" smtClean="0"/>
              <a:t>呼び出しメソッド名の動詞</a:t>
            </a:r>
            <a:r>
              <a:rPr lang="en-US" altLang="ja-JP" dirty="0" smtClean="0"/>
              <a:t>:</a:t>
            </a:r>
            <a:r>
              <a:rPr lang="ja-JP" altLang="en-US" dirty="0" smtClean="0"/>
              <a:t>　</a:t>
            </a:r>
            <a:r>
              <a:rPr lang="en-US" altLang="ja-JP" dirty="0" smtClean="0"/>
              <a:t>print</a:t>
            </a:r>
          </a:p>
          <a:p>
            <a:pPr algn="ctr"/>
            <a:r>
              <a:rPr lang="ja-JP" altLang="en-US" dirty="0" smtClean="0"/>
              <a:t>・・・</a:t>
            </a:r>
            <a:endParaRPr lang="en-US" altLang="ja-JP" dirty="0" smtClean="0"/>
          </a:p>
        </p:txBody>
      </p:sp>
      <p:sp>
        <p:nvSpPr>
          <p:cNvPr id="61" name="角丸四角形 60"/>
          <p:cNvSpPr/>
          <p:nvPr/>
        </p:nvSpPr>
        <p:spPr>
          <a:xfrm>
            <a:off x="5315351" y="4207579"/>
            <a:ext cx="3471599" cy="325536"/>
          </a:xfrm>
          <a:prstGeom prst="roundRect">
            <a:avLst/>
          </a:prstGeom>
          <a:noFill/>
          <a:ln>
            <a:solidFill>
              <a:srgbClr val="FF33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accent2"/>
              </a:solidFill>
            </a:endParaRPr>
          </a:p>
        </p:txBody>
      </p:sp>
      <p:sp>
        <p:nvSpPr>
          <p:cNvPr id="62" name="角丸四角形 61"/>
          <p:cNvSpPr/>
          <p:nvPr/>
        </p:nvSpPr>
        <p:spPr>
          <a:xfrm>
            <a:off x="5330566" y="2767419"/>
            <a:ext cx="3474056" cy="340265"/>
          </a:xfrm>
          <a:prstGeom prst="round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accent2"/>
              </a:solidFill>
            </a:endParaRPr>
          </a:p>
        </p:txBody>
      </p:sp>
      <p:sp>
        <p:nvSpPr>
          <p:cNvPr id="63" name="角丸四角形 62"/>
          <p:cNvSpPr/>
          <p:nvPr/>
        </p:nvSpPr>
        <p:spPr>
          <a:xfrm>
            <a:off x="467543" y="2114813"/>
            <a:ext cx="1884985" cy="243696"/>
          </a:xfrm>
          <a:prstGeom prst="round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4" name="角丸四角形 63"/>
          <p:cNvSpPr/>
          <p:nvPr/>
        </p:nvSpPr>
        <p:spPr>
          <a:xfrm>
            <a:off x="5330566" y="3131994"/>
            <a:ext cx="3474056" cy="340265"/>
          </a:xfrm>
          <a:prstGeom prst="round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accent2"/>
              </a:solidFill>
            </a:endParaRPr>
          </a:p>
        </p:txBody>
      </p:sp>
      <p:sp>
        <p:nvSpPr>
          <p:cNvPr id="65" name="角丸四角形 64"/>
          <p:cNvSpPr/>
          <p:nvPr/>
        </p:nvSpPr>
        <p:spPr>
          <a:xfrm>
            <a:off x="5330566" y="3472259"/>
            <a:ext cx="3474056" cy="340265"/>
          </a:xfrm>
          <a:prstGeom prst="round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accent2"/>
              </a:solidFill>
            </a:endParaRPr>
          </a:p>
        </p:txBody>
      </p:sp>
      <p:sp>
        <p:nvSpPr>
          <p:cNvPr id="3" name="テキスト ボックス 2"/>
          <p:cNvSpPr txBox="1"/>
          <p:nvPr/>
        </p:nvSpPr>
        <p:spPr>
          <a:xfrm>
            <a:off x="-2412776" y="1124744"/>
            <a:ext cx="288032" cy="369332"/>
          </a:xfrm>
          <a:prstGeom prst="rect">
            <a:avLst/>
          </a:prstGeom>
          <a:noFill/>
        </p:spPr>
        <p:txBody>
          <a:bodyPr wrap="square" rtlCol="0">
            <a:spAutoFit/>
          </a:bodyPr>
          <a:lstStyle/>
          <a:p>
            <a:endParaRPr kumimoji="1" lang="ja-JP" altLang="en-US" dirty="0"/>
          </a:p>
        </p:txBody>
      </p:sp>
      <p:sp>
        <p:nvSpPr>
          <p:cNvPr id="26" name="角丸四角形 25"/>
          <p:cNvSpPr/>
          <p:nvPr/>
        </p:nvSpPr>
        <p:spPr>
          <a:xfrm>
            <a:off x="2179090" y="3559507"/>
            <a:ext cx="454563" cy="242367"/>
          </a:xfrm>
          <a:prstGeom prst="roundRect">
            <a:avLst/>
          </a:prstGeom>
          <a:noFill/>
          <a:ln>
            <a:solidFill>
              <a:srgbClr val="FF33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角丸四角形 26"/>
          <p:cNvSpPr/>
          <p:nvPr/>
        </p:nvSpPr>
        <p:spPr>
          <a:xfrm>
            <a:off x="2633653" y="3583816"/>
            <a:ext cx="396590" cy="219024"/>
          </a:xfrm>
          <a:prstGeom prst="roundRect">
            <a:avLst/>
          </a:prstGeom>
          <a:noFill/>
          <a:ln>
            <a:solidFill>
              <a:srgbClr val="FF33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角丸四角形 27"/>
          <p:cNvSpPr/>
          <p:nvPr/>
        </p:nvSpPr>
        <p:spPr>
          <a:xfrm>
            <a:off x="811018" y="4429461"/>
            <a:ext cx="599018" cy="240009"/>
          </a:xfrm>
          <a:prstGeom prst="round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角丸四角形 28"/>
          <p:cNvSpPr/>
          <p:nvPr/>
        </p:nvSpPr>
        <p:spPr>
          <a:xfrm>
            <a:off x="1410036" y="4396424"/>
            <a:ext cx="535042" cy="282174"/>
          </a:xfrm>
          <a:prstGeom prst="roundRect">
            <a:avLst/>
          </a:prstGeom>
          <a:noFill/>
          <a:ln>
            <a:solidFill>
              <a:srgbClr val="FF33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下矢印 20"/>
          <p:cNvSpPr/>
          <p:nvPr/>
        </p:nvSpPr>
        <p:spPr>
          <a:xfrm>
            <a:off x="2034901" y="4999667"/>
            <a:ext cx="963825" cy="315793"/>
          </a:xfrm>
          <a:prstGeom prst="downArrow">
            <a:avLst/>
          </a:prstGeom>
          <a:solidFill>
            <a:schemeClr val="accent1"/>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 name="角丸四角形 55"/>
          <p:cNvSpPr/>
          <p:nvPr/>
        </p:nvSpPr>
        <p:spPr>
          <a:xfrm>
            <a:off x="5330566" y="3847539"/>
            <a:ext cx="3474056" cy="386383"/>
          </a:xfrm>
          <a:prstGeom prst="round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accent2"/>
              </a:solidFill>
            </a:endParaRPr>
          </a:p>
        </p:txBody>
      </p:sp>
    </p:spTree>
    <p:extLst>
      <p:ext uri="{BB962C8B-B14F-4D97-AF65-F5344CB8AC3E}">
        <p14:creationId xmlns:p14="http://schemas.microsoft.com/office/powerpoint/2010/main" val="102621141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2"/>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65"/>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6"/>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2"/>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8"/>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61"/>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4"/>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6"/>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9"/>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7"/>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21"/>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22" grpId="0" animBg="1"/>
      <p:bldP spid="23" grpId="0" animBg="1"/>
      <p:bldP spid="24" grpId="0" animBg="1"/>
      <p:bldP spid="25" grpId="0" animBg="1"/>
      <p:bldP spid="30" grpId="0" animBg="1"/>
      <p:bldP spid="61" grpId="0" animBg="1"/>
      <p:bldP spid="62" grpId="0" animBg="1"/>
      <p:bldP spid="63" grpId="0" animBg="1"/>
      <p:bldP spid="64" grpId="0" animBg="1"/>
      <p:bldP spid="65" grpId="0" animBg="1"/>
      <p:bldP spid="26" grpId="0" animBg="1"/>
      <p:bldP spid="27" grpId="0" animBg="1"/>
      <p:bldP spid="28" grpId="0" animBg="1"/>
      <p:bldP spid="29" grpId="0" animBg="1"/>
      <p:bldP spid="21" grpId="0" animBg="1"/>
      <p:bldP spid="56"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ルール抽出の際</a:t>
            </a:r>
            <a:r>
              <a:rPr lang="ja-JP" altLang="en-US" dirty="0" smtClean="0"/>
              <a:t>の条件</a:t>
            </a:r>
            <a:r>
              <a:rPr lang="en-US" altLang="ja-JP" dirty="0" smtClean="0"/>
              <a:t/>
            </a:r>
            <a:br>
              <a:rPr lang="en-US" altLang="ja-JP" dirty="0" smtClean="0"/>
            </a:br>
            <a:r>
              <a:rPr lang="ja-JP" altLang="en-US" dirty="0" smtClean="0"/>
              <a:t>既存</a:t>
            </a:r>
            <a:r>
              <a:rPr lang="ja-JP" altLang="en-US" dirty="0"/>
              <a:t>手法</a:t>
            </a:r>
            <a:endParaRPr kumimoji="1" lang="ja-JP" altLang="en-US" dirty="0"/>
          </a:p>
        </p:txBody>
      </p:sp>
      <p:sp>
        <p:nvSpPr>
          <p:cNvPr id="3" name="コンテンツ プレースホルダー 2"/>
          <p:cNvSpPr>
            <a:spLocks noGrp="1"/>
          </p:cNvSpPr>
          <p:nvPr>
            <p:ph idx="1"/>
          </p:nvPr>
        </p:nvSpPr>
        <p:spPr>
          <a:xfrm>
            <a:off x="457200" y="1600200"/>
            <a:ext cx="8229600" cy="4925144"/>
          </a:xfrm>
        </p:spPr>
        <p:txBody>
          <a:bodyPr>
            <a:normAutofit/>
          </a:bodyPr>
          <a:lstStyle/>
          <a:p>
            <a:r>
              <a:rPr lang="ja-JP" altLang="en-US" dirty="0" smtClean="0"/>
              <a:t>動詞から始まるメソッドのみ学習に用いる</a:t>
            </a:r>
            <a:endParaRPr lang="en-US" altLang="ja-JP" dirty="0"/>
          </a:p>
          <a:p>
            <a:pPr lvl="1"/>
            <a:r>
              <a:rPr lang="en-US" altLang="ja-JP" dirty="0" smtClean="0"/>
              <a:t>get </a:t>
            </a:r>
            <a:r>
              <a:rPr lang="en-US" altLang="ja-JP" dirty="0"/>
              <a:t>, set, test</a:t>
            </a:r>
            <a:r>
              <a:rPr lang="ja-JP" altLang="en-US" dirty="0"/>
              <a:t>の</a:t>
            </a:r>
            <a:r>
              <a:rPr lang="ja-JP" altLang="en-US" dirty="0" smtClean="0"/>
              <a:t>動詞から始まるメソッドは除外</a:t>
            </a:r>
            <a:endParaRPr lang="en-US" altLang="ja-JP" dirty="0"/>
          </a:p>
          <a:p>
            <a:pPr lvl="1"/>
            <a:r>
              <a:rPr lang="en-US" altLang="ja-JP" dirty="0" err="1"/>
              <a:t>toString</a:t>
            </a:r>
            <a:r>
              <a:rPr lang="en-US" altLang="ja-JP" dirty="0"/>
              <a:t>, equals, </a:t>
            </a:r>
            <a:r>
              <a:rPr lang="en-US" altLang="ja-JP" dirty="0" err="1"/>
              <a:t>hashCode</a:t>
            </a:r>
            <a:r>
              <a:rPr lang="ja-JP" altLang="en-US" dirty="0" smtClean="0"/>
              <a:t>メソッドは除外</a:t>
            </a:r>
            <a:endParaRPr lang="en-US" altLang="ja-JP" dirty="0"/>
          </a:p>
          <a:p>
            <a:endParaRPr kumimoji="1" lang="en-US" altLang="ja-JP" dirty="0" smtClean="0"/>
          </a:p>
          <a:p>
            <a:r>
              <a:rPr lang="ja-JP" altLang="en-US" dirty="0"/>
              <a:t>以下</a:t>
            </a:r>
            <a:r>
              <a:rPr lang="ja-JP" altLang="en-US" dirty="0" smtClean="0"/>
              <a:t>の条件を満たす</a:t>
            </a:r>
            <a:r>
              <a:rPr kumimoji="1" lang="ja-JP" altLang="en-US" dirty="0" smtClean="0"/>
              <a:t>ルールのみを抽出する</a:t>
            </a:r>
            <a:endParaRPr kumimoji="1" lang="en-US" altLang="ja-JP" dirty="0" smtClean="0"/>
          </a:p>
          <a:p>
            <a:pPr lvl="1"/>
            <a:r>
              <a:rPr lang="ja-JP" altLang="en-US" dirty="0" smtClean="0"/>
              <a:t>支持度が</a:t>
            </a:r>
            <a:r>
              <a:rPr lang="en-US" altLang="ja-JP" dirty="0" smtClean="0"/>
              <a:t>100</a:t>
            </a:r>
            <a:r>
              <a:rPr lang="ja-JP" altLang="en-US" dirty="0" smtClean="0"/>
              <a:t>以上のルール</a:t>
            </a:r>
            <a:endParaRPr kumimoji="1" lang="en-US" altLang="ja-JP" dirty="0" smtClean="0"/>
          </a:p>
          <a:p>
            <a:pPr lvl="1"/>
            <a:r>
              <a:rPr kumimoji="1" lang="ja-JP" altLang="en-US" dirty="0" smtClean="0"/>
              <a:t>条件部の要素数が</a:t>
            </a:r>
            <a:r>
              <a:rPr kumimoji="1" lang="en-US" altLang="ja-JP" dirty="0" smtClean="0"/>
              <a:t>4</a:t>
            </a:r>
            <a:r>
              <a:rPr kumimoji="1" lang="ja-JP" altLang="en-US" dirty="0" smtClean="0"/>
              <a:t>個以下のルール</a:t>
            </a:r>
            <a:endParaRPr kumimoji="1" lang="en-US" altLang="ja-JP" dirty="0" smtClean="0"/>
          </a:p>
          <a:p>
            <a:pPr lvl="1"/>
            <a:endParaRPr lang="en-US" altLang="ja-JP" dirty="0"/>
          </a:p>
          <a:p>
            <a:endParaRPr lang="en-US" altLang="ja-JP" dirty="0" smtClean="0"/>
          </a:p>
          <a:p>
            <a:endParaRPr lang="en-US" altLang="ja-JP" dirty="0"/>
          </a:p>
          <a:p>
            <a:endParaRPr kumimoji="1" lang="en-US" altLang="ja-JP" dirty="0" smtClean="0"/>
          </a:p>
          <a:p>
            <a:pPr lvl="1"/>
            <a:endParaRPr lang="en-US" altLang="ja-JP" dirty="0"/>
          </a:p>
        </p:txBody>
      </p:sp>
      <p:sp>
        <p:nvSpPr>
          <p:cNvPr id="4" name="スライド番号プレースホルダー 3"/>
          <p:cNvSpPr>
            <a:spLocks noGrp="1"/>
          </p:cNvSpPr>
          <p:nvPr>
            <p:ph type="sldNum" sz="quarter" idx="12"/>
          </p:nvPr>
        </p:nvSpPr>
        <p:spPr/>
        <p:txBody>
          <a:bodyPr/>
          <a:lstStyle/>
          <a:p>
            <a:fld id="{8C895D88-1A83-483B-AB54-1A12690D3252}" type="slidenum">
              <a:rPr kumimoji="1" lang="ja-JP" altLang="en-US" smtClean="0"/>
              <a:t>11</a:t>
            </a:fld>
            <a:endParaRPr kumimoji="1" lang="ja-JP" altLang="en-US"/>
          </a:p>
        </p:txBody>
      </p:sp>
    </p:spTree>
    <p:extLst>
      <p:ext uri="{BB962C8B-B14F-4D97-AF65-F5344CB8AC3E}">
        <p14:creationId xmlns:p14="http://schemas.microsoft.com/office/powerpoint/2010/main" val="95777181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ルール抽出の際の条件</a:t>
            </a:r>
            <a:r>
              <a:rPr kumimoji="1" lang="en-US" altLang="ja-JP" dirty="0" smtClean="0"/>
              <a:t/>
            </a:r>
            <a:br>
              <a:rPr kumimoji="1" lang="en-US" altLang="ja-JP" dirty="0" smtClean="0"/>
            </a:br>
            <a:r>
              <a:rPr kumimoji="1" lang="ja-JP" altLang="en-US" dirty="0" smtClean="0"/>
              <a:t>提案手法</a:t>
            </a:r>
            <a:endParaRPr kumimoji="1" lang="ja-JP" altLang="en-US" dirty="0"/>
          </a:p>
        </p:txBody>
      </p:sp>
      <p:sp>
        <p:nvSpPr>
          <p:cNvPr id="3" name="コンテンツ プレースホルダー 2"/>
          <p:cNvSpPr>
            <a:spLocks noGrp="1"/>
          </p:cNvSpPr>
          <p:nvPr>
            <p:ph idx="1"/>
          </p:nvPr>
        </p:nvSpPr>
        <p:spPr>
          <a:xfrm>
            <a:off x="457200" y="1600200"/>
            <a:ext cx="8229600" cy="4925144"/>
          </a:xfrm>
        </p:spPr>
        <p:txBody>
          <a:bodyPr>
            <a:normAutofit/>
          </a:bodyPr>
          <a:lstStyle/>
          <a:p>
            <a:r>
              <a:rPr lang="ja-JP" altLang="en-US" dirty="0" smtClean="0"/>
              <a:t>動詞から始まるメソッドのみ学習に用いる</a:t>
            </a:r>
            <a:endParaRPr lang="en-US" altLang="ja-JP" dirty="0"/>
          </a:p>
          <a:p>
            <a:pPr lvl="1"/>
            <a:r>
              <a:rPr lang="en-US" altLang="ja-JP" dirty="0" smtClean="0"/>
              <a:t>get </a:t>
            </a:r>
            <a:r>
              <a:rPr lang="en-US" altLang="ja-JP" dirty="0"/>
              <a:t>, set, test</a:t>
            </a:r>
            <a:r>
              <a:rPr lang="ja-JP" altLang="en-US" dirty="0"/>
              <a:t>の</a:t>
            </a:r>
            <a:r>
              <a:rPr lang="ja-JP" altLang="en-US" dirty="0" smtClean="0"/>
              <a:t>動詞から始まるメソッドは除外</a:t>
            </a:r>
            <a:endParaRPr lang="en-US" altLang="ja-JP" dirty="0"/>
          </a:p>
          <a:p>
            <a:pPr lvl="1"/>
            <a:r>
              <a:rPr lang="en-US" altLang="ja-JP" dirty="0" err="1"/>
              <a:t>toString</a:t>
            </a:r>
            <a:r>
              <a:rPr lang="en-US" altLang="ja-JP" dirty="0"/>
              <a:t>, equals, </a:t>
            </a:r>
            <a:r>
              <a:rPr lang="en-US" altLang="ja-JP" dirty="0" err="1"/>
              <a:t>hashCode</a:t>
            </a:r>
            <a:r>
              <a:rPr lang="ja-JP" altLang="en-US" dirty="0" smtClean="0"/>
              <a:t>メソッドは除外</a:t>
            </a:r>
            <a:endParaRPr lang="en-US" altLang="ja-JP" dirty="0"/>
          </a:p>
          <a:p>
            <a:endParaRPr kumimoji="1" lang="en-US" altLang="ja-JP" dirty="0" smtClean="0"/>
          </a:p>
          <a:p>
            <a:r>
              <a:rPr lang="ja-JP" altLang="en-US" dirty="0"/>
              <a:t>以下</a:t>
            </a:r>
            <a:r>
              <a:rPr lang="ja-JP" altLang="en-US" dirty="0" smtClean="0"/>
              <a:t>の条件を満たす</a:t>
            </a:r>
            <a:r>
              <a:rPr kumimoji="1" lang="ja-JP" altLang="en-US" dirty="0" smtClean="0"/>
              <a:t>ルールのみを抽出する</a:t>
            </a:r>
            <a:endParaRPr kumimoji="1" lang="en-US" altLang="ja-JP" dirty="0" smtClean="0"/>
          </a:p>
          <a:p>
            <a:pPr lvl="1"/>
            <a:r>
              <a:rPr lang="ja-JP" altLang="en-US" dirty="0" smtClean="0"/>
              <a:t>支持度が</a:t>
            </a:r>
            <a:r>
              <a:rPr lang="en-US" altLang="ja-JP" dirty="0" smtClean="0"/>
              <a:t>100</a:t>
            </a:r>
            <a:r>
              <a:rPr lang="ja-JP" altLang="en-US" dirty="0" smtClean="0"/>
              <a:t>以上のルール</a:t>
            </a:r>
            <a:endParaRPr kumimoji="1" lang="en-US" altLang="ja-JP" dirty="0" smtClean="0"/>
          </a:p>
          <a:p>
            <a:pPr lvl="1"/>
            <a:r>
              <a:rPr kumimoji="1" lang="ja-JP" altLang="en-US" dirty="0" smtClean="0"/>
              <a:t>条件部の要素数が</a:t>
            </a:r>
            <a:r>
              <a:rPr kumimoji="1" lang="en-US" altLang="ja-JP" dirty="0" smtClean="0"/>
              <a:t>4</a:t>
            </a:r>
            <a:r>
              <a:rPr kumimoji="1" lang="ja-JP" altLang="en-US" dirty="0" smtClean="0"/>
              <a:t>個以下のルール</a:t>
            </a:r>
            <a:endParaRPr kumimoji="1" lang="en-US" altLang="ja-JP" dirty="0" smtClean="0"/>
          </a:p>
          <a:p>
            <a:pPr lvl="1"/>
            <a:r>
              <a:rPr lang="ja-JP" altLang="en-US" dirty="0"/>
              <a:t>リフト</a:t>
            </a:r>
            <a:r>
              <a:rPr lang="ja-JP" altLang="en-US" dirty="0" smtClean="0"/>
              <a:t>値が</a:t>
            </a:r>
            <a:r>
              <a:rPr lang="en-US" altLang="ja-JP" dirty="0" smtClean="0"/>
              <a:t>1</a:t>
            </a:r>
            <a:r>
              <a:rPr lang="ja-JP" altLang="en-US" dirty="0" smtClean="0"/>
              <a:t>以上のルール</a:t>
            </a:r>
            <a:endParaRPr lang="en-US" altLang="ja-JP" dirty="0" smtClean="0"/>
          </a:p>
          <a:p>
            <a:pPr lvl="1"/>
            <a:r>
              <a:rPr lang="ja-JP" altLang="en-US" dirty="0" smtClean="0"/>
              <a:t>条件部が返り値の型：</a:t>
            </a:r>
            <a:r>
              <a:rPr lang="en-US" altLang="ja-JP" dirty="0" smtClean="0"/>
              <a:t>void</a:t>
            </a:r>
            <a:r>
              <a:rPr lang="ja-JP" altLang="en-US" dirty="0" smtClean="0"/>
              <a:t>のみでないルール</a:t>
            </a:r>
            <a:endParaRPr lang="en-US" altLang="ja-JP" dirty="0" smtClean="0"/>
          </a:p>
          <a:p>
            <a:pPr lvl="1"/>
            <a:endParaRPr lang="en-US" altLang="ja-JP" dirty="0"/>
          </a:p>
          <a:p>
            <a:endParaRPr lang="en-US" altLang="ja-JP" dirty="0" smtClean="0"/>
          </a:p>
          <a:p>
            <a:endParaRPr lang="en-US" altLang="ja-JP" dirty="0"/>
          </a:p>
          <a:p>
            <a:endParaRPr kumimoji="1" lang="en-US" altLang="ja-JP" dirty="0" smtClean="0"/>
          </a:p>
          <a:p>
            <a:pPr lvl="1"/>
            <a:endParaRPr lang="en-US" altLang="ja-JP" dirty="0"/>
          </a:p>
        </p:txBody>
      </p:sp>
      <p:sp>
        <p:nvSpPr>
          <p:cNvPr id="4" name="スライド番号プレースホルダー 3"/>
          <p:cNvSpPr>
            <a:spLocks noGrp="1"/>
          </p:cNvSpPr>
          <p:nvPr>
            <p:ph type="sldNum" sz="quarter" idx="12"/>
          </p:nvPr>
        </p:nvSpPr>
        <p:spPr/>
        <p:txBody>
          <a:bodyPr/>
          <a:lstStyle/>
          <a:p>
            <a:fld id="{8C895D88-1A83-483B-AB54-1A12690D3252}" type="slidenum">
              <a:rPr kumimoji="1" lang="ja-JP" altLang="en-US" smtClean="0"/>
              <a:t>12</a:t>
            </a:fld>
            <a:endParaRPr kumimoji="1" lang="ja-JP" altLang="en-US"/>
          </a:p>
        </p:txBody>
      </p:sp>
      <p:sp>
        <p:nvSpPr>
          <p:cNvPr id="5" name="正方形/長方形 4"/>
          <p:cNvSpPr/>
          <p:nvPr/>
        </p:nvSpPr>
        <p:spPr>
          <a:xfrm>
            <a:off x="971600" y="5416016"/>
            <a:ext cx="7272808" cy="103732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96226275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角丸四角形 40"/>
          <p:cNvSpPr/>
          <p:nvPr/>
        </p:nvSpPr>
        <p:spPr bwMode="auto">
          <a:xfrm>
            <a:off x="4743420" y="2204864"/>
            <a:ext cx="4221068" cy="2212400"/>
          </a:xfrm>
          <a:prstGeom prst="roundRect">
            <a:avLst/>
          </a:prstGeom>
          <a:noFill/>
          <a:ln w="12700" cap="flat" cmpd="sng" algn="ctr">
            <a:solidFill>
              <a:schemeClr val="accent1">
                <a:lumMod val="5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accent1">
                  <a:lumMod val="50000"/>
                </a:schemeClr>
              </a:solidFill>
              <a:effectLst/>
              <a:latin typeface="Times New Roman" pitchFamily="18" charset="0"/>
              <a:ea typeface="ＭＳ Ｐゴシック" pitchFamily="50" charset="-128"/>
            </a:endParaRPr>
          </a:p>
        </p:txBody>
      </p:sp>
      <p:sp>
        <p:nvSpPr>
          <p:cNvPr id="2" name="タイトル 1"/>
          <p:cNvSpPr>
            <a:spLocks noGrp="1"/>
          </p:cNvSpPr>
          <p:nvPr>
            <p:ph type="title"/>
          </p:nvPr>
        </p:nvSpPr>
        <p:spPr/>
        <p:txBody>
          <a:bodyPr/>
          <a:lstStyle/>
          <a:p>
            <a:r>
              <a:rPr kumimoji="1" lang="ja-JP" altLang="en-US" dirty="0" smtClean="0"/>
              <a:t>手法：概要</a:t>
            </a:r>
            <a:endParaRPr kumimoji="1" lang="ja-JP" altLang="en-US" dirty="0"/>
          </a:p>
        </p:txBody>
      </p:sp>
      <p:sp>
        <p:nvSpPr>
          <p:cNvPr id="7" name="スライド番号プレースホルダー 6"/>
          <p:cNvSpPr>
            <a:spLocks noGrp="1"/>
          </p:cNvSpPr>
          <p:nvPr>
            <p:ph type="sldNum" sz="quarter" idx="12"/>
          </p:nvPr>
        </p:nvSpPr>
        <p:spPr/>
        <p:txBody>
          <a:bodyPr/>
          <a:lstStyle/>
          <a:p>
            <a:fld id="{2EEE9882-1448-4139-B73E-28EF25374362}" type="slidenum">
              <a:rPr kumimoji="1" lang="ja-JP" altLang="en-US" smtClean="0"/>
              <a:t>13</a:t>
            </a:fld>
            <a:endParaRPr kumimoji="1" lang="ja-JP" altLang="en-US"/>
          </a:p>
        </p:txBody>
      </p:sp>
      <p:sp>
        <p:nvSpPr>
          <p:cNvPr id="6" name="メモ 5"/>
          <p:cNvSpPr/>
          <p:nvPr/>
        </p:nvSpPr>
        <p:spPr bwMode="auto">
          <a:xfrm flipV="1">
            <a:off x="1513773" y="4429640"/>
            <a:ext cx="892887" cy="1113435"/>
          </a:xfrm>
          <a:prstGeom prst="foldedCorner">
            <a:avLst>
              <a:gd name="adj" fmla="val 36088"/>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9" name="テキスト ボックス 8"/>
          <p:cNvSpPr txBox="1"/>
          <p:nvPr/>
        </p:nvSpPr>
        <p:spPr>
          <a:xfrm>
            <a:off x="5309243" y="3429000"/>
            <a:ext cx="3151189" cy="400110"/>
          </a:xfrm>
          <a:prstGeom prst="rect">
            <a:avLst/>
          </a:prstGeom>
          <a:noFill/>
        </p:spPr>
        <p:txBody>
          <a:bodyPr wrap="square" rtlCol="0">
            <a:spAutoFit/>
          </a:bodyPr>
          <a:lstStyle/>
          <a:p>
            <a:pPr algn="ctr"/>
            <a:r>
              <a:rPr lang="ja-JP" altLang="en-US" sz="2000" dirty="0"/>
              <a:t>ルール</a:t>
            </a:r>
            <a:endParaRPr kumimoji="1" lang="ja-JP" altLang="en-US" sz="2000" dirty="0"/>
          </a:p>
        </p:txBody>
      </p:sp>
      <p:sp>
        <p:nvSpPr>
          <p:cNvPr id="10" name="テキスト ボックス 9"/>
          <p:cNvSpPr txBox="1"/>
          <p:nvPr/>
        </p:nvSpPr>
        <p:spPr>
          <a:xfrm>
            <a:off x="1068211" y="5573138"/>
            <a:ext cx="1803827" cy="400110"/>
          </a:xfrm>
          <a:prstGeom prst="rect">
            <a:avLst/>
          </a:prstGeom>
          <a:noFill/>
        </p:spPr>
        <p:txBody>
          <a:bodyPr wrap="square" rtlCol="0">
            <a:spAutoFit/>
          </a:bodyPr>
          <a:lstStyle/>
          <a:p>
            <a:pPr algn="ctr"/>
            <a:r>
              <a:rPr lang="ja-JP" altLang="en-US" sz="2000" dirty="0" smtClean="0"/>
              <a:t>対象のメソッド</a:t>
            </a:r>
            <a:endParaRPr kumimoji="1" lang="ja-JP" altLang="en-US" sz="2000" dirty="0"/>
          </a:p>
        </p:txBody>
      </p:sp>
      <p:sp>
        <p:nvSpPr>
          <p:cNvPr id="11" name="Documents"/>
          <p:cNvSpPr>
            <a:spLocks noEditPoints="1" noChangeArrowheads="1"/>
          </p:cNvSpPr>
          <p:nvPr/>
        </p:nvSpPr>
        <p:spPr bwMode="auto">
          <a:xfrm flipH="1" flipV="1">
            <a:off x="3180976" y="2317691"/>
            <a:ext cx="827092" cy="1090905"/>
          </a:xfrm>
          <a:custGeom>
            <a:avLst/>
            <a:gdLst>
              <a:gd name="T0" fmla="*/ 0 w 21600"/>
              <a:gd name="T1" fmla="*/ 2800 h 21600"/>
              <a:gd name="T2" fmla="*/ 3468 w 21600"/>
              <a:gd name="T3" fmla="*/ 0 h 21600"/>
              <a:gd name="T4" fmla="*/ 21653 w 21600"/>
              <a:gd name="T5" fmla="*/ 18828 h 21600"/>
              <a:gd name="T6" fmla="*/ 19954 w 21600"/>
              <a:gd name="T7" fmla="*/ 20214 h 21600"/>
              <a:gd name="T8" fmla="*/ 18256 w 21600"/>
              <a:gd name="T9" fmla="*/ 21628 h 21600"/>
              <a:gd name="T10" fmla="*/ 19954 w 21600"/>
              <a:gd name="T11" fmla="*/ 1428 h 21600"/>
              <a:gd name="T12" fmla="*/ 18256 w 21600"/>
              <a:gd name="T13" fmla="*/ 2800 h 21600"/>
              <a:gd name="T14" fmla="*/ 1645 w 21600"/>
              <a:gd name="T15" fmla="*/ 1428 h 21600"/>
              <a:gd name="T16" fmla="*/ 21600 w 21600"/>
              <a:gd name="T17" fmla="*/ 0 h 21600"/>
              <a:gd name="T18" fmla="*/ 10800 w 21600"/>
              <a:gd name="T19" fmla="*/ 0 h 21600"/>
              <a:gd name="T20" fmla="*/ 0 w 21600"/>
              <a:gd name="T21" fmla="*/ 10800 h 21600"/>
              <a:gd name="T22" fmla="*/ 21600 w 21600"/>
              <a:gd name="T23" fmla="*/ 10800 h 21600"/>
              <a:gd name="T24" fmla="*/ 1645 w 21600"/>
              <a:gd name="T25" fmla="*/ 4171 h 21600"/>
              <a:gd name="T26" fmla="*/ 16522 w 21600"/>
              <a:gd name="T27" fmla="*/ 17314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T24" t="T25" r="T26" b="T27"/>
            <a:pathLst>
              <a:path w="21600" h="21600" extrusionOk="0">
                <a:moveTo>
                  <a:pt x="0" y="18014"/>
                </a:moveTo>
                <a:lnTo>
                  <a:pt x="0" y="2800"/>
                </a:lnTo>
                <a:lnTo>
                  <a:pt x="1645" y="2800"/>
                </a:lnTo>
                <a:lnTo>
                  <a:pt x="1645" y="1428"/>
                </a:lnTo>
                <a:lnTo>
                  <a:pt x="3468" y="1428"/>
                </a:lnTo>
                <a:lnTo>
                  <a:pt x="3468" y="0"/>
                </a:lnTo>
                <a:lnTo>
                  <a:pt x="21653" y="0"/>
                </a:lnTo>
                <a:lnTo>
                  <a:pt x="21653" y="18828"/>
                </a:lnTo>
                <a:lnTo>
                  <a:pt x="19954" y="18828"/>
                </a:lnTo>
                <a:lnTo>
                  <a:pt x="19954" y="20214"/>
                </a:lnTo>
                <a:lnTo>
                  <a:pt x="18256" y="20214"/>
                </a:lnTo>
                <a:lnTo>
                  <a:pt x="18256" y="21600"/>
                </a:lnTo>
                <a:lnTo>
                  <a:pt x="4434" y="21600"/>
                </a:lnTo>
                <a:lnTo>
                  <a:pt x="0" y="18014"/>
                </a:lnTo>
                <a:close/>
              </a:path>
              <a:path w="21600" h="21600" extrusionOk="0">
                <a:moveTo>
                  <a:pt x="3486" y="1428"/>
                </a:moveTo>
                <a:lnTo>
                  <a:pt x="19954" y="1428"/>
                </a:lnTo>
                <a:lnTo>
                  <a:pt x="19954" y="20214"/>
                </a:lnTo>
                <a:lnTo>
                  <a:pt x="18256" y="20214"/>
                </a:lnTo>
                <a:lnTo>
                  <a:pt x="18256" y="2800"/>
                </a:lnTo>
                <a:lnTo>
                  <a:pt x="1645" y="2800"/>
                </a:lnTo>
                <a:lnTo>
                  <a:pt x="1645" y="1428"/>
                </a:lnTo>
                <a:lnTo>
                  <a:pt x="3486" y="1428"/>
                </a:lnTo>
                <a:close/>
              </a:path>
              <a:path w="21600" h="21600" extrusionOk="0">
                <a:moveTo>
                  <a:pt x="0" y="18014"/>
                </a:moveTo>
                <a:lnTo>
                  <a:pt x="4434" y="18000"/>
                </a:lnTo>
                <a:lnTo>
                  <a:pt x="4434" y="21600"/>
                </a:lnTo>
                <a:lnTo>
                  <a:pt x="0" y="18014"/>
                </a:lnTo>
                <a:close/>
              </a:path>
            </a:pathLst>
          </a:custGeom>
          <a:solidFill>
            <a:schemeClr val="bg1"/>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ja-JP" altLang="en-US"/>
          </a:p>
        </p:txBody>
      </p:sp>
      <p:sp>
        <p:nvSpPr>
          <p:cNvPr id="12" name="テキスト ボックス 11"/>
          <p:cNvSpPr txBox="1"/>
          <p:nvPr/>
        </p:nvSpPr>
        <p:spPr>
          <a:xfrm>
            <a:off x="2761970" y="3592391"/>
            <a:ext cx="1769746" cy="400110"/>
          </a:xfrm>
          <a:prstGeom prst="rect">
            <a:avLst/>
          </a:prstGeom>
          <a:noFill/>
        </p:spPr>
        <p:txBody>
          <a:bodyPr wrap="square" rtlCol="0">
            <a:spAutoFit/>
          </a:bodyPr>
          <a:lstStyle/>
          <a:p>
            <a:pPr algn="ctr"/>
            <a:r>
              <a:rPr kumimoji="1" lang="ja-JP" altLang="en-US" sz="2000" dirty="0" smtClean="0"/>
              <a:t>バイトコード</a:t>
            </a:r>
            <a:endParaRPr kumimoji="1" lang="ja-JP" altLang="en-US" sz="2000" dirty="0"/>
          </a:p>
        </p:txBody>
      </p:sp>
      <p:sp>
        <p:nvSpPr>
          <p:cNvPr id="14" name="角丸四角形 13"/>
          <p:cNvSpPr/>
          <p:nvPr/>
        </p:nvSpPr>
        <p:spPr bwMode="auto">
          <a:xfrm>
            <a:off x="2308062" y="1772816"/>
            <a:ext cx="6470275" cy="2289324"/>
          </a:xfrm>
          <a:prstGeom prst="roundRect">
            <a:avLst/>
          </a:prstGeom>
          <a:noFill/>
          <a:ln w="12700" cap="flat" cmpd="sng" algn="ctr">
            <a:solidFill>
              <a:schemeClr val="accent6"/>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5" name="角丸四角形 14"/>
          <p:cNvSpPr/>
          <p:nvPr/>
        </p:nvSpPr>
        <p:spPr bwMode="auto">
          <a:xfrm>
            <a:off x="115038" y="4338443"/>
            <a:ext cx="8833353" cy="1970201"/>
          </a:xfrm>
          <a:prstGeom prst="roundRect">
            <a:avLst/>
          </a:prstGeom>
          <a:noFill/>
          <a:ln w="12700" cap="flat" cmpd="sng" algn="ctr">
            <a:solidFill>
              <a:schemeClr val="accent1">
                <a:lumMod val="5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accent1">
                  <a:lumMod val="50000"/>
                </a:schemeClr>
              </a:solidFill>
              <a:effectLst/>
              <a:latin typeface="Times New Roman" pitchFamily="18" charset="0"/>
              <a:ea typeface="ＭＳ Ｐゴシック" pitchFamily="50" charset="-128"/>
            </a:endParaRPr>
          </a:p>
        </p:txBody>
      </p:sp>
      <p:sp>
        <p:nvSpPr>
          <p:cNvPr id="18" name="テキスト ボックス 17"/>
          <p:cNvSpPr txBox="1"/>
          <p:nvPr/>
        </p:nvSpPr>
        <p:spPr>
          <a:xfrm>
            <a:off x="6227443" y="5763417"/>
            <a:ext cx="2737045" cy="400110"/>
          </a:xfrm>
          <a:prstGeom prst="rect">
            <a:avLst/>
          </a:prstGeom>
          <a:noFill/>
        </p:spPr>
        <p:txBody>
          <a:bodyPr wrap="square" rtlCol="0">
            <a:spAutoFit/>
          </a:bodyPr>
          <a:lstStyle/>
          <a:p>
            <a:pPr algn="ctr"/>
            <a:r>
              <a:rPr kumimoji="1" lang="ja-JP" altLang="en-US" sz="2000" dirty="0" smtClean="0"/>
              <a:t>動詞の候補リスト</a:t>
            </a:r>
            <a:endParaRPr kumimoji="1" lang="ja-JP" altLang="en-US" sz="2000" dirty="0"/>
          </a:p>
        </p:txBody>
      </p:sp>
      <p:sp>
        <p:nvSpPr>
          <p:cNvPr id="24" name="テキスト ボックス 23"/>
          <p:cNvSpPr txBox="1"/>
          <p:nvPr/>
        </p:nvSpPr>
        <p:spPr>
          <a:xfrm>
            <a:off x="2915816" y="5991671"/>
            <a:ext cx="3269976" cy="461665"/>
          </a:xfrm>
          <a:prstGeom prst="rect">
            <a:avLst/>
          </a:prstGeom>
          <a:solidFill>
            <a:schemeClr val="bg1"/>
          </a:solidFill>
          <a:ln>
            <a:solidFill>
              <a:schemeClr val="tx1"/>
            </a:solidFill>
          </a:ln>
        </p:spPr>
        <p:txBody>
          <a:bodyPr wrap="square" rtlCol="0">
            <a:spAutoFit/>
          </a:bodyPr>
          <a:lstStyle/>
          <a:p>
            <a:pPr algn="ctr"/>
            <a:r>
              <a:rPr lang="ja-JP" altLang="en-US" sz="2400" b="1" dirty="0" smtClean="0">
                <a:solidFill>
                  <a:schemeClr val="accent1">
                    <a:lumMod val="50000"/>
                  </a:schemeClr>
                </a:solidFill>
              </a:rPr>
              <a:t>②動詞推薦部</a:t>
            </a:r>
            <a:r>
              <a:rPr lang="en-US" altLang="ja-JP" sz="2400" b="1" dirty="0" smtClean="0">
                <a:solidFill>
                  <a:schemeClr val="accent1">
                    <a:lumMod val="50000"/>
                  </a:schemeClr>
                </a:solidFill>
              </a:rPr>
              <a:t> </a:t>
            </a:r>
            <a:endParaRPr kumimoji="1" lang="ja-JP" altLang="en-US" sz="2400" b="1" dirty="0">
              <a:solidFill>
                <a:schemeClr val="accent1">
                  <a:lumMod val="50000"/>
                </a:schemeClr>
              </a:solidFill>
            </a:endParaRPr>
          </a:p>
        </p:txBody>
      </p:sp>
      <p:grpSp>
        <p:nvGrpSpPr>
          <p:cNvPr id="25" name="グループ化 24"/>
          <p:cNvGrpSpPr/>
          <p:nvPr/>
        </p:nvGrpSpPr>
        <p:grpSpPr>
          <a:xfrm>
            <a:off x="5631809" y="2553417"/>
            <a:ext cx="2392390" cy="654742"/>
            <a:chOff x="6716114" y="3861048"/>
            <a:chExt cx="1384278" cy="629875"/>
          </a:xfrm>
        </p:grpSpPr>
        <p:sp>
          <p:nvSpPr>
            <p:cNvPr id="26" name="正方形/長方形 25"/>
            <p:cNvSpPr/>
            <p:nvPr/>
          </p:nvSpPr>
          <p:spPr>
            <a:xfrm>
              <a:off x="6860130" y="3861048"/>
              <a:ext cx="1240262" cy="48585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X </a:t>
              </a:r>
              <a:r>
                <a:rPr lang="ja-JP" altLang="en-US" dirty="0" smtClean="0">
                  <a:solidFill>
                    <a:schemeClr val="tx1"/>
                  </a:solidFill>
                </a:rPr>
                <a:t>→ </a:t>
              </a:r>
              <a:r>
                <a:rPr lang="en-US" altLang="ja-JP" dirty="0" smtClean="0">
                  <a:solidFill>
                    <a:schemeClr val="tx1"/>
                  </a:solidFill>
                </a:rPr>
                <a:t>Y</a:t>
              </a:r>
              <a:endParaRPr kumimoji="1" lang="ja-JP" altLang="en-US" dirty="0">
                <a:solidFill>
                  <a:schemeClr val="tx1"/>
                </a:solidFill>
              </a:endParaRPr>
            </a:p>
          </p:txBody>
        </p:sp>
        <p:sp>
          <p:nvSpPr>
            <p:cNvPr id="27" name="正方形/長方形 26"/>
            <p:cNvSpPr/>
            <p:nvPr/>
          </p:nvSpPr>
          <p:spPr>
            <a:xfrm>
              <a:off x="6788122" y="3933056"/>
              <a:ext cx="1240262" cy="48585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X </a:t>
              </a:r>
              <a:r>
                <a:rPr lang="ja-JP" altLang="en-US" dirty="0" smtClean="0">
                  <a:solidFill>
                    <a:schemeClr val="tx1"/>
                  </a:solidFill>
                </a:rPr>
                <a:t>→ </a:t>
              </a:r>
              <a:r>
                <a:rPr lang="en-US" altLang="ja-JP" dirty="0" smtClean="0">
                  <a:solidFill>
                    <a:schemeClr val="tx1"/>
                  </a:solidFill>
                </a:rPr>
                <a:t>Y</a:t>
              </a:r>
              <a:endParaRPr kumimoji="1" lang="ja-JP" altLang="en-US" dirty="0">
                <a:solidFill>
                  <a:schemeClr val="tx1"/>
                </a:solidFill>
              </a:endParaRPr>
            </a:p>
          </p:txBody>
        </p:sp>
        <p:sp>
          <p:nvSpPr>
            <p:cNvPr id="28" name="正方形/長方形 27"/>
            <p:cNvSpPr/>
            <p:nvPr/>
          </p:nvSpPr>
          <p:spPr>
            <a:xfrm>
              <a:off x="6716114" y="4005064"/>
              <a:ext cx="1240262" cy="48585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要素</a:t>
              </a:r>
              <a:r>
                <a:rPr kumimoji="1" lang="en-US" altLang="ja-JP" dirty="0" smtClean="0">
                  <a:solidFill>
                    <a:schemeClr val="tx1"/>
                  </a:solidFill>
                </a:rPr>
                <a:t> </a:t>
              </a:r>
              <a:r>
                <a:rPr lang="ja-JP" altLang="en-US" dirty="0" smtClean="0">
                  <a:solidFill>
                    <a:schemeClr val="tx1"/>
                  </a:solidFill>
                </a:rPr>
                <a:t>→ 動詞</a:t>
              </a:r>
              <a:endParaRPr kumimoji="1" lang="ja-JP" altLang="en-US" dirty="0">
                <a:solidFill>
                  <a:schemeClr val="tx1"/>
                </a:solidFill>
              </a:endParaRPr>
            </a:p>
          </p:txBody>
        </p:sp>
      </p:grpSp>
      <p:sp>
        <p:nvSpPr>
          <p:cNvPr id="5" name="正方形/長方形 4"/>
          <p:cNvSpPr/>
          <p:nvPr/>
        </p:nvSpPr>
        <p:spPr>
          <a:xfrm>
            <a:off x="1651361" y="4915898"/>
            <a:ext cx="616383" cy="291385"/>
          </a:xfrm>
          <a:prstGeom prst="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テキスト ボックス 18"/>
          <p:cNvSpPr txBox="1"/>
          <p:nvPr/>
        </p:nvSpPr>
        <p:spPr>
          <a:xfrm>
            <a:off x="2823455" y="1624393"/>
            <a:ext cx="2808353" cy="461665"/>
          </a:xfrm>
          <a:prstGeom prst="rect">
            <a:avLst/>
          </a:prstGeom>
          <a:solidFill>
            <a:schemeClr val="bg1"/>
          </a:solidFill>
          <a:ln>
            <a:solidFill>
              <a:schemeClr val="tx1"/>
            </a:solidFill>
          </a:ln>
        </p:spPr>
        <p:txBody>
          <a:bodyPr wrap="square" rtlCol="0">
            <a:spAutoFit/>
          </a:bodyPr>
          <a:lstStyle/>
          <a:p>
            <a:r>
              <a:rPr lang="ja-JP" altLang="en-US" sz="2400" b="1" dirty="0" smtClean="0">
                <a:solidFill>
                  <a:schemeClr val="accent6"/>
                </a:solidFill>
              </a:rPr>
              <a:t>①ルール抽出部</a:t>
            </a:r>
            <a:r>
              <a:rPr lang="ja-JP" altLang="en-US" sz="2400" b="1" dirty="0" smtClean="0">
                <a:solidFill>
                  <a:schemeClr val="accent2"/>
                </a:solidFill>
              </a:rPr>
              <a:t> </a:t>
            </a:r>
            <a:r>
              <a:rPr lang="ja-JP" altLang="en-US" sz="2400" b="1" dirty="0" smtClean="0">
                <a:solidFill>
                  <a:schemeClr val="accent6"/>
                </a:solidFill>
              </a:rPr>
              <a:t>　</a:t>
            </a:r>
            <a:endParaRPr kumimoji="1" lang="ja-JP" altLang="en-US" sz="2400" b="1" dirty="0">
              <a:solidFill>
                <a:schemeClr val="accent6"/>
              </a:solidFill>
            </a:endParaRPr>
          </a:p>
        </p:txBody>
      </p:sp>
      <p:sp>
        <p:nvSpPr>
          <p:cNvPr id="39" name="左矢印 38"/>
          <p:cNvSpPr/>
          <p:nvPr/>
        </p:nvSpPr>
        <p:spPr bwMode="auto">
          <a:xfrm rot="10800000">
            <a:off x="4440110" y="2720136"/>
            <a:ext cx="858634" cy="333541"/>
          </a:xfrm>
          <a:prstGeom prst="leftArrow">
            <a:avLst/>
          </a:prstGeom>
          <a:solidFill>
            <a:schemeClr val="accent2"/>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40" name="正方形/長方形 39"/>
          <p:cNvSpPr/>
          <p:nvPr/>
        </p:nvSpPr>
        <p:spPr>
          <a:xfrm>
            <a:off x="4860032" y="4149080"/>
            <a:ext cx="4283968" cy="53636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正方形/長方形 21"/>
          <p:cNvSpPr/>
          <p:nvPr/>
        </p:nvSpPr>
        <p:spPr bwMode="auto">
          <a:xfrm rot="16200000">
            <a:off x="5689992" y="4265467"/>
            <a:ext cx="879405" cy="195497"/>
          </a:xfrm>
          <a:prstGeom prst="rect">
            <a:avLst/>
          </a:prstGeom>
          <a:solidFill>
            <a:schemeClr val="accent1">
              <a:lumMod val="75000"/>
            </a:schemeClr>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aphicFrame>
        <p:nvGraphicFramePr>
          <p:cNvPr id="16" name="表 15"/>
          <p:cNvGraphicFramePr>
            <a:graphicFrameLocks noGrp="1"/>
          </p:cNvGraphicFramePr>
          <p:nvPr>
            <p:extLst>
              <p:ext uri="{D42A27DB-BD31-4B8C-83A1-F6EECF244321}">
                <p14:modId xmlns:p14="http://schemas.microsoft.com/office/powerpoint/2010/main" val="115943778"/>
              </p:ext>
            </p:extLst>
          </p:nvPr>
        </p:nvGraphicFramePr>
        <p:xfrm>
          <a:off x="7011142" y="4467565"/>
          <a:ext cx="1377282" cy="1193683"/>
        </p:xfrm>
        <a:graphic>
          <a:graphicData uri="http://schemas.openxmlformats.org/drawingml/2006/table">
            <a:tbl>
              <a:tblPr bandRow="1">
                <a:tableStyleId>{BC89EF96-8CEA-46FF-86C4-4CE0E7609802}</a:tableStyleId>
              </a:tblPr>
              <a:tblGrid>
                <a:gridCol w="1377282"/>
              </a:tblGrid>
              <a:tr h="413275">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r>
              <a:tr h="390204">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r>
              <a:tr h="390204">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bl>
          </a:graphicData>
        </a:graphic>
      </p:graphicFrame>
      <p:sp>
        <p:nvSpPr>
          <p:cNvPr id="23" name="右矢印 22"/>
          <p:cNvSpPr/>
          <p:nvPr/>
        </p:nvSpPr>
        <p:spPr bwMode="auto">
          <a:xfrm>
            <a:off x="2761969" y="4685449"/>
            <a:ext cx="3826255" cy="355199"/>
          </a:xfrm>
          <a:prstGeom prst="rightArrow">
            <a:avLst/>
          </a:prstGeom>
          <a:solidFill>
            <a:schemeClr val="accent1">
              <a:lumMod val="75000"/>
            </a:schemeClr>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43" name="直線コネクタ 42"/>
          <p:cNvCxnSpPr>
            <a:stCxn id="41" idx="3"/>
            <a:endCxn id="15" idx="3"/>
          </p:cNvCxnSpPr>
          <p:nvPr/>
        </p:nvCxnSpPr>
        <p:spPr>
          <a:xfrm flipH="1">
            <a:off x="8948391" y="3311064"/>
            <a:ext cx="16097" cy="2012480"/>
          </a:xfrm>
          <a:prstGeom prst="line">
            <a:avLst/>
          </a:prstGeom>
        </p:spPr>
        <p:style>
          <a:lnRef idx="1">
            <a:schemeClr val="accent1"/>
          </a:lnRef>
          <a:fillRef idx="0">
            <a:schemeClr val="accent1"/>
          </a:fillRef>
          <a:effectRef idx="0">
            <a:schemeClr val="accent1"/>
          </a:effectRef>
          <a:fontRef idx="minor">
            <a:schemeClr val="tx1"/>
          </a:fontRef>
        </p:style>
      </p:cxnSp>
      <p:sp>
        <p:nvSpPr>
          <p:cNvPr id="29" name="正方形/長方形 28"/>
          <p:cNvSpPr/>
          <p:nvPr/>
        </p:nvSpPr>
        <p:spPr>
          <a:xfrm>
            <a:off x="395537" y="1542362"/>
            <a:ext cx="5236272" cy="2606718"/>
          </a:xfrm>
          <a:prstGeom prst="rect">
            <a:avLst/>
          </a:prstGeom>
          <a:solidFill>
            <a:schemeClr val="bg1">
              <a:alpha val="7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endParaRPr kumimoji="1" lang="ja-JP" altLang="en-US"/>
          </a:p>
        </p:txBody>
      </p:sp>
    </p:spTree>
    <p:extLst>
      <p:ext uri="{BB962C8B-B14F-4D97-AF65-F5344CB8AC3E}">
        <p14:creationId xmlns:p14="http://schemas.microsoft.com/office/powerpoint/2010/main" val="65919277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smtClean="0"/>
              <a:t>共通：動詞の候補推薦</a:t>
            </a:r>
            <a:endParaRPr kumimoji="1" lang="ja-JP" altLang="en-US" dirty="0">
              <a:solidFill>
                <a:schemeClr val="tx1"/>
              </a:solidFill>
            </a:endParaRPr>
          </a:p>
        </p:txBody>
      </p:sp>
      <p:sp>
        <p:nvSpPr>
          <p:cNvPr id="7" name="スライド番号プレースホルダー 6"/>
          <p:cNvSpPr>
            <a:spLocks noGrp="1"/>
          </p:cNvSpPr>
          <p:nvPr>
            <p:ph type="sldNum" sz="quarter" idx="12"/>
          </p:nvPr>
        </p:nvSpPr>
        <p:spPr/>
        <p:txBody>
          <a:bodyPr/>
          <a:lstStyle/>
          <a:p>
            <a:fld id="{2EEE9882-1448-4139-B73E-28EF25374362}" type="slidenum">
              <a:rPr kumimoji="1" lang="ja-JP" altLang="en-US" smtClean="0"/>
              <a:t>14</a:t>
            </a:fld>
            <a:endParaRPr kumimoji="1" lang="ja-JP" altLang="en-US"/>
          </a:p>
        </p:txBody>
      </p:sp>
      <p:sp>
        <p:nvSpPr>
          <p:cNvPr id="29" name="テキスト ボックス 28"/>
          <p:cNvSpPr txBox="1"/>
          <p:nvPr/>
        </p:nvSpPr>
        <p:spPr>
          <a:xfrm>
            <a:off x="1044886" y="4409817"/>
            <a:ext cx="3240359" cy="1323439"/>
          </a:xfrm>
          <a:prstGeom prst="rect">
            <a:avLst/>
          </a:prstGeom>
          <a:solidFill>
            <a:schemeClr val="bg1"/>
          </a:solidFill>
          <a:ln>
            <a:solidFill>
              <a:schemeClr val="tx1"/>
            </a:solidFill>
          </a:ln>
        </p:spPr>
        <p:txBody>
          <a:bodyPr wrap="square" rtlCol="0">
            <a:spAutoFit/>
          </a:bodyPr>
          <a:lstStyle/>
          <a:p>
            <a:pPr lvl="0" fontAlgn="base">
              <a:spcBef>
                <a:spcPct val="0"/>
              </a:spcBef>
              <a:spcAft>
                <a:spcPct val="0"/>
              </a:spcAft>
            </a:pPr>
            <a:r>
              <a:rPr lang="en-US" altLang="ja-JP" sz="2000" dirty="0" smtClean="0">
                <a:ea typeface="ＭＳ 明朝" pitchFamily="17" charset="-128"/>
                <a:cs typeface="ＭＳ Ｐゴシック" pitchFamily="50" charset="-128"/>
              </a:rPr>
              <a:t>public </a:t>
            </a:r>
            <a:r>
              <a:rPr lang="en-US" altLang="ja-JP" sz="2000" dirty="0" err="1" smtClean="0">
                <a:ea typeface="ＭＳ 明朝" pitchFamily="17" charset="-128"/>
                <a:cs typeface="ＭＳ Ｐゴシック" pitchFamily="50" charset="-128"/>
              </a:rPr>
              <a:t>boolean</a:t>
            </a:r>
            <a:r>
              <a:rPr lang="en-US" altLang="ja-JP" sz="2000" dirty="0" smtClean="0">
                <a:ea typeface="ＭＳ 明朝" pitchFamily="17" charset="-128"/>
                <a:cs typeface="ＭＳ Ｐゴシック" pitchFamily="50" charset="-128"/>
              </a:rPr>
              <a:t>   </a:t>
            </a:r>
            <a:r>
              <a:rPr lang="en-US" altLang="ja-JP" sz="2000" u="sng" dirty="0">
                <a:ea typeface="ＭＳ 明朝" pitchFamily="17" charset="-128"/>
                <a:cs typeface="ＭＳ Ｐゴシック" pitchFamily="50" charset="-128"/>
              </a:rPr>
              <a:t>      </a:t>
            </a:r>
            <a:r>
              <a:rPr lang="en-US" altLang="ja-JP" sz="2000" dirty="0" smtClean="0">
                <a:ea typeface="ＭＳ 明朝" pitchFamily="17" charset="-128"/>
                <a:cs typeface="ＭＳ Ｐゴシック" pitchFamily="50" charset="-128"/>
              </a:rPr>
              <a:t>(</a:t>
            </a:r>
            <a:r>
              <a:rPr lang="en-US" altLang="ja-JP" sz="2000" dirty="0" err="1" smtClean="0">
                <a:ea typeface="ＭＳ 明朝" pitchFamily="17" charset="-128"/>
                <a:cs typeface="ＭＳ Ｐゴシック" pitchFamily="50" charset="-128"/>
              </a:rPr>
              <a:t>int</a:t>
            </a:r>
            <a:r>
              <a:rPr lang="en-US" altLang="ja-JP" sz="2000" dirty="0" smtClean="0">
                <a:ea typeface="ＭＳ 明朝" pitchFamily="17" charset="-128"/>
                <a:cs typeface="ＭＳ Ｐゴシック" pitchFamily="50" charset="-128"/>
              </a:rPr>
              <a:t> </a:t>
            </a:r>
            <a:r>
              <a:rPr lang="en-US" altLang="ja-JP" sz="2000" dirty="0" err="1" smtClean="0">
                <a:ea typeface="ＭＳ 明朝" pitchFamily="17" charset="-128"/>
                <a:cs typeface="ＭＳ Ｐゴシック" pitchFamily="50" charset="-128"/>
              </a:rPr>
              <a:t>i</a:t>
            </a:r>
            <a:r>
              <a:rPr lang="en-US" altLang="ja-JP" sz="2000" dirty="0" smtClean="0">
                <a:ea typeface="ＭＳ 明朝" pitchFamily="17" charset="-128"/>
                <a:cs typeface="ＭＳ Ｐゴシック" pitchFamily="50" charset="-128"/>
              </a:rPr>
              <a:t>)</a:t>
            </a:r>
          </a:p>
          <a:p>
            <a:pPr lvl="0" fontAlgn="base">
              <a:spcBef>
                <a:spcPct val="0"/>
              </a:spcBef>
              <a:spcAft>
                <a:spcPct val="0"/>
              </a:spcAft>
            </a:pPr>
            <a:r>
              <a:rPr lang="en-US" altLang="ja-JP" sz="2000" dirty="0" smtClean="0">
                <a:ea typeface="ＭＳ 明朝" pitchFamily="17" charset="-128"/>
                <a:cs typeface="ＭＳ Ｐゴシック" pitchFamily="50" charset="-128"/>
              </a:rPr>
              <a:t>{</a:t>
            </a:r>
            <a:endParaRPr kumimoji="1" lang="en-US" altLang="ja-JP" sz="2000" dirty="0" smtClean="0"/>
          </a:p>
          <a:p>
            <a:pPr lvl="0" fontAlgn="base">
              <a:spcBef>
                <a:spcPct val="0"/>
              </a:spcBef>
              <a:spcAft>
                <a:spcPct val="0"/>
              </a:spcAft>
            </a:pPr>
            <a:r>
              <a:rPr lang="en-US" altLang="ja-JP" sz="2000" dirty="0"/>
              <a:t> </a:t>
            </a:r>
            <a:r>
              <a:rPr lang="en-US" altLang="ja-JP" sz="2000" dirty="0" smtClean="0"/>
              <a:t>  return </a:t>
            </a:r>
            <a:r>
              <a:rPr lang="en-US" altLang="ja-JP" sz="2000" dirty="0" err="1" smtClean="0"/>
              <a:t>getField</a:t>
            </a:r>
            <a:r>
              <a:rPr lang="en-US" altLang="ja-JP" sz="2000" dirty="0" smtClean="0"/>
              <a:t>(); </a:t>
            </a:r>
            <a:endParaRPr lang="en-US" altLang="ja-JP" sz="2000" dirty="0"/>
          </a:p>
          <a:p>
            <a:pPr lvl="0" fontAlgn="base">
              <a:spcBef>
                <a:spcPct val="0"/>
              </a:spcBef>
              <a:spcAft>
                <a:spcPct val="0"/>
              </a:spcAft>
            </a:pPr>
            <a:r>
              <a:rPr kumimoji="1" lang="en-US" altLang="ja-JP" sz="2000" dirty="0" smtClean="0"/>
              <a:t>}</a:t>
            </a:r>
            <a:endParaRPr kumimoji="1" lang="ja-JP" altLang="en-US" sz="2000" dirty="0"/>
          </a:p>
        </p:txBody>
      </p:sp>
      <p:grpSp>
        <p:nvGrpSpPr>
          <p:cNvPr id="58" name="グループ化 57"/>
          <p:cNvGrpSpPr/>
          <p:nvPr/>
        </p:nvGrpSpPr>
        <p:grpSpPr>
          <a:xfrm>
            <a:off x="484602" y="1945726"/>
            <a:ext cx="6391654" cy="1771307"/>
            <a:chOff x="484602" y="1628800"/>
            <a:chExt cx="6391654" cy="1771307"/>
          </a:xfrm>
        </p:grpSpPr>
        <p:grpSp>
          <p:nvGrpSpPr>
            <p:cNvPr id="35" name="グループ化 34"/>
            <p:cNvGrpSpPr/>
            <p:nvPr/>
          </p:nvGrpSpPr>
          <p:grpSpPr>
            <a:xfrm>
              <a:off x="484602" y="1628800"/>
              <a:ext cx="6391654" cy="414155"/>
              <a:chOff x="1345208" y="4792866"/>
              <a:chExt cx="6035104" cy="718346"/>
            </a:xfrm>
            <a:solidFill>
              <a:schemeClr val="bg1"/>
            </a:solidFill>
          </p:grpSpPr>
          <p:sp>
            <p:nvSpPr>
              <p:cNvPr id="36" name="正方形/長方形 35"/>
              <p:cNvSpPr/>
              <p:nvPr/>
            </p:nvSpPr>
            <p:spPr>
              <a:xfrm>
                <a:off x="1345436" y="4806590"/>
                <a:ext cx="6034876" cy="626877"/>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38" name="テキスト ボックス 37"/>
              <p:cNvSpPr txBox="1"/>
              <p:nvPr/>
            </p:nvSpPr>
            <p:spPr>
              <a:xfrm>
                <a:off x="1345208" y="4870611"/>
                <a:ext cx="3096344" cy="640601"/>
              </a:xfrm>
              <a:prstGeom prst="rect">
                <a:avLst/>
              </a:prstGeom>
              <a:noFill/>
            </p:spPr>
            <p:txBody>
              <a:bodyPr wrap="square" rtlCol="0">
                <a:spAutoFit/>
              </a:bodyPr>
              <a:lstStyle/>
              <a:p>
                <a:r>
                  <a:rPr lang="en-US" altLang="ja-JP" dirty="0" smtClean="0"/>
                  <a:t>{</a:t>
                </a:r>
                <a:r>
                  <a:rPr lang="ja-JP" altLang="en-US" dirty="0" smtClean="0"/>
                  <a:t>返り値の型</a:t>
                </a:r>
                <a:r>
                  <a:rPr lang="en-US" altLang="ja-JP" dirty="0" smtClean="0"/>
                  <a:t>: </a:t>
                </a:r>
                <a:r>
                  <a:rPr lang="en-US" altLang="ja-JP" dirty="0" err="1" smtClean="0"/>
                  <a:t>boolean</a:t>
                </a:r>
                <a:r>
                  <a:rPr lang="en-US" altLang="ja-JP" dirty="0" smtClean="0"/>
                  <a:t>}</a:t>
                </a:r>
                <a:r>
                  <a:rPr lang="en-US" altLang="ja-JP" dirty="0" smtClean="0">
                    <a:solidFill>
                      <a:srgbClr val="FFC000"/>
                    </a:solidFill>
                  </a:rPr>
                  <a:t>                 </a:t>
                </a:r>
                <a:endParaRPr kumimoji="1" lang="ja-JP" altLang="en-US" dirty="0">
                  <a:solidFill>
                    <a:srgbClr val="FFC000"/>
                  </a:solidFill>
                </a:endParaRPr>
              </a:p>
            </p:txBody>
          </p:sp>
          <p:sp>
            <p:nvSpPr>
              <p:cNvPr id="39" name="テキスト ボックス 38"/>
              <p:cNvSpPr txBox="1"/>
              <p:nvPr/>
            </p:nvSpPr>
            <p:spPr>
              <a:xfrm>
                <a:off x="6572840" y="4792866"/>
                <a:ext cx="309074" cy="448885"/>
              </a:xfrm>
              <a:prstGeom prst="rect">
                <a:avLst/>
              </a:prstGeom>
              <a:noFill/>
            </p:spPr>
            <p:txBody>
              <a:bodyPr wrap="none" rtlCol="0">
                <a:spAutoFit/>
              </a:bodyPr>
              <a:lstStyle/>
              <a:p>
                <a:r>
                  <a:rPr lang="en-US" altLang="ja-JP" dirty="0" smtClean="0"/>
                  <a:t>is</a:t>
                </a:r>
                <a:endParaRPr lang="ja-JP" altLang="en-US" dirty="0"/>
              </a:p>
            </p:txBody>
          </p:sp>
        </p:grpSp>
        <p:grpSp>
          <p:nvGrpSpPr>
            <p:cNvPr id="40" name="グループ化 39"/>
            <p:cNvGrpSpPr/>
            <p:nvPr/>
          </p:nvGrpSpPr>
          <p:grpSpPr>
            <a:xfrm>
              <a:off x="484843" y="2089741"/>
              <a:ext cx="6391413" cy="403155"/>
              <a:chOff x="1345436" y="4792866"/>
              <a:chExt cx="6034876" cy="640601"/>
            </a:xfrm>
            <a:solidFill>
              <a:schemeClr val="bg1"/>
            </a:solidFill>
          </p:grpSpPr>
          <p:sp>
            <p:nvSpPr>
              <p:cNvPr id="41" name="正方形/長方形 40"/>
              <p:cNvSpPr/>
              <p:nvPr/>
            </p:nvSpPr>
            <p:spPr>
              <a:xfrm>
                <a:off x="1345436" y="4806590"/>
                <a:ext cx="6034876" cy="626877"/>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43" name="テキスト ボックス 42"/>
              <p:cNvSpPr txBox="1"/>
              <p:nvPr/>
            </p:nvSpPr>
            <p:spPr>
              <a:xfrm>
                <a:off x="1361173" y="4835644"/>
                <a:ext cx="4251534" cy="586857"/>
              </a:xfrm>
              <a:prstGeom prst="rect">
                <a:avLst/>
              </a:prstGeom>
              <a:noFill/>
            </p:spPr>
            <p:txBody>
              <a:bodyPr wrap="square" rtlCol="0">
                <a:spAutoFit/>
              </a:bodyPr>
              <a:lstStyle/>
              <a:p>
                <a:r>
                  <a:rPr lang="en-US" altLang="ja-JP" dirty="0" smtClean="0"/>
                  <a:t>{</a:t>
                </a:r>
                <a:r>
                  <a:rPr lang="ja-JP" altLang="en-US" dirty="0" smtClean="0"/>
                  <a:t>引数の型</a:t>
                </a:r>
                <a:r>
                  <a:rPr lang="en-US" altLang="ja-JP" dirty="0" smtClean="0"/>
                  <a:t>: String, </a:t>
                </a:r>
                <a:r>
                  <a:rPr lang="ja-JP" altLang="en-US" dirty="0" smtClean="0"/>
                  <a:t>返り値の型</a:t>
                </a:r>
                <a:r>
                  <a:rPr lang="en-US" altLang="ja-JP" dirty="0" smtClean="0"/>
                  <a:t> : String[]}</a:t>
                </a:r>
                <a:r>
                  <a:rPr lang="en-US" altLang="ja-JP" dirty="0" smtClean="0">
                    <a:solidFill>
                      <a:srgbClr val="FFC000"/>
                    </a:solidFill>
                  </a:rPr>
                  <a:t>                 </a:t>
                </a:r>
                <a:endParaRPr kumimoji="1" lang="ja-JP" altLang="en-US" dirty="0">
                  <a:solidFill>
                    <a:srgbClr val="FFC000"/>
                  </a:solidFill>
                </a:endParaRPr>
              </a:p>
            </p:txBody>
          </p:sp>
          <p:sp>
            <p:nvSpPr>
              <p:cNvPr id="44" name="テキスト ボックス 43"/>
              <p:cNvSpPr txBox="1"/>
              <p:nvPr/>
            </p:nvSpPr>
            <p:spPr>
              <a:xfrm>
                <a:off x="6572840" y="4792866"/>
                <a:ext cx="546706" cy="467132"/>
              </a:xfrm>
              <a:prstGeom prst="rect">
                <a:avLst/>
              </a:prstGeom>
              <a:noFill/>
            </p:spPr>
            <p:txBody>
              <a:bodyPr wrap="none" rtlCol="0">
                <a:spAutoFit/>
              </a:bodyPr>
              <a:lstStyle/>
              <a:p>
                <a:r>
                  <a:rPr lang="en-US" altLang="ja-JP" dirty="0" smtClean="0"/>
                  <a:t>split</a:t>
                </a:r>
                <a:endParaRPr lang="ja-JP" altLang="en-US" dirty="0"/>
              </a:p>
            </p:txBody>
          </p:sp>
        </p:grpSp>
        <p:grpSp>
          <p:nvGrpSpPr>
            <p:cNvPr id="45" name="グループ化 44"/>
            <p:cNvGrpSpPr/>
            <p:nvPr/>
          </p:nvGrpSpPr>
          <p:grpSpPr>
            <a:xfrm>
              <a:off x="484843" y="2536009"/>
              <a:ext cx="6391413" cy="388933"/>
              <a:chOff x="1345435" y="4758868"/>
              <a:chExt cx="6034877" cy="674599"/>
            </a:xfrm>
            <a:solidFill>
              <a:schemeClr val="bg1"/>
            </a:solidFill>
          </p:grpSpPr>
          <p:sp>
            <p:nvSpPr>
              <p:cNvPr id="46" name="正方形/長方形 45"/>
              <p:cNvSpPr/>
              <p:nvPr/>
            </p:nvSpPr>
            <p:spPr>
              <a:xfrm>
                <a:off x="1345436" y="4806590"/>
                <a:ext cx="6034876" cy="626877"/>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cxnSp>
            <p:nvCxnSpPr>
              <p:cNvPr id="47" name="直線矢印コネクタ 46"/>
              <p:cNvCxnSpPr>
                <a:stCxn id="48" idx="3"/>
              </p:cNvCxnSpPr>
              <p:nvPr/>
            </p:nvCxnSpPr>
            <p:spPr>
              <a:xfrm flipH="1" flipV="1">
                <a:off x="6496427" y="5069358"/>
                <a:ext cx="76412" cy="9810"/>
              </a:xfrm>
              <a:prstGeom prst="straightConnector1">
                <a:avLst/>
              </a:prstGeom>
              <a:grpFill/>
              <a:ln w="19050">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sp>
            <p:nvSpPr>
              <p:cNvPr id="48" name="テキスト ボックス 47"/>
              <p:cNvSpPr txBox="1"/>
              <p:nvPr/>
            </p:nvSpPr>
            <p:spPr>
              <a:xfrm>
                <a:off x="1345435" y="4758868"/>
                <a:ext cx="5227404" cy="640601"/>
              </a:xfrm>
              <a:prstGeom prst="rect">
                <a:avLst/>
              </a:prstGeom>
              <a:noFill/>
            </p:spPr>
            <p:txBody>
              <a:bodyPr wrap="square" rtlCol="0">
                <a:spAutoFit/>
              </a:bodyPr>
              <a:lstStyle/>
              <a:p>
                <a:r>
                  <a:rPr lang="en-US" altLang="ja-JP" dirty="0" smtClean="0"/>
                  <a:t>{</a:t>
                </a:r>
                <a:r>
                  <a:rPr lang="ja-JP" altLang="en-US" dirty="0" smtClean="0"/>
                  <a:t>返り値の型</a:t>
                </a:r>
                <a:r>
                  <a:rPr lang="en-US" altLang="ja-JP" dirty="0" smtClean="0"/>
                  <a:t>: </a:t>
                </a:r>
                <a:r>
                  <a:rPr lang="en-US" altLang="ja-JP" dirty="0" err="1" smtClean="0"/>
                  <a:t>boolean</a:t>
                </a:r>
                <a:r>
                  <a:rPr lang="en-US" altLang="ja-JP" dirty="0" smtClean="0"/>
                  <a:t>, </a:t>
                </a:r>
                <a:r>
                  <a:rPr lang="ja-JP" altLang="en-US" dirty="0" smtClean="0"/>
                  <a:t>呼び出しメソッド名の動詞</a:t>
                </a:r>
                <a:r>
                  <a:rPr lang="en-US" altLang="ja-JP" dirty="0" smtClean="0"/>
                  <a:t>: get}</a:t>
                </a:r>
                <a:r>
                  <a:rPr lang="en-US" altLang="ja-JP" dirty="0" smtClean="0">
                    <a:solidFill>
                      <a:srgbClr val="FFC000"/>
                    </a:solidFill>
                  </a:rPr>
                  <a:t>                 </a:t>
                </a:r>
                <a:endParaRPr kumimoji="1" lang="ja-JP" altLang="en-US" dirty="0">
                  <a:solidFill>
                    <a:srgbClr val="FFC000"/>
                  </a:solidFill>
                </a:endParaRPr>
              </a:p>
            </p:txBody>
          </p:sp>
          <p:sp>
            <p:nvSpPr>
              <p:cNvPr id="49" name="テキスト ボックス 48"/>
              <p:cNvSpPr txBox="1"/>
              <p:nvPr/>
            </p:nvSpPr>
            <p:spPr>
              <a:xfrm>
                <a:off x="6572840" y="4792866"/>
                <a:ext cx="309074" cy="448885"/>
              </a:xfrm>
              <a:prstGeom prst="rect">
                <a:avLst/>
              </a:prstGeom>
              <a:noFill/>
            </p:spPr>
            <p:txBody>
              <a:bodyPr wrap="none" rtlCol="0">
                <a:spAutoFit/>
              </a:bodyPr>
              <a:lstStyle/>
              <a:p>
                <a:r>
                  <a:rPr lang="en-US" altLang="ja-JP" dirty="0" smtClean="0"/>
                  <a:t>is</a:t>
                </a:r>
                <a:endParaRPr lang="ja-JP" altLang="en-US" dirty="0"/>
              </a:p>
            </p:txBody>
          </p:sp>
        </p:grpSp>
        <p:cxnSp>
          <p:nvCxnSpPr>
            <p:cNvPr id="50" name="直線矢印コネクタ 49"/>
            <p:cNvCxnSpPr/>
            <p:nvPr/>
          </p:nvCxnSpPr>
          <p:spPr>
            <a:xfrm flipV="1">
              <a:off x="5768562" y="2287122"/>
              <a:ext cx="174008" cy="8515"/>
            </a:xfrm>
            <a:prstGeom prst="straightConnector1">
              <a:avLst/>
            </a:prstGeom>
            <a:solidFill>
              <a:schemeClr val="bg1"/>
            </a:solidFill>
            <a:ln w="19050">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cxnSp>
          <p:nvCxnSpPr>
            <p:cNvPr id="51" name="直線矢印コネクタ 50"/>
            <p:cNvCxnSpPr/>
            <p:nvPr/>
          </p:nvCxnSpPr>
          <p:spPr>
            <a:xfrm>
              <a:off x="5770980" y="1817423"/>
              <a:ext cx="149982" cy="0"/>
            </a:xfrm>
            <a:prstGeom prst="straightConnector1">
              <a:avLst/>
            </a:prstGeom>
            <a:solidFill>
              <a:schemeClr val="bg1"/>
            </a:solidFill>
            <a:ln w="19050">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grpSp>
          <p:nvGrpSpPr>
            <p:cNvPr id="52" name="グループ化 51"/>
            <p:cNvGrpSpPr/>
            <p:nvPr/>
          </p:nvGrpSpPr>
          <p:grpSpPr>
            <a:xfrm>
              <a:off x="484844" y="2996952"/>
              <a:ext cx="6391412" cy="403155"/>
              <a:chOff x="1345436" y="4792866"/>
              <a:chExt cx="6034876" cy="640601"/>
            </a:xfrm>
            <a:solidFill>
              <a:schemeClr val="bg1"/>
            </a:solidFill>
          </p:grpSpPr>
          <p:sp>
            <p:nvSpPr>
              <p:cNvPr id="53" name="正方形/長方形 52"/>
              <p:cNvSpPr/>
              <p:nvPr/>
            </p:nvSpPr>
            <p:spPr>
              <a:xfrm>
                <a:off x="1345436" y="4806590"/>
                <a:ext cx="6034876" cy="626877"/>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54" name="テキスト ボックス 53"/>
              <p:cNvSpPr txBox="1"/>
              <p:nvPr/>
            </p:nvSpPr>
            <p:spPr>
              <a:xfrm>
                <a:off x="1355475" y="4835644"/>
                <a:ext cx="3305191" cy="586857"/>
              </a:xfrm>
              <a:prstGeom prst="rect">
                <a:avLst/>
              </a:prstGeom>
              <a:noFill/>
            </p:spPr>
            <p:txBody>
              <a:bodyPr wrap="square" rtlCol="0">
                <a:spAutoFit/>
              </a:bodyPr>
              <a:lstStyle/>
              <a:p>
                <a:r>
                  <a:rPr lang="en-US" altLang="ja-JP" dirty="0" smtClean="0"/>
                  <a:t>{</a:t>
                </a:r>
                <a:r>
                  <a:rPr lang="ja-JP" altLang="en-US" dirty="0" smtClean="0"/>
                  <a:t>呼び出しメソッド名の</a:t>
                </a:r>
                <a:r>
                  <a:rPr lang="ja-JP" altLang="en-US" dirty="0"/>
                  <a:t>動詞</a:t>
                </a:r>
                <a:r>
                  <a:rPr lang="en-US" altLang="ja-JP" dirty="0" smtClean="0"/>
                  <a:t>:</a:t>
                </a:r>
                <a:r>
                  <a:rPr lang="en-US" altLang="ja-JP" dirty="0" smtClean="0">
                    <a:solidFill>
                      <a:srgbClr val="7030A0"/>
                    </a:solidFill>
                  </a:rPr>
                  <a:t> </a:t>
                </a:r>
                <a:r>
                  <a:rPr lang="en-US" altLang="ja-JP" dirty="0" smtClean="0"/>
                  <a:t>get}</a:t>
                </a:r>
                <a:r>
                  <a:rPr lang="en-US" altLang="ja-JP" dirty="0" smtClean="0">
                    <a:solidFill>
                      <a:srgbClr val="FFC000"/>
                    </a:solidFill>
                  </a:rPr>
                  <a:t>                 </a:t>
                </a:r>
                <a:endParaRPr kumimoji="1" lang="ja-JP" altLang="en-US" dirty="0">
                  <a:solidFill>
                    <a:srgbClr val="FFC000"/>
                  </a:solidFill>
                </a:endParaRPr>
              </a:p>
            </p:txBody>
          </p:sp>
          <p:sp>
            <p:nvSpPr>
              <p:cNvPr id="55" name="テキスト ボックス 54"/>
              <p:cNvSpPr txBox="1"/>
              <p:nvPr/>
            </p:nvSpPr>
            <p:spPr>
              <a:xfrm>
                <a:off x="6572840" y="4792866"/>
                <a:ext cx="546706" cy="467132"/>
              </a:xfrm>
              <a:prstGeom prst="rect">
                <a:avLst/>
              </a:prstGeom>
              <a:noFill/>
            </p:spPr>
            <p:txBody>
              <a:bodyPr wrap="none" rtlCol="0">
                <a:spAutoFit/>
              </a:bodyPr>
              <a:lstStyle/>
              <a:p>
                <a:r>
                  <a:rPr lang="en-US" altLang="ja-JP" dirty="0" smtClean="0"/>
                  <a:t>split</a:t>
                </a:r>
                <a:endParaRPr lang="ja-JP" altLang="en-US" dirty="0"/>
              </a:p>
            </p:txBody>
          </p:sp>
        </p:grpSp>
        <p:cxnSp>
          <p:nvCxnSpPr>
            <p:cNvPr id="56" name="直線矢印コネクタ 55"/>
            <p:cNvCxnSpPr/>
            <p:nvPr/>
          </p:nvCxnSpPr>
          <p:spPr>
            <a:xfrm>
              <a:off x="5785729" y="3194333"/>
              <a:ext cx="171590" cy="0"/>
            </a:xfrm>
            <a:prstGeom prst="straightConnector1">
              <a:avLst/>
            </a:prstGeom>
            <a:solidFill>
              <a:schemeClr val="bg1"/>
            </a:solidFill>
            <a:ln w="19050">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grpSp>
      <p:grpSp>
        <p:nvGrpSpPr>
          <p:cNvPr id="84" name="グループ化 83"/>
          <p:cNvGrpSpPr/>
          <p:nvPr/>
        </p:nvGrpSpPr>
        <p:grpSpPr>
          <a:xfrm>
            <a:off x="484602" y="1945726"/>
            <a:ext cx="6391654" cy="1771307"/>
            <a:chOff x="484602" y="1628800"/>
            <a:chExt cx="6391654" cy="1771307"/>
          </a:xfrm>
        </p:grpSpPr>
        <p:grpSp>
          <p:nvGrpSpPr>
            <p:cNvPr id="87" name="グループ化 86"/>
            <p:cNvGrpSpPr/>
            <p:nvPr/>
          </p:nvGrpSpPr>
          <p:grpSpPr>
            <a:xfrm>
              <a:off x="484602" y="1628800"/>
              <a:ext cx="6391654" cy="414155"/>
              <a:chOff x="1345208" y="4792866"/>
              <a:chExt cx="6035104" cy="718346"/>
            </a:xfrm>
            <a:solidFill>
              <a:schemeClr val="bg1"/>
            </a:solidFill>
          </p:grpSpPr>
          <p:sp>
            <p:nvSpPr>
              <p:cNvPr id="112" name="正方形/長方形 111"/>
              <p:cNvSpPr/>
              <p:nvPr/>
            </p:nvSpPr>
            <p:spPr>
              <a:xfrm>
                <a:off x="1345436" y="4806590"/>
                <a:ext cx="6034876" cy="626877"/>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113" name="テキスト ボックス 112"/>
              <p:cNvSpPr txBox="1"/>
              <p:nvPr/>
            </p:nvSpPr>
            <p:spPr>
              <a:xfrm>
                <a:off x="1345208" y="4870611"/>
                <a:ext cx="3096344" cy="640601"/>
              </a:xfrm>
              <a:prstGeom prst="rect">
                <a:avLst/>
              </a:prstGeom>
              <a:noFill/>
            </p:spPr>
            <p:txBody>
              <a:bodyPr wrap="square" rtlCol="0">
                <a:spAutoFit/>
              </a:bodyPr>
              <a:lstStyle/>
              <a:p>
                <a:r>
                  <a:rPr lang="en-US" altLang="ja-JP" dirty="0" smtClean="0"/>
                  <a:t>{</a:t>
                </a:r>
                <a:r>
                  <a:rPr lang="ja-JP" altLang="en-US" dirty="0" smtClean="0"/>
                  <a:t>返り値の型</a:t>
                </a:r>
                <a:r>
                  <a:rPr lang="en-US" altLang="ja-JP" dirty="0" smtClean="0"/>
                  <a:t>:</a:t>
                </a:r>
                <a:r>
                  <a:rPr lang="en-US" altLang="ja-JP" dirty="0" smtClean="0">
                    <a:solidFill>
                      <a:srgbClr val="00B050"/>
                    </a:solidFill>
                  </a:rPr>
                  <a:t> </a:t>
                </a:r>
                <a:r>
                  <a:rPr lang="en-US" altLang="ja-JP" dirty="0" err="1" smtClean="0">
                    <a:solidFill>
                      <a:srgbClr val="00B050"/>
                    </a:solidFill>
                  </a:rPr>
                  <a:t>boolean</a:t>
                </a:r>
                <a:r>
                  <a:rPr lang="en-US" altLang="ja-JP" dirty="0" smtClean="0"/>
                  <a:t>}</a:t>
                </a:r>
                <a:r>
                  <a:rPr lang="en-US" altLang="ja-JP" dirty="0" smtClean="0">
                    <a:solidFill>
                      <a:srgbClr val="FFC000"/>
                    </a:solidFill>
                  </a:rPr>
                  <a:t>                 </a:t>
                </a:r>
                <a:endParaRPr kumimoji="1" lang="ja-JP" altLang="en-US" dirty="0">
                  <a:solidFill>
                    <a:srgbClr val="FFC000"/>
                  </a:solidFill>
                </a:endParaRPr>
              </a:p>
            </p:txBody>
          </p:sp>
          <p:sp>
            <p:nvSpPr>
              <p:cNvPr id="114" name="テキスト ボックス 113"/>
              <p:cNvSpPr txBox="1"/>
              <p:nvPr/>
            </p:nvSpPr>
            <p:spPr>
              <a:xfrm>
                <a:off x="6572840" y="4792866"/>
                <a:ext cx="309074" cy="448885"/>
              </a:xfrm>
              <a:prstGeom prst="rect">
                <a:avLst/>
              </a:prstGeom>
              <a:noFill/>
            </p:spPr>
            <p:txBody>
              <a:bodyPr wrap="none" rtlCol="0">
                <a:spAutoFit/>
              </a:bodyPr>
              <a:lstStyle/>
              <a:p>
                <a:r>
                  <a:rPr lang="en-US" altLang="ja-JP" dirty="0" smtClean="0"/>
                  <a:t>is</a:t>
                </a:r>
                <a:endParaRPr lang="ja-JP" altLang="en-US" dirty="0"/>
              </a:p>
            </p:txBody>
          </p:sp>
        </p:grpSp>
        <p:grpSp>
          <p:nvGrpSpPr>
            <p:cNvPr id="96" name="グループ化 95"/>
            <p:cNvGrpSpPr/>
            <p:nvPr/>
          </p:nvGrpSpPr>
          <p:grpSpPr>
            <a:xfrm>
              <a:off x="484843" y="2089741"/>
              <a:ext cx="6391413" cy="403155"/>
              <a:chOff x="1345436" y="4792866"/>
              <a:chExt cx="6034876" cy="640601"/>
            </a:xfrm>
            <a:solidFill>
              <a:schemeClr val="bg1"/>
            </a:solidFill>
          </p:grpSpPr>
          <p:sp>
            <p:nvSpPr>
              <p:cNvPr id="109" name="正方形/長方形 108"/>
              <p:cNvSpPr/>
              <p:nvPr/>
            </p:nvSpPr>
            <p:spPr>
              <a:xfrm>
                <a:off x="1345436" y="4806590"/>
                <a:ext cx="6034876" cy="626877"/>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110" name="テキスト ボックス 109"/>
              <p:cNvSpPr txBox="1"/>
              <p:nvPr/>
            </p:nvSpPr>
            <p:spPr>
              <a:xfrm>
                <a:off x="1361173" y="4835644"/>
                <a:ext cx="4251534" cy="586857"/>
              </a:xfrm>
              <a:prstGeom prst="rect">
                <a:avLst/>
              </a:prstGeom>
              <a:noFill/>
            </p:spPr>
            <p:txBody>
              <a:bodyPr wrap="square" rtlCol="0">
                <a:spAutoFit/>
              </a:bodyPr>
              <a:lstStyle/>
              <a:p>
                <a:r>
                  <a:rPr lang="en-US" altLang="ja-JP" dirty="0" smtClean="0"/>
                  <a:t>{</a:t>
                </a:r>
                <a:r>
                  <a:rPr lang="ja-JP" altLang="en-US" dirty="0" smtClean="0"/>
                  <a:t>引数の型</a:t>
                </a:r>
                <a:r>
                  <a:rPr lang="en-US" altLang="ja-JP" dirty="0" smtClean="0"/>
                  <a:t>: String, </a:t>
                </a:r>
                <a:r>
                  <a:rPr lang="ja-JP" altLang="en-US" dirty="0" smtClean="0"/>
                  <a:t>返り値の型</a:t>
                </a:r>
                <a:r>
                  <a:rPr lang="en-US" altLang="ja-JP" dirty="0" smtClean="0"/>
                  <a:t> : String[]}</a:t>
                </a:r>
                <a:r>
                  <a:rPr lang="en-US" altLang="ja-JP" dirty="0" smtClean="0">
                    <a:solidFill>
                      <a:srgbClr val="FFC000"/>
                    </a:solidFill>
                  </a:rPr>
                  <a:t>                 </a:t>
                </a:r>
                <a:endParaRPr kumimoji="1" lang="ja-JP" altLang="en-US" dirty="0">
                  <a:solidFill>
                    <a:srgbClr val="FFC000"/>
                  </a:solidFill>
                </a:endParaRPr>
              </a:p>
            </p:txBody>
          </p:sp>
          <p:sp>
            <p:nvSpPr>
              <p:cNvPr id="111" name="テキスト ボックス 110"/>
              <p:cNvSpPr txBox="1"/>
              <p:nvPr/>
            </p:nvSpPr>
            <p:spPr>
              <a:xfrm>
                <a:off x="6572840" y="4792866"/>
                <a:ext cx="546706" cy="467132"/>
              </a:xfrm>
              <a:prstGeom prst="rect">
                <a:avLst/>
              </a:prstGeom>
              <a:noFill/>
            </p:spPr>
            <p:txBody>
              <a:bodyPr wrap="none" rtlCol="0">
                <a:spAutoFit/>
              </a:bodyPr>
              <a:lstStyle/>
              <a:p>
                <a:r>
                  <a:rPr lang="en-US" altLang="ja-JP" dirty="0" smtClean="0"/>
                  <a:t>split</a:t>
                </a:r>
                <a:endParaRPr lang="ja-JP" altLang="en-US" dirty="0"/>
              </a:p>
            </p:txBody>
          </p:sp>
        </p:grpSp>
        <p:grpSp>
          <p:nvGrpSpPr>
            <p:cNvPr id="97" name="グループ化 96"/>
            <p:cNvGrpSpPr/>
            <p:nvPr/>
          </p:nvGrpSpPr>
          <p:grpSpPr>
            <a:xfrm>
              <a:off x="484843" y="2536009"/>
              <a:ext cx="6391413" cy="388933"/>
              <a:chOff x="1345435" y="4758868"/>
              <a:chExt cx="6034877" cy="674599"/>
            </a:xfrm>
            <a:solidFill>
              <a:schemeClr val="bg1"/>
            </a:solidFill>
          </p:grpSpPr>
          <p:sp>
            <p:nvSpPr>
              <p:cNvPr id="105" name="正方形/長方形 104"/>
              <p:cNvSpPr/>
              <p:nvPr/>
            </p:nvSpPr>
            <p:spPr>
              <a:xfrm>
                <a:off x="1345436" y="4806590"/>
                <a:ext cx="6034876" cy="626877"/>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cxnSp>
            <p:nvCxnSpPr>
              <p:cNvPr id="106" name="直線矢印コネクタ 105"/>
              <p:cNvCxnSpPr/>
              <p:nvPr/>
            </p:nvCxnSpPr>
            <p:spPr>
              <a:xfrm>
                <a:off x="6316290" y="5069357"/>
                <a:ext cx="180138" cy="0"/>
              </a:xfrm>
              <a:prstGeom prst="straightConnector1">
                <a:avLst/>
              </a:prstGeom>
              <a:grpFill/>
              <a:ln w="19050">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sp>
            <p:nvSpPr>
              <p:cNvPr id="107" name="テキスト ボックス 106"/>
              <p:cNvSpPr txBox="1"/>
              <p:nvPr/>
            </p:nvSpPr>
            <p:spPr>
              <a:xfrm>
                <a:off x="1345435" y="4758868"/>
                <a:ext cx="5227404" cy="640601"/>
              </a:xfrm>
              <a:prstGeom prst="rect">
                <a:avLst/>
              </a:prstGeom>
              <a:noFill/>
            </p:spPr>
            <p:txBody>
              <a:bodyPr wrap="square" rtlCol="0">
                <a:spAutoFit/>
              </a:bodyPr>
              <a:lstStyle/>
              <a:p>
                <a:r>
                  <a:rPr lang="en-US" altLang="ja-JP" dirty="0" smtClean="0"/>
                  <a:t>{</a:t>
                </a:r>
                <a:r>
                  <a:rPr lang="ja-JP" altLang="en-US" dirty="0" smtClean="0"/>
                  <a:t>返り値の型</a:t>
                </a:r>
                <a:r>
                  <a:rPr lang="en-US" altLang="ja-JP" dirty="0" smtClean="0"/>
                  <a:t>: </a:t>
                </a:r>
                <a:r>
                  <a:rPr lang="en-US" altLang="ja-JP" dirty="0" err="1" smtClean="0">
                    <a:solidFill>
                      <a:srgbClr val="00B050"/>
                    </a:solidFill>
                  </a:rPr>
                  <a:t>boolean</a:t>
                </a:r>
                <a:r>
                  <a:rPr lang="en-US" altLang="ja-JP" dirty="0" smtClean="0"/>
                  <a:t>, </a:t>
                </a:r>
                <a:r>
                  <a:rPr lang="ja-JP" altLang="en-US" dirty="0" smtClean="0"/>
                  <a:t>呼び出しメソッド名の動詞</a:t>
                </a:r>
                <a:r>
                  <a:rPr lang="en-US" altLang="ja-JP" dirty="0" smtClean="0"/>
                  <a:t>: </a:t>
                </a:r>
                <a:r>
                  <a:rPr lang="en-US" altLang="ja-JP" dirty="0" smtClean="0">
                    <a:solidFill>
                      <a:srgbClr val="7030A0"/>
                    </a:solidFill>
                  </a:rPr>
                  <a:t>get</a:t>
                </a:r>
                <a:r>
                  <a:rPr lang="en-US" altLang="ja-JP" dirty="0" smtClean="0"/>
                  <a:t>}</a:t>
                </a:r>
                <a:r>
                  <a:rPr lang="en-US" altLang="ja-JP" dirty="0" smtClean="0">
                    <a:solidFill>
                      <a:srgbClr val="FFC000"/>
                    </a:solidFill>
                  </a:rPr>
                  <a:t>                 </a:t>
                </a:r>
                <a:endParaRPr kumimoji="1" lang="ja-JP" altLang="en-US" dirty="0">
                  <a:solidFill>
                    <a:srgbClr val="FFC000"/>
                  </a:solidFill>
                </a:endParaRPr>
              </a:p>
            </p:txBody>
          </p:sp>
          <p:sp>
            <p:nvSpPr>
              <p:cNvPr id="108" name="テキスト ボックス 107"/>
              <p:cNvSpPr txBox="1"/>
              <p:nvPr/>
            </p:nvSpPr>
            <p:spPr>
              <a:xfrm>
                <a:off x="6572840" y="4792866"/>
                <a:ext cx="309074" cy="448885"/>
              </a:xfrm>
              <a:prstGeom prst="rect">
                <a:avLst/>
              </a:prstGeom>
              <a:noFill/>
            </p:spPr>
            <p:txBody>
              <a:bodyPr wrap="none" rtlCol="0">
                <a:spAutoFit/>
              </a:bodyPr>
              <a:lstStyle/>
              <a:p>
                <a:r>
                  <a:rPr lang="en-US" altLang="ja-JP" dirty="0" smtClean="0"/>
                  <a:t>is</a:t>
                </a:r>
                <a:endParaRPr lang="ja-JP" altLang="en-US" dirty="0"/>
              </a:p>
            </p:txBody>
          </p:sp>
        </p:grpSp>
        <p:cxnSp>
          <p:nvCxnSpPr>
            <p:cNvPr id="98" name="直線矢印コネクタ 97"/>
            <p:cNvCxnSpPr/>
            <p:nvPr/>
          </p:nvCxnSpPr>
          <p:spPr>
            <a:xfrm>
              <a:off x="5749372" y="2287122"/>
              <a:ext cx="193198" cy="0"/>
            </a:xfrm>
            <a:prstGeom prst="straightConnector1">
              <a:avLst/>
            </a:prstGeom>
            <a:solidFill>
              <a:schemeClr val="bg1"/>
            </a:solidFill>
            <a:ln w="19050">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cxnSp>
          <p:nvCxnSpPr>
            <p:cNvPr id="99" name="直線矢印コネクタ 98"/>
            <p:cNvCxnSpPr/>
            <p:nvPr/>
          </p:nvCxnSpPr>
          <p:spPr>
            <a:xfrm>
              <a:off x="5749372" y="1817421"/>
              <a:ext cx="171590" cy="2"/>
            </a:xfrm>
            <a:prstGeom prst="straightConnector1">
              <a:avLst/>
            </a:prstGeom>
            <a:solidFill>
              <a:schemeClr val="bg1"/>
            </a:solidFill>
            <a:ln w="19050">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grpSp>
          <p:nvGrpSpPr>
            <p:cNvPr id="100" name="グループ化 99"/>
            <p:cNvGrpSpPr/>
            <p:nvPr/>
          </p:nvGrpSpPr>
          <p:grpSpPr>
            <a:xfrm>
              <a:off x="484844" y="2996952"/>
              <a:ext cx="6391412" cy="403155"/>
              <a:chOff x="1345436" y="4792866"/>
              <a:chExt cx="6034876" cy="640601"/>
            </a:xfrm>
            <a:solidFill>
              <a:schemeClr val="bg1"/>
            </a:solidFill>
          </p:grpSpPr>
          <p:sp>
            <p:nvSpPr>
              <p:cNvPr id="102" name="正方形/長方形 101"/>
              <p:cNvSpPr/>
              <p:nvPr/>
            </p:nvSpPr>
            <p:spPr>
              <a:xfrm>
                <a:off x="1345436" y="4806590"/>
                <a:ext cx="6034876" cy="626877"/>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103" name="テキスト ボックス 102"/>
              <p:cNvSpPr txBox="1"/>
              <p:nvPr/>
            </p:nvSpPr>
            <p:spPr>
              <a:xfrm>
                <a:off x="1355475" y="4846610"/>
                <a:ext cx="3460491" cy="586857"/>
              </a:xfrm>
              <a:prstGeom prst="rect">
                <a:avLst/>
              </a:prstGeom>
              <a:noFill/>
            </p:spPr>
            <p:txBody>
              <a:bodyPr wrap="square" rtlCol="0">
                <a:spAutoFit/>
              </a:bodyPr>
              <a:lstStyle/>
              <a:p>
                <a:r>
                  <a:rPr lang="en-US" altLang="ja-JP" dirty="0" smtClean="0"/>
                  <a:t>{</a:t>
                </a:r>
                <a:r>
                  <a:rPr lang="ja-JP" altLang="en-US" dirty="0" smtClean="0"/>
                  <a:t>呼び出しメソッド名の動詞</a:t>
                </a:r>
                <a:r>
                  <a:rPr lang="en-US" altLang="ja-JP" dirty="0" smtClean="0"/>
                  <a:t>:</a:t>
                </a:r>
                <a:r>
                  <a:rPr lang="en-US" altLang="ja-JP" dirty="0" smtClean="0">
                    <a:solidFill>
                      <a:srgbClr val="7030A0"/>
                    </a:solidFill>
                  </a:rPr>
                  <a:t> get</a:t>
                </a:r>
                <a:r>
                  <a:rPr lang="en-US" altLang="ja-JP" dirty="0" smtClean="0"/>
                  <a:t>}</a:t>
                </a:r>
                <a:r>
                  <a:rPr lang="en-US" altLang="ja-JP" dirty="0" smtClean="0">
                    <a:solidFill>
                      <a:srgbClr val="FFC000"/>
                    </a:solidFill>
                  </a:rPr>
                  <a:t>                 </a:t>
                </a:r>
                <a:endParaRPr kumimoji="1" lang="ja-JP" altLang="en-US" dirty="0">
                  <a:solidFill>
                    <a:srgbClr val="FFC000"/>
                  </a:solidFill>
                </a:endParaRPr>
              </a:p>
            </p:txBody>
          </p:sp>
          <p:sp>
            <p:nvSpPr>
              <p:cNvPr id="104" name="テキスト ボックス 103"/>
              <p:cNvSpPr txBox="1"/>
              <p:nvPr/>
            </p:nvSpPr>
            <p:spPr>
              <a:xfrm>
                <a:off x="6572840" y="4792866"/>
                <a:ext cx="546706" cy="467132"/>
              </a:xfrm>
              <a:prstGeom prst="rect">
                <a:avLst/>
              </a:prstGeom>
              <a:noFill/>
            </p:spPr>
            <p:txBody>
              <a:bodyPr wrap="none" rtlCol="0">
                <a:spAutoFit/>
              </a:bodyPr>
              <a:lstStyle/>
              <a:p>
                <a:r>
                  <a:rPr lang="en-US" altLang="ja-JP" dirty="0" smtClean="0"/>
                  <a:t>split</a:t>
                </a:r>
                <a:endParaRPr lang="ja-JP" altLang="en-US" dirty="0"/>
              </a:p>
            </p:txBody>
          </p:sp>
        </p:grpSp>
        <p:cxnSp>
          <p:nvCxnSpPr>
            <p:cNvPr id="101" name="直線矢印コネクタ 100"/>
            <p:cNvCxnSpPr/>
            <p:nvPr/>
          </p:nvCxnSpPr>
          <p:spPr>
            <a:xfrm>
              <a:off x="5770980" y="3187059"/>
              <a:ext cx="186339" cy="7274"/>
            </a:xfrm>
            <a:prstGeom prst="straightConnector1">
              <a:avLst/>
            </a:prstGeom>
            <a:solidFill>
              <a:schemeClr val="bg1"/>
            </a:solidFill>
            <a:ln w="19050">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grpSp>
      <p:sp>
        <p:nvSpPr>
          <p:cNvPr id="57" name="テキスト ボックス 56"/>
          <p:cNvSpPr txBox="1"/>
          <p:nvPr/>
        </p:nvSpPr>
        <p:spPr>
          <a:xfrm>
            <a:off x="1043609" y="4409817"/>
            <a:ext cx="3240359" cy="1323439"/>
          </a:xfrm>
          <a:prstGeom prst="rect">
            <a:avLst/>
          </a:prstGeom>
          <a:solidFill>
            <a:schemeClr val="bg1"/>
          </a:solidFill>
          <a:ln>
            <a:solidFill>
              <a:schemeClr val="tx1"/>
            </a:solidFill>
          </a:ln>
        </p:spPr>
        <p:txBody>
          <a:bodyPr wrap="square" rtlCol="0">
            <a:spAutoFit/>
          </a:bodyPr>
          <a:lstStyle/>
          <a:p>
            <a:pPr lvl="0" fontAlgn="base">
              <a:spcBef>
                <a:spcPct val="0"/>
              </a:spcBef>
              <a:spcAft>
                <a:spcPct val="0"/>
              </a:spcAft>
            </a:pPr>
            <a:r>
              <a:rPr lang="en-US" altLang="ja-JP" sz="2000" dirty="0" smtClean="0">
                <a:ea typeface="ＭＳ 明朝" pitchFamily="17" charset="-128"/>
                <a:cs typeface="ＭＳ Ｐゴシック" pitchFamily="50" charset="-128"/>
              </a:rPr>
              <a:t>public </a:t>
            </a:r>
            <a:r>
              <a:rPr lang="en-US" altLang="ja-JP" sz="2000" dirty="0" err="1" smtClean="0">
                <a:solidFill>
                  <a:srgbClr val="00B050"/>
                </a:solidFill>
                <a:ea typeface="ＭＳ 明朝" pitchFamily="17" charset="-128"/>
                <a:cs typeface="ＭＳ Ｐゴシック" pitchFamily="50" charset="-128"/>
              </a:rPr>
              <a:t>boolean</a:t>
            </a:r>
            <a:r>
              <a:rPr lang="en-US" altLang="ja-JP" sz="2000" dirty="0" smtClean="0">
                <a:ea typeface="ＭＳ 明朝" pitchFamily="17" charset="-128"/>
                <a:cs typeface="ＭＳ Ｐゴシック" pitchFamily="50" charset="-128"/>
              </a:rPr>
              <a:t>   </a:t>
            </a:r>
            <a:r>
              <a:rPr lang="en-US" altLang="ja-JP" sz="2000" u="sng" dirty="0" smtClean="0">
                <a:ea typeface="ＭＳ 明朝" pitchFamily="17" charset="-128"/>
                <a:cs typeface="ＭＳ Ｐゴシック" pitchFamily="50" charset="-128"/>
              </a:rPr>
              <a:t>      </a:t>
            </a:r>
            <a:r>
              <a:rPr lang="en-US" altLang="ja-JP" sz="2000" dirty="0" smtClean="0">
                <a:ea typeface="ＭＳ 明朝" pitchFamily="17" charset="-128"/>
                <a:cs typeface="ＭＳ Ｐゴシック" pitchFamily="50" charset="-128"/>
              </a:rPr>
              <a:t>(</a:t>
            </a:r>
            <a:r>
              <a:rPr lang="en-US" altLang="ja-JP" sz="2000" dirty="0" err="1" smtClean="0">
                <a:solidFill>
                  <a:srgbClr val="00B050"/>
                </a:solidFill>
                <a:ea typeface="ＭＳ 明朝" pitchFamily="17" charset="-128"/>
                <a:cs typeface="ＭＳ Ｐゴシック" pitchFamily="50" charset="-128"/>
              </a:rPr>
              <a:t>int</a:t>
            </a:r>
            <a:r>
              <a:rPr lang="en-US" altLang="ja-JP" sz="2000" dirty="0" smtClean="0">
                <a:solidFill>
                  <a:srgbClr val="FFC000"/>
                </a:solidFill>
                <a:ea typeface="ＭＳ 明朝" pitchFamily="17" charset="-128"/>
                <a:cs typeface="ＭＳ Ｐゴシック" pitchFamily="50" charset="-128"/>
              </a:rPr>
              <a:t> </a:t>
            </a:r>
            <a:r>
              <a:rPr lang="en-US" altLang="ja-JP" sz="2000" dirty="0" err="1" smtClean="0">
                <a:solidFill>
                  <a:srgbClr val="FFC000"/>
                </a:solidFill>
                <a:ea typeface="ＭＳ 明朝" pitchFamily="17" charset="-128"/>
                <a:cs typeface="ＭＳ Ｐゴシック" pitchFamily="50" charset="-128"/>
              </a:rPr>
              <a:t>i</a:t>
            </a:r>
            <a:r>
              <a:rPr lang="en-US" altLang="ja-JP" sz="2000" dirty="0" smtClean="0">
                <a:ea typeface="ＭＳ 明朝" pitchFamily="17" charset="-128"/>
                <a:cs typeface="ＭＳ Ｐゴシック" pitchFamily="50" charset="-128"/>
              </a:rPr>
              <a:t>)</a:t>
            </a:r>
          </a:p>
          <a:p>
            <a:pPr lvl="0" fontAlgn="base">
              <a:spcBef>
                <a:spcPct val="0"/>
              </a:spcBef>
              <a:spcAft>
                <a:spcPct val="0"/>
              </a:spcAft>
            </a:pPr>
            <a:r>
              <a:rPr lang="en-US" altLang="ja-JP" sz="2000" dirty="0" smtClean="0">
                <a:ea typeface="ＭＳ 明朝" pitchFamily="17" charset="-128"/>
                <a:cs typeface="ＭＳ Ｐゴシック" pitchFamily="50" charset="-128"/>
              </a:rPr>
              <a:t>{</a:t>
            </a:r>
            <a:endParaRPr kumimoji="1" lang="en-US" altLang="ja-JP" sz="2000" dirty="0" smtClean="0"/>
          </a:p>
          <a:p>
            <a:pPr lvl="0" fontAlgn="base">
              <a:spcBef>
                <a:spcPct val="0"/>
              </a:spcBef>
              <a:spcAft>
                <a:spcPct val="0"/>
              </a:spcAft>
            </a:pPr>
            <a:r>
              <a:rPr lang="en-US" altLang="ja-JP" sz="2000" dirty="0"/>
              <a:t> </a:t>
            </a:r>
            <a:r>
              <a:rPr lang="en-US" altLang="ja-JP" sz="2000" dirty="0" smtClean="0"/>
              <a:t>  return </a:t>
            </a:r>
            <a:r>
              <a:rPr lang="en-US" altLang="ja-JP" sz="2000" dirty="0" err="1" smtClean="0">
                <a:solidFill>
                  <a:srgbClr val="7030A0"/>
                </a:solidFill>
              </a:rPr>
              <a:t>get</a:t>
            </a:r>
            <a:r>
              <a:rPr lang="en-US" altLang="ja-JP" sz="2000" dirty="0" err="1" smtClean="0">
                <a:solidFill>
                  <a:srgbClr val="FFC000"/>
                </a:solidFill>
              </a:rPr>
              <a:t>Field</a:t>
            </a:r>
            <a:r>
              <a:rPr lang="en-US" altLang="ja-JP" sz="2000" dirty="0" smtClean="0"/>
              <a:t>(); </a:t>
            </a:r>
            <a:endParaRPr lang="en-US" altLang="ja-JP" sz="2000" dirty="0"/>
          </a:p>
          <a:p>
            <a:pPr lvl="0" fontAlgn="base">
              <a:spcBef>
                <a:spcPct val="0"/>
              </a:spcBef>
              <a:spcAft>
                <a:spcPct val="0"/>
              </a:spcAft>
            </a:pPr>
            <a:r>
              <a:rPr kumimoji="1" lang="en-US" altLang="ja-JP" sz="2000" dirty="0" smtClean="0"/>
              <a:t>}</a:t>
            </a:r>
            <a:endParaRPr kumimoji="1" lang="ja-JP" altLang="en-US" sz="2000" dirty="0"/>
          </a:p>
        </p:txBody>
      </p:sp>
      <p:sp>
        <p:nvSpPr>
          <p:cNvPr id="80" name="テキスト ボックス 79"/>
          <p:cNvSpPr txBox="1"/>
          <p:nvPr/>
        </p:nvSpPr>
        <p:spPr>
          <a:xfrm>
            <a:off x="7277212" y="1996754"/>
            <a:ext cx="936104" cy="369332"/>
          </a:xfrm>
          <a:prstGeom prst="rect">
            <a:avLst/>
          </a:prstGeom>
          <a:noFill/>
        </p:spPr>
        <p:txBody>
          <a:bodyPr wrap="square" rtlCol="0">
            <a:spAutoFit/>
          </a:bodyPr>
          <a:lstStyle/>
          <a:p>
            <a:r>
              <a:rPr lang="en-US" altLang="ja-JP" dirty="0" smtClean="0"/>
              <a:t>0.4</a:t>
            </a:r>
            <a:endParaRPr kumimoji="1" lang="ja-JP" altLang="en-US" dirty="0"/>
          </a:p>
        </p:txBody>
      </p:sp>
      <p:sp>
        <p:nvSpPr>
          <p:cNvPr id="81" name="テキスト ボックス 80"/>
          <p:cNvSpPr txBox="1"/>
          <p:nvPr/>
        </p:nvSpPr>
        <p:spPr>
          <a:xfrm>
            <a:off x="7277212" y="2924945"/>
            <a:ext cx="936104" cy="369332"/>
          </a:xfrm>
          <a:prstGeom prst="rect">
            <a:avLst/>
          </a:prstGeom>
          <a:noFill/>
        </p:spPr>
        <p:txBody>
          <a:bodyPr wrap="square" rtlCol="0">
            <a:spAutoFit/>
          </a:bodyPr>
          <a:lstStyle/>
          <a:p>
            <a:r>
              <a:rPr lang="en-US" altLang="ja-JP" dirty="0" smtClean="0"/>
              <a:t>0.6</a:t>
            </a:r>
            <a:endParaRPr kumimoji="1" lang="ja-JP" altLang="en-US" dirty="0"/>
          </a:p>
        </p:txBody>
      </p:sp>
      <p:sp>
        <p:nvSpPr>
          <p:cNvPr id="82" name="テキスト ボックス 81"/>
          <p:cNvSpPr txBox="1"/>
          <p:nvPr/>
        </p:nvSpPr>
        <p:spPr>
          <a:xfrm>
            <a:off x="7277212" y="2483605"/>
            <a:ext cx="936104" cy="369332"/>
          </a:xfrm>
          <a:prstGeom prst="rect">
            <a:avLst/>
          </a:prstGeom>
          <a:noFill/>
        </p:spPr>
        <p:txBody>
          <a:bodyPr wrap="square" rtlCol="0">
            <a:spAutoFit/>
          </a:bodyPr>
          <a:lstStyle/>
          <a:p>
            <a:r>
              <a:rPr lang="en-US" altLang="ja-JP" dirty="0" smtClean="0"/>
              <a:t>0.5</a:t>
            </a:r>
            <a:endParaRPr kumimoji="1" lang="ja-JP" altLang="en-US" dirty="0"/>
          </a:p>
        </p:txBody>
      </p:sp>
      <p:sp>
        <p:nvSpPr>
          <p:cNvPr id="83" name="テキスト ボックス 82"/>
          <p:cNvSpPr txBox="1"/>
          <p:nvPr/>
        </p:nvSpPr>
        <p:spPr>
          <a:xfrm>
            <a:off x="7277212" y="3374346"/>
            <a:ext cx="936104" cy="369332"/>
          </a:xfrm>
          <a:prstGeom prst="rect">
            <a:avLst/>
          </a:prstGeom>
          <a:noFill/>
        </p:spPr>
        <p:txBody>
          <a:bodyPr wrap="square" rtlCol="0">
            <a:spAutoFit/>
          </a:bodyPr>
          <a:lstStyle/>
          <a:p>
            <a:r>
              <a:rPr lang="en-US" altLang="ja-JP" dirty="0" smtClean="0"/>
              <a:t>0.2</a:t>
            </a:r>
            <a:endParaRPr kumimoji="1" lang="ja-JP" altLang="en-US" dirty="0"/>
          </a:p>
        </p:txBody>
      </p:sp>
      <p:cxnSp>
        <p:nvCxnSpPr>
          <p:cNvPr id="85" name="直線コネクタ 84"/>
          <p:cNvCxnSpPr>
            <a:endCxn id="82" idx="3"/>
          </p:cNvCxnSpPr>
          <p:nvPr/>
        </p:nvCxnSpPr>
        <p:spPr>
          <a:xfrm flipV="1">
            <a:off x="107504" y="2668271"/>
            <a:ext cx="8105812" cy="1"/>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6" name="直線コネクタ 85"/>
          <p:cNvCxnSpPr>
            <a:endCxn id="80" idx="3"/>
          </p:cNvCxnSpPr>
          <p:nvPr/>
        </p:nvCxnSpPr>
        <p:spPr>
          <a:xfrm>
            <a:off x="91220" y="2173508"/>
            <a:ext cx="8122096" cy="791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88" name="円/楕円 87"/>
          <p:cNvSpPr/>
          <p:nvPr/>
        </p:nvSpPr>
        <p:spPr>
          <a:xfrm>
            <a:off x="5957318" y="1950950"/>
            <a:ext cx="2071065" cy="46094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9" name="円/楕円 88"/>
          <p:cNvSpPr/>
          <p:nvPr/>
        </p:nvSpPr>
        <p:spPr>
          <a:xfrm>
            <a:off x="5957319" y="2852937"/>
            <a:ext cx="2071065" cy="46094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0" name="テキスト ボックス 89"/>
          <p:cNvSpPr txBox="1"/>
          <p:nvPr/>
        </p:nvSpPr>
        <p:spPr>
          <a:xfrm>
            <a:off x="8236635" y="2915652"/>
            <a:ext cx="607156" cy="369332"/>
          </a:xfrm>
          <a:prstGeom prst="rect">
            <a:avLst/>
          </a:prstGeom>
          <a:noFill/>
          <a:ln>
            <a:solidFill>
              <a:schemeClr val="tx2"/>
            </a:solidFill>
          </a:ln>
        </p:spPr>
        <p:txBody>
          <a:bodyPr wrap="square" rtlCol="0">
            <a:spAutoFit/>
          </a:bodyPr>
          <a:lstStyle/>
          <a:p>
            <a:pPr algn="ctr"/>
            <a:r>
              <a:rPr kumimoji="1" lang="en-US" altLang="ja-JP" dirty="0" smtClean="0"/>
              <a:t>1</a:t>
            </a:r>
            <a:endParaRPr kumimoji="1" lang="ja-JP" altLang="en-US" dirty="0"/>
          </a:p>
        </p:txBody>
      </p:sp>
      <p:sp>
        <p:nvSpPr>
          <p:cNvPr id="91" name="テキスト ボックス 90"/>
          <p:cNvSpPr txBox="1"/>
          <p:nvPr/>
        </p:nvSpPr>
        <p:spPr>
          <a:xfrm>
            <a:off x="8236635" y="3319319"/>
            <a:ext cx="607156" cy="369332"/>
          </a:xfrm>
          <a:prstGeom prst="rect">
            <a:avLst/>
          </a:prstGeom>
          <a:noFill/>
          <a:ln>
            <a:solidFill>
              <a:schemeClr val="tx2"/>
            </a:solidFill>
          </a:ln>
        </p:spPr>
        <p:txBody>
          <a:bodyPr wrap="square" rtlCol="0">
            <a:spAutoFit/>
          </a:bodyPr>
          <a:lstStyle/>
          <a:p>
            <a:pPr algn="ctr"/>
            <a:r>
              <a:rPr kumimoji="1" lang="en-US" altLang="ja-JP" dirty="0" smtClean="0"/>
              <a:t>2</a:t>
            </a:r>
            <a:endParaRPr kumimoji="1" lang="ja-JP" altLang="en-US" dirty="0"/>
          </a:p>
        </p:txBody>
      </p:sp>
      <p:sp>
        <p:nvSpPr>
          <p:cNvPr id="92" name="右矢印 91"/>
          <p:cNvSpPr/>
          <p:nvPr/>
        </p:nvSpPr>
        <p:spPr>
          <a:xfrm>
            <a:off x="4881029" y="4653136"/>
            <a:ext cx="988392" cy="720080"/>
          </a:xfrm>
          <a:prstGeom prst="right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93" name="表 92"/>
          <p:cNvGraphicFramePr>
            <a:graphicFrameLocks noGrp="1"/>
          </p:cNvGraphicFramePr>
          <p:nvPr>
            <p:extLst>
              <p:ext uri="{D42A27DB-BD31-4B8C-83A1-F6EECF244321}">
                <p14:modId xmlns:p14="http://schemas.microsoft.com/office/powerpoint/2010/main" val="2653541448"/>
              </p:ext>
            </p:extLst>
          </p:nvPr>
        </p:nvGraphicFramePr>
        <p:xfrm>
          <a:off x="6363070" y="4459468"/>
          <a:ext cx="1226410" cy="1224136"/>
        </p:xfrm>
        <a:graphic>
          <a:graphicData uri="http://schemas.openxmlformats.org/drawingml/2006/table">
            <a:tbl>
              <a:tblPr bandRow="1">
                <a:tableStyleId>{BC89EF96-8CEA-46FF-86C4-4CE0E7609802}</a:tableStyleId>
              </a:tblPr>
              <a:tblGrid>
                <a:gridCol w="1226410"/>
              </a:tblGrid>
              <a:tr h="443728">
                <a:tc>
                  <a:txBody>
                    <a:bodyPr/>
                    <a:lstStyle/>
                    <a:p>
                      <a:r>
                        <a:rPr kumimoji="1" lang="en-US" altLang="ja-JP" dirty="0" smtClean="0"/>
                        <a:t>1 . is</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r>
              <a:tr h="390204">
                <a:tc>
                  <a:txBody>
                    <a:bodyPr/>
                    <a:lstStyle/>
                    <a:p>
                      <a:r>
                        <a:rPr kumimoji="1" lang="en-US" altLang="ja-JP" dirty="0" smtClean="0"/>
                        <a:t>2.</a:t>
                      </a:r>
                      <a:r>
                        <a:rPr kumimoji="1" lang="en-US" altLang="ja-JP" baseline="0" dirty="0" smtClean="0"/>
                        <a:t> split</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r>
              <a:tr h="390204">
                <a:tc>
                  <a:txBody>
                    <a:bodyPr/>
                    <a:lstStyle/>
                    <a:p>
                      <a:r>
                        <a:rPr kumimoji="1" lang="en-US" altLang="ja-JP" dirty="0" smtClean="0"/>
                        <a:t>…</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bl>
          </a:graphicData>
        </a:graphic>
      </p:graphicFrame>
      <p:sp>
        <p:nvSpPr>
          <p:cNvPr id="94" name="テキスト ボックス 93"/>
          <p:cNvSpPr txBox="1"/>
          <p:nvPr/>
        </p:nvSpPr>
        <p:spPr>
          <a:xfrm>
            <a:off x="512614" y="3872417"/>
            <a:ext cx="1436278" cy="369332"/>
          </a:xfrm>
          <a:prstGeom prst="rect">
            <a:avLst/>
          </a:prstGeom>
          <a:noFill/>
        </p:spPr>
        <p:txBody>
          <a:bodyPr wrap="square" rtlCol="0">
            <a:spAutoFit/>
          </a:bodyPr>
          <a:lstStyle/>
          <a:p>
            <a:r>
              <a:rPr kumimoji="1" lang="ja-JP" altLang="en-US" dirty="0" smtClean="0"/>
              <a:t>・・・・</a:t>
            </a:r>
            <a:endParaRPr kumimoji="1" lang="ja-JP" altLang="en-US" dirty="0"/>
          </a:p>
        </p:txBody>
      </p:sp>
      <p:sp>
        <p:nvSpPr>
          <p:cNvPr id="3" name="テキスト ボックス 2"/>
          <p:cNvSpPr txBox="1"/>
          <p:nvPr/>
        </p:nvSpPr>
        <p:spPr>
          <a:xfrm>
            <a:off x="7150577" y="1556792"/>
            <a:ext cx="1086058" cy="369332"/>
          </a:xfrm>
          <a:prstGeom prst="rect">
            <a:avLst/>
          </a:prstGeom>
          <a:noFill/>
        </p:spPr>
        <p:txBody>
          <a:bodyPr wrap="square" rtlCol="0">
            <a:spAutoFit/>
          </a:bodyPr>
          <a:lstStyle/>
          <a:p>
            <a:r>
              <a:rPr lang="ja-JP" altLang="en-US" dirty="0"/>
              <a:t>確信度</a:t>
            </a:r>
            <a:endParaRPr kumimoji="1" lang="ja-JP" altLang="en-US" dirty="0"/>
          </a:p>
        </p:txBody>
      </p:sp>
      <p:sp>
        <p:nvSpPr>
          <p:cNvPr id="95" name="正方形/長方形 94"/>
          <p:cNvSpPr/>
          <p:nvPr/>
        </p:nvSpPr>
        <p:spPr>
          <a:xfrm>
            <a:off x="0" y="1510459"/>
            <a:ext cx="9070147" cy="2684956"/>
          </a:xfrm>
          <a:prstGeom prst="rect">
            <a:avLst/>
          </a:prstGeom>
          <a:solidFill>
            <a:schemeClr val="bg1">
              <a:alpha val="7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8738117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8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89"/>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8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xit" presetSubtype="0" fill="hold" grpId="1" nodeType="clickEffect">
                                  <p:stCondLst>
                                    <p:cond delay="0"/>
                                  </p:stCondLst>
                                  <p:childTnLst>
                                    <p:set>
                                      <p:cBhvr>
                                        <p:cTn id="22" dur="1" fill="hold">
                                          <p:stCondLst>
                                            <p:cond delay="0"/>
                                          </p:stCondLst>
                                        </p:cTn>
                                        <p:tgtEl>
                                          <p:spTgt spid="89"/>
                                        </p:tgtEl>
                                        <p:attrNameLst>
                                          <p:attrName>style.visibility</p:attrName>
                                        </p:attrNameLst>
                                      </p:cBhvr>
                                      <p:to>
                                        <p:strVal val="hidden"/>
                                      </p:to>
                                    </p:set>
                                  </p:childTnLst>
                                </p:cTn>
                              </p:par>
                              <p:par>
                                <p:cTn id="23" presetID="1" presetClass="exit" presetSubtype="0" fill="hold" grpId="1" nodeType="withEffect">
                                  <p:stCondLst>
                                    <p:cond delay="0"/>
                                  </p:stCondLst>
                                  <p:childTnLst>
                                    <p:set>
                                      <p:cBhvr>
                                        <p:cTn id="24" dur="1" fill="hold">
                                          <p:stCondLst>
                                            <p:cond delay="0"/>
                                          </p:stCondLst>
                                        </p:cTn>
                                        <p:tgtEl>
                                          <p:spTgt spid="88"/>
                                        </p:tgtEl>
                                        <p:attrNameLst>
                                          <p:attrName>style.visibility</p:attrName>
                                        </p:attrNameLst>
                                      </p:cBhvr>
                                      <p:to>
                                        <p:strVal val="hidden"/>
                                      </p:to>
                                    </p:set>
                                  </p:childTnLst>
                                </p:cTn>
                              </p:par>
                              <p:par>
                                <p:cTn id="25" presetID="1" presetClass="entr" presetSubtype="0" fill="hold" nodeType="withEffect">
                                  <p:stCondLst>
                                    <p:cond delay="0"/>
                                  </p:stCondLst>
                                  <p:childTnLst>
                                    <p:set>
                                      <p:cBhvr>
                                        <p:cTn id="26" dur="1" fill="hold">
                                          <p:stCondLst>
                                            <p:cond delay="0"/>
                                          </p:stCondLst>
                                        </p:cTn>
                                        <p:tgtEl>
                                          <p:spTgt spid="8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90"/>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91"/>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92"/>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93"/>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9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 grpId="0" animBg="1"/>
      <p:bldP spid="88" grpId="0" animBg="1"/>
      <p:bldP spid="88" grpId="1" animBg="1"/>
      <p:bldP spid="89" grpId="0" animBg="1"/>
      <p:bldP spid="89" grpId="1" animBg="1"/>
      <p:bldP spid="90" grpId="0" animBg="1"/>
      <p:bldP spid="91" grpId="0" animBg="1"/>
      <p:bldP spid="92" grpId="0" animBg="1"/>
      <p:bldP spid="95"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評価</a:t>
            </a:r>
            <a:r>
              <a:rPr lang="ja-JP" altLang="en-US" dirty="0"/>
              <a:t>実験</a:t>
            </a:r>
            <a:endParaRPr kumimoji="1" lang="ja-JP" altLang="en-US" dirty="0"/>
          </a:p>
        </p:txBody>
      </p:sp>
      <p:sp>
        <p:nvSpPr>
          <p:cNvPr id="3" name="コンテンツ プレースホルダー 2"/>
          <p:cNvSpPr>
            <a:spLocks noGrp="1"/>
          </p:cNvSpPr>
          <p:nvPr>
            <p:ph idx="1"/>
          </p:nvPr>
        </p:nvSpPr>
        <p:spPr/>
        <p:txBody>
          <a:bodyPr>
            <a:normAutofit lnSpcReduction="10000"/>
          </a:bodyPr>
          <a:lstStyle/>
          <a:p>
            <a:r>
              <a:rPr lang="en-US" altLang="ja-JP" sz="3600" dirty="0" smtClean="0"/>
              <a:t>RQ1  </a:t>
            </a:r>
          </a:p>
          <a:p>
            <a:pPr lvl="1"/>
            <a:r>
              <a:rPr lang="ja-JP" altLang="en-US" sz="3200" dirty="0" smtClean="0"/>
              <a:t>提案</a:t>
            </a:r>
            <a:r>
              <a:rPr lang="ja-JP" altLang="en-US" sz="3200" dirty="0"/>
              <a:t>手法が</a:t>
            </a:r>
            <a:r>
              <a:rPr lang="ja-JP" altLang="en-US" sz="3200" dirty="0" smtClean="0"/>
              <a:t>，既存手法よりも適切</a:t>
            </a:r>
            <a:r>
              <a:rPr lang="ja-JP" altLang="en-US" sz="3200" dirty="0"/>
              <a:t>な動詞を提示できる</a:t>
            </a:r>
            <a:r>
              <a:rPr lang="ja-JP" altLang="en-US" sz="3200" dirty="0" smtClean="0"/>
              <a:t>か</a:t>
            </a:r>
            <a:endParaRPr lang="en-US" altLang="ja-JP" sz="3200" dirty="0" smtClean="0"/>
          </a:p>
          <a:p>
            <a:endParaRPr lang="en-US" altLang="ja-JP" sz="3600" dirty="0" smtClean="0"/>
          </a:p>
          <a:p>
            <a:r>
              <a:rPr lang="en-US" altLang="ja-JP" sz="3600" dirty="0" smtClean="0"/>
              <a:t>RQ2</a:t>
            </a:r>
            <a:endParaRPr lang="en-US" altLang="ja-JP" sz="3600" dirty="0"/>
          </a:p>
          <a:p>
            <a:pPr lvl="1"/>
            <a:r>
              <a:rPr lang="ja-JP" altLang="en-US" sz="3200" dirty="0" smtClean="0"/>
              <a:t>提示される候補リストは，開発者の適切な動詞選択を支援するか</a:t>
            </a:r>
            <a:r>
              <a:rPr lang="en-US" altLang="ja-JP" sz="3200" dirty="0"/>
              <a:t/>
            </a:r>
            <a:br>
              <a:rPr lang="en-US" altLang="ja-JP" sz="3200" dirty="0"/>
            </a:br>
            <a:endParaRPr kumimoji="1" lang="ja-JP" altLang="en-US" sz="3600" dirty="0"/>
          </a:p>
        </p:txBody>
      </p:sp>
      <p:sp>
        <p:nvSpPr>
          <p:cNvPr id="4" name="スライド番号プレースホルダー 3"/>
          <p:cNvSpPr>
            <a:spLocks noGrp="1"/>
          </p:cNvSpPr>
          <p:nvPr>
            <p:ph type="sldNum" sz="quarter" idx="12"/>
          </p:nvPr>
        </p:nvSpPr>
        <p:spPr/>
        <p:txBody>
          <a:bodyPr/>
          <a:lstStyle/>
          <a:p>
            <a:fld id="{8C895D88-1A83-483B-AB54-1A12690D3252}" type="slidenum">
              <a:rPr kumimoji="1" lang="ja-JP" altLang="en-US" smtClean="0"/>
              <a:t>15</a:t>
            </a:fld>
            <a:endParaRPr kumimoji="1" lang="ja-JP" altLang="en-US"/>
          </a:p>
        </p:txBody>
      </p:sp>
    </p:spTree>
    <p:extLst>
      <p:ext uri="{BB962C8B-B14F-4D97-AF65-F5344CB8AC3E}">
        <p14:creationId xmlns:p14="http://schemas.microsoft.com/office/powerpoint/2010/main" val="21550304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179512" y="1484784"/>
            <a:ext cx="8784976" cy="5301208"/>
          </a:xfrm>
          <a:ln>
            <a:noFill/>
          </a:ln>
        </p:spPr>
        <p:txBody>
          <a:bodyPr>
            <a:normAutofit fontScale="92500" lnSpcReduction="10000"/>
          </a:bodyPr>
          <a:lstStyle/>
          <a:p>
            <a:r>
              <a:rPr lang="ja-JP" altLang="en-US" dirty="0" smtClean="0"/>
              <a:t>方法</a:t>
            </a:r>
            <a:endParaRPr lang="en-US" altLang="ja-JP" dirty="0" smtClean="0"/>
          </a:p>
          <a:p>
            <a:pPr lvl="1"/>
            <a:r>
              <a:rPr lang="ja-JP" altLang="en-US" sz="2400" dirty="0" smtClean="0"/>
              <a:t>あるソフトウェア内の各メソッドの</a:t>
            </a:r>
            <a:r>
              <a:rPr lang="ja-JP" altLang="en-US" sz="2400" b="1" dirty="0"/>
              <a:t>適切な</a:t>
            </a:r>
            <a:r>
              <a:rPr lang="ja-JP" altLang="en-US" sz="2400" b="1" dirty="0" smtClean="0"/>
              <a:t>動詞</a:t>
            </a:r>
            <a:r>
              <a:rPr lang="en-US" altLang="ja-JP" sz="2400" b="1" dirty="0" smtClean="0"/>
              <a:t>(</a:t>
            </a:r>
            <a:r>
              <a:rPr lang="ja-JP" altLang="en-US" sz="2400" b="1" dirty="0" smtClean="0"/>
              <a:t>既</a:t>
            </a:r>
            <a:r>
              <a:rPr lang="ja-JP" altLang="en-US" sz="2400" b="1" dirty="0"/>
              <a:t>につけられて</a:t>
            </a:r>
            <a:r>
              <a:rPr lang="ja-JP" altLang="en-US" sz="2400" b="1" dirty="0" smtClean="0"/>
              <a:t>いる動詞</a:t>
            </a:r>
            <a:r>
              <a:rPr lang="en-US" altLang="ja-JP" sz="2400" b="1" dirty="0" smtClean="0"/>
              <a:t>)</a:t>
            </a:r>
            <a:r>
              <a:rPr lang="ja-JP" altLang="en-US" sz="2400" dirty="0" smtClean="0"/>
              <a:t>が候補リストの上位何番目に提示できているか</a:t>
            </a:r>
            <a:endParaRPr lang="en-US" altLang="ja-JP" sz="2400" dirty="0" smtClean="0"/>
          </a:p>
          <a:p>
            <a:pPr lvl="2"/>
            <a:r>
              <a:rPr lang="ja-JP" altLang="en-US" sz="2200" dirty="0" smtClean="0"/>
              <a:t>上位に提示できているほどよい</a:t>
            </a:r>
            <a:endParaRPr lang="en-US" altLang="ja-JP" sz="2200" dirty="0" smtClean="0"/>
          </a:p>
          <a:p>
            <a:endParaRPr kumimoji="1" lang="en-US" altLang="ja-JP" sz="2800" dirty="0" smtClean="0"/>
          </a:p>
          <a:p>
            <a:endParaRPr lang="en-US" altLang="ja-JP" sz="2800" dirty="0" smtClean="0"/>
          </a:p>
          <a:p>
            <a:endParaRPr lang="en-US" altLang="ja-JP" sz="2800" dirty="0"/>
          </a:p>
          <a:p>
            <a:pPr lvl="1"/>
            <a:r>
              <a:rPr lang="ja-JP" altLang="en-US" sz="2400" dirty="0" smtClean="0"/>
              <a:t>抽出したルール</a:t>
            </a:r>
            <a:r>
              <a:rPr lang="en-US" altLang="ja-JP" sz="2400" dirty="0" smtClean="0"/>
              <a:t> </a:t>
            </a:r>
            <a:r>
              <a:rPr lang="en-US" altLang="ja-JP" sz="2400" dirty="0"/>
              <a:t>: </a:t>
            </a:r>
            <a:r>
              <a:rPr lang="en-US" altLang="ja-JP" sz="2400" dirty="0" smtClean="0"/>
              <a:t> </a:t>
            </a:r>
            <a:r>
              <a:rPr lang="ja-JP" altLang="en-US" sz="2400" dirty="0" smtClean="0"/>
              <a:t>提案手法：</a:t>
            </a:r>
            <a:r>
              <a:rPr lang="en-US" altLang="ja-JP" sz="2400" dirty="0" smtClean="0"/>
              <a:t>2,947,148</a:t>
            </a:r>
            <a:r>
              <a:rPr lang="ja-JP" altLang="en-US" sz="2400" dirty="0" err="1" smtClean="0"/>
              <a:t>，</a:t>
            </a:r>
            <a:r>
              <a:rPr lang="ja-JP" altLang="en-US" sz="2400" dirty="0" smtClean="0"/>
              <a:t>　既存手法：</a:t>
            </a:r>
            <a:r>
              <a:rPr lang="en-US" altLang="ja-JP" sz="2400" dirty="0" smtClean="0"/>
              <a:t>304,770</a:t>
            </a:r>
          </a:p>
          <a:p>
            <a:pPr lvl="1"/>
            <a:r>
              <a:rPr lang="en-US" altLang="ja-JP" sz="2400" dirty="0" smtClean="0"/>
              <a:t>112</a:t>
            </a:r>
            <a:r>
              <a:rPr lang="ja-JP" altLang="en-US" sz="2400" dirty="0" smtClean="0"/>
              <a:t>の</a:t>
            </a:r>
            <a:r>
              <a:rPr lang="en-US" altLang="ja-JP" sz="2400" dirty="0" smtClean="0"/>
              <a:t>OSS</a:t>
            </a:r>
            <a:r>
              <a:rPr lang="en-US" altLang="ja-JP" sz="2400" baseline="30000" dirty="0" smtClean="0"/>
              <a:t>1</a:t>
            </a:r>
            <a:r>
              <a:rPr lang="en-US" altLang="ja-JP" sz="2400" dirty="0" smtClean="0"/>
              <a:t>(1,162,132</a:t>
            </a:r>
            <a:r>
              <a:rPr lang="ja-JP" altLang="en-US" sz="2400" dirty="0"/>
              <a:t>個のメソッド</a:t>
            </a:r>
            <a:r>
              <a:rPr lang="en-US" altLang="ja-JP" sz="2400" dirty="0" smtClean="0"/>
              <a:t>)</a:t>
            </a:r>
            <a:r>
              <a:rPr lang="ja-JP" altLang="en-US" sz="2400" dirty="0" smtClean="0"/>
              <a:t>から学習</a:t>
            </a:r>
            <a:endParaRPr lang="en-US" altLang="ja-JP" sz="2400" dirty="0" smtClean="0"/>
          </a:p>
          <a:p>
            <a:r>
              <a:rPr lang="ja-JP" altLang="en-US" sz="3200" dirty="0" smtClean="0"/>
              <a:t>評価対象</a:t>
            </a:r>
            <a:endParaRPr lang="en-US" altLang="ja-JP" sz="3200" dirty="0" smtClean="0"/>
          </a:p>
          <a:p>
            <a:pPr lvl="1"/>
            <a:r>
              <a:rPr lang="ja-JP" altLang="en-US" sz="2400" dirty="0"/>
              <a:t>学習</a:t>
            </a:r>
            <a:r>
              <a:rPr lang="ja-JP" altLang="en-US" sz="2400" dirty="0" smtClean="0"/>
              <a:t>に用いた</a:t>
            </a:r>
            <a:r>
              <a:rPr lang="en-US" altLang="ja-JP" sz="2400" dirty="0" smtClean="0"/>
              <a:t>112</a:t>
            </a:r>
            <a:r>
              <a:rPr lang="ja-JP" altLang="en-US" sz="2400" dirty="0" smtClean="0"/>
              <a:t>の</a:t>
            </a:r>
            <a:r>
              <a:rPr lang="en-US" altLang="ja-JP" sz="2400" dirty="0" smtClean="0"/>
              <a:t>OSS: </a:t>
            </a:r>
            <a:r>
              <a:rPr lang="en-US" altLang="ja-JP" sz="2400" dirty="0"/>
              <a:t>1,162,132</a:t>
            </a:r>
            <a:r>
              <a:rPr lang="ja-JP" altLang="en-US" sz="2400" dirty="0"/>
              <a:t>個のメソッド</a:t>
            </a:r>
            <a:endParaRPr lang="en-US" altLang="ja-JP" sz="2400" dirty="0" smtClean="0"/>
          </a:p>
          <a:p>
            <a:pPr lvl="1"/>
            <a:r>
              <a:rPr lang="ja-JP" altLang="en-US" sz="2400" dirty="0" smtClean="0"/>
              <a:t>学習に用いていない</a:t>
            </a:r>
            <a:r>
              <a:rPr lang="en-US" altLang="ja-JP" sz="2400" dirty="0" smtClean="0"/>
              <a:t>4</a:t>
            </a:r>
            <a:r>
              <a:rPr lang="ja-JP" altLang="en-US" sz="2400" dirty="0" err="1" smtClean="0"/>
              <a:t>つの</a:t>
            </a:r>
            <a:r>
              <a:rPr lang="en-US" altLang="ja-JP" sz="2400" dirty="0" smtClean="0"/>
              <a:t>OSS:  13,563 </a:t>
            </a:r>
            <a:r>
              <a:rPr lang="ja-JP" altLang="en-US" sz="2400" dirty="0" smtClean="0"/>
              <a:t>個のメソッド</a:t>
            </a:r>
            <a:endParaRPr lang="en-US" altLang="ja-JP" sz="2400" dirty="0" smtClean="0"/>
          </a:p>
          <a:p>
            <a:pPr lvl="2"/>
            <a:r>
              <a:rPr lang="en-US" altLang="ja-JP" sz="2000" dirty="0" smtClean="0"/>
              <a:t>    </a:t>
            </a:r>
            <a:r>
              <a:rPr lang="en-US" altLang="ja-JP" sz="2200" dirty="0" smtClean="0"/>
              <a:t>Saxon-HE, Order Portal, </a:t>
            </a:r>
            <a:r>
              <a:rPr lang="en-US" altLang="ja-JP" sz="2200" dirty="0" err="1" smtClean="0"/>
              <a:t>NeoDatis</a:t>
            </a:r>
            <a:r>
              <a:rPr lang="ja-JP" altLang="en-US" sz="2200" dirty="0" err="1" smtClean="0"/>
              <a:t>，</a:t>
            </a:r>
            <a:r>
              <a:rPr lang="ja-JP" altLang="en-US" sz="2200" dirty="0" smtClean="0"/>
              <a:t> </a:t>
            </a:r>
            <a:r>
              <a:rPr lang="en-US" altLang="ja-JP" sz="2200" dirty="0" err="1" smtClean="0"/>
              <a:t>BlueJ</a:t>
            </a:r>
            <a:endParaRPr lang="en-US" altLang="ja-JP" sz="2200" dirty="0"/>
          </a:p>
          <a:p>
            <a:endParaRPr lang="en-US" altLang="ja-JP" sz="2800" dirty="0"/>
          </a:p>
        </p:txBody>
      </p:sp>
      <p:sp>
        <p:nvSpPr>
          <p:cNvPr id="12" name="テキスト ボックス 11"/>
          <p:cNvSpPr txBox="1"/>
          <p:nvPr/>
        </p:nvSpPr>
        <p:spPr>
          <a:xfrm>
            <a:off x="1044886" y="2969657"/>
            <a:ext cx="3240359" cy="1323439"/>
          </a:xfrm>
          <a:prstGeom prst="rect">
            <a:avLst/>
          </a:prstGeom>
          <a:solidFill>
            <a:schemeClr val="bg1"/>
          </a:solidFill>
          <a:ln>
            <a:solidFill>
              <a:schemeClr val="tx1"/>
            </a:solidFill>
          </a:ln>
        </p:spPr>
        <p:txBody>
          <a:bodyPr wrap="square" rtlCol="0">
            <a:spAutoFit/>
          </a:bodyPr>
          <a:lstStyle/>
          <a:p>
            <a:pPr lvl="0" fontAlgn="base">
              <a:spcBef>
                <a:spcPct val="0"/>
              </a:spcBef>
              <a:spcAft>
                <a:spcPct val="0"/>
              </a:spcAft>
            </a:pPr>
            <a:r>
              <a:rPr lang="en-US" altLang="ja-JP" sz="2000" dirty="0" smtClean="0">
                <a:ea typeface="ＭＳ 明朝" pitchFamily="17" charset="-128"/>
                <a:cs typeface="ＭＳ Ｐゴシック" pitchFamily="50" charset="-128"/>
              </a:rPr>
              <a:t>public </a:t>
            </a:r>
            <a:r>
              <a:rPr lang="en-US" altLang="ja-JP" sz="2000" dirty="0" err="1" smtClean="0">
                <a:ea typeface="ＭＳ 明朝" pitchFamily="17" charset="-128"/>
                <a:cs typeface="ＭＳ Ｐゴシック" pitchFamily="50" charset="-128"/>
              </a:rPr>
              <a:t>boolean</a:t>
            </a:r>
            <a:r>
              <a:rPr lang="en-US" altLang="ja-JP" sz="2000" dirty="0" smtClean="0">
                <a:ea typeface="ＭＳ 明朝" pitchFamily="17" charset="-128"/>
                <a:cs typeface="ＭＳ Ｐゴシック" pitchFamily="50" charset="-128"/>
              </a:rPr>
              <a:t>   </a:t>
            </a:r>
            <a:r>
              <a:rPr lang="en-US" altLang="ja-JP" sz="2000" dirty="0" err="1" smtClean="0">
                <a:ea typeface="ＭＳ 明朝" pitchFamily="17" charset="-128"/>
                <a:cs typeface="ＭＳ Ｐゴシック" pitchFamily="50" charset="-128"/>
              </a:rPr>
              <a:t>isB</a:t>
            </a:r>
            <a:r>
              <a:rPr lang="en-US" altLang="ja-JP" sz="2000" dirty="0" smtClean="0">
                <a:ea typeface="ＭＳ 明朝" pitchFamily="17" charset="-128"/>
                <a:cs typeface="ＭＳ Ｐゴシック" pitchFamily="50" charset="-128"/>
              </a:rPr>
              <a:t>(</a:t>
            </a:r>
            <a:r>
              <a:rPr lang="en-US" altLang="ja-JP" sz="2000" dirty="0" err="1" smtClean="0">
                <a:ea typeface="ＭＳ 明朝" pitchFamily="17" charset="-128"/>
                <a:cs typeface="ＭＳ Ｐゴシック" pitchFamily="50" charset="-128"/>
              </a:rPr>
              <a:t>int</a:t>
            </a:r>
            <a:r>
              <a:rPr lang="en-US" altLang="ja-JP" sz="2000" dirty="0" smtClean="0">
                <a:ea typeface="ＭＳ 明朝" pitchFamily="17" charset="-128"/>
                <a:cs typeface="ＭＳ Ｐゴシック" pitchFamily="50" charset="-128"/>
              </a:rPr>
              <a:t> </a:t>
            </a:r>
            <a:r>
              <a:rPr lang="en-US" altLang="ja-JP" sz="2000" dirty="0" err="1" smtClean="0">
                <a:ea typeface="ＭＳ 明朝" pitchFamily="17" charset="-128"/>
                <a:cs typeface="ＭＳ Ｐゴシック" pitchFamily="50" charset="-128"/>
              </a:rPr>
              <a:t>i</a:t>
            </a:r>
            <a:r>
              <a:rPr lang="en-US" altLang="ja-JP" sz="2000" dirty="0" smtClean="0">
                <a:ea typeface="ＭＳ 明朝" pitchFamily="17" charset="-128"/>
                <a:cs typeface="ＭＳ Ｐゴシック" pitchFamily="50" charset="-128"/>
              </a:rPr>
              <a:t>)</a:t>
            </a:r>
          </a:p>
          <a:p>
            <a:pPr lvl="0" fontAlgn="base">
              <a:spcBef>
                <a:spcPct val="0"/>
              </a:spcBef>
              <a:spcAft>
                <a:spcPct val="0"/>
              </a:spcAft>
            </a:pPr>
            <a:r>
              <a:rPr lang="en-US" altLang="ja-JP" sz="2000" dirty="0" smtClean="0">
                <a:ea typeface="ＭＳ 明朝" pitchFamily="17" charset="-128"/>
                <a:cs typeface="ＭＳ Ｐゴシック" pitchFamily="50" charset="-128"/>
              </a:rPr>
              <a:t>{</a:t>
            </a:r>
            <a:endParaRPr kumimoji="1" lang="en-US" altLang="ja-JP" sz="2000" dirty="0" smtClean="0"/>
          </a:p>
          <a:p>
            <a:pPr lvl="0" fontAlgn="base">
              <a:spcBef>
                <a:spcPct val="0"/>
              </a:spcBef>
              <a:spcAft>
                <a:spcPct val="0"/>
              </a:spcAft>
            </a:pPr>
            <a:r>
              <a:rPr lang="en-US" altLang="ja-JP" sz="2000" dirty="0"/>
              <a:t> </a:t>
            </a:r>
            <a:r>
              <a:rPr lang="en-US" altLang="ja-JP" sz="2000" dirty="0" smtClean="0"/>
              <a:t>  return </a:t>
            </a:r>
            <a:r>
              <a:rPr lang="en-US" altLang="ja-JP" sz="2000" dirty="0" err="1" smtClean="0"/>
              <a:t>getB</a:t>
            </a:r>
            <a:r>
              <a:rPr lang="en-US" altLang="ja-JP" sz="2000" dirty="0" smtClean="0"/>
              <a:t>(); </a:t>
            </a:r>
            <a:endParaRPr lang="en-US" altLang="ja-JP" sz="2000" dirty="0"/>
          </a:p>
          <a:p>
            <a:pPr lvl="0" fontAlgn="base">
              <a:spcBef>
                <a:spcPct val="0"/>
              </a:spcBef>
              <a:spcAft>
                <a:spcPct val="0"/>
              </a:spcAft>
            </a:pPr>
            <a:r>
              <a:rPr kumimoji="1" lang="en-US" altLang="ja-JP" sz="2000" dirty="0" smtClean="0"/>
              <a:t>}</a:t>
            </a:r>
            <a:endParaRPr kumimoji="1" lang="ja-JP" altLang="en-US" sz="2000" dirty="0"/>
          </a:p>
        </p:txBody>
      </p:sp>
      <p:sp>
        <p:nvSpPr>
          <p:cNvPr id="18" name="右矢印 17"/>
          <p:cNvSpPr/>
          <p:nvPr/>
        </p:nvSpPr>
        <p:spPr>
          <a:xfrm>
            <a:off x="4848573" y="3205876"/>
            <a:ext cx="780443" cy="720080"/>
          </a:xfrm>
          <a:prstGeom prst="right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19" name="表 18"/>
          <p:cNvGraphicFramePr>
            <a:graphicFrameLocks noGrp="1"/>
          </p:cNvGraphicFramePr>
          <p:nvPr>
            <p:extLst>
              <p:ext uri="{D42A27DB-BD31-4B8C-83A1-F6EECF244321}">
                <p14:modId xmlns:p14="http://schemas.microsoft.com/office/powerpoint/2010/main" val="2812927880"/>
              </p:ext>
            </p:extLst>
          </p:nvPr>
        </p:nvGraphicFramePr>
        <p:xfrm>
          <a:off x="6081894" y="3019308"/>
          <a:ext cx="1226410" cy="1224136"/>
        </p:xfrm>
        <a:graphic>
          <a:graphicData uri="http://schemas.openxmlformats.org/drawingml/2006/table">
            <a:tbl>
              <a:tblPr bandRow="1">
                <a:tableStyleId>{BC89EF96-8CEA-46FF-86C4-4CE0E7609802}</a:tableStyleId>
              </a:tblPr>
              <a:tblGrid>
                <a:gridCol w="1226410"/>
              </a:tblGrid>
              <a:tr h="443728">
                <a:tc>
                  <a:txBody>
                    <a:bodyPr/>
                    <a:lstStyle/>
                    <a:p>
                      <a:r>
                        <a:rPr kumimoji="1" lang="en-US" altLang="ja-JP" dirty="0" smtClean="0"/>
                        <a:t>1 . is</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r>
              <a:tr h="390204">
                <a:tc>
                  <a:txBody>
                    <a:bodyPr/>
                    <a:lstStyle/>
                    <a:p>
                      <a:r>
                        <a:rPr kumimoji="1" lang="en-US" altLang="ja-JP" dirty="0" smtClean="0"/>
                        <a:t>2.</a:t>
                      </a:r>
                      <a:r>
                        <a:rPr kumimoji="1" lang="en-US" altLang="ja-JP" baseline="0" dirty="0" smtClean="0"/>
                        <a:t> split</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r>
              <a:tr h="390204">
                <a:tc>
                  <a:txBody>
                    <a:bodyPr/>
                    <a:lstStyle/>
                    <a:p>
                      <a:r>
                        <a:rPr kumimoji="1" lang="en-US" altLang="ja-JP" dirty="0" smtClean="0"/>
                        <a:t>…</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bl>
          </a:graphicData>
        </a:graphic>
      </p:graphicFrame>
      <p:sp>
        <p:nvSpPr>
          <p:cNvPr id="2" name="タイトル 1"/>
          <p:cNvSpPr>
            <a:spLocks noGrp="1"/>
          </p:cNvSpPr>
          <p:nvPr>
            <p:ph type="title"/>
          </p:nvPr>
        </p:nvSpPr>
        <p:spPr>
          <a:xfrm>
            <a:off x="0" y="269776"/>
            <a:ext cx="9144000" cy="1143000"/>
          </a:xfrm>
        </p:spPr>
        <p:txBody>
          <a:bodyPr>
            <a:noAutofit/>
          </a:bodyPr>
          <a:lstStyle/>
          <a:p>
            <a:r>
              <a:rPr lang="en-US" altLang="ja-JP" sz="3600" dirty="0" smtClean="0"/>
              <a:t>RQ1. </a:t>
            </a:r>
            <a:r>
              <a:rPr lang="ja-JP" altLang="en-US" sz="3600" dirty="0" smtClean="0"/>
              <a:t>既存手法より適切</a:t>
            </a:r>
            <a:r>
              <a:rPr lang="ja-JP" altLang="en-US" sz="3600" dirty="0"/>
              <a:t>な動詞を提示できるか</a:t>
            </a:r>
            <a:br>
              <a:rPr lang="ja-JP" altLang="en-US" sz="3600" dirty="0"/>
            </a:br>
            <a:r>
              <a:rPr lang="en-US" altLang="ja-JP" sz="3600" dirty="0" smtClean="0"/>
              <a:t>-</a:t>
            </a:r>
            <a:r>
              <a:rPr lang="ja-JP" altLang="en-US" sz="3600" dirty="0" smtClean="0"/>
              <a:t> 評価</a:t>
            </a:r>
            <a:r>
              <a:rPr lang="en-US" altLang="ja-JP" sz="3600" dirty="0" smtClean="0"/>
              <a:t> </a:t>
            </a:r>
            <a:endParaRPr kumimoji="1" lang="ja-JP" altLang="en-US" sz="3600" dirty="0"/>
          </a:p>
        </p:txBody>
      </p:sp>
      <p:sp>
        <p:nvSpPr>
          <p:cNvPr id="7" name="スライド番号プレースホルダー 6"/>
          <p:cNvSpPr>
            <a:spLocks noGrp="1"/>
          </p:cNvSpPr>
          <p:nvPr>
            <p:ph type="sldNum" sz="quarter" idx="12"/>
          </p:nvPr>
        </p:nvSpPr>
        <p:spPr/>
        <p:txBody>
          <a:bodyPr/>
          <a:lstStyle/>
          <a:p>
            <a:fld id="{2EEE9882-1448-4139-B73E-28EF25374362}" type="slidenum">
              <a:rPr kumimoji="1" lang="ja-JP" altLang="en-US" smtClean="0"/>
              <a:t>16</a:t>
            </a:fld>
            <a:endParaRPr kumimoji="1" lang="ja-JP" altLang="en-US" dirty="0"/>
          </a:p>
        </p:txBody>
      </p:sp>
      <p:sp>
        <p:nvSpPr>
          <p:cNvPr id="14" name="正方形/長方形 13"/>
          <p:cNvSpPr/>
          <p:nvPr/>
        </p:nvSpPr>
        <p:spPr>
          <a:xfrm>
            <a:off x="6379056" y="3089446"/>
            <a:ext cx="288032" cy="267546"/>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dirty="0" smtClean="0">
              <a:solidFill>
                <a:schemeClr val="tx1"/>
              </a:solidFill>
            </a:endParaRPr>
          </a:p>
        </p:txBody>
      </p:sp>
      <p:sp>
        <p:nvSpPr>
          <p:cNvPr id="15" name="正方形/長方形 14"/>
          <p:cNvSpPr/>
          <p:nvPr/>
        </p:nvSpPr>
        <p:spPr>
          <a:xfrm>
            <a:off x="2949842" y="3023086"/>
            <a:ext cx="252028" cy="267546"/>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dirty="0" smtClean="0">
              <a:solidFill>
                <a:schemeClr val="tx1"/>
              </a:solidFill>
            </a:endParaRPr>
          </a:p>
        </p:txBody>
      </p:sp>
      <p:sp>
        <p:nvSpPr>
          <p:cNvPr id="16" name="円/楕円 15"/>
          <p:cNvSpPr/>
          <p:nvPr/>
        </p:nvSpPr>
        <p:spPr>
          <a:xfrm>
            <a:off x="6091024" y="3043580"/>
            <a:ext cx="288032" cy="339554"/>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dirty="0" smtClean="0">
              <a:solidFill>
                <a:schemeClr val="tx1"/>
              </a:solidFill>
            </a:endParaRPr>
          </a:p>
        </p:txBody>
      </p:sp>
      <p:sp>
        <p:nvSpPr>
          <p:cNvPr id="6" name="テキスト ボックス 5"/>
          <p:cNvSpPr txBox="1"/>
          <p:nvPr/>
        </p:nvSpPr>
        <p:spPr>
          <a:xfrm>
            <a:off x="5661472" y="6581001"/>
            <a:ext cx="3482528" cy="276999"/>
          </a:xfrm>
          <a:prstGeom prst="rect">
            <a:avLst/>
          </a:prstGeom>
          <a:solidFill>
            <a:schemeClr val="bg1"/>
          </a:solidFill>
        </p:spPr>
        <p:txBody>
          <a:bodyPr wrap="square" rtlCol="0">
            <a:spAutoFit/>
          </a:bodyPr>
          <a:lstStyle/>
          <a:p>
            <a:r>
              <a:rPr kumimoji="1" lang="en-US" altLang="ja-JP" sz="1200" dirty="0" smtClean="0"/>
              <a:t>1. </a:t>
            </a:r>
            <a:r>
              <a:rPr kumimoji="1" lang="en-US" altLang="ja-JP" sz="1200" dirty="0" err="1" smtClean="0"/>
              <a:t>Qualitas</a:t>
            </a:r>
            <a:r>
              <a:rPr lang="en-US" altLang="ja-JP" sz="1200" dirty="0"/>
              <a:t> Corpus http://qualitascorpus.com/ </a:t>
            </a:r>
            <a:endParaRPr kumimoji="1" lang="ja-JP" altLang="en-US" sz="1200" dirty="0"/>
          </a:p>
        </p:txBody>
      </p:sp>
    </p:spTree>
    <p:extLst>
      <p:ext uri="{BB962C8B-B14F-4D97-AF65-F5344CB8AC3E}">
        <p14:creationId xmlns:p14="http://schemas.microsoft.com/office/powerpoint/2010/main" val="38080197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animBg="1"/>
      <p:bldP spid="16"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274638"/>
            <a:ext cx="9144000" cy="1143000"/>
          </a:xfrm>
        </p:spPr>
        <p:txBody>
          <a:bodyPr>
            <a:noAutofit/>
          </a:bodyPr>
          <a:lstStyle/>
          <a:p>
            <a:r>
              <a:rPr lang="en-US" altLang="ja-JP" sz="3600" dirty="0"/>
              <a:t>RQ1. </a:t>
            </a:r>
            <a:r>
              <a:rPr lang="ja-JP" altLang="en-US" sz="3600" dirty="0"/>
              <a:t>既存手法より適切な動詞を提示できるか</a:t>
            </a:r>
            <a:br>
              <a:rPr lang="ja-JP" altLang="en-US" sz="3600" dirty="0"/>
            </a:br>
            <a:r>
              <a:rPr lang="en-US" altLang="ja-JP" sz="3600" dirty="0" smtClean="0"/>
              <a:t>- </a:t>
            </a:r>
            <a:r>
              <a:rPr lang="ja-JP" altLang="en-US" sz="3600" dirty="0"/>
              <a:t>結果</a:t>
            </a:r>
            <a:endParaRPr kumimoji="1" lang="ja-JP" altLang="en-US" sz="3600" dirty="0"/>
          </a:p>
        </p:txBody>
      </p:sp>
      <p:sp>
        <p:nvSpPr>
          <p:cNvPr id="3" name="コンテンツ プレースホルダー 2"/>
          <p:cNvSpPr>
            <a:spLocks noGrp="1"/>
          </p:cNvSpPr>
          <p:nvPr>
            <p:ph idx="1"/>
          </p:nvPr>
        </p:nvSpPr>
        <p:spPr>
          <a:xfrm>
            <a:off x="323528" y="1514449"/>
            <a:ext cx="8604448" cy="906439"/>
          </a:xfrm>
        </p:spPr>
        <p:txBody>
          <a:bodyPr>
            <a:noAutofit/>
          </a:bodyPr>
          <a:lstStyle/>
          <a:p>
            <a:r>
              <a:rPr lang="ja-JP" altLang="en-US" sz="2400" dirty="0" smtClean="0">
                <a:solidFill>
                  <a:srgbClr val="000000"/>
                </a:solidFill>
              </a:rPr>
              <a:t>既存手法：</a:t>
            </a:r>
            <a:r>
              <a:rPr lang="en-US" altLang="ja-JP" sz="2400" dirty="0" smtClean="0">
                <a:solidFill>
                  <a:srgbClr val="000000"/>
                </a:solidFill>
              </a:rPr>
              <a:t>39%</a:t>
            </a:r>
            <a:r>
              <a:rPr lang="ja-JP" altLang="en-US" sz="2400" dirty="0" smtClean="0">
                <a:solidFill>
                  <a:srgbClr val="000000"/>
                </a:solidFill>
              </a:rPr>
              <a:t>のメソッドに対し上位</a:t>
            </a:r>
            <a:r>
              <a:rPr lang="en-US" altLang="ja-JP" sz="2400" dirty="0" smtClean="0">
                <a:solidFill>
                  <a:srgbClr val="000000"/>
                </a:solidFill>
              </a:rPr>
              <a:t>5</a:t>
            </a:r>
            <a:r>
              <a:rPr lang="ja-JP" altLang="en-US" sz="2400" dirty="0" smtClean="0">
                <a:solidFill>
                  <a:srgbClr val="000000"/>
                </a:solidFill>
              </a:rPr>
              <a:t>位以内に</a:t>
            </a:r>
            <a:endParaRPr lang="en-US" altLang="ja-JP" sz="2400" dirty="0" smtClean="0">
              <a:solidFill>
                <a:srgbClr val="000000"/>
              </a:solidFill>
            </a:endParaRPr>
          </a:p>
          <a:p>
            <a:r>
              <a:rPr lang="ja-JP" altLang="en-US" sz="2400" dirty="0">
                <a:solidFill>
                  <a:srgbClr val="000000"/>
                </a:solidFill>
              </a:rPr>
              <a:t>提案</a:t>
            </a:r>
            <a:r>
              <a:rPr lang="ja-JP" altLang="en-US" sz="2400" dirty="0" smtClean="0">
                <a:solidFill>
                  <a:srgbClr val="000000"/>
                </a:solidFill>
              </a:rPr>
              <a:t>手法：</a:t>
            </a:r>
            <a:r>
              <a:rPr lang="en-US" altLang="ja-JP" sz="2400" dirty="0" smtClean="0">
                <a:solidFill>
                  <a:srgbClr val="000000"/>
                </a:solidFill>
              </a:rPr>
              <a:t>48%</a:t>
            </a:r>
            <a:r>
              <a:rPr lang="ja-JP" altLang="en-US" sz="2400" dirty="0" smtClean="0">
                <a:solidFill>
                  <a:srgbClr val="000000"/>
                </a:solidFill>
              </a:rPr>
              <a:t>のメソッドに対し上位</a:t>
            </a:r>
            <a:r>
              <a:rPr lang="en-US" altLang="ja-JP" sz="2400" dirty="0" smtClean="0">
                <a:solidFill>
                  <a:srgbClr val="000000"/>
                </a:solidFill>
              </a:rPr>
              <a:t>5</a:t>
            </a:r>
            <a:r>
              <a:rPr lang="ja-JP" altLang="en-US" sz="2400" dirty="0" smtClean="0">
                <a:solidFill>
                  <a:srgbClr val="000000"/>
                </a:solidFill>
              </a:rPr>
              <a:t>位以内に提示できた</a:t>
            </a:r>
            <a:endParaRPr lang="en-US" altLang="ja-JP" sz="2400" dirty="0" smtClean="0">
              <a:solidFill>
                <a:srgbClr val="000000"/>
              </a:solidFill>
            </a:endParaRPr>
          </a:p>
          <a:p>
            <a:pPr marL="1828800" lvl="4" indent="0">
              <a:buNone/>
            </a:pPr>
            <a:endParaRPr lang="en-US" altLang="ja-JP" sz="1200" dirty="0" smtClean="0">
              <a:solidFill>
                <a:srgbClr val="000000"/>
              </a:solidFill>
            </a:endParaRPr>
          </a:p>
        </p:txBody>
      </p:sp>
      <p:sp>
        <p:nvSpPr>
          <p:cNvPr id="5" name="スライド番号プレースホルダー 4"/>
          <p:cNvSpPr>
            <a:spLocks noGrp="1"/>
          </p:cNvSpPr>
          <p:nvPr>
            <p:ph type="sldNum" sz="quarter" idx="12"/>
          </p:nvPr>
        </p:nvSpPr>
        <p:spPr/>
        <p:txBody>
          <a:bodyPr/>
          <a:lstStyle/>
          <a:p>
            <a:fld id="{2EEE9882-1448-4139-B73E-28EF25374362}" type="slidenum">
              <a:rPr kumimoji="1" lang="ja-JP" altLang="en-US" smtClean="0"/>
              <a:t>17</a:t>
            </a:fld>
            <a:endParaRPr kumimoji="1" lang="ja-JP" altLang="en-US"/>
          </a:p>
        </p:txBody>
      </p:sp>
      <p:graphicFrame>
        <p:nvGraphicFramePr>
          <p:cNvPr id="8" name="グラフ 7"/>
          <p:cNvGraphicFramePr>
            <a:graphicFrameLocks/>
          </p:cNvGraphicFramePr>
          <p:nvPr>
            <p:extLst>
              <p:ext uri="{D42A27DB-BD31-4B8C-83A1-F6EECF244321}">
                <p14:modId xmlns:p14="http://schemas.microsoft.com/office/powerpoint/2010/main" val="1316043216"/>
              </p:ext>
            </p:extLst>
          </p:nvPr>
        </p:nvGraphicFramePr>
        <p:xfrm>
          <a:off x="432048" y="2420888"/>
          <a:ext cx="8604448" cy="3766728"/>
        </p:xfrm>
        <a:graphic>
          <a:graphicData uri="http://schemas.openxmlformats.org/drawingml/2006/chart">
            <c:chart xmlns:c="http://schemas.openxmlformats.org/drawingml/2006/chart" xmlns:r="http://schemas.openxmlformats.org/officeDocument/2006/relationships" r:id="rId3"/>
          </a:graphicData>
        </a:graphic>
      </p:graphicFrame>
      <p:sp>
        <p:nvSpPr>
          <p:cNvPr id="9" name="正方形/長方形 8"/>
          <p:cNvSpPr/>
          <p:nvPr/>
        </p:nvSpPr>
        <p:spPr>
          <a:xfrm>
            <a:off x="6156176" y="2667719"/>
            <a:ext cx="2771800" cy="28795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テキスト ボックス 9"/>
          <p:cNvSpPr txBox="1"/>
          <p:nvPr/>
        </p:nvSpPr>
        <p:spPr>
          <a:xfrm>
            <a:off x="6264696" y="3420289"/>
            <a:ext cx="2915816" cy="584775"/>
          </a:xfrm>
          <a:prstGeom prst="rect">
            <a:avLst/>
          </a:prstGeom>
          <a:noFill/>
        </p:spPr>
        <p:txBody>
          <a:bodyPr wrap="square" rtlCol="0">
            <a:spAutoFit/>
          </a:bodyPr>
          <a:lstStyle/>
          <a:p>
            <a:r>
              <a:rPr lang="ja-JP" altLang="en-US" sz="1600" dirty="0"/>
              <a:t>提案</a:t>
            </a:r>
            <a:r>
              <a:rPr lang="ja-JP" altLang="en-US" sz="1600" dirty="0" smtClean="0"/>
              <a:t>手法：</a:t>
            </a:r>
            <a:r>
              <a:rPr lang="en-US" altLang="ja-JP" sz="1600" dirty="0" smtClean="0"/>
              <a:t/>
            </a:r>
            <a:br>
              <a:rPr lang="en-US" altLang="ja-JP" sz="1600" dirty="0" smtClean="0"/>
            </a:br>
            <a:r>
              <a:rPr lang="ja-JP" altLang="en-US" sz="1600" dirty="0" smtClean="0"/>
              <a:t>学習に用いていないソフトウェア</a:t>
            </a:r>
            <a:endParaRPr kumimoji="1" lang="ja-JP" altLang="en-US" sz="1600" dirty="0"/>
          </a:p>
        </p:txBody>
      </p:sp>
      <p:sp>
        <p:nvSpPr>
          <p:cNvPr id="12" name="テキスト ボックス 11"/>
          <p:cNvSpPr txBox="1"/>
          <p:nvPr/>
        </p:nvSpPr>
        <p:spPr>
          <a:xfrm>
            <a:off x="2267744" y="6237312"/>
            <a:ext cx="4032448" cy="400110"/>
          </a:xfrm>
          <a:prstGeom prst="rect">
            <a:avLst/>
          </a:prstGeom>
          <a:noFill/>
        </p:spPr>
        <p:txBody>
          <a:bodyPr wrap="square" rtlCol="0">
            <a:spAutoFit/>
          </a:bodyPr>
          <a:lstStyle/>
          <a:p>
            <a:r>
              <a:rPr kumimoji="1" lang="ja-JP" altLang="en-US" sz="2000" dirty="0" smtClean="0"/>
              <a:t>正解の動詞が提示されている順位</a:t>
            </a:r>
            <a:endParaRPr kumimoji="1" lang="ja-JP" altLang="en-US" sz="2000" dirty="0"/>
          </a:p>
        </p:txBody>
      </p:sp>
      <p:sp>
        <p:nvSpPr>
          <p:cNvPr id="13" name="テキスト ボックス 12"/>
          <p:cNvSpPr txBox="1"/>
          <p:nvPr/>
        </p:nvSpPr>
        <p:spPr>
          <a:xfrm>
            <a:off x="6264696" y="4572417"/>
            <a:ext cx="2915816" cy="584775"/>
          </a:xfrm>
          <a:prstGeom prst="rect">
            <a:avLst/>
          </a:prstGeom>
          <a:noFill/>
        </p:spPr>
        <p:txBody>
          <a:bodyPr wrap="square" rtlCol="0">
            <a:spAutoFit/>
          </a:bodyPr>
          <a:lstStyle/>
          <a:p>
            <a:r>
              <a:rPr lang="ja-JP" altLang="en-US" sz="1600" dirty="0" smtClean="0"/>
              <a:t>既存手法：</a:t>
            </a:r>
            <a:r>
              <a:rPr lang="en-US" altLang="ja-JP" sz="1600" dirty="0" smtClean="0"/>
              <a:t/>
            </a:r>
            <a:br>
              <a:rPr lang="en-US" altLang="ja-JP" sz="1600" dirty="0" smtClean="0"/>
            </a:br>
            <a:r>
              <a:rPr lang="ja-JP" altLang="en-US" sz="1600" dirty="0" smtClean="0"/>
              <a:t>学習に用いていないソフトウェア</a:t>
            </a:r>
            <a:endParaRPr kumimoji="1" lang="ja-JP" altLang="en-US" sz="1600" dirty="0"/>
          </a:p>
        </p:txBody>
      </p:sp>
      <p:sp>
        <p:nvSpPr>
          <p:cNvPr id="14" name="テキスト ボックス 13"/>
          <p:cNvSpPr txBox="1"/>
          <p:nvPr/>
        </p:nvSpPr>
        <p:spPr>
          <a:xfrm>
            <a:off x="6264696" y="5148481"/>
            <a:ext cx="2915816" cy="584775"/>
          </a:xfrm>
          <a:prstGeom prst="rect">
            <a:avLst/>
          </a:prstGeom>
          <a:noFill/>
        </p:spPr>
        <p:txBody>
          <a:bodyPr wrap="square" rtlCol="0">
            <a:spAutoFit/>
          </a:bodyPr>
          <a:lstStyle/>
          <a:p>
            <a:r>
              <a:rPr lang="ja-JP" altLang="en-US" sz="1600" dirty="0" smtClean="0"/>
              <a:t>既存手法：</a:t>
            </a:r>
            <a:r>
              <a:rPr lang="en-US" altLang="ja-JP" sz="1600" dirty="0" smtClean="0"/>
              <a:t/>
            </a:r>
            <a:br>
              <a:rPr lang="en-US" altLang="ja-JP" sz="1600" dirty="0" smtClean="0"/>
            </a:br>
            <a:r>
              <a:rPr lang="ja-JP" altLang="en-US" sz="1600" dirty="0" smtClean="0"/>
              <a:t>学習セット</a:t>
            </a:r>
            <a:endParaRPr kumimoji="1" lang="ja-JP" altLang="en-US" sz="1600" dirty="0"/>
          </a:p>
        </p:txBody>
      </p:sp>
      <p:sp>
        <p:nvSpPr>
          <p:cNvPr id="17" name="テキスト ボックス 16"/>
          <p:cNvSpPr txBox="1"/>
          <p:nvPr/>
        </p:nvSpPr>
        <p:spPr>
          <a:xfrm>
            <a:off x="6264696" y="3996353"/>
            <a:ext cx="2915816" cy="584775"/>
          </a:xfrm>
          <a:prstGeom prst="rect">
            <a:avLst/>
          </a:prstGeom>
          <a:noFill/>
        </p:spPr>
        <p:txBody>
          <a:bodyPr wrap="square" rtlCol="0">
            <a:spAutoFit/>
          </a:bodyPr>
          <a:lstStyle/>
          <a:p>
            <a:r>
              <a:rPr lang="ja-JP" altLang="en-US" sz="1600" dirty="0"/>
              <a:t>提案</a:t>
            </a:r>
            <a:r>
              <a:rPr lang="ja-JP" altLang="en-US" sz="1600" dirty="0" smtClean="0"/>
              <a:t>手法：</a:t>
            </a:r>
            <a:r>
              <a:rPr lang="en-US" altLang="ja-JP" sz="1600" dirty="0" smtClean="0"/>
              <a:t/>
            </a:r>
            <a:br>
              <a:rPr lang="en-US" altLang="ja-JP" sz="1600" dirty="0" smtClean="0"/>
            </a:br>
            <a:r>
              <a:rPr lang="ja-JP" altLang="en-US" sz="1600" dirty="0" smtClean="0"/>
              <a:t>学習セット</a:t>
            </a:r>
            <a:endParaRPr kumimoji="1" lang="ja-JP" altLang="en-US" sz="1600" dirty="0"/>
          </a:p>
        </p:txBody>
      </p:sp>
      <p:sp>
        <p:nvSpPr>
          <p:cNvPr id="6" name="テキスト ボックス 5"/>
          <p:cNvSpPr txBox="1"/>
          <p:nvPr/>
        </p:nvSpPr>
        <p:spPr>
          <a:xfrm>
            <a:off x="-252536" y="2204864"/>
            <a:ext cx="738664" cy="4320480"/>
          </a:xfrm>
          <a:prstGeom prst="rect">
            <a:avLst/>
          </a:prstGeom>
          <a:noFill/>
        </p:spPr>
        <p:txBody>
          <a:bodyPr vert="eaVert" wrap="square" rtlCol="0">
            <a:spAutoFit/>
          </a:bodyPr>
          <a:lstStyle/>
          <a:p>
            <a:r>
              <a:rPr lang="ja-JP" altLang="en-US" dirty="0"/>
              <a:t>正解の動詞が提示されたメソッドの割合</a:t>
            </a:r>
          </a:p>
          <a:p>
            <a:endParaRPr kumimoji="1" lang="ja-JP" altLang="en-US" dirty="0"/>
          </a:p>
        </p:txBody>
      </p:sp>
    </p:spTree>
    <p:extLst>
      <p:ext uri="{BB962C8B-B14F-4D97-AF65-F5344CB8AC3E}">
        <p14:creationId xmlns:p14="http://schemas.microsoft.com/office/powerpoint/2010/main" val="143187083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260648"/>
            <a:ext cx="9144000" cy="1143000"/>
          </a:xfrm>
        </p:spPr>
        <p:txBody>
          <a:bodyPr>
            <a:noAutofit/>
          </a:bodyPr>
          <a:lstStyle/>
          <a:p>
            <a:r>
              <a:rPr kumimoji="1" lang="en-US" altLang="ja-JP" sz="3600" dirty="0" smtClean="0"/>
              <a:t>RQ2. </a:t>
            </a:r>
            <a:r>
              <a:rPr lang="ja-JP" altLang="en-US" sz="3600" dirty="0" smtClean="0"/>
              <a:t>開発者</a:t>
            </a:r>
            <a:r>
              <a:rPr lang="ja-JP" altLang="en-US" sz="3600" dirty="0"/>
              <a:t>の適切な動詞選択を支援するか</a:t>
            </a:r>
            <a:r>
              <a:rPr kumimoji="1" lang="en-US" altLang="ja-JP" sz="3600" dirty="0" smtClean="0"/>
              <a:t/>
            </a:r>
            <a:br>
              <a:rPr kumimoji="1" lang="en-US" altLang="ja-JP" sz="3600" dirty="0" smtClean="0"/>
            </a:br>
            <a:r>
              <a:rPr kumimoji="1" lang="en-US" altLang="ja-JP" sz="3600" dirty="0" smtClean="0"/>
              <a:t>– </a:t>
            </a:r>
            <a:r>
              <a:rPr kumimoji="1" lang="ja-JP" altLang="en-US" sz="3600" dirty="0" smtClean="0"/>
              <a:t>評価</a:t>
            </a:r>
            <a:endParaRPr kumimoji="1" lang="ja-JP" altLang="en-US" sz="3600" dirty="0"/>
          </a:p>
        </p:txBody>
      </p:sp>
      <p:sp>
        <p:nvSpPr>
          <p:cNvPr id="3" name="コンテンツ プレースホルダー 2"/>
          <p:cNvSpPr>
            <a:spLocks noGrp="1"/>
          </p:cNvSpPr>
          <p:nvPr>
            <p:ph idx="1"/>
          </p:nvPr>
        </p:nvSpPr>
        <p:spPr>
          <a:xfrm>
            <a:off x="107504" y="1628800"/>
            <a:ext cx="8856984" cy="4853136"/>
          </a:xfrm>
        </p:spPr>
        <p:txBody>
          <a:bodyPr>
            <a:normAutofit/>
          </a:bodyPr>
          <a:lstStyle/>
          <a:p>
            <a:r>
              <a:rPr lang="ja-JP" altLang="en-US" dirty="0"/>
              <a:t>方法</a:t>
            </a:r>
            <a:endParaRPr lang="en-US" altLang="ja-JP" dirty="0"/>
          </a:p>
          <a:p>
            <a:pPr lvl="1"/>
            <a:r>
              <a:rPr lang="ja-JP" altLang="en-US" dirty="0" smtClean="0"/>
              <a:t>既存のソースコードに定義されているメソッドから</a:t>
            </a:r>
            <a:r>
              <a:rPr lang="en-US" altLang="ja-JP" dirty="0" smtClean="0"/>
              <a:t/>
            </a:r>
            <a:br>
              <a:rPr lang="en-US" altLang="ja-JP" dirty="0" smtClean="0"/>
            </a:br>
            <a:r>
              <a:rPr lang="ja-JP" altLang="en-US" dirty="0" smtClean="0"/>
              <a:t>メソッド名</a:t>
            </a:r>
            <a:r>
              <a:rPr lang="ja-JP" altLang="en-US" dirty="0"/>
              <a:t>などを削除</a:t>
            </a:r>
            <a:endParaRPr lang="en-US" altLang="ja-JP" dirty="0"/>
          </a:p>
          <a:p>
            <a:pPr lvl="1"/>
            <a:r>
              <a:rPr lang="ja-JP" altLang="en-US" dirty="0"/>
              <a:t>削除したメソッド名を被験者が推測し</a:t>
            </a:r>
            <a:r>
              <a:rPr lang="ja-JP" altLang="en-US" dirty="0" smtClean="0"/>
              <a:t>解答</a:t>
            </a:r>
            <a:endParaRPr lang="en-US" altLang="ja-JP" dirty="0" smtClean="0"/>
          </a:p>
          <a:p>
            <a:pPr lvl="2"/>
            <a:endParaRPr lang="en-US" altLang="ja-JP" dirty="0"/>
          </a:p>
          <a:p>
            <a:r>
              <a:rPr lang="ja-JP" altLang="en-US" dirty="0"/>
              <a:t>評価基準</a:t>
            </a:r>
            <a:endParaRPr lang="en-US" altLang="ja-JP" dirty="0"/>
          </a:p>
          <a:p>
            <a:pPr lvl="1"/>
            <a:r>
              <a:rPr lang="ja-JP" altLang="en-US" dirty="0" smtClean="0"/>
              <a:t>提案手法によって提示される候補</a:t>
            </a:r>
            <a:r>
              <a:rPr lang="ja-JP" altLang="en-US" dirty="0"/>
              <a:t>リスト</a:t>
            </a:r>
            <a:r>
              <a:rPr lang="ja-JP" altLang="en-US" dirty="0" smtClean="0"/>
              <a:t>の</a:t>
            </a:r>
            <a:r>
              <a:rPr lang="ja-JP" altLang="en-US" dirty="0"/>
              <a:t>有無</a:t>
            </a:r>
            <a:r>
              <a:rPr lang="ja-JP" altLang="en-US" dirty="0" smtClean="0"/>
              <a:t>で</a:t>
            </a:r>
            <a:r>
              <a:rPr lang="en-US" altLang="ja-JP" dirty="0" smtClean="0"/>
              <a:t/>
            </a:r>
            <a:br>
              <a:rPr lang="en-US" altLang="ja-JP" dirty="0" smtClean="0"/>
            </a:br>
            <a:r>
              <a:rPr lang="ja-JP" altLang="en-US" dirty="0" smtClean="0"/>
              <a:t>正解数に</a:t>
            </a:r>
            <a:r>
              <a:rPr lang="ja-JP" altLang="en-US" dirty="0"/>
              <a:t>変化があるか</a:t>
            </a:r>
            <a:r>
              <a:rPr lang="ja-JP" altLang="en-US" dirty="0" smtClean="0"/>
              <a:t>比較</a:t>
            </a:r>
            <a:endParaRPr lang="en-US" altLang="ja-JP" dirty="0" smtClean="0"/>
          </a:p>
          <a:p>
            <a:pPr lvl="2"/>
            <a:r>
              <a:rPr lang="ja-JP" altLang="en-US" dirty="0" smtClean="0"/>
              <a:t>候補リストは上位</a:t>
            </a:r>
            <a:r>
              <a:rPr lang="en-US" altLang="ja-JP" dirty="0" smtClean="0"/>
              <a:t>5</a:t>
            </a:r>
            <a:r>
              <a:rPr lang="ja-JP" altLang="en-US" dirty="0" smtClean="0"/>
              <a:t>位を提示</a:t>
            </a:r>
            <a:endParaRPr lang="en-US" altLang="ja-JP" dirty="0" smtClean="0"/>
          </a:p>
        </p:txBody>
      </p:sp>
      <p:sp>
        <p:nvSpPr>
          <p:cNvPr id="4" name="スライド番号プレースホルダー 3"/>
          <p:cNvSpPr>
            <a:spLocks noGrp="1"/>
          </p:cNvSpPr>
          <p:nvPr>
            <p:ph type="sldNum" sz="quarter" idx="12"/>
          </p:nvPr>
        </p:nvSpPr>
        <p:spPr/>
        <p:txBody>
          <a:bodyPr/>
          <a:lstStyle/>
          <a:p>
            <a:fld id="{D8657F4F-EEBE-40D0-AA0E-86B01611ED6E}" type="slidenum">
              <a:rPr kumimoji="1" lang="ja-JP" altLang="en-US" smtClean="0"/>
              <a:t>18</a:t>
            </a:fld>
            <a:endParaRPr kumimoji="1" lang="ja-JP" altLang="en-US" dirty="0"/>
          </a:p>
        </p:txBody>
      </p:sp>
    </p:spTree>
    <p:extLst>
      <p:ext uri="{BB962C8B-B14F-4D97-AF65-F5344CB8AC3E}">
        <p14:creationId xmlns:p14="http://schemas.microsoft.com/office/powerpoint/2010/main" val="231603081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274638"/>
            <a:ext cx="9144000" cy="1143000"/>
          </a:xfrm>
        </p:spPr>
        <p:txBody>
          <a:bodyPr/>
          <a:lstStyle/>
          <a:p>
            <a:r>
              <a:rPr lang="en-US" altLang="ja-JP" sz="3600" dirty="0"/>
              <a:t>RQ2. </a:t>
            </a:r>
            <a:r>
              <a:rPr lang="ja-JP" altLang="en-US" sz="3600" dirty="0" smtClean="0"/>
              <a:t>開発者</a:t>
            </a:r>
            <a:r>
              <a:rPr lang="ja-JP" altLang="en-US" sz="3600" dirty="0"/>
              <a:t>の適切な動詞選択を支援するか</a:t>
            </a:r>
            <a:r>
              <a:rPr lang="en-US" altLang="ja-JP" sz="3600" dirty="0"/>
              <a:t/>
            </a:r>
            <a:br>
              <a:rPr lang="en-US" altLang="ja-JP" sz="3600" dirty="0"/>
            </a:br>
            <a:r>
              <a:rPr lang="en-US" altLang="ja-JP" sz="3600" dirty="0"/>
              <a:t>- </a:t>
            </a:r>
            <a:r>
              <a:rPr lang="ja-JP" altLang="en-US" sz="3600" dirty="0" smtClean="0"/>
              <a:t>課題となるメソッドの選択</a:t>
            </a:r>
            <a:endParaRPr kumimoji="1" lang="ja-JP" altLang="en-US" sz="3600" dirty="0"/>
          </a:p>
        </p:txBody>
      </p:sp>
      <p:sp>
        <p:nvSpPr>
          <p:cNvPr id="3" name="コンテンツ プレースホルダー 2"/>
          <p:cNvSpPr>
            <a:spLocks noGrp="1"/>
          </p:cNvSpPr>
          <p:nvPr>
            <p:ph idx="1"/>
          </p:nvPr>
        </p:nvSpPr>
        <p:spPr>
          <a:xfrm>
            <a:off x="323528" y="1600200"/>
            <a:ext cx="8640960" cy="4205064"/>
          </a:xfrm>
        </p:spPr>
        <p:txBody>
          <a:bodyPr/>
          <a:lstStyle/>
          <a:p>
            <a:r>
              <a:rPr kumimoji="1" lang="ja-JP" altLang="en-US" dirty="0" smtClean="0"/>
              <a:t>課題となるメソッドを</a:t>
            </a:r>
            <a:r>
              <a:rPr kumimoji="1" lang="en-US" altLang="ja-JP" dirty="0" smtClean="0"/>
              <a:t>12</a:t>
            </a:r>
            <a:r>
              <a:rPr lang="ja-JP" altLang="en-US" dirty="0" smtClean="0"/>
              <a:t>個選択</a:t>
            </a:r>
            <a:endParaRPr lang="en-US" altLang="ja-JP" dirty="0" smtClean="0"/>
          </a:p>
          <a:p>
            <a:pPr lvl="1"/>
            <a:r>
              <a:rPr lang="en-US" altLang="ja-JP" dirty="0"/>
              <a:t>4</a:t>
            </a:r>
            <a:r>
              <a:rPr lang="ja-JP" altLang="en-US" dirty="0" err="1"/>
              <a:t>つの</a:t>
            </a:r>
            <a:r>
              <a:rPr lang="ja-JP" altLang="en-US" dirty="0"/>
              <a:t>オープンソースソフトウェアから</a:t>
            </a:r>
            <a:r>
              <a:rPr lang="ja-JP" altLang="en-US" dirty="0" smtClean="0"/>
              <a:t>選択</a:t>
            </a:r>
            <a:endParaRPr lang="en-US" altLang="ja-JP" dirty="0" smtClean="0"/>
          </a:p>
          <a:p>
            <a:pPr lvl="2"/>
            <a:r>
              <a:rPr lang="en-US" altLang="ja-JP" dirty="0" smtClean="0"/>
              <a:t>RQ1</a:t>
            </a:r>
            <a:r>
              <a:rPr lang="ja-JP" altLang="en-US" dirty="0" smtClean="0"/>
              <a:t>と同じソフトウェア群</a:t>
            </a:r>
            <a:endParaRPr lang="en-US" altLang="ja-JP" dirty="0"/>
          </a:p>
          <a:p>
            <a:pPr lvl="1"/>
            <a:r>
              <a:rPr lang="ja-JP" altLang="en-US" dirty="0" smtClean="0"/>
              <a:t>行数</a:t>
            </a:r>
            <a:r>
              <a:rPr lang="en-US" altLang="ja-JP" dirty="0" smtClean="0"/>
              <a:t>5</a:t>
            </a:r>
            <a:r>
              <a:rPr lang="ja-JP" altLang="en-US" dirty="0" smtClean="0"/>
              <a:t>行から</a:t>
            </a:r>
            <a:r>
              <a:rPr lang="en-US" altLang="ja-JP" dirty="0" smtClean="0"/>
              <a:t>15</a:t>
            </a:r>
            <a:r>
              <a:rPr lang="ja-JP" altLang="en-US" dirty="0" smtClean="0"/>
              <a:t>行のメソッドを選択</a:t>
            </a:r>
            <a:endParaRPr lang="en-US" altLang="ja-JP" dirty="0"/>
          </a:p>
          <a:p>
            <a:pPr lvl="1"/>
            <a:r>
              <a:rPr lang="ja-JP" altLang="en-US" dirty="0" smtClean="0"/>
              <a:t>動詞一語で命名されているメソッドを選択</a:t>
            </a:r>
            <a:endParaRPr lang="en-US" altLang="ja-JP" dirty="0" smtClean="0"/>
          </a:p>
          <a:p>
            <a:pPr lvl="1"/>
            <a:r>
              <a:rPr lang="ja-JP" altLang="en-US" dirty="0" smtClean="0"/>
              <a:t>提案手法で正解</a:t>
            </a:r>
            <a:r>
              <a:rPr lang="ja-JP" altLang="en-US" dirty="0"/>
              <a:t>が提示</a:t>
            </a:r>
            <a:r>
              <a:rPr lang="ja-JP" altLang="en-US" dirty="0" smtClean="0"/>
              <a:t>される</a:t>
            </a:r>
            <a:r>
              <a:rPr lang="ja-JP" altLang="en-US" dirty="0"/>
              <a:t>順位を均等に</a:t>
            </a:r>
            <a:endParaRPr lang="en-US" altLang="ja-JP" dirty="0"/>
          </a:p>
          <a:p>
            <a:pPr lvl="2"/>
            <a:r>
              <a:rPr lang="en-US" altLang="ja-JP" dirty="0" smtClean="0"/>
              <a:t>1</a:t>
            </a:r>
            <a:r>
              <a:rPr lang="ja-JP" altLang="en-US" dirty="0"/>
              <a:t>位，</a:t>
            </a:r>
            <a:r>
              <a:rPr lang="en-US" altLang="ja-JP" dirty="0"/>
              <a:t>3</a:t>
            </a:r>
            <a:r>
              <a:rPr lang="ja-JP" altLang="en-US" dirty="0"/>
              <a:t>位，</a:t>
            </a:r>
            <a:r>
              <a:rPr lang="en-US" altLang="ja-JP" dirty="0"/>
              <a:t>5</a:t>
            </a:r>
            <a:r>
              <a:rPr lang="ja-JP" altLang="en-US" dirty="0" smtClean="0"/>
              <a:t>位に正解があるもの，</a:t>
            </a:r>
            <a:r>
              <a:rPr lang="en-US" altLang="ja-JP" dirty="0" smtClean="0"/>
              <a:t/>
            </a:r>
            <a:br>
              <a:rPr lang="en-US" altLang="ja-JP" dirty="0" smtClean="0"/>
            </a:br>
            <a:r>
              <a:rPr lang="ja-JP" altLang="en-US" dirty="0"/>
              <a:t>　</a:t>
            </a:r>
            <a:r>
              <a:rPr lang="ja-JP" altLang="en-US" dirty="0" smtClean="0"/>
              <a:t>候補</a:t>
            </a:r>
            <a:r>
              <a:rPr lang="ja-JP" altLang="en-US" dirty="0"/>
              <a:t>リスト内に</a:t>
            </a:r>
            <a:r>
              <a:rPr lang="ja-JP" altLang="en-US" dirty="0" smtClean="0"/>
              <a:t>正解がないもの：</a:t>
            </a:r>
            <a:r>
              <a:rPr lang="en-US" altLang="ja-JP" dirty="0" smtClean="0"/>
              <a:t>3</a:t>
            </a:r>
            <a:r>
              <a:rPr lang="ja-JP" altLang="en-US" dirty="0" err="1" smtClean="0"/>
              <a:t>つずつ</a:t>
            </a:r>
            <a:endParaRPr lang="en-US" altLang="ja-JP" dirty="0"/>
          </a:p>
          <a:p>
            <a:endParaRPr kumimoji="1" lang="ja-JP" altLang="en-US" dirty="0"/>
          </a:p>
        </p:txBody>
      </p:sp>
      <p:sp>
        <p:nvSpPr>
          <p:cNvPr id="4" name="スライド番号プレースホルダー 3"/>
          <p:cNvSpPr>
            <a:spLocks noGrp="1"/>
          </p:cNvSpPr>
          <p:nvPr>
            <p:ph type="sldNum" sz="quarter" idx="12"/>
          </p:nvPr>
        </p:nvSpPr>
        <p:spPr/>
        <p:txBody>
          <a:bodyPr/>
          <a:lstStyle/>
          <a:p>
            <a:fld id="{8C895D88-1A83-483B-AB54-1A12690D3252}" type="slidenum">
              <a:rPr kumimoji="1" lang="ja-JP" altLang="en-US" smtClean="0"/>
              <a:t>19</a:t>
            </a:fld>
            <a:endParaRPr kumimoji="1" lang="ja-JP" altLang="en-US"/>
          </a:p>
        </p:txBody>
      </p:sp>
    </p:spTree>
    <p:extLst>
      <p:ext uri="{BB962C8B-B14F-4D97-AF65-F5344CB8AC3E}">
        <p14:creationId xmlns:p14="http://schemas.microsoft.com/office/powerpoint/2010/main" val="251763410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グループ化 6"/>
          <p:cNvGrpSpPr/>
          <p:nvPr/>
        </p:nvGrpSpPr>
        <p:grpSpPr>
          <a:xfrm>
            <a:off x="0" y="3275692"/>
            <a:ext cx="6286500" cy="1953508"/>
            <a:chOff x="0" y="2276872"/>
            <a:chExt cx="6286500" cy="1953508"/>
          </a:xfrm>
        </p:grpSpPr>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636912"/>
              <a:ext cx="6286500" cy="11811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テキスト ボックス 4"/>
            <p:cNvSpPr txBox="1"/>
            <p:nvPr/>
          </p:nvSpPr>
          <p:spPr>
            <a:xfrm>
              <a:off x="282055" y="2276872"/>
              <a:ext cx="1008112" cy="369332"/>
            </a:xfrm>
            <a:prstGeom prst="rect">
              <a:avLst/>
            </a:prstGeom>
            <a:noFill/>
          </p:spPr>
          <p:txBody>
            <a:bodyPr wrap="square" rtlCol="0">
              <a:spAutoFit/>
            </a:bodyPr>
            <a:lstStyle/>
            <a:p>
              <a:r>
                <a:rPr lang="ja-JP" altLang="en-US" dirty="0"/>
                <a:t>・・・</a:t>
              </a:r>
              <a:endParaRPr kumimoji="1" lang="ja-JP" altLang="en-US" dirty="0"/>
            </a:p>
          </p:txBody>
        </p:sp>
        <p:sp>
          <p:nvSpPr>
            <p:cNvPr id="11" name="テキスト ボックス 10"/>
            <p:cNvSpPr txBox="1"/>
            <p:nvPr/>
          </p:nvSpPr>
          <p:spPr>
            <a:xfrm>
              <a:off x="323528" y="3861048"/>
              <a:ext cx="1008112" cy="369332"/>
            </a:xfrm>
            <a:prstGeom prst="rect">
              <a:avLst/>
            </a:prstGeom>
            <a:noFill/>
          </p:spPr>
          <p:txBody>
            <a:bodyPr wrap="square" rtlCol="0">
              <a:spAutoFit/>
            </a:bodyPr>
            <a:lstStyle/>
            <a:p>
              <a:r>
                <a:rPr lang="ja-JP" altLang="en-US" dirty="0"/>
                <a:t>・・・</a:t>
              </a:r>
              <a:endParaRPr kumimoji="1" lang="ja-JP" altLang="en-US" dirty="0"/>
            </a:p>
          </p:txBody>
        </p:sp>
      </p:grpSp>
      <p:sp>
        <p:nvSpPr>
          <p:cNvPr id="2" name="タイトル 1"/>
          <p:cNvSpPr>
            <a:spLocks noGrp="1"/>
          </p:cNvSpPr>
          <p:nvPr>
            <p:ph type="title"/>
          </p:nvPr>
        </p:nvSpPr>
        <p:spPr/>
        <p:txBody>
          <a:bodyPr/>
          <a:lstStyle/>
          <a:p>
            <a:r>
              <a:rPr lang="ja-JP" altLang="en-US" dirty="0" smtClean="0">
                <a:solidFill>
                  <a:schemeClr val="tx1"/>
                </a:solidFill>
              </a:rPr>
              <a:t>背景</a:t>
            </a:r>
            <a:endParaRPr kumimoji="1" lang="ja-JP" altLang="en-US" dirty="0">
              <a:solidFill>
                <a:schemeClr val="tx1"/>
              </a:solidFill>
            </a:endParaRPr>
          </a:p>
        </p:txBody>
      </p:sp>
      <p:sp>
        <p:nvSpPr>
          <p:cNvPr id="3" name="コンテンツ プレースホルダー 2"/>
          <p:cNvSpPr>
            <a:spLocks noGrp="1"/>
          </p:cNvSpPr>
          <p:nvPr>
            <p:ph idx="1"/>
          </p:nvPr>
        </p:nvSpPr>
        <p:spPr>
          <a:xfrm>
            <a:off x="72008" y="1628800"/>
            <a:ext cx="9036496" cy="1440160"/>
          </a:xfrm>
        </p:spPr>
        <p:txBody>
          <a:bodyPr/>
          <a:lstStyle/>
          <a:p>
            <a:r>
              <a:rPr lang="ja-JP" altLang="en-US" sz="2800" dirty="0" smtClean="0"/>
              <a:t>メソッド名が不適切</a:t>
            </a:r>
            <a:r>
              <a:rPr lang="ja-JP" altLang="en-US" sz="2800" dirty="0"/>
              <a:t>だ</a:t>
            </a:r>
            <a:r>
              <a:rPr lang="ja-JP" altLang="en-US" sz="2800" dirty="0" smtClean="0"/>
              <a:t>とプログラム理解</a:t>
            </a:r>
            <a:r>
              <a:rPr lang="ja-JP" altLang="en-US" sz="2800" dirty="0"/>
              <a:t>に時間が</a:t>
            </a:r>
            <a:r>
              <a:rPr lang="ja-JP" altLang="en-US" sz="2800" dirty="0" smtClean="0"/>
              <a:t>かかる</a:t>
            </a:r>
            <a:r>
              <a:rPr lang="en-US" altLang="ja-JP" sz="2000" dirty="0" smtClean="0"/>
              <a:t>[1]</a:t>
            </a:r>
          </a:p>
          <a:p>
            <a:pPr lvl="1"/>
            <a:r>
              <a:rPr lang="ja-JP" altLang="en-US" sz="2400" dirty="0" smtClean="0"/>
              <a:t>開発者は識別子の名前から動作を推測している</a:t>
            </a:r>
            <a:endParaRPr lang="en-US" altLang="ja-JP" sz="2400" dirty="0" smtClean="0"/>
          </a:p>
          <a:p>
            <a:pPr lvl="1"/>
            <a:r>
              <a:rPr lang="ja-JP" altLang="en-US" sz="2400" dirty="0" smtClean="0"/>
              <a:t>不適切な名前がついていると動作を誤解する</a:t>
            </a:r>
            <a:endParaRPr lang="en-US" altLang="ja-JP" sz="2400" dirty="0" smtClean="0"/>
          </a:p>
        </p:txBody>
      </p:sp>
      <p:sp>
        <p:nvSpPr>
          <p:cNvPr id="4" name="スライド番号プレースホルダー 3"/>
          <p:cNvSpPr>
            <a:spLocks noGrp="1"/>
          </p:cNvSpPr>
          <p:nvPr>
            <p:ph type="sldNum" sz="quarter" idx="12"/>
          </p:nvPr>
        </p:nvSpPr>
        <p:spPr/>
        <p:txBody>
          <a:bodyPr/>
          <a:lstStyle/>
          <a:p>
            <a:fld id="{180D94C8-5D94-4B9E-9F8A-7865E7203A26}" type="slidenum">
              <a:rPr kumimoji="1" lang="ja-JP" altLang="en-US" smtClean="0"/>
              <a:t>2</a:t>
            </a:fld>
            <a:endParaRPr kumimoji="1" lang="ja-JP" altLang="en-US" dirty="0"/>
          </a:p>
        </p:txBody>
      </p:sp>
      <p:sp>
        <p:nvSpPr>
          <p:cNvPr id="6" name="雲形吹き出し 5"/>
          <p:cNvSpPr/>
          <p:nvPr/>
        </p:nvSpPr>
        <p:spPr>
          <a:xfrm>
            <a:off x="5467988" y="3074563"/>
            <a:ext cx="3534841" cy="1149449"/>
          </a:xfrm>
          <a:prstGeom prst="cloudCallout">
            <a:avLst>
              <a:gd name="adj1" fmla="val -67053"/>
              <a:gd name="adj2" fmla="val 34994"/>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dirty="0" smtClean="0">
                <a:solidFill>
                  <a:schemeClr val="tx1"/>
                </a:solidFill>
              </a:rPr>
              <a:t>set</a:t>
            </a:r>
            <a:r>
              <a:rPr lang="ja-JP" altLang="en-US" sz="2000" dirty="0" smtClean="0">
                <a:solidFill>
                  <a:schemeClr val="tx1"/>
                </a:solidFill>
              </a:rPr>
              <a:t>だから</a:t>
            </a:r>
            <a:endParaRPr lang="en-US" altLang="ja-JP" sz="2000" dirty="0" smtClean="0">
              <a:solidFill>
                <a:schemeClr val="tx1"/>
              </a:solidFill>
            </a:endParaRPr>
          </a:p>
          <a:p>
            <a:pPr algn="ctr"/>
            <a:r>
              <a:rPr lang="ja-JP" altLang="en-US" sz="2000" dirty="0" smtClean="0">
                <a:solidFill>
                  <a:schemeClr val="tx1"/>
                </a:solidFill>
              </a:rPr>
              <a:t>値を設定している？</a:t>
            </a:r>
            <a:endParaRPr kumimoji="1" lang="ja-JP" altLang="en-US" sz="2000" dirty="0">
              <a:solidFill>
                <a:schemeClr val="tx1"/>
              </a:solidFill>
            </a:endParaRPr>
          </a:p>
        </p:txBody>
      </p:sp>
      <p:sp>
        <p:nvSpPr>
          <p:cNvPr id="8" name="正方形/長方形 7"/>
          <p:cNvSpPr/>
          <p:nvPr/>
        </p:nvSpPr>
        <p:spPr>
          <a:xfrm rot="3300000">
            <a:off x="7239970" y="2549365"/>
            <a:ext cx="93745" cy="2225016"/>
          </a:xfrm>
          <a:prstGeom prst="rect">
            <a:avLst/>
          </a:prstGeom>
          <a:solidFill>
            <a:srgbClr val="FF0000">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p:cNvSpPr/>
          <p:nvPr/>
        </p:nvSpPr>
        <p:spPr>
          <a:xfrm rot="-3300000">
            <a:off x="7193811" y="2582797"/>
            <a:ext cx="83197" cy="2132977"/>
          </a:xfrm>
          <a:prstGeom prst="rect">
            <a:avLst/>
          </a:prstGeom>
          <a:solidFill>
            <a:srgbClr val="FF0000">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p:cNvSpPr txBox="1"/>
          <p:nvPr/>
        </p:nvSpPr>
        <p:spPr>
          <a:xfrm>
            <a:off x="35496" y="6372036"/>
            <a:ext cx="8940291" cy="338554"/>
          </a:xfrm>
          <a:prstGeom prst="rect">
            <a:avLst/>
          </a:prstGeom>
          <a:solidFill>
            <a:schemeClr val="bg1"/>
          </a:solidFill>
        </p:spPr>
        <p:txBody>
          <a:bodyPr wrap="square" rtlCol="0">
            <a:spAutoFit/>
          </a:bodyPr>
          <a:lstStyle/>
          <a:p>
            <a:r>
              <a:rPr lang="en-US" altLang="ja-JP" sz="1600" dirty="0" smtClean="0"/>
              <a:t>[1]</a:t>
            </a:r>
            <a:r>
              <a:rPr lang="en-US" altLang="ja-JP" sz="1600" dirty="0" err="1" smtClean="0"/>
              <a:t>Lawrie</a:t>
            </a:r>
            <a:r>
              <a:rPr lang="en-US" altLang="ja-JP" sz="1600" dirty="0" smtClean="0"/>
              <a:t> et.al. “What‘s </a:t>
            </a:r>
            <a:r>
              <a:rPr lang="en-US" altLang="ja-JP" sz="1600" dirty="0"/>
              <a:t>in a </a:t>
            </a:r>
            <a:r>
              <a:rPr lang="en-US" altLang="ja-JP" sz="1600" dirty="0" smtClean="0"/>
              <a:t>name?</a:t>
            </a:r>
            <a:r>
              <a:rPr lang="ja-JP" altLang="en-US" sz="1600" dirty="0" smtClean="0"/>
              <a:t> </a:t>
            </a:r>
            <a:r>
              <a:rPr lang="en-US" altLang="ja-JP" sz="1600" dirty="0" smtClean="0"/>
              <a:t>a </a:t>
            </a:r>
            <a:r>
              <a:rPr lang="en-US" altLang="ja-JP" sz="1600" dirty="0"/>
              <a:t>study of </a:t>
            </a:r>
            <a:r>
              <a:rPr lang="en-US" altLang="ja-JP" sz="1600" dirty="0" err="1" smtClean="0"/>
              <a:t>identfiers</a:t>
            </a:r>
            <a:r>
              <a:rPr lang="en-US" altLang="ja-JP" sz="1600" dirty="0" smtClean="0"/>
              <a:t>.”  </a:t>
            </a:r>
            <a:endParaRPr kumimoji="1" lang="ja-JP" altLang="en-US" sz="1600" dirty="0"/>
          </a:p>
        </p:txBody>
      </p:sp>
      <p:sp>
        <p:nvSpPr>
          <p:cNvPr id="10" name="角丸四角形吹き出し 9"/>
          <p:cNvSpPr/>
          <p:nvPr/>
        </p:nvSpPr>
        <p:spPr>
          <a:xfrm>
            <a:off x="4152850" y="4869160"/>
            <a:ext cx="4163566" cy="1224136"/>
          </a:xfrm>
          <a:prstGeom prst="wedgeRoundRectCallout">
            <a:avLst>
              <a:gd name="adj1" fmla="val -37747"/>
              <a:gd name="adj2" fmla="val -82792"/>
              <a:gd name="adj3" fmla="val 1666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200" dirty="0" smtClean="0">
                <a:solidFill>
                  <a:schemeClr val="tx1"/>
                </a:solidFill>
              </a:rPr>
              <a:t>実は</a:t>
            </a:r>
            <a:endParaRPr lang="en-US" altLang="ja-JP" sz="2200" dirty="0" smtClean="0">
              <a:solidFill>
                <a:schemeClr val="tx1"/>
              </a:solidFill>
            </a:endParaRPr>
          </a:p>
          <a:p>
            <a:pPr algn="ctr"/>
            <a:r>
              <a:rPr lang="ja-JP" altLang="en-US" sz="2200" dirty="0" smtClean="0">
                <a:solidFill>
                  <a:schemeClr val="accent2"/>
                </a:solidFill>
              </a:rPr>
              <a:t>値を書き込むためのオブジェクト</a:t>
            </a:r>
            <a:r>
              <a:rPr lang="ja-JP" altLang="en-US" sz="2200" dirty="0" smtClean="0">
                <a:solidFill>
                  <a:schemeClr val="tx1"/>
                </a:solidFill>
              </a:rPr>
              <a:t>を</a:t>
            </a:r>
            <a:r>
              <a:rPr lang="ja-JP" altLang="en-US" sz="2200" dirty="0">
                <a:solidFill>
                  <a:schemeClr val="tx1"/>
                </a:solidFill>
              </a:rPr>
              <a:t>取得する</a:t>
            </a:r>
            <a:endParaRPr kumimoji="1" lang="ja-JP" altLang="en-US" sz="2200" dirty="0">
              <a:solidFill>
                <a:schemeClr val="tx1"/>
              </a:solidFill>
            </a:endParaRPr>
          </a:p>
        </p:txBody>
      </p:sp>
    </p:spTree>
    <p:extLst>
      <p:ext uri="{BB962C8B-B14F-4D97-AF65-F5344CB8AC3E}">
        <p14:creationId xmlns:p14="http://schemas.microsoft.com/office/powerpoint/2010/main" val="34410581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P spid="12" grpId="0" animBg="1"/>
      <p:bldP spid="10"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5"/>
          <p:cNvSpPr>
            <a:spLocks noGrp="1"/>
          </p:cNvSpPr>
          <p:nvPr>
            <p:ph type="title"/>
          </p:nvPr>
        </p:nvSpPr>
        <p:spPr>
          <a:xfrm>
            <a:off x="0" y="274638"/>
            <a:ext cx="9144000" cy="1143000"/>
          </a:xfrm>
        </p:spPr>
        <p:txBody>
          <a:bodyPr>
            <a:noAutofit/>
          </a:bodyPr>
          <a:lstStyle/>
          <a:p>
            <a:r>
              <a:rPr lang="en-US" altLang="ja-JP" sz="3600" dirty="0"/>
              <a:t>RQ2. </a:t>
            </a:r>
            <a:r>
              <a:rPr lang="ja-JP" altLang="en-US" sz="3600" dirty="0"/>
              <a:t>開発者の適切な動詞選択を支援するか</a:t>
            </a:r>
            <a:r>
              <a:rPr lang="en-US" altLang="ja-JP" sz="3600" dirty="0"/>
              <a:t/>
            </a:r>
            <a:br>
              <a:rPr lang="en-US" altLang="ja-JP" sz="3600" dirty="0"/>
            </a:br>
            <a:r>
              <a:rPr lang="en-US" altLang="ja-JP" sz="3600" dirty="0"/>
              <a:t>-</a:t>
            </a:r>
            <a:r>
              <a:rPr lang="ja-JP" altLang="en-US" sz="3600" dirty="0" smtClean="0"/>
              <a:t>課題</a:t>
            </a:r>
            <a:r>
              <a:rPr kumimoji="1" lang="ja-JP" altLang="en-US" sz="3600" dirty="0" smtClean="0"/>
              <a:t>作成方法</a:t>
            </a:r>
            <a:endParaRPr kumimoji="1" lang="ja-JP" altLang="en-US" sz="3600" dirty="0"/>
          </a:p>
        </p:txBody>
      </p:sp>
      <p:sp>
        <p:nvSpPr>
          <p:cNvPr id="8" name="Document"/>
          <p:cNvSpPr>
            <a:spLocks noGrp="1" noEditPoints="1" noChangeArrowheads="1"/>
          </p:cNvSpPr>
          <p:nvPr>
            <p:ph idx="1"/>
          </p:nvPr>
        </p:nvSpPr>
        <p:spPr bwMode="auto">
          <a:xfrm>
            <a:off x="323528" y="1556792"/>
            <a:ext cx="8229600" cy="4525963"/>
          </a:xfrm>
          <a:prstGeom prst="foldedCorner">
            <a:avLst/>
          </a:prstGeom>
          <a:solidFill>
            <a:schemeClr val="accent5">
              <a:tint val="50000"/>
              <a:satMod val="300000"/>
            </a:schemeClr>
          </a:solidFill>
          <a:ln>
            <a:headEnd/>
            <a:tailEn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anchor="t" anchorCtr="0" compatLnSpc="1">
            <a:prstTxWarp prst="textNoShape">
              <a:avLst/>
            </a:prstTxWarp>
            <a:noAutofit/>
          </a:bodyPr>
          <a:lstStyle/>
          <a:p>
            <a:pPr marL="0" indent="0">
              <a:lnSpc>
                <a:spcPts val="1300"/>
              </a:lnSpc>
              <a:spcAft>
                <a:spcPts val="0"/>
              </a:spcAft>
              <a:buNone/>
            </a:pPr>
            <a:r>
              <a:rPr lang="en-US" altLang="ja-JP" sz="1400" b="1" dirty="0" smtClean="0">
                <a:solidFill>
                  <a:srgbClr val="7F0055"/>
                </a:solidFill>
                <a:ea typeface="ＭＳ 明朝"/>
                <a:cs typeface="ＭＳ ゴシック"/>
              </a:rPr>
              <a:t>public</a:t>
            </a:r>
            <a:r>
              <a:rPr lang="en-US" altLang="ja-JP" sz="1400" dirty="0" smtClean="0">
                <a:solidFill>
                  <a:srgbClr val="000000"/>
                </a:solidFill>
                <a:ea typeface="ＭＳ 明朝"/>
                <a:cs typeface="ＭＳ ゴシック"/>
              </a:rPr>
              <a:t> </a:t>
            </a:r>
            <a:r>
              <a:rPr lang="en-US" altLang="ja-JP" sz="1400" b="1" dirty="0">
                <a:solidFill>
                  <a:srgbClr val="7F0055"/>
                </a:solidFill>
                <a:ea typeface="ＭＳ 明朝"/>
                <a:cs typeface="ＭＳ ゴシック"/>
              </a:rPr>
              <a:t>class</a:t>
            </a:r>
            <a:r>
              <a:rPr lang="en-US" altLang="ja-JP" sz="1400" dirty="0">
                <a:solidFill>
                  <a:srgbClr val="000000"/>
                </a:solidFill>
                <a:ea typeface="ＭＳ 明朝"/>
                <a:cs typeface="ＭＳ ゴシック"/>
              </a:rPr>
              <a:t> AesMd5Cypher </a:t>
            </a:r>
            <a:r>
              <a:rPr lang="en-US" altLang="ja-JP" sz="1400" b="1" dirty="0">
                <a:solidFill>
                  <a:srgbClr val="7F0055"/>
                </a:solidFill>
                <a:ea typeface="ＭＳ 明朝"/>
                <a:cs typeface="ＭＳ ゴシック"/>
              </a:rPr>
              <a:t>implements</a:t>
            </a:r>
            <a:r>
              <a:rPr lang="en-US" altLang="ja-JP" sz="1400" dirty="0">
                <a:solidFill>
                  <a:srgbClr val="000000"/>
                </a:solidFill>
                <a:ea typeface="ＭＳ 明朝"/>
                <a:cs typeface="ＭＳ ゴシック"/>
              </a:rPr>
              <a:t> IO {</a:t>
            </a:r>
            <a:endParaRPr lang="ja-JP" altLang="ja-JP" sz="1800" kern="100" dirty="0">
              <a:ea typeface="ＭＳ 明朝"/>
              <a:cs typeface="Times New Roman"/>
            </a:endParaRPr>
          </a:p>
          <a:p>
            <a:pPr marL="0" indent="0">
              <a:buNone/>
            </a:pPr>
            <a:endParaRPr lang="en-US" altLang="ja-JP" sz="1400" b="1" dirty="0" smtClean="0">
              <a:solidFill>
                <a:srgbClr val="7F0055"/>
              </a:solidFill>
              <a:highlight>
                <a:srgbClr val="E8F2FE"/>
              </a:highlight>
              <a:ea typeface="ＭＳ ゴシック"/>
            </a:endParaRPr>
          </a:p>
          <a:p>
            <a:pPr marL="0" indent="0">
              <a:buNone/>
            </a:pPr>
            <a:r>
              <a:rPr lang="en-US" altLang="ja-JP" sz="1400" b="1" dirty="0" smtClean="0">
                <a:solidFill>
                  <a:srgbClr val="7F0055"/>
                </a:solidFill>
                <a:highlight>
                  <a:srgbClr val="E8F2FE"/>
                </a:highlight>
                <a:ea typeface="ＭＳ ゴシック"/>
              </a:rPr>
              <a:t>  private</a:t>
            </a:r>
            <a:r>
              <a:rPr lang="en-US" altLang="ja-JP" sz="1400" b="1" dirty="0" smtClean="0">
                <a:solidFill>
                  <a:srgbClr val="000000"/>
                </a:solidFill>
                <a:highlight>
                  <a:srgbClr val="E8F2FE"/>
                </a:highlight>
                <a:ea typeface="ＭＳ ゴシック"/>
              </a:rPr>
              <a:t> </a:t>
            </a:r>
            <a:r>
              <a:rPr lang="en-US" altLang="ja-JP" sz="1400" dirty="0">
                <a:solidFill>
                  <a:srgbClr val="000000"/>
                </a:solidFill>
                <a:highlight>
                  <a:srgbClr val="E8F2FE"/>
                </a:highlight>
                <a:ea typeface="ＭＳ ゴシック"/>
              </a:rPr>
              <a:t>String</a:t>
            </a:r>
            <a:r>
              <a:rPr lang="en-US" altLang="ja-JP" sz="1400" b="1" dirty="0">
                <a:solidFill>
                  <a:srgbClr val="000000"/>
                </a:solidFill>
                <a:highlight>
                  <a:srgbClr val="E8F2FE"/>
                </a:highlight>
                <a:ea typeface="ＭＳ ゴシック"/>
              </a:rPr>
              <a:t> </a:t>
            </a:r>
            <a:r>
              <a:rPr lang="en-US" altLang="ja-JP" sz="1400" b="1" dirty="0" err="1">
                <a:solidFill>
                  <a:srgbClr val="0000C0"/>
                </a:solidFill>
                <a:highlight>
                  <a:srgbClr val="E8F2FE"/>
                </a:highlight>
                <a:ea typeface="ＭＳ ゴシック"/>
              </a:rPr>
              <a:t>fileName</a:t>
            </a:r>
            <a:r>
              <a:rPr lang="en-US" altLang="ja-JP" sz="1400" b="1" dirty="0">
                <a:solidFill>
                  <a:srgbClr val="000000"/>
                </a:solidFill>
                <a:highlight>
                  <a:srgbClr val="E8F2FE"/>
                </a:highlight>
                <a:ea typeface="ＭＳ ゴシック"/>
              </a:rPr>
              <a:t>;</a:t>
            </a:r>
            <a:endParaRPr kumimoji="1" lang="en-US" altLang="ja-JP" sz="1400" dirty="0" smtClean="0">
              <a:solidFill>
                <a:srgbClr val="3121FF"/>
              </a:solidFill>
              <a:cs typeface="Consolas" pitchFamily="49" charset="0"/>
            </a:endParaRPr>
          </a:p>
          <a:p>
            <a:pPr marL="0" indent="0">
              <a:buNone/>
            </a:pPr>
            <a:endParaRPr lang="en-US" altLang="ja-JP" sz="1400" dirty="0" smtClean="0">
              <a:solidFill>
                <a:srgbClr val="00B0F0"/>
              </a:solidFill>
              <a:cs typeface="Consolas" pitchFamily="49" charset="0"/>
            </a:endParaRPr>
          </a:p>
          <a:p>
            <a:pPr marL="0" indent="0">
              <a:buNone/>
            </a:pPr>
            <a:r>
              <a:rPr lang="en-US" altLang="ja-JP" sz="1400" dirty="0" smtClean="0">
                <a:solidFill>
                  <a:srgbClr val="00B0F0"/>
                </a:solidFill>
                <a:cs typeface="Consolas" pitchFamily="49" charset="0"/>
              </a:rPr>
              <a:t>  </a:t>
            </a:r>
            <a:r>
              <a:rPr lang="en-US" altLang="ja-JP" sz="1400" dirty="0" smtClean="0">
                <a:solidFill>
                  <a:schemeClr val="accent1">
                    <a:lumMod val="50000"/>
                  </a:schemeClr>
                </a:solidFill>
                <a:cs typeface="Consolas" pitchFamily="49" charset="0"/>
              </a:rPr>
              <a:t>/** This method is ...</a:t>
            </a:r>
            <a:r>
              <a:rPr lang="ja-JP" altLang="en-US" sz="1400" dirty="0" smtClean="0">
                <a:solidFill>
                  <a:schemeClr val="accent1">
                    <a:lumMod val="50000"/>
                  </a:schemeClr>
                </a:solidFill>
                <a:cs typeface="Consolas" pitchFamily="49" charset="0"/>
              </a:rPr>
              <a:t> </a:t>
            </a:r>
            <a:r>
              <a:rPr lang="en-US" altLang="ja-JP" sz="1400" dirty="0" smtClean="0">
                <a:solidFill>
                  <a:schemeClr val="accent1">
                    <a:lumMod val="50000"/>
                  </a:schemeClr>
                </a:solidFill>
                <a:cs typeface="Consolas" pitchFamily="49" charset="0"/>
              </a:rPr>
              <a:t>*/</a:t>
            </a:r>
          </a:p>
          <a:p>
            <a:pPr marL="0" indent="0">
              <a:buNone/>
            </a:pPr>
            <a:r>
              <a:rPr lang="en-US" altLang="ja-JP" sz="1400" b="1" dirty="0" smtClean="0">
                <a:solidFill>
                  <a:schemeClr val="accent1">
                    <a:lumMod val="50000"/>
                  </a:schemeClr>
                </a:solidFill>
                <a:ea typeface="ＭＳ 明朝"/>
                <a:cs typeface="Consolas" pitchFamily="49" charset="0"/>
              </a:rPr>
              <a:t>  </a:t>
            </a:r>
            <a:r>
              <a:rPr lang="en-US" altLang="ja-JP" sz="1400" b="1" dirty="0" smtClean="0">
                <a:solidFill>
                  <a:srgbClr val="7F0055"/>
                </a:solidFill>
                <a:ea typeface="ＭＳ 明朝"/>
                <a:cs typeface="ＭＳ ゴシック"/>
              </a:rPr>
              <a:t>public</a:t>
            </a:r>
            <a:r>
              <a:rPr lang="en-US" altLang="ja-JP" sz="1400" dirty="0" smtClean="0">
                <a:solidFill>
                  <a:srgbClr val="000000"/>
                </a:solidFill>
                <a:ea typeface="ＭＳ 明朝"/>
                <a:cs typeface="ＭＳ ゴシック"/>
              </a:rPr>
              <a:t> </a:t>
            </a:r>
            <a:r>
              <a:rPr lang="en-US" altLang="ja-JP" sz="1400" b="1" dirty="0">
                <a:solidFill>
                  <a:srgbClr val="7F0055"/>
                </a:solidFill>
                <a:ea typeface="ＭＳ 明朝"/>
                <a:cs typeface="ＭＳ ゴシック"/>
              </a:rPr>
              <a:t>void</a:t>
            </a:r>
            <a:r>
              <a:rPr lang="en-US" altLang="ja-JP" sz="1400" dirty="0">
                <a:solidFill>
                  <a:srgbClr val="000000"/>
                </a:solidFill>
                <a:ea typeface="ＭＳ 明朝"/>
                <a:cs typeface="ＭＳ ゴシック"/>
              </a:rPr>
              <a:t> </a:t>
            </a:r>
            <a:r>
              <a:rPr lang="en-US" altLang="ja-JP" sz="1400" dirty="0" smtClean="0">
                <a:solidFill>
                  <a:srgbClr val="000000"/>
                </a:solidFill>
                <a:ea typeface="ＭＳ 明朝"/>
                <a:cs typeface="ＭＳ ゴシック"/>
              </a:rPr>
              <a:t>write (</a:t>
            </a:r>
            <a:r>
              <a:rPr lang="en-US" altLang="ja-JP" sz="1400" b="1" dirty="0" smtClean="0">
                <a:solidFill>
                  <a:srgbClr val="7F0055"/>
                </a:solidFill>
                <a:ea typeface="ＭＳ 明朝"/>
                <a:cs typeface="ＭＳ ゴシック"/>
              </a:rPr>
              <a:t>byte</a:t>
            </a:r>
            <a:r>
              <a:rPr lang="en-US" altLang="ja-JP" sz="1400" dirty="0" smtClean="0">
                <a:solidFill>
                  <a:srgbClr val="000000"/>
                </a:solidFill>
                <a:ea typeface="ＭＳ 明朝"/>
                <a:cs typeface="ＭＳ ゴシック"/>
              </a:rPr>
              <a:t> </a:t>
            </a:r>
            <a:r>
              <a:rPr lang="en-US" altLang="ja-JP" sz="1400" dirty="0">
                <a:solidFill>
                  <a:srgbClr val="FF0000"/>
                </a:solidFill>
                <a:ea typeface="ＭＳ 明朝"/>
                <a:cs typeface="ＭＳ ゴシック"/>
              </a:rPr>
              <a:t>b</a:t>
            </a:r>
            <a:r>
              <a:rPr lang="en-US" altLang="ja-JP" sz="1400" dirty="0">
                <a:solidFill>
                  <a:srgbClr val="000000"/>
                </a:solidFill>
                <a:ea typeface="ＭＳ 明朝"/>
                <a:cs typeface="ＭＳ ゴシック"/>
              </a:rPr>
              <a:t>) </a:t>
            </a:r>
            <a:r>
              <a:rPr lang="en-US" altLang="ja-JP" sz="1400" b="1" dirty="0">
                <a:solidFill>
                  <a:srgbClr val="7F0055"/>
                </a:solidFill>
                <a:ea typeface="ＭＳ 明朝"/>
                <a:cs typeface="ＭＳ ゴシック"/>
              </a:rPr>
              <a:t>throws</a:t>
            </a:r>
            <a:r>
              <a:rPr lang="en-US" altLang="ja-JP" sz="1400" dirty="0">
                <a:solidFill>
                  <a:srgbClr val="000000"/>
                </a:solidFill>
                <a:ea typeface="ＭＳ 明朝"/>
                <a:cs typeface="ＭＳ ゴシック"/>
              </a:rPr>
              <a:t> </a:t>
            </a:r>
            <a:r>
              <a:rPr lang="en-US" altLang="ja-JP" sz="1400" dirty="0" err="1">
                <a:solidFill>
                  <a:srgbClr val="000000"/>
                </a:solidFill>
                <a:ea typeface="ＭＳ 明朝"/>
                <a:cs typeface="ＭＳ ゴシック"/>
              </a:rPr>
              <a:t>IOException</a:t>
            </a:r>
            <a:r>
              <a:rPr lang="en-US" altLang="ja-JP" sz="1400" dirty="0">
                <a:solidFill>
                  <a:srgbClr val="000000"/>
                </a:solidFill>
                <a:ea typeface="ＭＳ 明朝"/>
                <a:cs typeface="ＭＳ ゴシック"/>
              </a:rPr>
              <a:t> {</a:t>
            </a:r>
            <a:endParaRPr lang="ja-JP" altLang="ja-JP" sz="1800" kern="100" dirty="0">
              <a:ea typeface="ＭＳ 明朝"/>
              <a:cs typeface="Times New Roman"/>
            </a:endParaRPr>
          </a:p>
          <a:p>
            <a:pPr marL="0" indent="0">
              <a:lnSpc>
                <a:spcPts val="1300"/>
              </a:lnSpc>
              <a:spcAft>
                <a:spcPts val="0"/>
              </a:spcAft>
              <a:buNone/>
            </a:pPr>
            <a:r>
              <a:rPr lang="en-US" altLang="ja-JP" sz="1400" b="1" dirty="0" smtClean="0">
                <a:solidFill>
                  <a:srgbClr val="7F0055"/>
                </a:solidFill>
                <a:ea typeface="ＭＳ 明朝"/>
                <a:cs typeface="ＭＳ ゴシック"/>
              </a:rPr>
              <a:t>     try</a:t>
            </a:r>
            <a:r>
              <a:rPr lang="en-US" altLang="ja-JP" sz="1400" dirty="0" smtClean="0">
                <a:solidFill>
                  <a:srgbClr val="000000"/>
                </a:solidFill>
                <a:ea typeface="ＭＳ 明朝"/>
                <a:cs typeface="ＭＳ ゴシック"/>
              </a:rPr>
              <a:t> </a:t>
            </a:r>
            <a:r>
              <a:rPr lang="en-US" altLang="ja-JP" sz="1400" dirty="0">
                <a:solidFill>
                  <a:srgbClr val="000000"/>
                </a:solidFill>
                <a:ea typeface="ＭＳ 明朝"/>
                <a:cs typeface="ＭＳ ゴシック"/>
              </a:rPr>
              <a:t>{</a:t>
            </a:r>
            <a:endParaRPr lang="ja-JP" altLang="ja-JP" sz="1800" kern="100" dirty="0">
              <a:ea typeface="ＭＳ 明朝"/>
              <a:cs typeface="Times New Roman"/>
            </a:endParaRPr>
          </a:p>
          <a:p>
            <a:pPr marL="0" indent="0">
              <a:lnSpc>
                <a:spcPts val="1300"/>
              </a:lnSpc>
              <a:spcAft>
                <a:spcPts val="0"/>
              </a:spcAft>
              <a:buNone/>
            </a:pPr>
            <a:r>
              <a:rPr lang="en-US" altLang="ja-JP" sz="1400" dirty="0" smtClean="0">
                <a:solidFill>
                  <a:srgbClr val="000000"/>
                </a:solidFill>
                <a:ea typeface="ＭＳ 明朝"/>
                <a:cs typeface="ＭＳ ゴシック"/>
              </a:rPr>
              <a:t>         </a:t>
            </a:r>
            <a:r>
              <a:rPr lang="en-US" altLang="ja-JP" sz="1400" b="1" dirty="0">
                <a:solidFill>
                  <a:srgbClr val="7F0055"/>
                </a:solidFill>
                <a:ea typeface="ＭＳ 明朝"/>
                <a:cs typeface="ＭＳ ゴシック"/>
              </a:rPr>
              <a:t>byte</a:t>
            </a:r>
            <a:r>
              <a:rPr lang="en-US" altLang="ja-JP" sz="1400" dirty="0">
                <a:solidFill>
                  <a:srgbClr val="000000"/>
                </a:solidFill>
                <a:ea typeface="ＭＳ 明朝"/>
                <a:cs typeface="ＭＳ ゴシック"/>
              </a:rPr>
              <a:t>[] </a:t>
            </a:r>
            <a:r>
              <a:rPr lang="en-US" altLang="ja-JP" sz="1400" b="1" dirty="0">
                <a:solidFill>
                  <a:srgbClr val="008000"/>
                </a:solidFill>
                <a:ea typeface="ＭＳ 明朝"/>
                <a:cs typeface="ＭＳ ゴシック"/>
              </a:rPr>
              <a:t>bytes</a:t>
            </a:r>
            <a:r>
              <a:rPr lang="en-US" altLang="ja-JP" sz="1400" dirty="0">
                <a:solidFill>
                  <a:srgbClr val="000000"/>
                </a:solidFill>
                <a:ea typeface="ＭＳ 明朝"/>
                <a:cs typeface="ＭＳ ゴシック"/>
              </a:rPr>
              <a:t> = {</a:t>
            </a:r>
            <a:r>
              <a:rPr lang="en-US" altLang="ja-JP" sz="1400" dirty="0">
                <a:solidFill>
                  <a:srgbClr val="FF0000"/>
                </a:solidFill>
                <a:ea typeface="ＭＳ 明朝"/>
                <a:cs typeface="ＭＳ ゴシック"/>
              </a:rPr>
              <a:t>b</a:t>
            </a:r>
            <a:r>
              <a:rPr lang="en-US" altLang="ja-JP" sz="1400" dirty="0">
                <a:solidFill>
                  <a:srgbClr val="000000"/>
                </a:solidFill>
                <a:ea typeface="ＭＳ 明朝"/>
                <a:cs typeface="ＭＳ ゴシック"/>
              </a:rPr>
              <a:t>};</a:t>
            </a:r>
            <a:endParaRPr lang="ja-JP" altLang="ja-JP" sz="1800" kern="100" dirty="0">
              <a:ea typeface="ＭＳ 明朝"/>
              <a:cs typeface="Times New Roman"/>
            </a:endParaRPr>
          </a:p>
          <a:p>
            <a:pPr marL="0" indent="0">
              <a:lnSpc>
                <a:spcPts val="1300"/>
              </a:lnSpc>
              <a:spcAft>
                <a:spcPts val="0"/>
              </a:spcAft>
              <a:buNone/>
            </a:pPr>
            <a:r>
              <a:rPr lang="en-US" altLang="ja-JP" sz="1400" dirty="0" smtClean="0">
                <a:solidFill>
                  <a:srgbClr val="000000"/>
                </a:solidFill>
                <a:ea typeface="ＭＳ 明朝"/>
                <a:cs typeface="ＭＳ ゴシック"/>
              </a:rPr>
              <a:t>         write(</a:t>
            </a:r>
            <a:r>
              <a:rPr lang="en-US" altLang="ja-JP" sz="1400" dirty="0" smtClean="0">
                <a:solidFill>
                  <a:srgbClr val="008000"/>
                </a:solidFill>
                <a:ea typeface="ＭＳ 明朝"/>
                <a:cs typeface="ＭＳ ゴシック"/>
              </a:rPr>
              <a:t>bytes</a:t>
            </a:r>
            <a:r>
              <a:rPr lang="en-US" altLang="ja-JP" sz="1400" dirty="0">
                <a:solidFill>
                  <a:srgbClr val="000000"/>
                </a:solidFill>
                <a:ea typeface="ＭＳ 明朝"/>
                <a:cs typeface="ＭＳ ゴシック"/>
              </a:rPr>
              <a:t>, 0, 1</a:t>
            </a:r>
            <a:r>
              <a:rPr lang="en-US" altLang="ja-JP" sz="1400" dirty="0" smtClean="0">
                <a:solidFill>
                  <a:srgbClr val="000000"/>
                </a:solidFill>
                <a:ea typeface="ＭＳ 明朝"/>
                <a:cs typeface="ＭＳ ゴシック"/>
              </a:rPr>
              <a:t>);</a:t>
            </a:r>
            <a:endParaRPr lang="en-US" altLang="ja-JP" sz="1800" kern="100" dirty="0" smtClean="0">
              <a:ea typeface="ＭＳ 明朝"/>
              <a:cs typeface="Times New Roman"/>
            </a:endParaRPr>
          </a:p>
          <a:p>
            <a:pPr marL="0" indent="0">
              <a:lnSpc>
                <a:spcPts val="1300"/>
              </a:lnSpc>
              <a:spcAft>
                <a:spcPts val="0"/>
              </a:spcAft>
              <a:buNone/>
            </a:pPr>
            <a:r>
              <a:rPr lang="en-US" altLang="ja-JP" sz="1800" kern="100" dirty="0">
                <a:solidFill>
                  <a:srgbClr val="000000"/>
                </a:solidFill>
                <a:ea typeface="ＭＳ 明朝"/>
                <a:cs typeface="Times New Roman"/>
              </a:rPr>
              <a:t> </a:t>
            </a:r>
            <a:r>
              <a:rPr lang="en-US" altLang="ja-JP" sz="1800" kern="100" dirty="0" smtClean="0">
                <a:solidFill>
                  <a:srgbClr val="000000"/>
                </a:solidFill>
                <a:ea typeface="ＭＳ 明朝"/>
                <a:cs typeface="Times New Roman"/>
              </a:rPr>
              <a:t>      </a:t>
            </a:r>
            <a:r>
              <a:rPr lang="en-US" altLang="ja-JP" sz="1400" dirty="0" smtClean="0">
                <a:solidFill>
                  <a:srgbClr val="000000"/>
                </a:solidFill>
                <a:ea typeface="ＭＳ 明朝"/>
                <a:cs typeface="ＭＳ ゴシック"/>
              </a:rPr>
              <a:t>} </a:t>
            </a:r>
            <a:r>
              <a:rPr lang="en-US" altLang="ja-JP" sz="1400" b="1" dirty="0">
                <a:solidFill>
                  <a:srgbClr val="7F0055"/>
                </a:solidFill>
                <a:ea typeface="ＭＳ 明朝"/>
                <a:cs typeface="ＭＳ ゴシック"/>
              </a:rPr>
              <a:t>catch</a:t>
            </a:r>
            <a:r>
              <a:rPr lang="en-US" altLang="ja-JP" sz="1400" dirty="0">
                <a:solidFill>
                  <a:srgbClr val="000000"/>
                </a:solidFill>
                <a:ea typeface="ＭＳ 明朝"/>
                <a:cs typeface="ＭＳ ゴシック"/>
              </a:rPr>
              <a:t> (</a:t>
            </a:r>
            <a:r>
              <a:rPr lang="en-US" altLang="ja-JP" sz="1400" dirty="0" err="1">
                <a:solidFill>
                  <a:srgbClr val="000000"/>
                </a:solidFill>
                <a:ea typeface="ＭＳ 明朝"/>
                <a:cs typeface="ＭＳ ゴシック"/>
              </a:rPr>
              <a:t>IOException</a:t>
            </a:r>
            <a:r>
              <a:rPr lang="en-US" altLang="ja-JP" sz="1400" dirty="0">
                <a:solidFill>
                  <a:srgbClr val="000000"/>
                </a:solidFill>
                <a:ea typeface="ＭＳ 明朝"/>
                <a:cs typeface="ＭＳ ゴシック"/>
              </a:rPr>
              <a:t> </a:t>
            </a:r>
            <a:r>
              <a:rPr lang="en-US" altLang="ja-JP" sz="1400" b="1" dirty="0">
                <a:solidFill>
                  <a:srgbClr val="008000"/>
                </a:solidFill>
                <a:ea typeface="ＭＳ 明朝"/>
                <a:cs typeface="ＭＳ ゴシック"/>
              </a:rPr>
              <a:t>e</a:t>
            </a:r>
            <a:r>
              <a:rPr lang="en-US" altLang="ja-JP" sz="1400" dirty="0">
                <a:solidFill>
                  <a:srgbClr val="000000"/>
                </a:solidFill>
                <a:ea typeface="ＭＳ 明朝"/>
                <a:cs typeface="ＭＳ ゴシック"/>
              </a:rPr>
              <a:t>) </a:t>
            </a:r>
            <a:r>
              <a:rPr lang="en-US" altLang="ja-JP" sz="1400" dirty="0" smtClean="0">
                <a:solidFill>
                  <a:srgbClr val="000000"/>
                </a:solidFill>
                <a:ea typeface="ＭＳ 明朝"/>
                <a:cs typeface="ＭＳ ゴシック"/>
              </a:rPr>
              <a:t>{</a:t>
            </a:r>
          </a:p>
          <a:p>
            <a:pPr marL="0" indent="0">
              <a:lnSpc>
                <a:spcPts val="1300"/>
              </a:lnSpc>
              <a:spcAft>
                <a:spcPts val="0"/>
              </a:spcAft>
              <a:buNone/>
            </a:pPr>
            <a:r>
              <a:rPr lang="en-US" altLang="ja-JP" sz="1400" kern="100" dirty="0" smtClean="0">
                <a:solidFill>
                  <a:srgbClr val="92D050"/>
                </a:solidFill>
                <a:ea typeface="ＭＳ 明朝"/>
                <a:cs typeface="Times New Roman"/>
              </a:rPr>
              <a:t>          // throw </a:t>
            </a:r>
            <a:r>
              <a:rPr lang="en-US" altLang="ja-JP" sz="1400" kern="100" dirty="0" err="1" smtClean="0">
                <a:solidFill>
                  <a:srgbClr val="92D050"/>
                </a:solidFill>
                <a:ea typeface="ＭＳ 明朝"/>
                <a:cs typeface="Times New Roman"/>
              </a:rPr>
              <a:t>exeption</a:t>
            </a:r>
            <a:endParaRPr lang="ja-JP" altLang="ja-JP" sz="1800" kern="100" dirty="0">
              <a:solidFill>
                <a:srgbClr val="92D050"/>
              </a:solidFill>
              <a:ea typeface="ＭＳ 明朝"/>
              <a:cs typeface="Times New Roman"/>
            </a:endParaRPr>
          </a:p>
          <a:p>
            <a:pPr marL="0" indent="0">
              <a:lnSpc>
                <a:spcPts val="1300"/>
              </a:lnSpc>
              <a:spcAft>
                <a:spcPts val="0"/>
              </a:spcAft>
              <a:buNone/>
            </a:pPr>
            <a:r>
              <a:rPr lang="en-US" altLang="ja-JP" sz="1400" dirty="0" smtClean="0">
                <a:solidFill>
                  <a:srgbClr val="000000"/>
                </a:solidFill>
                <a:ea typeface="ＭＳ 明朝"/>
                <a:cs typeface="ＭＳ ゴシック"/>
              </a:rPr>
              <a:t>          </a:t>
            </a:r>
            <a:r>
              <a:rPr lang="en-US" altLang="ja-JP" sz="1400" dirty="0" err="1" smtClean="0">
                <a:solidFill>
                  <a:srgbClr val="000000"/>
                </a:solidFill>
                <a:ea typeface="ＭＳ 明朝"/>
                <a:cs typeface="ＭＳ ゴシック"/>
              </a:rPr>
              <a:t>DLogger.error</a:t>
            </a:r>
            <a:r>
              <a:rPr lang="en-US" altLang="ja-JP" sz="1400" dirty="0" smtClean="0">
                <a:solidFill>
                  <a:srgbClr val="000000"/>
                </a:solidFill>
                <a:ea typeface="ＭＳ 明朝"/>
                <a:cs typeface="ＭＳ ゴシック"/>
              </a:rPr>
              <a:t>(</a:t>
            </a:r>
            <a:r>
              <a:rPr lang="en-US" altLang="ja-JP" sz="1400" dirty="0" err="1" smtClean="0">
                <a:solidFill>
                  <a:srgbClr val="008000"/>
                </a:solidFill>
                <a:ea typeface="ＭＳ 明朝"/>
                <a:cs typeface="ＭＳ ゴシック"/>
              </a:rPr>
              <a:t>e</a:t>
            </a:r>
            <a:r>
              <a:rPr lang="en-US" altLang="ja-JP" sz="1400" dirty="0" err="1" smtClean="0">
                <a:solidFill>
                  <a:srgbClr val="000000"/>
                </a:solidFill>
                <a:ea typeface="ＭＳ 明朝"/>
                <a:cs typeface="ＭＳ ゴシック"/>
              </a:rPr>
              <a:t>.getMessage</a:t>
            </a:r>
            <a:r>
              <a:rPr lang="en-US" altLang="ja-JP" sz="1400" dirty="0">
                <a:solidFill>
                  <a:srgbClr val="000000"/>
                </a:solidFill>
                <a:ea typeface="ＭＳ 明朝"/>
                <a:cs typeface="ＭＳ ゴシック"/>
              </a:rPr>
              <a:t>() + </a:t>
            </a:r>
            <a:r>
              <a:rPr lang="en-US" altLang="ja-JP" sz="1400" dirty="0">
                <a:solidFill>
                  <a:srgbClr val="2A00FF"/>
                </a:solidFill>
                <a:ea typeface="ＭＳ 明朝"/>
                <a:cs typeface="ＭＳ ゴシック"/>
              </a:rPr>
              <a:t>" - "</a:t>
            </a:r>
            <a:r>
              <a:rPr lang="en-US" altLang="ja-JP" sz="1400" dirty="0">
                <a:solidFill>
                  <a:srgbClr val="000000"/>
                </a:solidFill>
                <a:ea typeface="ＭＳ 明朝"/>
                <a:cs typeface="ＭＳ ゴシック"/>
              </a:rPr>
              <a:t> + </a:t>
            </a:r>
            <a:r>
              <a:rPr lang="en-US" altLang="ja-JP" sz="1400" dirty="0" err="1">
                <a:solidFill>
                  <a:srgbClr val="000000"/>
                </a:solidFill>
                <a:ea typeface="ＭＳ 明朝"/>
                <a:cs typeface="ＭＳ ゴシック"/>
              </a:rPr>
              <a:t>OdbThread.getCurrentThreadName</a:t>
            </a:r>
            <a:r>
              <a:rPr lang="en-US" altLang="ja-JP" sz="1400" dirty="0">
                <a:solidFill>
                  <a:srgbClr val="000000"/>
                </a:solidFill>
                <a:ea typeface="ＭＳ 明朝"/>
                <a:cs typeface="ＭＳ ゴシック"/>
              </a:rPr>
              <a:t>());</a:t>
            </a:r>
            <a:endParaRPr lang="ja-JP" altLang="ja-JP" sz="1800" kern="100" dirty="0">
              <a:ea typeface="ＭＳ 明朝"/>
              <a:cs typeface="Times New Roman"/>
            </a:endParaRPr>
          </a:p>
          <a:p>
            <a:pPr marL="0" indent="0">
              <a:lnSpc>
                <a:spcPts val="1300"/>
              </a:lnSpc>
              <a:spcAft>
                <a:spcPts val="0"/>
              </a:spcAft>
              <a:buNone/>
            </a:pPr>
            <a:r>
              <a:rPr lang="en-US" altLang="ja-JP" sz="1400" dirty="0" smtClean="0">
                <a:solidFill>
                  <a:srgbClr val="000000"/>
                </a:solidFill>
                <a:ea typeface="ＭＳ 明朝"/>
                <a:cs typeface="ＭＳ ゴシック"/>
              </a:rPr>
              <a:t>          </a:t>
            </a:r>
            <a:r>
              <a:rPr lang="en-US" altLang="ja-JP" sz="1400" b="1" dirty="0">
                <a:solidFill>
                  <a:srgbClr val="7F0055"/>
                </a:solidFill>
                <a:ea typeface="ＭＳ 明朝"/>
                <a:cs typeface="ＭＳ ゴシック"/>
              </a:rPr>
              <a:t>throw</a:t>
            </a:r>
            <a:r>
              <a:rPr lang="en-US" altLang="ja-JP" sz="1400" dirty="0">
                <a:solidFill>
                  <a:srgbClr val="000000"/>
                </a:solidFill>
                <a:ea typeface="ＭＳ 明朝"/>
                <a:cs typeface="ＭＳ ゴシック"/>
              </a:rPr>
              <a:t> </a:t>
            </a:r>
            <a:r>
              <a:rPr lang="en-US" altLang="ja-JP" sz="1400" dirty="0">
                <a:solidFill>
                  <a:srgbClr val="008000"/>
                </a:solidFill>
                <a:ea typeface="ＭＳ 明朝"/>
                <a:cs typeface="ＭＳ ゴシック"/>
              </a:rPr>
              <a:t>e</a:t>
            </a:r>
            <a:r>
              <a:rPr lang="en-US" altLang="ja-JP" sz="1400" dirty="0" smtClean="0">
                <a:solidFill>
                  <a:srgbClr val="000000"/>
                </a:solidFill>
                <a:ea typeface="ＭＳ 明朝"/>
                <a:cs typeface="ＭＳ ゴシック"/>
              </a:rPr>
              <a:t>;</a:t>
            </a:r>
            <a:endParaRPr lang="en-US" altLang="ja-JP" sz="1800" kern="100" dirty="0" smtClean="0">
              <a:ea typeface="ＭＳ 明朝"/>
              <a:cs typeface="Times New Roman"/>
            </a:endParaRPr>
          </a:p>
          <a:p>
            <a:pPr marL="0" indent="0">
              <a:lnSpc>
                <a:spcPts val="1300"/>
              </a:lnSpc>
              <a:spcAft>
                <a:spcPts val="0"/>
              </a:spcAft>
              <a:buNone/>
            </a:pPr>
            <a:r>
              <a:rPr lang="en-US" altLang="ja-JP" sz="1800" kern="100" dirty="0">
                <a:solidFill>
                  <a:srgbClr val="000000"/>
                </a:solidFill>
                <a:ea typeface="ＭＳ 明朝"/>
                <a:cs typeface="Times New Roman"/>
              </a:rPr>
              <a:t> </a:t>
            </a:r>
            <a:r>
              <a:rPr lang="en-US" altLang="ja-JP" sz="1800" kern="100" dirty="0" smtClean="0">
                <a:solidFill>
                  <a:srgbClr val="000000"/>
                </a:solidFill>
                <a:ea typeface="ＭＳ 明朝"/>
                <a:cs typeface="Times New Roman"/>
              </a:rPr>
              <a:t>     </a:t>
            </a:r>
            <a:r>
              <a:rPr lang="en-US" altLang="ja-JP" sz="1400" dirty="0" smtClean="0">
                <a:solidFill>
                  <a:srgbClr val="000000"/>
                </a:solidFill>
                <a:ea typeface="ＭＳ 明朝"/>
                <a:cs typeface="ＭＳ ゴシック"/>
              </a:rPr>
              <a:t>}</a:t>
            </a:r>
            <a:endParaRPr lang="en-US" altLang="ja-JP" sz="1800" kern="100" dirty="0" smtClean="0">
              <a:ea typeface="ＭＳ 明朝"/>
              <a:cs typeface="Times New Roman"/>
            </a:endParaRPr>
          </a:p>
          <a:p>
            <a:pPr marL="0" indent="0">
              <a:lnSpc>
                <a:spcPts val="1300"/>
              </a:lnSpc>
              <a:spcAft>
                <a:spcPts val="0"/>
              </a:spcAft>
              <a:buNone/>
            </a:pPr>
            <a:r>
              <a:rPr lang="en-US" altLang="ja-JP" sz="1800" kern="100" dirty="0">
                <a:solidFill>
                  <a:srgbClr val="000000"/>
                </a:solidFill>
                <a:ea typeface="ＭＳ 明朝"/>
                <a:cs typeface="Times New Roman"/>
              </a:rPr>
              <a:t> </a:t>
            </a:r>
            <a:r>
              <a:rPr lang="en-US" altLang="ja-JP" sz="1800" kern="100" dirty="0" smtClean="0">
                <a:solidFill>
                  <a:srgbClr val="000000"/>
                </a:solidFill>
                <a:ea typeface="ＭＳ 明朝"/>
                <a:cs typeface="Times New Roman"/>
              </a:rPr>
              <a:t>  </a:t>
            </a:r>
            <a:r>
              <a:rPr lang="en-US" altLang="ja-JP" sz="1400" dirty="0" smtClean="0">
                <a:solidFill>
                  <a:srgbClr val="000000"/>
                </a:solidFill>
                <a:ea typeface="ＭＳ 明朝"/>
                <a:cs typeface="ＭＳ ゴシック"/>
              </a:rPr>
              <a:t>}</a:t>
            </a:r>
            <a:endParaRPr lang="en-US" altLang="ja-JP" sz="1800" kern="100" dirty="0" smtClean="0">
              <a:ea typeface="ＭＳ 明朝"/>
              <a:cs typeface="Times New Roman"/>
            </a:endParaRPr>
          </a:p>
          <a:p>
            <a:pPr marL="0" indent="0">
              <a:lnSpc>
                <a:spcPts val="1300"/>
              </a:lnSpc>
              <a:spcAft>
                <a:spcPts val="0"/>
              </a:spcAft>
              <a:buNone/>
            </a:pPr>
            <a:r>
              <a:rPr lang="en-US" altLang="ja-JP" sz="1800" kern="100" dirty="0" smtClean="0">
                <a:solidFill>
                  <a:srgbClr val="3F5FBF"/>
                </a:solidFill>
                <a:ea typeface="ＭＳ 明朝"/>
                <a:cs typeface="Times New Roman"/>
              </a:rPr>
              <a:t> </a:t>
            </a:r>
            <a:endParaRPr lang="en-US" altLang="ja-JP" sz="1800" kern="100" dirty="0">
              <a:solidFill>
                <a:srgbClr val="3F5FBF"/>
              </a:solidFill>
              <a:ea typeface="ＭＳ 明朝"/>
              <a:cs typeface="Times New Roman"/>
            </a:endParaRPr>
          </a:p>
          <a:p>
            <a:pPr marL="0" indent="0">
              <a:lnSpc>
                <a:spcPts val="1300"/>
              </a:lnSpc>
              <a:spcAft>
                <a:spcPts val="0"/>
              </a:spcAft>
              <a:buNone/>
            </a:pPr>
            <a:r>
              <a:rPr lang="en-US" altLang="ja-JP" sz="1400" dirty="0" smtClean="0">
                <a:solidFill>
                  <a:srgbClr val="3F5FBF"/>
                </a:solidFill>
                <a:ea typeface="ＭＳ ゴシック"/>
              </a:rPr>
              <a:t>   /** this method is …</a:t>
            </a:r>
            <a:r>
              <a:rPr lang="ja-JP" altLang="en-US" sz="1400" dirty="0" smtClean="0">
                <a:solidFill>
                  <a:srgbClr val="3F5FBF"/>
                </a:solidFill>
                <a:ea typeface="ＭＳ ゴシック"/>
              </a:rPr>
              <a:t>  *</a:t>
            </a:r>
            <a:r>
              <a:rPr lang="en-US" altLang="ja-JP" sz="1400" dirty="0" smtClean="0">
                <a:solidFill>
                  <a:srgbClr val="3F5FBF"/>
                </a:solidFill>
                <a:ea typeface="ＭＳ ゴシック"/>
              </a:rPr>
              <a:t>/</a:t>
            </a:r>
          </a:p>
          <a:p>
            <a:pPr marL="0" indent="0">
              <a:lnSpc>
                <a:spcPts val="1300"/>
              </a:lnSpc>
              <a:spcAft>
                <a:spcPts val="0"/>
              </a:spcAft>
              <a:buNone/>
            </a:pPr>
            <a:r>
              <a:rPr lang="en-US" altLang="ja-JP" sz="1400" b="1" dirty="0" smtClean="0">
                <a:solidFill>
                  <a:srgbClr val="7F0055"/>
                </a:solidFill>
                <a:ea typeface="ＭＳ ゴシック"/>
              </a:rPr>
              <a:t>   public</a:t>
            </a:r>
            <a:r>
              <a:rPr lang="en-US" altLang="ja-JP" sz="1400" b="1" dirty="0" smtClean="0">
                <a:solidFill>
                  <a:srgbClr val="000000"/>
                </a:solidFill>
                <a:ea typeface="ＭＳ ゴシック"/>
              </a:rPr>
              <a:t> </a:t>
            </a:r>
            <a:r>
              <a:rPr lang="en-US" altLang="ja-JP" sz="1400" dirty="0">
                <a:solidFill>
                  <a:srgbClr val="7F0055"/>
                </a:solidFill>
                <a:ea typeface="ＭＳ ゴシック"/>
              </a:rPr>
              <a:t>long</a:t>
            </a:r>
            <a:r>
              <a:rPr lang="en-US" altLang="ja-JP" sz="1400" dirty="0">
                <a:solidFill>
                  <a:srgbClr val="000000"/>
                </a:solidFill>
                <a:ea typeface="ＭＳ ゴシック"/>
              </a:rPr>
              <a:t> read(</a:t>
            </a:r>
            <a:r>
              <a:rPr lang="en-US" altLang="ja-JP" sz="1400" b="1" dirty="0">
                <a:solidFill>
                  <a:srgbClr val="7F0055"/>
                </a:solidFill>
                <a:ea typeface="ＭＳ ゴシック"/>
              </a:rPr>
              <a:t>byte</a:t>
            </a:r>
            <a:r>
              <a:rPr lang="en-US" altLang="ja-JP" sz="1400" dirty="0">
                <a:solidFill>
                  <a:srgbClr val="000000"/>
                </a:solidFill>
                <a:ea typeface="ＭＳ ゴシック"/>
              </a:rPr>
              <a:t>[] </a:t>
            </a:r>
            <a:r>
              <a:rPr lang="en-US" altLang="ja-JP" sz="1400" dirty="0" err="1">
                <a:solidFill>
                  <a:srgbClr val="FF0000"/>
                </a:solidFill>
                <a:ea typeface="ＭＳ ゴシック"/>
              </a:rPr>
              <a:t>bytes</a:t>
            </a:r>
            <a:r>
              <a:rPr lang="en-US" altLang="ja-JP" sz="1400" dirty="0" err="1">
                <a:solidFill>
                  <a:srgbClr val="000000"/>
                </a:solidFill>
                <a:ea typeface="ＭＳ ゴシック"/>
              </a:rPr>
              <a:t>,</a:t>
            </a:r>
            <a:r>
              <a:rPr lang="en-US" altLang="ja-JP" sz="1400" dirty="0" err="1">
                <a:solidFill>
                  <a:srgbClr val="7F0055"/>
                </a:solidFill>
                <a:ea typeface="ＭＳ ゴシック"/>
              </a:rPr>
              <a:t>int</a:t>
            </a:r>
            <a:r>
              <a:rPr lang="en-US" altLang="ja-JP" sz="1400" dirty="0">
                <a:solidFill>
                  <a:srgbClr val="000000"/>
                </a:solidFill>
                <a:ea typeface="ＭＳ ゴシック"/>
              </a:rPr>
              <a:t> </a:t>
            </a:r>
            <a:r>
              <a:rPr lang="en-US" altLang="ja-JP" sz="1400" dirty="0" err="1">
                <a:solidFill>
                  <a:srgbClr val="FF0000"/>
                </a:solidFill>
                <a:ea typeface="ＭＳ ゴシック"/>
              </a:rPr>
              <a:t>offfset</a:t>
            </a:r>
            <a:r>
              <a:rPr lang="en-US" altLang="ja-JP" sz="1400" dirty="0">
                <a:solidFill>
                  <a:srgbClr val="000000"/>
                </a:solidFill>
                <a:ea typeface="ＭＳ ゴシック"/>
              </a:rPr>
              <a:t>, </a:t>
            </a:r>
            <a:r>
              <a:rPr lang="en-US" altLang="ja-JP" sz="1400" dirty="0" err="1">
                <a:solidFill>
                  <a:srgbClr val="7F0055"/>
                </a:solidFill>
                <a:ea typeface="ＭＳ ゴシック"/>
              </a:rPr>
              <a:t>int</a:t>
            </a:r>
            <a:r>
              <a:rPr lang="en-US" altLang="ja-JP" sz="1400" dirty="0">
                <a:solidFill>
                  <a:srgbClr val="000000"/>
                </a:solidFill>
                <a:ea typeface="ＭＳ ゴシック"/>
              </a:rPr>
              <a:t> </a:t>
            </a:r>
            <a:r>
              <a:rPr lang="en-US" altLang="ja-JP" sz="1400" dirty="0">
                <a:solidFill>
                  <a:srgbClr val="FF0000"/>
                </a:solidFill>
                <a:ea typeface="ＭＳ ゴシック"/>
              </a:rPr>
              <a:t>size</a:t>
            </a:r>
            <a:r>
              <a:rPr lang="en-US" altLang="ja-JP" sz="1400" dirty="0">
                <a:solidFill>
                  <a:srgbClr val="000000"/>
                </a:solidFill>
                <a:ea typeface="ＭＳ ゴシック"/>
              </a:rPr>
              <a:t>) </a:t>
            </a:r>
            <a:r>
              <a:rPr lang="en-US" altLang="ja-JP" sz="1400" b="1" dirty="0">
                <a:solidFill>
                  <a:srgbClr val="7F0055"/>
                </a:solidFill>
                <a:ea typeface="ＭＳ ゴシック"/>
              </a:rPr>
              <a:t>throws</a:t>
            </a:r>
            <a:r>
              <a:rPr lang="en-US" altLang="ja-JP" sz="1400" dirty="0">
                <a:solidFill>
                  <a:srgbClr val="000000"/>
                </a:solidFill>
                <a:ea typeface="ＭＳ ゴシック"/>
              </a:rPr>
              <a:t> </a:t>
            </a:r>
            <a:r>
              <a:rPr lang="en-US" altLang="ja-JP" sz="1400" dirty="0" err="1">
                <a:solidFill>
                  <a:srgbClr val="000000"/>
                </a:solidFill>
                <a:ea typeface="ＭＳ ゴシック"/>
              </a:rPr>
              <a:t>IOException</a:t>
            </a:r>
            <a:r>
              <a:rPr lang="en-US" altLang="ja-JP" sz="1400" dirty="0">
                <a:solidFill>
                  <a:srgbClr val="000000"/>
                </a:solidFill>
                <a:ea typeface="ＭＳ ゴシック"/>
              </a:rPr>
              <a:t> </a:t>
            </a:r>
            <a:r>
              <a:rPr lang="en-US" altLang="ja-JP" sz="1400" dirty="0" smtClean="0">
                <a:solidFill>
                  <a:srgbClr val="000000"/>
                </a:solidFill>
                <a:ea typeface="ＭＳ ゴシック"/>
              </a:rPr>
              <a:t>{</a:t>
            </a:r>
          </a:p>
          <a:p>
            <a:pPr marL="0" indent="0">
              <a:lnSpc>
                <a:spcPts val="1300"/>
              </a:lnSpc>
              <a:spcAft>
                <a:spcPts val="0"/>
              </a:spcAft>
              <a:buNone/>
            </a:pPr>
            <a:r>
              <a:rPr lang="en-US" altLang="ja-JP" sz="1400" dirty="0" smtClean="0">
                <a:solidFill>
                  <a:srgbClr val="000000"/>
                </a:solidFill>
                <a:ea typeface="ＭＳ ゴシック"/>
              </a:rPr>
              <a:t>     </a:t>
            </a:r>
            <a:r>
              <a:rPr lang="en-US" altLang="ja-JP" sz="1400" b="1" dirty="0" err="1" smtClean="0">
                <a:solidFill>
                  <a:srgbClr val="7F0055"/>
                </a:solidFill>
                <a:ea typeface="ＭＳ ゴシック"/>
              </a:rPr>
              <a:t>int</a:t>
            </a:r>
            <a:r>
              <a:rPr lang="en-US" altLang="ja-JP" sz="1400" dirty="0" smtClean="0">
                <a:solidFill>
                  <a:srgbClr val="000000"/>
                </a:solidFill>
                <a:ea typeface="ＭＳ ゴシック"/>
              </a:rPr>
              <a:t> </a:t>
            </a:r>
            <a:r>
              <a:rPr lang="en-US" altLang="ja-JP" sz="1400" dirty="0" err="1">
                <a:solidFill>
                  <a:srgbClr val="008000"/>
                </a:solidFill>
                <a:ea typeface="ＭＳ ゴシック"/>
              </a:rPr>
              <a:t>totalread</a:t>
            </a:r>
            <a:r>
              <a:rPr lang="en-US" altLang="ja-JP" sz="1400" dirty="0">
                <a:solidFill>
                  <a:srgbClr val="000000"/>
                </a:solidFill>
                <a:ea typeface="ＭＳ ゴシック"/>
              </a:rPr>
              <a:t> = 0;</a:t>
            </a:r>
          </a:p>
          <a:p>
            <a:pPr marL="0" indent="0">
              <a:buNone/>
            </a:pPr>
            <a:r>
              <a:rPr lang="ja-JP" altLang="en-US" sz="1400" b="1" dirty="0" smtClean="0">
                <a:solidFill>
                  <a:srgbClr val="7F0055"/>
                </a:solidFill>
                <a:ea typeface="ＭＳ ゴシック"/>
              </a:rPr>
              <a:t>　　 </a:t>
            </a:r>
            <a:r>
              <a:rPr lang="en-US" altLang="ja-JP" sz="1400" b="1" dirty="0" smtClean="0">
                <a:solidFill>
                  <a:srgbClr val="7F0055"/>
                </a:solidFill>
                <a:ea typeface="ＭＳ ゴシック"/>
              </a:rPr>
              <a:t>…</a:t>
            </a:r>
          </a:p>
        </p:txBody>
      </p:sp>
      <p:sp>
        <p:nvSpPr>
          <p:cNvPr id="5" name="スライド番号プレースホルダー 4"/>
          <p:cNvSpPr>
            <a:spLocks noGrp="1"/>
          </p:cNvSpPr>
          <p:nvPr>
            <p:ph type="sldNum" sz="quarter" idx="12"/>
          </p:nvPr>
        </p:nvSpPr>
        <p:spPr>
          <a:xfrm>
            <a:off x="6563104" y="6319257"/>
            <a:ext cx="2133600" cy="365125"/>
          </a:xfrm>
        </p:spPr>
        <p:txBody>
          <a:bodyPr/>
          <a:lstStyle/>
          <a:p>
            <a:fld id="{D8657F4F-EEBE-40D0-AA0E-86B01611ED6E}" type="slidenum">
              <a:rPr kumimoji="1" lang="ja-JP" altLang="en-US" smtClean="0"/>
              <a:t>20</a:t>
            </a:fld>
            <a:endParaRPr kumimoji="1" lang="ja-JP" altLang="en-US"/>
          </a:p>
        </p:txBody>
      </p:sp>
      <p:sp>
        <p:nvSpPr>
          <p:cNvPr id="20" name="線吹き出し 1 (枠付き) 19"/>
          <p:cNvSpPr/>
          <p:nvPr/>
        </p:nvSpPr>
        <p:spPr>
          <a:xfrm>
            <a:off x="6048489" y="4509120"/>
            <a:ext cx="1512168" cy="576064"/>
          </a:xfrm>
          <a:prstGeom prst="borderCallout1">
            <a:avLst>
              <a:gd name="adj1" fmla="val 2873"/>
              <a:gd name="adj2" fmla="val 6699"/>
              <a:gd name="adj3" fmla="val 69624"/>
              <a:gd name="adj4" fmla="val -86480"/>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kumimoji="1" lang="ja-JP" altLang="en-US" dirty="0" smtClean="0"/>
              <a:t>対象以外のメソッドを削除</a:t>
            </a:r>
            <a:endParaRPr kumimoji="1" lang="ja-JP" altLang="en-US" dirty="0"/>
          </a:p>
        </p:txBody>
      </p:sp>
      <p:sp>
        <p:nvSpPr>
          <p:cNvPr id="21" name="線吹き出し 1 (枠付き) 20"/>
          <p:cNvSpPr/>
          <p:nvPr/>
        </p:nvSpPr>
        <p:spPr>
          <a:xfrm>
            <a:off x="4694101" y="2649600"/>
            <a:ext cx="3377264" cy="576064"/>
          </a:xfrm>
          <a:prstGeom prst="borderCallout1">
            <a:avLst>
              <a:gd name="adj1" fmla="val 2873"/>
              <a:gd name="adj2" fmla="val 6699"/>
              <a:gd name="adj3" fmla="val -68461"/>
              <a:gd name="adj4" fmla="val -74966"/>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kumimoji="1" lang="ja-JP" altLang="en-US" dirty="0" smtClean="0"/>
              <a:t>対象メソッド</a:t>
            </a:r>
            <a:r>
              <a:rPr lang="ja-JP" altLang="en-US" dirty="0" smtClean="0"/>
              <a:t>内でアクセスされていないフィールドの定義を</a:t>
            </a:r>
            <a:r>
              <a:rPr kumimoji="1" lang="ja-JP" altLang="en-US" dirty="0" smtClean="0"/>
              <a:t>削除</a:t>
            </a:r>
            <a:endParaRPr kumimoji="1" lang="ja-JP" altLang="en-US" dirty="0"/>
          </a:p>
        </p:txBody>
      </p:sp>
      <p:sp>
        <p:nvSpPr>
          <p:cNvPr id="23" name="正方形/長方形 22"/>
          <p:cNvSpPr/>
          <p:nvPr/>
        </p:nvSpPr>
        <p:spPr>
          <a:xfrm>
            <a:off x="467544" y="4941168"/>
            <a:ext cx="5976664" cy="1141587"/>
          </a:xfrm>
          <a:prstGeom prst="rect">
            <a:avLst/>
          </a:prstGeom>
          <a:solidFill>
            <a:schemeClr val="accent1">
              <a:alpha val="6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4" name="正方形/長方形 23"/>
          <p:cNvSpPr/>
          <p:nvPr/>
        </p:nvSpPr>
        <p:spPr>
          <a:xfrm>
            <a:off x="467544" y="2060848"/>
            <a:ext cx="2188497" cy="233536"/>
          </a:xfrm>
          <a:prstGeom prst="rect">
            <a:avLst/>
          </a:prstGeom>
          <a:solidFill>
            <a:schemeClr val="accent1">
              <a:alpha val="6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9" name="正方形/長方形 28"/>
          <p:cNvSpPr/>
          <p:nvPr/>
        </p:nvSpPr>
        <p:spPr>
          <a:xfrm>
            <a:off x="467544" y="2600825"/>
            <a:ext cx="2867437" cy="233536"/>
          </a:xfrm>
          <a:prstGeom prst="rect">
            <a:avLst/>
          </a:prstGeom>
          <a:solidFill>
            <a:schemeClr val="accent1">
              <a:alpha val="6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7" name="線吹き出し 1 (枠付き) 26"/>
          <p:cNvSpPr/>
          <p:nvPr/>
        </p:nvSpPr>
        <p:spPr>
          <a:xfrm>
            <a:off x="3312185" y="2959677"/>
            <a:ext cx="2736304" cy="432048"/>
          </a:xfrm>
          <a:prstGeom prst="borderCallout1">
            <a:avLst>
              <a:gd name="adj1" fmla="val 2873"/>
              <a:gd name="adj2" fmla="val 6699"/>
              <a:gd name="adj3" fmla="val 10415"/>
              <a:gd name="adj4" fmla="val -52589"/>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kumimoji="1" lang="ja-JP" altLang="en-US" dirty="0" smtClean="0"/>
              <a:t>対象のメソッド名を削除</a:t>
            </a:r>
            <a:endParaRPr kumimoji="1" lang="ja-JP" altLang="en-US" dirty="0"/>
          </a:p>
        </p:txBody>
      </p:sp>
      <p:sp>
        <p:nvSpPr>
          <p:cNvPr id="4" name="正方形/長方形 3"/>
          <p:cNvSpPr/>
          <p:nvPr/>
        </p:nvSpPr>
        <p:spPr>
          <a:xfrm>
            <a:off x="1475656" y="2833968"/>
            <a:ext cx="454116" cy="234992"/>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30" name="線吹き出し 1 (枠付き) 29"/>
          <p:cNvSpPr/>
          <p:nvPr/>
        </p:nvSpPr>
        <p:spPr>
          <a:xfrm>
            <a:off x="4716016" y="2603606"/>
            <a:ext cx="3024336" cy="518794"/>
          </a:xfrm>
          <a:prstGeom prst="borderCallout1">
            <a:avLst>
              <a:gd name="adj1" fmla="val 2873"/>
              <a:gd name="adj2" fmla="val 6699"/>
              <a:gd name="adj3" fmla="val 10415"/>
              <a:gd name="adj4" fmla="val -52589"/>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ja-JP" altLang="en-US" dirty="0" smtClean="0"/>
              <a:t>メソッド内外のコメントを削除</a:t>
            </a:r>
            <a:endParaRPr kumimoji="1" lang="ja-JP" altLang="en-US" dirty="0"/>
          </a:p>
        </p:txBody>
      </p:sp>
      <p:sp>
        <p:nvSpPr>
          <p:cNvPr id="17" name="正方形/長方形 16"/>
          <p:cNvSpPr/>
          <p:nvPr/>
        </p:nvSpPr>
        <p:spPr>
          <a:xfrm>
            <a:off x="930143" y="3929248"/>
            <a:ext cx="2057681" cy="219832"/>
          </a:xfrm>
          <a:prstGeom prst="rect">
            <a:avLst/>
          </a:prstGeom>
          <a:solidFill>
            <a:schemeClr val="accent1">
              <a:alpha val="6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cxnSp>
        <p:nvCxnSpPr>
          <p:cNvPr id="9" name="直線コネクタ 8"/>
          <p:cNvCxnSpPr/>
          <p:nvPr/>
        </p:nvCxnSpPr>
        <p:spPr>
          <a:xfrm flipH="1">
            <a:off x="2987824" y="3081986"/>
            <a:ext cx="1646272" cy="781812"/>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sp>
        <p:nvSpPr>
          <p:cNvPr id="31" name="Document"/>
          <p:cNvSpPr txBox="1">
            <a:spLocks noEditPoints="1" noChangeArrowheads="1"/>
          </p:cNvSpPr>
          <p:nvPr/>
        </p:nvSpPr>
        <p:spPr bwMode="auto">
          <a:xfrm>
            <a:off x="323528" y="1556792"/>
            <a:ext cx="8229600" cy="4525963"/>
          </a:xfrm>
          <a:prstGeom prst="foldedCorner">
            <a:avLst/>
          </a:prstGeom>
          <a:solidFill>
            <a:schemeClr val="accent5">
              <a:tint val="50000"/>
              <a:satMod val="300000"/>
            </a:schemeClr>
          </a:solidFill>
          <a:ln w="9525" cap="flat" cmpd="sng" algn="ctr">
            <a:solidFill>
              <a:schemeClr val="accent5">
                <a:shade val="95000"/>
                <a:satMod val="105000"/>
              </a:schemeClr>
            </a:solidFill>
            <a:prstDash val="solid"/>
            <a:headEnd/>
            <a:tailEn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rtlCol="0" anchor="t" anchorCtr="0" compatLnSpc="1">
            <a:prstTxWarp prst="textNoShape">
              <a:avLst/>
            </a:prstTxWarp>
            <a:no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dk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dk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dk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9pPr>
          </a:lstStyle>
          <a:p>
            <a:pPr marL="0" indent="0">
              <a:lnSpc>
                <a:spcPts val="1300"/>
              </a:lnSpc>
              <a:spcAft>
                <a:spcPts val="0"/>
              </a:spcAft>
              <a:buNone/>
            </a:pPr>
            <a:r>
              <a:rPr lang="en-US" altLang="ja-JP" sz="1600" b="1" dirty="0">
                <a:solidFill>
                  <a:srgbClr val="7F0055"/>
                </a:solidFill>
                <a:ea typeface="ＭＳ 明朝"/>
                <a:cs typeface="ＭＳ ゴシック"/>
              </a:rPr>
              <a:t>public</a:t>
            </a:r>
            <a:r>
              <a:rPr lang="en-US" altLang="ja-JP" sz="1600" dirty="0">
                <a:solidFill>
                  <a:srgbClr val="000000"/>
                </a:solidFill>
                <a:ea typeface="ＭＳ 明朝"/>
                <a:cs typeface="ＭＳ ゴシック"/>
              </a:rPr>
              <a:t> </a:t>
            </a:r>
            <a:r>
              <a:rPr lang="en-US" altLang="ja-JP" sz="1600" b="1" dirty="0">
                <a:solidFill>
                  <a:srgbClr val="7F0055"/>
                </a:solidFill>
                <a:ea typeface="ＭＳ 明朝"/>
                <a:cs typeface="ＭＳ ゴシック"/>
              </a:rPr>
              <a:t>class</a:t>
            </a:r>
            <a:r>
              <a:rPr lang="en-US" altLang="ja-JP" sz="1600" dirty="0">
                <a:solidFill>
                  <a:srgbClr val="000000"/>
                </a:solidFill>
                <a:ea typeface="ＭＳ 明朝"/>
                <a:cs typeface="ＭＳ ゴシック"/>
              </a:rPr>
              <a:t> AesMd5Cypher </a:t>
            </a:r>
            <a:r>
              <a:rPr lang="en-US" altLang="ja-JP" sz="1600" b="1" dirty="0">
                <a:solidFill>
                  <a:srgbClr val="7F0055"/>
                </a:solidFill>
                <a:ea typeface="ＭＳ 明朝"/>
                <a:cs typeface="ＭＳ ゴシック"/>
              </a:rPr>
              <a:t>implements</a:t>
            </a:r>
            <a:r>
              <a:rPr lang="en-US" altLang="ja-JP" sz="1600" dirty="0">
                <a:solidFill>
                  <a:srgbClr val="000000"/>
                </a:solidFill>
                <a:ea typeface="ＭＳ 明朝"/>
                <a:cs typeface="ＭＳ ゴシック"/>
              </a:rPr>
              <a:t> IO {</a:t>
            </a:r>
            <a:endParaRPr lang="ja-JP" altLang="ja-JP" sz="2000" kern="100" dirty="0">
              <a:ea typeface="ＭＳ 明朝"/>
              <a:cs typeface="Times New Roman"/>
            </a:endParaRPr>
          </a:p>
          <a:p>
            <a:pPr marL="0" indent="0">
              <a:buNone/>
            </a:pPr>
            <a:endParaRPr lang="en-US" altLang="ja-JP" sz="1600" b="1" dirty="0">
              <a:solidFill>
                <a:srgbClr val="7F0055"/>
              </a:solidFill>
              <a:highlight>
                <a:srgbClr val="E8F2FE"/>
              </a:highlight>
              <a:ea typeface="ＭＳ ゴシック"/>
            </a:endParaRPr>
          </a:p>
          <a:p>
            <a:pPr marL="0" indent="0">
              <a:buNone/>
            </a:pPr>
            <a:r>
              <a:rPr lang="en-US" altLang="ja-JP" sz="1600" b="1" dirty="0" smtClean="0">
                <a:solidFill>
                  <a:schemeClr val="accent1">
                    <a:lumMod val="50000"/>
                  </a:schemeClr>
                </a:solidFill>
                <a:ea typeface="ＭＳ 明朝"/>
                <a:cs typeface="Consolas" pitchFamily="49" charset="0"/>
              </a:rPr>
              <a:t>  </a:t>
            </a:r>
            <a:r>
              <a:rPr lang="en-US" altLang="ja-JP" sz="1600" b="1" dirty="0">
                <a:solidFill>
                  <a:srgbClr val="7F0055"/>
                </a:solidFill>
                <a:ea typeface="ＭＳ 明朝"/>
                <a:cs typeface="ＭＳ ゴシック"/>
              </a:rPr>
              <a:t>public</a:t>
            </a:r>
            <a:r>
              <a:rPr lang="en-US" altLang="ja-JP" sz="1600" dirty="0">
                <a:solidFill>
                  <a:srgbClr val="000000"/>
                </a:solidFill>
                <a:ea typeface="ＭＳ 明朝"/>
                <a:cs typeface="ＭＳ ゴシック"/>
              </a:rPr>
              <a:t> </a:t>
            </a:r>
            <a:r>
              <a:rPr lang="en-US" altLang="ja-JP" sz="1600" b="1" dirty="0">
                <a:solidFill>
                  <a:srgbClr val="7F0055"/>
                </a:solidFill>
                <a:ea typeface="ＭＳ 明朝"/>
                <a:cs typeface="ＭＳ ゴシック"/>
              </a:rPr>
              <a:t>void</a:t>
            </a:r>
            <a:r>
              <a:rPr lang="en-US" altLang="ja-JP" sz="1600" dirty="0">
                <a:solidFill>
                  <a:srgbClr val="000000"/>
                </a:solidFill>
                <a:ea typeface="ＭＳ 明朝"/>
                <a:cs typeface="ＭＳ ゴシック"/>
              </a:rPr>
              <a:t> write (</a:t>
            </a:r>
            <a:r>
              <a:rPr lang="en-US" altLang="ja-JP" sz="1600" b="1" dirty="0">
                <a:solidFill>
                  <a:srgbClr val="7F0055"/>
                </a:solidFill>
                <a:ea typeface="ＭＳ 明朝"/>
                <a:cs typeface="ＭＳ ゴシック"/>
              </a:rPr>
              <a:t>byte</a:t>
            </a:r>
            <a:r>
              <a:rPr lang="en-US" altLang="ja-JP" sz="1600" dirty="0">
                <a:solidFill>
                  <a:srgbClr val="000000"/>
                </a:solidFill>
                <a:ea typeface="ＭＳ 明朝"/>
                <a:cs typeface="ＭＳ ゴシック"/>
              </a:rPr>
              <a:t> </a:t>
            </a:r>
            <a:r>
              <a:rPr lang="en-US" altLang="ja-JP" sz="1600" dirty="0">
                <a:solidFill>
                  <a:srgbClr val="FF0000"/>
                </a:solidFill>
                <a:ea typeface="ＭＳ 明朝"/>
                <a:cs typeface="ＭＳ ゴシック"/>
              </a:rPr>
              <a:t>b</a:t>
            </a:r>
            <a:r>
              <a:rPr lang="en-US" altLang="ja-JP" sz="1600" dirty="0">
                <a:solidFill>
                  <a:srgbClr val="000000"/>
                </a:solidFill>
                <a:ea typeface="ＭＳ 明朝"/>
                <a:cs typeface="ＭＳ ゴシック"/>
              </a:rPr>
              <a:t>) </a:t>
            </a:r>
            <a:r>
              <a:rPr lang="en-US" altLang="ja-JP" sz="1600" b="1" dirty="0">
                <a:solidFill>
                  <a:srgbClr val="7F0055"/>
                </a:solidFill>
                <a:ea typeface="ＭＳ 明朝"/>
                <a:cs typeface="ＭＳ ゴシック"/>
              </a:rPr>
              <a:t>throws</a:t>
            </a:r>
            <a:r>
              <a:rPr lang="en-US" altLang="ja-JP" sz="1600" dirty="0">
                <a:solidFill>
                  <a:srgbClr val="000000"/>
                </a:solidFill>
                <a:ea typeface="ＭＳ 明朝"/>
                <a:cs typeface="ＭＳ ゴシック"/>
              </a:rPr>
              <a:t> </a:t>
            </a:r>
            <a:r>
              <a:rPr lang="en-US" altLang="ja-JP" sz="1600" dirty="0" err="1">
                <a:solidFill>
                  <a:srgbClr val="000000"/>
                </a:solidFill>
                <a:ea typeface="ＭＳ 明朝"/>
                <a:cs typeface="ＭＳ ゴシック"/>
              </a:rPr>
              <a:t>IOException</a:t>
            </a:r>
            <a:r>
              <a:rPr lang="en-US" altLang="ja-JP" sz="1600" dirty="0">
                <a:solidFill>
                  <a:srgbClr val="000000"/>
                </a:solidFill>
                <a:ea typeface="ＭＳ 明朝"/>
                <a:cs typeface="ＭＳ ゴシック"/>
              </a:rPr>
              <a:t> {</a:t>
            </a:r>
            <a:endParaRPr lang="ja-JP" altLang="ja-JP" sz="2000" kern="100" dirty="0">
              <a:ea typeface="ＭＳ 明朝"/>
              <a:cs typeface="Times New Roman"/>
            </a:endParaRPr>
          </a:p>
          <a:p>
            <a:pPr marL="0" indent="0">
              <a:lnSpc>
                <a:spcPts val="1300"/>
              </a:lnSpc>
              <a:spcAft>
                <a:spcPts val="0"/>
              </a:spcAft>
              <a:buNone/>
            </a:pPr>
            <a:r>
              <a:rPr lang="en-US" altLang="ja-JP" sz="1600" b="1" dirty="0">
                <a:solidFill>
                  <a:srgbClr val="7F0055"/>
                </a:solidFill>
                <a:ea typeface="ＭＳ 明朝"/>
                <a:cs typeface="ＭＳ ゴシック"/>
              </a:rPr>
              <a:t>     try</a:t>
            </a:r>
            <a:r>
              <a:rPr lang="en-US" altLang="ja-JP" sz="1600" dirty="0">
                <a:solidFill>
                  <a:srgbClr val="000000"/>
                </a:solidFill>
                <a:ea typeface="ＭＳ 明朝"/>
                <a:cs typeface="ＭＳ ゴシック"/>
              </a:rPr>
              <a:t> {</a:t>
            </a:r>
            <a:endParaRPr lang="ja-JP" altLang="ja-JP" sz="2000" kern="100" dirty="0">
              <a:ea typeface="ＭＳ 明朝"/>
              <a:cs typeface="Times New Roman"/>
            </a:endParaRPr>
          </a:p>
          <a:p>
            <a:pPr marL="0" indent="0">
              <a:lnSpc>
                <a:spcPts val="1300"/>
              </a:lnSpc>
              <a:spcAft>
                <a:spcPts val="0"/>
              </a:spcAft>
              <a:buNone/>
            </a:pPr>
            <a:r>
              <a:rPr lang="en-US" altLang="ja-JP" sz="1600" dirty="0">
                <a:solidFill>
                  <a:srgbClr val="000000"/>
                </a:solidFill>
                <a:ea typeface="ＭＳ 明朝"/>
                <a:cs typeface="ＭＳ ゴシック"/>
              </a:rPr>
              <a:t>         </a:t>
            </a:r>
            <a:r>
              <a:rPr lang="en-US" altLang="ja-JP" sz="1600" b="1" dirty="0">
                <a:solidFill>
                  <a:srgbClr val="7F0055"/>
                </a:solidFill>
                <a:ea typeface="ＭＳ 明朝"/>
                <a:cs typeface="ＭＳ ゴシック"/>
              </a:rPr>
              <a:t>byte</a:t>
            </a:r>
            <a:r>
              <a:rPr lang="en-US" altLang="ja-JP" sz="1600" dirty="0">
                <a:solidFill>
                  <a:srgbClr val="000000"/>
                </a:solidFill>
                <a:ea typeface="ＭＳ 明朝"/>
                <a:cs typeface="ＭＳ ゴシック"/>
              </a:rPr>
              <a:t>[] </a:t>
            </a:r>
            <a:r>
              <a:rPr lang="en-US" altLang="ja-JP" sz="1600" b="1" dirty="0">
                <a:solidFill>
                  <a:srgbClr val="008000"/>
                </a:solidFill>
                <a:ea typeface="ＭＳ 明朝"/>
                <a:cs typeface="ＭＳ ゴシック"/>
              </a:rPr>
              <a:t>bytes</a:t>
            </a:r>
            <a:r>
              <a:rPr lang="en-US" altLang="ja-JP" sz="1600" dirty="0">
                <a:solidFill>
                  <a:srgbClr val="000000"/>
                </a:solidFill>
                <a:ea typeface="ＭＳ 明朝"/>
                <a:cs typeface="ＭＳ ゴシック"/>
              </a:rPr>
              <a:t> = {</a:t>
            </a:r>
            <a:r>
              <a:rPr lang="en-US" altLang="ja-JP" sz="1600" dirty="0">
                <a:solidFill>
                  <a:srgbClr val="FF0000"/>
                </a:solidFill>
                <a:ea typeface="ＭＳ 明朝"/>
                <a:cs typeface="ＭＳ ゴシック"/>
              </a:rPr>
              <a:t>b</a:t>
            </a:r>
            <a:r>
              <a:rPr lang="en-US" altLang="ja-JP" sz="1600" dirty="0">
                <a:solidFill>
                  <a:srgbClr val="000000"/>
                </a:solidFill>
                <a:ea typeface="ＭＳ 明朝"/>
                <a:cs typeface="ＭＳ ゴシック"/>
              </a:rPr>
              <a:t>};</a:t>
            </a:r>
            <a:endParaRPr lang="ja-JP" altLang="ja-JP" sz="2000" kern="100" dirty="0">
              <a:ea typeface="ＭＳ 明朝"/>
              <a:cs typeface="Times New Roman"/>
            </a:endParaRPr>
          </a:p>
          <a:p>
            <a:pPr marL="0" indent="0">
              <a:lnSpc>
                <a:spcPts val="1300"/>
              </a:lnSpc>
              <a:spcAft>
                <a:spcPts val="0"/>
              </a:spcAft>
              <a:buNone/>
            </a:pPr>
            <a:r>
              <a:rPr lang="en-US" altLang="ja-JP" sz="1600" dirty="0">
                <a:solidFill>
                  <a:srgbClr val="000000"/>
                </a:solidFill>
                <a:ea typeface="ＭＳ 明朝"/>
                <a:cs typeface="ＭＳ ゴシック"/>
              </a:rPr>
              <a:t>         write(</a:t>
            </a:r>
            <a:r>
              <a:rPr lang="en-US" altLang="ja-JP" sz="1600" dirty="0">
                <a:solidFill>
                  <a:srgbClr val="008000"/>
                </a:solidFill>
                <a:ea typeface="ＭＳ 明朝"/>
                <a:cs typeface="ＭＳ ゴシック"/>
              </a:rPr>
              <a:t>bytes</a:t>
            </a:r>
            <a:r>
              <a:rPr lang="en-US" altLang="ja-JP" sz="1600" dirty="0">
                <a:solidFill>
                  <a:srgbClr val="000000"/>
                </a:solidFill>
                <a:ea typeface="ＭＳ 明朝"/>
                <a:cs typeface="ＭＳ ゴシック"/>
              </a:rPr>
              <a:t>, 0, 1);</a:t>
            </a:r>
            <a:endParaRPr lang="en-US" altLang="ja-JP" sz="2000" kern="100" dirty="0">
              <a:ea typeface="ＭＳ 明朝"/>
              <a:cs typeface="Times New Roman"/>
            </a:endParaRPr>
          </a:p>
          <a:p>
            <a:pPr marL="0" indent="0">
              <a:lnSpc>
                <a:spcPts val="1300"/>
              </a:lnSpc>
              <a:spcAft>
                <a:spcPts val="0"/>
              </a:spcAft>
              <a:buNone/>
            </a:pPr>
            <a:r>
              <a:rPr lang="en-US" altLang="ja-JP" sz="2000" kern="100" dirty="0">
                <a:solidFill>
                  <a:srgbClr val="000000"/>
                </a:solidFill>
                <a:ea typeface="ＭＳ 明朝"/>
                <a:cs typeface="Times New Roman"/>
              </a:rPr>
              <a:t>       </a:t>
            </a:r>
            <a:r>
              <a:rPr lang="en-US" altLang="ja-JP" sz="1600" dirty="0">
                <a:solidFill>
                  <a:srgbClr val="000000"/>
                </a:solidFill>
                <a:ea typeface="ＭＳ 明朝"/>
                <a:cs typeface="ＭＳ ゴシック"/>
              </a:rPr>
              <a:t>} </a:t>
            </a:r>
            <a:r>
              <a:rPr lang="en-US" altLang="ja-JP" sz="1600" b="1" dirty="0">
                <a:solidFill>
                  <a:srgbClr val="7F0055"/>
                </a:solidFill>
                <a:ea typeface="ＭＳ 明朝"/>
                <a:cs typeface="ＭＳ ゴシック"/>
              </a:rPr>
              <a:t>catch</a:t>
            </a:r>
            <a:r>
              <a:rPr lang="en-US" altLang="ja-JP" sz="1600" dirty="0">
                <a:solidFill>
                  <a:srgbClr val="000000"/>
                </a:solidFill>
                <a:ea typeface="ＭＳ 明朝"/>
                <a:cs typeface="ＭＳ ゴシック"/>
              </a:rPr>
              <a:t> (</a:t>
            </a:r>
            <a:r>
              <a:rPr lang="en-US" altLang="ja-JP" sz="1600" dirty="0" err="1">
                <a:solidFill>
                  <a:srgbClr val="000000"/>
                </a:solidFill>
                <a:ea typeface="ＭＳ 明朝"/>
                <a:cs typeface="ＭＳ ゴシック"/>
              </a:rPr>
              <a:t>IOException</a:t>
            </a:r>
            <a:r>
              <a:rPr lang="en-US" altLang="ja-JP" sz="1600" dirty="0">
                <a:solidFill>
                  <a:srgbClr val="000000"/>
                </a:solidFill>
                <a:ea typeface="ＭＳ 明朝"/>
                <a:cs typeface="ＭＳ ゴシック"/>
              </a:rPr>
              <a:t> </a:t>
            </a:r>
            <a:r>
              <a:rPr lang="en-US" altLang="ja-JP" sz="1600" b="1" dirty="0">
                <a:solidFill>
                  <a:srgbClr val="008000"/>
                </a:solidFill>
                <a:ea typeface="ＭＳ 明朝"/>
                <a:cs typeface="ＭＳ ゴシック"/>
              </a:rPr>
              <a:t>e</a:t>
            </a:r>
            <a:r>
              <a:rPr lang="en-US" altLang="ja-JP" sz="1600" dirty="0">
                <a:solidFill>
                  <a:srgbClr val="000000"/>
                </a:solidFill>
                <a:ea typeface="ＭＳ 明朝"/>
                <a:cs typeface="ＭＳ ゴシック"/>
              </a:rPr>
              <a:t>) {</a:t>
            </a:r>
            <a:endParaRPr lang="ja-JP" altLang="ja-JP" sz="2000" kern="100" dirty="0">
              <a:ea typeface="ＭＳ 明朝"/>
              <a:cs typeface="Times New Roman"/>
            </a:endParaRPr>
          </a:p>
          <a:p>
            <a:pPr marL="0" indent="0">
              <a:lnSpc>
                <a:spcPts val="1300"/>
              </a:lnSpc>
              <a:spcAft>
                <a:spcPts val="0"/>
              </a:spcAft>
              <a:buNone/>
            </a:pPr>
            <a:r>
              <a:rPr lang="en-US" altLang="ja-JP" sz="1600" dirty="0">
                <a:solidFill>
                  <a:srgbClr val="000000"/>
                </a:solidFill>
                <a:ea typeface="ＭＳ 明朝"/>
                <a:cs typeface="ＭＳ ゴシック"/>
              </a:rPr>
              <a:t>          </a:t>
            </a:r>
            <a:r>
              <a:rPr lang="en-US" altLang="ja-JP" sz="1600" dirty="0" err="1">
                <a:solidFill>
                  <a:srgbClr val="000000"/>
                </a:solidFill>
                <a:ea typeface="ＭＳ 明朝"/>
                <a:cs typeface="ＭＳ ゴシック"/>
              </a:rPr>
              <a:t>DLogger.error</a:t>
            </a:r>
            <a:r>
              <a:rPr lang="en-US" altLang="ja-JP" sz="1600" dirty="0">
                <a:solidFill>
                  <a:srgbClr val="000000"/>
                </a:solidFill>
                <a:ea typeface="ＭＳ 明朝"/>
                <a:cs typeface="ＭＳ ゴシック"/>
              </a:rPr>
              <a:t>(</a:t>
            </a:r>
            <a:r>
              <a:rPr lang="en-US" altLang="ja-JP" sz="1600" dirty="0" err="1">
                <a:solidFill>
                  <a:srgbClr val="008000"/>
                </a:solidFill>
                <a:ea typeface="ＭＳ 明朝"/>
                <a:cs typeface="ＭＳ ゴシック"/>
              </a:rPr>
              <a:t>e</a:t>
            </a:r>
            <a:r>
              <a:rPr lang="en-US" altLang="ja-JP" sz="1600" dirty="0" err="1">
                <a:solidFill>
                  <a:srgbClr val="000000"/>
                </a:solidFill>
                <a:ea typeface="ＭＳ 明朝"/>
                <a:cs typeface="ＭＳ ゴシック"/>
              </a:rPr>
              <a:t>.getMessage</a:t>
            </a:r>
            <a:r>
              <a:rPr lang="en-US" altLang="ja-JP" sz="1600" dirty="0">
                <a:solidFill>
                  <a:srgbClr val="000000"/>
                </a:solidFill>
                <a:ea typeface="ＭＳ 明朝"/>
                <a:cs typeface="ＭＳ ゴシック"/>
              </a:rPr>
              <a:t>() + </a:t>
            </a:r>
            <a:r>
              <a:rPr lang="en-US" altLang="ja-JP" sz="1600" dirty="0">
                <a:solidFill>
                  <a:srgbClr val="2A00FF"/>
                </a:solidFill>
                <a:ea typeface="ＭＳ 明朝"/>
                <a:cs typeface="ＭＳ ゴシック"/>
              </a:rPr>
              <a:t>" - "</a:t>
            </a:r>
            <a:r>
              <a:rPr lang="en-US" altLang="ja-JP" sz="1600" dirty="0">
                <a:solidFill>
                  <a:srgbClr val="000000"/>
                </a:solidFill>
                <a:ea typeface="ＭＳ 明朝"/>
                <a:cs typeface="ＭＳ ゴシック"/>
              </a:rPr>
              <a:t> + </a:t>
            </a:r>
            <a:r>
              <a:rPr lang="en-US" altLang="ja-JP" sz="1600" dirty="0" err="1">
                <a:solidFill>
                  <a:srgbClr val="000000"/>
                </a:solidFill>
                <a:ea typeface="ＭＳ 明朝"/>
                <a:cs typeface="ＭＳ ゴシック"/>
              </a:rPr>
              <a:t>OdbThread.getCurrentThreadName</a:t>
            </a:r>
            <a:r>
              <a:rPr lang="en-US" altLang="ja-JP" sz="1600" dirty="0">
                <a:solidFill>
                  <a:srgbClr val="000000"/>
                </a:solidFill>
                <a:ea typeface="ＭＳ 明朝"/>
                <a:cs typeface="ＭＳ ゴシック"/>
              </a:rPr>
              <a:t>());</a:t>
            </a:r>
            <a:endParaRPr lang="ja-JP" altLang="ja-JP" sz="2000" kern="100" dirty="0">
              <a:ea typeface="ＭＳ 明朝"/>
              <a:cs typeface="Times New Roman"/>
            </a:endParaRPr>
          </a:p>
          <a:p>
            <a:pPr marL="0" indent="0">
              <a:lnSpc>
                <a:spcPts val="1300"/>
              </a:lnSpc>
              <a:spcAft>
                <a:spcPts val="0"/>
              </a:spcAft>
              <a:buNone/>
            </a:pPr>
            <a:r>
              <a:rPr lang="en-US" altLang="ja-JP" sz="1600" dirty="0">
                <a:solidFill>
                  <a:srgbClr val="000000"/>
                </a:solidFill>
                <a:ea typeface="ＭＳ 明朝"/>
                <a:cs typeface="ＭＳ ゴシック"/>
              </a:rPr>
              <a:t>          </a:t>
            </a:r>
            <a:r>
              <a:rPr lang="en-US" altLang="ja-JP" sz="1600" b="1" dirty="0">
                <a:solidFill>
                  <a:srgbClr val="7F0055"/>
                </a:solidFill>
                <a:ea typeface="ＭＳ 明朝"/>
                <a:cs typeface="ＭＳ ゴシック"/>
              </a:rPr>
              <a:t>throw</a:t>
            </a:r>
            <a:r>
              <a:rPr lang="en-US" altLang="ja-JP" sz="1600" dirty="0">
                <a:solidFill>
                  <a:srgbClr val="000000"/>
                </a:solidFill>
                <a:ea typeface="ＭＳ 明朝"/>
                <a:cs typeface="ＭＳ ゴシック"/>
              </a:rPr>
              <a:t> </a:t>
            </a:r>
            <a:r>
              <a:rPr lang="en-US" altLang="ja-JP" sz="1600" dirty="0">
                <a:solidFill>
                  <a:srgbClr val="008000"/>
                </a:solidFill>
                <a:ea typeface="ＭＳ 明朝"/>
                <a:cs typeface="ＭＳ ゴシック"/>
              </a:rPr>
              <a:t>e</a:t>
            </a:r>
            <a:r>
              <a:rPr lang="en-US" altLang="ja-JP" sz="1600" dirty="0">
                <a:solidFill>
                  <a:srgbClr val="000000"/>
                </a:solidFill>
                <a:ea typeface="ＭＳ 明朝"/>
                <a:cs typeface="ＭＳ ゴシック"/>
              </a:rPr>
              <a:t>;</a:t>
            </a:r>
            <a:endParaRPr lang="en-US" altLang="ja-JP" sz="2000" kern="100" dirty="0">
              <a:ea typeface="ＭＳ 明朝"/>
              <a:cs typeface="Times New Roman"/>
            </a:endParaRPr>
          </a:p>
          <a:p>
            <a:pPr marL="0" indent="0">
              <a:lnSpc>
                <a:spcPts val="1300"/>
              </a:lnSpc>
              <a:spcAft>
                <a:spcPts val="0"/>
              </a:spcAft>
              <a:buNone/>
            </a:pPr>
            <a:r>
              <a:rPr lang="en-US" altLang="ja-JP" sz="2000" kern="100" dirty="0">
                <a:solidFill>
                  <a:srgbClr val="000000"/>
                </a:solidFill>
                <a:ea typeface="ＭＳ 明朝"/>
                <a:cs typeface="Times New Roman"/>
              </a:rPr>
              <a:t>      </a:t>
            </a:r>
            <a:r>
              <a:rPr lang="en-US" altLang="ja-JP" sz="1600" dirty="0">
                <a:solidFill>
                  <a:srgbClr val="000000"/>
                </a:solidFill>
                <a:ea typeface="ＭＳ 明朝"/>
                <a:cs typeface="ＭＳ ゴシック"/>
              </a:rPr>
              <a:t>}</a:t>
            </a:r>
            <a:endParaRPr lang="en-US" altLang="ja-JP" sz="2000" kern="100" dirty="0">
              <a:ea typeface="ＭＳ 明朝"/>
              <a:cs typeface="Times New Roman"/>
            </a:endParaRPr>
          </a:p>
          <a:p>
            <a:pPr marL="0" indent="0">
              <a:lnSpc>
                <a:spcPts val="1300"/>
              </a:lnSpc>
              <a:spcAft>
                <a:spcPts val="0"/>
              </a:spcAft>
              <a:buNone/>
            </a:pPr>
            <a:r>
              <a:rPr lang="en-US" altLang="ja-JP" sz="2000" kern="100" dirty="0">
                <a:solidFill>
                  <a:srgbClr val="000000"/>
                </a:solidFill>
                <a:ea typeface="ＭＳ 明朝"/>
                <a:cs typeface="Times New Roman"/>
              </a:rPr>
              <a:t>   </a:t>
            </a:r>
            <a:r>
              <a:rPr lang="en-US" altLang="ja-JP" sz="1600" dirty="0">
                <a:solidFill>
                  <a:srgbClr val="000000"/>
                </a:solidFill>
                <a:ea typeface="ＭＳ 明朝"/>
                <a:cs typeface="ＭＳ ゴシック"/>
              </a:rPr>
              <a:t>}</a:t>
            </a:r>
            <a:endParaRPr lang="en-US" altLang="ja-JP" sz="2000" kern="100" dirty="0">
              <a:ea typeface="ＭＳ 明朝"/>
              <a:cs typeface="Times New Roman"/>
            </a:endParaRPr>
          </a:p>
          <a:p>
            <a:pPr marL="0" indent="0">
              <a:lnSpc>
                <a:spcPts val="1300"/>
              </a:lnSpc>
              <a:spcAft>
                <a:spcPts val="0"/>
              </a:spcAft>
              <a:buNone/>
            </a:pPr>
            <a:r>
              <a:rPr lang="en-US" altLang="ja-JP" sz="2000" kern="100" dirty="0">
                <a:solidFill>
                  <a:srgbClr val="3F5FBF"/>
                </a:solidFill>
                <a:ea typeface="ＭＳ 明朝"/>
                <a:cs typeface="Times New Roman"/>
              </a:rPr>
              <a:t> </a:t>
            </a:r>
          </a:p>
        </p:txBody>
      </p:sp>
      <p:sp>
        <p:nvSpPr>
          <p:cNvPr id="28" name="線吹き出し 1 (枠付き) 27"/>
          <p:cNvSpPr/>
          <p:nvPr/>
        </p:nvSpPr>
        <p:spPr>
          <a:xfrm>
            <a:off x="6046591" y="2060848"/>
            <a:ext cx="1512168" cy="576064"/>
          </a:xfrm>
          <a:prstGeom prst="borderCallout1">
            <a:avLst>
              <a:gd name="adj1" fmla="val 2873"/>
              <a:gd name="adj2" fmla="val 6699"/>
              <a:gd name="adj3" fmla="val 7265"/>
              <a:gd name="adj4" fmla="val 4224"/>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kumimoji="1" lang="ja-JP" altLang="en-US" dirty="0" smtClean="0"/>
              <a:t>完成</a:t>
            </a:r>
            <a:endParaRPr kumimoji="1" lang="ja-JP" altLang="en-US" dirty="0"/>
          </a:p>
        </p:txBody>
      </p:sp>
      <p:sp>
        <p:nvSpPr>
          <p:cNvPr id="2" name="正方形/長方形 1"/>
          <p:cNvSpPr/>
          <p:nvPr/>
        </p:nvSpPr>
        <p:spPr>
          <a:xfrm>
            <a:off x="1676438" y="2101255"/>
            <a:ext cx="449647" cy="24762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p:cNvSpPr txBox="1"/>
          <p:nvPr/>
        </p:nvSpPr>
        <p:spPr>
          <a:xfrm>
            <a:off x="4261352" y="4064005"/>
            <a:ext cx="2543222" cy="1754326"/>
          </a:xfrm>
          <a:prstGeom prst="rect">
            <a:avLst/>
          </a:prstGeom>
          <a:noFill/>
          <a:ln>
            <a:solidFill>
              <a:schemeClr val="tx1"/>
            </a:solidFill>
          </a:ln>
        </p:spPr>
        <p:txBody>
          <a:bodyPr wrap="square" rtlCol="0">
            <a:spAutoFit/>
          </a:bodyPr>
          <a:lstStyle/>
          <a:p>
            <a:r>
              <a:rPr kumimoji="1" lang="en-US" altLang="ja-JP" dirty="0" smtClean="0"/>
              <a:t>(</a:t>
            </a:r>
            <a:r>
              <a:rPr kumimoji="1" lang="ja-JP" altLang="en-US" dirty="0" smtClean="0"/>
              <a:t>候補を提示する場合</a:t>
            </a:r>
            <a:r>
              <a:rPr kumimoji="1" lang="en-US" altLang="ja-JP" dirty="0" smtClean="0"/>
              <a:t>)</a:t>
            </a:r>
          </a:p>
          <a:p>
            <a:pPr marL="342900" indent="-342900">
              <a:buFontTx/>
              <a:buAutoNum type="arabicParenR"/>
            </a:pPr>
            <a:r>
              <a:rPr lang="en-US" altLang="ja-JP" dirty="0" smtClean="0"/>
              <a:t>write</a:t>
            </a:r>
            <a:endParaRPr lang="ja-JP" altLang="en-US" dirty="0"/>
          </a:p>
          <a:p>
            <a:pPr marL="342900" indent="-342900">
              <a:buAutoNum type="arabicParenR"/>
            </a:pPr>
            <a:r>
              <a:rPr lang="en-US" altLang="ja-JP" dirty="0" smtClean="0"/>
              <a:t>append</a:t>
            </a:r>
            <a:r>
              <a:rPr kumimoji="1" lang="en-US" altLang="ja-JP" dirty="0" smtClean="0"/>
              <a:t> </a:t>
            </a:r>
          </a:p>
          <a:p>
            <a:pPr marL="342900" indent="-342900">
              <a:buAutoNum type="arabicParenR"/>
            </a:pPr>
            <a:r>
              <a:rPr lang="en-US" altLang="ja-JP" dirty="0" smtClean="0"/>
              <a:t>add</a:t>
            </a:r>
          </a:p>
          <a:p>
            <a:pPr marL="342900" indent="-342900">
              <a:buAutoNum type="arabicParenR"/>
            </a:pPr>
            <a:r>
              <a:rPr lang="en-US" altLang="ja-JP" dirty="0" smtClean="0"/>
              <a:t>load</a:t>
            </a:r>
          </a:p>
          <a:p>
            <a:pPr marL="342900" indent="-342900">
              <a:buAutoNum type="arabicParenR"/>
            </a:pPr>
            <a:r>
              <a:rPr lang="en-US" altLang="ja-JP" dirty="0" smtClean="0"/>
              <a:t>create</a:t>
            </a:r>
          </a:p>
        </p:txBody>
      </p:sp>
    </p:spTree>
    <p:extLst>
      <p:ext uri="{BB962C8B-B14F-4D97-AF65-F5344CB8AC3E}">
        <p14:creationId xmlns:p14="http://schemas.microsoft.com/office/powerpoint/2010/main" val="391041265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xit" presetSubtype="0" fill="hold" grpId="1" nodeType="clickEffect">
                                  <p:stCondLst>
                                    <p:cond delay="0"/>
                                  </p:stCondLst>
                                  <p:childTnLst>
                                    <p:set>
                                      <p:cBhvr>
                                        <p:cTn id="12" dur="1" fill="hold">
                                          <p:stCondLst>
                                            <p:cond delay="0"/>
                                          </p:stCondLst>
                                        </p:cTn>
                                        <p:tgtEl>
                                          <p:spTgt spid="20"/>
                                        </p:tgtEl>
                                        <p:attrNameLst>
                                          <p:attrName>style.visibility</p:attrName>
                                        </p:attrNameLst>
                                      </p:cBhvr>
                                      <p:to>
                                        <p:strVal val="hidden"/>
                                      </p:to>
                                    </p:set>
                                  </p:childTnLst>
                                </p:cTn>
                              </p:par>
                              <p:par>
                                <p:cTn id="13" presetID="1" presetClass="entr" presetSubtype="0" fill="hold" grpId="0" nodeType="withEffect">
                                  <p:stCondLst>
                                    <p:cond delay="0"/>
                                  </p:stCondLst>
                                  <p:childTnLst>
                                    <p:set>
                                      <p:cBhvr>
                                        <p:cTn id="14" dur="1" fill="hold">
                                          <p:stCondLst>
                                            <p:cond delay="0"/>
                                          </p:stCondLst>
                                        </p:cTn>
                                        <p:tgtEl>
                                          <p:spTgt spid="21"/>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xit" presetSubtype="0" fill="hold" grpId="1" nodeType="clickEffect">
                                  <p:stCondLst>
                                    <p:cond delay="0"/>
                                  </p:stCondLst>
                                  <p:childTnLst>
                                    <p:set>
                                      <p:cBhvr>
                                        <p:cTn id="20" dur="1" fill="hold">
                                          <p:stCondLst>
                                            <p:cond delay="0"/>
                                          </p:stCondLst>
                                        </p:cTn>
                                        <p:tgtEl>
                                          <p:spTgt spid="21"/>
                                        </p:tgtEl>
                                        <p:attrNameLst>
                                          <p:attrName>style.visibility</p:attrName>
                                        </p:attrNameLst>
                                      </p:cBhvr>
                                      <p:to>
                                        <p:strVal val="hidden"/>
                                      </p:to>
                                    </p:set>
                                  </p:childTnLst>
                                </p:cTn>
                              </p:par>
                              <p:par>
                                <p:cTn id="21" presetID="1" presetClass="entr" presetSubtype="0" fill="hold" grpId="0" nodeType="withEffect">
                                  <p:stCondLst>
                                    <p:cond delay="0"/>
                                  </p:stCondLst>
                                  <p:childTnLst>
                                    <p:set>
                                      <p:cBhvr>
                                        <p:cTn id="22" dur="1" fill="hold">
                                          <p:stCondLst>
                                            <p:cond delay="0"/>
                                          </p:stCondLst>
                                        </p:cTn>
                                        <p:tgtEl>
                                          <p:spTgt spid="30"/>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9"/>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9"/>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xit" presetSubtype="0" fill="hold" grpId="1" nodeType="clickEffect">
                                  <p:stCondLst>
                                    <p:cond delay="0"/>
                                  </p:stCondLst>
                                  <p:childTnLst>
                                    <p:set>
                                      <p:cBhvr>
                                        <p:cTn id="32" dur="1" fill="hold">
                                          <p:stCondLst>
                                            <p:cond delay="0"/>
                                          </p:stCondLst>
                                        </p:cTn>
                                        <p:tgtEl>
                                          <p:spTgt spid="30"/>
                                        </p:tgtEl>
                                        <p:attrNameLst>
                                          <p:attrName>style.visibility</p:attrName>
                                        </p:attrNameLst>
                                      </p:cBhvr>
                                      <p:to>
                                        <p:strVal val="hidden"/>
                                      </p:to>
                                    </p:set>
                                  </p:childTnLst>
                                </p:cTn>
                              </p:par>
                              <p:par>
                                <p:cTn id="33" presetID="1" presetClass="exit" presetSubtype="0" fill="hold" nodeType="withEffect">
                                  <p:stCondLst>
                                    <p:cond delay="0"/>
                                  </p:stCondLst>
                                  <p:childTnLst>
                                    <p:set>
                                      <p:cBhvr>
                                        <p:cTn id="34" dur="1" fill="hold">
                                          <p:stCondLst>
                                            <p:cond delay="0"/>
                                          </p:stCondLst>
                                        </p:cTn>
                                        <p:tgtEl>
                                          <p:spTgt spid="9"/>
                                        </p:tgtEl>
                                        <p:attrNameLst>
                                          <p:attrName>style.visibility</p:attrName>
                                        </p:attrNameLst>
                                      </p:cBhvr>
                                      <p:to>
                                        <p:strVal val="hidden"/>
                                      </p:to>
                                    </p:set>
                                  </p:childTnLst>
                                </p:cTn>
                              </p:par>
                              <p:par>
                                <p:cTn id="35" presetID="1" presetClass="entr" presetSubtype="0" fill="hold" grpId="0" nodeType="withEffect">
                                  <p:stCondLst>
                                    <p:cond delay="0"/>
                                  </p:stCondLst>
                                  <p:childTnLst>
                                    <p:set>
                                      <p:cBhvr>
                                        <p:cTn id="36" dur="1" fill="hold">
                                          <p:stCondLst>
                                            <p:cond delay="0"/>
                                          </p:stCondLst>
                                        </p:cTn>
                                        <p:tgtEl>
                                          <p:spTgt spid="4"/>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2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1"/>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28"/>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2"/>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0" grpId="1" animBg="1"/>
      <p:bldP spid="21" grpId="0" animBg="1"/>
      <p:bldP spid="21" grpId="1" animBg="1"/>
      <p:bldP spid="23" grpId="0" animBg="1"/>
      <p:bldP spid="24" grpId="0" animBg="1"/>
      <p:bldP spid="29" grpId="0" animBg="1"/>
      <p:bldP spid="27" grpId="0" animBg="1"/>
      <p:bldP spid="4" grpId="0" animBg="1"/>
      <p:bldP spid="30" grpId="0" animBg="1"/>
      <p:bldP spid="30" grpId="1" animBg="1"/>
      <p:bldP spid="17" grpId="0" animBg="1"/>
      <p:bldP spid="31" grpId="0" animBg="1"/>
      <p:bldP spid="28" grpId="0" animBg="1"/>
      <p:bldP spid="2" grpId="0" animBg="1"/>
      <p:bldP spid="3"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274638"/>
            <a:ext cx="9144000" cy="1143000"/>
          </a:xfrm>
        </p:spPr>
        <p:txBody>
          <a:bodyPr/>
          <a:lstStyle/>
          <a:p>
            <a:r>
              <a:rPr lang="en-US" altLang="ja-JP" sz="3600" dirty="0"/>
              <a:t>RQ2. </a:t>
            </a:r>
            <a:r>
              <a:rPr lang="ja-JP" altLang="en-US" sz="3600" dirty="0"/>
              <a:t>開発者の適切な動詞選択を支援するか</a:t>
            </a:r>
            <a:r>
              <a:rPr lang="en-US" altLang="ja-JP" sz="3600" dirty="0"/>
              <a:t/>
            </a:r>
            <a:br>
              <a:rPr lang="en-US" altLang="ja-JP" sz="3600" dirty="0"/>
            </a:br>
            <a:r>
              <a:rPr lang="en-US" altLang="ja-JP" sz="3600" dirty="0"/>
              <a:t>- </a:t>
            </a:r>
            <a:r>
              <a:rPr lang="ja-JP" altLang="en-US" sz="3600" dirty="0"/>
              <a:t>被験者と課題の割り当て</a:t>
            </a:r>
            <a:endParaRPr kumimoji="1" lang="ja-JP" altLang="en-US" sz="3600" dirty="0"/>
          </a:p>
        </p:txBody>
      </p:sp>
      <p:sp>
        <p:nvSpPr>
          <p:cNvPr id="3" name="コンテンツ プレースホルダー 2"/>
          <p:cNvSpPr>
            <a:spLocks noGrp="1"/>
          </p:cNvSpPr>
          <p:nvPr>
            <p:ph idx="1"/>
          </p:nvPr>
        </p:nvSpPr>
        <p:spPr>
          <a:xfrm>
            <a:off x="107504" y="1484784"/>
            <a:ext cx="9036496" cy="4525963"/>
          </a:xfrm>
        </p:spPr>
        <p:txBody>
          <a:bodyPr/>
          <a:lstStyle/>
          <a:p>
            <a:r>
              <a:rPr lang="ja-JP" altLang="en-US" dirty="0"/>
              <a:t>被験者</a:t>
            </a:r>
            <a:endParaRPr lang="en-US" altLang="ja-JP" dirty="0"/>
          </a:p>
          <a:p>
            <a:pPr lvl="1"/>
            <a:r>
              <a:rPr lang="ja-JP" altLang="en-US" dirty="0" smtClean="0"/>
              <a:t>情報科学を学んでいる学生</a:t>
            </a:r>
            <a:r>
              <a:rPr lang="en-US" altLang="ja-JP" dirty="0" smtClean="0"/>
              <a:t>12</a:t>
            </a:r>
            <a:r>
              <a:rPr lang="ja-JP" altLang="en-US" dirty="0" smtClean="0"/>
              <a:t>人</a:t>
            </a:r>
            <a:endParaRPr lang="en-US" altLang="ja-JP" dirty="0"/>
          </a:p>
          <a:p>
            <a:r>
              <a:rPr lang="ja-JP" altLang="en-US" dirty="0"/>
              <a:t>課題の割り当て</a:t>
            </a:r>
            <a:endParaRPr lang="en-US" altLang="ja-JP" dirty="0"/>
          </a:p>
          <a:p>
            <a:pPr lvl="1"/>
            <a:r>
              <a:rPr lang="ja-JP" altLang="en-US" dirty="0" smtClean="0"/>
              <a:t>各課題を</a:t>
            </a:r>
            <a:r>
              <a:rPr lang="en-US" altLang="ja-JP" dirty="0" smtClean="0"/>
              <a:t>8</a:t>
            </a:r>
            <a:r>
              <a:rPr lang="ja-JP" altLang="en-US" dirty="0" smtClean="0"/>
              <a:t>人ずつに割り当てた</a:t>
            </a:r>
            <a:endParaRPr lang="en-US" altLang="ja-JP" dirty="0"/>
          </a:p>
          <a:p>
            <a:pPr lvl="2"/>
            <a:r>
              <a:rPr lang="ja-JP" altLang="en-US" dirty="0" smtClean="0"/>
              <a:t>候補リストありで</a:t>
            </a:r>
            <a:r>
              <a:rPr lang="en-US" altLang="ja-JP" dirty="0" smtClean="0"/>
              <a:t>4</a:t>
            </a:r>
            <a:r>
              <a:rPr lang="ja-JP" altLang="en-US" dirty="0" smtClean="0"/>
              <a:t>人，なしで</a:t>
            </a:r>
            <a:r>
              <a:rPr lang="en-US" altLang="ja-JP" dirty="0" smtClean="0"/>
              <a:t>4</a:t>
            </a:r>
            <a:r>
              <a:rPr lang="ja-JP" altLang="en-US" dirty="0" smtClean="0"/>
              <a:t>人</a:t>
            </a:r>
            <a:endParaRPr lang="en-US" altLang="ja-JP" dirty="0" smtClean="0"/>
          </a:p>
          <a:p>
            <a:pPr lvl="1"/>
            <a:r>
              <a:rPr lang="ja-JP" altLang="en-US" dirty="0" smtClean="0"/>
              <a:t>各被験者に</a:t>
            </a:r>
            <a:r>
              <a:rPr lang="en-US" altLang="ja-JP" dirty="0"/>
              <a:t>8</a:t>
            </a:r>
            <a:r>
              <a:rPr lang="ja-JP" altLang="en-US" dirty="0" smtClean="0"/>
              <a:t>問ずつ割り当てた</a:t>
            </a:r>
            <a:endParaRPr lang="en-US" altLang="ja-JP" dirty="0" smtClean="0"/>
          </a:p>
          <a:p>
            <a:pPr lvl="2"/>
            <a:r>
              <a:rPr lang="ja-JP" altLang="en-US" dirty="0" smtClean="0"/>
              <a:t>各被験者に候補リストありで</a:t>
            </a:r>
            <a:r>
              <a:rPr lang="en-US" altLang="ja-JP" dirty="0" smtClean="0"/>
              <a:t>4</a:t>
            </a:r>
            <a:r>
              <a:rPr lang="ja-JP" altLang="en-US" dirty="0" smtClean="0"/>
              <a:t>問，なしで</a:t>
            </a:r>
            <a:r>
              <a:rPr lang="en-US" altLang="ja-JP" dirty="0"/>
              <a:t>4</a:t>
            </a:r>
            <a:r>
              <a:rPr lang="ja-JP" altLang="en-US" dirty="0" smtClean="0"/>
              <a:t>問</a:t>
            </a:r>
            <a:endParaRPr lang="en-US" altLang="ja-JP" dirty="0" smtClean="0"/>
          </a:p>
          <a:p>
            <a:pPr lvl="2"/>
            <a:r>
              <a:rPr lang="en-US" altLang="ja-JP" dirty="0" smtClean="0"/>
              <a:t>6</a:t>
            </a:r>
            <a:r>
              <a:rPr lang="ja-JP" altLang="en-US" dirty="0" smtClean="0"/>
              <a:t>人はリストありを先に，残り</a:t>
            </a:r>
            <a:r>
              <a:rPr lang="en-US" altLang="ja-JP" dirty="0" smtClean="0"/>
              <a:t>6</a:t>
            </a:r>
            <a:r>
              <a:rPr lang="ja-JP" altLang="en-US" dirty="0" smtClean="0"/>
              <a:t>人はリストなしを先に解答</a:t>
            </a:r>
            <a:endParaRPr lang="en-US" altLang="ja-JP" dirty="0" smtClean="0"/>
          </a:p>
          <a:p>
            <a:pPr lvl="2"/>
            <a:r>
              <a:rPr lang="ja-JP" altLang="en-US" dirty="0" smtClean="0"/>
              <a:t>被験者ごとに異なる順序</a:t>
            </a:r>
            <a:endParaRPr lang="en-US" altLang="ja-JP" dirty="0" smtClean="0"/>
          </a:p>
          <a:p>
            <a:endParaRPr kumimoji="1" lang="ja-JP" altLang="en-US" dirty="0"/>
          </a:p>
        </p:txBody>
      </p:sp>
      <p:sp>
        <p:nvSpPr>
          <p:cNvPr id="4" name="スライド番号プレースホルダー 3"/>
          <p:cNvSpPr>
            <a:spLocks noGrp="1"/>
          </p:cNvSpPr>
          <p:nvPr>
            <p:ph type="sldNum" sz="quarter" idx="12"/>
          </p:nvPr>
        </p:nvSpPr>
        <p:spPr/>
        <p:txBody>
          <a:bodyPr/>
          <a:lstStyle/>
          <a:p>
            <a:fld id="{8C895D88-1A83-483B-AB54-1A12690D3252}" type="slidenum">
              <a:rPr kumimoji="1" lang="ja-JP" altLang="en-US" smtClean="0"/>
              <a:t>21</a:t>
            </a:fld>
            <a:endParaRPr kumimoji="1" lang="ja-JP" altLang="en-US"/>
          </a:p>
        </p:txBody>
      </p:sp>
    </p:spTree>
    <p:extLst>
      <p:ext uri="{BB962C8B-B14F-4D97-AF65-F5344CB8AC3E}">
        <p14:creationId xmlns:p14="http://schemas.microsoft.com/office/powerpoint/2010/main" val="384346603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51520" y="274638"/>
            <a:ext cx="8424168" cy="1143000"/>
          </a:xfrm>
        </p:spPr>
        <p:txBody>
          <a:bodyPr>
            <a:noAutofit/>
          </a:bodyPr>
          <a:lstStyle/>
          <a:p>
            <a:r>
              <a:rPr lang="en-US" altLang="ja-JP" sz="3600" dirty="0"/>
              <a:t>RQ2. </a:t>
            </a:r>
            <a:r>
              <a:rPr lang="ja-JP" altLang="en-US" sz="3600" dirty="0"/>
              <a:t>開発者が適切な動詞を選択できる</a:t>
            </a:r>
            <a:r>
              <a:rPr lang="ja-JP" altLang="en-US" sz="3600" dirty="0" smtClean="0"/>
              <a:t>か</a:t>
            </a:r>
            <a:r>
              <a:rPr lang="en-US" altLang="ja-JP" sz="3600" dirty="0" smtClean="0"/>
              <a:t/>
            </a:r>
            <a:br>
              <a:rPr lang="en-US" altLang="ja-JP" sz="3600" dirty="0" smtClean="0"/>
            </a:br>
            <a:r>
              <a:rPr lang="en-US" altLang="ja-JP" sz="3600" dirty="0" smtClean="0"/>
              <a:t>-</a:t>
            </a:r>
            <a:r>
              <a:rPr lang="ja-JP" altLang="en-US" sz="3600" dirty="0" smtClean="0"/>
              <a:t> 実際の実験アンケート</a:t>
            </a:r>
            <a:endParaRPr kumimoji="1" lang="ja-JP" altLang="en-US" sz="3600" dirty="0"/>
          </a:p>
        </p:txBody>
      </p:sp>
      <p:sp>
        <p:nvSpPr>
          <p:cNvPr id="3" name="スライド番号プレースホルダー 2"/>
          <p:cNvSpPr>
            <a:spLocks noGrp="1"/>
          </p:cNvSpPr>
          <p:nvPr>
            <p:ph type="sldNum" sz="quarter" idx="12"/>
          </p:nvPr>
        </p:nvSpPr>
        <p:spPr/>
        <p:txBody>
          <a:bodyPr/>
          <a:lstStyle/>
          <a:p>
            <a:fld id="{8C895D88-1A83-483B-AB54-1A12690D3252}" type="slidenum">
              <a:rPr kumimoji="1" lang="ja-JP" altLang="en-US" smtClean="0"/>
              <a:t>22</a:t>
            </a:fld>
            <a:endParaRPr kumimoji="1" lang="ja-JP" altLang="en-US"/>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59022" y="1546051"/>
            <a:ext cx="5762625" cy="5267325"/>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1029"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99974" y="1546051"/>
            <a:ext cx="6480720" cy="5531315"/>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385426687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2008" y="274638"/>
            <a:ext cx="8964488" cy="1143000"/>
          </a:xfrm>
        </p:spPr>
        <p:txBody>
          <a:bodyPr/>
          <a:lstStyle/>
          <a:p>
            <a:r>
              <a:rPr lang="en-US" altLang="ja-JP" sz="3600" dirty="0">
                <a:solidFill>
                  <a:srgbClr val="000000"/>
                </a:solidFill>
              </a:rPr>
              <a:t>RQ2. </a:t>
            </a:r>
            <a:r>
              <a:rPr lang="ja-JP" altLang="en-US" sz="3600" dirty="0">
                <a:solidFill>
                  <a:srgbClr val="000000"/>
                </a:solidFill>
              </a:rPr>
              <a:t>開発者の適切な動詞選択を支援するか</a:t>
            </a:r>
            <a:r>
              <a:rPr lang="en-US" altLang="ja-JP" sz="3600" dirty="0">
                <a:solidFill>
                  <a:srgbClr val="000000"/>
                </a:solidFill>
              </a:rPr>
              <a:t/>
            </a:r>
            <a:br>
              <a:rPr lang="en-US" altLang="ja-JP" sz="3600" dirty="0">
                <a:solidFill>
                  <a:srgbClr val="000000"/>
                </a:solidFill>
              </a:rPr>
            </a:br>
            <a:r>
              <a:rPr lang="en-US" altLang="ja-JP" sz="3600" dirty="0" smtClean="0">
                <a:solidFill>
                  <a:srgbClr val="000000"/>
                </a:solidFill>
              </a:rPr>
              <a:t>- </a:t>
            </a:r>
            <a:r>
              <a:rPr lang="ja-JP" altLang="en-US" sz="3600" dirty="0" smtClean="0">
                <a:solidFill>
                  <a:srgbClr val="000000"/>
                </a:solidFill>
              </a:rPr>
              <a:t>実験手順</a:t>
            </a:r>
            <a:endParaRPr kumimoji="1" lang="ja-JP" altLang="en-US" dirty="0"/>
          </a:p>
        </p:txBody>
      </p:sp>
      <p:sp>
        <p:nvSpPr>
          <p:cNvPr id="3" name="コンテンツ プレースホルダー 2"/>
          <p:cNvSpPr>
            <a:spLocks noGrp="1"/>
          </p:cNvSpPr>
          <p:nvPr>
            <p:ph idx="1"/>
          </p:nvPr>
        </p:nvSpPr>
        <p:spPr/>
        <p:txBody>
          <a:bodyPr/>
          <a:lstStyle/>
          <a:p>
            <a:r>
              <a:rPr lang="ja-JP" altLang="en-US" dirty="0"/>
              <a:t>実験の内訳</a:t>
            </a:r>
            <a:endParaRPr lang="en-US" altLang="ja-JP" dirty="0"/>
          </a:p>
          <a:p>
            <a:pPr lvl="1"/>
            <a:r>
              <a:rPr lang="en-US" altLang="ja-JP" dirty="0"/>
              <a:t>5</a:t>
            </a:r>
            <a:r>
              <a:rPr lang="ja-JP" altLang="en-US" dirty="0"/>
              <a:t>分間の説明，課題の解答，アンケートの記入</a:t>
            </a:r>
            <a:endParaRPr lang="en-US" altLang="ja-JP" dirty="0"/>
          </a:p>
          <a:p>
            <a:r>
              <a:rPr lang="ja-JP" altLang="en-US" dirty="0" smtClean="0"/>
              <a:t>被験者のみがいる部屋で実施</a:t>
            </a:r>
            <a:endParaRPr lang="en-US" altLang="ja-JP" dirty="0" smtClean="0"/>
          </a:p>
          <a:p>
            <a:pPr lvl="1"/>
            <a:r>
              <a:rPr lang="ja-JP" altLang="en-US" dirty="0" smtClean="0"/>
              <a:t>先に候補リストありで解く人と，先に候補リストなしで行う人で別々に実施</a:t>
            </a:r>
            <a:endParaRPr lang="en-US" altLang="ja-JP" dirty="0" smtClean="0"/>
          </a:p>
          <a:p>
            <a:r>
              <a:rPr lang="ja-JP" altLang="en-US" dirty="0"/>
              <a:t>制限</a:t>
            </a:r>
            <a:endParaRPr lang="en-US" altLang="ja-JP" dirty="0" smtClean="0"/>
          </a:p>
          <a:p>
            <a:pPr lvl="1"/>
            <a:r>
              <a:rPr lang="ja-JP" altLang="en-US" dirty="0" smtClean="0"/>
              <a:t>制限時間は設けなかった</a:t>
            </a:r>
            <a:endParaRPr lang="en-US" altLang="ja-JP" dirty="0" smtClean="0"/>
          </a:p>
          <a:p>
            <a:pPr lvl="2"/>
            <a:r>
              <a:rPr lang="ja-JP" altLang="en-US" dirty="0" smtClean="0"/>
              <a:t>解答にかかった時間を測るため，カメラを設置</a:t>
            </a:r>
            <a:endParaRPr lang="en-US" altLang="ja-JP" dirty="0"/>
          </a:p>
          <a:p>
            <a:pPr lvl="1"/>
            <a:r>
              <a:rPr lang="ja-JP" altLang="en-US" dirty="0" smtClean="0"/>
              <a:t>後戻りしての解答は許可しなかった</a:t>
            </a:r>
            <a:endParaRPr lang="en-US" altLang="ja-JP" dirty="0" smtClean="0"/>
          </a:p>
        </p:txBody>
      </p:sp>
      <p:sp>
        <p:nvSpPr>
          <p:cNvPr id="4" name="スライド番号プレースホルダー 3"/>
          <p:cNvSpPr>
            <a:spLocks noGrp="1"/>
          </p:cNvSpPr>
          <p:nvPr>
            <p:ph type="sldNum" sz="quarter" idx="12"/>
          </p:nvPr>
        </p:nvSpPr>
        <p:spPr/>
        <p:txBody>
          <a:bodyPr/>
          <a:lstStyle/>
          <a:p>
            <a:fld id="{8C895D88-1A83-483B-AB54-1A12690D3252}" type="slidenum">
              <a:rPr kumimoji="1" lang="ja-JP" altLang="en-US" smtClean="0"/>
              <a:t>23</a:t>
            </a:fld>
            <a:endParaRPr kumimoji="1" lang="ja-JP" altLang="en-US"/>
          </a:p>
        </p:txBody>
      </p:sp>
    </p:spTree>
    <p:extLst>
      <p:ext uri="{BB962C8B-B14F-4D97-AF65-F5344CB8AC3E}">
        <p14:creationId xmlns:p14="http://schemas.microsoft.com/office/powerpoint/2010/main" val="375277040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274638"/>
            <a:ext cx="9144000" cy="1143000"/>
          </a:xfrm>
        </p:spPr>
        <p:txBody>
          <a:bodyPr/>
          <a:lstStyle/>
          <a:p>
            <a:r>
              <a:rPr lang="en-US" altLang="ja-JP" sz="3600" dirty="0"/>
              <a:t>RQ2. </a:t>
            </a:r>
            <a:r>
              <a:rPr lang="ja-JP" altLang="en-US" sz="3600" dirty="0"/>
              <a:t>開発者の適切な動詞選択を支援する</a:t>
            </a:r>
            <a:r>
              <a:rPr lang="ja-JP" altLang="en-US" sz="3600" dirty="0" smtClean="0"/>
              <a:t>か</a:t>
            </a:r>
            <a:r>
              <a:rPr lang="en-US" altLang="ja-JP" sz="3600" dirty="0" smtClean="0"/>
              <a:t/>
            </a:r>
            <a:br>
              <a:rPr lang="en-US" altLang="ja-JP" sz="3600" dirty="0" smtClean="0"/>
            </a:br>
            <a:r>
              <a:rPr lang="en-US" altLang="ja-JP" sz="3600" dirty="0" smtClean="0"/>
              <a:t>- </a:t>
            </a:r>
            <a:r>
              <a:rPr lang="ja-JP" altLang="en-US" sz="3600" dirty="0" smtClean="0"/>
              <a:t>結果</a:t>
            </a:r>
            <a:endParaRPr kumimoji="1" lang="ja-JP" altLang="en-US" sz="3600" dirty="0"/>
          </a:p>
        </p:txBody>
      </p:sp>
      <p:sp>
        <p:nvSpPr>
          <p:cNvPr id="3" name="コンテンツ プレースホルダー 2"/>
          <p:cNvSpPr>
            <a:spLocks noGrp="1"/>
          </p:cNvSpPr>
          <p:nvPr>
            <p:ph idx="1"/>
          </p:nvPr>
        </p:nvSpPr>
        <p:spPr>
          <a:xfrm>
            <a:off x="323528" y="4293096"/>
            <a:ext cx="8640960" cy="1833067"/>
          </a:xfrm>
        </p:spPr>
        <p:txBody>
          <a:bodyPr/>
          <a:lstStyle/>
          <a:p>
            <a:r>
              <a:rPr lang="ja-JP" altLang="en-US" dirty="0" smtClean="0"/>
              <a:t>カイ二乗検定</a:t>
            </a:r>
            <a:r>
              <a:rPr lang="en-US" altLang="ja-JP" dirty="0" smtClean="0"/>
              <a:t>(</a:t>
            </a:r>
            <a:r>
              <a:rPr lang="ja-JP" altLang="en-US" dirty="0" smtClean="0"/>
              <a:t>片側検定</a:t>
            </a:r>
            <a:r>
              <a:rPr lang="en-US" altLang="ja-JP" dirty="0" smtClean="0"/>
              <a:t>)</a:t>
            </a:r>
          </a:p>
          <a:p>
            <a:pPr lvl="1"/>
            <a:r>
              <a:rPr lang="ja-JP" altLang="en-US" dirty="0" smtClean="0"/>
              <a:t>候補リストがあるときの方が正解数が有意に多いか</a:t>
            </a:r>
            <a:endParaRPr lang="en-US" altLang="ja-JP" dirty="0" smtClean="0"/>
          </a:p>
          <a:p>
            <a:pPr lvl="1"/>
            <a:r>
              <a:rPr lang="en-US" altLang="ja-JP" dirty="0" smtClean="0"/>
              <a:t>p = 0.43 </a:t>
            </a:r>
            <a:r>
              <a:rPr lang="ja-JP" altLang="en-US" dirty="0" smtClean="0"/>
              <a:t>より　有意水準</a:t>
            </a:r>
            <a:r>
              <a:rPr lang="en-US" altLang="ja-JP" dirty="0" smtClean="0"/>
              <a:t>α =0.05</a:t>
            </a:r>
            <a:r>
              <a:rPr lang="ja-JP" altLang="en-US" dirty="0" smtClean="0"/>
              <a:t>で　有意差なし</a:t>
            </a:r>
            <a:endParaRPr lang="en-US" altLang="ja-JP" dirty="0" smtClean="0"/>
          </a:p>
          <a:p>
            <a:endParaRPr lang="en-US" altLang="ja-JP" dirty="0"/>
          </a:p>
          <a:p>
            <a:endParaRPr kumimoji="1" lang="ja-JP" altLang="en-US" dirty="0"/>
          </a:p>
        </p:txBody>
      </p:sp>
      <p:sp>
        <p:nvSpPr>
          <p:cNvPr id="4" name="スライド番号プレースホルダー 3"/>
          <p:cNvSpPr>
            <a:spLocks noGrp="1"/>
          </p:cNvSpPr>
          <p:nvPr>
            <p:ph type="sldNum" sz="quarter" idx="12"/>
          </p:nvPr>
        </p:nvSpPr>
        <p:spPr/>
        <p:txBody>
          <a:bodyPr/>
          <a:lstStyle/>
          <a:p>
            <a:fld id="{8C895D88-1A83-483B-AB54-1A12690D3252}" type="slidenum">
              <a:rPr kumimoji="1" lang="ja-JP" altLang="en-US" smtClean="0"/>
              <a:t>24</a:t>
            </a:fld>
            <a:endParaRPr kumimoji="1" lang="ja-JP" altLang="en-US"/>
          </a:p>
        </p:txBody>
      </p:sp>
      <p:graphicFrame>
        <p:nvGraphicFramePr>
          <p:cNvPr id="6" name="表 5"/>
          <p:cNvGraphicFramePr>
            <a:graphicFrameLocks noGrp="1"/>
          </p:cNvGraphicFramePr>
          <p:nvPr>
            <p:extLst>
              <p:ext uri="{D42A27DB-BD31-4B8C-83A1-F6EECF244321}">
                <p14:modId xmlns:p14="http://schemas.microsoft.com/office/powerpoint/2010/main" val="3770733370"/>
              </p:ext>
            </p:extLst>
          </p:nvPr>
        </p:nvGraphicFramePr>
        <p:xfrm>
          <a:off x="1356320" y="2132856"/>
          <a:ext cx="6672064" cy="1997349"/>
        </p:xfrm>
        <a:graphic>
          <a:graphicData uri="http://schemas.openxmlformats.org/drawingml/2006/table">
            <a:tbl>
              <a:tblPr firstRow="1" firstCol="1" bandRow="1">
                <a:tableStyleId>{5C22544A-7EE6-4342-B048-85BDC9FD1C3A}</a:tableStyleId>
              </a:tblPr>
              <a:tblGrid>
                <a:gridCol w="2232248"/>
                <a:gridCol w="1199456"/>
                <a:gridCol w="1572344"/>
                <a:gridCol w="1668016"/>
              </a:tblGrid>
              <a:tr h="461548">
                <a:tc>
                  <a:txBody>
                    <a:bodyPr/>
                    <a:lstStyle/>
                    <a:p>
                      <a:pPr algn="ctr"/>
                      <a:endParaRPr kumimoji="1" lang="ja-JP" altLang="en-US" sz="2400" dirty="0">
                        <a:solidFill>
                          <a:schemeClr val="tx1"/>
                        </a:solidFill>
                      </a:endParaRPr>
                    </a:p>
                  </a:txBody>
                  <a:tcPr anchor="ctr"/>
                </a:tc>
                <a:tc>
                  <a:txBody>
                    <a:bodyPr/>
                    <a:lstStyle/>
                    <a:p>
                      <a:pPr algn="ctr"/>
                      <a:r>
                        <a:rPr kumimoji="1" lang="ja-JP" altLang="en-US" sz="2400" dirty="0" smtClean="0">
                          <a:solidFill>
                            <a:schemeClr val="tx1"/>
                          </a:solidFill>
                        </a:rPr>
                        <a:t>正解</a:t>
                      </a:r>
                      <a:endParaRPr kumimoji="1" lang="ja-JP" altLang="en-US" sz="2400" dirty="0">
                        <a:solidFill>
                          <a:schemeClr val="tx1"/>
                        </a:solidFill>
                      </a:endParaRPr>
                    </a:p>
                  </a:txBody>
                  <a:tcPr anchor="ctr"/>
                </a:tc>
                <a:tc>
                  <a:txBody>
                    <a:bodyPr/>
                    <a:lstStyle/>
                    <a:p>
                      <a:pPr algn="ctr"/>
                      <a:r>
                        <a:rPr kumimoji="1" lang="ja-JP" altLang="en-US" sz="2400" dirty="0" smtClean="0">
                          <a:solidFill>
                            <a:schemeClr val="tx1"/>
                          </a:solidFill>
                        </a:rPr>
                        <a:t>不正解</a:t>
                      </a:r>
                      <a:endParaRPr kumimoji="1" lang="ja-JP" altLang="en-US" sz="2400" dirty="0">
                        <a:solidFill>
                          <a:schemeClr val="tx1"/>
                        </a:solidFill>
                      </a:endParaRPr>
                    </a:p>
                  </a:txBody>
                  <a:tcPr anchor="ctr"/>
                </a:tc>
                <a:tc>
                  <a:txBody>
                    <a:bodyPr/>
                    <a:lstStyle/>
                    <a:p>
                      <a:pPr algn="ctr"/>
                      <a:r>
                        <a:rPr kumimoji="1" lang="ja-JP" altLang="en-US" sz="2400" dirty="0" smtClean="0">
                          <a:solidFill>
                            <a:schemeClr val="tx1"/>
                          </a:solidFill>
                        </a:rPr>
                        <a:t>合計</a:t>
                      </a:r>
                      <a:endParaRPr kumimoji="1" lang="ja-JP" altLang="en-US" sz="2400" dirty="0">
                        <a:solidFill>
                          <a:schemeClr val="tx1"/>
                        </a:solidFill>
                      </a:endParaRPr>
                    </a:p>
                  </a:txBody>
                  <a:tcPr anchor="ctr"/>
                </a:tc>
              </a:tr>
              <a:tr h="499481">
                <a:tc>
                  <a:txBody>
                    <a:bodyPr/>
                    <a:lstStyle/>
                    <a:p>
                      <a:pPr algn="ctr"/>
                      <a:r>
                        <a:rPr kumimoji="1" lang="ja-JP" altLang="en-US" sz="2400" dirty="0" smtClean="0">
                          <a:solidFill>
                            <a:schemeClr val="tx1"/>
                          </a:solidFill>
                        </a:rPr>
                        <a:t>候補リストあり</a:t>
                      </a:r>
                      <a:endParaRPr kumimoji="1" lang="en-US" altLang="ja-JP" sz="2400" dirty="0" smtClean="0">
                        <a:solidFill>
                          <a:schemeClr val="tx1"/>
                        </a:solidFill>
                      </a:endParaRPr>
                    </a:p>
                  </a:txBody>
                  <a:tcPr anchor="ctr"/>
                </a:tc>
                <a:tc>
                  <a:txBody>
                    <a:bodyPr/>
                    <a:lstStyle/>
                    <a:p>
                      <a:pPr algn="ctr"/>
                      <a:r>
                        <a:rPr kumimoji="1" lang="en-US" altLang="ja-JP" sz="2800" dirty="0" smtClean="0">
                          <a:solidFill>
                            <a:srgbClr val="FF0000"/>
                          </a:solidFill>
                        </a:rPr>
                        <a:t>28</a:t>
                      </a:r>
                      <a:endParaRPr kumimoji="1" lang="ja-JP" altLang="en-US" sz="2800" dirty="0">
                        <a:solidFill>
                          <a:srgbClr val="FF0000"/>
                        </a:solidFill>
                      </a:endParaRPr>
                    </a:p>
                  </a:txBody>
                  <a:tcPr anchor="ctr"/>
                </a:tc>
                <a:tc>
                  <a:txBody>
                    <a:bodyPr/>
                    <a:lstStyle/>
                    <a:p>
                      <a:pPr algn="ctr"/>
                      <a:r>
                        <a:rPr kumimoji="1" lang="en-US" altLang="ja-JP" sz="2800" dirty="0" smtClean="0">
                          <a:solidFill>
                            <a:schemeClr val="tx1"/>
                          </a:solidFill>
                        </a:rPr>
                        <a:t>20</a:t>
                      </a:r>
                      <a:endParaRPr kumimoji="1" lang="ja-JP" altLang="en-US" sz="2800" dirty="0">
                        <a:solidFill>
                          <a:schemeClr val="tx1"/>
                        </a:solidFill>
                      </a:endParaRPr>
                    </a:p>
                  </a:txBody>
                  <a:tcPr anchor="ctr"/>
                </a:tc>
                <a:tc>
                  <a:txBody>
                    <a:bodyPr/>
                    <a:lstStyle/>
                    <a:p>
                      <a:pPr algn="ctr"/>
                      <a:r>
                        <a:rPr kumimoji="1" lang="en-US" altLang="ja-JP" sz="2400" dirty="0" smtClean="0">
                          <a:solidFill>
                            <a:schemeClr val="tx1"/>
                          </a:solidFill>
                        </a:rPr>
                        <a:t>48</a:t>
                      </a:r>
                      <a:endParaRPr kumimoji="1" lang="ja-JP" altLang="en-US" sz="2400" dirty="0">
                        <a:solidFill>
                          <a:schemeClr val="tx1"/>
                        </a:solidFill>
                      </a:endParaRPr>
                    </a:p>
                  </a:txBody>
                  <a:tcPr anchor="ctr"/>
                </a:tc>
              </a:tr>
              <a:tr h="499481">
                <a:tc>
                  <a:txBody>
                    <a:bodyPr/>
                    <a:lstStyle/>
                    <a:p>
                      <a:pPr algn="ctr"/>
                      <a:r>
                        <a:rPr kumimoji="1" lang="ja-JP" altLang="en-US" sz="2400" dirty="0" smtClean="0">
                          <a:solidFill>
                            <a:schemeClr val="tx1"/>
                          </a:solidFill>
                        </a:rPr>
                        <a:t>候補リストなし</a:t>
                      </a:r>
                      <a:endParaRPr kumimoji="1" lang="ja-JP" altLang="en-US" sz="2400" dirty="0">
                        <a:solidFill>
                          <a:schemeClr val="tx1"/>
                        </a:solidFill>
                      </a:endParaRPr>
                    </a:p>
                  </a:txBody>
                  <a:tcPr anchor="ctr"/>
                </a:tc>
                <a:tc>
                  <a:txBody>
                    <a:bodyPr/>
                    <a:lstStyle/>
                    <a:p>
                      <a:pPr algn="ctr"/>
                      <a:r>
                        <a:rPr kumimoji="1" lang="en-US" altLang="ja-JP" sz="2800" dirty="0" smtClean="0">
                          <a:solidFill>
                            <a:srgbClr val="FF0000"/>
                          </a:solidFill>
                        </a:rPr>
                        <a:t>25</a:t>
                      </a:r>
                      <a:endParaRPr kumimoji="1" lang="ja-JP" altLang="en-US" sz="2800" dirty="0">
                        <a:solidFill>
                          <a:srgbClr val="FF0000"/>
                        </a:solidFill>
                      </a:endParaRPr>
                    </a:p>
                  </a:txBody>
                  <a:tcPr anchor="ctr"/>
                </a:tc>
                <a:tc>
                  <a:txBody>
                    <a:bodyPr/>
                    <a:lstStyle/>
                    <a:p>
                      <a:pPr algn="ctr"/>
                      <a:r>
                        <a:rPr kumimoji="1" lang="en-US" altLang="ja-JP" sz="2800" dirty="0" smtClean="0">
                          <a:solidFill>
                            <a:schemeClr val="tx1"/>
                          </a:solidFill>
                        </a:rPr>
                        <a:t>23</a:t>
                      </a:r>
                      <a:endParaRPr kumimoji="1" lang="ja-JP" altLang="en-US" sz="2800" dirty="0">
                        <a:solidFill>
                          <a:schemeClr val="tx1"/>
                        </a:solidFill>
                      </a:endParaRPr>
                    </a:p>
                  </a:txBody>
                  <a:tcPr anchor="ctr"/>
                </a:tc>
                <a:tc>
                  <a:txBody>
                    <a:bodyPr/>
                    <a:lstStyle/>
                    <a:p>
                      <a:pPr algn="ctr"/>
                      <a:r>
                        <a:rPr kumimoji="1" lang="en-US" altLang="ja-JP" sz="2400" dirty="0" smtClean="0">
                          <a:solidFill>
                            <a:schemeClr val="tx1"/>
                          </a:solidFill>
                        </a:rPr>
                        <a:t>48</a:t>
                      </a:r>
                      <a:endParaRPr kumimoji="1" lang="ja-JP" altLang="en-US" sz="2400" dirty="0">
                        <a:solidFill>
                          <a:schemeClr val="tx1"/>
                        </a:solidFill>
                      </a:endParaRPr>
                    </a:p>
                  </a:txBody>
                  <a:tcPr anchor="ctr"/>
                </a:tc>
              </a:tr>
              <a:tr h="499481">
                <a:tc>
                  <a:txBody>
                    <a:bodyPr/>
                    <a:lstStyle/>
                    <a:p>
                      <a:pPr algn="ctr"/>
                      <a:r>
                        <a:rPr kumimoji="1" lang="ja-JP" altLang="en-US" sz="2400" dirty="0" smtClean="0">
                          <a:solidFill>
                            <a:schemeClr val="tx1"/>
                          </a:solidFill>
                        </a:rPr>
                        <a:t>合計</a:t>
                      </a:r>
                      <a:endParaRPr kumimoji="1" lang="ja-JP" altLang="en-US" sz="2400" dirty="0">
                        <a:solidFill>
                          <a:schemeClr val="tx1"/>
                        </a:solidFill>
                      </a:endParaRPr>
                    </a:p>
                  </a:txBody>
                  <a:tcPr anchor="ctr"/>
                </a:tc>
                <a:tc>
                  <a:txBody>
                    <a:bodyPr/>
                    <a:lstStyle/>
                    <a:p>
                      <a:pPr algn="ctr"/>
                      <a:r>
                        <a:rPr kumimoji="1" lang="en-US" altLang="ja-JP" sz="2400" dirty="0" smtClean="0">
                          <a:solidFill>
                            <a:schemeClr val="tx1"/>
                          </a:solidFill>
                        </a:rPr>
                        <a:t>53</a:t>
                      </a:r>
                      <a:endParaRPr kumimoji="1" lang="ja-JP" altLang="en-US" sz="2400" dirty="0">
                        <a:solidFill>
                          <a:schemeClr val="tx1"/>
                        </a:solidFill>
                      </a:endParaRPr>
                    </a:p>
                  </a:txBody>
                  <a:tcPr anchor="ctr"/>
                </a:tc>
                <a:tc>
                  <a:txBody>
                    <a:bodyPr/>
                    <a:lstStyle/>
                    <a:p>
                      <a:pPr algn="ctr"/>
                      <a:r>
                        <a:rPr kumimoji="1" lang="en-US" altLang="ja-JP" sz="2400" dirty="0" smtClean="0">
                          <a:solidFill>
                            <a:schemeClr val="tx1"/>
                          </a:solidFill>
                        </a:rPr>
                        <a:t>43</a:t>
                      </a:r>
                      <a:endParaRPr kumimoji="1" lang="ja-JP" altLang="en-US" sz="2400" dirty="0">
                        <a:solidFill>
                          <a:schemeClr val="tx1"/>
                        </a:solidFill>
                      </a:endParaRPr>
                    </a:p>
                  </a:txBody>
                  <a:tcPr anchor="ctr"/>
                </a:tc>
                <a:tc>
                  <a:txBody>
                    <a:bodyPr/>
                    <a:lstStyle/>
                    <a:p>
                      <a:pPr algn="ctr"/>
                      <a:r>
                        <a:rPr kumimoji="1" lang="en-US" altLang="ja-JP" sz="2400" dirty="0" smtClean="0">
                          <a:solidFill>
                            <a:schemeClr val="tx1"/>
                          </a:solidFill>
                        </a:rPr>
                        <a:t>96</a:t>
                      </a:r>
                      <a:endParaRPr kumimoji="1" lang="ja-JP" altLang="en-US" sz="2400" dirty="0">
                        <a:solidFill>
                          <a:schemeClr val="tx1"/>
                        </a:solidFill>
                      </a:endParaRPr>
                    </a:p>
                  </a:txBody>
                  <a:tcPr anchor="ctr"/>
                </a:tc>
              </a:tr>
            </a:tbl>
          </a:graphicData>
        </a:graphic>
      </p:graphicFrame>
      <p:sp>
        <p:nvSpPr>
          <p:cNvPr id="7" name="テキスト ボックス 6"/>
          <p:cNvSpPr txBox="1"/>
          <p:nvPr/>
        </p:nvSpPr>
        <p:spPr>
          <a:xfrm>
            <a:off x="1547664" y="1575513"/>
            <a:ext cx="6373216" cy="461665"/>
          </a:xfrm>
          <a:prstGeom prst="rect">
            <a:avLst/>
          </a:prstGeom>
          <a:noFill/>
        </p:spPr>
        <p:txBody>
          <a:bodyPr wrap="square" rtlCol="0">
            <a:spAutoFit/>
          </a:bodyPr>
          <a:lstStyle/>
          <a:p>
            <a:r>
              <a:rPr lang="ja-JP" altLang="en-US" sz="2400" dirty="0"/>
              <a:t>候補リストの有無による正解・不正解の解答数</a:t>
            </a:r>
            <a:endParaRPr kumimoji="1" lang="ja-JP" altLang="en-US" sz="2400" dirty="0"/>
          </a:p>
        </p:txBody>
      </p:sp>
    </p:spTree>
    <p:extLst>
      <p:ext uri="{BB962C8B-B14F-4D97-AF65-F5344CB8AC3E}">
        <p14:creationId xmlns:p14="http://schemas.microsoft.com/office/powerpoint/2010/main" val="150812413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600" dirty="0"/>
              <a:t>候補</a:t>
            </a:r>
            <a:r>
              <a:rPr lang="ja-JP" altLang="en-US" sz="3600" dirty="0" smtClean="0"/>
              <a:t>リスト内に正解が含まれている順位ごとに正解数が異なるか</a:t>
            </a:r>
            <a:endParaRPr kumimoji="1" lang="ja-JP" altLang="en-US" sz="3600" dirty="0"/>
          </a:p>
        </p:txBody>
      </p:sp>
      <p:sp>
        <p:nvSpPr>
          <p:cNvPr id="4" name="スライド番号プレースホルダー 3"/>
          <p:cNvSpPr>
            <a:spLocks noGrp="1"/>
          </p:cNvSpPr>
          <p:nvPr>
            <p:ph type="sldNum" sz="quarter" idx="12"/>
          </p:nvPr>
        </p:nvSpPr>
        <p:spPr/>
        <p:txBody>
          <a:bodyPr/>
          <a:lstStyle/>
          <a:p>
            <a:fld id="{8C895D88-1A83-483B-AB54-1A12690D3252}" type="slidenum">
              <a:rPr kumimoji="1" lang="ja-JP" altLang="en-US" smtClean="0"/>
              <a:t>25</a:t>
            </a:fld>
            <a:endParaRPr kumimoji="1" lang="ja-JP" altLang="en-US"/>
          </a:p>
        </p:txBody>
      </p:sp>
      <p:sp>
        <p:nvSpPr>
          <p:cNvPr id="7" name="コンテンツ プレースホルダー 2"/>
          <p:cNvSpPr>
            <a:spLocks noGrp="1"/>
          </p:cNvSpPr>
          <p:nvPr>
            <p:ph idx="1"/>
          </p:nvPr>
        </p:nvSpPr>
        <p:spPr>
          <a:xfrm>
            <a:off x="323528" y="5157192"/>
            <a:ext cx="8640960" cy="1368152"/>
          </a:xfrm>
        </p:spPr>
        <p:txBody>
          <a:bodyPr/>
          <a:lstStyle/>
          <a:p>
            <a:r>
              <a:rPr lang="ja-JP" altLang="en-US" sz="2800" dirty="0" smtClean="0"/>
              <a:t>候補リスト内に正解が提示されているとき，候補リストがある方が正解数が多い</a:t>
            </a:r>
            <a:endParaRPr lang="en-US" altLang="ja-JP" sz="2800" dirty="0" smtClean="0"/>
          </a:p>
          <a:p>
            <a:r>
              <a:rPr lang="ja-JP" altLang="en-US" sz="2800" dirty="0" smtClean="0"/>
              <a:t>常にリスト内から解答が選ばれているわけではない</a:t>
            </a:r>
            <a:endParaRPr lang="en-US" altLang="ja-JP" sz="2800" dirty="0"/>
          </a:p>
          <a:p>
            <a:endParaRPr lang="en-US" altLang="ja-JP" sz="2800" dirty="0" smtClean="0"/>
          </a:p>
          <a:p>
            <a:endParaRPr lang="en-US" altLang="ja-JP" sz="2800" dirty="0"/>
          </a:p>
          <a:p>
            <a:endParaRPr lang="en-US" altLang="ja-JP" sz="2800" dirty="0" smtClean="0"/>
          </a:p>
          <a:p>
            <a:endParaRPr lang="en-US" altLang="ja-JP" sz="2800" dirty="0"/>
          </a:p>
          <a:p>
            <a:endParaRPr kumimoji="1" lang="ja-JP" altLang="en-US" sz="2800" dirty="0"/>
          </a:p>
        </p:txBody>
      </p:sp>
      <p:graphicFrame>
        <p:nvGraphicFramePr>
          <p:cNvPr id="6" name="表 5"/>
          <p:cNvGraphicFramePr>
            <a:graphicFrameLocks noGrp="1"/>
          </p:cNvGraphicFramePr>
          <p:nvPr>
            <p:extLst>
              <p:ext uri="{D42A27DB-BD31-4B8C-83A1-F6EECF244321}">
                <p14:modId xmlns:p14="http://schemas.microsoft.com/office/powerpoint/2010/main" val="1694968584"/>
              </p:ext>
            </p:extLst>
          </p:nvPr>
        </p:nvGraphicFramePr>
        <p:xfrm>
          <a:off x="827584" y="2420888"/>
          <a:ext cx="7560840" cy="2558244"/>
        </p:xfrm>
        <a:graphic>
          <a:graphicData uri="http://schemas.openxmlformats.org/drawingml/2006/table">
            <a:tbl>
              <a:tblPr firstRow="1" bandRow="1">
                <a:tableStyleId>{5C22544A-7EE6-4342-B048-85BDC9FD1C3A}</a:tableStyleId>
              </a:tblPr>
              <a:tblGrid>
                <a:gridCol w="3230967"/>
                <a:gridCol w="2103886"/>
                <a:gridCol w="2225987"/>
              </a:tblGrid>
              <a:tr h="317532">
                <a:tc>
                  <a:txBody>
                    <a:bodyPr/>
                    <a:lstStyle/>
                    <a:p>
                      <a:pPr algn="ctr"/>
                      <a:endParaRPr kumimoji="1" lang="ja-JP" altLang="en-US" sz="2400" dirty="0">
                        <a:solidFill>
                          <a:schemeClr val="tx1"/>
                        </a:solidFill>
                      </a:endParaRPr>
                    </a:p>
                  </a:txBody>
                  <a:tcPr anchor="ctr"/>
                </a:tc>
                <a:tc>
                  <a:txBody>
                    <a:bodyPr/>
                    <a:lstStyle/>
                    <a:p>
                      <a:pPr algn="ctr"/>
                      <a:r>
                        <a:rPr kumimoji="1" lang="ja-JP" altLang="en-US" sz="2400" dirty="0" smtClean="0">
                          <a:solidFill>
                            <a:schemeClr val="tx1"/>
                          </a:solidFill>
                        </a:rPr>
                        <a:t>候補リストあり</a:t>
                      </a:r>
                      <a:endParaRPr kumimoji="1" lang="ja-JP" altLang="en-US" sz="2400" dirty="0">
                        <a:solidFill>
                          <a:schemeClr val="tx1"/>
                        </a:solidFill>
                      </a:endParaRPr>
                    </a:p>
                  </a:txBody>
                  <a:tcPr anchor="ctr"/>
                </a:tc>
                <a:tc>
                  <a:txBody>
                    <a:bodyPr/>
                    <a:lstStyle/>
                    <a:p>
                      <a:pPr algn="ctr"/>
                      <a:r>
                        <a:rPr kumimoji="1" lang="ja-JP" altLang="en-US" sz="2400" dirty="0" smtClean="0">
                          <a:solidFill>
                            <a:schemeClr val="tx1"/>
                          </a:solidFill>
                        </a:rPr>
                        <a:t>候補リストなし</a:t>
                      </a:r>
                      <a:endParaRPr kumimoji="1" lang="ja-JP" altLang="en-US" sz="2400" dirty="0">
                        <a:solidFill>
                          <a:schemeClr val="tx1"/>
                        </a:solidFill>
                      </a:endParaRPr>
                    </a:p>
                  </a:txBody>
                  <a:tcPr anchor="ctr"/>
                </a:tc>
              </a:tr>
              <a:tr h="546564">
                <a:tc>
                  <a:txBody>
                    <a:bodyPr/>
                    <a:lstStyle/>
                    <a:p>
                      <a:pPr algn="ctr"/>
                      <a:r>
                        <a:rPr kumimoji="1" lang="en-US" altLang="ja-JP" sz="2400" dirty="0" smtClean="0">
                          <a:solidFill>
                            <a:schemeClr val="tx1"/>
                          </a:solidFill>
                        </a:rPr>
                        <a:t>1</a:t>
                      </a:r>
                      <a:r>
                        <a:rPr kumimoji="1" lang="ja-JP" altLang="en-US" sz="2400" dirty="0" smtClean="0">
                          <a:solidFill>
                            <a:schemeClr val="tx1"/>
                          </a:solidFill>
                        </a:rPr>
                        <a:t>位に正解</a:t>
                      </a:r>
                      <a:endParaRPr kumimoji="1" lang="en-US" altLang="ja-JP" sz="2400" dirty="0" smtClean="0">
                        <a:solidFill>
                          <a:schemeClr val="tx1"/>
                        </a:solidFill>
                      </a:endParaRPr>
                    </a:p>
                  </a:txBody>
                  <a:tcPr anchor="ctr"/>
                </a:tc>
                <a:tc>
                  <a:txBody>
                    <a:bodyPr/>
                    <a:lstStyle/>
                    <a:p>
                      <a:pPr algn="ctr"/>
                      <a:r>
                        <a:rPr kumimoji="1" lang="en-US" altLang="ja-JP" sz="2800" dirty="0" smtClean="0">
                          <a:solidFill>
                            <a:srgbClr val="FF0000"/>
                          </a:solidFill>
                        </a:rPr>
                        <a:t>11</a:t>
                      </a:r>
                      <a:r>
                        <a:rPr kumimoji="1" lang="en-US" altLang="ja-JP" sz="2000" dirty="0" smtClean="0">
                          <a:solidFill>
                            <a:schemeClr val="tx1"/>
                          </a:solidFill>
                        </a:rPr>
                        <a:t>/12</a:t>
                      </a:r>
                      <a:endParaRPr kumimoji="1" lang="ja-JP" altLang="en-US" sz="2800" dirty="0">
                        <a:solidFill>
                          <a:schemeClr val="tx1"/>
                        </a:solidFill>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2800" dirty="0" smtClean="0">
                          <a:solidFill>
                            <a:schemeClr val="tx1"/>
                          </a:solidFill>
                        </a:rPr>
                        <a:t>10</a:t>
                      </a:r>
                      <a:r>
                        <a:rPr kumimoji="1" lang="en-US" altLang="ja-JP" sz="2000" dirty="0" smtClean="0">
                          <a:solidFill>
                            <a:schemeClr val="tx1"/>
                          </a:solidFill>
                        </a:rPr>
                        <a:t>/12</a:t>
                      </a:r>
                      <a:endParaRPr kumimoji="1" lang="ja-JP" altLang="en-US" sz="2800" dirty="0" smtClean="0">
                        <a:solidFill>
                          <a:schemeClr val="tx1"/>
                        </a:solidFill>
                      </a:endParaRPr>
                    </a:p>
                  </a:txBody>
                  <a:tcPr anchor="ctr"/>
                </a:tc>
              </a:tr>
              <a:tr h="432048">
                <a:tc>
                  <a:txBody>
                    <a:bodyPr/>
                    <a:lstStyle/>
                    <a:p>
                      <a:pPr algn="ctr"/>
                      <a:r>
                        <a:rPr kumimoji="1" lang="en-US" altLang="ja-JP" sz="2400" dirty="0" smtClean="0">
                          <a:solidFill>
                            <a:schemeClr val="tx1"/>
                          </a:solidFill>
                        </a:rPr>
                        <a:t>3</a:t>
                      </a:r>
                      <a:r>
                        <a:rPr kumimoji="1" lang="ja-JP" altLang="en-US" sz="2400" dirty="0" smtClean="0">
                          <a:solidFill>
                            <a:schemeClr val="tx1"/>
                          </a:solidFill>
                        </a:rPr>
                        <a:t>位に正解</a:t>
                      </a:r>
                      <a:endParaRPr kumimoji="1" lang="ja-JP" altLang="en-US" sz="2400" dirty="0">
                        <a:solidFill>
                          <a:schemeClr val="tx1"/>
                        </a:solidFill>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800" dirty="0" smtClean="0">
                          <a:solidFill>
                            <a:srgbClr val="FF0000"/>
                          </a:solidFill>
                        </a:rPr>
                        <a:t>8</a:t>
                      </a:r>
                      <a:r>
                        <a:rPr kumimoji="1" lang="en-US" altLang="ja-JP" sz="2000" b="0" i="0" u="none" strike="noStrike" kern="1200" cap="none" spc="0" normalizeH="0" baseline="0" noProof="0" dirty="0" smtClean="0">
                          <a:ln>
                            <a:noFill/>
                          </a:ln>
                          <a:solidFill>
                            <a:srgbClr val="000000"/>
                          </a:solidFill>
                          <a:effectLst/>
                          <a:uLnTx/>
                          <a:uFillTx/>
                          <a:latin typeface="+mn-lt"/>
                          <a:ea typeface="+mn-ea"/>
                          <a:cs typeface="+mn-cs"/>
                        </a:rPr>
                        <a:t>/12</a:t>
                      </a:r>
                      <a:endParaRPr kumimoji="1" lang="ja-JP" altLang="en-US" sz="2800" b="0" i="0" u="none" strike="noStrike" kern="1200" cap="none" spc="0" normalizeH="0" baseline="0" noProof="0" dirty="0" smtClean="0">
                        <a:ln>
                          <a:noFill/>
                        </a:ln>
                        <a:solidFill>
                          <a:srgbClr val="000000"/>
                        </a:solidFill>
                        <a:effectLst/>
                        <a:uLnTx/>
                        <a:uFillTx/>
                        <a:latin typeface="+mn-lt"/>
                        <a:ea typeface="+mn-ea"/>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800" dirty="0" smtClean="0">
                          <a:solidFill>
                            <a:schemeClr val="tx1"/>
                          </a:solidFill>
                        </a:rPr>
                        <a:t>4</a:t>
                      </a:r>
                      <a:r>
                        <a:rPr kumimoji="1" lang="en-US" altLang="ja-JP" sz="2000" b="0" i="0" u="none" strike="noStrike" kern="1200" cap="none" spc="0" normalizeH="0" baseline="0" noProof="0" dirty="0" smtClean="0">
                          <a:ln>
                            <a:noFill/>
                          </a:ln>
                          <a:solidFill>
                            <a:srgbClr val="000000"/>
                          </a:solidFill>
                          <a:effectLst/>
                          <a:uLnTx/>
                          <a:uFillTx/>
                          <a:latin typeface="+mn-lt"/>
                          <a:ea typeface="+mn-ea"/>
                          <a:cs typeface="+mn-cs"/>
                        </a:rPr>
                        <a:t>/12</a:t>
                      </a:r>
                      <a:endParaRPr kumimoji="1" lang="ja-JP" altLang="en-US" sz="2800" b="0" i="0" u="none" strike="noStrike" kern="1200" cap="none" spc="0" normalizeH="0" baseline="0" noProof="0" dirty="0" smtClean="0">
                        <a:ln>
                          <a:noFill/>
                        </a:ln>
                        <a:solidFill>
                          <a:srgbClr val="000000"/>
                        </a:solidFill>
                        <a:effectLst/>
                        <a:uLnTx/>
                        <a:uFillTx/>
                        <a:latin typeface="+mn-lt"/>
                        <a:ea typeface="+mn-ea"/>
                        <a:cs typeface="+mn-cs"/>
                      </a:endParaRPr>
                    </a:p>
                  </a:txBody>
                  <a:tcPr anchor="ctr"/>
                </a:tc>
              </a:tr>
              <a:tr h="432048">
                <a:tc>
                  <a:txBody>
                    <a:bodyPr/>
                    <a:lstStyle/>
                    <a:p>
                      <a:pPr algn="ctr"/>
                      <a:r>
                        <a:rPr kumimoji="1" lang="en-US" altLang="ja-JP" sz="2400" dirty="0" smtClean="0">
                          <a:solidFill>
                            <a:schemeClr val="tx1"/>
                          </a:solidFill>
                        </a:rPr>
                        <a:t>5</a:t>
                      </a:r>
                      <a:r>
                        <a:rPr kumimoji="1" lang="ja-JP" altLang="en-US" sz="2400" dirty="0" smtClean="0">
                          <a:solidFill>
                            <a:schemeClr val="tx1"/>
                          </a:solidFill>
                        </a:rPr>
                        <a:t>位に正解</a:t>
                      </a:r>
                      <a:endParaRPr kumimoji="1" lang="ja-JP" altLang="en-US" sz="2400" dirty="0">
                        <a:solidFill>
                          <a:schemeClr val="tx1"/>
                        </a:solidFill>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800" dirty="0" smtClean="0">
                          <a:solidFill>
                            <a:srgbClr val="FF0000"/>
                          </a:solidFill>
                        </a:rPr>
                        <a:t>7</a:t>
                      </a:r>
                      <a:r>
                        <a:rPr kumimoji="1" lang="en-US" altLang="ja-JP" sz="2000" b="0" i="0" u="none" strike="noStrike" kern="1200" cap="none" spc="0" normalizeH="0" baseline="0" noProof="0" dirty="0" smtClean="0">
                          <a:ln>
                            <a:noFill/>
                          </a:ln>
                          <a:solidFill>
                            <a:srgbClr val="000000"/>
                          </a:solidFill>
                          <a:effectLst/>
                          <a:uLnTx/>
                          <a:uFillTx/>
                          <a:latin typeface="+mn-lt"/>
                          <a:ea typeface="+mn-ea"/>
                          <a:cs typeface="+mn-cs"/>
                        </a:rPr>
                        <a:t>/12</a:t>
                      </a:r>
                      <a:endParaRPr kumimoji="1" lang="ja-JP" altLang="en-US" sz="2800" b="0" i="0" u="none" strike="noStrike" kern="1200" cap="none" spc="0" normalizeH="0" baseline="0" noProof="0" dirty="0" smtClean="0">
                        <a:ln>
                          <a:noFill/>
                        </a:ln>
                        <a:solidFill>
                          <a:srgbClr val="000000"/>
                        </a:solidFill>
                        <a:effectLst/>
                        <a:uLnTx/>
                        <a:uFillTx/>
                        <a:latin typeface="+mn-lt"/>
                        <a:ea typeface="+mn-ea"/>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800" dirty="0" smtClean="0">
                          <a:solidFill>
                            <a:schemeClr val="tx1"/>
                          </a:solidFill>
                        </a:rPr>
                        <a:t>4</a:t>
                      </a:r>
                      <a:r>
                        <a:rPr kumimoji="1" lang="en-US" altLang="ja-JP" sz="2000" b="0" i="0" u="none" strike="noStrike" kern="1200" cap="none" spc="0" normalizeH="0" baseline="0" noProof="0" dirty="0" smtClean="0">
                          <a:ln>
                            <a:noFill/>
                          </a:ln>
                          <a:solidFill>
                            <a:srgbClr val="000000"/>
                          </a:solidFill>
                          <a:effectLst/>
                          <a:uLnTx/>
                          <a:uFillTx/>
                          <a:latin typeface="+mn-lt"/>
                          <a:ea typeface="+mn-ea"/>
                          <a:cs typeface="+mn-cs"/>
                        </a:rPr>
                        <a:t>/12</a:t>
                      </a:r>
                      <a:endParaRPr kumimoji="1" lang="ja-JP" altLang="en-US" sz="2800" b="0" i="0" u="none" strike="noStrike" kern="1200" cap="none" spc="0" normalizeH="0" baseline="0" noProof="0" dirty="0" smtClean="0">
                        <a:ln>
                          <a:noFill/>
                        </a:ln>
                        <a:solidFill>
                          <a:srgbClr val="000000"/>
                        </a:solidFill>
                        <a:effectLst/>
                        <a:uLnTx/>
                        <a:uFillTx/>
                        <a:latin typeface="+mn-lt"/>
                        <a:ea typeface="+mn-ea"/>
                        <a:cs typeface="+mn-cs"/>
                      </a:endParaRPr>
                    </a:p>
                  </a:txBody>
                  <a:tcPr anchor="ctr"/>
                </a:tc>
              </a:tr>
              <a:tr h="432048">
                <a:tc>
                  <a:txBody>
                    <a:bodyPr/>
                    <a:lstStyle/>
                    <a:p>
                      <a:pPr algn="ctr"/>
                      <a:r>
                        <a:rPr kumimoji="1" lang="ja-JP" altLang="en-US" sz="2400" dirty="0" smtClean="0">
                          <a:solidFill>
                            <a:schemeClr val="tx1"/>
                          </a:solidFill>
                        </a:rPr>
                        <a:t>候補リスト内に正解なし</a:t>
                      </a:r>
                      <a:endParaRPr kumimoji="1" lang="ja-JP" altLang="en-US" sz="2400" dirty="0">
                        <a:solidFill>
                          <a:schemeClr val="tx1"/>
                        </a:solidFill>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800" dirty="0" smtClean="0">
                          <a:solidFill>
                            <a:schemeClr val="tx1"/>
                          </a:solidFill>
                        </a:rPr>
                        <a:t>2</a:t>
                      </a:r>
                      <a:r>
                        <a:rPr kumimoji="1" lang="en-US" altLang="ja-JP" sz="2000" b="0" i="0" u="none" strike="noStrike" kern="1200" cap="none" spc="0" normalizeH="0" baseline="0" noProof="0" dirty="0" smtClean="0">
                          <a:ln>
                            <a:noFill/>
                          </a:ln>
                          <a:solidFill>
                            <a:srgbClr val="000000"/>
                          </a:solidFill>
                          <a:effectLst/>
                          <a:uLnTx/>
                          <a:uFillTx/>
                          <a:latin typeface="+mn-lt"/>
                          <a:ea typeface="+mn-ea"/>
                          <a:cs typeface="+mn-cs"/>
                        </a:rPr>
                        <a:t>/12</a:t>
                      </a:r>
                      <a:endParaRPr kumimoji="1" lang="ja-JP" altLang="en-US" sz="2800" b="0" i="0" u="none" strike="noStrike" kern="1200" cap="none" spc="0" normalizeH="0" baseline="0" noProof="0" dirty="0" smtClean="0">
                        <a:ln>
                          <a:noFill/>
                        </a:ln>
                        <a:solidFill>
                          <a:srgbClr val="000000"/>
                        </a:solidFill>
                        <a:effectLst/>
                        <a:uLnTx/>
                        <a:uFillTx/>
                        <a:latin typeface="+mn-lt"/>
                        <a:ea typeface="+mn-ea"/>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800" dirty="0" smtClean="0">
                          <a:solidFill>
                            <a:srgbClr val="FF0000"/>
                          </a:solidFill>
                        </a:rPr>
                        <a:t>7</a:t>
                      </a:r>
                      <a:r>
                        <a:rPr kumimoji="1" lang="en-US" altLang="ja-JP" sz="2000" b="0" i="0" u="none" strike="noStrike" kern="1200" cap="none" spc="0" normalizeH="0" baseline="0" noProof="0" dirty="0" smtClean="0">
                          <a:ln>
                            <a:noFill/>
                          </a:ln>
                          <a:solidFill>
                            <a:srgbClr val="000000"/>
                          </a:solidFill>
                          <a:effectLst/>
                          <a:uLnTx/>
                          <a:uFillTx/>
                          <a:latin typeface="+mn-lt"/>
                          <a:ea typeface="+mn-ea"/>
                          <a:cs typeface="+mn-cs"/>
                        </a:rPr>
                        <a:t>/12</a:t>
                      </a:r>
                      <a:endParaRPr kumimoji="1" lang="ja-JP" altLang="en-US" sz="2800" b="0" i="0" u="none" strike="noStrike" kern="1200" cap="none" spc="0" normalizeH="0" baseline="0" noProof="0" dirty="0" smtClean="0">
                        <a:ln>
                          <a:noFill/>
                        </a:ln>
                        <a:solidFill>
                          <a:srgbClr val="000000"/>
                        </a:solidFill>
                        <a:effectLst/>
                        <a:uLnTx/>
                        <a:uFillTx/>
                        <a:latin typeface="+mn-lt"/>
                        <a:ea typeface="+mn-ea"/>
                        <a:cs typeface="+mn-cs"/>
                      </a:endParaRPr>
                    </a:p>
                  </a:txBody>
                  <a:tcPr anchor="ctr"/>
                </a:tc>
              </a:tr>
            </a:tbl>
          </a:graphicData>
        </a:graphic>
      </p:graphicFrame>
      <p:sp>
        <p:nvSpPr>
          <p:cNvPr id="3" name="テキスト ボックス 2"/>
          <p:cNvSpPr txBox="1"/>
          <p:nvPr/>
        </p:nvSpPr>
        <p:spPr>
          <a:xfrm>
            <a:off x="1259632" y="1546951"/>
            <a:ext cx="7453336" cy="830997"/>
          </a:xfrm>
          <a:prstGeom prst="rect">
            <a:avLst/>
          </a:prstGeom>
          <a:noFill/>
        </p:spPr>
        <p:txBody>
          <a:bodyPr wrap="square" rtlCol="0">
            <a:spAutoFit/>
          </a:bodyPr>
          <a:lstStyle/>
          <a:p>
            <a:r>
              <a:rPr lang="ja-JP" altLang="en-US" sz="2400" dirty="0"/>
              <a:t>候補リストを提示したときに</a:t>
            </a:r>
            <a:r>
              <a:rPr lang="ja-JP" altLang="en-US" sz="2400" dirty="0" smtClean="0"/>
              <a:t>，</a:t>
            </a:r>
            <a:r>
              <a:rPr lang="en-US" altLang="ja-JP" sz="2400" dirty="0" smtClean="0"/>
              <a:t/>
            </a:r>
            <a:br>
              <a:rPr lang="en-US" altLang="ja-JP" sz="2400" dirty="0" smtClean="0"/>
            </a:br>
            <a:r>
              <a:rPr lang="ja-JP" altLang="en-US" sz="2400" dirty="0" smtClean="0"/>
              <a:t>正解</a:t>
            </a:r>
            <a:r>
              <a:rPr lang="ja-JP" altLang="en-US" sz="2400" dirty="0"/>
              <a:t>が提示されている順位ごとの正解・不正解</a:t>
            </a:r>
            <a:r>
              <a:rPr lang="ja-JP" altLang="en-US" sz="2400" dirty="0" smtClean="0"/>
              <a:t>の</a:t>
            </a:r>
            <a:r>
              <a:rPr lang="ja-JP" altLang="en-US" sz="2400" dirty="0"/>
              <a:t>正解</a:t>
            </a:r>
            <a:r>
              <a:rPr lang="ja-JP" altLang="en-US" sz="2400" dirty="0" smtClean="0"/>
              <a:t>数</a:t>
            </a:r>
            <a:endParaRPr lang="en-US" altLang="ja-JP" sz="2400" dirty="0"/>
          </a:p>
        </p:txBody>
      </p:sp>
    </p:spTree>
    <p:extLst>
      <p:ext uri="{BB962C8B-B14F-4D97-AF65-F5344CB8AC3E}">
        <p14:creationId xmlns:p14="http://schemas.microsoft.com/office/powerpoint/2010/main" val="44874922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600" dirty="0"/>
              <a:t>候補</a:t>
            </a:r>
            <a:r>
              <a:rPr lang="ja-JP" altLang="en-US" sz="3600" dirty="0" smtClean="0"/>
              <a:t>リスト内に正解が含まれているときに正解数が多いか</a:t>
            </a:r>
            <a:endParaRPr kumimoji="1" lang="ja-JP" altLang="en-US" sz="3600" dirty="0"/>
          </a:p>
        </p:txBody>
      </p:sp>
      <p:sp>
        <p:nvSpPr>
          <p:cNvPr id="4" name="スライド番号プレースホルダー 3"/>
          <p:cNvSpPr>
            <a:spLocks noGrp="1"/>
          </p:cNvSpPr>
          <p:nvPr>
            <p:ph type="sldNum" sz="quarter" idx="12"/>
          </p:nvPr>
        </p:nvSpPr>
        <p:spPr/>
        <p:txBody>
          <a:bodyPr/>
          <a:lstStyle/>
          <a:p>
            <a:fld id="{8C895D88-1A83-483B-AB54-1A12690D3252}" type="slidenum">
              <a:rPr kumimoji="1" lang="ja-JP" altLang="en-US" smtClean="0"/>
              <a:t>26</a:t>
            </a:fld>
            <a:endParaRPr kumimoji="1" lang="ja-JP" altLang="en-US"/>
          </a:p>
        </p:txBody>
      </p:sp>
      <p:sp>
        <p:nvSpPr>
          <p:cNvPr id="7" name="コンテンツ プレースホルダー 2"/>
          <p:cNvSpPr>
            <a:spLocks noGrp="1"/>
          </p:cNvSpPr>
          <p:nvPr>
            <p:ph idx="1"/>
          </p:nvPr>
        </p:nvSpPr>
        <p:spPr>
          <a:xfrm>
            <a:off x="323528" y="4653136"/>
            <a:ext cx="8640960" cy="2016224"/>
          </a:xfrm>
        </p:spPr>
        <p:txBody>
          <a:bodyPr/>
          <a:lstStyle/>
          <a:p>
            <a:r>
              <a:rPr lang="ja-JP" altLang="en-US" dirty="0" smtClean="0"/>
              <a:t>フィッシャーの正確確率検定</a:t>
            </a:r>
            <a:r>
              <a:rPr lang="en-US" altLang="ja-JP" dirty="0" smtClean="0"/>
              <a:t>(</a:t>
            </a:r>
            <a:r>
              <a:rPr lang="ja-JP" altLang="en-US" dirty="0" smtClean="0"/>
              <a:t>片側検定</a:t>
            </a:r>
            <a:r>
              <a:rPr lang="en-US" altLang="ja-JP" dirty="0" smtClean="0"/>
              <a:t>)</a:t>
            </a:r>
          </a:p>
          <a:p>
            <a:pPr lvl="1"/>
            <a:r>
              <a:rPr lang="ja-JP" altLang="en-US" dirty="0" smtClean="0"/>
              <a:t>候補リストがあるときの方が正解数が有意に多いか</a:t>
            </a:r>
            <a:endParaRPr lang="en-US" altLang="ja-JP" dirty="0" smtClean="0"/>
          </a:p>
          <a:p>
            <a:pPr lvl="1"/>
            <a:r>
              <a:rPr lang="en-US" altLang="ja-JP" dirty="0" smtClean="0"/>
              <a:t>p </a:t>
            </a:r>
            <a:r>
              <a:rPr lang="en-US" altLang="ja-JP" smtClean="0"/>
              <a:t>= 0.045 </a:t>
            </a:r>
            <a:r>
              <a:rPr lang="ja-JP" altLang="en-US" dirty="0" smtClean="0"/>
              <a:t>より　有意水準</a:t>
            </a:r>
            <a:r>
              <a:rPr lang="en-US" altLang="ja-JP" dirty="0" smtClean="0"/>
              <a:t>α =0.05</a:t>
            </a:r>
            <a:r>
              <a:rPr lang="ja-JP" altLang="en-US" dirty="0" smtClean="0"/>
              <a:t>で　有意差あり</a:t>
            </a:r>
            <a:endParaRPr lang="en-US" altLang="ja-JP" dirty="0" smtClean="0"/>
          </a:p>
          <a:p>
            <a:endParaRPr lang="en-US" altLang="ja-JP" dirty="0"/>
          </a:p>
          <a:p>
            <a:endParaRPr kumimoji="1" lang="ja-JP" altLang="en-US" dirty="0"/>
          </a:p>
        </p:txBody>
      </p:sp>
      <p:graphicFrame>
        <p:nvGraphicFramePr>
          <p:cNvPr id="6" name="表 5"/>
          <p:cNvGraphicFramePr>
            <a:graphicFrameLocks noGrp="1"/>
          </p:cNvGraphicFramePr>
          <p:nvPr>
            <p:extLst>
              <p:ext uri="{D42A27DB-BD31-4B8C-83A1-F6EECF244321}">
                <p14:modId xmlns:p14="http://schemas.microsoft.com/office/powerpoint/2010/main" val="2518745958"/>
              </p:ext>
            </p:extLst>
          </p:nvPr>
        </p:nvGraphicFramePr>
        <p:xfrm>
          <a:off x="899592" y="2492896"/>
          <a:ext cx="7200800" cy="2025753"/>
        </p:xfrm>
        <a:graphic>
          <a:graphicData uri="http://schemas.openxmlformats.org/drawingml/2006/table">
            <a:tbl>
              <a:tblPr firstRow="1" firstCol="1" bandRow="1">
                <a:tableStyleId>{5C22544A-7EE6-4342-B048-85BDC9FD1C3A}</a:tableStyleId>
              </a:tblPr>
              <a:tblGrid>
                <a:gridCol w="2448272"/>
                <a:gridCol w="1584176"/>
                <a:gridCol w="1368152"/>
                <a:gridCol w="1800200"/>
              </a:tblGrid>
              <a:tr h="461548">
                <a:tc>
                  <a:txBody>
                    <a:bodyPr/>
                    <a:lstStyle/>
                    <a:p>
                      <a:pPr algn="ctr"/>
                      <a:endParaRPr kumimoji="1" lang="ja-JP" altLang="en-US" sz="2400" dirty="0">
                        <a:solidFill>
                          <a:schemeClr val="tx1"/>
                        </a:solidFill>
                      </a:endParaRPr>
                    </a:p>
                  </a:txBody>
                  <a:tcPr anchor="ctr"/>
                </a:tc>
                <a:tc>
                  <a:txBody>
                    <a:bodyPr/>
                    <a:lstStyle/>
                    <a:p>
                      <a:pPr algn="ctr"/>
                      <a:r>
                        <a:rPr kumimoji="1" lang="ja-JP" altLang="en-US" sz="2400" dirty="0" smtClean="0">
                          <a:solidFill>
                            <a:schemeClr val="tx1"/>
                          </a:solidFill>
                        </a:rPr>
                        <a:t>正解</a:t>
                      </a:r>
                      <a:endParaRPr kumimoji="1" lang="ja-JP" altLang="en-US" sz="2400" dirty="0">
                        <a:solidFill>
                          <a:schemeClr val="tx1"/>
                        </a:solidFill>
                      </a:endParaRPr>
                    </a:p>
                  </a:txBody>
                  <a:tcPr anchor="ctr"/>
                </a:tc>
                <a:tc>
                  <a:txBody>
                    <a:bodyPr/>
                    <a:lstStyle/>
                    <a:p>
                      <a:pPr algn="ctr"/>
                      <a:r>
                        <a:rPr kumimoji="1" lang="ja-JP" altLang="en-US" sz="2400" dirty="0" smtClean="0">
                          <a:solidFill>
                            <a:schemeClr val="tx1"/>
                          </a:solidFill>
                        </a:rPr>
                        <a:t>不正解</a:t>
                      </a:r>
                      <a:endParaRPr kumimoji="1" lang="ja-JP" altLang="en-US" sz="2400" dirty="0">
                        <a:solidFill>
                          <a:schemeClr val="tx1"/>
                        </a:solidFill>
                      </a:endParaRPr>
                    </a:p>
                  </a:txBody>
                  <a:tcPr anchor="ctr"/>
                </a:tc>
                <a:tc>
                  <a:txBody>
                    <a:bodyPr/>
                    <a:lstStyle/>
                    <a:p>
                      <a:pPr algn="ctr"/>
                      <a:r>
                        <a:rPr kumimoji="1" lang="ja-JP" altLang="en-US" sz="2400" dirty="0" smtClean="0">
                          <a:solidFill>
                            <a:schemeClr val="tx1"/>
                          </a:solidFill>
                        </a:rPr>
                        <a:t>合計</a:t>
                      </a:r>
                      <a:endParaRPr kumimoji="1" lang="ja-JP" altLang="en-US" sz="2400" dirty="0">
                        <a:solidFill>
                          <a:schemeClr val="tx1"/>
                        </a:solidFill>
                      </a:endParaRPr>
                    </a:p>
                  </a:txBody>
                  <a:tcPr anchor="ctr"/>
                </a:tc>
              </a:tr>
              <a:tr h="546564">
                <a:tc>
                  <a:txBody>
                    <a:bodyPr/>
                    <a:lstStyle/>
                    <a:p>
                      <a:pPr algn="ctr"/>
                      <a:r>
                        <a:rPr kumimoji="1" lang="ja-JP" altLang="en-US" sz="2400" dirty="0" smtClean="0">
                          <a:solidFill>
                            <a:schemeClr val="tx1"/>
                          </a:solidFill>
                        </a:rPr>
                        <a:t>候補リストあり</a:t>
                      </a:r>
                      <a:endParaRPr kumimoji="1" lang="en-US" altLang="ja-JP" sz="2400" dirty="0" smtClean="0">
                        <a:solidFill>
                          <a:schemeClr val="tx1"/>
                        </a:solidFill>
                      </a:endParaRPr>
                    </a:p>
                  </a:txBody>
                  <a:tcPr anchor="ctr"/>
                </a:tc>
                <a:tc>
                  <a:txBody>
                    <a:bodyPr/>
                    <a:lstStyle/>
                    <a:p>
                      <a:pPr algn="ctr"/>
                      <a:r>
                        <a:rPr kumimoji="1" lang="en-US" altLang="ja-JP" sz="2800" dirty="0" smtClean="0">
                          <a:solidFill>
                            <a:srgbClr val="FF0000"/>
                          </a:solidFill>
                        </a:rPr>
                        <a:t>26</a:t>
                      </a:r>
                      <a:endParaRPr kumimoji="1" lang="ja-JP" altLang="en-US" sz="2800" dirty="0">
                        <a:solidFill>
                          <a:srgbClr val="FF0000"/>
                        </a:solidFill>
                      </a:endParaRPr>
                    </a:p>
                  </a:txBody>
                  <a:tcPr anchor="ctr"/>
                </a:tc>
                <a:tc>
                  <a:txBody>
                    <a:bodyPr/>
                    <a:lstStyle/>
                    <a:p>
                      <a:pPr algn="ctr"/>
                      <a:r>
                        <a:rPr kumimoji="1" lang="en-US" altLang="ja-JP" sz="2800" dirty="0" smtClean="0">
                          <a:solidFill>
                            <a:schemeClr val="tx1"/>
                          </a:solidFill>
                        </a:rPr>
                        <a:t>10</a:t>
                      </a:r>
                      <a:endParaRPr kumimoji="1" lang="ja-JP" altLang="en-US" sz="2800" dirty="0">
                        <a:solidFill>
                          <a:schemeClr val="tx1"/>
                        </a:solidFill>
                      </a:endParaRPr>
                    </a:p>
                  </a:txBody>
                  <a:tcPr anchor="ctr"/>
                </a:tc>
                <a:tc>
                  <a:txBody>
                    <a:bodyPr/>
                    <a:lstStyle/>
                    <a:p>
                      <a:pPr algn="ctr"/>
                      <a:r>
                        <a:rPr kumimoji="1" lang="en-US" altLang="ja-JP" sz="2400" dirty="0" smtClean="0">
                          <a:solidFill>
                            <a:schemeClr val="tx1"/>
                          </a:solidFill>
                        </a:rPr>
                        <a:t>36</a:t>
                      </a:r>
                      <a:endParaRPr kumimoji="1" lang="ja-JP" altLang="en-US" sz="2400" dirty="0">
                        <a:solidFill>
                          <a:schemeClr val="tx1"/>
                        </a:solidFill>
                      </a:endParaRPr>
                    </a:p>
                  </a:txBody>
                  <a:tcPr anchor="ctr"/>
                </a:tc>
              </a:tr>
              <a:tr h="432048">
                <a:tc>
                  <a:txBody>
                    <a:bodyPr/>
                    <a:lstStyle/>
                    <a:p>
                      <a:pPr algn="ctr"/>
                      <a:r>
                        <a:rPr kumimoji="1" lang="ja-JP" altLang="en-US" sz="2400" dirty="0" smtClean="0">
                          <a:solidFill>
                            <a:schemeClr val="tx1"/>
                          </a:solidFill>
                        </a:rPr>
                        <a:t>候補リストなし</a:t>
                      </a:r>
                      <a:endParaRPr kumimoji="1" lang="ja-JP" altLang="en-US" sz="2400" dirty="0">
                        <a:solidFill>
                          <a:schemeClr val="tx1"/>
                        </a:solidFill>
                      </a:endParaRPr>
                    </a:p>
                  </a:txBody>
                  <a:tcPr anchor="ctr"/>
                </a:tc>
                <a:tc>
                  <a:txBody>
                    <a:bodyPr/>
                    <a:lstStyle/>
                    <a:p>
                      <a:pPr algn="ctr"/>
                      <a:r>
                        <a:rPr kumimoji="1" lang="en-US" altLang="ja-JP" sz="2800" dirty="0" smtClean="0">
                          <a:solidFill>
                            <a:schemeClr val="tx1"/>
                          </a:solidFill>
                        </a:rPr>
                        <a:t>18</a:t>
                      </a:r>
                      <a:endParaRPr kumimoji="1" lang="ja-JP" altLang="en-US" sz="2800" dirty="0">
                        <a:solidFill>
                          <a:schemeClr val="tx1"/>
                        </a:solidFill>
                      </a:endParaRPr>
                    </a:p>
                  </a:txBody>
                  <a:tcPr anchor="ctr"/>
                </a:tc>
                <a:tc>
                  <a:txBody>
                    <a:bodyPr/>
                    <a:lstStyle/>
                    <a:p>
                      <a:pPr algn="ctr"/>
                      <a:r>
                        <a:rPr kumimoji="1" lang="en-US" altLang="ja-JP" sz="2800" dirty="0" smtClean="0">
                          <a:solidFill>
                            <a:schemeClr val="tx1"/>
                          </a:solidFill>
                        </a:rPr>
                        <a:t>18</a:t>
                      </a:r>
                      <a:endParaRPr kumimoji="1" lang="ja-JP" altLang="en-US" sz="2800" dirty="0">
                        <a:solidFill>
                          <a:schemeClr val="tx1"/>
                        </a:solidFill>
                      </a:endParaRPr>
                    </a:p>
                  </a:txBody>
                  <a:tcPr anchor="ctr"/>
                </a:tc>
                <a:tc>
                  <a:txBody>
                    <a:bodyPr/>
                    <a:lstStyle/>
                    <a:p>
                      <a:pPr algn="ctr"/>
                      <a:r>
                        <a:rPr kumimoji="1" lang="en-US" altLang="ja-JP" sz="2400" dirty="0" smtClean="0">
                          <a:solidFill>
                            <a:schemeClr val="tx1"/>
                          </a:solidFill>
                        </a:rPr>
                        <a:t>36</a:t>
                      </a:r>
                      <a:endParaRPr kumimoji="1" lang="ja-JP" altLang="en-US" sz="2400" dirty="0">
                        <a:solidFill>
                          <a:schemeClr val="tx1"/>
                        </a:solidFill>
                      </a:endParaRPr>
                    </a:p>
                  </a:txBody>
                  <a:tcPr anchor="ctr"/>
                </a:tc>
              </a:tr>
              <a:tr h="499481">
                <a:tc>
                  <a:txBody>
                    <a:bodyPr/>
                    <a:lstStyle/>
                    <a:p>
                      <a:pPr algn="ctr"/>
                      <a:r>
                        <a:rPr kumimoji="1" lang="ja-JP" altLang="en-US" sz="2400" dirty="0" smtClean="0">
                          <a:solidFill>
                            <a:schemeClr val="tx1"/>
                          </a:solidFill>
                        </a:rPr>
                        <a:t>合計</a:t>
                      </a:r>
                      <a:endParaRPr kumimoji="1" lang="ja-JP" altLang="en-US" sz="2400" dirty="0">
                        <a:solidFill>
                          <a:schemeClr val="tx1"/>
                        </a:solidFill>
                      </a:endParaRPr>
                    </a:p>
                  </a:txBody>
                  <a:tcPr anchor="ctr"/>
                </a:tc>
                <a:tc>
                  <a:txBody>
                    <a:bodyPr/>
                    <a:lstStyle/>
                    <a:p>
                      <a:pPr algn="ctr"/>
                      <a:r>
                        <a:rPr kumimoji="1" lang="en-US" altLang="ja-JP" sz="2400" dirty="0" smtClean="0">
                          <a:solidFill>
                            <a:schemeClr val="tx1"/>
                          </a:solidFill>
                        </a:rPr>
                        <a:t>44</a:t>
                      </a:r>
                      <a:endParaRPr kumimoji="1" lang="ja-JP" altLang="en-US" sz="2400" dirty="0">
                        <a:solidFill>
                          <a:schemeClr val="tx1"/>
                        </a:solidFill>
                      </a:endParaRPr>
                    </a:p>
                  </a:txBody>
                  <a:tcPr anchor="ctr"/>
                </a:tc>
                <a:tc>
                  <a:txBody>
                    <a:bodyPr/>
                    <a:lstStyle/>
                    <a:p>
                      <a:pPr algn="ctr"/>
                      <a:r>
                        <a:rPr kumimoji="1" lang="en-US" altLang="ja-JP" sz="2400" dirty="0" smtClean="0">
                          <a:solidFill>
                            <a:schemeClr val="tx1"/>
                          </a:solidFill>
                        </a:rPr>
                        <a:t>28</a:t>
                      </a:r>
                      <a:endParaRPr kumimoji="1" lang="ja-JP" altLang="en-US" sz="2400" dirty="0">
                        <a:solidFill>
                          <a:schemeClr val="tx1"/>
                        </a:solidFill>
                      </a:endParaRPr>
                    </a:p>
                  </a:txBody>
                  <a:tcPr anchor="ctr"/>
                </a:tc>
                <a:tc>
                  <a:txBody>
                    <a:bodyPr/>
                    <a:lstStyle/>
                    <a:p>
                      <a:pPr algn="ctr"/>
                      <a:r>
                        <a:rPr kumimoji="1" lang="en-US" altLang="ja-JP" sz="2400" dirty="0" smtClean="0">
                          <a:solidFill>
                            <a:schemeClr val="tx1"/>
                          </a:solidFill>
                        </a:rPr>
                        <a:t>72</a:t>
                      </a:r>
                      <a:endParaRPr kumimoji="1" lang="ja-JP" altLang="en-US" sz="2400" dirty="0">
                        <a:solidFill>
                          <a:schemeClr val="tx1"/>
                        </a:solidFill>
                      </a:endParaRPr>
                    </a:p>
                  </a:txBody>
                  <a:tcPr anchor="ctr"/>
                </a:tc>
              </a:tr>
            </a:tbl>
          </a:graphicData>
        </a:graphic>
      </p:graphicFrame>
      <p:sp>
        <p:nvSpPr>
          <p:cNvPr id="3" name="正方形/長方形 2"/>
          <p:cNvSpPr/>
          <p:nvPr/>
        </p:nvSpPr>
        <p:spPr>
          <a:xfrm>
            <a:off x="1403648" y="1572815"/>
            <a:ext cx="6696744" cy="830997"/>
          </a:xfrm>
          <a:prstGeom prst="rect">
            <a:avLst/>
          </a:prstGeom>
        </p:spPr>
        <p:txBody>
          <a:bodyPr wrap="square">
            <a:spAutoFit/>
          </a:bodyPr>
          <a:lstStyle/>
          <a:p>
            <a:r>
              <a:rPr lang="ja-JP" altLang="en-US" sz="2400" dirty="0"/>
              <a:t>候補リスト内に正解が含まれている課題における</a:t>
            </a:r>
            <a:r>
              <a:rPr lang="ja-JP" altLang="en-US" sz="2400" dirty="0" smtClean="0"/>
              <a:t>，</a:t>
            </a:r>
            <a:endParaRPr lang="en-US" altLang="ja-JP" sz="2400" dirty="0" smtClean="0"/>
          </a:p>
          <a:p>
            <a:r>
              <a:rPr lang="ja-JP" altLang="en-US" sz="2400" dirty="0" smtClean="0"/>
              <a:t>候補</a:t>
            </a:r>
            <a:r>
              <a:rPr lang="ja-JP" altLang="en-US" sz="2400" dirty="0"/>
              <a:t>リストの有無による</a:t>
            </a:r>
            <a:r>
              <a:rPr lang="ja-JP" altLang="en-US" sz="2400" dirty="0" smtClean="0"/>
              <a:t>正解・不正解の解答数</a:t>
            </a:r>
            <a:endParaRPr lang="en-US" altLang="ja-JP" sz="2400" dirty="0"/>
          </a:p>
        </p:txBody>
      </p:sp>
    </p:spTree>
    <p:extLst>
      <p:ext uri="{BB962C8B-B14F-4D97-AF65-F5344CB8AC3E}">
        <p14:creationId xmlns:p14="http://schemas.microsoft.com/office/powerpoint/2010/main" val="247875572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考察</a:t>
            </a:r>
            <a:endParaRPr kumimoji="1" lang="ja-JP" altLang="en-US" dirty="0"/>
          </a:p>
        </p:txBody>
      </p:sp>
      <p:sp>
        <p:nvSpPr>
          <p:cNvPr id="3" name="コンテンツ プレースホルダー 2"/>
          <p:cNvSpPr>
            <a:spLocks noGrp="1"/>
          </p:cNvSpPr>
          <p:nvPr>
            <p:ph idx="1"/>
          </p:nvPr>
        </p:nvSpPr>
        <p:spPr>
          <a:xfrm>
            <a:off x="251520" y="1484784"/>
            <a:ext cx="8445624" cy="4896544"/>
          </a:xfrm>
        </p:spPr>
        <p:txBody>
          <a:bodyPr/>
          <a:lstStyle/>
          <a:p>
            <a:r>
              <a:rPr kumimoji="1" lang="ja-JP" altLang="en-US" dirty="0" smtClean="0"/>
              <a:t>候補リストがあるだけでは全体での有意差なし</a:t>
            </a:r>
            <a:endParaRPr kumimoji="1" lang="en-US" altLang="ja-JP" dirty="0" smtClean="0"/>
          </a:p>
          <a:p>
            <a:r>
              <a:rPr kumimoji="1" lang="ja-JP" altLang="en-US" dirty="0" smtClean="0"/>
              <a:t>候補リスト内に正解がある場合，正解数が有意に高い</a:t>
            </a:r>
            <a:endParaRPr kumimoji="1" lang="en-US" altLang="ja-JP" dirty="0" smtClean="0"/>
          </a:p>
          <a:p>
            <a:endParaRPr kumimoji="1" lang="en-US" altLang="ja-JP" dirty="0" smtClean="0"/>
          </a:p>
          <a:p>
            <a:pPr lvl="4"/>
            <a:endParaRPr kumimoji="1" lang="en-US" altLang="ja-JP" dirty="0" smtClean="0"/>
          </a:p>
          <a:p>
            <a:r>
              <a:rPr kumimoji="1" lang="ja-JP" altLang="en-US" dirty="0" smtClean="0"/>
              <a:t>候補リスト内に正解を含めていれば，開発者が適切な動詞を選択する手助けになる</a:t>
            </a:r>
            <a:endParaRPr kumimoji="1" lang="en-US" altLang="ja-JP" dirty="0" smtClean="0"/>
          </a:p>
          <a:p>
            <a:pPr lvl="1"/>
            <a:r>
              <a:rPr kumimoji="1" lang="ja-JP" altLang="en-US" dirty="0" smtClean="0"/>
              <a:t>候補リストを提示する手法の</a:t>
            </a:r>
            <a:r>
              <a:rPr lang="ja-JP" altLang="en-US" dirty="0" smtClean="0"/>
              <a:t>精度を高める必要がある</a:t>
            </a:r>
            <a:endParaRPr kumimoji="1" lang="ja-JP" altLang="en-US" dirty="0"/>
          </a:p>
        </p:txBody>
      </p:sp>
      <p:sp>
        <p:nvSpPr>
          <p:cNvPr id="4" name="スライド番号プレースホルダー 3"/>
          <p:cNvSpPr>
            <a:spLocks noGrp="1"/>
          </p:cNvSpPr>
          <p:nvPr>
            <p:ph type="sldNum" sz="quarter" idx="12"/>
          </p:nvPr>
        </p:nvSpPr>
        <p:spPr/>
        <p:txBody>
          <a:bodyPr/>
          <a:lstStyle/>
          <a:p>
            <a:fld id="{8C895D88-1A83-483B-AB54-1A12690D3252}" type="slidenum">
              <a:rPr kumimoji="1" lang="ja-JP" altLang="en-US" smtClean="0"/>
              <a:t>27</a:t>
            </a:fld>
            <a:endParaRPr kumimoji="1" lang="ja-JP" altLang="en-US"/>
          </a:p>
        </p:txBody>
      </p:sp>
      <p:sp>
        <p:nvSpPr>
          <p:cNvPr id="5" name="下矢印 4"/>
          <p:cNvSpPr/>
          <p:nvPr/>
        </p:nvSpPr>
        <p:spPr>
          <a:xfrm>
            <a:off x="4067944" y="3212976"/>
            <a:ext cx="936104" cy="64807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6246135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まとめと今後の課題</a:t>
            </a:r>
            <a:endParaRPr kumimoji="1" lang="ja-JP" altLang="en-US" dirty="0"/>
          </a:p>
        </p:txBody>
      </p:sp>
      <p:sp>
        <p:nvSpPr>
          <p:cNvPr id="3" name="コンテンツ プレースホルダー 2"/>
          <p:cNvSpPr>
            <a:spLocks noGrp="1"/>
          </p:cNvSpPr>
          <p:nvPr>
            <p:ph idx="1"/>
          </p:nvPr>
        </p:nvSpPr>
        <p:spPr>
          <a:xfrm>
            <a:off x="457200" y="1600200"/>
            <a:ext cx="8229600" cy="5141168"/>
          </a:xfrm>
        </p:spPr>
        <p:txBody>
          <a:bodyPr/>
          <a:lstStyle/>
          <a:p>
            <a:r>
              <a:rPr lang="ja-JP" altLang="en-US" dirty="0"/>
              <a:t>まとめ</a:t>
            </a:r>
            <a:endParaRPr kumimoji="1" lang="en-US" altLang="ja-JP" dirty="0" smtClean="0"/>
          </a:p>
          <a:p>
            <a:pPr lvl="1"/>
            <a:r>
              <a:rPr kumimoji="1" lang="ja-JP" altLang="en-US" dirty="0" smtClean="0"/>
              <a:t>メソッド命名の支援のためのメソッド名に用いる動詞の候補リストを提示する手法を</a:t>
            </a:r>
            <a:r>
              <a:rPr lang="ja-JP" altLang="en-US" dirty="0"/>
              <a:t>改良</a:t>
            </a:r>
            <a:r>
              <a:rPr kumimoji="1" lang="ja-JP" altLang="en-US" dirty="0" smtClean="0"/>
              <a:t>した</a:t>
            </a:r>
            <a:endParaRPr kumimoji="1" lang="en-US" altLang="ja-JP" dirty="0" smtClean="0"/>
          </a:p>
          <a:p>
            <a:pPr lvl="1"/>
            <a:r>
              <a:rPr lang="ja-JP" altLang="en-US" dirty="0" smtClean="0"/>
              <a:t>既存手法よりも上位に正解を提示できていることを示した</a:t>
            </a:r>
            <a:endParaRPr lang="en-US" altLang="ja-JP" dirty="0" smtClean="0"/>
          </a:p>
          <a:p>
            <a:pPr lvl="1"/>
            <a:r>
              <a:rPr lang="ja-JP" altLang="en-US" dirty="0" smtClean="0"/>
              <a:t>候補リスト内に正解が含まれているとき，正解</a:t>
            </a:r>
            <a:r>
              <a:rPr lang="ja-JP" altLang="en-US" dirty="0"/>
              <a:t>率</a:t>
            </a:r>
            <a:r>
              <a:rPr lang="ja-JP" altLang="en-US" dirty="0" smtClean="0"/>
              <a:t>が高いことを示した</a:t>
            </a:r>
            <a:endParaRPr lang="en-US" altLang="ja-JP" dirty="0" smtClean="0"/>
          </a:p>
          <a:p>
            <a:r>
              <a:rPr lang="ja-JP" altLang="en-US" dirty="0" smtClean="0"/>
              <a:t>今後の課題</a:t>
            </a:r>
            <a:endParaRPr lang="en-US" altLang="ja-JP" dirty="0"/>
          </a:p>
          <a:p>
            <a:pPr lvl="1"/>
            <a:r>
              <a:rPr kumimoji="1" lang="ja-JP" altLang="en-US" dirty="0" smtClean="0"/>
              <a:t>手法の改善</a:t>
            </a:r>
            <a:endParaRPr kumimoji="1" lang="en-US" altLang="ja-JP" dirty="0" smtClean="0"/>
          </a:p>
          <a:p>
            <a:pPr lvl="1"/>
            <a:r>
              <a:rPr kumimoji="1" lang="ja-JP" altLang="en-US" dirty="0" smtClean="0"/>
              <a:t>標本数を増やして再評価</a:t>
            </a:r>
            <a:endParaRPr kumimoji="1" lang="en-US" altLang="ja-JP" dirty="0" smtClean="0"/>
          </a:p>
          <a:p>
            <a:pPr lvl="1"/>
            <a:endParaRPr kumimoji="1" lang="ja-JP" altLang="en-US" dirty="0"/>
          </a:p>
        </p:txBody>
      </p:sp>
      <p:sp>
        <p:nvSpPr>
          <p:cNvPr id="4" name="スライド番号プレースホルダー 3"/>
          <p:cNvSpPr>
            <a:spLocks noGrp="1"/>
          </p:cNvSpPr>
          <p:nvPr>
            <p:ph type="sldNum" sz="quarter" idx="12"/>
          </p:nvPr>
        </p:nvSpPr>
        <p:spPr/>
        <p:txBody>
          <a:bodyPr/>
          <a:lstStyle/>
          <a:p>
            <a:fld id="{8C895D88-1A83-483B-AB54-1A12690D3252}" type="slidenum">
              <a:rPr kumimoji="1" lang="ja-JP" altLang="en-US" smtClean="0"/>
              <a:t>28</a:t>
            </a:fld>
            <a:endParaRPr kumimoji="1" lang="ja-JP" altLang="en-US"/>
          </a:p>
        </p:txBody>
      </p:sp>
    </p:spTree>
    <p:extLst>
      <p:ext uri="{BB962C8B-B14F-4D97-AF65-F5344CB8AC3E}">
        <p14:creationId xmlns:p14="http://schemas.microsoft.com/office/powerpoint/2010/main" val="297085070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以下非表示スライド</a:t>
            </a:r>
            <a:endParaRPr kumimoji="1" lang="ja-JP" altLang="en-US" dirty="0"/>
          </a:p>
        </p:txBody>
      </p:sp>
      <p:sp>
        <p:nvSpPr>
          <p:cNvPr id="3" name="コンテンツ プレースホルダー 2"/>
          <p:cNvSpPr>
            <a:spLocks noGrp="1"/>
          </p:cNvSpPr>
          <p:nvPr>
            <p:ph idx="1"/>
          </p:nvPr>
        </p:nvSpPr>
        <p:spPr/>
        <p:txBody>
          <a:bodyPr/>
          <a:lstStyle/>
          <a:p>
            <a:endParaRPr kumimoji="1" lang="ja-JP" altLang="en-US" dirty="0"/>
          </a:p>
        </p:txBody>
      </p:sp>
      <p:sp>
        <p:nvSpPr>
          <p:cNvPr id="4" name="スライド番号プレースホルダー 3"/>
          <p:cNvSpPr>
            <a:spLocks noGrp="1"/>
          </p:cNvSpPr>
          <p:nvPr>
            <p:ph type="sldNum" sz="quarter" idx="12"/>
          </p:nvPr>
        </p:nvSpPr>
        <p:spPr/>
        <p:txBody>
          <a:bodyPr/>
          <a:lstStyle/>
          <a:p>
            <a:fld id="{8C895D88-1A83-483B-AB54-1A12690D3252}" type="slidenum">
              <a:rPr kumimoji="1" lang="ja-JP" altLang="en-US" smtClean="0"/>
              <a:t>29</a:t>
            </a:fld>
            <a:endParaRPr kumimoji="1" lang="ja-JP" altLang="en-US"/>
          </a:p>
        </p:txBody>
      </p:sp>
    </p:spTree>
    <p:extLst>
      <p:ext uri="{BB962C8B-B14F-4D97-AF65-F5344CB8AC3E}">
        <p14:creationId xmlns:p14="http://schemas.microsoft.com/office/powerpoint/2010/main" val="135656549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メソッド名</a:t>
            </a:r>
            <a:endParaRPr kumimoji="1" lang="ja-JP" altLang="en-US" dirty="0"/>
          </a:p>
        </p:txBody>
      </p:sp>
      <p:sp>
        <p:nvSpPr>
          <p:cNvPr id="3" name="コンテンツ プレースホルダー 2"/>
          <p:cNvSpPr>
            <a:spLocks noGrp="1"/>
          </p:cNvSpPr>
          <p:nvPr>
            <p:ph idx="1"/>
          </p:nvPr>
        </p:nvSpPr>
        <p:spPr>
          <a:xfrm>
            <a:off x="107504" y="1503111"/>
            <a:ext cx="8964488" cy="4734201"/>
          </a:xfrm>
        </p:spPr>
        <p:txBody>
          <a:bodyPr>
            <a:noAutofit/>
          </a:bodyPr>
          <a:lstStyle/>
          <a:p>
            <a:r>
              <a:rPr lang="ja-JP" altLang="en-US" dirty="0" smtClean="0"/>
              <a:t>メソッド名は</a:t>
            </a:r>
            <a:r>
              <a:rPr kumimoji="1" lang="ja-JP" altLang="en-US" dirty="0" smtClean="0"/>
              <a:t>動詞＋目的語の組で命名される</a:t>
            </a:r>
            <a:endParaRPr kumimoji="1" lang="en-US" altLang="ja-JP" dirty="0" smtClean="0"/>
          </a:p>
          <a:p>
            <a:pPr lvl="1"/>
            <a:r>
              <a:rPr lang="ja-JP" altLang="en-US" dirty="0" smtClean="0"/>
              <a:t>さまざまなプログラミングのガイドライン</a:t>
            </a:r>
            <a:r>
              <a:rPr lang="en-US" altLang="ja-JP" dirty="0" smtClean="0"/>
              <a:t> [2][3]</a:t>
            </a:r>
          </a:p>
          <a:p>
            <a:pPr lvl="2"/>
            <a:r>
              <a:rPr lang="ja-JP" altLang="en-US" dirty="0" smtClean="0"/>
              <a:t>例：</a:t>
            </a:r>
            <a:r>
              <a:rPr lang="en-US" altLang="ja-JP" dirty="0" err="1" smtClean="0"/>
              <a:t>isEmpty</a:t>
            </a:r>
            <a:r>
              <a:rPr lang="en-US" altLang="ja-JP" dirty="0" smtClean="0"/>
              <a:t>, </a:t>
            </a:r>
            <a:r>
              <a:rPr lang="en-US" altLang="ja-JP" dirty="0" err="1" smtClean="0"/>
              <a:t>hasElement</a:t>
            </a:r>
            <a:r>
              <a:rPr lang="en-US" altLang="ja-JP" dirty="0"/>
              <a:t> </a:t>
            </a:r>
            <a:endParaRPr lang="en-US" altLang="ja-JP" dirty="0" smtClean="0"/>
          </a:p>
          <a:p>
            <a:r>
              <a:rPr lang="ja-JP" altLang="en-US" dirty="0" smtClean="0"/>
              <a:t>一部の動詞は具体的な使い方が知られている</a:t>
            </a:r>
            <a:endParaRPr lang="en-US" altLang="ja-JP" dirty="0" smtClean="0"/>
          </a:p>
          <a:p>
            <a:pPr lvl="2"/>
            <a:r>
              <a:rPr lang="ja-JP" altLang="en-US" dirty="0" smtClean="0"/>
              <a:t>返り値が</a:t>
            </a:r>
            <a:r>
              <a:rPr lang="en-US" altLang="ja-JP" dirty="0" err="1" smtClean="0"/>
              <a:t>boolean</a:t>
            </a:r>
            <a:r>
              <a:rPr lang="en-US" altLang="ja-JP" dirty="0" smtClean="0"/>
              <a:t> </a:t>
            </a:r>
            <a:r>
              <a:rPr lang="ja-JP" altLang="en-US" dirty="0" smtClean="0"/>
              <a:t>なら </a:t>
            </a:r>
            <a:r>
              <a:rPr lang="en-US" altLang="ja-JP" dirty="0" smtClean="0"/>
              <a:t>is, has</a:t>
            </a:r>
            <a:r>
              <a:rPr lang="ja-JP" altLang="en-US" dirty="0" smtClean="0"/>
              <a:t>など</a:t>
            </a:r>
            <a:endParaRPr lang="en-US" altLang="ja-JP" dirty="0" smtClean="0"/>
          </a:p>
          <a:p>
            <a:pPr lvl="2"/>
            <a:r>
              <a:rPr lang="en-US" altLang="ja-JP" dirty="0" err="1" smtClean="0"/>
              <a:t>Høst</a:t>
            </a:r>
            <a:r>
              <a:rPr lang="ja-JP" altLang="en-US" dirty="0" smtClean="0"/>
              <a:t>ら</a:t>
            </a:r>
            <a:r>
              <a:rPr lang="en-US" altLang="ja-JP" sz="1800" dirty="0" smtClean="0"/>
              <a:t>[4]</a:t>
            </a:r>
            <a:r>
              <a:rPr lang="ja-JP" altLang="en-US" dirty="0" smtClean="0"/>
              <a:t>が</a:t>
            </a:r>
            <a:r>
              <a:rPr lang="en-US" altLang="ja-JP" dirty="0" smtClean="0"/>
              <a:t>40</a:t>
            </a:r>
            <a:r>
              <a:rPr lang="ja-JP" altLang="en-US" dirty="0" smtClean="0"/>
              <a:t>個の動詞の使い方</a:t>
            </a:r>
            <a:r>
              <a:rPr lang="ja-JP" altLang="en-US" dirty="0"/>
              <a:t>を</a:t>
            </a:r>
            <a:r>
              <a:rPr lang="ja-JP" altLang="en-US" dirty="0" smtClean="0"/>
              <a:t>調査した</a:t>
            </a:r>
            <a:endParaRPr lang="en-US" altLang="ja-JP" dirty="0" smtClean="0"/>
          </a:p>
          <a:p>
            <a:pPr lvl="3"/>
            <a:r>
              <a:rPr lang="en-US" altLang="ja-JP" dirty="0" smtClean="0"/>
              <a:t>“find”</a:t>
            </a:r>
            <a:r>
              <a:rPr lang="ja-JP" altLang="en-US" dirty="0" smtClean="0"/>
              <a:t>の動詞は「ローカル変数を使っている，かつ，ループを含んでいる」メソッドによく使われる　</a:t>
            </a:r>
            <a:endParaRPr lang="en-US" altLang="ja-JP" dirty="0" smtClean="0"/>
          </a:p>
          <a:p>
            <a:r>
              <a:rPr lang="ja-JP" altLang="en-US" dirty="0" smtClean="0"/>
              <a:t>他の動詞については使い方が知られていない</a:t>
            </a:r>
            <a:endParaRPr lang="en-US" altLang="ja-JP" dirty="0" smtClean="0"/>
          </a:p>
          <a:p>
            <a:pPr lvl="1"/>
            <a:r>
              <a:rPr lang="ja-JP" altLang="en-US" dirty="0" smtClean="0"/>
              <a:t>多くの単語から適切な動詞を選ぶ</a:t>
            </a:r>
            <a:r>
              <a:rPr lang="ja-JP" altLang="en-US" dirty="0"/>
              <a:t>必要</a:t>
            </a:r>
            <a:r>
              <a:rPr lang="ja-JP" altLang="en-US" dirty="0" smtClean="0"/>
              <a:t>があり，難しい</a:t>
            </a:r>
            <a:endParaRPr lang="en-US" altLang="ja-JP" dirty="0" smtClean="0"/>
          </a:p>
          <a:p>
            <a:endParaRPr lang="en-US" altLang="ja-JP" dirty="0"/>
          </a:p>
          <a:p>
            <a:endParaRPr kumimoji="1" lang="ja-JP" altLang="en-US" dirty="0"/>
          </a:p>
        </p:txBody>
      </p:sp>
      <p:sp>
        <p:nvSpPr>
          <p:cNvPr id="5" name="スライド番号プレースホルダー 4"/>
          <p:cNvSpPr>
            <a:spLocks noGrp="1"/>
          </p:cNvSpPr>
          <p:nvPr>
            <p:ph type="sldNum" sz="quarter" idx="12"/>
          </p:nvPr>
        </p:nvSpPr>
        <p:spPr/>
        <p:txBody>
          <a:bodyPr/>
          <a:lstStyle/>
          <a:p>
            <a:fld id="{8C895D88-1A83-483B-AB54-1A12690D3252}" type="slidenum">
              <a:rPr kumimoji="1" lang="ja-JP" altLang="en-US" smtClean="0"/>
              <a:t>3</a:t>
            </a:fld>
            <a:endParaRPr kumimoji="1" lang="ja-JP" altLang="en-US"/>
          </a:p>
        </p:txBody>
      </p:sp>
      <p:sp>
        <p:nvSpPr>
          <p:cNvPr id="4" name="テキスト ボックス 3"/>
          <p:cNvSpPr txBox="1"/>
          <p:nvPr/>
        </p:nvSpPr>
        <p:spPr>
          <a:xfrm>
            <a:off x="0" y="6546830"/>
            <a:ext cx="9468544" cy="307777"/>
          </a:xfrm>
          <a:prstGeom prst="rect">
            <a:avLst/>
          </a:prstGeom>
          <a:solidFill>
            <a:schemeClr val="bg1"/>
          </a:solidFill>
        </p:spPr>
        <p:txBody>
          <a:bodyPr wrap="square" rtlCol="0">
            <a:spAutoFit/>
          </a:bodyPr>
          <a:lstStyle/>
          <a:p>
            <a:r>
              <a:rPr lang="en-US" altLang="ja-JP" sz="1400" dirty="0" smtClean="0"/>
              <a:t>[2] </a:t>
            </a:r>
            <a:r>
              <a:rPr lang="en-US" altLang="ja-JP" sz="1400" dirty="0"/>
              <a:t>Java Code Conventions</a:t>
            </a:r>
            <a:r>
              <a:rPr lang="ja-JP" altLang="en-US" sz="1400" dirty="0" err="1" smtClean="0"/>
              <a:t>，</a:t>
            </a:r>
            <a:r>
              <a:rPr kumimoji="1" lang="en-US" altLang="ja-JP" sz="1400" dirty="0" smtClean="0"/>
              <a:t>[3]</a:t>
            </a:r>
            <a:r>
              <a:rPr lang="en-US" altLang="ja-JP" sz="1400" dirty="0" smtClean="0"/>
              <a:t>Code Complete</a:t>
            </a:r>
            <a:r>
              <a:rPr kumimoji="1" lang="ja-JP" altLang="en-US" sz="1400" dirty="0" smtClean="0"/>
              <a:t> </a:t>
            </a:r>
            <a:r>
              <a:rPr kumimoji="1" lang="en-US" altLang="ja-JP" sz="1400" dirty="0" smtClean="0"/>
              <a:t>[4] </a:t>
            </a:r>
            <a:r>
              <a:rPr lang="en-US" altLang="ja-JP" sz="1400" dirty="0" err="1" smtClean="0"/>
              <a:t>Høst</a:t>
            </a:r>
            <a:r>
              <a:rPr lang="en-US" altLang="ja-JP" sz="1400" dirty="0" smtClean="0"/>
              <a:t> et.al.</a:t>
            </a:r>
            <a:r>
              <a:rPr lang="ja-JP" altLang="en-US" sz="1400" dirty="0"/>
              <a:t> </a:t>
            </a:r>
            <a:r>
              <a:rPr lang="en-US" altLang="ja-JP" sz="1400" dirty="0" smtClean="0"/>
              <a:t>“The </a:t>
            </a:r>
            <a:r>
              <a:rPr lang="en-US" altLang="ja-JP" sz="1400" dirty="0"/>
              <a:t>Programmer's Lexicon, Volume I: The </a:t>
            </a:r>
            <a:r>
              <a:rPr lang="en-US" altLang="ja-JP" sz="1400" dirty="0" smtClean="0"/>
              <a:t>Verbs”</a:t>
            </a:r>
            <a:endParaRPr kumimoji="1" lang="ja-JP" altLang="en-US" sz="1400" dirty="0"/>
          </a:p>
        </p:txBody>
      </p:sp>
    </p:spTree>
    <p:extLst>
      <p:ext uri="{BB962C8B-B14F-4D97-AF65-F5344CB8AC3E}">
        <p14:creationId xmlns:p14="http://schemas.microsoft.com/office/powerpoint/2010/main" val="178925356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候補リストありのときの方が</a:t>
            </a:r>
            <a:r>
              <a:rPr lang="en-US" altLang="ja-JP" dirty="0"/>
              <a:t/>
            </a:r>
            <a:br>
              <a:rPr lang="en-US" altLang="ja-JP" dirty="0"/>
            </a:br>
            <a:r>
              <a:rPr lang="ja-JP" altLang="en-US" dirty="0"/>
              <a:t>正解が少なかった例：</a:t>
            </a:r>
            <a:r>
              <a:rPr lang="en-US" altLang="ja-JP" dirty="0" smtClean="0"/>
              <a:t>reset</a:t>
            </a:r>
            <a:endParaRPr kumimoji="1" lang="ja-JP" altLang="en-US" dirty="0"/>
          </a:p>
        </p:txBody>
      </p:sp>
      <p:sp>
        <p:nvSpPr>
          <p:cNvPr id="4" name="スライド番号プレースホルダー 3"/>
          <p:cNvSpPr>
            <a:spLocks noGrp="1"/>
          </p:cNvSpPr>
          <p:nvPr>
            <p:ph type="sldNum" sz="quarter" idx="12"/>
          </p:nvPr>
        </p:nvSpPr>
        <p:spPr/>
        <p:txBody>
          <a:bodyPr/>
          <a:lstStyle/>
          <a:p>
            <a:fld id="{8C895D88-1A83-483B-AB54-1A12690D3252}" type="slidenum">
              <a:rPr kumimoji="1" lang="ja-JP" altLang="en-US" smtClean="0"/>
              <a:t>30</a:t>
            </a:fld>
            <a:endParaRPr kumimoji="1" lang="ja-JP" altLang="en-US"/>
          </a:p>
        </p:txBody>
      </p:sp>
      <p:sp>
        <p:nvSpPr>
          <p:cNvPr id="5" name="テキスト ボックス 2"/>
          <p:cNvSpPr txBox="1">
            <a:spLocks noChangeArrowheads="1"/>
          </p:cNvSpPr>
          <p:nvPr/>
        </p:nvSpPr>
        <p:spPr bwMode="auto">
          <a:xfrm>
            <a:off x="107504" y="1569864"/>
            <a:ext cx="5760640" cy="5099496"/>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algn="l">
              <a:spcAft>
                <a:spcPts val="0"/>
              </a:spcAft>
            </a:pPr>
            <a:r>
              <a:rPr lang="en-US" sz="1600" b="1" kern="0" dirty="0">
                <a:solidFill>
                  <a:srgbClr val="7F0055"/>
                </a:solidFill>
                <a:effectLst/>
                <a:latin typeface="ＭＳ ゴシック"/>
                <a:ea typeface="ＭＳ 明朝"/>
                <a:cs typeface="ＭＳ ゴシック"/>
              </a:rPr>
              <a:t>public</a:t>
            </a:r>
            <a:r>
              <a:rPr lang="en-US" sz="1600" kern="0" dirty="0">
                <a:solidFill>
                  <a:srgbClr val="000000"/>
                </a:solidFill>
                <a:effectLst/>
                <a:latin typeface="ＭＳ ゴシック"/>
                <a:ea typeface="ＭＳ 明朝"/>
                <a:cs typeface="ＭＳ ゴシック"/>
              </a:rPr>
              <a:t> </a:t>
            </a:r>
            <a:r>
              <a:rPr lang="en-US" sz="1600" b="1" kern="0" dirty="0">
                <a:solidFill>
                  <a:srgbClr val="7F0055"/>
                </a:solidFill>
                <a:effectLst/>
                <a:latin typeface="ＭＳ ゴシック"/>
                <a:ea typeface="ＭＳ 明朝"/>
                <a:cs typeface="ＭＳ ゴシック"/>
              </a:rPr>
              <a:t>abstract</a:t>
            </a:r>
            <a:r>
              <a:rPr lang="en-US" sz="1600" kern="0" dirty="0">
                <a:solidFill>
                  <a:srgbClr val="000000"/>
                </a:solidFill>
                <a:effectLst/>
                <a:latin typeface="ＭＳ ゴシック"/>
                <a:ea typeface="ＭＳ 明朝"/>
                <a:cs typeface="ＭＳ ゴシック"/>
              </a:rPr>
              <a:t> </a:t>
            </a:r>
            <a:r>
              <a:rPr lang="en-US" sz="1600" b="1" kern="0" dirty="0">
                <a:solidFill>
                  <a:srgbClr val="7F0055"/>
                </a:solidFill>
                <a:effectLst/>
                <a:latin typeface="ＭＳ ゴシック"/>
                <a:ea typeface="ＭＳ 明朝"/>
                <a:cs typeface="ＭＳ ゴシック"/>
              </a:rPr>
              <a:t>class</a:t>
            </a:r>
            <a:r>
              <a:rPr lang="en-US" sz="1600" kern="0" dirty="0">
                <a:solidFill>
                  <a:srgbClr val="000000"/>
                </a:solidFill>
                <a:effectLst/>
                <a:latin typeface="ＭＳ ゴシック"/>
                <a:ea typeface="ＭＳ 明朝"/>
                <a:cs typeface="ＭＳ ゴシック"/>
              </a:rPr>
              <a:t> Builder </a:t>
            </a:r>
            <a:r>
              <a:rPr lang="en-US" sz="1600" b="1" kern="0" dirty="0">
                <a:solidFill>
                  <a:srgbClr val="7F0055"/>
                </a:solidFill>
                <a:effectLst/>
                <a:latin typeface="ＭＳ ゴシック"/>
                <a:ea typeface="ＭＳ 明朝"/>
                <a:cs typeface="ＭＳ ゴシック"/>
              </a:rPr>
              <a:t>implements</a:t>
            </a:r>
            <a:r>
              <a:rPr lang="en-US" sz="1600" kern="0" dirty="0">
                <a:solidFill>
                  <a:srgbClr val="000000"/>
                </a:solidFill>
                <a:effectLst/>
                <a:latin typeface="ＭＳ ゴシック"/>
                <a:ea typeface="ＭＳ 明朝"/>
                <a:cs typeface="ＭＳ ゴシック"/>
              </a:rPr>
              <a:t> Receiver {</a:t>
            </a:r>
            <a:endParaRPr lang="ja-JP" sz="2000" kern="100" dirty="0">
              <a:effectLst/>
              <a:latin typeface="Century"/>
              <a:ea typeface="ＭＳ 明朝"/>
              <a:cs typeface="Times New Roman"/>
            </a:endParaRPr>
          </a:p>
          <a:p>
            <a:pPr algn="l">
              <a:spcAft>
                <a:spcPts val="0"/>
              </a:spcAft>
            </a:pPr>
            <a:r>
              <a:rPr lang="en-US" sz="1600" kern="0" dirty="0">
                <a:effectLst/>
                <a:latin typeface="ＭＳ ゴシック"/>
                <a:ea typeface="ＭＳ 明朝"/>
                <a:cs typeface="ＭＳ ゴシック"/>
              </a:rPr>
              <a:t> </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a:t>
            </a:r>
            <a:r>
              <a:rPr lang="en-US" sz="1600" b="1" kern="0" dirty="0">
                <a:solidFill>
                  <a:srgbClr val="7F0055"/>
                </a:solidFill>
                <a:effectLst/>
                <a:latin typeface="ＭＳ ゴシック"/>
                <a:ea typeface="ＭＳ 明朝"/>
                <a:cs typeface="ＭＳ ゴシック"/>
              </a:rPr>
              <a:t>protected</a:t>
            </a:r>
            <a:r>
              <a:rPr lang="en-US" sz="1600" kern="0" dirty="0">
                <a:solidFill>
                  <a:srgbClr val="000000"/>
                </a:solidFill>
                <a:effectLst/>
                <a:latin typeface="ＭＳ ゴシック"/>
                <a:ea typeface="ＭＳ 明朝"/>
                <a:cs typeface="ＭＳ ゴシック"/>
              </a:rPr>
              <a:t> String </a:t>
            </a:r>
            <a:r>
              <a:rPr lang="en-US" sz="1600" kern="0" dirty="0" err="1">
                <a:solidFill>
                  <a:srgbClr val="0000C0"/>
                </a:solidFill>
                <a:effectLst/>
                <a:latin typeface="ＭＳ ゴシック"/>
                <a:ea typeface="ＭＳ 明朝"/>
                <a:cs typeface="ＭＳ ゴシック"/>
              </a:rPr>
              <a:t>systemId</a:t>
            </a:r>
            <a:r>
              <a:rPr lang="en-US" sz="1600" kern="0" dirty="0">
                <a:solidFill>
                  <a:srgbClr val="000000"/>
                </a:solidFill>
                <a:effectLst/>
                <a:latin typeface="ＭＳ ゴシック"/>
                <a:ea typeface="ＭＳ 明朝"/>
                <a:cs typeface="ＭＳ ゴシック"/>
              </a:rPr>
              <a:t>;</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a:t>
            </a:r>
            <a:r>
              <a:rPr lang="en-US" sz="1600" b="1" kern="0" dirty="0">
                <a:solidFill>
                  <a:srgbClr val="7F0055"/>
                </a:solidFill>
                <a:effectLst/>
                <a:latin typeface="ＭＳ ゴシック"/>
                <a:ea typeface="ＭＳ 明朝"/>
                <a:cs typeface="ＭＳ ゴシック"/>
              </a:rPr>
              <a:t>protected</a:t>
            </a:r>
            <a:r>
              <a:rPr lang="en-US" sz="1600" kern="0" dirty="0">
                <a:solidFill>
                  <a:srgbClr val="000000"/>
                </a:solidFill>
                <a:effectLst/>
                <a:latin typeface="ＭＳ ゴシック"/>
                <a:ea typeface="ＭＳ 明朝"/>
                <a:cs typeface="ＭＳ ゴシック"/>
              </a:rPr>
              <a:t> String </a:t>
            </a:r>
            <a:r>
              <a:rPr lang="en-US" sz="1600" kern="0" dirty="0" err="1">
                <a:solidFill>
                  <a:srgbClr val="0000C0"/>
                </a:solidFill>
                <a:effectLst/>
                <a:latin typeface="ＭＳ ゴシック"/>
                <a:ea typeface="ＭＳ 明朝"/>
                <a:cs typeface="ＭＳ ゴシック"/>
              </a:rPr>
              <a:t>baseURI</a:t>
            </a:r>
            <a:r>
              <a:rPr lang="en-US" sz="1600" kern="0" dirty="0">
                <a:solidFill>
                  <a:srgbClr val="000000"/>
                </a:solidFill>
                <a:effectLst/>
                <a:latin typeface="ＭＳ ゴシック"/>
                <a:ea typeface="ＭＳ 明朝"/>
                <a:cs typeface="ＭＳ ゴシック"/>
              </a:rPr>
              <a:t>;</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a:t>
            </a:r>
            <a:r>
              <a:rPr lang="en-US" sz="1600" b="1" kern="0" dirty="0">
                <a:solidFill>
                  <a:srgbClr val="7F0055"/>
                </a:solidFill>
                <a:effectLst/>
                <a:latin typeface="ＭＳ ゴシック"/>
                <a:ea typeface="ＭＳ 明朝"/>
                <a:cs typeface="ＭＳ ゴシック"/>
              </a:rPr>
              <a:t>protected</a:t>
            </a:r>
            <a:r>
              <a:rPr lang="en-US" sz="1600" kern="0" dirty="0">
                <a:solidFill>
                  <a:srgbClr val="000000"/>
                </a:solidFill>
                <a:effectLst/>
                <a:latin typeface="ＭＳ ゴシック"/>
                <a:ea typeface="ＭＳ 明朝"/>
                <a:cs typeface="ＭＳ ゴシック"/>
              </a:rPr>
              <a:t> </a:t>
            </a:r>
            <a:r>
              <a:rPr lang="en-US" sz="1600" kern="0" dirty="0" err="1">
                <a:solidFill>
                  <a:srgbClr val="000000"/>
                </a:solidFill>
                <a:effectLst/>
                <a:latin typeface="ＭＳ ゴシック"/>
                <a:ea typeface="ＭＳ 明朝"/>
                <a:cs typeface="ＭＳ ゴシック"/>
              </a:rPr>
              <a:t>NodeInfo</a:t>
            </a:r>
            <a:r>
              <a:rPr lang="en-US" sz="1600" kern="0" dirty="0">
                <a:solidFill>
                  <a:srgbClr val="000000"/>
                </a:solidFill>
                <a:effectLst/>
                <a:latin typeface="ＭＳ ゴシック"/>
                <a:ea typeface="ＭＳ 明朝"/>
                <a:cs typeface="ＭＳ ゴシック"/>
              </a:rPr>
              <a:t> </a:t>
            </a:r>
            <a:r>
              <a:rPr lang="en-US" sz="1600" kern="0" dirty="0" err="1">
                <a:solidFill>
                  <a:srgbClr val="0000C0"/>
                </a:solidFill>
                <a:effectLst/>
                <a:latin typeface="ＭＳ ゴシック"/>
                <a:ea typeface="ＭＳ 明朝"/>
                <a:cs typeface="ＭＳ ゴシック"/>
              </a:rPr>
              <a:t>currentRoot</a:t>
            </a:r>
            <a:r>
              <a:rPr lang="en-US" sz="1600" kern="0" dirty="0">
                <a:solidFill>
                  <a:srgbClr val="000000"/>
                </a:solidFill>
                <a:effectLst/>
                <a:latin typeface="ＭＳ ゴシック"/>
                <a:ea typeface="ＭＳ 明朝"/>
                <a:cs typeface="ＭＳ ゴシック"/>
              </a:rPr>
              <a:t>;</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a:t>
            </a:r>
            <a:r>
              <a:rPr lang="en-US" sz="1600" b="1" kern="0" dirty="0">
                <a:solidFill>
                  <a:srgbClr val="7F0055"/>
                </a:solidFill>
                <a:effectLst/>
                <a:latin typeface="ＭＳ ゴシック"/>
                <a:ea typeface="ＭＳ 明朝"/>
                <a:cs typeface="ＭＳ ゴシック"/>
              </a:rPr>
              <a:t>protected</a:t>
            </a:r>
            <a:r>
              <a:rPr lang="en-US" sz="1600" kern="0" dirty="0">
                <a:solidFill>
                  <a:srgbClr val="000000"/>
                </a:solidFill>
                <a:effectLst/>
                <a:latin typeface="ＭＳ ゴシック"/>
                <a:ea typeface="ＭＳ 明朝"/>
                <a:cs typeface="ＭＳ ゴシック"/>
              </a:rPr>
              <a:t> </a:t>
            </a:r>
            <a:r>
              <a:rPr lang="en-US" sz="1600" b="1" kern="0" dirty="0" err="1">
                <a:solidFill>
                  <a:srgbClr val="7F0055"/>
                </a:solidFill>
                <a:effectLst/>
                <a:latin typeface="ＭＳ ゴシック"/>
                <a:ea typeface="ＭＳ 明朝"/>
                <a:cs typeface="ＭＳ ゴシック"/>
              </a:rPr>
              <a:t>boolean</a:t>
            </a:r>
            <a:r>
              <a:rPr lang="en-US" sz="1600" kern="0" dirty="0">
                <a:solidFill>
                  <a:srgbClr val="000000"/>
                </a:solidFill>
                <a:effectLst/>
                <a:latin typeface="ＭＳ ゴシック"/>
                <a:ea typeface="ＭＳ 明朝"/>
                <a:cs typeface="ＭＳ ゴシック"/>
              </a:rPr>
              <a:t> </a:t>
            </a:r>
            <a:r>
              <a:rPr lang="en-US" sz="1600" kern="0" dirty="0" err="1">
                <a:solidFill>
                  <a:srgbClr val="0000C0"/>
                </a:solidFill>
                <a:effectLst/>
                <a:latin typeface="ＭＳ ゴシック"/>
                <a:ea typeface="ＭＳ 明朝"/>
                <a:cs typeface="ＭＳ ゴシック"/>
              </a:rPr>
              <a:t>lineNumbering</a:t>
            </a:r>
            <a:r>
              <a:rPr lang="en-US" sz="1600" kern="0" dirty="0">
                <a:solidFill>
                  <a:srgbClr val="000000"/>
                </a:solidFill>
                <a:effectLst/>
                <a:latin typeface="ＭＳ ゴシック"/>
                <a:ea typeface="ＭＳ 明朝"/>
                <a:cs typeface="ＭＳ ゴシック"/>
              </a:rPr>
              <a:t> = </a:t>
            </a:r>
            <a:r>
              <a:rPr lang="en-US" sz="1600" b="1" kern="0" dirty="0">
                <a:solidFill>
                  <a:srgbClr val="7F0055"/>
                </a:solidFill>
                <a:effectLst/>
                <a:latin typeface="ＭＳ ゴシック"/>
                <a:ea typeface="ＭＳ 明朝"/>
                <a:cs typeface="ＭＳ ゴシック"/>
              </a:rPr>
              <a:t>false</a:t>
            </a:r>
            <a:r>
              <a:rPr lang="en-US" sz="1600" kern="0" dirty="0">
                <a:solidFill>
                  <a:srgbClr val="000000"/>
                </a:solidFill>
                <a:effectLst/>
                <a:latin typeface="ＭＳ ゴシック"/>
                <a:ea typeface="ＭＳ 明朝"/>
                <a:cs typeface="ＭＳ ゴシック"/>
              </a:rPr>
              <a:t>;</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a:t>
            </a:r>
            <a:r>
              <a:rPr lang="en-US" sz="1600" b="1" kern="0" dirty="0">
                <a:solidFill>
                  <a:srgbClr val="7F0055"/>
                </a:solidFill>
                <a:effectLst/>
                <a:latin typeface="ＭＳ ゴシック"/>
                <a:ea typeface="ＭＳ 明朝"/>
                <a:cs typeface="ＭＳ ゴシック"/>
              </a:rPr>
              <a:t>protected</a:t>
            </a:r>
            <a:r>
              <a:rPr lang="en-US" sz="1600" kern="0" dirty="0">
                <a:solidFill>
                  <a:srgbClr val="000000"/>
                </a:solidFill>
                <a:effectLst/>
                <a:latin typeface="ＭＳ ゴシック"/>
                <a:ea typeface="ＭＳ 明朝"/>
                <a:cs typeface="ＭＳ ゴシック"/>
              </a:rPr>
              <a:t> </a:t>
            </a:r>
            <a:r>
              <a:rPr lang="en-US" sz="1600" b="1" kern="0" dirty="0" err="1">
                <a:solidFill>
                  <a:srgbClr val="7F0055"/>
                </a:solidFill>
                <a:effectLst/>
                <a:latin typeface="ＭＳ ゴシック"/>
                <a:ea typeface="ＭＳ 明朝"/>
                <a:cs typeface="ＭＳ ゴシック"/>
              </a:rPr>
              <a:t>boolean</a:t>
            </a:r>
            <a:r>
              <a:rPr lang="en-US" sz="1600" kern="0" dirty="0">
                <a:solidFill>
                  <a:srgbClr val="000000"/>
                </a:solidFill>
                <a:effectLst/>
                <a:latin typeface="ＭＳ ゴシック"/>
                <a:ea typeface="ＭＳ 明朝"/>
                <a:cs typeface="ＭＳ ゴシック"/>
              </a:rPr>
              <a:t> </a:t>
            </a:r>
            <a:r>
              <a:rPr lang="en-US" sz="1600" kern="0" dirty="0">
                <a:solidFill>
                  <a:srgbClr val="0000C0"/>
                </a:solidFill>
                <a:effectLst/>
                <a:latin typeface="ＭＳ ゴシック"/>
                <a:ea typeface="ＭＳ 明朝"/>
                <a:cs typeface="ＭＳ ゴシック"/>
              </a:rPr>
              <a:t>started</a:t>
            </a:r>
            <a:r>
              <a:rPr lang="en-US" sz="1600" kern="0" dirty="0">
                <a:solidFill>
                  <a:srgbClr val="000000"/>
                </a:solidFill>
                <a:effectLst/>
                <a:latin typeface="ＭＳ ゴシック"/>
                <a:ea typeface="ＭＳ 明朝"/>
                <a:cs typeface="ＭＳ ゴシック"/>
              </a:rPr>
              <a:t> = </a:t>
            </a:r>
            <a:r>
              <a:rPr lang="en-US" sz="1600" b="1" kern="0" dirty="0">
                <a:solidFill>
                  <a:srgbClr val="7F0055"/>
                </a:solidFill>
                <a:effectLst/>
                <a:latin typeface="ＭＳ ゴシック"/>
                <a:ea typeface="ＭＳ 明朝"/>
                <a:cs typeface="ＭＳ ゴシック"/>
              </a:rPr>
              <a:t>false</a:t>
            </a:r>
            <a:r>
              <a:rPr lang="en-US" sz="1600" kern="0" dirty="0">
                <a:solidFill>
                  <a:srgbClr val="000000"/>
                </a:solidFill>
                <a:effectLst/>
                <a:latin typeface="ＭＳ ゴシック"/>
                <a:ea typeface="ＭＳ 明朝"/>
                <a:cs typeface="ＭＳ ゴシック"/>
              </a:rPr>
              <a:t>;</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a:t>
            </a:r>
            <a:r>
              <a:rPr lang="en-US" sz="1600" b="1" kern="0" dirty="0">
                <a:solidFill>
                  <a:srgbClr val="7F0055"/>
                </a:solidFill>
                <a:effectLst/>
                <a:latin typeface="ＭＳ ゴシック"/>
                <a:ea typeface="ＭＳ 明朝"/>
                <a:cs typeface="ＭＳ ゴシック"/>
              </a:rPr>
              <a:t>protected</a:t>
            </a:r>
            <a:r>
              <a:rPr lang="en-US" sz="1600" kern="0" dirty="0">
                <a:solidFill>
                  <a:srgbClr val="000000"/>
                </a:solidFill>
                <a:effectLst/>
                <a:latin typeface="ＭＳ ゴシック"/>
                <a:ea typeface="ＭＳ 明朝"/>
                <a:cs typeface="ＭＳ ゴシック"/>
              </a:rPr>
              <a:t> </a:t>
            </a:r>
            <a:r>
              <a:rPr lang="en-US" sz="1600" b="1" kern="0" dirty="0" err="1">
                <a:solidFill>
                  <a:srgbClr val="7F0055"/>
                </a:solidFill>
                <a:effectLst/>
                <a:latin typeface="ＭＳ ゴシック"/>
                <a:ea typeface="ＭＳ 明朝"/>
                <a:cs typeface="ＭＳ ゴシック"/>
              </a:rPr>
              <a:t>boolean</a:t>
            </a:r>
            <a:r>
              <a:rPr lang="en-US" sz="1600" kern="0" dirty="0">
                <a:solidFill>
                  <a:srgbClr val="000000"/>
                </a:solidFill>
                <a:effectLst/>
                <a:latin typeface="ＭＳ ゴシック"/>
                <a:ea typeface="ＭＳ 明朝"/>
                <a:cs typeface="ＭＳ ゴシック"/>
              </a:rPr>
              <a:t> </a:t>
            </a:r>
            <a:r>
              <a:rPr lang="en-US" sz="1600" kern="0" dirty="0">
                <a:solidFill>
                  <a:srgbClr val="0000C0"/>
                </a:solidFill>
                <a:effectLst/>
                <a:latin typeface="ＭＳ ゴシック"/>
                <a:ea typeface="ＭＳ 明朝"/>
                <a:cs typeface="ＭＳ ゴシック"/>
              </a:rPr>
              <a:t>timing</a:t>
            </a:r>
            <a:r>
              <a:rPr lang="en-US" sz="1600" kern="0" dirty="0">
                <a:solidFill>
                  <a:srgbClr val="000000"/>
                </a:solidFill>
                <a:effectLst/>
                <a:latin typeface="ＭＳ ゴシック"/>
                <a:ea typeface="ＭＳ 明朝"/>
                <a:cs typeface="ＭＳ ゴシック"/>
              </a:rPr>
              <a:t> = </a:t>
            </a:r>
            <a:r>
              <a:rPr lang="en-US" sz="1600" b="1" kern="0" dirty="0">
                <a:solidFill>
                  <a:srgbClr val="7F0055"/>
                </a:solidFill>
                <a:effectLst/>
                <a:latin typeface="ＭＳ ゴシック"/>
                <a:ea typeface="ＭＳ 明朝"/>
                <a:cs typeface="ＭＳ ゴシック"/>
              </a:rPr>
              <a:t>false</a:t>
            </a:r>
            <a:r>
              <a:rPr lang="en-US" sz="1600" kern="0" dirty="0">
                <a:solidFill>
                  <a:srgbClr val="000000"/>
                </a:solidFill>
                <a:effectLst/>
                <a:latin typeface="ＭＳ ゴシック"/>
                <a:ea typeface="ＭＳ 明朝"/>
                <a:cs typeface="ＭＳ ゴシック"/>
              </a:rPr>
              <a:t>;</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a:t>
            </a:r>
            <a:r>
              <a:rPr lang="en-US" sz="1600" b="1" kern="0" dirty="0">
                <a:solidFill>
                  <a:srgbClr val="7F0055"/>
                </a:solidFill>
                <a:effectLst/>
                <a:latin typeface="ＭＳ ゴシック"/>
                <a:ea typeface="ＭＳ 明朝"/>
                <a:cs typeface="ＭＳ ゴシック"/>
              </a:rPr>
              <a:t>protected</a:t>
            </a:r>
            <a:r>
              <a:rPr lang="en-US" sz="1600" kern="0" dirty="0">
                <a:solidFill>
                  <a:srgbClr val="000000"/>
                </a:solidFill>
                <a:effectLst/>
                <a:latin typeface="ＭＳ ゴシック"/>
                <a:ea typeface="ＭＳ 明朝"/>
                <a:cs typeface="ＭＳ ゴシック"/>
              </a:rPr>
              <a:t> </a:t>
            </a:r>
            <a:r>
              <a:rPr lang="en-US" sz="1600" b="1" kern="0" dirty="0" err="1">
                <a:solidFill>
                  <a:srgbClr val="7F0055"/>
                </a:solidFill>
                <a:effectLst/>
                <a:latin typeface="ＭＳ ゴシック"/>
                <a:ea typeface="ＭＳ 明朝"/>
                <a:cs typeface="ＭＳ ゴシック"/>
              </a:rPr>
              <a:t>boolean</a:t>
            </a:r>
            <a:r>
              <a:rPr lang="en-US" sz="1600" kern="0" dirty="0">
                <a:solidFill>
                  <a:srgbClr val="000000"/>
                </a:solidFill>
                <a:effectLst/>
                <a:latin typeface="ＭＳ ゴシック"/>
                <a:ea typeface="ＭＳ 明朝"/>
                <a:cs typeface="ＭＳ ゴシック"/>
              </a:rPr>
              <a:t> </a:t>
            </a:r>
            <a:r>
              <a:rPr lang="en-US" sz="1600" kern="0" dirty="0">
                <a:solidFill>
                  <a:srgbClr val="0000C0"/>
                </a:solidFill>
                <a:effectLst/>
                <a:latin typeface="ＭＳ ゴシック"/>
                <a:ea typeface="ＭＳ 明朝"/>
                <a:cs typeface="ＭＳ ゴシック"/>
              </a:rPr>
              <a:t>open</a:t>
            </a:r>
            <a:r>
              <a:rPr lang="en-US" sz="1600" kern="0" dirty="0">
                <a:solidFill>
                  <a:srgbClr val="000000"/>
                </a:solidFill>
                <a:effectLst/>
                <a:latin typeface="ＭＳ ゴシック"/>
                <a:ea typeface="ＭＳ 明朝"/>
                <a:cs typeface="ＭＳ ゴシック"/>
              </a:rPr>
              <a:t> = </a:t>
            </a:r>
            <a:r>
              <a:rPr lang="en-US" sz="1600" b="1" kern="0" dirty="0">
                <a:solidFill>
                  <a:srgbClr val="7F0055"/>
                </a:solidFill>
                <a:effectLst/>
                <a:latin typeface="ＭＳ ゴシック"/>
                <a:ea typeface="ＭＳ 明朝"/>
                <a:cs typeface="ＭＳ ゴシック"/>
              </a:rPr>
              <a:t>false</a:t>
            </a:r>
            <a:r>
              <a:rPr lang="en-US" sz="1600" kern="0" dirty="0">
                <a:solidFill>
                  <a:srgbClr val="000000"/>
                </a:solidFill>
                <a:effectLst/>
                <a:latin typeface="ＭＳ ゴシック"/>
                <a:ea typeface="ＭＳ 明朝"/>
                <a:cs typeface="ＭＳ ゴシック"/>
              </a:rPr>
              <a:t>;</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a:t>
            </a:r>
            <a:r>
              <a:rPr lang="en-US" sz="1600" b="1" kern="0" dirty="0">
                <a:solidFill>
                  <a:srgbClr val="7F0055"/>
                </a:solidFill>
                <a:effectLst/>
                <a:latin typeface="ＭＳ ゴシック"/>
                <a:ea typeface="ＭＳ 明朝"/>
                <a:cs typeface="ＭＳ ゴシック"/>
              </a:rPr>
              <a:t>public</a:t>
            </a:r>
            <a:r>
              <a:rPr lang="en-US" sz="1600" kern="0" dirty="0">
                <a:solidFill>
                  <a:srgbClr val="000000"/>
                </a:solidFill>
                <a:effectLst/>
                <a:latin typeface="ＭＳ ゴシック"/>
                <a:ea typeface="ＭＳ 明朝"/>
                <a:cs typeface="ＭＳ ゴシック"/>
              </a:rPr>
              <a:t> </a:t>
            </a:r>
            <a:r>
              <a:rPr lang="en-US" sz="1600" b="1" kern="0" dirty="0">
                <a:solidFill>
                  <a:srgbClr val="7F0055"/>
                </a:solidFill>
                <a:effectLst/>
                <a:latin typeface="ＭＳ ゴシック"/>
                <a:ea typeface="ＭＳ 明朝"/>
                <a:cs typeface="ＭＳ ゴシック"/>
              </a:rPr>
              <a:t>void</a:t>
            </a:r>
            <a:r>
              <a:rPr lang="en-US" sz="1600" kern="0" dirty="0">
                <a:solidFill>
                  <a:srgbClr val="000000"/>
                </a:solidFill>
                <a:effectLst/>
                <a:latin typeface="ＭＳ ゴシック"/>
                <a:ea typeface="ＭＳ 明朝"/>
                <a:cs typeface="ＭＳ ゴシック"/>
              </a:rPr>
              <a:t> </a:t>
            </a:r>
            <a:r>
              <a:rPr lang="en-US" sz="1600" kern="0" dirty="0" smtClean="0">
                <a:solidFill>
                  <a:srgbClr val="000000"/>
                </a:solidFill>
                <a:effectLst/>
                <a:latin typeface="ＭＳ ゴシック"/>
                <a:ea typeface="ＭＳ 明朝"/>
                <a:cs typeface="ＭＳ ゴシック"/>
              </a:rPr>
              <a:t>reset() </a:t>
            </a:r>
            <a:r>
              <a:rPr lang="en-US" sz="1600" kern="0" dirty="0">
                <a:solidFill>
                  <a:srgbClr val="000000"/>
                </a:solidFill>
                <a:effectLst/>
                <a:latin typeface="ＭＳ ゴシック"/>
                <a:ea typeface="ＭＳ 明朝"/>
                <a:cs typeface="ＭＳ ゴシック"/>
              </a:rPr>
              <a:t>{</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a:t>
            </a:r>
            <a:r>
              <a:rPr lang="en-US" sz="1600" kern="0" dirty="0" err="1">
                <a:solidFill>
                  <a:srgbClr val="0000C0"/>
                </a:solidFill>
                <a:effectLst/>
                <a:latin typeface="ＭＳ ゴシック"/>
                <a:ea typeface="ＭＳ 明朝"/>
                <a:cs typeface="ＭＳ ゴシック"/>
              </a:rPr>
              <a:t>systemId</a:t>
            </a:r>
            <a:r>
              <a:rPr lang="en-US" sz="1600" kern="0" dirty="0">
                <a:solidFill>
                  <a:srgbClr val="000000"/>
                </a:solidFill>
                <a:effectLst/>
                <a:latin typeface="ＭＳ ゴシック"/>
                <a:ea typeface="ＭＳ 明朝"/>
                <a:cs typeface="ＭＳ ゴシック"/>
              </a:rPr>
              <a:t> = </a:t>
            </a:r>
            <a:r>
              <a:rPr lang="en-US" sz="1600" b="1" kern="0" dirty="0">
                <a:solidFill>
                  <a:srgbClr val="7F0055"/>
                </a:solidFill>
                <a:effectLst/>
                <a:latin typeface="ＭＳ ゴシック"/>
                <a:ea typeface="ＭＳ 明朝"/>
                <a:cs typeface="ＭＳ ゴシック"/>
              </a:rPr>
              <a:t>null</a:t>
            </a:r>
            <a:r>
              <a:rPr lang="en-US" sz="1600" kern="0" dirty="0">
                <a:solidFill>
                  <a:srgbClr val="000000"/>
                </a:solidFill>
                <a:effectLst/>
                <a:latin typeface="ＭＳ ゴシック"/>
                <a:ea typeface="ＭＳ 明朝"/>
                <a:cs typeface="ＭＳ ゴシック"/>
              </a:rPr>
              <a:t>;</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a:t>
            </a:r>
            <a:r>
              <a:rPr lang="en-US" sz="1600" kern="0" dirty="0" err="1">
                <a:solidFill>
                  <a:srgbClr val="0000C0"/>
                </a:solidFill>
                <a:effectLst/>
                <a:latin typeface="ＭＳ ゴシック"/>
                <a:ea typeface="ＭＳ 明朝"/>
                <a:cs typeface="ＭＳ ゴシック"/>
              </a:rPr>
              <a:t>baseURI</a:t>
            </a:r>
            <a:r>
              <a:rPr lang="en-US" sz="1600" kern="0" dirty="0">
                <a:solidFill>
                  <a:srgbClr val="000000"/>
                </a:solidFill>
                <a:effectLst/>
                <a:latin typeface="ＭＳ ゴシック"/>
                <a:ea typeface="ＭＳ 明朝"/>
                <a:cs typeface="ＭＳ ゴシック"/>
              </a:rPr>
              <a:t> = </a:t>
            </a:r>
            <a:r>
              <a:rPr lang="en-US" sz="1600" b="1" kern="0" dirty="0">
                <a:solidFill>
                  <a:srgbClr val="7F0055"/>
                </a:solidFill>
                <a:effectLst/>
                <a:latin typeface="ＭＳ ゴシック"/>
                <a:ea typeface="ＭＳ 明朝"/>
                <a:cs typeface="ＭＳ ゴシック"/>
              </a:rPr>
              <a:t>null</a:t>
            </a:r>
            <a:r>
              <a:rPr lang="en-US" sz="1600" kern="0" dirty="0">
                <a:solidFill>
                  <a:srgbClr val="000000"/>
                </a:solidFill>
                <a:effectLst/>
                <a:latin typeface="ＭＳ ゴシック"/>
                <a:ea typeface="ＭＳ 明朝"/>
                <a:cs typeface="ＭＳ ゴシック"/>
              </a:rPr>
              <a:t>;</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a:t>
            </a:r>
            <a:r>
              <a:rPr lang="en-US" sz="1600" kern="0" dirty="0" err="1">
                <a:solidFill>
                  <a:srgbClr val="0000C0"/>
                </a:solidFill>
                <a:effectLst/>
                <a:latin typeface="ＭＳ ゴシック"/>
                <a:ea typeface="ＭＳ 明朝"/>
                <a:cs typeface="ＭＳ ゴシック"/>
              </a:rPr>
              <a:t>currentRoot</a:t>
            </a:r>
            <a:r>
              <a:rPr lang="en-US" sz="1600" kern="0" dirty="0">
                <a:solidFill>
                  <a:srgbClr val="000000"/>
                </a:solidFill>
                <a:effectLst/>
                <a:latin typeface="ＭＳ ゴシック"/>
                <a:ea typeface="ＭＳ 明朝"/>
                <a:cs typeface="ＭＳ ゴシック"/>
              </a:rPr>
              <a:t> = </a:t>
            </a:r>
            <a:r>
              <a:rPr lang="en-US" sz="1600" b="1" kern="0" dirty="0">
                <a:solidFill>
                  <a:srgbClr val="7F0055"/>
                </a:solidFill>
                <a:effectLst/>
                <a:latin typeface="ＭＳ ゴシック"/>
                <a:ea typeface="ＭＳ 明朝"/>
                <a:cs typeface="ＭＳ ゴシック"/>
              </a:rPr>
              <a:t>null</a:t>
            </a:r>
            <a:r>
              <a:rPr lang="en-US" sz="1600" kern="0" dirty="0">
                <a:solidFill>
                  <a:srgbClr val="000000"/>
                </a:solidFill>
                <a:effectLst/>
                <a:latin typeface="ＭＳ ゴシック"/>
                <a:ea typeface="ＭＳ 明朝"/>
                <a:cs typeface="ＭＳ ゴシック"/>
              </a:rPr>
              <a:t>;</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a:t>
            </a:r>
            <a:r>
              <a:rPr lang="en-US" sz="1600" kern="0" dirty="0" err="1">
                <a:solidFill>
                  <a:srgbClr val="0000C0"/>
                </a:solidFill>
                <a:effectLst/>
                <a:latin typeface="ＭＳ ゴシック"/>
                <a:ea typeface="ＭＳ 明朝"/>
                <a:cs typeface="ＭＳ ゴシック"/>
              </a:rPr>
              <a:t>lineNumbering</a:t>
            </a:r>
            <a:r>
              <a:rPr lang="en-US" sz="1600" kern="0" dirty="0">
                <a:solidFill>
                  <a:srgbClr val="000000"/>
                </a:solidFill>
                <a:effectLst/>
                <a:latin typeface="ＭＳ ゴシック"/>
                <a:ea typeface="ＭＳ 明朝"/>
                <a:cs typeface="ＭＳ ゴシック"/>
              </a:rPr>
              <a:t> = </a:t>
            </a:r>
            <a:r>
              <a:rPr lang="en-US" sz="1600" b="1" kern="0" dirty="0">
                <a:solidFill>
                  <a:srgbClr val="7F0055"/>
                </a:solidFill>
                <a:effectLst/>
                <a:latin typeface="ＭＳ ゴシック"/>
                <a:ea typeface="ＭＳ 明朝"/>
                <a:cs typeface="ＭＳ ゴシック"/>
              </a:rPr>
              <a:t>false</a:t>
            </a:r>
            <a:r>
              <a:rPr lang="en-US" sz="1600" kern="0" dirty="0">
                <a:solidFill>
                  <a:srgbClr val="000000"/>
                </a:solidFill>
                <a:effectLst/>
                <a:latin typeface="ＭＳ ゴシック"/>
                <a:ea typeface="ＭＳ 明朝"/>
                <a:cs typeface="ＭＳ ゴシック"/>
              </a:rPr>
              <a:t>;</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a:t>
            </a:r>
            <a:r>
              <a:rPr lang="en-US" sz="1600" kern="0" dirty="0">
                <a:solidFill>
                  <a:srgbClr val="0000C0"/>
                </a:solidFill>
                <a:effectLst/>
                <a:latin typeface="ＭＳ ゴシック"/>
                <a:ea typeface="ＭＳ 明朝"/>
                <a:cs typeface="ＭＳ ゴシック"/>
              </a:rPr>
              <a:t>started</a:t>
            </a:r>
            <a:r>
              <a:rPr lang="en-US" sz="1600" kern="0" dirty="0">
                <a:solidFill>
                  <a:srgbClr val="000000"/>
                </a:solidFill>
                <a:effectLst/>
                <a:latin typeface="ＭＳ ゴシック"/>
                <a:ea typeface="ＭＳ 明朝"/>
                <a:cs typeface="ＭＳ ゴシック"/>
              </a:rPr>
              <a:t> = </a:t>
            </a:r>
            <a:r>
              <a:rPr lang="en-US" sz="1600" b="1" kern="0" dirty="0">
                <a:solidFill>
                  <a:srgbClr val="7F0055"/>
                </a:solidFill>
                <a:effectLst/>
                <a:latin typeface="ＭＳ ゴシック"/>
                <a:ea typeface="ＭＳ 明朝"/>
                <a:cs typeface="ＭＳ ゴシック"/>
              </a:rPr>
              <a:t>false</a:t>
            </a:r>
            <a:r>
              <a:rPr lang="en-US" sz="1600" kern="0" dirty="0">
                <a:solidFill>
                  <a:srgbClr val="000000"/>
                </a:solidFill>
                <a:effectLst/>
                <a:latin typeface="ＭＳ ゴシック"/>
                <a:ea typeface="ＭＳ 明朝"/>
                <a:cs typeface="ＭＳ ゴシック"/>
              </a:rPr>
              <a:t>;</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a:t>
            </a:r>
            <a:r>
              <a:rPr lang="en-US" sz="1600" kern="0" dirty="0">
                <a:solidFill>
                  <a:srgbClr val="0000C0"/>
                </a:solidFill>
                <a:effectLst/>
                <a:latin typeface="ＭＳ ゴシック"/>
                <a:ea typeface="ＭＳ 明朝"/>
                <a:cs typeface="ＭＳ ゴシック"/>
              </a:rPr>
              <a:t>timing</a:t>
            </a:r>
            <a:r>
              <a:rPr lang="en-US" sz="1600" kern="0" dirty="0">
                <a:solidFill>
                  <a:srgbClr val="000000"/>
                </a:solidFill>
                <a:effectLst/>
                <a:latin typeface="ＭＳ ゴシック"/>
                <a:ea typeface="ＭＳ 明朝"/>
                <a:cs typeface="ＭＳ ゴシック"/>
              </a:rPr>
              <a:t> = </a:t>
            </a:r>
            <a:r>
              <a:rPr lang="en-US" sz="1600" b="1" kern="0" dirty="0">
                <a:solidFill>
                  <a:srgbClr val="7F0055"/>
                </a:solidFill>
                <a:effectLst/>
                <a:latin typeface="ＭＳ ゴシック"/>
                <a:ea typeface="ＭＳ 明朝"/>
                <a:cs typeface="ＭＳ ゴシック"/>
              </a:rPr>
              <a:t>false</a:t>
            </a:r>
            <a:r>
              <a:rPr lang="en-US" sz="1600" kern="0" dirty="0">
                <a:solidFill>
                  <a:srgbClr val="000000"/>
                </a:solidFill>
                <a:effectLst/>
                <a:latin typeface="ＭＳ ゴシック"/>
                <a:ea typeface="ＭＳ 明朝"/>
                <a:cs typeface="ＭＳ ゴシック"/>
              </a:rPr>
              <a:t>;</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a:t>
            </a:r>
            <a:r>
              <a:rPr lang="en-US" sz="1600" kern="0" dirty="0">
                <a:solidFill>
                  <a:srgbClr val="0000C0"/>
                </a:solidFill>
                <a:effectLst/>
                <a:latin typeface="ＭＳ ゴシック"/>
                <a:ea typeface="ＭＳ 明朝"/>
                <a:cs typeface="ＭＳ ゴシック"/>
              </a:rPr>
              <a:t>open</a:t>
            </a:r>
            <a:r>
              <a:rPr lang="en-US" sz="1600" kern="0" dirty="0">
                <a:solidFill>
                  <a:srgbClr val="000000"/>
                </a:solidFill>
                <a:effectLst/>
                <a:latin typeface="ＭＳ ゴシック"/>
                <a:ea typeface="ＭＳ 明朝"/>
                <a:cs typeface="ＭＳ ゴシック"/>
              </a:rPr>
              <a:t> = </a:t>
            </a:r>
            <a:r>
              <a:rPr lang="en-US" sz="1600" b="1" kern="0" dirty="0">
                <a:solidFill>
                  <a:srgbClr val="7F0055"/>
                </a:solidFill>
                <a:effectLst/>
                <a:latin typeface="ＭＳ ゴシック"/>
                <a:ea typeface="ＭＳ 明朝"/>
                <a:cs typeface="ＭＳ ゴシック"/>
              </a:rPr>
              <a:t>false</a:t>
            </a:r>
            <a:r>
              <a:rPr lang="en-US" sz="1600" kern="0" dirty="0">
                <a:solidFill>
                  <a:srgbClr val="000000"/>
                </a:solidFill>
                <a:effectLst/>
                <a:latin typeface="ＭＳ ゴシック"/>
                <a:ea typeface="ＭＳ 明朝"/>
                <a:cs typeface="ＭＳ ゴシック"/>
              </a:rPr>
              <a:t>;</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a:t>
            </a:r>
            <a:endParaRPr lang="ja-JP" sz="2000" kern="100" dirty="0">
              <a:effectLst/>
              <a:latin typeface="Century"/>
              <a:ea typeface="ＭＳ 明朝"/>
              <a:cs typeface="Times New Roman"/>
            </a:endParaRPr>
          </a:p>
        </p:txBody>
      </p:sp>
      <p:sp>
        <p:nvSpPr>
          <p:cNvPr id="6" name="テキスト ボックス 5"/>
          <p:cNvSpPr txBox="1"/>
          <p:nvPr/>
        </p:nvSpPr>
        <p:spPr>
          <a:xfrm>
            <a:off x="4211960" y="4653136"/>
            <a:ext cx="1296144" cy="1477328"/>
          </a:xfrm>
          <a:prstGeom prst="rect">
            <a:avLst/>
          </a:prstGeom>
          <a:noFill/>
        </p:spPr>
        <p:txBody>
          <a:bodyPr wrap="square" rtlCol="0">
            <a:spAutoFit/>
          </a:bodyPr>
          <a:lstStyle/>
          <a:p>
            <a:pPr marL="342900" indent="-342900">
              <a:buFont typeface="+mj-lt"/>
              <a:buAutoNum type="arabicPeriod"/>
            </a:pPr>
            <a:r>
              <a:rPr lang="en-US" altLang="ja-JP" dirty="0" smtClean="0"/>
              <a:t>start</a:t>
            </a:r>
            <a:r>
              <a:rPr lang="en-US" altLang="ja-JP" dirty="0"/>
              <a:t>	</a:t>
            </a:r>
            <a:endParaRPr lang="en-US" altLang="ja-JP" dirty="0" smtClean="0"/>
          </a:p>
          <a:p>
            <a:pPr marL="342900" indent="-342900">
              <a:buFont typeface="+mj-lt"/>
              <a:buAutoNum type="arabicPeriod"/>
            </a:pPr>
            <a:r>
              <a:rPr lang="en-US" altLang="ja-JP" dirty="0" smtClean="0"/>
              <a:t>enter</a:t>
            </a:r>
          </a:p>
          <a:p>
            <a:pPr marL="342900" indent="-342900">
              <a:buFont typeface="+mj-lt"/>
              <a:buAutoNum type="arabicPeriod"/>
            </a:pPr>
            <a:r>
              <a:rPr lang="en-US" altLang="ja-JP" dirty="0" smtClean="0"/>
              <a:t>leave</a:t>
            </a:r>
          </a:p>
          <a:p>
            <a:pPr marL="342900" indent="-342900">
              <a:buFont typeface="+mj-lt"/>
              <a:buAutoNum type="arabicPeriod"/>
            </a:pPr>
            <a:r>
              <a:rPr lang="en-US" altLang="ja-JP" dirty="0" smtClean="0"/>
              <a:t>write</a:t>
            </a:r>
          </a:p>
          <a:p>
            <a:pPr marL="342900" indent="-342900">
              <a:buFont typeface="+mj-lt"/>
              <a:buAutoNum type="arabicPeriod"/>
            </a:pPr>
            <a:r>
              <a:rPr lang="en-US" altLang="ja-JP" dirty="0" smtClean="0"/>
              <a:t>end</a:t>
            </a:r>
            <a:endParaRPr lang="ja-JP" altLang="ja-JP" dirty="0"/>
          </a:p>
        </p:txBody>
      </p:sp>
      <p:sp>
        <p:nvSpPr>
          <p:cNvPr id="7" name="テキスト ボックス 6"/>
          <p:cNvSpPr txBox="1"/>
          <p:nvPr/>
        </p:nvSpPr>
        <p:spPr>
          <a:xfrm>
            <a:off x="6156176" y="2636912"/>
            <a:ext cx="3024336" cy="4247317"/>
          </a:xfrm>
          <a:prstGeom prst="rect">
            <a:avLst/>
          </a:prstGeom>
          <a:noFill/>
        </p:spPr>
        <p:txBody>
          <a:bodyPr wrap="square" rtlCol="0">
            <a:spAutoFit/>
          </a:bodyPr>
          <a:lstStyle/>
          <a:p>
            <a:r>
              <a:rPr kumimoji="1" lang="ja-JP" altLang="en-US" sz="2400" dirty="0" smtClean="0"/>
              <a:t>候補リストあり</a:t>
            </a:r>
            <a:endParaRPr kumimoji="1" lang="en-US" altLang="ja-JP" sz="3200" dirty="0" smtClean="0"/>
          </a:p>
          <a:p>
            <a:pPr marL="285750" indent="-285750">
              <a:buFont typeface="Arial" panose="020B0604020202020204" pitchFamily="34" charset="0"/>
              <a:buChar char="•"/>
            </a:pPr>
            <a:r>
              <a:rPr lang="en-US" altLang="ja-JP" dirty="0"/>
              <a:t>end</a:t>
            </a:r>
          </a:p>
          <a:p>
            <a:pPr marL="285750" indent="-285750">
              <a:buFont typeface="Arial" panose="020B0604020202020204" pitchFamily="34" charset="0"/>
              <a:buChar char="•"/>
            </a:pPr>
            <a:r>
              <a:rPr kumimoji="1" lang="en-US" altLang="ja-JP" dirty="0" err="1" smtClean="0"/>
              <a:t>init</a:t>
            </a:r>
            <a:endParaRPr kumimoji="1" lang="en-US" altLang="ja-JP" dirty="0" smtClean="0"/>
          </a:p>
          <a:p>
            <a:pPr marL="285750" indent="-285750">
              <a:buFont typeface="Arial" panose="020B0604020202020204" pitchFamily="34" charset="0"/>
              <a:buChar char="•"/>
            </a:pPr>
            <a:r>
              <a:rPr kumimoji="1" lang="en-US" altLang="ja-JP" dirty="0" err="1" smtClean="0"/>
              <a:t>init</a:t>
            </a:r>
            <a:endParaRPr kumimoji="1" lang="en-US" altLang="ja-JP" dirty="0" smtClean="0"/>
          </a:p>
          <a:p>
            <a:pPr marL="285750" indent="-285750">
              <a:buFont typeface="Arial" panose="020B0604020202020204" pitchFamily="34" charset="0"/>
              <a:buChar char="•"/>
            </a:pPr>
            <a:r>
              <a:rPr lang="en-US" altLang="ja-JP" dirty="0" smtClean="0"/>
              <a:t>initialize</a:t>
            </a:r>
          </a:p>
          <a:p>
            <a:endParaRPr kumimoji="1" lang="en-US" altLang="ja-JP" sz="2400" dirty="0" smtClean="0"/>
          </a:p>
          <a:p>
            <a:r>
              <a:rPr kumimoji="1" lang="ja-JP" altLang="en-US" sz="2400" dirty="0" smtClean="0"/>
              <a:t>候補リストなし</a:t>
            </a:r>
            <a:endParaRPr kumimoji="1" lang="en-US" altLang="ja-JP" sz="2400" dirty="0" smtClean="0"/>
          </a:p>
          <a:p>
            <a:pPr marL="285750" indent="-285750">
              <a:buFont typeface="Arial" panose="020B0604020202020204" pitchFamily="34" charset="0"/>
              <a:buChar char="•"/>
            </a:pPr>
            <a:r>
              <a:rPr lang="en-US" altLang="ja-JP" dirty="0"/>
              <a:t>reset</a:t>
            </a:r>
          </a:p>
          <a:p>
            <a:pPr marL="285750" indent="-285750">
              <a:buFont typeface="Arial" panose="020B0604020202020204" pitchFamily="34" charset="0"/>
              <a:buChar char="•"/>
            </a:pPr>
            <a:r>
              <a:rPr kumimoji="1" lang="en-US" altLang="ja-JP" dirty="0" smtClean="0"/>
              <a:t>reset</a:t>
            </a:r>
          </a:p>
          <a:p>
            <a:pPr marL="285750" indent="-285750">
              <a:buFont typeface="Arial" panose="020B0604020202020204" pitchFamily="34" charset="0"/>
              <a:buChar char="•"/>
            </a:pPr>
            <a:r>
              <a:rPr lang="en-US" altLang="ja-JP" dirty="0" err="1" smtClean="0"/>
              <a:t>init</a:t>
            </a:r>
            <a:endParaRPr lang="en-US" altLang="ja-JP" dirty="0" smtClean="0"/>
          </a:p>
          <a:p>
            <a:pPr marL="285750" indent="-285750">
              <a:buFont typeface="Arial" panose="020B0604020202020204" pitchFamily="34" charset="0"/>
              <a:buChar char="•"/>
            </a:pPr>
            <a:r>
              <a:rPr lang="en-US" altLang="ja-JP" dirty="0" err="1"/>
              <a:t>init</a:t>
            </a:r>
            <a:endParaRPr lang="en-US" altLang="ja-JP" dirty="0"/>
          </a:p>
          <a:p>
            <a:endParaRPr lang="en-US" altLang="ja-JP" dirty="0"/>
          </a:p>
          <a:p>
            <a:endParaRPr kumimoji="1" lang="en-US" altLang="ja-JP" dirty="0" smtClean="0"/>
          </a:p>
          <a:p>
            <a:endParaRPr kumimoji="1" lang="ja-JP" altLang="en-US" dirty="0"/>
          </a:p>
        </p:txBody>
      </p:sp>
    </p:spTree>
    <p:extLst>
      <p:ext uri="{BB962C8B-B14F-4D97-AF65-F5344CB8AC3E}">
        <p14:creationId xmlns:p14="http://schemas.microsoft.com/office/powerpoint/2010/main" val="246516058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候補リストありのときの方が</a:t>
            </a:r>
            <a:r>
              <a:rPr lang="en-US" altLang="ja-JP" dirty="0" smtClean="0"/>
              <a:t/>
            </a:r>
            <a:br>
              <a:rPr lang="en-US" altLang="ja-JP" dirty="0" smtClean="0"/>
            </a:br>
            <a:r>
              <a:rPr lang="ja-JP" altLang="en-US" dirty="0" smtClean="0"/>
              <a:t>正解が少なかった例：</a:t>
            </a:r>
            <a:r>
              <a:rPr lang="en-US" altLang="ja-JP" dirty="0" smtClean="0"/>
              <a:t>update</a:t>
            </a:r>
            <a:endParaRPr kumimoji="1" lang="ja-JP" altLang="en-US" dirty="0"/>
          </a:p>
        </p:txBody>
      </p:sp>
      <p:sp>
        <p:nvSpPr>
          <p:cNvPr id="4" name="スライド番号プレースホルダー 3"/>
          <p:cNvSpPr>
            <a:spLocks noGrp="1"/>
          </p:cNvSpPr>
          <p:nvPr>
            <p:ph type="sldNum" sz="quarter" idx="12"/>
          </p:nvPr>
        </p:nvSpPr>
        <p:spPr/>
        <p:txBody>
          <a:bodyPr/>
          <a:lstStyle/>
          <a:p>
            <a:fld id="{8C895D88-1A83-483B-AB54-1A12690D3252}" type="slidenum">
              <a:rPr kumimoji="1" lang="ja-JP" altLang="en-US" smtClean="0"/>
              <a:t>31</a:t>
            </a:fld>
            <a:endParaRPr kumimoji="1" lang="ja-JP" altLang="en-US"/>
          </a:p>
        </p:txBody>
      </p:sp>
      <p:sp>
        <p:nvSpPr>
          <p:cNvPr id="5" name="テキスト ボックス 2"/>
          <p:cNvSpPr txBox="1">
            <a:spLocks noChangeArrowheads="1"/>
          </p:cNvSpPr>
          <p:nvPr/>
        </p:nvSpPr>
        <p:spPr bwMode="auto">
          <a:xfrm>
            <a:off x="107504" y="1556792"/>
            <a:ext cx="6768752" cy="5040560"/>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algn="l">
              <a:spcAft>
                <a:spcPts val="0"/>
              </a:spcAft>
            </a:pPr>
            <a:r>
              <a:rPr lang="en-US" sz="1600" b="1" kern="0" dirty="0">
                <a:solidFill>
                  <a:srgbClr val="7F0055"/>
                </a:solidFill>
                <a:effectLst/>
                <a:latin typeface="ＭＳ ゴシック"/>
                <a:ea typeface="ＭＳ 明朝"/>
                <a:cs typeface="ＭＳ ゴシック"/>
              </a:rPr>
              <a:t>public</a:t>
            </a:r>
            <a:r>
              <a:rPr lang="en-US" sz="1600" kern="0" dirty="0">
                <a:solidFill>
                  <a:srgbClr val="000000"/>
                </a:solidFill>
                <a:effectLst/>
                <a:latin typeface="ＭＳ ゴシック"/>
                <a:ea typeface="ＭＳ 明朝"/>
                <a:cs typeface="ＭＳ ゴシック"/>
              </a:rPr>
              <a:t> </a:t>
            </a:r>
            <a:r>
              <a:rPr lang="en-US" sz="1600" b="1" kern="0" dirty="0">
                <a:solidFill>
                  <a:srgbClr val="7F0055"/>
                </a:solidFill>
                <a:effectLst/>
                <a:latin typeface="ＭＳ ゴシック"/>
                <a:ea typeface="ＭＳ 明朝"/>
                <a:cs typeface="ＭＳ ゴシック"/>
              </a:rPr>
              <a:t>class</a:t>
            </a:r>
            <a:r>
              <a:rPr lang="en-US" sz="1600" kern="0" dirty="0">
                <a:solidFill>
                  <a:srgbClr val="000000"/>
                </a:solidFill>
                <a:effectLst/>
                <a:latin typeface="ＭＳ ゴシック"/>
                <a:ea typeface="ＭＳ 明朝"/>
                <a:cs typeface="ＭＳ ゴシック"/>
              </a:rPr>
              <a:t> </a:t>
            </a:r>
            <a:r>
              <a:rPr lang="en-US" sz="1600" kern="0" dirty="0" err="1">
                <a:solidFill>
                  <a:srgbClr val="000000"/>
                </a:solidFill>
                <a:effectLst/>
                <a:latin typeface="ＭＳ ゴシック"/>
                <a:ea typeface="ＭＳ 明朝"/>
                <a:cs typeface="ＭＳ ゴシック"/>
              </a:rPr>
              <a:t>ProductGroupController</a:t>
            </a:r>
            <a:r>
              <a:rPr lang="en-US" sz="1600" kern="0" dirty="0">
                <a:solidFill>
                  <a:srgbClr val="000000"/>
                </a:solidFill>
                <a:effectLst/>
                <a:latin typeface="ＭＳ ゴシック"/>
                <a:ea typeface="ＭＳ 明朝"/>
                <a:cs typeface="ＭＳ ゴシック"/>
              </a:rPr>
              <a:t> </a:t>
            </a:r>
            <a:r>
              <a:rPr lang="en-US" sz="1600" b="1" kern="0" dirty="0">
                <a:solidFill>
                  <a:srgbClr val="7F0055"/>
                </a:solidFill>
                <a:effectLst/>
                <a:latin typeface="ＭＳ ゴシック"/>
                <a:ea typeface="ＭＳ 明朝"/>
                <a:cs typeface="ＭＳ ゴシック"/>
              </a:rPr>
              <a:t>extends</a:t>
            </a:r>
            <a:r>
              <a:rPr lang="en-US" sz="1600" kern="0" dirty="0">
                <a:solidFill>
                  <a:srgbClr val="000000"/>
                </a:solidFill>
                <a:effectLst/>
                <a:latin typeface="ＭＳ ゴシック"/>
                <a:ea typeface="ＭＳ 明朝"/>
                <a:cs typeface="ＭＳ ゴシック"/>
              </a:rPr>
              <a:t> </a:t>
            </a:r>
            <a:r>
              <a:rPr lang="en-US" sz="1600" kern="0" dirty="0" err="1">
                <a:solidFill>
                  <a:srgbClr val="000000"/>
                </a:solidFill>
                <a:effectLst/>
                <a:latin typeface="ＭＳ ゴシック"/>
                <a:ea typeface="ＭＳ 明朝"/>
                <a:cs typeface="ＭＳ ゴシック"/>
              </a:rPr>
              <a:t>AbstractController</a:t>
            </a:r>
            <a:r>
              <a:rPr lang="en-US" sz="1600" kern="0" dirty="0">
                <a:solidFill>
                  <a:srgbClr val="000000"/>
                </a:solidFill>
                <a:effectLst/>
                <a:latin typeface="ＭＳ ゴシック"/>
                <a:ea typeface="ＭＳ 明朝"/>
                <a:cs typeface="ＭＳ ゴシック"/>
              </a:rPr>
              <a:t> {</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a:t>
            </a:r>
            <a:r>
              <a:rPr lang="en-US" sz="1600" b="1" kern="0" dirty="0">
                <a:solidFill>
                  <a:srgbClr val="7F0055"/>
                </a:solidFill>
                <a:effectLst/>
                <a:latin typeface="ＭＳ ゴシック"/>
                <a:ea typeface="ＭＳ 明朝"/>
                <a:cs typeface="ＭＳ ゴシック"/>
              </a:rPr>
              <a:t>private</a:t>
            </a:r>
            <a:r>
              <a:rPr lang="en-US" sz="1600" kern="0" dirty="0">
                <a:solidFill>
                  <a:srgbClr val="000000"/>
                </a:solidFill>
                <a:effectLst/>
                <a:latin typeface="ＭＳ ゴシック"/>
                <a:ea typeface="ＭＳ 明朝"/>
                <a:cs typeface="ＭＳ ゴシック"/>
              </a:rPr>
              <a:t> </a:t>
            </a:r>
            <a:r>
              <a:rPr lang="en-US" sz="1600" b="1" kern="0" dirty="0">
                <a:solidFill>
                  <a:srgbClr val="7F0055"/>
                </a:solidFill>
                <a:effectLst/>
                <a:latin typeface="ＭＳ ゴシック"/>
                <a:ea typeface="ＭＳ 明朝"/>
                <a:cs typeface="ＭＳ ゴシック"/>
              </a:rPr>
              <a:t>static</a:t>
            </a:r>
            <a:r>
              <a:rPr lang="en-US" sz="1600" kern="0" dirty="0">
                <a:solidFill>
                  <a:srgbClr val="000000"/>
                </a:solidFill>
                <a:effectLst/>
                <a:latin typeface="ＭＳ ゴシック"/>
                <a:ea typeface="ＭＳ 明朝"/>
                <a:cs typeface="ＭＳ ゴシック"/>
              </a:rPr>
              <a:t> </a:t>
            </a:r>
            <a:r>
              <a:rPr lang="en-US" sz="1600" b="1" kern="0" dirty="0">
                <a:solidFill>
                  <a:srgbClr val="7F0055"/>
                </a:solidFill>
                <a:effectLst/>
                <a:latin typeface="ＭＳ ゴシック"/>
                <a:ea typeface="ＭＳ 明朝"/>
                <a:cs typeface="ＭＳ ゴシック"/>
              </a:rPr>
              <a:t>final</a:t>
            </a:r>
            <a:r>
              <a:rPr lang="en-US" sz="1600" kern="0" dirty="0">
                <a:solidFill>
                  <a:srgbClr val="000000"/>
                </a:solidFill>
                <a:effectLst/>
                <a:latin typeface="ＭＳ ゴシック"/>
                <a:ea typeface="ＭＳ 明朝"/>
                <a:cs typeface="ＭＳ ゴシック"/>
              </a:rPr>
              <a:t> String </a:t>
            </a:r>
            <a:r>
              <a:rPr lang="en-US" sz="1600" i="1" kern="0" dirty="0">
                <a:solidFill>
                  <a:srgbClr val="0000C0"/>
                </a:solidFill>
                <a:effectLst/>
                <a:latin typeface="ＭＳ ゴシック"/>
                <a:ea typeface="ＭＳ 明朝"/>
                <a:cs typeface="ＭＳ ゴシック"/>
              </a:rPr>
              <a:t>PATH_UPDATE</a:t>
            </a:r>
            <a:r>
              <a:rPr lang="en-US" sz="1600" kern="0" dirty="0">
                <a:solidFill>
                  <a:srgbClr val="000000"/>
                </a:solidFill>
                <a:effectLst/>
                <a:latin typeface="ＭＳ ゴシック"/>
                <a:ea typeface="ＭＳ 明朝"/>
                <a:cs typeface="ＭＳ ゴシック"/>
              </a:rPr>
              <a:t> </a:t>
            </a:r>
            <a:endParaRPr lang="en-US" sz="1600" kern="0" dirty="0" smtClean="0">
              <a:solidFill>
                <a:srgbClr val="000000"/>
              </a:solidFill>
              <a:effectLst/>
              <a:latin typeface="ＭＳ ゴシック"/>
              <a:ea typeface="ＭＳ 明朝"/>
              <a:cs typeface="ＭＳ ゴシック"/>
            </a:endParaRPr>
          </a:p>
          <a:p>
            <a:pPr algn="l">
              <a:spcAft>
                <a:spcPts val="0"/>
              </a:spcAft>
            </a:pPr>
            <a:r>
              <a:rPr lang="en-US" sz="1600" kern="0" dirty="0">
                <a:solidFill>
                  <a:srgbClr val="000000"/>
                </a:solidFill>
                <a:latin typeface="ＭＳ ゴシック"/>
                <a:ea typeface="ＭＳ 明朝"/>
                <a:cs typeface="ＭＳ ゴシック"/>
              </a:rPr>
              <a:t>	</a:t>
            </a:r>
            <a:r>
              <a:rPr lang="en-US" sz="1600" kern="0" dirty="0" smtClean="0">
                <a:solidFill>
                  <a:srgbClr val="000000"/>
                </a:solidFill>
                <a:latin typeface="ＭＳ ゴシック"/>
                <a:ea typeface="ＭＳ 明朝"/>
                <a:cs typeface="ＭＳ ゴシック"/>
              </a:rPr>
              <a:t>	</a:t>
            </a:r>
            <a:r>
              <a:rPr lang="en-US" sz="1600" kern="0" dirty="0" smtClean="0">
                <a:solidFill>
                  <a:srgbClr val="000000"/>
                </a:solidFill>
                <a:effectLst/>
                <a:latin typeface="ＭＳ ゴシック"/>
                <a:ea typeface="ＭＳ 明朝"/>
                <a:cs typeface="ＭＳ ゴシック"/>
              </a:rPr>
              <a:t> </a:t>
            </a:r>
            <a:r>
              <a:rPr lang="en-US" sz="1600" kern="0" dirty="0">
                <a:solidFill>
                  <a:srgbClr val="000000"/>
                </a:solidFill>
                <a:effectLst/>
                <a:latin typeface="ＭＳ ゴシック"/>
                <a:ea typeface="ＭＳ 明朝"/>
                <a:cs typeface="ＭＳ ゴシック"/>
              </a:rPr>
              <a:t>= </a:t>
            </a:r>
            <a:r>
              <a:rPr lang="en-US" sz="1600" i="1" kern="0" dirty="0">
                <a:solidFill>
                  <a:srgbClr val="0000C0"/>
                </a:solidFill>
                <a:effectLst/>
                <a:latin typeface="ＭＳ ゴシック"/>
                <a:ea typeface="ＭＳ 明朝"/>
                <a:cs typeface="ＭＳ ゴシック"/>
              </a:rPr>
              <a:t>BASE_PATH</a:t>
            </a:r>
            <a:r>
              <a:rPr lang="en-US" sz="1600" kern="0" dirty="0">
                <a:solidFill>
                  <a:srgbClr val="000000"/>
                </a:solidFill>
                <a:effectLst/>
                <a:latin typeface="ＭＳ ゴシック"/>
                <a:ea typeface="ＭＳ 明朝"/>
                <a:cs typeface="ＭＳ ゴシック"/>
              </a:rPr>
              <a:t> + </a:t>
            </a:r>
            <a:r>
              <a:rPr lang="en-US" sz="1600" kern="0" dirty="0">
                <a:solidFill>
                  <a:srgbClr val="2A00FF"/>
                </a:solidFill>
                <a:effectLst/>
                <a:latin typeface="ＭＳ ゴシック"/>
                <a:ea typeface="ＭＳ 明朝"/>
                <a:cs typeface="ＭＳ ゴシック"/>
              </a:rPr>
              <a:t>"/</a:t>
            </a:r>
            <a:r>
              <a:rPr lang="en-US" sz="1600" kern="0" dirty="0" err="1">
                <a:solidFill>
                  <a:srgbClr val="2A00FF"/>
                </a:solidFill>
                <a:effectLst/>
                <a:latin typeface="ＭＳ ゴシック"/>
                <a:ea typeface="ＭＳ 明朝"/>
                <a:cs typeface="ＭＳ ゴシック"/>
              </a:rPr>
              <a:t>updateProductGroup.jsp</a:t>
            </a:r>
            <a:r>
              <a:rPr lang="en-US" sz="1600" kern="0" dirty="0">
                <a:solidFill>
                  <a:srgbClr val="2A00FF"/>
                </a:solidFill>
                <a:effectLst/>
                <a:latin typeface="ＭＳ ゴシック"/>
                <a:ea typeface="ＭＳ 明朝"/>
                <a:cs typeface="ＭＳ ゴシック"/>
              </a:rPr>
              <a:t>"</a:t>
            </a:r>
            <a:r>
              <a:rPr lang="en-US" sz="1600" kern="0" dirty="0">
                <a:solidFill>
                  <a:srgbClr val="000000"/>
                </a:solidFill>
                <a:effectLst/>
                <a:latin typeface="ＭＳ ゴシック"/>
                <a:ea typeface="ＭＳ 明朝"/>
                <a:cs typeface="ＭＳ ゴシック"/>
              </a:rPr>
              <a:t>;</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a:t>
            </a:r>
            <a:endParaRPr lang="ja-JP" sz="2000" kern="100" dirty="0">
              <a:effectLst/>
              <a:latin typeface="Century"/>
              <a:ea typeface="ＭＳ 明朝"/>
              <a:cs typeface="Times New Roman"/>
            </a:endParaRPr>
          </a:p>
          <a:p>
            <a:pPr indent="229235" algn="l">
              <a:spcAft>
                <a:spcPts val="0"/>
              </a:spcAft>
            </a:pPr>
            <a:r>
              <a:rPr lang="en-US" sz="1600" b="1" kern="0" dirty="0">
                <a:solidFill>
                  <a:srgbClr val="7F0055"/>
                </a:solidFill>
                <a:effectLst/>
                <a:latin typeface="ＭＳ ゴシック"/>
                <a:ea typeface="ＭＳ 明朝"/>
                <a:cs typeface="ＭＳ ゴシック"/>
              </a:rPr>
              <a:t>private</a:t>
            </a:r>
            <a:r>
              <a:rPr lang="en-US" sz="1600" kern="0" dirty="0">
                <a:solidFill>
                  <a:srgbClr val="000000"/>
                </a:solidFill>
                <a:effectLst/>
                <a:latin typeface="ＭＳ ゴシック"/>
                <a:ea typeface="ＭＳ 明朝"/>
                <a:cs typeface="ＭＳ ゴシック"/>
              </a:rPr>
              <a:t> </a:t>
            </a:r>
            <a:r>
              <a:rPr lang="en-US" sz="1600" b="1" kern="0" dirty="0">
                <a:solidFill>
                  <a:srgbClr val="7F0055"/>
                </a:solidFill>
                <a:effectLst/>
                <a:latin typeface="ＭＳ ゴシック"/>
                <a:ea typeface="ＭＳ 明朝"/>
                <a:cs typeface="ＭＳ ゴシック"/>
              </a:rPr>
              <a:t>void</a:t>
            </a:r>
            <a:r>
              <a:rPr lang="en-US" sz="1600" kern="0" dirty="0">
                <a:solidFill>
                  <a:srgbClr val="000000"/>
                </a:solidFill>
                <a:effectLst/>
                <a:latin typeface="ＭＳ ゴシック"/>
                <a:ea typeface="ＭＳ 明朝"/>
                <a:cs typeface="ＭＳ ゴシック"/>
              </a:rPr>
              <a:t> </a:t>
            </a:r>
            <a:r>
              <a:rPr lang="en-US" sz="1600" kern="0" dirty="0" smtClean="0">
                <a:solidFill>
                  <a:srgbClr val="000000"/>
                </a:solidFill>
                <a:latin typeface="ＭＳ ゴシック"/>
                <a:ea typeface="ＭＳ 明朝"/>
                <a:cs typeface="ＭＳ ゴシック"/>
              </a:rPr>
              <a:t>update</a:t>
            </a:r>
            <a:r>
              <a:rPr lang="en-US" sz="1600" kern="0" dirty="0" smtClean="0">
                <a:solidFill>
                  <a:srgbClr val="000000"/>
                </a:solidFill>
                <a:effectLst/>
                <a:latin typeface="ＭＳ ゴシック"/>
                <a:ea typeface="ＭＳ 明朝"/>
                <a:cs typeface="ＭＳ ゴシック"/>
              </a:rPr>
              <a:t>() </a:t>
            </a:r>
            <a:r>
              <a:rPr lang="en-US" sz="1600" kern="0" dirty="0">
                <a:solidFill>
                  <a:srgbClr val="000000"/>
                </a:solidFill>
                <a:effectLst/>
                <a:latin typeface="ＭＳ ゴシック"/>
                <a:ea typeface="ＭＳ 明朝"/>
                <a:cs typeface="ＭＳ ゴシック"/>
              </a:rPr>
              <a:t>{</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a:t>
            </a:r>
            <a:r>
              <a:rPr lang="en-US" sz="1600" b="1" kern="0" dirty="0">
                <a:solidFill>
                  <a:srgbClr val="7F0055"/>
                </a:solidFill>
                <a:effectLst/>
                <a:latin typeface="ＭＳ ゴシック"/>
                <a:ea typeface="ＭＳ 明朝"/>
                <a:cs typeface="ＭＳ ゴシック"/>
              </a:rPr>
              <a:t>try</a:t>
            </a:r>
            <a:r>
              <a:rPr lang="en-US" sz="1600" kern="0" dirty="0">
                <a:solidFill>
                  <a:srgbClr val="000000"/>
                </a:solidFill>
                <a:effectLst/>
                <a:latin typeface="ＭＳ ゴシック"/>
                <a:ea typeface="ＭＳ 明朝"/>
                <a:cs typeface="ＭＳ ゴシック"/>
              </a:rPr>
              <a:t> {</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a:t>
            </a:r>
            <a:r>
              <a:rPr lang="en-US" sz="1600" kern="0" dirty="0" err="1">
                <a:solidFill>
                  <a:srgbClr val="000000"/>
                </a:solidFill>
                <a:effectLst/>
                <a:latin typeface="ＭＳ ゴシック"/>
                <a:ea typeface="ＭＳ 明朝"/>
                <a:cs typeface="ＭＳ ゴシック"/>
              </a:rPr>
              <a:t>openConnection</a:t>
            </a:r>
            <a:r>
              <a:rPr lang="en-US" sz="1600" kern="0" dirty="0">
                <a:solidFill>
                  <a:srgbClr val="000000"/>
                </a:solidFill>
                <a:effectLst/>
                <a:latin typeface="ＭＳ ゴシック"/>
                <a:ea typeface="ＭＳ 明朝"/>
                <a:cs typeface="ＭＳ ゴシック"/>
              </a:rPr>
              <a:t>();</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a:t>
            </a:r>
            <a:r>
              <a:rPr lang="en-US" sz="1600" kern="0" dirty="0" err="1">
                <a:solidFill>
                  <a:srgbClr val="000000"/>
                </a:solidFill>
                <a:effectLst/>
                <a:latin typeface="ＭＳ ゴシック"/>
                <a:ea typeface="ＭＳ 明朝"/>
                <a:cs typeface="ＭＳ ゴシック"/>
              </a:rPr>
              <a:t>processUpdate</a:t>
            </a:r>
            <a:r>
              <a:rPr lang="en-US" sz="1600" kern="0" dirty="0">
                <a:solidFill>
                  <a:srgbClr val="000000"/>
                </a:solidFill>
                <a:effectLst/>
                <a:latin typeface="ＭＳ ゴシック"/>
                <a:ea typeface="ＭＳ 明朝"/>
                <a:cs typeface="ＭＳ ゴシック"/>
              </a:rPr>
              <a:t>();</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commit();</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a:t>
            </a:r>
            <a:r>
              <a:rPr lang="en-US" sz="1600" kern="0" dirty="0" err="1">
                <a:solidFill>
                  <a:srgbClr val="000000"/>
                </a:solidFill>
                <a:effectLst/>
                <a:latin typeface="ＭＳ ゴシック"/>
                <a:ea typeface="ＭＳ 明朝"/>
                <a:cs typeface="ＭＳ ゴシック"/>
              </a:rPr>
              <a:t>refreshMenu</a:t>
            </a:r>
            <a:r>
              <a:rPr lang="en-US" sz="1600" kern="0" dirty="0">
                <a:solidFill>
                  <a:srgbClr val="000000"/>
                </a:solidFill>
                <a:effectLst/>
                <a:latin typeface="ＭＳ ゴシック"/>
                <a:ea typeface="ＭＳ 明朝"/>
                <a:cs typeface="ＭＳ ゴシック"/>
              </a:rPr>
              <a:t>();</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forward(</a:t>
            </a:r>
            <a:r>
              <a:rPr lang="en-US" sz="1600" i="1" kern="0" dirty="0">
                <a:solidFill>
                  <a:srgbClr val="0000C0"/>
                </a:solidFill>
                <a:effectLst/>
                <a:latin typeface="ＭＳ ゴシック"/>
                <a:ea typeface="ＭＳ 明朝"/>
                <a:cs typeface="ＭＳ ゴシック"/>
              </a:rPr>
              <a:t>PATH_UPDATE</a:t>
            </a:r>
            <a:r>
              <a:rPr lang="en-US" sz="1600" kern="0" dirty="0">
                <a:solidFill>
                  <a:srgbClr val="000000"/>
                </a:solidFill>
                <a:effectLst/>
                <a:latin typeface="ＭＳ ゴシック"/>
                <a:ea typeface="ＭＳ 明朝"/>
                <a:cs typeface="ＭＳ ゴシック"/>
              </a:rPr>
              <a:t>);</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 </a:t>
            </a:r>
            <a:r>
              <a:rPr lang="en-US" sz="1600" b="1" kern="0" dirty="0">
                <a:solidFill>
                  <a:srgbClr val="7F0055"/>
                </a:solidFill>
                <a:effectLst/>
                <a:latin typeface="ＭＳ ゴシック"/>
                <a:ea typeface="ＭＳ 明朝"/>
                <a:cs typeface="ＭＳ ゴシック"/>
              </a:rPr>
              <a:t>catch</a:t>
            </a:r>
            <a:r>
              <a:rPr lang="en-US" sz="1600" kern="0" dirty="0">
                <a:solidFill>
                  <a:srgbClr val="000000"/>
                </a:solidFill>
                <a:effectLst/>
                <a:latin typeface="ＭＳ ゴシック"/>
                <a:ea typeface="ＭＳ 明朝"/>
                <a:cs typeface="ＭＳ ゴシック"/>
              </a:rPr>
              <a:t> (Exception </a:t>
            </a:r>
            <a:r>
              <a:rPr lang="en-US" sz="1600" b="1" kern="0" dirty="0">
                <a:solidFill>
                  <a:srgbClr val="008000"/>
                </a:solidFill>
                <a:effectLst/>
                <a:latin typeface="ＭＳ ゴシック"/>
                <a:ea typeface="ＭＳ 明朝"/>
                <a:cs typeface="ＭＳ ゴシック"/>
              </a:rPr>
              <a:t>e</a:t>
            </a:r>
            <a:r>
              <a:rPr lang="en-US" sz="1600" kern="0" dirty="0">
                <a:solidFill>
                  <a:srgbClr val="000000"/>
                </a:solidFill>
                <a:effectLst/>
                <a:latin typeface="ＭＳ ゴシック"/>
                <a:ea typeface="ＭＳ 明朝"/>
                <a:cs typeface="ＭＳ ゴシック"/>
              </a:rPr>
              <a:t>) {</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a:t>
            </a:r>
            <a:r>
              <a:rPr lang="en-US" sz="1600" kern="0" dirty="0" err="1">
                <a:solidFill>
                  <a:srgbClr val="000000"/>
                </a:solidFill>
                <a:effectLst/>
                <a:latin typeface="ＭＳ ゴシック"/>
                <a:ea typeface="ＭＳ 明朝"/>
                <a:cs typeface="ＭＳ ゴシック"/>
              </a:rPr>
              <a:t>doCatch</a:t>
            </a:r>
            <a:r>
              <a:rPr lang="en-US" sz="1600" kern="0" dirty="0">
                <a:solidFill>
                  <a:srgbClr val="000000"/>
                </a:solidFill>
                <a:effectLst/>
                <a:latin typeface="ＭＳ ゴシック"/>
                <a:ea typeface="ＭＳ 明朝"/>
                <a:cs typeface="ＭＳ ゴシック"/>
              </a:rPr>
              <a:t>(</a:t>
            </a:r>
            <a:r>
              <a:rPr lang="en-US" sz="1600" kern="0" dirty="0">
                <a:solidFill>
                  <a:srgbClr val="008000"/>
                </a:solidFill>
                <a:effectLst/>
                <a:latin typeface="ＭＳ ゴシック"/>
                <a:ea typeface="ＭＳ 明朝"/>
                <a:cs typeface="ＭＳ ゴシック"/>
              </a:rPr>
              <a:t>e</a:t>
            </a:r>
            <a:r>
              <a:rPr lang="en-US" sz="1600" kern="0" dirty="0">
                <a:solidFill>
                  <a:srgbClr val="000000"/>
                </a:solidFill>
                <a:effectLst/>
                <a:latin typeface="ＭＳ ゴシック"/>
                <a:ea typeface="ＭＳ 明朝"/>
                <a:cs typeface="ＭＳ ゴシック"/>
              </a:rPr>
              <a:t>);</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 </a:t>
            </a:r>
            <a:r>
              <a:rPr lang="en-US" sz="1600" b="1" kern="0" dirty="0">
                <a:solidFill>
                  <a:srgbClr val="7F0055"/>
                </a:solidFill>
                <a:effectLst/>
                <a:latin typeface="ＭＳ ゴシック"/>
                <a:ea typeface="ＭＳ 明朝"/>
                <a:cs typeface="ＭＳ ゴシック"/>
              </a:rPr>
              <a:t>finally</a:t>
            </a:r>
            <a:r>
              <a:rPr lang="en-US" sz="1600" kern="0" dirty="0">
                <a:solidFill>
                  <a:srgbClr val="000000"/>
                </a:solidFill>
                <a:effectLst/>
                <a:latin typeface="ＭＳ ゴシック"/>
                <a:ea typeface="ＭＳ 明朝"/>
                <a:cs typeface="ＭＳ ゴシック"/>
              </a:rPr>
              <a:t> {</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a:t>
            </a:r>
            <a:r>
              <a:rPr lang="en-US" sz="1600" kern="0" dirty="0" err="1">
                <a:solidFill>
                  <a:srgbClr val="000000"/>
                </a:solidFill>
                <a:effectLst/>
                <a:latin typeface="ＭＳ ゴシック"/>
                <a:ea typeface="ＭＳ 明朝"/>
                <a:cs typeface="ＭＳ ゴシック"/>
              </a:rPr>
              <a:t>finallyMethod</a:t>
            </a:r>
            <a:r>
              <a:rPr lang="en-US" sz="1600" kern="0" dirty="0">
                <a:solidFill>
                  <a:srgbClr val="000000"/>
                </a:solidFill>
                <a:effectLst/>
                <a:latin typeface="ＭＳ ゴシック"/>
                <a:ea typeface="ＭＳ 明朝"/>
                <a:cs typeface="ＭＳ ゴシック"/>
              </a:rPr>
              <a:t>();</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		</a:t>
            </a:r>
            <a:endParaRPr lang="ja-JP" sz="2000" kern="100" dirty="0">
              <a:effectLst/>
              <a:latin typeface="Century"/>
              <a:ea typeface="ＭＳ 明朝"/>
              <a:cs typeface="Times New Roman"/>
            </a:endParaRPr>
          </a:p>
          <a:p>
            <a:pPr indent="228600" algn="l">
              <a:spcAft>
                <a:spcPts val="0"/>
              </a:spcAft>
            </a:pPr>
            <a:r>
              <a:rPr lang="en-US" sz="1600" kern="0" dirty="0">
                <a:solidFill>
                  <a:srgbClr val="000000"/>
                </a:solidFill>
                <a:effectLst/>
                <a:latin typeface="ＭＳ ゴシック"/>
                <a:ea typeface="ＭＳ 明朝"/>
                <a:cs typeface="ＭＳ ゴシック"/>
              </a:rPr>
              <a:t>}</a:t>
            </a:r>
            <a:endParaRPr lang="ja-JP" sz="2000" kern="100" dirty="0">
              <a:effectLst/>
              <a:latin typeface="Century"/>
              <a:ea typeface="ＭＳ 明朝"/>
              <a:cs typeface="Times New Roman"/>
            </a:endParaRPr>
          </a:p>
          <a:p>
            <a:pPr indent="228600" algn="l">
              <a:spcAft>
                <a:spcPts val="0"/>
              </a:spcAft>
            </a:pPr>
            <a:r>
              <a:rPr lang="en-US" sz="1600" kern="0" dirty="0">
                <a:effectLst/>
                <a:latin typeface="ＭＳ ゴシック"/>
                <a:ea typeface="ＭＳ 明朝"/>
                <a:cs typeface="ＭＳ ゴシック"/>
              </a:rPr>
              <a:t> </a:t>
            </a:r>
            <a:endParaRPr lang="ja-JP" sz="2000" kern="100" dirty="0">
              <a:effectLst/>
              <a:latin typeface="Century"/>
              <a:ea typeface="ＭＳ 明朝"/>
              <a:cs typeface="Times New Roman"/>
            </a:endParaRPr>
          </a:p>
          <a:p>
            <a:pPr algn="l">
              <a:spcAft>
                <a:spcPts val="0"/>
              </a:spcAft>
            </a:pPr>
            <a:r>
              <a:rPr lang="en-US" sz="1600" kern="0" dirty="0">
                <a:effectLst/>
                <a:latin typeface="ＭＳ ゴシック"/>
                <a:ea typeface="ＭＳ 明朝"/>
                <a:cs typeface="ＭＳ ゴシック"/>
              </a:rPr>
              <a:t>}</a:t>
            </a:r>
            <a:endParaRPr lang="ja-JP" sz="2000" kern="100" dirty="0">
              <a:effectLst/>
              <a:latin typeface="Century"/>
              <a:ea typeface="ＭＳ 明朝"/>
              <a:cs typeface="Times New Roman"/>
            </a:endParaRPr>
          </a:p>
        </p:txBody>
      </p:sp>
      <p:sp>
        <p:nvSpPr>
          <p:cNvPr id="6" name="テキスト ボックス 5"/>
          <p:cNvSpPr txBox="1"/>
          <p:nvPr/>
        </p:nvSpPr>
        <p:spPr>
          <a:xfrm>
            <a:off x="4283968" y="4725144"/>
            <a:ext cx="1584176" cy="1477328"/>
          </a:xfrm>
          <a:prstGeom prst="rect">
            <a:avLst/>
          </a:prstGeom>
          <a:noFill/>
        </p:spPr>
        <p:txBody>
          <a:bodyPr wrap="square" rtlCol="0">
            <a:spAutoFit/>
          </a:bodyPr>
          <a:lstStyle/>
          <a:p>
            <a:pPr marL="342900" indent="-342900">
              <a:buFont typeface="+mj-lt"/>
              <a:buAutoNum type="arabicPeriod"/>
            </a:pPr>
            <a:r>
              <a:rPr lang="en-US" altLang="ja-JP" dirty="0" smtClean="0"/>
              <a:t>commit</a:t>
            </a:r>
          </a:p>
          <a:p>
            <a:pPr marL="342900" indent="-342900">
              <a:buFont typeface="+mj-lt"/>
              <a:buAutoNum type="arabicPeriod"/>
            </a:pPr>
            <a:r>
              <a:rPr lang="en-US" altLang="ja-JP" dirty="0" smtClean="0"/>
              <a:t>process</a:t>
            </a:r>
          </a:p>
          <a:p>
            <a:pPr marL="342900" indent="-342900">
              <a:buFont typeface="+mj-lt"/>
              <a:buAutoNum type="arabicPeriod"/>
            </a:pPr>
            <a:r>
              <a:rPr lang="en-US" altLang="ja-JP" dirty="0" smtClean="0"/>
              <a:t>refresh</a:t>
            </a:r>
          </a:p>
          <a:p>
            <a:pPr marL="342900" indent="-342900">
              <a:buFont typeface="+mj-lt"/>
              <a:buAutoNum type="arabicPeriod"/>
            </a:pPr>
            <a:r>
              <a:rPr lang="en-US" altLang="ja-JP" dirty="0" smtClean="0"/>
              <a:t>do</a:t>
            </a:r>
          </a:p>
          <a:p>
            <a:pPr marL="342900" indent="-342900">
              <a:buFont typeface="+mj-lt"/>
              <a:buAutoNum type="arabicPeriod"/>
            </a:pPr>
            <a:r>
              <a:rPr lang="en-US" altLang="ja-JP" dirty="0" smtClean="0"/>
              <a:t>execute</a:t>
            </a:r>
            <a:endParaRPr lang="ja-JP" altLang="ja-JP" dirty="0"/>
          </a:p>
        </p:txBody>
      </p:sp>
      <p:sp>
        <p:nvSpPr>
          <p:cNvPr id="7" name="テキスト ボックス 6"/>
          <p:cNvSpPr txBox="1"/>
          <p:nvPr/>
        </p:nvSpPr>
        <p:spPr>
          <a:xfrm>
            <a:off x="6948264" y="2138079"/>
            <a:ext cx="3024336" cy="4247317"/>
          </a:xfrm>
          <a:prstGeom prst="rect">
            <a:avLst/>
          </a:prstGeom>
          <a:noFill/>
        </p:spPr>
        <p:txBody>
          <a:bodyPr wrap="square" rtlCol="0">
            <a:spAutoFit/>
          </a:bodyPr>
          <a:lstStyle/>
          <a:p>
            <a:r>
              <a:rPr kumimoji="1" lang="ja-JP" altLang="en-US" sz="2400" dirty="0" smtClean="0"/>
              <a:t>候補リストあり</a:t>
            </a:r>
            <a:endParaRPr kumimoji="1" lang="en-US" altLang="ja-JP" sz="3200" dirty="0" smtClean="0"/>
          </a:p>
          <a:p>
            <a:pPr marL="285750" indent="-285750">
              <a:buFont typeface="Arial" panose="020B0604020202020204" pitchFamily="34" charset="0"/>
              <a:buChar char="•"/>
            </a:pPr>
            <a:r>
              <a:rPr lang="en-US" altLang="ja-JP" dirty="0" smtClean="0"/>
              <a:t>commit</a:t>
            </a:r>
          </a:p>
          <a:p>
            <a:pPr marL="285750" indent="-285750">
              <a:buFont typeface="Arial" panose="020B0604020202020204" pitchFamily="34" charset="0"/>
              <a:buChar char="•"/>
            </a:pPr>
            <a:r>
              <a:rPr lang="en-US" altLang="ja-JP" dirty="0" smtClean="0"/>
              <a:t>commit</a:t>
            </a:r>
          </a:p>
          <a:p>
            <a:pPr marL="285750" indent="-285750">
              <a:buFont typeface="Arial" panose="020B0604020202020204" pitchFamily="34" charset="0"/>
              <a:buChar char="•"/>
            </a:pPr>
            <a:r>
              <a:rPr lang="en-US" altLang="ja-JP" dirty="0" smtClean="0"/>
              <a:t>update</a:t>
            </a:r>
            <a:endParaRPr lang="en-US" altLang="ja-JP" dirty="0"/>
          </a:p>
          <a:p>
            <a:pPr marL="285750" indent="-285750">
              <a:buFont typeface="Arial" panose="020B0604020202020204" pitchFamily="34" charset="0"/>
              <a:buChar char="•"/>
            </a:pPr>
            <a:r>
              <a:rPr kumimoji="1" lang="en-US" altLang="ja-JP" dirty="0" smtClean="0"/>
              <a:t>refresh</a:t>
            </a:r>
          </a:p>
          <a:p>
            <a:endParaRPr kumimoji="1" lang="en-US" altLang="ja-JP" sz="2400" dirty="0" smtClean="0"/>
          </a:p>
          <a:p>
            <a:r>
              <a:rPr kumimoji="1" lang="ja-JP" altLang="en-US" sz="2400" dirty="0" smtClean="0"/>
              <a:t>候補リストなし</a:t>
            </a:r>
            <a:endParaRPr kumimoji="1" lang="en-US" altLang="ja-JP" sz="2400" dirty="0" smtClean="0"/>
          </a:p>
          <a:p>
            <a:pPr marL="285750" indent="-285750">
              <a:buFont typeface="Arial" panose="020B0604020202020204" pitchFamily="34" charset="0"/>
              <a:buChar char="•"/>
            </a:pPr>
            <a:r>
              <a:rPr lang="en-US" altLang="ja-JP" dirty="0" smtClean="0"/>
              <a:t>update</a:t>
            </a:r>
            <a:endParaRPr lang="en-US" altLang="ja-JP" dirty="0"/>
          </a:p>
          <a:p>
            <a:pPr marL="285750" indent="-285750">
              <a:buFont typeface="Arial" panose="020B0604020202020204" pitchFamily="34" charset="0"/>
              <a:buChar char="•"/>
            </a:pPr>
            <a:r>
              <a:rPr lang="en-US" altLang="ja-JP" dirty="0" smtClean="0"/>
              <a:t>update</a:t>
            </a:r>
            <a:endParaRPr kumimoji="1" lang="en-US" altLang="ja-JP" dirty="0" smtClean="0"/>
          </a:p>
          <a:p>
            <a:pPr marL="285750" indent="-285750">
              <a:buFont typeface="Arial" panose="020B0604020202020204" pitchFamily="34" charset="0"/>
              <a:buChar char="•"/>
            </a:pPr>
            <a:r>
              <a:rPr lang="en-US" altLang="ja-JP" dirty="0" smtClean="0"/>
              <a:t>update</a:t>
            </a:r>
          </a:p>
          <a:p>
            <a:pPr marL="285750" indent="-285750">
              <a:buFont typeface="Arial" panose="020B0604020202020204" pitchFamily="34" charset="0"/>
              <a:buChar char="•"/>
            </a:pPr>
            <a:r>
              <a:rPr lang="en-US" altLang="ja-JP" dirty="0" smtClean="0"/>
              <a:t>update</a:t>
            </a:r>
            <a:endParaRPr lang="en-US" altLang="ja-JP" dirty="0"/>
          </a:p>
          <a:p>
            <a:endParaRPr lang="en-US" altLang="ja-JP" dirty="0"/>
          </a:p>
          <a:p>
            <a:endParaRPr kumimoji="1" lang="en-US" altLang="ja-JP" dirty="0" smtClean="0"/>
          </a:p>
          <a:p>
            <a:endParaRPr kumimoji="1" lang="ja-JP" altLang="en-US" dirty="0"/>
          </a:p>
        </p:txBody>
      </p:sp>
    </p:spTree>
    <p:extLst>
      <p:ext uri="{BB962C8B-B14F-4D97-AF65-F5344CB8AC3E}">
        <p14:creationId xmlns:p14="http://schemas.microsoft.com/office/powerpoint/2010/main" val="17022064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8" name="テキスト ボックス 2"/>
          <p:cNvSpPr txBox="1">
            <a:spLocks noChangeArrowheads="1"/>
          </p:cNvSpPr>
          <p:nvPr/>
        </p:nvSpPr>
        <p:spPr bwMode="auto">
          <a:xfrm>
            <a:off x="107504" y="1628800"/>
            <a:ext cx="6912768" cy="4725144"/>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algn="l">
              <a:spcAft>
                <a:spcPts val="0"/>
              </a:spcAft>
            </a:pPr>
            <a:r>
              <a:rPr lang="en-US" sz="1600" b="1" kern="0" dirty="0">
                <a:solidFill>
                  <a:srgbClr val="7F0055"/>
                </a:solidFill>
                <a:effectLst/>
                <a:latin typeface="ＭＳ ゴシック"/>
                <a:ea typeface="ＭＳ 明朝"/>
                <a:cs typeface="ＭＳ ゴシック"/>
              </a:rPr>
              <a:t>public</a:t>
            </a:r>
            <a:r>
              <a:rPr lang="en-US" sz="1600" kern="0" dirty="0">
                <a:solidFill>
                  <a:srgbClr val="000000"/>
                </a:solidFill>
                <a:effectLst/>
                <a:latin typeface="ＭＳ ゴシック"/>
                <a:ea typeface="ＭＳ 明朝"/>
                <a:cs typeface="ＭＳ ゴシック"/>
              </a:rPr>
              <a:t> </a:t>
            </a:r>
            <a:r>
              <a:rPr lang="en-US" sz="1600" b="1" kern="0" dirty="0">
                <a:solidFill>
                  <a:srgbClr val="7F0055"/>
                </a:solidFill>
                <a:effectLst/>
                <a:latin typeface="ＭＳ ゴシック"/>
                <a:ea typeface="ＭＳ 明朝"/>
                <a:cs typeface="ＭＳ ゴシック"/>
              </a:rPr>
              <a:t>class</a:t>
            </a:r>
            <a:r>
              <a:rPr lang="en-US" sz="1600" kern="0" dirty="0">
                <a:solidFill>
                  <a:srgbClr val="000000"/>
                </a:solidFill>
                <a:effectLst/>
                <a:latin typeface="ＭＳ ゴシック"/>
                <a:ea typeface="ＭＳ 明朝"/>
                <a:cs typeface="ＭＳ ゴシック"/>
              </a:rPr>
              <a:t> </a:t>
            </a:r>
            <a:r>
              <a:rPr lang="en-US" sz="1600" kern="0" dirty="0" err="1">
                <a:solidFill>
                  <a:srgbClr val="000000"/>
                </a:solidFill>
                <a:effectLst/>
                <a:latin typeface="ＭＳ ゴシック"/>
                <a:ea typeface="ＭＳ 明朝"/>
                <a:cs typeface="ＭＳ ゴシック"/>
              </a:rPr>
              <a:t>JdiThreadSet</a:t>
            </a:r>
            <a:r>
              <a:rPr lang="en-US" sz="1600" kern="0" dirty="0">
                <a:solidFill>
                  <a:srgbClr val="000000"/>
                </a:solidFill>
                <a:effectLst/>
                <a:latin typeface="ＭＳ ゴシック"/>
                <a:ea typeface="ＭＳ 明朝"/>
                <a:cs typeface="ＭＳ ゴシック"/>
              </a:rPr>
              <a:t> </a:t>
            </a:r>
            <a:r>
              <a:rPr lang="en-US" sz="1600" b="1" kern="0" dirty="0">
                <a:solidFill>
                  <a:srgbClr val="7F0055"/>
                </a:solidFill>
                <a:effectLst/>
                <a:latin typeface="ＭＳ ゴシック"/>
                <a:ea typeface="ＭＳ 明朝"/>
                <a:cs typeface="ＭＳ ゴシック"/>
              </a:rPr>
              <a:t>extends</a:t>
            </a:r>
            <a:r>
              <a:rPr lang="en-US" sz="1600" kern="0" dirty="0">
                <a:solidFill>
                  <a:srgbClr val="000000"/>
                </a:solidFill>
                <a:effectLst/>
                <a:latin typeface="ＭＳ ゴシック"/>
                <a:ea typeface="ＭＳ 明朝"/>
                <a:cs typeface="ＭＳ ゴシック"/>
              </a:rPr>
              <a:t> </a:t>
            </a:r>
            <a:r>
              <a:rPr lang="en-US" sz="1600" kern="0" dirty="0" err="1">
                <a:solidFill>
                  <a:srgbClr val="000000"/>
                </a:solidFill>
                <a:effectLst/>
                <a:latin typeface="ＭＳ ゴシック"/>
                <a:ea typeface="ＭＳ 明朝"/>
                <a:cs typeface="ＭＳ ゴシック"/>
              </a:rPr>
              <a:t>HashSet</a:t>
            </a:r>
            <a:r>
              <a:rPr lang="en-US" sz="1600" kern="0" dirty="0">
                <a:solidFill>
                  <a:srgbClr val="000000"/>
                </a:solidFill>
                <a:effectLst/>
                <a:latin typeface="ＭＳ ゴシック"/>
                <a:ea typeface="ＭＳ 明朝"/>
                <a:cs typeface="ＭＳ ゴシック"/>
              </a:rPr>
              <a:t>&lt;</a:t>
            </a:r>
            <a:r>
              <a:rPr lang="en-US" sz="1600" kern="0" dirty="0" err="1">
                <a:solidFill>
                  <a:srgbClr val="000000"/>
                </a:solidFill>
                <a:effectLst/>
                <a:latin typeface="ＭＳ ゴシック"/>
                <a:ea typeface="ＭＳ 明朝"/>
                <a:cs typeface="ＭＳ ゴシック"/>
              </a:rPr>
              <a:t>JdiThread</a:t>
            </a:r>
            <a:r>
              <a:rPr lang="en-US" sz="1600" kern="0" dirty="0">
                <a:solidFill>
                  <a:srgbClr val="000000"/>
                </a:solidFill>
                <a:effectLst/>
                <a:latin typeface="ＭＳ ゴシック"/>
                <a:ea typeface="ＭＳ 明朝"/>
                <a:cs typeface="ＭＳ ゴシック"/>
              </a:rPr>
              <a:t>&gt; {</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a:t>
            </a:r>
            <a:r>
              <a:rPr lang="en-US" sz="1600" b="1" kern="0" dirty="0">
                <a:solidFill>
                  <a:srgbClr val="7F0055"/>
                </a:solidFill>
                <a:effectLst/>
                <a:latin typeface="ＭＳ ゴシック"/>
                <a:ea typeface="ＭＳ 明朝"/>
                <a:cs typeface="ＭＳ ゴシック"/>
              </a:rPr>
              <a:t>public</a:t>
            </a:r>
            <a:r>
              <a:rPr lang="en-US" sz="1600" kern="0" dirty="0">
                <a:solidFill>
                  <a:srgbClr val="000000"/>
                </a:solidFill>
                <a:effectLst/>
                <a:latin typeface="ＭＳ ゴシック"/>
                <a:ea typeface="ＭＳ 明朝"/>
                <a:cs typeface="ＭＳ ゴシック"/>
              </a:rPr>
              <a:t> </a:t>
            </a:r>
            <a:r>
              <a:rPr lang="en-US" sz="1600" kern="0" dirty="0" err="1">
                <a:solidFill>
                  <a:srgbClr val="000000"/>
                </a:solidFill>
                <a:effectLst/>
                <a:latin typeface="ＭＳ ゴシック"/>
                <a:ea typeface="ＭＳ 明朝"/>
                <a:cs typeface="ＭＳ ゴシック"/>
              </a:rPr>
              <a:t>JdiThread</a:t>
            </a:r>
            <a:r>
              <a:rPr lang="en-US" sz="1600" kern="0" dirty="0">
                <a:solidFill>
                  <a:srgbClr val="000000"/>
                </a:solidFill>
                <a:effectLst/>
                <a:latin typeface="ＭＳ ゴシック"/>
                <a:ea typeface="ＭＳ 明朝"/>
                <a:cs typeface="ＭＳ ゴシック"/>
              </a:rPr>
              <a:t> </a:t>
            </a:r>
            <a:r>
              <a:rPr lang="en-US" sz="1600" kern="0" dirty="0" smtClean="0">
                <a:solidFill>
                  <a:srgbClr val="000000"/>
                </a:solidFill>
                <a:latin typeface="ＭＳ ゴシック"/>
                <a:ea typeface="ＭＳ 明朝"/>
                <a:cs typeface="ＭＳ ゴシック"/>
              </a:rPr>
              <a:t>find</a:t>
            </a:r>
            <a:r>
              <a:rPr lang="en-US" sz="1600" kern="0" dirty="0" smtClean="0">
                <a:solidFill>
                  <a:srgbClr val="000000"/>
                </a:solidFill>
                <a:effectLst/>
                <a:latin typeface="ＭＳ ゴシック"/>
                <a:ea typeface="ＭＳ 明朝"/>
                <a:cs typeface="ＭＳ ゴシック"/>
              </a:rPr>
              <a:t>(</a:t>
            </a:r>
            <a:r>
              <a:rPr lang="en-US" sz="1600" kern="0" dirty="0" err="1" smtClean="0">
                <a:solidFill>
                  <a:srgbClr val="000000"/>
                </a:solidFill>
                <a:effectLst/>
                <a:latin typeface="ＭＳ ゴシック"/>
                <a:ea typeface="ＭＳ 明朝"/>
                <a:cs typeface="ＭＳ ゴシック"/>
              </a:rPr>
              <a:t>ThreadReference</a:t>
            </a:r>
            <a:r>
              <a:rPr lang="en-US" sz="1600" kern="0" dirty="0" smtClean="0">
                <a:solidFill>
                  <a:srgbClr val="000000"/>
                </a:solidFill>
                <a:effectLst/>
                <a:latin typeface="ＭＳ ゴシック"/>
                <a:ea typeface="ＭＳ 明朝"/>
                <a:cs typeface="ＭＳ ゴシック"/>
              </a:rPr>
              <a:t> </a:t>
            </a:r>
            <a:r>
              <a:rPr lang="en-US" sz="1600" kern="0" dirty="0">
                <a:solidFill>
                  <a:srgbClr val="FF0000"/>
                </a:solidFill>
                <a:effectLst/>
                <a:latin typeface="ＭＳ ゴシック"/>
                <a:ea typeface="ＭＳ 明朝"/>
                <a:cs typeface="ＭＳ ゴシック"/>
              </a:rPr>
              <a:t>thread</a:t>
            </a:r>
            <a:r>
              <a:rPr lang="en-US" sz="1600" kern="0" dirty="0">
                <a:solidFill>
                  <a:srgbClr val="000000"/>
                </a:solidFill>
                <a:effectLst/>
                <a:latin typeface="ＭＳ ゴシック"/>
                <a:ea typeface="ＭＳ 明朝"/>
                <a:cs typeface="ＭＳ ゴシック"/>
              </a:rPr>
              <a:t>)</a:t>
            </a:r>
            <a:r>
              <a:rPr lang="ja-JP" sz="1600" kern="0" dirty="0">
                <a:solidFill>
                  <a:srgbClr val="000000"/>
                </a:solidFill>
                <a:effectLst/>
                <a:latin typeface="Century"/>
                <a:ea typeface="ＭＳ ゴシック"/>
                <a:cs typeface="ＭＳ ゴシック"/>
              </a:rPr>
              <a:t>　</a:t>
            </a:r>
            <a:r>
              <a:rPr lang="en-US" sz="1600" kern="0" dirty="0">
                <a:solidFill>
                  <a:srgbClr val="000000"/>
                </a:solidFill>
                <a:effectLst/>
                <a:latin typeface="Century"/>
                <a:ea typeface="ＭＳ ゴシック"/>
                <a:cs typeface="ＭＳ ゴシック"/>
              </a:rPr>
              <a:t>{</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a:t>
            </a:r>
            <a:r>
              <a:rPr lang="en-US" sz="1600" b="1" kern="0" dirty="0">
                <a:solidFill>
                  <a:srgbClr val="7F0055"/>
                </a:solidFill>
                <a:effectLst/>
                <a:latin typeface="ＭＳ ゴシック"/>
                <a:ea typeface="ＭＳ 明朝"/>
                <a:cs typeface="ＭＳ ゴシック"/>
              </a:rPr>
              <a:t>for</a:t>
            </a:r>
            <a:r>
              <a:rPr lang="en-US" sz="1600" kern="0" dirty="0">
                <a:solidFill>
                  <a:srgbClr val="000000"/>
                </a:solidFill>
                <a:effectLst/>
                <a:latin typeface="ＭＳ ゴシック"/>
                <a:ea typeface="ＭＳ 明朝"/>
                <a:cs typeface="ＭＳ ゴシック"/>
              </a:rPr>
              <a:t>(Iterator&lt;</a:t>
            </a:r>
            <a:r>
              <a:rPr lang="en-US" sz="1600" kern="0" dirty="0" err="1">
                <a:solidFill>
                  <a:srgbClr val="000000"/>
                </a:solidFill>
                <a:effectLst/>
                <a:latin typeface="ＭＳ ゴシック"/>
                <a:ea typeface="ＭＳ 明朝"/>
                <a:cs typeface="ＭＳ ゴシック"/>
              </a:rPr>
              <a:t>JdiThread</a:t>
            </a:r>
            <a:r>
              <a:rPr lang="en-US" sz="1600" kern="0" dirty="0">
                <a:solidFill>
                  <a:srgbClr val="000000"/>
                </a:solidFill>
                <a:effectLst/>
                <a:latin typeface="ＭＳ ゴシック"/>
                <a:ea typeface="ＭＳ 明朝"/>
                <a:cs typeface="ＭＳ ゴシック"/>
              </a:rPr>
              <a:t>&gt; </a:t>
            </a:r>
            <a:r>
              <a:rPr lang="en-US" sz="1600" b="1" kern="0" dirty="0">
                <a:solidFill>
                  <a:srgbClr val="008000"/>
                </a:solidFill>
                <a:effectLst/>
                <a:latin typeface="ＭＳ ゴシック"/>
                <a:ea typeface="ＭＳ 明朝"/>
                <a:cs typeface="ＭＳ ゴシック"/>
              </a:rPr>
              <a:t>it</a:t>
            </a:r>
            <a:r>
              <a:rPr lang="en-US" sz="1600" kern="0" dirty="0">
                <a:solidFill>
                  <a:srgbClr val="000000"/>
                </a:solidFill>
                <a:effectLst/>
                <a:latin typeface="ＭＳ ゴシック"/>
                <a:ea typeface="ＭＳ 明朝"/>
                <a:cs typeface="ＭＳ ゴシック"/>
              </a:rPr>
              <a:t>=iterator(); </a:t>
            </a:r>
            <a:r>
              <a:rPr lang="en-US" sz="1600" kern="0" dirty="0" err="1">
                <a:solidFill>
                  <a:srgbClr val="008000"/>
                </a:solidFill>
                <a:effectLst/>
                <a:latin typeface="ＭＳ ゴシック"/>
                <a:ea typeface="ＭＳ 明朝"/>
                <a:cs typeface="ＭＳ ゴシック"/>
              </a:rPr>
              <a:t>it</a:t>
            </a:r>
            <a:r>
              <a:rPr lang="en-US" sz="1600" kern="0" dirty="0" err="1">
                <a:solidFill>
                  <a:srgbClr val="000000"/>
                </a:solidFill>
                <a:effectLst/>
                <a:latin typeface="ＭＳ ゴシック"/>
                <a:ea typeface="ＭＳ 明朝"/>
                <a:cs typeface="ＭＳ ゴシック"/>
              </a:rPr>
              <a:t>.hasNext</a:t>
            </a:r>
            <a:r>
              <a:rPr lang="en-US" sz="1600" kern="0" dirty="0">
                <a:solidFill>
                  <a:srgbClr val="000000"/>
                </a:solidFill>
                <a:effectLst/>
                <a:latin typeface="ＭＳ ゴシック"/>
                <a:ea typeface="ＭＳ 明朝"/>
                <a:cs typeface="ＭＳ ゴシック"/>
              </a:rPr>
              <a:t>(); ) {</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a:t>
            </a:r>
            <a:r>
              <a:rPr lang="en-US" sz="1600" kern="0" dirty="0" err="1">
                <a:solidFill>
                  <a:srgbClr val="000000"/>
                </a:solidFill>
                <a:effectLst/>
                <a:latin typeface="ＭＳ ゴシック"/>
                <a:ea typeface="ＭＳ 明朝"/>
                <a:cs typeface="ＭＳ ゴシック"/>
              </a:rPr>
              <a:t>JdiThread</a:t>
            </a:r>
            <a:r>
              <a:rPr lang="en-US" sz="1600" kern="0" dirty="0">
                <a:solidFill>
                  <a:srgbClr val="000000"/>
                </a:solidFill>
                <a:effectLst/>
                <a:latin typeface="ＭＳ ゴシック"/>
                <a:ea typeface="ＭＳ 明朝"/>
                <a:cs typeface="ＭＳ ゴシック"/>
              </a:rPr>
              <a:t> </a:t>
            </a:r>
            <a:r>
              <a:rPr lang="en-US" sz="1600" b="1" kern="0" dirty="0" err="1">
                <a:solidFill>
                  <a:srgbClr val="008000"/>
                </a:solidFill>
                <a:effectLst/>
                <a:latin typeface="ＭＳ ゴシック"/>
                <a:ea typeface="ＭＳ 明朝"/>
                <a:cs typeface="ＭＳ ゴシック"/>
              </a:rPr>
              <a:t>currentThread</a:t>
            </a:r>
            <a:r>
              <a:rPr lang="en-US" sz="1600" kern="0" dirty="0">
                <a:solidFill>
                  <a:srgbClr val="000000"/>
                </a:solidFill>
                <a:effectLst/>
                <a:latin typeface="ＭＳ ゴシック"/>
                <a:ea typeface="ＭＳ 明朝"/>
                <a:cs typeface="ＭＳ ゴシック"/>
              </a:rPr>
              <a:t> = (</a:t>
            </a:r>
            <a:r>
              <a:rPr lang="en-US" sz="1600" kern="0" dirty="0" err="1">
                <a:solidFill>
                  <a:srgbClr val="000000"/>
                </a:solidFill>
                <a:effectLst/>
                <a:latin typeface="ＭＳ ゴシック"/>
                <a:ea typeface="ＭＳ 明朝"/>
                <a:cs typeface="ＭＳ ゴシック"/>
              </a:rPr>
              <a:t>JdiThread</a:t>
            </a:r>
            <a:r>
              <a:rPr lang="en-US" sz="1600" kern="0" dirty="0">
                <a:solidFill>
                  <a:srgbClr val="000000"/>
                </a:solidFill>
                <a:effectLst/>
                <a:latin typeface="ＭＳ ゴシック"/>
                <a:ea typeface="ＭＳ 明朝"/>
                <a:cs typeface="ＭＳ ゴシック"/>
              </a:rPr>
              <a:t>)</a:t>
            </a:r>
            <a:r>
              <a:rPr lang="en-US" sz="1600" kern="0" dirty="0" err="1">
                <a:solidFill>
                  <a:srgbClr val="008000"/>
                </a:solidFill>
                <a:effectLst/>
                <a:latin typeface="ＭＳ ゴシック"/>
                <a:ea typeface="ＭＳ 明朝"/>
                <a:cs typeface="ＭＳ ゴシック"/>
              </a:rPr>
              <a:t>it</a:t>
            </a:r>
            <a:r>
              <a:rPr lang="en-US" sz="1600" kern="0" dirty="0" err="1">
                <a:solidFill>
                  <a:srgbClr val="000000"/>
                </a:solidFill>
                <a:effectLst/>
                <a:latin typeface="ＭＳ ゴシック"/>
                <a:ea typeface="ＭＳ 明朝"/>
                <a:cs typeface="ＭＳ ゴシック"/>
              </a:rPr>
              <a:t>.next</a:t>
            </a:r>
            <a:r>
              <a:rPr lang="en-US" sz="1600" kern="0" dirty="0">
                <a:solidFill>
                  <a:srgbClr val="000000"/>
                </a:solidFill>
                <a:effectLst/>
                <a:latin typeface="ＭＳ ゴシック"/>
                <a:ea typeface="ＭＳ 明朝"/>
                <a:cs typeface="ＭＳ ゴシック"/>
              </a:rPr>
              <a:t>();</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a:t>
            </a:r>
            <a:r>
              <a:rPr lang="en-US" sz="1600" b="1" kern="0" dirty="0">
                <a:solidFill>
                  <a:srgbClr val="7F0055"/>
                </a:solidFill>
                <a:effectLst/>
                <a:latin typeface="ＭＳ ゴシック"/>
                <a:ea typeface="ＭＳ 明朝"/>
                <a:cs typeface="ＭＳ ゴシック"/>
              </a:rPr>
              <a:t>if</a:t>
            </a:r>
            <a:r>
              <a:rPr lang="en-US" sz="1600" kern="0" dirty="0">
                <a:solidFill>
                  <a:srgbClr val="000000"/>
                </a:solidFill>
                <a:effectLst/>
                <a:latin typeface="ＭＳ ゴシック"/>
                <a:ea typeface="ＭＳ 明朝"/>
                <a:cs typeface="ＭＳ ゴシック"/>
              </a:rPr>
              <a:t>(</a:t>
            </a:r>
            <a:r>
              <a:rPr lang="en-US" sz="1600" kern="0" dirty="0" err="1">
                <a:solidFill>
                  <a:srgbClr val="008000"/>
                </a:solidFill>
                <a:effectLst/>
                <a:latin typeface="ＭＳ ゴシック"/>
                <a:ea typeface="ＭＳ 明朝"/>
                <a:cs typeface="ＭＳ ゴシック"/>
              </a:rPr>
              <a:t>currentThread</a:t>
            </a:r>
            <a:r>
              <a:rPr lang="en-US" sz="1600" kern="0" dirty="0" err="1">
                <a:solidFill>
                  <a:srgbClr val="000000"/>
                </a:solidFill>
                <a:effectLst/>
                <a:latin typeface="ＭＳ ゴシック"/>
                <a:ea typeface="ＭＳ 明朝"/>
                <a:cs typeface="ＭＳ ゴシック"/>
              </a:rPr>
              <a:t>.getRemoteThread</a:t>
            </a:r>
            <a:r>
              <a:rPr lang="en-US" sz="1600" kern="0" dirty="0">
                <a:solidFill>
                  <a:srgbClr val="000000"/>
                </a:solidFill>
                <a:effectLst/>
                <a:latin typeface="ＭＳ ゴシック"/>
                <a:ea typeface="ＭＳ 明朝"/>
                <a:cs typeface="ＭＳ ゴシック"/>
              </a:rPr>
              <a:t>().equals(</a:t>
            </a:r>
            <a:r>
              <a:rPr lang="en-US" sz="1600" kern="0" dirty="0">
                <a:solidFill>
                  <a:srgbClr val="FF0000"/>
                </a:solidFill>
                <a:effectLst/>
                <a:latin typeface="ＭＳ ゴシック"/>
                <a:ea typeface="ＭＳ 明朝"/>
                <a:cs typeface="ＭＳ ゴシック"/>
              </a:rPr>
              <a:t>thread</a:t>
            </a:r>
            <a:r>
              <a:rPr lang="en-US" sz="1600" kern="0" dirty="0">
                <a:solidFill>
                  <a:srgbClr val="000000"/>
                </a:solidFill>
                <a:effectLst/>
                <a:latin typeface="ＭＳ ゴシック"/>
                <a:ea typeface="ＭＳ 明朝"/>
                <a:cs typeface="ＭＳ ゴシック"/>
              </a:rPr>
              <a:t>)) {</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a:t>
            </a:r>
            <a:r>
              <a:rPr lang="en-US" sz="1600" b="1" kern="0" dirty="0">
                <a:solidFill>
                  <a:srgbClr val="7F0055"/>
                </a:solidFill>
                <a:effectLst/>
                <a:latin typeface="ＭＳ ゴシック"/>
                <a:ea typeface="ＭＳ 明朝"/>
                <a:cs typeface="ＭＳ ゴシック"/>
              </a:rPr>
              <a:t>return</a:t>
            </a:r>
            <a:r>
              <a:rPr lang="en-US" sz="1600" kern="0" dirty="0">
                <a:solidFill>
                  <a:srgbClr val="000000"/>
                </a:solidFill>
                <a:effectLst/>
                <a:latin typeface="ＭＳ ゴシック"/>
                <a:ea typeface="ＭＳ 明朝"/>
                <a:cs typeface="ＭＳ ゴシック"/>
              </a:rPr>
              <a:t> </a:t>
            </a:r>
            <a:r>
              <a:rPr lang="en-US" sz="1600" kern="0" dirty="0" err="1">
                <a:solidFill>
                  <a:srgbClr val="008000"/>
                </a:solidFill>
                <a:effectLst/>
                <a:latin typeface="ＭＳ ゴシック"/>
                <a:ea typeface="ＭＳ 明朝"/>
                <a:cs typeface="ＭＳ ゴシック"/>
              </a:rPr>
              <a:t>currentThread</a:t>
            </a:r>
            <a:r>
              <a:rPr lang="en-US" sz="1600" kern="0" dirty="0">
                <a:solidFill>
                  <a:srgbClr val="000000"/>
                </a:solidFill>
                <a:effectLst/>
                <a:latin typeface="ＭＳ ゴシック"/>
                <a:ea typeface="ＭＳ 明朝"/>
                <a:cs typeface="ＭＳ ゴシック"/>
              </a:rPr>
              <a:t>;</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a:t>
            </a:r>
            <a:r>
              <a:rPr lang="en-US" sz="1600" kern="0" dirty="0" err="1">
                <a:solidFill>
                  <a:srgbClr val="000000"/>
                </a:solidFill>
                <a:effectLst/>
                <a:latin typeface="ＭＳ ゴシック"/>
                <a:ea typeface="ＭＳ 明朝"/>
                <a:cs typeface="ＭＳ ゴシック"/>
              </a:rPr>
              <a:t>Debug.reportError</a:t>
            </a:r>
            <a:r>
              <a:rPr lang="en-US" sz="1600" kern="0" dirty="0">
                <a:solidFill>
                  <a:srgbClr val="000000"/>
                </a:solidFill>
                <a:effectLst/>
                <a:latin typeface="ＭＳ ゴシック"/>
                <a:ea typeface="ＭＳ 明朝"/>
                <a:cs typeface="ＭＳ ゴシック"/>
              </a:rPr>
              <a:t>(</a:t>
            </a:r>
            <a:r>
              <a:rPr lang="en-US" sz="1600" kern="0" dirty="0">
                <a:solidFill>
                  <a:srgbClr val="2A00FF"/>
                </a:solidFill>
                <a:effectLst/>
                <a:latin typeface="ＭＳ ゴシック"/>
                <a:ea typeface="ＭＳ 明朝"/>
                <a:cs typeface="ＭＳ ゴシック"/>
              </a:rPr>
              <a:t>"Encountered thread not in </a:t>
            </a:r>
            <a:r>
              <a:rPr lang="en-US" sz="1600" kern="0" dirty="0" err="1">
                <a:solidFill>
                  <a:srgbClr val="2A00FF"/>
                </a:solidFill>
                <a:effectLst/>
                <a:latin typeface="ＭＳ ゴシック"/>
                <a:ea typeface="ＭＳ 明朝"/>
                <a:cs typeface="ＭＳ ゴシック"/>
              </a:rPr>
              <a:t>ThreadSet</a:t>
            </a:r>
            <a:r>
              <a:rPr lang="en-US" sz="1600" kern="0" dirty="0">
                <a:solidFill>
                  <a:srgbClr val="2A00FF"/>
                </a:solidFill>
                <a:effectLst/>
                <a:latin typeface="ＭＳ ゴシック"/>
                <a:ea typeface="ＭＳ 明朝"/>
                <a:cs typeface="ＭＳ ゴシック"/>
              </a:rPr>
              <a:t>!"</a:t>
            </a:r>
            <a:r>
              <a:rPr lang="en-US" sz="1600" kern="0" dirty="0">
                <a:solidFill>
                  <a:srgbClr val="000000"/>
                </a:solidFill>
                <a:effectLst/>
                <a:latin typeface="ＭＳ ゴシック"/>
                <a:ea typeface="ＭＳ 明朝"/>
                <a:cs typeface="ＭＳ ゴシック"/>
              </a:rPr>
              <a:t>);</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a:t>
            </a:r>
            <a:r>
              <a:rPr lang="en-US" sz="1600" b="1" kern="0" dirty="0">
                <a:solidFill>
                  <a:srgbClr val="7F0055"/>
                </a:solidFill>
                <a:effectLst/>
                <a:latin typeface="ＭＳ ゴシック"/>
                <a:ea typeface="ＭＳ 明朝"/>
                <a:cs typeface="ＭＳ ゴシック"/>
              </a:rPr>
              <a:t>return</a:t>
            </a:r>
            <a:r>
              <a:rPr lang="en-US" sz="1600" kern="0" dirty="0">
                <a:solidFill>
                  <a:srgbClr val="000000"/>
                </a:solidFill>
                <a:effectLst/>
                <a:latin typeface="ＭＳ ゴシック"/>
                <a:ea typeface="ＭＳ 明朝"/>
                <a:cs typeface="ＭＳ ゴシック"/>
              </a:rPr>
              <a:t> </a:t>
            </a:r>
            <a:r>
              <a:rPr lang="en-US" sz="1600" b="1" kern="0" dirty="0">
                <a:solidFill>
                  <a:srgbClr val="7F0055"/>
                </a:solidFill>
                <a:effectLst/>
                <a:latin typeface="ＭＳ ゴシック"/>
                <a:ea typeface="ＭＳ 明朝"/>
                <a:cs typeface="ＭＳ ゴシック"/>
              </a:rPr>
              <a:t>null</a:t>
            </a:r>
            <a:r>
              <a:rPr lang="en-US" sz="1600" kern="0" dirty="0">
                <a:solidFill>
                  <a:srgbClr val="000000"/>
                </a:solidFill>
                <a:effectLst/>
                <a:latin typeface="ＭＳ ゴシック"/>
                <a:ea typeface="ＭＳ 明朝"/>
                <a:cs typeface="ＭＳ ゴシック"/>
              </a:rPr>
              <a:t>;</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a:t>
            </a:r>
            <a:endParaRPr lang="ja-JP" sz="2000" kern="100" dirty="0">
              <a:effectLst/>
              <a:latin typeface="Century"/>
              <a:ea typeface="ＭＳ 明朝"/>
              <a:cs typeface="Times New Roman"/>
            </a:endParaRPr>
          </a:p>
        </p:txBody>
      </p:sp>
      <p:sp>
        <p:nvSpPr>
          <p:cNvPr id="2" name="タイトル 1"/>
          <p:cNvSpPr>
            <a:spLocks noGrp="1"/>
          </p:cNvSpPr>
          <p:nvPr>
            <p:ph type="title"/>
          </p:nvPr>
        </p:nvSpPr>
        <p:spPr/>
        <p:txBody>
          <a:bodyPr/>
          <a:lstStyle/>
          <a:p>
            <a:r>
              <a:rPr lang="ja-JP" altLang="en-US" dirty="0" smtClean="0"/>
              <a:t>候補リストありのときの方が</a:t>
            </a:r>
            <a:r>
              <a:rPr lang="en-US" altLang="ja-JP" dirty="0" smtClean="0"/>
              <a:t/>
            </a:r>
            <a:br>
              <a:rPr lang="en-US" altLang="ja-JP" dirty="0" smtClean="0"/>
            </a:br>
            <a:r>
              <a:rPr lang="ja-JP" altLang="en-US" dirty="0" smtClean="0"/>
              <a:t>正解が多かった例：</a:t>
            </a:r>
            <a:r>
              <a:rPr lang="en-US" altLang="ja-JP" dirty="0" smtClean="0"/>
              <a:t>find</a:t>
            </a:r>
            <a:endParaRPr kumimoji="1" lang="ja-JP" altLang="en-US" dirty="0"/>
          </a:p>
        </p:txBody>
      </p:sp>
      <p:sp>
        <p:nvSpPr>
          <p:cNvPr id="4" name="スライド番号プレースホルダー 3"/>
          <p:cNvSpPr>
            <a:spLocks noGrp="1"/>
          </p:cNvSpPr>
          <p:nvPr>
            <p:ph type="sldNum" sz="quarter" idx="12"/>
          </p:nvPr>
        </p:nvSpPr>
        <p:spPr/>
        <p:txBody>
          <a:bodyPr/>
          <a:lstStyle/>
          <a:p>
            <a:fld id="{8C895D88-1A83-483B-AB54-1A12690D3252}" type="slidenum">
              <a:rPr kumimoji="1" lang="ja-JP" altLang="en-US" smtClean="0"/>
              <a:t>32</a:t>
            </a:fld>
            <a:endParaRPr kumimoji="1" lang="ja-JP" altLang="en-US"/>
          </a:p>
        </p:txBody>
      </p:sp>
      <p:sp>
        <p:nvSpPr>
          <p:cNvPr id="6" name="テキスト ボックス 5"/>
          <p:cNvSpPr txBox="1"/>
          <p:nvPr/>
        </p:nvSpPr>
        <p:spPr>
          <a:xfrm>
            <a:off x="4716016" y="4437112"/>
            <a:ext cx="1584176" cy="1477328"/>
          </a:xfrm>
          <a:prstGeom prst="rect">
            <a:avLst/>
          </a:prstGeom>
          <a:noFill/>
        </p:spPr>
        <p:txBody>
          <a:bodyPr wrap="square" rtlCol="0">
            <a:spAutoFit/>
          </a:bodyPr>
          <a:lstStyle/>
          <a:p>
            <a:pPr marL="342900" indent="-342900">
              <a:buFont typeface="+mj-lt"/>
              <a:buAutoNum type="arabicPeriod"/>
            </a:pPr>
            <a:r>
              <a:rPr lang="en-US" altLang="ja-JP" dirty="0" smtClean="0"/>
              <a:t>report</a:t>
            </a:r>
          </a:p>
          <a:p>
            <a:pPr marL="342900" indent="-342900">
              <a:buFont typeface="+mj-lt"/>
              <a:buAutoNum type="arabicPeriod"/>
            </a:pPr>
            <a:r>
              <a:rPr lang="en-US" altLang="ja-JP" dirty="0" smtClean="0"/>
              <a:t>is</a:t>
            </a:r>
          </a:p>
          <a:p>
            <a:pPr marL="342900" indent="-342900">
              <a:buFont typeface="+mj-lt"/>
              <a:buAutoNum type="arabicPeriod"/>
            </a:pPr>
            <a:r>
              <a:rPr lang="en-US" altLang="ja-JP" dirty="0" smtClean="0"/>
              <a:t>translate</a:t>
            </a:r>
          </a:p>
          <a:p>
            <a:pPr marL="342900" indent="-342900">
              <a:buFont typeface="+mj-lt"/>
              <a:buAutoNum type="arabicPeriod"/>
            </a:pPr>
            <a:r>
              <a:rPr lang="en-US" altLang="ja-JP" dirty="0" smtClean="0"/>
              <a:t>parse</a:t>
            </a:r>
          </a:p>
          <a:p>
            <a:pPr marL="342900" indent="-342900">
              <a:buFont typeface="+mj-lt"/>
              <a:buAutoNum type="arabicPeriod"/>
            </a:pPr>
            <a:r>
              <a:rPr lang="en-US" altLang="ja-JP" dirty="0" smtClean="0"/>
              <a:t>find</a:t>
            </a:r>
            <a:endParaRPr lang="ja-JP" altLang="ja-JP" dirty="0"/>
          </a:p>
        </p:txBody>
      </p:sp>
      <p:sp>
        <p:nvSpPr>
          <p:cNvPr id="7" name="テキスト ボックス 6"/>
          <p:cNvSpPr txBox="1"/>
          <p:nvPr/>
        </p:nvSpPr>
        <p:spPr>
          <a:xfrm>
            <a:off x="7020272" y="1916832"/>
            <a:ext cx="2123728" cy="4247317"/>
          </a:xfrm>
          <a:prstGeom prst="rect">
            <a:avLst/>
          </a:prstGeom>
          <a:noFill/>
        </p:spPr>
        <p:txBody>
          <a:bodyPr wrap="square" rtlCol="0">
            <a:spAutoFit/>
          </a:bodyPr>
          <a:lstStyle/>
          <a:p>
            <a:r>
              <a:rPr kumimoji="1" lang="ja-JP" altLang="en-US" sz="2400" dirty="0" smtClean="0"/>
              <a:t>候補リストあり</a:t>
            </a:r>
            <a:endParaRPr kumimoji="1" lang="en-US" altLang="ja-JP" sz="3200" dirty="0" smtClean="0"/>
          </a:p>
          <a:p>
            <a:pPr marL="285750" indent="-285750">
              <a:buFont typeface="Arial" panose="020B0604020202020204" pitchFamily="34" charset="0"/>
              <a:buChar char="•"/>
            </a:pPr>
            <a:r>
              <a:rPr lang="en-US" altLang="ja-JP" dirty="0" smtClean="0"/>
              <a:t>find</a:t>
            </a:r>
          </a:p>
          <a:p>
            <a:pPr marL="285750" indent="-285750">
              <a:buFont typeface="Arial" panose="020B0604020202020204" pitchFamily="34" charset="0"/>
              <a:buChar char="•"/>
            </a:pPr>
            <a:r>
              <a:rPr kumimoji="1" lang="en-US" altLang="ja-JP" dirty="0" smtClean="0"/>
              <a:t>find</a:t>
            </a:r>
          </a:p>
          <a:p>
            <a:pPr marL="285750" indent="-285750">
              <a:buFont typeface="Arial" panose="020B0604020202020204" pitchFamily="34" charset="0"/>
              <a:buChar char="•"/>
            </a:pPr>
            <a:r>
              <a:rPr lang="en-US" altLang="ja-JP" dirty="0" smtClean="0"/>
              <a:t>find</a:t>
            </a:r>
          </a:p>
          <a:p>
            <a:pPr marL="285750" indent="-285750">
              <a:buFont typeface="Arial" panose="020B0604020202020204" pitchFamily="34" charset="0"/>
              <a:buChar char="•"/>
            </a:pPr>
            <a:r>
              <a:rPr kumimoji="1" lang="en-US" altLang="ja-JP" dirty="0" smtClean="0"/>
              <a:t>find</a:t>
            </a:r>
          </a:p>
          <a:p>
            <a:endParaRPr kumimoji="1" lang="en-US" altLang="ja-JP" sz="2400" dirty="0" smtClean="0"/>
          </a:p>
          <a:p>
            <a:r>
              <a:rPr kumimoji="1" lang="ja-JP" altLang="en-US" sz="2400" dirty="0" smtClean="0"/>
              <a:t>候補リストなし</a:t>
            </a:r>
            <a:endParaRPr kumimoji="1" lang="en-US" altLang="ja-JP" sz="2400" dirty="0" smtClean="0"/>
          </a:p>
          <a:p>
            <a:pPr marL="285750" indent="-285750">
              <a:buFont typeface="Arial" panose="020B0604020202020204" pitchFamily="34" charset="0"/>
              <a:buChar char="•"/>
            </a:pPr>
            <a:r>
              <a:rPr lang="en-US" altLang="ja-JP" dirty="0" smtClean="0"/>
              <a:t>find</a:t>
            </a:r>
          </a:p>
          <a:p>
            <a:pPr marL="285750" indent="-285750">
              <a:buFont typeface="Arial" panose="020B0604020202020204" pitchFamily="34" charset="0"/>
              <a:buChar char="•"/>
            </a:pPr>
            <a:r>
              <a:rPr lang="en-US" altLang="ja-JP" dirty="0" smtClean="0"/>
              <a:t>find</a:t>
            </a:r>
          </a:p>
          <a:p>
            <a:pPr marL="285750" indent="-285750">
              <a:buFont typeface="Arial" panose="020B0604020202020204" pitchFamily="34" charset="0"/>
              <a:buChar char="•"/>
            </a:pPr>
            <a:r>
              <a:rPr lang="en-US" altLang="ja-JP" dirty="0" smtClean="0"/>
              <a:t>update</a:t>
            </a:r>
          </a:p>
          <a:p>
            <a:pPr marL="285750" indent="-285750">
              <a:buFont typeface="Arial" panose="020B0604020202020204" pitchFamily="34" charset="0"/>
              <a:buChar char="•"/>
            </a:pPr>
            <a:r>
              <a:rPr lang="en-US" altLang="ja-JP" dirty="0" smtClean="0"/>
              <a:t>get</a:t>
            </a:r>
            <a:endParaRPr lang="en-US" altLang="ja-JP" dirty="0"/>
          </a:p>
          <a:p>
            <a:endParaRPr lang="en-US" altLang="ja-JP" dirty="0"/>
          </a:p>
          <a:p>
            <a:endParaRPr kumimoji="1" lang="en-US" altLang="ja-JP" dirty="0" smtClean="0"/>
          </a:p>
          <a:p>
            <a:endParaRPr kumimoji="1" lang="ja-JP" altLang="en-US" dirty="0"/>
          </a:p>
        </p:txBody>
      </p:sp>
    </p:spTree>
    <p:extLst>
      <p:ext uri="{BB962C8B-B14F-4D97-AF65-F5344CB8AC3E}">
        <p14:creationId xmlns:p14="http://schemas.microsoft.com/office/powerpoint/2010/main" val="33378242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候補リストありのときの方が</a:t>
            </a:r>
            <a:r>
              <a:rPr lang="en-US" altLang="ja-JP" dirty="0"/>
              <a:t/>
            </a:r>
            <a:br>
              <a:rPr lang="en-US" altLang="ja-JP" dirty="0"/>
            </a:br>
            <a:r>
              <a:rPr lang="ja-JP" altLang="en-US" dirty="0"/>
              <a:t>正解が多かった例</a:t>
            </a:r>
            <a:r>
              <a:rPr lang="ja-JP" altLang="en-US" dirty="0" smtClean="0"/>
              <a:t>：</a:t>
            </a:r>
            <a:r>
              <a:rPr lang="en-US" altLang="ja-JP" dirty="0" smtClean="0"/>
              <a:t>print</a:t>
            </a:r>
            <a:endParaRPr kumimoji="1" lang="ja-JP" altLang="en-US" dirty="0"/>
          </a:p>
        </p:txBody>
      </p:sp>
      <p:sp>
        <p:nvSpPr>
          <p:cNvPr id="4" name="スライド番号プレースホルダー 3"/>
          <p:cNvSpPr>
            <a:spLocks noGrp="1"/>
          </p:cNvSpPr>
          <p:nvPr>
            <p:ph type="sldNum" sz="quarter" idx="12"/>
          </p:nvPr>
        </p:nvSpPr>
        <p:spPr/>
        <p:txBody>
          <a:bodyPr/>
          <a:lstStyle/>
          <a:p>
            <a:fld id="{8C895D88-1A83-483B-AB54-1A12690D3252}" type="slidenum">
              <a:rPr kumimoji="1" lang="ja-JP" altLang="en-US" smtClean="0"/>
              <a:t>33</a:t>
            </a:fld>
            <a:endParaRPr kumimoji="1" lang="ja-JP" altLang="en-US"/>
          </a:p>
        </p:txBody>
      </p:sp>
      <p:sp>
        <p:nvSpPr>
          <p:cNvPr id="5" name="テキスト ボックス 2"/>
          <p:cNvSpPr txBox="1">
            <a:spLocks noChangeArrowheads="1"/>
          </p:cNvSpPr>
          <p:nvPr/>
        </p:nvSpPr>
        <p:spPr bwMode="auto">
          <a:xfrm>
            <a:off x="179512" y="1700809"/>
            <a:ext cx="6480720" cy="3528392"/>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algn="l">
              <a:spcAft>
                <a:spcPts val="0"/>
              </a:spcAft>
            </a:pPr>
            <a:r>
              <a:rPr lang="en-US" sz="1600" b="1" kern="0" dirty="0">
                <a:solidFill>
                  <a:srgbClr val="7F0055"/>
                </a:solidFill>
                <a:effectLst/>
                <a:latin typeface="ＭＳ ゴシック"/>
                <a:ea typeface="ＭＳ 明朝"/>
                <a:cs typeface="ＭＳ ゴシック"/>
              </a:rPr>
              <a:t>public</a:t>
            </a:r>
            <a:r>
              <a:rPr lang="en-US" sz="1600" kern="0" dirty="0">
                <a:solidFill>
                  <a:srgbClr val="000000"/>
                </a:solidFill>
                <a:effectLst/>
                <a:latin typeface="ＭＳ ゴシック"/>
                <a:ea typeface="ＭＳ 明朝"/>
                <a:cs typeface="ＭＳ ゴシック"/>
              </a:rPr>
              <a:t> </a:t>
            </a:r>
            <a:r>
              <a:rPr lang="en-US" sz="1600" b="1" kern="0" dirty="0">
                <a:solidFill>
                  <a:srgbClr val="7F0055"/>
                </a:solidFill>
                <a:effectLst/>
                <a:latin typeface="ＭＳ ゴシック"/>
                <a:ea typeface="ＭＳ 明朝"/>
                <a:cs typeface="ＭＳ ゴシック"/>
              </a:rPr>
              <a:t>abstract</a:t>
            </a:r>
            <a:r>
              <a:rPr lang="en-US" sz="1600" kern="0" dirty="0">
                <a:solidFill>
                  <a:srgbClr val="000000"/>
                </a:solidFill>
                <a:effectLst/>
                <a:latin typeface="ＭＳ ゴシック"/>
                <a:ea typeface="ＭＳ 明朝"/>
                <a:cs typeface="ＭＳ ゴシック"/>
              </a:rPr>
              <a:t> </a:t>
            </a:r>
            <a:r>
              <a:rPr lang="en-US" sz="1600" b="1" kern="0" dirty="0">
                <a:solidFill>
                  <a:srgbClr val="7F0055"/>
                </a:solidFill>
                <a:effectLst/>
                <a:latin typeface="ＭＳ ゴシック"/>
                <a:ea typeface="ＭＳ 明朝"/>
                <a:cs typeface="ＭＳ ゴシック"/>
              </a:rPr>
              <a:t>class</a:t>
            </a:r>
            <a:r>
              <a:rPr lang="en-US" sz="1600" kern="0" dirty="0">
                <a:solidFill>
                  <a:srgbClr val="000000"/>
                </a:solidFill>
                <a:effectLst/>
                <a:latin typeface="ＭＳ ゴシック"/>
                <a:ea typeface="ＭＳ 明朝"/>
                <a:cs typeface="ＭＳ ゴシック"/>
              </a:rPr>
              <a:t> </a:t>
            </a:r>
            <a:r>
              <a:rPr lang="en-US" sz="1600" kern="0" dirty="0" err="1">
                <a:solidFill>
                  <a:srgbClr val="000000"/>
                </a:solidFill>
                <a:effectLst/>
                <a:latin typeface="ＭＳ ゴシック"/>
                <a:ea typeface="ＭＳ 明朝"/>
                <a:cs typeface="ＭＳ ゴシック"/>
              </a:rPr>
              <a:t>CallableView</a:t>
            </a:r>
            <a:r>
              <a:rPr lang="en-US" sz="1600" kern="0" dirty="0">
                <a:solidFill>
                  <a:srgbClr val="000000"/>
                </a:solidFill>
                <a:effectLst/>
                <a:latin typeface="ＭＳ ゴシック"/>
                <a:ea typeface="ＭＳ 明朝"/>
                <a:cs typeface="ＭＳ ゴシック"/>
              </a:rPr>
              <a:t> </a:t>
            </a:r>
            <a:r>
              <a:rPr lang="en-US" sz="1600" b="1" kern="0" dirty="0">
                <a:solidFill>
                  <a:srgbClr val="7F0055"/>
                </a:solidFill>
                <a:effectLst/>
                <a:latin typeface="ＭＳ ゴシック"/>
                <a:ea typeface="ＭＳ 明朝"/>
                <a:cs typeface="ＭＳ ゴシック"/>
              </a:rPr>
              <a:t>extends</a:t>
            </a:r>
            <a:r>
              <a:rPr lang="en-US" sz="1600" kern="0" dirty="0">
                <a:solidFill>
                  <a:srgbClr val="000000"/>
                </a:solidFill>
                <a:effectLst/>
                <a:latin typeface="ＭＳ ゴシック"/>
                <a:ea typeface="ＭＳ 明朝"/>
                <a:cs typeface="ＭＳ ゴシック"/>
              </a:rPr>
              <a:t> </a:t>
            </a:r>
            <a:r>
              <a:rPr lang="en-US" sz="1600" kern="0" dirty="0" err="1">
                <a:solidFill>
                  <a:srgbClr val="000000"/>
                </a:solidFill>
                <a:effectLst/>
                <a:latin typeface="ＭＳ ゴシック"/>
                <a:ea typeface="ＭＳ 明朝"/>
                <a:cs typeface="ＭＳ ゴシック"/>
              </a:rPr>
              <a:t>MemberView</a:t>
            </a:r>
            <a:r>
              <a:rPr lang="en-US" sz="1600" kern="0" dirty="0">
                <a:solidFill>
                  <a:srgbClr val="000000"/>
                </a:solidFill>
                <a:effectLst/>
                <a:latin typeface="ＭＳ ゴシック"/>
                <a:ea typeface="ＭＳ 明朝"/>
                <a:cs typeface="ＭＳ ゴシック"/>
              </a:rPr>
              <a:t> {</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a:t>
            </a:r>
            <a:r>
              <a:rPr lang="en-US" sz="1600" b="1" kern="0" dirty="0">
                <a:solidFill>
                  <a:srgbClr val="7F0055"/>
                </a:solidFill>
                <a:effectLst/>
                <a:latin typeface="ＭＳ ゴシック"/>
                <a:ea typeface="ＭＳ 明朝"/>
                <a:cs typeface="ＭＳ ゴシック"/>
              </a:rPr>
              <a:t>public</a:t>
            </a:r>
            <a:r>
              <a:rPr lang="en-US" sz="1600" kern="0" dirty="0">
                <a:solidFill>
                  <a:srgbClr val="000000"/>
                </a:solidFill>
                <a:effectLst/>
                <a:latin typeface="ＭＳ ゴシック"/>
                <a:ea typeface="ＭＳ 明朝"/>
                <a:cs typeface="ＭＳ ゴシック"/>
              </a:rPr>
              <a:t> </a:t>
            </a:r>
            <a:r>
              <a:rPr lang="en-US" sz="1600" b="1" kern="0" dirty="0">
                <a:solidFill>
                  <a:srgbClr val="7F0055"/>
                </a:solidFill>
                <a:effectLst/>
                <a:latin typeface="ＭＳ ゴシック"/>
                <a:ea typeface="ＭＳ 明朝"/>
                <a:cs typeface="ＭＳ ゴシック"/>
              </a:rPr>
              <a:t>void</a:t>
            </a:r>
            <a:r>
              <a:rPr lang="en-US" sz="1600" kern="0" dirty="0">
                <a:solidFill>
                  <a:srgbClr val="000000"/>
                </a:solidFill>
                <a:effectLst/>
                <a:latin typeface="ＭＳ ゴシック"/>
                <a:ea typeface="ＭＳ 明朝"/>
                <a:cs typeface="ＭＳ ゴシック"/>
              </a:rPr>
              <a:t> </a:t>
            </a:r>
            <a:r>
              <a:rPr lang="en-US" sz="1600" kern="0" dirty="0" smtClean="0">
                <a:solidFill>
                  <a:srgbClr val="000000"/>
                </a:solidFill>
                <a:effectLst/>
                <a:latin typeface="ＭＳ ゴシック"/>
                <a:ea typeface="ＭＳ 明朝"/>
                <a:cs typeface="ＭＳ ゴシック"/>
              </a:rPr>
              <a:t>print(</a:t>
            </a:r>
            <a:r>
              <a:rPr lang="en-US" sz="1600" kern="0" dirty="0" err="1" smtClean="0">
                <a:solidFill>
                  <a:srgbClr val="000000"/>
                </a:solidFill>
                <a:effectLst/>
                <a:latin typeface="ＭＳ ゴシック"/>
                <a:ea typeface="ＭＳ 明朝"/>
                <a:cs typeface="ＭＳ ゴシック"/>
              </a:rPr>
              <a:t>FormattedPrintWriter</a:t>
            </a:r>
            <a:r>
              <a:rPr lang="en-US" sz="1600" kern="0" dirty="0" smtClean="0">
                <a:solidFill>
                  <a:srgbClr val="000000"/>
                </a:solidFill>
                <a:effectLst/>
                <a:latin typeface="ＭＳ ゴシック"/>
                <a:ea typeface="ＭＳ 明朝"/>
                <a:cs typeface="ＭＳ ゴシック"/>
              </a:rPr>
              <a:t> </a:t>
            </a:r>
            <a:r>
              <a:rPr lang="en-US" sz="1600" kern="0" dirty="0">
                <a:solidFill>
                  <a:srgbClr val="FF0000"/>
                </a:solidFill>
                <a:effectLst/>
                <a:latin typeface="ＭＳ ゴシック"/>
                <a:ea typeface="ＭＳ 明朝"/>
                <a:cs typeface="ＭＳ ゴシック"/>
              </a:rPr>
              <a:t>out</a:t>
            </a:r>
            <a:r>
              <a:rPr lang="en-US" sz="1600" kern="0" dirty="0">
                <a:solidFill>
                  <a:srgbClr val="000000"/>
                </a:solidFill>
                <a:effectLst/>
                <a:latin typeface="ＭＳ ゴシック"/>
                <a:ea typeface="ＭＳ 明朝"/>
                <a:cs typeface="ＭＳ ゴシック"/>
              </a:rPr>
              <a:t>, </a:t>
            </a:r>
            <a:r>
              <a:rPr lang="en-US" sz="1600" b="1" kern="0" dirty="0" err="1">
                <a:solidFill>
                  <a:srgbClr val="7F0055"/>
                </a:solidFill>
                <a:effectLst/>
                <a:latin typeface="ＭＳ ゴシック"/>
                <a:ea typeface="ＭＳ 明朝"/>
                <a:cs typeface="ＭＳ ゴシック"/>
              </a:rPr>
              <a:t>int</a:t>
            </a:r>
            <a:r>
              <a:rPr lang="en-US" sz="1600" kern="0" dirty="0">
                <a:solidFill>
                  <a:srgbClr val="000000"/>
                </a:solidFill>
                <a:effectLst/>
                <a:latin typeface="ＭＳ ゴシック"/>
                <a:ea typeface="ＭＳ 明朝"/>
                <a:cs typeface="ＭＳ ゴシック"/>
              </a:rPr>
              <a:t> </a:t>
            </a:r>
            <a:r>
              <a:rPr lang="en-US" sz="1600" kern="0" dirty="0">
                <a:solidFill>
                  <a:srgbClr val="FF0000"/>
                </a:solidFill>
                <a:effectLst/>
                <a:latin typeface="ＭＳ ゴシック"/>
                <a:ea typeface="ＭＳ 明朝"/>
                <a:cs typeface="ＭＳ ゴシック"/>
              </a:rPr>
              <a:t>indents</a:t>
            </a:r>
            <a:r>
              <a:rPr lang="en-US" sz="1600" kern="0" dirty="0">
                <a:solidFill>
                  <a:srgbClr val="000000"/>
                </a:solidFill>
                <a:effectLst/>
                <a:latin typeface="ＭＳ ゴシック"/>
                <a:ea typeface="ＭＳ 明朝"/>
                <a:cs typeface="ＭＳ ゴシック"/>
              </a:rPr>
              <a:t>){</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Comment </a:t>
            </a:r>
            <a:r>
              <a:rPr lang="en-US" sz="1600" b="1" kern="0" dirty="0" err="1">
                <a:solidFill>
                  <a:srgbClr val="008000"/>
                </a:solidFill>
                <a:effectLst/>
                <a:latin typeface="ＭＳ ゴシック"/>
                <a:ea typeface="ＭＳ 明朝"/>
                <a:cs typeface="ＭＳ ゴシック"/>
              </a:rPr>
              <a:t>comment</a:t>
            </a:r>
            <a:r>
              <a:rPr lang="en-US" sz="1600" kern="0" dirty="0">
                <a:solidFill>
                  <a:srgbClr val="000000"/>
                </a:solidFill>
                <a:effectLst/>
                <a:latin typeface="ＭＳ ゴシック"/>
                <a:ea typeface="ＭＳ 明朝"/>
                <a:cs typeface="ＭＳ ゴシック"/>
              </a:rPr>
              <a:t> = </a:t>
            </a:r>
            <a:r>
              <a:rPr lang="en-US" sz="1600" kern="0" dirty="0" err="1">
                <a:solidFill>
                  <a:srgbClr val="000000"/>
                </a:solidFill>
                <a:effectLst/>
                <a:latin typeface="ＭＳ ゴシック"/>
                <a:ea typeface="ＭＳ 明朝"/>
                <a:cs typeface="ＭＳ ゴシック"/>
              </a:rPr>
              <a:t>getComment</a:t>
            </a:r>
            <a:r>
              <a:rPr lang="en-US" sz="1600" kern="0" dirty="0">
                <a:solidFill>
                  <a:srgbClr val="000000"/>
                </a:solidFill>
                <a:effectLst/>
                <a:latin typeface="ＭＳ ゴシック"/>
                <a:ea typeface="ＭＳ 明朝"/>
                <a:cs typeface="ＭＳ ゴシック"/>
              </a:rPr>
              <a:t>();</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a:t>
            </a:r>
            <a:r>
              <a:rPr lang="en-US" sz="1600" b="1" kern="0" dirty="0">
                <a:solidFill>
                  <a:srgbClr val="7F0055"/>
                </a:solidFill>
                <a:effectLst/>
                <a:latin typeface="ＭＳ ゴシック"/>
                <a:ea typeface="ＭＳ 明朝"/>
                <a:cs typeface="ＭＳ ゴシック"/>
              </a:rPr>
              <a:t>if</a:t>
            </a:r>
            <a:r>
              <a:rPr lang="en-US" sz="1600" kern="0" dirty="0">
                <a:solidFill>
                  <a:srgbClr val="000000"/>
                </a:solidFill>
                <a:effectLst/>
                <a:latin typeface="ＭＳ ゴシック"/>
                <a:ea typeface="ＭＳ 明朝"/>
                <a:cs typeface="ＭＳ ゴシック"/>
              </a:rPr>
              <a:t>(</a:t>
            </a:r>
            <a:r>
              <a:rPr lang="en-US" sz="1600" kern="0" dirty="0">
                <a:solidFill>
                  <a:srgbClr val="008000"/>
                </a:solidFill>
                <a:effectLst/>
                <a:latin typeface="ＭＳ ゴシック"/>
                <a:ea typeface="ＭＳ 明朝"/>
                <a:cs typeface="ＭＳ ゴシック"/>
              </a:rPr>
              <a:t>comment</a:t>
            </a:r>
            <a:r>
              <a:rPr lang="en-US" sz="1600" kern="0" dirty="0">
                <a:solidFill>
                  <a:srgbClr val="000000"/>
                </a:solidFill>
                <a:effectLst/>
                <a:latin typeface="ＭＳ ゴシック"/>
                <a:ea typeface="ＭＳ 明朝"/>
                <a:cs typeface="ＭＳ ゴシック"/>
              </a:rPr>
              <a:t> != </a:t>
            </a:r>
            <a:r>
              <a:rPr lang="en-US" sz="1600" b="1" kern="0" dirty="0">
                <a:solidFill>
                  <a:srgbClr val="7F0055"/>
                </a:solidFill>
                <a:effectLst/>
                <a:latin typeface="ＭＳ ゴシック"/>
                <a:ea typeface="ＭＳ 明朝"/>
                <a:cs typeface="ＭＳ ゴシック"/>
              </a:rPr>
              <a:t>null</a:t>
            </a:r>
            <a:r>
              <a:rPr lang="en-US" sz="1600" kern="0" dirty="0">
                <a:solidFill>
                  <a:srgbClr val="000000"/>
                </a:solidFill>
                <a:effectLst/>
                <a:latin typeface="ＭＳ ゴシック"/>
                <a:ea typeface="ＭＳ 明朝"/>
                <a:cs typeface="ＭＳ ゴシック"/>
              </a:rPr>
              <a:t>)</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a:t>
            </a:r>
            <a:r>
              <a:rPr lang="en-US" sz="1600" kern="0" dirty="0" err="1">
                <a:solidFill>
                  <a:srgbClr val="008000"/>
                </a:solidFill>
                <a:effectLst/>
                <a:latin typeface="ＭＳ ゴシック"/>
                <a:ea typeface="ＭＳ 明朝"/>
                <a:cs typeface="ＭＳ ゴシック"/>
              </a:rPr>
              <a:t>comment</a:t>
            </a:r>
            <a:r>
              <a:rPr lang="en-US" sz="1600" kern="0" dirty="0" err="1">
                <a:solidFill>
                  <a:srgbClr val="000000"/>
                </a:solidFill>
                <a:effectLst/>
                <a:latin typeface="ＭＳ ゴシック"/>
                <a:ea typeface="ＭＳ 明朝"/>
                <a:cs typeface="ＭＳ ゴシック"/>
              </a:rPr>
              <a:t>.print</a:t>
            </a:r>
            <a:r>
              <a:rPr lang="en-US" sz="1600" kern="0" dirty="0">
                <a:solidFill>
                  <a:srgbClr val="000000"/>
                </a:solidFill>
                <a:effectLst/>
                <a:latin typeface="ＭＳ ゴシック"/>
                <a:ea typeface="ＭＳ 明朝"/>
                <a:cs typeface="ＭＳ ゴシック"/>
              </a:rPr>
              <a:t>(</a:t>
            </a:r>
            <a:r>
              <a:rPr lang="en-US" sz="1600" kern="0" dirty="0">
                <a:solidFill>
                  <a:srgbClr val="FF0000"/>
                </a:solidFill>
                <a:effectLst/>
                <a:latin typeface="ＭＳ ゴシック"/>
                <a:ea typeface="ＭＳ 明朝"/>
                <a:cs typeface="ＭＳ ゴシック"/>
              </a:rPr>
              <a:t>out</a:t>
            </a:r>
            <a:r>
              <a:rPr lang="en-US" sz="1600" kern="0" dirty="0">
                <a:solidFill>
                  <a:srgbClr val="000000"/>
                </a:solidFill>
                <a:effectLst/>
                <a:latin typeface="ＭＳ ゴシック"/>
                <a:ea typeface="ＭＳ 明朝"/>
                <a:cs typeface="ＭＳ ゴシック"/>
              </a:rPr>
              <a:t>, </a:t>
            </a:r>
            <a:r>
              <a:rPr lang="en-US" sz="1600" kern="0" dirty="0">
                <a:solidFill>
                  <a:srgbClr val="FF0000"/>
                </a:solidFill>
                <a:effectLst/>
                <a:latin typeface="ＭＳ ゴシック"/>
                <a:ea typeface="ＭＳ 明朝"/>
                <a:cs typeface="ＭＳ ゴシック"/>
              </a:rPr>
              <a:t>indents</a:t>
            </a:r>
            <a:r>
              <a:rPr lang="en-US" sz="1600" kern="0" dirty="0">
                <a:solidFill>
                  <a:srgbClr val="000000"/>
                </a:solidFill>
                <a:effectLst/>
                <a:latin typeface="ＭＳ ゴシック"/>
                <a:ea typeface="ＭＳ 明朝"/>
                <a:cs typeface="ＭＳ ゴシック"/>
              </a:rPr>
              <a:t>);</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a:t>
            </a:r>
            <a:r>
              <a:rPr lang="en-US" sz="1600" kern="0" dirty="0" err="1">
                <a:solidFill>
                  <a:srgbClr val="FF0000"/>
                </a:solidFill>
                <a:effectLst/>
                <a:latin typeface="ＭＳ ゴシック"/>
                <a:ea typeface="ＭＳ 明朝"/>
                <a:cs typeface="ＭＳ ゴシック"/>
              </a:rPr>
              <a:t>out</a:t>
            </a:r>
            <a:r>
              <a:rPr lang="en-US" sz="1600" kern="0" dirty="0" err="1">
                <a:solidFill>
                  <a:srgbClr val="000000"/>
                </a:solidFill>
                <a:effectLst/>
                <a:latin typeface="ＭＳ ゴシック"/>
                <a:ea typeface="ＭＳ 明朝"/>
                <a:cs typeface="ＭＳ ゴシック"/>
              </a:rPr>
              <a:t>.setItalic</a:t>
            </a:r>
            <a:r>
              <a:rPr lang="en-US" sz="1600" kern="0" dirty="0">
                <a:solidFill>
                  <a:srgbClr val="000000"/>
                </a:solidFill>
                <a:effectLst/>
                <a:latin typeface="ＭＳ ゴシック"/>
                <a:ea typeface="ＭＳ 明朝"/>
                <a:cs typeface="ＭＳ ゴシック"/>
              </a:rPr>
              <a:t>(</a:t>
            </a:r>
            <a:r>
              <a:rPr lang="en-US" sz="1600" b="1" kern="0" dirty="0">
                <a:solidFill>
                  <a:srgbClr val="7F0055"/>
                </a:solidFill>
                <a:effectLst/>
                <a:latin typeface="ＭＳ ゴシック"/>
                <a:ea typeface="ＭＳ 明朝"/>
                <a:cs typeface="ＭＳ ゴシック"/>
              </a:rPr>
              <a:t>false</a:t>
            </a:r>
            <a:r>
              <a:rPr lang="en-US" sz="1600" kern="0" dirty="0">
                <a:solidFill>
                  <a:srgbClr val="000000"/>
                </a:solidFill>
                <a:effectLst/>
                <a:latin typeface="ＭＳ ゴシック"/>
                <a:ea typeface="ＭＳ 明朝"/>
                <a:cs typeface="ＭＳ ゴシック"/>
              </a:rPr>
              <a:t>);</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a:t>
            </a:r>
            <a:r>
              <a:rPr lang="en-US" sz="1600" kern="0" dirty="0" err="1">
                <a:solidFill>
                  <a:srgbClr val="FF0000"/>
                </a:solidFill>
                <a:effectLst/>
                <a:latin typeface="ＭＳ ゴシック"/>
                <a:ea typeface="ＭＳ 明朝"/>
                <a:cs typeface="ＭＳ ゴシック"/>
              </a:rPr>
              <a:t>out</a:t>
            </a:r>
            <a:r>
              <a:rPr lang="en-US" sz="1600" kern="0" dirty="0" err="1">
                <a:solidFill>
                  <a:srgbClr val="000000"/>
                </a:solidFill>
                <a:effectLst/>
                <a:latin typeface="ＭＳ ゴシック"/>
                <a:ea typeface="ＭＳ 明朝"/>
                <a:cs typeface="ＭＳ ゴシック"/>
              </a:rPr>
              <a:t>.setBold</a:t>
            </a:r>
            <a:r>
              <a:rPr lang="en-US" sz="1600" kern="0" dirty="0">
                <a:solidFill>
                  <a:srgbClr val="000000"/>
                </a:solidFill>
                <a:effectLst/>
                <a:latin typeface="ＭＳ ゴシック"/>
                <a:ea typeface="ＭＳ 明朝"/>
                <a:cs typeface="ＭＳ ゴシック"/>
              </a:rPr>
              <a:t>(</a:t>
            </a:r>
            <a:r>
              <a:rPr lang="en-US" sz="1600" b="1" kern="0" dirty="0">
                <a:solidFill>
                  <a:srgbClr val="7F0055"/>
                </a:solidFill>
                <a:effectLst/>
                <a:latin typeface="ＭＳ ゴシック"/>
                <a:ea typeface="ＭＳ 明朝"/>
                <a:cs typeface="ＭＳ ゴシック"/>
              </a:rPr>
              <a:t>true</a:t>
            </a:r>
            <a:r>
              <a:rPr lang="en-US" sz="1600" kern="0" dirty="0">
                <a:solidFill>
                  <a:srgbClr val="000000"/>
                </a:solidFill>
                <a:effectLst/>
                <a:latin typeface="ＭＳ ゴシック"/>
                <a:ea typeface="ＭＳ 明朝"/>
                <a:cs typeface="ＭＳ ゴシック"/>
              </a:rPr>
              <a:t>);</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a:t>
            </a:r>
            <a:r>
              <a:rPr lang="en-US" sz="1600" b="1" kern="0" dirty="0">
                <a:solidFill>
                  <a:srgbClr val="7F0055"/>
                </a:solidFill>
                <a:effectLst/>
                <a:latin typeface="ＭＳ ゴシック"/>
                <a:ea typeface="ＭＳ 明朝"/>
                <a:cs typeface="ＭＳ ゴシック"/>
              </a:rPr>
              <a:t>for</a:t>
            </a:r>
            <a:r>
              <a:rPr lang="en-US" sz="1600" kern="0" dirty="0">
                <a:solidFill>
                  <a:srgbClr val="000000"/>
                </a:solidFill>
                <a:effectLst/>
                <a:latin typeface="ＭＳ ゴシック"/>
                <a:ea typeface="ＭＳ 明朝"/>
                <a:cs typeface="ＭＳ ゴシック"/>
              </a:rPr>
              <a:t>(</a:t>
            </a:r>
            <a:r>
              <a:rPr lang="en-US" sz="1600" b="1" kern="0" dirty="0" err="1">
                <a:solidFill>
                  <a:srgbClr val="7F0055"/>
                </a:solidFill>
                <a:effectLst/>
                <a:latin typeface="ＭＳ ゴシック"/>
                <a:ea typeface="ＭＳ 明朝"/>
                <a:cs typeface="ＭＳ ゴシック"/>
              </a:rPr>
              <a:t>int</a:t>
            </a:r>
            <a:r>
              <a:rPr lang="en-US" sz="1600" kern="0" dirty="0">
                <a:solidFill>
                  <a:srgbClr val="000000"/>
                </a:solidFill>
                <a:effectLst/>
                <a:latin typeface="ＭＳ ゴシック"/>
                <a:ea typeface="ＭＳ 明朝"/>
                <a:cs typeface="ＭＳ ゴシック"/>
              </a:rPr>
              <a:t> </a:t>
            </a:r>
            <a:r>
              <a:rPr lang="en-US" sz="1600" b="1" kern="0" dirty="0" err="1">
                <a:solidFill>
                  <a:srgbClr val="008000"/>
                </a:solidFill>
                <a:effectLst/>
                <a:latin typeface="ＭＳ ゴシック"/>
                <a:ea typeface="ＭＳ 明朝"/>
                <a:cs typeface="ＭＳ ゴシック"/>
              </a:rPr>
              <a:t>i</a:t>
            </a:r>
            <a:r>
              <a:rPr lang="en-US" sz="1600" kern="0" dirty="0">
                <a:solidFill>
                  <a:srgbClr val="000000"/>
                </a:solidFill>
                <a:effectLst/>
                <a:latin typeface="ＭＳ ゴシック"/>
                <a:ea typeface="ＭＳ 明朝"/>
                <a:cs typeface="ＭＳ ゴシック"/>
              </a:rPr>
              <a:t>=0; </a:t>
            </a:r>
            <a:r>
              <a:rPr lang="en-US" sz="1600" kern="0" dirty="0" err="1">
                <a:solidFill>
                  <a:srgbClr val="008000"/>
                </a:solidFill>
                <a:effectLst/>
                <a:latin typeface="ＭＳ ゴシック"/>
                <a:ea typeface="ＭＳ 明朝"/>
                <a:cs typeface="ＭＳ ゴシック"/>
              </a:rPr>
              <a:t>i</a:t>
            </a:r>
            <a:r>
              <a:rPr lang="en-US" sz="1600" kern="0" dirty="0">
                <a:solidFill>
                  <a:srgbClr val="000000"/>
                </a:solidFill>
                <a:effectLst/>
                <a:latin typeface="ＭＳ ゴシック"/>
                <a:ea typeface="ＭＳ 明朝"/>
                <a:cs typeface="ＭＳ ゴシック"/>
              </a:rPr>
              <a:t>&lt;</a:t>
            </a:r>
            <a:r>
              <a:rPr lang="en-US" sz="1600" kern="0" dirty="0">
                <a:solidFill>
                  <a:srgbClr val="FF0000"/>
                </a:solidFill>
                <a:effectLst/>
                <a:latin typeface="ＭＳ ゴシック"/>
                <a:ea typeface="ＭＳ 明朝"/>
                <a:cs typeface="ＭＳ ゴシック"/>
              </a:rPr>
              <a:t>indents</a:t>
            </a:r>
            <a:r>
              <a:rPr lang="en-US" sz="1600" kern="0" dirty="0">
                <a:solidFill>
                  <a:srgbClr val="000000"/>
                </a:solidFill>
                <a:effectLst/>
                <a:latin typeface="ＭＳ ゴシック"/>
                <a:ea typeface="ＭＳ 明朝"/>
                <a:cs typeface="ＭＳ ゴシック"/>
              </a:rPr>
              <a:t>; </a:t>
            </a:r>
            <a:r>
              <a:rPr lang="en-US" sz="1600" kern="0" dirty="0" err="1">
                <a:solidFill>
                  <a:srgbClr val="008000"/>
                </a:solidFill>
                <a:effectLst/>
                <a:latin typeface="ＭＳ ゴシック"/>
                <a:ea typeface="ＭＳ 明朝"/>
                <a:cs typeface="ＭＳ ゴシック"/>
              </a:rPr>
              <a:t>i</a:t>
            </a:r>
            <a:r>
              <a:rPr lang="en-US" sz="1600" kern="0" dirty="0">
                <a:solidFill>
                  <a:srgbClr val="000000"/>
                </a:solidFill>
                <a:effectLst/>
                <a:latin typeface="ＭＳ ゴシック"/>
                <a:ea typeface="ＭＳ 明朝"/>
                <a:cs typeface="ＭＳ ゴシック"/>
              </a:rPr>
              <a:t>++)</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a:t>
            </a:r>
            <a:r>
              <a:rPr lang="en-US" sz="1600" kern="0" dirty="0" err="1">
                <a:solidFill>
                  <a:srgbClr val="FF0000"/>
                </a:solidFill>
                <a:effectLst/>
                <a:latin typeface="ＭＳ ゴシック"/>
                <a:ea typeface="ＭＳ 明朝"/>
                <a:cs typeface="ＭＳ ゴシック"/>
              </a:rPr>
              <a:t>out</a:t>
            </a:r>
            <a:r>
              <a:rPr lang="en-US" sz="1600" kern="0" dirty="0" err="1">
                <a:solidFill>
                  <a:srgbClr val="000000"/>
                </a:solidFill>
                <a:effectLst/>
                <a:latin typeface="ＭＳ ゴシック"/>
                <a:ea typeface="ＭＳ 明朝"/>
                <a:cs typeface="ＭＳ ゴシック"/>
              </a:rPr>
              <a:t>.indentLine</a:t>
            </a:r>
            <a:r>
              <a:rPr lang="en-US" sz="1600" kern="0" dirty="0">
                <a:solidFill>
                  <a:srgbClr val="000000"/>
                </a:solidFill>
                <a:effectLst/>
                <a:latin typeface="ＭＳ ゴシック"/>
                <a:ea typeface="ＭＳ 明朝"/>
                <a:cs typeface="ＭＳ ゴシック"/>
              </a:rPr>
              <a:t>();</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a:t>
            </a:r>
            <a:r>
              <a:rPr lang="en-US" sz="1600" kern="0" dirty="0" err="1">
                <a:solidFill>
                  <a:srgbClr val="FF0000"/>
                </a:solidFill>
                <a:effectLst/>
                <a:latin typeface="ＭＳ ゴシック"/>
                <a:ea typeface="ＭＳ 明朝"/>
                <a:cs typeface="ＭＳ ゴシック"/>
              </a:rPr>
              <a:t>out</a:t>
            </a:r>
            <a:r>
              <a:rPr lang="en-US" sz="1600" kern="0" dirty="0" err="1">
                <a:solidFill>
                  <a:srgbClr val="000000"/>
                </a:solidFill>
                <a:effectLst/>
                <a:latin typeface="ＭＳ ゴシック"/>
                <a:ea typeface="ＭＳ 明朝"/>
                <a:cs typeface="ＭＳ ゴシック"/>
              </a:rPr>
              <a:t>.println</a:t>
            </a:r>
            <a:r>
              <a:rPr lang="en-US" sz="1600" kern="0" dirty="0">
                <a:solidFill>
                  <a:srgbClr val="000000"/>
                </a:solidFill>
                <a:effectLst/>
                <a:latin typeface="ＭＳ ゴシック"/>
                <a:ea typeface="ＭＳ 明朝"/>
                <a:cs typeface="ＭＳ ゴシック"/>
              </a:rPr>
              <a:t>(</a:t>
            </a:r>
            <a:r>
              <a:rPr lang="en-US" sz="1600" kern="0" dirty="0" err="1">
                <a:solidFill>
                  <a:srgbClr val="000000"/>
                </a:solidFill>
                <a:effectLst/>
                <a:latin typeface="ＭＳ ゴシック"/>
                <a:ea typeface="ＭＳ 明朝"/>
                <a:cs typeface="ＭＳ ゴシック"/>
              </a:rPr>
              <a:t>getLongDesc</a:t>
            </a:r>
            <a:r>
              <a:rPr lang="en-US" sz="1600" kern="0" dirty="0">
                <a:solidFill>
                  <a:srgbClr val="000000"/>
                </a:solidFill>
                <a:effectLst/>
                <a:latin typeface="ＭＳ ゴシック"/>
                <a:ea typeface="ＭＳ 明朝"/>
                <a:cs typeface="ＭＳ ゴシック"/>
              </a:rPr>
              <a:t>());</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a:t>
            </a:r>
            <a:endParaRPr lang="ja-JP" sz="2000" kern="100" dirty="0">
              <a:effectLst/>
              <a:latin typeface="Century"/>
              <a:ea typeface="ＭＳ 明朝"/>
              <a:cs typeface="Times New Roman"/>
            </a:endParaRPr>
          </a:p>
        </p:txBody>
      </p:sp>
      <p:sp>
        <p:nvSpPr>
          <p:cNvPr id="6" name="テキスト ボックス 5"/>
          <p:cNvSpPr txBox="1"/>
          <p:nvPr/>
        </p:nvSpPr>
        <p:spPr>
          <a:xfrm>
            <a:off x="4788024" y="3645024"/>
            <a:ext cx="1584176" cy="1477328"/>
          </a:xfrm>
          <a:prstGeom prst="rect">
            <a:avLst/>
          </a:prstGeom>
          <a:noFill/>
        </p:spPr>
        <p:txBody>
          <a:bodyPr wrap="square" rtlCol="0">
            <a:spAutoFit/>
          </a:bodyPr>
          <a:lstStyle/>
          <a:p>
            <a:pPr marL="342900" indent="-342900">
              <a:buFont typeface="+mj-lt"/>
              <a:buAutoNum type="arabicPeriod"/>
            </a:pPr>
            <a:r>
              <a:rPr lang="en-US" altLang="ja-JP" dirty="0" smtClean="0"/>
              <a:t>display</a:t>
            </a:r>
          </a:p>
          <a:p>
            <a:pPr marL="342900" indent="-342900">
              <a:buFont typeface="+mj-lt"/>
              <a:buAutoNum type="arabicPeriod"/>
            </a:pPr>
            <a:r>
              <a:rPr lang="en-US" altLang="ja-JP" dirty="0" smtClean="0"/>
              <a:t>output</a:t>
            </a:r>
          </a:p>
          <a:p>
            <a:pPr marL="342900" indent="-342900">
              <a:buFont typeface="+mj-lt"/>
              <a:buAutoNum type="arabicPeriod"/>
            </a:pPr>
            <a:r>
              <a:rPr lang="en-US" altLang="ja-JP" dirty="0" smtClean="0"/>
              <a:t>write</a:t>
            </a:r>
          </a:p>
          <a:p>
            <a:pPr marL="342900" indent="-342900">
              <a:buFont typeface="+mj-lt"/>
              <a:buAutoNum type="arabicPeriod"/>
            </a:pPr>
            <a:r>
              <a:rPr lang="en-US" altLang="ja-JP" dirty="0" smtClean="0"/>
              <a:t>visit</a:t>
            </a:r>
          </a:p>
          <a:p>
            <a:pPr marL="342900" indent="-342900">
              <a:buFont typeface="+mj-lt"/>
              <a:buAutoNum type="arabicPeriod"/>
            </a:pPr>
            <a:r>
              <a:rPr lang="en-US" altLang="ja-JP" dirty="0" smtClean="0"/>
              <a:t>print</a:t>
            </a:r>
            <a:endParaRPr lang="ja-JP" altLang="ja-JP" dirty="0"/>
          </a:p>
        </p:txBody>
      </p:sp>
      <p:sp>
        <p:nvSpPr>
          <p:cNvPr id="7" name="テキスト ボックス 6"/>
          <p:cNvSpPr txBox="1"/>
          <p:nvPr/>
        </p:nvSpPr>
        <p:spPr>
          <a:xfrm>
            <a:off x="6948264" y="2138079"/>
            <a:ext cx="3024336" cy="3693319"/>
          </a:xfrm>
          <a:prstGeom prst="rect">
            <a:avLst/>
          </a:prstGeom>
          <a:noFill/>
        </p:spPr>
        <p:txBody>
          <a:bodyPr wrap="square" rtlCol="0">
            <a:spAutoFit/>
          </a:bodyPr>
          <a:lstStyle/>
          <a:p>
            <a:r>
              <a:rPr kumimoji="1" lang="ja-JP" altLang="en-US" sz="2400" dirty="0" smtClean="0"/>
              <a:t>候補リストあり</a:t>
            </a:r>
            <a:endParaRPr kumimoji="1" lang="en-US" altLang="ja-JP" sz="3200" dirty="0" smtClean="0"/>
          </a:p>
          <a:p>
            <a:pPr marL="285750" indent="-285750">
              <a:buFont typeface="Arial" panose="020B0604020202020204" pitchFamily="34" charset="0"/>
              <a:buChar char="•"/>
            </a:pPr>
            <a:r>
              <a:rPr lang="en-US" altLang="ja-JP" dirty="0" smtClean="0"/>
              <a:t>print</a:t>
            </a:r>
          </a:p>
          <a:p>
            <a:pPr marL="285750" indent="-285750">
              <a:buFont typeface="Arial" panose="020B0604020202020204" pitchFamily="34" charset="0"/>
              <a:buChar char="•"/>
            </a:pPr>
            <a:r>
              <a:rPr lang="en-US" altLang="ja-JP" dirty="0" smtClean="0"/>
              <a:t>print</a:t>
            </a:r>
          </a:p>
          <a:p>
            <a:pPr marL="285750" indent="-285750">
              <a:buFont typeface="Arial" panose="020B0604020202020204" pitchFamily="34" charset="0"/>
              <a:buChar char="•"/>
            </a:pPr>
            <a:r>
              <a:rPr lang="en-US" altLang="ja-JP" dirty="0" smtClean="0"/>
              <a:t>print</a:t>
            </a:r>
          </a:p>
          <a:p>
            <a:pPr marL="285750" indent="-285750">
              <a:buFont typeface="Arial" panose="020B0604020202020204" pitchFamily="34" charset="0"/>
              <a:buChar char="•"/>
            </a:pPr>
            <a:r>
              <a:rPr lang="en-US" altLang="ja-JP" dirty="0" smtClean="0"/>
              <a:t>write</a:t>
            </a:r>
          </a:p>
          <a:p>
            <a:endParaRPr kumimoji="1" lang="en-US" altLang="ja-JP" sz="2400" dirty="0" smtClean="0"/>
          </a:p>
          <a:p>
            <a:r>
              <a:rPr kumimoji="1" lang="ja-JP" altLang="en-US" sz="2400" dirty="0" smtClean="0"/>
              <a:t>候補リストなし</a:t>
            </a:r>
            <a:endParaRPr kumimoji="1" lang="en-US" altLang="ja-JP" sz="2400" dirty="0" smtClean="0"/>
          </a:p>
          <a:p>
            <a:pPr marL="285750" indent="-285750">
              <a:buFont typeface="Arial" panose="020B0604020202020204" pitchFamily="34" charset="0"/>
              <a:buChar char="•"/>
            </a:pPr>
            <a:r>
              <a:rPr lang="en-US" altLang="ja-JP" dirty="0" smtClean="0"/>
              <a:t>print</a:t>
            </a:r>
          </a:p>
          <a:p>
            <a:pPr marL="285750" indent="-285750">
              <a:buFont typeface="Arial" panose="020B0604020202020204" pitchFamily="34" charset="0"/>
              <a:buChar char="•"/>
            </a:pPr>
            <a:r>
              <a:rPr lang="en-US" altLang="ja-JP" dirty="0" smtClean="0"/>
              <a:t>print</a:t>
            </a:r>
          </a:p>
          <a:p>
            <a:pPr marL="285750" indent="-285750">
              <a:buFont typeface="Arial" panose="020B0604020202020204" pitchFamily="34" charset="0"/>
              <a:buChar char="•"/>
            </a:pPr>
            <a:r>
              <a:rPr lang="en-US" altLang="ja-JP" dirty="0" smtClean="0"/>
              <a:t>set</a:t>
            </a:r>
          </a:p>
          <a:p>
            <a:pPr marL="285750" indent="-285750">
              <a:buFont typeface="Arial" panose="020B0604020202020204" pitchFamily="34" charset="0"/>
              <a:buChar char="•"/>
            </a:pPr>
            <a:r>
              <a:rPr lang="en-US" altLang="ja-JP" dirty="0" smtClean="0"/>
              <a:t>write</a:t>
            </a:r>
            <a:endParaRPr kumimoji="1" lang="en-US" altLang="ja-JP" dirty="0" smtClean="0"/>
          </a:p>
          <a:p>
            <a:endParaRPr kumimoji="1" lang="ja-JP" altLang="en-US" dirty="0"/>
          </a:p>
        </p:txBody>
      </p:sp>
    </p:spTree>
    <p:extLst>
      <p:ext uri="{BB962C8B-B14F-4D97-AF65-F5344CB8AC3E}">
        <p14:creationId xmlns:p14="http://schemas.microsoft.com/office/powerpoint/2010/main" val="121652365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我々の先行研究</a:t>
            </a:r>
            <a:endParaRPr kumimoji="1" lang="ja-JP" altLang="en-US" dirty="0"/>
          </a:p>
        </p:txBody>
      </p:sp>
      <p:sp>
        <p:nvSpPr>
          <p:cNvPr id="3" name="コンテンツ プレースホルダー 2"/>
          <p:cNvSpPr>
            <a:spLocks noGrp="1"/>
          </p:cNvSpPr>
          <p:nvPr>
            <p:ph idx="1"/>
          </p:nvPr>
        </p:nvSpPr>
        <p:spPr/>
        <p:txBody>
          <a:bodyPr/>
          <a:lstStyle/>
          <a:p>
            <a:r>
              <a:rPr lang="ja-JP" altLang="en-US" dirty="0"/>
              <a:t>開発者にメソッド名に用いる動詞の候補を提示する</a:t>
            </a:r>
            <a:r>
              <a:rPr lang="ja-JP" altLang="en-US" dirty="0" smtClean="0"/>
              <a:t>手法を提案</a:t>
            </a:r>
            <a:endParaRPr lang="en-US" altLang="ja-JP" dirty="0"/>
          </a:p>
          <a:p>
            <a:pPr lvl="1"/>
            <a:r>
              <a:rPr lang="ja-JP" altLang="en-US" dirty="0"/>
              <a:t>既存のソフトウェアからメソッド本体とメソッド名の関係を表すルールを抽出する</a:t>
            </a:r>
            <a:endParaRPr lang="en-US" altLang="ja-JP" dirty="0"/>
          </a:p>
          <a:p>
            <a:pPr lvl="2"/>
            <a:r>
              <a:rPr lang="ja-JP" altLang="en-US" dirty="0"/>
              <a:t>メソッド本体に出現する識別子の名前・型を利用</a:t>
            </a:r>
            <a:endParaRPr lang="en-US" altLang="ja-JP" dirty="0"/>
          </a:p>
          <a:p>
            <a:pPr lvl="2"/>
            <a:r>
              <a:rPr lang="ja-JP" altLang="en-US" dirty="0"/>
              <a:t>相関ルールマイニングを利用</a:t>
            </a:r>
            <a:endParaRPr lang="en-US" altLang="ja-JP" dirty="0"/>
          </a:p>
          <a:p>
            <a:pPr lvl="1"/>
            <a:r>
              <a:rPr lang="ja-JP" altLang="en-US" dirty="0"/>
              <a:t>抽出したルールを用いて対象のメソッドに対して動詞の候補を提示する</a:t>
            </a:r>
            <a:endParaRPr lang="en-US" altLang="ja-JP" dirty="0"/>
          </a:p>
          <a:p>
            <a:endParaRPr lang="ja-JP" altLang="en-US" dirty="0"/>
          </a:p>
          <a:p>
            <a:endParaRPr kumimoji="1" lang="ja-JP" altLang="en-US" dirty="0"/>
          </a:p>
        </p:txBody>
      </p:sp>
      <p:sp>
        <p:nvSpPr>
          <p:cNvPr id="4" name="スライド番号プレースホルダー 3"/>
          <p:cNvSpPr>
            <a:spLocks noGrp="1"/>
          </p:cNvSpPr>
          <p:nvPr>
            <p:ph type="sldNum" sz="quarter" idx="12"/>
          </p:nvPr>
        </p:nvSpPr>
        <p:spPr/>
        <p:txBody>
          <a:bodyPr/>
          <a:lstStyle/>
          <a:p>
            <a:fld id="{8C895D88-1A83-483B-AB54-1A12690D3252}" type="slidenum">
              <a:rPr kumimoji="1" lang="ja-JP" altLang="en-US" smtClean="0"/>
              <a:t>4</a:t>
            </a:fld>
            <a:endParaRPr kumimoji="1" lang="ja-JP" altLang="en-US"/>
          </a:p>
        </p:txBody>
      </p:sp>
      <p:sp>
        <p:nvSpPr>
          <p:cNvPr id="5" name="右矢印 4"/>
          <p:cNvSpPr/>
          <p:nvPr/>
        </p:nvSpPr>
        <p:spPr>
          <a:xfrm>
            <a:off x="395536" y="5636997"/>
            <a:ext cx="576064" cy="72008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p:cNvSpPr txBox="1"/>
          <p:nvPr/>
        </p:nvSpPr>
        <p:spPr>
          <a:xfrm>
            <a:off x="1070186" y="5766204"/>
            <a:ext cx="7966310" cy="584775"/>
          </a:xfrm>
          <a:prstGeom prst="rect">
            <a:avLst/>
          </a:prstGeom>
          <a:noFill/>
        </p:spPr>
        <p:txBody>
          <a:bodyPr wrap="square" rtlCol="0">
            <a:spAutoFit/>
          </a:bodyPr>
          <a:lstStyle/>
          <a:p>
            <a:r>
              <a:rPr kumimoji="1" lang="ja-JP" altLang="en-US" sz="3200" dirty="0" smtClean="0"/>
              <a:t>開発者が用いたときの影響を評価していない</a:t>
            </a:r>
            <a:endParaRPr kumimoji="1" lang="ja-JP" altLang="en-US" sz="3200" dirty="0"/>
          </a:p>
        </p:txBody>
      </p:sp>
    </p:spTree>
    <p:extLst>
      <p:ext uri="{BB962C8B-B14F-4D97-AF65-F5344CB8AC3E}">
        <p14:creationId xmlns:p14="http://schemas.microsoft.com/office/powerpoint/2010/main" val="31756433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研究概要</a:t>
            </a:r>
            <a:endParaRPr kumimoji="1" lang="ja-JP" altLang="en-US" dirty="0"/>
          </a:p>
        </p:txBody>
      </p:sp>
      <p:sp>
        <p:nvSpPr>
          <p:cNvPr id="3" name="コンテンツ プレースホルダー 2"/>
          <p:cNvSpPr>
            <a:spLocks noGrp="1"/>
          </p:cNvSpPr>
          <p:nvPr>
            <p:ph idx="1"/>
          </p:nvPr>
        </p:nvSpPr>
        <p:spPr>
          <a:xfrm>
            <a:off x="251520" y="1628800"/>
            <a:ext cx="8435280" cy="4752528"/>
          </a:xfrm>
        </p:spPr>
        <p:txBody>
          <a:bodyPr>
            <a:noAutofit/>
          </a:bodyPr>
          <a:lstStyle/>
          <a:p>
            <a:r>
              <a:rPr lang="ja-JP" altLang="en-US" dirty="0" smtClean="0"/>
              <a:t>開発者にメソッド名に用いる動詞の候補を提示する手法の改良した</a:t>
            </a:r>
            <a:endParaRPr lang="en-US" altLang="ja-JP" dirty="0" smtClean="0"/>
          </a:p>
          <a:p>
            <a:endParaRPr kumimoji="1" lang="en-US" altLang="ja-JP" dirty="0" smtClean="0"/>
          </a:p>
          <a:p>
            <a:r>
              <a:rPr kumimoji="1" lang="ja-JP" altLang="en-US" dirty="0" smtClean="0"/>
              <a:t>開発者が実際に提案手法によって適切な動詞の候補を選択できるようになるのか評価した</a:t>
            </a:r>
            <a:endParaRPr kumimoji="1" lang="en-US" altLang="ja-JP" dirty="0" smtClean="0"/>
          </a:p>
          <a:p>
            <a:pPr lvl="1"/>
            <a:r>
              <a:rPr lang="ja-JP" altLang="en-US" dirty="0" smtClean="0"/>
              <a:t>被験者実験により評価</a:t>
            </a:r>
            <a:endParaRPr kumimoji="1" lang="en-US" altLang="ja-JP" dirty="0" smtClean="0"/>
          </a:p>
          <a:p>
            <a:endParaRPr kumimoji="1" lang="ja-JP" altLang="en-US" dirty="0"/>
          </a:p>
        </p:txBody>
      </p:sp>
      <p:sp>
        <p:nvSpPr>
          <p:cNvPr id="4" name="スライド番号プレースホルダー 3"/>
          <p:cNvSpPr>
            <a:spLocks noGrp="1"/>
          </p:cNvSpPr>
          <p:nvPr>
            <p:ph type="sldNum" sz="quarter" idx="12"/>
          </p:nvPr>
        </p:nvSpPr>
        <p:spPr/>
        <p:txBody>
          <a:bodyPr/>
          <a:lstStyle/>
          <a:p>
            <a:fld id="{8C895D88-1A83-483B-AB54-1A12690D3252}" type="slidenum">
              <a:rPr kumimoji="1" lang="ja-JP" altLang="en-US" smtClean="0"/>
              <a:t>5</a:t>
            </a:fld>
            <a:endParaRPr kumimoji="1" lang="ja-JP" altLang="en-US"/>
          </a:p>
        </p:txBody>
      </p:sp>
    </p:spTree>
    <p:extLst>
      <p:ext uri="{BB962C8B-B14F-4D97-AF65-F5344CB8AC3E}">
        <p14:creationId xmlns:p14="http://schemas.microsoft.com/office/powerpoint/2010/main" val="27698699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角丸四角形 40"/>
          <p:cNvSpPr/>
          <p:nvPr/>
        </p:nvSpPr>
        <p:spPr bwMode="auto">
          <a:xfrm>
            <a:off x="4743420" y="2204864"/>
            <a:ext cx="4221068" cy="2212400"/>
          </a:xfrm>
          <a:prstGeom prst="roundRect">
            <a:avLst/>
          </a:prstGeom>
          <a:noFill/>
          <a:ln w="12700" cap="flat" cmpd="sng" algn="ctr">
            <a:solidFill>
              <a:schemeClr val="accent1">
                <a:lumMod val="5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accent1">
                  <a:lumMod val="50000"/>
                </a:schemeClr>
              </a:solidFill>
              <a:effectLst/>
              <a:latin typeface="Times New Roman" pitchFamily="18" charset="0"/>
              <a:ea typeface="ＭＳ Ｐゴシック" pitchFamily="50" charset="-128"/>
            </a:endParaRPr>
          </a:p>
        </p:txBody>
      </p:sp>
      <p:sp>
        <p:nvSpPr>
          <p:cNvPr id="2" name="タイトル 1"/>
          <p:cNvSpPr>
            <a:spLocks noGrp="1"/>
          </p:cNvSpPr>
          <p:nvPr>
            <p:ph type="title"/>
          </p:nvPr>
        </p:nvSpPr>
        <p:spPr/>
        <p:txBody>
          <a:bodyPr/>
          <a:lstStyle/>
          <a:p>
            <a:r>
              <a:rPr kumimoji="1" lang="ja-JP" altLang="en-US" dirty="0" smtClean="0"/>
              <a:t>手法：概要</a:t>
            </a:r>
            <a:endParaRPr kumimoji="1" lang="ja-JP" altLang="en-US" dirty="0"/>
          </a:p>
        </p:txBody>
      </p:sp>
      <p:sp>
        <p:nvSpPr>
          <p:cNvPr id="7" name="スライド番号プレースホルダー 6"/>
          <p:cNvSpPr>
            <a:spLocks noGrp="1"/>
          </p:cNvSpPr>
          <p:nvPr>
            <p:ph type="sldNum" sz="quarter" idx="12"/>
          </p:nvPr>
        </p:nvSpPr>
        <p:spPr/>
        <p:txBody>
          <a:bodyPr/>
          <a:lstStyle/>
          <a:p>
            <a:fld id="{2EEE9882-1448-4139-B73E-28EF25374362}" type="slidenum">
              <a:rPr kumimoji="1" lang="ja-JP" altLang="en-US" smtClean="0"/>
              <a:t>6</a:t>
            </a:fld>
            <a:endParaRPr kumimoji="1" lang="ja-JP" altLang="en-US"/>
          </a:p>
        </p:txBody>
      </p:sp>
      <p:sp>
        <p:nvSpPr>
          <p:cNvPr id="6" name="メモ 5"/>
          <p:cNvSpPr/>
          <p:nvPr/>
        </p:nvSpPr>
        <p:spPr bwMode="auto">
          <a:xfrm flipV="1">
            <a:off x="1513773" y="4429640"/>
            <a:ext cx="892887" cy="1113435"/>
          </a:xfrm>
          <a:prstGeom prst="foldedCorner">
            <a:avLst>
              <a:gd name="adj" fmla="val 36088"/>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9" name="テキスト ボックス 8"/>
          <p:cNvSpPr txBox="1"/>
          <p:nvPr/>
        </p:nvSpPr>
        <p:spPr>
          <a:xfrm>
            <a:off x="5309243" y="3429000"/>
            <a:ext cx="3151189" cy="400110"/>
          </a:xfrm>
          <a:prstGeom prst="rect">
            <a:avLst/>
          </a:prstGeom>
          <a:noFill/>
        </p:spPr>
        <p:txBody>
          <a:bodyPr wrap="square" rtlCol="0">
            <a:spAutoFit/>
          </a:bodyPr>
          <a:lstStyle/>
          <a:p>
            <a:pPr algn="ctr"/>
            <a:r>
              <a:rPr lang="ja-JP" altLang="en-US" sz="2000" dirty="0"/>
              <a:t>ルール</a:t>
            </a:r>
            <a:endParaRPr kumimoji="1" lang="ja-JP" altLang="en-US" sz="2000" dirty="0"/>
          </a:p>
        </p:txBody>
      </p:sp>
      <p:sp>
        <p:nvSpPr>
          <p:cNvPr id="10" name="テキスト ボックス 9"/>
          <p:cNvSpPr txBox="1"/>
          <p:nvPr/>
        </p:nvSpPr>
        <p:spPr>
          <a:xfrm>
            <a:off x="1068211" y="5573138"/>
            <a:ext cx="1803827" cy="400110"/>
          </a:xfrm>
          <a:prstGeom prst="rect">
            <a:avLst/>
          </a:prstGeom>
          <a:noFill/>
        </p:spPr>
        <p:txBody>
          <a:bodyPr wrap="square" rtlCol="0">
            <a:spAutoFit/>
          </a:bodyPr>
          <a:lstStyle/>
          <a:p>
            <a:pPr algn="ctr"/>
            <a:r>
              <a:rPr lang="ja-JP" altLang="en-US" sz="2000" dirty="0" smtClean="0"/>
              <a:t>対象のメソッド</a:t>
            </a:r>
            <a:endParaRPr kumimoji="1" lang="ja-JP" altLang="en-US" sz="2000" dirty="0"/>
          </a:p>
        </p:txBody>
      </p:sp>
      <p:sp>
        <p:nvSpPr>
          <p:cNvPr id="11" name="Documents"/>
          <p:cNvSpPr>
            <a:spLocks noEditPoints="1" noChangeArrowheads="1"/>
          </p:cNvSpPr>
          <p:nvPr/>
        </p:nvSpPr>
        <p:spPr bwMode="auto">
          <a:xfrm flipH="1" flipV="1">
            <a:off x="3180976" y="2317691"/>
            <a:ext cx="827092" cy="1090905"/>
          </a:xfrm>
          <a:custGeom>
            <a:avLst/>
            <a:gdLst>
              <a:gd name="T0" fmla="*/ 0 w 21600"/>
              <a:gd name="T1" fmla="*/ 2800 h 21600"/>
              <a:gd name="T2" fmla="*/ 3468 w 21600"/>
              <a:gd name="T3" fmla="*/ 0 h 21600"/>
              <a:gd name="T4" fmla="*/ 21653 w 21600"/>
              <a:gd name="T5" fmla="*/ 18828 h 21600"/>
              <a:gd name="T6" fmla="*/ 19954 w 21600"/>
              <a:gd name="T7" fmla="*/ 20214 h 21600"/>
              <a:gd name="T8" fmla="*/ 18256 w 21600"/>
              <a:gd name="T9" fmla="*/ 21628 h 21600"/>
              <a:gd name="T10" fmla="*/ 19954 w 21600"/>
              <a:gd name="T11" fmla="*/ 1428 h 21600"/>
              <a:gd name="T12" fmla="*/ 18256 w 21600"/>
              <a:gd name="T13" fmla="*/ 2800 h 21600"/>
              <a:gd name="T14" fmla="*/ 1645 w 21600"/>
              <a:gd name="T15" fmla="*/ 1428 h 21600"/>
              <a:gd name="T16" fmla="*/ 21600 w 21600"/>
              <a:gd name="T17" fmla="*/ 0 h 21600"/>
              <a:gd name="T18" fmla="*/ 10800 w 21600"/>
              <a:gd name="T19" fmla="*/ 0 h 21600"/>
              <a:gd name="T20" fmla="*/ 0 w 21600"/>
              <a:gd name="T21" fmla="*/ 10800 h 21600"/>
              <a:gd name="T22" fmla="*/ 21600 w 21600"/>
              <a:gd name="T23" fmla="*/ 10800 h 21600"/>
              <a:gd name="T24" fmla="*/ 1645 w 21600"/>
              <a:gd name="T25" fmla="*/ 4171 h 21600"/>
              <a:gd name="T26" fmla="*/ 16522 w 21600"/>
              <a:gd name="T27" fmla="*/ 17314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T24" t="T25" r="T26" b="T27"/>
            <a:pathLst>
              <a:path w="21600" h="21600" extrusionOk="0">
                <a:moveTo>
                  <a:pt x="0" y="18014"/>
                </a:moveTo>
                <a:lnTo>
                  <a:pt x="0" y="2800"/>
                </a:lnTo>
                <a:lnTo>
                  <a:pt x="1645" y="2800"/>
                </a:lnTo>
                <a:lnTo>
                  <a:pt x="1645" y="1428"/>
                </a:lnTo>
                <a:lnTo>
                  <a:pt x="3468" y="1428"/>
                </a:lnTo>
                <a:lnTo>
                  <a:pt x="3468" y="0"/>
                </a:lnTo>
                <a:lnTo>
                  <a:pt x="21653" y="0"/>
                </a:lnTo>
                <a:lnTo>
                  <a:pt x="21653" y="18828"/>
                </a:lnTo>
                <a:lnTo>
                  <a:pt x="19954" y="18828"/>
                </a:lnTo>
                <a:lnTo>
                  <a:pt x="19954" y="20214"/>
                </a:lnTo>
                <a:lnTo>
                  <a:pt x="18256" y="20214"/>
                </a:lnTo>
                <a:lnTo>
                  <a:pt x="18256" y="21600"/>
                </a:lnTo>
                <a:lnTo>
                  <a:pt x="4434" y="21600"/>
                </a:lnTo>
                <a:lnTo>
                  <a:pt x="0" y="18014"/>
                </a:lnTo>
                <a:close/>
              </a:path>
              <a:path w="21600" h="21600" extrusionOk="0">
                <a:moveTo>
                  <a:pt x="3486" y="1428"/>
                </a:moveTo>
                <a:lnTo>
                  <a:pt x="19954" y="1428"/>
                </a:lnTo>
                <a:lnTo>
                  <a:pt x="19954" y="20214"/>
                </a:lnTo>
                <a:lnTo>
                  <a:pt x="18256" y="20214"/>
                </a:lnTo>
                <a:lnTo>
                  <a:pt x="18256" y="2800"/>
                </a:lnTo>
                <a:lnTo>
                  <a:pt x="1645" y="2800"/>
                </a:lnTo>
                <a:lnTo>
                  <a:pt x="1645" y="1428"/>
                </a:lnTo>
                <a:lnTo>
                  <a:pt x="3486" y="1428"/>
                </a:lnTo>
                <a:close/>
              </a:path>
              <a:path w="21600" h="21600" extrusionOk="0">
                <a:moveTo>
                  <a:pt x="0" y="18014"/>
                </a:moveTo>
                <a:lnTo>
                  <a:pt x="4434" y="18000"/>
                </a:lnTo>
                <a:lnTo>
                  <a:pt x="4434" y="21600"/>
                </a:lnTo>
                <a:lnTo>
                  <a:pt x="0" y="18014"/>
                </a:lnTo>
                <a:close/>
              </a:path>
            </a:pathLst>
          </a:custGeom>
          <a:solidFill>
            <a:schemeClr val="bg1"/>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ja-JP" altLang="en-US"/>
          </a:p>
        </p:txBody>
      </p:sp>
      <p:sp>
        <p:nvSpPr>
          <p:cNvPr id="12" name="テキスト ボックス 11"/>
          <p:cNvSpPr txBox="1"/>
          <p:nvPr/>
        </p:nvSpPr>
        <p:spPr>
          <a:xfrm>
            <a:off x="2761970" y="3592391"/>
            <a:ext cx="1769746" cy="400110"/>
          </a:xfrm>
          <a:prstGeom prst="rect">
            <a:avLst/>
          </a:prstGeom>
          <a:noFill/>
        </p:spPr>
        <p:txBody>
          <a:bodyPr wrap="square" rtlCol="0">
            <a:spAutoFit/>
          </a:bodyPr>
          <a:lstStyle/>
          <a:p>
            <a:pPr algn="ctr"/>
            <a:r>
              <a:rPr kumimoji="1" lang="ja-JP" altLang="en-US" sz="2000" dirty="0" smtClean="0"/>
              <a:t>バイトコード</a:t>
            </a:r>
            <a:endParaRPr kumimoji="1" lang="ja-JP" altLang="en-US" sz="2000" dirty="0"/>
          </a:p>
        </p:txBody>
      </p:sp>
      <p:sp>
        <p:nvSpPr>
          <p:cNvPr id="14" name="角丸四角形 13"/>
          <p:cNvSpPr/>
          <p:nvPr/>
        </p:nvSpPr>
        <p:spPr bwMode="auto">
          <a:xfrm>
            <a:off x="2308062" y="1772816"/>
            <a:ext cx="6470275" cy="2289324"/>
          </a:xfrm>
          <a:prstGeom prst="roundRect">
            <a:avLst/>
          </a:prstGeom>
          <a:noFill/>
          <a:ln w="12700" cap="flat" cmpd="sng" algn="ctr">
            <a:solidFill>
              <a:schemeClr val="accent6"/>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5" name="角丸四角形 14"/>
          <p:cNvSpPr/>
          <p:nvPr/>
        </p:nvSpPr>
        <p:spPr bwMode="auto">
          <a:xfrm>
            <a:off x="115038" y="4338443"/>
            <a:ext cx="8833353" cy="1970201"/>
          </a:xfrm>
          <a:prstGeom prst="roundRect">
            <a:avLst/>
          </a:prstGeom>
          <a:noFill/>
          <a:ln w="12700" cap="flat" cmpd="sng" algn="ctr">
            <a:solidFill>
              <a:schemeClr val="accent1">
                <a:lumMod val="5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accent1">
                  <a:lumMod val="50000"/>
                </a:schemeClr>
              </a:solidFill>
              <a:effectLst/>
              <a:latin typeface="Times New Roman" pitchFamily="18" charset="0"/>
              <a:ea typeface="ＭＳ Ｐゴシック" pitchFamily="50" charset="-128"/>
            </a:endParaRPr>
          </a:p>
        </p:txBody>
      </p:sp>
      <p:sp>
        <p:nvSpPr>
          <p:cNvPr id="18" name="テキスト ボックス 17"/>
          <p:cNvSpPr txBox="1"/>
          <p:nvPr/>
        </p:nvSpPr>
        <p:spPr>
          <a:xfrm>
            <a:off x="6227443" y="5763417"/>
            <a:ext cx="2737045" cy="400110"/>
          </a:xfrm>
          <a:prstGeom prst="rect">
            <a:avLst/>
          </a:prstGeom>
          <a:noFill/>
        </p:spPr>
        <p:txBody>
          <a:bodyPr wrap="square" rtlCol="0">
            <a:spAutoFit/>
          </a:bodyPr>
          <a:lstStyle/>
          <a:p>
            <a:pPr algn="ctr"/>
            <a:r>
              <a:rPr kumimoji="1" lang="ja-JP" altLang="en-US" sz="2000" dirty="0" smtClean="0"/>
              <a:t>動詞の候補リスト</a:t>
            </a:r>
            <a:endParaRPr kumimoji="1" lang="ja-JP" altLang="en-US" sz="2000" dirty="0"/>
          </a:p>
        </p:txBody>
      </p:sp>
      <p:sp>
        <p:nvSpPr>
          <p:cNvPr id="24" name="テキスト ボックス 23"/>
          <p:cNvSpPr txBox="1"/>
          <p:nvPr/>
        </p:nvSpPr>
        <p:spPr>
          <a:xfrm>
            <a:off x="2915816" y="5991671"/>
            <a:ext cx="3269976" cy="461665"/>
          </a:xfrm>
          <a:prstGeom prst="rect">
            <a:avLst/>
          </a:prstGeom>
          <a:solidFill>
            <a:schemeClr val="bg1"/>
          </a:solidFill>
          <a:ln>
            <a:solidFill>
              <a:schemeClr val="tx1"/>
            </a:solidFill>
          </a:ln>
        </p:spPr>
        <p:txBody>
          <a:bodyPr wrap="square" rtlCol="0">
            <a:spAutoFit/>
          </a:bodyPr>
          <a:lstStyle/>
          <a:p>
            <a:pPr algn="ctr"/>
            <a:r>
              <a:rPr lang="ja-JP" altLang="en-US" sz="2400" b="1" dirty="0" smtClean="0">
                <a:solidFill>
                  <a:schemeClr val="accent1">
                    <a:lumMod val="50000"/>
                  </a:schemeClr>
                </a:solidFill>
              </a:rPr>
              <a:t>②動詞推薦部</a:t>
            </a:r>
            <a:r>
              <a:rPr lang="en-US" altLang="ja-JP" sz="2400" b="1" dirty="0" smtClean="0">
                <a:solidFill>
                  <a:schemeClr val="accent1">
                    <a:lumMod val="50000"/>
                  </a:schemeClr>
                </a:solidFill>
              </a:rPr>
              <a:t> </a:t>
            </a:r>
            <a:endParaRPr kumimoji="1" lang="ja-JP" altLang="en-US" sz="2400" b="1" dirty="0">
              <a:solidFill>
                <a:schemeClr val="accent1">
                  <a:lumMod val="50000"/>
                </a:schemeClr>
              </a:solidFill>
            </a:endParaRPr>
          </a:p>
        </p:txBody>
      </p:sp>
      <p:grpSp>
        <p:nvGrpSpPr>
          <p:cNvPr id="25" name="グループ化 24"/>
          <p:cNvGrpSpPr/>
          <p:nvPr/>
        </p:nvGrpSpPr>
        <p:grpSpPr>
          <a:xfrm>
            <a:off x="5631809" y="2553417"/>
            <a:ext cx="2392390" cy="654742"/>
            <a:chOff x="6716114" y="3861048"/>
            <a:chExt cx="1384278" cy="629875"/>
          </a:xfrm>
        </p:grpSpPr>
        <p:sp>
          <p:nvSpPr>
            <p:cNvPr id="26" name="正方形/長方形 25"/>
            <p:cNvSpPr/>
            <p:nvPr/>
          </p:nvSpPr>
          <p:spPr>
            <a:xfrm>
              <a:off x="6860130" y="3861048"/>
              <a:ext cx="1240262" cy="48585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X </a:t>
              </a:r>
              <a:r>
                <a:rPr lang="ja-JP" altLang="en-US" dirty="0" smtClean="0">
                  <a:solidFill>
                    <a:schemeClr val="tx1"/>
                  </a:solidFill>
                </a:rPr>
                <a:t>→ </a:t>
              </a:r>
              <a:r>
                <a:rPr lang="en-US" altLang="ja-JP" dirty="0" smtClean="0">
                  <a:solidFill>
                    <a:schemeClr val="tx1"/>
                  </a:solidFill>
                </a:rPr>
                <a:t>Y</a:t>
              </a:r>
              <a:endParaRPr kumimoji="1" lang="ja-JP" altLang="en-US" dirty="0">
                <a:solidFill>
                  <a:schemeClr val="tx1"/>
                </a:solidFill>
              </a:endParaRPr>
            </a:p>
          </p:txBody>
        </p:sp>
        <p:sp>
          <p:nvSpPr>
            <p:cNvPr id="27" name="正方形/長方形 26"/>
            <p:cNvSpPr/>
            <p:nvPr/>
          </p:nvSpPr>
          <p:spPr>
            <a:xfrm>
              <a:off x="6788122" y="3933056"/>
              <a:ext cx="1240262" cy="48585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X </a:t>
              </a:r>
              <a:r>
                <a:rPr lang="ja-JP" altLang="en-US" dirty="0" smtClean="0">
                  <a:solidFill>
                    <a:schemeClr val="tx1"/>
                  </a:solidFill>
                </a:rPr>
                <a:t>→ </a:t>
              </a:r>
              <a:r>
                <a:rPr lang="en-US" altLang="ja-JP" dirty="0" smtClean="0">
                  <a:solidFill>
                    <a:schemeClr val="tx1"/>
                  </a:solidFill>
                </a:rPr>
                <a:t>Y</a:t>
              </a:r>
              <a:endParaRPr kumimoji="1" lang="ja-JP" altLang="en-US" dirty="0">
                <a:solidFill>
                  <a:schemeClr val="tx1"/>
                </a:solidFill>
              </a:endParaRPr>
            </a:p>
          </p:txBody>
        </p:sp>
        <p:sp>
          <p:nvSpPr>
            <p:cNvPr id="28" name="正方形/長方形 27"/>
            <p:cNvSpPr/>
            <p:nvPr/>
          </p:nvSpPr>
          <p:spPr>
            <a:xfrm>
              <a:off x="6716114" y="4005064"/>
              <a:ext cx="1240262" cy="48585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要素</a:t>
              </a:r>
              <a:r>
                <a:rPr kumimoji="1" lang="en-US" altLang="ja-JP" dirty="0" smtClean="0">
                  <a:solidFill>
                    <a:schemeClr val="tx1"/>
                  </a:solidFill>
                </a:rPr>
                <a:t> </a:t>
              </a:r>
              <a:r>
                <a:rPr lang="ja-JP" altLang="en-US" dirty="0" smtClean="0">
                  <a:solidFill>
                    <a:schemeClr val="tx1"/>
                  </a:solidFill>
                </a:rPr>
                <a:t>→ 動詞</a:t>
              </a:r>
              <a:endParaRPr kumimoji="1" lang="ja-JP" altLang="en-US" dirty="0">
                <a:solidFill>
                  <a:schemeClr val="tx1"/>
                </a:solidFill>
              </a:endParaRPr>
            </a:p>
          </p:txBody>
        </p:sp>
      </p:grpSp>
      <p:sp>
        <p:nvSpPr>
          <p:cNvPr id="5" name="正方形/長方形 4"/>
          <p:cNvSpPr/>
          <p:nvPr/>
        </p:nvSpPr>
        <p:spPr>
          <a:xfrm>
            <a:off x="1691680" y="4865807"/>
            <a:ext cx="616383" cy="291385"/>
          </a:xfrm>
          <a:prstGeom prst="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テキスト ボックス 18"/>
          <p:cNvSpPr txBox="1"/>
          <p:nvPr/>
        </p:nvSpPr>
        <p:spPr>
          <a:xfrm>
            <a:off x="2823455" y="1624393"/>
            <a:ext cx="2808353" cy="461665"/>
          </a:xfrm>
          <a:prstGeom prst="rect">
            <a:avLst/>
          </a:prstGeom>
          <a:solidFill>
            <a:schemeClr val="bg1"/>
          </a:solidFill>
          <a:ln>
            <a:solidFill>
              <a:schemeClr val="tx1"/>
            </a:solidFill>
          </a:ln>
        </p:spPr>
        <p:txBody>
          <a:bodyPr wrap="square" rtlCol="0">
            <a:spAutoFit/>
          </a:bodyPr>
          <a:lstStyle/>
          <a:p>
            <a:r>
              <a:rPr lang="ja-JP" altLang="en-US" sz="2400" b="1" dirty="0" smtClean="0">
                <a:solidFill>
                  <a:schemeClr val="accent6"/>
                </a:solidFill>
              </a:rPr>
              <a:t>①ルール抽出部</a:t>
            </a:r>
            <a:r>
              <a:rPr lang="ja-JP" altLang="en-US" sz="2400" b="1" dirty="0" smtClean="0">
                <a:solidFill>
                  <a:schemeClr val="accent2"/>
                </a:solidFill>
              </a:rPr>
              <a:t> </a:t>
            </a:r>
            <a:r>
              <a:rPr lang="ja-JP" altLang="en-US" sz="2400" b="1" dirty="0" smtClean="0">
                <a:solidFill>
                  <a:schemeClr val="accent6"/>
                </a:solidFill>
              </a:rPr>
              <a:t>　</a:t>
            </a:r>
            <a:endParaRPr kumimoji="1" lang="ja-JP" altLang="en-US" sz="2400" b="1" dirty="0">
              <a:solidFill>
                <a:schemeClr val="accent6"/>
              </a:solidFill>
            </a:endParaRPr>
          </a:p>
        </p:txBody>
      </p:sp>
      <p:sp>
        <p:nvSpPr>
          <p:cNvPr id="39" name="左矢印 38"/>
          <p:cNvSpPr/>
          <p:nvPr/>
        </p:nvSpPr>
        <p:spPr bwMode="auto">
          <a:xfrm rot="10800000">
            <a:off x="4440110" y="2720136"/>
            <a:ext cx="858634" cy="333541"/>
          </a:xfrm>
          <a:prstGeom prst="leftArrow">
            <a:avLst/>
          </a:prstGeom>
          <a:solidFill>
            <a:schemeClr val="accent2"/>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40" name="正方形/長方形 39"/>
          <p:cNvSpPr/>
          <p:nvPr/>
        </p:nvSpPr>
        <p:spPr>
          <a:xfrm>
            <a:off x="4860032" y="4149080"/>
            <a:ext cx="4283968" cy="53636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正方形/長方形 21"/>
          <p:cNvSpPr/>
          <p:nvPr/>
        </p:nvSpPr>
        <p:spPr bwMode="auto">
          <a:xfrm rot="16200000">
            <a:off x="5689992" y="4265467"/>
            <a:ext cx="879405" cy="195497"/>
          </a:xfrm>
          <a:prstGeom prst="rect">
            <a:avLst/>
          </a:prstGeom>
          <a:solidFill>
            <a:schemeClr val="accent1">
              <a:lumMod val="75000"/>
            </a:schemeClr>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aphicFrame>
        <p:nvGraphicFramePr>
          <p:cNvPr id="16" name="表 15"/>
          <p:cNvGraphicFramePr>
            <a:graphicFrameLocks noGrp="1"/>
          </p:cNvGraphicFramePr>
          <p:nvPr>
            <p:extLst>
              <p:ext uri="{D42A27DB-BD31-4B8C-83A1-F6EECF244321}">
                <p14:modId xmlns:p14="http://schemas.microsoft.com/office/powerpoint/2010/main" val="763092307"/>
              </p:ext>
            </p:extLst>
          </p:nvPr>
        </p:nvGraphicFramePr>
        <p:xfrm>
          <a:off x="7011142" y="4467565"/>
          <a:ext cx="1377282" cy="1193683"/>
        </p:xfrm>
        <a:graphic>
          <a:graphicData uri="http://schemas.openxmlformats.org/drawingml/2006/table">
            <a:tbl>
              <a:tblPr bandRow="1">
                <a:tableStyleId>{BC89EF96-8CEA-46FF-86C4-4CE0E7609802}</a:tableStyleId>
              </a:tblPr>
              <a:tblGrid>
                <a:gridCol w="1377282"/>
              </a:tblGrid>
              <a:tr h="413275">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r>
              <a:tr h="390204">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r>
              <a:tr h="390204">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bl>
          </a:graphicData>
        </a:graphic>
      </p:graphicFrame>
      <p:sp>
        <p:nvSpPr>
          <p:cNvPr id="23" name="右矢印 22"/>
          <p:cNvSpPr/>
          <p:nvPr/>
        </p:nvSpPr>
        <p:spPr bwMode="auto">
          <a:xfrm>
            <a:off x="2761969" y="4685449"/>
            <a:ext cx="3826255" cy="355199"/>
          </a:xfrm>
          <a:prstGeom prst="rightArrow">
            <a:avLst/>
          </a:prstGeom>
          <a:solidFill>
            <a:schemeClr val="accent1">
              <a:lumMod val="75000"/>
            </a:schemeClr>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43" name="直線コネクタ 42"/>
          <p:cNvCxnSpPr>
            <a:stCxn id="41" idx="3"/>
            <a:endCxn id="15" idx="3"/>
          </p:cNvCxnSpPr>
          <p:nvPr/>
        </p:nvCxnSpPr>
        <p:spPr>
          <a:xfrm flipH="1">
            <a:off x="8948391" y="3311064"/>
            <a:ext cx="16097" cy="201248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9524869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角丸四角形 40"/>
          <p:cNvSpPr/>
          <p:nvPr/>
        </p:nvSpPr>
        <p:spPr bwMode="auto">
          <a:xfrm>
            <a:off x="4743420" y="2204864"/>
            <a:ext cx="4221068" cy="2212400"/>
          </a:xfrm>
          <a:prstGeom prst="roundRect">
            <a:avLst/>
          </a:prstGeom>
          <a:noFill/>
          <a:ln w="12700" cap="flat" cmpd="sng" algn="ctr">
            <a:solidFill>
              <a:schemeClr val="accent1">
                <a:lumMod val="5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accent1">
                  <a:lumMod val="50000"/>
                </a:schemeClr>
              </a:solidFill>
              <a:effectLst/>
              <a:latin typeface="Times New Roman" pitchFamily="18" charset="0"/>
              <a:ea typeface="ＭＳ Ｐゴシック" pitchFamily="50" charset="-128"/>
            </a:endParaRPr>
          </a:p>
        </p:txBody>
      </p:sp>
      <p:sp>
        <p:nvSpPr>
          <p:cNvPr id="2" name="タイトル 1"/>
          <p:cNvSpPr>
            <a:spLocks noGrp="1"/>
          </p:cNvSpPr>
          <p:nvPr>
            <p:ph type="title"/>
          </p:nvPr>
        </p:nvSpPr>
        <p:spPr/>
        <p:txBody>
          <a:bodyPr/>
          <a:lstStyle/>
          <a:p>
            <a:r>
              <a:rPr kumimoji="1" lang="ja-JP" altLang="en-US" dirty="0" smtClean="0"/>
              <a:t>手法：概要</a:t>
            </a:r>
            <a:endParaRPr kumimoji="1" lang="ja-JP" altLang="en-US" dirty="0"/>
          </a:p>
        </p:txBody>
      </p:sp>
      <p:sp>
        <p:nvSpPr>
          <p:cNvPr id="7" name="スライド番号プレースホルダー 6"/>
          <p:cNvSpPr>
            <a:spLocks noGrp="1"/>
          </p:cNvSpPr>
          <p:nvPr>
            <p:ph type="sldNum" sz="quarter" idx="12"/>
          </p:nvPr>
        </p:nvSpPr>
        <p:spPr/>
        <p:txBody>
          <a:bodyPr/>
          <a:lstStyle/>
          <a:p>
            <a:fld id="{2EEE9882-1448-4139-B73E-28EF25374362}" type="slidenum">
              <a:rPr kumimoji="1" lang="ja-JP" altLang="en-US" smtClean="0"/>
              <a:t>7</a:t>
            </a:fld>
            <a:endParaRPr kumimoji="1" lang="ja-JP" altLang="en-US"/>
          </a:p>
        </p:txBody>
      </p:sp>
      <p:sp>
        <p:nvSpPr>
          <p:cNvPr id="6" name="メモ 5"/>
          <p:cNvSpPr/>
          <p:nvPr/>
        </p:nvSpPr>
        <p:spPr bwMode="auto">
          <a:xfrm flipV="1">
            <a:off x="1513773" y="4429640"/>
            <a:ext cx="892887" cy="1113435"/>
          </a:xfrm>
          <a:prstGeom prst="foldedCorner">
            <a:avLst>
              <a:gd name="adj" fmla="val 36088"/>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9" name="テキスト ボックス 8"/>
          <p:cNvSpPr txBox="1"/>
          <p:nvPr/>
        </p:nvSpPr>
        <p:spPr>
          <a:xfrm>
            <a:off x="5309243" y="3429000"/>
            <a:ext cx="3151189" cy="400110"/>
          </a:xfrm>
          <a:prstGeom prst="rect">
            <a:avLst/>
          </a:prstGeom>
          <a:noFill/>
        </p:spPr>
        <p:txBody>
          <a:bodyPr wrap="square" rtlCol="0">
            <a:spAutoFit/>
          </a:bodyPr>
          <a:lstStyle/>
          <a:p>
            <a:pPr algn="ctr"/>
            <a:r>
              <a:rPr lang="ja-JP" altLang="en-US" sz="2000" dirty="0"/>
              <a:t>ルール</a:t>
            </a:r>
            <a:endParaRPr kumimoji="1" lang="ja-JP" altLang="en-US" sz="2000" dirty="0"/>
          </a:p>
        </p:txBody>
      </p:sp>
      <p:sp>
        <p:nvSpPr>
          <p:cNvPr id="10" name="テキスト ボックス 9"/>
          <p:cNvSpPr txBox="1"/>
          <p:nvPr/>
        </p:nvSpPr>
        <p:spPr>
          <a:xfrm>
            <a:off x="1068211" y="5573138"/>
            <a:ext cx="1803827" cy="400110"/>
          </a:xfrm>
          <a:prstGeom prst="rect">
            <a:avLst/>
          </a:prstGeom>
          <a:noFill/>
        </p:spPr>
        <p:txBody>
          <a:bodyPr wrap="square" rtlCol="0">
            <a:spAutoFit/>
          </a:bodyPr>
          <a:lstStyle/>
          <a:p>
            <a:pPr algn="ctr"/>
            <a:r>
              <a:rPr lang="ja-JP" altLang="en-US" sz="2000" dirty="0" smtClean="0"/>
              <a:t>対象のメソッド</a:t>
            </a:r>
            <a:endParaRPr kumimoji="1" lang="ja-JP" altLang="en-US" sz="2000" dirty="0"/>
          </a:p>
        </p:txBody>
      </p:sp>
      <p:sp>
        <p:nvSpPr>
          <p:cNvPr id="11" name="Documents"/>
          <p:cNvSpPr>
            <a:spLocks noEditPoints="1" noChangeArrowheads="1"/>
          </p:cNvSpPr>
          <p:nvPr/>
        </p:nvSpPr>
        <p:spPr bwMode="auto">
          <a:xfrm flipH="1" flipV="1">
            <a:off x="3180976" y="2317691"/>
            <a:ext cx="827092" cy="1090905"/>
          </a:xfrm>
          <a:custGeom>
            <a:avLst/>
            <a:gdLst>
              <a:gd name="T0" fmla="*/ 0 w 21600"/>
              <a:gd name="T1" fmla="*/ 2800 h 21600"/>
              <a:gd name="T2" fmla="*/ 3468 w 21600"/>
              <a:gd name="T3" fmla="*/ 0 h 21600"/>
              <a:gd name="T4" fmla="*/ 21653 w 21600"/>
              <a:gd name="T5" fmla="*/ 18828 h 21600"/>
              <a:gd name="T6" fmla="*/ 19954 w 21600"/>
              <a:gd name="T7" fmla="*/ 20214 h 21600"/>
              <a:gd name="T8" fmla="*/ 18256 w 21600"/>
              <a:gd name="T9" fmla="*/ 21628 h 21600"/>
              <a:gd name="T10" fmla="*/ 19954 w 21600"/>
              <a:gd name="T11" fmla="*/ 1428 h 21600"/>
              <a:gd name="T12" fmla="*/ 18256 w 21600"/>
              <a:gd name="T13" fmla="*/ 2800 h 21600"/>
              <a:gd name="T14" fmla="*/ 1645 w 21600"/>
              <a:gd name="T15" fmla="*/ 1428 h 21600"/>
              <a:gd name="T16" fmla="*/ 21600 w 21600"/>
              <a:gd name="T17" fmla="*/ 0 h 21600"/>
              <a:gd name="T18" fmla="*/ 10800 w 21600"/>
              <a:gd name="T19" fmla="*/ 0 h 21600"/>
              <a:gd name="T20" fmla="*/ 0 w 21600"/>
              <a:gd name="T21" fmla="*/ 10800 h 21600"/>
              <a:gd name="T22" fmla="*/ 21600 w 21600"/>
              <a:gd name="T23" fmla="*/ 10800 h 21600"/>
              <a:gd name="T24" fmla="*/ 1645 w 21600"/>
              <a:gd name="T25" fmla="*/ 4171 h 21600"/>
              <a:gd name="T26" fmla="*/ 16522 w 21600"/>
              <a:gd name="T27" fmla="*/ 17314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T24" t="T25" r="T26" b="T27"/>
            <a:pathLst>
              <a:path w="21600" h="21600" extrusionOk="0">
                <a:moveTo>
                  <a:pt x="0" y="18014"/>
                </a:moveTo>
                <a:lnTo>
                  <a:pt x="0" y="2800"/>
                </a:lnTo>
                <a:lnTo>
                  <a:pt x="1645" y="2800"/>
                </a:lnTo>
                <a:lnTo>
                  <a:pt x="1645" y="1428"/>
                </a:lnTo>
                <a:lnTo>
                  <a:pt x="3468" y="1428"/>
                </a:lnTo>
                <a:lnTo>
                  <a:pt x="3468" y="0"/>
                </a:lnTo>
                <a:lnTo>
                  <a:pt x="21653" y="0"/>
                </a:lnTo>
                <a:lnTo>
                  <a:pt x="21653" y="18828"/>
                </a:lnTo>
                <a:lnTo>
                  <a:pt x="19954" y="18828"/>
                </a:lnTo>
                <a:lnTo>
                  <a:pt x="19954" y="20214"/>
                </a:lnTo>
                <a:lnTo>
                  <a:pt x="18256" y="20214"/>
                </a:lnTo>
                <a:lnTo>
                  <a:pt x="18256" y="21600"/>
                </a:lnTo>
                <a:lnTo>
                  <a:pt x="4434" y="21600"/>
                </a:lnTo>
                <a:lnTo>
                  <a:pt x="0" y="18014"/>
                </a:lnTo>
                <a:close/>
              </a:path>
              <a:path w="21600" h="21600" extrusionOk="0">
                <a:moveTo>
                  <a:pt x="3486" y="1428"/>
                </a:moveTo>
                <a:lnTo>
                  <a:pt x="19954" y="1428"/>
                </a:lnTo>
                <a:lnTo>
                  <a:pt x="19954" y="20214"/>
                </a:lnTo>
                <a:lnTo>
                  <a:pt x="18256" y="20214"/>
                </a:lnTo>
                <a:lnTo>
                  <a:pt x="18256" y="2800"/>
                </a:lnTo>
                <a:lnTo>
                  <a:pt x="1645" y="2800"/>
                </a:lnTo>
                <a:lnTo>
                  <a:pt x="1645" y="1428"/>
                </a:lnTo>
                <a:lnTo>
                  <a:pt x="3486" y="1428"/>
                </a:lnTo>
                <a:close/>
              </a:path>
              <a:path w="21600" h="21600" extrusionOk="0">
                <a:moveTo>
                  <a:pt x="0" y="18014"/>
                </a:moveTo>
                <a:lnTo>
                  <a:pt x="4434" y="18000"/>
                </a:lnTo>
                <a:lnTo>
                  <a:pt x="4434" y="21600"/>
                </a:lnTo>
                <a:lnTo>
                  <a:pt x="0" y="18014"/>
                </a:lnTo>
                <a:close/>
              </a:path>
            </a:pathLst>
          </a:custGeom>
          <a:solidFill>
            <a:schemeClr val="bg1"/>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ja-JP" altLang="en-US"/>
          </a:p>
        </p:txBody>
      </p:sp>
      <p:sp>
        <p:nvSpPr>
          <p:cNvPr id="12" name="テキスト ボックス 11"/>
          <p:cNvSpPr txBox="1"/>
          <p:nvPr/>
        </p:nvSpPr>
        <p:spPr>
          <a:xfrm>
            <a:off x="2761970" y="3592391"/>
            <a:ext cx="1769746" cy="400110"/>
          </a:xfrm>
          <a:prstGeom prst="rect">
            <a:avLst/>
          </a:prstGeom>
          <a:noFill/>
        </p:spPr>
        <p:txBody>
          <a:bodyPr wrap="square" rtlCol="0">
            <a:spAutoFit/>
          </a:bodyPr>
          <a:lstStyle/>
          <a:p>
            <a:pPr algn="ctr"/>
            <a:r>
              <a:rPr kumimoji="1" lang="ja-JP" altLang="en-US" sz="2000" dirty="0" smtClean="0"/>
              <a:t>バイトコード</a:t>
            </a:r>
            <a:endParaRPr kumimoji="1" lang="ja-JP" altLang="en-US" sz="2000" dirty="0"/>
          </a:p>
        </p:txBody>
      </p:sp>
      <p:sp>
        <p:nvSpPr>
          <p:cNvPr id="14" name="角丸四角形 13"/>
          <p:cNvSpPr/>
          <p:nvPr/>
        </p:nvSpPr>
        <p:spPr bwMode="auto">
          <a:xfrm>
            <a:off x="2308062" y="1772816"/>
            <a:ext cx="6470275" cy="2289324"/>
          </a:xfrm>
          <a:prstGeom prst="roundRect">
            <a:avLst/>
          </a:prstGeom>
          <a:noFill/>
          <a:ln w="12700" cap="flat" cmpd="sng" algn="ctr">
            <a:solidFill>
              <a:schemeClr val="accent6"/>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5" name="角丸四角形 14"/>
          <p:cNvSpPr/>
          <p:nvPr/>
        </p:nvSpPr>
        <p:spPr bwMode="auto">
          <a:xfrm>
            <a:off x="115038" y="4338443"/>
            <a:ext cx="8833353" cy="1970201"/>
          </a:xfrm>
          <a:prstGeom prst="roundRect">
            <a:avLst/>
          </a:prstGeom>
          <a:noFill/>
          <a:ln w="12700" cap="flat" cmpd="sng" algn="ctr">
            <a:solidFill>
              <a:schemeClr val="accent1">
                <a:lumMod val="5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accent1">
                  <a:lumMod val="50000"/>
                </a:schemeClr>
              </a:solidFill>
              <a:effectLst/>
              <a:latin typeface="Times New Roman" pitchFamily="18" charset="0"/>
              <a:ea typeface="ＭＳ Ｐゴシック" pitchFamily="50" charset="-128"/>
            </a:endParaRPr>
          </a:p>
        </p:txBody>
      </p:sp>
      <p:sp>
        <p:nvSpPr>
          <p:cNvPr id="18" name="テキスト ボックス 17"/>
          <p:cNvSpPr txBox="1"/>
          <p:nvPr/>
        </p:nvSpPr>
        <p:spPr>
          <a:xfrm>
            <a:off x="6227443" y="5763417"/>
            <a:ext cx="2737045" cy="400110"/>
          </a:xfrm>
          <a:prstGeom prst="rect">
            <a:avLst/>
          </a:prstGeom>
          <a:noFill/>
        </p:spPr>
        <p:txBody>
          <a:bodyPr wrap="square" rtlCol="0">
            <a:spAutoFit/>
          </a:bodyPr>
          <a:lstStyle/>
          <a:p>
            <a:pPr algn="ctr"/>
            <a:r>
              <a:rPr kumimoji="1" lang="ja-JP" altLang="en-US" sz="2000" dirty="0" smtClean="0"/>
              <a:t>動詞の候補リスト</a:t>
            </a:r>
            <a:endParaRPr kumimoji="1" lang="ja-JP" altLang="en-US" sz="2000" dirty="0"/>
          </a:p>
        </p:txBody>
      </p:sp>
      <p:sp>
        <p:nvSpPr>
          <p:cNvPr id="24" name="テキスト ボックス 23"/>
          <p:cNvSpPr txBox="1"/>
          <p:nvPr/>
        </p:nvSpPr>
        <p:spPr>
          <a:xfrm>
            <a:off x="2915816" y="5991671"/>
            <a:ext cx="3269976" cy="461665"/>
          </a:xfrm>
          <a:prstGeom prst="rect">
            <a:avLst/>
          </a:prstGeom>
          <a:solidFill>
            <a:schemeClr val="bg1"/>
          </a:solidFill>
          <a:ln>
            <a:solidFill>
              <a:schemeClr val="tx1"/>
            </a:solidFill>
          </a:ln>
        </p:spPr>
        <p:txBody>
          <a:bodyPr wrap="square" rtlCol="0">
            <a:spAutoFit/>
          </a:bodyPr>
          <a:lstStyle/>
          <a:p>
            <a:pPr algn="ctr"/>
            <a:r>
              <a:rPr lang="ja-JP" altLang="en-US" sz="2400" b="1" dirty="0" smtClean="0">
                <a:solidFill>
                  <a:schemeClr val="accent1">
                    <a:lumMod val="50000"/>
                  </a:schemeClr>
                </a:solidFill>
              </a:rPr>
              <a:t>②動詞推薦部</a:t>
            </a:r>
            <a:r>
              <a:rPr lang="en-US" altLang="ja-JP" sz="2400" b="1" dirty="0" smtClean="0">
                <a:solidFill>
                  <a:schemeClr val="accent1">
                    <a:lumMod val="50000"/>
                  </a:schemeClr>
                </a:solidFill>
              </a:rPr>
              <a:t> </a:t>
            </a:r>
            <a:endParaRPr kumimoji="1" lang="ja-JP" altLang="en-US" sz="2400" b="1" dirty="0">
              <a:solidFill>
                <a:schemeClr val="accent1">
                  <a:lumMod val="50000"/>
                </a:schemeClr>
              </a:solidFill>
            </a:endParaRPr>
          </a:p>
        </p:txBody>
      </p:sp>
      <p:grpSp>
        <p:nvGrpSpPr>
          <p:cNvPr id="25" name="グループ化 24"/>
          <p:cNvGrpSpPr/>
          <p:nvPr/>
        </p:nvGrpSpPr>
        <p:grpSpPr>
          <a:xfrm>
            <a:off x="5631809" y="2553417"/>
            <a:ext cx="2392390" cy="654742"/>
            <a:chOff x="6716114" y="3861048"/>
            <a:chExt cx="1384278" cy="629875"/>
          </a:xfrm>
        </p:grpSpPr>
        <p:sp>
          <p:nvSpPr>
            <p:cNvPr id="26" name="正方形/長方形 25"/>
            <p:cNvSpPr/>
            <p:nvPr/>
          </p:nvSpPr>
          <p:spPr>
            <a:xfrm>
              <a:off x="6860130" y="3861048"/>
              <a:ext cx="1240262" cy="48585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X </a:t>
              </a:r>
              <a:r>
                <a:rPr lang="ja-JP" altLang="en-US" dirty="0" smtClean="0">
                  <a:solidFill>
                    <a:schemeClr val="tx1"/>
                  </a:solidFill>
                </a:rPr>
                <a:t>→ </a:t>
              </a:r>
              <a:r>
                <a:rPr lang="en-US" altLang="ja-JP" dirty="0" smtClean="0">
                  <a:solidFill>
                    <a:schemeClr val="tx1"/>
                  </a:solidFill>
                </a:rPr>
                <a:t>Y</a:t>
              </a:r>
              <a:endParaRPr kumimoji="1" lang="ja-JP" altLang="en-US" dirty="0">
                <a:solidFill>
                  <a:schemeClr val="tx1"/>
                </a:solidFill>
              </a:endParaRPr>
            </a:p>
          </p:txBody>
        </p:sp>
        <p:sp>
          <p:nvSpPr>
            <p:cNvPr id="27" name="正方形/長方形 26"/>
            <p:cNvSpPr/>
            <p:nvPr/>
          </p:nvSpPr>
          <p:spPr>
            <a:xfrm>
              <a:off x="6788122" y="3933056"/>
              <a:ext cx="1240262" cy="48585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X </a:t>
              </a:r>
              <a:r>
                <a:rPr lang="ja-JP" altLang="en-US" dirty="0" smtClean="0">
                  <a:solidFill>
                    <a:schemeClr val="tx1"/>
                  </a:solidFill>
                </a:rPr>
                <a:t>→ </a:t>
              </a:r>
              <a:r>
                <a:rPr lang="en-US" altLang="ja-JP" dirty="0" smtClean="0">
                  <a:solidFill>
                    <a:schemeClr val="tx1"/>
                  </a:solidFill>
                </a:rPr>
                <a:t>Y</a:t>
              </a:r>
              <a:endParaRPr kumimoji="1" lang="ja-JP" altLang="en-US" dirty="0">
                <a:solidFill>
                  <a:schemeClr val="tx1"/>
                </a:solidFill>
              </a:endParaRPr>
            </a:p>
          </p:txBody>
        </p:sp>
        <p:sp>
          <p:nvSpPr>
            <p:cNvPr id="28" name="正方形/長方形 27"/>
            <p:cNvSpPr/>
            <p:nvPr/>
          </p:nvSpPr>
          <p:spPr>
            <a:xfrm>
              <a:off x="6716114" y="4005064"/>
              <a:ext cx="1240262" cy="48585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要素</a:t>
              </a:r>
              <a:r>
                <a:rPr kumimoji="1" lang="en-US" altLang="ja-JP" dirty="0" smtClean="0">
                  <a:solidFill>
                    <a:schemeClr val="tx1"/>
                  </a:solidFill>
                </a:rPr>
                <a:t> </a:t>
              </a:r>
              <a:r>
                <a:rPr lang="ja-JP" altLang="en-US" dirty="0" smtClean="0">
                  <a:solidFill>
                    <a:schemeClr val="tx1"/>
                  </a:solidFill>
                </a:rPr>
                <a:t>→ 動詞</a:t>
              </a:r>
              <a:endParaRPr kumimoji="1" lang="ja-JP" altLang="en-US" dirty="0">
                <a:solidFill>
                  <a:schemeClr val="tx1"/>
                </a:solidFill>
              </a:endParaRPr>
            </a:p>
          </p:txBody>
        </p:sp>
      </p:grpSp>
      <p:sp>
        <p:nvSpPr>
          <p:cNvPr id="5" name="正方形/長方形 4"/>
          <p:cNvSpPr/>
          <p:nvPr/>
        </p:nvSpPr>
        <p:spPr>
          <a:xfrm>
            <a:off x="1691680" y="4865807"/>
            <a:ext cx="616383" cy="291385"/>
          </a:xfrm>
          <a:prstGeom prst="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テキスト ボックス 18"/>
          <p:cNvSpPr txBox="1"/>
          <p:nvPr/>
        </p:nvSpPr>
        <p:spPr>
          <a:xfrm>
            <a:off x="2823455" y="1624393"/>
            <a:ext cx="2808353" cy="461665"/>
          </a:xfrm>
          <a:prstGeom prst="rect">
            <a:avLst/>
          </a:prstGeom>
          <a:solidFill>
            <a:schemeClr val="bg1"/>
          </a:solidFill>
          <a:ln>
            <a:solidFill>
              <a:schemeClr val="tx1"/>
            </a:solidFill>
          </a:ln>
        </p:spPr>
        <p:txBody>
          <a:bodyPr wrap="square" rtlCol="0">
            <a:spAutoFit/>
          </a:bodyPr>
          <a:lstStyle/>
          <a:p>
            <a:r>
              <a:rPr lang="ja-JP" altLang="en-US" sz="2400" b="1" dirty="0" smtClean="0">
                <a:solidFill>
                  <a:schemeClr val="accent6"/>
                </a:solidFill>
              </a:rPr>
              <a:t>①ルール抽出部</a:t>
            </a:r>
            <a:r>
              <a:rPr lang="ja-JP" altLang="en-US" sz="2400" b="1" dirty="0" smtClean="0">
                <a:solidFill>
                  <a:schemeClr val="accent2"/>
                </a:solidFill>
              </a:rPr>
              <a:t> </a:t>
            </a:r>
            <a:r>
              <a:rPr lang="ja-JP" altLang="en-US" sz="2400" b="1" dirty="0" smtClean="0">
                <a:solidFill>
                  <a:schemeClr val="accent6"/>
                </a:solidFill>
              </a:rPr>
              <a:t>　</a:t>
            </a:r>
            <a:endParaRPr kumimoji="1" lang="ja-JP" altLang="en-US" sz="2400" b="1" dirty="0">
              <a:solidFill>
                <a:schemeClr val="accent6"/>
              </a:solidFill>
            </a:endParaRPr>
          </a:p>
        </p:txBody>
      </p:sp>
      <p:sp>
        <p:nvSpPr>
          <p:cNvPr id="39" name="左矢印 38"/>
          <p:cNvSpPr/>
          <p:nvPr/>
        </p:nvSpPr>
        <p:spPr bwMode="auto">
          <a:xfrm rot="10800000">
            <a:off x="4440110" y="2720136"/>
            <a:ext cx="858634" cy="333541"/>
          </a:xfrm>
          <a:prstGeom prst="leftArrow">
            <a:avLst/>
          </a:prstGeom>
          <a:solidFill>
            <a:schemeClr val="accent2"/>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40" name="正方形/長方形 39"/>
          <p:cNvSpPr/>
          <p:nvPr/>
        </p:nvSpPr>
        <p:spPr>
          <a:xfrm>
            <a:off x="4860032" y="4149080"/>
            <a:ext cx="4283968" cy="53636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正方形/長方形 21"/>
          <p:cNvSpPr/>
          <p:nvPr/>
        </p:nvSpPr>
        <p:spPr bwMode="auto">
          <a:xfrm rot="16200000">
            <a:off x="5689992" y="4265467"/>
            <a:ext cx="879405" cy="195497"/>
          </a:xfrm>
          <a:prstGeom prst="rect">
            <a:avLst/>
          </a:prstGeom>
          <a:solidFill>
            <a:schemeClr val="accent1">
              <a:lumMod val="75000"/>
            </a:schemeClr>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aphicFrame>
        <p:nvGraphicFramePr>
          <p:cNvPr id="16" name="表 15"/>
          <p:cNvGraphicFramePr>
            <a:graphicFrameLocks noGrp="1"/>
          </p:cNvGraphicFramePr>
          <p:nvPr>
            <p:extLst>
              <p:ext uri="{D42A27DB-BD31-4B8C-83A1-F6EECF244321}">
                <p14:modId xmlns:p14="http://schemas.microsoft.com/office/powerpoint/2010/main" val="1129912531"/>
              </p:ext>
            </p:extLst>
          </p:nvPr>
        </p:nvGraphicFramePr>
        <p:xfrm>
          <a:off x="7011142" y="4467565"/>
          <a:ext cx="1377282" cy="1193683"/>
        </p:xfrm>
        <a:graphic>
          <a:graphicData uri="http://schemas.openxmlformats.org/drawingml/2006/table">
            <a:tbl>
              <a:tblPr bandRow="1">
                <a:tableStyleId>{BC89EF96-8CEA-46FF-86C4-4CE0E7609802}</a:tableStyleId>
              </a:tblPr>
              <a:tblGrid>
                <a:gridCol w="1377282"/>
              </a:tblGrid>
              <a:tr h="413275">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r>
              <a:tr h="390204">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r>
              <a:tr h="390204">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bl>
          </a:graphicData>
        </a:graphic>
      </p:graphicFrame>
      <p:sp>
        <p:nvSpPr>
          <p:cNvPr id="23" name="右矢印 22"/>
          <p:cNvSpPr/>
          <p:nvPr/>
        </p:nvSpPr>
        <p:spPr bwMode="auto">
          <a:xfrm>
            <a:off x="2761969" y="4685449"/>
            <a:ext cx="3826255" cy="355199"/>
          </a:xfrm>
          <a:prstGeom prst="rightArrow">
            <a:avLst/>
          </a:prstGeom>
          <a:solidFill>
            <a:schemeClr val="accent1">
              <a:lumMod val="75000"/>
            </a:schemeClr>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43" name="直線コネクタ 42"/>
          <p:cNvCxnSpPr>
            <a:stCxn id="41" idx="3"/>
            <a:endCxn id="15" idx="3"/>
          </p:cNvCxnSpPr>
          <p:nvPr/>
        </p:nvCxnSpPr>
        <p:spPr>
          <a:xfrm flipH="1">
            <a:off x="8948391" y="3311064"/>
            <a:ext cx="16097" cy="2012480"/>
          </a:xfrm>
          <a:prstGeom prst="line">
            <a:avLst/>
          </a:prstGeom>
        </p:spPr>
        <p:style>
          <a:lnRef idx="1">
            <a:schemeClr val="accent1"/>
          </a:lnRef>
          <a:fillRef idx="0">
            <a:schemeClr val="accent1"/>
          </a:fillRef>
          <a:effectRef idx="0">
            <a:schemeClr val="accent1"/>
          </a:effectRef>
          <a:fontRef idx="minor">
            <a:schemeClr val="tx1"/>
          </a:fontRef>
        </p:style>
      </p:cxnSp>
      <p:sp>
        <p:nvSpPr>
          <p:cNvPr id="29" name="正方形/長方形 28"/>
          <p:cNvSpPr/>
          <p:nvPr/>
        </p:nvSpPr>
        <p:spPr>
          <a:xfrm>
            <a:off x="59079" y="4149080"/>
            <a:ext cx="8905409" cy="2421429"/>
          </a:xfrm>
          <a:prstGeom prst="rect">
            <a:avLst/>
          </a:prstGeom>
          <a:solidFill>
            <a:schemeClr val="bg1">
              <a:alpha val="7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endParaRPr kumimoji="1" lang="ja-JP" altLang="en-US"/>
          </a:p>
        </p:txBody>
      </p:sp>
    </p:spTree>
    <p:extLst>
      <p:ext uri="{BB962C8B-B14F-4D97-AF65-F5344CB8AC3E}">
        <p14:creationId xmlns:p14="http://schemas.microsoft.com/office/powerpoint/2010/main" val="139095875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smtClean="0"/>
              <a:t>抽出するルール</a:t>
            </a:r>
            <a:endParaRPr kumimoji="1" lang="ja-JP" altLang="en-US" dirty="0">
              <a:solidFill>
                <a:schemeClr val="tx1"/>
              </a:solidFill>
            </a:endParaRPr>
          </a:p>
        </p:txBody>
      </p:sp>
      <p:sp>
        <p:nvSpPr>
          <p:cNvPr id="3" name="コンテンツ プレースホルダー 2"/>
          <p:cNvSpPr>
            <a:spLocks noGrp="1"/>
          </p:cNvSpPr>
          <p:nvPr>
            <p:ph idx="1"/>
          </p:nvPr>
        </p:nvSpPr>
        <p:spPr>
          <a:xfrm>
            <a:off x="179512" y="1484784"/>
            <a:ext cx="8964488" cy="792088"/>
          </a:xfrm>
        </p:spPr>
        <p:txBody>
          <a:bodyPr>
            <a:normAutofit fontScale="85000" lnSpcReduction="20000"/>
          </a:bodyPr>
          <a:lstStyle/>
          <a:p>
            <a:r>
              <a:rPr lang="ja-JP" altLang="en-US" dirty="0" smtClean="0"/>
              <a:t>メソッド本体の内容を表す要素と，メソッド名の動詞の関係を表す相関ルール</a:t>
            </a:r>
            <a:endParaRPr lang="en-US" altLang="ja-JP" dirty="0" smtClean="0"/>
          </a:p>
        </p:txBody>
      </p:sp>
      <p:sp>
        <p:nvSpPr>
          <p:cNvPr id="7" name="スライド番号プレースホルダー 6"/>
          <p:cNvSpPr>
            <a:spLocks noGrp="1"/>
          </p:cNvSpPr>
          <p:nvPr>
            <p:ph type="sldNum" sz="quarter" idx="12"/>
          </p:nvPr>
        </p:nvSpPr>
        <p:spPr/>
        <p:txBody>
          <a:bodyPr/>
          <a:lstStyle/>
          <a:p>
            <a:fld id="{2EEE9882-1448-4139-B73E-28EF25374362}" type="slidenum">
              <a:rPr kumimoji="1" lang="ja-JP" altLang="en-US" smtClean="0"/>
              <a:t>8</a:t>
            </a:fld>
            <a:endParaRPr kumimoji="1" lang="ja-JP" altLang="en-US"/>
          </a:p>
        </p:txBody>
      </p:sp>
      <p:cxnSp>
        <p:nvCxnSpPr>
          <p:cNvPr id="15" name="直線矢印コネクタ 14"/>
          <p:cNvCxnSpPr/>
          <p:nvPr/>
        </p:nvCxnSpPr>
        <p:spPr>
          <a:xfrm flipV="1">
            <a:off x="4752020" y="2906618"/>
            <a:ext cx="324036" cy="2298"/>
          </a:xfrm>
          <a:prstGeom prst="straightConnector1">
            <a:avLst/>
          </a:prstGeom>
          <a:ln w="19050">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sp>
        <p:nvSpPr>
          <p:cNvPr id="16" name="角丸四角形 15"/>
          <p:cNvSpPr/>
          <p:nvPr/>
        </p:nvSpPr>
        <p:spPr>
          <a:xfrm>
            <a:off x="473995" y="2588711"/>
            <a:ext cx="6989731" cy="635814"/>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dirty="0">
              <a:solidFill>
                <a:schemeClr val="tx1"/>
              </a:solidFill>
            </a:endParaRPr>
          </a:p>
        </p:txBody>
      </p:sp>
      <p:sp>
        <p:nvSpPr>
          <p:cNvPr id="22" name="テキスト ボックス 21"/>
          <p:cNvSpPr txBox="1"/>
          <p:nvPr/>
        </p:nvSpPr>
        <p:spPr>
          <a:xfrm>
            <a:off x="4973260" y="2644912"/>
            <a:ext cx="2490466" cy="461665"/>
          </a:xfrm>
          <a:prstGeom prst="rect">
            <a:avLst/>
          </a:prstGeom>
          <a:noFill/>
        </p:spPr>
        <p:txBody>
          <a:bodyPr wrap="square" rtlCol="0">
            <a:spAutoFit/>
          </a:bodyPr>
          <a:lstStyle/>
          <a:p>
            <a:r>
              <a:rPr lang="ja-JP" altLang="en-US" sz="2400" dirty="0" smtClean="0"/>
              <a:t>メソッド名の動詞</a:t>
            </a:r>
            <a:r>
              <a:rPr lang="en-US" altLang="ja-JP" sz="2400" dirty="0" smtClean="0"/>
              <a:t>      </a:t>
            </a:r>
            <a:endParaRPr kumimoji="1" lang="ja-JP" altLang="en-US" sz="2400" dirty="0"/>
          </a:p>
        </p:txBody>
      </p:sp>
      <p:sp>
        <p:nvSpPr>
          <p:cNvPr id="23" name="テキスト ボックス 22"/>
          <p:cNvSpPr txBox="1"/>
          <p:nvPr/>
        </p:nvSpPr>
        <p:spPr>
          <a:xfrm>
            <a:off x="395536" y="2613472"/>
            <a:ext cx="4558212" cy="461665"/>
          </a:xfrm>
          <a:prstGeom prst="rect">
            <a:avLst/>
          </a:prstGeom>
          <a:noFill/>
        </p:spPr>
        <p:txBody>
          <a:bodyPr wrap="square" rtlCol="0">
            <a:spAutoFit/>
          </a:bodyPr>
          <a:lstStyle/>
          <a:p>
            <a:pPr algn="ctr"/>
            <a:r>
              <a:rPr lang="en-US" altLang="ja-JP" sz="2400" dirty="0" smtClean="0"/>
              <a:t>{</a:t>
            </a:r>
            <a:r>
              <a:rPr lang="ja-JP" altLang="en-US" sz="2400" dirty="0"/>
              <a:t>メソッド本体の内容を表す要素</a:t>
            </a:r>
            <a:r>
              <a:rPr lang="en-US" altLang="ja-JP" sz="2400" dirty="0" smtClean="0"/>
              <a:t>}</a:t>
            </a:r>
            <a:endParaRPr kumimoji="1" lang="ja-JP" altLang="en-US" sz="2400" dirty="0"/>
          </a:p>
        </p:txBody>
      </p:sp>
      <p:grpSp>
        <p:nvGrpSpPr>
          <p:cNvPr id="69" name="グループ化 68"/>
          <p:cNvGrpSpPr/>
          <p:nvPr/>
        </p:nvGrpSpPr>
        <p:grpSpPr>
          <a:xfrm>
            <a:off x="1215808" y="3903124"/>
            <a:ext cx="6308519" cy="541634"/>
            <a:chOff x="1345435" y="5382406"/>
            <a:chExt cx="6034876" cy="752676"/>
          </a:xfrm>
          <a:solidFill>
            <a:schemeClr val="bg1"/>
          </a:solidFill>
        </p:grpSpPr>
        <p:sp>
          <p:nvSpPr>
            <p:cNvPr id="70" name="正方形/長方形 69"/>
            <p:cNvSpPr/>
            <p:nvPr/>
          </p:nvSpPr>
          <p:spPr>
            <a:xfrm>
              <a:off x="1345435" y="5403530"/>
              <a:ext cx="6034876" cy="626877"/>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dirty="0" smtClean="0">
                <a:solidFill>
                  <a:schemeClr val="tx1"/>
                </a:solidFill>
              </a:endParaRPr>
            </a:p>
          </p:txBody>
        </p:sp>
        <p:cxnSp>
          <p:nvCxnSpPr>
            <p:cNvPr id="71" name="直線矢印コネクタ 70"/>
            <p:cNvCxnSpPr/>
            <p:nvPr/>
          </p:nvCxnSpPr>
          <p:spPr>
            <a:xfrm>
              <a:off x="6181930" y="5716969"/>
              <a:ext cx="432524" cy="0"/>
            </a:xfrm>
            <a:prstGeom prst="straightConnector1">
              <a:avLst/>
            </a:prstGeom>
            <a:grpFill/>
            <a:ln w="19050">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sp>
          <p:nvSpPr>
            <p:cNvPr id="72" name="テキスト ボックス 71"/>
            <p:cNvSpPr txBox="1"/>
            <p:nvPr/>
          </p:nvSpPr>
          <p:spPr>
            <a:xfrm>
              <a:off x="1989495" y="5382406"/>
              <a:ext cx="3626747" cy="556008"/>
            </a:xfrm>
            <a:prstGeom prst="rect">
              <a:avLst/>
            </a:prstGeom>
            <a:noFill/>
          </p:spPr>
          <p:txBody>
            <a:bodyPr wrap="square" rtlCol="0">
              <a:spAutoFit/>
            </a:bodyPr>
            <a:lstStyle/>
            <a:p>
              <a:pPr algn="ctr"/>
              <a:r>
                <a:rPr lang="en-US" altLang="ja-JP" sz="2000" dirty="0" smtClean="0"/>
                <a:t>{</a:t>
              </a:r>
              <a:r>
                <a:rPr lang="ja-JP" altLang="en-US" sz="2000" dirty="0" smtClean="0"/>
                <a:t>呼び出しメソッド名の動詞</a:t>
              </a:r>
              <a:r>
                <a:rPr lang="en-US" altLang="ja-JP" sz="2000" dirty="0" smtClean="0"/>
                <a:t>: add}</a:t>
              </a:r>
              <a:endParaRPr kumimoji="1" lang="ja-JP" altLang="en-US" sz="2000" dirty="0">
                <a:solidFill>
                  <a:srgbClr val="FFC000"/>
                </a:solidFill>
              </a:endParaRPr>
            </a:p>
          </p:txBody>
        </p:sp>
        <p:sp>
          <p:nvSpPr>
            <p:cNvPr id="73" name="テキスト ボックス 72"/>
            <p:cNvSpPr txBox="1"/>
            <p:nvPr/>
          </p:nvSpPr>
          <p:spPr>
            <a:xfrm>
              <a:off x="6614454" y="5465957"/>
              <a:ext cx="472889" cy="669125"/>
            </a:xfrm>
            <a:prstGeom prst="rect">
              <a:avLst/>
            </a:prstGeom>
            <a:noFill/>
          </p:spPr>
          <p:txBody>
            <a:bodyPr wrap="none" rtlCol="0">
              <a:spAutoFit/>
            </a:bodyPr>
            <a:lstStyle/>
            <a:p>
              <a:r>
                <a:rPr lang="en-US" altLang="ja-JP" sz="2000" dirty="0" smtClean="0"/>
                <a:t>add</a:t>
              </a:r>
              <a:endParaRPr lang="ja-JP" altLang="en-US" sz="2000" dirty="0"/>
            </a:p>
          </p:txBody>
        </p:sp>
      </p:grpSp>
      <p:grpSp>
        <p:nvGrpSpPr>
          <p:cNvPr id="64" name="グループ化 63"/>
          <p:cNvGrpSpPr/>
          <p:nvPr/>
        </p:nvGrpSpPr>
        <p:grpSpPr>
          <a:xfrm>
            <a:off x="1215809" y="3356992"/>
            <a:ext cx="6308518" cy="452851"/>
            <a:chOff x="1345436" y="4792866"/>
            <a:chExt cx="6034876" cy="640601"/>
          </a:xfrm>
          <a:solidFill>
            <a:schemeClr val="bg1"/>
          </a:solidFill>
        </p:grpSpPr>
        <p:sp>
          <p:nvSpPr>
            <p:cNvPr id="65" name="正方形/長方形 64"/>
            <p:cNvSpPr/>
            <p:nvPr/>
          </p:nvSpPr>
          <p:spPr>
            <a:xfrm>
              <a:off x="1345436" y="4806590"/>
              <a:ext cx="6034876" cy="626877"/>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dirty="0" smtClean="0">
                <a:solidFill>
                  <a:schemeClr val="tx1"/>
                </a:solidFill>
              </a:endParaRPr>
            </a:p>
          </p:txBody>
        </p:sp>
        <p:cxnSp>
          <p:nvCxnSpPr>
            <p:cNvPr id="66" name="直線矢印コネクタ 65"/>
            <p:cNvCxnSpPr/>
            <p:nvPr/>
          </p:nvCxnSpPr>
          <p:spPr>
            <a:xfrm>
              <a:off x="6166969" y="5092824"/>
              <a:ext cx="374330" cy="0"/>
            </a:xfrm>
            <a:prstGeom prst="straightConnector1">
              <a:avLst/>
            </a:prstGeom>
            <a:grpFill/>
            <a:ln w="19050">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sp>
          <p:nvSpPr>
            <p:cNvPr id="67" name="テキスト ボックス 66"/>
            <p:cNvSpPr txBox="1"/>
            <p:nvPr/>
          </p:nvSpPr>
          <p:spPr>
            <a:xfrm>
              <a:off x="1377723" y="4792867"/>
              <a:ext cx="4418245" cy="565994"/>
            </a:xfrm>
            <a:prstGeom prst="rect">
              <a:avLst/>
            </a:prstGeom>
            <a:noFill/>
          </p:spPr>
          <p:txBody>
            <a:bodyPr wrap="square" rtlCol="0">
              <a:spAutoFit/>
            </a:bodyPr>
            <a:lstStyle/>
            <a:p>
              <a:pPr algn="ctr"/>
              <a:r>
                <a:rPr lang="en-US" altLang="ja-JP" sz="2000" dirty="0" smtClean="0"/>
                <a:t>{</a:t>
              </a:r>
              <a:r>
                <a:rPr lang="ja-JP" altLang="en-US" sz="2000" dirty="0" smtClean="0"/>
                <a:t>返り値の型</a:t>
              </a:r>
              <a:r>
                <a:rPr lang="en-US" altLang="ja-JP" sz="2000" dirty="0" smtClean="0"/>
                <a:t> : String[], </a:t>
              </a:r>
              <a:r>
                <a:rPr lang="ja-JP" altLang="en-US" sz="2000" dirty="0" smtClean="0"/>
                <a:t>引数の型</a:t>
              </a:r>
              <a:r>
                <a:rPr lang="en-US" altLang="ja-JP" sz="2000" dirty="0" smtClean="0"/>
                <a:t>: String}</a:t>
              </a:r>
              <a:r>
                <a:rPr lang="en-US" altLang="ja-JP" sz="2000" dirty="0" smtClean="0">
                  <a:solidFill>
                    <a:srgbClr val="FFC000"/>
                  </a:solidFill>
                </a:rPr>
                <a:t>                 </a:t>
              </a:r>
              <a:endParaRPr kumimoji="1" lang="ja-JP" altLang="en-US" sz="2000" dirty="0">
                <a:solidFill>
                  <a:srgbClr val="FFC000"/>
                </a:solidFill>
              </a:endParaRPr>
            </a:p>
          </p:txBody>
        </p:sp>
        <p:sp>
          <p:nvSpPr>
            <p:cNvPr id="68" name="テキスト ボックス 67"/>
            <p:cNvSpPr txBox="1"/>
            <p:nvPr/>
          </p:nvSpPr>
          <p:spPr>
            <a:xfrm>
              <a:off x="6572840" y="4792866"/>
              <a:ext cx="489642" cy="506060"/>
            </a:xfrm>
            <a:prstGeom prst="rect">
              <a:avLst/>
            </a:prstGeom>
            <a:noFill/>
          </p:spPr>
          <p:txBody>
            <a:bodyPr wrap="none" rtlCol="0">
              <a:spAutoFit/>
            </a:bodyPr>
            <a:lstStyle/>
            <a:p>
              <a:r>
                <a:rPr lang="en-US" altLang="ja-JP" sz="2000" dirty="0" smtClean="0"/>
                <a:t>split</a:t>
              </a:r>
              <a:endParaRPr lang="ja-JP" altLang="en-US" sz="2000" dirty="0"/>
            </a:p>
          </p:txBody>
        </p:sp>
      </p:grpSp>
      <p:sp>
        <p:nvSpPr>
          <p:cNvPr id="4" name="正方形/長方形 3"/>
          <p:cNvSpPr/>
          <p:nvPr/>
        </p:nvSpPr>
        <p:spPr>
          <a:xfrm>
            <a:off x="755576" y="2688164"/>
            <a:ext cx="3874135" cy="380796"/>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5148064" y="2132856"/>
            <a:ext cx="2088232" cy="400110"/>
          </a:xfrm>
          <a:prstGeom prst="rect">
            <a:avLst/>
          </a:prstGeom>
          <a:noFill/>
        </p:spPr>
        <p:txBody>
          <a:bodyPr wrap="square" rtlCol="0">
            <a:spAutoFit/>
          </a:bodyPr>
          <a:lstStyle/>
          <a:p>
            <a:pPr algn="ctr"/>
            <a:r>
              <a:rPr kumimoji="1" lang="ja-JP" altLang="en-US" sz="2000" dirty="0" smtClean="0"/>
              <a:t>帰結部</a:t>
            </a:r>
            <a:endParaRPr kumimoji="1" lang="ja-JP" altLang="en-US" sz="2000" dirty="0"/>
          </a:p>
        </p:txBody>
      </p:sp>
      <p:sp>
        <p:nvSpPr>
          <p:cNvPr id="32" name="テキスト ボックス 31"/>
          <p:cNvSpPr txBox="1"/>
          <p:nvPr/>
        </p:nvSpPr>
        <p:spPr>
          <a:xfrm>
            <a:off x="1403648" y="2144482"/>
            <a:ext cx="2088232" cy="400110"/>
          </a:xfrm>
          <a:prstGeom prst="rect">
            <a:avLst/>
          </a:prstGeom>
          <a:noFill/>
        </p:spPr>
        <p:txBody>
          <a:bodyPr wrap="square" rtlCol="0">
            <a:spAutoFit/>
          </a:bodyPr>
          <a:lstStyle/>
          <a:p>
            <a:pPr algn="ctr"/>
            <a:r>
              <a:rPr kumimoji="1" lang="ja-JP" altLang="en-US" sz="2000" dirty="0" smtClean="0"/>
              <a:t>条件部</a:t>
            </a:r>
            <a:endParaRPr kumimoji="1" lang="ja-JP" altLang="en-US" sz="2000" dirty="0"/>
          </a:p>
        </p:txBody>
      </p:sp>
      <p:sp>
        <p:nvSpPr>
          <p:cNvPr id="35" name="コンテンツ プレースホルダー 8"/>
          <p:cNvSpPr txBox="1">
            <a:spLocks/>
          </p:cNvSpPr>
          <p:nvPr/>
        </p:nvSpPr>
        <p:spPr bwMode="auto">
          <a:xfrm>
            <a:off x="-252536" y="4509120"/>
            <a:ext cx="9323512" cy="187500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Autofit/>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lvl="1"/>
            <a:r>
              <a:rPr lang="ja-JP" altLang="en-US" sz="2000" kern="0" dirty="0" smtClean="0"/>
              <a:t>確信度：</a:t>
            </a:r>
            <a:r>
              <a:rPr lang="en-US" altLang="ja-JP" sz="2000" kern="0" dirty="0" smtClean="0"/>
              <a:t/>
            </a:r>
            <a:br>
              <a:rPr lang="en-US" altLang="ja-JP" sz="2000" kern="0" dirty="0" smtClean="0"/>
            </a:br>
            <a:r>
              <a:rPr lang="ja-JP" altLang="en-US" sz="2000" kern="0" dirty="0" smtClean="0"/>
              <a:t> 条件部が出現するときにメソッド名に帰結部の動詞が使われる条件付き確率</a:t>
            </a:r>
            <a:endParaRPr lang="en-US" altLang="ja-JP" sz="2000" kern="0" dirty="0" smtClean="0"/>
          </a:p>
          <a:p>
            <a:pPr lvl="1"/>
            <a:r>
              <a:rPr lang="ja-JP" altLang="en-US" sz="2000" kern="0" dirty="0"/>
              <a:t>支持度</a:t>
            </a:r>
            <a:r>
              <a:rPr lang="ja-JP" altLang="en-US" sz="2000" kern="0" dirty="0" smtClean="0"/>
              <a:t>：</a:t>
            </a:r>
            <a:r>
              <a:rPr lang="en-US" altLang="ja-JP" sz="2000" kern="0" dirty="0" smtClean="0"/>
              <a:t/>
            </a:r>
            <a:br>
              <a:rPr lang="en-US" altLang="ja-JP" sz="2000" kern="0" dirty="0" smtClean="0"/>
            </a:br>
            <a:r>
              <a:rPr lang="ja-JP" altLang="en-US" sz="2000" kern="0" dirty="0" smtClean="0"/>
              <a:t> ルールを満たすメソッドの数</a:t>
            </a:r>
            <a:endParaRPr lang="en-US" altLang="ja-JP" sz="2000" kern="0" dirty="0" smtClean="0"/>
          </a:p>
          <a:p>
            <a:pPr lvl="1"/>
            <a:r>
              <a:rPr lang="ja-JP" altLang="en-US" sz="2000" kern="0" dirty="0"/>
              <a:t>リフト</a:t>
            </a:r>
            <a:r>
              <a:rPr lang="ja-JP" altLang="en-US" sz="2000" kern="0" dirty="0" smtClean="0"/>
              <a:t>値：</a:t>
            </a:r>
            <a:r>
              <a:rPr lang="en-US" altLang="ja-JP" sz="2000" kern="0" dirty="0" smtClean="0"/>
              <a:t/>
            </a:r>
            <a:br>
              <a:rPr lang="en-US" altLang="ja-JP" sz="2000" kern="0" dirty="0" smtClean="0"/>
            </a:br>
            <a:r>
              <a:rPr lang="ja-JP" altLang="en-US" sz="2000" kern="0" dirty="0" smtClean="0"/>
              <a:t>このルールの</a:t>
            </a:r>
            <a:r>
              <a:rPr lang="en-US" altLang="ja-JP" sz="2000" kern="0" dirty="0" err="1" smtClean="0"/>
              <a:t>Confidece</a:t>
            </a:r>
            <a:r>
              <a:rPr lang="ja-JP" altLang="en-US" sz="2000" kern="0" dirty="0" smtClean="0"/>
              <a:t>値が，単純な帰結部の出現率の何倍であるか</a:t>
            </a:r>
            <a:endParaRPr lang="en-US" altLang="ja-JP" sz="2000" kern="0" dirty="0" smtClean="0"/>
          </a:p>
        </p:txBody>
      </p:sp>
    </p:spTree>
    <p:extLst>
      <p:ext uri="{BB962C8B-B14F-4D97-AF65-F5344CB8AC3E}">
        <p14:creationId xmlns:p14="http://schemas.microsoft.com/office/powerpoint/2010/main" val="37642012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p:cNvSpPr txBox="1"/>
          <p:nvPr/>
        </p:nvSpPr>
        <p:spPr>
          <a:xfrm>
            <a:off x="179512" y="1571302"/>
            <a:ext cx="7101814" cy="5386090"/>
          </a:xfrm>
          <a:prstGeom prst="rect">
            <a:avLst/>
          </a:prstGeom>
          <a:noFill/>
        </p:spPr>
        <p:txBody>
          <a:bodyPr wrap="square" rtlCol="0">
            <a:spAutoFit/>
          </a:bodyPr>
          <a:lstStyle/>
          <a:p>
            <a:r>
              <a:rPr lang="en-US" altLang="ja-JP" sz="1600" b="1" kern="0" dirty="0" smtClean="0">
                <a:solidFill>
                  <a:srgbClr val="7F0055"/>
                </a:solidFill>
                <a:latin typeface="ＭＳ ゴシック"/>
                <a:ea typeface="ＭＳ 明朝"/>
                <a:cs typeface="ＭＳ ゴシック"/>
              </a:rPr>
              <a:t>public</a:t>
            </a:r>
            <a:r>
              <a:rPr lang="en-US" altLang="ja-JP" sz="1600" kern="0" dirty="0" smtClean="0">
                <a:solidFill>
                  <a:srgbClr val="000000"/>
                </a:solidFill>
                <a:latin typeface="ＭＳ ゴシック"/>
                <a:ea typeface="ＭＳ 明朝"/>
                <a:cs typeface="ＭＳ ゴシック"/>
              </a:rPr>
              <a:t> </a:t>
            </a:r>
            <a:r>
              <a:rPr lang="en-US" altLang="ja-JP" sz="1600" b="1" kern="0" dirty="0">
                <a:solidFill>
                  <a:srgbClr val="7F0055"/>
                </a:solidFill>
                <a:latin typeface="ＭＳ ゴシック"/>
                <a:ea typeface="ＭＳ 明朝"/>
                <a:cs typeface="ＭＳ ゴシック"/>
              </a:rPr>
              <a:t>class</a:t>
            </a:r>
            <a:r>
              <a:rPr lang="en-US" altLang="ja-JP" sz="1600" kern="0" dirty="0">
                <a:solidFill>
                  <a:srgbClr val="000000"/>
                </a:solidFill>
                <a:latin typeface="ＭＳ ゴシック"/>
                <a:ea typeface="ＭＳ 明朝"/>
                <a:cs typeface="ＭＳ ゴシック"/>
              </a:rPr>
              <a:t> </a:t>
            </a:r>
            <a:r>
              <a:rPr lang="en-US" altLang="ja-JP" sz="1600" kern="0" dirty="0" err="1">
                <a:solidFill>
                  <a:srgbClr val="000000"/>
                </a:solidFill>
                <a:latin typeface="ＭＳ ゴシック"/>
                <a:ea typeface="ＭＳ 明朝"/>
                <a:cs typeface="ＭＳ ゴシック"/>
              </a:rPr>
              <a:t>NameList</a:t>
            </a:r>
            <a:r>
              <a:rPr lang="en-US" altLang="ja-JP" sz="1600" kern="0" dirty="0">
                <a:solidFill>
                  <a:srgbClr val="000000"/>
                </a:solidFill>
                <a:latin typeface="ＭＳ ゴシック"/>
                <a:ea typeface="ＭＳ 明朝"/>
                <a:cs typeface="ＭＳ ゴシック"/>
              </a:rPr>
              <a:t> </a:t>
            </a:r>
            <a:r>
              <a:rPr lang="en-US" altLang="ja-JP" sz="1600" b="1" kern="0" dirty="0">
                <a:solidFill>
                  <a:srgbClr val="7F0055"/>
                </a:solidFill>
                <a:latin typeface="ＭＳ ゴシック"/>
                <a:ea typeface="ＭＳ 明朝"/>
                <a:cs typeface="ＭＳ ゴシック"/>
              </a:rPr>
              <a:t>implements</a:t>
            </a:r>
            <a:r>
              <a:rPr lang="en-US" altLang="ja-JP" sz="1600" kern="0" dirty="0">
                <a:solidFill>
                  <a:srgbClr val="000000"/>
                </a:solidFill>
                <a:latin typeface="ＭＳ ゴシック"/>
                <a:ea typeface="ＭＳ 明朝"/>
                <a:cs typeface="ＭＳ ゴシック"/>
              </a:rPr>
              <a:t> Serializable{</a:t>
            </a:r>
            <a:endParaRPr lang="ja-JP" altLang="ja-JP" sz="2000" kern="100" dirty="0">
              <a:latin typeface="Century"/>
              <a:ea typeface="ＭＳ 明朝"/>
              <a:cs typeface="Times New Roman"/>
            </a:endParaRPr>
          </a:p>
          <a:p>
            <a:r>
              <a:rPr lang="en-US" altLang="ja-JP" sz="1600" kern="0" dirty="0">
                <a:latin typeface="ＭＳ ゴシック"/>
                <a:ea typeface="ＭＳ 明朝"/>
                <a:cs typeface="ＭＳ ゴシック"/>
              </a:rPr>
              <a:t> </a:t>
            </a:r>
            <a:endParaRPr lang="ja-JP" altLang="ja-JP" sz="2000" kern="100" dirty="0">
              <a:latin typeface="Century"/>
              <a:ea typeface="ＭＳ 明朝"/>
              <a:cs typeface="Times New Roman"/>
            </a:endParaRPr>
          </a:p>
          <a:p>
            <a:pPr indent="228600"/>
            <a:r>
              <a:rPr lang="en-US" altLang="ja-JP" sz="1600" kern="0" dirty="0" err="1">
                <a:solidFill>
                  <a:srgbClr val="000000"/>
                </a:solidFill>
                <a:latin typeface="ＭＳ ゴシック"/>
                <a:ea typeface="ＭＳ 明朝"/>
                <a:cs typeface="ＭＳ ゴシック"/>
              </a:rPr>
              <a:t>LinkedList</a:t>
            </a:r>
            <a:r>
              <a:rPr lang="en-US" altLang="ja-JP" sz="1600" kern="0" dirty="0">
                <a:solidFill>
                  <a:srgbClr val="000000"/>
                </a:solidFill>
                <a:latin typeface="ＭＳ ゴシック"/>
                <a:ea typeface="ＭＳ 明朝"/>
                <a:cs typeface="ＭＳ ゴシック"/>
              </a:rPr>
              <a:t>&lt;String&gt; </a:t>
            </a:r>
            <a:r>
              <a:rPr lang="en-US" altLang="ja-JP" sz="1600" kern="0" dirty="0" err="1">
                <a:solidFill>
                  <a:srgbClr val="0000C0"/>
                </a:solidFill>
                <a:latin typeface="ＭＳ ゴシック"/>
                <a:ea typeface="ＭＳ 明朝"/>
                <a:cs typeface="ＭＳ ゴシック"/>
              </a:rPr>
              <a:t>nameList</a:t>
            </a:r>
            <a:r>
              <a:rPr lang="en-US" altLang="ja-JP" sz="1600" kern="0" dirty="0">
                <a:solidFill>
                  <a:srgbClr val="000000"/>
                </a:solidFill>
                <a:latin typeface="ＭＳ ゴシック"/>
                <a:ea typeface="ＭＳ 明朝"/>
                <a:cs typeface="ＭＳ ゴシック"/>
              </a:rPr>
              <a:t>;</a:t>
            </a:r>
            <a:endParaRPr lang="ja-JP" altLang="ja-JP" sz="2000" kern="100" dirty="0">
              <a:latin typeface="Century"/>
              <a:ea typeface="ＭＳ 明朝"/>
              <a:cs typeface="Times New Roman"/>
            </a:endParaRPr>
          </a:p>
          <a:p>
            <a:pPr indent="229235"/>
            <a:r>
              <a:rPr lang="en-US" altLang="ja-JP" sz="1600" b="1" kern="0" dirty="0" err="1">
                <a:solidFill>
                  <a:srgbClr val="7F0055"/>
                </a:solidFill>
                <a:latin typeface="ＭＳ ゴシック"/>
                <a:ea typeface="ＭＳ 明朝"/>
                <a:cs typeface="ＭＳ ゴシック"/>
              </a:rPr>
              <a:t>int</a:t>
            </a:r>
            <a:r>
              <a:rPr lang="en-US" altLang="ja-JP" sz="1600" kern="0" dirty="0">
                <a:solidFill>
                  <a:srgbClr val="000000"/>
                </a:solidFill>
                <a:latin typeface="ＭＳ ゴシック"/>
                <a:ea typeface="ＭＳ 明朝"/>
                <a:cs typeface="ＭＳ ゴシック"/>
              </a:rPr>
              <a:t> </a:t>
            </a:r>
            <a:r>
              <a:rPr lang="en-US" altLang="ja-JP" sz="1600" kern="0" dirty="0">
                <a:solidFill>
                  <a:srgbClr val="0000C0"/>
                </a:solidFill>
                <a:latin typeface="ＭＳ ゴシック"/>
                <a:ea typeface="ＭＳ 明朝"/>
                <a:cs typeface="ＭＳ ゴシック"/>
              </a:rPr>
              <a:t>size</a:t>
            </a:r>
            <a:r>
              <a:rPr lang="en-US" altLang="ja-JP" sz="1600" kern="0" dirty="0">
                <a:solidFill>
                  <a:srgbClr val="000000"/>
                </a:solidFill>
                <a:latin typeface="ＭＳ ゴシック"/>
                <a:ea typeface="ＭＳ 明朝"/>
                <a:cs typeface="ＭＳ ゴシック"/>
              </a:rPr>
              <a:t>;</a:t>
            </a:r>
            <a:endParaRPr lang="ja-JP" altLang="ja-JP" sz="2000" kern="100" dirty="0">
              <a:latin typeface="Century"/>
              <a:ea typeface="ＭＳ 明朝"/>
              <a:cs typeface="Times New Roman"/>
            </a:endParaRPr>
          </a:p>
          <a:p>
            <a:r>
              <a:rPr lang="en-US" altLang="ja-JP" sz="1600" kern="0" dirty="0">
                <a:latin typeface="ＭＳ ゴシック"/>
                <a:ea typeface="ＭＳ 明朝"/>
                <a:cs typeface="ＭＳ ゴシック"/>
              </a:rPr>
              <a:t> </a:t>
            </a:r>
            <a:endParaRPr lang="ja-JP" altLang="ja-JP" sz="2000" kern="100" dirty="0">
              <a:latin typeface="Century"/>
              <a:ea typeface="ＭＳ 明朝"/>
              <a:cs typeface="Times New Roman"/>
            </a:endParaRPr>
          </a:p>
          <a:p>
            <a:pPr indent="229235"/>
            <a:r>
              <a:rPr lang="en-US" altLang="ja-JP" sz="1600" b="1" kern="0" dirty="0">
                <a:solidFill>
                  <a:srgbClr val="7F0055"/>
                </a:solidFill>
                <a:latin typeface="ＭＳ ゴシック"/>
                <a:ea typeface="ＭＳ 明朝"/>
                <a:cs typeface="ＭＳ ゴシック"/>
              </a:rPr>
              <a:t>public</a:t>
            </a:r>
            <a:r>
              <a:rPr lang="en-US" altLang="ja-JP" sz="1600" kern="0" dirty="0">
                <a:solidFill>
                  <a:srgbClr val="000000"/>
                </a:solidFill>
                <a:latin typeface="ＭＳ ゴシック"/>
                <a:ea typeface="ＭＳ 明朝"/>
                <a:cs typeface="ＭＳ ゴシック"/>
              </a:rPr>
              <a:t> String </a:t>
            </a:r>
            <a:r>
              <a:rPr lang="en-US" altLang="ja-JP" sz="1600" kern="0" dirty="0" err="1">
                <a:solidFill>
                  <a:srgbClr val="000000"/>
                </a:solidFill>
                <a:latin typeface="ＭＳ ゴシック"/>
                <a:ea typeface="ＭＳ 明朝"/>
                <a:cs typeface="ＭＳ ゴシック"/>
              </a:rPr>
              <a:t>findName</a:t>
            </a:r>
            <a:r>
              <a:rPr lang="en-US" altLang="ja-JP" sz="1600" kern="0" dirty="0">
                <a:solidFill>
                  <a:srgbClr val="000000"/>
                </a:solidFill>
                <a:latin typeface="ＭＳ ゴシック"/>
                <a:ea typeface="ＭＳ 明朝"/>
                <a:cs typeface="ＭＳ ゴシック"/>
              </a:rPr>
              <a:t>(</a:t>
            </a:r>
            <a:r>
              <a:rPr lang="en-US" altLang="ja-JP" sz="1600" b="1" kern="0" dirty="0" err="1">
                <a:solidFill>
                  <a:srgbClr val="7F0055"/>
                </a:solidFill>
                <a:latin typeface="ＭＳ ゴシック"/>
                <a:ea typeface="ＭＳ 明朝"/>
                <a:cs typeface="ＭＳ ゴシック"/>
              </a:rPr>
              <a:t>int</a:t>
            </a:r>
            <a:r>
              <a:rPr lang="en-US" altLang="ja-JP" sz="1600" kern="0" dirty="0">
                <a:solidFill>
                  <a:srgbClr val="000000"/>
                </a:solidFill>
                <a:latin typeface="ＭＳ ゴシック"/>
                <a:ea typeface="ＭＳ 明朝"/>
                <a:cs typeface="ＭＳ ゴシック"/>
              </a:rPr>
              <a:t> </a:t>
            </a:r>
            <a:r>
              <a:rPr lang="en-US" altLang="ja-JP" sz="1600" kern="0" dirty="0">
                <a:solidFill>
                  <a:srgbClr val="FF0000"/>
                </a:solidFill>
                <a:latin typeface="ＭＳ ゴシック"/>
                <a:ea typeface="ＭＳ 明朝"/>
                <a:cs typeface="ＭＳ ゴシック"/>
              </a:rPr>
              <a:t>index</a:t>
            </a:r>
            <a:r>
              <a:rPr lang="en-US" altLang="ja-JP" sz="1600" kern="0" dirty="0">
                <a:solidFill>
                  <a:srgbClr val="000000"/>
                </a:solidFill>
                <a:latin typeface="ＭＳ ゴシック"/>
                <a:ea typeface="ＭＳ 明朝"/>
                <a:cs typeface="ＭＳ ゴシック"/>
              </a:rPr>
              <a:t>){</a:t>
            </a:r>
            <a:endParaRPr lang="ja-JP" altLang="ja-JP" sz="2000" kern="100" dirty="0">
              <a:latin typeface="Century"/>
              <a:ea typeface="ＭＳ 明朝"/>
              <a:cs typeface="Times New Roman"/>
            </a:endParaRPr>
          </a:p>
          <a:p>
            <a:pPr indent="574040"/>
            <a:r>
              <a:rPr lang="en-US" altLang="ja-JP" sz="1600" b="1" kern="0" dirty="0">
                <a:solidFill>
                  <a:srgbClr val="7F0055"/>
                </a:solidFill>
                <a:latin typeface="ＭＳ ゴシック"/>
                <a:ea typeface="ＭＳ 明朝"/>
                <a:cs typeface="ＭＳ ゴシック"/>
              </a:rPr>
              <a:t>if</a:t>
            </a:r>
            <a:r>
              <a:rPr lang="en-US" altLang="ja-JP" sz="1600" kern="0" dirty="0">
                <a:solidFill>
                  <a:srgbClr val="000000"/>
                </a:solidFill>
                <a:latin typeface="ＭＳ ゴシック"/>
                <a:ea typeface="ＭＳ 明朝"/>
                <a:cs typeface="ＭＳ ゴシック"/>
              </a:rPr>
              <a:t>(</a:t>
            </a:r>
            <a:r>
              <a:rPr lang="en-US" altLang="ja-JP" sz="1600" kern="0" dirty="0">
                <a:solidFill>
                  <a:srgbClr val="FF0000"/>
                </a:solidFill>
                <a:latin typeface="ＭＳ ゴシック"/>
                <a:ea typeface="ＭＳ 明朝"/>
                <a:cs typeface="ＭＳ ゴシック"/>
              </a:rPr>
              <a:t>index</a:t>
            </a:r>
            <a:r>
              <a:rPr lang="en-US" altLang="ja-JP" sz="1600" kern="0" dirty="0">
                <a:solidFill>
                  <a:srgbClr val="000000"/>
                </a:solidFill>
                <a:latin typeface="ＭＳ ゴシック"/>
                <a:ea typeface="ＭＳ 明朝"/>
                <a:cs typeface="ＭＳ ゴシック"/>
              </a:rPr>
              <a:t> &lt; </a:t>
            </a:r>
            <a:r>
              <a:rPr lang="en-US" altLang="ja-JP" sz="1600" kern="0" dirty="0" smtClean="0">
                <a:solidFill>
                  <a:srgbClr val="000000"/>
                </a:solidFill>
                <a:latin typeface="ＭＳ ゴシック"/>
                <a:ea typeface="ＭＳ 明朝"/>
                <a:cs typeface="ＭＳ ゴシック"/>
              </a:rPr>
              <a:t>100 </a:t>
            </a:r>
            <a:r>
              <a:rPr lang="en-US" altLang="ja-JP" sz="1600" kern="0" dirty="0">
                <a:solidFill>
                  <a:srgbClr val="000000"/>
                </a:solidFill>
                <a:latin typeface="ＭＳ ゴシック"/>
                <a:ea typeface="ＭＳ 明朝"/>
                <a:cs typeface="ＭＳ ゴシック"/>
              </a:rPr>
              <a:t>){</a:t>
            </a:r>
            <a:endParaRPr lang="ja-JP" altLang="ja-JP" sz="2000" kern="100" dirty="0">
              <a:latin typeface="Century"/>
              <a:ea typeface="ＭＳ 明朝"/>
              <a:cs typeface="Times New Roman"/>
            </a:endParaRPr>
          </a:p>
          <a:p>
            <a:r>
              <a:rPr lang="en-US" altLang="ja-JP" sz="1600" kern="0" dirty="0">
                <a:solidFill>
                  <a:srgbClr val="000000"/>
                </a:solidFill>
                <a:latin typeface="ＭＳ ゴシック"/>
                <a:ea typeface="ＭＳ 明朝"/>
                <a:cs typeface="ＭＳ ゴシック"/>
              </a:rPr>
              <a:t>	</a:t>
            </a:r>
            <a:r>
              <a:rPr lang="en-US" altLang="ja-JP" sz="1600" b="1" kern="0" dirty="0" smtClean="0">
                <a:solidFill>
                  <a:srgbClr val="7F0055"/>
                </a:solidFill>
                <a:latin typeface="ＭＳ ゴシック"/>
                <a:ea typeface="ＭＳ 明朝"/>
                <a:cs typeface="ＭＳ ゴシック"/>
              </a:rPr>
              <a:t>if</a:t>
            </a:r>
            <a:r>
              <a:rPr lang="en-US" altLang="ja-JP" sz="1600" kern="0" dirty="0" smtClean="0">
                <a:solidFill>
                  <a:srgbClr val="000000"/>
                </a:solidFill>
                <a:latin typeface="ＭＳ ゴシック"/>
                <a:ea typeface="ＭＳ 明朝"/>
                <a:cs typeface="ＭＳ ゴシック"/>
              </a:rPr>
              <a:t> </a:t>
            </a:r>
            <a:r>
              <a:rPr lang="en-US" altLang="ja-JP" sz="1600" kern="0" dirty="0">
                <a:solidFill>
                  <a:srgbClr val="000000"/>
                </a:solidFill>
                <a:latin typeface="ＭＳ ゴシック"/>
                <a:ea typeface="ＭＳ 明朝"/>
                <a:cs typeface="ＭＳ ゴシック"/>
              </a:rPr>
              <a:t>( 0 &lt;= </a:t>
            </a:r>
            <a:r>
              <a:rPr lang="en-US" altLang="ja-JP" sz="1600" kern="0" dirty="0">
                <a:solidFill>
                  <a:srgbClr val="FF0000"/>
                </a:solidFill>
                <a:latin typeface="ＭＳ ゴシック"/>
                <a:ea typeface="ＭＳ 明朝"/>
                <a:cs typeface="ＭＳ ゴシック"/>
              </a:rPr>
              <a:t>index</a:t>
            </a:r>
            <a:r>
              <a:rPr lang="en-US" altLang="ja-JP" sz="1600" kern="0" dirty="0">
                <a:solidFill>
                  <a:srgbClr val="000000"/>
                </a:solidFill>
                <a:latin typeface="ＭＳ ゴシック"/>
                <a:ea typeface="ＭＳ 明朝"/>
                <a:cs typeface="ＭＳ ゴシック"/>
              </a:rPr>
              <a:t> ){</a:t>
            </a:r>
            <a:endParaRPr lang="ja-JP" altLang="ja-JP" sz="2000" kern="100" dirty="0">
              <a:latin typeface="Century"/>
              <a:ea typeface="ＭＳ 明朝"/>
              <a:cs typeface="Times New Roman"/>
            </a:endParaRPr>
          </a:p>
          <a:p>
            <a:r>
              <a:rPr lang="en-US" altLang="ja-JP" sz="1600" kern="0" dirty="0">
                <a:solidFill>
                  <a:srgbClr val="000000"/>
                </a:solidFill>
                <a:latin typeface="ＭＳ ゴシック"/>
                <a:ea typeface="ＭＳ 明朝"/>
                <a:cs typeface="ＭＳ ゴシック"/>
              </a:rPr>
              <a:t>	</a:t>
            </a:r>
            <a:r>
              <a:rPr lang="en-US" altLang="ja-JP" sz="1600" kern="0" dirty="0" smtClean="0">
                <a:solidFill>
                  <a:srgbClr val="000000"/>
                </a:solidFill>
                <a:latin typeface="ＭＳ ゴシック"/>
                <a:ea typeface="ＭＳ 明朝"/>
                <a:cs typeface="ＭＳ ゴシック"/>
              </a:rPr>
              <a:t>   </a:t>
            </a:r>
            <a:r>
              <a:rPr lang="en-US" altLang="ja-JP" sz="1600" b="1" kern="0" dirty="0">
                <a:solidFill>
                  <a:srgbClr val="7F0055"/>
                </a:solidFill>
                <a:latin typeface="ＭＳ ゴシック"/>
                <a:ea typeface="ＭＳ 明朝"/>
                <a:cs typeface="ＭＳ ゴシック"/>
              </a:rPr>
              <a:t>return</a:t>
            </a:r>
            <a:r>
              <a:rPr lang="en-US" altLang="ja-JP" sz="1600" kern="0" dirty="0">
                <a:solidFill>
                  <a:srgbClr val="000000"/>
                </a:solidFill>
                <a:latin typeface="ＭＳ ゴシック"/>
                <a:ea typeface="ＭＳ 明朝"/>
                <a:cs typeface="ＭＳ ゴシック"/>
              </a:rPr>
              <a:t> </a:t>
            </a:r>
            <a:r>
              <a:rPr lang="en-US" altLang="ja-JP" sz="1600" kern="0" dirty="0" err="1">
                <a:solidFill>
                  <a:srgbClr val="0000C0"/>
                </a:solidFill>
                <a:latin typeface="ＭＳ ゴシック"/>
                <a:ea typeface="ＭＳ 明朝"/>
                <a:cs typeface="ＭＳ ゴシック"/>
              </a:rPr>
              <a:t>nameList</a:t>
            </a:r>
            <a:r>
              <a:rPr lang="en-US" altLang="ja-JP" sz="1600" kern="0" dirty="0" err="1">
                <a:solidFill>
                  <a:srgbClr val="000000"/>
                </a:solidFill>
                <a:latin typeface="ＭＳ ゴシック"/>
                <a:ea typeface="ＭＳ 明朝"/>
                <a:cs typeface="ＭＳ ゴシック"/>
              </a:rPr>
              <a:t>.get</a:t>
            </a:r>
            <a:r>
              <a:rPr lang="en-US" altLang="ja-JP" sz="1600" kern="0" dirty="0">
                <a:solidFill>
                  <a:srgbClr val="000000"/>
                </a:solidFill>
                <a:latin typeface="ＭＳ ゴシック"/>
                <a:ea typeface="ＭＳ 明朝"/>
                <a:cs typeface="ＭＳ ゴシック"/>
              </a:rPr>
              <a:t>(</a:t>
            </a:r>
            <a:r>
              <a:rPr lang="en-US" altLang="ja-JP" sz="1600" kern="0" dirty="0">
                <a:solidFill>
                  <a:srgbClr val="FF0000"/>
                </a:solidFill>
                <a:latin typeface="ＭＳ ゴシック"/>
                <a:ea typeface="ＭＳ 明朝"/>
                <a:cs typeface="ＭＳ ゴシック"/>
              </a:rPr>
              <a:t>index</a:t>
            </a:r>
            <a:r>
              <a:rPr lang="en-US" altLang="ja-JP" sz="1600" kern="0" dirty="0">
                <a:solidFill>
                  <a:srgbClr val="000000"/>
                </a:solidFill>
                <a:latin typeface="ＭＳ ゴシック"/>
                <a:ea typeface="ＭＳ 明朝"/>
                <a:cs typeface="ＭＳ ゴシック"/>
              </a:rPr>
              <a:t>);</a:t>
            </a:r>
            <a:endParaRPr lang="ja-JP" altLang="ja-JP" sz="2000" kern="100" dirty="0">
              <a:latin typeface="Century"/>
              <a:ea typeface="ＭＳ 明朝"/>
              <a:cs typeface="Times New Roman"/>
            </a:endParaRPr>
          </a:p>
          <a:p>
            <a:r>
              <a:rPr lang="en-US" altLang="ja-JP" sz="1600" kern="0" dirty="0">
                <a:solidFill>
                  <a:srgbClr val="000000"/>
                </a:solidFill>
                <a:latin typeface="ＭＳ ゴシック"/>
                <a:ea typeface="ＭＳ 明朝"/>
                <a:cs typeface="ＭＳ ゴシック"/>
              </a:rPr>
              <a:t>	</a:t>
            </a:r>
            <a:r>
              <a:rPr lang="en-US" altLang="ja-JP" sz="1600" kern="0" dirty="0" smtClean="0">
                <a:solidFill>
                  <a:srgbClr val="000000"/>
                </a:solidFill>
                <a:latin typeface="ＭＳ ゴシック"/>
                <a:ea typeface="ＭＳ 明朝"/>
                <a:cs typeface="ＭＳ ゴシック"/>
              </a:rPr>
              <a:t>}</a:t>
            </a:r>
            <a:endParaRPr lang="en-US" altLang="ja-JP" sz="2000" kern="100" dirty="0" smtClean="0">
              <a:latin typeface="Century"/>
              <a:ea typeface="ＭＳ 明朝"/>
              <a:cs typeface="Times New Roman"/>
            </a:endParaRPr>
          </a:p>
          <a:p>
            <a:r>
              <a:rPr lang="en-US" altLang="ja-JP" sz="2000" kern="100" dirty="0">
                <a:solidFill>
                  <a:srgbClr val="000000"/>
                </a:solidFill>
                <a:latin typeface="Century"/>
                <a:ea typeface="ＭＳ 明朝"/>
                <a:cs typeface="Times New Roman"/>
              </a:rPr>
              <a:t> </a:t>
            </a:r>
            <a:r>
              <a:rPr lang="en-US" altLang="ja-JP" sz="2000" kern="100" dirty="0" smtClean="0">
                <a:solidFill>
                  <a:srgbClr val="000000"/>
                </a:solidFill>
                <a:latin typeface="Century"/>
                <a:ea typeface="ＭＳ 明朝"/>
                <a:cs typeface="Times New Roman"/>
              </a:rPr>
              <a:t>        </a:t>
            </a:r>
            <a:r>
              <a:rPr lang="en-US" altLang="ja-JP" sz="1600" kern="0" dirty="0" smtClean="0">
                <a:solidFill>
                  <a:srgbClr val="000000"/>
                </a:solidFill>
                <a:latin typeface="ＭＳ ゴシック"/>
                <a:ea typeface="ＭＳ 明朝"/>
                <a:cs typeface="ＭＳ ゴシック"/>
              </a:rPr>
              <a:t>}</a:t>
            </a:r>
            <a:endParaRPr lang="en-US" altLang="ja-JP" sz="2000" kern="100" dirty="0" smtClean="0">
              <a:latin typeface="Century"/>
              <a:ea typeface="ＭＳ 明朝"/>
              <a:cs typeface="Times New Roman"/>
            </a:endParaRPr>
          </a:p>
          <a:p>
            <a:r>
              <a:rPr lang="en-US" altLang="ja-JP" sz="2000" kern="100" dirty="0">
                <a:solidFill>
                  <a:srgbClr val="000000"/>
                </a:solidFill>
                <a:latin typeface="Century"/>
                <a:ea typeface="ＭＳ 明朝"/>
                <a:cs typeface="Times New Roman"/>
              </a:rPr>
              <a:t> </a:t>
            </a:r>
            <a:r>
              <a:rPr lang="en-US" altLang="ja-JP" sz="2000" kern="100" dirty="0" smtClean="0">
                <a:solidFill>
                  <a:srgbClr val="000000"/>
                </a:solidFill>
                <a:latin typeface="Century"/>
                <a:ea typeface="ＭＳ 明朝"/>
                <a:cs typeface="Times New Roman"/>
              </a:rPr>
              <a:t>        </a:t>
            </a:r>
            <a:r>
              <a:rPr lang="en-US" altLang="ja-JP" sz="1600" kern="0" dirty="0" err="1" smtClean="0">
                <a:solidFill>
                  <a:srgbClr val="000000"/>
                </a:solidFill>
                <a:latin typeface="ＭＳ ゴシック"/>
                <a:ea typeface="ＭＳ 明朝"/>
                <a:cs typeface="ＭＳ ゴシック"/>
              </a:rPr>
              <a:t>printError</a:t>
            </a:r>
            <a:r>
              <a:rPr lang="en-US" altLang="ja-JP" sz="1600" kern="0" dirty="0">
                <a:solidFill>
                  <a:srgbClr val="000000"/>
                </a:solidFill>
                <a:latin typeface="ＭＳ ゴシック"/>
                <a:ea typeface="ＭＳ 明朝"/>
                <a:cs typeface="ＭＳ ゴシック"/>
              </a:rPr>
              <a:t>();</a:t>
            </a:r>
            <a:endParaRPr lang="ja-JP" altLang="ja-JP" sz="2000" kern="100" dirty="0">
              <a:latin typeface="Century"/>
              <a:ea typeface="ＭＳ 明朝"/>
              <a:cs typeface="Times New Roman"/>
            </a:endParaRPr>
          </a:p>
          <a:p>
            <a:r>
              <a:rPr lang="en-US" altLang="ja-JP" sz="1600" kern="0" dirty="0" smtClean="0">
                <a:solidFill>
                  <a:srgbClr val="000000"/>
                </a:solidFill>
                <a:latin typeface="ＭＳ ゴシック"/>
                <a:ea typeface="ＭＳ 明朝"/>
                <a:cs typeface="ＭＳ ゴシック"/>
              </a:rPr>
              <a:t>      </a:t>
            </a:r>
            <a:r>
              <a:rPr lang="en-US" altLang="ja-JP" sz="1600" b="1" kern="0" dirty="0" smtClean="0">
                <a:solidFill>
                  <a:srgbClr val="7F0055"/>
                </a:solidFill>
                <a:latin typeface="ＭＳ ゴシック"/>
                <a:ea typeface="ＭＳ 明朝"/>
                <a:cs typeface="ＭＳ ゴシック"/>
              </a:rPr>
              <a:t>return</a:t>
            </a:r>
            <a:r>
              <a:rPr lang="en-US" altLang="ja-JP" sz="1600" kern="0" dirty="0" smtClean="0">
                <a:solidFill>
                  <a:srgbClr val="000000"/>
                </a:solidFill>
                <a:latin typeface="ＭＳ ゴシック"/>
                <a:ea typeface="ＭＳ 明朝"/>
                <a:cs typeface="ＭＳ ゴシック"/>
              </a:rPr>
              <a:t> </a:t>
            </a:r>
            <a:r>
              <a:rPr lang="en-US" altLang="ja-JP" sz="1600" b="1" kern="0" dirty="0">
                <a:solidFill>
                  <a:srgbClr val="7F0055"/>
                </a:solidFill>
                <a:latin typeface="ＭＳ ゴシック"/>
                <a:ea typeface="ＭＳ 明朝"/>
                <a:cs typeface="ＭＳ ゴシック"/>
              </a:rPr>
              <a:t>null</a:t>
            </a:r>
            <a:r>
              <a:rPr lang="en-US" altLang="ja-JP" sz="1600" kern="0" dirty="0">
                <a:solidFill>
                  <a:srgbClr val="000000"/>
                </a:solidFill>
                <a:latin typeface="ＭＳ ゴシック"/>
                <a:ea typeface="ＭＳ 明朝"/>
                <a:cs typeface="ＭＳ ゴシック"/>
              </a:rPr>
              <a:t>;</a:t>
            </a:r>
            <a:endParaRPr lang="ja-JP" altLang="ja-JP" sz="2000" kern="100" dirty="0">
              <a:latin typeface="Century"/>
              <a:ea typeface="ＭＳ 明朝"/>
              <a:cs typeface="Times New Roman"/>
            </a:endParaRPr>
          </a:p>
          <a:p>
            <a:pPr indent="285750"/>
            <a:r>
              <a:rPr lang="en-US" altLang="ja-JP" sz="1600" kern="0" dirty="0">
                <a:solidFill>
                  <a:srgbClr val="000000"/>
                </a:solidFill>
                <a:latin typeface="ＭＳ ゴシック"/>
                <a:ea typeface="ＭＳ 明朝"/>
                <a:cs typeface="ＭＳ ゴシック"/>
              </a:rPr>
              <a:t>}</a:t>
            </a:r>
            <a:endParaRPr lang="ja-JP" altLang="ja-JP" sz="2000" kern="100" dirty="0">
              <a:latin typeface="Century"/>
              <a:ea typeface="ＭＳ 明朝"/>
              <a:cs typeface="Times New Roman"/>
            </a:endParaRPr>
          </a:p>
          <a:p>
            <a:r>
              <a:rPr lang="en-US" altLang="ja-JP" sz="1600" kern="0" dirty="0">
                <a:latin typeface="ＭＳ ゴシック"/>
                <a:ea typeface="ＭＳ 明朝"/>
                <a:cs typeface="ＭＳ ゴシック"/>
              </a:rPr>
              <a:t> </a:t>
            </a:r>
            <a:endParaRPr lang="ja-JP" altLang="ja-JP" sz="2000" kern="100" dirty="0">
              <a:latin typeface="Century"/>
              <a:ea typeface="ＭＳ 明朝"/>
              <a:cs typeface="Times New Roman"/>
            </a:endParaRPr>
          </a:p>
          <a:p>
            <a:pPr indent="344170"/>
            <a:r>
              <a:rPr lang="en-US" altLang="ja-JP" sz="1600" b="1" kern="0" dirty="0">
                <a:solidFill>
                  <a:srgbClr val="7F0055"/>
                </a:solidFill>
                <a:latin typeface="ＭＳ ゴシック"/>
                <a:ea typeface="ＭＳ 明朝"/>
                <a:cs typeface="ＭＳ ゴシック"/>
              </a:rPr>
              <a:t>private</a:t>
            </a:r>
            <a:r>
              <a:rPr lang="en-US" altLang="ja-JP" sz="1600" kern="0" dirty="0">
                <a:solidFill>
                  <a:srgbClr val="000000"/>
                </a:solidFill>
                <a:latin typeface="ＭＳ ゴシック"/>
                <a:ea typeface="ＭＳ 明朝"/>
                <a:cs typeface="ＭＳ ゴシック"/>
              </a:rPr>
              <a:t> </a:t>
            </a:r>
            <a:r>
              <a:rPr lang="en-US" altLang="ja-JP" sz="1600" b="1" kern="0" dirty="0">
                <a:solidFill>
                  <a:srgbClr val="7F0055"/>
                </a:solidFill>
                <a:latin typeface="ＭＳ ゴシック"/>
                <a:ea typeface="ＭＳ 明朝"/>
                <a:cs typeface="ＭＳ ゴシック"/>
              </a:rPr>
              <a:t>void</a:t>
            </a:r>
            <a:r>
              <a:rPr lang="en-US" altLang="ja-JP" sz="1600" kern="0" dirty="0">
                <a:solidFill>
                  <a:srgbClr val="000000"/>
                </a:solidFill>
                <a:latin typeface="ＭＳ ゴシック"/>
                <a:ea typeface="ＭＳ 明朝"/>
                <a:cs typeface="ＭＳ ゴシック"/>
              </a:rPr>
              <a:t> </a:t>
            </a:r>
            <a:r>
              <a:rPr lang="en-US" altLang="ja-JP" sz="1600" kern="0" dirty="0" err="1">
                <a:solidFill>
                  <a:srgbClr val="000000"/>
                </a:solidFill>
                <a:latin typeface="ＭＳ ゴシック"/>
                <a:ea typeface="ＭＳ 明朝"/>
                <a:cs typeface="ＭＳ ゴシック"/>
              </a:rPr>
              <a:t>printError</a:t>
            </a:r>
            <a:r>
              <a:rPr lang="en-US" altLang="ja-JP" sz="1600" kern="0" dirty="0">
                <a:solidFill>
                  <a:srgbClr val="000000"/>
                </a:solidFill>
                <a:latin typeface="ＭＳ ゴシック"/>
                <a:ea typeface="ＭＳ 明朝"/>
                <a:cs typeface="ＭＳ ゴシック"/>
              </a:rPr>
              <a:t>() {</a:t>
            </a:r>
            <a:endParaRPr lang="ja-JP" altLang="ja-JP" sz="2000" kern="100" dirty="0">
              <a:latin typeface="Century"/>
              <a:ea typeface="ＭＳ 明朝"/>
              <a:cs typeface="Times New Roman"/>
            </a:endParaRPr>
          </a:p>
          <a:p>
            <a:r>
              <a:rPr lang="en-US" altLang="ja-JP" sz="1600" kern="0" dirty="0">
                <a:solidFill>
                  <a:srgbClr val="000000"/>
                </a:solidFill>
                <a:latin typeface="ＭＳ ゴシック"/>
                <a:ea typeface="ＭＳ 明朝"/>
                <a:cs typeface="ＭＳ ゴシック"/>
              </a:rPr>
              <a:t>	  </a:t>
            </a:r>
            <a:r>
              <a:rPr lang="en-US" altLang="ja-JP" sz="1600" kern="0" dirty="0" err="1">
                <a:solidFill>
                  <a:srgbClr val="000000"/>
                </a:solidFill>
                <a:latin typeface="ＭＳ ゴシック"/>
                <a:ea typeface="ＭＳ 明朝"/>
                <a:cs typeface="ＭＳ ゴシック"/>
              </a:rPr>
              <a:t>System.</a:t>
            </a:r>
            <a:r>
              <a:rPr lang="en-US" altLang="ja-JP" sz="1600" i="1" kern="0" dirty="0" err="1">
                <a:solidFill>
                  <a:srgbClr val="0000C0"/>
                </a:solidFill>
                <a:latin typeface="ＭＳ ゴシック"/>
                <a:ea typeface="ＭＳ 明朝"/>
                <a:cs typeface="ＭＳ ゴシック"/>
              </a:rPr>
              <a:t>err</a:t>
            </a:r>
            <a:r>
              <a:rPr lang="en-US" altLang="ja-JP" sz="1600" kern="0" dirty="0" err="1">
                <a:solidFill>
                  <a:srgbClr val="000000"/>
                </a:solidFill>
                <a:latin typeface="ＭＳ ゴシック"/>
                <a:ea typeface="ＭＳ 明朝"/>
                <a:cs typeface="ＭＳ ゴシック"/>
              </a:rPr>
              <a:t>.println</a:t>
            </a:r>
            <a:r>
              <a:rPr lang="en-US" altLang="ja-JP" sz="1600" kern="0" dirty="0">
                <a:solidFill>
                  <a:srgbClr val="000000"/>
                </a:solidFill>
                <a:latin typeface="ＭＳ ゴシック"/>
                <a:ea typeface="ＭＳ 明朝"/>
                <a:cs typeface="ＭＳ ゴシック"/>
              </a:rPr>
              <a:t>(</a:t>
            </a:r>
            <a:r>
              <a:rPr lang="en-US" altLang="ja-JP" sz="1600" kern="0" dirty="0">
                <a:solidFill>
                  <a:srgbClr val="2A00FF"/>
                </a:solidFill>
                <a:latin typeface="ＭＳ ゴシック"/>
                <a:ea typeface="ＭＳ 明朝"/>
                <a:cs typeface="ＭＳ ゴシック"/>
              </a:rPr>
              <a:t>"Error."</a:t>
            </a:r>
            <a:r>
              <a:rPr lang="en-US" altLang="ja-JP" sz="1600" kern="0" dirty="0">
                <a:solidFill>
                  <a:srgbClr val="000000"/>
                </a:solidFill>
                <a:latin typeface="ＭＳ ゴシック"/>
                <a:ea typeface="ＭＳ 明朝"/>
                <a:cs typeface="ＭＳ ゴシック"/>
              </a:rPr>
              <a:t>);</a:t>
            </a:r>
            <a:endParaRPr lang="ja-JP" altLang="ja-JP" sz="2000" kern="100" dirty="0">
              <a:latin typeface="Century"/>
              <a:ea typeface="ＭＳ 明朝"/>
              <a:cs typeface="Times New Roman"/>
            </a:endParaRPr>
          </a:p>
          <a:p>
            <a:pPr indent="342900"/>
            <a:r>
              <a:rPr lang="en-US" altLang="ja-JP" sz="1600" kern="0" dirty="0">
                <a:solidFill>
                  <a:srgbClr val="000000"/>
                </a:solidFill>
                <a:latin typeface="ＭＳ ゴシック"/>
                <a:ea typeface="ＭＳ 明朝"/>
                <a:cs typeface="ＭＳ ゴシック"/>
              </a:rPr>
              <a:t>}</a:t>
            </a:r>
            <a:endParaRPr lang="ja-JP" altLang="ja-JP" sz="2000" kern="100" dirty="0">
              <a:latin typeface="Century"/>
              <a:ea typeface="ＭＳ 明朝"/>
              <a:cs typeface="Times New Roman"/>
            </a:endParaRPr>
          </a:p>
          <a:p>
            <a:r>
              <a:rPr lang="en-US" altLang="ja-JP" sz="1600" kern="0" dirty="0">
                <a:latin typeface="ＭＳ ゴシック"/>
                <a:ea typeface="ＭＳ 明朝"/>
                <a:cs typeface="ＭＳ ゴシック"/>
              </a:rPr>
              <a:t> </a:t>
            </a:r>
            <a:endParaRPr lang="ja-JP" altLang="ja-JP" sz="2000" kern="100" dirty="0">
              <a:latin typeface="Century"/>
              <a:ea typeface="ＭＳ 明朝"/>
              <a:cs typeface="Times New Roman"/>
            </a:endParaRPr>
          </a:p>
          <a:p>
            <a:pPr algn="just">
              <a:spcAft>
                <a:spcPts val="0"/>
              </a:spcAft>
            </a:pPr>
            <a:r>
              <a:rPr lang="en-US" altLang="ja-JP" sz="1600" kern="0" dirty="0">
                <a:solidFill>
                  <a:srgbClr val="000000"/>
                </a:solidFill>
                <a:latin typeface="ＭＳ ゴシック"/>
                <a:ea typeface="ＭＳ 明朝"/>
                <a:cs typeface="ＭＳ ゴシック"/>
              </a:rPr>
              <a:t>}</a:t>
            </a:r>
            <a:endParaRPr lang="ja-JP" altLang="ja-JP" sz="2000" kern="100" dirty="0">
              <a:latin typeface="Century"/>
              <a:ea typeface="ＭＳ 明朝"/>
              <a:cs typeface="Times New Roman"/>
            </a:endParaRPr>
          </a:p>
          <a:p>
            <a:endParaRPr kumimoji="1" lang="ja-JP" altLang="en-US" sz="1600" dirty="0"/>
          </a:p>
        </p:txBody>
      </p:sp>
      <p:sp>
        <p:nvSpPr>
          <p:cNvPr id="2" name="タイトル 1"/>
          <p:cNvSpPr>
            <a:spLocks noGrp="1"/>
          </p:cNvSpPr>
          <p:nvPr>
            <p:ph type="title"/>
          </p:nvPr>
        </p:nvSpPr>
        <p:spPr>
          <a:xfrm>
            <a:off x="251520" y="269776"/>
            <a:ext cx="8815928" cy="1143000"/>
          </a:xfrm>
        </p:spPr>
        <p:txBody>
          <a:bodyPr>
            <a:normAutofit fontScale="90000"/>
          </a:bodyPr>
          <a:lstStyle/>
          <a:p>
            <a:r>
              <a:rPr lang="ja-JP" altLang="en-US" dirty="0" smtClean="0"/>
              <a:t>メソッド</a:t>
            </a:r>
            <a:r>
              <a:rPr lang="ja-JP" altLang="en-US" dirty="0"/>
              <a:t>本体の内容を表す</a:t>
            </a:r>
            <a:r>
              <a:rPr lang="ja-JP" altLang="en-US" dirty="0" smtClean="0"/>
              <a:t>要素</a:t>
            </a:r>
            <a:r>
              <a:rPr lang="en-US" altLang="ja-JP" dirty="0" smtClean="0"/>
              <a:t/>
            </a:r>
            <a:br>
              <a:rPr lang="en-US" altLang="ja-JP" dirty="0" smtClean="0"/>
            </a:br>
            <a:r>
              <a:rPr lang="ja-JP" altLang="en-US" dirty="0"/>
              <a:t>既存手法</a:t>
            </a:r>
            <a:endParaRPr kumimoji="1" lang="ja-JP" altLang="en-US" dirty="0"/>
          </a:p>
        </p:txBody>
      </p:sp>
      <p:sp>
        <p:nvSpPr>
          <p:cNvPr id="11" name="コンテンツ プレースホルダー 2"/>
          <p:cNvSpPr>
            <a:spLocks noGrp="1"/>
          </p:cNvSpPr>
          <p:nvPr>
            <p:ph idx="1"/>
          </p:nvPr>
        </p:nvSpPr>
        <p:spPr>
          <a:xfrm>
            <a:off x="4572000" y="1903323"/>
            <a:ext cx="4608513" cy="4966830"/>
          </a:xfrm>
        </p:spPr>
        <p:txBody>
          <a:bodyPr>
            <a:normAutofit/>
          </a:bodyPr>
          <a:lstStyle/>
          <a:p>
            <a:endParaRPr lang="en-US" altLang="ja-JP" sz="2400" dirty="0"/>
          </a:p>
          <a:p>
            <a:r>
              <a:rPr lang="ja-JP" altLang="en-US" sz="2400" dirty="0"/>
              <a:t>メソッドに出現する単語・</a:t>
            </a:r>
            <a:r>
              <a:rPr lang="ja-JP" altLang="en-US" sz="2400" dirty="0" smtClean="0"/>
              <a:t>型</a:t>
            </a:r>
            <a:endParaRPr lang="en-US" altLang="ja-JP" sz="2400" dirty="0" smtClean="0"/>
          </a:p>
          <a:p>
            <a:pPr lvl="1"/>
            <a:r>
              <a:rPr lang="ja-JP" altLang="en-US" sz="2000" dirty="0" smtClean="0"/>
              <a:t>返り値の型</a:t>
            </a:r>
            <a:endParaRPr lang="en-US" altLang="ja-JP" sz="2000" dirty="0" smtClean="0"/>
          </a:p>
          <a:p>
            <a:pPr lvl="1"/>
            <a:r>
              <a:rPr kumimoji="1" lang="ja-JP" altLang="en-US" sz="2000" dirty="0" smtClean="0"/>
              <a:t>引数の型</a:t>
            </a:r>
            <a:endParaRPr lang="en-US" altLang="ja-JP" sz="1800" dirty="0"/>
          </a:p>
          <a:p>
            <a:pPr lvl="1"/>
            <a:r>
              <a:rPr lang="ja-JP" altLang="en-US" sz="2000" dirty="0" smtClean="0"/>
              <a:t>呼び出しメソッド名</a:t>
            </a:r>
            <a:endParaRPr lang="en-US" altLang="ja-JP" sz="2000" dirty="0" smtClean="0"/>
          </a:p>
          <a:p>
            <a:pPr lvl="1"/>
            <a:r>
              <a:rPr lang="ja-JP" altLang="en-US" sz="2000" dirty="0" smtClean="0"/>
              <a:t>引数の名前</a:t>
            </a:r>
            <a:endParaRPr lang="en-US" altLang="ja-JP" sz="2000" dirty="0" smtClean="0"/>
          </a:p>
          <a:p>
            <a:pPr lvl="1"/>
            <a:r>
              <a:rPr lang="en-US" altLang="ja-JP" sz="2000" dirty="0" smtClean="0"/>
              <a:t>(</a:t>
            </a:r>
            <a:r>
              <a:rPr lang="ja-JP" altLang="en-US" sz="2000" dirty="0" smtClean="0"/>
              <a:t>アクセスしている</a:t>
            </a:r>
            <a:r>
              <a:rPr lang="en-US" altLang="ja-JP" sz="2000" dirty="0" smtClean="0"/>
              <a:t>)</a:t>
            </a:r>
            <a:r>
              <a:rPr lang="ja-JP" altLang="en-US" sz="2000" dirty="0" smtClean="0"/>
              <a:t>フィールド名</a:t>
            </a:r>
            <a:endParaRPr lang="en-US" altLang="ja-JP" sz="2000" dirty="0" smtClean="0"/>
          </a:p>
          <a:p>
            <a:pPr lvl="1"/>
            <a:endParaRPr lang="en-US" altLang="ja-JP" sz="2000" dirty="0"/>
          </a:p>
          <a:p>
            <a:pPr lvl="1"/>
            <a:endParaRPr lang="ja-JP" altLang="en-US" sz="2000" dirty="0"/>
          </a:p>
          <a:p>
            <a:pPr marL="457200" lvl="1" indent="0">
              <a:buNone/>
            </a:pPr>
            <a:endParaRPr lang="en-US" altLang="ja-JP" sz="2000" dirty="0"/>
          </a:p>
          <a:p>
            <a:endParaRPr kumimoji="1" lang="ja-JP" altLang="en-US" sz="2400" dirty="0"/>
          </a:p>
        </p:txBody>
      </p:sp>
      <p:sp>
        <p:nvSpPr>
          <p:cNvPr id="4" name="スライド番号プレースホルダー 3"/>
          <p:cNvSpPr>
            <a:spLocks noGrp="1"/>
          </p:cNvSpPr>
          <p:nvPr>
            <p:ph type="sldNum" sz="quarter" idx="12"/>
          </p:nvPr>
        </p:nvSpPr>
        <p:spPr/>
        <p:txBody>
          <a:bodyPr/>
          <a:lstStyle/>
          <a:p>
            <a:fld id="{180D94C8-5D94-4B9E-9F8A-7865E7203A26}" type="slidenum">
              <a:rPr kumimoji="1" lang="ja-JP" altLang="en-US" smtClean="0"/>
              <a:t>9</a:t>
            </a:fld>
            <a:endParaRPr kumimoji="1" lang="ja-JP" altLang="en-US"/>
          </a:p>
        </p:txBody>
      </p:sp>
      <p:cxnSp>
        <p:nvCxnSpPr>
          <p:cNvPr id="13" name="直線コネクタ 12"/>
          <p:cNvCxnSpPr/>
          <p:nvPr/>
        </p:nvCxnSpPr>
        <p:spPr>
          <a:xfrm>
            <a:off x="5148064" y="2839427"/>
            <a:ext cx="0" cy="157899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 name="正方形/長方形 4"/>
          <p:cNvSpPr/>
          <p:nvPr/>
        </p:nvSpPr>
        <p:spPr>
          <a:xfrm>
            <a:off x="395536" y="2815187"/>
            <a:ext cx="4032448" cy="2342376"/>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角丸四角形 21"/>
          <p:cNvSpPr/>
          <p:nvPr/>
        </p:nvSpPr>
        <p:spPr>
          <a:xfrm>
            <a:off x="3093676" y="3586817"/>
            <a:ext cx="376606" cy="216023"/>
          </a:xfrm>
          <a:prstGeom prst="round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角丸四角形 22"/>
          <p:cNvSpPr/>
          <p:nvPr/>
        </p:nvSpPr>
        <p:spPr>
          <a:xfrm>
            <a:off x="2843808" y="2847161"/>
            <a:ext cx="360040" cy="252028"/>
          </a:xfrm>
          <a:prstGeom prst="round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0070C0"/>
              </a:solidFill>
            </a:endParaRPr>
          </a:p>
        </p:txBody>
      </p:sp>
      <p:sp>
        <p:nvSpPr>
          <p:cNvPr id="24" name="角丸四角形 23"/>
          <p:cNvSpPr/>
          <p:nvPr/>
        </p:nvSpPr>
        <p:spPr>
          <a:xfrm>
            <a:off x="3281980" y="2852936"/>
            <a:ext cx="487418" cy="242368"/>
          </a:xfrm>
          <a:prstGeom prst="round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角丸四角形 24"/>
          <p:cNvSpPr/>
          <p:nvPr/>
        </p:nvSpPr>
        <p:spPr>
          <a:xfrm>
            <a:off x="1187624" y="2839776"/>
            <a:ext cx="720080" cy="259413"/>
          </a:xfrm>
          <a:prstGeom prst="round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1" name="角丸四角形 60"/>
          <p:cNvSpPr/>
          <p:nvPr/>
        </p:nvSpPr>
        <p:spPr>
          <a:xfrm>
            <a:off x="5315351" y="4255592"/>
            <a:ext cx="3471599" cy="325536"/>
          </a:xfrm>
          <a:prstGeom prst="round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accent2"/>
              </a:solidFill>
            </a:endParaRPr>
          </a:p>
        </p:txBody>
      </p:sp>
      <p:sp>
        <p:nvSpPr>
          <p:cNvPr id="62" name="角丸四角形 61"/>
          <p:cNvSpPr/>
          <p:nvPr/>
        </p:nvSpPr>
        <p:spPr>
          <a:xfrm>
            <a:off x="5330566" y="2767419"/>
            <a:ext cx="3474056" cy="340265"/>
          </a:xfrm>
          <a:prstGeom prst="round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accent2"/>
              </a:solidFill>
            </a:endParaRPr>
          </a:p>
        </p:txBody>
      </p:sp>
      <p:sp>
        <p:nvSpPr>
          <p:cNvPr id="64" name="角丸四角形 63"/>
          <p:cNvSpPr/>
          <p:nvPr/>
        </p:nvSpPr>
        <p:spPr>
          <a:xfrm>
            <a:off x="5330566" y="3131994"/>
            <a:ext cx="3474056" cy="340265"/>
          </a:xfrm>
          <a:prstGeom prst="round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accent2"/>
              </a:solidFill>
            </a:endParaRPr>
          </a:p>
        </p:txBody>
      </p:sp>
      <p:sp>
        <p:nvSpPr>
          <p:cNvPr id="65" name="角丸四角形 64"/>
          <p:cNvSpPr/>
          <p:nvPr/>
        </p:nvSpPr>
        <p:spPr>
          <a:xfrm>
            <a:off x="5330566" y="3520783"/>
            <a:ext cx="3474056" cy="340265"/>
          </a:xfrm>
          <a:prstGeom prst="round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accent2"/>
              </a:solidFill>
            </a:endParaRPr>
          </a:p>
        </p:txBody>
      </p:sp>
      <p:sp>
        <p:nvSpPr>
          <p:cNvPr id="3" name="テキスト ボックス 2"/>
          <p:cNvSpPr txBox="1"/>
          <p:nvPr/>
        </p:nvSpPr>
        <p:spPr>
          <a:xfrm>
            <a:off x="-2412776" y="1124744"/>
            <a:ext cx="288032" cy="369332"/>
          </a:xfrm>
          <a:prstGeom prst="rect">
            <a:avLst/>
          </a:prstGeom>
          <a:noFill/>
        </p:spPr>
        <p:txBody>
          <a:bodyPr wrap="square" rtlCol="0">
            <a:spAutoFit/>
          </a:bodyPr>
          <a:lstStyle/>
          <a:p>
            <a:endParaRPr kumimoji="1" lang="ja-JP" altLang="en-US" dirty="0"/>
          </a:p>
        </p:txBody>
      </p:sp>
      <p:sp>
        <p:nvSpPr>
          <p:cNvPr id="26" name="角丸四角形 25"/>
          <p:cNvSpPr/>
          <p:nvPr/>
        </p:nvSpPr>
        <p:spPr>
          <a:xfrm>
            <a:off x="2179090" y="3559507"/>
            <a:ext cx="844738" cy="242367"/>
          </a:xfrm>
          <a:prstGeom prst="round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角丸四角形 28"/>
          <p:cNvSpPr/>
          <p:nvPr/>
        </p:nvSpPr>
        <p:spPr>
          <a:xfrm>
            <a:off x="899592" y="4396424"/>
            <a:ext cx="1045486" cy="282174"/>
          </a:xfrm>
          <a:prstGeom prst="round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下矢印 20"/>
          <p:cNvSpPr/>
          <p:nvPr/>
        </p:nvSpPr>
        <p:spPr>
          <a:xfrm>
            <a:off x="2034901" y="4999667"/>
            <a:ext cx="963825" cy="315793"/>
          </a:xfrm>
          <a:prstGeom prst="downArrow">
            <a:avLst/>
          </a:prstGeom>
          <a:solidFill>
            <a:schemeClr val="accent1"/>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 name="角丸四角形 55"/>
          <p:cNvSpPr/>
          <p:nvPr/>
        </p:nvSpPr>
        <p:spPr>
          <a:xfrm>
            <a:off x="5330566" y="3847539"/>
            <a:ext cx="3474056" cy="386383"/>
          </a:xfrm>
          <a:prstGeom prst="round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accent2"/>
              </a:solidFill>
            </a:endParaRPr>
          </a:p>
        </p:txBody>
      </p:sp>
      <p:sp>
        <p:nvSpPr>
          <p:cNvPr id="27" name="テキスト ボックス 26"/>
          <p:cNvSpPr txBox="1"/>
          <p:nvPr/>
        </p:nvSpPr>
        <p:spPr>
          <a:xfrm>
            <a:off x="467543" y="5333573"/>
            <a:ext cx="3960441" cy="1200329"/>
          </a:xfrm>
          <a:prstGeom prst="rect">
            <a:avLst/>
          </a:prstGeom>
          <a:solidFill>
            <a:schemeClr val="bg1"/>
          </a:solidFill>
          <a:ln>
            <a:solidFill>
              <a:schemeClr val="tx1"/>
            </a:solidFill>
          </a:ln>
        </p:spPr>
        <p:txBody>
          <a:bodyPr wrap="square" rtlCol="0">
            <a:spAutoFit/>
          </a:bodyPr>
          <a:lstStyle/>
          <a:p>
            <a:pPr algn="ctr"/>
            <a:r>
              <a:rPr kumimoji="1" lang="ja-JP" altLang="en-US" dirty="0" smtClean="0"/>
              <a:t>返り値の型</a:t>
            </a:r>
            <a:r>
              <a:rPr lang="ja-JP" altLang="en-US" dirty="0" smtClean="0"/>
              <a:t>：</a:t>
            </a:r>
            <a:r>
              <a:rPr lang="ja-JP" altLang="en-US" dirty="0"/>
              <a:t>　</a:t>
            </a:r>
            <a:r>
              <a:rPr lang="en-US" altLang="ja-JP" dirty="0" smtClean="0"/>
              <a:t>String</a:t>
            </a:r>
          </a:p>
          <a:p>
            <a:pPr algn="ctr"/>
            <a:r>
              <a:rPr lang="ja-JP" altLang="en-US" dirty="0" smtClean="0"/>
              <a:t>引数の名前 ： </a:t>
            </a:r>
            <a:r>
              <a:rPr lang="en-US" altLang="ja-JP" dirty="0" smtClean="0"/>
              <a:t>index</a:t>
            </a:r>
            <a:r>
              <a:rPr lang="ja-JP" altLang="en-US" dirty="0" smtClean="0"/>
              <a:t>　</a:t>
            </a:r>
            <a:endParaRPr lang="en-US" altLang="ja-JP" dirty="0" smtClean="0"/>
          </a:p>
          <a:p>
            <a:pPr algn="ctr"/>
            <a:r>
              <a:rPr lang="ja-JP" altLang="en-US" dirty="0" smtClean="0"/>
              <a:t>呼び出しメソッド名　</a:t>
            </a:r>
            <a:r>
              <a:rPr lang="en-US" altLang="ja-JP" dirty="0" err="1" smtClean="0"/>
              <a:t>printError</a:t>
            </a:r>
            <a:endParaRPr lang="en-US" altLang="ja-JP" dirty="0" smtClean="0"/>
          </a:p>
          <a:p>
            <a:pPr algn="ctr"/>
            <a:r>
              <a:rPr lang="ja-JP" altLang="en-US" dirty="0" smtClean="0"/>
              <a:t>・・・</a:t>
            </a:r>
            <a:endParaRPr lang="en-US" altLang="ja-JP" dirty="0" smtClean="0"/>
          </a:p>
        </p:txBody>
      </p:sp>
    </p:spTree>
    <p:extLst>
      <p:ext uri="{BB962C8B-B14F-4D97-AF65-F5344CB8AC3E}">
        <p14:creationId xmlns:p14="http://schemas.microsoft.com/office/powerpoint/2010/main" val="399649153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4"/>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2"/>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61"/>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4"/>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6"/>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1"/>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22" grpId="0" animBg="1"/>
      <p:bldP spid="23" grpId="0" animBg="1"/>
      <p:bldP spid="24" grpId="0" animBg="1"/>
      <p:bldP spid="25" grpId="0" animBg="1"/>
      <p:bldP spid="61" grpId="0" animBg="1"/>
      <p:bldP spid="62" grpId="0" animBg="1"/>
      <p:bldP spid="64" grpId="0" animBg="1"/>
      <p:bldP spid="65" grpId="0" animBg="1"/>
      <p:bldP spid="26" grpId="0" animBg="1"/>
      <p:bldP spid="29" grpId="0" animBg="1"/>
      <p:bldP spid="21" grpId="0" animBg="1"/>
      <p:bldP spid="56" grpId="0" animBg="1"/>
      <p:bldP spid="27" grpId="0" animBg="1"/>
    </p:bldLst>
  </p:timing>
</p:sld>
</file>

<file path=ppt/theme/theme1.xml><?xml version="1.0" encoding="utf-8"?>
<a:theme xmlns:a="http://schemas.openxmlformats.org/drawingml/2006/main" name="Sel-CoolMetal-white">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Sel-CoolMetal-white</Template>
  <TotalTime>4115</TotalTime>
  <Words>4776</Words>
  <Application>Microsoft Office PowerPoint</Application>
  <PresentationFormat>画面に合わせる (4:3)</PresentationFormat>
  <Paragraphs>748</Paragraphs>
  <Slides>33</Slides>
  <Notes>29</Notes>
  <HiddenSlides>5</HiddenSlides>
  <MMClips>0</MMClips>
  <ScaleCrop>false</ScaleCrop>
  <HeadingPairs>
    <vt:vector size="4" baseType="variant">
      <vt:variant>
        <vt:lpstr>テーマ</vt:lpstr>
      </vt:variant>
      <vt:variant>
        <vt:i4>1</vt:i4>
      </vt:variant>
      <vt:variant>
        <vt:lpstr>スライド タイトル</vt:lpstr>
      </vt:variant>
      <vt:variant>
        <vt:i4>33</vt:i4>
      </vt:variant>
    </vt:vector>
  </HeadingPairs>
  <TitlesOfParts>
    <vt:vector size="34" baseType="lpstr">
      <vt:lpstr>Sel-CoolMetal-white</vt:lpstr>
      <vt:lpstr>動詞に着目した相関ルールを利用するメソッド名の命名支援手法の評価</vt:lpstr>
      <vt:lpstr>背景</vt:lpstr>
      <vt:lpstr>メソッド名</vt:lpstr>
      <vt:lpstr>我々の先行研究</vt:lpstr>
      <vt:lpstr>研究概要</vt:lpstr>
      <vt:lpstr>手法：概要</vt:lpstr>
      <vt:lpstr>手法：概要</vt:lpstr>
      <vt:lpstr>抽出するルール</vt:lpstr>
      <vt:lpstr>メソッド本体の内容を表す要素 既存手法</vt:lpstr>
      <vt:lpstr>メソッド本体の内容を表す要素 提案手法</vt:lpstr>
      <vt:lpstr>ルール抽出の際の条件 既存手法</vt:lpstr>
      <vt:lpstr>ルール抽出の際の条件 提案手法</vt:lpstr>
      <vt:lpstr>手法：概要</vt:lpstr>
      <vt:lpstr>共通：動詞の候補推薦</vt:lpstr>
      <vt:lpstr>評価実験</vt:lpstr>
      <vt:lpstr>RQ1. 既存手法より適切な動詞を提示できるか - 評価 </vt:lpstr>
      <vt:lpstr>RQ1. 既存手法より適切な動詞を提示できるか - 結果</vt:lpstr>
      <vt:lpstr>RQ2. 開発者の適切な動詞選択を支援するか – 評価</vt:lpstr>
      <vt:lpstr>RQ2. 開発者の適切な動詞選択を支援するか - 課題となるメソッドの選択</vt:lpstr>
      <vt:lpstr>RQ2. 開発者の適切な動詞選択を支援するか -課題作成方法</vt:lpstr>
      <vt:lpstr>RQ2. 開発者の適切な動詞選択を支援するか - 被験者と課題の割り当て</vt:lpstr>
      <vt:lpstr>RQ2. 開発者が適切な動詞を選択できるか - 実際の実験アンケート</vt:lpstr>
      <vt:lpstr>RQ2. 開発者の適切な動詞選択を支援するか - 実験手順</vt:lpstr>
      <vt:lpstr>RQ2. 開発者の適切な動詞選択を支援するか - 結果</vt:lpstr>
      <vt:lpstr>候補リスト内に正解が含まれている順位ごとに正解数が異なるか</vt:lpstr>
      <vt:lpstr>候補リスト内に正解が含まれているときに正解数が多いか</vt:lpstr>
      <vt:lpstr>考察</vt:lpstr>
      <vt:lpstr>まとめと今後の課題</vt:lpstr>
      <vt:lpstr>以下非表示スライド</vt:lpstr>
      <vt:lpstr>候補リストありのときの方が 正解が少なかった例：reset</vt:lpstr>
      <vt:lpstr>候補リストありのときの方が 正解が少なかった例：update</vt:lpstr>
      <vt:lpstr>候補リストありのときの方が 正解が多かった例：find</vt:lpstr>
      <vt:lpstr>候補リストありのときの方が 正解が多かった例：print</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Java言語におけるリネームリファクリングのためのメソッド名の動詞候補推薦手法の改善</dc:title>
  <dc:creator>k-yuki</dc:creator>
  <cp:lastModifiedBy>k-yuki</cp:lastModifiedBy>
  <cp:revision>367</cp:revision>
  <cp:lastPrinted>2015-02-10T00:08:37Z</cp:lastPrinted>
  <dcterms:created xsi:type="dcterms:W3CDTF">2014-11-12T08:05:09Z</dcterms:created>
  <dcterms:modified xsi:type="dcterms:W3CDTF">2015-03-12T02:02:00Z</dcterms:modified>
</cp:coreProperties>
</file>